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5.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10.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1.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9.xml" ContentType="application/vnd.openxmlformats-officedocument.presentationml.notesSlide+xml"/>
  <Override PartName="/ppt/slideMasters/slideMaster1.xml" ContentType="application/vnd.openxmlformats-officedocument.presentationml.slideMaster+xml"/>
  <Override PartName="/ppt/notesSlides/notesSlide10.xml" ContentType="application/vnd.openxmlformats-officedocument.presentationml.notesSlide+xml"/>
  <Override PartName="/ppt/notesSlides/notesSlide5.xml" ContentType="application/vnd.openxmlformats-officedocument.presentationml.notesSlid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6.xml" ContentType="application/vnd.openxmlformats-officedocument.presentationml.notesSlide+xml"/>
  <Override PartName="/ppt/commentAuthors.xml" ContentType="application/vnd.openxmlformats-officedocument.presentationml.commentAuthors+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1" r:id="rId1"/>
  </p:sldMasterIdLst>
  <p:notesMasterIdLst>
    <p:notesMasterId r:id="rId16"/>
  </p:notesMasterIdLst>
  <p:sldIdLst>
    <p:sldId id="256" r:id="rId2"/>
    <p:sldId id="257" r:id="rId3"/>
    <p:sldId id="271" r:id="rId4"/>
    <p:sldId id="272" r:id="rId5"/>
    <p:sldId id="260" r:id="rId6"/>
    <p:sldId id="258" r:id="rId7"/>
    <p:sldId id="259" r:id="rId8"/>
    <p:sldId id="262" r:id="rId9"/>
    <p:sldId id="268" r:id="rId10"/>
    <p:sldId id="261" r:id="rId11"/>
    <p:sldId id="263" r:id="rId12"/>
    <p:sldId id="264" r:id="rId13"/>
    <p:sldId id="265" r:id="rId14"/>
    <p:sldId id="266" r:id="rId1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oelle Gorbett" initials="" lastIdx="2" clrIdx="0"/>
  <p:cmAuthor id="1" name="Tony Bertrand" initials="" lastIdx="1" clrIdx="1"/>
  <p:cmAuthor id="2" name="Andrew Byerley" initials="" lastIdx="3" clrIdx="2"/>
  <p:cmAuthor id="3" name="Cathy Weidemann" initials="CW" lastIdx="8" clrIdx="3">
    <p:extLst>
      <p:ext uri="{19B8F6BF-5375-455C-9EA6-DF929625EA0E}">
        <p15:presenceInfo xmlns:p15="http://schemas.microsoft.com/office/powerpoint/2012/main" userId="S-1-5-21-1949779832-2519084937-1351169659-48446" providerId="AD"/>
      </p:ext>
    </p:extLst>
  </p:cmAuthor>
  <p:cmAuthor id="4" name="Margaux Nielsen" initials="MN" lastIdx="2" clrIdx="4">
    <p:extLst>
      <p:ext uri="{19B8F6BF-5375-455C-9EA6-DF929625EA0E}">
        <p15:presenceInfo xmlns:p15="http://schemas.microsoft.com/office/powerpoint/2012/main" userId="S::margaux.nielsen@cambiumassessment.com::8afbd84f-405e-472b-bb87-605c9f5ceb27" providerId="AD"/>
      </p:ext>
    </p:extLst>
  </p:cmAuthor>
  <p:cmAuthor id="5" name="BYERLEY Andrew - ODE" initials="BA-O" lastIdx="2" clrIdx="5">
    <p:extLst>
      <p:ext uri="{19B8F6BF-5375-455C-9EA6-DF929625EA0E}">
        <p15:presenceInfo xmlns:p15="http://schemas.microsoft.com/office/powerpoint/2012/main" userId="S-1-5-21-2237050375-1962090969-1930583096-48431" providerId="AD"/>
      </p:ext>
    </p:extLst>
  </p:cmAuthor>
  <p:cmAuthor id="6" name="Karen Brown Smith" initials="KBS" lastIdx="29" clrIdx="6">
    <p:extLst>
      <p:ext uri="{19B8F6BF-5375-455C-9EA6-DF929625EA0E}">
        <p15:presenceInfo xmlns:p15="http://schemas.microsoft.com/office/powerpoint/2012/main" userId="S-1-5-21-893496522-2233157818-642948051-202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46" autoAdjust="0"/>
    <p:restoredTop sz="77629" autoAdjust="0"/>
  </p:normalViewPr>
  <p:slideViewPr>
    <p:cSldViewPr snapToGrid="0">
      <p:cViewPr varScale="1">
        <p:scale>
          <a:sx n="111" d="100"/>
          <a:sy n="111" d="100"/>
        </p:scale>
        <p:origin x="543" y="51"/>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890e44ee05_0_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g890e44ee05_0_2:notes"/>
          <p:cNvSpPr txBox="1">
            <a:spLocks noGrp="1"/>
          </p:cNvSpPr>
          <p:nvPr>
            <p:ph type="body" idx="1"/>
          </p:nvPr>
        </p:nvSpPr>
        <p:spPr>
          <a:xfrm>
            <a:off x="685800" y="4400549"/>
            <a:ext cx="5486400" cy="3600600"/>
          </a:xfrm>
          <a:prstGeom prst="rect">
            <a:avLst/>
          </a:prstGeom>
          <a:noFill/>
          <a:ln>
            <a:noFill/>
          </a:ln>
        </p:spPr>
        <p:txBody>
          <a:bodyPr spcFirstLastPara="1" wrap="square" lIns="91100" tIns="45550" rIns="91100" bIns="45550" anchor="t" anchorCtr="0">
            <a:noAutofit/>
          </a:bodyPr>
          <a:lstStyle/>
          <a:p>
            <a:pPr marL="0" lvl="0" indent="0" algn="l" rtl="0">
              <a:spcBef>
                <a:spcPts val="0"/>
              </a:spcBef>
              <a:spcAft>
                <a:spcPts val="0"/>
              </a:spcAft>
              <a:buNone/>
            </a:pPr>
            <a:endParaRPr dirty="0"/>
          </a:p>
        </p:txBody>
      </p:sp>
      <p:sp>
        <p:nvSpPr>
          <p:cNvPr id="87" name="Google Shape;87;g890e44ee05_0_2:notes"/>
          <p:cNvSpPr txBox="1">
            <a:spLocks noGrp="1"/>
          </p:cNvSpPr>
          <p:nvPr>
            <p:ph type="sldNum" idx="12"/>
          </p:nvPr>
        </p:nvSpPr>
        <p:spPr>
          <a:xfrm>
            <a:off x="3884613" y="8685214"/>
            <a:ext cx="2971800" cy="458700"/>
          </a:xfrm>
          <a:prstGeom prst="rect">
            <a:avLst/>
          </a:prstGeom>
          <a:noFill/>
          <a:ln>
            <a:noFill/>
          </a:ln>
        </p:spPr>
        <p:txBody>
          <a:bodyPr spcFirstLastPara="1" wrap="square" lIns="91100" tIns="45550" rIns="91100" bIns="45550" anchor="b" anchorCtr="0">
            <a:noAutofit/>
          </a:bodyPr>
          <a:lstStyle/>
          <a:p>
            <a:pPr marL="0" lvl="0" indent="0" algn="r" rtl="0">
              <a:lnSpc>
                <a:spcPct val="100000"/>
              </a:lnSpc>
              <a:spcBef>
                <a:spcPts val="0"/>
              </a:spcBef>
              <a:spcAft>
                <a:spcPts val="0"/>
              </a:spcAft>
              <a:buSzPts val="1300"/>
              <a:buNone/>
            </a:pPr>
            <a:fld id="{00000000-1234-1234-1234-123412341234}" type="slidenum">
              <a:rPr lang="en" sz="1300"/>
              <a:t>1</a:t>
            </a:fld>
            <a:endParaRPr sz="1300"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7993060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8dcad2003d_6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8dcad2003d_6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8dcad2003d_6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8dcad2003d_6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0876697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4912790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5576178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903006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651048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2403043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6678366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Logo only">
  <p:cSld name="Logo only">
    <p:bg>
      <p:bgPr>
        <a:solidFill>
          <a:schemeClr val="lt1"/>
        </a:solidFill>
        <a:effectLst/>
      </p:bgPr>
    </p:bg>
    <p:spTree>
      <p:nvGrpSpPr>
        <p:cNvPr id="1" name="Shape 15"/>
        <p:cNvGrpSpPr/>
        <p:nvPr/>
      </p:nvGrpSpPr>
      <p:grpSpPr>
        <a:xfrm>
          <a:off x="0" y="0"/>
          <a:ext cx="0" cy="0"/>
          <a:chOff x="0" y="0"/>
          <a:chExt cx="0" cy="0"/>
        </a:xfrm>
      </p:grpSpPr>
      <p:sp>
        <p:nvSpPr>
          <p:cNvPr id="16" name="Google Shape;16;p2"/>
          <p:cNvSpPr txBox="1">
            <a:spLocks noGrp="1"/>
          </p:cNvSpPr>
          <p:nvPr>
            <p:ph type="title"/>
          </p:nvPr>
        </p:nvSpPr>
        <p:spPr>
          <a:xfrm>
            <a:off x="619597" y="2201987"/>
            <a:ext cx="7886700" cy="994172"/>
          </a:xfrm>
          <a:prstGeom prst="rect">
            <a:avLst/>
          </a:prstGeom>
          <a:noFill/>
          <a:ln>
            <a:noFill/>
          </a:ln>
        </p:spPr>
        <p:txBody>
          <a:bodyPr spcFirstLastPara="1" wrap="square" lIns="91425" tIns="45700" rIns="91425" bIns="45700" anchor="ctr" anchorCtr="0">
            <a:noAutofit/>
          </a:bodyPr>
          <a:lstStyle>
            <a:lvl1pPr lvl="0" algn="ctr">
              <a:lnSpc>
                <a:spcPct val="90000"/>
              </a:lnSpc>
              <a:spcBef>
                <a:spcPts val="0"/>
              </a:spcBef>
              <a:spcAft>
                <a:spcPts val="0"/>
              </a:spcAft>
              <a:buClr>
                <a:schemeClr val="dk1"/>
              </a:buClr>
              <a:buSzPts val="4400"/>
              <a:buFont typeface="Calibri"/>
              <a:buNone/>
              <a:defRPr>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pic>
        <p:nvPicPr>
          <p:cNvPr id="17" name="Google Shape;17;p2" descr="Decorative geometric pattern"/>
          <p:cNvPicPr preferRelativeResize="0"/>
          <p:nvPr/>
        </p:nvPicPr>
        <p:blipFill rotWithShape="1">
          <a:blip r:embed="rId2">
            <a:alphaModFix/>
          </a:blip>
          <a:srcRect/>
          <a:stretch/>
        </p:blipFill>
        <p:spPr>
          <a:xfrm>
            <a:off x="0" y="0"/>
            <a:ext cx="9144000" cy="4871140"/>
          </a:xfrm>
          <a:prstGeom prst="rect">
            <a:avLst/>
          </a:prstGeom>
          <a:noFill/>
          <a:ln>
            <a:noFill/>
          </a:ln>
        </p:spPr>
      </p:pic>
      <p:pic>
        <p:nvPicPr>
          <p:cNvPr id="18" name="Google Shape;18;p2" descr="Decorative blue bar"/>
          <p:cNvPicPr preferRelativeResize="0"/>
          <p:nvPr/>
        </p:nvPicPr>
        <p:blipFill rotWithShape="1">
          <a:blip r:embed="rId3">
            <a:alphaModFix/>
          </a:blip>
          <a:srcRect/>
          <a:stretch/>
        </p:blipFill>
        <p:spPr>
          <a:xfrm>
            <a:off x="0" y="4871140"/>
            <a:ext cx="9144000" cy="276279"/>
          </a:xfrm>
          <a:prstGeom prst="rect">
            <a:avLst/>
          </a:prstGeom>
          <a:noFill/>
          <a:ln>
            <a:noFill/>
          </a:ln>
        </p:spPr>
      </p:pic>
      <p:pic>
        <p:nvPicPr>
          <p:cNvPr id="19" name="Google Shape;19;p2" descr="Oregon Department of Education logo"/>
          <p:cNvPicPr preferRelativeResize="0"/>
          <p:nvPr/>
        </p:nvPicPr>
        <p:blipFill rotWithShape="1">
          <a:blip r:embed="rId4">
            <a:alphaModFix/>
          </a:blip>
          <a:srcRect/>
          <a:stretch/>
        </p:blipFill>
        <p:spPr>
          <a:xfrm>
            <a:off x="3739081" y="461361"/>
            <a:ext cx="3222226" cy="1602435"/>
          </a:xfrm>
          <a:prstGeom prst="rect">
            <a:avLst/>
          </a:prstGeom>
          <a:noFill/>
          <a:ln>
            <a:noFill/>
          </a:ln>
        </p:spPr>
      </p:pic>
      <p:pic>
        <p:nvPicPr>
          <p:cNvPr id="20" name="Google Shape;20;p2" descr="Decorative blue swoosh"/>
          <p:cNvPicPr preferRelativeResize="0"/>
          <p:nvPr/>
        </p:nvPicPr>
        <p:blipFill rotWithShape="1">
          <a:blip r:embed="rId5">
            <a:alphaModFix/>
          </a:blip>
          <a:srcRect/>
          <a:stretch/>
        </p:blipFill>
        <p:spPr>
          <a:xfrm>
            <a:off x="0" y="-300103"/>
            <a:ext cx="9144000" cy="1577651"/>
          </a:xfrm>
          <a:prstGeom prst="rect">
            <a:avLst/>
          </a:prstGeom>
          <a:noFill/>
          <a:ln>
            <a:noFill/>
          </a:ln>
        </p:spPr>
      </p:pic>
      <p:sp>
        <p:nvSpPr>
          <p:cNvPr id="21" name="Google Shape;21;p2"/>
          <p:cNvSpPr txBox="1">
            <a:spLocks noGrp="1"/>
          </p:cNvSpPr>
          <p:nvPr>
            <p:ph type="sldNum" idx="12"/>
          </p:nvPr>
        </p:nvSpPr>
        <p:spPr>
          <a:xfrm>
            <a:off x="6457950" y="4869403"/>
            <a:ext cx="2057400" cy="273844"/>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76"/>
        <p:cNvGrpSpPr/>
        <p:nvPr/>
      </p:nvGrpSpPr>
      <p:grpSpPr>
        <a:xfrm>
          <a:off x="0" y="0"/>
          <a:ext cx="0" cy="0"/>
          <a:chOff x="0" y="0"/>
          <a:chExt cx="0" cy="0"/>
        </a:xfrm>
      </p:grpSpPr>
      <p:sp>
        <p:nvSpPr>
          <p:cNvPr id="77" name="Google Shape;77;p13"/>
          <p:cNvSpPr txBox="1">
            <a:spLocks noGrp="1"/>
          </p:cNvSpPr>
          <p:nvPr>
            <p:ph type="ctrTitle"/>
          </p:nvPr>
        </p:nvSpPr>
        <p:spPr>
          <a:xfrm>
            <a:off x="311708" y="744575"/>
            <a:ext cx="8520600" cy="2052675"/>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SzPts val="5800"/>
              <a:buNone/>
              <a:defRPr sz="5800"/>
            </a:lvl1pPr>
            <a:lvl2pPr lvl="1" algn="ctr">
              <a:lnSpc>
                <a:spcPct val="100000"/>
              </a:lnSpc>
              <a:spcBef>
                <a:spcPts val="0"/>
              </a:spcBef>
              <a:spcAft>
                <a:spcPts val="0"/>
              </a:spcAft>
              <a:buSzPts val="5800"/>
              <a:buNone/>
              <a:defRPr sz="5800"/>
            </a:lvl2pPr>
            <a:lvl3pPr lvl="2" algn="ctr">
              <a:lnSpc>
                <a:spcPct val="100000"/>
              </a:lnSpc>
              <a:spcBef>
                <a:spcPts val="0"/>
              </a:spcBef>
              <a:spcAft>
                <a:spcPts val="0"/>
              </a:spcAft>
              <a:buSzPts val="5800"/>
              <a:buNone/>
              <a:defRPr sz="5800"/>
            </a:lvl3pPr>
            <a:lvl4pPr lvl="3" algn="ctr">
              <a:lnSpc>
                <a:spcPct val="100000"/>
              </a:lnSpc>
              <a:spcBef>
                <a:spcPts val="0"/>
              </a:spcBef>
              <a:spcAft>
                <a:spcPts val="0"/>
              </a:spcAft>
              <a:buSzPts val="5800"/>
              <a:buNone/>
              <a:defRPr sz="5800"/>
            </a:lvl4pPr>
            <a:lvl5pPr lvl="4" algn="ctr">
              <a:lnSpc>
                <a:spcPct val="100000"/>
              </a:lnSpc>
              <a:spcBef>
                <a:spcPts val="0"/>
              </a:spcBef>
              <a:spcAft>
                <a:spcPts val="0"/>
              </a:spcAft>
              <a:buSzPts val="5800"/>
              <a:buNone/>
              <a:defRPr sz="5800"/>
            </a:lvl5pPr>
            <a:lvl6pPr lvl="5" algn="ctr">
              <a:lnSpc>
                <a:spcPct val="100000"/>
              </a:lnSpc>
              <a:spcBef>
                <a:spcPts val="0"/>
              </a:spcBef>
              <a:spcAft>
                <a:spcPts val="0"/>
              </a:spcAft>
              <a:buSzPts val="5800"/>
              <a:buNone/>
              <a:defRPr sz="5800"/>
            </a:lvl6pPr>
            <a:lvl7pPr lvl="6" algn="ctr">
              <a:lnSpc>
                <a:spcPct val="100000"/>
              </a:lnSpc>
              <a:spcBef>
                <a:spcPts val="0"/>
              </a:spcBef>
              <a:spcAft>
                <a:spcPts val="0"/>
              </a:spcAft>
              <a:buSzPts val="5800"/>
              <a:buNone/>
              <a:defRPr sz="5800"/>
            </a:lvl7pPr>
            <a:lvl8pPr lvl="7" algn="ctr">
              <a:lnSpc>
                <a:spcPct val="100000"/>
              </a:lnSpc>
              <a:spcBef>
                <a:spcPts val="0"/>
              </a:spcBef>
              <a:spcAft>
                <a:spcPts val="0"/>
              </a:spcAft>
              <a:buSzPts val="5800"/>
              <a:buNone/>
              <a:defRPr sz="5800"/>
            </a:lvl8pPr>
            <a:lvl9pPr lvl="8" algn="ctr">
              <a:lnSpc>
                <a:spcPct val="100000"/>
              </a:lnSpc>
              <a:spcBef>
                <a:spcPts val="0"/>
              </a:spcBef>
              <a:spcAft>
                <a:spcPts val="0"/>
              </a:spcAft>
              <a:buSzPts val="5800"/>
              <a:buNone/>
              <a:defRPr sz="5800"/>
            </a:lvl9pPr>
          </a:lstStyle>
          <a:p>
            <a:endParaRPr/>
          </a:p>
        </p:txBody>
      </p:sp>
      <p:sp>
        <p:nvSpPr>
          <p:cNvPr id="78" name="Google Shape;78;p13"/>
          <p:cNvSpPr txBox="1">
            <a:spLocks noGrp="1"/>
          </p:cNvSpPr>
          <p:nvPr>
            <p:ph type="subTitle" idx="1"/>
          </p:nvPr>
        </p:nvSpPr>
        <p:spPr>
          <a:xfrm>
            <a:off x="311700" y="2834125"/>
            <a:ext cx="8520600" cy="792675"/>
          </a:xfrm>
          <a:prstGeom prst="rect">
            <a:avLst/>
          </a:prstGeom>
          <a:noFill/>
          <a:ln>
            <a:noFill/>
          </a:ln>
        </p:spPr>
        <p:txBody>
          <a:bodyPr spcFirstLastPara="1" wrap="square" lIns="91425" tIns="45700" rIns="91425" bIns="45700" anchor="t" anchorCtr="0">
            <a:noAutofit/>
          </a:bodyPr>
          <a:lstStyle>
            <a:lvl1pPr lvl="0" algn="ctr">
              <a:lnSpc>
                <a:spcPct val="100000"/>
              </a:lnSpc>
              <a:spcBef>
                <a:spcPts val="1000"/>
              </a:spcBef>
              <a:spcAft>
                <a:spcPts val="0"/>
              </a:spcAft>
              <a:buSzPts val="3100"/>
              <a:buNone/>
              <a:defRPr sz="3100"/>
            </a:lvl1pPr>
            <a:lvl2pPr lvl="1" algn="ctr">
              <a:lnSpc>
                <a:spcPct val="100000"/>
              </a:lnSpc>
              <a:spcBef>
                <a:spcPts val="500"/>
              </a:spcBef>
              <a:spcAft>
                <a:spcPts val="0"/>
              </a:spcAft>
              <a:buSzPts val="3100"/>
              <a:buNone/>
              <a:defRPr sz="3100"/>
            </a:lvl2pPr>
            <a:lvl3pPr lvl="2" algn="ctr">
              <a:lnSpc>
                <a:spcPct val="100000"/>
              </a:lnSpc>
              <a:spcBef>
                <a:spcPts val="500"/>
              </a:spcBef>
              <a:spcAft>
                <a:spcPts val="0"/>
              </a:spcAft>
              <a:buSzPts val="3100"/>
              <a:buNone/>
              <a:defRPr sz="3100"/>
            </a:lvl3pPr>
            <a:lvl4pPr lvl="3" algn="ctr">
              <a:lnSpc>
                <a:spcPct val="100000"/>
              </a:lnSpc>
              <a:spcBef>
                <a:spcPts val="500"/>
              </a:spcBef>
              <a:spcAft>
                <a:spcPts val="0"/>
              </a:spcAft>
              <a:buSzPts val="3100"/>
              <a:buNone/>
              <a:defRPr sz="3100"/>
            </a:lvl4pPr>
            <a:lvl5pPr lvl="4" algn="ctr">
              <a:lnSpc>
                <a:spcPct val="100000"/>
              </a:lnSpc>
              <a:spcBef>
                <a:spcPts val="500"/>
              </a:spcBef>
              <a:spcAft>
                <a:spcPts val="0"/>
              </a:spcAft>
              <a:buSzPts val="3100"/>
              <a:buNone/>
              <a:defRPr sz="3100"/>
            </a:lvl5pPr>
            <a:lvl6pPr lvl="5" algn="ctr">
              <a:lnSpc>
                <a:spcPct val="100000"/>
              </a:lnSpc>
              <a:spcBef>
                <a:spcPts val="500"/>
              </a:spcBef>
              <a:spcAft>
                <a:spcPts val="0"/>
              </a:spcAft>
              <a:buSzPts val="3100"/>
              <a:buNone/>
              <a:defRPr sz="3100"/>
            </a:lvl6pPr>
            <a:lvl7pPr lvl="6" algn="ctr">
              <a:lnSpc>
                <a:spcPct val="100000"/>
              </a:lnSpc>
              <a:spcBef>
                <a:spcPts val="500"/>
              </a:spcBef>
              <a:spcAft>
                <a:spcPts val="0"/>
              </a:spcAft>
              <a:buSzPts val="3100"/>
              <a:buNone/>
              <a:defRPr sz="3100"/>
            </a:lvl7pPr>
            <a:lvl8pPr lvl="7" algn="ctr">
              <a:lnSpc>
                <a:spcPct val="100000"/>
              </a:lnSpc>
              <a:spcBef>
                <a:spcPts val="500"/>
              </a:spcBef>
              <a:spcAft>
                <a:spcPts val="0"/>
              </a:spcAft>
              <a:buSzPts val="3100"/>
              <a:buNone/>
              <a:defRPr sz="3100"/>
            </a:lvl8pPr>
            <a:lvl9pPr lvl="8" algn="ctr">
              <a:lnSpc>
                <a:spcPct val="100000"/>
              </a:lnSpc>
              <a:spcBef>
                <a:spcPts val="500"/>
              </a:spcBef>
              <a:spcAft>
                <a:spcPts val="0"/>
              </a:spcAft>
              <a:buSzPts val="3100"/>
              <a:buNone/>
              <a:defRPr sz="3100"/>
            </a:lvl9pPr>
          </a:lstStyle>
          <a:p>
            <a:endParaRPr/>
          </a:p>
        </p:txBody>
      </p:sp>
      <p:sp>
        <p:nvSpPr>
          <p:cNvPr id="79" name="Google Shape;79;p13"/>
          <p:cNvSpPr txBox="1">
            <a:spLocks noGrp="1"/>
          </p:cNvSpPr>
          <p:nvPr>
            <p:ph type="sldNum" idx="12"/>
          </p:nvPr>
        </p:nvSpPr>
        <p:spPr>
          <a:xfrm>
            <a:off x="8472458" y="4663216"/>
            <a:ext cx="548700" cy="39375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2_Blank">
  <p:cSld name="2_Blank">
    <p:bg>
      <p:bgPr>
        <a:solidFill>
          <a:schemeClr val="lt1"/>
        </a:solidFill>
        <a:effectLst/>
      </p:bgPr>
    </p:bg>
    <p:spTree>
      <p:nvGrpSpPr>
        <p:cNvPr id="1" name="Shape 22"/>
        <p:cNvGrpSpPr/>
        <p:nvPr/>
      </p:nvGrpSpPr>
      <p:grpSpPr>
        <a:xfrm>
          <a:off x="0" y="0"/>
          <a:ext cx="0" cy="0"/>
          <a:chOff x="0" y="0"/>
          <a:chExt cx="0" cy="0"/>
        </a:xfrm>
      </p:grpSpPr>
      <p:sp>
        <p:nvSpPr>
          <p:cNvPr id="23" name="Google Shape;23;p3"/>
          <p:cNvSpPr txBox="1">
            <a:spLocks noGrp="1"/>
          </p:cNvSpPr>
          <p:nvPr>
            <p:ph type="title"/>
          </p:nvPr>
        </p:nvSpPr>
        <p:spPr>
          <a:xfrm>
            <a:off x="0" y="771221"/>
            <a:ext cx="7152434" cy="760049"/>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lt1"/>
              </a:buClr>
              <a:buSzPts val="3600"/>
              <a:buFont typeface="Calibri"/>
              <a:buNone/>
              <a:defRPr sz="36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pic>
        <p:nvPicPr>
          <p:cNvPr id="24" name="Google Shape;24;p3" descr="Decorative geometric pattern"/>
          <p:cNvPicPr preferRelativeResize="0"/>
          <p:nvPr/>
        </p:nvPicPr>
        <p:blipFill rotWithShape="1">
          <a:blip r:embed="rId2">
            <a:alphaModFix/>
          </a:blip>
          <a:srcRect/>
          <a:stretch/>
        </p:blipFill>
        <p:spPr>
          <a:xfrm>
            <a:off x="0" y="0"/>
            <a:ext cx="9144000" cy="4871140"/>
          </a:xfrm>
          <a:prstGeom prst="rect">
            <a:avLst/>
          </a:prstGeom>
          <a:noFill/>
          <a:ln>
            <a:noFill/>
          </a:ln>
        </p:spPr>
      </p:pic>
      <p:sp>
        <p:nvSpPr>
          <p:cNvPr id="25" name="Google Shape;25;p3"/>
          <p:cNvSpPr txBox="1"/>
          <p:nvPr/>
        </p:nvSpPr>
        <p:spPr>
          <a:xfrm>
            <a:off x="0" y="775879"/>
            <a:ext cx="9144000" cy="712308"/>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1600"/>
              <a:buFont typeface="Calibri"/>
              <a:buNone/>
            </a:pPr>
            <a:endParaRPr sz="1600" b="1" i="0" u="none" strike="noStrike" cap="none" dirty="0">
              <a:solidFill>
                <a:srgbClr val="FFFFFF"/>
              </a:solidFill>
              <a:latin typeface="Calibri"/>
              <a:ea typeface="Calibri"/>
              <a:cs typeface="Calibri"/>
              <a:sym typeface="Calibri"/>
            </a:endParaRPr>
          </a:p>
        </p:txBody>
      </p:sp>
      <p:pic>
        <p:nvPicPr>
          <p:cNvPr id="26" name="Google Shape;26;p3" descr="Decorative blue bar"/>
          <p:cNvPicPr preferRelativeResize="0"/>
          <p:nvPr/>
        </p:nvPicPr>
        <p:blipFill rotWithShape="1">
          <a:blip r:embed="rId3">
            <a:alphaModFix/>
          </a:blip>
          <a:srcRect/>
          <a:stretch/>
        </p:blipFill>
        <p:spPr>
          <a:xfrm>
            <a:off x="0" y="4871140"/>
            <a:ext cx="9144000" cy="276279"/>
          </a:xfrm>
          <a:prstGeom prst="rect">
            <a:avLst/>
          </a:prstGeom>
          <a:noFill/>
          <a:ln>
            <a:noFill/>
          </a:ln>
        </p:spPr>
      </p:pic>
      <p:pic>
        <p:nvPicPr>
          <p:cNvPr id="27" name="Google Shape;27;p3" descr="Oregon Department of Education Logo"/>
          <p:cNvPicPr preferRelativeResize="0"/>
          <p:nvPr/>
        </p:nvPicPr>
        <p:blipFill rotWithShape="1">
          <a:blip r:embed="rId4">
            <a:alphaModFix/>
          </a:blip>
          <a:srcRect/>
          <a:stretch/>
        </p:blipFill>
        <p:spPr>
          <a:xfrm>
            <a:off x="-90611" y="40171"/>
            <a:ext cx="1479336" cy="735684"/>
          </a:xfrm>
          <a:prstGeom prst="rect">
            <a:avLst/>
          </a:prstGeom>
          <a:noFill/>
          <a:ln>
            <a:noFill/>
          </a:ln>
        </p:spPr>
      </p:pic>
      <p:sp>
        <p:nvSpPr>
          <p:cNvPr id="28" name="Google Shape;28;p3"/>
          <p:cNvSpPr txBox="1">
            <a:spLocks noGrp="1"/>
          </p:cNvSpPr>
          <p:nvPr>
            <p:ph type="sldNum" idx="12"/>
          </p:nvPr>
        </p:nvSpPr>
        <p:spPr>
          <a:xfrm>
            <a:off x="6457950" y="4869403"/>
            <a:ext cx="2057400" cy="273844"/>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dirty="0"/>
          </a:p>
        </p:txBody>
      </p:sp>
      <p:sp>
        <p:nvSpPr>
          <p:cNvPr id="29" name="Google Shape;29;p3"/>
          <p:cNvSpPr txBox="1">
            <a:spLocks noGrp="1"/>
          </p:cNvSpPr>
          <p:nvPr>
            <p:ph type="subTitle" idx="1"/>
          </p:nvPr>
        </p:nvSpPr>
        <p:spPr>
          <a:xfrm>
            <a:off x="989091" y="2107370"/>
            <a:ext cx="6858000" cy="1241821"/>
          </a:xfrm>
          <a:prstGeom prst="rect">
            <a:avLst/>
          </a:prstGeom>
          <a:noFill/>
          <a:ln>
            <a:noFill/>
          </a:ln>
        </p:spPr>
        <p:txBody>
          <a:bodyPr spcFirstLastPara="1" wrap="square" lIns="91425" tIns="45700" rIns="91425" bIns="45700" anchor="t" anchorCtr="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36"/>
        <p:cNvGrpSpPr/>
        <p:nvPr/>
      </p:nvGrpSpPr>
      <p:grpSpPr>
        <a:xfrm>
          <a:off x="0" y="0"/>
          <a:ext cx="0" cy="0"/>
          <a:chOff x="0" y="0"/>
          <a:chExt cx="0" cy="0"/>
        </a:xfrm>
      </p:grpSpPr>
      <p:sp>
        <p:nvSpPr>
          <p:cNvPr id="37" name="Google Shape;37;p5"/>
          <p:cNvSpPr txBox="1">
            <a:spLocks noGrp="1"/>
          </p:cNvSpPr>
          <p:nvPr>
            <p:ph type="title"/>
          </p:nvPr>
        </p:nvSpPr>
        <p:spPr>
          <a:xfrm>
            <a:off x="2679825" y="69895"/>
            <a:ext cx="6400800" cy="643066"/>
          </a:xfrm>
          <a:prstGeom prst="rect">
            <a:avLst/>
          </a:prstGeom>
          <a:noFill/>
          <a:ln>
            <a:noFill/>
          </a:ln>
        </p:spPr>
        <p:txBody>
          <a:bodyPr spcFirstLastPara="1" wrap="square" lIns="91425" tIns="45700" rIns="91425" bIns="45700" anchor="ctr" anchorCtr="0">
            <a:noAutofit/>
          </a:bodyPr>
          <a:lstStyle>
            <a:lvl1pPr lvl="0" algn="r">
              <a:lnSpc>
                <a:spcPct val="90000"/>
              </a:lnSpc>
              <a:spcBef>
                <a:spcPts val="0"/>
              </a:spcBef>
              <a:spcAft>
                <a:spcPts val="0"/>
              </a:spcAft>
              <a:buClr>
                <a:schemeClr val="lt1"/>
              </a:buClr>
              <a:buSzPts val="3200"/>
              <a:buFont typeface="Calibri"/>
              <a:buNone/>
              <a:defRPr sz="32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5"/>
          <p:cNvSpPr txBox="1">
            <a:spLocks noGrp="1"/>
          </p:cNvSpPr>
          <p:nvPr>
            <p:ph type="body" idx="1"/>
          </p:nvPr>
        </p:nvSpPr>
        <p:spPr>
          <a:xfrm>
            <a:off x="692024" y="2061185"/>
            <a:ext cx="7886700" cy="2062281"/>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9" name="Google Shape;39;p5"/>
          <p:cNvSpPr txBox="1">
            <a:spLocks noGrp="1"/>
          </p:cNvSpPr>
          <p:nvPr>
            <p:ph type="sldNum" idx="12"/>
          </p:nvPr>
        </p:nvSpPr>
        <p:spPr>
          <a:xfrm>
            <a:off x="6457950" y="4869403"/>
            <a:ext cx="2057400" cy="273844"/>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2679825" y="69895"/>
            <a:ext cx="6400800" cy="643066"/>
          </a:xfrm>
          <a:prstGeom prst="rect">
            <a:avLst/>
          </a:prstGeom>
          <a:noFill/>
          <a:ln>
            <a:noFill/>
          </a:ln>
        </p:spPr>
        <p:txBody>
          <a:bodyPr spcFirstLastPara="1" wrap="square" lIns="91425" tIns="45700" rIns="91425" bIns="45700" anchor="ctr" anchorCtr="0">
            <a:noAutofit/>
          </a:bodyPr>
          <a:lstStyle>
            <a:lvl1pPr lvl="0" algn="r">
              <a:lnSpc>
                <a:spcPct val="90000"/>
              </a:lnSpc>
              <a:spcBef>
                <a:spcPts val="0"/>
              </a:spcBef>
              <a:spcAft>
                <a:spcPts val="0"/>
              </a:spcAft>
              <a:buClr>
                <a:schemeClr val="lt1"/>
              </a:buClr>
              <a:buSzPts val="3200"/>
              <a:buFont typeface="Calibri"/>
              <a:buNone/>
              <a:defRPr sz="32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6"/>
          <p:cNvSpPr txBox="1">
            <a:spLocks noGrp="1"/>
          </p:cNvSpPr>
          <p:nvPr>
            <p:ph type="subTitle" idx="1"/>
          </p:nvPr>
        </p:nvSpPr>
        <p:spPr>
          <a:xfrm>
            <a:off x="989091" y="2107370"/>
            <a:ext cx="6858000" cy="1241821"/>
          </a:xfrm>
          <a:prstGeom prst="rect">
            <a:avLst/>
          </a:prstGeom>
          <a:noFill/>
          <a:ln>
            <a:noFill/>
          </a:ln>
        </p:spPr>
        <p:txBody>
          <a:bodyPr spcFirstLastPara="1" wrap="square" lIns="91425" tIns="45700" rIns="91425" bIns="45700" anchor="t" anchorCtr="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43" name="Google Shape;43;p6"/>
          <p:cNvSpPr txBox="1">
            <a:spLocks noGrp="1"/>
          </p:cNvSpPr>
          <p:nvPr>
            <p:ph type="sldNum" idx="12"/>
          </p:nvPr>
        </p:nvSpPr>
        <p:spPr>
          <a:xfrm>
            <a:off x="6457950" y="4869403"/>
            <a:ext cx="2057400" cy="273844"/>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44"/>
        <p:cNvGrpSpPr/>
        <p:nvPr/>
      </p:nvGrpSpPr>
      <p:grpSpPr>
        <a:xfrm>
          <a:off x="0" y="0"/>
          <a:ext cx="0" cy="0"/>
          <a:chOff x="0" y="0"/>
          <a:chExt cx="0" cy="0"/>
        </a:xfrm>
      </p:grpSpPr>
      <p:sp>
        <p:nvSpPr>
          <p:cNvPr id="45" name="Google Shape;45;p7"/>
          <p:cNvSpPr txBox="1">
            <a:spLocks noGrp="1"/>
          </p:cNvSpPr>
          <p:nvPr>
            <p:ph type="title"/>
          </p:nvPr>
        </p:nvSpPr>
        <p:spPr>
          <a:xfrm>
            <a:off x="2679825" y="69895"/>
            <a:ext cx="6400800" cy="643066"/>
          </a:xfrm>
          <a:prstGeom prst="rect">
            <a:avLst/>
          </a:prstGeom>
          <a:noFill/>
          <a:ln>
            <a:noFill/>
          </a:ln>
        </p:spPr>
        <p:txBody>
          <a:bodyPr spcFirstLastPara="1" wrap="square" lIns="91425" tIns="45700" rIns="91425" bIns="45700" anchor="ctr" anchorCtr="0">
            <a:noAutofit/>
          </a:bodyPr>
          <a:lstStyle>
            <a:lvl1pPr lvl="0" algn="r">
              <a:lnSpc>
                <a:spcPct val="90000"/>
              </a:lnSpc>
              <a:spcBef>
                <a:spcPts val="0"/>
              </a:spcBef>
              <a:spcAft>
                <a:spcPts val="0"/>
              </a:spcAft>
              <a:buClr>
                <a:schemeClr val="lt1"/>
              </a:buClr>
              <a:buSzPts val="3200"/>
              <a:buFont typeface="Calibri"/>
              <a:buNone/>
              <a:defRPr sz="32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p7"/>
          <p:cNvSpPr txBox="1">
            <a:spLocks noGrp="1"/>
          </p:cNvSpPr>
          <p:nvPr>
            <p:ph type="body" idx="1"/>
          </p:nvPr>
        </p:nvSpPr>
        <p:spPr>
          <a:xfrm>
            <a:off x="655811" y="1918592"/>
            <a:ext cx="3886200" cy="2062281"/>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7" name="Google Shape;47;p7"/>
          <p:cNvSpPr txBox="1">
            <a:spLocks noGrp="1"/>
          </p:cNvSpPr>
          <p:nvPr>
            <p:ph type="body" idx="2"/>
          </p:nvPr>
        </p:nvSpPr>
        <p:spPr>
          <a:xfrm>
            <a:off x="4656311" y="1918592"/>
            <a:ext cx="3886200" cy="2062281"/>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 name="Google Shape;48;p7"/>
          <p:cNvSpPr txBox="1">
            <a:spLocks noGrp="1"/>
          </p:cNvSpPr>
          <p:nvPr>
            <p:ph type="sldNum" idx="12"/>
          </p:nvPr>
        </p:nvSpPr>
        <p:spPr>
          <a:xfrm>
            <a:off x="6457950" y="4869403"/>
            <a:ext cx="2057400" cy="273844"/>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49"/>
        <p:cNvGrpSpPr/>
        <p:nvPr/>
      </p:nvGrpSpPr>
      <p:grpSpPr>
        <a:xfrm>
          <a:off x="0" y="0"/>
          <a:ext cx="0" cy="0"/>
          <a:chOff x="0" y="0"/>
          <a:chExt cx="0" cy="0"/>
        </a:xfrm>
      </p:grpSpPr>
      <p:sp>
        <p:nvSpPr>
          <p:cNvPr id="50" name="Google Shape;50;p8"/>
          <p:cNvSpPr txBox="1">
            <a:spLocks noGrp="1"/>
          </p:cNvSpPr>
          <p:nvPr>
            <p:ph type="title"/>
          </p:nvPr>
        </p:nvSpPr>
        <p:spPr>
          <a:xfrm>
            <a:off x="2679825" y="69895"/>
            <a:ext cx="6400800" cy="643066"/>
          </a:xfrm>
          <a:prstGeom prst="rect">
            <a:avLst/>
          </a:prstGeom>
          <a:noFill/>
          <a:ln>
            <a:noFill/>
          </a:ln>
        </p:spPr>
        <p:txBody>
          <a:bodyPr spcFirstLastPara="1" wrap="square" lIns="91425" tIns="45700" rIns="91425" bIns="45700" anchor="ctr" anchorCtr="0">
            <a:noAutofit/>
          </a:bodyPr>
          <a:lstStyle>
            <a:lvl1pPr lvl="0" algn="r">
              <a:lnSpc>
                <a:spcPct val="90000"/>
              </a:lnSpc>
              <a:spcBef>
                <a:spcPts val="0"/>
              </a:spcBef>
              <a:spcAft>
                <a:spcPts val="0"/>
              </a:spcAft>
              <a:buClr>
                <a:schemeClr val="lt1"/>
              </a:buClr>
              <a:buSzPts val="3200"/>
              <a:buFont typeface="Calibri"/>
              <a:buNone/>
              <a:defRPr sz="32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8"/>
          <p:cNvSpPr txBox="1">
            <a:spLocks noGrp="1"/>
          </p:cNvSpPr>
          <p:nvPr>
            <p:ph type="body" idx="1"/>
          </p:nvPr>
        </p:nvSpPr>
        <p:spPr>
          <a:xfrm>
            <a:off x="584574" y="1853580"/>
            <a:ext cx="3868340" cy="617934"/>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2" name="Google Shape;52;p8"/>
          <p:cNvSpPr txBox="1">
            <a:spLocks noGrp="1"/>
          </p:cNvSpPr>
          <p:nvPr>
            <p:ph type="body" idx="2"/>
          </p:nvPr>
        </p:nvSpPr>
        <p:spPr>
          <a:xfrm>
            <a:off x="584574" y="2529700"/>
            <a:ext cx="3868340" cy="1680161"/>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3" name="Google Shape;53;p8"/>
          <p:cNvSpPr txBox="1">
            <a:spLocks noGrp="1"/>
          </p:cNvSpPr>
          <p:nvPr>
            <p:ph type="body" idx="3"/>
          </p:nvPr>
        </p:nvSpPr>
        <p:spPr>
          <a:xfrm>
            <a:off x="4583884" y="1853580"/>
            <a:ext cx="3887391" cy="617934"/>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4" name="Google Shape;54;p8"/>
          <p:cNvSpPr txBox="1">
            <a:spLocks noGrp="1"/>
          </p:cNvSpPr>
          <p:nvPr>
            <p:ph type="body" idx="4"/>
          </p:nvPr>
        </p:nvSpPr>
        <p:spPr>
          <a:xfrm>
            <a:off x="4583884" y="2529700"/>
            <a:ext cx="3887391" cy="1680161"/>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5" name="Google Shape;55;p8"/>
          <p:cNvSpPr txBox="1">
            <a:spLocks noGrp="1"/>
          </p:cNvSpPr>
          <p:nvPr>
            <p:ph type="sldNum" idx="12"/>
          </p:nvPr>
        </p:nvSpPr>
        <p:spPr>
          <a:xfrm>
            <a:off x="6457950" y="4869403"/>
            <a:ext cx="2057400" cy="273844"/>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matchingName="3_Blank">
  <p:cSld name="3_Blank">
    <p:bg>
      <p:bgPr>
        <a:solidFill>
          <a:schemeClr val="lt1"/>
        </a:solidFill>
        <a:effectLst/>
      </p:bgPr>
    </p:bg>
    <p:spTree>
      <p:nvGrpSpPr>
        <p:cNvPr id="1" name="Shape 56"/>
        <p:cNvGrpSpPr/>
        <p:nvPr/>
      </p:nvGrpSpPr>
      <p:grpSpPr>
        <a:xfrm>
          <a:off x="0" y="0"/>
          <a:ext cx="0" cy="0"/>
          <a:chOff x="0" y="0"/>
          <a:chExt cx="0" cy="0"/>
        </a:xfrm>
      </p:grpSpPr>
      <p:sp>
        <p:nvSpPr>
          <p:cNvPr id="57" name="Google Shape;57;p9"/>
          <p:cNvSpPr txBox="1">
            <a:spLocks noGrp="1"/>
          </p:cNvSpPr>
          <p:nvPr>
            <p:ph type="title"/>
          </p:nvPr>
        </p:nvSpPr>
        <p:spPr>
          <a:xfrm>
            <a:off x="120178" y="103909"/>
            <a:ext cx="8924544" cy="595187"/>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3600"/>
              <a:buFont typeface="Calibri"/>
              <a:buNone/>
              <a:defRPr sz="3600">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pic>
        <p:nvPicPr>
          <p:cNvPr id="58" name="Google Shape;58;p9" descr="Decorative geometric pattern"/>
          <p:cNvPicPr preferRelativeResize="0"/>
          <p:nvPr/>
        </p:nvPicPr>
        <p:blipFill rotWithShape="1">
          <a:blip r:embed="rId2">
            <a:alphaModFix/>
          </a:blip>
          <a:srcRect/>
          <a:stretch/>
        </p:blipFill>
        <p:spPr>
          <a:xfrm>
            <a:off x="0" y="0"/>
            <a:ext cx="9144000" cy="4871140"/>
          </a:xfrm>
          <a:prstGeom prst="rect">
            <a:avLst/>
          </a:prstGeom>
          <a:noFill/>
          <a:ln>
            <a:noFill/>
          </a:ln>
        </p:spPr>
      </p:pic>
      <p:pic>
        <p:nvPicPr>
          <p:cNvPr id="59" name="Google Shape;59;p9" descr="Decorative blue bar"/>
          <p:cNvPicPr preferRelativeResize="0"/>
          <p:nvPr/>
        </p:nvPicPr>
        <p:blipFill rotWithShape="1">
          <a:blip r:embed="rId3">
            <a:alphaModFix/>
          </a:blip>
          <a:srcRect/>
          <a:stretch/>
        </p:blipFill>
        <p:spPr>
          <a:xfrm>
            <a:off x="0" y="4871140"/>
            <a:ext cx="9144000" cy="276279"/>
          </a:xfrm>
          <a:prstGeom prst="rect">
            <a:avLst/>
          </a:prstGeom>
          <a:noFill/>
          <a:ln>
            <a:noFill/>
          </a:ln>
        </p:spPr>
      </p:pic>
      <p:pic>
        <p:nvPicPr>
          <p:cNvPr id="60" name="Google Shape;60;p9" descr="Oregon Department of Education Logo"/>
          <p:cNvPicPr preferRelativeResize="0"/>
          <p:nvPr/>
        </p:nvPicPr>
        <p:blipFill rotWithShape="1">
          <a:blip r:embed="rId4">
            <a:alphaModFix/>
          </a:blip>
          <a:srcRect/>
          <a:stretch/>
        </p:blipFill>
        <p:spPr>
          <a:xfrm>
            <a:off x="7171552" y="4195712"/>
            <a:ext cx="1479336" cy="735684"/>
          </a:xfrm>
          <a:prstGeom prst="rect">
            <a:avLst/>
          </a:prstGeom>
          <a:noFill/>
          <a:ln>
            <a:noFill/>
          </a:ln>
        </p:spPr>
      </p:pic>
      <p:sp>
        <p:nvSpPr>
          <p:cNvPr id="61" name="Google Shape;61;p9"/>
          <p:cNvSpPr txBox="1">
            <a:spLocks noGrp="1"/>
          </p:cNvSpPr>
          <p:nvPr>
            <p:ph type="sldNum" idx="12"/>
          </p:nvPr>
        </p:nvSpPr>
        <p:spPr>
          <a:xfrm>
            <a:off x="6457950" y="4869403"/>
            <a:ext cx="2057400" cy="273844"/>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p:cSld name="Content with Caption">
    <p:spTree>
      <p:nvGrpSpPr>
        <p:cNvPr id="1" name="Shape 66"/>
        <p:cNvGrpSpPr/>
        <p:nvPr/>
      </p:nvGrpSpPr>
      <p:grpSpPr>
        <a:xfrm>
          <a:off x="0" y="0"/>
          <a:ext cx="0" cy="0"/>
          <a:chOff x="0" y="0"/>
          <a:chExt cx="0" cy="0"/>
        </a:xfrm>
      </p:grpSpPr>
      <p:sp>
        <p:nvSpPr>
          <p:cNvPr id="67" name="Google Shape;67;p11"/>
          <p:cNvSpPr txBox="1">
            <a:spLocks noGrp="1"/>
          </p:cNvSpPr>
          <p:nvPr>
            <p:ph type="title"/>
          </p:nvPr>
        </p:nvSpPr>
        <p:spPr>
          <a:xfrm>
            <a:off x="2711848" y="83686"/>
            <a:ext cx="6322423" cy="760049"/>
          </a:xfrm>
          <a:prstGeom prst="rect">
            <a:avLst/>
          </a:prstGeom>
          <a:noFill/>
          <a:ln>
            <a:noFill/>
          </a:ln>
        </p:spPr>
        <p:txBody>
          <a:bodyPr spcFirstLastPara="1" wrap="square" lIns="91425" tIns="45700" rIns="91425" bIns="45700" anchor="ctr" anchorCtr="0">
            <a:noAutofit/>
          </a:bodyPr>
          <a:lstStyle>
            <a:lvl1pPr lvl="0" algn="ctr">
              <a:lnSpc>
                <a:spcPct val="90000"/>
              </a:lnSpc>
              <a:spcBef>
                <a:spcPts val="0"/>
              </a:spcBef>
              <a:spcAft>
                <a:spcPts val="0"/>
              </a:spcAft>
              <a:buClr>
                <a:schemeClr val="lt1"/>
              </a:buClr>
              <a:buSzPts val="3600"/>
              <a:buFont typeface="Calibri"/>
              <a:buNone/>
              <a:defRPr sz="36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8" name="Google Shape;68;p11"/>
          <p:cNvSpPr txBox="1">
            <a:spLocks noGrp="1"/>
          </p:cNvSpPr>
          <p:nvPr>
            <p:ph type="body" idx="1"/>
          </p:nvPr>
        </p:nvSpPr>
        <p:spPr>
          <a:xfrm>
            <a:off x="3887391" y="1494625"/>
            <a:ext cx="4629150" cy="2901162"/>
          </a:xfrm>
          <a:prstGeom prst="rect">
            <a:avLst/>
          </a:prstGeom>
          <a:noFill/>
          <a:ln>
            <a:noFill/>
          </a:ln>
        </p:spPr>
        <p:txBody>
          <a:bodyPr spcFirstLastPara="1" wrap="square" lIns="91425" tIns="45700" rIns="91425" bIns="45700" anchor="t" anchorCtr="0">
            <a:no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9" name="Google Shape;69;p11"/>
          <p:cNvSpPr txBox="1">
            <a:spLocks noGrp="1"/>
          </p:cNvSpPr>
          <p:nvPr>
            <p:ph type="body" idx="2"/>
          </p:nvPr>
        </p:nvSpPr>
        <p:spPr>
          <a:xfrm>
            <a:off x="629841" y="2694779"/>
            <a:ext cx="2949178" cy="1706965"/>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0" name="Google Shape;70;p11"/>
          <p:cNvSpPr txBox="1">
            <a:spLocks noGrp="1"/>
          </p:cNvSpPr>
          <p:nvPr>
            <p:ph type="sldNum" idx="12"/>
          </p:nvPr>
        </p:nvSpPr>
        <p:spPr>
          <a:xfrm>
            <a:off x="6457950" y="4869403"/>
            <a:ext cx="2057400" cy="273844"/>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p:cSld name="Picture with Caption">
    <p:spTree>
      <p:nvGrpSpPr>
        <p:cNvPr id="1" name="Shape 71"/>
        <p:cNvGrpSpPr/>
        <p:nvPr/>
      </p:nvGrpSpPr>
      <p:grpSpPr>
        <a:xfrm>
          <a:off x="0" y="0"/>
          <a:ext cx="0" cy="0"/>
          <a:chOff x="0" y="0"/>
          <a:chExt cx="0" cy="0"/>
        </a:xfrm>
      </p:grpSpPr>
      <p:sp>
        <p:nvSpPr>
          <p:cNvPr id="72" name="Google Shape;72;p12"/>
          <p:cNvSpPr txBox="1">
            <a:spLocks noGrp="1"/>
          </p:cNvSpPr>
          <p:nvPr>
            <p:ph type="title"/>
          </p:nvPr>
        </p:nvSpPr>
        <p:spPr>
          <a:xfrm>
            <a:off x="2711848" y="83686"/>
            <a:ext cx="6322423" cy="760049"/>
          </a:xfrm>
          <a:prstGeom prst="rect">
            <a:avLst/>
          </a:prstGeom>
          <a:noFill/>
          <a:ln>
            <a:noFill/>
          </a:ln>
        </p:spPr>
        <p:txBody>
          <a:bodyPr spcFirstLastPara="1" wrap="square" lIns="91425" tIns="45700" rIns="91425" bIns="45700" anchor="ctr" anchorCtr="0">
            <a:noAutofit/>
          </a:bodyPr>
          <a:lstStyle>
            <a:lvl1pPr lvl="0" algn="ctr">
              <a:lnSpc>
                <a:spcPct val="90000"/>
              </a:lnSpc>
              <a:spcBef>
                <a:spcPts val="0"/>
              </a:spcBef>
              <a:spcAft>
                <a:spcPts val="0"/>
              </a:spcAft>
              <a:buClr>
                <a:schemeClr val="lt1"/>
              </a:buClr>
              <a:buSzPts val="3600"/>
              <a:buFont typeface="Calibri"/>
              <a:buNone/>
              <a:defRPr sz="36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2"/>
          <p:cNvSpPr>
            <a:spLocks noGrp="1"/>
          </p:cNvSpPr>
          <p:nvPr>
            <p:ph type="pic" idx="2"/>
          </p:nvPr>
        </p:nvSpPr>
        <p:spPr>
          <a:xfrm>
            <a:off x="3887391" y="1499863"/>
            <a:ext cx="4629150" cy="2895928"/>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dirty="0"/>
          </a:p>
        </p:txBody>
      </p:sp>
      <p:sp>
        <p:nvSpPr>
          <p:cNvPr id="74" name="Google Shape;74;p12"/>
          <p:cNvSpPr txBox="1">
            <a:spLocks noGrp="1"/>
          </p:cNvSpPr>
          <p:nvPr>
            <p:ph type="body" idx="1"/>
          </p:nvPr>
        </p:nvSpPr>
        <p:spPr>
          <a:xfrm>
            <a:off x="629841" y="2710484"/>
            <a:ext cx="2949178" cy="1685309"/>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5" name="Google Shape;75;p12"/>
          <p:cNvSpPr txBox="1">
            <a:spLocks noGrp="1"/>
          </p:cNvSpPr>
          <p:nvPr>
            <p:ph type="sldNum" idx="12"/>
          </p:nvPr>
        </p:nvSpPr>
        <p:spPr>
          <a:xfrm>
            <a:off x="6457950" y="4869403"/>
            <a:ext cx="2057400" cy="273844"/>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image" Target="../media/image4.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628650" y="1498864"/>
            <a:ext cx="7886700" cy="994172"/>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4400"/>
              <a:buFont typeface="Calibri"/>
              <a:buNone/>
              <a:defRPr sz="4400" b="1"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pic>
        <p:nvPicPr>
          <p:cNvPr id="7" name="Google Shape;7;p1" descr="Decorative geometric pattern"/>
          <p:cNvPicPr preferRelativeResize="0"/>
          <p:nvPr/>
        </p:nvPicPr>
        <p:blipFill rotWithShape="1">
          <a:blip r:embed="rId12">
            <a:alphaModFix/>
          </a:blip>
          <a:srcRect/>
          <a:stretch/>
        </p:blipFill>
        <p:spPr>
          <a:xfrm>
            <a:off x="0" y="1"/>
            <a:ext cx="9144000" cy="4871141"/>
          </a:xfrm>
          <a:prstGeom prst="rect">
            <a:avLst/>
          </a:prstGeom>
          <a:noFill/>
          <a:ln>
            <a:noFill/>
          </a:ln>
        </p:spPr>
      </p:pic>
      <p:pic>
        <p:nvPicPr>
          <p:cNvPr id="8" name="Google Shape;8;p1" descr="Decorative blue swoosh"/>
          <p:cNvPicPr preferRelativeResize="0"/>
          <p:nvPr/>
        </p:nvPicPr>
        <p:blipFill rotWithShape="1">
          <a:blip r:embed="rId13">
            <a:alphaModFix/>
          </a:blip>
          <a:srcRect/>
          <a:stretch/>
        </p:blipFill>
        <p:spPr>
          <a:xfrm>
            <a:off x="-1" y="-677"/>
            <a:ext cx="9144001" cy="1556462"/>
          </a:xfrm>
          <a:prstGeom prst="rect">
            <a:avLst/>
          </a:prstGeom>
          <a:noFill/>
          <a:ln>
            <a:noFill/>
          </a:ln>
        </p:spPr>
      </p:pic>
      <p:pic>
        <p:nvPicPr>
          <p:cNvPr id="9" name="Google Shape;9;p1" descr="Decorative blue bar"/>
          <p:cNvPicPr preferRelativeResize="0"/>
          <p:nvPr/>
        </p:nvPicPr>
        <p:blipFill rotWithShape="1">
          <a:blip r:embed="rId14">
            <a:alphaModFix/>
          </a:blip>
          <a:srcRect/>
          <a:stretch/>
        </p:blipFill>
        <p:spPr>
          <a:xfrm>
            <a:off x="0" y="4871140"/>
            <a:ext cx="9144000" cy="276279"/>
          </a:xfrm>
          <a:prstGeom prst="rect">
            <a:avLst/>
          </a:prstGeom>
          <a:noFill/>
          <a:ln>
            <a:noFill/>
          </a:ln>
        </p:spPr>
      </p:pic>
      <p:sp>
        <p:nvSpPr>
          <p:cNvPr id="10" name="Google Shape;10;p1"/>
          <p:cNvSpPr txBox="1">
            <a:spLocks noGrp="1"/>
          </p:cNvSpPr>
          <p:nvPr>
            <p:ph type="body" idx="1"/>
          </p:nvPr>
        </p:nvSpPr>
        <p:spPr>
          <a:xfrm>
            <a:off x="628650" y="2570441"/>
            <a:ext cx="7886700" cy="2062281"/>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11" name="Google Shape;11;p1"/>
          <p:cNvPicPr preferRelativeResize="0"/>
          <p:nvPr/>
        </p:nvPicPr>
        <p:blipFill rotWithShape="1">
          <a:blip r:embed="rId15">
            <a:alphaModFix/>
          </a:blip>
          <a:srcRect/>
          <a:stretch/>
        </p:blipFill>
        <p:spPr>
          <a:xfrm>
            <a:off x="115173" y="139623"/>
            <a:ext cx="2033166" cy="1011107"/>
          </a:xfrm>
          <a:prstGeom prst="rect">
            <a:avLst/>
          </a:prstGeom>
          <a:noFill/>
          <a:ln>
            <a:noFill/>
          </a:ln>
        </p:spPr>
      </p:pic>
      <p:pic>
        <p:nvPicPr>
          <p:cNvPr id="12" name="Google Shape;12;p1"/>
          <p:cNvPicPr preferRelativeResize="0"/>
          <p:nvPr/>
        </p:nvPicPr>
        <p:blipFill rotWithShape="1">
          <a:blip r:embed="rId15">
            <a:alphaModFix/>
          </a:blip>
          <a:srcRect/>
          <a:stretch/>
        </p:blipFill>
        <p:spPr>
          <a:xfrm>
            <a:off x="115173" y="139623"/>
            <a:ext cx="2033166" cy="1011107"/>
          </a:xfrm>
          <a:prstGeom prst="rect">
            <a:avLst/>
          </a:prstGeom>
          <a:noFill/>
          <a:ln>
            <a:noFill/>
          </a:ln>
        </p:spPr>
      </p:pic>
      <p:pic>
        <p:nvPicPr>
          <p:cNvPr id="13" name="Google Shape;13;p1" descr="Oregon Department of Education Logo"/>
          <p:cNvPicPr preferRelativeResize="0"/>
          <p:nvPr/>
        </p:nvPicPr>
        <p:blipFill rotWithShape="1">
          <a:blip r:embed="rId15">
            <a:alphaModFix/>
          </a:blip>
          <a:srcRect/>
          <a:stretch/>
        </p:blipFill>
        <p:spPr>
          <a:xfrm>
            <a:off x="115173" y="139623"/>
            <a:ext cx="2033166" cy="1011107"/>
          </a:xfrm>
          <a:prstGeom prst="rect">
            <a:avLst/>
          </a:prstGeom>
          <a:noFill/>
          <a:ln>
            <a:noFill/>
          </a:ln>
        </p:spPr>
      </p:pic>
      <p:sp>
        <p:nvSpPr>
          <p:cNvPr id="14" name="Google Shape;14;p1"/>
          <p:cNvSpPr txBox="1">
            <a:spLocks noGrp="1"/>
          </p:cNvSpPr>
          <p:nvPr>
            <p:ph type="sldNum" idx="12"/>
          </p:nvPr>
        </p:nvSpPr>
        <p:spPr>
          <a:xfrm>
            <a:off x="6457950" y="4869403"/>
            <a:ext cx="2057400" cy="273844"/>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4" r:id="rId6"/>
    <p:sldLayoutId id="2147483655" r:id="rId7"/>
    <p:sldLayoutId id="2147483657" r:id="rId8"/>
    <p:sldLayoutId id="2147483658" r:id="rId9"/>
    <p:sldLayoutId id="2147483659"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oregon.gov/ode/educator-resources/assessment/Documents/esdpartners.pdf" TargetMode="External"/><Relationship Id="rId2" Type="http://schemas.openxmlformats.org/officeDocument/2006/relationships/hyperlink" Target="https://www.oregon.gov/ode/educator-resources/assessment/Documents/TIDE_UserGuide_20-21_Final.pdf" TargetMode="External"/><Relationship Id="rId1" Type="http://schemas.openxmlformats.org/officeDocument/2006/relationships/slideLayout" Target="../slideLayouts/slideLayout2.xml"/><Relationship Id="rId5" Type="http://schemas.openxmlformats.org/officeDocument/2006/relationships/hyperlink" Target="https://osasportal.org/chat.stml" TargetMode="External"/><Relationship Id="rId4" Type="http://schemas.openxmlformats.org/officeDocument/2006/relationships/hyperlink" Target="mailto:osashelpdesk@cambiumassessment.com"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5"/>
          <p:cNvSpPr txBox="1">
            <a:spLocks noGrp="1"/>
          </p:cNvSpPr>
          <p:nvPr>
            <p:ph type="title"/>
          </p:nvPr>
        </p:nvSpPr>
        <p:spPr>
          <a:xfrm>
            <a:off x="221700" y="2150100"/>
            <a:ext cx="8700600" cy="2993400"/>
          </a:xfrm>
          <a:prstGeom prst="rect">
            <a:avLst/>
          </a:prstGeom>
          <a:noFill/>
          <a:ln>
            <a:noFill/>
          </a:ln>
        </p:spPr>
        <p:txBody>
          <a:bodyPr spcFirstLastPara="1" wrap="square" lIns="91425" tIns="45700" rIns="91425" bIns="45700" anchor="t" anchorCtr="0">
            <a:noAutofit/>
          </a:bodyPr>
          <a:lstStyle/>
          <a:p>
            <a:pPr lvl="0">
              <a:lnSpc>
                <a:spcPct val="100000"/>
              </a:lnSpc>
              <a:buSzPts val="1100"/>
            </a:pPr>
            <a:r>
              <a:rPr lang="en-US" sz="3200" dirty="0">
                <a:latin typeface="Calibri" panose="020F0502020204030204" pitchFamily="34" charset="0"/>
                <a:cs typeface="Calibri" panose="020F0502020204030204" pitchFamily="34" charset="0"/>
                <a:sym typeface="Arial"/>
              </a:rPr>
              <a:t>Granting Permission to Administer Tests using Test Groups in TIDE</a:t>
            </a:r>
            <a:br>
              <a:rPr lang="en-US" sz="3200" dirty="0">
                <a:latin typeface="Calibri" panose="020F0502020204030204" pitchFamily="34" charset="0"/>
                <a:cs typeface="Calibri" panose="020F0502020204030204" pitchFamily="34" charset="0"/>
                <a:sym typeface="Arial"/>
              </a:rPr>
            </a:br>
            <a:r>
              <a:rPr lang="en-US" sz="3200" dirty="0">
                <a:latin typeface="Calibri" panose="020F0502020204030204" pitchFamily="34" charset="0"/>
                <a:cs typeface="Calibri" panose="020F0502020204030204" pitchFamily="34" charset="0"/>
                <a:sym typeface="Arial"/>
              </a:rPr>
              <a:t/>
            </a:r>
            <a:br>
              <a:rPr lang="en-US" sz="3200" dirty="0">
                <a:latin typeface="Calibri" panose="020F0502020204030204" pitchFamily="34" charset="0"/>
                <a:cs typeface="Calibri" panose="020F0502020204030204" pitchFamily="34" charset="0"/>
                <a:sym typeface="Arial"/>
              </a:rPr>
            </a:br>
            <a:r>
              <a:rPr lang="en-US" sz="2400" dirty="0">
                <a:latin typeface="Calibri" panose="020F0502020204030204" pitchFamily="34" charset="0"/>
                <a:cs typeface="Calibri" panose="020F0502020204030204" pitchFamily="34" charset="0"/>
                <a:sym typeface="Arial"/>
              </a:rPr>
              <a:t>New Process for 2020-2021</a:t>
            </a:r>
            <a:br>
              <a:rPr lang="en-US" sz="2400" dirty="0">
                <a:latin typeface="Calibri" panose="020F0502020204030204" pitchFamily="34" charset="0"/>
                <a:cs typeface="Calibri" panose="020F0502020204030204" pitchFamily="34" charset="0"/>
                <a:sym typeface="Arial"/>
              </a:rPr>
            </a:br>
            <a:r>
              <a:rPr lang="en-US" sz="2400" dirty="0">
                <a:latin typeface="Calibri" panose="020F0502020204030204" pitchFamily="34" charset="0"/>
                <a:cs typeface="Calibri" panose="020F0502020204030204" pitchFamily="34" charset="0"/>
                <a:sym typeface="Arial"/>
              </a:rPr>
              <a:t>For District and School Test Coordinators</a:t>
            </a:r>
            <a:br>
              <a:rPr lang="en-US" sz="2400" dirty="0">
                <a:latin typeface="Calibri" panose="020F0502020204030204" pitchFamily="34" charset="0"/>
                <a:cs typeface="Calibri" panose="020F0502020204030204" pitchFamily="34" charset="0"/>
                <a:sym typeface="Arial"/>
              </a:rPr>
            </a:br>
            <a:endParaRPr sz="2400" dirty="0">
              <a:latin typeface="Arial"/>
              <a:ea typeface="Arial"/>
              <a:cs typeface="Arial"/>
              <a:sym typeface="Arial"/>
            </a:endParaRPr>
          </a:p>
          <a:p>
            <a:pPr marL="0" lvl="0" indent="0" algn="l" rtl="0">
              <a:lnSpc>
                <a:spcPct val="90000"/>
              </a:lnSpc>
              <a:spcBef>
                <a:spcPts val="0"/>
              </a:spcBef>
              <a:spcAft>
                <a:spcPts val="0"/>
              </a:spcAft>
              <a:buClr>
                <a:schemeClr val="dk1"/>
              </a:buClr>
              <a:buSzPts val="4400"/>
              <a:buFont typeface="Calibri"/>
              <a:buNone/>
            </a:pPr>
            <a:endParaRPr sz="3000" i="1" dirty="0">
              <a:solidFill>
                <a:srgbClr val="1F497D"/>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8657C-37EA-448D-9200-5F7CB095076F}"/>
              </a:ext>
            </a:extLst>
          </p:cNvPr>
          <p:cNvSpPr>
            <a:spLocks noGrp="1"/>
          </p:cNvSpPr>
          <p:nvPr>
            <p:ph type="title"/>
          </p:nvPr>
        </p:nvSpPr>
        <p:spPr/>
        <p:txBody>
          <a:bodyPr/>
          <a:lstStyle/>
          <a:p>
            <a:r>
              <a:rPr lang="en-US" dirty="0"/>
              <a:t>Step 4 – Upload User File</a:t>
            </a:r>
          </a:p>
        </p:txBody>
      </p:sp>
      <p:sp>
        <p:nvSpPr>
          <p:cNvPr id="4" name="Google Shape;96;p16">
            <a:extLst>
              <a:ext uri="{FF2B5EF4-FFF2-40B4-BE49-F238E27FC236}">
                <a16:creationId xmlns:a16="http://schemas.microsoft.com/office/drawing/2014/main" id="{D2390560-C22A-4BC8-97B4-49B7223029EA}"/>
              </a:ext>
            </a:extLst>
          </p:cNvPr>
          <p:cNvSpPr txBox="1">
            <a:spLocks noGrp="1"/>
          </p:cNvSpPr>
          <p:nvPr>
            <p:ph type="subTitle" idx="1"/>
          </p:nvPr>
        </p:nvSpPr>
        <p:spPr>
          <a:xfrm>
            <a:off x="114300" y="1445785"/>
            <a:ext cx="3918685" cy="3376471"/>
          </a:xfrm>
          <a:prstGeom prst="rect">
            <a:avLst/>
          </a:prstGeom>
        </p:spPr>
        <p:txBody>
          <a:bodyPr spcFirstLastPara="1" wrap="square" lIns="91425" tIns="45700" rIns="91425" bIns="45700" anchor="t" anchorCtr="0">
            <a:noAutofit/>
          </a:bodyPr>
          <a:lstStyle/>
          <a:p>
            <a:pPr marL="533400" lvl="0" indent="-457200" algn="l" rtl="0">
              <a:spcBef>
                <a:spcPts val="1000"/>
              </a:spcBef>
              <a:spcAft>
                <a:spcPts val="0"/>
              </a:spcAft>
              <a:buSzPts val="2400"/>
              <a:buFont typeface="+mj-lt"/>
              <a:buAutoNum type="alphaLcParenR"/>
            </a:pPr>
            <a:r>
              <a:rPr lang="en-US" dirty="0"/>
              <a:t>Return to the User Information/Upload Users Module.</a:t>
            </a:r>
          </a:p>
          <a:p>
            <a:pPr marL="533400" lvl="0" indent="-457200" algn="l" rtl="0">
              <a:spcBef>
                <a:spcPts val="1000"/>
              </a:spcBef>
              <a:spcAft>
                <a:spcPts val="0"/>
              </a:spcAft>
              <a:buSzPts val="2400"/>
              <a:buFont typeface="+mj-lt"/>
              <a:buAutoNum type="alphaLcParenR"/>
            </a:pPr>
            <a:r>
              <a:rPr lang="en-US" dirty="0"/>
              <a:t>Browse for the file you created in Step 3 and upload it.</a:t>
            </a:r>
          </a:p>
          <a:p>
            <a:pPr marL="533400" lvl="0" indent="-457200" algn="l" rtl="0">
              <a:spcBef>
                <a:spcPts val="1000"/>
              </a:spcBef>
              <a:spcAft>
                <a:spcPts val="0"/>
              </a:spcAft>
              <a:buSzPts val="2400"/>
              <a:buFont typeface="+mj-lt"/>
              <a:buAutoNum type="alphaLcParenR"/>
            </a:pPr>
            <a:r>
              <a:rPr lang="en-US" dirty="0"/>
              <a:t>Ensure that you correct any errors flagged during the validation step .</a:t>
            </a:r>
          </a:p>
          <a:p>
            <a:pPr marL="457200" lvl="0" indent="-381000" algn="l" rtl="0">
              <a:spcBef>
                <a:spcPts val="1000"/>
              </a:spcBef>
              <a:spcAft>
                <a:spcPts val="0"/>
              </a:spcAft>
              <a:buSzPts val="2400"/>
              <a:buChar char="●"/>
            </a:pPr>
            <a:endParaRPr dirty="0"/>
          </a:p>
        </p:txBody>
      </p:sp>
      <p:pic>
        <p:nvPicPr>
          <p:cNvPr id="6" name="Picture 5" title="Upload User FIle Screenshot">
            <a:extLst>
              <a:ext uri="{FF2B5EF4-FFF2-40B4-BE49-F238E27FC236}">
                <a16:creationId xmlns:a16="http://schemas.microsoft.com/office/drawing/2014/main" id="{6F181FCC-4B48-4ACD-A887-06FEF27B358E}"/>
              </a:ext>
            </a:extLst>
          </p:cNvPr>
          <p:cNvPicPr>
            <a:picLocks noChangeAspect="1"/>
          </p:cNvPicPr>
          <p:nvPr/>
        </p:nvPicPr>
        <p:blipFill>
          <a:blip r:embed="rId2"/>
          <a:stretch>
            <a:fillRect/>
          </a:stretch>
        </p:blipFill>
        <p:spPr>
          <a:xfrm>
            <a:off x="5348179" y="924106"/>
            <a:ext cx="3124361" cy="2209914"/>
          </a:xfrm>
          <a:prstGeom prst="rect">
            <a:avLst/>
          </a:prstGeom>
        </p:spPr>
      </p:pic>
      <p:pic>
        <p:nvPicPr>
          <p:cNvPr id="8" name="Picture 7" title="Validation screenshot">
            <a:extLst>
              <a:ext uri="{FF2B5EF4-FFF2-40B4-BE49-F238E27FC236}">
                <a16:creationId xmlns:a16="http://schemas.microsoft.com/office/drawing/2014/main" id="{532A36E4-35B6-4E80-BC1B-77224465224C}"/>
              </a:ext>
            </a:extLst>
          </p:cNvPr>
          <p:cNvPicPr>
            <a:picLocks noChangeAspect="1"/>
          </p:cNvPicPr>
          <p:nvPr/>
        </p:nvPicPr>
        <p:blipFill>
          <a:blip r:embed="rId3"/>
          <a:stretch>
            <a:fillRect/>
          </a:stretch>
        </p:blipFill>
        <p:spPr>
          <a:xfrm>
            <a:off x="3977271" y="3286905"/>
            <a:ext cx="3175163" cy="1365320"/>
          </a:xfrm>
          <a:prstGeom prst="rect">
            <a:avLst/>
          </a:prstGeom>
        </p:spPr>
      </p:pic>
    </p:spTree>
    <p:extLst>
      <p:ext uri="{BB962C8B-B14F-4D97-AF65-F5344CB8AC3E}">
        <p14:creationId xmlns:p14="http://schemas.microsoft.com/office/powerpoint/2010/main" val="650854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54592-C29C-4403-AC54-B1E8CA26B76B}"/>
              </a:ext>
            </a:extLst>
          </p:cNvPr>
          <p:cNvSpPr>
            <a:spLocks noGrp="1"/>
          </p:cNvSpPr>
          <p:nvPr>
            <p:ph type="title"/>
          </p:nvPr>
        </p:nvSpPr>
        <p:spPr/>
        <p:txBody>
          <a:bodyPr/>
          <a:lstStyle/>
          <a:p>
            <a:r>
              <a:rPr lang="en-US" dirty="0"/>
              <a:t>Step 4 – Upload User File, cont.</a:t>
            </a:r>
          </a:p>
        </p:txBody>
      </p:sp>
      <p:sp>
        <p:nvSpPr>
          <p:cNvPr id="3" name="Subtitle 2">
            <a:extLst>
              <a:ext uri="{FF2B5EF4-FFF2-40B4-BE49-F238E27FC236}">
                <a16:creationId xmlns:a16="http://schemas.microsoft.com/office/drawing/2014/main" id="{613AE9EF-4013-417A-B0A0-97FA1011F37A}"/>
              </a:ext>
            </a:extLst>
          </p:cNvPr>
          <p:cNvSpPr>
            <a:spLocks noGrp="1"/>
          </p:cNvSpPr>
          <p:nvPr>
            <p:ph type="subTitle" idx="1"/>
          </p:nvPr>
        </p:nvSpPr>
        <p:spPr>
          <a:xfrm>
            <a:off x="0" y="1531270"/>
            <a:ext cx="5346700" cy="3205830"/>
          </a:xfrm>
        </p:spPr>
        <p:txBody>
          <a:bodyPr/>
          <a:lstStyle/>
          <a:p>
            <a:pPr marL="533400" lvl="0" indent="-457200" algn="l">
              <a:buFont typeface="+mj-lt"/>
              <a:buAutoNum type="alphaLcParenR" startAt="4"/>
            </a:pPr>
            <a:r>
              <a:rPr lang="en-US" dirty="0"/>
              <a:t>The system will verify the number of records that have been committed as part of your upload.</a:t>
            </a:r>
          </a:p>
          <a:p>
            <a:pPr marL="533400" lvl="0" indent="-457200" algn="l">
              <a:buFont typeface="+mj-lt"/>
              <a:buAutoNum type="alphaLcParenR" startAt="4"/>
            </a:pPr>
            <a:r>
              <a:rPr lang="en-US" dirty="0"/>
              <a:t>To check your work, you can search for a given user and ensure the Test Group permissions were applied. </a:t>
            </a:r>
          </a:p>
          <a:p>
            <a:pPr marL="533400" lvl="0" indent="-457200" algn="l">
              <a:buFont typeface="+mj-lt"/>
              <a:buAutoNum type="alphaLcParenR" startAt="4"/>
            </a:pPr>
            <a:r>
              <a:rPr lang="en-US" dirty="0"/>
              <a:t>If you have followed Steps 2-4 you have completed the task. </a:t>
            </a:r>
          </a:p>
          <a:p>
            <a:endParaRPr lang="en-US" dirty="0"/>
          </a:p>
        </p:txBody>
      </p:sp>
      <p:pic>
        <p:nvPicPr>
          <p:cNvPr id="5" name="Picture 4" title="Confirmation screenshot">
            <a:extLst>
              <a:ext uri="{FF2B5EF4-FFF2-40B4-BE49-F238E27FC236}">
                <a16:creationId xmlns:a16="http://schemas.microsoft.com/office/drawing/2014/main" id="{7B4122FE-241D-4294-81DA-B5BE80688256}"/>
              </a:ext>
            </a:extLst>
          </p:cNvPr>
          <p:cNvPicPr>
            <a:picLocks noChangeAspect="1"/>
          </p:cNvPicPr>
          <p:nvPr/>
        </p:nvPicPr>
        <p:blipFill>
          <a:blip r:embed="rId3"/>
          <a:stretch>
            <a:fillRect/>
          </a:stretch>
        </p:blipFill>
        <p:spPr>
          <a:xfrm>
            <a:off x="5153915" y="1876444"/>
            <a:ext cx="3997038" cy="1878220"/>
          </a:xfrm>
          <a:prstGeom prst="rect">
            <a:avLst/>
          </a:prstGeom>
        </p:spPr>
      </p:pic>
    </p:spTree>
    <p:extLst>
      <p:ext uri="{BB962C8B-B14F-4D97-AF65-F5344CB8AC3E}">
        <p14:creationId xmlns:p14="http://schemas.microsoft.com/office/powerpoint/2010/main" val="27222929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CB73A-AA5C-445F-801D-D2C4359EB20D}"/>
              </a:ext>
            </a:extLst>
          </p:cNvPr>
          <p:cNvSpPr>
            <a:spLocks noGrp="1"/>
          </p:cNvSpPr>
          <p:nvPr>
            <p:ph type="title"/>
          </p:nvPr>
        </p:nvSpPr>
        <p:spPr>
          <a:xfrm>
            <a:off x="0" y="771221"/>
            <a:ext cx="9209314" cy="760049"/>
          </a:xfrm>
        </p:spPr>
        <p:txBody>
          <a:bodyPr/>
          <a:lstStyle/>
          <a:p>
            <a:r>
              <a:rPr lang="en-US" sz="2800" dirty="0"/>
              <a:t>Step 5 Applying Test Group Permissions Individually</a:t>
            </a:r>
          </a:p>
        </p:txBody>
      </p:sp>
      <p:sp>
        <p:nvSpPr>
          <p:cNvPr id="4" name="Subtitle 2">
            <a:extLst>
              <a:ext uri="{FF2B5EF4-FFF2-40B4-BE49-F238E27FC236}">
                <a16:creationId xmlns:a16="http://schemas.microsoft.com/office/drawing/2014/main" id="{38D29048-BF7A-49E2-BF74-5B47E34F47DD}"/>
              </a:ext>
            </a:extLst>
          </p:cNvPr>
          <p:cNvSpPr>
            <a:spLocks noGrp="1"/>
          </p:cNvSpPr>
          <p:nvPr>
            <p:ph type="subTitle" idx="1"/>
          </p:nvPr>
        </p:nvSpPr>
        <p:spPr>
          <a:xfrm>
            <a:off x="0" y="1806748"/>
            <a:ext cx="4572000" cy="2565531"/>
          </a:xfrm>
        </p:spPr>
        <p:txBody>
          <a:bodyPr/>
          <a:lstStyle/>
          <a:p>
            <a:pPr marL="533400" lvl="0" indent="-457200" algn="l">
              <a:buFont typeface="+mj-lt"/>
              <a:buAutoNum type="alphaLcParenR"/>
            </a:pPr>
            <a:r>
              <a:rPr lang="en-US" dirty="0"/>
              <a:t>DTCs/DLUs/STCs log in to TIDE (password reset required)</a:t>
            </a:r>
          </a:p>
          <a:p>
            <a:pPr marL="533400" lvl="0" indent="-457200" algn="l">
              <a:buFont typeface="+mj-lt"/>
              <a:buAutoNum type="alphaLcParenR"/>
            </a:pPr>
            <a:r>
              <a:rPr lang="en-US" dirty="0"/>
              <a:t>In the View/Edit/Export Users module, enter search parameters and identify users</a:t>
            </a:r>
          </a:p>
          <a:p>
            <a:pPr marL="533400" lvl="0" indent="-457200" algn="l">
              <a:buFont typeface="+mj-lt"/>
              <a:buAutoNum type="alphaLcParenR"/>
            </a:pPr>
            <a:r>
              <a:rPr lang="en-US" dirty="0"/>
              <a:t>Click on the pencil button next to a user account and a user account will open.</a:t>
            </a:r>
          </a:p>
        </p:txBody>
      </p:sp>
      <p:pic>
        <p:nvPicPr>
          <p:cNvPr id="8" name="Picture 7" title="Step 5 Applying Test Group Permissions Individually Screen shot">
            <a:extLst>
              <a:ext uri="{FF2B5EF4-FFF2-40B4-BE49-F238E27FC236}">
                <a16:creationId xmlns:a16="http://schemas.microsoft.com/office/drawing/2014/main" id="{86B9BBF9-CC4A-4952-B5EE-506CD50EB015}"/>
              </a:ext>
            </a:extLst>
          </p:cNvPr>
          <p:cNvPicPr>
            <a:picLocks noChangeAspect="1"/>
          </p:cNvPicPr>
          <p:nvPr/>
        </p:nvPicPr>
        <p:blipFill>
          <a:blip r:embed="rId2"/>
          <a:stretch>
            <a:fillRect/>
          </a:stretch>
        </p:blipFill>
        <p:spPr>
          <a:xfrm>
            <a:off x="4768755" y="1753442"/>
            <a:ext cx="3670489" cy="2565532"/>
          </a:xfrm>
          <a:prstGeom prst="rect">
            <a:avLst/>
          </a:prstGeom>
        </p:spPr>
      </p:pic>
    </p:spTree>
    <p:extLst>
      <p:ext uri="{BB962C8B-B14F-4D97-AF65-F5344CB8AC3E}">
        <p14:creationId xmlns:p14="http://schemas.microsoft.com/office/powerpoint/2010/main" val="26894384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AF89DD2-956B-4388-AEE9-E04C5C4DD92A}"/>
              </a:ext>
            </a:extLst>
          </p:cNvPr>
          <p:cNvSpPr>
            <a:spLocks noGrp="1"/>
          </p:cNvSpPr>
          <p:nvPr>
            <p:ph type="subTitle" idx="1"/>
          </p:nvPr>
        </p:nvSpPr>
        <p:spPr>
          <a:xfrm>
            <a:off x="159656" y="1614012"/>
            <a:ext cx="8628743" cy="1735180"/>
          </a:xfrm>
        </p:spPr>
        <p:txBody>
          <a:bodyPr/>
          <a:lstStyle/>
          <a:p>
            <a:pPr marL="533400" lvl="0" indent="-457200" algn="l">
              <a:buFont typeface="+mj-lt"/>
              <a:buAutoNum type="alphaLcParenR" startAt="4"/>
            </a:pPr>
            <a:r>
              <a:rPr lang="en-US" dirty="0"/>
              <a:t>In the Test Group field, select the option(s) associated with the tests the user will need to administer.</a:t>
            </a:r>
          </a:p>
          <a:p>
            <a:pPr marL="533400" lvl="0" indent="-457200" algn="l">
              <a:buFont typeface="+mj-lt"/>
              <a:buAutoNum type="alphaLcParenR" startAt="4"/>
            </a:pPr>
            <a:r>
              <a:rPr lang="en-US" dirty="0"/>
              <a:t>Click Save.</a:t>
            </a:r>
          </a:p>
          <a:p>
            <a:pPr marL="533400" lvl="0" indent="-457200" algn="l">
              <a:buFont typeface="+mj-lt"/>
              <a:buAutoNum type="alphaLcParenR" startAt="4"/>
            </a:pPr>
            <a:r>
              <a:rPr lang="en-US" dirty="0"/>
              <a:t>Repeat steps A-E </a:t>
            </a:r>
          </a:p>
          <a:p>
            <a:pPr marL="76200" lvl="0" indent="0" algn="l"/>
            <a:r>
              <a:rPr lang="en-US" dirty="0"/>
              <a:t>provided in slides 12 </a:t>
            </a:r>
          </a:p>
          <a:p>
            <a:pPr marL="76200" lvl="0" indent="0" algn="l"/>
            <a:r>
              <a:rPr lang="en-US" dirty="0"/>
              <a:t>&amp; 13 to update more </a:t>
            </a:r>
          </a:p>
          <a:p>
            <a:pPr marL="76200" lvl="0" indent="0" algn="l"/>
            <a:r>
              <a:rPr lang="en-US" dirty="0"/>
              <a:t>user accounts.</a:t>
            </a:r>
          </a:p>
          <a:p>
            <a:pPr marL="533400" lvl="0" indent="-457200" algn="l">
              <a:buFont typeface="+mj-lt"/>
              <a:buAutoNum type="alphaLcParenR" startAt="4"/>
            </a:pPr>
            <a:endParaRPr lang="en-US" dirty="0"/>
          </a:p>
        </p:txBody>
      </p:sp>
      <p:pic>
        <p:nvPicPr>
          <p:cNvPr id="3074" name="Picture 2" title="Step 5 - Applying Test Group Permissions Individually">
            <a:extLst>
              <a:ext uri="{FF2B5EF4-FFF2-40B4-BE49-F238E27FC236}">
                <a16:creationId xmlns:a16="http://schemas.microsoft.com/office/drawing/2014/main" id="{2C7E0C51-C0F4-492D-8200-2B987E0AF16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01093" y="2539081"/>
            <a:ext cx="5944507" cy="1946861"/>
          </a:xfrm>
          <a:prstGeom prst="rect">
            <a:avLst/>
          </a:prstGeom>
          <a:noFill/>
          <a:extLst>
            <a:ext uri="{909E8E84-426E-40DD-AFC4-6F175D3DCCD1}">
              <a14:hiddenFill xmlns:a14="http://schemas.microsoft.com/office/drawing/2010/main">
                <a:solidFill>
                  <a:srgbClr val="FFFFFF"/>
                </a:solidFill>
              </a14:hiddenFill>
            </a:ext>
          </a:extLst>
        </p:spPr>
      </p:pic>
      <p:sp>
        <p:nvSpPr>
          <p:cNvPr id="6" name="Title 5" title="Step 5 - Applying Test Group Permissions Individually Screenshot">
            <a:extLst>
              <a:ext uri="{FF2B5EF4-FFF2-40B4-BE49-F238E27FC236}">
                <a16:creationId xmlns:a16="http://schemas.microsoft.com/office/drawing/2014/main" id="{1136BEDC-73BC-4E02-B3D4-A526F0FD0B63}"/>
              </a:ext>
            </a:extLst>
          </p:cNvPr>
          <p:cNvSpPr>
            <a:spLocks noGrp="1"/>
          </p:cNvSpPr>
          <p:nvPr>
            <p:ph type="title"/>
          </p:nvPr>
        </p:nvSpPr>
        <p:spPr>
          <a:xfrm>
            <a:off x="0" y="771221"/>
            <a:ext cx="9078686" cy="760049"/>
          </a:xfrm>
        </p:spPr>
        <p:txBody>
          <a:bodyPr/>
          <a:lstStyle/>
          <a:p>
            <a:r>
              <a:rPr lang="en-US" sz="2800" dirty="0"/>
              <a:t>Step 5 - Applying Test Group Permissions Individually</a:t>
            </a:r>
          </a:p>
        </p:txBody>
      </p:sp>
    </p:spTree>
    <p:extLst>
      <p:ext uri="{BB962C8B-B14F-4D97-AF65-F5344CB8AC3E}">
        <p14:creationId xmlns:p14="http://schemas.microsoft.com/office/powerpoint/2010/main" val="31140375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A65AA5-B0FB-4B17-A05F-65F82E21A630}"/>
              </a:ext>
            </a:extLst>
          </p:cNvPr>
          <p:cNvSpPr>
            <a:spLocks noGrp="1"/>
          </p:cNvSpPr>
          <p:nvPr>
            <p:ph type="title"/>
          </p:nvPr>
        </p:nvSpPr>
        <p:spPr/>
        <p:txBody>
          <a:bodyPr/>
          <a:lstStyle/>
          <a:p>
            <a:r>
              <a:rPr lang="en-US" dirty="0"/>
              <a:t>User Support</a:t>
            </a:r>
          </a:p>
        </p:txBody>
      </p:sp>
      <p:sp>
        <p:nvSpPr>
          <p:cNvPr id="3" name="Subtitle 2">
            <a:extLst>
              <a:ext uri="{FF2B5EF4-FFF2-40B4-BE49-F238E27FC236}">
                <a16:creationId xmlns:a16="http://schemas.microsoft.com/office/drawing/2014/main" id="{DA88C48F-03A1-4FE6-AF0C-0CCFC7AC71FE}"/>
              </a:ext>
            </a:extLst>
          </p:cNvPr>
          <p:cNvSpPr>
            <a:spLocks noGrp="1"/>
          </p:cNvSpPr>
          <p:nvPr>
            <p:ph type="subTitle" idx="1"/>
          </p:nvPr>
        </p:nvSpPr>
        <p:spPr>
          <a:xfrm>
            <a:off x="571500" y="1531270"/>
            <a:ext cx="8001000" cy="3071210"/>
          </a:xfrm>
        </p:spPr>
        <p:txBody>
          <a:bodyPr/>
          <a:lstStyle/>
          <a:p>
            <a:r>
              <a:rPr lang="en-US" dirty="0"/>
              <a:t>More information is available in the </a:t>
            </a:r>
            <a:r>
              <a:rPr lang="en-US" dirty="0">
                <a:hlinkClick r:id="rId2"/>
              </a:rPr>
              <a:t>TIDE User Guide</a:t>
            </a:r>
            <a:r>
              <a:rPr lang="en-US" dirty="0"/>
              <a:t> or contact your </a:t>
            </a:r>
            <a:r>
              <a:rPr lang="en-US" dirty="0">
                <a:hlinkClick r:id="rId3"/>
              </a:rPr>
              <a:t>Regional ESD Partner</a:t>
            </a:r>
            <a:endParaRPr lang="en-US" dirty="0"/>
          </a:p>
          <a:p>
            <a:r>
              <a:rPr lang="en-US" dirty="0"/>
              <a:t>Contact the OSAS Helpdesk if you need assistance using TIDE or adding Test Group permissions.</a:t>
            </a:r>
          </a:p>
          <a:p>
            <a:pPr>
              <a:buFont typeface="Arial" panose="020B0604020202020204" pitchFamily="34" charset="0"/>
              <a:buChar char="•"/>
            </a:pPr>
            <a:r>
              <a:rPr lang="en-US" dirty="0"/>
              <a:t>Email Support: </a:t>
            </a:r>
            <a:r>
              <a:rPr lang="en-US" dirty="0">
                <a:hlinkClick r:id="rId4"/>
              </a:rPr>
              <a:t>osashelpdesk@cambiumassessment.com</a:t>
            </a:r>
            <a:endParaRPr lang="en-US" dirty="0"/>
          </a:p>
          <a:p>
            <a:pPr>
              <a:buFont typeface="Arial" panose="020B0604020202020204" pitchFamily="34" charset="0"/>
              <a:buChar char="•"/>
            </a:pPr>
            <a:r>
              <a:rPr lang="en-US" dirty="0"/>
              <a:t>Toll-Free Phone Support: 1-866-509-6257</a:t>
            </a:r>
          </a:p>
          <a:p>
            <a:pPr>
              <a:buFont typeface="Arial" panose="020B0604020202020204" pitchFamily="34" charset="0"/>
              <a:buChar char="•"/>
            </a:pPr>
            <a:r>
              <a:rPr lang="en-US" dirty="0"/>
              <a:t>Chat Support: </a:t>
            </a:r>
            <a:r>
              <a:rPr lang="en-US" dirty="0">
                <a:hlinkClick r:id="rId5"/>
              </a:rPr>
              <a:t>https://osasportal.org/chat.stml</a:t>
            </a:r>
            <a:r>
              <a:rPr lang="en-US" dirty="0"/>
              <a:t> </a:t>
            </a:r>
          </a:p>
        </p:txBody>
      </p:sp>
    </p:spTree>
    <p:extLst>
      <p:ext uri="{BB962C8B-B14F-4D97-AF65-F5344CB8AC3E}">
        <p14:creationId xmlns:p14="http://schemas.microsoft.com/office/powerpoint/2010/main" val="14888387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6"/>
          <p:cNvSpPr txBox="1">
            <a:spLocks noGrp="1"/>
          </p:cNvSpPr>
          <p:nvPr>
            <p:ph type="title"/>
          </p:nvPr>
        </p:nvSpPr>
        <p:spPr>
          <a:xfrm>
            <a:off x="0" y="771221"/>
            <a:ext cx="7152300" cy="7599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 dirty="0"/>
              <a:t>Overview</a:t>
            </a:r>
            <a:endParaRPr dirty="0"/>
          </a:p>
        </p:txBody>
      </p:sp>
      <p:sp>
        <p:nvSpPr>
          <p:cNvPr id="96" name="Google Shape;96;p16"/>
          <p:cNvSpPr txBox="1">
            <a:spLocks noGrp="1"/>
          </p:cNvSpPr>
          <p:nvPr>
            <p:ph type="subTitle" idx="1"/>
          </p:nvPr>
        </p:nvSpPr>
        <p:spPr>
          <a:xfrm>
            <a:off x="220436" y="1483569"/>
            <a:ext cx="8719457" cy="1930529"/>
          </a:xfrm>
          <a:prstGeom prst="rect">
            <a:avLst/>
          </a:prstGeom>
        </p:spPr>
        <p:txBody>
          <a:bodyPr spcFirstLastPara="1" wrap="square" lIns="91425" tIns="45700" rIns="91425" bIns="45700" anchor="t" anchorCtr="0">
            <a:noAutofit/>
          </a:bodyPr>
          <a:lstStyle/>
          <a:p>
            <a:pPr marL="457200" lvl="0" indent="-381000" algn="l" rtl="0">
              <a:spcBef>
                <a:spcPts val="1000"/>
              </a:spcBef>
              <a:spcAft>
                <a:spcPts val="0"/>
              </a:spcAft>
              <a:buSzPts val="2400"/>
              <a:buChar char="●"/>
            </a:pPr>
            <a:r>
              <a:rPr lang="en-US" dirty="0"/>
              <a:t>When TIDE rolls over from the 2019-2020 to 2020-2021 school year, all users will remain in TIDE with the same user role.</a:t>
            </a:r>
            <a:endParaRPr dirty="0"/>
          </a:p>
          <a:p>
            <a:pPr lvl="0" indent="-381000" algn="l">
              <a:buChar char="●"/>
            </a:pPr>
            <a:r>
              <a:rPr lang="en-US" dirty="0"/>
              <a:t>Because Oregon now has an Interim Assessment system statewide, there exists a need to grant access to different aspects of the Oregon Statewide Assessment System:</a:t>
            </a:r>
          </a:p>
          <a:p>
            <a:pPr lvl="1" algn="l">
              <a:spcBef>
                <a:spcPts val="1000"/>
              </a:spcBef>
              <a:buSzPts val="2400"/>
              <a:buFont typeface="Courier New" panose="02070309020205020404" pitchFamily="49" charset="0"/>
              <a:buChar char="o"/>
            </a:pPr>
            <a:r>
              <a:rPr lang="en-US" dirty="0"/>
              <a:t>The new “Test Group” field accounts for this</a:t>
            </a:r>
          </a:p>
          <a:p>
            <a:pPr marL="457200" lvl="0" indent="-381000" algn="l" rtl="0">
              <a:spcBef>
                <a:spcPts val="1000"/>
              </a:spcBef>
              <a:spcAft>
                <a:spcPts val="0"/>
              </a:spcAft>
              <a:buSzPts val="2400"/>
              <a:buChar char="●"/>
            </a:pPr>
            <a:r>
              <a:rPr lang="en-US" dirty="0"/>
              <a:t>No users will have the ability to start a test session until this Test Group field is assigned.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6"/>
          <p:cNvSpPr txBox="1">
            <a:spLocks noGrp="1"/>
          </p:cNvSpPr>
          <p:nvPr>
            <p:ph type="title"/>
          </p:nvPr>
        </p:nvSpPr>
        <p:spPr>
          <a:xfrm>
            <a:off x="0" y="771221"/>
            <a:ext cx="7152300" cy="7599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 dirty="0"/>
              <a:t>“Test Group” Field</a:t>
            </a:r>
            <a:endParaRPr dirty="0"/>
          </a:p>
        </p:txBody>
      </p:sp>
      <p:sp>
        <p:nvSpPr>
          <p:cNvPr id="96" name="Google Shape;96;p16"/>
          <p:cNvSpPr txBox="1">
            <a:spLocks noGrp="1"/>
          </p:cNvSpPr>
          <p:nvPr>
            <p:ph type="subTitle" idx="1"/>
          </p:nvPr>
        </p:nvSpPr>
        <p:spPr>
          <a:xfrm>
            <a:off x="220436" y="1483569"/>
            <a:ext cx="8719457" cy="1930529"/>
          </a:xfrm>
          <a:prstGeom prst="rect">
            <a:avLst/>
          </a:prstGeom>
        </p:spPr>
        <p:txBody>
          <a:bodyPr spcFirstLastPara="1" wrap="square" lIns="91425" tIns="45700" rIns="91425" bIns="45700" anchor="t" anchorCtr="0">
            <a:noAutofit/>
          </a:bodyPr>
          <a:lstStyle/>
          <a:p>
            <a:pPr lvl="0" indent="-381000" algn="l">
              <a:buChar char="●"/>
            </a:pPr>
            <a:r>
              <a:rPr lang="en-US" dirty="0"/>
              <a:t>DTCs, DLUs and/or STCs </a:t>
            </a:r>
            <a:r>
              <a:rPr lang="en-US" b="1" dirty="0"/>
              <a:t>must</a:t>
            </a:r>
            <a:r>
              <a:rPr lang="en-US" dirty="0"/>
              <a:t> update user accounts to add permission to administer tests by Test Group.</a:t>
            </a:r>
          </a:p>
          <a:p>
            <a:pPr lvl="0" indent="-381000" algn="l">
              <a:buChar char="●"/>
            </a:pPr>
            <a:r>
              <a:rPr lang="en-US" dirty="0"/>
              <a:t>Test Group permissions may be added via Upload Users or individually by opening an account in the View/Edit Users module.</a:t>
            </a:r>
          </a:p>
          <a:p>
            <a:pPr lvl="0" indent="-381000" algn="l">
              <a:buChar char="●"/>
            </a:pPr>
            <a:r>
              <a:rPr lang="en-US" dirty="0"/>
              <a:t>DTCs must contact their Regional ESD Partner to request that Test Group permissions be assigned for their own DTC account.</a:t>
            </a:r>
          </a:p>
          <a:p>
            <a:pPr marL="76200" lvl="0" indent="0" algn="l"/>
            <a:r>
              <a:rPr lang="en-US" dirty="0"/>
              <a:t>			</a:t>
            </a:r>
          </a:p>
        </p:txBody>
      </p:sp>
    </p:spTree>
    <p:extLst>
      <p:ext uri="{BB962C8B-B14F-4D97-AF65-F5344CB8AC3E}">
        <p14:creationId xmlns:p14="http://schemas.microsoft.com/office/powerpoint/2010/main" val="943408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EC9E9-1CA6-4F9A-920E-8E2EA7C62259}"/>
              </a:ext>
            </a:extLst>
          </p:cNvPr>
          <p:cNvSpPr>
            <a:spLocks noGrp="1"/>
          </p:cNvSpPr>
          <p:nvPr>
            <p:ph type="title"/>
          </p:nvPr>
        </p:nvSpPr>
        <p:spPr/>
        <p:txBody>
          <a:bodyPr/>
          <a:lstStyle/>
          <a:p>
            <a:r>
              <a:rPr lang="en-US" dirty="0"/>
              <a:t>“Test Group” Field</a:t>
            </a:r>
          </a:p>
        </p:txBody>
      </p:sp>
      <p:sp>
        <p:nvSpPr>
          <p:cNvPr id="8" name="Google Shape;96;p16">
            <a:extLst>
              <a:ext uri="{FF2B5EF4-FFF2-40B4-BE49-F238E27FC236}">
                <a16:creationId xmlns:a16="http://schemas.microsoft.com/office/drawing/2014/main" id="{B3FE009B-CF2B-4F04-87DD-AF9229A36F26}"/>
              </a:ext>
            </a:extLst>
          </p:cNvPr>
          <p:cNvSpPr txBox="1">
            <a:spLocks/>
          </p:cNvSpPr>
          <p:nvPr/>
        </p:nvSpPr>
        <p:spPr>
          <a:xfrm>
            <a:off x="212271" y="1681702"/>
            <a:ext cx="8719457" cy="1930529"/>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406400" algn="ctr" rtl="0">
              <a:lnSpc>
                <a:spcPct val="90000"/>
              </a:lnSpc>
              <a:spcBef>
                <a:spcPts val="10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L="914400" marR="0" lvl="1" indent="-381000"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2pPr>
            <a:lvl3pPr marL="1371600" marR="0" lvl="2" indent="-355600"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L="1828800" marR="0" lvl="3"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4pPr>
            <a:lvl5pPr marL="2286000" marR="0" lvl="4"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5pPr>
            <a:lvl6pPr marL="2743200" marR="0" lvl="5"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6pPr>
            <a:lvl7pPr marL="3200400" marR="0" lvl="6"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7pPr>
            <a:lvl8pPr marL="3657600" marR="0" lvl="7"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8pPr>
            <a:lvl9pPr marL="4114800" marR="0" lvl="8"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9pPr>
          </a:lstStyle>
          <a:p>
            <a:pPr marL="76200" indent="0" algn="l"/>
            <a:r>
              <a:rPr lang="en-US" dirty="0"/>
              <a:t>The Test Group field is organized into three categories with permissions to the following tests: </a:t>
            </a:r>
          </a:p>
          <a:p>
            <a:pPr marL="76200" indent="0" algn="l"/>
            <a:endParaRPr lang="en-US" dirty="0"/>
          </a:p>
          <a:p>
            <a:pPr marL="76200" indent="0" algn="l"/>
            <a:r>
              <a:rPr lang="en-US" dirty="0"/>
              <a:t>	</a:t>
            </a:r>
          </a:p>
        </p:txBody>
      </p:sp>
      <p:graphicFrame>
        <p:nvGraphicFramePr>
          <p:cNvPr id="11" name="Table 11" title="Test Group Fields">
            <a:extLst>
              <a:ext uri="{FF2B5EF4-FFF2-40B4-BE49-F238E27FC236}">
                <a16:creationId xmlns:a16="http://schemas.microsoft.com/office/drawing/2014/main" id="{7C06622D-6A17-48F9-A768-9D3679424901}"/>
              </a:ext>
            </a:extLst>
          </p:cNvPr>
          <p:cNvGraphicFramePr>
            <a:graphicFrameLocks noGrp="1"/>
          </p:cNvGraphicFramePr>
          <p:nvPr>
            <p:extLst>
              <p:ext uri="{D42A27DB-BD31-4B8C-83A1-F6EECF244321}">
                <p14:modId xmlns:p14="http://schemas.microsoft.com/office/powerpoint/2010/main" val="3826532588"/>
              </p:ext>
            </p:extLst>
          </p:nvPr>
        </p:nvGraphicFramePr>
        <p:xfrm>
          <a:off x="1231899" y="2646966"/>
          <a:ext cx="6680199" cy="2001520"/>
        </p:xfrm>
        <a:graphic>
          <a:graphicData uri="http://schemas.openxmlformats.org/drawingml/2006/table">
            <a:tbl>
              <a:tblPr firstRow="1" bandRow="1">
                <a:tableStyleId>{5C22544A-7EE6-4342-B048-85BDC9FD1C3A}</a:tableStyleId>
              </a:tblPr>
              <a:tblGrid>
                <a:gridCol w="2226733">
                  <a:extLst>
                    <a:ext uri="{9D8B030D-6E8A-4147-A177-3AD203B41FA5}">
                      <a16:colId xmlns:a16="http://schemas.microsoft.com/office/drawing/2014/main" val="2360636479"/>
                    </a:ext>
                  </a:extLst>
                </a:gridCol>
                <a:gridCol w="2226733">
                  <a:extLst>
                    <a:ext uri="{9D8B030D-6E8A-4147-A177-3AD203B41FA5}">
                      <a16:colId xmlns:a16="http://schemas.microsoft.com/office/drawing/2014/main" val="2849977976"/>
                    </a:ext>
                  </a:extLst>
                </a:gridCol>
                <a:gridCol w="2226733">
                  <a:extLst>
                    <a:ext uri="{9D8B030D-6E8A-4147-A177-3AD203B41FA5}">
                      <a16:colId xmlns:a16="http://schemas.microsoft.com/office/drawing/2014/main" val="1573373070"/>
                    </a:ext>
                  </a:extLst>
                </a:gridCol>
              </a:tblGrid>
              <a:tr h="370840">
                <a:tc>
                  <a:txBody>
                    <a:bodyPr/>
                    <a:lstStyle/>
                    <a:p>
                      <a:r>
                        <a:rPr lang="en-US" dirty="0"/>
                        <a:t>ELPA Screener</a:t>
                      </a:r>
                    </a:p>
                  </a:txBody>
                  <a:tcPr/>
                </a:tc>
                <a:tc>
                  <a:txBody>
                    <a:bodyPr/>
                    <a:lstStyle/>
                    <a:p>
                      <a:r>
                        <a:rPr lang="en-US" dirty="0"/>
                        <a:t>Interim </a:t>
                      </a:r>
                    </a:p>
                  </a:txBody>
                  <a:tcPr/>
                </a:tc>
                <a:tc>
                  <a:txBody>
                    <a:bodyPr/>
                    <a:lstStyle/>
                    <a:p>
                      <a:r>
                        <a:rPr lang="en-US" dirty="0"/>
                        <a:t>Summative</a:t>
                      </a:r>
                    </a:p>
                  </a:txBody>
                  <a:tcPr/>
                </a:tc>
                <a:extLst>
                  <a:ext uri="{0D108BD9-81ED-4DB2-BD59-A6C34878D82A}">
                    <a16:rowId xmlns:a16="http://schemas.microsoft.com/office/drawing/2014/main" val="2125258424"/>
                  </a:ext>
                </a:extLst>
              </a:tr>
              <a:tr h="370840">
                <a:tc>
                  <a:txBody>
                    <a:bodyPr/>
                    <a:lstStyle/>
                    <a:p>
                      <a:r>
                        <a:rPr lang="en-US" dirty="0"/>
                        <a:t>ELPA Screener</a:t>
                      </a:r>
                    </a:p>
                  </a:txBody>
                  <a:tcPr/>
                </a:tc>
                <a:tc>
                  <a:txBody>
                    <a:bodyPr/>
                    <a:lstStyle/>
                    <a:p>
                      <a:r>
                        <a:rPr lang="en-US" dirty="0"/>
                        <a:t>ELA Interims</a:t>
                      </a:r>
                    </a:p>
                  </a:txBody>
                  <a:tcPr/>
                </a:tc>
                <a:tc>
                  <a:txBody>
                    <a:bodyPr/>
                    <a:lstStyle/>
                    <a:p>
                      <a:r>
                        <a:rPr lang="en-US" dirty="0"/>
                        <a:t>ELA</a:t>
                      </a:r>
                    </a:p>
                  </a:txBody>
                  <a:tcPr/>
                </a:tc>
                <a:extLst>
                  <a:ext uri="{0D108BD9-81ED-4DB2-BD59-A6C34878D82A}">
                    <a16:rowId xmlns:a16="http://schemas.microsoft.com/office/drawing/2014/main" val="4182207331"/>
                  </a:ext>
                </a:extLst>
              </a:tr>
              <a:tr h="370840">
                <a:tc>
                  <a:txBody>
                    <a:bodyPr/>
                    <a:lstStyle/>
                    <a:p>
                      <a:endParaRPr lang="en-US" dirty="0"/>
                    </a:p>
                  </a:txBody>
                  <a:tcPr/>
                </a:tc>
                <a:tc>
                  <a:txBody>
                    <a:bodyPr/>
                    <a:lstStyle/>
                    <a:p>
                      <a:r>
                        <a:rPr lang="en-US" dirty="0"/>
                        <a:t>Math Interims</a:t>
                      </a:r>
                    </a:p>
                  </a:txBody>
                  <a:tcPr/>
                </a:tc>
                <a:tc>
                  <a:txBody>
                    <a:bodyPr/>
                    <a:lstStyle/>
                    <a:p>
                      <a:r>
                        <a:rPr lang="en-US" dirty="0"/>
                        <a:t>Math</a:t>
                      </a:r>
                    </a:p>
                  </a:txBody>
                  <a:tcPr/>
                </a:tc>
                <a:extLst>
                  <a:ext uri="{0D108BD9-81ED-4DB2-BD59-A6C34878D82A}">
                    <a16:rowId xmlns:a16="http://schemas.microsoft.com/office/drawing/2014/main" val="1528960229"/>
                  </a:ext>
                </a:extLst>
              </a:tr>
              <a:tr h="370840">
                <a:tc>
                  <a:txBody>
                    <a:bodyPr/>
                    <a:lstStyle/>
                    <a:p>
                      <a:endParaRPr lang="en-US"/>
                    </a:p>
                  </a:txBody>
                  <a:tcPr/>
                </a:tc>
                <a:tc>
                  <a:txBody>
                    <a:bodyPr/>
                    <a:lstStyle/>
                    <a:p>
                      <a:r>
                        <a:rPr lang="en-US" dirty="0"/>
                        <a:t>Science Interims (if purchased)</a:t>
                      </a:r>
                    </a:p>
                  </a:txBody>
                  <a:tcPr/>
                </a:tc>
                <a:tc>
                  <a:txBody>
                    <a:bodyPr/>
                    <a:lstStyle/>
                    <a:p>
                      <a:r>
                        <a:rPr lang="en-US" dirty="0"/>
                        <a:t>Science</a:t>
                      </a:r>
                    </a:p>
                  </a:txBody>
                  <a:tcPr/>
                </a:tc>
                <a:extLst>
                  <a:ext uri="{0D108BD9-81ED-4DB2-BD59-A6C34878D82A}">
                    <a16:rowId xmlns:a16="http://schemas.microsoft.com/office/drawing/2014/main" val="2045189775"/>
                  </a:ext>
                </a:extLst>
              </a:tr>
              <a:tr h="370840">
                <a:tc>
                  <a:txBody>
                    <a:bodyPr/>
                    <a:lstStyle/>
                    <a:p>
                      <a:endParaRPr lang="en-US" dirty="0"/>
                    </a:p>
                  </a:txBody>
                  <a:tcPr/>
                </a:tc>
                <a:tc>
                  <a:txBody>
                    <a:bodyPr/>
                    <a:lstStyle/>
                    <a:p>
                      <a:endParaRPr lang="en-US"/>
                    </a:p>
                  </a:txBody>
                  <a:tcPr/>
                </a:tc>
                <a:tc>
                  <a:txBody>
                    <a:bodyPr/>
                    <a:lstStyle/>
                    <a:p>
                      <a:r>
                        <a:rPr lang="en-US" dirty="0"/>
                        <a:t>ELPA Summative</a:t>
                      </a:r>
                    </a:p>
                  </a:txBody>
                  <a:tcPr/>
                </a:tc>
                <a:extLst>
                  <a:ext uri="{0D108BD9-81ED-4DB2-BD59-A6C34878D82A}">
                    <a16:rowId xmlns:a16="http://schemas.microsoft.com/office/drawing/2014/main" val="3119340337"/>
                  </a:ext>
                </a:extLst>
              </a:tr>
            </a:tbl>
          </a:graphicData>
        </a:graphic>
      </p:graphicFrame>
    </p:spTree>
    <p:extLst>
      <p:ext uri="{BB962C8B-B14F-4D97-AF65-F5344CB8AC3E}">
        <p14:creationId xmlns:p14="http://schemas.microsoft.com/office/powerpoint/2010/main" val="2377787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B7288-F27A-4ED1-B77B-6DEF7D372E86}"/>
              </a:ext>
            </a:extLst>
          </p:cNvPr>
          <p:cNvSpPr>
            <a:spLocks noGrp="1"/>
          </p:cNvSpPr>
          <p:nvPr>
            <p:ph type="title"/>
          </p:nvPr>
        </p:nvSpPr>
        <p:spPr>
          <a:xfrm>
            <a:off x="-1" y="771221"/>
            <a:ext cx="8536961" cy="905086"/>
          </a:xfrm>
        </p:spPr>
        <p:txBody>
          <a:bodyPr/>
          <a:lstStyle/>
          <a:p>
            <a:r>
              <a:rPr lang="en-US" sz="2800" dirty="0"/>
              <a:t>Step 1 – Identify Test Administration Permission Needs</a:t>
            </a:r>
          </a:p>
        </p:txBody>
      </p:sp>
      <p:sp>
        <p:nvSpPr>
          <p:cNvPr id="4" name="Google Shape;96;p16">
            <a:extLst>
              <a:ext uri="{FF2B5EF4-FFF2-40B4-BE49-F238E27FC236}">
                <a16:creationId xmlns:a16="http://schemas.microsoft.com/office/drawing/2014/main" id="{B92E1B11-5B53-49BA-A0C2-CA33F80A2A49}"/>
              </a:ext>
            </a:extLst>
          </p:cNvPr>
          <p:cNvSpPr txBox="1">
            <a:spLocks noGrp="1"/>
          </p:cNvSpPr>
          <p:nvPr>
            <p:ph type="subTitle" idx="1"/>
          </p:nvPr>
        </p:nvSpPr>
        <p:spPr>
          <a:xfrm>
            <a:off x="294434" y="1447707"/>
            <a:ext cx="8480732" cy="1243012"/>
          </a:xfrm>
          <a:prstGeom prst="rect">
            <a:avLst/>
          </a:prstGeom>
        </p:spPr>
        <p:txBody>
          <a:bodyPr spcFirstLastPara="1" wrap="square" lIns="91425" tIns="45700" rIns="91425" bIns="45700" anchor="t" anchorCtr="0">
            <a:noAutofit/>
          </a:bodyPr>
          <a:lstStyle/>
          <a:p>
            <a:pPr marL="533400" lvl="0" indent="-457200" algn="l" rtl="0">
              <a:spcBef>
                <a:spcPts val="1000"/>
              </a:spcBef>
              <a:spcAft>
                <a:spcPts val="0"/>
              </a:spcAft>
              <a:buSzPts val="2400"/>
              <a:buFont typeface="+mj-lt"/>
              <a:buAutoNum type="alphaLcParenR"/>
            </a:pPr>
            <a:r>
              <a:rPr lang="en-US" dirty="0"/>
              <a:t>DTC/STCs identify which users need permission to act as a Test Administrator for a given Test Group (ELPA Screener, Interims, Summatives).</a:t>
            </a:r>
          </a:p>
          <a:p>
            <a:pPr marL="533400" lvl="0" indent="-457200" algn="l" rtl="0">
              <a:spcBef>
                <a:spcPts val="1000"/>
              </a:spcBef>
              <a:spcAft>
                <a:spcPts val="0"/>
              </a:spcAft>
              <a:buSzPts val="2400"/>
              <a:buFont typeface="+mj-lt"/>
              <a:buAutoNum type="alphaLcParenR"/>
            </a:pPr>
            <a:r>
              <a:rPr lang="en-US" dirty="0"/>
              <a:t>DTC/STCs track user completion of required test administrator training.</a:t>
            </a:r>
          </a:p>
          <a:p>
            <a:pPr marL="533400" lvl="0" indent="-457200" algn="l" rtl="0">
              <a:spcBef>
                <a:spcPts val="1000"/>
              </a:spcBef>
              <a:spcAft>
                <a:spcPts val="0"/>
              </a:spcAft>
              <a:buSzPts val="2400"/>
              <a:buFont typeface="+mj-lt"/>
              <a:buAutoNum type="alphaLcParenR"/>
            </a:pPr>
            <a:r>
              <a:rPr lang="en-US" dirty="0"/>
              <a:t>Decide whether you want to create an upload file or modify user accounts individually. If you want to create an upload file, proceed to Step 2.  If you want to change user accounts individually, skip to Step 5.</a:t>
            </a:r>
          </a:p>
          <a:p>
            <a:pPr marL="457200" lvl="0" indent="-381000" algn="l" rtl="0">
              <a:spcBef>
                <a:spcPts val="1000"/>
              </a:spcBef>
              <a:spcAft>
                <a:spcPts val="0"/>
              </a:spcAft>
              <a:buSzPts val="2400"/>
              <a:buChar char="●"/>
            </a:pPr>
            <a:endParaRPr dirty="0"/>
          </a:p>
        </p:txBody>
      </p:sp>
    </p:spTree>
    <p:extLst>
      <p:ext uri="{BB962C8B-B14F-4D97-AF65-F5344CB8AC3E}">
        <p14:creationId xmlns:p14="http://schemas.microsoft.com/office/powerpoint/2010/main" val="3573009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EBCC9-1745-41DC-905B-FC0D58CABF09}"/>
              </a:ext>
            </a:extLst>
          </p:cNvPr>
          <p:cNvSpPr>
            <a:spLocks noGrp="1"/>
          </p:cNvSpPr>
          <p:nvPr>
            <p:ph type="title"/>
          </p:nvPr>
        </p:nvSpPr>
        <p:spPr>
          <a:xfrm>
            <a:off x="-1" y="771221"/>
            <a:ext cx="8874579" cy="760049"/>
          </a:xfrm>
        </p:spPr>
        <p:txBody>
          <a:bodyPr/>
          <a:lstStyle/>
          <a:p>
            <a:r>
              <a:rPr lang="en-US" sz="2800" dirty="0"/>
              <a:t>Step 2 (For Upload Method) – Create User Export</a:t>
            </a:r>
          </a:p>
        </p:txBody>
      </p:sp>
      <p:sp>
        <p:nvSpPr>
          <p:cNvPr id="4" name="Google Shape;96;p16">
            <a:extLst>
              <a:ext uri="{FF2B5EF4-FFF2-40B4-BE49-F238E27FC236}">
                <a16:creationId xmlns:a16="http://schemas.microsoft.com/office/drawing/2014/main" id="{F880F384-7981-452F-B72E-2D0337869BA9}"/>
              </a:ext>
            </a:extLst>
          </p:cNvPr>
          <p:cNvSpPr txBox="1">
            <a:spLocks noGrp="1"/>
          </p:cNvSpPr>
          <p:nvPr>
            <p:ph type="subTitle" idx="1"/>
          </p:nvPr>
        </p:nvSpPr>
        <p:spPr>
          <a:xfrm>
            <a:off x="105279" y="1531270"/>
            <a:ext cx="4339722" cy="1258994"/>
          </a:xfrm>
          <a:prstGeom prst="rect">
            <a:avLst/>
          </a:prstGeom>
        </p:spPr>
        <p:txBody>
          <a:bodyPr spcFirstLastPara="1" wrap="square" lIns="91425" tIns="45700" rIns="91425" bIns="45700" anchor="t" anchorCtr="0">
            <a:noAutofit/>
          </a:bodyPr>
          <a:lstStyle/>
          <a:p>
            <a:pPr marL="533400" lvl="0" indent="-457200" algn="l" rtl="0">
              <a:spcBef>
                <a:spcPts val="1000"/>
              </a:spcBef>
              <a:spcAft>
                <a:spcPts val="0"/>
              </a:spcAft>
              <a:buSzPts val="2400"/>
              <a:buFont typeface="+mj-lt"/>
              <a:buAutoNum type="alphaLcParenR"/>
            </a:pPr>
            <a:r>
              <a:rPr lang="en-US" dirty="0"/>
              <a:t>DTCs or STCs log in to TIDE (password reset required).</a:t>
            </a:r>
            <a:endParaRPr dirty="0"/>
          </a:p>
          <a:p>
            <a:pPr marL="533400" lvl="0" indent="-457200" algn="l" rtl="0">
              <a:spcBef>
                <a:spcPts val="1000"/>
              </a:spcBef>
              <a:spcAft>
                <a:spcPts val="0"/>
              </a:spcAft>
              <a:buSzPts val="2400"/>
              <a:buFont typeface="+mj-lt"/>
              <a:buAutoNum type="alphaLcParenR"/>
            </a:pPr>
            <a:r>
              <a:rPr lang="en-US" dirty="0"/>
              <a:t>Go to View/Edit/Export Users and run a report of all users in your district or institution. </a:t>
            </a:r>
          </a:p>
          <a:p>
            <a:pPr marL="533400" lvl="0" indent="-457200" algn="l" rtl="0">
              <a:spcBef>
                <a:spcPts val="1000"/>
              </a:spcBef>
              <a:spcAft>
                <a:spcPts val="0"/>
              </a:spcAft>
              <a:buSzPts val="2400"/>
              <a:buFont typeface="+mj-lt"/>
              <a:buAutoNum type="alphaLcParenR"/>
            </a:pPr>
            <a:r>
              <a:rPr lang="en-US" dirty="0"/>
              <a:t>Export the search results OR ask your ESD Partner for a pre-formatted user file.</a:t>
            </a:r>
          </a:p>
        </p:txBody>
      </p:sp>
      <p:pic>
        <p:nvPicPr>
          <p:cNvPr id="5" name="Picture 4" title="Create User Export Screenshot">
            <a:extLst>
              <a:ext uri="{FF2B5EF4-FFF2-40B4-BE49-F238E27FC236}">
                <a16:creationId xmlns:a16="http://schemas.microsoft.com/office/drawing/2014/main" id="{E12CED29-CE76-42D6-B450-86B73D1FD380}"/>
              </a:ext>
            </a:extLst>
          </p:cNvPr>
          <p:cNvPicPr>
            <a:picLocks noChangeAspect="1"/>
          </p:cNvPicPr>
          <p:nvPr/>
        </p:nvPicPr>
        <p:blipFill>
          <a:blip r:embed="rId3"/>
          <a:stretch>
            <a:fillRect/>
          </a:stretch>
        </p:blipFill>
        <p:spPr>
          <a:xfrm>
            <a:off x="4445001" y="1590350"/>
            <a:ext cx="4339722" cy="2959088"/>
          </a:xfrm>
          <a:prstGeom prst="rect">
            <a:avLst/>
          </a:prstGeom>
        </p:spPr>
      </p:pic>
    </p:spTree>
    <p:extLst>
      <p:ext uri="{BB962C8B-B14F-4D97-AF65-F5344CB8AC3E}">
        <p14:creationId xmlns:p14="http://schemas.microsoft.com/office/powerpoint/2010/main" val="14204818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9DFC6-549D-4F4D-8003-90BAB74DAA46}"/>
              </a:ext>
            </a:extLst>
          </p:cNvPr>
          <p:cNvSpPr>
            <a:spLocks noGrp="1"/>
          </p:cNvSpPr>
          <p:nvPr>
            <p:ph type="title"/>
          </p:nvPr>
        </p:nvSpPr>
        <p:spPr>
          <a:xfrm>
            <a:off x="0" y="771221"/>
            <a:ext cx="8409214" cy="760049"/>
          </a:xfrm>
        </p:spPr>
        <p:txBody>
          <a:bodyPr/>
          <a:lstStyle/>
          <a:p>
            <a:r>
              <a:rPr lang="en-US" sz="2800" dirty="0"/>
              <a:t>Step 3 (For Upload Method) – Create User Upload</a:t>
            </a:r>
          </a:p>
        </p:txBody>
      </p:sp>
      <p:sp>
        <p:nvSpPr>
          <p:cNvPr id="4" name="Google Shape;96;p16">
            <a:extLst>
              <a:ext uri="{FF2B5EF4-FFF2-40B4-BE49-F238E27FC236}">
                <a16:creationId xmlns:a16="http://schemas.microsoft.com/office/drawing/2014/main" id="{CACBF453-8731-4CC6-A2FD-F5A2A1A88E23}"/>
              </a:ext>
            </a:extLst>
          </p:cNvPr>
          <p:cNvSpPr txBox="1">
            <a:spLocks noGrp="1"/>
          </p:cNvSpPr>
          <p:nvPr>
            <p:ph type="subTitle" idx="1"/>
          </p:nvPr>
        </p:nvSpPr>
        <p:spPr>
          <a:xfrm>
            <a:off x="46327" y="1407367"/>
            <a:ext cx="4599573" cy="3274700"/>
          </a:xfrm>
          <a:prstGeom prst="rect">
            <a:avLst/>
          </a:prstGeom>
        </p:spPr>
        <p:txBody>
          <a:bodyPr spcFirstLastPara="1" wrap="square" lIns="91425" tIns="45700" rIns="91425" bIns="45700" anchor="t" anchorCtr="0">
            <a:noAutofit/>
          </a:bodyPr>
          <a:lstStyle/>
          <a:p>
            <a:pPr marL="533400" lvl="0" indent="-457200" algn="l" rtl="0">
              <a:spcBef>
                <a:spcPts val="1000"/>
              </a:spcBef>
              <a:spcAft>
                <a:spcPts val="0"/>
              </a:spcAft>
              <a:buSzPts val="2400"/>
              <a:buFont typeface="+mj-lt"/>
              <a:buAutoNum type="alphaLcParenR"/>
            </a:pPr>
            <a:r>
              <a:rPr lang="en-US" dirty="0"/>
              <a:t>Download the template from the Upload Users module.</a:t>
            </a:r>
          </a:p>
          <a:p>
            <a:pPr marL="533400" lvl="0" indent="-457200" algn="l" rtl="0">
              <a:spcBef>
                <a:spcPts val="1000"/>
              </a:spcBef>
              <a:spcAft>
                <a:spcPts val="0"/>
              </a:spcAft>
              <a:buSzPts val="2400"/>
              <a:buFont typeface="+mj-lt"/>
              <a:buAutoNum type="alphaLcParenR"/>
            </a:pPr>
            <a:r>
              <a:rPr lang="en-US" dirty="0"/>
              <a:t>Enter the respective 4-digit </a:t>
            </a:r>
            <a:r>
              <a:rPr lang="en-US" dirty="0" err="1"/>
              <a:t>DistrictID</a:t>
            </a:r>
            <a:r>
              <a:rPr lang="en-US" dirty="0"/>
              <a:t> and 8-digit </a:t>
            </a:r>
            <a:r>
              <a:rPr lang="en-US" dirty="0" err="1"/>
              <a:t>SchoolID</a:t>
            </a:r>
            <a:r>
              <a:rPr lang="en-US" dirty="0"/>
              <a:t> fields for each row.(The </a:t>
            </a:r>
            <a:r>
              <a:rPr lang="en-US" dirty="0" err="1"/>
              <a:t>SchoolID</a:t>
            </a:r>
            <a:r>
              <a:rPr lang="en-US" dirty="0"/>
              <a:t> is a combination of the 4 digit </a:t>
            </a:r>
            <a:r>
              <a:rPr lang="en-US" dirty="0" err="1"/>
              <a:t>DistrictID</a:t>
            </a:r>
            <a:r>
              <a:rPr lang="en-US" dirty="0"/>
              <a:t> and 4 digit </a:t>
            </a:r>
            <a:r>
              <a:rPr lang="en-US" dirty="0" err="1"/>
              <a:t>SchoolID</a:t>
            </a:r>
            <a:r>
              <a:rPr lang="en-US" dirty="0"/>
              <a:t>)</a:t>
            </a:r>
          </a:p>
        </p:txBody>
      </p:sp>
      <p:pic>
        <p:nvPicPr>
          <p:cNvPr id="1026" name="Picture 2" title="Create User Upload Screenshot">
            <a:extLst>
              <a:ext uri="{FF2B5EF4-FFF2-40B4-BE49-F238E27FC236}">
                <a16:creationId xmlns:a16="http://schemas.microsoft.com/office/drawing/2014/main" id="{5E933A37-DA70-401B-BD5C-10BF324D08D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5901" y="1531270"/>
            <a:ext cx="4451772" cy="186830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title="Create User Upload Screenshot">
            <a:extLst>
              <a:ext uri="{FF2B5EF4-FFF2-40B4-BE49-F238E27FC236}">
                <a16:creationId xmlns:a16="http://schemas.microsoft.com/office/drawing/2014/main" id="{8DEB0571-14D3-45C8-A243-1B992414B135}"/>
              </a:ext>
            </a:extLst>
          </p:cNvPr>
          <p:cNvPicPr>
            <a:picLocks noChangeAspect="1"/>
          </p:cNvPicPr>
          <p:nvPr/>
        </p:nvPicPr>
        <p:blipFill>
          <a:blip r:embed="rId4"/>
          <a:stretch>
            <a:fillRect/>
          </a:stretch>
        </p:blipFill>
        <p:spPr>
          <a:xfrm>
            <a:off x="4854518" y="3659664"/>
            <a:ext cx="2178162" cy="1022403"/>
          </a:xfrm>
          <a:prstGeom prst="rect">
            <a:avLst/>
          </a:prstGeom>
        </p:spPr>
      </p:pic>
    </p:spTree>
    <p:extLst>
      <p:ext uri="{BB962C8B-B14F-4D97-AF65-F5344CB8AC3E}">
        <p14:creationId xmlns:p14="http://schemas.microsoft.com/office/powerpoint/2010/main" val="2978221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A7CF3B-A936-4437-AE1B-1698AF5251E9}"/>
              </a:ext>
            </a:extLst>
          </p:cNvPr>
          <p:cNvSpPr>
            <a:spLocks noGrp="1"/>
          </p:cNvSpPr>
          <p:nvPr>
            <p:ph type="title"/>
          </p:nvPr>
        </p:nvSpPr>
        <p:spPr>
          <a:xfrm>
            <a:off x="0" y="771221"/>
            <a:ext cx="9029700" cy="760049"/>
          </a:xfrm>
        </p:spPr>
        <p:txBody>
          <a:bodyPr/>
          <a:lstStyle/>
          <a:p>
            <a:r>
              <a:rPr lang="en-US" sz="2800" dirty="0"/>
              <a:t>Step 3 (For Upload Method) – Create User Upload, cont.</a:t>
            </a:r>
          </a:p>
        </p:txBody>
      </p:sp>
      <p:sp>
        <p:nvSpPr>
          <p:cNvPr id="3" name="Subtitle 2">
            <a:extLst>
              <a:ext uri="{FF2B5EF4-FFF2-40B4-BE49-F238E27FC236}">
                <a16:creationId xmlns:a16="http://schemas.microsoft.com/office/drawing/2014/main" id="{09B1BBC3-FA22-4070-BFF7-C597DB93D509}"/>
              </a:ext>
            </a:extLst>
          </p:cNvPr>
          <p:cNvSpPr>
            <a:spLocks noGrp="1"/>
          </p:cNvSpPr>
          <p:nvPr>
            <p:ph type="subTitle" idx="1"/>
          </p:nvPr>
        </p:nvSpPr>
        <p:spPr>
          <a:xfrm>
            <a:off x="-94643" y="1531270"/>
            <a:ext cx="8911384" cy="2973353"/>
          </a:xfrm>
        </p:spPr>
        <p:txBody>
          <a:bodyPr/>
          <a:lstStyle/>
          <a:p>
            <a:pPr marL="533400" lvl="0" indent="-457200" algn="l">
              <a:buFont typeface="+mj-lt"/>
              <a:buAutoNum type="alphaLcParenR" startAt="3"/>
            </a:pPr>
            <a:r>
              <a:rPr lang="en-US" dirty="0"/>
              <a:t>Copy/paste the user information from the user search results in Step 2c into the Role, Email, First Name, Last Name, Phone fields.</a:t>
            </a:r>
          </a:p>
          <a:p>
            <a:pPr marL="533400" lvl="0" indent="-457200" algn="l">
              <a:buFont typeface="+mj-lt"/>
              <a:buAutoNum type="alphaLcParenR" startAt="3"/>
            </a:pPr>
            <a:r>
              <a:rPr lang="en-US" dirty="0"/>
              <a:t>In the Test Group field, select the option(s) associated with the tests the user will need to administer.</a:t>
            </a:r>
          </a:p>
          <a:p>
            <a:pPr marL="533400" lvl="0" indent="-457200" algn="l">
              <a:buFont typeface="+mj-lt"/>
              <a:buAutoNum type="alphaLcParenR" startAt="3"/>
            </a:pPr>
            <a:r>
              <a:rPr lang="en-US" dirty="0"/>
              <a:t>In the Action field (Column I) enter Add.  If a user needs to be deleted, you may enter Delete into this column.</a:t>
            </a:r>
          </a:p>
        </p:txBody>
      </p:sp>
      <p:pic>
        <p:nvPicPr>
          <p:cNvPr id="2056" name="Picture 8" title="Create User Upload Screenshot">
            <a:extLst>
              <a:ext uri="{FF2B5EF4-FFF2-40B4-BE49-F238E27FC236}">
                <a16:creationId xmlns:a16="http://schemas.microsoft.com/office/drawing/2014/main" id="{1F27CBD8-3F96-46F1-958F-28160EE6A6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0551" y="3865730"/>
            <a:ext cx="7096125" cy="1076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33894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A7CF3B-A936-4437-AE1B-1698AF5251E9}"/>
              </a:ext>
            </a:extLst>
          </p:cNvPr>
          <p:cNvSpPr>
            <a:spLocks noGrp="1"/>
          </p:cNvSpPr>
          <p:nvPr>
            <p:ph type="title"/>
          </p:nvPr>
        </p:nvSpPr>
        <p:spPr>
          <a:xfrm>
            <a:off x="0" y="771221"/>
            <a:ext cx="9029700" cy="760049"/>
          </a:xfrm>
        </p:spPr>
        <p:txBody>
          <a:bodyPr/>
          <a:lstStyle/>
          <a:p>
            <a:r>
              <a:rPr lang="en-US" sz="2800" dirty="0"/>
              <a:t>Step 3 (For Upload Method) – Create User Upload, cont.</a:t>
            </a:r>
          </a:p>
        </p:txBody>
      </p:sp>
      <p:sp>
        <p:nvSpPr>
          <p:cNvPr id="3" name="Subtitle 2">
            <a:extLst>
              <a:ext uri="{FF2B5EF4-FFF2-40B4-BE49-F238E27FC236}">
                <a16:creationId xmlns:a16="http://schemas.microsoft.com/office/drawing/2014/main" id="{09B1BBC3-FA22-4070-BFF7-C597DB93D509}"/>
              </a:ext>
            </a:extLst>
          </p:cNvPr>
          <p:cNvSpPr>
            <a:spLocks noGrp="1"/>
          </p:cNvSpPr>
          <p:nvPr>
            <p:ph type="subTitle" idx="1"/>
          </p:nvPr>
        </p:nvSpPr>
        <p:spPr>
          <a:xfrm>
            <a:off x="-94643" y="1531270"/>
            <a:ext cx="8911384" cy="2973353"/>
          </a:xfrm>
        </p:spPr>
        <p:txBody>
          <a:bodyPr/>
          <a:lstStyle/>
          <a:p>
            <a:pPr marL="533400" lvl="0" indent="-457200" algn="l">
              <a:buFont typeface="+mj-lt"/>
              <a:buAutoNum type="alphaLcParenR" startAt="6"/>
            </a:pPr>
            <a:r>
              <a:rPr lang="en-US" dirty="0"/>
              <a:t>If a user needs permission to administer multiple Test Groups the dropdown in the Excel file provides combination options. Test Groups were defined in Slide 4.</a:t>
            </a:r>
          </a:p>
          <a:p>
            <a:pPr marL="533400" lvl="0" indent="-457200" algn="l">
              <a:buFont typeface="+mj-lt"/>
              <a:buAutoNum type="alphaLcParenR" startAt="6"/>
            </a:pPr>
            <a:r>
              <a:rPr lang="en-US" dirty="0"/>
              <a:t>Save your file.</a:t>
            </a:r>
          </a:p>
        </p:txBody>
      </p:sp>
      <p:pic>
        <p:nvPicPr>
          <p:cNvPr id="5" name="Picture 4" title="Create User Upload  Test group drop down Screenshot">
            <a:extLst>
              <a:ext uri="{FF2B5EF4-FFF2-40B4-BE49-F238E27FC236}">
                <a16:creationId xmlns:a16="http://schemas.microsoft.com/office/drawing/2014/main" id="{66A9C8C0-DF40-4CB7-9B27-6D72E99A8C92}"/>
              </a:ext>
            </a:extLst>
          </p:cNvPr>
          <p:cNvPicPr>
            <a:picLocks noChangeAspect="1"/>
          </p:cNvPicPr>
          <p:nvPr/>
        </p:nvPicPr>
        <p:blipFill>
          <a:blip r:embed="rId3"/>
          <a:stretch>
            <a:fillRect/>
          </a:stretch>
        </p:blipFill>
        <p:spPr>
          <a:xfrm>
            <a:off x="2262299" y="2787650"/>
            <a:ext cx="6888051" cy="1942785"/>
          </a:xfrm>
          <a:prstGeom prst="rect">
            <a:avLst/>
          </a:prstGeom>
        </p:spPr>
      </p:pic>
    </p:spTree>
    <p:extLst>
      <p:ext uri="{BB962C8B-B14F-4D97-AF65-F5344CB8AC3E}">
        <p14:creationId xmlns:p14="http://schemas.microsoft.com/office/powerpoint/2010/main" val="4090656959"/>
      </p:ext>
    </p:extLst>
  </p:cSld>
  <p:clrMapOvr>
    <a:masterClrMapping/>
  </p:clrMapOvr>
</p:sld>
</file>

<file path=ppt/theme/theme1.xml><?xml version="1.0" encoding="utf-8"?>
<a:theme xmlns:a="http://schemas.openxmlformats.org/drawingml/2006/main" name="ODE_Powerpoint - pattern background">
  <a:themeElements>
    <a:clrScheme name="ODE Color Theme">
      <a:dk1>
        <a:srgbClr val="000000"/>
      </a:dk1>
      <a:lt1>
        <a:srgbClr val="FFFFFF"/>
      </a:lt1>
      <a:dk2>
        <a:srgbClr val="344654"/>
      </a:dk2>
      <a:lt2>
        <a:srgbClr val="E2F4FC"/>
      </a:lt2>
      <a:accent1>
        <a:srgbClr val="1B75BC"/>
      </a:accent1>
      <a:accent2>
        <a:srgbClr val="9F2065"/>
      </a:accent2>
      <a:accent3>
        <a:srgbClr val="E26B2A"/>
      </a:accent3>
      <a:accent4>
        <a:srgbClr val="72C9F1"/>
      </a:accent4>
      <a:accent5>
        <a:srgbClr val="408740"/>
      </a:accent5>
      <a:accent6>
        <a:srgbClr val="1B75BC"/>
      </a:accent6>
      <a:hlink>
        <a:srgbClr val="1B75BC"/>
      </a:hlink>
      <a:folHlink>
        <a:srgbClr val="21AAE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CE426A0BE1DCD4282029129806F0353" ma:contentTypeVersion="8" ma:contentTypeDescription="Create a new document." ma:contentTypeScope="" ma:versionID="2fa6e710697f4022c0d5a648e4491bb5">
  <xsd:schema xmlns:xsd="http://www.w3.org/2001/XMLSchema" xmlns:xs="http://www.w3.org/2001/XMLSchema" xmlns:p="http://schemas.microsoft.com/office/2006/metadata/properties" xmlns:ns1="http://schemas.microsoft.com/sharepoint/v3" xmlns:ns2="826a7eb6-1fc1-4229-aedf-6a10bdcdc31e" xmlns:ns3="54031767-dd6d-417c-ab73-583408f47564" targetNamespace="http://schemas.microsoft.com/office/2006/metadata/properties" ma:root="true" ma:fieldsID="256e605d0e29d97c9081fe2632c68745" ns1:_="" ns2:_="" ns3:_="">
    <xsd:import namespace="http://schemas.microsoft.com/sharepoint/v3"/>
    <xsd:import namespace="826a7eb6-1fc1-4229-aedf-6a10bdcdc31e"/>
    <xsd:import namespace="54031767-dd6d-417c-ab73-583408f47564"/>
    <xsd:element name="properties">
      <xsd:complexType>
        <xsd:sequence>
          <xsd:element name="documentManagement">
            <xsd:complexType>
              <xsd:all>
                <xsd:element ref="ns1:PublishingStartDate" minOccurs="0"/>
                <xsd:element ref="ns1:PublishingExpirationDate" minOccurs="0"/>
                <xsd:element ref="ns2:Estimated_x0020_Creation_x0020_Date" minOccurs="0"/>
                <xsd:element ref="ns2:Remediation_x0020_Date" minOccurs="0"/>
                <xsd:element ref="ns2:Priority"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5"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26a7eb6-1fc1-4229-aedf-6a10bdcdc31e" elementFormDefault="qualified">
    <xsd:import namespace="http://schemas.microsoft.com/office/2006/documentManagement/types"/>
    <xsd:import namespace="http://schemas.microsoft.com/office/infopath/2007/PartnerControls"/>
    <xsd:element name="Estimated_x0020_Creation_x0020_Date" ma:index="6" nillable="true" ma:displayName="Estimated Creation Date" ma:format="DateOnly" ma:internalName="Estimated_x0020_Creation_x0020_Date" ma:readOnly="false">
      <xsd:simpleType>
        <xsd:restriction base="dms:DateTime"/>
      </xsd:simpleType>
    </xsd:element>
    <xsd:element name="Remediation_x0020_Date" ma:index="7" nillable="true" ma:displayName="Remediation Date" ma:default="[today]" ma:format="DateOnly" ma:internalName="Remediation_x0020_Date" ma:readOnly="false">
      <xsd:simpleType>
        <xsd:restriction base="dms:DateTime"/>
      </xsd:simpleType>
    </xsd:element>
    <xsd:element name="Priority" ma:index="8" nillable="true" ma:displayName="Priority" ma:default="New" ma:description="What Priority Level Is This Document?" ma:format="RadioButtons" ma:internalName="Priority" ma:readOnly="false">
      <xsd:simpleType>
        <xsd:restriction base="dms:Choice">
          <xsd:enumeration value="New"/>
          <xsd:enumeration value="Legacy"/>
          <xsd:enumeration value="Tier 1"/>
          <xsd:enumeration value="Tier 2"/>
          <xsd:enumeration value="Tier 3"/>
        </xsd:restriction>
      </xsd:simpleType>
    </xsd:element>
  </xsd:schema>
  <xsd:schema xmlns:xsd="http://www.w3.org/2001/XMLSchema" xmlns:xs="http://www.w3.org/2001/XMLSchema" xmlns:dms="http://schemas.microsoft.com/office/2006/documentManagement/types" xmlns:pc="http://schemas.microsoft.com/office/infopath/2007/PartnerControls" targetNamespace="54031767-dd6d-417c-ab73-583408f47564"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Estimated_x0020_Creation_x0020_Date xmlns="826a7eb6-1fc1-4229-aedf-6a10bdcdc31e" xsi:nil="true"/>
    <Remediation_x0020_Date xmlns="826a7eb6-1fc1-4229-aedf-6a10bdcdc31e">2020-08-06T16:35:29+00:00</Remediation_x0020_Date>
    <PublishingExpirationDate xmlns="http://schemas.microsoft.com/sharepoint/v3" xsi:nil="true"/>
    <PublishingStartDate xmlns="http://schemas.microsoft.com/sharepoint/v3" xsi:nil="true"/>
    <Priority xmlns="826a7eb6-1fc1-4229-aedf-6a10bdcdc31e">New</Priority>
  </documentManagement>
</p:properties>
</file>

<file path=customXml/itemProps1.xml><?xml version="1.0" encoding="utf-8"?>
<ds:datastoreItem xmlns:ds="http://schemas.openxmlformats.org/officeDocument/2006/customXml" ds:itemID="{9510B1BE-5D4A-4472-ACF1-893084110ADF}"/>
</file>

<file path=customXml/itemProps2.xml><?xml version="1.0" encoding="utf-8"?>
<ds:datastoreItem xmlns:ds="http://schemas.openxmlformats.org/officeDocument/2006/customXml" ds:itemID="{A3670889-B6D0-4F72-B636-E2C7E17A5662}"/>
</file>

<file path=customXml/itemProps3.xml><?xml version="1.0" encoding="utf-8"?>
<ds:datastoreItem xmlns:ds="http://schemas.openxmlformats.org/officeDocument/2006/customXml" ds:itemID="{79B6C28D-32B7-40DC-98CA-3652D7FE4392}"/>
</file>

<file path=docProps/app.xml><?xml version="1.0" encoding="utf-8"?>
<Properties xmlns="http://schemas.openxmlformats.org/officeDocument/2006/extended-properties" xmlns:vt="http://schemas.openxmlformats.org/officeDocument/2006/docPropsVTypes">
  <TotalTime>736</TotalTime>
  <Words>782</Words>
  <Application>Microsoft Office PowerPoint</Application>
  <PresentationFormat>On-screen Show (16:9)</PresentationFormat>
  <Paragraphs>70</Paragraphs>
  <Slides>14</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Courier New</vt:lpstr>
      <vt:lpstr>ODE_Powerpoint - pattern background</vt:lpstr>
      <vt:lpstr>Granting Permission to Administer Tests using Test Groups in TIDE  New Process for 2020-2021 For District and School Test Coordinators  </vt:lpstr>
      <vt:lpstr>Overview</vt:lpstr>
      <vt:lpstr>“Test Group” Field</vt:lpstr>
      <vt:lpstr>“Test Group” Field</vt:lpstr>
      <vt:lpstr>Step 1 – Identify Test Administration Permission Needs</vt:lpstr>
      <vt:lpstr>Step 2 (For Upload Method) – Create User Export</vt:lpstr>
      <vt:lpstr>Step 3 (For Upload Method) – Create User Upload</vt:lpstr>
      <vt:lpstr>Step 3 (For Upload Method) – Create User Upload, cont.</vt:lpstr>
      <vt:lpstr>Step 3 (For Upload Method) – Create User Upload, cont.</vt:lpstr>
      <vt:lpstr>Step 4 – Upload User File</vt:lpstr>
      <vt:lpstr>Step 4 – Upload User File, cont.</vt:lpstr>
      <vt:lpstr>Step 5 Applying Test Group Permissions Individually</vt:lpstr>
      <vt:lpstr>Step 5 - Applying Test Group Permissions Individually</vt:lpstr>
      <vt:lpstr>User Support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Four B  Centering on Formative Practices and Interim Assessment in the 2020-21 School Year  Noelle Gorbett, Tony Bertrand, Andy Byerley, &amp; Dan Farley</dc:title>
  <dc:creator>Cathy Weidemann</dc:creator>
  <cp:lastModifiedBy>"RhoadesL"</cp:lastModifiedBy>
  <cp:revision>50</cp:revision>
  <dcterms:modified xsi:type="dcterms:W3CDTF">2020-08-06T16:35:13Z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0x010100ACE426A0BE1DCD4282029129806F0353</vt:lpwstr>
  </property>
</Properties>
</file>