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9.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28.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Slides/notesSlide30.xml" ContentType="application/vnd.openxmlformats-officedocument.presentationml.notesSlide+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7.xml" ContentType="application/vnd.openxmlformats-officedocument.presentationml.notesSlide+xml"/>
  <Override PartName="/ppt/slideLayouts/slideLayout5.xml" ContentType="application/vnd.openxmlformats-officedocument.presentationml.slideLayout+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slideLayouts/slideLayout4.xml" ContentType="application/vnd.openxmlformats-officedocument.presentationml.slideLayout+xml"/>
  <Override PartName="/ppt/notesSlides/notesSlide48.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9.xml" ContentType="application/vnd.openxmlformats-officedocument.presentationml.notesSlide+xml"/>
  <Override PartName="/ppt/slideLayouts/slideLayout10.xml" ContentType="application/vnd.openxmlformats-officedocument.presentationml.slideLayout+xml"/>
  <Override PartName="/ppt/notesSlides/notesSlide43.xml" ContentType="application/vnd.openxmlformats-officedocument.presentationml.notesSlide+xml"/>
  <Override PartName="/ppt/notesSlides/notesSlide41.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slideLayouts/slideLayout8.xml" ContentType="application/vnd.openxmlformats-officedocument.presentationml.slideLayout+xml"/>
  <Override PartName="/ppt/notesSlides/notesSlide33.xml" ContentType="application/vnd.openxmlformats-officedocument.presentationml.notesSlide+xml"/>
  <Override PartName="/ppt/slideLayouts/slideLayout9.xml" ContentType="application/vnd.openxmlformats-officedocument.presentationml.slideLayout+xml"/>
  <Override PartName="/ppt/notesSlides/notesSlide42.xml" ContentType="application/vnd.openxmlformats-officedocument.presentationml.notesSlide+xml"/>
  <Override PartName="/ppt/notesSlides/notesSlide36.xml" ContentType="application/vnd.openxmlformats-officedocument.presentationml.notesSlide+xml"/>
  <Override PartName="/ppt/slideLayouts/slideLayout6.xml" ContentType="application/vnd.openxmlformats-officedocument.presentationml.slideLayout+xml"/>
  <Override PartName="/ppt/notesSlides/notesSlide40.xml" ContentType="application/vnd.openxmlformats-officedocument.presentationml.notesSlide+xml"/>
  <Override PartName="/ppt/slideLayouts/slideLayout7.xml" ContentType="application/vnd.openxmlformats-officedocument.presentationml.slideLayout+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charts/colors2.xml" ContentType="application/vnd.ms-office.chartcolorstyle+xml"/>
  <Override PartName="/ppt/charts/chart1.xml" ContentType="application/vnd.openxmlformats-officedocument.drawingml.chart+xml"/>
  <Override PartName="/ppt/handoutMasters/handoutMaster1.xml" ContentType="application/vnd.openxmlformats-officedocument.presentationml.handoutMaster+xml"/>
  <Override PartName="/ppt/charts/style2.xml" ContentType="application/vnd.ms-office.chartstyle+xml"/>
  <Override PartName="/ppt/charts/colors1.xml" ContentType="application/vnd.ms-office.chartcolorstyle+xml"/>
  <Override PartName="/ppt/charts/style1.xml" ContentType="application/vnd.ms-office.chartstyle+xml"/>
  <Override PartName="/ppt/charts/chart2.xml" ContentType="application/vnd.openxmlformats-officedocument.drawingml.chart+xml"/>
  <Override PartName="/ppt/charts/style3.xml" ContentType="application/vnd.ms-office.chartstyle+xml"/>
  <Override PartName="/ppt/charts/chart3.xml" ContentType="application/vnd.openxmlformats-officedocument.drawingml.chart+xml"/>
  <Override PartName="/ppt/charts/colors3.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51"/>
  </p:notesMasterIdLst>
  <p:handoutMasterIdLst>
    <p:handoutMasterId r:id="rId52"/>
  </p:handoutMasterIdLst>
  <p:sldIdLst>
    <p:sldId id="299" r:id="rId2"/>
    <p:sldId id="300" r:id="rId3"/>
    <p:sldId id="328" r:id="rId4"/>
    <p:sldId id="303" r:id="rId5"/>
    <p:sldId id="306" r:id="rId6"/>
    <p:sldId id="309" r:id="rId7"/>
    <p:sldId id="310" r:id="rId8"/>
    <p:sldId id="308" r:id="rId9"/>
    <p:sldId id="305" r:id="rId10"/>
    <p:sldId id="329" r:id="rId11"/>
    <p:sldId id="261" r:id="rId12"/>
    <p:sldId id="266" r:id="rId13"/>
    <p:sldId id="350" r:id="rId14"/>
    <p:sldId id="271" r:id="rId15"/>
    <p:sldId id="269" r:id="rId16"/>
    <p:sldId id="262" r:id="rId17"/>
    <p:sldId id="260" r:id="rId18"/>
    <p:sldId id="325" r:id="rId19"/>
    <p:sldId id="264" r:id="rId20"/>
    <p:sldId id="334" r:id="rId21"/>
    <p:sldId id="275" r:id="rId22"/>
    <p:sldId id="294" r:id="rId23"/>
    <p:sldId id="351" r:id="rId24"/>
    <p:sldId id="352" r:id="rId25"/>
    <p:sldId id="279" r:id="rId26"/>
    <p:sldId id="355" r:id="rId27"/>
    <p:sldId id="296" r:id="rId28"/>
    <p:sldId id="280" r:id="rId29"/>
    <p:sldId id="282" r:id="rId30"/>
    <p:sldId id="281" r:id="rId31"/>
    <p:sldId id="285" r:id="rId32"/>
    <p:sldId id="283" r:id="rId33"/>
    <p:sldId id="284" r:id="rId34"/>
    <p:sldId id="340" r:id="rId35"/>
    <p:sldId id="330" r:id="rId36"/>
    <p:sldId id="274" r:id="rId37"/>
    <p:sldId id="342" r:id="rId38"/>
    <p:sldId id="343" r:id="rId39"/>
    <p:sldId id="353" r:id="rId40"/>
    <p:sldId id="346" r:id="rId41"/>
    <p:sldId id="354" r:id="rId42"/>
    <p:sldId id="297" r:id="rId43"/>
    <p:sldId id="347" r:id="rId44"/>
    <p:sldId id="331" r:id="rId45"/>
    <p:sldId id="341" r:id="rId46"/>
    <p:sldId id="337" r:id="rId47"/>
    <p:sldId id="339" r:id="rId48"/>
    <p:sldId id="332" r:id="rId49"/>
    <p:sldId id="333" r:id="rId5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RAND Tony - ODE" initials="BT-O" lastIdx="0" clrIdx="0">
    <p:extLst>
      <p:ext uri="{19B8F6BF-5375-455C-9EA6-DF929625EA0E}">
        <p15:presenceInfo xmlns:p15="http://schemas.microsoft.com/office/powerpoint/2012/main" userId="S-1-5-21-2237050375-1962090969-1930583096-44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04" autoAdjust="0"/>
    <p:restoredTop sz="51379" autoAdjust="0"/>
  </p:normalViewPr>
  <p:slideViewPr>
    <p:cSldViewPr snapToGrid="0">
      <p:cViewPr varScale="1">
        <p:scale>
          <a:sx n="36" d="100"/>
          <a:sy n="36" d="100"/>
        </p:scale>
        <p:origin x="870" y="60"/>
      </p:cViewPr>
      <p:guideLst>
        <p:guide orient="horz" pos="2160"/>
        <p:guide pos="2880"/>
      </p:guideLst>
    </p:cSldViewPr>
  </p:slideViewPr>
  <p:outlineViewPr>
    <p:cViewPr>
      <p:scale>
        <a:sx n="33" d="100"/>
        <a:sy n="33" d="100"/>
      </p:scale>
      <p:origin x="0" y="-26466"/>
    </p:cViewPr>
  </p:outlineViewPr>
  <p:notesTextViewPr>
    <p:cViewPr>
      <p:scale>
        <a:sx n="1" d="1"/>
        <a:sy n="1" d="1"/>
      </p:scale>
      <p:origin x="0" y="0"/>
    </p:cViewPr>
  </p:notesTextViewPr>
  <p:sorterViewPr>
    <p:cViewPr>
      <p:scale>
        <a:sx n="100" d="100"/>
        <a:sy n="100" d="100"/>
      </p:scale>
      <p:origin x="0" y="-13422"/>
    </p:cViewPr>
  </p:sorterViewPr>
  <p:notesViewPr>
    <p:cSldViewPr snapToGrid="0">
      <p:cViewPr varScale="1">
        <p:scale>
          <a:sx n="58" d="100"/>
          <a:sy n="58" d="100"/>
        </p:scale>
        <p:origin x="25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2016 -2017 </a:t>
            </a:r>
            <a:r>
              <a:rPr lang="en-US" dirty="0" smtClean="0"/>
              <a:t>ELA PT Writing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Narrative</c:v>
                </c:pt>
              </c:strCache>
            </c:strRef>
          </c:tx>
          <c:spPr>
            <a:solidFill>
              <a:schemeClr val="accent1"/>
            </a:solidFill>
            <a:ln>
              <a:noFill/>
            </a:ln>
            <a:effectLst/>
          </c:spPr>
          <c:invertIfNegative val="0"/>
          <c:cat>
            <c:strRef>
              <c:f>Sheet1!$A$2:$A$8</c:f>
              <c:strCache>
                <c:ptCount val="7"/>
                <c:pt idx="0">
                  <c:v>3rd Grade</c:v>
                </c:pt>
                <c:pt idx="1">
                  <c:v>4th Grade</c:v>
                </c:pt>
                <c:pt idx="2">
                  <c:v>5th Grade</c:v>
                </c:pt>
                <c:pt idx="3">
                  <c:v>6th Grade</c:v>
                </c:pt>
                <c:pt idx="4">
                  <c:v>7th Grade</c:v>
                </c:pt>
                <c:pt idx="5">
                  <c:v>8th Grade</c:v>
                </c:pt>
                <c:pt idx="6">
                  <c:v>HS</c:v>
                </c:pt>
              </c:strCache>
            </c:strRef>
          </c:cat>
          <c:val>
            <c:numRef>
              <c:f>Sheet1!$B$2:$B$8</c:f>
              <c:numCache>
                <c:formatCode>General</c:formatCode>
                <c:ptCount val="7"/>
                <c:pt idx="0">
                  <c:v>58.2</c:v>
                </c:pt>
                <c:pt idx="1">
                  <c:v>45.4</c:v>
                </c:pt>
                <c:pt idx="2">
                  <c:v>30.6</c:v>
                </c:pt>
                <c:pt idx="3">
                  <c:v>29.4</c:v>
                </c:pt>
                <c:pt idx="4">
                  <c:v>27.4</c:v>
                </c:pt>
                <c:pt idx="5">
                  <c:v>27.2</c:v>
                </c:pt>
              </c:numCache>
            </c:numRef>
          </c:val>
          <c:extLst>
            <c:ext xmlns:c16="http://schemas.microsoft.com/office/drawing/2014/chart" uri="{C3380CC4-5D6E-409C-BE32-E72D297353CC}">
              <c16:uniqueId val="{00000000-4700-4EE4-BC20-4F6617159299}"/>
            </c:ext>
          </c:extLst>
        </c:ser>
        <c:ser>
          <c:idx val="1"/>
          <c:order val="1"/>
          <c:tx>
            <c:strRef>
              <c:f>Sheet1!$C$1</c:f>
              <c:strCache>
                <c:ptCount val="1"/>
                <c:pt idx="0">
                  <c:v>Informative/Explanatory</c:v>
                </c:pt>
              </c:strCache>
            </c:strRef>
          </c:tx>
          <c:spPr>
            <a:solidFill>
              <a:schemeClr val="accent2"/>
            </a:solidFill>
            <a:ln>
              <a:noFill/>
            </a:ln>
            <a:effectLst/>
          </c:spPr>
          <c:invertIfNegative val="0"/>
          <c:cat>
            <c:strRef>
              <c:f>Sheet1!$A$2:$A$8</c:f>
              <c:strCache>
                <c:ptCount val="7"/>
                <c:pt idx="0">
                  <c:v>3rd Grade</c:v>
                </c:pt>
                <c:pt idx="1">
                  <c:v>4th Grade</c:v>
                </c:pt>
                <c:pt idx="2">
                  <c:v>5th Grade</c:v>
                </c:pt>
                <c:pt idx="3">
                  <c:v>6th Grade</c:v>
                </c:pt>
                <c:pt idx="4">
                  <c:v>7th Grade</c:v>
                </c:pt>
                <c:pt idx="5">
                  <c:v>8th Grade</c:v>
                </c:pt>
                <c:pt idx="6">
                  <c:v>HS</c:v>
                </c:pt>
              </c:strCache>
            </c:strRef>
          </c:cat>
          <c:val>
            <c:numRef>
              <c:f>Sheet1!$C$2:$C$8</c:f>
              <c:numCache>
                <c:formatCode>General</c:formatCode>
                <c:ptCount val="7"/>
                <c:pt idx="0">
                  <c:v>34</c:v>
                </c:pt>
                <c:pt idx="1">
                  <c:v>47.6</c:v>
                </c:pt>
                <c:pt idx="2">
                  <c:v>14.6</c:v>
                </c:pt>
                <c:pt idx="3">
                  <c:v>18</c:v>
                </c:pt>
                <c:pt idx="4">
                  <c:v>19.5</c:v>
                </c:pt>
                <c:pt idx="5">
                  <c:v>18.5</c:v>
                </c:pt>
                <c:pt idx="6">
                  <c:v>16.100000000000001</c:v>
                </c:pt>
              </c:numCache>
            </c:numRef>
          </c:val>
          <c:extLst>
            <c:ext xmlns:c16="http://schemas.microsoft.com/office/drawing/2014/chart" uri="{C3380CC4-5D6E-409C-BE32-E72D297353CC}">
              <c16:uniqueId val="{00000001-4700-4EE4-BC20-4F6617159299}"/>
            </c:ext>
          </c:extLst>
        </c:ser>
        <c:ser>
          <c:idx val="2"/>
          <c:order val="2"/>
          <c:tx>
            <c:strRef>
              <c:f>Sheet1!$D$1</c:f>
              <c:strCache>
                <c:ptCount val="1"/>
                <c:pt idx="0">
                  <c:v>Opinion/Argumentative</c:v>
                </c:pt>
              </c:strCache>
            </c:strRef>
          </c:tx>
          <c:spPr>
            <a:solidFill>
              <a:schemeClr val="accent3"/>
            </a:solidFill>
            <a:ln>
              <a:noFill/>
            </a:ln>
            <a:effectLst/>
          </c:spPr>
          <c:invertIfNegative val="0"/>
          <c:cat>
            <c:strRef>
              <c:f>Sheet1!$A$2:$A$8</c:f>
              <c:strCache>
                <c:ptCount val="7"/>
                <c:pt idx="0">
                  <c:v>3rd Grade</c:v>
                </c:pt>
                <c:pt idx="1">
                  <c:v>4th Grade</c:v>
                </c:pt>
                <c:pt idx="2">
                  <c:v>5th Grade</c:v>
                </c:pt>
                <c:pt idx="3">
                  <c:v>6th Grade</c:v>
                </c:pt>
                <c:pt idx="4">
                  <c:v>7th Grade</c:v>
                </c:pt>
                <c:pt idx="5">
                  <c:v>8th Grade</c:v>
                </c:pt>
                <c:pt idx="6">
                  <c:v>HS</c:v>
                </c:pt>
              </c:strCache>
            </c:strRef>
          </c:cat>
          <c:val>
            <c:numRef>
              <c:f>Sheet1!$D$2:$D$8</c:f>
              <c:numCache>
                <c:formatCode>General</c:formatCode>
                <c:ptCount val="7"/>
                <c:pt idx="0">
                  <c:v>29.6</c:v>
                </c:pt>
                <c:pt idx="1">
                  <c:v>30</c:v>
                </c:pt>
                <c:pt idx="2">
                  <c:v>10.3</c:v>
                </c:pt>
                <c:pt idx="3">
                  <c:v>17.7</c:v>
                </c:pt>
                <c:pt idx="4">
                  <c:v>19.3</c:v>
                </c:pt>
                <c:pt idx="5">
                  <c:v>10.199999999999999</c:v>
                </c:pt>
                <c:pt idx="6">
                  <c:v>14.8</c:v>
                </c:pt>
              </c:numCache>
            </c:numRef>
          </c:val>
          <c:extLst>
            <c:ext xmlns:c16="http://schemas.microsoft.com/office/drawing/2014/chart" uri="{C3380CC4-5D6E-409C-BE32-E72D297353CC}">
              <c16:uniqueId val="{00000002-4700-4EE4-BC20-4F6617159299}"/>
            </c:ext>
          </c:extLst>
        </c:ser>
        <c:dLbls>
          <c:showLegendKey val="0"/>
          <c:showVal val="0"/>
          <c:showCatName val="0"/>
          <c:showSerName val="0"/>
          <c:showPercent val="0"/>
          <c:showBubbleSize val="0"/>
        </c:dLbls>
        <c:gapWidth val="150"/>
        <c:axId val="262616744"/>
        <c:axId val="262617072"/>
      </c:barChart>
      <c:catAx>
        <c:axId val="26261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617072"/>
        <c:crosses val="autoZero"/>
        <c:auto val="1"/>
        <c:lblAlgn val="ctr"/>
        <c:lblOffset val="100"/>
        <c:noMultiLvlLbl val="0"/>
      </c:catAx>
      <c:valAx>
        <c:axId val="26261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6167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2017 </a:t>
            </a:r>
            <a:r>
              <a:rPr lang="en-US" dirty="0"/>
              <a:t>-</a:t>
            </a:r>
            <a:r>
              <a:rPr lang="en-US" dirty="0" smtClean="0"/>
              <a:t>2018 ELA PT Writing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Narrative</c:v>
                </c:pt>
              </c:strCache>
            </c:strRef>
          </c:tx>
          <c:spPr>
            <a:solidFill>
              <a:schemeClr val="accent1"/>
            </a:solidFill>
            <a:ln>
              <a:noFill/>
            </a:ln>
            <a:effectLst/>
          </c:spPr>
          <c:invertIfNegative val="0"/>
          <c:cat>
            <c:strRef>
              <c:f>Sheet1!$A$2:$A$8</c:f>
              <c:strCache>
                <c:ptCount val="7"/>
                <c:pt idx="0">
                  <c:v>3rd Grade</c:v>
                </c:pt>
                <c:pt idx="1">
                  <c:v>4th Grade</c:v>
                </c:pt>
                <c:pt idx="2">
                  <c:v>5th Grade</c:v>
                </c:pt>
                <c:pt idx="3">
                  <c:v>6th Grade</c:v>
                </c:pt>
                <c:pt idx="4">
                  <c:v>7th Grade</c:v>
                </c:pt>
                <c:pt idx="5">
                  <c:v>8th Grade</c:v>
                </c:pt>
                <c:pt idx="6">
                  <c:v>HS</c:v>
                </c:pt>
              </c:strCache>
            </c:strRef>
          </c:cat>
          <c:val>
            <c:numRef>
              <c:f>Sheet1!$B$2:$B$8</c:f>
              <c:numCache>
                <c:formatCode>General</c:formatCode>
                <c:ptCount val="7"/>
                <c:pt idx="0">
                  <c:v>55.5</c:v>
                </c:pt>
                <c:pt idx="1">
                  <c:v>44.8</c:v>
                </c:pt>
                <c:pt idx="2">
                  <c:v>26</c:v>
                </c:pt>
                <c:pt idx="3">
                  <c:v>25</c:v>
                </c:pt>
                <c:pt idx="4">
                  <c:v>25.2</c:v>
                </c:pt>
                <c:pt idx="5">
                  <c:v>25.2</c:v>
                </c:pt>
              </c:numCache>
            </c:numRef>
          </c:val>
          <c:extLst>
            <c:ext xmlns:c16="http://schemas.microsoft.com/office/drawing/2014/chart" uri="{C3380CC4-5D6E-409C-BE32-E72D297353CC}">
              <c16:uniqueId val="{00000000-4700-4EE4-BC20-4F6617159299}"/>
            </c:ext>
          </c:extLst>
        </c:ser>
        <c:ser>
          <c:idx val="1"/>
          <c:order val="1"/>
          <c:tx>
            <c:strRef>
              <c:f>Sheet1!$C$1</c:f>
              <c:strCache>
                <c:ptCount val="1"/>
                <c:pt idx="0">
                  <c:v>Informative / Explanatory</c:v>
                </c:pt>
              </c:strCache>
            </c:strRef>
          </c:tx>
          <c:spPr>
            <a:solidFill>
              <a:schemeClr val="accent2"/>
            </a:solidFill>
            <a:ln>
              <a:noFill/>
            </a:ln>
            <a:effectLst/>
          </c:spPr>
          <c:invertIfNegative val="0"/>
          <c:cat>
            <c:strRef>
              <c:f>Sheet1!$A$2:$A$8</c:f>
              <c:strCache>
                <c:ptCount val="7"/>
                <c:pt idx="0">
                  <c:v>3rd Grade</c:v>
                </c:pt>
                <c:pt idx="1">
                  <c:v>4th Grade</c:v>
                </c:pt>
                <c:pt idx="2">
                  <c:v>5th Grade</c:v>
                </c:pt>
                <c:pt idx="3">
                  <c:v>6th Grade</c:v>
                </c:pt>
                <c:pt idx="4">
                  <c:v>7th Grade</c:v>
                </c:pt>
                <c:pt idx="5">
                  <c:v>8th Grade</c:v>
                </c:pt>
                <c:pt idx="6">
                  <c:v>HS</c:v>
                </c:pt>
              </c:strCache>
            </c:strRef>
          </c:cat>
          <c:val>
            <c:numRef>
              <c:f>Sheet1!$C$2:$C$8</c:f>
              <c:numCache>
                <c:formatCode>General</c:formatCode>
                <c:ptCount val="7"/>
                <c:pt idx="0">
                  <c:v>28.9</c:v>
                </c:pt>
                <c:pt idx="1">
                  <c:v>21.4</c:v>
                </c:pt>
                <c:pt idx="2">
                  <c:v>10</c:v>
                </c:pt>
                <c:pt idx="3">
                  <c:v>16.3</c:v>
                </c:pt>
                <c:pt idx="4">
                  <c:v>14.7</c:v>
                </c:pt>
                <c:pt idx="5">
                  <c:v>14</c:v>
                </c:pt>
                <c:pt idx="6">
                  <c:v>10.3</c:v>
                </c:pt>
              </c:numCache>
            </c:numRef>
          </c:val>
          <c:extLst>
            <c:ext xmlns:c16="http://schemas.microsoft.com/office/drawing/2014/chart" uri="{C3380CC4-5D6E-409C-BE32-E72D297353CC}">
              <c16:uniqueId val="{00000001-4700-4EE4-BC20-4F6617159299}"/>
            </c:ext>
          </c:extLst>
        </c:ser>
        <c:ser>
          <c:idx val="2"/>
          <c:order val="2"/>
          <c:tx>
            <c:strRef>
              <c:f>Sheet1!$D$1</c:f>
              <c:strCache>
                <c:ptCount val="1"/>
                <c:pt idx="0">
                  <c:v>Opinion / Argumentative</c:v>
                </c:pt>
              </c:strCache>
            </c:strRef>
          </c:tx>
          <c:spPr>
            <a:solidFill>
              <a:schemeClr val="accent3"/>
            </a:solidFill>
            <a:ln>
              <a:noFill/>
            </a:ln>
            <a:effectLst/>
          </c:spPr>
          <c:invertIfNegative val="0"/>
          <c:cat>
            <c:strRef>
              <c:f>Sheet1!$A$2:$A$8</c:f>
              <c:strCache>
                <c:ptCount val="7"/>
                <c:pt idx="0">
                  <c:v>3rd Grade</c:v>
                </c:pt>
                <c:pt idx="1">
                  <c:v>4th Grade</c:v>
                </c:pt>
                <c:pt idx="2">
                  <c:v>5th Grade</c:v>
                </c:pt>
                <c:pt idx="3">
                  <c:v>6th Grade</c:v>
                </c:pt>
                <c:pt idx="4">
                  <c:v>7th Grade</c:v>
                </c:pt>
                <c:pt idx="5">
                  <c:v>8th Grade</c:v>
                </c:pt>
                <c:pt idx="6">
                  <c:v>HS</c:v>
                </c:pt>
              </c:strCache>
            </c:strRef>
          </c:cat>
          <c:val>
            <c:numRef>
              <c:f>Sheet1!$D$2:$D$8</c:f>
              <c:numCache>
                <c:formatCode>General</c:formatCode>
                <c:ptCount val="7"/>
                <c:pt idx="0">
                  <c:v>22.9</c:v>
                </c:pt>
                <c:pt idx="1">
                  <c:v>19.2</c:v>
                </c:pt>
                <c:pt idx="2">
                  <c:v>8.4</c:v>
                </c:pt>
                <c:pt idx="3">
                  <c:v>14.6</c:v>
                </c:pt>
                <c:pt idx="4">
                  <c:v>15.1</c:v>
                </c:pt>
                <c:pt idx="5">
                  <c:v>10</c:v>
                </c:pt>
                <c:pt idx="6">
                  <c:v>9.1999999999999993</c:v>
                </c:pt>
              </c:numCache>
            </c:numRef>
          </c:val>
          <c:extLst>
            <c:ext xmlns:c16="http://schemas.microsoft.com/office/drawing/2014/chart" uri="{C3380CC4-5D6E-409C-BE32-E72D297353CC}">
              <c16:uniqueId val="{00000002-4700-4EE4-BC20-4F6617159299}"/>
            </c:ext>
          </c:extLst>
        </c:ser>
        <c:dLbls>
          <c:showLegendKey val="0"/>
          <c:showVal val="0"/>
          <c:showCatName val="0"/>
          <c:showSerName val="0"/>
          <c:showPercent val="0"/>
          <c:showBubbleSize val="0"/>
        </c:dLbls>
        <c:gapWidth val="150"/>
        <c:axId val="262616744"/>
        <c:axId val="262617072"/>
      </c:barChart>
      <c:catAx>
        <c:axId val="26261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617072"/>
        <c:crosses val="autoZero"/>
        <c:auto val="1"/>
        <c:lblAlgn val="ctr"/>
        <c:lblOffset val="100"/>
        <c:noMultiLvlLbl val="0"/>
      </c:catAx>
      <c:valAx>
        <c:axId val="262617072"/>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6167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0" i="0" baseline="0" dirty="0" smtClean="0">
                <a:effectLst/>
              </a:rPr>
              <a:t>ELA PT Writing</a:t>
            </a:r>
            <a:endParaRPr lang="en-US"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dirty="0" smtClean="0"/>
              <a:t>2014 - 2017</a:t>
            </a: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2014 - 15</c:v>
                </c:pt>
              </c:strCache>
            </c:strRef>
          </c:tx>
          <c:spPr>
            <a:solidFill>
              <a:schemeClr val="accent1"/>
            </a:solidFill>
            <a:ln>
              <a:noFill/>
            </a:ln>
            <a:effectLst/>
          </c:spPr>
          <c:invertIfNegative val="0"/>
          <c:cat>
            <c:strRef>
              <c:f>Sheet1!$A$2:$A$8</c:f>
              <c:strCache>
                <c:ptCount val="7"/>
                <c:pt idx="0">
                  <c:v>3rd Grade</c:v>
                </c:pt>
                <c:pt idx="1">
                  <c:v>4th Grade</c:v>
                </c:pt>
                <c:pt idx="2">
                  <c:v>5th Grade</c:v>
                </c:pt>
                <c:pt idx="3">
                  <c:v>6th Grade</c:v>
                </c:pt>
                <c:pt idx="4">
                  <c:v>7th Grade</c:v>
                </c:pt>
                <c:pt idx="5">
                  <c:v>8th Grade</c:v>
                </c:pt>
                <c:pt idx="6">
                  <c:v>HS</c:v>
                </c:pt>
              </c:strCache>
            </c:strRef>
          </c:cat>
          <c:val>
            <c:numRef>
              <c:f>Sheet1!$B$2:$B$8</c:f>
              <c:numCache>
                <c:formatCode>General</c:formatCode>
                <c:ptCount val="7"/>
                <c:pt idx="0">
                  <c:v>44.8</c:v>
                </c:pt>
                <c:pt idx="1">
                  <c:v>41.3</c:v>
                </c:pt>
                <c:pt idx="2">
                  <c:v>35.799999999999997</c:v>
                </c:pt>
                <c:pt idx="3">
                  <c:v>23.6</c:v>
                </c:pt>
                <c:pt idx="4">
                  <c:v>23</c:v>
                </c:pt>
                <c:pt idx="5">
                  <c:v>17.600000000000001</c:v>
                </c:pt>
                <c:pt idx="6">
                  <c:v>21.2</c:v>
                </c:pt>
              </c:numCache>
            </c:numRef>
          </c:val>
          <c:extLst>
            <c:ext xmlns:c16="http://schemas.microsoft.com/office/drawing/2014/chart" uri="{C3380CC4-5D6E-409C-BE32-E72D297353CC}">
              <c16:uniqueId val="{00000000-4700-4EE4-BC20-4F6617159299}"/>
            </c:ext>
          </c:extLst>
        </c:ser>
        <c:ser>
          <c:idx val="1"/>
          <c:order val="1"/>
          <c:tx>
            <c:strRef>
              <c:f>Sheet1!$C$1</c:f>
              <c:strCache>
                <c:ptCount val="1"/>
                <c:pt idx="0">
                  <c:v>2015 - 16</c:v>
                </c:pt>
              </c:strCache>
            </c:strRef>
          </c:tx>
          <c:spPr>
            <a:solidFill>
              <a:schemeClr val="accent2"/>
            </a:solidFill>
            <a:ln>
              <a:noFill/>
            </a:ln>
            <a:effectLst/>
          </c:spPr>
          <c:invertIfNegative val="0"/>
          <c:cat>
            <c:strRef>
              <c:f>Sheet1!$A$2:$A$8</c:f>
              <c:strCache>
                <c:ptCount val="7"/>
                <c:pt idx="0">
                  <c:v>3rd Grade</c:v>
                </c:pt>
                <c:pt idx="1">
                  <c:v>4th Grade</c:v>
                </c:pt>
                <c:pt idx="2">
                  <c:v>5th Grade</c:v>
                </c:pt>
                <c:pt idx="3">
                  <c:v>6th Grade</c:v>
                </c:pt>
                <c:pt idx="4">
                  <c:v>7th Grade</c:v>
                </c:pt>
                <c:pt idx="5">
                  <c:v>8th Grade</c:v>
                </c:pt>
                <c:pt idx="6">
                  <c:v>HS</c:v>
                </c:pt>
              </c:strCache>
            </c:strRef>
          </c:cat>
          <c:val>
            <c:numRef>
              <c:f>Sheet1!$C$2:$C$8</c:f>
              <c:numCache>
                <c:formatCode>General</c:formatCode>
                <c:ptCount val="7"/>
                <c:pt idx="0">
                  <c:v>42.2</c:v>
                </c:pt>
                <c:pt idx="1">
                  <c:v>40.6</c:v>
                </c:pt>
                <c:pt idx="2">
                  <c:v>24.1</c:v>
                </c:pt>
                <c:pt idx="3">
                  <c:v>23.6</c:v>
                </c:pt>
                <c:pt idx="4">
                  <c:v>22.5</c:v>
                </c:pt>
                <c:pt idx="5">
                  <c:v>16.600000000000001</c:v>
                </c:pt>
                <c:pt idx="6">
                  <c:v>20.6</c:v>
                </c:pt>
              </c:numCache>
            </c:numRef>
          </c:val>
          <c:extLst>
            <c:ext xmlns:c16="http://schemas.microsoft.com/office/drawing/2014/chart" uri="{C3380CC4-5D6E-409C-BE32-E72D297353CC}">
              <c16:uniqueId val="{00000001-4700-4EE4-BC20-4F6617159299}"/>
            </c:ext>
          </c:extLst>
        </c:ser>
        <c:ser>
          <c:idx val="2"/>
          <c:order val="2"/>
          <c:tx>
            <c:strRef>
              <c:f>Sheet1!$D$1</c:f>
              <c:strCache>
                <c:ptCount val="1"/>
                <c:pt idx="0">
                  <c:v>2016 - 17</c:v>
                </c:pt>
              </c:strCache>
            </c:strRef>
          </c:tx>
          <c:spPr>
            <a:solidFill>
              <a:schemeClr val="accent3"/>
            </a:solidFill>
            <a:ln>
              <a:noFill/>
            </a:ln>
            <a:effectLst/>
          </c:spPr>
          <c:invertIfNegative val="0"/>
          <c:cat>
            <c:strRef>
              <c:f>Sheet1!$A$2:$A$8</c:f>
              <c:strCache>
                <c:ptCount val="7"/>
                <c:pt idx="0">
                  <c:v>3rd Grade</c:v>
                </c:pt>
                <c:pt idx="1">
                  <c:v>4th Grade</c:v>
                </c:pt>
                <c:pt idx="2">
                  <c:v>5th Grade</c:v>
                </c:pt>
                <c:pt idx="3">
                  <c:v>6th Grade</c:v>
                </c:pt>
                <c:pt idx="4">
                  <c:v>7th Grade</c:v>
                </c:pt>
                <c:pt idx="5">
                  <c:v>8th Grade</c:v>
                </c:pt>
                <c:pt idx="6">
                  <c:v>HS</c:v>
                </c:pt>
              </c:strCache>
            </c:strRef>
          </c:cat>
          <c:val>
            <c:numRef>
              <c:f>Sheet1!$D$2:$D$8</c:f>
              <c:numCache>
                <c:formatCode>General</c:formatCode>
                <c:ptCount val="7"/>
                <c:pt idx="0">
                  <c:v>41.6</c:v>
                </c:pt>
                <c:pt idx="1">
                  <c:v>42.7</c:v>
                </c:pt>
                <c:pt idx="2">
                  <c:v>20.6</c:v>
                </c:pt>
                <c:pt idx="3">
                  <c:v>21.2</c:v>
                </c:pt>
                <c:pt idx="4">
                  <c:v>21.1</c:v>
                </c:pt>
                <c:pt idx="5">
                  <c:v>16.899999999999999</c:v>
                </c:pt>
                <c:pt idx="6">
                  <c:v>15.4</c:v>
                </c:pt>
              </c:numCache>
            </c:numRef>
          </c:val>
          <c:extLst>
            <c:ext xmlns:c16="http://schemas.microsoft.com/office/drawing/2014/chart" uri="{C3380CC4-5D6E-409C-BE32-E72D297353CC}">
              <c16:uniqueId val="{00000002-4700-4EE4-BC20-4F6617159299}"/>
            </c:ext>
          </c:extLst>
        </c:ser>
        <c:ser>
          <c:idx val="3"/>
          <c:order val="3"/>
          <c:tx>
            <c:strRef>
              <c:f>Sheet1!$E$1</c:f>
              <c:strCache>
                <c:ptCount val="1"/>
                <c:pt idx="0">
                  <c:v>2017 - 18</c:v>
                </c:pt>
              </c:strCache>
            </c:strRef>
          </c:tx>
          <c:spPr>
            <a:solidFill>
              <a:schemeClr val="accent4"/>
            </a:solidFill>
            <a:ln>
              <a:noFill/>
            </a:ln>
            <a:effectLst/>
          </c:spPr>
          <c:invertIfNegative val="0"/>
          <c:cat>
            <c:strRef>
              <c:f>Sheet1!$A$2:$A$8</c:f>
              <c:strCache>
                <c:ptCount val="7"/>
                <c:pt idx="0">
                  <c:v>3rd Grade</c:v>
                </c:pt>
                <c:pt idx="1">
                  <c:v>4th Grade</c:v>
                </c:pt>
                <c:pt idx="2">
                  <c:v>5th Grade</c:v>
                </c:pt>
                <c:pt idx="3">
                  <c:v>6th Grade</c:v>
                </c:pt>
                <c:pt idx="4">
                  <c:v>7th Grade</c:v>
                </c:pt>
                <c:pt idx="5">
                  <c:v>8th Grade</c:v>
                </c:pt>
                <c:pt idx="6">
                  <c:v>HS</c:v>
                </c:pt>
              </c:strCache>
            </c:strRef>
          </c:cat>
          <c:val>
            <c:numRef>
              <c:f>Sheet1!$E$2:$E$8</c:f>
              <c:numCache>
                <c:formatCode>General</c:formatCode>
                <c:ptCount val="7"/>
                <c:pt idx="0">
                  <c:v>35.6</c:v>
                </c:pt>
                <c:pt idx="1">
                  <c:v>31.4</c:v>
                </c:pt>
                <c:pt idx="2">
                  <c:v>17.3</c:v>
                </c:pt>
                <c:pt idx="3">
                  <c:v>18.7</c:v>
                </c:pt>
                <c:pt idx="4">
                  <c:v>17</c:v>
                </c:pt>
                <c:pt idx="5">
                  <c:v>14.7</c:v>
                </c:pt>
                <c:pt idx="6">
                  <c:v>9.6999999999999993</c:v>
                </c:pt>
              </c:numCache>
            </c:numRef>
          </c:val>
          <c:extLst>
            <c:ext xmlns:c16="http://schemas.microsoft.com/office/drawing/2014/chart" uri="{C3380CC4-5D6E-409C-BE32-E72D297353CC}">
              <c16:uniqueId val="{00000000-B4A9-44AF-97D5-DF732BBBD92E}"/>
            </c:ext>
          </c:extLst>
        </c:ser>
        <c:dLbls>
          <c:showLegendKey val="0"/>
          <c:showVal val="0"/>
          <c:showCatName val="0"/>
          <c:showSerName val="0"/>
          <c:showPercent val="0"/>
          <c:showBubbleSize val="0"/>
        </c:dLbls>
        <c:gapWidth val="150"/>
        <c:axId val="262616744"/>
        <c:axId val="262617072"/>
      </c:barChart>
      <c:catAx>
        <c:axId val="26261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617072"/>
        <c:crosses val="autoZero"/>
        <c:auto val="1"/>
        <c:lblAlgn val="ctr"/>
        <c:lblOffset val="100"/>
        <c:noMultiLvlLbl val="0"/>
      </c:catAx>
      <c:valAx>
        <c:axId val="26261707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6167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18" cy="465743"/>
          </a:xfrm>
          <a:prstGeom prst="rect">
            <a:avLst/>
          </a:prstGeom>
        </p:spPr>
        <p:txBody>
          <a:bodyPr vert="horz" lIns="87444" tIns="43722" rIns="87444" bIns="43722" rtlCol="0"/>
          <a:lstStyle>
            <a:lvl1pPr algn="l">
              <a:defRPr sz="1100"/>
            </a:lvl1pPr>
          </a:lstStyle>
          <a:p>
            <a:endParaRPr lang="en-US"/>
          </a:p>
        </p:txBody>
      </p:sp>
      <p:sp>
        <p:nvSpPr>
          <p:cNvPr id="3" name="Date Placeholder 2"/>
          <p:cNvSpPr>
            <a:spLocks noGrp="1"/>
          </p:cNvSpPr>
          <p:nvPr>
            <p:ph type="dt" sz="quarter" idx="1"/>
          </p:nvPr>
        </p:nvSpPr>
        <p:spPr>
          <a:xfrm>
            <a:off x="3897902" y="0"/>
            <a:ext cx="2982418" cy="465743"/>
          </a:xfrm>
          <a:prstGeom prst="rect">
            <a:avLst/>
          </a:prstGeom>
        </p:spPr>
        <p:txBody>
          <a:bodyPr vert="horz" lIns="87444" tIns="43722" rIns="87444" bIns="43722" rtlCol="0"/>
          <a:lstStyle>
            <a:lvl1pPr algn="r">
              <a:defRPr sz="1100"/>
            </a:lvl1pPr>
          </a:lstStyle>
          <a:p>
            <a:fld id="{3CE0E3EE-C3D8-48E8-B9C5-00B2DA3FB5AA}" type="datetimeFigureOut">
              <a:rPr lang="en-US" smtClean="0"/>
              <a:t>8/8/2018</a:t>
            </a:fld>
            <a:endParaRPr lang="en-US"/>
          </a:p>
        </p:txBody>
      </p:sp>
      <p:sp>
        <p:nvSpPr>
          <p:cNvPr id="4" name="Footer Placeholder 3"/>
          <p:cNvSpPr>
            <a:spLocks noGrp="1"/>
          </p:cNvSpPr>
          <p:nvPr>
            <p:ph type="ftr" sz="quarter" idx="2"/>
          </p:nvPr>
        </p:nvSpPr>
        <p:spPr>
          <a:xfrm>
            <a:off x="0" y="8830658"/>
            <a:ext cx="2982418" cy="465742"/>
          </a:xfrm>
          <a:prstGeom prst="rect">
            <a:avLst/>
          </a:prstGeom>
        </p:spPr>
        <p:txBody>
          <a:bodyPr vert="horz" lIns="87444" tIns="43722" rIns="87444" bIns="43722" rtlCol="0" anchor="b"/>
          <a:lstStyle>
            <a:lvl1pPr algn="l">
              <a:defRPr sz="1100"/>
            </a:lvl1pPr>
          </a:lstStyle>
          <a:p>
            <a:endParaRPr lang="en-US"/>
          </a:p>
        </p:txBody>
      </p:sp>
      <p:sp>
        <p:nvSpPr>
          <p:cNvPr id="5" name="Slide Number Placeholder 4"/>
          <p:cNvSpPr>
            <a:spLocks noGrp="1"/>
          </p:cNvSpPr>
          <p:nvPr>
            <p:ph type="sldNum" sz="quarter" idx="3"/>
          </p:nvPr>
        </p:nvSpPr>
        <p:spPr>
          <a:xfrm>
            <a:off x="3897902" y="8830658"/>
            <a:ext cx="2982418" cy="465742"/>
          </a:xfrm>
          <a:prstGeom prst="rect">
            <a:avLst/>
          </a:prstGeom>
        </p:spPr>
        <p:txBody>
          <a:bodyPr vert="horz" lIns="87444" tIns="43722" rIns="87444" bIns="43722" rtlCol="0" anchor="b"/>
          <a:lstStyle>
            <a:lvl1pPr algn="r">
              <a:defRPr sz="1100"/>
            </a:lvl1pPr>
          </a:lstStyle>
          <a:p>
            <a:fld id="{B355564F-6F1A-4FDE-ADA5-DC2096DE8FFE}" type="slidenum">
              <a:rPr lang="en-US" smtClean="0"/>
              <a:t>‹#›</a:t>
            </a:fld>
            <a:endParaRPr lang="en-US"/>
          </a:p>
        </p:txBody>
      </p:sp>
    </p:spTree>
    <p:extLst>
      <p:ext uri="{BB962C8B-B14F-4D97-AF65-F5344CB8AC3E}">
        <p14:creationId xmlns:p14="http://schemas.microsoft.com/office/powerpoint/2010/main" val="3294947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1" y="1"/>
            <a:ext cx="2982119" cy="466434"/>
          </a:xfrm>
          <a:prstGeom prst="rect">
            <a:avLst/>
          </a:prstGeom>
        </p:spPr>
        <p:txBody>
          <a:bodyPr vert="horz" lIns="92437" tIns="46219" rIns="92437" bIns="46219" rtlCol="0"/>
          <a:lstStyle>
            <a:lvl1pPr algn="r">
              <a:defRPr sz="1200"/>
            </a:lvl1pPr>
          </a:lstStyle>
          <a:p>
            <a:fld id="{16E269B5-A450-40E7-A292-22517D9C251B}" type="datetimeFigureOut">
              <a:rPr lang="en-US" smtClean="0"/>
              <a:t>8/8/2018</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37" tIns="46219" rIns="92437"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7"/>
            <a:ext cx="2982119" cy="466433"/>
          </a:xfrm>
          <a:prstGeom prst="rect">
            <a:avLst/>
          </a:prstGeom>
        </p:spPr>
        <p:txBody>
          <a:bodyPr vert="horz" lIns="92437" tIns="46219" rIns="92437" bIns="46219" rtlCol="0" anchor="b"/>
          <a:lstStyle>
            <a:lvl1pPr algn="r">
              <a:defRPr sz="12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This presentation is intended for school leaders and leadership teams to support an understanding of the Oregon ELA summative assessment performance tasks and their use as part of an interim and formative assessment system.</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11282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116">
              <a:defRPr/>
            </a:pPr>
            <a:r>
              <a:rPr lang="en-US" b="0" u="none" baseline="0" dirty="0" smtClean="0"/>
              <a:t>Note:  As facilitator is preparing slide presentation. </a:t>
            </a:r>
          </a:p>
          <a:p>
            <a:pPr marL="171450" indent="-171450" defTabSz="955116">
              <a:buFont typeface="Arial" panose="020B0604020202020204" pitchFamily="34" charset="0"/>
              <a:buChar char="•"/>
              <a:defRPr/>
            </a:pPr>
            <a:r>
              <a:rPr lang="en-US" b="0" u="none" baseline="0" dirty="0" smtClean="0"/>
              <a:t>After slide 17 presenter can insert local data to align to 16 – 17 State of Oregon data.</a:t>
            </a:r>
          </a:p>
          <a:p>
            <a:pPr marL="171450" indent="-171450" defTabSz="955116">
              <a:buFont typeface="Arial" panose="020B0604020202020204" pitchFamily="34" charset="0"/>
              <a:buChar char="•"/>
              <a:defRPr/>
            </a:pPr>
            <a:r>
              <a:rPr lang="en-US" b="0" u="none" baseline="0" dirty="0" smtClean="0"/>
              <a:t>After slide 18 presenter can insert local data to align to 17 – 18 State of Oregon data.</a:t>
            </a:r>
          </a:p>
          <a:p>
            <a:pPr marL="171450" indent="-171450" defTabSz="955116">
              <a:buFont typeface="Arial" panose="020B0604020202020204" pitchFamily="34" charset="0"/>
              <a:buChar char="•"/>
              <a:defRPr/>
            </a:pPr>
            <a:r>
              <a:rPr lang="en-US" b="0" u="none" baseline="0" dirty="0" smtClean="0"/>
              <a:t>After slide 19 presenter can insert local data to align to State of Oregon (4 year trend).</a:t>
            </a:r>
          </a:p>
          <a:p>
            <a:pPr marL="171450" indent="-171450" defTabSz="955116">
              <a:buFont typeface="Arial" panose="020B0604020202020204" pitchFamily="34" charset="0"/>
              <a:buChar char="•"/>
              <a:defRPr/>
            </a:pPr>
            <a:endParaRPr lang="en-US" b="0" u="none" baseline="0" dirty="0" smtClean="0"/>
          </a:p>
          <a:p>
            <a:pPr marL="171450" indent="-171450" defTabSz="955116">
              <a:buFont typeface="Arial" panose="020B0604020202020204" pitchFamily="34" charset="0"/>
              <a:buChar char="•"/>
              <a:defRPr/>
            </a:pPr>
            <a:endParaRPr lang="en-US" b="0" u="none" baseline="0" dirty="0" smtClean="0"/>
          </a:p>
        </p:txBody>
      </p:sp>
      <p:sp>
        <p:nvSpPr>
          <p:cNvPr id="4" name="Slide Number Placeholder 3"/>
          <p:cNvSpPr>
            <a:spLocks noGrp="1"/>
          </p:cNvSpPr>
          <p:nvPr>
            <p:ph type="sldNum" sz="quarter" idx="10"/>
          </p:nvPr>
        </p:nvSpPr>
        <p:spPr/>
        <p:txBody>
          <a:bodyPr/>
          <a:lstStyle/>
          <a:p>
            <a:fld id="{AA6A7D57-ADBD-487A-860F-C1E1A4C3CD3E}" type="slidenum">
              <a:rPr lang="en-US" altLang="en-US" smtClean="0"/>
              <a:pPr/>
              <a:t>10</a:t>
            </a:fld>
            <a:endParaRPr lang="en-US" altLang="en-US"/>
          </a:p>
        </p:txBody>
      </p:sp>
    </p:spTree>
    <p:extLst>
      <p:ext uri="{BB962C8B-B14F-4D97-AF65-F5344CB8AC3E}">
        <p14:creationId xmlns:p14="http://schemas.microsoft.com/office/powerpoint/2010/main" val="173156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background information into ODE’s analysis of condition codes being assigned on</a:t>
            </a:r>
            <a:r>
              <a:rPr lang="en-US" baseline="0" dirty="0" smtClean="0"/>
              <a:t> performance tasks.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34207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opportunity to revisit the writing purposes described in goal 1 and provide a resource to participants</a:t>
            </a:r>
            <a:r>
              <a:rPr lang="en-US" baseline="0" dirty="0" smtClean="0"/>
              <a:t> about where these hand scoring rules can be found.</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35361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Blank</a:t>
            </a:r>
            <a:r>
              <a:rPr lang="en-US" baseline="0" dirty="0" smtClean="0"/>
              <a:t> and written in a language other than English are self-explanatory.</a:t>
            </a:r>
          </a:p>
          <a:p>
            <a:r>
              <a:rPr lang="en-US" baseline="0" dirty="0" smtClean="0"/>
              <a:t>Off Topic example: the task was about candy and the student wrote about cows.</a:t>
            </a:r>
          </a:p>
          <a:p>
            <a:r>
              <a:rPr lang="en-US" baseline="0" dirty="0" smtClean="0"/>
              <a:t>Off Purpose and Insufficient will be explained more on the next slide.</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13</a:t>
            </a:fld>
            <a:endParaRPr lang="en-US"/>
          </a:p>
        </p:txBody>
      </p:sp>
    </p:spTree>
    <p:extLst>
      <p:ext uri="{BB962C8B-B14F-4D97-AF65-F5344CB8AC3E}">
        <p14:creationId xmlns:p14="http://schemas.microsoft.com/office/powerpoint/2010/main" val="165275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Smarter Balanced Scoring Guidelines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345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Smarter Balanced Scoring Guidelines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3912738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a:t>
            </a:r>
            <a:r>
              <a:rPr lang="en-US" baseline="0" dirty="0" smtClean="0"/>
              <a:t> original inquiry conducted, ODE was able to look at student samples and analyze root causes and provide recommendations.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145053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p>
          <a:p>
            <a:pPr marL="171450" indent="-171450">
              <a:buFont typeface="Arial" panose="020B0604020202020204" pitchFamily="34" charset="0"/>
              <a:buChar char="•"/>
            </a:pPr>
            <a:r>
              <a:rPr lang="en-US" dirty="0" smtClean="0"/>
              <a:t>At</a:t>
            </a:r>
            <a:r>
              <a:rPr lang="en-US" baseline="0" dirty="0" smtClean="0"/>
              <a:t> this time facilitator is only explaining how to read the chart and is not yet sharing analysis of trends.</a:t>
            </a:r>
          </a:p>
          <a:p>
            <a:pPr marL="628650" lvl="1" indent="-171450">
              <a:buFont typeface="Arial" panose="020B0604020202020204" pitchFamily="34" charset="0"/>
              <a:buChar char="•"/>
            </a:pPr>
            <a:r>
              <a:rPr lang="en-US" baseline="0" dirty="0" smtClean="0"/>
              <a:t>Information disaggregated by </a:t>
            </a:r>
            <a:r>
              <a:rPr lang="en-US" dirty="0" smtClean="0"/>
              <a:t> grades and purpose</a:t>
            </a:r>
            <a:r>
              <a:rPr lang="en-US" baseline="0" dirty="0" smtClean="0"/>
              <a:t> types.</a:t>
            </a:r>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3601336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p>
          <a:p>
            <a:pPr marL="171450" indent="-171450">
              <a:buFont typeface="Arial" panose="020B0604020202020204" pitchFamily="34" charset="0"/>
              <a:buChar char="•"/>
            </a:pPr>
            <a:r>
              <a:rPr lang="en-US" dirty="0" smtClean="0"/>
              <a:t>At</a:t>
            </a:r>
            <a:r>
              <a:rPr lang="en-US" baseline="0" dirty="0" smtClean="0"/>
              <a:t> this time facilitator is only explaining how to read the chart and is not yet sharing analysis of trends.</a:t>
            </a:r>
          </a:p>
          <a:p>
            <a:pPr marL="628650" lvl="1" indent="-171450">
              <a:buFont typeface="Arial" panose="020B0604020202020204" pitchFamily="34" charset="0"/>
              <a:buChar char="•"/>
            </a:pPr>
            <a:r>
              <a:rPr lang="en-US" baseline="0" dirty="0" smtClean="0"/>
              <a:t>Information disaggregated by </a:t>
            </a:r>
            <a:r>
              <a:rPr lang="en-US" dirty="0" smtClean="0"/>
              <a:t> grades and purpose</a:t>
            </a:r>
            <a:r>
              <a:rPr lang="en-US" baseline="0" dirty="0" smtClean="0"/>
              <a:t> types.</a:t>
            </a:r>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523614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p>
          <a:p>
            <a:pPr marL="171450" indent="-171450">
              <a:buFont typeface="Arial" panose="020B0604020202020204" pitchFamily="34" charset="0"/>
              <a:buChar char="•"/>
            </a:pPr>
            <a:r>
              <a:rPr lang="en-US" dirty="0" smtClean="0"/>
              <a:t>At</a:t>
            </a:r>
            <a:r>
              <a:rPr lang="en-US" baseline="0" dirty="0" smtClean="0"/>
              <a:t> this time facilitator is only explaining how to read the chart and is not yet sharing analysis of trends.</a:t>
            </a:r>
          </a:p>
          <a:p>
            <a:pPr marL="628650" lvl="1" indent="-171450">
              <a:buFont typeface="Arial" panose="020B0604020202020204" pitchFamily="34" charset="0"/>
              <a:buChar char="•"/>
            </a:pPr>
            <a:r>
              <a:rPr lang="en-US" baseline="0" dirty="0" smtClean="0"/>
              <a:t>Data is disaggregated by instructional years starting in 2014 – 15 to current.</a:t>
            </a:r>
          </a:p>
          <a:p>
            <a:pPr marL="628650" lvl="1" indent="-171450">
              <a:buFont typeface="Arial" panose="020B0604020202020204" pitchFamily="34" charset="0"/>
              <a:buChar char="•"/>
            </a:pPr>
            <a:r>
              <a:rPr lang="en-US" baseline="0" dirty="0" smtClean="0"/>
              <a:t>Note: These data points include all condition codes assigned to all purpose types.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189268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55116" rtl="0" eaLnBrk="1" fontAlgn="auto" latinLnBrk="0" hangingPunct="1">
              <a:lnSpc>
                <a:spcPct val="100000"/>
              </a:lnSpc>
              <a:spcBef>
                <a:spcPts val="0"/>
              </a:spcBef>
              <a:spcAft>
                <a:spcPts val="0"/>
              </a:spcAft>
              <a:buClrTx/>
              <a:buSzTx/>
              <a:buFontTx/>
              <a:buNone/>
              <a:tabLst/>
              <a:defRPr/>
            </a:pPr>
            <a:r>
              <a:rPr lang="en-US" dirty="0" smtClean="0"/>
              <a:t>The session will provide participants with an overview of the writing performance</a:t>
            </a:r>
            <a:r>
              <a:rPr lang="en-US" baseline="0" dirty="0" smtClean="0"/>
              <a:t> task on the Oregon ELA summative assessment. Features will explore characteristics and values in using performance task activities throughout instruction and provide strategies to address the high number of students receiving a score of zero due to an assigned condition code. </a:t>
            </a:r>
            <a:endParaRPr lang="en-US" dirty="0" smtClean="0"/>
          </a:p>
          <a:p>
            <a:pPr marL="0" marR="0" lvl="0" indent="0" algn="l" defTabSz="955116" rtl="0" eaLnBrk="1" fontAlgn="auto" latinLnBrk="0" hangingPunct="1">
              <a:lnSpc>
                <a:spcPct val="100000"/>
              </a:lnSpc>
              <a:spcBef>
                <a:spcPts val="0"/>
              </a:spcBef>
              <a:spcAft>
                <a:spcPts val="0"/>
              </a:spcAft>
              <a:buClrTx/>
              <a:buSzTx/>
              <a:buFontTx/>
              <a:buNone/>
              <a:tabLst/>
              <a:defRPr/>
            </a:pPr>
            <a:endParaRPr lang="en-US" b="0" u="none" baseline="0" dirty="0" smtClean="0"/>
          </a:p>
        </p:txBody>
      </p:sp>
      <p:sp>
        <p:nvSpPr>
          <p:cNvPr id="4" name="Slide Number Placeholder 3"/>
          <p:cNvSpPr>
            <a:spLocks noGrp="1"/>
          </p:cNvSpPr>
          <p:nvPr>
            <p:ph type="sldNum" sz="quarter" idx="10"/>
          </p:nvPr>
        </p:nvSpPr>
        <p:spPr/>
        <p:txBody>
          <a:bodyPr/>
          <a:lstStyle/>
          <a:p>
            <a:fld id="{AA6A7D57-ADBD-487A-860F-C1E1A4C3CD3E}" type="slidenum">
              <a:rPr lang="en-US" altLang="en-US" smtClean="0"/>
              <a:pPr/>
              <a:t>2</a:t>
            </a:fld>
            <a:endParaRPr lang="en-US" altLang="en-US"/>
          </a:p>
        </p:txBody>
      </p:sp>
    </p:spTree>
    <p:extLst>
      <p:ext uri="{BB962C8B-B14F-4D97-AF65-F5344CB8AC3E}">
        <p14:creationId xmlns:p14="http://schemas.microsoft.com/office/powerpoint/2010/main" val="817496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a:t>
            </a:r>
          </a:p>
          <a:p>
            <a:r>
              <a:rPr lang="en-US" baseline="0" dirty="0" smtClean="0"/>
              <a:t>5 – 10 </a:t>
            </a:r>
            <a:r>
              <a:rPr lang="en-US" baseline="0" dirty="0" err="1" smtClean="0"/>
              <a:t>mins</a:t>
            </a:r>
            <a:r>
              <a:rPr lang="en-US" baseline="0" dirty="0" smtClean="0"/>
              <a:t>. Data should be provided to participants in print form to reference. Educators sit in table groups to examine data and address questions 1 and 2 on graphic organizer (see below). </a:t>
            </a:r>
          </a:p>
          <a:p>
            <a:r>
              <a:rPr lang="en-US" baseline="0" dirty="0" smtClean="0"/>
              <a:t>5 </a:t>
            </a:r>
            <a:r>
              <a:rPr lang="en-US" baseline="0" dirty="0" err="1" smtClean="0"/>
              <a:t>mins</a:t>
            </a:r>
            <a:r>
              <a:rPr lang="en-US" baseline="0" dirty="0" smtClean="0"/>
              <a:t>. whole group share out amongst peers.</a:t>
            </a:r>
          </a:p>
          <a:p>
            <a:endParaRPr lang="en-US" baseline="0" dirty="0" smtClean="0"/>
          </a:p>
          <a:p>
            <a:r>
              <a:rPr lang="en-US" dirty="0" smtClean="0"/>
              <a:t>Questions and graphic</a:t>
            </a:r>
            <a:r>
              <a:rPr lang="en-US" baseline="0" dirty="0" smtClean="0"/>
              <a:t> organizer taken from Learning Forward. </a:t>
            </a:r>
          </a:p>
          <a:p>
            <a:endParaRPr lang="en-US" baseline="0" dirty="0" smtClean="0"/>
          </a:p>
          <a:p>
            <a:r>
              <a:rPr lang="en-US" baseline="0" dirty="0" smtClean="0"/>
              <a:t>Facilitator can create a four square graphic organizer with the following questions: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err="1" smtClean="0"/>
              <a:t>Noticings</a:t>
            </a:r>
            <a:r>
              <a:rPr lang="en-US" baseline="0" dirty="0" smtClean="0"/>
              <a:t>: </a:t>
            </a:r>
            <a:r>
              <a:rPr lang="en-US" i="1" dirty="0" smtClean="0">
                <a:latin typeface="Cambria" panose="02040503050406030204" pitchFamily="18" charset="0"/>
              </a:rPr>
              <a:t>What positives do you notice about this sample data set? What concerns?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Questions: </a:t>
            </a:r>
            <a:r>
              <a:rPr lang="en-US" i="1" dirty="0" smtClean="0">
                <a:latin typeface="Cambria" panose="02040503050406030204" pitchFamily="18" charset="0"/>
              </a:rPr>
              <a:t>What questions does this data set generate for you?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smtClean="0">
                <a:latin typeface="Cambria" panose="02040503050406030204" pitchFamily="18" charset="0"/>
              </a:rPr>
              <a:t>Connections:</a:t>
            </a:r>
            <a:r>
              <a:rPr lang="en-US" i="0" baseline="0" dirty="0" smtClean="0">
                <a:latin typeface="Cambria" panose="02040503050406030204" pitchFamily="18" charset="0"/>
              </a:rPr>
              <a:t> </a:t>
            </a:r>
            <a:r>
              <a:rPr lang="en-US" i="1" dirty="0" smtClean="0">
                <a:latin typeface="Cambria" panose="02040503050406030204" pitchFamily="18" charset="0"/>
              </a:rPr>
              <a:t>What connections can you make to your own setting? What information or data will you want or need?</a:t>
            </a:r>
            <a:endParaRPr lang="en-US" dirty="0" smtClean="0">
              <a:latin typeface="Cambria" panose="020405030504060302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smtClean="0">
                <a:latin typeface="Cambria" panose="02040503050406030204" pitchFamily="18" charset="0"/>
              </a:rPr>
              <a:t>Aspirations / Planning: </a:t>
            </a:r>
            <a:r>
              <a:rPr lang="en-US" i="1" dirty="0" smtClean="0">
                <a:latin typeface="Cambria" panose="02040503050406030204" pitchFamily="18" charset="0"/>
              </a:rPr>
              <a:t>What aspirations in your own settings does this create for you? What professional development have you conducted or would like to conduct in the future?</a:t>
            </a:r>
            <a:endParaRPr lang="en-US" b="1" dirty="0" smtClean="0">
              <a:latin typeface="Cambria" panose="020405030504060302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i="1" dirty="0" smtClean="0">
              <a:latin typeface="Cambria" panose="020405030504060302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i="0" dirty="0" smtClean="0">
              <a:latin typeface="Cambria" panose="02040503050406030204" pitchFamily="18" charset="0"/>
            </a:endParaRPr>
          </a:p>
          <a:p>
            <a:pPr marL="228600" indent="-2286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2134660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the process and guidelines ODE used to examine the issue of conditions codes being assigned to performance task</a:t>
            </a:r>
            <a:r>
              <a:rPr lang="en-US" baseline="0" dirty="0" smtClean="0"/>
              <a:t> activities.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3706561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findings</a:t>
            </a:r>
            <a:r>
              <a:rPr lang="en-US" baseline="0" dirty="0" smtClean="0"/>
              <a:t> conducted by ODE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2623317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arrow shows the example that we can hopefully address in regards to insufficient codes.</a:t>
            </a:r>
          </a:p>
          <a:p>
            <a:pPr marL="171450" indent="-171450">
              <a:buFont typeface="Arial" panose="020B0604020202020204" pitchFamily="34" charset="0"/>
              <a:buChar char="•"/>
            </a:pPr>
            <a:r>
              <a:rPr lang="en-US" baseline="0" dirty="0" smtClean="0"/>
              <a:t>In Example 2, students may have a desire to produce a high quality response. However, students may lack the skills to summarize the sources into their own words resulting in insufficient which may be addressed through instruction. </a:t>
            </a:r>
          </a:p>
          <a:p>
            <a:pPr marL="171450" indent="-171450">
              <a:buFont typeface="Arial" panose="020B0604020202020204" pitchFamily="34" charset="0"/>
              <a:buChar char="•"/>
            </a:pPr>
            <a:r>
              <a:rPr lang="en-US" baseline="0" dirty="0" smtClean="0"/>
              <a:t>A connection could be made between teaching students how to read a math prompt: underline the question, circle given information, eliminate distracting information, choose an equation, and solve.</a:t>
            </a:r>
          </a:p>
          <a:p>
            <a:pPr marL="171450" indent="-171450">
              <a:buFont typeface="Arial" panose="020B0604020202020204" pitchFamily="34" charset="0"/>
              <a:buChar char="•"/>
            </a:pPr>
            <a:r>
              <a:rPr lang="en-US" baseline="0" dirty="0" smtClean="0"/>
              <a:t>Writing strategy connection explored later: purpose, audience, task.</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23</a:t>
            </a:fld>
            <a:endParaRPr lang="en-US"/>
          </a:p>
        </p:txBody>
      </p:sp>
    </p:spTree>
    <p:extLst>
      <p:ext uri="{BB962C8B-B14F-4D97-AF65-F5344CB8AC3E}">
        <p14:creationId xmlns:p14="http://schemas.microsoft.com/office/powerpoint/2010/main" val="1526288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may want to develop their own similar slide for local data </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24</a:t>
            </a:fld>
            <a:endParaRPr lang="en-US"/>
          </a:p>
        </p:txBody>
      </p:sp>
    </p:spTree>
    <p:extLst>
      <p:ext uri="{BB962C8B-B14F-4D97-AF65-F5344CB8AC3E}">
        <p14:creationId xmlns:p14="http://schemas.microsoft.com/office/powerpoint/2010/main" val="516837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purpose: During this section the presenter will use a sample performance task from the Sample Test. The purpose has been changed to narrative to address the data trends.</a:t>
            </a:r>
          </a:p>
          <a:p>
            <a:endParaRPr lang="en-US" baseline="0" dirty="0" smtClean="0"/>
          </a:p>
          <a:p>
            <a:r>
              <a:rPr lang="en-US" baseline="0" dirty="0" smtClean="0"/>
              <a:t>These two slides will be duplicated later to demonstrate the PAT strategy of Purpose, Audience, and Task.</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1678294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 will be examples of student-lik</a:t>
            </a:r>
            <a:r>
              <a:rPr lang="en-US" baseline="0" dirty="0" smtClean="0"/>
              <a:t>e responses which resulted in receiving a condition code of insufficient or off purpose.</a:t>
            </a:r>
          </a:p>
          <a:p>
            <a:endParaRPr lang="en-US" baseline="0" dirty="0" smtClean="0"/>
          </a:p>
          <a:p>
            <a:r>
              <a:rPr lang="en-US" baseline="0" dirty="0" smtClean="0"/>
              <a:t>Note: These are not actual student responses and reflect trends in the types of responses receiving a condition code.</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4095390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These are not actual student responses and reflect trends in the types of responses receiving a condition code.</a:t>
            </a:r>
          </a:p>
          <a:p>
            <a:r>
              <a:rPr lang="en-US" dirty="0" smtClean="0"/>
              <a:t>These samples are based on the 3</a:t>
            </a:r>
            <a:r>
              <a:rPr lang="en-US" baseline="30000" dirty="0" smtClean="0"/>
              <a:t>rd</a:t>
            </a:r>
            <a:r>
              <a:rPr lang="en-US" baseline="0" dirty="0" smtClean="0"/>
              <a:t> grade ELA PT sample test astronauts to ensure test security and student confidentiality.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389432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These are not actual student responses and reflect trends in the types of responses receiving a condition code.</a:t>
            </a:r>
          </a:p>
          <a:p>
            <a:r>
              <a:rPr lang="en-US" dirty="0" smtClean="0"/>
              <a:t>These samples are based on the 3</a:t>
            </a:r>
            <a:r>
              <a:rPr lang="en-US" baseline="30000" dirty="0" smtClean="0"/>
              <a:t>rd</a:t>
            </a:r>
            <a:r>
              <a:rPr lang="en-US" baseline="0" dirty="0" smtClean="0"/>
              <a:t> grade ELA PT sample test astronauts to ensure test security and student confidentiality.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1975526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These are not actual student responses and reflect trends in the types of responses receiving a condition code.</a:t>
            </a:r>
          </a:p>
          <a:p>
            <a:r>
              <a:rPr lang="en-US" dirty="0" smtClean="0"/>
              <a:t>These samples are based on the 3</a:t>
            </a:r>
            <a:r>
              <a:rPr lang="en-US" baseline="30000" dirty="0" smtClean="0"/>
              <a:t>rd</a:t>
            </a:r>
            <a:r>
              <a:rPr lang="en-US" baseline="0" dirty="0" smtClean="0"/>
              <a:t> grade ELA PT sample test astronauts to ensure test security and student confidentiality.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29</a:t>
            </a:fld>
            <a:endParaRPr lang="en-US"/>
          </a:p>
        </p:txBody>
      </p:sp>
    </p:spTree>
    <p:extLst>
      <p:ext uri="{BB962C8B-B14F-4D97-AF65-F5344CB8AC3E}">
        <p14:creationId xmlns:p14="http://schemas.microsoft.com/office/powerpoint/2010/main" val="266676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116">
              <a:defRPr/>
            </a:pPr>
            <a:r>
              <a:rPr lang="en-US" b="0" u="none" baseline="0" dirty="0" smtClean="0"/>
              <a:t>During the first component, educators will review how performance task are distributed in the Oregon ELA summative assessment. In addition participants will refresh their understanding of the Smarter Balanced Scoring Rubric and make a comparison with the Oregon Official Writing Scoring Guide. </a:t>
            </a:r>
          </a:p>
          <a:p>
            <a:pPr defTabSz="955116">
              <a:defRPr/>
            </a:pPr>
            <a:endParaRPr lang="en-US" b="0" u="none" baseline="0" dirty="0" smtClean="0"/>
          </a:p>
          <a:p>
            <a:pPr defTabSz="955116">
              <a:defRPr/>
            </a:pPr>
            <a:r>
              <a:rPr lang="en-US" b="0" u="none" baseline="0" dirty="0" smtClean="0"/>
              <a:t>It should be stressed in this section of the presentation that performance tasks should be utilized as part a balanced instructional system. They can be used throughout the school year and should be more than a one time occurrence (Oregon ELA summative assessment).  </a:t>
            </a:r>
          </a:p>
          <a:p>
            <a:pPr defTabSz="955116">
              <a:defRPr/>
            </a:pPr>
            <a:endParaRPr lang="en-US" b="0" u="none" baseline="0" dirty="0" smtClean="0"/>
          </a:p>
          <a:p>
            <a:pPr defTabSz="955116">
              <a:defRPr/>
            </a:pPr>
            <a:r>
              <a:rPr lang="en-US" b="0" u="none" baseline="0" dirty="0" smtClean="0"/>
              <a:t>Additionally, PTs can be used across content areas, giving students an opportunity to become familiar with PTs in a variety of settings, thus potentially increasing their confidence and performance when given the ELA summative assessment.</a:t>
            </a:r>
          </a:p>
        </p:txBody>
      </p:sp>
      <p:sp>
        <p:nvSpPr>
          <p:cNvPr id="4" name="Slide Number Placeholder 3"/>
          <p:cNvSpPr>
            <a:spLocks noGrp="1"/>
          </p:cNvSpPr>
          <p:nvPr>
            <p:ph type="sldNum" sz="quarter" idx="10"/>
          </p:nvPr>
        </p:nvSpPr>
        <p:spPr/>
        <p:txBody>
          <a:bodyPr/>
          <a:lstStyle/>
          <a:p>
            <a:fld id="{AA6A7D57-ADBD-487A-860F-C1E1A4C3CD3E}" type="slidenum">
              <a:rPr lang="en-US" altLang="en-US" smtClean="0"/>
              <a:pPr/>
              <a:t>3</a:t>
            </a:fld>
            <a:endParaRPr lang="en-US" altLang="en-US"/>
          </a:p>
        </p:txBody>
      </p:sp>
    </p:spTree>
    <p:extLst>
      <p:ext uri="{BB962C8B-B14F-4D97-AF65-F5344CB8AC3E}">
        <p14:creationId xmlns:p14="http://schemas.microsoft.com/office/powerpoint/2010/main" val="2370140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These are not actual student responses and reflect trends in the types of responses receiving a condition code.</a:t>
            </a:r>
          </a:p>
          <a:p>
            <a:r>
              <a:rPr lang="en-US" dirty="0" smtClean="0"/>
              <a:t>These samples are based on the 3</a:t>
            </a:r>
            <a:r>
              <a:rPr lang="en-US" baseline="30000" dirty="0" smtClean="0"/>
              <a:t>rd</a:t>
            </a:r>
            <a:r>
              <a:rPr lang="en-US" baseline="0" dirty="0" smtClean="0"/>
              <a:t> grade ELA PT sample test astronauts to ensure test security and student confidentiality.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a:p>
        </p:txBody>
      </p:sp>
    </p:spTree>
    <p:extLst>
      <p:ext uri="{BB962C8B-B14F-4D97-AF65-F5344CB8AC3E}">
        <p14:creationId xmlns:p14="http://schemas.microsoft.com/office/powerpoint/2010/main" val="623338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These are not actual student responses and reflect trends in the types of responses receiving a condition code.</a:t>
            </a:r>
          </a:p>
          <a:p>
            <a:r>
              <a:rPr lang="en-US" dirty="0" smtClean="0"/>
              <a:t>These samples are based on the 3</a:t>
            </a:r>
            <a:r>
              <a:rPr lang="en-US" baseline="30000" dirty="0" smtClean="0"/>
              <a:t>rd</a:t>
            </a:r>
            <a:r>
              <a:rPr lang="en-US" baseline="0" dirty="0" smtClean="0"/>
              <a:t> grade ELA PT sample test astronauts to ensure test security and student confidentiality.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31</a:t>
            </a:fld>
            <a:endParaRPr lang="en-US"/>
          </a:p>
        </p:txBody>
      </p:sp>
    </p:spTree>
    <p:extLst>
      <p:ext uri="{BB962C8B-B14F-4D97-AF65-F5344CB8AC3E}">
        <p14:creationId xmlns:p14="http://schemas.microsoft.com/office/powerpoint/2010/main" val="174919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These are not actual student responses and reflect trends in the types of responses receiving a condition code.</a:t>
            </a:r>
          </a:p>
          <a:p>
            <a:r>
              <a:rPr lang="en-US" dirty="0" smtClean="0"/>
              <a:t>These samples are based on the 3</a:t>
            </a:r>
            <a:r>
              <a:rPr lang="en-US" baseline="30000" dirty="0" smtClean="0"/>
              <a:t>rd</a:t>
            </a:r>
            <a:r>
              <a:rPr lang="en-US" baseline="0" dirty="0" smtClean="0"/>
              <a:t> grade ELA PT sample test astronauts to ensure test security and student confidentiality.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32</a:t>
            </a:fld>
            <a:endParaRPr lang="en-US"/>
          </a:p>
        </p:txBody>
      </p:sp>
    </p:spTree>
    <p:extLst>
      <p:ext uri="{BB962C8B-B14F-4D97-AF65-F5344CB8AC3E}">
        <p14:creationId xmlns:p14="http://schemas.microsoft.com/office/powerpoint/2010/main" val="403611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These are not actual student responses and reflect trends in the types of responses receiving a condition code.</a:t>
            </a:r>
          </a:p>
          <a:p>
            <a:r>
              <a:rPr lang="en-US" dirty="0" smtClean="0"/>
              <a:t>These samples are based on the 3</a:t>
            </a:r>
            <a:r>
              <a:rPr lang="en-US" baseline="30000" dirty="0" smtClean="0"/>
              <a:t>rd</a:t>
            </a:r>
            <a:r>
              <a:rPr lang="en-US" baseline="0" dirty="0" smtClean="0"/>
              <a:t> grade ELA PT sample test astronauts to ensure test security and student confidentiality.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3977361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a:t>
            </a:r>
          </a:p>
          <a:p>
            <a:r>
              <a:rPr lang="en-US" baseline="0" dirty="0" smtClean="0"/>
              <a:t>5 – 10 </a:t>
            </a:r>
            <a:r>
              <a:rPr lang="en-US" baseline="0" dirty="0" err="1" smtClean="0"/>
              <a:t>mins</a:t>
            </a:r>
            <a:r>
              <a:rPr lang="en-US" baseline="0" dirty="0" smtClean="0"/>
              <a:t>. Data should be provided to participants in print form to reference. Educators sit in table groups to examine data and address question 3 on graphic organizer (see below). </a:t>
            </a:r>
          </a:p>
          <a:p>
            <a:r>
              <a:rPr lang="en-US" baseline="0" dirty="0" smtClean="0"/>
              <a:t>5 </a:t>
            </a:r>
            <a:r>
              <a:rPr lang="en-US" baseline="0" dirty="0" err="1" smtClean="0"/>
              <a:t>mins</a:t>
            </a:r>
            <a:r>
              <a:rPr lang="en-US" baseline="0" dirty="0" smtClean="0"/>
              <a:t>. whole group share out amongst peers.</a:t>
            </a:r>
          </a:p>
          <a:p>
            <a:endParaRPr lang="en-US" baseline="0" dirty="0" smtClean="0"/>
          </a:p>
          <a:p>
            <a:r>
              <a:rPr lang="en-US" dirty="0" smtClean="0"/>
              <a:t>Questions and graphic</a:t>
            </a:r>
            <a:r>
              <a:rPr lang="en-US" baseline="0" dirty="0" smtClean="0"/>
              <a:t> organizer taken from Learning Forward. </a:t>
            </a:r>
          </a:p>
          <a:p>
            <a:endParaRPr lang="en-US" baseline="0" dirty="0" smtClean="0"/>
          </a:p>
          <a:p>
            <a:r>
              <a:rPr lang="en-US" baseline="0" dirty="0" smtClean="0"/>
              <a:t>Facilitator can create a four square graphic organizer with the following questions: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err="1" smtClean="0"/>
              <a:t>Noticings</a:t>
            </a:r>
            <a:r>
              <a:rPr lang="en-US" baseline="0" dirty="0" smtClean="0"/>
              <a:t>: </a:t>
            </a:r>
            <a:r>
              <a:rPr lang="en-US" i="1" dirty="0" smtClean="0">
                <a:latin typeface="Cambria" panose="02040503050406030204" pitchFamily="18" charset="0"/>
              </a:rPr>
              <a:t>What positives do you notice about this sample data set? What concerns?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Questions: </a:t>
            </a:r>
            <a:r>
              <a:rPr lang="en-US" i="1" dirty="0" smtClean="0">
                <a:latin typeface="Cambria" panose="02040503050406030204" pitchFamily="18" charset="0"/>
              </a:rPr>
              <a:t>What questions does this data set generate for you?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smtClean="0">
                <a:latin typeface="Cambria" panose="02040503050406030204" pitchFamily="18" charset="0"/>
              </a:rPr>
              <a:t>Connections:</a:t>
            </a:r>
            <a:r>
              <a:rPr lang="en-US" i="0" baseline="0" dirty="0" smtClean="0">
                <a:latin typeface="Cambria" panose="02040503050406030204" pitchFamily="18" charset="0"/>
              </a:rPr>
              <a:t> </a:t>
            </a:r>
            <a:r>
              <a:rPr lang="en-US" i="1" dirty="0" smtClean="0">
                <a:latin typeface="Cambria" panose="02040503050406030204" pitchFamily="18" charset="0"/>
              </a:rPr>
              <a:t>What connections can you make to your own setting? What information or data will you want or need?</a:t>
            </a:r>
            <a:endParaRPr lang="en-US" dirty="0" smtClean="0">
              <a:latin typeface="Cambria" panose="020405030504060302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smtClean="0">
                <a:latin typeface="Cambria" panose="02040503050406030204" pitchFamily="18" charset="0"/>
              </a:rPr>
              <a:t>Aspirations / Planning: </a:t>
            </a:r>
            <a:r>
              <a:rPr lang="en-US" i="1" dirty="0" smtClean="0">
                <a:latin typeface="Cambria" panose="02040503050406030204" pitchFamily="18" charset="0"/>
              </a:rPr>
              <a:t>What aspirations in your own settings does this create for you? What professional development have you conducted or would like to conduct in the future?</a:t>
            </a:r>
            <a:endParaRPr lang="en-US" b="1" dirty="0" smtClean="0">
              <a:latin typeface="Cambria" panose="020405030504060302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i="1" dirty="0" smtClean="0">
              <a:latin typeface="Cambria" panose="020405030504060302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i="0" dirty="0" smtClean="0">
              <a:latin typeface="Cambria" panose="02040503050406030204" pitchFamily="18" charset="0"/>
            </a:endParaRPr>
          </a:p>
          <a:p>
            <a:pPr marL="228600" indent="-2286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34</a:t>
            </a:fld>
            <a:endParaRPr lang="en-US"/>
          </a:p>
        </p:txBody>
      </p:sp>
    </p:spTree>
    <p:extLst>
      <p:ext uri="{BB962C8B-B14F-4D97-AF65-F5344CB8AC3E}">
        <p14:creationId xmlns:p14="http://schemas.microsoft.com/office/powerpoint/2010/main" val="3901856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55116" rtl="0" eaLnBrk="1" fontAlgn="auto" latinLnBrk="0" hangingPunct="1">
              <a:lnSpc>
                <a:spcPct val="100000"/>
              </a:lnSpc>
              <a:spcBef>
                <a:spcPts val="0"/>
              </a:spcBef>
              <a:spcAft>
                <a:spcPts val="0"/>
              </a:spcAft>
              <a:buClrTx/>
              <a:buSzTx/>
              <a:buFontTx/>
              <a:buNone/>
              <a:tabLst/>
              <a:defRPr/>
            </a:pPr>
            <a:r>
              <a:rPr lang="en-US" b="0" u="none" baseline="0" dirty="0" smtClean="0"/>
              <a:t>Note:  As facilitator is preparing slide presentation, additional strategies can be incorporated. </a:t>
            </a:r>
          </a:p>
        </p:txBody>
      </p:sp>
      <p:sp>
        <p:nvSpPr>
          <p:cNvPr id="4" name="Slide Number Placeholder 3"/>
          <p:cNvSpPr>
            <a:spLocks noGrp="1"/>
          </p:cNvSpPr>
          <p:nvPr>
            <p:ph type="sldNum" sz="quarter" idx="10"/>
          </p:nvPr>
        </p:nvSpPr>
        <p:spPr/>
        <p:txBody>
          <a:bodyPr/>
          <a:lstStyle/>
          <a:p>
            <a:fld id="{AA6A7D57-ADBD-487A-860F-C1E1A4C3CD3E}" type="slidenum">
              <a:rPr lang="en-US" altLang="en-US" smtClean="0"/>
              <a:pPr/>
              <a:t>35</a:t>
            </a:fld>
            <a:endParaRPr lang="en-US" altLang="en-US"/>
          </a:p>
        </p:txBody>
      </p:sp>
    </p:spTree>
    <p:extLst>
      <p:ext uri="{BB962C8B-B14F-4D97-AF65-F5344CB8AC3E}">
        <p14:creationId xmlns:p14="http://schemas.microsoft.com/office/powerpoint/2010/main" val="4067689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Due to the higher number of condition codes assigned to narrative performance tasks</a:t>
            </a:r>
            <a:r>
              <a:rPr lang="en-US" baseline="0" dirty="0" smtClean="0"/>
              <a:t> in 3</a:t>
            </a:r>
            <a:r>
              <a:rPr lang="en-US" baseline="30000" dirty="0" smtClean="0"/>
              <a:t>rd</a:t>
            </a:r>
            <a:r>
              <a:rPr lang="en-US" baseline="0" dirty="0" smtClean="0"/>
              <a:t> grade Oregon CCSS 3.W.3 is highlighted.</a:t>
            </a:r>
          </a:p>
          <a:p>
            <a:endParaRPr lang="en-US" baseline="0" dirty="0" smtClean="0"/>
          </a:p>
          <a:p>
            <a:r>
              <a:rPr lang="en-US" baseline="0" dirty="0" smtClean="0"/>
              <a:t>A connection can be made between these standards and a message clearly articulated to educators that these standards do not have to be viewed in isolation.  Narrative PTs are clearly asking students for skills from all three standards, not just one.</a:t>
            </a:r>
          </a:p>
          <a:p>
            <a:endParaRPr lang="en-US" baseline="0" dirty="0" smtClean="0"/>
          </a:p>
          <a:p>
            <a:r>
              <a:rPr lang="en-US" baseline="0" dirty="0" smtClean="0"/>
              <a:t>Oregon CCSS Anchor Standard W.7 addresses reading sources in the ELA PT to build knowledge or enhance prior knowledge.</a:t>
            </a:r>
          </a:p>
          <a:p>
            <a:r>
              <a:rPr lang="en-US" baseline="0" dirty="0" smtClean="0"/>
              <a:t>Oregon CCSS Anchor Standard W.8 addresses gathering information from to recall information or gather information from various sources. </a:t>
            </a:r>
          </a:p>
        </p:txBody>
      </p:sp>
      <p:sp>
        <p:nvSpPr>
          <p:cNvPr id="4" name="Slide Number Placeholder 3"/>
          <p:cNvSpPr>
            <a:spLocks noGrp="1"/>
          </p:cNvSpPr>
          <p:nvPr>
            <p:ph type="sldNum" sz="quarter" idx="10"/>
          </p:nvPr>
        </p:nvSpPr>
        <p:spPr/>
        <p:txBody>
          <a:bodyPr/>
          <a:lstStyle/>
          <a:p>
            <a:fld id="{E2B63952-BBA8-4838-A0CF-80F9272645AB}" type="slidenum">
              <a:rPr lang="en-US" smtClean="0"/>
              <a:t>36</a:t>
            </a:fld>
            <a:endParaRPr lang="en-US"/>
          </a:p>
        </p:txBody>
      </p:sp>
    </p:spTree>
    <p:extLst>
      <p:ext uri="{BB962C8B-B14F-4D97-AF65-F5344CB8AC3E}">
        <p14:creationId xmlns:p14="http://schemas.microsoft.com/office/powerpoint/2010/main" val="3232906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points reflect a few out</a:t>
            </a:r>
            <a:r>
              <a:rPr lang="en-US" baseline="0" dirty="0" smtClean="0"/>
              <a:t> of many practices which can contribute to improved writing instruction and can be used as a baseline towards professional development at the local level.</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37</a:t>
            </a:fld>
            <a:endParaRPr lang="en-US"/>
          </a:p>
        </p:txBody>
      </p:sp>
    </p:spTree>
    <p:extLst>
      <p:ext uri="{BB962C8B-B14F-4D97-AF65-F5344CB8AC3E}">
        <p14:creationId xmlns:p14="http://schemas.microsoft.com/office/powerpoint/2010/main" val="2568886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just a few examples of what quality writing instruction may look like. The facilitator may edit to reflect best practices within a given district.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38</a:t>
            </a:fld>
            <a:endParaRPr lang="en-US"/>
          </a:p>
        </p:txBody>
      </p:sp>
    </p:spTree>
    <p:extLst>
      <p:ext uri="{BB962C8B-B14F-4D97-AF65-F5344CB8AC3E}">
        <p14:creationId xmlns:p14="http://schemas.microsoft.com/office/powerpoint/2010/main" val="2934488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instructional strategies and practices, the following are suggestions that can be included when administering a performance task assignment as part of a formative or interim practice.</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39</a:t>
            </a:fld>
            <a:endParaRPr lang="en-US"/>
          </a:p>
        </p:txBody>
      </p:sp>
    </p:spTree>
    <p:extLst>
      <p:ext uri="{BB962C8B-B14F-4D97-AF65-F5344CB8AC3E}">
        <p14:creationId xmlns:p14="http://schemas.microsoft.com/office/powerpoint/2010/main" val="321720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Describe</a:t>
            </a:r>
            <a:r>
              <a:rPr lang="en-US" baseline="0" dirty="0" smtClean="0"/>
              <a:t> the 3 purposes included on the ELA Summative Assessment which align to the targets on Oregon ELA Blueprint.</a:t>
            </a:r>
          </a:p>
          <a:p>
            <a:endParaRPr lang="en-US" baseline="0" dirty="0" smtClean="0"/>
          </a:p>
          <a:p>
            <a:r>
              <a:rPr lang="en-US" baseline="0" dirty="0" smtClean="0"/>
              <a:t>Note: Facilitator can provide a copy of the Oregon ELA Blueprint: https://www.oregon.gov/ode/educator-resources/assessment/Documents/OR_ELA_Blueprint.pdf</a:t>
            </a:r>
          </a:p>
          <a:p>
            <a:endParaRPr dirty="0"/>
          </a:p>
        </p:txBody>
      </p:sp>
    </p:spTree>
    <p:extLst>
      <p:ext uri="{BB962C8B-B14F-4D97-AF65-F5344CB8AC3E}">
        <p14:creationId xmlns:p14="http://schemas.microsoft.com/office/powerpoint/2010/main" val="1315163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this part of the presentation the facilitator can make a connection back to purpose, audience, and task. Additionally, when reviewing the sample performance task “Astronauts” the corresponding colors will appear.</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40</a:t>
            </a:fld>
            <a:endParaRPr lang="en-US"/>
          </a:p>
        </p:txBody>
      </p:sp>
    </p:spTree>
    <p:extLst>
      <p:ext uri="{BB962C8B-B14F-4D97-AF65-F5344CB8AC3E}">
        <p14:creationId xmlns:p14="http://schemas.microsoft.com/office/powerpoint/2010/main" val="3304238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 green</a:t>
            </a:r>
          </a:p>
          <a:p>
            <a:r>
              <a:rPr lang="en-US" dirty="0" smtClean="0"/>
              <a:t>Audience = blue</a:t>
            </a:r>
          </a:p>
          <a:p>
            <a:r>
              <a:rPr lang="en-US" dirty="0" smtClean="0"/>
              <a:t>Task</a:t>
            </a:r>
            <a:r>
              <a:rPr lang="en-US" baseline="0" dirty="0" smtClean="0"/>
              <a:t> = purple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41</a:t>
            </a:fld>
            <a:endParaRPr lang="en-US"/>
          </a:p>
        </p:txBody>
      </p:sp>
    </p:spTree>
    <p:extLst>
      <p:ext uri="{BB962C8B-B14F-4D97-AF65-F5344CB8AC3E}">
        <p14:creationId xmlns:p14="http://schemas.microsoft.com/office/powerpoint/2010/main" val="2957797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 green</a:t>
            </a:r>
          </a:p>
          <a:p>
            <a:r>
              <a:rPr lang="en-US" dirty="0" smtClean="0"/>
              <a:t>Audience = blue</a:t>
            </a:r>
          </a:p>
          <a:p>
            <a:r>
              <a:rPr lang="en-US" dirty="0" smtClean="0"/>
              <a:t>Task</a:t>
            </a:r>
            <a:r>
              <a:rPr lang="en-US" baseline="0" dirty="0" smtClean="0"/>
              <a:t> = purple</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42</a:t>
            </a:fld>
            <a:endParaRPr lang="en-US"/>
          </a:p>
        </p:txBody>
      </p:sp>
    </p:spTree>
    <p:extLst>
      <p:ext uri="{BB962C8B-B14F-4D97-AF65-F5344CB8AC3E}">
        <p14:creationId xmlns:p14="http://schemas.microsoft.com/office/powerpoint/2010/main" val="1445373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these questions are all asking about </a:t>
            </a:r>
            <a:r>
              <a:rPr lang="en-US" i="1" dirty="0" smtClean="0"/>
              <a:t>observable</a:t>
            </a:r>
            <a:r>
              <a:rPr lang="en-US" i="0" dirty="0" smtClean="0"/>
              <a:t> and </a:t>
            </a:r>
            <a:r>
              <a:rPr lang="en-US" i="1" dirty="0" smtClean="0"/>
              <a:t>objective</a:t>
            </a:r>
            <a:r>
              <a:rPr lang="en-US" i="0" dirty="0" smtClean="0"/>
              <a:t> evidence</a:t>
            </a:r>
            <a:r>
              <a:rPr lang="en-US" i="0" baseline="0" dirty="0" smtClean="0"/>
              <a:t> of instructional practices.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43</a:t>
            </a:fld>
            <a:endParaRPr lang="en-US"/>
          </a:p>
        </p:txBody>
      </p:sp>
    </p:spTree>
    <p:extLst>
      <p:ext uri="{BB962C8B-B14F-4D97-AF65-F5344CB8AC3E}">
        <p14:creationId xmlns:p14="http://schemas.microsoft.com/office/powerpoint/2010/main" val="2385257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116">
              <a:defRPr/>
            </a:pPr>
            <a:r>
              <a:rPr lang="en-US" b="0" u="none" baseline="0" dirty="0" smtClean="0"/>
              <a:t>During this section of the presentation, facilitator can provide back ground context to allow for more time in Professional Learning Teams.</a:t>
            </a:r>
          </a:p>
        </p:txBody>
      </p:sp>
      <p:sp>
        <p:nvSpPr>
          <p:cNvPr id="4" name="Slide Number Placeholder 3"/>
          <p:cNvSpPr>
            <a:spLocks noGrp="1"/>
          </p:cNvSpPr>
          <p:nvPr>
            <p:ph type="sldNum" sz="quarter" idx="10"/>
          </p:nvPr>
        </p:nvSpPr>
        <p:spPr/>
        <p:txBody>
          <a:bodyPr/>
          <a:lstStyle/>
          <a:p>
            <a:fld id="{AA6A7D57-ADBD-487A-860F-C1E1A4C3CD3E}" type="slidenum">
              <a:rPr lang="en-US" altLang="en-US" smtClean="0"/>
              <a:pPr/>
              <a:t>44</a:t>
            </a:fld>
            <a:endParaRPr lang="en-US" altLang="en-US"/>
          </a:p>
        </p:txBody>
      </p:sp>
    </p:spTree>
    <p:extLst>
      <p:ext uri="{BB962C8B-B14F-4D97-AF65-F5344CB8AC3E}">
        <p14:creationId xmlns:p14="http://schemas.microsoft.com/office/powerpoint/2010/main" val="398284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a:t>
            </a:r>
          </a:p>
          <a:p>
            <a:r>
              <a:rPr lang="en-US" baseline="0" dirty="0" smtClean="0"/>
              <a:t>5 – 10 </a:t>
            </a:r>
            <a:r>
              <a:rPr lang="en-US" baseline="0" dirty="0" err="1" smtClean="0"/>
              <a:t>mins</a:t>
            </a:r>
            <a:r>
              <a:rPr lang="en-US" baseline="0" dirty="0" smtClean="0"/>
              <a:t>. Data should be provided to participants in print form to reference. Educators sit in table groups to examine data and address questions 4 on graphic organizer (see below). </a:t>
            </a:r>
          </a:p>
          <a:p>
            <a:r>
              <a:rPr lang="en-US" baseline="0" dirty="0" smtClean="0"/>
              <a:t>5 </a:t>
            </a:r>
            <a:r>
              <a:rPr lang="en-US" baseline="0" dirty="0" err="1" smtClean="0"/>
              <a:t>mins</a:t>
            </a:r>
            <a:r>
              <a:rPr lang="en-US" baseline="0" dirty="0" smtClean="0"/>
              <a:t>. whole group share out amongst peers.</a:t>
            </a:r>
          </a:p>
          <a:p>
            <a:endParaRPr lang="en-US" baseline="0" dirty="0" smtClean="0"/>
          </a:p>
          <a:p>
            <a:r>
              <a:rPr lang="en-US" dirty="0" smtClean="0"/>
              <a:t>Questions and graphic</a:t>
            </a:r>
            <a:r>
              <a:rPr lang="en-US" baseline="0" dirty="0" smtClean="0"/>
              <a:t> organizer taken from Learning Forward. </a:t>
            </a:r>
          </a:p>
          <a:p>
            <a:endParaRPr lang="en-US" baseline="0" dirty="0" smtClean="0"/>
          </a:p>
          <a:p>
            <a:r>
              <a:rPr lang="en-US" baseline="0" dirty="0" smtClean="0"/>
              <a:t>Facilitator can create a four square graphic organizer with the following questions: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err="1" smtClean="0"/>
              <a:t>Noticings</a:t>
            </a:r>
            <a:r>
              <a:rPr lang="en-US" baseline="0" dirty="0" smtClean="0"/>
              <a:t>: </a:t>
            </a:r>
            <a:r>
              <a:rPr lang="en-US" i="1" dirty="0" smtClean="0">
                <a:latin typeface="Cambria" panose="02040503050406030204" pitchFamily="18" charset="0"/>
              </a:rPr>
              <a:t>What positives do you notice about this sample data set? What concerns?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Questions: </a:t>
            </a:r>
            <a:r>
              <a:rPr lang="en-US" i="1" dirty="0" smtClean="0">
                <a:latin typeface="Cambria" panose="02040503050406030204" pitchFamily="18" charset="0"/>
              </a:rPr>
              <a:t>What questions does this data set generate for you?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smtClean="0">
                <a:latin typeface="Cambria" panose="02040503050406030204" pitchFamily="18" charset="0"/>
              </a:rPr>
              <a:t>Connections:</a:t>
            </a:r>
            <a:r>
              <a:rPr lang="en-US" i="0" baseline="0" dirty="0" smtClean="0">
                <a:latin typeface="Cambria" panose="02040503050406030204" pitchFamily="18" charset="0"/>
              </a:rPr>
              <a:t> </a:t>
            </a:r>
            <a:r>
              <a:rPr lang="en-US" i="1" dirty="0" smtClean="0">
                <a:latin typeface="Cambria" panose="02040503050406030204" pitchFamily="18" charset="0"/>
              </a:rPr>
              <a:t>What connections can you make to your own setting? What information or data will you want or need?</a:t>
            </a:r>
            <a:endParaRPr lang="en-US" dirty="0" smtClean="0">
              <a:latin typeface="Cambria" panose="020405030504060302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smtClean="0">
                <a:latin typeface="Cambria" panose="02040503050406030204" pitchFamily="18" charset="0"/>
              </a:rPr>
              <a:t>Aspirations / Planning: </a:t>
            </a:r>
            <a:r>
              <a:rPr lang="en-US" i="1" dirty="0" smtClean="0">
                <a:latin typeface="Cambria" panose="02040503050406030204" pitchFamily="18" charset="0"/>
              </a:rPr>
              <a:t>What aspirations in your own settings does this create for you? What professional development have you conducted or would like to conduct in the future?</a:t>
            </a:r>
            <a:endParaRPr lang="en-US" b="1" dirty="0" smtClean="0">
              <a:latin typeface="Cambria" panose="020405030504060302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i="1" dirty="0" smtClean="0">
              <a:latin typeface="Cambria" panose="020405030504060302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i="0" dirty="0" smtClean="0">
              <a:latin typeface="Cambria" panose="02040503050406030204" pitchFamily="18" charset="0"/>
            </a:endParaRPr>
          </a:p>
          <a:p>
            <a:pPr marL="228600" indent="-2286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45</a:t>
            </a:fld>
            <a:endParaRPr lang="en-US"/>
          </a:p>
        </p:txBody>
      </p:sp>
    </p:spTree>
    <p:extLst>
      <p:ext uri="{BB962C8B-B14F-4D97-AF65-F5344CB8AC3E}">
        <p14:creationId xmlns:p14="http://schemas.microsoft.com/office/powerpoint/2010/main" val="3559804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of the new www.oaksportal.org</a:t>
            </a:r>
            <a:r>
              <a:rPr lang="en-US" baseline="0" dirty="0" smtClean="0"/>
              <a:t> website. Most educators will go in under test administrator.</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46</a:t>
            </a:fld>
            <a:endParaRPr lang="en-US"/>
          </a:p>
        </p:txBody>
      </p:sp>
    </p:spTree>
    <p:extLst>
      <p:ext uri="{BB962C8B-B14F-4D97-AF65-F5344CB8AC3E}">
        <p14:creationId xmlns:p14="http://schemas.microsoft.com/office/powerpoint/2010/main" val="1641351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following screen educators will access data through the online reporting system: Retrieve student results.</a:t>
            </a:r>
          </a:p>
          <a:p>
            <a:endParaRPr lang="en-US" baseline="0" dirty="0" smtClean="0"/>
          </a:p>
          <a:p>
            <a:r>
              <a:rPr lang="en-US" baseline="0" dirty="0" smtClean="0"/>
              <a:t>Note: Based on the level of the users accounts District Testing Coordinators (DTC) might need to pull high level data for district, schools, or individual teachers using the “Export to Inbox” button. </a:t>
            </a:r>
          </a:p>
          <a:p>
            <a:r>
              <a:rPr lang="en-US" baseline="0" dirty="0" smtClean="0"/>
              <a:t>Results will appear in the users </a:t>
            </a:r>
            <a:r>
              <a:rPr lang="en-US" baseline="0" dirty="0" err="1" smtClean="0"/>
              <a:t>oaksportal</a:t>
            </a:r>
            <a:r>
              <a:rPr lang="en-US" baseline="0" dirty="0" smtClean="0"/>
              <a:t> inbox once finished processing.</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47</a:t>
            </a:fld>
            <a:endParaRPr lang="en-US"/>
          </a:p>
        </p:txBody>
      </p:sp>
    </p:spTree>
    <p:extLst>
      <p:ext uri="{BB962C8B-B14F-4D97-AF65-F5344CB8AC3E}">
        <p14:creationId xmlns:p14="http://schemas.microsoft.com/office/powerpoint/2010/main" val="1826796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verify contact information is current prior to your presentation or modify to provide local contact information as needed.</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48</a:t>
            </a:fld>
            <a:endParaRPr lang="en-US"/>
          </a:p>
        </p:txBody>
      </p:sp>
    </p:spTree>
    <p:extLst>
      <p:ext uri="{BB962C8B-B14F-4D97-AF65-F5344CB8AC3E}">
        <p14:creationId xmlns:p14="http://schemas.microsoft.com/office/powerpoint/2010/main" val="1292842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or replace</a:t>
            </a:r>
            <a:r>
              <a:rPr lang="en-US" baseline="0" dirty="0" smtClean="0"/>
              <a:t> presentation survey as need. Current link is a sample of the survey ODE request during the 2018 COSA Conference in Eugene, OR.</a:t>
            </a:r>
          </a:p>
          <a:p>
            <a:endParaRPr lang="en-US" baseline="0" dirty="0" smtClean="0"/>
          </a:p>
          <a:p>
            <a:r>
              <a:rPr lang="en-US" baseline="0" dirty="0" smtClean="0"/>
              <a:t>ODE provides and ELA Listserv to communicate to educators across the State of Oregon.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49</a:t>
            </a:fld>
            <a:endParaRPr lang="en-US"/>
          </a:p>
        </p:txBody>
      </p:sp>
    </p:spTree>
    <p:extLst>
      <p:ext uri="{BB962C8B-B14F-4D97-AF65-F5344CB8AC3E}">
        <p14:creationId xmlns:p14="http://schemas.microsoft.com/office/powerpoint/2010/main" val="315425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Identifies</a:t>
            </a:r>
            <a:r>
              <a:rPr lang="en-US" baseline="0" dirty="0" smtClean="0"/>
              <a:t> and describes the three areas in which full write are assessed on the </a:t>
            </a:r>
            <a:r>
              <a:rPr lang="en-US" dirty="0" smtClean="0"/>
              <a:t>SB rubric. </a:t>
            </a:r>
          </a:p>
          <a:p>
            <a:endParaRPr lang="en-US" dirty="0" smtClean="0"/>
          </a:p>
          <a:p>
            <a:r>
              <a:rPr lang="en-US" dirty="0" smtClean="0"/>
              <a:t>Note:</a:t>
            </a:r>
            <a:r>
              <a:rPr lang="en-US" baseline="0" dirty="0" smtClean="0"/>
              <a:t> Facilitator can extend this information by providing participants an o</a:t>
            </a:r>
            <a:r>
              <a:rPr lang="en-US" dirty="0" smtClean="0"/>
              <a:t>pportunity to compare the SB rubric and Official W</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https://www.oregon.gov/ode/educator-resources/assessment/Documents/Offical%20Writing%20Guide%20%20SB%20Scoring%20Guide.pdf</a:t>
            </a:r>
          </a:p>
          <a:p>
            <a:r>
              <a:rPr lang="en-US" dirty="0" err="1" smtClean="0"/>
              <a:t>riting</a:t>
            </a:r>
            <a:r>
              <a:rPr lang="en-US" dirty="0" smtClean="0"/>
              <a:t> Scoring Guide. The Official Writing Scoring Guide provides </a:t>
            </a:r>
            <a:r>
              <a:rPr lang="en-US" baseline="0" dirty="0" smtClean="0"/>
              <a:t>the 6 + 1 traits for formative assessment feedback.</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100525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Identifies shifts</a:t>
            </a:r>
            <a:r>
              <a:rPr lang="en-US" baseline="0" dirty="0" smtClean="0"/>
              <a:t> in instructional practices aligned to Oregon CCSS and preparing students to be College and Career Ready (CCR): real world writing, analyzing information, completing multi-step problems, etc.</a:t>
            </a:r>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193834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Identifies specific targets and</a:t>
            </a:r>
            <a:r>
              <a:rPr lang="en-US" baseline="0" dirty="0" smtClean="0"/>
              <a:t> standards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211336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Connections can be made between characteristics</a:t>
            </a:r>
            <a:r>
              <a:rPr lang="en-US" baseline="0" dirty="0" smtClean="0"/>
              <a:t> of Performance Tasks and skills aligned to being CCR.</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90374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5 - 10</a:t>
            </a:r>
            <a:r>
              <a:rPr lang="en-US" baseline="0" dirty="0" smtClean="0"/>
              <a:t> min: r</a:t>
            </a:r>
            <a:r>
              <a:rPr lang="en-US" dirty="0" smtClean="0"/>
              <a:t>eflective activity for educators to discuss strengths and concerns</a:t>
            </a:r>
            <a:r>
              <a:rPr lang="en-US" baseline="0" dirty="0" smtClean="0"/>
              <a:t> at the local level. </a:t>
            </a:r>
          </a:p>
          <a:p>
            <a:endParaRPr lang="en-US" baseline="0" dirty="0" smtClean="0"/>
          </a:p>
          <a:p>
            <a:r>
              <a:rPr lang="en-US" baseline="0" dirty="0" smtClean="0"/>
              <a:t>5 min: facilitator can call on table groups to share out observations, ideas, or topics for future professional development presentations.</a:t>
            </a:r>
            <a:endParaRPr dirty="0"/>
          </a:p>
        </p:txBody>
      </p:sp>
    </p:spTree>
    <p:extLst>
      <p:ext uri="{BB962C8B-B14F-4D97-AF65-F5344CB8AC3E}">
        <p14:creationId xmlns:p14="http://schemas.microsoft.com/office/powerpoint/2010/main" val="2288653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03180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925311"/>
            <a:ext cx="9144000" cy="66040"/>
          </a:xfrm>
          <a:custGeom>
            <a:avLst/>
            <a:gdLst/>
            <a:ahLst/>
            <a:cxnLst/>
            <a:rect l="l" t="t" r="r" b="b"/>
            <a:pathLst>
              <a:path w="9144000" h="66039">
                <a:moveTo>
                  <a:pt x="0" y="65531"/>
                </a:moveTo>
                <a:lnTo>
                  <a:pt x="9144000" y="65531"/>
                </a:lnTo>
                <a:lnTo>
                  <a:pt x="9144000" y="0"/>
                </a:lnTo>
                <a:lnTo>
                  <a:pt x="0" y="0"/>
                </a:lnTo>
                <a:lnTo>
                  <a:pt x="0" y="65531"/>
                </a:lnTo>
                <a:close/>
              </a:path>
            </a:pathLst>
          </a:custGeom>
          <a:solidFill>
            <a:srgbClr val="B7C333"/>
          </a:solidFill>
        </p:spPr>
        <p:txBody>
          <a:bodyPr wrap="square" lIns="0" tIns="0" rIns="0" bIns="0" rtlCol="0"/>
          <a:lstStyle/>
          <a:p>
            <a:endParaRPr/>
          </a:p>
        </p:txBody>
      </p:sp>
      <p:sp>
        <p:nvSpPr>
          <p:cNvPr id="17" name="bk object 17"/>
          <p:cNvSpPr/>
          <p:nvPr/>
        </p:nvSpPr>
        <p:spPr>
          <a:xfrm>
            <a:off x="0" y="6039611"/>
            <a:ext cx="9144000" cy="818515"/>
          </a:xfrm>
          <a:custGeom>
            <a:avLst/>
            <a:gdLst/>
            <a:ahLst/>
            <a:cxnLst/>
            <a:rect l="l" t="t" r="r" b="b"/>
            <a:pathLst>
              <a:path w="9144000" h="818515">
                <a:moveTo>
                  <a:pt x="0" y="818388"/>
                </a:moveTo>
                <a:lnTo>
                  <a:pt x="9144000" y="818388"/>
                </a:lnTo>
                <a:lnTo>
                  <a:pt x="9144000" y="0"/>
                </a:lnTo>
                <a:lnTo>
                  <a:pt x="0" y="0"/>
                </a:lnTo>
                <a:lnTo>
                  <a:pt x="0" y="818388"/>
                </a:lnTo>
                <a:close/>
              </a:path>
            </a:pathLst>
          </a:custGeom>
          <a:solidFill>
            <a:srgbClr val="3A6983"/>
          </a:solidFill>
        </p:spPr>
        <p:txBody>
          <a:bodyPr wrap="square" lIns="0" tIns="0" rIns="0" bIns="0" rtlCol="0"/>
          <a:lstStyle/>
          <a:p>
            <a:endParaRPr/>
          </a:p>
        </p:txBody>
      </p:sp>
      <p:sp>
        <p:nvSpPr>
          <p:cNvPr id="18" name="bk object 18"/>
          <p:cNvSpPr/>
          <p:nvPr/>
        </p:nvSpPr>
        <p:spPr>
          <a:xfrm>
            <a:off x="822959" y="5548883"/>
            <a:ext cx="914400" cy="914400"/>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894588" y="1737360"/>
            <a:ext cx="7475220" cy="0"/>
          </a:xfrm>
          <a:custGeom>
            <a:avLst/>
            <a:gdLst/>
            <a:ahLst/>
            <a:cxnLst/>
            <a:rect l="l" t="t" r="r" b="b"/>
            <a:pathLst>
              <a:path w="7475220">
                <a:moveTo>
                  <a:pt x="0" y="0"/>
                </a:moveTo>
                <a:lnTo>
                  <a:pt x="7475220" y="0"/>
                </a:lnTo>
              </a:path>
            </a:pathLst>
          </a:custGeom>
          <a:ln w="6096">
            <a:solidFill>
              <a:srgbClr val="B2B0A3"/>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50" b="0" i="0">
                <a:solidFill>
                  <a:srgbClr val="5D5B4E"/>
                </a:solidFill>
                <a:latin typeface="Calibri"/>
                <a:cs typeface="Calibri"/>
              </a:defRPr>
            </a:lvl1pPr>
          </a:lstStyle>
          <a:p>
            <a:pPr marL="12700">
              <a:lnSpc>
                <a:spcPts val="735"/>
              </a:lnSpc>
            </a:pPr>
            <a:r>
              <a:rPr spc="5" dirty="0"/>
              <a:t>OFFICE OF SUPERINTENDENT OF PUBLIC</a:t>
            </a:r>
            <a:r>
              <a:rPr spc="110" dirty="0"/>
              <a:t> </a:t>
            </a:r>
            <a:r>
              <a:rPr spc="5" dirty="0"/>
              <a:t>INSTRUCTION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299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smtClean="0"/>
              <a:t>CLICK TO EDIT MASTER TITLE STYLE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4003895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929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22920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9.xml"/><Relationship Id="rId5" Type="http://schemas.openxmlformats.org/officeDocument/2006/relationships/hyperlink" Target="mailto:tony.bertrand@state.or.us" TargetMode="External"/><Relationship Id="rId4" Type="http://schemas.openxmlformats.org/officeDocument/2006/relationships/hyperlink" Target="mailto:marie.ballance@state.or.u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goo.gl/forms/IQhxekqdSwreGE5H2"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hyperlink" Target="http://listsmart.osl.state.or.us/mailman/listinfo/or_engla_teache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title="Essential Skills Writing work sample scoring and calibration"/>
          <p:cNvSpPr txBox="1">
            <a:spLocks noChangeArrowheads="1"/>
          </p:cNvSpPr>
          <p:nvPr/>
        </p:nvSpPr>
        <p:spPr>
          <a:xfrm>
            <a:off x="2057206" y="4270325"/>
            <a:ext cx="5524211" cy="1817958"/>
          </a:xfrm>
          <a:prstGeom prst="rect">
            <a:avLst/>
          </a:prstGeom>
          <a:ln w="57150">
            <a:noFill/>
          </a:ln>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ltLang="en-US" b="1" dirty="0" smtClean="0">
              <a:latin typeface="Cambria" panose="02040503050406030204" pitchFamily="18" charset="0"/>
              <a:cs typeface="Arial" charset="0"/>
            </a:endParaRPr>
          </a:p>
        </p:txBody>
      </p:sp>
      <p:sp>
        <p:nvSpPr>
          <p:cNvPr id="3" name="Title 2"/>
          <p:cNvSpPr>
            <a:spLocks noGrp="1"/>
          </p:cNvSpPr>
          <p:nvPr>
            <p:ph type="title"/>
          </p:nvPr>
        </p:nvSpPr>
        <p:spPr>
          <a:xfrm>
            <a:off x="290456" y="4355925"/>
            <a:ext cx="8616876" cy="1817958"/>
          </a:xfrm>
        </p:spPr>
        <p:txBody>
          <a:bodyPr>
            <a:normAutofit fontScale="90000"/>
          </a:bodyPr>
          <a:lstStyle/>
          <a:p>
            <a:r>
              <a:rPr lang="en-US" sz="3400" dirty="0"/>
              <a:t>Addressing Instruction, Assessment, and Curricula</a:t>
            </a:r>
            <a:r>
              <a:rPr lang="en-US" sz="3400" dirty="0" smtClean="0"/>
              <a:t>:</a:t>
            </a:r>
            <a:r>
              <a:rPr lang="en-US" sz="3100" dirty="0" smtClean="0"/>
              <a:t/>
            </a:r>
            <a:br>
              <a:rPr lang="en-US" sz="3100" dirty="0" smtClean="0"/>
            </a:br>
            <a:r>
              <a:rPr lang="en-US" sz="3100" dirty="0" smtClean="0"/>
              <a:t/>
            </a:r>
            <a:br>
              <a:rPr lang="en-US" sz="3100" dirty="0" smtClean="0"/>
            </a:br>
            <a:r>
              <a:rPr lang="en-US" sz="3400" b="0" i="1" dirty="0"/>
              <a:t>Understanding Writing Performance Tasks, </a:t>
            </a:r>
            <a:r>
              <a:rPr lang="en-US" sz="3400" b="0" i="1" dirty="0" smtClean="0"/>
              <a:t/>
            </a:r>
            <a:br>
              <a:rPr lang="en-US" sz="3400" b="0" i="1" dirty="0" smtClean="0"/>
            </a:br>
            <a:r>
              <a:rPr lang="en-US" sz="3400" b="0" i="1" dirty="0" smtClean="0"/>
              <a:t>Scoring </a:t>
            </a:r>
            <a:r>
              <a:rPr lang="en-US" sz="3400" b="0" i="1" dirty="0"/>
              <a:t>Rubrics, and Instructional Implications </a:t>
            </a:r>
            <a:r>
              <a:rPr lang="en-US" sz="3400" b="0" i="1" dirty="0" smtClean="0"/>
              <a:t/>
            </a:r>
            <a:br>
              <a:rPr lang="en-US" sz="3400" b="0" i="1" dirty="0" smtClean="0"/>
            </a:br>
            <a:r>
              <a:rPr lang="en-US" sz="3400" b="0" i="1" dirty="0" smtClean="0"/>
              <a:t>(</a:t>
            </a:r>
            <a:r>
              <a:rPr lang="en-US" sz="3400" b="0" i="1" dirty="0"/>
              <a:t>3rd – 8th &amp; HS</a:t>
            </a:r>
            <a:r>
              <a:rPr lang="en-US" sz="3400" b="0" i="1" dirty="0" smtClean="0"/>
              <a:t>)</a:t>
            </a:r>
            <a:endParaRPr lang="en-US" sz="3400" dirty="0"/>
          </a:p>
        </p:txBody>
      </p:sp>
    </p:spTree>
    <p:extLst>
      <p:ext uri="{BB962C8B-B14F-4D97-AF65-F5344CB8AC3E}">
        <p14:creationId xmlns:p14="http://schemas.microsoft.com/office/powerpoint/2010/main" val="3865786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1530" y="399554"/>
            <a:ext cx="7886700" cy="1325562"/>
          </a:xfrm>
        </p:spPr>
        <p:txBody>
          <a:bodyPr/>
          <a:lstStyle/>
          <a:p>
            <a:r>
              <a:rPr lang="en-US" b="1" dirty="0">
                <a:latin typeface="Cambria" panose="02040503050406030204" pitchFamily="18" charset="0"/>
              </a:rPr>
              <a:t>Workshop Goals</a:t>
            </a:r>
          </a:p>
        </p:txBody>
      </p:sp>
      <p:sp>
        <p:nvSpPr>
          <p:cNvPr id="3" name="Content Placeholder 2"/>
          <p:cNvSpPr>
            <a:spLocks noGrp="1"/>
          </p:cNvSpPr>
          <p:nvPr>
            <p:ph idx="4294967295"/>
          </p:nvPr>
        </p:nvSpPr>
        <p:spPr>
          <a:xfrm>
            <a:off x="0" y="1777819"/>
            <a:ext cx="8896350" cy="4400252"/>
          </a:xfrm>
        </p:spPr>
        <p:txBody>
          <a:bodyPr>
            <a:noAutofit/>
          </a:bodyPr>
          <a:lstStyle/>
          <a:p>
            <a:pPr marL="914400" lvl="1" indent="-514350">
              <a:lnSpc>
                <a:spcPct val="110000"/>
              </a:lnSpc>
              <a:spcBef>
                <a:spcPts val="0"/>
              </a:spcBef>
              <a:buFont typeface="+mj-lt"/>
              <a:buAutoNum type="arabicPeriod"/>
            </a:pPr>
            <a:r>
              <a:rPr lang="en-US" sz="2200" dirty="0" smtClean="0">
                <a:latin typeface="Cambria" panose="02040503050406030204" pitchFamily="18" charset="0"/>
              </a:rPr>
              <a:t>Understand </a:t>
            </a:r>
            <a:r>
              <a:rPr lang="en-US" sz="2200" dirty="0">
                <a:latin typeface="Cambria" panose="02040503050406030204" pitchFamily="18" charset="0"/>
              </a:rPr>
              <a:t>components of a Performance Task and skills required for students to be successful. </a:t>
            </a:r>
            <a:endParaRPr lang="en-US" sz="2200"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b="1"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b="1" dirty="0" smtClean="0">
                <a:latin typeface="Cambria" panose="02040503050406030204" pitchFamily="18" charset="0"/>
              </a:rPr>
              <a:t>Identify </a:t>
            </a:r>
            <a:r>
              <a:rPr lang="en-US" sz="2200" b="1" dirty="0">
                <a:latin typeface="Cambria" panose="02040503050406030204" pitchFamily="18" charset="0"/>
              </a:rPr>
              <a:t>current trends in ELA PT performance for the Oregon Summative Assessment and review samples of student work which receive a scoring condition code. </a:t>
            </a:r>
            <a:endParaRPr lang="en-US" sz="2200" b="1"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Examine </a:t>
            </a:r>
            <a:r>
              <a:rPr lang="en-US" sz="2200" dirty="0">
                <a:latin typeface="Cambria" panose="02040503050406030204" pitchFamily="18" charset="0"/>
              </a:rPr>
              <a:t>recommendations for differentiated instructional strategies to support performance task development and student achievement on writing performance tasks. </a:t>
            </a:r>
            <a:endParaRPr lang="en-US" sz="2200"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Discuss </a:t>
            </a:r>
            <a:r>
              <a:rPr lang="en-US" sz="2200" dirty="0">
                <a:latin typeface="Cambria" panose="02040503050406030204" pitchFamily="18" charset="0"/>
              </a:rPr>
              <a:t>and collaborate in professional development opportunities to support teachers’ understanding of performance task activities. </a:t>
            </a:r>
          </a:p>
        </p:txBody>
      </p:sp>
      <p:pic>
        <p:nvPicPr>
          <p:cNvPr id="4" name="Picture 4" title="blue pussle pie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375" y="0"/>
            <a:ext cx="1831975" cy="183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52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8486"/>
            <a:ext cx="7886700" cy="806498"/>
          </a:xfrm>
        </p:spPr>
        <p:txBody>
          <a:bodyPr anchor="t">
            <a:normAutofit fontScale="90000"/>
          </a:bodyPr>
          <a:lstStyle/>
          <a:p>
            <a:r>
              <a:rPr lang="en-US" sz="3600" dirty="0" smtClean="0">
                <a:latin typeface="Cambria" panose="02040503050406030204" pitchFamily="18" charset="0"/>
              </a:rPr>
              <a:t>Background Information for Analysis</a:t>
            </a:r>
            <a:endParaRPr lang="en-US" sz="3600" dirty="0">
              <a:latin typeface="Cambria" panose="02040503050406030204" pitchFamily="18" charset="0"/>
            </a:endParaRPr>
          </a:p>
        </p:txBody>
      </p:sp>
      <p:sp>
        <p:nvSpPr>
          <p:cNvPr id="3" name="Content Placeholder 2"/>
          <p:cNvSpPr>
            <a:spLocks noGrp="1"/>
          </p:cNvSpPr>
          <p:nvPr>
            <p:ph idx="1"/>
          </p:nvPr>
        </p:nvSpPr>
        <p:spPr>
          <a:xfrm>
            <a:off x="628650" y="2433539"/>
            <a:ext cx="7886700" cy="3595816"/>
          </a:xfrm>
          <a:ln>
            <a:solidFill>
              <a:schemeClr val="bg1"/>
            </a:solidFill>
          </a:ln>
        </p:spPr>
        <p:txBody>
          <a:bodyPr>
            <a:normAutofit fontScale="92500"/>
          </a:bodyPr>
          <a:lstStyle/>
          <a:p>
            <a:pPr marL="0" indent="0">
              <a:buNone/>
            </a:pPr>
            <a:endParaRPr lang="en-US" dirty="0" smtClean="0">
              <a:latin typeface="Cambria" panose="02040503050406030204" pitchFamily="18" charset="0"/>
            </a:endParaRPr>
          </a:p>
          <a:p>
            <a:r>
              <a:rPr lang="en-US" dirty="0" smtClean="0">
                <a:latin typeface="Cambria" panose="02040503050406030204" pitchFamily="18" charset="0"/>
              </a:rPr>
              <a:t>ODE received an inquiry around the number of 3</a:t>
            </a:r>
            <a:r>
              <a:rPr lang="en-US" baseline="30000" dirty="0" smtClean="0">
                <a:latin typeface="Cambria" panose="02040503050406030204" pitchFamily="18" charset="0"/>
              </a:rPr>
              <a:t>rd</a:t>
            </a:r>
            <a:r>
              <a:rPr lang="en-US" dirty="0" smtClean="0">
                <a:latin typeface="Cambria" panose="02040503050406030204" pitchFamily="18" charset="0"/>
              </a:rPr>
              <a:t> grade ELA </a:t>
            </a:r>
            <a:r>
              <a:rPr lang="en-US" dirty="0">
                <a:latin typeface="Cambria" panose="02040503050406030204" pitchFamily="18" charset="0"/>
              </a:rPr>
              <a:t>Performance Task (PT) Narrative items </a:t>
            </a:r>
            <a:r>
              <a:rPr lang="en-US" dirty="0" smtClean="0">
                <a:latin typeface="Cambria" panose="02040503050406030204" pitchFamily="18" charset="0"/>
              </a:rPr>
              <a:t>with a condition code resulting in a score of “0”.</a:t>
            </a:r>
          </a:p>
          <a:p>
            <a:endParaRPr lang="en-US" dirty="0" smtClean="0">
              <a:latin typeface="Cambria" panose="02040503050406030204" pitchFamily="18" charset="0"/>
            </a:endParaRPr>
          </a:p>
          <a:p>
            <a:r>
              <a:rPr lang="en-US" dirty="0" smtClean="0">
                <a:latin typeface="Cambria" panose="02040503050406030204" pitchFamily="18" charset="0"/>
              </a:rPr>
              <a:t>This inquiry lead to an internal analysis of student writing responses from the reporting district, which prompted a larger analysis across the entire state.</a:t>
            </a:r>
          </a:p>
        </p:txBody>
      </p:sp>
    </p:spTree>
    <p:extLst>
      <p:ext uri="{BB962C8B-B14F-4D97-AF65-F5344CB8AC3E}">
        <p14:creationId xmlns:p14="http://schemas.microsoft.com/office/powerpoint/2010/main" val="3820033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8487"/>
            <a:ext cx="7886700" cy="806498"/>
          </a:xfrm>
        </p:spPr>
        <p:txBody>
          <a:bodyPr anchor="t">
            <a:normAutofit/>
          </a:bodyPr>
          <a:lstStyle/>
          <a:p>
            <a:r>
              <a:rPr lang="en-US" sz="3600" dirty="0" smtClean="0">
                <a:latin typeface="Cambria" panose="02040503050406030204" pitchFamily="18" charset="0"/>
              </a:rPr>
              <a:t>Background Information for ELA PTs</a:t>
            </a:r>
            <a:endParaRPr lang="en-US" sz="3600" dirty="0">
              <a:latin typeface="Cambria" panose="02040503050406030204" pitchFamily="18" charset="0"/>
            </a:endParaRPr>
          </a:p>
        </p:txBody>
      </p:sp>
      <p:sp>
        <p:nvSpPr>
          <p:cNvPr id="3" name="Content Placeholder 2"/>
          <p:cNvSpPr>
            <a:spLocks noGrp="1"/>
          </p:cNvSpPr>
          <p:nvPr>
            <p:ph idx="1"/>
          </p:nvPr>
        </p:nvSpPr>
        <p:spPr>
          <a:xfrm>
            <a:off x="628650" y="2804984"/>
            <a:ext cx="7886700" cy="3595816"/>
          </a:xfrm>
          <a:ln>
            <a:solidFill>
              <a:schemeClr val="bg1"/>
            </a:solidFill>
          </a:ln>
        </p:spPr>
        <p:txBody>
          <a:bodyPr>
            <a:normAutofit/>
          </a:bodyPr>
          <a:lstStyle/>
          <a:p>
            <a:r>
              <a:rPr lang="en-US" sz="2200" dirty="0" smtClean="0">
                <a:latin typeface="Cambria" panose="02040503050406030204" pitchFamily="18" charset="0"/>
              </a:rPr>
              <a:t>ELA PT items consist of the three writing purposes.</a:t>
            </a:r>
          </a:p>
          <a:p>
            <a:pPr marL="914389" lvl="1" indent="-457200">
              <a:buFont typeface="+mj-lt"/>
              <a:buAutoNum type="alphaUcPeriod"/>
            </a:pPr>
            <a:r>
              <a:rPr lang="en-US" sz="2000" dirty="0" smtClean="0">
                <a:latin typeface="Cambria" panose="02040503050406030204" pitchFamily="18" charset="0"/>
              </a:rPr>
              <a:t>Narrative </a:t>
            </a:r>
            <a:r>
              <a:rPr lang="en-US" sz="1600" dirty="0" smtClean="0">
                <a:latin typeface="Cambria" panose="02040503050406030204" pitchFamily="18" charset="0"/>
              </a:rPr>
              <a:t>( 3</a:t>
            </a:r>
            <a:r>
              <a:rPr lang="en-US" sz="1600" baseline="30000" dirty="0" smtClean="0">
                <a:latin typeface="Cambria" panose="02040503050406030204" pitchFamily="18" charset="0"/>
              </a:rPr>
              <a:t>rd</a:t>
            </a:r>
            <a:r>
              <a:rPr lang="en-US" sz="1600" dirty="0" smtClean="0">
                <a:latin typeface="Cambria" panose="02040503050406030204" pitchFamily="18" charset="0"/>
              </a:rPr>
              <a:t> – 8</a:t>
            </a:r>
            <a:r>
              <a:rPr lang="en-US" sz="1600" baseline="30000" dirty="0" smtClean="0">
                <a:latin typeface="Cambria" panose="02040503050406030204" pitchFamily="18" charset="0"/>
              </a:rPr>
              <a:t>th</a:t>
            </a:r>
            <a:r>
              <a:rPr lang="en-US" sz="1600" dirty="0" smtClean="0">
                <a:latin typeface="Cambria" panose="02040503050406030204" pitchFamily="18" charset="0"/>
              </a:rPr>
              <a:t> only)</a:t>
            </a:r>
          </a:p>
          <a:p>
            <a:pPr marL="914389" lvl="1" indent="-457200">
              <a:buFont typeface="+mj-lt"/>
              <a:buAutoNum type="alphaUcPeriod"/>
            </a:pPr>
            <a:r>
              <a:rPr lang="en-US" sz="2000" dirty="0" smtClean="0">
                <a:latin typeface="Cambria" panose="02040503050406030204" pitchFamily="18" charset="0"/>
              </a:rPr>
              <a:t>Informative / Explanatory</a:t>
            </a:r>
          </a:p>
          <a:p>
            <a:pPr marL="914389" lvl="1" indent="-457200">
              <a:buFont typeface="+mj-lt"/>
              <a:buAutoNum type="alphaUcPeriod"/>
            </a:pPr>
            <a:r>
              <a:rPr lang="en-US" sz="2000" dirty="0" smtClean="0">
                <a:latin typeface="Cambria" panose="02040503050406030204" pitchFamily="18" charset="0"/>
              </a:rPr>
              <a:t>Opinion / Argumentative</a:t>
            </a:r>
            <a:endParaRPr lang="en-US" sz="2000" dirty="0">
              <a:latin typeface="Cambria" panose="02040503050406030204" pitchFamily="18" charset="0"/>
            </a:endParaRPr>
          </a:p>
          <a:p>
            <a:endParaRPr lang="en-US" sz="2200" dirty="0" smtClean="0">
              <a:latin typeface="Cambria" panose="02040503050406030204" pitchFamily="18" charset="0"/>
            </a:endParaRPr>
          </a:p>
          <a:p>
            <a:r>
              <a:rPr lang="en-US" sz="2200" dirty="0" smtClean="0">
                <a:latin typeface="Cambria" panose="02040503050406030204" pitchFamily="18" charset="0"/>
              </a:rPr>
              <a:t>If a student writing sample receives a condition code, as identified in the Smarter Balanced Hand-Scoring Rules (Appendix G: Field Test Condition Codes), this results in a default “0” score in all measured writing components of the ELA PT.  </a:t>
            </a:r>
            <a:endParaRPr lang="en-US" sz="2200" dirty="0">
              <a:latin typeface="Cambria" panose="02040503050406030204" pitchFamily="18" charset="0"/>
            </a:endParaRPr>
          </a:p>
        </p:txBody>
      </p:sp>
    </p:spTree>
    <p:extLst>
      <p:ext uri="{BB962C8B-B14F-4D97-AF65-F5344CB8AC3E}">
        <p14:creationId xmlns:p14="http://schemas.microsoft.com/office/powerpoint/2010/main" val="3864961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mbria" panose="02040503050406030204" pitchFamily="18" charset="0"/>
              </a:rPr>
              <a:t>Students receiving 0 points on Full Write</a:t>
            </a:r>
            <a:endParaRPr lang="en-US" sz="3600" dirty="0">
              <a:latin typeface="Cambria" panose="02040503050406030204" pitchFamily="18" charset="0"/>
            </a:endParaRPr>
          </a:p>
        </p:txBody>
      </p:sp>
      <p:sp>
        <p:nvSpPr>
          <p:cNvPr id="3" name="Content Placeholder 2"/>
          <p:cNvSpPr>
            <a:spLocks noGrp="1"/>
          </p:cNvSpPr>
          <p:nvPr>
            <p:ph idx="1"/>
          </p:nvPr>
        </p:nvSpPr>
        <p:spPr/>
        <p:txBody>
          <a:bodyPr>
            <a:noAutofit/>
          </a:bodyPr>
          <a:lstStyle/>
          <a:p>
            <a:r>
              <a:rPr lang="en-US" sz="3200" i="1" dirty="0">
                <a:solidFill>
                  <a:srgbClr val="0070C0"/>
                </a:solidFill>
                <a:latin typeface="Cambria" panose="02040503050406030204" pitchFamily="18" charset="0"/>
              </a:rPr>
              <a:t>What kinds of responses earn 0 points?</a:t>
            </a:r>
          </a:p>
          <a:p>
            <a:pPr lvl="1">
              <a:buFont typeface="Arial" panose="020B0604020202020204" pitchFamily="34" charset="0"/>
              <a:buChar char="•"/>
            </a:pPr>
            <a:r>
              <a:rPr lang="en-US" sz="2800" dirty="0">
                <a:latin typeface="Cambria" panose="02040503050406030204" pitchFamily="18" charset="0"/>
              </a:rPr>
              <a:t>Blank</a:t>
            </a:r>
          </a:p>
          <a:p>
            <a:pPr lvl="1"/>
            <a:r>
              <a:rPr lang="en-US" sz="2800" dirty="0">
                <a:latin typeface="Cambria" panose="02040503050406030204" pitchFamily="18" charset="0"/>
              </a:rPr>
              <a:t>Insufficient</a:t>
            </a:r>
          </a:p>
          <a:p>
            <a:pPr lvl="1">
              <a:buFont typeface="Arial" panose="020B0604020202020204" pitchFamily="34" charset="0"/>
              <a:buChar char="•"/>
            </a:pPr>
            <a:r>
              <a:rPr lang="en-US" sz="2800" dirty="0" smtClean="0">
                <a:latin typeface="Cambria" panose="02040503050406030204" pitchFamily="18" charset="0"/>
              </a:rPr>
              <a:t>Written </a:t>
            </a:r>
            <a:r>
              <a:rPr lang="en-US" sz="2800" dirty="0">
                <a:latin typeface="Cambria" panose="02040503050406030204" pitchFamily="18" charset="0"/>
              </a:rPr>
              <a:t>in a language other than English</a:t>
            </a:r>
          </a:p>
          <a:p>
            <a:pPr lvl="1">
              <a:buFont typeface="Arial" panose="020B0604020202020204" pitchFamily="34" charset="0"/>
              <a:buChar char="•"/>
            </a:pPr>
            <a:r>
              <a:rPr lang="en-US" sz="2800" dirty="0">
                <a:latin typeface="Cambria" panose="02040503050406030204" pitchFamily="18" charset="0"/>
              </a:rPr>
              <a:t>Off Topic</a:t>
            </a:r>
          </a:p>
          <a:p>
            <a:pPr lvl="1">
              <a:buFont typeface="Arial" panose="020B0604020202020204" pitchFamily="34" charset="0"/>
              <a:buChar char="•"/>
            </a:pPr>
            <a:r>
              <a:rPr lang="en-US" sz="2800" dirty="0">
                <a:latin typeface="Cambria" panose="02040503050406030204" pitchFamily="18" charset="0"/>
              </a:rPr>
              <a:t>Off Purpose (Mode)</a:t>
            </a:r>
          </a:p>
          <a:p>
            <a:pPr marL="457189" lvl="1" indent="0">
              <a:buNone/>
            </a:pPr>
            <a:endParaRPr lang="en-US" dirty="0"/>
          </a:p>
          <a:p>
            <a:pPr marL="288036" lvl="2" indent="0">
              <a:buNone/>
            </a:pPr>
            <a:endParaRPr lang="en-US" dirty="0" smtClean="0"/>
          </a:p>
        </p:txBody>
      </p:sp>
      <p:sp>
        <p:nvSpPr>
          <p:cNvPr id="6" name="Slide Number Placeholder 5"/>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3738082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8486"/>
            <a:ext cx="7886700" cy="582789"/>
          </a:xfrm>
        </p:spPr>
        <p:txBody>
          <a:bodyPr anchor="t">
            <a:normAutofit fontScale="90000"/>
          </a:bodyPr>
          <a:lstStyle/>
          <a:p>
            <a:r>
              <a:rPr lang="en-US" sz="3200" dirty="0" smtClean="0">
                <a:latin typeface="Cambria" panose="02040503050406030204" pitchFamily="18" charset="0"/>
              </a:rPr>
              <a:t>Background Information for Condition Codes</a:t>
            </a:r>
            <a:endParaRPr lang="en-US" sz="3200" dirty="0">
              <a:latin typeface="Cambria" panose="02040503050406030204" pitchFamily="18" charset="0"/>
            </a:endParaRPr>
          </a:p>
        </p:txBody>
      </p:sp>
      <p:sp>
        <p:nvSpPr>
          <p:cNvPr id="3" name="Content Placeholder 2"/>
          <p:cNvSpPr>
            <a:spLocks noGrp="1"/>
          </p:cNvSpPr>
          <p:nvPr>
            <p:ph sz="half" idx="1"/>
          </p:nvPr>
        </p:nvSpPr>
        <p:spPr>
          <a:xfrm>
            <a:off x="628651" y="2676525"/>
            <a:ext cx="1981200" cy="3762374"/>
          </a:xfrm>
          <a:ln>
            <a:solidFill>
              <a:schemeClr val="tx1"/>
            </a:solidFill>
          </a:ln>
        </p:spPr>
        <p:txBody>
          <a:bodyPr>
            <a:normAutofit lnSpcReduction="10000"/>
          </a:bodyPr>
          <a:lstStyle/>
          <a:p>
            <a:pPr marL="0" indent="0">
              <a:buNone/>
            </a:pPr>
            <a:r>
              <a:rPr lang="en-US" sz="2200" b="1" dirty="0" smtClean="0"/>
              <a:t>Condition Code</a:t>
            </a:r>
          </a:p>
          <a:p>
            <a:pPr marL="0" indent="0" algn="ctr">
              <a:buNone/>
            </a:pPr>
            <a:r>
              <a:rPr lang="en-US" sz="1800" b="1" dirty="0" smtClean="0"/>
              <a:t>B</a:t>
            </a:r>
          </a:p>
          <a:p>
            <a:pPr marL="0" indent="0" algn="ctr">
              <a:buNone/>
            </a:pPr>
            <a:endParaRPr lang="en-US" sz="1800" b="1" dirty="0" smtClean="0"/>
          </a:p>
          <a:p>
            <a:pPr marL="0" indent="0" algn="ctr">
              <a:buNone/>
            </a:pPr>
            <a:r>
              <a:rPr lang="en-US" sz="1800" b="1" dirty="0" smtClean="0"/>
              <a:t>I</a:t>
            </a:r>
          </a:p>
          <a:p>
            <a:pPr marL="0" indent="0" algn="ctr">
              <a:buNone/>
            </a:pPr>
            <a:endParaRPr lang="en-US" sz="2200" b="1" dirty="0"/>
          </a:p>
          <a:p>
            <a:pPr marL="0" indent="0" algn="ctr">
              <a:buNone/>
            </a:pPr>
            <a:endParaRPr lang="en-US" sz="2200" b="1" dirty="0" smtClean="0"/>
          </a:p>
          <a:p>
            <a:pPr marL="0" indent="0" algn="ctr">
              <a:buNone/>
            </a:pPr>
            <a:endParaRPr lang="en-US" sz="2200" b="1" dirty="0"/>
          </a:p>
        </p:txBody>
      </p:sp>
      <p:sp>
        <p:nvSpPr>
          <p:cNvPr id="4" name="Content Placeholder 3"/>
          <p:cNvSpPr>
            <a:spLocks noGrp="1"/>
          </p:cNvSpPr>
          <p:nvPr>
            <p:ph sz="half" idx="2"/>
          </p:nvPr>
        </p:nvSpPr>
        <p:spPr>
          <a:xfrm>
            <a:off x="2609851" y="2676524"/>
            <a:ext cx="5905499" cy="3762375"/>
          </a:xfrm>
          <a:ln>
            <a:solidFill>
              <a:schemeClr val="tx1"/>
            </a:solidFill>
          </a:ln>
        </p:spPr>
        <p:txBody>
          <a:bodyPr>
            <a:normAutofit lnSpcReduction="10000"/>
          </a:bodyPr>
          <a:lstStyle/>
          <a:p>
            <a:pPr marL="0" indent="0" algn="ctr">
              <a:buNone/>
            </a:pPr>
            <a:r>
              <a:rPr lang="en-US" sz="2200" b="1" dirty="0" smtClean="0"/>
              <a:t>Condition Code Category</a:t>
            </a:r>
          </a:p>
          <a:p>
            <a:r>
              <a:rPr lang="en-US" sz="1800" b="1" dirty="0" smtClean="0"/>
              <a:t>Blank</a:t>
            </a:r>
          </a:p>
          <a:p>
            <a:pPr marL="0" indent="0">
              <a:buNone/>
            </a:pPr>
            <a:endParaRPr lang="en-US" sz="1800" b="1" dirty="0" smtClean="0"/>
          </a:p>
          <a:p>
            <a:r>
              <a:rPr lang="en-US" sz="1800" b="1" dirty="0" smtClean="0"/>
              <a:t>Insufficient</a:t>
            </a:r>
          </a:p>
          <a:p>
            <a:pPr marL="457200" indent="-457200">
              <a:buFont typeface="+mj-lt"/>
              <a:buAutoNum type="alphaLcParenR"/>
            </a:pPr>
            <a:r>
              <a:rPr lang="en-US" sz="1800" b="1" i="1" dirty="0"/>
              <a:t>Student has not provided a meaningful response </a:t>
            </a:r>
            <a:r>
              <a:rPr lang="en-US" sz="1800" dirty="0"/>
              <a:t>(Random keystrokes, Undecipherable text, I don’t </a:t>
            </a:r>
            <a:r>
              <a:rPr lang="en-US" sz="1800" dirty="0" smtClean="0"/>
              <a:t>care</a:t>
            </a:r>
            <a:r>
              <a:rPr lang="en-US" sz="1800" dirty="0"/>
              <a:t>, Response consists entirely of </a:t>
            </a:r>
            <a:r>
              <a:rPr lang="en-US" sz="1800" dirty="0" smtClean="0"/>
              <a:t>profanity, etc.)</a:t>
            </a:r>
          </a:p>
          <a:p>
            <a:pPr marL="457200" indent="-457200">
              <a:buFont typeface="+mj-lt"/>
              <a:buAutoNum type="alphaLcParenR"/>
            </a:pPr>
            <a:r>
              <a:rPr lang="en-US" sz="1800" b="1" i="1" dirty="0"/>
              <a:t>Student’s original work is insufficient </a:t>
            </a:r>
            <a:r>
              <a:rPr lang="en-US" sz="1800" dirty="0"/>
              <a:t>to make a determination whether he or she is able </a:t>
            </a:r>
            <a:r>
              <a:rPr lang="en-US" sz="1800" dirty="0" smtClean="0"/>
              <a:t>to </a:t>
            </a:r>
            <a:r>
              <a:rPr lang="en-US" sz="1800" dirty="0"/>
              <a:t>organize, cite evidence/elaborate, and use conventions as defined in the rubrics, </a:t>
            </a:r>
            <a:r>
              <a:rPr lang="en-US" sz="1800" dirty="0" smtClean="0"/>
              <a:t>or </a:t>
            </a:r>
            <a:r>
              <a:rPr lang="en-US" sz="1800" b="1" i="1" dirty="0" smtClean="0"/>
              <a:t>response </a:t>
            </a:r>
            <a:r>
              <a:rPr lang="en-US" sz="1800" b="1" i="1" dirty="0"/>
              <a:t>is too brief </a:t>
            </a:r>
            <a:r>
              <a:rPr lang="en-US" sz="1800" dirty="0"/>
              <a:t>to make a determination regarding whether it is on purpose or on </a:t>
            </a:r>
            <a:r>
              <a:rPr lang="en-US" sz="1800" dirty="0" smtClean="0"/>
              <a:t>topic</a:t>
            </a:r>
            <a:endParaRPr lang="en-US" sz="1800" dirty="0"/>
          </a:p>
          <a:p>
            <a:pPr marL="457200" indent="-457200">
              <a:buFont typeface="+mj-lt"/>
              <a:buAutoNum type="alphaLcParenR"/>
            </a:pPr>
            <a:endParaRPr lang="en-US" sz="2200" dirty="0" smtClean="0"/>
          </a:p>
        </p:txBody>
      </p:sp>
    </p:spTree>
    <p:extLst>
      <p:ext uri="{BB962C8B-B14F-4D97-AF65-F5344CB8AC3E}">
        <p14:creationId xmlns:p14="http://schemas.microsoft.com/office/powerpoint/2010/main" val="2810725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8486"/>
            <a:ext cx="7886700" cy="582789"/>
          </a:xfrm>
        </p:spPr>
        <p:txBody>
          <a:bodyPr anchor="t">
            <a:normAutofit fontScale="90000"/>
          </a:bodyPr>
          <a:lstStyle/>
          <a:p>
            <a:r>
              <a:rPr lang="en-US" sz="3200" dirty="0" smtClean="0">
                <a:latin typeface="Cambria" panose="02040503050406030204" pitchFamily="18" charset="0"/>
              </a:rPr>
              <a:t>Background Information for Condition Codes</a:t>
            </a:r>
            <a:endParaRPr lang="en-US" sz="3200" dirty="0">
              <a:latin typeface="Cambria" panose="02040503050406030204" pitchFamily="18" charset="0"/>
            </a:endParaRPr>
          </a:p>
        </p:txBody>
      </p:sp>
      <p:sp>
        <p:nvSpPr>
          <p:cNvPr id="3" name="Content Placeholder 2"/>
          <p:cNvSpPr>
            <a:spLocks noGrp="1"/>
          </p:cNvSpPr>
          <p:nvPr>
            <p:ph sz="half" idx="1"/>
          </p:nvPr>
        </p:nvSpPr>
        <p:spPr>
          <a:xfrm>
            <a:off x="628651" y="2676525"/>
            <a:ext cx="1981200" cy="3500438"/>
          </a:xfrm>
          <a:ln>
            <a:solidFill>
              <a:schemeClr val="tx1"/>
            </a:solidFill>
          </a:ln>
        </p:spPr>
        <p:txBody>
          <a:bodyPr>
            <a:normAutofit fontScale="85000" lnSpcReduction="20000"/>
          </a:bodyPr>
          <a:lstStyle/>
          <a:p>
            <a:pPr marL="0" indent="0">
              <a:buNone/>
            </a:pPr>
            <a:r>
              <a:rPr lang="en-US" sz="2200" dirty="0" smtClean="0"/>
              <a:t>Condition Code</a:t>
            </a:r>
          </a:p>
          <a:p>
            <a:pPr marL="0" indent="0" algn="ctr">
              <a:buNone/>
            </a:pPr>
            <a:r>
              <a:rPr lang="en-US" sz="2000" b="1" dirty="0" smtClean="0"/>
              <a:t>L</a:t>
            </a:r>
          </a:p>
          <a:p>
            <a:pPr marL="0" indent="0" algn="ctr">
              <a:buNone/>
            </a:pPr>
            <a:endParaRPr lang="en-US" sz="2000" b="1" dirty="0"/>
          </a:p>
          <a:p>
            <a:pPr marL="0" indent="0" algn="ctr">
              <a:buNone/>
            </a:pPr>
            <a:r>
              <a:rPr lang="en-US" sz="2000" b="1" dirty="0" smtClean="0"/>
              <a:t>T</a:t>
            </a:r>
          </a:p>
          <a:p>
            <a:pPr marL="0" indent="0" algn="ctr">
              <a:buNone/>
            </a:pPr>
            <a:endParaRPr lang="en-US" sz="2000" b="1" dirty="0"/>
          </a:p>
          <a:p>
            <a:pPr marL="0" indent="0" algn="ctr">
              <a:buNone/>
            </a:pPr>
            <a:endParaRPr lang="en-US" sz="2000" b="1" dirty="0" smtClean="0"/>
          </a:p>
          <a:p>
            <a:pPr marL="0" indent="0" algn="ctr">
              <a:buNone/>
            </a:pPr>
            <a:endParaRPr lang="en-US" b="1" dirty="0"/>
          </a:p>
          <a:p>
            <a:pPr marL="0" indent="0" algn="ctr">
              <a:buNone/>
            </a:pPr>
            <a:r>
              <a:rPr lang="en-US" sz="2000" b="1" dirty="0" smtClean="0"/>
              <a:t>M</a:t>
            </a:r>
            <a:endParaRPr lang="en-US" sz="2000" b="1" dirty="0"/>
          </a:p>
        </p:txBody>
      </p:sp>
      <p:sp>
        <p:nvSpPr>
          <p:cNvPr id="4" name="Content Placeholder 3"/>
          <p:cNvSpPr>
            <a:spLocks noGrp="1"/>
          </p:cNvSpPr>
          <p:nvPr>
            <p:ph sz="half" idx="2"/>
          </p:nvPr>
        </p:nvSpPr>
        <p:spPr>
          <a:xfrm>
            <a:off x="2609851" y="2676525"/>
            <a:ext cx="5905499" cy="3500438"/>
          </a:xfrm>
          <a:ln>
            <a:solidFill>
              <a:schemeClr val="tx1"/>
            </a:solidFill>
          </a:ln>
        </p:spPr>
        <p:txBody>
          <a:bodyPr>
            <a:normAutofit fontScale="85000" lnSpcReduction="20000"/>
          </a:bodyPr>
          <a:lstStyle/>
          <a:p>
            <a:pPr marL="0" indent="0" algn="ctr">
              <a:buNone/>
            </a:pPr>
            <a:r>
              <a:rPr lang="en-US" sz="2200" dirty="0" smtClean="0"/>
              <a:t>Condition Code Category</a:t>
            </a:r>
          </a:p>
          <a:p>
            <a:r>
              <a:rPr lang="en-US" sz="2000" b="1" dirty="0" smtClean="0"/>
              <a:t>Non-</a:t>
            </a:r>
            <a:r>
              <a:rPr lang="en-US" sz="2000" b="1" dirty="0" err="1" smtClean="0"/>
              <a:t>Scorable</a:t>
            </a:r>
            <a:r>
              <a:rPr lang="en-US" sz="2000" b="1" dirty="0" smtClean="0"/>
              <a:t> Language</a:t>
            </a:r>
          </a:p>
          <a:p>
            <a:endParaRPr lang="en-US" sz="2000" dirty="0"/>
          </a:p>
          <a:p>
            <a:r>
              <a:rPr lang="en-US" sz="2000" b="1" dirty="0"/>
              <a:t>Off </a:t>
            </a:r>
            <a:r>
              <a:rPr lang="en-US" sz="2000" b="1" dirty="0" smtClean="0"/>
              <a:t>Topic</a:t>
            </a:r>
          </a:p>
          <a:p>
            <a:pPr marL="457200" indent="-457200">
              <a:buFont typeface="+mj-lt"/>
              <a:buAutoNum type="alphaLcParenR"/>
            </a:pPr>
            <a:r>
              <a:rPr lang="en-US" sz="2000" dirty="0"/>
              <a:t>A writing sample will be judged “off topic” when the response is </a:t>
            </a:r>
            <a:r>
              <a:rPr lang="en-US" sz="2000" b="1" i="1" dirty="0"/>
              <a:t>unrelated to </a:t>
            </a:r>
            <a:r>
              <a:rPr lang="en-US" sz="2000" b="1" i="1" dirty="0" smtClean="0"/>
              <a:t>the </a:t>
            </a:r>
            <a:r>
              <a:rPr lang="en-US" sz="2000" b="1" i="1" dirty="0"/>
              <a:t>task or the sources </a:t>
            </a:r>
            <a:r>
              <a:rPr lang="en-US" sz="2000" dirty="0"/>
              <a:t>or shows no evidence that the student has read the task or the </a:t>
            </a:r>
            <a:r>
              <a:rPr lang="en-US" sz="2000" dirty="0" smtClean="0"/>
              <a:t>sources.</a:t>
            </a:r>
            <a:endParaRPr lang="en-US" sz="2000" dirty="0"/>
          </a:p>
          <a:p>
            <a:endParaRPr lang="en-US" sz="2000" b="1" dirty="0"/>
          </a:p>
          <a:p>
            <a:r>
              <a:rPr lang="en-US" sz="2000" b="1" dirty="0"/>
              <a:t>Off </a:t>
            </a:r>
            <a:r>
              <a:rPr lang="en-US" sz="2000" b="1" dirty="0" smtClean="0"/>
              <a:t>Purpose</a:t>
            </a:r>
          </a:p>
          <a:p>
            <a:pPr marL="457200" indent="-457200">
              <a:buFont typeface="+mj-lt"/>
              <a:buAutoNum type="alphaLcParenR"/>
            </a:pPr>
            <a:r>
              <a:rPr lang="en-US" sz="2000" dirty="0"/>
              <a:t>A writing sample will be judged off purpose when the student has clearly </a:t>
            </a:r>
            <a:r>
              <a:rPr lang="en-US" sz="2000" b="1" i="1" dirty="0"/>
              <a:t>not </a:t>
            </a:r>
            <a:r>
              <a:rPr lang="en-US" sz="2000" b="1" i="1" dirty="0" smtClean="0"/>
              <a:t>written </a:t>
            </a:r>
            <a:r>
              <a:rPr lang="en-US" sz="2000" b="1" i="1" dirty="0"/>
              <a:t>to the purpose </a:t>
            </a:r>
            <a:r>
              <a:rPr lang="en-US" sz="2000" dirty="0"/>
              <a:t>designated in the </a:t>
            </a:r>
            <a:r>
              <a:rPr lang="en-US" sz="2000" dirty="0" smtClean="0"/>
              <a:t>task. </a:t>
            </a:r>
          </a:p>
        </p:txBody>
      </p:sp>
    </p:spTree>
    <p:extLst>
      <p:ext uri="{BB962C8B-B14F-4D97-AF65-F5344CB8AC3E}">
        <p14:creationId xmlns:p14="http://schemas.microsoft.com/office/powerpoint/2010/main" val="3087076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06064"/>
            <a:ext cx="7886700" cy="806498"/>
          </a:xfrm>
        </p:spPr>
        <p:txBody>
          <a:bodyPr anchor="t">
            <a:normAutofit/>
          </a:bodyPr>
          <a:lstStyle/>
          <a:p>
            <a:r>
              <a:rPr lang="en-US" sz="3600" dirty="0" smtClean="0">
                <a:latin typeface="Cambria" panose="02040503050406030204" pitchFamily="18" charset="0"/>
              </a:rPr>
              <a:t>Initial Analysis: Goals and Outcomes</a:t>
            </a:r>
            <a:endParaRPr lang="en-US" sz="3600" dirty="0">
              <a:latin typeface="Cambria" panose="02040503050406030204" pitchFamily="18" charset="0"/>
            </a:endParaRPr>
          </a:p>
        </p:txBody>
      </p:sp>
      <p:sp>
        <p:nvSpPr>
          <p:cNvPr id="3" name="Content Placeholder 2"/>
          <p:cNvSpPr>
            <a:spLocks noGrp="1"/>
          </p:cNvSpPr>
          <p:nvPr>
            <p:ph idx="1"/>
          </p:nvPr>
        </p:nvSpPr>
        <p:spPr>
          <a:xfrm>
            <a:off x="628650" y="3052410"/>
            <a:ext cx="7886700" cy="3595816"/>
          </a:xfrm>
          <a:ln>
            <a:solidFill>
              <a:schemeClr val="bg1"/>
            </a:solidFill>
          </a:ln>
        </p:spPr>
        <p:txBody>
          <a:bodyPr>
            <a:normAutofit/>
          </a:bodyPr>
          <a:lstStyle/>
          <a:p>
            <a:pPr marL="514350" indent="-514350">
              <a:buFont typeface="+mj-lt"/>
              <a:buAutoNum type="arabicPeriod"/>
            </a:pPr>
            <a:r>
              <a:rPr lang="en-US" dirty="0" smtClean="0">
                <a:latin typeface="Cambria" panose="02040503050406030204" pitchFamily="18" charset="0"/>
              </a:rPr>
              <a:t>Determine the cause of ELA Performance Task student responses receiving a condition code and score of “0”.</a:t>
            </a:r>
          </a:p>
          <a:p>
            <a:pPr marL="514350" indent="-514350">
              <a:buFont typeface="+mj-lt"/>
              <a:buAutoNum type="arabicPeriod"/>
            </a:pPr>
            <a:endParaRPr lang="en-US" sz="800" dirty="0" smtClean="0">
              <a:latin typeface="Cambria" panose="02040503050406030204" pitchFamily="18" charset="0"/>
            </a:endParaRPr>
          </a:p>
          <a:p>
            <a:pPr marL="514350" indent="-514350">
              <a:buFont typeface="+mj-lt"/>
              <a:buAutoNum type="arabicPeriod"/>
            </a:pPr>
            <a:r>
              <a:rPr lang="en-US" dirty="0">
                <a:latin typeface="Cambria" panose="02040503050406030204" pitchFamily="18" charset="0"/>
              </a:rPr>
              <a:t>Determine instructional guidance to educators to decrease the number of ELA PT student writing responses identified by this classification.</a:t>
            </a:r>
          </a:p>
          <a:p>
            <a:pPr marL="0" indent="0">
              <a:buNone/>
            </a:pPr>
            <a:endParaRPr lang="en-US" dirty="0" smtClean="0"/>
          </a:p>
        </p:txBody>
      </p:sp>
    </p:spTree>
    <p:extLst>
      <p:ext uri="{BB962C8B-B14F-4D97-AF65-F5344CB8AC3E}">
        <p14:creationId xmlns:p14="http://schemas.microsoft.com/office/powerpoint/2010/main" val="1375670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5850" y="586721"/>
            <a:ext cx="7886700" cy="1325562"/>
          </a:xfrm>
        </p:spPr>
        <p:txBody>
          <a:bodyPr>
            <a:normAutofit/>
          </a:bodyPr>
          <a:lstStyle/>
          <a:p>
            <a:pPr algn="ctr"/>
            <a:r>
              <a:rPr lang="en-US" sz="3200" dirty="0" smtClean="0"/>
              <a:t>ODE Percent of Student Responses Receiving Condition Code by </a:t>
            </a:r>
            <a:r>
              <a:rPr lang="en-US" sz="3200" dirty="0"/>
              <a:t>Writing </a:t>
            </a:r>
            <a:r>
              <a:rPr lang="en-US" sz="3200" dirty="0" smtClean="0"/>
              <a:t>Purpose.</a:t>
            </a:r>
            <a:endParaRPr lang="en-US" sz="3200" dirty="0"/>
          </a:p>
        </p:txBody>
      </p:sp>
      <p:graphicFrame>
        <p:nvGraphicFramePr>
          <p:cNvPr id="6" name="Content Placeholder 5" descr="Chart showing narrative writing has higher number of condition codes than expository or argumentative purposes." title="2016 - 17 ELA Performance task writing data"/>
          <p:cNvGraphicFramePr>
            <a:graphicFrameLocks noGrp="1"/>
          </p:cNvGraphicFramePr>
          <p:nvPr>
            <p:ph idx="4294967295"/>
            <p:extLst>
              <p:ext uri="{D42A27DB-BD31-4B8C-83A1-F6EECF244321}">
                <p14:modId xmlns:p14="http://schemas.microsoft.com/office/powerpoint/2010/main" val="3943947207"/>
              </p:ext>
            </p:extLst>
          </p:nvPr>
        </p:nvGraphicFramePr>
        <p:xfrm>
          <a:off x="-1" y="1941977"/>
          <a:ext cx="8972551" cy="4512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1646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5850" y="586721"/>
            <a:ext cx="7886700" cy="1325562"/>
          </a:xfrm>
        </p:spPr>
        <p:txBody>
          <a:bodyPr>
            <a:normAutofit/>
          </a:bodyPr>
          <a:lstStyle/>
          <a:p>
            <a:pPr algn="ctr"/>
            <a:r>
              <a:rPr lang="en-US" sz="3200" dirty="0" smtClean="0"/>
              <a:t>ODE Percent of Student Responses Receiving Condition Code by </a:t>
            </a:r>
            <a:r>
              <a:rPr lang="en-US" sz="3200" dirty="0"/>
              <a:t>Writing </a:t>
            </a:r>
            <a:r>
              <a:rPr lang="en-US" sz="3200" dirty="0" smtClean="0"/>
              <a:t>Purpose.</a:t>
            </a:r>
            <a:endParaRPr lang="en-US" sz="3200" dirty="0"/>
          </a:p>
        </p:txBody>
      </p:sp>
      <p:graphicFrame>
        <p:nvGraphicFramePr>
          <p:cNvPr id="6" name="Content Placeholder 5" descr="Chart showing narrative writing has higher number of condition codes than expository or argumentative purposes." title="2017 - 18 ELA writing data"/>
          <p:cNvGraphicFramePr>
            <a:graphicFrameLocks noGrp="1"/>
          </p:cNvGraphicFramePr>
          <p:nvPr>
            <p:ph idx="4294967295"/>
            <p:extLst>
              <p:ext uri="{D42A27DB-BD31-4B8C-83A1-F6EECF244321}">
                <p14:modId xmlns:p14="http://schemas.microsoft.com/office/powerpoint/2010/main" val="2521986812"/>
              </p:ext>
            </p:extLst>
          </p:nvPr>
        </p:nvGraphicFramePr>
        <p:xfrm>
          <a:off x="-1" y="1941977"/>
          <a:ext cx="8972551" cy="4512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5364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5850" y="616415"/>
            <a:ext cx="7886700" cy="1325562"/>
          </a:xfrm>
        </p:spPr>
        <p:txBody>
          <a:bodyPr>
            <a:normAutofit/>
          </a:bodyPr>
          <a:lstStyle/>
          <a:p>
            <a:pPr algn="ctr"/>
            <a:r>
              <a:rPr lang="en-US" sz="3200" dirty="0" smtClean="0"/>
              <a:t>Overall Percent of Student Responses Receiving Condition Code by Assessment Year</a:t>
            </a:r>
            <a:endParaRPr lang="en-US" sz="3200" dirty="0"/>
          </a:p>
        </p:txBody>
      </p:sp>
      <p:graphicFrame>
        <p:nvGraphicFramePr>
          <p:cNvPr id="6" name="Content Placeholder 5" descr="Chart showing the number of condition codes has decreased over the last 4 years in writing." title="overall condition codes writing data"/>
          <p:cNvGraphicFramePr>
            <a:graphicFrameLocks noGrp="1"/>
          </p:cNvGraphicFramePr>
          <p:nvPr>
            <p:ph idx="4294967295"/>
            <p:extLst>
              <p:ext uri="{D42A27DB-BD31-4B8C-83A1-F6EECF244321}">
                <p14:modId xmlns:p14="http://schemas.microsoft.com/office/powerpoint/2010/main" val="3850797809"/>
              </p:ext>
            </p:extLst>
          </p:nvPr>
        </p:nvGraphicFramePr>
        <p:xfrm>
          <a:off x="-1" y="1941977"/>
          <a:ext cx="8972551" cy="4512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6258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1530" y="399554"/>
            <a:ext cx="7886700" cy="1325562"/>
          </a:xfrm>
        </p:spPr>
        <p:txBody>
          <a:bodyPr/>
          <a:lstStyle/>
          <a:p>
            <a:r>
              <a:rPr lang="en-US" b="1" dirty="0">
                <a:latin typeface="Cambria" panose="02040503050406030204" pitchFamily="18" charset="0"/>
              </a:rPr>
              <a:t>Workshop Goals</a:t>
            </a:r>
          </a:p>
        </p:txBody>
      </p:sp>
      <p:sp>
        <p:nvSpPr>
          <p:cNvPr id="3" name="Content Placeholder 2"/>
          <p:cNvSpPr>
            <a:spLocks noGrp="1"/>
          </p:cNvSpPr>
          <p:nvPr>
            <p:ph idx="4294967295"/>
          </p:nvPr>
        </p:nvSpPr>
        <p:spPr>
          <a:xfrm>
            <a:off x="0" y="1777819"/>
            <a:ext cx="8896350" cy="4400252"/>
          </a:xfrm>
        </p:spPr>
        <p:txBody>
          <a:bodyPr>
            <a:noAutofit/>
          </a:bodyPr>
          <a:lstStyle/>
          <a:p>
            <a:pPr marL="914400" lvl="1" indent="-514350">
              <a:lnSpc>
                <a:spcPct val="110000"/>
              </a:lnSpc>
              <a:spcBef>
                <a:spcPts val="0"/>
              </a:spcBef>
              <a:buFont typeface="+mj-lt"/>
              <a:buAutoNum type="arabicPeriod"/>
            </a:pPr>
            <a:r>
              <a:rPr lang="en-US" sz="2200" dirty="0" smtClean="0">
                <a:latin typeface="Cambria" panose="02040503050406030204" pitchFamily="18" charset="0"/>
              </a:rPr>
              <a:t>Understand </a:t>
            </a:r>
            <a:r>
              <a:rPr lang="en-US" sz="2200" dirty="0">
                <a:latin typeface="Cambria" panose="02040503050406030204" pitchFamily="18" charset="0"/>
              </a:rPr>
              <a:t>components of a Performance Task and skills required for students to be successful. </a:t>
            </a:r>
            <a:endParaRPr lang="en-US" sz="2200" b="1"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Identify </a:t>
            </a:r>
            <a:r>
              <a:rPr lang="en-US" sz="2200" dirty="0">
                <a:latin typeface="Cambria" panose="02040503050406030204" pitchFamily="18" charset="0"/>
              </a:rPr>
              <a:t>current trends in ELA PT performance for the Oregon Summative Assessment and review samples of student work which receive a scoring condition code. </a:t>
            </a:r>
            <a:endParaRPr lang="en-US" sz="2200"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Examine </a:t>
            </a:r>
            <a:r>
              <a:rPr lang="en-US" sz="2200" dirty="0">
                <a:latin typeface="Cambria" panose="02040503050406030204" pitchFamily="18" charset="0"/>
              </a:rPr>
              <a:t>recommendations for differentiated instructional strategies to support performance task development and student achievement on writing performance tasks. </a:t>
            </a:r>
            <a:endParaRPr lang="en-US" sz="2200"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Discuss </a:t>
            </a:r>
            <a:r>
              <a:rPr lang="en-US" sz="2200" dirty="0">
                <a:latin typeface="Cambria" panose="02040503050406030204" pitchFamily="18" charset="0"/>
              </a:rPr>
              <a:t>and collaborate in professional development opportunities to support teachers’ understanding of performance task activities. </a:t>
            </a:r>
          </a:p>
        </p:txBody>
      </p:sp>
      <p:pic>
        <p:nvPicPr>
          <p:cNvPr id="4" name="Picture 4" title="blue pussle pie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375" y="146348"/>
            <a:ext cx="1831975" cy="183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9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mbria" panose="02040503050406030204" pitchFamily="18" charset="0"/>
              </a:rPr>
              <a:t>Examining a Sample Data Set</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r>
              <a:rPr lang="en-US" b="1" dirty="0" err="1" smtClean="0">
                <a:latin typeface="Cambria" panose="02040503050406030204" pitchFamily="18" charset="0"/>
              </a:rPr>
              <a:t>Noticings</a:t>
            </a:r>
            <a:r>
              <a:rPr lang="en-US" b="1" dirty="0" smtClean="0">
                <a:latin typeface="Cambria" panose="02040503050406030204" pitchFamily="18" charset="0"/>
              </a:rPr>
              <a:t>:</a:t>
            </a:r>
            <a:r>
              <a:rPr lang="en-US" dirty="0" smtClean="0">
                <a:latin typeface="Cambria" panose="02040503050406030204" pitchFamily="18" charset="0"/>
              </a:rPr>
              <a:t> </a:t>
            </a:r>
            <a:r>
              <a:rPr lang="en-US" i="1" dirty="0" smtClean="0">
                <a:latin typeface="Cambria" panose="02040503050406030204" pitchFamily="18" charset="0"/>
              </a:rPr>
              <a:t>What positives do you notice about this sample data set? What concerns?</a:t>
            </a:r>
          </a:p>
          <a:p>
            <a:endParaRPr lang="en-US" i="1" dirty="0">
              <a:latin typeface="Cambria" panose="02040503050406030204" pitchFamily="18" charset="0"/>
            </a:endParaRPr>
          </a:p>
          <a:p>
            <a:r>
              <a:rPr lang="en-US" b="1" dirty="0" smtClean="0">
                <a:latin typeface="Cambria" panose="02040503050406030204" pitchFamily="18" charset="0"/>
              </a:rPr>
              <a:t>Questions: </a:t>
            </a:r>
            <a:r>
              <a:rPr lang="en-US" i="1" dirty="0" smtClean="0">
                <a:latin typeface="Cambria" panose="02040503050406030204" pitchFamily="18" charset="0"/>
              </a:rPr>
              <a:t>What questions does this data set generate for you?</a:t>
            </a:r>
            <a:endParaRPr lang="en-US" dirty="0" smtClean="0">
              <a:latin typeface="Cambria" panose="02040503050406030204" pitchFamily="18" charset="0"/>
            </a:endParaRPr>
          </a:p>
        </p:txBody>
      </p:sp>
    </p:spTree>
    <p:extLst>
      <p:ext uri="{BB962C8B-B14F-4D97-AF65-F5344CB8AC3E}">
        <p14:creationId xmlns:p14="http://schemas.microsoft.com/office/powerpoint/2010/main" val="4126791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6275" y="436563"/>
            <a:ext cx="7886700" cy="1325562"/>
          </a:xfrm>
        </p:spPr>
        <p:txBody>
          <a:bodyPr>
            <a:normAutofit/>
          </a:bodyPr>
          <a:lstStyle/>
          <a:p>
            <a:pPr algn="ctr"/>
            <a:r>
              <a:rPr lang="en-US" sz="2800" dirty="0" smtClean="0">
                <a:latin typeface="Cambria" panose="02040503050406030204" pitchFamily="18" charset="0"/>
              </a:rPr>
              <a:t>Review of Narrative Writing Student Samples </a:t>
            </a:r>
            <a:br>
              <a:rPr lang="en-US" sz="2800" dirty="0" smtClean="0">
                <a:latin typeface="Cambria" panose="02040503050406030204" pitchFamily="18" charset="0"/>
              </a:rPr>
            </a:br>
            <a:r>
              <a:rPr lang="en-US" sz="2800" dirty="0" smtClean="0">
                <a:latin typeface="Cambria" panose="02040503050406030204" pitchFamily="18" charset="0"/>
              </a:rPr>
              <a:t>with Condition Code “I” Score</a:t>
            </a:r>
            <a:endParaRPr lang="en-US" sz="2800" dirty="0">
              <a:latin typeface="Cambria" panose="02040503050406030204" pitchFamily="18" charset="0"/>
            </a:endParaRPr>
          </a:p>
        </p:txBody>
      </p:sp>
      <p:sp>
        <p:nvSpPr>
          <p:cNvPr id="4" name="TextBox 3"/>
          <p:cNvSpPr txBox="1"/>
          <p:nvPr/>
        </p:nvSpPr>
        <p:spPr>
          <a:xfrm>
            <a:off x="514350" y="1628775"/>
            <a:ext cx="8210550"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Cambria" panose="02040503050406030204" pitchFamily="18" charset="0"/>
              </a:rPr>
              <a:t>ODE conducted numerous random samples of students who received a condition code of “Insufficient”.</a:t>
            </a:r>
          </a:p>
          <a:p>
            <a:pPr marL="285750" indent="-285750">
              <a:buFont typeface="Arial" panose="020B0604020202020204" pitchFamily="34" charset="0"/>
              <a:buChar char="•"/>
            </a:pPr>
            <a:endParaRPr lang="en-US" sz="800" dirty="0" smtClean="0">
              <a:latin typeface="Cambria" panose="02040503050406030204" pitchFamily="18" charset="0"/>
            </a:endParaRPr>
          </a:p>
          <a:p>
            <a:pPr marL="285750" indent="-285750">
              <a:buFont typeface="Arial" panose="020B0604020202020204" pitchFamily="34" charset="0"/>
              <a:buChar char="•"/>
            </a:pPr>
            <a:r>
              <a:rPr lang="en-US" sz="2400" dirty="0" smtClean="0">
                <a:latin typeface="Cambria" panose="02040503050406030204" pitchFamily="18" charset="0"/>
              </a:rPr>
              <a:t>The purpose of reviewing student samples was to verify if a condition code was appropriately assigned for student work.</a:t>
            </a:r>
          </a:p>
          <a:p>
            <a:pPr marL="285750" indent="-285750">
              <a:buFont typeface="Arial" panose="020B0604020202020204" pitchFamily="34" charset="0"/>
              <a:buChar char="•"/>
            </a:pPr>
            <a:endParaRPr lang="en-US" sz="800" dirty="0">
              <a:latin typeface="Cambria" panose="02040503050406030204" pitchFamily="18" charset="0"/>
            </a:endParaRPr>
          </a:p>
          <a:p>
            <a:pPr marL="285750" indent="-285750">
              <a:buFont typeface="Arial" panose="020B0604020202020204" pitchFamily="34" charset="0"/>
              <a:buChar char="•"/>
            </a:pPr>
            <a:r>
              <a:rPr lang="en-US" sz="2400" dirty="0" smtClean="0">
                <a:latin typeface="Cambria" panose="02040503050406030204" pitchFamily="18" charset="0"/>
              </a:rPr>
              <a:t>The parameters of the review would be a verification of 100% agreement of the numerous random samples appropriately receiving a score due to a condition code reason.</a:t>
            </a:r>
          </a:p>
          <a:p>
            <a:pPr marL="285750" indent="-285750">
              <a:buFont typeface="Arial" panose="020B0604020202020204" pitchFamily="34" charset="0"/>
              <a:buChar char="•"/>
            </a:pPr>
            <a:endParaRPr lang="en-US" sz="800" dirty="0">
              <a:latin typeface="Cambria" panose="02040503050406030204" pitchFamily="18" charset="0"/>
            </a:endParaRPr>
          </a:p>
          <a:p>
            <a:pPr marL="285750" indent="-285750">
              <a:buFont typeface="Arial" panose="020B0604020202020204" pitchFamily="34" charset="0"/>
              <a:buChar char="•"/>
            </a:pPr>
            <a:r>
              <a:rPr lang="en-US" sz="2400" dirty="0" smtClean="0">
                <a:latin typeface="Cambria" panose="02040503050406030204" pitchFamily="18" charset="0"/>
              </a:rPr>
              <a:t>If agreement was less than 100%, a new random sampling would be conducted.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242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1" y="1998486"/>
            <a:ext cx="8670663" cy="1325563"/>
          </a:xfrm>
        </p:spPr>
        <p:txBody>
          <a:bodyPr>
            <a:normAutofit/>
          </a:bodyPr>
          <a:lstStyle/>
          <a:p>
            <a:pPr algn="ctr"/>
            <a:r>
              <a:rPr lang="en-US" sz="2800" dirty="0" smtClean="0">
                <a:latin typeface="Cambria" panose="02040503050406030204" pitchFamily="18" charset="0"/>
              </a:rPr>
              <a:t>Results of Narrative Writing Student Sample Review </a:t>
            </a:r>
            <a:br>
              <a:rPr lang="en-US" sz="2800" dirty="0" smtClean="0">
                <a:latin typeface="Cambria" panose="02040503050406030204" pitchFamily="18" charset="0"/>
              </a:rPr>
            </a:br>
            <a:r>
              <a:rPr lang="en-US" sz="2800" dirty="0" smtClean="0">
                <a:latin typeface="Cambria" panose="02040503050406030204" pitchFamily="18" charset="0"/>
              </a:rPr>
              <a:t>with Condition Code Score</a:t>
            </a:r>
            <a:endParaRPr lang="en-US" sz="2800" dirty="0">
              <a:latin typeface="Cambria" panose="02040503050406030204" pitchFamily="18" charset="0"/>
            </a:endParaRPr>
          </a:p>
        </p:txBody>
      </p:sp>
      <p:sp>
        <p:nvSpPr>
          <p:cNvPr id="3" name="Content Placeholder 2"/>
          <p:cNvSpPr>
            <a:spLocks noGrp="1"/>
          </p:cNvSpPr>
          <p:nvPr>
            <p:ph idx="1"/>
          </p:nvPr>
        </p:nvSpPr>
        <p:spPr/>
        <p:txBody>
          <a:bodyPr>
            <a:noAutofit/>
          </a:bodyPr>
          <a:lstStyle/>
          <a:p>
            <a:r>
              <a:rPr lang="en-US" dirty="0" smtClean="0">
                <a:latin typeface="Cambria" panose="02040503050406030204" pitchFamily="18" charset="0"/>
              </a:rPr>
              <a:t>ODE </a:t>
            </a:r>
            <a:r>
              <a:rPr lang="en-US" dirty="0">
                <a:latin typeface="Cambria" panose="02040503050406030204" pitchFamily="18" charset="0"/>
              </a:rPr>
              <a:t>confirmed that </a:t>
            </a:r>
            <a:r>
              <a:rPr lang="en-US" b="1" dirty="0">
                <a:latin typeface="Cambria" panose="02040503050406030204" pitchFamily="18" charset="0"/>
              </a:rPr>
              <a:t>100% </a:t>
            </a:r>
            <a:r>
              <a:rPr lang="en-US" dirty="0">
                <a:latin typeface="Cambria" panose="02040503050406030204" pitchFamily="18" charset="0"/>
              </a:rPr>
              <a:t>of the </a:t>
            </a:r>
            <a:r>
              <a:rPr lang="en-US" dirty="0" smtClean="0">
                <a:latin typeface="Cambria" panose="02040503050406030204" pitchFamily="18" charset="0"/>
              </a:rPr>
              <a:t>random </a:t>
            </a:r>
            <a:r>
              <a:rPr lang="en-US" dirty="0">
                <a:latin typeface="Cambria" panose="02040503050406030204" pitchFamily="18" charset="0"/>
              </a:rPr>
              <a:t>student samples should have received a score of “0” based on a condition code descriptor</a:t>
            </a:r>
            <a:r>
              <a:rPr lang="en-US" dirty="0" smtClean="0">
                <a:latin typeface="Cambria" panose="02040503050406030204" pitchFamily="18" charset="0"/>
              </a:rPr>
              <a:t>.</a:t>
            </a:r>
          </a:p>
          <a:p>
            <a:endParaRPr lang="en-US" sz="800" dirty="0" smtClean="0">
              <a:latin typeface="Cambria" panose="02040503050406030204" pitchFamily="18" charset="0"/>
            </a:endParaRPr>
          </a:p>
          <a:p>
            <a:pPr marL="285750" indent="-285750"/>
            <a:r>
              <a:rPr lang="en-US" dirty="0" smtClean="0">
                <a:latin typeface="Cambria" panose="02040503050406030204" pitchFamily="18" charset="0"/>
              </a:rPr>
              <a:t>Additionally ODE evaluated student responses to identify the most common factors resulting in condition codes.</a:t>
            </a:r>
            <a:endParaRPr lang="en-US" dirty="0">
              <a:latin typeface="Cambria" panose="02040503050406030204" pitchFamily="18" charset="0"/>
            </a:endParaRPr>
          </a:p>
          <a:p>
            <a:pPr marL="285750" indent="-285750"/>
            <a:endParaRPr lang="en-US" dirty="0"/>
          </a:p>
          <a:p>
            <a:endParaRPr lang="en-US" sz="2000" dirty="0"/>
          </a:p>
          <a:p>
            <a:endParaRPr lang="en-US" dirty="0"/>
          </a:p>
        </p:txBody>
      </p:sp>
    </p:spTree>
    <p:extLst>
      <p:ext uri="{BB962C8B-B14F-4D97-AF65-F5344CB8AC3E}">
        <p14:creationId xmlns:p14="http://schemas.microsoft.com/office/powerpoint/2010/main" val="34632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65625"/>
            <a:ext cx="7886700" cy="1325563"/>
          </a:xfrm>
        </p:spPr>
        <p:txBody>
          <a:bodyPr/>
          <a:lstStyle/>
          <a:p>
            <a:r>
              <a:rPr lang="en-US" dirty="0" smtClean="0"/>
              <a:t>Causes of 0 points</a:t>
            </a:r>
            <a:endParaRPr lang="en-US" dirty="0"/>
          </a:p>
        </p:txBody>
      </p:sp>
      <p:sp>
        <p:nvSpPr>
          <p:cNvPr id="3" name="Content Placeholder 2"/>
          <p:cNvSpPr>
            <a:spLocks noGrp="1"/>
          </p:cNvSpPr>
          <p:nvPr>
            <p:ph idx="1"/>
          </p:nvPr>
        </p:nvSpPr>
        <p:spPr>
          <a:xfrm>
            <a:off x="628650" y="3076687"/>
            <a:ext cx="7886700" cy="3100276"/>
          </a:xfrm>
        </p:spPr>
        <p:txBody>
          <a:bodyPr>
            <a:noAutofit/>
          </a:bodyPr>
          <a:lstStyle/>
          <a:p>
            <a:r>
              <a:rPr lang="en-US" sz="2100" b="1" dirty="0"/>
              <a:t>Insufficient: </a:t>
            </a:r>
            <a:r>
              <a:rPr lang="en-US" sz="2100" dirty="0"/>
              <a:t>The response is too brief to score.</a:t>
            </a:r>
          </a:p>
          <a:p>
            <a:pPr marL="288036" lvl="2" indent="0">
              <a:buNone/>
            </a:pPr>
            <a:r>
              <a:rPr lang="en-US" sz="1800" i="1" dirty="0"/>
              <a:t>Example 1: </a:t>
            </a:r>
            <a:r>
              <a:rPr lang="en-US" sz="1800" dirty="0"/>
              <a:t>“IDK” and “I don’t care</a:t>
            </a:r>
            <a:r>
              <a:rPr lang="en-US" sz="1800" dirty="0" smtClean="0"/>
              <a:t>”</a:t>
            </a:r>
          </a:p>
          <a:p>
            <a:pPr marL="288036" lvl="2" indent="0">
              <a:buNone/>
            </a:pPr>
            <a:endParaRPr lang="en-US" sz="800" dirty="0"/>
          </a:p>
          <a:p>
            <a:pPr marL="288036" lvl="2" indent="0">
              <a:buNone/>
            </a:pPr>
            <a:r>
              <a:rPr lang="en-US" sz="1800" i="1" dirty="0"/>
              <a:t>Example 2: </a:t>
            </a:r>
            <a:r>
              <a:rPr lang="en-US" sz="1800" dirty="0"/>
              <a:t>student has not provided enough of their own, original writing to determine whether or not they are on purpose (mode); response may include too much copied text verbatim from the prompt or from the sources</a:t>
            </a:r>
            <a:r>
              <a:rPr lang="en-US" sz="1800" dirty="0" smtClean="0"/>
              <a:t>.</a:t>
            </a:r>
          </a:p>
          <a:p>
            <a:pPr marL="288036" lvl="2" indent="0">
              <a:buNone/>
            </a:pPr>
            <a:endParaRPr lang="en-US" sz="1800" dirty="0"/>
          </a:p>
          <a:p>
            <a:r>
              <a:rPr lang="en-US" sz="2100" b="1" dirty="0" smtClean="0"/>
              <a:t>Off </a:t>
            </a:r>
            <a:r>
              <a:rPr lang="en-US" sz="2100" b="1" dirty="0"/>
              <a:t>Purpose (Mode): </a:t>
            </a:r>
            <a:r>
              <a:rPr lang="en-US" sz="2100" dirty="0"/>
              <a:t>The response does not follow the mode of writing given in the prompt.</a:t>
            </a:r>
          </a:p>
          <a:p>
            <a:pPr marL="288036" lvl="2" indent="0">
              <a:buNone/>
            </a:pPr>
            <a:r>
              <a:rPr lang="en-US" sz="1800" i="1" dirty="0"/>
              <a:t>Example: </a:t>
            </a:r>
            <a:r>
              <a:rPr lang="en-US" sz="1800" dirty="0"/>
              <a:t>When told to write a </a:t>
            </a:r>
            <a:r>
              <a:rPr lang="en-US" sz="1800" b="1" dirty="0"/>
              <a:t>narrative</a:t>
            </a:r>
            <a:r>
              <a:rPr lang="en-US" sz="1800" dirty="0"/>
              <a:t> based on the information in the sources, student writes an informational response</a:t>
            </a:r>
          </a:p>
          <a:p>
            <a:endParaRPr lang="en-US" sz="2250" dirty="0"/>
          </a:p>
          <a:p>
            <a:pPr lvl="1">
              <a:buFont typeface="Arial" panose="020B0604020202020204" pitchFamily="34" charset="0"/>
              <a:buChar char="•"/>
            </a:pPr>
            <a:endParaRPr lang="en-US" sz="1800" dirty="0"/>
          </a:p>
          <a:p>
            <a:pPr lvl="2">
              <a:buFont typeface="Arial" panose="020B0604020202020204" pitchFamily="34" charset="0"/>
              <a:buChar char="•"/>
            </a:pPr>
            <a:endParaRPr lang="en-US" dirty="0"/>
          </a:p>
          <a:p>
            <a:pPr marL="288036" lvl="2" indent="0">
              <a:buNone/>
            </a:pPr>
            <a:endParaRPr lang="en-US" dirty="0" smtClean="0"/>
          </a:p>
        </p:txBody>
      </p:sp>
      <p:sp>
        <p:nvSpPr>
          <p:cNvPr id="6" name="Slide Number Placeholder 5"/>
          <p:cNvSpPr>
            <a:spLocks noGrp="1"/>
          </p:cNvSpPr>
          <p:nvPr>
            <p:ph type="sldNum" sz="quarter" idx="4294967295"/>
          </p:nvPr>
        </p:nvSpPr>
        <p:spPr/>
        <p:txBody>
          <a:bodyPr/>
          <a:lstStyle/>
          <a:p>
            <a:endParaRPr lang="en-US" dirty="0"/>
          </a:p>
        </p:txBody>
      </p:sp>
      <p:sp>
        <p:nvSpPr>
          <p:cNvPr id="4" name="Right Arrow 3" descr="Arrow is pointing to Example 2 cause for 0 score" title="arrow"/>
          <p:cNvSpPr/>
          <p:nvPr/>
        </p:nvSpPr>
        <p:spPr>
          <a:xfrm>
            <a:off x="119991" y="3920903"/>
            <a:ext cx="817685" cy="342900"/>
          </a:xfrm>
          <a:prstGeom prst="rightArrow">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8232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18788"/>
            <a:ext cx="7886700" cy="1325563"/>
          </a:xfrm>
        </p:spPr>
        <p:txBody>
          <a:bodyPr/>
          <a:lstStyle/>
          <a:p>
            <a:r>
              <a:rPr lang="en-US" dirty="0" smtClean="0"/>
              <a:t>Statewide Data</a:t>
            </a:r>
            <a:endParaRPr lang="en-US" dirty="0"/>
          </a:p>
        </p:txBody>
      </p:sp>
      <p:sp>
        <p:nvSpPr>
          <p:cNvPr id="3" name="Content Placeholder 2"/>
          <p:cNvSpPr>
            <a:spLocks noGrp="1"/>
          </p:cNvSpPr>
          <p:nvPr>
            <p:ph idx="1"/>
          </p:nvPr>
        </p:nvSpPr>
        <p:spPr>
          <a:xfrm>
            <a:off x="628650" y="2818440"/>
            <a:ext cx="7886700" cy="2995060"/>
          </a:xfrm>
        </p:spPr>
        <p:txBody>
          <a:bodyPr>
            <a:noAutofit/>
          </a:bodyPr>
          <a:lstStyle/>
          <a:p>
            <a:r>
              <a:rPr lang="en-US" sz="2400" i="1" dirty="0">
                <a:solidFill>
                  <a:srgbClr val="0070C0"/>
                </a:solidFill>
              </a:rPr>
              <a:t>Are more students earning 0 points this year compared to last year?</a:t>
            </a:r>
          </a:p>
          <a:p>
            <a:pPr lvl="1">
              <a:buFont typeface="Arial" panose="020B0604020202020204" pitchFamily="34" charset="0"/>
              <a:buChar char="•"/>
            </a:pPr>
            <a:r>
              <a:rPr lang="en-US" dirty="0"/>
              <a:t>No, the percent of non-</a:t>
            </a:r>
            <a:r>
              <a:rPr lang="en-US" dirty="0" err="1"/>
              <a:t>scorable</a:t>
            </a:r>
            <a:r>
              <a:rPr lang="en-US" dirty="0"/>
              <a:t> responses (full write items earning zeros) </a:t>
            </a:r>
            <a:r>
              <a:rPr lang="en-US" dirty="0" smtClean="0"/>
              <a:t>has decreased </a:t>
            </a:r>
            <a:r>
              <a:rPr lang="en-US" dirty="0"/>
              <a:t>from Spring </a:t>
            </a:r>
            <a:r>
              <a:rPr lang="en-US" dirty="0" smtClean="0"/>
              <a:t>2014 </a:t>
            </a:r>
            <a:r>
              <a:rPr lang="en-US" dirty="0"/>
              <a:t>to Spring </a:t>
            </a:r>
            <a:r>
              <a:rPr lang="en-US" dirty="0" smtClean="0"/>
              <a:t>2018.</a:t>
            </a:r>
            <a:endParaRPr lang="en-US" dirty="0"/>
          </a:p>
          <a:p>
            <a:pPr marL="288036" lvl="2" indent="0">
              <a:buNone/>
            </a:pPr>
            <a:endParaRPr lang="en-US" sz="800" dirty="0"/>
          </a:p>
          <a:p>
            <a:r>
              <a:rPr lang="en-US" sz="2400" i="1" dirty="0">
                <a:solidFill>
                  <a:srgbClr val="0070C0"/>
                </a:solidFill>
              </a:rPr>
              <a:t>What trends can be seen in the data</a:t>
            </a:r>
            <a:r>
              <a:rPr lang="en-US" sz="2400" i="1" dirty="0" smtClean="0">
                <a:solidFill>
                  <a:srgbClr val="0070C0"/>
                </a:solidFill>
              </a:rPr>
              <a:t>?</a:t>
            </a:r>
          </a:p>
          <a:p>
            <a:pPr lvl="1">
              <a:buFont typeface="Arial" panose="020B0604020202020204" pitchFamily="34" charset="0"/>
              <a:buChar char="•"/>
            </a:pPr>
            <a:r>
              <a:rPr lang="en-US" dirty="0" smtClean="0"/>
              <a:t>Insufficient </a:t>
            </a:r>
            <a:r>
              <a:rPr lang="en-US" dirty="0"/>
              <a:t>responses are the cause of most zeros</a:t>
            </a:r>
            <a:r>
              <a:rPr lang="en-US" dirty="0" smtClean="0"/>
              <a:t>.</a:t>
            </a:r>
          </a:p>
          <a:p>
            <a:pPr marL="457189" lvl="1" indent="0">
              <a:buNone/>
            </a:pPr>
            <a:endParaRPr lang="en-US" sz="800" dirty="0"/>
          </a:p>
          <a:p>
            <a:pPr lvl="1">
              <a:buFont typeface="Arial" panose="020B0604020202020204" pitchFamily="34" charset="0"/>
              <a:buChar char="•"/>
            </a:pPr>
            <a:r>
              <a:rPr lang="en-US" dirty="0"/>
              <a:t>Off-purpose (mode) responses are more common in the </a:t>
            </a:r>
            <a:r>
              <a:rPr lang="en-US" b="1" dirty="0"/>
              <a:t>Narrative</a:t>
            </a:r>
            <a:r>
              <a:rPr lang="en-US" dirty="0"/>
              <a:t> mode than in the other two modes.</a:t>
            </a:r>
          </a:p>
          <a:p>
            <a:pPr marL="288036" lvl="2" indent="0">
              <a:buNone/>
            </a:pPr>
            <a:endParaRPr lang="en-US" dirty="0" smtClean="0"/>
          </a:p>
        </p:txBody>
      </p:sp>
      <p:sp>
        <p:nvSpPr>
          <p:cNvPr id="6" name="Slide Number Placeholder 5"/>
          <p:cNvSpPr>
            <a:spLocks noGrp="1"/>
          </p:cNvSpPr>
          <p:nvPr>
            <p:ph type="sldNum" sz="quarter" idx="4294967295"/>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4150898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2341" y="10759"/>
            <a:ext cx="7822266" cy="925158"/>
          </a:xfrm>
        </p:spPr>
        <p:txBody>
          <a:bodyPr>
            <a:normAutofit/>
          </a:bodyPr>
          <a:lstStyle/>
          <a:p>
            <a:pPr algn="ctr"/>
            <a:r>
              <a:rPr lang="en-US" sz="2800" dirty="0" smtClean="0"/>
              <a:t>Sample of Narrative Writing Student Directions</a:t>
            </a:r>
            <a:endParaRPr lang="en-US" sz="2800" dirty="0"/>
          </a:p>
        </p:txBody>
      </p:sp>
      <p:sp>
        <p:nvSpPr>
          <p:cNvPr id="6" name="TextBox 5"/>
          <p:cNvSpPr txBox="1"/>
          <p:nvPr/>
        </p:nvSpPr>
        <p:spPr>
          <a:xfrm>
            <a:off x="376518" y="1108039"/>
            <a:ext cx="8573844" cy="5016758"/>
          </a:xfrm>
          <a:prstGeom prst="rect">
            <a:avLst/>
          </a:prstGeom>
          <a:solidFill>
            <a:schemeClr val="bg1"/>
          </a:solidFill>
        </p:spPr>
        <p:txBody>
          <a:bodyPr wrap="square" rtlCol="0">
            <a:spAutoFit/>
          </a:bodyPr>
          <a:lstStyle/>
          <a:p>
            <a:r>
              <a:rPr lang="en-US" sz="2000" b="1" dirty="0"/>
              <a:t>Astronauts Narrative Performance Task</a:t>
            </a:r>
            <a:endParaRPr lang="en-US" sz="2000" dirty="0"/>
          </a:p>
          <a:p>
            <a:r>
              <a:rPr lang="en-US" sz="2000" b="1" dirty="0" smtClean="0"/>
              <a:t>Task</a:t>
            </a:r>
            <a:r>
              <a:rPr lang="en-US" sz="2000" b="1" dirty="0"/>
              <a:t>:</a:t>
            </a:r>
            <a:endParaRPr lang="en-US" sz="2000" dirty="0"/>
          </a:p>
          <a:p>
            <a:r>
              <a:rPr lang="en-US" sz="2000" dirty="0"/>
              <a:t>Your class has been learning about different types of jobs to prepare for your school's job week. Your teacher has asked each person to learn about a different job. You think being an astronaut must be an interesting job so you decide to learn about what it is like to be an astronaut. You have found two sources about being an astronaut</a:t>
            </a:r>
            <a:r>
              <a:rPr lang="en-US" sz="2000" dirty="0" smtClean="0"/>
              <a:t>.</a:t>
            </a:r>
          </a:p>
          <a:p>
            <a:endParaRPr lang="en-US" sz="2000" dirty="0"/>
          </a:p>
          <a:p>
            <a:r>
              <a:rPr lang="en-US" sz="2000" dirty="0"/>
              <a:t>After you have reviewed these sources, you will answer some questions about them. Briefly scan the sources and the three questions that follow. Then, go back and read the sources carefully so you will have the information you will need to answer the questions and complete your research. You may click on the Global Notes button to take notes on the information you find in the sources as you read. You may also use scratch paper to take notes.</a:t>
            </a:r>
          </a:p>
          <a:p>
            <a:r>
              <a:rPr lang="en-US" sz="2000" dirty="0"/>
              <a:t/>
            </a:r>
            <a:br>
              <a:rPr lang="en-US" sz="2000" dirty="0"/>
            </a:br>
            <a:r>
              <a:rPr lang="en-US" sz="2000" dirty="0"/>
              <a:t>In Part 2, you will write an story on a topic related to the sources.</a:t>
            </a:r>
          </a:p>
        </p:txBody>
      </p:sp>
    </p:spTree>
    <p:extLst>
      <p:ext uri="{BB962C8B-B14F-4D97-AF65-F5344CB8AC3E}">
        <p14:creationId xmlns:p14="http://schemas.microsoft.com/office/powerpoint/2010/main" val="2549798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2341" y="10759"/>
            <a:ext cx="7822266" cy="925158"/>
          </a:xfrm>
        </p:spPr>
        <p:txBody>
          <a:bodyPr>
            <a:normAutofit/>
          </a:bodyPr>
          <a:lstStyle/>
          <a:p>
            <a:pPr algn="ctr"/>
            <a:r>
              <a:rPr lang="en-US" sz="2800" dirty="0" smtClean="0"/>
              <a:t>Sample of Narrative Writing Student Directions</a:t>
            </a:r>
            <a:endParaRPr lang="en-US" sz="2800" dirty="0"/>
          </a:p>
        </p:txBody>
      </p:sp>
      <p:sp>
        <p:nvSpPr>
          <p:cNvPr id="6" name="TextBox 5"/>
          <p:cNvSpPr txBox="1"/>
          <p:nvPr/>
        </p:nvSpPr>
        <p:spPr>
          <a:xfrm>
            <a:off x="451822" y="817583"/>
            <a:ext cx="8369449" cy="5632311"/>
          </a:xfrm>
          <a:prstGeom prst="rect">
            <a:avLst/>
          </a:prstGeom>
          <a:solidFill>
            <a:schemeClr val="bg1"/>
          </a:solidFill>
        </p:spPr>
        <p:txBody>
          <a:bodyPr wrap="square" rtlCol="0">
            <a:spAutoFit/>
          </a:bodyPr>
          <a:lstStyle/>
          <a:p>
            <a:r>
              <a:rPr lang="en-US" sz="2000" b="1" dirty="0"/>
              <a:t>Astronauts Narrative Performance Task</a:t>
            </a:r>
            <a:endParaRPr lang="en-US" sz="2000" dirty="0"/>
          </a:p>
          <a:p>
            <a:r>
              <a:rPr lang="en-US" sz="2000" dirty="0"/>
              <a:t/>
            </a:r>
            <a:br>
              <a:rPr lang="en-US" sz="2000" dirty="0"/>
            </a:br>
            <a:r>
              <a:rPr lang="en-US" sz="2000" b="1" dirty="0"/>
              <a:t>Part 2</a:t>
            </a:r>
            <a:r>
              <a:rPr lang="en-US" sz="2000" dirty="0"/>
              <a:t/>
            </a:r>
            <a:br>
              <a:rPr lang="en-US" sz="2000" dirty="0"/>
            </a:br>
            <a:r>
              <a:rPr lang="en-US" sz="2000" dirty="0"/>
              <a:t>You will review your notes and sources, and plan, draft, revise, and edit your writing. You may use your notes and go back to the sources. Now read your assignment and the information about how your writing will be scored, then begin your work</a:t>
            </a:r>
            <a:r>
              <a:rPr lang="en-US" sz="2000" dirty="0" smtClean="0"/>
              <a:t>.</a:t>
            </a:r>
          </a:p>
          <a:p>
            <a:endParaRPr lang="en-US" sz="2000" dirty="0"/>
          </a:p>
          <a:p>
            <a:r>
              <a:rPr lang="en-US" sz="2000" b="1" dirty="0"/>
              <a:t>Your Assignment:</a:t>
            </a:r>
            <a:r>
              <a:rPr lang="en-US" sz="2000" dirty="0"/>
              <a:t/>
            </a:r>
            <a:br>
              <a:rPr lang="en-US" sz="2000" dirty="0"/>
            </a:br>
            <a:r>
              <a:rPr lang="en-US" sz="2000" dirty="0"/>
              <a:t>Your teacher is creating a bulletin board display in the school library to show what your class has learned about different types of jobs. You choose to write a story on astronauts. For your story, imagine that you are an astronaut in space. In your story tell about an exciting adventure that you have as an astronaut.</a:t>
            </a:r>
          </a:p>
          <a:p>
            <a:endParaRPr lang="en-US" sz="2000" dirty="0" smtClean="0"/>
          </a:p>
          <a:p>
            <a:r>
              <a:rPr lang="en-US" sz="2000" dirty="0" smtClean="0"/>
              <a:t>Your </a:t>
            </a:r>
            <a:r>
              <a:rPr lang="en-US" sz="2000" dirty="0"/>
              <a:t>story will be read by other students, teachers, and parents. When writing your story, find ways to use information and details from the sources to improve your story. Make sure you develop your character(s), the setting, and the plot. Use details, dialogue, and description where appropriate.</a:t>
            </a:r>
          </a:p>
        </p:txBody>
      </p:sp>
    </p:spTree>
    <p:extLst>
      <p:ext uri="{BB962C8B-B14F-4D97-AF65-F5344CB8AC3E}">
        <p14:creationId xmlns:p14="http://schemas.microsoft.com/office/powerpoint/2010/main" val="3376739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6275" y="436563"/>
            <a:ext cx="7886700" cy="1325562"/>
          </a:xfrm>
        </p:spPr>
        <p:txBody>
          <a:bodyPr>
            <a:normAutofit/>
          </a:bodyPr>
          <a:lstStyle/>
          <a:p>
            <a:pPr algn="ctr"/>
            <a:r>
              <a:rPr lang="en-US" sz="2800" dirty="0" smtClean="0"/>
              <a:t>Examples of Narrative Writing Student Sample Responses with Condition Code “I” Score</a:t>
            </a:r>
            <a:endParaRPr lang="en-US" sz="2800" dirty="0"/>
          </a:p>
        </p:txBody>
      </p:sp>
      <p:pic>
        <p:nvPicPr>
          <p:cNvPr id="5" name="Picture 4" descr="Student has not provided a meaningful response." title="Example Narrative Writing Student Sample"/>
          <p:cNvPicPr>
            <a:picLocks noChangeAspect="1"/>
          </p:cNvPicPr>
          <p:nvPr/>
        </p:nvPicPr>
        <p:blipFill>
          <a:blip r:embed="rId3"/>
          <a:stretch>
            <a:fillRect/>
          </a:stretch>
        </p:blipFill>
        <p:spPr>
          <a:xfrm>
            <a:off x="1114425" y="1762125"/>
            <a:ext cx="7010400" cy="2752725"/>
          </a:xfrm>
          <a:prstGeom prst="rect">
            <a:avLst/>
          </a:prstGeom>
        </p:spPr>
      </p:pic>
      <p:sp>
        <p:nvSpPr>
          <p:cNvPr id="6" name="TextBox 5"/>
          <p:cNvSpPr txBox="1"/>
          <p:nvPr/>
        </p:nvSpPr>
        <p:spPr>
          <a:xfrm>
            <a:off x="1114425" y="2162287"/>
            <a:ext cx="7010400" cy="523220"/>
          </a:xfrm>
          <a:prstGeom prst="rect">
            <a:avLst/>
          </a:prstGeom>
          <a:solidFill>
            <a:schemeClr val="bg1"/>
          </a:solidFill>
        </p:spPr>
        <p:txBody>
          <a:bodyPr wrap="square" rtlCol="0">
            <a:spAutoFit/>
          </a:bodyPr>
          <a:lstStyle/>
          <a:p>
            <a:r>
              <a:rPr lang="en-US" sz="1400" b="1" dirty="0">
                <a:latin typeface="Times New Roman" panose="02020603050405020304" pitchFamily="18" charset="0"/>
                <a:cs typeface="Times New Roman" panose="02020603050405020304" pitchFamily="18" charset="0"/>
              </a:rPr>
              <a:t>For Part 2, you are being asked to write a story that is several paragraphs long. Type your response in the box below. The box will get bigger as you type. </a:t>
            </a:r>
          </a:p>
        </p:txBody>
      </p:sp>
      <p:sp>
        <p:nvSpPr>
          <p:cNvPr id="3" name="TextBox 2"/>
          <p:cNvSpPr txBox="1"/>
          <p:nvPr/>
        </p:nvSpPr>
        <p:spPr>
          <a:xfrm>
            <a:off x="1114425" y="2685507"/>
            <a:ext cx="6609566"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Remember to check your notes and your prewriting/planning as you write and then revise and edit your story.</a:t>
            </a:r>
          </a:p>
        </p:txBody>
      </p:sp>
      <p:sp>
        <p:nvSpPr>
          <p:cNvPr id="8" name="TextBox 7"/>
          <p:cNvSpPr txBox="1"/>
          <p:nvPr/>
        </p:nvSpPr>
        <p:spPr>
          <a:xfrm>
            <a:off x="1306269" y="5106356"/>
            <a:ext cx="6626711" cy="646331"/>
          </a:xfrm>
          <a:prstGeom prst="rect">
            <a:avLst/>
          </a:prstGeom>
          <a:noFill/>
        </p:spPr>
        <p:txBody>
          <a:bodyPr wrap="square" rtlCol="0">
            <a:spAutoFit/>
          </a:bodyPr>
          <a:lstStyle/>
          <a:p>
            <a:r>
              <a:rPr lang="en-US" b="1" i="1" dirty="0"/>
              <a:t>Student has not provided a meaningful </a:t>
            </a:r>
            <a:r>
              <a:rPr lang="en-US" b="1" i="1" dirty="0" smtClean="0"/>
              <a:t>response: </a:t>
            </a:r>
            <a:r>
              <a:rPr lang="en-US" dirty="0" smtClean="0"/>
              <a:t>Student response is connected to sources about being an astronaut.</a:t>
            </a:r>
            <a:endParaRPr lang="en-US" dirty="0"/>
          </a:p>
        </p:txBody>
      </p:sp>
    </p:spTree>
    <p:extLst>
      <p:ext uri="{BB962C8B-B14F-4D97-AF65-F5344CB8AC3E}">
        <p14:creationId xmlns:p14="http://schemas.microsoft.com/office/powerpoint/2010/main" val="280018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6275" y="436563"/>
            <a:ext cx="7886700" cy="1325562"/>
          </a:xfrm>
        </p:spPr>
        <p:txBody>
          <a:bodyPr>
            <a:normAutofit/>
          </a:bodyPr>
          <a:lstStyle/>
          <a:p>
            <a:pPr algn="ctr"/>
            <a:r>
              <a:rPr lang="en-US" sz="2800" dirty="0" smtClean="0"/>
              <a:t>Examples of Narrative Writing Student Sample Responses with Condition Code “I” Score</a:t>
            </a:r>
            <a:endParaRPr lang="en-US" sz="2800" dirty="0"/>
          </a:p>
        </p:txBody>
      </p:sp>
      <p:pic>
        <p:nvPicPr>
          <p:cNvPr id="3" name="Picture 2" descr="Student has not provided a meaningful response" title="Example of Narrative Writing Student Sample"/>
          <p:cNvPicPr>
            <a:picLocks noChangeAspect="1"/>
          </p:cNvPicPr>
          <p:nvPr/>
        </p:nvPicPr>
        <p:blipFill>
          <a:blip r:embed="rId3"/>
          <a:stretch>
            <a:fillRect/>
          </a:stretch>
        </p:blipFill>
        <p:spPr>
          <a:xfrm>
            <a:off x="1123950" y="1762125"/>
            <a:ext cx="6991350" cy="2562225"/>
          </a:xfrm>
          <a:prstGeom prst="rect">
            <a:avLst/>
          </a:prstGeom>
        </p:spPr>
      </p:pic>
      <p:sp>
        <p:nvSpPr>
          <p:cNvPr id="6" name="TextBox 5"/>
          <p:cNvSpPr txBox="1"/>
          <p:nvPr/>
        </p:nvSpPr>
        <p:spPr>
          <a:xfrm>
            <a:off x="1114425" y="2162287"/>
            <a:ext cx="7010400" cy="523220"/>
          </a:xfrm>
          <a:prstGeom prst="rect">
            <a:avLst/>
          </a:prstGeom>
          <a:solidFill>
            <a:schemeClr val="bg1"/>
          </a:solidFill>
        </p:spPr>
        <p:txBody>
          <a:bodyPr wrap="square" rtlCol="0">
            <a:spAutoFit/>
          </a:bodyPr>
          <a:lstStyle/>
          <a:p>
            <a:r>
              <a:rPr lang="en-US" sz="1400" b="1" dirty="0">
                <a:latin typeface="Times New Roman" panose="02020603050405020304" pitchFamily="18" charset="0"/>
                <a:cs typeface="Times New Roman" panose="02020603050405020304" pitchFamily="18" charset="0"/>
              </a:rPr>
              <a:t>For Part 2, you are being asked to write a story that is several paragraphs long. Type your response in the box below. The box will get bigger as you type. </a:t>
            </a:r>
          </a:p>
        </p:txBody>
      </p:sp>
      <p:sp>
        <p:nvSpPr>
          <p:cNvPr id="5" name="TextBox 4"/>
          <p:cNvSpPr txBox="1"/>
          <p:nvPr/>
        </p:nvSpPr>
        <p:spPr>
          <a:xfrm>
            <a:off x="1114425" y="2685507"/>
            <a:ext cx="6609566"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Remember to check your notes and your prewriting/planning as you write and then revise and edit your story.</a:t>
            </a:r>
          </a:p>
        </p:txBody>
      </p:sp>
      <p:sp>
        <p:nvSpPr>
          <p:cNvPr id="7" name="TextBox 6"/>
          <p:cNvSpPr txBox="1"/>
          <p:nvPr/>
        </p:nvSpPr>
        <p:spPr>
          <a:xfrm>
            <a:off x="1306269" y="5106356"/>
            <a:ext cx="6626711" cy="646331"/>
          </a:xfrm>
          <a:prstGeom prst="rect">
            <a:avLst/>
          </a:prstGeom>
          <a:noFill/>
        </p:spPr>
        <p:txBody>
          <a:bodyPr wrap="square" rtlCol="0">
            <a:spAutoFit/>
          </a:bodyPr>
          <a:lstStyle/>
          <a:p>
            <a:r>
              <a:rPr lang="en-US" b="1" i="1" dirty="0"/>
              <a:t>Student has not provided a meaningful </a:t>
            </a:r>
            <a:r>
              <a:rPr lang="en-US" b="1" i="1" dirty="0" smtClean="0"/>
              <a:t>response: </a:t>
            </a:r>
            <a:r>
              <a:rPr lang="en-US" dirty="0" smtClean="0"/>
              <a:t>Student response is connected to sources about being an astronaut.</a:t>
            </a:r>
            <a:endParaRPr lang="en-US" dirty="0"/>
          </a:p>
        </p:txBody>
      </p:sp>
    </p:spTree>
    <p:extLst>
      <p:ext uri="{BB962C8B-B14F-4D97-AF65-F5344CB8AC3E}">
        <p14:creationId xmlns:p14="http://schemas.microsoft.com/office/powerpoint/2010/main" val="22897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6275" y="436563"/>
            <a:ext cx="7886700" cy="1325562"/>
          </a:xfrm>
        </p:spPr>
        <p:txBody>
          <a:bodyPr>
            <a:normAutofit/>
          </a:bodyPr>
          <a:lstStyle/>
          <a:p>
            <a:pPr algn="ctr"/>
            <a:r>
              <a:rPr lang="en-US" sz="2800" dirty="0" smtClean="0"/>
              <a:t>Examples of Narrative Writing Student Sample Responses with Condition Code “I” Score</a:t>
            </a:r>
            <a:endParaRPr lang="en-US" sz="2800" dirty="0"/>
          </a:p>
        </p:txBody>
      </p:sp>
      <p:pic>
        <p:nvPicPr>
          <p:cNvPr id="3" name="Picture 2" descr="Student has not provided a meaningful response" title="Example of Narrative Writing Student Sample"/>
          <p:cNvPicPr>
            <a:picLocks noChangeAspect="1"/>
          </p:cNvPicPr>
          <p:nvPr/>
        </p:nvPicPr>
        <p:blipFill>
          <a:blip r:embed="rId3"/>
          <a:stretch>
            <a:fillRect/>
          </a:stretch>
        </p:blipFill>
        <p:spPr>
          <a:xfrm>
            <a:off x="1104900" y="1762125"/>
            <a:ext cx="7029450" cy="2619375"/>
          </a:xfrm>
          <a:prstGeom prst="rect">
            <a:avLst/>
          </a:prstGeom>
        </p:spPr>
      </p:pic>
      <p:sp>
        <p:nvSpPr>
          <p:cNvPr id="5" name="TextBox 4"/>
          <p:cNvSpPr txBox="1"/>
          <p:nvPr/>
        </p:nvSpPr>
        <p:spPr>
          <a:xfrm>
            <a:off x="1114425" y="2162287"/>
            <a:ext cx="7010400" cy="523220"/>
          </a:xfrm>
          <a:prstGeom prst="rect">
            <a:avLst/>
          </a:prstGeom>
          <a:solidFill>
            <a:schemeClr val="bg1"/>
          </a:solidFill>
        </p:spPr>
        <p:txBody>
          <a:bodyPr wrap="square" rtlCol="0">
            <a:spAutoFit/>
          </a:bodyPr>
          <a:lstStyle/>
          <a:p>
            <a:r>
              <a:rPr lang="en-US" sz="1400" b="1" dirty="0">
                <a:latin typeface="Times New Roman" panose="02020603050405020304" pitchFamily="18" charset="0"/>
                <a:cs typeface="Times New Roman" panose="02020603050405020304" pitchFamily="18" charset="0"/>
              </a:rPr>
              <a:t>For Part 2, you are being asked to write a story that is several paragraphs long. Type your response in the box below. The box will get bigger as you type. </a:t>
            </a:r>
          </a:p>
        </p:txBody>
      </p:sp>
      <p:sp>
        <p:nvSpPr>
          <p:cNvPr id="6" name="TextBox 5"/>
          <p:cNvSpPr txBox="1"/>
          <p:nvPr/>
        </p:nvSpPr>
        <p:spPr>
          <a:xfrm>
            <a:off x="1114425" y="2685507"/>
            <a:ext cx="6609566"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Remember to check your notes and your prewriting/planning as you write and then revise and edit your story.</a:t>
            </a:r>
          </a:p>
        </p:txBody>
      </p:sp>
      <p:pic>
        <p:nvPicPr>
          <p:cNvPr id="7" name="Picture 6" descr="Student has not provided a meaningful response" title="Example of Narrative Writing Student Sample"/>
          <p:cNvPicPr>
            <a:picLocks noChangeAspect="1"/>
          </p:cNvPicPr>
          <p:nvPr/>
        </p:nvPicPr>
        <p:blipFill>
          <a:blip r:embed="rId4"/>
          <a:stretch>
            <a:fillRect/>
          </a:stretch>
        </p:blipFill>
        <p:spPr>
          <a:xfrm>
            <a:off x="1234328" y="3858669"/>
            <a:ext cx="1619250" cy="304800"/>
          </a:xfrm>
          <a:prstGeom prst="rect">
            <a:avLst/>
          </a:prstGeom>
        </p:spPr>
      </p:pic>
      <p:sp>
        <p:nvSpPr>
          <p:cNvPr id="8" name="TextBox 7"/>
          <p:cNvSpPr txBox="1"/>
          <p:nvPr/>
        </p:nvSpPr>
        <p:spPr>
          <a:xfrm>
            <a:off x="1306269" y="5106356"/>
            <a:ext cx="6626711" cy="369332"/>
          </a:xfrm>
          <a:prstGeom prst="rect">
            <a:avLst/>
          </a:prstGeom>
          <a:noFill/>
        </p:spPr>
        <p:txBody>
          <a:bodyPr wrap="square" rtlCol="0">
            <a:spAutoFit/>
          </a:bodyPr>
          <a:lstStyle/>
          <a:p>
            <a:r>
              <a:rPr lang="en-US" b="1" i="1" dirty="0"/>
              <a:t>Student has not provided a meaningful </a:t>
            </a:r>
            <a:r>
              <a:rPr lang="en-US" b="1" i="1" dirty="0" smtClean="0"/>
              <a:t>response.</a:t>
            </a:r>
            <a:endParaRPr lang="en-US" dirty="0"/>
          </a:p>
        </p:txBody>
      </p:sp>
    </p:spTree>
    <p:extLst>
      <p:ext uri="{BB962C8B-B14F-4D97-AF65-F5344CB8AC3E}">
        <p14:creationId xmlns:p14="http://schemas.microsoft.com/office/powerpoint/2010/main" val="27535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1530" y="399554"/>
            <a:ext cx="7886700" cy="1325562"/>
          </a:xfrm>
        </p:spPr>
        <p:txBody>
          <a:bodyPr/>
          <a:lstStyle/>
          <a:p>
            <a:r>
              <a:rPr lang="en-US" b="1" dirty="0">
                <a:latin typeface="Cambria" panose="02040503050406030204" pitchFamily="18" charset="0"/>
              </a:rPr>
              <a:t>Workshop Goals</a:t>
            </a:r>
          </a:p>
        </p:txBody>
      </p:sp>
      <p:sp>
        <p:nvSpPr>
          <p:cNvPr id="3" name="Content Placeholder 2"/>
          <p:cNvSpPr>
            <a:spLocks noGrp="1"/>
          </p:cNvSpPr>
          <p:nvPr>
            <p:ph idx="4294967295"/>
          </p:nvPr>
        </p:nvSpPr>
        <p:spPr>
          <a:xfrm>
            <a:off x="0" y="1777819"/>
            <a:ext cx="8896350" cy="4400252"/>
          </a:xfrm>
        </p:spPr>
        <p:txBody>
          <a:bodyPr>
            <a:noAutofit/>
          </a:bodyPr>
          <a:lstStyle/>
          <a:p>
            <a:pPr marL="914400" lvl="1" indent="-514350">
              <a:lnSpc>
                <a:spcPct val="110000"/>
              </a:lnSpc>
              <a:spcBef>
                <a:spcPts val="0"/>
              </a:spcBef>
              <a:buFont typeface="+mj-lt"/>
              <a:buAutoNum type="arabicPeriod"/>
            </a:pPr>
            <a:r>
              <a:rPr lang="en-US" sz="2200" b="1" dirty="0" smtClean="0">
                <a:latin typeface="Cambria" panose="02040503050406030204" pitchFamily="18" charset="0"/>
              </a:rPr>
              <a:t>Understand </a:t>
            </a:r>
            <a:r>
              <a:rPr lang="en-US" sz="2200" b="1" dirty="0">
                <a:latin typeface="Cambria" panose="02040503050406030204" pitchFamily="18" charset="0"/>
              </a:rPr>
              <a:t>components of a Performance Task and skills required for students to be successful. </a:t>
            </a:r>
            <a:endParaRPr lang="en-US" sz="2200" b="1"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Identify </a:t>
            </a:r>
            <a:r>
              <a:rPr lang="en-US" sz="2200" dirty="0">
                <a:latin typeface="Cambria" panose="02040503050406030204" pitchFamily="18" charset="0"/>
              </a:rPr>
              <a:t>current trends in ELA PT performance for the Oregon Summative Assessment and review samples of student work which receive a scoring condition code. </a:t>
            </a:r>
            <a:endParaRPr lang="en-US" sz="2200"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Examine </a:t>
            </a:r>
            <a:r>
              <a:rPr lang="en-US" sz="2200" dirty="0">
                <a:latin typeface="Cambria" panose="02040503050406030204" pitchFamily="18" charset="0"/>
              </a:rPr>
              <a:t>recommendations for differentiated instructional strategies to support performance task development and student achievement on writing performance tasks. </a:t>
            </a:r>
            <a:endParaRPr lang="en-US" sz="2200"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Discuss </a:t>
            </a:r>
            <a:r>
              <a:rPr lang="en-US" sz="2200" dirty="0">
                <a:latin typeface="Cambria" panose="02040503050406030204" pitchFamily="18" charset="0"/>
              </a:rPr>
              <a:t>and collaborate in professional development opportunities to support teachers’ understanding of performance task activities. </a:t>
            </a:r>
          </a:p>
        </p:txBody>
      </p:sp>
      <p:pic>
        <p:nvPicPr>
          <p:cNvPr id="4" name="Picture 4" title="blue pussle pie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375" y="0"/>
            <a:ext cx="1831975" cy="183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079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6275" y="436563"/>
            <a:ext cx="7886700" cy="1325562"/>
          </a:xfrm>
        </p:spPr>
        <p:txBody>
          <a:bodyPr>
            <a:normAutofit/>
          </a:bodyPr>
          <a:lstStyle/>
          <a:p>
            <a:pPr algn="ctr"/>
            <a:r>
              <a:rPr lang="en-US" sz="2800" dirty="0" smtClean="0"/>
              <a:t>Examples of Narrative Writing Student Sample Responses with Condition Code “I” Score</a:t>
            </a:r>
            <a:endParaRPr lang="en-US" sz="2800" dirty="0"/>
          </a:p>
        </p:txBody>
      </p:sp>
      <p:pic>
        <p:nvPicPr>
          <p:cNvPr id="4" name="Picture 3" descr="Student's original work is insufficient" title="Example of Narrative Writing Student Sample"/>
          <p:cNvPicPr>
            <a:picLocks noChangeAspect="1"/>
          </p:cNvPicPr>
          <p:nvPr/>
        </p:nvPicPr>
        <p:blipFill>
          <a:blip r:embed="rId3"/>
          <a:stretch>
            <a:fillRect/>
          </a:stretch>
        </p:blipFill>
        <p:spPr>
          <a:xfrm>
            <a:off x="1119187" y="1762125"/>
            <a:ext cx="7000875" cy="3162300"/>
          </a:xfrm>
          <a:prstGeom prst="rect">
            <a:avLst/>
          </a:prstGeom>
        </p:spPr>
      </p:pic>
      <p:sp>
        <p:nvSpPr>
          <p:cNvPr id="5" name="TextBox 4"/>
          <p:cNvSpPr txBox="1"/>
          <p:nvPr/>
        </p:nvSpPr>
        <p:spPr>
          <a:xfrm>
            <a:off x="1114425" y="2162287"/>
            <a:ext cx="7010400" cy="523220"/>
          </a:xfrm>
          <a:prstGeom prst="rect">
            <a:avLst/>
          </a:prstGeom>
          <a:solidFill>
            <a:schemeClr val="bg1"/>
          </a:solidFill>
        </p:spPr>
        <p:txBody>
          <a:bodyPr wrap="square" rtlCol="0">
            <a:spAutoFit/>
          </a:bodyPr>
          <a:lstStyle/>
          <a:p>
            <a:r>
              <a:rPr lang="en-US" sz="1400" b="1" dirty="0">
                <a:latin typeface="Times New Roman" panose="02020603050405020304" pitchFamily="18" charset="0"/>
                <a:cs typeface="Times New Roman" panose="02020603050405020304" pitchFamily="18" charset="0"/>
              </a:rPr>
              <a:t>For Part 2, you are being asked to write a story that is several paragraphs long. Type your response in the box below. The box will get bigger as you type. </a:t>
            </a:r>
          </a:p>
        </p:txBody>
      </p:sp>
      <p:sp>
        <p:nvSpPr>
          <p:cNvPr id="6" name="TextBox 5"/>
          <p:cNvSpPr txBox="1"/>
          <p:nvPr/>
        </p:nvSpPr>
        <p:spPr>
          <a:xfrm>
            <a:off x="1114425" y="2685507"/>
            <a:ext cx="6609566"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Remember to check your notes and your prewriting/planning as you write and then revise and edit your story.</a:t>
            </a:r>
          </a:p>
        </p:txBody>
      </p:sp>
      <p:sp>
        <p:nvSpPr>
          <p:cNvPr id="7" name="TextBox 6"/>
          <p:cNvSpPr txBox="1"/>
          <p:nvPr/>
        </p:nvSpPr>
        <p:spPr>
          <a:xfrm>
            <a:off x="1306269" y="5106356"/>
            <a:ext cx="6626711" cy="646331"/>
          </a:xfrm>
          <a:prstGeom prst="rect">
            <a:avLst/>
          </a:prstGeom>
          <a:noFill/>
        </p:spPr>
        <p:txBody>
          <a:bodyPr wrap="square" rtlCol="0">
            <a:spAutoFit/>
          </a:bodyPr>
          <a:lstStyle/>
          <a:p>
            <a:r>
              <a:rPr lang="en-US" b="1" i="1" dirty="0"/>
              <a:t>Student’s original work is </a:t>
            </a:r>
            <a:r>
              <a:rPr lang="en-US" b="1" i="1" dirty="0" smtClean="0"/>
              <a:t>insufficient: </a:t>
            </a:r>
            <a:r>
              <a:rPr lang="en-US" dirty="0" smtClean="0"/>
              <a:t>Student has copied the text verbatim from one of the primary sources.</a:t>
            </a:r>
            <a:endParaRPr lang="en-US" dirty="0"/>
          </a:p>
        </p:txBody>
      </p:sp>
    </p:spTree>
    <p:extLst>
      <p:ext uri="{BB962C8B-B14F-4D97-AF65-F5344CB8AC3E}">
        <p14:creationId xmlns:p14="http://schemas.microsoft.com/office/powerpoint/2010/main" val="234712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6275" y="436563"/>
            <a:ext cx="7886700" cy="1325562"/>
          </a:xfrm>
        </p:spPr>
        <p:txBody>
          <a:bodyPr>
            <a:normAutofit/>
          </a:bodyPr>
          <a:lstStyle/>
          <a:p>
            <a:pPr algn="ctr"/>
            <a:r>
              <a:rPr lang="en-US" sz="2800" dirty="0" smtClean="0"/>
              <a:t>Examples of Narrative Writing Student Sample Responses with Condition Code “I” Score</a:t>
            </a:r>
            <a:endParaRPr lang="en-US" sz="2800" dirty="0"/>
          </a:p>
        </p:txBody>
      </p:sp>
      <p:pic>
        <p:nvPicPr>
          <p:cNvPr id="4" name="Picture 3" descr="Student has not provided a meaningful response: undecipherable text" title="Example of Narrative Writing Student Sample"/>
          <p:cNvPicPr>
            <a:picLocks noChangeAspect="1"/>
          </p:cNvPicPr>
          <p:nvPr/>
        </p:nvPicPr>
        <p:blipFill>
          <a:blip r:embed="rId3"/>
          <a:stretch>
            <a:fillRect/>
          </a:stretch>
        </p:blipFill>
        <p:spPr>
          <a:xfrm>
            <a:off x="1133475" y="1762125"/>
            <a:ext cx="6972300" cy="2505075"/>
          </a:xfrm>
          <a:prstGeom prst="rect">
            <a:avLst/>
          </a:prstGeom>
        </p:spPr>
      </p:pic>
      <p:sp>
        <p:nvSpPr>
          <p:cNvPr id="5" name="TextBox 4"/>
          <p:cNvSpPr txBox="1"/>
          <p:nvPr/>
        </p:nvSpPr>
        <p:spPr>
          <a:xfrm>
            <a:off x="1114425" y="2162287"/>
            <a:ext cx="7010400" cy="523220"/>
          </a:xfrm>
          <a:prstGeom prst="rect">
            <a:avLst/>
          </a:prstGeom>
          <a:solidFill>
            <a:schemeClr val="bg1"/>
          </a:solidFill>
        </p:spPr>
        <p:txBody>
          <a:bodyPr wrap="square" rtlCol="0">
            <a:spAutoFit/>
          </a:bodyPr>
          <a:lstStyle/>
          <a:p>
            <a:r>
              <a:rPr lang="en-US" sz="1400" b="1" dirty="0">
                <a:latin typeface="Times New Roman" panose="02020603050405020304" pitchFamily="18" charset="0"/>
                <a:cs typeface="Times New Roman" panose="02020603050405020304" pitchFamily="18" charset="0"/>
              </a:rPr>
              <a:t>For Part 2, you are being asked to write a story that is several paragraphs long. Type your response in the box below. The box will get bigger as you type. </a:t>
            </a:r>
          </a:p>
        </p:txBody>
      </p:sp>
      <p:sp>
        <p:nvSpPr>
          <p:cNvPr id="6" name="TextBox 5"/>
          <p:cNvSpPr txBox="1"/>
          <p:nvPr/>
        </p:nvSpPr>
        <p:spPr>
          <a:xfrm>
            <a:off x="1114425" y="2685507"/>
            <a:ext cx="6609566"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Remember to check your notes and your prewriting/planning as you write and then revise and edit your story.</a:t>
            </a:r>
          </a:p>
        </p:txBody>
      </p:sp>
      <p:sp>
        <p:nvSpPr>
          <p:cNvPr id="7" name="TextBox 6"/>
          <p:cNvSpPr txBox="1"/>
          <p:nvPr/>
        </p:nvSpPr>
        <p:spPr>
          <a:xfrm>
            <a:off x="1306269" y="5106356"/>
            <a:ext cx="6626711" cy="646331"/>
          </a:xfrm>
          <a:prstGeom prst="rect">
            <a:avLst/>
          </a:prstGeom>
          <a:noFill/>
        </p:spPr>
        <p:txBody>
          <a:bodyPr wrap="square" rtlCol="0">
            <a:spAutoFit/>
          </a:bodyPr>
          <a:lstStyle/>
          <a:p>
            <a:r>
              <a:rPr lang="en-US" b="1" i="1" dirty="0"/>
              <a:t>Student has not provided a meaningful </a:t>
            </a:r>
            <a:r>
              <a:rPr lang="en-US" b="1" i="1" dirty="0" smtClean="0"/>
              <a:t>response: </a:t>
            </a:r>
            <a:r>
              <a:rPr lang="en-US" dirty="0" smtClean="0"/>
              <a:t>Student work is undecipherable </a:t>
            </a:r>
            <a:r>
              <a:rPr lang="en-US" dirty="0"/>
              <a:t>text</a:t>
            </a:r>
            <a:r>
              <a:rPr lang="en-US" dirty="0" smtClean="0"/>
              <a:t>. </a:t>
            </a:r>
            <a:endParaRPr lang="en-US" dirty="0"/>
          </a:p>
        </p:txBody>
      </p:sp>
    </p:spTree>
    <p:extLst>
      <p:ext uri="{BB962C8B-B14F-4D97-AF65-F5344CB8AC3E}">
        <p14:creationId xmlns:p14="http://schemas.microsoft.com/office/powerpoint/2010/main" val="1359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6275" y="436563"/>
            <a:ext cx="7886700" cy="1325562"/>
          </a:xfrm>
        </p:spPr>
        <p:txBody>
          <a:bodyPr>
            <a:normAutofit/>
          </a:bodyPr>
          <a:lstStyle/>
          <a:p>
            <a:pPr algn="ctr"/>
            <a:r>
              <a:rPr lang="en-US" sz="2800" dirty="0" smtClean="0"/>
              <a:t>Examples of Narrative Writing Student Sample Responses with Condition Code “I” Score</a:t>
            </a:r>
            <a:endParaRPr lang="en-US" sz="2800" dirty="0"/>
          </a:p>
        </p:txBody>
      </p:sp>
      <p:pic>
        <p:nvPicPr>
          <p:cNvPr id="4" name="Picture 3" descr="Not written to the purpose of the designated task" title="Example of Narrative Writing Student Sample"/>
          <p:cNvPicPr>
            <a:picLocks noChangeAspect="1"/>
          </p:cNvPicPr>
          <p:nvPr/>
        </p:nvPicPr>
        <p:blipFill>
          <a:blip r:embed="rId3"/>
          <a:stretch>
            <a:fillRect/>
          </a:stretch>
        </p:blipFill>
        <p:spPr>
          <a:xfrm>
            <a:off x="1123950" y="1762125"/>
            <a:ext cx="6991350" cy="2857500"/>
          </a:xfrm>
          <a:prstGeom prst="rect">
            <a:avLst/>
          </a:prstGeom>
        </p:spPr>
      </p:pic>
      <p:sp>
        <p:nvSpPr>
          <p:cNvPr id="5" name="TextBox 4"/>
          <p:cNvSpPr txBox="1"/>
          <p:nvPr/>
        </p:nvSpPr>
        <p:spPr>
          <a:xfrm>
            <a:off x="1114425" y="2162287"/>
            <a:ext cx="7010400" cy="523220"/>
          </a:xfrm>
          <a:prstGeom prst="rect">
            <a:avLst/>
          </a:prstGeom>
          <a:solidFill>
            <a:schemeClr val="bg1"/>
          </a:solidFill>
        </p:spPr>
        <p:txBody>
          <a:bodyPr wrap="square" rtlCol="0">
            <a:spAutoFit/>
          </a:bodyPr>
          <a:lstStyle/>
          <a:p>
            <a:r>
              <a:rPr lang="en-US" sz="1400" b="1" dirty="0">
                <a:latin typeface="Times New Roman" panose="02020603050405020304" pitchFamily="18" charset="0"/>
                <a:cs typeface="Times New Roman" panose="02020603050405020304" pitchFamily="18" charset="0"/>
              </a:rPr>
              <a:t>For Part 2, you are being asked to write a story that is several paragraphs long. Type your response in the box below. The box will get bigger as you type. </a:t>
            </a:r>
          </a:p>
        </p:txBody>
      </p:sp>
      <p:sp>
        <p:nvSpPr>
          <p:cNvPr id="6" name="TextBox 5"/>
          <p:cNvSpPr txBox="1"/>
          <p:nvPr/>
        </p:nvSpPr>
        <p:spPr>
          <a:xfrm>
            <a:off x="1114425" y="2685507"/>
            <a:ext cx="6609566"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Remember to check your notes and your prewriting/planning as you write and then revise and edit your story.</a:t>
            </a:r>
          </a:p>
        </p:txBody>
      </p:sp>
      <p:sp>
        <p:nvSpPr>
          <p:cNvPr id="7" name="TextBox 6"/>
          <p:cNvSpPr txBox="1"/>
          <p:nvPr/>
        </p:nvSpPr>
        <p:spPr>
          <a:xfrm>
            <a:off x="1306269" y="5106356"/>
            <a:ext cx="6626711" cy="923330"/>
          </a:xfrm>
          <a:prstGeom prst="rect">
            <a:avLst/>
          </a:prstGeom>
          <a:noFill/>
        </p:spPr>
        <p:txBody>
          <a:bodyPr wrap="square" rtlCol="0">
            <a:spAutoFit/>
          </a:bodyPr>
          <a:lstStyle/>
          <a:p>
            <a:r>
              <a:rPr lang="en-US" b="1" i="1" dirty="0" smtClean="0"/>
              <a:t>Not </a:t>
            </a:r>
            <a:r>
              <a:rPr lang="en-US" b="1" i="1" dirty="0"/>
              <a:t>written to the </a:t>
            </a:r>
            <a:r>
              <a:rPr lang="en-US" b="1" i="1" dirty="0" smtClean="0"/>
              <a:t>purpose designated </a:t>
            </a:r>
            <a:r>
              <a:rPr lang="en-US" b="1" i="1" dirty="0"/>
              <a:t>in the </a:t>
            </a:r>
            <a:r>
              <a:rPr lang="en-US" b="1" i="1" dirty="0" smtClean="0"/>
              <a:t>task:</a:t>
            </a:r>
            <a:r>
              <a:rPr lang="en-US" dirty="0" smtClean="0"/>
              <a:t> Student work is a basic summary of the sources more appropriate for an informative performance task purpose.</a:t>
            </a:r>
            <a:endParaRPr lang="en-US" dirty="0"/>
          </a:p>
        </p:txBody>
      </p:sp>
    </p:spTree>
    <p:extLst>
      <p:ext uri="{BB962C8B-B14F-4D97-AF65-F5344CB8AC3E}">
        <p14:creationId xmlns:p14="http://schemas.microsoft.com/office/powerpoint/2010/main" val="151286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6275" y="436563"/>
            <a:ext cx="7886700" cy="1325562"/>
          </a:xfrm>
        </p:spPr>
        <p:txBody>
          <a:bodyPr>
            <a:normAutofit/>
          </a:bodyPr>
          <a:lstStyle/>
          <a:p>
            <a:pPr algn="ctr"/>
            <a:r>
              <a:rPr lang="en-US" sz="2800" dirty="0" smtClean="0"/>
              <a:t>Examples of Narrative Writing Student Sample Responses with Condition Code “I” Score </a:t>
            </a:r>
            <a:endParaRPr lang="en-US" sz="2800" dirty="0"/>
          </a:p>
        </p:txBody>
      </p:sp>
      <p:pic>
        <p:nvPicPr>
          <p:cNvPr id="3" name="Picture 2" descr="Not written to the purpose designated in the task" title="Example of Narrative Writing Student Sample"/>
          <p:cNvPicPr>
            <a:picLocks noChangeAspect="1"/>
          </p:cNvPicPr>
          <p:nvPr/>
        </p:nvPicPr>
        <p:blipFill>
          <a:blip r:embed="rId3"/>
          <a:stretch>
            <a:fillRect/>
          </a:stretch>
        </p:blipFill>
        <p:spPr>
          <a:xfrm>
            <a:off x="1114425" y="1762125"/>
            <a:ext cx="7010400" cy="3676650"/>
          </a:xfrm>
          <a:prstGeom prst="rect">
            <a:avLst/>
          </a:prstGeom>
        </p:spPr>
      </p:pic>
      <p:sp>
        <p:nvSpPr>
          <p:cNvPr id="5" name="TextBox 4"/>
          <p:cNvSpPr txBox="1"/>
          <p:nvPr/>
        </p:nvSpPr>
        <p:spPr>
          <a:xfrm>
            <a:off x="1114425" y="2162287"/>
            <a:ext cx="7010400" cy="523220"/>
          </a:xfrm>
          <a:prstGeom prst="rect">
            <a:avLst/>
          </a:prstGeom>
          <a:solidFill>
            <a:schemeClr val="bg1"/>
          </a:solidFill>
        </p:spPr>
        <p:txBody>
          <a:bodyPr wrap="square" rtlCol="0">
            <a:spAutoFit/>
          </a:bodyPr>
          <a:lstStyle/>
          <a:p>
            <a:r>
              <a:rPr lang="en-US" sz="1400" b="1" dirty="0">
                <a:latin typeface="Times New Roman" panose="02020603050405020304" pitchFamily="18" charset="0"/>
                <a:cs typeface="Times New Roman" panose="02020603050405020304" pitchFamily="18" charset="0"/>
              </a:rPr>
              <a:t>For Part 2, you are being asked to write a story that is several paragraphs long. Type your response in the box below. The box will get bigger as you type. </a:t>
            </a:r>
          </a:p>
        </p:txBody>
      </p:sp>
      <p:sp>
        <p:nvSpPr>
          <p:cNvPr id="6" name="TextBox 5"/>
          <p:cNvSpPr txBox="1"/>
          <p:nvPr/>
        </p:nvSpPr>
        <p:spPr>
          <a:xfrm>
            <a:off x="1114425" y="2685507"/>
            <a:ext cx="6609566"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Remember to check your notes and your prewriting/planning as you write and then revise and edit your story.</a:t>
            </a:r>
          </a:p>
        </p:txBody>
      </p:sp>
      <p:sp>
        <p:nvSpPr>
          <p:cNvPr id="7" name="TextBox 6"/>
          <p:cNvSpPr txBox="1"/>
          <p:nvPr/>
        </p:nvSpPr>
        <p:spPr>
          <a:xfrm>
            <a:off x="1306269" y="5438775"/>
            <a:ext cx="6626711" cy="923330"/>
          </a:xfrm>
          <a:prstGeom prst="rect">
            <a:avLst/>
          </a:prstGeom>
          <a:noFill/>
        </p:spPr>
        <p:txBody>
          <a:bodyPr wrap="square" rtlCol="0">
            <a:spAutoFit/>
          </a:bodyPr>
          <a:lstStyle/>
          <a:p>
            <a:r>
              <a:rPr lang="en-US" b="1" i="1" dirty="0"/>
              <a:t>Not written to the purpose designated in the task:</a:t>
            </a:r>
            <a:r>
              <a:rPr lang="en-US" dirty="0"/>
              <a:t> Student work is a </a:t>
            </a:r>
            <a:r>
              <a:rPr lang="en-US" dirty="0" smtClean="0"/>
              <a:t>more comprehensive </a:t>
            </a:r>
            <a:r>
              <a:rPr lang="en-US" dirty="0"/>
              <a:t>summary of the sources more appropriate for an informative performance task purpose.</a:t>
            </a:r>
          </a:p>
        </p:txBody>
      </p:sp>
    </p:spTree>
    <p:extLst>
      <p:ext uri="{BB962C8B-B14F-4D97-AF65-F5344CB8AC3E}">
        <p14:creationId xmlns:p14="http://schemas.microsoft.com/office/powerpoint/2010/main" val="411952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mbria" panose="02040503050406030204" pitchFamily="18" charset="0"/>
              </a:rPr>
              <a:t>Examining a Sample Data Set</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endParaRPr lang="en-US" b="1" dirty="0" smtClean="0">
              <a:latin typeface="Cambria" panose="02040503050406030204" pitchFamily="18" charset="0"/>
            </a:endParaRPr>
          </a:p>
          <a:p>
            <a:r>
              <a:rPr lang="en-US" b="1" dirty="0" smtClean="0">
                <a:latin typeface="Cambria" panose="02040503050406030204" pitchFamily="18" charset="0"/>
              </a:rPr>
              <a:t>Connections: </a:t>
            </a:r>
            <a:r>
              <a:rPr lang="en-US" i="1" dirty="0" smtClean="0">
                <a:latin typeface="Cambria" panose="02040503050406030204" pitchFamily="18" charset="0"/>
              </a:rPr>
              <a:t>What connections can you make to your own setting? What information or data will you want or need?</a:t>
            </a:r>
            <a:endParaRPr lang="en-US" dirty="0" smtClean="0">
              <a:latin typeface="Cambria" panose="02040503050406030204" pitchFamily="18" charset="0"/>
            </a:endParaRPr>
          </a:p>
        </p:txBody>
      </p:sp>
    </p:spTree>
    <p:extLst>
      <p:ext uri="{BB962C8B-B14F-4D97-AF65-F5344CB8AC3E}">
        <p14:creationId xmlns:p14="http://schemas.microsoft.com/office/powerpoint/2010/main" val="1621906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1530" y="399554"/>
            <a:ext cx="7886700" cy="1325562"/>
          </a:xfrm>
        </p:spPr>
        <p:txBody>
          <a:bodyPr/>
          <a:lstStyle/>
          <a:p>
            <a:r>
              <a:rPr lang="en-US" b="1" dirty="0">
                <a:latin typeface="Cambria" panose="02040503050406030204" pitchFamily="18" charset="0"/>
              </a:rPr>
              <a:t>Workshop Goals</a:t>
            </a:r>
          </a:p>
        </p:txBody>
      </p:sp>
      <p:sp>
        <p:nvSpPr>
          <p:cNvPr id="3" name="Content Placeholder 2"/>
          <p:cNvSpPr>
            <a:spLocks noGrp="1"/>
          </p:cNvSpPr>
          <p:nvPr>
            <p:ph idx="4294967295"/>
          </p:nvPr>
        </p:nvSpPr>
        <p:spPr>
          <a:xfrm>
            <a:off x="0" y="1777819"/>
            <a:ext cx="8896350" cy="4400252"/>
          </a:xfrm>
        </p:spPr>
        <p:txBody>
          <a:bodyPr>
            <a:noAutofit/>
          </a:bodyPr>
          <a:lstStyle/>
          <a:p>
            <a:pPr marL="914400" lvl="1" indent="-514350">
              <a:lnSpc>
                <a:spcPct val="110000"/>
              </a:lnSpc>
              <a:spcBef>
                <a:spcPts val="0"/>
              </a:spcBef>
              <a:buFont typeface="+mj-lt"/>
              <a:buAutoNum type="arabicPeriod"/>
            </a:pPr>
            <a:r>
              <a:rPr lang="en-US" sz="2200" dirty="0" smtClean="0">
                <a:latin typeface="Cambria" panose="02040503050406030204" pitchFamily="18" charset="0"/>
              </a:rPr>
              <a:t>Understand </a:t>
            </a:r>
            <a:r>
              <a:rPr lang="en-US" sz="2200" dirty="0">
                <a:latin typeface="Cambria" panose="02040503050406030204" pitchFamily="18" charset="0"/>
              </a:rPr>
              <a:t>components of a Performance Task and skills required for students to be successful. </a:t>
            </a:r>
            <a:endParaRPr lang="en-US" sz="2200"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b="1"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Identify </a:t>
            </a:r>
            <a:r>
              <a:rPr lang="en-US" sz="2200" dirty="0">
                <a:latin typeface="Cambria" panose="02040503050406030204" pitchFamily="18" charset="0"/>
              </a:rPr>
              <a:t>current trends in ELA PT performance for the Oregon Summative Assessment and review samples of student work which receive a scoring condition code. </a:t>
            </a:r>
            <a:endParaRPr lang="en-US" sz="2200"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b="1" dirty="0" smtClean="0">
                <a:latin typeface="Cambria" panose="02040503050406030204" pitchFamily="18" charset="0"/>
              </a:rPr>
              <a:t>Examine </a:t>
            </a:r>
            <a:r>
              <a:rPr lang="en-US" sz="2200" b="1" dirty="0">
                <a:latin typeface="Cambria" panose="02040503050406030204" pitchFamily="18" charset="0"/>
              </a:rPr>
              <a:t>recommendations for differentiated instructional strategies to support performance task development and student achievement on writing performance tasks. </a:t>
            </a:r>
            <a:endParaRPr lang="en-US" sz="2200" b="1"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Discuss </a:t>
            </a:r>
            <a:r>
              <a:rPr lang="en-US" sz="2200" dirty="0">
                <a:latin typeface="Cambria" panose="02040503050406030204" pitchFamily="18" charset="0"/>
              </a:rPr>
              <a:t>and collaborate in professional development opportunities to support teachers’ understanding of performance task activities. </a:t>
            </a:r>
          </a:p>
        </p:txBody>
      </p:sp>
      <p:pic>
        <p:nvPicPr>
          <p:cNvPr id="4" name="Picture 4" title="blue pussle pie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375" y="0"/>
            <a:ext cx="1831975" cy="183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of the Oregon narrative anchor writing standards." title="Oregon standards"/>
          <p:cNvPicPr>
            <a:picLocks noChangeAspect="1"/>
          </p:cNvPicPr>
          <p:nvPr/>
        </p:nvPicPr>
        <p:blipFill>
          <a:blip r:embed="rId3"/>
          <a:stretch>
            <a:fillRect/>
          </a:stretch>
        </p:blipFill>
        <p:spPr>
          <a:xfrm>
            <a:off x="766758" y="1811430"/>
            <a:ext cx="7534275" cy="1924050"/>
          </a:xfrm>
          <a:prstGeom prst="rect">
            <a:avLst/>
          </a:prstGeom>
        </p:spPr>
      </p:pic>
      <p:pic>
        <p:nvPicPr>
          <p:cNvPr id="4" name="Picture 3" descr="Screen shot of the research anchor standards for 3rd grade " title="Oregon Standards"/>
          <p:cNvPicPr>
            <a:picLocks noChangeAspect="1"/>
          </p:cNvPicPr>
          <p:nvPr/>
        </p:nvPicPr>
        <p:blipFill>
          <a:blip r:embed="rId4"/>
          <a:stretch>
            <a:fillRect/>
          </a:stretch>
        </p:blipFill>
        <p:spPr>
          <a:xfrm>
            <a:off x="766761" y="3973605"/>
            <a:ext cx="7534275" cy="1219200"/>
          </a:xfrm>
          <a:prstGeom prst="rect">
            <a:avLst/>
          </a:prstGeom>
        </p:spPr>
      </p:pic>
      <p:sp>
        <p:nvSpPr>
          <p:cNvPr id="5" name="TextBox 4"/>
          <p:cNvSpPr txBox="1"/>
          <p:nvPr/>
        </p:nvSpPr>
        <p:spPr>
          <a:xfrm>
            <a:off x="766758" y="988530"/>
            <a:ext cx="7534275" cy="584775"/>
          </a:xfrm>
          <a:prstGeom prst="rect">
            <a:avLst/>
          </a:prstGeom>
          <a:noFill/>
        </p:spPr>
        <p:txBody>
          <a:bodyPr wrap="square" rtlCol="0">
            <a:spAutoFit/>
          </a:bodyPr>
          <a:lstStyle/>
          <a:p>
            <a:pPr algn="ctr"/>
            <a:r>
              <a:rPr lang="en-US" sz="3200" b="1" dirty="0" smtClean="0">
                <a:latin typeface="Cambria" panose="02040503050406030204" pitchFamily="18" charset="0"/>
              </a:rPr>
              <a:t>Oregon Common Core State Standards</a:t>
            </a:r>
            <a:endParaRPr lang="en-US" sz="3200" b="1" dirty="0">
              <a:latin typeface="Cambria" panose="02040503050406030204" pitchFamily="18" charset="0"/>
            </a:endParaRPr>
          </a:p>
        </p:txBody>
      </p:sp>
      <p:sp>
        <p:nvSpPr>
          <p:cNvPr id="2" name="Title 1" hidden="1"/>
          <p:cNvSpPr>
            <a:spLocks noGrp="1"/>
          </p:cNvSpPr>
          <p:nvPr>
            <p:ph type="title" idx="4294967295"/>
          </p:nvPr>
        </p:nvSpPr>
        <p:spPr/>
        <p:txBody>
          <a:bodyPr/>
          <a:lstStyle/>
          <a:p>
            <a:r>
              <a:rPr lang="en-US" dirty="0" smtClean="0"/>
              <a:t>Oregon Common Core Standards</a:t>
            </a:r>
            <a:endParaRPr lang="en-US" dirty="0"/>
          </a:p>
        </p:txBody>
      </p:sp>
    </p:spTree>
    <p:extLst>
      <p:ext uri="{BB962C8B-B14F-4D97-AF65-F5344CB8AC3E}">
        <p14:creationId xmlns:p14="http://schemas.microsoft.com/office/powerpoint/2010/main" val="338957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Best Practices in Writing Instruction</a:t>
            </a:r>
            <a:endParaRPr lang="en-US" dirty="0">
              <a:latin typeface="Cambria" panose="02040503050406030204" pitchFamily="18" charset="0"/>
            </a:endParaRPr>
          </a:p>
        </p:txBody>
      </p:sp>
      <p:sp>
        <p:nvSpPr>
          <p:cNvPr id="3" name="Content Placeholder 2"/>
          <p:cNvSpPr>
            <a:spLocks noGrp="1"/>
          </p:cNvSpPr>
          <p:nvPr>
            <p:ph idx="1"/>
          </p:nvPr>
        </p:nvSpPr>
        <p:spPr/>
        <p:txBody>
          <a:bodyPr numCol="2">
            <a:normAutofit lnSpcReduction="10000"/>
          </a:bodyPr>
          <a:lstStyle/>
          <a:p>
            <a:r>
              <a:rPr lang="en-US" dirty="0" smtClean="0">
                <a:latin typeface="Cambria" panose="02040503050406030204" pitchFamily="18" charset="0"/>
              </a:rPr>
              <a:t>Daily practice</a:t>
            </a:r>
          </a:p>
          <a:p>
            <a:r>
              <a:rPr lang="en-US" dirty="0" smtClean="0">
                <a:latin typeface="Cambria" panose="02040503050406030204" pitchFamily="18" charset="0"/>
              </a:rPr>
              <a:t>Real purpose, real audience (relevant)</a:t>
            </a:r>
          </a:p>
          <a:p>
            <a:r>
              <a:rPr lang="en-US" dirty="0" smtClean="0">
                <a:latin typeface="Cambria" panose="02040503050406030204" pitchFamily="18" charset="0"/>
              </a:rPr>
              <a:t>Diverse source materials (in content and format – text, audio, visual)</a:t>
            </a:r>
          </a:p>
          <a:p>
            <a:r>
              <a:rPr lang="en-US" dirty="0" smtClean="0">
                <a:latin typeface="Cambria" panose="02040503050406030204" pitchFamily="18" charset="0"/>
              </a:rPr>
              <a:t>Use of mentor texts</a:t>
            </a:r>
          </a:p>
          <a:p>
            <a:r>
              <a:rPr lang="en-US" dirty="0" smtClean="0">
                <a:latin typeface="Cambria" panose="02040503050406030204" pitchFamily="18" charset="0"/>
              </a:rPr>
              <a:t>Teacher modeling</a:t>
            </a:r>
          </a:p>
          <a:p>
            <a:r>
              <a:rPr lang="en-US" dirty="0" smtClean="0">
                <a:latin typeface="Cambria" panose="02040503050406030204" pitchFamily="18" charset="0"/>
              </a:rPr>
              <a:t>Student choice, voice</a:t>
            </a:r>
          </a:p>
          <a:p>
            <a:r>
              <a:rPr lang="en-US" dirty="0" smtClean="0">
                <a:latin typeface="Cambria" panose="02040503050406030204" pitchFamily="18" charset="0"/>
              </a:rPr>
              <a:t>Consistent feedback</a:t>
            </a:r>
          </a:p>
          <a:p>
            <a:r>
              <a:rPr lang="en-US" dirty="0" smtClean="0">
                <a:latin typeface="Cambria" panose="02040503050406030204" pitchFamily="18" charset="0"/>
              </a:rPr>
              <a:t>Clear rubric(s)</a:t>
            </a:r>
            <a:endParaRPr lang="en-US" dirty="0">
              <a:latin typeface="Cambria" panose="02040503050406030204" pitchFamily="18" charset="0"/>
            </a:endParaRPr>
          </a:p>
        </p:txBody>
      </p:sp>
    </p:spTree>
    <p:extLst>
      <p:ext uri="{BB962C8B-B14F-4D97-AF65-F5344CB8AC3E}">
        <p14:creationId xmlns:p14="http://schemas.microsoft.com/office/powerpoint/2010/main" val="2884166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94155"/>
            <a:ext cx="7886700" cy="1325563"/>
          </a:xfrm>
        </p:spPr>
        <p:txBody>
          <a:bodyPr/>
          <a:lstStyle/>
          <a:p>
            <a:r>
              <a:rPr lang="en-US" dirty="0" smtClean="0">
                <a:latin typeface="Cambria" panose="02040503050406030204" pitchFamily="18" charset="0"/>
              </a:rPr>
              <a:t>What It Looks Like In Practice</a:t>
            </a:r>
            <a:endParaRPr lang="en-US" dirty="0">
              <a:latin typeface="Cambria" panose="02040503050406030204" pitchFamily="18" charset="0"/>
            </a:endParaRPr>
          </a:p>
        </p:txBody>
      </p:sp>
      <p:sp>
        <p:nvSpPr>
          <p:cNvPr id="3" name="Content Placeholder 2"/>
          <p:cNvSpPr>
            <a:spLocks noGrp="1"/>
          </p:cNvSpPr>
          <p:nvPr>
            <p:ph idx="1"/>
          </p:nvPr>
        </p:nvSpPr>
        <p:spPr>
          <a:xfrm>
            <a:off x="628650" y="3119718"/>
            <a:ext cx="7886700" cy="3539266"/>
          </a:xfrm>
        </p:spPr>
        <p:txBody>
          <a:bodyPr>
            <a:normAutofit/>
          </a:bodyPr>
          <a:lstStyle/>
          <a:p>
            <a:r>
              <a:rPr lang="en-US" dirty="0" smtClean="0">
                <a:latin typeface="Cambria" panose="02040503050406030204" pitchFamily="18" charset="0"/>
              </a:rPr>
              <a:t>Teacher as writer </a:t>
            </a:r>
          </a:p>
          <a:p>
            <a:r>
              <a:rPr lang="en-US" dirty="0">
                <a:latin typeface="Cambria" panose="02040503050406030204" pitchFamily="18" charset="0"/>
              </a:rPr>
              <a:t>Whole group, small group, individual write time</a:t>
            </a:r>
          </a:p>
          <a:p>
            <a:r>
              <a:rPr lang="en-US" dirty="0" smtClean="0">
                <a:latin typeface="Cambria" panose="02040503050406030204" pitchFamily="18" charset="0"/>
              </a:rPr>
              <a:t>Embedded across content areas</a:t>
            </a:r>
          </a:p>
          <a:p>
            <a:r>
              <a:rPr lang="en-US" dirty="0">
                <a:latin typeface="Cambria" panose="02040503050406030204" pitchFamily="18" charset="0"/>
              </a:rPr>
              <a:t>Collaboration among peers (CCR skill)</a:t>
            </a:r>
            <a:endParaRPr lang="en-US" dirty="0" smtClean="0">
              <a:latin typeface="Cambria" panose="02040503050406030204" pitchFamily="18" charset="0"/>
            </a:endParaRPr>
          </a:p>
          <a:p>
            <a:r>
              <a:rPr lang="en-US" dirty="0">
                <a:latin typeface="Cambria" panose="02040503050406030204" pitchFamily="18" charset="0"/>
              </a:rPr>
              <a:t>Student ownership in process and evaluation</a:t>
            </a:r>
          </a:p>
          <a:p>
            <a:r>
              <a:rPr lang="en-US" dirty="0" smtClean="0">
                <a:latin typeface="Cambria" panose="02040503050406030204" pitchFamily="18" charset="0"/>
              </a:rPr>
              <a:t>Prompt feedback based on rubric</a:t>
            </a:r>
          </a:p>
          <a:p>
            <a:endParaRPr lang="en-US" dirty="0" smtClean="0"/>
          </a:p>
          <a:p>
            <a:endParaRPr lang="en-US" dirty="0"/>
          </a:p>
        </p:txBody>
      </p:sp>
    </p:spTree>
    <p:extLst>
      <p:ext uri="{BB962C8B-B14F-4D97-AF65-F5344CB8AC3E}">
        <p14:creationId xmlns:p14="http://schemas.microsoft.com/office/powerpoint/2010/main" val="325391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06" y="1729545"/>
            <a:ext cx="7886700" cy="1325563"/>
          </a:xfrm>
        </p:spPr>
        <p:txBody>
          <a:bodyPr/>
          <a:lstStyle/>
          <a:p>
            <a:r>
              <a:rPr lang="en-US" dirty="0" smtClean="0">
                <a:latin typeface="Cambria" panose="02040503050406030204" pitchFamily="18" charset="0"/>
              </a:rPr>
              <a:t>Guidance for Educators</a:t>
            </a:r>
            <a:endParaRPr lang="en-US" dirty="0">
              <a:latin typeface="Cambria" panose="02040503050406030204" pitchFamily="18" charset="0"/>
            </a:endParaRPr>
          </a:p>
        </p:txBody>
      </p:sp>
      <p:sp>
        <p:nvSpPr>
          <p:cNvPr id="3" name="Content Placeholder 2"/>
          <p:cNvSpPr>
            <a:spLocks noGrp="1"/>
          </p:cNvSpPr>
          <p:nvPr>
            <p:ph idx="1"/>
          </p:nvPr>
        </p:nvSpPr>
        <p:spPr>
          <a:xfrm>
            <a:off x="533176" y="2775408"/>
            <a:ext cx="7909560" cy="3614633"/>
          </a:xfrm>
        </p:spPr>
        <p:txBody>
          <a:bodyPr>
            <a:noAutofit/>
          </a:bodyPr>
          <a:lstStyle/>
          <a:p>
            <a:r>
              <a:rPr lang="en-US" sz="2400" i="1" dirty="0">
                <a:solidFill>
                  <a:schemeClr val="accent1"/>
                </a:solidFill>
                <a:latin typeface="Cambria" panose="02040503050406030204" pitchFamily="18" charset="0"/>
              </a:rPr>
              <a:t>How can teachers help students prepare for full writes</a:t>
            </a:r>
            <a:r>
              <a:rPr lang="en-US" sz="2400" i="1" dirty="0" smtClean="0">
                <a:solidFill>
                  <a:schemeClr val="accent1"/>
                </a:solidFill>
                <a:latin typeface="Cambria" panose="02040503050406030204" pitchFamily="18" charset="0"/>
              </a:rPr>
              <a:t>?</a:t>
            </a:r>
            <a:endParaRPr lang="en-US" sz="2400" i="1" dirty="0">
              <a:solidFill>
                <a:schemeClr val="accent1"/>
              </a:solidFill>
              <a:latin typeface="Cambria" panose="02040503050406030204" pitchFamily="18" charset="0"/>
            </a:endParaRPr>
          </a:p>
          <a:p>
            <a:pPr lvl="1">
              <a:buFont typeface="Arial" panose="020B0604020202020204" pitchFamily="34" charset="0"/>
              <a:buChar char="•"/>
            </a:pPr>
            <a:r>
              <a:rPr lang="en-US" sz="2000" dirty="0">
                <a:latin typeface="Cambria" panose="02040503050406030204" pitchFamily="18" charset="0"/>
              </a:rPr>
              <a:t>Clarify all modes of writing and have students write for different purposes using resource texts</a:t>
            </a:r>
          </a:p>
          <a:p>
            <a:pPr lvl="2">
              <a:buFont typeface="Arial" panose="020B0604020202020204" pitchFamily="34" charset="0"/>
              <a:buChar char="•"/>
            </a:pPr>
            <a:r>
              <a:rPr lang="en-US" sz="1400" dirty="0">
                <a:latin typeface="Cambria" panose="02040503050406030204" pitchFamily="18" charset="0"/>
              </a:rPr>
              <a:t>Grades 3-5: narrative, opinion, informational</a:t>
            </a:r>
          </a:p>
          <a:p>
            <a:pPr lvl="2">
              <a:buFont typeface="Arial" panose="020B0604020202020204" pitchFamily="34" charset="0"/>
              <a:buChar char="•"/>
            </a:pPr>
            <a:r>
              <a:rPr lang="en-US" sz="1400" dirty="0">
                <a:latin typeface="Cambria" panose="02040503050406030204" pitchFamily="18" charset="0"/>
              </a:rPr>
              <a:t>Grades 6-8: narrative, argumentative, explanatory</a:t>
            </a:r>
          </a:p>
          <a:p>
            <a:pPr lvl="2">
              <a:buFont typeface="Arial" panose="020B0604020202020204" pitchFamily="34" charset="0"/>
              <a:buChar char="•"/>
            </a:pPr>
            <a:r>
              <a:rPr lang="en-US" sz="1400" dirty="0">
                <a:latin typeface="Cambria" panose="02040503050406030204" pitchFamily="18" charset="0"/>
              </a:rPr>
              <a:t>Grades HS: argumentative, </a:t>
            </a:r>
            <a:r>
              <a:rPr lang="en-US" sz="1400" dirty="0" smtClean="0">
                <a:latin typeface="Cambria" panose="02040503050406030204" pitchFamily="18" charset="0"/>
              </a:rPr>
              <a:t>explanatory</a:t>
            </a:r>
          </a:p>
          <a:p>
            <a:pPr marL="914377" lvl="2" indent="0">
              <a:buNone/>
            </a:pPr>
            <a:endParaRPr lang="en-US" sz="800" dirty="0">
              <a:latin typeface="Cambria" panose="02040503050406030204" pitchFamily="18" charset="0"/>
            </a:endParaRPr>
          </a:p>
          <a:p>
            <a:pPr lvl="1">
              <a:buFont typeface="Arial" panose="020B0604020202020204" pitchFamily="34" charset="0"/>
              <a:buChar char="•"/>
            </a:pPr>
            <a:r>
              <a:rPr lang="en-US" sz="2000" dirty="0">
                <a:latin typeface="Cambria" panose="02040503050406030204" pitchFamily="18" charset="0"/>
              </a:rPr>
              <a:t>Show students how to use informational texts to inspire narratives</a:t>
            </a:r>
          </a:p>
          <a:p>
            <a:pPr lvl="1">
              <a:buFont typeface="Arial" panose="020B0604020202020204" pitchFamily="34" charset="0"/>
              <a:buChar char="•"/>
            </a:pPr>
            <a:endParaRPr lang="en-US" sz="800" dirty="0" smtClean="0">
              <a:latin typeface="Cambria" panose="02040503050406030204" pitchFamily="18" charset="0"/>
            </a:endParaRPr>
          </a:p>
          <a:p>
            <a:pPr lvl="1">
              <a:buFont typeface="Arial" panose="020B0604020202020204" pitchFamily="34" charset="0"/>
              <a:buChar char="•"/>
            </a:pPr>
            <a:r>
              <a:rPr lang="en-US" sz="2000" dirty="0" smtClean="0">
                <a:latin typeface="Cambria" panose="02040503050406030204" pitchFamily="18" charset="0"/>
              </a:rPr>
              <a:t>Teach </a:t>
            </a:r>
            <a:r>
              <a:rPr lang="en-US" sz="2000" dirty="0">
                <a:latin typeface="Cambria" panose="02040503050406030204" pitchFamily="18" charset="0"/>
              </a:rPr>
              <a:t>students to develop their own thoughts </a:t>
            </a:r>
            <a:r>
              <a:rPr lang="en-US" sz="2000" b="1" dirty="0">
                <a:latin typeface="Cambria" panose="02040503050406030204" pitchFamily="18" charset="0"/>
              </a:rPr>
              <a:t>first</a:t>
            </a:r>
            <a:r>
              <a:rPr lang="en-US" sz="2000" dirty="0">
                <a:latin typeface="Cambria" panose="02040503050406030204" pitchFamily="18" charset="0"/>
              </a:rPr>
              <a:t>, then add quotations from the sources to support as evidence, and follow up with explanations of the text evidence to make connections.</a:t>
            </a:r>
          </a:p>
        </p:txBody>
      </p:sp>
      <p:sp>
        <p:nvSpPr>
          <p:cNvPr id="6" name="Slide Number Placeholder 5"/>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1325598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2126516"/>
            <a:ext cx="7886700" cy="553998"/>
          </a:xfrm>
          <a:prstGeom prst="rect">
            <a:avLst/>
          </a:prstGeom>
        </p:spPr>
        <p:txBody>
          <a:bodyPr vert="horz" wrap="square" lIns="0" tIns="0" rIns="0" bIns="0" rtlCol="0">
            <a:spAutoFit/>
          </a:bodyPr>
          <a:lstStyle/>
          <a:p>
            <a:pPr marL="12700">
              <a:lnSpc>
                <a:spcPct val="100000"/>
              </a:lnSpc>
            </a:pPr>
            <a:r>
              <a:rPr sz="3600" spc="-30" dirty="0">
                <a:latin typeface="Cambria" panose="02040503050406030204" pitchFamily="18" charset="0"/>
                <a:cs typeface="Calibri"/>
              </a:rPr>
              <a:t>Full </a:t>
            </a:r>
            <a:r>
              <a:rPr sz="3600" spc="-60" dirty="0" smtClean="0">
                <a:latin typeface="Cambria" panose="02040503050406030204" pitchFamily="18" charset="0"/>
                <a:cs typeface="Calibri"/>
              </a:rPr>
              <a:t>Write</a:t>
            </a:r>
            <a:r>
              <a:rPr lang="en-US" sz="3600" spc="-60" dirty="0" smtClean="0">
                <a:latin typeface="Cambria" panose="02040503050406030204" pitchFamily="18" charset="0"/>
                <a:cs typeface="Calibri"/>
              </a:rPr>
              <a:t> Purposes and </a:t>
            </a:r>
            <a:r>
              <a:rPr sz="3600" spc="-270" dirty="0" smtClean="0">
                <a:latin typeface="Cambria" panose="02040503050406030204" pitchFamily="18" charset="0"/>
                <a:cs typeface="Calibri"/>
              </a:rPr>
              <a:t> </a:t>
            </a:r>
            <a:r>
              <a:rPr sz="3600" spc="-35" dirty="0">
                <a:latin typeface="Cambria" panose="02040503050406030204" pitchFamily="18" charset="0"/>
                <a:cs typeface="Calibri"/>
              </a:rPr>
              <a:t>Scoring</a:t>
            </a:r>
            <a:endParaRPr sz="3600" dirty="0">
              <a:latin typeface="Cambria" panose="02040503050406030204" pitchFamily="18" charset="0"/>
              <a:cs typeface="Calibri"/>
            </a:endParaRPr>
          </a:p>
        </p:txBody>
      </p:sp>
      <p:sp>
        <p:nvSpPr>
          <p:cNvPr id="8" name="Content Placeholder 7"/>
          <p:cNvSpPr>
            <a:spLocks noGrp="1"/>
          </p:cNvSpPr>
          <p:nvPr>
            <p:ph sz="half" idx="1"/>
          </p:nvPr>
        </p:nvSpPr>
        <p:spPr>
          <a:xfrm>
            <a:off x="4534347" y="3298863"/>
            <a:ext cx="4364243" cy="1747174"/>
          </a:xfrm>
        </p:spPr>
        <p:txBody>
          <a:bodyPr>
            <a:noAutofit/>
          </a:bodyPr>
          <a:lstStyle/>
          <a:p>
            <a:pPr marL="0" indent="0">
              <a:buNone/>
            </a:pPr>
            <a:r>
              <a:rPr lang="en-US" sz="2200" spc="-5" dirty="0">
                <a:latin typeface="Cambria" panose="02040503050406030204" pitchFamily="18" charset="0"/>
                <a:cs typeface="Calibri"/>
              </a:rPr>
              <a:t>Organization/Purpose </a:t>
            </a:r>
            <a:r>
              <a:rPr lang="en-US" sz="2200" spc="-5" dirty="0" smtClean="0">
                <a:latin typeface="Cambria" panose="02040503050406030204" pitchFamily="18" charset="0"/>
                <a:cs typeface="Calibri"/>
              </a:rPr>
              <a:t>= </a:t>
            </a:r>
            <a:r>
              <a:rPr lang="en-US" sz="2200" dirty="0" smtClean="0">
                <a:latin typeface="Cambria" panose="02040503050406030204" pitchFamily="18" charset="0"/>
                <a:cs typeface="Calibri"/>
              </a:rPr>
              <a:t>4 </a:t>
            </a:r>
            <a:r>
              <a:rPr lang="en-US" sz="2200" spc="-5" dirty="0">
                <a:latin typeface="Cambria" panose="02040503050406030204" pitchFamily="18" charset="0"/>
                <a:cs typeface="Calibri"/>
              </a:rPr>
              <a:t>points  </a:t>
            </a:r>
            <a:endParaRPr lang="en-US" sz="2200" spc="-5" dirty="0" smtClean="0">
              <a:latin typeface="Cambria" panose="02040503050406030204" pitchFamily="18" charset="0"/>
              <a:cs typeface="Calibri"/>
            </a:endParaRPr>
          </a:p>
          <a:p>
            <a:pPr marL="0" indent="0">
              <a:buNone/>
            </a:pPr>
            <a:r>
              <a:rPr lang="en-US" sz="2200" dirty="0" smtClean="0">
                <a:latin typeface="Cambria" panose="02040503050406030204" pitchFamily="18" charset="0"/>
                <a:cs typeface="Calibri"/>
              </a:rPr>
              <a:t>Evidence/Elaboration 	= </a:t>
            </a:r>
            <a:r>
              <a:rPr lang="en-US" sz="2200" dirty="0">
                <a:latin typeface="Cambria" panose="02040503050406030204" pitchFamily="18" charset="0"/>
                <a:cs typeface="Calibri"/>
              </a:rPr>
              <a:t>4 points  </a:t>
            </a:r>
            <a:endParaRPr lang="en-US" sz="2200" dirty="0" smtClean="0">
              <a:latin typeface="Cambria" panose="02040503050406030204" pitchFamily="18" charset="0"/>
              <a:cs typeface="Calibri"/>
            </a:endParaRPr>
          </a:p>
          <a:p>
            <a:pPr marL="0" indent="0">
              <a:buNone/>
            </a:pPr>
            <a:r>
              <a:rPr lang="en-US" sz="2200" spc="-5" dirty="0" smtClean="0">
                <a:latin typeface="Cambria" panose="02040503050406030204" pitchFamily="18" charset="0"/>
                <a:cs typeface="Calibri"/>
              </a:rPr>
              <a:t>Conventions     		</a:t>
            </a:r>
            <a:r>
              <a:rPr lang="en-US" sz="2200" dirty="0" smtClean="0">
                <a:latin typeface="Cambria" panose="02040503050406030204" pitchFamily="18" charset="0"/>
                <a:cs typeface="Calibri"/>
              </a:rPr>
              <a:t>= </a:t>
            </a:r>
            <a:r>
              <a:rPr lang="en-US" sz="2200" dirty="0">
                <a:latin typeface="Cambria" panose="02040503050406030204" pitchFamily="18" charset="0"/>
                <a:cs typeface="Calibri"/>
              </a:rPr>
              <a:t>2</a:t>
            </a:r>
            <a:r>
              <a:rPr lang="en-US" sz="2200" spc="-85" dirty="0">
                <a:latin typeface="Cambria" panose="02040503050406030204" pitchFamily="18" charset="0"/>
                <a:cs typeface="Calibri"/>
              </a:rPr>
              <a:t> </a:t>
            </a:r>
            <a:r>
              <a:rPr lang="en-US" sz="2200" spc="-5" dirty="0">
                <a:latin typeface="Cambria" panose="02040503050406030204" pitchFamily="18" charset="0"/>
                <a:cs typeface="Calibri"/>
              </a:rPr>
              <a:t>points</a:t>
            </a:r>
            <a:endParaRPr lang="en-US" sz="2200" dirty="0">
              <a:latin typeface="Cambria" panose="02040503050406030204" pitchFamily="18" charset="0"/>
              <a:cs typeface="Calibri"/>
            </a:endParaRPr>
          </a:p>
          <a:p>
            <a:pPr marL="0" indent="0">
              <a:buNone/>
            </a:pPr>
            <a:endParaRPr lang="en-US" dirty="0"/>
          </a:p>
        </p:txBody>
      </p:sp>
      <p:sp>
        <p:nvSpPr>
          <p:cNvPr id="9" name="Content Placeholder 8"/>
          <p:cNvSpPr>
            <a:spLocks noGrp="1"/>
          </p:cNvSpPr>
          <p:nvPr>
            <p:ph sz="half" idx="2"/>
          </p:nvPr>
        </p:nvSpPr>
        <p:spPr>
          <a:xfrm>
            <a:off x="236668" y="2964933"/>
            <a:ext cx="4260028" cy="3414352"/>
          </a:xfrm>
        </p:spPr>
        <p:txBody>
          <a:bodyPr>
            <a:noAutofit/>
          </a:bodyPr>
          <a:lstStyle/>
          <a:p>
            <a:pPr marL="0" indent="0">
              <a:lnSpc>
                <a:spcPct val="100000"/>
              </a:lnSpc>
              <a:spcBef>
                <a:spcPts val="865"/>
              </a:spcBef>
              <a:buNone/>
            </a:pPr>
            <a:r>
              <a:rPr lang="en-US" sz="2600" spc="-10" dirty="0" smtClean="0">
                <a:solidFill>
                  <a:srgbClr val="FF0000"/>
                </a:solidFill>
                <a:latin typeface="Cambria" panose="02040503050406030204" pitchFamily="18" charset="0"/>
                <a:cs typeface="Calibri"/>
              </a:rPr>
              <a:t>Narrative </a:t>
            </a:r>
            <a:r>
              <a:rPr lang="en-US" sz="2600" spc="-5" dirty="0">
                <a:solidFill>
                  <a:srgbClr val="FF0000"/>
                </a:solidFill>
                <a:latin typeface="Cambria" panose="02040503050406030204" pitchFamily="18" charset="0"/>
                <a:cs typeface="Calibri"/>
              </a:rPr>
              <a:t>(grades</a:t>
            </a:r>
            <a:r>
              <a:rPr lang="en-US" sz="2600" spc="-60" dirty="0">
                <a:solidFill>
                  <a:srgbClr val="FF0000"/>
                </a:solidFill>
                <a:latin typeface="Cambria" panose="02040503050406030204" pitchFamily="18" charset="0"/>
                <a:cs typeface="Calibri"/>
              </a:rPr>
              <a:t> </a:t>
            </a:r>
            <a:r>
              <a:rPr lang="en-US" sz="2600" dirty="0">
                <a:solidFill>
                  <a:srgbClr val="FF0000"/>
                </a:solidFill>
                <a:latin typeface="Cambria" panose="02040503050406030204" pitchFamily="18" charset="0"/>
                <a:cs typeface="Calibri"/>
              </a:rPr>
              <a:t>3-8)</a:t>
            </a:r>
          </a:p>
          <a:p>
            <a:pPr marL="0" indent="0">
              <a:lnSpc>
                <a:spcPct val="100000"/>
              </a:lnSpc>
              <a:spcBef>
                <a:spcPts val="850"/>
              </a:spcBef>
              <a:buNone/>
            </a:pPr>
            <a:endParaRPr lang="en-US" sz="800" spc="-10" dirty="0" smtClean="0">
              <a:latin typeface="Cambria" panose="02040503050406030204" pitchFamily="18" charset="0"/>
              <a:cs typeface="Calibri"/>
            </a:endParaRPr>
          </a:p>
          <a:p>
            <a:pPr marL="0" indent="0">
              <a:lnSpc>
                <a:spcPct val="100000"/>
              </a:lnSpc>
              <a:spcBef>
                <a:spcPts val="850"/>
              </a:spcBef>
              <a:buNone/>
            </a:pPr>
            <a:r>
              <a:rPr lang="en-US" sz="2600" spc="-10" dirty="0" smtClean="0">
                <a:solidFill>
                  <a:srgbClr val="0070C0"/>
                </a:solidFill>
                <a:latin typeface="Cambria" panose="02040503050406030204" pitchFamily="18" charset="0"/>
                <a:cs typeface="Calibri"/>
              </a:rPr>
              <a:t>Informational </a:t>
            </a:r>
            <a:r>
              <a:rPr lang="en-US" sz="2600" spc="-5" dirty="0">
                <a:solidFill>
                  <a:srgbClr val="0070C0"/>
                </a:solidFill>
                <a:latin typeface="Cambria" panose="02040503050406030204" pitchFamily="18" charset="0"/>
                <a:cs typeface="Calibri"/>
              </a:rPr>
              <a:t>(grades</a:t>
            </a:r>
            <a:r>
              <a:rPr lang="en-US" sz="2600" spc="-40" dirty="0">
                <a:solidFill>
                  <a:srgbClr val="0070C0"/>
                </a:solidFill>
                <a:latin typeface="Cambria" panose="02040503050406030204" pitchFamily="18" charset="0"/>
                <a:cs typeface="Calibri"/>
              </a:rPr>
              <a:t> </a:t>
            </a:r>
            <a:r>
              <a:rPr lang="en-US" sz="2600" dirty="0">
                <a:solidFill>
                  <a:srgbClr val="0070C0"/>
                </a:solidFill>
                <a:latin typeface="Cambria" panose="02040503050406030204" pitchFamily="18" charset="0"/>
                <a:cs typeface="Calibri"/>
              </a:rPr>
              <a:t>3-5)</a:t>
            </a:r>
          </a:p>
          <a:p>
            <a:pPr marL="0" indent="0">
              <a:lnSpc>
                <a:spcPct val="100000"/>
              </a:lnSpc>
              <a:spcBef>
                <a:spcPts val="860"/>
              </a:spcBef>
              <a:buNone/>
            </a:pPr>
            <a:r>
              <a:rPr lang="en-US" sz="2600" spc="-5" dirty="0" smtClean="0">
                <a:solidFill>
                  <a:srgbClr val="0070C0"/>
                </a:solidFill>
                <a:latin typeface="Cambria" panose="02040503050406030204" pitchFamily="18" charset="0"/>
                <a:cs typeface="Calibri"/>
              </a:rPr>
              <a:t>Explanatory </a:t>
            </a:r>
            <a:r>
              <a:rPr lang="en-US" sz="2600" spc="-10" dirty="0">
                <a:solidFill>
                  <a:srgbClr val="0070C0"/>
                </a:solidFill>
                <a:latin typeface="Cambria" panose="02040503050406030204" pitchFamily="18" charset="0"/>
                <a:cs typeface="Calibri"/>
              </a:rPr>
              <a:t>(Grades</a:t>
            </a:r>
            <a:r>
              <a:rPr lang="en-US" sz="2600" spc="-50" dirty="0">
                <a:solidFill>
                  <a:srgbClr val="0070C0"/>
                </a:solidFill>
                <a:latin typeface="Cambria" panose="02040503050406030204" pitchFamily="18" charset="0"/>
                <a:cs typeface="Calibri"/>
              </a:rPr>
              <a:t> </a:t>
            </a:r>
            <a:r>
              <a:rPr lang="en-US" sz="2600" dirty="0">
                <a:solidFill>
                  <a:srgbClr val="0070C0"/>
                </a:solidFill>
                <a:latin typeface="Cambria" panose="02040503050406030204" pitchFamily="18" charset="0"/>
                <a:cs typeface="Calibri"/>
              </a:rPr>
              <a:t>6-11)</a:t>
            </a:r>
          </a:p>
          <a:p>
            <a:pPr marL="0" indent="0">
              <a:lnSpc>
                <a:spcPct val="100000"/>
              </a:lnSpc>
              <a:spcBef>
                <a:spcPts val="860"/>
              </a:spcBef>
              <a:buNone/>
            </a:pPr>
            <a:endParaRPr lang="en-US" sz="800" spc="-5" dirty="0" smtClean="0">
              <a:latin typeface="Cambria" panose="02040503050406030204" pitchFamily="18" charset="0"/>
              <a:cs typeface="Calibri"/>
            </a:endParaRPr>
          </a:p>
          <a:p>
            <a:pPr marL="0" indent="0">
              <a:lnSpc>
                <a:spcPct val="100000"/>
              </a:lnSpc>
              <a:spcBef>
                <a:spcPts val="860"/>
              </a:spcBef>
              <a:buNone/>
            </a:pPr>
            <a:r>
              <a:rPr lang="en-US" sz="2600" spc="-5" dirty="0" smtClean="0">
                <a:solidFill>
                  <a:schemeClr val="accent5"/>
                </a:solidFill>
                <a:latin typeface="Cambria" panose="02040503050406030204" pitchFamily="18" charset="0"/>
                <a:cs typeface="Calibri"/>
              </a:rPr>
              <a:t>Opinion </a:t>
            </a:r>
            <a:r>
              <a:rPr lang="en-US" sz="2600" spc="-5" dirty="0">
                <a:solidFill>
                  <a:schemeClr val="accent5"/>
                </a:solidFill>
                <a:latin typeface="Cambria" panose="02040503050406030204" pitchFamily="18" charset="0"/>
                <a:cs typeface="Calibri"/>
              </a:rPr>
              <a:t>(grades</a:t>
            </a:r>
            <a:r>
              <a:rPr lang="en-US" sz="2600" spc="-80" dirty="0">
                <a:solidFill>
                  <a:schemeClr val="accent5"/>
                </a:solidFill>
                <a:latin typeface="Cambria" panose="02040503050406030204" pitchFamily="18" charset="0"/>
                <a:cs typeface="Calibri"/>
              </a:rPr>
              <a:t> </a:t>
            </a:r>
            <a:r>
              <a:rPr lang="en-US" sz="2600" dirty="0">
                <a:solidFill>
                  <a:schemeClr val="accent5"/>
                </a:solidFill>
                <a:latin typeface="Cambria" panose="02040503050406030204" pitchFamily="18" charset="0"/>
                <a:cs typeface="Calibri"/>
              </a:rPr>
              <a:t>3-5)</a:t>
            </a:r>
          </a:p>
          <a:p>
            <a:pPr marL="0" indent="0">
              <a:lnSpc>
                <a:spcPct val="100000"/>
              </a:lnSpc>
              <a:spcBef>
                <a:spcPts val="850"/>
              </a:spcBef>
              <a:buNone/>
            </a:pPr>
            <a:r>
              <a:rPr lang="en-US" sz="2600" spc="-10" dirty="0" smtClean="0">
                <a:solidFill>
                  <a:schemeClr val="accent5"/>
                </a:solidFill>
                <a:latin typeface="Cambria" panose="02040503050406030204" pitchFamily="18" charset="0"/>
                <a:cs typeface="Calibri"/>
              </a:rPr>
              <a:t>Argumentative </a:t>
            </a:r>
            <a:r>
              <a:rPr lang="en-US" sz="2600" spc="-5" dirty="0">
                <a:solidFill>
                  <a:schemeClr val="accent5"/>
                </a:solidFill>
                <a:latin typeface="Cambria" panose="02040503050406030204" pitchFamily="18" charset="0"/>
                <a:cs typeface="Calibri"/>
              </a:rPr>
              <a:t>(grades</a:t>
            </a:r>
            <a:r>
              <a:rPr lang="en-US" sz="2600" spc="-75" dirty="0">
                <a:solidFill>
                  <a:schemeClr val="accent5"/>
                </a:solidFill>
                <a:latin typeface="Cambria" panose="02040503050406030204" pitchFamily="18" charset="0"/>
                <a:cs typeface="Calibri"/>
              </a:rPr>
              <a:t> </a:t>
            </a:r>
            <a:r>
              <a:rPr lang="en-US" sz="2600" dirty="0">
                <a:solidFill>
                  <a:schemeClr val="accent5"/>
                </a:solidFill>
                <a:latin typeface="Cambria" panose="02040503050406030204" pitchFamily="18" charset="0"/>
                <a:cs typeface="Calibri"/>
              </a:rPr>
              <a:t>6-11)</a:t>
            </a:r>
          </a:p>
          <a:p>
            <a:pPr marL="0" indent="0">
              <a:buNone/>
            </a:pPr>
            <a:endParaRPr lang="en-US" dirty="0"/>
          </a:p>
        </p:txBody>
      </p:sp>
      <p:sp>
        <p:nvSpPr>
          <p:cNvPr id="5" name="object 5" descr="No narrative writing purpose for 11th grade" title="Graphic Object"/>
          <p:cNvSpPr/>
          <p:nvPr/>
        </p:nvSpPr>
        <p:spPr>
          <a:xfrm>
            <a:off x="5122689" y="5046037"/>
            <a:ext cx="3187560" cy="10109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01917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417289"/>
            <a:ext cx="7886700" cy="1325562"/>
          </a:xfrm>
        </p:spPr>
        <p:txBody>
          <a:bodyPr/>
          <a:lstStyle/>
          <a:p>
            <a:r>
              <a:rPr lang="en-US" dirty="0" smtClean="0"/>
              <a:t>Two Strategies for Success</a:t>
            </a:r>
            <a:endParaRPr lang="en-US" dirty="0"/>
          </a:p>
        </p:txBody>
      </p:sp>
      <p:sp>
        <p:nvSpPr>
          <p:cNvPr id="3" name="Content Placeholder 2"/>
          <p:cNvSpPr>
            <a:spLocks noGrp="1"/>
          </p:cNvSpPr>
          <p:nvPr>
            <p:ph idx="4294967295"/>
          </p:nvPr>
        </p:nvSpPr>
        <p:spPr>
          <a:xfrm>
            <a:off x="322729" y="1742850"/>
            <a:ext cx="7886700" cy="4582645"/>
          </a:xfrm>
        </p:spPr>
        <p:txBody>
          <a:bodyPr>
            <a:noAutofit/>
          </a:bodyPr>
          <a:lstStyle/>
          <a:p>
            <a:r>
              <a:rPr lang="en-US" sz="4000" b="1" dirty="0"/>
              <a:t>5Ws</a:t>
            </a:r>
            <a:r>
              <a:rPr lang="en-US" sz="4000" dirty="0"/>
              <a:t> – Who, What, When, Where, Why (+How</a:t>
            </a:r>
            <a:r>
              <a:rPr lang="en-US" sz="4000" dirty="0" smtClean="0"/>
              <a:t>)</a:t>
            </a:r>
          </a:p>
          <a:p>
            <a:endParaRPr lang="en-US" sz="800" dirty="0"/>
          </a:p>
          <a:p>
            <a:r>
              <a:rPr lang="en-US" sz="3900" b="1" dirty="0" smtClean="0"/>
              <a:t>P.A.T.</a:t>
            </a:r>
            <a:r>
              <a:rPr lang="en-US" sz="3900" dirty="0" smtClean="0"/>
              <a:t> – </a:t>
            </a:r>
            <a:r>
              <a:rPr lang="en-US" sz="3900" b="1" dirty="0" smtClean="0">
                <a:solidFill>
                  <a:srgbClr val="00B050"/>
                </a:solidFill>
              </a:rPr>
              <a:t>Purpose</a:t>
            </a:r>
            <a:r>
              <a:rPr lang="en-US" sz="3900" b="1" dirty="0" smtClean="0"/>
              <a:t>, </a:t>
            </a:r>
            <a:r>
              <a:rPr lang="en-US" sz="3900" b="1" dirty="0" smtClean="0">
                <a:solidFill>
                  <a:srgbClr val="0070C0"/>
                </a:solidFill>
              </a:rPr>
              <a:t>Audience</a:t>
            </a:r>
            <a:r>
              <a:rPr lang="en-US" sz="3900" b="1" dirty="0" smtClean="0"/>
              <a:t>, </a:t>
            </a:r>
            <a:r>
              <a:rPr lang="en-US" sz="3900" b="1" dirty="0" smtClean="0">
                <a:solidFill>
                  <a:srgbClr val="7030A0"/>
                </a:solidFill>
              </a:rPr>
              <a:t>Task</a:t>
            </a:r>
          </a:p>
          <a:p>
            <a:endParaRPr lang="en-US" sz="800" dirty="0" smtClean="0"/>
          </a:p>
          <a:p>
            <a:pPr>
              <a:buFont typeface="Wingdings" panose="05000000000000000000" pitchFamily="2" charset="2"/>
              <a:buChar char="Ø"/>
            </a:pPr>
            <a:r>
              <a:rPr lang="en-US" i="1" dirty="0"/>
              <a:t>Suitable for any level (K-12) and content</a:t>
            </a:r>
          </a:p>
          <a:p>
            <a:pPr>
              <a:buFont typeface="Wingdings" panose="05000000000000000000" pitchFamily="2" charset="2"/>
              <a:buChar char="Ø"/>
            </a:pPr>
            <a:r>
              <a:rPr lang="en-US" i="1" dirty="0"/>
              <a:t>Applicable to any mode</a:t>
            </a:r>
          </a:p>
          <a:p>
            <a:pPr>
              <a:buFont typeface="Wingdings" panose="05000000000000000000" pitchFamily="2" charset="2"/>
              <a:buChar char="Ø"/>
            </a:pPr>
            <a:r>
              <a:rPr lang="en-US" i="1" dirty="0" smtClean="0"/>
              <a:t>Useful for other constructed response tasks</a:t>
            </a:r>
          </a:p>
          <a:p>
            <a:pPr>
              <a:buFont typeface="Wingdings" panose="05000000000000000000" pitchFamily="2" charset="2"/>
              <a:buChar char="Ø"/>
            </a:pPr>
            <a:r>
              <a:rPr lang="en-US" i="1" dirty="0" smtClean="0"/>
              <a:t>Addresses both </a:t>
            </a:r>
            <a:r>
              <a:rPr lang="en-US" b="1" i="1" dirty="0" smtClean="0"/>
              <a:t>insufficient</a:t>
            </a:r>
            <a:r>
              <a:rPr lang="en-US" i="1" dirty="0" smtClean="0"/>
              <a:t> and </a:t>
            </a:r>
            <a:r>
              <a:rPr lang="en-US" b="1" i="1" dirty="0" smtClean="0"/>
              <a:t>off-purpose</a:t>
            </a:r>
            <a:r>
              <a:rPr lang="en-US" i="1" dirty="0" smtClean="0"/>
              <a:t> scores</a:t>
            </a:r>
            <a:endParaRPr lang="en-US" i="1" dirty="0"/>
          </a:p>
        </p:txBody>
      </p:sp>
    </p:spTree>
    <p:extLst>
      <p:ext uri="{BB962C8B-B14F-4D97-AF65-F5344CB8AC3E}">
        <p14:creationId xmlns:p14="http://schemas.microsoft.com/office/powerpoint/2010/main" val="2682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3" dur="500"/>
                                        <p:tgtEl>
                                          <p:spTgt spid="3">
                                            <p:txEl>
                                              <p:pRg st="6" end="6"/>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2341" y="10759"/>
            <a:ext cx="7822266" cy="925158"/>
          </a:xfrm>
        </p:spPr>
        <p:txBody>
          <a:bodyPr>
            <a:normAutofit/>
          </a:bodyPr>
          <a:lstStyle/>
          <a:p>
            <a:pPr algn="ctr"/>
            <a:r>
              <a:rPr lang="en-US" sz="2800" dirty="0" smtClean="0"/>
              <a:t>Sample of Narrative Writing Student Directions</a:t>
            </a:r>
            <a:endParaRPr lang="en-US" sz="2800" dirty="0"/>
          </a:p>
        </p:txBody>
      </p:sp>
      <p:sp>
        <p:nvSpPr>
          <p:cNvPr id="6" name="TextBox 5"/>
          <p:cNvSpPr txBox="1"/>
          <p:nvPr/>
        </p:nvSpPr>
        <p:spPr>
          <a:xfrm>
            <a:off x="376518" y="1108039"/>
            <a:ext cx="8573844" cy="5016758"/>
          </a:xfrm>
          <a:prstGeom prst="rect">
            <a:avLst/>
          </a:prstGeom>
          <a:solidFill>
            <a:schemeClr val="bg1"/>
          </a:solidFill>
        </p:spPr>
        <p:txBody>
          <a:bodyPr wrap="square" rtlCol="0">
            <a:spAutoFit/>
          </a:bodyPr>
          <a:lstStyle/>
          <a:p>
            <a:r>
              <a:rPr lang="en-US" sz="2000" b="1" dirty="0"/>
              <a:t>Astronauts </a:t>
            </a:r>
            <a:r>
              <a:rPr lang="en-US" sz="2000" b="1" dirty="0">
                <a:solidFill>
                  <a:srgbClr val="00B050"/>
                </a:solidFill>
              </a:rPr>
              <a:t>Narrative Performance Task</a:t>
            </a:r>
            <a:endParaRPr lang="en-US" sz="2000" dirty="0">
              <a:solidFill>
                <a:srgbClr val="00B050"/>
              </a:solidFill>
            </a:endParaRPr>
          </a:p>
          <a:p>
            <a:r>
              <a:rPr lang="en-US" sz="2000" b="1" dirty="0" smtClean="0"/>
              <a:t>Task</a:t>
            </a:r>
            <a:r>
              <a:rPr lang="en-US" sz="2000" b="1" dirty="0"/>
              <a:t>:</a:t>
            </a:r>
            <a:endParaRPr lang="en-US" sz="2000" dirty="0"/>
          </a:p>
          <a:p>
            <a:r>
              <a:rPr lang="en-US" sz="2000" dirty="0"/>
              <a:t>Your class has been learning about different types of jobs to prepare for your school's job week. </a:t>
            </a:r>
            <a:r>
              <a:rPr lang="en-US" sz="2000" b="1" dirty="0">
                <a:solidFill>
                  <a:srgbClr val="00B050"/>
                </a:solidFill>
              </a:rPr>
              <a:t>Your teacher has asked each person to learn about a different job.</a:t>
            </a:r>
            <a:r>
              <a:rPr lang="en-US" sz="2000" dirty="0">
                <a:solidFill>
                  <a:srgbClr val="00B050"/>
                </a:solidFill>
              </a:rPr>
              <a:t> </a:t>
            </a:r>
            <a:r>
              <a:rPr lang="en-US" sz="2000" b="1" dirty="0">
                <a:solidFill>
                  <a:srgbClr val="00B050"/>
                </a:solidFill>
              </a:rPr>
              <a:t>You think being an astronaut must be an interesting job so you decide to learn about what it is like to be an astronaut. </a:t>
            </a:r>
            <a:r>
              <a:rPr lang="en-US" sz="2000" dirty="0"/>
              <a:t>You have found two sources about being an astronaut</a:t>
            </a:r>
            <a:r>
              <a:rPr lang="en-US" sz="2000" dirty="0" smtClean="0"/>
              <a:t>.</a:t>
            </a:r>
          </a:p>
          <a:p>
            <a:endParaRPr lang="en-US" sz="2000" dirty="0"/>
          </a:p>
          <a:p>
            <a:r>
              <a:rPr lang="en-US" sz="2000" b="1" dirty="0">
                <a:solidFill>
                  <a:srgbClr val="7030A0"/>
                </a:solidFill>
              </a:rPr>
              <a:t>After you have reviewed these sources, you will answer some questions about them. </a:t>
            </a:r>
            <a:r>
              <a:rPr lang="en-US" sz="2000" dirty="0"/>
              <a:t>Briefly scan the sources and the three questions that follow. Then, go back and </a:t>
            </a:r>
            <a:r>
              <a:rPr lang="en-US" sz="2000" b="1" dirty="0">
                <a:solidFill>
                  <a:srgbClr val="7030A0"/>
                </a:solidFill>
              </a:rPr>
              <a:t>read the sources carefully so you will have the information you will need to answer the questions and complete your research. </a:t>
            </a:r>
            <a:r>
              <a:rPr lang="en-US" sz="2000" dirty="0"/>
              <a:t>You may click on the Global Notes button to take notes on the information you find in the sources as you read. You may also use scratch paper to take notes.</a:t>
            </a:r>
          </a:p>
          <a:p>
            <a:r>
              <a:rPr lang="en-US" sz="2000" dirty="0"/>
              <a:t/>
            </a:r>
            <a:br>
              <a:rPr lang="en-US" sz="2000" dirty="0"/>
            </a:br>
            <a:r>
              <a:rPr lang="en-US" sz="2000" b="1" dirty="0">
                <a:solidFill>
                  <a:srgbClr val="00B050"/>
                </a:solidFill>
              </a:rPr>
              <a:t>In Part 2, you will write an story on a topic related to the sources.</a:t>
            </a:r>
          </a:p>
        </p:txBody>
      </p:sp>
    </p:spTree>
    <p:extLst>
      <p:ext uri="{BB962C8B-B14F-4D97-AF65-F5344CB8AC3E}">
        <p14:creationId xmlns:p14="http://schemas.microsoft.com/office/powerpoint/2010/main" val="204051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2341" y="10759"/>
            <a:ext cx="7822266" cy="925158"/>
          </a:xfrm>
        </p:spPr>
        <p:txBody>
          <a:bodyPr>
            <a:normAutofit/>
          </a:bodyPr>
          <a:lstStyle/>
          <a:p>
            <a:pPr algn="ctr"/>
            <a:r>
              <a:rPr lang="en-US" sz="2800" dirty="0" smtClean="0"/>
              <a:t>Sample of Narrative Writing Student Directions</a:t>
            </a:r>
            <a:endParaRPr lang="en-US" sz="2800" dirty="0"/>
          </a:p>
        </p:txBody>
      </p:sp>
      <p:sp>
        <p:nvSpPr>
          <p:cNvPr id="6" name="TextBox 5"/>
          <p:cNvSpPr txBox="1"/>
          <p:nvPr/>
        </p:nvSpPr>
        <p:spPr>
          <a:xfrm>
            <a:off x="451822" y="817583"/>
            <a:ext cx="8369449" cy="5632311"/>
          </a:xfrm>
          <a:prstGeom prst="rect">
            <a:avLst/>
          </a:prstGeom>
          <a:solidFill>
            <a:schemeClr val="bg1"/>
          </a:solidFill>
        </p:spPr>
        <p:txBody>
          <a:bodyPr wrap="square" rtlCol="0">
            <a:spAutoFit/>
          </a:bodyPr>
          <a:lstStyle/>
          <a:p>
            <a:r>
              <a:rPr lang="en-US" sz="2000" b="1" dirty="0"/>
              <a:t>Astronauts </a:t>
            </a:r>
            <a:r>
              <a:rPr lang="en-US" sz="2000" b="1" dirty="0">
                <a:solidFill>
                  <a:srgbClr val="00B050"/>
                </a:solidFill>
              </a:rPr>
              <a:t>Narrative Performance Task</a:t>
            </a:r>
            <a:endParaRPr lang="en-US" sz="2000" dirty="0">
              <a:solidFill>
                <a:srgbClr val="00B050"/>
              </a:solidFill>
            </a:endParaRPr>
          </a:p>
          <a:p>
            <a:r>
              <a:rPr lang="en-US" sz="2000" dirty="0"/>
              <a:t/>
            </a:r>
            <a:br>
              <a:rPr lang="en-US" sz="2000" dirty="0"/>
            </a:br>
            <a:r>
              <a:rPr lang="en-US" sz="2000" b="1" dirty="0"/>
              <a:t>Part 2</a:t>
            </a:r>
            <a:r>
              <a:rPr lang="en-US" sz="2000" dirty="0"/>
              <a:t/>
            </a:r>
            <a:br>
              <a:rPr lang="en-US" sz="2000" dirty="0"/>
            </a:br>
            <a:r>
              <a:rPr lang="en-US" sz="2000" dirty="0"/>
              <a:t>You will review your notes and sources, and plan, draft, revise, and edit your writing. You may use your notes and go back to the sources. Now read your assignment and the information about how your writing will be scored, then begin your work</a:t>
            </a:r>
            <a:r>
              <a:rPr lang="en-US" sz="2000" dirty="0" smtClean="0"/>
              <a:t>.</a:t>
            </a:r>
          </a:p>
          <a:p>
            <a:endParaRPr lang="en-US" sz="2000" dirty="0"/>
          </a:p>
          <a:p>
            <a:r>
              <a:rPr lang="en-US" sz="2000" b="1" dirty="0">
                <a:solidFill>
                  <a:srgbClr val="7030A0"/>
                </a:solidFill>
              </a:rPr>
              <a:t>Your Assignment:</a:t>
            </a:r>
            <a:r>
              <a:rPr lang="en-US" sz="2000" dirty="0"/>
              <a:t/>
            </a:r>
            <a:br>
              <a:rPr lang="en-US" sz="2000" dirty="0"/>
            </a:br>
            <a:r>
              <a:rPr lang="en-US" sz="2000" dirty="0"/>
              <a:t>Your teacher is creating a bulletin board display in the school library to show what your class has learned about different types of jobs. You choose to write a </a:t>
            </a:r>
            <a:r>
              <a:rPr lang="en-US" sz="2000" b="1" dirty="0">
                <a:solidFill>
                  <a:srgbClr val="00B050"/>
                </a:solidFill>
              </a:rPr>
              <a:t>story</a:t>
            </a:r>
            <a:r>
              <a:rPr lang="en-US" sz="2000" dirty="0"/>
              <a:t> on astronauts. For your </a:t>
            </a:r>
            <a:r>
              <a:rPr lang="en-US" sz="2000" b="1" dirty="0">
                <a:solidFill>
                  <a:srgbClr val="00B050"/>
                </a:solidFill>
              </a:rPr>
              <a:t>story</a:t>
            </a:r>
            <a:r>
              <a:rPr lang="en-US" sz="2000" dirty="0"/>
              <a:t>, imagine that you are an astronaut in space. In your </a:t>
            </a:r>
            <a:r>
              <a:rPr lang="en-US" sz="2000" b="1" dirty="0">
                <a:solidFill>
                  <a:srgbClr val="00B050"/>
                </a:solidFill>
              </a:rPr>
              <a:t>story</a:t>
            </a:r>
            <a:r>
              <a:rPr lang="en-US" sz="2000" dirty="0"/>
              <a:t> tell about an exciting adventure that you have as an astronaut.</a:t>
            </a:r>
          </a:p>
          <a:p>
            <a:endParaRPr lang="en-US" sz="2000" dirty="0" smtClean="0"/>
          </a:p>
          <a:p>
            <a:r>
              <a:rPr lang="en-US" sz="2000" b="1" dirty="0" smtClean="0">
                <a:solidFill>
                  <a:srgbClr val="0070C0"/>
                </a:solidFill>
              </a:rPr>
              <a:t>Your </a:t>
            </a:r>
            <a:r>
              <a:rPr lang="en-US" sz="2000" b="1" dirty="0">
                <a:solidFill>
                  <a:srgbClr val="0070C0"/>
                </a:solidFill>
              </a:rPr>
              <a:t>story will be read by other students, teachers, and parents. </a:t>
            </a:r>
            <a:r>
              <a:rPr lang="en-US" sz="2000" b="1" dirty="0">
                <a:solidFill>
                  <a:srgbClr val="00B050"/>
                </a:solidFill>
              </a:rPr>
              <a:t>When writing your story</a:t>
            </a:r>
            <a:r>
              <a:rPr lang="en-US" sz="2000" dirty="0"/>
              <a:t>, </a:t>
            </a:r>
            <a:r>
              <a:rPr lang="en-US" sz="2000" b="1" dirty="0">
                <a:solidFill>
                  <a:srgbClr val="7030A0"/>
                </a:solidFill>
              </a:rPr>
              <a:t>find ways to use information and details from the sources to improve your story. </a:t>
            </a:r>
            <a:r>
              <a:rPr lang="en-US" sz="2000" dirty="0"/>
              <a:t>Make sure you develop your character(s), the setting, and the plot. Use details, dialogue, and description where appropriate.</a:t>
            </a:r>
          </a:p>
        </p:txBody>
      </p:sp>
    </p:spTree>
    <p:extLst>
      <p:ext uri="{BB962C8B-B14F-4D97-AF65-F5344CB8AC3E}">
        <p14:creationId xmlns:p14="http://schemas.microsoft.com/office/powerpoint/2010/main" val="3604920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07284" y="0"/>
            <a:ext cx="7886700" cy="1325562"/>
          </a:xfrm>
        </p:spPr>
        <p:txBody>
          <a:bodyPr/>
          <a:lstStyle/>
          <a:p>
            <a:r>
              <a:rPr lang="en-US" dirty="0" smtClean="0">
                <a:latin typeface="Cambria" panose="02040503050406030204" pitchFamily="18" charset="0"/>
              </a:rPr>
              <a:t>Observation Questions</a:t>
            </a:r>
            <a:endParaRPr lang="en-US" dirty="0">
              <a:latin typeface="Cambria" panose="02040503050406030204" pitchFamily="18" charset="0"/>
            </a:endParaRPr>
          </a:p>
        </p:txBody>
      </p:sp>
      <p:sp>
        <p:nvSpPr>
          <p:cNvPr id="3" name="Content Placeholder 2"/>
          <p:cNvSpPr>
            <a:spLocks noGrp="1"/>
          </p:cNvSpPr>
          <p:nvPr>
            <p:ph idx="4294967295"/>
          </p:nvPr>
        </p:nvSpPr>
        <p:spPr>
          <a:xfrm>
            <a:off x="344244" y="1325561"/>
            <a:ext cx="7886700" cy="5107511"/>
          </a:xfrm>
        </p:spPr>
        <p:txBody>
          <a:bodyPr>
            <a:normAutofit fontScale="92500"/>
          </a:bodyPr>
          <a:lstStyle/>
          <a:p>
            <a:pPr marL="514350" indent="-514350">
              <a:buFont typeface="+mj-lt"/>
              <a:buAutoNum type="arabicPeriod"/>
            </a:pPr>
            <a:r>
              <a:rPr lang="en-US" dirty="0"/>
              <a:t>Are the writing process steps clear, posted, and referred to frequently</a:t>
            </a:r>
            <a:r>
              <a:rPr lang="en-US" dirty="0" smtClean="0"/>
              <a:t>?</a:t>
            </a:r>
          </a:p>
          <a:p>
            <a:pPr marL="228600" indent="-228600">
              <a:buFont typeface="+mj-lt"/>
              <a:buAutoNum type="arabicPeriod"/>
            </a:pPr>
            <a:endParaRPr lang="en-US" sz="800" dirty="0"/>
          </a:p>
          <a:p>
            <a:pPr marL="514350" indent="-514350">
              <a:buFont typeface="+mj-lt"/>
              <a:buAutoNum type="arabicPeriod"/>
            </a:pPr>
            <a:r>
              <a:rPr lang="en-US" dirty="0" smtClean="0"/>
              <a:t>Do students regularly discuss open-ended questions that prompt deep discussion about texts?</a:t>
            </a:r>
          </a:p>
          <a:p>
            <a:pPr marL="228600" indent="-228600">
              <a:buFont typeface="+mj-lt"/>
              <a:buAutoNum type="arabicPeriod"/>
            </a:pPr>
            <a:endParaRPr lang="en-US" sz="800" dirty="0" smtClean="0"/>
          </a:p>
          <a:p>
            <a:pPr marL="514350" indent="-514350">
              <a:buFont typeface="+mj-lt"/>
              <a:buAutoNum type="arabicPeriod"/>
            </a:pPr>
            <a:r>
              <a:rPr lang="en-US" dirty="0"/>
              <a:t>Do students use PAT, the 5Ws, or another strategy with every constructed response</a:t>
            </a:r>
            <a:r>
              <a:rPr lang="en-US" dirty="0" smtClean="0"/>
              <a:t>?</a:t>
            </a:r>
          </a:p>
          <a:p>
            <a:pPr marL="228600" indent="-228600">
              <a:buFont typeface="+mj-lt"/>
              <a:buAutoNum type="arabicPeriod"/>
            </a:pPr>
            <a:endParaRPr lang="en-US" sz="900" dirty="0"/>
          </a:p>
          <a:p>
            <a:pPr marL="514350" indent="-514350">
              <a:buFont typeface="+mj-lt"/>
              <a:buAutoNum type="arabicPeriod"/>
            </a:pPr>
            <a:r>
              <a:rPr lang="en-US" dirty="0" smtClean="0"/>
              <a:t>Do students make claims, use evidence, and refer to sources orally and in writing?</a:t>
            </a:r>
          </a:p>
          <a:p>
            <a:pPr marL="228600" indent="-228600">
              <a:buFont typeface="+mj-lt"/>
              <a:buAutoNum type="arabicPeriod"/>
            </a:pPr>
            <a:endParaRPr lang="en-US" sz="900" dirty="0" smtClean="0"/>
          </a:p>
          <a:p>
            <a:pPr marL="514350" indent="-514350">
              <a:buFont typeface="+mj-lt"/>
              <a:buAutoNum type="arabicPeriod"/>
            </a:pPr>
            <a:r>
              <a:rPr lang="en-US" dirty="0" smtClean="0"/>
              <a:t>Do students consistently use a rubric to help themselves and their peers improve?</a:t>
            </a:r>
          </a:p>
        </p:txBody>
      </p:sp>
    </p:spTree>
    <p:extLst>
      <p:ext uri="{BB962C8B-B14F-4D97-AF65-F5344CB8AC3E}">
        <p14:creationId xmlns:p14="http://schemas.microsoft.com/office/powerpoint/2010/main" val="376324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1530" y="399554"/>
            <a:ext cx="7886700" cy="1325562"/>
          </a:xfrm>
        </p:spPr>
        <p:txBody>
          <a:bodyPr/>
          <a:lstStyle/>
          <a:p>
            <a:r>
              <a:rPr lang="en-US" b="1" dirty="0">
                <a:latin typeface="Cambria" panose="02040503050406030204" pitchFamily="18" charset="0"/>
              </a:rPr>
              <a:t>Workshop Goals</a:t>
            </a:r>
          </a:p>
        </p:txBody>
      </p:sp>
      <p:sp>
        <p:nvSpPr>
          <p:cNvPr id="3" name="Content Placeholder 2"/>
          <p:cNvSpPr>
            <a:spLocks noGrp="1"/>
          </p:cNvSpPr>
          <p:nvPr>
            <p:ph idx="4294967295"/>
          </p:nvPr>
        </p:nvSpPr>
        <p:spPr>
          <a:xfrm>
            <a:off x="0" y="1777819"/>
            <a:ext cx="8896350" cy="4400252"/>
          </a:xfrm>
        </p:spPr>
        <p:txBody>
          <a:bodyPr>
            <a:noAutofit/>
          </a:bodyPr>
          <a:lstStyle/>
          <a:p>
            <a:pPr marL="914400" lvl="1" indent="-514350">
              <a:lnSpc>
                <a:spcPct val="110000"/>
              </a:lnSpc>
              <a:spcBef>
                <a:spcPts val="0"/>
              </a:spcBef>
              <a:buFont typeface="+mj-lt"/>
              <a:buAutoNum type="arabicPeriod"/>
            </a:pPr>
            <a:r>
              <a:rPr lang="en-US" sz="2200" dirty="0" smtClean="0">
                <a:latin typeface="Cambria" panose="02040503050406030204" pitchFamily="18" charset="0"/>
              </a:rPr>
              <a:t>Understand </a:t>
            </a:r>
            <a:r>
              <a:rPr lang="en-US" sz="2200" dirty="0">
                <a:latin typeface="Cambria" panose="02040503050406030204" pitchFamily="18" charset="0"/>
              </a:rPr>
              <a:t>components of a Performance Task and skills required for students to be successful. </a:t>
            </a:r>
            <a:endParaRPr lang="en-US" sz="2200"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b="1"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Identify </a:t>
            </a:r>
            <a:r>
              <a:rPr lang="en-US" sz="2200" dirty="0">
                <a:latin typeface="Cambria" panose="02040503050406030204" pitchFamily="18" charset="0"/>
              </a:rPr>
              <a:t>current trends in ELA PT performance for the Oregon Summative Assessment and review samples of student work which receive a scoring condition code. </a:t>
            </a:r>
            <a:endParaRPr lang="en-US" sz="2200"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dirty="0" smtClean="0">
                <a:latin typeface="Cambria" panose="02040503050406030204" pitchFamily="18" charset="0"/>
              </a:rPr>
              <a:t>Examine </a:t>
            </a:r>
            <a:r>
              <a:rPr lang="en-US" sz="2200" dirty="0">
                <a:latin typeface="Cambria" panose="02040503050406030204" pitchFamily="18" charset="0"/>
              </a:rPr>
              <a:t>recommendations for differentiated instructional strategies to support performance task development and student achievement on writing performance tasks. </a:t>
            </a:r>
            <a:endParaRPr lang="en-US" sz="2200" dirty="0" smtClean="0">
              <a:latin typeface="Cambria" panose="02040503050406030204" pitchFamily="18" charset="0"/>
            </a:endParaRPr>
          </a:p>
          <a:p>
            <a:pPr marL="914400" lvl="1" indent="-514350">
              <a:lnSpc>
                <a:spcPct val="110000"/>
              </a:lnSpc>
              <a:spcBef>
                <a:spcPts val="0"/>
              </a:spcBef>
              <a:buFont typeface="+mj-lt"/>
              <a:buAutoNum type="arabicPeriod"/>
            </a:pPr>
            <a:endParaRPr lang="en-US" sz="800" dirty="0" smtClean="0">
              <a:latin typeface="Cambria" panose="02040503050406030204" pitchFamily="18" charset="0"/>
            </a:endParaRPr>
          </a:p>
          <a:p>
            <a:pPr marL="914400" lvl="1" indent="-514350">
              <a:lnSpc>
                <a:spcPct val="110000"/>
              </a:lnSpc>
              <a:spcBef>
                <a:spcPts val="0"/>
              </a:spcBef>
              <a:buFont typeface="+mj-lt"/>
              <a:buAutoNum type="arabicPeriod"/>
            </a:pPr>
            <a:r>
              <a:rPr lang="en-US" sz="2200" b="1" dirty="0" smtClean="0">
                <a:latin typeface="Cambria" panose="02040503050406030204" pitchFamily="18" charset="0"/>
              </a:rPr>
              <a:t>Discuss </a:t>
            </a:r>
            <a:r>
              <a:rPr lang="en-US" sz="2200" b="1" dirty="0">
                <a:latin typeface="Cambria" panose="02040503050406030204" pitchFamily="18" charset="0"/>
              </a:rPr>
              <a:t>and collaborate in professional development opportunities to support teachers’ understanding of performance task activities. </a:t>
            </a:r>
          </a:p>
        </p:txBody>
      </p:sp>
      <p:pic>
        <p:nvPicPr>
          <p:cNvPr id="4" name="Picture 4" title="blue pussle pie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375" y="0"/>
            <a:ext cx="1831975" cy="183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983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mbria" panose="02040503050406030204" pitchFamily="18" charset="0"/>
              </a:rPr>
              <a:t>Examining a Sample Data Set</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b="1" dirty="0" smtClean="0">
                <a:latin typeface="Cambria" panose="02040503050406030204" pitchFamily="18" charset="0"/>
              </a:rPr>
              <a:t>Aspirations: </a:t>
            </a:r>
            <a:r>
              <a:rPr lang="en-US" i="1" dirty="0" smtClean="0">
                <a:latin typeface="Cambria" panose="02040503050406030204" pitchFamily="18" charset="0"/>
              </a:rPr>
              <a:t>What aspirations in your own settings does this create for you?</a:t>
            </a:r>
          </a:p>
          <a:p>
            <a:endParaRPr lang="en-US" i="1" dirty="0">
              <a:latin typeface="Cambria" panose="02040503050406030204" pitchFamily="18" charset="0"/>
            </a:endParaRPr>
          </a:p>
          <a:p>
            <a:r>
              <a:rPr lang="en-US" b="1" dirty="0" smtClean="0">
                <a:latin typeface="Cambria" panose="02040503050406030204" pitchFamily="18" charset="0"/>
              </a:rPr>
              <a:t>Planning: </a:t>
            </a:r>
            <a:r>
              <a:rPr lang="en-US" i="1" dirty="0" smtClean="0">
                <a:latin typeface="Cambria" panose="02040503050406030204" pitchFamily="18" charset="0"/>
              </a:rPr>
              <a:t>What professional development have you conducted or would like to conduct in the future?</a:t>
            </a:r>
            <a:endParaRPr lang="en-US" b="1" dirty="0" smtClean="0">
              <a:latin typeface="Cambria" panose="02040503050406030204" pitchFamily="18" charset="0"/>
            </a:endParaRPr>
          </a:p>
          <a:p>
            <a:endParaRPr lang="en-US" i="1" dirty="0">
              <a:latin typeface="Cambria" panose="02040503050406030204" pitchFamily="18" charset="0"/>
            </a:endParaRPr>
          </a:p>
          <a:p>
            <a:endParaRPr lang="en-US" dirty="0" smtClean="0">
              <a:latin typeface="Cambria" panose="02040503050406030204" pitchFamily="18" charset="0"/>
            </a:endParaRPr>
          </a:p>
        </p:txBody>
      </p:sp>
    </p:spTree>
    <p:extLst>
      <p:ext uri="{BB962C8B-B14F-4D97-AF65-F5344CB8AC3E}">
        <p14:creationId xmlns:p14="http://schemas.microsoft.com/office/powerpoint/2010/main" val="4212437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on the OAKS Portal homepage at oaksportal.org" title="Oaks Portal"/>
          <p:cNvPicPr>
            <a:picLocks noChangeAspect="1"/>
          </p:cNvPicPr>
          <p:nvPr/>
        </p:nvPicPr>
        <p:blipFill>
          <a:blip r:embed="rId3"/>
          <a:stretch>
            <a:fillRect/>
          </a:stretch>
        </p:blipFill>
        <p:spPr>
          <a:xfrm>
            <a:off x="0" y="1065681"/>
            <a:ext cx="9152786" cy="4540640"/>
          </a:xfrm>
          <a:prstGeom prst="rect">
            <a:avLst/>
          </a:prstGeom>
        </p:spPr>
      </p:pic>
      <p:sp>
        <p:nvSpPr>
          <p:cNvPr id="2" name="Title 1" hidden="1"/>
          <p:cNvSpPr>
            <a:spLocks noGrp="1"/>
          </p:cNvSpPr>
          <p:nvPr>
            <p:ph type="title" idx="4294967295"/>
          </p:nvPr>
        </p:nvSpPr>
        <p:spPr/>
        <p:txBody>
          <a:bodyPr/>
          <a:lstStyle/>
          <a:p>
            <a:r>
              <a:rPr lang="en-US" dirty="0" smtClean="0"/>
              <a:t>OAKS Portal</a:t>
            </a:r>
            <a:endParaRPr lang="en-US" dirty="0"/>
          </a:p>
        </p:txBody>
      </p:sp>
    </p:spTree>
    <p:extLst>
      <p:ext uri="{BB962C8B-B14F-4D97-AF65-F5344CB8AC3E}">
        <p14:creationId xmlns:p14="http://schemas.microsoft.com/office/powerpoint/2010/main" val="2370411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of the Online Reporting System on the Oaksportla.org website." title="ORS Screen shot"/>
          <p:cNvPicPr>
            <a:picLocks noChangeAspect="1"/>
          </p:cNvPicPr>
          <p:nvPr/>
        </p:nvPicPr>
        <p:blipFill>
          <a:blip r:embed="rId3"/>
          <a:stretch>
            <a:fillRect/>
          </a:stretch>
        </p:blipFill>
        <p:spPr>
          <a:xfrm>
            <a:off x="0" y="1057040"/>
            <a:ext cx="9144000" cy="4536282"/>
          </a:xfrm>
          <a:prstGeom prst="rect">
            <a:avLst/>
          </a:prstGeom>
        </p:spPr>
      </p:pic>
      <p:sp>
        <p:nvSpPr>
          <p:cNvPr id="3" name="Title 2" hidden="1"/>
          <p:cNvSpPr>
            <a:spLocks noGrp="1"/>
          </p:cNvSpPr>
          <p:nvPr>
            <p:ph type="title" idx="4294967295"/>
          </p:nvPr>
        </p:nvSpPr>
        <p:spPr/>
        <p:txBody>
          <a:bodyPr/>
          <a:lstStyle/>
          <a:p>
            <a:r>
              <a:rPr lang="en-US" dirty="0" smtClean="0"/>
              <a:t>ORS </a:t>
            </a:r>
            <a:endParaRPr lang="en-US" dirty="0"/>
          </a:p>
        </p:txBody>
      </p:sp>
    </p:spTree>
    <p:extLst>
      <p:ext uri="{BB962C8B-B14F-4D97-AF65-F5344CB8AC3E}">
        <p14:creationId xmlns:p14="http://schemas.microsoft.com/office/powerpoint/2010/main" val="1676000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title="graphic object putting last puzzle piece in 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1482204"/>
            <a:ext cx="29083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457200" y="161365"/>
            <a:ext cx="8229600" cy="731838"/>
          </a:xfrm>
          <a:prstGeom prst="rect">
            <a:avLst/>
          </a:prstGeom>
        </p:spPr>
        <p:txBody>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dirty="0" smtClean="0">
                <a:latin typeface="Cambria" panose="02040503050406030204" pitchFamily="18" charset="0"/>
              </a:rPr>
              <a:t>Contact Information</a:t>
            </a:r>
            <a:endParaRPr lang="en-US" dirty="0">
              <a:latin typeface="Cambria" panose="02040503050406030204" pitchFamily="18" charset="0"/>
            </a:endParaRPr>
          </a:p>
        </p:txBody>
      </p:sp>
      <p:sp>
        <p:nvSpPr>
          <p:cNvPr id="3" name="Content Placeholder 2"/>
          <p:cNvSpPr txBox="1">
            <a:spLocks/>
          </p:cNvSpPr>
          <p:nvPr/>
        </p:nvSpPr>
        <p:spPr>
          <a:xfrm>
            <a:off x="457200" y="2193404"/>
            <a:ext cx="8229600" cy="4224759"/>
          </a:xfrm>
          <a:prstGeom prst="rect">
            <a:avLst/>
          </a:prstGeom>
        </p:spPr>
        <p:txBody>
          <a:bodyPr>
            <a:normAutofit fontScale="8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3200" dirty="0" smtClean="0">
                <a:cs typeface="Times New Roman" panose="02020603050405020304" pitchFamily="18" charset="0"/>
              </a:rPr>
              <a:t> </a:t>
            </a:r>
          </a:p>
          <a:p>
            <a:pPr marL="0" indent="0">
              <a:buNone/>
            </a:pPr>
            <a:r>
              <a:rPr lang="en-US" altLang="en-US" sz="3200" dirty="0">
                <a:latin typeface="Cambria" panose="02040503050406030204" pitchFamily="18" charset="0"/>
                <a:cs typeface="Times New Roman" panose="02020603050405020304" pitchFamily="18" charset="0"/>
              </a:rPr>
              <a:t>Marie C. </a:t>
            </a:r>
            <a:r>
              <a:rPr lang="en-US" altLang="en-US" sz="3200" dirty="0" err="1">
                <a:latin typeface="Cambria" panose="02040503050406030204" pitchFamily="18" charset="0"/>
                <a:cs typeface="Times New Roman" panose="02020603050405020304" pitchFamily="18" charset="0"/>
              </a:rPr>
              <a:t>Ballance</a:t>
            </a:r>
            <a:r>
              <a:rPr lang="en-US" altLang="en-US" sz="3200" dirty="0">
                <a:latin typeface="Cambria" panose="02040503050406030204" pitchFamily="18" charset="0"/>
                <a:cs typeface="Times New Roman" panose="02020603050405020304" pitchFamily="18" charset="0"/>
              </a:rPr>
              <a:t>, </a:t>
            </a:r>
            <a:r>
              <a:rPr lang="en-US" altLang="en-US" sz="3200" dirty="0" err="1">
                <a:latin typeface="Cambria" panose="02040503050406030204" pitchFamily="18" charset="0"/>
                <a:cs typeface="Times New Roman" panose="02020603050405020304" pitchFamily="18" charset="0"/>
              </a:rPr>
              <a:t>Ed.D</a:t>
            </a:r>
            <a:r>
              <a:rPr lang="en-US" altLang="en-US" sz="3200" dirty="0">
                <a:latin typeface="Cambria" panose="02040503050406030204" pitchFamily="18" charset="0"/>
                <a:cs typeface="Times New Roman" panose="02020603050405020304" pitchFamily="18" charset="0"/>
              </a:rPr>
              <a:t>.</a:t>
            </a:r>
          </a:p>
          <a:p>
            <a:pPr marL="0" indent="0">
              <a:buNone/>
            </a:pPr>
            <a:r>
              <a:rPr lang="en-US" altLang="en-US" sz="3200" dirty="0">
                <a:latin typeface="Cambria" panose="02040503050406030204" pitchFamily="18" charset="0"/>
                <a:cs typeface="Times New Roman" panose="02020603050405020304" pitchFamily="18" charset="0"/>
              </a:rPr>
              <a:t>ELA Content Education Specialist</a:t>
            </a:r>
          </a:p>
          <a:p>
            <a:pPr marL="0" indent="0">
              <a:buNone/>
            </a:pPr>
            <a:r>
              <a:rPr lang="en-US" altLang="en-US" sz="3200" dirty="0">
                <a:latin typeface="Webdings" pitchFamily="18" charset="2"/>
              </a:rPr>
              <a:t>É</a:t>
            </a:r>
            <a:r>
              <a:rPr lang="en-US" altLang="en-US" sz="3200" dirty="0">
                <a:latin typeface="Cambria" panose="02040503050406030204" pitchFamily="18" charset="0"/>
                <a:cs typeface="Times New Roman" panose="02020603050405020304" pitchFamily="18" charset="0"/>
              </a:rPr>
              <a:t>503-947-5603</a:t>
            </a:r>
            <a:endParaRPr lang="en-US" altLang="en-US" sz="3200" noProof="1">
              <a:cs typeface="Times New Roman" panose="02020603050405020304" pitchFamily="18" charset="0"/>
            </a:endParaRPr>
          </a:p>
          <a:p>
            <a:pPr marL="0" indent="0">
              <a:buNone/>
            </a:pPr>
            <a:r>
              <a:rPr lang="en-US" altLang="en-US" sz="3200" dirty="0">
                <a:latin typeface="Wingdings" pitchFamily="2" charset="2"/>
              </a:rPr>
              <a:t>*</a:t>
            </a:r>
            <a:r>
              <a:rPr lang="en-US" altLang="en-US" sz="3200" dirty="0">
                <a:latin typeface="Corbel" pitchFamily="34" charset="0"/>
              </a:rPr>
              <a:t>  </a:t>
            </a:r>
            <a:r>
              <a:rPr lang="en-US" altLang="en-US" sz="3200" dirty="0">
                <a:latin typeface="Cambria" panose="02040503050406030204" pitchFamily="18" charset="0"/>
                <a:cs typeface="Times New Roman" panose="02020603050405020304" pitchFamily="18" charset="0"/>
                <a:hlinkClick r:id="rId4"/>
              </a:rPr>
              <a:t>marie.ballance@state.or.us</a:t>
            </a:r>
            <a:endParaRPr lang="en-US" altLang="en-US" sz="3200" dirty="0">
              <a:latin typeface="Cambria" panose="02040503050406030204" pitchFamily="18" charset="0"/>
              <a:cs typeface="Times New Roman" panose="02020603050405020304" pitchFamily="18" charset="0"/>
            </a:endParaRPr>
          </a:p>
          <a:p>
            <a:pPr marL="0" indent="0">
              <a:buNone/>
            </a:pPr>
            <a:endParaRPr lang="en-US" altLang="en-US" sz="3200" dirty="0" smtClean="0">
              <a:latin typeface="Cambria" panose="02040503050406030204" pitchFamily="18" charset="0"/>
              <a:cs typeface="Times New Roman" panose="02020603050405020304" pitchFamily="18" charset="0"/>
            </a:endParaRPr>
          </a:p>
          <a:p>
            <a:pPr marL="0" indent="0">
              <a:buNone/>
            </a:pPr>
            <a:r>
              <a:rPr lang="en-US" altLang="en-US" sz="3200" dirty="0" smtClean="0">
                <a:latin typeface="Cambria" panose="02040503050406030204" pitchFamily="18" charset="0"/>
                <a:cs typeface="Times New Roman" panose="02020603050405020304" pitchFamily="18" charset="0"/>
              </a:rPr>
              <a:t>Tony </a:t>
            </a:r>
            <a:r>
              <a:rPr lang="en-US" altLang="en-US" sz="3200" dirty="0">
                <a:latin typeface="Cambria" panose="02040503050406030204" pitchFamily="18" charset="0"/>
                <a:cs typeface="Times New Roman" panose="02020603050405020304" pitchFamily="18" charset="0"/>
              </a:rPr>
              <a:t>Bertrand</a:t>
            </a:r>
          </a:p>
          <a:p>
            <a:pPr marL="0" indent="0">
              <a:buNone/>
            </a:pPr>
            <a:r>
              <a:rPr lang="en-US" altLang="en-US" sz="3200" dirty="0">
                <a:latin typeface="Cambria" panose="02040503050406030204" pitchFamily="18" charset="0"/>
                <a:cs typeface="Times New Roman" panose="02020603050405020304" pitchFamily="18" charset="0"/>
              </a:rPr>
              <a:t>ELA &amp; Social Sciences </a:t>
            </a:r>
            <a:r>
              <a:rPr lang="en-US" altLang="en-US" sz="3200" dirty="0" smtClean="0">
                <a:latin typeface="Cambria" panose="02040503050406030204" pitchFamily="18" charset="0"/>
                <a:cs typeface="Times New Roman" panose="02020603050405020304" pitchFamily="18" charset="0"/>
              </a:rPr>
              <a:t>Assessment Specialist</a:t>
            </a:r>
            <a:endParaRPr lang="en-US" altLang="en-US" sz="3200" noProof="1" smtClean="0">
              <a:cs typeface="Times New Roman" panose="02020603050405020304" pitchFamily="18" charset="0"/>
            </a:endParaRPr>
          </a:p>
          <a:p>
            <a:pPr marL="0" indent="0">
              <a:buNone/>
            </a:pPr>
            <a:r>
              <a:rPr lang="en-US" altLang="en-US" sz="3200" dirty="0">
                <a:latin typeface="Webdings" pitchFamily="18" charset="2"/>
              </a:rPr>
              <a:t>É</a:t>
            </a:r>
            <a:r>
              <a:rPr lang="en-US" altLang="en-US" sz="3200" dirty="0">
                <a:latin typeface="Cambria" panose="02040503050406030204" pitchFamily="18" charset="0"/>
                <a:cs typeface="Times New Roman" panose="02020603050405020304" pitchFamily="18" charset="0"/>
              </a:rPr>
              <a:t>503-947-5832</a:t>
            </a:r>
            <a:endParaRPr lang="en-US" altLang="en-US" sz="3200" noProof="1" smtClean="0">
              <a:cs typeface="Times New Roman" panose="02020603050405020304" pitchFamily="18" charset="0"/>
            </a:endParaRPr>
          </a:p>
          <a:p>
            <a:pPr marL="0" indent="0">
              <a:buFont typeface="Arial" panose="020B0604020202020204" pitchFamily="34" charset="0"/>
              <a:buNone/>
            </a:pPr>
            <a:r>
              <a:rPr lang="en-US" altLang="en-US" sz="3200" dirty="0" smtClean="0">
                <a:latin typeface="Wingdings" pitchFamily="2" charset="2"/>
              </a:rPr>
              <a:t>*</a:t>
            </a:r>
            <a:r>
              <a:rPr lang="en-US" altLang="en-US" sz="3200" dirty="0" smtClean="0">
                <a:latin typeface="Corbel" pitchFamily="34" charset="0"/>
              </a:rPr>
              <a:t>  </a:t>
            </a:r>
            <a:r>
              <a:rPr lang="en-US" altLang="en-US" sz="3200" dirty="0" smtClean="0">
                <a:latin typeface="Cambria" panose="02040503050406030204" pitchFamily="18" charset="0"/>
                <a:cs typeface="Times New Roman" panose="02020603050405020304" pitchFamily="18" charset="0"/>
                <a:hlinkClick r:id="rId5"/>
              </a:rPr>
              <a:t>tony.bertrand@state.or.us</a:t>
            </a:r>
            <a:endParaRPr lang="en-US" altLang="en-US" sz="3200" dirty="0" smtClean="0">
              <a:latin typeface="Cambria" panose="02040503050406030204" pitchFamily="18" charset="0"/>
              <a:cs typeface="Times New Roman" panose="02020603050405020304" pitchFamily="18" charset="0"/>
            </a:endParaRPr>
          </a:p>
          <a:p>
            <a:pPr marL="0" indent="0">
              <a:buFont typeface="Arial" panose="020B0604020202020204" pitchFamily="34" charset="0"/>
              <a:buNone/>
            </a:pPr>
            <a:endParaRPr lang="en-US" altLang="en-US" sz="3200" dirty="0" smtClean="0">
              <a:latin typeface="Cambria" panose="02040503050406030204" pitchFamily="18" charset="0"/>
              <a:cs typeface="Times New Roman" panose="02020603050405020304" pitchFamily="18" charset="0"/>
            </a:endParaRPr>
          </a:p>
          <a:p>
            <a:pPr marL="0" indent="0">
              <a:buFont typeface="Arial" panose="020B0604020202020204" pitchFamily="34" charset="0"/>
              <a:buNone/>
            </a:pPr>
            <a:endParaRPr lang="en-US" altLang="en-US" sz="3200" dirty="0" smtClean="0">
              <a:latin typeface="Cambria" panose="02040503050406030204" pitchFamily="18" charset="0"/>
              <a:cs typeface="Times New Roman" panose="02020603050405020304" pitchFamily="18" charset="0"/>
            </a:endParaRPr>
          </a:p>
          <a:p>
            <a:pPr marL="0" indent="0">
              <a:buFont typeface="Arial" panose="020B0604020202020204" pitchFamily="34" charset="0"/>
              <a:buNone/>
            </a:pPr>
            <a:endParaRPr lang="en-US" altLang="en-US" sz="3200" dirty="0" smtClean="0">
              <a:cs typeface="Times New Roman" panose="02020603050405020304" pitchFamily="18" charset="0"/>
            </a:endParaRPr>
          </a:p>
          <a:p>
            <a:pPr marL="0" indent="0">
              <a:buFont typeface="Arial" panose="020B0604020202020204" pitchFamily="34" charset="0"/>
              <a:buNone/>
            </a:pPr>
            <a:endParaRPr lang="en-US" altLang="en-US" sz="3200" dirty="0" smtClean="0">
              <a:cs typeface="Times New Roman" panose="02020603050405020304" pitchFamily="18" charset="0"/>
            </a:endParaRPr>
          </a:p>
          <a:p>
            <a:pPr marL="0" indent="0">
              <a:buFont typeface="Arial" panose="020B0604020202020204" pitchFamily="34" charset="0"/>
              <a:buNone/>
            </a:pPr>
            <a:endParaRPr lang="en-US" sz="3200" dirty="0"/>
          </a:p>
        </p:txBody>
      </p:sp>
      <p:sp>
        <p:nvSpPr>
          <p:cNvPr id="4" name="Title 3" hidden="1"/>
          <p:cNvSpPr>
            <a:spLocks noGrp="1"/>
          </p:cNvSpPr>
          <p:nvPr>
            <p:ph type="title" idx="4294967295"/>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3329085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6257"/>
            <a:ext cx="7886700" cy="1325563"/>
          </a:xfrm>
        </p:spPr>
        <p:txBody>
          <a:bodyPr>
            <a:normAutofit/>
          </a:bodyPr>
          <a:lstStyle/>
          <a:p>
            <a:r>
              <a:rPr lang="en-US" sz="3200" dirty="0" smtClean="0">
                <a:latin typeface="Cambria" panose="02040503050406030204" pitchFamily="18" charset="0"/>
              </a:rPr>
              <a:t>Stakeholder Engagement / Feedback</a:t>
            </a:r>
            <a:endParaRPr lang="en-US" sz="3200" dirty="0">
              <a:latin typeface="Cambria" panose="02040503050406030204" pitchFamily="18" charset="0"/>
            </a:endParaRPr>
          </a:p>
        </p:txBody>
      </p:sp>
      <p:sp>
        <p:nvSpPr>
          <p:cNvPr id="3" name="Content Placeholder 2"/>
          <p:cNvSpPr>
            <a:spLocks noGrp="1"/>
          </p:cNvSpPr>
          <p:nvPr>
            <p:ph idx="1"/>
          </p:nvPr>
        </p:nvSpPr>
        <p:spPr>
          <a:xfrm>
            <a:off x="228600" y="3131820"/>
            <a:ext cx="8686800" cy="3045143"/>
          </a:xfrm>
        </p:spPr>
        <p:txBody>
          <a:bodyPr>
            <a:normAutofit/>
          </a:bodyPr>
          <a:lstStyle/>
          <a:p>
            <a:r>
              <a:rPr lang="en-US" sz="2400" dirty="0" smtClean="0"/>
              <a:t>Presentation Survey</a:t>
            </a:r>
            <a:r>
              <a:rPr lang="en-US" sz="2400" dirty="0"/>
              <a:t>: </a:t>
            </a:r>
            <a:r>
              <a:rPr lang="en-US" sz="2400" dirty="0">
                <a:solidFill>
                  <a:srgbClr val="FF0000"/>
                </a:solidFill>
                <a:hlinkClick r:id="rId3"/>
              </a:rPr>
              <a:t>https://</a:t>
            </a:r>
            <a:r>
              <a:rPr lang="en-US" sz="2400" dirty="0" smtClean="0">
                <a:solidFill>
                  <a:srgbClr val="FF0000"/>
                </a:solidFill>
                <a:hlinkClick r:id="rId3"/>
              </a:rPr>
              <a:t>goo.gl/forms/IQhxekqdSwreGE5H2</a:t>
            </a:r>
            <a:endParaRPr lang="en-US" sz="2400" dirty="0" smtClean="0">
              <a:solidFill>
                <a:srgbClr val="FF0000"/>
              </a:solidFill>
            </a:endParaRPr>
          </a:p>
          <a:p>
            <a:endParaRPr lang="en-US" sz="900" dirty="0" smtClean="0"/>
          </a:p>
          <a:p>
            <a:r>
              <a:rPr lang="en-US" sz="2400" dirty="0" smtClean="0"/>
              <a:t>ODE </a:t>
            </a:r>
            <a:r>
              <a:rPr lang="en-US" sz="2400" dirty="0"/>
              <a:t>ELA </a:t>
            </a:r>
            <a:r>
              <a:rPr lang="en-US" sz="2400" dirty="0" smtClean="0"/>
              <a:t>Listserv: </a:t>
            </a:r>
            <a:r>
              <a:rPr lang="en-US" sz="2000" dirty="0" smtClean="0">
                <a:hlinkClick r:id="rId4"/>
              </a:rPr>
              <a:t>http</a:t>
            </a:r>
            <a:r>
              <a:rPr lang="en-US" sz="2000" dirty="0">
                <a:hlinkClick r:id="rId4"/>
              </a:rPr>
              <a:t>://</a:t>
            </a:r>
            <a:r>
              <a:rPr lang="en-US" sz="2000" dirty="0" smtClean="0">
                <a:hlinkClick r:id="rId4"/>
              </a:rPr>
              <a:t>listsmart.osl.state.or.us/mailman/listinfo/or_engla_teachers</a:t>
            </a:r>
            <a:endParaRPr lang="en-US" sz="2000" dirty="0" smtClean="0"/>
          </a:p>
          <a:p>
            <a:endParaRPr lang="en-US" sz="900" dirty="0" smtClean="0"/>
          </a:p>
          <a:p>
            <a:pPr marL="0" indent="0">
              <a:buNone/>
            </a:pPr>
            <a:endParaRPr lang="en-US" sz="2400" dirty="0" smtClean="0"/>
          </a:p>
          <a:p>
            <a:endParaRPr lang="en-US" sz="2400" dirty="0"/>
          </a:p>
        </p:txBody>
      </p:sp>
    </p:spTree>
    <p:extLst>
      <p:ext uri="{BB962C8B-B14F-4D97-AF65-F5344CB8AC3E}">
        <p14:creationId xmlns:p14="http://schemas.microsoft.com/office/powerpoint/2010/main" val="4088412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08499" y="0"/>
            <a:ext cx="6305326" cy="1325562"/>
          </a:xfrm>
        </p:spPr>
        <p:txBody>
          <a:bodyPr>
            <a:normAutofit/>
          </a:bodyPr>
          <a:lstStyle/>
          <a:p>
            <a:r>
              <a:rPr lang="en-US" sz="3600" dirty="0" smtClean="0">
                <a:latin typeface="Cambria" panose="02040503050406030204" pitchFamily="18" charset="0"/>
              </a:rPr>
              <a:t>Performance Task Scoring </a:t>
            </a:r>
            <a:endParaRPr lang="en-US" sz="3600" dirty="0">
              <a:latin typeface="Cambria" panose="02040503050406030204" pitchFamily="18" charset="0"/>
            </a:endParaRPr>
          </a:p>
        </p:txBody>
      </p:sp>
      <p:sp>
        <p:nvSpPr>
          <p:cNvPr id="3" name="Content Placeholder 2"/>
          <p:cNvSpPr>
            <a:spLocks noGrp="1"/>
          </p:cNvSpPr>
          <p:nvPr>
            <p:ph idx="4294967295"/>
          </p:nvPr>
        </p:nvSpPr>
        <p:spPr>
          <a:xfrm>
            <a:off x="527125" y="1516866"/>
            <a:ext cx="7886700" cy="4410598"/>
          </a:xfrm>
        </p:spPr>
        <p:txBody>
          <a:bodyPr>
            <a:noAutofit/>
          </a:bodyPr>
          <a:lstStyle/>
          <a:p>
            <a:r>
              <a:rPr lang="en-US" sz="2200" b="1" dirty="0" smtClean="0"/>
              <a:t>Organization / Purpose: </a:t>
            </a:r>
            <a:r>
              <a:rPr lang="en-US" sz="2200" dirty="0" smtClean="0"/>
              <a:t>How well did you state your thesis / main idea with a logical progression from beginning to end? How well did you narrow your thesis / main idea so you can develop a conclusion? How well did you use a variety of transitions? How effective were your introduction and your conclusion?</a:t>
            </a:r>
          </a:p>
          <a:p>
            <a:endParaRPr lang="en-US" sz="800" dirty="0" smtClean="0"/>
          </a:p>
          <a:p>
            <a:r>
              <a:rPr lang="en-US" sz="2200" b="1" dirty="0" smtClean="0"/>
              <a:t>Evidence / Elaboration: </a:t>
            </a:r>
            <a:r>
              <a:rPr lang="en-US" sz="2200" dirty="0" smtClean="0"/>
              <a:t>How well did you integrate relevant and specific information from the sources? How well did you elaborate on your ideas? How well did you clearly state ideas using precise language that is appropriate for your audience and purpose?</a:t>
            </a:r>
          </a:p>
          <a:p>
            <a:endParaRPr lang="en-US" sz="800" dirty="0" smtClean="0"/>
          </a:p>
          <a:p>
            <a:r>
              <a:rPr lang="en-US" sz="2200" b="1" dirty="0" smtClean="0"/>
              <a:t>Conventions: </a:t>
            </a:r>
            <a:r>
              <a:rPr lang="en-US" sz="2200" dirty="0" smtClean="0"/>
              <a:t>How well did you follow the rules of grammar usage, punctuation, capitalization, and spelling?</a:t>
            </a:r>
            <a:endParaRPr lang="en-US" sz="2200" dirty="0"/>
          </a:p>
        </p:txBody>
      </p:sp>
    </p:spTree>
    <p:extLst>
      <p:ext uri="{BB962C8B-B14F-4D97-AF65-F5344CB8AC3E}">
        <p14:creationId xmlns:p14="http://schemas.microsoft.com/office/powerpoint/2010/main" val="284145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68495"/>
            <a:ext cx="7886700" cy="1364104"/>
          </a:xfrm>
        </p:spPr>
        <p:txBody>
          <a:bodyPr>
            <a:normAutofit/>
          </a:bodyPr>
          <a:lstStyle/>
          <a:p>
            <a:r>
              <a:rPr lang="en-US" sz="4000" dirty="0" smtClean="0">
                <a:solidFill>
                  <a:schemeClr val="tx2"/>
                </a:solidFill>
                <a:latin typeface="Cambria" panose="02040503050406030204" pitchFamily="18" charset="0"/>
              </a:rPr>
              <a:t>Value of Source-based PTs?</a:t>
            </a:r>
            <a:endParaRPr lang="en-US" sz="4000" dirty="0">
              <a:solidFill>
                <a:schemeClr val="tx2"/>
              </a:solidFill>
              <a:latin typeface="Cambria" panose="02040503050406030204" pitchFamily="18" charset="0"/>
            </a:endParaRPr>
          </a:p>
        </p:txBody>
      </p:sp>
      <p:sp>
        <p:nvSpPr>
          <p:cNvPr id="3" name="Content Placeholder 2"/>
          <p:cNvSpPr>
            <a:spLocks noGrp="1"/>
          </p:cNvSpPr>
          <p:nvPr>
            <p:ph idx="1"/>
          </p:nvPr>
        </p:nvSpPr>
        <p:spPr>
          <a:xfrm>
            <a:off x="628650" y="2863122"/>
            <a:ext cx="7886700" cy="3837483"/>
          </a:xfrm>
        </p:spPr>
        <p:txBody>
          <a:bodyPr>
            <a:normAutofit lnSpcReduction="10000"/>
          </a:bodyPr>
          <a:lstStyle/>
          <a:p>
            <a:r>
              <a:rPr lang="en-US" sz="2400" dirty="0" smtClean="0">
                <a:latin typeface="Cambria" panose="02040503050406030204" pitchFamily="18" charset="0"/>
              </a:rPr>
              <a:t>Source-based writing is a major component of the Common Core State Standards.</a:t>
            </a:r>
          </a:p>
          <a:p>
            <a:endParaRPr lang="en-US" sz="900" dirty="0" smtClean="0">
              <a:latin typeface="Cambria" panose="02040503050406030204" pitchFamily="18" charset="0"/>
            </a:endParaRPr>
          </a:p>
          <a:p>
            <a:r>
              <a:rPr lang="en-US" sz="2400" dirty="0" smtClean="0">
                <a:latin typeface="Cambria" panose="02040503050406030204" pitchFamily="18" charset="0"/>
              </a:rPr>
              <a:t>Promotes the development of skills needed to be college and career ready.</a:t>
            </a:r>
          </a:p>
          <a:p>
            <a:endParaRPr lang="en-US" sz="1000" dirty="0" smtClean="0">
              <a:latin typeface="Cambria" panose="02040503050406030204" pitchFamily="18" charset="0"/>
            </a:endParaRPr>
          </a:p>
          <a:p>
            <a:r>
              <a:rPr lang="en-US" sz="2400" dirty="0" smtClean="0">
                <a:latin typeface="Cambria" panose="02040503050406030204" pitchFamily="18" charset="0"/>
              </a:rPr>
              <a:t>Inclusion of supplementary texts can enrich the learning experience of students.</a:t>
            </a:r>
          </a:p>
          <a:p>
            <a:endParaRPr lang="en-US" sz="900" dirty="0">
              <a:latin typeface="Cambria" panose="02040503050406030204" pitchFamily="18" charset="0"/>
            </a:endParaRPr>
          </a:p>
          <a:p>
            <a:r>
              <a:rPr lang="en-US" sz="2400" dirty="0" smtClean="0">
                <a:latin typeface="Cambria" panose="02040503050406030204" pitchFamily="18" charset="0"/>
                <a:cs typeface="Calibri" panose="020F0502020204030204" pitchFamily="34" charset="0"/>
              </a:rPr>
              <a:t>Allow </a:t>
            </a:r>
            <a:r>
              <a:rPr lang="en-US" sz="2400" dirty="0">
                <a:latin typeface="Cambria" panose="02040503050406030204" pitchFamily="18" charset="0"/>
                <a:cs typeface="Calibri" panose="020F0502020204030204" pitchFamily="34" charset="0"/>
              </a:rPr>
              <a:t>for multiple approaches to developing and organizing ideas </a:t>
            </a:r>
          </a:p>
        </p:txBody>
      </p:sp>
    </p:spTree>
    <p:extLst>
      <p:ext uri="{BB962C8B-B14F-4D97-AF65-F5344CB8AC3E}">
        <p14:creationId xmlns:p14="http://schemas.microsoft.com/office/powerpoint/2010/main" val="399508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10459"/>
            <a:ext cx="7886700" cy="863048"/>
          </a:xfrm>
        </p:spPr>
        <p:txBody>
          <a:bodyPr>
            <a:normAutofit fontScale="90000"/>
          </a:bodyPr>
          <a:lstStyle/>
          <a:p>
            <a:r>
              <a:rPr lang="en-US" dirty="0" smtClean="0">
                <a:latin typeface="Cambria" panose="02040503050406030204" pitchFamily="18" charset="0"/>
              </a:rPr>
              <a:t>Performance Tasks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628650" y="3173507"/>
            <a:ext cx="7886700" cy="2749708"/>
          </a:xfrm>
        </p:spPr>
        <p:txBody>
          <a:bodyPr>
            <a:normAutofit/>
          </a:bodyPr>
          <a:lstStyle/>
          <a:p>
            <a:pPr marL="0" indent="0" eaLnBrk="1" fontAlgn="auto" hangingPunct="1">
              <a:spcBef>
                <a:spcPts val="600"/>
              </a:spcBef>
              <a:spcAft>
                <a:spcPts val="600"/>
              </a:spcAft>
              <a:buClr>
                <a:srgbClr val="00A278"/>
              </a:buClr>
              <a:buNone/>
              <a:defRPr/>
            </a:pPr>
            <a:r>
              <a:rPr lang="en-US" b="1" dirty="0" smtClean="0">
                <a:cs typeface="Calibri" panose="020F0502020204030204" pitchFamily="34" charset="0"/>
              </a:rPr>
              <a:t>Measure </a:t>
            </a:r>
            <a:r>
              <a:rPr lang="en-US" b="1" dirty="0">
                <a:cs typeface="Calibri" panose="020F0502020204030204" pitchFamily="34" charset="0"/>
              </a:rPr>
              <a:t>capacities such </a:t>
            </a:r>
            <a:r>
              <a:rPr lang="en-US" b="1" dirty="0" smtClean="0">
                <a:cs typeface="Calibri" panose="020F0502020204030204" pitchFamily="34" charset="0"/>
              </a:rPr>
              <a:t>as…  </a:t>
            </a:r>
          </a:p>
          <a:p>
            <a:pPr>
              <a:spcBef>
                <a:spcPts val="600"/>
              </a:spcBef>
              <a:spcAft>
                <a:spcPts val="600"/>
              </a:spcAft>
              <a:defRPr/>
            </a:pPr>
            <a:r>
              <a:rPr lang="en-US" dirty="0" smtClean="0">
                <a:cs typeface="Calibri" panose="020F0502020204030204" pitchFamily="34" charset="0"/>
              </a:rPr>
              <a:t>Depth </a:t>
            </a:r>
            <a:r>
              <a:rPr lang="en-US" dirty="0">
                <a:cs typeface="Calibri" panose="020F0502020204030204" pitchFamily="34" charset="0"/>
              </a:rPr>
              <a:t>of u</a:t>
            </a:r>
            <a:r>
              <a:rPr lang="en-US" dirty="0" smtClean="0">
                <a:cs typeface="Calibri" panose="020F0502020204030204" pitchFamily="34" charset="0"/>
              </a:rPr>
              <a:t>nderstanding </a:t>
            </a:r>
          </a:p>
          <a:p>
            <a:pPr>
              <a:spcBef>
                <a:spcPts val="600"/>
              </a:spcBef>
              <a:spcAft>
                <a:spcPts val="600"/>
              </a:spcAft>
              <a:defRPr/>
            </a:pPr>
            <a:r>
              <a:rPr lang="en-US" dirty="0">
                <a:cs typeface="Calibri" panose="020F0502020204030204" pitchFamily="34" charset="0"/>
              </a:rPr>
              <a:t>R</a:t>
            </a:r>
            <a:r>
              <a:rPr lang="en-US" dirty="0" smtClean="0">
                <a:cs typeface="Calibri" panose="020F0502020204030204" pitchFamily="34" charset="0"/>
              </a:rPr>
              <a:t>esearch skills</a:t>
            </a:r>
          </a:p>
          <a:p>
            <a:pPr>
              <a:spcBef>
                <a:spcPts val="600"/>
              </a:spcBef>
              <a:spcAft>
                <a:spcPts val="600"/>
              </a:spcAft>
              <a:defRPr/>
            </a:pPr>
            <a:r>
              <a:rPr lang="en-US" dirty="0">
                <a:cs typeface="Calibri" panose="020F0502020204030204" pitchFamily="34" charset="0"/>
              </a:rPr>
              <a:t>C</a:t>
            </a:r>
            <a:r>
              <a:rPr lang="en-US" dirty="0" smtClean="0">
                <a:cs typeface="Calibri" panose="020F0502020204030204" pitchFamily="34" charset="0"/>
              </a:rPr>
              <a:t>omplex analysis</a:t>
            </a:r>
          </a:p>
          <a:p>
            <a:pPr>
              <a:spcBef>
                <a:spcPts val="600"/>
              </a:spcBef>
              <a:spcAft>
                <a:spcPts val="600"/>
              </a:spcAft>
              <a:defRPr/>
            </a:pPr>
            <a:r>
              <a:rPr lang="en-US" dirty="0" smtClean="0">
                <a:cs typeface="Calibri" panose="020F0502020204030204" pitchFamily="34" charset="0"/>
              </a:rPr>
              <a:t>Identification or providing </a:t>
            </a:r>
            <a:r>
              <a:rPr lang="en-US" dirty="0">
                <a:cs typeface="Calibri" panose="020F0502020204030204" pitchFamily="34" charset="0"/>
              </a:rPr>
              <a:t>of relevant </a:t>
            </a:r>
            <a:r>
              <a:rPr lang="en-US" dirty="0" smtClean="0">
                <a:cs typeface="Calibri" panose="020F0502020204030204" pitchFamily="34" charset="0"/>
              </a:rPr>
              <a:t>evidence</a:t>
            </a:r>
            <a:endParaRPr lang="en-US" dirty="0">
              <a:cs typeface="Calibri" panose="020F0502020204030204" pitchFamily="34" charset="0"/>
            </a:endParaRPr>
          </a:p>
        </p:txBody>
      </p:sp>
    </p:spTree>
    <p:extLst>
      <p:ext uri="{BB962C8B-B14F-4D97-AF65-F5344CB8AC3E}">
        <p14:creationId xmlns:p14="http://schemas.microsoft.com/office/powerpoint/2010/main" val="2948194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2450" y="0"/>
            <a:ext cx="5486399" cy="1325562"/>
          </a:xfrm>
        </p:spPr>
        <p:txBody>
          <a:bodyPr>
            <a:normAutofit/>
          </a:bodyPr>
          <a:lstStyle/>
          <a:p>
            <a:r>
              <a:rPr lang="en-US" dirty="0" smtClean="0">
                <a:latin typeface="Cambria" panose="02040503050406030204" pitchFamily="18" charset="0"/>
              </a:rPr>
              <a:t>Characteristics of Performance Tasks</a:t>
            </a:r>
            <a:endParaRPr lang="en-US" dirty="0">
              <a:latin typeface="Cambria" panose="02040503050406030204" pitchFamily="18" charset="0"/>
            </a:endParaRPr>
          </a:p>
        </p:txBody>
      </p:sp>
      <p:sp>
        <p:nvSpPr>
          <p:cNvPr id="3" name="Content Placeholder 2"/>
          <p:cNvSpPr>
            <a:spLocks noGrp="1"/>
          </p:cNvSpPr>
          <p:nvPr>
            <p:ph idx="4294967295"/>
          </p:nvPr>
        </p:nvSpPr>
        <p:spPr>
          <a:xfrm>
            <a:off x="434715" y="1640355"/>
            <a:ext cx="8177134" cy="4955317"/>
          </a:xfrm>
        </p:spPr>
        <p:txBody>
          <a:bodyPr>
            <a:normAutofit/>
          </a:bodyPr>
          <a:lstStyle/>
          <a:p>
            <a:pPr>
              <a:defRPr/>
            </a:pPr>
            <a:r>
              <a:rPr lang="en-US" dirty="0">
                <a:latin typeface="Cambria" panose="02040503050406030204" pitchFamily="18" charset="0"/>
              </a:rPr>
              <a:t>Require student-initiated planning, management of information and ideas, interaction with a variety of other </a:t>
            </a:r>
            <a:r>
              <a:rPr lang="en-US" dirty="0" smtClean="0">
                <a:latin typeface="Cambria" panose="02040503050406030204" pitchFamily="18" charset="0"/>
              </a:rPr>
              <a:t>materials.</a:t>
            </a:r>
          </a:p>
          <a:p>
            <a:pPr>
              <a:defRPr/>
            </a:pPr>
            <a:endParaRPr lang="en-US" sz="800" dirty="0">
              <a:latin typeface="Cambria" panose="02040503050406030204" pitchFamily="18" charset="0"/>
            </a:endParaRPr>
          </a:p>
          <a:p>
            <a:pPr>
              <a:defRPr/>
            </a:pPr>
            <a:r>
              <a:rPr lang="en-US" dirty="0">
                <a:latin typeface="Cambria" panose="02040503050406030204" pitchFamily="18" charset="0"/>
              </a:rPr>
              <a:t>Require production of extended responses, such as oral presentations, exhibitions, and other </a:t>
            </a:r>
            <a:r>
              <a:rPr lang="en-US" dirty="0" err="1" smtClean="0">
                <a:latin typeface="Cambria" panose="02040503050406030204" pitchFamily="18" charset="0"/>
              </a:rPr>
              <a:t>scorable</a:t>
            </a:r>
            <a:r>
              <a:rPr lang="en-US" dirty="0" smtClean="0">
                <a:latin typeface="Cambria" panose="02040503050406030204" pitchFamily="18" charset="0"/>
              </a:rPr>
              <a:t> </a:t>
            </a:r>
            <a:r>
              <a:rPr lang="en-US" dirty="0">
                <a:latin typeface="Cambria" panose="02040503050406030204" pitchFamily="18" charset="0"/>
              </a:rPr>
              <a:t>products, including more extended writing responses which might be revised and </a:t>
            </a:r>
            <a:r>
              <a:rPr lang="en-US" dirty="0" smtClean="0">
                <a:latin typeface="Cambria" panose="02040503050406030204" pitchFamily="18" charset="0"/>
              </a:rPr>
              <a:t>edited.</a:t>
            </a:r>
            <a:endParaRPr lang="en-US" dirty="0">
              <a:latin typeface="Cambria" panose="02040503050406030204" pitchFamily="18" charset="0"/>
            </a:endParaRPr>
          </a:p>
          <a:p>
            <a:pPr>
              <a:defRPr/>
            </a:pPr>
            <a:endParaRPr lang="en-US" sz="800" dirty="0" smtClean="0">
              <a:latin typeface="Cambria" panose="02040503050406030204" pitchFamily="18" charset="0"/>
            </a:endParaRPr>
          </a:p>
          <a:p>
            <a:pPr>
              <a:defRPr/>
            </a:pPr>
            <a:r>
              <a:rPr lang="en-US" dirty="0" smtClean="0">
                <a:latin typeface="Cambria" panose="02040503050406030204" pitchFamily="18" charset="0"/>
              </a:rPr>
              <a:t>Reflect </a:t>
            </a:r>
            <a:r>
              <a:rPr lang="en-US" dirty="0">
                <a:latin typeface="Cambria" panose="02040503050406030204" pitchFamily="18" charset="0"/>
              </a:rPr>
              <a:t>a real-world task and/or scenario-based problem; tasks are multi-stepped and allow for reflection and </a:t>
            </a:r>
            <a:r>
              <a:rPr lang="en-US" dirty="0" smtClean="0">
                <a:latin typeface="Cambria" panose="02040503050406030204" pitchFamily="18" charset="0"/>
              </a:rPr>
              <a:t>revision.</a:t>
            </a:r>
            <a:endParaRPr lang="en-US" dirty="0">
              <a:latin typeface="Cambria" panose="02040503050406030204" pitchFamily="18" charset="0"/>
            </a:endParaRPr>
          </a:p>
          <a:p>
            <a:endParaRPr lang="en-US" dirty="0"/>
          </a:p>
        </p:txBody>
      </p:sp>
    </p:spTree>
    <p:extLst>
      <p:ext uri="{BB962C8B-B14F-4D97-AF65-F5344CB8AC3E}">
        <p14:creationId xmlns:p14="http://schemas.microsoft.com/office/powerpoint/2010/main" val="1030446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95192" y="2069634"/>
            <a:ext cx="7501890" cy="553998"/>
          </a:xfrm>
          <a:prstGeom prst="rect">
            <a:avLst/>
          </a:prstGeom>
        </p:spPr>
        <p:txBody>
          <a:bodyPr vert="horz" wrap="square" lIns="0" tIns="0" rIns="0" bIns="0" rtlCol="0">
            <a:spAutoFit/>
          </a:bodyPr>
          <a:lstStyle/>
          <a:p>
            <a:pPr marL="12700">
              <a:lnSpc>
                <a:spcPct val="100000"/>
              </a:lnSpc>
            </a:pPr>
            <a:r>
              <a:rPr lang="en-US" sz="3600" dirty="0" smtClean="0">
                <a:latin typeface="Cambria" panose="02040503050406030204" pitchFamily="18" charset="0"/>
                <a:cs typeface="Calibri"/>
              </a:rPr>
              <a:t>Turn &amp; Talk</a:t>
            </a:r>
            <a:endParaRPr sz="3600" dirty="0">
              <a:latin typeface="Cambria" panose="02040503050406030204" pitchFamily="18" charset="0"/>
              <a:cs typeface="Calibri"/>
            </a:endParaRPr>
          </a:p>
        </p:txBody>
      </p:sp>
      <p:sp>
        <p:nvSpPr>
          <p:cNvPr id="4" name="object 4"/>
          <p:cNvSpPr txBox="1"/>
          <p:nvPr/>
        </p:nvSpPr>
        <p:spPr>
          <a:xfrm>
            <a:off x="397457" y="2780508"/>
            <a:ext cx="8474528" cy="3731791"/>
          </a:xfrm>
          <a:prstGeom prst="rect">
            <a:avLst/>
          </a:prstGeom>
        </p:spPr>
        <p:txBody>
          <a:bodyPr vert="horz" wrap="square" lIns="0" tIns="0" rIns="0" bIns="0" rtlCol="0">
            <a:spAutoFit/>
          </a:bodyPr>
          <a:lstStyle/>
          <a:p>
            <a:pPr marL="584200" indent="-571500">
              <a:lnSpc>
                <a:spcPct val="100000"/>
              </a:lnSpc>
              <a:buFont typeface="Arial" panose="020B0604020202020204" pitchFamily="34" charset="0"/>
              <a:buChar char="•"/>
            </a:pPr>
            <a:r>
              <a:rPr sz="2800" spc="-5" dirty="0" smtClean="0">
                <a:latin typeface="Cambria" panose="02040503050406030204" pitchFamily="18" charset="0"/>
                <a:cs typeface="Calibri"/>
              </a:rPr>
              <a:t>How </a:t>
            </a:r>
            <a:r>
              <a:rPr sz="2800" spc="-10" dirty="0">
                <a:latin typeface="Cambria" panose="02040503050406030204" pitchFamily="18" charset="0"/>
                <a:cs typeface="Calibri"/>
              </a:rPr>
              <a:t>are </a:t>
            </a:r>
            <a:r>
              <a:rPr sz="2800" dirty="0">
                <a:latin typeface="Cambria" panose="02040503050406030204" pitchFamily="18" charset="0"/>
                <a:cs typeface="Calibri"/>
              </a:rPr>
              <a:t>the </a:t>
            </a:r>
            <a:r>
              <a:rPr sz="2800" spc="-55" dirty="0">
                <a:latin typeface="Cambria" panose="02040503050406030204" pitchFamily="18" charset="0"/>
                <a:cs typeface="Calibri"/>
              </a:rPr>
              <a:t>PTs </a:t>
            </a:r>
            <a:r>
              <a:rPr sz="2800" spc="-5" dirty="0">
                <a:latin typeface="Cambria" panose="02040503050406030204" pitchFamily="18" charset="0"/>
                <a:cs typeface="Calibri"/>
              </a:rPr>
              <a:t>similar </a:t>
            </a:r>
            <a:r>
              <a:rPr sz="2800" spc="-15" dirty="0">
                <a:latin typeface="Cambria" panose="02040503050406030204" pitchFamily="18" charset="0"/>
                <a:cs typeface="Calibri"/>
              </a:rPr>
              <a:t>to </a:t>
            </a:r>
            <a:r>
              <a:rPr lang="en-US" sz="2800" spc="-15" dirty="0" smtClean="0">
                <a:latin typeface="Cambria" panose="02040503050406030204" pitchFamily="18" charset="0"/>
                <a:cs typeface="Calibri"/>
              </a:rPr>
              <a:t>(or different from) </a:t>
            </a:r>
            <a:r>
              <a:rPr sz="2800" spc="-10" dirty="0" smtClean="0">
                <a:latin typeface="Cambria" panose="02040503050406030204" pitchFamily="18" charset="0"/>
                <a:cs typeface="Calibri"/>
              </a:rPr>
              <a:t>what </a:t>
            </a:r>
            <a:r>
              <a:rPr sz="2800" spc="-10" dirty="0">
                <a:latin typeface="Cambria" panose="02040503050406030204" pitchFamily="18" charset="0"/>
                <a:cs typeface="Calibri"/>
              </a:rPr>
              <a:t>you are </a:t>
            </a:r>
            <a:r>
              <a:rPr sz="2800" spc="-5" dirty="0">
                <a:latin typeface="Cambria" panose="02040503050406030204" pitchFamily="18" charset="0"/>
                <a:cs typeface="Calibri"/>
              </a:rPr>
              <a:t>already </a:t>
            </a:r>
            <a:r>
              <a:rPr sz="2800" spc="-5" dirty="0" smtClean="0">
                <a:latin typeface="Cambria" panose="02040503050406030204" pitchFamily="18" charset="0"/>
                <a:cs typeface="Calibri"/>
              </a:rPr>
              <a:t>doing</a:t>
            </a:r>
            <a:r>
              <a:rPr lang="en-US" sz="2800" spc="-5" dirty="0" smtClean="0">
                <a:latin typeface="Cambria" panose="02040503050406030204" pitchFamily="18" charset="0"/>
                <a:cs typeface="Calibri"/>
              </a:rPr>
              <a:t>/seeing</a:t>
            </a:r>
            <a:r>
              <a:rPr sz="2800" spc="-5" dirty="0" smtClean="0">
                <a:latin typeface="Cambria" panose="02040503050406030204" pitchFamily="18" charset="0"/>
                <a:cs typeface="Calibri"/>
              </a:rPr>
              <a:t> </a:t>
            </a:r>
            <a:r>
              <a:rPr sz="2800" spc="-5" dirty="0">
                <a:latin typeface="Cambria" panose="02040503050406030204" pitchFamily="18" charset="0"/>
                <a:cs typeface="Calibri"/>
              </a:rPr>
              <a:t>in your</a:t>
            </a:r>
            <a:r>
              <a:rPr sz="2800" spc="140" dirty="0">
                <a:latin typeface="Cambria" panose="02040503050406030204" pitchFamily="18" charset="0"/>
                <a:cs typeface="Calibri"/>
              </a:rPr>
              <a:t> </a:t>
            </a:r>
            <a:r>
              <a:rPr sz="2800" spc="-10" dirty="0" smtClean="0">
                <a:latin typeface="Cambria" panose="02040503050406030204" pitchFamily="18" charset="0"/>
                <a:cs typeface="Calibri"/>
              </a:rPr>
              <a:t>classroom</a:t>
            </a:r>
            <a:r>
              <a:rPr lang="en-US" sz="2800" spc="-10" dirty="0" smtClean="0">
                <a:latin typeface="Cambria" panose="02040503050406030204" pitchFamily="18" charset="0"/>
                <a:cs typeface="Calibri"/>
              </a:rPr>
              <a:t>/school/district</a:t>
            </a:r>
            <a:r>
              <a:rPr sz="2800" spc="-10" dirty="0" smtClean="0">
                <a:latin typeface="Cambria" panose="02040503050406030204" pitchFamily="18" charset="0"/>
                <a:cs typeface="Calibri"/>
              </a:rPr>
              <a:t>?</a:t>
            </a:r>
            <a:endParaRPr lang="en-US" sz="2800" spc="-10" dirty="0" smtClean="0">
              <a:latin typeface="Cambria" panose="02040503050406030204" pitchFamily="18" charset="0"/>
              <a:cs typeface="Calibri"/>
            </a:endParaRPr>
          </a:p>
          <a:p>
            <a:pPr marL="584200" indent="-571500">
              <a:lnSpc>
                <a:spcPct val="100000"/>
              </a:lnSpc>
              <a:buFont typeface="Arial" panose="020B0604020202020204" pitchFamily="34" charset="0"/>
              <a:buChar char="•"/>
            </a:pPr>
            <a:endParaRPr lang="en-US" sz="800" spc="-15" dirty="0" smtClean="0">
              <a:latin typeface="Cambria" panose="02040503050406030204" pitchFamily="18" charset="0"/>
              <a:cs typeface="Calibri"/>
            </a:endParaRPr>
          </a:p>
          <a:p>
            <a:pPr marL="584200" indent="-571500">
              <a:lnSpc>
                <a:spcPct val="100000"/>
              </a:lnSpc>
              <a:buFont typeface="Arial" panose="020B0604020202020204" pitchFamily="34" charset="0"/>
              <a:buChar char="•"/>
            </a:pPr>
            <a:endParaRPr lang="en-US" sz="800" spc="-15" dirty="0" smtClean="0">
              <a:latin typeface="Cambria" panose="02040503050406030204" pitchFamily="18" charset="0"/>
              <a:cs typeface="Calibri"/>
            </a:endParaRPr>
          </a:p>
          <a:p>
            <a:pPr marL="584200" indent="-571500">
              <a:lnSpc>
                <a:spcPct val="100000"/>
              </a:lnSpc>
              <a:spcBef>
                <a:spcPts val="860"/>
              </a:spcBef>
              <a:buFont typeface="Arial" panose="020B0604020202020204" pitchFamily="34" charset="0"/>
              <a:buChar char="•"/>
            </a:pPr>
            <a:r>
              <a:rPr lang="en-US" sz="2800" spc="-15" dirty="0" smtClean="0">
                <a:latin typeface="Cambria" panose="02040503050406030204" pitchFamily="18" charset="0"/>
                <a:cs typeface="Calibri"/>
              </a:rPr>
              <a:t>How do PTs differ from traditional methods of teaching writing?</a:t>
            </a:r>
          </a:p>
          <a:p>
            <a:pPr marL="584200" indent="-571500">
              <a:lnSpc>
                <a:spcPct val="100000"/>
              </a:lnSpc>
              <a:spcBef>
                <a:spcPts val="860"/>
              </a:spcBef>
              <a:buFont typeface="Arial" panose="020B0604020202020204" pitchFamily="34" charset="0"/>
              <a:buChar char="•"/>
            </a:pPr>
            <a:endParaRPr lang="en-US" sz="800" spc="-15" dirty="0">
              <a:latin typeface="Cambria" panose="02040503050406030204" pitchFamily="18" charset="0"/>
              <a:cs typeface="Calibri"/>
            </a:endParaRPr>
          </a:p>
          <a:p>
            <a:pPr marL="584200" indent="-571500">
              <a:lnSpc>
                <a:spcPct val="100000"/>
              </a:lnSpc>
              <a:spcBef>
                <a:spcPts val="860"/>
              </a:spcBef>
              <a:buFont typeface="Arial" panose="020B0604020202020204" pitchFamily="34" charset="0"/>
              <a:buChar char="•"/>
            </a:pPr>
            <a:r>
              <a:rPr lang="en-US" sz="2800" spc="-15" dirty="0" smtClean="0">
                <a:latin typeface="Cambria" panose="02040503050406030204" pitchFamily="18" charset="0"/>
                <a:cs typeface="Calibri"/>
              </a:rPr>
              <a:t>Based on your current understanding, what are your recommendations for instruction for next year?</a:t>
            </a:r>
            <a:endParaRPr sz="2800" dirty="0">
              <a:latin typeface="Cambria" panose="02040503050406030204" pitchFamily="18" charset="0"/>
              <a:cs typeface="Calibri"/>
            </a:endParaRPr>
          </a:p>
        </p:txBody>
      </p:sp>
    </p:spTree>
    <p:extLst>
      <p:ext uri="{BB962C8B-B14F-4D97-AF65-F5344CB8AC3E}">
        <p14:creationId xmlns:p14="http://schemas.microsoft.com/office/powerpoint/2010/main" val="4245716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_Powerpoint Template B.PPTX" id="{96F27AB4-AF82-42E6-A316-4ECB30EF5FF2}" vid="{15248127-89CE-43BA-8A2F-46967EC84D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2018-08-08T07:00:00+00:00</Remediation_x0020_Date>
    <Estimated_x0020_Creation_x0020_Date xmlns="826a7eb6-1fc1-4229-aedf-6a10bdcdc31e" xsi:nil="true"/>
    <Priority xmlns="826a7eb6-1fc1-4229-aedf-6a10bdcdc31e">New</Priority>
  </documentManagement>
</p:properties>
</file>

<file path=customXml/itemProps1.xml><?xml version="1.0" encoding="utf-8"?>
<ds:datastoreItem xmlns:ds="http://schemas.openxmlformats.org/officeDocument/2006/customXml" ds:itemID="{0EB30F5C-08C7-478B-885A-544023BBA149}"/>
</file>

<file path=customXml/itemProps2.xml><?xml version="1.0" encoding="utf-8"?>
<ds:datastoreItem xmlns:ds="http://schemas.openxmlformats.org/officeDocument/2006/customXml" ds:itemID="{709DE5F6-A8A9-41B0-8A95-11878F68555C}"/>
</file>

<file path=customXml/itemProps3.xml><?xml version="1.0" encoding="utf-8"?>
<ds:datastoreItem xmlns:ds="http://schemas.openxmlformats.org/officeDocument/2006/customXml" ds:itemID="{56DF7211-D097-43C2-8CA5-253771AE9FF6}"/>
</file>

<file path=docProps/app.xml><?xml version="1.0" encoding="utf-8"?>
<Properties xmlns="http://schemas.openxmlformats.org/officeDocument/2006/extended-properties" xmlns:vt="http://schemas.openxmlformats.org/officeDocument/2006/docPropsVTypes">
  <Template>ODE_Powerpoint Template B</Template>
  <TotalTime>6136</TotalTime>
  <Words>5126</Words>
  <Application>Microsoft Office PowerPoint</Application>
  <PresentationFormat>On-screen Show (4:3)</PresentationFormat>
  <Paragraphs>498</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Cambria</vt:lpstr>
      <vt:lpstr>Corbel</vt:lpstr>
      <vt:lpstr>Times New Roman</vt:lpstr>
      <vt:lpstr>Webdings</vt:lpstr>
      <vt:lpstr>Wingdings</vt:lpstr>
      <vt:lpstr>ODE_Powerpoint Template B</vt:lpstr>
      <vt:lpstr>Addressing Instruction, Assessment, and Curricula:  Understanding Writing Performance Tasks,  Scoring Rubrics, and Instructional Implications  (3rd – 8th &amp; HS)</vt:lpstr>
      <vt:lpstr>Workshop Goals</vt:lpstr>
      <vt:lpstr>Workshop Goals</vt:lpstr>
      <vt:lpstr>Full Write Purposes and  Scoring</vt:lpstr>
      <vt:lpstr>Performance Task Scoring </vt:lpstr>
      <vt:lpstr>Value of Source-based PTs?</vt:lpstr>
      <vt:lpstr>Performance Tasks </vt:lpstr>
      <vt:lpstr>Characteristics of Performance Tasks</vt:lpstr>
      <vt:lpstr>Turn &amp; Talk</vt:lpstr>
      <vt:lpstr>Workshop Goals</vt:lpstr>
      <vt:lpstr>Background Information for Analysis</vt:lpstr>
      <vt:lpstr>Background Information for ELA PTs</vt:lpstr>
      <vt:lpstr>Students receiving 0 points on Full Write</vt:lpstr>
      <vt:lpstr>Background Information for Condition Codes</vt:lpstr>
      <vt:lpstr>Background Information for Condition Codes</vt:lpstr>
      <vt:lpstr>Initial Analysis: Goals and Outcomes</vt:lpstr>
      <vt:lpstr>ODE Percent of Student Responses Receiving Condition Code by Writing Purpose.</vt:lpstr>
      <vt:lpstr>ODE Percent of Student Responses Receiving Condition Code by Writing Purpose.</vt:lpstr>
      <vt:lpstr>Overall Percent of Student Responses Receiving Condition Code by Assessment Year</vt:lpstr>
      <vt:lpstr>Examining a Sample Data Set</vt:lpstr>
      <vt:lpstr>Review of Narrative Writing Student Samples  with Condition Code “I” Score</vt:lpstr>
      <vt:lpstr>Results of Narrative Writing Student Sample Review  with Condition Code Score</vt:lpstr>
      <vt:lpstr>Causes of 0 points</vt:lpstr>
      <vt:lpstr>Statewide Data</vt:lpstr>
      <vt:lpstr>Sample of Narrative Writing Student Directions</vt:lpstr>
      <vt:lpstr>Sample of Narrative Writing Student Directions</vt:lpstr>
      <vt:lpstr>Examples of Narrative Writing Student Sample Responses with Condition Code “I” Score</vt:lpstr>
      <vt:lpstr>Examples of Narrative Writing Student Sample Responses with Condition Code “I” Score</vt:lpstr>
      <vt:lpstr>Examples of Narrative Writing Student Sample Responses with Condition Code “I” Score</vt:lpstr>
      <vt:lpstr>Examples of Narrative Writing Student Sample Responses with Condition Code “I” Score</vt:lpstr>
      <vt:lpstr>Examples of Narrative Writing Student Sample Responses with Condition Code “I” Score</vt:lpstr>
      <vt:lpstr>Examples of Narrative Writing Student Sample Responses with Condition Code “I” Score</vt:lpstr>
      <vt:lpstr>Examples of Narrative Writing Student Sample Responses with Condition Code “I” Score </vt:lpstr>
      <vt:lpstr>Examining a Sample Data Set</vt:lpstr>
      <vt:lpstr>Workshop Goals</vt:lpstr>
      <vt:lpstr>Oregon Common Core Standards</vt:lpstr>
      <vt:lpstr>Best Practices in Writing Instruction</vt:lpstr>
      <vt:lpstr>What It Looks Like In Practice</vt:lpstr>
      <vt:lpstr>Guidance for Educators</vt:lpstr>
      <vt:lpstr>Two Strategies for Success</vt:lpstr>
      <vt:lpstr>Sample of Narrative Writing Student Directions</vt:lpstr>
      <vt:lpstr>Sample of Narrative Writing Student Directions</vt:lpstr>
      <vt:lpstr>Observation Questions</vt:lpstr>
      <vt:lpstr>Workshop Goals</vt:lpstr>
      <vt:lpstr>Examining a Sample Data Set</vt:lpstr>
      <vt:lpstr>OAKS Portal</vt:lpstr>
      <vt:lpstr>ORS </vt:lpstr>
      <vt:lpstr>Contact Information</vt:lpstr>
      <vt:lpstr>Stakeholder Engagement / Feedback</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Smarter Balanced  Writing Performance Tasks</dc:title>
  <dc:creator>BERTRAND Tony - ODE</dc:creator>
  <cp:lastModifiedBy>RHOADES Lacey - ODE</cp:lastModifiedBy>
  <cp:revision>133</cp:revision>
  <cp:lastPrinted>2018-01-31T16:31:56Z</cp:lastPrinted>
  <dcterms:created xsi:type="dcterms:W3CDTF">2018-01-25T18:32:49Z</dcterms:created>
  <dcterms:modified xsi:type="dcterms:W3CDTF">2018-08-08T20:04:20Z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