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Layouts/slideLayout3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Metadata/LabelInfo.xml" ContentType="application/vnd.ms-office.classificationlabel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5" r:id="rId1"/>
  </p:sldMasterIdLst>
  <p:notesMasterIdLst>
    <p:notesMasterId r:id="rId37"/>
  </p:notesMasterIdLst>
  <p:sldIdLst>
    <p:sldId id="256" r:id="rId2"/>
    <p:sldId id="257" r:id="rId3"/>
    <p:sldId id="284" r:id="rId4"/>
    <p:sldId id="283" r:id="rId5"/>
    <p:sldId id="320" r:id="rId6"/>
    <p:sldId id="322" r:id="rId7"/>
    <p:sldId id="287" r:id="rId8"/>
    <p:sldId id="272" r:id="rId9"/>
    <p:sldId id="293" r:id="rId10"/>
    <p:sldId id="314" r:id="rId11"/>
    <p:sldId id="302" r:id="rId12"/>
    <p:sldId id="315" r:id="rId13"/>
    <p:sldId id="294" r:id="rId14"/>
    <p:sldId id="303" r:id="rId15"/>
    <p:sldId id="273" r:id="rId16"/>
    <p:sldId id="296" r:id="rId17"/>
    <p:sldId id="297" r:id="rId18"/>
    <p:sldId id="298" r:id="rId19"/>
    <p:sldId id="300" r:id="rId20"/>
    <p:sldId id="316" r:id="rId21"/>
    <p:sldId id="299" r:id="rId22"/>
    <p:sldId id="286" r:id="rId23"/>
    <p:sldId id="317" r:id="rId24"/>
    <p:sldId id="318" r:id="rId25"/>
    <p:sldId id="319" r:id="rId26"/>
    <p:sldId id="304" r:id="rId27"/>
    <p:sldId id="275" r:id="rId28"/>
    <p:sldId id="312" r:id="rId29"/>
    <p:sldId id="313" r:id="rId30"/>
    <p:sldId id="321" r:id="rId31"/>
    <p:sldId id="290" r:id="rId32"/>
    <p:sldId id="291" r:id="rId33"/>
    <p:sldId id="292" r:id="rId34"/>
    <p:sldId id="308" r:id="rId35"/>
    <p:sldId id="285"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Far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F7EB9-F087-0905-6392-1A79CAF341C1}" v="75" dt="2025-06-03T23:33:38.930"/>
    <p1510:client id="{430A1F39-9E64-41CB-9E71-E07BDC440124}" v="819" dt="2025-06-04T18:26:26.874"/>
    <p1510:client id="{672847D4-96F1-3C6A-19F8-3FC7E81D10C0}" v="15" dt="2025-06-03T23:42:23.627"/>
    <p1510:client id="{88240B1A-0032-68B6-17EF-944D50A318CB}" v="127" dt="2025-06-03T22:48:51.511"/>
    <p1510:client id="{E17FF97B-41E9-2577-2E6F-074807CFAE0C}" v="1" dt="2025-06-03T23:17:43.973"/>
    <p1510:client id="{E2E38072-89E4-6BB4-F074-C4289E46A9C3}" v="3078" dt="2025-06-04T14:25:57.812"/>
  </p1510:revLst>
</p1510:revInfo>
</file>

<file path=ppt/tableStyles.xml><?xml version="1.0" encoding="utf-8"?>
<a:tblStyleLst xmlns:a="http://schemas.openxmlformats.org/drawingml/2006/main" def="{C7D9EDC8-9021-4EE2-9ACD-F367610C4A26}">
  <a:tblStyle styleId="{C7D9EDC8-9021-4EE2-9ACD-F367610C4A26}"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F808FA7-7B6B-47F9-B41F-98C8ADBBDF1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0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7ed22689a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7ed22689a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7ed22689a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6241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02066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62643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42026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60584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818429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7ed22689a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7ed22689a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7ed22689a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4076687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7ed22689a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7ed22689a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7ed22689a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2475799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8ec6f98d4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8ec6f98d42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g18ec6f98d42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8eedb428ab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8eedb428ab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g18eedb428ab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8ec6f98d4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8ec6f98d42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g18ec6f98d42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4154258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8ec6f98d4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8ec6f98d42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g18ec6f98d42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751135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3649092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273039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619747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8ec6f98d4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8ec6f98d42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g18ec6f98d42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940063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5be5f4bfd7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5be5f4bfd7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g15be5f4bfd7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18eedb428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18eedb428a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g18eedb428a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15f48e859f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15f48e859fd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g15f48e859fd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95290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7ed22689a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7ed22689a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7ed22689a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ec6f98d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ec6f98d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8ec6f98d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56110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7ed22689a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7ed22689a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7ed22689a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92702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7ed22689a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7ed22689a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7ed22689a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4279118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9" name="Google Shape;19;p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2" name="Google Shape;22;p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a:p>
        </p:txBody>
      </p:sp>
      <p:sp>
        <p:nvSpPr>
          <p:cNvPr id="23" name="Google Shape;23;p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5"/>
        <p:cNvGrpSpPr/>
        <p:nvPr/>
      </p:nvGrpSpPr>
      <p:grpSpPr>
        <a:xfrm>
          <a:off x="0" y="0"/>
          <a:ext cx="0" cy="0"/>
          <a:chOff x="0" y="0"/>
          <a:chExt cx="0" cy="0"/>
        </a:xfrm>
      </p:grpSpPr>
      <p:sp>
        <p:nvSpPr>
          <p:cNvPr id="76" name="Google Shape;76;p1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7" name="Google Shape;77;p1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 name="Google Shape;78;p1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1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1" name="Google Shape;81;p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82"/>
        <p:cNvGrpSpPr/>
        <p:nvPr/>
      </p:nvGrpSpPr>
      <p:grpSpPr>
        <a:xfrm>
          <a:off x="0" y="0"/>
          <a:ext cx="0" cy="0"/>
          <a:chOff x="0" y="0"/>
          <a:chExt cx="0" cy="0"/>
        </a:xfrm>
      </p:grpSpPr>
      <p:sp>
        <p:nvSpPr>
          <p:cNvPr id="83" name="Google Shape;83;p1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5" name="Google Shape;85;p1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 name="Google Shape;86;p1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7" name="Google Shape;87;p1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8" name="Google Shape;88;p1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9" name="Google Shape;89;p1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0" name="Google Shape;90;p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91"/>
        <p:cNvGrpSpPr/>
        <p:nvPr/>
      </p:nvGrpSpPr>
      <p:grpSpPr>
        <a:xfrm>
          <a:off x="0" y="0"/>
          <a:ext cx="0" cy="0"/>
          <a:chOff x="0" y="0"/>
          <a:chExt cx="0" cy="0"/>
        </a:xfrm>
      </p:grpSpPr>
      <p:sp>
        <p:nvSpPr>
          <p:cNvPr id="92" name="Google Shape;92;p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p:nvPr/>
        </p:nvSpPr>
        <p:spPr>
          <a:xfrm>
            <a:off x="206188" y="5948082"/>
            <a:ext cx="117750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95" name="Google Shape;95;p1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7" name="Google Shape;97;p1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98" name="Google Shape;98;p1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9" name="Google Shape;99;p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0"/>
        <p:cNvGrpSpPr/>
        <p:nvPr/>
      </p:nvGrpSpPr>
      <p:grpSpPr>
        <a:xfrm>
          <a:off x="0" y="0"/>
          <a:ext cx="0" cy="0"/>
          <a:chOff x="0" y="0"/>
          <a:chExt cx="0" cy="0"/>
        </a:xfrm>
      </p:grpSpPr>
      <p:sp>
        <p:nvSpPr>
          <p:cNvPr id="101" name="Google Shape;101;p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4"/>
          <p:cNvSpPr/>
          <p:nvPr/>
        </p:nvSpPr>
        <p:spPr>
          <a:xfrm>
            <a:off x="206187" y="2488757"/>
            <a:ext cx="117750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03" name="Google Shape;103;p1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 name="Google Shape;104;p1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05" name="Google Shape;105;p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06" name="Google Shape;106;p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7"/>
        <p:cNvGrpSpPr/>
        <p:nvPr/>
      </p:nvGrpSpPr>
      <p:grpSpPr>
        <a:xfrm>
          <a:off x="0" y="0"/>
          <a:ext cx="0" cy="0"/>
          <a:chOff x="0" y="0"/>
          <a:chExt cx="0" cy="0"/>
        </a:xfrm>
      </p:grpSpPr>
      <p:sp>
        <p:nvSpPr>
          <p:cNvPr id="108" name="Google Shape;108;p1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5"/>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3" name="Google Shape;113;p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4"/>
        <p:cNvGrpSpPr/>
        <p:nvPr/>
      </p:nvGrpSpPr>
      <p:grpSpPr>
        <a:xfrm>
          <a:off x="0" y="0"/>
          <a:ext cx="0" cy="0"/>
          <a:chOff x="0" y="0"/>
          <a:chExt cx="0" cy="0"/>
        </a:xfrm>
      </p:grpSpPr>
      <p:sp>
        <p:nvSpPr>
          <p:cNvPr id="115" name="Google Shape;115;p1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6"/>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txBox="1">
            <a:spLocks noGrp="1"/>
          </p:cNvSpPr>
          <p:nvPr>
            <p:ph type="title"/>
          </p:nvPr>
        </p:nvSpPr>
        <p:spPr>
          <a:xfrm>
            <a:off x="717177" y="779645"/>
            <a:ext cx="3931800" cy="2542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9" name="Google Shape;119;p16"/>
          <p:cNvSpPr>
            <a:spLocks noGrp="1"/>
          </p:cNvSpPr>
          <p:nvPr>
            <p:ph type="pic" idx="2"/>
          </p:nvPr>
        </p:nvSpPr>
        <p:spPr>
          <a:xfrm>
            <a:off x="717177" y="3540125"/>
            <a:ext cx="3931800" cy="2320800"/>
          </a:xfrm>
          <a:prstGeom prst="rect">
            <a:avLst/>
          </a:prstGeom>
          <a:noFill/>
          <a:ln>
            <a:noFill/>
          </a:ln>
        </p:spPr>
      </p:sp>
      <p:sp>
        <p:nvSpPr>
          <p:cNvPr id="120" name="Google Shape;120;p1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1" name="Google Shape;121;p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8"/>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8"/>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2" name="Google Shape;132;p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3"/>
        <p:cNvGrpSpPr/>
        <p:nvPr/>
      </p:nvGrpSpPr>
      <p:grpSpPr>
        <a:xfrm>
          <a:off x="0" y="0"/>
          <a:ext cx="0" cy="0"/>
          <a:chOff x="0" y="0"/>
          <a:chExt cx="0" cy="0"/>
        </a:xfrm>
      </p:grpSpPr>
      <p:sp>
        <p:nvSpPr>
          <p:cNvPr id="134" name="Google Shape;134;p1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1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1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0" name="Google Shape;140;p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1"/>
        <p:cNvGrpSpPr/>
        <p:nvPr/>
      </p:nvGrpSpPr>
      <p:grpSpPr>
        <a:xfrm>
          <a:off x="0" y="0"/>
          <a:ext cx="0" cy="0"/>
          <a:chOff x="0" y="0"/>
          <a:chExt cx="0" cy="0"/>
        </a:xfrm>
      </p:grpSpPr>
      <p:sp>
        <p:nvSpPr>
          <p:cNvPr id="142" name="Google Shape;142;p2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5" name="Google Shape;145;p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6"/>
        <p:cNvGrpSpPr/>
        <p:nvPr/>
      </p:nvGrpSpPr>
      <p:grpSpPr>
        <a:xfrm>
          <a:off x="0" y="0"/>
          <a:ext cx="0" cy="0"/>
          <a:chOff x="0" y="0"/>
          <a:chExt cx="0" cy="0"/>
        </a:xfrm>
      </p:grpSpPr>
      <p:sp>
        <p:nvSpPr>
          <p:cNvPr id="147" name="Google Shape;147;p2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148" name="Google Shape;148;p2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0" name="Google Shape;150;p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4"/>
        <p:cNvGrpSpPr/>
        <p:nvPr/>
      </p:nvGrpSpPr>
      <p:grpSpPr>
        <a:xfrm>
          <a:off x="0" y="0"/>
          <a:ext cx="0" cy="0"/>
          <a:chOff x="0" y="0"/>
          <a:chExt cx="0" cy="0"/>
        </a:xfrm>
      </p:grpSpPr>
      <p:sp>
        <p:nvSpPr>
          <p:cNvPr id="25" name="Google Shape;25;p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3"/>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7" name="Google Shape;27;p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3"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29" name="Google Shape;29;p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 name="Google Shape;30;p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51"/>
        <p:cNvGrpSpPr/>
        <p:nvPr/>
      </p:nvGrpSpPr>
      <p:grpSpPr>
        <a:xfrm>
          <a:off x="0" y="0"/>
          <a:ext cx="0" cy="0"/>
          <a:chOff x="0" y="0"/>
          <a:chExt cx="0" cy="0"/>
        </a:xfrm>
      </p:grpSpPr>
      <p:sp>
        <p:nvSpPr>
          <p:cNvPr id="152" name="Google Shape;152;p2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2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54" name="Google Shape;154;p2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6" name="Google Shape;156;p2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7" name="Google Shape;157;p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8"/>
        <p:cNvGrpSpPr/>
        <p:nvPr/>
      </p:nvGrpSpPr>
      <p:grpSpPr>
        <a:xfrm>
          <a:off x="0" y="0"/>
          <a:ext cx="0" cy="0"/>
          <a:chOff x="0" y="0"/>
          <a:chExt cx="0" cy="0"/>
        </a:xfrm>
      </p:grpSpPr>
      <p:sp>
        <p:nvSpPr>
          <p:cNvPr id="159" name="Google Shape;159;p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2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1" name="Google Shape;161;p2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2" name="Google Shape;162;p2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63" name="Google Shape;163;p2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64" name="Google Shape;164;p2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65" name="Google Shape;165;p2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66" name="Google Shape;166;p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7"/>
        <p:cNvGrpSpPr/>
        <p:nvPr/>
      </p:nvGrpSpPr>
      <p:grpSpPr>
        <a:xfrm>
          <a:off x="0" y="0"/>
          <a:ext cx="0" cy="0"/>
          <a:chOff x="0" y="0"/>
          <a:chExt cx="0" cy="0"/>
        </a:xfrm>
      </p:grpSpPr>
      <p:sp>
        <p:nvSpPr>
          <p:cNvPr id="168" name="Google Shape;168;p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4"/>
          <p:cNvSpPr/>
          <p:nvPr/>
        </p:nvSpPr>
        <p:spPr>
          <a:xfrm>
            <a:off x="206188" y="5948082"/>
            <a:ext cx="117750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2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71" name="Google Shape;171;p24"/>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3" name="Google Shape;173;p24"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74" name="Google Shape;174;p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75" name="Google Shape;175;p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6"/>
        <p:cNvGrpSpPr/>
        <p:nvPr/>
      </p:nvGrpSpPr>
      <p:grpSpPr>
        <a:xfrm>
          <a:off x="0" y="0"/>
          <a:ext cx="0" cy="0"/>
          <a:chOff x="0" y="0"/>
          <a:chExt cx="0" cy="0"/>
        </a:xfrm>
      </p:grpSpPr>
      <p:sp>
        <p:nvSpPr>
          <p:cNvPr id="177" name="Google Shape;177;p2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5"/>
          <p:cNvSpPr/>
          <p:nvPr/>
        </p:nvSpPr>
        <p:spPr>
          <a:xfrm>
            <a:off x="206187" y="2488757"/>
            <a:ext cx="117750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9" name="Google Shape;179;p25"/>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25"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84" name="Google Shape;184;p2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5"/>
        <p:cNvGrpSpPr/>
        <p:nvPr/>
      </p:nvGrpSpPr>
      <p:grpSpPr>
        <a:xfrm>
          <a:off x="0" y="0"/>
          <a:ext cx="0" cy="0"/>
          <a:chOff x="0" y="0"/>
          <a:chExt cx="0" cy="0"/>
        </a:xfrm>
      </p:grpSpPr>
      <p:sp>
        <p:nvSpPr>
          <p:cNvPr id="186" name="Google Shape;186;p2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6"/>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1" name="Google Shape;191;p2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92"/>
        <p:cNvGrpSpPr/>
        <p:nvPr/>
      </p:nvGrpSpPr>
      <p:grpSpPr>
        <a:xfrm>
          <a:off x="0" y="0"/>
          <a:ext cx="0" cy="0"/>
          <a:chOff x="0" y="0"/>
          <a:chExt cx="0" cy="0"/>
        </a:xfrm>
      </p:grpSpPr>
      <p:sp>
        <p:nvSpPr>
          <p:cNvPr id="193" name="Google Shape;193;p2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27"/>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7"/>
          <p:cNvSpPr txBox="1">
            <a:spLocks noGrp="1"/>
          </p:cNvSpPr>
          <p:nvPr>
            <p:ph type="title"/>
          </p:nvPr>
        </p:nvSpPr>
        <p:spPr>
          <a:xfrm>
            <a:off x="717177" y="779645"/>
            <a:ext cx="3931800" cy="2538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7"/>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7" name="Google Shape;197;p27"/>
          <p:cNvSpPr>
            <a:spLocks noGrp="1"/>
          </p:cNvSpPr>
          <p:nvPr>
            <p:ph type="pic" idx="2"/>
          </p:nvPr>
        </p:nvSpPr>
        <p:spPr>
          <a:xfrm>
            <a:off x="717177" y="3540125"/>
            <a:ext cx="3931800" cy="2320800"/>
          </a:xfrm>
          <a:prstGeom prst="rect">
            <a:avLst/>
          </a:prstGeom>
          <a:noFill/>
          <a:ln>
            <a:noFill/>
          </a:ln>
        </p:spPr>
      </p:sp>
      <p:sp>
        <p:nvSpPr>
          <p:cNvPr id="198" name="Google Shape;198;p2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9" name="Google Shape;199;p2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04" name="Google Shape;204;p2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0" name="Google Shape;210;p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30"/>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30"/>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30"/>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8" name="Google Shape;218;p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9"/>
        <p:cNvGrpSpPr/>
        <p:nvPr/>
      </p:nvGrpSpPr>
      <p:grpSpPr>
        <a:xfrm>
          <a:off x="0" y="0"/>
          <a:ext cx="0" cy="0"/>
          <a:chOff x="0" y="0"/>
          <a:chExt cx="0" cy="0"/>
        </a:xfrm>
      </p:grpSpPr>
      <p:sp>
        <p:nvSpPr>
          <p:cNvPr id="220" name="Google Shape;220;p3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3" name="Google Shape;223;p3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
        <p:cNvGrpSpPr/>
        <p:nvPr/>
      </p:nvGrpSpPr>
      <p:grpSpPr>
        <a:xfrm>
          <a:off x="0" y="0"/>
          <a:ext cx="0" cy="0"/>
          <a:chOff x="0" y="0"/>
          <a:chExt cx="0" cy="0"/>
        </a:xfrm>
      </p:grpSpPr>
      <p:sp>
        <p:nvSpPr>
          <p:cNvPr id="32" name="Google Shape;32;p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4"/>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 name="Google Shape;37;p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4"/>
        <p:cNvGrpSpPr/>
        <p:nvPr/>
      </p:nvGrpSpPr>
      <p:grpSpPr>
        <a:xfrm>
          <a:off x="0" y="0"/>
          <a:ext cx="0" cy="0"/>
          <a:chOff x="0" y="0"/>
          <a:chExt cx="0" cy="0"/>
        </a:xfrm>
      </p:grpSpPr>
      <p:sp>
        <p:nvSpPr>
          <p:cNvPr id="225" name="Google Shape;225;p3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26" name="Google Shape;226;p3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3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8" name="Google Shape;228;p3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9"/>
        <p:cNvGrpSpPr/>
        <p:nvPr/>
      </p:nvGrpSpPr>
      <p:grpSpPr>
        <a:xfrm>
          <a:off x="0" y="0"/>
          <a:ext cx="0" cy="0"/>
          <a:chOff x="0" y="0"/>
          <a:chExt cx="0" cy="0"/>
        </a:xfrm>
      </p:grpSpPr>
      <p:sp>
        <p:nvSpPr>
          <p:cNvPr id="230" name="Google Shape;230;p3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3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2" name="Google Shape;232;p3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4" name="Google Shape;234;p3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35" name="Google Shape;235;p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6"/>
        <p:cNvGrpSpPr/>
        <p:nvPr/>
      </p:nvGrpSpPr>
      <p:grpSpPr>
        <a:xfrm>
          <a:off x="0" y="0"/>
          <a:ext cx="0" cy="0"/>
          <a:chOff x="0" y="0"/>
          <a:chExt cx="0" cy="0"/>
        </a:xfrm>
      </p:grpSpPr>
      <p:sp>
        <p:nvSpPr>
          <p:cNvPr id="237" name="Google Shape;237;p3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p3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9" name="Google Shape;239;p3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0" name="Google Shape;240;p3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41" name="Google Shape;241;p3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42" name="Google Shape;242;p3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243" name="Google Shape;243;p3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4" name="Google Shape;244;p3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5"/>
        <p:cNvGrpSpPr/>
        <p:nvPr/>
      </p:nvGrpSpPr>
      <p:grpSpPr>
        <a:xfrm>
          <a:off x="0" y="0"/>
          <a:ext cx="0" cy="0"/>
          <a:chOff x="0" y="0"/>
          <a:chExt cx="0" cy="0"/>
        </a:xfrm>
      </p:grpSpPr>
      <p:sp>
        <p:nvSpPr>
          <p:cNvPr id="246" name="Google Shape;246;p3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5"/>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8" name="Google Shape;248;p3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49" name="Google Shape;249;p3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3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1" name="Google Shape;251;p3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52" name="Google Shape;252;p3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53" name="Google Shape;253;p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4"/>
        <p:cNvGrpSpPr/>
        <p:nvPr/>
      </p:nvGrpSpPr>
      <p:grpSpPr>
        <a:xfrm>
          <a:off x="0" y="0"/>
          <a:ext cx="0" cy="0"/>
          <a:chOff x="0" y="0"/>
          <a:chExt cx="0" cy="0"/>
        </a:xfrm>
      </p:grpSpPr>
      <p:sp>
        <p:nvSpPr>
          <p:cNvPr id="255" name="Google Shape;255;p3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6"/>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57" name="Google Shape;257;p36"/>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8" name="Google Shape;258;p36"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259" name="Google Shape;259;p3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0" name="Google Shape;260;p3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61"/>
        <p:cNvGrpSpPr/>
        <p:nvPr/>
      </p:nvGrpSpPr>
      <p:grpSpPr>
        <a:xfrm>
          <a:off x="0" y="0"/>
          <a:ext cx="0" cy="0"/>
          <a:chOff x="0" y="0"/>
          <a:chExt cx="0" cy="0"/>
        </a:xfrm>
      </p:grpSpPr>
      <p:sp>
        <p:nvSpPr>
          <p:cNvPr id="262" name="Google Shape;262;p3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7"/>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3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7" name="Google Shape;267;p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8"/>
        <p:cNvGrpSpPr/>
        <p:nvPr/>
      </p:nvGrpSpPr>
      <p:grpSpPr>
        <a:xfrm>
          <a:off x="0" y="0"/>
          <a:ext cx="0" cy="0"/>
          <a:chOff x="0" y="0"/>
          <a:chExt cx="0" cy="0"/>
        </a:xfrm>
      </p:grpSpPr>
      <p:sp>
        <p:nvSpPr>
          <p:cNvPr id="269" name="Google Shape;269;p3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8"/>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8"/>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3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3" name="Google Shape;273;p38"/>
          <p:cNvSpPr>
            <a:spLocks noGrp="1"/>
          </p:cNvSpPr>
          <p:nvPr>
            <p:ph type="pic" idx="2"/>
          </p:nvPr>
        </p:nvSpPr>
        <p:spPr>
          <a:xfrm>
            <a:off x="717177" y="3540125"/>
            <a:ext cx="3931800" cy="2320800"/>
          </a:xfrm>
          <a:prstGeom prst="rect">
            <a:avLst/>
          </a:prstGeom>
          <a:noFill/>
          <a:ln>
            <a:noFill/>
          </a:ln>
        </p:spPr>
      </p:sp>
      <p:sp>
        <p:nvSpPr>
          <p:cNvPr id="274" name="Google Shape;274;p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75" name="Google Shape;275;p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3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3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0" name="Google Shape;280;p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40"/>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40"/>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6" name="Google Shape;286;p4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9" name="Google Shape;289;p4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4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1" name="Google Shape;291;p4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4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4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4" name="Google Shape;294;p4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8"/>
        <p:cNvGrpSpPr/>
        <p:nvPr/>
      </p:nvGrpSpPr>
      <p:grpSpPr>
        <a:xfrm>
          <a:off x="0" y="0"/>
          <a:ext cx="0" cy="0"/>
          <a:chOff x="0" y="0"/>
          <a:chExt cx="0" cy="0"/>
        </a:xfrm>
      </p:grpSpPr>
      <p:sp>
        <p:nvSpPr>
          <p:cNvPr id="39" name="Google Shape;39;p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5"/>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5"/>
          <p:cNvSpPr>
            <a:spLocks noGrp="1"/>
          </p:cNvSpPr>
          <p:nvPr>
            <p:ph type="pic" idx="2"/>
          </p:nvPr>
        </p:nvSpPr>
        <p:spPr>
          <a:xfrm>
            <a:off x="717177" y="3540125"/>
            <a:ext cx="3931800" cy="2320800"/>
          </a:xfrm>
          <a:prstGeom prst="rect">
            <a:avLst/>
          </a:prstGeom>
          <a:noFill/>
          <a:ln>
            <a:noFill/>
          </a:ln>
        </p:spPr>
      </p:sp>
      <p:sp>
        <p:nvSpPr>
          <p:cNvPr id="44" name="Google Shape;44;p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 name="Google Shape;45;p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5"/>
        <p:cNvGrpSpPr/>
        <p:nvPr/>
      </p:nvGrpSpPr>
      <p:grpSpPr>
        <a:xfrm>
          <a:off x="0" y="0"/>
          <a:ext cx="0" cy="0"/>
          <a:chOff x="0" y="0"/>
          <a:chExt cx="0" cy="0"/>
        </a:xfrm>
      </p:grpSpPr>
      <p:sp>
        <p:nvSpPr>
          <p:cNvPr id="296" name="Google Shape;296;p4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4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9" name="Google Shape;299;p4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0"/>
        <p:cNvGrpSpPr/>
        <p:nvPr/>
      </p:nvGrpSpPr>
      <p:grpSpPr>
        <a:xfrm>
          <a:off x="0" y="0"/>
          <a:ext cx="0" cy="0"/>
          <a:chOff x="0" y="0"/>
          <a:chExt cx="0" cy="0"/>
        </a:xfrm>
      </p:grpSpPr>
      <p:sp>
        <p:nvSpPr>
          <p:cNvPr id="301" name="Google Shape;301;p4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02" name="Google Shape;302;p43"/>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4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4" name="Google Shape;304;p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5"/>
        <p:cNvGrpSpPr/>
        <p:nvPr/>
      </p:nvGrpSpPr>
      <p:grpSpPr>
        <a:xfrm>
          <a:off x="0" y="0"/>
          <a:ext cx="0" cy="0"/>
          <a:chOff x="0" y="0"/>
          <a:chExt cx="0" cy="0"/>
        </a:xfrm>
      </p:grpSpPr>
      <p:sp>
        <p:nvSpPr>
          <p:cNvPr id="306" name="Google Shape;306;p4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 name="Google Shape;307;p4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08" name="Google Shape;308;p4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4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0" name="Google Shape;310;p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4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12"/>
        <p:cNvGrpSpPr/>
        <p:nvPr/>
      </p:nvGrpSpPr>
      <p:grpSpPr>
        <a:xfrm>
          <a:off x="0" y="0"/>
          <a:ext cx="0" cy="0"/>
          <a:chOff x="0" y="0"/>
          <a:chExt cx="0" cy="0"/>
        </a:xfrm>
      </p:grpSpPr>
      <p:sp>
        <p:nvSpPr>
          <p:cNvPr id="313" name="Google Shape;313;p4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4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5" name="Google Shape;315;p4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6" name="Google Shape;316;p4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7" name="Google Shape;317;p4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18" name="Google Shape;318;p45"/>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19" name="Google Shape;319;p4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0" name="Google Shape;320;p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21"/>
        <p:cNvGrpSpPr/>
        <p:nvPr/>
      </p:nvGrpSpPr>
      <p:grpSpPr>
        <a:xfrm>
          <a:off x="0" y="0"/>
          <a:ext cx="0" cy="0"/>
          <a:chOff x="0" y="0"/>
          <a:chExt cx="0" cy="0"/>
        </a:xfrm>
      </p:grpSpPr>
      <p:sp>
        <p:nvSpPr>
          <p:cNvPr id="322" name="Google Shape;322;p4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46"/>
          <p:cNvSpPr/>
          <p:nvPr/>
        </p:nvSpPr>
        <p:spPr>
          <a:xfrm>
            <a:off x="206188" y="5948082"/>
            <a:ext cx="117750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4" name="Google Shape;324;p4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25" name="Google Shape;325;p46"/>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4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7" name="Google Shape;327;p46"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328" name="Google Shape;328;p4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9" name="Google Shape;329;p4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0"/>
        <p:cNvGrpSpPr/>
        <p:nvPr/>
      </p:nvGrpSpPr>
      <p:grpSpPr>
        <a:xfrm>
          <a:off x="0" y="0"/>
          <a:ext cx="0" cy="0"/>
          <a:chOff x="0" y="0"/>
          <a:chExt cx="0" cy="0"/>
        </a:xfrm>
      </p:grpSpPr>
      <p:sp>
        <p:nvSpPr>
          <p:cNvPr id="331" name="Google Shape;331;p4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47"/>
          <p:cNvSpPr/>
          <p:nvPr/>
        </p:nvSpPr>
        <p:spPr>
          <a:xfrm>
            <a:off x="206187" y="2488757"/>
            <a:ext cx="117750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33" name="Google Shape;333;p4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47"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335" name="Google Shape;335;p4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36" name="Google Shape;336;p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7"/>
        <p:cNvGrpSpPr/>
        <p:nvPr/>
      </p:nvGrpSpPr>
      <p:grpSpPr>
        <a:xfrm>
          <a:off x="0" y="0"/>
          <a:ext cx="0" cy="0"/>
          <a:chOff x="0" y="0"/>
          <a:chExt cx="0" cy="0"/>
        </a:xfrm>
      </p:grpSpPr>
      <p:sp>
        <p:nvSpPr>
          <p:cNvPr id="338" name="Google Shape;338;p4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48"/>
          <p:cNvSpPr/>
          <p:nvPr/>
        </p:nvSpPr>
        <p:spPr>
          <a:xfrm>
            <a:off x="206188" y="215153"/>
            <a:ext cx="11775000" cy="1397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4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4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4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43" name="Google Shape;343;p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4"/>
        <p:cNvGrpSpPr/>
        <p:nvPr/>
      </p:nvGrpSpPr>
      <p:grpSpPr>
        <a:xfrm>
          <a:off x="0" y="0"/>
          <a:ext cx="0" cy="0"/>
          <a:chOff x="0" y="0"/>
          <a:chExt cx="0" cy="0"/>
        </a:xfrm>
      </p:grpSpPr>
      <p:sp>
        <p:nvSpPr>
          <p:cNvPr id="345" name="Google Shape;345;p4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49"/>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49"/>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49"/>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9" name="Google Shape;349;p49"/>
          <p:cNvSpPr>
            <a:spLocks noGrp="1"/>
          </p:cNvSpPr>
          <p:nvPr>
            <p:ph type="pic" idx="2"/>
          </p:nvPr>
        </p:nvSpPr>
        <p:spPr>
          <a:xfrm>
            <a:off x="717177" y="3540125"/>
            <a:ext cx="3931800" cy="2320800"/>
          </a:xfrm>
          <a:prstGeom prst="rect">
            <a:avLst/>
          </a:prstGeom>
          <a:noFill/>
          <a:ln>
            <a:noFill/>
          </a:ln>
        </p:spPr>
      </p:sp>
      <p:sp>
        <p:nvSpPr>
          <p:cNvPr id="350" name="Google Shape;350;p4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1" name="Google Shape;351;p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5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62" name="Google Shape;362;p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3"/>
        <p:cNvGrpSpPr/>
        <p:nvPr/>
      </p:nvGrpSpPr>
      <p:grpSpPr>
        <a:xfrm>
          <a:off x="0" y="0"/>
          <a:ext cx="0" cy="0"/>
          <a:chOff x="0" y="0"/>
          <a:chExt cx="0" cy="0"/>
        </a:xfrm>
      </p:grpSpPr>
      <p:sp>
        <p:nvSpPr>
          <p:cNvPr id="364" name="Google Shape;364;p52"/>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5" name="Google Shape;365;p52"/>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2"/>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7" name="Google Shape;367;p52"/>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5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0" name="Google Shape;370;p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0" name="Google Shape;50;p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71"/>
        <p:cNvGrpSpPr/>
        <p:nvPr/>
      </p:nvGrpSpPr>
      <p:grpSpPr>
        <a:xfrm>
          <a:off x="0" y="0"/>
          <a:ext cx="0" cy="0"/>
          <a:chOff x="0" y="0"/>
          <a:chExt cx="0" cy="0"/>
        </a:xfrm>
      </p:grpSpPr>
      <p:sp>
        <p:nvSpPr>
          <p:cNvPr id="372" name="Google Shape;372;p5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5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5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5" name="Google Shape;375;p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6"/>
        <p:cNvGrpSpPr/>
        <p:nvPr/>
      </p:nvGrpSpPr>
      <p:grpSpPr>
        <a:xfrm>
          <a:off x="0" y="0"/>
          <a:ext cx="0" cy="0"/>
          <a:chOff x="0" y="0"/>
          <a:chExt cx="0" cy="0"/>
        </a:xfrm>
      </p:grpSpPr>
      <p:sp>
        <p:nvSpPr>
          <p:cNvPr id="377" name="Google Shape;377;p5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78" name="Google Shape;378;p5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5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0" name="Google Shape;380;p5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1"/>
        <p:cNvGrpSpPr/>
        <p:nvPr/>
      </p:nvGrpSpPr>
      <p:grpSpPr>
        <a:xfrm>
          <a:off x="0" y="0"/>
          <a:ext cx="0" cy="0"/>
          <a:chOff x="0" y="0"/>
          <a:chExt cx="0" cy="0"/>
        </a:xfrm>
      </p:grpSpPr>
      <p:sp>
        <p:nvSpPr>
          <p:cNvPr id="382" name="Google Shape;382;p5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3" name="Google Shape;383;p5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84" name="Google Shape;384;p5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5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6" name="Google Shape;386;p5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7" name="Google Shape;387;p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8"/>
        <p:cNvGrpSpPr/>
        <p:nvPr/>
      </p:nvGrpSpPr>
      <p:grpSpPr>
        <a:xfrm>
          <a:off x="0" y="0"/>
          <a:ext cx="0" cy="0"/>
          <a:chOff x="0" y="0"/>
          <a:chExt cx="0" cy="0"/>
        </a:xfrm>
      </p:grpSpPr>
      <p:sp>
        <p:nvSpPr>
          <p:cNvPr id="389" name="Google Shape;389;p5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5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1" name="Google Shape;391;p5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2" name="Google Shape;392;p5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93" name="Google Shape;393;p5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94" name="Google Shape;394;p5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95" name="Google Shape;395;p5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96" name="Google Shape;396;p5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7"/>
        <p:cNvGrpSpPr/>
        <p:nvPr/>
      </p:nvGrpSpPr>
      <p:grpSpPr>
        <a:xfrm>
          <a:off x="0" y="0"/>
          <a:ext cx="0" cy="0"/>
          <a:chOff x="0" y="0"/>
          <a:chExt cx="0" cy="0"/>
        </a:xfrm>
      </p:grpSpPr>
      <p:sp>
        <p:nvSpPr>
          <p:cNvPr id="398" name="Google Shape;398;p5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57"/>
          <p:cNvSpPr/>
          <p:nvPr/>
        </p:nvSpPr>
        <p:spPr>
          <a:xfrm>
            <a:off x="206188" y="5948082"/>
            <a:ext cx="117750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0" name="Google Shape;400;p5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1" name="Google Shape;401;p57"/>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2" name="Google Shape;402;p5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3" name="Google Shape;403;p57"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404" name="Google Shape;404;p5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05" name="Google Shape;405;p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6"/>
        <p:cNvGrpSpPr/>
        <p:nvPr/>
      </p:nvGrpSpPr>
      <p:grpSpPr>
        <a:xfrm>
          <a:off x="0" y="0"/>
          <a:ext cx="0" cy="0"/>
          <a:chOff x="0" y="0"/>
          <a:chExt cx="0" cy="0"/>
        </a:xfrm>
      </p:grpSpPr>
      <p:sp>
        <p:nvSpPr>
          <p:cNvPr id="407" name="Google Shape;407;p5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58"/>
          <p:cNvSpPr/>
          <p:nvPr/>
        </p:nvSpPr>
        <p:spPr>
          <a:xfrm>
            <a:off x="206187" y="2488757"/>
            <a:ext cx="117750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09" name="Google Shape;409;p5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0" name="Google Shape;410;p5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411" name="Google Shape;411;p5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2" name="Google Shape;412;p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13"/>
        <p:cNvGrpSpPr/>
        <p:nvPr/>
      </p:nvGrpSpPr>
      <p:grpSpPr>
        <a:xfrm>
          <a:off x="0" y="0"/>
          <a:ext cx="0" cy="0"/>
          <a:chOff x="0" y="0"/>
          <a:chExt cx="0" cy="0"/>
        </a:xfrm>
      </p:grpSpPr>
      <p:sp>
        <p:nvSpPr>
          <p:cNvPr id="414" name="Google Shape;414;p5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59"/>
          <p:cNvSpPr/>
          <p:nvPr/>
        </p:nvSpPr>
        <p:spPr>
          <a:xfrm>
            <a:off x="206188" y="215153"/>
            <a:ext cx="11775000" cy="1397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5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5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9" name="Google Shape;419;p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0"/>
        <p:cNvGrpSpPr/>
        <p:nvPr/>
      </p:nvGrpSpPr>
      <p:grpSpPr>
        <a:xfrm>
          <a:off x="0" y="0"/>
          <a:ext cx="0" cy="0"/>
          <a:chOff x="0" y="0"/>
          <a:chExt cx="0" cy="0"/>
        </a:xfrm>
      </p:grpSpPr>
      <p:sp>
        <p:nvSpPr>
          <p:cNvPr id="421" name="Google Shape;421;p6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60"/>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60"/>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4" name="Google Shape;424;p60"/>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5" name="Google Shape;425;p60"/>
          <p:cNvSpPr>
            <a:spLocks noGrp="1"/>
          </p:cNvSpPr>
          <p:nvPr>
            <p:ph type="pic" idx="2"/>
          </p:nvPr>
        </p:nvSpPr>
        <p:spPr>
          <a:xfrm>
            <a:off x="717177" y="3540125"/>
            <a:ext cx="3931800" cy="2320800"/>
          </a:xfrm>
          <a:prstGeom prst="rect">
            <a:avLst/>
          </a:prstGeom>
          <a:noFill/>
          <a:ln>
            <a:noFill/>
          </a:ln>
        </p:spPr>
      </p:sp>
      <p:sp>
        <p:nvSpPr>
          <p:cNvPr id="426" name="Google Shape;426;p6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27" name="Google Shape;427;p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8"/>
        <p:cNvGrpSpPr/>
        <p:nvPr/>
      </p:nvGrpSpPr>
      <p:grpSpPr>
        <a:xfrm>
          <a:off x="0" y="0"/>
          <a:ext cx="0" cy="0"/>
          <a:chOff x="0" y="0"/>
          <a:chExt cx="0" cy="0"/>
        </a:xfrm>
      </p:grpSpPr>
      <p:sp>
        <p:nvSpPr>
          <p:cNvPr id="429" name="Google Shape;429;p6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6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6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2" name="Google Shape;432;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33"/>
        <p:cNvGrpSpPr/>
        <p:nvPr/>
      </p:nvGrpSpPr>
      <p:grpSpPr>
        <a:xfrm>
          <a:off x="0" y="0"/>
          <a:ext cx="0" cy="0"/>
          <a:chOff x="0" y="0"/>
          <a:chExt cx="0" cy="0"/>
        </a:xfrm>
      </p:grpSpPr>
      <p:sp>
        <p:nvSpPr>
          <p:cNvPr id="434" name="Google Shape;434;p6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62"/>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62"/>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6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8" name="Google Shape;438;p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6" name="Google Shape;56;p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9"/>
        <p:cNvGrpSpPr/>
        <p:nvPr/>
      </p:nvGrpSpPr>
      <p:grpSpPr>
        <a:xfrm>
          <a:off x="0" y="0"/>
          <a:ext cx="0" cy="0"/>
          <a:chOff x="0" y="0"/>
          <a:chExt cx="0" cy="0"/>
        </a:xfrm>
      </p:grpSpPr>
      <p:sp>
        <p:nvSpPr>
          <p:cNvPr id="440" name="Google Shape;440;p63"/>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1" name="Google Shape;441;p63"/>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63"/>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3" name="Google Shape;443;p63"/>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6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6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46" name="Google Shape;446;p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7"/>
        <p:cNvGrpSpPr/>
        <p:nvPr/>
      </p:nvGrpSpPr>
      <p:grpSpPr>
        <a:xfrm>
          <a:off x="0" y="0"/>
          <a:ext cx="0" cy="0"/>
          <a:chOff x="0" y="0"/>
          <a:chExt cx="0" cy="0"/>
        </a:xfrm>
      </p:grpSpPr>
      <p:sp>
        <p:nvSpPr>
          <p:cNvPr id="448" name="Google Shape;448;p6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6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6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1" name="Google Shape;451;p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52"/>
        <p:cNvGrpSpPr/>
        <p:nvPr/>
      </p:nvGrpSpPr>
      <p:grpSpPr>
        <a:xfrm>
          <a:off x="0" y="0"/>
          <a:ext cx="0" cy="0"/>
          <a:chOff x="0" y="0"/>
          <a:chExt cx="0" cy="0"/>
        </a:xfrm>
      </p:grpSpPr>
      <p:sp>
        <p:nvSpPr>
          <p:cNvPr id="453" name="Google Shape;453;p6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454" name="Google Shape;454;p65"/>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6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6" name="Google Shape;456;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7"/>
        <p:cNvGrpSpPr/>
        <p:nvPr/>
      </p:nvGrpSpPr>
      <p:grpSpPr>
        <a:xfrm>
          <a:off x="0" y="0"/>
          <a:ext cx="0" cy="0"/>
          <a:chOff x="0" y="0"/>
          <a:chExt cx="0" cy="0"/>
        </a:xfrm>
      </p:grpSpPr>
      <p:sp>
        <p:nvSpPr>
          <p:cNvPr id="458" name="Google Shape;458;p6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9" name="Google Shape;459;p6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0" name="Google Shape;460;p6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66"/>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2" name="Google Shape;462;p6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63" name="Google Shape;463;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4"/>
        <p:cNvGrpSpPr/>
        <p:nvPr/>
      </p:nvGrpSpPr>
      <p:grpSpPr>
        <a:xfrm>
          <a:off x="0" y="0"/>
          <a:ext cx="0" cy="0"/>
          <a:chOff x="0" y="0"/>
          <a:chExt cx="0" cy="0"/>
        </a:xfrm>
      </p:grpSpPr>
      <p:sp>
        <p:nvSpPr>
          <p:cNvPr id="465" name="Google Shape;465;p6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6" name="Google Shape;466;p6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7" name="Google Shape;467;p6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8" name="Google Shape;468;p67"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69" name="Google Shape;469;p67"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0" name="Google Shape;470;p67"/>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71" name="Google Shape;471;p6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72" name="Google Shape;472;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473"/>
        <p:cNvGrpSpPr/>
        <p:nvPr/>
      </p:nvGrpSpPr>
      <p:grpSpPr>
        <a:xfrm>
          <a:off x="0" y="0"/>
          <a:ext cx="0" cy="0"/>
          <a:chOff x="0" y="0"/>
          <a:chExt cx="0" cy="0"/>
        </a:xfrm>
      </p:grpSpPr>
      <p:pic>
        <p:nvPicPr>
          <p:cNvPr id="474" name="Google Shape;474;p68"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475" name="Google Shape;475;p68"/>
          <p:cNvSpPr txBox="1">
            <a:spLocks noGrp="1"/>
          </p:cNvSpPr>
          <p:nvPr>
            <p:ph type="title"/>
          </p:nvPr>
        </p:nvSpPr>
        <p:spPr>
          <a:xfrm>
            <a:off x="2509117" y="111581"/>
            <a:ext cx="9536400" cy="1013100"/>
          </a:xfrm>
          <a:prstGeom prst="rect">
            <a:avLst/>
          </a:prstGeom>
          <a:noFill/>
          <a:ln>
            <a:noFill/>
          </a:ln>
        </p:spPr>
        <p:txBody>
          <a:bodyPr spcFirstLastPara="1" wrap="square" lIns="121900" tIns="60925" rIns="121900" bIns="60925" anchor="ctr" anchorCtr="0">
            <a:normAutofit/>
          </a:bodyPr>
          <a:lstStyle>
            <a:lvl1pPr lvl="0" algn="r" rtl="0">
              <a:lnSpc>
                <a:spcPct val="90000"/>
              </a:lnSpc>
              <a:spcBef>
                <a:spcPts val="0"/>
              </a:spcBef>
              <a:spcAft>
                <a:spcPts val="0"/>
              </a:spcAft>
              <a:buClr>
                <a:schemeClr val="dk1"/>
              </a:buClr>
              <a:buSzPts val="4800"/>
              <a:buFont typeface="Calibri"/>
              <a:buNone/>
              <a:defRPr sz="4800">
                <a:solidFill>
                  <a:schemeClr val="dk1"/>
                </a:solidFil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pic>
        <p:nvPicPr>
          <p:cNvPr id="476" name="Google Shape;476;p68" descr="Oregon Department of Education Logo"/>
          <p:cNvPicPr preferRelativeResize="0"/>
          <p:nvPr/>
        </p:nvPicPr>
        <p:blipFill rotWithShape="1">
          <a:blip r:embed="rId3">
            <a:alphaModFix/>
          </a:blip>
          <a:srcRect/>
          <a:stretch/>
        </p:blipFill>
        <p:spPr>
          <a:xfrm>
            <a:off x="-120815" y="53562"/>
            <a:ext cx="1972448" cy="980912"/>
          </a:xfrm>
          <a:prstGeom prst="rect">
            <a:avLst/>
          </a:prstGeom>
          <a:noFill/>
          <a:ln>
            <a:noFill/>
          </a:ln>
        </p:spPr>
      </p:pic>
      <p:sp>
        <p:nvSpPr>
          <p:cNvPr id="477" name="Google Shape;477;p68"/>
          <p:cNvSpPr txBox="1">
            <a:spLocks noGrp="1"/>
          </p:cNvSpPr>
          <p:nvPr>
            <p:ph type="sldNum" idx="12"/>
          </p:nvPr>
        </p:nvSpPr>
        <p:spPr>
          <a:xfrm>
            <a:off x="8610600" y="6492537"/>
            <a:ext cx="27432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4" name="Google Shape;64;p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5"/>
        <p:cNvGrpSpPr/>
        <p:nvPr/>
      </p:nvGrpSpPr>
      <p:grpSpPr>
        <a:xfrm>
          <a:off x="0" y="0"/>
          <a:ext cx="0" cy="0"/>
          <a:chOff x="0" y="0"/>
          <a:chExt cx="0" cy="0"/>
        </a:xfrm>
      </p:grpSpPr>
      <p:sp>
        <p:nvSpPr>
          <p:cNvPr id="66" name="Google Shape;66;p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9" name="Google Shape;69;p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0"/>
        <p:cNvGrpSpPr/>
        <p:nvPr/>
      </p:nvGrpSpPr>
      <p:grpSpPr>
        <a:xfrm>
          <a:off x="0" y="0"/>
          <a:ext cx="0" cy="0"/>
          <a:chOff x="0" y="0"/>
          <a:chExt cx="0" cy="0"/>
        </a:xfrm>
      </p:grpSpPr>
      <p:sp>
        <p:nvSpPr>
          <p:cNvPr id="71" name="Google Shape;71;p1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72" name="Google Shape;72;p1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4" name="Google Shape;74;p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67">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schools-and-districts/Documents/asmtacctbltychecklist2425.pdf"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district.ode.state.or.us/apps/login/"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hyperlink" Target="https://district.ode.state.or.us/apps/login/searchSA.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cid:ii_18ec9ceaf926917eb3"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oregon.gov/ode/educator-resources/assessment/Documents/test_admin_manual.pdf" TargetMode="Externa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www.oregon.gov/ode/educator-resources/assessment/Documents/test_admin_manual.pdf"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odedistrict.oregon.gov/CollectionsValidations/FileFormats/Documents/asmttransactionfileformat.xlsx" TargetMode="External"/><Relationship Id="rId2" Type="http://schemas.openxmlformats.org/officeDocument/2006/relationships/hyperlink" Target="mailto:ode.helpdesk@ode.oregon.gov"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mailto:Amy.Rockwell@wesd.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mailto:Peter.Campbell@imesd.k12.or.us" TargetMode="External"/><Relationship Id="rId4" Type="http://schemas.openxmlformats.org/officeDocument/2006/relationships/hyperlink" Target="mailto:Karen.Brown@imesd.k12.or.u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www.oregon.gov/ode/educator-resources/assessment/Documents/osas_tide_userguide.pdf"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gov/ode/educator-resources/assessment/Documents/osas_tide_userguide.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hyperlink" Target="https://odedistrict.oregon.gov/Training/Documents/arua_winter_2425.pptx" TargetMode="External"/><Relationship Id="rId3" Type="http://schemas.openxmlformats.org/officeDocument/2006/relationships/hyperlink" Target="https://odedistrict.oregon.gov/CollectionsValidations/FileFormats/Documents/asmttransactionfileformat.xlsx" TargetMode="External"/><Relationship Id="rId7" Type="http://schemas.openxmlformats.org/officeDocument/2006/relationships/hyperlink" Target="https://youtu.be/Nq73A9YV8oo" TargetMode="External"/><Relationship Id="rId12" Type="http://schemas.openxmlformats.org/officeDocument/2006/relationships/hyperlink" Target="https://odedistrict.oregon.gov/Training/Documents/arua_spring_2425.pptx"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hyperlink" Target="https://core-docs.s3.us-east-1.amazonaws.com/documents/asset/uploaded_file/1455/IMESD/5708097/Entering_Admin_Codes_in__ARUA_52025.pdf" TargetMode="External"/><Relationship Id="rId11" Type="http://schemas.openxmlformats.org/officeDocument/2006/relationships/hyperlink" Target="https://youtu.be/i2R5ImcQy80" TargetMode="External"/><Relationship Id="rId5" Type="http://schemas.openxmlformats.org/officeDocument/2006/relationships/hyperlink" Target="https://odedistrict.oregon.gov/CollectionsValidations/Collections/Documents/ARUA_Edits_2425.pdf" TargetMode="External"/><Relationship Id="rId10" Type="http://schemas.openxmlformats.org/officeDocument/2006/relationships/hyperlink" Target="https://odedistrict.oregon.gov/CollectionsValidations/Collections/Pages/AssessmentTransactionalSystem.aspx" TargetMode="External"/><Relationship Id="rId4" Type="http://schemas.openxmlformats.org/officeDocument/2006/relationships/hyperlink" Target="https://odedistrict.oregon.gov/CollectionsValidations/Collections/Documents/ARUAUserGuide.pdf" TargetMode="External"/><Relationship Id="rId9" Type="http://schemas.openxmlformats.org/officeDocument/2006/relationships/hyperlink" Target="https://www.oregon.gov/ode/educator-resources/assessment/Documents/osas_tide_userguide.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zoomgov.com/meeting/register/j_GFwp41SxGiGNsOb2G8q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carla.martinez@ode.oregon.gov" TargetMode="External"/><Relationship Id="rId3" Type="http://schemas.openxmlformats.org/officeDocument/2006/relationships/hyperlink" Target="mailto:Andrea.Lockard@ode.oregon.gov" TargetMode="External"/><Relationship Id="rId7" Type="http://schemas.openxmlformats.org/officeDocument/2006/relationships/hyperlink" Target="mailto:Audrey.Lingley@ode.oregon.gov" TargetMode="External"/><Relationship Id="rId12" Type="http://schemas.openxmlformats.org/officeDocument/2006/relationships/hyperlink" Target="mailto:ben.wolcott@ode.oregon.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mailto:sody.fearn@ode.oregon.gov" TargetMode="External"/><Relationship Id="rId11" Type="http://schemas.openxmlformats.org/officeDocument/2006/relationships/hyperlink" Target="mailto:mariela.salas.bao@ode.oregon.gov" TargetMode="External"/><Relationship Id="rId5" Type="http://schemas.openxmlformats.org/officeDocument/2006/relationships/hyperlink" Target="mailto:andrew.byerley@ode.oregon.gov" TargetMode="External"/><Relationship Id="rId10" Type="http://schemas.openxmlformats.org/officeDocument/2006/relationships/hyperlink" Target="mailto:mason.rivers@ode.oregon.gov" TargetMode="External"/><Relationship Id="rId4" Type="http://schemas.openxmlformats.org/officeDocument/2006/relationships/hyperlink" Target="mailto:tony.bertrand@ode.oregon.gov" TargetMode="External"/><Relationship Id="rId9" Type="http://schemas.openxmlformats.org/officeDocument/2006/relationships/hyperlink" Target="mailto:crystalyn.plattner@ode.oregon.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photos/orange-camping-tent-near-green-trees-y8Ngwq34_Ak?utm_content=creditCopyText&amp;utm_medium=referral&amp;utm_source=unsplash" TargetMode="External"/><Relationship Id="rId2" Type="http://schemas.openxmlformats.org/officeDocument/2006/relationships/hyperlink" Target="https://unsplash.com/@scottagoodwill?utm_content=creditCopyText&amp;utm_medium=referral&amp;utm_source=unsplash" TargetMode="External"/><Relationship Id="rId1" Type="http://schemas.openxmlformats.org/officeDocument/2006/relationships/slideLayout" Target="../slideLayouts/slideLayout56.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odedistrict.oregon.gov/Pages/default.aspx"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hyperlink" Target="https://district.ode.state.or.us/apps/login/searchSA.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forms.gle/HXZShdAxKRDGKGVf6"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s://www.oregon.gov/ode/educator-resources/assessment/Documents/test_admin_manu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9"/>
          <p:cNvSpPr txBox="1">
            <a:spLocks noGrp="1"/>
          </p:cNvSpPr>
          <p:nvPr>
            <p:ph type="ctrTitle"/>
          </p:nvPr>
        </p:nvSpPr>
        <p:spPr>
          <a:xfrm>
            <a:off x="1183800" y="2485595"/>
            <a:ext cx="9824400" cy="1023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5400"/>
              <a:buFont typeface="Calibri"/>
              <a:buNone/>
            </a:pPr>
            <a:r>
              <a:rPr lang="en-US"/>
              <a:t>DTC Learning Session</a:t>
            </a:r>
            <a:br>
              <a:rPr lang="en-US"/>
            </a:br>
            <a:r>
              <a:rPr lang="en-US" sz="4000">
                <a:effectLst/>
                <a:latin typeface="Calibri" panose="020F0502020204030204" pitchFamily="34" charset="0"/>
                <a:ea typeface="Calibri" panose="020F0502020204030204" pitchFamily="34" charset="0"/>
              </a:rPr>
              <a:t>Assessment Record Management in ARUA</a:t>
            </a:r>
            <a:endParaRPr sz="4000"/>
          </a:p>
        </p:txBody>
      </p:sp>
      <p:sp>
        <p:nvSpPr>
          <p:cNvPr id="483" name="Google Shape;483;p69"/>
          <p:cNvSpPr txBox="1">
            <a:spLocks noGrp="1"/>
          </p:cNvSpPr>
          <p:nvPr>
            <p:ph type="subTitle" idx="1"/>
          </p:nvPr>
        </p:nvSpPr>
        <p:spPr>
          <a:xfrm>
            <a:off x="1524000" y="3912705"/>
            <a:ext cx="9144000" cy="83106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endParaRPr lang="en-US"/>
          </a:p>
          <a:p>
            <a:pPr marL="0" indent="0">
              <a:spcBef>
                <a:spcPts val="0"/>
              </a:spcBef>
            </a:pPr>
            <a:r>
              <a:rPr lang="en-US"/>
              <a:t>June 4, 2025</a:t>
            </a:r>
            <a:endParaRPr/>
          </a:p>
        </p:txBody>
      </p:sp>
      <p:sp>
        <p:nvSpPr>
          <p:cNvPr id="484" name="Google Shape;484;p6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46D1-DDD7-9B58-2AE0-AB65C4538132}"/>
              </a:ext>
            </a:extLst>
          </p:cNvPr>
          <p:cNvSpPr>
            <a:spLocks noGrp="1"/>
          </p:cNvSpPr>
          <p:nvPr>
            <p:ph type="title"/>
          </p:nvPr>
        </p:nvSpPr>
        <p:spPr/>
        <p:txBody>
          <a:bodyPr/>
          <a:lstStyle/>
          <a:p>
            <a:r>
              <a:rPr lang="en-US" dirty="0"/>
              <a:t>Opt-Outs and Exemptions in ARUA</a:t>
            </a:r>
          </a:p>
        </p:txBody>
      </p:sp>
      <p:sp>
        <p:nvSpPr>
          <p:cNvPr id="3" name="Text Placeholder 2">
            <a:extLst>
              <a:ext uri="{FF2B5EF4-FFF2-40B4-BE49-F238E27FC236}">
                <a16:creationId xmlns:a16="http://schemas.microsoft.com/office/drawing/2014/main" id="{38623C65-2E96-02E3-35E9-F253ADBAD234}"/>
              </a:ext>
            </a:extLst>
          </p:cNvPr>
          <p:cNvSpPr>
            <a:spLocks noGrp="1"/>
          </p:cNvSpPr>
          <p:nvPr>
            <p:ph type="body" idx="1"/>
          </p:nvPr>
        </p:nvSpPr>
        <p:spPr/>
        <p:txBody>
          <a:bodyPr/>
          <a:lstStyle/>
          <a:p>
            <a:pPr>
              <a:buSzPct val="100000"/>
            </a:pPr>
            <a:r>
              <a:rPr lang="en-US" dirty="0"/>
              <a:t>Entering opt out and requests for exemption in TIDE</a:t>
            </a:r>
          </a:p>
          <a:p>
            <a:pPr lvl="1">
              <a:buFont typeface="Courier New"/>
              <a:buChar char="o"/>
            </a:pPr>
            <a:r>
              <a:rPr lang="en-US" dirty="0"/>
              <a:t>Must be entered before TIDE closes for the year on July 18th</a:t>
            </a:r>
          </a:p>
          <a:p>
            <a:pPr lvl="1">
              <a:buFont typeface="Courier New"/>
              <a:buChar char="o"/>
            </a:pPr>
            <a:r>
              <a:rPr lang="en-US" dirty="0" err="1"/>
              <a:t>Opt</a:t>
            </a:r>
            <a:r>
              <a:rPr lang="en-US" dirty="0"/>
              <a:t> outs and requests for exemption entered in TIDE will automatically load on the virtual record in ARUA</a:t>
            </a:r>
          </a:p>
          <a:p>
            <a:pPr>
              <a:buSzPct val="100000"/>
            </a:pPr>
            <a:r>
              <a:rPr lang="en-US" dirty="0"/>
              <a:t>Entering opt out and requests for exemption in ARUA</a:t>
            </a:r>
          </a:p>
          <a:p>
            <a:pPr lvl="1">
              <a:buFont typeface="Courier New"/>
              <a:buChar char="o"/>
            </a:pPr>
            <a:r>
              <a:rPr lang="en-US" dirty="0"/>
              <a:t>Virtual records loaded on May 30th </a:t>
            </a:r>
          </a:p>
          <a:p>
            <a:pPr lvl="1">
              <a:buFont typeface="Courier New"/>
              <a:buChar char="o"/>
            </a:pPr>
            <a:r>
              <a:rPr lang="en-US" dirty="0"/>
              <a:t>Test records can be edited until the edit window closes on August 22nd </a:t>
            </a:r>
          </a:p>
        </p:txBody>
      </p:sp>
      <p:sp>
        <p:nvSpPr>
          <p:cNvPr id="4" name="Slide Number Placeholder 3">
            <a:extLst>
              <a:ext uri="{FF2B5EF4-FFF2-40B4-BE49-F238E27FC236}">
                <a16:creationId xmlns:a16="http://schemas.microsoft.com/office/drawing/2014/main" id="{E9245752-C09D-3062-690B-279E2FE27F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a:t>
            </a:fld>
            <a:endParaRPr lang="en-US"/>
          </a:p>
        </p:txBody>
      </p:sp>
    </p:spTree>
    <p:extLst>
      <p:ext uri="{BB962C8B-B14F-4D97-AF65-F5344CB8AC3E}">
        <p14:creationId xmlns:p14="http://schemas.microsoft.com/office/powerpoint/2010/main" val="295966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Google Shape;652;p85"/>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Reporting of Statewide Assessment Results</a:t>
            </a:r>
            <a:endParaRPr sz="2866" dirty="0"/>
          </a:p>
        </p:txBody>
      </p:sp>
      <p:sp>
        <p:nvSpPr>
          <p:cNvPr id="651" name="Google Shape;651;p85"/>
          <p:cNvSpPr txBox="1">
            <a:spLocks noGrp="1"/>
          </p:cNvSpPr>
          <p:nvPr>
            <p:ph type="body" idx="1"/>
          </p:nvPr>
        </p:nvSpPr>
        <p:spPr>
          <a:prstGeom prst="rect">
            <a:avLst/>
          </a:prstGeom>
        </p:spPr>
        <p:txBody>
          <a:bodyPr spcFirstLastPara="1" wrap="square" lIns="91425" tIns="45700" rIns="91425" bIns="45700" anchor="t" anchorCtr="0">
            <a:noAutofit/>
          </a:bodyPr>
          <a:lstStyle/>
          <a:p>
            <a:pPr marL="0" indent="0">
              <a:lnSpc>
                <a:spcPct val="100000"/>
              </a:lnSpc>
              <a:spcBef>
                <a:spcPts val="0"/>
              </a:spcBef>
              <a:buNone/>
            </a:pPr>
            <a:r>
              <a:rPr lang="en-US" b="1">
                <a:hlinkClick r:id="rId3"/>
              </a:rPr>
              <a:t>AA Checklist</a:t>
            </a:r>
            <a:r>
              <a:rPr lang="en-US"/>
              <a:t> - page 51 </a:t>
            </a:r>
          </a:p>
          <a:p>
            <a:pPr marL="0" lvl="0" indent="0">
              <a:lnSpc>
                <a:spcPct val="100000"/>
              </a:lnSpc>
              <a:spcBef>
                <a:spcPts val="0"/>
              </a:spcBef>
              <a:buNone/>
            </a:pPr>
            <a:endParaRPr lang="en-US" b="1"/>
          </a:p>
          <a:p>
            <a:pPr marL="342900" marR="0" lvl="0" indent="-342900">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endParaRPr>
          </a:p>
          <a:p>
            <a:pPr marL="0" lvl="0" indent="0">
              <a:lnSpc>
                <a:spcPct val="100000"/>
              </a:lnSpc>
              <a:spcBef>
                <a:spcPts val="0"/>
              </a:spcBef>
              <a:buNone/>
            </a:pPr>
            <a:endParaRPr lang="en-US" b="1"/>
          </a:p>
        </p:txBody>
      </p:sp>
      <p:pic>
        <p:nvPicPr>
          <p:cNvPr id="4" name="Picture 3" descr="Screen clip from A&amp;A Checklist showing dates that test records will be loaded into ODE apps.">
            <a:extLst>
              <a:ext uri="{FF2B5EF4-FFF2-40B4-BE49-F238E27FC236}">
                <a16:creationId xmlns:a16="http://schemas.microsoft.com/office/drawing/2014/main" id="{1DA8E344-D49A-CC7C-ECD8-88956D2D0B4F}"/>
              </a:ext>
            </a:extLst>
          </p:cNvPr>
          <p:cNvPicPr>
            <a:picLocks noChangeAspect="1"/>
          </p:cNvPicPr>
          <p:nvPr/>
        </p:nvPicPr>
        <p:blipFill>
          <a:blip r:embed="rId4"/>
          <a:stretch>
            <a:fillRect/>
          </a:stretch>
        </p:blipFill>
        <p:spPr>
          <a:xfrm>
            <a:off x="1632755" y="2304920"/>
            <a:ext cx="9344025" cy="3333750"/>
          </a:xfrm>
          <a:prstGeom prst="rect">
            <a:avLst/>
          </a:prstGeom>
        </p:spPr>
      </p:pic>
      <p:sp>
        <p:nvSpPr>
          <p:cNvPr id="653" name="Google Shape;653;p8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56569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A025-1B92-B5B9-1D65-1C6CD12AA009}"/>
              </a:ext>
            </a:extLst>
          </p:cNvPr>
          <p:cNvSpPr>
            <a:spLocks noGrp="1"/>
          </p:cNvSpPr>
          <p:nvPr>
            <p:ph type="title"/>
          </p:nvPr>
        </p:nvSpPr>
        <p:spPr/>
        <p:txBody>
          <a:bodyPr/>
          <a:lstStyle/>
          <a:p>
            <a:r>
              <a:rPr lang="en-US" dirty="0"/>
              <a:t>Virtual (Non-Participation) Test Records</a:t>
            </a:r>
          </a:p>
        </p:txBody>
      </p:sp>
      <p:sp>
        <p:nvSpPr>
          <p:cNvPr id="3" name="Text Placeholder 2">
            <a:extLst>
              <a:ext uri="{FF2B5EF4-FFF2-40B4-BE49-F238E27FC236}">
                <a16:creationId xmlns:a16="http://schemas.microsoft.com/office/drawing/2014/main" id="{E898E13F-065A-FA79-0528-E6A54955F88C}"/>
              </a:ext>
            </a:extLst>
          </p:cNvPr>
          <p:cNvSpPr>
            <a:spLocks noGrp="1"/>
          </p:cNvSpPr>
          <p:nvPr>
            <p:ph type="body" idx="1"/>
          </p:nvPr>
        </p:nvSpPr>
        <p:spPr/>
        <p:txBody>
          <a:bodyPr/>
          <a:lstStyle/>
          <a:p>
            <a:pPr>
              <a:buSzPct val="100000"/>
            </a:pPr>
            <a:r>
              <a:rPr lang="en-US" dirty="0"/>
              <a:t>Virtual Records/Non-Participation Test Records</a:t>
            </a:r>
          </a:p>
          <a:p>
            <a:pPr lvl="1">
              <a:buFont typeface="Courier New"/>
              <a:buChar char="o"/>
            </a:pPr>
            <a:r>
              <a:rPr lang="en-US" dirty="0"/>
              <a:t>Loaded on May 30th</a:t>
            </a:r>
          </a:p>
          <a:p>
            <a:pPr lvl="1">
              <a:buFont typeface="Courier New"/>
              <a:buChar char="o"/>
            </a:pPr>
            <a:r>
              <a:rPr lang="en-US" dirty="0"/>
              <a:t>A placeholder record for any student enrolled on the first school day in May without a valid test record </a:t>
            </a:r>
          </a:p>
          <a:p>
            <a:pPr lvl="1">
              <a:buFont typeface="Courier New"/>
              <a:buChar char="o"/>
            </a:pPr>
            <a:r>
              <a:rPr lang="en-US" dirty="0"/>
              <a:t>ODE refreshes the data weekly until the editing window closes on August 22nd (except week after July 4)</a:t>
            </a:r>
          </a:p>
          <a:p>
            <a:pPr lvl="1">
              <a:buFont typeface="Courier New"/>
              <a:buChar char="o"/>
            </a:pPr>
            <a:r>
              <a:rPr lang="en-US" dirty="0"/>
              <a:t>If a student has both a virtual record and a valid test record, enter the administration code on the valid test record</a:t>
            </a:r>
          </a:p>
        </p:txBody>
      </p:sp>
      <p:sp>
        <p:nvSpPr>
          <p:cNvPr id="4" name="Slide Number Placeholder 3">
            <a:extLst>
              <a:ext uri="{FF2B5EF4-FFF2-40B4-BE49-F238E27FC236}">
                <a16:creationId xmlns:a16="http://schemas.microsoft.com/office/drawing/2014/main" id="{D18FF7A0-CB9F-EAC9-DCC5-A64DC9BDB2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12</a:t>
            </a:fld>
            <a:endParaRPr lang="en-US"/>
          </a:p>
        </p:txBody>
      </p:sp>
    </p:spTree>
    <p:extLst>
      <p:ext uri="{BB962C8B-B14F-4D97-AF65-F5344CB8AC3E}">
        <p14:creationId xmlns:p14="http://schemas.microsoft.com/office/powerpoint/2010/main" val="30461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Google Shape;652;p85"/>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Test Record Load Schedule</a:t>
            </a:r>
            <a:endParaRPr sz="2866" dirty="0"/>
          </a:p>
        </p:txBody>
      </p:sp>
      <p:sp>
        <p:nvSpPr>
          <p:cNvPr id="651" name="Google Shape;651;p85"/>
          <p:cNvSpPr txBox="1">
            <a:spLocks noGrp="1"/>
          </p:cNvSpPr>
          <p:nvPr>
            <p:ph type="body" idx="1"/>
          </p:nvPr>
        </p:nvSpPr>
        <p:spPr>
          <a:prstGeom prst="rect">
            <a:avLst/>
          </a:prstGeom>
        </p:spPr>
        <p:txBody>
          <a:bodyPr spcFirstLastPara="1" wrap="square" lIns="91425" tIns="45700" rIns="91425" bIns="45700" anchor="t" anchorCtr="0">
            <a:noAutofit/>
          </a:bodyPr>
          <a:lstStyle/>
          <a:p>
            <a:pPr marL="800100" lvl="1">
              <a:lnSpc>
                <a:spcPct val="150000"/>
              </a:lnSpc>
              <a:spcBef>
                <a:spcPts val="0"/>
              </a:spcBef>
              <a:buFont typeface="Symbol" panose="05050102010706020507" pitchFamily="18" charset="2"/>
              <a:buChar char=""/>
            </a:pPr>
            <a:r>
              <a:rPr lang="en-US" dirty="0">
                <a:latin typeface="Calibri" panose="020F0502020204030204" pitchFamily="34" charset="0"/>
                <a:cs typeface="Calibri" panose="020F0502020204030204" pitchFamily="34" charset="0"/>
              </a:rPr>
              <a:t>June 3 – Final ELPA batch (including Alt ELPA)</a:t>
            </a:r>
          </a:p>
          <a:p>
            <a:pPr marL="800100" lvl="1">
              <a:lnSpc>
                <a:spcPct val="150000"/>
              </a:lnSpc>
              <a:spcBef>
                <a:spcPts val="0"/>
              </a:spcBef>
              <a:buFont typeface="Symbol" panose="05050102010706020507" pitchFamily="18" charset="2"/>
              <a:buChar char=""/>
            </a:pPr>
            <a:r>
              <a:rPr lang="en-US" dirty="0">
                <a:latin typeface="Calibri" panose="020F0502020204030204" pitchFamily="34" charset="0"/>
                <a:cs typeface="Calibri" panose="020F0502020204030204" pitchFamily="34" charset="0"/>
              </a:rPr>
              <a:t>June 27 – Extended assessments</a:t>
            </a:r>
          </a:p>
          <a:p>
            <a:pPr marL="800100" lvl="1">
              <a:lnSpc>
                <a:spcPct val="150000"/>
              </a:lnSpc>
              <a:spcBef>
                <a:spcPts val="0"/>
              </a:spcBef>
              <a:buFont typeface="Symbol" panose="05050102010706020507" pitchFamily="18" charset="2"/>
              <a:buChar char=""/>
            </a:pPr>
            <a:r>
              <a:rPr lang="en-US" dirty="0">
                <a:latin typeface="Calibri" panose="020F0502020204030204" pitchFamily="34" charset="0"/>
                <a:cs typeface="Calibri" panose="020F0502020204030204" pitchFamily="34" charset="0"/>
              </a:rPr>
              <a:t>June 27 – Partial science test records </a:t>
            </a:r>
          </a:p>
          <a:p>
            <a:pPr marL="800100" lvl="1">
              <a:lnSpc>
                <a:spcPct val="150000"/>
              </a:lnSpc>
              <a:spcBef>
                <a:spcPts val="0"/>
              </a:spcBef>
              <a:buFont typeface="Symbol" panose="05050102010706020507" pitchFamily="18" charset="2"/>
              <a:buChar char=""/>
            </a:pPr>
            <a:r>
              <a:rPr lang="en-US" dirty="0">
                <a:latin typeface="Calibri" panose="020F0502020204030204" pitchFamily="34" charset="0"/>
                <a:cs typeface="Calibri" panose="020F0502020204030204" pitchFamily="34" charset="0"/>
              </a:rPr>
              <a:t>July 11 – Partial ELA and math records</a:t>
            </a:r>
          </a:p>
          <a:p>
            <a:pPr marL="0" indent="0">
              <a:lnSpc>
                <a:spcPct val="100000"/>
              </a:lnSpc>
              <a:spcBef>
                <a:spcPts val="0"/>
              </a:spcBef>
              <a:buNone/>
            </a:pPr>
            <a:endParaRPr lang="en-US" sz="800" b="1" dirty="0"/>
          </a:p>
          <a:p>
            <a:pPr marL="0" indent="0">
              <a:lnSpc>
                <a:spcPct val="100000"/>
              </a:lnSpc>
              <a:spcBef>
                <a:spcPts val="0"/>
              </a:spcBef>
              <a:buNone/>
            </a:pPr>
            <a:endParaRPr lang="en-US" dirty="0"/>
          </a:p>
          <a:p>
            <a:pPr marL="0" lvl="0" indent="0">
              <a:lnSpc>
                <a:spcPct val="100000"/>
              </a:lnSpc>
              <a:spcBef>
                <a:spcPts val="0"/>
              </a:spcBef>
              <a:buNone/>
            </a:pPr>
            <a:endParaRPr lang="en-US" b="1" dirty="0"/>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0" lvl="0" indent="0">
              <a:lnSpc>
                <a:spcPct val="100000"/>
              </a:lnSpc>
              <a:spcBef>
                <a:spcPts val="0"/>
              </a:spcBef>
              <a:buNone/>
            </a:pPr>
            <a:endParaRPr lang="en-US" b="1" dirty="0"/>
          </a:p>
        </p:txBody>
      </p:sp>
      <p:sp>
        <p:nvSpPr>
          <p:cNvPr id="653" name="Google Shape;653;p8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387502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Google Shape;652;p85"/>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Which test records can I edit in ARUA?</a:t>
            </a:r>
            <a:endParaRPr sz="2866" dirty="0"/>
          </a:p>
        </p:txBody>
      </p:sp>
      <p:sp>
        <p:nvSpPr>
          <p:cNvPr id="651" name="Google Shape;651;p85"/>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nSpc>
                <a:spcPct val="100000"/>
              </a:lnSpc>
              <a:spcBef>
                <a:spcPts val="0"/>
              </a:spcBef>
              <a:buNone/>
            </a:pPr>
            <a:r>
              <a:rPr lang="en-US" sz="2800" b="1" dirty="0"/>
              <a:t>Which test records can I edit in ARUA?</a:t>
            </a:r>
          </a:p>
          <a:p>
            <a:pPr marL="0" lvl="0" indent="0">
              <a:lnSpc>
                <a:spcPct val="100000"/>
              </a:lnSpc>
              <a:spcBef>
                <a:spcPts val="0"/>
              </a:spcBef>
              <a:buNone/>
            </a:pPr>
            <a:endParaRPr lang="en-US" sz="2800" b="1" dirty="0"/>
          </a:p>
          <a:p>
            <a:pPr marL="342900">
              <a:lnSpc>
                <a:spcPct val="100000"/>
              </a:lnSpc>
              <a:spcBef>
                <a:spcPts val="0"/>
              </a:spcBef>
              <a:buSzPct val="100000"/>
            </a:pPr>
            <a:r>
              <a:rPr lang="en-US" dirty="0"/>
              <a:t>The student must be a </a:t>
            </a:r>
            <a:r>
              <a:rPr lang="en-US" u="sng" dirty="0"/>
              <a:t>resident</a:t>
            </a:r>
            <a:r>
              <a:rPr lang="en-US" dirty="0"/>
              <a:t> of your district.</a:t>
            </a:r>
          </a:p>
          <a:p>
            <a:pPr marL="342900">
              <a:lnSpc>
                <a:spcPct val="100000"/>
              </a:lnSpc>
              <a:spcBef>
                <a:spcPts val="0"/>
              </a:spcBef>
              <a:buSzPct val="100000"/>
            </a:pPr>
            <a:r>
              <a:rPr lang="en-US" dirty="0"/>
              <a:t>Changes to test records may only be entered at the school district level. </a:t>
            </a:r>
          </a:p>
          <a:p>
            <a:pPr marL="342900">
              <a:lnSpc>
                <a:spcPct val="100000"/>
              </a:lnSpc>
              <a:spcBef>
                <a:spcPts val="0"/>
              </a:spcBef>
              <a:buSzPct val="100000"/>
            </a:pPr>
            <a:r>
              <a:rPr lang="en-US" dirty="0"/>
              <a:t>The last day to edit 2024-25 test records in ARUA is August 22nd.</a:t>
            </a:r>
          </a:p>
          <a:p>
            <a:pPr marL="342900">
              <a:lnSpc>
                <a:spcPct val="100000"/>
              </a:lnSpc>
              <a:spcBef>
                <a:spcPts val="0"/>
              </a:spcBef>
            </a:pPr>
            <a:endParaRPr lang="en-US" b="1" dirty="0"/>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0" lvl="0" indent="0">
              <a:lnSpc>
                <a:spcPct val="100000"/>
              </a:lnSpc>
              <a:spcBef>
                <a:spcPts val="0"/>
              </a:spcBef>
              <a:buNone/>
            </a:pPr>
            <a:endParaRPr lang="en-US" b="1" dirty="0"/>
          </a:p>
        </p:txBody>
      </p:sp>
      <p:sp>
        <p:nvSpPr>
          <p:cNvPr id="653" name="Google Shape;653;p8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31047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ODE Central Login Application – ARUA (1/6)</a:t>
            </a:r>
            <a:endParaRPr dirty="0"/>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a:bodyPr>
          <a:lstStyle/>
          <a:p>
            <a:pPr marL="0" indent="0">
              <a:buNone/>
            </a:pPr>
            <a:r>
              <a:rPr lang="en-US" sz="2800" b="1" dirty="0"/>
              <a:t>Where do I enter assessment administration codes?</a:t>
            </a:r>
          </a:p>
          <a:p>
            <a:pPr indent="-457200">
              <a:buSzPct val="100000"/>
              <a:buAutoNum type="arabicPeriod"/>
            </a:pPr>
            <a:r>
              <a:rPr lang="en-US" dirty="0"/>
              <a:t>Log in to the ODE District Data Site: </a:t>
            </a:r>
            <a:r>
              <a:rPr lang="en-US" dirty="0">
                <a:hlinkClick r:id="rId3"/>
              </a:rPr>
              <a:t>https://district.ode.state.or.us/apps/login/</a:t>
            </a:r>
            <a:r>
              <a:rPr lang="en-US" dirty="0"/>
              <a:t> </a:t>
            </a:r>
          </a:p>
          <a:p>
            <a:pPr lvl="0" indent="-457200">
              <a:spcBef>
                <a:spcPts val="0"/>
              </a:spcBef>
              <a:buSzPct val="100000"/>
              <a:buFont typeface="+mj-lt"/>
              <a:buAutoNum type="arabicPeriod"/>
            </a:pPr>
            <a:r>
              <a:rPr lang="en-US" dirty="0"/>
              <a:t>Select the Consolidated Collections Application from the Applications list </a:t>
            </a:r>
          </a:p>
          <a:p>
            <a:pPr marL="457200" lvl="1" indent="0">
              <a:spcBef>
                <a:spcPts val="0"/>
              </a:spcBef>
              <a:buNone/>
            </a:pPr>
            <a:r>
              <a:rPr lang="en-US" dirty="0"/>
              <a:t>(if you do not have access, contact your </a:t>
            </a:r>
            <a:r>
              <a:rPr lang="en-US" dirty="0">
                <a:hlinkClick r:id="rId4"/>
              </a:rPr>
              <a:t>DSA</a:t>
            </a:r>
            <a:r>
              <a:rPr lang="en-US" dirty="0"/>
              <a:t> and request access to Consolidated Collections and Assessment Test Staging/ARUA)</a:t>
            </a:r>
            <a:endParaRPr dirty="0"/>
          </a:p>
        </p:txBody>
      </p:sp>
      <p:pic>
        <p:nvPicPr>
          <p:cNvPr id="662" name="Google Shape;662;p86" descr="List of ODE applications"/>
          <p:cNvPicPr preferRelativeResize="0"/>
          <p:nvPr/>
        </p:nvPicPr>
        <p:blipFill>
          <a:blip r:embed="rId5">
            <a:alphaModFix/>
          </a:blip>
          <a:stretch>
            <a:fillRect/>
          </a:stretch>
        </p:blipFill>
        <p:spPr>
          <a:xfrm>
            <a:off x="3248073" y="3992302"/>
            <a:ext cx="5104479" cy="2033127"/>
          </a:xfrm>
          <a:prstGeom prst="rect">
            <a:avLst/>
          </a:prstGeom>
          <a:noFill/>
          <a:ln>
            <a:noFill/>
          </a:ln>
        </p:spPr>
      </p:pic>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ODE Central Login Application- ARUA (2/6)</a:t>
            </a:r>
            <a:endParaRPr dirty="0"/>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a:bodyPr>
          <a:lstStyle/>
          <a:p>
            <a:pPr indent="-457200">
              <a:spcBef>
                <a:spcPts val="0"/>
              </a:spcBef>
              <a:buSzPct val="100000"/>
              <a:buFont typeface="+mj-lt"/>
              <a:buAutoNum type="arabicPeriod" startAt="3"/>
            </a:pPr>
            <a:r>
              <a:rPr lang="en-US" dirty="0"/>
              <a:t>To make changes to individual test records:</a:t>
            </a:r>
          </a:p>
          <a:p>
            <a:pPr lvl="1">
              <a:spcBef>
                <a:spcPts val="0"/>
              </a:spcBef>
              <a:buFont typeface="Courier New"/>
              <a:buChar char="o"/>
            </a:pPr>
            <a:r>
              <a:rPr lang="en-US" dirty="0"/>
              <a:t>Select the ARUA menu</a:t>
            </a:r>
          </a:p>
          <a:p>
            <a:pPr lvl="1">
              <a:spcBef>
                <a:spcPts val="0"/>
              </a:spcBef>
              <a:buFont typeface="Courier New"/>
              <a:buChar char="o"/>
            </a:pPr>
            <a:r>
              <a:rPr lang="en-US" dirty="0"/>
              <a:t>Assessment Transactional System 24-25</a:t>
            </a:r>
          </a:p>
          <a:p>
            <a:pPr lvl="1">
              <a:spcBef>
                <a:spcPts val="0"/>
              </a:spcBef>
              <a:buFont typeface="Courier New"/>
              <a:buChar char="o"/>
            </a:pPr>
            <a:r>
              <a:rPr lang="en-US" dirty="0"/>
              <a:t>Record Management</a:t>
            </a:r>
          </a:p>
          <a:p>
            <a:pPr lvl="1" algn="l">
              <a:spcBef>
                <a:spcPts val="0"/>
              </a:spcBef>
              <a:spcAft>
                <a:spcPts val="0"/>
              </a:spcAft>
              <a:buFont typeface="Courier New"/>
              <a:buChar char="o"/>
            </a:pPr>
            <a:r>
              <a:rPr lang="en-US" dirty="0"/>
              <a:t>Edit Posted Records</a:t>
            </a:r>
          </a:p>
          <a:p>
            <a:pPr marL="457200" lvl="1" indent="0">
              <a:spcBef>
                <a:spcPts val="0"/>
              </a:spcBef>
              <a:buNone/>
            </a:pPr>
            <a:endParaRPr lang="en-US" dirty="0"/>
          </a:p>
        </p:txBody>
      </p:sp>
      <p:pic>
        <p:nvPicPr>
          <p:cNvPr id="5" name="Picture 4" descr="Screen clip of ARUA's menus for making changes to individual test records.">
            <a:extLst>
              <a:ext uri="{FF2B5EF4-FFF2-40B4-BE49-F238E27FC236}">
                <a16:creationId xmlns:a16="http://schemas.microsoft.com/office/drawing/2014/main" id="{B3860EAD-55D1-0436-80AC-CA661F1CC7EB}"/>
              </a:ext>
            </a:extLst>
          </p:cNvPr>
          <p:cNvPicPr>
            <a:picLocks noChangeAspect="1"/>
          </p:cNvPicPr>
          <p:nvPr/>
        </p:nvPicPr>
        <p:blipFill rotWithShape="1">
          <a:blip r:embed="rId3"/>
          <a:srcRect t="52620" r="9866" b="10365"/>
          <a:stretch/>
        </p:blipFill>
        <p:spPr bwMode="auto">
          <a:xfrm>
            <a:off x="1389031" y="3770599"/>
            <a:ext cx="8948501" cy="1377445"/>
          </a:xfrm>
          <a:prstGeom prst="rect">
            <a:avLst/>
          </a:prstGeom>
          <a:ln>
            <a:noFill/>
          </a:ln>
          <a:extLst>
            <a:ext uri="{53640926-AAD7-44D8-BBD7-CCE9431645EC}">
              <a14:shadowObscured xmlns:a14="http://schemas.microsoft.com/office/drawing/2010/main"/>
            </a:ext>
          </a:extLst>
        </p:spPr>
      </p:pic>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48158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ODE Central Login Application- ARUA (3/6)</a:t>
            </a:r>
            <a:endParaRPr dirty="0"/>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a:bodyPr>
          <a:lstStyle/>
          <a:p>
            <a:pPr indent="-457200">
              <a:spcBef>
                <a:spcPts val="0"/>
              </a:spcBef>
              <a:buSzPct val="100000"/>
              <a:buFont typeface="+mj-lt"/>
              <a:buAutoNum type="arabicPeriod" startAt="4"/>
            </a:pPr>
            <a:r>
              <a:rPr lang="en-US" dirty="0"/>
              <a:t>Search for the student by entering their SSID</a:t>
            </a:r>
          </a:p>
          <a:p>
            <a:pPr lvl="0" indent="-457200" algn="l" rtl="0">
              <a:spcBef>
                <a:spcPts val="0"/>
              </a:spcBef>
              <a:spcAft>
                <a:spcPts val="0"/>
              </a:spcAft>
              <a:buSzPct val="100000"/>
              <a:buFont typeface="+mj-lt"/>
              <a:buAutoNum type="arabicPeriod" startAt="4"/>
            </a:pPr>
            <a:r>
              <a:rPr lang="en-US" dirty="0"/>
              <a:t>Click search </a:t>
            </a:r>
          </a:p>
        </p:txBody>
      </p:sp>
      <p:pic>
        <p:nvPicPr>
          <p:cNvPr id="4" name="Picture 3" descr="Window in ARUA for searching for test records by SSIDs.">
            <a:extLst>
              <a:ext uri="{FF2B5EF4-FFF2-40B4-BE49-F238E27FC236}">
                <a16:creationId xmlns:a16="http://schemas.microsoft.com/office/drawing/2014/main" id="{65C342B7-3F44-4923-F68B-E8A2D75B58CF}"/>
              </a:ext>
            </a:extLst>
          </p:cNvPr>
          <p:cNvPicPr>
            <a:picLocks noChangeAspect="1"/>
          </p:cNvPicPr>
          <p:nvPr/>
        </p:nvPicPr>
        <p:blipFill rotWithShape="1">
          <a:blip r:embed="rId3"/>
          <a:srcRect l="18731" t="43618" r="47826" b="24709"/>
          <a:stretch/>
        </p:blipFill>
        <p:spPr bwMode="auto">
          <a:xfrm>
            <a:off x="4339156" y="2259097"/>
            <a:ext cx="3938569" cy="4176469"/>
          </a:xfrm>
          <a:prstGeom prst="rect">
            <a:avLst/>
          </a:prstGeom>
          <a:ln>
            <a:noFill/>
          </a:ln>
          <a:extLst>
            <a:ext uri="{53640926-AAD7-44D8-BBD7-CCE9431645EC}">
              <a14:shadowObscured xmlns:a14="http://schemas.microsoft.com/office/drawing/2010/main"/>
            </a:ext>
          </a:extLst>
        </p:spPr>
      </p:pic>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98745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ODE Central Login Application- ARUA (4/6)</a:t>
            </a:r>
            <a:endParaRPr dirty="0"/>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a:bodyPr>
          <a:lstStyle/>
          <a:p>
            <a:pPr indent="-457200">
              <a:spcBef>
                <a:spcPts val="0"/>
              </a:spcBef>
              <a:buSzPct val="100000"/>
              <a:buAutoNum type="arabicPeriod" startAt="6"/>
            </a:pPr>
            <a:r>
              <a:rPr lang="en-US" dirty="0"/>
              <a:t>Click on the small black triangle in the far-left margin to expand the view and see the subject codes that are loaded for the student</a:t>
            </a:r>
          </a:p>
          <a:p>
            <a:pPr indent="-457200">
              <a:spcBef>
                <a:spcPts val="0"/>
              </a:spcBef>
              <a:buAutoNum type="arabicPeriod" startAt="6"/>
            </a:pPr>
            <a:endParaRPr lang="en-US" dirty="0"/>
          </a:p>
          <a:p>
            <a:pPr indent="-457200">
              <a:spcBef>
                <a:spcPts val="0"/>
              </a:spcBef>
              <a:buAutoNum type="arabicPeriod" startAt="6"/>
            </a:pPr>
            <a:endParaRPr lang="en-US" dirty="0"/>
          </a:p>
          <a:p>
            <a:pPr indent="-457200">
              <a:spcBef>
                <a:spcPts val="0"/>
              </a:spcBef>
              <a:buAutoNum type="arabicPeriod" startAt="6"/>
            </a:pPr>
            <a:endParaRPr lang="en-US" dirty="0"/>
          </a:p>
          <a:p>
            <a:pPr indent="-457200">
              <a:spcBef>
                <a:spcPts val="0"/>
              </a:spcBef>
              <a:buAutoNum type="arabicPeriod" startAt="6"/>
            </a:pPr>
            <a:endParaRPr lang="en-US" dirty="0"/>
          </a:p>
          <a:p>
            <a:pPr indent="-457200">
              <a:spcBef>
                <a:spcPts val="0"/>
              </a:spcBef>
              <a:buFont typeface="+mj-lt"/>
              <a:buAutoNum type="arabicPeriod" startAt="6"/>
            </a:pPr>
            <a:endParaRPr lang="en-US" dirty="0"/>
          </a:p>
          <a:p>
            <a:pPr indent="-457200">
              <a:spcBef>
                <a:spcPts val="0"/>
              </a:spcBef>
              <a:buSzPct val="100000"/>
              <a:buFont typeface="+mj-lt"/>
              <a:buAutoNum type="arabicPeriod" startAt="6"/>
            </a:pPr>
            <a:r>
              <a:rPr lang="en-US" dirty="0"/>
              <a:t>Click on the green checkmark for the subject code that you want to edit</a:t>
            </a:r>
          </a:p>
          <a:p>
            <a:pPr marL="914400" lvl="2" indent="0">
              <a:spcBef>
                <a:spcPts val="0"/>
              </a:spcBef>
              <a:buNone/>
            </a:pPr>
            <a:r>
              <a:rPr lang="en-US" sz="1600" dirty="0"/>
              <a:t>(CE- Common Core ELA; CM- Common Core Math; NS- Next Gen Science; EL- ELPA)</a:t>
            </a:r>
          </a:p>
          <a:p>
            <a:pPr indent="-457200">
              <a:spcBef>
                <a:spcPts val="0"/>
              </a:spcBef>
              <a:buFont typeface="+mj-lt"/>
              <a:buAutoNum type="arabicPeriod" startAt="6"/>
            </a:pPr>
            <a:endParaRPr lang="en-US" dirty="0"/>
          </a:p>
          <a:p>
            <a:pPr lvl="0" indent="-457200" algn="l" rtl="0">
              <a:spcBef>
                <a:spcPts val="0"/>
              </a:spcBef>
              <a:spcAft>
                <a:spcPts val="0"/>
              </a:spcAft>
              <a:buFont typeface="+mj-lt"/>
              <a:buAutoNum type="arabicPeriod" startAt="6"/>
            </a:pPr>
            <a:endParaRPr lang="en-US" dirty="0"/>
          </a:p>
        </p:txBody>
      </p:sp>
      <p:pic>
        <p:nvPicPr>
          <p:cNvPr id="4" name="Picture 3" descr="Subject codes for tests loaded for a specific student.">
            <a:extLst>
              <a:ext uri="{FF2B5EF4-FFF2-40B4-BE49-F238E27FC236}">
                <a16:creationId xmlns:a16="http://schemas.microsoft.com/office/drawing/2014/main" id="{6E8E176F-FF12-1456-89FB-EF033D655912}"/>
              </a:ext>
            </a:extLst>
          </p:cNvPr>
          <p:cNvPicPr>
            <a:picLocks noChangeAspect="1"/>
          </p:cNvPicPr>
          <p:nvPr/>
        </p:nvPicPr>
        <p:blipFill>
          <a:blip r:embed="rId3"/>
          <a:stretch>
            <a:fillRect/>
          </a:stretch>
        </p:blipFill>
        <p:spPr>
          <a:xfrm>
            <a:off x="5591175" y="2532768"/>
            <a:ext cx="832198" cy="1617685"/>
          </a:xfrm>
          <a:prstGeom prst="rect">
            <a:avLst/>
          </a:prstGeom>
        </p:spPr>
      </p:pic>
      <p:pic>
        <p:nvPicPr>
          <p:cNvPr id="2" name="Picture 1" descr="Subject codes in which to edit test records in ARUA.">
            <a:extLst>
              <a:ext uri="{FF2B5EF4-FFF2-40B4-BE49-F238E27FC236}">
                <a16:creationId xmlns:a16="http://schemas.microsoft.com/office/drawing/2014/main" id="{BC7A9571-9688-08FC-E512-F78441D7BCA7}"/>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754793" y="4776013"/>
            <a:ext cx="4126476" cy="1375245"/>
          </a:xfrm>
          <a:prstGeom prst="rect">
            <a:avLst/>
          </a:prstGeom>
          <a:noFill/>
          <a:ln>
            <a:noFill/>
          </a:ln>
        </p:spPr>
      </p:pic>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401801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ODE Central Login Application- ARUA (5/6)</a:t>
            </a:r>
            <a:endParaRPr dirty="0"/>
          </a:p>
        </p:txBody>
      </p:sp>
      <p:pic>
        <p:nvPicPr>
          <p:cNvPr id="4" name="Picture 3" descr="Screen clip of ARUA test record highlighting where to enter Administration Codes.">
            <a:extLst>
              <a:ext uri="{FF2B5EF4-FFF2-40B4-BE49-F238E27FC236}">
                <a16:creationId xmlns:a16="http://schemas.microsoft.com/office/drawing/2014/main" id="{E6AAEF2E-43DC-3E09-F8D2-E929C2F906E8}"/>
              </a:ext>
            </a:extLst>
          </p:cNvPr>
          <p:cNvPicPr>
            <a:picLocks noChangeAspect="1"/>
          </p:cNvPicPr>
          <p:nvPr/>
        </p:nvPicPr>
        <p:blipFill rotWithShape="1">
          <a:blip r:embed="rId3"/>
          <a:srcRect l="3683" t="35658" r="18985" b="17925"/>
          <a:stretch/>
        </p:blipFill>
        <p:spPr bwMode="auto">
          <a:xfrm>
            <a:off x="1358187" y="1835859"/>
            <a:ext cx="9176333" cy="3766926"/>
          </a:xfrm>
          <a:prstGeom prst="rect">
            <a:avLst/>
          </a:prstGeom>
          <a:ln>
            <a:noFill/>
          </a:ln>
          <a:extLst>
            <a:ext uri="{53640926-AAD7-44D8-BBD7-CCE9431645EC}">
              <a14:shadowObscured xmlns:a14="http://schemas.microsoft.com/office/drawing/2010/main"/>
            </a:ext>
          </a:extLst>
        </p:spPr>
      </p:pic>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04209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3" name="Google Shape;493;p7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Please rename yourself…</a:t>
            </a:r>
            <a:endParaRPr/>
          </a:p>
        </p:txBody>
      </p:sp>
      <p:sp>
        <p:nvSpPr>
          <p:cNvPr id="495" name="Google Shape;495;p70"/>
          <p:cNvSpPr/>
          <p:nvPr/>
        </p:nvSpPr>
        <p:spPr>
          <a:xfrm>
            <a:off x="275359" y="2164802"/>
            <a:ext cx="1192800" cy="515400"/>
          </a:xfrm>
          <a:prstGeom prst="roundRect">
            <a:avLst>
              <a:gd name="adj" fmla="val 16667"/>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lt1"/>
                </a:solidFill>
                <a:latin typeface="Calibri"/>
                <a:ea typeface="Calibri"/>
                <a:cs typeface="Calibri"/>
                <a:sym typeface="Calibri"/>
              </a:rPr>
              <a:t>Step 1</a:t>
            </a:r>
            <a:endParaRPr sz="2400" dirty="0">
              <a:solidFill>
                <a:schemeClr val="lt1"/>
              </a:solidFill>
              <a:latin typeface="Calibri"/>
              <a:ea typeface="Calibri"/>
              <a:cs typeface="Calibri"/>
              <a:sym typeface="Calibri"/>
            </a:endParaRPr>
          </a:p>
        </p:txBody>
      </p:sp>
      <p:pic>
        <p:nvPicPr>
          <p:cNvPr id="492" name="Google Shape;492;p70" descr="Participant rectangle in zoom."/>
          <p:cNvPicPr preferRelativeResize="0"/>
          <p:nvPr/>
        </p:nvPicPr>
        <p:blipFill rotWithShape="1">
          <a:blip r:embed="rId3">
            <a:alphaModFix/>
          </a:blip>
          <a:srcRect t="1700"/>
          <a:stretch/>
        </p:blipFill>
        <p:spPr>
          <a:xfrm>
            <a:off x="487040" y="2732977"/>
            <a:ext cx="3209550" cy="1850375"/>
          </a:xfrm>
          <a:prstGeom prst="rect">
            <a:avLst/>
          </a:prstGeom>
          <a:noFill/>
          <a:ln>
            <a:noFill/>
          </a:ln>
        </p:spPr>
      </p:pic>
      <p:sp>
        <p:nvSpPr>
          <p:cNvPr id="498" name="Google Shape;498;p70" descr="Callout for context menu in Zoom."/>
          <p:cNvSpPr/>
          <p:nvPr/>
        </p:nvSpPr>
        <p:spPr>
          <a:xfrm>
            <a:off x="2889126" y="2656773"/>
            <a:ext cx="731400" cy="7314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9" name="Google Shape;499;p70" descr="Mouse cursor image."/>
          <p:cNvPicPr preferRelativeResize="0"/>
          <p:nvPr/>
        </p:nvPicPr>
        <p:blipFill>
          <a:blip r:embed="rId4">
            <a:alphaModFix/>
          </a:blip>
          <a:stretch>
            <a:fillRect/>
          </a:stretch>
        </p:blipFill>
        <p:spPr>
          <a:xfrm>
            <a:off x="3140802" y="2967352"/>
            <a:ext cx="374904" cy="374904"/>
          </a:xfrm>
          <a:prstGeom prst="rect">
            <a:avLst/>
          </a:prstGeom>
          <a:noFill/>
          <a:ln>
            <a:noFill/>
          </a:ln>
          <a:effectLst>
            <a:outerShdw blurRad="57150" dist="19050" dir="5400000" algn="bl" rotWithShape="0">
              <a:srgbClr val="000000">
                <a:alpha val="50000"/>
              </a:srgbClr>
            </a:outerShdw>
          </a:effectLst>
        </p:spPr>
      </p:pic>
      <p:sp>
        <p:nvSpPr>
          <p:cNvPr id="497" name="Google Shape;497;p70"/>
          <p:cNvSpPr/>
          <p:nvPr/>
        </p:nvSpPr>
        <p:spPr>
          <a:xfrm>
            <a:off x="3536634" y="1536140"/>
            <a:ext cx="1192800" cy="515400"/>
          </a:xfrm>
          <a:prstGeom prst="roundRect">
            <a:avLst>
              <a:gd name="adj" fmla="val 16667"/>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lt1"/>
                </a:solidFill>
                <a:latin typeface="Calibri"/>
                <a:ea typeface="Calibri"/>
                <a:cs typeface="Calibri"/>
                <a:sym typeface="Calibri"/>
              </a:rPr>
              <a:t>Step 2</a:t>
            </a:r>
            <a:endParaRPr sz="2400">
              <a:solidFill>
                <a:schemeClr val="lt1"/>
              </a:solidFill>
              <a:latin typeface="Calibri"/>
              <a:ea typeface="Calibri"/>
              <a:cs typeface="Calibri"/>
              <a:sym typeface="Calibri"/>
            </a:endParaRPr>
          </a:p>
        </p:txBody>
      </p:sp>
      <p:pic>
        <p:nvPicPr>
          <p:cNvPr id="491" name="Google Shape;491;p70" descr="Context menu in zoom."/>
          <p:cNvPicPr preferRelativeResize="0"/>
          <p:nvPr/>
        </p:nvPicPr>
        <p:blipFill rotWithShape="1">
          <a:blip r:embed="rId5">
            <a:alphaModFix/>
          </a:blip>
          <a:srcRect l="9173" t="2670" r="4612" b="1598"/>
          <a:stretch/>
        </p:blipFill>
        <p:spPr>
          <a:xfrm>
            <a:off x="3883232" y="2074527"/>
            <a:ext cx="3043050" cy="4097625"/>
          </a:xfrm>
          <a:prstGeom prst="rect">
            <a:avLst/>
          </a:prstGeom>
          <a:noFill/>
          <a:ln>
            <a:noFill/>
          </a:ln>
        </p:spPr>
      </p:pic>
      <p:sp>
        <p:nvSpPr>
          <p:cNvPr id="500" name="Google Shape;500;p70" descr="Callout for Rename function in Zoom."/>
          <p:cNvSpPr/>
          <p:nvPr/>
        </p:nvSpPr>
        <p:spPr>
          <a:xfrm>
            <a:off x="4024232" y="5626639"/>
            <a:ext cx="1146600" cy="5154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1" name="Google Shape;501;p70" descr="Mouse cursor."/>
          <p:cNvPicPr preferRelativeResize="0"/>
          <p:nvPr/>
        </p:nvPicPr>
        <p:blipFill>
          <a:blip r:embed="rId4">
            <a:alphaModFix/>
          </a:blip>
          <a:stretch>
            <a:fillRect/>
          </a:stretch>
        </p:blipFill>
        <p:spPr>
          <a:xfrm>
            <a:off x="4842471" y="5816076"/>
            <a:ext cx="374904" cy="374904"/>
          </a:xfrm>
          <a:prstGeom prst="rect">
            <a:avLst/>
          </a:prstGeom>
          <a:noFill/>
          <a:ln>
            <a:noFill/>
          </a:ln>
          <a:effectLst>
            <a:outerShdw blurRad="57150" dist="19050" dir="5400000" algn="bl" rotWithShape="0">
              <a:srgbClr val="000000">
                <a:alpha val="50000"/>
              </a:srgbClr>
            </a:outerShdw>
          </a:effectLst>
        </p:spPr>
      </p:pic>
      <p:sp>
        <p:nvSpPr>
          <p:cNvPr id="496" name="Google Shape;496;p70"/>
          <p:cNvSpPr/>
          <p:nvPr/>
        </p:nvSpPr>
        <p:spPr>
          <a:xfrm>
            <a:off x="7535834" y="1956196"/>
            <a:ext cx="1192800" cy="515400"/>
          </a:xfrm>
          <a:prstGeom prst="roundRect">
            <a:avLst>
              <a:gd name="adj" fmla="val 16667"/>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lt1"/>
                </a:solidFill>
                <a:latin typeface="Calibri"/>
                <a:ea typeface="Calibri"/>
                <a:cs typeface="Calibri"/>
                <a:sym typeface="Calibri"/>
              </a:rPr>
              <a:t>Step 3</a:t>
            </a:r>
            <a:endParaRPr sz="2400">
              <a:solidFill>
                <a:schemeClr val="lt1"/>
              </a:solidFill>
              <a:latin typeface="Calibri"/>
              <a:ea typeface="Calibri"/>
              <a:cs typeface="Calibri"/>
              <a:sym typeface="Calibri"/>
            </a:endParaRPr>
          </a:p>
        </p:txBody>
      </p:sp>
      <p:pic>
        <p:nvPicPr>
          <p:cNvPr id="490" name="Google Shape;490;p70" descr="Rename popup in Zoom."/>
          <p:cNvPicPr preferRelativeResize="0"/>
          <p:nvPr/>
        </p:nvPicPr>
        <p:blipFill rotWithShape="1">
          <a:blip r:embed="rId6">
            <a:alphaModFix/>
          </a:blip>
          <a:srcRect l="591" t="1518" r="759" b="1158"/>
          <a:stretch/>
        </p:blipFill>
        <p:spPr>
          <a:xfrm>
            <a:off x="7112934" y="2522577"/>
            <a:ext cx="4698175" cy="2271150"/>
          </a:xfrm>
          <a:prstGeom prst="rect">
            <a:avLst/>
          </a:prstGeom>
          <a:noFill/>
          <a:ln w="9525" cap="flat" cmpd="sng">
            <a:solidFill>
              <a:schemeClr val="dk1"/>
            </a:solidFill>
            <a:prstDash val="solid"/>
            <a:round/>
            <a:headEnd type="none" w="sm" len="sm"/>
            <a:tailEnd type="none" w="sm" len="sm"/>
          </a:ln>
        </p:spPr>
      </p:pic>
      <p:sp>
        <p:nvSpPr>
          <p:cNvPr id="502" name="Google Shape;502;p70" descr="Callout for Change button in Zoom."/>
          <p:cNvSpPr/>
          <p:nvPr/>
        </p:nvSpPr>
        <p:spPr>
          <a:xfrm>
            <a:off x="9795659" y="4161027"/>
            <a:ext cx="1049700" cy="5154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3" name="Google Shape;503;p70" descr="Mouse cursor"/>
          <p:cNvPicPr preferRelativeResize="0"/>
          <p:nvPr/>
        </p:nvPicPr>
        <p:blipFill>
          <a:blip r:embed="rId4">
            <a:alphaModFix/>
          </a:blip>
          <a:stretch>
            <a:fillRect/>
          </a:stretch>
        </p:blipFill>
        <p:spPr>
          <a:xfrm>
            <a:off x="10563408" y="4335607"/>
            <a:ext cx="374904" cy="374904"/>
          </a:xfrm>
          <a:prstGeom prst="rect">
            <a:avLst/>
          </a:prstGeom>
          <a:noFill/>
          <a:ln>
            <a:noFill/>
          </a:ln>
          <a:effectLst>
            <a:outerShdw blurRad="57150" dist="19050" dir="5400000" algn="bl" rotWithShape="0">
              <a:srgbClr val="000000">
                <a:alpha val="50000"/>
              </a:srgbClr>
            </a:outerShdw>
          </a:effectLst>
        </p:spPr>
      </p:pic>
      <p:sp>
        <p:nvSpPr>
          <p:cNvPr id="494" name="Google Shape;494;p7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494B-3C3F-7A00-D5F4-29E97B173B7C}"/>
              </a:ext>
            </a:extLst>
          </p:cNvPr>
          <p:cNvSpPr>
            <a:spLocks noGrp="1"/>
          </p:cNvSpPr>
          <p:nvPr>
            <p:ph type="title"/>
          </p:nvPr>
        </p:nvSpPr>
        <p:spPr/>
        <p:txBody>
          <a:bodyPr/>
          <a:lstStyle/>
          <a:p>
            <a:r>
              <a:rPr lang="en-US" dirty="0"/>
              <a:t>ARUA Administration Codes</a:t>
            </a:r>
          </a:p>
        </p:txBody>
      </p:sp>
      <p:sp>
        <p:nvSpPr>
          <p:cNvPr id="11" name="TextBox 10">
            <a:extLst>
              <a:ext uri="{FF2B5EF4-FFF2-40B4-BE49-F238E27FC236}">
                <a16:creationId xmlns:a16="http://schemas.microsoft.com/office/drawing/2014/main" id="{AC06608E-96E4-CF16-78D6-CABEED064062}"/>
              </a:ext>
            </a:extLst>
          </p:cNvPr>
          <p:cNvSpPr txBox="1"/>
          <p:nvPr/>
        </p:nvSpPr>
        <p:spPr>
          <a:xfrm>
            <a:off x="717074" y="1717441"/>
            <a:ext cx="20827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hlinkClick r:id="rId2"/>
              </a:rPr>
              <a:t>TAM</a:t>
            </a:r>
            <a:r>
              <a:rPr lang="en-US" sz="1800"/>
              <a:t> - Table 27 </a:t>
            </a:r>
          </a:p>
        </p:txBody>
      </p:sp>
      <p:pic>
        <p:nvPicPr>
          <p:cNvPr id="6" name="Picture 5" descr="Screen clip of administration codes from the TAM.">
            <a:extLst>
              <a:ext uri="{FF2B5EF4-FFF2-40B4-BE49-F238E27FC236}">
                <a16:creationId xmlns:a16="http://schemas.microsoft.com/office/drawing/2014/main" id="{F72BF19C-FD6C-52FF-28FC-DF8A6F4A238F}"/>
              </a:ext>
            </a:extLst>
          </p:cNvPr>
          <p:cNvPicPr>
            <a:picLocks noChangeAspect="1"/>
          </p:cNvPicPr>
          <p:nvPr/>
        </p:nvPicPr>
        <p:blipFill>
          <a:blip r:embed="rId3"/>
          <a:stretch>
            <a:fillRect/>
          </a:stretch>
        </p:blipFill>
        <p:spPr>
          <a:xfrm>
            <a:off x="733424" y="2185264"/>
            <a:ext cx="4908872" cy="3895725"/>
          </a:xfrm>
          <a:prstGeom prst="rect">
            <a:avLst/>
          </a:prstGeom>
        </p:spPr>
      </p:pic>
      <p:pic>
        <p:nvPicPr>
          <p:cNvPr id="10" name="Picture 9" descr="Column headers for administration codes from TAM">
            <a:extLst>
              <a:ext uri="{FF2B5EF4-FFF2-40B4-BE49-F238E27FC236}">
                <a16:creationId xmlns:a16="http://schemas.microsoft.com/office/drawing/2014/main" id="{69EE3039-DBED-2BBE-30EF-683E28C5F698}"/>
              </a:ext>
            </a:extLst>
          </p:cNvPr>
          <p:cNvPicPr>
            <a:picLocks noChangeAspect="1"/>
          </p:cNvPicPr>
          <p:nvPr/>
        </p:nvPicPr>
        <p:blipFill>
          <a:blip r:embed="rId4"/>
          <a:stretch>
            <a:fillRect/>
          </a:stretch>
        </p:blipFill>
        <p:spPr>
          <a:xfrm>
            <a:off x="5739235" y="2188579"/>
            <a:ext cx="5208366" cy="493854"/>
          </a:xfrm>
          <a:prstGeom prst="rect">
            <a:avLst/>
          </a:prstGeom>
        </p:spPr>
      </p:pic>
      <p:pic>
        <p:nvPicPr>
          <p:cNvPr id="8" name="Picture 7" descr="More administration codes from the TAM">
            <a:extLst>
              <a:ext uri="{FF2B5EF4-FFF2-40B4-BE49-F238E27FC236}">
                <a16:creationId xmlns:a16="http://schemas.microsoft.com/office/drawing/2014/main" id="{765F478B-1F45-C5BD-CA99-43DC26DF6C5E}"/>
              </a:ext>
            </a:extLst>
          </p:cNvPr>
          <p:cNvPicPr>
            <a:picLocks noChangeAspect="1"/>
          </p:cNvPicPr>
          <p:nvPr/>
        </p:nvPicPr>
        <p:blipFill>
          <a:blip r:embed="rId5"/>
          <a:stretch>
            <a:fillRect/>
          </a:stretch>
        </p:blipFill>
        <p:spPr>
          <a:xfrm>
            <a:off x="5734712" y="2683820"/>
            <a:ext cx="5217410" cy="1606108"/>
          </a:xfrm>
          <a:prstGeom prst="rect">
            <a:avLst/>
          </a:prstGeom>
        </p:spPr>
      </p:pic>
      <p:pic>
        <p:nvPicPr>
          <p:cNvPr id="9" name="Picture 8" descr="Even more administration codes from the TAM.">
            <a:extLst>
              <a:ext uri="{FF2B5EF4-FFF2-40B4-BE49-F238E27FC236}">
                <a16:creationId xmlns:a16="http://schemas.microsoft.com/office/drawing/2014/main" id="{FCD86092-4EAD-727B-4ECD-229E63D9A682}"/>
              </a:ext>
            </a:extLst>
          </p:cNvPr>
          <p:cNvPicPr>
            <a:picLocks noChangeAspect="1"/>
          </p:cNvPicPr>
          <p:nvPr/>
        </p:nvPicPr>
        <p:blipFill>
          <a:blip r:embed="rId6"/>
          <a:stretch>
            <a:fillRect/>
          </a:stretch>
        </p:blipFill>
        <p:spPr>
          <a:xfrm>
            <a:off x="5739475" y="4292520"/>
            <a:ext cx="5207885" cy="684353"/>
          </a:xfrm>
          <a:prstGeom prst="rect">
            <a:avLst/>
          </a:prstGeom>
        </p:spPr>
      </p:pic>
      <p:sp>
        <p:nvSpPr>
          <p:cNvPr id="4" name="Slide Number Placeholder 3">
            <a:extLst>
              <a:ext uri="{FF2B5EF4-FFF2-40B4-BE49-F238E27FC236}">
                <a16:creationId xmlns:a16="http://schemas.microsoft.com/office/drawing/2014/main" id="{15AFC83D-05F6-2D97-AD1E-FBCD5872BD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20</a:t>
            </a:fld>
            <a:endParaRPr lang="en-US"/>
          </a:p>
        </p:txBody>
      </p:sp>
    </p:spTree>
    <p:extLst>
      <p:ext uri="{BB962C8B-B14F-4D97-AF65-F5344CB8AC3E}">
        <p14:creationId xmlns:p14="http://schemas.microsoft.com/office/powerpoint/2010/main" val="213902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ODE Central Login Application- ARUA (6/6)</a:t>
            </a:r>
            <a:endParaRPr dirty="0"/>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a:bodyPr>
          <a:lstStyle/>
          <a:p>
            <a:pPr indent="-457200">
              <a:spcBef>
                <a:spcPts val="0"/>
              </a:spcBef>
              <a:buSzPct val="100000"/>
              <a:buFont typeface="+mj-lt"/>
              <a:buAutoNum type="arabicPeriod" startAt="8"/>
            </a:pPr>
            <a:r>
              <a:rPr lang="en-US" dirty="0"/>
              <a:t>In the Administration Code field on the far-right select the appropriate Administration Code (see </a:t>
            </a:r>
            <a:r>
              <a:rPr lang="en-US" dirty="0">
                <a:hlinkClick r:id="rId3"/>
              </a:rPr>
              <a:t>TAM</a:t>
            </a:r>
            <a:r>
              <a:rPr lang="en-US" dirty="0"/>
              <a:t> tables 27 and 28).</a:t>
            </a:r>
          </a:p>
          <a:p>
            <a:pPr lvl="1" indent="0">
              <a:spcBef>
                <a:spcPts val="0"/>
              </a:spcBef>
              <a:buNone/>
            </a:pPr>
            <a:endParaRPr lang="en-US" dirty="0"/>
          </a:p>
          <a:p>
            <a:pPr marL="457200" lvl="1" indent="-457200">
              <a:spcBef>
                <a:spcPts val="0"/>
              </a:spcBef>
              <a:buSzPct val="100000"/>
              <a:buFont typeface="+mj-lt"/>
              <a:buAutoNum type="arabicPeriod" startAt="9"/>
            </a:pPr>
            <a:r>
              <a:rPr lang="en-US" dirty="0"/>
              <a:t>Click Save. Repeat above steps for other subjects/students.</a:t>
            </a:r>
          </a:p>
          <a:p>
            <a:pPr marL="457200" lvl="1" indent="0">
              <a:spcBef>
                <a:spcPts val="0"/>
              </a:spcBef>
              <a:buNone/>
            </a:pPr>
            <a:endParaRPr lang="en-US" dirty="0"/>
          </a:p>
          <a:p>
            <a:pPr marL="457200" lvl="1" indent="0">
              <a:spcBef>
                <a:spcPts val="0"/>
              </a:spcBef>
              <a:buNone/>
            </a:pPr>
            <a:endParaRPr lang="en-US" dirty="0"/>
          </a:p>
          <a:p>
            <a:pPr lvl="0" indent="-457200" algn="l" rtl="0">
              <a:spcBef>
                <a:spcPts val="0"/>
              </a:spcBef>
              <a:spcAft>
                <a:spcPts val="0"/>
              </a:spcAft>
              <a:buFont typeface="+mj-lt"/>
              <a:buAutoNum type="arabicPeriod" startAt="8"/>
            </a:pPr>
            <a:endParaRPr lang="en-US" dirty="0"/>
          </a:p>
        </p:txBody>
      </p:sp>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942817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Google Shape;652;p85"/>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Processing Multiple Records (1/3)</a:t>
            </a:r>
            <a:endParaRPr dirty="0"/>
          </a:p>
        </p:txBody>
      </p:sp>
      <p:sp>
        <p:nvSpPr>
          <p:cNvPr id="651" name="Google Shape;651;p85"/>
          <p:cNvSpPr txBox="1">
            <a:spLocks noGrp="1"/>
          </p:cNvSpPr>
          <p:nvPr>
            <p:ph type="body" idx="1"/>
          </p:nvPr>
        </p:nvSpPr>
        <p:spPr>
          <a:prstGeom prst="rect">
            <a:avLst/>
          </a:prstGeom>
        </p:spPr>
        <p:txBody>
          <a:bodyPr spcFirstLastPara="1" wrap="square" lIns="91425" tIns="45700" rIns="91425" bIns="45700" anchor="t" anchorCtr="0">
            <a:noAutofit/>
          </a:bodyPr>
          <a:lstStyle/>
          <a:p>
            <a:pPr marL="0" indent="0">
              <a:buNone/>
            </a:pPr>
            <a:r>
              <a:rPr lang="en-US" sz="2800" b="1" dirty="0"/>
              <a:t>How do I make changes to multiple records with a file upload?</a:t>
            </a:r>
            <a:endParaRPr lang="en-US" sz="2800" dirty="0"/>
          </a:p>
          <a:p>
            <a:pPr lvl="0" indent="-457200" algn="l" rtl="0">
              <a:spcBef>
                <a:spcPts val="0"/>
              </a:spcBef>
              <a:spcAft>
                <a:spcPts val="0"/>
              </a:spcAft>
              <a:buSzPct val="100000"/>
              <a:buFont typeface="+mj-lt"/>
              <a:buAutoNum type="arabicPeriod"/>
            </a:pPr>
            <a:r>
              <a:rPr lang="en-US" dirty="0"/>
              <a:t>To make changes using a data file for multiple records, select the ARUA menu/Assessment Transactional System 24-25/Record Management/Production Download</a:t>
            </a:r>
          </a:p>
          <a:p>
            <a:pPr lvl="0" indent="-457200" algn="l" rtl="0">
              <a:spcBef>
                <a:spcPts val="0"/>
              </a:spcBef>
              <a:spcAft>
                <a:spcPts val="0"/>
              </a:spcAft>
              <a:buFont typeface="+mj-lt"/>
              <a:buAutoNum type="arabicPeriod"/>
            </a:pPr>
            <a:endParaRPr lang="en-US" dirty="0"/>
          </a:p>
          <a:p>
            <a:pPr lvl="0" indent="-457200" algn="l" rtl="0">
              <a:spcBef>
                <a:spcPts val="0"/>
              </a:spcBef>
              <a:spcAft>
                <a:spcPts val="0"/>
              </a:spcAft>
              <a:buFont typeface="+mj-lt"/>
              <a:buAutoNum type="arabicPeriod"/>
            </a:pPr>
            <a:endParaRPr lang="en-US" dirty="0"/>
          </a:p>
          <a:p>
            <a:pPr lvl="0" indent="-457200" algn="l" rtl="0">
              <a:spcBef>
                <a:spcPts val="0"/>
              </a:spcBef>
              <a:spcAft>
                <a:spcPts val="0"/>
              </a:spcAft>
              <a:buFont typeface="+mj-lt"/>
              <a:buAutoNum type="arabicPeriod"/>
            </a:pPr>
            <a:endParaRPr lang="en-US" dirty="0"/>
          </a:p>
          <a:p>
            <a:pPr lvl="0" indent="-457200" algn="l" rtl="0">
              <a:spcBef>
                <a:spcPts val="0"/>
              </a:spcBef>
              <a:spcAft>
                <a:spcPts val="0"/>
              </a:spcAft>
              <a:buFont typeface="+mj-lt"/>
              <a:buAutoNum type="arabicPeriod"/>
            </a:pPr>
            <a:endParaRPr lang="en-US" dirty="0"/>
          </a:p>
          <a:p>
            <a:pPr lvl="0" indent="-457200">
              <a:spcBef>
                <a:spcPts val="0"/>
              </a:spcBef>
              <a:buSzPct val="100000"/>
              <a:buFont typeface="+mj-lt"/>
              <a:buAutoNum type="arabicPeriod"/>
            </a:pPr>
            <a:r>
              <a:rPr lang="en-US" dirty="0"/>
              <a:t>Narrow your search by filtering, or click Submit with no </a:t>
            </a:r>
          </a:p>
          <a:p>
            <a:pPr marL="457200" lvl="1" indent="0">
              <a:spcBef>
                <a:spcPts val="0"/>
              </a:spcBef>
              <a:buNone/>
            </a:pPr>
            <a:r>
              <a:rPr lang="en-US" dirty="0"/>
              <a:t>filters applied to download all records and subjects</a:t>
            </a:r>
          </a:p>
        </p:txBody>
      </p:sp>
      <p:pic>
        <p:nvPicPr>
          <p:cNvPr id="5" name="Picture 4" descr="Menus in ARUA to receive a download of test records.">
            <a:extLst>
              <a:ext uri="{FF2B5EF4-FFF2-40B4-BE49-F238E27FC236}">
                <a16:creationId xmlns:a16="http://schemas.microsoft.com/office/drawing/2014/main" id="{5FDB3CA6-3934-7DF6-7755-C8F8CCEFFBC8}"/>
              </a:ext>
            </a:extLst>
          </p:cNvPr>
          <p:cNvPicPr>
            <a:picLocks noChangeAspect="1"/>
          </p:cNvPicPr>
          <p:nvPr/>
        </p:nvPicPr>
        <p:blipFill rotWithShape="1">
          <a:blip r:embed="rId3"/>
          <a:srcRect l="1106" t="27573" r="37911" b="53883"/>
          <a:stretch/>
        </p:blipFill>
        <p:spPr>
          <a:xfrm>
            <a:off x="1407590" y="3484123"/>
            <a:ext cx="6122598" cy="987516"/>
          </a:xfrm>
          <a:prstGeom prst="rect">
            <a:avLst/>
          </a:prstGeom>
        </p:spPr>
      </p:pic>
      <p:pic>
        <p:nvPicPr>
          <p:cNvPr id="7" name="Picture 6" descr="Screen clip of download options.">
            <a:extLst>
              <a:ext uri="{FF2B5EF4-FFF2-40B4-BE49-F238E27FC236}">
                <a16:creationId xmlns:a16="http://schemas.microsoft.com/office/drawing/2014/main" id="{09A065CA-553F-C9FC-338E-3EE7C99F3047}"/>
              </a:ext>
            </a:extLst>
          </p:cNvPr>
          <p:cNvPicPr>
            <a:picLocks noChangeAspect="1"/>
          </p:cNvPicPr>
          <p:nvPr/>
        </p:nvPicPr>
        <p:blipFill rotWithShape="1">
          <a:blip r:embed="rId4"/>
          <a:srcRect l="20213" t="27322" r="20600" b="21749"/>
          <a:stretch/>
        </p:blipFill>
        <p:spPr>
          <a:xfrm>
            <a:off x="8159589" y="3055777"/>
            <a:ext cx="3057993" cy="3492709"/>
          </a:xfrm>
          <a:prstGeom prst="rect">
            <a:avLst/>
          </a:prstGeom>
        </p:spPr>
      </p:pic>
      <p:sp>
        <p:nvSpPr>
          <p:cNvPr id="653" name="Google Shape;653;p8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272073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3483-D512-5884-6887-2F13DCB3B94E}"/>
              </a:ext>
            </a:extLst>
          </p:cNvPr>
          <p:cNvSpPr>
            <a:spLocks noGrp="1"/>
          </p:cNvSpPr>
          <p:nvPr>
            <p:ph type="title"/>
          </p:nvPr>
        </p:nvSpPr>
        <p:spPr/>
        <p:txBody>
          <a:bodyPr/>
          <a:lstStyle/>
          <a:p>
            <a:r>
              <a:rPr lang="en-US" dirty="0"/>
              <a:t>Processing Multiple Records (2/3)</a:t>
            </a:r>
          </a:p>
        </p:txBody>
      </p:sp>
      <p:sp>
        <p:nvSpPr>
          <p:cNvPr id="3" name="Text Placeholder 2">
            <a:extLst>
              <a:ext uri="{FF2B5EF4-FFF2-40B4-BE49-F238E27FC236}">
                <a16:creationId xmlns:a16="http://schemas.microsoft.com/office/drawing/2014/main" id="{4EC8AF1E-780B-3E5A-BB35-C8EBFC4404B6}"/>
              </a:ext>
            </a:extLst>
          </p:cNvPr>
          <p:cNvSpPr>
            <a:spLocks noGrp="1"/>
          </p:cNvSpPr>
          <p:nvPr>
            <p:ph type="body" idx="1"/>
          </p:nvPr>
        </p:nvSpPr>
        <p:spPr/>
        <p:txBody>
          <a:bodyPr>
            <a:normAutofit lnSpcReduction="10000"/>
          </a:bodyPr>
          <a:lstStyle/>
          <a:p>
            <a:pPr marL="114300" indent="0">
              <a:buNone/>
            </a:pPr>
            <a:r>
              <a:rPr lang="en-US"/>
              <a:t>3. A secure file transfer will be sent to your email from </a:t>
            </a:r>
            <a:r>
              <a:rPr lang="en-US">
                <a:hlinkClick r:id="rId2"/>
              </a:rPr>
              <a:t>ode.helpdesk@ode.oregon.gov</a:t>
            </a:r>
            <a:r>
              <a:rPr lang="en-US"/>
              <a:t>.</a:t>
            </a:r>
          </a:p>
          <a:p>
            <a:pPr marL="114300" indent="0">
              <a:buNone/>
            </a:pPr>
            <a:r>
              <a:rPr lang="en-US"/>
              <a:t>4. Open the email and download the file.</a:t>
            </a:r>
          </a:p>
          <a:p>
            <a:pPr marL="114300" indent="0">
              <a:buNone/>
            </a:pPr>
            <a:r>
              <a:rPr lang="en-US"/>
              <a:t>5. Make the necessary changes and save the file.</a:t>
            </a:r>
          </a:p>
          <a:p>
            <a:pPr lvl="1">
              <a:buFont typeface="Courier New"/>
              <a:buChar char="o"/>
            </a:pPr>
            <a:r>
              <a:rPr lang="en-US">
                <a:hlinkClick r:id="rId3"/>
              </a:rPr>
              <a:t>Assessment Transactional System File Format</a:t>
            </a:r>
          </a:p>
          <a:p>
            <a:pPr lvl="2">
              <a:buFont typeface="Wingdings"/>
              <a:buChar char="§"/>
            </a:pPr>
            <a:r>
              <a:rPr lang="en-US"/>
              <a:t>Column U = </a:t>
            </a:r>
            <a:r>
              <a:rPr lang="en-US" err="1"/>
              <a:t>SrtTstTypCd</a:t>
            </a:r>
            <a:r>
              <a:rPr lang="en-US"/>
              <a:t> (E=ELPA, T=OSAS, X=Extended, V=Virtual)</a:t>
            </a:r>
          </a:p>
          <a:p>
            <a:pPr lvl="2">
              <a:buFont typeface="Wingdings"/>
              <a:buChar char="§"/>
            </a:pPr>
            <a:r>
              <a:rPr lang="en-US"/>
              <a:t>Colum AO = </a:t>
            </a:r>
            <a:r>
              <a:rPr lang="en-US" err="1"/>
              <a:t>CalcAdmnCd</a:t>
            </a:r>
          </a:p>
          <a:p>
            <a:pPr marL="114300" indent="0">
              <a:buNone/>
            </a:pPr>
            <a:r>
              <a:rPr lang="en-US"/>
              <a:t>6. Go back to the ARUA menu (Assessment Transactional System/Record Management/File Upload)</a:t>
            </a:r>
          </a:p>
          <a:p>
            <a:pPr marL="114300" indent="0">
              <a:buNone/>
            </a:pPr>
            <a:r>
              <a:rPr lang="en-US"/>
              <a:t>7. Choose the file and then Upload</a:t>
            </a:r>
          </a:p>
        </p:txBody>
      </p:sp>
      <p:sp>
        <p:nvSpPr>
          <p:cNvPr id="4" name="Slide Number Placeholder 3">
            <a:extLst>
              <a:ext uri="{FF2B5EF4-FFF2-40B4-BE49-F238E27FC236}">
                <a16:creationId xmlns:a16="http://schemas.microsoft.com/office/drawing/2014/main" id="{5CEE8222-5B81-B0B6-CF19-883F06EEDF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23</a:t>
            </a:fld>
            <a:endParaRPr lang="en-US"/>
          </a:p>
        </p:txBody>
      </p:sp>
    </p:spTree>
    <p:extLst>
      <p:ext uri="{BB962C8B-B14F-4D97-AF65-F5344CB8AC3E}">
        <p14:creationId xmlns:p14="http://schemas.microsoft.com/office/powerpoint/2010/main" val="1008979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066B-FB7F-D559-6B2B-666CAFC66CAC}"/>
              </a:ext>
            </a:extLst>
          </p:cNvPr>
          <p:cNvSpPr>
            <a:spLocks noGrp="1"/>
          </p:cNvSpPr>
          <p:nvPr>
            <p:ph type="title"/>
          </p:nvPr>
        </p:nvSpPr>
        <p:spPr/>
        <p:txBody>
          <a:bodyPr/>
          <a:lstStyle/>
          <a:p>
            <a:r>
              <a:rPr lang="en-US" dirty="0"/>
              <a:t>Processing Multiple Records (3/3)</a:t>
            </a:r>
          </a:p>
        </p:txBody>
      </p:sp>
      <p:sp>
        <p:nvSpPr>
          <p:cNvPr id="3" name="Text Placeholder 2">
            <a:extLst>
              <a:ext uri="{FF2B5EF4-FFF2-40B4-BE49-F238E27FC236}">
                <a16:creationId xmlns:a16="http://schemas.microsoft.com/office/drawing/2014/main" id="{70227AFE-F94A-B252-2BB0-456E7C5B774D}"/>
              </a:ext>
            </a:extLst>
          </p:cNvPr>
          <p:cNvSpPr>
            <a:spLocks noGrp="1"/>
          </p:cNvSpPr>
          <p:nvPr>
            <p:ph type="body" idx="1"/>
          </p:nvPr>
        </p:nvSpPr>
        <p:spPr/>
        <p:txBody>
          <a:bodyPr/>
          <a:lstStyle/>
          <a:p>
            <a:pPr marL="114300" indent="0">
              <a:buNone/>
            </a:pPr>
            <a:r>
              <a:rPr lang="en-US" b="1" dirty="0"/>
              <a:t>After the file is uploaded:</a:t>
            </a:r>
          </a:p>
          <a:p>
            <a:pPr>
              <a:buSzPct val="100000"/>
            </a:pPr>
            <a:r>
              <a:rPr lang="en-US" dirty="0"/>
              <a:t>You will be sent an email with a summary of the upload: number of records saved, number of records in error, etc.</a:t>
            </a:r>
          </a:p>
          <a:p>
            <a:pPr>
              <a:buSzPct val="100000"/>
            </a:pPr>
            <a:r>
              <a:rPr lang="en-US" dirty="0"/>
              <a:t>After the file processes, check for errors by going to ARUA/Assessment Transactional System/Error Management/Review District Errors</a:t>
            </a:r>
          </a:p>
          <a:p>
            <a:pPr>
              <a:buSzPct val="100000"/>
            </a:pPr>
            <a:r>
              <a:rPr lang="en-US" dirty="0"/>
              <a:t>Correct any errors that exist</a:t>
            </a:r>
          </a:p>
          <a:p>
            <a:pPr>
              <a:buSzPct val="100000"/>
            </a:pPr>
            <a:r>
              <a:rPr lang="en-US" dirty="0"/>
              <a:t>Order another production download to ensure the changes saved</a:t>
            </a:r>
          </a:p>
          <a:p>
            <a:pPr marL="114300" indent="0">
              <a:buNone/>
            </a:pPr>
            <a:endParaRPr lang="en-US" dirty="0"/>
          </a:p>
        </p:txBody>
      </p:sp>
      <p:sp>
        <p:nvSpPr>
          <p:cNvPr id="4" name="Slide Number Placeholder 3">
            <a:extLst>
              <a:ext uri="{FF2B5EF4-FFF2-40B4-BE49-F238E27FC236}">
                <a16:creationId xmlns:a16="http://schemas.microsoft.com/office/drawing/2014/main" id="{8DAC3FB9-2EB5-27E9-5D44-5F125A6B6D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24</a:t>
            </a:fld>
            <a:endParaRPr lang="en-US"/>
          </a:p>
        </p:txBody>
      </p:sp>
    </p:spTree>
    <p:extLst>
      <p:ext uri="{BB962C8B-B14F-4D97-AF65-F5344CB8AC3E}">
        <p14:creationId xmlns:p14="http://schemas.microsoft.com/office/powerpoint/2010/main" val="5888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082C-0898-AEFF-5876-A1E4A4C8300D}"/>
              </a:ext>
            </a:extLst>
          </p:cNvPr>
          <p:cNvSpPr>
            <a:spLocks noGrp="1"/>
          </p:cNvSpPr>
          <p:nvPr>
            <p:ph type="title"/>
          </p:nvPr>
        </p:nvSpPr>
        <p:spPr/>
        <p:txBody>
          <a:bodyPr/>
          <a:lstStyle/>
          <a:p>
            <a:r>
              <a:rPr lang="en-US" dirty="0"/>
              <a:t>Review Errors</a:t>
            </a:r>
          </a:p>
        </p:txBody>
      </p:sp>
      <p:sp>
        <p:nvSpPr>
          <p:cNvPr id="3" name="Text Placeholder 2">
            <a:extLst>
              <a:ext uri="{FF2B5EF4-FFF2-40B4-BE49-F238E27FC236}">
                <a16:creationId xmlns:a16="http://schemas.microsoft.com/office/drawing/2014/main" id="{3726F79C-2DA1-5252-CF48-2B59EB533309}"/>
              </a:ext>
            </a:extLst>
          </p:cNvPr>
          <p:cNvSpPr>
            <a:spLocks noGrp="1"/>
          </p:cNvSpPr>
          <p:nvPr>
            <p:ph type="body" idx="1"/>
          </p:nvPr>
        </p:nvSpPr>
        <p:spPr/>
        <p:txBody>
          <a:bodyPr/>
          <a:lstStyle/>
          <a:p>
            <a:pPr marL="114300" indent="0">
              <a:buNone/>
            </a:pPr>
            <a:r>
              <a:rPr lang="en-US" dirty="0"/>
              <a:t>Review District Errors vs. Review Vendor Errors</a:t>
            </a:r>
          </a:p>
          <a:p>
            <a:pPr>
              <a:buSzPct val="100000"/>
            </a:pPr>
            <a:r>
              <a:rPr lang="en-US" dirty="0"/>
              <a:t>District errors = Records that error based on a change to that error record</a:t>
            </a:r>
          </a:p>
          <a:p>
            <a:pPr>
              <a:buSzPct val="100000"/>
            </a:pPr>
            <a:r>
              <a:rPr lang="en-US" dirty="0"/>
              <a:t>Vendor errors = Records that error when loading into ARUA</a:t>
            </a:r>
          </a:p>
          <a:p>
            <a:pPr lvl="1">
              <a:buFont typeface="Courier New"/>
              <a:buChar char="o"/>
            </a:pPr>
            <a:r>
              <a:rPr lang="en-US" dirty="0"/>
              <a:t>Common Examples</a:t>
            </a:r>
          </a:p>
          <a:p>
            <a:pPr lvl="2" indent="-457200">
              <a:lnSpc>
                <a:spcPct val="100000"/>
              </a:lnSpc>
              <a:spcBef>
                <a:spcPts val="0"/>
              </a:spcBef>
              <a:buFont typeface="Wingdings,Sans-Serif"/>
              <a:buChar char="v"/>
            </a:pPr>
            <a:r>
              <a:rPr lang="en-US" dirty="0"/>
              <a:t>SSID merge</a:t>
            </a:r>
          </a:p>
          <a:p>
            <a:pPr lvl="2" indent="-457200">
              <a:lnSpc>
                <a:spcPct val="100000"/>
              </a:lnSpc>
              <a:spcBef>
                <a:spcPts val="0"/>
              </a:spcBef>
              <a:buFont typeface="Wingdings,Sans-Serif"/>
              <a:buChar char="v"/>
            </a:pPr>
            <a:r>
              <a:rPr lang="en-US" dirty="0"/>
              <a:t>Special Education flag is not marked Y</a:t>
            </a:r>
          </a:p>
          <a:p>
            <a:pPr lvl="2" indent="-457200">
              <a:lnSpc>
                <a:spcPct val="100000"/>
              </a:lnSpc>
              <a:spcBef>
                <a:spcPts val="0"/>
              </a:spcBef>
              <a:buFont typeface="Wingdings,Sans-Serif"/>
              <a:buChar char="v"/>
            </a:pPr>
            <a:r>
              <a:rPr lang="en-US" dirty="0"/>
              <a:t>Administration Code is not valid</a:t>
            </a:r>
          </a:p>
        </p:txBody>
      </p:sp>
      <p:sp>
        <p:nvSpPr>
          <p:cNvPr id="4" name="Slide Number Placeholder 3">
            <a:extLst>
              <a:ext uri="{FF2B5EF4-FFF2-40B4-BE49-F238E27FC236}">
                <a16:creationId xmlns:a16="http://schemas.microsoft.com/office/drawing/2014/main" id="{847267C3-60DA-1026-FD8F-ED97352E6D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25</a:t>
            </a:fld>
            <a:endParaRPr lang="en-US"/>
          </a:p>
        </p:txBody>
      </p:sp>
    </p:spTree>
    <p:extLst>
      <p:ext uri="{BB962C8B-B14F-4D97-AF65-F5344CB8AC3E}">
        <p14:creationId xmlns:p14="http://schemas.microsoft.com/office/powerpoint/2010/main" val="1902070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Google Shape;652;p85"/>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Test Lookup Report (1/2)</a:t>
            </a:r>
            <a:endParaRPr dirty="0"/>
          </a:p>
        </p:txBody>
      </p:sp>
      <p:sp>
        <p:nvSpPr>
          <p:cNvPr id="651" name="Google Shape;651;p85"/>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b="1" dirty="0"/>
              <a:t>Test Lookup Report</a:t>
            </a:r>
          </a:p>
          <a:p>
            <a:pPr marL="342900">
              <a:lnSpc>
                <a:spcPct val="100000"/>
              </a:lnSpc>
              <a:buSzPct val="100000"/>
            </a:pPr>
            <a:r>
              <a:rPr lang="en-US" dirty="0"/>
              <a:t>Allows user to look up what tests are associated with a student, regardless of which district the student tested in.</a:t>
            </a:r>
          </a:p>
          <a:p>
            <a:pPr marL="342900">
              <a:lnSpc>
                <a:spcPct val="100000"/>
              </a:lnSpc>
              <a:buSzPct val="100000"/>
            </a:pPr>
            <a:r>
              <a:rPr lang="en-US" dirty="0"/>
              <a:t>No performance data is provided in this report.</a:t>
            </a:r>
          </a:p>
          <a:p>
            <a:pPr marL="1028700" lvl="0" indent="-457200" algn="l" rtl="0">
              <a:lnSpc>
                <a:spcPct val="100000"/>
              </a:lnSpc>
              <a:spcBef>
                <a:spcPts val="0"/>
              </a:spcBef>
              <a:spcAft>
                <a:spcPts val="0"/>
              </a:spcAft>
              <a:buSzPts val="1800"/>
              <a:buFont typeface="+mj-lt"/>
              <a:buChar char="•"/>
            </a:pPr>
            <a:r>
              <a:rPr lang="en-US" dirty="0"/>
              <a:t>Go to the ARUA menu/Assessment Transactional System 24-25/Reports/Test Lookup Report</a:t>
            </a:r>
          </a:p>
          <a:p>
            <a:pPr marL="1028700" indent="-457200">
              <a:lnSpc>
                <a:spcPct val="100000"/>
              </a:lnSpc>
              <a:spcBef>
                <a:spcPts val="0"/>
              </a:spcBef>
              <a:buFont typeface="+mj-lt"/>
              <a:buChar char="•"/>
            </a:pPr>
            <a:r>
              <a:rPr lang="en-US" dirty="0"/>
              <a:t>Select a year from the “Test Year” drop-down list </a:t>
            </a:r>
          </a:p>
          <a:p>
            <a:pPr marL="1028700" lvl="0" indent="-457200" algn="l">
              <a:lnSpc>
                <a:spcPct val="100000"/>
              </a:lnSpc>
              <a:spcBef>
                <a:spcPts val="0"/>
              </a:spcBef>
              <a:spcAft>
                <a:spcPts val="0"/>
              </a:spcAft>
              <a:buSzPts val="1800"/>
              <a:buFont typeface="+mj-lt"/>
              <a:buChar char="•"/>
            </a:pPr>
            <a:r>
              <a:rPr lang="en-US" dirty="0"/>
              <a:t>Enter one or more SSID numbers</a:t>
            </a:r>
          </a:p>
          <a:p>
            <a:pPr marL="1028700" lvl="0" indent="-457200" algn="l" rtl="0">
              <a:lnSpc>
                <a:spcPct val="100000"/>
              </a:lnSpc>
              <a:spcBef>
                <a:spcPts val="0"/>
              </a:spcBef>
              <a:spcAft>
                <a:spcPts val="0"/>
              </a:spcAft>
              <a:buSzPts val="1800"/>
              <a:buFont typeface="+mj-lt"/>
              <a:buChar char="•"/>
            </a:pPr>
            <a:r>
              <a:rPr lang="en-US" dirty="0"/>
              <a:t>Click Submit</a:t>
            </a:r>
          </a:p>
          <a:p>
            <a:pPr marL="1028700" lvl="0" indent="-457200" algn="l" rtl="0">
              <a:lnSpc>
                <a:spcPct val="100000"/>
              </a:lnSpc>
              <a:spcBef>
                <a:spcPts val="0"/>
              </a:spcBef>
              <a:spcAft>
                <a:spcPts val="0"/>
              </a:spcAft>
              <a:buSzPts val="1800"/>
              <a:buFont typeface="+mj-lt"/>
              <a:buChar char="•"/>
            </a:pPr>
            <a:endParaRPr dirty="0"/>
          </a:p>
        </p:txBody>
      </p:sp>
      <p:pic>
        <p:nvPicPr>
          <p:cNvPr id="3" name="Picture 2" descr="Screen clip of Test Lookup Report">
            <a:extLst>
              <a:ext uri="{FF2B5EF4-FFF2-40B4-BE49-F238E27FC236}">
                <a16:creationId xmlns:a16="http://schemas.microsoft.com/office/drawing/2014/main" id="{306EFC8D-E8EC-A7E4-440C-44CE1D16AA3B}"/>
              </a:ext>
            </a:extLst>
          </p:cNvPr>
          <p:cNvPicPr>
            <a:picLocks noChangeAspect="1"/>
          </p:cNvPicPr>
          <p:nvPr/>
        </p:nvPicPr>
        <p:blipFill rotWithShape="1">
          <a:blip r:embed="rId3"/>
          <a:srcRect l="1040" t="20573" r="28369" b="37226"/>
          <a:stretch/>
        </p:blipFill>
        <p:spPr>
          <a:xfrm>
            <a:off x="5936270" y="4835362"/>
            <a:ext cx="6114775" cy="1656303"/>
          </a:xfrm>
          <a:prstGeom prst="rect">
            <a:avLst/>
          </a:prstGeom>
        </p:spPr>
      </p:pic>
      <p:sp>
        <p:nvSpPr>
          <p:cNvPr id="653" name="Google Shape;653;p8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514962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8"/>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dirty="0"/>
              <a:t>Test Lookup Report (2/2)</a:t>
            </a:r>
            <a:endParaRPr dirty="0"/>
          </a:p>
        </p:txBody>
      </p:sp>
      <p:sp>
        <p:nvSpPr>
          <p:cNvPr id="678" name="Google Shape;678;p88"/>
          <p:cNvSpPr txBox="1">
            <a:spLocks noGrp="1"/>
          </p:cNvSpPr>
          <p:nvPr>
            <p:ph type="body" idx="1"/>
          </p:nvPr>
        </p:nvSpPr>
        <p:spPr>
          <a:prstGeom prst="rect">
            <a:avLst/>
          </a:prstGeom>
        </p:spPr>
        <p:txBody>
          <a:bodyPr spcFirstLastPara="1" wrap="square" lIns="91425" tIns="45700" rIns="91425" bIns="45700" anchor="t" anchorCtr="0">
            <a:normAutofit/>
          </a:bodyPr>
          <a:lstStyle/>
          <a:p>
            <a:pPr marL="0" indent="0">
              <a:lnSpc>
                <a:spcPct val="115000"/>
              </a:lnSpc>
              <a:buNone/>
            </a:pPr>
            <a:r>
              <a:rPr lang="en-US" b="1"/>
              <a:t>Test Lookup Report (cont.)</a:t>
            </a:r>
          </a:p>
          <a:p>
            <a:pPr marL="457200" lvl="1" indent="0">
              <a:lnSpc>
                <a:spcPct val="115000"/>
              </a:lnSpc>
              <a:buNone/>
            </a:pPr>
            <a:r>
              <a:rPr lang="en-US"/>
              <a:t>This report is helpful when you want to download historical test data for a student and want to confirm what year and subjects are available. If your school has claimed the student in the SSID System, you will be able to see results in the Accountability Warehouse Extract and Secure Assessment Reports applications.</a:t>
            </a:r>
          </a:p>
          <a:p>
            <a:pPr marL="0" lvl="0" indent="0" algn="l" rtl="0">
              <a:lnSpc>
                <a:spcPct val="115000"/>
              </a:lnSpc>
              <a:spcBef>
                <a:spcPts val="1000"/>
              </a:spcBef>
              <a:spcAft>
                <a:spcPts val="0"/>
              </a:spcAft>
              <a:buNone/>
            </a:pPr>
            <a:endParaRPr/>
          </a:p>
        </p:txBody>
      </p:sp>
      <p:pic>
        <p:nvPicPr>
          <p:cNvPr id="2" name="Picture 1" descr="Screen clip of results of Test Lookup Report.">
            <a:extLst>
              <a:ext uri="{FF2B5EF4-FFF2-40B4-BE49-F238E27FC236}">
                <a16:creationId xmlns:a16="http://schemas.microsoft.com/office/drawing/2014/main" id="{52AC6205-0038-8854-8578-821170654689}"/>
              </a:ext>
            </a:extLst>
          </p:cNvPr>
          <p:cNvPicPr>
            <a:picLocks noChangeAspect="1"/>
          </p:cNvPicPr>
          <p:nvPr/>
        </p:nvPicPr>
        <p:blipFill rotWithShape="1">
          <a:blip r:embed="rId3"/>
          <a:srcRect l="29073" t="27680" r="33060" b="64759"/>
          <a:stretch/>
        </p:blipFill>
        <p:spPr bwMode="auto">
          <a:xfrm>
            <a:off x="1091366" y="4161278"/>
            <a:ext cx="10051021" cy="1387228"/>
          </a:xfrm>
          <a:prstGeom prst="rect">
            <a:avLst/>
          </a:prstGeom>
          <a:ln>
            <a:noFill/>
          </a:ln>
          <a:extLst>
            <a:ext uri="{53640926-AAD7-44D8-BBD7-CCE9431645EC}">
              <a14:shadowObscured xmlns:a14="http://schemas.microsoft.com/office/drawing/2010/main"/>
            </a:ext>
          </a:extLst>
        </p:spPr>
      </p:pic>
      <p:sp>
        <p:nvSpPr>
          <p:cNvPr id="679" name="Google Shape;679;p8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8"/>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dirty="0"/>
              <a:t>Reference Report</a:t>
            </a:r>
            <a:endParaRPr dirty="0"/>
          </a:p>
        </p:txBody>
      </p:sp>
      <p:sp>
        <p:nvSpPr>
          <p:cNvPr id="678" name="Google Shape;678;p88"/>
          <p:cNvSpPr txBox="1">
            <a:spLocks noGrp="1"/>
          </p:cNvSpPr>
          <p:nvPr>
            <p:ph type="body" idx="1"/>
          </p:nvPr>
        </p:nvSpPr>
        <p:spPr>
          <a:prstGeom prst="rect">
            <a:avLst/>
          </a:prstGeom>
        </p:spPr>
        <p:txBody>
          <a:bodyPr spcFirstLastPara="1" wrap="square" lIns="91425" tIns="45700" rIns="91425" bIns="45700" anchor="t" anchorCtr="0">
            <a:normAutofit/>
          </a:bodyPr>
          <a:lstStyle/>
          <a:p>
            <a:pPr marL="0" indent="0">
              <a:lnSpc>
                <a:spcPct val="115000"/>
              </a:lnSpc>
              <a:buNone/>
            </a:pPr>
            <a:r>
              <a:rPr lang="en-US" b="1"/>
              <a:t>Reference Report</a:t>
            </a:r>
          </a:p>
          <a:p>
            <a:pPr marL="457200" lvl="1" indent="0">
              <a:lnSpc>
                <a:spcPct val="115000"/>
              </a:lnSpc>
              <a:buNone/>
            </a:pPr>
            <a:r>
              <a:rPr lang="en-US"/>
              <a:t>This report is organized by Resident School ID, Subject, and Enrolled Grade, includes counts of posted (non-error) records, a demographic breakdown of those records, and a count of records with errors in the last column. </a:t>
            </a:r>
          </a:p>
          <a:p>
            <a:pPr marL="457200" lvl="1" indent="0">
              <a:lnSpc>
                <a:spcPct val="115000"/>
              </a:lnSpc>
              <a:buNone/>
            </a:pPr>
            <a:r>
              <a:rPr lang="en-US"/>
              <a:t>A key under the table defines any asterisks that may be on the report.</a:t>
            </a:r>
            <a:endParaRPr/>
          </a:p>
        </p:txBody>
      </p:sp>
      <p:pic>
        <p:nvPicPr>
          <p:cNvPr id="4" name="Picture 3" descr="Screen clip of Reference Report (part 1)">
            <a:extLst>
              <a:ext uri="{FF2B5EF4-FFF2-40B4-BE49-F238E27FC236}">
                <a16:creationId xmlns:a16="http://schemas.microsoft.com/office/drawing/2014/main" id="{8D667B1F-FC9C-6D3F-B39B-2045144D340D}"/>
              </a:ext>
            </a:extLst>
          </p:cNvPr>
          <p:cNvPicPr>
            <a:picLocks noChangeAspect="1"/>
          </p:cNvPicPr>
          <p:nvPr/>
        </p:nvPicPr>
        <p:blipFill rotWithShape="1">
          <a:blip r:embed="rId3"/>
          <a:srcRect l="14288" t="24616" r="39556" b="49999"/>
          <a:stretch/>
        </p:blipFill>
        <p:spPr>
          <a:xfrm>
            <a:off x="2133600" y="4193847"/>
            <a:ext cx="4818184" cy="1740878"/>
          </a:xfrm>
          <a:prstGeom prst="rect">
            <a:avLst/>
          </a:prstGeom>
        </p:spPr>
      </p:pic>
      <p:pic>
        <p:nvPicPr>
          <p:cNvPr id="6" name="Picture 5" descr="Screen clip of Reference Report (part 2)">
            <a:extLst>
              <a:ext uri="{FF2B5EF4-FFF2-40B4-BE49-F238E27FC236}">
                <a16:creationId xmlns:a16="http://schemas.microsoft.com/office/drawing/2014/main" id="{58567AF1-6CF5-3206-EF52-C156EB8DC5B9}"/>
              </a:ext>
            </a:extLst>
          </p:cNvPr>
          <p:cNvPicPr>
            <a:picLocks noChangeAspect="1"/>
          </p:cNvPicPr>
          <p:nvPr/>
        </p:nvPicPr>
        <p:blipFill rotWithShape="1">
          <a:blip r:embed="rId3"/>
          <a:srcRect l="14513" t="51241" r="44834" b="30940"/>
          <a:stretch/>
        </p:blipFill>
        <p:spPr>
          <a:xfrm>
            <a:off x="6951784" y="4607170"/>
            <a:ext cx="4243754" cy="1222048"/>
          </a:xfrm>
          <a:prstGeom prst="rect">
            <a:avLst/>
          </a:prstGeom>
        </p:spPr>
      </p:pic>
      <p:sp>
        <p:nvSpPr>
          <p:cNvPr id="679" name="Google Shape;679;p8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442806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8"/>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dirty="0"/>
              <a:t>Participation Report</a:t>
            </a:r>
            <a:endParaRPr dirty="0"/>
          </a:p>
        </p:txBody>
      </p:sp>
      <p:sp>
        <p:nvSpPr>
          <p:cNvPr id="678" name="Google Shape;678;p88"/>
          <p:cNvSpPr txBox="1">
            <a:spLocks noGrp="1"/>
          </p:cNvSpPr>
          <p:nvPr>
            <p:ph type="body" idx="1"/>
          </p:nvPr>
        </p:nvSpPr>
        <p:spPr>
          <a:prstGeom prst="rect">
            <a:avLst/>
          </a:prstGeom>
        </p:spPr>
        <p:txBody>
          <a:bodyPr spcFirstLastPara="1" wrap="square" lIns="91425" tIns="45700" rIns="91425" bIns="45700" anchor="t" anchorCtr="0">
            <a:normAutofit/>
          </a:bodyPr>
          <a:lstStyle/>
          <a:p>
            <a:pPr marL="0" indent="0">
              <a:lnSpc>
                <a:spcPct val="115000"/>
              </a:lnSpc>
              <a:buNone/>
            </a:pPr>
            <a:r>
              <a:rPr lang="en-US" b="1"/>
              <a:t>Participation Report</a:t>
            </a:r>
          </a:p>
          <a:p>
            <a:pPr marL="457200" lvl="1" indent="0">
              <a:lnSpc>
                <a:spcPct val="115000"/>
              </a:lnSpc>
              <a:buNone/>
            </a:pPr>
            <a:r>
              <a:rPr lang="en-US"/>
              <a:t>This report is organized by Resident School ID, Subject, and Enrolled Grade, includes counts of posted (non-error) records in the Participation numerator and denominator columns, with a breakdown by types of Participants and Non-Participants.</a:t>
            </a:r>
            <a:endParaRPr/>
          </a:p>
        </p:txBody>
      </p:sp>
      <p:pic>
        <p:nvPicPr>
          <p:cNvPr id="3" name="Picture 2" descr="Screen clip of Participation Report">
            <a:extLst>
              <a:ext uri="{FF2B5EF4-FFF2-40B4-BE49-F238E27FC236}">
                <a16:creationId xmlns:a16="http://schemas.microsoft.com/office/drawing/2014/main" id="{DFE4FA10-3C71-9CF1-A64C-6ACEE1369A46}"/>
              </a:ext>
            </a:extLst>
          </p:cNvPr>
          <p:cNvPicPr>
            <a:picLocks noChangeAspect="1"/>
          </p:cNvPicPr>
          <p:nvPr/>
        </p:nvPicPr>
        <p:blipFill rotWithShape="1">
          <a:blip r:embed="rId3"/>
          <a:srcRect l="3063" t="30085" r="31423" b="50000"/>
          <a:stretch/>
        </p:blipFill>
        <p:spPr>
          <a:xfrm>
            <a:off x="1623645" y="4185139"/>
            <a:ext cx="8950675" cy="1749586"/>
          </a:xfrm>
          <a:prstGeom prst="rect">
            <a:avLst/>
          </a:prstGeom>
        </p:spPr>
      </p:pic>
      <p:sp>
        <p:nvSpPr>
          <p:cNvPr id="679" name="Google Shape;679;p8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47092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97"/>
          <p:cNvSpPr txBox="1">
            <a:spLocks noGrp="1"/>
          </p:cNvSpPr>
          <p:nvPr>
            <p:ph type="title"/>
          </p:nvPr>
        </p:nvSpPr>
        <p:spPr>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a:t>Regional ESD Partners are your best contact for Assessment and Accountability support</a:t>
            </a:r>
            <a:endParaRPr/>
          </a:p>
        </p:txBody>
      </p:sp>
      <p:sp>
        <p:nvSpPr>
          <p:cNvPr id="10" name="Google Shape;762;p97">
            <a:extLst>
              <a:ext uri="{FF2B5EF4-FFF2-40B4-BE49-F238E27FC236}">
                <a16:creationId xmlns:a16="http://schemas.microsoft.com/office/drawing/2014/main" id="{D5C0C9E9-632B-F8A2-F31F-82A7D9EBC03B}"/>
              </a:ext>
            </a:extLst>
          </p:cNvPr>
          <p:cNvSpPr txBox="1">
            <a:spLocks noGrp="1"/>
          </p:cNvSpPr>
          <p:nvPr/>
        </p:nvSpPr>
        <p:spPr>
          <a:xfrm>
            <a:off x="717175" y="1825625"/>
            <a:ext cx="5387665" cy="19433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l" rtl="0">
              <a:lnSpc>
                <a:spcPct val="80000"/>
              </a:lnSpc>
              <a:spcBef>
                <a:spcPts val="1200"/>
              </a:spcBef>
              <a:spcAft>
                <a:spcPts val="0"/>
              </a:spcAft>
              <a:buClr>
                <a:schemeClr val="dk1"/>
              </a:buClr>
              <a:buSzPts val="440"/>
              <a:buFont typeface="Arial"/>
              <a:buNone/>
            </a:pPr>
            <a:r>
              <a:rPr lang="en-US" sz="2200" b="1" i="1" u="sng" dirty="0"/>
              <a:t>Assessment</a:t>
            </a:r>
            <a:endParaRPr sz="2200" dirty="0"/>
          </a:p>
          <a:p>
            <a:pPr marL="914400" lvl="0" indent="0" algn="l" rtl="0">
              <a:lnSpc>
                <a:spcPct val="80000"/>
              </a:lnSpc>
              <a:spcBef>
                <a:spcPts val="1200"/>
              </a:spcBef>
              <a:spcAft>
                <a:spcPts val="0"/>
              </a:spcAft>
              <a:buClr>
                <a:schemeClr val="dk1"/>
              </a:buClr>
              <a:buSzPts val="440"/>
              <a:buFont typeface="Arial"/>
              <a:buNone/>
            </a:pPr>
            <a:r>
              <a:rPr lang="en-US" sz="2200" b="1" dirty="0"/>
              <a:t>Amy Rockwell  </a:t>
            </a:r>
          </a:p>
          <a:p>
            <a:pPr marL="914400" indent="0">
              <a:lnSpc>
                <a:spcPct val="80000"/>
              </a:lnSpc>
              <a:spcBef>
                <a:spcPts val="1200"/>
              </a:spcBef>
              <a:buSzPts val="440"/>
              <a:buNone/>
            </a:pPr>
            <a:r>
              <a:rPr lang="en-US" sz="1900" dirty="0"/>
              <a:t>503-540-4444</a:t>
            </a:r>
          </a:p>
          <a:p>
            <a:pPr marL="914400" indent="0">
              <a:lnSpc>
                <a:spcPct val="80000"/>
              </a:lnSpc>
              <a:spcBef>
                <a:spcPts val="1200"/>
              </a:spcBef>
              <a:buSzPts val="440"/>
              <a:buNone/>
            </a:pPr>
            <a:r>
              <a:rPr lang="en-US" sz="1900" dirty="0">
                <a:hlinkClick r:id="rId3"/>
              </a:rPr>
              <a:t>Amy.Rockwell@wesd.org</a:t>
            </a:r>
            <a:endParaRPr lang="en-US" sz="1900" dirty="0"/>
          </a:p>
        </p:txBody>
      </p:sp>
      <p:sp>
        <p:nvSpPr>
          <p:cNvPr id="11" name="Google Shape;764;p97">
            <a:extLst>
              <a:ext uri="{FF2B5EF4-FFF2-40B4-BE49-F238E27FC236}">
                <a16:creationId xmlns:a16="http://schemas.microsoft.com/office/drawing/2014/main" id="{FC687BA8-0D23-ACF0-E830-92501700980A}"/>
              </a:ext>
            </a:extLst>
          </p:cNvPr>
          <p:cNvSpPr txBox="1">
            <a:spLocks noGrp="1"/>
          </p:cNvSpPr>
          <p:nvPr/>
        </p:nvSpPr>
        <p:spPr>
          <a:xfrm>
            <a:off x="5410201" y="1825625"/>
            <a:ext cx="5363116" cy="467760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l" rtl="0">
              <a:lnSpc>
                <a:spcPct val="100000"/>
              </a:lnSpc>
              <a:spcBef>
                <a:spcPts val="1200"/>
              </a:spcBef>
              <a:spcAft>
                <a:spcPts val="0"/>
              </a:spcAft>
              <a:buClr>
                <a:schemeClr val="dk1"/>
              </a:buClr>
              <a:buSzPts val="440"/>
              <a:buFont typeface="Arial"/>
              <a:buNone/>
            </a:pPr>
            <a:r>
              <a:rPr lang="en-US" sz="5500" b="1" i="1" u="sng" dirty="0"/>
              <a:t>Data Collections &amp; Accountability Support</a:t>
            </a:r>
            <a:endParaRPr sz="5300" dirty="0"/>
          </a:p>
          <a:p>
            <a:pPr marL="914400" lvl="0" indent="0">
              <a:lnSpc>
                <a:spcPct val="100000"/>
              </a:lnSpc>
              <a:spcBef>
                <a:spcPts val="1200"/>
              </a:spcBef>
              <a:buSzPts val="440"/>
              <a:buNone/>
            </a:pPr>
            <a:r>
              <a:rPr lang="en-US" sz="5600" b="1" dirty="0"/>
              <a:t>Karen Brown Smith</a:t>
            </a:r>
          </a:p>
          <a:p>
            <a:pPr marL="914400" lvl="0" indent="0" algn="l" rtl="0">
              <a:lnSpc>
                <a:spcPct val="100000"/>
              </a:lnSpc>
              <a:spcBef>
                <a:spcPts val="1200"/>
              </a:spcBef>
              <a:spcAft>
                <a:spcPts val="0"/>
              </a:spcAft>
              <a:buClr>
                <a:schemeClr val="dk1"/>
              </a:buClr>
              <a:buSzPts val="440"/>
              <a:buFont typeface="Arial"/>
              <a:buNone/>
            </a:pPr>
            <a:r>
              <a:rPr lang="en-US" sz="4800" dirty="0"/>
              <a:t>1-800-706-4447 ext. 3124</a:t>
            </a:r>
            <a:endParaRPr sz="4800" dirty="0"/>
          </a:p>
          <a:p>
            <a:pPr marL="914400" indent="0">
              <a:lnSpc>
                <a:spcPct val="100000"/>
              </a:lnSpc>
              <a:spcBef>
                <a:spcPts val="1200"/>
              </a:spcBef>
              <a:buSzPts val="440"/>
              <a:buNone/>
            </a:pPr>
            <a:r>
              <a:rPr lang="en-US" sz="4800" dirty="0">
                <a:hlinkClick r:id="rId4"/>
              </a:rPr>
              <a:t>Karen.Brown@imesd.k12.or.us</a:t>
            </a:r>
            <a:endParaRPr lang="en-US" sz="4800" dirty="0"/>
          </a:p>
          <a:p>
            <a:pPr marL="914400" lvl="0" indent="0" algn="l" rtl="0">
              <a:lnSpc>
                <a:spcPct val="100000"/>
              </a:lnSpc>
              <a:spcBef>
                <a:spcPts val="1200"/>
              </a:spcBef>
              <a:spcAft>
                <a:spcPts val="0"/>
              </a:spcAft>
              <a:buClr>
                <a:schemeClr val="dk1"/>
              </a:buClr>
              <a:buSzPts val="440"/>
              <a:buFont typeface="Arial"/>
              <a:buNone/>
            </a:pPr>
            <a:r>
              <a:rPr lang="en-US" sz="100" dirty="0"/>
              <a:t>  </a:t>
            </a:r>
            <a:endParaRPr sz="100" dirty="0"/>
          </a:p>
          <a:p>
            <a:pPr marL="914400" lvl="0" indent="0" algn="l" rtl="0">
              <a:lnSpc>
                <a:spcPct val="100000"/>
              </a:lnSpc>
              <a:spcBef>
                <a:spcPts val="1200"/>
              </a:spcBef>
              <a:spcAft>
                <a:spcPts val="0"/>
              </a:spcAft>
              <a:buClr>
                <a:schemeClr val="dk1"/>
              </a:buClr>
              <a:buSzPts val="440"/>
              <a:buFont typeface="Arial"/>
              <a:buNone/>
            </a:pPr>
            <a:r>
              <a:rPr lang="en-US" sz="5500" b="1" dirty="0"/>
              <a:t>Peter Campbell</a:t>
            </a:r>
            <a:endParaRPr lang="en-US" sz="5500" dirty="0"/>
          </a:p>
          <a:p>
            <a:pPr marL="914400" lvl="0" indent="0" algn="l" rtl="0">
              <a:lnSpc>
                <a:spcPct val="100000"/>
              </a:lnSpc>
              <a:spcBef>
                <a:spcPts val="1200"/>
              </a:spcBef>
              <a:spcAft>
                <a:spcPts val="0"/>
              </a:spcAft>
              <a:buClr>
                <a:schemeClr val="dk1"/>
              </a:buClr>
              <a:buSzPts val="440"/>
              <a:buFont typeface="Arial"/>
              <a:buNone/>
            </a:pPr>
            <a:r>
              <a:rPr lang="en-US" sz="4800" dirty="0"/>
              <a:t>1-800-706-4447 ext. 3203</a:t>
            </a:r>
            <a:endParaRPr sz="4800" dirty="0"/>
          </a:p>
          <a:p>
            <a:pPr marL="914400" lvl="0" indent="0" algn="l" rtl="0">
              <a:lnSpc>
                <a:spcPct val="100000"/>
              </a:lnSpc>
              <a:spcBef>
                <a:spcPts val="1200"/>
              </a:spcBef>
              <a:spcAft>
                <a:spcPts val="1200"/>
              </a:spcAft>
              <a:buClr>
                <a:schemeClr val="dk1"/>
              </a:buClr>
              <a:buSzPts val="440"/>
              <a:buFont typeface="Arial"/>
              <a:buNone/>
            </a:pPr>
            <a:r>
              <a:rPr lang="en-US" sz="4800" dirty="0">
                <a:hlinkClick r:id="rId5"/>
              </a:rPr>
              <a:t>Peter.Campbell@imesd.k12.or.us</a:t>
            </a:r>
            <a:endParaRPr lang="en-US" dirty="0"/>
          </a:p>
          <a:p>
            <a:pPr marL="914400" indent="0">
              <a:lnSpc>
                <a:spcPct val="100000"/>
              </a:lnSpc>
              <a:spcBef>
                <a:spcPts val="1200"/>
              </a:spcBef>
              <a:buNone/>
            </a:pPr>
            <a:r>
              <a:rPr lang="en-US" sz="5500" b="1" dirty="0"/>
              <a:t>Joe Doherty (ADM, SSID, 9OT)</a:t>
            </a:r>
          </a:p>
          <a:p>
            <a:pPr marL="914400" indent="0">
              <a:lnSpc>
                <a:spcPct val="100000"/>
              </a:lnSpc>
              <a:spcBef>
                <a:spcPts val="1200"/>
              </a:spcBef>
              <a:buNone/>
            </a:pPr>
            <a:r>
              <a:rPr lang="en-US" sz="4800" dirty="0"/>
              <a:t>1-800-706-4447 ext. 3140</a:t>
            </a:r>
          </a:p>
          <a:p>
            <a:pPr marL="914400" indent="0">
              <a:lnSpc>
                <a:spcPct val="100000"/>
              </a:lnSpc>
              <a:spcBef>
                <a:spcPts val="1200"/>
              </a:spcBef>
              <a:spcAft>
                <a:spcPts val="1200"/>
              </a:spcAft>
              <a:buNone/>
            </a:pPr>
            <a:r>
              <a:rPr lang="en-US" sz="4800" dirty="0">
                <a:hlinkClick r:id="rId5"/>
              </a:rPr>
              <a:t>Joe.Doherty@imesd.k12.or.us</a:t>
            </a:r>
            <a:endParaRPr lang="en-US" dirty="0"/>
          </a:p>
        </p:txBody>
      </p:sp>
      <p:cxnSp>
        <p:nvCxnSpPr>
          <p:cNvPr id="12" name="Straight Connector 11">
            <a:extLst>
              <a:ext uri="{FF2B5EF4-FFF2-40B4-BE49-F238E27FC236}">
                <a16:creationId xmlns:a16="http://schemas.microsoft.com/office/drawing/2014/main" id="{D13B8789-E50D-85CE-E903-6448330B5B0B}"/>
              </a:ext>
              <a:ext uri="{C183D7F6-B498-43B3-948B-1728B52AA6E4}">
                <adec:decorative xmlns:adec="http://schemas.microsoft.com/office/drawing/2017/decorative" val="1"/>
              </a:ext>
            </a:extLst>
          </p:cNvPr>
          <p:cNvCxnSpPr/>
          <p:nvPr/>
        </p:nvCxnSpPr>
        <p:spPr>
          <a:xfrm>
            <a:off x="5356412" y="2110154"/>
            <a:ext cx="0" cy="3575538"/>
          </a:xfrm>
          <a:prstGeom prst="line">
            <a:avLst/>
          </a:prstGeom>
        </p:spPr>
        <p:style>
          <a:lnRef idx="1">
            <a:schemeClr val="accent1"/>
          </a:lnRef>
          <a:fillRef idx="0">
            <a:schemeClr val="accent1"/>
          </a:fillRef>
          <a:effectRef idx="0">
            <a:schemeClr val="accent1"/>
          </a:effectRef>
          <a:fontRef idx="minor">
            <a:schemeClr val="tx1"/>
          </a:fontRef>
        </p:style>
      </p:cxnSp>
      <p:sp>
        <p:nvSpPr>
          <p:cNvPr id="763" name="Google Shape;763;p9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296C-841F-15C0-A9BA-0FF755E75567}"/>
              </a:ext>
            </a:extLst>
          </p:cNvPr>
          <p:cNvSpPr>
            <a:spLocks noGrp="1"/>
          </p:cNvSpPr>
          <p:nvPr>
            <p:ph type="ctrTitle"/>
          </p:nvPr>
        </p:nvSpPr>
        <p:spPr/>
        <p:txBody>
          <a:bodyPr/>
          <a:lstStyle/>
          <a:p>
            <a:r>
              <a:rPr lang="en-US" dirty="0"/>
              <a:t>Managing ELPA Screener Records</a:t>
            </a:r>
          </a:p>
        </p:txBody>
      </p:sp>
      <p:sp>
        <p:nvSpPr>
          <p:cNvPr id="3" name="Slide Number Placeholder 2">
            <a:extLst>
              <a:ext uri="{FF2B5EF4-FFF2-40B4-BE49-F238E27FC236}">
                <a16:creationId xmlns:a16="http://schemas.microsoft.com/office/drawing/2014/main" id="{8EBFC39D-0531-860E-218D-0A3C77E36A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26723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Merging Temp IDs with SSIDs</a:t>
            </a:r>
            <a:endParaRPr dirty="0"/>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a:bodyPr>
          <a:lstStyle/>
          <a:p>
            <a:pPr marL="0" indent="0">
              <a:buNone/>
            </a:pPr>
            <a:r>
              <a:rPr lang="en-US" dirty="0"/>
              <a:t>Merging temp IDs with SSIDs </a:t>
            </a:r>
          </a:p>
          <a:p>
            <a:pPr marL="0" lvl="0" indent="0" algn="l" rtl="0">
              <a:spcBef>
                <a:spcPts val="1000"/>
              </a:spcBef>
              <a:spcAft>
                <a:spcPts val="0"/>
              </a:spcAft>
              <a:buNone/>
            </a:pPr>
            <a:endParaRPr lang="en-US" sz="1000" dirty="0"/>
          </a:p>
          <a:p>
            <a:pPr marL="0" marR="0" indent="0">
              <a:spcBef>
                <a:spcPts val="0"/>
              </a:spcBef>
              <a:spcAft>
                <a:spcPts val="0"/>
              </a:spcAft>
              <a:buNone/>
            </a:pPr>
            <a:r>
              <a:rPr lang="en-US" dirty="0"/>
              <a:t>To complete a Temp ID to SSID merge, the following rules must be met:</a:t>
            </a:r>
          </a:p>
          <a:p>
            <a:pPr lvl="1" indent="-457200">
              <a:buSzPct val="100000"/>
              <a:buFont typeface="+mj-lt"/>
              <a:buAutoNum type="arabicPeriod"/>
            </a:pPr>
            <a:r>
              <a:rPr lang="en-US" dirty="0"/>
              <a:t>Temp IDs must be merged in the school year they were created and before TIDE is taken offline (no later than July 18)</a:t>
            </a:r>
          </a:p>
          <a:p>
            <a:pPr lvl="1" indent="-457200">
              <a:buSzPct val="100000"/>
              <a:buFont typeface="+mj-lt"/>
              <a:buAutoNum type="arabicPeriod"/>
            </a:pPr>
            <a:r>
              <a:rPr lang="en-US" dirty="0"/>
              <a:t>The SSID must be in TIDE</a:t>
            </a:r>
          </a:p>
          <a:p>
            <a:pPr lvl="1" indent="-457200">
              <a:buSzPct val="100000"/>
              <a:buFont typeface="+mj-lt"/>
              <a:buAutoNum type="arabicPeriod"/>
            </a:pPr>
            <a:r>
              <a:rPr lang="en-US" dirty="0"/>
              <a:t>The school and birth date fields must be an exact match on the Temp ID and SSID</a:t>
            </a:r>
          </a:p>
          <a:p>
            <a:pPr lvl="1" indent="-457200">
              <a:buSzPct val="100000"/>
              <a:buFont typeface="+mj-lt"/>
              <a:buAutoNum type="arabicPeriod"/>
            </a:pPr>
            <a:r>
              <a:rPr lang="en-US" dirty="0"/>
              <a:t>The legal first and legal last name fields must be a close match on the Temp ID and SSID</a:t>
            </a:r>
          </a:p>
        </p:txBody>
      </p:sp>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2012319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Merging One Record at a Time</a:t>
            </a:r>
            <a:endParaRPr dirty="0"/>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spcBef>
                <a:spcPts val="1000"/>
              </a:spcBef>
              <a:buNone/>
            </a:pPr>
            <a:r>
              <a:rPr lang="en-US" dirty="0"/>
              <a:t>Merge one record at a time (See </a:t>
            </a:r>
            <a:r>
              <a:rPr lang="en-US" dirty="0">
                <a:hlinkClick r:id="rId3"/>
              </a:rPr>
              <a:t>TIDE User Guide </a:t>
            </a:r>
            <a:r>
              <a:rPr lang="en-US" dirty="0"/>
              <a:t>pages 23-24)</a:t>
            </a:r>
          </a:p>
          <a:p>
            <a:pPr lvl="1" indent="-457200">
              <a:buSzPct val="100000"/>
              <a:buFont typeface="+mj-lt"/>
              <a:buAutoNum type="arabicPeriod"/>
            </a:pPr>
            <a:r>
              <a:rPr lang="en-US" dirty="0"/>
              <a:t>In TIDE, go to Preparing for Testing/Student Information/View-Edit-Export Student Test Settings and Tools</a:t>
            </a:r>
          </a:p>
          <a:p>
            <a:pPr lvl="1" indent="-457200">
              <a:buSzPct val="100000"/>
              <a:buFont typeface="+mj-lt"/>
              <a:buAutoNum type="arabicPeriod"/>
            </a:pPr>
            <a:r>
              <a:rPr lang="en-US" dirty="0"/>
              <a:t>Search for the student… Select the School, Enter the student’s Temp ID in the SSID field, then click Search</a:t>
            </a:r>
          </a:p>
          <a:p>
            <a:pPr lvl="1" indent="-457200">
              <a:buSzPct val="100000"/>
              <a:buFont typeface="+mj-lt"/>
              <a:buAutoNum type="arabicPeriod"/>
            </a:pPr>
            <a:r>
              <a:rPr lang="en-US" dirty="0"/>
              <a:t>Click on View Results</a:t>
            </a:r>
            <a:endParaRPr lang="en-US" sz="1000" dirty="0"/>
          </a:p>
          <a:p>
            <a:pPr lvl="1" indent="-457200">
              <a:buSzPct val="100000"/>
              <a:buFont typeface="+mj-lt"/>
              <a:buAutoNum type="arabicPeriod"/>
            </a:pPr>
            <a:r>
              <a:rPr lang="en-US" dirty="0"/>
              <a:t>Click on the pencil icon to open the record</a:t>
            </a:r>
          </a:p>
          <a:p>
            <a:pPr lvl="1" indent="-457200">
              <a:buSzPct val="100000"/>
              <a:buFont typeface="+mj-lt"/>
              <a:buAutoNum type="arabicPeriod"/>
            </a:pPr>
            <a:r>
              <a:rPr lang="en-US" dirty="0"/>
              <a:t>Click on the pencil icon for the SSID field, then enter the SSID number and click Save</a:t>
            </a:r>
          </a:p>
        </p:txBody>
      </p:sp>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1022536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Merging Multiple Records</a:t>
            </a:r>
            <a:endParaRPr dirty="0"/>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lnSpcReduction="10000"/>
          </a:bodyPr>
          <a:lstStyle/>
          <a:p>
            <a:pPr marL="0" lvl="0" indent="0">
              <a:spcBef>
                <a:spcPts val="1000"/>
              </a:spcBef>
              <a:buNone/>
            </a:pPr>
            <a:r>
              <a:rPr lang="en-US" dirty="0"/>
              <a:t>Upload a file to merge multiple Temp IDs to SSIDs (See </a:t>
            </a:r>
            <a:r>
              <a:rPr lang="en-US" dirty="0">
                <a:hlinkClick r:id="rId3"/>
              </a:rPr>
              <a:t>TIDE User Guide </a:t>
            </a:r>
            <a:r>
              <a:rPr lang="en-US" dirty="0"/>
              <a:t>page 23)</a:t>
            </a:r>
          </a:p>
          <a:p>
            <a:pPr lvl="1" indent="-457200">
              <a:buSzPct val="100000"/>
              <a:buFont typeface="+mj-lt"/>
              <a:buAutoNum type="arabicPeriod"/>
            </a:pPr>
            <a:r>
              <a:rPr lang="en-US" dirty="0"/>
              <a:t>In TIDE, go to Preparing for Testing/Student Information/Update Temp ID to SSID</a:t>
            </a:r>
          </a:p>
          <a:p>
            <a:pPr lvl="1" indent="-457200">
              <a:buSzPct val="100000"/>
              <a:buFont typeface="+mj-lt"/>
              <a:buAutoNum type="arabicPeriod"/>
            </a:pPr>
            <a:r>
              <a:rPr lang="en-US" dirty="0"/>
              <a:t>Complete the Template - enter the Temp ID in column A and the SSID it should be merged to in column B</a:t>
            </a:r>
            <a:endParaRPr lang="en-US" sz="1000" dirty="0"/>
          </a:p>
          <a:p>
            <a:pPr lvl="1" indent="-457200">
              <a:buSzPct val="100000"/>
              <a:buFont typeface="+mj-lt"/>
              <a:buAutoNum type="arabicPeriod"/>
            </a:pPr>
            <a:r>
              <a:rPr lang="en-US" dirty="0"/>
              <a:t>Save the template and close it when you are finished</a:t>
            </a:r>
          </a:p>
          <a:p>
            <a:pPr lvl="1" indent="-457200">
              <a:buSzPct val="100000"/>
              <a:buFont typeface="+mj-lt"/>
              <a:buAutoNum type="arabicPeriod"/>
            </a:pPr>
            <a:r>
              <a:rPr lang="en-US" dirty="0"/>
              <a:t>Go back to the path in step 1, and click on “Choose File” and select the file</a:t>
            </a:r>
          </a:p>
          <a:p>
            <a:pPr lvl="1" indent="-457200">
              <a:buSzPct val="100000"/>
              <a:buFont typeface="+mj-lt"/>
              <a:buAutoNum type="arabicPeriod"/>
            </a:pPr>
            <a:r>
              <a:rPr lang="en-US" dirty="0"/>
              <a:t>Click Next and preview the file. </a:t>
            </a:r>
          </a:p>
          <a:p>
            <a:pPr lvl="1" indent="-457200">
              <a:buSzPct val="100000"/>
              <a:buFont typeface="+mj-lt"/>
              <a:buAutoNum type="arabicPeriod"/>
            </a:pPr>
            <a:r>
              <a:rPr lang="en-US" dirty="0"/>
              <a:t>Click Next to proceed to Validation step, and review errors/warnings</a:t>
            </a:r>
          </a:p>
          <a:p>
            <a:pPr lvl="2" indent="-457200">
              <a:buFont typeface="Courier New" panose="02070309020205020404" pitchFamily="49" charset="0"/>
              <a:buChar char="o"/>
            </a:pPr>
            <a:r>
              <a:rPr lang="en-US" dirty="0"/>
              <a:t>Choose to “Upload Revised File,” “Continue with Upload” or “Download Validation Report”</a:t>
            </a:r>
          </a:p>
        </p:txBody>
      </p:sp>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255701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8"/>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a:t>Resources</a:t>
            </a:r>
            <a:endParaRPr/>
          </a:p>
        </p:txBody>
      </p:sp>
      <p:sp>
        <p:nvSpPr>
          <p:cNvPr id="678" name="Google Shape;678;p88"/>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1" indent="-457200">
              <a:lnSpc>
                <a:spcPct val="150000"/>
              </a:lnSpc>
              <a:spcBef>
                <a:spcPts val="0"/>
              </a:spcBef>
              <a:buFont typeface="+mj-lt"/>
              <a:buChar char="•"/>
            </a:pPr>
            <a:r>
              <a:rPr lang="en-US" sz="2000" dirty="0">
                <a:solidFill>
                  <a:srgbClr val="333333"/>
                </a:solidFill>
                <a:latin typeface="Calibri" panose="020F0502020204030204" pitchFamily="34" charset="0"/>
                <a:cs typeface="Calibri" panose="020F0502020204030204" pitchFamily="34" charset="0"/>
                <a:hlinkClick r:id="rId3"/>
              </a:rPr>
              <a:t>Assessment Transactional System (ARUA) file format</a:t>
            </a:r>
            <a:r>
              <a:rPr lang="en-US" sz="2000" dirty="0">
                <a:solidFill>
                  <a:srgbClr val="333333"/>
                </a:solidFill>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marL="0" lvl="1" indent="-457200">
              <a:lnSpc>
                <a:spcPct val="150000"/>
              </a:lnSpc>
              <a:spcBef>
                <a:spcPts val="0"/>
              </a:spcBef>
              <a:buFont typeface="+mj-lt"/>
              <a:buChar char="•"/>
            </a:pPr>
            <a:r>
              <a:rPr lang="en-US" sz="2000" dirty="0">
                <a:solidFill>
                  <a:srgbClr val="333333"/>
                </a:solidFill>
                <a:latin typeface="Calibri" panose="020F0502020204030204" pitchFamily="34" charset="0"/>
                <a:cs typeface="Calibri" panose="020F0502020204030204" pitchFamily="34" charset="0"/>
                <a:hlinkClick r:id="rId4"/>
              </a:rPr>
              <a:t>Assessment Transactional System (ARUA) User Guide</a:t>
            </a:r>
            <a:endParaRPr lang="en-US" sz="2000" dirty="0">
              <a:solidFill>
                <a:srgbClr val="333333"/>
              </a:solidFill>
              <a:latin typeface="Calibri" panose="020F0502020204030204" pitchFamily="34" charset="0"/>
              <a:cs typeface="Calibri" panose="020F0502020204030204" pitchFamily="34" charset="0"/>
            </a:endParaRPr>
          </a:p>
          <a:p>
            <a:pPr marL="0" indent="-457200">
              <a:lnSpc>
                <a:spcPct val="150000"/>
              </a:lnSpc>
              <a:spcBef>
                <a:spcPts val="0"/>
              </a:spcBef>
              <a:buFont typeface="+mj-lt"/>
              <a:buChar char="•"/>
            </a:pPr>
            <a:r>
              <a:rPr lang="en-US" sz="2000"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How to Edit Demographic and Program Fields for Assessment Records</a:t>
            </a:r>
            <a:r>
              <a:rPr lang="en-US" sz="2000" dirty="0">
                <a:solidFill>
                  <a:srgbClr val="0070C0"/>
                </a:solidFill>
                <a:latin typeface="Calibri" panose="020F0502020204030204" pitchFamily="34" charset="0"/>
                <a:cs typeface="Calibri" panose="020F0502020204030204" pitchFamily="34" charset="0"/>
              </a:rPr>
              <a:t> </a:t>
            </a:r>
          </a:p>
          <a:p>
            <a:pPr marL="0" lvl="1" indent="-457200">
              <a:lnSpc>
                <a:spcPct val="150000"/>
              </a:lnSpc>
              <a:spcBef>
                <a:spcPts val="0"/>
              </a:spcBef>
              <a:buFont typeface="+mj-lt"/>
              <a:buChar char="•"/>
            </a:pPr>
            <a:r>
              <a:rPr lang="en-US" sz="2000" dirty="0">
                <a:solidFill>
                  <a:srgbClr val="333333"/>
                </a:solidFill>
                <a:latin typeface="Calibri" panose="020F0502020204030204" pitchFamily="34" charset="0"/>
                <a:cs typeface="Calibri" panose="020F0502020204030204" pitchFamily="34" charset="0"/>
                <a:hlinkClick r:id="rId6"/>
              </a:rPr>
              <a:t>ESD Partner handout – How to enter assessment administration codes</a:t>
            </a:r>
            <a:r>
              <a:rPr lang="en-US" sz="2000" dirty="0">
                <a:solidFill>
                  <a:srgbClr val="333333"/>
                </a:solidFill>
                <a:latin typeface="Calibri" panose="020F0502020204030204" pitchFamily="34" charset="0"/>
                <a:cs typeface="Calibri" panose="020F0502020204030204" pitchFamily="34" charset="0"/>
              </a:rPr>
              <a:t> </a:t>
            </a:r>
          </a:p>
          <a:p>
            <a:pPr marL="0" lvl="1" indent="-457200">
              <a:lnSpc>
                <a:spcPct val="150000"/>
              </a:lnSpc>
              <a:spcBef>
                <a:spcPts val="0"/>
              </a:spcBef>
              <a:buFont typeface="+mj-lt"/>
              <a:buChar char="•"/>
            </a:pPr>
            <a:r>
              <a:rPr lang="en-US" sz="2000" dirty="0">
                <a:solidFill>
                  <a:srgbClr val="333333"/>
                </a:solidFill>
                <a:latin typeface="Calibri" panose="020F0502020204030204" pitchFamily="34" charset="0"/>
                <a:cs typeface="Calibri" panose="020F0502020204030204" pitchFamily="34" charset="0"/>
                <a:hlinkClick r:id="rId7"/>
              </a:rPr>
              <a:t>2/13/25 ARUA, AWE, and SAR 2.0 Training</a:t>
            </a:r>
            <a:r>
              <a:rPr lang="en-US" sz="2000" dirty="0">
                <a:solidFill>
                  <a:srgbClr val="333333"/>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and </a:t>
            </a:r>
            <a:r>
              <a:rPr lang="en-US" sz="2000" dirty="0">
                <a:latin typeface="Calibri" panose="020F0502020204030204" pitchFamily="34" charset="0"/>
                <a:cs typeface="Calibri" panose="020F0502020204030204" pitchFamily="34" charset="0"/>
                <a:hlinkClick r:id="rId8"/>
              </a:rPr>
              <a:t>PowerPoint</a:t>
            </a:r>
            <a:endParaRPr lang="en-US" sz="2000" dirty="0">
              <a:latin typeface="Calibri" panose="020F0502020204030204" pitchFamily="34" charset="0"/>
              <a:cs typeface="Calibri" panose="020F0502020204030204" pitchFamily="34" charset="0"/>
            </a:endParaRPr>
          </a:p>
          <a:p>
            <a:pPr marL="0" indent="-457200">
              <a:lnSpc>
                <a:spcPct val="150000"/>
              </a:lnSpc>
              <a:spcBef>
                <a:spcPts val="0"/>
              </a:spcBef>
              <a:buFont typeface="+mj-lt"/>
              <a:buChar char="•"/>
            </a:pPr>
            <a:r>
              <a:rPr lang="en-US" sz="2000" dirty="0">
                <a:solidFill>
                  <a:srgbClr val="333333"/>
                </a:solidFill>
                <a:latin typeface="Calibri" panose="020F0502020204030204" pitchFamily="34" charset="0"/>
                <a:cs typeface="Calibri" panose="020F0502020204030204" pitchFamily="34" charset="0"/>
                <a:hlinkClick r:id="rId9"/>
              </a:rPr>
              <a:t>TIDE User Guide</a:t>
            </a:r>
            <a:endParaRPr lang="en-US" sz="2000" dirty="0">
              <a:solidFill>
                <a:srgbClr val="333333"/>
              </a:solidFill>
              <a:latin typeface="Calibri" panose="020F0502020204030204" pitchFamily="34" charset="0"/>
              <a:cs typeface="Calibri" panose="020F0502020204030204" pitchFamily="34" charset="0"/>
            </a:endParaRPr>
          </a:p>
          <a:p>
            <a:pPr marL="0" indent="-457200">
              <a:lnSpc>
                <a:spcPct val="150000"/>
              </a:lnSpc>
              <a:spcBef>
                <a:spcPts val="0"/>
              </a:spcBef>
              <a:buFont typeface="+mj-lt"/>
              <a:buChar char="•"/>
            </a:pPr>
            <a:r>
              <a:rPr lang="en-US" sz="2000" dirty="0">
                <a:solidFill>
                  <a:srgbClr val="333333"/>
                </a:solidFill>
                <a:latin typeface="Calibri" panose="020F0502020204030204" pitchFamily="34" charset="0"/>
                <a:cs typeface="Calibri" panose="020F0502020204030204" pitchFamily="34" charset="0"/>
                <a:hlinkClick r:id="rId10"/>
              </a:rPr>
              <a:t>ARUA/Assessment Transactional System Collection Webpage</a:t>
            </a:r>
          </a:p>
          <a:p>
            <a:pPr marL="0" indent="-457200">
              <a:lnSpc>
                <a:spcPct val="150000"/>
              </a:lnSpc>
              <a:spcBef>
                <a:spcPts val="0"/>
              </a:spcBef>
            </a:pPr>
            <a:r>
              <a:rPr lang="en-US" sz="2000" dirty="0">
                <a:solidFill>
                  <a:srgbClr val="333333"/>
                </a:solidFill>
                <a:latin typeface="Calibri" panose="020F0502020204030204" pitchFamily="34" charset="0"/>
                <a:cs typeface="Calibri" panose="020F0502020204030204" pitchFamily="34" charset="0"/>
                <a:hlinkClick r:id="rId11"/>
              </a:rPr>
              <a:t>5/15/25 Editing Data/3rd Period ADM/EL for Accountability Training</a:t>
            </a:r>
            <a:r>
              <a:rPr lang="en-US" sz="2000" dirty="0">
                <a:solidFill>
                  <a:srgbClr val="333333"/>
                </a:solidFill>
                <a:latin typeface="Calibri" panose="020F0502020204030204" pitchFamily="34" charset="0"/>
                <a:cs typeface="Calibri" panose="020F0502020204030204" pitchFamily="34" charset="0"/>
              </a:rPr>
              <a:t> and </a:t>
            </a:r>
            <a:r>
              <a:rPr lang="en-US" sz="2000" dirty="0">
                <a:solidFill>
                  <a:srgbClr val="333333"/>
                </a:solidFill>
                <a:latin typeface="Calibri" panose="020F0502020204030204" pitchFamily="34" charset="0"/>
                <a:cs typeface="Calibri" panose="020F0502020204030204" pitchFamily="34" charset="0"/>
                <a:hlinkClick r:id="rId12"/>
              </a:rPr>
              <a:t>PowerPoint</a:t>
            </a:r>
            <a:endParaRPr lang="en-US" sz="2000" dirty="0">
              <a:solidFill>
                <a:srgbClr val="333333"/>
              </a:solidFill>
              <a:latin typeface="Calibri" panose="020F0502020204030204" pitchFamily="34" charset="0"/>
              <a:cs typeface="Calibri" panose="020F0502020204030204" pitchFamily="34" charset="0"/>
            </a:endParaRPr>
          </a:p>
        </p:txBody>
      </p:sp>
      <p:sp>
        <p:nvSpPr>
          <p:cNvPr id="679" name="Google Shape;679;p8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1334172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98"/>
          <p:cNvSpPr txBox="1">
            <a:spLocks noGrp="1"/>
          </p:cNvSpPr>
          <p:nvPr>
            <p:ph type="ctrTitle"/>
          </p:nvPr>
        </p:nvSpPr>
        <p:spPr>
          <a:xfrm>
            <a:off x="717177" y="2828703"/>
            <a:ext cx="10784400" cy="2222139"/>
          </a:xfrm>
          <a:prstGeom prst="rect">
            <a:avLst/>
          </a:prstGeom>
        </p:spPr>
        <p:txBody>
          <a:bodyPr spcFirstLastPara="1" wrap="square" lIns="91425" tIns="45700" rIns="91425" bIns="45700" anchor="ctr" anchorCtr="0">
            <a:noAutofit/>
          </a:bodyPr>
          <a:lstStyle/>
          <a:p>
            <a:r>
              <a:rPr lang="en-US" dirty="0"/>
              <a:t>Thank You!</a:t>
            </a:r>
            <a:br>
              <a:rPr lang="en-US" dirty="0"/>
            </a:br>
            <a:r>
              <a:rPr lang="en-US" sz="4400" dirty="0"/>
              <a:t>Next Session: </a:t>
            </a:r>
            <a:br>
              <a:rPr lang="en-US" sz="4400" dirty="0"/>
            </a:br>
            <a:r>
              <a:rPr lang="en-US" sz="4400" dirty="0"/>
              <a:t>ODE Assessment Applications 2</a:t>
            </a:r>
            <a:br>
              <a:rPr lang="en-US" sz="4400" dirty="0"/>
            </a:br>
            <a:br>
              <a:rPr lang="en-US" sz="4400" dirty="0"/>
            </a:br>
            <a:r>
              <a:rPr lang="en-US" sz="2800" dirty="0"/>
              <a:t>Thursday, June 12 @ 9:00 a.m. – Register </a:t>
            </a:r>
            <a:r>
              <a:rPr lang="en-US" sz="2800" dirty="0">
                <a:hlinkClick r:id="rId3"/>
              </a:rPr>
              <a:t>here</a:t>
            </a:r>
            <a:endParaRPr sz="2800" dirty="0"/>
          </a:p>
        </p:txBody>
      </p:sp>
      <p:sp>
        <p:nvSpPr>
          <p:cNvPr id="771" name="Google Shape;771;p9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9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Assessment Team Contacts</a:t>
            </a:r>
            <a:endParaRPr/>
          </a:p>
        </p:txBody>
      </p:sp>
      <p:sp>
        <p:nvSpPr>
          <p:cNvPr id="754" name="Google Shape;754;p96"/>
          <p:cNvSpPr txBox="1">
            <a:spLocks noGrp="1"/>
          </p:cNvSpPr>
          <p:nvPr>
            <p:ph type="body" idx="1"/>
          </p:nvPr>
        </p:nvSpPr>
        <p:spPr>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b="1">
                <a:hlinkClick r:id="rId3"/>
              </a:rPr>
              <a:t>Andrea Lockard</a:t>
            </a:r>
            <a:r>
              <a:rPr lang="en-US"/>
              <a:t>, Director of Assessment</a:t>
            </a:r>
            <a:endParaRPr/>
          </a:p>
          <a:p>
            <a:pPr marL="0" lvl="0" indent="0" algn="l" rtl="0">
              <a:spcBef>
                <a:spcPts val="1000"/>
              </a:spcBef>
              <a:spcAft>
                <a:spcPts val="0"/>
              </a:spcAft>
              <a:buNone/>
            </a:pPr>
            <a:r>
              <a:rPr lang="en-US" b="1" u="sng">
                <a:solidFill>
                  <a:schemeClr val="hlink"/>
                </a:solidFill>
                <a:hlinkClick r:id="rId4"/>
              </a:rPr>
              <a:t>Tony Bertrand</a:t>
            </a:r>
            <a:r>
              <a:rPr lang="en-US"/>
              <a:t>, English Language Arts and Social Sciences</a:t>
            </a:r>
            <a:endParaRPr/>
          </a:p>
          <a:p>
            <a:pPr marL="0" lvl="0" indent="0" algn="l" rtl="0">
              <a:spcBef>
                <a:spcPts val="1000"/>
              </a:spcBef>
              <a:spcAft>
                <a:spcPts val="0"/>
              </a:spcAft>
              <a:buNone/>
            </a:pPr>
            <a:r>
              <a:rPr lang="en-US" b="1" u="sng">
                <a:solidFill>
                  <a:schemeClr val="hlink"/>
                </a:solidFill>
                <a:hlinkClick r:id="rId5"/>
              </a:rPr>
              <a:t>Andy Byerley</a:t>
            </a:r>
            <a:r>
              <a:rPr lang="en-US"/>
              <a:t>, Math</a:t>
            </a:r>
            <a:endParaRPr/>
          </a:p>
          <a:p>
            <a:pPr marL="0" lvl="0" indent="0" algn="l" rtl="0">
              <a:spcBef>
                <a:spcPts val="1000"/>
              </a:spcBef>
              <a:spcAft>
                <a:spcPts val="0"/>
              </a:spcAft>
              <a:buNone/>
            </a:pPr>
            <a:r>
              <a:rPr lang="en-US" b="1" u="sng">
                <a:solidFill>
                  <a:schemeClr val="hlink"/>
                </a:solidFill>
                <a:hlinkClick r:id="rId6"/>
              </a:rPr>
              <a:t>Sody </a:t>
            </a:r>
            <a:r>
              <a:rPr lang="en-US" b="1" u="sng" err="1">
                <a:solidFill>
                  <a:schemeClr val="hlink"/>
                </a:solidFill>
                <a:hlinkClick r:id="rId6"/>
              </a:rPr>
              <a:t>Fearn</a:t>
            </a:r>
            <a:r>
              <a:rPr lang="en-US"/>
              <a:t>, K-2 Balanced Assessment</a:t>
            </a:r>
            <a:endParaRPr/>
          </a:p>
          <a:p>
            <a:pPr marL="0" indent="0">
              <a:buNone/>
            </a:pPr>
            <a:r>
              <a:rPr lang="en-US" b="1" u="sng">
                <a:solidFill>
                  <a:schemeClr val="hlink"/>
                </a:solidFill>
                <a:hlinkClick r:id="rId7">
                  <a:extLst>
                    <a:ext uri="{A12FA001-AC4F-418D-AE19-62706E023703}">
                      <ahyp:hlinkClr xmlns:ahyp="http://schemas.microsoft.com/office/drawing/2018/hyperlinkcolor" val="tx"/>
                    </a:ext>
                  </a:extLst>
                </a:hlinkClick>
              </a:rPr>
              <a:t>Audrey Lingley</a:t>
            </a:r>
            <a:r>
              <a:rPr lang="en-US"/>
              <a:t>, Survey Specialist</a:t>
            </a:r>
          </a:p>
          <a:p>
            <a:pPr marL="0" lvl="0" indent="0" algn="l" rtl="0">
              <a:spcBef>
                <a:spcPts val="1000"/>
              </a:spcBef>
              <a:spcAft>
                <a:spcPts val="0"/>
              </a:spcAft>
              <a:buNone/>
            </a:pPr>
            <a:r>
              <a:rPr lang="en-US" b="1" u="sng">
                <a:solidFill>
                  <a:schemeClr val="hlink"/>
                </a:solidFill>
                <a:hlinkClick r:id="rId8"/>
              </a:rPr>
              <a:t>Carla Martinez</a:t>
            </a:r>
            <a:r>
              <a:rPr lang="en-US"/>
              <a:t>, Administrative Support</a:t>
            </a:r>
            <a:endParaRPr/>
          </a:p>
          <a:p>
            <a:pPr marL="0" lvl="0" indent="0" algn="l" rtl="0">
              <a:spcBef>
                <a:spcPts val="1000"/>
              </a:spcBef>
              <a:spcAft>
                <a:spcPts val="0"/>
              </a:spcAft>
              <a:buNone/>
            </a:pPr>
            <a:r>
              <a:rPr lang="en-US" b="1" u="sng">
                <a:solidFill>
                  <a:schemeClr val="hlink"/>
                </a:solidFill>
                <a:hlinkClick r:id="rId9"/>
              </a:rPr>
              <a:t>Crys Plattner</a:t>
            </a:r>
            <a:r>
              <a:rPr lang="en-US"/>
              <a:t>, Administrative Support</a:t>
            </a:r>
            <a:endParaRPr/>
          </a:p>
          <a:p>
            <a:pPr marL="0" lvl="0" indent="0" algn="l" rtl="0">
              <a:spcBef>
                <a:spcPts val="1000"/>
              </a:spcBef>
              <a:spcAft>
                <a:spcPts val="0"/>
              </a:spcAft>
              <a:buNone/>
            </a:pPr>
            <a:r>
              <a:rPr lang="en-US" b="1" u="sng">
                <a:solidFill>
                  <a:schemeClr val="hlink"/>
                </a:solidFill>
                <a:hlinkClick r:id="rId10"/>
              </a:rPr>
              <a:t>Mason Rivers</a:t>
            </a:r>
            <a:r>
              <a:rPr lang="en-US"/>
              <a:t>, Special Education</a:t>
            </a:r>
          </a:p>
          <a:p>
            <a:pPr marL="0" lvl="0" indent="0" algn="l" rtl="0">
              <a:spcBef>
                <a:spcPts val="1000"/>
              </a:spcBef>
              <a:spcAft>
                <a:spcPts val="0"/>
              </a:spcAft>
              <a:buNone/>
            </a:pPr>
            <a:r>
              <a:rPr lang="en-US" b="1">
                <a:hlinkClick r:id="rId11"/>
              </a:rPr>
              <a:t>Mariela Salas Bao</a:t>
            </a:r>
            <a:r>
              <a:rPr lang="en-US"/>
              <a:t>, Science</a:t>
            </a:r>
            <a:endParaRPr/>
          </a:p>
          <a:p>
            <a:pPr marL="0" lvl="0" indent="0" algn="l" rtl="0">
              <a:spcBef>
                <a:spcPts val="1000"/>
              </a:spcBef>
              <a:spcAft>
                <a:spcPts val="0"/>
              </a:spcAft>
              <a:buNone/>
            </a:pPr>
            <a:r>
              <a:rPr lang="en-US" b="1" u="sng">
                <a:solidFill>
                  <a:schemeClr val="hlink"/>
                </a:solidFill>
                <a:hlinkClick r:id="rId12"/>
              </a:rPr>
              <a:t>Ben Wolcott</a:t>
            </a:r>
            <a:r>
              <a:rPr lang="en-US"/>
              <a:t>, English Language Proficiency</a:t>
            </a:r>
          </a:p>
        </p:txBody>
      </p:sp>
      <p:sp>
        <p:nvSpPr>
          <p:cNvPr id="755" name="Google Shape;755;p9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CE102-B8CD-DD79-E412-26CC6B3E0F49}"/>
              </a:ext>
            </a:extLst>
          </p:cNvPr>
          <p:cNvSpPr>
            <a:spLocks noGrp="1"/>
          </p:cNvSpPr>
          <p:nvPr>
            <p:ph type="title"/>
          </p:nvPr>
        </p:nvSpPr>
        <p:spPr/>
        <p:txBody>
          <a:bodyPr/>
          <a:lstStyle/>
          <a:p>
            <a:r>
              <a:rPr lang="en-US" dirty="0"/>
              <a:t>Welcome!</a:t>
            </a:r>
          </a:p>
        </p:txBody>
      </p:sp>
      <p:sp>
        <p:nvSpPr>
          <p:cNvPr id="2" name="Text Placeholder 1">
            <a:extLst>
              <a:ext uri="{FF2B5EF4-FFF2-40B4-BE49-F238E27FC236}">
                <a16:creationId xmlns:a16="http://schemas.microsoft.com/office/drawing/2014/main" id="{DDB209AC-2C8B-61CB-4C5A-BFE5102548E9}"/>
              </a:ext>
            </a:extLst>
          </p:cNvPr>
          <p:cNvSpPr>
            <a:spLocks noGrp="1"/>
          </p:cNvSpPr>
          <p:nvPr>
            <p:ph type="body" idx="1"/>
          </p:nvPr>
        </p:nvSpPr>
        <p:spPr/>
        <p:txBody>
          <a:bodyPr/>
          <a:lstStyle/>
          <a:p>
            <a:pPr marL="114300" indent="0">
              <a:buNone/>
            </a:pPr>
            <a:r>
              <a:rPr lang="en-US" dirty="0"/>
              <a:t>What is one of your summer vacation or “staycation” plans?</a:t>
            </a:r>
          </a:p>
        </p:txBody>
      </p:sp>
      <p:sp>
        <p:nvSpPr>
          <p:cNvPr id="12" name="TextBox 11">
            <a:extLst>
              <a:ext uri="{FF2B5EF4-FFF2-40B4-BE49-F238E27FC236}">
                <a16:creationId xmlns:a16="http://schemas.microsoft.com/office/drawing/2014/main" id="{7EEE419B-F5A8-92F3-4569-AAD972C25F14}"/>
              </a:ext>
            </a:extLst>
          </p:cNvPr>
          <p:cNvSpPr txBox="1"/>
          <p:nvPr/>
        </p:nvSpPr>
        <p:spPr>
          <a:xfrm>
            <a:off x="873703" y="5832016"/>
            <a:ext cx="3082413" cy="307777"/>
          </a:xfrm>
          <a:prstGeom prst="rect">
            <a:avLst/>
          </a:prstGeom>
          <a:noFill/>
        </p:spPr>
        <p:txBody>
          <a:bodyPr wrap="square">
            <a:spAutoFit/>
          </a:bodyPr>
          <a:lstStyle/>
          <a:p>
            <a:r>
              <a:rPr lang="en-US" b="0" i="0" dirty="0">
                <a:solidFill>
                  <a:srgbClr val="111111"/>
                </a:solidFill>
                <a:effectLst/>
                <a:latin typeface="Calibri" panose="020F0502020204030204" pitchFamily="34" charset="0"/>
                <a:cs typeface="Calibri" panose="020F0502020204030204" pitchFamily="34" charset="0"/>
              </a:rPr>
              <a:t>Photo</a:t>
            </a:r>
            <a:r>
              <a:rPr lang="en-US" b="0" i="0" dirty="0">
                <a:solidFill>
                  <a:srgbClr val="111111"/>
                </a:solidFill>
                <a:effectLst/>
                <a:latin typeface="ui-sans-serif"/>
              </a:rPr>
              <a:t> by </a:t>
            </a:r>
            <a:r>
              <a:rPr lang="en-US" b="0" i="0" dirty="0">
                <a:solidFill>
                  <a:srgbClr val="767676"/>
                </a:solidFill>
                <a:effectLst/>
                <a:latin typeface="ui-sans-serif"/>
                <a:hlinkClick r:id="rId2"/>
              </a:rPr>
              <a:t>Scott Goodwill</a:t>
            </a:r>
            <a:r>
              <a:rPr lang="en-US" b="0" i="0" dirty="0">
                <a:solidFill>
                  <a:srgbClr val="111111"/>
                </a:solidFill>
                <a:effectLst/>
                <a:latin typeface="ui-sans-serif"/>
              </a:rPr>
              <a:t> on </a:t>
            </a:r>
            <a:r>
              <a:rPr lang="en-US" b="0" i="0" dirty="0" err="1">
                <a:solidFill>
                  <a:srgbClr val="767676"/>
                </a:solidFill>
                <a:effectLst/>
                <a:latin typeface="ui-sans-serif"/>
                <a:hlinkClick r:id="rId3"/>
              </a:rPr>
              <a:t>Unsplash</a:t>
            </a:r>
            <a:endParaRPr lang="en-US" dirty="0"/>
          </a:p>
        </p:txBody>
      </p:sp>
      <p:pic>
        <p:nvPicPr>
          <p:cNvPr id="6" name="Picture 5" descr="A tent with a view of the forest.">
            <a:extLst>
              <a:ext uri="{FF2B5EF4-FFF2-40B4-BE49-F238E27FC236}">
                <a16:creationId xmlns:a16="http://schemas.microsoft.com/office/drawing/2014/main" id="{2BF240B3-E954-DF49-DF48-5517D6561AA0}"/>
              </a:ext>
            </a:extLst>
          </p:cNvPr>
          <p:cNvPicPr>
            <a:picLocks noChangeAspect="1"/>
          </p:cNvPicPr>
          <p:nvPr/>
        </p:nvPicPr>
        <p:blipFill>
          <a:blip r:embed="rId4"/>
          <a:stretch>
            <a:fillRect/>
          </a:stretch>
        </p:blipFill>
        <p:spPr>
          <a:xfrm>
            <a:off x="3814914" y="2452906"/>
            <a:ext cx="6075279" cy="4051987"/>
          </a:xfrm>
          <a:prstGeom prst="rect">
            <a:avLst/>
          </a:prstGeom>
        </p:spPr>
      </p:pic>
      <p:sp>
        <p:nvSpPr>
          <p:cNvPr id="4" name="Slide Number Placeholder 3">
            <a:extLst>
              <a:ext uri="{FF2B5EF4-FFF2-40B4-BE49-F238E27FC236}">
                <a16:creationId xmlns:a16="http://schemas.microsoft.com/office/drawing/2014/main" id="{D24D74D0-C1CA-6B7B-52C3-AE76DC443B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359530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2C8D-6658-582C-BFD2-5D4BE7BBF66F}"/>
              </a:ext>
            </a:extLst>
          </p:cNvPr>
          <p:cNvSpPr>
            <a:spLocks noGrp="1"/>
          </p:cNvSpPr>
          <p:nvPr>
            <p:ph type="ctrTitle"/>
          </p:nvPr>
        </p:nvSpPr>
        <p:spPr/>
        <p:txBody>
          <a:bodyPr/>
          <a:lstStyle/>
          <a:p>
            <a:r>
              <a:rPr lang="en-US" dirty="0"/>
              <a:t>Managing Assessment Records in ARUA</a:t>
            </a:r>
          </a:p>
        </p:txBody>
      </p:sp>
      <p:sp>
        <p:nvSpPr>
          <p:cNvPr id="3" name="Slide Number Placeholder 2">
            <a:extLst>
              <a:ext uri="{FF2B5EF4-FFF2-40B4-BE49-F238E27FC236}">
                <a16:creationId xmlns:a16="http://schemas.microsoft.com/office/drawing/2014/main" id="{10C2BBC1-EA3E-7C27-837B-E8787B39BC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6385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Managing Test Records</a:t>
            </a:r>
            <a:endParaRPr/>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a:bodyPr>
          <a:lstStyle/>
          <a:p>
            <a:pPr marL="342900">
              <a:buSzPct val="100000"/>
            </a:pPr>
            <a:r>
              <a:rPr lang="en-US" dirty="0"/>
              <a:t>All summative tests are managed in Assessment Record Updating Application (ARUA) on the </a:t>
            </a:r>
            <a:r>
              <a:rPr lang="en-US" dirty="0">
                <a:hlinkClick r:id="rId3"/>
              </a:rPr>
              <a:t>ODE District Data Site</a:t>
            </a:r>
            <a:r>
              <a:rPr lang="en-US" dirty="0"/>
              <a:t>. </a:t>
            </a:r>
          </a:p>
          <a:p>
            <a:pPr marL="800100" lvl="1">
              <a:spcBef>
                <a:spcPts val="1000"/>
              </a:spcBef>
              <a:buFont typeface="Courier New" panose="02070309020205020404" pitchFamily="49" charset="0"/>
              <a:buChar char="o"/>
            </a:pPr>
            <a:r>
              <a:rPr lang="en-US" dirty="0"/>
              <a:t>Don't have access? Your District Security Administrator (DSA) can provide you with access. </a:t>
            </a:r>
          </a:p>
          <a:p>
            <a:pPr marL="800100" lvl="1">
              <a:spcBef>
                <a:spcPts val="1000"/>
              </a:spcBef>
              <a:buFont typeface="Courier New" panose="02070309020205020404" pitchFamily="49" charset="0"/>
              <a:buChar char="o"/>
            </a:pPr>
            <a:r>
              <a:rPr lang="en-US" dirty="0"/>
              <a:t>Look up who your DSA is here: </a:t>
            </a:r>
            <a:r>
              <a:rPr lang="en-US" dirty="0">
                <a:hlinkClick r:id="rId4"/>
              </a:rPr>
              <a:t>https://district.ode.state.or.us/apps/login/searchSA.aspx</a:t>
            </a:r>
            <a:endParaRPr lang="en-US" dirty="0"/>
          </a:p>
          <a:p>
            <a:pPr marL="457200" lvl="1" indent="0">
              <a:spcBef>
                <a:spcPts val="1000"/>
              </a:spcBef>
              <a:buNone/>
            </a:pPr>
            <a:endParaRPr lang="en-US" dirty="0"/>
          </a:p>
        </p:txBody>
      </p:sp>
      <p:pic>
        <p:nvPicPr>
          <p:cNvPr id="3" name="Picture 2" descr="A screenshot of the &quot;Locate District Security Administrator&quot; screen.">
            <a:extLst>
              <a:ext uri="{FF2B5EF4-FFF2-40B4-BE49-F238E27FC236}">
                <a16:creationId xmlns:a16="http://schemas.microsoft.com/office/drawing/2014/main" id="{0EA16BDF-6CED-A28B-5C9F-742788105D00}"/>
              </a:ext>
            </a:extLst>
          </p:cNvPr>
          <p:cNvPicPr>
            <a:picLocks noChangeAspect="1"/>
          </p:cNvPicPr>
          <p:nvPr/>
        </p:nvPicPr>
        <p:blipFill rotWithShape="1">
          <a:blip r:embed="rId5"/>
          <a:srcRect l="1171" t="55839" r="7358" b="2497"/>
          <a:stretch/>
        </p:blipFill>
        <p:spPr bwMode="auto">
          <a:xfrm>
            <a:off x="3215178" y="4564631"/>
            <a:ext cx="5539797" cy="1459592"/>
          </a:xfrm>
          <a:prstGeom prst="rect">
            <a:avLst/>
          </a:prstGeom>
          <a:ln>
            <a:noFill/>
          </a:ln>
          <a:extLst>
            <a:ext uri="{53640926-AAD7-44D8-BBD7-CCE9431645EC}">
              <a14:shadowObscured xmlns:a14="http://schemas.microsoft.com/office/drawing/2010/main"/>
            </a:ext>
          </a:extLst>
        </p:spPr>
      </p:pic>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29106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Google Shape;652;p85"/>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ODE Assessment Applications</a:t>
            </a:r>
            <a:endParaRPr sz="2866"/>
          </a:p>
        </p:txBody>
      </p:sp>
      <p:sp>
        <p:nvSpPr>
          <p:cNvPr id="651" name="Google Shape;651;p85"/>
          <p:cNvSpPr txBox="1">
            <a:spLocks noGrp="1"/>
          </p:cNvSpPr>
          <p:nvPr>
            <p:ph type="body" idx="1"/>
          </p:nvPr>
        </p:nvSpPr>
        <p:spPr>
          <a:xfrm>
            <a:off x="717176" y="1560161"/>
            <a:ext cx="10784400" cy="4109100"/>
          </a:xfrm>
          <a:prstGeom prst="rect">
            <a:avLst/>
          </a:prstGeom>
        </p:spPr>
        <p:txBody>
          <a:bodyPr spcFirstLastPara="1" wrap="square" lIns="91425" tIns="45700" rIns="91425" bIns="45700" anchor="t" anchorCtr="0">
            <a:noAutofit/>
          </a:bodyPr>
          <a:lstStyle/>
          <a:p>
            <a:pPr marL="0" lvl="0" indent="0">
              <a:lnSpc>
                <a:spcPct val="100000"/>
              </a:lnSpc>
              <a:spcBef>
                <a:spcPts val="0"/>
              </a:spcBef>
              <a:buNone/>
            </a:pPr>
            <a:r>
              <a:rPr lang="en-US" b="1" dirty="0"/>
              <a:t>Assessment Record Updating Application (ARUA) </a:t>
            </a:r>
          </a:p>
          <a:p>
            <a:pPr marL="457200" lvl="1" indent="0">
              <a:lnSpc>
                <a:spcPct val="100000"/>
              </a:lnSpc>
              <a:spcBef>
                <a:spcPts val="0"/>
              </a:spcBef>
              <a:buNone/>
            </a:pPr>
            <a:r>
              <a:rPr lang="en-US" i="1" dirty="0"/>
              <a:t>(also known as the Assessment Transactional System)</a:t>
            </a:r>
          </a:p>
          <a:p>
            <a:pPr marL="914400">
              <a:lnSpc>
                <a:spcPct val="100000"/>
              </a:lnSpc>
              <a:spcBef>
                <a:spcPts val="0"/>
              </a:spcBef>
              <a:buFont typeface="Arial"/>
              <a:buChar char="●"/>
            </a:pPr>
            <a:r>
              <a:rPr lang="en-US" dirty="0"/>
              <a:t>The only ODE assessment application that allows edits</a:t>
            </a:r>
          </a:p>
          <a:p>
            <a:pPr marL="914400">
              <a:lnSpc>
                <a:spcPct val="100000"/>
              </a:lnSpc>
              <a:spcBef>
                <a:spcPts val="0"/>
              </a:spcBef>
              <a:buFont typeface="Arial"/>
              <a:buChar char="●"/>
            </a:pPr>
            <a:r>
              <a:rPr lang="en-US" dirty="0"/>
              <a:t>Test record management (correcting errors, looking up test records)</a:t>
            </a:r>
            <a:endParaRPr dirty="0"/>
          </a:p>
          <a:p>
            <a:pPr marL="914400" lvl="0" indent="-342900" algn="l" rtl="0">
              <a:lnSpc>
                <a:spcPct val="100000"/>
              </a:lnSpc>
              <a:spcBef>
                <a:spcPts val="0"/>
              </a:spcBef>
              <a:spcAft>
                <a:spcPts val="0"/>
              </a:spcAft>
              <a:buSzPts val="1800"/>
              <a:buChar char="●"/>
            </a:pPr>
            <a:r>
              <a:rPr lang="en-US" dirty="0"/>
              <a:t>Entering administration codes (opt-outs, foreign exchange/homeschool, etc.)</a:t>
            </a:r>
          </a:p>
          <a:p>
            <a:pPr marL="914400" lvl="0" indent="-342900" algn="l" rtl="0">
              <a:lnSpc>
                <a:spcPct val="100000"/>
              </a:lnSpc>
              <a:spcBef>
                <a:spcPts val="0"/>
              </a:spcBef>
              <a:spcAft>
                <a:spcPts val="0"/>
              </a:spcAft>
              <a:buSzPts val="1800"/>
              <a:buChar char="●"/>
            </a:pPr>
            <a:endParaRPr lang="en-US" sz="1800" b="1" dirty="0"/>
          </a:p>
          <a:p>
            <a:pPr marL="461963" lvl="0" indent="0" algn="l" rtl="0">
              <a:lnSpc>
                <a:spcPct val="100000"/>
              </a:lnSpc>
              <a:spcBef>
                <a:spcPts val="0"/>
              </a:spcBef>
              <a:spcAft>
                <a:spcPts val="0"/>
              </a:spcAft>
              <a:buSzPts val="1800"/>
              <a:buNone/>
            </a:pPr>
            <a:r>
              <a:rPr lang="en-US" sz="1800" b="1" dirty="0"/>
              <a:t>Secure Assessment Reports (SAR)</a:t>
            </a:r>
            <a:endParaRPr sz="1800" b="1" dirty="0"/>
          </a:p>
          <a:p>
            <a:pPr marL="1371600" lvl="1">
              <a:lnSpc>
                <a:spcPct val="100000"/>
              </a:lnSpc>
              <a:spcBef>
                <a:spcPts val="200"/>
              </a:spcBef>
              <a:buChar char="●"/>
            </a:pPr>
            <a:r>
              <a:rPr lang="en-US" sz="1600" dirty="0"/>
              <a:t>“Official” pdf formatted reports: ISRs, Class Roster, Class Summary</a:t>
            </a:r>
          </a:p>
          <a:p>
            <a:pPr marL="461963" indent="0">
              <a:lnSpc>
                <a:spcPct val="100000"/>
              </a:lnSpc>
              <a:spcBef>
                <a:spcPts val="200"/>
              </a:spcBef>
              <a:buNone/>
            </a:pPr>
            <a:r>
              <a:rPr lang="en-US" sz="1800" b="1" dirty="0"/>
              <a:t>Achievement Data Insight (ADI)</a:t>
            </a:r>
            <a:endParaRPr sz="1800" b="1" dirty="0"/>
          </a:p>
          <a:p>
            <a:pPr marL="1371600" lvl="1">
              <a:lnSpc>
                <a:spcPct val="100000"/>
              </a:lnSpc>
              <a:spcBef>
                <a:spcPts val="200"/>
              </a:spcBef>
              <a:buChar char="●"/>
            </a:pPr>
            <a:r>
              <a:rPr lang="en-US" sz="1600" dirty="0"/>
              <a:t>Assessment Report Validations</a:t>
            </a:r>
            <a:endParaRPr sz="1600" dirty="0"/>
          </a:p>
          <a:p>
            <a:pPr marL="1828800" lvl="2" indent="-330200">
              <a:lnSpc>
                <a:spcPct val="100000"/>
              </a:lnSpc>
              <a:spcBef>
                <a:spcPts val="200"/>
              </a:spcBef>
              <a:buSzPts val="1600"/>
              <a:buChar char="○"/>
            </a:pPr>
            <a:r>
              <a:rPr lang="en-US" sz="1600" dirty="0"/>
              <a:t>Student Performance: English Language Arts, Mathematics, Science Next Gen</a:t>
            </a:r>
          </a:p>
          <a:p>
            <a:pPr marL="1828800" lvl="2" indent="-330200">
              <a:lnSpc>
                <a:spcPct val="100000"/>
              </a:lnSpc>
              <a:spcBef>
                <a:spcPts val="200"/>
              </a:spcBef>
              <a:buSzPts val="1600"/>
              <a:buChar char="○"/>
            </a:pPr>
            <a:r>
              <a:rPr lang="en-US" sz="1600" dirty="0"/>
              <a:t>On-Track to English language proficiency, SEEDS, ELP Standards</a:t>
            </a:r>
            <a:endParaRPr sz="1600" dirty="0"/>
          </a:p>
          <a:p>
            <a:pPr marL="457200" lvl="1" indent="0">
              <a:lnSpc>
                <a:spcPct val="100000"/>
              </a:lnSpc>
              <a:spcBef>
                <a:spcPts val="200"/>
              </a:spcBef>
              <a:buNone/>
            </a:pPr>
            <a:r>
              <a:rPr lang="en-US" sz="1800" b="1" dirty="0"/>
              <a:t>Accountability Warehouse Extract (AWE)</a:t>
            </a:r>
          </a:p>
          <a:p>
            <a:pPr marL="1371600" lvl="1">
              <a:lnSpc>
                <a:spcPct val="100000"/>
              </a:lnSpc>
              <a:spcBef>
                <a:spcPts val="200"/>
              </a:spcBef>
              <a:buFont typeface="Arial"/>
              <a:buChar char="●"/>
            </a:pPr>
            <a:r>
              <a:rPr lang="en-US" sz="1600" dirty="0"/>
              <a:t>Download “Official” Assessment records in a spreadsheet/table format</a:t>
            </a:r>
          </a:p>
          <a:p>
            <a:pPr marL="457200" lvl="1" indent="0">
              <a:lnSpc>
                <a:spcPct val="100000"/>
              </a:lnSpc>
              <a:spcBef>
                <a:spcPts val="1000"/>
              </a:spcBef>
              <a:buNone/>
            </a:pPr>
            <a:endParaRPr sz="1800" b="1" dirty="0"/>
          </a:p>
        </p:txBody>
      </p:sp>
      <p:sp>
        <p:nvSpPr>
          <p:cNvPr id="2" name="Rectangle 1">
            <a:extLst>
              <a:ext uri="{FF2B5EF4-FFF2-40B4-BE49-F238E27FC236}">
                <a16:creationId xmlns:a16="http://schemas.microsoft.com/office/drawing/2014/main" id="{8E6B8445-86FF-F767-A61E-309C5AB36B7B}"/>
              </a:ext>
            </a:extLst>
          </p:cNvPr>
          <p:cNvSpPr/>
          <p:nvPr/>
        </p:nvSpPr>
        <p:spPr>
          <a:xfrm>
            <a:off x="952107" y="3638746"/>
            <a:ext cx="10549469" cy="2501047"/>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r"/>
            <a:endParaRPr lang="en-US" sz="1800" dirty="0">
              <a:solidFill>
                <a:schemeClr val="accent4"/>
              </a:solidFill>
              <a:latin typeface="Calibri" panose="020F0502020204030204" pitchFamily="34" charset="0"/>
              <a:cs typeface="Calibri" panose="020F0502020204030204" pitchFamily="34" charset="0"/>
            </a:endParaRPr>
          </a:p>
          <a:p>
            <a:pPr algn="r"/>
            <a:r>
              <a:rPr lang="en-US" sz="2000" b="1" dirty="0">
                <a:solidFill>
                  <a:schemeClr val="accent4"/>
                </a:solidFill>
                <a:latin typeface="Calibri" panose="020F0502020204030204" pitchFamily="34" charset="0"/>
                <a:cs typeface="Calibri" panose="020F0502020204030204" pitchFamily="34" charset="0"/>
              </a:rPr>
              <a:t>**Overview in DTC Learning </a:t>
            </a:r>
          </a:p>
          <a:p>
            <a:pPr algn="r"/>
            <a:r>
              <a:rPr lang="en-US" sz="2000" b="1" dirty="0">
                <a:solidFill>
                  <a:schemeClr val="accent4"/>
                </a:solidFill>
                <a:latin typeface="Calibri" panose="020F0502020204030204" pitchFamily="34" charset="0"/>
                <a:cs typeface="Calibri" panose="020F0502020204030204" pitchFamily="34" charset="0"/>
              </a:rPr>
              <a:t>Session on June 12 @ 9:00 a.m.</a:t>
            </a:r>
          </a:p>
        </p:txBody>
      </p:sp>
      <p:sp>
        <p:nvSpPr>
          <p:cNvPr id="653" name="Google Shape;653;p8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Managing Summative Test Records</a:t>
            </a:r>
            <a:endParaRPr/>
          </a:p>
        </p:txBody>
      </p:sp>
      <p:sp>
        <p:nvSpPr>
          <p:cNvPr id="660" name="Google Shape;660;p86"/>
          <p:cNvSpPr txBox="1">
            <a:spLocks noGrp="1"/>
          </p:cNvSpPr>
          <p:nvPr>
            <p:ph type="body" idx="1"/>
          </p:nvPr>
        </p:nvSpPr>
        <p:spPr>
          <a:prstGeom prst="rect">
            <a:avLst/>
          </a:prstGeom>
        </p:spPr>
        <p:txBody>
          <a:bodyPr spcFirstLastPara="1" wrap="square" lIns="91425" tIns="45700" rIns="91425" bIns="45700" anchor="t" anchorCtr="0">
            <a:normAutofit/>
          </a:bodyPr>
          <a:lstStyle/>
          <a:p>
            <a:pPr marL="0" indent="0">
              <a:buNone/>
            </a:pPr>
            <a:r>
              <a:rPr lang="en-US" dirty="0"/>
              <a:t>Managing Test Records During the Summer</a:t>
            </a:r>
          </a:p>
          <a:p>
            <a:pPr marL="342900">
              <a:buSzPct val="100000"/>
            </a:pPr>
            <a:r>
              <a:rPr lang="en-US" dirty="0">
                <a:hlinkClick r:id="rId3"/>
              </a:rPr>
              <a:t>Summer Contact Form</a:t>
            </a:r>
            <a:endParaRPr lang="en-US" dirty="0"/>
          </a:p>
          <a:p>
            <a:pPr marL="342900">
              <a:buSzPct val="100000"/>
            </a:pPr>
            <a:r>
              <a:rPr lang="en-US" dirty="0"/>
              <a:t>Last batch of test records will load by July 11th </a:t>
            </a:r>
          </a:p>
          <a:p>
            <a:pPr marL="342900">
              <a:buSzPct val="100000"/>
            </a:pPr>
            <a:r>
              <a:rPr lang="en-US" dirty="0"/>
              <a:t>Enter administration codes before the editing window closes on August 22nd </a:t>
            </a:r>
          </a:p>
          <a:p>
            <a:pPr marL="800100" lvl="1">
              <a:buFont typeface="Courier New"/>
              <a:buChar char="o"/>
            </a:pPr>
            <a:r>
              <a:rPr lang="en-US" dirty="0"/>
              <a:t>Complete list of administration codes can be found in the </a:t>
            </a:r>
            <a:r>
              <a:rPr lang="en-US" dirty="0">
                <a:hlinkClick r:id="rId4"/>
              </a:rPr>
              <a:t>TAM</a:t>
            </a:r>
            <a:r>
              <a:rPr lang="en-US" dirty="0"/>
              <a:t> - Table 27 </a:t>
            </a:r>
          </a:p>
          <a:p>
            <a:pPr marL="0" indent="0">
              <a:buNone/>
            </a:pPr>
            <a:endParaRPr lang="en-US" dirty="0"/>
          </a:p>
        </p:txBody>
      </p:sp>
      <p:sp>
        <p:nvSpPr>
          <p:cNvPr id="661" name="Google Shape;661;p8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944765008"/>
      </p:ext>
    </p:extLst>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2025-06-05T14:22:33+00:00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0CA17594-1128-44D3-8F2D-CC184806C4B8}"/>
</file>

<file path=customXml/itemProps2.xml><?xml version="1.0" encoding="utf-8"?>
<ds:datastoreItem xmlns:ds="http://schemas.openxmlformats.org/officeDocument/2006/customXml" ds:itemID="{D075404E-8737-4A7F-B0FA-2EDB677AB241}"/>
</file>

<file path=customXml/itemProps3.xml><?xml version="1.0" encoding="utf-8"?>
<ds:datastoreItem xmlns:ds="http://schemas.openxmlformats.org/officeDocument/2006/customXml" ds:itemID="{888EE884-25BB-4C0B-9003-EB50FE39957A}"/>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1963</Words>
  <Application>Microsoft Office PowerPoint</Application>
  <PresentationFormat>Widescreen</PresentationFormat>
  <Paragraphs>273</Paragraphs>
  <Slides>35</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Courier New</vt:lpstr>
      <vt:lpstr>Symbol</vt:lpstr>
      <vt:lpstr>ui-sans-serif</vt:lpstr>
      <vt:lpstr>Wingdings</vt:lpstr>
      <vt:lpstr>Wingdings,Sans-Serif</vt:lpstr>
      <vt:lpstr>Blue_2021ODE</vt:lpstr>
      <vt:lpstr>DTC Learning Session Assessment Record Management in ARUA</vt:lpstr>
      <vt:lpstr>Please rename yourself…</vt:lpstr>
      <vt:lpstr>Regional ESD Partners are your best contact for Assessment and Accountability support</vt:lpstr>
      <vt:lpstr>Assessment Team Contacts</vt:lpstr>
      <vt:lpstr>Welcome!</vt:lpstr>
      <vt:lpstr>Managing Assessment Records in ARUA</vt:lpstr>
      <vt:lpstr>Managing Test Records</vt:lpstr>
      <vt:lpstr>ODE Assessment Applications</vt:lpstr>
      <vt:lpstr>Managing Summative Test Records</vt:lpstr>
      <vt:lpstr>Opt-Outs and Exemptions in ARUA</vt:lpstr>
      <vt:lpstr>Reporting of Statewide Assessment Results</vt:lpstr>
      <vt:lpstr>Virtual (Non-Participation) Test Records</vt:lpstr>
      <vt:lpstr>Test Record Load Schedule</vt:lpstr>
      <vt:lpstr>Which test records can I edit in ARUA?</vt:lpstr>
      <vt:lpstr>ODE Central Login Application – ARUA (1/6)</vt:lpstr>
      <vt:lpstr>ODE Central Login Application- ARUA (2/6)</vt:lpstr>
      <vt:lpstr>ODE Central Login Application- ARUA (3/6)</vt:lpstr>
      <vt:lpstr>ODE Central Login Application- ARUA (4/6)</vt:lpstr>
      <vt:lpstr>ODE Central Login Application- ARUA (5/6)</vt:lpstr>
      <vt:lpstr>ARUA Administration Codes</vt:lpstr>
      <vt:lpstr>ODE Central Login Application- ARUA (6/6)</vt:lpstr>
      <vt:lpstr>Processing Multiple Records (1/3)</vt:lpstr>
      <vt:lpstr>Processing Multiple Records (2/3)</vt:lpstr>
      <vt:lpstr>Processing Multiple Records (3/3)</vt:lpstr>
      <vt:lpstr>Review Errors</vt:lpstr>
      <vt:lpstr>Test Lookup Report (1/2)</vt:lpstr>
      <vt:lpstr>Test Lookup Report (2/2)</vt:lpstr>
      <vt:lpstr>Reference Report</vt:lpstr>
      <vt:lpstr>Participation Report</vt:lpstr>
      <vt:lpstr>Managing ELPA Screener Records</vt:lpstr>
      <vt:lpstr>Merging Temp IDs with SSIDs</vt:lpstr>
      <vt:lpstr>Merging One Record at a Time</vt:lpstr>
      <vt:lpstr>Merging Multiple Records</vt:lpstr>
      <vt:lpstr>Resources</vt:lpstr>
      <vt:lpstr>Thank You! Next Session:  ODE Assessment Applications 2  Thursday, June 12 @ 9:00 a.m. – Register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DTC Orientation  ::  Session 3</dc:title>
  <dc:creator>Karen Brown Smith</dc:creator>
  <cp:lastModifiedBy>PLATTNER Crys * ODE</cp:lastModifiedBy>
  <cp:revision>3</cp:revision>
  <dcterms:modified xsi:type="dcterms:W3CDTF">2025-06-05T14:16:59Z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