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27"/>
  </p:notesMasterIdLst>
  <p:sldIdLst>
    <p:sldId id="256" r:id="rId5"/>
    <p:sldId id="370" r:id="rId6"/>
    <p:sldId id="335" r:id="rId7"/>
    <p:sldId id="307" r:id="rId8"/>
    <p:sldId id="368" r:id="rId9"/>
    <p:sldId id="337" r:id="rId10"/>
    <p:sldId id="338" r:id="rId11"/>
    <p:sldId id="339" r:id="rId12"/>
    <p:sldId id="340" r:id="rId13"/>
    <p:sldId id="341" r:id="rId14"/>
    <p:sldId id="369" r:id="rId15"/>
    <p:sldId id="381" r:id="rId16"/>
    <p:sldId id="383" r:id="rId17"/>
    <p:sldId id="374" r:id="rId18"/>
    <p:sldId id="375" r:id="rId19"/>
    <p:sldId id="376" r:id="rId20"/>
    <p:sldId id="377" r:id="rId21"/>
    <p:sldId id="378" r:id="rId22"/>
    <p:sldId id="379" r:id="rId23"/>
    <p:sldId id="384" r:id="rId24"/>
    <p:sldId id="371" r:id="rId25"/>
    <p:sldId id="385" r:id="rId26"/>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9" clrIdx="0"/>
  <p:cmAuthor id="1" name="Henri" initials="H" lastIdx="2" clrIdx="1"/>
  <p:cmAuthor id="2" name="Diah" initials="D" lastIdx="5"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7269"/>
    <a:srgbClr val="F1AD63"/>
    <a:srgbClr val="D65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2161" autoAdjust="0"/>
  </p:normalViewPr>
  <p:slideViewPr>
    <p:cSldViewPr>
      <p:cViewPr varScale="1">
        <p:scale>
          <a:sx n="53" d="100"/>
          <a:sy n="53" d="100"/>
        </p:scale>
        <p:origin x="1002" y="60"/>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Once we’ve selected the types of items we want to develop, we then need to think about design frameworks, the alignment of items to the standards, and other issues of cognitive complexity.  We’ll cover some of those ideas in this chapter.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491231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the cognitive rigor matrix outline.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new cognitive process levels are listed as the row headers, and levels of knowledge depth are listed as the column headers.  In the version of the matrix you have, each cell contains a detailed description of the kinds of skills a student using those cognitive processes, at that depth of knowledge, would be required to use.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can be used to classify items based on their depth of knowledge.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3480610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sample items we will be examining focus on the Analyze process.  Here are the descriptions of each level.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At level 1, students break into constituent parts or deconstruct point of view.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At level 2, students identify the use of literary devices, and distinguish between relevant and irrelevant information or between fact and opinion.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At level 3, students analyze authors craft, viewpoint, or potential bias.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at the highest level of extended thinking, students must analyze multiple works, genres, time periods, or discourse styles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503968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is the information about our sample items – grade levels, Smarter Balanced claim (reading), the anchor domain of craft and structure within the strand of reading literary texts, and the specific standards of interpreting words and phrases within texts.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a:p>
        </p:txBody>
      </p:sp>
    </p:spTree>
    <p:extLst>
      <p:ext uri="{BB962C8B-B14F-4D97-AF65-F5344CB8AC3E}">
        <p14:creationId xmlns:p14="http://schemas.microsoft.com/office/powerpoint/2010/main" val="2195085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is the item specification information for our sample items, from the Smarter Balanced Assessment information.  These include the depth-of-knowledge specification we saw before, the grade-level-specific standards addressed by each item, and the Smarter Balanced Assessment target at each grade level</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a:p>
        </p:txBody>
      </p:sp>
    </p:spTree>
    <p:extLst>
      <p:ext uri="{BB962C8B-B14F-4D97-AF65-F5344CB8AC3E}">
        <p14:creationId xmlns:p14="http://schemas.microsoft.com/office/powerpoint/2010/main" val="32632111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a sample item for Grade 8.  Take a moment to read the story on this page (you can pause the video until you are done reading), and then we’ll move to the next page to see the question the students must answer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a:p>
        </p:txBody>
      </p:sp>
    </p:spTree>
    <p:extLst>
      <p:ext uri="{BB962C8B-B14F-4D97-AF65-F5344CB8AC3E}">
        <p14:creationId xmlns:p14="http://schemas.microsoft.com/office/powerpoint/2010/main" val="3376113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item is:  What is the purpose of the author’s use of “pillowed” in paragraph 3 and “nestled” in paragraph 4?  As a reminder, we’ve included the learning progression standard that this item is intended to address, as well as the smarter balanced assessment standard, and the location of the question in the cognitive rigor matrix.</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a:p>
        </p:txBody>
      </p:sp>
    </p:spTree>
    <p:extLst>
      <p:ext uri="{BB962C8B-B14F-4D97-AF65-F5344CB8AC3E}">
        <p14:creationId xmlns:p14="http://schemas.microsoft.com/office/powerpoint/2010/main" val="3751530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Now, let’s move to the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sample item.  Here, the item focuses on a poem that is spoken in the voice of a male mermaid, whose wife has decided to leave the ocean and return to life on land.  Again, take a moment to read the text, pausing the video as needed.  Pay particular attention to the lines highlighted in red, as they are the four possible responses to the multiple choice item on the next page.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16</a:t>
            </a:fld>
            <a:endParaRPr lang="en-US"/>
          </a:p>
        </p:txBody>
      </p:sp>
    </p:spTree>
    <p:extLst>
      <p:ext uri="{BB962C8B-B14F-4D97-AF65-F5344CB8AC3E}">
        <p14:creationId xmlns:p14="http://schemas.microsoft.com/office/powerpoint/2010/main" val="1140226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is the multiple choice item:  Which phrase signals a major change in the action of the poem?</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17</a:t>
            </a:fld>
            <a:endParaRPr lang="en-US"/>
          </a:p>
        </p:txBody>
      </p:sp>
    </p:spTree>
    <p:extLst>
      <p:ext uri="{BB962C8B-B14F-4D97-AF65-F5344CB8AC3E}">
        <p14:creationId xmlns:p14="http://schemas.microsoft.com/office/powerpoint/2010/main" val="10258928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Again, here is a reminder of the learning progression level addressed by this item, as well as the smarter balanced assessment standard, and the location of the question in the cognitive rigor matrix.</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18</a:t>
            </a:fld>
            <a:endParaRPr lang="en-US"/>
          </a:p>
        </p:txBody>
      </p:sp>
    </p:spTree>
    <p:extLst>
      <p:ext uri="{BB962C8B-B14F-4D97-AF65-F5344CB8AC3E}">
        <p14:creationId xmlns:p14="http://schemas.microsoft.com/office/powerpoint/2010/main" val="30821735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Finally, here is the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sample item.  Take a moment to read the text, pausing the video as needed.  Here, the questions addressing the text are included on this slide (as the text is quite a bit shorter):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highlighted sentence </a:t>
            </a:r>
            <a:r>
              <a:rPr lang="en-US" sz="1200" i="1" kern="1200" dirty="0" smtClean="0">
                <a:solidFill>
                  <a:schemeClr val="tx1"/>
                </a:solidFill>
                <a:effectLst/>
                <a:latin typeface="+mn-lt"/>
                <a:ea typeface="+mn-ea"/>
                <a:cs typeface="+mn-cs"/>
              </a:rPr>
              <a:t>from Summer on Wheels </a:t>
            </a:r>
            <a:r>
              <a:rPr lang="en-US" sz="1200" kern="1200" dirty="0" smtClean="0">
                <a:solidFill>
                  <a:schemeClr val="tx1"/>
                </a:solidFill>
                <a:effectLst/>
                <a:latin typeface="+mn-lt"/>
                <a:ea typeface="+mn-ea"/>
                <a:cs typeface="+mn-cs"/>
              </a:rPr>
              <a:t>includes a literary device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does the literary device mean?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Why did the author most likely select the literary device for this description?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Write a 2-3 sentence answer responding to these questions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19</a:t>
            </a:fld>
            <a:endParaRPr lang="en-US"/>
          </a:p>
        </p:txBody>
      </p:sp>
    </p:spTree>
    <p:extLst>
      <p:ext uri="{BB962C8B-B14F-4D97-AF65-F5344CB8AC3E}">
        <p14:creationId xmlns:p14="http://schemas.microsoft.com/office/powerpoint/2010/main" val="3030755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We’re still working on the second building block of the BEAR Assessment System – item design.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23002042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as before, a reminder of the learning progression level addressed by this item, as well as the smarter balanced assessment standard, and the location of the question in the cognitive rigor matrix.  You can see that it is possible to address most grade levels with several levels of cognitive rigor; here, the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and 8</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questions are at level 3, while the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question is at level 2.</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20</a:t>
            </a:fld>
            <a:endParaRPr lang="en-US"/>
          </a:p>
        </p:txBody>
      </p:sp>
    </p:spTree>
    <p:extLst>
      <p:ext uri="{BB962C8B-B14F-4D97-AF65-F5344CB8AC3E}">
        <p14:creationId xmlns:p14="http://schemas.microsoft.com/office/powerpoint/2010/main" val="39059812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That’s the end of our chapter on item design.  </a:t>
            </a:r>
            <a:r>
              <a:rPr lang="en-US" sz="1200" kern="1200" smtClean="0">
                <a:solidFill>
                  <a:schemeClr val="tx1"/>
                </a:solidFill>
                <a:effectLst/>
                <a:latin typeface="+mn-lt"/>
                <a:ea typeface="+mn-ea"/>
                <a:cs typeface="+mn-cs"/>
              </a:rPr>
              <a:t>If you would like any additional information about what has been covered in this chapter, here are some possible references for you.</a:t>
            </a:r>
          </a:p>
          <a:p>
            <a:endParaRPr lang="en-US"/>
          </a:p>
        </p:txBody>
      </p:sp>
      <p:sp>
        <p:nvSpPr>
          <p:cNvPr id="4" name="Slide Number Placeholder 3"/>
          <p:cNvSpPr>
            <a:spLocks noGrp="1"/>
          </p:cNvSpPr>
          <p:nvPr>
            <p:ph type="sldNum" sz="quarter" idx="10"/>
          </p:nvPr>
        </p:nvSpPr>
        <p:spPr/>
        <p:txBody>
          <a:bodyPr/>
          <a:lstStyle/>
          <a:p>
            <a:fld id="{988ED1C4-E55A-4059-8929-41A6A0563924}" type="slidenum">
              <a:rPr lang="en-US" smtClean="0"/>
              <a:t>21</a:t>
            </a:fld>
            <a:endParaRPr lang="en-US"/>
          </a:p>
        </p:txBody>
      </p:sp>
    </p:spTree>
    <p:extLst>
      <p:ext uri="{BB962C8B-B14F-4D97-AF65-F5344CB8AC3E}">
        <p14:creationId xmlns:p14="http://schemas.microsoft.com/office/powerpoint/2010/main" val="24914421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22</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is based on the principle that there should be a match between what is taught and what is assessed.  In fact, things work best when there is an alignment between teaching, assessment, and the desired learning outcomes (in our case the Common Core standards).  We work to achieve this by locating our proposed items along our map of the learning progression.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1463520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Smarter Balanced assessment also uses the idea of alignment, which is defined as the degree to which expectations and assessments can be used to both measure and improve student learning.</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2234742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Smarter Balanced consortium uses 4 criteria to determine the degree of alignment of items to the standards.  These are defined as follows: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First, Categorical concurrence:  This is the commonality between the content categories of the standards and those covered by the assessment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Second is range of knowledge correspondence:  Which is defined as the number of objectives within each standard covered by item(s) in question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Third is balance of representation:  Relative coverage of content categories by items in a test – how many items represent each of the content categories that we intend to cover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Finally, we consider depth of knowledge consistency: This is the degree of match between the cognitive demand of items and the level of cognitive demand communicated by the wording of the objectives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1663660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Other issues to consider when developing items are the ideas of universal design, and the issues of vocabulary and language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Universal design requires that we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Design item that accurately assess the targeted competency for all students, including those with special needs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We must also ensure item fairness – we need to make sure that items are equally difficult for groups of equal ability (e.g. males and females; urban and rural).  For example, we should take care not to develop items that might draw too heavily on specific sports knowledge that might be less familiar to girls on average, or on farming ideas that would be more familiar to students in a rural environment than an urban one.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should pay attention to vocabulary &amp; language by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using content-specific language that is appropriate to the assessed grade.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For non-content-specific material, use vocabulary and language from previous grade levels.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4257643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More issues include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Grade appropriateness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We should design items that assess a primary content domain or standard of the appropriate grade, not focusing on either an earlier or later grade.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For non-reading items, the Smarter Balanced consortium recommends that the reading level be approximately one grade level below the grade level of the test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Sometimes, we must use the same items on more than one test.  This is called linking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is most common in pretest-posttest designs, where we often include some items that appeared on previous tests to measure student progress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We must be careful, however, that progress is real progress, and not just students’ memory of specific items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If the time between tests is relatively long (say, around 2 to 3 months), the same test can usually be reused, unless it included very long or unusual items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If the time is short (say 2 to 3 weeks), it is best to pick a few items to reuse and include new ones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3961323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In the previous chapter, we mentioned the issue of cognitive complexity.  The Smarter Balanced consortium represents this using the Cognitive Rigor matrix, which was included with the Chapter 5 video.  This is based on a modification of Bloom’s taxonomy, which we’ll be looking at next.  Then we will examine some sample items and how they align to both the learning progression and the cognitive rigor matrix.</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803021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original Bloom’s taxonomy is on the right, the modification is on the left.  In the original taxonomy, demonstrating knowledge was considered the lowest level skill, while evaluation was seen as the highest.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Although this was useful, it was sometimes not the case that the levels were ordered as expected.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In the newer, “cognitive process” version, several changes were made.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First, some of the cells are renamed.  The lowest level is now simply remembering information.  The highest levels include evaluating and analyzing, but also creating something new</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Second, the top three levels are not seen as hierarchical.  Creating, evaluating, and analyzing are all seen as highest-level skills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Finally, this new version includes in each cell a number of verbs that can be used in item creating to cue students as to which of the skills to use in constructing their responses.  For example, remembering could be cued by “describe” or “identify”, while analyzing could be cued by “compare and contrast” or creating by “design” or “construct”</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6716794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752600"/>
            <a:ext cx="1981200" cy="3048000"/>
          </a:xfrm>
        </p:spPr>
        <p:txBody>
          <a:bodyPr>
            <a:normAutofit/>
          </a:bodyPr>
          <a:lstStyle/>
          <a:p>
            <a:r>
              <a:rPr lang="en-US" dirty="0" smtClean="0"/>
              <a:t>Design framework</a:t>
            </a:r>
          </a:p>
          <a:p>
            <a:r>
              <a:rPr lang="en-US" dirty="0" smtClean="0"/>
              <a:t>Item development</a:t>
            </a:r>
          </a:p>
          <a:p>
            <a:r>
              <a:rPr lang="en-US" dirty="0" smtClean="0"/>
              <a:t>Cognitive complexity</a:t>
            </a:r>
          </a:p>
          <a:p>
            <a:r>
              <a:rPr lang="en-US" dirty="0" smtClean="0"/>
              <a:t>Sample items</a:t>
            </a:r>
          </a:p>
        </p:txBody>
      </p:sp>
      <p:sp>
        <p:nvSpPr>
          <p:cNvPr id="2" name="Title 1"/>
          <p:cNvSpPr>
            <a:spLocks noGrp="1"/>
          </p:cNvSpPr>
          <p:nvPr>
            <p:ph type="title"/>
          </p:nvPr>
        </p:nvSpPr>
        <p:spPr/>
        <p:txBody>
          <a:bodyPr/>
          <a:lstStyle/>
          <a:p>
            <a:r>
              <a:rPr lang="en-US" dirty="0" smtClean="0"/>
              <a:t>ELA Item Design</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Cognitive rigor matrix</a:t>
            </a:r>
            <a:endParaRPr lang="en-US" dirty="0"/>
          </a:p>
        </p:txBody>
      </p:sp>
      <p:pic>
        <p:nvPicPr>
          <p:cNvPr id="4" name="Picture 3" descr="5 x 7 blank table with the following column headers:&#10;Depth + thinking&#10;Level 1 Recall &amp; Reproduction&#10;Level 2 Skills &amp; Concepts&#10;Level 3 Strategicy Thinking / Reasoning&#10;Level 4 Extended Thinking&#10;and row hearders:&#10;Depth + thinking&#10;Remember &#10;Understand&#10;Apply&#10;Analyze&#10;Evaluate&#10;Create&#10;"/>
          <p:cNvPicPr>
            <a:picLocks noChangeAspect="1"/>
          </p:cNvPicPr>
          <p:nvPr/>
        </p:nvPicPr>
        <p:blipFill>
          <a:blip r:embed="rId3"/>
          <a:stretch>
            <a:fillRect/>
          </a:stretch>
        </p:blipFill>
        <p:spPr>
          <a:xfrm>
            <a:off x="762000" y="1600200"/>
            <a:ext cx="7848600" cy="5000233"/>
          </a:xfrm>
          <a:prstGeom prst="rect">
            <a:avLst/>
          </a:prstGeom>
        </p:spPr>
      </p:pic>
    </p:spTree>
    <p:extLst>
      <p:ext uri="{BB962C8B-B14F-4D97-AF65-F5344CB8AC3E}">
        <p14:creationId xmlns:p14="http://schemas.microsoft.com/office/powerpoint/2010/main" val="18512844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Sample items focus on Application process</a:t>
            </a:r>
            <a:endParaRPr lang="en-US" dirty="0"/>
          </a:p>
        </p:txBody>
      </p:sp>
      <p:graphicFrame>
        <p:nvGraphicFramePr>
          <p:cNvPr id="6" name="Table 5" descr="Two rows, 5 columns:&#10;Process - Apply: Carry out or use a procedure in a griven situations; carry out (apply to a familiar task) or use (apply) to an unfamiliar task&#10;&#10;Level 1 Recall &amp; Reproduction - Follow simple / routine procedures. Apply an algorithm or formula.&#10;&#10;Level 2 Skills &amp; Concepts - Solve routine problems applying multiple concepts or decision points. &#10;&#10;Level 3 Strategicy Thinking / Reasoning - Use or apply concepts to solve non-routine problems.&#10;&#10;Level 4 Extended Thinking - Select or devise an approach among many alternatives to solve a novel problem.&#10;"/>
          <p:cNvGraphicFramePr>
            <a:graphicFrameLocks noGrp="1"/>
          </p:cNvGraphicFramePr>
          <p:nvPr>
            <p:extLst>
              <p:ext uri="{D42A27DB-BD31-4B8C-83A1-F6EECF244321}">
                <p14:modId xmlns:p14="http://schemas.microsoft.com/office/powerpoint/2010/main" val="2782622427"/>
              </p:ext>
            </p:extLst>
          </p:nvPr>
        </p:nvGraphicFramePr>
        <p:xfrm>
          <a:off x="381000" y="2514600"/>
          <a:ext cx="8305800" cy="310896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1569720">
                  <a:extLst>
                    <a:ext uri="{9D8B030D-6E8A-4147-A177-3AD203B41FA5}">
                      <a16:colId xmlns:a16="http://schemas.microsoft.com/office/drawing/2014/main" val="20001"/>
                    </a:ext>
                  </a:extLst>
                </a:gridCol>
                <a:gridCol w="178308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tblGrid>
              <a:tr h="370840">
                <a:tc>
                  <a:txBody>
                    <a:bodyPr/>
                    <a:lstStyle/>
                    <a:p>
                      <a:r>
                        <a:rPr lang="en-US" sz="1600" dirty="0" smtClean="0"/>
                        <a:t>Process</a:t>
                      </a:r>
                      <a:endParaRPr lang="en-US" sz="1600" dirty="0"/>
                    </a:p>
                  </a:txBody>
                  <a:tcPr/>
                </a:tc>
                <a:tc>
                  <a:txBody>
                    <a:bodyPr/>
                    <a:lstStyle/>
                    <a:p>
                      <a:r>
                        <a:rPr lang="en-US" sz="1600" dirty="0" smtClean="0"/>
                        <a:t>Level 1: Recall</a:t>
                      </a:r>
                      <a:r>
                        <a:rPr lang="en-US" sz="1600" baseline="0" dirty="0" smtClean="0"/>
                        <a:t> &amp; Reproduction</a:t>
                      </a:r>
                      <a:endParaRPr lang="en-US" sz="1600" dirty="0"/>
                    </a:p>
                  </a:txBody>
                  <a:tcPr/>
                </a:tc>
                <a:tc>
                  <a:txBody>
                    <a:bodyPr/>
                    <a:lstStyle/>
                    <a:p>
                      <a:r>
                        <a:rPr lang="en-US" sz="1600" dirty="0" smtClean="0"/>
                        <a:t>Level</a:t>
                      </a:r>
                      <a:r>
                        <a:rPr lang="en-US" sz="1600" baseline="0" dirty="0" smtClean="0"/>
                        <a:t> 2: Skills &amp; Concepts</a:t>
                      </a:r>
                      <a:endParaRPr lang="en-US" sz="1600" dirty="0"/>
                    </a:p>
                  </a:txBody>
                  <a:tcPr/>
                </a:tc>
                <a:tc>
                  <a:txBody>
                    <a:bodyPr/>
                    <a:lstStyle/>
                    <a:p>
                      <a:r>
                        <a:rPr lang="en-US" sz="1600" dirty="0" smtClean="0"/>
                        <a:t>Level 3: Strategic Thinking/</a:t>
                      </a:r>
                    </a:p>
                    <a:p>
                      <a:r>
                        <a:rPr lang="en-US" sz="1600" dirty="0" smtClean="0"/>
                        <a:t>Reasonin</a:t>
                      </a:r>
                      <a:r>
                        <a:rPr lang="en-US" sz="1600" baseline="0" dirty="0" smtClean="0"/>
                        <a:t>g</a:t>
                      </a:r>
                      <a:endParaRPr lang="en-US" sz="1600" dirty="0"/>
                    </a:p>
                  </a:txBody>
                  <a:tcPr/>
                </a:tc>
                <a:tc>
                  <a:txBody>
                    <a:bodyPr/>
                    <a:lstStyle/>
                    <a:p>
                      <a:r>
                        <a:rPr lang="en-US" sz="1600" dirty="0" smtClean="0"/>
                        <a:t>Level 4: Extended</a:t>
                      </a:r>
                      <a:r>
                        <a:rPr lang="en-US" sz="1600" baseline="0" dirty="0" smtClean="0"/>
                        <a:t> Thinking</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Apply:</a:t>
                      </a:r>
                    </a:p>
                    <a:p>
                      <a:r>
                        <a:rPr lang="en-US" sz="1600" dirty="0" smtClean="0"/>
                        <a:t>Carry</a:t>
                      </a:r>
                      <a:r>
                        <a:rPr lang="en-US" sz="1600" baseline="0" dirty="0" smtClean="0"/>
                        <a:t> out or use a procedure in a given situations; carry out (apply to a familiar task) or use (apply) to an unfamiliar task.</a:t>
                      </a:r>
                      <a:endParaRPr lang="en-US" sz="1600" dirty="0"/>
                    </a:p>
                  </a:txBody>
                  <a:tcPr/>
                </a:tc>
                <a:tc>
                  <a:txBody>
                    <a:bodyPr/>
                    <a:lstStyle/>
                    <a:p>
                      <a:r>
                        <a:rPr lang="en-US" sz="1600" dirty="0" smtClean="0"/>
                        <a:t>Follow simple/routine procedures.</a:t>
                      </a:r>
                    </a:p>
                    <a:p>
                      <a:r>
                        <a:rPr lang="en-US" sz="1600" dirty="0" smtClean="0"/>
                        <a:t>Apply an algorithm or formula.</a:t>
                      </a:r>
                      <a:endParaRPr lang="en-US" sz="1600" dirty="0"/>
                    </a:p>
                  </a:txBody>
                  <a:tcPr/>
                </a:tc>
                <a:tc>
                  <a:txBody>
                    <a:bodyPr/>
                    <a:lstStyle/>
                    <a:p>
                      <a:r>
                        <a:rPr lang="en-US" sz="1600" dirty="0" smtClean="0"/>
                        <a:t>Solve routine problems applying multiple concepts or decision points.</a:t>
                      </a:r>
                      <a:endParaRPr lang="en-US" sz="1600" dirty="0"/>
                    </a:p>
                  </a:txBody>
                  <a:tcPr/>
                </a:tc>
                <a:tc>
                  <a:txBody>
                    <a:bodyPr/>
                    <a:lstStyle/>
                    <a:p>
                      <a:r>
                        <a:rPr lang="en-US" sz="1600" dirty="0" smtClean="0"/>
                        <a:t>Use or apply concepts to solve non-routine problems.</a:t>
                      </a:r>
                      <a:endParaRPr lang="en-US" sz="1600" dirty="0"/>
                    </a:p>
                  </a:txBody>
                  <a:tcPr/>
                </a:tc>
                <a:tc>
                  <a:txBody>
                    <a:bodyPr/>
                    <a:lstStyle/>
                    <a:p>
                      <a:r>
                        <a:rPr lang="en-US" sz="1600" dirty="0" smtClean="0"/>
                        <a:t>Select or devise an approach among many alternatives to solve a novel problem.</a:t>
                      </a:r>
                      <a:endParaRPr lang="en-US"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726171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Sample </a:t>
            </a:r>
            <a:r>
              <a:rPr lang="en-US" dirty="0" err="1" smtClean="0"/>
              <a:t>itemS</a:t>
            </a:r>
            <a:endParaRPr lang="en-US" dirty="0"/>
          </a:p>
        </p:txBody>
      </p:sp>
      <p:sp>
        <p:nvSpPr>
          <p:cNvPr id="8" name="Content Placeholder 1"/>
          <p:cNvSpPr txBox="1">
            <a:spLocks/>
          </p:cNvSpPr>
          <p:nvPr/>
        </p:nvSpPr>
        <p:spPr>
          <a:xfrm>
            <a:off x="380999" y="1719071"/>
            <a:ext cx="8407893" cy="4681729"/>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spcBef>
                <a:spcPts val="200"/>
              </a:spcBef>
            </a:pPr>
            <a:r>
              <a:rPr lang="en-US" sz="2400" dirty="0" smtClean="0"/>
              <a:t>Intended levels: Grade 6,7,8 </a:t>
            </a:r>
          </a:p>
          <a:p>
            <a:pPr>
              <a:spcBef>
                <a:spcPts val="200"/>
              </a:spcBef>
            </a:pPr>
            <a:r>
              <a:rPr lang="en-US" sz="2400" dirty="0" smtClean="0"/>
              <a:t>Intended Claim: Claim #1</a:t>
            </a:r>
          </a:p>
          <a:p>
            <a:pPr lvl="1">
              <a:spcBef>
                <a:spcPts val="200"/>
              </a:spcBef>
            </a:pPr>
            <a:r>
              <a:rPr lang="en-US" sz="2000" dirty="0" smtClean="0"/>
              <a:t>Students </a:t>
            </a:r>
            <a:r>
              <a:rPr lang="en-US" sz="2000" dirty="0"/>
              <a:t>can read closely and analytically to comprehend a range of increasingly complex literary and informational texts</a:t>
            </a:r>
            <a:r>
              <a:rPr lang="en-US" sz="2000" dirty="0" smtClean="0"/>
              <a:t>.</a:t>
            </a:r>
          </a:p>
          <a:p>
            <a:pPr>
              <a:spcBef>
                <a:spcPts val="200"/>
              </a:spcBef>
            </a:pPr>
            <a:r>
              <a:rPr lang="en-US" sz="2400" dirty="0" smtClean="0"/>
              <a:t>Strand: Reading Literary Text</a:t>
            </a:r>
          </a:p>
          <a:p>
            <a:pPr>
              <a:spcBef>
                <a:spcPts val="200"/>
              </a:spcBef>
            </a:pPr>
            <a:r>
              <a:rPr lang="en-US" sz="2400" dirty="0" smtClean="0"/>
              <a:t>Anchor Domain: Craft &amp; Structure</a:t>
            </a:r>
          </a:p>
          <a:p>
            <a:pPr>
              <a:spcBef>
                <a:spcPts val="200"/>
              </a:spcBef>
            </a:pPr>
            <a:r>
              <a:rPr lang="en-US" sz="2400" dirty="0" smtClean="0"/>
              <a:t>Anchor Standards:</a:t>
            </a:r>
          </a:p>
          <a:p>
            <a:pPr lvl="1">
              <a:spcBef>
                <a:spcPts val="200"/>
              </a:spcBef>
            </a:pPr>
            <a:r>
              <a:rPr lang="en-US" sz="2000" dirty="0"/>
              <a:t>Interpret words and phrases as they are used in a text, including determining technical, connotative, and figurative meanings, and analyze how specific word choices shape meaning or tone</a:t>
            </a:r>
            <a:r>
              <a:rPr lang="en-US" sz="2000" dirty="0" smtClean="0"/>
              <a:t>.</a:t>
            </a:r>
          </a:p>
          <a:p>
            <a:pPr>
              <a:spcBef>
                <a:spcPts val="200"/>
              </a:spcBef>
            </a:pPr>
            <a:r>
              <a:rPr lang="en-US" sz="2200" dirty="0" smtClean="0"/>
              <a:t>Standards: 8.RL.4, 7.RL.4, 6.RL.4</a:t>
            </a:r>
          </a:p>
          <a:p>
            <a:pPr>
              <a:spcBef>
                <a:spcPts val="200"/>
              </a:spcBef>
            </a:pPr>
            <a:r>
              <a:rPr lang="en-US" sz="2200" dirty="0" smtClean="0"/>
              <a:t>Assessment Target: Target #7 on Language use</a:t>
            </a:r>
          </a:p>
        </p:txBody>
      </p:sp>
    </p:spTree>
    <p:extLst>
      <p:ext uri="{BB962C8B-B14F-4D97-AF65-F5344CB8AC3E}">
        <p14:creationId xmlns:p14="http://schemas.microsoft.com/office/powerpoint/2010/main" val="40064201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t>
            </a:r>
            <a:r>
              <a:rPr lang="en-US" dirty="0" err="1" smtClean="0"/>
              <a:t>ITEMs’</a:t>
            </a:r>
            <a:r>
              <a:rPr lang="en-US" dirty="0" smtClean="0"/>
              <a:t> SPECIFICATION</a:t>
            </a:r>
            <a:endParaRPr lang="en-US" dirty="0"/>
          </a:p>
        </p:txBody>
      </p:sp>
      <p:graphicFrame>
        <p:nvGraphicFramePr>
          <p:cNvPr id="3" name="Table 2" descr="Grade-specific Standard: RL-4, Grade 6, DOK 3 - Determine the meaning of words and phrases as they are used in a text, including figurative and connotative meanings: analyze the impact of a specific world choice on meaning and tone.&#10;Grade-specific Standard: RL-4, Grade 7, DOK 2 - Determine the meaning of words and phrases as they are used in a text, including figurative and connotative meanings; analyze the impact of fhymes and other repetitions of sounds (e.g., alliteration) on a specific verse or stanza of a poem or section of a story or drama. &#10;&#10;Grade-specific Standard: RL-4, Grade 8, DOK 3 - Determine the meaning of words and phrases as they are used in a text, including figurative and connotative meanings; analyze the impact of specific word choices on meaning and tone, including analogies or allusions to other texts. &#10;Assessment Standards for Target #7 - Language Use, Grade 6, DOK 3 - Interpret figurative language use (e.g., personification, metaphor), literary devices, or connotative meanings of words and phrases used in context&#10;Assessment Standards for Target #7 - Language Use, Grade 7, DOK 2 - Interpret impact or intent of figurative language use (e.g., alliteration, onomatopoeia, imagery), lterary devices (e.g., flashback, forewhadowing), or conotative meanings of words and phrases used in &#10;Assessment Standards for Target #7 - Language Use, Grade 8, DOK 3 -Determine or interpret impact or intent of figurative language / literary devices or connotative meanings of words and phrases used in context and the ipact of those"/>
          <p:cNvGraphicFramePr>
            <a:graphicFrameLocks noGrp="1"/>
          </p:cNvGraphicFramePr>
          <p:nvPr>
            <p:extLst>
              <p:ext uri="{D42A27DB-BD31-4B8C-83A1-F6EECF244321}">
                <p14:modId xmlns:p14="http://schemas.microsoft.com/office/powerpoint/2010/main" val="155584446"/>
              </p:ext>
            </p:extLst>
          </p:nvPr>
        </p:nvGraphicFramePr>
        <p:xfrm>
          <a:off x="228600" y="1676402"/>
          <a:ext cx="8763000" cy="5091732"/>
        </p:xfrm>
        <a:graphic>
          <a:graphicData uri="http://schemas.openxmlformats.org/drawingml/2006/table">
            <a:tbl>
              <a:tblPr firstRow="1" firstCol="1">
                <a:tableStyleId>{7DF18680-E054-41AD-8BC1-D1AEF772440D}</a:tableStyleId>
              </a:tblPr>
              <a:tblGrid>
                <a:gridCol w="2193606">
                  <a:extLst>
                    <a:ext uri="{9D8B030D-6E8A-4147-A177-3AD203B41FA5}">
                      <a16:colId xmlns:a16="http://schemas.microsoft.com/office/drawing/2014/main" val="20000"/>
                    </a:ext>
                  </a:extLst>
                </a:gridCol>
                <a:gridCol w="2079356">
                  <a:extLst>
                    <a:ext uri="{9D8B030D-6E8A-4147-A177-3AD203B41FA5}">
                      <a16:colId xmlns:a16="http://schemas.microsoft.com/office/drawing/2014/main" val="20001"/>
                    </a:ext>
                  </a:extLst>
                </a:gridCol>
                <a:gridCol w="2382119">
                  <a:extLst>
                    <a:ext uri="{9D8B030D-6E8A-4147-A177-3AD203B41FA5}">
                      <a16:colId xmlns:a16="http://schemas.microsoft.com/office/drawing/2014/main" val="20002"/>
                    </a:ext>
                  </a:extLst>
                </a:gridCol>
                <a:gridCol w="2107919">
                  <a:extLst>
                    <a:ext uri="{9D8B030D-6E8A-4147-A177-3AD203B41FA5}">
                      <a16:colId xmlns:a16="http://schemas.microsoft.com/office/drawing/2014/main" val="20003"/>
                    </a:ext>
                  </a:extLst>
                </a:gridCol>
              </a:tblGrid>
              <a:tr h="245083">
                <a:tc>
                  <a:txBody>
                    <a:bodyPr/>
                    <a:lstStyle/>
                    <a:p>
                      <a:pPr algn="ctr" fontAlgn="t"/>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7814" marR="7814" marT="7814" marB="0"/>
                </a:tc>
                <a:tc>
                  <a:txBody>
                    <a:bodyPr/>
                    <a:lstStyle/>
                    <a:p>
                      <a:pPr algn="ctr" fontAlgn="t"/>
                      <a:r>
                        <a:rPr lang="en-US" sz="1600" u="none" strike="noStrike" dirty="0" smtClean="0">
                          <a:effectLst/>
                        </a:rPr>
                        <a:t>Grade 6</a:t>
                      </a:r>
                      <a:endParaRPr lang="en-US" sz="1600" b="1" i="0" u="none" strike="noStrike" dirty="0">
                        <a:solidFill>
                          <a:srgbClr val="000000"/>
                        </a:solidFill>
                        <a:effectLst/>
                        <a:latin typeface="Calibri" panose="020F0502020204030204" pitchFamily="34" charset="0"/>
                      </a:endParaRPr>
                    </a:p>
                  </a:txBody>
                  <a:tcPr marL="7814" marR="7814" marT="7814" marB="0"/>
                </a:tc>
                <a:tc>
                  <a:txBody>
                    <a:bodyPr/>
                    <a:lstStyle/>
                    <a:p>
                      <a:pPr algn="ctr" fontAlgn="t"/>
                      <a:r>
                        <a:rPr lang="en-US" sz="1600" u="none" strike="noStrike" dirty="0" smtClean="0">
                          <a:effectLst/>
                        </a:rPr>
                        <a:t>Grade 7</a:t>
                      </a:r>
                      <a:endParaRPr lang="en-US" sz="1600" b="1" i="0" u="none" strike="noStrike" dirty="0">
                        <a:solidFill>
                          <a:srgbClr val="000000"/>
                        </a:solidFill>
                        <a:effectLst/>
                        <a:latin typeface="Calibri" panose="020F0502020204030204" pitchFamily="34" charset="0"/>
                      </a:endParaRPr>
                    </a:p>
                  </a:txBody>
                  <a:tcPr marL="7814" marR="7814" marT="7814" marB="0"/>
                </a:tc>
                <a:tc>
                  <a:txBody>
                    <a:bodyPr/>
                    <a:lstStyle/>
                    <a:p>
                      <a:pPr algn="ctr" fontAlgn="t"/>
                      <a:r>
                        <a:rPr lang="en-US" sz="1600" u="none" strike="noStrike" dirty="0" smtClean="0">
                          <a:effectLst/>
                        </a:rPr>
                        <a:t>Grade 8</a:t>
                      </a:r>
                      <a:endParaRPr lang="en-US" sz="1600" b="1" i="0" u="none" strike="noStrike" dirty="0">
                        <a:solidFill>
                          <a:srgbClr val="000000"/>
                        </a:solidFill>
                        <a:effectLst/>
                        <a:latin typeface="Calibri" panose="020F0502020204030204" pitchFamily="34" charset="0"/>
                      </a:endParaRPr>
                    </a:p>
                  </a:txBody>
                  <a:tcPr marL="7814" marR="7814" marT="7814" marB="0"/>
                </a:tc>
                <a:extLst>
                  <a:ext uri="{0D108BD9-81ED-4DB2-BD59-A6C34878D82A}">
                    <a16:rowId xmlns:a16="http://schemas.microsoft.com/office/drawing/2014/main" val="10000"/>
                  </a:ext>
                </a:extLst>
              </a:tr>
              <a:tr h="369997">
                <a:tc>
                  <a:txBody>
                    <a:bodyPr/>
                    <a:lstStyle/>
                    <a:p>
                      <a:pPr algn="ctr" fontAlgn="t"/>
                      <a:r>
                        <a:rPr lang="en-US" sz="1600" u="none" strike="noStrike" dirty="0">
                          <a:effectLst/>
                        </a:rPr>
                        <a:t>DOK</a:t>
                      </a:r>
                      <a:endParaRPr lang="en-US" sz="1600" b="1" i="0" u="none" strike="noStrike" dirty="0">
                        <a:solidFill>
                          <a:srgbClr val="000000"/>
                        </a:solidFill>
                        <a:effectLst/>
                        <a:latin typeface="Calibri" panose="020F0502020204030204" pitchFamily="34" charset="0"/>
                      </a:endParaRPr>
                    </a:p>
                  </a:txBody>
                  <a:tcPr marL="7814" marR="7814" marT="7814" marB="0"/>
                </a:tc>
                <a:tc>
                  <a:txBody>
                    <a:bodyPr/>
                    <a:lstStyle/>
                    <a:p>
                      <a:pPr algn="ctr" fontAlgn="t"/>
                      <a:r>
                        <a:rPr lang="en-US" sz="1600" u="none" strike="noStrike" dirty="0">
                          <a:effectLst/>
                        </a:rPr>
                        <a:t>3</a:t>
                      </a:r>
                      <a:endParaRPr lang="en-US" sz="1600" b="0" i="0" u="none" strike="noStrike" dirty="0">
                        <a:solidFill>
                          <a:srgbClr val="000000"/>
                        </a:solidFill>
                        <a:effectLst/>
                        <a:latin typeface="Calibri" panose="020F0502020204030204" pitchFamily="34" charset="0"/>
                      </a:endParaRPr>
                    </a:p>
                  </a:txBody>
                  <a:tcPr marL="7814" marR="7814" marT="7814" marB="0"/>
                </a:tc>
                <a:tc>
                  <a:txBody>
                    <a:bodyPr/>
                    <a:lstStyle/>
                    <a:p>
                      <a:pPr algn="ctr" fontAlgn="t"/>
                      <a:r>
                        <a:rPr lang="en-US" sz="1600" u="none" strike="noStrike" dirty="0">
                          <a:effectLst/>
                        </a:rPr>
                        <a:t>2</a:t>
                      </a:r>
                      <a:endParaRPr lang="en-US" sz="1600" b="0" i="0" u="none" strike="noStrike" dirty="0">
                        <a:solidFill>
                          <a:srgbClr val="000000"/>
                        </a:solidFill>
                        <a:effectLst/>
                        <a:latin typeface="Calibri" panose="020F0502020204030204" pitchFamily="34" charset="0"/>
                      </a:endParaRPr>
                    </a:p>
                  </a:txBody>
                  <a:tcPr marL="7814" marR="7814" marT="7814" marB="0"/>
                </a:tc>
                <a:tc>
                  <a:txBody>
                    <a:bodyPr/>
                    <a:lstStyle/>
                    <a:p>
                      <a:pPr algn="ctr" fontAlgn="t"/>
                      <a:r>
                        <a:rPr lang="en-US" sz="1600" u="none" strike="noStrike" dirty="0">
                          <a:effectLst/>
                        </a:rPr>
                        <a:t>3</a:t>
                      </a:r>
                      <a:endParaRPr lang="en-US" sz="1600" b="0" i="0" u="none" strike="noStrike" dirty="0">
                        <a:solidFill>
                          <a:srgbClr val="000000"/>
                        </a:solidFill>
                        <a:effectLst/>
                        <a:latin typeface="Calibri" panose="020F0502020204030204" pitchFamily="34" charset="0"/>
                      </a:endParaRPr>
                    </a:p>
                  </a:txBody>
                  <a:tcPr marL="7814" marR="7814" marT="7814" marB="0"/>
                </a:tc>
                <a:extLst>
                  <a:ext uri="{0D108BD9-81ED-4DB2-BD59-A6C34878D82A}">
                    <a16:rowId xmlns:a16="http://schemas.microsoft.com/office/drawing/2014/main" val="10001"/>
                  </a:ext>
                </a:extLst>
              </a:tr>
              <a:tr h="2087162">
                <a:tc>
                  <a:txBody>
                    <a:bodyPr/>
                    <a:lstStyle/>
                    <a:p>
                      <a:pPr algn="ctr" fontAlgn="t"/>
                      <a:r>
                        <a:rPr lang="en-US" sz="1600" u="none" strike="noStrike" dirty="0">
                          <a:effectLst/>
                        </a:rPr>
                        <a:t>Grade-specific Standard: </a:t>
                      </a:r>
                      <a:endParaRPr lang="en-US" sz="1600" u="none" strike="noStrike" dirty="0" smtClean="0">
                        <a:effectLst/>
                      </a:endParaRPr>
                    </a:p>
                    <a:p>
                      <a:pPr algn="ctr" fontAlgn="t"/>
                      <a:r>
                        <a:rPr lang="en-US" sz="1600" u="none" strike="noStrike" dirty="0" smtClean="0">
                          <a:effectLst/>
                        </a:rPr>
                        <a:t>RL-4</a:t>
                      </a:r>
                      <a:endParaRPr lang="en-US" sz="1600" b="1" i="0" u="none" strike="noStrike" dirty="0">
                        <a:solidFill>
                          <a:srgbClr val="000000"/>
                        </a:solidFill>
                        <a:effectLst/>
                        <a:latin typeface="Calibri" panose="020F0502020204030204" pitchFamily="34" charset="0"/>
                      </a:endParaRPr>
                    </a:p>
                  </a:txBody>
                  <a:tcPr marL="7814" marR="7814" marT="7814" marB="0"/>
                </a:tc>
                <a:tc>
                  <a:txBody>
                    <a:bodyPr/>
                    <a:lstStyle/>
                    <a:p>
                      <a:pPr algn="l" fontAlgn="t"/>
                      <a:r>
                        <a:rPr lang="en-US" sz="1400" b="0" i="0" u="none" strike="noStrike" dirty="0">
                          <a:solidFill>
                            <a:schemeClr val="accent5">
                              <a:lumMod val="50000"/>
                            </a:schemeClr>
                          </a:solidFill>
                          <a:effectLst/>
                          <a:latin typeface="+mn-lt"/>
                        </a:rPr>
                        <a:t>Determine the meaning of words and phrases as they are used in a text, including figurative and connotative meanings; analyze the impact of a specific word choice on meaning and tone.</a:t>
                      </a:r>
                    </a:p>
                  </a:txBody>
                  <a:tcPr marL="9525" marR="9525" marT="9525" marB="0"/>
                </a:tc>
                <a:tc>
                  <a:txBody>
                    <a:bodyPr/>
                    <a:lstStyle/>
                    <a:p>
                      <a:pPr algn="l" fontAlgn="t"/>
                      <a:r>
                        <a:rPr lang="en-US" sz="1400" b="0" i="0" u="none" strike="noStrike" dirty="0">
                          <a:solidFill>
                            <a:schemeClr val="accent5">
                              <a:lumMod val="50000"/>
                            </a:schemeClr>
                          </a:solidFill>
                          <a:effectLst/>
                          <a:latin typeface="+mn-lt"/>
                        </a:rPr>
                        <a:t>Determine the meaning of words and phrases as they are used in a text, including figurative and connotative meanings; analyze the impact of rhymes and other repetitions of sounds (e.g., alliteration) on a specific verse or stanza of a poem or section of a story or drama.</a:t>
                      </a:r>
                    </a:p>
                  </a:txBody>
                  <a:tcPr marL="9525" marR="9525" marT="9525" marB="0"/>
                </a:tc>
                <a:tc>
                  <a:txBody>
                    <a:bodyPr/>
                    <a:lstStyle/>
                    <a:p>
                      <a:pPr algn="l" fontAlgn="t"/>
                      <a:r>
                        <a:rPr lang="en-US" sz="1400" b="0" i="0" u="none" strike="noStrike" dirty="0">
                          <a:solidFill>
                            <a:schemeClr val="accent5">
                              <a:lumMod val="50000"/>
                            </a:schemeClr>
                          </a:solidFill>
                          <a:effectLst/>
                          <a:latin typeface="+mn-lt"/>
                        </a:rPr>
                        <a:t>Determine the meaning of words and phrases as they are used in a text, including figurative and connotative meanings; analyze the impact of specific word choices on meaning and tone, including analogies or allusions to other texts.</a:t>
                      </a:r>
                    </a:p>
                  </a:txBody>
                  <a:tcPr marL="9525" marR="9525" marT="9525" marB="0"/>
                </a:tc>
                <a:extLst>
                  <a:ext uri="{0D108BD9-81ED-4DB2-BD59-A6C34878D82A}">
                    <a16:rowId xmlns:a16="http://schemas.microsoft.com/office/drawing/2014/main" val="10002"/>
                  </a:ext>
                </a:extLst>
              </a:tr>
              <a:tr h="2326956">
                <a:tc>
                  <a:txBody>
                    <a:bodyPr/>
                    <a:lstStyle/>
                    <a:p>
                      <a:pPr algn="ctr" fontAlgn="t"/>
                      <a:r>
                        <a:rPr lang="en-US" sz="1600" u="none" strike="noStrike" smtClean="0">
                          <a:effectLst/>
                        </a:rPr>
                        <a:t>Assessment Standards for Target #7 – Language</a:t>
                      </a:r>
                      <a:r>
                        <a:rPr lang="en-US" sz="1600" u="none" strike="noStrike" baseline="0" smtClean="0">
                          <a:effectLst/>
                        </a:rPr>
                        <a:t> Use</a:t>
                      </a:r>
                      <a:endParaRPr lang="en-US" sz="1600" b="1" i="0" u="none" strike="noStrike" dirty="0">
                        <a:solidFill>
                          <a:srgbClr val="000000"/>
                        </a:solidFill>
                        <a:effectLst/>
                        <a:latin typeface="Calibri" panose="020F0502020204030204" pitchFamily="34" charset="0"/>
                      </a:endParaRPr>
                    </a:p>
                  </a:txBody>
                  <a:tcPr marL="7814" marR="7814" marT="7814" marB="0"/>
                </a:tc>
                <a:tc>
                  <a:txBody>
                    <a:bodyPr/>
                    <a:lstStyle/>
                    <a:p>
                      <a:r>
                        <a:rPr lang="en-US" sz="1400" b="0" i="0" u="none" strike="noStrike" kern="1200" baseline="0" dirty="0" smtClean="0">
                          <a:solidFill>
                            <a:schemeClr val="dk1"/>
                          </a:solidFill>
                          <a:latin typeface="+mn-lt"/>
                          <a:ea typeface="+mn-ea"/>
                          <a:cs typeface="+mn-cs"/>
                        </a:rPr>
                        <a:t>Interpret figurative language use (e.g., personification, metaphor), literary devices, or connotative meanings of words and phrases used in context and their impact on reader interpretation 	</a:t>
                      </a:r>
                    </a:p>
                  </a:txBody>
                  <a:tcPr marL="9525" marR="9525" marT="9525" marB="0"/>
                </a:tc>
                <a:tc>
                  <a:txBody>
                    <a:bodyPr/>
                    <a:lstStyle/>
                    <a:p>
                      <a:r>
                        <a:rPr lang="en-US" sz="1400" b="0" i="0" u="none" strike="noStrike" kern="1200" baseline="0" dirty="0" smtClean="0">
                          <a:solidFill>
                            <a:schemeClr val="dk1"/>
                          </a:solidFill>
                          <a:latin typeface="+mn-lt"/>
                          <a:ea typeface="+mn-ea"/>
                          <a:cs typeface="+mn-cs"/>
                        </a:rPr>
                        <a:t>Interpret impact or intent of figurative language use (e.g., alliteration, onomatopoeia, imagery), literary devices (e.g., flashback, foreshadowing), or connotative meanings of words and phrases used in context and their impact on reader interpretation 	</a:t>
                      </a:r>
                    </a:p>
                  </a:txBody>
                  <a:tcPr marL="9525" marR="9525" marT="9525" marB="0"/>
                </a:tc>
                <a:tc>
                  <a:txBody>
                    <a:bodyPr/>
                    <a:lstStyle/>
                    <a:p>
                      <a:r>
                        <a:rPr lang="en-US" sz="1400" b="0" i="0" u="none" strike="noStrike" kern="1200" baseline="0" dirty="0" smtClean="0">
                          <a:solidFill>
                            <a:schemeClr val="dk1"/>
                          </a:solidFill>
                          <a:latin typeface="+mn-lt"/>
                          <a:ea typeface="+mn-ea"/>
                          <a:cs typeface="+mn-cs"/>
                        </a:rPr>
                        <a:t>Determine or interpret impact or intent of figurative language/literary devices or connotative meanings of words and phrases used in context and the impact of those word choices on meaning and tone. 	</a:t>
                      </a:r>
                    </a:p>
                  </a:txBody>
                  <a:tcPr marL="9525" marR="9525" marT="9525"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138048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Sample item Grade 8</a:t>
            </a:r>
            <a:endParaRPr lang="en-US" dirty="0"/>
          </a:p>
        </p:txBody>
      </p:sp>
      <p:sp>
        <p:nvSpPr>
          <p:cNvPr id="6" name="Rectangle 5"/>
          <p:cNvSpPr/>
          <p:nvPr/>
        </p:nvSpPr>
        <p:spPr>
          <a:xfrm>
            <a:off x="228600" y="1752600"/>
            <a:ext cx="8686800" cy="5109091"/>
          </a:xfrm>
          <a:prstGeom prst="rect">
            <a:avLst/>
          </a:prstGeom>
        </p:spPr>
        <p:txBody>
          <a:bodyPr wrap="square">
            <a:spAutoFit/>
          </a:bodyPr>
          <a:lstStyle/>
          <a:p>
            <a:r>
              <a:rPr lang="en-US" sz="1400" i="1" dirty="0"/>
              <a:t>Stimulus Text: Below is an excerpt from </a:t>
            </a:r>
            <a:r>
              <a:rPr lang="en-US" sz="1400" dirty="0"/>
              <a:t>American Indian Stories</a:t>
            </a:r>
            <a:r>
              <a:rPr lang="en-US" sz="1400" i="1" dirty="0"/>
              <a:t>. As you read the excerpt, consider how the author’s word choice develops certain aspects of the narrator’s experience and then answer the questions that follow. </a:t>
            </a:r>
            <a:endParaRPr lang="en-US" sz="1400" dirty="0"/>
          </a:p>
          <a:p>
            <a:r>
              <a:rPr lang="en-US" sz="1400" i="1" dirty="0"/>
              <a:t> </a:t>
            </a:r>
            <a:endParaRPr lang="en-US" sz="1600" dirty="0"/>
          </a:p>
          <a:p>
            <a:pPr algn="ctr"/>
            <a:r>
              <a:rPr lang="en-US" sz="1600" b="1" dirty="0"/>
              <a:t>“The Legends”</a:t>
            </a:r>
            <a:endParaRPr lang="en-US" sz="1600" dirty="0"/>
          </a:p>
          <a:p>
            <a:pPr algn="ctr"/>
            <a:r>
              <a:rPr lang="en-US" sz="1600" dirty="0"/>
              <a:t>From </a:t>
            </a:r>
            <a:r>
              <a:rPr lang="en-US" sz="1600" i="1" dirty="0"/>
              <a:t>American Indian Stories</a:t>
            </a:r>
            <a:endParaRPr lang="en-US" sz="1600" dirty="0"/>
          </a:p>
          <a:p>
            <a:pPr algn="ctr"/>
            <a:r>
              <a:rPr lang="en-US" sz="1600" dirty="0"/>
              <a:t>By </a:t>
            </a:r>
            <a:r>
              <a:rPr lang="en-US" sz="1600" dirty="0" err="1"/>
              <a:t>Zitkala</a:t>
            </a:r>
            <a:r>
              <a:rPr lang="en-US" sz="1600" dirty="0"/>
              <a:t>-Sa</a:t>
            </a:r>
          </a:p>
          <a:p>
            <a:r>
              <a:rPr lang="en-US" sz="1600" dirty="0"/>
              <a:t>At the arrival of our guests I sat close to my mother, and did not leave her side without first asking her consent. I ate my supper in quiet, listening patiently to the talk of the old people, wishing all the time that they would begin the stories I loved best. At last, when I could not wait any longer, I whispered in my mother's ear, "Ask them to tell an </a:t>
            </a:r>
            <a:r>
              <a:rPr lang="en-US" sz="1600" dirty="0" err="1"/>
              <a:t>Iktomi</a:t>
            </a:r>
            <a:r>
              <a:rPr lang="en-US" sz="1600" dirty="0"/>
              <a:t> story, mother." </a:t>
            </a:r>
          </a:p>
          <a:p>
            <a:r>
              <a:rPr lang="en-US" sz="1600" dirty="0"/>
              <a:t>Soothing my impatience, my mother said aloud, "My little daughter is anxious to hear your legends." By this time all were through eating, and the evening was fast deepening into twilight. </a:t>
            </a:r>
          </a:p>
          <a:p>
            <a:r>
              <a:rPr lang="en-US" sz="1600" dirty="0"/>
              <a:t>As each in turn began to tell a legend, I </a:t>
            </a:r>
            <a:r>
              <a:rPr lang="en-US" sz="1600" u="sng" dirty="0"/>
              <a:t>pillowed </a:t>
            </a:r>
            <a:r>
              <a:rPr lang="en-US" sz="1600" dirty="0"/>
              <a:t>my head in my mother's lap; and lying flat upon my back, I watched the stars as they peeped down upon me, one by one. The increasing interest of the tale aroused me, and I sat up eagerly listening to every word. The old women made funny remarks, and laughed so heartily that I could not help joining them. </a:t>
            </a:r>
          </a:p>
          <a:p>
            <a:r>
              <a:rPr lang="en-US" sz="1600" dirty="0"/>
              <a:t>The distant howling of a pack of wolves or the hooting of an owl in the river bottom frightened me, and I </a:t>
            </a:r>
            <a:r>
              <a:rPr lang="en-US" sz="1600" u="sng" dirty="0"/>
              <a:t>nestled </a:t>
            </a:r>
            <a:r>
              <a:rPr lang="en-US" sz="1600" dirty="0"/>
              <a:t>into my mother's lap. She added some dry sticks to the open fire, and </a:t>
            </a:r>
            <a:r>
              <a:rPr lang="en-US" sz="1600" u="sng" dirty="0"/>
              <a:t>the bright flames leaped up into the faces </a:t>
            </a:r>
            <a:r>
              <a:rPr lang="en-US" sz="1600" dirty="0"/>
              <a:t>of the old folks as they sat around in a great circle. </a:t>
            </a:r>
          </a:p>
          <a:p>
            <a:r>
              <a:rPr lang="en-US" sz="1400" dirty="0"/>
              <a:t> </a:t>
            </a:r>
          </a:p>
        </p:txBody>
      </p:sp>
    </p:spTree>
    <p:extLst>
      <p:ext uri="{BB962C8B-B14F-4D97-AF65-F5344CB8AC3E}">
        <p14:creationId xmlns:p14="http://schemas.microsoft.com/office/powerpoint/2010/main" val="36397808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item grade 8, cont’d</a:t>
            </a:r>
            <a:endParaRPr lang="en-US" dirty="0"/>
          </a:p>
        </p:txBody>
      </p:sp>
      <p:pic>
        <p:nvPicPr>
          <p:cNvPr id="3" name="Picture 2" descr="Item Stem: What is the purpose of the author's use of &quot;pillowed&quot; in paragraph 3 and &quot;nestled&quot; in paragraph 4?&#10;LP Standard - 8.FL4. Determine the meaning of words and phrases as they are used in a text, including figurative and connotative meanings; analyze the ipact of specific word choices on meaning and tone, including analogies or allusions to other texts.&#10;SBAC Standard - Determine or interpret impact of intent of figurative language / literary devices or connotative meanings of words and phrases used in context and the ipact of those word choices on meaning and tone. &#10;Cognitive Rigor - Analyze, Level 3 (Analyze author's craft/concept)"/>
          <p:cNvPicPr>
            <a:picLocks noChangeAspect="1"/>
          </p:cNvPicPr>
          <p:nvPr/>
        </p:nvPicPr>
        <p:blipFill>
          <a:blip r:embed="rId3"/>
          <a:stretch>
            <a:fillRect/>
          </a:stretch>
        </p:blipFill>
        <p:spPr>
          <a:xfrm>
            <a:off x="609600" y="1600200"/>
            <a:ext cx="7848600" cy="2618659"/>
          </a:xfrm>
          <a:prstGeom prst="rect">
            <a:avLst/>
          </a:prstGeom>
        </p:spPr>
      </p:pic>
      <p:graphicFrame>
        <p:nvGraphicFramePr>
          <p:cNvPr id="4" name="Table 3" descr="LP Standard - 8.FL4. Determine the meaning of words and phrases as they are used in a text, including figurative and connotative meanings; analyze the ipact of specific word choices on meaning and tone, including analogies or allusions to other texts.&#10;SBAC Standard - Determine or interpret impact of intent of figurative language / literary devices or connotative meanings of words and phrases used in context and the ipact of those word choices on meaning and tone. &#10;Cognitive Rigor - Analyze, Level 3 (Analyze author's craft/concept)"/>
          <p:cNvGraphicFramePr>
            <a:graphicFrameLocks noGrp="1"/>
          </p:cNvGraphicFramePr>
          <p:nvPr>
            <p:extLst>
              <p:ext uri="{D42A27DB-BD31-4B8C-83A1-F6EECF244321}">
                <p14:modId xmlns:p14="http://schemas.microsoft.com/office/powerpoint/2010/main" val="3885871607"/>
              </p:ext>
            </p:extLst>
          </p:nvPr>
        </p:nvGraphicFramePr>
        <p:xfrm>
          <a:off x="685800" y="3096261"/>
          <a:ext cx="7848601" cy="3228339"/>
        </p:xfrm>
        <a:graphic>
          <a:graphicData uri="http://schemas.openxmlformats.org/drawingml/2006/table">
            <a:tbl>
              <a:tblPr firstRow="1" bandRow="1">
                <a:tableStyleId>{775DCB02-9BB8-47FD-8907-85C794F793BA}</a:tableStyleId>
              </a:tblPr>
              <a:tblGrid>
                <a:gridCol w="2895600">
                  <a:extLst>
                    <a:ext uri="{9D8B030D-6E8A-4147-A177-3AD203B41FA5}">
                      <a16:colId xmlns:a16="http://schemas.microsoft.com/office/drawing/2014/main" val="20000"/>
                    </a:ext>
                  </a:extLst>
                </a:gridCol>
                <a:gridCol w="2757588">
                  <a:extLst>
                    <a:ext uri="{9D8B030D-6E8A-4147-A177-3AD203B41FA5}">
                      <a16:colId xmlns:a16="http://schemas.microsoft.com/office/drawing/2014/main" val="20001"/>
                    </a:ext>
                  </a:extLst>
                </a:gridCol>
                <a:gridCol w="2195413">
                  <a:extLst>
                    <a:ext uri="{9D8B030D-6E8A-4147-A177-3AD203B41FA5}">
                      <a16:colId xmlns:a16="http://schemas.microsoft.com/office/drawing/2014/main" val="20002"/>
                    </a:ext>
                  </a:extLst>
                </a:gridCol>
              </a:tblGrid>
              <a:tr h="411725">
                <a:tc>
                  <a:txBody>
                    <a:bodyPr/>
                    <a:lstStyle/>
                    <a:p>
                      <a:pPr algn="ctr"/>
                      <a:r>
                        <a:rPr lang="en-US" sz="1800" dirty="0" smtClean="0">
                          <a:latin typeface="+mn-lt"/>
                        </a:rPr>
                        <a:t>LP Standard</a:t>
                      </a:r>
                      <a:endParaRPr lang="en-US" sz="1800" dirty="0">
                        <a:latin typeface="+mn-lt"/>
                      </a:endParaRPr>
                    </a:p>
                  </a:txBody>
                  <a:tcPr/>
                </a:tc>
                <a:tc>
                  <a:txBody>
                    <a:bodyPr/>
                    <a:lstStyle/>
                    <a:p>
                      <a:pPr algn="ctr"/>
                      <a:r>
                        <a:rPr lang="en-US" sz="1800" dirty="0" smtClean="0">
                          <a:latin typeface="+mn-lt"/>
                        </a:rPr>
                        <a:t>SBAC Standard</a:t>
                      </a:r>
                      <a:endParaRPr lang="en-US" sz="1800" dirty="0">
                        <a:latin typeface="+mn-lt"/>
                      </a:endParaRPr>
                    </a:p>
                  </a:txBody>
                  <a:tcPr/>
                </a:tc>
                <a:tc>
                  <a:txBody>
                    <a:bodyPr/>
                    <a:lstStyle/>
                    <a:p>
                      <a:pPr algn="ctr"/>
                      <a:r>
                        <a:rPr lang="en-US" sz="1800" dirty="0" smtClean="0">
                          <a:latin typeface="+mn-lt"/>
                        </a:rPr>
                        <a:t>Cognitive Rigor</a:t>
                      </a:r>
                      <a:endParaRPr lang="en-US" sz="1800" dirty="0">
                        <a:latin typeface="+mn-lt"/>
                      </a:endParaRPr>
                    </a:p>
                  </a:txBody>
                  <a:tcPr/>
                </a:tc>
                <a:extLst>
                  <a:ext uri="{0D108BD9-81ED-4DB2-BD59-A6C34878D82A}">
                    <a16:rowId xmlns:a16="http://schemas.microsoft.com/office/drawing/2014/main" val="10000"/>
                  </a:ext>
                </a:extLst>
              </a:tr>
              <a:tr h="2816614">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600" kern="1200" dirty="0" smtClean="0">
                          <a:solidFill>
                            <a:schemeClr val="dk1"/>
                          </a:solidFill>
                          <a:effectLst/>
                          <a:latin typeface="+mn-lt"/>
                          <a:ea typeface="+mn-ea"/>
                          <a:cs typeface="+mn-cs"/>
                        </a:rPr>
                        <a:t>8.RL.</a:t>
                      </a:r>
                      <a:r>
                        <a:rPr lang="en-US" sz="1600" kern="1200" baseline="0" dirty="0" smtClean="0">
                          <a:solidFill>
                            <a:schemeClr val="dk1"/>
                          </a:solidFill>
                          <a:effectLst/>
                          <a:latin typeface="+mn-lt"/>
                          <a:ea typeface="+mn-ea"/>
                          <a:cs typeface="+mn-cs"/>
                        </a:rPr>
                        <a:t>4. </a:t>
                      </a:r>
                      <a:r>
                        <a:rPr lang="en-US" sz="1600" b="0" i="0" u="none" strike="noStrike" dirty="0" smtClean="0">
                          <a:solidFill>
                            <a:schemeClr val="accent5">
                              <a:lumMod val="50000"/>
                            </a:schemeClr>
                          </a:solidFill>
                          <a:effectLst/>
                          <a:latin typeface="+mn-lt"/>
                        </a:rPr>
                        <a:t>Determine the meaning of words and phrases as they are used in a text, including figurative and connotative meanings; analyze the impact of specific word choices on meaning and tone, including analogies or allusions to other texts.</a:t>
                      </a:r>
                    </a:p>
                    <a:p>
                      <a:pPr marL="0" marR="0" lvl="0" indent="0" algn="l" defTabSz="914400" rtl="0" eaLnBrk="1" fontAlgn="t" latinLnBrk="0" hangingPunct="1">
                        <a:lnSpc>
                          <a:spcPct val="100000"/>
                        </a:lnSpc>
                        <a:spcBef>
                          <a:spcPts val="0"/>
                        </a:spcBef>
                        <a:spcAft>
                          <a:spcPts val="0"/>
                        </a:spcAft>
                        <a:buClrTx/>
                        <a:buSzTx/>
                        <a:buFontTx/>
                        <a:buNone/>
                        <a:tabLst/>
                        <a:defRPr/>
                      </a:pPr>
                      <a:endParaRPr lang="en-US" sz="1600" dirty="0" smtClean="0">
                        <a:latin typeface="+mn-lt"/>
                      </a:endParaRPr>
                    </a:p>
                  </a:txBody>
                  <a:tcPr marL="12700" marR="12700" marT="12700" marB="0"/>
                </a:tc>
                <a:tc>
                  <a:txBody>
                    <a:bodyPr/>
                    <a:lstStyle/>
                    <a:p>
                      <a:r>
                        <a:rPr lang="en-US" sz="1600" b="0" i="0" u="none" strike="noStrike" kern="1200" baseline="0" dirty="0" smtClean="0">
                          <a:solidFill>
                            <a:schemeClr val="dk1"/>
                          </a:solidFill>
                          <a:latin typeface="+mn-lt"/>
                          <a:ea typeface="+mn-ea"/>
                          <a:cs typeface="+mn-cs"/>
                        </a:rPr>
                        <a:t>Determine or interpret impact or intent of figurative language/literary devices or connotative meanings of words and phrases used in context and the impact of those word choices on meaning and tone.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latin typeface="+mn-lt"/>
                          <a:cs typeface="Arial" panose="020B0604020202020204" pitchFamily="34" charset="0"/>
                        </a:rPr>
                        <a:t>Analyze,</a:t>
                      </a:r>
                      <a:r>
                        <a:rPr lang="en-US" sz="1600" b="0" baseline="0" dirty="0" smtClean="0">
                          <a:latin typeface="+mn-lt"/>
                          <a:cs typeface="Arial" panose="020B0604020202020204" pitchFamily="34" charset="0"/>
                        </a:rPr>
                        <a:t> Level 3 (Analyze author’s craft/concept)</a:t>
                      </a:r>
                      <a:endParaRPr lang="en-US" sz="1600" b="0" dirty="0" smtClean="0">
                        <a:latin typeface="+mn-lt"/>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49511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item Grade </a:t>
            </a:r>
            <a:r>
              <a:rPr lang="en-US" dirty="0" smtClean="0"/>
              <a:t>7</a:t>
            </a:r>
            <a:endParaRPr lang="en-US" dirty="0"/>
          </a:p>
        </p:txBody>
      </p:sp>
      <p:graphicFrame>
        <p:nvGraphicFramePr>
          <p:cNvPr id="7" name="Table 6" descr="The poem: The Forsaken Merman &#10;By Matthew Arnold&#10;"/>
          <p:cNvGraphicFramePr>
            <a:graphicFrameLocks noGrp="1"/>
          </p:cNvGraphicFramePr>
          <p:nvPr>
            <p:extLst>
              <p:ext uri="{D42A27DB-BD31-4B8C-83A1-F6EECF244321}">
                <p14:modId xmlns:p14="http://schemas.microsoft.com/office/powerpoint/2010/main" val="2397127955"/>
              </p:ext>
            </p:extLst>
          </p:nvPr>
        </p:nvGraphicFramePr>
        <p:xfrm>
          <a:off x="304800" y="2505838"/>
          <a:ext cx="8686800" cy="374904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0">
                <a:tc>
                  <a:txBody>
                    <a:bodyPr/>
                    <a:lstStyle/>
                    <a:p>
                      <a:r>
                        <a:rPr lang="en-US" sz="1200" b="1" kern="1200" dirty="0" smtClean="0">
                          <a:solidFill>
                            <a:schemeClr val="lt1"/>
                          </a:solidFill>
                          <a:effectLst/>
                          <a:latin typeface="+mn-lt"/>
                          <a:ea typeface="+mn-ea"/>
                          <a:cs typeface="+mn-cs"/>
                        </a:rPr>
                        <a:t>The Forsaken Merman</a:t>
                      </a:r>
                    </a:p>
                    <a:p>
                      <a:r>
                        <a:rPr lang="en-US" sz="1200" b="1" kern="1200" dirty="0" smtClean="0">
                          <a:solidFill>
                            <a:schemeClr val="lt1"/>
                          </a:solidFill>
                          <a:effectLst/>
                          <a:latin typeface="+mn-lt"/>
                          <a:ea typeface="+mn-ea"/>
                          <a:cs typeface="+mn-cs"/>
                        </a:rPr>
                        <a:t>By Matthew Arnold</a:t>
                      </a:r>
                    </a:p>
                    <a:p>
                      <a:r>
                        <a:rPr lang="en-US" sz="1200" b="1" kern="1200" dirty="0" smtClean="0">
                          <a:solidFill>
                            <a:schemeClr val="lt1"/>
                          </a:solidFill>
                          <a:effectLst/>
                          <a:latin typeface="+mn-lt"/>
                          <a:ea typeface="+mn-ea"/>
                          <a:cs typeface="+mn-cs"/>
                        </a:rPr>
                        <a:t> </a:t>
                      </a:r>
                    </a:p>
                    <a:p>
                      <a:r>
                        <a:rPr lang="en-US" sz="1200" b="1" kern="1200" dirty="0" smtClean="0">
                          <a:solidFill>
                            <a:schemeClr val="lt1"/>
                          </a:solidFill>
                          <a:effectLst/>
                          <a:latin typeface="+mn-lt"/>
                          <a:ea typeface="+mn-ea"/>
                          <a:cs typeface="+mn-cs"/>
                        </a:rPr>
                        <a:t>Come, dear children, let us away;</a:t>
                      </a:r>
                    </a:p>
                    <a:p>
                      <a:r>
                        <a:rPr lang="en-US" sz="1200" b="1" kern="1200" dirty="0" smtClean="0">
                          <a:solidFill>
                            <a:srgbClr val="FF0000"/>
                          </a:solidFill>
                          <a:effectLst/>
                          <a:latin typeface="+mn-lt"/>
                          <a:ea typeface="+mn-ea"/>
                          <a:cs typeface="+mn-cs"/>
                        </a:rPr>
                        <a:t>Down and away below!</a:t>
                      </a:r>
                    </a:p>
                    <a:p>
                      <a:r>
                        <a:rPr lang="en-US" sz="1200" b="1" kern="1200" dirty="0" smtClean="0">
                          <a:solidFill>
                            <a:schemeClr val="lt1"/>
                          </a:solidFill>
                          <a:effectLst/>
                          <a:latin typeface="+mn-lt"/>
                          <a:ea typeface="+mn-ea"/>
                          <a:cs typeface="+mn-cs"/>
                        </a:rPr>
                        <a:t>Now my brothers call from the bay,</a:t>
                      </a:r>
                    </a:p>
                    <a:p>
                      <a:r>
                        <a:rPr lang="en-US" sz="1200" b="1" kern="1200" dirty="0" smtClean="0">
                          <a:solidFill>
                            <a:schemeClr val="lt1"/>
                          </a:solidFill>
                          <a:effectLst/>
                          <a:latin typeface="+mn-lt"/>
                          <a:ea typeface="+mn-ea"/>
                          <a:cs typeface="+mn-cs"/>
                        </a:rPr>
                        <a:t>Now the great winds shoreward blow,</a:t>
                      </a:r>
                    </a:p>
                    <a:p>
                      <a:r>
                        <a:rPr lang="en-US" sz="1200" b="1" kern="1200" dirty="0" smtClean="0">
                          <a:solidFill>
                            <a:schemeClr val="lt1"/>
                          </a:solidFill>
                          <a:effectLst/>
                          <a:latin typeface="+mn-lt"/>
                          <a:ea typeface="+mn-ea"/>
                          <a:cs typeface="+mn-cs"/>
                        </a:rPr>
                        <a:t>Now the salt tides seaward flow;</a:t>
                      </a:r>
                    </a:p>
                    <a:p>
                      <a:r>
                        <a:rPr lang="en-US" sz="1200" b="1" kern="1200" dirty="0" smtClean="0">
                          <a:solidFill>
                            <a:schemeClr val="lt1"/>
                          </a:solidFill>
                          <a:effectLst/>
                          <a:latin typeface="+mn-lt"/>
                          <a:ea typeface="+mn-ea"/>
                          <a:cs typeface="+mn-cs"/>
                        </a:rPr>
                        <a:t>Now the wild white horses play,</a:t>
                      </a:r>
                    </a:p>
                    <a:p>
                      <a:r>
                        <a:rPr lang="en-US" sz="1200" b="1" kern="1200" dirty="0" smtClean="0">
                          <a:solidFill>
                            <a:schemeClr val="lt1"/>
                          </a:solidFill>
                          <a:effectLst/>
                          <a:latin typeface="+mn-lt"/>
                          <a:ea typeface="+mn-ea"/>
                          <a:cs typeface="+mn-cs"/>
                        </a:rPr>
                        <a:t>Champ and chafe and toss in the spray.</a:t>
                      </a:r>
                    </a:p>
                    <a:p>
                      <a:r>
                        <a:rPr lang="en-US" sz="1200" b="1" kern="1200" dirty="0" smtClean="0">
                          <a:solidFill>
                            <a:schemeClr val="lt1"/>
                          </a:solidFill>
                          <a:effectLst/>
                          <a:latin typeface="+mn-lt"/>
                          <a:ea typeface="+mn-ea"/>
                          <a:cs typeface="+mn-cs"/>
                        </a:rPr>
                        <a:t>Children dear, let us away!</a:t>
                      </a:r>
                    </a:p>
                    <a:p>
                      <a:r>
                        <a:rPr lang="en-US" sz="1200" b="1" kern="1200" dirty="0" smtClean="0">
                          <a:solidFill>
                            <a:schemeClr val="lt1"/>
                          </a:solidFill>
                          <a:effectLst/>
                          <a:latin typeface="+mn-lt"/>
                          <a:ea typeface="+mn-ea"/>
                          <a:cs typeface="+mn-cs"/>
                        </a:rPr>
                        <a:t>This way, this way!</a:t>
                      </a:r>
                    </a:p>
                    <a:p>
                      <a:r>
                        <a:rPr lang="en-US" sz="1200" b="1" kern="1200" dirty="0" smtClean="0">
                          <a:solidFill>
                            <a:schemeClr val="lt1"/>
                          </a:solidFill>
                          <a:effectLst/>
                          <a:latin typeface="+mn-lt"/>
                          <a:ea typeface="+mn-ea"/>
                          <a:cs typeface="+mn-cs"/>
                        </a:rPr>
                        <a:t> </a:t>
                      </a:r>
                    </a:p>
                    <a:p>
                      <a:r>
                        <a:rPr lang="en-US" sz="1200" b="1" kern="1200" dirty="0" smtClean="0">
                          <a:solidFill>
                            <a:schemeClr val="lt1"/>
                          </a:solidFill>
                          <a:effectLst/>
                          <a:latin typeface="+mn-lt"/>
                          <a:ea typeface="+mn-ea"/>
                          <a:cs typeface="+mn-cs"/>
                        </a:rPr>
                        <a:t>Call her once before you go—</a:t>
                      </a:r>
                    </a:p>
                    <a:p>
                      <a:r>
                        <a:rPr lang="en-US" sz="1200" b="1" kern="1200" dirty="0" smtClean="0">
                          <a:solidFill>
                            <a:schemeClr val="lt1"/>
                          </a:solidFill>
                          <a:effectLst/>
                          <a:latin typeface="+mn-lt"/>
                          <a:ea typeface="+mn-ea"/>
                          <a:cs typeface="+mn-cs"/>
                        </a:rPr>
                        <a:t>Call once yet!</a:t>
                      </a:r>
                    </a:p>
                    <a:p>
                      <a:r>
                        <a:rPr lang="en-US" sz="1200" b="1" kern="1200" dirty="0" smtClean="0">
                          <a:solidFill>
                            <a:schemeClr val="lt1"/>
                          </a:solidFill>
                          <a:effectLst/>
                          <a:latin typeface="+mn-lt"/>
                          <a:ea typeface="+mn-ea"/>
                          <a:cs typeface="+mn-cs"/>
                        </a:rPr>
                        <a:t>In a voice that she will know:</a:t>
                      </a:r>
                    </a:p>
                    <a:p>
                      <a:r>
                        <a:rPr lang="en-US" sz="1200" b="1" kern="1200" dirty="0" smtClean="0">
                          <a:solidFill>
                            <a:schemeClr val="lt1"/>
                          </a:solidFill>
                          <a:effectLst/>
                          <a:latin typeface="+mn-lt"/>
                          <a:ea typeface="+mn-ea"/>
                          <a:cs typeface="+mn-cs"/>
                        </a:rPr>
                        <a:t>"Margaret! Margaret!"</a:t>
                      </a:r>
                    </a:p>
                    <a:p>
                      <a:r>
                        <a:rPr lang="en-US" sz="1200" b="1" kern="1200" dirty="0" smtClean="0">
                          <a:solidFill>
                            <a:schemeClr val="lt1"/>
                          </a:solidFill>
                          <a:effectLst/>
                          <a:latin typeface="+mn-lt"/>
                          <a:ea typeface="+mn-ea"/>
                          <a:cs typeface="+mn-cs"/>
                        </a:rPr>
                        <a:t>Children's voices should be dear</a:t>
                      </a:r>
                    </a:p>
                    <a:p>
                      <a:r>
                        <a:rPr lang="en-US" sz="1200" b="1" kern="1200" dirty="0" smtClean="0">
                          <a:solidFill>
                            <a:schemeClr val="lt1"/>
                          </a:solidFill>
                          <a:effectLst/>
                          <a:latin typeface="+mn-lt"/>
                          <a:ea typeface="+mn-ea"/>
                          <a:cs typeface="+mn-cs"/>
                        </a:rPr>
                        <a:t>(Call once more) to a mother's ear;</a:t>
                      </a:r>
                      <a:r>
                        <a:rPr lang="en-US" sz="1200" dirty="0" smtClean="0">
                          <a:effectLst/>
                        </a:rPr>
                        <a:t> </a:t>
                      </a:r>
                      <a:endParaRPr lang="en-US" sz="1200" dirty="0"/>
                    </a:p>
                  </a:txBody>
                  <a:tcPr/>
                </a:tc>
                <a:tc>
                  <a:txBody>
                    <a:bodyPr/>
                    <a:lstStyle/>
                    <a:p>
                      <a:r>
                        <a:rPr lang="en-US" sz="1200" b="1" kern="1200" dirty="0" smtClean="0">
                          <a:solidFill>
                            <a:schemeClr val="lt1"/>
                          </a:solidFill>
                          <a:effectLst/>
                          <a:latin typeface="+mn-lt"/>
                          <a:ea typeface="+mn-ea"/>
                          <a:cs typeface="+mn-cs"/>
                        </a:rPr>
                        <a:t>Children's voices, wild with pain—</a:t>
                      </a:r>
                    </a:p>
                    <a:p>
                      <a:r>
                        <a:rPr lang="en-US" sz="1200" b="1" kern="1200" dirty="0" smtClean="0">
                          <a:solidFill>
                            <a:schemeClr val="lt1"/>
                          </a:solidFill>
                          <a:effectLst/>
                          <a:latin typeface="+mn-lt"/>
                          <a:ea typeface="+mn-ea"/>
                          <a:cs typeface="+mn-cs"/>
                        </a:rPr>
                        <a:t>Surely she will come again!</a:t>
                      </a:r>
                    </a:p>
                    <a:p>
                      <a:r>
                        <a:rPr lang="en-US" sz="1200" b="1" kern="1200" dirty="0" smtClean="0">
                          <a:solidFill>
                            <a:schemeClr val="lt1"/>
                          </a:solidFill>
                          <a:effectLst/>
                          <a:latin typeface="+mn-lt"/>
                          <a:ea typeface="+mn-ea"/>
                          <a:cs typeface="+mn-cs"/>
                        </a:rPr>
                        <a:t>Call her once and come away;</a:t>
                      </a:r>
                    </a:p>
                    <a:p>
                      <a:r>
                        <a:rPr lang="en-US" sz="1200" b="1" kern="1200" dirty="0" smtClean="0">
                          <a:solidFill>
                            <a:srgbClr val="FF0000"/>
                          </a:solidFill>
                          <a:effectLst/>
                          <a:latin typeface="+mn-lt"/>
                          <a:ea typeface="+mn-ea"/>
                          <a:cs typeface="+mn-cs"/>
                        </a:rPr>
                        <a:t>This way, this way!</a:t>
                      </a:r>
                    </a:p>
                    <a:p>
                      <a:r>
                        <a:rPr lang="en-US" sz="1200" b="1" kern="1200" dirty="0" smtClean="0">
                          <a:solidFill>
                            <a:schemeClr val="lt1"/>
                          </a:solidFill>
                          <a:effectLst/>
                          <a:latin typeface="+mn-lt"/>
                          <a:ea typeface="+mn-ea"/>
                          <a:cs typeface="+mn-cs"/>
                        </a:rPr>
                        <a:t>"Mother dear, we cannot stay!</a:t>
                      </a:r>
                    </a:p>
                    <a:p>
                      <a:r>
                        <a:rPr lang="en-US" sz="1200" b="1" kern="1200" dirty="0" smtClean="0">
                          <a:solidFill>
                            <a:schemeClr val="lt1"/>
                          </a:solidFill>
                          <a:effectLst/>
                          <a:latin typeface="+mn-lt"/>
                          <a:ea typeface="+mn-ea"/>
                          <a:cs typeface="+mn-cs"/>
                        </a:rPr>
                        <a:t>The wild white horses foam and fret."</a:t>
                      </a:r>
                    </a:p>
                    <a:p>
                      <a:r>
                        <a:rPr lang="en-US" sz="1200" b="1" kern="1200" dirty="0" smtClean="0">
                          <a:solidFill>
                            <a:schemeClr val="lt1"/>
                          </a:solidFill>
                          <a:effectLst/>
                          <a:latin typeface="+mn-lt"/>
                          <a:ea typeface="+mn-ea"/>
                          <a:cs typeface="+mn-cs"/>
                        </a:rPr>
                        <a:t>Margaret! Margaret!</a:t>
                      </a:r>
                    </a:p>
                    <a:p>
                      <a:r>
                        <a:rPr lang="en-US" sz="1200" b="1" kern="1200" dirty="0" smtClean="0">
                          <a:solidFill>
                            <a:schemeClr val="lt1"/>
                          </a:solidFill>
                          <a:effectLst/>
                          <a:latin typeface="+mn-lt"/>
                          <a:ea typeface="+mn-ea"/>
                          <a:cs typeface="+mn-cs"/>
                        </a:rPr>
                        <a:t> </a:t>
                      </a:r>
                    </a:p>
                    <a:p>
                      <a:r>
                        <a:rPr lang="en-US" sz="1200" b="1" kern="1200" dirty="0" smtClean="0">
                          <a:solidFill>
                            <a:schemeClr val="lt1"/>
                          </a:solidFill>
                          <a:effectLst/>
                          <a:latin typeface="+mn-lt"/>
                          <a:ea typeface="+mn-ea"/>
                          <a:cs typeface="+mn-cs"/>
                        </a:rPr>
                        <a:t>Come, dear children, come away down;</a:t>
                      </a:r>
                    </a:p>
                    <a:p>
                      <a:r>
                        <a:rPr lang="en-US" sz="1200" b="1" kern="1200" dirty="0" smtClean="0">
                          <a:solidFill>
                            <a:srgbClr val="FF0000"/>
                          </a:solidFill>
                          <a:effectLst/>
                          <a:latin typeface="+mn-lt"/>
                          <a:ea typeface="+mn-ea"/>
                          <a:cs typeface="+mn-cs"/>
                        </a:rPr>
                        <a:t>Call no more!</a:t>
                      </a:r>
                    </a:p>
                    <a:p>
                      <a:r>
                        <a:rPr lang="en-US" sz="1200" b="1" kern="1200" dirty="0" smtClean="0">
                          <a:solidFill>
                            <a:schemeClr val="lt1"/>
                          </a:solidFill>
                          <a:effectLst/>
                          <a:latin typeface="+mn-lt"/>
                          <a:ea typeface="+mn-ea"/>
                          <a:cs typeface="+mn-cs"/>
                        </a:rPr>
                        <a:t>One last look at the white-</a:t>
                      </a:r>
                      <a:r>
                        <a:rPr lang="en-US" sz="1200" b="1" kern="1200" dirty="0" err="1" smtClean="0">
                          <a:solidFill>
                            <a:schemeClr val="lt1"/>
                          </a:solidFill>
                          <a:effectLst/>
                          <a:latin typeface="+mn-lt"/>
                          <a:ea typeface="+mn-ea"/>
                          <a:cs typeface="+mn-cs"/>
                        </a:rPr>
                        <a:t>wall'd</a:t>
                      </a:r>
                      <a:r>
                        <a:rPr lang="en-US" sz="1200" b="1" kern="1200" dirty="0" smtClean="0">
                          <a:solidFill>
                            <a:schemeClr val="lt1"/>
                          </a:solidFill>
                          <a:effectLst/>
                          <a:latin typeface="+mn-lt"/>
                          <a:ea typeface="+mn-ea"/>
                          <a:cs typeface="+mn-cs"/>
                        </a:rPr>
                        <a:t> town</a:t>
                      </a:r>
                    </a:p>
                    <a:p>
                      <a:r>
                        <a:rPr lang="en-US" sz="1200" b="1" kern="1200" dirty="0" smtClean="0">
                          <a:solidFill>
                            <a:schemeClr val="lt1"/>
                          </a:solidFill>
                          <a:effectLst/>
                          <a:latin typeface="+mn-lt"/>
                          <a:ea typeface="+mn-ea"/>
                          <a:cs typeface="+mn-cs"/>
                        </a:rPr>
                        <a:t>And the little grey church on the windy shore,</a:t>
                      </a:r>
                    </a:p>
                    <a:p>
                      <a:r>
                        <a:rPr lang="en-US" sz="1200" b="1" kern="1200" dirty="0" smtClean="0">
                          <a:solidFill>
                            <a:schemeClr val="lt1"/>
                          </a:solidFill>
                          <a:effectLst/>
                          <a:latin typeface="+mn-lt"/>
                          <a:ea typeface="+mn-ea"/>
                          <a:cs typeface="+mn-cs"/>
                        </a:rPr>
                        <a:t>Then come down!</a:t>
                      </a:r>
                    </a:p>
                    <a:p>
                      <a:r>
                        <a:rPr lang="en-US" sz="1200" b="1" kern="1200" dirty="0" smtClean="0">
                          <a:solidFill>
                            <a:schemeClr val="lt1"/>
                          </a:solidFill>
                          <a:effectLst/>
                          <a:latin typeface="+mn-lt"/>
                          <a:ea typeface="+mn-ea"/>
                          <a:cs typeface="+mn-cs"/>
                        </a:rPr>
                        <a:t>She will not come though you call all day;</a:t>
                      </a:r>
                    </a:p>
                    <a:p>
                      <a:r>
                        <a:rPr lang="en-US" sz="1200" b="1" kern="1200" dirty="0" smtClean="0">
                          <a:solidFill>
                            <a:schemeClr val="lt1"/>
                          </a:solidFill>
                          <a:effectLst/>
                          <a:latin typeface="+mn-lt"/>
                          <a:ea typeface="+mn-ea"/>
                          <a:cs typeface="+mn-cs"/>
                        </a:rPr>
                        <a:t>Come away, come away!</a:t>
                      </a:r>
                    </a:p>
                    <a:p>
                      <a:endParaRPr lang="en-US" sz="1200" dirty="0"/>
                    </a:p>
                  </a:txBody>
                  <a:tcPr/>
                </a:tc>
                <a:tc>
                  <a:txBody>
                    <a:bodyPr/>
                    <a:lstStyle/>
                    <a:p>
                      <a:r>
                        <a:rPr lang="en-US" sz="1200" b="1" kern="1200" dirty="0" smtClean="0">
                          <a:solidFill>
                            <a:schemeClr val="lt1"/>
                          </a:solidFill>
                          <a:effectLst/>
                          <a:latin typeface="+mn-lt"/>
                          <a:ea typeface="+mn-ea"/>
                          <a:cs typeface="+mn-cs"/>
                        </a:rPr>
                        <a:t>Children dear, was it yesterday</a:t>
                      </a:r>
                    </a:p>
                    <a:p>
                      <a:r>
                        <a:rPr lang="en-US" sz="1200" b="1" kern="1200" dirty="0" smtClean="0">
                          <a:solidFill>
                            <a:schemeClr val="lt1"/>
                          </a:solidFill>
                          <a:effectLst/>
                          <a:latin typeface="+mn-lt"/>
                          <a:ea typeface="+mn-ea"/>
                          <a:cs typeface="+mn-cs"/>
                        </a:rPr>
                        <a:t>We heard the sweet bells over the bay?</a:t>
                      </a:r>
                    </a:p>
                    <a:p>
                      <a:r>
                        <a:rPr lang="en-US" sz="1200" b="1" kern="1200" dirty="0" smtClean="0">
                          <a:solidFill>
                            <a:schemeClr val="lt1"/>
                          </a:solidFill>
                          <a:effectLst/>
                          <a:latin typeface="+mn-lt"/>
                          <a:ea typeface="+mn-ea"/>
                          <a:cs typeface="+mn-cs"/>
                        </a:rPr>
                        <a:t>In the caverns where we lay,</a:t>
                      </a:r>
                    </a:p>
                    <a:p>
                      <a:r>
                        <a:rPr lang="en-US" sz="1200" b="1" kern="1200" dirty="0" smtClean="0">
                          <a:solidFill>
                            <a:schemeClr val="lt1"/>
                          </a:solidFill>
                          <a:effectLst/>
                          <a:latin typeface="+mn-lt"/>
                          <a:ea typeface="+mn-ea"/>
                          <a:cs typeface="+mn-cs"/>
                        </a:rPr>
                        <a:t>Through the surf and through the swell,</a:t>
                      </a:r>
                    </a:p>
                    <a:p>
                      <a:r>
                        <a:rPr lang="en-US" sz="1200" b="1" kern="1200" dirty="0" smtClean="0">
                          <a:solidFill>
                            <a:schemeClr val="lt1"/>
                          </a:solidFill>
                          <a:effectLst/>
                          <a:latin typeface="+mn-lt"/>
                          <a:ea typeface="+mn-ea"/>
                          <a:cs typeface="+mn-cs"/>
                        </a:rPr>
                        <a:t>The far-off sound of a silver bell?</a:t>
                      </a:r>
                    </a:p>
                    <a:p>
                      <a:r>
                        <a:rPr lang="en-US" sz="1200" b="1" kern="1200" dirty="0" smtClean="0">
                          <a:solidFill>
                            <a:schemeClr val="lt1"/>
                          </a:solidFill>
                          <a:effectLst/>
                          <a:latin typeface="+mn-lt"/>
                          <a:ea typeface="+mn-ea"/>
                          <a:cs typeface="+mn-cs"/>
                        </a:rPr>
                        <a:t>Sand-strewn caverns, cool and deep,</a:t>
                      </a:r>
                    </a:p>
                    <a:p>
                      <a:r>
                        <a:rPr lang="en-US" sz="1200" b="1" kern="1200" dirty="0" smtClean="0">
                          <a:solidFill>
                            <a:schemeClr val="lt1"/>
                          </a:solidFill>
                          <a:effectLst/>
                          <a:latin typeface="+mn-lt"/>
                          <a:ea typeface="+mn-ea"/>
                          <a:cs typeface="+mn-cs"/>
                        </a:rPr>
                        <a:t>Where the winds are all asleep;</a:t>
                      </a:r>
                    </a:p>
                    <a:p>
                      <a:r>
                        <a:rPr lang="en-US" sz="1200" b="1" kern="1200" dirty="0" smtClean="0">
                          <a:solidFill>
                            <a:schemeClr val="lt1"/>
                          </a:solidFill>
                          <a:effectLst/>
                          <a:latin typeface="+mn-lt"/>
                          <a:ea typeface="+mn-ea"/>
                          <a:cs typeface="+mn-cs"/>
                        </a:rPr>
                        <a:t>Where the spent lights quiver and gleam,</a:t>
                      </a:r>
                    </a:p>
                    <a:p>
                      <a:r>
                        <a:rPr lang="en-US" sz="1200" b="1" kern="1200" dirty="0" smtClean="0">
                          <a:solidFill>
                            <a:schemeClr val="lt1"/>
                          </a:solidFill>
                          <a:effectLst/>
                          <a:latin typeface="+mn-lt"/>
                          <a:ea typeface="+mn-ea"/>
                          <a:cs typeface="+mn-cs"/>
                        </a:rPr>
                        <a:t>Where the salt weed sways in the stream,</a:t>
                      </a:r>
                    </a:p>
                    <a:p>
                      <a:r>
                        <a:rPr lang="en-US" sz="1200" b="1" kern="1200" dirty="0" smtClean="0">
                          <a:solidFill>
                            <a:schemeClr val="lt1"/>
                          </a:solidFill>
                          <a:effectLst/>
                          <a:latin typeface="+mn-lt"/>
                          <a:ea typeface="+mn-ea"/>
                          <a:cs typeface="+mn-cs"/>
                        </a:rPr>
                        <a:t>Where the sea-beasts, ranged all round,</a:t>
                      </a:r>
                    </a:p>
                    <a:p>
                      <a:r>
                        <a:rPr lang="en-US" sz="1200" b="1" kern="1200" dirty="0" smtClean="0">
                          <a:solidFill>
                            <a:schemeClr val="lt1"/>
                          </a:solidFill>
                          <a:effectLst/>
                          <a:latin typeface="+mn-lt"/>
                          <a:ea typeface="+mn-ea"/>
                          <a:cs typeface="+mn-cs"/>
                        </a:rPr>
                        <a:t>Feed in the ooze of their pasture-ground;</a:t>
                      </a:r>
                    </a:p>
                    <a:p>
                      <a:r>
                        <a:rPr lang="en-US" sz="1200" b="1" kern="1200" dirty="0" smtClean="0">
                          <a:solidFill>
                            <a:schemeClr val="lt1"/>
                          </a:solidFill>
                          <a:effectLst/>
                          <a:latin typeface="+mn-lt"/>
                          <a:ea typeface="+mn-ea"/>
                          <a:cs typeface="+mn-cs"/>
                        </a:rPr>
                        <a:t>Where the se</a:t>
                      </a:r>
                    </a:p>
                    <a:p>
                      <a:r>
                        <a:rPr lang="en-US" sz="1200" b="1" kern="1200" dirty="0" smtClean="0">
                          <a:solidFill>
                            <a:schemeClr val="lt1"/>
                          </a:solidFill>
                          <a:effectLst/>
                          <a:latin typeface="+mn-lt"/>
                          <a:ea typeface="+mn-ea"/>
                          <a:cs typeface="+mn-cs"/>
                        </a:rPr>
                        <a:t>a-snakes coil and twine,</a:t>
                      </a:r>
                    </a:p>
                    <a:p>
                      <a:r>
                        <a:rPr lang="en-US" sz="1200" b="1" kern="1200" dirty="0" smtClean="0">
                          <a:solidFill>
                            <a:schemeClr val="lt1"/>
                          </a:solidFill>
                          <a:effectLst/>
                          <a:latin typeface="+mn-lt"/>
                          <a:ea typeface="+mn-ea"/>
                          <a:cs typeface="+mn-cs"/>
                        </a:rPr>
                        <a:t>Dry their mail and bask in the brine;</a:t>
                      </a:r>
                    </a:p>
                    <a:p>
                      <a:r>
                        <a:rPr lang="en-US" sz="1200" b="1" kern="1200" dirty="0" smtClean="0">
                          <a:solidFill>
                            <a:schemeClr val="lt1"/>
                          </a:solidFill>
                          <a:effectLst/>
                          <a:latin typeface="+mn-lt"/>
                          <a:ea typeface="+mn-ea"/>
                          <a:cs typeface="+mn-cs"/>
                        </a:rPr>
                        <a:t>Where great whales come sailing by,</a:t>
                      </a:r>
                    </a:p>
                    <a:p>
                      <a:r>
                        <a:rPr lang="en-US" sz="1200" b="1" kern="1200" dirty="0" smtClean="0">
                          <a:solidFill>
                            <a:schemeClr val="lt1"/>
                          </a:solidFill>
                          <a:effectLst/>
                          <a:latin typeface="+mn-lt"/>
                          <a:ea typeface="+mn-ea"/>
                          <a:cs typeface="+mn-cs"/>
                        </a:rPr>
                        <a:t>Sail and sail, with </a:t>
                      </a:r>
                      <a:r>
                        <a:rPr lang="en-US" sz="1200" b="1" kern="1200" dirty="0" err="1" smtClean="0">
                          <a:solidFill>
                            <a:schemeClr val="lt1"/>
                          </a:solidFill>
                          <a:effectLst/>
                          <a:latin typeface="+mn-lt"/>
                          <a:ea typeface="+mn-ea"/>
                          <a:cs typeface="+mn-cs"/>
                        </a:rPr>
                        <a:t>unshut</a:t>
                      </a:r>
                      <a:r>
                        <a:rPr lang="en-US" sz="1200" b="1" kern="1200" dirty="0" smtClean="0">
                          <a:solidFill>
                            <a:schemeClr val="lt1"/>
                          </a:solidFill>
                          <a:effectLst/>
                          <a:latin typeface="+mn-lt"/>
                          <a:ea typeface="+mn-ea"/>
                          <a:cs typeface="+mn-cs"/>
                        </a:rPr>
                        <a:t> eye,</a:t>
                      </a:r>
                    </a:p>
                    <a:p>
                      <a:r>
                        <a:rPr lang="en-US" sz="1200" b="1" kern="1200" dirty="0" smtClean="0">
                          <a:solidFill>
                            <a:schemeClr val="lt1"/>
                          </a:solidFill>
                          <a:effectLst/>
                          <a:latin typeface="+mn-lt"/>
                          <a:ea typeface="+mn-ea"/>
                          <a:cs typeface="+mn-cs"/>
                        </a:rPr>
                        <a:t>Round the world for ever and aye?</a:t>
                      </a:r>
                    </a:p>
                    <a:p>
                      <a:r>
                        <a:rPr lang="en-US" sz="1200" b="1" kern="1200" dirty="0" smtClean="0">
                          <a:solidFill>
                            <a:schemeClr val="lt1"/>
                          </a:solidFill>
                          <a:effectLst/>
                          <a:latin typeface="+mn-lt"/>
                          <a:ea typeface="+mn-ea"/>
                          <a:cs typeface="+mn-cs"/>
                        </a:rPr>
                        <a:t>When did music come this way?</a:t>
                      </a:r>
                    </a:p>
                    <a:p>
                      <a:r>
                        <a:rPr lang="en-US" sz="1200" b="1" kern="1200" dirty="0" smtClean="0">
                          <a:solidFill>
                            <a:srgbClr val="FF0000"/>
                          </a:solidFill>
                          <a:effectLst/>
                          <a:latin typeface="+mn-lt"/>
                          <a:ea typeface="+mn-ea"/>
                          <a:cs typeface="+mn-cs"/>
                        </a:rPr>
                        <a:t>Children dear, was it yesterday?</a:t>
                      </a:r>
                      <a:r>
                        <a:rPr lang="en-US" sz="1200" dirty="0" smtClean="0">
                          <a:solidFill>
                            <a:srgbClr val="FF0000"/>
                          </a:solidFill>
                          <a:effectLst/>
                        </a:rPr>
                        <a:t> </a:t>
                      </a:r>
                      <a:endParaRPr lang="en-US" sz="1200" dirty="0">
                        <a:solidFill>
                          <a:srgbClr val="FF0000"/>
                        </a:solidFill>
                      </a:endParaRPr>
                    </a:p>
                  </a:txBody>
                  <a:tcPr/>
                </a:tc>
                <a:extLst>
                  <a:ext uri="{0D108BD9-81ED-4DB2-BD59-A6C34878D82A}">
                    <a16:rowId xmlns:a16="http://schemas.microsoft.com/office/drawing/2014/main" val="10000"/>
                  </a:ext>
                </a:extLst>
              </a:tr>
            </a:tbl>
          </a:graphicData>
        </a:graphic>
      </p:graphicFrame>
      <p:sp>
        <p:nvSpPr>
          <p:cNvPr id="8" name="TextBox 7"/>
          <p:cNvSpPr txBox="1"/>
          <p:nvPr/>
        </p:nvSpPr>
        <p:spPr>
          <a:xfrm>
            <a:off x="457200" y="1828800"/>
            <a:ext cx="8229600" cy="646331"/>
          </a:xfrm>
          <a:prstGeom prst="rect">
            <a:avLst/>
          </a:prstGeom>
          <a:noFill/>
        </p:spPr>
        <p:txBody>
          <a:bodyPr wrap="square" rtlCol="0">
            <a:spAutoFit/>
          </a:bodyPr>
          <a:lstStyle/>
          <a:p>
            <a:r>
              <a:rPr lang="en-US" dirty="0" smtClean="0"/>
              <a:t>Stimulus text: This poem is spoken in the voice of a male mermaid, whose wife has decided to leave the ocean and return to life on land.</a:t>
            </a:r>
            <a:endParaRPr lang="en-US" dirty="0"/>
          </a:p>
        </p:txBody>
      </p:sp>
    </p:spTree>
    <p:extLst>
      <p:ext uri="{BB962C8B-B14F-4D97-AF65-F5344CB8AC3E}">
        <p14:creationId xmlns:p14="http://schemas.microsoft.com/office/powerpoint/2010/main" val="1538081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item grade 7, cont’d</a:t>
            </a:r>
            <a:endParaRPr lang="en-US" dirty="0"/>
          </a:p>
        </p:txBody>
      </p:sp>
      <p:pic>
        <p:nvPicPr>
          <p:cNvPr id="3" name="Picture 2" descr="Item Stem: Which phrase signals a major change in the action of the poem?&#10;Options: &#10;A. &quot;Dow and away below!&quot;&#10;B. &quot;This way, this way!&quot;&#10;C. &quot;Call no more!&quot;&#10;D. &quot;Children dear, was it yesterday?&quot;"/>
          <p:cNvPicPr>
            <a:picLocks noChangeAspect="1"/>
          </p:cNvPicPr>
          <p:nvPr/>
        </p:nvPicPr>
        <p:blipFill>
          <a:blip r:embed="rId3"/>
          <a:stretch>
            <a:fillRect/>
          </a:stretch>
        </p:blipFill>
        <p:spPr>
          <a:xfrm>
            <a:off x="1524000" y="2286000"/>
            <a:ext cx="5867400" cy="2831710"/>
          </a:xfrm>
          <a:prstGeom prst="rect">
            <a:avLst/>
          </a:prstGeom>
        </p:spPr>
      </p:pic>
    </p:spTree>
    <p:extLst>
      <p:ext uri="{BB962C8B-B14F-4D97-AF65-F5344CB8AC3E}">
        <p14:creationId xmlns:p14="http://schemas.microsoft.com/office/powerpoint/2010/main" val="37616707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LP and cognitive rigor</a:t>
            </a:r>
            <a:endParaRPr lang="en-US" dirty="0"/>
          </a:p>
        </p:txBody>
      </p:sp>
      <p:graphicFrame>
        <p:nvGraphicFramePr>
          <p:cNvPr id="4" name="Table 3" descr="LP Standard - 7.RL.4. Determine the meaning of words and phrases as they are used in a text, including figurative and connotative meanings analyze the impact of rhymes and other repetitions of sounds (e.g., alliteration) on a specific verse or stanza of a poem or section of a story or drama.&#10;SBAC Standard - Interpret impact or intent of figurative language use (e.g., alliteration, conomatopoeia, imagery), iterary devices (e.g., flashback, foreshadowing), or connotative meanings or words and phrases used in context and their impact on reader interpretation&#10;Cognitive Rigor - Analyze, Level 2 (Identity use of literary devices)"/>
          <p:cNvGraphicFramePr>
            <a:graphicFrameLocks noGrp="1"/>
          </p:cNvGraphicFramePr>
          <p:nvPr>
            <p:extLst>
              <p:ext uri="{D42A27DB-BD31-4B8C-83A1-F6EECF244321}">
                <p14:modId xmlns:p14="http://schemas.microsoft.com/office/powerpoint/2010/main" val="2697003958"/>
              </p:ext>
            </p:extLst>
          </p:nvPr>
        </p:nvGraphicFramePr>
        <p:xfrm>
          <a:off x="381000" y="2209800"/>
          <a:ext cx="8534400" cy="3429000"/>
        </p:xfrm>
        <a:graphic>
          <a:graphicData uri="http://schemas.openxmlformats.org/drawingml/2006/table">
            <a:tbl>
              <a:tblPr firstRow="1" bandRow="1">
                <a:tableStyleId>{775DCB02-9BB8-47FD-8907-85C794F793BA}</a:tableStyleId>
              </a:tblPr>
              <a:tblGrid>
                <a:gridCol w="3148613">
                  <a:extLst>
                    <a:ext uri="{9D8B030D-6E8A-4147-A177-3AD203B41FA5}">
                      <a16:colId xmlns:a16="http://schemas.microsoft.com/office/drawing/2014/main" val="20000"/>
                    </a:ext>
                  </a:extLst>
                </a:gridCol>
                <a:gridCol w="2998542">
                  <a:extLst>
                    <a:ext uri="{9D8B030D-6E8A-4147-A177-3AD203B41FA5}">
                      <a16:colId xmlns:a16="http://schemas.microsoft.com/office/drawing/2014/main" val="20001"/>
                    </a:ext>
                  </a:extLst>
                </a:gridCol>
                <a:gridCol w="2387245">
                  <a:extLst>
                    <a:ext uri="{9D8B030D-6E8A-4147-A177-3AD203B41FA5}">
                      <a16:colId xmlns:a16="http://schemas.microsoft.com/office/drawing/2014/main" val="20002"/>
                    </a:ext>
                  </a:extLst>
                </a:gridCol>
              </a:tblGrid>
              <a:tr h="437316">
                <a:tc>
                  <a:txBody>
                    <a:bodyPr/>
                    <a:lstStyle/>
                    <a:p>
                      <a:pPr algn="ctr"/>
                      <a:r>
                        <a:rPr lang="en-US" sz="1800" dirty="0" smtClean="0">
                          <a:latin typeface="+mn-lt"/>
                        </a:rPr>
                        <a:t>LP Standard</a:t>
                      </a:r>
                      <a:endParaRPr lang="en-US" sz="1800" dirty="0">
                        <a:latin typeface="+mn-lt"/>
                      </a:endParaRPr>
                    </a:p>
                  </a:txBody>
                  <a:tcPr/>
                </a:tc>
                <a:tc>
                  <a:txBody>
                    <a:bodyPr/>
                    <a:lstStyle/>
                    <a:p>
                      <a:pPr algn="ctr"/>
                      <a:r>
                        <a:rPr lang="en-US" sz="1800" dirty="0" smtClean="0">
                          <a:latin typeface="+mn-lt"/>
                        </a:rPr>
                        <a:t>SBAC Standard</a:t>
                      </a:r>
                      <a:endParaRPr lang="en-US" sz="1800" dirty="0">
                        <a:latin typeface="+mn-lt"/>
                      </a:endParaRPr>
                    </a:p>
                  </a:txBody>
                  <a:tcPr/>
                </a:tc>
                <a:tc>
                  <a:txBody>
                    <a:bodyPr/>
                    <a:lstStyle/>
                    <a:p>
                      <a:pPr algn="ctr"/>
                      <a:r>
                        <a:rPr lang="en-US" sz="1800" dirty="0" smtClean="0">
                          <a:latin typeface="+mn-lt"/>
                        </a:rPr>
                        <a:t>Cognitive Rigor</a:t>
                      </a:r>
                      <a:endParaRPr lang="en-US" sz="1800" dirty="0">
                        <a:latin typeface="+mn-lt"/>
                      </a:endParaRPr>
                    </a:p>
                  </a:txBody>
                  <a:tcPr/>
                </a:tc>
                <a:extLst>
                  <a:ext uri="{0D108BD9-81ED-4DB2-BD59-A6C34878D82A}">
                    <a16:rowId xmlns:a16="http://schemas.microsoft.com/office/drawing/2014/main" val="10000"/>
                  </a:ext>
                </a:extLst>
              </a:tr>
              <a:tr h="2991684">
                <a:tc>
                  <a:txBody>
                    <a:bodyPr/>
                    <a:lstStyle/>
                    <a:p>
                      <a:pPr algn="l" fontAlgn="t"/>
                      <a:r>
                        <a:rPr lang="en-US" sz="1600" kern="1200" dirty="0" smtClean="0">
                          <a:solidFill>
                            <a:schemeClr val="dk1"/>
                          </a:solidFill>
                          <a:effectLst/>
                          <a:latin typeface="+mn-lt"/>
                          <a:ea typeface="+mn-ea"/>
                          <a:cs typeface="+mn-cs"/>
                        </a:rPr>
                        <a:t>7.RL.</a:t>
                      </a:r>
                      <a:r>
                        <a:rPr lang="en-US" sz="1600" kern="1200" baseline="0" dirty="0" smtClean="0">
                          <a:solidFill>
                            <a:schemeClr val="dk1"/>
                          </a:solidFill>
                          <a:effectLst/>
                          <a:latin typeface="+mn-lt"/>
                          <a:ea typeface="+mn-ea"/>
                          <a:cs typeface="+mn-cs"/>
                        </a:rPr>
                        <a:t>4. </a:t>
                      </a:r>
                      <a:r>
                        <a:rPr lang="en-US" sz="1600" b="0" i="0" u="none" strike="noStrike" dirty="0" smtClean="0">
                          <a:solidFill>
                            <a:schemeClr val="accent5">
                              <a:lumMod val="50000"/>
                            </a:schemeClr>
                          </a:solidFill>
                          <a:effectLst/>
                          <a:latin typeface="+mn-lt"/>
                        </a:rPr>
                        <a:t>Determine the meaning of words and phrases as they are used in a text, including figurative and connotative meanings; analyze the impact of rhymes and other repetitions of sounds (e.g., alliteration) on a specific verse or stanza of a poem or section of a story or drama.</a:t>
                      </a:r>
                      <a:endParaRPr lang="en-US" sz="1600" b="0" i="0" u="none" strike="noStrike" dirty="0">
                        <a:solidFill>
                          <a:schemeClr val="accent5">
                            <a:lumMod val="50000"/>
                          </a:schemeClr>
                        </a:solidFill>
                        <a:effectLst/>
                        <a:latin typeface="+mn-lt"/>
                      </a:endParaRPr>
                    </a:p>
                  </a:txBody>
                  <a:tcPr marL="12700" marR="12700" marT="12700" marB="0"/>
                </a:tc>
                <a:tc>
                  <a:txBody>
                    <a:bodyPr/>
                    <a:lstStyle/>
                    <a:p>
                      <a:pPr algn="l" fontAlgn="t"/>
                      <a:r>
                        <a:rPr lang="en-US" sz="1600" b="0" i="0" u="none" strike="noStrike" kern="1200" baseline="0" dirty="0" smtClean="0">
                          <a:solidFill>
                            <a:schemeClr val="dk1"/>
                          </a:solidFill>
                          <a:latin typeface="+mn-lt"/>
                          <a:ea typeface="+mn-ea"/>
                          <a:cs typeface="+mn-cs"/>
                        </a:rPr>
                        <a:t>Interpret impact or intent of figurative language use (e.g., alliteration, onomatopoeia, imagery), literary devices (e.g., flashback, foreshadowing), or connotative meanings of words and phrases used in context and their impact on reader interpretation </a:t>
                      </a:r>
                      <a:endParaRPr lang="en-US" sz="1600" b="0" i="0" u="none" strike="noStrike" dirty="0" smtClean="0">
                        <a:solidFill>
                          <a:srgbClr val="000000"/>
                        </a:solidFill>
                        <a:effectLst/>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latin typeface="+mn-lt"/>
                          <a:cs typeface="Arial" panose="020B0604020202020204" pitchFamily="34" charset="0"/>
                        </a:rPr>
                        <a:t>Analyze,</a:t>
                      </a:r>
                      <a:r>
                        <a:rPr lang="en-US" sz="1600" b="0" baseline="0" dirty="0" smtClean="0">
                          <a:latin typeface="+mn-lt"/>
                          <a:cs typeface="Arial" panose="020B0604020202020204" pitchFamily="34" charset="0"/>
                        </a:rPr>
                        <a:t> Level 2 (Identify use of literary devices)</a:t>
                      </a:r>
                      <a:endParaRPr lang="en-US" sz="1600" b="0" dirty="0" smtClean="0">
                        <a:latin typeface="+mn-lt"/>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74089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item Grade </a:t>
            </a:r>
            <a:r>
              <a:rPr lang="en-US" dirty="0" smtClean="0"/>
              <a:t>6</a:t>
            </a:r>
            <a:endParaRPr lang="en-US" dirty="0"/>
          </a:p>
        </p:txBody>
      </p:sp>
      <p:pic>
        <p:nvPicPr>
          <p:cNvPr id="6" name="Picture 5" descr="Stimulus Text: The following excerpt comes from Gary Soto's novel Summer on Wheels.&#10;Bentley sat at the kitchen table running an ice cube back and forth ascross the knot on his forehead. [following sentence highlighted] The not was like a speed bump. The ice cube glided across smooth skin before it jumped up and over the knot. Bentley whimpered like the puppy he was. He had flown over the handlebars and not only hurt his head, but also scraped his elbows and chin. And the air left his lungs when he belly flopped. It took a full minute before he could get enough air back into his system to complain, &quot;Golly, that smarted.&quot;"/>
          <p:cNvPicPr>
            <a:picLocks noChangeAspect="1"/>
          </p:cNvPicPr>
          <p:nvPr/>
        </p:nvPicPr>
        <p:blipFill>
          <a:blip r:embed="rId3"/>
          <a:stretch>
            <a:fillRect/>
          </a:stretch>
        </p:blipFill>
        <p:spPr>
          <a:xfrm>
            <a:off x="990600" y="1752600"/>
            <a:ext cx="7086600" cy="3585990"/>
          </a:xfrm>
          <a:prstGeom prst="rect">
            <a:avLst/>
          </a:prstGeom>
        </p:spPr>
      </p:pic>
      <p:sp>
        <p:nvSpPr>
          <p:cNvPr id="7" name="TextBox 6"/>
          <p:cNvSpPr txBox="1"/>
          <p:nvPr/>
        </p:nvSpPr>
        <p:spPr>
          <a:xfrm>
            <a:off x="381000" y="5410200"/>
            <a:ext cx="8305800" cy="1200329"/>
          </a:xfrm>
          <a:prstGeom prst="rect">
            <a:avLst/>
          </a:prstGeom>
          <a:noFill/>
        </p:spPr>
        <p:txBody>
          <a:bodyPr wrap="square" rtlCol="0">
            <a:spAutoFit/>
          </a:bodyPr>
          <a:lstStyle/>
          <a:p>
            <a:r>
              <a:rPr lang="en-US" dirty="0" smtClean="0"/>
              <a:t>The highlighted sentence </a:t>
            </a:r>
            <a:r>
              <a:rPr lang="en-US" i="1" dirty="0" smtClean="0"/>
              <a:t>from Summer on Wheels </a:t>
            </a:r>
            <a:r>
              <a:rPr lang="en-US" dirty="0" smtClean="0"/>
              <a:t>includes a literary device</a:t>
            </a:r>
          </a:p>
          <a:p>
            <a:pPr marL="285750" indent="-285750">
              <a:buFont typeface="Arial"/>
              <a:buChar char="•"/>
            </a:pPr>
            <a:r>
              <a:rPr lang="en-US" dirty="0" smtClean="0"/>
              <a:t>What does the literary device mean?</a:t>
            </a:r>
          </a:p>
          <a:p>
            <a:pPr marL="285750" indent="-285750">
              <a:buFont typeface="Arial"/>
              <a:buChar char="•"/>
            </a:pPr>
            <a:r>
              <a:rPr lang="en-US" dirty="0" smtClean="0"/>
              <a:t>Why did the author most likely select the literary device for this description?</a:t>
            </a:r>
          </a:p>
          <a:p>
            <a:r>
              <a:rPr lang="en-US" dirty="0" smtClean="0"/>
              <a:t>Write a 2-3 sentence answer responding to these questions</a:t>
            </a:r>
            <a:endParaRPr lang="en-US" dirty="0"/>
          </a:p>
        </p:txBody>
      </p:sp>
    </p:spTree>
    <p:extLst>
      <p:ext uri="{BB962C8B-B14F-4D97-AF65-F5344CB8AC3E}">
        <p14:creationId xmlns:p14="http://schemas.microsoft.com/office/powerpoint/2010/main" val="3761047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building blocks</a:t>
            </a:r>
            <a:endParaRPr lang="en-US" dirty="0"/>
          </a:p>
        </p:txBody>
      </p:sp>
      <p:sp>
        <p:nvSpPr>
          <p:cNvPr id="4" name="Oval 3"/>
          <p:cNvSpPr/>
          <p:nvPr/>
        </p:nvSpPr>
        <p:spPr>
          <a:xfrm>
            <a:off x="1424152" y="2133600"/>
            <a:ext cx="1981200" cy="1295400"/>
          </a:xfrm>
          <a:prstGeom prst="ellipse">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62359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LP and cognitive rigor</a:t>
            </a:r>
            <a:endParaRPr lang="en-US" dirty="0"/>
          </a:p>
        </p:txBody>
      </p:sp>
      <p:graphicFrame>
        <p:nvGraphicFramePr>
          <p:cNvPr id="4" name="Table 3" descr="LP Standard - 6.RL.4. Determine the meaning of words and phrases as they are used in a text, including figurative and connotative meanings, analyze the impact of a specific word choice on meaning and tone.&#10;SBAC Standard - Interpret figurative language use (e.g., personification, metaphor), literary devices, or connotative meanings of words and phrases used in context and their impact on reader interpretation.&#10;Cognitive Rigor - Analyze, Leave 3 (Analyze author's craft, viewpoint, or potential bias)"/>
          <p:cNvGraphicFramePr>
            <a:graphicFrameLocks noGrp="1"/>
          </p:cNvGraphicFramePr>
          <p:nvPr>
            <p:extLst>
              <p:ext uri="{D42A27DB-BD31-4B8C-83A1-F6EECF244321}">
                <p14:modId xmlns:p14="http://schemas.microsoft.com/office/powerpoint/2010/main" val="2391511059"/>
              </p:ext>
            </p:extLst>
          </p:nvPr>
        </p:nvGraphicFramePr>
        <p:xfrm>
          <a:off x="381000" y="2209800"/>
          <a:ext cx="8534400" cy="3429000"/>
        </p:xfrm>
        <a:graphic>
          <a:graphicData uri="http://schemas.openxmlformats.org/drawingml/2006/table">
            <a:tbl>
              <a:tblPr firstRow="1" bandRow="1">
                <a:tableStyleId>{775DCB02-9BB8-47FD-8907-85C794F793BA}</a:tableStyleId>
              </a:tblPr>
              <a:tblGrid>
                <a:gridCol w="3148613">
                  <a:extLst>
                    <a:ext uri="{9D8B030D-6E8A-4147-A177-3AD203B41FA5}">
                      <a16:colId xmlns:a16="http://schemas.microsoft.com/office/drawing/2014/main" val="20000"/>
                    </a:ext>
                  </a:extLst>
                </a:gridCol>
                <a:gridCol w="2998542">
                  <a:extLst>
                    <a:ext uri="{9D8B030D-6E8A-4147-A177-3AD203B41FA5}">
                      <a16:colId xmlns:a16="http://schemas.microsoft.com/office/drawing/2014/main" val="20001"/>
                    </a:ext>
                  </a:extLst>
                </a:gridCol>
                <a:gridCol w="2387245">
                  <a:extLst>
                    <a:ext uri="{9D8B030D-6E8A-4147-A177-3AD203B41FA5}">
                      <a16:colId xmlns:a16="http://schemas.microsoft.com/office/drawing/2014/main" val="20002"/>
                    </a:ext>
                  </a:extLst>
                </a:gridCol>
              </a:tblGrid>
              <a:tr h="437316">
                <a:tc>
                  <a:txBody>
                    <a:bodyPr/>
                    <a:lstStyle/>
                    <a:p>
                      <a:pPr algn="ctr"/>
                      <a:r>
                        <a:rPr lang="en-US" sz="1800" dirty="0" smtClean="0">
                          <a:latin typeface="+mn-lt"/>
                        </a:rPr>
                        <a:t>LP Standard</a:t>
                      </a:r>
                      <a:endParaRPr lang="en-US" sz="1800" dirty="0">
                        <a:latin typeface="+mn-lt"/>
                      </a:endParaRPr>
                    </a:p>
                  </a:txBody>
                  <a:tcPr/>
                </a:tc>
                <a:tc>
                  <a:txBody>
                    <a:bodyPr/>
                    <a:lstStyle/>
                    <a:p>
                      <a:pPr algn="ctr"/>
                      <a:r>
                        <a:rPr lang="en-US" sz="1800" dirty="0" smtClean="0">
                          <a:latin typeface="+mn-lt"/>
                        </a:rPr>
                        <a:t>SBAC Standard</a:t>
                      </a:r>
                      <a:endParaRPr lang="en-US" sz="1800" dirty="0">
                        <a:latin typeface="+mn-lt"/>
                      </a:endParaRPr>
                    </a:p>
                  </a:txBody>
                  <a:tcPr/>
                </a:tc>
                <a:tc>
                  <a:txBody>
                    <a:bodyPr/>
                    <a:lstStyle/>
                    <a:p>
                      <a:pPr algn="ctr"/>
                      <a:r>
                        <a:rPr lang="en-US" sz="1800" dirty="0" smtClean="0">
                          <a:latin typeface="+mn-lt"/>
                        </a:rPr>
                        <a:t>Cognitive Rigor</a:t>
                      </a:r>
                      <a:endParaRPr lang="en-US" sz="1800" dirty="0">
                        <a:latin typeface="+mn-lt"/>
                      </a:endParaRPr>
                    </a:p>
                  </a:txBody>
                  <a:tcPr/>
                </a:tc>
                <a:extLst>
                  <a:ext uri="{0D108BD9-81ED-4DB2-BD59-A6C34878D82A}">
                    <a16:rowId xmlns:a16="http://schemas.microsoft.com/office/drawing/2014/main" val="10000"/>
                  </a:ext>
                </a:extLst>
              </a:tr>
              <a:tr h="2991684">
                <a:tc>
                  <a:txBody>
                    <a:bodyPr/>
                    <a:lstStyle/>
                    <a:p>
                      <a:pPr algn="l" fontAlgn="t"/>
                      <a:r>
                        <a:rPr lang="en-US" sz="1600" kern="1200" dirty="0" smtClean="0">
                          <a:solidFill>
                            <a:schemeClr val="dk1"/>
                          </a:solidFill>
                          <a:effectLst/>
                          <a:latin typeface="+mn-lt"/>
                          <a:ea typeface="+mn-ea"/>
                          <a:cs typeface="+mn-cs"/>
                        </a:rPr>
                        <a:t>6.RL.</a:t>
                      </a:r>
                      <a:r>
                        <a:rPr lang="en-US" sz="1600" kern="1200" baseline="0" dirty="0" smtClean="0">
                          <a:solidFill>
                            <a:schemeClr val="dk1"/>
                          </a:solidFill>
                          <a:effectLst/>
                          <a:latin typeface="+mn-lt"/>
                          <a:ea typeface="+mn-ea"/>
                          <a:cs typeface="+mn-cs"/>
                        </a:rPr>
                        <a:t>4. </a:t>
                      </a:r>
                      <a:r>
                        <a:rPr lang="en-US" sz="1600" b="0" i="0" u="none" strike="noStrike" dirty="0" smtClean="0">
                          <a:solidFill>
                            <a:schemeClr val="accent5">
                              <a:lumMod val="50000"/>
                            </a:schemeClr>
                          </a:solidFill>
                          <a:effectLst/>
                          <a:latin typeface="+mn-lt"/>
                        </a:rPr>
                        <a:t>Determine the meaning of words and phrases as they are used in a text, including figurative and connotative meanings; analyze the impact of a specific word choice on meaning and tone.</a:t>
                      </a:r>
                      <a:endParaRPr lang="en-US" sz="1600" b="0" i="0" u="none" strike="noStrike" dirty="0">
                        <a:solidFill>
                          <a:schemeClr val="accent5">
                            <a:lumMod val="50000"/>
                          </a:schemeClr>
                        </a:solidFill>
                        <a:effectLst/>
                        <a:latin typeface="+mn-lt"/>
                      </a:endParaRPr>
                    </a:p>
                  </a:txBody>
                  <a:tcPr marL="12700" marR="12700" marT="12700" marB="0"/>
                </a:tc>
                <a:tc>
                  <a:txBody>
                    <a:bodyPr/>
                    <a:lstStyle/>
                    <a:p>
                      <a:pPr algn="l" fontAlgn="t"/>
                      <a:r>
                        <a:rPr lang="en-US" sz="1600" b="0" i="0" u="none" strike="noStrike" kern="1200" baseline="0" dirty="0" smtClean="0">
                          <a:solidFill>
                            <a:schemeClr val="dk1"/>
                          </a:solidFill>
                          <a:latin typeface="+mn-lt"/>
                          <a:ea typeface="+mn-ea"/>
                          <a:cs typeface="+mn-cs"/>
                        </a:rPr>
                        <a:t>Interpret figurative language use (e.g., personification, metaphor), literary devices, or connotative meanings of words and phrases used in context and their impact on reader interpretation. </a:t>
                      </a:r>
                      <a:endParaRPr lang="en-US" sz="1600" b="0" i="0" u="none" strike="noStrike" dirty="0" smtClean="0">
                        <a:solidFill>
                          <a:srgbClr val="000000"/>
                        </a:solidFill>
                        <a:effectLst/>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latin typeface="+mn-lt"/>
                          <a:cs typeface="Arial" panose="020B0604020202020204" pitchFamily="34" charset="0"/>
                        </a:rPr>
                        <a:t>Analyze,</a:t>
                      </a:r>
                      <a:r>
                        <a:rPr lang="en-US" sz="1600" b="0" baseline="0" dirty="0" smtClean="0">
                          <a:latin typeface="+mn-lt"/>
                          <a:cs typeface="Arial" panose="020B0604020202020204" pitchFamily="34" charset="0"/>
                        </a:rPr>
                        <a:t> Level 3 (</a:t>
                      </a:r>
                      <a:r>
                        <a:rPr lang="en-US" sz="1600" dirty="0" smtClean="0"/>
                        <a:t>Analyze author’s craft, viewpoint,</a:t>
                      </a:r>
                      <a:r>
                        <a:rPr lang="en-US" sz="1600" baseline="0" dirty="0" smtClean="0"/>
                        <a:t> or potential bias</a:t>
                      </a:r>
                      <a:r>
                        <a:rPr lang="en-US" sz="1600" b="0" baseline="0" dirty="0" smtClean="0">
                          <a:latin typeface="+mn-lt"/>
                          <a:cs typeface="Arial" panose="020B0604020202020204" pitchFamily="34" charset="0"/>
                        </a:rPr>
                        <a:t>)</a:t>
                      </a:r>
                      <a:endParaRPr lang="en-US" sz="1600" b="0" dirty="0" smtClean="0">
                        <a:latin typeface="+mn-lt"/>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72077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0"/>
            <a:ext cx="8763000" cy="4876800"/>
          </a:xfrm>
        </p:spPr>
        <p:txBody>
          <a:bodyPr>
            <a:normAutofit fontScale="85000" lnSpcReduction="20000"/>
          </a:bodyPr>
          <a:lstStyle/>
          <a:p>
            <a:endParaRPr lang="en-US" sz="1100" dirty="0" smtClean="0"/>
          </a:p>
          <a:p>
            <a:r>
              <a:rPr lang="en-US" sz="1400" dirty="0" smtClean="0"/>
              <a:t>Bloom, B. S. (1956). </a:t>
            </a:r>
            <a:r>
              <a:rPr lang="en-US" sz="1400" i="1" dirty="0" smtClean="0"/>
              <a:t>Taxonomy of educational objectives. Handbook I: The Cognitive Domain</a:t>
            </a:r>
            <a:r>
              <a:rPr lang="en-US" sz="1400" dirty="0" smtClean="0"/>
              <a:t>. New York, NY: David McKay Co.</a:t>
            </a:r>
            <a:endParaRPr lang="en-US" sz="1400" dirty="0"/>
          </a:p>
          <a:p>
            <a:r>
              <a:rPr lang="en-US" sz="1400" dirty="0" smtClean="0"/>
              <a:t>Anderson, L. W., &amp; </a:t>
            </a:r>
            <a:r>
              <a:rPr lang="en-US" sz="1400" dirty="0" err="1" smtClean="0"/>
              <a:t>Krathwohl</a:t>
            </a:r>
            <a:r>
              <a:rPr lang="en-US" sz="1400" dirty="0" smtClean="0"/>
              <a:t>, D. (2001). </a:t>
            </a:r>
            <a:r>
              <a:rPr lang="en-US" sz="1400" i="1" dirty="0" smtClean="0"/>
              <a:t>A Taxonomy for Learning, Teaching, and Assessing: A Revision of Bloom's Taxonomy of Educational Objectives</a:t>
            </a:r>
            <a:r>
              <a:rPr lang="en-US" sz="1400" dirty="0" smtClean="0"/>
              <a:t>. New York, NY: Longman.</a:t>
            </a:r>
          </a:p>
          <a:p>
            <a:r>
              <a:rPr lang="en-US" altLang="zh-CN" sz="1400" dirty="0">
                <a:cs typeface="Times New Roman" panose="02020603050405020304" pitchFamily="18" charset="0"/>
              </a:rPr>
              <a:t>Common Core Standards Initiative. (2014). Common core standards for English language arts &amp; literacy in history/social studies, science, and technical subjects. Retrieved from http://www.corestandards.org/ELA-Literacy</a:t>
            </a:r>
            <a:r>
              <a:rPr lang="en-US" altLang="zh-CN" sz="1400" dirty="0" smtClean="0">
                <a:cs typeface="Times New Roman" panose="02020603050405020304" pitchFamily="18" charset="0"/>
              </a:rPr>
              <a:t>/</a:t>
            </a:r>
            <a:endParaRPr lang="en-US" sz="1400" dirty="0" smtClean="0"/>
          </a:p>
          <a:p>
            <a:r>
              <a:rPr lang="en-US" sz="1400" dirty="0" smtClean="0"/>
              <a:t>Hess</a:t>
            </a:r>
            <a:r>
              <a:rPr lang="en-US" sz="1400" dirty="0"/>
              <a:t>, K., </a:t>
            </a:r>
            <a:r>
              <a:rPr lang="en-US" sz="1400" dirty="0" err="1"/>
              <a:t>Carloc</a:t>
            </a:r>
            <a:r>
              <a:rPr lang="en-US" sz="1400" dirty="0"/>
              <a:t>, D., Jones, B., &amp; Walkup, J., (2009</a:t>
            </a:r>
            <a:r>
              <a:rPr lang="en-US" sz="1400" i="1" dirty="0"/>
              <a:t>). </a:t>
            </a:r>
            <a:r>
              <a:rPr lang="en-US" sz="1400" i="1" dirty="0" smtClean="0"/>
              <a:t>What exactly do “fewer, clearer, and higher standards” really look like in the classroom? Using a cognitive rigor matrix to analyze curriculum, plan lessons, and implement assessments</a:t>
            </a:r>
            <a:r>
              <a:rPr lang="en-US" sz="1400" dirty="0" smtClean="0"/>
              <a:t>. Paper </a:t>
            </a:r>
            <a:r>
              <a:rPr lang="en-US" sz="1400" dirty="0"/>
              <a:t>presented at CCSSO, Detroit, Michigan</a:t>
            </a:r>
            <a:r>
              <a:rPr lang="en-US" sz="1400" dirty="0" smtClean="0"/>
              <a:t>.</a:t>
            </a:r>
            <a:endParaRPr lang="en-US" sz="1400" dirty="0" smtClean="0">
              <a:cs typeface="Times New Roman" panose="02020603050405020304" pitchFamily="18" charset="0"/>
            </a:endParaRPr>
          </a:p>
          <a:p>
            <a:pPr lvl="0"/>
            <a:r>
              <a:rPr lang="en-US" sz="1400" dirty="0" err="1" smtClean="0">
                <a:cs typeface="Times New Roman" panose="02020603050405020304" pitchFamily="18" charset="0"/>
              </a:rPr>
              <a:t>Nitko</a:t>
            </a:r>
            <a:r>
              <a:rPr lang="en-US" sz="1400" dirty="0" smtClean="0">
                <a:cs typeface="Times New Roman" panose="02020603050405020304" pitchFamily="18" charset="0"/>
              </a:rPr>
              <a:t>, A. J., &amp; </a:t>
            </a:r>
            <a:r>
              <a:rPr lang="en-US" sz="1400" dirty="0" err="1" smtClean="0">
                <a:cs typeface="Times New Roman" panose="02020603050405020304" pitchFamily="18" charset="0"/>
              </a:rPr>
              <a:t>Brookhart</a:t>
            </a:r>
            <a:r>
              <a:rPr lang="en-US" sz="1400" dirty="0" smtClean="0">
                <a:cs typeface="Times New Roman" panose="02020603050405020304" pitchFamily="18" charset="0"/>
              </a:rPr>
              <a:t>, S. (2007). </a:t>
            </a:r>
            <a:r>
              <a:rPr lang="en-US" sz="1400" i="1" dirty="0" smtClean="0">
                <a:cs typeface="Times New Roman" panose="02020603050405020304" pitchFamily="18" charset="0"/>
              </a:rPr>
              <a:t>Educational assessment of students</a:t>
            </a:r>
            <a:r>
              <a:rPr lang="en-US" sz="1400" dirty="0" smtClean="0">
                <a:cs typeface="Times New Roman" panose="02020603050405020304" pitchFamily="18" charset="0"/>
              </a:rPr>
              <a:t>. Upper Saddle River, NJ: Pearson Education, Inc.</a:t>
            </a:r>
          </a:p>
          <a:p>
            <a:r>
              <a:rPr lang="en-US" altLang="zh-CN" sz="1400" dirty="0">
                <a:cs typeface="Times New Roman" panose="02020603050405020304" pitchFamily="18" charset="0"/>
              </a:rPr>
              <a:t>McMillan, J. H. (2007). </a:t>
            </a:r>
            <a:r>
              <a:rPr lang="en-US" altLang="zh-CN" sz="1400" i="1" dirty="0">
                <a:cs typeface="Times New Roman" panose="02020603050405020304" pitchFamily="18" charset="0"/>
              </a:rPr>
              <a:t>Classroom assessment. Principles and practice for effective standard-based instruction</a:t>
            </a:r>
            <a:r>
              <a:rPr lang="en-US" altLang="zh-CN" sz="1400" dirty="0">
                <a:cs typeface="Times New Roman" panose="02020603050405020304" pitchFamily="18" charset="0"/>
              </a:rPr>
              <a:t> (4th ed.). Boston: Pearson - Allyn &amp; Bacon. </a:t>
            </a:r>
            <a:endParaRPr lang="en-US" altLang="zh-CN" sz="1400" dirty="0" smtClean="0">
              <a:cs typeface="Times New Roman" panose="02020603050405020304" pitchFamily="18" charset="0"/>
            </a:endParaRPr>
          </a:p>
          <a:p>
            <a:r>
              <a:rPr lang="en-US" altLang="zh-CN" sz="1400" dirty="0" smtClean="0">
                <a:cs typeface="Times New Roman" panose="02020603050405020304" pitchFamily="18" charset="0"/>
              </a:rPr>
              <a:t>Oregon Department of Education. (2014, June). </a:t>
            </a:r>
            <a:r>
              <a:rPr lang="en-US" altLang="zh-CN" sz="1400" i="1" dirty="0" smtClean="0">
                <a:cs typeface="Times New Roman" panose="02020603050405020304" pitchFamily="18" charset="0"/>
              </a:rPr>
              <a:t>Assessment guidance</a:t>
            </a:r>
            <a:r>
              <a:rPr lang="en-US" altLang="zh-CN" sz="1400" dirty="0" smtClean="0">
                <a:cs typeface="Times New Roman" panose="02020603050405020304" pitchFamily="18" charset="0"/>
              </a:rPr>
              <a:t>. </a:t>
            </a:r>
          </a:p>
          <a:p>
            <a:r>
              <a:rPr lang="en-US" sz="1400" i="1" dirty="0" smtClean="0"/>
              <a:t> </a:t>
            </a:r>
            <a:r>
              <a:rPr lang="en-US" sz="1400" dirty="0" smtClean="0"/>
              <a:t>(2014).</a:t>
            </a:r>
            <a:r>
              <a:rPr lang="en-US" sz="1400" i="1" dirty="0" smtClean="0"/>
              <a:t>CCSS </a:t>
            </a:r>
            <a:r>
              <a:rPr lang="en-US" sz="1400" i="1" dirty="0"/>
              <a:t>Toolkit: ELA/Literacy Claim 1 Sample Summative Items (</a:t>
            </a:r>
            <a:r>
              <a:rPr lang="en-US" sz="1400" i="1" dirty="0" smtClean="0"/>
              <a:t>6-8). </a:t>
            </a:r>
            <a:r>
              <a:rPr lang="en-US" sz="1400" dirty="0">
                <a:cs typeface="Times New Roman" panose="02020603050405020304" pitchFamily="18" charset="0"/>
              </a:rPr>
              <a:t>Retrieved from http://www.ode.state.or.us/search/page/?id=3714</a:t>
            </a:r>
          </a:p>
          <a:p>
            <a:endParaRPr lang="en-US" sz="1400" i="1" dirty="0" smtClean="0">
              <a:cs typeface="Times New Roman" panose="02020603050405020304" pitchFamily="18" charset="0"/>
            </a:endParaRPr>
          </a:p>
          <a:p>
            <a:r>
              <a:rPr lang="en-US" sz="1400" dirty="0" smtClean="0">
                <a:cs typeface="Times New Roman" panose="02020603050405020304" pitchFamily="18" charset="0"/>
              </a:rPr>
              <a:t>Webb</a:t>
            </a:r>
            <a:r>
              <a:rPr lang="en-US" sz="1400" dirty="0">
                <a:cs typeface="Times New Roman" panose="02020603050405020304" pitchFamily="18" charset="0"/>
              </a:rPr>
              <a:t>, N. (2007). </a:t>
            </a:r>
            <a:r>
              <a:rPr lang="en-US" sz="1400" i="1" dirty="0">
                <a:cs typeface="Times New Roman" panose="02020603050405020304" pitchFamily="18" charset="0"/>
              </a:rPr>
              <a:t>Aligning assessments and standards</a:t>
            </a:r>
            <a:r>
              <a:rPr lang="en-US" sz="1400" dirty="0">
                <a:cs typeface="Times New Roman" panose="02020603050405020304" pitchFamily="18" charset="0"/>
              </a:rPr>
              <a:t>. Retrieved from http://</a:t>
            </a:r>
            <a:r>
              <a:rPr lang="en-US" sz="1400" dirty="0" smtClean="0">
                <a:cs typeface="Times New Roman" panose="02020603050405020304" pitchFamily="18" charset="0"/>
              </a:rPr>
              <a:t>www.wcer.wisc.edu/news/coverStories/aligning_assessments_and_standards.php</a:t>
            </a:r>
            <a:endParaRPr lang="en-US" altLang="zh-CN" sz="1400" dirty="0" smtClean="0">
              <a:cs typeface="Times New Roman" panose="02020603050405020304" pitchFamily="18" charset="0"/>
            </a:endParaRPr>
          </a:p>
          <a:p>
            <a:r>
              <a:rPr lang="en-US" sz="1400" dirty="0" smtClean="0">
                <a:cs typeface="Times New Roman" panose="02020603050405020304" pitchFamily="18" charset="0"/>
              </a:rPr>
              <a:t>Wilson</a:t>
            </a:r>
            <a:r>
              <a:rPr lang="en-US" sz="1400" dirty="0">
                <a:cs typeface="Times New Roman" panose="02020603050405020304" pitchFamily="18" charset="0"/>
              </a:rPr>
              <a:t>, M. (2005). </a:t>
            </a:r>
            <a:r>
              <a:rPr lang="en-US" sz="1400" i="1" dirty="0">
                <a:cs typeface="Times New Roman" panose="02020603050405020304" pitchFamily="18" charset="0"/>
              </a:rPr>
              <a:t>Constructing measures: An item response modeling approach</a:t>
            </a:r>
            <a:r>
              <a:rPr lang="en-US" sz="1400" dirty="0">
                <a:cs typeface="Times New Roman" panose="02020603050405020304" pitchFamily="18" charset="0"/>
              </a:rPr>
              <a:t>. New </a:t>
            </a:r>
            <a:r>
              <a:rPr lang="en-US" sz="1400" dirty="0" smtClean="0">
                <a:cs typeface="Times New Roman" panose="02020603050405020304" pitchFamily="18" charset="0"/>
              </a:rPr>
              <a:t>York, NY: Psychology </a:t>
            </a:r>
            <a:r>
              <a:rPr lang="en-US" sz="1400" dirty="0">
                <a:cs typeface="Times New Roman" panose="02020603050405020304" pitchFamily="18" charset="0"/>
              </a:rPr>
              <a:t>Press, Taylor &amp; Francis </a:t>
            </a:r>
            <a:r>
              <a:rPr lang="en-US" sz="1400" dirty="0" smtClean="0">
                <a:cs typeface="Times New Roman" panose="02020603050405020304" pitchFamily="18" charset="0"/>
              </a:rPr>
              <a:t>Group.</a:t>
            </a:r>
          </a:p>
          <a:p>
            <a:r>
              <a:rPr lang="en-US" sz="1400" dirty="0" smtClean="0">
                <a:cs typeface="Times New Roman" panose="02020603050405020304" pitchFamily="18" charset="0"/>
              </a:rPr>
              <a:t>Wilson, M., &amp; Sloane, K. (2000). From principles to practice: An embedded assessment system. </a:t>
            </a:r>
            <a:r>
              <a:rPr lang="en-US" sz="1400" i="1" dirty="0" smtClean="0">
                <a:cs typeface="Times New Roman" panose="02020603050405020304" pitchFamily="18" charset="0"/>
              </a:rPr>
              <a:t>Applied Measurement in Education, 13 </a:t>
            </a:r>
            <a:r>
              <a:rPr lang="en-US" sz="1400" dirty="0" smtClean="0">
                <a:cs typeface="Times New Roman" panose="02020603050405020304" pitchFamily="18" charset="0"/>
              </a:rPr>
              <a:t>(2), pp. 181-208.</a:t>
            </a:r>
          </a:p>
          <a:p>
            <a:r>
              <a:rPr lang="en-US" sz="1400" dirty="0" smtClean="0">
                <a:cs typeface="Times New Roman" panose="02020603050405020304" pitchFamily="18" charset="0"/>
              </a:rPr>
              <a:t>Smarter Balanced Assessment Consortium. (2012, April). </a:t>
            </a:r>
            <a:r>
              <a:rPr lang="en-US" sz="1400" i="1" dirty="0" smtClean="0">
                <a:cs typeface="Times New Roman" panose="02020603050405020304" pitchFamily="18" charset="0"/>
              </a:rPr>
              <a:t>General item specifications</a:t>
            </a:r>
            <a:r>
              <a:rPr lang="en-US" sz="1400" dirty="0" smtClean="0">
                <a:cs typeface="Times New Roman" panose="02020603050405020304" pitchFamily="18" charset="0"/>
              </a:rPr>
              <a:t>.</a:t>
            </a:r>
          </a:p>
          <a:p>
            <a:r>
              <a:rPr lang="en-US" sz="1400" dirty="0" smtClean="0">
                <a:cs typeface="Times New Roman" panose="02020603050405020304" pitchFamily="18" charset="0"/>
              </a:rPr>
              <a:t>CCSS</a:t>
            </a:r>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3299987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Item Design (ELA)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248400" y="2667000"/>
            <a:ext cx="1981200" cy="762000"/>
          </a:xfrm>
          <a:prstGeom prst="rect">
            <a:avLst/>
          </a:prstGeom>
          <a:noFill/>
          <a:ln>
            <a:noFill/>
          </a:ln>
        </p:spPr>
      </p:pic>
    </p:spTree>
    <p:extLst>
      <p:ext uri="{BB962C8B-B14F-4D97-AF65-F5344CB8AC3E}">
        <p14:creationId xmlns:p14="http://schemas.microsoft.com/office/powerpoint/2010/main" val="2633948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smtClean="0"/>
              <a:t>BEAR Assessment System Step 2</a:t>
            </a:r>
          </a:p>
          <a:p>
            <a:r>
              <a:rPr lang="en-US" sz="2200" dirty="0" smtClean="0"/>
              <a:t>A </a:t>
            </a:r>
            <a:r>
              <a:rPr lang="en-US" sz="2200" dirty="0"/>
              <a:t>match between what is taught and what is </a:t>
            </a:r>
            <a:r>
              <a:rPr lang="en-US" sz="2200" dirty="0" smtClean="0"/>
              <a:t>assessed</a:t>
            </a:r>
          </a:p>
          <a:p>
            <a:r>
              <a:rPr lang="en-US" sz="2200" dirty="0" smtClean="0"/>
              <a:t>Constructive alignment </a:t>
            </a:r>
            <a:r>
              <a:rPr lang="en-US" sz="2200" dirty="0" smtClean="0">
                <a:sym typeface="Wingdings" panose="05000000000000000000" pitchFamily="2" charset="2"/>
              </a:rPr>
              <a:t> aligning teaching and assessment to the learning outcomes/standards (Biggs, 2003)</a:t>
            </a:r>
          </a:p>
          <a:p>
            <a:r>
              <a:rPr lang="en-US" sz="2200" dirty="0" smtClean="0">
                <a:sym typeface="Wingdings" panose="05000000000000000000" pitchFamily="2" charset="2"/>
              </a:rPr>
              <a:t>Proposed items are located along the LP map</a:t>
            </a:r>
          </a:p>
          <a:p>
            <a:endParaRPr lang="en-US" dirty="0" smtClean="0">
              <a:sym typeface="Wingdings" panose="05000000000000000000" pitchFamily="2" charset="2"/>
            </a:endParaRPr>
          </a:p>
          <a:p>
            <a:pPr marL="45720" indent="0">
              <a:buNone/>
            </a:pPr>
            <a:endParaRPr lang="en-US" dirty="0" smtClean="0">
              <a:sym typeface="Wingdings" panose="05000000000000000000" pitchFamily="2" charset="2"/>
            </a:endParaRPr>
          </a:p>
          <a:p>
            <a:endParaRPr lang="en-US" dirty="0" smtClean="0">
              <a:sym typeface="Wingdings" panose="05000000000000000000" pitchFamily="2" charset="2"/>
            </a:endParaRPr>
          </a:p>
          <a:p>
            <a:endParaRPr lang="en-US" dirty="0" smtClean="0">
              <a:sym typeface="Wingdings" panose="05000000000000000000" pitchFamily="2" charset="2"/>
            </a:endParaRPr>
          </a:p>
          <a:p>
            <a:endParaRPr lang="en-US" dirty="0">
              <a:sym typeface="Wingdings" panose="05000000000000000000" pitchFamily="2" charset="2"/>
            </a:endParaRPr>
          </a:p>
          <a:p>
            <a:endParaRPr lang="en-US" dirty="0" smtClean="0">
              <a:sym typeface="Wingdings" panose="05000000000000000000" pitchFamily="2" charset="2"/>
            </a:endParaRPr>
          </a:p>
          <a:p>
            <a:endParaRPr lang="en-US" dirty="0">
              <a:sym typeface="Wingdings" panose="05000000000000000000" pitchFamily="2" charset="2"/>
            </a:endParaRPr>
          </a:p>
          <a:p>
            <a:endParaRPr lang="en-US" dirty="0" smtClean="0">
              <a:sym typeface="Wingdings" panose="05000000000000000000" pitchFamily="2" charset="2"/>
            </a:endParaRPr>
          </a:p>
          <a:p>
            <a:endParaRPr lang="en-US" dirty="0">
              <a:sym typeface="Wingdings" panose="05000000000000000000" pitchFamily="2" charset="2"/>
            </a:endParaRPr>
          </a:p>
          <a:p>
            <a:endParaRPr lang="en-US" dirty="0" smtClean="0">
              <a:sym typeface="Wingdings" panose="05000000000000000000" pitchFamily="2" charset="2"/>
            </a:endParaRPr>
          </a:p>
        </p:txBody>
      </p:sp>
      <p:sp>
        <p:nvSpPr>
          <p:cNvPr id="3" name="Title 2"/>
          <p:cNvSpPr>
            <a:spLocks noGrp="1"/>
          </p:cNvSpPr>
          <p:nvPr>
            <p:ph type="title"/>
          </p:nvPr>
        </p:nvSpPr>
        <p:spPr/>
        <p:txBody>
          <a:bodyPr/>
          <a:lstStyle/>
          <a:p>
            <a:r>
              <a:rPr lang="en-US" dirty="0" smtClean="0"/>
              <a:t>Item Design Framework</a:t>
            </a:r>
            <a:endParaRPr lang="en-US" dirty="0"/>
          </a:p>
        </p:txBody>
      </p:sp>
      <p:grpSp>
        <p:nvGrpSpPr>
          <p:cNvPr id="17" name="Group 16" descr="One Framework (Wilson &amp; Sloane, 2000)&#10;Learning Outcomes / Standards, Assessment Task, and Teaching &amp; Instruction with double-sided arrows between each"/>
          <p:cNvGrpSpPr/>
          <p:nvPr/>
        </p:nvGrpSpPr>
        <p:grpSpPr>
          <a:xfrm>
            <a:off x="990600" y="4267200"/>
            <a:ext cx="7086600" cy="1981200"/>
            <a:chOff x="914400" y="2743200"/>
            <a:chExt cx="7086600" cy="2438400"/>
          </a:xfrm>
        </p:grpSpPr>
        <p:sp>
          <p:nvSpPr>
            <p:cNvPr id="4" name="Oval 3"/>
            <p:cNvSpPr/>
            <p:nvPr/>
          </p:nvSpPr>
          <p:spPr>
            <a:xfrm>
              <a:off x="3352800" y="2895600"/>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Outcomes/Standards</a:t>
              </a:r>
              <a:endParaRPr lang="en-US" dirty="0"/>
            </a:p>
          </p:txBody>
        </p:sp>
        <p:sp>
          <p:nvSpPr>
            <p:cNvPr id="7" name="Oval 6"/>
            <p:cNvSpPr/>
            <p:nvPr/>
          </p:nvSpPr>
          <p:spPr>
            <a:xfrm>
              <a:off x="5507421" y="3962400"/>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Task</a:t>
              </a:r>
              <a:endParaRPr lang="en-US" dirty="0"/>
            </a:p>
          </p:txBody>
        </p:sp>
        <p:sp>
          <p:nvSpPr>
            <p:cNvPr id="8" name="Oval 7"/>
            <p:cNvSpPr/>
            <p:nvPr/>
          </p:nvSpPr>
          <p:spPr>
            <a:xfrm>
              <a:off x="1219200" y="3967655"/>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Teaching &amp; Instruction</a:t>
              </a:r>
              <a:endParaRPr lang="en-US" dirty="0"/>
            </a:p>
          </p:txBody>
        </p:sp>
        <p:cxnSp>
          <p:nvCxnSpPr>
            <p:cNvPr id="10" name="Curved Connector 9"/>
            <p:cNvCxnSpPr>
              <a:stCxn id="8" idx="0"/>
              <a:endCxn id="4" idx="2"/>
            </p:cNvCxnSpPr>
            <p:nvPr/>
          </p:nvCxnSpPr>
          <p:spPr>
            <a:xfrm rot="5400000" flipH="1" flipV="1">
              <a:off x="2511973" y="3126828"/>
              <a:ext cx="538655" cy="1143000"/>
            </a:xfrm>
            <a:prstGeom prst="curvedConnector2">
              <a:avLst/>
            </a:prstGeom>
            <a:ln w="25400" cmpd="sng">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Curved Connector 12"/>
            <p:cNvCxnSpPr>
              <a:endCxn id="7" idx="2"/>
            </p:cNvCxnSpPr>
            <p:nvPr/>
          </p:nvCxnSpPr>
          <p:spPr>
            <a:xfrm flipV="1">
              <a:off x="3200400" y="4495800"/>
              <a:ext cx="2307021" cy="5255"/>
            </a:xfrm>
            <a:prstGeom prst="curvedConnector3">
              <a:avLst/>
            </a:prstGeom>
            <a:ln w="31750" cmpd="dbl">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Curved Connector 14"/>
            <p:cNvCxnSpPr>
              <a:endCxn id="7" idx="0"/>
            </p:cNvCxnSpPr>
            <p:nvPr/>
          </p:nvCxnSpPr>
          <p:spPr>
            <a:xfrm>
              <a:off x="5334000" y="3429000"/>
              <a:ext cx="1164021" cy="533400"/>
            </a:xfrm>
            <a:prstGeom prst="curvedConnector2">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14400" y="2743200"/>
              <a:ext cx="7086600" cy="2438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solidFill>
                    <a:schemeClr val="tx1"/>
                  </a:solidFill>
                </a:rPr>
                <a:t>One Framework</a:t>
              </a:r>
            </a:p>
            <a:p>
              <a:r>
                <a:rPr lang="en-US" sz="1200" dirty="0" smtClean="0">
                  <a:solidFill>
                    <a:schemeClr val="tx1"/>
                  </a:solidFill>
                </a:rPr>
                <a:t>(Wilson &amp; Sloane, 2000)</a:t>
              </a:r>
              <a:endParaRPr lang="en-US" sz="1200" dirty="0">
                <a:solidFill>
                  <a:schemeClr val="tx1"/>
                </a:solidFill>
              </a:endParaRPr>
            </a:p>
          </p:txBody>
        </p:sp>
      </p:grpSp>
    </p:spTree>
    <p:extLst>
      <p:ext uri="{BB962C8B-B14F-4D97-AF65-F5344CB8AC3E}">
        <p14:creationId xmlns:p14="http://schemas.microsoft.com/office/powerpoint/2010/main" val="72742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752600"/>
            <a:ext cx="8534400" cy="1447800"/>
          </a:xfrm>
        </p:spPr>
        <p:txBody>
          <a:bodyPr>
            <a:noAutofit/>
          </a:bodyPr>
          <a:lstStyle/>
          <a:p>
            <a:r>
              <a:rPr lang="en-US" sz="2400" dirty="0" smtClean="0"/>
              <a:t>Item design framework used by Smarter-Balanced Assessment under the evidence-centered design approach (</a:t>
            </a:r>
            <a:r>
              <a:rPr lang="en-US" sz="2400" dirty="0" err="1" smtClean="0"/>
              <a:t>Mislevy</a:t>
            </a:r>
            <a:r>
              <a:rPr lang="en-US" sz="2400" dirty="0" smtClean="0"/>
              <a:t>, Steinberg, &amp; Almond, 2003)</a:t>
            </a:r>
          </a:p>
          <a:p>
            <a:r>
              <a:rPr lang="en-US" sz="2400" dirty="0" smtClean="0"/>
              <a:t>Defined as the degree to which expectations and assessments work together to improve and measure students learning</a:t>
            </a:r>
          </a:p>
        </p:txBody>
      </p:sp>
      <p:sp>
        <p:nvSpPr>
          <p:cNvPr id="3" name="Title 2"/>
          <p:cNvSpPr>
            <a:spLocks noGrp="1"/>
          </p:cNvSpPr>
          <p:nvPr>
            <p:ph type="title"/>
          </p:nvPr>
        </p:nvSpPr>
        <p:spPr/>
        <p:txBody>
          <a:bodyPr/>
          <a:lstStyle/>
          <a:p>
            <a:pPr algn="r"/>
            <a:r>
              <a:rPr lang="en-US" sz="2800" dirty="0" smtClean="0"/>
              <a:t>Alignment framework</a:t>
            </a:r>
            <a:endParaRPr lang="en-US" sz="2800" dirty="0"/>
          </a:p>
        </p:txBody>
      </p:sp>
    </p:spTree>
    <p:extLst>
      <p:ext uri="{BB962C8B-B14F-4D97-AF65-F5344CB8AC3E}">
        <p14:creationId xmlns:p14="http://schemas.microsoft.com/office/powerpoint/2010/main" val="2189363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lnSpcReduction="20000"/>
          </a:bodyPr>
          <a:lstStyle/>
          <a:p>
            <a:pPr marL="502920" indent="-457200">
              <a:buFont typeface="+mj-lt"/>
              <a:buAutoNum type="arabicPeriod"/>
            </a:pPr>
            <a:r>
              <a:rPr lang="en-US" sz="2400" dirty="0"/>
              <a:t>Categorical concurrence</a:t>
            </a:r>
          </a:p>
          <a:p>
            <a:pPr marL="776288" lvl="1" indent="-317500">
              <a:buFont typeface="Arial" panose="020B0604020202020204" pitchFamily="34" charset="0"/>
              <a:buChar char="•"/>
            </a:pPr>
            <a:r>
              <a:rPr lang="en-US" sz="2400" dirty="0"/>
              <a:t>Commonality between the content categories of the standards and those of the assessment items</a:t>
            </a:r>
          </a:p>
          <a:p>
            <a:pPr marL="502920" indent="-457200">
              <a:buFont typeface="+mj-lt"/>
              <a:buAutoNum type="arabicPeriod"/>
            </a:pPr>
            <a:r>
              <a:rPr lang="en-US" sz="2400" dirty="0"/>
              <a:t>Range of knowledge correspondence</a:t>
            </a:r>
          </a:p>
          <a:p>
            <a:pPr marL="776288" lvl="1" indent="-317500">
              <a:buFont typeface="Arial" panose="020B0604020202020204" pitchFamily="34" charset="0"/>
              <a:buChar char="•"/>
            </a:pPr>
            <a:r>
              <a:rPr lang="en-US" sz="2400" dirty="0"/>
              <a:t>Number of objectives within each standard covered by item(s)</a:t>
            </a:r>
          </a:p>
          <a:p>
            <a:pPr marL="502920" indent="-457200">
              <a:buFont typeface="+mj-lt"/>
              <a:buAutoNum type="arabicPeriod"/>
            </a:pPr>
            <a:r>
              <a:rPr lang="en-US" sz="2400" dirty="0"/>
              <a:t>Balance of representation</a:t>
            </a:r>
          </a:p>
          <a:p>
            <a:pPr marL="960120" lvl="1" indent="-457200">
              <a:buFont typeface="Arial" panose="020B0604020202020204" pitchFamily="34" charset="0"/>
              <a:buChar char="•"/>
            </a:pPr>
            <a:r>
              <a:rPr lang="en-US" sz="2400" dirty="0"/>
              <a:t>Relative coverage of content categories by items in a test</a:t>
            </a:r>
          </a:p>
          <a:p>
            <a:pPr marL="502920" indent="-457200">
              <a:buFont typeface="+mj-lt"/>
              <a:buAutoNum type="arabicPeriod"/>
            </a:pPr>
            <a:r>
              <a:rPr lang="en-US" sz="2400" dirty="0"/>
              <a:t>Depth of Knowledge consistency</a:t>
            </a:r>
          </a:p>
          <a:p>
            <a:pPr marL="960120" lvl="1" indent="-457200">
              <a:buFont typeface="Arial" panose="020B0604020202020204" pitchFamily="34" charset="0"/>
              <a:buChar char="•"/>
            </a:pPr>
            <a:r>
              <a:rPr lang="en-US" sz="2400" dirty="0"/>
              <a:t>Match between the cognitive demand of items and the level of cognitive demand communicated by the wording of the objectives</a:t>
            </a:r>
          </a:p>
          <a:p>
            <a:pPr marL="45720" indent="0">
              <a:buNone/>
            </a:pPr>
            <a:endParaRPr lang="en-US" dirty="0"/>
          </a:p>
        </p:txBody>
      </p:sp>
      <p:sp>
        <p:nvSpPr>
          <p:cNvPr id="4" name="Title 3"/>
          <p:cNvSpPr>
            <a:spLocks noGrp="1"/>
          </p:cNvSpPr>
          <p:nvPr>
            <p:ph type="title"/>
          </p:nvPr>
        </p:nvSpPr>
        <p:spPr/>
        <p:txBody>
          <a:bodyPr/>
          <a:lstStyle/>
          <a:p>
            <a:r>
              <a:rPr lang="en-US" dirty="0"/>
              <a:t>4 criteria to determine the degree of alignment</a:t>
            </a:r>
          </a:p>
        </p:txBody>
      </p:sp>
    </p:spTree>
    <p:extLst>
      <p:ext uri="{BB962C8B-B14F-4D97-AF65-F5344CB8AC3E}">
        <p14:creationId xmlns:p14="http://schemas.microsoft.com/office/powerpoint/2010/main" val="756462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153400" cy="4876800"/>
          </a:xfrm>
        </p:spPr>
        <p:txBody>
          <a:bodyPr>
            <a:normAutofit/>
          </a:bodyPr>
          <a:lstStyle/>
          <a:p>
            <a:pPr lvl="0"/>
            <a:r>
              <a:rPr lang="en-US" sz="2400" dirty="0" smtClean="0">
                <a:sym typeface="Wingdings" panose="05000000000000000000" pitchFamily="2" charset="2"/>
              </a:rPr>
              <a:t>Universal design</a:t>
            </a:r>
          </a:p>
          <a:p>
            <a:pPr lvl="1"/>
            <a:r>
              <a:rPr lang="en-US" sz="2400" dirty="0" smtClean="0">
                <a:sym typeface="Wingdings" panose="05000000000000000000" pitchFamily="2" charset="2"/>
              </a:rPr>
              <a:t>Design item that accurately assess the targeted competency for all students </a:t>
            </a:r>
          </a:p>
          <a:p>
            <a:pPr lvl="1"/>
            <a:r>
              <a:rPr lang="en-US" sz="2400" dirty="0" smtClean="0">
                <a:sym typeface="Wingdings" panose="05000000000000000000" pitchFamily="2" charset="2"/>
              </a:rPr>
              <a:t>Ensure item fairness – make sure that items are equally difficult for groups of equal ability (e.g. males and females; urban and rural)</a:t>
            </a:r>
          </a:p>
          <a:p>
            <a:r>
              <a:rPr lang="en-US" sz="2400" dirty="0" smtClean="0"/>
              <a:t>Vocabulary &amp; language</a:t>
            </a:r>
            <a:endParaRPr lang="en-US" sz="2400" strike="sngStrike" dirty="0"/>
          </a:p>
          <a:p>
            <a:pPr lvl="1"/>
            <a:r>
              <a:rPr lang="en-US" sz="2400" dirty="0" smtClean="0"/>
              <a:t>use content-specific language appropriate to the assessed grade</a:t>
            </a:r>
          </a:p>
          <a:p>
            <a:pPr lvl="1"/>
            <a:r>
              <a:rPr lang="en-US" sz="2400" dirty="0" smtClean="0"/>
              <a:t>For non-content-specific material, use vocabulary/language from previous </a:t>
            </a:r>
            <a:r>
              <a:rPr lang="en-US" dirty="0" smtClean="0"/>
              <a:t>grade levels</a:t>
            </a:r>
          </a:p>
        </p:txBody>
      </p:sp>
      <p:sp>
        <p:nvSpPr>
          <p:cNvPr id="2" name="Title 1"/>
          <p:cNvSpPr>
            <a:spLocks noGrp="1"/>
          </p:cNvSpPr>
          <p:nvPr>
            <p:ph type="title"/>
          </p:nvPr>
        </p:nvSpPr>
        <p:spPr/>
        <p:txBody>
          <a:bodyPr/>
          <a:lstStyle/>
          <a:p>
            <a:r>
              <a:rPr lang="en-US" dirty="0" smtClean="0"/>
              <a:t>Item development</a:t>
            </a:r>
            <a:endParaRPr lang="en-US" dirty="0"/>
          </a:p>
        </p:txBody>
      </p:sp>
    </p:spTree>
    <p:extLst>
      <p:ext uri="{BB962C8B-B14F-4D97-AF65-F5344CB8AC3E}">
        <p14:creationId xmlns:p14="http://schemas.microsoft.com/office/powerpoint/2010/main" val="895600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153400" cy="4876800"/>
          </a:xfrm>
        </p:spPr>
        <p:txBody>
          <a:bodyPr>
            <a:normAutofit/>
          </a:bodyPr>
          <a:lstStyle/>
          <a:p>
            <a:pPr lvl="0"/>
            <a:r>
              <a:rPr lang="en-US" dirty="0" smtClean="0"/>
              <a:t>Grade appropriateness</a:t>
            </a:r>
          </a:p>
          <a:p>
            <a:pPr lvl="1"/>
            <a:r>
              <a:rPr lang="en-US" sz="2000" dirty="0" smtClean="0"/>
              <a:t>Design items that assess a primary content domain/standard of the appropriate grade</a:t>
            </a:r>
          </a:p>
          <a:p>
            <a:pPr lvl="1"/>
            <a:r>
              <a:rPr lang="en-US" sz="2000" dirty="0" smtClean="0"/>
              <a:t>“For non-reading items, the reading level is approximately one grade level below the grade level of the test, except for specifically assessed content terms or concepts” (SBAC,  2012)</a:t>
            </a:r>
          </a:p>
          <a:p>
            <a:r>
              <a:rPr lang="en-US" dirty="0" smtClean="0"/>
              <a:t>Using items to link tests</a:t>
            </a:r>
          </a:p>
          <a:p>
            <a:pPr lvl="1"/>
            <a:r>
              <a:rPr lang="en-US" sz="2000" dirty="0" smtClean="0"/>
              <a:t>For pre-post test designs, include some items that appeared on previous test(s) to measure student progress</a:t>
            </a:r>
          </a:p>
          <a:p>
            <a:pPr lvl="2"/>
            <a:r>
              <a:rPr lang="en-US" sz="2000" dirty="0" smtClean="0"/>
              <a:t>If the time between tests is relatively long (i.e. 2-3 months), the same test can be used</a:t>
            </a:r>
          </a:p>
          <a:p>
            <a:pPr lvl="2"/>
            <a:r>
              <a:rPr lang="en-US" sz="2000" dirty="0" smtClean="0"/>
              <a:t>If the time is short (i.e. 2-3 weeks), pick a few items to reuse and include new ones</a:t>
            </a:r>
          </a:p>
        </p:txBody>
      </p:sp>
      <p:sp>
        <p:nvSpPr>
          <p:cNvPr id="2" name="Title 1"/>
          <p:cNvSpPr>
            <a:spLocks noGrp="1"/>
          </p:cNvSpPr>
          <p:nvPr>
            <p:ph type="title"/>
          </p:nvPr>
        </p:nvSpPr>
        <p:spPr/>
        <p:txBody>
          <a:bodyPr/>
          <a:lstStyle/>
          <a:p>
            <a:r>
              <a:rPr lang="en-US" dirty="0" smtClean="0"/>
              <a:t>Item development</a:t>
            </a:r>
            <a:endParaRPr lang="en-US" dirty="0"/>
          </a:p>
        </p:txBody>
      </p:sp>
    </p:spTree>
    <p:extLst>
      <p:ext uri="{BB962C8B-B14F-4D97-AF65-F5344CB8AC3E}">
        <p14:creationId xmlns:p14="http://schemas.microsoft.com/office/powerpoint/2010/main" val="4149188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Use of Modified Bloom’s Taxonomy</a:t>
            </a:r>
          </a:p>
          <a:p>
            <a:pPr lvl="1"/>
            <a:r>
              <a:rPr lang="en-US" sz="2400" dirty="0" smtClean="0"/>
              <a:t>Definition</a:t>
            </a:r>
          </a:p>
          <a:p>
            <a:r>
              <a:rPr lang="en-US" sz="2400" dirty="0" smtClean="0"/>
              <a:t>An example of Cognitive Rigor Matrix (Hess, et al., 2009)</a:t>
            </a:r>
          </a:p>
          <a:p>
            <a:r>
              <a:rPr lang="en-US" sz="2400" dirty="0" smtClean="0"/>
              <a:t>Demonstration on how to align standards and proposed item(s) on the LP map</a:t>
            </a:r>
          </a:p>
        </p:txBody>
      </p:sp>
      <p:sp>
        <p:nvSpPr>
          <p:cNvPr id="2" name="Title 1"/>
          <p:cNvSpPr>
            <a:spLocks noGrp="1"/>
          </p:cNvSpPr>
          <p:nvPr>
            <p:ph type="title"/>
          </p:nvPr>
        </p:nvSpPr>
        <p:spPr/>
        <p:txBody>
          <a:bodyPr/>
          <a:lstStyle/>
          <a:p>
            <a:r>
              <a:rPr lang="en-US" dirty="0" smtClean="0"/>
              <a:t>Cognitive complexity</a:t>
            </a:r>
            <a:endParaRPr lang="en-US" dirty="0"/>
          </a:p>
        </p:txBody>
      </p:sp>
    </p:spTree>
    <p:extLst>
      <p:ext uri="{BB962C8B-B14F-4D97-AF65-F5344CB8AC3E}">
        <p14:creationId xmlns:p14="http://schemas.microsoft.com/office/powerpoint/2010/main" val="2300636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829936"/>
            <a:ext cx="8229600" cy="4297363"/>
          </a:xfrm>
        </p:spPr>
        <p:txBody>
          <a:bodyPr>
            <a:normAutofit/>
          </a:bodyPr>
          <a:lstStyle/>
          <a:p>
            <a:r>
              <a:rPr lang="en-US" dirty="0" smtClean="0"/>
              <a:t>Modified by Anderson &amp; </a:t>
            </a:r>
            <a:r>
              <a:rPr lang="en-US" dirty="0" err="1" smtClean="0"/>
              <a:t>Krathwohl</a:t>
            </a:r>
            <a:r>
              <a:rPr lang="en-US" dirty="0" smtClean="0"/>
              <a:t> (2001)</a:t>
            </a:r>
            <a:endParaRPr lang="en-US" dirty="0"/>
          </a:p>
        </p:txBody>
      </p:sp>
      <p:sp>
        <p:nvSpPr>
          <p:cNvPr id="2" name="Title 1"/>
          <p:cNvSpPr>
            <a:spLocks noGrp="1"/>
          </p:cNvSpPr>
          <p:nvPr>
            <p:ph type="title"/>
          </p:nvPr>
        </p:nvSpPr>
        <p:spPr/>
        <p:txBody>
          <a:bodyPr/>
          <a:lstStyle/>
          <a:p>
            <a:r>
              <a:rPr lang="en-US" dirty="0" smtClean="0"/>
              <a:t>Modified Bloom’s Taxonomy</a:t>
            </a:r>
            <a:endParaRPr lang="en-US" dirty="0"/>
          </a:p>
        </p:txBody>
      </p:sp>
      <p:pic>
        <p:nvPicPr>
          <p:cNvPr id="4" name="Picture 3" descr="Inverted pyramid in the following order:&#10;Remembering &#10;Understanding&#10;Applying&#10;Creating, Evaluating, Analyzin on top"/>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2282991"/>
            <a:ext cx="5334000" cy="3988038"/>
          </a:xfrm>
          <a:prstGeom prst="rect">
            <a:avLst/>
          </a:prstGeom>
        </p:spPr>
      </p:pic>
      <p:sp>
        <p:nvSpPr>
          <p:cNvPr id="7" name="TextBox 6"/>
          <p:cNvSpPr txBox="1"/>
          <p:nvPr/>
        </p:nvSpPr>
        <p:spPr>
          <a:xfrm>
            <a:off x="4724400" y="5891764"/>
            <a:ext cx="4419600" cy="400110"/>
          </a:xfrm>
          <a:prstGeom prst="rect">
            <a:avLst/>
          </a:prstGeom>
          <a:noFill/>
        </p:spPr>
        <p:txBody>
          <a:bodyPr wrap="square" rtlCol="0">
            <a:spAutoFit/>
          </a:bodyPr>
          <a:lstStyle/>
          <a:p>
            <a:r>
              <a:rPr lang="en-US" sz="2000" dirty="0" smtClean="0"/>
              <a:t>Old Bloom’s Taxonomy (Bloom, 1956)</a:t>
            </a:r>
            <a:endParaRPr lang="en-US" sz="2000" dirty="0"/>
          </a:p>
        </p:txBody>
      </p:sp>
      <p:grpSp>
        <p:nvGrpSpPr>
          <p:cNvPr id="19" name="Group 18" descr="Pyramid beginning on the bottom:&#10;Knowledge&#10;Comprehension&#10;Application&#10;Analysis&#10;Synthesis&#10;Evaluation"/>
          <p:cNvGrpSpPr/>
          <p:nvPr/>
        </p:nvGrpSpPr>
        <p:grpSpPr>
          <a:xfrm>
            <a:off x="5438658" y="2733021"/>
            <a:ext cx="3085332" cy="2995717"/>
            <a:chOff x="5438658" y="2733021"/>
            <a:chExt cx="3085332" cy="2995717"/>
          </a:xfrm>
        </p:grpSpPr>
        <p:sp>
          <p:nvSpPr>
            <p:cNvPr id="11" name="Trapezoid 10"/>
            <p:cNvSpPr/>
            <p:nvPr/>
          </p:nvSpPr>
          <p:spPr>
            <a:xfrm>
              <a:off x="5438658" y="5238164"/>
              <a:ext cx="3085332" cy="490574"/>
            </a:xfrm>
            <a:prstGeom prst="trapezoid">
              <a:avLst/>
            </a:prstGeom>
            <a:solidFill>
              <a:srgbClr val="D65BE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Knowledge</a:t>
              </a:r>
              <a:endParaRPr lang="en-US" dirty="0">
                <a:solidFill>
                  <a:schemeClr val="tx1"/>
                </a:solidFill>
              </a:endParaRPr>
            </a:p>
          </p:txBody>
        </p:sp>
        <p:sp>
          <p:nvSpPr>
            <p:cNvPr id="12" name="Trapezoid 11"/>
            <p:cNvSpPr/>
            <p:nvPr/>
          </p:nvSpPr>
          <p:spPr>
            <a:xfrm>
              <a:off x="5552190" y="4737232"/>
              <a:ext cx="2819400" cy="490574"/>
            </a:xfrm>
            <a:prstGeom prst="trapezoid">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Comprehension</a:t>
              </a:r>
              <a:endParaRPr lang="en-US" dirty="0">
                <a:solidFill>
                  <a:schemeClr val="tx1"/>
                </a:solidFill>
              </a:endParaRPr>
            </a:p>
          </p:txBody>
        </p:sp>
        <p:sp>
          <p:nvSpPr>
            <p:cNvPr id="13" name="Trapezoid 12"/>
            <p:cNvSpPr/>
            <p:nvPr/>
          </p:nvSpPr>
          <p:spPr>
            <a:xfrm>
              <a:off x="5720414" y="4225813"/>
              <a:ext cx="2498775" cy="490574"/>
            </a:xfrm>
            <a:prstGeom prst="trapezoid">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Application</a:t>
              </a:r>
              <a:endParaRPr lang="en-US" dirty="0">
                <a:solidFill>
                  <a:schemeClr val="tx1"/>
                </a:solidFill>
              </a:endParaRPr>
            </a:p>
          </p:txBody>
        </p:sp>
        <p:sp>
          <p:nvSpPr>
            <p:cNvPr id="14" name="Trapezoid 13"/>
            <p:cNvSpPr/>
            <p:nvPr/>
          </p:nvSpPr>
          <p:spPr>
            <a:xfrm>
              <a:off x="5855877" y="3735239"/>
              <a:ext cx="2227847" cy="490574"/>
            </a:xfrm>
            <a:prstGeom prst="trapezoid">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Analysis</a:t>
              </a:r>
              <a:endParaRPr lang="en-US" dirty="0">
                <a:solidFill>
                  <a:schemeClr val="tx1"/>
                </a:solidFill>
              </a:endParaRPr>
            </a:p>
          </p:txBody>
        </p:sp>
        <p:sp>
          <p:nvSpPr>
            <p:cNvPr id="15" name="Trapezoid 14"/>
            <p:cNvSpPr/>
            <p:nvPr/>
          </p:nvSpPr>
          <p:spPr>
            <a:xfrm>
              <a:off x="6008277" y="3234243"/>
              <a:ext cx="1923045" cy="490574"/>
            </a:xfrm>
            <a:prstGeom prst="trapezoid">
              <a:avLst/>
            </a:prstGeom>
            <a:solidFill>
              <a:srgbClr val="F1AD6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Synthesis</a:t>
              </a:r>
              <a:endParaRPr lang="en-US" dirty="0">
                <a:solidFill>
                  <a:schemeClr val="tx1"/>
                </a:solidFill>
              </a:endParaRPr>
            </a:p>
          </p:txBody>
        </p:sp>
        <p:sp>
          <p:nvSpPr>
            <p:cNvPr id="17" name="Trapezoid 16"/>
            <p:cNvSpPr/>
            <p:nvPr/>
          </p:nvSpPr>
          <p:spPr>
            <a:xfrm>
              <a:off x="6147412" y="2733021"/>
              <a:ext cx="1644773" cy="490574"/>
            </a:xfrm>
            <a:prstGeom prst="trapezoid">
              <a:avLst/>
            </a:prstGeom>
            <a:solidFill>
              <a:srgbClr val="EB726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Evaluation</a:t>
              </a:r>
              <a:endParaRPr lang="en-US" dirty="0">
                <a:solidFill>
                  <a:schemeClr val="tx1"/>
                </a:solidFill>
              </a:endParaRPr>
            </a:p>
          </p:txBody>
        </p:sp>
      </p:grpSp>
    </p:spTree>
    <p:extLst>
      <p:ext uri="{BB962C8B-B14F-4D97-AF65-F5344CB8AC3E}">
        <p14:creationId xmlns:p14="http://schemas.microsoft.com/office/powerpoint/2010/main" val="1488942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MMPROD_UIDATA" val="&lt;database version=&quot;8.0&quot;&gt;&lt;object type=&quot;1&quot; unique_id=&quot;10001&quot;&gt;&lt;object type=&quot;2&quot; unique_id=&quot;20459&quot;&gt;&lt;object type=&quot;3&quot; unique_id=&quot;20460&quot;&gt;&lt;property id=&quot;20148&quot; value=&quot;5&quot;/&gt;&lt;property id=&quot;20300&quot; value=&quot;Slide 1 - &amp;quot;ELA Item Design&amp;quot;&quot;/&gt;&lt;property id=&quot;20307&quot; value=&quot;256&quot;/&gt;&lt;/object&gt;&lt;object type=&quot;3&quot; unique_id=&quot;20461&quot;&gt;&lt;property id=&quot;20148&quot; value=&quot;5&quot;/&gt;&lt;property id=&quot;20300&quot; value=&quot;Slide 2 - &amp;quot;4 building blocks&amp;quot;&quot;/&gt;&lt;property id=&quot;20307&quot; value=&quot;370&quot;/&gt;&lt;/object&gt;&lt;object type=&quot;3&quot; unique_id=&quot;20462&quot;&gt;&lt;property id=&quot;20148&quot; value=&quot;5&quot;/&gt;&lt;property id=&quot;20300&quot; value=&quot;Slide 3 - &amp;quot;Item Design Framework&amp;quot;&quot;/&gt;&lt;property id=&quot;20307&quot; value=&quot;335&quot;/&gt;&lt;/object&gt;&lt;object type=&quot;3&quot; unique_id=&quot;20463&quot;&gt;&lt;property id=&quot;20148&quot; value=&quot;5&quot;/&gt;&lt;property id=&quot;20300&quot; value=&quot;Slide 4 - &amp;quot;Alignment framework&amp;quot;&quot;/&gt;&lt;property id=&quot;20307&quot; value=&quot;307&quot;/&gt;&lt;/object&gt;&lt;object type=&quot;3&quot; unique_id=&quot;20464&quot;&gt;&lt;property id=&quot;20148&quot; value=&quot;5&quot;/&gt;&lt;property id=&quot;20300&quot; value=&quot;Slide 5 - &amp;quot;4 criteria to determine the degree of alignment&amp;quot;&quot;/&gt;&lt;property id=&quot;20307&quot; value=&quot;368&quot;/&gt;&lt;/object&gt;&lt;object type=&quot;3&quot; unique_id=&quot;20465&quot;&gt;&lt;property id=&quot;20148&quot; value=&quot;5&quot;/&gt;&lt;property id=&quot;20300&quot; value=&quot;Slide 6 - &amp;quot;Item development&amp;quot;&quot;/&gt;&lt;property id=&quot;20307&quot; value=&quot;337&quot;/&gt;&lt;/object&gt;&lt;object type=&quot;3&quot; unique_id=&quot;20466&quot;&gt;&lt;property id=&quot;20148&quot; value=&quot;5&quot;/&gt;&lt;property id=&quot;20300&quot; value=&quot;Slide 7 - &amp;quot;Item development&amp;quot;&quot;/&gt;&lt;property id=&quot;20307&quot; value=&quot;338&quot;/&gt;&lt;/object&gt;&lt;object type=&quot;3&quot; unique_id=&quot;20467&quot;&gt;&lt;property id=&quot;20148&quot; value=&quot;5&quot;/&gt;&lt;property id=&quot;20300&quot; value=&quot;Slide 8 - &amp;quot;Cognitive complexity&amp;quot;&quot;/&gt;&lt;property id=&quot;20307&quot; value=&quot;339&quot;/&gt;&lt;/object&gt;&lt;object type=&quot;3&quot; unique_id=&quot;20468&quot;&gt;&lt;property id=&quot;20148&quot; value=&quot;5&quot;/&gt;&lt;property id=&quot;20300&quot; value=&quot;Slide 9 - &amp;quot;Modified Bloom’s Taxonomy&amp;quot;&quot;/&gt;&lt;property id=&quot;20307&quot; value=&quot;340&quot;/&gt;&lt;/object&gt;&lt;object type=&quot;3&quot; unique_id=&quot;20469&quot;&gt;&lt;property id=&quot;20148&quot; value=&quot;5&quot;/&gt;&lt;property id=&quot;20300&quot; value=&quot;Slide 10 - &amp;quot;Cognitive rigor matrix&amp;quot;&quot;/&gt;&lt;property id=&quot;20307&quot; value=&quot;341&quot;/&gt;&lt;/object&gt;&lt;object type=&quot;3&quot; unique_id=&quot;20470&quot;&gt;&lt;property id=&quot;20148&quot; value=&quot;5&quot;/&gt;&lt;property id=&quot;20300&quot; value=&quot;Slide 11 - &amp;quot;Sample items focus on Application process&amp;quot;&quot;/&gt;&lt;property id=&quot;20307&quot; value=&quot;369&quot;/&gt;&lt;/object&gt;&lt;object type=&quot;3&quot; unique_id=&quot;20471&quot;&gt;&lt;property id=&quot;20148&quot; value=&quot;5&quot;/&gt;&lt;property id=&quot;20300&quot; value=&quot;Slide 12 - &amp;quot;Sample itemS&amp;quot;&quot;/&gt;&lt;property id=&quot;20307&quot; value=&quot;381&quot;/&gt;&lt;/object&gt;&lt;object type=&quot;3&quot; unique_id=&quot;20472&quot;&gt;&lt;property id=&quot;20148&quot; value=&quot;5&quot;/&gt;&lt;property id=&quot;20300&quot; value=&quot;Slide 13 - &amp;quot;SAMPLE ITEMs’ SPECIFICATION&amp;quot;&quot;/&gt;&lt;property id=&quot;20307&quot; value=&quot;383&quot;/&gt;&lt;/object&gt;&lt;object type=&quot;3&quot; unique_id=&quot;20473&quot;&gt;&lt;property id=&quot;20148&quot; value=&quot;5&quot;/&gt;&lt;property id=&quot;20300&quot; value=&quot;Slide 14 - &amp;quot;Sample item Grade 8&amp;quot;&quot;/&gt;&lt;property id=&quot;20307&quot; value=&quot;374&quot;/&gt;&lt;/object&gt;&lt;object type=&quot;3&quot; unique_id=&quot;20474&quot;&gt;&lt;property id=&quot;20148&quot; value=&quot;5&quot;/&gt;&lt;property id=&quot;20300&quot; value=&quot;Slide 15 - &amp;quot;Sample item grade 8, cont’d&amp;quot;&quot;/&gt;&lt;property id=&quot;20307&quot; value=&quot;375&quot;/&gt;&lt;/object&gt;&lt;object type=&quot;3&quot; unique_id=&quot;20475&quot;&gt;&lt;property id=&quot;20148&quot; value=&quot;5&quot;/&gt;&lt;property id=&quot;20300&quot; value=&quot;Slide 16 - &amp;quot;Sample item Grade 7&amp;quot;&quot;/&gt;&lt;property id=&quot;20307&quot; value=&quot;376&quot;/&gt;&lt;/object&gt;&lt;object type=&quot;3&quot; unique_id=&quot;20476&quot;&gt;&lt;property id=&quot;20148&quot; value=&quot;5&quot;/&gt;&lt;property id=&quot;20300&quot; value=&quot;Slide 17 - &amp;quot;Sample item grade 7, cont’d&amp;quot;&quot;/&gt;&lt;property id=&quot;20307&quot; value=&quot;377&quot;/&gt;&lt;/object&gt;&lt;object type=&quot;3&quot; unique_id=&quot;20477&quot;&gt;&lt;property id=&quot;20148&quot; value=&quot;5&quot;/&gt;&lt;property id=&quot;20300&quot; value=&quot;Slide 18 - &amp;quot;LP and cognitive rigor&amp;quot;&quot;/&gt;&lt;property id=&quot;20307&quot; value=&quot;378&quot;/&gt;&lt;/object&gt;&lt;object type=&quot;3&quot; unique_id=&quot;20478&quot;&gt;&lt;property id=&quot;20148&quot; value=&quot;5&quot;/&gt;&lt;property id=&quot;20300&quot; value=&quot;Slide 19 - &amp;quot;Sample item Grade 6&amp;quot;&quot;/&gt;&lt;property id=&quot;20307&quot; value=&quot;379&quot;/&gt;&lt;/object&gt;&lt;object type=&quot;3&quot; unique_id=&quot;20479&quot;&gt;&lt;property id=&quot;20148&quot; value=&quot;5&quot;/&gt;&lt;property id=&quot;20300&quot; value=&quot;Slide 20 - &amp;quot;LP and cognitive rigor&amp;quot;&quot;/&gt;&lt;property id=&quot;20307&quot; value=&quot;384&quot;/&gt;&lt;/object&gt;&lt;object type=&quot;3&quot; unique_id=&quot;20480&quot;&gt;&lt;property id=&quot;20148&quot; value=&quot;5&quot;/&gt;&lt;property id=&quot;20300&quot; value=&quot;Slide 21 - &amp;quot;Bibliography&amp;quot;&quot;/&gt;&lt;property id=&quot;20307&quot; value=&quot;371&quot;/&gt;&lt;/object&gt;&lt;object type=&quot;3&quot; unique_id=&quot;20481&quot;&gt;&lt;property id=&quot;20148&quot; value=&quot;5&quot;/&gt;&lt;property id=&quot;20300&quot; value=&quot;Slide 22 - &amp;quot;Creative Commons License &amp;quot;&quot;/&gt;&lt;property id=&quot;20307&quot; value=&quot;385&quot;/&gt;&lt;/object&gt;&lt;/object&gt;&lt;object type=&quot;8&quot; unique_id=&quot;20505&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471514-227B-4AD3-953B-FA6569C72AB8}"/>
</file>

<file path=customXml/itemProps2.xml><?xml version="1.0" encoding="utf-8"?>
<ds:datastoreItem xmlns:ds="http://schemas.openxmlformats.org/officeDocument/2006/customXml" ds:itemID="{EA91905B-63A7-4567-A9E1-0D32E9137332}"/>
</file>

<file path=customXml/itemProps3.xml><?xml version="1.0" encoding="utf-8"?>
<ds:datastoreItem xmlns:ds="http://schemas.openxmlformats.org/officeDocument/2006/customXml" ds:itemID="{22626497-1916-4BFC-AF43-E0FDD049DA4C}"/>
</file>

<file path=docProps/app.xml><?xml version="1.0" encoding="utf-8"?>
<Properties xmlns="http://schemas.openxmlformats.org/officeDocument/2006/extended-properties" xmlns:vt="http://schemas.openxmlformats.org/officeDocument/2006/docPropsVTypes">
  <Template/>
  <TotalTime>5261</TotalTime>
  <Words>3736</Words>
  <Application>Microsoft Office PowerPoint</Application>
  <PresentationFormat>On-screen Show (4:3)</PresentationFormat>
  <Paragraphs>313</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微软雅黑</vt:lpstr>
      <vt:lpstr>Arial</vt:lpstr>
      <vt:lpstr>Calibri</vt:lpstr>
      <vt:lpstr>Franklin Gothic Medium</vt:lpstr>
      <vt:lpstr>Times New Roman</vt:lpstr>
      <vt:lpstr>Wingdings</vt:lpstr>
      <vt:lpstr>Wingdings 2</vt:lpstr>
      <vt:lpstr>Grid</vt:lpstr>
      <vt:lpstr>ELA Item Design</vt:lpstr>
      <vt:lpstr>4 building blocks</vt:lpstr>
      <vt:lpstr>Item Design Framework</vt:lpstr>
      <vt:lpstr>Alignment framework</vt:lpstr>
      <vt:lpstr>4 criteria to determine the degree of alignment</vt:lpstr>
      <vt:lpstr>Item development</vt:lpstr>
      <vt:lpstr>Item development</vt:lpstr>
      <vt:lpstr>Cognitive complexity</vt:lpstr>
      <vt:lpstr>Modified Bloom’s Taxonomy</vt:lpstr>
      <vt:lpstr>Cognitive rigor matrix</vt:lpstr>
      <vt:lpstr>Sample items focus on Application process</vt:lpstr>
      <vt:lpstr>Sample itemS</vt:lpstr>
      <vt:lpstr>SAMPLE ITEMs’ SPECIFICATION</vt:lpstr>
      <vt:lpstr>Sample item Grade 8</vt:lpstr>
      <vt:lpstr>Sample item grade 8, cont’d</vt:lpstr>
      <vt:lpstr>Sample item Grade 7</vt:lpstr>
      <vt:lpstr>Sample item grade 7, cont’d</vt:lpstr>
      <vt:lpstr>LP and cognitive rigor</vt:lpstr>
      <vt:lpstr>Sample item Grade 6</vt:lpstr>
      <vt:lpstr>LP and cognitive rigor</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Arts (ELA) Item Design PowerPoint Presentation</dc:title>
  <dc:creator>Oregon Department of Education</dc:creator>
  <cp:lastModifiedBy>ASPENGREN Kirsten - ODE</cp:lastModifiedBy>
  <cp:revision>170</cp:revision>
  <cp:lastPrinted>2014-09-11T23:08:05Z</cp:lastPrinted>
  <dcterms:created xsi:type="dcterms:W3CDTF">2014-07-22T17:12:15Z</dcterms:created>
  <dcterms:modified xsi:type="dcterms:W3CDTF">2019-06-17T21:57:47Z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