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36"/>
  </p:notesMasterIdLst>
  <p:sldIdLst>
    <p:sldId id="256" r:id="rId5"/>
    <p:sldId id="374" r:id="rId6"/>
    <p:sldId id="343" r:id="rId7"/>
    <p:sldId id="344" r:id="rId8"/>
    <p:sldId id="345" r:id="rId9"/>
    <p:sldId id="366" r:id="rId10"/>
    <p:sldId id="346" r:id="rId11"/>
    <p:sldId id="379" r:id="rId12"/>
    <p:sldId id="380" r:id="rId13"/>
    <p:sldId id="347" r:id="rId14"/>
    <p:sldId id="367" r:id="rId15"/>
    <p:sldId id="348" r:id="rId16"/>
    <p:sldId id="349" r:id="rId17"/>
    <p:sldId id="381" r:id="rId18"/>
    <p:sldId id="368" r:id="rId19"/>
    <p:sldId id="350" r:id="rId20"/>
    <p:sldId id="351" r:id="rId21"/>
    <p:sldId id="382" r:id="rId22"/>
    <p:sldId id="383" r:id="rId23"/>
    <p:sldId id="352" r:id="rId24"/>
    <p:sldId id="369" r:id="rId25"/>
    <p:sldId id="384" r:id="rId26"/>
    <p:sldId id="354" r:id="rId27"/>
    <p:sldId id="355" r:id="rId28"/>
    <p:sldId id="356" r:id="rId29"/>
    <p:sldId id="375" r:id="rId30"/>
    <p:sldId id="376" r:id="rId31"/>
    <p:sldId id="377" r:id="rId32"/>
    <p:sldId id="378" r:id="rId33"/>
    <p:sldId id="373" r:id="rId34"/>
    <p:sldId id="385" r:id="rId35"/>
  </p:sldIdLst>
  <p:sldSz cx="9144000" cy="6858000" type="screen4x3"/>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 Draney" initials="KD" lastIdx="19" clrIdx="0"/>
  <p:cmAuthor id="1" name="Henri" initials="H" lastIdx="2" clrIdx="1"/>
  <p:cmAuthor id="2" name="Diah" initials="D" lastIdx="3"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74603" autoAdjust="0"/>
  </p:normalViewPr>
  <p:slideViewPr>
    <p:cSldViewPr>
      <p:cViewPr varScale="1">
        <p:scale>
          <a:sx n="54" d="100"/>
          <a:sy n="54" d="100"/>
        </p:scale>
        <p:origin x="972" y="78"/>
      </p:cViewPr>
      <p:guideLst>
        <p:guide orient="horz" pos="2160"/>
        <p:guide pos="2880"/>
      </p:guideLst>
    </p:cSldViewPr>
  </p:slideViewPr>
  <p:outlineViewPr>
    <p:cViewPr>
      <p:scale>
        <a:sx n="33" d="100"/>
        <a:sy n="33" d="100"/>
      </p:scale>
      <p:origin x="72" y="220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89C91-1DEC-49EC-AE7D-40E185A026B4}" type="datetimeFigureOut">
              <a:rPr lang="en-US" smtClean="0"/>
              <a:t>6/17/2019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ED1C4-E55A-4059-8929-41A6A0563924}" type="slidenum">
              <a:rPr lang="en-US" smtClean="0"/>
              <a:t>‹#›</a:t>
            </a:fld>
            <a:endParaRPr lang="en-US"/>
          </a:p>
        </p:txBody>
      </p:sp>
    </p:spTree>
    <p:extLst>
      <p:ext uri="{BB962C8B-B14F-4D97-AF65-F5344CB8AC3E}">
        <p14:creationId xmlns:p14="http://schemas.microsoft.com/office/powerpoint/2010/main" val="104628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chapter is all about item types.  How to make them, what their advantages and disadvantages are, what to do and not to do when making them, and just a bit about telling how good your newly-designed items are.</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a:t>
            </a:fld>
            <a:endParaRPr lang="en-US"/>
          </a:p>
        </p:txBody>
      </p:sp>
    </p:spTree>
    <p:extLst>
      <p:ext uri="{BB962C8B-B14F-4D97-AF65-F5344CB8AC3E}">
        <p14:creationId xmlns:p14="http://schemas.microsoft.com/office/powerpoint/2010/main" val="36465081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Now, let’s turn to short constructed response items.  These require students to generate something like a word, a short phrase, a number, or an equation as a response.  When generating these, we should ask ourselves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assess an important aspect of the standard?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item based on a paraphrase rather than a sentence copied from a book?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item worded clearly so that the correct answer is a brief phrase, single word of single number?</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10</a:t>
            </a:fld>
            <a:endParaRPr lang="en-US"/>
          </a:p>
        </p:txBody>
      </p:sp>
    </p:spTree>
    <p:extLst>
      <p:ext uri="{BB962C8B-B14F-4D97-AF65-F5344CB8AC3E}">
        <p14:creationId xmlns:p14="http://schemas.microsoft.com/office/powerpoint/2010/main" val="24037778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Continuing 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blank or answer space toward the end of the sentence? Are there only one or two blanks?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If the item is in the “fill-in-the-blank” format, is the omitted word an important word rather than a trivial word?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If appropriate, does the item (or the directions) inform the student about the appropriate degree of detail, specificity, precision, or units that the answer should have?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avoid grammatical (and other irrelevant) clues to the correct answer?</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11</a:t>
            </a:fld>
            <a:endParaRPr lang="en-US"/>
          </a:p>
        </p:txBody>
      </p:sp>
    </p:spTree>
    <p:extLst>
      <p:ext uri="{BB962C8B-B14F-4D97-AF65-F5344CB8AC3E}">
        <p14:creationId xmlns:p14="http://schemas.microsoft.com/office/powerpoint/2010/main" val="18683087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Here’s a summary of some key information about short constructed response items.  In addition to the information about how to write good ones, summarized from the previous pages, let’s consider advantages and disadvantages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are easy to construct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are easy to score and require little or no judgment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There is less chance for students to guess the  correct answer</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Disadvantages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 teacher may not be able to anticipate all possible answers, and it may not be clear what to do with unexpected ones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may only assess lower-level thinking, particularly if poorly written</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It is harder to use them to measure complex learning outcomes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12</a:t>
            </a:fld>
            <a:endParaRPr lang="en-US"/>
          </a:p>
        </p:txBody>
      </p:sp>
    </p:spTree>
    <p:extLst>
      <p:ext uri="{BB962C8B-B14F-4D97-AF65-F5344CB8AC3E}">
        <p14:creationId xmlns:p14="http://schemas.microsoft.com/office/powerpoint/2010/main" val="35988260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Another type of short-response constructed response item is a restricted response essay. The student is asked to write a relatively short essay, usually about a paragraph, in answer to a question.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are easy to construct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That they can measure more complex learning skills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both assess and improve high-order thinking</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And, can positively influence students’ studying strategies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Disadvantages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scoring is more time-consuming and requires judgment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and each question provides only limited sampling of content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When writing such questions, be sure to</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Construct questions that can assess behavior specified in the learning outcomes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Phrase the question so that the student’s task is clearly indicated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Indicate an approximate time limit for each question</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Avoid the use of optional questions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13</a:t>
            </a:fld>
            <a:endParaRPr lang="en-US"/>
          </a:p>
        </p:txBody>
      </p:sp>
    </p:spTree>
    <p:extLst>
      <p:ext uri="{BB962C8B-B14F-4D97-AF65-F5344CB8AC3E}">
        <p14:creationId xmlns:p14="http://schemas.microsoft.com/office/powerpoint/2010/main" val="22095116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Here’s an example of a poorly written restricted response item, and what has been done to improve it.  In the item on the top, it is unclear what sort of an answer is wanted, how long, or what information might make the answer complete.  In the item on the bottom, it has been made clear what answer is expected.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14</a:t>
            </a:fld>
            <a:endParaRPr lang="en-US"/>
          </a:p>
        </p:txBody>
      </p:sp>
    </p:spTree>
    <p:extLst>
      <p:ext uri="{BB962C8B-B14F-4D97-AF65-F5344CB8AC3E}">
        <p14:creationId xmlns:p14="http://schemas.microsoft.com/office/powerpoint/2010/main" val="13657596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Next, let’s consider extended response items.  These take longer to complete, and the student must provide a longer answer.  When constructing such items, consider the following</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assess an important aspect of one or a set of standards?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 does the item tap into the level of depth of knowledge as defined by the taxonomy?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require students to apply their knowledge to a new or novel situation?</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15</a:t>
            </a:fld>
            <a:endParaRPr lang="en-US"/>
          </a:p>
        </p:txBody>
      </p:sp>
    </p:spTree>
    <p:extLst>
      <p:ext uri="{BB962C8B-B14F-4D97-AF65-F5344CB8AC3E}">
        <p14:creationId xmlns:p14="http://schemas.microsoft.com/office/powerpoint/2010/main" val="27743608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Continuing 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define the tasks with specific directions and focus?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prompt worded in a way that students can interpret the intended task?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prompt give clear information on the length of answers/writing, purpose, time needed, and basis on which the answers will be scored?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If the item is on a controversial matter, does the prompt make it clear that the assessment will be based on the logic and evidence supporting the argument, rather than on the actual position taken?</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16</a:t>
            </a:fld>
            <a:endParaRPr lang="en-US"/>
          </a:p>
        </p:txBody>
      </p:sp>
    </p:spTree>
    <p:extLst>
      <p:ext uri="{BB962C8B-B14F-4D97-AF65-F5344CB8AC3E}">
        <p14:creationId xmlns:p14="http://schemas.microsoft.com/office/powerpoint/2010/main" val="5689943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Like all items, these items have their advantages and disadvantages.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are easy to construct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measure complex learning skills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assess and promote high-order thinking</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positively influence students’ studying strategies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Disadvantages include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Scoring is more time-consuming and requires judgment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 content covered can perhaps be too broad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Students can give all sorts of answers, which can lead to unreliable information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17</a:t>
            </a:fld>
            <a:endParaRPr lang="en-US"/>
          </a:p>
        </p:txBody>
      </p:sp>
    </p:spTree>
    <p:extLst>
      <p:ext uri="{BB962C8B-B14F-4D97-AF65-F5344CB8AC3E}">
        <p14:creationId xmlns:p14="http://schemas.microsoft.com/office/powerpoint/2010/main" val="20399434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an example of a poorly written extended  response item, and what has been done to improve it.  The item on this page uses very complex vocabulary, which may be unfamiliar even to high school students (an example of this is “avaricious”).  The complexity of the vocabulary is not necessary to the posing of the question</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18</a:t>
            </a:fld>
            <a:endParaRPr lang="en-US"/>
          </a:p>
        </p:txBody>
      </p:sp>
    </p:spTree>
    <p:extLst>
      <p:ext uri="{BB962C8B-B14F-4D97-AF65-F5344CB8AC3E}">
        <p14:creationId xmlns:p14="http://schemas.microsoft.com/office/powerpoint/2010/main" val="37520959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 is the same question, rewritten with simplified vocabulary.  More students will understand the question and be able to provide an answer.</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19</a:t>
            </a:fld>
            <a:endParaRPr lang="en-US"/>
          </a:p>
        </p:txBody>
      </p:sp>
    </p:spTree>
    <p:extLst>
      <p:ext uri="{BB962C8B-B14F-4D97-AF65-F5344CB8AC3E}">
        <p14:creationId xmlns:p14="http://schemas.microsoft.com/office/powerpoint/2010/main" val="2512432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is part of the second building block of the BEAR Assessment System, the item design building block.  This chapter and the next go hand in hand, and when we’ve finished both of them, there will be a homework assignment to complete.</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a:t>
            </a:fld>
            <a:endParaRPr lang="en-US"/>
          </a:p>
        </p:txBody>
      </p:sp>
    </p:spTree>
    <p:extLst>
      <p:ext uri="{BB962C8B-B14F-4D97-AF65-F5344CB8AC3E}">
        <p14:creationId xmlns:p14="http://schemas.microsoft.com/office/powerpoint/2010/main" val="32322271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Performance tasks are perhaps the most complex items and those that take longest to complete.  They require students to do an activity to integrate their knowledge and skills across multiple content standards.  Some performance tasks may take students several days to complete in class.  When constructing such items, we should ask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assess an important aspect of one or a set of standards?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require students to use a curriculum specified thinking process?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20</a:t>
            </a:fld>
            <a:endParaRPr lang="en-US"/>
          </a:p>
        </p:txBody>
      </p:sp>
    </p:spTree>
    <p:extLst>
      <p:ext uri="{BB962C8B-B14F-4D97-AF65-F5344CB8AC3E}">
        <p14:creationId xmlns:p14="http://schemas.microsoft.com/office/powerpoint/2010/main" val="31483531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Continuing 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item feasible to do within the allocated time?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define the tasks with clear directions and focus?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Is the prompt worded in a way that students can interpret the intended task?</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Does the prompt give clear information on the expected product?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allow for multiple points of view and interpretations, as intended?</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21</a:t>
            </a:fld>
            <a:endParaRPr lang="en-US"/>
          </a:p>
        </p:txBody>
      </p:sp>
    </p:spTree>
    <p:extLst>
      <p:ext uri="{BB962C8B-B14F-4D97-AF65-F5344CB8AC3E}">
        <p14:creationId xmlns:p14="http://schemas.microsoft.com/office/powerpoint/2010/main" val="33918833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Here’s an example of a  performance task that may be appropriate to students in middle school.  It requires the researching of information. There are multiple possible correct answers, and it will take some time to produce a solution that meets all of the requirements.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22</a:t>
            </a:fld>
            <a:endParaRPr lang="en-US"/>
          </a:p>
        </p:txBody>
      </p:sp>
    </p:spTree>
    <p:extLst>
      <p:ext uri="{BB962C8B-B14F-4D97-AF65-F5344CB8AC3E}">
        <p14:creationId xmlns:p14="http://schemas.microsoft.com/office/powerpoint/2010/main" val="32516971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Another type of performance task is a project or portfolio.  These generally include significant work done out of class, may include several pieces of work, and sometimes include a class presentation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Advantages include</a:t>
            </a:r>
            <a:r>
              <a:rPr lang="en-US" sz="18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demonstrate a student’s best work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assess the  educational growth of each student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demonstrate evidence of subject-master mastery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major disadvantage is the large amount of time and judgment involved in scoring.</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When assigning such items, teachers should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hand out a scoring rubric or performance criteria to students well in advance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Obtain more than one person to rate student performance, if possible </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23</a:t>
            </a:fld>
            <a:endParaRPr lang="en-US"/>
          </a:p>
        </p:txBody>
      </p:sp>
    </p:spTree>
    <p:extLst>
      <p:ext uri="{BB962C8B-B14F-4D97-AF65-F5344CB8AC3E}">
        <p14:creationId xmlns:p14="http://schemas.microsoft.com/office/powerpoint/2010/main" val="34135262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Peer assessment involves teachers sharing the evaluation of assignments with their students. It is grounded in theories of active learning  and social constructionism.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 In the right environment, peer assessment can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Assess students’ real capacity on a more day-to-day basis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Improve student engagement, and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Enhance academic self-belief and motivation in learning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However, error in scoring is a real difficulty.  Because of this, it is ideal to have several students score each piece of work, and the teacher to do so as well.</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24</a:t>
            </a:fld>
            <a:endParaRPr lang="en-US"/>
          </a:p>
        </p:txBody>
      </p:sp>
    </p:spTree>
    <p:extLst>
      <p:ext uri="{BB962C8B-B14F-4D97-AF65-F5344CB8AC3E}">
        <p14:creationId xmlns:p14="http://schemas.microsoft.com/office/powerpoint/2010/main" val="14005482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Smarter Balanced assessments will be using technology-enhanced items.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Require student to use a technological tool, most often a computer, to provide an answer</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However, they may not be feasible for day-to-day classroom assessment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Item types can be selected response or constructed response with brief  (machine-</a:t>
            </a:r>
            <a:r>
              <a:rPr lang="en-US" sz="1200" kern="1200" dirty="0" err="1" smtClean="0">
                <a:solidFill>
                  <a:schemeClr val="tx1"/>
                </a:solidFill>
                <a:effectLst/>
                <a:latin typeface="+mn-lt"/>
                <a:ea typeface="+mn-ea"/>
                <a:cs typeface="+mn-cs"/>
              </a:rPr>
              <a:t>scorable</a:t>
            </a:r>
            <a:r>
              <a:rPr lang="en-US" sz="1200" kern="1200" dirty="0" smtClean="0">
                <a:solidFill>
                  <a:schemeClr val="tx1"/>
                </a:solidFill>
                <a:effectLst/>
                <a:latin typeface="+mn-lt"/>
                <a:ea typeface="+mn-ea"/>
                <a:cs typeface="+mn-cs"/>
              </a:rPr>
              <a:t>) answers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25</a:t>
            </a:fld>
            <a:endParaRPr lang="en-US"/>
          </a:p>
        </p:txBody>
      </p:sp>
    </p:spTree>
    <p:extLst>
      <p:ext uri="{BB962C8B-B14F-4D97-AF65-F5344CB8AC3E}">
        <p14:creationId xmlns:p14="http://schemas.microsoft.com/office/powerpoint/2010/main" val="28430448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Now let’s turn to some brief information on the assessment of item quality.  There are several tools that we will discuss, including</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 blueprint, learning progression, and/or content review of the item, which may also include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 check of the alignment between Common Core standards and proposed items, and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 check of predicted item difficulty versus actual difficulty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 second tool is the item panel</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 third, more technical set, includes what is called validity evidence</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26</a:t>
            </a:fld>
            <a:endParaRPr lang="en-US"/>
          </a:p>
        </p:txBody>
      </p:sp>
    </p:spTree>
    <p:extLst>
      <p:ext uri="{BB962C8B-B14F-4D97-AF65-F5344CB8AC3E}">
        <p14:creationId xmlns:p14="http://schemas.microsoft.com/office/powerpoint/2010/main" val="10302406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An item blueprint check means that, for every item, teachers should be able to:</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explain its relationship to the framework, in this case the Common Core standards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justify that it is appropriately expressed for the age, ability, and learning of the students,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generate the sort of information that it is intended to do, and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ensure that the sorts of responses it elicits can be scored using the scoring guide (if there is one).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27</a:t>
            </a:fld>
            <a:endParaRPr lang="en-US"/>
          </a:p>
        </p:txBody>
      </p:sp>
    </p:spTree>
    <p:extLst>
      <p:ext uri="{BB962C8B-B14F-4D97-AF65-F5344CB8AC3E}">
        <p14:creationId xmlns:p14="http://schemas.microsoft.com/office/powerpoint/2010/main" val="974327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 item panel is a way to get feedback about an item from other people who can help you.  You can present your items, located along the LP map you’ve designed from the standards, to a group of teachers, and perhaps other people with expertise in the English Language Arts, and ask them to evaluate whether they think the item is measuring the intended standard at an appropriate difficulty level and depth of knowledge.  Information generated by asking for assistance in a formal way like this can be invaluable.</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28</a:t>
            </a:fld>
            <a:endParaRPr lang="en-US"/>
          </a:p>
        </p:txBody>
      </p:sp>
    </p:spTree>
    <p:extLst>
      <p:ext uri="{BB962C8B-B14F-4D97-AF65-F5344CB8AC3E}">
        <p14:creationId xmlns:p14="http://schemas.microsoft.com/office/powerpoint/2010/main" val="33614674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We’ll be covering validity evidence in more detail in a later chapter.  However, two types of such evidence that can easily be collected by classroom teachers come from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What is called a “cognitive interview:</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Pick a few students, give them some of the items, and ask them to tell you what they are thinking as they do the item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This will help you evaluate if students understand the item as you intended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You can also ask what students think about the items on a test, either by interviewing a few of them, or by including some questions at the end of the test  These might include things like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Which item do you find it the least difficult? Why?</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Which item do you find it the most difficult? Why?</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Can you give a constructive feedback on how to improve the test?</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29</a:t>
            </a:fld>
            <a:endParaRPr lang="en-US"/>
          </a:p>
        </p:txBody>
      </p:sp>
    </p:spTree>
    <p:extLst>
      <p:ext uri="{BB962C8B-B14F-4D97-AF65-F5344CB8AC3E}">
        <p14:creationId xmlns:p14="http://schemas.microsoft.com/office/powerpoint/2010/main" val="612059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There are two major item types:  Objective, or forced-choice, and performance-based, sometimes also called subjective or open-ended.  The most common item types, and the types used in the Smarter Balanced assessments, are as follows: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Selected response items, more commonly known as multiple choice items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Short constructed response items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Extended constructed response items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Technology-enhanced items – these aren’t so common in classrooms, but are becoming more popular in computerized assessments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Performance tasks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3</a:t>
            </a:fld>
            <a:endParaRPr lang="en-US"/>
          </a:p>
        </p:txBody>
      </p:sp>
    </p:spTree>
    <p:extLst>
      <p:ext uri="{BB962C8B-B14F-4D97-AF65-F5344CB8AC3E}">
        <p14:creationId xmlns:p14="http://schemas.microsoft.com/office/powerpoint/2010/main" val="26987358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That’s the end of our chapter on item types.  If you would like any additional information about what has been covered in this chapter, here are some possible references for you.</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30</a:t>
            </a:fld>
            <a:endParaRPr lang="en-US"/>
          </a:p>
        </p:txBody>
      </p:sp>
    </p:spTree>
    <p:extLst>
      <p:ext uri="{BB962C8B-B14F-4D97-AF65-F5344CB8AC3E}">
        <p14:creationId xmlns:p14="http://schemas.microsoft.com/office/powerpoint/2010/main" val="4216641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31</a:t>
            </a:fld>
            <a:endParaRPr lang="en-US"/>
          </a:p>
        </p:txBody>
      </p:sp>
    </p:spTree>
    <p:extLst>
      <p:ext uri="{BB962C8B-B14F-4D97-AF65-F5344CB8AC3E}">
        <p14:creationId xmlns:p14="http://schemas.microsoft.com/office/powerpoint/2010/main" val="3362949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To follow on with the classification of items, objective items include not only multiple choice, but also things like true-false items, fill-in-the blank short answer type items, and items with one right answer, such as arithmetic problems in mathematics.  Subjective or performance based items include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Extended response essays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 And various types of performance tasks, which include such things as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Projects or portfolios, whether performed by individuals or groups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Class participation, usually based on teacher judgment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Peer assessment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We’ll talk  more about all of these in the next few slides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4</a:t>
            </a:fld>
            <a:endParaRPr lang="en-US"/>
          </a:p>
        </p:txBody>
      </p:sp>
    </p:spTree>
    <p:extLst>
      <p:ext uri="{BB962C8B-B14F-4D97-AF65-F5344CB8AC3E}">
        <p14:creationId xmlns:p14="http://schemas.microsoft.com/office/powerpoint/2010/main" val="3173086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First, let’s talk about selected response items.  These are items that contain a set of options from which to select the correct response or responses.  When making such items, some of the things we should ask ourselves include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assess an important aspect of the standard or learning progression?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stem ask a direct question or set of specific problem?</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item based on a paraphrase rather than words lifted directly from a textbook?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Are the vocabulary and sentence structure at a relatively low and nontechnical level?</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5</a:t>
            </a:fld>
            <a:endParaRPr lang="en-US"/>
          </a:p>
        </p:txBody>
      </p:sp>
    </p:spTree>
    <p:extLst>
      <p:ext uri="{BB962C8B-B14F-4D97-AF65-F5344CB8AC3E}">
        <p14:creationId xmlns:p14="http://schemas.microsoft.com/office/powerpoint/2010/main" val="3879431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Continuing 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each alternative plausible so that a student who lacks knowledge of the correct answer cannot view it as absurd or silly?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If possible, is every incorrect alternatives based on a common student error or misconception?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correct answer of the item independent of the correct answers of the other items?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there only one correct or best answer to the item?</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6</a:t>
            </a:fld>
            <a:endParaRPr lang="en-US"/>
          </a:p>
        </p:txBody>
      </p:sp>
    </p:spTree>
    <p:extLst>
      <p:ext uri="{BB962C8B-B14F-4D97-AF65-F5344CB8AC3E}">
        <p14:creationId xmlns:p14="http://schemas.microsoft.com/office/powerpoint/2010/main" val="2255503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Here’s a summary of some key information about multiple choice items.  In addition to the information about how to write good ones, summarized from the previous pages, let’s consider advantages and disadvantages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are easy to score with no judgment required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assess a number of learning targets, because they tend to be quicker to answer</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focus on reading and thinking</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There is less chance of randomly guessing answers than in true-false items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Incorrect responses may indicate misconceptions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However, disadvantages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may only assess lower-level thinking, especially if poorly written</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discourage students from expressing their own solutions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Each item includes only a small amount of content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It may also be difficult to construct distinct and meaningful incorrect responses </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7</a:t>
            </a:fld>
            <a:endParaRPr lang="en-US"/>
          </a:p>
        </p:txBody>
      </p:sp>
    </p:spTree>
    <p:extLst>
      <p:ext uri="{BB962C8B-B14F-4D97-AF65-F5344CB8AC3E}">
        <p14:creationId xmlns:p14="http://schemas.microsoft.com/office/powerpoint/2010/main" val="30820648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Here’s an example of a poorly written multiple choice item, and what has been done to improve it.  In the item on the left, several of the choices are quite implausible and it’s pretty easy to tell that they are wrong.  In the item on the right, it’s necessary to have a better understanding of the sentence to determine the correct answer.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8</a:t>
            </a:fld>
            <a:endParaRPr lang="en-US"/>
          </a:p>
        </p:txBody>
      </p:sp>
    </p:spTree>
    <p:extLst>
      <p:ext uri="{BB962C8B-B14F-4D97-AF65-F5344CB8AC3E}">
        <p14:creationId xmlns:p14="http://schemas.microsoft.com/office/powerpoint/2010/main" val="1118034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another example of a poorly written multiple choice item, and what has been done to improve it.  In the top item, there is a double negative.  This can be very confusing to students, and can lead to wrong answers from students who do in fact understand the content.  In the item on the bottom, the double negative has been removed.</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9</a:t>
            </a:fld>
            <a:endParaRPr lang="en-US"/>
          </a:p>
        </p:txBody>
      </p:sp>
    </p:spTree>
    <p:extLst>
      <p:ext uri="{BB962C8B-B14F-4D97-AF65-F5344CB8AC3E}">
        <p14:creationId xmlns:p14="http://schemas.microsoft.com/office/powerpoint/2010/main" val="33414647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userDrawn="1"/>
        </p:nvSpPr>
        <p:spPr>
          <a:xfrm>
            <a:off x="228600" y="5844558"/>
            <a:ext cx="2514600" cy="688897"/>
          </a:xfrm>
          <a:prstGeom prst="rect">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pic>
        <p:nvPicPr>
          <p:cNvPr id="16" name="Picture 2" descr="OAKS Tree Only Paper_2014"/>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22031" y="1066800"/>
            <a:ext cx="7596554"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22031" y="2133601"/>
            <a:ext cx="7596554" cy="3992563"/>
          </a:xfrm>
        </p:spPr>
        <p:txBody>
          <a:bodyPr/>
          <a:lstStyle/>
          <a:p>
            <a:pPr lvl="0"/>
            <a:endParaRPr lang="en-US" noProof="0" smtClean="0"/>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C2E9A7-E05C-4024-BEC3-656FBFBCAEF3}" type="slidenum">
              <a:rPr lang="en-US"/>
              <a:pPr>
                <a:defRPr/>
              </a:pPr>
              <a:t>‹#›</a:t>
            </a:fld>
            <a:endParaRPr lang="en-US"/>
          </a:p>
        </p:txBody>
      </p:sp>
    </p:spTree>
    <p:extLst>
      <p:ext uri="{BB962C8B-B14F-4D97-AF65-F5344CB8AC3E}">
        <p14:creationId xmlns:p14="http://schemas.microsoft.com/office/powerpoint/2010/main" val="616478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pic>
        <p:nvPicPr>
          <p:cNvPr id="11"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228600" y="5844558"/>
            <a:ext cx="2514600" cy="688897"/>
          </a:xfrm>
          <a:prstGeom prst="rect">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pic>
        <p:nvPicPr>
          <p:cNvPr id="12"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pic>
        <p:nvPicPr>
          <p:cNvPr id="15"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8643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www.ode.state.or.us/home/" TargetMode="External"/><Relationship Id="rId7" Type="http://schemas.openxmlformats.org/officeDocument/2006/relationships/hyperlink" Target="mailto:cristen.mclean@state.or.us"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hyperlink" Target="https://creativecommons.org/licenses/by-nc-sa/4.0/" TargetMode="External"/><Relationship Id="rId5" Type="http://schemas.openxmlformats.org/officeDocument/2006/relationships/hyperlink" Target="http://creativecommons.org/licenses/by-nc/4.0/" TargetMode="External"/><Relationship Id="rId4" Type="http://schemas.openxmlformats.org/officeDocument/2006/relationships/hyperlink" Target="http://bearcenter.berkeley.edu/"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1752600"/>
            <a:ext cx="1981200" cy="3048000"/>
          </a:xfrm>
        </p:spPr>
        <p:txBody>
          <a:bodyPr>
            <a:normAutofit/>
          </a:bodyPr>
          <a:lstStyle/>
          <a:p>
            <a:r>
              <a:rPr lang="en-US" dirty="0" smtClean="0"/>
              <a:t>Item types</a:t>
            </a:r>
          </a:p>
          <a:p>
            <a:r>
              <a:rPr lang="en-US" dirty="0" smtClean="0"/>
              <a:t>Assessing item quality</a:t>
            </a:r>
            <a:endParaRPr lang="en-US" dirty="0"/>
          </a:p>
        </p:txBody>
      </p:sp>
      <p:sp>
        <p:nvSpPr>
          <p:cNvPr id="2" name="Title 1"/>
          <p:cNvSpPr>
            <a:spLocks noGrp="1"/>
          </p:cNvSpPr>
          <p:nvPr>
            <p:ph type="title"/>
          </p:nvPr>
        </p:nvSpPr>
        <p:spPr/>
        <p:txBody>
          <a:bodyPr/>
          <a:lstStyle/>
          <a:p>
            <a:r>
              <a:rPr lang="en-US" dirty="0" smtClean="0"/>
              <a:t>ELA Item TYPES</a:t>
            </a:r>
            <a:endParaRPr lang="en-US" dirty="0"/>
          </a:p>
        </p:txBody>
      </p:sp>
    </p:spTree>
    <p:extLst>
      <p:ext uri="{BB962C8B-B14F-4D97-AF65-F5344CB8AC3E}">
        <p14:creationId xmlns:p14="http://schemas.microsoft.com/office/powerpoint/2010/main" val="2759684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400" dirty="0" smtClean="0"/>
              <a:t>Require student to generate a response in one or more words</a:t>
            </a:r>
          </a:p>
          <a:p>
            <a:r>
              <a:rPr lang="en-US" sz="2400" dirty="0" smtClean="0"/>
              <a:t>Checklist:</a:t>
            </a:r>
          </a:p>
          <a:p>
            <a:pPr lvl="1"/>
            <a:r>
              <a:rPr lang="en-US" sz="2400" dirty="0" smtClean="0"/>
              <a:t>Does the item assess an important aspect of the standard?</a:t>
            </a:r>
          </a:p>
          <a:p>
            <a:pPr lvl="1"/>
            <a:r>
              <a:rPr lang="en-US" sz="2400" dirty="0"/>
              <a:t>Is the item based on a paraphrase rather than </a:t>
            </a:r>
            <a:r>
              <a:rPr lang="en-US" sz="2400" dirty="0" smtClean="0"/>
              <a:t>sentence copied from a book?</a:t>
            </a:r>
          </a:p>
          <a:p>
            <a:pPr lvl="1"/>
            <a:r>
              <a:rPr lang="en-US" sz="2400" dirty="0" smtClean="0"/>
              <a:t>Is the item worded clearly so that the correct answer is a brief phrase, single word of single number?</a:t>
            </a:r>
          </a:p>
          <a:p>
            <a:pPr lvl="1"/>
            <a:endParaRPr lang="en-US" sz="2400" dirty="0" smtClean="0"/>
          </a:p>
          <a:p>
            <a:pPr lvl="1"/>
            <a:endParaRPr lang="en-US" sz="2400" dirty="0" smtClean="0"/>
          </a:p>
          <a:p>
            <a:endParaRPr lang="en-US" sz="2400" dirty="0" smtClean="0"/>
          </a:p>
          <a:p>
            <a:endParaRPr lang="en-US" sz="2400" dirty="0"/>
          </a:p>
        </p:txBody>
      </p:sp>
      <p:sp>
        <p:nvSpPr>
          <p:cNvPr id="3" name="Title 2"/>
          <p:cNvSpPr>
            <a:spLocks noGrp="1"/>
          </p:cNvSpPr>
          <p:nvPr>
            <p:ph type="title"/>
          </p:nvPr>
        </p:nvSpPr>
        <p:spPr/>
        <p:txBody>
          <a:bodyPr/>
          <a:lstStyle/>
          <a:p>
            <a:pPr algn="r"/>
            <a:r>
              <a:rPr lang="en-US" dirty="0" smtClean="0"/>
              <a:t>constructed </a:t>
            </a:r>
            <a:r>
              <a:rPr lang="en-US" dirty="0"/>
              <a:t>response </a:t>
            </a:r>
            <a:r>
              <a:rPr lang="en-US" dirty="0" smtClean="0"/>
              <a:t>(</a:t>
            </a:r>
            <a:r>
              <a:rPr lang="en-US" dirty="0" err="1" smtClean="0"/>
              <a:t>cR</a:t>
            </a:r>
            <a:r>
              <a:rPr lang="en-US" dirty="0"/>
              <a:t>)</a:t>
            </a:r>
          </a:p>
        </p:txBody>
      </p:sp>
    </p:spTree>
    <p:extLst>
      <p:ext uri="{BB962C8B-B14F-4D97-AF65-F5344CB8AC3E}">
        <p14:creationId xmlns:p14="http://schemas.microsoft.com/office/powerpoint/2010/main" val="2316530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Checklist, continued:</a:t>
            </a:r>
            <a:endParaRPr lang="en-US" sz="2400" dirty="0"/>
          </a:p>
          <a:p>
            <a:pPr lvl="1"/>
            <a:r>
              <a:rPr lang="en-US" sz="2400" dirty="0" smtClean="0"/>
              <a:t>Is </a:t>
            </a:r>
            <a:r>
              <a:rPr lang="en-US" sz="2400" dirty="0"/>
              <a:t>the blank or answer space toward the end of the sentence? Are there only one or two blanks?</a:t>
            </a:r>
          </a:p>
          <a:p>
            <a:pPr lvl="1"/>
            <a:r>
              <a:rPr lang="en-US" sz="2400" dirty="0"/>
              <a:t>If the item is in the completion format, is the omitted word an important word rather than a trivial word?</a:t>
            </a:r>
          </a:p>
          <a:p>
            <a:pPr lvl="1"/>
            <a:r>
              <a:rPr lang="en-US" sz="2400" dirty="0"/>
              <a:t>If appropriate, does the item (or the directions) inform the appropriate degree of detail, specificity, precision, or units that the answer should have?</a:t>
            </a:r>
          </a:p>
          <a:p>
            <a:pPr lvl="1"/>
            <a:r>
              <a:rPr lang="en-US" sz="2400" dirty="0"/>
              <a:t>Does the item avoid grammatical (and other irrelevant) clues to the correct answer?</a:t>
            </a:r>
          </a:p>
          <a:p>
            <a:endParaRPr lang="en-US" sz="2400" dirty="0"/>
          </a:p>
        </p:txBody>
      </p:sp>
      <p:sp>
        <p:nvSpPr>
          <p:cNvPr id="3" name="Title 2"/>
          <p:cNvSpPr>
            <a:spLocks noGrp="1"/>
          </p:cNvSpPr>
          <p:nvPr>
            <p:ph type="title"/>
          </p:nvPr>
        </p:nvSpPr>
        <p:spPr/>
        <p:txBody>
          <a:bodyPr/>
          <a:lstStyle/>
          <a:p>
            <a:pPr algn="r"/>
            <a:r>
              <a:rPr lang="en-US" dirty="0"/>
              <a:t>constructed response (</a:t>
            </a:r>
            <a:r>
              <a:rPr lang="en-US" dirty="0" err="1"/>
              <a:t>cR</a:t>
            </a:r>
            <a:r>
              <a:rPr lang="en-US" dirty="0"/>
              <a:t>)</a:t>
            </a:r>
          </a:p>
        </p:txBody>
      </p:sp>
    </p:spTree>
    <p:extLst>
      <p:ext uri="{BB962C8B-B14F-4D97-AF65-F5344CB8AC3E}">
        <p14:creationId xmlns:p14="http://schemas.microsoft.com/office/powerpoint/2010/main" val="2058038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73" name="Group 25" descr="Advantages: Easy construction of question, Eas and objectivity in scoring, Less chance given to students in guessing the answer&#10;&#10;Disadvantages: May not be able to anticipate all possible answers, May only assess lower-level thinking, Harder to measure complex learning outcomes&#10;&#10;Dos and Don'ts: Carefully choose correct wordings of questoin so that the required answer is both brief and specific, Do not form a question based on a direct copy of statements from textbook, Give enough indication of tye of answer wanted"/>
          <p:cNvGraphicFramePr>
            <a:graphicFrameLocks noGrp="1"/>
          </p:cNvGraphicFramePr>
          <p:nvPr>
            <p:extLst>
              <p:ext uri="{D42A27DB-BD31-4B8C-83A1-F6EECF244321}">
                <p14:modId xmlns:p14="http://schemas.microsoft.com/office/powerpoint/2010/main" val="817504611"/>
              </p:ext>
            </p:extLst>
          </p:nvPr>
        </p:nvGraphicFramePr>
        <p:xfrm>
          <a:off x="609600" y="1752600"/>
          <a:ext cx="7848600" cy="4150155"/>
        </p:xfrm>
        <a:graphic>
          <a:graphicData uri="http://schemas.openxmlformats.org/drawingml/2006/table">
            <a:tbl>
              <a:tblPr/>
              <a:tblGrid>
                <a:gridCol w="2019432">
                  <a:extLst>
                    <a:ext uri="{9D8B030D-6E8A-4147-A177-3AD203B41FA5}">
                      <a16:colId xmlns:a16="http://schemas.microsoft.com/office/drawing/2014/main" val="20000"/>
                    </a:ext>
                  </a:extLst>
                </a:gridCol>
                <a:gridCol w="2524290">
                  <a:extLst>
                    <a:ext uri="{9D8B030D-6E8A-4147-A177-3AD203B41FA5}">
                      <a16:colId xmlns:a16="http://schemas.microsoft.com/office/drawing/2014/main" val="20001"/>
                    </a:ext>
                  </a:extLst>
                </a:gridCol>
                <a:gridCol w="3304878">
                  <a:extLst>
                    <a:ext uri="{9D8B030D-6E8A-4147-A177-3AD203B41FA5}">
                      <a16:colId xmlns:a16="http://schemas.microsoft.com/office/drawing/2014/main" val="20002"/>
                    </a:ext>
                  </a:extLst>
                </a:gridCol>
              </a:tblGrid>
              <a:tr h="40111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Disadvantages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Dos and Don’ts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61285">
                <a:tc>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Easy construction of question</a:t>
                      </a:r>
                    </a:p>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228600" algn="l"/>
                        </a:tabLst>
                      </a:pPr>
                      <a:endParaRPr kumimoji="0" lang="en-US" sz="2000" b="0" i="0" u="none" strike="noStrike" cap="none" normalizeH="0" baseline="0" dirty="0" smtClean="0">
                        <a:ln>
                          <a:noFill/>
                        </a:ln>
                        <a:solidFill>
                          <a:schemeClr val="tx1"/>
                        </a:solidFill>
                        <a:effectLst/>
                        <a:latin typeface="Times" charset="0"/>
                        <a:ea typeface="Times" charset="0"/>
                        <a:cs typeface="Angsana New" pitchFamily="18" charset="-34"/>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Ease and objectivity in scoring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endParaRPr kumimoji="0" lang="en-US" sz="2000" b="0" i="0" u="none" strike="noStrike" cap="none" normalizeH="0" baseline="0" dirty="0" smtClean="0">
                        <a:ln>
                          <a:noFill/>
                        </a:ln>
                        <a:solidFill>
                          <a:schemeClr val="tx1"/>
                        </a:solidFill>
                        <a:effectLst/>
                        <a:latin typeface="Times" charset="0"/>
                        <a:ea typeface="SimSun" pitchFamily="2"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Less chance given to students in guessing the answer</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ngsana New" pitchFamily="18" charset="-34"/>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May not be able to anticipate all possible answers</a:t>
                      </a:r>
                    </a:p>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228600" algn="l"/>
                        </a:tabLst>
                      </a:pPr>
                      <a:endParaRPr kumimoji="0" lang="en-US" sz="2000" b="0" i="0" u="none" strike="noStrike" cap="none" normalizeH="0" baseline="0" dirty="0" smtClean="0">
                        <a:ln>
                          <a:noFill/>
                        </a:ln>
                        <a:solidFill>
                          <a:schemeClr val="tx1"/>
                        </a:solidFill>
                        <a:effectLst/>
                        <a:latin typeface="Times" charset="0"/>
                        <a:ea typeface="Times" charset="0"/>
                        <a:cs typeface="Angsana New" pitchFamily="18" charset="-34"/>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May only assess lower-level thinking</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endParaRPr kumimoji="0" lang="en-US" sz="2000" b="0" i="0" u="none" strike="noStrike" cap="none" normalizeH="0" baseline="0" dirty="0" smtClean="0">
                        <a:ln>
                          <a:noFill/>
                        </a:ln>
                        <a:solidFill>
                          <a:schemeClr val="tx1"/>
                        </a:solidFill>
                        <a:effectLst/>
                        <a:latin typeface="Times" charset="0"/>
                        <a:ea typeface="SimSun" pitchFamily="2"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Harder to measure complex learning outcomes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ngsana New" pitchFamily="18" charset="-34"/>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Carefully choose correct wordings  of question so that the required answer is both brief and specific</a:t>
                      </a: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endParaRPr kumimoji="0" lang="en-US" sz="2000" b="0" i="0" u="none" strike="noStrike" cap="none" normalizeH="0" baseline="0" dirty="0" smtClean="0">
                        <a:ln>
                          <a:noFill/>
                        </a:ln>
                        <a:solidFill>
                          <a:schemeClr val="tx1"/>
                        </a:solidFill>
                        <a:effectLst/>
                        <a:latin typeface="Times" charset="0"/>
                        <a:ea typeface="Times" charset="0"/>
                        <a:cs typeface="Angsana New" pitchFamily="18" charset="-34"/>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 not form a question based on a direct copy of statements from textbook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endParaRPr kumimoji="0" lang="en-US" sz="2000" b="0" i="0" u="none" strike="noStrike" cap="none" normalizeH="0" baseline="0" dirty="0" smtClean="0">
                        <a:ln>
                          <a:noFill/>
                        </a:ln>
                        <a:solidFill>
                          <a:schemeClr val="tx1"/>
                        </a:solidFill>
                        <a:effectLst/>
                        <a:latin typeface="Times" charset="0"/>
                        <a:ea typeface="SimSun" pitchFamily="2"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Give enough indication of type of answer wanted</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ngsana New" pitchFamily="18" charset="-34"/>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44" name="Rectangle 19"/>
          <p:cNvSpPr>
            <a:spLocks noGrp="1" noChangeArrowheads="1"/>
          </p:cNvSpPr>
          <p:nvPr>
            <p:ph type="title"/>
          </p:nvPr>
        </p:nvSpPr>
        <p:spPr>
          <a:xfrm>
            <a:off x="381000" y="685800"/>
            <a:ext cx="8229600" cy="533400"/>
          </a:xfrm>
          <a:noFill/>
        </p:spPr>
        <p:txBody>
          <a:bodyPr>
            <a:normAutofit/>
          </a:bodyPr>
          <a:lstStyle/>
          <a:p>
            <a:pPr algn="r" eaLnBrk="1" hangingPunct="1"/>
            <a:r>
              <a:rPr lang="en-US" altLang="en-US" sz="2800" dirty="0" smtClean="0"/>
              <a:t>CR: Short answer</a:t>
            </a:r>
          </a:p>
        </p:txBody>
      </p:sp>
    </p:spTree>
    <p:extLst>
      <p:ext uri="{BB962C8B-B14F-4D97-AF65-F5344CB8AC3E}">
        <p14:creationId xmlns:p14="http://schemas.microsoft.com/office/powerpoint/2010/main" val="932135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12" name="Group 24" descr="Advantages: Easy construction of question, Can measure complex learning skills, Assess and improve high-order thinking, Can positively influence students' studying strategies&#10;&#10;Disadvantages: Time-consuming and error in scoring, Limited sampling of content&#10;&#10;Dos and Don'ts: Construct questions that can assess behavior specified in the learning outcomes, Phrase the question so that the student's task is clearly indicated, Indicate an approximate time limit for each question, Avoid the use of optional question"/>
          <p:cNvGraphicFramePr>
            <a:graphicFrameLocks noGrp="1"/>
          </p:cNvGraphicFramePr>
          <p:nvPr>
            <p:extLst>
              <p:ext uri="{D42A27DB-BD31-4B8C-83A1-F6EECF244321}">
                <p14:modId xmlns:p14="http://schemas.microsoft.com/office/powerpoint/2010/main" val="2470841868"/>
              </p:ext>
            </p:extLst>
          </p:nvPr>
        </p:nvGraphicFramePr>
        <p:xfrm>
          <a:off x="457200" y="1752600"/>
          <a:ext cx="8305800" cy="4497388"/>
        </p:xfrm>
        <a:graphic>
          <a:graphicData uri="http://schemas.openxmlformats.org/drawingml/2006/table">
            <a:tbl>
              <a:tblPr/>
              <a:tblGrid>
                <a:gridCol w="3048964">
                  <a:extLst>
                    <a:ext uri="{9D8B030D-6E8A-4147-A177-3AD203B41FA5}">
                      <a16:colId xmlns:a16="http://schemas.microsoft.com/office/drawing/2014/main" val="20000"/>
                    </a:ext>
                  </a:extLst>
                </a:gridCol>
                <a:gridCol w="1892461">
                  <a:extLst>
                    <a:ext uri="{9D8B030D-6E8A-4147-A177-3AD203B41FA5}">
                      <a16:colId xmlns:a16="http://schemas.microsoft.com/office/drawing/2014/main" val="20001"/>
                    </a:ext>
                  </a:extLst>
                </a:gridCol>
                <a:gridCol w="3364375">
                  <a:extLst>
                    <a:ext uri="{9D8B030D-6E8A-4147-A177-3AD203B41FA5}">
                      <a16:colId xmlns:a16="http://schemas.microsoft.com/office/drawing/2014/main" val="20002"/>
                    </a:ext>
                  </a:extLst>
                </a:gridCol>
              </a:tblGrid>
              <a:tr h="533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Disadvantages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Dos and Don’ts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63988">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Easy construction of question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Can measure complex learning skills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Assess and improve high-order thinking</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Can positively influence students’ studying strategies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Time-consuming and error in scoring</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Limited sampling of content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Construct questions that can assess behavior specified in the learning outcomes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Phrase the question so that the student’s task is clearly indicated</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Indicate an approximate time limit for each question</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Avoid the use of optional question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9955" name="Rectangle 19"/>
          <p:cNvSpPr>
            <a:spLocks noGrp="1" noChangeArrowheads="1"/>
          </p:cNvSpPr>
          <p:nvPr>
            <p:ph type="title"/>
          </p:nvPr>
        </p:nvSpPr>
        <p:spPr>
          <a:xfrm>
            <a:off x="212834" y="609600"/>
            <a:ext cx="8550166" cy="533400"/>
          </a:xfrm>
          <a:noFill/>
        </p:spPr>
        <p:txBody>
          <a:bodyPr>
            <a:normAutofit/>
          </a:bodyPr>
          <a:lstStyle/>
          <a:p>
            <a:pPr algn="r" eaLnBrk="1" hangingPunct="1"/>
            <a:r>
              <a:rPr lang="en-US" altLang="en-US" sz="2800" dirty="0" smtClean="0"/>
              <a:t>CR : Restricted response Essay</a:t>
            </a:r>
          </a:p>
        </p:txBody>
      </p:sp>
    </p:spTree>
    <p:extLst>
      <p:ext uri="{BB962C8B-B14F-4D97-AF65-F5344CB8AC3E}">
        <p14:creationId xmlns:p14="http://schemas.microsoft.com/office/powerpoint/2010/main" val="19402044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dirty="0" smtClean="0"/>
              <a:t>The Greek mythical hero Hercules was given twelve great tasks to complete as penance. One such task was the cleaning of the enormous royal Aegean stables in a single day, which Hercules was able to complete in part due to his great strength.</a:t>
            </a:r>
          </a:p>
          <a:p>
            <a:pPr marL="45720" indent="0">
              <a:buNone/>
            </a:pPr>
            <a:endParaRPr lang="en-US" dirty="0" smtClean="0"/>
          </a:p>
          <a:p>
            <a:pPr marL="45720" indent="0">
              <a:buNone/>
            </a:pPr>
            <a:r>
              <a:rPr lang="en-US" u="sng" dirty="0" smtClean="0"/>
              <a:t>Poor</a:t>
            </a:r>
            <a:endParaRPr lang="en-US" u="sng" dirty="0"/>
          </a:p>
          <a:p>
            <a:pPr marL="45720" indent="0">
              <a:buNone/>
            </a:pPr>
            <a:r>
              <a:rPr lang="en-US" dirty="0" smtClean="0"/>
              <a:t>Explain “</a:t>
            </a:r>
            <a:r>
              <a:rPr lang="en-US" dirty="0"/>
              <a:t>h</a:t>
            </a:r>
            <a:r>
              <a:rPr lang="en-US" dirty="0" smtClean="0"/>
              <a:t>erculean task”</a:t>
            </a:r>
            <a:endParaRPr lang="en-US" dirty="0"/>
          </a:p>
          <a:p>
            <a:pPr marL="45720" indent="0">
              <a:buNone/>
            </a:pPr>
            <a:endParaRPr lang="en-US" dirty="0" smtClean="0"/>
          </a:p>
          <a:p>
            <a:pPr marL="45720" indent="0">
              <a:buNone/>
            </a:pPr>
            <a:r>
              <a:rPr lang="en-US" b="1" u="sng" dirty="0" smtClean="0"/>
              <a:t>Better</a:t>
            </a:r>
          </a:p>
          <a:p>
            <a:pPr marL="45720" indent="0">
              <a:buNone/>
            </a:pPr>
            <a:r>
              <a:rPr lang="en-US" dirty="0" smtClean="0"/>
              <a:t>The </a:t>
            </a:r>
            <a:r>
              <a:rPr lang="en-US" dirty="0"/>
              <a:t>modern phrase “herculean task” comes from this myth </a:t>
            </a:r>
            <a:r>
              <a:rPr lang="en-US" dirty="0" smtClean="0"/>
              <a:t>– explain, </a:t>
            </a:r>
            <a:r>
              <a:rPr lang="en-US" dirty="0"/>
              <a:t>in everyday </a:t>
            </a:r>
            <a:r>
              <a:rPr lang="en-US" dirty="0" smtClean="0"/>
              <a:t>language, what it means and how it is related to the myth.</a:t>
            </a:r>
            <a:endParaRPr lang="en-US" dirty="0"/>
          </a:p>
          <a:p>
            <a:endParaRPr lang="en-US" dirty="0"/>
          </a:p>
          <a:p>
            <a:endParaRPr lang="en-US" dirty="0"/>
          </a:p>
        </p:txBody>
      </p:sp>
      <p:sp>
        <p:nvSpPr>
          <p:cNvPr id="3" name="Title 2"/>
          <p:cNvSpPr>
            <a:spLocks noGrp="1"/>
          </p:cNvSpPr>
          <p:nvPr>
            <p:ph type="title"/>
          </p:nvPr>
        </p:nvSpPr>
        <p:spPr/>
        <p:txBody>
          <a:bodyPr/>
          <a:lstStyle/>
          <a:p>
            <a:r>
              <a:rPr lang="en-US" dirty="0" smtClean="0"/>
              <a:t>Example:  Poor and better</a:t>
            </a:r>
            <a:endParaRPr lang="en-US" dirty="0"/>
          </a:p>
        </p:txBody>
      </p:sp>
      <p:sp>
        <p:nvSpPr>
          <p:cNvPr id="4" name="TextBox 3"/>
          <p:cNvSpPr txBox="1"/>
          <p:nvPr/>
        </p:nvSpPr>
        <p:spPr>
          <a:xfrm>
            <a:off x="5410200" y="3581400"/>
            <a:ext cx="2362200" cy="400110"/>
          </a:xfrm>
          <a:prstGeom prst="rect">
            <a:avLst/>
          </a:prstGeom>
          <a:solidFill>
            <a:schemeClr val="accent1">
              <a:lumMod val="60000"/>
              <a:lumOff val="40000"/>
            </a:schemeClr>
          </a:solidFill>
          <a:ln>
            <a:solidFill>
              <a:schemeClr val="tx1"/>
            </a:solidFill>
          </a:ln>
        </p:spPr>
        <p:txBody>
          <a:bodyPr wrap="square" rtlCol="0">
            <a:spAutoFit/>
          </a:bodyPr>
          <a:lstStyle/>
          <a:p>
            <a:pPr algn="ctr"/>
            <a:r>
              <a:rPr lang="en-US" sz="2000" dirty="0" smtClean="0"/>
              <a:t>Unclear wording</a:t>
            </a:r>
            <a:endParaRPr lang="en-US" sz="2000" dirty="0"/>
          </a:p>
        </p:txBody>
      </p:sp>
    </p:spTree>
    <p:extLst>
      <p:ext uri="{BB962C8B-B14F-4D97-AF65-F5344CB8AC3E}">
        <p14:creationId xmlns:p14="http://schemas.microsoft.com/office/powerpoint/2010/main" val="27296492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529329"/>
          </a:xfrm>
        </p:spPr>
        <p:txBody>
          <a:bodyPr>
            <a:normAutofit/>
          </a:bodyPr>
          <a:lstStyle/>
          <a:p>
            <a:r>
              <a:rPr lang="en-US" sz="2400" dirty="0" smtClean="0"/>
              <a:t>Require student to provide more elaborate answers and explanations of reasoning</a:t>
            </a:r>
          </a:p>
          <a:p>
            <a:r>
              <a:rPr lang="en-US" sz="2400" dirty="0" smtClean="0"/>
              <a:t>Checklist:</a:t>
            </a:r>
          </a:p>
          <a:p>
            <a:pPr lvl="1"/>
            <a:r>
              <a:rPr lang="en-US" sz="2400" dirty="0" smtClean="0"/>
              <a:t>Does the item assess an important aspect of one or a set of standards?</a:t>
            </a:r>
          </a:p>
          <a:p>
            <a:pPr lvl="1"/>
            <a:r>
              <a:rPr lang="en-US" sz="2400" dirty="0" smtClean="0"/>
              <a:t>How does the item tap into the level of depth of knowledge as defined by the taxonomy?</a:t>
            </a:r>
          </a:p>
          <a:p>
            <a:pPr lvl="1"/>
            <a:r>
              <a:rPr lang="en-US" sz="2400" dirty="0"/>
              <a:t>Does the item require students to apply their knowledge to a new or novel situation?</a:t>
            </a:r>
          </a:p>
          <a:p>
            <a:pPr marL="365760" lvl="1" indent="0">
              <a:buNone/>
            </a:pPr>
            <a:endParaRPr lang="en-US" sz="2400" dirty="0" smtClean="0"/>
          </a:p>
          <a:p>
            <a:endParaRPr lang="en-US" sz="2400" dirty="0" smtClean="0"/>
          </a:p>
          <a:p>
            <a:endParaRPr lang="en-US" sz="2400" dirty="0"/>
          </a:p>
        </p:txBody>
      </p:sp>
      <p:sp>
        <p:nvSpPr>
          <p:cNvPr id="3" name="Title 2"/>
          <p:cNvSpPr>
            <a:spLocks noGrp="1"/>
          </p:cNvSpPr>
          <p:nvPr>
            <p:ph type="title"/>
          </p:nvPr>
        </p:nvSpPr>
        <p:spPr/>
        <p:txBody>
          <a:bodyPr/>
          <a:lstStyle/>
          <a:p>
            <a:pPr algn="r"/>
            <a:r>
              <a:rPr lang="en-US" dirty="0" smtClean="0"/>
              <a:t>extended </a:t>
            </a:r>
            <a:r>
              <a:rPr lang="en-US" dirty="0"/>
              <a:t>response </a:t>
            </a:r>
            <a:r>
              <a:rPr lang="en-US" dirty="0" smtClean="0"/>
              <a:t>(</a:t>
            </a:r>
            <a:r>
              <a:rPr lang="en-US" dirty="0"/>
              <a:t>E</a:t>
            </a:r>
            <a:r>
              <a:rPr lang="en-US" dirty="0" smtClean="0"/>
              <a:t>R</a:t>
            </a:r>
            <a:r>
              <a:rPr lang="en-US" dirty="0"/>
              <a:t>)</a:t>
            </a:r>
          </a:p>
        </p:txBody>
      </p:sp>
    </p:spTree>
    <p:extLst>
      <p:ext uri="{BB962C8B-B14F-4D97-AF65-F5344CB8AC3E}">
        <p14:creationId xmlns:p14="http://schemas.microsoft.com/office/powerpoint/2010/main" val="11502459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529329"/>
          </a:xfrm>
        </p:spPr>
        <p:txBody>
          <a:bodyPr>
            <a:noAutofit/>
          </a:bodyPr>
          <a:lstStyle/>
          <a:p>
            <a:r>
              <a:rPr lang="en-US" sz="2400" dirty="0" smtClean="0"/>
              <a:t>Checklist, cont’d:</a:t>
            </a:r>
          </a:p>
          <a:p>
            <a:pPr lvl="1"/>
            <a:r>
              <a:rPr lang="en-US" sz="2400" dirty="0" smtClean="0"/>
              <a:t>Does the item define the tasks with specific directions and focus?</a:t>
            </a:r>
          </a:p>
          <a:p>
            <a:pPr lvl="1"/>
            <a:r>
              <a:rPr lang="en-US" sz="2400" dirty="0" smtClean="0"/>
              <a:t>Is the prompt worded in a way that students can interpret the intended task?</a:t>
            </a:r>
          </a:p>
          <a:p>
            <a:pPr lvl="1"/>
            <a:r>
              <a:rPr lang="en-US" sz="2400" dirty="0" smtClean="0"/>
              <a:t>Does the prompt give clear information on the length of answers/writing, purpose, time needed, and basis on which the answers will be scored?</a:t>
            </a:r>
          </a:p>
          <a:p>
            <a:pPr lvl="1"/>
            <a:r>
              <a:rPr lang="en-US" sz="2400" dirty="0" smtClean="0"/>
              <a:t>If the item is on a controversial matter, does the prompt make it clear that the assessment will be based on the logic and evidence supporting the argument, rather than on the actual position taken?</a:t>
            </a:r>
          </a:p>
          <a:p>
            <a:pPr marL="365760" lvl="1" indent="0">
              <a:buNone/>
            </a:pPr>
            <a:endParaRPr lang="en-US" sz="2400" dirty="0" smtClean="0"/>
          </a:p>
        </p:txBody>
      </p:sp>
      <p:sp>
        <p:nvSpPr>
          <p:cNvPr id="3" name="Title 2"/>
          <p:cNvSpPr>
            <a:spLocks noGrp="1"/>
          </p:cNvSpPr>
          <p:nvPr>
            <p:ph type="title"/>
          </p:nvPr>
        </p:nvSpPr>
        <p:spPr/>
        <p:txBody>
          <a:bodyPr/>
          <a:lstStyle/>
          <a:p>
            <a:pPr algn="r"/>
            <a:r>
              <a:rPr lang="en-US" dirty="0" smtClean="0"/>
              <a:t>extended </a:t>
            </a:r>
            <a:r>
              <a:rPr lang="en-US" dirty="0"/>
              <a:t>response </a:t>
            </a:r>
            <a:r>
              <a:rPr lang="en-US" dirty="0" smtClean="0"/>
              <a:t>(</a:t>
            </a:r>
            <a:r>
              <a:rPr lang="en-US" dirty="0"/>
              <a:t>E</a:t>
            </a:r>
            <a:r>
              <a:rPr lang="en-US" dirty="0" smtClean="0"/>
              <a:t>R</a:t>
            </a:r>
            <a:r>
              <a:rPr lang="en-US" dirty="0"/>
              <a:t>)</a:t>
            </a:r>
          </a:p>
        </p:txBody>
      </p:sp>
    </p:spTree>
    <p:extLst>
      <p:ext uri="{BB962C8B-B14F-4D97-AF65-F5344CB8AC3E}">
        <p14:creationId xmlns:p14="http://schemas.microsoft.com/office/powerpoint/2010/main" val="14107216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937" name="Group 25" descr="Advantages: Easy construction of question, Can measure complex learning skills, Assess and promote high-order thinking, Can positively influence students' studying strategies&#10;&#10;Disadvantages: Time-consuming and error in scoring, Unlimited sampling of content, possible multiple answer = unreliable&#10;&#10;Dos and Don'ts: Construct questions that can assess behavior specified in the learning outcomes, Phrase the question so that the student's task is clearly indicated, Indicate an approximate time/word limit for each question, Avoid the use of optional question"/>
          <p:cNvGraphicFramePr>
            <a:graphicFrameLocks noGrp="1"/>
          </p:cNvGraphicFramePr>
          <p:nvPr>
            <p:extLst>
              <p:ext uri="{D42A27DB-BD31-4B8C-83A1-F6EECF244321}">
                <p14:modId xmlns:p14="http://schemas.microsoft.com/office/powerpoint/2010/main" val="332226317"/>
              </p:ext>
            </p:extLst>
          </p:nvPr>
        </p:nvGraphicFramePr>
        <p:xfrm>
          <a:off x="457200" y="1752600"/>
          <a:ext cx="8229600" cy="4191000"/>
        </p:xfrm>
        <a:graphic>
          <a:graphicData uri="http://schemas.openxmlformats.org/drawingml/2006/table">
            <a:tbl>
              <a:tblPr/>
              <a:tblGrid>
                <a:gridCol w="2604304">
                  <a:extLst>
                    <a:ext uri="{9D8B030D-6E8A-4147-A177-3AD203B41FA5}">
                      <a16:colId xmlns:a16="http://schemas.microsoft.com/office/drawing/2014/main" val="20000"/>
                    </a:ext>
                  </a:extLst>
                </a:gridCol>
                <a:gridCol w="2395960">
                  <a:extLst>
                    <a:ext uri="{9D8B030D-6E8A-4147-A177-3AD203B41FA5}">
                      <a16:colId xmlns:a16="http://schemas.microsoft.com/office/drawing/2014/main" val="20001"/>
                    </a:ext>
                  </a:extLst>
                </a:gridCol>
                <a:gridCol w="3229336">
                  <a:extLst>
                    <a:ext uri="{9D8B030D-6E8A-4147-A177-3AD203B41FA5}">
                      <a16:colId xmlns:a16="http://schemas.microsoft.com/office/drawing/2014/main" val="20002"/>
                    </a:ext>
                  </a:extLst>
                </a:gridCol>
              </a:tblGrid>
              <a:tr h="62907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Disadvantages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Dos and Don’ts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61922">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Easy construction of question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Can measure complex learning skills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Assess and promote high-order thinking</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Can positively influence students’ studying strategies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Time-consuming and error in scoring</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Unlimited sampling of content </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Possible multiple answers </a:t>
                      </a: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sym typeface="Wingdings" pitchFamily="2" charset="2"/>
                        </a:rPr>
                        <a:t> u</a:t>
                      </a: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nreliable</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Construct questions that can assess behavior specified in the learning outcomes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Phrase the question so that the student’s task is clearly indicated</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Indicate an approximate time /word limit for each question</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Avoid the use of optional question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0979" name="Rectangle 19"/>
          <p:cNvSpPr>
            <a:spLocks noGrp="1" noChangeArrowheads="1"/>
          </p:cNvSpPr>
          <p:nvPr>
            <p:ph type="title"/>
          </p:nvPr>
        </p:nvSpPr>
        <p:spPr>
          <a:xfrm>
            <a:off x="304800" y="685800"/>
            <a:ext cx="8382000" cy="533400"/>
          </a:xfrm>
          <a:noFill/>
        </p:spPr>
        <p:txBody>
          <a:bodyPr>
            <a:normAutofit/>
          </a:bodyPr>
          <a:lstStyle/>
          <a:p>
            <a:pPr algn="r" eaLnBrk="1" hangingPunct="1"/>
            <a:r>
              <a:rPr lang="en-US" altLang="en-US" sz="2800" dirty="0" smtClean="0"/>
              <a:t>ER: Extended response Essay</a:t>
            </a:r>
          </a:p>
        </p:txBody>
      </p:sp>
    </p:spTree>
    <p:extLst>
      <p:ext uri="{BB962C8B-B14F-4D97-AF65-F5344CB8AC3E}">
        <p14:creationId xmlns:p14="http://schemas.microsoft.com/office/powerpoint/2010/main" val="42737979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45720" indent="0">
              <a:buNone/>
            </a:pPr>
            <a:r>
              <a:rPr lang="en-US" dirty="0"/>
              <a:t>Sisyphus was the son of King Aeolus of Thessaly, and was avaricious, deceitful, and murderous. In life, Sisyphus believed himself more clever than the gods. In some versions of the myth, after his death he was sent to </a:t>
            </a:r>
            <a:r>
              <a:rPr lang="en-US" dirty="0" err="1"/>
              <a:t>Tartarus</a:t>
            </a:r>
            <a:r>
              <a:rPr lang="en-US" dirty="0"/>
              <a:t> (a deep abyss of torment, as far below Hades as the earth is below the heavens). Once there, Sisyphus deceived </a:t>
            </a:r>
            <a:r>
              <a:rPr lang="en-US" dirty="0" err="1"/>
              <a:t>Thanatos</a:t>
            </a:r>
            <a:r>
              <a:rPr lang="en-US" dirty="0"/>
              <a:t>, the personification of death, into chaining himself and escaped. While </a:t>
            </a:r>
            <a:r>
              <a:rPr lang="en-US" dirty="0" err="1"/>
              <a:t>Thanatos</a:t>
            </a:r>
            <a:r>
              <a:rPr lang="en-US" dirty="0"/>
              <a:t> was trapped in </a:t>
            </a:r>
            <a:r>
              <a:rPr lang="en-US" dirty="0" err="1"/>
              <a:t>Tartarus</a:t>
            </a:r>
            <a:r>
              <a:rPr lang="en-US" dirty="0"/>
              <a:t>, no human could die. As punishment for his trickery and hubris, Sisyphus was made to endlessly roll a huge boulder up a steep hill. Each time Sisyphus neared the top of the hill, the boulder would roll back to the bottom, and he would have to begin again.</a:t>
            </a:r>
          </a:p>
          <a:p>
            <a:endParaRPr lang="en-US" dirty="0"/>
          </a:p>
          <a:p>
            <a:pPr marL="45720" indent="0">
              <a:buNone/>
            </a:pPr>
            <a:r>
              <a:rPr lang="en-US" dirty="0" smtClean="0"/>
              <a:t>In </a:t>
            </a:r>
            <a:r>
              <a:rPr lang="en-US" dirty="0"/>
              <a:t>plain words, what is a Sisyphean task? How is it different from a herculean task? In common usage, what aspect of the story of Sisyphus is most important for how the term “</a:t>
            </a:r>
            <a:r>
              <a:rPr lang="en-US" dirty="0" err="1"/>
              <a:t>sisyphean</a:t>
            </a:r>
            <a:r>
              <a:rPr lang="en-US" dirty="0"/>
              <a:t> task” is used commonly today?</a:t>
            </a:r>
          </a:p>
        </p:txBody>
      </p:sp>
      <p:sp>
        <p:nvSpPr>
          <p:cNvPr id="3" name="Title 2"/>
          <p:cNvSpPr>
            <a:spLocks noGrp="1"/>
          </p:cNvSpPr>
          <p:nvPr>
            <p:ph type="title"/>
          </p:nvPr>
        </p:nvSpPr>
        <p:spPr/>
        <p:txBody>
          <a:bodyPr/>
          <a:lstStyle/>
          <a:p>
            <a:r>
              <a:rPr lang="en-US" dirty="0" smtClean="0"/>
              <a:t>Example:  Poor</a:t>
            </a:r>
            <a:endParaRPr lang="en-US" dirty="0"/>
          </a:p>
        </p:txBody>
      </p:sp>
      <p:sp>
        <p:nvSpPr>
          <p:cNvPr id="4" name="TextBox 3"/>
          <p:cNvSpPr txBox="1"/>
          <p:nvPr/>
        </p:nvSpPr>
        <p:spPr>
          <a:xfrm>
            <a:off x="5486400" y="5867400"/>
            <a:ext cx="3124200" cy="707886"/>
          </a:xfrm>
          <a:prstGeom prst="rect">
            <a:avLst/>
          </a:prstGeom>
          <a:solidFill>
            <a:schemeClr val="accent1">
              <a:lumMod val="60000"/>
              <a:lumOff val="40000"/>
            </a:schemeClr>
          </a:solidFill>
          <a:ln>
            <a:solidFill>
              <a:schemeClr val="tx1"/>
            </a:solidFill>
          </a:ln>
        </p:spPr>
        <p:txBody>
          <a:bodyPr wrap="square" rtlCol="0">
            <a:spAutoFit/>
          </a:bodyPr>
          <a:lstStyle/>
          <a:p>
            <a:pPr algn="ctr"/>
            <a:r>
              <a:rPr lang="en-US" sz="2000" dirty="0" smtClean="0"/>
              <a:t>Vocabulary is unnecessarily complicated </a:t>
            </a:r>
            <a:endParaRPr lang="en-US" sz="2000" dirty="0"/>
          </a:p>
        </p:txBody>
      </p:sp>
    </p:spTree>
    <p:extLst>
      <p:ext uri="{BB962C8B-B14F-4D97-AF65-F5344CB8AC3E}">
        <p14:creationId xmlns:p14="http://schemas.microsoft.com/office/powerpoint/2010/main" val="2879866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45720" indent="0">
              <a:buNone/>
            </a:pPr>
            <a:r>
              <a:rPr lang="en-US" dirty="0"/>
              <a:t>Sisyphus was the son of King Aeolus of </a:t>
            </a:r>
            <a:r>
              <a:rPr lang="en-US" dirty="0" smtClean="0"/>
              <a:t>Thessaly.  He was greedy, dishonest, </a:t>
            </a:r>
            <a:r>
              <a:rPr lang="en-US" dirty="0"/>
              <a:t>and murderous. </a:t>
            </a:r>
            <a:r>
              <a:rPr lang="en-US" dirty="0" smtClean="0"/>
              <a:t>He thought he was more </a:t>
            </a:r>
            <a:r>
              <a:rPr lang="en-US" dirty="0"/>
              <a:t>clever than the gods. </a:t>
            </a:r>
            <a:r>
              <a:rPr lang="en-US" dirty="0" smtClean="0"/>
              <a:t>After </a:t>
            </a:r>
            <a:r>
              <a:rPr lang="en-US" dirty="0"/>
              <a:t>his death he was sent to </a:t>
            </a:r>
            <a:r>
              <a:rPr lang="en-US" dirty="0" err="1"/>
              <a:t>Tartarus</a:t>
            </a:r>
            <a:r>
              <a:rPr lang="en-US" dirty="0"/>
              <a:t> (a deep abyss of torment, </a:t>
            </a:r>
            <a:r>
              <a:rPr lang="en-US" dirty="0" smtClean="0"/>
              <a:t>worse than Hades)</a:t>
            </a:r>
            <a:r>
              <a:rPr lang="en-US" dirty="0"/>
              <a:t>. Once there, Sisyphus deceived </a:t>
            </a:r>
            <a:r>
              <a:rPr lang="en-US" dirty="0" err="1"/>
              <a:t>Thanatos</a:t>
            </a:r>
            <a:r>
              <a:rPr lang="en-US" dirty="0"/>
              <a:t>, the personification of death, into chaining </a:t>
            </a:r>
            <a:r>
              <a:rPr lang="en-US" dirty="0" smtClean="0"/>
              <a:t>himself, </a:t>
            </a:r>
            <a:r>
              <a:rPr lang="en-US" dirty="0"/>
              <a:t>and escaped. </a:t>
            </a:r>
            <a:r>
              <a:rPr lang="en-US" dirty="0" smtClean="0"/>
              <a:t>As </a:t>
            </a:r>
            <a:r>
              <a:rPr lang="en-US" dirty="0"/>
              <a:t>punishment for his trickery and </a:t>
            </a:r>
            <a:r>
              <a:rPr lang="en-US" dirty="0" smtClean="0"/>
              <a:t>arrogance, </a:t>
            </a:r>
            <a:r>
              <a:rPr lang="en-US" dirty="0"/>
              <a:t>Sisyphus was </a:t>
            </a:r>
            <a:r>
              <a:rPr lang="en-US" dirty="0" smtClean="0"/>
              <a:t>forced </a:t>
            </a:r>
            <a:r>
              <a:rPr lang="en-US" dirty="0"/>
              <a:t>to </a:t>
            </a:r>
            <a:r>
              <a:rPr lang="en-US" dirty="0" smtClean="0"/>
              <a:t>roll </a:t>
            </a:r>
            <a:r>
              <a:rPr lang="en-US" dirty="0"/>
              <a:t>a huge boulder up a steep </a:t>
            </a:r>
            <a:r>
              <a:rPr lang="en-US" dirty="0" smtClean="0"/>
              <a:t>hill, forever. </a:t>
            </a:r>
            <a:r>
              <a:rPr lang="en-US" dirty="0"/>
              <a:t>Each time Sisyphus neared the top of the hill, the boulder would roll back to the bottom, and he would have to begin again.</a:t>
            </a:r>
          </a:p>
          <a:p>
            <a:endParaRPr lang="en-US" dirty="0"/>
          </a:p>
          <a:p>
            <a:pPr marL="45720" indent="0">
              <a:buNone/>
            </a:pPr>
            <a:r>
              <a:rPr lang="en-US" dirty="0" smtClean="0"/>
              <a:t>Based on this story, what does it mean when something is described as </a:t>
            </a:r>
            <a:r>
              <a:rPr lang="en-US" dirty="0"/>
              <a:t>a </a:t>
            </a:r>
            <a:r>
              <a:rPr lang="en-US" dirty="0" err="1" smtClean="0"/>
              <a:t>sisyphean</a:t>
            </a:r>
            <a:r>
              <a:rPr lang="en-US" dirty="0" smtClean="0"/>
              <a:t> </a:t>
            </a:r>
            <a:r>
              <a:rPr lang="en-US" dirty="0"/>
              <a:t>task? How is it different from a herculean </a:t>
            </a:r>
            <a:r>
              <a:rPr lang="en-US" dirty="0" smtClean="0"/>
              <a:t>task? What </a:t>
            </a:r>
            <a:r>
              <a:rPr lang="en-US" dirty="0"/>
              <a:t>aspect of the story of Sisyphus is most important for how the term “</a:t>
            </a:r>
            <a:r>
              <a:rPr lang="en-US" dirty="0" err="1"/>
              <a:t>sisyphean</a:t>
            </a:r>
            <a:r>
              <a:rPr lang="en-US" dirty="0"/>
              <a:t> task” is </a:t>
            </a:r>
            <a:r>
              <a:rPr lang="en-US" dirty="0" smtClean="0"/>
              <a:t>used </a:t>
            </a:r>
            <a:r>
              <a:rPr lang="en-US" dirty="0"/>
              <a:t>today?</a:t>
            </a:r>
          </a:p>
          <a:p>
            <a:endParaRPr lang="en-US" dirty="0"/>
          </a:p>
        </p:txBody>
      </p:sp>
      <p:sp>
        <p:nvSpPr>
          <p:cNvPr id="3" name="Title 2"/>
          <p:cNvSpPr>
            <a:spLocks noGrp="1"/>
          </p:cNvSpPr>
          <p:nvPr>
            <p:ph type="title"/>
          </p:nvPr>
        </p:nvSpPr>
        <p:spPr/>
        <p:txBody>
          <a:bodyPr/>
          <a:lstStyle/>
          <a:p>
            <a:r>
              <a:rPr lang="en-US" dirty="0" smtClean="0"/>
              <a:t>Same example: better</a:t>
            </a:r>
            <a:endParaRPr lang="en-US" dirty="0"/>
          </a:p>
        </p:txBody>
      </p:sp>
    </p:spTree>
    <p:extLst>
      <p:ext uri="{BB962C8B-B14F-4D97-AF65-F5344CB8AC3E}">
        <p14:creationId xmlns:p14="http://schemas.microsoft.com/office/powerpoint/2010/main" val="3614736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4 building blocks</a:t>
            </a:r>
            <a:endParaRPr lang="en-US" dirty="0"/>
          </a:p>
        </p:txBody>
      </p:sp>
      <p:sp>
        <p:nvSpPr>
          <p:cNvPr id="4" name="Oval 3"/>
          <p:cNvSpPr/>
          <p:nvPr/>
        </p:nvSpPr>
        <p:spPr>
          <a:xfrm>
            <a:off x="1424152" y="2133600"/>
            <a:ext cx="1981200" cy="1295400"/>
          </a:xfrm>
          <a:prstGeom prst="ellipse">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5" name="Oval 4"/>
          <p:cNvSpPr/>
          <p:nvPr/>
        </p:nvSpPr>
        <p:spPr>
          <a:xfrm>
            <a:off x="5759669" y="2133600"/>
            <a:ext cx="1981200" cy="1295400"/>
          </a:xfrm>
          <a:prstGeom prst="ellipse">
            <a:avLst/>
          </a:prstGeom>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6" name="Oval 5"/>
          <p:cNvSpPr/>
          <p:nvPr/>
        </p:nvSpPr>
        <p:spPr>
          <a:xfrm>
            <a:off x="5759669"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Outcomes/Scoring</a:t>
            </a:r>
            <a:endParaRPr lang="en-US" dirty="0"/>
          </a:p>
        </p:txBody>
      </p:sp>
      <p:sp>
        <p:nvSpPr>
          <p:cNvPr id="7" name="Oval 6"/>
          <p:cNvSpPr/>
          <p:nvPr/>
        </p:nvSpPr>
        <p:spPr>
          <a:xfrm>
            <a:off x="1424152"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8" name="Straight Arrow Connector 7" descr="Arrow from Learning Progression to Item Design"/>
          <p:cNvCxnSpPr>
            <a:stCxn id="4" idx="6"/>
            <a:endCxn id="5" idx="2"/>
          </p:cNvCxnSpPr>
          <p:nvPr/>
        </p:nvCxnSpPr>
        <p:spPr>
          <a:xfrm>
            <a:off x="3405352" y="2781300"/>
            <a:ext cx="235431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descr="Arrow from Outcomes / Scoring to Assessment Quality"/>
          <p:cNvCxnSpPr>
            <a:stCxn id="7" idx="6"/>
            <a:endCxn id="6" idx="2"/>
          </p:cNvCxnSpPr>
          <p:nvPr/>
        </p:nvCxnSpPr>
        <p:spPr>
          <a:xfrm>
            <a:off x="3405352" y="5143500"/>
            <a:ext cx="2354317" cy="0"/>
          </a:xfrm>
          <a:prstGeom prst="straightConnector1">
            <a:avLst/>
          </a:prstGeom>
          <a:ln w="28575">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from Item Design to Outcomes / Scoring"/>
          <p:cNvCxnSpPr/>
          <p:nvPr/>
        </p:nvCxnSpPr>
        <p:spPr>
          <a:xfrm>
            <a:off x="6781800" y="3429000"/>
            <a:ext cx="31531" cy="106680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from Assessment Quality to Learning Progression"/>
          <p:cNvCxnSpPr>
            <a:stCxn id="4" idx="4"/>
            <a:endCxn id="7" idx="0"/>
          </p:cNvCxnSpPr>
          <p:nvPr/>
        </p:nvCxnSpPr>
        <p:spPr>
          <a:xfrm>
            <a:off x="2414752" y="3429000"/>
            <a:ext cx="0" cy="1066800"/>
          </a:xfrm>
          <a:prstGeom prst="straightConnector1">
            <a:avLst/>
          </a:prstGeom>
          <a:ln w="28575">
            <a:solidFill>
              <a:schemeClr val="tx1"/>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13019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529329"/>
          </a:xfrm>
        </p:spPr>
        <p:txBody>
          <a:bodyPr>
            <a:normAutofit/>
          </a:bodyPr>
          <a:lstStyle/>
          <a:p>
            <a:r>
              <a:rPr lang="en-US" sz="2400" dirty="0" smtClean="0"/>
              <a:t>Require students to do an activity to integrate their knowledge and skills across multiple content standards</a:t>
            </a:r>
          </a:p>
          <a:p>
            <a:r>
              <a:rPr lang="en-US" sz="2400" dirty="0" smtClean="0"/>
              <a:t>Must use clearly defined assessment criteria to evaluate how well a student has achieved the expected standards</a:t>
            </a:r>
          </a:p>
          <a:p>
            <a:r>
              <a:rPr lang="en-US" sz="2400" dirty="0" smtClean="0"/>
              <a:t>Checklist:</a:t>
            </a:r>
          </a:p>
          <a:p>
            <a:pPr lvl="1"/>
            <a:r>
              <a:rPr lang="en-US" sz="2400" dirty="0"/>
              <a:t>Does the item assess an important aspect of one or a set of standards?</a:t>
            </a:r>
          </a:p>
          <a:p>
            <a:pPr lvl="1"/>
            <a:r>
              <a:rPr lang="en-US" sz="2400" dirty="0" smtClean="0"/>
              <a:t>Does the item require students to use curriculum-specified thinking process?</a:t>
            </a:r>
          </a:p>
          <a:p>
            <a:endParaRPr lang="en-US" sz="2400" dirty="0"/>
          </a:p>
        </p:txBody>
      </p:sp>
      <p:sp>
        <p:nvSpPr>
          <p:cNvPr id="3" name="Title 2"/>
          <p:cNvSpPr>
            <a:spLocks noGrp="1"/>
          </p:cNvSpPr>
          <p:nvPr>
            <p:ph type="title"/>
          </p:nvPr>
        </p:nvSpPr>
        <p:spPr/>
        <p:txBody>
          <a:bodyPr/>
          <a:lstStyle/>
          <a:p>
            <a:pPr algn="r"/>
            <a:r>
              <a:rPr lang="en-US" dirty="0" smtClean="0"/>
              <a:t>Performance Task (PT)</a:t>
            </a:r>
            <a:endParaRPr lang="en-US" dirty="0"/>
          </a:p>
        </p:txBody>
      </p:sp>
    </p:spTree>
    <p:extLst>
      <p:ext uri="{BB962C8B-B14F-4D97-AF65-F5344CB8AC3E}">
        <p14:creationId xmlns:p14="http://schemas.microsoft.com/office/powerpoint/2010/main" val="1763175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529329"/>
          </a:xfrm>
        </p:spPr>
        <p:txBody>
          <a:bodyPr>
            <a:normAutofit/>
          </a:bodyPr>
          <a:lstStyle/>
          <a:p>
            <a:r>
              <a:rPr lang="en-US" sz="2400" dirty="0" smtClean="0"/>
              <a:t>Checklist, cont’d:</a:t>
            </a:r>
          </a:p>
          <a:p>
            <a:pPr lvl="1"/>
            <a:r>
              <a:rPr lang="en-US" sz="2400" dirty="0" smtClean="0"/>
              <a:t>Is the item feasible to be done within the allocated time? </a:t>
            </a:r>
          </a:p>
          <a:p>
            <a:pPr lvl="1"/>
            <a:r>
              <a:rPr lang="en-US" sz="2400" dirty="0" smtClean="0"/>
              <a:t>Does the item define the tasks with clear directions and focus?</a:t>
            </a:r>
          </a:p>
          <a:p>
            <a:pPr lvl="1"/>
            <a:r>
              <a:rPr lang="en-US" sz="2400" dirty="0" smtClean="0"/>
              <a:t>Is the prompt worded in a way that students can interpret the intended task?</a:t>
            </a:r>
          </a:p>
          <a:p>
            <a:pPr lvl="1"/>
            <a:r>
              <a:rPr lang="en-US" sz="2400" dirty="0" smtClean="0"/>
              <a:t>Does the prompt give clear information on the expected product?</a:t>
            </a:r>
          </a:p>
          <a:p>
            <a:pPr lvl="1"/>
            <a:r>
              <a:rPr lang="en-US" sz="2400" dirty="0" smtClean="0"/>
              <a:t>Does the item allow for multiple points of view and interpretations, as intended?</a:t>
            </a:r>
          </a:p>
          <a:p>
            <a:endParaRPr lang="en-US" sz="2400" dirty="0" smtClean="0"/>
          </a:p>
          <a:p>
            <a:endParaRPr lang="en-US" sz="2400" dirty="0"/>
          </a:p>
        </p:txBody>
      </p:sp>
      <p:sp>
        <p:nvSpPr>
          <p:cNvPr id="3" name="Title 2"/>
          <p:cNvSpPr>
            <a:spLocks noGrp="1"/>
          </p:cNvSpPr>
          <p:nvPr>
            <p:ph type="title"/>
          </p:nvPr>
        </p:nvSpPr>
        <p:spPr/>
        <p:txBody>
          <a:bodyPr/>
          <a:lstStyle/>
          <a:p>
            <a:pPr algn="r"/>
            <a:r>
              <a:rPr lang="en-US" dirty="0" smtClean="0"/>
              <a:t>Performance Task (PT)</a:t>
            </a:r>
            <a:endParaRPr lang="en-US" dirty="0"/>
          </a:p>
        </p:txBody>
      </p:sp>
    </p:spTree>
    <p:extLst>
      <p:ext uri="{BB962C8B-B14F-4D97-AF65-F5344CB8AC3E}">
        <p14:creationId xmlns:p14="http://schemas.microsoft.com/office/powerpoint/2010/main" val="2051588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45720" indent="0">
              <a:buNone/>
            </a:pPr>
            <a:r>
              <a:rPr lang="en-US" dirty="0" smtClean="0"/>
              <a:t>Which is a better material for packing fragile items to mail them, </a:t>
            </a:r>
            <a:r>
              <a:rPr lang="en-US" dirty="0" err="1" smtClean="0"/>
              <a:t>styrofoam</a:t>
            </a:r>
            <a:r>
              <a:rPr lang="en-US" dirty="0" smtClean="0"/>
              <a:t> packing peanuts, cornstarch foam packing peanuts, or crumpled paper?  Which is cheaper, which is more effective, which is better for the environment?  To answer these questions, follow these steps</a:t>
            </a:r>
            <a:endParaRPr lang="en-US" dirty="0"/>
          </a:p>
          <a:p>
            <a:pPr marL="502920" indent="-457200">
              <a:buAutoNum type="arabicPeriod"/>
            </a:pPr>
            <a:r>
              <a:rPr lang="en-US" dirty="0" smtClean="0"/>
              <a:t>Find three different sources of information about the different packing materials (can be books, newspapers, or websites).</a:t>
            </a:r>
          </a:p>
          <a:p>
            <a:pPr marL="502920" indent="-457200">
              <a:buAutoNum type="arabicPeriod"/>
            </a:pPr>
            <a:r>
              <a:rPr lang="en-US" dirty="0" smtClean="0"/>
              <a:t>Read the information carefully, and find the evidence that the authors give.  Based on this information, decide which packing material you think is better.</a:t>
            </a:r>
          </a:p>
          <a:p>
            <a:pPr marL="502920" indent="-457200">
              <a:buAutoNum type="arabicPeriod"/>
            </a:pPr>
            <a:r>
              <a:rPr lang="en-US" dirty="0" smtClean="0"/>
              <a:t>Write a paragraph summarizing your position.  Be sure to explain the evidence for your position, as well as any evidence against your position.  Explain in detail why you think your position is better</a:t>
            </a:r>
          </a:p>
          <a:p>
            <a:pPr marL="502920" indent="-457200">
              <a:buAutoNum type="arabicPeriod"/>
            </a:pPr>
            <a:r>
              <a:rPr lang="en-US" dirty="0" smtClean="0"/>
              <a:t>Provide a bibliography of the information </a:t>
            </a:r>
            <a:r>
              <a:rPr lang="en-US" smtClean="0"/>
              <a:t>sources you used</a:t>
            </a:r>
            <a:endParaRPr lang="en-US" dirty="0"/>
          </a:p>
        </p:txBody>
      </p:sp>
      <p:sp>
        <p:nvSpPr>
          <p:cNvPr id="3" name="Title 2"/>
          <p:cNvSpPr>
            <a:spLocks noGrp="1"/>
          </p:cNvSpPr>
          <p:nvPr>
            <p:ph type="title"/>
          </p:nvPr>
        </p:nvSpPr>
        <p:spPr/>
        <p:txBody>
          <a:bodyPr/>
          <a:lstStyle/>
          <a:p>
            <a:r>
              <a:rPr lang="en-US" dirty="0" smtClean="0"/>
              <a:t>Example Item	</a:t>
            </a:r>
            <a:endParaRPr lang="en-US" dirty="0"/>
          </a:p>
        </p:txBody>
      </p:sp>
    </p:spTree>
    <p:extLst>
      <p:ext uri="{BB962C8B-B14F-4D97-AF65-F5344CB8AC3E}">
        <p14:creationId xmlns:p14="http://schemas.microsoft.com/office/powerpoint/2010/main" val="2137653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056" name="Group 24" descr="Advantages: Demonstrate student's best work, Assess equcational growth of each student, Demonstrate evidence of subject-master mastery&#10;&#10;Disadvantages: Time-consuming and error in scoring&#10;&#10;Dos and Don'ts: Use and hand out a scoring rubric or performance criteria to students well in advance, Obtain more than one rater/marker, if possible"/>
          <p:cNvGraphicFramePr>
            <a:graphicFrameLocks noGrp="1"/>
          </p:cNvGraphicFramePr>
          <p:nvPr>
            <p:extLst>
              <p:ext uri="{D42A27DB-BD31-4B8C-83A1-F6EECF244321}">
                <p14:modId xmlns:p14="http://schemas.microsoft.com/office/powerpoint/2010/main" val="2061961520"/>
              </p:ext>
            </p:extLst>
          </p:nvPr>
        </p:nvGraphicFramePr>
        <p:xfrm>
          <a:off x="457200" y="1752600"/>
          <a:ext cx="8229600" cy="4267200"/>
        </p:xfrm>
        <a:graphic>
          <a:graphicData uri="http://schemas.openxmlformats.org/drawingml/2006/table">
            <a:tbl>
              <a:tblPr/>
              <a:tblGrid>
                <a:gridCol w="2500132">
                  <a:extLst>
                    <a:ext uri="{9D8B030D-6E8A-4147-A177-3AD203B41FA5}">
                      <a16:colId xmlns:a16="http://schemas.microsoft.com/office/drawing/2014/main" val="20000"/>
                    </a:ext>
                  </a:extLst>
                </a:gridCol>
                <a:gridCol w="2395959">
                  <a:extLst>
                    <a:ext uri="{9D8B030D-6E8A-4147-A177-3AD203B41FA5}">
                      <a16:colId xmlns:a16="http://schemas.microsoft.com/office/drawing/2014/main" val="20001"/>
                    </a:ext>
                  </a:extLst>
                </a:gridCol>
                <a:gridCol w="3333509">
                  <a:extLst>
                    <a:ext uri="{9D8B030D-6E8A-4147-A177-3AD203B41FA5}">
                      <a16:colId xmlns:a16="http://schemas.microsoft.com/office/drawing/2014/main" val="20002"/>
                    </a:ext>
                  </a:extLst>
                </a:gridCol>
              </a:tblGrid>
              <a:tr h="50609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Disadvantages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Dos and Don’ts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61101">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Demonstrate student’s best work </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Assess  educational growth of each student</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Demonstrate evidence of subject-master mastery</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Time-consuming and error in scoring</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Use and hand out a scoring rubric or performance criteria to students well in advance</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Obtain more than one rater/marker, if possible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6099" name="Rectangle 19"/>
          <p:cNvSpPr>
            <a:spLocks noGrp="1" noChangeArrowheads="1"/>
          </p:cNvSpPr>
          <p:nvPr>
            <p:ph type="title"/>
          </p:nvPr>
        </p:nvSpPr>
        <p:spPr>
          <a:xfrm>
            <a:off x="533400" y="609600"/>
            <a:ext cx="8229600" cy="533400"/>
          </a:xfrm>
          <a:noFill/>
        </p:spPr>
        <p:txBody>
          <a:bodyPr>
            <a:normAutofit/>
          </a:bodyPr>
          <a:lstStyle/>
          <a:p>
            <a:pPr algn="r" eaLnBrk="1" hangingPunct="1"/>
            <a:r>
              <a:rPr lang="en-US" altLang="en-US" sz="2800" dirty="0" smtClean="0"/>
              <a:t>PT: Project/Portfolio</a:t>
            </a:r>
          </a:p>
        </p:txBody>
      </p:sp>
    </p:spTree>
    <p:extLst>
      <p:ext uri="{BB962C8B-B14F-4D97-AF65-F5344CB8AC3E}">
        <p14:creationId xmlns:p14="http://schemas.microsoft.com/office/powerpoint/2010/main" val="17422829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080" name="Group 24" descr="Advantages: Assess students' real capacity in day-to-day basis, Improve student engagement, Enhance academic self-belief and motivation in learning&#10;&#10;Disadvantages: Error in scoring&#10;&#10;Dos and Don'ts: Use and hand out a scoring rubric or performance criteria to students well in advance, Obtain more than one rater/marker, if possible"/>
          <p:cNvGraphicFramePr>
            <a:graphicFrameLocks noGrp="1"/>
          </p:cNvGraphicFramePr>
          <p:nvPr>
            <p:extLst>
              <p:ext uri="{D42A27DB-BD31-4B8C-83A1-F6EECF244321}">
                <p14:modId xmlns:p14="http://schemas.microsoft.com/office/powerpoint/2010/main" val="4052106534"/>
              </p:ext>
            </p:extLst>
          </p:nvPr>
        </p:nvGraphicFramePr>
        <p:xfrm>
          <a:off x="457200" y="1752600"/>
          <a:ext cx="8153400" cy="4191000"/>
        </p:xfrm>
        <a:graphic>
          <a:graphicData uri="http://schemas.openxmlformats.org/drawingml/2006/table">
            <a:tbl>
              <a:tblPr/>
              <a:tblGrid>
                <a:gridCol w="2476982">
                  <a:extLst>
                    <a:ext uri="{9D8B030D-6E8A-4147-A177-3AD203B41FA5}">
                      <a16:colId xmlns:a16="http://schemas.microsoft.com/office/drawing/2014/main" val="20000"/>
                    </a:ext>
                  </a:extLst>
                </a:gridCol>
                <a:gridCol w="2373775">
                  <a:extLst>
                    <a:ext uri="{9D8B030D-6E8A-4147-A177-3AD203B41FA5}">
                      <a16:colId xmlns:a16="http://schemas.microsoft.com/office/drawing/2014/main" val="20001"/>
                    </a:ext>
                  </a:extLst>
                </a:gridCol>
                <a:gridCol w="3302643">
                  <a:extLst>
                    <a:ext uri="{9D8B030D-6E8A-4147-A177-3AD203B41FA5}">
                      <a16:colId xmlns:a16="http://schemas.microsoft.com/office/drawing/2014/main" val="20002"/>
                    </a:ext>
                  </a:extLst>
                </a:gridCol>
              </a:tblGrid>
              <a:tr h="49723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Disadvantages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Dos and Don’ts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3763">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Assess students’ real capacity in day-to-day basis</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Improve student engagement</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Enhance academic self-belief and motivation in learning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Error in scoring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Use and hand out a scoring rubric or performance criteria to students well in advance</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Obtain more than one rater/marker, if possible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7123" name="Rectangle 19"/>
          <p:cNvSpPr>
            <a:spLocks noGrp="1" noChangeArrowheads="1"/>
          </p:cNvSpPr>
          <p:nvPr>
            <p:ph type="title"/>
          </p:nvPr>
        </p:nvSpPr>
        <p:spPr>
          <a:xfrm>
            <a:off x="533400" y="609600"/>
            <a:ext cx="8229600" cy="533400"/>
          </a:xfrm>
          <a:noFill/>
        </p:spPr>
        <p:txBody>
          <a:bodyPr>
            <a:normAutofit/>
          </a:bodyPr>
          <a:lstStyle/>
          <a:p>
            <a:pPr algn="r" eaLnBrk="1" hangingPunct="1"/>
            <a:r>
              <a:rPr lang="en-US" altLang="en-US" sz="2800" dirty="0" smtClean="0"/>
              <a:t>PT: Peer Assessment</a:t>
            </a:r>
          </a:p>
        </p:txBody>
      </p:sp>
    </p:spTree>
    <p:extLst>
      <p:ext uri="{BB962C8B-B14F-4D97-AF65-F5344CB8AC3E}">
        <p14:creationId xmlns:p14="http://schemas.microsoft.com/office/powerpoint/2010/main" val="18375985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529329"/>
          </a:xfrm>
        </p:spPr>
        <p:txBody>
          <a:bodyPr>
            <a:normAutofit/>
          </a:bodyPr>
          <a:lstStyle/>
          <a:p>
            <a:r>
              <a:rPr lang="en-US" dirty="0" smtClean="0"/>
              <a:t>Require student to use a technological tool to provide answer</a:t>
            </a:r>
          </a:p>
          <a:p>
            <a:r>
              <a:rPr lang="en-US" dirty="0" smtClean="0"/>
              <a:t>May not be feasible for day-to-day classroom assessment</a:t>
            </a:r>
          </a:p>
          <a:p>
            <a:r>
              <a:rPr lang="en-US" dirty="0" smtClean="0"/>
              <a:t>Item types can be of selected response or constructed response with short or brief answers</a:t>
            </a:r>
          </a:p>
          <a:p>
            <a:pPr lvl="1"/>
            <a:endParaRPr lang="en-US" dirty="0" smtClean="0"/>
          </a:p>
          <a:p>
            <a:endParaRPr lang="en-US" dirty="0" smtClean="0"/>
          </a:p>
          <a:p>
            <a:endParaRPr lang="en-US" dirty="0"/>
          </a:p>
        </p:txBody>
      </p:sp>
      <p:sp>
        <p:nvSpPr>
          <p:cNvPr id="3" name="Title 2"/>
          <p:cNvSpPr>
            <a:spLocks noGrp="1"/>
          </p:cNvSpPr>
          <p:nvPr>
            <p:ph type="title"/>
          </p:nvPr>
        </p:nvSpPr>
        <p:spPr/>
        <p:txBody>
          <a:bodyPr/>
          <a:lstStyle/>
          <a:p>
            <a:pPr algn="r"/>
            <a:r>
              <a:rPr lang="en-US" dirty="0" smtClean="0"/>
              <a:t>Technology-Enhanced (TE)</a:t>
            </a:r>
            <a:endParaRPr lang="en-US" dirty="0"/>
          </a:p>
        </p:txBody>
      </p:sp>
    </p:spTree>
    <p:extLst>
      <p:ext uri="{BB962C8B-B14F-4D97-AF65-F5344CB8AC3E}">
        <p14:creationId xmlns:p14="http://schemas.microsoft.com/office/powerpoint/2010/main" val="2263503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800600"/>
          </a:xfrm>
        </p:spPr>
        <p:txBody>
          <a:bodyPr>
            <a:normAutofit/>
          </a:bodyPr>
          <a:lstStyle/>
          <a:p>
            <a:pPr lvl="0"/>
            <a:r>
              <a:rPr lang="en-US" dirty="0"/>
              <a:t>Blueprint/LP/content </a:t>
            </a:r>
            <a:r>
              <a:rPr lang="en-US" dirty="0" smtClean="0"/>
              <a:t>review</a:t>
            </a:r>
          </a:p>
          <a:p>
            <a:pPr lvl="1"/>
            <a:r>
              <a:rPr lang="en-US" dirty="0" smtClean="0"/>
              <a:t>Alignment between standards and proposed items</a:t>
            </a:r>
          </a:p>
          <a:p>
            <a:pPr lvl="1"/>
            <a:r>
              <a:rPr lang="en-US" dirty="0"/>
              <a:t>Predicted item difficulty versus actual </a:t>
            </a:r>
            <a:r>
              <a:rPr lang="en-US" dirty="0" smtClean="0"/>
              <a:t>difficulty</a:t>
            </a:r>
            <a:endParaRPr lang="en-US" dirty="0"/>
          </a:p>
          <a:p>
            <a:pPr lvl="0"/>
            <a:r>
              <a:rPr lang="en-US" dirty="0"/>
              <a:t>Item </a:t>
            </a:r>
            <a:r>
              <a:rPr lang="en-US" dirty="0" smtClean="0"/>
              <a:t>panel</a:t>
            </a:r>
          </a:p>
          <a:p>
            <a:pPr lvl="0"/>
            <a:r>
              <a:rPr lang="en-US" dirty="0" smtClean="0"/>
              <a:t>Validity evidence</a:t>
            </a:r>
          </a:p>
        </p:txBody>
      </p:sp>
      <p:sp>
        <p:nvSpPr>
          <p:cNvPr id="2" name="Title 1"/>
          <p:cNvSpPr>
            <a:spLocks noGrp="1"/>
          </p:cNvSpPr>
          <p:nvPr>
            <p:ph type="title"/>
          </p:nvPr>
        </p:nvSpPr>
        <p:spPr/>
        <p:txBody>
          <a:bodyPr/>
          <a:lstStyle/>
          <a:p>
            <a:r>
              <a:rPr lang="en-US" dirty="0" smtClean="0"/>
              <a:t>Assessing Item Quality</a:t>
            </a:r>
            <a:endParaRPr lang="en-US" dirty="0"/>
          </a:p>
        </p:txBody>
      </p:sp>
    </p:spTree>
    <p:extLst>
      <p:ext uri="{BB962C8B-B14F-4D97-AF65-F5344CB8AC3E}">
        <p14:creationId xmlns:p14="http://schemas.microsoft.com/office/powerpoint/2010/main" val="1516380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dirty="0" smtClean="0">
                <a:ea typeface="ＭＳ Ｐゴシック" panose="020B0600070205080204" pitchFamily="34" charset="-128"/>
              </a:rPr>
              <a:t>For each item given, teacher should be able to:</a:t>
            </a:r>
          </a:p>
          <a:p>
            <a:pPr lvl="1"/>
            <a:r>
              <a:rPr lang="en-US" altLang="en-US" dirty="0" smtClean="0">
                <a:ea typeface="ＭＳ Ｐゴシック" panose="020B0600070205080204" pitchFamily="34" charset="-128"/>
              </a:rPr>
              <a:t>explain </a:t>
            </a:r>
            <a:r>
              <a:rPr lang="en-US" altLang="en-US" dirty="0">
                <a:ea typeface="ＭＳ Ｐゴシック" panose="020B0600070205080204" pitchFamily="34" charset="-128"/>
              </a:rPr>
              <a:t>its relationship to the framework</a:t>
            </a:r>
            <a:r>
              <a:rPr lang="en-US" altLang="en-US" dirty="0" smtClean="0">
                <a:ea typeface="ＭＳ Ｐゴシック" panose="020B0600070205080204" pitchFamily="34" charset="-128"/>
              </a:rPr>
              <a:t>, </a:t>
            </a:r>
            <a:endParaRPr lang="en-US" altLang="en-US" dirty="0">
              <a:ea typeface="ＭＳ Ｐゴシック" panose="020B0600070205080204" pitchFamily="34" charset="-128"/>
            </a:endParaRPr>
          </a:p>
          <a:p>
            <a:pPr lvl="1"/>
            <a:r>
              <a:rPr lang="en-US" altLang="en-US" dirty="0" smtClean="0">
                <a:ea typeface="ＭＳ Ｐゴシック" panose="020B0600070205080204" pitchFamily="34" charset="-128"/>
              </a:rPr>
              <a:t>justify </a:t>
            </a:r>
            <a:r>
              <a:rPr lang="en-US" altLang="en-US" dirty="0">
                <a:ea typeface="ＭＳ Ｐゴシック" panose="020B0600070205080204" pitchFamily="34" charset="-128"/>
              </a:rPr>
              <a:t>that it is appropriately expressed for the </a:t>
            </a:r>
            <a:r>
              <a:rPr lang="en-US" altLang="en-US" dirty="0" smtClean="0">
                <a:ea typeface="ＭＳ Ｐゴシック" panose="020B0600070205080204" pitchFamily="34" charset="-128"/>
              </a:rPr>
              <a:t>students, </a:t>
            </a:r>
            <a:endParaRPr lang="en-US" altLang="en-US" dirty="0">
              <a:ea typeface="ＭＳ Ｐゴシック" panose="020B0600070205080204" pitchFamily="34" charset="-128"/>
            </a:endParaRPr>
          </a:p>
          <a:p>
            <a:pPr lvl="1"/>
            <a:r>
              <a:rPr lang="en-US" altLang="en-US" dirty="0" smtClean="0">
                <a:ea typeface="ＭＳ Ｐゴシック" panose="020B0600070205080204" pitchFamily="34" charset="-128"/>
              </a:rPr>
              <a:t>generate </a:t>
            </a:r>
            <a:r>
              <a:rPr lang="en-US" altLang="en-US" dirty="0">
                <a:ea typeface="ＭＳ Ｐゴシック" panose="020B0600070205080204" pitchFamily="34" charset="-128"/>
              </a:rPr>
              <a:t>the </a:t>
            </a:r>
            <a:r>
              <a:rPr lang="en-US" altLang="en-US" dirty="0" smtClean="0">
                <a:ea typeface="ＭＳ Ｐゴシック" panose="020B0600070205080204" pitchFamily="34" charset="-128"/>
              </a:rPr>
              <a:t>sort </a:t>
            </a:r>
            <a:r>
              <a:rPr lang="en-US" altLang="en-US" dirty="0">
                <a:ea typeface="ＭＳ Ｐゴシック" panose="020B0600070205080204" pitchFamily="34" charset="-128"/>
              </a:rPr>
              <a:t>of </a:t>
            </a:r>
            <a:r>
              <a:rPr lang="en-US" altLang="en-US" dirty="0" smtClean="0">
                <a:ea typeface="ＭＳ Ｐゴシック" panose="020B0600070205080204" pitchFamily="34" charset="-128"/>
              </a:rPr>
              <a:t>information as intended, </a:t>
            </a:r>
            <a:r>
              <a:rPr lang="en-US" altLang="en-US" dirty="0">
                <a:ea typeface="ＭＳ Ｐゴシック" panose="020B0600070205080204" pitchFamily="34" charset="-128"/>
              </a:rPr>
              <a:t>and </a:t>
            </a:r>
          </a:p>
          <a:p>
            <a:pPr lvl="1"/>
            <a:r>
              <a:rPr lang="en-US" altLang="en-US" dirty="0">
                <a:ea typeface="ＭＳ Ｐゴシック" panose="020B0600070205080204" pitchFamily="34" charset="-128"/>
              </a:rPr>
              <a:t>e</a:t>
            </a:r>
            <a:r>
              <a:rPr lang="en-US" altLang="en-US" dirty="0" smtClean="0">
                <a:ea typeface="ＭＳ Ｐゴシック" panose="020B0600070205080204" pitchFamily="34" charset="-128"/>
              </a:rPr>
              <a:t>nsure that </a:t>
            </a:r>
            <a:r>
              <a:rPr lang="en-US" altLang="en-US" dirty="0">
                <a:ea typeface="ＭＳ Ｐゴシック" panose="020B0600070205080204" pitchFamily="34" charset="-128"/>
              </a:rPr>
              <a:t>the sorts of responses it elicits can be scored </a:t>
            </a:r>
            <a:r>
              <a:rPr lang="en-US" altLang="en-US" dirty="0" smtClean="0">
                <a:ea typeface="ＭＳ Ｐゴシック" panose="020B0600070205080204" pitchFamily="34" charset="-128"/>
              </a:rPr>
              <a:t>using the </a:t>
            </a:r>
            <a:r>
              <a:rPr lang="en-US" altLang="en-US" dirty="0">
                <a:ea typeface="ＭＳ Ｐゴシック" panose="020B0600070205080204" pitchFamily="34" charset="-128"/>
              </a:rPr>
              <a:t>scoring guide</a:t>
            </a:r>
            <a:r>
              <a:rPr lang="en-US" altLang="en-US" dirty="0" smtClean="0">
                <a:ea typeface="ＭＳ Ｐゴシック" panose="020B0600070205080204" pitchFamily="34" charset="-128"/>
              </a:rPr>
              <a:t>.</a:t>
            </a:r>
          </a:p>
          <a:p>
            <a:r>
              <a:rPr lang="en-US" altLang="en-US" dirty="0" smtClean="0">
                <a:ea typeface="ＭＳ Ｐゴシック" panose="020B0600070205080204" pitchFamily="34" charset="-128"/>
              </a:rPr>
              <a:t>Sample test blueprint</a:t>
            </a:r>
            <a:endParaRPr lang="en-US" altLang="en-US" dirty="0">
              <a:ea typeface="ＭＳ Ｐゴシック" panose="020B0600070205080204" pitchFamily="34" charset="-128"/>
            </a:endParaRPr>
          </a:p>
          <a:p>
            <a:endParaRPr lang="en-US" dirty="0"/>
          </a:p>
        </p:txBody>
      </p:sp>
      <p:sp>
        <p:nvSpPr>
          <p:cNvPr id="3" name="Title 2"/>
          <p:cNvSpPr>
            <a:spLocks noGrp="1"/>
          </p:cNvSpPr>
          <p:nvPr>
            <p:ph type="title"/>
          </p:nvPr>
        </p:nvSpPr>
        <p:spPr/>
        <p:txBody>
          <a:bodyPr/>
          <a:lstStyle/>
          <a:p>
            <a:pPr algn="r"/>
            <a:r>
              <a:rPr lang="en-US" sz="2800" dirty="0" smtClean="0"/>
              <a:t>Item BLUEPRINT</a:t>
            </a:r>
            <a:endParaRPr lang="en-US" sz="2800" dirty="0"/>
          </a:p>
        </p:txBody>
      </p:sp>
      <p:graphicFrame>
        <p:nvGraphicFramePr>
          <p:cNvPr id="5" name="Table 4" descr="5 x 5 table with the following column headers: Item/Task, Standard 1, Standard 2, Standard 3 and a blank column.&#10;Row headers: Item/Task, Item 1, Item 2, Item 3, and blank row.&#10;Standard 1 / Item 1 cell and Item 3 cell = v&#10;Standard 2 / Item 2 cell = v&#10;Standard 3 / Item 2 cell = v"/>
          <p:cNvGraphicFramePr>
            <a:graphicFrameLocks noGrp="1"/>
          </p:cNvGraphicFramePr>
          <p:nvPr>
            <p:extLst>
              <p:ext uri="{D42A27DB-BD31-4B8C-83A1-F6EECF244321}">
                <p14:modId xmlns:p14="http://schemas.microsoft.com/office/powerpoint/2010/main" val="3564698177"/>
              </p:ext>
            </p:extLst>
          </p:nvPr>
        </p:nvGraphicFramePr>
        <p:xfrm>
          <a:off x="3276600" y="4145279"/>
          <a:ext cx="4953001" cy="1981200"/>
        </p:xfrm>
        <a:graphic>
          <a:graphicData uri="http://schemas.openxmlformats.org/drawingml/2006/table">
            <a:tbl>
              <a:tblPr>
                <a:tableStyleId>{D7AC3CCA-C797-4891-BE02-D94E43425B78}</a:tableStyleId>
              </a:tblPr>
              <a:tblGrid>
                <a:gridCol w="808654">
                  <a:extLst>
                    <a:ext uri="{9D8B030D-6E8A-4147-A177-3AD203B41FA5}">
                      <a16:colId xmlns:a16="http://schemas.microsoft.com/office/drawing/2014/main" val="20000"/>
                    </a:ext>
                  </a:extLst>
                </a:gridCol>
                <a:gridCol w="960275">
                  <a:extLst>
                    <a:ext uri="{9D8B030D-6E8A-4147-A177-3AD203B41FA5}">
                      <a16:colId xmlns:a16="http://schemas.microsoft.com/office/drawing/2014/main" val="20001"/>
                    </a:ext>
                  </a:extLst>
                </a:gridCol>
                <a:gridCol w="1020925">
                  <a:extLst>
                    <a:ext uri="{9D8B030D-6E8A-4147-A177-3AD203B41FA5}">
                      <a16:colId xmlns:a16="http://schemas.microsoft.com/office/drawing/2014/main" val="20002"/>
                    </a:ext>
                  </a:extLst>
                </a:gridCol>
                <a:gridCol w="1020925">
                  <a:extLst>
                    <a:ext uri="{9D8B030D-6E8A-4147-A177-3AD203B41FA5}">
                      <a16:colId xmlns:a16="http://schemas.microsoft.com/office/drawing/2014/main" val="20003"/>
                    </a:ext>
                  </a:extLst>
                </a:gridCol>
                <a:gridCol w="1142222">
                  <a:extLst>
                    <a:ext uri="{9D8B030D-6E8A-4147-A177-3AD203B41FA5}">
                      <a16:colId xmlns:a16="http://schemas.microsoft.com/office/drawing/2014/main" val="20004"/>
                    </a:ext>
                  </a:extLst>
                </a:gridCol>
              </a:tblGrid>
              <a:tr h="330200">
                <a:tc rowSpan="2">
                  <a:txBody>
                    <a:bodyPr/>
                    <a:lstStyle/>
                    <a:p>
                      <a:pPr algn="ctr" fontAlgn="ctr"/>
                      <a:r>
                        <a:rPr lang="en-US" sz="1400" b="1" u="none" strike="noStrike" dirty="0">
                          <a:effectLst/>
                        </a:rPr>
                        <a:t>Item</a:t>
                      </a:r>
                      <a:r>
                        <a:rPr lang="en-US" sz="1400" b="1" u="none" strike="noStrike" dirty="0" smtClean="0">
                          <a:effectLst/>
                        </a:rPr>
                        <a:t>/</a:t>
                      </a:r>
                    </a:p>
                    <a:p>
                      <a:pPr algn="ctr" fontAlgn="ctr"/>
                      <a:r>
                        <a:rPr lang="en-US" sz="1400" b="1" u="none" strike="noStrike" dirty="0" smtClean="0">
                          <a:effectLst/>
                        </a:rPr>
                        <a:t>Task</a:t>
                      </a:r>
                      <a:endParaRPr lang="en-US" sz="1400" b="1" i="0" u="none" strike="noStrike" dirty="0">
                        <a:solidFill>
                          <a:srgbClr val="000000"/>
                        </a:solidFill>
                        <a:effectLst/>
                        <a:latin typeface="Arial" panose="020B0604020202020204" pitchFamily="34" charset="0"/>
                      </a:endParaRPr>
                    </a:p>
                  </a:txBody>
                  <a:tcPr marL="9525" marR="9525" marT="9525" marB="0" anchor="ctr"/>
                </a:tc>
                <a:tc gridSpan="4">
                  <a:txBody>
                    <a:bodyPr/>
                    <a:lstStyle/>
                    <a:p>
                      <a:pPr algn="ctr" fontAlgn="ctr"/>
                      <a:r>
                        <a:rPr lang="en-US" sz="1400" b="1" u="none" strike="noStrike" dirty="0">
                          <a:effectLst/>
                        </a:rPr>
                        <a:t>Standards</a:t>
                      </a:r>
                      <a:endParaRPr lang="en-US" sz="1400" b="1" i="0" u="none" strike="noStrike" dirty="0">
                        <a:solidFill>
                          <a:srgbClr val="000000"/>
                        </a:solidFill>
                        <a:effectLst/>
                        <a:latin typeface="Arial" panose="020B060402020202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30200">
                <a:tc vMerge="1">
                  <a:txBody>
                    <a:bodyPr/>
                    <a:lstStyle/>
                    <a:p>
                      <a:endParaRPr lang="en-US"/>
                    </a:p>
                  </a:txBody>
                  <a:tcPr/>
                </a:tc>
                <a:tc>
                  <a:txBody>
                    <a:bodyPr/>
                    <a:lstStyle/>
                    <a:p>
                      <a:pPr algn="ctr" fontAlgn="ctr"/>
                      <a:r>
                        <a:rPr lang="en-US" sz="1400" b="1" u="none" strike="noStrike" dirty="0">
                          <a:effectLst/>
                        </a:rPr>
                        <a:t>Standard 1</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u="none" strike="noStrike" dirty="0">
                          <a:effectLst/>
                        </a:rPr>
                        <a:t>Standard 2</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u="none" strike="noStrike" dirty="0">
                          <a:effectLst/>
                        </a:rPr>
                        <a:t>Standard 3</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u="none" strike="noStrike" dirty="0">
                          <a:effectLst/>
                        </a:rPr>
                        <a:t>…</a:t>
                      </a:r>
                      <a:endParaRPr lang="en-US" sz="14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01"/>
                  </a:ext>
                </a:extLst>
              </a:tr>
              <a:tr h="330200">
                <a:tc>
                  <a:txBody>
                    <a:bodyPr/>
                    <a:lstStyle/>
                    <a:p>
                      <a:pPr algn="ctr" fontAlgn="ctr"/>
                      <a:r>
                        <a:rPr lang="en-US" sz="1400" u="none" strike="noStrike">
                          <a:effectLst/>
                        </a:rPr>
                        <a:t>Item 1</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v</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02"/>
                  </a:ext>
                </a:extLst>
              </a:tr>
              <a:tr h="330200">
                <a:tc>
                  <a:txBody>
                    <a:bodyPr/>
                    <a:lstStyle/>
                    <a:p>
                      <a:pPr algn="ctr" fontAlgn="ctr"/>
                      <a:r>
                        <a:rPr lang="en-US" sz="1400" u="none" strike="noStrike">
                          <a:effectLst/>
                        </a:rPr>
                        <a:t>Item 2</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v</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v</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03"/>
                  </a:ext>
                </a:extLst>
              </a:tr>
              <a:tr h="330200">
                <a:tc>
                  <a:txBody>
                    <a:bodyPr/>
                    <a:lstStyle/>
                    <a:p>
                      <a:pPr algn="ctr" fontAlgn="ctr"/>
                      <a:r>
                        <a:rPr lang="en-US" sz="1400" u="none" strike="noStrike">
                          <a:effectLst/>
                        </a:rPr>
                        <a:t>Item 3</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v</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04"/>
                  </a:ext>
                </a:extLst>
              </a:tr>
              <a:tr h="330200">
                <a:tc>
                  <a:txBody>
                    <a:bodyPr/>
                    <a:lstStyle/>
                    <a:p>
                      <a:pPr algn="ctr" fontAlgn="ctr"/>
                      <a:r>
                        <a:rPr lang="en-US" sz="1400" u="none" strike="noStrike">
                          <a:effectLst/>
                        </a:rPr>
                        <a:t>…</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368257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800600"/>
          </a:xfrm>
        </p:spPr>
        <p:txBody>
          <a:bodyPr>
            <a:normAutofit/>
          </a:bodyPr>
          <a:lstStyle/>
          <a:p>
            <a:pPr lvl="0"/>
            <a:r>
              <a:rPr lang="en-US" dirty="0" smtClean="0"/>
              <a:t>Definition</a:t>
            </a:r>
          </a:p>
          <a:p>
            <a:pPr lvl="1"/>
            <a:r>
              <a:rPr lang="en-US" dirty="0" smtClean="0"/>
              <a:t>Judgment or review of the quality of items by same-subject teachers  or subject-matter expert(s)</a:t>
            </a:r>
          </a:p>
          <a:p>
            <a:pPr lvl="0"/>
            <a:r>
              <a:rPr lang="en-US" dirty="0" smtClean="0"/>
              <a:t>Activities </a:t>
            </a:r>
          </a:p>
          <a:p>
            <a:pPr lvl="1"/>
            <a:r>
              <a:rPr lang="en-US" dirty="0" smtClean="0"/>
              <a:t>Check if the item has measured the intended learning/assessment target (standard) at appropriate level of difficulty and depth of knowledge</a:t>
            </a:r>
          </a:p>
          <a:p>
            <a:pPr lvl="1"/>
            <a:r>
              <a:rPr lang="en-US" dirty="0" smtClean="0"/>
              <a:t>Review the proposed item location along the LP map</a:t>
            </a:r>
          </a:p>
        </p:txBody>
      </p:sp>
      <p:sp>
        <p:nvSpPr>
          <p:cNvPr id="2" name="Title 1"/>
          <p:cNvSpPr>
            <a:spLocks noGrp="1"/>
          </p:cNvSpPr>
          <p:nvPr>
            <p:ph type="title"/>
          </p:nvPr>
        </p:nvSpPr>
        <p:spPr/>
        <p:txBody>
          <a:bodyPr/>
          <a:lstStyle/>
          <a:p>
            <a:pPr algn="r"/>
            <a:r>
              <a:rPr lang="en-US" sz="2800" dirty="0" smtClean="0"/>
              <a:t>Item Panel</a:t>
            </a:r>
            <a:endParaRPr lang="en-US" sz="2800" dirty="0"/>
          </a:p>
        </p:txBody>
      </p:sp>
    </p:spTree>
    <p:extLst>
      <p:ext uri="{BB962C8B-B14F-4D97-AF65-F5344CB8AC3E}">
        <p14:creationId xmlns:p14="http://schemas.microsoft.com/office/powerpoint/2010/main" val="443475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800600"/>
          </a:xfrm>
        </p:spPr>
        <p:txBody>
          <a:bodyPr>
            <a:normAutofit/>
          </a:bodyPr>
          <a:lstStyle/>
          <a:p>
            <a:r>
              <a:rPr lang="en-US" dirty="0" smtClean="0"/>
              <a:t>Think-aloud </a:t>
            </a:r>
            <a:r>
              <a:rPr lang="en-US" dirty="0"/>
              <a:t>cognitive </a:t>
            </a:r>
            <a:r>
              <a:rPr lang="en-US" dirty="0" smtClean="0"/>
              <a:t>interviews (with example)</a:t>
            </a:r>
          </a:p>
          <a:p>
            <a:pPr lvl="1"/>
            <a:r>
              <a:rPr lang="en-US" dirty="0" smtClean="0"/>
              <a:t>Ask students to verbally identify their thinking process while doing the item </a:t>
            </a:r>
          </a:p>
          <a:p>
            <a:pPr lvl="1"/>
            <a:r>
              <a:rPr lang="en-US" dirty="0" smtClean="0"/>
              <a:t>Evaluate if students’ understanding of the item are as expected</a:t>
            </a:r>
          </a:p>
          <a:p>
            <a:r>
              <a:rPr lang="en-US" dirty="0" smtClean="0"/>
              <a:t>Exit interview</a:t>
            </a:r>
          </a:p>
          <a:p>
            <a:pPr lvl="1"/>
            <a:r>
              <a:rPr lang="en-US" dirty="0" smtClean="0"/>
              <a:t>Collect students’ opinion about the set of items</a:t>
            </a:r>
          </a:p>
          <a:p>
            <a:pPr lvl="1"/>
            <a:r>
              <a:rPr lang="en-US" dirty="0" smtClean="0"/>
              <a:t>Typical questions:</a:t>
            </a:r>
          </a:p>
          <a:p>
            <a:pPr lvl="2"/>
            <a:r>
              <a:rPr lang="en-US" dirty="0" smtClean="0"/>
              <a:t>Which item do you find it the least difficult? Why?</a:t>
            </a:r>
          </a:p>
          <a:p>
            <a:pPr lvl="2"/>
            <a:r>
              <a:rPr lang="en-US" dirty="0"/>
              <a:t>Which item do you find it the </a:t>
            </a:r>
            <a:r>
              <a:rPr lang="en-US" dirty="0" smtClean="0"/>
              <a:t>most </a:t>
            </a:r>
            <a:r>
              <a:rPr lang="en-US" dirty="0"/>
              <a:t>difficult? Why?</a:t>
            </a:r>
          </a:p>
          <a:p>
            <a:pPr lvl="2"/>
            <a:r>
              <a:rPr lang="en-US" dirty="0" smtClean="0"/>
              <a:t>Can you give a constructive feedback on how to improve the test?</a:t>
            </a:r>
          </a:p>
          <a:p>
            <a:pPr marL="365760" lvl="1" indent="0">
              <a:buNone/>
            </a:pPr>
            <a:endParaRPr lang="en-US" dirty="0" smtClean="0"/>
          </a:p>
          <a:p>
            <a:pPr lvl="2"/>
            <a:endParaRPr lang="en-US" dirty="0" smtClean="0"/>
          </a:p>
          <a:p>
            <a:pPr lvl="2"/>
            <a:endParaRPr lang="en-US" dirty="0"/>
          </a:p>
        </p:txBody>
      </p:sp>
      <p:sp>
        <p:nvSpPr>
          <p:cNvPr id="2" name="Title 1"/>
          <p:cNvSpPr>
            <a:spLocks noGrp="1"/>
          </p:cNvSpPr>
          <p:nvPr>
            <p:ph type="title"/>
          </p:nvPr>
        </p:nvSpPr>
        <p:spPr/>
        <p:txBody>
          <a:bodyPr/>
          <a:lstStyle/>
          <a:p>
            <a:pPr algn="r"/>
            <a:r>
              <a:rPr lang="en-US" dirty="0" smtClean="0"/>
              <a:t>Validity Evidence</a:t>
            </a:r>
            <a:endParaRPr lang="en-US" dirty="0"/>
          </a:p>
        </p:txBody>
      </p:sp>
      <p:sp>
        <p:nvSpPr>
          <p:cNvPr id="4" name="TextBox 3"/>
          <p:cNvSpPr txBox="1"/>
          <p:nvPr/>
        </p:nvSpPr>
        <p:spPr>
          <a:xfrm>
            <a:off x="4267200" y="5257800"/>
            <a:ext cx="3657600" cy="923330"/>
          </a:xfrm>
          <a:prstGeom prst="rect">
            <a:avLst/>
          </a:prstGeom>
          <a:solidFill>
            <a:schemeClr val="tx1">
              <a:lumMod val="60000"/>
              <a:lumOff val="40000"/>
            </a:schemeClr>
          </a:solidFill>
        </p:spPr>
        <p:txBody>
          <a:bodyPr wrap="square" rtlCol="0">
            <a:spAutoFit/>
          </a:bodyPr>
          <a:lstStyle/>
          <a:p>
            <a:pPr algn="ctr"/>
            <a:r>
              <a:rPr lang="en-US" dirty="0" smtClean="0">
                <a:solidFill>
                  <a:schemeClr val="bg1"/>
                </a:solidFill>
              </a:rPr>
              <a:t>These questions may also be posed at the end of every  test/learning session (change “item” into “topic”)  </a:t>
            </a:r>
            <a:endParaRPr lang="en-US" dirty="0">
              <a:solidFill>
                <a:schemeClr val="bg1"/>
              </a:solidFill>
            </a:endParaRPr>
          </a:p>
        </p:txBody>
      </p:sp>
      <p:cxnSp>
        <p:nvCxnSpPr>
          <p:cNvPr id="6" name="Straight Arrow Connector 5" descr="Arrow"/>
          <p:cNvCxnSpPr/>
          <p:nvPr/>
        </p:nvCxnSpPr>
        <p:spPr>
          <a:xfrm flipH="1" flipV="1">
            <a:off x="3200400" y="5257800"/>
            <a:ext cx="1066800" cy="461665"/>
          </a:xfrm>
          <a:prstGeom prst="straightConnector1">
            <a:avLst/>
          </a:prstGeom>
          <a:ln w="31750" cmpd="sng">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04720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153400" cy="4876800"/>
          </a:xfrm>
        </p:spPr>
        <p:txBody>
          <a:bodyPr>
            <a:normAutofit/>
          </a:bodyPr>
          <a:lstStyle/>
          <a:p>
            <a:pPr marL="45720" lvl="0" indent="0">
              <a:buNone/>
            </a:pPr>
            <a:r>
              <a:rPr lang="en-US" sz="2400" dirty="0" smtClean="0"/>
              <a:t>Classification of item types: </a:t>
            </a:r>
          </a:p>
          <a:p>
            <a:pPr lvl="1"/>
            <a:r>
              <a:rPr lang="en-US" sz="2400" dirty="0" smtClean="0"/>
              <a:t>Objective</a:t>
            </a:r>
          </a:p>
          <a:p>
            <a:pPr lvl="1"/>
            <a:r>
              <a:rPr lang="en-US" sz="2400" dirty="0" smtClean="0"/>
              <a:t>Performance based</a:t>
            </a:r>
          </a:p>
          <a:p>
            <a:r>
              <a:rPr lang="en-US" sz="2400" dirty="0" smtClean="0"/>
              <a:t>Item types (SBAC, 2012, pp. 27 – 32):</a:t>
            </a:r>
          </a:p>
          <a:p>
            <a:pPr lvl="1"/>
            <a:r>
              <a:rPr lang="en-US" sz="2400" dirty="0" smtClean="0"/>
              <a:t>Selected response (SR)</a:t>
            </a:r>
          </a:p>
          <a:p>
            <a:pPr lvl="1"/>
            <a:r>
              <a:rPr lang="en-US" sz="2400" dirty="0" smtClean="0"/>
              <a:t>Constructed response (CR)</a:t>
            </a:r>
          </a:p>
          <a:p>
            <a:pPr lvl="1"/>
            <a:r>
              <a:rPr lang="en-US" sz="2400" dirty="0"/>
              <a:t>E</a:t>
            </a:r>
            <a:r>
              <a:rPr lang="en-US" sz="2400" dirty="0" smtClean="0"/>
              <a:t>xtended response (ER)</a:t>
            </a:r>
          </a:p>
          <a:p>
            <a:pPr lvl="1"/>
            <a:r>
              <a:rPr lang="en-US" sz="2400" dirty="0" smtClean="0"/>
              <a:t>Technology-enhanced item (TE)</a:t>
            </a:r>
          </a:p>
          <a:p>
            <a:pPr lvl="1"/>
            <a:r>
              <a:rPr lang="en-US" sz="2400" dirty="0" smtClean="0"/>
              <a:t>Performance task (PT)</a:t>
            </a:r>
            <a:endParaRPr lang="en-US" sz="2400" dirty="0"/>
          </a:p>
          <a:p>
            <a:pPr lvl="0"/>
            <a:endParaRPr lang="en-US" dirty="0"/>
          </a:p>
        </p:txBody>
      </p:sp>
      <p:sp>
        <p:nvSpPr>
          <p:cNvPr id="2" name="Title 1"/>
          <p:cNvSpPr>
            <a:spLocks noGrp="1"/>
          </p:cNvSpPr>
          <p:nvPr>
            <p:ph type="title"/>
          </p:nvPr>
        </p:nvSpPr>
        <p:spPr/>
        <p:txBody>
          <a:bodyPr/>
          <a:lstStyle/>
          <a:p>
            <a:r>
              <a:rPr lang="en-US" dirty="0" smtClean="0"/>
              <a:t>Item types</a:t>
            </a:r>
            <a:endParaRPr lang="en-US" dirty="0"/>
          </a:p>
        </p:txBody>
      </p:sp>
    </p:spTree>
    <p:extLst>
      <p:ext uri="{BB962C8B-B14F-4D97-AF65-F5344CB8AC3E}">
        <p14:creationId xmlns:p14="http://schemas.microsoft.com/office/powerpoint/2010/main" val="22149583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419600"/>
          </a:xfrm>
        </p:spPr>
        <p:txBody>
          <a:bodyPr>
            <a:noAutofit/>
          </a:bodyPr>
          <a:lstStyle/>
          <a:p>
            <a:pPr lvl="0"/>
            <a:r>
              <a:rPr lang="en-US" sz="1600" dirty="0" err="1" smtClean="0">
                <a:cs typeface="Times New Roman" panose="02020603050405020304" pitchFamily="18" charset="0"/>
              </a:rPr>
              <a:t>Nitko</a:t>
            </a:r>
            <a:r>
              <a:rPr lang="en-US" sz="1600" dirty="0" smtClean="0">
                <a:cs typeface="Times New Roman" panose="02020603050405020304" pitchFamily="18" charset="0"/>
              </a:rPr>
              <a:t>, A. J., &amp; </a:t>
            </a:r>
            <a:r>
              <a:rPr lang="en-US" sz="1600" dirty="0" err="1" smtClean="0">
                <a:cs typeface="Times New Roman" panose="02020603050405020304" pitchFamily="18" charset="0"/>
              </a:rPr>
              <a:t>Brookhart</a:t>
            </a:r>
            <a:r>
              <a:rPr lang="en-US" sz="1600" dirty="0" smtClean="0">
                <a:cs typeface="Times New Roman" panose="02020603050405020304" pitchFamily="18" charset="0"/>
              </a:rPr>
              <a:t>, S. (2007). Educational assessment of students. Upper Saddle River, NJ: Pearson Education, Inc.</a:t>
            </a:r>
          </a:p>
          <a:p>
            <a:r>
              <a:rPr lang="en-US" altLang="zh-CN" sz="1600" dirty="0">
                <a:cs typeface="Times New Roman" panose="02020603050405020304" pitchFamily="18" charset="0"/>
              </a:rPr>
              <a:t>McMillan, J. H. (2007). </a:t>
            </a:r>
            <a:r>
              <a:rPr lang="en-US" altLang="zh-CN" sz="1600" i="1" dirty="0">
                <a:cs typeface="Times New Roman" panose="02020603050405020304" pitchFamily="18" charset="0"/>
              </a:rPr>
              <a:t>Classroom assessment. Principles and practice for effective standard-based instruction</a:t>
            </a:r>
            <a:r>
              <a:rPr lang="en-US" altLang="zh-CN" sz="1600" dirty="0">
                <a:cs typeface="Times New Roman" panose="02020603050405020304" pitchFamily="18" charset="0"/>
              </a:rPr>
              <a:t> (4th ed.). Boston: Pearson - Allyn &amp; Bacon. </a:t>
            </a:r>
            <a:endParaRPr lang="en-US" altLang="zh-CN" sz="1600" dirty="0" smtClean="0">
              <a:cs typeface="Times New Roman" panose="02020603050405020304" pitchFamily="18" charset="0"/>
            </a:endParaRPr>
          </a:p>
          <a:p>
            <a:r>
              <a:rPr lang="en-US" altLang="zh-CN" sz="1600" dirty="0" smtClean="0">
                <a:cs typeface="Times New Roman" panose="02020603050405020304" pitchFamily="18" charset="0"/>
              </a:rPr>
              <a:t>Oregon Department of Education. (2014, June). Assessment guidance. </a:t>
            </a:r>
          </a:p>
          <a:p>
            <a:r>
              <a:rPr lang="en-US" altLang="zh-CN" sz="1600" dirty="0" err="1" smtClean="0">
                <a:cs typeface="Times New Roman" panose="02020603050405020304" pitchFamily="18" charset="0"/>
              </a:rPr>
              <a:t>Wihardini</a:t>
            </a:r>
            <a:r>
              <a:rPr lang="en-US" altLang="zh-CN" sz="1600" dirty="0" smtClean="0">
                <a:cs typeface="Times New Roman" panose="02020603050405020304" pitchFamily="18" charset="0"/>
              </a:rPr>
              <a:t>, D. (2010). Assessment development I. Unpublished manuscript. Research and Development Department, </a:t>
            </a:r>
            <a:r>
              <a:rPr lang="en-US" altLang="zh-CN" sz="1600" dirty="0" err="1" smtClean="0">
                <a:cs typeface="Times New Roman" panose="02020603050405020304" pitchFamily="18" charset="0"/>
              </a:rPr>
              <a:t>Binus</a:t>
            </a:r>
            <a:r>
              <a:rPr lang="en-US" altLang="zh-CN" sz="1600" dirty="0" smtClean="0">
                <a:cs typeface="Times New Roman" panose="02020603050405020304" pitchFamily="18" charset="0"/>
              </a:rPr>
              <a:t> Business School, Jakarta, Indonesia.</a:t>
            </a:r>
          </a:p>
          <a:p>
            <a:r>
              <a:rPr lang="en-US" sz="1600" dirty="0">
                <a:cs typeface="Times New Roman" panose="02020603050405020304" pitchFamily="18" charset="0"/>
              </a:rPr>
              <a:t>Wilson, M. (2005). Constructing measures: An item response modeling approach. New </a:t>
            </a:r>
            <a:r>
              <a:rPr lang="en-US" sz="1600" dirty="0" smtClean="0">
                <a:cs typeface="Times New Roman" panose="02020603050405020304" pitchFamily="18" charset="0"/>
              </a:rPr>
              <a:t>York: Psychology </a:t>
            </a:r>
            <a:r>
              <a:rPr lang="en-US" sz="1600" dirty="0">
                <a:cs typeface="Times New Roman" panose="02020603050405020304" pitchFamily="18" charset="0"/>
              </a:rPr>
              <a:t>Press, Taylor &amp; Francis </a:t>
            </a:r>
            <a:r>
              <a:rPr lang="en-US" sz="1600" dirty="0" smtClean="0">
                <a:cs typeface="Times New Roman" panose="02020603050405020304" pitchFamily="18" charset="0"/>
              </a:rPr>
              <a:t>Group.</a:t>
            </a:r>
          </a:p>
          <a:p>
            <a:r>
              <a:rPr lang="en-US" sz="1600" dirty="0" smtClean="0">
                <a:cs typeface="Times New Roman" panose="02020603050405020304" pitchFamily="18" charset="0"/>
              </a:rPr>
              <a:t>Wilson, M., &amp; Sloane, K. (2000). From principles to practice: An embedded assessment system. </a:t>
            </a:r>
            <a:r>
              <a:rPr lang="en-US" sz="1600" i="1" dirty="0" smtClean="0">
                <a:cs typeface="Times New Roman" panose="02020603050405020304" pitchFamily="18" charset="0"/>
              </a:rPr>
              <a:t>Applied Measurement in Education, 13 </a:t>
            </a:r>
            <a:r>
              <a:rPr lang="en-US" sz="1600" dirty="0" smtClean="0">
                <a:cs typeface="Times New Roman" panose="02020603050405020304" pitchFamily="18" charset="0"/>
              </a:rPr>
              <a:t>(2), pp. 181-208.</a:t>
            </a:r>
          </a:p>
          <a:p>
            <a:r>
              <a:rPr lang="en-US" sz="1600" dirty="0" smtClean="0">
                <a:cs typeface="Times New Roman" panose="02020603050405020304" pitchFamily="18" charset="0"/>
              </a:rPr>
              <a:t>Smarter Balanced Assessment Consortium. (2012, April). General item specifications.</a:t>
            </a:r>
          </a:p>
        </p:txBody>
      </p:sp>
      <p:sp>
        <p:nvSpPr>
          <p:cNvPr id="2" name="Title 1"/>
          <p:cNvSpPr>
            <a:spLocks noGrp="1"/>
          </p:cNvSpPr>
          <p:nvPr>
            <p:ph type="title"/>
          </p:nvPr>
        </p:nvSpPr>
        <p:spPr/>
        <p:txBody>
          <a:bodyPr/>
          <a:lstStyle/>
          <a:p>
            <a:r>
              <a:rPr lang="en-US" dirty="0" smtClean="0"/>
              <a:t>Bibliography</a:t>
            </a:r>
            <a:endParaRPr lang="en-US" dirty="0"/>
          </a:p>
        </p:txBody>
      </p:sp>
    </p:spTree>
    <p:extLst>
      <p:ext uri="{BB962C8B-B14F-4D97-AF65-F5344CB8AC3E}">
        <p14:creationId xmlns:p14="http://schemas.microsoft.com/office/powerpoint/2010/main" val="1148599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65760" y="1524000"/>
            <a:ext cx="8407893" cy="4407408"/>
          </a:xfrm>
        </p:spPr>
        <p:txBody>
          <a:bodyPr>
            <a:normAutofit lnSpcReduction="10000"/>
          </a:bodyPr>
          <a:lstStyle/>
          <a:p>
            <a:pPr marL="45720" indent="0">
              <a:buNone/>
            </a:pPr>
            <a:endParaRPr lang="en-US" sz="1400" i="1" dirty="0" smtClean="0"/>
          </a:p>
          <a:p>
            <a:pPr marL="45720" indent="0">
              <a:buNone/>
            </a:pPr>
            <a:endParaRPr lang="en-US" sz="1400" i="1" dirty="0" smtClean="0"/>
          </a:p>
          <a:p>
            <a:pPr marL="45720" indent="0">
              <a:buNone/>
            </a:pPr>
            <a:r>
              <a:rPr lang="en-US" sz="1400" u="sng" dirty="0"/>
              <a:t>Item Types (ELA) </a:t>
            </a:r>
            <a:r>
              <a:rPr lang="en-US" sz="1400" u="sng" dirty="0" smtClean="0"/>
              <a:t>PPT</a:t>
            </a:r>
            <a:r>
              <a:rPr lang="en-US" sz="1400" u="sng" dirty="0"/>
              <a:t> </a:t>
            </a:r>
            <a:r>
              <a:rPr lang="en-US" sz="1400" u="sng" dirty="0" smtClean="0"/>
              <a:t>by </a:t>
            </a:r>
            <a:r>
              <a:rPr lang="en-US" sz="1400" u="sng" dirty="0"/>
              <a:t>the </a:t>
            </a:r>
            <a:r>
              <a:rPr lang="en-US" sz="1400" u="sng" dirty="0">
                <a:hlinkClick r:id="rId3"/>
              </a:rPr>
              <a:t>Oregon Department of Education</a:t>
            </a:r>
            <a:r>
              <a:rPr lang="en-US" sz="1400" u="sng" dirty="0"/>
              <a:t> and </a:t>
            </a:r>
            <a:r>
              <a:rPr lang="en-US" sz="1400" u="sng" dirty="0">
                <a:hlinkClick r:id="rId4"/>
              </a:rPr>
              <a:t>Berkeley Evaluation and Assessment </a:t>
            </a:r>
            <a:r>
              <a:rPr lang="en-US" sz="1400" u="sng" dirty="0" smtClean="0">
                <a:hlinkClick r:id="rId4"/>
              </a:rPr>
              <a:t>Research </a:t>
            </a:r>
            <a:r>
              <a:rPr lang="en-US" sz="1400" u="sng" dirty="0">
                <a:hlinkClick r:id="rId4"/>
              </a:rPr>
              <a:t>Center</a:t>
            </a:r>
            <a:r>
              <a:rPr lang="en-US" sz="1400" u="sng" dirty="0"/>
              <a:t> is licensed under a </a:t>
            </a:r>
            <a:r>
              <a:rPr lang="en-US" sz="1400" u="sng" dirty="0">
                <a:hlinkClick r:id="rId5"/>
              </a:rPr>
              <a:t>CC BY </a:t>
            </a:r>
            <a:r>
              <a:rPr lang="en-US" sz="1400" u="sng" dirty="0" smtClean="0">
                <a:hlinkClick r:id="rId5"/>
              </a:rPr>
              <a:t>4.0</a:t>
            </a:r>
            <a:r>
              <a:rPr lang="en-US" sz="1400" u="sng" dirty="0" smtClean="0"/>
              <a:t>.</a:t>
            </a:r>
            <a:endParaRPr lang="en-US" sz="1400" u="sng" dirty="0"/>
          </a:p>
          <a:p>
            <a:pPr marL="45720" indent="0">
              <a:buNone/>
            </a:pPr>
            <a:endParaRPr lang="en-US" sz="1400" b="1" dirty="0" smtClean="0"/>
          </a:p>
          <a:p>
            <a:pPr marL="45720" indent="0">
              <a:buNone/>
            </a:pPr>
            <a:r>
              <a:rPr lang="en-US" sz="1100" b="1" dirty="0" smtClean="0"/>
              <a:t>You </a:t>
            </a:r>
            <a:r>
              <a:rPr lang="en-US" sz="1100" b="1" dirty="0"/>
              <a:t>are free to:</a:t>
            </a:r>
          </a:p>
          <a:p>
            <a:r>
              <a:rPr lang="en-US" sz="1100" b="1" dirty="0"/>
              <a:t>Share</a:t>
            </a:r>
            <a:r>
              <a:rPr lang="en-US" sz="1100" dirty="0"/>
              <a:t> — copy and redistribute the material in any medium or format </a:t>
            </a:r>
          </a:p>
          <a:p>
            <a:r>
              <a:rPr lang="en-US" sz="1100" b="1" dirty="0"/>
              <a:t>Adapt</a:t>
            </a:r>
            <a:r>
              <a:rPr lang="en-US" sz="1100" dirty="0"/>
              <a:t> — remix, transform, and build upon the material </a:t>
            </a:r>
            <a:endParaRPr lang="en-US" sz="1100" dirty="0" smtClean="0"/>
          </a:p>
          <a:p>
            <a:pPr marL="45720" indent="0">
              <a:buNone/>
            </a:pPr>
            <a:endParaRPr lang="en-US" sz="1100" b="1" dirty="0"/>
          </a:p>
          <a:p>
            <a:pPr marL="45720" indent="0">
              <a:buNone/>
            </a:pPr>
            <a:r>
              <a:rPr lang="en-US" sz="1100" b="1" dirty="0" smtClean="0"/>
              <a:t>Under </a:t>
            </a:r>
            <a:r>
              <a:rPr lang="en-US" sz="1100" b="1" dirty="0"/>
              <a:t>the following terms:</a:t>
            </a:r>
          </a:p>
          <a:p>
            <a:r>
              <a:rPr lang="en-US" sz="1100" b="1" dirty="0" smtClean="0"/>
              <a:t>Attribution</a:t>
            </a:r>
            <a:r>
              <a:rPr lang="en-US" sz="1100" dirty="0" smtClean="0"/>
              <a:t> </a:t>
            </a:r>
            <a:r>
              <a:rPr lang="en-US" sz="1100" dirty="0"/>
              <a:t>— You must give </a:t>
            </a:r>
            <a:r>
              <a:rPr lang="en-US" sz="1100" dirty="0">
                <a:hlinkClick r:id="rId6"/>
              </a:rPr>
              <a:t>appropriate credit</a:t>
            </a:r>
            <a:r>
              <a:rPr lang="en-US" sz="1100" dirty="0"/>
              <a:t>, provide a link to the license, and </a:t>
            </a:r>
            <a:r>
              <a:rPr lang="en-US" sz="1100" dirty="0">
                <a:hlinkClick r:id="rId6"/>
              </a:rPr>
              <a:t>indicate if changes were made</a:t>
            </a:r>
            <a:r>
              <a:rPr lang="en-US" sz="1100" dirty="0"/>
              <a:t>. You may do so in any reasonable manner, but not in any way that suggests the licensor endorses you or </a:t>
            </a:r>
            <a:r>
              <a:rPr lang="en-US" sz="1100" dirty="0" smtClean="0"/>
              <a:t>your </a:t>
            </a:r>
            <a:r>
              <a:rPr lang="en-US" sz="1100" dirty="0"/>
              <a:t>use. </a:t>
            </a:r>
          </a:p>
          <a:p>
            <a:r>
              <a:rPr lang="en-US" sz="1100" b="1" dirty="0" err="1" smtClean="0"/>
              <a:t>NonCommercial</a:t>
            </a:r>
            <a:r>
              <a:rPr lang="en-US" sz="1100" dirty="0" smtClean="0"/>
              <a:t> </a:t>
            </a:r>
            <a:r>
              <a:rPr lang="en-US" sz="1100" dirty="0"/>
              <a:t>— You may not use the material for </a:t>
            </a:r>
            <a:r>
              <a:rPr lang="en-US" sz="1100" dirty="0">
                <a:hlinkClick r:id="rId6"/>
              </a:rPr>
              <a:t>commercial purposes</a:t>
            </a:r>
            <a:r>
              <a:rPr lang="en-US" sz="1100" dirty="0"/>
              <a:t>. </a:t>
            </a:r>
          </a:p>
          <a:p>
            <a:r>
              <a:rPr lang="en-US" sz="1100" b="1" dirty="0" err="1" smtClean="0"/>
              <a:t>ShareAlike</a:t>
            </a:r>
            <a:r>
              <a:rPr lang="en-US" sz="1100" dirty="0" smtClean="0"/>
              <a:t> </a:t>
            </a:r>
            <a:r>
              <a:rPr lang="en-US" sz="1100" dirty="0"/>
              <a:t>— If you remix, transform, or build upon the material, you must distribute your contributions under the </a:t>
            </a:r>
            <a:r>
              <a:rPr lang="en-US" sz="1100" dirty="0">
                <a:hlinkClick r:id="rId6"/>
              </a:rPr>
              <a:t>same license</a:t>
            </a:r>
            <a:r>
              <a:rPr lang="en-US" sz="1100" dirty="0"/>
              <a:t> as the original. </a:t>
            </a:r>
            <a:endParaRPr lang="en-US" sz="1100" dirty="0" smtClean="0"/>
          </a:p>
          <a:p>
            <a:pPr marL="45720" indent="0">
              <a:buNone/>
            </a:pPr>
            <a:endParaRPr lang="en-US" sz="1100" dirty="0"/>
          </a:p>
          <a:p>
            <a:pPr marL="45720" indent="0">
              <a:buNone/>
            </a:pPr>
            <a:endParaRPr lang="en-US" sz="1000" dirty="0" smtClean="0"/>
          </a:p>
          <a:p>
            <a:pPr marL="45720" indent="0">
              <a:buNone/>
            </a:pPr>
            <a:r>
              <a:rPr lang="en-US" sz="1400" i="1" dirty="0" smtClean="0"/>
              <a:t>Oregon </a:t>
            </a:r>
            <a:r>
              <a:rPr lang="en-US" sz="1400" i="1" dirty="0"/>
              <a:t>Department of Education welcomes editing of these resources and would greatly appreciate being able to learn from the changes made. To share an edited version of this resource, please contact Cristen McLean, </a:t>
            </a:r>
            <a:r>
              <a:rPr lang="en-US" sz="1400" i="1" dirty="0">
                <a:hlinkClick r:id="rId7"/>
              </a:rPr>
              <a:t>cristen.mclean@state.or.us</a:t>
            </a:r>
            <a:r>
              <a:rPr lang="en-US" sz="1400" i="1" dirty="0"/>
              <a:t>.</a:t>
            </a:r>
          </a:p>
          <a:p>
            <a:pPr marL="45720" indent="0">
              <a:buNone/>
            </a:pPr>
            <a:endParaRPr lang="en-US" sz="1400" dirty="0"/>
          </a:p>
        </p:txBody>
      </p:sp>
      <p:sp>
        <p:nvSpPr>
          <p:cNvPr id="3" name="Title 2"/>
          <p:cNvSpPr>
            <a:spLocks noGrp="1"/>
          </p:cNvSpPr>
          <p:nvPr>
            <p:ph type="title"/>
          </p:nvPr>
        </p:nvSpPr>
        <p:spPr/>
        <p:txBody>
          <a:bodyPr/>
          <a:lstStyle/>
          <a:p>
            <a:r>
              <a:rPr lang="en-US" dirty="0" smtClean="0"/>
              <a:t>Creative Commons License</a:t>
            </a:r>
            <a:r>
              <a:rPr lang="en-US" dirty="0"/>
              <a:t/>
            </a:r>
            <a:br>
              <a:rPr lang="en-US" dirty="0"/>
            </a:br>
            <a:endParaRPr lang="en-US" dirty="0"/>
          </a:p>
        </p:txBody>
      </p:sp>
      <p:pic>
        <p:nvPicPr>
          <p:cNvPr id="5" name="Shape 96" descr="Logo for CC Attribution Non-Commercial Share Alike license."/>
          <p:cNvPicPr/>
          <p:nvPr/>
        </p:nvPicPr>
        <p:blipFill>
          <a:blip r:embed="rId8">
            <a:alphaModFix/>
          </a:blip>
          <a:stretch>
            <a:fillRect/>
          </a:stretch>
        </p:blipFill>
        <p:spPr>
          <a:xfrm>
            <a:off x="6400800" y="2667000"/>
            <a:ext cx="1981200" cy="762000"/>
          </a:xfrm>
          <a:prstGeom prst="rect">
            <a:avLst/>
          </a:prstGeom>
          <a:noFill/>
          <a:ln>
            <a:noFill/>
          </a:ln>
        </p:spPr>
      </p:pic>
    </p:spTree>
    <p:extLst>
      <p:ext uri="{BB962C8B-B14F-4D97-AF65-F5344CB8AC3E}">
        <p14:creationId xmlns:p14="http://schemas.microsoft.com/office/powerpoint/2010/main" val="3277014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81000" y="381000"/>
            <a:ext cx="8229600" cy="762000"/>
          </a:xfrm>
        </p:spPr>
        <p:txBody>
          <a:bodyPr/>
          <a:lstStyle/>
          <a:p>
            <a:pPr eaLnBrk="1" hangingPunct="1"/>
            <a:r>
              <a:rPr lang="en-US" altLang="en-US" dirty="0" smtClean="0"/>
              <a:t>Classifications of items</a:t>
            </a:r>
          </a:p>
        </p:txBody>
      </p:sp>
      <p:graphicFrame>
        <p:nvGraphicFramePr>
          <p:cNvPr id="34834" name="Group 18" descr="Objective&#10;Selected Response: True/False, Multiple choice&#10;Constructed (restricted) response: Short answer, Technology-enhanced&#10;&#10;Subjective / Performance based&#10;Extended response: Essay&#10;Performance task: Group/individual Project/portfolio, Class participation, Peer assessment"/>
          <p:cNvGraphicFramePr>
            <a:graphicFrameLocks noGrp="1"/>
          </p:cNvGraphicFramePr>
          <p:nvPr>
            <p:ph type="tbl" idx="1"/>
            <p:extLst>
              <p:ext uri="{D42A27DB-BD31-4B8C-83A1-F6EECF244321}">
                <p14:modId xmlns:p14="http://schemas.microsoft.com/office/powerpoint/2010/main" val="2719927826"/>
              </p:ext>
            </p:extLst>
          </p:nvPr>
        </p:nvGraphicFramePr>
        <p:xfrm>
          <a:off x="228600" y="1676400"/>
          <a:ext cx="8763000" cy="4953000"/>
        </p:xfrm>
        <a:graphic>
          <a:graphicData uri="http://schemas.openxmlformats.org/drawingml/2006/table">
            <a:tbl>
              <a:tblPr/>
              <a:tblGrid>
                <a:gridCol w="3813528">
                  <a:extLst>
                    <a:ext uri="{9D8B030D-6E8A-4147-A177-3AD203B41FA5}">
                      <a16:colId xmlns:a16="http://schemas.microsoft.com/office/drawing/2014/main" val="20000"/>
                    </a:ext>
                  </a:extLst>
                </a:gridCol>
                <a:gridCol w="4949472">
                  <a:extLst>
                    <a:ext uri="{9D8B030D-6E8A-4147-A177-3AD203B41FA5}">
                      <a16:colId xmlns:a16="http://schemas.microsoft.com/office/drawing/2014/main" val="20001"/>
                    </a:ext>
                  </a:extLst>
                </a:gridCol>
              </a:tblGrid>
              <a:tr h="831139">
                <a:tc>
                  <a:txBody>
                    <a:bodyPr/>
                    <a:lstStyle/>
                    <a:p>
                      <a:pPr marL="0" marR="0" lvl="0" indent="0" algn="ctr" defTabSz="914400" rtl="0" eaLnBrk="1" fontAlgn="base" latinLnBrk="0" hangingPunct="1">
                        <a:lnSpc>
                          <a:spcPct val="100000"/>
                        </a:lnSpc>
                        <a:spcBef>
                          <a:spcPts val="1200"/>
                        </a:spcBef>
                        <a:spcAft>
                          <a:spcPts val="0"/>
                        </a:spcAft>
                        <a:buClrTx/>
                        <a:buSzTx/>
                        <a:buFontTx/>
                        <a:buNone/>
                        <a:tabLst/>
                      </a:pPr>
                      <a:r>
                        <a:rPr kumimoji="0" lang="en-US" sz="2600" b="1" i="0" u="none" strike="noStrike" cap="none" normalizeH="0" baseline="0" dirty="0" smtClean="0">
                          <a:ln>
                            <a:noFill/>
                          </a:ln>
                          <a:solidFill>
                            <a:schemeClr val="tx1"/>
                          </a:solidFill>
                          <a:effectLst/>
                          <a:latin typeface="Calibri" pitchFamily="34" charset="0"/>
                          <a:ea typeface="SimSun" pitchFamily="2" charset="-122"/>
                          <a:cs typeface="Arial" pitchFamily="34" charset="0"/>
                        </a:rPr>
                        <a:t>Objective</a:t>
                      </a:r>
                    </a:p>
                  </a:txBody>
                  <a:tcPr marL="84406" marR="844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ts val="1200"/>
                        </a:spcBef>
                        <a:spcAft>
                          <a:spcPts val="0"/>
                        </a:spcAft>
                        <a:buClrTx/>
                        <a:buSzTx/>
                        <a:buFontTx/>
                        <a:buNone/>
                        <a:tabLst/>
                      </a:pPr>
                      <a:r>
                        <a:rPr kumimoji="0" lang="en-US" sz="2600" b="1" i="0" u="none" strike="noStrike" cap="none" normalizeH="0" baseline="0" dirty="0" smtClean="0">
                          <a:ln>
                            <a:noFill/>
                          </a:ln>
                          <a:solidFill>
                            <a:schemeClr val="tx1"/>
                          </a:solidFill>
                          <a:effectLst/>
                          <a:latin typeface="Calibri" pitchFamily="34" charset="0"/>
                          <a:ea typeface="SimSun" pitchFamily="2" charset="-122"/>
                          <a:cs typeface="Arial" pitchFamily="34" charset="0"/>
                        </a:rPr>
                        <a:t>Subjective/ Performance based</a:t>
                      </a:r>
                    </a:p>
                  </a:txBody>
                  <a:tcPr marL="84406" marR="844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121861">
                <a:tc>
                  <a:txBody>
                    <a:bodyPr/>
                    <a:lstStyle/>
                    <a:p>
                      <a:pPr marL="0" marR="0" lvl="0" indent="0" algn="l" defTabSz="914400" rtl="0" eaLnBrk="1" fontAlgn="base" latinLnBrk="0" hangingPunct="1">
                        <a:lnSpc>
                          <a:spcPct val="100000"/>
                        </a:lnSpc>
                        <a:spcBef>
                          <a:spcPts val="600"/>
                        </a:spcBef>
                        <a:spcAft>
                          <a:spcPts val="0"/>
                        </a:spcAft>
                        <a:buClrTx/>
                        <a:buSzTx/>
                        <a:buFontTx/>
                        <a:buNone/>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Selected Response :</a:t>
                      </a:r>
                    </a:p>
                    <a:p>
                      <a:pPr marL="457200" marR="0" lvl="0" indent="-457200" algn="l" defTabSz="914400" rtl="0" eaLnBrk="1" fontAlgn="base" latinLnBrk="0" hangingPunct="1">
                        <a:lnSpc>
                          <a:spcPct val="100000"/>
                        </a:lnSpc>
                        <a:spcBef>
                          <a:spcPts val="600"/>
                        </a:spcBef>
                        <a:spcAft>
                          <a:spcPts val="0"/>
                        </a:spcAft>
                        <a:buClrTx/>
                        <a:buSzTx/>
                        <a:buFont typeface="Arial" panose="020B0604020202020204" pitchFamily="34" charset="0"/>
                        <a:buChar char="•"/>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True/False</a:t>
                      </a:r>
                    </a:p>
                    <a:p>
                      <a:pPr marL="457200" marR="0" lvl="0" indent="-457200" algn="l" defTabSz="914400" rtl="0" eaLnBrk="1" fontAlgn="base" latinLnBrk="0" hangingPunct="1">
                        <a:lnSpc>
                          <a:spcPct val="100000"/>
                        </a:lnSpc>
                        <a:spcBef>
                          <a:spcPts val="600"/>
                        </a:spcBef>
                        <a:spcAft>
                          <a:spcPts val="0"/>
                        </a:spcAft>
                        <a:buClrTx/>
                        <a:buSzTx/>
                        <a:buFont typeface="Arial" panose="020B0604020202020204" pitchFamily="34" charset="0"/>
                        <a:buChar char="•"/>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Multiple choice</a:t>
                      </a:r>
                    </a:p>
                    <a:p>
                      <a:pPr marL="0" marR="0" lvl="0" indent="0" algn="l" defTabSz="914400" rtl="0" eaLnBrk="1" fontAlgn="base" latinLnBrk="0" hangingPunct="1">
                        <a:lnSpc>
                          <a:spcPct val="100000"/>
                        </a:lnSpc>
                        <a:spcBef>
                          <a:spcPts val="600"/>
                        </a:spcBef>
                        <a:spcAft>
                          <a:spcPts val="0"/>
                        </a:spcAft>
                        <a:buClrTx/>
                        <a:buSzTx/>
                        <a:buFontTx/>
                        <a:buNone/>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Constructed (restricted ) response:</a:t>
                      </a:r>
                    </a:p>
                    <a:p>
                      <a:pPr marL="457200" marR="0" lvl="0" indent="-457200" algn="l" defTabSz="914400" rtl="0" eaLnBrk="1" fontAlgn="base" latinLnBrk="0" hangingPunct="1">
                        <a:lnSpc>
                          <a:spcPct val="100000"/>
                        </a:lnSpc>
                        <a:spcBef>
                          <a:spcPts val="600"/>
                        </a:spcBef>
                        <a:spcAft>
                          <a:spcPts val="0"/>
                        </a:spcAft>
                        <a:buClrTx/>
                        <a:buSzTx/>
                        <a:buFont typeface="Arial" panose="020B0604020202020204" pitchFamily="34" charset="0"/>
                        <a:buChar char="•"/>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Short answer</a:t>
                      </a:r>
                    </a:p>
                    <a:p>
                      <a:pPr marL="457200" marR="0" lvl="0" indent="-457200" algn="l" defTabSz="914400" rtl="0" eaLnBrk="1" fontAlgn="base" latinLnBrk="0" hangingPunct="1">
                        <a:lnSpc>
                          <a:spcPct val="100000"/>
                        </a:lnSpc>
                        <a:spcBef>
                          <a:spcPts val="600"/>
                        </a:spcBef>
                        <a:spcAft>
                          <a:spcPts val="0"/>
                        </a:spcAft>
                        <a:buClrTx/>
                        <a:buSzTx/>
                        <a:buFont typeface="Arial" panose="020B0604020202020204" pitchFamily="34" charset="0"/>
                        <a:buChar char="•"/>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Technology-enhanced</a:t>
                      </a:r>
                    </a:p>
                  </a:txBody>
                  <a:tcPr marL="84406" marR="844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lumMod val="20000"/>
                        <a:lumOff val="80000"/>
                      </a:schemeClr>
                    </a:solidFill>
                  </a:tcPr>
                </a:tc>
                <a:tc>
                  <a:txBody>
                    <a:bodyPr/>
                    <a:lstStyle/>
                    <a:p>
                      <a:pPr marL="0" marR="0" lvl="0" indent="0" algn="l" defTabSz="914400" rtl="0" eaLnBrk="1" fontAlgn="base" latinLnBrk="0" hangingPunct="1">
                        <a:lnSpc>
                          <a:spcPct val="100000"/>
                        </a:lnSpc>
                        <a:spcBef>
                          <a:spcPts val="1200"/>
                        </a:spcBef>
                        <a:spcAft>
                          <a:spcPts val="0"/>
                        </a:spcAft>
                        <a:buClrTx/>
                        <a:buSzTx/>
                        <a:buFontTx/>
                        <a:buNone/>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Extended response: </a:t>
                      </a:r>
                    </a:p>
                    <a:p>
                      <a:pPr marL="457200" marR="0" lvl="0" indent="-457200" algn="l" defTabSz="914400" rtl="0" eaLnBrk="1" fontAlgn="base" latinLnBrk="0" hangingPunct="1">
                        <a:lnSpc>
                          <a:spcPct val="100000"/>
                        </a:lnSpc>
                        <a:spcBef>
                          <a:spcPts val="1200"/>
                        </a:spcBef>
                        <a:spcAft>
                          <a:spcPts val="0"/>
                        </a:spcAft>
                        <a:buClrTx/>
                        <a:buSzTx/>
                        <a:buFont typeface="Arial" panose="020B0604020202020204" pitchFamily="34" charset="0"/>
                        <a:buChar char="•"/>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Essay </a:t>
                      </a:r>
                    </a:p>
                    <a:p>
                      <a:pPr marL="0" marR="0" lvl="0" indent="0" algn="l" defTabSz="914400" rtl="0" eaLnBrk="1" fontAlgn="base" latinLnBrk="0" hangingPunct="1">
                        <a:lnSpc>
                          <a:spcPct val="100000"/>
                        </a:lnSpc>
                        <a:spcBef>
                          <a:spcPts val="1200"/>
                        </a:spcBef>
                        <a:spcAft>
                          <a:spcPts val="0"/>
                        </a:spcAft>
                        <a:buClrTx/>
                        <a:buSzTx/>
                        <a:buFont typeface="Arial" panose="020B0604020202020204" pitchFamily="34" charset="0"/>
                        <a:buNone/>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Performance task:</a:t>
                      </a:r>
                    </a:p>
                    <a:p>
                      <a:pPr marL="457200" marR="0" lvl="0" indent="-457200" algn="l" defTabSz="914400" rtl="0" eaLnBrk="1" fontAlgn="base" latinLnBrk="0" hangingPunct="1">
                        <a:lnSpc>
                          <a:spcPct val="100000"/>
                        </a:lnSpc>
                        <a:spcBef>
                          <a:spcPts val="1200"/>
                        </a:spcBef>
                        <a:spcAft>
                          <a:spcPts val="0"/>
                        </a:spcAft>
                        <a:buClrTx/>
                        <a:buSzTx/>
                        <a:buFont typeface="Arial" panose="020B0604020202020204" pitchFamily="34" charset="0"/>
                        <a:buChar char="•"/>
                        <a:tabLst/>
                        <a:defRPr/>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Group/individual Project/portfolio</a:t>
                      </a:r>
                    </a:p>
                    <a:p>
                      <a:pPr marL="457200" marR="0" lvl="0" indent="-457200" algn="l" defTabSz="914400" rtl="0" eaLnBrk="1" fontAlgn="base" latinLnBrk="0" hangingPunct="1">
                        <a:lnSpc>
                          <a:spcPct val="100000"/>
                        </a:lnSpc>
                        <a:spcBef>
                          <a:spcPts val="1200"/>
                        </a:spcBef>
                        <a:spcAft>
                          <a:spcPts val="0"/>
                        </a:spcAft>
                        <a:buClrTx/>
                        <a:buSzTx/>
                        <a:buFont typeface="Arial" panose="020B0604020202020204" pitchFamily="34" charset="0"/>
                        <a:buChar char="•"/>
                        <a:tabLst/>
                        <a:defRPr/>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Class participation</a:t>
                      </a:r>
                    </a:p>
                    <a:p>
                      <a:pPr marL="457200" marR="0" lvl="0" indent="-457200" algn="l" defTabSz="914400" rtl="0" eaLnBrk="1" fontAlgn="base" latinLnBrk="0" hangingPunct="1">
                        <a:lnSpc>
                          <a:spcPct val="100000"/>
                        </a:lnSpc>
                        <a:spcBef>
                          <a:spcPts val="1200"/>
                        </a:spcBef>
                        <a:spcAft>
                          <a:spcPts val="0"/>
                        </a:spcAft>
                        <a:buClrTx/>
                        <a:buSzTx/>
                        <a:buFont typeface="Arial" panose="020B0604020202020204" pitchFamily="34" charset="0"/>
                        <a:buChar char="•"/>
                        <a:tabLst/>
                        <a:defRPr/>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Peer assessment</a:t>
                      </a:r>
                    </a:p>
                  </a:txBody>
                  <a:tcPr marL="84406" marR="844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699542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4834"/>
                                        </p:tgtEl>
                                        <p:attrNameLst>
                                          <p:attrName>style.visibility</p:attrName>
                                        </p:attrNameLst>
                                      </p:cBhvr>
                                      <p:to>
                                        <p:strVal val="visible"/>
                                      </p:to>
                                    </p:set>
                                    <p:animEffect transition="in" filter="blinds(horizontal)">
                                      <p:cBhvr>
                                        <p:cTn id="7" dur="500"/>
                                        <p:tgtEl>
                                          <p:spTgt spid="348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3000" dirty="0" smtClean="0"/>
              <a:t>Contain a set of options from which to select correct response(s)</a:t>
            </a:r>
          </a:p>
          <a:p>
            <a:r>
              <a:rPr lang="en-US" sz="3000" dirty="0" smtClean="0"/>
              <a:t>Checklist:</a:t>
            </a:r>
          </a:p>
          <a:p>
            <a:pPr lvl="1"/>
            <a:r>
              <a:rPr lang="en-US" sz="2600" dirty="0" smtClean="0"/>
              <a:t>Does the item assess an important aspect of the standard?</a:t>
            </a:r>
          </a:p>
          <a:p>
            <a:pPr lvl="1"/>
            <a:r>
              <a:rPr lang="en-US" sz="2600" dirty="0" smtClean="0"/>
              <a:t>Does the stem ask a direct question or set of specific problem?</a:t>
            </a:r>
          </a:p>
          <a:p>
            <a:pPr lvl="1"/>
            <a:r>
              <a:rPr lang="en-US" sz="2600" dirty="0" smtClean="0"/>
              <a:t>Is the item based on a paraphrase rather than words lifted directly from a textbook?</a:t>
            </a:r>
          </a:p>
          <a:p>
            <a:pPr lvl="1"/>
            <a:r>
              <a:rPr lang="en-US" sz="2600" dirty="0" smtClean="0"/>
              <a:t>Are the vocabulary and sentence structure at a relatively low and nontechnical level?</a:t>
            </a:r>
          </a:p>
          <a:p>
            <a:pPr lvl="1"/>
            <a:endParaRPr lang="en-US" sz="3400" dirty="0" smtClean="0"/>
          </a:p>
          <a:p>
            <a:endParaRPr lang="en-US" sz="3400" dirty="0" smtClean="0"/>
          </a:p>
          <a:p>
            <a:endParaRPr lang="en-US" sz="3400" dirty="0"/>
          </a:p>
        </p:txBody>
      </p:sp>
      <p:sp>
        <p:nvSpPr>
          <p:cNvPr id="3" name="Title 2"/>
          <p:cNvSpPr>
            <a:spLocks noGrp="1"/>
          </p:cNvSpPr>
          <p:nvPr>
            <p:ph type="title"/>
          </p:nvPr>
        </p:nvSpPr>
        <p:spPr/>
        <p:txBody>
          <a:bodyPr/>
          <a:lstStyle/>
          <a:p>
            <a:pPr algn="r"/>
            <a:r>
              <a:rPr lang="en-US" dirty="0"/>
              <a:t>Selected response (SR)</a:t>
            </a:r>
          </a:p>
        </p:txBody>
      </p:sp>
    </p:spTree>
    <p:extLst>
      <p:ext uri="{BB962C8B-B14F-4D97-AF65-F5344CB8AC3E}">
        <p14:creationId xmlns:p14="http://schemas.microsoft.com/office/powerpoint/2010/main" val="496395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sz="3800" dirty="0" smtClean="0"/>
              <a:t>Checklist (continued):</a:t>
            </a:r>
            <a:endParaRPr lang="en-US" sz="3400" dirty="0" smtClean="0"/>
          </a:p>
          <a:p>
            <a:pPr lvl="1"/>
            <a:r>
              <a:rPr lang="en-US" sz="3400" dirty="0" smtClean="0"/>
              <a:t>Is each alternative (stem) plausible so that a student who lacks of knowledge of the correct answer cannot view it as absurd or silly?</a:t>
            </a:r>
          </a:p>
          <a:p>
            <a:pPr lvl="1"/>
            <a:r>
              <a:rPr lang="en-US" sz="3400" dirty="0" smtClean="0"/>
              <a:t>If </a:t>
            </a:r>
            <a:r>
              <a:rPr lang="en-US" sz="3400" dirty="0"/>
              <a:t>possible, is every incorrect alternatives based on a common student error or misconception?</a:t>
            </a:r>
          </a:p>
          <a:p>
            <a:pPr lvl="1"/>
            <a:r>
              <a:rPr lang="en-US" sz="3400" dirty="0"/>
              <a:t>Is the correct answer of the item independent of the correct answers of the other items?</a:t>
            </a:r>
          </a:p>
          <a:p>
            <a:pPr lvl="1"/>
            <a:r>
              <a:rPr lang="en-US" sz="3400" dirty="0"/>
              <a:t>Is there only one correct or best answer to the item?</a:t>
            </a:r>
          </a:p>
          <a:p>
            <a:endParaRPr lang="en-US" dirty="0"/>
          </a:p>
        </p:txBody>
      </p:sp>
      <p:sp>
        <p:nvSpPr>
          <p:cNvPr id="3" name="Title 2"/>
          <p:cNvSpPr>
            <a:spLocks noGrp="1"/>
          </p:cNvSpPr>
          <p:nvPr>
            <p:ph type="title"/>
          </p:nvPr>
        </p:nvSpPr>
        <p:spPr/>
        <p:txBody>
          <a:bodyPr/>
          <a:lstStyle/>
          <a:p>
            <a:pPr algn="r"/>
            <a:r>
              <a:rPr lang="en-US" dirty="0"/>
              <a:t>Selected response (SR)</a:t>
            </a:r>
          </a:p>
        </p:txBody>
      </p:sp>
    </p:spTree>
    <p:extLst>
      <p:ext uri="{BB962C8B-B14F-4D97-AF65-F5344CB8AC3E}">
        <p14:creationId xmlns:p14="http://schemas.microsoft.com/office/powerpoint/2010/main" val="1836268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81" name="Group 21" descr="Advantages: Ease and objectivity in scoring, Can assess a number of learning targets, Focus on reading and thinking, Less chance of randomly guessing answer than in T/F items, Incorrect response)s) may indicate misconceptions&#10;&#10;Disadvantages: May only assess lower-level thinking, if poorly written, Discourage students from expressing own solutions, Limited sampling of content, Difficult to construct distinct and meaning incorrect responses&#10;&#10;Dos and Don'ts: Wire the question or task clearly by focusing it on specific learning target(s), Write the correct answer along with concise and unambiguous incorrect responses, Write plausible incorrect responses (i.e. not obviously wrong responses), Avoid using &quot;all/none of the above&quot; or a combination of correct answers as alternatives, Avoid using negative or double negative statements"/>
          <p:cNvGraphicFramePr>
            <a:graphicFrameLocks noGrp="1"/>
          </p:cNvGraphicFramePr>
          <p:nvPr>
            <p:extLst>
              <p:ext uri="{D42A27DB-BD31-4B8C-83A1-F6EECF244321}">
                <p14:modId xmlns:p14="http://schemas.microsoft.com/office/powerpoint/2010/main" val="1041765989"/>
              </p:ext>
            </p:extLst>
          </p:nvPr>
        </p:nvGraphicFramePr>
        <p:xfrm>
          <a:off x="152400" y="1706293"/>
          <a:ext cx="8991600" cy="5151707"/>
        </p:xfrm>
        <a:graphic>
          <a:graphicData uri="http://schemas.openxmlformats.org/drawingml/2006/table">
            <a:tbl>
              <a:tblPr/>
              <a:tblGrid>
                <a:gridCol w="2860964">
                  <a:extLst>
                    <a:ext uri="{9D8B030D-6E8A-4147-A177-3AD203B41FA5}">
                      <a16:colId xmlns:a16="http://schemas.microsoft.com/office/drawing/2014/main" val="20000"/>
                    </a:ext>
                  </a:extLst>
                </a:gridCol>
                <a:gridCol w="2758786">
                  <a:extLst>
                    <a:ext uri="{9D8B030D-6E8A-4147-A177-3AD203B41FA5}">
                      <a16:colId xmlns:a16="http://schemas.microsoft.com/office/drawing/2014/main" val="20001"/>
                    </a:ext>
                  </a:extLst>
                </a:gridCol>
                <a:gridCol w="3371850">
                  <a:extLst>
                    <a:ext uri="{9D8B030D-6E8A-4147-A177-3AD203B41FA5}">
                      <a16:colId xmlns:a16="http://schemas.microsoft.com/office/drawing/2014/main" val="20002"/>
                    </a:ext>
                  </a:extLst>
                </a:gridCol>
              </a:tblGrid>
              <a:tr h="48827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Advantages</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Disadvantages</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Dos and Don’ts</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extLst>
                  <a:ext uri="{0D108BD9-81ED-4DB2-BD59-A6C34878D82A}">
                    <a16:rowId xmlns:a16="http://schemas.microsoft.com/office/drawing/2014/main" val="10000"/>
                  </a:ext>
                </a:extLst>
              </a:tr>
              <a:tr h="4388527">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Ease and objectivity in scoring</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Can assess a number of learning targets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Focus on reading and thinking</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Less chance of randomly guessing answers than in T/F items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Incorrect response(s) may indicate misconceptions</a:t>
                      </a:r>
                    </a:p>
                  </a:txBody>
                  <a:tcPr marL="84406" marR="84406"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May only assess lower-level thinking, if poorly written</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Discourage students from expressing own solutions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Limited sampling of content</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Difficult to construct distinct and meaningful incorrect responses </a:t>
                      </a:r>
                    </a:p>
                  </a:txBody>
                  <a:tcPr marL="84406" marR="84406"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Write the question or task clearly by focusing it on specific learning target(s)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Write the correct answer along with concise and unambiguous incorrect responses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Write </a:t>
                      </a:r>
                      <a:r>
                        <a:rPr kumimoji="0" lang="en-US" sz="2000" b="0" i="1" u="none" strike="noStrike" cap="none" normalizeH="0" baseline="0" dirty="0" smtClean="0">
                          <a:ln>
                            <a:noFill/>
                          </a:ln>
                          <a:solidFill>
                            <a:schemeClr val="tx1"/>
                          </a:solidFill>
                          <a:effectLst/>
                          <a:latin typeface="Calibri"/>
                          <a:ea typeface="SimSun" pitchFamily="2" charset="-122"/>
                          <a:cs typeface="Calibri"/>
                        </a:rPr>
                        <a:t>plausible</a:t>
                      </a:r>
                      <a:r>
                        <a:rPr kumimoji="0" lang="en-US" sz="2000" b="0" i="0" u="none" strike="noStrike" cap="none" normalizeH="0" baseline="0" dirty="0" smtClean="0">
                          <a:ln>
                            <a:noFill/>
                          </a:ln>
                          <a:solidFill>
                            <a:schemeClr val="tx1"/>
                          </a:solidFill>
                          <a:effectLst/>
                          <a:latin typeface="Calibri"/>
                          <a:ea typeface="SimSun" pitchFamily="2" charset="-122"/>
                          <a:cs typeface="Calibri"/>
                        </a:rPr>
                        <a:t> incorrect responses (i.e. not obviously wrong responses)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Avoid using “all/none of the above” or a combination of correct answers as alternatives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Avoid using negative or double negative statements</a:t>
                      </a:r>
                    </a:p>
                  </a:txBody>
                  <a:tcPr marL="84406" marR="84406"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extLst>
                  <a:ext uri="{0D108BD9-81ED-4DB2-BD59-A6C34878D82A}">
                    <a16:rowId xmlns:a16="http://schemas.microsoft.com/office/drawing/2014/main" val="10001"/>
                  </a:ext>
                </a:extLst>
              </a:tr>
            </a:tbl>
          </a:graphicData>
        </a:graphic>
      </p:graphicFrame>
      <p:sp>
        <p:nvSpPr>
          <p:cNvPr id="38931" name="Rectangle 19"/>
          <p:cNvSpPr>
            <a:spLocks noGrp="1" noChangeArrowheads="1"/>
          </p:cNvSpPr>
          <p:nvPr>
            <p:ph type="title"/>
          </p:nvPr>
        </p:nvSpPr>
        <p:spPr>
          <a:xfrm>
            <a:off x="457200" y="685800"/>
            <a:ext cx="8229600" cy="533400"/>
          </a:xfrm>
          <a:noFill/>
        </p:spPr>
        <p:txBody>
          <a:bodyPr>
            <a:normAutofit/>
          </a:bodyPr>
          <a:lstStyle/>
          <a:p>
            <a:pPr algn="r" eaLnBrk="1" hangingPunct="1"/>
            <a:r>
              <a:rPr lang="en-US" altLang="en-US" sz="2800" dirty="0" smtClean="0"/>
              <a:t>SR: Multiple choice</a:t>
            </a:r>
          </a:p>
        </p:txBody>
      </p:sp>
    </p:spTree>
    <p:extLst>
      <p:ext uri="{BB962C8B-B14F-4D97-AF65-F5344CB8AC3E}">
        <p14:creationId xmlns:p14="http://schemas.microsoft.com/office/powerpoint/2010/main" val="36721137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Example 1: Poor and better</a:t>
            </a:r>
            <a:endParaRPr lang="en-US" dirty="0"/>
          </a:p>
        </p:txBody>
      </p:sp>
      <p:sp>
        <p:nvSpPr>
          <p:cNvPr id="4" name="Content Placeholder 1"/>
          <p:cNvSpPr txBox="1">
            <a:spLocks/>
          </p:cNvSpPr>
          <p:nvPr/>
        </p:nvSpPr>
        <p:spPr>
          <a:xfrm>
            <a:off x="381000" y="1676400"/>
            <a:ext cx="8407893" cy="4757929"/>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None/>
            </a:pPr>
            <a:r>
              <a:rPr lang="en-US" dirty="0"/>
              <a:t>Read this sentence from the article</a:t>
            </a:r>
            <a:r>
              <a:rPr lang="en-US" dirty="0" smtClean="0"/>
              <a:t>:</a:t>
            </a:r>
            <a:endParaRPr lang="en-US" dirty="0"/>
          </a:p>
          <a:p>
            <a:pPr marL="45720" indent="0">
              <a:buNone/>
            </a:pPr>
            <a:r>
              <a:rPr lang="en-US" dirty="0" smtClean="0"/>
              <a:t>Rainfall data from ancient cypress trees shows that the region's worst drought in 800 years peaked in 1587, the year the 120 men, women and children of the Roanoke colony were last seen by Europeans.</a:t>
            </a:r>
          </a:p>
          <a:p>
            <a:pPr marL="45720" indent="0">
              <a:buNone/>
            </a:pPr>
            <a:r>
              <a:rPr lang="en-US" dirty="0"/>
              <a:t>What does peaked </a:t>
            </a:r>
            <a:r>
              <a:rPr lang="en-US" dirty="0" smtClean="0"/>
              <a:t>mean in this sentence?</a:t>
            </a:r>
            <a:endParaRPr lang="en-US" dirty="0"/>
          </a:p>
          <a:p>
            <a:pPr marL="45720" indent="0">
              <a:buNone/>
            </a:pPr>
            <a:endParaRPr lang="en-US" sz="2400"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p:txBody>
      </p:sp>
      <p:sp>
        <p:nvSpPr>
          <p:cNvPr id="5" name="TextBox 4"/>
          <p:cNvSpPr txBox="1"/>
          <p:nvPr/>
        </p:nvSpPr>
        <p:spPr>
          <a:xfrm>
            <a:off x="228600" y="4191000"/>
            <a:ext cx="2667000" cy="1631216"/>
          </a:xfrm>
          <a:prstGeom prst="rect">
            <a:avLst/>
          </a:prstGeom>
          <a:noFill/>
        </p:spPr>
        <p:txBody>
          <a:bodyPr wrap="square" rtlCol="0">
            <a:spAutoFit/>
          </a:bodyPr>
          <a:lstStyle/>
          <a:p>
            <a:r>
              <a:rPr lang="en-US" sz="2000" u="sng" dirty="0" smtClean="0"/>
              <a:t>Poor</a:t>
            </a:r>
            <a:r>
              <a:rPr lang="en-US" sz="2000" dirty="0" smtClean="0"/>
              <a:t>:</a:t>
            </a:r>
            <a:endParaRPr lang="en-US" sz="2000" dirty="0"/>
          </a:p>
          <a:p>
            <a:r>
              <a:rPr lang="en-US" sz="2000" dirty="0"/>
              <a:t> A. was </a:t>
            </a:r>
            <a:r>
              <a:rPr lang="en-US" sz="2000" dirty="0" smtClean="0"/>
              <a:t>sharp</a:t>
            </a:r>
            <a:endParaRPr lang="en-US" sz="2000" dirty="0"/>
          </a:p>
          <a:p>
            <a:r>
              <a:rPr lang="en-US" sz="2000" dirty="0"/>
              <a:t> </a:t>
            </a:r>
            <a:r>
              <a:rPr lang="en-US" sz="2000" dirty="0">
                <a:solidFill>
                  <a:srgbClr val="FF0000"/>
                </a:solidFill>
              </a:rPr>
              <a:t>B. was at its height</a:t>
            </a:r>
          </a:p>
          <a:p>
            <a:r>
              <a:rPr lang="en-US" sz="2000" dirty="0"/>
              <a:t> C. was </a:t>
            </a:r>
            <a:r>
              <a:rPr lang="en-US" sz="2000" dirty="0" smtClean="0"/>
              <a:t>wet</a:t>
            </a:r>
            <a:endParaRPr lang="en-US" sz="2000" dirty="0"/>
          </a:p>
          <a:p>
            <a:r>
              <a:rPr lang="en-US" sz="2000" dirty="0"/>
              <a:t> D. was </a:t>
            </a:r>
            <a:r>
              <a:rPr lang="en-US" sz="2000" dirty="0" smtClean="0"/>
              <a:t>dry</a:t>
            </a:r>
            <a:endParaRPr lang="en-US" sz="2000" dirty="0"/>
          </a:p>
        </p:txBody>
      </p:sp>
      <p:sp>
        <p:nvSpPr>
          <p:cNvPr id="6" name="TextBox 5"/>
          <p:cNvSpPr txBox="1"/>
          <p:nvPr/>
        </p:nvSpPr>
        <p:spPr>
          <a:xfrm>
            <a:off x="4876800" y="4191000"/>
            <a:ext cx="2590800" cy="1631216"/>
          </a:xfrm>
          <a:prstGeom prst="rect">
            <a:avLst/>
          </a:prstGeom>
          <a:noFill/>
        </p:spPr>
        <p:txBody>
          <a:bodyPr wrap="square" rtlCol="0">
            <a:spAutoFit/>
          </a:bodyPr>
          <a:lstStyle/>
          <a:p>
            <a:r>
              <a:rPr lang="en-US" sz="2000" u="sng" dirty="0" smtClean="0"/>
              <a:t>Better</a:t>
            </a:r>
            <a:r>
              <a:rPr lang="en-US" sz="2000" dirty="0" smtClean="0"/>
              <a:t>:</a:t>
            </a:r>
          </a:p>
          <a:p>
            <a:r>
              <a:rPr lang="en-US" sz="2000" dirty="0"/>
              <a:t> A. was sharp</a:t>
            </a:r>
          </a:p>
          <a:p>
            <a:r>
              <a:rPr lang="en-US" sz="2000" dirty="0"/>
              <a:t> </a:t>
            </a:r>
            <a:r>
              <a:rPr lang="en-US" sz="2000" dirty="0">
                <a:solidFill>
                  <a:srgbClr val="FF0000"/>
                </a:solidFill>
              </a:rPr>
              <a:t>B. was at its height</a:t>
            </a:r>
          </a:p>
          <a:p>
            <a:r>
              <a:rPr lang="en-US" sz="2000" dirty="0"/>
              <a:t> C. was mountainous</a:t>
            </a:r>
          </a:p>
          <a:p>
            <a:r>
              <a:rPr lang="en-US" sz="2000" dirty="0"/>
              <a:t> D. was rising</a:t>
            </a:r>
          </a:p>
        </p:txBody>
      </p:sp>
      <p:sp>
        <p:nvSpPr>
          <p:cNvPr id="7" name="TextBox 6"/>
          <p:cNvSpPr txBox="1"/>
          <p:nvPr/>
        </p:nvSpPr>
        <p:spPr>
          <a:xfrm>
            <a:off x="2819400" y="4572000"/>
            <a:ext cx="1739284" cy="1323439"/>
          </a:xfrm>
          <a:prstGeom prst="rect">
            <a:avLst/>
          </a:prstGeom>
          <a:noFill/>
        </p:spPr>
        <p:txBody>
          <a:bodyPr wrap="square" rtlCol="0">
            <a:spAutoFit/>
          </a:bodyPr>
          <a:lstStyle/>
          <a:p>
            <a:r>
              <a:rPr lang="en-US" sz="2000" dirty="0" smtClean="0"/>
              <a:t>Wrong answers are too obviously wrong</a:t>
            </a:r>
            <a:endParaRPr lang="en-US" sz="2000" dirty="0"/>
          </a:p>
        </p:txBody>
      </p:sp>
      <p:sp>
        <p:nvSpPr>
          <p:cNvPr id="8" name="Right Brace 7" descr="Right-bracket"/>
          <p:cNvSpPr/>
          <p:nvPr/>
        </p:nvSpPr>
        <p:spPr>
          <a:xfrm>
            <a:off x="2438400" y="4495800"/>
            <a:ext cx="342900" cy="1331601"/>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ysClr val="windowText" lastClr="000000"/>
              </a:solidFill>
            </a:endParaRPr>
          </a:p>
        </p:txBody>
      </p:sp>
      <p:sp>
        <p:nvSpPr>
          <p:cNvPr id="9" name="Right Brace 8" descr="Right-bracket"/>
          <p:cNvSpPr/>
          <p:nvPr/>
        </p:nvSpPr>
        <p:spPr>
          <a:xfrm>
            <a:off x="7162800" y="4495800"/>
            <a:ext cx="342900" cy="12954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ysClr val="windowText" lastClr="000000"/>
              </a:solidFill>
            </a:endParaRPr>
          </a:p>
        </p:txBody>
      </p:sp>
      <p:sp>
        <p:nvSpPr>
          <p:cNvPr id="10" name="TextBox 9"/>
          <p:cNvSpPr txBox="1"/>
          <p:nvPr/>
        </p:nvSpPr>
        <p:spPr>
          <a:xfrm>
            <a:off x="7543800" y="4800600"/>
            <a:ext cx="1447800" cy="1015663"/>
          </a:xfrm>
          <a:prstGeom prst="rect">
            <a:avLst/>
          </a:prstGeom>
          <a:noFill/>
        </p:spPr>
        <p:txBody>
          <a:bodyPr wrap="square" rtlCol="0">
            <a:spAutoFit/>
          </a:bodyPr>
          <a:lstStyle/>
          <a:p>
            <a:r>
              <a:rPr lang="en-US" sz="2000" dirty="0" smtClean="0"/>
              <a:t>Distractors are more plausible.</a:t>
            </a:r>
          </a:p>
        </p:txBody>
      </p:sp>
    </p:spTree>
    <p:extLst>
      <p:ext uri="{BB962C8B-B14F-4D97-AF65-F5344CB8AC3E}">
        <p14:creationId xmlns:p14="http://schemas.microsoft.com/office/powerpoint/2010/main" val="24073607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Poor and better</a:t>
            </a:r>
            <a:endParaRPr lang="en-US" dirty="0"/>
          </a:p>
        </p:txBody>
      </p:sp>
      <p:sp>
        <p:nvSpPr>
          <p:cNvPr id="3" name="Content Placeholder 1"/>
          <p:cNvSpPr txBox="1">
            <a:spLocks/>
          </p:cNvSpPr>
          <p:nvPr/>
        </p:nvSpPr>
        <p:spPr>
          <a:xfrm>
            <a:off x="381000" y="1676400"/>
            <a:ext cx="8407893" cy="4757929"/>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None/>
            </a:pPr>
            <a:r>
              <a:rPr lang="en-US" u="sng" dirty="0" smtClean="0"/>
              <a:t>Poor</a:t>
            </a:r>
          </a:p>
          <a:p>
            <a:pPr marL="45720" indent="0">
              <a:buNone/>
            </a:pPr>
            <a:r>
              <a:rPr lang="en-US" dirty="0" smtClean="0"/>
              <a:t>Which of the following is least dissimilar in meaning to “concur”?</a:t>
            </a:r>
          </a:p>
          <a:p>
            <a:pPr marL="45720" indent="0">
              <a:buNone/>
            </a:pPr>
            <a:endParaRPr lang="en-US" sz="2400"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r>
              <a:rPr lang="en-US" u="sng" dirty="0" smtClean="0"/>
              <a:t>Better</a:t>
            </a:r>
          </a:p>
          <a:p>
            <a:pPr marL="45720" indent="0">
              <a:buNone/>
            </a:pPr>
            <a:r>
              <a:rPr lang="en-US" dirty="0"/>
              <a:t>Which of the following is </a:t>
            </a:r>
            <a:r>
              <a:rPr lang="en-US" dirty="0" smtClean="0"/>
              <a:t>most similar in </a:t>
            </a:r>
            <a:r>
              <a:rPr lang="en-US" dirty="0"/>
              <a:t>meaning to “concur”?</a:t>
            </a:r>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p:txBody>
      </p:sp>
      <p:sp>
        <p:nvSpPr>
          <p:cNvPr id="4" name="TextBox 3"/>
          <p:cNvSpPr txBox="1"/>
          <p:nvPr/>
        </p:nvSpPr>
        <p:spPr>
          <a:xfrm>
            <a:off x="381000" y="2819400"/>
            <a:ext cx="2667000" cy="1323439"/>
          </a:xfrm>
          <a:prstGeom prst="rect">
            <a:avLst/>
          </a:prstGeom>
          <a:noFill/>
        </p:spPr>
        <p:txBody>
          <a:bodyPr wrap="square" rtlCol="0">
            <a:spAutoFit/>
          </a:bodyPr>
          <a:lstStyle/>
          <a:p>
            <a:r>
              <a:rPr lang="en-US" sz="2000" dirty="0"/>
              <a:t> A. </a:t>
            </a:r>
            <a:r>
              <a:rPr lang="en-US" sz="2000" dirty="0" smtClean="0"/>
              <a:t>misalign</a:t>
            </a:r>
            <a:endParaRPr lang="en-US" sz="2000" dirty="0"/>
          </a:p>
          <a:p>
            <a:r>
              <a:rPr lang="en-US" sz="2000" dirty="0"/>
              <a:t> </a:t>
            </a:r>
            <a:r>
              <a:rPr lang="en-US" sz="2000" dirty="0">
                <a:solidFill>
                  <a:srgbClr val="FF0000"/>
                </a:solidFill>
              </a:rPr>
              <a:t>B. </a:t>
            </a:r>
            <a:r>
              <a:rPr lang="en-US" sz="2000" dirty="0" smtClean="0">
                <a:solidFill>
                  <a:srgbClr val="FF0000"/>
                </a:solidFill>
              </a:rPr>
              <a:t>assent</a:t>
            </a:r>
            <a:endParaRPr lang="en-US" sz="2000" dirty="0">
              <a:solidFill>
                <a:srgbClr val="FF0000"/>
              </a:solidFill>
            </a:endParaRPr>
          </a:p>
          <a:p>
            <a:r>
              <a:rPr lang="en-US" sz="2000" dirty="0"/>
              <a:t> C. </a:t>
            </a:r>
            <a:r>
              <a:rPr lang="en-US" sz="2000" dirty="0" smtClean="0"/>
              <a:t>withdraw</a:t>
            </a:r>
            <a:endParaRPr lang="en-US" sz="2000" dirty="0"/>
          </a:p>
          <a:p>
            <a:r>
              <a:rPr lang="en-US" sz="2000" dirty="0"/>
              <a:t> D. </a:t>
            </a:r>
            <a:r>
              <a:rPr lang="en-US" sz="2000" dirty="0" smtClean="0"/>
              <a:t>sanitize</a:t>
            </a:r>
            <a:endParaRPr lang="en-US" sz="2000" dirty="0"/>
          </a:p>
        </p:txBody>
      </p:sp>
      <p:sp>
        <p:nvSpPr>
          <p:cNvPr id="10" name="TextBox 9"/>
          <p:cNvSpPr txBox="1"/>
          <p:nvPr/>
        </p:nvSpPr>
        <p:spPr>
          <a:xfrm>
            <a:off x="6248400" y="2514600"/>
            <a:ext cx="2362200" cy="400110"/>
          </a:xfrm>
          <a:prstGeom prst="rect">
            <a:avLst/>
          </a:prstGeom>
          <a:solidFill>
            <a:schemeClr val="accent1">
              <a:lumMod val="60000"/>
              <a:lumOff val="40000"/>
            </a:schemeClr>
          </a:solidFill>
          <a:ln>
            <a:solidFill>
              <a:schemeClr val="tx1"/>
            </a:solidFill>
          </a:ln>
        </p:spPr>
        <p:txBody>
          <a:bodyPr wrap="square" rtlCol="0">
            <a:spAutoFit/>
          </a:bodyPr>
          <a:lstStyle/>
          <a:p>
            <a:pPr algn="ctr"/>
            <a:r>
              <a:rPr lang="en-US" sz="2000" dirty="0" smtClean="0"/>
              <a:t>Double negatives</a:t>
            </a:r>
            <a:endParaRPr lang="en-US" sz="2000" dirty="0"/>
          </a:p>
        </p:txBody>
      </p:sp>
      <p:sp>
        <p:nvSpPr>
          <p:cNvPr id="11" name="TextBox 10"/>
          <p:cNvSpPr txBox="1"/>
          <p:nvPr/>
        </p:nvSpPr>
        <p:spPr>
          <a:xfrm>
            <a:off x="533400" y="5105400"/>
            <a:ext cx="2667000" cy="1323439"/>
          </a:xfrm>
          <a:prstGeom prst="rect">
            <a:avLst/>
          </a:prstGeom>
          <a:noFill/>
        </p:spPr>
        <p:txBody>
          <a:bodyPr wrap="square" rtlCol="0">
            <a:spAutoFit/>
          </a:bodyPr>
          <a:lstStyle/>
          <a:p>
            <a:r>
              <a:rPr lang="en-US" sz="2000" dirty="0"/>
              <a:t> A. </a:t>
            </a:r>
            <a:r>
              <a:rPr lang="en-US" sz="2000" dirty="0" smtClean="0"/>
              <a:t>misalign</a:t>
            </a:r>
            <a:endParaRPr lang="en-US" sz="2000" dirty="0"/>
          </a:p>
          <a:p>
            <a:r>
              <a:rPr lang="en-US" sz="2000" dirty="0"/>
              <a:t> </a:t>
            </a:r>
            <a:r>
              <a:rPr lang="en-US" sz="2000" dirty="0">
                <a:solidFill>
                  <a:srgbClr val="FF0000"/>
                </a:solidFill>
              </a:rPr>
              <a:t>B. </a:t>
            </a:r>
            <a:r>
              <a:rPr lang="en-US" sz="2000" dirty="0" smtClean="0">
                <a:solidFill>
                  <a:srgbClr val="FF0000"/>
                </a:solidFill>
              </a:rPr>
              <a:t>assent</a:t>
            </a:r>
            <a:endParaRPr lang="en-US" sz="2000" dirty="0">
              <a:solidFill>
                <a:srgbClr val="FF0000"/>
              </a:solidFill>
            </a:endParaRPr>
          </a:p>
          <a:p>
            <a:r>
              <a:rPr lang="en-US" sz="2000" dirty="0"/>
              <a:t> C. </a:t>
            </a:r>
            <a:r>
              <a:rPr lang="en-US" sz="2000" dirty="0" smtClean="0"/>
              <a:t>withdraw</a:t>
            </a:r>
            <a:endParaRPr lang="en-US" sz="2000" dirty="0"/>
          </a:p>
          <a:p>
            <a:r>
              <a:rPr lang="en-US" sz="2000" dirty="0"/>
              <a:t> D. </a:t>
            </a:r>
            <a:r>
              <a:rPr lang="en-US" sz="2000" dirty="0" smtClean="0"/>
              <a:t>sanitize</a:t>
            </a:r>
            <a:endParaRPr lang="en-US" sz="2000" dirty="0"/>
          </a:p>
        </p:txBody>
      </p:sp>
    </p:spTree>
    <p:extLst>
      <p:ext uri="{BB962C8B-B14F-4D97-AF65-F5344CB8AC3E}">
        <p14:creationId xmlns:p14="http://schemas.microsoft.com/office/powerpoint/2010/main" val="23504038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3"/>
  <p:tag name="MMPROD_UIDATA" val="&lt;database version=&quot;8.0&quot;&gt;&lt;object type=&quot;1&quot; unique_id=&quot;10001&quot;&gt;&lt;object type=&quot;2&quot; unique_id=&quot;20578&quot;&gt;&lt;object type=&quot;3&quot; unique_id=&quot;20579&quot;&gt;&lt;property id=&quot;20148&quot; value=&quot;5&quot;/&gt;&lt;property id=&quot;20300&quot; value=&quot;Slide 1 - &amp;quot;ELA Item TYPES&amp;quot;&quot;/&gt;&lt;property id=&quot;20307&quot; value=&quot;256&quot;/&gt;&lt;/object&gt;&lt;object type=&quot;3&quot; unique_id=&quot;20580&quot;&gt;&lt;property id=&quot;20148&quot; value=&quot;5&quot;/&gt;&lt;property id=&quot;20300&quot; value=&quot;Slide 2 - &amp;quot;4 building blocks&amp;quot;&quot;/&gt;&lt;property id=&quot;20307&quot; value=&quot;374&quot;/&gt;&lt;/object&gt;&lt;object type=&quot;3&quot; unique_id=&quot;20581&quot;&gt;&lt;property id=&quot;20148&quot; value=&quot;5&quot;/&gt;&lt;property id=&quot;20300&quot; value=&quot;Slide 3 - &amp;quot;Item types&amp;quot;&quot;/&gt;&lt;property id=&quot;20307&quot; value=&quot;343&quot;/&gt;&lt;/object&gt;&lt;object type=&quot;3&quot; unique_id=&quot;20582&quot;&gt;&lt;property id=&quot;20148&quot; value=&quot;5&quot;/&gt;&lt;property id=&quot;20300&quot; value=&quot;Slide 4 - &amp;quot;Classifications of items&amp;quot;&quot;/&gt;&lt;property id=&quot;20307&quot; value=&quot;344&quot;/&gt;&lt;/object&gt;&lt;object type=&quot;3&quot; unique_id=&quot;20583&quot;&gt;&lt;property id=&quot;20148&quot; value=&quot;5&quot;/&gt;&lt;property id=&quot;20300&quot; value=&quot;Slide 5 - &amp;quot;Selected response (SR)&amp;quot;&quot;/&gt;&lt;property id=&quot;20307&quot; value=&quot;345&quot;/&gt;&lt;/object&gt;&lt;object type=&quot;3&quot; unique_id=&quot;20584&quot;&gt;&lt;property id=&quot;20148&quot; value=&quot;5&quot;/&gt;&lt;property id=&quot;20300&quot; value=&quot;Slide 6 - &amp;quot;Selected response (SR)&amp;quot;&quot;/&gt;&lt;property id=&quot;20307&quot; value=&quot;366&quot;/&gt;&lt;/object&gt;&lt;object type=&quot;3&quot; unique_id=&quot;20585&quot;&gt;&lt;property id=&quot;20148&quot; value=&quot;5&quot;/&gt;&lt;property id=&quot;20300&quot; value=&quot;Slide 7 - &amp;quot;SR: Multiple choice&amp;quot;&quot;/&gt;&lt;property id=&quot;20307&quot; value=&quot;346&quot;/&gt;&lt;/object&gt;&lt;object type=&quot;3&quot; unique_id=&quot;20586&quot;&gt;&lt;property id=&quot;20148&quot; value=&quot;5&quot;/&gt;&lt;property id=&quot;20300&quot; value=&quot;Slide 8 - &amp;quot;Example 1: Poor and better&amp;quot;&quot;/&gt;&lt;property id=&quot;20307&quot; value=&quot;379&quot;/&gt;&lt;/object&gt;&lt;object type=&quot;3&quot; unique_id=&quot;20587&quot;&gt;&lt;property id=&quot;20148&quot; value=&quot;5&quot;/&gt;&lt;property id=&quot;20300&quot; value=&quot;Slide 9 - &amp;quot;Example 2: Poor and better&amp;quot;&quot;/&gt;&lt;property id=&quot;20307&quot; value=&quot;380&quot;/&gt;&lt;/object&gt;&lt;object type=&quot;3&quot; unique_id=&quot;20588&quot;&gt;&lt;property id=&quot;20148&quot; value=&quot;5&quot;/&gt;&lt;property id=&quot;20300&quot; value=&quot;Slide 10 - &amp;quot;constructed response (cR)&amp;quot;&quot;/&gt;&lt;property id=&quot;20307&quot; value=&quot;347&quot;/&gt;&lt;/object&gt;&lt;object type=&quot;3&quot; unique_id=&quot;20589&quot;&gt;&lt;property id=&quot;20148&quot; value=&quot;5&quot;/&gt;&lt;property id=&quot;20300&quot; value=&quot;Slide 11 - &amp;quot;constructed response (cR)&amp;quot;&quot;/&gt;&lt;property id=&quot;20307&quot; value=&quot;367&quot;/&gt;&lt;/object&gt;&lt;object type=&quot;3&quot; unique_id=&quot;20590&quot;&gt;&lt;property id=&quot;20148&quot; value=&quot;5&quot;/&gt;&lt;property id=&quot;20300&quot; value=&quot;Slide 12 - &amp;quot;CR: Short answer&amp;quot;&quot;/&gt;&lt;property id=&quot;20307&quot; value=&quot;348&quot;/&gt;&lt;/object&gt;&lt;object type=&quot;3&quot; unique_id=&quot;20591&quot;&gt;&lt;property id=&quot;20148&quot; value=&quot;5&quot;/&gt;&lt;property id=&quot;20300&quot; value=&quot;Slide 13 - &amp;quot;CR : Restricted response Essay&amp;quot;&quot;/&gt;&lt;property id=&quot;20307&quot; value=&quot;349&quot;/&gt;&lt;/object&gt;&lt;object type=&quot;3&quot; unique_id=&quot;20592&quot;&gt;&lt;property id=&quot;20148&quot; value=&quot;5&quot;/&gt;&lt;property id=&quot;20300&quot; value=&quot;Slide 14 - &amp;quot;Example:  Poor and better&amp;quot;&quot;/&gt;&lt;property id=&quot;20307&quot; value=&quot;381&quot;/&gt;&lt;/object&gt;&lt;object type=&quot;3&quot; unique_id=&quot;20593&quot;&gt;&lt;property id=&quot;20148&quot; value=&quot;5&quot;/&gt;&lt;property id=&quot;20300&quot; value=&quot;Slide 15 - &amp;quot;extended response (ER)&amp;quot;&quot;/&gt;&lt;property id=&quot;20307&quot; value=&quot;368&quot;/&gt;&lt;/object&gt;&lt;object type=&quot;3&quot; unique_id=&quot;20594&quot;&gt;&lt;property id=&quot;20148&quot; value=&quot;5&quot;/&gt;&lt;property id=&quot;20300&quot; value=&quot;Slide 16 - &amp;quot;extended response (ER)&amp;quot;&quot;/&gt;&lt;property id=&quot;20307&quot; value=&quot;350&quot;/&gt;&lt;/object&gt;&lt;object type=&quot;3&quot; unique_id=&quot;20595&quot;&gt;&lt;property id=&quot;20148&quot; value=&quot;5&quot;/&gt;&lt;property id=&quot;20300&quot; value=&quot;Slide 17 - &amp;quot;ER: Extended response Essay&amp;quot;&quot;/&gt;&lt;property id=&quot;20307&quot; value=&quot;351&quot;/&gt;&lt;/object&gt;&lt;object type=&quot;3&quot; unique_id=&quot;20596&quot;&gt;&lt;property id=&quot;20148&quot; value=&quot;5&quot;/&gt;&lt;property id=&quot;20300&quot; value=&quot;Slide 18 - &amp;quot;Example:  Poor&amp;quot;&quot;/&gt;&lt;property id=&quot;20307&quot; value=&quot;382&quot;/&gt;&lt;/object&gt;&lt;object type=&quot;3&quot; unique_id=&quot;20597&quot;&gt;&lt;property id=&quot;20148&quot; value=&quot;5&quot;/&gt;&lt;property id=&quot;20300&quot; value=&quot;Slide 19 - &amp;quot;Same example: better&amp;quot;&quot;/&gt;&lt;property id=&quot;20307&quot; value=&quot;383&quot;/&gt;&lt;/object&gt;&lt;object type=&quot;3&quot; unique_id=&quot;20598&quot;&gt;&lt;property id=&quot;20148&quot; value=&quot;5&quot;/&gt;&lt;property id=&quot;20300&quot; value=&quot;Slide 20 - &amp;quot;Performance Task (PT)&amp;quot;&quot;/&gt;&lt;property id=&quot;20307&quot; value=&quot;352&quot;/&gt;&lt;/object&gt;&lt;object type=&quot;3&quot; unique_id=&quot;20599&quot;&gt;&lt;property id=&quot;20148&quot; value=&quot;5&quot;/&gt;&lt;property id=&quot;20300&quot; value=&quot;Slide 21 - &amp;quot;Performance Task (PT)&amp;quot;&quot;/&gt;&lt;property id=&quot;20307&quot; value=&quot;369&quot;/&gt;&lt;/object&gt;&lt;object type=&quot;3&quot; unique_id=&quot;20600&quot;&gt;&lt;property id=&quot;20148&quot; value=&quot;5&quot;/&gt;&lt;property id=&quot;20300&quot; value=&quot;Slide 22 - &amp;quot;Example Item&amp;amp;#x09;&amp;quot;&quot;/&gt;&lt;property id=&quot;20307&quot; value=&quot;384&quot;/&gt;&lt;/object&gt;&lt;object type=&quot;3&quot; unique_id=&quot;20601&quot;&gt;&lt;property id=&quot;20148&quot; value=&quot;5&quot;/&gt;&lt;property id=&quot;20300&quot; value=&quot;Slide 23 - &amp;quot;PT: Project/Portfolio&amp;quot;&quot;/&gt;&lt;property id=&quot;20307&quot; value=&quot;354&quot;/&gt;&lt;/object&gt;&lt;object type=&quot;3&quot; unique_id=&quot;20602&quot;&gt;&lt;property id=&quot;20148&quot; value=&quot;5&quot;/&gt;&lt;property id=&quot;20300&quot; value=&quot;Slide 24 - &amp;quot;PT: Peer Assessment&amp;quot;&quot;/&gt;&lt;property id=&quot;20307&quot; value=&quot;355&quot;/&gt;&lt;/object&gt;&lt;object type=&quot;3&quot; unique_id=&quot;20603&quot;&gt;&lt;property id=&quot;20148&quot; value=&quot;5&quot;/&gt;&lt;property id=&quot;20300&quot; value=&quot;Slide 25 - &amp;quot;Technology-Enhanced (TE)&amp;quot;&quot;/&gt;&lt;property id=&quot;20307&quot; value=&quot;356&quot;/&gt;&lt;/object&gt;&lt;object type=&quot;3&quot; unique_id=&quot;20604&quot;&gt;&lt;property id=&quot;20148&quot; value=&quot;5&quot;/&gt;&lt;property id=&quot;20300&quot; value=&quot;Slide 26 - &amp;quot;Assessing Item Quality&amp;quot;&quot;/&gt;&lt;property id=&quot;20307&quot; value=&quot;375&quot;/&gt;&lt;/object&gt;&lt;object type=&quot;3&quot; unique_id=&quot;20605&quot;&gt;&lt;property id=&quot;20148&quot; value=&quot;5&quot;/&gt;&lt;property id=&quot;20300&quot; value=&quot;Slide 27 - &amp;quot;Item BLUEPRINT&amp;quot;&quot;/&gt;&lt;property id=&quot;20307&quot; value=&quot;376&quot;/&gt;&lt;/object&gt;&lt;object type=&quot;3&quot; unique_id=&quot;20606&quot;&gt;&lt;property id=&quot;20148&quot; value=&quot;5&quot;/&gt;&lt;property id=&quot;20300&quot; value=&quot;Slide 28 - &amp;quot;Item Panel&amp;quot;&quot;/&gt;&lt;property id=&quot;20307&quot; value=&quot;377&quot;/&gt;&lt;/object&gt;&lt;object type=&quot;3&quot; unique_id=&quot;20607&quot;&gt;&lt;property id=&quot;20148&quot; value=&quot;5&quot;/&gt;&lt;property id=&quot;20300&quot; value=&quot;Slide 29 - &amp;quot;Validity Evidence&amp;quot;&quot;/&gt;&lt;property id=&quot;20307&quot; value=&quot;378&quot;/&gt;&lt;/object&gt;&lt;object type=&quot;3&quot; unique_id=&quot;20608&quot;&gt;&lt;property id=&quot;20148&quot; value=&quot;5&quot;/&gt;&lt;property id=&quot;20300&quot; value=&quot;Slide 30 - &amp;quot;Bibliography&amp;quot;&quot;/&gt;&lt;property id=&quot;20307&quot; value=&quot;373&quot;/&gt;&lt;/object&gt;&lt;object type=&quot;3&quot; unique_id=&quot;20609&quot;&gt;&lt;property id=&quot;20148&quot; value=&quot;5&quot;/&gt;&lt;property id=&quot;20300&quot; value=&quot;Slide 31 - &amp;quot;Creative Commons License &amp;quot;&quot;/&gt;&lt;property id=&quot;20307&quot; value=&quot;385&quot;/&gt;&lt;/object&gt;&lt;/object&gt;&lt;object type=&quot;8&quot; unique_id=&quot;20642&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4">
      <a:dk1>
        <a:srgbClr val="4A3927"/>
      </a:dk1>
      <a:lt1>
        <a:sysClr val="window" lastClr="FFFFFF"/>
      </a:lt1>
      <a:dk2>
        <a:srgbClr val="534949"/>
      </a:dk2>
      <a:lt2>
        <a:srgbClr val="CBDCB6"/>
      </a:lt2>
      <a:accent1>
        <a:srgbClr val="C4AB8F"/>
      </a:accent1>
      <a:accent2>
        <a:srgbClr val="003399"/>
      </a:accent2>
      <a:accent3>
        <a:srgbClr val="9AB052"/>
      </a:accent3>
      <a:accent4>
        <a:srgbClr val="87706B"/>
      </a:accent4>
      <a:accent5>
        <a:srgbClr val="94734E"/>
      </a:accent5>
      <a:accent6>
        <a:srgbClr val="72A5E2"/>
      </a:accent6>
      <a:hlink>
        <a:srgbClr val="006699"/>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2019-06-28T07:00:00+00:00</Remediation_x0020_Date>
    <Estimated_x0020_Creation_x0020_Date xmlns="826a7eb6-1fc1-4229-aedf-6a10bdcdc31e" xsi:nil="true"/>
    <Priority xmlns="826a7eb6-1fc1-4229-aedf-6a10bdcdc31e">New</Priority>
  </documentManagement>
</p:properties>
</file>

<file path=customXml/itemProps1.xml><?xml version="1.0" encoding="utf-8"?>
<ds:datastoreItem xmlns:ds="http://schemas.openxmlformats.org/officeDocument/2006/customXml" ds:itemID="{3B6530F5-32FC-49B4-AC1C-249D11B9F430}"/>
</file>

<file path=customXml/itemProps2.xml><?xml version="1.0" encoding="utf-8"?>
<ds:datastoreItem xmlns:ds="http://schemas.openxmlformats.org/officeDocument/2006/customXml" ds:itemID="{9352FCD0-FE79-4D1A-9A03-9E6834546C7A}"/>
</file>

<file path=customXml/itemProps3.xml><?xml version="1.0" encoding="utf-8"?>
<ds:datastoreItem xmlns:ds="http://schemas.openxmlformats.org/officeDocument/2006/customXml" ds:itemID="{C4ADCDAC-59EB-46EA-A2ED-634845D61213}"/>
</file>

<file path=docProps/app.xml><?xml version="1.0" encoding="utf-8"?>
<Properties xmlns="http://schemas.openxmlformats.org/officeDocument/2006/extended-properties" xmlns:vt="http://schemas.openxmlformats.org/officeDocument/2006/docPropsVTypes">
  <Template/>
  <TotalTime>13528</TotalTime>
  <Words>5028</Words>
  <Application>Microsoft Office PowerPoint</Application>
  <PresentationFormat>On-screen Show (4:3)</PresentationFormat>
  <Paragraphs>507</Paragraphs>
  <Slides>31</Slides>
  <Notes>31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31</vt:i4>
      </vt:variant>
    </vt:vector>
  </HeadingPairs>
  <TitlesOfParts>
    <vt:vector size="44" baseType="lpstr">
      <vt:lpstr>微软雅黑</vt:lpstr>
      <vt:lpstr>ＭＳ Ｐゴシック</vt:lpstr>
      <vt:lpstr>SimSun</vt:lpstr>
      <vt:lpstr>Angsana New</vt:lpstr>
      <vt:lpstr>Arial</vt:lpstr>
      <vt:lpstr>Calibri</vt:lpstr>
      <vt:lpstr>Franklin Gothic Medium</vt:lpstr>
      <vt:lpstr>Symbol</vt:lpstr>
      <vt:lpstr>Times</vt:lpstr>
      <vt:lpstr>Times New Roman</vt:lpstr>
      <vt:lpstr>Wingdings</vt:lpstr>
      <vt:lpstr>Wingdings 2</vt:lpstr>
      <vt:lpstr>Grid</vt:lpstr>
      <vt:lpstr>ELA Item TYPES</vt:lpstr>
      <vt:lpstr>4 building blocks</vt:lpstr>
      <vt:lpstr>Item types</vt:lpstr>
      <vt:lpstr>Classifications of items</vt:lpstr>
      <vt:lpstr>Selected response (SR)</vt:lpstr>
      <vt:lpstr>Selected response (SR)</vt:lpstr>
      <vt:lpstr>SR: Multiple choice</vt:lpstr>
      <vt:lpstr>Example 1: Poor and better</vt:lpstr>
      <vt:lpstr>Example 2: Poor and better</vt:lpstr>
      <vt:lpstr>constructed response (cR)</vt:lpstr>
      <vt:lpstr>constructed response (cR)</vt:lpstr>
      <vt:lpstr>CR: Short answer</vt:lpstr>
      <vt:lpstr>CR : Restricted response Essay</vt:lpstr>
      <vt:lpstr>Example:  Poor and better</vt:lpstr>
      <vt:lpstr>extended response (ER)</vt:lpstr>
      <vt:lpstr>extended response (ER)</vt:lpstr>
      <vt:lpstr>ER: Extended response Essay</vt:lpstr>
      <vt:lpstr>Example:  Poor</vt:lpstr>
      <vt:lpstr>Same example: better</vt:lpstr>
      <vt:lpstr>Performance Task (PT)</vt:lpstr>
      <vt:lpstr>Performance Task (PT)</vt:lpstr>
      <vt:lpstr>Example Item </vt:lpstr>
      <vt:lpstr>PT: Project/Portfolio</vt:lpstr>
      <vt:lpstr>PT: Peer Assessment</vt:lpstr>
      <vt:lpstr>Technology-Enhanced (TE)</vt:lpstr>
      <vt:lpstr>Assessing Item Quality</vt:lpstr>
      <vt:lpstr>Item BLUEPRINT</vt:lpstr>
      <vt:lpstr>Item Panel</vt:lpstr>
      <vt:lpstr>Validity Evidence</vt:lpstr>
      <vt:lpstr>Bibliography</vt:lpstr>
      <vt:lpstr>Creative Commons License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Language Arts (ELA) Item Types PowerPoint Presentation</dc:title>
  <dc:creator>Oregon Department of Education</dc:creator>
  <cp:lastModifiedBy>ASPENGREN Kirsten - ODE</cp:lastModifiedBy>
  <cp:revision>170</cp:revision>
  <dcterms:created xsi:type="dcterms:W3CDTF">2014-07-22T17:12:15Z</dcterms:created>
  <dcterms:modified xsi:type="dcterms:W3CDTF">2019-06-17T21:58:08Z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