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4"/>
  </p:sldMasterIdLst>
  <p:notesMasterIdLst>
    <p:notesMasterId r:id="rId16"/>
  </p:notesMasterIdLst>
  <p:sldIdLst>
    <p:sldId id="256" r:id="rId5"/>
    <p:sldId id="348" r:id="rId6"/>
    <p:sldId id="308" r:id="rId7"/>
    <p:sldId id="342" r:id="rId8"/>
    <p:sldId id="332" r:id="rId9"/>
    <p:sldId id="344" r:id="rId10"/>
    <p:sldId id="347" r:id="rId11"/>
    <p:sldId id="340" r:id="rId12"/>
    <p:sldId id="339" r:id="rId13"/>
    <p:sldId id="349" r:id="rId14"/>
    <p:sldId id="350" r:id="rId15"/>
  </p:sldIdLst>
  <p:sldSz cx="9144000" cy="6858000" type="screen4x3"/>
  <p:notesSz cx="6858000" cy="9144000"/>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aren Draney" initials="KD" lastIdx="15" clrIdx="0"/>
  <p:cmAuthor id="1" name="Henri" initials="H" lastIdx="2" clrIdx="1"/>
  <p:cmAuthor id="2" name="Diah" initials="D" lastIdx="2" clrIdx="2">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302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85" autoAdjust="0"/>
    <p:restoredTop sz="69719" autoAdjust="0"/>
  </p:normalViewPr>
  <p:slideViewPr>
    <p:cSldViewPr>
      <p:cViewPr varScale="1">
        <p:scale>
          <a:sx n="51" d="100"/>
          <a:sy n="51" d="100"/>
        </p:scale>
        <p:origin x="1068" y="66"/>
      </p:cViewPr>
      <p:guideLst>
        <p:guide orient="horz" pos="2160"/>
        <p:guide pos="2880"/>
      </p:guideLst>
    </p:cSldViewPr>
  </p:slideViewPr>
  <p:outlineViewPr>
    <p:cViewPr>
      <p:scale>
        <a:sx n="33" d="100"/>
        <a:sy n="33" d="100"/>
      </p:scale>
      <p:origin x="72" y="2208"/>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5E89C91-1DEC-49EC-AE7D-40E185A026B4}" type="datetimeFigureOut">
              <a:rPr lang="en-US" smtClean="0"/>
              <a:t>6/17/2019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88ED1C4-E55A-4059-8929-41A6A0563924}" type="slidenum">
              <a:rPr lang="en-US" smtClean="0"/>
              <a:t>‹#›</a:t>
            </a:fld>
            <a:endParaRPr lang="en-US"/>
          </a:p>
        </p:txBody>
      </p:sp>
    </p:spTree>
    <p:extLst>
      <p:ext uri="{BB962C8B-B14F-4D97-AF65-F5344CB8AC3E}">
        <p14:creationId xmlns:p14="http://schemas.microsoft.com/office/powerpoint/2010/main" val="10462841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In this set of slides we’ll be discussing the specific theme we’ll use throughout the next few chapters, and in the homework assignments we’ll ask you to do before coming to the live discussion we’ll be hosting in November.</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a:t>
            </a:fld>
            <a:endParaRPr lang="en-US"/>
          </a:p>
        </p:txBody>
      </p:sp>
    </p:spTree>
    <p:extLst>
      <p:ext uri="{BB962C8B-B14F-4D97-AF65-F5344CB8AC3E}">
        <p14:creationId xmlns:p14="http://schemas.microsoft.com/office/powerpoint/2010/main" val="39614923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That’s the end of our chapter on the Common Core-based mathematics learning progression.  If you would like any additional information about what has been covered in this chapter, here are some possible references for you.</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10</a:t>
            </a:fld>
            <a:endParaRPr lang="en-US"/>
          </a:p>
        </p:txBody>
      </p:sp>
    </p:spTree>
    <p:extLst>
      <p:ext uri="{BB962C8B-B14F-4D97-AF65-F5344CB8AC3E}">
        <p14:creationId xmlns:p14="http://schemas.microsoft.com/office/powerpoint/2010/main" val="15179606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11</a:t>
            </a:fld>
            <a:endParaRPr lang="en-US"/>
          </a:p>
        </p:txBody>
      </p:sp>
    </p:spTree>
    <p:extLst>
      <p:ext uri="{BB962C8B-B14F-4D97-AF65-F5344CB8AC3E}">
        <p14:creationId xmlns:p14="http://schemas.microsoft.com/office/powerpoint/2010/main" val="33629491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first stage of the BEAR Assessment system is to design or select a learning progression on which to base the assessment we’ll be developing.</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2</a:t>
            </a:fld>
            <a:endParaRPr lang="en-US"/>
          </a:p>
        </p:txBody>
      </p:sp>
    </p:spTree>
    <p:extLst>
      <p:ext uri="{BB962C8B-B14F-4D97-AF65-F5344CB8AC3E}">
        <p14:creationId xmlns:p14="http://schemas.microsoft.com/office/powerpoint/2010/main" val="24237478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As mentioned in the previous chapter on the BEAR Assessment System, we use a learning progression because we base this system on a developmental perspective of student learning.  </a:t>
            </a:r>
          </a:p>
          <a:p>
            <a:pPr marL="685800" lvl="1" indent="-228600">
              <a:buFont typeface="Arial" panose="020B0604020202020204" pitchFamily="34" charset="0"/>
              <a:buChar char="•"/>
            </a:pPr>
            <a:r>
              <a:rPr lang="en-US" sz="1200" kern="1200" dirty="0" smtClean="0">
                <a:solidFill>
                  <a:schemeClr val="tx1"/>
                </a:solidFill>
                <a:effectLst/>
                <a:latin typeface="+mn-lt"/>
                <a:ea typeface="+mn-ea"/>
                <a:cs typeface="+mn-cs"/>
              </a:rPr>
              <a:t>Rather than simply focusing on what a student does and doesn’t know at one particular point in time, we’d like to focus on the process of learning and on students’ progress through that process. </a:t>
            </a:r>
          </a:p>
          <a:p>
            <a:pPr marL="685800" lvl="1" indent="-228600">
              <a:buFont typeface="Arial" panose="020B0604020202020204" pitchFamily="34" charset="0"/>
              <a:buChar char="•"/>
            </a:pPr>
            <a:r>
              <a:rPr lang="en-US" sz="1200" kern="1200" dirty="0" smtClean="0">
                <a:solidFill>
                  <a:schemeClr val="tx1"/>
                </a:solidFill>
                <a:effectLst/>
                <a:latin typeface="+mn-lt"/>
                <a:ea typeface="+mn-ea"/>
                <a:cs typeface="+mn-cs"/>
              </a:rPr>
              <a:t>We illustrate this using what we call a progress map, or a map of the learning progression:</a:t>
            </a:r>
          </a:p>
          <a:p>
            <a:pPr marL="1143000" lvl="2" indent="-228600">
              <a:buFont typeface="Arial" panose="020B0604020202020204" pitchFamily="34" charset="0"/>
              <a:buChar char="•"/>
            </a:pPr>
            <a:r>
              <a:rPr lang="en-US" sz="1200" kern="1200" dirty="0" smtClean="0">
                <a:solidFill>
                  <a:schemeClr val="tx1"/>
                </a:solidFill>
                <a:effectLst/>
                <a:latin typeface="+mn-lt"/>
                <a:ea typeface="+mn-ea"/>
                <a:cs typeface="+mn-cs"/>
              </a:rPr>
              <a:t>This sketches out what different performance levels might look like, starting where students are likely to be when they arrive in our school or class, and ending where we want them to be after instruction</a:t>
            </a:r>
          </a:p>
          <a:p>
            <a:pPr marL="1143000" lvl="2" indent="-228600">
              <a:buFont typeface="Arial" panose="020B0604020202020204" pitchFamily="34" charset="0"/>
              <a:buChar char="•"/>
            </a:pPr>
            <a:r>
              <a:rPr lang="en-US" sz="1200" kern="1200" dirty="0" smtClean="0">
                <a:solidFill>
                  <a:schemeClr val="tx1"/>
                </a:solidFill>
                <a:effectLst/>
                <a:latin typeface="+mn-lt"/>
                <a:ea typeface="+mn-ea"/>
                <a:cs typeface="+mn-cs"/>
              </a:rPr>
              <a:t>If we were designing a map for a single year, we could use one  or a small number of content standards or clusters, ranking the standards within a cluster in their order of complexity or in the order in which they should be learned.</a:t>
            </a:r>
          </a:p>
          <a:p>
            <a:pPr marL="1143000" lvl="2" indent="-228600">
              <a:buFont typeface="Arial" panose="020B0604020202020204" pitchFamily="34" charset="0"/>
              <a:buChar char="•"/>
            </a:pPr>
            <a:r>
              <a:rPr lang="en-US" sz="1200" kern="1200" dirty="0" smtClean="0">
                <a:solidFill>
                  <a:schemeClr val="tx1"/>
                </a:solidFill>
                <a:effectLst/>
                <a:latin typeface="+mn-lt"/>
                <a:ea typeface="+mn-ea"/>
                <a:cs typeface="+mn-cs"/>
              </a:rPr>
              <a:t>Across grade levels we can use several related content standards or clusters in their order of complexity or in the order in which they should be learned.</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3</a:t>
            </a:fld>
            <a:endParaRPr lang="en-US"/>
          </a:p>
        </p:txBody>
      </p:sp>
    </p:spTree>
    <p:extLst>
      <p:ext uri="{BB962C8B-B14F-4D97-AF65-F5344CB8AC3E}">
        <p14:creationId xmlns:p14="http://schemas.microsoft.com/office/powerpoint/2010/main" val="31756578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Here’s a reminder of how the ELA standards are organized; they are labeled first by strand, then by anchor domain (here, Vocabulary acquisition and use), then by anchor standards, and finally by a cluster of grade-specific standards, here for the 4</a:t>
            </a:r>
            <a:r>
              <a:rPr lang="en-US" sz="1200" kern="1200" baseline="30000" dirty="0" smtClean="0">
                <a:solidFill>
                  <a:schemeClr val="tx1"/>
                </a:solidFill>
                <a:effectLst/>
                <a:latin typeface="+mn-lt"/>
                <a:ea typeface="+mn-ea"/>
                <a:cs typeface="+mn-cs"/>
              </a:rPr>
              <a:t>th</a:t>
            </a:r>
            <a:r>
              <a:rPr lang="en-US" sz="1200" kern="1200" dirty="0" smtClean="0">
                <a:solidFill>
                  <a:schemeClr val="tx1"/>
                </a:solidFill>
                <a:effectLst/>
                <a:latin typeface="+mn-lt"/>
                <a:ea typeface="+mn-ea"/>
                <a:cs typeface="+mn-cs"/>
              </a:rPr>
              <a:t> grade.</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4</a:t>
            </a:fld>
            <a:endParaRPr lang="en-US"/>
          </a:p>
        </p:txBody>
      </p:sp>
    </p:spTree>
    <p:extLst>
      <p:ext uri="{BB962C8B-B14F-4D97-AF65-F5344CB8AC3E}">
        <p14:creationId xmlns:p14="http://schemas.microsoft.com/office/powerpoint/2010/main" val="15898572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And a reminder that our selected theme, used to build our learning progression, is within the Reading strand, and the anchor domain of Craft and Structure – and we’ll be focusing specifically on determining and clarifying the meaning of unknown and multiple-meaning words and phrases within this.  This is associated with the Smarter Balanced Assessment Claim #1 for reading.</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5</a:t>
            </a:fld>
            <a:endParaRPr lang="en-US"/>
          </a:p>
        </p:txBody>
      </p:sp>
    </p:spTree>
    <p:extLst>
      <p:ext uri="{BB962C8B-B14F-4D97-AF65-F5344CB8AC3E}">
        <p14:creationId xmlns:p14="http://schemas.microsoft.com/office/powerpoint/2010/main" val="37401839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As you can see, the whole learning progression from kindergarten through high school quite large, and we don’t expect you to read it here.  Remember, though, we’ve provided it in a document that you can read through as needed.  We’ll show you a smaller portion, from upper elementary through middle school, in the next  slide.</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6</a:t>
            </a:fld>
            <a:endParaRPr lang="en-US"/>
          </a:p>
        </p:txBody>
      </p:sp>
    </p:spTree>
    <p:extLst>
      <p:ext uri="{BB962C8B-B14F-4D97-AF65-F5344CB8AC3E}">
        <p14:creationId xmlns:p14="http://schemas.microsoft.com/office/powerpoint/2010/main" val="41266615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This slide shows how interpreting words and phrases looks from Grades 4 (at the bottom) to grade 8.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At grade 4, the focus is on words that have to do with mythological characters;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grade 5 introduces metaphors and similes generally;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grade 6 focuses on figurative and connotative meanings, and the impact of word choice on meaning and tone</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grade 7 introduces the effect of rhymes and alliteration</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and grade 8 includes analogies and allusions</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Each of these becomes more subtle and complex.  Note that a student at grade 6 may not notice all figurative language, but may still be able to understand simile and metaphor, and is thus making progress toward the goal.</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988ED1C4-E55A-4059-8929-41A6A0563924}" type="slidenum">
              <a:rPr lang="en-US" smtClean="0"/>
              <a:t>7</a:t>
            </a:fld>
            <a:endParaRPr lang="en-US"/>
          </a:p>
        </p:txBody>
      </p:sp>
    </p:spTree>
    <p:extLst>
      <p:ext uri="{BB962C8B-B14F-4D97-AF65-F5344CB8AC3E}">
        <p14:creationId xmlns:p14="http://schemas.microsoft.com/office/powerpoint/2010/main" val="5824323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It should be noted that in the Smarter Balanced assessment, each of the four claims mentioned in Chapter 1  has specific assessment targets.  For example, in 8</a:t>
            </a:r>
            <a:r>
              <a:rPr lang="en-US" sz="1200" kern="1200" baseline="30000" dirty="0" smtClean="0">
                <a:solidFill>
                  <a:schemeClr val="tx1"/>
                </a:solidFill>
                <a:effectLst/>
                <a:latin typeface="+mn-lt"/>
                <a:ea typeface="+mn-ea"/>
                <a:cs typeface="+mn-cs"/>
              </a:rPr>
              <a:t>th</a:t>
            </a:r>
            <a:r>
              <a:rPr lang="en-US" sz="1200" kern="1200" dirty="0" smtClean="0">
                <a:solidFill>
                  <a:schemeClr val="tx1"/>
                </a:solidFill>
                <a:effectLst/>
                <a:latin typeface="+mn-lt"/>
                <a:ea typeface="+mn-ea"/>
                <a:cs typeface="+mn-cs"/>
              </a:rPr>
              <a:t> grade reading, which was in claim 1, there are 7 total targets.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Our specific example is most clearly related to Language use, which is target 7.  </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The specific standards involved are at a Depth of Knowledge of 3</a:t>
            </a:r>
          </a:p>
          <a:p>
            <a:pPr marL="628650" lvl="1" indent="-171450">
              <a:buFont typeface="Arial" panose="020B0604020202020204" pitchFamily="34" charset="0"/>
              <a:buChar char="•"/>
            </a:pPr>
            <a:r>
              <a:rPr lang="en-US" sz="1200" kern="1200" dirty="0" smtClean="0">
                <a:solidFill>
                  <a:schemeClr val="tx1"/>
                </a:solidFill>
                <a:effectLst/>
                <a:latin typeface="+mn-lt"/>
                <a:ea typeface="+mn-ea"/>
                <a:cs typeface="+mn-cs"/>
              </a:rPr>
              <a:t>This comes from the Cognitive Rigor Matrix, which shows the depth of knowledge required to take some action</a:t>
            </a:r>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8</a:t>
            </a:fld>
            <a:endParaRPr lang="en-US"/>
          </a:p>
        </p:txBody>
      </p:sp>
    </p:spTree>
    <p:extLst>
      <p:ext uri="{BB962C8B-B14F-4D97-AF65-F5344CB8AC3E}">
        <p14:creationId xmlns:p14="http://schemas.microsoft.com/office/powerpoint/2010/main" val="13510103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This is the Cognitive Rigor Matrix.  It classifies two ways of thinking about what students have to do to solve a problem.  The columns are labeled by the depth of knowledge, from recall and reproduction at the lowest level, to using skills and concepts, to strategic thinking and reasoning to extended thinking at the highest level.  The rows are labeled by a modification of Bloom’s taxonomy :  remember, understand, apply, analyze, evaluate, and create.  These grow generally more complex from top to bottom, but are not so strictly ordered.  A copy of the Cognitive Rigor Matrix, with a description in each cell of the actions this combination entails, is available for you along with this chapter, for you to study as you wish.</a:t>
            </a:r>
          </a:p>
          <a:p>
            <a:endParaRPr lang="en-US" dirty="0"/>
          </a:p>
        </p:txBody>
      </p:sp>
      <p:sp>
        <p:nvSpPr>
          <p:cNvPr id="4" name="Slide Number Placeholder 3"/>
          <p:cNvSpPr>
            <a:spLocks noGrp="1"/>
          </p:cNvSpPr>
          <p:nvPr>
            <p:ph type="sldNum" sz="quarter" idx="10"/>
          </p:nvPr>
        </p:nvSpPr>
        <p:spPr/>
        <p:txBody>
          <a:bodyPr/>
          <a:lstStyle/>
          <a:p>
            <a:fld id="{988ED1C4-E55A-4059-8929-41A6A0563924}" type="slidenum">
              <a:rPr lang="en-US" smtClean="0"/>
              <a:t>9</a:t>
            </a:fld>
            <a:endParaRPr lang="en-US"/>
          </a:p>
        </p:txBody>
      </p:sp>
    </p:spTree>
    <p:extLst>
      <p:ext uri="{BB962C8B-B14F-4D97-AF65-F5344CB8AC3E}">
        <p14:creationId xmlns:p14="http://schemas.microsoft.com/office/powerpoint/2010/main" val="352779596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ectangle 1"/>
          <p:cNvSpPr/>
          <p:nvPr userDrawn="1"/>
        </p:nvSpPr>
        <p:spPr>
          <a:xfrm>
            <a:off x="228600" y="5844558"/>
            <a:ext cx="2514600" cy="688897"/>
          </a:xfrm>
          <a:prstGeom prst="rect">
            <a:avLst/>
          </a:prstGeom>
          <a:blipFill>
            <a:blip r:embed="rId2"/>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pic>
        <p:nvPicPr>
          <p:cNvPr id="16" name="Picture 2" descr="OAKS Tree Only Paper_2014"/>
          <p:cNvPicPr>
            <a:picLocks noChangeAspect="1" noChangeArrowheads="1"/>
          </p:cNvPicPr>
          <p:nvPr userDrawn="1"/>
        </p:nvPicPr>
        <p:blipFill>
          <a:blip r:embed="rId3" cstate="print">
            <a:clrChange>
              <a:clrFrom>
                <a:srgbClr val="FFFFFE"/>
              </a:clrFrom>
              <a:clrTo>
                <a:srgbClr val="FFFFFE">
                  <a:alpha val="0"/>
                </a:srgbClr>
              </a:clrTo>
            </a:clrChange>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9" name="Picture 2" descr="OAKS Tree Only Paper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6" descr="lbl_Learning-ISAAU-T2"/>
          <p:cNvPicPr>
            <a:picLocks noChangeAspect="1" noChangeArrowheads="1"/>
          </p:cNvPicPr>
          <p:nvPr userDrawn="1"/>
        </p:nvPicPr>
        <p:blipFill>
          <a:blip r:embed="rId3" cstate="print">
            <a:clrChange>
              <a:clrFrom>
                <a:srgbClr val="FFFFFE"/>
              </a:clrFrom>
              <a:clrTo>
                <a:srgbClr val="FFFFFE">
                  <a:alpha val="0"/>
                </a:srgbClr>
              </a:clrTo>
            </a:clrChange>
            <a:extLst>
              <a:ext uri="{28A0092B-C50C-407E-A947-70E740481C1C}">
                <a14:useLocalDpi xmlns:a14="http://schemas.microsoft.com/office/drawing/2010/main" val="0"/>
              </a:ext>
            </a:extLst>
          </a:blip>
          <a:srcRect/>
          <a:stretch>
            <a:fillRect/>
          </a:stretch>
        </p:blipFill>
        <p:spPr bwMode="auto">
          <a:xfrm>
            <a:off x="304800" y="5911457"/>
            <a:ext cx="2366883" cy="621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pic>
        <p:nvPicPr>
          <p:cNvPr id="11" name="Picture 2" descr="OAKS Tree Only Paper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p:nvPr userDrawn="1"/>
        </p:nvSpPr>
        <p:spPr>
          <a:xfrm>
            <a:off x="228600" y="5844558"/>
            <a:ext cx="2514600" cy="688897"/>
          </a:xfrm>
          <a:prstGeom prst="rect">
            <a:avLst/>
          </a:prstGeom>
          <a:blipFill>
            <a:blip r:embed="rId3"/>
            <a:stretch>
              <a:fillRect/>
            </a:stretch>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pic>
        <p:nvPicPr>
          <p:cNvPr id="12" name="Picture 2" descr="OAKS Tree Only Paper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 name="Picture 6" descr="lbl_Learning-ISAAU-T2"/>
          <p:cNvPicPr>
            <a:picLocks noChangeAspect="1" noChangeArrowheads="1"/>
          </p:cNvPicPr>
          <p:nvPr userDrawn="1"/>
        </p:nvPicPr>
        <p:blipFill>
          <a:blip r:embed="rId3" cstate="print">
            <a:clrChange>
              <a:clrFrom>
                <a:srgbClr val="FFFFFE"/>
              </a:clrFrom>
              <a:clrTo>
                <a:srgbClr val="FFFFFE">
                  <a:alpha val="0"/>
                </a:srgbClr>
              </a:clrTo>
            </a:clrChange>
            <a:extLst>
              <a:ext uri="{28A0092B-C50C-407E-A947-70E740481C1C}">
                <a14:useLocalDpi xmlns:a14="http://schemas.microsoft.com/office/drawing/2010/main" val="0"/>
              </a:ext>
            </a:extLst>
          </a:blip>
          <a:srcRect/>
          <a:stretch>
            <a:fillRect/>
          </a:stretch>
        </p:blipFill>
        <p:spPr bwMode="auto">
          <a:xfrm>
            <a:off x="304800" y="5911457"/>
            <a:ext cx="2366883" cy="621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pic>
        <p:nvPicPr>
          <p:cNvPr id="15" name="Picture 2" descr="OAKS Tree Only Paper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l="27104" t="1495" r="28221" b="39485"/>
          <a:stretch>
            <a:fillRect/>
          </a:stretch>
        </p:blipFill>
        <p:spPr bwMode="auto">
          <a:xfrm>
            <a:off x="8249562" y="5844558"/>
            <a:ext cx="716884" cy="7557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6" descr="lbl_Learning-ISAAU-T2"/>
          <p:cNvPicPr>
            <a:picLocks noChangeAspect="1" noChangeArrowheads="1"/>
          </p:cNvPicPr>
          <p:nvPr userDrawn="1"/>
        </p:nvPicPr>
        <p:blipFill>
          <a:blip r:embed="rId3" cstate="print">
            <a:clrChange>
              <a:clrFrom>
                <a:srgbClr val="FFFFFE"/>
              </a:clrFrom>
              <a:clrTo>
                <a:srgbClr val="FFFFFE">
                  <a:alpha val="0"/>
                </a:srgbClr>
              </a:clrTo>
            </a:clrChange>
            <a:extLst>
              <a:ext uri="{28A0092B-C50C-407E-A947-70E740481C1C}">
                <a14:useLocalDpi xmlns:a14="http://schemas.microsoft.com/office/drawing/2010/main" val="0"/>
              </a:ext>
            </a:extLst>
          </a:blip>
          <a:srcRect/>
          <a:stretch>
            <a:fillRect/>
          </a:stretch>
        </p:blipFill>
        <p:spPr bwMode="auto">
          <a:xfrm>
            <a:off x="304800" y="5911457"/>
            <a:ext cx="2366883" cy="621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18643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hyperlink" Target="http://www.ode.state.or.us/home/" TargetMode="External"/><Relationship Id="rId7" Type="http://schemas.openxmlformats.org/officeDocument/2006/relationships/hyperlink" Target="mailto:cristen.mclean@state.or.us"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hyperlink" Target="https://creativecommons.org/licenses/by-nc-sa/4.0/" TargetMode="External"/><Relationship Id="rId5" Type="http://schemas.openxmlformats.org/officeDocument/2006/relationships/hyperlink" Target="http://creativecommons.org/licenses/by-nc/4.0/" TargetMode="External"/><Relationship Id="rId4" Type="http://schemas.openxmlformats.org/officeDocument/2006/relationships/hyperlink" Target="http://bearcenter.berkeley.edu/"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010400" y="1752600"/>
            <a:ext cx="1981200" cy="3048000"/>
          </a:xfrm>
        </p:spPr>
        <p:txBody>
          <a:bodyPr>
            <a:normAutofit/>
          </a:bodyPr>
          <a:lstStyle/>
          <a:p>
            <a:r>
              <a:rPr lang="en-US" dirty="0" smtClean="0"/>
              <a:t>Introduction</a:t>
            </a:r>
          </a:p>
          <a:p>
            <a:r>
              <a:rPr lang="en-US" dirty="0" smtClean="0"/>
              <a:t>ELA Selected Themes</a:t>
            </a:r>
          </a:p>
          <a:p>
            <a:r>
              <a:rPr lang="en-US" dirty="0" smtClean="0"/>
              <a:t>Assessment targets</a:t>
            </a:r>
          </a:p>
          <a:p>
            <a:r>
              <a:rPr lang="en-US" dirty="0" smtClean="0"/>
              <a:t>Progress Map</a:t>
            </a:r>
            <a:endParaRPr lang="en-US" dirty="0"/>
          </a:p>
        </p:txBody>
      </p:sp>
      <p:sp>
        <p:nvSpPr>
          <p:cNvPr id="2" name="Title 1"/>
          <p:cNvSpPr>
            <a:spLocks noGrp="1"/>
          </p:cNvSpPr>
          <p:nvPr>
            <p:ph type="title"/>
          </p:nvPr>
        </p:nvSpPr>
        <p:spPr/>
        <p:txBody>
          <a:bodyPr/>
          <a:lstStyle/>
          <a:p>
            <a:r>
              <a:rPr lang="en-US" dirty="0" smtClean="0"/>
              <a:t>English Language Arts</a:t>
            </a:r>
            <a:br>
              <a:rPr lang="en-US" dirty="0" smtClean="0"/>
            </a:br>
            <a:r>
              <a:rPr lang="en-US" dirty="0" smtClean="0"/>
              <a:t>Learning Progression</a:t>
            </a:r>
            <a:endParaRPr lang="en-US" dirty="0"/>
          </a:p>
        </p:txBody>
      </p:sp>
    </p:spTree>
    <p:extLst>
      <p:ext uri="{BB962C8B-B14F-4D97-AF65-F5344CB8AC3E}">
        <p14:creationId xmlns:p14="http://schemas.microsoft.com/office/powerpoint/2010/main" val="27596841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752600"/>
            <a:ext cx="8381260" cy="4724400"/>
          </a:xfrm>
        </p:spPr>
        <p:txBody>
          <a:bodyPr>
            <a:noAutofit/>
          </a:bodyPr>
          <a:lstStyle/>
          <a:p>
            <a:r>
              <a:rPr lang="en-US" altLang="zh-CN" sz="1350" dirty="0" smtClean="0">
                <a:cs typeface="Times New Roman" panose="02020603050405020304" pitchFamily="18" charset="0"/>
              </a:rPr>
              <a:t>Common </a:t>
            </a:r>
            <a:r>
              <a:rPr lang="en-US" altLang="zh-CN" sz="1350" dirty="0">
                <a:cs typeface="Times New Roman" panose="02020603050405020304" pitchFamily="18" charset="0"/>
              </a:rPr>
              <a:t>Core Standards Initiative. (2014). Common core standards for English language arts &amp; literacy in history/social studies, science, and technical subjects. Retrieved from http://www.corestandards.org/ELA-Literacy</a:t>
            </a:r>
            <a:r>
              <a:rPr lang="en-US" altLang="zh-CN" sz="1350" dirty="0" smtClean="0">
                <a:cs typeface="Times New Roman" panose="02020603050405020304" pitchFamily="18" charset="0"/>
              </a:rPr>
              <a:t>/</a:t>
            </a:r>
            <a:endParaRPr lang="en-US" sz="1350" dirty="0" smtClean="0"/>
          </a:p>
          <a:p>
            <a:r>
              <a:rPr lang="en-US" sz="1350" dirty="0" smtClean="0"/>
              <a:t>Hess</a:t>
            </a:r>
            <a:r>
              <a:rPr lang="en-US" sz="1350" dirty="0"/>
              <a:t>, K., </a:t>
            </a:r>
            <a:r>
              <a:rPr lang="en-US" sz="1350" dirty="0" smtClean="0"/>
              <a:t>Carlos, </a:t>
            </a:r>
            <a:r>
              <a:rPr lang="en-US" sz="1350" dirty="0"/>
              <a:t>D., Jones, B., &amp; Walkup, J., (2009). </a:t>
            </a:r>
            <a:r>
              <a:rPr lang="en-US" sz="1350" dirty="0" smtClean="0"/>
              <a:t>What exactly do “fewer, clearer, and higher standards” really look like in the classroom? Using a cognitive rigor matrix to analyze curriculum, plan lessons, and implement assessments. Paper </a:t>
            </a:r>
            <a:r>
              <a:rPr lang="en-US" sz="1350" dirty="0"/>
              <a:t>presented at CCSSO, Detroit, Michigan</a:t>
            </a:r>
            <a:r>
              <a:rPr lang="en-US" sz="1350" dirty="0" smtClean="0"/>
              <a:t>.</a:t>
            </a:r>
            <a:endParaRPr lang="en-US" sz="1350" dirty="0" smtClean="0">
              <a:cs typeface="Times New Roman" panose="02020603050405020304" pitchFamily="18" charset="0"/>
            </a:endParaRPr>
          </a:p>
          <a:p>
            <a:r>
              <a:rPr lang="en-US" altLang="zh-CN" sz="1350" dirty="0" smtClean="0">
                <a:cs typeface="Times New Roman" panose="02020603050405020304" pitchFamily="18" charset="0"/>
              </a:rPr>
              <a:t>Oregon Department of Education. (2014, June). Assessment guidance. </a:t>
            </a:r>
          </a:p>
          <a:p>
            <a:r>
              <a:rPr lang="en-US" sz="1350" dirty="0" smtClean="0">
                <a:cs typeface="Times New Roman" panose="02020603050405020304" pitchFamily="18" charset="0"/>
              </a:rPr>
              <a:t>Webb</a:t>
            </a:r>
            <a:r>
              <a:rPr lang="en-US" sz="1350" dirty="0">
                <a:cs typeface="Times New Roman" panose="02020603050405020304" pitchFamily="18" charset="0"/>
              </a:rPr>
              <a:t>, N. (2007). Aligning assessments and standards. Retrieved from http://</a:t>
            </a:r>
            <a:r>
              <a:rPr lang="en-US" sz="1350" dirty="0" smtClean="0">
                <a:cs typeface="Times New Roman" panose="02020603050405020304" pitchFamily="18" charset="0"/>
              </a:rPr>
              <a:t>www.wcer.wisc.edu/news/coverStories/aligning_assessments_and_standards.php</a:t>
            </a:r>
            <a:endParaRPr lang="en-US" altLang="zh-CN" sz="1350" dirty="0" smtClean="0">
              <a:cs typeface="Times New Roman" panose="02020603050405020304" pitchFamily="18" charset="0"/>
            </a:endParaRPr>
          </a:p>
          <a:p>
            <a:r>
              <a:rPr lang="en-US" sz="1350" dirty="0" smtClean="0">
                <a:cs typeface="Times New Roman" panose="02020603050405020304" pitchFamily="18" charset="0"/>
              </a:rPr>
              <a:t>Wilson</a:t>
            </a:r>
            <a:r>
              <a:rPr lang="en-US" sz="1350" dirty="0">
                <a:cs typeface="Times New Roman" panose="02020603050405020304" pitchFamily="18" charset="0"/>
              </a:rPr>
              <a:t>, M. (2005). Constructing measures: An item response modeling approach. New </a:t>
            </a:r>
            <a:r>
              <a:rPr lang="en-US" sz="1350" dirty="0" smtClean="0">
                <a:cs typeface="Times New Roman" panose="02020603050405020304" pitchFamily="18" charset="0"/>
              </a:rPr>
              <a:t>York: Psychology </a:t>
            </a:r>
            <a:r>
              <a:rPr lang="en-US" sz="1350" dirty="0">
                <a:cs typeface="Times New Roman" panose="02020603050405020304" pitchFamily="18" charset="0"/>
              </a:rPr>
              <a:t>Press, Taylor &amp; Francis </a:t>
            </a:r>
            <a:r>
              <a:rPr lang="en-US" sz="1350" dirty="0" smtClean="0">
                <a:cs typeface="Times New Roman" panose="02020603050405020304" pitchFamily="18" charset="0"/>
              </a:rPr>
              <a:t>Group.</a:t>
            </a:r>
          </a:p>
          <a:p>
            <a:r>
              <a:rPr lang="en-US" sz="1350" dirty="0" smtClean="0">
                <a:cs typeface="Times New Roman" panose="02020603050405020304" pitchFamily="18" charset="0"/>
              </a:rPr>
              <a:t>Wilson, M., &amp; Sloane, K. (2000). From principles to practice: An embedded assessment system. </a:t>
            </a:r>
            <a:r>
              <a:rPr lang="en-US" sz="1350" i="1" dirty="0" smtClean="0">
                <a:cs typeface="Times New Roman" panose="02020603050405020304" pitchFamily="18" charset="0"/>
              </a:rPr>
              <a:t>Applied Measurement in Education, 13 </a:t>
            </a:r>
            <a:r>
              <a:rPr lang="en-US" sz="1350" dirty="0" smtClean="0">
                <a:cs typeface="Times New Roman" panose="02020603050405020304" pitchFamily="18" charset="0"/>
              </a:rPr>
              <a:t>(2), pp. 181-208.</a:t>
            </a:r>
          </a:p>
          <a:p>
            <a:r>
              <a:rPr lang="en-US" sz="1350" dirty="0" smtClean="0">
                <a:cs typeface="Times New Roman" panose="02020603050405020304" pitchFamily="18" charset="0"/>
              </a:rPr>
              <a:t>Smarter Balanced Assessment Consortium. (2012, April). General item specifications.</a:t>
            </a:r>
          </a:p>
          <a:p>
            <a:r>
              <a:rPr lang="en-US" sz="1350" dirty="0" smtClean="0">
                <a:cs typeface="Times New Roman" panose="02020603050405020304" pitchFamily="18" charset="0"/>
              </a:rPr>
              <a:t>Smarter Balanced Assessment Consortium. (2013, June). </a:t>
            </a:r>
            <a:r>
              <a:rPr lang="en-US" sz="1400" dirty="0" smtClean="0"/>
              <a:t>Appendix </a:t>
            </a:r>
            <a:r>
              <a:rPr lang="en-US" sz="1400" dirty="0"/>
              <a:t>B: Grade Level Tables for All Claims and Assessment Targets and Item </a:t>
            </a:r>
            <a:r>
              <a:rPr lang="en-US" sz="1400" dirty="0" smtClean="0"/>
              <a:t>Types. Retrieved from </a:t>
            </a:r>
            <a:r>
              <a:rPr lang="en-US" sz="1400" dirty="0"/>
              <a:t>http://www.smarterbalanced.org/wordpress/wp-content/uploads/2011/12/ELA-Literacy-Content-Specifications.pdf</a:t>
            </a:r>
            <a:endParaRPr lang="en-US" altLang="en-US" sz="1350" dirty="0"/>
          </a:p>
        </p:txBody>
      </p:sp>
      <p:sp>
        <p:nvSpPr>
          <p:cNvPr id="2" name="Title 1"/>
          <p:cNvSpPr>
            <a:spLocks noGrp="1"/>
          </p:cNvSpPr>
          <p:nvPr>
            <p:ph type="title"/>
          </p:nvPr>
        </p:nvSpPr>
        <p:spPr/>
        <p:txBody>
          <a:bodyPr/>
          <a:lstStyle/>
          <a:p>
            <a:r>
              <a:rPr lang="en-US" dirty="0" smtClean="0"/>
              <a:t>Bibliography</a:t>
            </a:r>
            <a:endParaRPr lang="en-US" dirty="0"/>
          </a:p>
        </p:txBody>
      </p:sp>
    </p:spTree>
    <p:extLst>
      <p:ext uri="{BB962C8B-B14F-4D97-AF65-F5344CB8AC3E}">
        <p14:creationId xmlns:p14="http://schemas.microsoft.com/office/powerpoint/2010/main" val="27580920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365760" y="1524000"/>
            <a:ext cx="8407893" cy="4407408"/>
          </a:xfrm>
        </p:spPr>
        <p:txBody>
          <a:bodyPr>
            <a:normAutofit lnSpcReduction="10000"/>
          </a:bodyPr>
          <a:lstStyle/>
          <a:p>
            <a:pPr marL="45720" indent="0">
              <a:buNone/>
            </a:pPr>
            <a:endParaRPr lang="en-US" sz="1400" i="1" dirty="0" smtClean="0"/>
          </a:p>
          <a:p>
            <a:pPr marL="45720" indent="0">
              <a:buNone/>
            </a:pPr>
            <a:endParaRPr lang="en-US" sz="1400" i="1" dirty="0" smtClean="0"/>
          </a:p>
          <a:p>
            <a:pPr marL="45720" indent="0">
              <a:buNone/>
            </a:pPr>
            <a:r>
              <a:rPr lang="en-US" sz="1400" u="sng" dirty="0"/>
              <a:t>Introduction to Learning Progressions (ELA) </a:t>
            </a:r>
            <a:r>
              <a:rPr lang="en-US" sz="1400" u="sng" dirty="0" smtClean="0"/>
              <a:t>PPT by </a:t>
            </a:r>
            <a:r>
              <a:rPr lang="en-US" sz="1400" u="sng" dirty="0"/>
              <a:t>the </a:t>
            </a:r>
            <a:r>
              <a:rPr lang="en-US" sz="1400" u="sng" dirty="0">
                <a:hlinkClick r:id="rId3"/>
              </a:rPr>
              <a:t>Oregon Department of Education</a:t>
            </a:r>
            <a:r>
              <a:rPr lang="en-US" sz="1400" u="sng" dirty="0"/>
              <a:t> and </a:t>
            </a:r>
            <a:r>
              <a:rPr lang="en-US" sz="1400" u="sng" dirty="0">
                <a:hlinkClick r:id="rId4"/>
              </a:rPr>
              <a:t>Berkeley Evaluation and Assessment Research Center</a:t>
            </a:r>
            <a:r>
              <a:rPr lang="en-US" sz="1400" u="sng" dirty="0"/>
              <a:t> is licensed under a </a:t>
            </a:r>
            <a:r>
              <a:rPr lang="en-US" sz="1400" u="sng" dirty="0">
                <a:hlinkClick r:id="rId5"/>
              </a:rPr>
              <a:t>CC BY </a:t>
            </a:r>
            <a:r>
              <a:rPr lang="en-US" sz="1400" u="sng" dirty="0" smtClean="0">
                <a:hlinkClick r:id="rId5"/>
              </a:rPr>
              <a:t>4.0</a:t>
            </a:r>
            <a:r>
              <a:rPr lang="en-US" sz="1400" u="sng" dirty="0" smtClean="0"/>
              <a:t>.</a:t>
            </a:r>
            <a:endParaRPr lang="en-US" sz="1400" u="sng" dirty="0"/>
          </a:p>
          <a:p>
            <a:pPr marL="45720" indent="0">
              <a:buNone/>
            </a:pPr>
            <a:endParaRPr lang="en-US" sz="1400" b="1" dirty="0" smtClean="0"/>
          </a:p>
          <a:p>
            <a:pPr marL="45720" indent="0">
              <a:buNone/>
            </a:pPr>
            <a:r>
              <a:rPr lang="en-US" sz="1100" b="1" dirty="0" smtClean="0"/>
              <a:t>You </a:t>
            </a:r>
            <a:r>
              <a:rPr lang="en-US" sz="1100" b="1" dirty="0"/>
              <a:t>are free to:</a:t>
            </a:r>
          </a:p>
          <a:p>
            <a:r>
              <a:rPr lang="en-US" sz="1100" b="1" dirty="0"/>
              <a:t>Share</a:t>
            </a:r>
            <a:r>
              <a:rPr lang="en-US" sz="1100" dirty="0"/>
              <a:t> — copy and redistribute the material in any medium or format </a:t>
            </a:r>
          </a:p>
          <a:p>
            <a:r>
              <a:rPr lang="en-US" sz="1100" b="1" dirty="0"/>
              <a:t>Adapt</a:t>
            </a:r>
            <a:r>
              <a:rPr lang="en-US" sz="1100" dirty="0"/>
              <a:t> — remix, transform, and build upon the material </a:t>
            </a:r>
            <a:endParaRPr lang="en-US" sz="1100" dirty="0" smtClean="0"/>
          </a:p>
          <a:p>
            <a:pPr marL="45720" indent="0">
              <a:buNone/>
            </a:pPr>
            <a:endParaRPr lang="en-US" sz="1100" b="1" dirty="0"/>
          </a:p>
          <a:p>
            <a:pPr marL="45720" indent="0">
              <a:buNone/>
            </a:pPr>
            <a:r>
              <a:rPr lang="en-US" sz="1100" b="1" dirty="0" smtClean="0"/>
              <a:t>Under </a:t>
            </a:r>
            <a:r>
              <a:rPr lang="en-US" sz="1100" b="1" dirty="0"/>
              <a:t>the following terms:</a:t>
            </a:r>
          </a:p>
          <a:p>
            <a:r>
              <a:rPr lang="en-US" sz="1100" b="1" dirty="0" smtClean="0"/>
              <a:t>Attribution</a:t>
            </a:r>
            <a:r>
              <a:rPr lang="en-US" sz="1100" dirty="0" smtClean="0"/>
              <a:t> </a:t>
            </a:r>
            <a:r>
              <a:rPr lang="en-US" sz="1100" dirty="0"/>
              <a:t>— You must give </a:t>
            </a:r>
            <a:r>
              <a:rPr lang="en-US" sz="1100" dirty="0">
                <a:hlinkClick r:id="rId6"/>
              </a:rPr>
              <a:t>appropriate credit</a:t>
            </a:r>
            <a:r>
              <a:rPr lang="en-US" sz="1100" dirty="0"/>
              <a:t>, provide a link to the license, and </a:t>
            </a:r>
            <a:r>
              <a:rPr lang="en-US" sz="1100" dirty="0">
                <a:hlinkClick r:id="rId6"/>
              </a:rPr>
              <a:t>indicate if changes were made</a:t>
            </a:r>
            <a:r>
              <a:rPr lang="en-US" sz="1100" dirty="0"/>
              <a:t>. You may do so in any reasonable manner, but not in any way that suggests the licensor endorses you or </a:t>
            </a:r>
            <a:r>
              <a:rPr lang="en-US" sz="1100" dirty="0" smtClean="0"/>
              <a:t>your </a:t>
            </a:r>
            <a:r>
              <a:rPr lang="en-US" sz="1100" dirty="0"/>
              <a:t>use. </a:t>
            </a:r>
          </a:p>
          <a:p>
            <a:r>
              <a:rPr lang="en-US" sz="1100" b="1" dirty="0" err="1" smtClean="0"/>
              <a:t>NonCommercial</a:t>
            </a:r>
            <a:r>
              <a:rPr lang="en-US" sz="1100" dirty="0" smtClean="0"/>
              <a:t> </a:t>
            </a:r>
            <a:r>
              <a:rPr lang="en-US" sz="1100" dirty="0"/>
              <a:t>— You may not use the material for </a:t>
            </a:r>
            <a:r>
              <a:rPr lang="en-US" sz="1100" dirty="0">
                <a:hlinkClick r:id="rId6"/>
              </a:rPr>
              <a:t>commercial purposes</a:t>
            </a:r>
            <a:r>
              <a:rPr lang="en-US" sz="1100" dirty="0"/>
              <a:t>. </a:t>
            </a:r>
          </a:p>
          <a:p>
            <a:r>
              <a:rPr lang="en-US" sz="1100" b="1" dirty="0" err="1" smtClean="0"/>
              <a:t>ShareAlike</a:t>
            </a:r>
            <a:r>
              <a:rPr lang="en-US" sz="1100" dirty="0" smtClean="0"/>
              <a:t> </a:t>
            </a:r>
            <a:r>
              <a:rPr lang="en-US" sz="1100" dirty="0"/>
              <a:t>— If you remix, transform, or build upon the material, you must distribute your contributions under the </a:t>
            </a:r>
            <a:r>
              <a:rPr lang="en-US" sz="1100" dirty="0">
                <a:hlinkClick r:id="rId6"/>
              </a:rPr>
              <a:t>same license</a:t>
            </a:r>
            <a:r>
              <a:rPr lang="en-US" sz="1100" dirty="0"/>
              <a:t> as the original. </a:t>
            </a:r>
            <a:endParaRPr lang="en-US" sz="1100" dirty="0" smtClean="0"/>
          </a:p>
          <a:p>
            <a:pPr marL="45720" indent="0">
              <a:buNone/>
            </a:pPr>
            <a:endParaRPr lang="en-US" sz="1100" dirty="0"/>
          </a:p>
          <a:p>
            <a:pPr marL="45720" indent="0">
              <a:buNone/>
            </a:pPr>
            <a:endParaRPr lang="en-US" sz="1000" dirty="0" smtClean="0"/>
          </a:p>
          <a:p>
            <a:pPr marL="45720" indent="0">
              <a:buNone/>
            </a:pPr>
            <a:r>
              <a:rPr lang="en-US" sz="1400" i="1" dirty="0" smtClean="0"/>
              <a:t>Oregon </a:t>
            </a:r>
            <a:r>
              <a:rPr lang="en-US" sz="1400" i="1" dirty="0"/>
              <a:t>Department of Education welcomes editing of these resources and would greatly appreciate being able to learn from the changes made. To share an edited version of this resource, please contact Cristen McLean, </a:t>
            </a:r>
            <a:r>
              <a:rPr lang="en-US" sz="1400" i="1" dirty="0">
                <a:hlinkClick r:id="rId7"/>
              </a:rPr>
              <a:t>cristen.mclean@state.or.us</a:t>
            </a:r>
            <a:r>
              <a:rPr lang="en-US" sz="1400" i="1" dirty="0"/>
              <a:t>.</a:t>
            </a:r>
          </a:p>
          <a:p>
            <a:pPr marL="45720" indent="0">
              <a:buNone/>
            </a:pPr>
            <a:endParaRPr lang="en-US" sz="1400" dirty="0"/>
          </a:p>
        </p:txBody>
      </p:sp>
      <p:sp>
        <p:nvSpPr>
          <p:cNvPr id="3" name="Title 2"/>
          <p:cNvSpPr>
            <a:spLocks noGrp="1"/>
          </p:cNvSpPr>
          <p:nvPr>
            <p:ph type="title"/>
          </p:nvPr>
        </p:nvSpPr>
        <p:spPr/>
        <p:txBody>
          <a:bodyPr/>
          <a:lstStyle/>
          <a:p>
            <a:r>
              <a:rPr lang="en-US" dirty="0" smtClean="0"/>
              <a:t>Creative Commons License</a:t>
            </a:r>
            <a:r>
              <a:rPr lang="en-US" dirty="0"/>
              <a:t/>
            </a:r>
            <a:br>
              <a:rPr lang="en-US" dirty="0"/>
            </a:br>
            <a:endParaRPr lang="en-US" dirty="0"/>
          </a:p>
        </p:txBody>
      </p:sp>
      <p:pic>
        <p:nvPicPr>
          <p:cNvPr id="5" name="Shape 96" descr="Logo for CC Attribution Non-Commercial Share Alike license."/>
          <p:cNvPicPr/>
          <p:nvPr/>
        </p:nvPicPr>
        <p:blipFill>
          <a:blip r:embed="rId8">
            <a:alphaModFix/>
          </a:blip>
          <a:stretch>
            <a:fillRect/>
          </a:stretch>
        </p:blipFill>
        <p:spPr>
          <a:xfrm>
            <a:off x="6477000" y="2819400"/>
            <a:ext cx="1981200" cy="685800"/>
          </a:xfrm>
          <a:prstGeom prst="rect">
            <a:avLst/>
          </a:prstGeom>
          <a:noFill/>
          <a:ln>
            <a:noFill/>
          </a:ln>
        </p:spPr>
      </p:pic>
    </p:spTree>
    <p:extLst>
      <p:ext uri="{BB962C8B-B14F-4D97-AF65-F5344CB8AC3E}">
        <p14:creationId xmlns:p14="http://schemas.microsoft.com/office/powerpoint/2010/main" val="40077866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4 building blocks</a:t>
            </a:r>
            <a:endParaRPr lang="en-US" dirty="0"/>
          </a:p>
        </p:txBody>
      </p:sp>
      <p:sp>
        <p:nvSpPr>
          <p:cNvPr id="4" name="Oval 3"/>
          <p:cNvSpPr/>
          <p:nvPr/>
        </p:nvSpPr>
        <p:spPr>
          <a:xfrm>
            <a:off x="1424152" y="2133600"/>
            <a:ext cx="1981200" cy="1295400"/>
          </a:xfrm>
          <a:prstGeom prst="ellipse">
            <a:avLst/>
          </a:prstGeom>
          <a:ln w="762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Learning Progression</a:t>
            </a:r>
            <a:endParaRPr lang="en-US" dirty="0"/>
          </a:p>
        </p:txBody>
      </p:sp>
      <p:sp>
        <p:nvSpPr>
          <p:cNvPr id="5" name="Oval 4"/>
          <p:cNvSpPr/>
          <p:nvPr/>
        </p:nvSpPr>
        <p:spPr>
          <a:xfrm>
            <a:off x="5759669" y="2133600"/>
            <a:ext cx="1981200" cy="129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Item Design</a:t>
            </a:r>
            <a:endParaRPr lang="en-US" dirty="0"/>
          </a:p>
        </p:txBody>
      </p:sp>
      <p:sp>
        <p:nvSpPr>
          <p:cNvPr id="6" name="Oval 5"/>
          <p:cNvSpPr/>
          <p:nvPr/>
        </p:nvSpPr>
        <p:spPr>
          <a:xfrm>
            <a:off x="5791200" y="4495800"/>
            <a:ext cx="1981200" cy="129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Outcomes/Scoring</a:t>
            </a:r>
            <a:endParaRPr lang="en-US" dirty="0"/>
          </a:p>
        </p:txBody>
      </p:sp>
      <p:sp>
        <p:nvSpPr>
          <p:cNvPr id="7" name="Oval 6"/>
          <p:cNvSpPr/>
          <p:nvPr/>
        </p:nvSpPr>
        <p:spPr>
          <a:xfrm>
            <a:off x="1424152" y="4495800"/>
            <a:ext cx="1981200" cy="1295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Assessment Quality</a:t>
            </a:r>
            <a:endParaRPr lang="en-US" dirty="0"/>
          </a:p>
        </p:txBody>
      </p:sp>
      <p:cxnSp>
        <p:nvCxnSpPr>
          <p:cNvPr id="8" name="Straight Arrow Connector 7" descr="Arror from Learning Progression to Item Design"/>
          <p:cNvCxnSpPr>
            <a:stCxn id="4" idx="6"/>
            <a:endCxn id="5" idx="2"/>
          </p:cNvCxnSpPr>
          <p:nvPr/>
        </p:nvCxnSpPr>
        <p:spPr>
          <a:xfrm>
            <a:off x="3405352" y="2781300"/>
            <a:ext cx="2354317" cy="0"/>
          </a:xfrm>
          <a:prstGeom prst="straightConnector1">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9" name="Straight Arrow Connector 8" descr="Arrow from Outcomes / Scoring to Assessment Quality"/>
          <p:cNvCxnSpPr>
            <a:stCxn id="7" idx="6"/>
            <a:endCxn id="6" idx="2"/>
          </p:cNvCxnSpPr>
          <p:nvPr/>
        </p:nvCxnSpPr>
        <p:spPr>
          <a:xfrm>
            <a:off x="3405352" y="5143500"/>
            <a:ext cx="2385848" cy="0"/>
          </a:xfrm>
          <a:prstGeom prst="straightConnector1">
            <a:avLst/>
          </a:prstGeom>
          <a:ln w="28575">
            <a:solidFill>
              <a:schemeClr val="tx1"/>
            </a:solidFill>
            <a:headEnd type="stealth" w="lg" len="lg"/>
            <a:tailEnd type="none"/>
          </a:ln>
        </p:spPr>
        <p:style>
          <a:lnRef idx="1">
            <a:schemeClr val="accent1"/>
          </a:lnRef>
          <a:fillRef idx="0">
            <a:schemeClr val="accent1"/>
          </a:fillRef>
          <a:effectRef idx="0">
            <a:schemeClr val="accent1"/>
          </a:effectRef>
          <a:fontRef idx="minor">
            <a:schemeClr val="tx1"/>
          </a:fontRef>
        </p:style>
      </p:cxnSp>
      <p:cxnSp>
        <p:nvCxnSpPr>
          <p:cNvPr id="10" name="Straight Arrow Connector 9" descr="Arrow from Item Design to Outcomes / Scoring"/>
          <p:cNvCxnSpPr/>
          <p:nvPr/>
        </p:nvCxnSpPr>
        <p:spPr>
          <a:xfrm>
            <a:off x="6781800" y="3429000"/>
            <a:ext cx="31531" cy="1066800"/>
          </a:xfrm>
          <a:prstGeom prst="straightConnector1">
            <a:avLst/>
          </a:prstGeom>
          <a:ln w="28575">
            <a:solidFill>
              <a:schemeClr val="tx1"/>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11" name="Straight Arrow Connector 10" descr="Arrow from Assessment Quality to Learning Progression"/>
          <p:cNvCxnSpPr>
            <a:stCxn id="4" idx="4"/>
            <a:endCxn id="7" idx="0"/>
          </p:cNvCxnSpPr>
          <p:nvPr/>
        </p:nvCxnSpPr>
        <p:spPr>
          <a:xfrm>
            <a:off x="2414752" y="3429000"/>
            <a:ext cx="0" cy="1066800"/>
          </a:xfrm>
          <a:prstGeom prst="straightConnector1">
            <a:avLst/>
          </a:prstGeom>
          <a:ln w="28575">
            <a:solidFill>
              <a:schemeClr val="tx1"/>
            </a:solidFill>
            <a:headEnd type="stealth" w="lg" len="lg"/>
            <a:tailEnd type="non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275929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r>
              <a:rPr lang="en-US" sz="2400" dirty="0" smtClean="0"/>
              <a:t>Bear Assessment System Stage 1</a:t>
            </a:r>
          </a:p>
          <a:p>
            <a:r>
              <a:rPr lang="en-US" sz="2400" dirty="0" smtClean="0"/>
              <a:t>Focus on the process of learning and on individual student’s progress through that process </a:t>
            </a:r>
          </a:p>
          <a:p>
            <a:r>
              <a:rPr lang="en-US" sz="2400" dirty="0" smtClean="0"/>
              <a:t>Progress maps</a:t>
            </a:r>
          </a:p>
          <a:p>
            <a:pPr lvl="1"/>
            <a:r>
              <a:rPr lang="en-US" sz="2400" dirty="0" smtClean="0"/>
              <a:t>At a grade level, </a:t>
            </a:r>
            <a:r>
              <a:rPr lang="en-US" sz="2400" dirty="0"/>
              <a:t>a learning progression map can </a:t>
            </a:r>
            <a:r>
              <a:rPr lang="en-US" sz="2400" dirty="0" smtClean="0"/>
              <a:t>represent one content standard/cluster within which standards are ranked in the order of cognitive complexity</a:t>
            </a:r>
          </a:p>
          <a:p>
            <a:pPr lvl="1"/>
            <a:r>
              <a:rPr lang="en-US" sz="2400" dirty="0" smtClean="0"/>
              <a:t>Across grade levels, a learning progression map represent several related content standards/clusters each of which standards are </a:t>
            </a:r>
            <a:r>
              <a:rPr lang="en-US" sz="2400" dirty="0"/>
              <a:t>ranked in the order of cognitive </a:t>
            </a:r>
            <a:r>
              <a:rPr lang="en-US" sz="2400" dirty="0" smtClean="0"/>
              <a:t>complexity</a:t>
            </a:r>
          </a:p>
        </p:txBody>
      </p:sp>
      <p:sp>
        <p:nvSpPr>
          <p:cNvPr id="3" name="Title 2"/>
          <p:cNvSpPr>
            <a:spLocks noGrp="1"/>
          </p:cNvSpPr>
          <p:nvPr>
            <p:ph type="title"/>
          </p:nvPr>
        </p:nvSpPr>
        <p:spPr/>
        <p:txBody>
          <a:bodyPr/>
          <a:lstStyle/>
          <a:p>
            <a:r>
              <a:rPr lang="en-US" dirty="0" smtClean="0"/>
              <a:t>Introduction</a:t>
            </a:r>
            <a:endParaRPr lang="en-US" dirty="0"/>
          </a:p>
        </p:txBody>
      </p:sp>
    </p:spTree>
    <p:extLst>
      <p:ext uri="{BB962C8B-B14F-4D97-AF65-F5344CB8AC3E}">
        <p14:creationId xmlns:p14="http://schemas.microsoft.com/office/powerpoint/2010/main" val="30373625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How to Read ELA Standards</a:t>
            </a:r>
            <a:endParaRPr lang="en-US" dirty="0"/>
          </a:p>
        </p:txBody>
      </p:sp>
      <p:pic>
        <p:nvPicPr>
          <p:cNvPr id="15" name="Picture 14" descr="Table of an ELA standard"/>
          <p:cNvPicPr>
            <a:picLocks noChangeAspect="1"/>
          </p:cNvPicPr>
          <p:nvPr/>
        </p:nvPicPr>
        <p:blipFill>
          <a:blip r:embed="rId3"/>
          <a:stretch>
            <a:fillRect/>
          </a:stretch>
        </p:blipFill>
        <p:spPr>
          <a:xfrm>
            <a:off x="258767" y="1769807"/>
            <a:ext cx="6446833" cy="4829908"/>
          </a:xfrm>
          <a:prstGeom prst="rect">
            <a:avLst/>
          </a:prstGeom>
        </p:spPr>
      </p:pic>
      <p:sp>
        <p:nvSpPr>
          <p:cNvPr id="17" name="TextBox 16"/>
          <p:cNvSpPr txBox="1"/>
          <p:nvPr/>
        </p:nvSpPr>
        <p:spPr>
          <a:xfrm>
            <a:off x="7219991" y="1723292"/>
            <a:ext cx="1542269" cy="457200"/>
          </a:xfrm>
          <a:prstGeom prst="rect">
            <a:avLst/>
          </a:prstGeom>
          <a:noFill/>
        </p:spPr>
        <p:txBody>
          <a:bodyPr wrap="square" rtlCol="0">
            <a:spAutoFit/>
          </a:bodyPr>
          <a:lstStyle/>
          <a:p>
            <a:r>
              <a:rPr lang="en-US" sz="2400" dirty="0" smtClean="0">
                <a:solidFill>
                  <a:srgbClr val="FF0000"/>
                </a:solidFill>
              </a:rPr>
              <a:t>Strand</a:t>
            </a:r>
            <a:endParaRPr lang="en-US" sz="2400" dirty="0">
              <a:solidFill>
                <a:srgbClr val="FF0000"/>
              </a:solidFill>
            </a:endParaRPr>
          </a:p>
        </p:txBody>
      </p:sp>
      <p:sp>
        <p:nvSpPr>
          <p:cNvPr id="18" name="TextBox 17"/>
          <p:cNvSpPr txBox="1"/>
          <p:nvPr/>
        </p:nvSpPr>
        <p:spPr>
          <a:xfrm>
            <a:off x="7219991" y="2031878"/>
            <a:ext cx="1542269" cy="844252"/>
          </a:xfrm>
          <a:prstGeom prst="rect">
            <a:avLst/>
          </a:prstGeom>
          <a:noFill/>
        </p:spPr>
        <p:txBody>
          <a:bodyPr wrap="square" rtlCol="0">
            <a:spAutoFit/>
          </a:bodyPr>
          <a:lstStyle/>
          <a:p>
            <a:r>
              <a:rPr lang="en-US" sz="2400" dirty="0" smtClean="0">
                <a:solidFill>
                  <a:srgbClr val="FF0000"/>
                </a:solidFill>
              </a:rPr>
              <a:t>Anchor Domain</a:t>
            </a:r>
            <a:endParaRPr lang="en-US" sz="2400" dirty="0">
              <a:solidFill>
                <a:srgbClr val="FF0000"/>
              </a:solidFill>
            </a:endParaRPr>
          </a:p>
        </p:txBody>
      </p:sp>
      <p:sp>
        <p:nvSpPr>
          <p:cNvPr id="20" name="TextBox 19"/>
          <p:cNvSpPr txBox="1"/>
          <p:nvPr/>
        </p:nvSpPr>
        <p:spPr>
          <a:xfrm>
            <a:off x="7246367" y="2832299"/>
            <a:ext cx="1489515" cy="830997"/>
          </a:xfrm>
          <a:prstGeom prst="rect">
            <a:avLst/>
          </a:prstGeom>
          <a:noFill/>
        </p:spPr>
        <p:txBody>
          <a:bodyPr wrap="square" rtlCol="0">
            <a:spAutoFit/>
          </a:bodyPr>
          <a:lstStyle/>
          <a:p>
            <a:r>
              <a:rPr lang="en-US" sz="2400" dirty="0" smtClean="0">
                <a:solidFill>
                  <a:srgbClr val="FF0000"/>
                </a:solidFill>
              </a:rPr>
              <a:t>Anchor Standard</a:t>
            </a:r>
            <a:endParaRPr lang="en-US" sz="2400" dirty="0">
              <a:solidFill>
                <a:srgbClr val="FF0000"/>
              </a:solidFill>
            </a:endParaRPr>
          </a:p>
        </p:txBody>
      </p:sp>
      <p:sp>
        <p:nvSpPr>
          <p:cNvPr id="21" name="TextBox 20"/>
          <p:cNvSpPr txBox="1"/>
          <p:nvPr/>
        </p:nvSpPr>
        <p:spPr>
          <a:xfrm>
            <a:off x="7219991" y="3714938"/>
            <a:ext cx="1641914" cy="1200329"/>
          </a:xfrm>
          <a:prstGeom prst="rect">
            <a:avLst/>
          </a:prstGeom>
          <a:noFill/>
        </p:spPr>
        <p:txBody>
          <a:bodyPr wrap="square" rtlCol="0">
            <a:spAutoFit/>
          </a:bodyPr>
          <a:lstStyle/>
          <a:p>
            <a:r>
              <a:rPr lang="en-US" sz="2400" dirty="0" smtClean="0">
                <a:solidFill>
                  <a:srgbClr val="FF0000"/>
                </a:solidFill>
              </a:rPr>
              <a:t>Grade-specific Standards</a:t>
            </a:r>
            <a:endParaRPr lang="en-US" sz="2400" dirty="0">
              <a:solidFill>
                <a:srgbClr val="FF0000"/>
              </a:solidFill>
            </a:endParaRPr>
          </a:p>
        </p:txBody>
      </p:sp>
      <p:sp>
        <p:nvSpPr>
          <p:cNvPr id="23" name="TextBox 22"/>
          <p:cNvSpPr txBox="1"/>
          <p:nvPr/>
        </p:nvSpPr>
        <p:spPr>
          <a:xfrm>
            <a:off x="7067591" y="5292410"/>
            <a:ext cx="1794314" cy="461665"/>
          </a:xfrm>
          <a:prstGeom prst="rect">
            <a:avLst/>
          </a:prstGeom>
          <a:noFill/>
        </p:spPr>
        <p:txBody>
          <a:bodyPr wrap="square" rtlCol="0">
            <a:spAutoFit/>
          </a:bodyPr>
          <a:lstStyle/>
          <a:p>
            <a:r>
              <a:rPr lang="en-US" sz="2400" dirty="0" smtClean="0">
                <a:solidFill>
                  <a:srgbClr val="FF0000"/>
                </a:solidFill>
              </a:rPr>
              <a:t>Grade level</a:t>
            </a:r>
            <a:endParaRPr lang="en-US" sz="2400" dirty="0">
              <a:solidFill>
                <a:srgbClr val="FF0000"/>
              </a:solidFill>
            </a:endParaRPr>
          </a:p>
        </p:txBody>
      </p:sp>
      <p:cxnSp>
        <p:nvCxnSpPr>
          <p:cNvPr id="24" name="Straight Arrow Connector 23" descr="Arrow from Language to Standard"/>
          <p:cNvCxnSpPr/>
          <p:nvPr/>
        </p:nvCxnSpPr>
        <p:spPr>
          <a:xfrm>
            <a:off x="3123069" y="1906668"/>
            <a:ext cx="3981780" cy="23820"/>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5" name="Straight Arrow Connector 24" descr="Arrow from Vocabulary Acquistion and Use to Anchor Domain"/>
          <p:cNvCxnSpPr/>
          <p:nvPr/>
        </p:nvCxnSpPr>
        <p:spPr>
          <a:xfrm>
            <a:off x="3123069" y="2205248"/>
            <a:ext cx="3981780" cy="23820"/>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7" name="Straight Arrow Connector 26" descr="Arrow from &quot;Determine or clarify the meaning of unknown and multiple meaning words and prases by using...&quot; to Anchor Standard"/>
          <p:cNvCxnSpPr/>
          <p:nvPr/>
        </p:nvCxnSpPr>
        <p:spPr>
          <a:xfrm>
            <a:off x="4895706" y="3119228"/>
            <a:ext cx="2209143" cy="31662"/>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8" name="Straight Arrow Connector 27" descr="Aarow from &quot;Determine or clarify the meaning of unknown and multiple meaning words and prases based on grade 4...&quot; to Grade-specific Standard"/>
          <p:cNvCxnSpPr/>
          <p:nvPr/>
        </p:nvCxnSpPr>
        <p:spPr>
          <a:xfrm>
            <a:off x="3791134" y="4041050"/>
            <a:ext cx="3313715" cy="143711"/>
          </a:xfrm>
          <a:prstGeom prst="straightConnector1">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sp>
        <p:nvSpPr>
          <p:cNvPr id="29" name="Oval 28" descr="Circle around 4 in 4.L4"/>
          <p:cNvSpPr/>
          <p:nvPr/>
        </p:nvSpPr>
        <p:spPr>
          <a:xfrm>
            <a:off x="258766" y="3247796"/>
            <a:ext cx="350833" cy="415499"/>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0" name="Curved Connector 29" descr="Arrow from the cirle around 4 in 4.l4 to Grade level"/>
          <p:cNvCxnSpPr>
            <a:endCxn id="23" idx="1"/>
          </p:cNvCxnSpPr>
          <p:nvPr/>
        </p:nvCxnSpPr>
        <p:spPr>
          <a:xfrm>
            <a:off x="428604" y="3663295"/>
            <a:ext cx="6638987" cy="1859948"/>
          </a:xfrm>
          <a:prstGeom prst="curvedConnector3">
            <a:avLst>
              <a:gd name="adj1" fmla="val 1264"/>
            </a:avLst>
          </a:prstGeom>
          <a:ln w="19050">
            <a:solidFill>
              <a:srgbClr val="FF0000"/>
            </a:solidFill>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342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fade">
                                      <p:cBhvr>
                                        <p:cTn id="7" dur="500"/>
                                        <p:tgtEl>
                                          <p:spTgt spid="2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0"/>
                                        </p:tgtEl>
                                        <p:attrNameLst>
                                          <p:attrName>style.visibility</p:attrName>
                                        </p:attrNameLst>
                                      </p:cBhvr>
                                      <p:to>
                                        <p:strVal val="visible"/>
                                      </p:to>
                                    </p:set>
                                    <p:animEffect transition="in" filter="fade">
                                      <p:cBhvr>
                                        <p:cTn id="12" dur="500"/>
                                        <p:tgtEl>
                                          <p:spTgt spid="30"/>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24"/>
                                        </p:tgtEl>
                                        <p:attrNameLst>
                                          <p:attrName>style.visibility</p:attrName>
                                        </p:attrNameLst>
                                      </p:cBhvr>
                                      <p:to>
                                        <p:strVal val="visible"/>
                                      </p:to>
                                    </p:set>
                                    <p:animEffect transition="in" filter="fade">
                                      <p:cBhvr>
                                        <p:cTn id="21" dur="500"/>
                                        <p:tgtEl>
                                          <p:spTgt spid="24"/>
                                        </p:tgtEl>
                                      </p:cBhvr>
                                    </p:animEffec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17"/>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nodeType="clickEffect">
                                  <p:stCondLst>
                                    <p:cond delay="0"/>
                                  </p:stCondLst>
                                  <p:childTnLst>
                                    <p:set>
                                      <p:cBhvr>
                                        <p:cTn id="29" dur="1" fill="hold">
                                          <p:stCondLst>
                                            <p:cond delay="0"/>
                                          </p:stCondLst>
                                        </p:cTn>
                                        <p:tgtEl>
                                          <p:spTgt spid="25"/>
                                        </p:tgtEl>
                                        <p:attrNameLst>
                                          <p:attrName>style.visibility</p:attrName>
                                        </p:attrNameLst>
                                      </p:cBhvr>
                                      <p:to>
                                        <p:strVal val="visible"/>
                                      </p:to>
                                    </p:set>
                                    <p:animEffect transition="in" filter="fade">
                                      <p:cBhvr>
                                        <p:cTn id="30" dur="500"/>
                                        <p:tgtEl>
                                          <p:spTgt spid="25"/>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animEffect transition="in" filter="fade">
                                      <p:cBhvr>
                                        <p:cTn id="35" dur="500"/>
                                        <p:tgtEl>
                                          <p:spTgt spid="18"/>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27"/>
                                        </p:tgtEl>
                                        <p:attrNameLst>
                                          <p:attrName>style.visibility</p:attrName>
                                        </p:attrNameLst>
                                      </p:cBhvr>
                                      <p:to>
                                        <p:strVal val="visible"/>
                                      </p:to>
                                    </p:set>
                                    <p:animEffect transition="in" filter="fade">
                                      <p:cBhvr>
                                        <p:cTn id="40" dur="500"/>
                                        <p:tgtEl>
                                          <p:spTgt spid="27"/>
                                        </p:tgtEl>
                                      </p:cBhvr>
                                    </p:animEffec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20"/>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nodeType="clickEffect">
                                  <p:stCondLst>
                                    <p:cond delay="0"/>
                                  </p:stCondLst>
                                  <p:childTnLst>
                                    <p:set>
                                      <p:cBhvr>
                                        <p:cTn id="48" dur="1" fill="hold">
                                          <p:stCondLst>
                                            <p:cond delay="0"/>
                                          </p:stCondLst>
                                        </p:cTn>
                                        <p:tgtEl>
                                          <p:spTgt spid="28"/>
                                        </p:tgtEl>
                                        <p:attrNameLst>
                                          <p:attrName>style.visibility</p:attrName>
                                        </p:attrNameLst>
                                      </p:cBhvr>
                                      <p:to>
                                        <p:strVal val="visible"/>
                                      </p:to>
                                    </p:set>
                                    <p:animEffect transition="in" filter="fade">
                                      <p:cBhvr>
                                        <p:cTn id="49" dur="500"/>
                                        <p:tgtEl>
                                          <p:spTgt spid="28"/>
                                        </p:tgtEl>
                                      </p:cBhvr>
                                    </p:animEffec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grpId="0" nodeType="clickEffect">
                                  <p:stCondLst>
                                    <p:cond delay="0"/>
                                  </p:stCondLst>
                                  <p:childTnLst>
                                    <p:set>
                                      <p:cBhvr>
                                        <p:cTn id="53"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p:bldP spid="20" grpId="0"/>
      <p:bldP spid="21" grpId="0"/>
      <p:bldP spid="23" grpId="0"/>
      <p:bldP spid="2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ELA selected theme</a:t>
            </a:r>
            <a:endParaRPr lang="en-US" dirty="0"/>
          </a:p>
        </p:txBody>
      </p:sp>
      <p:sp>
        <p:nvSpPr>
          <p:cNvPr id="3" name="Content Placeholder 2"/>
          <p:cNvSpPr>
            <a:spLocks noGrp="1"/>
          </p:cNvSpPr>
          <p:nvPr>
            <p:ph idx="1"/>
          </p:nvPr>
        </p:nvSpPr>
        <p:spPr>
          <a:xfrm>
            <a:off x="457200" y="1752600"/>
            <a:ext cx="8229600" cy="4038600"/>
          </a:xfrm>
        </p:spPr>
        <p:txBody>
          <a:bodyPr>
            <a:noAutofit/>
          </a:bodyPr>
          <a:lstStyle/>
          <a:p>
            <a:r>
              <a:rPr lang="en-US" sz="2400" dirty="0"/>
              <a:t>Claim #1 : Reading </a:t>
            </a:r>
          </a:p>
          <a:p>
            <a:r>
              <a:rPr lang="en-US" sz="2400" dirty="0"/>
              <a:t>Anchor domain: Craft &amp; structure</a:t>
            </a:r>
          </a:p>
          <a:p>
            <a:r>
              <a:rPr lang="en-US" sz="2400" dirty="0"/>
              <a:t>Anchor standard: #1 on the interpretation of words and phrases</a:t>
            </a:r>
          </a:p>
          <a:p>
            <a:r>
              <a:rPr lang="en-US" sz="2400" dirty="0"/>
              <a:t>Rationale:</a:t>
            </a:r>
          </a:p>
          <a:p>
            <a:pPr lvl="1"/>
            <a:r>
              <a:rPr lang="en-US" sz="2400" dirty="0"/>
              <a:t>Simple to identify and understand in the content specifications</a:t>
            </a:r>
          </a:p>
        </p:txBody>
      </p:sp>
    </p:spTree>
    <p:extLst>
      <p:ext uri="{BB962C8B-B14F-4D97-AF65-F5344CB8AC3E}">
        <p14:creationId xmlns:p14="http://schemas.microsoft.com/office/powerpoint/2010/main" val="32681244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A glimpse at the whole LP!</a:t>
            </a:r>
            <a:endParaRPr lang="en-US" dirty="0"/>
          </a:p>
        </p:txBody>
      </p:sp>
      <p:sp>
        <p:nvSpPr>
          <p:cNvPr id="5" name="Right Brace 4" descr="Right-bracket"/>
          <p:cNvSpPr/>
          <p:nvPr/>
        </p:nvSpPr>
        <p:spPr>
          <a:xfrm>
            <a:off x="6324600" y="3886200"/>
            <a:ext cx="304800" cy="1447800"/>
          </a:xfrm>
          <a:prstGeom prst="rightBrace">
            <a:avLst/>
          </a:prstGeom>
          <a:ln w="57150" cmpd="sng"/>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 name="TextBox 5"/>
          <p:cNvSpPr txBox="1"/>
          <p:nvPr/>
        </p:nvSpPr>
        <p:spPr>
          <a:xfrm>
            <a:off x="6705600" y="3886200"/>
            <a:ext cx="1981200" cy="1477328"/>
          </a:xfrm>
          <a:prstGeom prst="rect">
            <a:avLst/>
          </a:prstGeom>
          <a:noFill/>
        </p:spPr>
        <p:txBody>
          <a:bodyPr wrap="square" rtlCol="0">
            <a:spAutoFit/>
          </a:bodyPr>
          <a:lstStyle/>
          <a:p>
            <a:r>
              <a:rPr lang="en-US" dirty="0" smtClean="0"/>
              <a:t>We’ll be looking at an example from this portion, upper elementary to middle school</a:t>
            </a:r>
            <a:endParaRPr lang="en-US" dirty="0"/>
          </a:p>
        </p:txBody>
      </p:sp>
      <p:pic>
        <p:nvPicPr>
          <p:cNvPr id="2" name="Picture 1" descr="Small image of the entire learning progression"/>
          <p:cNvPicPr>
            <a:picLocks noChangeAspect="1"/>
          </p:cNvPicPr>
          <p:nvPr/>
        </p:nvPicPr>
        <p:blipFill>
          <a:blip r:embed="rId3"/>
          <a:stretch>
            <a:fillRect/>
          </a:stretch>
        </p:blipFill>
        <p:spPr>
          <a:xfrm>
            <a:off x="609600" y="1981200"/>
            <a:ext cx="5660968" cy="4343400"/>
          </a:xfrm>
          <a:prstGeom prst="rect">
            <a:avLst/>
          </a:prstGeom>
        </p:spPr>
      </p:pic>
    </p:spTree>
    <p:extLst>
      <p:ext uri="{BB962C8B-B14F-4D97-AF65-F5344CB8AC3E}">
        <p14:creationId xmlns:p14="http://schemas.microsoft.com/office/powerpoint/2010/main" val="9587361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2400" dirty="0" smtClean="0"/>
              <a:t>Example LP (upper elementary and middle school; Interpreting words and phrases)</a:t>
            </a:r>
            <a:endParaRPr lang="en-US" sz="2400" dirty="0"/>
          </a:p>
        </p:txBody>
      </p:sp>
      <p:graphicFrame>
        <p:nvGraphicFramePr>
          <p:cNvPr id="5" name="Table 4" descr="Table with 3 column headers: Grade, Code, Specific Common Core Standards&#10;&#10;5 rows of RL.4 code for grades 8, 7, 6, 5, and 4"/>
          <p:cNvGraphicFramePr>
            <a:graphicFrameLocks noGrp="1"/>
          </p:cNvGraphicFramePr>
          <p:nvPr>
            <p:extLst>
              <p:ext uri="{D42A27DB-BD31-4B8C-83A1-F6EECF244321}">
                <p14:modId xmlns:p14="http://schemas.microsoft.com/office/powerpoint/2010/main" val="334272104"/>
              </p:ext>
            </p:extLst>
          </p:nvPr>
        </p:nvGraphicFramePr>
        <p:xfrm>
          <a:off x="381000" y="1752600"/>
          <a:ext cx="8534400" cy="4693920"/>
        </p:xfrm>
        <a:graphic>
          <a:graphicData uri="http://schemas.openxmlformats.org/drawingml/2006/table">
            <a:tbl>
              <a:tblPr firstRow="1" bandRow="1">
                <a:tableStyleId>{073A0DAA-6AF3-43AB-8588-CEC1D06C72B9}</a:tableStyleId>
              </a:tblPr>
              <a:tblGrid>
                <a:gridCol w="762000">
                  <a:extLst>
                    <a:ext uri="{9D8B030D-6E8A-4147-A177-3AD203B41FA5}">
                      <a16:colId xmlns:a16="http://schemas.microsoft.com/office/drawing/2014/main" val="20000"/>
                    </a:ext>
                  </a:extLst>
                </a:gridCol>
                <a:gridCol w="762000">
                  <a:extLst>
                    <a:ext uri="{9D8B030D-6E8A-4147-A177-3AD203B41FA5}">
                      <a16:colId xmlns:a16="http://schemas.microsoft.com/office/drawing/2014/main" val="20001"/>
                    </a:ext>
                  </a:extLst>
                </a:gridCol>
                <a:gridCol w="7010400">
                  <a:extLst>
                    <a:ext uri="{9D8B030D-6E8A-4147-A177-3AD203B41FA5}">
                      <a16:colId xmlns:a16="http://schemas.microsoft.com/office/drawing/2014/main" val="20002"/>
                    </a:ext>
                  </a:extLst>
                </a:gridCol>
              </a:tblGrid>
              <a:tr h="317770">
                <a:tc>
                  <a:txBody>
                    <a:bodyPr/>
                    <a:lstStyle/>
                    <a:p>
                      <a:pPr algn="ctr"/>
                      <a:r>
                        <a:rPr lang="en-US" sz="1600" dirty="0" smtClean="0"/>
                        <a:t>Grade</a:t>
                      </a:r>
                      <a:endParaRPr lang="en-US" sz="1600" dirty="0"/>
                    </a:p>
                  </a:txBody>
                  <a:tcPr/>
                </a:tc>
                <a:tc>
                  <a:txBody>
                    <a:bodyPr/>
                    <a:lstStyle/>
                    <a:p>
                      <a:pPr algn="ctr"/>
                      <a:r>
                        <a:rPr lang="en-US" sz="1600" dirty="0" smtClean="0"/>
                        <a:t>Code</a:t>
                      </a:r>
                      <a:endParaRPr lang="en-US" sz="1600" dirty="0"/>
                    </a:p>
                  </a:txBody>
                  <a:tcPr/>
                </a:tc>
                <a:tc>
                  <a:txBody>
                    <a:bodyPr/>
                    <a:lstStyle/>
                    <a:p>
                      <a:r>
                        <a:rPr lang="en-US" sz="1600" dirty="0" smtClean="0"/>
                        <a:t>Specific</a:t>
                      </a:r>
                      <a:r>
                        <a:rPr lang="en-US" sz="1600" baseline="0" dirty="0" smtClean="0"/>
                        <a:t> Common Core Standards</a:t>
                      </a:r>
                      <a:endParaRPr lang="en-US" sz="1600" dirty="0"/>
                    </a:p>
                  </a:txBody>
                  <a:tcPr/>
                </a:tc>
                <a:extLst>
                  <a:ext uri="{0D108BD9-81ED-4DB2-BD59-A6C34878D82A}">
                    <a16:rowId xmlns:a16="http://schemas.microsoft.com/office/drawing/2014/main" val="10000"/>
                  </a:ext>
                </a:extLst>
              </a:tr>
              <a:tr h="873868">
                <a:tc>
                  <a:txBody>
                    <a:bodyPr/>
                    <a:lstStyle/>
                    <a:p>
                      <a:pPr algn="ctr"/>
                      <a:r>
                        <a:rPr lang="en-US" sz="1600" dirty="0" smtClean="0"/>
                        <a:t>8</a:t>
                      </a:r>
                      <a:endParaRPr lang="en-US" sz="1600" dirty="0"/>
                    </a:p>
                  </a:txBody>
                  <a:tcPr/>
                </a:tc>
                <a:tc>
                  <a:txBody>
                    <a:bodyPr/>
                    <a:lstStyle/>
                    <a:p>
                      <a:pPr algn="ctr"/>
                      <a:r>
                        <a:rPr lang="en-US" sz="1600" dirty="0" smtClean="0"/>
                        <a:t>8.RL.4</a:t>
                      </a:r>
                      <a:endParaRPr lang="en-US" sz="1600" dirty="0"/>
                    </a:p>
                  </a:txBody>
                  <a:tcPr/>
                </a:tc>
                <a:tc>
                  <a:txBody>
                    <a:bodyPr/>
                    <a:lstStyle/>
                    <a:p>
                      <a:r>
                        <a:rPr lang="en-US" sz="1600" kern="1200" dirty="0" smtClean="0">
                          <a:solidFill>
                            <a:schemeClr val="dk1"/>
                          </a:solidFill>
                          <a:effectLst/>
                          <a:latin typeface="+mn-lt"/>
                          <a:ea typeface="+mn-ea"/>
                          <a:cs typeface="+mn-cs"/>
                        </a:rPr>
                        <a:t>Determine</a:t>
                      </a:r>
                      <a:r>
                        <a:rPr lang="en-US" sz="1600" kern="1200" baseline="0" dirty="0" smtClean="0">
                          <a:solidFill>
                            <a:schemeClr val="dk1"/>
                          </a:solidFill>
                          <a:effectLst/>
                          <a:latin typeface="+mn-lt"/>
                          <a:ea typeface="+mn-ea"/>
                          <a:cs typeface="+mn-cs"/>
                        </a:rPr>
                        <a:t> the meanings of words and phrases as they are used in a text, including figurative and connotative meanings; analyze the impact of specific word choices on meaning and tone, including analogies or allusions to other texts.</a:t>
                      </a:r>
                      <a:endParaRPr lang="en-US" sz="1600" dirty="0"/>
                    </a:p>
                  </a:txBody>
                  <a:tcPr/>
                </a:tc>
                <a:extLst>
                  <a:ext uri="{0D108BD9-81ED-4DB2-BD59-A6C34878D82A}">
                    <a16:rowId xmlns:a16="http://schemas.microsoft.com/office/drawing/2014/main" val="10001"/>
                  </a:ext>
                </a:extLst>
              </a:tr>
              <a:tr h="714983">
                <a:tc>
                  <a:txBody>
                    <a:bodyPr/>
                    <a:lstStyle/>
                    <a:p>
                      <a:pPr algn="ctr"/>
                      <a:r>
                        <a:rPr lang="en-US" sz="1600" dirty="0" smtClean="0"/>
                        <a:t>7</a:t>
                      </a:r>
                      <a:endParaRPr lang="en-US" sz="1600" dirty="0"/>
                    </a:p>
                  </a:txBody>
                  <a:tcPr/>
                </a:tc>
                <a:tc>
                  <a:txBody>
                    <a:bodyPr/>
                    <a:lstStyle/>
                    <a:p>
                      <a:pPr algn="ctr"/>
                      <a:r>
                        <a:rPr lang="en-US" sz="1600" dirty="0" smtClean="0"/>
                        <a:t>7.RL.4</a:t>
                      </a:r>
                      <a:endParaRPr lang="en-US" sz="1600" dirty="0"/>
                    </a:p>
                  </a:txBody>
                  <a:tcPr/>
                </a:tc>
                <a:tc>
                  <a:txBody>
                    <a:bodyPr/>
                    <a:lstStyle/>
                    <a:p>
                      <a:r>
                        <a:rPr lang="en-US" sz="1600" kern="1200" dirty="0" smtClean="0">
                          <a:solidFill>
                            <a:schemeClr val="dk1"/>
                          </a:solidFill>
                          <a:effectLst/>
                          <a:latin typeface="+mn-lt"/>
                          <a:ea typeface="+mn-ea"/>
                          <a:cs typeface="+mn-cs"/>
                        </a:rPr>
                        <a:t>Determine</a:t>
                      </a:r>
                      <a:r>
                        <a:rPr lang="en-US" sz="1600" kern="1200" baseline="0" dirty="0" smtClean="0">
                          <a:solidFill>
                            <a:schemeClr val="dk1"/>
                          </a:solidFill>
                          <a:effectLst/>
                          <a:latin typeface="+mn-lt"/>
                          <a:ea typeface="+mn-ea"/>
                          <a:cs typeface="+mn-cs"/>
                        </a:rPr>
                        <a:t> the meanings of words and phrases as they are used in a text, including figurative and connotative meanings; analyze the impact of rhymes and other repetitions of sounds (e.g. alliteration) on a specific verse or stanza of a poem or section of a story or drama.</a:t>
                      </a:r>
                      <a:endParaRPr lang="en-US" sz="1600" dirty="0"/>
                    </a:p>
                  </a:txBody>
                  <a:tcPr/>
                </a:tc>
                <a:extLst>
                  <a:ext uri="{0D108BD9-81ED-4DB2-BD59-A6C34878D82A}">
                    <a16:rowId xmlns:a16="http://schemas.microsoft.com/office/drawing/2014/main" val="10002"/>
                  </a:ext>
                </a:extLst>
              </a:tr>
              <a:tr h="711092">
                <a:tc>
                  <a:txBody>
                    <a:bodyPr/>
                    <a:lstStyle/>
                    <a:p>
                      <a:pPr algn="ctr"/>
                      <a:r>
                        <a:rPr lang="en-US" sz="1600" dirty="0" smtClean="0"/>
                        <a:t>6</a:t>
                      </a:r>
                      <a:endParaRPr lang="en-US" sz="1600" dirty="0"/>
                    </a:p>
                  </a:txBody>
                  <a:tcPr/>
                </a:tc>
                <a:tc>
                  <a:txBody>
                    <a:bodyPr/>
                    <a:lstStyle/>
                    <a:p>
                      <a:pPr algn="ctr"/>
                      <a:r>
                        <a:rPr lang="en-US" sz="1600" dirty="0" smtClean="0"/>
                        <a:t>6.RL.4</a:t>
                      </a:r>
                      <a:endParaRPr lang="en-US" sz="1600" dirty="0"/>
                    </a:p>
                  </a:txBody>
                  <a:tcPr/>
                </a:tc>
                <a:tc>
                  <a:txBody>
                    <a:bodyPr/>
                    <a:lstStyle/>
                    <a:p>
                      <a:r>
                        <a:rPr lang="en-US" sz="1600" kern="1200" dirty="0" smtClean="0">
                          <a:solidFill>
                            <a:schemeClr val="dk1"/>
                          </a:solidFill>
                          <a:effectLst/>
                          <a:latin typeface="+mn-lt"/>
                          <a:ea typeface="+mn-ea"/>
                          <a:cs typeface="+mn-cs"/>
                        </a:rPr>
                        <a:t>Determine</a:t>
                      </a:r>
                      <a:r>
                        <a:rPr lang="en-US" sz="1600" kern="1200" baseline="0" dirty="0" smtClean="0">
                          <a:solidFill>
                            <a:schemeClr val="dk1"/>
                          </a:solidFill>
                          <a:effectLst/>
                          <a:latin typeface="+mn-lt"/>
                          <a:ea typeface="+mn-ea"/>
                          <a:cs typeface="+mn-cs"/>
                        </a:rPr>
                        <a:t> the meanings of words and phrases as they are used in a text, including figurative and connotative meanings; analyze the impact of a specific word choice on meaning and tone.</a:t>
                      </a:r>
                      <a:endParaRPr lang="en-US" sz="1600" dirty="0"/>
                    </a:p>
                  </a:txBody>
                  <a:tcPr/>
                </a:tc>
                <a:extLst>
                  <a:ext uri="{0D108BD9-81ED-4DB2-BD59-A6C34878D82A}">
                    <a16:rowId xmlns:a16="http://schemas.microsoft.com/office/drawing/2014/main" val="10003"/>
                  </a:ext>
                </a:extLst>
              </a:tr>
              <a:tr h="397213">
                <a:tc>
                  <a:txBody>
                    <a:bodyPr/>
                    <a:lstStyle/>
                    <a:p>
                      <a:pPr algn="ctr"/>
                      <a:r>
                        <a:rPr lang="en-US" sz="1600" dirty="0" smtClean="0"/>
                        <a:t>5</a:t>
                      </a:r>
                      <a:endParaRPr lang="en-US"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5.RL.4</a:t>
                      </a:r>
                    </a:p>
                  </a:txBody>
                  <a:tcPr/>
                </a:tc>
                <a:tc>
                  <a:txBody>
                    <a:bodyPr/>
                    <a:lstStyle/>
                    <a:p>
                      <a:r>
                        <a:rPr lang="en-US" sz="1600" kern="1200" dirty="0" smtClean="0">
                          <a:solidFill>
                            <a:schemeClr val="dk1"/>
                          </a:solidFill>
                          <a:effectLst/>
                          <a:latin typeface="+mn-lt"/>
                          <a:ea typeface="+mn-ea"/>
                          <a:cs typeface="+mn-cs"/>
                        </a:rPr>
                        <a:t>Determine</a:t>
                      </a:r>
                      <a:r>
                        <a:rPr lang="en-US" sz="1600" kern="1200" baseline="0" dirty="0" smtClean="0">
                          <a:solidFill>
                            <a:schemeClr val="dk1"/>
                          </a:solidFill>
                          <a:effectLst/>
                          <a:latin typeface="+mn-lt"/>
                          <a:ea typeface="+mn-ea"/>
                          <a:cs typeface="+mn-cs"/>
                        </a:rPr>
                        <a:t> the meanings of words and phrases as they are used in a text, including figurative language such as metaphors and similes.</a:t>
                      </a:r>
                      <a:endParaRPr lang="en-US" sz="1600" dirty="0"/>
                    </a:p>
                  </a:txBody>
                  <a:tcPr/>
                </a:tc>
                <a:extLst>
                  <a:ext uri="{0D108BD9-81ED-4DB2-BD59-A6C34878D82A}">
                    <a16:rowId xmlns:a16="http://schemas.microsoft.com/office/drawing/2014/main" val="10004"/>
                  </a:ext>
                </a:extLst>
              </a:tr>
              <a:tr h="556098">
                <a:tc>
                  <a:txBody>
                    <a:bodyPr/>
                    <a:lstStyle/>
                    <a:p>
                      <a:pPr algn="ctr"/>
                      <a:r>
                        <a:rPr lang="en-US" sz="1600" dirty="0" smtClean="0"/>
                        <a:t>4</a:t>
                      </a:r>
                      <a:endParaRPr lang="en-US" sz="16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4.RL.4</a:t>
                      </a:r>
                    </a:p>
                  </a:txBody>
                  <a:tcPr/>
                </a:tc>
                <a:tc>
                  <a:txBody>
                    <a:bodyPr/>
                    <a:lstStyle/>
                    <a:p>
                      <a:r>
                        <a:rPr lang="en-US" sz="1600" kern="1200" dirty="0" smtClean="0">
                          <a:solidFill>
                            <a:schemeClr val="dk1"/>
                          </a:solidFill>
                          <a:effectLst/>
                          <a:latin typeface="+mn-lt"/>
                          <a:ea typeface="+mn-ea"/>
                          <a:cs typeface="+mn-cs"/>
                        </a:rPr>
                        <a:t>Determine</a:t>
                      </a:r>
                      <a:r>
                        <a:rPr lang="en-US" sz="1600" kern="1200" baseline="0" dirty="0" smtClean="0">
                          <a:solidFill>
                            <a:schemeClr val="dk1"/>
                          </a:solidFill>
                          <a:effectLst/>
                          <a:latin typeface="+mn-lt"/>
                          <a:ea typeface="+mn-ea"/>
                          <a:cs typeface="+mn-cs"/>
                        </a:rPr>
                        <a:t> the meanings of words and phrases as they are used in a text, including those that allude to significant characters found in mythology (e.g. Herculean).</a:t>
                      </a:r>
                      <a:endParaRPr lang="en-US" sz="1600" dirty="0"/>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9986658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12531" y="1676400"/>
            <a:ext cx="8407893" cy="3926036"/>
          </a:xfrm>
        </p:spPr>
        <p:txBody>
          <a:bodyPr>
            <a:normAutofit fontScale="92500" lnSpcReduction="10000"/>
          </a:bodyPr>
          <a:lstStyle/>
          <a:p>
            <a:r>
              <a:rPr lang="en-US" sz="2400" dirty="0" smtClean="0"/>
              <a:t>In SBAC, each claim has specific assessment targets</a:t>
            </a:r>
          </a:p>
          <a:p>
            <a:r>
              <a:rPr lang="en-US" sz="2400" dirty="0" smtClean="0"/>
              <a:t>Each assessment target can overarch several common core standards across different anchor domains/standards</a:t>
            </a:r>
          </a:p>
          <a:p>
            <a:r>
              <a:rPr lang="en-US" sz="2400" dirty="0" smtClean="0"/>
              <a:t>For example:</a:t>
            </a:r>
          </a:p>
          <a:p>
            <a:pPr lvl="1"/>
            <a:r>
              <a:rPr lang="en-US" sz="2200" dirty="0" smtClean="0"/>
              <a:t>Strand: Reading Literary Text </a:t>
            </a:r>
          </a:p>
          <a:p>
            <a:pPr lvl="1"/>
            <a:r>
              <a:rPr lang="en-US" sz="2200" dirty="0" smtClean="0"/>
              <a:t>Grade: 8</a:t>
            </a:r>
          </a:p>
          <a:p>
            <a:pPr lvl="1"/>
            <a:r>
              <a:rPr lang="en-US" sz="2200" dirty="0" smtClean="0"/>
              <a:t>Claim: #1</a:t>
            </a:r>
          </a:p>
          <a:p>
            <a:pPr lvl="1"/>
            <a:r>
              <a:rPr lang="en-US" sz="2200" dirty="0" smtClean="0"/>
              <a:t>Total assessment targets: 7</a:t>
            </a:r>
          </a:p>
          <a:p>
            <a:pPr lvl="1"/>
            <a:r>
              <a:rPr lang="en-US" sz="2200" dirty="0" smtClean="0"/>
              <a:t>Specific assessment target: Language Use (Target #7)</a:t>
            </a:r>
          </a:p>
          <a:p>
            <a:pPr lvl="1"/>
            <a:r>
              <a:rPr lang="en-US" sz="2200" dirty="0" smtClean="0"/>
              <a:t>Standards involved: </a:t>
            </a:r>
            <a:r>
              <a:rPr lang="en-US" sz="2200" dirty="0"/>
              <a:t>RL-1, RL-4, L-5 (DOK 3) 	</a:t>
            </a:r>
            <a:r>
              <a:rPr lang="en-US" dirty="0"/>
              <a:t>	</a:t>
            </a:r>
          </a:p>
          <a:p>
            <a:pPr lvl="1"/>
            <a:endParaRPr lang="en-US" dirty="0" smtClean="0"/>
          </a:p>
          <a:p>
            <a:pPr lvl="1"/>
            <a:endParaRPr lang="en-US" dirty="0" smtClean="0"/>
          </a:p>
        </p:txBody>
      </p:sp>
      <p:sp>
        <p:nvSpPr>
          <p:cNvPr id="3" name="Title 2"/>
          <p:cNvSpPr>
            <a:spLocks noGrp="1"/>
          </p:cNvSpPr>
          <p:nvPr>
            <p:ph type="title"/>
          </p:nvPr>
        </p:nvSpPr>
        <p:spPr/>
        <p:txBody>
          <a:bodyPr/>
          <a:lstStyle/>
          <a:p>
            <a:r>
              <a:rPr lang="en-US" dirty="0" smtClean="0"/>
              <a:t>Assessment targets</a:t>
            </a:r>
            <a:endParaRPr lang="en-US" dirty="0"/>
          </a:p>
        </p:txBody>
      </p:sp>
      <p:sp>
        <p:nvSpPr>
          <p:cNvPr id="4" name="TextBox 3"/>
          <p:cNvSpPr txBox="1"/>
          <p:nvPr/>
        </p:nvSpPr>
        <p:spPr>
          <a:xfrm>
            <a:off x="1987769" y="5867400"/>
            <a:ext cx="6006662" cy="646331"/>
          </a:xfrm>
          <a:prstGeom prst="rect">
            <a:avLst/>
          </a:prstGeom>
          <a:solidFill>
            <a:schemeClr val="tx1">
              <a:lumMod val="40000"/>
              <a:lumOff val="60000"/>
            </a:schemeClr>
          </a:solidFill>
        </p:spPr>
        <p:txBody>
          <a:bodyPr wrap="square" rtlCol="0">
            <a:spAutoFit/>
          </a:bodyPr>
          <a:lstStyle/>
          <a:p>
            <a:r>
              <a:rPr lang="en-US" dirty="0" smtClean="0"/>
              <a:t>DOK </a:t>
            </a:r>
            <a:r>
              <a:rPr lang="en-US" dirty="0" smtClean="0">
                <a:sym typeface="Wingdings" panose="05000000000000000000" pitchFamily="2" charset="2"/>
              </a:rPr>
              <a:t></a:t>
            </a:r>
            <a:r>
              <a:rPr lang="en-US" dirty="0" smtClean="0"/>
              <a:t> Depth of Knowledge as listed in the Cognitive Rigor Matrix (SBAC, 2012). Numbers represent level.</a:t>
            </a:r>
            <a:endParaRPr lang="en-US" dirty="0"/>
          </a:p>
        </p:txBody>
      </p:sp>
    </p:spTree>
    <p:extLst>
      <p:ext uri="{BB962C8B-B14F-4D97-AF65-F5344CB8AC3E}">
        <p14:creationId xmlns:p14="http://schemas.microsoft.com/office/powerpoint/2010/main" val="19819490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Cognitive rigor matrix</a:t>
            </a:r>
            <a:endParaRPr lang="en-US" dirty="0"/>
          </a:p>
        </p:txBody>
      </p:sp>
      <p:pic>
        <p:nvPicPr>
          <p:cNvPr id="4" name="Picture 3" descr="5 x 7 blank table with the following column headers:&#10;Depth + thinking&#10;Level 1 Recall &amp; Reproduction&#10;Level 2 Skills &amp; Concepts&#10;Level 3 Strategicy Thinking / Reasoning&#10;Level 4 Extended Thinking&#10;and row hearders:&#10;Depth + thinking&#10;Remember &#10;Understand&#10;Apply&#10;Analyze&#10;Evaluate&#10;Create&#10;"/>
          <p:cNvPicPr>
            <a:picLocks noChangeAspect="1"/>
          </p:cNvPicPr>
          <p:nvPr/>
        </p:nvPicPr>
        <p:blipFill>
          <a:blip r:embed="rId3"/>
          <a:stretch>
            <a:fillRect/>
          </a:stretch>
        </p:blipFill>
        <p:spPr>
          <a:xfrm>
            <a:off x="533400" y="1524000"/>
            <a:ext cx="8305800" cy="5291509"/>
          </a:xfrm>
          <a:prstGeom prst="rect">
            <a:avLst/>
          </a:prstGeom>
        </p:spPr>
      </p:pic>
    </p:spTree>
    <p:extLst>
      <p:ext uri="{BB962C8B-B14F-4D97-AF65-F5344CB8AC3E}">
        <p14:creationId xmlns:p14="http://schemas.microsoft.com/office/powerpoint/2010/main" val="3299201407"/>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0"/>
  <p:tag name="MMPROD_UIDATA" val="&lt;database version=&quot;8.0&quot;&gt;&lt;object type=&quot;1&quot; unique_id=&quot;10001&quot;&gt;&lt;object type=&quot;2&quot; unique_id=&quot;20246&quot;&gt;&lt;object type=&quot;3&quot; unique_id=&quot;20247&quot;&gt;&lt;property id=&quot;20148&quot; value=&quot;5&quot;/&gt;&lt;property id=&quot;20300&quot; value=&quot;Slide 1 - &amp;quot;English Language Arts Learning Progression&amp;quot;&quot;/&gt;&lt;property id=&quot;20307&quot; value=&quot;256&quot;/&gt;&lt;/object&gt;&lt;object type=&quot;3&quot; unique_id=&quot;20248&quot;&gt;&lt;property id=&quot;20148&quot; value=&quot;5&quot;/&gt;&lt;property id=&quot;20300&quot; value=&quot;Slide 2 - &amp;quot;4 building blocks&amp;quot;&quot;/&gt;&lt;property id=&quot;20307&quot; value=&quot;348&quot;/&gt;&lt;/object&gt;&lt;object type=&quot;3&quot; unique_id=&quot;20249&quot;&gt;&lt;property id=&quot;20148&quot; value=&quot;5&quot;/&gt;&lt;property id=&quot;20300&quot; value=&quot;Slide 3 - &amp;quot;Introduction&amp;quot;&quot;/&gt;&lt;property id=&quot;20307&quot; value=&quot;308&quot;/&gt;&lt;/object&gt;&lt;object type=&quot;3&quot; unique_id=&quot;20250&quot;&gt;&lt;property id=&quot;20148&quot; value=&quot;5&quot;/&gt;&lt;property id=&quot;20300&quot; value=&quot;Slide 4 - &amp;quot;How to Read ELA Standards&amp;quot;&quot;/&gt;&lt;property id=&quot;20307&quot; value=&quot;342&quot;/&gt;&lt;/object&gt;&lt;object type=&quot;3&quot; unique_id=&quot;20251&quot;&gt;&lt;property id=&quot;20148&quot; value=&quot;5&quot;/&gt;&lt;property id=&quot;20300&quot; value=&quot;Slide 5 - &amp;quot;ELA selected theme&amp;quot;&quot;/&gt;&lt;property id=&quot;20307&quot; value=&quot;332&quot;/&gt;&lt;/object&gt;&lt;object type=&quot;3&quot; unique_id=&quot;20252&quot;&gt;&lt;property id=&quot;20148&quot; value=&quot;5&quot;/&gt;&lt;property id=&quot;20300&quot; value=&quot;Slide 6 - &amp;quot;A glimpse at the whole LP!&amp;quot;&quot;/&gt;&lt;property id=&quot;20307&quot; value=&quot;344&quot;/&gt;&lt;/object&gt;&lt;object type=&quot;3&quot; unique_id=&quot;20253&quot;&gt;&lt;property id=&quot;20148&quot; value=&quot;5&quot;/&gt;&lt;property id=&quot;20300&quot; value=&quot;Slide 7 - &amp;quot;Example LP (upper elementary and middle school; Interpreting words and phrases)&amp;quot;&quot;/&gt;&lt;property id=&quot;20307&quot; value=&quot;347&quot;/&gt;&lt;/object&gt;&lt;object type=&quot;3&quot; unique_id=&quot;20254&quot;&gt;&lt;property id=&quot;20148&quot; value=&quot;5&quot;/&gt;&lt;property id=&quot;20300&quot; value=&quot;Slide 8 - &amp;quot;Assessment targets&amp;quot;&quot;/&gt;&lt;property id=&quot;20307&quot; value=&quot;340&quot;/&gt;&lt;/object&gt;&lt;object type=&quot;3&quot; unique_id=&quot;20255&quot;&gt;&lt;property id=&quot;20148&quot; value=&quot;5&quot;/&gt;&lt;property id=&quot;20300&quot; value=&quot;Slide 9 - &amp;quot;Cognitive rigor matrix&amp;quot;&quot;/&gt;&lt;property id=&quot;20307&quot; value=&quot;339&quot;/&gt;&lt;/object&gt;&lt;object type=&quot;3&quot; unique_id=&quot;20256&quot;&gt;&lt;property id=&quot;20148&quot; value=&quot;5&quot;/&gt;&lt;property id=&quot;20300&quot; value=&quot;Slide 10 - &amp;quot;Bibliography&amp;quot;&quot;/&gt;&lt;property id=&quot;20307&quot; value=&quot;349&quot;/&gt;&lt;/object&gt;&lt;object type=&quot;3&quot; unique_id=&quot;20257&quot;&gt;&lt;property id=&quot;20148&quot; value=&quot;5&quot;/&gt;&lt;property id=&quot;20300&quot; value=&quot;Slide 11 - &amp;quot;Creative Commons License &amp;quot;&quot;/&gt;&lt;property id=&quot;20307&quot; value=&quot;350&quot;/&gt;&lt;/object&gt;&lt;/object&gt;&lt;object type=&quot;8&quot; unique_id=&quot;20270&quot;&gt;&lt;/object&gt;&lt;/object&gt;&lt;/database&gt;"/>
  <p:tag name="SECTOMILLISECCONVERTED"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Custom 4">
      <a:dk1>
        <a:srgbClr val="4A3927"/>
      </a:dk1>
      <a:lt1>
        <a:sysClr val="window" lastClr="FFFFFF"/>
      </a:lt1>
      <a:dk2>
        <a:srgbClr val="534949"/>
      </a:dk2>
      <a:lt2>
        <a:srgbClr val="CBDCB6"/>
      </a:lt2>
      <a:accent1>
        <a:srgbClr val="C4AB8F"/>
      </a:accent1>
      <a:accent2>
        <a:srgbClr val="003399"/>
      </a:accent2>
      <a:accent3>
        <a:srgbClr val="9AB052"/>
      </a:accent3>
      <a:accent4>
        <a:srgbClr val="87706B"/>
      </a:accent4>
      <a:accent5>
        <a:srgbClr val="94734E"/>
      </a:accent5>
      <a:accent6>
        <a:srgbClr val="72A5E2"/>
      </a:accent6>
      <a:hlink>
        <a:srgbClr val="006699"/>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Remediation_x0020_Date xmlns="826a7eb6-1fc1-4229-aedf-6a10bdcdc31e">2019-06-28T07:00:00+00:00</Remediation_x0020_Date>
    <Estimated_x0020_Creation_x0020_Date xmlns="826a7eb6-1fc1-4229-aedf-6a10bdcdc31e" xsi:nil="true"/>
    <Priority xmlns="826a7eb6-1fc1-4229-aedf-6a10bdcdc31e">New</Priority>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CE426A0BE1DCD4282029129806F0353" ma:contentTypeVersion="8" ma:contentTypeDescription="Create a new document." ma:contentTypeScope="" ma:versionID="2fa6e710697f4022c0d5a648e4491bb5">
  <xsd:schema xmlns:xsd="http://www.w3.org/2001/XMLSchema" xmlns:xs="http://www.w3.org/2001/XMLSchema" xmlns:p="http://schemas.microsoft.com/office/2006/metadata/properties" xmlns:ns1="http://schemas.microsoft.com/sharepoint/v3" xmlns:ns2="826a7eb6-1fc1-4229-aedf-6a10bdcdc31e" xmlns:ns3="54031767-dd6d-417c-ab73-583408f47564" targetNamespace="http://schemas.microsoft.com/office/2006/metadata/properties" ma:root="true" ma:fieldsID="256e605d0e29d97c9081fe2632c68745" ns1:_="" ns2:_="" ns3:_="">
    <xsd:import namespace="http://schemas.microsoft.com/sharepoint/v3"/>
    <xsd:import namespace="826a7eb6-1fc1-4229-aedf-6a10bdcdc31e"/>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26a7eb6-1fc1-4229-aedf-6a10bdcdc31e"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D616CB5-4565-42E7-9BFE-4F44D68E96EB}"/>
</file>

<file path=customXml/itemProps2.xml><?xml version="1.0" encoding="utf-8"?>
<ds:datastoreItem xmlns:ds="http://schemas.openxmlformats.org/officeDocument/2006/customXml" ds:itemID="{1A92F69E-60A8-45AF-8CEF-946C5600FEB4}"/>
</file>

<file path=customXml/itemProps3.xml><?xml version="1.0" encoding="utf-8"?>
<ds:datastoreItem xmlns:ds="http://schemas.openxmlformats.org/officeDocument/2006/customXml" ds:itemID="{128C1B6A-C494-4944-807B-775D442C6AD8}"/>
</file>

<file path=docProps/app.xml><?xml version="1.0" encoding="utf-8"?>
<Properties xmlns="http://schemas.openxmlformats.org/officeDocument/2006/extended-properties" xmlns:vt="http://schemas.openxmlformats.org/officeDocument/2006/docPropsVTypes">
  <Template/>
  <TotalTime>4690</TotalTime>
  <Words>1742</Words>
  <Application>Microsoft Office PowerPoint</Application>
  <PresentationFormat>On-screen Show (4:3)</PresentationFormat>
  <Paragraphs>121</Paragraphs>
  <Slides>11</Slides>
  <Notes>11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微软雅黑</vt:lpstr>
      <vt:lpstr>Arial</vt:lpstr>
      <vt:lpstr>Calibri</vt:lpstr>
      <vt:lpstr>Franklin Gothic Medium</vt:lpstr>
      <vt:lpstr>Times New Roman</vt:lpstr>
      <vt:lpstr>Wingdings</vt:lpstr>
      <vt:lpstr>Wingdings 2</vt:lpstr>
      <vt:lpstr>Grid</vt:lpstr>
      <vt:lpstr>English Language Arts Learning Progression</vt:lpstr>
      <vt:lpstr>4 building blocks</vt:lpstr>
      <vt:lpstr>Introduction</vt:lpstr>
      <vt:lpstr>How to Read ELA Standards</vt:lpstr>
      <vt:lpstr>ELA selected theme</vt:lpstr>
      <vt:lpstr>A glimpse at the whole LP!</vt:lpstr>
      <vt:lpstr>Example LP (upper elementary and middle school; Interpreting words and phrases)</vt:lpstr>
      <vt:lpstr>Assessment targets</vt:lpstr>
      <vt:lpstr>Cognitive rigor matrix</vt:lpstr>
      <vt:lpstr>Bibliography</vt:lpstr>
      <vt:lpstr>Creative Commons License </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English Language Arts (ELA) Learning Progression PowerPoint Presentation</dc:title>
  <dc:creator>Oregon Department of Education</dc:creator>
  <cp:lastModifiedBy>ASPENGREN Kirsten - ODE</cp:lastModifiedBy>
  <cp:revision>139</cp:revision>
  <dcterms:created xsi:type="dcterms:W3CDTF">2014-07-22T17:12:15Z</dcterms:created>
  <dcterms:modified xsi:type="dcterms:W3CDTF">2019-06-17T21:58:30Z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0x010100ACE426A0BE1DCD4282029129806F0353</vt:lpwstr>
  </property>
</Properties>
</file>