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22"/>
  </p:notesMasterIdLst>
  <p:sldIdLst>
    <p:sldId id="256" r:id="rId5"/>
    <p:sldId id="388" r:id="rId6"/>
    <p:sldId id="403" r:id="rId7"/>
    <p:sldId id="389" r:id="rId8"/>
    <p:sldId id="390" r:id="rId9"/>
    <p:sldId id="392" r:id="rId10"/>
    <p:sldId id="397" r:id="rId11"/>
    <p:sldId id="402" r:id="rId12"/>
    <p:sldId id="400" r:id="rId13"/>
    <p:sldId id="401" r:id="rId14"/>
    <p:sldId id="398" r:id="rId15"/>
    <p:sldId id="399" r:id="rId16"/>
    <p:sldId id="393" r:id="rId17"/>
    <p:sldId id="394" r:id="rId18"/>
    <p:sldId id="395" r:id="rId19"/>
    <p:sldId id="328" r:id="rId20"/>
    <p:sldId id="404" r:id="rId21"/>
  </p:sldIdLst>
  <p:sldSz cx="9144000" cy="6858000" type="screen4x3"/>
  <p:notesSz cx="6858000" cy="9144000"/>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3F62261-5D2E-4F5F-BEE4-DD43A7237458}">
          <p14:sldIdLst>
            <p14:sldId id="256"/>
            <p14:sldId id="388"/>
            <p14:sldId id="403"/>
            <p14:sldId id="389"/>
            <p14:sldId id="390"/>
            <p14:sldId id="392"/>
            <p14:sldId id="397"/>
            <p14:sldId id="402"/>
            <p14:sldId id="400"/>
            <p14:sldId id="401"/>
            <p14:sldId id="398"/>
            <p14:sldId id="399"/>
            <p14:sldId id="393"/>
            <p14:sldId id="394"/>
            <p14:sldId id="395"/>
            <p14:sldId id="328"/>
            <p14:sldId id="40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en Draney" initials="KD" lastIdx="17" clrIdx="0"/>
  <p:cmAuthor id="1" name="Henri" initials="H" lastIdx="2" clrIdx="1"/>
  <p:cmAuthor id="2" name="Diah" initials="D" lastIdx="7"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71314" autoAdjust="0"/>
  </p:normalViewPr>
  <p:slideViewPr>
    <p:cSldViewPr>
      <p:cViewPr varScale="1">
        <p:scale>
          <a:sx n="52" d="100"/>
          <a:sy n="52" d="100"/>
        </p:scale>
        <p:origin x="1032" y="72"/>
      </p:cViewPr>
      <p:guideLst>
        <p:guide orient="horz" pos="2160"/>
        <p:guide pos="2880"/>
      </p:guideLst>
    </p:cSldViewPr>
  </p:slideViewPr>
  <p:outlineViewPr>
    <p:cViewPr>
      <p:scale>
        <a:sx n="33" d="100"/>
        <a:sy n="33" d="100"/>
      </p:scale>
      <p:origin x="72" y="220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89C91-1DEC-49EC-AE7D-40E185A026B4}" type="datetimeFigureOut">
              <a:rPr lang="en-US" smtClean="0"/>
              <a:t>6/17/2019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8ED1C4-E55A-4059-8929-41A6A0563924}" type="slidenum">
              <a:rPr lang="en-US" smtClean="0"/>
              <a:t>‹#›</a:t>
            </a:fld>
            <a:endParaRPr lang="en-US"/>
          </a:p>
        </p:txBody>
      </p:sp>
    </p:spTree>
    <p:extLst>
      <p:ext uri="{BB962C8B-B14F-4D97-AF65-F5344CB8AC3E}">
        <p14:creationId xmlns:p14="http://schemas.microsoft.com/office/powerpoint/2010/main" val="1046284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this chapter, we’ll talk about some general ideas involved with grading.  We’d like to emphasize the difference between scoring (which involves using a rubric to assign scores to student performances, ideally using objecting descriptions of observable behavior) and grading, which involves assigning weights and value judgments to the scores we’ve assigned.</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a:t>
            </a:fld>
            <a:endParaRPr lang="en-US"/>
          </a:p>
        </p:txBody>
      </p:sp>
    </p:spTree>
    <p:extLst>
      <p:ext uri="{BB962C8B-B14F-4D97-AF65-F5344CB8AC3E}">
        <p14:creationId xmlns:p14="http://schemas.microsoft.com/office/powerpoint/2010/main" val="5489382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total points method is quite similar to the fixed percentage method.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Assign a maximum  point value for each task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Sum these maximum points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Translate this final score to a letter grade by using the maximum possible total values to set the letter-grade boundaries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This system is easy to adjust by having students redo and revise assignments, or by giving extra credit points to students who wish to improve their final grade</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10</a:t>
            </a:fld>
            <a:endParaRPr lang="en-US"/>
          </a:p>
        </p:txBody>
      </p:sp>
    </p:spTree>
    <p:extLst>
      <p:ext uri="{BB962C8B-B14F-4D97-AF65-F5344CB8AC3E}">
        <p14:creationId xmlns:p14="http://schemas.microsoft.com/office/powerpoint/2010/main" val="35842110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final criterion method we’ll discuss is the rubric method.  This involves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Assign an ordered number to each level of rubrics.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Summing across components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Higher number represents a higher complexity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Calculate the sum or the average of the numbers, or use the fixed percentage method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Care is needed to avoid grade distortion (e.g. 3 on a 4-point rubric is 75%; converting this to a grade of C may not make sense)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11</a:t>
            </a:fld>
            <a:endParaRPr lang="en-US"/>
          </a:p>
        </p:txBody>
      </p:sp>
    </p:spTree>
    <p:extLst>
      <p:ext uri="{BB962C8B-B14F-4D97-AF65-F5344CB8AC3E}">
        <p14:creationId xmlns:p14="http://schemas.microsoft.com/office/powerpoint/2010/main" val="5160068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 variation of the rubric method is the minimum attainment method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 student must meet minimum attainment standards of some sort in order to achieve a passing grade.  In this case, a high score on one component does not compensate for low values on another component; all minimum standards must be met.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12</a:t>
            </a:fld>
            <a:endParaRPr lang="en-US"/>
          </a:p>
        </p:txBody>
      </p:sp>
    </p:spTree>
    <p:extLst>
      <p:ext uri="{BB962C8B-B14F-4D97-AF65-F5344CB8AC3E}">
        <p14:creationId xmlns:p14="http://schemas.microsoft.com/office/powerpoint/2010/main" val="29313223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To achieve fair and effective grading, we should consider the following:</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Students should be informed of all grading and scoring procedures at the beginning of instruction</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So that they have realistic expectations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To increase motivation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Most often, students grades should be based on achievement of the learning outcomes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Behavior, </a:t>
            </a:r>
            <a:r>
              <a:rPr lang="en-US" sz="1200" kern="1200" dirty="0" err="1" smtClean="0">
                <a:solidFill>
                  <a:schemeClr val="tx1"/>
                </a:solidFill>
                <a:effectLst/>
                <a:latin typeface="+mn-lt"/>
                <a:ea typeface="+mn-ea"/>
                <a:cs typeface="+mn-cs"/>
              </a:rPr>
              <a:t>tardies</a:t>
            </a:r>
            <a:r>
              <a:rPr lang="en-US" sz="1200" kern="1200" dirty="0" smtClean="0">
                <a:solidFill>
                  <a:schemeClr val="tx1"/>
                </a:solidFill>
                <a:effectLst/>
                <a:latin typeface="+mn-lt"/>
                <a:ea typeface="+mn-ea"/>
                <a:cs typeface="+mn-cs"/>
              </a:rPr>
              <a:t>, and effort are often given separate marks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And, as in all assessments, using a wide variety of valid assessments (both formative and summative) is best to achieve a meaningful grade and provide opportunities for all types of learners.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13</a:t>
            </a:fld>
            <a:endParaRPr lang="en-US"/>
          </a:p>
        </p:txBody>
      </p:sp>
    </p:spTree>
    <p:extLst>
      <p:ext uri="{BB962C8B-B14F-4D97-AF65-F5344CB8AC3E}">
        <p14:creationId xmlns:p14="http://schemas.microsoft.com/office/powerpoint/2010/main" val="5269949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Additional guidelines include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Using a proper weighting technique, so that more important components receive a higher weight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Selecting an appropriate frame of reference.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Relating grades to a learning progression map may provide useful information for students and parents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Examples of the standards and expectations are also helpful.</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In many conventional classroom situations, the pass/fail decision is based on whether the student has met the necessary minimum standards; and another form of grading (curve, or percentage) is used above this.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14</a:t>
            </a:fld>
            <a:endParaRPr lang="en-US"/>
          </a:p>
        </p:txBody>
      </p:sp>
    </p:spTree>
    <p:extLst>
      <p:ext uri="{BB962C8B-B14F-4D97-AF65-F5344CB8AC3E}">
        <p14:creationId xmlns:p14="http://schemas.microsoft.com/office/powerpoint/2010/main" val="26028251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Finally, we all know the value of reviewing students whose grades are on the border between two marks.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In many cases, leniency is more useful than strictness.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And we all know that caution must be used when assigning a failing grade.  Generally, such a mark is reserved for a student who consistently performs below minimum standard.</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15</a:t>
            </a:fld>
            <a:endParaRPr lang="en-US"/>
          </a:p>
        </p:txBody>
      </p:sp>
    </p:spTree>
    <p:extLst>
      <p:ext uri="{BB962C8B-B14F-4D97-AF65-F5344CB8AC3E}">
        <p14:creationId xmlns:p14="http://schemas.microsoft.com/office/powerpoint/2010/main" val="14256537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That’s the end of our chapter on grading.  </a:t>
            </a:r>
            <a:r>
              <a:rPr lang="en-US" sz="1200" kern="1200" smtClean="0">
                <a:solidFill>
                  <a:schemeClr val="tx1"/>
                </a:solidFill>
                <a:effectLst/>
                <a:latin typeface="+mn-lt"/>
                <a:ea typeface="+mn-ea"/>
                <a:cs typeface="+mn-cs"/>
              </a:rPr>
              <a:t>If you’d like more  information, here are some references for you.</a:t>
            </a:r>
            <a:br>
              <a:rPr lang="en-US" sz="1200" kern="1200" smtClean="0">
                <a:solidFill>
                  <a:schemeClr val="tx1"/>
                </a:solidFill>
                <a:effectLst/>
                <a:latin typeface="+mn-lt"/>
                <a:ea typeface="+mn-ea"/>
                <a:cs typeface="+mn-cs"/>
              </a:rPr>
            </a:br>
            <a:endParaRPr lang="en-US" sz="1200" kern="120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16</a:t>
            </a:fld>
            <a:endParaRPr lang="en-US"/>
          </a:p>
        </p:txBody>
      </p:sp>
    </p:spTree>
    <p:extLst>
      <p:ext uri="{BB962C8B-B14F-4D97-AF65-F5344CB8AC3E}">
        <p14:creationId xmlns:p14="http://schemas.microsoft.com/office/powerpoint/2010/main" val="26981633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17</a:t>
            </a:fld>
            <a:endParaRPr lang="en-US"/>
          </a:p>
        </p:txBody>
      </p:sp>
    </p:spTree>
    <p:extLst>
      <p:ext uri="{BB962C8B-B14F-4D97-AF65-F5344CB8AC3E}">
        <p14:creationId xmlns:p14="http://schemas.microsoft.com/office/powerpoint/2010/main" val="3362949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In most classes, grading is used to represent the extent to which the intended learning outcomes have been achieved by students.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As we mentioned before, there’s a critical difference between scoring and grading</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As we all know, two different teachers might use different grading practices in their classrooms, even if the assignments and assessments used are the same.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It’s also quite possible that a teacher will assign a different grade to a  particular score at the beginning of a term or year, and a different grade to the same score (i.e. the same performance level) at the end of the term or year, based on relative expectations.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2</a:t>
            </a:fld>
            <a:endParaRPr lang="en-US"/>
          </a:p>
        </p:txBody>
      </p:sp>
    </p:spTree>
    <p:extLst>
      <p:ext uri="{BB962C8B-B14F-4D97-AF65-F5344CB8AC3E}">
        <p14:creationId xmlns:p14="http://schemas.microsoft.com/office/powerpoint/2010/main" val="3867067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Although we plan to offer some information and advice in this chapter, we also acknowledge that any grading system must take into account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grading policies of particular schools and/or districts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particular learning needs of the students in the class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teacher’s professional judgment.</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3</a:t>
            </a:fld>
            <a:endParaRPr lang="en-US"/>
          </a:p>
        </p:txBody>
      </p:sp>
    </p:spTree>
    <p:extLst>
      <p:ext uri="{BB962C8B-B14F-4D97-AF65-F5344CB8AC3E}">
        <p14:creationId xmlns:p14="http://schemas.microsoft.com/office/powerpoint/2010/main" val="223537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We’ll discuss several of the most common grading methods.  The first is an absolute, or criterion-referenced, grading system</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Such a system sets a particular standard for each grading level; any student who has met that standard achieves that grading </a:t>
            </a:r>
            <a:r>
              <a:rPr lang="en-US" sz="1200" kern="1200" dirty="0" err="1" smtClean="0">
                <a:solidFill>
                  <a:schemeClr val="tx1"/>
                </a:solidFill>
                <a:effectLst/>
                <a:latin typeface="+mn-lt"/>
                <a:ea typeface="+mn-ea"/>
                <a:cs typeface="+mn-cs"/>
              </a:rPr>
              <a:t>elvel</a:t>
            </a:r>
            <a:endParaRPr lang="en-US" sz="1200" kern="1200" dirty="0" smtClean="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Such a system involves no reference to the performance of others in the class, and allows all students to achieve high grades at least in theory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Performance standards (such as 90% correct is an A) can be hard to specify in advance – they may vary due to test difficulties, the particular group of students, and the effectiveness of an instructor’s unit.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They may also be influenced by subjective factors of the particular rater using the scoring rubrics and scoring the tests and assignments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4</a:t>
            </a:fld>
            <a:endParaRPr lang="en-US"/>
          </a:p>
        </p:txBody>
      </p:sp>
    </p:spTree>
    <p:extLst>
      <p:ext uri="{BB962C8B-B14F-4D97-AF65-F5344CB8AC3E}">
        <p14:creationId xmlns:p14="http://schemas.microsoft.com/office/powerpoint/2010/main" val="25114159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second common type of grading is relative or norm-referenced (sometimes known as grading on a curve).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This method bases grades on how well a student performs relative to others in the class (for example, the highest 10% of students get an A).</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This is easy to interpret, and can be used to discriminate among various levels of student performance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However, a particular grade can have an inconsistent meaning based on the overall ability of the student group; if most students score high, even relatively high scorers can get a low grade.  Thus, specific student performances may have less of an impact on a grade than one would like.</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5</a:t>
            </a:fld>
            <a:endParaRPr lang="en-US"/>
          </a:p>
        </p:txBody>
      </p:sp>
    </p:spTree>
    <p:extLst>
      <p:ext uri="{BB962C8B-B14F-4D97-AF65-F5344CB8AC3E}">
        <p14:creationId xmlns:p14="http://schemas.microsoft.com/office/powerpoint/2010/main" val="21744314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third most common type of grading is self-referenced grading, based on the student’s overall growth or change relative to their prior performance.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Such a system can induce motivation to learn, and perhaps decrease unhealthy classroom competition.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However, it may result in some, or even many, students not achieving the intended learning targets (especially if there were many low-performing students to begin with).  It also requires an additional level of judgment – not only where the students are, but how big a change they’ve shown.</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6</a:t>
            </a:fld>
            <a:endParaRPr lang="en-US"/>
          </a:p>
        </p:txBody>
      </p:sp>
    </p:spTree>
    <p:extLst>
      <p:ext uri="{BB962C8B-B14F-4D97-AF65-F5344CB8AC3E}">
        <p14:creationId xmlns:p14="http://schemas.microsoft.com/office/powerpoint/2010/main" val="22509522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Whatever grading system is used, grade boundaries (the cut points between a lower and a higher grade) must be chosen.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Norm-referenced systems require the selection of a fixed percentage of students to achieve each grade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Criterion-</a:t>
            </a:r>
            <a:r>
              <a:rPr lang="en-US" sz="1200" kern="1200" dirty="0" err="1" smtClean="0">
                <a:solidFill>
                  <a:schemeClr val="tx1"/>
                </a:solidFill>
                <a:effectLst/>
                <a:latin typeface="+mn-lt"/>
                <a:ea typeface="+mn-ea"/>
                <a:cs typeface="+mn-cs"/>
              </a:rPr>
              <a:t>ferenced</a:t>
            </a:r>
            <a:r>
              <a:rPr lang="en-US" sz="1200" kern="1200" dirty="0" smtClean="0">
                <a:solidFill>
                  <a:schemeClr val="tx1"/>
                </a:solidFill>
                <a:effectLst/>
                <a:latin typeface="+mn-lt"/>
                <a:ea typeface="+mn-ea"/>
                <a:cs typeface="+mn-cs"/>
              </a:rPr>
              <a:t> systems require teachers to choose one of the following:</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Fixed percentages for each grade level</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 fixed number of the total points possible required to get each grade level</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Or, the rubric method; assigning a grade to each average rubric level</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7</a:t>
            </a:fld>
            <a:endParaRPr lang="en-US"/>
          </a:p>
        </p:txBody>
      </p:sp>
    </p:spTree>
    <p:extLst>
      <p:ext uri="{BB962C8B-B14F-4D97-AF65-F5344CB8AC3E}">
        <p14:creationId xmlns:p14="http://schemas.microsoft.com/office/powerpoint/2010/main" val="41641132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First, grading on the curve, which is familiar to all of us.  The procedure is as follows: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Rank order students’ overall scores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Set the percentages of letter grade As, </a:t>
            </a:r>
            <a:r>
              <a:rPr lang="en-US" sz="1200" kern="1200" dirty="0" err="1" smtClean="0">
                <a:solidFill>
                  <a:schemeClr val="tx1"/>
                </a:solidFill>
                <a:effectLst/>
                <a:latin typeface="+mn-lt"/>
                <a:ea typeface="+mn-ea"/>
                <a:cs typeface="+mn-cs"/>
              </a:rPr>
              <a:t>Bs</a:t>
            </a:r>
            <a:r>
              <a:rPr lang="en-US" sz="1200" kern="1200" dirty="0" smtClean="0">
                <a:solidFill>
                  <a:schemeClr val="tx1"/>
                </a:solidFill>
                <a:effectLst/>
                <a:latin typeface="+mn-lt"/>
                <a:ea typeface="+mn-ea"/>
                <a:cs typeface="+mn-cs"/>
              </a:rPr>
              <a:t>, Cs and so on that a student can fall into</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Divide the range of a normal curve into intervals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E.g. top 20% of students get A, next 30% get B, next 30% get C, next 15% get D, lowest 5% get F</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Record the grade for these set grade boundaries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This method can be arbitrary, and does not give students or their parents any reference to the learning targets.  However, it can be useful with a sound argument to justify the particular percentages used</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8</a:t>
            </a:fld>
            <a:endParaRPr lang="en-US"/>
          </a:p>
        </p:txBody>
      </p:sp>
    </p:spTree>
    <p:extLst>
      <p:ext uri="{BB962C8B-B14F-4D97-AF65-F5344CB8AC3E}">
        <p14:creationId xmlns:p14="http://schemas.microsoft.com/office/powerpoint/2010/main" val="33879671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fixed percentage method is probably one of the most common systems used.  To do this: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Give a percentage correct score for each student for each task</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Multiply each task’s percentage by its corresponding weight and add these products together</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Divide the sum of products by the sum of weights to get a composite percentage score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Translate this final score to letter grade (a common one is 90% is A, 80% is B, etc.)</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Here, the relationship between percent and grade is arbitrary; it is helpful to follow any existing school policy.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We may also have to adjust for task difficulty; if a particular assignment or assessment is terribly difficult, all students may receive a low percentage score.  This is one reason why it is often better not to use pretests for grading purposes in such a system.</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9</a:t>
            </a:fld>
            <a:endParaRPr lang="en-US"/>
          </a:p>
        </p:txBody>
      </p:sp>
    </p:spTree>
    <p:extLst>
      <p:ext uri="{BB962C8B-B14F-4D97-AF65-F5344CB8AC3E}">
        <p14:creationId xmlns:p14="http://schemas.microsoft.com/office/powerpoint/2010/main" val="20546614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userDrawn="1"/>
        </p:nvSpPr>
        <p:spPr>
          <a:xfrm>
            <a:off x="228600" y="5844558"/>
            <a:ext cx="2514600" cy="688897"/>
          </a:xfrm>
          <a:prstGeom prst="rect">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pic>
        <p:nvPicPr>
          <p:cNvPr id="16" name="Picture 2" descr="OAKS Tree Only Paper_2014"/>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pic>
        <p:nvPicPr>
          <p:cNvPr id="11"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228600" y="5844558"/>
            <a:ext cx="2514600" cy="688897"/>
          </a:xfrm>
          <a:prstGeom prst="rect">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pic>
        <p:nvPicPr>
          <p:cNvPr id="12"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pic>
        <p:nvPicPr>
          <p:cNvPr id="15"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8643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www.ode.state.or.us/home/" TargetMode="External"/><Relationship Id="rId7" Type="http://schemas.openxmlformats.org/officeDocument/2006/relationships/hyperlink" Target="mailto:cristen.mclean@state.or.us"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s://creativecommons.org/licenses/by-nc-sa/4.0/" TargetMode="External"/><Relationship Id="rId5" Type="http://schemas.openxmlformats.org/officeDocument/2006/relationships/hyperlink" Target="http://creativecommons.org/licenses/by-nc/4.0/" TargetMode="External"/><Relationship Id="rId4" Type="http://schemas.openxmlformats.org/officeDocument/2006/relationships/hyperlink" Target="http://bearcenter.berkeley.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2007240"/>
            <a:ext cx="1981200" cy="3048000"/>
          </a:xfrm>
        </p:spPr>
        <p:txBody>
          <a:bodyPr>
            <a:normAutofit/>
          </a:bodyPr>
          <a:lstStyle/>
          <a:p>
            <a:r>
              <a:rPr lang="en-US" dirty="0" smtClean="0"/>
              <a:t>Definition</a:t>
            </a:r>
          </a:p>
          <a:p>
            <a:r>
              <a:rPr lang="en-US" dirty="0" smtClean="0"/>
              <a:t>Types of grading framework</a:t>
            </a:r>
          </a:p>
          <a:p>
            <a:r>
              <a:rPr lang="en-US" dirty="0" smtClean="0"/>
              <a:t>Defining grade boundaries</a:t>
            </a:r>
          </a:p>
          <a:p>
            <a:r>
              <a:rPr lang="en-US" dirty="0" smtClean="0"/>
              <a:t>Guideline for effective &amp; fair grading</a:t>
            </a:r>
          </a:p>
          <a:p>
            <a:endParaRPr lang="en-US" dirty="0"/>
          </a:p>
        </p:txBody>
      </p:sp>
      <p:sp>
        <p:nvSpPr>
          <p:cNvPr id="2" name="Title 1"/>
          <p:cNvSpPr>
            <a:spLocks noGrp="1"/>
          </p:cNvSpPr>
          <p:nvPr>
            <p:ph type="title"/>
          </p:nvPr>
        </p:nvSpPr>
        <p:spPr>
          <a:xfrm>
            <a:off x="457200" y="2052960"/>
            <a:ext cx="6324600" cy="2747640"/>
          </a:xfrm>
        </p:spPr>
        <p:txBody>
          <a:bodyPr/>
          <a:lstStyle/>
          <a:p>
            <a:r>
              <a:rPr lang="en-US" dirty="0" smtClean="0"/>
              <a:t>GRADING</a:t>
            </a:r>
            <a:endParaRPr lang="en-US" dirty="0"/>
          </a:p>
        </p:txBody>
      </p:sp>
    </p:spTree>
    <p:extLst>
      <p:ext uri="{BB962C8B-B14F-4D97-AF65-F5344CB8AC3E}">
        <p14:creationId xmlns:p14="http://schemas.microsoft.com/office/powerpoint/2010/main" val="27596841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905000"/>
            <a:ext cx="8407893" cy="4648200"/>
          </a:xfrm>
        </p:spPr>
        <p:txBody>
          <a:bodyPr>
            <a:normAutofit/>
          </a:bodyPr>
          <a:lstStyle/>
          <a:p>
            <a:pPr marL="502920" indent="-457200">
              <a:buFont typeface="+mj-lt"/>
              <a:buAutoNum type="arabicPeriod"/>
            </a:pPr>
            <a:r>
              <a:rPr lang="en-US" dirty="0" smtClean="0"/>
              <a:t>Assign a maximum  point value for each task </a:t>
            </a:r>
          </a:p>
          <a:p>
            <a:pPr marL="502920" indent="-457200">
              <a:buFont typeface="+mj-lt"/>
              <a:buAutoNum type="arabicPeriod"/>
            </a:pPr>
            <a:r>
              <a:rPr lang="en-US" dirty="0" smtClean="0"/>
              <a:t>Sum these maximum points </a:t>
            </a:r>
          </a:p>
          <a:p>
            <a:pPr marL="502920" indent="-457200">
              <a:buFont typeface="+mj-lt"/>
              <a:buAutoNum type="arabicPeriod"/>
            </a:pPr>
            <a:r>
              <a:rPr lang="en-US" dirty="0" smtClean="0"/>
              <a:t>Use the maximum possible total values to set the letter-grade boundaries</a:t>
            </a:r>
          </a:p>
          <a:p>
            <a:pPr marL="502920" indent="-457200">
              <a:buFont typeface="+mj-lt"/>
              <a:buAutoNum type="arabicPeriod"/>
            </a:pPr>
            <a:r>
              <a:rPr lang="en-US" dirty="0" smtClean="0"/>
              <a:t>Translate </a:t>
            </a:r>
            <a:r>
              <a:rPr lang="en-US" dirty="0"/>
              <a:t>this final score to a letter grade </a:t>
            </a:r>
          </a:p>
          <a:p>
            <a:pPr marL="502920" indent="-457200">
              <a:buFont typeface="+mj-lt"/>
              <a:buAutoNum type="arabicPeriod"/>
            </a:pPr>
            <a:endParaRPr lang="en-US" dirty="0" smtClean="0"/>
          </a:p>
          <a:p>
            <a:pPr marL="45720" indent="0">
              <a:buNone/>
            </a:pPr>
            <a:endParaRPr lang="en-US" dirty="0" smtClean="0"/>
          </a:p>
          <a:p>
            <a:r>
              <a:rPr lang="en-US" dirty="0" smtClean="0"/>
              <a:t>Easy to adjust or give “extra credits” to an assessment task to increase scores of students with low performance</a:t>
            </a:r>
          </a:p>
          <a:p>
            <a:pPr marL="45720" indent="0">
              <a:buNone/>
            </a:pPr>
            <a:endParaRPr lang="en-US" dirty="0" smtClean="0"/>
          </a:p>
          <a:p>
            <a:endParaRPr lang="en-US" dirty="0" smtClean="0"/>
          </a:p>
          <a:p>
            <a:endParaRPr lang="en-US" dirty="0" smtClean="0"/>
          </a:p>
        </p:txBody>
      </p:sp>
      <p:sp>
        <p:nvSpPr>
          <p:cNvPr id="3" name="Title 2"/>
          <p:cNvSpPr>
            <a:spLocks noGrp="1"/>
          </p:cNvSpPr>
          <p:nvPr>
            <p:ph type="title"/>
          </p:nvPr>
        </p:nvSpPr>
        <p:spPr/>
        <p:txBody>
          <a:bodyPr/>
          <a:lstStyle/>
          <a:p>
            <a:r>
              <a:rPr lang="en-US" dirty="0" smtClean="0"/>
              <a:t>Grading Using Total Points Method</a:t>
            </a:r>
            <a:endParaRPr lang="en-US" dirty="0"/>
          </a:p>
        </p:txBody>
      </p:sp>
    </p:spTree>
    <p:extLst>
      <p:ext uri="{BB962C8B-B14F-4D97-AF65-F5344CB8AC3E}">
        <p14:creationId xmlns:p14="http://schemas.microsoft.com/office/powerpoint/2010/main" val="1062428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905000"/>
            <a:ext cx="8407893" cy="3886200"/>
          </a:xfrm>
        </p:spPr>
        <p:txBody>
          <a:bodyPr>
            <a:normAutofit/>
          </a:bodyPr>
          <a:lstStyle/>
          <a:p>
            <a:r>
              <a:rPr lang="en-US" dirty="0" smtClean="0"/>
              <a:t>Assign an ordered number to each level of rubrics.</a:t>
            </a:r>
          </a:p>
          <a:p>
            <a:pPr lvl="1"/>
            <a:r>
              <a:rPr lang="en-US" dirty="0" smtClean="0"/>
              <a:t>Higher number represents a higher complexity</a:t>
            </a:r>
          </a:p>
          <a:p>
            <a:r>
              <a:rPr lang="en-US" dirty="0"/>
              <a:t>Summing across components</a:t>
            </a:r>
          </a:p>
          <a:p>
            <a:r>
              <a:rPr lang="en-US" dirty="0" smtClean="0"/>
              <a:t>Calculate the sum or the average of the numbers, or use fixed percentage method</a:t>
            </a:r>
          </a:p>
          <a:p>
            <a:pPr lvl="1"/>
            <a:r>
              <a:rPr lang="en-US" dirty="0" smtClean="0"/>
              <a:t>Care is needed to avoid grade distortion (e.g. 3 on a 4-point rubric is 75%; converting this to a grade of C may not make sense)</a:t>
            </a:r>
          </a:p>
          <a:p>
            <a:endParaRPr lang="en-US" dirty="0" smtClean="0"/>
          </a:p>
          <a:p>
            <a:endParaRPr lang="en-US" dirty="0" smtClean="0"/>
          </a:p>
        </p:txBody>
      </p:sp>
      <p:sp>
        <p:nvSpPr>
          <p:cNvPr id="3" name="Title 2"/>
          <p:cNvSpPr>
            <a:spLocks noGrp="1"/>
          </p:cNvSpPr>
          <p:nvPr>
            <p:ph type="title"/>
          </p:nvPr>
        </p:nvSpPr>
        <p:spPr/>
        <p:txBody>
          <a:bodyPr/>
          <a:lstStyle/>
          <a:p>
            <a:r>
              <a:rPr lang="en-US" dirty="0" smtClean="0"/>
              <a:t>Grading Using rubric Method* (1)</a:t>
            </a:r>
            <a:endParaRPr lang="en-US" dirty="0"/>
          </a:p>
        </p:txBody>
      </p:sp>
      <p:sp>
        <p:nvSpPr>
          <p:cNvPr id="4" name="TextBox 3"/>
          <p:cNvSpPr txBox="1"/>
          <p:nvPr/>
        </p:nvSpPr>
        <p:spPr>
          <a:xfrm>
            <a:off x="381000" y="5962793"/>
            <a:ext cx="8610600" cy="646331"/>
          </a:xfrm>
          <a:prstGeom prst="rect">
            <a:avLst/>
          </a:prstGeom>
          <a:noFill/>
        </p:spPr>
        <p:txBody>
          <a:bodyPr wrap="square" rtlCol="0">
            <a:spAutoFit/>
          </a:bodyPr>
          <a:lstStyle/>
          <a:p>
            <a:r>
              <a:rPr lang="en-US" dirty="0" smtClean="0"/>
              <a:t>* As modified from </a:t>
            </a:r>
            <a:r>
              <a:rPr lang="en-US" dirty="0" err="1" smtClean="0"/>
              <a:t>Nitko</a:t>
            </a:r>
            <a:r>
              <a:rPr lang="en-US" dirty="0" smtClean="0"/>
              <a:t> &amp; </a:t>
            </a:r>
            <a:r>
              <a:rPr lang="en-US" dirty="0" err="1" smtClean="0"/>
              <a:t>Brookhart</a:t>
            </a:r>
            <a:r>
              <a:rPr lang="en-US" dirty="0" smtClean="0"/>
              <a:t> (2007, Chapter 15). For further reference, please consult this book.</a:t>
            </a:r>
            <a:endParaRPr lang="en-US" dirty="0"/>
          </a:p>
        </p:txBody>
      </p:sp>
    </p:spTree>
    <p:extLst>
      <p:ext uri="{BB962C8B-B14F-4D97-AF65-F5344CB8AC3E}">
        <p14:creationId xmlns:p14="http://schemas.microsoft.com/office/powerpoint/2010/main" val="545421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905000"/>
            <a:ext cx="8407893" cy="3505200"/>
          </a:xfrm>
        </p:spPr>
        <p:txBody>
          <a:bodyPr/>
          <a:lstStyle/>
          <a:p>
            <a:pPr marL="45720" indent="0">
              <a:buNone/>
            </a:pPr>
            <a:r>
              <a:rPr lang="en-US" dirty="0" smtClean="0"/>
              <a:t>Using minimum attainment</a:t>
            </a:r>
          </a:p>
          <a:p>
            <a:r>
              <a:rPr lang="en-US" dirty="0" smtClean="0"/>
              <a:t>A student meets the minimum standards in order to pass</a:t>
            </a:r>
          </a:p>
          <a:p>
            <a:r>
              <a:rPr lang="en-US" dirty="0" smtClean="0"/>
              <a:t>A student’s high score on one component of the assessment does not compensate for his/her low score on other components </a:t>
            </a:r>
          </a:p>
          <a:p>
            <a:endParaRPr lang="en-US" dirty="0" smtClean="0"/>
          </a:p>
          <a:p>
            <a:pPr marL="45720" indent="0">
              <a:buNone/>
            </a:pPr>
            <a:endParaRPr lang="en-US" dirty="0" smtClean="0"/>
          </a:p>
          <a:p>
            <a:endParaRPr lang="en-US" dirty="0" smtClean="0"/>
          </a:p>
          <a:p>
            <a:endParaRPr lang="en-US" dirty="0" smtClean="0"/>
          </a:p>
        </p:txBody>
      </p:sp>
      <p:sp>
        <p:nvSpPr>
          <p:cNvPr id="3" name="Title 2"/>
          <p:cNvSpPr>
            <a:spLocks noGrp="1"/>
          </p:cNvSpPr>
          <p:nvPr>
            <p:ph type="title"/>
          </p:nvPr>
        </p:nvSpPr>
        <p:spPr/>
        <p:txBody>
          <a:bodyPr/>
          <a:lstStyle/>
          <a:p>
            <a:r>
              <a:rPr lang="en-US" dirty="0" smtClean="0"/>
              <a:t>Grading Using rubric Method* (2)</a:t>
            </a:r>
            <a:endParaRPr lang="en-US" dirty="0"/>
          </a:p>
        </p:txBody>
      </p:sp>
      <p:sp>
        <p:nvSpPr>
          <p:cNvPr id="4" name="TextBox 3"/>
          <p:cNvSpPr txBox="1"/>
          <p:nvPr/>
        </p:nvSpPr>
        <p:spPr>
          <a:xfrm>
            <a:off x="316523" y="6324600"/>
            <a:ext cx="8610600" cy="307777"/>
          </a:xfrm>
          <a:prstGeom prst="rect">
            <a:avLst/>
          </a:prstGeom>
          <a:noFill/>
        </p:spPr>
        <p:txBody>
          <a:bodyPr wrap="square" rtlCol="0">
            <a:spAutoFit/>
          </a:bodyPr>
          <a:lstStyle/>
          <a:p>
            <a:r>
              <a:rPr lang="en-US" sz="1400" dirty="0" smtClean="0"/>
              <a:t>* As modified from </a:t>
            </a:r>
            <a:r>
              <a:rPr lang="en-US" sz="1400" dirty="0" err="1" smtClean="0"/>
              <a:t>Nitko</a:t>
            </a:r>
            <a:r>
              <a:rPr lang="en-US" sz="1400" dirty="0" smtClean="0"/>
              <a:t> &amp; </a:t>
            </a:r>
            <a:r>
              <a:rPr lang="en-US" sz="1400" dirty="0" err="1" smtClean="0"/>
              <a:t>Brookhart</a:t>
            </a:r>
            <a:r>
              <a:rPr lang="en-US" sz="1400" dirty="0" smtClean="0"/>
              <a:t> (2007, Chapter 15). For further reference, please consult this book.</a:t>
            </a:r>
            <a:endParaRPr lang="en-US" sz="1400" dirty="0"/>
          </a:p>
        </p:txBody>
      </p:sp>
    </p:spTree>
    <p:extLst>
      <p:ext uri="{BB962C8B-B14F-4D97-AF65-F5344CB8AC3E}">
        <p14:creationId xmlns:p14="http://schemas.microsoft.com/office/powerpoint/2010/main" val="2379605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878025"/>
            <a:ext cx="8407893" cy="4489355"/>
          </a:xfrm>
        </p:spPr>
        <p:txBody>
          <a:bodyPr>
            <a:normAutofit fontScale="92500" lnSpcReduction="10000"/>
          </a:bodyPr>
          <a:lstStyle/>
          <a:p>
            <a:pPr marL="502920" indent="-457200">
              <a:buFont typeface="+mj-lt"/>
              <a:buAutoNum type="arabicPeriod"/>
            </a:pPr>
            <a:r>
              <a:rPr lang="en-US" dirty="0" smtClean="0"/>
              <a:t>Inform scoring/grading procedures to students </a:t>
            </a:r>
            <a:r>
              <a:rPr lang="en-US" dirty="0"/>
              <a:t>at the beginning of instruction </a:t>
            </a:r>
            <a:endParaRPr lang="en-US" dirty="0" smtClean="0"/>
          </a:p>
          <a:p>
            <a:pPr lvl="1"/>
            <a:r>
              <a:rPr lang="en-US" dirty="0" smtClean="0"/>
              <a:t>To better inform expectations of students</a:t>
            </a:r>
          </a:p>
          <a:p>
            <a:pPr lvl="1"/>
            <a:r>
              <a:rPr lang="en-US" dirty="0" smtClean="0"/>
              <a:t>To motivate student’s learning and promote student’s critical thinking</a:t>
            </a:r>
          </a:p>
          <a:p>
            <a:pPr lvl="1"/>
            <a:endParaRPr lang="en-US" dirty="0" smtClean="0"/>
          </a:p>
          <a:p>
            <a:pPr marL="502920" indent="-457200">
              <a:buFont typeface="+mj-lt"/>
              <a:buAutoNum type="arabicPeriod"/>
            </a:pPr>
            <a:r>
              <a:rPr lang="en-US" dirty="0" smtClean="0"/>
              <a:t>Base grades on student achievement of the intended learning outcomes, not other factors</a:t>
            </a:r>
          </a:p>
          <a:p>
            <a:pPr lvl="1"/>
            <a:r>
              <a:rPr lang="en-US" dirty="0" smtClean="0"/>
              <a:t>Other factors such as student’s tardiness, misbehavior, effort, etc. should be reported separately, if needed</a:t>
            </a:r>
          </a:p>
          <a:p>
            <a:pPr marL="365760" lvl="1" indent="0">
              <a:buNone/>
            </a:pPr>
            <a:endParaRPr lang="en-US" dirty="0" smtClean="0"/>
          </a:p>
          <a:p>
            <a:pPr marL="502920" indent="-457200">
              <a:buFont typeface="+mj-lt"/>
              <a:buAutoNum type="arabicPeriod"/>
            </a:pPr>
            <a:r>
              <a:rPr lang="en-US" dirty="0" smtClean="0"/>
              <a:t>Use a wide variety of valid assessment data</a:t>
            </a:r>
          </a:p>
          <a:p>
            <a:pPr lvl="1"/>
            <a:r>
              <a:rPr lang="en-US" dirty="0" smtClean="0"/>
              <a:t>Using several different assessment tasks can provide good validity evidence to justify the meaning of the grade given</a:t>
            </a:r>
          </a:p>
        </p:txBody>
      </p:sp>
      <p:sp>
        <p:nvSpPr>
          <p:cNvPr id="3" name="Title 2"/>
          <p:cNvSpPr>
            <a:spLocks noGrp="1"/>
          </p:cNvSpPr>
          <p:nvPr>
            <p:ph type="title"/>
          </p:nvPr>
        </p:nvSpPr>
        <p:spPr/>
        <p:txBody>
          <a:bodyPr/>
          <a:lstStyle/>
          <a:p>
            <a:r>
              <a:rPr lang="en-US" dirty="0" smtClean="0"/>
              <a:t>Guideline For Effective &amp; </a:t>
            </a:r>
            <a:br>
              <a:rPr lang="en-US" dirty="0" smtClean="0"/>
            </a:br>
            <a:r>
              <a:rPr lang="en-US" dirty="0" smtClean="0"/>
              <a:t>Fair Grading* (1)</a:t>
            </a:r>
            <a:endParaRPr lang="en-US" dirty="0"/>
          </a:p>
        </p:txBody>
      </p:sp>
      <p:sp>
        <p:nvSpPr>
          <p:cNvPr id="4" name="TextBox 3"/>
          <p:cNvSpPr txBox="1"/>
          <p:nvPr/>
        </p:nvSpPr>
        <p:spPr>
          <a:xfrm>
            <a:off x="4232031" y="6367380"/>
            <a:ext cx="4876800" cy="369332"/>
          </a:xfrm>
          <a:prstGeom prst="rect">
            <a:avLst/>
          </a:prstGeom>
          <a:noFill/>
        </p:spPr>
        <p:txBody>
          <a:bodyPr wrap="square" rtlCol="0">
            <a:spAutoFit/>
          </a:bodyPr>
          <a:lstStyle/>
          <a:p>
            <a:r>
              <a:rPr lang="en-US" dirty="0" smtClean="0"/>
              <a:t>*</a:t>
            </a:r>
            <a:r>
              <a:rPr lang="en-US" sz="1400" dirty="0" smtClean="0"/>
              <a:t> As modified from Waugh &amp; </a:t>
            </a:r>
            <a:r>
              <a:rPr lang="en-US" sz="1400" dirty="0" err="1" smtClean="0"/>
              <a:t>Gronlund</a:t>
            </a:r>
            <a:r>
              <a:rPr lang="en-US" sz="1400" dirty="0" smtClean="0"/>
              <a:t> (2013, pp. 200-201</a:t>
            </a:r>
            <a:r>
              <a:rPr lang="en-US" dirty="0" smtClean="0"/>
              <a:t>)</a:t>
            </a:r>
            <a:endParaRPr lang="en-US" dirty="0"/>
          </a:p>
        </p:txBody>
      </p:sp>
    </p:spTree>
    <p:extLst>
      <p:ext uri="{BB962C8B-B14F-4D97-AF65-F5344CB8AC3E}">
        <p14:creationId xmlns:p14="http://schemas.microsoft.com/office/powerpoint/2010/main" val="3488190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67683" y="1760726"/>
            <a:ext cx="8407893" cy="4557427"/>
          </a:xfrm>
        </p:spPr>
        <p:txBody>
          <a:bodyPr>
            <a:normAutofit fontScale="92500" lnSpcReduction="10000"/>
          </a:bodyPr>
          <a:lstStyle/>
          <a:p>
            <a:pPr marL="502920" indent="-457200">
              <a:buFont typeface="+mj-lt"/>
              <a:buAutoNum type="arabicPeriod" startAt="4"/>
            </a:pPr>
            <a:r>
              <a:rPr lang="en-US" dirty="0" smtClean="0"/>
              <a:t>When combining scores for grading, use a proper weighting technique</a:t>
            </a:r>
          </a:p>
          <a:p>
            <a:pPr lvl="1"/>
            <a:r>
              <a:rPr lang="en-US" dirty="0" smtClean="0"/>
              <a:t>Consider the spread/variability of the scores from a particular test/assessment task when defining weights </a:t>
            </a:r>
          </a:p>
          <a:p>
            <a:pPr marL="365760" lvl="1" indent="0">
              <a:buNone/>
            </a:pPr>
            <a:endParaRPr lang="en-US" dirty="0" smtClean="0"/>
          </a:p>
          <a:p>
            <a:pPr marL="502920" indent="-457200">
              <a:buFont typeface="+mj-lt"/>
              <a:buAutoNum type="arabicPeriod" startAt="4"/>
            </a:pPr>
            <a:r>
              <a:rPr lang="en-US" dirty="0" smtClean="0"/>
              <a:t>Select an appropriate frame of reference for grading</a:t>
            </a:r>
          </a:p>
          <a:p>
            <a:pPr lvl="1"/>
            <a:r>
              <a:rPr lang="en-US" dirty="0" smtClean="0"/>
              <a:t>Use of Learning Progression Map as the standards of reference</a:t>
            </a:r>
          </a:p>
          <a:p>
            <a:pPr lvl="1"/>
            <a:r>
              <a:rPr lang="en-US" dirty="0" smtClean="0"/>
              <a:t>Give examples of standards</a:t>
            </a:r>
          </a:p>
          <a:p>
            <a:pPr lvl="1"/>
            <a:r>
              <a:rPr lang="en-US" dirty="0" smtClean="0"/>
              <a:t>For conventional classroom assessment,</a:t>
            </a:r>
          </a:p>
          <a:p>
            <a:pPr lvl="2"/>
            <a:r>
              <a:rPr lang="en-US" dirty="0" smtClean="0"/>
              <a:t>Use absolute grading for pass/fail (P/F) decision when the minimum standards of achievement have been set</a:t>
            </a:r>
          </a:p>
          <a:p>
            <a:pPr lvl="2"/>
            <a:r>
              <a:rPr lang="en-US" dirty="0" smtClean="0"/>
              <a:t>Use relative grading to assign a grade above P/F level to describe how a student has achieved the intended outcomes with higher degree of cognitive skills </a:t>
            </a:r>
          </a:p>
        </p:txBody>
      </p:sp>
      <p:sp>
        <p:nvSpPr>
          <p:cNvPr id="3" name="Title 2"/>
          <p:cNvSpPr>
            <a:spLocks noGrp="1"/>
          </p:cNvSpPr>
          <p:nvPr>
            <p:ph type="title"/>
          </p:nvPr>
        </p:nvSpPr>
        <p:spPr/>
        <p:txBody>
          <a:bodyPr/>
          <a:lstStyle/>
          <a:p>
            <a:r>
              <a:rPr lang="en-US" dirty="0" smtClean="0"/>
              <a:t>Guideline For Effective &amp; </a:t>
            </a:r>
            <a:br>
              <a:rPr lang="en-US" dirty="0" smtClean="0"/>
            </a:br>
            <a:r>
              <a:rPr lang="en-US" dirty="0" smtClean="0"/>
              <a:t>Fair Grading* (2)</a:t>
            </a:r>
            <a:endParaRPr lang="en-US" dirty="0"/>
          </a:p>
        </p:txBody>
      </p:sp>
    </p:spTree>
    <p:extLst>
      <p:ext uri="{BB962C8B-B14F-4D97-AF65-F5344CB8AC3E}">
        <p14:creationId xmlns:p14="http://schemas.microsoft.com/office/powerpoint/2010/main" val="518620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924360"/>
            <a:ext cx="8407893" cy="4407408"/>
          </a:xfrm>
        </p:spPr>
        <p:txBody>
          <a:bodyPr>
            <a:normAutofit/>
          </a:bodyPr>
          <a:lstStyle/>
          <a:p>
            <a:pPr marL="502920" indent="-457200">
              <a:buFont typeface="+mj-lt"/>
              <a:buAutoNum type="arabicPeriod" startAt="6"/>
            </a:pPr>
            <a:r>
              <a:rPr lang="en-US" dirty="0" smtClean="0"/>
              <a:t>Review borderline cases by reexamining all achievement evidence</a:t>
            </a:r>
          </a:p>
          <a:p>
            <a:pPr lvl="1"/>
            <a:r>
              <a:rPr lang="en-US" dirty="0" smtClean="0"/>
              <a:t>Re-evaluate the borderline student’s performance in all assessment tasks given</a:t>
            </a:r>
          </a:p>
          <a:p>
            <a:pPr lvl="1"/>
            <a:r>
              <a:rPr lang="en-US" smtClean="0"/>
              <a:t>Favor </a:t>
            </a:r>
            <a:r>
              <a:rPr lang="en-US" dirty="0" smtClean="0"/>
              <a:t>a higher grade</a:t>
            </a:r>
          </a:p>
          <a:p>
            <a:pPr lvl="1"/>
            <a:r>
              <a:rPr lang="en-US" dirty="0" smtClean="0"/>
              <a:t>Cautions of giving a Failing grade (F):</a:t>
            </a:r>
          </a:p>
          <a:p>
            <a:pPr lvl="2"/>
            <a:r>
              <a:rPr lang="en-US" dirty="0" smtClean="0"/>
              <a:t>Given to a student who </a:t>
            </a:r>
            <a:r>
              <a:rPr lang="en-US" u="sng" dirty="0" smtClean="0"/>
              <a:t>consistently</a:t>
            </a:r>
            <a:r>
              <a:rPr lang="en-US" dirty="0" smtClean="0"/>
              <a:t> performs below the minimum standards of achievement </a:t>
            </a:r>
          </a:p>
          <a:p>
            <a:pPr lvl="2"/>
            <a:r>
              <a:rPr lang="en-US" dirty="0" smtClean="0"/>
              <a:t>Notion of measurement error of an observed score</a:t>
            </a:r>
            <a:endParaRPr lang="en-US" dirty="0"/>
          </a:p>
        </p:txBody>
      </p:sp>
      <p:sp>
        <p:nvSpPr>
          <p:cNvPr id="3" name="Title 2"/>
          <p:cNvSpPr>
            <a:spLocks noGrp="1"/>
          </p:cNvSpPr>
          <p:nvPr>
            <p:ph type="title"/>
          </p:nvPr>
        </p:nvSpPr>
        <p:spPr/>
        <p:txBody>
          <a:bodyPr/>
          <a:lstStyle/>
          <a:p>
            <a:r>
              <a:rPr lang="en-US" dirty="0" smtClean="0"/>
              <a:t>Guideline For Effective &amp; </a:t>
            </a:r>
            <a:br>
              <a:rPr lang="en-US" dirty="0" smtClean="0"/>
            </a:br>
            <a:r>
              <a:rPr lang="en-US" dirty="0" smtClean="0"/>
              <a:t>Fair Grading*</a:t>
            </a:r>
            <a:endParaRPr lang="en-US" dirty="0"/>
          </a:p>
        </p:txBody>
      </p:sp>
      <p:sp>
        <p:nvSpPr>
          <p:cNvPr id="4" name="TextBox 3"/>
          <p:cNvSpPr txBox="1"/>
          <p:nvPr/>
        </p:nvSpPr>
        <p:spPr>
          <a:xfrm>
            <a:off x="2971800" y="6325906"/>
            <a:ext cx="7950693" cy="369332"/>
          </a:xfrm>
          <a:prstGeom prst="rect">
            <a:avLst/>
          </a:prstGeom>
          <a:noFill/>
        </p:spPr>
        <p:txBody>
          <a:bodyPr wrap="square" rtlCol="0">
            <a:spAutoFit/>
          </a:bodyPr>
          <a:lstStyle/>
          <a:p>
            <a:r>
              <a:rPr lang="en-US" dirty="0" smtClean="0"/>
              <a:t>* As modified from Waugh &amp; </a:t>
            </a:r>
            <a:r>
              <a:rPr lang="en-US" dirty="0" err="1" smtClean="0"/>
              <a:t>Gronlund</a:t>
            </a:r>
            <a:r>
              <a:rPr lang="en-US" dirty="0" smtClean="0"/>
              <a:t> (2013, pp. 200-201)</a:t>
            </a:r>
            <a:endParaRPr lang="en-US" dirty="0"/>
          </a:p>
        </p:txBody>
      </p:sp>
    </p:spTree>
    <p:extLst>
      <p:ext uri="{BB962C8B-B14F-4D97-AF65-F5344CB8AC3E}">
        <p14:creationId xmlns:p14="http://schemas.microsoft.com/office/powerpoint/2010/main" val="20286984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752600"/>
            <a:ext cx="8686800" cy="5105400"/>
          </a:xfrm>
        </p:spPr>
        <p:txBody>
          <a:bodyPr>
            <a:normAutofit/>
          </a:bodyPr>
          <a:lstStyle/>
          <a:p>
            <a:pPr lvl="0"/>
            <a:r>
              <a:rPr lang="en-US" sz="1600" dirty="0" err="1" smtClean="0">
                <a:cs typeface="Times New Roman" panose="02020603050405020304" pitchFamily="18" charset="0"/>
              </a:rPr>
              <a:t>Ebel</a:t>
            </a:r>
            <a:r>
              <a:rPr lang="en-US" sz="1600" dirty="0" smtClean="0">
                <a:cs typeface="Times New Roman" panose="02020603050405020304" pitchFamily="18" charset="0"/>
              </a:rPr>
              <a:t>, R. L., &amp; </a:t>
            </a:r>
            <a:r>
              <a:rPr lang="en-US" sz="1600" dirty="0" err="1" smtClean="0">
                <a:cs typeface="Times New Roman" panose="02020603050405020304" pitchFamily="18" charset="0"/>
              </a:rPr>
              <a:t>Frisbie</a:t>
            </a:r>
            <a:r>
              <a:rPr lang="en-US" sz="1600" dirty="0" smtClean="0">
                <a:cs typeface="Times New Roman" panose="02020603050405020304" pitchFamily="18" charset="0"/>
              </a:rPr>
              <a:t>, D. A. (1991). Essentials of educational measurement. Englewood Cliffs, NJ: Prentice-Hall.</a:t>
            </a:r>
          </a:p>
          <a:p>
            <a:pPr lvl="0"/>
            <a:r>
              <a:rPr lang="en-US" sz="1600" dirty="0" err="1" smtClean="0">
                <a:cs typeface="Times New Roman" panose="02020603050405020304" pitchFamily="18" charset="0"/>
              </a:rPr>
              <a:t>Nitko</a:t>
            </a:r>
            <a:r>
              <a:rPr lang="en-US" sz="1600" dirty="0" smtClean="0">
                <a:cs typeface="Times New Roman" panose="02020603050405020304" pitchFamily="18" charset="0"/>
              </a:rPr>
              <a:t>, A. J., &amp; </a:t>
            </a:r>
            <a:r>
              <a:rPr lang="en-US" sz="1600" dirty="0" err="1" smtClean="0">
                <a:cs typeface="Times New Roman" panose="02020603050405020304" pitchFamily="18" charset="0"/>
              </a:rPr>
              <a:t>Brookhart</a:t>
            </a:r>
            <a:r>
              <a:rPr lang="en-US" sz="1600" dirty="0" smtClean="0">
                <a:cs typeface="Times New Roman" panose="02020603050405020304" pitchFamily="18" charset="0"/>
              </a:rPr>
              <a:t>, S. (2007). Educational assessment of students. Upper Saddle River, NJ: Pearson Education, Inc.</a:t>
            </a:r>
          </a:p>
          <a:p>
            <a:r>
              <a:rPr lang="en-US" altLang="zh-CN" sz="1600" dirty="0">
                <a:cs typeface="Times New Roman" panose="02020603050405020304" pitchFamily="18" charset="0"/>
              </a:rPr>
              <a:t>McMillan, J. H. (2007). </a:t>
            </a:r>
            <a:r>
              <a:rPr lang="en-US" altLang="zh-CN" sz="1600" i="1" dirty="0">
                <a:cs typeface="Times New Roman" panose="02020603050405020304" pitchFamily="18" charset="0"/>
              </a:rPr>
              <a:t>Classroom assessment. Principles and practice for effective standard-based instruction</a:t>
            </a:r>
            <a:r>
              <a:rPr lang="en-US" altLang="zh-CN" sz="1600" dirty="0">
                <a:cs typeface="Times New Roman" panose="02020603050405020304" pitchFamily="18" charset="0"/>
              </a:rPr>
              <a:t> (4th ed.). Boston: Pearson - Allyn &amp; Bacon. </a:t>
            </a:r>
            <a:endParaRPr lang="en-US" altLang="zh-CN" sz="1600" dirty="0" smtClean="0">
              <a:cs typeface="Times New Roman" panose="02020603050405020304" pitchFamily="18" charset="0"/>
            </a:endParaRPr>
          </a:p>
          <a:p>
            <a:r>
              <a:rPr lang="en-US" sz="1600" dirty="0" err="1" smtClean="0">
                <a:cs typeface="Times New Roman" pitchFamily="18" charset="0"/>
              </a:rPr>
              <a:t>Popham</a:t>
            </a:r>
            <a:r>
              <a:rPr lang="en-US" sz="1600" dirty="0">
                <a:cs typeface="Times New Roman" pitchFamily="18" charset="0"/>
              </a:rPr>
              <a:t>, W. J. (2014). </a:t>
            </a:r>
            <a:r>
              <a:rPr lang="en-US" sz="1600" i="1" dirty="0">
                <a:cs typeface="Times New Roman" pitchFamily="18" charset="0"/>
              </a:rPr>
              <a:t>Classroom assessment:  What teachers needs to </a:t>
            </a:r>
            <a:r>
              <a:rPr lang="en-US" sz="1600" i="1" dirty="0" smtClean="0">
                <a:cs typeface="Times New Roman" pitchFamily="18" charset="0"/>
              </a:rPr>
              <a:t>know</a:t>
            </a:r>
            <a:r>
              <a:rPr lang="en-US" sz="1600" dirty="0" smtClean="0">
                <a:cs typeface="Times New Roman" pitchFamily="18" charset="0"/>
              </a:rPr>
              <a:t>. San </a:t>
            </a:r>
            <a:r>
              <a:rPr lang="en-US" sz="1600" dirty="0">
                <a:cs typeface="Times New Roman" pitchFamily="18" charset="0"/>
              </a:rPr>
              <a:t>Francisco, CA: Pearson</a:t>
            </a:r>
            <a:endParaRPr lang="en-US" altLang="zh-CN" sz="1600" dirty="0" smtClean="0">
              <a:cs typeface="Times New Roman" panose="02020603050405020304" pitchFamily="18" charset="0"/>
            </a:endParaRPr>
          </a:p>
          <a:p>
            <a:r>
              <a:rPr lang="en-US" sz="1600" dirty="0">
                <a:cs typeface="Times New Roman" pitchFamily="18" charset="0"/>
              </a:rPr>
              <a:t>Russell, M. K., &amp; </a:t>
            </a:r>
            <a:r>
              <a:rPr lang="en-US" sz="1600" dirty="0" err="1">
                <a:cs typeface="Times New Roman" pitchFamily="18" charset="0"/>
              </a:rPr>
              <a:t>Airasian</a:t>
            </a:r>
            <a:r>
              <a:rPr lang="en-US" sz="1600" dirty="0">
                <a:cs typeface="Times New Roman" pitchFamily="18" charset="0"/>
              </a:rPr>
              <a:t>, P. W. (2012). </a:t>
            </a:r>
            <a:r>
              <a:rPr lang="en-US" sz="1600" i="1" dirty="0">
                <a:cs typeface="Times New Roman" pitchFamily="18" charset="0"/>
              </a:rPr>
              <a:t>Classroom assessment:  </a:t>
            </a:r>
            <a:r>
              <a:rPr lang="en-US" sz="1600" i="1" dirty="0" smtClean="0">
                <a:cs typeface="Times New Roman" pitchFamily="18" charset="0"/>
              </a:rPr>
              <a:t>Concepts and </a:t>
            </a:r>
            <a:r>
              <a:rPr lang="en-US" sz="1600" i="1" dirty="0">
                <a:cs typeface="Times New Roman" pitchFamily="18" charset="0"/>
              </a:rPr>
              <a:t>applications</a:t>
            </a:r>
            <a:r>
              <a:rPr lang="en-US" sz="1600" dirty="0">
                <a:cs typeface="Times New Roman" pitchFamily="18" charset="0"/>
              </a:rPr>
              <a:t>.  New York, NY: McGraw-Hill</a:t>
            </a:r>
            <a:r>
              <a:rPr lang="en-US" sz="1600" dirty="0" smtClean="0">
                <a:cs typeface="Times New Roman" pitchFamily="18" charset="0"/>
              </a:rPr>
              <a:t>.</a:t>
            </a:r>
          </a:p>
          <a:p>
            <a:r>
              <a:rPr lang="en-US" altLang="en-US" sz="1600" dirty="0" smtClean="0">
                <a:cs typeface="Times New Roman" pitchFamily="18" charset="0"/>
              </a:rPr>
              <a:t>Waugh, C. K., &amp; </a:t>
            </a:r>
            <a:r>
              <a:rPr lang="en-US" altLang="en-US" sz="1600" dirty="0" err="1" smtClean="0">
                <a:cs typeface="Times New Roman" pitchFamily="18" charset="0"/>
              </a:rPr>
              <a:t>Gronlund</a:t>
            </a:r>
            <a:r>
              <a:rPr lang="en-US" altLang="en-US" sz="1600" dirty="0" smtClean="0">
                <a:cs typeface="Times New Roman" pitchFamily="18" charset="0"/>
              </a:rPr>
              <a:t>. (2013). Assessment of student achievement (10</a:t>
            </a:r>
            <a:r>
              <a:rPr lang="en-US" altLang="en-US" sz="1600" baseline="30000" dirty="0" smtClean="0">
                <a:cs typeface="Times New Roman" pitchFamily="18" charset="0"/>
              </a:rPr>
              <a:t>th</a:t>
            </a:r>
            <a:r>
              <a:rPr lang="en-US" altLang="en-US" sz="1600" dirty="0" smtClean="0">
                <a:cs typeface="Times New Roman" pitchFamily="18" charset="0"/>
              </a:rPr>
              <a:t> Ed.). Upper Saddle River, NJ: Pearson Education.</a:t>
            </a:r>
            <a:endParaRPr lang="en-US" altLang="en-US" sz="1600" dirty="0" smtClean="0"/>
          </a:p>
        </p:txBody>
      </p:sp>
      <p:sp>
        <p:nvSpPr>
          <p:cNvPr id="2" name="Title 1"/>
          <p:cNvSpPr>
            <a:spLocks noGrp="1"/>
          </p:cNvSpPr>
          <p:nvPr>
            <p:ph type="title"/>
          </p:nvPr>
        </p:nvSpPr>
        <p:spPr/>
        <p:txBody>
          <a:bodyPr/>
          <a:lstStyle/>
          <a:p>
            <a:r>
              <a:rPr lang="en-US" dirty="0" smtClean="0"/>
              <a:t>Bibliography</a:t>
            </a:r>
            <a:endParaRPr lang="en-US" dirty="0"/>
          </a:p>
        </p:txBody>
      </p:sp>
    </p:spTree>
    <p:extLst>
      <p:ext uri="{BB962C8B-B14F-4D97-AF65-F5344CB8AC3E}">
        <p14:creationId xmlns:p14="http://schemas.microsoft.com/office/powerpoint/2010/main" val="27790332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65760" y="1524000"/>
            <a:ext cx="8407893" cy="4407408"/>
          </a:xfrm>
        </p:spPr>
        <p:txBody>
          <a:bodyPr>
            <a:normAutofit lnSpcReduction="10000"/>
          </a:bodyPr>
          <a:lstStyle/>
          <a:p>
            <a:pPr marL="45720" indent="0">
              <a:buNone/>
            </a:pPr>
            <a:endParaRPr lang="en-US" sz="1400" i="1" dirty="0" smtClean="0"/>
          </a:p>
          <a:p>
            <a:pPr marL="45720" indent="0">
              <a:buNone/>
            </a:pPr>
            <a:endParaRPr lang="en-US" sz="1400" i="1" dirty="0" smtClean="0"/>
          </a:p>
          <a:p>
            <a:pPr marL="45720" indent="0">
              <a:buNone/>
            </a:pPr>
            <a:r>
              <a:rPr lang="en-US" sz="1400" u="sng" dirty="0"/>
              <a:t>Grading </a:t>
            </a:r>
            <a:r>
              <a:rPr lang="en-US" sz="1400" u="sng" dirty="0" smtClean="0"/>
              <a:t>PPT by </a:t>
            </a:r>
            <a:r>
              <a:rPr lang="en-US" sz="1400" u="sng" dirty="0"/>
              <a:t>the </a:t>
            </a:r>
            <a:r>
              <a:rPr lang="en-US" sz="1400" u="sng" dirty="0">
                <a:hlinkClick r:id="rId3"/>
              </a:rPr>
              <a:t>Oregon Department of Education</a:t>
            </a:r>
            <a:r>
              <a:rPr lang="en-US" sz="1400" u="sng" dirty="0"/>
              <a:t> and </a:t>
            </a:r>
            <a:r>
              <a:rPr lang="en-US" sz="1400" u="sng" dirty="0">
                <a:hlinkClick r:id="rId4"/>
              </a:rPr>
              <a:t>Berkeley Evaluation and Assessment </a:t>
            </a:r>
            <a:r>
              <a:rPr lang="en-US" sz="1400" u="sng" dirty="0" smtClean="0">
                <a:hlinkClick r:id="rId4"/>
              </a:rPr>
              <a:t>Research </a:t>
            </a:r>
            <a:r>
              <a:rPr lang="en-US" sz="1400" u="sng" dirty="0">
                <a:hlinkClick r:id="rId4"/>
              </a:rPr>
              <a:t>Center</a:t>
            </a:r>
            <a:r>
              <a:rPr lang="en-US" sz="1400" u="sng" dirty="0"/>
              <a:t> is licensed under a </a:t>
            </a:r>
            <a:r>
              <a:rPr lang="en-US" sz="1400" u="sng" dirty="0">
                <a:hlinkClick r:id="rId5"/>
              </a:rPr>
              <a:t>CC BY </a:t>
            </a:r>
            <a:r>
              <a:rPr lang="en-US" sz="1400" u="sng" dirty="0" smtClean="0">
                <a:hlinkClick r:id="rId5"/>
              </a:rPr>
              <a:t>4.0</a:t>
            </a:r>
            <a:r>
              <a:rPr lang="en-US" sz="1400" u="sng" dirty="0" smtClean="0"/>
              <a:t>.</a:t>
            </a:r>
            <a:endParaRPr lang="en-US" sz="1400" u="sng" dirty="0"/>
          </a:p>
          <a:p>
            <a:pPr marL="45720" indent="0">
              <a:buNone/>
            </a:pPr>
            <a:endParaRPr lang="en-US" sz="1400" b="1" dirty="0" smtClean="0"/>
          </a:p>
          <a:p>
            <a:pPr marL="45720" indent="0">
              <a:buNone/>
            </a:pPr>
            <a:r>
              <a:rPr lang="en-US" sz="1100" b="1" dirty="0" smtClean="0"/>
              <a:t>You </a:t>
            </a:r>
            <a:r>
              <a:rPr lang="en-US" sz="1100" b="1" dirty="0"/>
              <a:t>are free to:</a:t>
            </a:r>
          </a:p>
          <a:p>
            <a:r>
              <a:rPr lang="en-US" sz="1100" b="1" dirty="0"/>
              <a:t>Share</a:t>
            </a:r>
            <a:r>
              <a:rPr lang="en-US" sz="1100" dirty="0"/>
              <a:t> — copy and redistribute the material in any medium or format </a:t>
            </a:r>
          </a:p>
          <a:p>
            <a:r>
              <a:rPr lang="en-US" sz="1100" b="1" dirty="0"/>
              <a:t>Adapt</a:t>
            </a:r>
            <a:r>
              <a:rPr lang="en-US" sz="1100" dirty="0"/>
              <a:t> — remix, transform, and build upon the material </a:t>
            </a:r>
            <a:endParaRPr lang="en-US" sz="1100" dirty="0" smtClean="0"/>
          </a:p>
          <a:p>
            <a:pPr marL="45720" indent="0">
              <a:buNone/>
            </a:pPr>
            <a:endParaRPr lang="en-US" sz="1100" b="1" dirty="0"/>
          </a:p>
          <a:p>
            <a:pPr marL="45720" indent="0">
              <a:buNone/>
            </a:pPr>
            <a:r>
              <a:rPr lang="en-US" sz="1100" b="1" dirty="0" smtClean="0"/>
              <a:t>Under </a:t>
            </a:r>
            <a:r>
              <a:rPr lang="en-US" sz="1100" b="1" dirty="0"/>
              <a:t>the following terms:</a:t>
            </a:r>
          </a:p>
          <a:p>
            <a:r>
              <a:rPr lang="en-US" sz="1100" b="1" dirty="0" smtClean="0"/>
              <a:t>Attribution</a:t>
            </a:r>
            <a:r>
              <a:rPr lang="en-US" sz="1100" dirty="0" smtClean="0"/>
              <a:t> </a:t>
            </a:r>
            <a:r>
              <a:rPr lang="en-US" sz="1100" dirty="0"/>
              <a:t>— You must give </a:t>
            </a:r>
            <a:r>
              <a:rPr lang="en-US" sz="1100" dirty="0">
                <a:hlinkClick r:id="rId6"/>
              </a:rPr>
              <a:t>appropriate credit</a:t>
            </a:r>
            <a:r>
              <a:rPr lang="en-US" sz="1100" dirty="0"/>
              <a:t>, provide a link to the license, and </a:t>
            </a:r>
            <a:r>
              <a:rPr lang="en-US" sz="1100" dirty="0">
                <a:hlinkClick r:id="rId6"/>
              </a:rPr>
              <a:t>indicate if changes were made</a:t>
            </a:r>
            <a:r>
              <a:rPr lang="en-US" sz="1100" dirty="0"/>
              <a:t>. You may do so in any reasonable manner, but not in any way that suggests the licensor endorses you or </a:t>
            </a:r>
            <a:r>
              <a:rPr lang="en-US" sz="1100" dirty="0" smtClean="0"/>
              <a:t>your </a:t>
            </a:r>
            <a:r>
              <a:rPr lang="en-US" sz="1100" dirty="0"/>
              <a:t>use. </a:t>
            </a:r>
          </a:p>
          <a:p>
            <a:r>
              <a:rPr lang="en-US" sz="1100" b="1" dirty="0" err="1" smtClean="0"/>
              <a:t>NonCommercial</a:t>
            </a:r>
            <a:r>
              <a:rPr lang="en-US" sz="1100" dirty="0" smtClean="0"/>
              <a:t> </a:t>
            </a:r>
            <a:r>
              <a:rPr lang="en-US" sz="1100" dirty="0"/>
              <a:t>— You may not use the material for </a:t>
            </a:r>
            <a:r>
              <a:rPr lang="en-US" sz="1100" dirty="0">
                <a:hlinkClick r:id="rId6"/>
              </a:rPr>
              <a:t>commercial purposes</a:t>
            </a:r>
            <a:r>
              <a:rPr lang="en-US" sz="1100" dirty="0"/>
              <a:t>. </a:t>
            </a:r>
          </a:p>
          <a:p>
            <a:r>
              <a:rPr lang="en-US" sz="1100" b="1" dirty="0" err="1" smtClean="0"/>
              <a:t>ShareAlike</a:t>
            </a:r>
            <a:r>
              <a:rPr lang="en-US" sz="1100" dirty="0" smtClean="0"/>
              <a:t> </a:t>
            </a:r>
            <a:r>
              <a:rPr lang="en-US" sz="1100" dirty="0"/>
              <a:t>— If you remix, transform, or build upon the material, you must distribute your contributions under the </a:t>
            </a:r>
            <a:r>
              <a:rPr lang="en-US" sz="1100" dirty="0">
                <a:hlinkClick r:id="rId6"/>
              </a:rPr>
              <a:t>same license</a:t>
            </a:r>
            <a:r>
              <a:rPr lang="en-US" sz="1100" dirty="0"/>
              <a:t> as the original. </a:t>
            </a:r>
            <a:endParaRPr lang="en-US" sz="1100" dirty="0" smtClean="0"/>
          </a:p>
          <a:p>
            <a:pPr marL="45720" indent="0">
              <a:buNone/>
            </a:pPr>
            <a:endParaRPr lang="en-US" sz="1100" dirty="0"/>
          </a:p>
          <a:p>
            <a:pPr marL="45720" indent="0">
              <a:buNone/>
            </a:pPr>
            <a:endParaRPr lang="en-US" sz="1000" dirty="0" smtClean="0"/>
          </a:p>
          <a:p>
            <a:pPr marL="45720" indent="0">
              <a:buNone/>
            </a:pPr>
            <a:r>
              <a:rPr lang="en-US" sz="1400" i="1" dirty="0" smtClean="0"/>
              <a:t>Oregon </a:t>
            </a:r>
            <a:r>
              <a:rPr lang="en-US" sz="1400" i="1" dirty="0"/>
              <a:t>Department of Education welcomes editing of these resources and would greatly appreciate being able to learn from the changes made. To share an edited version of this resource, please contact Cristen McLean, </a:t>
            </a:r>
            <a:r>
              <a:rPr lang="en-US" sz="1400" i="1" dirty="0">
                <a:hlinkClick r:id="rId7"/>
              </a:rPr>
              <a:t>cristen.mclean@state.or.us</a:t>
            </a:r>
            <a:r>
              <a:rPr lang="en-US" sz="1400" i="1" dirty="0"/>
              <a:t>.</a:t>
            </a:r>
          </a:p>
          <a:p>
            <a:pPr marL="45720" indent="0">
              <a:buNone/>
            </a:pPr>
            <a:endParaRPr lang="en-US" sz="1400" dirty="0"/>
          </a:p>
        </p:txBody>
      </p:sp>
      <p:sp>
        <p:nvSpPr>
          <p:cNvPr id="3" name="Title 2"/>
          <p:cNvSpPr>
            <a:spLocks noGrp="1"/>
          </p:cNvSpPr>
          <p:nvPr>
            <p:ph type="title"/>
          </p:nvPr>
        </p:nvSpPr>
        <p:spPr/>
        <p:txBody>
          <a:bodyPr/>
          <a:lstStyle/>
          <a:p>
            <a:r>
              <a:rPr lang="en-US" dirty="0" smtClean="0"/>
              <a:t>Creative Commons License</a:t>
            </a:r>
            <a:r>
              <a:rPr lang="en-US" dirty="0"/>
              <a:t/>
            </a:r>
            <a:br>
              <a:rPr lang="en-US" dirty="0"/>
            </a:br>
            <a:endParaRPr lang="en-US" dirty="0"/>
          </a:p>
        </p:txBody>
      </p:sp>
      <p:pic>
        <p:nvPicPr>
          <p:cNvPr id="5" name="Shape 96" descr="Logo for CC Attribution Non-Commercial Share Alike license."/>
          <p:cNvPicPr/>
          <p:nvPr/>
        </p:nvPicPr>
        <p:blipFill>
          <a:blip r:embed="rId8">
            <a:alphaModFix/>
          </a:blip>
          <a:stretch>
            <a:fillRect/>
          </a:stretch>
        </p:blipFill>
        <p:spPr>
          <a:xfrm>
            <a:off x="6248400" y="2743200"/>
            <a:ext cx="1981200" cy="762000"/>
          </a:xfrm>
          <a:prstGeom prst="rect">
            <a:avLst/>
          </a:prstGeom>
          <a:noFill/>
          <a:ln>
            <a:noFill/>
          </a:ln>
        </p:spPr>
      </p:pic>
    </p:spTree>
    <p:extLst>
      <p:ext uri="{BB962C8B-B14F-4D97-AF65-F5344CB8AC3E}">
        <p14:creationId xmlns:p14="http://schemas.microsoft.com/office/powerpoint/2010/main" val="27427078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905000"/>
            <a:ext cx="8407893" cy="4407408"/>
          </a:xfrm>
        </p:spPr>
        <p:txBody>
          <a:bodyPr>
            <a:normAutofit/>
          </a:bodyPr>
          <a:lstStyle/>
          <a:p>
            <a:r>
              <a:rPr lang="en-US" dirty="0" smtClean="0"/>
              <a:t>A grade represents the extent to which the intended learning outcomes have been achieved</a:t>
            </a:r>
          </a:p>
          <a:p>
            <a:r>
              <a:rPr lang="en-US" dirty="0" smtClean="0"/>
              <a:t>Grading and scoring are not the same</a:t>
            </a:r>
          </a:p>
          <a:p>
            <a:pPr lvl="1"/>
            <a:r>
              <a:rPr lang="en-US" dirty="0" smtClean="0"/>
              <a:t>Scoring (using a rubric) involves assigning an objective description to a student’s performance</a:t>
            </a:r>
          </a:p>
          <a:p>
            <a:pPr lvl="1"/>
            <a:r>
              <a:rPr lang="en-US" dirty="0" smtClean="0"/>
              <a:t>Grading involves a value judgment; the same score can be assigned different grades based on a number of factors</a:t>
            </a:r>
          </a:p>
          <a:p>
            <a:pPr lvl="2"/>
            <a:r>
              <a:rPr lang="en-US" dirty="0" smtClean="0"/>
              <a:t>Two different teachers might assign different grades to the same scores in different classrooms</a:t>
            </a:r>
          </a:p>
          <a:p>
            <a:pPr lvl="2"/>
            <a:r>
              <a:rPr lang="en-US" dirty="0" smtClean="0"/>
              <a:t>One teacher might assign a score one grade at the beginning of a term when the students are just learning, and a lower grade at the end of the term when students are expected to know </a:t>
            </a:r>
            <a:r>
              <a:rPr lang="en-US" smtClean="0"/>
              <a:t>much more.</a:t>
            </a:r>
            <a:endParaRPr lang="en-US" dirty="0"/>
          </a:p>
          <a:p>
            <a:pPr lvl="2"/>
            <a:endParaRPr lang="en-US" dirty="0" smtClean="0"/>
          </a:p>
          <a:p>
            <a:endParaRPr lang="en-US" dirty="0" smtClean="0"/>
          </a:p>
          <a:p>
            <a:pPr lvl="1"/>
            <a:endParaRPr lang="en-US" dirty="0" smtClean="0"/>
          </a:p>
        </p:txBody>
      </p:sp>
      <p:sp>
        <p:nvSpPr>
          <p:cNvPr id="3" name="Title 2"/>
          <p:cNvSpPr>
            <a:spLocks noGrp="1"/>
          </p:cNvSpPr>
          <p:nvPr>
            <p:ph type="title"/>
          </p:nvPr>
        </p:nvSpPr>
        <p:spPr/>
        <p:txBody>
          <a:bodyPr/>
          <a:lstStyle/>
          <a:p>
            <a:r>
              <a:rPr lang="en-US" dirty="0" smtClean="0"/>
              <a:t>Definition</a:t>
            </a:r>
            <a:endParaRPr lang="en-US" dirty="0"/>
          </a:p>
        </p:txBody>
      </p:sp>
    </p:spTree>
    <p:extLst>
      <p:ext uri="{BB962C8B-B14F-4D97-AF65-F5344CB8AC3E}">
        <p14:creationId xmlns:p14="http://schemas.microsoft.com/office/powerpoint/2010/main" val="2480725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School should have clearly defined grading policies</a:t>
            </a:r>
          </a:p>
          <a:p>
            <a:r>
              <a:rPr lang="en-US" dirty="0"/>
              <a:t>The grading system should aim to motivate, encourage, and meet the students’ learning needs</a:t>
            </a:r>
          </a:p>
          <a:p>
            <a:r>
              <a:rPr lang="en-US" dirty="0"/>
              <a:t>Grading </a:t>
            </a:r>
            <a:r>
              <a:rPr lang="en-US" dirty="0">
                <a:sym typeface="Wingdings" panose="05000000000000000000" pitchFamily="2" charset="2"/>
              </a:rPr>
              <a:t>is based on teacher’s academic judgment</a:t>
            </a:r>
            <a:endParaRPr lang="en-US" dirty="0"/>
          </a:p>
          <a:p>
            <a:pPr marL="45720" indent="0">
              <a:buNone/>
            </a:pPr>
            <a:endParaRPr lang="en-US" dirty="0"/>
          </a:p>
        </p:txBody>
      </p:sp>
      <p:sp>
        <p:nvSpPr>
          <p:cNvPr id="3" name="Title 2"/>
          <p:cNvSpPr>
            <a:spLocks noGrp="1"/>
          </p:cNvSpPr>
          <p:nvPr>
            <p:ph type="title"/>
          </p:nvPr>
        </p:nvSpPr>
        <p:spPr/>
        <p:txBody>
          <a:bodyPr/>
          <a:lstStyle/>
          <a:p>
            <a:r>
              <a:rPr lang="en-US" dirty="0" err="1" smtClean="0"/>
              <a:t>Deefinition</a:t>
            </a:r>
            <a:r>
              <a:rPr lang="en-US" dirty="0" smtClean="0"/>
              <a:t>, continued</a:t>
            </a:r>
            <a:endParaRPr lang="en-US" dirty="0"/>
          </a:p>
        </p:txBody>
      </p:sp>
    </p:spTree>
    <p:extLst>
      <p:ext uri="{BB962C8B-B14F-4D97-AF65-F5344CB8AC3E}">
        <p14:creationId xmlns:p14="http://schemas.microsoft.com/office/powerpoint/2010/main" val="3595482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905000"/>
            <a:ext cx="8407893" cy="4407408"/>
          </a:xfrm>
        </p:spPr>
        <p:txBody>
          <a:bodyPr/>
          <a:lstStyle/>
          <a:p>
            <a:pPr marL="502920" indent="-457200">
              <a:buFont typeface="+mj-lt"/>
              <a:buAutoNum type="arabicPeriod"/>
            </a:pPr>
            <a:r>
              <a:rPr lang="en-US" dirty="0" smtClean="0"/>
              <a:t>Absolute</a:t>
            </a:r>
          </a:p>
          <a:p>
            <a:pPr lvl="1"/>
            <a:r>
              <a:rPr lang="en-US" dirty="0" smtClean="0"/>
              <a:t>Criterion-/task-referencing </a:t>
            </a:r>
            <a:r>
              <a:rPr lang="en-US" dirty="0" smtClean="0">
                <a:sym typeface="Wingdings" panose="05000000000000000000" pitchFamily="2" charset="2"/>
              </a:rPr>
              <a:t> based on a defined set of standards when evaluating a student’s performance  </a:t>
            </a:r>
            <a:endParaRPr lang="en-US" dirty="0" smtClean="0"/>
          </a:p>
        </p:txBody>
      </p:sp>
      <p:sp>
        <p:nvSpPr>
          <p:cNvPr id="3" name="Title 2"/>
          <p:cNvSpPr>
            <a:spLocks noGrp="1"/>
          </p:cNvSpPr>
          <p:nvPr>
            <p:ph type="title"/>
          </p:nvPr>
        </p:nvSpPr>
        <p:spPr/>
        <p:txBody>
          <a:bodyPr/>
          <a:lstStyle/>
          <a:p>
            <a:r>
              <a:rPr lang="en-US" dirty="0" smtClean="0"/>
              <a:t>Types of Grading (1)</a:t>
            </a:r>
            <a:endParaRPr lang="en-US" dirty="0"/>
          </a:p>
        </p:txBody>
      </p:sp>
      <p:graphicFrame>
        <p:nvGraphicFramePr>
          <p:cNvPr id="4" name="Table 3" descr="Advantages:&#10;* No reference to the performance of others&#10;* All students can obtain high grades&#10;&#10;Disadvantages:&#10;* Performance standards are difficult to specify and justify, as they may vary unintentionally due to variations in test difficulty, students ability, and instructional effectiveness&#10;* May be subject to rater's subjectivity"/>
          <p:cNvGraphicFramePr>
            <a:graphicFrameLocks noGrp="1"/>
          </p:cNvGraphicFramePr>
          <p:nvPr>
            <p:extLst>
              <p:ext uri="{D42A27DB-BD31-4B8C-83A1-F6EECF244321}">
                <p14:modId xmlns:p14="http://schemas.microsoft.com/office/powerpoint/2010/main" val="3852099352"/>
              </p:ext>
            </p:extLst>
          </p:nvPr>
        </p:nvGraphicFramePr>
        <p:xfrm>
          <a:off x="380998" y="3505198"/>
          <a:ext cx="8381262" cy="2362202"/>
        </p:xfrm>
        <a:graphic>
          <a:graphicData uri="http://schemas.openxmlformats.org/drawingml/2006/table">
            <a:tbl>
              <a:tblPr firstRow="1" bandRow="1">
                <a:tableStyleId>{5C22544A-7EE6-4342-B048-85BDC9FD1C3A}</a:tableStyleId>
              </a:tblPr>
              <a:tblGrid>
                <a:gridCol w="3124202">
                  <a:extLst>
                    <a:ext uri="{9D8B030D-6E8A-4147-A177-3AD203B41FA5}">
                      <a16:colId xmlns:a16="http://schemas.microsoft.com/office/drawing/2014/main" val="20000"/>
                    </a:ext>
                  </a:extLst>
                </a:gridCol>
                <a:gridCol w="5257060">
                  <a:extLst>
                    <a:ext uri="{9D8B030D-6E8A-4147-A177-3AD203B41FA5}">
                      <a16:colId xmlns:a16="http://schemas.microsoft.com/office/drawing/2014/main" val="20001"/>
                    </a:ext>
                  </a:extLst>
                </a:gridCol>
              </a:tblGrid>
              <a:tr h="533402">
                <a:tc>
                  <a:txBody>
                    <a:bodyPr/>
                    <a:lstStyle/>
                    <a:p>
                      <a:pPr algn="ctr"/>
                      <a:r>
                        <a:rPr lang="en-US" sz="2400" dirty="0" smtClean="0">
                          <a:solidFill>
                            <a:schemeClr val="tx1"/>
                          </a:solidFill>
                        </a:rPr>
                        <a:t>Advantages</a:t>
                      </a:r>
                      <a:endParaRPr lang="en-US" sz="2400" dirty="0">
                        <a:solidFill>
                          <a:schemeClr val="tx1"/>
                        </a:solidFill>
                      </a:endParaRPr>
                    </a:p>
                  </a:txBody>
                  <a:tcPr/>
                </a:tc>
                <a:tc>
                  <a:txBody>
                    <a:bodyPr/>
                    <a:lstStyle/>
                    <a:p>
                      <a:pPr algn="ctr"/>
                      <a:r>
                        <a:rPr lang="en-US" sz="2400" dirty="0" smtClean="0">
                          <a:solidFill>
                            <a:schemeClr val="tx1"/>
                          </a:solidFill>
                        </a:rPr>
                        <a:t>Disadvantages</a:t>
                      </a:r>
                      <a:endParaRPr lang="en-US" sz="2400" dirty="0">
                        <a:solidFill>
                          <a:schemeClr val="tx1"/>
                        </a:solidFill>
                      </a:endParaRPr>
                    </a:p>
                  </a:txBody>
                  <a:tcPr/>
                </a:tc>
                <a:extLst>
                  <a:ext uri="{0D108BD9-81ED-4DB2-BD59-A6C34878D82A}">
                    <a16:rowId xmlns:a16="http://schemas.microsoft.com/office/drawing/2014/main" val="10000"/>
                  </a:ext>
                </a:extLst>
              </a:tr>
              <a:tr h="619267">
                <a:tc>
                  <a:txBody>
                    <a:bodyPr/>
                    <a:lstStyle/>
                    <a:p>
                      <a:r>
                        <a:rPr lang="en-US" dirty="0" smtClean="0"/>
                        <a:t>No reference to the performance of others</a:t>
                      </a:r>
                      <a:endParaRPr lang="en-US" dirty="0"/>
                    </a:p>
                  </a:txBody>
                  <a:tcPr/>
                </a:tc>
                <a:tc>
                  <a:txBody>
                    <a:bodyPr/>
                    <a:lstStyle/>
                    <a:p>
                      <a:r>
                        <a:rPr lang="en-US" dirty="0" smtClean="0"/>
                        <a:t>Performance standards are difficult to specify and justify, as they</a:t>
                      </a:r>
                      <a:r>
                        <a:rPr lang="en-US" baseline="0" dirty="0" smtClean="0"/>
                        <a:t> may</a:t>
                      </a:r>
                      <a:r>
                        <a:rPr lang="en-US" dirty="0" smtClean="0"/>
                        <a:t> vary</a:t>
                      </a:r>
                      <a:r>
                        <a:rPr lang="en-US" baseline="0" dirty="0" smtClean="0"/>
                        <a:t> unintentionally due to variations in test difficulty, student ability, and instructional effectiveness</a:t>
                      </a:r>
                      <a:endParaRPr lang="en-US" dirty="0"/>
                    </a:p>
                  </a:txBody>
                  <a:tcPr/>
                </a:tc>
                <a:extLst>
                  <a:ext uri="{0D108BD9-81ED-4DB2-BD59-A6C34878D82A}">
                    <a16:rowId xmlns:a16="http://schemas.microsoft.com/office/drawing/2014/main" val="10001"/>
                  </a:ext>
                </a:extLst>
              </a:tr>
              <a:tr h="619267">
                <a:tc>
                  <a:txBody>
                    <a:bodyPr/>
                    <a:lstStyle/>
                    <a:p>
                      <a:r>
                        <a:rPr lang="en-US" dirty="0" smtClean="0"/>
                        <a:t>All students can obtain high grades</a:t>
                      </a:r>
                      <a:endParaRPr lang="en-US" dirty="0"/>
                    </a:p>
                  </a:txBody>
                  <a:tcPr/>
                </a:tc>
                <a:tc>
                  <a:txBody>
                    <a:bodyPr/>
                    <a:lstStyle/>
                    <a:p>
                      <a:r>
                        <a:rPr lang="en-US" dirty="0" smtClean="0"/>
                        <a:t>May be subject to rater’s subjectivity</a:t>
                      </a:r>
                      <a:endParaRPr lang="en-US"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5249941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981200"/>
            <a:ext cx="8407893" cy="4407408"/>
          </a:xfrm>
        </p:spPr>
        <p:txBody>
          <a:bodyPr/>
          <a:lstStyle/>
          <a:p>
            <a:pPr marL="502920" indent="-457200">
              <a:buFont typeface="+mj-lt"/>
              <a:buAutoNum type="arabicPeriod" startAt="2"/>
            </a:pPr>
            <a:r>
              <a:rPr lang="en-US" dirty="0" smtClean="0"/>
              <a:t>Relative</a:t>
            </a:r>
          </a:p>
          <a:p>
            <a:pPr lvl="1"/>
            <a:r>
              <a:rPr lang="en-US" dirty="0" smtClean="0"/>
              <a:t>Norm-/group-referencing: based on how a student’s performance compared to others in a group/class</a:t>
            </a:r>
            <a:endParaRPr lang="en-US" dirty="0"/>
          </a:p>
          <a:p>
            <a:pPr marL="502920" indent="-457200">
              <a:buFont typeface="+mj-lt"/>
              <a:buAutoNum type="arabicPeriod" startAt="2"/>
            </a:pPr>
            <a:endParaRPr lang="en-US" dirty="0" smtClean="0"/>
          </a:p>
        </p:txBody>
      </p:sp>
      <p:sp>
        <p:nvSpPr>
          <p:cNvPr id="3" name="Title 2"/>
          <p:cNvSpPr>
            <a:spLocks noGrp="1"/>
          </p:cNvSpPr>
          <p:nvPr>
            <p:ph type="title"/>
          </p:nvPr>
        </p:nvSpPr>
        <p:spPr/>
        <p:txBody>
          <a:bodyPr/>
          <a:lstStyle/>
          <a:p>
            <a:r>
              <a:rPr lang="en-US" dirty="0" smtClean="0"/>
              <a:t>Types of Grading (2)</a:t>
            </a:r>
            <a:endParaRPr lang="en-US" dirty="0"/>
          </a:p>
        </p:txBody>
      </p:sp>
      <p:graphicFrame>
        <p:nvGraphicFramePr>
          <p:cNvPr id="4" name="Table 3" descr="Advantages:&#10;* Easy to interpret as it describes a rank in a group&#10;* Can discriminate among levels of student performance&#10;&#10;Disadvantages:&#10;* Provides inconsistent interpretation as the meaning of a grade varies with the ability of the student group&#10;* Can be assigned without using a clear reference to specific student performance"/>
          <p:cNvGraphicFramePr>
            <a:graphicFrameLocks noGrp="1"/>
          </p:cNvGraphicFramePr>
          <p:nvPr>
            <p:extLst>
              <p:ext uri="{D42A27DB-BD31-4B8C-83A1-F6EECF244321}">
                <p14:modId xmlns:p14="http://schemas.microsoft.com/office/powerpoint/2010/main" val="690283761"/>
              </p:ext>
            </p:extLst>
          </p:nvPr>
        </p:nvGraphicFramePr>
        <p:xfrm>
          <a:off x="380998" y="3505198"/>
          <a:ext cx="8381262" cy="2087882"/>
        </p:xfrm>
        <a:graphic>
          <a:graphicData uri="http://schemas.openxmlformats.org/drawingml/2006/table">
            <a:tbl>
              <a:tblPr firstRow="1" bandRow="1">
                <a:tableStyleId>{5C22544A-7EE6-4342-B048-85BDC9FD1C3A}</a:tableStyleId>
              </a:tblPr>
              <a:tblGrid>
                <a:gridCol w="3124202">
                  <a:extLst>
                    <a:ext uri="{9D8B030D-6E8A-4147-A177-3AD203B41FA5}">
                      <a16:colId xmlns:a16="http://schemas.microsoft.com/office/drawing/2014/main" val="20000"/>
                    </a:ext>
                  </a:extLst>
                </a:gridCol>
                <a:gridCol w="5257060">
                  <a:extLst>
                    <a:ext uri="{9D8B030D-6E8A-4147-A177-3AD203B41FA5}">
                      <a16:colId xmlns:a16="http://schemas.microsoft.com/office/drawing/2014/main" val="20001"/>
                    </a:ext>
                  </a:extLst>
                </a:gridCol>
              </a:tblGrid>
              <a:tr h="533402">
                <a:tc>
                  <a:txBody>
                    <a:bodyPr/>
                    <a:lstStyle/>
                    <a:p>
                      <a:pPr algn="ctr"/>
                      <a:r>
                        <a:rPr lang="en-US" sz="2400" dirty="0" smtClean="0">
                          <a:solidFill>
                            <a:schemeClr val="tx1"/>
                          </a:solidFill>
                        </a:rPr>
                        <a:t>Advantages</a:t>
                      </a:r>
                      <a:endParaRPr lang="en-US" sz="2400" dirty="0">
                        <a:solidFill>
                          <a:schemeClr val="tx1"/>
                        </a:solidFill>
                      </a:endParaRPr>
                    </a:p>
                  </a:txBody>
                  <a:tcPr/>
                </a:tc>
                <a:tc>
                  <a:txBody>
                    <a:bodyPr/>
                    <a:lstStyle/>
                    <a:p>
                      <a:pPr algn="ctr"/>
                      <a:r>
                        <a:rPr lang="en-US" sz="2400" dirty="0" smtClean="0">
                          <a:solidFill>
                            <a:schemeClr val="tx1"/>
                          </a:solidFill>
                        </a:rPr>
                        <a:t>Disadvantages</a:t>
                      </a:r>
                      <a:endParaRPr lang="en-US" sz="2400" dirty="0">
                        <a:solidFill>
                          <a:schemeClr val="tx1"/>
                        </a:solidFill>
                      </a:endParaRPr>
                    </a:p>
                  </a:txBody>
                  <a:tcPr/>
                </a:tc>
                <a:extLst>
                  <a:ext uri="{0D108BD9-81ED-4DB2-BD59-A6C34878D82A}">
                    <a16:rowId xmlns:a16="http://schemas.microsoft.com/office/drawing/2014/main" val="10000"/>
                  </a:ext>
                </a:extLst>
              </a:tr>
              <a:tr h="619267">
                <a:tc>
                  <a:txBody>
                    <a:bodyPr/>
                    <a:lstStyle/>
                    <a:p>
                      <a:r>
                        <a:rPr lang="en-US" dirty="0" smtClean="0"/>
                        <a:t>Easy</a:t>
                      </a:r>
                      <a:r>
                        <a:rPr lang="en-US" baseline="0" dirty="0" smtClean="0"/>
                        <a:t> to interpret as it describes a rank in a group</a:t>
                      </a:r>
                      <a:endParaRPr lang="en-US" dirty="0"/>
                    </a:p>
                  </a:txBody>
                  <a:tcPr/>
                </a:tc>
                <a:tc>
                  <a:txBody>
                    <a:bodyPr/>
                    <a:lstStyle/>
                    <a:p>
                      <a:r>
                        <a:rPr lang="en-US" dirty="0" smtClean="0"/>
                        <a:t>Provides</a:t>
                      </a:r>
                      <a:r>
                        <a:rPr lang="en-US" baseline="0" dirty="0" smtClean="0"/>
                        <a:t> i</a:t>
                      </a:r>
                      <a:r>
                        <a:rPr lang="en-US" dirty="0" smtClean="0"/>
                        <a:t>nconsistent</a:t>
                      </a:r>
                      <a:r>
                        <a:rPr lang="en-US" baseline="0" dirty="0" smtClean="0"/>
                        <a:t> interpretation as t</a:t>
                      </a:r>
                      <a:r>
                        <a:rPr lang="en-US" dirty="0" smtClean="0"/>
                        <a:t>he meaning of a</a:t>
                      </a:r>
                      <a:r>
                        <a:rPr lang="en-US" baseline="0" dirty="0" smtClean="0"/>
                        <a:t> grade varies with the ability of the student group</a:t>
                      </a:r>
                      <a:endParaRPr lang="en-US" dirty="0"/>
                    </a:p>
                  </a:txBody>
                  <a:tcPr/>
                </a:tc>
                <a:extLst>
                  <a:ext uri="{0D108BD9-81ED-4DB2-BD59-A6C34878D82A}">
                    <a16:rowId xmlns:a16="http://schemas.microsoft.com/office/drawing/2014/main" val="10001"/>
                  </a:ext>
                </a:extLst>
              </a:tr>
              <a:tr h="619267">
                <a:tc>
                  <a:txBody>
                    <a:bodyPr/>
                    <a:lstStyle/>
                    <a:p>
                      <a:r>
                        <a:rPr lang="en-US" dirty="0" smtClean="0"/>
                        <a:t>Can discriminate among</a:t>
                      </a:r>
                      <a:r>
                        <a:rPr lang="en-US" baseline="0" dirty="0" smtClean="0"/>
                        <a:t> levels of student performance</a:t>
                      </a:r>
                      <a:endParaRPr lang="en-US" dirty="0"/>
                    </a:p>
                  </a:txBody>
                  <a:tcPr/>
                </a:tc>
                <a:tc>
                  <a:txBody>
                    <a:bodyPr/>
                    <a:lstStyle/>
                    <a:p>
                      <a:r>
                        <a:rPr lang="en-US" dirty="0" smtClean="0"/>
                        <a:t>Can be assigned</a:t>
                      </a:r>
                      <a:r>
                        <a:rPr lang="en-US" baseline="0" dirty="0" smtClean="0"/>
                        <a:t> without using a clear reference to specific student performance</a:t>
                      </a:r>
                      <a:endParaRPr lang="en-US"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3348572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828800"/>
            <a:ext cx="8407893" cy="4407408"/>
          </a:xfrm>
        </p:spPr>
        <p:txBody>
          <a:bodyPr/>
          <a:lstStyle/>
          <a:p>
            <a:pPr marL="502920" indent="-457200">
              <a:buFont typeface="+mj-lt"/>
              <a:buAutoNum type="arabicPeriod" startAt="2"/>
            </a:pPr>
            <a:r>
              <a:rPr lang="en-US" dirty="0" smtClean="0"/>
              <a:t>Self-referencing</a:t>
            </a:r>
          </a:p>
          <a:p>
            <a:pPr lvl="1"/>
            <a:r>
              <a:rPr lang="en-US" dirty="0" smtClean="0"/>
              <a:t>Growth-/change-based: based on the teacher’s/rater’s perspectives of improvement, growth, or change that a particular student has performed in comparison with his/her prior learning.</a:t>
            </a:r>
            <a:endParaRPr lang="en-US" dirty="0"/>
          </a:p>
          <a:p>
            <a:pPr marL="502920" indent="-457200">
              <a:buFont typeface="+mj-lt"/>
              <a:buAutoNum type="arabicPeriod" startAt="2"/>
            </a:pPr>
            <a:endParaRPr lang="en-US" dirty="0" smtClean="0"/>
          </a:p>
        </p:txBody>
      </p:sp>
      <p:sp>
        <p:nvSpPr>
          <p:cNvPr id="3" name="Title 2"/>
          <p:cNvSpPr>
            <a:spLocks noGrp="1"/>
          </p:cNvSpPr>
          <p:nvPr>
            <p:ph type="title"/>
          </p:nvPr>
        </p:nvSpPr>
        <p:spPr/>
        <p:txBody>
          <a:bodyPr/>
          <a:lstStyle/>
          <a:p>
            <a:r>
              <a:rPr lang="en-US" dirty="0" smtClean="0"/>
              <a:t>Types of Grading (3)</a:t>
            </a:r>
            <a:endParaRPr lang="en-US" dirty="0"/>
          </a:p>
        </p:txBody>
      </p:sp>
      <p:graphicFrame>
        <p:nvGraphicFramePr>
          <p:cNvPr id="4" name="Table 3" descr="Advantages:&#10;* Reduces competition among student as it may induce motivation in learning&#10;* Increases teacher's anonomy in assessment&#10;&#10;Disadvantages:&#10;* May allow a student not to achieve the learning targets&#10;* Relies on teacher's judgment"/>
          <p:cNvGraphicFramePr>
            <a:graphicFrameLocks noGrp="1"/>
          </p:cNvGraphicFramePr>
          <p:nvPr>
            <p:extLst>
              <p:ext uri="{D42A27DB-BD31-4B8C-83A1-F6EECF244321}">
                <p14:modId xmlns:p14="http://schemas.microsoft.com/office/powerpoint/2010/main" val="3625258770"/>
              </p:ext>
            </p:extLst>
          </p:nvPr>
        </p:nvGraphicFramePr>
        <p:xfrm>
          <a:off x="635491" y="3763397"/>
          <a:ext cx="8126769" cy="2087882"/>
        </p:xfrm>
        <a:graphic>
          <a:graphicData uri="http://schemas.openxmlformats.org/drawingml/2006/table">
            <a:tbl>
              <a:tblPr firstRow="1" bandRow="1">
                <a:tableStyleId>{5C22544A-7EE6-4342-B048-85BDC9FD1C3A}</a:tableStyleId>
              </a:tblPr>
              <a:tblGrid>
                <a:gridCol w="3816261">
                  <a:extLst>
                    <a:ext uri="{9D8B030D-6E8A-4147-A177-3AD203B41FA5}">
                      <a16:colId xmlns:a16="http://schemas.microsoft.com/office/drawing/2014/main" val="20000"/>
                    </a:ext>
                  </a:extLst>
                </a:gridCol>
                <a:gridCol w="4310508">
                  <a:extLst>
                    <a:ext uri="{9D8B030D-6E8A-4147-A177-3AD203B41FA5}">
                      <a16:colId xmlns:a16="http://schemas.microsoft.com/office/drawing/2014/main" val="20001"/>
                    </a:ext>
                  </a:extLst>
                </a:gridCol>
              </a:tblGrid>
              <a:tr h="533402">
                <a:tc>
                  <a:txBody>
                    <a:bodyPr/>
                    <a:lstStyle/>
                    <a:p>
                      <a:pPr algn="ctr"/>
                      <a:r>
                        <a:rPr lang="en-US" sz="2400" dirty="0" smtClean="0">
                          <a:solidFill>
                            <a:schemeClr val="tx1"/>
                          </a:solidFill>
                        </a:rPr>
                        <a:t>Advantages</a:t>
                      </a:r>
                      <a:endParaRPr lang="en-US" sz="2400" dirty="0">
                        <a:solidFill>
                          <a:schemeClr val="tx1"/>
                        </a:solidFill>
                      </a:endParaRPr>
                    </a:p>
                  </a:txBody>
                  <a:tcPr/>
                </a:tc>
                <a:tc>
                  <a:txBody>
                    <a:bodyPr/>
                    <a:lstStyle/>
                    <a:p>
                      <a:pPr algn="ctr"/>
                      <a:r>
                        <a:rPr lang="en-US" sz="2400" dirty="0" smtClean="0">
                          <a:solidFill>
                            <a:schemeClr val="tx1"/>
                          </a:solidFill>
                        </a:rPr>
                        <a:t>Disadvantages</a:t>
                      </a:r>
                      <a:endParaRPr lang="en-US" sz="2400" dirty="0">
                        <a:solidFill>
                          <a:schemeClr val="tx1"/>
                        </a:solidFill>
                      </a:endParaRPr>
                    </a:p>
                  </a:txBody>
                  <a:tcPr/>
                </a:tc>
                <a:extLst>
                  <a:ext uri="{0D108BD9-81ED-4DB2-BD59-A6C34878D82A}">
                    <a16:rowId xmlns:a16="http://schemas.microsoft.com/office/drawing/2014/main" val="10000"/>
                  </a:ext>
                </a:extLst>
              </a:tr>
              <a:tr h="838198">
                <a:tc>
                  <a:txBody>
                    <a:bodyPr/>
                    <a:lstStyle/>
                    <a:p>
                      <a:r>
                        <a:rPr lang="en-US" dirty="0" smtClean="0"/>
                        <a:t>Reduces competition among student as it may induce motivation</a:t>
                      </a:r>
                      <a:r>
                        <a:rPr lang="en-US" baseline="0" dirty="0" smtClean="0"/>
                        <a:t> in learning</a:t>
                      </a:r>
                      <a:endParaRPr lang="en-US" dirty="0"/>
                    </a:p>
                  </a:txBody>
                  <a:tcPr/>
                </a:tc>
                <a:tc>
                  <a:txBody>
                    <a:bodyPr/>
                    <a:lstStyle/>
                    <a:p>
                      <a:r>
                        <a:rPr lang="en-US" dirty="0" smtClean="0"/>
                        <a:t>May</a:t>
                      </a:r>
                      <a:r>
                        <a:rPr lang="en-US" baseline="0" dirty="0" smtClean="0"/>
                        <a:t> allow a student not to achieve the learning targets</a:t>
                      </a:r>
                      <a:endParaRPr lang="en-US" dirty="0"/>
                    </a:p>
                  </a:txBody>
                  <a:tcPr/>
                </a:tc>
                <a:extLst>
                  <a:ext uri="{0D108BD9-81ED-4DB2-BD59-A6C34878D82A}">
                    <a16:rowId xmlns:a16="http://schemas.microsoft.com/office/drawing/2014/main" val="10001"/>
                  </a:ext>
                </a:extLst>
              </a:tr>
              <a:tr h="619267">
                <a:tc>
                  <a:txBody>
                    <a:bodyPr/>
                    <a:lstStyle/>
                    <a:p>
                      <a:r>
                        <a:rPr lang="en-US" dirty="0" smtClean="0"/>
                        <a:t>Increases teacher’s autonomy</a:t>
                      </a:r>
                      <a:r>
                        <a:rPr lang="en-US" baseline="0" dirty="0" smtClean="0"/>
                        <a:t> in assessment</a:t>
                      </a:r>
                      <a:endParaRPr lang="en-US" dirty="0"/>
                    </a:p>
                  </a:txBody>
                  <a:tcPr/>
                </a:tc>
                <a:tc>
                  <a:txBody>
                    <a:bodyPr/>
                    <a:lstStyle/>
                    <a:p>
                      <a:r>
                        <a:rPr lang="en-US" dirty="0" smtClean="0"/>
                        <a:t>Relies on teacher’s judgment </a:t>
                      </a:r>
                      <a:endParaRPr lang="en-US"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55363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905000"/>
            <a:ext cx="8407893" cy="914400"/>
          </a:xfrm>
        </p:spPr>
        <p:txBody>
          <a:bodyPr/>
          <a:lstStyle/>
          <a:p>
            <a:r>
              <a:rPr lang="en-US" dirty="0" smtClean="0"/>
              <a:t>Relative to school’s policy and the chosen grading framework (criterion</a:t>
            </a:r>
            <a:r>
              <a:rPr lang="en-US" dirty="0"/>
              <a:t> </a:t>
            </a:r>
            <a:r>
              <a:rPr lang="en-US" dirty="0" smtClean="0"/>
              <a:t>or norm-referenced)</a:t>
            </a:r>
          </a:p>
          <a:p>
            <a:pPr marL="45720" indent="0">
              <a:buNone/>
            </a:pPr>
            <a:endParaRPr lang="en-US" dirty="0" smtClean="0"/>
          </a:p>
          <a:p>
            <a:endParaRPr lang="en-US" dirty="0" smtClean="0"/>
          </a:p>
          <a:p>
            <a:endParaRPr lang="en-US" dirty="0" smtClean="0"/>
          </a:p>
        </p:txBody>
      </p:sp>
      <p:sp>
        <p:nvSpPr>
          <p:cNvPr id="3" name="Title 2"/>
          <p:cNvSpPr>
            <a:spLocks noGrp="1"/>
          </p:cNvSpPr>
          <p:nvPr>
            <p:ph type="title"/>
          </p:nvPr>
        </p:nvSpPr>
        <p:spPr/>
        <p:txBody>
          <a:bodyPr/>
          <a:lstStyle/>
          <a:p>
            <a:r>
              <a:rPr lang="en-US" dirty="0" smtClean="0"/>
              <a:t>Defining Grade Boundaries*</a:t>
            </a:r>
            <a:endParaRPr lang="en-US" dirty="0"/>
          </a:p>
        </p:txBody>
      </p:sp>
      <p:sp>
        <p:nvSpPr>
          <p:cNvPr id="4" name="TextBox 3"/>
          <p:cNvSpPr txBox="1"/>
          <p:nvPr/>
        </p:nvSpPr>
        <p:spPr>
          <a:xfrm>
            <a:off x="279646" y="5791200"/>
            <a:ext cx="8610600" cy="646331"/>
          </a:xfrm>
          <a:prstGeom prst="rect">
            <a:avLst/>
          </a:prstGeom>
          <a:noFill/>
        </p:spPr>
        <p:txBody>
          <a:bodyPr wrap="square" rtlCol="0">
            <a:spAutoFit/>
          </a:bodyPr>
          <a:lstStyle/>
          <a:p>
            <a:r>
              <a:rPr lang="en-US" dirty="0" smtClean="0"/>
              <a:t>* As modified from </a:t>
            </a:r>
            <a:r>
              <a:rPr lang="en-US" dirty="0" err="1" smtClean="0"/>
              <a:t>Nitko</a:t>
            </a:r>
            <a:r>
              <a:rPr lang="en-US" dirty="0" smtClean="0"/>
              <a:t> &amp; </a:t>
            </a:r>
            <a:r>
              <a:rPr lang="en-US" dirty="0" err="1" smtClean="0"/>
              <a:t>Brookhart</a:t>
            </a:r>
            <a:r>
              <a:rPr lang="en-US" dirty="0" smtClean="0"/>
              <a:t> (2007, Chapter 15). For further reference, please consult this book.</a:t>
            </a:r>
            <a:endParaRPr lang="en-US" dirty="0"/>
          </a:p>
        </p:txBody>
      </p:sp>
      <p:sp>
        <p:nvSpPr>
          <p:cNvPr id="6" name="Content Placeholder 1"/>
          <p:cNvSpPr txBox="1">
            <a:spLocks/>
          </p:cNvSpPr>
          <p:nvPr/>
        </p:nvSpPr>
        <p:spPr>
          <a:xfrm>
            <a:off x="4800600" y="3079044"/>
            <a:ext cx="3394703" cy="1885680"/>
          </a:xfrm>
          <a:prstGeom prst="rect">
            <a:avLst/>
          </a:prstGeom>
          <a:solidFill>
            <a:schemeClr val="tx1">
              <a:lumMod val="20000"/>
              <a:lumOff val="80000"/>
            </a:schemeClr>
          </a:solidFill>
          <a:ln>
            <a:noFill/>
          </a:ln>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8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6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4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Font typeface="Wingdings 2" pitchFamily="18" charset="2"/>
              <a:buNone/>
            </a:pPr>
            <a:r>
              <a:rPr lang="en-US" u="sng" dirty="0" smtClean="0"/>
              <a:t>Criterion-referenced</a:t>
            </a:r>
            <a:endParaRPr lang="en-US" dirty="0"/>
          </a:p>
          <a:p>
            <a:r>
              <a:rPr lang="en-US" dirty="0" smtClean="0"/>
              <a:t>Fixed-percentage</a:t>
            </a:r>
          </a:p>
          <a:p>
            <a:r>
              <a:rPr lang="en-US" dirty="0" smtClean="0"/>
              <a:t>Total points</a:t>
            </a:r>
          </a:p>
          <a:p>
            <a:r>
              <a:rPr lang="en-US" dirty="0" smtClean="0"/>
              <a:t>Rubric method</a:t>
            </a:r>
          </a:p>
          <a:p>
            <a:endParaRPr lang="en-US" dirty="0" smtClean="0"/>
          </a:p>
          <a:p>
            <a:endParaRPr lang="en-US" dirty="0" smtClean="0"/>
          </a:p>
        </p:txBody>
      </p:sp>
      <p:sp>
        <p:nvSpPr>
          <p:cNvPr id="7" name="Content Placeholder 1"/>
          <p:cNvSpPr txBox="1">
            <a:spLocks/>
          </p:cNvSpPr>
          <p:nvPr/>
        </p:nvSpPr>
        <p:spPr>
          <a:xfrm>
            <a:off x="685800" y="3079044"/>
            <a:ext cx="3394703" cy="1885680"/>
          </a:xfrm>
          <a:prstGeom prst="rect">
            <a:avLst/>
          </a:prstGeom>
          <a:solidFill>
            <a:schemeClr val="tx1">
              <a:lumMod val="20000"/>
              <a:lumOff val="80000"/>
            </a:schemeClr>
          </a:solidFill>
          <a:ln>
            <a:noFill/>
          </a:ln>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8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6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4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Font typeface="Wingdings 2" pitchFamily="18" charset="2"/>
              <a:buNone/>
            </a:pPr>
            <a:r>
              <a:rPr lang="en-US" u="sng" dirty="0" smtClean="0"/>
              <a:t>Norm-referenced</a:t>
            </a:r>
            <a:endParaRPr lang="en-US" dirty="0"/>
          </a:p>
          <a:p>
            <a:r>
              <a:rPr lang="en-US" dirty="0" smtClean="0"/>
              <a:t>Percentage of students at each grade</a:t>
            </a:r>
          </a:p>
          <a:p>
            <a:endParaRPr lang="en-US" dirty="0" smtClean="0"/>
          </a:p>
        </p:txBody>
      </p:sp>
    </p:spTree>
    <p:extLst>
      <p:ext uri="{BB962C8B-B14F-4D97-AF65-F5344CB8AC3E}">
        <p14:creationId xmlns:p14="http://schemas.microsoft.com/office/powerpoint/2010/main" val="126785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905000"/>
            <a:ext cx="8407893" cy="4572000"/>
          </a:xfrm>
        </p:spPr>
        <p:txBody>
          <a:bodyPr>
            <a:normAutofit lnSpcReduction="10000"/>
          </a:bodyPr>
          <a:lstStyle/>
          <a:p>
            <a:pPr marL="502920" indent="-457200">
              <a:buFont typeface="+mj-lt"/>
              <a:buAutoNum type="arabicPeriod"/>
            </a:pPr>
            <a:r>
              <a:rPr lang="en-US" dirty="0" smtClean="0"/>
              <a:t>Rank order students’ overall scores</a:t>
            </a:r>
          </a:p>
          <a:p>
            <a:pPr marL="502920" indent="-457200">
              <a:buFont typeface="+mj-lt"/>
              <a:buAutoNum type="arabicPeriod"/>
            </a:pPr>
            <a:r>
              <a:rPr lang="en-US" dirty="0" smtClean="0"/>
              <a:t>Set the percentages of letter grade As, </a:t>
            </a:r>
            <a:r>
              <a:rPr lang="en-US" dirty="0" err="1" smtClean="0"/>
              <a:t>Bs</a:t>
            </a:r>
            <a:r>
              <a:rPr lang="en-US" dirty="0" smtClean="0"/>
              <a:t>, Cs and so on that a student can fall into</a:t>
            </a:r>
          </a:p>
          <a:p>
            <a:pPr lvl="1"/>
            <a:r>
              <a:rPr lang="en-US" dirty="0" smtClean="0"/>
              <a:t>Divide the range of a normal curve into specific intervals</a:t>
            </a:r>
          </a:p>
          <a:p>
            <a:pPr lvl="1"/>
            <a:r>
              <a:rPr lang="en-US" dirty="0" smtClean="0"/>
              <a:t>E.g. top 20% of students get A, next 30% get B, next 30% get C, next 15% get D, lowest 5% get F</a:t>
            </a:r>
          </a:p>
          <a:p>
            <a:pPr marL="502920" indent="-457200">
              <a:buFont typeface="+mj-lt"/>
              <a:buAutoNum type="arabicPeriod"/>
            </a:pPr>
            <a:r>
              <a:rPr lang="en-US" dirty="0" smtClean="0"/>
              <a:t>Record the grade for these set grade boundaries</a:t>
            </a:r>
          </a:p>
          <a:p>
            <a:pPr marL="502920" indent="-457200">
              <a:buFont typeface="+mj-lt"/>
              <a:buAutoNum type="arabicPeriod"/>
            </a:pPr>
            <a:endParaRPr lang="en-US" dirty="0" smtClean="0"/>
          </a:p>
          <a:p>
            <a:r>
              <a:rPr lang="en-US" dirty="0"/>
              <a:t>Can be arbitrary</a:t>
            </a:r>
          </a:p>
          <a:p>
            <a:r>
              <a:rPr lang="en-US" dirty="0" smtClean="0"/>
              <a:t>No reference to the intended learning targets</a:t>
            </a:r>
          </a:p>
          <a:p>
            <a:r>
              <a:rPr lang="en-US" dirty="0" smtClean="0"/>
              <a:t>Should provide sound argument to justify the validity of the particular percentages used</a:t>
            </a:r>
          </a:p>
          <a:p>
            <a:endParaRPr lang="en-US" dirty="0" smtClean="0"/>
          </a:p>
        </p:txBody>
      </p:sp>
      <p:sp>
        <p:nvSpPr>
          <p:cNvPr id="3" name="Title 2"/>
          <p:cNvSpPr>
            <a:spLocks noGrp="1"/>
          </p:cNvSpPr>
          <p:nvPr>
            <p:ph type="title"/>
          </p:nvPr>
        </p:nvSpPr>
        <p:spPr/>
        <p:txBody>
          <a:bodyPr/>
          <a:lstStyle/>
          <a:p>
            <a:r>
              <a:rPr lang="en-US" dirty="0" smtClean="0"/>
              <a:t>Grading On The Curve</a:t>
            </a:r>
            <a:endParaRPr lang="en-US" dirty="0"/>
          </a:p>
        </p:txBody>
      </p:sp>
    </p:spTree>
    <p:extLst>
      <p:ext uri="{BB962C8B-B14F-4D97-AF65-F5344CB8AC3E}">
        <p14:creationId xmlns:p14="http://schemas.microsoft.com/office/powerpoint/2010/main" val="2981653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905000"/>
            <a:ext cx="8407893" cy="4648200"/>
          </a:xfrm>
        </p:spPr>
        <p:txBody>
          <a:bodyPr>
            <a:normAutofit fontScale="92500"/>
          </a:bodyPr>
          <a:lstStyle/>
          <a:p>
            <a:pPr marL="502920" indent="-457200">
              <a:buFont typeface="+mj-lt"/>
              <a:buAutoNum type="arabicPeriod"/>
            </a:pPr>
            <a:r>
              <a:rPr lang="en-US" dirty="0" smtClean="0"/>
              <a:t>Give a percentage correct score for each student for each task</a:t>
            </a:r>
          </a:p>
          <a:p>
            <a:pPr marL="502920" indent="-457200">
              <a:buFont typeface="+mj-lt"/>
              <a:buAutoNum type="arabicPeriod"/>
            </a:pPr>
            <a:r>
              <a:rPr lang="en-US" dirty="0" smtClean="0"/>
              <a:t>Multiply each task’s percentage by its corresponding weight and add these products together</a:t>
            </a:r>
          </a:p>
          <a:p>
            <a:pPr marL="502920" indent="-457200">
              <a:buFont typeface="+mj-lt"/>
              <a:buAutoNum type="arabicPeriod"/>
            </a:pPr>
            <a:r>
              <a:rPr lang="en-US" dirty="0" smtClean="0"/>
              <a:t>Divide the sum of products by the sum of weights to get a composite percentage score</a:t>
            </a:r>
          </a:p>
          <a:p>
            <a:pPr marL="502920" indent="-457200">
              <a:buFont typeface="+mj-lt"/>
              <a:buAutoNum type="arabicPeriod"/>
            </a:pPr>
            <a:r>
              <a:rPr lang="en-US" dirty="0" smtClean="0"/>
              <a:t>Translate this final score to letter grade </a:t>
            </a:r>
          </a:p>
          <a:p>
            <a:pPr marL="45720" indent="0">
              <a:buNone/>
            </a:pPr>
            <a:endParaRPr lang="en-US" dirty="0" smtClean="0"/>
          </a:p>
          <a:p>
            <a:r>
              <a:rPr lang="en-US" dirty="0" smtClean="0"/>
              <a:t>Relationship between percentage correct and letter grade is arbitrary </a:t>
            </a:r>
            <a:r>
              <a:rPr lang="en-US" dirty="0" smtClean="0">
                <a:sym typeface="Wingdings" panose="05000000000000000000" pitchFamily="2" charset="2"/>
              </a:rPr>
              <a:t> follow school policy</a:t>
            </a:r>
            <a:endParaRPr lang="en-US" dirty="0" smtClean="0"/>
          </a:p>
          <a:p>
            <a:r>
              <a:rPr lang="en-US" dirty="0" smtClean="0"/>
              <a:t>This method may encourage us to focus more on the task difficulty than on the intended learning outcomes.</a:t>
            </a:r>
          </a:p>
          <a:p>
            <a:pPr marL="45720" indent="0">
              <a:buNone/>
            </a:pPr>
            <a:endParaRPr lang="en-US" dirty="0" smtClean="0"/>
          </a:p>
          <a:p>
            <a:endParaRPr lang="en-US" dirty="0" smtClean="0"/>
          </a:p>
          <a:p>
            <a:endParaRPr lang="en-US" dirty="0" smtClean="0"/>
          </a:p>
        </p:txBody>
      </p:sp>
      <p:sp>
        <p:nvSpPr>
          <p:cNvPr id="3" name="Title 2"/>
          <p:cNvSpPr>
            <a:spLocks noGrp="1"/>
          </p:cNvSpPr>
          <p:nvPr>
            <p:ph type="title"/>
          </p:nvPr>
        </p:nvSpPr>
        <p:spPr/>
        <p:txBody>
          <a:bodyPr/>
          <a:lstStyle/>
          <a:p>
            <a:r>
              <a:rPr lang="en-US" dirty="0" smtClean="0"/>
              <a:t>Grading Using Fixed-Percentage Method</a:t>
            </a:r>
            <a:endParaRPr lang="en-US" dirty="0"/>
          </a:p>
        </p:txBody>
      </p:sp>
    </p:spTree>
    <p:extLst>
      <p:ext uri="{BB962C8B-B14F-4D97-AF65-F5344CB8AC3E}">
        <p14:creationId xmlns:p14="http://schemas.microsoft.com/office/powerpoint/2010/main" val="23546820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8.0&quot;&gt;&lt;object type=&quot;1&quot; unique_id=&quot;10001&quot;&gt;&lt;object type=&quot;2&quot; unique_id=&quot;10169&quot;&gt;&lt;object type=&quot;3&quot; unique_id=&quot;10170&quot;&gt;&lt;property id=&quot;20148&quot; value=&quot;5&quot;/&gt;&lt;property id=&quot;20300&quot; value=&quot;Slide 1 - &amp;quot;GRADING&amp;quot;&quot;/&gt;&lt;property id=&quot;20307&quot; value=&quot;256&quot;/&gt;&lt;/object&gt;&lt;object type=&quot;3&quot; unique_id=&quot;10171&quot;&gt;&lt;property id=&quot;20148&quot; value=&quot;5&quot;/&gt;&lt;property id=&quot;20300&quot; value=&quot;Slide 2 - &amp;quot;Definition&amp;quot;&quot;/&gt;&lt;property id=&quot;20307&quot; value=&quot;388&quot;/&gt;&lt;/object&gt;&lt;object type=&quot;3&quot; unique_id=&quot;10172&quot;&gt;&lt;property id=&quot;20148&quot; value=&quot;5&quot;/&gt;&lt;property id=&quot;20300&quot; value=&quot;Slide 3 - &amp;quot;Deefinition, continued&amp;quot;&quot;/&gt;&lt;property id=&quot;20307&quot; value=&quot;403&quot;/&gt;&lt;/object&gt;&lt;object type=&quot;3&quot; unique_id=&quot;10173&quot;&gt;&lt;property id=&quot;20148&quot; value=&quot;5&quot;/&gt;&lt;property id=&quot;20300&quot; value=&quot;Slide 4 - &amp;quot;Types of Grading (1)&amp;quot;&quot;/&gt;&lt;property id=&quot;20307&quot; value=&quot;389&quot;/&gt;&lt;/object&gt;&lt;object type=&quot;3&quot; unique_id=&quot;10174&quot;&gt;&lt;property id=&quot;20148&quot; value=&quot;5&quot;/&gt;&lt;property id=&quot;20300&quot; value=&quot;Slide 5 - &amp;quot;Types of Grading (2)&amp;quot;&quot;/&gt;&lt;property id=&quot;20307&quot; value=&quot;390&quot;/&gt;&lt;/object&gt;&lt;object type=&quot;3&quot; unique_id=&quot;10175&quot;&gt;&lt;property id=&quot;20148&quot; value=&quot;5&quot;/&gt;&lt;property id=&quot;20300&quot; value=&quot;Slide 6 - &amp;quot;Types of Grading (3)&amp;quot;&quot;/&gt;&lt;property id=&quot;20307&quot; value=&quot;392&quot;/&gt;&lt;/object&gt;&lt;object type=&quot;3&quot; unique_id=&quot;10176&quot;&gt;&lt;property id=&quot;20148&quot; value=&quot;5&quot;/&gt;&lt;property id=&quot;20300&quot; value=&quot;Slide 7 - &amp;quot;Defining Grade Boundaries*&amp;quot;&quot;/&gt;&lt;property id=&quot;20307&quot; value=&quot;397&quot;/&gt;&lt;/object&gt;&lt;object type=&quot;3&quot; unique_id=&quot;10177&quot;&gt;&lt;property id=&quot;20148&quot; value=&quot;5&quot;/&gt;&lt;property id=&quot;20300&quot; value=&quot;Slide 8 - &amp;quot;Grading On The Curve&amp;quot;&quot;/&gt;&lt;property id=&quot;20307&quot; value=&quot;402&quot;/&gt;&lt;/object&gt;&lt;object type=&quot;3&quot; unique_id=&quot;10178&quot;&gt;&lt;property id=&quot;20148&quot; value=&quot;5&quot;/&gt;&lt;property id=&quot;20300&quot; value=&quot;Slide 9 - &amp;quot;Grading Using Fixed-Percentage Method&amp;quot;&quot;/&gt;&lt;property id=&quot;20307&quot; value=&quot;400&quot;/&gt;&lt;/object&gt;&lt;object type=&quot;3&quot; unique_id=&quot;10179&quot;&gt;&lt;property id=&quot;20148&quot; value=&quot;5&quot;/&gt;&lt;property id=&quot;20300&quot; value=&quot;Slide 10 - &amp;quot;Grading Using Total Points Method&amp;quot;&quot;/&gt;&lt;property id=&quot;20307&quot; value=&quot;401&quot;/&gt;&lt;/object&gt;&lt;object type=&quot;3&quot; unique_id=&quot;10180&quot;&gt;&lt;property id=&quot;20148&quot; value=&quot;5&quot;/&gt;&lt;property id=&quot;20300&quot; value=&quot;Slide 11 - &amp;quot;Grading Using rubric Method* (1)&amp;quot;&quot;/&gt;&lt;property id=&quot;20307&quot; value=&quot;398&quot;/&gt;&lt;/object&gt;&lt;object type=&quot;3&quot; unique_id=&quot;10181&quot;&gt;&lt;property id=&quot;20148&quot; value=&quot;5&quot;/&gt;&lt;property id=&quot;20300&quot; value=&quot;Slide 12 - &amp;quot;Grading Using rubric Method* (2)&amp;quot;&quot;/&gt;&lt;property id=&quot;20307&quot; value=&quot;399&quot;/&gt;&lt;/object&gt;&lt;object type=&quot;3&quot; unique_id=&quot;10182&quot;&gt;&lt;property id=&quot;20148&quot; value=&quot;5&quot;/&gt;&lt;property id=&quot;20300&quot; value=&quot;Slide 13 - &amp;quot;Guideline For Effective &amp;amp;  Fair Grading* (1)&amp;quot;&quot;/&gt;&lt;property id=&quot;20307&quot; value=&quot;393&quot;/&gt;&lt;/object&gt;&lt;object type=&quot;3&quot; unique_id=&quot;10183&quot;&gt;&lt;property id=&quot;20148&quot; value=&quot;5&quot;/&gt;&lt;property id=&quot;20300&quot; value=&quot;Slide 14 - &amp;quot;Guideline For Effective &amp;amp;  Fair Grading* (2)&amp;quot;&quot;/&gt;&lt;property id=&quot;20307&quot; value=&quot;394&quot;/&gt;&lt;/object&gt;&lt;object type=&quot;3&quot; unique_id=&quot;10184&quot;&gt;&lt;property id=&quot;20148&quot; value=&quot;5&quot;/&gt;&lt;property id=&quot;20300&quot; value=&quot;Slide 15 - &amp;quot;Guideline For Effective &amp;amp;  Fair Grading*&amp;quot;&quot;/&gt;&lt;property id=&quot;20307&quot; value=&quot;395&quot;/&gt;&lt;/object&gt;&lt;object type=&quot;3&quot; unique_id=&quot;10185&quot;&gt;&lt;property id=&quot;20148&quot; value=&quot;5&quot;/&gt;&lt;property id=&quot;20300&quot; value=&quot;Slide 16 - &amp;quot;Bibliography&amp;quot;&quot;/&gt;&lt;property id=&quot;20307&quot; value=&quot;328&quot;/&gt;&lt;/object&gt;&lt;object type=&quot;3&quot; unique_id=&quot;21229&quot;&gt;&lt;property id=&quot;20148&quot; value=&quot;5&quot;/&gt;&lt;property id=&quot;20300&quot; value=&quot;Slide 17 - &amp;quot;Creative Commons License &amp;quot;&quot;/&gt;&lt;property id=&quot;20307&quot; value=&quot;404&quot;/&gt;&lt;/object&gt;&lt;/object&gt;&lt;object type=&quot;8&quot; unique_id=&quot;10203&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Custom 4">
      <a:dk1>
        <a:srgbClr val="4A3927"/>
      </a:dk1>
      <a:lt1>
        <a:sysClr val="window" lastClr="FFFFFF"/>
      </a:lt1>
      <a:dk2>
        <a:srgbClr val="534949"/>
      </a:dk2>
      <a:lt2>
        <a:srgbClr val="CBDCB6"/>
      </a:lt2>
      <a:accent1>
        <a:srgbClr val="C4AB8F"/>
      </a:accent1>
      <a:accent2>
        <a:srgbClr val="003399"/>
      </a:accent2>
      <a:accent3>
        <a:srgbClr val="9AB052"/>
      </a:accent3>
      <a:accent4>
        <a:srgbClr val="87706B"/>
      </a:accent4>
      <a:accent5>
        <a:srgbClr val="94734E"/>
      </a:accent5>
      <a:accent6>
        <a:srgbClr val="72A5E2"/>
      </a:accent6>
      <a:hlink>
        <a:srgbClr val="006699"/>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826a7eb6-1fc1-4229-aedf-6a10bdcdc31e">2019-06-28T07:00:00+00:00</Remediation_x0020_Date>
    <Estimated_x0020_Creation_x0020_Date xmlns="826a7eb6-1fc1-4229-aedf-6a10bdcdc31e" xsi:nil="true"/>
    <Priority xmlns="826a7eb6-1fc1-4229-aedf-6a10bdcdc31e">New</Priority>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FA0211F-B8B7-4540-81E2-212FB99473FC}"/>
</file>

<file path=customXml/itemProps2.xml><?xml version="1.0" encoding="utf-8"?>
<ds:datastoreItem xmlns:ds="http://schemas.openxmlformats.org/officeDocument/2006/customXml" ds:itemID="{FC6FE513-4C0E-405D-8781-AEC53C187110}"/>
</file>

<file path=customXml/itemProps3.xml><?xml version="1.0" encoding="utf-8"?>
<ds:datastoreItem xmlns:ds="http://schemas.openxmlformats.org/officeDocument/2006/customXml" ds:itemID="{7E67813F-312F-4EA7-BC16-3F5106226864}"/>
</file>

<file path=docProps/app.xml><?xml version="1.0" encoding="utf-8"?>
<Properties xmlns="http://schemas.openxmlformats.org/officeDocument/2006/extended-properties" xmlns:vt="http://schemas.openxmlformats.org/officeDocument/2006/docPropsVTypes">
  <Template/>
  <TotalTime>8736</TotalTime>
  <Words>2898</Words>
  <Application>Microsoft Office PowerPoint</Application>
  <PresentationFormat>On-screen Show (4:3)</PresentationFormat>
  <Paragraphs>236</Paragraphs>
  <Slides>17</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微软雅黑</vt:lpstr>
      <vt:lpstr>Arial</vt:lpstr>
      <vt:lpstr>Calibri</vt:lpstr>
      <vt:lpstr>Franklin Gothic Medium</vt:lpstr>
      <vt:lpstr>Times New Roman</vt:lpstr>
      <vt:lpstr>Wingdings</vt:lpstr>
      <vt:lpstr>Wingdings 2</vt:lpstr>
      <vt:lpstr>Grid</vt:lpstr>
      <vt:lpstr>GRADING</vt:lpstr>
      <vt:lpstr>Definition</vt:lpstr>
      <vt:lpstr>Deefinition, continued</vt:lpstr>
      <vt:lpstr>Types of Grading (1)</vt:lpstr>
      <vt:lpstr>Types of Grading (2)</vt:lpstr>
      <vt:lpstr>Types of Grading (3)</vt:lpstr>
      <vt:lpstr>Defining Grade Boundaries*</vt:lpstr>
      <vt:lpstr>Grading On The Curve</vt:lpstr>
      <vt:lpstr>Grading Using Fixed-Percentage Method</vt:lpstr>
      <vt:lpstr>Grading Using Total Points Method</vt:lpstr>
      <vt:lpstr>Grading Using rubric Method* (1)</vt:lpstr>
      <vt:lpstr>Grading Using rubric Method* (2)</vt:lpstr>
      <vt:lpstr>Guideline For Effective &amp;  Fair Grading* (1)</vt:lpstr>
      <vt:lpstr>Guideline For Effective &amp;  Fair Grading* (2)</vt:lpstr>
      <vt:lpstr>Guideline For Effective &amp;  Fair Grading*</vt:lpstr>
      <vt:lpstr>Bibliography</vt:lpstr>
      <vt:lpstr>Creative Commons License </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Grading PowerPoint Presentation</dc:title>
  <dc:creator>Oregon Department of Education</dc:creator>
  <cp:lastModifiedBy>ASPENGREN Kirsten - ODE</cp:lastModifiedBy>
  <cp:revision>208</cp:revision>
  <dcterms:created xsi:type="dcterms:W3CDTF">2014-07-22T17:12:15Z</dcterms:created>
  <dcterms:modified xsi:type="dcterms:W3CDTF">2019-06-17T21:59:00Z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ies>
</file>