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20"/>
  </p:notesMasterIdLst>
  <p:sldIdLst>
    <p:sldId id="256" r:id="rId5"/>
    <p:sldId id="350" r:id="rId6"/>
    <p:sldId id="308" r:id="rId7"/>
    <p:sldId id="342" r:id="rId8"/>
    <p:sldId id="332" r:id="rId9"/>
    <p:sldId id="344" r:id="rId10"/>
    <p:sldId id="347" r:id="rId11"/>
    <p:sldId id="348" r:id="rId12"/>
    <p:sldId id="338" r:id="rId13"/>
    <p:sldId id="345" r:id="rId14"/>
    <p:sldId id="346" r:id="rId15"/>
    <p:sldId id="340" r:id="rId16"/>
    <p:sldId id="339" r:id="rId17"/>
    <p:sldId id="349" r:id="rId18"/>
    <p:sldId id="351" r:id="rId19"/>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5" clrIdx="0"/>
  <p:cmAuthor id="1" name="Henri" initials="H" lastIdx="2" clrIdx="1"/>
  <p:cmAuthor id="2" name="Diah" initials="D" lastIdx="2"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79243" autoAdjust="0"/>
  </p:normalViewPr>
  <p:slideViewPr>
    <p:cSldViewPr>
      <p:cViewPr varScale="1">
        <p:scale>
          <a:sx n="58" d="100"/>
          <a:sy n="58" d="100"/>
        </p:scale>
        <p:origin x="852" y="66"/>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In this set of slides we’ll be discussing the specific theme we’ll use throughout the next few chapters, and using to develop and score our items.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2798044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And now in 7</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students should learn to use both numeric and algebraic expressions to “Solve real-life and mathematical problems using numerical and algebraic expressions and equations”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Notice that a  7</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student who has not yet mastered the targets for grade 7, may try to use arithmetic skills and numerical expressions to deal with algebraic problems.  Although this student is not at the desired level, they are nonetheless showing some progress toward that goal, and the learning progression allows us to see this.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a:p>
        </p:txBody>
      </p:sp>
    </p:spTree>
    <p:extLst>
      <p:ext uri="{BB962C8B-B14F-4D97-AF65-F5344CB8AC3E}">
        <p14:creationId xmlns:p14="http://schemas.microsoft.com/office/powerpoint/2010/main" val="582432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Now, in 8</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work that has been done with single algebraic expressions and equations, gets extended to pairs of equations, as in “Analyze and solve linear equations and pairs of simultaneous linear equations”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11</a:t>
            </a:fld>
            <a:endParaRPr lang="en-US"/>
          </a:p>
        </p:txBody>
      </p:sp>
    </p:spTree>
    <p:extLst>
      <p:ext uri="{BB962C8B-B14F-4D97-AF65-F5344CB8AC3E}">
        <p14:creationId xmlns:p14="http://schemas.microsoft.com/office/powerpoint/2010/main" val="5824323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It should be noted that in the Smarter Balanced assessment, each of the four claims mentioned in Chapter 1  has specific assessment targets.  For problem solving, which was claim 2, these are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To apply mathematics to solve well-posed problems in pure mathematics and those arising in everyday life, society, and the workplace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To select and use appropriate tools strategically.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To interpret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results in the context of a situation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To identify important quantities in a practical situation and map their relationships (for example using two-way tables, graphs and so forth)</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Each of these targets is marked with a number associated with the Cognitive Rigor Matrix, which shows the depth of knowledge required to take some action</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12</a:t>
            </a:fld>
            <a:endParaRPr lang="en-US"/>
          </a:p>
        </p:txBody>
      </p:sp>
    </p:spTree>
    <p:extLst>
      <p:ext uri="{BB962C8B-B14F-4D97-AF65-F5344CB8AC3E}">
        <p14:creationId xmlns:p14="http://schemas.microsoft.com/office/powerpoint/2010/main" val="4493996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is the Cognitive Rigor Matrix.  It classifies two ways of thinking about what students have to do to solve a problem.  The columns are labeled by the depth of knowledge, from recall and reproduction at the lowest level, to using skills and concepts, to strategic thinking and reasoning to extended thinking at the highest level.  The rows are labeled by a modification of Bloom’s taxonomy :  remember, understand, apply, analyze, evaluate, and create.  These grow generally more complex from top to bottom, but are not so strictly ordered.  A copy of the Cognitive Rigor Matrix, with a description in each cell of the actions this combination entails, is available for you along with this chapter, for you to study as you wish.</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13</a:t>
            </a:fld>
            <a:endParaRPr lang="en-US"/>
          </a:p>
        </p:txBody>
      </p:sp>
    </p:spTree>
    <p:extLst>
      <p:ext uri="{BB962C8B-B14F-4D97-AF65-F5344CB8AC3E}">
        <p14:creationId xmlns:p14="http://schemas.microsoft.com/office/powerpoint/2010/main" val="3565890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That’s the end of our chapter on the Common Core-based mathematics learning progression.  </a:t>
            </a:r>
            <a:r>
              <a:rPr lang="en-US" sz="1200" kern="1200" smtClean="0">
                <a:solidFill>
                  <a:schemeClr val="tx1"/>
                </a:solidFill>
                <a:effectLst/>
                <a:latin typeface="+mn-lt"/>
                <a:ea typeface="+mn-ea"/>
                <a:cs typeface="+mn-cs"/>
              </a:rPr>
              <a:t>If you would like any additional information about what has been covered in this chapter, here are some possible references for you.</a:t>
            </a:r>
          </a:p>
          <a:p>
            <a:endParaRPr lang="en-US"/>
          </a:p>
        </p:txBody>
      </p:sp>
      <p:sp>
        <p:nvSpPr>
          <p:cNvPr id="4" name="Slide Number Placeholder 3"/>
          <p:cNvSpPr>
            <a:spLocks noGrp="1"/>
          </p:cNvSpPr>
          <p:nvPr>
            <p:ph type="sldNum" sz="quarter" idx="10"/>
          </p:nvPr>
        </p:nvSpPr>
        <p:spPr/>
        <p:txBody>
          <a:bodyPr/>
          <a:lstStyle/>
          <a:p>
            <a:fld id="{988ED1C4-E55A-4059-8929-41A6A0563924}" type="slidenum">
              <a:rPr lang="en-US" smtClean="0"/>
              <a:t>14</a:t>
            </a:fld>
            <a:endParaRPr lang="en-US"/>
          </a:p>
        </p:txBody>
      </p:sp>
    </p:spTree>
    <p:extLst>
      <p:ext uri="{BB962C8B-B14F-4D97-AF65-F5344CB8AC3E}">
        <p14:creationId xmlns:p14="http://schemas.microsoft.com/office/powerpoint/2010/main" val="18755512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15</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first stage of the BEAR Assessment system is to design or select a learning progression on which to base the assessment we’ll be developing.</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2936707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As mentioned in the previous chapter on the BEAR Assessment System, we use a learning progression because we base this system on a developmental perspective of student learning.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Rather than simply focusing on what a student does and doesn’t know at one particular point in time, we’d like to focus on the process of learning and on students’ progress through that process.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illustrate this using what we call a progress map, or a map of the learning progression: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This sketches out what different performance levels might look like, starting where students are likely to be when they arrive in our school or class, and ending where we want them to be after instruction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If we were designing a map for a single year, we could use one  or a small number of content standards or clusters, ranking the standards within a cluster in their order of complexity or in the order in which they should be learned.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Across grade levels we can use several related content standards or clusters in their order of complexity or in the order in which they should be learned.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501064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reminder of how the math standards are organized; they are labeled first by grade level, then by domain (EE for Expressions and Equations), then by a cluster of content standards (here, three specific standards within the cluster Analyze and solve linear equations and pairs of simultaneous linear equations at the 8</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level)</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104849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And a reminder that our selected theme, used to build our learning progression, is problem solving – and we’ll be focusing specifically on algebraic skills within this.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a:p>
        </p:txBody>
      </p:sp>
    </p:spTree>
    <p:extLst>
      <p:ext uri="{BB962C8B-B14F-4D97-AF65-F5344CB8AC3E}">
        <p14:creationId xmlns:p14="http://schemas.microsoft.com/office/powerpoint/2010/main" val="3740183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you can see, the whole learning progression from kindergarten through high school is so big, it would cover quite a number of slides.  Remember, though, we’ve provided it in a document that you can read through as needed.  We’ll show you a smaller portion, from upper elementary through middle school, in the next few slides.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1882175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slide and the next few show the progression of skills involved in algebraic problem solving, marked by grade and Smarter Balanced Assessment Target label – here, you see the middle school grades.  Although each of you likely teaches only one or two grades, it is very helpful to be familiar with the learning progression levels just above, and those just below, what you yourself are teaching; some of your students will likely be at those levels.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a:p>
        </p:txBody>
      </p:sp>
    </p:spTree>
    <p:extLst>
      <p:ext uri="{BB962C8B-B14F-4D97-AF65-F5344CB8AC3E}">
        <p14:creationId xmlns:p14="http://schemas.microsoft.com/office/powerpoint/2010/main" val="582432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These are some of the upper elementary precursors to the algebraic skills with equations developed in the middle school grades.  Note that, for example, in 4</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students “generate and analyze patterns” whereas in 5</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they “analyze patterns and relationships” – a slightly higher set of skills.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a:p>
        </p:txBody>
      </p:sp>
    </p:spTree>
    <p:extLst>
      <p:ext uri="{BB962C8B-B14F-4D97-AF65-F5344CB8AC3E}">
        <p14:creationId xmlns:p14="http://schemas.microsoft.com/office/powerpoint/2010/main" val="582432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 note that, for example, in the 5</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students “write and interpret numerical expressions” which is a precursor to “apply and extend previous understandings of arithmetic (e.g. numerical expressions) to algebraic expressions” in the 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9</a:t>
            </a:fld>
            <a:endParaRPr lang="en-US"/>
          </a:p>
        </p:txBody>
      </p:sp>
    </p:spTree>
    <p:extLst>
      <p:ext uri="{BB962C8B-B14F-4D97-AF65-F5344CB8AC3E}">
        <p14:creationId xmlns:p14="http://schemas.microsoft.com/office/powerpoint/2010/main" val="582432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752600"/>
            <a:ext cx="1981200" cy="3048000"/>
          </a:xfrm>
        </p:spPr>
        <p:txBody>
          <a:bodyPr>
            <a:normAutofit/>
          </a:bodyPr>
          <a:lstStyle/>
          <a:p>
            <a:r>
              <a:rPr lang="en-US" dirty="0" smtClean="0"/>
              <a:t>Introduction</a:t>
            </a:r>
          </a:p>
          <a:p>
            <a:r>
              <a:rPr lang="en-US" dirty="0" smtClean="0"/>
              <a:t>Math Selected Themes</a:t>
            </a:r>
          </a:p>
          <a:p>
            <a:r>
              <a:rPr lang="en-US" dirty="0" smtClean="0"/>
              <a:t>Assessment targets</a:t>
            </a:r>
          </a:p>
          <a:p>
            <a:r>
              <a:rPr lang="en-US" dirty="0" smtClean="0"/>
              <a:t>Progress Map</a:t>
            </a:r>
            <a:endParaRPr lang="en-US" dirty="0"/>
          </a:p>
        </p:txBody>
      </p:sp>
      <p:sp>
        <p:nvSpPr>
          <p:cNvPr id="2" name="Title 1"/>
          <p:cNvSpPr>
            <a:spLocks noGrp="1"/>
          </p:cNvSpPr>
          <p:nvPr>
            <p:ph type="title"/>
          </p:nvPr>
        </p:nvSpPr>
        <p:spPr/>
        <p:txBody>
          <a:bodyPr/>
          <a:lstStyle/>
          <a:p>
            <a:r>
              <a:rPr lang="en-US" dirty="0" smtClean="0"/>
              <a:t>Math</a:t>
            </a:r>
            <a:br>
              <a:rPr lang="en-US" dirty="0" smtClean="0"/>
            </a:br>
            <a:r>
              <a:rPr lang="en-US" dirty="0" smtClean="0"/>
              <a:t>Learning Progression</a:t>
            </a:r>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smtClean="0"/>
              <a:t>Example LP (upper elementary and middle school; Algebraic problem solving)</a:t>
            </a:r>
            <a:endParaRPr lang="en-US" sz="2400" dirty="0"/>
          </a:p>
        </p:txBody>
      </p:sp>
      <p:graphicFrame>
        <p:nvGraphicFramePr>
          <p:cNvPr id="5" name="Table 4" descr="Table with 3 column headers: Grade, Code, Specific Common Core Standards&#10;&#10;2 rows of EE codes for grades 8, 7, and 6"/>
          <p:cNvGraphicFramePr>
            <a:graphicFrameLocks noGrp="1"/>
          </p:cNvGraphicFramePr>
          <p:nvPr>
            <p:extLst>
              <p:ext uri="{D42A27DB-BD31-4B8C-83A1-F6EECF244321}">
                <p14:modId xmlns:p14="http://schemas.microsoft.com/office/powerpoint/2010/main" val="2132996457"/>
              </p:ext>
            </p:extLst>
          </p:nvPr>
        </p:nvGraphicFramePr>
        <p:xfrm>
          <a:off x="381000" y="1752600"/>
          <a:ext cx="8534400" cy="4358640"/>
        </p:xfrm>
        <a:graphic>
          <a:graphicData uri="http://schemas.openxmlformats.org/drawingml/2006/table">
            <a:tbl>
              <a:tblPr firstRow="1" bandRow="1">
                <a:tableStyleId>{073A0DAA-6AF3-43AB-8588-CEC1D06C72B9}</a:tableStyleId>
              </a:tblPr>
              <a:tblGrid>
                <a:gridCol w="7620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6781800">
                  <a:extLst>
                    <a:ext uri="{9D8B030D-6E8A-4147-A177-3AD203B41FA5}">
                      <a16:colId xmlns:a16="http://schemas.microsoft.com/office/drawing/2014/main" val="20002"/>
                    </a:ext>
                  </a:extLst>
                </a:gridCol>
              </a:tblGrid>
              <a:tr h="317770">
                <a:tc>
                  <a:txBody>
                    <a:bodyPr/>
                    <a:lstStyle/>
                    <a:p>
                      <a:pPr algn="ctr"/>
                      <a:r>
                        <a:rPr lang="en-US" sz="1600" dirty="0" smtClean="0"/>
                        <a:t>Grade7 and 6</a:t>
                      </a:r>
                      <a:endParaRPr lang="en-US" sz="1600" dirty="0"/>
                    </a:p>
                  </a:txBody>
                  <a:tcPr/>
                </a:tc>
                <a:tc>
                  <a:txBody>
                    <a:bodyPr/>
                    <a:lstStyle/>
                    <a:p>
                      <a:pPr algn="ctr"/>
                      <a:r>
                        <a:rPr lang="en-US" sz="1600" dirty="0" smtClean="0"/>
                        <a:t>SBAT</a:t>
                      </a:r>
                      <a:endParaRPr lang="en-US" sz="1600" dirty="0"/>
                    </a:p>
                  </a:txBody>
                  <a:tcPr/>
                </a:tc>
                <a:tc>
                  <a:txBody>
                    <a:bodyPr/>
                    <a:lstStyle/>
                    <a:p>
                      <a:r>
                        <a:rPr lang="en-US" sz="1600" dirty="0" smtClean="0"/>
                        <a:t>Specific</a:t>
                      </a:r>
                      <a:r>
                        <a:rPr lang="en-US" sz="1600" baseline="0" dirty="0" smtClean="0"/>
                        <a:t> Common Core Standards</a:t>
                      </a:r>
                      <a:endParaRPr lang="en-US" sz="1600" dirty="0"/>
                    </a:p>
                  </a:txBody>
                  <a:tcPr/>
                </a:tc>
                <a:extLst>
                  <a:ext uri="{0D108BD9-81ED-4DB2-BD59-A6C34878D82A}">
                    <a16:rowId xmlns:a16="http://schemas.microsoft.com/office/drawing/2014/main" val="10000"/>
                  </a:ext>
                </a:extLst>
              </a:tr>
              <a:tr h="714983">
                <a:tc>
                  <a:txBody>
                    <a:bodyPr/>
                    <a:lstStyle/>
                    <a:p>
                      <a:pPr algn="ctr"/>
                      <a:r>
                        <a:rPr lang="en-US" sz="2000" dirty="0" smtClean="0"/>
                        <a:t>7</a:t>
                      </a:r>
                      <a:endParaRPr lang="en-US" sz="2000" dirty="0"/>
                    </a:p>
                  </a:txBody>
                  <a:tcPr/>
                </a:tc>
                <a:tc>
                  <a:txBody>
                    <a:bodyPr/>
                    <a:lstStyle/>
                    <a:p>
                      <a:pPr algn="ctr"/>
                      <a:r>
                        <a:rPr lang="en-US" sz="2000" dirty="0" smtClean="0"/>
                        <a:t>7.EE.A</a:t>
                      </a:r>
                    </a:p>
                    <a:p>
                      <a:pPr algn="ctr"/>
                      <a:r>
                        <a:rPr lang="en-US" sz="2000" dirty="0" smtClean="0"/>
                        <a:t>7.EE.B</a:t>
                      </a:r>
                      <a:endParaRPr lang="en-US" sz="2000" dirty="0"/>
                    </a:p>
                  </a:txBody>
                  <a:tcPr/>
                </a:tc>
                <a:tc>
                  <a:txBody>
                    <a:bodyPr/>
                    <a:lstStyle/>
                    <a:p>
                      <a:r>
                        <a:rPr lang="en-US" sz="2000" kern="1200" dirty="0" smtClean="0">
                          <a:solidFill>
                            <a:schemeClr val="dk1"/>
                          </a:solidFill>
                          <a:effectLst/>
                          <a:latin typeface="+mn-lt"/>
                          <a:ea typeface="+mn-ea"/>
                          <a:cs typeface="+mn-cs"/>
                        </a:rPr>
                        <a:t>Use properties of operations to generate equivalent expressions.</a:t>
                      </a:r>
                      <a:r>
                        <a:rPr lang="en-US" sz="2000" dirty="0" smtClean="0">
                          <a:effectLst/>
                        </a:rPr>
                        <a:t> </a:t>
                      </a:r>
                      <a:r>
                        <a:rPr lang="en-US" sz="2000" kern="1200" dirty="0" smtClean="0">
                          <a:solidFill>
                            <a:schemeClr val="dk1"/>
                          </a:solidFill>
                          <a:effectLst/>
                          <a:latin typeface="+mn-lt"/>
                          <a:ea typeface="+mn-ea"/>
                          <a:cs typeface="+mn-cs"/>
                        </a:rPr>
                        <a:t>Use properties of operations to generate equivalent expressions (7.EE.1</a:t>
                      </a:r>
                      <a:r>
                        <a:rPr lang="en-US" sz="2000" kern="1200" baseline="0" dirty="0" smtClean="0">
                          <a:solidFill>
                            <a:schemeClr val="dk1"/>
                          </a:solidFill>
                          <a:effectLst/>
                          <a:latin typeface="+mn-lt"/>
                          <a:ea typeface="+mn-ea"/>
                          <a:cs typeface="+mn-cs"/>
                        </a:rPr>
                        <a:t> – </a:t>
                      </a:r>
                      <a:r>
                        <a:rPr lang="en-US" sz="2000" kern="1200" dirty="0" smtClean="0">
                          <a:solidFill>
                            <a:schemeClr val="dk1"/>
                          </a:solidFill>
                          <a:effectLst/>
                          <a:latin typeface="+mn-lt"/>
                          <a:ea typeface="+mn-ea"/>
                          <a:cs typeface="+mn-cs"/>
                        </a:rPr>
                        <a:t>7.EE.2).</a:t>
                      </a:r>
                      <a:r>
                        <a:rPr lang="en-US" sz="2000" dirty="0" smtClean="0">
                          <a:effectLst/>
                        </a:rPr>
                        <a:t> </a:t>
                      </a:r>
                    </a:p>
                    <a:p>
                      <a:r>
                        <a:rPr lang="en-US" sz="2000" kern="1200" dirty="0" smtClean="0">
                          <a:solidFill>
                            <a:schemeClr val="dk1"/>
                          </a:solidFill>
                          <a:effectLst/>
                          <a:latin typeface="+mn-lt"/>
                          <a:ea typeface="+mn-ea"/>
                          <a:cs typeface="+mn-cs"/>
                        </a:rPr>
                        <a:t>Solve real-life and mathematical problems using numerical and algebraic expressions and equations (7.EE.3</a:t>
                      </a:r>
                      <a:r>
                        <a:rPr lang="en-US" sz="2000" kern="1200" baseline="0" dirty="0" smtClean="0">
                          <a:solidFill>
                            <a:schemeClr val="dk1"/>
                          </a:solidFill>
                          <a:effectLst/>
                          <a:latin typeface="+mn-lt"/>
                          <a:ea typeface="+mn-ea"/>
                          <a:cs typeface="+mn-cs"/>
                        </a:rPr>
                        <a:t> – 7.EE.</a:t>
                      </a:r>
                      <a:r>
                        <a:rPr lang="en-US" sz="2000" kern="1200" dirty="0" smtClean="0">
                          <a:solidFill>
                            <a:schemeClr val="dk1"/>
                          </a:solidFill>
                          <a:effectLst/>
                          <a:latin typeface="+mn-lt"/>
                          <a:ea typeface="+mn-ea"/>
                          <a:cs typeface="+mn-cs"/>
                        </a:rPr>
                        <a:t>4b).</a:t>
                      </a:r>
                      <a:r>
                        <a:rPr lang="en-US" sz="2000" dirty="0" smtClean="0">
                          <a:effectLst/>
                        </a:rPr>
                        <a:t> </a:t>
                      </a:r>
                      <a:endParaRPr lang="en-US" sz="2000" dirty="0"/>
                    </a:p>
                  </a:txBody>
                  <a:tcPr/>
                </a:tc>
                <a:extLst>
                  <a:ext uri="{0D108BD9-81ED-4DB2-BD59-A6C34878D82A}">
                    <a16:rowId xmlns:a16="http://schemas.microsoft.com/office/drawing/2014/main" val="10001"/>
                  </a:ext>
                </a:extLst>
              </a:tr>
              <a:tr h="873868">
                <a:tc>
                  <a:txBody>
                    <a:bodyPr/>
                    <a:lstStyle/>
                    <a:p>
                      <a:pPr algn="ctr"/>
                      <a:r>
                        <a:rPr lang="en-US" sz="2000" dirty="0" smtClean="0"/>
                        <a:t>6</a:t>
                      </a:r>
                      <a:endParaRPr lang="en-US" sz="2000" dirty="0"/>
                    </a:p>
                  </a:txBody>
                  <a:tcPr/>
                </a:tc>
                <a:tc>
                  <a:txBody>
                    <a:bodyPr/>
                    <a:lstStyle/>
                    <a:p>
                      <a:pPr algn="ctr"/>
                      <a:r>
                        <a:rPr lang="en-US" sz="2000" dirty="0" smtClean="0"/>
                        <a:t>6.EE.A</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 6.EE.B</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6.EE.C</a:t>
                      </a:r>
                    </a:p>
                  </a:txBody>
                  <a:tcPr/>
                </a:tc>
                <a:tc>
                  <a:txBody>
                    <a:bodyPr/>
                    <a:lstStyle/>
                    <a:p>
                      <a:r>
                        <a:rPr lang="en-US" sz="2000" kern="1200" dirty="0" smtClean="0">
                          <a:solidFill>
                            <a:schemeClr val="dk1"/>
                          </a:solidFill>
                          <a:effectLst/>
                          <a:latin typeface="+mn-lt"/>
                          <a:ea typeface="+mn-ea"/>
                          <a:cs typeface="+mn-cs"/>
                        </a:rPr>
                        <a:t>Apply and extend previous understandings of arithmetic to algebraic expressions</a:t>
                      </a:r>
                      <a:r>
                        <a:rPr lang="en-US" sz="2000" kern="1200" baseline="0" dirty="0" smtClean="0">
                          <a:solidFill>
                            <a:schemeClr val="dk1"/>
                          </a:solidFill>
                          <a:effectLst/>
                          <a:latin typeface="+mn-lt"/>
                          <a:ea typeface="+mn-ea"/>
                          <a:cs typeface="+mn-cs"/>
                        </a:rPr>
                        <a:t> (6.EE.1 – 6.EE.4)</a:t>
                      </a:r>
                      <a:r>
                        <a:rPr lang="en-US" sz="2000" kern="1200" dirty="0" smtClean="0">
                          <a:solidFill>
                            <a:schemeClr val="dk1"/>
                          </a:solidFill>
                          <a:effectLst/>
                          <a:latin typeface="+mn-lt"/>
                          <a:ea typeface="+mn-ea"/>
                          <a:cs typeface="+mn-cs"/>
                        </a:rPr>
                        <a:t>.</a:t>
                      </a:r>
                      <a:r>
                        <a:rPr lang="en-US" sz="2000" dirty="0" smtClean="0">
                          <a:effectLst/>
                        </a:rPr>
                        <a:t> </a:t>
                      </a:r>
                      <a:endParaRPr lang="en-US" sz="2000" kern="1200" dirty="0" smtClean="0">
                        <a:solidFill>
                          <a:schemeClr val="dk1"/>
                        </a:solidFill>
                        <a:effectLst/>
                        <a:latin typeface="+mn-lt"/>
                        <a:ea typeface="+mn-ea"/>
                        <a:cs typeface="+mn-cs"/>
                      </a:endParaRPr>
                    </a:p>
                    <a:p>
                      <a:r>
                        <a:rPr lang="en-US" sz="2000" kern="1200" dirty="0" smtClean="0">
                          <a:solidFill>
                            <a:schemeClr val="dk1"/>
                          </a:solidFill>
                          <a:effectLst/>
                          <a:latin typeface="+mn-lt"/>
                          <a:ea typeface="+mn-ea"/>
                          <a:cs typeface="+mn-cs"/>
                        </a:rPr>
                        <a:t>Reason about and solve one-variable equations and inequalities (6.EE.5 – 6.EE.8).</a:t>
                      </a:r>
                      <a:r>
                        <a:rPr lang="en-US" sz="2000" dirty="0" smtClean="0">
                          <a:effectLst/>
                        </a:rPr>
                        <a:t> </a:t>
                      </a:r>
                    </a:p>
                    <a:p>
                      <a:r>
                        <a:rPr lang="en-US" sz="2000" kern="1200" dirty="0" smtClean="0">
                          <a:solidFill>
                            <a:schemeClr val="dk1"/>
                          </a:solidFill>
                          <a:effectLst/>
                          <a:latin typeface="+mn-lt"/>
                          <a:ea typeface="+mn-ea"/>
                          <a:cs typeface="+mn-cs"/>
                        </a:rPr>
                        <a:t>Represent and analyze quantitative relationships between dependent and independent variables (6.EE.9).</a:t>
                      </a:r>
                      <a:r>
                        <a:rPr lang="en-US" sz="2000" dirty="0" smtClean="0">
                          <a:effectLst/>
                        </a:rPr>
                        <a:t> </a:t>
                      </a:r>
                      <a:endParaRPr lang="en-US" sz="20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459946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smtClean="0"/>
              <a:t>Example LP (upper elementary and middle school; Algebraic problem solving)</a:t>
            </a:r>
            <a:endParaRPr lang="en-US" sz="2400" dirty="0"/>
          </a:p>
        </p:txBody>
      </p:sp>
      <p:graphicFrame>
        <p:nvGraphicFramePr>
          <p:cNvPr id="5" name="Table 4" descr="Table with 3 column headers: Grade, Code, Specific Common Core Standards&#10;&#10;3 rows of EE codes for grades 8 and 7"/>
          <p:cNvGraphicFramePr>
            <a:graphicFrameLocks noGrp="1"/>
          </p:cNvGraphicFramePr>
          <p:nvPr>
            <p:extLst>
              <p:ext uri="{D42A27DB-BD31-4B8C-83A1-F6EECF244321}">
                <p14:modId xmlns:p14="http://schemas.microsoft.com/office/powerpoint/2010/main" val="2030738151"/>
              </p:ext>
            </p:extLst>
          </p:nvPr>
        </p:nvGraphicFramePr>
        <p:xfrm>
          <a:off x="381000" y="1752600"/>
          <a:ext cx="8534400" cy="3870960"/>
        </p:xfrm>
        <a:graphic>
          <a:graphicData uri="http://schemas.openxmlformats.org/drawingml/2006/table">
            <a:tbl>
              <a:tblPr firstRow="1" bandRow="1">
                <a:tableStyleId>{073A0DAA-6AF3-43AB-8588-CEC1D06C72B9}</a:tableStyleId>
              </a:tblPr>
              <a:tblGrid>
                <a:gridCol w="762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6629400">
                  <a:extLst>
                    <a:ext uri="{9D8B030D-6E8A-4147-A177-3AD203B41FA5}">
                      <a16:colId xmlns:a16="http://schemas.microsoft.com/office/drawing/2014/main" val="20002"/>
                    </a:ext>
                  </a:extLst>
                </a:gridCol>
              </a:tblGrid>
              <a:tr h="317770">
                <a:tc>
                  <a:txBody>
                    <a:bodyPr/>
                    <a:lstStyle/>
                    <a:p>
                      <a:pPr algn="ctr"/>
                      <a:r>
                        <a:rPr lang="en-US" sz="1600" dirty="0" smtClean="0"/>
                        <a:t>Grade</a:t>
                      </a:r>
                      <a:endParaRPr lang="en-US" sz="1600" dirty="0"/>
                    </a:p>
                  </a:txBody>
                  <a:tcPr/>
                </a:tc>
                <a:tc>
                  <a:txBody>
                    <a:bodyPr/>
                    <a:lstStyle/>
                    <a:p>
                      <a:pPr algn="ctr"/>
                      <a:r>
                        <a:rPr lang="en-US" sz="1600" dirty="0" smtClean="0"/>
                        <a:t>SBAT</a:t>
                      </a:r>
                      <a:endParaRPr lang="en-US" sz="1600" dirty="0"/>
                    </a:p>
                  </a:txBody>
                  <a:tcPr/>
                </a:tc>
                <a:tc>
                  <a:txBody>
                    <a:bodyPr/>
                    <a:lstStyle/>
                    <a:p>
                      <a:r>
                        <a:rPr lang="en-US" sz="1600" dirty="0" smtClean="0"/>
                        <a:t>Specific</a:t>
                      </a:r>
                      <a:r>
                        <a:rPr lang="en-US" sz="1600" baseline="0" dirty="0" smtClean="0"/>
                        <a:t> Common Core Standards</a:t>
                      </a:r>
                      <a:endParaRPr lang="en-US" sz="1600" dirty="0"/>
                    </a:p>
                  </a:txBody>
                  <a:tcPr/>
                </a:tc>
                <a:extLst>
                  <a:ext uri="{0D108BD9-81ED-4DB2-BD59-A6C34878D82A}">
                    <a16:rowId xmlns:a16="http://schemas.microsoft.com/office/drawing/2014/main" val="10000"/>
                  </a:ext>
                </a:extLst>
              </a:tr>
              <a:tr h="873868">
                <a:tc>
                  <a:txBody>
                    <a:bodyPr/>
                    <a:lstStyle/>
                    <a:p>
                      <a:pPr algn="ctr"/>
                      <a:r>
                        <a:rPr lang="en-US" sz="2000" dirty="0" smtClean="0"/>
                        <a:t>8</a:t>
                      </a:r>
                      <a:endParaRPr lang="en-US" sz="2000" dirty="0"/>
                    </a:p>
                  </a:txBody>
                  <a:tcPr/>
                </a:tc>
                <a:tc>
                  <a:txBody>
                    <a:bodyPr/>
                    <a:lstStyle/>
                    <a:p>
                      <a:pPr algn="ctr"/>
                      <a:r>
                        <a:rPr lang="en-US" sz="2000" dirty="0" smtClean="0"/>
                        <a:t>8.EE.B</a:t>
                      </a:r>
                    </a:p>
                    <a:p>
                      <a:pPr algn="ctr"/>
                      <a:r>
                        <a:rPr lang="en-US" sz="2000" dirty="0" smtClean="0"/>
                        <a:t>8.EE.C</a:t>
                      </a:r>
                      <a:endParaRPr lang="en-US" sz="2000" dirty="0"/>
                    </a:p>
                  </a:txBody>
                  <a:tcPr/>
                </a:tc>
                <a:tc>
                  <a:txBody>
                    <a:bodyPr/>
                    <a:lstStyle/>
                    <a:p>
                      <a:r>
                        <a:rPr lang="en-US" sz="2000" kern="1200" dirty="0" smtClean="0">
                          <a:solidFill>
                            <a:schemeClr val="dk1"/>
                          </a:solidFill>
                          <a:effectLst/>
                          <a:latin typeface="+mn-lt"/>
                          <a:ea typeface="+mn-ea"/>
                          <a:cs typeface="+mn-cs"/>
                        </a:rPr>
                        <a:t>Work with radicals and integer exponents (8.EE.1</a:t>
                      </a:r>
                      <a:r>
                        <a:rPr lang="en-US" sz="2000" kern="1200" baseline="0" dirty="0" smtClean="0">
                          <a:solidFill>
                            <a:schemeClr val="dk1"/>
                          </a:solidFill>
                          <a:effectLst/>
                          <a:latin typeface="+mn-lt"/>
                          <a:ea typeface="+mn-ea"/>
                          <a:cs typeface="+mn-cs"/>
                        </a:rPr>
                        <a:t> – 8.EE.</a:t>
                      </a:r>
                      <a:r>
                        <a:rPr lang="en-US" sz="2000" kern="1200" dirty="0" smtClean="0">
                          <a:solidFill>
                            <a:schemeClr val="dk1"/>
                          </a:solidFill>
                          <a:effectLst/>
                          <a:latin typeface="+mn-lt"/>
                          <a:ea typeface="+mn-ea"/>
                          <a:cs typeface="+mn-cs"/>
                        </a:rPr>
                        <a:t>4).</a:t>
                      </a:r>
                      <a:r>
                        <a:rPr lang="en-US" sz="2000" dirty="0" smtClean="0">
                          <a:effectLst/>
                        </a:rPr>
                        <a:t> </a:t>
                      </a:r>
                    </a:p>
                    <a:p>
                      <a:r>
                        <a:rPr lang="en-US" sz="2000" kern="1200" dirty="0" smtClean="0">
                          <a:solidFill>
                            <a:schemeClr val="dk1"/>
                          </a:solidFill>
                          <a:effectLst/>
                          <a:latin typeface="+mn-lt"/>
                          <a:ea typeface="+mn-ea"/>
                          <a:cs typeface="+mn-cs"/>
                        </a:rPr>
                        <a:t>Understand the connections between proportional relationships, lines, and linear equations (8.EE.5</a:t>
                      </a:r>
                      <a:r>
                        <a:rPr lang="en-US" sz="2000" kern="1200" baseline="0" dirty="0" smtClean="0">
                          <a:solidFill>
                            <a:schemeClr val="dk1"/>
                          </a:solidFill>
                          <a:effectLst/>
                          <a:latin typeface="+mn-lt"/>
                          <a:ea typeface="+mn-ea"/>
                          <a:cs typeface="+mn-cs"/>
                        </a:rPr>
                        <a:t> – 8.EE.6</a:t>
                      </a:r>
                      <a:r>
                        <a:rPr lang="en-US" sz="2000" kern="1200" dirty="0" smtClean="0">
                          <a:solidFill>
                            <a:schemeClr val="dk1"/>
                          </a:solidFill>
                          <a:effectLst/>
                          <a:latin typeface="+mn-lt"/>
                          <a:ea typeface="+mn-ea"/>
                          <a:cs typeface="+mn-cs"/>
                        </a:rPr>
                        <a:t>).</a:t>
                      </a:r>
                      <a:r>
                        <a:rPr lang="en-US" sz="2000" dirty="0" smtClean="0">
                          <a:effectLst/>
                        </a:rPr>
                        <a:t> </a:t>
                      </a:r>
                    </a:p>
                    <a:p>
                      <a:r>
                        <a:rPr lang="en-US" sz="2000" kern="1200" dirty="0" smtClean="0">
                          <a:solidFill>
                            <a:schemeClr val="dk1"/>
                          </a:solidFill>
                          <a:effectLst/>
                          <a:latin typeface="+mn-lt"/>
                          <a:ea typeface="+mn-ea"/>
                          <a:cs typeface="+mn-cs"/>
                        </a:rPr>
                        <a:t>Analyze and solve linear equations and pairs of simultaneous linear equations (8.EE.7</a:t>
                      </a:r>
                      <a:r>
                        <a:rPr lang="en-US" sz="2000" kern="1200" baseline="0" dirty="0" smtClean="0">
                          <a:solidFill>
                            <a:schemeClr val="dk1"/>
                          </a:solidFill>
                          <a:effectLst/>
                          <a:latin typeface="+mn-lt"/>
                          <a:ea typeface="+mn-ea"/>
                          <a:cs typeface="+mn-cs"/>
                        </a:rPr>
                        <a:t> – 8.EE.8</a:t>
                      </a:r>
                      <a:r>
                        <a:rPr lang="en-US" sz="2000" kern="1200" dirty="0" smtClean="0">
                          <a:solidFill>
                            <a:schemeClr val="dk1"/>
                          </a:solidFill>
                          <a:effectLst/>
                          <a:latin typeface="+mn-lt"/>
                          <a:ea typeface="+mn-ea"/>
                          <a:cs typeface="+mn-cs"/>
                        </a:rPr>
                        <a:t>c).</a:t>
                      </a:r>
                      <a:r>
                        <a:rPr lang="en-US" sz="2000" dirty="0" smtClean="0">
                          <a:effectLst/>
                        </a:rPr>
                        <a:t> </a:t>
                      </a:r>
                      <a:endParaRPr lang="en-US" sz="2000" dirty="0"/>
                    </a:p>
                  </a:txBody>
                  <a:tcPr/>
                </a:tc>
                <a:extLst>
                  <a:ext uri="{0D108BD9-81ED-4DB2-BD59-A6C34878D82A}">
                    <a16:rowId xmlns:a16="http://schemas.microsoft.com/office/drawing/2014/main" val="10001"/>
                  </a:ext>
                </a:extLst>
              </a:tr>
              <a:tr h="714983">
                <a:tc>
                  <a:txBody>
                    <a:bodyPr/>
                    <a:lstStyle/>
                    <a:p>
                      <a:pPr algn="ctr"/>
                      <a:r>
                        <a:rPr lang="en-US" sz="2000" dirty="0" smtClean="0"/>
                        <a:t>7</a:t>
                      </a:r>
                      <a:endParaRPr lang="en-US" sz="2000" dirty="0"/>
                    </a:p>
                  </a:txBody>
                  <a:tcPr/>
                </a:tc>
                <a:tc>
                  <a:txBody>
                    <a:bodyPr/>
                    <a:lstStyle/>
                    <a:p>
                      <a:pPr algn="ctr"/>
                      <a:r>
                        <a:rPr lang="en-US" sz="2000" dirty="0" smtClean="0"/>
                        <a:t>7.EE.A</a:t>
                      </a:r>
                    </a:p>
                    <a:p>
                      <a:pPr algn="ctr"/>
                      <a:r>
                        <a:rPr lang="en-US" sz="2000" dirty="0" smtClean="0"/>
                        <a:t>7.EE.B</a:t>
                      </a:r>
                      <a:endParaRPr lang="en-US" sz="2000" dirty="0"/>
                    </a:p>
                  </a:txBody>
                  <a:tcPr/>
                </a:tc>
                <a:tc>
                  <a:txBody>
                    <a:bodyPr/>
                    <a:lstStyle/>
                    <a:p>
                      <a:r>
                        <a:rPr lang="en-US" sz="2000" kern="1200" dirty="0" smtClean="0">
                          <a:solidFill>
                            <a:schemeClr val="dk1"/>
                          </a:solidFill>
                          <a:effectLst/>
                          <a:latin typeface="+mn-lt"/>
                          <a:ea typeface="+mn-ea"/>
                          <a:cs typeface="+mn-cs"/>
                        </a:rPr>
                        <a:t>Use properties of operations to generate equivalent expressions.</a:t>
                      </a:r>
                      <a:r>
                        <a:rPr lang="en-US" sz="2000" dirty="0" smtClean="0">
                          <a:effectLst/>
                        </a:rPr>
                        <a:t> </a:t>
                      </a:r>
                      <a:r>
                        <a:rPr lang="en-US" sz="2000" kern="1200" dirty="0" smtClean="0">
                          <a:solidFill>
                            <a:schemeClr val="dk1"/>
                          </a:solidFill>
                          <a:effectLst/>
                          <a:latin typeface="+mn-lt"/>
                          <a:ea typeface="+mn-ea"/>
                          <a:cs typeface="+mn-cs"/>
                        </a:rPr>
                        <a:t>Use properties of operations to generate equivalent expressions (7.EE.1</a:t>
                      </a:r>
                      <a:r>
                        <a:rPr lang="en-US" sz="2000" kern="1200" baseline="0" dirty="0" smtClean="0">
                          <a:solidFill>
                            <a:schemeClr val="dk1"/>
                          </a:solidFill>
                          <a:effectLst/>
                          <a:latin typeface="+mn-lt"/>
                          <a:ea typeface="+mn-ea"/>
                          <a:cs typeface="+mn-cs"/>
                        </a:rPr>
                        <a:t> – </a:t>
                      </a:r>
                      <a:r>
                        <a:rPr lang="en-US" sz="2000" kern="1200" dirty="0" smtClean="0">
                          <a:solidFill>
                            <a:schemeClr val="dk1"/>
                          </a:solidFill>
                          <a:effectLst/>
                          <a:latin typeface="+mn-lt"/>
                          <a:ea typeface="+mn-ea"/>
                          <a:cs typeface="+mn-cs"/>
                        </a:rPr>
                        <a:t>7.EE.2).</a:t>
                      </a:r>
                      <a:r>
                        <a:rPr lang="en-US" sz="2000" dirty="0" smtClean="0">
                          <a:effectLst/>
                        </a:rPr>
                        <a:t> </a:t>
                      </a:r>
                    </a:p>
                    <a:p>
                      <a:r>
                        <a:rPr lang="en-US" sz="2000" kern="1200" dirty="0" smtClean="0">
                          <a:solidFill>
                            <a:schemeClr val="dk1"/>
                          </a:solidFill>
                          <a:effectLst/>
                          <a:latin typeface="+mn-lt"/>
                          <a:ea typeface="+mn-ea"/>
                          <a:cs typeface="+mn-cs"/>
                        </a:rPr>
                        <a:t>Solve real-life and mathematical problems using numerical and algebraic expressions and equations (7.EE.3</a:t>
                      </a:r>
                      <a:r>
                        <a:rPr lang="en-US" sz="2000" kern="1200" baseline="0" dirty="0" smtClean="0">
                          <a:solidFill>
                            <a:schemeClr val="dk1"/>
                          </a:solidFill>
                          <a:effectLst/>
                          <a:latin typeface="+mn-lt"/>
                          <a:ea typeface="+mn-ea"/>
                          <a:cs typeface="+mn-cs"/>
                        </a:rPr>
                        <a:t> – 7.EE.</a:t>
                      </a:r>
                      <a:r>
                        <a:rPr lang="en-US" sz="2000" kern="1200" dirty="0" smtClean="0">
                          <a:solidFill>
                            <a:schemeClr val="dk1"/>
                          </a:solidFill>
                          <a:effectLst/>
                          <a:latin typeface="+mn-lt"/>
                          <a:ea typeface="+mn-ea"/>
                          <a:cs typeface="+mn-cs"/>
                        </a:rPr>
                        <a:t>4b).</a:t>
                      </a:r>
                      <a:r>
                        <a:rPr lang="en-US" sz="2000" dirty="0" smtClean="0">
                          <a:effectLst/>
                        </a:rPr>
                        <a:t> </a:t>
                      </a:r>
                      <a:endParaRPr lang="en-US" sz="20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2844257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SBAC, each claim has specific assessment targets</a:t>
            </a:r>
          </a:p>
          <a:p>
            <a:r>
              <a:rPr lang="en-US" dirty="0" smtClean="0"/>
              <a:t>Assessment targets for </a:t>
            </a:r>
            <a:r>
              <a:rPr lang="en-US" dirty="0"/>
              <a:t>C</a:t>
            </a:r>
            <a:r>
              <a:rPr lang="en-US" dirty="0" smtClean="0"/>
              <a:t>laim #2 on problem solving:</a:t>
            </a:r>
          </a:p>
          <a:p>
            <a:pPr lvl="2"/>
            <a:r>
              <a:rPr lang="en-US" sz="1800" dirty="0"/>
              <a:t>A = </a:t>
            </a:r>
            <a:r>
              <a:rPr lang="en-US" sz="1800" b="1" dirty="0"/>
              <a:t>Apply</a:t>
            </a:r>
            <a:r>
              <a:rPr lang="en-US" sz="1800" dirty="0"/>
              <a:t> mathematics to solve well-posed problems in pure mathematics and those arising in everyday life, society, and the workplace (DOK 2, 3)</a:t>
            </a:r>
          </a:p>
          <a:p>
            <a:pPr lvl="2"/>
            <a:r>
              <a:rPr lang="en-US" sz="1800" dirty="0"/>
              <a:t>B = </a:t>
            </a:r>
            <a:r>
              <a:rPr lang="en-US" sz="1800" b="1" dirty="0"/>
              <a:t>Select</a:t>
            </a:r>
            <a:r>
              <a:rPr lang="en-US" sz="1800" dirty="0"/>
              <a:t> and </a:t>
            </a:r>
            <a:r>
              <a:rPr lang="en-US" sz="1800" b="1" dirty="0"/>
              <a:t>use</a:t>
            </a:r>
            <a:r>
              <a:rPr lang="en-US" sz="1800" dirty="0"/>
              <a:t> appropriate tools strategically. (DOK 1, 2)</a:t>
            </a:r>
          </a:p>
          <a:p>
            <a:pPr lvl="2"/>
            <a:r>
              <a:rPr lang="en-US" sz="1800" dirty="0"/>
              <a:t>C = </a:t>
            </a:r>
            <a:r>
              <a:rPr lang="en-US" sz="1800" b="1" dirty="0"/>
              <a:t>Interpret </a:t>
            </a:r>
            <a:r>
              <a:rPr lang="en-US" sz="1800" dirty="0"/>
              <a:t>results in the context of a situation. (DOK 2)</a:t>
            </a:r>
          </a:p>
          <a:p>
            <a:pPr lvl="2"/>
            <a:r>
              <a:rPr lang="en-US" sz="1800" dirty="0"/>
              <a:t>D = </a:t>
            </a:r>
            <a:r>
              <a:rPr lang="en-US" sz="1800" b="1" dirty="0"/>
              <a:t>Identify</a:t>
            </a:r>
            <a:r>
              <a:rPr lang="en-US" sz="1800" dirty="0"/>
              <a:t> important quantities in a practical situation and </a:t>
            </a:r>
            <a:r>
              <a:rPr lang="en-US" sz="1800" b="1" dirty="0"/>
              <a:t>map</a:t>
            </a:r>
            <a:r>
              <a:rPr lang="en-US" sz="1800" dirty="0"/>
              <a:t> their relationships (e.g., using diagrams, two-way tables, graphs, flowcharts, or formulas).(DOK 1, 2, 3)</a:t>
            </a:r>
          </a:p>
          <a:p>
            <a:endParaRPr lang="en-US" dirty="0"/>
          </a:p>
        </p:txBody>
      </p:sp>
      <p:sp>
        <p:nvSpPr>
          <p:cNvPr id="3" name="Title 2"/>
          <p:cNvSpPr>
            <a:spLocks noGrp="1"/>
          </p:cNvSpPr>
          <p:nvPr>
            <p:ph type="title"/>
          </p:nvPr>
        </p:nvSpPr>
        <p:spPr/>
        <p:txBody>
          <a:bodyPr/>
          <a:lstStyle/>
          <a:p>
            <a:r>
              <a:rPr lang="en-US" dirty="0" smtClean="0"/>
              <a:t>Assessment targets</a:t>
            </a:r>
            <a:endParaRPr lang="en-US" dirty="0"/>
          </a:p>
        </p:txBody>
      </p:sp>
      <p:sp>
        <p:nvSpPr>
          <p:cNvPr id="4" name="TextBox 3"/>
          <p:cNvSpPr txBox="1"/>
          <p:nvPr/>
        </p:nvSpPr>
        <p:spPr>
          <a:xfrm>
            <a:off x="3581400" y="5215431"/>
            <a:ext cx="4267200" cy="923330"/>
          </a:xfrm>
          <a:prstGeom prst="rect">
            <a:avLst/>
          </a:prstGeom>
          <a:solidFill>
            <a:schemeClr val="tx1">
              <a:lumMod val="40000"/>
              <a:lumOff val="60000"/>
            </a:schemeClr>
          </a:solidFill>
        </p:spPr>
        <p:txBody>
          <a:bodyPr wrap="square" rtlCol="0">
            <a:spAutoFit/>
          </a:bodyPr>
          <a:lstStyle/>
          <a:p>
            <a:r>
              <a:rPr lang="en-US" dirty="0" smtClean="0"/>
              <a:t>DOK </a:t>
            </a:r>
            <a:r>
              <a:rPr lang="en-US" dirty="0" smtClean="0">
                <a:sym typeface="Wingdings" panose="05000000000000000000" pitchFamily="2" charset="2"/>
              </a:rPr>
              <a:t></a:t>
            </a:r>
            <a:r>
              <a:rPr lang="en-US" dirty="0" smtClean="0"/>
              <a:t> Depth of Knowledge as listed in the Cognitive Rigor Matrix (SBAC, 2012).</a:t>
            </a:r>
          </a:p>
          <a:p>
            <a:r>
              <a:rPr lang="en-US" dirty="0" smtClean="0"/>
              <a:t>Numbers represent level.</a:t>
            </a:r>
            <a:endParaRPr lang="en-US" dirty="0"/>
          </a:p>
        </p:txBody>
      </p:sp>
    </p:spTree>
    <p:extLst>
      <p:ext uri="{BB962C8B-B14F-4D97-AF65-F5344CB8AC3E}">
        <p14:creationId xmlns:p14="http://schemas.microsoft.com/office/powerpoint/2010/main" val="1981949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Cognitive rigor matrix</a:t>
            </a:r>
            <a:endParaRPr lang="en-US" dirty="0"/>
          </a:p>
        </p:txBody>
      </p:sp>
      <p:pic>
        <p:nvPicPr>
          <p:cNvPr id="4" name="Picture 3" descr="5 x 7 blank table with the following column headers:&#10;Depth + thinking&#10;Level 1 Recall &amp; Reproduction&#10;Level 2 Skills &amp; Concepts&#10;Level 3 Strategicy Thinking / Reasoning&#10;Level 4 Extended Thinking&#10;and row hearders:&#10;Depth + thinking&#10;Remember &#10;Understand&#10;Apply&#10;Analyze&#10;Evaluate&#10;Create&#10;"/>
          <p:cNvPicPr>
            <a:picLocks noChangeAspect="1"/>
          </p:cNvPicPr>
          <p:nvPr/>
        </p:nvPicPr>
        <p:blipFill>
          <a:blip r:embed="rId3"/>
          <a:stretch>
            <a:fillRect/>
          </a:stretch>
        </p:blipFill>
        <p:spPr>
          <a:xfrm>
            <a:off x="533400" y="1524000"/>
            <a:ext cx="8305800" cy="5291509"/>
          </a:xfrm>
          <a:prstGeom prst="rect">
            <a:avLst/>
          </a:prstGeom>
        </p:spPr>
      </p:pic>
    </p:spTree>
    <p:extLst>
      <p:ext uri="{BB962C8B-B14F-4D97-AF65-F5344CB8AC3E}">
        <p14:creationId xmlns:p14="http://schemas.microsoft.com/office/powerpoint/2010/main" val="32992014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381260" cy="4724400"/>
          </a:xfrm>
        </p:spPr>
        <p:txBody>
          <a:bodyPr>
            <a:noAutofit/>
          </a:bodyPr>
          <a:lstStyle/>
          <a:p>
            <a:r>
              <a:rPr lang="en-US" altLang="zh-CN" sz="1350" dirty="0">
                <a:cs typeface="Times New Roman" panose="02020603050405020304" pitchFamily="18" charset="0"/>
              </a:rPr>
              <a:t>Common Core Standards Initiative. (2014). Common core standards for mathematics. Retrieved from http://www.corestandards.org/Math/</a:t>
            </a:r>
          </a:p>
          <a:p>
            <a:r>
              <a:rPr lang="en-US" altLang="zh-CN" sz="1350" dirty="0">
                <a:cs typeface="Times New Roman" panose="02020603050405020304" pitchFamily="18" charset="0"/>
              </a:rPr>
              <a:t>Common Core Standards Initiative. (2014). Common core standards for English language arts &amp; literacy in history/social studies, science, and technical subjects. Retrieved from http://www.corestandards.org/ELA-Literacy</a:t>
            </a:r>
            <a:r>
              <a:rPr lang="en-US" altLang="zh-CN" sz="1350" dirty="0" smtClean="0">
                <a:cs typeface="Times New Roman" panose="02020603050405020304" pitchFamily="18" charset="0"/>
              </a:rPr>
              <a:t>/</a:t>
            </a:r>
            <a:endParaRPr lang="en-US" sz="1350" dirty="0" smtClean="0"/>
          </a:p>
          <a:p>
            <a:r>
              <a:rPr lang="en-US" sz="1350" dirty="0" smtClean="0"/>
              <a:t>Hess</a:t>
            </a:r>
            <a:r>
              <a:rPr lang="en-US" sz="1350" dirty="0"/>
              <a:t>, K., </a:t>
            </a:r>
            <a:r>
              <a:rPr lang="en-US" sz="1350" dirty="0" err="1"/>
              <a:t>Carloc</a:t>
            </a:r>
            <a:r>
              <a:rPr lang="en-US" sz="1350" dirty="0"/>
              <a:t>, D., Jones, B., &amp; Walkup, J., (2009). </a:t>
            </a:r>
            <a:r>
              <a:rPr lang="en-US" sz="1350" dirty="0" smtClean="0"/>
              <a:t>What exactly do “fewer, clearer, and higher standards” really look like in the classroom? Using a cognitive rigor matrix to analyze curriculum, plan lessons, and implement assessments. Paper </a:t>
            </a:r>
            <a:r>
              <a:rPr lang="en-US" sz="1350" dirty="0"/>
              <a:t>presented at CCSSO, Detroit, Michigan</a:t>
            </a:r>
            <a:r>
              <a:rPr lang="en-US" sz="1350" dirty="0" smtClean="0"/>
              <a:t>.</a:t>
            </a:r>
            <a:endParaRPr lang="en-US" sz="1350" dirty="0" smtClean="0">
              <a:cs typeface="Times New Roman" panose="02020603050405020304" pitchFamily="18" charset="0"/>
            </a:endParaRPr>
          </a:p>
          <a:p>
            <a:r>
              <a:rPr lang="en-US" altLang="zh-CN" sz="1350" dirty="0" smtClean="0">
                <a:cs typeface="Times New Roman" panose="02020603050405020304" pitchFamily="18" charset="0"/>
              </a:rPr>
              <a:t>Oregon Department of Education. (2014, June). Assessment guidance. </a:t>
            </a:r>
          </a:p>
          <a:p>
            <a:r>
              <a:rPr lang="en-US" sz="1350" dirty="0" smtClean="0">
                <a:cs typeface="Times New Roman" panose="02020603050405020304" pitchFamily="18" charset="0"/>
              </a:rPr>
              <a:t>Webb</a:t>
            </a:r>
            <a:r>
              <a:rPr lang="en-US" sz="1350" dirty="0">
                <a:cs typeface="Times New Roman" panose="02020603050405020304" pitchFamily="18" charset="0"/>
              </a:rPr>
              <a:t>, N. (2007). Aligning assessments and standards. Retrieved from http://</a:t>
            </a:r>
            <a:r>
              <a:rPr lang="en-US" sz="1350" dirty="0" smtClean="0">
                <a:cs typeface="Times New Roman" panose="02020603050405020304" pitchFamily="18" charset="0"/>
              </a:rPr>
              <a:t>www.wcer.wisc.edu/news/coverStories/aligning_assessments_and_standards.php</a:t>
            </a:r>
            <a:endParaRPr lang="en-US" altLang="zh-CN" sz="1350" dirty="0" smtClean="0">
              <a:cs typeface="Times New Roman" panose="02020603050405020304" pitchFamily="18" charset="0"/>
            </a:endParaRPr>
          </a:p>
          <a:p>
            <a:r>
              <a:rPr lang="en-US" sz="1350" dirty="0" smtClean="0">
                <a:cs typeface="Times New Roman" panose="02020603050405020304" pitchFamily="18" charset="0"/>
              </a:rPr>
              <a:t>Wilson</a:t>
            </a:r>
            <a:r>
              <a:rPr lang="en-US" sz="1350" dirty="0">
                <a:cs typeface="Times New Roman" panose="02020603050405020304" pitchFamily="18" charset="0"/>
              </a:rPr>
              <a:t>, M. (2005). Constructing measures: An item response modeling approach. New </a:t>
            </a:r>
            <a:r>
              <a:rPr lang="en-US" sz="1350" dirty="0" smtClean="0">
                <a:cs typeface="Times New Roman" panose="02020603050405020304" pitchFamily="18" charset="0"/>
              </a:rPr>
              <a:t>York: Psychology </a:t>
            </a:r>
            <a:r>
              <a:rPr lang="en-US" sz="1350" dirty="0">
                <a:cs typeface="Times New Roman" panose="02020603050405020304" pitchFamily="18" charset="0"/>
              </a:rPr>
              <a:t>Press, Taylor &amp; Francis </a:t>
            </a:r>
            <a:r>
              <a:rPr lang="en-US" sz="1350" dirty="0" smtClean="0">
                <a:cs typeface="Times New Roman" panose="02020603050405020304" pitchFamily="18" charset="0"/>
              </a:rPr>
              <a:t>Group.</a:t>
            </a:r>
          </a:p>
          <a:p>
            <a:r>
              <a:rPr lang="en-US" sz="1350" dirty="0" smtClean="0">
                <a:cs typeface="Times New Roman" panose="02020603050405020304" pitchFamily="18" charset="0"/>
              </a:rPr>
              <a:t>Wilson, M., &amp; Sloane, K. (2000). From principles to practice: An embedded assessment system. </a:t>
            </a:r>
            <a:r>
              <a:rPr lang="en-US" sz="1350" i="1" dirty="0" smtClean="0">
                <a:cs typeface="Times New Roman" panose="02020603050405020304" pitchFamily="18" charset="0"/>
              </a:rPr>
              <a:t>Applied Measurement in Education, 13 </a:t>
            </a:r>
            <a:r>
              <a:rPr lang="en-US" sz="1350" dirty="0" smtClean="0">
                <a:cs typeface="Times New Roman" panose="02020603050405020304" pitchFamily="18" charset="0"/>
              </a:rPr>
              <a:t>(2), pp. 181-208.</a:t>
            </a:r>
          </a:p>
          <a:p>
            <a:r>
              <a:rPr lang="en-US" sz="1350" dirty="0" smtClean="0">
                <a:cs typeface="Times New Roman" panose="02020603050405020304" pitchFamily="18" charset="0"/>
              </a:rPr>
              <a:t>Smarter Balanced Assessment Consortium. (2012, April). General item specifications.</a:t>
            </a:r>
          </a:p>
          <a:p>
            <a:r>
              <a:rPr lang="en-US" sz="1350" dirty="0" smtClean="0">
                <a:cs typeface="Times New Roman" panose="02020603050405020304" pitchFamily="18" charset="0"/>
              </a:rPr>
              <a:t>Smarter Balanced Assessment Consortium. (2013, June). Content specifications for the summative assessment of the Common Core State Standards for Mathematics. Revised draft. </a:t>
            </a:r>
            <a:endParaRPr lang="en-US" altLang="en-US" sz="1350" dirty="0"/>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4210317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Introduction to Learning Progressions (Math) PPT</a:t>
            </a:r>
            <a:r>
              <a:rPr lang="en-US" sz="1400" u="sng" dirty="0" smtClean="0"/>
              <a: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400800" y="2743200"/>
            <a:ext cx="1981200" cy="762000"/>
          </a:xfrm>
          <a:prstGeom prst="rect">
            <a:avLst/>
          </a:prstGeom>
          <a:noFill/>
          <a:ln>
            <a:noFill/>
          </a:ln>
        </p:spPr>
      </p:pic>
    </p:spTree>
    <p:extLst>
      <p:ext uri="{BB962C8B-B14F-4D97-AF65-F5344CB8AC3E}">
        <p14:creationId xmlns:p14="http://schemas.microsoft.com/office/powerpoint/2010/main" val="2857340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4 building blocks</a:t>
            </a:r>
            <a:endParaRPr lang="en-US" dirty="0"/>
          </a:p>
        </p:txBody>
      </p:sp>
      <p:sp>
        <p:nvSpPr>
          <p:cNvPr id="4" name="Oval 3"/>
          <p:cNvSpPr/>
          <p:nvPr/>
        </p:nvSpPr>
        <p:spPr>
          <a:xfrm>
            <a:off x="1424152" y="2133600"/>
            <a:ext cx="1981200" cy="1295400"/>
          </a:xfrm>
          <a:prstGeom prst="ellipse">
            <a:avLst/>
          </a:prstGeom>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Outcomes/Scoring</a:t>
            </a:r>
            <a:endParaRPr lang="en-US" dirty="0"/>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r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15334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400" dirty="0" smtClean="0"/>
              <a:t>Bear Assessment System Stage 1</a:t>
            </a:r>
          </a:p>
          <a:p>
            <a:r>
              <a:rPr lang="en-US" sz="2400" dirty="0" smtClean="0"/>
              <a:t>Focus on the process of learning and on individual student’s progress through that process </a:t>
            </a:r>
          </a:p>
          <a:p>
            <a:r>
              <a:rPr lang="en-US" sz="2400" dirty="0" smtClean="0"/>
              <a:t>Progress maps</a:t>
            </a:r>
          </a:p>
          <a:p>
            <a:pPr lvl="1"/>
            <a:r>
              <a:rPr lang="en-US" sz="2400" dirty="0" smtClean="0"/>
              <a:t>At a grade level, </a:t>
            </a:r>
            <a:r>
              <a:rPr lang="en-US" sz="2400" dirty="0"/>
              <a:t>a learning progression map can </a:t>
            </a:r>
            <a:r>
              <a:rPr lang="en-US" sz="2400" dirty="0" smtClean="0"/>
              <a:t>represent one content standard/cluster within which standards are ranked in the order of cognitive complexity</a:t>
            </a:r>
          </a:p>
          <a:p>
            <a:pPr lvl="1"/>
            <a:r>
              <a:rPr lang="en-US" sz="2400" dirty="0" smtClean="0"/>
              <a:t>Across grade levels, a learning progression map represent several related content standards/clusters each of which standards are </a:t>
            </a:r>
            <a:r>
              <a:rPr lang="en-US" sz="2400" dirty="0"/>
              <a:t>ranked in the order of cognitive </a:t>
            </a:r>
            <a:r>
              <a:rPr lang="en-US" sz="2400" dirty="0" smtClean="0"/>
              <a:t>complexity</a:t>
            </a:r>
          </a:p>
        </p:txBody>
      </p:sp>
      <p:sp>
        <p:nvSpPr>
          <p:cNvPr id="3" name="Title 2"/>
          <p:cNvSpPr>
            <a:spLocks noGrp="1"/>
          </p:cNvSpPr>
          <p:nvPr>
            <p:ph type="title"/>
          </p:nvPr>
        </p:nvSpPr>
        <p:spPr/>
        <p:txBody>
          <a:bodyPr/>
          <a:lstStyle/>
          <a:p>
            <a:r>
              <a:rPr lang="en-US" dirty="0" smtClean="0"/>
              <a:t>Introduction</a:t>
            </a:r>
            <a:endParaRPr lang="en-US" dirty="0"/>
          </a:p>
        </p:txBody>
      </p:sp>
    </p:spTree>
    <p:extLst>
      <p:ext uri="{BB962C8B-B14F-4D97-AF65-F5344CB8AC3E}">
        <p14:creationId xmlns:p14="http://schemas.microsoft.com/office/powerpoint/2010/main" val="3037362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How to Read Math Standards</a:t>
            </a:r>
            <a:endParaRPr lang="en-US" dirty="0"/>
          </a:p>
        </p:txBody>
      </p:sp>
      <p:pic>
        <p:nvPicPr>
          <p:cNvPr id="10" name="Picture 9" descr="Table of a Math standard"/>
          <p:cNvPicPr>
            <a:picLocks noChangeAspect="1"/>
          </p:cNvPicPr>
          <p:nvPr/>
        </p:nvPicPr>
        <p:blipFill>
          <a:blip r:embed="rId3"/>
          <a:stretch>
            <a:fillRect/>
          </a:stretch>
        </p:blipFill>
        <p:spPr>
          <a:xfrm>
            <a:off x="2720181" y="1911251"/>
            <a:ext cx="5928519" cy="4001072"/>
          </a:xfrm>
          <a:prstGeom prst="rect">
            <a:avLst/>
          </a:prstGeom>
        </p:spPr>
      </p:pic>
      <p:sp>
        <p:nvSpPr>
          <p:cNvPr id="11" name="TextBox 10"/>
          <p:cNvSpPr txBox="1"/>
          <p:nvPr/>
        </p:nvSpPr>
        <p:spPr>
          <a:xfrm>
            <a:off x="380999" y="2365050"/>
            <a:ext cx="990601" cy="369332"/>
          </a:xfrm>
          <a:prstGeom prst="rect">
            <a:avLst/>
          </a:prstGeom>
          <a:noFill/>
        </p:spPr>
        <p:txBody>
          <a:bodyPr wrap="square" rtlCol="0">
            <a:spAutoFit/>
          </a:bodyPr>
          <a:lstStyle/>
          <a:p>
            <a:r>
              <a:rPr lang="en-US" dirty="0" smtClean="0">
                <a:solidFill>
                  <a:srgbClr val="FF0000"/>
                </a:solidFill>
              </a:rPr>
              <a:t>Domain</a:t>
            </a:r>
            <a:endParaRPr lang="en-US" dirty="0">
              <a:solidFill>
                <a:srgbClr val="FF0000"/>
              </a:solidFill>
            </a:endParaRPr>
          </a:p>
        </p:txBody>
      </p:sp>
      <p:sp>
        <p:nvSpPr>
          <p:cNvPr id="12" name="TextBox 11"/>
          <p:cNvSpPr txBox="1"/>
          <p:nvPr/>
        </p:nvSpPr>
        <p:spPr>
          <a:xfrm>
            <a:off x="381077" y="3521926"/>
            <a:ext cx="2000172" cy="923330"/>
          </a:xfrm>
          <a:prstGeom prst="rect">
            <a:avLst/>
          </a:prstGeom>
          <a:noFill/>
        </p:spPr>
        <p:txBody>
          <a:bodyPr wrap="square" rtlCol="0">
            <a:spAutoFit/>
          </a:bodyPr>
          <a:lstStyle/>
          <a:p>
            <a:r>
              <a:rPr lang="en-US" dirty="0" smtClean="0">
                <a:solidFill>
                  <a:srgbClr val="FF0000"/>
                </a:solidFill>
              </a:rPr>
              <a:t>Content standard</a:t>
            </a:r>
          </a:p>
          <a:p>
            <a:r>
              <a:rPr lang="en-US" dirty="0">
                <a:solidFill>
                  <a:srgbClr val="FF0000"/>
                </a:solidFill>
              </a:rPr>
              <a:t>(</a:t>
            </a:r>
            <a:r>
              <a:rPr lang="en-US" dirty="0" smtClean="0">
                <a:solidFill>
                  <a:srgbClr val="FF0000"/>
                </a:solidFill>
              </a:rPr>
              <a:t>Cluster, containing a, b, c)</a:t>
            </a:r>
            <a:endParaRPr lang="en-US" dirty="0">
              <a:solidFill>
                <a:srgbClr val="FF0000"/>
              </a:solidFill>
            </a:endParaRPr>
          </a:p>
        </p:txBody>
      </p:sp>
      <p:sp>
        <p:nvSpPr>
          <p:cNvPr id="13" name="TextBox 12"/>
          <p:cNvSpPr txBox="1"/>
          <p:nvPr/>
        </p:nvSpPr>
        <p:spPr>
          <a:xfrm>
            <a:off x="400049" y="4838339"/>
            <a:ext cx="1114348" cy="646331"/>
          </a:xfrm>
          <a:prstGeom prst="rect">
            <a:avLst/>
          </a:prstGeom>
          <a:noFill/>
        </p:spPr>
        <p:txBody>
          <a:bodyPr wrap="square" rtlCol="0">
            <a:spAutoFit/>
          </a:bodyPr>
          <a:lstStyle/>
          <a:p>
            <a:r>
              <a:rPr lang="en-US" dirty="0" smtClean="0">
                <a:solidFill>
                  <a:srgbClr val="FF0000"/>
                </a:solidFill>
              </a:rPr>
              <a:t>Standard</a:t>
            </a:r>
          </a:p>
          <a:p>
            <a:r>
              <a:rPr lang="en-US" dirty="0" smtClean="0">
                <a:solidFill>
                  <a:srgbClr val="FF0000"/>
                </a:solidFill>
              </a:rPr>
              <a:t>(8.EE.8.c)</a:t>
            </a:r>
            <a:endParaRPr lang="en-US" dirty="0">
              <a:solidFill>
                <a:srgbClr val="FF0000"/>
              </a:solidFill>
            </a:endParaRPr>
          </a:p>
        </p:txBody>
      </p:sp>
      <p:sp>
        <p:nvSpPr>
          <p:cNvPr id="14" name="TextBox 13"/>
          <p:cNvSpPr txBox="1"/>
          <p:nvPr/>
        </p:nvSpPr>
        <p:spPr>
          <a:xfrm>
            <a:off x="340021" y="1676630"/>
            <a:ext cx="1461096" cy="369332"/>
          </a:xfrm>
          <a:prstGeom prst="rect">
            <a:avLst/>
          </a:prstGeom>
          <a:noFill/>
        </p:spPr>
        <p:txBody>
          <a:bodyPr wrap="square" rtlCol="0">
            <a:spAutoFit/>
          </a:bodyPr>
          <a:lstStyle/>
          <a:p>
            <a:r>
              <a:rPr lang="en-US" dirty="0" smtClean="0">
                <a:solidFill>
                  <a:srgbClr val="FF0000"/>
                </a:solidFill>
              </a:rPr>
              <a:t>Grade Level</a:t>
            </a:r>
            <a:endParaRPr lang="en-US" dirty="0">
              <a:solidFill>
                <a:srgbClr val="FF0000"/>
              </a:solidFill>
            </a:endParaRPr>
          </a:p>
        </p:txBody>
      </p:sp>
      <p:cxnSp>
        <p:nvCxnSpPr>
          <p:cNvPr id="16" name="Straight Arrow Connector 15" descr="Arrow from 8.EE to Grade Level"/>
          <p:cNvCxnSpPr>
            <a:stCxn id="14" idx="3"/>
          </p:cNvCxnSpPr>
          <p:nvPr/>
        </p:nvCxnSpPr>
        <p:spPr>
          <a:xfrm>
            <a:off x="1801117" y="1861296"/>
            <a:ext cx="1094483" cy="262315"/>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descr="Arrow from Expression and Equations to Domain"/>
          <p:cNvCxnSpPr>
            <a:stCxn id="11" idx="3"/>
          </p:cNvCxnSpPr>
          <p:nvPr/>
        </p:nvCxnSpPr>
        <p:spPr>
          <a:xfrm flipV="1">
            <a:off x="1371600" y="2308277"/>
            <a:ext cx="2819400" cy="241439"/>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descr="Arrow from Analyze and solve linear equations and pairs of ... to Content standard (cluster, containing a, b, c)"/>
          <p:cNvCxnSpPr>
            <a:stCxn id="12" idx="0"/>
          </p:cNvCxnSpPr>
          <p:nvPr/>
        </p:nvCxnSpPr>
        <p:spPr>
          <a:xfrm flipV="1">
            <a:off x="1381163" y="2745868"/>
            <a:ext cx="2295485" cy="776058"/>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Straight Arrow Connector 25" descr="Arrow from c to Standard (8.EE.8.c)"/>
          <p:cNvCxnSpPr>
            <a:stCxn id="13" idx="3"/>
          </p:cNvCxnSpPr>
          <p:nvPr/>
        </p:nvCxnSpPr>
        <p:spPr>
          <a:xfrm>
            <a:off x="1514397" y="5161505"/>
            <a:ext cx="1381203" cy="146296"/>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342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 selected theme</a:t>
            </a:r>
            <a:endParaRPr lang="en-US" dirty="0"/>
          </a:p>
        </p:txBody>
      </p:sp>
      <p:sp>
        <p:nvSpPr>
          <p:cNvPr id="3" name="Content Placeholder 2"/>
          <p:cNvSpPr>
            <a:spLocks noGrp="1"/>
          </p:cNvSpPr>
          <p:nvPr>
            <p:ph idx="1"/>
          </p:nvPr>
        </p:nvSpPr>
        <p:spPr>
          <a:xfrm>
            <a:off x="457200" y="1752600"/>
            <a:ext cx="8229600" cy="4038600"/>
          </a:xfrm>
        </p:spPr>
        <p:txBody>
          <a:bodyPr>
            <a:noAutofit/>
          </a:bodyPr>
          <a:lstStyle/>
          <a:p>
            <a:r>
              <a:rPr lang="en-US" sz="2400" dirty="0" smtClean="0"/>
              <a:t>Selected Theme: Problem-solving (Claim #2)</a:t>
            </a:r>
          </a:p>
          <a:p>
            <a:r>
              <a:rPr lang="en-US" sz="2400" dirty="0" smtClean="0"/>
              <a:t>Rationale:</a:t>
            </a:r>
          </a:p>
          <a:p>
            <a:pPr lvl="2"/>
            <a:r>
              <a:rPr lang="en-US" sz="2400" dirty="0"/>
              <a:t>Applies across all </a:t>
            </a:r>
            <a:r>
              <a:rPr lang="en-US" sz="2400" dirty="0" smtClean="0"/>
              <a:t>mathematics topics</a:t>
            </a:r>
            <a:endParaRPr lang="en-US" sz="2400" dirty="0"/>
          </a:p>
          <a:p>
            <a:pPr lvl="2"/>
            <a:r>
              <a:rPr lang="en-US" sz="2400" dirty="0"/>
              <a:t>Addresses mathematical practice</a:t>
            </a:r>
          </a:p>
          <a:p>
            <a:pPr lvl="2"/>
            <a:r>
              <a:rPr lang="en-US" sz="2400" dirty="0"/>
              <a:t>Allows for posing of </a:t>
            </a:r>
            <a:r>
              <a:rPr lang="en-US" sz="2400" dirty="0" smtClean="0"/>
              <a:t>non-traditional problem types</a:t>
            </a:r>
          </a:p>
          <a:p>
            <a:pPr lvl="2"/>
            <a:endParaRPr lang="en-US" sz="2400" dirty="0" smtClean="0"/>
          </a:p>
        </p:txBody>
      </p:sp>
    </p:spTree>
    <p:extLst>
      <p:ext uri="{BB962C8B-B14F-4D97-AF65-F5344CB8AC3E}">
        <p14:creationId xmlns:p14="http://schemas.microsoft.com/office/powerpoint/2010/main" val="3268124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 glimpse at the whole LP!</a:t>
            </a:r>
            <a:endParaRPr lang="en-US" dirty="0"/>
          </a:p>
        </p:txBody>
      </p:sp>
      <p:pic>
        <p:nvPicPr>
          <p:cNvPr id="4" name="Picture 3" descr="Small image of the entire learning progression"/>
          <p:cNvPicPr>
            <a:picLocks noChangeAspect="1"/>
          </p:cNvPicPr>
          <p:nvPr/>
        </p:nvPicPr>
        <p:blipFill>
          <a:blip r:embed="rId3"/>
          <a:stretch>
            <a:fillRect/>
          </a:stretch>
        </p:blipFill>
        <p:spPr>
          <a:xfrm>
            <a:off x="3429000" y="1600200"/>
            <a:ext cx="2895600" cy="5122985"/>
          </a:xfrm>
          <a:prstGeom prst="rect">
            <a:avLst/>
          </a:prstGeom>
        </p:spPr>
      </p:pic>
      <p:sp>
        <p:nvSpPr>
          <p:cNvPr id="5" name="Right Brace 4" descr="Right-bracket"/>
          <p:cNvSpPr/>
          <p:nvPr/>
        </p:nvSpPr>
        <p:spPr>
          <a:xfrm>
            <a:off x="6477000" y="2667000"/>
            <a:ext cx="304800" cy="2362200"/>
          </a:xfrm>
          <a:prstGeom prst="rightBrace">
            <a:avLst/>
          </a:prstGeom>
          <a:ln w="57150" cmpd="sng"/>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6858000" y="2895600"/>
            <a:ext cx="1981200" cy="1477328"/>
          </a:xfrm>
          <a:prstGeom prst="rect">
            <a:avLst/>
          </a:prstGeom>
          <a:noFill/>
        </p:spPr>
        <p:txBody>
          <a:bodyPr wrap="square" rtlCol="0">
            <a:spAutoFit/>
          </a:bodyPr>
          <a:lstStyle/>
          <a:p>
            <a:r>
              <a:rPr lang="en-US" dirty="0" smtClean="0"/>
              <a:t>We’ll be looking at an example from this portion, upper elementary to middle school</a:t>
            </a:r>
            <a:endParaRPr lang="en-US" dirty="0"/>
          </a:p>
        </p:txBody>
      </p:sp>
    </p:spTree>
    <p:extLst>
      <p:ext uri="{BB962C8B-B14F-4D97-AF65-F5344CB8AC3E}">
        <p14:creationId xmlns:p14="http://schemas.microsoft.com/office/powerpoint/2010/main" val="958736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smtClean="0"/>
              <a:t>Example LP (upper elementary and middle school; Algebraic problem solving)</a:t>
            </a:r>
            <a:endParaRPr lang="en-US" sz="2400" dirty="0"/>
          </a:p>
        </p:txBody>
      </p:sp>
      <p:graphicFrame>
        <p:nvGraphicFramePr>
          <p:cNvPr id="5" name="Table 4" descr="Table with 3 column headers: Grade, Code, Specific Common Core Standards&#10;&#10;3 rows of EE codes for grades 8, 7, and 6"/>
          <p:cNvGraphicFramePr>
            <a:graphicFrameLocks noGrp="1"/>
          </p:cNvGraphicFramePr>
          <p:nvPr>
            <p:extLst>
              <p:ext uri="{D42A27DB-BD31-4B8C-83A1-F6EECF244321}">
                <p14:modId xmlns:p14="http://schemas.microsoft.com/office/powerpoint/2010/main" val="3936606400"/>
              </p:ext>
            </p:extLst>
          </p:nvPr>
        </p:nvGraphicFramePr>
        <p:xfrm>
          <a:off x="206837" y="1600200"/>
          <a:ext cx="8784762" cy="5029200"/>
        </p:xfrm>
        <a:graphic>
          <a:graphicData uri="http://schemas.openxmlformats.org/drawingml/2006/table">
            <a:tbl>
              <a:tblPr firstRow="1" bandRow="1">
                <a:tableStyleId>{073A0DAA-6AF3-43AB-8588-CEC1D06C72B9}</a:tableStyleId>
              </a:tblPr>
              <a:tblGrid>
                <a:gridCol w="936163">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7010399">
                  <a:extLst>
                    <a:ext uri="{9D8B030D-6E8A-4147-A177-3AD203B41FA5}">
                      <a16:colId xmlns:a16="http://schemas.microsoft.com/office/drawing/2014/main" val="20002"/>
                    </a:ext>
                  </a:extLst>
                </a:gridCol>
              </a:tblGrid>
              <a:tr h="386960">
                <a:tc>
                  <a:txBody>
                    <a:bodyPr/>
                    <a:lstStyle/>
                    <a:p>
                      <a:pPr algn="ctr"/>
                      <a:r>
                        <a:rPr lang="en-US" sz="2000" dirty="0" smtClean="0"/>
                        <a:t>Grade</a:t>
                      </a:r>
                      <a:endParaRPr lang="en-US" sz="2000" dirty="0"/>
                    </a:p>
                  </a:txBody>
                  <a:tcPr/>
                </a:tc>
                <a:tc>
                  <a:txBody>
                    <a:bodyPr/>
                    <a:lstStyle/>
                    <a:p>
                      <a:pPr algn="ctr"/>
                      <a:r>
                        <a:rPr lang="en-US" sz="2000" dirty="0" smtClean="0"/>
                        <a:t>SBAT</a:t>
                      </a:r>
                      <a:endParaRPr lang="en-US" sz="2000" dirty="0"/>
                    </a:p>
                  </a:txBody>
                  <a:tcPr/>
                </a:tc>
                <a:tc>
                  <a:txBody>
                    <a:bodyPr/>
                    <a:lstStyle/>
                    <a:p>
                      <a:r>
                        <a:rPr lang="en-US" sz="2000" dirty="0" smtClean="0"/>
                        <a:t>Specific</a:t>
                      </a:r>
                      <a:r>
                        <a:rPr lang="en-US" sz="2000" baseline="0" dirty="0" smtClean="0"/>
                        <a:t> Common Core Standards</a:t>
                      </a:r>
                      <a:endParaRPr lang="en-US" sz="2000" dirty="0"/>
                    </a:p>
                  </a:txBody>
                  <a:tcPr/>
                </a:tc>
                <a:extLst>
                  <a:ext uri="{0D108BD9-81ED-4DB2-BD59-A6C34878D82A}">
                    <a16:rowId xmlns:a16="http://schemas.microsoft.com/office/drawing/2014/main" val="10000"/>
                  </a:ext>
                </a:extLst>
              </a:tr>
              <a:tr h="1447508">
                <a:tc>
                  <a:txBody>
                    <a:bodyPr/>
                    <a:lstStyle/>
                    <a:p>
                      <a:pPr algn="ctr"/>
                      <a:r>
                        <a:rPr lang="en-US" sz="1700" dirty="0" smtClean="0"/>
                        <a:t>8</a:t>
                      </a:r>
                      <a:endParaRPr lang="en-US" sz="1700" dirty="0"/>
                    </a:p>
                  </a:txBody>
                  <a:tcPr/>
                </a:tc>
                <a:tc>
                  <a:txBody>
                    <a:bodyPr/>
                    <a:lstStyle/>
                    <a:p>
                      <a:pPr algn="ctr"/>
                      <a:r>
                        <a:rPr lang="en-US" sz="1700" dirty="0" smtClean="0"/>
                        <a:t>8.EE.B8.EE.C</a:t>
                      </a:r>
                      <a:endParaRPr lang="en-US" sz="1700" dirty="0"/>
                    </a:p>
                  </a:txBody>
                  <a:tcPr/>
                </a:tc>
                <a:tc>
                  <a:txBody>
                    <a:bodyPr/>
                    <a:lstStyle/>
                    <a:p>
                      <a:r>
                        <a:rPr lang="en-US" sz="1700" kern="1200" dirty="0" smtClean="0">
                          <a:solidFill>
                            <a:schemeClr val="dk1"/>
                          </a:solidFill>
                          <a:effectLst/>
                          <a:latin typeface="+mn-lt"/>
                          <a:ea typeface="+mn-ea"/>
                          <a:cs typeface="+mn-cs"/>
                        </a:rPr>
                        <a:t>Work with radicals and integer exponents (8.EE.1</a:t>
                      </a:r>
                      <a:r>
                        <a:rPr lang="en-US" sz="1700" kern="1200" baseline="0" dirty="0" smtClean="0">
                          <a:solidFill>
                            <a:schemeClr val="dk1"/>
                          </a:solidFill>
                          <a:effectLst/>
                          <a:latin typeface="+mn-lt"/>
                          <a:ea typeface="+mn-ea"/>
                          <a:cs typeface="+mn-cs"/>
                        </a:rPr>
                        <a:t> – 8.EE.</a:t>
                      </a:r>
                      <a:r>
                        <a:rPr lang="en-US" sz="1700" kern="1200" dirty="0" smtClean="0">
                          <a:solidFill>
                            <a:schemeClr val="dk1"/>
                          </a:solidFill>
                          <a:effectLst/>
                          <a:latin typeface="+mn-lt"/>
                          <a:ea typeface="+mn-ea"/>
                          <a:cs typeface="+mn-cs"/>
                        </a:rPr>
                        <a:t>4).</a:t>
                      </a:r>
                      <a:r>
                        <a:rPr lang="en-US" sz="1700" dirty="0" smtClean="0">
                          <a:effectLst/>
                        </a:rPr>
                        <a:t> </a:t>
                      </a:r>
                    </a:p>
                    <a:p>
                      <a:r>
                        <a:rPr lang="en-US" sz="1700" kern="1200" dirty="0" smtClean="0">
                          <a:solidFill>
                            <a:schemeClr val="dk1"/>
                          </a:solidFill>
                          <a:effectLst/>
                          <a:latin typeface="+mn-lt"/>
                          <a:ea typeface="+mn-ea"/>
                          <a:cs typeface="+mn-cs"/>
                        </a:rPr>
                        <a:t>Understand the connections between proportional relationships, lines, and linear equations (8.EE.5</a:t>
                      </a:r>
                      <a:r>
                        <a:rPr lang="en-US" sz="1700" kern="1200" baseline="0" dirty="0" smtClean="0">
                          <a:solidFill>
                            <a:schemeClr val="dk1"/>
                          </a:solidFill>
                          <a:effectLst/>
                          <a:latin typeface="+mn-lt"/>
                          <a:ea typeface="+mn-ea"/>
                          <a:cs typeface="+mn-cs"/>
                        </a:rPr>
                        <a:t> – 8.EE.6</a:t>
                      </a:r>
                      <a:r>
                        <a:rPr lang="en-US" sz="1700" kern="1200" dirty="0" smtClean="0">
                          <a:solidFill>
                            <a:schemeClr val="dk1"/>
                          </a:solidFill>
                          <a:effectLst/>
                          <a:latin typeface="+mn-lt"/>
                          <a:ea typeface="+mn-ea"/>
                          <a:cs typeface="+mn-cs"/>
                        </a:rPr>
                        <a:t>).</a:t>
                      </a:r>
                      <a:r>
                        <a:rPr lang="en-US" sz="1700" dirty="0" smtClean="0">
                          <a:effectLst/>
                        </a:rPr>
                        <a:t> </a:t>
                      </a:r>
                    </a:p>
                    <a:p>
                      <a:r>
                        <a:rPr lang="en-US" sz="1700" kern="1200" dirty="0" smtClean="0">
                          <a:solidFill>
                            <a:schemeClr val="dk1"/>
                          </a:solidFill>
                          <a:effectLst/>
                          <a:latin typeface="+mn-lt"/>
                          <a:ea typeface="+mn-ea"/>
                          <a:cs typeface="+mn-cs"/>
                        </a:rPr>
                        <a:t>Analyze and solve linear equations and pairs of simultaneous linear equations (8.EE.7</a:t>
                      </a:r>
                      <a:r>
                        <a:rPr lang="en-US" sz="1700" kern="1200" baseline="0" dirty="0" smtClean="0">
                          <a:solidFill>
                            <a:schemeClr val="dk1"/>
                          </a:solidFill>
                          <a:effectLst/>
                          <a:latin typeface="+mn-lt"/>
                          <a:ea typeface="+mn-ea"/>
                          <a:cs typeface="+mn-cs"/>
                        </a:rPr>
                        <a:t> – 8.EE.8</a:t>
                      </a:r>
                      <a:r>
                        <a:rPr lang="en-US" sz="1700" kern="1200" dirty="0" smtClean="0">
                          <a:solidFill>
                            <a:schemeClr val="dk1"/>
                          </a:solidFill>
                          <a:effectLst/>
                          <a:latin typeface="+mn-lt"/>
                          <a:ea typeface="+mn-ea"/>
                          <a:cs typeface="+mn-cs"/>
                        </a:rPr>
                        <a:t>c).</a:t>
                      </a:r>
                      <a:r>
                        <a:rPr lang="en-US" sz="1700" dirty="0" smtClean="0">
                          <a:effectLst/>
                        </a:rPr>
                        <a:t> </a:t>
                      </a:r>
                      <a:endParaRPr lang="en-US" sz="1700" dirty="0"/>
                    </a:p>
                  </a:txBody>
                  <a:tcPr/>
                </a:tc>
                <a:extLst>
                  <a:ext uri="{0D108BD9-81ED-4DB2-BD59-A6C34878D82A}">
                    <a16:rowId xmlns:a16="http://schemas.microsoft.com/office/drawing/2014/main" val="10001"/>
                  </a:ext>
                </a:extLst>
              </a:tr>
              <a:tr h="1447508">
                <a:tc>
                  <a:txBody>
                    <a:bodyPr/>
                    <a:lstStyle/>
                    <a:p>
                      <a:pPr algn="ctr"/>
                      <a:r>
                        <a:rPr lang="en-US" sz="1700" dirty="0" smtClean="0"/>
                        <a:t>7</a:t>
                      </a:r>
                      <a:endParaRPr lang="en-US" sz="1700" dirty="0"/>
                    </a:p>
                  </a:txBody>
                  <a:tcPr/>
                </a:tc>
                <a:tc>
                  <a:txBody>
                    <a:bodyPr/>
                    <a:lstStyle/>
                    <a:p>
                      <a:pPr algn="ctr"/>
                      <a:r>
                        <a:rPr lang="en-US" sz="1700" dirty="0" smtClean="0"/>
                        <a:t>7.EE.A</a:t>
                      </a:r>
                    </a:p>
                    <a:p>
                      <a:pPr algn="ctr"/>
                      <a:r>
                        <a:rPr lang="en-US" sz="1700" dirty="0" smtClean="0"/>
                        <a:t>7.EE.B</a:t>
                      </a:r>
                      <a:endParaRPr lang="en-US" sz="1700" dirty="0"/>
                    </a:p>
                  </a:txBody>
                  <a:tcPr/>
                </a:tc>
                <a:tc>
                  <a:txBody>
                    <a:bodyPr/>
                    <a:lstStyle/>
                    <a:p>
                      <a:r>
                        <a:rPr lang="en-US" sz="1700" kern="1200" dirty="0" smtClean="0">
                          <a:solidFill>
                            <a:schemeClr val="dk1"/>
                          </a:solidFill>
                          <a:effectLst/>
                          <a:latin typeface="+mn-lt"/>
                          <a:ea typeface="+mn-ea"/>
                          <a:cs typeface="+mn-cs"/>
                        </a:rPr>
                        <a:t>Use properties of operations to generate equivalent expressions.</a:t>
                      </a:r>
                      <a:r>
                        <a:rPr lang="en-US" sz="1700" dirty="0" smtClean="0">
                          <a:effectLst/>
                        </a:rPr>
                        <a:t> </a:t>
                      </a:r>
                      <a:r>
                        <a:rPr lang="en-US" sz="1700" kern="1200" dirty="0" smtClean="0">
                          <a:solidFill>
                            <a:schemeClr val="dk1"/>
                          </a:solidFill>
                          <a:effectLst/>
                          <a:latin typeface="+mn-lt"/>
                          <a:ea typeface="+mn-ea"/>
                          <a:cs typeface="+mn-cs"/>
                        </a:rPr>
                        <a:t>Use properties of operations to generate equivalent expressions (7.EE.1</a:t>
                      </a:r>
                      <a:r>
                        <a:rPr lang="en-US" sz="1700" kern="1200" baseline="0" dirty="0" smtClean="0">
                          <a:solidFill>
                            <a:schemeClr val="dk1"/>
                          </a:solidFill>
                          <a:effectLst/>
                          <a:latin typeface="+mn-lt"/>
                          <a:ea typeface="+mn-ea"/>
                          <a:cs typeface="+mn-cs"/>
                        </a:rPr>
                        <a:t> – </a:t>
                      </a:r>
                      <a:r>
                        <a:rPr lang="en-US" sz="1700" kern="1200" dirty="0" smtClean="0">
                          <a:solidFill>
                            <a:schemeClr val="dk1"/>
                          </a:solidFill>
                          <a:effectLst/>
                          <a:latin typeface="+mn-lt"/>
                          <a:ea typeface="+mn-ea"/>
                          <a:cs typeface="+mn-cs"/>
                        </a:rPr>
                        <a:t>7.EE.2).</a:t>
                      </a:r>
                      <a:r>
                        <a:rPr lang="en-US" sz="1700" dirty="0" smtClean="0">
                          <a:effectLst/>
                        </a:rPr>
                        <a:t> </a:t>
                      </a:r>
                    </a:p>
                    <a:p>
                      <a:r>
                        <a:rPr lang="en-US" sz="1700" kern="1200" dirty="0" smtClean="0">
                          <a:solidFill>
                            <a:schemeClr val="dk1"/>
                          </a:solidFill>
                          <a:effectLst/>
                          <a:latin typeface="+mn-lt"/>
                          <a:ea typeface="+mn-ea"/>
                          <a:cs typeface="+mn-cs"/>
                        </a:rPr>
                        <a:t>Solve real-life and mathematical problems using numerical and algebraic expressions and equations (7.EE.3</a:t>
                      </a:r>
                      <a:r>
                        <a:rPr lang="en-US" sz="1700" kern="1200" baseline="0" dirty="0" smtClean="0">
                          <a:solidFill>
                            <a:schemeClr val="dk1"/>
                          </a:solidFill>
                          <a:effectLst/>
                          <a:latin typeface="+mn-lt"/>
                          <a:ea typeface="+mn-ea"/>
                          <a:cs typeface="+mn-cs"/>
                        </a:rPr>
                        <a:t> – 7.EE.</a:t>
                      </a:r>
                      <a:r>
                        <a:rPr lang="en-US" sz="1700" kern="1200" dirty="0" smtClean="0">
                          <a:solidFill>
                            <a:schemeClr val="dk1"/>
                          </a:solidFill>
                          <a:effectLst/>
                          <a:latin typeface="+mn-lt"/>
                          <a:ea typeface="+mn-ea"/>
                          <a:cs typeface="+mn-cs"/>
                        </a:rPr>
                        <a:t>4b).</a:t>
                      </a:r>
                      <a:r>
                        <a:rPr lang="en-US" sz="1700" dirty="0" smtClean="0">
                          <a:effectLst/>
                        </a:rPr>
                        <a:t> </a:t>
                      </a:r>
                      <a:endParaRPr lang="en-US" sz="1700" dirty="0"/>
                    </a:p>
                  </a:txBody>
                  <a:tcPr/>
                </a:tc>
                <a:extLst>
                  <a:ext uri="{0D108BD9-81ED-4DB2-BD59-A6C34878D82A}">
                    <a16:rowId xmlns:a16="http://schemas.microsoft.com/office/drawing/2014/main" val="10002"/>
                  </a:ext>
                </a:extLst>
              </a:tr>
              <a:tr h="1737944">
                <a:tc>
                  <a:txBody>
                    <a:bodyPr/>
                    <a:lstStyle/>
                    <a:p>
                      <a:pPr algn="ctr"/>
                      <a:r>
                        <a:rPr lang="en-US" sz="1700" dirty="0" smtClean="0"/>
                        <a:t>6</a:t>
                      </a:r>
                      <a:endParaRPr lang="en-US" sz="1700" dirty="0"/>
                    </a:p>
                  </a:txBody>
                  <a:tcPr/>
                </a:tc>
                <a:tc>
                  <a:txBody>
                    <a:bodyPr/>
                    <a:lstStyle/>
                    <a:p>
                      <a:pPr algn="ctr"/>
                      <a:r>
                        <a:rPr lang="en-US" sz="1700" dirty="0" smtClean="0"/>
                        <a:t>6.EE.A</a:t>
                      </a:r>
                    </a:p>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smtClean="0"/>
                        <a:t> 6.EE.B</a:t>
                      </a:r>
                    </a:p>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smtClean="0"/>
                        <a:t>6.EE.C</a:t>
                      </a:r>
                    </a:p>
                  </a:txBody>
                  <a:tcPr/>
                </a:tc>
                <a:tc>
                  <a:txBody>
                    <a:bodyPr/>
                    <a:lstStyle/>
                    <a:p>
                      <a:r>
                        <a:rPr lang="en-US" sz="1700" kern="1200" dirty="0" smtClean="0">
                          <a:solidFill>
                            <a:schemeClr val="dk1"/>
                          </a:solidFill>
                          <a:effectLst/>
                          <a:latin typeface="+mn-lt"/>
                          <a:ea typeface="+mn-ea"/>
                          <a:cs typeface="+mn-cs"/>
                        </a:rPr>
                        <a:t>Apply and extend previous understandings of arithmetic to algebraic expressions</a:t>
                      </a:r>
                      <a:r>
                        <a:rPr lang="en-US" sz="1700" kern="1200" baseline="0" dirty="0" smtClean="0">
                          <a:solidFill>
                            <a:schemeClr val="dk1"/>
                          </a:solidFill>
                          <a:effectLst/>
                          <a:latin typeface="+mn-lt"/>
                          <a:ea typeface="+mn-ea"/>
                          <a:cs typeface="+mn-cs"/>
                        </a:rPr>
                        <a:t> (6.EE.1 – 6.EE.4)</a:t>
                      </a:r>
                      <a:r>
                        <a:rPr lang="en-US" sz="1700" kern="1200" dirty="0" smtClean="0">
                          <a:solidFill>
                            <a:schemeClr val="dk1"/>
                          </a:solidFill>
                          <a:effectLst/>
                          <a:latin typeface="+mn-lt"/>
                          <a:ea typeface="+mn-ea"/>
                          <a:cs typeface="+mn-cs"/>
                        </a:rPr>
                        <a:t>.</a:t>
                      </a:r>
                      <a:r>
                        <a:rPr lang="en-US" sz="1700" dirty="0" smtClean="0">
                          <a:effectLst/>
                        </a:rPr>
                        <a:t> </a:t>
                      </a:r>
                      <a:endParaRPr lang="en-US" sz="1700" kern="1200" dirty="0" smtClean="0">
                        <a:solidFill>
                          <a:schemeClr val="dk1"/>
                        </a:solidFill>
                        <a:effectLst/>
                        <a:latin typeface="+mn-lt"/>
                        <a:ea typeface="+mn-ea"/>
                        <a:cs typeface="+mn-cs"/>
                      </a:endParaRPr>
                    </a:p>
                    <a:p>
                      <a:r>
                        <a:rPr lang="en-US" sz="1700" kern="1200" dirty="0" smtClean="0">
                          <a:solidFill>
                            <a:schemeClr val="dk1"/>
                          </a:solidFill>
                          <a:effectLst/>
                          <a:latin typeface="+mn-lt"/>
                          <a:ea typeface="+mn-ea"/>
                          <a:cs typeface="+mn-cs"/>
                        </a:rPr>
                        <a:t>Reason about and solve one-variable equations and inequalities (6.EE.5 – 6.EE.8).</a:t>
                      </a:r>
                      <a:r>
                        <a:rPr lang="en-US" sz="1700" dirty="0" smtClean="0">
                          <a:effectLst/>
                        </a:rPr>
                        <a:t> </a:t>
                      </a:r>
                    </a:p>
                    <a:p>
                      <a:r>
                        <a:rPr lang="en-US" sz="1700" kern="1200" dirty="0" smtClean="0">
                          <a:solidFill>
                            <a:schemeClr val="dk1"/>
                          </a:solidFill>
                          <a:effectLst/>
                          <a:latin typeface="+mn-lt"/>
                          <a:ea typeface="+mn-ea"/>
                          <a:cs typeface="+mn-cs"/>
                        </a:rPr>
                        <a:t>Represent and analyze quantitative relationships between dependent and independent variables (6.EE.9).</a:t>
                      </a:r>
                      <a:r>
                        <a:rPr lang="en-US" sz="1700" dirty="0" smtClean="0">
                          <a:effectLst/>
                        </a:rPr>
                        <a:t> </a:t>
                      </a:r>
                      <a:endParaRPr lang="en-US" sz="17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98665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smtClean="0"/>
              <a:t>Example LP (upper elementary and middle school; Algebraic problem solving)</a:t>
            </a:r>
            <a:endParaRPr lang="en-US" sz="2400" dirty="0"/>
          </a:p>
        </p:txBody>
      </p:sp>
      <p:graphicFrame>
        <p:nvGraphicFramePr>
          <p:cNvPr id="5" name="Table 4" descr="Table with 3 column headers: Grade, Code, Specific Common Core Standards&#10;&#10;2 rows for grades 5 and 4"/>
          <p:cNvGraphicFramePr>
            <a:graphicFrameLocks noGrp="1"/>
          </p:cNvGraphicFramePr>
          <p:nvPr>
            <p:extLst>
              <p:ext uri="{D42A27DB-BD31-4B8C-83A1-F6EECF244321}">
                <p14:modId xmlns:p14="http://schemas.microsoft.com/office/powerpoint/2010/main" val="2287708888"/>
              </p:ext>
            </p:extLst>
          </p:nvPr>
        </p:nvGraphicFramePr>
        <p:xfrm>
          <a:off x="381000" y="1752600"/>
          <a:ext cx="8534400" cy="2133600"/>
        </p:xfrm>
        <a:graphic>
          <a:graphicData uri="http://schemas.openxmlformats.org/drawingml/2006/table">
            <a:tbl>
              <a:tblPr firstRow="1" bandRow="1">
                <a:tableStyleId>{073A0DAA-6AF3-43AB-8588-CEC1D06C72B9}</a:tableStyleId>
              </a:tblPr>
              <a:tblGrid>
                <a:gridCol w="9144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6781800">
                  <a:extLst>
                    <a:ext uri="{9D8B030D-6E8A-4147-A177-3AD203B41FA5}">
                      <a16:colId xmlns:a16="http://schemas.microsoft.com/office/drawing/2014/main" val="20002"/>
                    </a:ext>
                  </a:extLst>
                </a:gridCol>
              </a:tblGrid>
              <a:tr h="317770">
                <a:tc>
                  <a:txBody>
                    <a:bodyPr/>
                    <a:lstStyle/>
                    <a:p>
                      <a:pPr algn="ctr"/>
                      <a:r>
                        <a:rPr lang="en-US" sz="2000" dirty="0" smtClean="0"/>
                        <a:t>Grade</a:t>
                      </a:r>
                      <a:endParaRPr lang="en-US" sz="2000" dirty="0"/>
                    </a:p>
                  </a:txBody>
                  <a:tcPr/>
                </a:tc>
                <a:tc>
                  <a:txBody>
                    <a:bodyPr/>
                    <a:lstStyle/>
                    <a:p>
                      <a:pPr algn="ctr"/>
                      <a:r>
                        <a:rPr lang="en-US" sz="2000" dirty="0" smtClean="0"/>
                        <a:t>SBAT</a:t>
                      </a:r>
                      <a:endParaRPr lang="en-US" sz="2000" dirty="0"/>
                    </a:p>
                  </a:txBody>
                  <a:tcPr/>
                </a:tc>
                <a:tc>
                  <a:txBody>
                    <a:bodyPr/>
                    <a:lstStyle/>
                    <a:p>
                      <a:r>
                        <a:rPr lang="en-US" sz="2000" dirty="0" smtClean="0"/>
                        <a:t>Specific</a:t>
                      </a:r>
                      <a:r>
                        <a:rPr lang="en-US" sz="2000" baseline="0" dirty="0" smtClean="0"/>
                        <a:t> Common Core Standards</a:t>
                      </a:r>
                      <a:endParaRPr lang="en-US" sz="2000" dirty="0"/>
                    </a:p>
                  </a:txBody>
                  <a:tcPr/>
                </a:tc>
                <a:extLst>
                  <a:ext uri="{0D108BD9-81ED-4DB2-BD59-A6C34878D82A}">
                    <a16:rowId xmlns:a16="http://schemas.microsoft.com/office/drawing/2014/main" val="10000"/>
                  </a:ext>
                </a:extLst>
              </a:tr>
              <a:tr h="397213">
                <a:tc>
                  <a:txBody>
                    <a:bodyPr/>
                    <a:lstStyle/>
                    <a:p>
                      <a:pPr algn="ctr"/>
                      <a:r>
                        <a:rPr lang="en-US" sz="1700" dirty="0" smtClean="0"/>
                        <a:t>5</a:t>
                      </a:r>
                      <a:endParaRPr lang="en-US" sz="1700" dirty="0"/>
                    </a:p>
                  </a:txBody>
                  <a:tcPr/>
                </a:tc>
                <a:tc>
                  <a:txBody>
                    <a:bodyPr/>
                    <a:lstStyle/>
                    <a:p>
                      <a:pPr algn="ctr"/>
                      <a:r>
                        <a:rPr lang="en-US" sz="1700" dirty="0" smtClean="0"/>
                        <a:t>-</a:t>
                      </a:r>
                      <a:endParaRPr lang="en-US" sz="1700" dirty="0"/>
                    </a:p>
                  </a:txBody>
                  <a:tcPr/>
                </a:tc>
                <a:tc>
                  <a:txBody>
                    <a:bodyPr/>
                    <a:lstStyle/>
                    <a:p>
                      <a:r>
                        <a:rPr lang="en-US" sz="1700" kern="1200" dirty="0" smtClean="0">
                          <a:solidFill>
                            <a:schemeClr val="dk1"/>
                          </a:solidFill>
                          <a:effectLst/>
                          <a:latin typeface="+mn-lt"/>
                          <a:ea typeface="+mn-ea"/>
                          <a:cs typeface="+mn-cs"/>
                        </a:rPr>
                        <a:t>Write and interpret numerical expressions (5.OA.1</a:t>
                      </a:r>
                      <a:r>
                        <a:rPr lang="en-US" sz="1700" kern="1200" baseline="0" dirty="0" smtClean="0">
                          <a:solidFill>
                            <a:schemeClr val="dk1"/>
                          </a:solidFill>
                          <a:effectLst/>
                          <a:latin typeface="+mn-lt"/>
                          <a:ea typeface="+mn-ea"/>
                          <a:cs typeface="+mn-cs"/>
                        </a:rPr>
                        <a:t> – 5.OA.2)</a:t>
                      </a:r>
                      <a:r>
                        <a:rPr lang="en-US" sz="1700" kern="1200" dirty="0" smtClean="0">
                          <a:solidFill>
                            <a:schemeClr val="dk1"/>
                          </a:solidFill>
                          <a:effectLst/>
                          <a:latin typeface="+mn-lt"/>
                          <a:ea typeface="+mn-ea"/>
                          <a:cs typeface="+mn-cs"/>
                        </a:rPr>
                        <a:t>.</a:t>
                      </a:r>
                      <a:r>
                        <a:rPr lang="en-US" sz="1700" dirty="0" smtClean="0">
                          <a:effectLst/>
                        </a:rPr>
                        <a:t> </a:t>
                      </a:r>
                    </a:p>
                    <a:p>
                      <a:r>
                        <a:rPr lang="en-US" sz="1700" kern="1200" dirty="0" smtClean="0">
                          <a:solidFill>
                            <a:schemeClr val="dk1"/>
                          </a:solidFill>
                          <a:effectLst/>
                          <a:latin typeface="+mn-lt"/>
                          <a:ea typeface="+mn-ea"/>
                          <a:cs typeface="+mn-cs"/>
                        </a:rPr>
                        <a:t>Analyze patterns and relationships (5.OA.3).</a:t>
                      </a:r>
                      <a:r>
                        <a:rPr lang="en-US" sz="1700" dirty="0" smtClean="0">
                          <a:effectLst/>
                        </a:rPr>
                        <a:t> </a:t>
                      </a:r>
                      <a:endParaRPr lang="en-US" sz="1700" dirty="0"/>
                    </a:p>
                  </a:txBody>
                  <a:tcPr/>
                </a:tc>
                <a:extLst>
                  <a:ext uri="{0D108BD9-81ED-4DB2-BD59-A6C34878D82A}">
                    <a16:rowId xmlns:a16="http://schemas.microsoft.com/office/drawing/2014/main" val="10001"/>
                  </a:ext>
                </a:extLst>
              </a:tr>
              <a:tr h="556098">
                <a:tc>
                  <a:txBody>
                    <a:bodyPr/>
                    <a:lstStyle/>
                    <a:p>
                      <a:pPr algn="ctr"/>
                      <a:r>
                        <a:rPr lang="en-US" sz="1700" dirty="0" smtClean="0"/>
                        <a:t>4</a:t>
                      </a:r>
                      <a:endParaRPr lang="en-US" sz="1700" dirty="0"/>
                    </a:p>
                  </a:txBody>
                  <a:tcPr/>
                </a:tc>
                <a:tc>
                  <a:txBody>
                    <a:bodyPr/>
                    <a:lstStyle/>
                    <a:p>
                      <a:pPr algn="ctr"/>
                      <a:r>
                        <a:rPr lang="en-US" sz="1700" dirty="0" smtClean="0"/>
                        <a:t>4.OA.A</a:t>
                      </a:r>
                      <a:endParaRPr lang="en-US" sz="1700" dirty="0"/>
                    </a:p>
                  </a:txBody>
                  <a:tcPr/>
                </a:tc>
                <a:tc>
                  <a:txBody>
                    <a:bodyPr/>
                    <a:lstStyle/>
                    <a:p>
                      <a:r>
                        <a:rPr lang="en-US" sz="1700" kern="1200" dirty="0" smtClean="0">
                          <a:solidFill>
                            <a:schemeClr val="dk1"/>
                          </a:solidFill>
                          <a:effectLst/>
                          <a:latin typeface="+mn-lt"/>
                          <a:ea typeface="+mn-ea"/>
                          <a:cs typeface="+mn-cs"/>
                        </a:rPr>
                        <a:t>Use the four operations with whole numbers to solve problems (4.OA.1 – 4.OA.3).</a:t>
                      </a:r>
                      <a:r>
                        <a:rPr lang="en-US" sz="1700" dirty="0" smtClean="0">
                          <a:effectLst/>
                        </a:rPr>
                        <a:t> </a:t>
                      </a:r>
                    </a:p>
                    <a:p>
                      <a:r>
                        <a:rPr lang="en-US" sz="1700" kern="1200" dirty="0" smtClean="0">
                          <a:solidFill>
                            <a:schemeClr val="dk1"/>
                          </a:solidFill>
                          <a:effectLst/>
                          <a:latin typeface="+mn-lt"/>
                          <a:ea typeface="+mn-ea"/>
                          <a:cs typeface="+mn-cs"/>
                        </a:rPr>
                        <a:t>Gain familiarity with factors and multiples (4.OA.4).</a:t>
                      </a:r>
                      <a:r>
                        <a:rPr lang="en-US" sz="1700" dirty="0" smtClean="0">
                          <a:effectLst/>
                        </a:rPr>
                        <a:t> </a:t>
                      </a:r>
                    </a:p>
                    <a:p>
                      <a:r>
                        <a:rPr lang="en-US" sz="1700" kern="1200" dirty="0" smtClean="0">
                          <a:solidFill>
                            <a:schemeClr val="dk1"/>
                          </a:solidFill>
                          <a:effectLst/>
                          <a:latin typeface="+mn-lt"/>
                          <a:ea typeface="+mn-ea"/>
                          <a:cs typeface="+mn-cs"/>
                        </a:rPr>
                        <a:t>Generate and analyze patterns (4.OA.5).</a:t>
                      </a:r>
                      <a:r>
                        <a:rPr lang="en-US" sz="1700" dirty="0" smtClean="0">
                          <a:effectLst/>
                        </a:rPr>
                        <a:t> </a:t>
                      </a:r>
                      <a:endParaRPr lang="en-US" sz="1700" dirty="0"/>
                    </a:p>
                  </a:txBody>
                  <a:tcPr/>
                </a:tc>
                <a:extLst>
                  <a:ext uri="{0D108BD9-81ED-4DB2-BD59-A6C34878D82A}">
                    <a16:rowId xmlns:a16="http://schemas.microsoft.com/office/drawing/2014/main" val="10002"/>
                  </a:ext>
                </a:extLst>
              </a:tr>
            </a:tbl>
          </a:graphicData>
        </a:graphic>
      </p:graphicFrame>
      <p:sp>
        <p:nvSpPr>
          <p:cNvPr id="6" name="TextBox 5"/>
          <p:cNvSpPr txBox="1"/>
          <p:nvPr/>
        </p:nvSpPr>
        <p:spPr>
          <a:xfrm>
            <a:off x="381000" y="5181600"/>
            <a:ext cx="8381260" cy="1200329"/>
          </a:xfrm>
          <a:prstGeom prst="rect">
            <a:avLst/>
          </a:prstGeom>
          <a:noFill/>
        </p:spPr>
        <p:txBody>
          <a:bodyPr wrap="square" rtlCol="0">
            <a:spAutoFit/>
          </a:bodyPr>
          <a:lstStyle/>
          <a:p>
            <a:r>
              <a:rPr lang="en-US" dirty="0" smtClean="0"/>
              <a:t>Notes: </a:t>
            </a:r>
          </a:p>
          <a:p>
            <a:r>
              <a:rPr lang="en-US" dirty="0" smtClean="0"/>
              <a:t>OA = Operation and Algebraic Thinking domain</a:t>
            </a:r>
          </a:p>
          <a:p>
            <a:r>
              <a:rPr lang="en-US" dirty="0" smtClean="0"/>
              <a:t>EE = Expressions and Equations domain</a:t>
            </a:r>
          </a:p>
          <a:p>
            <a:r>
              <a:rPr lang="en-US" dirty="0"/>
              <a:t>SBAT = Smarter Balanced Assessment Targets as required to achieve Claim #</a:t>
            </a:r>
            <a:r>
              <a:rPr lang="en-US" dirty="0" smtClean="0"/>
              <a:t>2</a:t>
            </a:r>
            <a:endParaRPr lang="en-US" dirty="0"/>
          </a:p>
        </p:txBody>
      </p:sp>
    </p:spTree>
    <p:extLst>
      <p:ext uri="{BB962C8B-B14F-4D97-AF65-F5344CB8AC3E}">
        <p14:creationId xmlns:p14="http://schemas.microsoft.com/office/powerpoint/2010/main" val="17455622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smtClean="0"/>
              <a:t>Example LP (upper elementary and middle school; Algebraic problem solving)</a:t>
            </a:r>
            <a:endParaRPr lang="en-US" sz="2400" dirty="0"/>
          </a:p>
        </p:txBody>
      </p:sp>
      <p:graphicFrame>
        <p:nvGraphicFramePr>
          <p:cNvPr id="5" name="Table 4" descr="Table with 3 column headers: Grade, Code, Specific Common Core Standards&#10;&#10;2 rows for grades 6 and 5"/>
          <p:cNvGraphicFramePr>
            <a:graphicFrameLocks noGrp="1"/>
          </p:cNvGraphicFramePr>
          <p:nvPr>
            <p:extLst>
              <p:ext uri="{D42A27DB-BD31-4B8C-83A1-F6EECF244321}">
                <p14:modId xmlns:p14="http://schemas.microsoft.com/office/powerpoint/2010/main" val="4115377149"/>
              </p:ext>
            </p:extLst>
          </p:nvPr>
        </p:nvGraphicFramePr>
        <p:xfrm>
          <a:off x="381000" y="1752600"/>
          <a:ext cx="8534400" cy="2956560"/>
        </p:xfrm>
        <a:graphic>
          <a:graphicData uri="http://schemas.openxmlformats.org/drawingml/2006/table">
            <a:tbl>
              <a:tblPr firstRow="1" bandRow="1">
                <a:tableStyleId>{073A0DAA-6AF3-43AB-8588-CEC1D06C72B9}</a:tableStyleId>
              </a:tblPr>
              <a:tblGrid>
                <a:gridCol w="7620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6858000">
                  <a:extLst>
                    <a:ext uri="{9D8B030D-6E8A-4147-A177-3AD203B41FA5}">
                      <a16:colId xmlns:a16="http://schemas.microsoft.com/office/drawing/2014/main" val="20002"/>
                    </a:ext>
                  </a:extLst>
                </a:gridCol>
              </a:tblGrid>
              <a:tr h="317770">
                <a:tc>
                  <a:txBody>
                    <a:bodyPr/>
                    <a:lstStyle/>
                    <a:p>
                      <a:pPr algn="ctr"/>
                      <a:r>
                        <a:rPr lang="en-US" sz="1600" dirty="0" smtClean="0"/>
                        <a:t>Grade</a:t>
                      </a:r>
                      <a:endParaRPr lang="en-US" sz="1600" dirty="0"/>
                    </a:p>
                  </a:txBody>
                  <a:tcPr/>
                </a:tc>
                <a:tc>
                  <a:txBody>
                    <a:bodyPr/>
                    <a:lstStyle/>
                    <a:p>
                      <a:pPr algn="ctr"/>
                      <a:r>
                        <a:rPr lang="en-US" sz="1600" dirty="0" smtClean="0"/>
                        <a:t>SBAT</a:t>
                      </a:r>
                      <a:endParaRPr lang="en-US" sz="1600" dirty="0"/>
                    </a:p>
                  </a:txBody>
                  <a:tcPr/>
                </a:tc>
                <a:tc>
                  <a:txBody>
                    <a:bodyPr/>
                    <a:lstStyle/>
                    <a:p>
                      <a:r>
                        <a:rPr lang="en-US" sz="1600" dirty="0" smtClean="0"/>
                        <a:t>Specific</a:t>
                      </a:r>
                      <a:r>
                        <a:rPr lang="en-US" sz="1600" baseline="0" dirty="0" smtClean="0"/>
                        <a:t> Common Core Standards</a:t>
                      </a:r>
                      <a:endParaRPr lang="en-US" sz="1600" dirty="0"/>
                    </a:p>
                  </a:txBody>
                  <a:tcPr/>
                </a:tc>
                <a:extLst>
                  <a:ext uri="{0D108BD9-81ED-4DB2-BD59-A6C34878D82A}">
                    <a16:rowId xmlns:a16="http://schemas.microsoft.com/office/drawing/2014/main" val="10000"/>
                  </a:ext>
                </a:extLst>
              </a:tr>
              <a:tr h="873868">
                <a:tc>
                  <a:txBody>
                    <a:bodyPr/>
                    <a:lstStyle/>
                    <a:p>
                      <a:pPr algn="ctr"/>
                      <a:r>
                        <a:rPr lang="en-US" sz="2000" dirty="0" smtClean="0"/>
                        <a:t>6</a:t>
                      </a:r>
                      <a:endParaRPr lang="en-US" sz="2000" dirty="0"/>
                    </a:p>
                  </a:txBody>
                  <a:tcPr/>
                </a:tc>
                <a:tc>
                  <a:txBody>
                    <a:bodyPr/>
                    <a:lstStyle/>
                    <a:p>
                      <a:pPr algn="ctr"/>
                      <a:r>
                        <a:rPr lang="en-US" sz="2000" dirty="0" smtClean="0"/>
                        <a:t>6.EE.A</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 6.EE.B</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6.EE.C</a:t>
                      </a:r>
                    </a:p>
                  </a:txBody>
                  <a:tcPr/>
                </a:tc>
                <a:tc>
                  <a:txBody>
                    <a:bodyPr/>
                    <a:lstStyle/>
                    <a:p>
                      <a:r>
                        <a:rPr lang="en-US" sz="2000" kern="1200" dirty="0" smtClean="0">
                          <a:solidFill>
                            <a:schemeClr val="dk1"/>
                          </a:solidFill>
                          <a:effectLst/>
                          <a:latin typeface="+mn-lt"/>
                          <a:ea typeface="+mn-ea"/>
                          <a:cs typeface="+mn-cs"/>
                        </a:rPr>
                        <a:t>Apply and extend previous understandings of arithmetic to algebraic expressions</a:t>
                      </a:r>
                      <a:r>
                        <a:rPr lang="en-US" sz="2000" kern="1200" baseline="0" dirty="0" smtClean="0">
                          <a:solidFill>
                            <a:schemeClr val="dk1"/>
                          </a:solidFill>
                          <a:effectLst/>
                          <a:latin typeface="+mn-lt"/>
                          <a:ea typeface="+mn-ea"/>
                          <a:cs typeface="+mn-cs"/>
                        </a:rPr>
                        <a:t> (6.EE.1 – 6.EE.4)</a:t>
                      </a:r>
                      <a:r>
                        <a:rPr lang="en-US" sz="2000" kern="1200" dirty="0" smtClean="0">
                          <a:solidFill>
                            <a:schemeClr val="dk1"/>
                          </a:solidFill>
                          <a:effectLst/>
                          <a:latin typeface="+mn-lt"/>
                          <a:ea typeface="+mn-ea"/>
                          <a:cs typeface="+mn-cs"/>
                        </a:rPr>
                        <a:t>.</a:t>
                      </a:r>
                      <a:r>
                        <a:rPr lang="en-US" sz="2000" dirty="0" smtClean="0">
                          <a:effectLst/>
                        </a:rPr>
                        <a:t> </a:t>
                      </a:r>
                      <a:endParaRPr lang="en-US" sz="2000" kern="1200" dirty="0" smtClean="0">
                        <a:solidFill>
                          <a:schemeClr val="dk1"/>
                        </a:solidFill>
                        <a:effectLst/>
                        <a:latin typeface="+mn-lt"/>
                        <a:ea typeface="+mn-ea"/>
                        <a:cs typeface="+mn-cs"/>
                      </a:endParaRPr>
                    </a:p>
                    <a:p>
                      <a:r>
                        <a:rPr lang="en-US" sz="2000" kern="1200" dirty="0" smtClean="0">
                          <a:solidFill>
                            <a:schemeClr val="dk1"/>
                          </a:solidFill>
                          <a:effectLst/>
                          <a:latin typeface="+mn-lt"/>
                          <a:ea typeface="+mn-ea"/>
                          <a:cs typeface="+mn-cs"/>
                        </a:rPr>
                        <a:t>Reason about and solve one-variable equations and inequalities (6.EE.5 – 6.EE.8).</a:t>
                      </a:r>
                      <a:r>
                        <a:rPr lang="en-US" sz="2000" dirty="0" smtClean="0">
                          <a:effectLst/>
                        </a:rPr>
                        <a:t> </a:t>
                      </a:r>
                    </a:p>
                    <a:p>
                      <a:r>
                        <a:rPr lang="en-US" sz="2000" kern="1200" dirty="0" smtClean="0">
                          <a:solidFill>
                            <a:schemeClr val="dk1"/>
                          </a:solidFill>
                          <a:effectLst/>
                          <a:latin typeface="+mn-lt"/>
                          <a:ea typeface="+mn-ea"/>
                          <a:cs typeface="+mn-cs"/>
                        </a:rPr>
                        <a:t>Represent and analyze quantitative relationships between dependent and independent variables (6.EE.9).</a:t>
                      </a:r>
                      <a:r>
                        <a:rPr lang="en-US" sz="2000" dirty="0" smtClean="0">
                          <a:effectLst/>
                        </a:rPr>
                        <a:t> </a:t>
                      </a:r>
                      <a:endParaRPr lang="en-US" sz="2000" dirty="0"/>
                    </a:p>
                  </a:txBody>
                  <a:tcPr/>
                </a:tc>
                <a:extLst>
                  <a:ext uri="{0D108BD9-81ED-4DB2-BD59-A6C34878D82A}">
                    <a16:rowId xmlns:a16="http://schemas.microsoft.com/office/drawing/2014/main" val="10001"/>
                  </a:ext>
                </a:extLst>
              </a:tr>
              <a:tr h="397213">
                <a:tc>
                  <a:txBody>
                    <a:bodyPr/>
                    <a:lstStyle/>
                    <a:p>
                      <a:pPr algn="ctr"/>
                      <a:r>
                        <a:rPr lang="en-US" sz="2000" dirty="0" smtClean="0"/>
                        <a:t>5</a:t>
                      </a:r>
                      <a:endParaRPr lang="en-US" sz="2000" dirty="0"/>
                    </a:p>
                  </a:txBody>
                  <a:tcPr/>
                </a:tc>
                <a:tc>
                  <a:txBody>
                    <a:bodyPr/>
                    <a:lstStyle/>
                    <a:p>
                      <a:pPr algn="ctr"/>
                      <a:r>
                        <a:rPr lang="en-US" sz="2000" dirty="0" smtClean="0"/>
                        <a:t>-</a:t>
                      </a:r>
                      <a:endParaRPr lang="en-US" sz="2000" dirty="0"/>
                    </a:p>
                  </a:txBody>
                  <a:tcPr/>
                </a:tc>
                <a:tc>
                  <a:txBody>
                    <a:bodyPr/>
                    <a:lstStyle/>
                    <a:p>
                      <a:r>
                        <a:rPr lang="en-US" sz="2000" kern="1200" dirty="0" smtClean="0">
                          <a:solidFill>
                            <a:schemeClr val="dk1"/>
                          </a:solidFill>
                          <a:effectLst/>
                          <a:latin typeface="+mn-lt"/>
                          <a:ea typeface="+mn-ea"/>
                          <a:cs typeface="+mn-cs"/>
                        </a:rPr>
                        <a:t>Write and interpret numerical expressions (5.OA.1</a:t>
                      </a:r>
                      <a:r>
                        <a:rPr lang="en-US" sz="2000" kern="1200" baseline="0" dirty="0" smtClean="0">
                          <a:solidFill>
                            <a:schemeClr val="dk1"/>
                          </a:solidFill>
                          <a:effectLst/>
                          <a:latin typeface="+mn-lt"/>
                          <a:ea typeface="+mn-ea"/>
                          <a:cs typeface="+mn-cs"/>
                        </a:rPr>
                        <a:t> – 5.OA.2)</a:t>
                      </a:r>
                      <a:r>
                        <a:rPr lang="en-US" sz="2000" kern="1200" dirty="0" smtClean="0">
                          <a:solidFill>
                            <a:schemeClr val="dk1"/>
                          </a:solidFill>
                          <a:effectLst/>
                          <a:latin typeface="+mn-lt"/>
                          <a:ea typeface="+mn-ea"/>
                          <a:cs typeface="+mn-cs"/>
                        </a:rPr>
                        <a:t>.</a:t>
                      </a:r>
                      <a:r>
                        <a:rPr lang="en-US" sz="2000" dirty="0" smtClean="0">
                          <a:effectLst/>
                        </a:rPr>
                        <a:t> </a:t>
                      </a:r>
                    </a:p>
                    <a:p>
                      <a:r>
                        <a:rPr lang="en-US" sz="2000" kern="1200" dirty="0" smtClean="0">
                          <a:solidFill>
                            <a:schemeClr val="dk1"/>
                          </a:solidFill>
                          <a:effectLst/>
                          <a:latin typeface="+mn-lt"/>
                          <a:ea typeface="+mn-ea"/>
                          <a:cs typeface="+mn-cs"/>
                        </a:rPr>
                        <a:t>Analyze patterns and relationships (5.OA.3).</a:t>
                      </a:r>
                      <a:r>
                        <a:rPr lang="en-US" sz="2000" dirty="0" smtClean="0">
                          <a:effectLst/>
                        </a:rPr>
                        <a:t> </a:t>
                      </a:r>
                      <a:endParaRPr lang="en-US" sz="20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6219081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8.0&quot;&gt;&lt;object type=&quot;1&quot; unique_id=&quot;10001&quot;&gt;&lt;object type=&quot;2&quot; unique_id=&quot;20310&quot;&gt;&lt;object type=&quot;3&quot; unique_id=&quot;20311&quot;&gt;&lt;property id=&quot;20148&quot; value=&quot;5&quot;/&gt;&lt;property id=&quot;20300&quot; value=&quot;Slide 1 - &amp;quot;Math Learning Progression&amp;quot;&quot;/&gt;&lt;property id=&quot;20307&quot; value=&quot;256&quot;/&gt;&lt;/object&gt;&lt;object type=&quot;3&quot; unique_id=&quot;20312&quot;&gt;&lt;property id=&quot;20148&quot; value=&quot;5&quot;/&gt;&lt;property id=&quot;20300&quot; value=&quot;Slide 2 - &amp;quot;4 building blocks&amp;quot;&quot;/&gt;&lt;property id=&quot;20307&quot; value=&quot;350&quot;/&gt;&lt;/object&gt;&lt;object type=&quot;3&quot; unique_id=&quot;20313&quot;&gt;&lt;property id=&quot;20148&quot; value=&quot;5&quot;/&gt;&lt;property id=&quot;20300&quot; value=&quot;Slide 3 - &amp;quot;Introduction&amp;quot;&quot;/&gt;&lt;property id=&quot;20307&quot; value=&quot;308&quot;/&gt;&lt;/object&gt;&lt;object type=&quot;3&quot; unique_id=&quot;20314&quot;&gt;&lt;property id=&quot;20148&quot; value=&quot;5&quot;/&gt;&lt;property id=&quot;20300&quot; value=&quot;Slide 4 - &amp;quot;How to Read Math Standards&amp;quot;&quot;/&gt;&lt;property id=&quot;20307&quot; value=&quot;342&quot;/&gt;&lt;/object&gt;&lt;object type=&quot;3&quot; unique_id=&quot;20315&quot;&gt;&lt;property id=&quot;20148&quot; value=&quot;5&quot;/&gt;&lt;property id=&quot;20300&quot; value=&quot;Slide 5 - &amp;quot;MATH selected theme&amp;quot;&quot;/&gt;&lt;property id=&quot;20307&quot; value=&quot;332&quot;/&gt;&lt;/object&gt;&lt;object type=&quot;3&quot; unique_id=&quot;20316&quot;&gt;&lt;property id=&quot;20148&quot; value=&quot;5&quot;/&gt;&lt;property id=&quot;20300&quot; value=&quot;Slide 6 - &amp;quot;A glimpse at the whole LP!&amp;quot;&quot;/&gt;&lt;property id=&quot;20307&quot; value=&quot;344&quot;/&gt;&lt;/object&gt;&lt;object type=&quot;3&quot; unique_id=&quot;20317&quot;&gt;&lt;property id=&quot;20148&quot; value=&quot;5&quot;/&gt;&lt;property id=&quot;20300&quot; value=&quot;Slide 7 - &amp;quot;Example LP (upper elementary and middle school; Algebraic problem solving)&amp;quot;&quot;/&gt;&lt;property id=&quot;20307&quot; value=&quot;347&quot;/&gt;&lt;/object&gt;&lt;object type=&quot;3&quot; unique_id=&quot;20318&quot;&gt;&lt;property id=&quot;20148&quot; value=&quot;5&quot;/&gt;&lt;property id=&quot;20300&quot; value=&quot;Slide 8 - &amp;quot;Example LP (upper elementary and middle school; Algebraic problem solving)&amp;quot;&quot;/&gt;&lt;property id=&quot;20307&quot; value=&quot;348&quot;/&gt;&lt;/object&gt;&lt;object type=&quot;3&quot; unique_id=&quot;20319&quot;&gt;&lt;property id=&quot;20148&quot; value=&quot;5&quot;/&gt;&lt;property id=&quot;20300&quot; value=&quot;Slide 9 - &amp;quot;Example LP (upper elementary and middle school; Algebraic problem solving)&amp;quot;&quot;/&gt;&lt;property id=&quot;20307&quot; value=&quot;338&quot;/&gt;&lt;/object&gt;&lt;object type=&quot;3&quot; unique_id=&quot;20320&quot;&gt;&lt;property id=&quot;20148&quot; value=&quot;5&quot;/&gt;&lt;property id=&quot;20300&quot; value=&quot;Slide 10 - &amp;quot;Example LP (upper elementary and middle school; Algebraic problem solving)&amp;quot;&quot;/&gt;&lt;property id=&quot;20307&quot; value=&quot;345&quot;/&gt;&lt;/object&gt;&lt;object type=&quot;3&quot; unique_id=&quot;20321&quot;&gt;&lt;property id=&quot;20148&quot; value=&quot;5&quot;/&gt;&lt;property id=&quot;20300&quot; value=&quot;Slide 11 - &amp;quot;Example LP (upper elementary and middle school; Algebraic problem solving)&amp;quot;&quot;/&gt;&lt;property id=&quot;20307&quot; value=&quot;346&quot;/&gt;&lt;/object&gt;&lt;object type=&quot;3&quot; unique_id=&quot;20322&quot;&gt;&lt;property id=&quot;20148&quot; value=&quot;5&quot;/&gt;&lt;property id=&quot;20300&quot; value=&quot;Slide 12 - &amp;quot;Assessment targets&amp;quot;&quot;/&gt;&lt;property id=&quot;20307&quot; value=&quot;340&quot;/&gt;&lt;/object&gt;&lt;object type=&quot;3&quot; unique_id=&quot;20323&quot;&gt;&lt;property id=&quot;20148&quot; value=&quot;5&quot;/&gt;&lt;property id=&quot;20300&quot; value=&quot;Slide 13 - &amp;quot;Cognitive rigor matrix&amp;quot;&quot;/&gt;&lt;property id=&quot;20307&quot; value=&quot;339&quot;/&gt;&lt;/object&gt;&lt;object type=&quot;3&quot; unique_id=&quot;20324&quot;&gt;&lt;property id=&quot;20148&quot; value=&quot;5&quot;/&gt;&lt;property id=&quot;20300&quot; value=&quot;Slide 14 - &amp;quot;Bibliography&amp;quot;&quot;/&gt;&lt;property id=&quot;20307&quot; value=&quot;349&quot;/&gt;&lt;/object&gt;&lt;object type=&quot;3&quot; unique_id=&quot;20325&quot;&gt;&lt;property id=&quot;20148&quot; value=&quot;5&quot;/&gt;&lt;property id=&quot;20300&quot; value=&quot;Slide 15 - &amp;quot;Creative Commons License &amp;quot;&quot;/&gt;&lt;property id=&quot;20307&quot; value=&quot;351&quot;/&gt;&lt;/object&gt;&lt;/object&gt;&lt;object type=&quot;8&quot; unique_id=&quot;20342&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038BDB-34AA-4B71-B9CC-B927F8975FDA}"/>
</file>

<file path=customXml/itemProps2.xml><?xml version="1.0" encoding="utf-8"?>
<ds:datastoreItem xmlns:ds="http://schemas.openxmlformats.org/officeDocument/2006/customXml" ds:itemID="{46D63530-0071-4CEE-ADF7-FF60CF80C608}"/>
</file>

<file path=customXml/itemProps3.xml><?xml version="1.0" encoding="utf-8"?>
<ds:datastoreItem xmlns:ds="http://schemas.openxmlformats.org/officeDocument/2006/customXml" ds:itemID="{DB25F1C7-CAAC-4DC5-AA38-5441E1A0B8CC}"/>
</file>

<file path=docProps/app.xml><?xml version="1.0" encoding="utf-8"?>
<Properties xmlns="http://schemas.openxmlformats.org/officeDocument/2006/extended-properties" xmlns:vt="http://schemas.openxmlformats.org/officeDocument/2006/docPropsVTypes">
  <Template/>
  <TotalTime>4638</TotalTime>
  <Words>2349</Words>
  <Application>Microsoft Office PowerPoint</Application>
  <PresentationFormat>On-screen Show (4:3)</PresentationFormat>
  <Paragraphs>191</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微软雅黑</vt:lpstr>
      <vt:lpstr>Arial</vt:lpstr>
      <vt:lpstr>Calibri</vt:lpstr>
      <vt:lpstr>Franklin Gothic Medium</vt:lpstr>
      <vt:lpstr>Times New Roman</vt:lpstr>
      <vt:lpstr>Wingdings</vt:lpstr>
      <vt:lpstr>Wingdings 2</vt:lpstr>
      <vt:lpstr>Grid</vt:lpstr>
      <vt:lpstr>Math Learning Progression</vt:lpstr>
      <vt:lpstr>4 building blocks</vt:lpstr>
      <vt:lpstr>Introduction</vt:lpstr>
      <vt:lpstr>How to Read Math Standards</vt:lpstr>
      <vt:lpstr>MATH selected theme</vt:lpstr>
      <vt:lpstr>A glimpse at the whole LP!</vt:lpstr>
      <vt:lpstr>Example LP (upper elementary and middle school; Algebraic problem solving)</vt:lpstr>
      <vt:lpstr>Example LP (upper elementary and middle school; Algebraic problem solving)</vt:lpstr>
      <vt:lpstr>Example LP (upper elementary and middle school; Algebraic problem solving)</vt:lpstr>
      <vt:lpstr>Example LP (upper elementary and middle school; Algebraic problem solving)</vt:lpstr>
      <vt:lpstr>Example LP (upper elementary and middle school; Algebraic problem solving)</vt:lpstr>
      <vt:lpstr>Assessment targets</vt:lpstr>
      <vt:lpstr>Cognitive rigor matrix</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 Learning Progression PowerPoint Presentation</dc:title>
  <dc:creator>Oregon Department of Education</dc:creator>
  <cp:lastModifiedBy>ASPENGREN Kirsten - ODE</cp:lastModifiedBy>
  <cp:revision>131</cp:revision>
  <dcterms:created xsi:type="dcterms:W3CDTF">2014-07-22T17:12:15Z</dcterms:created>
  <dcterms:modified xsi:type="dcterms:W3CDTF">2019-06-17T22:00:49Z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