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39"/>
  </p:notesMasterIdLst>
  <p:sldIdLst>
    <p:sldId id="271" r:id="rId10"/>
    <p:sldId id="272" r:id="rId11"/>
    <p:sldId id="273" r:id="rId12"/>
    <p:sldId id="291" r:id="rId13"/>
    <p:sldId id="293" r:id="rId14"/>
    <p:sldId id="538" r:id="rId15"/>
    <p:sldId id="542" r:id="rId16"/>
    <p:sldId id="541" r:id="rId17"/>
    <p:sldId id="540" r:id="rId18"/>
    <p:sldId id="543" r:id="rId19"/>
    <p:sldId id="544" r:id="rId20"/>
    <p:sldId id="545" r:id="rId21"/>
    <p:sldId id="546" r:id="rId22"/>
    <p:sldId id="547" r:id="rId23"/>
    <p:sldId id="548" r:id="rId24"/>
    <p:sldId id="274" r:id="rId25"/>
    <p:sldId id="275" r:id="rId26"/>
    <p:sldId id="276" r:id="rId27"/>
    <p:sldId id="277" r:id="rId28"/>
    <p:sldId id="294" r:id="rId29"/>
    <p:sldId id="282" r:id="rId30"/>
    <p:sldId id="283" r:id="rId31"/>
    <p:sldId id="539" r:id="rId32"/>
    <p:sldId id="280" r:id="rId33"/>
    <p:sldId id="284" r:id="rId34"/>
    <p:sldId id="285" r:id="rId35"/>
    <p:sldId id="295" r:id="rId36"/>
    <p:sldId id="287" r:id="rId37"/>
    <p:sldId id="290" r:id="rId3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EB9263-A273-4BBB-A8E6-B1957BC4384D}" name="BYERLEY Andrew * ODE" initials="AB" userId="S::Andrew.Byerley@ode.oregon.gov::74c417b2-8cc5-4bca-8604-14e37ba61b42" providerId="AD"/>
  <p188:author id="{1AAFEF72-D11B-F384-B2A1-6051448C853B}" name="Joe Doherty" initials="JD" userId="S::joe.doherty_imesd.k12.or.us#ext#@odemail.onmicrosoft.com::bdd96701-77c3-4716-b1d1-083201ab11dd" providerId="AD"/>
  <p188:author id="{0FB16C8E-1493-B35F-A359-EA7F5586BFBD}" name="amy.rockwell@wesd.org" initials="am" userId="S::amy.rockwell_wesd.org#ext#@odemail.onmicrosoft.com::3bae9ce4-7b02-4e85-886d-8f9341efdf5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0A8831-602C-4143-B3FD-AF978F23A9DF}" v="1" dt="2025-09-05T16:10:28.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74512" autoAdjust="0"/>
  </p:normalViewPr>
  <p:slideViewPr>
    <p:cSldViewPr snapToGrid="0">
      <p:cViewPr varScale="1">
        <p:scale>
          <a:sx n="87" d="100"/>
          <a:sy n="87" d="100"/>
        </p:scale>
        <p:origin x="157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LCOTT Ben * ODE" userId="c27276f8-6501-4f07-a400-2e416a0778ac" providerId="ADAL" clId="{9B0A8831-602C-4143-B3FD-AF978F23A9DF}"/>
    <pc:docChg chg="modSld">
      <pc:chgData name="WOLCOTT Ben * ODE" userId="c27276f8-6501-4f07-a400-2e416a0778ac" providerId="ADAL" clId="{9B0A8831-602C-4143-B3FD-AF978F23A9DF}" dt="2025-09-05T16:09:38.147" v="44" actId="20577"/>
      <pc:docMkLst>
        <pc:docMk/>
      </pc:docMkLst>
      <pc:sldChg chg="modSp mod">
        <pc:chgData name="WOLCOTT Ben * ODE" userId="c27276f8-6501-4f07-a400-2e416a0778ac" providerId="ADAL" clId="{9B0A8831-602C-4143-B3FD-AF978F23A9DF}" dt="2025-09-05T16:02:59.316" v="3" actId="1076"/>
        <pc:sldMkLst>
          <pc:docMk/>
          <pc:sldMk cId="1528302626" sldId="274"/>
        </pc:sldMkLst>
        <pc:spChg chg="mod">
          <ac:chgData name="WOLCOTT Ben * ODE" userId="c27276f8-6501-4f07-a400-2e416a0778ac" providerId="ADAL" clId="{9B0A8831-602C-4143-B3FD-AF978F23A9DF}" dt="2025-09-05T16:02:59.316" v="3" actId="1076"/>
          <ac:spMkLst>
            <pc:docMk/>
            <pc:sldMk cId="1528302626" sldId="274"/>
            <ac:spMk id="5" creationId="{393872EA-5BC8-6AA0-E504-894A8A61802C}"/>
          </ac:spMkLst>
        </pc:spChg>
      </pc:sldChg>
      <pc:sldChg chg="modSp mod">
        <pc:chgData name="WOLCOTT Ben * ODE" userId="c27276f8-6501-4f07-a400-2e416a0778ac" providerId="ADAL" clId="{9B0A8831-602C-4143-B3FD-AF978F23A9DF}" dt="2025-09-05T16:09:38.147" v="44" actId="20577"/>
        <pc:sldMkLst>
          <pc:docMk/>
          <pc:sldMk cId="3464198440" sldId="539"/>
        </pc:sldMkLst>
        <pc:spChg chg="mod">
          <ac:chgData name="WOLCOTT Ben * ODE" userId="c27276f8-6501-4f07-a400-2e416a0778ac" providerId="ADAL" clId="{9B0A8831-602C-4143-B3FD-AF978F23A9DF}" dt="2025-09-05T16:09:38.147" v="44" actId="20577"/>
          <ac:spMkLst>
            <pc:docMk/>
            <pc:sldMk cId="3464198440" sldId="539"/>
            <ac:spMk id="5" creationId="{00000000-0000-0000-0000-000000000000}"/>
          </ac:spMkLst>
        </pc:spChg>
      </pc:sldChg>
    </pc:docChg>
  </pc:docChgLst>
  <pc:docChgLst>
    <pc:chgData name="Joe Doherty" userId="S::joe.doherty_imesd.k12.or.us#ext#@odemail.onmicrosoft.com::bdd96701-77c3-4716-b1d1-083201ab11dd" providerId="AD" clId="Web-{B6D16430-AF99-D963-6AE0-EB4A7CBADF33}"/>
    <pc:docChg chg="mod">
      <pc:chgData name="Joe Doherty" userId="S::joe.doherty_imesd.k12.or.us#ext#@odemail.onmicrosoft.com::bdd96701-77c3-4716-b1d1-083201ab11dd" providerId="AD" clId="Web-{B6D16430-AF99-D963-6AE0-EB4A7CBADF33}" dt="2025-09-03T21:20:35.123" v="0"/>
      <pc:docMkLst>
        <pc:docMk/>
      </pc:docMkLst>
    </pc:docChg>
  </pc:docChgLst>
  <pc:docChgLst>
    <pc:chgData name="amy.rockwell@wesd.org" userId="S::amy.rockwell_wesd.org#ext#@odemail.onmicrosoft.com::3bae9ce4-7b02-4e85-886d-8f9341efdf54" providerId="AD" clId="Web-{75CC5345-72A2-F030-79BB-AD97F08017EB}"/>
    <pc:docChg chg="mod delSld modSld">
      <pc:chgData name="amy.rockwell@wesd.org" userId="S::amy.rockwell_wesd.org#ext#@odemail.onmicrosoft.com::3bae9ce4-7b02-4e85-886d-8f9341efdf54" providerId="AD" clId="Web-{75CC5345-72A2-F030-79BB-AD97F08017EB}" dt="2025-08-26T20:36:52.802" v="5" actId="20577"/>
      <pc:docMkLst>
        <pc:docMk/>
      </pc:docMkLst>
      <pc:sldChg chg="modSp">
        <pc:chgData name="amy.rockwell@wesd.org" userId="S::amy.rockwell_wesd.org#ext#@odemail.onmicrosoft.com::3bae9ce4-7b02-4e85-886d-8f9341efdf54" providerId="AD" clId="Web-{75CC5345-72A2-F030-79BB-AD97F08017EB}" dt="2025-08-26T20:36:52.802" v="5" actId="20577"/>
        <pc:sldMkLst>
          <pc:docMk/>
          <pc:sldMk cId="3515661440" sldId="280"/>
        </pc:sldMkLst>
        <pc:spChg chg="mod">
          <ac:chgData name="amy.rockwell@wesd.org" userId="S::amy.rockwell_wesd.org#ext#@odemail.onmicrosoft.com::3bae9ce4-7b02-4e85-886d-8f9341efdf54" providerId="AD" clId="Web-{75CC5345-72A2-F030-79BB-AD97F08017EB}" dt="2025-08-26T20:36:52.802" v="5" actId="20577"/>
          <ac:spMkLst>
            <pc:docMk/>
            <pc:sldMk cId="3515661440" sldId="280"/>
            <ac:spMk id="5" creationId="{00000000-0000-0000-0000-000000000000}"/>
          </ac:spMkLst>
        </pc:spChg>
      </pc:sldChg>
      <pc:sldChg chg="del">
        <pc:chgData name="amy.rockwell@wesd.org" userId="S::amy.rockwell_wesd.org#ext#@odemail.onmicrosoft.com::3bae9ce4-7b02-4e85-886d-8f9341efdf54" providerId="AD" clId="Web-{75CC5345-72A2-F030-79BB-AD97F08017EB}" dt="2025-08-26T16:20:50.730" v="0"/>
        <pc:sldMkLst>
          <pc:docMk/>
          <pc:sldMk cId="469431303" sldId="2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arcweb.sos.state.or.us/pages/rules/oars_100/oar_166/166_400.html"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This is the test coordinator training module for Oregon’s statewide summative assessment system, required for all district and school test coordinators.</a:t>
            </a:r>
          </a:p>
          <a:p>
            <a:pPr>
              <a:defRPr/>
            </a:pPr>
            <a:endParaRPr lang="en-US" altLang="en-US" dirty="0"/>
          </a:p>
          <a:p>
            <a:pPr>
              <a:defRPr/>
            </a:pPr>
            <a:r>
              <a:rPr lang="en-US" altLang="en-US" dirty="0"/>
              <a:t>This is the first of a series of annually required training modules organized into the following topics:</a:t>
            </a:r>
          </a:p>
          <a:p>
            <a:pPr marL="228600" indent="-228600">
              <a:buFontTx/>
              <a:buAutoNum type="arabicPeriod"/>
              <a:defRPr/>
            </a:pPr>
            <a:r>
              <a:rPr lang="en-US" altLang="en-US" dirty="0"/>
              <a:t>Test Coordinators</a:t>
            </a:r>
          </a:p>
          <a:p>
            <a:pPr marL="228600" indent="-228600">
              <a:buFontTx/>
              <a:buAutoNum type="arabicPeriod"/>
              <a:defRPr/>
            </a:pPr>
            <a:r>
              <a:rPr lang="en-US" altLang="en-US" dirty="0"/>
              <a:t>Test Administrators</a:t>
            </a:r>
          </a:p>
          <a:p>
            <a:pPr marL="228600" indent="-228600">
              <a:buFontTx/>
              <a:buAutoNum type="arabicPeriod"/>
              <a:defRPr/>
            </a:pPr>
            <a:r>
              <a:rPr lang="en-US" altLang="en-US" dirty="0"/>
              <a:t>Accessibility Supports</a:t>
            </a:r>
          </a:p>
          <a:p>
            <a:pPr marL="228600" indent="-228600">
              <a:buFontTx/>
              <a:buAutoNum type="arabicPeriod"/>
              <a:defRPr/>
            </a:pPr>
            <a:r>
              <a:rPr lang="en-US" altLang="en-US" dirty="0"/>
              <a:t>Test Security</a:t>
            </a:r>
          </a:p>
          <a:p>
            <a:pPr marL="228600" indent="-228600">
              <a:buFontTx/>
              <a:buAutoNum type="arabicPeriod"/>
              <a:defRPr/>
            </a:pPr>
            <a:r>
              <a:rPr lang="en-US" altLang="en-US" dirty="0"/>
              <a:t>Summative assessment in English Language Arts (ELA) and Mathematics</a:t>
            </a:r>
          </a:p>
          <a:p>
            <a:pPr marL="228600" indent="-228600">
              <a:buFontTx/>
              <a:buAutoNum type="arabicPeriod"/>
              <a:defRPr/>
            </a:pPr>
            <a:r>
              <a:rPr lang="en-US" altLang="en-US" dirty="0"/>
              <a:t>Summative</a:t>
            </a:r>
            <a:r>
              <a:rPr lang="en-US" altLang="en-US" baseline="0" dirty="0"/>
              <a:t> assessment </a:t>
            </a:r>
            <a:r>
              <a:rPr lang="en-US" altLang="en-US" dirty="0"/>
              <a:t>in Science </a:t>
            </a:r>
          </a:p>
          <a:p>
            <a:pPr marL="228600" indent="-228600">
              <a:buFontTx/>
              <a:buAutoNum type="arabicPeriod"/>
              <a:defRPr/>
            </a:pPr>
            <a:r>
              <a:rPr lang="en-US" altLang="en-US" dirty="0"/>
              <a:t>Oregon’s Summative English Language Proficiency Assessment</a:t>
            </a:r>
          </a:p>
          <a:p>
            <a:pPr marL="228600" indent="-228600">
              <a:buFontTx/>
              <a:buAutoNum type="arabicPeriod"/>
              <a:defRPr/>
            </a:pPr>
            <a:r>
              <a:rPr lang="en-US" sz="1200" b="0" i="0" kern="1200" dirty="0">
                <a:solidFill>
                  <a:schemeClr val="tx1"/>
                </a:solidFill>
                <a:effectLst/>
                <a:latin typeface="+mn-lt"/>
                <a:ea typeface="+mn-ea"/>
                <a:cs typeface="+mn-cs"/>
              </a:rPr>
              <a:t>SEED</a:t>
            </a:r>
            <a:r>
              <a:rPr lang="en-US" sz="1200" b="0" i="0" kern="1200" baseline="0" dirty="0">
                <a:solidFill>
                  <a:schemeClr val="tx1"/>
                </a:solidFill>
                <a:effectLst/>
                <a:latin typeface="+mn-lt"/>
                <a:ea typeface="+mn-ea"/>
                <a:cs typeface="+mn-cs"/>
              </a:rPr>
              <a:t> Survey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kern="1200" dirty="0">
                <a:solidFill>
                  <a:schemeClr val="tx1"/>
                </a:solidFill>
                <a:effectLst/>
                <a:latin typeface="+mn-lt"/>
                <a:ea typeface="+mn-ea"/>
                <a:cs typeface="+mn-cs"/>
              </a:rPr>
              <a:t>Interim Assessment Resources</a:t>
            </a:r>
          </a:p>
          <a:p>
            <a:pPr marL="228600" indent="-228600">
              <a:buFontTx/>
              <a:buAutoNum type="arabicPeriod"/>
              <a:defRPr/>
            </a:pPr>
            <a:r>
              <a:rPr lang="en-US" sz="1200" b="0" i="0" kern="1200" baseline="0" dirty="0">
                <a:solidFill>
                  <a:schemeClr val="tx1"/>
                </a:solidFill>
                <a:effectLst/>
                <a:latin typeface="+mn-lt"/>
                <a:ea typeface="+mn-ea"/>
                <a:cs typeface="+mn-cs"/>
              </a:rPr>
              <a:t>Remote Test Administration Resources</a:t>
            </a:r>
            <a:endParaRPr lang="en-US" sz="1200" b="0" i="0" kern="1200" dirty="0">
              <a:solidFill>
                <a:schemeClr val="tx1"/>
              </a:solidFill>
              <a:effectLst/>
              <a:latin typeface="+mn-lt"/>
              <a:ea typeface="+mn-ea"/>
              <a:cs typeface="+mn-cs"/>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9F60B4B-FE14-4503-B932-D6B46C11DC63}" type="slidenum">
              <a:rPr lang="en-US" altLang="en-US"/>
              <a:pPr eaLnBrk="1" hangingPunct="1">
                <a:spcBef>
                  <a:spcPct val="0"/>
                </a:spcBef>
              </a:pPr>
              <a:t>1</a:t>
            </a:fld>
            <a:endParaRPr lang="en-US" altLang="en-US"/>
          </a:p>
        </p:txBody>
      </p:sp>
    </p:spTree>
    <p:extLst>
      <p:ext uri="{BB962C8B-B14F-4D97-AF65-F5344CB8AC3E}">
        <p14:creationId xmlns:p14="http://schemas.microsoft.com/office/powerpoint/2010/main" val="1386145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Modules 2, 3, and 4 are required for all </a:t>
            </a:r>
            <a:r>
              <a:rPr lang="en-US" altLang="en-US" dirty="0" err="1"/>
              <a:t>TAs.</a:t>
            </a:r>
            <a:r>
              <a:rPr lang="en-US" altLang="en-US" dirty="0"/>
              <a:t> Modules 5 through 10 are specific to the test or survey the TA will administer. Module</a:t>
            </a:r>
            <a:r>
              <a:rPr lang="en-US" altLang="en-US" baseline="0" dirty="0"/>
              <a:t> 10 is for any TA who will be administering one or more remote assessments. </a:t>
            </a:r>
            <a:r>
              <a:rPr lang="en-US" altLang="en-US" dirty="0"/>
              <a:t>For example, a TA who is only administering the in-person ELPA Summative must review Modules 2, 3, 4, and 7 but does not need to review Modules 5,</a:t>
            </a:r>
            <a:r>
              <a:rPr lang="en-US" altLang="en-US" baseline="0" dirty="0"/>
              <a:t> </a:t>
            </a:r>
            <a:r>
              <a:rPr lang="en-US" altLang="en-US" dirty="0"/>
              <a:t>6, 8, 9, or 10.</a:t>
            </a: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BD96BFC8-E231-45FC-8FE7-871BDA6209DE}" type="slidenum">
              <a:rPr lang="en-US" altLang="en-US"/>
              <a:pPr eaLnBrk="1" hangingPunct="1">
                <a:spcBef>
                  <a:spcPct val="0"/>
                </a:spcBef>
              </a:pPr>
              <a:t>10</a:t>
            </a:fld>
            <a:endParaRPr lang="en-US" altLang="en-US"/>
          </a:p>
        </p:txBody>
      </p:sp>
    </p:spTree>
    <p:extLst>
      <p:ext uri="{BB962C8B-B14F-4D97-AF65-F5344CB8AC3E}">
        <p14:creationId xmlns:p14="http://schemas.microsoft.com/office/powerpoint/2010/main" val="892010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Facilitation of the TAM’s minimal required components for the annual training may be locally determined. Some DTCs report successful incorporation of independent study time for added flexibility. ODE recommends establishing a system to track which staff have received training and submitted a signed assurance form. TCs may only grant OSAS Portal user accounts to staff who have completed the training requirements. Make-up trainings may be needed for new hires, unanticipated substitutes, or volunteers. If the training is completed before Winter Break, provide a refresher or supplemental resources just before the start of each testing </a:t>
            </a:r>
            <a:r>
              <a:rPr lang="en-US" altLang="en-US"/>
              <a:t>window.</a:t>
            </a:r>
            <a:endParaRPr lang="en-US" altLang="en-US" dirty="0"/>
          </a:p>
          <a:p>
            <a:endParaRPr lang="en-US" altLang="en-US" dirty="0"/>
          </a:p>
          <a:p>
            <a:r>
              <a:rPr lang="en-US" altLang="en-US" i="1" dirty="0"/>
              <a:t>[DTCs may insert local policies/protocols for STCs to use for training facilitation at this point.]</a:t>
            </a:r>
          </a:p>
          <a:p>
            <a:endParaRPr lang="en-US" altLang="en-US" dirty="0"/>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231C4C55-A53A-44D0-83BA-EE03364A65D6}" type="slidenum">
              <a:rPr lang="en-US" altLang="en-US"/>
              <a:pPr eaLnBrk="1" hangingPunct="1">
                <a:spcBef>
                  <a:spcPct val="0"/>
                </a:spcBef>
              </a:pPr>
              <a:t>11</a:t>
            </a:fld>
            <a:endParaRPr lang="en-US" altLang="en-US"/>
          </a:p>
        </p:txBody>
      </p:sp>
    </p:spTree>
    <p:extLst>
      <p:ext uri="{BB962C8B-B14F-4D97-AF65-F5344CB8AC3E}">
        <p14:creationId xmlns:p14="http://schemas.microsoft.com/office/powerpoint/2010/main" val="3334452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DTCs also ensure that appropriate staff receive ODE testing updates throughout the year. Examples include the weekly Assessment &amp; Accountability Update and messages sent via the DTC Listserv. The Assessment &amp; Accountability Checklist lists upcoming events and due dates. ODE recommends that DTCs either attend or asynchronously review information in ODE’s monthly DTC Webinar.</a:t>
            </a:r>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6605011-9015-4533-80D1-4B5A7C32BBE0}" type="slidenum">
              <a:rPr lang="en-US" altLang="en-US"/>
              <a:pPr eaLnBrk="1" hangingPunct="1">
                <a:spcBef>
                  <a:spcPct val="0"/>
                </a:spcBef>
              </a:pPr>
              <a:t>12</a:t>
            </a:fld>
            <a:endParaRPr lang="en-US" altLang="en-US"/>
          </a:p>
        </p:txBody>
      </p:sp>
    </p:spTree>
    <p:extLst>
      <p:ext uri="{BB962C8B-B14F-4D97-AF65-F5344CB8AC3E}">
        <p14:creationId xmlns:p14="http://schemas.microsoft.com/office/powerpoint/2010/main" val="3403194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TCs also manage accounts in the OSAS System, creating accounts for those who need them and deleting accounts of users who should no longer have access. STCs can create user accounts for SRVs, TAs, and TTs within their school. The TIDE User Guide contains instructions for creating district- and school-level accounts and descriptions of each user type.</a:t>
            </a:r>
          </a:p>
          <a:p>
            <a:endParaRPr lang="en-US" altLang="en-US" dirty="0"/>
          </a:p>
          <a:p>
            <a:r>
              <a:rPr lang="en-US" altLang="en-US" i="1" dirty="0"/>
              <a:t>[DTCs may insert local policies/protocols for STCs for creating user accounts at this point in the training.]</a:t>
            </a:r>
          </a:p>
          <a:p>
            <a:endParaRPr lang="en-US" altLang="en-US" dirty="0"/>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43B8A77-FD8B-4C9E-8211-200978B3AEAA}" type="slidenum">
              <a:rPr lang="en-US" altLang="en-US"/>
              <a:pPr eaLnBrk="1" hangingPunct="1">
                <a:spcBef>
                  <a:spcPct val="0"/>
                </a:spcBef>
              </a:pPr>
              <a:t>13</a:t>
            </a:fld>
            <a:endParaRPr lang="en-US" altLang="en-US"/>
          </a:p>
        </p:txBody>
      </p:sp>
    </p:spTree>
    <p:extLst>
      <p:ext uri="{BB962C8B-B14F-4D97-AF65-F5344CB8AC3E}">
        <p14:creationId xmlns:p14="http://schemas.microsoft.com/office/powerpoint/2010/main" val="25661546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This is an optional point in the required training to pause and discuss the questions provided or a locally developed set of relevant questions. If you would like to pause, please pause now.</a:t>
            </a:r>
            <a:endParaRPr lang="en-US" altLang="en-US" dirty="0"/>
          </a:p>
          <a:p>
            <a:endParaRPr lang="en-US" altLang="en-US" dirty="0"/>
          </a:p>
          <a:p>
            <a:r>
              <a:rPr lang="en-US" altLang="en-US" dirty="0"/>
              <a:t>Suggested activities:</a:t>
            </a:r>
          </a:p>
          <a:p>
            <a:r>
              <a:rPr lang="en-US" altLang="en-US" dirty="0"/>
              <a:t>-Small groups: use </a:t>
            </a:r>
            <a:r>
              <a:rPr lang="en-US" altLang="en-US" dirty="0" err="1"/>
              <a:t>post-its</a:t>
            </a:r>
            <a:r>
              <a:rPr lang="en-US" altLang="en-US" dirty="0"/>
              <a:t> to capture local considerations and challenges, one per sheet. Mount </a:t>
            </a:r>
            <a:r>
              <a:rPr lang="en-US" altLang="en-US" dirty="0" err="1"/>
              <a:t>post-its</a:t>
            </a:r>
            <a:r>
              <a:rPr lang="en-US" altLang="en-US" dirty="0"/>
              <a:t>.</a:t>
            </a:r>
          </a:p>
          <a:p>
            <a:r>
              <a:rPr lang="en-US" altLang="en-US" dirty="0"/>
              <a:t>-Large group: facilitate review/summary of considerations/challenges from across the large group</a:t>
            </a:r>
          </a:p>
          <a:p>
            <a:r>
              <a:rPr lang="en-US" altLang="en-US" dirty="0"/>
              <a:t>-Small groups: share effective approaches, look at artifacts</a:t>
            </a:r>
          </a:p>
          <a:p>
            <a:r>
              <a:rPr lang="en-US" altLang="en-US" dirty="0"/>
              <a:t>-Large group: facilitate share out, writing down approaches via chart pack</a:t>
            </a:r>
          </a:p>
          <a:p>
            <a:r>
              <a:rPr lang="en-US" altLang="en-US" dirty="0"/>
              <a:t>-Small group or individual: use note organizer to capture take-homes, next steps</a:t>
            </a: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374E8632-262B-4B57-979D-52C4E056B05E}" type="slidenum">
              <a:rPr lang="en-US" altLang="en-US"/>
              <a:pPr eaLnBrk="1" hangingPunct="1">
                <a:spcBef>
                  <a:spcPct val="0"/>
                </a:spcBef>
              </a:pPr>
              <a:t>14</a:t>
            </a:fld>
            <a:endParaRPr lang="en-US" altLang="en-US"/>
          </a:p>
        </p:txBody>
      </p:sp>
    </p:spTree>
    <p:extLst>
      <p:ext uri="{BB962C8B-B14F-4D97-AF65-F5344CB8AC3E}">
        <p14:creationId xmlns:p14="http://schemas.microsoft.com/office/powerpoint/2010/main" val="618352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few slides will cover scheduling.</a:t>
            </a:r>
          </a:p>
        </p:txBody>
      </p:sp>
      <p:sp>
        <p:nvSpPr>
          <p:cNvPr id="4" name="Slide Number Placeholder 3"/>
          <p:cNvSpPr>
            <a:spLocks noGrp="1"/>
          </p:cNvSpPr>
          <p:nvPr>
            <p:ph type="sldNum" sz="quarter" idx="10"/>
          </p:nvPr>
        </p:nvSpPr>
        <p:spPr/>
        <p:txBody>
          <a:bodyPr/>
          <a:lstStyle/>
          <a:p>
            <a:fld id="{24D0B110-AE8B-457A-95E4-31627FECAF4E}" type="slidenum">
              <a:rPr lang="en-US" smtClean="0"/>
              <a:t>15</a:t>
            </a:fld>
            <a:endParaRPr lang="en-US"/>
          </a:p>
        </p:txBody>
      </p:sp>
    </p:spTree>
    <p:extLst>
      <p:ext uri="{BB962C8B-B14F-4D97-AF65-F5344CB8AC3E}">
        <p14:creationId xmlns:p14="http://schemas.microsoft.com/office/powerpoint/2010/main" val="1989175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All district and school testing windows must fall within the statewide testing windows. Schools are responsible for ensuring that all students who are enrolled as of the first weekday in May have tested.</a:t>
            </a:r>
          </a:p>
          <a:p>
            <a:pPr marL="0" algn="l"/>
            <a:endParaRPr lang="en-US" altLang="en-US" dirty="0"/>
          </a:p>
          <a:p>
            <a:pPr marL="0" algn="l"/>
            <a:r>
              <a:rPr lang="en-US" altLang="en-US" dirty="0"/>
              <a:t>When setting your school-level test windows, keep in mind that the tests are not timed. Students who are making progress should be allowed to continue testing. Schools may find it helpful to set schedules using the estimated testing times table in Section 5.1 of the TAM, which shows the amount of time needed for 80% of students to complete the test. Many students will finish faster and some (approximately 20%) may require additional time. </a:t>
            </a:r>
          </a:p>
          <a:p>
            <a:pPr marL="0" algn="l"/>
            <a:endParaRPr lang="en-US" altLang="en-US" dirty="0"/>
          </a:p>
          <a:p>
            <a:pPr marL="0" algn="l"/>
            <a:r>
              <a:rPr lang="en-US" altLang="en-US" dirty="0"/>
              <a:t>Consider breaking up the test across multiple test sessions or days. Section 6.4 of the TAM includes information about the pause rules and test expirations that apply by test.</a:t>
            </a: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643F3EF5-216C-4A21-81A9-E3990A33D1FA}" type="slidenum">
              <a:rPr lang="en-US" altLang="en-US"/>
              <a:pPr eaLnBrk="1" hangingPunct="1">
                <a:spcBef>
                  <a:spcPct val="0"/>
                </a:spcBef>
              </a:pPr>
              <a:t>16</a:t>
            </a:fld>
            <a:endParaRPr lang="en-US" altLang="en-US"/>
          </a:p>
        </p:txBody>
      </p:sp>
    </p:spTree>
    <p:extLst>
      <p:ext uri="{BB962C8B-B14F-4D97-AF65-F5344CB8AC3E}">
        <p14:creationId xmlns:p14="http://schemas.microsoft.com/office/powerpoint/2010/main" val="459594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DTCs, DLUs, or STCs can set school-level test windows by grade and subject in TIDE, using the tool shown in this slide. Local test windows can help ensure TAs add the correct tests to testing sessions and approve students to start only the right test.</a:t>
            </a: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15B69A2-4821-4D0B-93CF-4BEE4F3EB410}" type="slidenum">
              <a:rPr lang="en-US" altLang="en-US"/>
              <a:pPr eaLnBrk="1" hangingPunct="1">
                <a:spcBef>
                  <a:spcPct val="0"/>
                </a:spcBef>
              </a:pPr>
              <a:t>17</a:t>
            </a:fld>
            <a:endParaRPr lang="en-US" altLang="en-US"/>
          </a:p>
        </p:txBody>
      </p:sp>
    </p:spTree>
    <p:extLst>
      <p:ext uri="{BB962C8B-B14F-4D97-AF65-F5344CB8AC3E}">
        <p14:creationId xmlns:p14="http://schemas.microsoft.com/office/powerpoint/2010/main" val="3753369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a:r>
              <a:rPr lang="en-US" altLang="en-US" sz="1200" dirty="0"/>
              <a:t>Building a testing schedule can be a complex task. Here are some suggestions.</a:t>
            </a:r>
          </a:p>
          <a:p>
            <a:pPr marL="0"/>
            <a:r>
              <a:rPr lang="en-US" altLang="en-US" sz="1200" dirty="0"/>
              <a:t>First, inventory all potential locations and devices that will be used for testing. This will help identify potential resource issues early in the planning process.</a:t>
            </a:r>
          </a:p>
          <a:p>
            <a:pPr marL="0"/>
            <a:r>
              <a:rPr lang="en-US" altLang="en-US" sz="1200" dirty="0"/>
              <a:t>Second, identify students who will be taking each test. Remember special accommodations such as Braille interface or the extended versions of ELA, math, or science. Knowing which students will be taking multiple tests can inform later decisions to mitigate student testing fatigue.</a:t>
            </a:r>
          </a:p>
          <a:p>
            <a:pPr marL="0"/>
            <a:r>
              <a:rPr lang="en-US" altLang="en-US" sz="1200" dirty="0"/>
              <a:t>Next, determine your non-negotiables. Previously scheduled events, such as a field trip for an entire grade level, may present unavoidable conflicts with testing. Taking into consideration the recommendations provided in the TAM, schedule a sequence of grade levels and tests that makes sense for your school or district. Decide which days of the week and times of day testing will be held, such as avoiding Fridays or testing only in the mornings. Consider how specific you want your schedule format to be, ranging from minute-by-minute to very flexible.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Build make-up sessions into the testing schedule. Don’t wait until the end of the testing window, which may put completing performance tasks at risk. Leave room in the schedule so that alterations can be made during testing if needed. Remember that the testing schedule should ensure students have access to adequate resources (such as technology, space, and time) so that they are best able to demonstrate what they know and can do on the tests.</a:t>
            </a:r>
          </a:p>
          <a:p>
            <a:pPr marL="0"/>
            <a:r>
              <a:rPr lang="en-US" altLang="en-US" sz="1200" dirty="0"/>
              <a:t>Finally, communicate the testing schedule to staff, students, and the community.</a:t>
            </a:r>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65AF5179-DC76-4746-8503-1EE008324F3C}" type="slidenum">
              <a:rPr lang="en-US" altLang="en-US"/>
              <a:pPr eaLnBrk="1" hangingPunct="1">
                <a:spcBef>
                  <a:spcPct val="0"/>
                </a:spcBef>
              </a:pPr>
              <a:t>18</a:t>
            </a:fld>
            <a:endParaRPr lang="en-US" altLang="en-US"/>
          </a:p>
        </p:txBody>
      </p:sp>
    </p:spTree>
    <p:extLst>
      <p:ext uri="{BB962C8B-B14F-4D97-AF65-F5344CB8AC3E}">
        <p14:creationId xmlns:p14="http://schemas.microsoft.com/office/powerpoint/2010/main" val="3565867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t>This is an optional point in the required training to pause and discuss the questions provided or a locally developed set of relevant questions. If you would like to pause, please pause now.</a:t>
            </a:r>
            <a:endParaRPr lang="en-US" altLang="en-US"/>
          </a:p>
          <a:p>
            <a:endParaRPr lang="en-US" altLang="en-US"/>
          </a:p>
          <a:p>
            <a:r>
              <a:rPr lang="en-US" altLang="en-US"/>
              <a:t>Suggested activities:</a:t>
            </a:r>
          </a:p>
          <a:p>
            <a:r>
              <a:rPr lang="en-US" altLang="en-US"/>
              <a:t>-Small groups: use post-its to capture local considerations and challenges, one per sheet. Mount post-its.</a:t>
            </a:r>
          </a:p>
          <a:p>
            <a:r>
              <a:rPr lang="en-US" altLang="en-US"/>
              <a:t>-Large group: facilitate review/summary of considerations/challenges from across the large group</a:t>
            </a:r>
          </a:p>
          <a:p>
            <a:r>
              <a:rPr lang="en-US" altLang="en-US"/>
              <a:t>-Small groups: share effective approaches, look at artifacts</a:t>
            </a:r>
          </a:p>
          <a:p>
            <a:r>
              <a:rPr lang="en-US" altLang="en-US"/>
              <a:t>-Large group: facilitate share out, writing down approaches via chart pack</a:t>
            </a:r>
          </a:p>
          <a:p>
            <a:r>
              <a:rPr lang="en-US" altLang="en-US"/>
              <a:t>-Small group or individual: use note organizer to capture take-homes, next steps</a:t>
            </a:r>
          </a:p>
          <a:p>
            <a:endParaRPr lang="en-US" altLang="en-US"/>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3B1902B6-961D-4C66-8FC1-EA098F79F754}" type="slidenum">
              <a:rPr lang="en-US" altLang="en-US"/>
              <a:pPr eaLnBrk="1" hangingPunct="1">
                <a:spcBef>
                  <a:spcPct val="0"/>
                </a:spcBef>
              </a:pPr>
              <a:t>19</a:t>
            </a:fld>
            <a:endParaRPr lang="en-US" altLang="en-US"/>
          </a:p>
        </p:txBody>
      </p:sp>
    </p:spTree>
    <p:extLst>
      <p:ext uri="{BB962C8B-B14F-4D97-AF65-F5344CB8AC3E}">
        <p14:creationId xmlns:p14="http://schemas.microsoft.com/office/powerpoint/2010/main" val="1998206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altLang="en-US" dirty="0"/>
              <a:t>ODE’s annually required state test administration training is provided via content-specific modules that can be delivered directly to district and school staff who will serve as District Level Users (DLUs), School Test Coordinators (STCs), or Test Administrators (TAs). These modules provide an overview of major topics and orient participants to ODE manuals and other available resources. They do not address every requirement, policy, or consideration relevant for successful testing. </a:t>
            </a:r>
          </a:p>
          <a:p>
            <a:pPr algn="l"/>
            <a:endParaRPr lang="en-US" altLang="en-US" dirty="0"/>
          </a:p>
          <a:p>
            <a:pPr algn="l"/>
            <a:r>
              <a:rPr lang="en-US" altLang="en-US" dirty="0"/>
              <a:t>Each module includes optional points to pause and discuss. These slides, titled Q&amp;A Discussion, may be edited for local use. Per the Q&amp;A requirement in the Test Administration Manual, discussions should connect testing requirements to local context and allow for clarification during training.</a:t>
            </a:r>
          </a:p>
          <a:p>
            <a:pPr algn="l"/>
            <a:endParaRPr lang="en-US" altLang="en-US" dirty="0"/>
          </a:p>
          <a:p>
            <a:pPr algn="l"/>
            <a:r>
              <a:rPr lang="en-US" altLang="en-US" dirty="0"/>
              <a:t>ODE has also developed optional one-page facilitation guides for each module. These guides provide a high-level summary of the topics included in their accompanying module and list supplemental testing resources. Both the facilitation guide and the slide notes indicate appropriate places to insert local policies or procedures into the training modules.</a:t>
            </a:r>
          </a:p>
          <a:p>
            <a:endParaRPr lang="en-US" altLang="en-US" dirty="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1529F24E-8675-42CD-AFCE-24BCB6688438}"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2845780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a:t>
            </a:r>
            <a:r>
              <a:rPr lang="en-US" baseline="0" dirty="0"/>
              <a:t> we’ll cover student participation.</a:t>
            </a:r>
            <a:endParaRPr lang="en-US" dirty="0"/>
          </a:p>
        </p:txBody>
      </p:sp>
      <p:sp>
        <p:nvSpPr>
          <p:cNvPr id="4" name="Slide Number Placeholder 3"/>
          <p:cNvSpPr>
            <a:spLocks noGrp="1"/>
          </p:cNvSpPr>
          <p:nvPr>
            <p:ph type="sldNum" sz="quarter" idx="5"/>
          </p:nvPr>
        </p:nvSpPr>
        <p:spPr/>
        <p:txBody>
          <a:bodyPr/>
          <a:lstStyle/>
          <a:p>
            <a:fld id="{24D0B110-AE8B-457A-95E4-31627FECAF4E}" type="slidenum">
              <a:rPr lang="en-US" smtClean="0"/>
              <a:t>20</a:t>
            </a:fld>
            <a:endParaRPr lang="en-US"/>
          </a:p>
        </p:txBody>
      </p:sp>
    </p:spTree>
    <p:extLst>
      <p:ext uri="{BB962C8B-B14F-4D97-AF65-F5344CB8AC3E}">
        <p14:creationId xmlns:p14="http://schemas.microsoft.com/office/powerpoint/2010/main" val="33807679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mn-lt"/>
              </a:rPr>
              <a:t>Federal and state laws require students to participate in statewide summative testing in specified grades. Participation is part of Oregon’s accountability reporting.</a:t>
            </a:r>
          </a:p>
          <a:p>
            <a:endParaRPr lang="en-US" altLang="en-US" dirty="0"/>
          </a:p>
          <a:p>
            <a:r>
              <a:rPr lang="en-US" altLang="en-US" dirty="0"/>
              <a:t>Official participation calculations are based upon all students enrolled on the first weekday in May, regardless of where or when the test was administered. The most recent reauthorization of ESEA, the Every Student Succeeds Act (ESSA), upholds the federal expectation of 95% participation for all students in each tested grade for the general or alternate ELA, mathematics, and science tests. All eligible students are expected to participate in the English language proficiency assessment. Participation requirements apply at the school, district, and state levels.</a:t>
            </a:r>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0234D3A7-9D08-4516-A8C4-8DEC345CF9C2}" type="slidenum">
              <a:rPr lang="en-US" altLang="en-US"/>
              <a:pPr eaLnBrk="1" hangingPunct="1">
                <a:spcBef>
                  <a:spcPct val="0"/>
                </a:spcBef>
              </a:pPr>
              <a:t>21</a:t>
            </a:fld>
            <a:endParaRPr lang="en-US" altLang="en-US"/>
          </a:p>
        </p:txBody>
      </p:sp>
    </p:spTree>
    <p:extLst>
      <p:ext uri="{BB962C8B-B14F-4D97-AF65-F5344CB8AC3E}">
        <p14:creationId xmlns:p14="http://schemas.microsoft.com/office/powerpoint/2010/main" val="253027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TCs track ELA and Math opt-out requests in accordance with ORS 329.479. Districts must provide parents, guardians, and adult students with the ODE-created 30-day notice and opt-out form 30 days before the start of the statewide test window. Districts must also provide parents, guardians, and adult students with an annual notice at the start of each school year. Both the annual notice and the combined 30-day notice/opt-out form are posted on ODE’s website at the link on this slide. Section 5.3 in the TAM includes guidance on appropriate communication protocols.</a:t>
            </a:r>
          </a:p>
          <a:p>
            <a:endParaRPr lang="en-US" altLang="en-US" dirty="0"/>
          </a:p>
          <a:p>
            <a:r>
              <a:rPr lang="en-US" altLang="en-US" dirty="0"/>
              <a:t>TCs ensure appropriate documentation of opt-out forms and that students do not test accidentally (such as blocking students in TIDE). Record student opt-outs in TIDE, then confirm those students have been correctly assigned Admin Code X in the Assessment Record Updating Application during validation. Section 46 of </a:t>
            </a:r>
            <a:r>
              <a:rPr lang="en-US" altLang="en-US" u="sng" dirty="0">
                <a:hlinkClick r:id="rId3"/>
              </a:rPr>
              <a:t>OAR 166-400-0010</a:t>
            </a:r>
            <a:r>
              <a:rPr lang="en-US" altLang="en-US" dirty="0"/>
              <a:t> requires retention of test administration records (which includes related documentation such as opt-out forms) for a minimum of 3 years after the school year in which the records were created. </a:t>
            </a:r>
          </a:p>
          <a:p>
            <a:endParaRPr lang="en-US" altLang="en-US" dirty="0"/>
          </a:p>
          <a:p>
            <a:r>
              <a:rPr lang="en-US" altLang="en-US" i="1" dirty="0"/>
              <a:t>[DTCs may insert local policies/protocols for managing opt out forms at this point in the training.]</a:t>
            </a:r>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91F5CC6-82DA-4466-A3A7-C08BD200766C}" type="slidenum">
              <a:rPr lang="en-US" altLang="en-US"/>
              <a:pPr eaLnBrk="1" hangingPunct="1">
                <a:spcBef>
                  <a:spcPct val="0"/>
                </a:spcBef>
              </a:pPr>
              <a:t>22</a:t>
            </a:fld>
            <a:endParaRPr lang="en-US" altLang="en-US"/>
          </a:p>
        </p:txBody>
      </p:sp>
    </p:spTree>
    <p:extLst>
      <p:ext uri="{BB962C8B-B14F-4D97-AF65-F5344CB8AC3E}">
        <p14:creationId xmlns:p14="http://schemas.microsoft.com/office/powerpoint/2010/main" val="33315827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Per OAR 581-021-0009, parent requests for exemption from Science and ELPA tests may be approved on the basis of the student’s disability or religion. The state-developed opt-out form required by ORS 329.479 does not apply to these tests.</a:t>
            </a:r>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91F5CC6-82DA-4466-A3A7-C08BD200766C}" type="slidenum">
              <a:rPr lang="en-US" altLang="en-US"/>
              <a:pPr eaLnBrk="1" hangingPunct="1">
                <a:spcBef>
                  <a:spcPct val="0"/>
                </a:spcBef>
              </a:pPr>
              <a:t>23</a:t>
            </a:fld>
            <a:endParaRPr lang="en-US" altLang="en-US"/>
          </a:p>
        </p:txBody>
      </p:sp>
    </p:spTree>
    <p:extLst>
      <p:ext uri="{BB962C8B-B14F-4D97-AF65-F5344CB8AC3E}">
        <p14:creationId xmlns:p14="http://schemas.microsoft.com/office/powerpoint/2010/main" val="29751292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TCs ensure that each student receives the appropriate tests with the appropriate accessibility supports. For the online tests, this includes ensuring that embedded supports (supports in the testing interface) are set in TIDE and that the resources and materials are available for non-embedded supports (supports outside of the testing interface) before students test. Module 3: Accessibility Supports addresses testing supports in greater depth.</a:t>
            </a:r>
          </a:p>
          <a:p>
            <a:endParaRPr lang="en-US" altLang="en-US" dirty="0"/>
          </a:p>
          <a:p>
            <a:r>
              <a:rPr lang="en-US" altLang="en-US" dirty="0"/>
              <a:t>TCs manage student test formats (for example, the general or Extended versions of a given test). DTCs and DLUs may restrict student access to specific online tests in TIDE to ensure students access the correct test, or that students do not test due to a parent opt-out. Consult the TIDE User Guide for instructions on restricting test access. TCs track individual student factors such as braille formatting, participation in the translated Spanish test, retesting, and parent or guardian opt-out.</a:t>
            </a:r>
          </a:p>
        </p:txBody>
      </p:sp>
      <p:sp>
        <p:nvSpPr>
          <p:cNvPr id="73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2E008862-1F6A-490A-A7C7-C4E89AE791A0}" type="slidenum">
              <a:rPr lang="en-US" altLang="en-US"/>
              <a:pPr eaLnBrk="1" hangingPunct="1">
                <a:spcBef>
                  <a:spcPct val="0"/>
                </a:spcBef>
              </a:pPr>
              <a:t>24</a:t>
            </a:fld>
            <a:endParaRPr lang="en-US" altLang="en-US"/>
          </a:p>
        </p:txBody>
      </p:sp>
    </p:spTree>
    <p:extLst>
      <p:ext uri="{BB962C8B-B14F-4D97-AF65-F5344CB8AC3E}">
        <p14:creationId xmlns:p14="http://schemas.microsoft.com/office/powerpoint/2010/main" val="4856176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Each district chooses their specific approach to communicate with parents about state testing and the option to opt out. ODE’s communication toolkit, available at the link in this slide, offers supporting resources in multiple languages.</a:t>
            </a:r>
          </a:p>
          <a:p>
            <a:endParaRPr lang="en-US" altLang="en-US" dirty="0"/>
          </a:p>
          <a:p>
            <a:r>
              <a:rPr lang="en-US" altLang="en-US" i="1" dirty="0"/>
              <a:t>[DTCs may insert local policies/protocols for communicating opt out and test participation information at this point in the training.]</a:t>
            </a:r>
          </a:p>
          <a:p>
            <a:endParaRPr lang="en-US" altLang="en-US" dirty="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23569B8-E847-4C67-8818-8705E0E6103F}" type="slidenum">
              <a:rPr lang="en-US" altLang="en-US"/>
              <a:pPr eaLnBrk="1" hangingPunct="1">
                <a:spcBef>
                  <a:spcPct val="0"/>
                </a:spcBef>
              </a:pPr>
              <a:t>25</a:t>
            </a:fld>
            <a:endParaRPr lang="en-US" altLang="en-US"/>
          </a:p>
        </p:txBody>
      </p:sp>
    </p:spTree>
    <p:extLst>
      <p:ext uri="{BB962C8B-B14F-4D97-AF65-F5344CB8AC3E}">
        <p14:creationId xmlns:p14="http://schemas.microsoft.com/office/powerpoint/2010/main" val="27481433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This is an optional point in the required training to pause and discuss the questions provided or a locally developed set of relevant questions. If you would like to pause, please pause now.</a:t>
            </a:r>
            <a:endParaRPr lang="en-US" altLang="en-US" dirty="0"/>
          </a:p>
          <a:p>
            <a:endParaRPr lang="en-US" altLang="en-US" dirty="0"/>
          </a:p>
          <a:p>
            <a:r>
              <a:rPr lang="en-US" altLang="en-US" dirty="0"/>
              <a:t>Suggested activities:</a:t>
            </a:r>
          </a:p>
          <a:p>
            <a:r>
              <a:rPr lang="en-US" altLang="en-US" dirty="0"/>
              <a:t>-Small groups: use </a:t>
            </a:r>
            <a:r>
              <a:rPr lang="en-US" altLang="en-US" dirty="0" err="1"/>
              <a:t>post-its</a:t>
            </a:r>
            <a:r>
              <a:rPr lang="en-US" altLang="en-US" dirty="0"/>
              <a:t> to capture local considerations and challenges, one per sheet. Mount </a:t>
            </a:r>
            <a:r>
              <a:rPr lang="en-US" altLang="en-US" dirty="0" err="1"/>
              <a:t>post-its</a:t>
            </a:r>
            <a:r>
              <a:rPr lang="en-US" altLang="en-US" dirty="0"/>
              <a:t>.</a:t>
            </a:r>
          </a:p>
          <a:p>
            <a:r>
              <a:rPr lang="en-US" altLang="en-US" dirty="0"/>
              <a:t>-Large group: facilitate review/summary of considerations/challenges from across the large group</a:t>
            </a:r>
          </a:p>
          <a:p>
            <a:r>
              <a:rPr lang="en-US" altLang="en-US" dirty="0"/>
              <a:t>-Small groups: share effective approaches, look at artifacts</a:t>
            </a:r>
          </a:p>
          <a:p>
            <a:r>
              <a:rPr lang="en-US" altLang="en-US" dirty="0"/>
              <a:t>-Large group: facilitate share out, writing down approaches via chart pack</a:t>
            </a:r>
          </a:p>
          <a:p>
            <a:r>
              <a:rPr lang="en-US" altLang="en-US" dirty="0"/>
              <a:t>-Small group or individual: use note organizer to capture take-homes, next steps</a:t>
            </a:r>
          </a:p>
          <a:p>
            <a:endParaRPr lang="en-US" altLang="en-US" dirty="0"/>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A3201C04-E468-4872-BBEB-B965B33E5DA5}" type="slidenum">
              <a:rPr lang="en-US" altLang="en-US"/>
              <a:pPr eaLnBrk="1" hangingPunct="1">
                <a:spcBef>
                  <a:spcPct val="0"/>
                </a:spcBef>
              </a:pPr>
              <a:t>26</a:t>
            </a:fld>
            <a:endParaRPr lang="en-US" altLang="en-US"/>
          </a:p>
        </p:txBody>
      </p:sp>
    </p:spTree>
    <p:extLst>
      <p:ext uri="{BB962C8B-B14F-4D97-AF65-F5344CB8AC3E}">
        <p14:creationId xmlns:p14="http://schemas.microsoft.com/office/powerpoint/2010/main" val="30087004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conclude with a few helpful</a:t>
            </a:r>
            <a:r>
              <a:rPr lang="en-US" baseline="0" dirty="0"/>
              <a:t> contacts and resources.</a:t>
            </a:r>
            <a:endParaRPr lang="en-US" dirty="0"/>
          </a:p>
        </p:txBody>
      </p:sp>
      <p:sp>
        <p:nvSpPr>
          <p:cNvPr id="4" name="Slide Number Placeholder 3"/>
          <p:cNvSpPr>
            <a:spLocks noGrp="1"/>
          </p:cNvSpPr>
          <p:nvPr>
            <p:ph type="sldNum" sz="quarter" idx="5"/>
          </p:nvPr>
        </p:nvSpPr>
        <p:spPr/>
        <p:txBody>
          <a:bodyPr/>
          <a:lstStyle/>
          <a:p>
            <a:fld id="{24D0B110-AE8B-457A-95E4-31627FECAF4E}" type="slidenum">
              <a:rPr lang="en-US" smtClean="0"/>
              <a:t>27</a:t>
            </a:fld>
            <a:endParaRPr lang="en-US"/>
          </a:p>
        </p:txBody>
      </p:sp>
    </p:spTree>
    <p:extLst>
      <p:ext uri="{BB962C8B-B14F-4D97-AF65-F5344CB8AC3E}">
        <p14:creationId xmlns:p14="http://schemas.microsoft.com/office/powerpoint/2010/main" val="34642134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Your regional ESD partner can answer questions </a:t>
            </a:r>
            <a:r>
              <a:rPr lang="en-US" sz="1200" b="0" i="0" u="none" strike="noStrike" cap="none" dirty="0">
                <a:solidFill>
                  <a:schemeClr val="dk1"/>
                </a:solidFill>
                <a:effectLst/>
                <a:latin typeface="Calibri"/>
                <a:ea typeface="Calibri"/>
                <a:cs typeface="Calibri"/>
                <a:sym typeface="Calibri"/>
              </a:rPr>
              <a:t>related to training, ordering, test administration, test record management, </a:t>
            </a:r>
            <a:r>
              <a:rPr lang="en-US" altLang="en-US" dirty="0"/>
              <a:t>and assist with processes such as setting student accessibility supports, challenge up opportunities, and submitting assessment-related data collections.</a:t>
            </a:r>
          </a:p>
          <a:p>
            <a:endParaRPr lang="en-US" altLang="en-US" dirty="0"/>
          </a:p>
          <a:p>
            <a:r>
              <a:rPr lang="en-US" altLang="en-US" dirty="0"/>
              <a:t>Contact the OSAS Helpdesk for technical support with the testing software and testing platform.</a:t>
            </a:r>
          </a:p>
          <a:p>
            <a:endParaRPr lang="en-US" altLang="en-US" dirty="0"/>
          </a:p>
          <a:p>
            <a:r>
              <a:rPr lang="en-US" altLang="en-US" dirty="0"/>
              <a:t>Contact ODE’s Assessment Team with questions about policy or specific tests.</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10976E71-CB8D-41C0-A751-DE8545AFD034}" type="slidenum">
              <a:rPr lang="en-US" altLang="en-US"/>
              <a:pPr eaLnBrk="1" hangingPunct="1">
                <a:spcBef>
                  <a:spcPct val="0"/>
                </a:spcBef>
              </a:pPr>
              <a:t>28</a:t>
            </a:fld>
            <a:endParaRPr lang="en-US" altLang="en-US"/>
          </a:p>
        </p:txBody>
      </p:sp>
    </p:spTree>
    <p:extLst>
      <p:ext uri="{BB962C8B-B14F-4D97-AF65-F5344CB8AC3E}">
        <p14:creationId xmlns:p14="http://schemas.microsoft.com/office/powerpoint/2010/main" val="21447474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Here are some links to further potentially helpful resources. This concludes the test coordinator training module.</a:t>
            </a:r>
          </a:p>
        </p:txBody>
      </p:sp>
      <p:sp>
        <p:nvSpPr>
          <p:cNvPr id="82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960E4EF-28A7-46F8-9DED-745BD00124FF}" type="slidenum">
              <a:rPr lang="en-US" altLang="en-US"/>
              <a:pPr eaLnBrk="1" hangingPunct="1">
                <a:spcBef>
                  <a:spcPct val="0"/>
                </a:spcBef>
              </a:pPr>
              <a:t>29</a:t>
            </a:fld>
            <a:endParaRPr lang="en-US" altLang="en-US"/>
          </a:p>
        </p:txBody>
      </p:sp>
    </p:spTree>
    <p:extLst>
      <p:ext uri="{BB962C8B-B14F-4D97-AF65-F5344CB8AC3E}">
        <p14:creationId xmlns:p14="http://schemas.microsoft.com/office/powerpoint/2010/main" val="679011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presentation covers test coordinator roles and responsibilities, training requirements for each role, scheduling testing, student testing options, participation, and additional resources.</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80C20463-67C7-4FB4-AD61-4AC0F74C0F96}" type="slidenum">
              <a:rPr lang="en-US" altLang="en-US"/>
              <a:pPr eaLnBrk="1" hangingPunct="1">
                <a:spcBef>
                  <a:spcPct val="0"/>
                </a:spcBef>
              </a:pPr>
              <a:t>3</a:t>
            </a:fld>
            <a:endParaRPr lang="en-US" altLang="en-US"/>
          </a:p>
        </p:txBody>
      </p:sp>
    </p:spTree>
    <p:extLst>
      <p:ext uri="{BB962C8B-B14F-4D97-AF65-F5344CB8AC3E}">
        <p14:creationId xmlns:p14="http://schemas.microsoft.com/office/powerpoint/2010/main" val="1846513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a:t>
            </a:r>
            <a:r>
              <a:rPr lang="en-US" baseline="0" dirty="0"/>
              <a:t> slides address the roles of District and School Test Coordinators.</a:t>
            </a:r>
            <a:endParaRPr lang="en-US" dirty="0"/>
          </a:p>
        </p:txBody>
      </p:sp>
      <p:sp>
        <p:nvSpPr>
          <p:cNvPr id="4" name="Slide Number Placeholder 3"/>
          <p:cNvSpPr>
            <a:spLocks noGrp="1"/>
          </p:cNvSpPr>
          <p:nvPr>
            <p:ph type="sldNum" sz="quarter" idx="5"/>
          </p:nvPr>
        </p:nvSpPr>
        <p:spPr/>
        <p:txBody>
          <a:bodyPr/>
          <a:lstStyle/>
          <a:p>
            <a:fld id="{24D0B110-AE8B-457A-95E4-31627FECAF4E}" type="slidenum">
              <a:rPr lang="en-US" smtClean="0"/>
              <a:t>4</a:t>
            </a:fld>
            <a:endParaRPr lang="en-US"/>
          </a:p>
        </p:txBody>
      </p:sp>
    </p:spTree>
    <p:extLst>
      <p:ext uri="{BB962C8B-B14F-4D97-AF65-F5344CB8AC3E}">
        <p14:creationId xmlns:p14="http://schemas.microsoft.com/office/powerpoint/2010/main" val="657380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School Test Coordinators, or STCs, support the DTC at the building level.</a:t>
            </a:r>
          </a:p>
          <a:p>
            <a:r>
              <a:rPr lang="en-US" altLang="en-US" dirty="0"/>
              <a:t>STCs ensure that all school staff involved in state testing receive required annual test administration and security training, including personnel such as classroom aides, instructional support staff, substitutes, and classroom volunteers.</a:t>
            </a:r>
          </a:p>
          <a:p>
            <a:r>
              <a:rPr lang="en-US" altLang="en-US" dirty="0"/>
              <a:t>STCs monitor student progress during testing and ensure required documentation or parent or guardian opt-out requests.</a:t>
            </a:r>
          </a:p>
          <a:p>
            <a:r>
              <a:rPr lang="en-US" altLang="en-US" dirty="0"/>
              <a:t>STCs coordinate school-level test schedules, ensure secure storage and distribution of all paper test materials, and collaborate with the school network administrator or IT support to ensure technical requirements are met for testing.</a:t>
            </a:r>
          </a:p>
          <a:p>
            <a:r>
              <a:rPr lang="en-US" altLang="en-US" dirty="0"/>
              <a:t>STCs coordinate and monitor student testing options, such as test settings in TIDE, and ensure delivery of the correct accessibility supports and test formats, such as extended or Braille.</a:t>
            </a:r>
          </a:p>
          <a:p>
            <a:r>
              <a:rPr lang="en-US" altLang="en-US" dirty="0"/>
              <a:t>STCs support DTC investigation of any test improprieties or irregularities.</a:t>
            </a:r>
          </a:p>
          <a:p>
            <a:endParaRPr lang="en-US" altLang="en-US" dirty="0"/>
          </a:p>
          <a:p>
            <a:r>
              <a:rPr lang="en-US" altLang="en-US" i="1" dirty="0"/>
              <a:t>[DTC may reference or insert local policies or protocols that support the responsibilities and duties of the STC.]</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8C9DF0B0-0396-487B-98CE-46FD74450E2C}" type="slidenum">
              <a:rPr lang="en-US" altLang="en-US"/>
              <a:pPr eaLnBrk="1" hangingPunct="1">
                <a:spcBef>
                  <a:spcPct val="0"/>
                </a:spcBef>
              </a:pPr>
              <a:t>5</a:t>
            </a:fld>
            <a:endParaRPr lang="en-US" altLang="en-US"/>
          </a:p>
        </p:txBody>
      </p:sp>
    </p:spTree>
    <p:extLst>
      <p:ext uri="{BB962C8B-B14F-4D97-AF65-F5344CB8AC3E}">
        <p14:creationId xmlns:p14="http://schemas.microsoft.com/office/powerpoint/2010/main" val="357232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a:t>
            </a:r>
            <a:r>
              <a:rPr lang="en-US" baseline="0" dirty="0"/>
              <a:t> slides address training.</a:t>
            </a:r>
            <a:endParaRPr lang="en-US" dirty="0"/>
          </a:p>
        </p:txBody>
      </p:sp>
      <p:sp>
        <p:nvSpPr>
          <p:cNvPr id="4" name="Slide Number Placeholder 3"/>
          <p:cNvSpPr>
            <a:spLocks noGrp="1"/>
          </p:cNvSpPr>
          <p:nvPr>
            <p:ph type="sldNum" sz="quarter" idx="5"/>
          </p:nvPr>
        </p:nvSpPr>
        <p:spPr/>
        <p:txBody>
          <a:bodyPr/>
          <a:lstStyle/>
          <a:p>
            <a:fld id="{24D0B110-AE8B-457A-95E4-31627FECAF4E}" type="slidenum">
              <a:rPr lang="en-US" smtClean="0"/>
              <a:t>6</a:t>
            </a:fld>
            <a:endParaRPr lang="en-US"/>
          </a:p>
        </p:txBody>
      </p:sp>
    </p:spTree>
    <p:extLst>
      <p:ext uri="{BB962C8B-B14F-4D97-AF65-F5344CB8AC3E}">
        <p14:creationId xmlns:p14="http://schemas.microsoft.com/office/powerpoint/2010/main" val="416709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spcBef>
                <a:spcPts val="600"/>
              </a:spcBef>
              <a:spcAft>
                <a:spcPts val="600"/>
              </a:spcAft>
            </a:pPr>
            <a:r>
              <a:rPr lang="en-US" altLang="en-US" dirty="0"/>
              <a:t>DTCs ensure annual training of all STCs and </a:t>
            </a:r>
            <a:r>
              <a:rPr lang="en-US" altLang="en-US" dirty="0" err="1"/>
              <a:t>TAs.</a:t>
            </a:r>
            <a:r>
              <a:rPr lang="en-US" altLang="en-US" dirty="0"/>
              <a:t> STCs and TAs complete required ODE training modules and must read the required sections of the current year’s TAM, as well as any other manuals relevant to tests they will administer or oversee. Once trained, STCs can assist the DTC in training TAs within their school. Any individual who will interact with students during administration of an Oregon Statewide Assessment is considered a TA and must complete the training. </a:t>
            </a:r>
          </a:p>
          <a:p>
            <a:pPr>
              <a:lnSpc>
                <a:spcPct val="110000"/>
              </a:lnSpc>
              <a:spcBef>
                <a:spcPts val="600"/>
              </a:spcBef>
              <a:spcAft>
                <a:spcPts val="600"/>
              </a:spcAft>
            </a:pPr>
            <a:endParaRPr lang="en-US" altLang="en-US" sz="1200" dirty="0">
              <a:solidFill>
                <a:schemeClr val="bg2"/>
              </a:solidFill>
            </a:endParaRPr>
          </a:p>
          <a:p>
            <a:r>
              <a:rPr lang="en-US" altLang="en-US" sz="1200" i="1" dirty="0"/>
              <a:t>[TCs may insert local policies/protocols for training at this point.]</a:t>
            </a:r>
          </a:p>
          <a:p>
            <a:endParaRPr lang="en-US" dirty="0"/>
          </a:p>
        </p:txBody>
      </p:sp>
      <p:sp>
        <p:nvSpPr>
          <p:cNvPr id="4" name="Slide Number Placeholder 3"/>
          <p:cNvSpPr>
            <a:spLocks noGrp="1"/>
          </p:cNvSpPr>
          <p:nvPr>
            <p:ph type="sldNum" sz="quarter" idx="5"/>
          </p:nvPr>
        </p:nvSpPr>
        <p:spPr/>
        <p:txBody>
          <a:bodyPr/>
          <a:lstStyle/>
          <a:p>
            <a:fld id="{24D0B110-AE8B-457A-95E4-31627FECAF4E}" type="slidenum">
              <a:rPr lang="en-US" smtClean="0"/>
              <a:t>7</a:t>
            </a:fld>
            <a:endParaRPr lang="en-US"/>
          </a:p>
        </p:txBody>
      </p:sp>
    </p:spTree>
    <p:extLst>
      <p:ext uri="{BB962C8B-B14F-4D97-AF65-F5344CB8AC3E}">
        <p14:creationId xmlns:p14="http://schemas.microsoft.com/office/powerpoint/2010/main" val="2641551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altLang="en-US" sz="1200" dirty="0">
                <a:solidFill>
                  <a:schemeClr val="bg2"/>
                </a:solidFill>
              </a:rPr>
              <a:t>Prepare for STC and TA training by reviewing all ODE-required modules. Incorporate discussion, questions, and checks for comprehension into the trainings. Whether you are delivering the modules in-person or having staff review them in advance, it is essential to ensure that staff have an opportunity to discuss requirements and seek clarification. Consider using the optional pause points to engage staff in applying the requirements to your local context.</a:t>
            </a:r>
          </a:p>
          <a:p>
            <a:endParaRPr lang="en-US" altLang="en-US" sz="1200" dirty="0">
              <a:solidFill>
                <a:schemeClr val="bg2"/>
              </a:solidFill>
            </a:endParaRPr>
          </a:p>
          <a:p>
            <a:r>
              <a:rPr lang="en-US" altLang="en-US" sz="1200" dirty="0">
                <a:solidFill>
                  <a:schemeClr val="bg2"/>
                </a:solidFill>
              </a:rPr>
              <a:t>Coordinate with others in your district or school to identify all staff who need training. This could include reaching out to the local EL coordinator to identify staff administering the ELPA or ELPA screener, or the Special Education coordinator to identify staff who will be administering the Oregon Extended Assessments or the online tests in Braille. This may also involve identifying and training substitute teachers who may be involved in testing. Regional coordination may be necessary in some districts.</a:t>
            </a:r>
          </a:p>
          <a:p>
            <a:endParaRPr lang="en-US" altLang="en-US" dirty="0"/>
          </a:p>
          <a:p>
            <a:r>
              <a:rPr lang="en-US" altLang="en-US" dirty="0"/>
              <a:t>Ensure that all non-TAs understand the importance of maintaining security and submit a signed Non-TA Assurance of Test Security form. “Non-TAs” includes any person with access to the secure test environment or materials but who does not interact with students during administration of a test. Examples could include front office or technology staff.</a:t>
            </a:r>
          </a:p>
          <a:p>
            <a:endParaRPr lang="en-US" dirty="0"/>
          </a:p>
        </p:txBody>
      </p:sp>
      <p:sp>
        <p:nvSpPr>
          <p:cNvPr id="4" name="Slide Number Placeholder 3"/>
          <p:cNvSpPr>
            <a:spLocks noGrp="1"/>
          </p:cNvSpPr>
          <p:nvPr>
            <p:ph type="sldNum" sz="quarter" idx="5"/>
          </p:nvPr>
        </p:nvSpPr>
        <p:spPr/>
        <p:txBody>
          <a:bodyPr/>
          <a:lstStyle/>
          <a:p>
            <a:fld id="{24D0B110-AE8B-457A-95E4-31627FECAF4E}" type="slidenum">
              <a:rPr lang="en-US" smtClean="0"/>
              <a:t>8</a:t>
            </a:fld>
            <a:endParaRPr lang="en-US"/>
          </a:p>
        </p:txBody>
      </p:sp>
    </p:spTree>
    <p:extLst>
      <p:ext uri="{BB962C8B-B14F-4D97-AF65-F5344CB8AC3E}">
        <p14:creationId xmlns:p14="http://schemas.microsoft.com/office/powerpoint/2010/main" val="4243117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summary of the annual training reading requirements for DTCs, DLUs, STCs and TAs can also be found in TAM Section 1.4: Training Requirements.</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10976E71-CB8D-41C0-A751-DE8545AFD034}"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27389392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E25D7A7-DBF1-4731-876B-EF0349DEF57D}"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9C08E3A-1967-44F7-9CA0-320D3ED909C6}"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150A4BA-4BC0-44D2-9B7A-1BA67BCFD26E}"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E140E1E-9F50-4DA7-8532-904D1258043E}"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9/8/2025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4262DA6-2890-4F76-9B5D-A52D8E5BCA20}"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4C1815FD-6724-4955-AFD3-561894D7734F}"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99AFBB-9424-4797-A9A3-15E0C521173F}"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5738ED-FF95-41E6-873D-176A2FFBF827}"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4A318A3D-EDBA-4019-A5D5-6822BAFE5D04}" type="datetime1">
              <a:rPr lang="en-US" smtClean="0"/>
              <a:t>9/8/2025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D576694-5E3B-49E2-ADE2-1D5F075EA847}" type="datetime1">
              <a:rPr lang="en-US" smtClean="0"/>
              <a:t>9/8/2025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9/8/2025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755CB8E-C00C-4D55-865A-46E18BE7D0E5}" type="datetime1">
              <a:rPr lang="en-US" smtClean="0"/>
              <a:t>9/8/2025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F626B24-82E0-47A8-9892-00031563D56B}"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49126F9-427B-4C4E-ACBA-53EE8F200CAE}"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D19AF88-7CB1-4F03-ADC2-18D459D6C618}"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9/8/2025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2475BFB-07FD-45AF-A1F5-17A74D57B308}"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E580E6D-38C0-4806-A470-ECB46D5363C2}"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32556FE-66BD-481D-85E3-5F58F517F705}"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DF6584CC-A997-44CB-A1EE-F4E0DFBAD779}"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F2FC4EFE-8E4C-4BC7-B5B3-D4F54D3E472D}" type="datetime1">
              <a:rPr lang="en-US" smtClean="0"/>
              <a:t>9/8/2025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58160567-124C-4095-81DC-815DD21CE8C9}"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B041FEB8-1AD5-4C22-A87E-7FD2DE9EAF9B}" type="datetime1">
              <a:rPr lang="en-US" smtClean="0"/>
              <a:t>9/8/2025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6559BCA1-3F28-4504-87BF-D3D670F39A74}" type="datetime1">
              <a:rPr lang="en-US" smtClean="0"/>
              <a:t>9/8/2025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B05E307-4653-458C-80B0-E9544025F040}"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D07D6D1-EA64-40DD-A897-6F8EE962E11D}"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6169A84-B199-41D1-BD2A-A7BA89EA64F1}"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9/8/2025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E4EE782-1113-4AA2-BA87-879A4B32EA8E}"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7D380B-F62D-408C-AFFF-CEED7ACA0612}"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CBDB7B-9FFC-471F-A400-9D12E2D91974}"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7DDA5DD-5F82-41DC-9B60-8CE0A63777BB}"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D6FA7BA-D396-4E27-AF61-C3F310AFC230}"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EAE18924-5BE2-42D0-A50B-16FDB5FA5603}" type="datetime1">
              <a:rPr lang="en-US" smtClean="0"/>
              <a:t>9/8/2025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1EA3C2C-6DC8-493C-9140-B6557A76B277}" type="datetime1">
              <a:rPr lang="en-US" smtClean="0"/>
              <a:t>9/8/2025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162D4F79-6EF2-4877-A207-34BDF4411E8E}" type="datetime1">
              <a:rPr lang="en-US" smtClean="0"/>
              <a:t>9/8/2025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557BAF7-C49F-4083-AA22-8AAD4E559F9D}"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D6FAB8B-2A43-45A5-BE4E-D049423CDA12}"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95B40D8A-386E-4419-99E0-F75A18200034}"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9/8/2025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E53AEB8-8C62-44A4-A523-64545B680581}"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98D6CB44-7BF3-4D76-BD2C-F2F0D9B5D002}"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846F28-578B-4E71-BAA6-81ACC119A47F}"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E3AC9E-0280-4D27-9EA2-698F7A67BA53}"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4BB7F27-F70D-4410-9755-6BA0D9569C37}"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01112FDA-1205-4203-87F9-2F8062CE77E8}" type="datetime1">
              <a:rPr lang="en-US" smtClean="0"/>
              <a:t>9/8/2025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3DC8F91-16E8-49CB-A5AC-BD0C434B1E38}" type="datetime1">
              <a:rPr lang="en-US" smtClean="0"/>
              <a:t>9/8/2025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4B238419-75C3-4BDE-A9CE-D6AA33EDCA53}" type="datetime1">
              <a:rPr lang="en-US" smtClean="0"/>
              <a:t>9/8/2025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F49013A-5C23-46F7-8965-85C36A658194}"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9EF4804-D7DE-4751-904B-2522E503B784}" type="datetime1">
              <a:rPr lang="en-US" smtClean="0"/>
              <a:t>9/8/2025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21C304-C051-4347-8D60-059057964186}"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9/8/2025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829D55D-F812-4208-8F36-EAAFEE466D96}"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80F9ABDE-3C86-450D-905B-D27FFD604B0D}"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ABC6FB3-D811-417F-8686-F9E75A22B6CE}"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C6FA52B-A8EB-4287-97C4-5A97AA381A09}"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B633BC0-C5A6-4F36-8238-B59AB83F8926}" type="datetime1">
              <a:rPr lang="en-US" smtClean="0"/>
              <a:t>9/8/2025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3BCFF0F0-A6AF-4448-99D1-61034411FCE8}" type="datetime1">
              <a:rPr lang="en-US" smtClean="0"/>
              <a:t>9/8/2025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51D50DD0-09AA-496C-AE77-4516DC32AF66}" type="datetime1">
              <a:rPr lang="en-US" smtClean="0"/>
              <a:t>9/8/2025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35572A0C-8CD5-4EF7-AB5F-12446F111152}" type="datetime1">
              <a:rPr lang="en-US" smtClean="0"/>
              <a:t>9/8/2025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D76BA4-B859-4175-9511-632FB1E0B399}"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6A02050-97E0-4A29-A0CA-A323F6EE2CC7}" type="datetime1">
              <a:rPr lang="en-US" smtClean="0"/>
              <a:t>9/8/2025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52E33458-4B95-47BE-956D-AAB447907D75}" type="datetime1">
              <a:rPr lang="en-US" smtClean="0"/>
              <a:t>9/8/2025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0EF567FB-5140-4075-A427-FA8B498DAFA1}" type="datetime1">
              <a:rPr lang="en-US" smtClean="0"/>
              <a:t>9/8/2025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48A807B-0068-4E1F-806E-C8C4952A24DC}" type="datetime1">
              <a:rPr lang="en-US" smtClean="0"/>
              <a:t>9/8/2025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9/8/2025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9/8/2025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9/8/2025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9/8/2025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9/8/2025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9/8/2025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hyperlink" Target="https://www.oregon.gov/ode/educator-resources/assessment/Pages/Assessment-Administration.aspx" TargetMode="External"/><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3" Type="http://schemas.openxmlformats.org/officeDocument/2006/relationships/hyperlink" Target="https://www.oregon.gov/ode/educator-resources/assessment/Documents/testingschedule.pdf" TargetMode="External"/><Relationship Id="rId2" Type="http://schemas.openxmlformats.org/officeDocument/2006/relationships/notesSlide" Target="../notesSlides/notesSlide16.xml"/><Relationship Id="rId1" Type="http://schemas.openxmlformats.org/officeDocument/2006/relationships/slideLayout" Target="../slideLayouts/slideLayout58.xml"/><Relationship Id="rId4" Type="http://schemas.openxmlformats.org/officeDocument/2006/relationships/hyperlink" Target="https://www.oregon.gov/ode/educator-resources/assessment/Documents/test_admin_manual.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58.xml"/><Relationship Id="rId4" Type="http://schemas.openxmlformats.org/officeDocument/2006/relationships/hyperlink" Target="https://www.oregon.gov/ode/educator-resources/assessment/Pages/Assessment-Administration.aspx"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3" Type="http://schemas.openxmlformats.org/officeDocument/2006/relationships/hyperlink" Target="https://www.oregon.gov/ode/educator-resources/assessment/Documents/test_admin_manual.pdf"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www.oregon.gov/ode/educator-resources/assessment/Pages/Assessment-Administration.aspx"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7.xml"/></Relationships>
</file>

<file path=ppt/slides/_rels/slide22.xml.rels><?xml version="1.0" encoding="UTF-8" standalone="yes"?>
<Relationships xmlns="http://schemas.openxmlformats.org/package/2006/relationships"><Relationship Id="rId3" Type="http://schemas.openxmlformats.org/officeDocument/2006/relationships/hyperlink" Target="https://www.oregonlegislature.gov/bills_laws/ors/ors329.html" TargetMode="External"/><Relationship Id="rId2" Type="http://schemas.openxmlformats.org/officeDocument/2006/relationships/notesSlide" Target="../notesSlides/notesSlide22.xml"/><Relationship Id="rId1" Type="http://schemas.openxmlformats.org/officeDocument/2006/relationships/slideLayout" Target="../slideLayouts/slideLayout47.xml"/><Relationship Id="rId5" Type="http://schemas.openxmlformats.org/officeDocument/2006/relationships/image" Target="../media/image6.png"/><Relationship Id="rId4" Type="http://schemas.openxmlformats.org/officeDocument/2006/relationships/hyperlink" Target="https://www.oregon.gov/ode/educator-resources/assessment/Pages/Assessment-Administration.aspx"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secure.sos.state.or.us/oard/viewSingleRule.action?ruleVrsnRsn=261242" TargetMode="External"/><Relationship Id="rId2" Type="http://schemas.openxmlformats.org/officeDocument/2006/relationships/notesSlide" Target="../notesSlides/notesSlide23.xml"/><Relationship Id="rId1" Type="http://schemas.openxmlformats.org/officeDocument/2006/relationships/slideLayout" Target="../slideLayouts/slideLayout47.xml"/></Relationships>
</file>

<file path=ppt/slides/_rels/slide24.xml.rels><?xml version="1.0" encoding="UTF-8" standalone="yes"?>
<Relationships xmlns="http://schemas.openxmlformats.org/package/2006/relationships"><Relationship Id="rId3" Type="http://schemas.openxmlformats.org/officeDocument/2006/relationships/hyperlink" Target="https://www.oregon.gov/ode/educator-resources/assessment/Documents/accessibility_manual.pdf" TargetMode="External"/><Relationship Id="rId2" Type="http://schemas.openxmlformats.org/officeDocument/2006/relationships/notesSlide" Target="../notesSlides/notesSlide24.xml"/><Relationship Id="rId1" Type="http://schemas.openxmlformats.org/officeDocument/2006/relationships/slideLayout" Target="../slideLayouts/slideLayout47.xml"/></Relationships>
</file>

<file path=ppt/slides/_rels/slide25.xml.rels><?xml version="1.0" encoding="UTF-8" standalone="yes"?>
<Relationships xmlns="http://schemas.openxmlformats.org/package/2006/relationships"><Relationship Id="rId3" Type="http://schemas.openxmlformats.org/officeDocument/2006/relationships/hyperlink" Target="https://www.oregon.gov/ode/educator-resources/assessment/Pages/Communication.aspx" TargetMode="External"/><Relationship Id="rId2" Type="http://schemas.openxmlformats.org/officeDocument/2006/relationships/notesSlide" Target="../notesSlides/notesSlide25.xml"/><Relationship Id="rId1" Type="http://schemas.openxmlformats.org/officeDocument/2006/relationships/slideLayout" Target="../slideLayouts/slideLayout47.xml"/><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oregon.gov/ode/educator-resources/assessment/Documents/esdpartners.pdf"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hyperlink" Target="https://www.ode.state.or.us/search/staff/staff.aspx?unit=350" TargetMode="External"/><Relationship Id="rId4" Type="http://schemas.openxmlformats.org/officeDocument/2006/relationships/hyperlink" Target="https://osasportal.org/contact.html"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www.oregon.gov/ode/educator-resources/assessment/Pages/Assessment-Administration-Resources.aspx#PromisingPractices" TargetMode="External"/><Relationship Id="rId3" Type="http://schemas.openxmlformats.org/officeDocument/2006/relationships/hyperlink" Target="http://www.oregon.gov/ode/educator-resources/assessment/Pages/default.aspx" TargetMode="External"/><Relationship Id="rId7" Type="http://schemas.openxmlformats.org/officeDocument/2006/relationships/hyperlink" Target="http://www.oregon.gov/ode/educator-resources/assessment/AltAssessment/Pages/default.aspx"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6" Type="http://schemas.openxmlformats.org/officeDocument/2006/relationships/hyperlink" Target="https://www.oregon.gov/ode/educator-resources/assessment/Documents/RightAssessmentRightPurpose.pdf" TargetMode="External"/><Relationship Id="rId5" Type="http://schemas.openxmlformats.org/officeDocument/2006/relationships/hyperlink" Target="https://www.oregon.gov/ode/educator-resources/assessment/Pages/Assessment-and-Accountability-Update.aspx" TargetMode="External"/><Relationship Id="rId4" Type="http://schemas.openxmlformats.org/officeDocument/2006/relationships/hyperlink" Target="http://www.oregon.gov/ode/educator-resources/assessment/Pages/Assessment-Administration.aspx" TargetMode="External"/><Relationship Id="rId9" Type="http://schemas.openxmlformats.org/officeDocument/2006/relationships/hyperlink" Target="http://www.oregon.gov/ode/educator-resources/assessment/Pages/Assessment-Training-Materials.aspx"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27.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slide" Target="slide20.xml"/><Relationship Id="rId5" Type="http://schemas.openxmlformats.org/officeDocument/2006/relationships/slide" Target="slide15.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hyperlink" Target="https://www.oregon.gov/ode/educator-resources/assessment/Documents/test_admin_manual.pdf" TargetMode="External"/><Relationship Id="rId2" Type="http://schemas.openxmlformats.org/officeDocument/2006/relationships/notesSlide" Target="../notesSlides/notesSlide9.xml"/><Relationship Id="rId1" Type="http://schemas.openxmlformats.org/officeDocument/2006/relationships/slideLayout" Target="../slideLayouts/slideLayout25.xml"/><Relationship Id="rId5" Type="http://schemas.openxmlformats.org/officeDocument/2006/relationships/hyperlink" Target="https://www.oregon.gov/ode/educator-resources/assessment/Documents/SEED_Survey_Administration_Manual.pdf" TargetMode="External"/><Relationship Id="rId4" Type="http://schemas.openxmlformats.org/officeDocument/2006/relationships/hyperlink" Target="https://www.oregon.gov/ode/educator-resources/assessment/Documents/accessibility_manua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ctrTitle"/>
          </p:nvPr>
        </p:nvSpPr>
        <p:spPr>
          <a:xfrm>
            <a:off x="703729" y="4405999"/>
            <a:ext cx="10784542" cy="678357"/>
          </a:xfrm>
        </p:spPr>
        <p:txBody>
          <a:bodyPr anchor="t">
            <a:normAutofit fontScale="90000"/>
          </a:bodyPr>
          <a:lstStyle/>
          <a:p>
            <a:pPr>
              <a:lnSpc>
                <a:spcPct val="150000"/>
              </a:lnSpc>
              <a:spcBef>
                <a:spcPts val="1800"/>
              </a:spcBef>
              <a:defRPr/>
            </a:pPr>
            <a:r>
              <a:rPr lang="en-US" sz="3600" dirty="0"/>
              <a:t>Oregon Statewide Assessment System (OSAS)</a:t>
            </a:r>
            <a:br>
              <a:rPr lang="en-US" sz="3600" dirty="0"/>
            </a:br>
            <a:r>
              <a:rPr lang="en-US" sz="2800" dirty="0"/>
              <a:t>Required for DTCs and STCs</a:t>
            </a:r>
            <a:endParaRPr lang="en-US" sz="1200"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1</a:t>
            </a:fld>
            <a:endParaRPr lang="en-US" dirty="0"/>
          </a:p>
        </p:txBody>
      </p:sp>
      <p:sp>
        <p:nvSpPr>
          <p:cNvPr id="4" name="TextBox 3"/>
          <p:cNvSpPr txBox="1"/>
          <p:nvPr/>
        </p:nvSpPr>
        <p:spPr>
          <a:xfrm>
            <a:off x="0" y="2630028"/>
            <a:ext cx="12192000" cy="1477328"/>
          </a:xfrm>
          <a:prstGeom prst="rect">
            <a:avLst/>
          </a:prstGeom>
          <a:noFill/>
        </p:spPr>
        <p:txBody>
          <a:bodyPr wrap="square">
            <a:spAutoFit/>
          </a:bodyPr>
          <a:lstStyle/>
          <a:p>
            <a:pPr algn="ctr">
              <a:defRPr/>
            </a:pPr>
            <a:r>
              <a:rPr lang="en-US" sz="3600" b="1" dirty="0">
                <a:solidFill>
                  <a:srgbClr val="0070C0"/>
                </a:solidFill>
                <a:latin typeface="+mj-lt"/>
                <a:ea typeface="+mj-ea"/>
                <a:cs typeface="+mj-cs"/>
              </a:rPr>
              <a:t>Module 1</a:t>
            </a:r>
          </a:p>
          <a:p>
            <a:pPr algn="ctr">
              <a:defRPr/>
            </a:pPr>
            <a:r>
              <a:rPr lang="en-US" sz="5400" b="1" dirty="0">
                <a:solidFill>
                  <a:srgbClr val="0070C0"/>
                </a:solidFill>
                <a:latin typeface="+mj-lt"/>
                <a:ea typeface="+mj-ea"/>
                <a:cs typeface="+mj-cs"/>
              </a:rPr>
              <a:t>Test Coordinator Training</a:t>
            </a:r>
          </a:p>
        </p:txBody>
      </p:sp>
    </p:spTree>
    <p:extLst>
      <p:ext uri="{BB962C8B-B14F-4D97-AF65-F5344CB8AC3E}">
        <p14:creationId xmlns:p14="http://schemas.microsoft.com/office/powerpoint/2010/main" val="2517374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p:txBody>
          <a:bodyPr>
            <a:normAutofit/>
          </a:bodyPr>
          <a:lstStyle/>
          <a:p>
            <a:pPr marL="60325">
              <a:lnSpc>
                <a:spcPct val="80000"/>
              </a:lnSpc>
              <a:spcBef>
                <a:spcPct val="35000"/>
              </a:spcBef>
              <a:defRPr/>
            </a:pPr>
            <a:r>
              <a:rPr lang="en-US" cap="none" dirty="0">
                <a:ea typeface="+mn-ea"/>
                <a:cs typeface="+mn-cs"/>
              </a:rPr>
              <a:t>Required Modules for TA Training</a:t>
            </a:r>
          </a:p>
        </p:txBody>
      </p:sp>
      <p:sp>
        <p:nvSpPr>
          <p:cNvPr id="2" name="Content Placeholder 1" descr="Table listing the required training modules for test administrators"/>
          <p:cNvSpPr>
            <a:spLocks noGrp="1"/>
          </p:cNvSpPr>
          <p:nvPr>
            <p:ph idx="1"/>
          </p:nvPr>
        </p:nvSpPr>
        <p:spPr/>
        <p:txBody>
          <a:bodyPr>
            <a:noAutofit/>
          </a:bodyPr>
          <a:lstStyle/>
          <a:p>
            <a:pPr>
              <a:defRPr/>
            </a:pPr>
            <a:r>
              <a:rPr lang="en-US" dirty="0"/>
              <a:t>Module 2: TA Training</a:t>
            </a:r>
          </a:p>
          <a:p>
            <a:pPr>
              <a:defRPr/>
            </a:pPr>
            <a:r>
              <a:rPr lang="en-US" dirty="0"/>
              <a:t>Module 3: Accessibility Supports</a:t>
            </a:r>
          </a:p>
          <a:p>
            <a:pPr>
              <a:spcAft>
                <a:spcPts val="600"/>
              </a:spcAft>
              <a:defRPr/>
            </a:pPr>
            <a:r>
              <a:rPr lang="en-US" dirty="0"/>
              <a:t>Module 4: Test Security</a:t>
            </a:r>
          </a:p>
          <a:p>
            <a:pPr>
              <a:defRPr/>
            </a:pPr>
            <a:r>
              <a:rPr lang="en-US" dirty="0"/>
              <a:t>Module 5: ELA and Mathematics</a:t>
            </a:r>
          </a:p>
          <a:p>
            <a:pPr>
              <a:defRPr/>
            </a:pPr>
            <a:r>
              <a:rPr lang="en-US" dirty="0"/>
              <a:t>Module 6: Science </a:t>
            </a:r>
          </a:p>
          <a:p>
            <a:pPr>
              <a:defRPr/>
            </a:pPr>
            <a:r>
              <a:rPr lang="en-US" dirty="0"/>
              <a:t>Module 7: ELPA</a:t>
            </a:r>
          </a:p>
          <a:p>
            <a:pPr>
              <a:defRPr/>
            </a:pPr>
            <a:r>
              <a:rPr lang="en-US" dirty="0"/>
              <a:t>Module 8: SEED Survey</a:t>
            </a:r>
          </a:p>
          <a:p>
            <a:pPr>
              <a:defRPr/>
            </a:pPr>
            <a:r>
              <a:rPr lang="en-US" dirty="0"/>
              <a:t>Module 9: OSAS Interim Assessments</a:t>
            </a:r>
          </a:p>
          <a:p>
            <a:pPr>
              <a:defRPr/>
            </a:pPr>
            <a:r>
              <a:rPr lang="en-US" dirty="0"/>
              <a:t>Module 10: Remote Test Administration</a:t>
            </a:r>
          </a:p>
        </p:txBody>
      </p:sp>
      <p:sp>
        <p:nvSpPr>
          <p:cNvPr id="6" name="Right Bracket 5" descr="Bracket showing which modules are required for all test administrators"/>
          <p:cNvSpPr/>
          <p:nvPr/>
        </p:nvSpPr>
        <p:spPr>
          <a:xfrm>
            <a:off x="5033571" y="1992303"/>
            <a:ext cx="304800" cy="1106658"/>
          </a:xfrm>
          <a:prstGeom prst="rightBracket">
            <a:avLst/>
          </a:prstGeom>
          <a:ln w="50800">
            <a:solidFill>
              <a:schemeClr val="accent4"/>
            </a:solidFill>
          </a:ln>
        </p:spPr>
        <p:style>
          <a:lnRef idx="3">
            <a:schemeClr val="accent3"/>
          </a:lnRef>
          <a:fillRef idx="0">
            <a:schemeClr val="accent3"/>
          </a:fillRef>
          <a:effectRef idx="2">
            <a:schemeClr val="accent3"/>
          </a:effectRef>
          <a:fontRef idx="minor">
            <a:schemeClr val="tx1"/>
          </a:fontRef>
        </p:style>
        <p:txBody>
          <a:bodyPr anchor="ctr"/>
          <a:lstStyle/>
          <a:p>
            <a:pPr algn="ctr">
              <a:defRPr/>
            </a:pPr>
            <a:endParaRPr lang="en-US"/>
          </a:p>
        </p:txBody>
      </p:sp>
      <p:sp>
        <p:nvSpPr>
          <p:cNvPr id="3" name="TextBox 8"/>
          <p:cNvSpPr txBox="1">
            <a:spLocks noChangeArrowheads="1"/>
          </p:cNvSpPr>
          <p:nvPr/>
        </p:nvSpPr>
        <p:spPr bwMode="auto">
          <a:xfrm>
            <a:off x="5559594" y="2103805"/>
            <a:ext cx="1752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742950" indent="-2857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marL="1143000" indent="-228600" eaLnBrk="0" hangingPunct="0">
              <a:spcBef>
                <a:spcPct val="20000"/>
              </a:spcBef>
              <a:buClr>
                <a:schemeClr val="tx1"/>
              </a:buClr>
              <a:buSzPct val="60000"/>
              <a:buFont typeface="Wingdings" pitchFamily="2" charset="2"/>
              <a:buChar char=""/>
              <a:defRPr>
                <a:solidFill>
                  <a:schemeClr val="tx1"/>
                </a:solidFill>
                <a:latin typeface="Century Schoolbook" pitchFamily="18" charset="0"/>
              </a:defRPr>
            </a:lvl3pPr>
            <a:lvl4pPr marL="1600200" indent="-228600" eaLnBrk="0" hangingPunct="0">
              <a:spcBef>
                <a:spcPct val="20000"/>
              </a:spcBef>
              <a:buClr>
                <a:schemeClr val="accent2"/>
              </a:buClr>
              <a:buSzPct val="60000"/>
              <a:buFont typeface="Wingdings" pitchFamily="2" charset="2"/>
              <a:buChar char=""/>
              <a:defRPr>
                <a:solidFill>
                  <a:schemeClr val="tx1"/>
                </a:solidFill>
                <a:latin typeface="Century Schoolbook" pitchFamily="18" charset="0"/>
              </a:defRPr>
            </a:lvl4pPr>
            <a:lvl5pPr marL="2057400" indent="-228600" eaLnBrk="0" hangingPunct="0">
              <a:spcBef>
                <a:spcPct val="20000"/>
              </a:spcBef>
              <a:buClr>
                <a:srgbClr val="BDCAE9"/>
              </a:buClr>
              <a:buSzPct val="68000"/>
              <a:buFont typeface="Wingdings 2" pitchFamily="18" charset="2"/>
              <a:buChar char=""/>
              <a:defRPr sz="1600">
                <a:solidFill>
                  <a:schemeClr val="tx1"/>
                </a:solidFill>
                <a:latin typeface="Century Schoolbook" pitchFamily="18" charset="0"/>
              </a:defRPr>
            </a:lvl5pPr>
            <a:lvl6pPr marL="25146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6pPr>
            <a:lvl7pPr marL="29718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7pPr>
            <a:lvl8pPr marL="34290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8pPr>
            <a:lvl9pPr marL="38862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9pPr>
          </a:lstStyle>
          <a:p>
            <a:pPr eaLnBrk="1" hangingPunct="1">
              <a:spcBef>
                <a:spcPct val="0"/>
              </a:spcBef>
              <a:buClrTx/>
              <a:buSzTx/>
              <a:buFontTx/>
              <a:buNone/>
              <a:defRPr/>
            </a:pPr>
            <a:r>
              <a:rPr lang="en-US" altLang="en-US" sz="2000" dirty="0">
                <a:latin typeface="+mn-lt"/>
              </a:rPr>
              <a:t>Required for all TAs</a:t>
            </a:r>
          </a:p>
        </p:txBody>
      </p:sp>
      <p:sp>
        <p:nvSpPr>
          <p:cNvPr id="7" name="Right Bracket 6" descr="Bracket showing all of the modules reqiured for test administrators based on the tests"/>
          <p:cNvSpPr/>
          <p:nvPr/>
        </p:nvSpPr>
        <p:spPr>
          <a:xfrm>
            <a:off x="7019131" y="3486341"/>
            <a:ext cx="370568" cy="2448294"/>
          </a:xfrm>
          <a:prstGeom prst="rightBracket">
            <a:avLst/>
          </a:prstGeom>
          <a:ln w="50800">
            <a:solidFill>
              <a:schemeClr val="accent4"/>
            </a:solidFill>
          </a:ln>
        </p:spPr>
        <p:style>
          <a:lnRef idx="3">
            <a:schemeClr val="accent3"/>
          </a:lnRef>
          <a:fillRef idx="0">
            <a:schemeClr val="accent3"/>
          </a:fillRef>
          <a:effectRef idx="2">
            <a:schemeClr val="accent3"/>
          </a:effectRef>
          <a:fontRef idx="minor">
            <a:schemeClr val="tx1"/>
          </a:fontRef>
        </p:style>
        <p:txBody>
          <a:bodyPr anchor="ctr"/>
          <a:lstStyle/>
          <a:p>
            <a:pPr algn="ctr">
              <a:defRPr/>
            </a:pPr>
            <a:endParaRPr lang="en-US"/>
          </a:p>
        </p:txBody>
      </p:sp>
      <p:sp>
        <p:nvSpPr>
          <p:cNvPr id="22536" name="TextBox 9"/>
          <p:cNvSpPr txBox="1">
            <a:spLocks noChangeArrowheads="1"/>
          </p:cNvSpPr>
          <p:nvPr/>
        </p:nvSpPr>
        <p:spPr bwMode="auto">
          <a:xfrm>
            <a:off x="7627675" y="4202488"/>
            <a:ext cx="26209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742950" indent="-2857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marL="1143000" indent="-228600" eaLnBrk="0" hangingPunct="0">
              <a:spcBef>
                <a:spcPct val="20000"/>
              </a:spcBef>
              <a:buClr>
                <a:schemeClr val="tx1"/>
              </a:buClr>
              <a:buSzPct val="60000"/>
              <a:buFont typeface="Wingdings" pitchFamily="2" charset="2"/>
              <a:buChar char=""/>
              <a:defRPr>
                <a:solidFill>
                  <a:schemeClr val="tx1"/>
                </a:solidFill>
                <a:latin typeface="Century Schoolbook" pitchFamily="18" charset="0"/>
              </a:defRPr>
            </a:lvl3pPr>
            <a:lvl4pPr marL="1600200" indent="-228600" eaLnBrk="0" hangingPunct="0">
              <a:spcBef>
                <a:spcPct val="20000"/>
              </a:spcBef>
              <a:buClr>
                <a:schemeClr val="accent2"/>
              </a:buClr>
              <a:buSzPct val="60000"/>
              <a:buFont typeface="Wingdings" pitchFamily="2" charset="2"/>
              <a:buChar char=""/>
              <a:defRPr>
                <a:solidFill>
                  <a:schemeClr val="tx1"/>
                </a:solidFill>
                <a:latin typeface="Century Schoolbook" pitchFamily="18" charset="0"/>
              </a:defRPr>
            </a:lvl4pPr>
            <a:lvl5pPr marL="2057400" indent="-228600" eaLnBrk="0" hangingPunct="0">
              <a:spcBef>
                <a:spcPct val="20000"/>
              </a:spcBef>
              <a:buClr>
                <a:srgbClr val="BDCAE9"/>
              </a:buClr>
              <a:buSzPct val="68000"/>
              <a:buFont typeface="Wingdings 2" pitchFamily="18" charset="2"/>
              <a:buChar char=""/>
              <a:defRPr sz="1600">
                <a:solidFill>
                  <a:schemeClr val="tx1"/>
                </a:solidFill>
                <a:latin typeface="Century Schoolbook" pitchFamily="18" charset="0"/>
              </a:defRPr>
            </a:lvl5pPr>
            <a:lvl6pPr marL="25146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6pPr>
            <a:lvl7pPr marL="29718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7pPr>
            <a:lvl8pPr marL="34290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8pPr>
            <a:lvl9pPr marL="38862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9pPr>
          </a:lstStyle>
          <a:p>
            <a:pPr eaLnBrk="1" hangingPunct="1">
              <a:spcBef>
                <a:spcPct val="0"/>
              </a:spcBef>
              <a:buClrTx/>
              <a:buSzTx/>
              <a:buFontTx/>
              <a:buNone/>
              <a:defRPr/>
            </a:pPr>
            <a:r>
              <a:rPr lang="en-US" altLang="en-US" sz="2000" dirty="0">
                <a:latin typeface="+mn-lt"/>
              </a:rPr>
              <a:t>Required for TAs based on the test(s) they will administer</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10" name="Slide Number Placeholder 9"/>
          <p:cNvSpPr>
            <a:spLocks noGrp="1"/>
          </p:cNvSpPr>
          <p:nvPr>
            <p:ph type="sldNum" sz="quarter" idx="12"/>
          </p:nvPr>
        </p:nvSpPr>
        <p:spPr/>
        <p:txBody>
          <a:bodyPr/>
          <a:lstStyle/>
          <a:p>
            <a:fld id="{357F5B69-6281-4C1F-8C38-6DA0F56DA430}" type="slidenum">
              <a:rPr lang="en-US" smtClean="0"/>
              <a:t>10</a:t>
            </a:fld>
            <a:endParaRPr lang="en-US" dirty="0"/>
          </a:p>
        </p:txBody>
      </p:sp>
    </p:spTree>
    <p:extLst>
      <p:ext uri="{BB962C8B-B14F-4D97-AF65-F5344CB8AC3E}">
        <p14:creationId xmlns:p14="http://schemas.microsoft.com/office/powerpoint/2010/main" val="2195418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ea typeface="+mn-ea"/>
                <a:cs typeface="+mn-cs"/>
              </a:rPr>
              <a:t>Training Considerations</a:t>
            </a:r>
          </a:p>
        </p:txBody>
      </p:sp>
      <p:sp>
        <p:nvSpPr>
          <p:cNvPr id="24579" name="Content Placeholder 2"/>
          <p:cNvSpPr>
            <a:spLocks noGrp="1"/>
          </p:cNvSpPr>
          <p:nvPr>
            <p:ph idx="1"/>
          </p:nvPr>
        </p:nvSpPr>
        <p:spPr/>
        <p:txBody>
          <a:bodyPr>
            <a:noAutofit/>
          </a:bodyPr>
          <a:lstStyle/>
          <a:p>
            <a:pPr>
              <a:lnSpc>
                <a:spcPct val="110000"/>
              </a:lnSpc>
              <a:spcBef>
                <a:spcPct val="0"/>
              </a:spcBef>
              <a:spcAft>
                <a:spcPts val="600"/>
              </a:spcAft>
              <a:defRPr/>
            </a:pPr>
            <a:r>
              <a:rPr lang="en-US" altLang="en-US" sz="2400" dirty="0">
                <a:solidFill>
                  <a:schemeClr val="tx1">
                    <a:lumMod val="50000"/>
                  </a:schemeClr>
                </a:solidFill>
              </a:rPr>
              <a:t>Consider incorporating independent study time into training for added flexibility.</a:t>
            </a:r>
          </a:p>
          <a:p>
            <a:pPr>
              <a:lnSpc>
                <a:spcPct val="110000"/>
              </a:lnSpc>
              <a:spcBef>
                <a:spcPct val="0"/>
              </a:spcBef>
              <a:spcAft>
                <a:spcPts val="600"/>
              </a:spcAft>
              <a:defRPr/>
            </a:pPr>
            <a:r>
              <a:rPr lang="en-US" altLang="en-US" sz="2400" dirty="0">
                <a:solidFill>
                  <a:schemeClr val="tx1">
                    <a:lumMod val="50000"/>
                  </a:schemeClr>
                </a:solidFill>
              </a:rPr>
              <a:t>Track which staff have received training and signed an Assurance of Test Security Form.</a:t>
            </a:r>
          </a:p>
          <a:p>
            <a:pPr>
              <a:lnSpc>
                <a:spcPct val="110000"/>
              </a:lnSpc>
              <a:spcBef>
                <a:spcPct val="0"/>
              </a:spcBef>
              <a:spcAft>
                <a:spcPts val="600"/>
              </a:spcAft>
              <a:defRPr/>
            </a:pPr>
            <a:r>
              <a:rPr lang="en-US" altLang="en-US" sz="2400" dirty="0">
                <a:solidFill>
                  <a:schemeClr val="tx1">
                    <a:lumMod val="50000"/>
                  </a:schemeClr>
                </a:solidFill>
              </a:rPr>
              <a:t>Grant OSAS access to staff only upon completion of training requirements.</a:t>
            </a:r>
          </a:p>
          <a:p>
            <a:pPr>
              <a:lnSpc>
                <a:spcPct val="110000"/>
              </a:lnSpc>
              <a:spcBef>
                <a:spcPct val="0"/>
              </a:spcBef>
              <a:spcAft>
                <a:spcPts val="600"/>
              </a:spcAft>
              <a:defRPr/>
            </a:pPr>
            <a:r>
              <a:rPr lang="en-US" altLang="en-US" sz="2400" dirty="0">
                <a:solidFill>
                  <a:schemeClr val="tx1">
                    <a:lumMod val="50000"/>
                  </a:schemeClr>
                </a:solidFill>
              </a:rPr>
              <a:t>Develop a plan to provide “make-up” training to new hires or substitutes who will be involved in test administration.</a:t>
            </a:r>
          </a:p>
          <a:p>
            <a:pPr>
              <a:lnSpc>
                <a:spcPct val="110000"/>
              </a:lnSpc>
              <a:spcBef>
                <a:spcPct val="0"/>
              </a:spcBef>
              <a:spcAft>
                <a:spcPts val="600"/>
              </a:spcAft>
              <a:defRPr/>
            </a:pPr>
            <a:r>
              <a:rPr lang="en-US" altLang="en-US" sz="2400" dirty="0">
                <a:solidFill>
                  <a:schemeClr val="tx1">
                    <a:lumMod val="50000"/>
                  </a:schemeClr>
                </a:solidFill>
              </a:rPr>
              <a:t>Provide a brief refresher training or supplemental resources before the start of each testing window.</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11</a:t>
            </a:fld>
            <a:endParaRPr lang="en-US" dirty="0"/>
          </a:p>
        </p:txBody>
      </p:sp>
    </p:spTree>
    <p:extLst>
      <p:ext uri="{BB962C8B-B14F-4D97-AF65-F5344CB8AC3E}">
        <p14:creationId xmlns:p14="http://schemas.microsoft.com/office/powerpoint/2010/main" val="2000402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8"/>
          <p:cNvSpPr txBox="1">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oAutofit/>
          </a:bodyPr>
          <a:lstStyle>
            <a:lvl1pPr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742950" indent="-2857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marL="1143000" indent="-228600" eaLnBrk="0" hangingPunct="0">
              <a:spcBef>
                <a:spcPct val="20000"/>
              </a:spcBef>
              <a:buClr>
                <a:schemeClr val="tx1"/>
              </a:buClr>
              <a:buSzPct val="60000"/>
              <a:buFont typeface="Wingdings" pitchFamily="2" charset="2"/>
              <a:buChar char=""/>
              <a:defRPr>
                <a:solidFill>
                  <a:schemeClr val="tx1"/>
                </a:solidFill>
                <a:latin typeface="Century Schoolbook" pitchFamily="18" charset="0"/>
              </a:defRPr>
            </a:lvl3pPr>
            <a:lvl4pPr marL="1600200" indent="-228600" eaLnBrk="0" hangingPunct="0">
              <a:spcBef>
                <a:spcPct val="20000"/>
              </a:spcBef>
              <a:buClr>
                <a:schemeClr val="accent2"/>
              </a:buClr>
              <a:buSzPct val="60000"/>
              <a:buFont typeface="Wingdings" pitchFamily="2" charset="2"/>
              <a:buChar char=""/>
              <a:defRPr>
                <a:solidFill>
                  <a:schemeClr val="tx1"/>
                </a:solidFill>
                <a:latin typeface="Century Schoolbook" pitchFamily="18" charset="0"/>
              </a:defRPr>
            </a:lvl4pPr>
            <a:lvl5pPr marL="2057400" indent="-228600" eaLnBrk="0" hangingPunct="0">
              <a:spcBef>
                <a:spcPct val="20000"/>
              </a:spcBef>
              <a:buClr>
                <a:srgbClr val="BDCAE9"/>
              </a:buClr>
              <a:buSzPct val="68000"/>
              <a:buFont typeface="Wingdings 2" pitchFamily="18" charset="2"/>
              <a:buChar char=""/>
              <a:defRPr sz="1600">
                <a:solidFill>
                  <a:schemeClr val="tx1"/>
                </a:solidFill>
                <a:latin typeface="Century Schoolbook" pitchFamily="18" charset="0"/>
              </a:defRPr>
            </a:lvl5pPr>
            <a:lvl6pPr marL="25146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6pPr>
            <a:lvl7pPr marL="29718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7pPr>
            <a:lvl8pPr marL="34290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8pPr>
            <a:lvl9pPr marL="38862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9pPr>
          </a:lstStyle>
          <a:p>
            <a:pPr eaLnBrk="1" hangingPunct="1">
              <a:buClr>
                <a:srgbClr val="73843C"/>
              </a:buClr>
              <a:buFontTx/>
              <a:buNone/>
              <a:defRPr/>
            </a:pPr>
            <a:r>
              <a:rPr lang="en-US" altLang="en-US" sz="4000" dirty="0">
                <a:solidFill>
                  <a:schemeClr val="accent4"/>
                </a:solidFill>
                <a:latin typeface="+mj-lt"/>
                <a:cs typeface="Times New Roman" pitchFamily="18" charset="0"/>
              </a:rPr>
              <a:t>Supporting Staff in Test Administration</a:t>
            </a:r>
          </a:p>
        </p:txBody>
      </p:sp>
      <p:sp>
        <p:nvSpPr>
          <p:cNvPr id="6" name="Content Placeholder 5"/>
          <p:cNvSpPr>
            <a:spLocks noGrp="1"/>
          </p:cNvSpPr>
          <p:nvPr>
            <p:ph idx="1"/>
          </p:nvPr>
        </p:nvSpPr>
        <p:spPr/>
        <p:txBody>
          <a:bodyPr>
            <a:noAutofit/>
          </a:bodyPr>
          <a:lstStyle/>
          <a:p>
            <a:pPr marL="0" indent="0">
              <a:buNone/>
            </a:pPr>
            <a:r>
              <a:rPr lang="en-US" dirty="0"/>
              <a:t>Disseminate relevant updates and alerts to staff involved in state testing, including:</a:t>
            </a:r>
          </a:p>
          <a:p>
            <a:r>
              <a:rPr lang="en-US" dirty="0"/>
              <a:t>Monthly Assessment &amp; Accountability (A&amp;A) Update</a:t>
            </a:r>
          </a:p>
          <a:p>
            <a:r>
              <a:rPr lang="en-US" dirty="0"/>
              <a:t>DTC Listserv messages</a:t>
            </a:r>
          </a:p>
          <a:p>
            <a:r>
              <a:rPr lang="en-US" dirty="0"/>
              <a:t>Reminders about test windows and downtimes</a:t>
            </a:r>
          </a:p>
          <a:p>
            <a:r>
              <a:rPr lang="en-US" dirty="0"/>
              <a:t>Monthly DTC webinar</a:t>
            </a:r>
          </a:p>
          <a:p>
            <a:pPr marL="0" indent="0">
              <a:buNone/>
            </a:pPr>
            <a:endParaRPr lang="en-US" dirty="0"/>
          </a:p>
          <a:p>
            <a:pPr marL="0" indent="0">
              <a:buNone/>
            </a:pPr>
            <a:r>
              <a:rPr lang="en-US" dirty="0"/>
              <a:t>Consult Regional ESD Partners or the OSAS Helpdesk as necessary to resolve questions from staff.</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12</a:t>
            </a:fld>
            <a:endParaRPr lang="en-US" dirty="0"/>
          </a:p>
        </p:txBody>
      </p:sp>
    </p:spTree>
    <p:extLst>
      <p:ext uri="{BB962C8B-B14F-4D97-AF65-F5344CB8AC3E}">
        <p14:creationId xmlns:p14="http://schemas.microsoft.com/office/powerpoint/2010/main" val="3081090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Autofit/>
          </a:bodyPr>
          <a:lstStyle/>
          <a:p>
            <a:pPr marL="60325">
              <a:lnSpc>
                <a:spcPct val="80000"/>
              </a:lnSpc>
              <a:spcBef>
                <a:spcPct val="35000"/>
              </a:spcBef>
              <a:defRPr/>
            </a:pPr>
            <a:r>
              <a:rPr lang="en-US" dirty="0">
                <a:ea typeface="+mn-ea"/>
                <a:cs typeface="+mn-cs"/>
              </a:rPr>
              <a:t>Creating User Accounts in TIDE</a:t>
            </a:r>
          </a:p>
        </p:txBody>
      </p:sp>
      <p:sp>
        <p:nvSpPr>
          <p:cNvPr id="2" name="Content Placeholder 1"/>
          <p:cNvSpPr>
            <a:spLocks noGrp="1"/>
          </p:cNvSpPr>
          <p:nvPr>
            <p:ph idx="1"/>
          </p:nvPr>
        </p:nvSpPr>
        <p:spPr/>
        <p:txBody>
          <a:bodyPr>
            <a:normAutofit/>
          </a:bodyPr>
          <a:lstStyle/>
          <a:p>
            <a:pPr>
              <a:lnSpc>
                <a:spcPct val="100000"/>
              </a:lnSpc>
              <a:defRPr/>
            </a:pPr>
            <a:r>
              <a:rPr lang="en-US" dirty="0"/>
              <a:t>Only o</a:t>
            </a:r>
            <a:r>
              <a:rPr lang="en-US" dirty="0">
                <a:solidFill>
                  <a:schemeClr val="tx1">
                    <a:lumMod val="50000"/>
                  </a:schemeClr>
                </a:solidFill>
              </a:rPr>
              <a:t>ne DTC is allowed per district</a:t>
            </a:r>
          </a:p>
          <a:p>
            <a:pPr>
              <a:lnSpc>
                <a:spcPct val="100000"/>
              </a:lnSpc>
              <a:defRPr/>
            </a:pPr>
            <a:r>
              <a:rPr lang="en-US" dirty="0">
                <a:solidFill>
                  <a:schemeClr val="tx1">
                    <a:lumMod val="50000"/>
                  </a:schemeClr>
                </a:solidFill>
              </a:rPr>
              <a:t>Multiple “District Level User” (DLU) roles are permitted</a:t>
            </a:r>
          </a:p>
          <a:p>
            <a:pPr>
              <a:lnSpc>
                <a:spcPct val="100000"/>
              </a:lnSpc>
              <a:defRPr/>
            </a:pPr>
            <a:r>
              <a:rPr lang="en-US" dirty="0">
                <a:solidFill>
                  <a:schemeClr val="tx1">
                    <a:lumMod val="50000"/>
                  </a:schemeClr>
                </a:solidFill>
              </a:rPr>
              <a:t>DTC manages district- and school-level accounts:</a:t>
            </a:r>
          </a:p>
          <a:p>
            <a:pPr lvl="1">
              <a:lnSpc>
                <a:spcPct val="100000"/>
              </a:lnSpc>
              <a:defRPr/>
            </a:pPr>
            <a:r>
              <a:rPr lang="en-US" dirty="0">
                <a:solidFill>
                  <a:schemeClr val="tx1">
                    <a:lumMod val="50000"/>
                  </a:schemeClr>
                </a:solidFill>
              </a:rPr>
              <a:t>District Level User (DLU)</a:t>
            </a:r>
          </a:p>
          <a:p>
            <a:pPr lvl="1">
              <a:lnSpc>
                <a:spcPct val="100000"/>
              </a:lnSpc>
              <a:defRPr/>
            </a:pPr>
            <a:r>
              <a:rPr lang="en-US" dirty="0">
                <a:solidFill>
                  <a:schemeClr val="tx1">
                    <a:lumMod val="50000"/>
                  </a:schemeClr>
                </a:solidFill>
              </a:rPr>
              <a:t>District Report Viewer (DRV)</a:t>
            </a:r>
          </a:p>
          <a:p>
            <a:pPr lvl="1">
              <a:lnSpc>
                <a:spcPct val="100000"/>
              </a:lnSpc>
              <a:defRPr/>
            </a:pPr>
            <a:r>
              <a:rPr lang="en-US" dirty="0">
                <a:solidFill>
                  <a:schemeClr val="tx1">
                    <a:lumMod val="50000"/>
                  </a:schemeClr>
                </a:solidFill>
              </a:rPr>
              <a:t>School Test Coordinator (STC)</a:t>
            </a:r>
          </a:p>
          <a:p>
            <a:pPr lvl="1">
              <a:lnSpc>
                <a:spcPct val="100000"/>
              </a:lnSpc>
              <a:defRPr/>
            </a:pPr>
            <a:r>
              <a:rPr lang="en-US" dirty="0">
                <a:solidFill>
                  <a:schemeClr val="tx1">
                    <a:lumMod val="50000"/>
                  </a:schemeClr>
                </a:solidFill>
              </a:rPr>
              <a:t>School Report Viewer (SRV)</a:t>
            </a:r>
          </a:p>
          <a:p>
            <a:pPr lvl="1">
              <a:lnSpc>
                <a:spcPct val="100000"/>
              </a:lnSpc>
              <a:defRPr/>
            </a:pPr>
            <a:r>
              <a:rPr lang="en-US" dirty="0">
                <a:solidFill>
                  <a:schemeClr val="tx1">
                    <a:lumMod val="50000"/>
                  </a:schemeClr>
                </a:solidFill>
              </a:rPr>
              <a:t>Test Administrator (TA)</a:t>
            </a:r>
          </a:p>
          <a:p>
            <a:pPr lvl="1">
              <a:lnSpc>
                <a:spcPct val="100000"/>
              </a:lnSpc>
              <a:defRPr/>
            </a:pPr>
            <a:r>
              <a:rPr lang="en-US" dirty="0">
                <a:solidFill>
                  <a:schemeClr val="tx1">
                    <a:lumMod val="50000"/>
                  </a:schemeClr>
                </a:solidFill>
              </a:rPr>
              <a:t>Test Technician (TT)</a:t>
            </a:r>
          </a:p>
        </p:txBody>
      </p:sp>
      <p:sp>
        <p:nvSpPr>
          <p:cNvPr id="5" name="TextBox 4">
            <a:extLst>
              <a:ext uri="{FF2B5EF4-FFF2-40B4-BE49-F238E27FC236}">
                <a16:creationId xmlns:a16="http://schemas.microsoft.com/office/drawing/2014/main" id="{5249E327-512E-DB52-A8B7-26B08FFA7B50}"/>
              </a:ext>
            </a:extLst>
          </p:cNvPr>
          <p:cNvSpPr txBox="1"/>
          <p:nvPr/>
        </p:nvSpPr>
        <p:spPr>
          <a:xfrm>
            <a:off x="6223819" y="3959940"/>
            <a:ext cx="5115666" cy="1200329"/>
          </a:xfrm>
          <a:prstGeom prst="rect">
            <a:avLst/>
          </a:prstGeom>
          <a:solidFill>
            <a:schemeClr val="accent4"/>
          </a:solidFill>
        </p:spPr>
        <p:txBody>
          <a:bodyPr wrap="square" rtlCol="0">
            <a:spAutoFit/>
          </a:bodyPr>
          <a:lstStyle/>
          <a:p>
            <a:r>
              <a:rPr lang="en-US" sz="2400" dirty="0">
                <a:solidFill>
                  <a:schemeClr val="bg1"/>
                </a:solidFill>
                <a:latin typeface="+mj-lt"/>
              </a:rPr>
              <a:t>Consult the TIDE User Guide on ODE’s </a:t>
            </a:r>
            <a:r>
              <a:rPr lang="en-US" sz="2400" dirty="0">
                <a:solidFill>
                  <a:srgbClr val="FFFF00"/>
                </a:solidFill>
                <a:latin typeface="+mj-lt"/>
                <a:hlinkClick r:id="rId3">
                  <a:extLst>
                    <a:ext uri="{A12FA001-AC4F-418D-AE19-62706E023703}">
                      <ahyp:hlinkClr xmlns:ahyp="http://schemas.microsoft.com/office/drawing/2018/hyperlinkcolor" val="tx"/>
                    </a:ext>
                  </a:extLst>
                </a:hlinkClick>
              </a:rPr>
              <a:t>Assessment Administration webpage</a:t>
            </a:r>
            <a:r>
              <a:rPr lang="en-US" sz="2400" dirty="0">
                <a:solidFill>
                  <a:schemeClr val="bg1"/>
                </a:solidFill>
                <a:latin typeface="+mj-lt"/>
              </a:rPr>
              <a:t> for support in creating user accounts.</a:t>
            </a:r>
          </a:p>
        </p:txBody>
      </p:sp>
      <p:sp>
        <p:nvSpPr>
          <p:cNvPr id="7" name="Footer Placeholder 6"/>
          <p:cNvSpPr>
            <a:spLocks noGrp="1"/>
          </p:cNvSpPr>
          <p:nvPr>
            <p:ph type="ftr" sz="quarter" idx="11"/>
          </p:nvPr>
        </p:nvSpPr>
        <p:spPr/>
        <p:txBody>
          <a:bodyPr/>
          <a:lstStyle/>
          <a:p>
            <a:r>
              <a:rPr lang="en-US"/>
              <a:t>Oregon Department of Education</a:t>
            </a:r>
            <a:endParaRPr lang="en-US" dirty="0"/>
          </a:p>
        </p:txBody>
      </p:sp>
      <p:sp>
        <p:nvSpPr>
          <p:cNvPr id="8" name="Slide Number Placeholder 7"/>
          <p:cNvSpPr>
            <a:spLocks noGrp="1"/>
          </p:cNvSpPr>
          <p:nvPr>
            <p:ph type="sldNum" sz="quarter" idx="12"/>
          </p:nvPr>
        </p:nvSpPr>
        <p:spPr/>
        <p:txBody>
          <a:bodyPr/>
          <a:lstStyle/>
          <a:p>
            <a:fld id="{357F5B69-6281-4C1F-8C38-6DA0F56DA430}" type="slidenum">
              <a:rPr lang="en-US" smtClean="0"/>
              <a:t>13</a:t>
            </a:fld>
            <a:endParaRPr lang="en-US" dirty="0"/>
          </a:p>
        </p:txBody>
      </p:sp>
    </p:spTree>
    <p:extLst>
      <p:ext uri="{BB962C8B-B14F-4D97-AF65-F5344CB8AC3E}">
        <p14:creationId xmlns:p14="http://schemas.microsoft.com/office/powerpoint/2010/main" val="1681280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Q &amp; A Discussion</a:t>
            </a:r>
          </a:p>
        </p:txBody>
      </p:sp>
      <p:sp>
        <p:nvSpPr>
          <p:cNvPr id="27651" name="Content Placeholder 2"/>
          <p:cNvSpPr>
            <a:spLocks noGrp="1"/>
          </p:cNvSpPr>
          <p:nvPr>
            <p:ph idx="1"/>
          </p:nvPr>
        </p:nvSpPr>
        <p:spPr/>
        <p:txBody>
          <a:bodyPr>
            <a:normAutofit/>
          </a:bodyPr>
          <a:lstStyle/>
          <a:p>
            <a:pPr>
              <a:spcAft>
                <a:spcPts val="1200"/>
              </a:spcAft>
            </a:pPr>
            <a:r>
              <a:rPr lang="en-US" altLang="en-US" dirty="0"/>
              <a:t>What are the local considerations and challenges around training within your school or district?</a:t>
            </a:r>
          </a:p>
          <a:p>
            <a:pPr>
              <a:spcAft>
                <a:spcPts val="1200"/>
              </a:spcAft>
            </a:pPr>
            <a:r>
              <a:rPr lang="en-US" altLang="en-US" dirty="0"/>
              <a:t>What are some effective approaches you could use to address these challenges?</a:t>
            </a:r>
          </a:p>
          <a:p>
            <a:pPr>
              <a:spcAft>
                <a:spcPts val="1200"/>
              </a:spcAft>
            </a:pPr>
            <a:r>
              <a:rPr lang="en-US" altLang="en-US" dirty="0"/>
              <a:t>Who within your school or district needs to be included when coordinating TA training?</a:t>
            </a:r>
          </a:p>
          <a:p>
            <a:pPr>
              <a:spcAft>
                <a:spcPts val="1200"/>
              </a:spcAft>
            </a:pPr>
            <a:r>
              <a:rPr lang="en-US" altLang="en-US" dirty="0"/>
              <a:t>What resources do you plan to use to assist you in planning and implementing TA training?</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14</a:t>
            </a:fld>
            <a:endParaRPr lang="en-US" dirty="0"/>
          </a:p>
        </p:txBody>
      </p:sp>
    </p:spTree>
    <p:extLst>
      <p:ext uri="{BB962C8B-B14F-4D97-AF65-F5344CB8AC3E}">
        <p14:creationId xmlns:p14="http://schemas.microsoft.com/office/powerpoint/2010/main" val="1961237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a:t>Scheduling</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15</a:t>
            </a:fld>
            <a:endParaRPr lang="en-US" dirty="0"/>
          </a:p>
        </p:txBody>
      </p:sp>
      <p:sp>
        <p:nvSpPr>
          <p:cNvPr id="4" name="Content Placeholder 2">
            <a:extLst>
              <a:ext uri="{FF2B5EF4-FFF2-40B4-BE49-F238E27FC236}">
                <a16:creationId xmlns:a16="http://schemas.microsoft.com/office/drawing/2014/main" id="{42CC946A-9CBA-57C1-27C8-EB7FFD268437}"/>
              </a:ext>
            </a:extLst>
          </p:cNvPr>
          <p:cNvSpPr txBox="1">
            <a:spLocks/>
          </p:cNvSpPr>
          <p:nvPr/>
        </p:nvSpPr>
        <p:spPr>
          <a:xfrm>
            <a:off x="1584325" y="4704862"/>
            <a:ext cx="9023350" cy="111918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altLang="en-US" i="1" dirty="0"/>
              <a:t>Provide students adequate resources such as technology, space, and time to demonstrate what they know and can do on the test.</a:t>
            </a:r>
          </a:p>
        </p:txBody>
      </p:sp>
    </p:spTree>
    <p:extLst>
      <p:ext uri="{BB962C8B-B14F-4D97-AF65-F5344CB8AC3E}">
        <p14:creationId xmlns:p14="http://schemas.microsoft.com/office/powerpoint/2010/main" val="997381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Utilizing School-Level Test Windows</a:t>
            </a:r>
          </a:p>
        </p:txBody>
      </p:sp>
      <p:sp>
        <p:nvSpPr>
          <p:cNvPr id="3" name="Rectangle 2"/>
          <p:cNvSpPr/>
          <p:nvPr/>
        </p:nvSpPr>
        <p:spPr>
          <a:xfrm>
            <a:off x="717176" y="1887829"/>
            <a:ext cx="10364481" cy="2985433"/>
          </a:xfrm>
          <a:prstGeom prst="rect">
            <a:avLst/>
          </a:prstGeom>
        </p:spPr>
        <p:txBody>
          <a:bodyPr wrap="square">
            <a:spAutoFit/>
          </a:bodyPr>
          <a:lstStyle/>
          <a:p>
            <a:pPr eaLnBrk="0" hangingPunct="0">
              <a:spcBef>
                <a:spcPts val="600"/>
              </a:spcBef>
              <a:spcAft>
                <a:spcPts val="600"/>
              </a:spcAft>
              <a:buSzPct val="100000"/>
              <a:defRPr/>
            </a:pPr>
            <a:r>
              <a:rPr lang="en-US" sz="2400" dirty="0">
                <a:latin typeface="+mj-lt"/>
              </a:rPr>
              <a:t>All district and school testing must fall within the statewide assessment administration windows. School-level test windows further control when OSAS tests and surveys can be administered locally.</a:t>
            </a:r>
          </a:p>
          <a:p>
            <a:pPr marL="796925" lvl="1" indent="-339725" eaLnBrk="0" hangingPunct="0">
              <a:spcBef>
                <a:spcPts val="600"/>
              </a:spcBef>
              <a:buSzPct val="100000"/>
              <a:buFont typeface="Arial" panose="020B0604020202020204" pitchFamily="34" charset="0"/>
              <a:buChar char="•"/>
              <a:defRPr/>
            </a:pPr>
            <a:r>
              <a:rPr lang="en-US" sz="2400" dirty="0">
                <a:latin typeface="+mj-lt"/>
              </a:rPr>
              <a:t>Consult the </a:t>
            </a:r>
            <a:r>
              <a:rPr lang="en-US" sz="2400" dirty="0">
                <a:latin typeface="+mj-lt"/>
                <a:hlinkClick r:id="rId3"/>
              </a:rPr>
              <a:t>current assessment administration schedule</a:t>
            </a:r>
            <a:r>
              <a:rPr lang="en-US" sz="2400" dirty="0">
                <a:latin typeface="+mj-lt"/>
              </a:rPr>
              <a:t>.</a:t>
            </a:r>
          </a:p>
          <a:p>
            <a:pPr marL="796925" lvl="1" indent="-339725" eaLnBrk="0" hangingPunct="0">
              <a:spcBef>
                <a:spcPts val="600"/>
              </a:spcBef>
              <a:buSzPct val="100000"/>
              <a:buFont typeface="Arial" panose="020B0604020202020204" pitchFamily="34" charset="0"/>
              <a:buChar char="•"/>
              <a:defRPr/>
            </a:pPr>
            <a:r>
              <a:rPr lang="en-US" sz="2400" dirty="0">
                <a:latin typeface="+mj-lt"/>
              </a:rPr>
              <a:t>OSAS tests and surveys are not timed.</a:t>
            </a:r>
          </a:p>
          <a:p>
            <a:pPr marL="796925" lvl="1" indent="-339725" eaLnBrk="0" hangingPunct="0">
              <a:spcBef>
                <a:spcPts val="600"/>
              </a:spcBef>
              <a:buSzPct val="100000"/>
              <a:buFont typeface="Arial" panose="020B0604020202020204" pitchFamily="34" charset="0"/>
              <a:buChar char="•"/>
              <a:defRPr/>
            </a:pPr>
            <a:r>
              <a:rPr lang="en-US" sz="2400" dirty="0">
                <a:latin typeface="+mj-lt"/>
              </a:rPr>
              <a:t>Test and survey times vary by grade and subject – use average test times in the </a:t>
            </a:r>
            <a:r>
              <a:rPr lang="en-US" sz="2400" dirty="0">
                <a:latin typeface="+mj-lt"/>
                <a:hlinkClick r:id="rId4"/>
              </a:rPr>
              <a:t>TAM</a:t>
            </a:r>
            <a:r>
              <a:rPr lang="en-US" sz="2400" dirty="0">
                <a:latin typeface="+mj-lt"/>
              </a:rPr>
              <a:t> to guide scheduling.</a:t>
            </a:r>
          </a:p>
        </p:txBody>
      </p:sp>
      <p:sp>
        <p:nvSpPr>
          <p:cNvPr id="5" name="TextBox 4">
            <a:extLst>
              <a:ext uri="{FF2B5EF4-FFF2-40B4-BE49-F238E27FC236}">
                <a16:creationId xmlns:a16="http://schemas.microsoft.com/office/drawing/2014/main" id="{393872EA-5BC8-6AA0-E504-894A8A61802C}"/>
              </a:ext>
            </a:extLst>
          </p:cNvPr>
          <p:cNvSpPr txBox="1"/>
          <p:nvPr/>
        </p:nvSpPr>
        <p:spPr>
          <a:xfrm>
            <a:off x="2477576" y="4939464"/>
            <a:ext cx="7236848" cy="1200329"/>
          </a:xfrm>
          <a:prstGeom prst="rect">
            <a:avLst/>
          </a:prstGeom>
          <a:solidFill>
            <a:schemeClr val="tx2"/>
          </a:solidFill>
        </p:spPr>
        <p:txBody>
          <a:bodyPr wrap="square" rtlCol="0">
            <a:spAutoFit/>
          </a:bodyPr>
          <a:lstStyle/>
          <a:p>
            <a:pPr marL="106362" algn="ctr" eaLnBrk="0" hangingPunct="0">
              <a:spcBef>
                <a:spcPts val="600"/>
              </a:spcBef>
              <a:buSzPct val="100000"/>
              <a:defRPr/>
            </a:pPr>
            <a:r>
              <a:rPr lang="en-US" sz="2400" dirty="0">
                <a:solidFill>
                  <a:schemeClr val="bg1"/>
                </a:solidFill>
                <a:latin typeface="+mn-lt"/>
              </a:rPr>
              <a:t>School-level test windows are </a:t>
            </a:r>
            <a:r>
              <a:rPr lang="en-US" sz="2400" b="1" u="sng" dirty="0">
                <a:solidFill>
                  <a:schemeClr val="bg1"/>
                </a:solidFill>
                <a:latin typeface="+mn-lt"/>
              </a:rPr>
              <a:t>recommended</a:t>
            </a:r>
            <a:r>
              <a:rPr lang="en-US" sz="2400" dirty="0">
                <a:solidFill>
                  <a:schemeClr val="bg1"/>
                </a:solidFill>
                <a:latin typeface="+mn-lt"/>
              </a:rPr>
              <a:t> (but not required) to help districts ensure that the correct tests are administered to the right students at the right time.</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16</a:t>
            </a:fld>
            <a:endParaRPr lang="en-US" dirty="0"/>
          </a:p>
        </p:txBody>
      </p:sp>
    </p:spTree>
    <p:extLst>
      <p:ext uri="{BB962C8B-B14F-4D97-AF65-F5344CB8AC3E}">
        <p14:creationId xmlns:p14="http://schemas.microsoft.com/office/powerpoint/2010/main" val="1528302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cap="none" dirty="0">
                <a:ea typeface="+mn-ea"/>
                <a:cs typeface="+mn-cs"/>
              </a:rPr>
              <a:t>Managing School-Level Test Windows</a:t>
            </a:r>
          </a:p>
        </p:txBody>
      </p:sp>
      <p:sp>
        <p:nvSpPr>
          <p:cNvPr id="6" name="Content Placeholder 5">
            <a:extLst>
              <a:ext uri="{FF2B5EF4-FFF2-40B4-BE49-F238E27FC236}">
                <a16:creationId xmlns:a16="http://schemas.microsoft.com/office/drawing/2014/main" id="{2DC99AE7-7B0C-07C7-77D6-B56E6B9A9D88}"/>
              </a:ext>
            </a:extLst>
          </p:cNvPr>
          <p:cNvSpPr>
            <a:spLocks noGrp="1"/>
          </p:cNvSpPr>
          <p:nvPr>
            <p:ph idx="1"/>
          </p:nvPr>
        </p:nvSpPr>
        <p:spPr>
          <a:xfrm>
            <a:off x="717176" y="1825625"/>
            <a:ext cx="4741303" cy="2804061"/>
          </a:xfrm>
        </p:spPr>
        <p:txBody>
          <a:bodyPr>
            <a:noAutofit/>
          </a:bodyPr>
          <a:lstStyle/>
          <a:p>
            <a:pPr marL="339725" indent="-339725" eaLnBrk="0" hangingPunct="0">
              <a:lnSpc>
                <a:spcPct val="100000"/>
              </a:lnSpc>
              <a:spcBef>
                <a:spcPts val="600"/>
              </a:spcBef>
              <a:buSzPct val="100000"/>
              <a:defRPr/>
            </a:pPr>
            <a:r>
              <a:rPr lang="en-US" dirty="0"/>
              <a:t>School-level test windows are set in TIDE by DTCs, DLUs, and STCs.</a:t>
            </a:r>
          </a:p>
          <a:p>
            <a:pPr marL="339725" indent="-339725" eaLnBrk="0" hangingPunct="0">
              <a:lnSpc>
                <a:spcPct val="100000"/>
              </a:lnSpc>
              <a:spcBef>
                <a:spcPts val="600"/>
              </a:spcBef>
              <a:buSzPct val="100000"/>
              <a:defRPr/>
            </a:pPr>
            <a:r>
              <a:rPr lang="en-US" dirty="0"/>
              <a:t>School-level test windows can help prevent TAs from adding incorrect tests to testing sessions by restricting which tests are available.</a:t>
            </a:r>
          </a:p>
        </p:txBody>
      </p:sp>
      <p:pic>
        <p:nvPicPr>
          <p:cNvPr id="9" name="Picture 8" descr="Add test windows screenshot">
            <a:extLst>
              <a:ext uri="{FF2B5EF4-FFF2-40B4-BE49-F238E27FC236}">
                <a16:creationId xmlns:a16="http://schemas.microsoft.com/office/drawing/2014/main" id="{85C39F38-B8BC-008E-5EB3-F8E15036DAB7}"/>
              </a:ext>
            </a:extLst>
          </p:cNvPr>
          <p:cNvPicPr>
            <a:picLocks noChangeAspect="1"/>
          </p:cNvPicPr>
          <p:nvPr/>
        </p:nvPicPr>
        <p:blipFill>
          <a:blip r:embed="rId3"/>
          <a:stretch>
            <a:fillRect/>
          </a:stretch>
        </p:blipFill>
        <p:spPr>
          <a:xfrm>
            <a:off x="5592190" y="1825625"/>
            <a:ext cx="6224399" cy="2804061"/>
          </a:xfrm>
          <a:prstGeom prst="rect">
            <a:avLst/>
          </a:prstGeom>
          <a:ln w="38100">
            <a:solidFill>
              <a:schemeClr val="tx2"/>
            </a:solidFill>
          </a:ln>
        </p:spPr>
      </p:pic>
      <p:sp>
        <p:nvSpPr>
          <p:cNvPr id="3" name="TextBox 2">
            <a:extLst>
              <a:ext uri="{FF2B5EF4-FFF2-40B4-BE49-F238E27FC236}">
                <a16:creationId xmlns:a16="http://schemas.microsoft.com/office/drawing/2014/main" id="{B556C64F-37F4-4662-5BD3-8C19D49631C6}"/>
              </a:ext>
            </a:extLst>
          </p:cNvPr>
          <p:cNvSpPr txBox="1"/>
          <p:nvPr/>
        </p:nvSpPr>
        <p:spPr>
          <a:xfrm>
            <a:off x="717175" y="4629686"/>
            <a:ext cx="11099414" cy="830997"/>
          </a:xfrm>
          <a:prstGeom prst="rect">
            <a:avLst/>
          </a:prstGeom>
          <a:noFill/>
        </p:spPr>
        <p:txBody>
          <a:bodyPr wrap="square" rtlCol="0">
            <a:spAutoFit/>
          </a:bodyPr>
          <a:lstStyle/>
          <a:p>
            <a:pPr marL="339725" marR="0" lvl="0" indent="-339725" algn="l" defTabSz="914400" rtl="0" eaLnBrk="0" fontAlgn="auto" latinLnBrk="0" hangingPunct="0">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mn-lt"/>
                <a:ea typeface="+mn-ea"/>
                <a:cs typeface="+mn-cs"/>
              </a:rPr>
              <a:t>Consult the TIDE User Guide on ODE’s </a:t>
            </a:r>
            <a:r>
              <a:rPr kumimoji="0" lang="en-US" sz="2400" b="0" i="0" u="none" strike="noStrike" kern="1200" cap="none" spc="0" normalizeH="0" baseline="0" noProof="0" dirty="0">
                <a:ln>
                  <a:noFill/>
                </a:ln>
                <a:solidFill>
                  <a:srgbClr val="0070C0"/>
                </a:solidFill>
                <a:effectLst/>
                <a:uLnTx/>
                <a:uFillTx/>
                <a:latin typeface="+mn-lt"/>
                <a:ea typeface="+mn-ea"/>
                <a:cs typeface="+mn-cs"/>
                <a:hlinkClick r:id="rId4">
                  <a:extLst>
                    <a:ext uri="{A12FA001-AC4F-418D-AE19-62706E023703}">
                      <ahyp:hlinkClr xmlns:ahyp="http://schemas.microsoft.com/office/drawing/2018/hyperlinkcolor" val="tx"/>
                    </a:ext>
                  </a:extLst>
                </a:hlinkClick>
              </a:rPr>
              <a:t>Assessment Administration webpage</a:t>
            </a:r>
            <a:r>
              <a:rPr kumimoji="0" lang="en-US" sz="2400" b="0" i="0" u="none" strike="noStrike" kern="1200" cap="none" spc="0" normalizeH="0" baseline="0" noProof="0" dirty="0">
                <a:ln>
                  <a:noFill/>
                </a:ln>
                <a:solidFill>
                  <a:srgbClr val="0070C0"/>
                </a:solidFill>
                <a:effectLst/>
                <a:uLnTx/>
                <a:uFillTx/>
                <a:latin typeface="+mn-lt"/>
                <a:ea typeface="+mn-ea"/>
                <a:cs typeface="+mn-cs"/>
              </a:rPr>
              <a:t> </a:t>
            </a:r>
            <a:r>
              <a:rPr kumimoji="0" lang="en-US" sz="2400" b="0" i="0" u="none" strike="noStrike" kern="1200" cap="none" spc="0" normalizeH="0" baseline="0" noProof="0" dirty="0">
                <a:ln>
                  <a:noFill/>
                </a:ln>
                <a:solidFill>
                  <a:prstClr val="black"/>
                </a:solidFill>
                <a:effectLst/>
                <a:uLnTx/>
                <a:uFillTx/>
                <a:latin typeface="+mn-lt"/>
                <a:ea typeface="+mn-ea"/>
                <a:cs typeface="+mn-cs"/>
              </a:rPr>
              <a:t>for support in creating the optional school-level test windows.</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10" name="Slide Number Placeholder 9"/>
          <p:cNvSpPr>
            <a:spLocks noGrp="1"/>
          </p:cNvSpPr>
          <p:nvPr>
            <p:ph type="sldNum" sz="quarter" idx="12"/>
          </p:nvPr>
        </p:nvSpPr>
        <p:spPr/>
        <p:txBody>
          <a:bodyPr/>
          <a:lstStyle/>
          <a:p>
            <a:fld id="{357F5B69-6281-4C1F-8C38-6DA0F56DA430}" type="slidenum">
              <a:rPr lang="en-US" smtClean="0"/>
              <a:t>17</a:t>
            </a:fld>
            <a:endParaRPr lang="en-US" dirty="0"/>
          </a:p>
        </p:txBody>
      </p:sp>
    </p:spTree>
    <p:extLst>
      <p:ext uri="{BB962C8B-B14F-4D97-AF65-F5344CB8AC3E}">
        <p14:creationId xmlns:p14="http://schemas.microsoft.com/office/powerpoint/2010/main" val="898055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Grp="1" noChangeArrowheads="1"/>
          </p:cNvSpPr>
          <p:nvPr>
            <p:ph type="title"/>
          </p:nvPr>
        </p:nvSpPr>
        <p:spPr>
          <a:prstGeom prst="rect">
            <a:avLst/>
          </a:prstGeom>
        </p:spPr>
        <p:txBody>
          <a:bodyPr anchor="b">
            <a:noAutofit/>
          </a:bodyPr>
          <a:lstStyle>
            <a:lvl1pPr algn="ctr" rtl="0" eaLnBrk="0" fontAlgn="base" hangingPunct="0">
              <a:spcBef>
                <a:spcPct val="0"/>
              </a:spcBef>
              <a:spcAft>
                <a:spcPct val="0"/>
              </a:spcAft>
              <a:defRPr sz="32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marL="60325" algn="l" eaLnBrk="1" fontAlgn="auto" hangingPunct="1">
              <a:lnSpc>
                <a:spcPct val="80000"/>
              </a:lnSpc>
              <a:spcBef>
                <a:spcPct val="35000"/>
              </a:spcBef>
              <a:spcAft>
                <a:spcPts val="0"/>
              </a:spcAft>
              <a:defRPr/>
            </a:pPr>
            <a:r>
              <a:rPr lang="en-US" sz="4000" cap="none" dirty="0">
                <a:ea typeface="+mn-ea"/>
                <a:cs typeface="+mn-cs"/>
              </a:rPr>
              <a:t>Building a Testing Schedule</a:t>
            </a:r>
          </a:p>
        </p:txBody>
      </p:sp>
      <p:sp>
        <p:nvSpPr>
          <p:cNvPr id="33794" name="Content Placeholder 2"/>
          <p:cNvSpPr>
            <a:spLocks noGrp="1"/>
          </p:cNvSpPr>
          <p:nvPr>
            <p:ph idx="1"/>
          </p:nvPr>
        </p:nvSpPr>
        <p:spPr/>
        <p:txBody>
          <a:bodyPr>
            <a:noAutofit/>
          </a:bodyPr>
          <a:lstStyle/>
          <a:p>
            <a:pPr>
              <a:lnSpc>
                <a:spcPct val="100000"/>
              </a:lnSpc>
              <a:spcBef>
                <a:spcPts val="600"/>
              </a:spcBef>
            </a:pPr>
            <a:r>
              <a:rPr lang="en-US" altLang="en-US" dirty="0"/>
              <a:t>Inventory all potential locations and devices for testing</a:t>
            </a:r>
          </a:p>
          <a:p>
            <a:pPr>
              <a:lnSpc>
                <a:spcPct val="100000"/>
              </a:lnSpc>
              <a:spcBef>
                <a:spcPts val="600"/>
              </a:spcBef>
            </a:pPr>
            <a:r>
              <a:rPr lang="en-US" altLang="en-US" dirty="0"/>
              <a:t>Identify students who will be taking each test and ensure embedded and non-embedded student accessibility supports are in place</a:t>
            </a:r>
          </a:p>
          <a:p>
            <a:pPr>
              <a:lnSpc>
                <a:spcPct val="100000"/>
              </a:lnSpc>
              <a:spcBef>
                <a:spcPts val="600"/>
              </a:spcBef>
            </a:pPr>
            <a:r>
              <a:rPr lang="en-US" altLang="en-US" dirty="0"/>
              <a:t>Consider non-negotiables, including previously scheduled events during the testing  window, the desired sequence of grade levels and tests, and available days of week and times of day</a:t>
            </a:r>
          </a:p>
          <a:p>
            <a:pPr>
              <a:lnSpc>
                <a:spcPct val="100000"/>
              </a:lnSpc>
              <a:spcBef>
                <a:spcPts val="600"/>
              </a:spcBef>
            </a:pPr>
            <a:r>
              <a:rPr lang="en-US" altLang="en-US" dirty="0"/>
              <a:t>Plan for transition time (travel time to testing location, logging in and out, etc.)</a:t>
            </a:r>
          </a:p>
          <a:p>
            <a:pPr>
              <a:lnSpc>
                <a:spcPct val="100000"/>
              </a:lnSpc>
              <a:spcBef>
                <a:spcPts val="600"/>
              </a:spcBef>
            </a:pPr>
            <a:r>
              <a:rPr lang="en-US" altLang="en-US" dirty="0"/>
              <a:t>Build in make-up sessions throughout testing</a:t>
            </a:r>
          </a:p>
          <a:p>
            <a:pPr>
              <a:lnSpc>
                <a:spcPct val="100000"/>
              </a:lnSpc>
              <a:spcBef>
                <a:spcPts val="600"/>
              </a:spcBef>
            </a:pPr>
            <a:r>
              <a:rPr lang="en-US" altLang="en-US" dirty="0"/>
              <a:t>Anticipate the need for unexpected adjustments to the testing schedule</a:t>
            </a:r>
          </a:p>
          <a:p>
            <a:pPr>
              <a:lnSpc>
                <a:spcPct val="100000"/>
              </a:lnSpc>
              <a:spcBef>
                <a:spcPts val="600"/>
              </a:spcBef>
            </a:pPr>
            <a:r>
              <a:rPr lang="en-US" altLang="en-US" dirty="0"/>
              <a:t>Plan staff, student, and parent communication</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18</a:t>
            </a:fld>
            <a:endParaRPr lang="en-US" dirty="0"/>
          </a:p>
        </p:txBody>
      </p:sp>
    </p:spTree>
    <p:extLst>
      <p:ext uri="{BB962C8B-B14F-4D97-AF65-F5344CB8AC3E}">
        <p14:creationId xmlns:p14="http://schemas.microsoft.com/office/powerpoint/2010/main" val="3200462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Q &amp; A Discussion</a:t>
            </a:r>
          </a:p>
        </p:txBody>
      </p:sp>
      <p:sp>
        <p:nvSpPr>
          <p:cNvPr id="3" name="Content Placeholder 2"/>
          <p:cNvSpPr>
            <a:spLocks noGrp="1"/>
          </p:cNvSpPr>
          <p:nvPr>
            <p:ph idx="1"/>
          </p:nvPr>
        </p:nvSpPr>
        <p:spPr/>
        <p:txBody>
          <a:bodyPr>
            <a:normAutofit/>
          </a:bodyPr>
          <a:lstStyle/>
          <a:p>
            <a:pPr>
              <a:spcAft>
                <a:spcPts val="1200"/>
              </a:spcAft>
              <a:defRPr/>
            </a:pPr>
            <a:r>
              <a:rPr lang="en-US" dirty="0"/>
              <a:t>What are the local considerations and challenges around scheduling within your school or district?</a:t>
            </a:r>
          </a:p>
          <a:p>
            <a:pPr>
              <a:spcAft>
                <a:spcPts val="1200"/>
              </a:spcAft>
              <a:defRPr/>
            </a:pPr>
            <a:r>
              <a:rPr lang="en-US" dirty="0"/>
              <a:t>What are some effective approaches you could use to address these challenges?</a:t>
            </a:r>
          </a:p>
          <a:p>
            <a:pPr>
              <a:spcAft>
                <a:spcPts val="1200"/>
              </a:spcAft>
              <a:defRPr/>
            </a:pPr>
            <a:r>
              <a:rPr lang="en-US" dirty="0"/>
              <a:t>Who within your school or district needs to be included when coordinating your school-level test windows and schedules?</a:t>
            </a:r>
          </a:p>
          <a:p>
            <a:pPr>
              <a:spcAft>
                <a:spcPts val="1200"/>
              </a:spcAft>
              <a:defRPr/>
            </a:pPr>
            <a:r>
              <a:rPr lang="en-US" dirty="0"/>
              <a:t>What resources are available to assist you in planning and managing your school-level test windows and schedules?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19</a:t>
            </a:fld>
            <a:endParaRPr lang="en-US" dirty="0"/>
          </a:p>
        </p:txBody>
      </p:sp>
    </p:spTree>
    <p:extLst>
      <p:ext uri="{BB962C8B-B14F-4D97-AF65-F5344CB8AC3E}">
        <p14:creationId xmlns:p14="http://schemas.microsoft.com/office/powerpoint/2010/main" val="1868259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a:solidFill>
                  <a:srgbClr val="0070C0"/>
                </a:solidFill>
              </a:rPr>
              <a:t>Format of ODE-Created Training</a:t>
            </a:r>
          </a:p>
        </p:txBody>
      </p:sp>
      <p:sp>
        <p:nvSpPr>
          <p:cNvPr id="2" name="Content Placeholder 1"/>
          <p:cNvSpPr>
            <a:spLocks noGrp="1"/>
          </p:cNvSpPr>
          <p:nvPr>
            <p:ph idx="1"/>
          </p:nvPr>
        </p:nvSpPr>
        <p:spPr/>
        <p:txBody>
          <a:bodyPr>
            <a:noAutofit/>
          </a:bodyPr>
          <a:lstStyle/>
          <a:p>
            <a:pPr marL="0" indent="0">
              <a:lnSpc>
                <a:spcPct val="110000"/>
              </a:lnSpc>
              <a:spcBef>
                <a:spcPts val="600"/>
              </a:spcBef>
              <a:buSzPct val="100000"/>
              <a:buNone/>
              <a:defRPr/>
            </a:pPr>
            <a:r>
              <a:rPr lang="en-US" altLang="en-US" dirty="0">
                <a:solidFill>
                  <a:schemeClr val="tx1">
                    <a:lumMod val="50000"/>
                  </a:schemeClr>
                </a:solidFill>
              </a:rPr>
              <a:t>Training is organized into short modules by content area, test, or survey.</a:t>
            </a:r>
          </a:p>
          <a:p>
            <a:pPr marL="796925" lvl="1">
              <a:lnSpc>
                <a:spcPct val="110000"/>
              </a:lnSpc>
              <a:spcBef>
                <a:spcPts val="600"/>
              </a:spcBef>
              <a:buSzPct val="100000"/>
              <a:buFont typeface="Arial" panose="020B0604020202020204" pitchFamily="34" charset="0"/>
              <a:buChar char="•"/>
              <a:defRPr/>
            </a:pPr>
            <a:r>
              <a:rPr lang="en-US" altLang="en-US" dirty="0">
                <a:solidFill>
                  <a:schemeClr val="tx1">
                    <a:lumMod val="50000"/>
                  </a:schemeClr>
                </a:solidFill>
              </a:rPr>
              <a:t>Modules are revised each school year to incorporate changes in OSAS</a:t>
            </a:r>
          </a:p>
          <a:p>
            <a:pPr marL="796925" lvl="1">
              <a:spcBef>
                <a:spcPts val="600"/>
              </a:spcBef>
              <a:buSzPct val="100000"/>
              <a:buFont typeface="Arial" panose="020B0604020202020204" pitchFamily="34" charset="0"/>
              <a:buChar char="•"/>
              <a:defRPr/>
            </a:pPr>
            <a:r>
              <a:rPr lang="en-US" altLang="en-US" dirty="0">
                <a:solidFill>
                  <a:schemeClr val="tx1">
                    <a:lumMod val="50000"/>
                  </a:schemeClr>
                </a:solidFill>
              </a:rPr>
              <a:t>Modules are published as narrated videos as well as in slide decks with facilitator notes available in PowerPoint and Google Slides formats</a:t>
            </a:r>
          </a:p>
          <a:p>
            <a:pPr marL="796925" lvl="1">
              <a:spcBef>
                <a:spcPts val="600"/>
              </a:spcBef>
              <a:buSzPct val="100000"/>
              <a:buFont typeface="Arial" panose="020B0604020202020204" pitchFamily="34" charset="0"/>
              <a:buChar char="•"/>
              <a:defRPr/>
            </a:pPr>
            <a:r>
              <a:rPr lang="en-US" altLang="en-US" dirty="0">
                <a:solidFill>
                  <a:schemeClr val="tx1">
                    <a:lumMod val="50000"/>
                  </a:schemeClr>
                </a:solidFill>
              </a:rPr>
              <a:t>Consult the </a:t>
            </a:r>
            <a:r>
              <a:rPr lang="en-US" altLang="en-US" dirty="0">
                <a:solidFill>
                  <a:schemeClr val="tx1">
                    <a:lumMod val="50000"/>
                  </a:schemeClr>
                </a:solidFill>
                <a:hlinkClick r:id="rId3"/>
              </a:rPr>
              <a:t>Test Administration Manual</a:t>
            </a:r>
            <a:r>
              <a:rPr lang="en-US" altLang="en-US" dirty="0">
                <a:solidFill>
                  <a:schemeClr val="tx1">
                    <a:lumMod val="50000"/>
                  </a:schemeClr>
                </a:solidFill>
              </a:rPr>
              <a:t> (TAM) for which modules are required for various district and school personnel</a:t>
            </a:r>
          </a:p>
          <a:p>
            <a:pPr marL="0" indent="0">
              <a:spcBef>
                <a:spcPts val="1800"/>
              </a:spcBef>
              <a:buSzPct val="100000"/>
              <a:buNone/>
              <a:defRPr/>
            </a:pPr>
            <a:r>
              <a:rPr lang="en-US" altLang="en-US" dirty="0">
                <a:solidFill>
                  <a:schemeClr val="tx1">
                    <a:lumMod val="50000"/>
                  </a:schemeClr>
                </a:solidFill>
              </a:rPr>
              <a:t>Training modules are designed to orient participants to important features and resources, not to be exhaustive sources of information.</a:t>
            </a:r>
          </a:p>
          <a:p>
            <a:pPr lvl="1">
              <a:spcBef>
                <a:spcPts val="600"/>
              </a:spcBef>
              <a:buSzPct val="100000"/>
              <a:buFont typeface="Arial" panose="020B0604020202020204" pitchFamily="34" charset="0"/>
              <a:buChar char="•"/>
              <a:defRPr/>
            </a:pPr>
            <a:r>
              <a:rPr lang="en-US" altLang="en-US" dirty="0">
                <a:solidFill>
                  <a:schemeClr val="tx1">
                    <a:lumMod val="50000"/>
                  </a:schemeClr>
                </a:solidFill>
              </a:rPr>
              <a:t>Additional information is available in manuals and user guides available on ODE’s </a:t>
            </a:r>
            <a:r>
              <a:rPr lang="en-US" altLang="en-US" dirty="0">
                <a:solidFill>
                  <a:schemeClr val="tx1">
                    <a:lumMod val="50000"/>
                  </a:schemeClr>
                </a:solidFill>
                <a:hlinkClick r:id="rId4"/>
              </a:rPr>
              <a:t>Assessment Administration webpage</a:t>
            </a:r>
            <a:endParaRPr lang="en-US" altLang="en-US" dirty="0">
              <a:solidFill>
                <a:schemeClr val="tx1">
                  <a:lumMod val="50000"/>
                </a:schemeClr>
              </a:solidFill>
            </a:endParaRP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1620725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a:t>Student Access &amp; Participation</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20</a:t>
            </a:fld>
            <a:endParaRPr lang="en-US" dirty="0"/>
          </a:p>
        </p:txBody>
      </p:sp>
      <p:sp>
        <p:nvSpPr>
          <p:cNvPr id="4" name="Content Placeholder 2">
            <a:extLst>
              <a:ext uri="{FF2B5EF4-FFF2-40B4-BE49-F238E27FC236}">
                <a16:creationId xmlns:a16="http://schemas.microsoft.com/office/drawing/2014/main" id="{5F6518BB-C3FB-CF55-0973-C26F0BF45F0D}"/>
              </a:ext>
            </a:extLst>
          </p:cNvPr>
          <p:cNvSpPr txBox="1">
            <a:spLocks/>
          </p:cNvSpPr>
          <p:nvPr/>
        </p:nvSpPr>
        <p:spPr>
          <a:xfrm>
            <a:off x="1584325" y="4704862"/>
            <a:ext cx="9023350" cy="111918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altLang="en-US" i="1" dirty="0"/>
              <a:t>Ensure representation of all students in assessment results, as well as accurate interpretation and use of aggregated data.</a:t>
            </a:r>
          </a:p>
        </p:txBody>
      </p:sp>
    </p:spTree>
    <p:extLst>
      <p:ext uri="{BB962C8B-B14F-4D97-AF65-F5344CB8AC3E}">
        <p14:creationId xmlns:p14="http://schemas.microsoft.com/office/powerpoint/2010/main" val="142207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t>Participation Requirements</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21</a:t>
            </a:fld>
            <a:endParaRPr lang="en-US" dirty="0"/>
          </a:p>
        </p:txBody>
      </p:sp>
      <p:sp>
        <p:nvSpPr>
          <p:cNvPr id="39940" name="Rectangle 3"/>
          <p:cNvSpPr txBox="1">
            <a:spLocks noChangeArrowheads="1"/>
          </p:cNvSpPr>
          <p:nvPr/>
        </p:nvSpPr>
        <p:spPr bwMode="auto">
          <a:xfrm>
            <a:off x="717177" y="1908524"/>
            <a:ext cx="10784542" cy="34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46100" indent="-441325"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marL="0" indent="0">
              <a:spcBef>
                <a:spcPct val="0"/>
              </a:spcBef>
              <a:buClrTx/>
              <a:buSzPct val="100000"/>
              <a:buNone/>
            </a:pPr>
            <a:r>
              <a:rPr lang="en-US" altLang="en-US" dirty="0">
                <a:latin typeface="+mn-lt"/>
              </a:rPr>
              <a:t>Federal and state laws require students to participate in statewide summative testing in specified grades. Participation is part of Oregon’s accountability framework.</a:t>
            </a:r>
          </a:p>
          <a:p>
            <a:pPr marL="633413" indent="-339725">
              <a:buClrTx/>
              <a:buSzPct val="100000"/>
              <a:buFont typeface="Arial" panose="020B0604020202020204" pitchFamily="34" charset="0"/>
              <a:buChar char="•"/>
            </a:pPr>
            <a:r>
              <a:rPr lang="en-US" altLang="en-US" dirty="0">
                <a:latin typeface="+mn-lt"/>
              </a:rPr>
              <a:t>95% of students in grades 3 – 8 and 11 are required to test in ELA and Mathematics</a:t>
            </a:r>
          </a:p>
          <a:p>
            <a:pPr marL="633413" indent="-339725">
              <a:buClrTx/>
              <a:buSzPct val="100000"/>
              <a:buFont typeface="Arial" panose="020B0604020202020204" pitchFamily="34" charset="0"/>
              <a:buChar char="•"/>
            </a:pPr>
            <a:r>
              <a:rPr lang="en-US" altLang="en-US" dirty="0">
                <a:latin typeface="+mn-lt"/>
              </a:rPr>
              <a:t>95% of students in grades 5, 8, and 11 are required to test in Science</a:t>
            </a:r>
          </a:p>
          <a:p>
            <a:pPr marL="633413" indent="-339725">
              <a:buClrTx/>
              <a:buSzPct val="100000"/>
              <a:buFont typeface="Arial" panose="020B0604020202020204" pitchFamily="34" charset="0"/>
              <a:buChar char="•"/>
            </a:pPr>
            <a:r>
              <a:rPr lang="en-US" altLang="en-US" dirty="0">
                <a:latin typeface="+mn-lt"/>
              </a:rPr>
              <a:t>100% of students identified as English Learners are required to participate in the statewide summative ELPA or Alt ELPA</a:t>
            </a:r>
          </a:p>
          <a:p>
            <a:pPr marL="0" indent="0">
              <a:spcBef>
                <a:spcPts val="1800"/>
              </a:spcBef>
              <a:buClrTx/>
              <a:buSzPct val="100000"/>
              <a:buNone/>
            </a:pPr>
            <a:r>
              <a:rPr lang="en-US" altLang="en-US" dirty="0">
                <a:latin typeface="+mn-lt"/>
              </a:rPr>
              <a:t>Participation calculations are based on the total number of students enrolled on the </a:t>
            </a:r>
            <a:r>
              <a:rPr lang="en-US" altLang="en-US" b="1" u="sng" dirty="0">
                <a:latin typeface="+mn-lt"/>
              </a:rPr>
              <a:t>first weekday in May</a:t>
            </a:r>
            <a:r>
              <a:rPr lang="en-US" altLang="en-US" dirty="0">
                <a:latin typeface="+mn-lt"/>
              </a:rPr>
              <a:t>.</a:t>
            </a:r>
          </a:p>
          <a:p>
            <a:pPr marL="339725" indent="-339725">
              <a:spcBef>
                <a:spcPts val="1800"/>
              </a:spcBef>
              <a:buClrTx/>
              <a:buSzPct val="100000"/>
              <a:buNone/>
            </a:pPr>
            <a:endParaRPr lang="en-US" altLang="en-US" dirty="0">
              <a:latin typeface="+mn-lt"/>
            </a:endParaRPr>
          </a:p>
        </p:txBody>
      </p:sp>
    </p:spTree>
    <p:extLst>
      <p:ext uri="{BB962C8B-B14F-4D97-AF65-F5344CB8AC3E}">
        <p14:creationId xmlns:p14="http://schemas.microsoft.com/office/powerpoint/2010/main" val="1894386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Required Notices and Student Opt-Outs</a:t>
            </a:r>
          </a:p>
        </p:txBody>
      </p:sp>
      <p:sp>
        <p:nvSpPr>
          <p:cNvPr id="5" name="TextBox 4"/>
          <p:cNvSpPr txBox="1"/>
          <p:nvPr/>
        </p:nvSpPr>
        <p:spPr>
          <a:xfrm>
            <a:off x="612852" y="1725693"/>
            <a:ext cx="10888866" cy="4031873"/>
          </a:xfrm>
          <a:prstGeom prst="rect">
            <a:avLst/>
          </a:prstGeom>
          <a:noFill/>
        </p:spPr>
        <p:txBody>
          <a:bodyPr wrap="square">
            <a:spAutoFit/>
          </a:bodyPr>
          <a:lstStyle/>
          <a:p>
            <a:pPr eaLnBrk="0" hangingPunct="0">
              <a:spcBef>
                <a:spcPts val="600"/>
              </a:spcBef>
              <a:buSzPct val="100000"/>
              <a:defRPr/>
            </a:pPr>
            <a:r>
              <a:rPr lang="en-US" sz="2400" dirty="0">
                <a:solidFill>
                  <a:srgbClr val="0070C0"/>
                </a:solidFill>
                <a:latin typeface="+mj-lt"/>
                <a:hlinkClick r:id="rId3">
                  <a:extLst>
                    <a:ext uri="{A12FA001-AC4F-418D-AE19-62706E023703}">
                      <ahyp:hlinkClr xmlns:ahyp="http://schemas.microsoft.com/office/drawing/2018/hyperlinkcolor" val="tx"/>
                    </a:ext>
                  </a:extLst>
                </a:hlinkClick>
              </a:rPr>
              <a:t>ORS 329.479</a:t>
            </a:r>
            <a:r>
              <a:rPr lang="en-US" sz="2400" dirty="0">
                <a:latin typeface="+mj-lt"/>
              </a:rPr>
              <a:t> governs the notification and opt-out process for </a:t>
            </a:r>
            <a:r>
              <a:rPr lang="en-US" sz="2400" b="1" dirty="0">
                <a:latin typeface="+mj-lt"/>
              </a:rPr>
              <a:t>OSAS ELA and Math tests</a:t>
            </a:r>
            <a:r>
              <a:rPr lang="en-US" sz="2400" dirty="0">
                <a:latin typeface="+mj-lt"/>
              </a:rPr>
              <a:t>. Districts must provide parents and adult students with:</a:t>
            </a:r>
          </a:p>
          <a:p>
            <a:pPr marL="800100" lvl="1" indent="-342900" eaLnBrk="0" hangingPunct="0">
              <a:spcBef>
                <a:spcPts val="600"/>
              </a:spcBef>
              <a:buSzPct val="100000"/>
              <a:buFont typeface="Arial" panose="020B0604020202020204" pitchFamily="34" charset="0"/>
              <a:buChar char="•"/>
              <a:defRPr/>
            </a:pPr>
            <a:r>
              <a:rPr lang="en-US" sz="2400" dirty="0">
                <a:latin typeface="+mj-lt"/>
              </a:rPr>
              <a:t>The </a:t>
            </a:r>
            <a:r>
              <a:rPr lang="en-US" sz="2400" i="1" dirty="0">
                <a:latin typeface="+mj-lt"/>
              </a:rPr>
              <a:t>Annual Notice for Statewide Tests</a:t>
            </a:r>
            <a:r>
              <a:rPr lang="en-US" sz="2400" dirty="0">
                <a:latin typeface="+mj-lt"/>
              </a:rPr>
              <a:t> at the start of each school year, and </a:t>
            </a:r>
          </a:p>
          <a:p>
            <a:pPr marL="800100" lvl="1" indent="-342900" eaLnBrk="0" hangingPunct="0">
              <a:spcBef>
                <a:spcPts val="600"/>
              </a:spcBef>
              <a:buSzPct val="100000"/>
              <a:buFont typeface="Arial" panose="020B0604020202020204" pitchFamily="34" charset="0"/>
              <a:buChar char="•"/>
              <a:defRPr/>
            </a:pPr>
            <a:r>
              <a:rPr lang="en-US" sz="2400" dirty="0">
                <a:latin typeface="+mj-lt"/>
              </a:rPr>
              <a:t>The </a:t>
            </a:r>
            <a:r>
              <a:rPr lang="en-US" sz="2400" i="1" dirty="0">
                <a:latin typeface="+mj-lt"/>
              </a:rPr>
              <a:t>Combined 30-Day Notice and Opt-Out Form</a:t>
            </a:r>
            <a:r>
              <a:rPr lang="en-US" sz="2400" dirty="0">
                <a:latin typeface="+mj-lt"/>
              </a:rPr>
              <a:t> at least 30 days before the start of the statewide test window.</a:t>
            </a:r>
          </a:p>
          <a:p>
            <a:pPr eaLnBrk="0" hangingPunct="0">
              <a:spcBef>
                <a:spcPts val="1800"/>
              </a:spcBef>
              <a:buSzPct val="100000"/>
              <a:defRPr/>
            </a:pPr>
            <a:r>
              <a:rPr lang="en-US" sz="2400" dirty="0">
                <a:latin typeface="+mj-lt"/>
              </a:rPr>
              <a:t>Required notices and opt-out forms can be found within the Forms accordion of ODE’s </a:t>
            </a:r>
            <a:r>
              <a:rPr lang="en-US" sz="2400" dirty="0">
                <a:solidFill>
                  <a:srgbClr val="0070C0"/>
                </a:solidFill>
                <a:latin typeface="+mj-lt"/>
                <a:hlinkClick r:id="rId4">
                  <a:extLst>
                    <a:ext uri="{A12FA001-AC4F-418D-AE19-62706E023703}">
                      <ahyp:hlinkClr xmlns:ahyp="http://schemas.microsoft.com/office/drawing/2018/hyperlinkcolor" val="tx"/>
                    </a:ext>
                  </a:extLst>
                </a:hlinkClick>
              </a:rPr>
              <a:t>Assessment Administration webpage</a:t>
            </a:r>
            <a:r>
              <a:rPr lang="en-US" sz="2400" dirty="0">
                <a:latin typeface="+mj-lt"/>
              </a:rPr>
              <a:t>.</a:t>
            </a:r>
          </a:p>
          <a:p>
            <a:pPr eaLnBrk="0" hangingPunct="0">
              <a:spcBef>
                <a:spcPts val="1800"/>
              </a:spcBef>
              <a:buSzPct val="100000"/>
              <a:defRPr/>
            </a:pPr>
            <a:r>
              <a:rPr lang="en-US" sz="2400" dirty="0">
                <a:latin typeface="+mj-lt"/>
              </a:rPr>
              <a:t>Paper and digital opt-out forms received by the district must be retained securely for a minimum of 3 years beyond the current school year.</a:t>
            </a:r>
          </a:p>
        </p:txBody>
      </p:sp>
      <p:pic>
        <p:nvPicPr>
          <p:cNvPr id="4" name="Picture 3" descr="Annual notice screenshot">
            <a:extLst>
              <a:ext uri="{FF2B5EF4-FFF2-40B4-BE49-F238E27FC236}">
                <a16:creationId xmlns:a16="http://schemas.microsoft.com/office/drawing/2014/main" id="{E6EE290A-F7F1-855C-1E74-09526B995C5C}"/>
              </a:ext>
            </a:extLst>
          </p:cNvPr>
          <p:cNvPicPr>
            <a:picLocks noChangeAspect="1"/>
          </p:cNvPicPr>
          <p:nvPr/>
        </p:nvPicPr>
        <p:blipFill>
          <a:blip r:embed="rId5"/>
          <a:stretch>
            <a:fillRect/>
          </a:stretch>
        </p:blipFill>
        <p:spPr>
          <a:xfrm>
            <a:off x="3977175" y="5733461"/>
            <a:ext cx="5977953" cy="747244"/>
          </a:xfrm>
          <a:prstGeom prst="rect">
            <a:avLst/>
          </a:prstGeom>
          <a:ln w="28575">
            <a:solidFill>
              <a:schemeClr val="tx2"/>
            </a:solidFill>
          </a:ln>
        </p:spPr>
      </p:pic>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22</a:t>
            </a:fld>
            <a:endParaRPr lang="en-US" dirty="0"/>
          </a:p>
        </p:txBody>
      </p:sp>
    </p:spTree>
    <p:extLst>
      <p:ext uri="{BB962C8B-B14F-4D97-AF65-F5344CB8AC3E}">
        <p14:creationId xmlns:p14="http://schemas.microsoft.com/office/powerpoint/2010/main" val="112040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Managing Parent Requests for Exemption</a:t>
            </a:r>
          </a:p>
        </p:txBody>
      </p:sp>
      <p:sp>
        <p:nvSpPr>
          <p:cNvPr id="5" name="TextBox 4"/>
          <p:cNvSpPr txBox="1"/>
          <p:nvPr/>
        </p:nvSpPr>
        <p:spPr>
          <a:xfrm>
            <a:off x="612852" y="1725693"/>
            <a:ext cx="10784541" cy="2616101"/>
          </a:xfrm>
          <a:prstGeom prst="rect">
            <a:avLst/>
          </a:prstGeom>
          <a:noFill/>
        </p:spPr>
        <p:txBody>
          <a:bodyPr wrap="square">
            <a:spAutoFit/>
          </a:bodyPr>
          <a:lstStyle/>
          <a:p>
            <a:pPr eaLnBrk="0" hangingPunct="0">
              <a:spcBef>
                <a:spcPts val="600"/>
              </a:spcBef>
              <a:buSzPct val="100000"/>
              <a:defRPr/>
            </a:pPr>
            <a:r>
              <a:rPr lang="en-US" sz="2400" dirty="0">
                <a:latin typeface="Calibri" panose="020F0502020204030204" pitchFamily="34" charset="0"/>
                <a:ea typeface="Calibri" panose="020F0502020204030204" pitchFamily="34" charset="0"/>
                <a:cs typeface="Calibri" panose="020F0502020204030204" pitchFamily="34" charset="0"/>
                <a:hlinkClick r:id="rId3"/>
              </a:rPr>
              <a:t>OAR 581-021-0009</a:t>
            </a:r>
            <a:r>
              <a:rPr lang="en-US" sz="2400" dirty="0">
                <a:latin typeface="Calibri" panose="020F0502020204030204" pitchFamily="34" charset="0"/>
                <a:ea typeface="Calibri" panose="020F0502020204030204" pitchFamily="34" charset="0"/>
                <a:cs typeface="Calibri" panose="020F0502020204030204" pitchFamily="34" charset="0"/>
              </a:rPr>
              <a:t> governs parent requests for exemption for OSAS Science and ELPA tests (Alt ELPA, ELPA Screener, and ELPA Summative)</a:t>
            </a:r>
          </a:p>
          <a:p>
            <a:pPr marL="796925" lvl="1" indent="-339725" eaLnBrk="0" hangingPunct="0">
              <a:spcBef>
                <a:spcPts val="600"/>
              </a:spcBef>
              <a:buSzPct val="100000"/>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Parent/guardian/adult student must submit request to school in writing</a:t>
            </a:r>
          </a:p>
          <a:p>
            <a:pPr marL="796925" lvl="1" indent="-339725" eaLnBrk="0" hangingPunct="0">
              <a:spcBef>
                <a:spcPts val="600"/>
              </a:spcBef>
              <a:buSzPct val="100000"/>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Eligibility tied to disability or religion</a:t>
            </a:r>
          </a:p>
          <a:p>
            <a:pPr marL="796925" lvl="1" indent="-339725" eaLnBrk="0" hangingPunct="0">
              <a:spcBef>
                <a:spcPts val="600"/>
              </a:spcBef>
              <a:buSzPct val="100000"/>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Request must propose alternate learning activity</a:t>
            </a:r>
          </a:p>
          <a:p>
            <a:pPr marL="796925" lvl="1" indent="-339725" eaLnBrk="0" hangingPunct="0">
              <a:spcBef>
                <a:spcPts val="600"/>
              </a:spcBef>
              <a:buSzPct val="100000"/>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Subject to district review and approval</a:t>
            </a:r>
          </a:p>
        </p:txBody>
      </p:sp>
      <p:sp>
        <p:nvSpPr>
          <p:cNvPr id="40965" name="Rectangle 3"/>
          <p:cNvSpPr>
            <a:spLocks noChangeArrowheads="1"/>
          </p:cNvSpPr>
          <p:nvPr/>
        </p:nvSpPr>
        <p:spPr bwMode="auto">
          <a:xfrm>
            <a:off x="6472053" y="5805626"/>
            <a:ext cx="53909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006CAD"/>
                </a:solidFill>
                <a:latin typeface="+mn-lt"/>
              </a:rPr>
              <a:t>TAM, Section 5.3: Student Participation in State Testing</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23</a:t>
            </a:fld>
            <a:endParaRPr lang="en-US" dirty="0"/>
          </a:p>
        </p:txBody>
      </p:sp>
    </p:spTree>
    <p:extLst>
      <p:ext uri="{BB962C8B-B14F-4D97-AF65-F5344CB8AC3E}">
        <p14:creationId xmlns:p14="http://schemas.microsoft.com/office/powerpoint/2010/main" val="3464198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Autofit/>
          </a:bodyPr>
          <a:lstStyle/>
          <a:p>
            <a:pPr marL="60325">
              <a:lnSpc>
                <a:spcPct val="80000"/>
              </a:lnSpc>
              <a:spcBef>
                <a:spcPct val="35000"/>
              </a:spcBef>
              <a:defRPr/>
            </a:pPr>
            <a:r>
              <a:rPr lang="en-US" dirty="0">
                <a:ea typeface="+mn-ea"/>
                <a:cs typeface="+mn-cs"/>
              </a:rPr>
              <a:t>Accessibility Overview</a:t>
            </a:r>
          </a:p>
        </p:txBody>
      </p:sp>
      <p:sp>
        <p:nvSpPr>
          <p:cNvPr id="7" name="Footer Placeholder 6"/>
          <p:cNvSpPr>
            <a:spLocks noGrp="1"/>
          </p:cNvSpPr>
          <p:nvPr>
            <p:ph type="ftr" sz="quarter" idx="11"/>
          </p:nvPr>
        </p:nvSpPr>
        <p:spPr/>
        <p:txBody>
          <a:bodyPr/>
          <a:lstStyle/>
          <a:p>
            <a:r>
              <a:rPr lang="en-US"/>
              <a:t>Oregon Department of Education</a:t>
            </a:r>
            <a:endParaRPr lang="en-US" dirty="0"/>
          </a:p>
        </p:txBody>
      </p:sp>
      <p:sp>
        <p:nvSpPr>
          <p:cNvPr id="8" name="Slide Number Placeholder 7"/>
          <p:cNvSpPr>
            <a:spLocks noGrp="1"/>
          </p:cNvSpPr>
          <p:nvPr>
            <p:ph type="sldNum" sz="quarter" idx="12"/>
          </p:nvPr>
        </p:nvSpPr>
        <p:spPr/>
        <p:txBody>
          <a:bodyPr/>
          <a:lstStyle/>
          <a:p>
            <a:fld id="{357F5B69-6281-4C1F-8C38-6DA0F56DA430}" type="slidenum">
              <a:rPr lang="en-US" smtClean="0"/>
              <a:t>24</a:t>
            </a:fld>
            <a:endParaRPr lang="en-US" dirty="0"/>
          </a:p>
        </p:txBody>
      </p:sp>
      <p:sp>
        <p:nvSpPr>
          <p:cNvPr id="5" name="Rectangle 3"/>
          <p:cNvSpPr txBox="1">
            <a:spLocks noChangeArrowheads="1"/>
          </p:cNvSpPr>
          <p:nvPr/>
        </p:nvSpPr>
        <p:spPr bwMode="auto">
          <a:xfrm>
            <a:off x="717176" y="1708453"/>
            <a:ext cx="10671586" cy="420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273050" indent="-273050" algn="l" rtl="0" eaLnBrk="0" fontAlgn="base" hangingPunct="0">
              <a:spcBef>
                <a:spcPts val="600"/>
              </a:spcBef>
              <a:spcAft>
                <a:spcPct val="0"/>
              </a:spcAft>
              <a:buClr>
                <a:schemeClr val="accent1"/>
              </a:buClr>
              <a:buSzPct val="70000"/>
              <a:buFont typeface="Wingdings" pitchFamily="2" charset="2"/>
              <a:buChar char="q"/>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panose="05000000000000000000" pitchFamily="2" charset="2"/>
              <a:buChar char="Ø"/>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chemeClr val="tx1"/>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chemeClr val="accent2"/>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ClrTx/>
              <a:buSzPct val="100000"/>
              <a:buNone/>
              <a:defRPr/>
            </a:pPr>
            <a:r>
              <a:rPr lang="en-US" altLang="en-US" dirty="0"/>
              <a:t>Participation requires that students also have access to test content and the ability to enter responses to test items. Module 3 provides detailed training on accessibility.</a:t>
            </a:r>
          </a:p>
          <a:p>
            <a:pPr marL="706120" lvl="1" indent="-339725">
              <a:spcBef>
                <a:spcPts val="600"/>
              </a:spcBef>
              <a:buClrTx/>
              <a:buSzPct val="100000"/>
              <a:buFont typeface="Arial" panose="020B0604020202020204" pitchFamily="34" charset="0"/>
              <a:buChar char="•"/>
              <a:defRPr/>
            </a:pPr>
            <a:r>
              <a:rPr lang="en-US" altLang="en-US" sz="2400" dirty="0"/>
              <a:t>DTCs, STCs, and TAs should be familiar with the accessibility supports available for students as detailed in the </a:t>
            </a:r>
            <a:r>
              <a:rPr lang="en-US" altLang="en-US" sz="2400" dirty="0">
                <a:hlinkClick r:id="rId3"/>
              </a:rPr>
              <a:t>Oregon Accessibility Manual</a:t>
            </a:r>
            <a:r>
              <a:rPr lang="en-US" altLang="en-US" sz="2400" dirty="0"/>
              <a:t>.</a:t>
            </a:r>
            <a:endParaRPr lang="en-US" altLang="en-US" sz="2400" dirty="0">
              <a:ea typeface="Calibri" panose="020F0502020204030204"/>
              <a:cs typeface="Calibri" panose="020F0502020204030204"/>
            </a:endParaRPr>
          </a:p>
          <a:p>
            <a:pPr marL="706120" lvl="1" indent="-339725">
              <a:spcBef>
                <a:spcPts val="600"/>
              </a:spcBef>
              <a:buClrTx/>
              <a:buSzPct val="100000"/>
              <a:buFont typeface="Arial" panose="020B0604020202020204" pitchFamily="34" charset="0"/>
              <a:buChar char="•"/>
              <a:defRPr/>
            </a:pPr>
            <a:r>
              <a:rPr lang="en-US" altLang="en-US" sz="2400" dirty="0"/>
              <a:t>Embedded designated supports and accommodations must be enabled in TIDE prior to testing, or set in the TA interface at the time of testing.</a:t>
            </a:r>
            <a:endParaRPr lang="en-US" altLang="en-US" sz="2400" dirty="0">
              <a:ea typeface="Calibri"/>
              <a:cs typeface="Calibri"/>
            </a:endParaRPr>
          </a:p>
          <a:p>
            <a:pPr marL="706120" lvl="1" indent="-339725">
              <a:spcBef>
                <a:spcPts val="600"/>
              </a:spcBef>
              <a:buClrTx/>
              <a:buSzPct val="100000"/>
              <a:buFont typeface="Arial" panose="020B0604020202020204" pitchFamily="34" charset="0"/>
              <a:buChar char="•"/>
              <a:defRPr/>
            </a:pPr>
            <a:r>
              <a:rPr lang="en-US" altLang="en-US" sz="2400" dirty="0"/>
              <a:t>Non-embedded designated supports and accommodations must be made available to students during testing.</a:t>
            </a:r>
            <a:endParaRPr lang="en-US" altLang="en-US" sz="2400" dirty="0">
              <a:ea typeface="Calibri" panose="020F0502020204030204"/>
              <a:cs typeface="Calibri" panose="020F0502020204030204"/>
            </a:endParaRPr>
          </a:p>
          <a:p>
            <a:pPr marL="0" indent="0">
              <a:buClrTx/>
              <a:buSzPct val="100000"/>
              <a:buNone/>
              <a:defRPr/>
            </a:pPr>
            <a:r>
              <a:rPr lang="en-US" dirty="0">
                <a:latin typeface="Calibri" panose="020F0502020204030204" pitchFamily="34" charset="0"/>
                <a:ea typeface="Calibri" panose="020F0502020204030204" pitchFamily="34" charset="0"/>
                <a:cs typeface="Calibri" panose="020F0502020204030204" pitchFamily="34" charset="0"/>
              </a:rPr>
              <a:t>General ELA, Math, Science, and ELPA tests may be restricted in TIDE for students expected to take the Oregon Extended (</a:t>
            </a:r>
            <a:r>
              <a:rPr lang="en-US" dirty="0" err="1">
                <a:latin typeface="Calibri" panose="020F0502020204030204" pitchFamily="34" charset="0"/>
                <a:ea typeface="Calibri" panose="020F0502020204030204" pitchFamily="34" charset="0"/>
                <a:cs typeface="Calibri" panose="020F0502020204030204" pitchFamily="34" charset="0"/>
              </a:rPr>
              <a:t>ORExt</a:t>
            </a:r>
            <a:r>
              <a:rPr lang="en-US" dirty="0">
                <a:latin typeface="Calibri" panose="020F0502020204030204" pitchFamily="34" charset="0"/>
                <a:ea typeface="Calibri" panose="020F0502020204030204" pitchFamily="34" charset="0"/>
                <a:cs typeface="Calibri" panose="020F0502020204030204" pitchFamily="34" charset="0"/>
              </a:rPr>
              <a:t>) Assessment(s) or the Alt ELPA.</a:t>
            </a:r>
          </a:p>
        </p:txBody>
      </p:sp>
    </p:spTree>
    <p:extLst>
      <p:ext uri="{BB962C8B-B14F-4D97-AF65-F5344CB8AC3E}">
        <p14:creationId xmlns:p14="http://schemas.microsoft.com/office/powerpoint/2010/main" val="3515661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Communication Resources</a:t>
            </a:r>
          </a:p>
        </p:txBody>
      </p:sp>
      <p:sp>
        <p:nvSpPr>
          <p:cNvPr id="40963" name="Content Placeholder 2"/>
          <p:cNvSpPr>
            <a:spLocks noGrp="1"/>
          </p:cNvSpPr>
          <p:nvPr>
            <p:ph idx="1"/>
          </p:nvPr>
        </p:nvSpPr>
        <p:spPr>
          <a:xfrm>
            <a:off x="717176" y="1825625"/>
            <a:ext cx="4650561" cy="4109010"/>
          </a:xfrm>
        </p:spPr>
        <p:txBody>
          <a:bodyPr>
            <a:noAutofit/>
          </a:bodyPr>
          <a:lstStyle/>
          <a:p>
            <a:pPr marL="0" indent="0">
              <a:spcBef>
                <a:spcPts val="1200"/>
              </a:spcBef>
              <a:buClr>
                <a:schemeClr val="bg2"/>
              </a:buClr>
              <a:buNone/>
              <a:defRPr/>
            </a:pPr>
            <a:r>
              <a:rPr lang="en-US" altLang="en-US" dirty="0">
                <a:solidFill>
                  <a:schemeClr val="tx1">
                    <a:lumMod val="50000"/>
                  </a:schemeClr>
                </a:solidFill>
              </a:rPr>
              <a:t>ODE’s </a:t>
            </a:r>
            <a:r>
              <a:rPr lang="en-US" altLang="en-US" dirty="0">
                <a:solidFill>
                  <a:schemeClr val="tx1">
                    <a:lumMod val="50000"/>
                  </a:schemeClr>
                </a:solidFill>
                <a:hlinkClick r:id="rId3"/>
              </a:rPr>
              <a:t>Assessment Communication webpage</a:t>
            </a:r>
            <a:r>
              <a:rPr lang="en-US" altLang="en-US" dirty="0">
                <a:solidFill>
                  <a:schemeClr val="tx1">
                    <a:lumMod val="50000"/>
                  </a:schemeClr>
                </a:solidFill>
              </a:rPr>
              <a:t> includes communication toolkits containing talking points administrators, counselors, teachers, or others can use when talking to parents about participation.</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25</a:t>
            </a:fld>
            <a:endParaRPr lang="en-US" dirty="0"/>
          </a:p>
        </p:txBody>
      </p:sp>
      <p:pic>
        <p:nvPicPr>
          <p:cNvPr id="6" name="Picture 5" descr="Communication page screenshot"/>
          <p:cNvPicPr>
            <a:picLocks noChangeAspect="1"/>
          </p:cNvPicPr>
          <p:nvPr/>
        </p:nvPicPr>
        <p:blipFill>
          <a:blip r:embed="rId4"/>
          <a:stretch>
            <a:fillRect/>
          </a:stretch>
        </p:blipFill>
        <p:spPr>
          <a:xfrm>
            <a:off x="5642852" y="1753575"/>
            <a:ext cx="6244348" cy="4739918"/>
          </a:xfrm>
          <a:prstGeom prst="rect">
            <a:avLst/>
          </a:prstGeom>
          <a:ln w="28575">
            <a:solidFill>
              <a:schemeClr val="tx2"/>
            </a:solidFill>
          </a:ln>
        </p:spPr>
      </p:pic>
    </p:spTree>
    <p:extLst>
      <p:ext uri="{BB962C8B-B14F-4D97-AF65-F5344CB8AC3E}">
        <p14:creationId xmlns:p14="http://schemas.microsoft.com/office/powerpoint/2010/main" val="14678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ea typeface="+mn-ea"/>
                <a:cs typeface="+mn-cs"/>
              </a:rPr>
              <a:t>Q &amp; A Discussion</a:t>
            </a:r>
          </a:p>
        </p:txBody>
      </p:sp>
      <p:sp>
        <p:nvSpPr>
          <p:cNvPr id="3" name="Content Placeholder 2"/>
          <p:cNvSpPr>
            <a:spLocks noGrp="1"/>
          </p:cNvSpPr>
          <p:nvPr>
            <p:ph idx="1"/>
          </p:nvPr>
        </p:nvSpPr>
        <p:spPr/>
        <p:txBody>
          <a:bodyPr>
            <a:normAutofit/>
          </a:bodyPr>
          <a:lstStyle/>
          <a:p>
            <a:pPr>
              <a:spcAft>
                <a:spcPts val="1200"/>
              </a:spcAft>
              <a:defRPr/>
            </a:pPr>
            <a:r>
              <a:rPr lang="en-US" dirty="0"/>
              <a:t>What are the local considerations and challenges around managing student access and participation within your school or district?</a:t>
            </a:r>
          </a:p>
          <a:p>
            <a:pPr>
              <a:spcAft>
                <a:spcPts val="1200"/>
              </a:spcAft>
              <a:defRPr/>
            </a:pPr>
            <a:r>
              <a:rPr lang="en-US" dirty="0"/>
              <a:t>What are some effective approaches you could use to address these challenges?</a:t>
            </a:r>
          </a:p>
          <a:p>
            <a:pPr>
              <a:spcAft>
                <a:spcPts val="1200"/>
              </a:spcAft>
              <a:defRPr/>
            </a:pPr>
            <a:r>
              <a:rPr lang="en-US" dirty="0"/>
              <a:t>Who within your school or district needs to be included in tracking student participation and parent requested opt-outs?</a:t>
            </a:r>
          </a:p>
          <a:p>
            <a:pPr>
              <a:spcAft>
                <a:spcPts val="1200"/>
              </a:spcAft>
              <a:defRPr/>
            </a:pPr>
            <a:r>
              <a:rPr lang="en-US" dirty="0"/>
              <a:t>What resources are available to assist you in tracking and managing student access and participation?</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26</a:t>
            </a:fld>
            <a:endParaRPr lang="en-US" dirty="0"/>
          </a:p>
        </p:txBody>
      </p:sp>
    </p:spTree>
    <p:extLst>
      <p:ext uri="{BB962C8B-B14F-4D97-AF65-F5344CB8AC3E}">
        <p14:creationId xmlns:p14="http://schemas.microsoft.com/office/powerpoint/2010/main" val="3862019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a:t>Contacts and Resources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27</a:t>
            </a:fld>
            <a:endParaRPr lang="en-US" dirty="0"/>
          </a:p>
        </p:txBody>
      </p:sp>
    </p:spTree>
    <p:extLst>
      <p:ext uri="{BB962C8B-B14F-4D97-AF65-F5344CB8AC3E}">
        <p14:creationId xmlns:p14="http://schemas.microsoft.com/office/powerpoint/2010/main" val="24285075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
          <p:cNvSpPr txBox="1">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oAutofit/>
          </a:bodyPr>
          <a:lstStyle>
            <a:lvl1pPr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742950" indent="-2857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marL="1143000" indent="-228600" eaLnBrk="0" hangingPunct="0">
              <a:spcBef>
                <a:spcPct val="20000"/>
              </a:spcBef>
              <a:buClr>
                <a:schemeClr val="tx1"/>
              </a:buClr>
              <a:buSzPct val="60000"/>
              <a:buFont typeface="Wingdings" pitchFamily="2" charset="2"/>
              <a:buChar char=""/>
              <a:defRPr>
                <a:solidFill>
                  <a:schemeClr val="tx1"/>
                </a:solidFill>
                <a:latin typeface="Century Schoolbook" pitchFamily="18" charset="0"/>
              </a:defRPr>
            </a:lvl3pPr>
            <a:lvl4pPr marL="1600200" indent="-228600" eaLnBrk="0" hangingPunct="0">
              <a:spcBef>
                <a:spcPct val="20000"/>
              </a:spcBef>
              <a:buClr>
                <a:schemeClr val="accent2"/>
              </a:buClr>
              <a:buSzPct val="60000"/>
              <a:buFont typeface="Wingdings" pitchFamily="2" charset="2"/>
              <a:buChar char=""/>
              <a:defRPr>
                <a:solidFill>
                  <a:schemeClr val="tx1"/>
                </a:solidFill>
                <a:latin typeface="Century Schoolbook" pitchFamily="18" charset="0"/>
              </a:defRPr>
            </a:lvl4pPr>
            <a:lvl5pPr marL="2057400" indent="-228600" eaLnBrk="0" hangingPunct="0">
              <a:spcBef>
                <a:spcPct val="20000"/>
              </a:spcBef>
              <a:buClr>
                <a:srgbClr val="BDCAE9"/>
              </a:buClr>
              <a:buSzPct val="68000"/>
              <a:buFont typeface="Wingdings 2" pitchFamily="18" charset="2"/>
              <a:buChar char=""/>
              <a:defRPr sz="1600">
                <a:solidFill>
                  <a:schemeClr val="tx1"/>
                </a:solidFill>
                <a:latin typeface="Century Schoolbook" pitchFamily="18" charset="0"/>
              </a:defRPr>
            </a:lvl5pPr>
            <a:lvl6pPr marL="25146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6pPr>
            <a:lvl7pPr marL="29718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7pPr>
            <a:lvl8pPr marL="34290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8pPr>
            <a:lvl9pPr marL="38862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9pPr>
          </a:lstStyle>
          <a:p>
            <a:pPr eaLnBrk="1" hangingPunct="1">
              <a:spcBef>
                <a:spcPct val="0"/>
              </a:spcBef>
              <a:buClrTx/>
              <a:buSzTx/>
              <a:buFontTx/>
              <a:buNone/>
              <a:defRPr/>
            </a:pPr>
            <a:r>
              <a:rPr lang="en-US" altLang="en-US" sz="4000" dirty="0">
                <a:solidFill>
                  <a:schemeClr val="accent1"/>
                </a:solidFill>
                <a:latin typeface="+mj-lt"/>
              </a:rPr>
              <a:t>Contacts</a:t>
            </a:r>
          </a:p>
        </p:txBody>
      </p:sp>
      <p:sp>
        <p:nvSpPr>
          <p:cNvPr id="45058" name="Rectangle 3"/>
          <p:cNvSpPr txBox="1">
            <a:spLocks noChangeArrowheads="1"/>
          </p:cNvSpPr>
          <p:nvPr/>
        </p:nvSpPr>
        <p:spPr bwMode="auto">
          <a:xfrm>
            <a:off x="717176" y="1848894"/>
            <a:ext cx="10784542" cy="354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639763" indent="-2730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indent="-182563" eaLnBrk="0" hangingPunct="0">
              <a:spcBef>
                <a:spcPct val="20000"/>
              </a:spcBef>
              <a:buClr>
                <a:schemeClr val="tx1"/>
              </a:buClr>
              <a:buSzPct val="60000"/>
              <a:buFont typeface="Wingdings" pitchFamily="2" charset="2"/>
              <a:buChar char=""/>
              <a:defRPr>
                <a:solidFill>
                  <a:schemeClr val="tx1"/>
                </a:solidFill>
                <a:latin typeface="Century Schoolbook" pitchFamily="18" charset="0"/>
              </a:defRPr>
            </a:lvl3pPr>
            <a:lvl4pPr marL="1187450" indent="-182563" eaLnBrk="0" hangingPunct="0">
              <a:spcBef>
                <a:spcPct val="20000"/>
              </a:spcBef>
              <a:buClr>
                <a:schemeClr val="accent2"/>
              </a:buClr>
              <a:buSzPct val="60000"/>
              <a:buFont typeface="Wingdings" pitchFamily="2" charset="2"/>
              <a:buChar char=""/>
              <a:defRPr>
                <a:solidFill>
                  <a:schemeClr val="tx1"/>
                </a:solidFill>
                <a:latin typeface="Century Schoolbook" pitchFamily="18" charset="0"/>
              </a:defRPr>
            </a:lvl4pPr>
            <a:lvl5pPr marL="1462088" indent="-182563" eaLnBrk="0" hangingPunct="0">
              <a:spcBef>
                <a:spcPct val="20000"/>
              </a:spcBef>
              <a:buClr>
                <a:srgbClr val="BDCAE9"/>
              </a:buClr>
              <a:buSzPct val="68000"/>
              <a:buFont typeface="Wingdings 2" pitchFamily="18" charset="2"/>
              <a:buChar char=""/>
              <a:defRPr sz="1600">
                <a:solidFill>
                  <a:schemeClr val="tx1"/>
                </a:solidFill>
                <a:latin typeface="Century Schoolbook" pitchFamily="18" charset="0"/>
              </a:defRPr>
            </a:lvl5pPr>
            <a:lvl6pPr marL="1919288" indent="-182563"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6pPr>
            <a:lvl7pPr marL="2376488" indent="-182563"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7pPr>
            <a:lvl8pPr marL="2833688" indent="-182563"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8pPr>
            <a:lvl9pPr marL="3290888" indent="-182563"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9pPr>
          </a:lstStyle>
          <a:p>
            <a:pPr marL="339725" indent="-339725">
              <a:buClrTx/>
              <a:buSzPct val="100000"/>
              <a:buFont typeface="Arial" panose="020B0604020202020204" pitchFamily="34" charset="0"/>
              <a:buChar char="•"/>
              <a:defRPr/>
            </a:pPr>
            <a:r>
              <a:rPr lang="en-US" altLang="en-US" dirty="0">
                <a:latin typeface="+mn-lt"/>
                <a:hlinkClick r:id="rId3"/>
              </a:rPr>
              <a:t>Regional ESD Partners</a:t>
            </a:r>
            <a:r>
              <a:rPr lang="en-US" altLang="en-US" dirty="0">
                <a:latin typeface="+mn-lt"/>
              </a:rPr>
              <a:t> provide primary support for general questions.</a:t>
            </a:r>
          </a:p>
          <a:p>
            <a:pPr marL="339725" indent="-339725">
              <a:buClrTx/>
              <a:buSzPct val="100000"/>
              <a:buFont typeface="Arial" panose="020B0604020202020204" pitchFamily="34" charset="0"/>
              <a:buChar char="•"/>
              <a:defRPr/>
            </a:pPr>
            <a:r>
              <a:rPr lang="en-US" altLang="en-US" dirty="0">
                <a:latin typeface="+mn-lt"/>
              </a:rPr>
              <a:t>The </a:t>
            </a:r>
            <a:r>
              <a:rPr lang="en-US" altLang="en-US" dirty="0">
                <a:latin typeface="+mn-lt"/>
                <a:hlinkClick r:id="rId4"/>
              </a:rPr>
              <a:t>OSAS Helpdesk</a:t>
            </a:r>
            <a:r>
              <a:rPr lang="en-US" altLang="en-US" dirty="0">
                <a:latin typeface="+mn-lt"/>
              </a:rPr>
              <a:t> provides primary technical support for Cambium’s Test Delivery System.</a:t>
            </a:r>
          </a:p>
          <a:p>
            <a:pPr marL="339725" indent="-339725">
              <a:buClrTx/>
              <a:buSzPct val="100000"/>
              <a:buFont typeface="Arial" panose="020B0604020202020204" pitchFamily="34" charset="0"/>
              <a:buChar char="•"/>
              <a:defRPr/>
            </a:pPr>
            <a:r>
              <a:rPr lang="en-US" altLang="en-US" dirty="0">
                <a:latin typeface="+mn-lt"/>
              </a:rPr>
              <a:t>Contact </a:t>
            </a:r>
            <a:r>
              <a:rPr lang="en-US" altLang="en-US" dirty="0">
                <a:latin typeface="+mn-lt"/>
                <a:hlinkClick r:id="rId5"/>
              </a:rPr>
              <a:t>ODE’s Assessment Team</a:t>
            </a:r>
            <a:r>
              <a:rPr lang="en-US" altLang="en-US" dirty="0">
                <a:latin typeface="+mn-lt"/>
              </a:rPr>
              <a:t> for test-specific information.</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28</a:t>
            </a:fld>
            <a:endParaRPr lang="en-US" dirty="0"/>
          </a:p>
        </p:txBody>
      </p:sp>
    </p:spTree>
    <p:extLst>
      <p:ext uri="{BB962C8B-B14F-4D97-AF65-F5344CB8AC3E}">
        <p14:creationId xmlns:p14="http://schemas.microsoft.com/office/powerpoint/2010/main" val="3297082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Resources</a:t>
            </a:r>
            <a:endParaRPr lang="en-US" dirty="0"/>
          </a:p>
        </p:txBody>
      </p:sp>
      <p:sp>
        <p:nvSpPr>
          <p:cNvPr id="8" name="Rectangle 4"/>
          <p:cNvSpPr txBox="1">
            <a:spLocks noChangeArrowheads="1"/>
          </p:cNvSpPr>
          <p:nvPr/>
        </p:nvSpPr>
        <p:spPr bwMode="auto">
          <a:xfrm>
            <a:off x="480061" y="1670531"/>
            <a:ext cx="11021658" cy="2810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2"/>
          <a:lstStyle>
            <a:lvl1pPr marL="273050" indent="-273050"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546100" indent="-441325"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marL="339725" indent="-339725">
              <a:buClrTx/>
              <a:buSzPct val="100000"/>
              <a:buFont typeface="Arial" panose="020B0604020202020204" pitchFamily="34" charset="0"/>
              <a:buChar char="•"/>
            </a:pPr>
            <a:r>
              <a:rPr lang="en-US" altLang="en-US">
                <a:latin typeface="+mn-lt"/>
                <a:hlinkClick r:id="rId3"/>
              </a:rPr>
              <a:t>Assessment</a:t>
            </a:r>
            <a:r>
              <a:rPr lang="en-US" altLang="en-US">
                <a:latin typeface="+mn-lt"/>
              </a:rPr>
              <a:t> home </a:t>
            </a:r>
            <a:r>
              <a:rPr lang="en-US" altLang="en-US" dirty="0">
                <a:latin typeface="+mn-lt"/>
              </a:rPr>
              <a:t>page</a:t>
            </a:r>
          </a:p>
          <a:p>
            <a:pPr marL="339725" indent="-339725">
              <a:buClrTx/>
              <a:buSzPct val="100000"/>
              <a:buFont typeface="Arial" panose="020B0604020202020204" pitchFamily="34" charset="0"/>
              <a:buChar char="•"/>
            </a:pPr>
            <a:r>
              <a:rPr lang="en-US" altLang="en-US" dirty="0">
                <a:latin typeface="+mn-lt"/>
                <a:hlinkClick r:id="rId4"/>
              </a:rPr>
              <a:t>Assessment Administration</a:t>
            </a:r>
            <a:r>
              <a:rPr lang="en-US" altLang="en-US" dirty="0">
                <a:latin typeface="+mn-lt"/>
              </a:rPr>
              <a:t> (including TAM, OAM, SAM, DTC Roadmap, and test security forms)</a:t>
            </a:r>
          </a:p>
          <a:p>
            <a:pPr marL="339725" indent="-339725">
              <a:buClrTx/>
              <a:buSzPct val="100000"/>
              <a:buFont typeface="Arial" panose="020B0604020202020204" pitchFamily="34" charset="0"/>
              <a:buChar char="•"/>
            </a:pPr>
            <a:r>
              <a:rPr lang="en-US" altLang="en-US" dirty="0">
                <a:latin typeface="+mn-lt"/>
                <a:hlinkClick r:id="rId5"/>
              </a:rPr>
              <a:t>Assessment &amp; Accountability Update</a:t>
            </a:r>
            <a:endParaRPr lang="en-US" altLang="en-US" dirty="0">
              <a:latin typeface="+mn-lt"/>
            </a:endParaRPr>
          </a:p>
          <a:p>
            <a:pPr marL="339725" indent="-339725">
              <a:buClrTx/>
              <a:buSzPct val="100000"/>
              <a:buFont typeface="Arial" panose="020B0604020202020204" pitchFamily="34" charset="0"/>
              <a:buChar char="•"/>
            </a:pPr>
            <a:r>
              <a:rPr lang="en-US" altLang="en-US" dirty="0">
                <a:latin typeface="+mn-lt"/>
                <a:hlinkClick r:id="rId6"/>
              </a:rPr>
              <a:t>Right Assessment for the Right Purpose</a:t>
            </a:r>
            <a:endParaRPr lang="en-US" altLang="en-US" dirty="0">
              <a:solidFill>
                <a:srgbClr val="FF0000"/>
              </a:solidFill>
              <a:latin typeface="+mn-lt"/>
            </a:endParaRPr>
          </a:p>
          <a:p>
            <a:pPr marL="339725" indent="-339725">
              <a:buClrTx/>
              <a:buSzPct val="100000"/>
              <a:buFont typeface="Arial" panose="020B0604020202020204" pitchFamily="34" charset="0"/>
              <a:buChar char="•"/>
            </a:pPr>
            <a:r>
              <a:rPr lang="en-US" altLang="en-US" dirty="0">
                <a:latin typeface="+mn-lt"/>
                <a:hlinkClick r:id="rId7"/>
              </a:rPr>
              <a:t>Oregon Extended Assessment</a:t>
            </a:r>
            <a:r>
              <a:rPr lang="en-US" altLang="en-US" dirty="0">
                <a:latin typeface="+mn-lt"/>
              </a:rPr>
              <a:t> </a:t>
            </a:r>
          </a:p>
          <a:p>
            <a:pPr marL="339725" indent="-339725">
              <a:buClrTx/>
              <a:buSzPct val="100000"/>
              <a:buFont typeface="Arial" panose="020B0604020202020204" pitchFamily="34" charset="0"/>
              <a:buChar char="•"/>
            </a:pPr>
            <a:r>
              <a:rPr lang="en-US" altLang="en-US" dirty="0">
                <a:latin typeface="+mn-lt"/>
                <a:hlinkClick r:id="rId8"/>
              </a:rPr>
              <a:t>Assessment Resources</a:t>
            </a:r>
            <a:endParaRPr lang="en-US" altLang="en-US" dirty="0">
              <a:latin typeface="+mn-lt"/>
            </a:endParaRPr>
          </a:p>
          <a:p>
            <a:pPr marL="339725" indent="-339725">
              <a:buClrTx/>
              <a:buSzPct val="100000"/>
              <a:buFont typeface="Arial" panose="020B0604020202020204" pitchFamily="34" charset="0"/>
              <a:buChar char="•"/>
            </a:pPr>
            <a:r>
              <a:rPr lang="en-US" altLang="en-US" dirty="0">
                <a:latin typeface="+mn-lt"/>
                <a:hlinkClick r:id="rId9"/>
              </a:rPr>
              <a:t>Assessment Training Materials</a:t>
            </a:r>
            <a:r>
              <a:rPr lang="en-US" altLang="en-US" dirty="0">
                <a:latin typeface="+mn-lt"/>
              </a:rPr>
              <a:t> (including training modules)</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29</a:t>
            </a:fld>
            <a:endParaRPr lang="en-US" dirty="0"/>
          </a:p>
        </p:txBody>
      </p:sp>
    </p:spTree>
    <p:extLst>
      <p:ext uri="{BB962C8B-B14F-4D97-AF65-F5344CB8AC3E}">
        <p14:creationId xmlns:p14="http://schemas.microsoft.com/office/powerpoint/2010/main" val="1801442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dirty="0">
                <a:solidFill>
                  <a:srgbClr val="0070C0"/>
                </a:solidFill>
              </a:rPr>
              <a:t>Test Coordinator Training Topics</a:t>
            </a:r>
            <a:endParaRPr lang="en-US" dirty="0">
              <a:solidFill>
                <a:srgbClr val="0070C0"/>
              </a:solidFill>
            </a:endParaRPr>
          </a:p>
        </p:txBody>
      </p:sp>
      <p:sp>
        <p:nvSpPr>
          <p:cNvPr id="3" name="Content Placeholder 2">
            <a:extLst>
              <a:ext uri="{FF2B5EF4-FFF2-40B4-BE49-F238E27FC236}">
                <a16:creationId xmlns:a16="http://schemas.microsoft.com/office/drawing/2014/main" id="{F4438515-C17B-75C8-A593-AD529014878F}"/>
              </a:ext>
            </a:extLst>
          </p:cNvPr>
          <p:cNvSpPr>
            <a:spLocks noGrp="1"/>
          </p:cNvSpPr>
          <p:nvPr>
            <p:ph idx="1"/>
          </p:nvPr>
        </p:nvSpPr>
        <p:spPr>
          <a:xfrm>
            <a:off x="717176" y="1825625"/>
            <a:ext cx="10784542" cy="4109010"/>
          </a:xfrm>
        </p:spPr>
        <p:txBody>
          <a:bodyPr/>
          <a:lstStyle/>
          <a:p>
            <a:pPr marL="511175" indent="-511175">
              <a:spcBef>
                <a:spcPts val="600"/>
              </a:spcBef>
              <a:buSzPct val="100000"/>
              <a:defRPr/>
            </a:pPr>
            <a:r>
              <a:rPr lang="en-US" dirty="0">
                <a:solidFill>
                  <a:schemeClr val="tx1">
                    <a:lumMod val="50000"/>
                  </a:schemeClr>
                </a:solidFill>
                <a:hlinkClick r:id="rId3" action="ppaction://hlinksldjump"/>
              </a:rPr>
              <a:t>Roles &amp; Responsibilities</a:t>
            </a:r>
            <a:endParaRPr lang="en-US" dirty="0">
              <a:solidFill>
                <a:schemeClr val="tx1">
                  <a:lumMod val="50000"/>
                </a:schemeClr>
              </a:solidFill>
            </a:endParaRPr>
          </a:p>
          <a:p>
            <a:pPr marL="511175" indent="-511175">
              <a:spcBef>
                <a:spcPts val="600"/>
              </a:spcBef>
              <a:buSzPct val="100000"/>
              <a:defRPr/>
            </a:pPr>
            <a:r>
              <a:rPr lang="en-US" dirty="0">
                <a:solidFill>
                  <a:schemeClr val="tx1">
                    <a:lumMod val="50000"/>
                  </a:schemeClr>
                </a:solidFill>
                <a:hlinkClick r:id="rId4" action="ppaction://hlinksldjump"/>
              </a:rPr>
              <a:t>Training</a:t>
            </a:r>
            <a:endParaRPr lang="en-US" dirty="0">
              <a:solidFill>
                <a:schemeClr val="tx1">
                  <a:lumMod val="50000"/>
                </a:schemeClr>
              </a:solidFill>
            </a:endParaRPr>
          </a:p>
          <a:p>
            <a:pPr marL="511175" indent="-511175">
              <a:spcBef>
                <a:spcPts val="600"/>
              </a:spcBef>
              <a:buSzPct val="100000"/>
              <a:defRPr/>
            </a:pPr>
            <a:r>
              <a:rPr lang="en-US" dirty="0">
                <a:solidFill>
                  <a:schemeClr val="tx1">
                    <a:lumMod val="50000"/>
                  </a:schemeClr>
                </a:solidFill>
                <a:hlinkClick r:id="rId5" action="ppaction://hlinksldjump"/>
              </a:rPr>
              <a:t>Scheduling</a:t>
            </a:r>
            <a:endParaRPr lang="en-US" dirty="0">
              <a:solidFill>
                <a:schemeClr val="tx1">
                  <a:lumMod val="50000"/>
                </a:schemeClr>
              </a:solidFill>
            </a:endParaRPr>
          </a:p>
          <a:p>
            <a:pPr marL="511175" indent="-511175">
              <a:spcBef>
                <a:spcPts val="600"/>
              </a:spcBef>
              <a:buSzPct val="100000"/>
              <a:defRPr/>
            </a:pPr>
            <a:r>
              <a:rPr lang="en-US" dirty="0">
                <a:solidFill>
                  <a:schemeClr val="tx1">
                    <a:lumMod val="50000"/>
                  </a:schemeClr>
                </a:solidFill>
                <a:hlinkClick r:id="rId6" action="ppaction://hlinksldjump"/>
              </a:rPr>
              <a:t>Student Access &amp; Participation</a:t>
            </a:r>
            <a:endParaRPr lang="en-US" dirty="0">
              <a:solidFill>
                <a:schemeClr val="tx1">
                  <a:lumMod val="50000"/>
                </a:schemeClr>
              </a:solidFill>
            </a:endParaRPr>
          </a:p>
          <a:p>
            <a:pPr marL="511175" indent="-511175">
              <a:spcBef>
                <a:spcPts val="600"/>
              </a:spcBef>
              <a:buSzPct val="100000"/>
              <a:defRPr/>
            </a:pPr>
            <a:r>
              <a:rPr lang="en-US" dirty="0">
                <a:solidFill>
                  <a:schemeClr val="tx1">
                    <a:lumMod val="50000"/>
                  </a:schemeClr>
                </a:solidFill>
                <a:hlinkClick r:id="rId7" action="ppaction://hlinksldjump"/>
              </a:rPr>
              <a:t>Contacts and Resources</a:t>
            </a:r>
            <a:endParaRPr lang="en-US" dirty="0">
              <a:solidFill>
                <a:schemeClr val="tx1">
                  <a:lumMod val="50000"/>
                </a:schemeClr>
              </a:solidFill>
            </a:endParaRPr>
          </a:p>
          <a:p>
            <a:pPr>
              <a:spcBef>
                <a:spcPts val="600"/>
              </a:spcBef>
            </a:pP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2907184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a:t>Roles and Responsibilities</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4</a:t>
            </a:fld>
            <a:endParaRPr lang="en-US" dirty="0"/>
          </a:p>
        </p:txBody>
      </p:sp>
      <p:sp>
        <p:nvSpPr>
          <p:cNvPr id="3" name="Content Placeholder 2"/>
          <p:cNvSpPr>
            <a:spLocks noGrp="1"/>
          </p:cNvSpPr>
          <p:nvPr>
            <p:ph idx="4294967295"/>
          </p:nvPr>
        </p:nvSpPr>
        <p:spPr>
          <a:xfrm>
            <a:off x="1597773" y="4704862"/>
            <a:ext cx="9023350" cy="1119188"/>
          </a:xfrm>
        </p:spPr>
        <p:txBody>
          <a:bodyPr>
            <a:noAutofit/>
          </a:bodyPr>
          <a:lstStyle/>
          <a:p>
            <a:pPr marL="0" indent="0" algn="ctr">
              <a:lnSpc>
                <a:spcPct val="100000"/>
              </a:lnSpc>
              <a:spcBef>
                <a:spcPts val="1800"/>
              </a:spcBef>
              <a:buNone/>
            </a:pPr>
            <a:r>
              <a:rPr lang="en-US" altLang="en-US" i="1" dirty="0"/>
              <a:t>Clear expectations around roles and responsibilities creates an efficient and comprehensive student testing experience.</a:t>
            </a:r>
          </a:p>
        </p:txBody>
      </p:sp>
    </p:spTree>
    <p:extLst>
      <p:ext uri="{BB962C8B-B14F-4D97-AF65-F5344CB8AC3E}">
        <p14:creationId xmlns:p14="http://schemas.microsoft.com/office/powerpoint/2010/main" val="1512555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altLang="en-US" dirty="0"/>
              <a:t>The Roles of a School Test Coordinator (STC)</a:t>
            </a:r>
            <a:endParaRPr lang="en-US" dirty="0"/>
          </a:p>
        </p:txBody>
      </p:sp>
      <p:sp>
        <p:nvSpPr>
          <p:cNvPr id="9" name="Content Placeholder 8"/>
          <p:cNvSpPr>
            <a:spLocks noGrp="1"/>
          </p:cNvSpPr>
          <p:nvPr>
            <p:ph idx="1"/>
          </p:nvPr>
        </p:nvSpPr>
        <p:spPr/>
        <p:txBody>
          <a:bodyPr>
            <a:normAutofit/>
          </a:bodyPr>
          <a:lstStyle/>
          <a:p>
            <a:pPr marL="0" indent="0">
              <a:lnSpc>
                <a:spcPct val="100000"/>
              </a:lnSpc>
              <a:buNone/>
            </a:pPr>
            <a:r>
              <a:rPr lang="en-US" dirty="0"/>
              <a:t>STCs are generally responsible for:</a:t>
            </a:r>
          </a:p>
          <a:p>
            <a:pPr lvl="1">
              <a:lnSpc>
                <a:spcPct val="100000"/>
              </a:lnSpc>
              <a:spcBef>
                <a:spcPts val="600"/>
              </a:spcBef>
            </a:pPr>
            <a:r>
              <a:rPr lang="en-US" dirty="0"/>
              <a:t>Ensuring all Test Administrators (TAs) are trained</a:t>
            </a:r>
          </a:p>
          <a:p>
            <a:pPr lvl="1">
              <a:lnSpc>
                <a:spcPct val="100000"/>
              </a:lnSpc>
              <a:spcBef>
                <a:spcPts val="600"/>
              </a:spcBef>
              <a:buFont typeface="Arial" panose="020B0604020202020204" pitchFamily="34" charset="0"/>
              <a:buChar char="•"/>
            </a:pPr>
            <a:r>
              <a:rPr lang="en-US" dirty="0"/>
              <a:t>Ensuring that all students participate in required assessments</a:t>
            </a:r>
          </a:p>
          <a:p>
            <a:pPr lvl="1">
              <a:lnSpc>
                <a:spcPct val="100000"/>
              </a:lnSpc>
              <a:spcBef>
                <a:spcPts val="600"/>
              </a:spcBef>
              <a:buFont typeface="Arial" panose="020B0604020202020204" pitchFamily="34" charset="0"/>
              <a:buChar char="•"/>
            </a:pPr>
            <a:r>
              <a:rPr lang="en-US" dirty="0"/>
              <a:t>Coordinating testing logistics and test/survey schedules for your school</a:t>
            </a:r>
          </a:p>
          <a:p>
            <a:pPr lvl="1">
              <a:lnSpc>
                <a:spcPct val="100000"/>
              </a:lnSpc>
              <a:spcBef>
                <a:spcPts val="600"/>
              </a:spcBef>
              <a:buFont typeface="Arial" panose="020B0604020202020204" pitchFamily="34" charset="0"/>
              <a:buChar char="•"/>
            </a:pPr>
            <a:r>
              <a:rPr lang="en-US" dirty="0"/>
              <a:t>Coordinating student testing options and accessibility settings for students in your school</a:t>
            </a:r>
          </a:p>
          <a:p>
            <a:pPr lvl="1">
              <a:lnSpc>
                <a:spcPct val="100000"/>
              </a:lnSpc>
              <a:spcBef>
                <a:spcPts val="600"/>
              </a:spcBef>
              <a:buFont typeface="Arial" panose="020B0604020202020204" pitchFamily="34" charset="0"/>
              <a:buChar char="•"/>
            </a:pPr>
            <a:r>
              <a:rPr lang="en-US" dirty="0"/>
              <a:t>Supporting DTCs in investigating test improprieties</a:t>
            </a:r>
          </a:p>
          <a:p>
            <a:pPr marL="0" indent="0">
              <a:lnSpc>
                <a:spcPct val="100000"/>
              </a:lnSpc>
              <a:spcBef>
                <a:spcPts val="1800"/>
              </a:spcBef>
              <a:buNone/>
            </a:pPr>
            <a:r>
              <a:rPr lang="en-US" dirty="0"/>
              <a:t>Not all districts utilize STCs. In such districts, DTCs assume these responsibilities.</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5</a:t>
            </a:fld>
            <a:endParaRPr lang="en-US" dirty="0"/>
          </a:p>
        </p:txBody>
      </p:sp>
    </p:spTree>
    <p:extLst>
      <p:ext uri="{BB962C8B-B14F-4D97-AF65-F5344CB8AC3E}">
        <p14:creationId xmlns:p14="http://schemas.microsoft.com/office/powerpoint/2010/main" val="189114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a:t>Training</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6</a:t>
            </a:fld>
            <a:endParaRPr lang="en-US" dirty="0"/>
          </a:p>
        </p:txBody>
      </p:sp>
      <p:sp>
        <p:nvSpPr>
          <p:cNvPr id="4" name="Content Placeholder 2">
            <a:extLst>
              <a:ext uri="{FF2B5EF4-FFF2-40B4-BE49-F238E27FC236}">
                <a16:creationId xmlns:a16="http://schemas.microsoft.com/office/drawing/2014/main" id="{2850F66B-40D4-D18A-DCB5-335A50EC7481}"/>
              </a:ext>
            </a:extLst>
          </p:cNvPr>
          <p:cNvSpPr txBox="1">
            <a:spLocks/>
          </p:cNvSpPr>
          <p:nvPr/>
        </p:nvSpPr>
        <p:spPr>
          <a:xfrm>
            <a:off x="1584325" y="4704862"/>
            <a:ext cx="9023350" cy="111918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altLang="en-US" i="1" dirty="0"/>
              <a:t>Ensure consistency in test administration and support equitable and secure testing environments for students across schools and districts.</a:t>
            </a:r>
          </a:p>
        </p:txBody>
      </p:sp>
    </p:spTree>
    <p:extLst>
      <p:ext uri="{BB962C8B-B14F-4D97-AF65-F5344CB8AC3E}">
        <p14:creationId xmlns:p14="http://schemas.microsoft.com/office/powerpoint/2010/main" val="2813161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E79098-B0A4-24C1-EB9D-272D43B9E66D}"/>
              </a:ext>
            </a:extLst>
          </p:cNvPr>
          <p:cNvSpPr>
            <a:spLocks noGrp="1"/>
          </p:cNvSpPr>
          <p:nvPr>
            <p:ph type="title"/>
          </p:nvPr>
        </p:nvSpPr>
        <p:spPr/>
        <p:txBody>
          <a:bodyPr/>
          <a:lstStyle/>
          <a:p>
            <a:r>
              <a:rPr lang="en-US" dirty="0"/>
              <a:t>Overview of OSAS Training</a:t>
            </a:r>
          </a:p>
        </p:txBody>
      </p:sp>
      <p:sp>
        <p:nvSpPr>
          <p:cNvPr id="2" name="Content Placeholder 1">
            <a:extLst>
              <a:ext uri="{FF2B5EF4-FFF2-40B4-BE49-F238E27FC236}">
                <a16:creationId xmlns:a16="http://schemas.microsoft.com/office/drawing/2014/main" id="{D9D58969-2A42-CD14-785A-47D66A1D19F9}"/>
              </a:ext>
            </a:extLst>
          </p:cNvPr>
          <p:cNvSpPr>
            <a:spLocks noGrp="1"/>
          </p:cNvSpPr>
          <p:nvPr>
            <p:ph idx="1"/>
          </p:nvPr>
        </p:nvSpPr>
        <p:spPr/>
        <p:txBody>
          <a:bodyPr>
            <a:normAutofit/>
          </a:bodyPr>
          <a:lstStyle/>
          <a:p>
            <a:pPr marL="0" indent="0">
              <a:lnSpc>
                <a:spcPct val="100000"/>
              </a:lnSpc>
              <a:spcBef>
                <a:spcPts val="600"/>
              </a:spcBef>
              <a:buNone/>
            </a:pPr>
            <a:r>
              <a:rPr lang="en-US" dirty="0"/>
              <a:t>Annual training requires </a:t>
            </a:r>
            <a:r>
              <a:rPr lang="en-US" b="1" u="sng" dirty="0"/>
              <a:t>both</a:t>
            </a:r>
            <a:r>
              <a:rPr lang="en-US" dirty="0"/>
              <a:t> reading applicable sections of ODE manuals </a:t>
            </a:r>
            <a:r>
              <a:rPr lang="en-US" b="1" u="sng" dirty="0"/>
              <a:t>and</a:t>
            </a:r>
            <a:r>
              <a:rPr lang="en-US" dirty="0"/>
              <a:t> reviewing training module contents. Reading and module requirements vary by:</a:t>
            </a:r>
          </a:p>
          <a:p>
            <a:pPr marL="684213">
              <a:lnSpc>
                <a:spcPct val="100000"/>
              </a:lnSpc>
              <a:spcBef>
                <a:spcPts val="600"/>
              </a:spcBef>
            </a:pPr>
            <a:r>
              <a:rPr lang="en-US" dirty="0"/>
              <a:t>Role, and</a:t>
            </a:r>
          </a:p>
          <a:p>
            <a:pPr marL="684213">
              <a:lnSpc>
                <a:spcPct val="100000"/>
              </a:lnSpc>
              <a:spcBef>
                <a:spcPts val="600"/>
              </a:spcBef>
            </a:pPr>
            <a:r>
              <a:rPr lang="en-US" dirty="0"/>
              <a:t>Which test(s) and/or surveys are being administered.</a:t>
            </a:r>
          </a:p>
          <a:p>
            <a:pPr marL="0" indent="0">
              <a:lnSpc>
                <a:spcPct val="100000"/>
              </a:lnSpc>
              <a:spcBef>
                <a:spcPts val="1800"/>
              </a:spcBef>
              <a:buNone/>
            </a:pPr>
            <a:r>
              <a:rPr lang="en-US" dirty="0"/>
              <a:t>Local training is typically facilitated by the DTC or STC.</a:t>
            </a:r>
          </a:p>
          <a:p>
            <a:pPr lvl="1">
              <a:lnSpc>
                <a:spcPct val="100000"/>
              </a:lnSpc>
              <a:spcBef>
                <a:spcPts val="600"/>
              </a:spcBef>
              <a:buFont typeface="Arial" panose="020B0604020202020204" pitchFamily="34" charset="0"/>
              <a:buChar char="•"/>
            </a:pPr>
            <a:r>
              <a:rPr lang="en-US" dirty="0"/>
              <a:t>Allow 90-120 minutes to complete training for most staff</a:t>
            </a:r>
          </a:p>
          <a:p>
            <a:pPr lvl="1">
              <a:lnSpc>
                <a:spcPct val="100000"/>
              </a:lnSpc>
              <a:spcBef>
                <a:spcPts val="600"/>
              </a:spcBef>
              <a:buFont typeface="Arial" panose="020B0604020202020204" pitchFamily="34" charset="0"/>
              <a:buChar char="•"/>
            </a:pPr>
            <a:r>
              <a:rPr lang="en-US" dirty="0"/>
              <a:t>DTCs/STCs should c</a:t>
            </a:r>
            <a:r>
              <a:rPr lang="en-US" altLang="en-US" dirty="0"/>
              <a:t>oordinate to identify all staff who need training</a:t>
            </a:r>
          </a:p>
          <a:p>
            <a:pPr lvl="2">
              <a:lnSpc>
                <a:spcPct val="100000"/>
              </a:lnSpc>
              <a:spcBef>
                <a:spcPts val="600"/>
              </a:spcBef>
              <a:spcAft>
                <a:spcPts val="600"/>
              </a:spcAft>
            </a:pPr>
            <a:r>
              <a:rPr lang="en-US" altLang="en-US" dirty="0"/>
              <a:t>Example: administration of the Alt ELPA will involve both English language development and Special Education personnel</a:t>
            </a:r>
          </a:p>
        </p:txBody>
      </p:sp>
      <p:sp>
        <p:nvSpPr>
          <p:cNvPr id="3" name="Footer Placeholder 2">
            <a:extLst>
              <a:ext uri="{FF2B5EF4-FFF2-40B4-BE49-F238E27FC236}">
                <a16:creationId xmlns:a16="http://schemas.microsoft.com/office/drawing/2014/main" id="{36227CD9-9F74-14F0-DCAC-F1555BB84FC9}"/>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8BA8E01C-EE6F-3098-4943-8D043F50BC53}"/>
              </a:ext>
            </a:extLst>
          </p:cNvPr>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4009940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82D3D4-E1AE-2977-FDCC-02C6B010EF82}"/>
              </a:ext>
            </a:extLst>
          </p:cNvPr>
          <p:cNvSpPr>
            <a:spLocks noGrp="1"/>
          </p:cNvSpPr>
          <p:nvPr>
            <p:ph type="title"/>
          </p:nvPr>
        </p:nvSpPr>
        <p:spPr/>
        <p:txBody>
          <a:bodyPr/>
          <a:lstStyle/>
          <a:p>
            <a:r>
              <a:rPr lang="en-US" dirty="0"/>
              <a:t>Facilitation of OSAS Training</a:t>
            </a:r>
          </a:p>
        </p:txBody>
      </p:sp>
      <p:sp>
        <p:nvSpPr>
          <p:cNvPr id="2" name="Content Placeholder 1">
            <a:extLst>
              <a:ext uri="{FF2B5EF4-FFF2-40B4-BE49-F238E27FC236}">
                <a16:creationId xmlns:a16="http://schemas.microsoft.com/office/drawing/2014/main" id="{B43FE031-808D-A8A9-E6BA-D93D0392B81B}"/>
              </a:ext>
            </a:extLst>
          </p:cNvPr>
          <p:cNvSpPr>
            <a:spLocks noGrp="1"/>
          </p:cNvSpPr>
          <p:nvPr>
            <p:ph idx="1"/>
          </p:nvPr>
        </p:nvSpPr>
        <p:spPr/>
        <p:txBody>
          <a:bodyPr>
            <a:noAutofit/>
          </a:bodyPr>
          <a:lstStyle/>
          <a:p>
            <a:pPr marL="0" indent="0">
              <a:lnSpc>
                <a:spcPct val="100000"/>
              </a:lnSpc>
              <a:spcBef>
                <a:spcPts val="600"/>
              </a:spcBef>
              <a:buSzPct val="100000"/>
              <a:buNone/>
              <a:defRPr/>
            </a:pPr>
            <a:r>
              <a:rPr lang="en-US" altLang="en-US" dirty="0">
                <a:solidFill>
                  <a:schemeClr val="tx1">
                    <a:lumMod val="50000"/>
                  </a:schemeClr>
                </a:solidFill>
              </a:rPr>
              <a:t>Modules may be presented to district and school personnel in a variety of ways.</a:t>
            </a:r>
          </a:p>
          <a:p>
            <a:pPr lvl="1">
              <a:lnSpc>
                <a:spcPct val="100000"/>
              </a:lnSpc>
              <a:spcBef>
                <a:spcPts val="0"/>
              </a:spcBef>
              <a:buSzPct val="100000"/>
              <a:buFont typeface="Arial" panose="020B0604020202020204" pitchFamily="34" charset="0"/>
              <a:buChar char="•"/>
              <a:defRPr/>
            </a:pPr>
            <a:r>
              <a:rPr lang="en-US" altLang="en-US" dirty="0">
                <a:solidFill>
                  <a:schemeClr val="tx1">
                    <a:lumMod val="50000"/>
                  </a:schemeClr>
                </a:solidFill>
              </a:rPr>
              <a:t>Each module is accompanied by an optional Facilitation Guide.</a:t>
            </a:r>
          </a:p>
          <a:p>
            <a:pPr lvl="1">
              <a:lnSpc>
                <a:spcPct val="100000"/>
              </a:lnSpc>
              <a:spcBef>
                <a:spcPts val="0"/>
              </a:spcBef>
              <a:buSzPct val="100000"/>
              <a:buFont typeface="Arial" panose="020B0604020202020204" pitchFamily="34" charset="0"/>
              <a:buChar char="•"/>
              <a:defRPr/>
            </a:pPr>
            <a:r>
              <a:rPr lang="en-US" altLang="en-US" dirty="0">
                <a:solidFill>
                  <a:schemeClr val="tx1">
                    <a:lumMod val="50000"/>
                  </a:schemeClr>
                </a:solidFill>
              </a:rPr>
              <a:t>Regardless of how modules are presented, facilitators must include opportunities for Q&amp;A discussion.</a:t>
            </a:r>
          </a:p>
          <a:p>
            <a:pPr marL="0" lvl="1" indent="0">
              <a:lnSpc>
                <a:spcPct val="100000"/>
              </a:lnSpc>
              <a:spcBef>
                <a:spcPts val="1800"/>
              </a:spcBef>
              <a:buSzPct val="100000"/>
              <a:buNone/>
              <a:defRPr/>
            </a:pPr>
            <a:r>
              <a:rPr lang="en-US" altLang="en-US" dirty="0">
                <a:solidFill>
                  <a:schemeClr val="tx1">
                    <a:lumMod val="50000"/>
                  </a:schemeClr>
                </a:solidFill>
              </a:rPr>
              <a:t>Districts may add additional information relevant to their local context.</a:t>
            </a:r>
          </a:p>
          <a:p>
            <a:pPr marL="746125" lvl="2" indent="-342900">
              <a:lnSpc>
                <a:spcPct val="100000"/>
              </a:lnSpc>
              <a:spcBef>
                <a:spcPts val="0"/>
              </a:spcBef>
              <a:buSzPct val="100000"/>
              <a:defRPr/>
            </a:pPr>
            <a:r>
              <a:rPr lang="en-US" altLang="en-US" dirty="0">
                <a:solidFill>
                  <a:schemeClr val="tx1">
                    <a:lumMod val="50000"/>
                  </a:schemeClr>
                </a:solidFill>
              </a:rPr>
              <a:t>Module contents may be “repackaged” as needed for local facilitation.</a:t>
            </a:r>
          </a:p>
          <a:p>
            <a:pPr marL="746125" lvl="2" indent="-342900">
              <a:lnSpc>
                <a:spcPct val="100000"/>
              </a:lnSpc>
              <a:spcBef>
                <a:spcPts val="0"/>
              </a:spcBef>
              <a:buSzPct val="100000"/>
              <a:defRPr/>
            </a:pPr>
            <a:r>
              <a:rPr lang="en-US" altLang="en-US" dirty="0">
                <a:solidFill>
                  <a:schemeClr val="tx1">
                    <a:lumMod val="50000"/>
                  </a:schemeClr>
                </a:solidFill>
              </a:rPr>
              <a:t>Information may </a:t>
            </a:r>
            <a:r>
              <a:rPr lang="en-US" altLang="en-US" b="1" u="sng" dirty="0">
                <a:solidFill>
                  <a:schemeClr val="tx1">
                    <a:lumMod val="50000"/>
                  </a:schemeClr>
                </a:solidFill>
              </a:rPr>
              <a:t>not</a:t>
            </a:r>
            <a:r>
              <a:rPr lang="en-US" altLang="en-US" dirty="0">
                <a:solidFill>
                  <a:schemeClr val="tx1">
                    <a:lumMod val="50000"/>
                  </a:schemeClr>
                </a:solidFill>
              </a:rPr>
              <a:t> be removed from the ODE-created modules.</a:t>
            </a:r>
          </a:p>
          <a:p>
            <a:pPr marL="0" lvl="2" indent="0">
              <a:lnSpc>
                <a:spcPct val="100000"/>
              </a:lnSpc>
              <a:spcBef>
                <a:spcPts val="1800"/>
              </a:spcBef>
              <a:buSzPct val="100000"/>
              <a:buNone/>
              <a:defRPr/>
            </a:pPr>
            <a:r>
              <a:rPr lang="en-US" altLang="en-US" dirty="0">
                <a:solidFill>
                  <a:schemeClr val="tx1">
                    <a:lumMod val="50000"/>
                  </a:schemeClr>
                </a:solidFill>
              </a:rPr>
              <a:t>Districts are responsible for tracking completion of local training.</a:t>
            </a:r>
          </a:p>
          <a:p>
            <a:pPr marL="800100" lvl="3" indent="-342900">
              <a:lnSpc>
                <a:spcPct val="100000"/>
              </a:lnSpc>
              <a:spcBef>
                <a:spcPts val="0"/>
              </a:spcBef>
              <a:buSzPct val="100000"/>
              <a:defRPr/>
            </a:pPr>
            <a:r>
              <a:rPr lang="en-US" altLang="en-US" dirty="0">
                <a:solidFill>
                  <a:schemeClr val="tx1">
                    <a:lumMod val="50000"/>
                  </a:schemeClr>
                </a:solidFill>
              </a:rPr>
              <a:t>TAs (and non-TAs with access to the secure test environment or materials) are required to sign the relevant Assurance of Test Security form.</a:t>
            </a:r>
          </a:p>
        </p:txBody>
      </p:sp>
      <p:sp>
        <p:nvSpPr>
          <p:cNvPr id="3" name="Footer Placeholder 2">
            <a:extLst>
              <a:ext uri="{FF2B5EF4-FFF2-40B4-BE49-F238E27FC236}">
                <a16:creationId xmlns:a16="http://schemas.microsoft.com/office/drawing/2014/main" id="{6490460C-4725-D8AC-4507-9E637F1FB95B}"/>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CAFF5169-C78B-BF3C-63AC-AFF01453FC40}"/>
              </a:ext>
            </a:extLst>
          </p:cNvPr>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663209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
          <p:cNvSpPr txBox="1">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oAutofit/>
          </a:bodyPr>
          <a:lstStyle>
            <a:lvl1pPr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742950" indent="-2857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marL="1143000" indent="-228600" eaLnBrk="0" hangingPunct="0">
              <a:spcBef>
                <a:spcPct val="20000"/>
              </a:spcBef>
              <a:buClr>
                <a:schemeClr val="tx1"/>
              </a:buClr>
              <a:buSzPct val="60000"/>
              <a:buFont typeface="Wingdings" pitchFamily="2" charset="2"/>
              <a:buChar char=""/>
              <a:defRPr>
                <a:solidFill>
                  <a:schemeClr val="tx1"/>
                </a:solidFill>
                <a:latin typeface="Century Schoolbook" pitchFamily="18" charset="0"/>
              </a:defRPr>
            </a:lvl3pPr>
            <a:lvl4pPr marL="1600200" indent="-228600" eaLnBrk="0" hangingPunct="0">
              <a:spcBef>
                <a:spcPct val="20000"/>
              </a:spcBef>
              <a:buClr>
                <a:schemeClr val="accent2"/>
              </a:buClr>
              <a:buSzPct val="60000"/>
              <a:buFont typeface="Wingdings" pitchFamily="2" charset="2"/>
              <a:buChar char=""/>
              <a:defRPr>
                <a:solidFill>
                  <a:schemeClr val="tx1"/>
                </a:solidFill>
                <a:latin typeface="Century Schoolbook" pitchFamily="18" charset="0"/>
              </a:defRPr>
            </a:lvl4pPr>
            <a:lvl5pPr marL="2057400" indent="-228600" eaLnBrk="0" hangingPunct="0">
              <a:spcBef>
                <a:spcPct val="20000"/>
              </a:spcBef>
              <a:buClr>
                <a:srgbClr val="BDCAE9"/>
              </a:buClr>
              <a:buSzPct val="68000"/>
              <a:buFont typeface="Wingdings 2" pitchFamily="18" charset="2"/>
              <a:buChar char=""/>
              <a:defRPr sz="1600">
                <a:solidFill>
                  <a:schemeClr val="tx1"/>
                </a:solidFill>
                <a:latin typeface="Century Schoolbook" pitchFamily="18" charset="0"/>
              </a:defRPr>
            </a:lvl5pPr>
            <a:lvl6pPr marL="25146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6pPr>
            <a:lvl7pPr marL="29718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7pPr>
            <a:lvl8pPr marL="34290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8pPr>
            <a:lvl9pPr marL="3886200" indent="-228600" eaLnBrk="0" fontAlgn="base" hangingPunct="0">
              <a:spcBef>
                <a:spcPct val="20000"/>
              </a:spcBef>
              <a:spcAft>
                <a:spcPct val="0"/>
              </a:spcAft>
              <a:buClr>
                <a:srgbClr val="BDCAE9"/>
              </a:buClr>
              <a:buSzPct val="68000"/>
              <a:buFont typeface="Wingdings 2" pitchFamily="18" charset="2"/>
              <a:buChar char=""/>
              <a:defRPr sz="1600">
                <a:solidFill>
                  <a:schemeClr val="tx1"/>
                </a:solidFill>
                <a:latin typeface="Century Schoolbook" pitchFamily="18" charset="0"/>
              </a:defRPr>
            </a:lvl9pPr>
          </a:lstStyle>
          <a:p>
            <a:pPr eaLnBrk="1" hangingPunct="1">
              <a:spcBef>
                <a:spcPct val="0"/>
              </a:spcBef>
              <a:buClrTx/>
              <a:buSzTx/>
              <a:buFontTx/>
              <a:buNone/>
              <a:defRPr/>
            </a:pPr>
            <a:r>
              <a:rPr lang="en-US" altLang="en-US" sz="4000" dirty="0">
                <a:solidFill>
                  <a:schemeClr val="accent4"/>
                </a:solidFill>
                <a:latin typeface="+mj-lt"/>
              </a:rPr>
              <a:t>Reading Requirements by Role</a:t>
            </a:r>
          </a:p>
        </p:txBody>
      </p:sp>
      <p:sp>
        <p:nvSpPr>
          <p:cNvPr id="3" name="Content Placeholder 2">
            <a:extLst>
              <a:ext uri="{FF2B5EF4-FFF2-40B4-BE49-F238E27FC236}">
                <a16:creationId xmlns:a16="http://schemas.microsoft.com/office/drawing/2014/main" id="{36843BDA-6881-43ED-F80E-2D35A289A78B}"/>
              </a:ext>
            </a:extLst>
          </p:cNvPr>
          <p:cNvSpPr>
            <a:spLocks noGrp="1"/>
          </p:cNvSpPr>
          <p:nvPr>
            <p:ph idx="1"/>
          </p:nvPr>
        </p:nvSpPr>
        <p:spPr/>
        <p:txBody>
          <a:bodyPr>
            <a:noAutofit/>
          </a:bodyPr>
          <a:lstStyle/>
          <a:p>
            <a:pPr marL="0" indent="0">
              <a:lnSpc>
                <a:spcPct val="100000"/>
              </a:lnSpc>
              <a:spcBef>
                <a:spcPts val="600"/>
              </a:spcBef>
              <a:buClr>
                <a:schemeClr val="tx1"/>
              </a:buClr>
              <a:buSzPct val="100000"/>
              <a:buNone/>
            </a:pPr>
            <a:r>
              <a:rPr lang="en-US" dirty="0"/>
              <a:t>District Test Coordinators (DTCs) and District Level Users (DLUs)</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hlinkClick r:id="rId3"/>
              </a:rPr>
              <a:t>Test Administration Manual</a:t>
            </a:r>
            <a:r>
              <a:rPr lang="en-US" altLang="en-US" dirty="0"/>
              <a:t> (TAM)</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hlinkClick r:id="rId4"/>
              </a:rPr>
              <a:t>Oregon Accessibility Manual</a:t>
            </a:r>
            <a:r>
              <a:rPr lang="en-US" altLang="en-US" dirty="0"/>
              <a:t> (OAM)</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hlinkClick r:id="rId5"/>
              </a:rPr>
              <a:t>SEED Survey Administration Manual</a:t>
            </a:r>
            <a:r>
              <a:rPr lang="en-US" altLang="en-US" dirty="0"/>
              <a:t> (SAM)</a:t>
            </a:r>
          </a:p>
          <a:p>
            <a:pPr marL="0" indent="0" fontAlgn="base">
              <a:lnSpc>
                <a:spcPct val="100000"/>
              </a:lnSpc>
              <a:spcBef>
                <a:spcPts val="1800"/>
              </a:spcBef>
              <a:buClr>
                <a:schemeClr val="tx1"/>
              </a:buClr>
              <a:buSzPct val="100000"/>
              <a:buNone/>
              <a:tabLst>
                <a:tab pos="914400" algn="l"/>
              </a:tabLst>
            </a:pPr>
            <a:r>
              <a:rPr lang="en-US" altLang="en-US" dirty="0"/>
              <a:t>School Test Coordinators (STCs)</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t>TAM Sections 1 – 11 and Appendices A – C</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t>OAM</a:t>
            </a:r>
          </a:p>
          <a:p>
            <a:pPr marL="0" indent="0" fontAlgn="base">
              <a:lnSpc>
                <a:spcPct val="100000"/>
              </a:lnSpc>
              <a:spcBef>
                <a:spcPts val="1800"/>
              </a:spcBef>
              <a:buClr>
                <a:schemeClr val="tx1"/>
              </a:buClr>
              <a:buSzPct val="100000"/>
              <a:buNone/>
              <a:tabLst>
                <a:tab pos="914400" algn="l"/>
              </a:tabLst>
            </a:pPr>
            <a:r>
              <a:rPr lang="en-US" altLang="en-US" dirty="0">
                <a:ea typeface="Calibri" pitchFamily="34" charset="0"/>
                <a:cs typeface="Times New Roman" pitchFamily="18" charset="0"/>
              </a:rPr>
              <a:t>Test Administrators (TAs)</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ea typeface="Calibri" pitchFamily="34" charset="0"/>
                <a:cs typeface="Times New Roman" pitchFamily="18" charset="0"/>
              </a:rPr>
              <a:t>TAM Sections 1-7 and Appendix A; other sections as required</a:t>
            </a:r>
          </a:p>
          <a:p>
            <a:pPr lvl="1" fontAlgn="base">
              <a:lnSpc>
                <a:spcPct val="100000"/>
              </a:lnSpc>
              <a:spcBef>
                <a:spcPts val="0"/>
              </a:spcBef>
              <a:buClr>
                <a:schemeClr val="tx1"/>
              </a:buClr>
              <a:buSzPct val="100000"/>
              <a:buFont typeface="Arial" panose="020B0604020202020204" pitchFamily="34" charset="0"/>
              <a:buChar char="•"/>
              <a:tabLst>
                <a:tab pos="914400" algn="l"/>
              </a:tabLst>
            </a:pPr>
            <a:r>
              <a:rPr lang="en-US" altLang="en-US" dirty="0">
                <a:ea typeface="Calibri" pitchFamily="34" charset="0"/>
                <a:cs typeface="Times New Roman" pitchFamily="18" charset="0"/>
              </a:rPr>
              <a:t>OAM (see Section 1.0 for reading requirements)</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9</a:t>
            </a:fld>
            <a:endParaRPr lang="en-US" dirty="0"/>
          </a:p>
        </p:txBody>
      </p:sp>
    </p:spTree>
    <p:extLst>
      <p:ext uri="{BB962C8B-B14F-4D97-AF65-F5344CB8AC3E}">
        <p14:creationId xmlns:p14="http://schemas.microsoft.com/office/powerpoint/2010/main" val="1803043995"/>
      </p:ext>
    </p:extLst>
  </p:cSld>
  <p:clrMapOvr>
    <a:masterClrMapping/>
  </p:clrMapOvr>
</p:sld>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500E787D-4A08-4491-9FAB-BB9D43BCEFC7}"/>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AAFB0B2A-C4B2-41C7-92A5-70D75F419D70}"/>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7D92AE0E-C289-45F3-BD76-BC889EE8D789}"/>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B6D488F7-2464-4E22-AB08-1AD18796812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EEC54850-1245-4301-BCEC-014C0882AE7D}"/>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8DEE96B7-49DC-4AD3-ABF2-AFC8F0019781}"/>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GOODNESS Michelle * ODE</DisplayName>
        <AccountId>497</AccountId>
        <AccountType/>
      </UserInfo>
      <UserInfo>
        <DisplayName>BAKER Traci * ODE</DisplayName>
        <AccountId>1053</AccountId>
        <AccountType/>
      </UserInfo>
      <UserInfo>
        <DisplayName>WIENS Jon * ODE</DisplayName>
        <AccountId>176</AccountId>
        <AccountType/>
      </UserInfo>
      <UserInfo>
        <DisplayName>BOYD Meg * ODE</DisplayName>
        <AccountId>110</AccountId>
        <AccountType/>
      </UserInfo>
      <UserInfo>
        <DisplayName>SIEGEL Marc * ODE</DisplayName>
        <AccountId>29</AccountId>
        <AccountType/>
      </UserInfo>
      <UserInfo>
        <DisplayName>FARLEY Dan * ODE</DisplayName>
        <AccountId>203</AccountId>
        <AccountType/>
      </UserInfo>
      <UserInfo>
        <DisplayName>JUSTIS Carlee * DAS</DisplayName>
        <AccountId>1071</AccountId>
        <AccountType/>
      </UserInfo>
    </SharedWithUsers>
    <Estimated_x0020_Creation_x0020_Date xmlns="826a7eb6-1fc1-4229-aedf-6a10bdcdc31e" xsi:nil="true"/>
    <Remediation_x0020_Date xmlns="826a7eb6-1fc1-4229-aedf-6a10bdcdc31e">2025-09-18T21:47:02+00:00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4EA527-A198-4301-BCF4-14EDE0643645}">
  <ds:schemaRefs>
    <ds:schemaRef ds:uri="33d0ab3a-ed53-4b26-b374-c651e1521cb8"/>
    <ds:schemaRef ds:uri="e10c53f3-1d52-4706-a966-ac9983b29943"/>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http://www.w3.org/XML/1998/namespace"/>
    <ds:schemaRef ds:uri="http://purl.org/dc/dcmitype/"/>
    <ds:schemaRef ds:uri="cff768f0-15bc-4a4d-af58-1e3581e35e48"/>
    <ds:schemaRef ds:uri="35c482b7-3342-4aed-a937-806bb302c8cb"/>
  </ds:schemaRefs>
</ds:datastoreItem>
</file>

<file path=customXml/itemProps2.xml><?xml version="1.0" encoding="utf-8"?>
<ds:datastoreItem xmlns:ds="http://schemas.openxmlformats.org/officeDocument/2006/customXml" ds:itemID="{61BE0672-330B-4DF0-91DA-4F03E654FCE8}"/>
</file>

<file path=customXml/itemProps3.xml><?xml version="1.0" encoding="utf-8"?>
<ds:datastoreItem xmlns:ds="http://schemas.openxmlformats.org/officeDocument/2006/customXml" ds:itemID="{FFC1C207-77FC-44F7-AC05-276B3AA37170}">
  <ds:schemaRefs>
    <ds:schemaRef ds:uri="http://schemas.microsoft.com/sharepoint/v3/contenttype/forms"/>
  </ds:schemaRefs>
</ds:datastoreItem>
</file>

<file path=docMetadata/LabelInfo.xml><?xml version="1.0" encoding="utf-8"?>
<clbl:labelList xmlns:clbl="http://schemas.microsoft.com/office/2020/mipLabelMetadata">
  <clbl:label id="{61f40bdc-19d8-4b8e-be88-e9eb9bcca8b8}" enabled="1" method="Privilege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 Slide Deck Template_Accessible_2025</Template>
  <TotalTime>1621</TotalTime>
  <Words>4745</Words>
  <Application>Microsoft Office PowerPoint</Application>
  <PresentationFormat>Widescreen</PresentationFormat>
  <Paragraphs>363</Paragraphs>
  <Slides>29</Slides>
  <Notes>29</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29</vt:i4>
      </vt:variant>
    </vt:vector>
  </HeadingPairs>
  <TitlesOfParts>
    <vt:vector size="37" baseType="lpstr">
      <vt:lpstr>Arial</vt:lpstr>
      <vt:lpstr>Calibri</vt:lpstr>
      <vt:lpstr>1_2021ODE</vt:lpstr>
      <vt:lpstr>Green_2021ODE</vt:lpstr>
      <vt:lpstr>Gold_2021ODE</vt:lpstr>
      <vt:lpstr>Orange_2021ODE</vt:lpstr>
      <vt:lpstr>Red_2021ODE</vt:lpstr>
      <vt:lpstr>Teal_2021ODE</vt:lpstr>
      <vt:lpstr>Oregon Statewide Assessment System (OSAS) Required for DTCs and STCs</vt:lpstr>
      <vt:lpstr>Format of ODE-Created Training</vt:lpstr>
      <vt:lpstr>Test Coordinator Training Topics</vt:lpstr>
      <vt:lpstr>Roles and Responsibilities</vt:lpstr>
      <vt:lpstr>The Roles of a School Test Coordinator (STC)</vt:lpstr>
      <vt:lpstr>Training</vt:lpstr>
      <vt:lpstr>Overview of OSAS Training</vt:lpstr>
      <vt:lpstr>Facilitation of OSAS Training</vt:lpstr>
      <vt:lpstr>Reading Requirements by Role</vt:lpstr>
      <vt:lpstr>Required Modules for TA Training</vt:lpstr>
      <vt:lpstr>Training Considerations</vt:lpstr>
      <vt:lpstr>Supporting Staff in Test Administration</vt:lpstr>
      <vt:lpstr>Creating User Accounts in TIDE</vt:lpstr>
      <vt:lpstr>Q &amp; A Discussion</vt:lpstr>
      <vt:lpstr>Scheduling</vt:lpstr>
      <vt:lpstr>Utilizing School-Level Test Windows</vt:lpstr>
      <vt:lpstr>Managing School-Level Test Windows</vt:lpstr>
      <vt:lpstr>Building a Testing Schedule</vt:lpstr>
      <vt:lpstr>Q &amp; A Discussion</vt:lpstr>
      <vt:lpstr>Student Access &amp; Participation</vt:lpstr>
      <vt:lpstr>Participation Requirements</vt:lpstr>
      <vt:lpstr>Required Notices and Student Opt-Outs</vt:lpstr>
      <vt:lpstr>Managing Parent Requests for Exemption</vt:lpstr>
      <vt:lpstr>Accessibility Overview</vt:lpstr>
      <vt:lpstr>Communication Resources</vt:lpstr>
      <vt:lpstr>Q &amp; A Discussion</vt:lpstr>
      <vt:lpstr>Contacts and Resources</vt:lpstr>
      <vt:lpstr>Contacts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WOLCOTT Ben * ODE</dc:creator>
  <cp:lastModifiedBy>WOLCOTT Ben * ODE</cp:lastModifiedBy>
  <cp:revision>25</cp:revision>
  <dcterms:created xsi:type="dcterms:W3CDTF">2025-08-25T19:32:51Z</dcterms:created>
  <dcterms:modified xsi:type="dcterms:W3CDTF">2025-09-09T15:27:46Z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y fmtid="{D5CDD505-2E9C-101B-9397-08002B2CF9AE}" pid="18" name="MediaServiceImageTags">
    <vt:lpwstr/>
  </property>
  <property fmtid="{D5CDD505-2E9C-101B-9397-08002B2CF9AE}" pid="19" name="MSIP_Label_7730ea53-6f5e-4160-81a5-992a9105450a_ContentBits">
    <vt:lpwstr>0</vt:lpwstr>
  </property>
  <property fmtid="{D5CDD505-2E9C-101B-9397-08002B2CF9AE}" pid="20" name="MSIP_Label_7730ea53-6f5e-4160-81a5-992a9105450a_SetDate">
    <vt:lpwstr>2024-07-11T17:19:35Z</vt:lpwstr>
  </property>
  <property fmtid="{D5CDD505-2E9C-101B-9397-08002B2CF9AE}" pid="21" name="MSIP_Label_7730ea53-6f5e-4160-81a5-992a9105450a_Enabled">
    <vt:lpwstr>true</vt:lpwstr>
  </property>
  <property fmtid="{D5CDD505-2E9C-101B-9397-08002B2CF9AE}" pid="22" name="MSIP_Label_7730ea53-6f5e-4160-81a5-992a9105450a_Name">
    <vt:lpwstr>Level 2 - Limited (Items)</vt:lpwstr>
  </property>
  <property fmtid="{D5CDD505-2E9C-101B-9397-08002B2CF9AE}" pid="23" name="MSIP_Label_7730ea53-6f5e-4160-81a5-992a9105450a_ActionId">
    <vt:lpwstr>f51f1f79-ac87-499d-a1a7-d7fa45a82367</vt:lpwstr>
  </property>
  <property fmtid="{D5CDD505-2E9C-101B-9397-08002B2CF9AE}" pid="24" name="MSIP_Label_7730ea53-6f5e-4160-81a5-992a9105450a_SiteId">
    <vt:lpwstr>b4f51418-b269-49a2-935a-fa54bf584fc8</vt:lpwstr>
  </property>
  <property fmtid="{D5CDD505-2E9C-101B-9397-08002B2CF9AE}" pid="25" name="MSIP_Label_7730ea53-6f5e-4160-81a5-992a9105450a_Method">
    <vt:lpwstr>Standard</vt:lpwstr>
  </property>
</Properties>
</file>