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719" r:id="rId4"/>
    <p:sldMasterId id="2147483731" r:id="rId5"/>
    <p:sldMasterId id="2147483743" r:id="rId6"/>
    <p:sldMasterId id="2147483755" r:id="rId7"/>
    <p:sldMasterId id="2147483767" r:id="rId8"/>
    <p:sldMasterId id="2147483779" r:id="rId9"/>
  </p:sldMasterIdLst>
  <p:notesMasterIdLst>
    <p:notesMasterId r:id="rId31"/>
  </p:notesMasterIdLst>
  <p:sldIdLst>
    <p:sldId id="271" r:id="rId10"/>
    <p:sldId id="272" r:id="rId11"/>
    <p:sldId id="273" r:id="rId12"/>
    <p:sldId id="286" r:id="rId13"/>
    <p:sldId id="293" r:id="rId14"/>
    <p:sldId id="274" r:id="rId15"/>
    <p:sldId id="295" r:id="rId16"/>
    <p:sldId id="294" r:id="rId17"/>
    <p:sldId id="282" r:id="rId18"/>
    <p:sldId id="290" r:id="rId19"/>
    <p:sldId id="283" r:id="rId20"/>
    <p:sldId id="280" r:id="rId21"/>
    <p:sldId id="284" r:id="rId22"/>
    <p:sldId id="287" r:id="rId23"/>
    <p:sldId id="296" r:id="rId24"/>
    <p:sldId id="275" r:id="rId25"/>
    <p:sldId id="297" r:id="rId26"/>
    <p:sldId id="298" r:id="rId27"/>
    <p:sldId id="299" r:id="rId28"/>
    <p:sldId id="300" r:id="rId29"/>
    <p:sldId id="301" r:id="rId30"/>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AAFEF72-D11B-F384-B2A1-6051448C853B}" name="Joe Doherty" initials="JD" userId="S::joe.doherty_imesd.k12.or.us#ext#@odemail.onmicrosoft.com::bdd96701-77c3-4716-b1d1-083201ab11dd" providerId="AD"/>
  <p188:author id="{84F676FF-9A24-9661-3DA0-F35AF06A8692}" name="FEARN Sody * ODE" initials="SF" userId="S::Sody.Fearn@ode.oregon.gov::3f56ffda-e491-4c26-8ddb-cfb220642f48"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DF4EC"/>
    <a:srgbClr val="FAF5E3"/>
    <a:srgbClr val="FCEDE1"/>
    <a:srgbClr val="E7F5F3"/>
    <a:srgbClr val="F0F4E6"/>
    <a:srgbClr val="FCF4F8"/>
    <a:srgbClr val="F2FAFE"/>
    <a:srgbClr val="BB890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E3EFF87-4A2C-4060-A87E-B8D74A71D080}" v="11" dt="2025-09-11T17:48:46.29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582" autoAdjust="0"/>
    <p:restoredTop sz="67349" autoAdjust="0"/>
  </p:normalViewPr>
  <p:slideViewPr>
    <p:cSldViewPr snapToGrid="0">
      <p:cViewPr varScale="1">
        <p:scale>
          <a:sx n="74" d="100"/>
          <a:sy n="74" d="100"/>
        </p:scale>
        <p:origin x="1386"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4.xml"/><Relationship Id="rId18" Type="http://schemas.openxmlformats.org/officeDocument/2006/relationships/slide" Target="slides/slide9.xml"/><Relationship Id="rId26" Type="http://schemas.openxmlformats.org/officeDocument/2006/relationships/slide" Target="slides/slide17.xml"/><Relationship Id="rId21" Type="http://schemas.openxmlformats.org/officeDocument/2006/relationships/slide" Target="slides/slide12.xml"/><Relationship Id="rId34" Type="http://schemas.openxmlformats.org/officeDocument/2006/relationships/theme" Target="theme/theme1.xml"/><Relationship Id="rId7" Type="http://schemas.openxmlformats.org/officeDocument/2006/relationships/slideMaster" Target="slideMasters/slideMaster4.xml"/><Relationship Id="rId12" Type="http://schemas.openxmlformats.org/officeDocument/2006/relationships/slide" Target="slides/slide3.xml"/><Relationship Id="rId17" Type="http://schemas.openxmlformats.org/officeDocument/2006/relationships/slide" Target="slides/slide8.xml"/><Relationship Id="rId25" Type="http://schemas.openxmlformats.org/officeDocument/2006/relationships/slide" Target="slides/slide16.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7.xml"/><Relationship Id="rId20" Type="http://schemas.openxmlformats.org/officeDocument/2006/relationships/slide" Target="slides/slide11.xml"/><Relationship Id="rId29" Type="http://schemas.openxmlformats.org/officeDocument/2006/relationships/slide" Target="slides/slide20.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2.xml"/><Relationship Id="rId24" Type="http://schemas.openxmlformats.org/officeDocument/2006/relationships/slide" Target="slides/slide15.xml"/><Relationship Id="rId32" Type="http://schemas.openxmlformats.org/officeDocument/2006/relationships/presProps" Target="presProps.xml"/><Relationship Id="rId37" Type="http://schemas.microsoft.com/office/2018/10/relationships/authors" Target="authors.xml"/><Relationship Id="rId5" Type="http://schemas.openxmlformats.org/officeDocument/2006/relationships/slideMaster" Target="slideMasters/slideMaster2.xml"/><Relationship Id="rId15" Type="http://schemas.openxmlformats.org/officeDocument/2006/relationships/slide" Target="slides/slide6.xml"/><Relationship Id="rId23" Type="http://schemas.openxmlformats.org/officeDocument/2006/relationships/slide" Target="slides/slide14.xml"/><Relationship Id="rId28" Type="http://schemas.openxmlformats.org/officeDocument/2006/relationships/slide" Target="slides/slide19.xml"/><Relationship Id="rId36" Type="http://schemas.microsoft.com/office/2015/10/relationships/revisionInfo" Target="revisionInfo.xml"/><Relationship Id="rId10" Type="http://schemas.openxmlformats.org/officeDocument/2006/relationships/slide" Target="slides/slide1.xml"/><Relationship Id="rId19" Type="http://schemas.openxmlformats.org/officeDocument/2006/relationships/slide" Target="slides/slide10.xml"/><Relationship Id="rId31"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5.xml"/><Relationship Id="rId22" Type="http://schemas.openxmlformats.org/officeDocument/2006/relationships/slide" Target="slides/slide13.xml"/><Relationship Id="rId27" Type="http://schemas.openxmlformats.org/officeDocument/2006/relationships/slide" Target="slides/slide18.xml"/><Relationship Id="rId30" Type="http://schemas.openxmlformats.org/officeDocument/2006/relationships/slide" Target="slides/slide21.xml"/><Relationship Id="rId35" Type="http://schemas.openxmlformats.org/officeDocument/2006/relationships/tableStyles" Target="tableStyles.xml"/><Relationship Id="rId8" Type="http://schemas.openxmlformats.org/officeDocument/2006/relationships/slideMaster" Target="slideMasters/slideMaster5.xml"/><Relationship Id="rId3"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a:ln/>
        </p:spPr>
      </p:sp>
      <p:sp>
        <p:nvSpPr>
          <p:cNvPr id="2355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t>This is the test security training module for the Oregon statewide assessment system, required for all district and school test coordinators, as well as all test administrators.</a:t>
            </a:r>
          </a:p>
          <a:p>
            <a:endParaRPr lang="en-US" altLang="en-US" dirty="0"/>
          </a:p>
        </p:txBody>
      </p:sp>
      <p:sp>
        <p:nvSpPr>
          <p:cNvPr id="2355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spcBef>
                <a:spcPct val="30000"/>
              </a:spcBef>
              <a:defRPr sz="1200">
                <a:solidFill>
                  <a:schemeClr val="tx1"/>
                </a:solidFill>
                <a:latin typeface="Times New Roman" panose="02020603050405020304" pitchFamily="18" charset="0"/>
              </a:defRPr>
            </a:lvl1pPr>
            <a:lvl2pPr marL="742950" indent="-285750" defTabSz="931863" eaLnBrk="0" hangingPunct="0">
              <a:spcBef>
                <a:spcPct val="30000"/>
              </a:spcBef>
              <a:defRPr sz="1200">
                <a:solidFill>
                  <a:schemeClr val="tx1"/>
                </a:solidFill>
                <a:latin typeface="Times New Roman" panose="02020603050405020304" pitchFamily="18" charset="0"/>
              </a:defRPr>
            </a:lvl2pPr>
            <a:lvl3pPr marL="1143000" indent="-228600" defTabSz="931863" eaLnBrk="0" hangingPunct="0">
              <a:spcBef>
                <a:spcPct val="30000"/>
              </a:spcBef>
              <a:defRPr sz="1200">
                <a:solidFill>
                  <a:schemeClr val="tx1"/>
                </a:solidFill>
                <a:latin typeface="Times New Roman" panose="02020603050405020304" pitchFamily="18" charset="0"/>
              </a:defRPr>
            </a:lvl3pPr>
            <a:lvl4pPr marL="1600200" indent="-228600" defTabSz="931863" eaLnBrk="0" hangingPunct="0">
              <a:spcBef>
                <a:spcPct val="30000"/>
              </a:spcBef>
              <a:defRPr sz="1200">
                <a:solidFill>
                  <a:schemeClr val="tx1"/>
                </a:solidFill>
                <a:latin typeface="Times New Roman" panose="02020603050405020304" pitchFamily="18" charset="0"/>
              </a:defRPr>
            </a:lvl4pPr>
            <a:lvl5pPr marL="2057400" indent="-228600" defTabSz="931863" eaLnBrk="0" hangingPunct="0">
              <a:spcBef>
                <a:spcPct val="30000"/>
              </a:spcBef>
              <a:defRPr sz="1200">
                <a:solidFill>
                  <a:schemeClr val="tx1"/>
                </a:solidFill>
                <a:latin typeface="Times New Roman" panose="02020603050405020304" pitchFamily="18" charset="0"/>
              </a:defRPr>
            </a:lvl5pPr>
            <a:lvl6pPr marL="2514600" indent="-228600" defTabSz="931863"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1863"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1863"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1863" eaLnBrk="0" fontAlgn="base" hangingPunct="0">
              <a:spcBef>
                <a:spcPct val="30000"/>
              </a:spcBef>
              <a:spcAft>
                <a:spcPct val="0"/>
              </a:spcAft>
              <a:defRPr sz="1200">
                <a:solidFill>
                  <a:schemeClr val="tx1"/>
                </a:solidFill>
                <a:latin typeface="Times New Roman" panose="02020603050405020304" pitchFamily="18" charset="0"/>
              </a:defRPr>
            </a:lvl9pPr>
          </a:lstStyle>
          <a:p>
            <a:pPr eaLnBrk="1" hangingPunct="1">
              <a:spcBef>
                <a:spcPct val="0"/>
              </a:spcBef>
            </a:pPr>
            <a:fld id="{69A1A7F7-26E8-4C60-9C3F-301B9DA16F31}" type="slidenum">
              <a:rPr lang="en-US" altLang="en-US"/>
              <a:pPr eaLnBrk="1" hangingPunct="1">
                <a:spcBef>
                  <a:spcPct val="0"/>
                </a:spcBef>
              </a:pPr>
              <a:t>1</a:t>
            </a:fld>
            <a:endParaRPr lang="en-US" altLang="en-US"/>
          </a:p>
        </p:txBody>
      </p:sp>
    </p:spTree>
    <p:extLst>
      <p:ext uri="{BB962C8B-B14F-4D97-AF65-F5344CB8AC3E}">
        <p14:creationId xmlns:p14="http://schemas.microsoft.com/office/powerpoint/2010/main" val="26021920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t>The following practices can go a long way toward preventing many improprieties. Since a large majority of improprieties are adult-initiated, preventative protocols and procedures can be highly effective.</a:t>
            </a:r>
          </a:p>
          <a:p>
            <a:r>
              <a:rPr lang="en-US" altLang="en-US" dirty="0"/>
              <a:t>Ensure all adults and students are aware of the testing environment rules and expectation before testing begins. This can help to prevent many accidental improprieties by both adults and students.</a:t>
            </a:r>
          </a:p>
          <a:p>
            <a:r>
              <a:rPr lang="en-US" altLang="en-US" dirty="0"/>
              <a:t>Check the test environment to make sure it is secure before, during, and after testing. This includes checking ahead of time to ensure there are no non-allowable resources posted or available for students, that there is sufficient spacing and visual barriers between student testing stations, and that the environment is quiet and void of distractions for example, no through traffic, restricted access to authorized individuals only. Finally, TAs need to closely supervise the test environment while testing is in progress to make sure that the environment remains secure and that students are following the rules.</a:t>
            </a:r>
          </a:p>
          <a:p>
            <a:endParaRPr lang="en-US" altLang="en-US" dirty="0"/>
          </a:p>
          <a:p>
            <a:r>
              <a:rPr lang="en-US" altLang="en-US" dirty="0"/>
              <a:t>Always check the TAM and seek clarification before testing begins if there is any doubt about whether a particular resource or behavior is permissible, either for students or adults. </a:t>
            </a:r>
            <a:endParaRPr lang="en-US" dirty="0"/>
          </a:p>
        </p:txBody>
      </p:sp>
      <p:sp>
        <p:nvSpPr>
          <p:cNvPr id="4" name="Slide Number Placeholder 3"/>
          <p:cNvSpPr>
            <a:spLocks noGrp="1"/>
          </p:cNvSpPr>
          <p:nvPr>
            <p:ph type="sldNum" sz="quarter" idx="5"/>
          </p:nvPr>
        </p:nvSpPr>
        <p:spPr/>
        <p:txBody>
          <a:bodyPr/>
          <a:lstStyle/>
          <a:p>
            <a:fld id="{202600E5-7CD5-4619-ACF9-2B7B5BE03BA2}" type="slidenum">
              <a:rPr lang="en-US" smtClean="0"/>
              <a:t>10</a:t>
            </a:fld>
            <a:endParaRPr lang="en-US"/>
          </a:p>
        </p:txBody>
      </p:sp>
    </p:spTree>
    <p:extLst>
      <p:ext uri="{BB962C8B-B14F-4D97-AF65-F5344CB8AC3E}">
        <p14:creationId xmlns:p14="http://schemas.microsoft.com/office/powerpoint/2010/main" val="186759556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mentioned on prior slides, our impropriety data consistently shows that most of improprieties are adult-initiated. This presents us with important training opportunities that we need to make sure are well understood by STCs and </a:t>
            </a:r>
            <a:r>
              <a:rPr lang="en-US" dirty="0" err="1"/>
              <a:t>TAs.</a:t>
            </a:r>
            <a:r>
              <a:rPr lang="en-US" dirty="0"/>
              <a:t> ODE receives about 5,000 testing impropriety reports per year, which often include multiple improprieties. The number of tests impacted by impropriety reports fluctuates</a:t>
            </a:r>
            <a:r>
              <a:rPr lang="en-US" baseline="0" dirty="0"/>
              <a:t> from year to year</a:t>
            </a:r>
            <a:r>
              <a:rPr lang="en-US" dirty="0"/>
              <a:t>.</a:t>
            </a:r>
          </a:p>
        </p:txBody>
      </p:sp>
      <p:sp>
        <p:nvSpPr>
          <p:cNvPr id="4" name="Slide Number Placeholder 3"/>
          <p:cNvSpPr>
            <a:spLocks noGrp="1"/>
          </p:cNvSpPr>
          <p:nvPr>
            <p:ph type="sldNum" sz="quarter" idx="5"/>
          </p:nvPr>
        </p:nvSpPr>
        <p:spPr/>
        <p:txBody>
          <a:bodyPr/>
          <a:lstStyle/>
          <a:p>
            <a:fld id="{202600E5-7CD5-4619-ACF9-2B7B5BE03BA2}" type="slidenum">
              <a:rPr lang="en-US" smtClean="0"/>
              <a:t>11</a:t>
            </a:fld>
            <a:endParaRPr lang="en-US"/>
          </a:p>
        </p:txBody>
      </p:sp>
    </p:spTree>
    <p:extLst>
      <p:ext uri="{BB962C8B-B14F-4D97-AF65-F5344CB8AC3E}">
        <p14:creationId xmlns:p14="http://schemas.microsoft.com/office/powerpoint/2010/main" val="61493893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ODE tracks the type of impropriety reported in an effort to understand the critical areas of concern that can be emphasized during training. This graph shows the number of impropriety reports by type. The most common type is participation, which largely comes from opt-outs, exemptions, and declines. Because Oregon has an opt-out law, ORS 329.479, this is not an area we can address through training—beyond what we already do in TIDE. However, we </a:t>
            </a:r>
            <a:r>
              <a:rPr lang="en-US" i="1" dirty="0"/>
              <a:t>can</a:t>
            </a:r>
            <a:r>
              <a:rPr lang="en-US" dirty="0"/>
              <a:t> reduce other types of improprieties through training. These include test expiration, accessibility supports, accidental submission, irregularities or disruptions, and inappropriate administration. Please work with your staff to decrease these inappropriate practices. ODE for our part continues to work on decreasing those that result from technology challenges.</a:t>
            </a:r>
          </a:p>
        </p:txBody>
      </p:sp>
      <p:sp>
        <p:nvSpPr>
          <p:cNvPr id="4" name="Slide Number Placeholder 3"/>
          <p:cNvSpPr>
            <a:spLocks noGrp="1"/>
          </p:cNvSpPr>
          <p:nvPr>
            <p:ph type="sldNum" sz="quarter" idx="5"/>
          </p:nvPr>
        </p:nvSpPr>
        <p:spPr/>
        <p:txBody>
          <a:bodyPr/>
          <a:lstStyle/>
          <a:p>
            <a:fld id="{202600E5-7CD5-4619-ACF9-2B7B5BE03BA2}" type="slidenum">
              <a:rPr lang="en-US" smtClean="0"/>
              <a:t>12</a:t>
            </a:fld>
            <a:endParaRPr lang="en-US"/>
          </a:p>
        </p:txBody>
      </p:sp>
    </p:spTree>
    <p:extLst>
      <p:ext uri="{BB962C8B-B14F-4D97-AF65-F5344CB8AC3E}">
        <p14:creationId xmlns:p14="http://schemas.microsoft.com/office/powerpoint/2010/main" val="285725332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How does ODE typically respond after receiving impropriety reports? In most cases, ODE determines that the event did not impact the construct being measured – resulting in a resum</a:t>
            </a:r>
            <a:r>
              <a:rPr lang="en-US" baseline="0" dirty="0"/>
              <a:t>e testing</a:t>
            </a:r>
            <a:r>
              <a:rPr lang="en-US" dirty="0"/>
              <a:t> determination. Less than one half of one percent of the tests administered in Oregon need to be invalidated because of the impropriety identified. ODE is often able to reset or reopen student’s assessments. In 2022-23, the No Impact category was renamed to "Resume Testing". See TAM Section 3.0 for details.</a:t>
            </a:r>
          </a:p>
        </p:txBody>
      </p:sp>
      <p:sp>
        <p:nvSpPr>
          <p:cNvPr id="4" name="Slide Number Placeholder 3"/>
          <p:cNvSpPr>
            <a:spLocks noGrp="1"/>
          </p:cNvSpPr>
          <p:nvPr>
            <p:ph type="sldNum" sz="quarter" idx="5"/>
          </p:nvPr>
        </p:nvSpPr>
        <p:spPr/>
        <p:txBody>
          <a:bodyPr/>
          <a:lstStyle/>
          <a:p>
            <a:fld id="{202600E5-7CD5-4619-ACF9-2B7B5BE03BA2}" type="slidenum">
              <a:rPr lang="en-US" smtClean="0"/>
              <a:t>13</a:t>
            </a:fld>
            <a:endParaRPr lang="en-US"/>
          </a:p>
        </p:txBody>
      </p:sp>
    </p:spTree>
    <p:extLst>
      <p:ext uri="{BB962C8B-B14F-4D97-AF65-F5344CB8AC3E}">
        <p14:creationId xmlns:p14="http://schemas.microsoft.com/office/powerpoint/2010/main" val="23051809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a:ln/>
        </p:spPr>
      </p:sp>
      <p:sp>
        <p:nvSpPr>
          <p:cNvPr id="317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t>The tables in Sections 3.0 of the TAM provide multiple, though not exhaustive, examples of test practices</a:t>
            </a:r>
            <a:r>
              <a:rPr lang="en-US" altLang="en-US" baseline="0" dirty="0"/>
              <a:t> which will reduce the likelihood of an impropriety</a:t>
            </a:r>
            <a:r>
              <a:rPr lang="en-US" altLang="en-US" dirty="0"/>
              <a:t>. These examples should be reviewed with all test administrators. Please emphasize the importance of covering up materials that are posted on the walls, whether in classrooms, computer labs, libraries, or other testing locations. If there is any doubt, please cover it up. </a:t>
            </a:r>
          </a:p>
        </p:txBody>
      </p:sp>
      <p:sp>
        <p:nvSpPr>
          <p:cNvPr id="317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spcBef>
                <a:spcPct val="30000"/>
              </a:spcBef>
              <a:defRPr sz="1200">
                <a:solidFill>
                  <a:schemeClr val="tx1"/>
                </a:solidFill>
                <a:latin typeface="Times New Roman" panose="02020603050405020304" pitchFamily="18" charset="0"/>
              </a:defRPr>
            </a:lvl1pPr>
            <a:lvl2pPr marL="742950" indent="-285750" defTabSz="931863" eaLnBrk="0" hangingPunct="0">
              <a:spcBef>
                <a:spcPct val="30000"/>
              </a:spcBef>
              <a:defRPr sz="1200">
                <a:solidFill>
                  <a:schemeClr val="tx1"/>
                </a:solidFill>
                <a:latin typeface="Times New Roman" panose="02020603050405020304" pitchFamily="18" charset="0"/>
              </a:defRPr>
            </a:lvl2pPr>
            <a:lvl3pPr marL="1143000" indent="-228600" defTabSz="931863" eaLnBrk="0" hangingPunct="0">
              <a:spcBef>
                <a:spcPct val="30000"/>
              </a:spcBef>
              <a:defRPr sz="1200">
                <a:solidFill>
                  <a:schemeClr val="tx1"/>
                </a:solidFill>
                <a:latin typeface="Times New Roman" panose="02020603050405020304" pitchFamily="18" charset="0"/>
              </a:defRPr>
            </a:lvl3pPr>
            <a:lvl4pPr marL="1600200" indent="-228600" defTabSz="931863" eaLnBrk="0" hangingPunct="0">
              <a:spcBef>
                <a:spcPct val="30000"/>
              </a:spcBef>
              <a:defRPr sz="1200">
                <a:solidFill>
                  <a:schemeClr val="tx1"/>
                </a:solidFill>
                <a:latin typeface="Times New Roman" panose="02020603050405020304" pitchFamily="18" charset="0"/>
              </a:defRPr>
            </a:lvl4pPr>
            <a:lvl5pPr marL="2057400" indent="-228600" defTabSz="931863" eaLnBrk="0" hangingPunct="0">
              <a:spcBef>
                <a:spcPct val="30000"/>
              </a:spcBef>
              <a:defRPr sz="1200">
                <a:solidFill>
                  <a:schemeClr val="tx1"/>
                </a:solidFill>
                <a:latin typeface="Times New Roman" panose="02020603050405020304" pitchFamily="18" charset="0"/>
              </a:defRPr>
            </a:lvl5pPr>
            <a:lvl6pPr marL="2514600" indent="-228600" defTabSz="931863"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1863"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1863"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1863" eaLnBrk="0" fontAlgn="base" hangingPunct="0">
              <a:spcBef>
                <a:spcPct val="30000"/>
              </a:spcBef>
              <a:spcAft>
                <a:spcPct val="0"/>
              </a:spcAft>
              <a:defRPr sz="1200">
                <a:solidFill>
                  <a:schemeClr val="tx1"/>
                </a:solidFill>
                <a:latin typeface="Times New Roman" panose="02020603050405020304" pitchFamily="18" charset="0"/>
              </a:defRPr>
            </a:lvl9pPr>
          </a:lstStyle>
          <a:p>
            <a:pPr eaLnBrk="1" hangingPunct="1">
              <a:spcBef>
                <a:spcPct val="0"/>
              </a:spcBef>
            </a:pPr>
            <a:fld id="{6D548B12-F173-46A0-85CD-9BE39323E182}" type="slidenum">
              <a:rPr lang="en-US" altLang="en-US"/>
              <a:pPr eaLnBrk="1" hangingPunct="1">
                <a:spcBef>
                  <a:spcPct val="0"/>
                </a:spcBef>
              </a:pPr>
              <a:t>14</a:t>
            </a:fld>
            <a:endParaRPr lang="en-US" altLang="en-US"/>
          </a:p>
        </p:txBody>
      </p:sp>
    </p:spTree>
    <p:extLst>
      <p:ext uri="{BB962C8B-B14F-4D97-AF65-F5344CB8AC3E}">
        <p14:creationId xmlns:p14="http://schemas.microsoft.com/office/powerpoint/2010/main" val="421443927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a:ln/>
        </p:spPr>
      </p:sp>
      <p:sp>
        <p:nvSpPr>
          <p:cNvPr id="327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b="1" dirty="0"/>
              <a:t>This is an optional point in the required training to pause and discuss the questions provided or a locally developed set of relevant questions. If you would like to pause, please pause now.</a:t>
            </a:r>
          </a:p>
          <a:p>
            <a:endParaRPr lang="en-US" altLang="en-US" b="1" dirty="0"/>
          </a:p>
          <a:p>
            <a:r>
              <a:rPr lang="en-US" altLang="en-US" b="0" dirty="0"/>
              <a:t>Here are some suggested activities you may want to try:</a:t>
            </a:r>
          </a:p>
          <a:p>
            <a:r>
              <a:rPr lang="en-US" altLang="en-US" b="0" dirty="0"/>
              <a:t>-Small groups: use </a:t>
            </a:r>
            <a:r>
              <a:rPr lang="en-US" altLang="en-US" b="0" dirty="0" err="1"/>
              <a:t>post-its</a:t>
            </a:r>
            <a:r>
              <a:rPr lang="en-US" altLang="en-US" b="0" dirty="0"/>
              <a:t> to capture local considerations and challenges, one per sheet. Then mount </a:t>
            </a:r>
            <a:r>
              <a:rPr lang="en-US" altLang="en-US" b="0" dirty="0" err="1"/>
              <a:t>post-its</a:t>
            </a:r>
            <a:r>
              <a:rPr lang="en-US" altLang="en-US" b="0" dirty="0"/>
              <a:t>.</a:t>
            </a:r>
          </a:p>
          <a:p>
            <a:r>
              <a:rPr lang="en-US" altLang="en-US" b="0" dirty="0"/>
              <a:t>-In the Large group: facilitate review/summary of considerations/challenges from across the  group</a:t>
            </a:r>
          </a:p>
          <a:p>
            <a:r>
              <a:rPr lang="en-US" altLang="en-US" b="0" dirty="0"/>
              <a:t>-Small groups: share effective approaches and look at artifacts</a:t>
            </a:r>
          </a:p>
          <a:p>
            <a:r>
              <a:rPr lang="en-US" altLang="en-US" b="0" dirty="0"/>
              <a:t>-Large group: facilitate share out, writing down approaches and document them on chart paper</a:t>
            </a:r>
          </a:p>
          <a:p>
            <a:r>
              <a:rPr lang="en-US" altLang="en-US" b="0" dirty="0"/>
              <a:t>-Small group or individual: use note organizer to capture next steps</a:t>
            </a:r>
          </a:p>
        </p:txBody>
      </p:sp>
      <p:sp>
        <p:nvSpPr>
          <p:cNvPr id="327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spcBef>
                <a:spcPct val="30000"/>
              </a:spcBef>
              <a:defRPr sz="1200">
                <a:solidFill>
                  <a:schemeClr val="tx1"/>
                </a:solidFill>
                <a:latin typeface="Times New Roman" panose="02020603050405020304" pitchFamily="18" charset="0"/>
              </a:defRPr>
            </a:lvl1pPr>
            <a:lvl2pPr marL="742950" indent="-285750" defTabSz="931863" eaLnBrk="0" hangingPunct="0">
              <a:spcBef>
                <a:spcPct val="30000"/>
              </a:spcBef>
              <a:defRPr sz="1200">
                <a:solidFill>
                  <a:schemeClr val="tx1"/>
                </a:solidFill>
                <a:latin typeface="Times New Roman" panose="02020603050405020304" pitchFamily="18" charset="0"/>
              </a:defRPr>
            </a:lvl2pPr>
            <a:lvl3pPr marL="1143000" indent="-228600" defTabSz="931863" eaLnBrk="0" hangingPunct="0">
              <a:spcBef>
                <a:spcPct val="30000"/>
              </a:spcBef>
              <a:defRPr sz="1200">
                <a:solidFill>
                  <a:schemeClr val="tx1"/>
                </a:solidFill>
                <a:latin typeface="Times New Roman" panose="02020603050405020304" pitchFamily="18" charset="0"/>
              </a:defRPr>
            </a:lvl3pPr>
            <a:lvl4pPr marL="1600200" indent="-228600" defTabSz="931863" eaLnBrk="0" hangingPunct="0">
              <a:spcBef>
                <a:spcPct val="30000"/>
              </a:spcBef>
              <a:defRPr sz="1200">
                <a:solidFill>
                  <a:schemeClr val="tx1"/>
                </a:solidFill>
                <a:latin typeface="Times New Roman" panose="02020603050405020304" pitchFamily="18" charset="0"/>
              </a:defRPr>
            </a:lvl4pPr>
            <a:lvl5pPr marL="2057400" indent="-228600" defTabSz="931863" eaLnBrk="0" hangingPunct="0">
              <a:spcBef>
                <a:spcPct val="30000"/>
              </a:spcBef>
              <a:defRPr sz="1200">
                <a:solidFill>
                  <a:schemeClr val="tx1"/>
                </a:solidFill>
                <a:latin typeface="Times New Roman" panose="02020603050405020304" pitchFamily="18" charset="0"/>
              </a:defRPr>
            </a:lvl5pPr>
            <a:lvl6pPr marL="2514600" indent="-228600" defTabSz="931863"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1863"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1863"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1863" eaLnBrk="0" fontAlgn="base" hangingPunct="0">
              <a:spcBef>
                <a:spcPct val="30000"/>
              </a:spcBef>
              <a:spcAft>
                <a:spcPct val="0"/>
              </a:spcAft>
              <a:defRPr sz="1200">
                <a:solidFill>
                  <a:schemeClr val="tx1"/>
                </a:solidFill>
                <a:latin typeface="Times New Roman" panose="02020603050405020304" pitchFamily="18" charset="0"/>
              </a:defRPr>
            </a:lvl9pPr>
          </a:lstStyle>
          <a:p>
            <a:pPr eaLnBrk="1" hangingPunct="1">
              <a:spcBef>
                <a:spcPct val="0"/>
              </a:spcBef>
            </a:pPr>
            <a:fld id="{70C22E05-75DA-46F3-94D4-62DB4AC82A7E}" type="slidenum">
              <a:rPr lang="en-US" altLang="en-US"/>
              <a:pPr eaLnBrk="1" hangingPunct="1">
                <a:spcBef>
                  <a:spcPct val="0"/>
                </a:spcBef>
              </a:pPr>
              <a:t>15</a:t>
            </a:fld>
            <a:endParaRPr lang="en-US" altLang="en-US"/>
          </a:p>
        </p:txBody>
      </p:sp>
    </p:spTree>
    <p:extLst>
      <p:ext uri="{BB962C8B-B14F-4D97-AF65-F5344CB8AC3E}">
        <p14:creationId xmlns:p14="http://schemas.microsoft.com/office/powerpoint/2010/main" val="87306435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At this time, we will review how to report improprieties.</a:t>
            </a:r>
          </a:p>
        </p:txBody>
      </p:sp>
      <p:sp>
        <p:nvSpPr>
          <p:cNvPr id="4" name="Slide Number Placeholder 3"/>
          <p:cNvSpPr>
            <a:spLocks noGrp="1"/>
          </p:cNvSpPr>
          <p:nvPr>
            <p:ph type="sldNum" sz="quarter" idx="10"/>
          </p:nvPr>
        </p:nvSpPr>
        <p:spPr/>
        <p:txBody>
          <a:bodyPr/>
          <a:lstStyle/>
          <a:p>
            <a:fld id="{202600E5-7CD5-4619-ACF9-2B7B5BE03BA2}" type="slidenum">
              <a:rPr lang="en-US" smtClean="0"/>
              <a:t>16</a:t>
            </a:fld>
            <a:endParaRPr lang="en-US"/>
          </a:p>
        </p:txBody>
      </p:sp>
    </p:spTree>
    <p:extLst>
      <p:ext uri="{BB962C8B-B14F-4D97-AF65-F5344CB8AC3E}">
        <p14:creationId xmlns:p14="http://schemas.microsoft.com/office/powerpoint/2010/main" val="170839451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a:ln/>
        </p:spPr>
      </p:sp>
      <p:sp>
        <p:nvSpPr>
          <p:cNvPr id="348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t>When a potential test impropriety or irregularity occurs, it is essential that the first course of action is to pause all impacted tests until the incident is reported, investigated, and resolved. Any potential test impropriety or irregularity must be reported up the chain of communication so that the incident may be investigated in a timely manner and the appropriate outcome identified as quickly as possible. Typically, TAs or other staff who may observe what they believe to be a test impropriety or irregularity report the incident to their STC. STCs then report to the DTC, who makes the formal initial report of a potential test impropriety or irregularity to ODE Test Security. The DTC is responsible for coordinating with ODE and conducting any necessary investigation. </a:t>
            </a:r>
          </a:p>
          <a:p>
            <a:endParaRPr lang="en-US" altLang="en-US" dirty="0"/>
          </a:p>
          <a:p>
            <a:r>
              <a:rPr lang="en-US" altLang="en-US" i="1" dirty="0"/>
              <a:t>[TCs may insert local policies/protocols for internally reporting potential test improprieties and irregularities at this point in the training.]</a:t>
            </a:r>
          </a:p>
          <a:p>
            <a:endParaRPr lang="en-US" altLang="en-US" dirty="0"/>
          </a:p>
          <a:p>
            <a:r>
              <a:rPr lang="en-US" altLang="en-US" dirty="0"/>
              <a:t>Immediately pausing tests impacted by a potential test impropriety or irregularity and not resuming testing before the D TC’s full investigation and confirmation from the Oregon Department of Education regarding the outcome mitigates impact on students. In some cases, allowing a student to continue testing before resolving the issue can significantly limit the options available to that student. Resuming testing before resolution can make the difference between whether the tests impacted can be reset and remain valid or must be invalidated and that testing opportunity lost to the student or students. If there is any doubt about whether an incident or behavior is permissible, either for students or adults, always check the TAM and/or seek clarification.</a:t>
            </a:r>
          </a:p>
        </p:txBody>
      </p:sp>
      <p:sp>
        <p:nvSpPr>
          <p:cNvPr id="348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spcBef>
                <a:spcPct val="30000"/>
              </a:spcBef>
              <a:defRPr sz="1200">
                <a:solidFill>
                  <a:schemeClr val="tx1"/>
                </a:solidFill>
                <a:latin typeface="Times New Roman" panose="02020603050405020304" pitchFamily="18" charset="0"/>
              </a:defRPr>
            </a:lvl1pPr>
            <a:lvl2pPr marL="742950" indent="-285750" defTabSz="931863" eaLnBrk="0" hangingPunct="0">
              <a:spcBef>
                <a:spcPct val="30000"/>
              </a:spcBef>
              <a:defRPr sz="1200">
                <a:solidFill>
                  <a:schemeClr val="tx1"/>
                </a:solidFill>
                <a:latin typeface="Times New Roman" panose="02020603050405020304" pitchFamily="18" charset="0"/>
              </a:defRPr>
            </a:lvl2pPr>
            <a:lvl3pPr marL="1143000" indent="-228600" defTabSz="931863" eaLnBrk="0" hangingPunct="0">
              <a:spcBef>
                <a:spcPct val="30000"/>
              </a:spcBef>
              <a:defRPr sz="1200">
                <a:solidFill>
                  <a:schemeClr val="tx1"/>
                </a:solidFill>
                <a:latin typeface="Times New Roman" panose="02020603050405020304" pitchFamily="18" charset="0"/>
              </a:defRPr>
            </a:lvl3pPr>
            <a:lvl4pPr marL="1600200" indent="-228600" defTabSz="931863" eaLnBrk="0" hangingPunct="0">
              <a:spcBef>
                <a:spcPct val="30000"/>
              </a:spcBef>
              <a:defRPr sz="1200">
                <a:solidFill>
                  <a:schemeClr val="tx1"/>
                </a:solidFill>
                <a:latin typeface="Times New Roman" panose="02020603050405020304" pitchFamily="18" charset="0"/>
              </a:defRPr>
            </a:lvl4pPr>
            <a:lvl5pPr marL="2057400" indent="-228600" defTabSz="931863" eaLnBrk="0" hangingPunct="0">
              <a:spcBef>
                <a:spcPct val="30000"/>
              </a:spcBef>
              <a:defRPr sz="1200">
                <a:solidFill>
                  <a:schemeClr val="tx1"/>
                </a:solidFill>
                <a:latin typeface="Times New Roman" panose="02020603050405020304" pitchFamily="18" charset="0"/>
              </a:defRPr>
            </a:lvl5pPr>
            <a:lvl6pPr marL="2514600" indent="-228600" defTabSz="931863"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1863"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1863"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1863" eaLnBrk="0" fontAlgn="base" hangingPunct="0">
              <a:spcBef>
                <a:spcPct val="30000"/>
              </a:spcBef>
              <a:spcAft>
                <a:spcPct val="0"/>
              </a:spcAft>
              <a:defRPr sz="1200">
                <a:solidFill>
                  <a:schemeClr val="tx1"/>
                </a:solidFill>
                <a:latin typeface="Times New Roman" panose="02020603050405020304" pitchFamily="18" charset="0"/>
              </a:defRPr>
            </a:lvl9pPr>
          </a:lstStyle>
          <a:p>
            <a:pPr eaLnBrk="1" hangingPunct="1">
              <a:spcBef>
                <a:spcPct val="0"/>
              </a:spcBef>
            </a:pPr>
            <a:fld id="{E82A398B-9F04-43C1-A361-459639BC8FE1}" type="slidenum">
              <a:rPr lang="en-US" altLang="en-US"/>
              <a:pPr eaLnBrk="1" hangingPunct="1">
                <a:spcBef>
                  <a:spcPct val="0"/>
                </a:spcBef>
              </a:pPr>
              <a:t>17</a:t>
            </a:fld>
            <a:endParaRPr lang="en-US" altLang="en-US"/>
          </a:p>
        </p:txBody>
      </p:sp>
    </p:spTree>
    <p:extLst>
      <p:ext uri="{BB962C8B-B14F-4D97-AF65-F5344CB8AC3E}">
        <p14:creationId xmlns:p14="http://schemas.microsoft.com/office/powerpoint/2010/main" val="228813128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a:ln/>
        </p:spPr>
      </p:sp>
      <p:sp>
        <p:nvSpPr>
          <p:cNvPr id="358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t>DTCs must submit an initial report for all potential test improprieties to ODE within one day of learning of the potential test impropriety. Similarly, DTCs must report all test irregularities that impact either test security or test validity. Based on the initial report, ODE may request further investigation by the DTC, in which case the DTC must provide results to ODE within 30 calendar days. These expectations are unchanged from previous years</a:t>
            </a:r>
          </a:p>
          <a:p>
            <a:endParaRPr lang="en-US" altLang="en-US" dirty="0"/>
          </a:p>
          <a:p>
            <a:r>
              <a:rPr lang="en-US" altLang="en-US" dirty="0"/>
              <a:t>DTCs submit their initial report electronically using an online form available at the link shown at the bottom of the slide. A step-by-step guide and how-to slides</a:t>
            </a:r>
            <a:r>
              <a:rPr lang="en-US" altLang="en-US" baseline="0" dirty="0"/>
              <a:t> </a:t>
            </a:r>
            <a:r>
              <a:rPr lang="en-US" altLang="en-US" dirty="0"/>
              <a:t>are also available at this link to assist DTCs with using the online form and submission process. </a:t>
            </a:r>
          </a:p>
        </p:txBody>
      </p:sp>
      <p:sp>
        <p:nvSpPr>
          <p:cNvPr id="3584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spcBef>
                <a:spcPct val="30000"/>
              </a:spcBef>
              <a:defRPr sz="1200">
                <a:solidFill>
                  <a:schemeClr val="tx1"/>
                </a:solidFill>
                <a:latin typeface="Times New Roman" panose="02020603050405020304" pitchFamily="18" charset="0"/>
              </a:defRPr>
            </a:lvl1pPr>
            <a:lvl2pPr marL="742950" indent="-285750" defTabSz="931863" eaLnBrk="0" hangingPunct="0">
              <a:spcBef>
                <a:spcPct val="30000"/>
              </a:spcBef>
              <a:defRPr sz="1200">
                <a:solidFill>
                  <a:schemeClr val="tx1"/>
                </a:solidFill>
                <a:latin typeface="Times New Roman" panose="02020603050405020304" pitchFamily="18" charset="0"/>
              </a:defRPr>
            </a:lvl2pPr>
            <a:lvl3pPr marL="1143000" indent="-228600" defTabSz="931863" eaLnBrk="0" hangingPunct="0">
              <a:spcBef>
                <a:spcPct val="30000"/>
              </a:spcBef>
              <a:defRPr sz="1200">
                <a:solidFill>
                  <a:schemeClr val="tx1"/>
                </a:solidFill>
                <a:latin typeface="Times New Roman" panose="02020603050405020304" pitchFamily="18" charset="0"/>
              </a:defRPr>
            </a:lvl3pPr>
            <a:lvl4pPr marL="1600200" indent="-228600" defTabSz="931863" eaLnBrk="0" hangingPunct="0">
              <a:spcBef>
                <a:spcPct val="30000"/>
              </a:spcBef>
              <a:defRPr sz="1200">
                <a:solidFill>
                  <a:schemeClr val="tx1"/>
                </a:solidFill>
                <a:latin typeface="Times New Roman" panose="02020603050405020304" pitchFamily="18" charset="0"/>
              </a:defRPr>
            </a:lvl4pPr>
            <a:lvl5pPr marL="2057400" indent="-228600" defTabSz="931863" eaLnBrk="0" hangingPunct="0">
              <a:spcBef>
                <a:spcPct val="30000"/>
              </a:spcBef>
              <a:defRPr sz="1200">
                <a:solidFill>
                  <a:schemeClr val="tx1"/>
                </a:solidFill>
                <a:latin typeface="Times New Roman" panose="02020603050405020304" pitchFamily="18" charset="0"/>
              </a:defRPr>
            </a:lvl5pPr>
            <a:lvl6pPr marL="2514600" indent="-228600" defTabSz="931863"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1863"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1863"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1863" eaLnBrk="0" fontAlgn="base" hangingPunct="0">
              <a:spcBef>
                <a:spcPct val="30000"/>
              </a:spcBef>
              <a:spcAft>
                <a:spcPct val="0"/>
              </a:spcAft>
              <a:defRPr sz="1200">
                <a:solidFill>
                  <a:schemeClr val="tx1"/>
                </a:solidFill>
                <a:latin typeface="Times New Roman" panose="02020603050405020304" pitchFamily="18" charset="0"/>
              </a:defRPr>
            </a:lvl9pPr>
          </a:lstStyle>
          <a:p>
            <a:pPr eaLnBrk="1" hangingPunct="1">
              <a:spcBef>
                <a:spcPct val="0"/>
              </a:spcBef>
            </a:pPr>
            <a:fld id="{779F4A7F-2B34-4B84-B5D4-A0B1DD5FA785}" type="slidenum">
              <a:rPr lang="en-US" altLang="en-US"/>
              <a:pPr eaLnBrk="1" hangingPunct="1">
                <a:spcBef>
                  <a:spcPct val="0"/>
                </a:spcBef>
              </a:pPr>
              <a:t>18</a:t>
            </a:fld>
            <a:endParaRPr lang="en-US" altLang="en-US"/>
          </a:p>
        </p:txBody>
      </p:sp>
    </p:spTree>
    <p:extLst>
      <p:ext uri="{BB962C8B-B14F-4D97-AF65-F5344CB8AC3E}">
        <p14:creationId xmlns:p14="http://schemas.microsoft.com/office/powerpoint/2010/main" val="59140736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a:ln/>
        </p:spPr>
      </p:sp>
      <p:sp>
        <p:nvSpPr>
          <p:cNvPr id="368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t>When an impropriety occurs, O D E will work with the D TC to confirm the appropriate outcome. Potential outcomes are summarized in Table 11 of Section 3.6 of the TAM, shown here on this slide. Although the Oregon Department of Education works to mitigate impact on students, due to the severity of the incident the impacted tests must be invalidated. Under certain conditions, as described in Table 11, it is possible that a test may be eligible to be reset, reopened, or that testing may resume without further action. As mentioned earlier, allowing a student or students to continue testing before the appropriate outcome is determined, may negatively impact the options available, even eliminating the possibility of resetting or reopening a test.</a:t>
            </a:r>
          </a:p>
        </p:txBody>
      </p:sp>
      <p:sp>
        <p:nvSpPr>
          <p:cNvPr id="3686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spcBef>
                <a:spcPct val="30000"/>
              </a:spcBef>
              <a:defRPr sz="1200">
                <a:solidFill>
                  <a:schemeClr val="tx1"/>
                </a:solidFill>
                <a:latin typeface="Times New Roman" panose="02020603050405020304" pitchFamily="18" charset="0"/>
              </a:defRPr>
            </a:lvl1pPr>
            <a:lvl2pPr marL="742950" indent="-285750" defTabSz="931863" eaLnBrk="0" hangingPunct="0">
              <a:spcBef>
                <a:spcPct val="30000"/>
              </a:spcBef>
              <a:defRPr sz="1200">
                <a:solidFill>
                  <a:schemeClr val="tx1"/>
                </a:solidFill>
                <a:latin typeface="Times New Roman" panose="02020603050405020304" pitchFamily="18" charset="0"/>
              </a:defRPr>
            </a:lvl2pPr>
            <a:lvl3pPr marL="1143000" indent="-228600" defTabSz="931863" eaLnBrk="0" hangingPunct="0">
              <a:spcBef>
                <a:spcPct val="30000"/>
              </a:spcBef>
              <a:defRPr sz="1200">
                <a:solidFill>
                  <a:schemeClr val="tx1"/>
                </a:solidFill>
                <a:latin typeface="Times New Roman" panose="02020603050405020304" pitchFamily="18" charset="0"/>
              </a:defRPr>
            </a:lvl3pPr>
            <a:lvl4pPr marL="1600200" indent="-228600" defTabSz="931863" eaLnBrk="0" hangingPunct="0">
              <a:spcBef>
                <a:spcPct val="30000"/>
              </a:spcBef>
              <a:defRPr sz="1200">
                <a:solidFill>
                  <a:schemeClr val="tx1"/>
                </a:solidFill>
                <a:latin typeface="Times New Roman" panose="02020603050405020304" pitchFamily="18" charset="0"/>
              </a:defRPr>
            </a:lvl4pPr>
            <a:lvl5pPr marL="2057400" indent="-228600" defTabSz="931863" eaLnBrk="0" hangingPunct="0">
              <a:spcBef>
                <a:spcPct val="30000"/>
              </a:spcBef>
              <a:defRPr sz="1200">
                <a:solidFill>
                  <a:schemeClr val="tx1"/>
                </a:solidFill>
                <a:latin typeface="Times New Roman" panose="02020603050405020304" pitchFamily="18" charset="0"/>
              </a:defRPr>
            </a:lvl5pPr>
            <a:lvl6pPr marL="2514600" indent="-228600" defTabSz="931863"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1863"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1863"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1863" eaLnBrk="0" fontAlgn="base" hangingPunct="0">
              <a:spcBef>
                <a:spcPct val="30000"/>
              </a:spcBef>
              <a:spcAft>
                <a:spcPct val="0"/>
              </a:spcAft>
              <a:defRPr sz="1200">
                <a:solidFill>
                  <a:schemeClr val="tx1"/>
                </a:solidFill>
                <a:latin typeface="Times New Roman" panose="02020603050405020304" pitchFamily="18" charset="0"/>
              </a:defRPr>
            </a:lvl9pPr>
          </a:lstStyle>
          <a:p>
            <a:pPr eaLnBrk="1" hangingPunct="1">
              <a:spcBef>
                <a:spcPct val="0"/>
              </a:spcBef>
            </a:pPr>
            <a:fld id="{DA4D22CB-1455-4CAE-90E3-522147B4DC16}" type="slidenum">
              <a:rPr lang="en-US" altLang="en-US"/>
              <a:pPr eaLnBrk="1" hangingPunct="1">
                <a:spcBef>
                  <a:spcPct val="0"/>
                </a:spcBef>
              </a:pPr>
              <a:t>19</a:t>
            </a:fld>
            <a:endParaRPr lang="en-US" altLang="en-US"/>
          </a:p>
        </p:txBody>
      </p:sp>
    </p:spTree>
    <p:extLst>
      <p:ext uri="{BB962C8B-B14F-4D97-AF65-F5344CB8AC3E}">
        <p14:creationId xmlns:p14="http://schemas.microsoft.com/office/powerpoint/2010/main" val="9723886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a:ln/>
        </p:spPr>
      </p:sp>
      <p:sp>
        <p:nvSpPr>
          <p:cNvPr id="2457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t>The topics that this module will cover include the requirements for a secure testing environment, handling and disposal of hard copies of secure test materials, identifying and preventing testing improprieties and irregularities, as well as reporting any potential improprieties or irregularities. </a:t>
            </a:r>
          </a:p>
        </p:txBody>
      </p:sp>
      <p:sp>
        <p:nvSpPr>
          <p:cNvPr id="2458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spcBef>
                <a:spcPct val="30000"/>
              </a:spcBef>
              <a:defRPr sz="1200">
                <a:solidFill>
                  <a:schemeClr val="tx1"/>
                </a:solidFill>
                <a:latin typeface="Times New Roman" panose="02020603050405020304" pitchFamily="18" charset="0"/>
              </a:defRPr>
            </a:lvl1pPr>
            <a:lvl2pPr marL="742950" indent="-285750" defTabSz="931863" eaLnBrk="0" hangingPunct="0">
              <a:spcBef>
                <a:spcPct val="30000"/>
              </a:spcBef>
              <a:defRPr sz="1200">
                <a:solidFill>
                  <a:schemeClr val="tx1"/>
                </a:solidFill>
                <a:latin typeface="Times New Roman" panose="02020603050405020304" pitchFamily="18" charset="0"/>
              </a:defRPr>
            </a:lvl2pPr>
            <a:lvl3pPr marL="1143000" indent="-228600" defTabSz="931863" eaLnBrk="0" hangingPunct="0">
              <a:spcBef>
                <a:spcPct val="30000"/>
              </a:spcBef>
              <a:defRPr sz="1200">
                <a:solidFill>
                  <a:schemeClr val="tx1"/>
                </a:solidFill>
                <a:latin typeface="Times New Roman" panose="02020603050405020304" pitchFamily="18" charset="0"/>
              </a:defRPr>
            </a:lvl3pPr>
            <a:lvl4pPr marL="1600200" indent="-228600" defTabSz="931863" eaLnBrk="0" hangingPunct="0">
              <a:spcBef>
                <a:spcPct val="30000"/>
              </a:spcBef>
              <a:defRPr sz="1200">
                <a:solidFill>
                  <a:schemeClr val="tx1"/>
                </a:solidFill>
                <a:latin typeface="Times New Roman" panose="02020603050405020304" pitchFamily="18" charset="0"/>
              </a:defRPr>
            </a:lvl4pPr>
            <a:lvl5pPr marL="2057400" indent="-228600" defTabSz="931863" eaLnBrk="0" hangingPunct="0">
              <a:spcBef>
                <a:spcPct val="30000"/>
              </a:spcBef>
              <a:defRPr sz="1200">
                <a:solidFill>
                  <a:schemeClr val="tx1"/>
                </a:solidFill>
                <a:latin typeface="Times New Roman" panose="02020603050405020304" pitchFamily="18" charset="0"/>
              </a:defRPr>
            </a:lvl5pPr>
            <a:lvl6pPr marL="2514600" indent="-228600" defTabSz="931863"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1863"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1863"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1863" eaLnBrk="0" fontAlgn="base" hangingPunct="0">
              <a:spcBef>
                <a:spcPct val="30000"/>
              </a:spcBef>
              <a:spcAft>
                <a:spcPct val="0"/>
              </a:spcAft>
              <a:defRPr sz="1200">
                <a:solidFill>
                  <a:schemeClr val="tx1"/>
                </a:solidFill>
                <a:latin typeface="Times New Roman" panose="02020603050405020304" pitchFamily="18" charset="0"/>
              </a:defRPr>
            </a:lvl9pPr>
          </a:lstStyle>
          <a:p>
            <a:pPr eaLnBrk="1" hangingPunct="1">
              <a:spcBef>
                <a:spcPct val="0"/>
              </a:spcBef>
            </a:pPr>
            <a:fld id="{345E19A5-C368-4856-AB17-BE8FDCCBE32E}" type="slidenum">
              <a:rPr lang="en-US" altLang="en-US"/>
              <a:pPr eaLnBrk="1" hangingPunct="1">
                <a:spcBef>
                  <a:spcPct val="0"/>
                </a:spcBef>
              </a:pPr>
              <a:t>2</a:t>
            </a:fld>
            <a:endParaRPr lang="en-US" altLang="en-US"/>
          </a:p>
        </p:txBody>
      </p:sp>
    </p:spTree>
    <p:extLst>
      <p:ext uri="{BB962C8B-B14F-4D97-AF65-F5344CB8AC3E}">
        <p14:creationId xmlns:p14="http://schemas.microsoft.com/office/powerpoint/2010/main" val="388293930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a:ln/>
        </p:spPr>
      </p:sp>
      <p:sp>
        <p:nvSpPr>
          <p:cNvPr id="378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b="1" dirty="0"/>
              <a:t>This is an optional point in the required training to pause and discuss the questions provided or even discuss a locally developed set of relevant questions. If you would like to pause, please pause now.</a:t>
            </a:r>
          </a:p>
          <a:p>
            <a:endParaRPr lang="en-US" altLang="en-US" b="1" dirty="0"/>
          </a:p>
          <a:p>
            <a:r>
              <a:rPr lang="en-US" altLang="en-US" b="0" dirty="0"/>
              <a:t>Some suggested activities may include:</a:t>
            </a:r>
          </a:p>
          <a:p>
            <a:r>
              <a:rPr lang="en-US" altLang="en-US" b="0" dirty="0"/>
              <a:t>-Small groups: use </a:t>
            </a:r>
            <a:r>
              <a:rPr lang="en-US" altLang="en-US" b="0" dirty="0" err="1"/>
              <a:t>post-its</a:t>
            </a:r>
            <a:r>
              <a:rPr lang="en-US" altLang="en-US" b="0" dirty="0"/>
              <a:t> to capture local considerations and challenges, one per sheet then mount </a:t>
            </a:r>
            <a:r>
              <a:rPr lang="en-US" altLang="en-US" b="0" dirty="0" err="1"/>
              <a:t>post-its</a:t>
            </a:r>
            <a:r>
              <a:rPr lang="en-US" altLang="en-US" b="0" dirty="0"/>
              <a:t>.</a:t>
            </a:r>
          </a:p>
          <a:p>
            <a:r>
              <a:rPr lang="en-US" altLang="en-US" b="0" dirty="0"/>
              <a:t>-Large group: facilitate review/summary of considerations/challenges from across the large group</a:t>
            </a:r>
          </a:p>
          <a:p>
            <a:r>
              <a:rPr lang="en-US" altLang="en-US" b="0" dirty="0"/>
              <a:t>-Small groups: share effective approaches and look at artifacts</a:t>
            </a:r>
          </a:p>
          <a:p>
            <a:r>
              <a:rPr lang="en-US" altLang="en-US" b="0" dirty="0"/>
              <a:t>-Large group: facilitate share out, writing down approaches on chart paper</a:t>
            </a:r>
          </a:p>
          <a:p>
            <a:r>
              <a:rPr lang="en-US" altLang="en-US" b="0" dirty="0"/>
              <a:t>-Small group or individual: use note organizer to capture next steps</a:t>
            </a:r>
          </a:p>
        </p:txBody>
      </p:sp>
      <p:sp>
        <p:nvSpPr>
          <p:cNvPr id="378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spcBef>
                <a:spcPct val="30000"/>
              </a:spcBef>
              <a:defRPr sz="1200">
                <a:solidFill>
                  <a:schemeClr val="tx1"/>
                </a:solidFill>
                <a:latin typeface="Times New Roman" panose="02020603050405020304" pitchFamily="18" charset="0"/>
              </a:defRPr>
            </a:lvl1pPr>
            <a:lvl2pPr marL="742950" indent="-285750" defTabSz="931863" eaLnBrk="0" hangingPunct="0">
              <a:spcBef>
                <a:spcPct val="30000"/>
              </a:spcBef>
              <a:defRPr sz="1200">
                <a:solidFill>
                  <a:schemeClr val="tx1"/>
                </a:solidFill>
                <a:latin typeface="Times New Roman" panose="02020603050405020304" pitchFamily="18" charset="0"/>
              </a:defRPr>
            </a:lvl2pPr>
            <a:lvl3pPr marL="1143000" indent="-228600" defTabSz="931863" eaLnBrk="0" hangingPunct="0">
              <a:spcBef>
                <a:spcPct val="30000"/>
              </a:spcBef>
              <a:defRPr sz="1200">
                <a:solidFill>
                  <a:schemeClr val="tx1"/>
                </a:solidFill>
                <a:latin typeface="Times New Roman" panose="02020603050405020304" pitchFamily="18" charset="0"/>
              </a:defRPr>
            </a:lvl3pPr>
            <a:lvl4pPr marL="1600200" indent="-228600" defTabSz="931863" eaLnBrk="0" hangingPunct="0">
              <a:spcBef>
                <a:spcPct val="30000"/>
              </a:spcBef>
              <a:defRPr sz="1200">
                <a:solidFill>
                  <a:schemeClr val="tx1"/>
                </a:solidFill>
                <a:latin typeface="Times New Roman" panose="02020603050405020304" pitchFamily="18" charset="0"/>
              </a:defRPr>
            </a:lvl4pPr>
            <a:lvl5pPr marL="2057400" indent="-228600" defTabSz="931863" eaLnBrk="0" hangingPunct="0">
              <a:spcBef>
                <a:spcPct val="30000"/>
              </a:spcBef>
              <a:defRPr sz="1200">
                <a:solidFill>
                  <a:schemeClr val="tx1"/>
                </a:solidFill>
                <a:latin typeface="Times New Roman" panose="02020603050405020304" pitchFamily="18" charset="0"/>
              </a:defRPr>
            </a:lvl5pPr>
            <a:lvl6pPr marL="2514600" indent="-228600" defTabSz="931863"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1863"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1863"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1863" eaLnBrk="0" fontAlgn="base" hangingPunct="0">
              <a:spcBef>
                <a:spcPct val="30000"/>
              </a:spcBef>
              <a:spcAft>
                <a:spcPct val="0"/>
              </a:spcAft>
              <a:defRPr sz="1200">
                <a:solidFill>
                  <a:schemeClr val="tx1"/>
                </a:solidFill>
                <a:latin typeface="Times New Roman" panose="02020603050405020304" pitchFamily="18" charset="0"/>
              </a:defRPr>
            </a:lvl9pPr>
          </a:lstStyle>
          <a:p>
            <a:pPr eaLnBrk="1" hangingPunct="1">
              <a:spcBef>
                <a:spcPct val="0"/>
              </a:spcBef>
            </a:pPr>
            <a:fld id="{A0FD159E-D031-427A-82F5-DADA64BF0CB1}" type="slidenum">
              <a:rPr lang="en-US" altLang="en-US"/>
              <a:pPr eaLnBrk="1" hangingPunct="1">
                <a:spcBef>
                  <a:spcPct val="0"/>
                </a:spcBef>
              </a:pPr>
              <a:t>20</a:t>
            </a:fld>
            <a:endParaRPr lang="en-US" altLang="en-US"/>
          </a:p>
        </p:txBody>
      </p:sp>
    </p:spTree>
    <p:extLst>
      <p:ext uri="{BB962C8B-B14F-4D97-AF65-F5344CB8AC3E}">
        <p14:creationId xmlns:p14="http://schemas.microsoft.com/office/powerpoint/2010/main" val="423251122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a:ln/>
        </p:spPr>
      </p:sp>
      <p:sp>
        <p:nvSpPr>
          <p:cNvPr id="389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t>Finally, this slide includes additional resources available to assist you in your role throughout the year. This concludes the test security module.</a:t>
            </a:r>
          </a:p>
          <a:p>
            <a:endParaRPr lang="en-US" altLang="en-US" dirty="0"/>
          </a:p>
          <a:p>
            <a:r>
              <a:rPr lang="en-US" altLang="en-US" dirty="0"/>
              <a:t>[TCs may insert locally developed resources relating to test security at this point in the training.]</a:t>
            </a:r>
          </a:p>
          <a:p>
            <a:endParaRPr lang="en-US" altLang="en-US" dirty="0"/>
          </a:p>
          <a:p>
            <a:endParaRPr lang="en-US" altLang="en-US" dirty="0"/>
          </a:p>
        </p:txBody>
      </p:sp>
      <p:sp>
        <p:nvSpPr>
          <p:cNvPr id="389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spcBef>
                <a:spcPct val="30000"/>
              </a:spcBef>
              <a:defRPr sz="1200">
                <a:solidFill>
                  <a:schemeClr val="tx1"/>
                </a:solidFill>
                <a:latin typeface="Times New Roman" panose="02020603050405020304" pitchFamily="18" charset="0"/>
              </a:defRPr>
            </a:lvl1pPr>
            <a:lvl2pPr marL="742950" indent="-285750" defTabSz="931863" eaLnBrk="0" hangingPunct="0">
              <a:spcBef>
                <a:spcPct val="30000"/>
              </a:spcBef>
              <a:defRPr sz="1200">
                <a:solidFill>
                  <a:schemeClr val="tx1"/>
                </a:solidFill>
                <a:latin typeface="Times New Roman" panose="02020603050405020304" pitchFamily="18" charset="0"/>
              </a:defRPr>
            </a:lvl2pPr>
            <a:lvl3pPr marL="1143000" indent="-228600" defTabSz="931863" eaLnBrk="0" hangingPunct="0">
              <a:spcBef>
                <a:spcPct val="30000"/>
              </a:spcBef>
              <a:defRPr sz="1200">
                <a:solidFill>
                  <a:schemeClr val="tx1"/>
                </a:solidFill>
                <a:latin typeface="Times New Roman" panose="02020603050405020304" pitchFamily="18" charset="0"/>
              </a:defRPr>
            </a:lvl3pPr>
            <a:lvl4pPr marL="1600200" indent="-228600" defTabSz="931863" eaLnBrk="0" hangingPunct="0">
              <a:spcBef>
                <a:spcPct val="30000"/>
              </a:spcBef>
              <a:defRPr sz="1200">
                <a:solidFill>
                  <a:schemeClr val="tx1"/>
                </a:solidFill>
                <a:latin typeface="Times New Roman" panose="02020603050405020304" pitchFamily="18" charset="0"/>
              </a:defRPr>
            </a:lvl4pPr>
            <a:lvl5pPr marL="2057400" indent="-228600" defTabSz="931863" eaLnBrk="0" hangingPunct="0">
              <a:spcBef>
                <a:spcPct val="30000"/>
              </a:spcBef>
              <a:defRPr sz="1200">
                <a:solidFill>
                  <a:schemeClr val="tx1"/>
                </a:solidFill>
                <a:latin typeface="Times New Roman" panose="02020603050405020304" pitchFamily="18" charset="0"/>
              </a:defRPr>
            </a:lvl5pPr>
            <a:lvl6pPr marL="2514600" indent="-228600" defTabSz="931863"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1863"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1863"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1863" eaLnBrk="0" fontAlgn="base" hangingPunct="0">
              <a:spcBef>
                <a:spcPct val="30000"/>
              </a:spcBef>
              <a:spcAft>
                <a:spcPct val="0"/>
              </a:spcAft>
              <a:defRPr sz="1200">
                <a:solidFill>
                  <a:schemeClr val="tx1"/>
                </a:solidFill>
                <a:latin typeface="Times New Roman" panose="02020603050405020304" pitchFamily="18" charset="0"/>
              </a:defRPr>
            </a:lvl9pPr>
          </a:lstStyle>
          <a:p>
            <a:pPr eaLnBrk="1" hangingPunct="1">
              <a:spcBef>
                <a:spcPct val="0"/>
              </a:spcBef>
            </a:pPr>
            <a:fld id="{13DFC702-97E7-45E1-A4BC-8593D676388C}" type="slidenum">
              <a:rPr lang="en-US" altLang="en-US"/>
              <a:pPr eaLnBrk="1" hangingPunct="1">
                <a:spcBef>
                  <a:spcPct val="0"/>
                </a:spcBef>
              </a:pPr>
              <a:t>21</a:t>
            </a:fld>
            <a:endParaRPr lang="en-US" altLang="en-US"/>
          </a:p>
        </p:txBody>
      </p:sp>
    </p:spTree>
    <p:extLst>
      <p:ext uri="{BB962C8B-B14F-4D97-AF65-F5344CB8AC3E}">
        <p14:creationId xmlns:p14="http://schemas.microsoft.com/office/powerpoint/2010/main" val="32710332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US" altLang="en-US" sz="1200" dirty="0"/>
              <a:t>The first topic in this module is secure testing environment requirements, which is important for multiple reasons. First, we must ensure the results of the assessment are valid for accountability purposes by having consistency in administration practices across schools and districts. Second, maintaining the security of test items (questions) and stimuli (reading passages) is necessary so that these items and stimuli can be used in future years to maintain measure comparability and use the results to identify trends in performance. Ultimately, the goal of maintaining a secure testing environment ensures that no students have an unfair advantage or disadvantage during testing. Section </a:t>
            </a:r>
            <a:r>
              <a:rPr lang="en-US" altLang="en-US" dirty="0"/>
              <a:t>2.2</a:t>
            </a:r>
            <a:r>
              <a:rPr lang="en-US" altLang="en-US" sz="1200" dirty="0"/>
              <a:t> of the TAM addresses the requirements for maintaining security of the test environment.</a:t>
            </a:r>
            <a:endParaRPr lang="en-US" altLang="en-US" sz="1200" b="1" u="sng" dirty="0">
              <a:ea typeface="Calibri"/>
              <a:cs typeface="Calibri"/>
            </a:endParaRPr>
          </a:p>
        </p:txBody>
      </p:sp>
      <p:sp>
        <p:nvSpPr>
          <p:cNvPr id="4" name="Slide Number Placeholder 3"/>
          <p:cNvSpPr>
            <a:spLocks noGrp="1"/>
          </p:cNvSpPr>
          <p:nvPr>
            <p:ph type="sldNum" sz="quarter" idx="10"/>
          </p:nvPr>
        </p:nvSpPr>
        <p:spPr/>
        <p:txBody>
          <a:bodyPr/>
          <a:lstStyle/>
          <a:p>
            <a:fld id="{202600E5-7CD5-4619-ACF9-2B7B5BE03BA2}" type="slidenum">
              <a:rPr lang="en-US" smtClean="0"/>
              <a:t>3</a:t>
            </a:fld>
            <a:endParaRPr lang="en-US"/>
          </a:p>
        </p:txBody>
      </p:sp>
    </p:spTree>
    <p:extLst>
      <p:ext uri="{BB962C8B-B14F-4D97-AF65-F5344CB8AC3E}">
        <p14:creationId xmlns:p14="http://schemas.microsoft.com/office/powerpoint/2010/main" val="28842782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a:ln/>
        </p:spPr>
      </p:sp>
      <p:sp>
        <p:nvSpPr>
          <p:cNvPr id="286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t>Test security generally involves who has access to secure test materials, what students can see and hear while testing, and what resources students can access while testing. To ensure a secure test environment, there are requirements that must be met in preparation for testing, during testing, and once testing has been completed. Table 7 included in Section 2.2 of the TAM provides a list of requirements that must be met during these three phases to maintain the security of test materials and the security and validity of student responses from start to finish and is an excellent resource to consult at each phase. Please note that a secure testing environment refers to the conditions under which the tests are administered and do not imply or require a specific location. Within the same school, a secure testing environment could be created in multiple locations, such as a classroom, library, small conference room, or multi-purpose room. A secure testing environment is expected for all tests, every testing session. </a:t>
            </a:r>
          </a:p>
          <a:p>
            <a:endParaRPr lang="en-US" altLang="en-US" dirty="0"/>
          </a:p>
        </p:txBody>
      </p:sp>
      <p:sp>
        <p:nvSpPr>
          <p:cNvPr id="2867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spcBef>
                <a:spcPct val="30000"/>
              </a:spcBef>
              <a:defRPr sz="1200">
                <a:solidFill>
                  <a:schemeClr val="tx1"/>
                </a:solidFill>
                <a:latin typeface="Times New Roman" panose="02020603050405020304" pitchFamily="18" charset="0"/>
              </a:defRPr>
            </a:lvl1pPr>
            <a:lvl2pPr marL="742950" indent="-285750" defTabSz="931863" eaLnBrk="0" hangingPunct="0">
              <a:spcBef>
                <a:spcPct val="30000"/>
              </a:spcBef>
              <a:defRPr sz="1200">
                <a:solidFill>
                  <a:schemeClr val="tx1"/>
                </a:solidFill>
                <a:latin typeface="Times New Roman" panose="02020603050405020304" pitchFamily="18" charset="0"/>
              </a:defRPr>
            </a:lvl2pPr>
            <a:lvl3pPr marL="1143000" indent="-228600" defTabSz="931863" eaLnBrk="0" hangingPunct="0">
              <a:spcBef>
                <a:spcPct val="30000"/>
              </a:spcBef>
              <a:defRPr sz="1200">
                <a:solidFill>
                  <a:schemeClr val="tx1"/>
                </a:solidFill>
                <a:latin typeface="Times New Roman" panose="02020603050405020304" pitchFamily="18" charset="0"/>
              </a:defRPr>
            </a:lvl3pPr>
            <a:lvl4pPr marL="1600200" indent="-228600" defTabSz="931863" eaLnBrk="0" hangingPunct="0">
              <a:spcBef>
                <a:spcPct val="30000"/>
              </a:spcBef>
              <a:defRPr sz="1200">
                <a:solidFill>
                  <a:schemeClr val="tx1"/>
                </a:solidFill>
                <a:latin typeface="Times New Roman" panose="02020603050405020304" pitchFamily="18" charset="0"/>
              </a:defRPr>
            </a:lvl4pPr>
            <a:lvl5pPr marL="2057400" indent="-228600" defTabSz="931863" eaLnBrk="0" hangingPunct="0">
              <a:spcBef>
                <a:spcPct val="30000"/>
              </a:spcBef>
              <a:defRPr sz="1200">
                <a:solidFill>
                  <a:schemeClr val="tx1"/>
                </a:solidFill>
                <a:latin typeface="Times New Roman" panose="02020603050405020304" pitchFamily="18" charset="0"/>
              </a:defRPr>
            </a:lvl5pPr>
            <a:lvl6pPr marL="2514600" indent="-228600" defTabSz="931863"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1863"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1863"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1863" eaLnBrk="0" fontAlgn="base" hangingPunct="0">
              <a:spcBef>
                <a:spcPct val="30000"/>
              </a:spcBef>
              <a:spcAft>
                <a:spcPct val="0"/>
              </a:spcAft>
              <a:defRPr sz="1200">
                <a:solidFill>
                  <a:schemeClr val="tx1"/>
                </a:solidFill>
                <a:latin typeface="Times New Roman" panose="02020603050405020304" pitchFamily="18" charset="0"/>
              </a:defRPr>
            </a:lvl9pPr>
          </a:lstStyle>
          <a:p>
            <a:pPr eaLnBrk="1" hangingPunct="1">
              <a:spcBef>
                <a:spcPct val="0"/>
              </a:spcBef>
            </a:pPr>
            <a:fld id="{87B940E7-CB74-4E31-AAFF-5A066B28AB7B}" type="slidenum">
              <a:rPr lang="en-US" altLang="en-US"/>
              <a:pPr eaLnBrk="1" hangingPunct="1">
                <a:spcBef>
                  <a:spcPct val="0"/>
                </a:spcBef>
              </a:pPr>
              <a:t>4</a:t>
            </a:fld>
            <a:endParaRPr lang="en-US" altLang="en-US"/>
          </a:p>
        </p:txBody>
      </p:sp>
    </p:spTree>
    <p:extLst>
      <p:ext uri="{BB962C8B-B14F-4D97-AF65-F5344CB8AC3E}">
        <p14:creationId xmlns:p14="http://schemas.microsoft.com/office/powerpoint/2010/main" val="29792029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7E1FBD-327A-D564-656A-8B16DDB85D29}"/>
            </a:ext>
          </a:extLst>
        </p:cNvPr>
        <p:cNvGrpSpPr/>
        <p:nvPr/>
      </p:nvGrpSpPr>
      <p:grpSpPr>
        <a:xfrm>
          <a:off x="0" y="0"/>
          <a:ext cx="0" cy="0"/>
          <a:chOff x="0" y="0"/>
          <a:chExt cx="0" cy="0"/>
        </a:xfrm>
      </p:grpSpPr>
      <p:sp>
        <p:nvSpPr>
          <p:cNvPr id="28674" name="Slide Image Placeholder 1">
            <a:extLst>
              <a:ext uri="{FF2B5EF4-FFF2-40B4-BE49-F238E27FC236}">
                <a16:creationId xmlns:a16="http://schemas.microsoft.com/office/drawing/2014/main" id="{22938A84-443F-77CA-A155-B10564310845}"/>
              </a:ext>
            </a:extLst>
          </p:cNvPr>
          <p:cNvSpPr>
            <a:spLocks noGrp="1" noRot="1" noChangeAspect="1" noTextEdit="1"/>
          </p:cNvSpPr>
          <p:nvPr>
            <p:ph type="sldImg"/>
          </p:nvPr>
        </p:nvSpPr>
        <p:spPr>
          <a:ln/>
        </p:spPr>
      </p:sp>
      <p:sp>
        <p:nvSpPr>
          <p:cNvPr id="28675" name="Notes Placeholder 2">
            <a:extLst>
              <a:ext uri="{FF2B5EF4-FFF2-40B4-BE49-F238E27FC236}">
                <a16:creationId xmlns:a16="http://schemas.microsoft.com/office/drawing/2014/main" id="{7AB43F56-6061-6F73-77DF-B3E4EB83E73F}"/>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a:t>Testing improprieties can be eliminated with sufficient training and understanding. Each year, ODE receives reports of materials having been left up on the walls in classrooms that may have provided students in those rooms with an unfair advantage. This oftentimes affects multiple classrooms of students. Please cover or remove instructional</a:t>
            </a:r>
            <a:r>
              <a:rPr lang="en-US" baseline="0" dirty="0"/>
              <a:t> materials or other academic resources on the wall</a:t>
            </a:r>
            <a:r>
              <a:rPr lang="en-US" dirty="0"/>
              <a:t>. Failure</a:t>
            </a:r>
            <a:r>
              <a:rPr lang="en-US" baseline="0" dirty="0"/>
              <a:t> to cover or remove these instructional materials can result in </a:t>
            </a:r>
            <a:r>
              <a:rPr lang="en-US" dirty="0"/>
              <a:t>entire classrooms of students being invalidated. The other considerations listed here are also avoidable with appropriate practice and training. Please make sure that you understand what TAs and students are allowed to do nor not allowed to do during testing. Consult the TAM for additional information. </a:t>
            </a:r>
          </a:p>
          <a:p>
            <a:endParaRPr lang="en-US" altLang="en-US" dirty="0"/>
          </a:p>
        </p:txBody>
      </p:sp>
      <p:sp>
        <p:nvSpPr>
          <p:cNvPr id="28676" name="Slide Number Placeholder 3">
            <a:extLst>
              <a:ext uri="{FF2B5EF4-FFF2-40B4-BE49-F238E27FC236}">
                <a16:creationId xmlns:a16="http://schemas.microsoft.com/office/drawing/2014/main" id="{8C5C14FA-5761-AE0D-442E-783AB37D1075}"/>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spcBef>
                <a:spcPct val="30000"/>
              </a:spcBef>
              <a:defRPr sz="1200">
                <a:solidFill>
                  <a:schemeClr val="tx1"/>
                </a:solidFill>
                <a:latin typeface="Times New Roman" panose="02020603050405020304" pitchFamily="18" charset="0"/>
              </a:defRPr>
            </a:lvl1pPr>
            <a:lvl2pPr marL="742950" indent="-285750" defTabSz="931863" eaLnBrk="0" hangingPunct="0">
              <a:spcBef>
                <a:spcPct val="30000"/>
              </a:spcBef>
              <a:defRPr sz="1200">
                <a:solidFill>
                  <a:schemeClr val="tx1"/>
                </a:solidFill>
                <a:latin typeface="Times New Roman" panose="02020603050405020304" pitchFamily="18" charset="0"/>
              </a:defRPr>
            </a:lvl2pPr>
            <a:lvl3pPr marL="1143000" indent="-228600" defTabSz="931863" eaLnBrk="0" hangingPunct="0">
              <a:spcBef>
                <a:spcPct val="30000"/>
              </a:spcBef>
              <a:defRPr sz="1200">
                <a:solidFill>
                  <a:schemeClr val="tx1"/>
                </a:solidFill>
                <a:latin typeface="Times New Roman" panose="02020603050405020304" pitchFamily="18" charset="0"/>
              </a:defRPr>
            </a:lvl3pPr>
            <a:lvl4pPr marL="1600200" indent="-228600" defTabSz="931863" eaLnBrk="0" hangingPunct="0">
              <a:spcBef>
                <a:spcPct val="30000"/>
              </a:spcBef>
              <a:defRPr sz="1200">
                <a:solidFill>
                  <a:schemeClr val="tx1"/>
                </a:solidFill>
                <a:latin typeface="Times New Roman" panose="02020603050405020304" pitchFamily="18" charset="0"/>
              </a:defRPr>
            </a:lvl4pPr>
            <a:lvl5pPr marL="2057400" indent="-228600" defTabSz="931863" eaLnBrk="0" hangingPunct="0">
              <a:spcBef>
                <a:spcPct val="30000"/>
              </a:spcBef>
              <a:defRPr sz="1200">
                <a:solidFill>
                  <a:schemeClr val="tx1"/>
                </a:solidFill>
                <a:latin typeface="Times New Roman" panose="02020603050405020304" pitchFamily="18" charset="0"/>
              </a:defRPr>
            </a:lvl5pPr>
            <a:lvl6pPr marL="2514600" indent="-228600" defTabSz="931863"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1863"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1863"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1863" eaLnBrk="0" fontAlgn="base" hangingPunct="0">
              <a:spcBef>
                <a:spcPct val="30000"/>
              </a:spcBef>
              <a:spcAft>
                <a:spcPct val="0"/>
              </a:spcAft>
              <a:defRPr sz="1200">
                <a:solidFill>
                  <a:schemeClr val="tx1"/>
                </a:solidFill>
                <a:latin typeface="Times New Roman" panose="02020603050405020304" pitchFamily="18" charset="0"/>
              </a:defRPr>
            </a:lvl9pPr>
          </a:lstStyle>
          <a:p>
            <a:pPr eaLnBrk="1" hangingPunct="1">
              <a:spcBef>
                <a:spcPct val="0"/>
              </a:spcBef>
            </a:pPr>
            <a:fld id="{87B940E7-CB74-4E31-AAFF-5A066B28AB7B}" type="slidenum">
              <a:rPr lang="en-US" altLang="en-US"/>
              <a:pPr eaLnBrk="1" hangingPunct="1">
                <a:spcBef>
                  <a:spcPct val="0"/>
                </a:spcBef>
              </a:pPr>
              <a:t>5</a:t>
            </a:fld>
            <a:endParaRPr lang="en-US" altLang="en-US"/>
          </a:p>
        </p:txBody>
      </p:sp>
    </p:spTree>
    <p:extLst>
      <p:ext uri="{BB962C8B-B14F-4D97-AF65-F5344CB8AC3E}">
        <p14:creationId xmlns:p14="http://schemas.microsoft.com/office/powerpoint/2010/main" val="16437928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it</a:t>
            </a:r>
            <a:r>
              <a:rPr lang="en-US" baseline="0" dirty="0"/>
              <a:t> is time to review how to Handle Secure Test Materials.</a:t>
            </a:r>
            <a:endParaRPr lang="en-US" dirty="0"/>
          </a:p>
        </p:txBody>
      </p:sp>
      <p:sp>
        <p:nvSpPr>
          <p:cNvPr id="4" name="Slide Number Placeholder 3"/>
          <p:cNvSpPr>
            <a:spLocks noGrp="1"/>
          </p:cNvSpPr>
          <p:nvPr>
            <p:ph type="sldNum" sz="quarter" idx="10"/>
          </p:nvPr>
        </p:nvSpPr>
        <p:spPr/>
        <p:txBody>
          <a:bodyPr/>
          <a:lstStyle/>
          <a:p>
            <a:fld id="{202600E5-7CD5-4619-ACF9-2B7B5BE03BA2}" type="slidenum">
              <a:rPr lang="en-US" smtClean="0"/>
              <a:t>6</a:t>
            </a:fld>
            <a:endParaRPr lang="en-US"/>
          </a:p>
        </p:txBody>
      </p:sp>
    </p:spTree>
    <p:extLst>
      <p:ext uri="{BB962C8B-B14F-4D97-AF65-F5344CB8AC3E}">
        <p14:creationId xmlns:p14="http://schemas.microsoft.com/office/powerpoint/2010/main" val="34944044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09185B-9C33-FD94-CA32-9F4E46C50025}"/>
            </a:ext>
          </a:extLst>
        </p:cNvPr>
        <p:cNvGrpSpPr/>
        <p:nvPr/>
      </p:nvGrpSpPr>
      <p:grpSpPr>
        <a:xfrm>
          <a:off x="0" y="0"/>
          <a:ext cx="0" cy="0"/>
          <a:chOff x="0" y="0"/>
          <a:chExt cx="0" cy="0"/>
        </a:xfrm>
      </p:grpSpPr>
      <p:sp>
        <p:nvSpPr>
          <p:cNvPr id="30722" name="Slide Image Placeholder 1">
            <a:extLst>
              <a:ext uri="{FF2B5EF4-FFF2-40B4-BE49-F238E27FC236}">
                <a16:creationId xmlns:a16="http://schemas.microsoft.com/office/drawing/2014/main" id="{679AA4AB-F247-2755-FF63-5C1DE702024C}"/>
              </a:ext>
            </a:extLst>
          </p:cNvPr>
          <p:cNvSpPr>
            <a:spLocks noGrp="1" noRot="1" noChangeAspect="1" noTextEdit="1"/>
          </p:cNvSpPr>
          <p:nvPr>
            <p:ph type="sldImg"/>
          </p:nvPr>
        </p:nvSpPr>
        <p:spPr>
          <a:ln/>
        </p:spPr>
      </p:sp>
      <p:sp>
        <p:nvSpPr>
          <p:cNvPr id="30723" name="Notes Placeholder 2">
            <a:extLst>
              <a:ext uri="{FF2B5EF4-FFF2-40B4-BE49-F238E27FC236}">
                <a16:creationId xmlns:a16="http://schemas.microsoft.com/office/drawing/2014/main" id="{7914F8D8-88D7-D753-B507-363CF612A74D}"/>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t>Section 2.4 of the TAM specifically addresses the requirements in place around handling secure printed test materials, including printed items and stimuli, student notes and rough drafts, and scratch paper. It is critical each school have protocols in place, and ensure they are followed, that ensure only the student and authorized staff who have signed an Assurance of Test Security form have access to these secure materials and that these materials are used solely for appropriate testing purposes. This is referred to as maintaining a secure chain of custody of printed secure materials, from printing or writing (in the case of scratch paper) to secure disposal. This protocol should include both test administrators and non TAs who may be assisting with the storage and/or destruction of secure materials. </a:t>
            </a:r>
          </a:p>
          <a:p>
            <a:endParaRPr lang="en-US" altLang="en-US" dirty="0"/>
          </a:p>
          <a:p>
            <a:r>
              <a:rPr lang="en-US" altLang="en-US" dirty="0"/>
              <a:t>[TCs may insert local policies/protocols for maintaining security of test materials at this point in the training.]</a:t>
            </a:r>
          </a:p>
          <a:p>
            <a:endParaRPr lang="en-US" altLang="en-US" dirty="0"/>
          </a:p>
          <a:p>
            <a:r>
              <a:rPr lang="en-US" altLang="en-US" dirty="0"/>
              <a:t>It is also important that all individuals who will be handling secure test materials, including students understand what must be securely destroyed immediately following the end of each test session and what may be securely retained between sessions until the student completes that test. Please refer to Section 2.4 of the TAM for a complete description of these criteria.</a:t>
            </a:r>
          </a:p>
        </p:txBody>
      </p:sp>
      <p:sp>
        <p:nvSpPr>
          <p:cNvPr id="30724" name="Slide Number Placeholder 3">
            <a:extLst>
              <a:ext uri="{FF2B5EF4-FFF2-40B4-BE49-F238E27FC236}">
                <a16:creationId xmlns:a16="http://schemas.microsoft.com/office/drawing/2014/main" id="{C8BE5A8F-EEEC-0A4B-472F-A36C3B6C3CE6}"/>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spcBef>
                <a:spcPct val="30000"/>
              </a:spcBef>
              <a:defRPr sz="1200">
                <a:solidFill>
                  <a:schemeClr val="tx1"/>
                </a:solidFill>
                <a:latin typeface="Times New Roman" panose="02020603050405020304" pitchFamily="18" charset="0"/>
              </a:defRPr>
            </a:lvl1pPr>
            <a:lvl2pPr marL="742950" indent="-285750" defTabSz="931863" eaLnBrk="0" hangingPunct="0">
              <a:spcBef>
                <a:spcPct val="30000"/>
              </a:spcBef>
              <a:defRPr sz="1200">
                <a:solidFill>
                  <a:schemeClr val="tx1"/>
                </a:solidFill>
                <a:latin typeface="Times New Roman" panose="02020603050405020304" pitchFamily="18" charset="0"/>
              </a:defRPr>
            </a:lvl2pPr>
            <a:lvl3pPr marL="1143000" indent="-228600" defTabSz="931863" eaLnBrk="0" hangingPunct="0">
              <a:spcBef>
                <a:spcPct val="30000"/>
              </a:spcBef>
              <a:defRPr sz="1200">
                <a:solidFill>
                  <a:schemeClr val="tx1"/>
                </a:solidFill>
                <a:latin typeface="Times New Roman" panose="02020603050405020304" pitchFamily="18" charset="0"/>
              </a:defRPr>
            </a:lvl3pPr>
            <a:lvl4pPr marL="1600200" indent="-228600" defTabSz="931863" eaLnBrk="0" hangingPunct="0">
              <a:spcBef>
                <a:spcPct val="30000"/>
              </a:spcBef>
              <a:defRPr sz="1200">
                <a:solidFill>
                  <a:schemeClr val="tx1"/>
                </a:solidFill>
                <a:latin typeface="Times New Roman" panose="02020603050405020304" pitchFamily="18" charset="0"/>
              </a:defRPr>
            </a:lvl4pPr>
            <a:lvl5pPr marL="2057400" indent="-228600" defTabSz="931863" eaLnBrk="0" hangingPunct="0">
              <a:spcBef>
                <a:spcPct val="30000"/>
              </a:spcBef>
              <a:defRPr sz="1200">
                <a:solidFill>
                  <a:schemeClr val="tx1"/>
                </a:solidFill>
                <a:latin typeface="Times New Roman" panose="02020603050405020304" pitchFamily="18" charset="0"/>
              </a:defRPr>
            </a:lvl5pPr>
            <a:lvl6pPr marL="2514600" indent="-228600" defTabSz="931863"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1863"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1863"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1863" eaLnBrk="0" fontAlgn="base" hangingPunct="0">
              <a:spcBef>
                <a:spcPct val="30000"/>
              </a:spcBef>
              <a:spcAft>
                <a:spcPct val="0"/>
              </a:spcAft>
              <a:defRPr sz="1200">
                <a:solidFill>
                  <a:schemeClr val="tx1"/>
                </a:solidFill>
                <a:latin typeface="Times New Roman" panose="02020603050405020304" pitchFamily="18" charset="0"/>
              </a:defRPr>
            </a:lvl9pPr>
          </a:lstStyle>
          <a:p>
            <a:pPr eaLnBrk="1" hangingPunct="1">
              <a:spcBef>
                <a:spcPct val="0"/>
              </a:spcBef>
            </a:pPr>
            <a:fld id="{FDEC410A-DFBD-439E-82E5-B25D2C3F8D97}" type="slidenum">
              <a:rPr lang="en-US" altLang="en-US"/>
              <a:pPr eaLnBrk="1" hangingPunct="1">
                <a:spcBef>
                  <a:spcPct val="0"/>
                </a:spcBef>
              </a:pPr>
              <a:t>7</a:t>
            </a:fld>
            <a:endParaRPr lang="en-US" altLang="en-US"/>
          </a:p>
        </p:txBody>
      </p:sp>
    </p:spTree>
    <p:extLst>
      <p:ext uri="{BB962C8B-B14F-4D97-AF65-F5344CB8AC3E}">
        <p14:creationId xmlns:p14="http://schemas.microsoft.com/office/powerpoint/2010/main" val="12567365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580066-341E-722B-89E8-3AEA2A7CAA8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ED1D994-ABFA-02C3-2002-33F33F4D7E1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17798AF-6C4D-3BF8-375A-522E244AF001}"/>
              </a:ext>
            </a:extLst>
          </p:cNvPr>
          <p:cNvSpPr>
            <a:spLocks noGrp="1"/>
          </p:cNvSpPr>
          <p:nvPr>
            <p:ph type="body" idx="1"/>
          </p:nvPr>
        </p:nvSpPr>
        <p:spPr/>
        <p:txBody>
          <a:bodyPr/>
          <a:lstStyle/>
          <a:p>
            <a:r>
              <a:rPr lang="en-US" dirty="0"/>
              <a:t>Next we will review how to Identify</a:t>
            </a:r>
            <a:r>
              <a:rPr lang="en-US" baseline="0" dirty="0"/>
              <a:t> and prevent Improprieties.</a:t>
            </a:r>
            <a:endParaRPr lang="en-US" dirty="0"/>
          </a:p>
        </p:txBody>
      </p:sp>
      <p:sp>
        <p:nvSpPr>
          <p:cNvPr id="4" name="Slide Number Placeholder 3">
            <a:extLst>
              <a:ext uri="{FF2B5EF4-FFF2-40B4-BE49-F238E27FC236}">
                <a16:creationId xmlns:a16="http://schemas.microsoft.com/office/drawing/2014/main" id="{74A4A4D1-5D74-DE0B-B15D-26394B017094}"/>
              </a:ext>
            </a:extLst>
          </p:cNvPr>
          <p:cNvSpPr>
            <a:spLocks noGrp="1"/>
          </p:cNvSpPr>
          <p:nvPr>
            <p:ph type="sldNum" sz="quarter" idx="10"/>
          </p:nvPr>
        </p:nvSpPr>
        <p:spPr/>
        <p:txBody>
          <a:bodyPr/>
          <a:lstStyle/>
          <a:p>
            <a:fld id="{202600E5-7CD5-4619-ACF9-2B7B5BE03BA2}" type="slidenum">
              <a:rPr lang="en-US" smtClean="0"/>
              <a:t>8</a:t>
            </a:fld>
            <a:endParaRPr lang="en-US"/>
          </a:p>
        </p:txBody>
      </p:sp>
    </p:spTree>
    <p:extLst>
      <p:ext uri="{BB962C8B-B14F-4D97-AF65-F5344CB8AC3E}">
        <p14:creationId xmlns:p14="http://schemas.microsoft.com/office/powerpoint/2010/main" val="6872283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07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a:t>An impropriety is any behavior that is prohibited because it gives students an unfair advantage or disadvantage, or compromises the security or validity of the test. Improprieties may be committed by either adults or students, whether intentionally or by accident. Section 3.0 of the TAM provides explanations and examples of common adult- and student-initiated test improprieties, though the examples are not exhaustive. Improprieties can also occur for participation reasons, such as opt-outs, exemptions, and declines to participate.</a:t>
            </a:r>
            <a:endParaRPr lang="en-US" altLang="en-US" dirty="0"/>
          </a:p>
        </p:txBody>
      </p:sp>
      <p:sp>
        <p:nvSpPr>
          <p:cNvPr id="307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spcBef>
                <a:spcPct val="30000"/>
              </a:spcBef>
              <a:defRPr sz="1200">
                <a:solidFill>
                  <a:schemeClr val="tx1"/>
                </a:solidFill>
                <a:latin typeface="Times New Roman" panose="02020603050405020304" pitchFamily="18" charset="0"/>
              </a:defRPr>
            </a:lvl1pPr>
            <a:lvl2pPr marL="742950" indent="-285750" defTabSz="931863" eaLnBrk="0" hangingPunct="0">
              <a:spcBef>
                <a:spcPct val="30000"/>
              </a:spcBef>
              <a:defRPr sz="1200">
                <a:solidFill>
                  <a:schemeClr val="tx1"/>
                </a:solidFill>
                <a:latin typeface="Times New Roman" panose="02020603050405020304" pitchFamily="18" charset="0"/>
              </a:defRPr>
            </a:lvl2pPr>
            <a:lvl3pPr marL="1143000" indent="-228600" defTabSz="931863" eaLnBrk="0" hangingPunct="0">
              <a:spcBef>
                <a:spcPct val="30000"/>
              </a:spcBef>
              <a:defRPr sz="1200">
                <a:solidFill>
                  <a:schemeClr val="tx1"/>
                </a:solidFill>
                <a:latin typeface="Times New Roman" panose="02020603050405020304" pitchFamily="18" charset="0"/>
              </a:defRPr>
            </a:lvl3pPr>
            <a:lvl4pPr marL="1600200" indent="-228600" defTabSz="931863" eaLnBrk="0" hangingPunct="0">
              <a:spcBef>
                <a:spcPct val="30000"/>
              </a:spcBef>
              <a:defRPr sz="1200">
                <a:solidFill>
                  <a:schemeClr val="tx1"/>
                </a:solidFill>
                <a:latin typeface="Times New Roman" panose="02020603050405020304" pitchFamily="18" charset="0"/>
              </a:defRPr>
            </a:lvl4pPr>
            <a:lvl5pPr marL="2057400" indent="-228600" defTabSz="931863" eaLnBrk="0" hangingPunct="0">
              <a:spcBef>
                <a:spcPct val="30000"/>
              </a:spcBef>
              <a:defRPr sz="1200">
                <a:solidFill>
                  <a:schemeClr val="tx1"/>
                </a:solidFill>
                <a:latin typeface="Times New Roman" panose="02020603050405020304" pitchFamily="18" charset="0"/>
              </a:defRPr>
            </a:lvl5pPr>
            <a:lvl6pPr marL="2514600" indent="-228600" defTabSz="931863"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1863"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1863"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1863" eaLnBrk="0" fontAlgn="base" hangingPunct="0">
              <a:spcBef>
                <a:spcPct val="30000"/>
              </a:spcBef>
              <a:spcAft>
                <a:spcPct val="0"/>
              </a:spcAft>
              <a:defRPr sz="1200">
                <a:solidFill>
                  <a:schemeClr val="tx1"/>
                </a:solidFill>
                <a:latin typeface="Times New Roman" panose="02020603050405020304" pitchFamily="18" charset="0"/>
              </a:defRPr>
            </a:lvl9pPr>
          </a:lstStyle>
          <a:p>
            <a:pPr eaLnBrk="1" hangingPunct="1">
              <a:spcBef>
                <a:spcPct val="0"/>
              </a:spcBef>
            </a:pPr>
            <a:fld id="{FDEC410A-DFBD-439E-82E5-B25D2C3F8D97}" type="slidenum">
              <a:rPr lang="en-US" altLang="en-US"/>
              <a:pPr eaLnBrk="1" hangingPunct="1">
                <a:spcBef>
                  <a:spcPct val="0"/>
                </a:spcBef>
              </a:pPr>
              <a:t>9</a:t>
            </a:fld>
            <a:endParaRPr lang="en-US" altLang="en-US"/>
          </a:p>
        </p:txBody>
      </p:sp>
    </p:spTree>
    <p:extLst>
      <p:ext uri="{BB962C8B-B14F-4D97-AF65-F5344CB8AC3E}">
        <p14:creationId xmlns:p14="http://schemas.microsoft.com/office/powerpoint/2010/main" val="299852458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3.xml"/><Relationship Id="rId4" Type="http://schemas.openxmlformats.org/officeDocument/2006/relationships/image" Target="../media/image4.png"/></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4.xml"/><Relationship Id="rId4" Type="http://schemas.openxmlformats.org/officeDocument/2006/relationships/image" Target="../media/image4.png"/></Relationships>
</file>

<file path=ppt/slideLayouts/_rels/slideLayout4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5.xml"/><Relationship Id="rId4" Type="http://schemas.openxmlformats.org/officeDocument/2006/relationships/image" Target="../media/image4.png"/></Relationships>
</file>

<file path=ppt/slideLayouts/_rels/slideLayout5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6.xml"/><Relationship Id="rId4" Type="http://schemas.openxmlformats.org/officeDocument/2006/relationships/image" Target="../media/image4.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13" name="Rectangle 12">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a:extLst>
              <a:ext uri="{C183D7F6-B498-43B3-948B-1728B52AA6E4}">
                <adec:decorative xmlns:adec="http://schemas.microsoft.com/office/drawing/2017/decorative" val="1"/>
              </a:ext>
            </a:extLst>
          </p:cNvPr>
          <p:cNvSpPr/>
          <p:nvPr/>
        </p:nvSpPr>
        <p:spPr>
          <a:xfrm>
            <a:off x="206188" y="5948082"/>
            <a:ext cx="11775141" cy="69924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AE25D7A7-DBF1-4731-876B-EF0349DEF57D}" type="datetime1">
              <a:rPr lang="en-US" smtClean="0"/>
              <a:t>9/11/2025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1801880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1"/>
        </a:solidFill>
        <a:effectLst/>
      </p:bgPr>
    </p:bg>
    <p:spTree>
      <p:nvGrpSpPr>
        <p:cNvPr id="1" name=""/>
        <p:cNvGrpSpPr/>
        <p:nvPr/>
      </p:nvGrpSpPr>
      <p:grpSpPr>
        <a:xfrm>
          <a:off x="0" y="0"/>
          <a:ext cx="0" cy="0"/>
          <a:chOff x="0" y="0"/>
          <a:chExt cx="0" cy="0"/>
        </a:xfrm>
      </p:grpSpPr>
      <p:sp>
        <p:nvSpPr>
          <p:cNvPr id="11" name="Rectangle 10">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1"/>
                </a:solidFill>
              </a:defRPr>
            </a:lvl1pPr>
          </a:lstStyle>
          <a:p>
            <a:r>
              <a:rPr lang="en-US" dirty="0"/>
              <a:t>Text here</a:t>
            </a:r>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79C08E3A-1967-44F7-9CA0-320D3ED909C6}" type="datetime1">
              <a:rPr lang="en-US" smtClean="0"/>
              <a:t>9/11/2025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4867509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1"/>
        </a:solidFill>
        <a:effectLst/>
      </p:bgPr>
    </p:bg>
    <p:spTree>
      <p:nvGrpSpPr>
        <p:cNvPr id="1" name=""/>
        <p:cNvGrpSpPr/>
        <p:nvPr/>
      </p:nvGrpSpPr>
      <p:grpSpPr>
        <a:xfrm>
          <a:off x="0" y="0"/>
          <a:ext cx="0" cy="0"/>
          <a:chOff x="0" y="0"/>
          <a:chExt cx="0" cy="0"/>
        </a:xfrm>
      </p:grpSpPr>
      <p:sp>
        <p:nvSpPr>
          <p:cNvPr id="11" name="Rectangle 10">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1"/>
                </a:solidFill>
              </a:defRPr>
            </a:lvl1pPr>
          </a:lstStyle>
          <a:p>
            <a:r>
              <a:rPr lang="en-US" dirty="0"/>
              <a:t>Text here</a:t>
            </a:r>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8150A4BA-4BC0-44D2-9B7A-1BA67BCFD26E}" type="datetime1">
              <a:rPr lang="en-US" smtClean="0"/>
              <a:t>9/11/2025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7275858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5"/>
        </a:solidFill>
        <a:effectLst/>
      </p:bgPr>
    </p:bg>
    <p:spTree>
      <p:nvGrpSpPr>
        <p:cNvPr id="1" name=""/>
        <p:cNvGrpSpPr/>
        <p:nvPr/>
      </p:nvGrpSpPr>
      <p:grpSpPr>
        <a:xfrm>
          <a:off x="0" y="0"/>
          <a:ext cx="0" cy="0"/>
          <a:chOff x="0" y="0"/>
          <a:chExt cx="0" cy="0"/>
        </a:xfrm>
      </p:grpSpPr>
      <p:sp>
        <p:nvSpPr>
          <p:cNvPr id="13" name="Rectangle 12">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a:extLst>
              <a:ext uri="{C183D7F6-B498-43B3-948B-1728B52AA6E4}">
                <adec:decorative xmlns:adec="http://schemas.microsoft.com/office/drawing/2017/decorative" val="1"/>
              </a:ext>
            </a:extLst>
          </p:cNvPr>
          <p:cNvSpPr/>
          <p:nvPr/>
        </p:nvSpPr>
        <p:spPr>
          <a:xfrm>
            <a:off x="206188" y="5948082"/>
            <a:ext cx="11775141" cy="699247"/>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5"/>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BE140E1E-9F50-4DA7-8532-904D1258043E}" type="datetime1">
              <a:rPr lang="en-US" smtClean="0"/>
              <a:t>9/11/2025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4225741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5"/>
        </a:solidFill>
        <a:effectLst/>
      </p:bgPr>
    </p:bg>
    <p:spTree>
      <p:nvGrpSpPr>
        <p:cNvPr id="1" name=""/>
        <p:cNvGrpSpPr/>
        <p:nvPr/>
      </p:nvGrpSpPr>
      <p:grpSpPr>
        <a:xfrm>
          <a:off x="0" y="0"/>
          <a:ext cx="0" cy="0"/>
          <a:chOff x="0" y="0"/>
          <a:chExt cx="0" cy="0"/>
        </a:xfrm>
      </p:grpSpPr>
      <p:sp>
        <p:nvSpPr>
          <p:cNvPr id="19" name="Rectangle 18">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a:extLst>
              <a:ext uri="{C183D7F6-B498-43B3-948B-1728B52AA6E4}">
                <adec:decorative xmlns:adec="http://schemas.microsoft.com/office/drawing/2017/decorative" val="1"/>
              </a:ext>
            </a:extLst>
          </p:cNvPr>
          <p:cNvSpPr/>
          <p:nvPr/>
        </p:nvSpPr>
        <p:spPr>
          <a:xfrm>
            <a:off x="206187" y="2488757"/>
            <a:ext cx="11775141" cy="1900363"/>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5"/>
                </a:solidFill>
              </a:defRPr>
            </a:lvl1pPr>
          </a:lstStyle>
          <a:p>
            <a:r>
              <a:rPr lang="en-US" dirty="0"/>
              <a:t>Click to edit Master title style</a:t>
            </a:r>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0E083E88-43CE-4949-BD10-EF58ACAC9E00}" type="datetime1">
              <a:rPr lang="en-US" smtClean="0"/>
              <a:t>9/11/2025</a:t>
            </a:fld>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5405197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5"/>
        </a:solidFill>
        <a:effectLst/>
      </p:bgPr>
    </p:bg>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a:extLst>
              <a:ext uri="{C183D7F6-B498-43B3-948B-1728B52AA6E4}">
                <adec:decorative xmlns:adec="http://schemas.microsoft.com/office/drawing/2017/decorative" val="1"/>
              </a:ext>
            </a:extLst>
          </p:cNvPr>
          <p:cNvSpPr/>
          <p:nvPr/>
        </p:nvSpPr>
        <p:spPr>
          <a:xfrm>
            <a:off x="206188" y="215153"/>
            <a:ext cx="11775141" cy="1397364"/>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A4262DA6-2890-4F76-9B5D-A52D8E5BCA20}" type="datetime1">
              <a:rPr lang="en-US" smtClean="0"/>
              <a:t>9/11/2025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Tree>
    <p:extLst>
      <p:ext uri="{BB962C8B-B14F-4D97-AF65-F5344CB8AC3E}">
        <p14:creationId xmlns:p14="http://schemas.microsoft.com/office/powerpoint/2010/main" val="42887970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5"/>
        </a:solidFill>
        <a:effectLst/>
      </p:bgPr>
    </p:bg>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a:extLst>
              <a:ext uri="{C183D7F6-B498-43B3-948B-1728B52AA6E4}">
                <adec:decorative xmlns:adec="http://schemas.microsoft.com/office/drawing/2017/decorative" val="1"/>
              </a:ext>
            </a:extLst>
          </p:cNvPr>
          <p:cNvSpPr/>
          <p:nvPr/>
        </p:nvSpPr>
        <p:spPr>
          <a:xfrm>
            <a:off x="206189" y="215153"/>
            <a:ext cx="4730470" cy="6432176"/>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5"/>
            <a:ext cx="3931826" cy="2542395"/>
          </a:xfrm>
        </p:spPr>
        <p:txBody>
          <a:bodyPr anchor="t" anchorCtr="0">
            <a:normAutofit/>
          </a:bodyPr>
          <a:lstStyle>
            <a:lvl1pPr>
              <a:defRPr sz="4400"/>
            </a:lvl1pPr>
          </a:lstStyle>
          <a:p>
            <a:r>
              <a:rPr lang="en-US"/>
              <a:t>Click to edit Master title style</a:t>
            </a:r>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5" name="Date Placeholder 4"/>
          <p:cNvSpPr>
            <a:spLocks noGrp="1"/>
          </p:cNvSpPr>
          <p:nvPr>
            <p:ph type="dt" sz="half" idx="10"/>
          </p:nvPr>
        </p:nvSpPr>
        <p:spPr/>
        <p:txBody>
          <a:bodyPr/>
          <a:lstStyle/>
          <a:p>
            <a:fld id="{4C1815FD-6724-4955-AFD3-561894D7734F}" type="datetime1">
              <a:rPr lang="en-US" smtClean="0"/>
              <a:t>9/11/2025</a:t>
            </a:fld>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8308313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C799AFBB-9424-4797-A9A3-15E0C521173F}" type="datetime1">
              <a:rPr lang="en-US" smtClean="0"/>
              <a:t>9/11/2025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03098720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5" name="Date Placeholder 4"/>
          <p:cNvSpPr>
            <a:spLocks noGrp="1"/>
          </p:cNvSpPr>
          <p:nvPr>
            <p:ph type="dt" sz="half" idx="10"/>
          </p:nvPr>
        </p:nvSpPr>
        <p:spPr/>
        <p:txBody>
          <a:bodyPr/>
          <a:lstStyle/>
          <a:p>
            <a:fld id="{255738ED-FF95-41E6-873D-176A2FFBF827}" type="datetime1">
              <a:rPr lang="en-US" smtClean="0"/>
              <a:t>9/11/2025</a:t>
            </a:fld>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56239103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5"/>
        </a:solidFill>
        <a:effectLst/>
      </p:bgPr>
    </p:bg>
    <p:spTree>
      <p:nvGrpSpPr>
        <p:cNvPr id="1" name=""/>
        <p:cNvGrpSpPr/>
        <p:nvPr/>
      </p:nvGrpSpPr>
      <p:grpSpPr>
        <a:xfrm>
          <a:off x="0" y="0"/>
          <a:ext cx="0" cy="0"/>
          <a:chOff x="0" y="0"/>
          <a:chExt cx="0" cy="0"/>
        </a:xfrm>
      </p:grpSpPr>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5"/>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5"/>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7" name="Date Placeholder 6"/>
          <p:cNvSpPr>
            <a:spLocks noGrp="1"/>
          </p:cNvSpPr>
          <p:nvPr>
            <p:ph type="dt" sz="half" idx="10"/>
          </p:nvPr>
        </p:nvSpPr>
        <p:spPr/>
        <p:txBody>
          <a:bodyPr/>
          <a:lstStyle/>
          <a:p>
            <a:fld id="{4A318A3D-EDBA-4019-A5D5-6822BAFE5D04}" type="datetime1">
              <a:rPr lang="en-US" smtClean="0"/>
              <a:t>9/11/2025</a:t>
            </a:fld>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62518041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5"/>
        </a:solidFill>
        <a:effectLst/>
      </p:bgPr>
    </p:bg>
    <p:spTree>
      <p:nvGrpSpPr>
        <p:cNvPr id="1" name=""/>
        <p:cNvGrpSpPr/>
        <p:nvPr/>
      </p:nvGrpSpPr>
      <p:grpSpPr>
        <a:xfrm>
          <a:off x="0" y="0"/>
          <a:ext cx="0" cy="0"/>
          <a:chOff x="0" y="0"/>
          <a:chExt cx="0" cy="0"/>
        </a:xfrm>
      </p:grpSpPr>
      <p:sp>
        <p:nvSpPr>
          <p:cNvPr id="6" name="Rectangle 5">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3" name="Date Placeholder 2"/>
          <p:cNvSpPr>
            <a:spLocks noGrp="1"/>
          </p:cNvSpPr>
          <p:nvPr>
            <p:ph type="dt" sz="half" idx="10"/>
          </p:nvPr>
        </p:nvSpPr>
        <p:spPr/>
        <p:txBody>
          <a:bodyPr/>
          <a:lstStyle/>
          <a:p>
            <a:fld id="{DD576694-5E3B-49E2-ADE2-1D5F075EA847}" type="datetime1">
              <a:rPr lang="en-US" smtClean="0"/>
              <a:t>9/11/2025</a:t>
            </a:fld>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Tree>
    <p:extLst>
      <p:ext uri="{BB962C8B-B14F-4D97-AF65-F5344CB8AC3E}">
        <p14:creationId xmlns:p14="http://schemas.microsoft.com/office/powerpoint/2010/main" val="23545249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1"/>
        </a:solidFill>
        <a:effectLst/>
      </p:bgPr>
    </p:bg>
    <p:spTree>
      <p:nvGrpSpPr>
        <p:cNvPr id="1" name=""/>
        <p:cNvGrpSpPr/>
        <p:nvPr/>
      </p:nvGrpSpPr>
      <p:grpSpPr>
        <a:xfrm>
          <a:off x="0" y="0"/>
          <a:ext cx="0" cy="0"/>
          <a:chOff x="0" y="0"/>
          <a:chExt cx="0" cy="0"/>
        </a:xfrm>
      </p:grpSpPr>
      <p:sp>
        <p:nvSpPr>
          <p:cNvPr id="19" name="Rectangle 18">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a:extLst>
              <a:ext uri="{C183D7F6-B498-43B3-948B-1728B52AA6E4}">
                <adec:decorative xmlns:adec="http://schemas.microsoft.com/office/drawing/2017/decorative" val="1"/>
              </a:ext>
            </a:extLst>
          </p:cNvPr>
          <p:cNvSpPr/>
          <p:nvPr/>
        </p:nvSpPr>
        <p:spPr>
          <a:xfrm>
            <a:off x="206187" y="2488757"/>
            <a:ext cx="11775141" cy="190036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1"/>
                </a:solidFill>
              </a:defRPr>
            </a:lvl1pPr>
          </a:lstStyle>
          <a:p>
            <a:r>
              <a:rPr lang="en-US"/>
              <a:t>Click to edit Master title style</a:t>
            </a:r>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D3EF3E82-E342-448C-86A1-AD037F02CB12}" type="datetime1">
              <a:rPr lang="en-US" smtClean="0"/>
              <a:t>9/11/2025</a:t>
            </a:fld>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39450698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5"/>
        </a:solidFill>
        <a:effectLst/>
      </p:bgPr>
    </p:bg>
    <p:spTree>
      <p:nvGrpSpPr>
        <p:cNvPr id="1" name=""/>
        <p:cNvGrpSpPr/>
        <p:nvPr/>
      </p:nvGrpSpPr>
      <p:grpSpPr>
        <a:xfrm>
          <a:off x="0" y="0"/>
          <a:ext cx="0" cy="0"/>
          <a:chOff x="0" y="0"/>
          <a:chExt cx="0" cy="0"/>
        </a:xfrm>
      </p:grpSpPr>
      <p:sp>
        <p:nvSpPr>
          <p:cNvPr id="5" name="Rectangle 4">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2" name="Date Placeholder 1"/>
          <p:cNvSpPr>
            <a:spLocks noGrp="1"/>
          </p:cNvSpPr>
          <p:nvPr>
            <p:ph type="dt" sz="half" idx="10"/>
          </p:nvPr>
        </p:nvSpPr>
        <p:spPr/>
        <p:txBody>
          <a:bodyPr/>
          <a:lstStyle/>
          <a:p>
            <a:fld id="{A755CB8E-C00C-4D55-865A-46E18BE7D0E5}" type="datetime1">
              <a:rPr lang="en-US" smtClean="0"/>
              <a:t>9/11/2025</a:t>
            </a:fld>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28836039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5"/>
        </a:solidFill>
        <a:effectLst/>
      </p:bgPr>
    </p:bg>
    <p:spTree>
      <p:nvGrpSpPr>
        <p:cNvPr id="1" name=""/>
        <p:cNvGrpSpPr/>
        <p:nvPr/>
      </p:nvGrpSpPr>
      <p:grpSpPr>
        <a:xfrm>
          <a:off x="0" y="0"/>
          <a:ext cx="0" cy="0"/>
          <a:chOff x="0" y="0"/>
          <a:chExt cx="0" cy="0"/>
        </a:xfrm>
      </p:grpSpPr>
      <p:sp>
        <p:nvSpPr>
          <p:cNvPr id="11" name="Rectangle 10">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5"/>
                </a:solidFill>
              </a:defRPr>
            </a:lvl1pPr>
          </a:lstStyle>
          <a:p>
            <a:r>
              <a:rPr lang="en-US" dirty="0"/>
              <a:t>Text here</a:t>
            </a:r>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6F626B24-82E0-47A8-9892-00031563D56B}" type="datetime1">
              <a:rPr lang="en-US" smtClean="0"/>
              <a:t>9/11/2025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64797813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5"/>
        </a:solidFill>
        <a:effectLst/>
      </p:bgPr>
    </p:bg>
    <p:spTree>
      <p:nvGrpSpPr>
        <p:cNvPr id="1" name=""/>
        <p:cNvGrpSpPr/>
        <p:nvPr/>
      </p:nvGrpSpPr>
      <p:grpSpPr>
        <a:xfrm>
          <a:off x="0" y="0"/>
          <a:ext cx="0" cy="0"/>
          <a:chOff x="0" y="0"/>
          <a:chExt cx="0" cy="0"/>
        </a:xfrm>
      </p:grpSpPr>
      <p:sp>
        <p:nvSpPr>
          <p:cNvPr id="11" name="Rectangle 10">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5"/>
                </a:solidFill>
              </a:defRPr>
            </a:lvl1pPr>
          </a:lstStyle>
          <a:p>
            <a:r>
              <a:rPr lang="en-US" dirty="0"/>
              <a:t>Text here</a:t>
            </a:r>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849126F9-427B-4C4E-ACBA-53EE8F200CAE}" type="datetime1">
              <a:rPr lang="en-US" smtClean="0"/>
              <a:t>9/11/2025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81124581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4"/>
        </a:solidFill>
        <a:effectLst/>
      </p:bgPr>
    </p:bg>
    <p:spTree>
      <p:nvGrpSpPr>
        <p:cNvPr id="1" name=""/>
        <p:cNvGrpSpPr/>
        <p:nvPr/>
      </p:nvGrpSpPr>
      <p:grpSpPr>
        <a:xfrm>
          <a:off x="0" y="0"/>
          <a:ext cx="0" cy="0"/>
          <a:chOff x="0" y="0"/>
          <a:chExt cx="0" cy="0"/>
        </a:xfrm>
      </p:grpSpPr>
      <p:sp>
        <p:nvSpPr>
          <p:cNvPr id="13" name="Rectangle 12">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a:extLst>
              <a:ext uri="{C183D7F6-B498-43B3-948B-1728B52AA6E4}">
                <adec:decorative xmlns:adec="http://schemas.microsoft.com/office/drawing/2017/decorative" val="1"/>
              </a:ext>
            </a:extLst>
          </p:cNvPr>
          <p:cNvSpPr/>
          <p:nvPr/>
        </p:nvSpPr>
        <p:spPr>
          <a:xfrm>
            <a:off x="206188" y="5948082"/>
            <a:ext cx="11775141" cy="699247"/>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descr="Oregon Department of Education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4"/>
                </a:solidFill>
              </a:defRPr>
            </a:lvl1pPr>
          </a:lstStyle>
          <a:p>
            <a:r>
              <a:rPr lang="en-US"/>
              <a:t>Click to edit Master title style</a:t>
            </a:r>
            <a:endParaRPr lang="en-US" dirty="0"/>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4"/>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4D19AF88-7CB1-4F03-ADC2-18D459D6C618}" type="datetime1">
              <a:rPr lang="en-US" smtClean="0"/>
              <a:t>9/11/2025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20643695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4"/>
        </a:solidFill>
        <a:effectLst/>
      </p:bgPr>
    </p:bg>
    <p:spTree>
      <p:nvGrpSpPr>
        <p:cNvPr id="1" name=""/>
        <p:cNvGrpSpPr/>
        <p:nvPr/>
      </p:nvGrpSpPr>
      <p:grpSpPr>
        <a:xfrm>
          <a:off x="0" y="0"/>
          <a:ext cx="0" cy="0"/>
          <a:chOff x="0" y="0"/>
          <a:chExt cx="0" cy="0"/>
        </a:xfrm>
      </p:grpSpPr>
      <p:sp>
        <p:nvSpPr>
          <p:cNvPr id="19" name="Rectangle 18">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a:extLst>
              <a:ext uri="{C183D7F6-B498-43B3-948B-1728B52AA6E4}">
                <adec:decorative xmlns:adec="http://schemas.microsoft.com/office/drawing/2017/decorative" val="1"/>
              </a:ext>
            </a:extLst>
          </p:cNvPr>
          <p:cNvSpPr/>
          <p:nvPr/>
        </p:nvSpPr>
        <p:spPr>
          <a:xfrm>
            <a:off x="206187" y="2488757"/>
            <a:ext cx="11775141" cy="1900363"/>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4"/>
                </a:solidFill>
              </a:defRPr>
            </a:lvl1pPr>
          </a:lstStyle>
          <a:p>
            <a:r>
              <a:rPr lang="en-US"/>
              <a:t>Click to edit Master title style</a:t>
            </a:r>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8B227D26-86C6-456C-9E25-4F6B7B50F9B7}" type="datetime1">
              <a:rPr lang="en-US" smtClean="0"/>
              <a:t>9/11/2025</a:t>
            </a:fld>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84994966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4"/>
        </a:solidFill>
        <a:effectLst/>
      </p:bgPr>
    </p:bg>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a:extLst>
              <a:ext uri="{C183D7F6-B498-43B3-948B-1728B52AA6E4}">
                <adec:decorative xmlns:adec="http://schemas.microsoft.com/office/drawing/2017/decorative" val="1"/>
              </a:ext>
            </a:extLst>
          </p:cNvPr>
          <p:cNvSpPr/>
          <p:nvPr/>
        </p:nvSpPr>
        <p:spPr>
          <a:xfrm>
            <a:off x="206188" y="215153"/>
            <a:ext cx="11775141" cy="1397364"/>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E2475BFB-07FD-45AF-A1F5-17A74D57B308}" type="datetime1">
              <a:rPr lang="en-US" smtClean="0"/>
              <a:t>9/11/2025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Tree>
    <p:extLst>
      <p:ext uri="{BB962C8B-B14F-4D97-AF65-F5344CB8AC3E}">
        <p14:creationId xmlns:p14="http://schemas.microsoft.com/office/powerpoint/2010/main" val="278212679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4"/>
        </a:solidFill>
        <a:effectLst/>
      </p:bgPr>
    </p:bg>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a:extLst>
              <a:ext uri="{C183D7F6-B498-43B3-948B-1728B52AA6E4}">
                <adec:decorative xmlns:adec="http://schemas.microsoft.com/office/drawing/2017/decorative" val="1"/>
              </a:ext>
            </a:extLst>
          </p:cNvPr>
          <p:cNvSpPr/>
          <p:nvPr/>
        </p:nvSpPr>
        <p:spPr>
          <a:xfrm>
            <a:off x="206189" y="215153"/>
            <a:ext cx="4730470" cy="6432176"/>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5"/>
            <a:ext cx="3931826" cy="2538201"/>
          </a:xfrm>
        </p:spPr>
        <p:txBody>
          <a:bodyPr anchor="t" anchorCtr="0">
            <a:normAutofit/>
          </a:bodyPr>
          <a:lstStyle>
            <a:lvl1pPr>
              <a:defRPr sz="4400"/>
            </a:lvl1pPr>
          </a:lstStyle>
          <a:p>
            <a:r>
              <a:rPr lang="en-US"/>
              <a:t>Click to edit Master title style</a:t>
            </a:r>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5" name="Date Placeholder 4"/>
          <p:cNvSpPr>
            <a:spLocks noGrp="1"/>
          </p:cNvSpPr>
          <p:nvPr>
            <p:ph type="dt" sz="half" idx="10"/>
          </p:nvPr>
        </p:nvSpPr>
        <p:spPr/>
        <p:txBody>
          <a:bodyPr/>
          <a:lstStyle/>
          <a:p>
            <a:fld id="{EE580E6D-38C0-4806-A470-ECB46D5363C2}" type="datetime1">
              <a:rPr lang="en-US" smtClean="0"/>
              <a:t>9/11/2025</a:t>
            </a:fld>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58648966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632556FE-66BD-481D-85E3-5F58F517F705}" type="datetime1">
              <a:rPr lang="en-US" smtClean="0"/>
              <a:t>9/11/2025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11898889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5" name="Date Placeholder 4"/>
          <p:cNvSpPr>
            <a:spLocks noGrp="1"/>
          </p:cNvSpPr>
          <p:nvPr>
            <p:ph type="dt" sz="half" idx="10"/>
          </p:nvPr>
        </p:nvSpPr>
        <p:spPr/>
        <p:txBody>
          <a:bodyPr/>
          <a:lstStyle/>
          <a:p>
            <a:fld id="{DF6584CC-A997-44CB-A1EE-F4E0DFBAD779}" type="datetime1">
              <a:rPr lang="en-US" smtClean="0"/>
              <a:t>9/11/2025</a:t>
            </a:fld>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0306303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4"/>
        </a:solidFill>
        <a:effectLst/>
      </p:bgPr>
    </p:bg>
    <p:spTree>
      <p:nvGrpSpPr>
        <p:cNvPr id="1" name=""/>
        <p:cNvGrpSpPr/>
        <p:nvPr/>
      </p:nvGrpSpPr>
      <p:grpSpPr>
        <a:xfrm>
          <a:off x="0" y="0"/>
          <a:ext cx="0" cy="0"/>
          <a:chOff x="0" y="0"/>
          <a:chExt cx="0" cy="0"/>
        </a:xfrm>
      </p:grpSpPr>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7" name="Date Placeholder 6"/>
          <p:cNvSpPr>
            <a:spLocks noGrp="1"/>
          </p:cNvSpPr>
          <p:nvPr>
            <p:ph type="dt" sz="half" idx="10"/>
          </p:nvPr>
        </p:nvSpPr>
        <p:spPr/>
        <p:txBody>
          <a:bodyPr/>
          <a:lstStyle/>
          <a:p>
            <a:fld id="{F2FC4EFE-8E4C-4BC7-B5B3-D4F54D3E472D}" type="datetime1">
              <a:rPr lang="en-US" smtClean="0"/>
              <a:t>9/11/2025</a:t>
            </a:fld>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5087458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1"/>
        </a:solidFill>
        <a:effectLst/>
      </p:bgPr>
    </p:bg>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a:extLst>
              <a:ext uri="{C183D7F6-B498-43B3-948B-1728B52AA6E4}">
                <adec:decorative xmlns:adec="http://schemas.microsoft.com/office/drawing/2017/decorative" val="1"/>
              </a:ext>
            </a:extLst>
          </p:cNvPr>
          <p:cNvSpPr/>
          <p:nvPr/>
        </p:nvSpPr>
        <p:spPr>
          <a:xfrm>
            <a:off x="206188" y="215153"/>
            <a:ext cx="11775141" cy="1397364"/>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58160567-124C-4095-81DC-815DD21CE8C9}" type="datetime1">
              <a:rPr lang="en-US" smtClean="0"/>
              <a:t>9/11/2025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Tree>
    <p:extLst>
      <p:ext uri="{BB962C8B-B14F-4D97-AF65-F5344CB8AC3E}">
        <p14:creationId xmlns:p14="http://schemas.microsoft.com/office/powerpoint/2010/main" val="283260352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4"/>
        </a:solidFill>
        <a:effectLst/>
      </p:bgPr>
    </p:bg>
    <p:spTree>
      <p:nvGrpSpPr>
        <p:cNvPr id="1" name=""/>
        <p:cNvGrpSpPr/>
        <p:nvPr/>
      </p:nvGrpSpPr>
      <p:grpSpPr>
        <a:xfrm>
          <a:off x="0" y="0"/>
          <a:ext cx="0" cy="0"/>
          <a:chOff x="0" y="0"/>
          <a:chExt cx="0" cy="0"/>
        </a:xfrm>
      </p:grpSpPr>
      <p:sp>
        <p:nvSpPr>
          <p:cNvPr id="6" name="Rectangle 5">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3" name="Date Placeholder 2"/>
          <p:cNvSpPr>
            <a:spLocks noGrp="1"/>
          </p:cNvSpPr>
          <p:nvPr>
            <p:ph type="dt" sz="half" idx="10"/>
          </p:nvPr>
        </p:nvSpPr>
        <p:spPr/>
        <p:txBody>
          <a:bodyPr/>
          <a:lstStyle/>
          <a:p>
            <a:fld id="{B041FEB8-1AD5-4C22-A87E-7FD2DE9EAF9B}" type="datetime1">
              <a:rPr lang="en-US" smtClean="0"/>
              <a:t>9/11/2025</a:t>
            </a:fld>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Tree>
    <p:extLst>
      <p:ext uri="{BB962C8B-B14F-4D97-AF65-F5344CB8AC3E}">
        <p14:creationId xmlns:p14="http://schemas.microsoft.com/office/powerpoint/2010/main" val="174966012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4"/>
        </a:solidFill>
        <a:effectLst/>
      </p:bgPr>
    </p:bg>
    <p:spTree>
      <p:nvGrpSpPr>
        <p:cNvPr id="1" name=""/>
        <p:cNvGrpSpPr/>
        <p:nvPr/>
      </p:nvGrpSpPr>
      <p:grpSpPr>
        <a:xfrm>
          <a:off x="0" y="0"/>
          <a:ext cx="0" cy="0"/>
          <a:chOff x="0" y="0"/>
          <a:chExt cx="0" cy="0"/>
        </a:xfrm>
      </p:grpSpPr>
      <p:sp>
        <p:nvSpPr>
          <p:cNvPr id="5" name="Rectangle 4">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2" name="Date Placeholder 1"/>
          <p:cNvSpPr>
            <a:spLocks noGrp="1"/>
          </p:cNvSpPr>
          <p:nvPr>
            <p:ph type="dt" sz="half" idx="10"/>
          </p:nvPr>
        </p:nvSpPr>
        <p:spPr/>
        <p:txBody>
          <a:bodyPr/>
          <a:lstStyle/>
          <a:p>
            <a:fld id="{6559BCA1-3F28-4504-87BF-D3D670F39A74}" type="datetime1">
              <a:rPr lang="en-US" smtClean="0"/>
              <a:t>9/11/2025</a:t>
            </a:fld>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18353780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4"/>
        </a:solidFill>
        <a:effectLst/>
      </p:bgPr>
    </p:bg>
    <p:spTree>
      <p:nvGrpSpPr>
        <p:cNvPr id="1" name=""/>
        <p:cNvGrpSpPr/>
        <p:nvPr/>
      </p:nvGrpSpPr>
      <p:grpSpPr>
        <a:xfrm>
          <a:off x="0" y="0"/>
          <a:ext cx="0" cy="0"/>
          <a:chOff x="0" y="0"/>
          <a:chExt cx="0" cy="0"/>
        </a:xfrm>
      </p:grpSpPr>
      <p:sp>
        <p:nvSpPr>
          <p:cNvPr id="11" name="Rectangle 10">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4"/>
                </a:solidFill>
              </a:defRPr>
            </a:lvl1pPr>
          </a:lstStyle>
          <a:p>
            <a:r>
              <a:rPr lang="en-US" dirty="0"/>
              <a:t>Text here</a:t>
            </a:r>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4"/>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8B05E307-4653-458C-80B0-E9544025F040}" type="datetime1">
              <a:rPr lang="en-US" smtClean="0"/>
              <a:t>9/11/2025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90369133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4"/>
        </a:solidFill>
        <a:effectLst/>
      </p:bgPr>
    </p:bg>
    <p:spTree>
      <p:nvGrpSpPr>
        <p:cNvPr id="1" name=""/>
        <p:cNvGrpSpPr/>
        <p:nvPr/>
      </p:nvGrpSpPr>
      <p:grpSpPr>
        <a:xfrm>
          <a:off x="0" y="0"/>
          <a:ext cx="0" cy="0"/>
          <a:chOff x="0" y="0"/>
          <a:chExt cx="0" cy="0"/>
        </a:xfrm>
      </p:grpSpPr>
      <p:sp>
        <p:nvSpPr>
          <p:cNvPr id="11" name="Rectangle 10">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4"/>
                </a:solidFill>
              </a:defRPr>
            </a:lvl1pPr>
          </a:lstStyle>
          <a:p>
            <a:r>
              <a:rPr lang="en-US" dirty="0"/>
              <a:t>Text here</a:t>
            </a:r>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FD07D6D1-EA64-40DD-A897-6F8EE962E11D}" type="datetime1">
              <a:rPr lang="en-US" smtClean="0"/>
              <a:t>9/11/2025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9047744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3"/>
        </a:solidFill>
        <a:effectLst/>
      </p:bgPr>
    </p:bg>
    <p:spTree>
      <p:nvGrpSpPr>
        <p:cNvPr id="1" name=""/>
        <p:cNvGrpSpPr/>
        <p:nvPr/>
      </p:nvGrpSpPr>
      <p:grpSpPr>
        <a:xfrm>
          <a:off x="0" y="0"/>
          <a:ext cx="0" cy="0"/>
          <a:chOff x="0" y="0"/>
          <a:chExt cx="0" cy="0"/>
        </a:xfrm>
      </p:grpSpPr>
      <p:sp>
        <p:nvSpPr>
          <p:cNvPr id="13" name="Rectangle 12">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a:extLst>
              <a:ext uri="{C183D7F6-B498-43B3-948B-1728B52AA6E4}">
                <adec:decorative xmlns:adec="http://schemas.microsoft.com/office/drawing/2017/decorative" val="1"/>
              </a:ext>
            </a:extLst>
          </p:cNvPr>
          <p:cNvSpPr/>
          <p:nvPr/>
        </p:nvSpPr>
        <p:spPr>
          <a:xfrm>
            <a:off x="206188" y="5948082"/>
            <a:ext cx="11775141" cy="699247"/>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descr="Oregon Department of Education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3"/>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36169A84-B199-41D1-BD2A-A7BA89EA64F1}" type="datetime1">
              <a:rPr lang="en-US" smtClean="0"/>
              <a:t>9/11/2025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2542462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3"/>
        </a:solidFill>
        <a:effectLst/>
      </p:bgPr>
    </p:bg>
    <p:spTree>
      <p:nvGrpSpPr>
        <p:cNvPr id="1" name=""/>
        <p:cNvGrpSpPr/>
        <p:nvPr/>
      </p:nvGrpSpPr>
      <p:grpSpPr>
        <a:xfrm>
          <a:off x="0" y="0"/>
          <a:ext cx="0" cy="0"/>
          <a:chOff x="0" y="0"/>
          <a:chExt cx="0" cy="0"/>
        </a:xfrm>
      </p:grpSpPr>
      <p:sp>
        <p:nvSpPr>
          <p:cNvPr id="19" name="Rectangle 18">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a:extLst>
              <a:ext uri="{C183D7F6-B498-43B3-948B-1728B52AA6E4}">
                <adec:decorative xmlns:adec="http://schemas.microsoft.com/office/drawing/2017/decorative" val="1"/>
              </a:ext>
            </a:extLst>
          </p:cNvPr>
          <p:cNvSpPr/>
          <p:nvPr/>
        </p:nvSpPr>
        <p:spPr>
          <a:xfrm>
            <a:off x="206187" y="2488757"/>
            <a:ext cx="11775141" cy="1900363"/>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3"/>
                </a:solidFill>
              </a:defRPr>
            </a:lvl1pPr>
          </a:lstStyle>
          <a:p>
            <a:r>
              <a:rPr lang="en-US"/>
              <a:t>Click to edit Master title style</a:t>
            </a:r>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E2E8D83D-2C09-4512-B2BC-C98EB3B89FA5}" type="datetime1">
              <a:rPr lang="en-US" smtClean="0"/>
              <a:t>9/11/2025</a:t>
            </a:fld>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77512754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3"/>
        </a:solidFill>
        <a:effectLst/>
      </p:bgPr>
    </p:bg>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a:extLst>
              <a:ext uri="{C183D7F6-B498-43B3-948B-1728B52AA6E4}">
                <adec:decorative xmlns:adec="http://schemas.microsoft.com/office/drawing/2017/decorative" val="1"/>
              </a:ext>
            </a:extLst>
          </p:cNvPr>
          <p:cNvSpPr/>
          <p:nvPr/>
        </p:nvSpPr>
        <p:spPr>
          <a:xfrm>
            <a:off x="206188" y="215153"/>
            <a:ext cx="11775141" cy="1397364"/>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4E4EE782-1113-4AA2-BA87-879A4B32EA8E}" type="datetime1">
              <a:rPr lang="en-US" smtClean="0"/>
              <a:t>9/11/2025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Tree>
    <p:extLst>
      <p:ext uri="{BB962C8B-B14F-4D97-AF65-F5344CB8AC3E}">
        <p14:creationId xmlns:p14="http://schemas.microsoft.com/office/powerpoint/2010/main" val="151175129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3"/>
        </a:solidFill>
        <a:effectLst/>
      </p:bgPr>
    </p:bg>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a:extLst>
              <a:ext uri="{C183D7F6-B498-43B3-948B-1728B52AA6E4}">
                <adec:decorative xmlns:adec="http://schemas.microsoft.com/office/drawing/2017/decorative" val="1"/>
              </a:ext>
            </a:extLst>
          </p:cNvPr>
          <p:cNvSpPr/>
          <p:nvPr/>
        </p:nvSpPr>
        <p:spPr>
          <a:xfrm>
            <a:off x="206189" y="215153"/>
            <a:ext cx="4730470" cy="6432176"/>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6"/>
            <a:ext cx="3931826" cy="2534006"/>
          </a:xfrm>
        </p:spPr>
        <p:txBody>
          <a:bodyPr anchor="t" anchorCtr="0">
            <a:normAutofit/>
          </a:bodyPr>
          <a:lstStyle>
            <a:lvl1pPr>
              <a:defRPr sz="4400"/>
            </a:lvl1pPr>
          </a:lstStyle>
          <a:p>
            <a:r>
              <a:rPr lang="en-US"/>
              <a:t>Click to edit Master title style</a:t>
            </a:r>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5" name="Date Placeholder 4"/>
          <p:cNvSpPr>
            <a:spLocks noGrp="1"/>
          </p:cNvSpPr>
          <p:nvPr>
            <p:ph type="dt" sz="half" idx="10"/>
          </p:nvPr>
        </p:nvSpPr>
        <p:spPr/>
        <p:txBody>
          <a:bodyPr/>
          <a:lstStyle/>
          <a:p>
            <a:fld id="{257D380B-F62D-408C-AFFF-CEED7ACA0612}" type="datetime1">
              <a:rPr lang="en-US" smtClean="0"/>
              <a:t>9/11/2025</a:t>
            </a:fld>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46046207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88CBDB7B-9FFC-471F-A400-9D12E2D91974}" type="datetime1">
              <a:rPr lang="en-US" smtClean="0"/>
              <a:t>9/11/2025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748847555"/>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5" name="Date Placeholder 4"/>
          <p:cNvSpPr>
            <a:spLocks noGrp="1"/>
          </p:cNvSpPr>
          <p:nvPr>
            <p:ph type="dt" sz="half" idx="10"/>
          </p:nvPr>
        </p:nvSpPr>
        <p:spPr/>
        <p:txBody>
          <a:bodyPr/>
          <a:lstStyle/>
          <a:p>
            <a:fld id="{B7DDA5DD-5F82-41DC-9B60-8CE0A63777BB}" type="datetime1">
              <a:rPr lang="en-US" smtClean="0"/>
              <a:t>9/11/2025</a:t>
            </a:fld>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9202916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1"/>
        </a:solidFill>
        <a:effectLst/>
      </p:bgPr>
    </p:bg>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a:extLst>
              <a:ext uri="{C183D7F6-B498-43B3-948B-1728B52AA6E4}">
                <adec:decorative xmlns:adec="http://schemas.microsoft.com/office/drawing/2017/decorative" val="1"/>
              </a:ext>
            </a:extLst>
          </p:cNvPr>
          <p:cNvSpPr/>
          <p:nvPr/>
        </p:nvSpPr>
        <p:spPr>
          <a:xfrm>
            <a:off x="206189" y="215153"/>
            <a:ext cx="4730470" cy="64321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5"/>
            <a:ext cx="3931826" cy="2525617"/>
          </a:xfrm>
        </p:spPr>
        <p:txBody>
          <a:bodyPr anchor="t" anchorCtr="0">
            <a:normAutofit/>
          </a:bodyPr>
          <a:lstStyle>
            <a:lvl1pPr>
              <a:defRPr sz="4400"/>
            </a:lvl1pPr>
          </a:lstStyle>
          <a:p>
            <a:r>
              <a:rPr lang="en-US"/>
              <a:t>Click to edit Master title style</a:t>
            </a:r>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r>
              <a:rPr lang="en-US"/>
              <a:t>Click icon to add picture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5" name="Date Placeholder 4"/>
          <p:cNvSpPr>
            <a:spLocks noGrp="1"/>
          </p:cNvSpPr>
          <p:nvPr>
            <p:ph type="dt" sz="half" idx="10"/>
          </p:nvPr>
        </p:nvSpPr>
        <p:spPr/>
        <p:txBody>
          <a:bodyPr/>
          <a:lstStyle/>
          <a:p>
            <a:fld id="{ED6FA7BA-D396-4E27-AF61-C3F310AFC230}" type="datetime1">
              <a:rPr lang="en-US" smtClean="0"/>
              <a:t>9/11/2025</a:t>
            </a:fld>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415924725"/>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3"/>
        </a:solidFill>
        <a:effectLst/>
      </p:bgPr>
    </p:bg>
    <p:spTree>
      <p:nvGrpSpPr>
        <p:cNvPr id="1" name=""/>
        <p:cNvGrpSpPr/>
        <p:nvPr/>
      </p:nvGrpSpPr>
      <p:grpSpPr>
        <a:xfrm>
          <a:off x="0" y="0"/>
          <a:ext cx="0" cy="0"/>
          <a:chOff x="0" y="0"/>
          <a:chExt cx="0" cy="0"/>
        </a:xfrm>
      </p:grpSpPr>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7" name="Date Placeholder 6"/>
          <p:cNvSpPr>
            <a:spLocks noGrp="1"/>
          </p:cNvSpPr>
          <p:nvPr>
            <p:ph type="dt" sz="half" idx="10"/>
          </p:nvPr>
        </p:nvSpPr>
        <p:spPr/>
        <p:txBody>
          <a:bodyPr/>
          <a:lstStyle/>
          <a:p>
            <a:fld id="{EAE18924-5BE2-42D0-A50B-16FDB5FA5603}" type="datetime1">
              <a:rPr lang="en-US" smtClean="0"/>
              <a:t>9/11/2025</a:t>
            </a:fld>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05854806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3"/>
        </a:solidFill>
        <a:effectLst/>
      </p:bgPr>
    </p:bg>
    <p:spTree>
      <p:nvGrpSpPr>
        <p:cNvPr id="1" name=""/>
        <p:cNvGrpSpPr/>
        <p:nvPr/>
      </p:nvGrpSpPr>
      <p:grpSpPr>
        <a:xfrm>
          <a:off x="0" y="0"/>
          <a:ext cx="0" cy="0"/>
          <a:chOff x="0" y="0"/>
          <a:chExt cx="0" cy="0"/>
        </a:xfrm>
      </p:grpSpPr>
      <p:sp>
        <p:nvSpPr>
          <p:cNvPr id="6" name="Rectangle 5">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3" name="Date Placeholder 2"/>
          <p:cNvSpPr>
            <a:spLocks noGrp="1"/>
          </p:cNvSpPr>
          <p:nvPr>
            <p:ph type="dt" sz="half" idx="10"/>
          </p:nvPr>
        </p:nvSpPr>
        <p:spPr/>
        <p:txBody>
          <a:bodyPr/>
          <a:lstStyle/>
          <a:p>
            <a:fld id="{D1EA3C2C-6DC8-493C-9140-B6557A76B277}" type="datetime1">
              <a:rPr lang="en-US" smtClean="0"/>
              <a:t>9/11/2025</a:t>
            </a:fld>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Tree>
    <p:extLst>
      <p:ext uri="{BB962C8B-B14F-4D97-AF65-F5344CB8AC3E}">
        <p14:creationId xmlns:p14="http://schemas.microsoft.com/office/powerpoint/2010/main" val="1863213950"/>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3"/>
        </a:solidFill>
        <a:effectLst/>
      </p:bgPr>
    </p:bg>
    <p:spTree>
      <p:nvGrpSpPr>
        <p:cNvPr id="1" name=""/>
        <p:cNvGrpSpPr/>
        <p:nvPr/>
      </p:nvGrpSpPr>
      <p:grpSpPr>
        <a:xfrm>
          <a:off x="0" y="0"/>
          <a:ext cx="0" cy="0"/>
          <a:chOff x="0" y="0"/>
          <a:chExt cx="0" cy="0"/>
        </a:xfrm>
      </p:grpSpPr>
      <p:sp>
        <p:nvSpPr>
          <p:cNvPr id="5" name="Rectangle 4">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2" name="Date Placeholder 1"/>
          <p:cNvSpPr>
            <a:spLocks noGrp="1"/>
          </p:cNvSpPr>
          <p:nvPr>
            <p:ph type="dt" sz="half" idx="10"/>
          </p:nvPr>
        </p:nvSpPr>
        <p:spPr/>
        <p:txBody>
          <a:bodyPr/>
          <a:lstStyle/>
          <a:p>
            <a:fld id="{162D4F79-6EF2-4877-A207-34BDF4411E8E}" type="datetime1">
              <a:rPr lang="en-US" smtClean="0"/>
              <a:t>9/11/2025</a:t>
            </a:fld>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05028805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3"/>
        </a:solidFill>
        <a:effectLst/>
      </p:bgPr>
    </p:bg>
    <p:spTree>
      <p:nvGrpSpPr>
        <p:cNvPr id="1" name=""/>
        <p:cNvGrpSpPr/>
        <p:nvPr/>
      </p:nvGrpSpPr>
      <p:grpSpPr>
        <a:xfrm>
          <a:off x="0" y="0"/>
          <a:ext cx="0" cy="0"/>
          <a:chOff x="0" y="0"/>
          <a:chExt cx="0" cy="0"/>
        </a:xfrm>
      </p:grpSpPr>
      <p:sp>
        <p:nvSpPr>
          <p:cNvPr id="11" name="Rectangle 10">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3"/>
                </a:solidFill>
              </a:defRPr>
            </a:lvl1pPr>
          </a:lstStyle>
          <a:p>
            <a:r>
              <a:rPr lang="en-US" dirty="0"/>
              <a:t>Text here</a:t>
            </a:r>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C557BAF7-C49F-4083-AA22-8AAD4E559F9D}" type="datetime1">
              <a:rPr lang="en-US" smtClean="0"/>
              <a:t>9/11/2025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41378458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3"/>
        </a:solidFill>
        <a:effectLst/>
      </p:bgPr>
    </p:bg>
    <p:spTree>
      <p:nvGrpSpPr>
        <p:cNvPr id="1" name=""/>
        <p:cNvGrpSpPr/>
        <p:nvPr/>
      </p:nvGrpSpPr>
      <p:grpSpPr>
        <a:xfrm>
          <a:off x="0" y="0"/>
          <a:ext cx="0" cy="0"/>
          <a:chOff x="0" y="0"/>
          <a:chExt cx="0" cy="0"/>
        </a:xfrm>
      </p:grpSpPr>
      <p:sp>
        <p:nvSpPr>
          <p:cNvPr id="11" name="Rectangle 10">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3"/>
                </a:solidFill>
              </a:defRPr>
            </a:lvl1pPr>
          </a:lstStyle>
          <a:p>
            <a:r>
              <a:rPr lang="en-US" dirty="0"/>
              <a:t>Text here</a:t>
            </a:r>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6D6FAB8B-2A43-45A5-BE4E-D049423CDA12}" type="datetime1">
              <a:rPr lang="en-US" smtClean="0"/>
              <a:t>9/11/2025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844643576"/>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13" name="Rectangle 12">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a:extLst>
              <a:ext uri="{C183D7F6-B498-43B3-948B-1728B52AA6E4}">
                <adec:decorative xmlns:adec="http://schemas.microsoft.com/office/drawing/2017/decorative" val="1"/>
              </a:ext>
            </a:extLst>
          </p:cNvPr>
          <p:cNvSpPr/>
          <p:nvPr/>
        </p:nvSpPr>
        <p:spPr>
          <a:xfrm>
            <a:off x="206188" y="5948082"/>
            <a:ext cx="11775141" cy="699247"/>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descr="Oregon Department of Education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2"/>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95B40D8A-386E-4419-99E0-F75A18200034}" type="datetime1">
              <a:rPr lang="en-US" smtClean="0"/>
              <a:t>9/11/2025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600886189"/>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2"/>
        </a:solidFill>
        <a:effectLst/>
      </p:bgPr>
    </p:bg>
    <p:spTree>
      <p:nvGrpSpPr>
        <p:cNvPr id="1" name=""/>
        <p:cNvGrpSpPr/>
        <p:nvPr/>
      </p:nvGrpSpPr>
      <p:grpSpPr>
        <a:xfrm>
          <a:off x="0" y="0"/>
          <a:ext cx="0" cy="0"/>
          <a:chOff x="0" y="0"/>
          <a:chExt cx="0" cy="0"/>
        </a:xfrm>
      </p:grpSpPr>
      <p:sp>
        <p:nvSpPr>
          <p:cNvPr id="19" name="Rectangle 18">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a:extLst>
              <a:ext uri="{C183D7F6-B498-43B3-948B-1728B52AA6E4}">
                <adec:decorative xmlns:adec="http://schemas.microsoft.com/office/drawing/2017/decorative" val="1"/>
              </a:ext>
            </a:extLst>
          </p:cNvPr>
          <p:cNvSpPr/>
          <p:nvPr/>
        </p:nvSpPr>
        <p:spPr>
          <a:xfrm>
            <a:off x="206187" y="2488757"/>
            <a:ext cx="11775141" cy="1900363"/>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2"/>
                </a:solidFill>
              </a:defRPr>
            </a:lvl1pPr>
          </a:lstStyle>
          <a:p>
            <a:r>
              <a:rPr lang="en-US"/>
              <a:t>Click to edit Master title style</a:t>
            </a:r>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5AB22452-A495-4EB6-B989-1CD42994562C}" type="datetime1">
              <a:rPr lang="en-US" smtClean="0"/>
              <a:t>9/11/2025</a:t>
            </a:fld>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811633628"/>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2"/>
        </a:solidFill>
        <a:effectLst/>
      </p:bgPr>
    </p:bg>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a:extLst>
              <a:ext uri="{C183D7F6-B498-43B3-948B-1728B52AA6E4}">
                <adec:decorative xmlns:adec="http://schemas.microsoft.com/office/drawing/2017/decorative" val="1"/>
              </a:ext>
            </a:extLst>
          </p:cNvPr>
          <p:cNvSpPr/>
          <p:nvPr/>
        </p:nvSpPr>
        <p:spPr>
          <a:xfrm>
            <a:off x="206188" y="215153"/>
            <a:ext cx="11775141" cy="1397364"/>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EE53AEB8-8C62-44A4-A523-64545B680581}" type="datetime1">
              <a:rPr lang="en-US" smtClean="0"/>
              <a:t>9/11/2025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Tree>
    <p:extLst>
      <p:ext uri="{BB962C8B-B14F-4D97-AF65-F5344CB8AC3E}">
        <p14:creationId xmlns:p14="http://schemas.microsoft.com/office/powerpoint/2010/main" val="1261061688"/>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2"/>
        </a:solidFill>
        <a:effectLst/>
      </p:bgPr>
    </p:bg>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a:extLst>
              <a:ext uri="{C183D7F6-B498-43B3-948B-1728B52AA6E4}">
                <adec:decorative xmlns:adec="http://schemas.microsoft.com/office/drawing/2017/decorative" val="1"/>
              </a:ext>
            </a:extLst>
          </p:cNvPr>
          <p:cNvSpPr/>
          <p:nvPr/>
        </p:nvSpPr>
        <p:spPr>
          <a:xfrm>
            <a:off x="206189" y="215153"/>
            <a:ext cx="4730470" cy="6432176"/>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6"/>
            <a:ext cx="3931826" cy="2529812"/>
          </a:xfrm>
        </p:spPr>
        <p:txBody>
          <a:bodyPr anchor="t" anchorCtr="0">
            <a:normAutofit/>
          </a:bodyPr>
          <a:lstStyle>
            <a:lvl1pPr>
              <a:defRPr sz="4400"/>
            </a:lvl1pPr>
          </a:lstStyle>
          <a:p>
            <a:r>
              <a:rPr lang="en-US"/>
              <a:t>Click to edit Master title style</a:t>
            </a:r>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5" name="Date Placeholder 4"/>
          <p:cNvSpPr>
            <a:spLocks noGrp="1"/>
          </p:cNvSpPr>
          <p:nvPr>
            <p:ph type="dt" sz="half" idx="10"/>
          </p:nvPr>
        </p:nvSpPr>
        <p:spPr/>
        <p:txBody>
          <a:bodyPr/>
          <a:lstStyle/>
          <a:p>
            <a:fld id="{98D6CB44-7BF3-4D76-BD2C-F2F0D9B5D002}" type="datetime1">
              <a:rPr lang="en-US" smtClean="0"/>
              <a:t>9/11/2025</a:t>
            </a:fld>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059980518"/>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3A846F28-578B-4E71-BAA6-81ACC119A47F}" type="datetime1">
              <a:rPr lang="en-US" smtClean="0"/>
              <a:t>9/11/2025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3870057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C7E3AC9E-0280-4D27-9EA2-698F7A67BA53}" type="datetime1">
              <a:rPr lang="en-US" smtClean="0"/>
              <a:t>9/11/2025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847075739"/>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5" name="Date Placeholder 4"/>
          <p:cNvSpPr>
            <a:spLocks noGrp="1"/>
          </p:cNvSpPr>
          <p:nvPr>
            <p:ph type="dt" sz="half" idx="10"/>
          </p:nvPr>
        </p:nvSpPr>
        <p:spPr/>
        <p:txBody>
          <a:bodyPr/>
          <a:lstStyle/>
          <a:p>
            <a:fld id="{A4BB7F27-F70D-4410-9755-6BA0D9569C37}" type="datetime1">
              <a:rPr lang="en-US" smtClean="0"/>
              <a:t>9/11/2025</a:t>
            </a:fld>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173179246"/>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2"/>
        </a:solidFill>
        <a:effectLst/>
      </p:bgPr>
    </p:bg>
    <p:spTree>
      <p:nvGrpSpPr>
        <p:cNvPr id="1" name=""/>
        <p:cNvGrpSpPr/>
        <p:nvPr/>
      </p:nvGrpSpPr>
      <p:grpSpPr>
        <a:xfrm>
          <a:off x="0" y="0"/>
          <a:ext cx="0" cy="0"/>
          <a:chOff x="0" y="0"/>
          <a:chExt cx="0" cy="0"/>
        </a:xfrm>
      </p:grpSpPr>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7" name="Date Placeholder 6"/>
          <p:cNvSpPr>
            <a:spLocks noGrp="1"/>
          </p:cNvSpPr>
          <p:nvPr>
            <p:ph type="dt" sz="half" idx="10"/>
          </p:nvPr>
        </p:nvSpPr>
        <p:spPr/>
        <p:txBody>
          <a:bodyPr/>
          <a:lstStyle/>
          <a:p>
            <a:fld id="{01112FDA-1205-4203-87F9-2F8062CE77E8}" type="datetime1">
              <a:rPr lang="en-US" smtClean="0"/>
              <a:t>9/11/2025</a:t>
            </a:fld>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518879611"/>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2"/>
        </a:solidFill>
        <a:effectLst/>
      </p:bgPr>
    </p:bg>
    <p:spTree>
      <p:nvGrpSpPr>
        <p:cNvPr id="1" name=""/>
        <p:cNvGrpSpPr/>
        <p:nvPr/>
      </p:nvGrpSpPr>
      <p:grpSpPr>
        <a:xfrm>
          <a:off x="0" y="0"/>
          <a:ext cx="0" cy="0"/>
          <a:chOff x="0" y="0"/>
          <a:chExt cx="0" cy="0"/>
        </a:xfrm>
      </p:grpSpPr>
      <p:sp>
        <p:nvSpPr>
          <p:cNvPr id="6" name="Rectangle 5">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7" name="Title 1"/>
          <p:cNvSpPr>
            <a:spLocks noGrp="1"/>
          </p:cNvSpPr>
          <p:nvPr>
            <p:ph type="title"/>
          </p:nvPr>
        </p:nvSpPr>
        <p:spPr>
          <a:xfrm>
            <a:off x="717176" y="457200"/>
            <a:ext cx="10784542" cy="1026460"/>
          </a:xfrm>
        </p:spPr>
        <p:txBody>
          <a:bodyPr/>
          <a:lstStyle/>
          <a:p>
            <a:r>
              <a:rPr lang="en-US"/>
              <a:t>Click to edit Master title style</a:t>
            </a:r>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3" name="Date Placeholder 2"/>
          <p:cNvSpPr>
            <a:spLocks noGrp="1"/>
          </p:cNvSpPr>
          <p:nvPr>
            <p:ph type="dt" sz="half" idx="10"/>
          </p:nvPr>
        </p:nvSpPr>
        <p:spPr/>
        <p:txBody>
          <a:bodyPr/>
          <a:lstStyle/>
          <a:p>
            <a:fld id="{D3DC8F91-16E8-49CB-A5AC-BD0C434B1E38}" type="datetime1">
              <a:rPr lang="en-US" smtClean="0"/>
              <a:t>9/11/2025</a:t>
            </a:fld>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Tree>
    <p:extLst>
      <p:ext uri="{BB962C8B-B14F-4D97-AF65-F5344CB8AC3E}">
        <p14:creationId xmlns:p14="http://schemas.microsoft.com/office/powerpoint/2010/main" val="1167111087"/>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2"/>
        </a:solidFill>
        <a:effectLst/>
      </p:bgPr>
    </p:bg>
    <p:spTree>
      <p:nvGrpSpPr>
        <p:cNvPr id="1" name=""/>
        <p:cNvGrpSpPr/>
        <p:nvPr/>
      </p:nvGrpSpPr>
      <p:grpSpPr>
        <a:xfrm>
          <a:off x="0" y="0"/>
          <a:ext cx="0" cy="0"/>
          <a:chOff x="0" y="0"/>
          <a:chExt cx="0" cy="0"/>
        </a:xfrm>
      </p:grpSpPr>
      <p:sp>
        <p:nvSpPr>
          <p:cNvPr id="5" name="Rectangle 4">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2" name="Date Placeholder 1"/>
          <p:cNvSpPr>
            <a:spLocks noGrp="1"/>
          </p:cNvSpPr>
          <p:nvPr>
            <p:ph type="dt" sz="half" idx="10"/>
          </p:nvPr>
        </p:nvSpPr>
        <p:spPr/>
        <p:txBody>
          <a:bodyPr/>
          <a:lstStyle/>
          <a:p>
            <a:fld id="{4B238419-75C3-4BDE-A9CE-D6AA33EDCA53}" type="datetime1">
              <a:rPr lang="en-US" smtClean="0"/>
              <a:t>9/11/2025</a:t>
            </a:fld>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219109553"/>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2"/>
        </a:solidFill>
        <a:effectLst/>
      </p:bgPr>
    </p:bg>
    <p:spTree>
      <p:nvGrpSpPr>
        <p:cNvPr id="1" name=""/>
        <p:cNvGrpSpPr/>
        <p:nvPr/>
      </p:nvGrpSpPr>
      <p:grpSpPr>
        <a:xfrm>
          <a:off x="0" y="0"/>
          <a:ext cx="0" cy="0"/>
          <a:chOff x="0" y="0"/>
          <a:chExt cx="0" cy="0"/>
        </a:xfrm>
      </p:grpSpPr>
      <p:sp>
        <p:nvSpPr>
          <p:cNvPr id="11" name="Rectangle 10">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2"/>
                </a:solidFill>
              </a:defRPr>
            </a:lvl1pPr>
          </a:lstStyle>
          <a:p>
            <a:r>
              <a:rPr lang="en-US" dirty="0"/>
              <a:t>Text here</a:t>
            </a:r>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7F49013A-5C23-46F7-8965-85C36A658194}" type="datetime1">
              <a:rPr lang="en-US" smtClean="0"/>
              <a:t>9/11/2025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422991320"/>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2"/>
                </a:solidFill>
              </a:defRPr>
            </a:lvl1pPr>
          </a:lstStyle>
          <a:p>
            <a:r>
              <a:rPr lang="en-US" dirty="0"/>
              <a:t>Text here</a:t>
            </a:r>
          </a:p>
        </p:txBody>
      </p:sp>
      <p:sp>
        <p:nvSpPr>
          <p:cNvPr id="4" name="Date Placeholder 3"/>
          <p:cNvSpPr>
            <a:spLocks noGrp="1"/>
          </p:cNvSpPr>
          <p:nvPr>
            <p:ph type="dt" sz="half" idx="10"/>
          </p:nvPr>
        </p:nvSpPr>
        <p:spPr/>
        <p:txBody>
          <a:bodyPr/>
          <a:lstStyle/>
          <a:p>
            <a:fld id="{59EF4804-D7DE-4751-904B-2522E503B784}" type="datetime1">
              <a:rPr lang="en-US" smtClean="0"/>
              <a:t>9/11/2025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3830630133"/>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tx2"/>
        </a:solidFill>
        <a:effectLst/>
      </p:bgPr>
    </p:bg>
    <p:spTree>
      <p:nvGrpSpPr>
        <p:cNvPr id="1" name=""/>
        <p:cNvGrpSpPr/>
        <p:nvPr/>
      </p:nvGrpSpPr>
      <p:grpSpPr>
        <a:xfrm>
          <a:off x="0" y="0"/>
          <a:ext cx="0" cy="0"/>
          <a:chOff x="0" y="0"/>
          <a:chExt cx="0" cy="0"/>
        </a:xfrm>
      </p:grpSpPr>
      <p:sp>
        <p:nvSpPr>
          <p:cNvPr id="13" name="Rectangle 12">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a:extLst>
              <a:ext uri="{C183D7F6-B498-43B3-948B-1728B52AA6E4}">
                <adec:decorative xmlns:adec="http://schemas.microsoft.com/office/drawing/2017/decorative" val="1"/>
              </a:ext>
            </a:extLst>
          </p:cNvPr>
          <p:cNvSpPr/>
          <p:nvPr/>
        </p:nvSpPr>
        <p:spPr>
          <a:xfrm>
            <a:off x="206188" y="5948082"/>
            <a:ext cx="11775141" cy="699247"/>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pic>
        <p:nvPicPr>
          <p:cNvPr id="12" name="Picture 11" descr="Oregon Department of Education Logo"/>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8821C304-C051-4347-8D60-059057964186}" type="datetime1">
              <a:rPr lang="en-US" smtClean="0"/>
              <a:t>9/11/2025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044278270"/>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tx2"/>
        </a:solidFill>
        <a:effectLst/>
      </p:bgPr>
    </p:bg>
    <p:spTree>
      <p:nvGrpSpPr>
        <p:cNvPr id="1" name=""/>
        <p:cNvGrpSpPr/>
        <p:nvPr/>
      </p:nvGrpSpPr>
      <p:grpSpPr>
        <a:xfrm>
          <a:off x="0" y="0"/>
          <a:ext cx="0" cy="0"/>
          <a:chOff x="0" y="0"/>
          <a:chExt cx="0" cy="0"/>
        </a:xfrm>
      </p:grpSpPr>
      <p:sp>
        <p:nvSpPr>
          <p:cNvPr id="19" name="Rectangle 18">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a:extLst>
              <a:ext uri="{C183D7F6-B498-43B3-948B-1728B52AA6E4}">
                <adec:decorative xmlns:adec="http://schemas.microsoft.com/office/drawing/2017/decorative" val="1"/>
              </a:ext>
            </a:extLst>
          </p:cNvPr>
          <p:cNvSpPr/>
          <p:nvPr/>
        </p:nvSpPr>
        <p:spPr>
          <a:xfrm>
            <a:off x="206187" y="2488757"/>
            <a:ext cx="11775141" cy="1900363"/>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tx2"/>
                </a:solidFill>
              </a:defRPr>
            </a:lvl1pPr>
          </a:lstStyle>
          <a:p>
            <a:r>
              <a:rPr lang="en-US"/>
              <a:t>Click to edit Master title style</a:t>
            </a:r>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C2CA3334-8517-4529-A3D0-D66DDAC572B3}" type="datetime1">
              <a:rPr lang="en-US" smtClean="0"/>
              <a:t>9/11/2025</a:t>
            </a:fld>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221428703"/>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tx2"/>
        </a:solidFill>
        <a:effectLst/>
      </p:bgPr>
    </p:bg>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a:extLst>
              <a:ext uri="{C183D7F6-B498-43B3-948B-1728B52AA6E4}">
                <adec:decorative xmlns:adec="http://schemas.microsoft.com/office/drawing/2017/decorative" val="1"/>
              </a:ext>
            </a:extLst>
          </p:cNvPr>
          <p:cNvSpPr/>
          <p:nvPr/>
        </p:nvSpPr>
        <p:spPr>
          <a:xfrm>
            <a:off x="206188" y="215153"/>
            <a:ext cx="11775141" cy="1397364"/>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B829D55D-F812-4208-8F36-EAAFEE466D96}" type="datetime1">
              <a:rPr lang="en-US" smtClean="0"/>
              <a:t>9/11/2025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Tree>
    <p:extLst>
      <p:ext uri="{BB962C8B-B14F-4D97-AF65-F5344CB8AC3E}">
        <p14:creationId xmlns:p14="http://schemas.microsoft.com/office/powerpoint/2010/main" val="1362010345"/>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tx2"/>
        </a:solidFill>
        <a:effectLst/>
      </p:bgPr>
    </p:bg>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a:extLst>
              <a:ext uri="{C183D7F6-B498-43B3-948B-1728B52AA6E4}">
                <adec:decorative xmlns:adec="http://schemas.microsoft.com/office/drawing/2017/decorative" val="1"/>
              </a:ext>
            </a:extLst>
          </p:cNvPr>
          <p:cNvSpPr/>
          <p:nvPr/>
        </p:nvSpPr>
        <p:spPr>
          <a:xfrm>
            <a:off x="206189" y="215153"/>
            <a:ext cx="4730470" cy="6432176"/>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6"/>
            <a:ext cx="3931826" cy="2529812"/>
          </a:xfrm>
        </p:spPr>
        <p:txBody>
          <a:bodyPr anchor="t" anchorCtr="0">
            <a:normAutofit/>
          </a:bodyPr>
          <a:lstStyle>
            <a:lvl1pPr>
              <a:defRPr sz="4400"/>
            </a:lvl1pPr>
          </a:lstStyle>
          <a:p>
            <a:r>
              <a:rPr lang="en-US"/>
              <a:t>Click to edit Master title style</a:t>
            </a:r>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5" name="Date Placeholder 4"/>
          <p:cNvSpPr>
            <a:spLocks noGrp="1"/>
          </p:cNvSpPr>
          <p:nvPr>
            <p:ph type="dt" sz="half" idx="10"/>
          </p:nvPr>
        </p:nvSpPr>
        <p:spPr/>
        <p:txBody>
          <a:bodyPr/>
          <a:lstStyle/>
          <a:p>
            <a:fld id="{80F9ABDE-3C86-450D-905B-D27FFD604B0D}" type="datetime1">
              <a:rPr lang="en-US" smtClean="0"/>
              <a:t>9/11/2025</a:t>
            </a:fld>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0684674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5" name="Date Placeholder 4"/>
          <p:cNvSpPr>
            <a:spLocks noGrp="1"/>
          </p:cNvSpPr>
          <p:nvPr>
            <p:ph type="dt" sz="half" idx="10"/>
          </p:nvPr>
        </p:nvSpPr>
        <p:spPr/>
        <p:txBody>
          <a:bodyPr/>
          <a:lstStyle/>
          <a:p>
            <a:fld id="{AABC6FB3-D811-417F-8686-F9E75A22B6CE}" type="datetime1">
              <a:rPr lang="en-US" smtClean="0"/>
              <a:t>9/11/2025</a:t>
            </a:fld>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133232564"/>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FC6FA52B-A8EB-4287-97C4-5A97AA381A09}" type="datetime1">
              <a:rPr lang="en-US" smtClean="0"/>
              <a:t>9/11/2025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530928821"/>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5" name="Date Placeholder 4"/>
          <p:cNvSpPr>
            <a:spLocks noGrp="1"/>
          </p:cNvSpPr>
          <p:nvPr>
            <p:ph type="dt" sz="half" idx="10"/>
          </p:nvPr>
        </p:nvSpPr>
        <p:spPr/>
        <p:txBody>
          <a:bodyPr/>
          <a:lstStyle/>
          <a:p>
            <a:fld id="{BB633BC0-C5A6-4F36-8238-B59AB83F8926}" type="datetime1">
              <a:rPr lang="en-US" smtClean="0"/>
              <a:t>9/11/2025</a:t>
            </a:fld>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049834828"/>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tx2"/>
        </a:solidFill>
        <a:effectLst/>
      </p:bgPr>
    </p:bg>
    <p:spTree>
      <p:nvGrpSpPr>
        <p:cNvPr id="1" name=""/>
        <p:cNvGrpSpPr/>
        <p:nvPr/>
      </p:nvGrpSpPr>
      <p:grpSpPr>
        <a:xfrm>
          <a:off x="0" y="0"/>
          <a:ext cx="0" cy="0"/>
          <a:chOff x="0" y="0"/>
          <a:chExt cx="0" cy="0"/>
        </a:xfrm>
      </p:grpSpPr>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7" name="Date Placeholder 6"/>
          <p:cNvSpPr>
            <a:spLocks noGrp="1"/>
          </p:cNvSpPr>
          <p:nvPr>
            <p:ph type="dt" sz="half" idx="10"/>
          </p:nvPr>
        </p:nvSpPr>
        <p:spPr/>
        <p:txBody>
          <a:bodyPr/>
          <a:lstStyle/>
          <a:p>
            <a:fld id="{3BCFF0F0-A6AF-4448-99D1-61034411FCE8}" type="datetime1">
              <a:rPr lang="en-US" smtClean="0"/>
              <a:t>9/11/2025</a:t>
            </a:fld>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898079383"/>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tx2"/>
        </a:solidFill>
        <a:effectLst/>
      </p:bgPr>
    </p:bg>
    <p:spTree>
      <p:nvGrpSpPr>
        <p:cNvPr id="1" name=""/>
        <p:cNvGrpSpPr/>
        <p:nvPr/>
      </p:nvGrpSpPr>
      <p:grpSpPr>
        <a:xfrm>
          <a:off x="0" y="0"/>
          <a:ext cx="0" cy="0"/>
          <a:chOff x="0" y="0"/>
          <a:chExt cx="0" cy="0"/>
        </a:xfrm>
      </p:grpSpPr>
      <p:sp>
        <p:nvSpPr>
          <p:cNvPr id="6" name="Rectangle 5">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3" name="Date Placeholder 2"/>
          <p:cNvSpPr>
            <a:spLocks noGrp="1"/>
          </p:cNvSpPr>
          <p:nvPr>
            <p:ph type="dt" sz="half" idx="10"/>
          </p:nvPr>
        </p:nvSpPr>
        <p:spPr/>
        <p:txBody>
          <a:bodyPr/>
          <a:lstStyle/>
          <a:p>
            <a:fld id="{51D50DD0-09AA-496C-AE77-4516DC32AF66}" type="datetime1">
              <a:rPr lang="en-US" smtClean="0"/>
              <a:t>9/11/2025</a:t>
            </a:fld>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Tree>
    <p:extLst>
      <p:ext uri="{BB962C8B-B14F-4D97-AF65-F5344CB8AC3E}">
        <p14:creationId xmlns:p14="http://schemas.microsoft.com/office/powerpoint/2010/main" val="3890581476"/>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tx2"/>
        </a:solidFill>
        <a:effectLst/>
      </p:bgPr>
    </p:bg>
    <p:spTree>
      <p:nvGrpSpPr>
        <p:cNvPr id="1" name=""/>
        <p:cNvGrpSpPr/>
        <p:nvPr/>
      </p:nvGrpSpPr>
      <p:grpSpPr>
        <a:xfrm>
          <a:off x="0" y="0"/>
          <a:ext cx="0" cy="0"/>
          <a:chOff x="0" y="0"/>
          <a:chExt cx="0" cy="0"/>
        </a:xfrm>
      </p:grpSpPr>
      <p:sp>
        <p:nvSpPr>
          <p:cNvPr id="5" name="Rectangle 4">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2" name="Date Placeholder 1"/>
          <p:cNvSpPr>
            <a:spLocks noGrp="1"/>
          </p:cNvSpPr>
          <p:nvPr>
            <p:ph type="dt" sz="half" idx="10"/>
          </p:nvPr>
        </p:nvSpPr>
        <p:spPr/>
        <p:txBody>
          <a:bodyPr/>
          <a:lstStyle/>
          <a:p>
            <a:fld id="{35572A0C-8CD5-4EF7-AB5F-12446F111152}" type="datetime1">
              <a:rPr lang="en-US" smtClean="0"/>
              <a:t>9/11/2025</a:t>
            </a:fld>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206162990"/>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tx2"/>
        </a:solidFill>
        <a:effectLst/>
      </p:bgPr>
    </p:bg>
    <p:spTree>
      <p:nvGrpSpPr>
        <p:cNvPr id="1" name=""/>
        <p:cNvGrpSpPr/>
        <p:nvPr/>
      </p:nvGrpSpPr>
      <p:grpSpPr>
        <a:xfrm>
          <a:off x="0" y="0"/>
          <a:ext cx="0" cy="0"/>
          <a:chOff x="0" y="0"/>
          <a:chExt cx="0" cy="0"/>
        </a:xfrm>
      </p:grpSpPr>
      <p:sp>
        <p:nvSpPr>
          <p:cNvPr id="11" name="Rectangle 10">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tx2"/>
                </a:solidFill>
              </a:defRPr>
            </a:lvl1pPr>
          </a:lstStyle>
          <a:p>
            <a:r>
              <a:rPr lang="en-US" dirty="0"/>
              <a:t>Text here</a:t>
            </a:r>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3AD76BA4-B859-4175-9511-632FB1E0B399}" type="datetime1">
              <a:rPr lang="en-US" smtClean="0"/>
              <a:t>9/11/2025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65411902"/>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tx2"/>
        </a:solidFill>
        <a:effectLst/>
      </p:bgPr>
    </p:bg>
    <p:spTree>
      <p:nvGrpSpPr>
        <p:cNvPr id="1" name=""/>
        <p:cNvGrpSpPr/>
        <p:nvPr/>
      </p:nvGrpSpPr>
      <p:grpSpPr>
        <a:xfrm>
          <a:off x="0" y="0"/>
          <a:ext cx="0" cy="0"/>
          <a:chOff x="0" y="0"/>
          <a:chExt cx="0" cy="0"/>
        </a:xfrm>
      </p:grpSpPr>
      <p:sp>
        <p:nvSpPr>
          <p:cNvPr id="11" name="Rectangle 10">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tx2"/>
                </a:solidFill>
              </a:defRPr>
            </a:lvl1pPr>
          </a:lstStyle>
          <a:p>
            <a:r>
              <a:rPr lang="en-US" dirty="0"/>
              <a:t>Text here</a:t>
            </a:r>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66A02050-97E0-4A29-A0CA-A323F6EE2CC7}" type="datetime1">
              <a:rPr lang="en-US" smtClean="0"/>
              <a:t>9/11/2025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836738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7" name="Date Placeholder 6"/>
          <p:cNvSpPr>
            <a:spLocks noGrp="1"/>
          </p:cNvSpPr>
          <p:nvPr>
            <p:ph type="dt" sz="half" idx="10"/>
          </p:nvPr>
        </p:nvSpPr>
        <p:spPr/>
        <p:txBody>
          <a:bodyPr/>
          <a:lstStyle/>
          <a:p>
            <a:fld id="{52E33458-4B95-47BE-956D-AAB447907D75}" type="datetime1">
              <a:rPr lang="en-US" smtClean="0"/>
              <a:t>9/11/2025</a:t>
            </a:fld>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6203602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Title Only">
    <p:spTree>
      <p:nvGrpSpPr>
        <p:cNvPr id="1" name=""/>
        <p:cNvGrpSpPr/>
        <p:nvPr/>
      </p:nvGrpSpPr>
      <p:grpSpPr>
        <a:xfrm>
          <a:off x="0" y="0"/>
          <a:ext cx="0" cy="0"/>
          <a:chOff x="0" y="0"/>
          <a:chExt cx="0" cy="0"/>
        </a:xfrm>
      </p:grpSpPr>
      <p:sp>
        <p:nvSpPr>
          <p:cNvPr id="6" name="Rectangle 5">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7" name="Title 1"/>
          <p:cNvSpPr>
            <a:spLocks noGrp="1"/>
          </p:cNvSpPr>
          <p:nvPr>
            <p:ph type="title"/>
          </p:nvPr>
        </p:nvSpPr>
        <p:spPr>
          <a:xfrm>
            <a:off x="717176" y="457200"/>
            <a:ext cx="10784542" cy="1026460"/>
          </a:xfrm>
        </p:spPr>
        <p:txBody>
          <a:bodyPr/>
          <a:lstStyle/>
          <a:p>
            <a:r>
              <a:rPr lang="en-US"/>
              <a:t>Click to edit Master title style</a:t>
            </a:r>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3" name="Date Placeholder 2"/>
          <p:cNvSpPr>
            <a:spLocks noGrp="1"/>
          </p:cNvSpPr>
          <p:nvPr>
            <p:ph type="dt" sz="half" idx="10"/>
          </p:nvPr>
        </p:nvSpPr>
        <p:spPr/>
        <p:txBody>
          <a:bodyPr/>
          <a:lstStyle/>
          <a:p>
            <a:fld id="{0EF567FB-5140-4075-A427-FA8B498DAFA1}" type="datetime1">
              <a:rPr lang="en-US" smtClean="0"/>
              <a:t>9/11/2025</a:t>
            </a:fld>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Tree>
    <p:extLst>
      <p:ext uri="{BB962C8B-B14F-4D97-AF65-F5344CB8AC3E}">
        <p14:creationId xmlns:p14="http://schemas.microsoft.com/office/powerpoint/2010/main" val="404377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p:cSld name="Blank">
    <p:spTree>
      <p:nvGrpSpPr>
        <p:cNvPr id="1" name=""/>
        <p:cNvGrpSpPr/>
        <p:nvPr/>
      </p:nvGrpSpPr>
      <p:grpSpPr>
        <a:xfrm>
          <a:off x="0" y="0"/>
          <a:ext cx="0" cy="0"/>
          <a:chOff x="0" y="0"/>
          <a:chExt cx="0" cy="0"/>
        </a:xfrm>
      </p:grpSpPr>
      <p:sp>
        <p:nvSpPr>
          <p:cNvPr id="5" name="Rectangle 4">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7" name="Content Placeholder 6"/>
          <p:cNvSpPr>
            <a:spLocks noGrp="1"/>
          </p:cNvSpPr>
          <p:nvPr>
            <p:ph sz="quarter" idx="13"/>
          </p:nvPr>
        </p:nvSpPr>
        <p:spPr>
          <a:xfrm>
            <a:off x="717176" y="659958"/>
            <a:ext cx="10784542" cy="5398936"/>
          </a:xfrm>
          <a:noFill/>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2" name="Date Placeholder 1"/>
          <p:cNvSpPr>
            <a:spLocks noGrp="1"/>
          </p:cNvSpPr>
          <p:nvPr>
            <p:ph type="dt" sz="half" idx="10"/>
          </p:nvPr>
        </p:nvSpPr>
        <p:spPr/>
        <p:txBody>
          <a:bodyPr/>
          <a:lstStyle/>
          <a:p>
            <a:fld id="{A48A807B-0068-4E1F-806E-C8C4952A24DC}" type="datetime1">
              <a:rPr lang="en-US" smtClean="0"/>
              <a:t>9/11/2025</a:t>
            </a:fld>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5073856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pn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1.pn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13" Type="http://schemas.openxmlformats.org/officeDocument/2006/relationships/image" Target="../media/image1.png"/><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accent1"/>
        </a:solidFill>
        <a:effectLst/>
      </p:bgPr>
    </p:bg>
    <p:spTree>
      <p:nvGrpSpPr>
        <p:cNvPr id="1" name=""/>
        <p:cNvGrpSpPr/>
        <p:nvPr/>
      </p:nvGrpSpPr>
      <p:grpSpPr>
        <a:xfrm>
          <a:off x="0" y="0"/>
          <a:ext cx="0" cy="0"/>
          <a:chOff x="0" y="0"/>
          <a:chExt cx="0" cy="0"/>
        </a:xfrm>
      </p:grpSpPr>
      <p:sp>
        <p:nvSpPr>
          <p:cNvPr id="8" name="Rectangle 7">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C2D0A6FE-1ABE-4141-9C0E-FE4FA78F9128}" type="datetime1">
              <a:rPr lang="en-US" smtClean="0"/>
              <a:t>9/11/2025</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4159294968"/>
      </p:ext>
    </p:extLst>
  </p:cSld>
  <p:clrMap bg1="lt1" tx1="dk1" bg2="lt2" tx2="dk2" accent1="accent1" accent2="accent2" accent3="accent3" accent4="accent4" accent5="accent5" accent6="accent6" hlink="hlink" folHlink="folHlink"/>
  <p:sldLayoutIdLst>
    <p:sldLayoutId id="2147483720" r:id="rId1"/>
    <p:sldLayoutId id="2147483721" r:id="rId2"/>
    <p:sldLayoutId id="2147483722" r:id="rId3"/>
    <p:sldLayoutId id="2147483723" r:id="rId4"/>
    <p:sldLayoutId id="2147483724" r:id="rId5"/>
    <p:sldLayoutId id="2147483725" r:id="rId6"/>
    <p:sldLayoutId id="2147483726" r:id="rId7"/>
    <p:sldLayoutId id="2147483727" r:id="rId8"/>
    <p:sldLayoutId id="2147483728" r:id="rId9"/>
    <p:sldLayoutId id="2147483729" r:id="rId10"/>
    <p:sldLayoutId id="2147483730" r:id="rId11"/>
  </p:sldLayoutIdLst>
  <p:hf hdr="0" dt="0"/>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accent5"/>
        </a:solidFill>
        <a:effectLst/>
      </p:bgPr>
    </p:bg>
    <p:spTree>
      <p:nvGrpSpPr>
        <p:cNvPr id="1" name=""/>
        <p:cNvGrpSpPr/>
        <p:nvPr/>
      </p:nvGrpSpPr>
      <p:grpSpPr>
        <a:xfrm>
          <a:off x="0" y="0"/>
          <a:ext cx="0" cy="0"/>
          <a:chOff x="0" y="0"/>
          <a:chExt cx="0" cy="0"/>
        </a:xfrm>
      </p:grpSpPr>
      <p:sp>
        <p:nvSpPr>
          <p:cNvPr id="8" name="Rectangle 7">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16662658-B221-44AB-A835-01037B6343E2}" type="datetime1">
              <a:rPr lang="en-US" smtClean="0"/>
              <a:t>9/11/2025</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a:extLst>
              <a:ext uri="{C183D7F6-B498-43B3-948B-1728B52AA6E4}">
                <adec:decorative xmlns:adec="http://schemas.microsoft.com/office/drawing/2017/decorative" val="1"/>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3844256309"/>
      </p:ext>
    </p:extLst>
  </p:cSld>
  <p:clrMap bg1="lt1" tx1="dk1" bg2="lt2" tx2="dk2" accent1="accent1" accent2="accent2" accent3="accent3" accent4="accent4" accent5="accent5" accent6="accent6" hlink="hlink" folHlink="folHlink"/>
  <p:sldLayoutIdLst>
    <p:sldLayoutId id="2147483732" r:id="rId1"/>
    <p:sldLayoutId id="2147483733" r:id="rId2"/>
    <p:sldLayoutId id="2147483734" r:id="rId3"/>
    <p:sldLayoutId id="2147483735" r:id="rId4"/>
    <p:sldLayoutId id="2147483736" r:id="rId5"/>
    <p:sldLayoutId id="2147483737" r:id="rId6"/>
    <p:sldLayoutId id="2147483738" r:id="rId7"/>
    <p:sldLayoutId id="2147483739" r:id="rId8"/>
    <p:sldLayoutId id="2147483740" r:id="rId9"/>
    <p:sldLayoutId id="2147483741" r:id="rId10"/>
    <p:sldLayoutId id="2147483742" r:id="rId11"/>
  </p:sldLayoutIdLst>
  <p:hf hdr="0" dt="0"/>
  <p:txStyles>
    <p:titleStyle>
      <a:lvl1pPr algn="l" defTabSz="914400" rtl="0" eaLnBrk="1" latinLnBrk="0" hangingPunct="1">
        <a:lnSpc>
          <a:spcPct val="90000"/>
        </a:lnSpc>
        <a:spcBef>
          <a:spcPct val="0"/>
        </a:spcBef>
        <a:buNone/>
        <a:defRPr sz="4400" kern="1200">
          <a:solidFill>
            <a:schemeClr val="accent5"/>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accent4"/>
        </a:solidFill>
        <a:effectLst/>
      </p:bgPr>
    </p:bg>
    <p:spTree>
      <p:nvGrpSpPr>
        <p:cNvPr id="1" name=""/>
        <p:cNvGrpSpPr/>
        <p:nvPr/>
      </p:nvGrpSpPr>
      <p:grpSpPr>
        <a:xfrm>
          <a:off x="0" y="0"/>
          <a:ext cx="0" cy="0"/>
          <a:chOff x="0" y="0"/>
          <a:chExt cx="0" cy="0"/>
        </a:xfrm>
      </p:grpSpPr>
      <p:sp>
        <p:nvSpPr>
          <p:cNvPr id="8" name="Rectangle 7">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9C56F38C-15A1-432F-A4C7-0F16EE281733}" type="datetime1">
              <a:rPr lang="en-US" smtClean="0"/>
              <a:t>9/11/2025</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a:extLst>
              <a:ext uri="{C183D7F6-B498-43B3-948B-1728B52AA6E4}">
                <adec:decorative xmlns:adec="http://schemas.microsoft.com/office/drawing/2017/decorative" val="1"/>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4091438057"/>
      </p:ext>
    </p:extLst>
  </p:cSld>
  <p:clrMap bg1="lt1" tx1="dk1" bg2="lt2" tx2="dk2" accent1="accent1" accent2="accent2" accent3="accent3" accent4="accent4" accent5="accent5" accent6="accent6" hlink="hlink" folHlink="folHlink"/>
  <p:sldLayoutIdLst>
    <p:sldLayoutId id="2147483744" r:id="rId1"/>
    <p:sldLayoutId id="2147483745" r:id="rId2"/>
    <p:sldLayoutId id="2147483746" r:id="rId3"/>
    <p:sldLayoutId id="2147483747" r:id="rId4"/>
    <p:sldLayoutId id="2147483748" r:id="rId5"/>
    <p:sldLayoutId id="2147483749" r:id="rId6"/>
    <p:sldLayoutId id="2147483750" r:id="rId7"/>
    <p:sldLayoutId id="2147483751" r:id="rId8"/>
    <p:sldLayoutId id="2147483752" r:id="rId9"/>
    <p:sldLayoutId id="2147483753" r:id="rId10"/>
    <p:sldLayoutId id="2147483754" r:id="rId11"/>
  </p:sldLayoutIdLst>
  <p:hf hdr="0" dt="0"/>
  <p:txStyles>
    <p:titleStyle>
      <a:lvl1pPr algn="l" defTabSz="914400" rtl="0" eaLnBrk="1" latinLnBrk="0" hangingPunct="1">
        <a:lnSpc>
          <a:spcPct val="90000"/>
        </a:lnSpc>
        <a:spcBef>
          <a:spcPct val="0"/>
        </a:spcBef>
        <a:buNone/>
        <a:defRPr sz="4400" kern="1200">
          <a:solidFill>
            <a:schemeClr val="accent4"/>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accent3"/>
        </a:solidFill>
        <a:effectLst/>
      </p:bgPr>
    </p:bg>
    <p:spTree>
      <p:nvGrpSpPr>
        <p:cNvPr id="1" name=""/>
        <p:cNvGrpSpPr/>
        <p:nvPr/>
      </p:nvGrpSpPr>
      <p:grpSpPr>
        <a:xfrm>
          <a:off x="0" y="0"/>
          <a:ext cx="0" cy="0"/>
          <a:chOff x="0" y="0"/>
          <a:chExt cx="0" cy="0"/>
        </a:xfrm>
      </p:grpSpPr>
      <p:sp>
        <p:nvSpPr>
          <p:cNvPr id="8" name="Rectangle 7">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45A5E84A-9C84-4582-BFA2-7B3C65413110}" type="datetime1">
              <a:rPr lang="en-US" smtClean="0"/>
              <a:t>9/11/2025</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a:extLst>
              <a:ext uri="{C183D7F6-B498-43B3-948B-1728B52AA6E4}">
                <adec:decorative xmlns:adec="http://schemas.microsoft.com/office/drawing/2017/decorative" val="1"/>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3286878037"/>
      </p:ext>
    </p:extLst>
  </p:cSld>
  <p:clrMap bg1="lt1" tx1="dk1" bg2="lt2" tx2="dk2" accent1="accent1" accent2="accent2" accent3="accent3" accent4="accent4" accent5="accent5" accent6="accent6" hlink="hlink" folHlink="folHlink"/>
  <p:sldLayoutIdLst>
    <p:sldLayoutId id="2147483756" r:id="rId1"/>
    <p:sldLayoutId id="2147483757" r:id="rId2"/>
    <p:sldLayoutId id="2147483758" r:id="rId3"/>
    <p:sldLayoutId id="2147483759" r:id="rId4"/>
    <p:sldLayoutId id="2147483760" r:id="rId5"/>
    <p:sldLayoutId id="2147483761" r:id="rId6"/>
    <p:sldLayoutId id="2147483762" r:id="rId7"/>
    <p:sldLayoutId id="2147483763" r:id="rId8"/>
    <p:sldLayoutId id="2147483764" r:id="rId9"/>
    <p:sldLayoutId id="2147483765" r:id="rId10"/>
    <p:sldLayoutId id="2147483766" r:id="rId11"/>
  </p:sldLayoutIdLst>
  <p:hf hdr="0" dt="0"/>
  <p:txStyles>
    <p:titleStyle>
      <a:lvl1pPr algn="l" defTabSz="914400" rtl="0" eaLnBrk="1" latinLnBrk="0" hangingPunct="1">
        <a:lnSpc>
          <a:spcPct val="90000"/>
        </a:lnSpc>
        <a:spcBef>
          <a:spcPct val="0"/>
        </a:spcBef>
        <a:buNone/>
        <a:defRPr sz="4400" kern="1200">
          <a:solidFill>
            <a:schemeClr val="accent3"/>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accent2"/>
        </a:solidFill>
        <a:effectLst/>
      </p:bgPr>
    </p:bg>
    <p:spTree>
      <p:nvGrpSpPr>
        <p:cNvPr id="1" name=""/>
        <p:cNvGrpSpPr/>
        <p:nvPr/>
      </p:nvGrpSpPr>
      <p:grpSpPr>
        <a:xfrm>
          <a:off x="0" y="0"/>
          <a:ext cx="0" cy="0"/>
          <a:chOff x="0" y="0"/>
          <a:chExt cx="0" cy="0"/>
        </a:xfrm>
      </p:grpSpPr>
      <p:sp>
        <p:nvSpPr>
          <p:cNvPr id="8" name="Rectangle 7">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B329EC1B-63BD-48EE-BDF0-3233A897D35F}" type="datetime1">
              <a:rPr lang="en-US" smtClean="0"/>
              <a:t>9/11/2025</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a:extLst>
              <a:ext uri="{C183D7F6-B498-43B3-948B-1728B52AA6E4}">
                <adec:decorative xmlns:adec="http://schemas.microsoft.com/office/drawing/2017/decorative" val="1"/>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840701238"/>
      </p:ext>
    </p:extLst>
  </p:cSld>
  <p:clrMap bg1="lt1" tx1="dk1" bg2="lt2" tx2="dk2" accent1="accent1" accent2="accent2" accent3="accent3" accent4="accent4" accent5="accent5" accent6="accent6" hlink="hlink" folHlink="folHlink"/>
  <p:sldLayoutIdLst>
    <p:sldLayoutId id="2147483768" r:id="rId1"/>
    <p:sldLayoutId id="2147483769" r:id="rId2"/>
    <p:sldLayoutId id="2147483770" r:id="rId3"/>
    <p:sldLayoutId id="2147483771" r:id="rId4"/>
    <p:sldLayoutId id="2147483772" r:id="rId5"/>
    <p:sldLayoutId id="2147483773" r:id="rId6"/>
    <p:sldLayoutId id="2147483774" r:id="rId7"/>
    <p:sldLayoutId id="2147483775" r:id="rId8"/>
    <p:sldLayoutId id="2147483776" r:id="rId9"/>
    <p:sldLayoutId id="2147483777" r:id="rId10"/>
    <p:sldLayoutId id="2147483778" r:id="rId11"/>
  </p:sldLayoutIdLst>
  <p:hf hdr="0" dt="0"/>
  <p:txStyles>
    <p:titleStyle>
      <a:lvl1pPr algn="l" defTabSz="914400" rtl="0" eaLnBrk="1" latinLnBrk="0" hangingPunct="1">
        <a:lnSpc>
          <a:spcPct val="90000"/>
        </a:lnSpc>
        <a:spcBef>
          <a:spcPct val="0"/>
        </a:spcBef>
        <a:buNone/>
        <a:defRPr sz="4400" kern="1200">
          <a:solidFill>
            <a:schemeClr val="accent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tx2"/>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63E3153A-6905-40E9-9CAB-FBC3BBF10590}" type="datetime1">
              <a:rPr lang="en-US" smtClean="0"/>
              <a:t>9/11/2025</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3472509277"/>
      </p:ext>
    </p:extLst>
  </p:cSld>
  <p:clrMap bg1="lt1" tx1="dk1" bg2="lt2" tx2="dk2" accent1="accent1" accent2="accent2" accent3="accent3" accent4="accent4" accent5="accent5" accent6="accent6" hlink="hlink" folHlink="folHlink"/>
  <p:sldLayoutIdLst>
    <p:sldLayoutId id="2147483780" r:id="rId1"/>
    <p:sldLayoutId id="2147483781" r:id="rId2"/>
    <p:sldLayoutId id="2147483782" r:id="rId3"/>
    <p:sldLayoutId id="2147483783" r:id="rId4"/>
    <p:sldLayoutId id="2147483784" r:id="rId5"/>
    <p:sldLayoutId id="2147483785" r:id="rId6"/>
    <p:sldLayoutId id="2147483786" r:id="rId7"/>
    <p:sldLayoutId id="2147483787" r:id="rId8"/>
    <p:sldLayoutId id="2147483788" r:id="rId9"/>
    <p:sldLayoutId id="2147483789" r:id="rId10"/>
    <p:sldLayoutId id="2147483790" r:id="rId11"/>
  </p:sldLayoutIdLst>
  <p:hf hdr="0" dt="0"/>
  <p:txStyles>
    <p:titleStyle>
      <a:lvl1pPr algn="l" defTabSz="914400" rtl="0" eaLnBrk="1" latinLnBrk="0" hangingPunct="1">
        <a:lnSpc>
          <a:spcPct val="90000"/>
        </a:lnSpc>
        <a:spcBef>
          <a:spcPct val="0"/>
        </a:spcBef>
        <a:buNone/>
        <a:defRPr sz="4400" kern="1200">
          <a:solidFill>
            <a:schemeClr val="tx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7.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47.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47.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3.xml"/><Relationship Id="rId1" Type="http://schemas.openxmlformats.org/officeDocument/2006/relationships/slideLayout" Target="../slideLayouts/slideLayout47.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4.xml"/><Relationship Id="rId1" Type="http://schemas.openxmlformats.org/officeDocument/2006/relationships/slideLayout" Target="../slideLayouts/slideLayout47.xml"/><Relationship Id="rId4" Type="http://schemas.openxmlformats.org/officeDocument/2006/relationships/image" Target="../media/image9.pn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8.xml"/></Relationships>
</file>

<file path=ppt/slides/_rels/slide18.xml.rels><?xml version="1.0" encoding="UTF-8" standalone="yes"?>
<Relationships xmlns="http://schemas.openxmlformats.org/package/2006/relationships"><Relationship Id="rId3" Type="http://schemas.openxmlformats.org/officeDocument/2006/relationships/hyperlink" Target="https://www.oregon.gov/ode/educator-resources/assessment/Documents/process_submitting_test_impropriety.pdf" TargetMode="External"/><Relationship Id="rId7" Type="http://schemas.openxmlformats.org/officeDocument/2006/relationships/image" Target="../media/image10.png"/><Relationship Id="rId2" Type="http://schemas.openxmlformats.org/officeDocument/2006/relationships/notesSlide" Target="../notesSlides/notesSlide18.xml"/><Relationship Id="rId1" Type="http://schemas.openxmlformats.org/officeDocument/2006/relationships/slideLayout" Target="../slideLayouts/slideLayout58.xml"/><Relationship Id="rId6" Type="http://schemas.openxmlformats.org/officeDocument/2006/relationships/hyperlink" Target="https://app.smartsheet.com/b/form/d0190192d2c74afcb949be49ba33e91e" TargetMode="External"/><Relationship Id="rId5" Type="http://schemas.openxmlformats.org/officeDocument/2006/relationships/hyperlink" Target="https://www.oregon.gov/ode/educator-resources/assessment/Pages/Assessment-Administration.aspx" TargetMode="External"/><Relationship Id="rId4" Type="http://schemas.openxmlformats.org/officeDocument/2006/relationships/hyperlink" Target="https://www.oregon.gov/ode/educator-resources/assessment/Documents/tutorial_submitting_test_impropriety.pdf" TargetMode="External"/></Relationships>
</file>

<file path=ppt/slides/_rels/slide1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9.xml"/><Relationship Id="rId1" Type="http://schemas.openxmlformats.org/officeDocument/2006/relationships/slideLayout" Target="../slideLayouts/slideLayout58.xml"/><Relationship Id="rId4" Type="http://schemas.openxmlformats.org/officeDocument/2006/relationships/image" Target="../media/image12.png"/></Relationships>
</file>

<file path=ppt/slides/_rels/slide2.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slide" Target="slide16.xml"/><Relationship Id="rId5" Type="http://schemas.openxmlformats.org/officeDocument/2006/relationships/slide" Target="slide8.xml"/><Relationship Id="rId4" Type="http://schemas.openxmlformats.org/officeDocument/2006/relationships/slide" Target="slide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6.xml"/></Relationships>
</file>

<file path=ppt/slides/_rels/slide21.xml.rels><?xml version="1.0" encoding="UTF-8" standalone="yes"?>
<Relationships xmlns="http://schemas.openxmlformats.org/package/2006/relationships"><Relationship Id="rId3" Type="http://schemas.openxmlformats.org/officeDocument/2006/relationships/hyperlink" Target="http://www.oregon.gov/ode/educator-resources/assessment/Pages/Assessment-Administration.aspx" TargetMode="External"/><Relationship Id="rId2" Type="http://schemas.openxmlformats.org/officeDocument/2006/relationships/notesSlide" Target="../notesSlides/notesSlide21.xml"/><Relationship Id="rId1" Type="http://schemas.openxmlformats.org/officeDocument/2006/relationships/slideLayout" Target="../slideLayouts/slideLayout3.xml"/><Relationship Id="rId6" Type="http://schemas.openxmlformats.org/officeDocument/2006/relationships/hyperlink" Target="https://app.smartsheet.com/b/form?EQBCT=24a13544b66748589270272ce51241e0" TargetMode="External"/><Relationship Id="rId5" Type="http://schemas.openxmlformats.org/officeDocument/2006/relationships/hyperlink" Target="http://www.oregon.gov/ode/educator-resources/assessment/Pages/Assessment-Administration.aspx#Forms" TargetMode="External"/><Relationship Id="rId4" Type="http://schemas.openxmlformats.org/officeDocument/2006/relationships/hyperlink" Target="http://www.oregon.gov/ode/educator-resources/assessment/Pages/Assessment-Administration-Resources.aspx#PromisingPractices"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3" Type="http://schemas.openxmlformats.org/officeDocument/2006/relationships/hyperlink" Target="https://www.oregon.gov/ode/educator-resources/assessment/Documents/pp_printed_materials.pdf" TargetMode="External"/><Relationship Id="rId2" Type="http://schemas.openxmlformats.org/officeDocument/2006/relationships/notesSlide" Target="../notesSlides/notesSlide7.xml"/><Relationship Id="rId1" Type="http://schemas.openxmlformats.org/officeDocument/2006/relationships/slideLayout" Target="../slideLayouts/slideLayout2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7402" y="2551837"/>
            <a:ext cx="11697195" cy="923330"/>
          </a:xfrm>
          <a:prstGeom prst="rect">
            <a:avLst/>
          </a:prstGeom>
          <a:noFill/>
        </p:spPr>
        <p:txBody>
          <a:bodyPr wrap="square">
            <a:spAutoFit/>
          </a:bodyPr>
          <a:lstStyle/>
          <a:p>
            <a:pPr algn="ctr">
              <a:defRPr/>
            </a:pPr>
            <a:r>
              <a:rPr lang="en-US" sz="5400" dirty="0">
                <a:solidFill>
                  <a:srgbClr val="1B75BC"/>
                </a:solidFill>
                <a:latin typeface="Calibri" panose="020F0502020204030204" pitchFamily="34" charset="0"/>
                <a:ea typeface="Calibri" panose="020F0502020204030204" pitchFamily="34" charset="0"/>
                <a:cs typeface="Calibri" panose="020F0502020204030204" pitchFamily="34" charset="0"/>
              </a:rPr>
              <a:t>Test Security Training</a:t>
            </a:r>
            <a:endParaRPr lang="en-US" sz="5400" b="1" dirty="0">
              <a:solidFill>
                <a:srgbClr val="1B75BC"/>
              </a:solidFill>
              <a:latin typeface="Calibri" panose="020F0502020204030204" pitchFamily="34" charset="0"/>
              <a:ea typeface="Calibri" panose="020F0502020204030204" pitchFamily="34" charset="0"/>
              <a:cs typeface="Calibri" panose="020F0502020204030204" pitchFamily="34" charset="0"/>
            </a:endParaRPr>
          </a:p>
        </p:txBody>
      </p:sp>
      <p:sp>
        <p:nvSpPr>
          <p:cNvPr id="2" name="Rectangle 2"/>
          <p:cNvSpPr>
            <a:spLocks noGrp="1" noChangeArrowheads="1"/>
          </p:cNvSpPr>
          <p:nvPr>
            <p:ph type="ctrTitle"/>
          </p:nvPr>
        </p:nvSpPr>
        <p:spPr>
          <a:xfrm>
            <a:off x="2743199" y="3695866"/>
            <a:ext cx="6705600" cy="880753"/>
          </a:xfrm>
        </p:spPr>
        <p:txBody>
          <a:bodyPr>
            <a:normAutofit/>
          </a:bodyPr>
          <a:lstStyle/>
          <a:p>
            <a:r>
              <a:rPr lang="en-US" altLang="en-US" sz="3600" dirty="0"/>
              <a:t>Required for DTCs, STCs, and TAs</a:t>
            </a:r>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t>1</a:t>
            </a:fld>
            <a:endParaRPr lang="en-US" dirty="0"/>
          </a:p>
        </p:txBody>
      </p:sp>
    </p:spTree>
    <p:extLst>
      <p:ext uri="{BB962C8B-B14F-4D97-AF65-F5344CB8AC3E}">
        <p14:creationId xmlns:p14="http://schemas.microsoft.com/office/powerpoint/2010/main" val="38438982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E6A63E1-9719-3F19-A473-1F922CC1EB77}"/>
              </a:ext>
            </a:extLst>
          </p:cNvPr>
          <p:cNvSpPr>
            <a:spLocks noGrp="1"/>
          </p:cNvSpPr>
          <p:nvPr>
            <p:ph type="title"/>
          </p:nvPr>
        </p:nvSpPr>
        <p:spPr/>
        <p:txBody>
          <a:bodyPr>
            <a:normAutofit/>
          </a:bodyPr>
          <a:lstStyle/>
          <a:p>
            <a:r>
              <a:rPr lang="en-US" sz="3600" dirty="0"/>
              <a:t>Preventing Improprieties</a:t>
            </a:r>
          </a:p>
        </p:txBody>
      </p:sp>
      <p:sp>
        <p:nvSpPr>
          <p:cNvPr id="2" name="Content Placeholder 1">
            <a:extLst>
              <a:ext uri="{FF2B5EF4-FFF2-40B4-BE49-F238E27FC236}">
                <a16:creationId xmlns:a16="http://schemas.microsoft.com/office/drawing/2014/main" id="{B54F7711-D1BC-536E-50F1-F4962550D8EA}"/>
              </a:ext>
            </a:extLst>
          </p:cNvPr>
          <p:cNvSpPr>
            <a:spLocks noGrp="1"/>
          </p:cNvSpPr>
          <p:nvPr>
            <p:ph idx="1"/>
          </p:nvPr>
        </p:nvSpPr>
        <p:spPr/>
        <p:txBody>
          <a:bodyPr/>
          <a:lstStyle/>
          <a:p>
            <a:r>
              <a:rPr lang="en-US" altLang="en-US" sz="3200" dirty="0"/>
              <a:t>Strategies to prevent improprieties:</a:t>
            </a:r>
          </a:p>
          <a:p>
            <a:pPr lvl="1"/>
            <a:r>
              <a:rPr lang="en-US" altLang="en-US" sz="3200" dirty="0"/>
              <a:t>Know the rules and make sure students know the rules</a:t>
            </a:r>
          </a:p>
          <a:p>
            <a:pPr lvl="1"/>
            <a:r>
              <a:rPr lang="en-US" altLang="en-US" sz="3200" dirty="0"/>
              <a:t>Check the test environment to make sure it meets the security criteria</a:t>
            </a:r>
          </a:p>
          <a:p>
            <a:pPr lvl="1"/>
            <a:r>
              <a:rPr lang="en-US" altLang="en-US" sz="3200" dirty="0"/>
              <a:t>Ensure the test environment and the students are closely supervised</a:t>
            </a:r>
          </a:p>
          <a:p>
            <a:r>
              <a:rPr lang="en-US" altLang="en-US" sz="3200" dirty="0"/>
              <a:t>When in doubt, check the TAM and seek clarification before testing!</a:t>
            </a:r>
          </a:p>
          <a:p>
            <a:pPr marL="0" indent="0">
              <a:buNone/>
            </a:pPr>
            <a:endParaRPr lang="en-US" dirty="0"/>
          </a:p>
        </p:txBody>
      </p:sp>
      <p:sp>
        <p:nvSpPr>
          <p:cNvPr id="3" name="Footer Placeholder 2">
            <a:extLst>
              <a:ext uri="{FF2B5EF4-FFF2-40B4-BE49-F238E27FC236}">
                <a16:creationId xmlns:a16="http://schemas.microsoft.com/office/drawing/2014/main" id="{4D7F28CE-551F-7197-CA50-64173358A14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a:extLst>
              <a:ext uri="{FF2B5EF4-FFF2-40B4-BE49-F238E27FC236}">
                <a16:creationId xmlns:a16="http://schemas.microsoft.com/office/drawing/2014/main" id="{208CC7D8-D2BB-B871-73EA-F7BEF2FFA22A}"/>
              </a:ext>
            </a:extLst>
          </p:cNvPr>
          <p:cNvSpPr>
            <a:spLocks noGrp="1"/>
          </p:cNvSpPr>
          <p:nvPr>
            <p:ph type="sldNum" sz="quarter" idx="12"/>
          </p:nvPr>
        </p:nvSpPr>
        <p:spPr/>
        <p:txBody>
          <a:bodyPr/>
          <a:lstStyle/>
          <a:p>
            <a:fld id="{357F5B69-6281-4C1F-8C38-6DA0F56DA430}" type="slidenum">
              <a:rPr lang="en-US" smtClean="0"/>
              <a:pPr/>
              <a:t>10</a:t>
            </a:fld>
            <a:endParaRPr lang="en-US" dirty="0"/>
          </a:p>
        </p:txBody>
      </p:sp>
    </p:spTree>
    <p:extLst>
      <p:ext uri="{BB962C8B-B14F-4D97-AF65-F5344CB8AC3E}">
        <p14:creationId xmlns:p14="http://schemas.microsoft.com/office/powerpoint/2010/main" val="7360987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DFE02A4-37A0-F44E-8F02-45EEF625AADE}"/>
              </a:ext>
            </a:extLst>
          </p:cNvPr>
          <p:cNvSpPr>
            <a:spLocks noGrp="1"/>
          </p:cNvSpPr>
          <p:nvPr>
            <p:ph type="title"/>
          </p:nvPr>
        </p:nvSpPr>
        <p:spPr/>
        <p:txBody>
          <a:bodyPr>
            <a:normAutofit/>
          </a:bodyPr>
          <a:lstStyle/>
          <a:p>
            <a:r>
              <a:rPr lang="en-US" sz="3600" dirty="0"/>
              <a:t>Most Improprieties are Adult Initiated</a:t>
            </a:r>
          </a:p>
        </p:txBody>
      </p:sp>
      <p:pic>
        <p:nvPicPr>
          <p:cNvPr id="11" name="Content Placeholder 10" descr="A screenshot of a graph that shows most improprieties are adult initiated.">
            <a:extLst>
              <a:ext uri="{FF2B5EF4-FFF2-40B4-BE49-F238E27FC236}">
                <a16:creationId xmlns:a16="http://schemas.microsoft.com/office/drawing/2014/main" id="{C1BE0CF8-935A-842F-0B9F-9D571F5460B5}"/>
              </a:ext>
            </a:extLst>
          </p:cNvPr>
          <p:cNvPicPr>
            <a:picLocks noGrp="1" noChangeAspect="1"/>
          </p:cNvPicPr>
          <p:nvPr>
            <p:ph idx="1"/>
          </p:nvPr>
        </p:nvPicPr>
        <p:blipFill>
          <a:blip r:embed="rId3"/>
          <a:stretch>
            <a:fillRect/>
          </a:stretch>
        </p:blipFill>
        <p:spPr>
          <a:xfrm>
            <a:off x="3822462" y="2159000"/>
            <a:ext cx="4895807" cy="3234728"/>
          </a:xfrm>
        </p:spPr>
      </p:pic>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11</a:t>
            </a:fld>
            <a:endParaRPr lang="en-US" dirty="0"/>
          </a:p>
        </p:txBody>
      </p:sp>
      <p:sp>
        <p:nvSpPr>
          <p:cNvPr id="2" name="TextBox 1"/>
          <p:cNvSpPr txBox="1"/>
          <p:nvPr/>
        </p:nvSpPr>
        <p:spPr>
          <a:xfrm>
            <a:off x="3581400" y="5535928"/>
            <a:ext cx="5653314" cy="461665"/>
          </a:xfrm>
          <a:prstGeom prst="rect">
            <a:avLst/>
          </a:prstGeom>
          <a:noFill/>
        </p:spPr>
        <p:txBody>
          <a:bodyPr wrap="square" rtlCol="0">
            <a:spAutoFit/>
          </a:bodyPr>
          <a:lstStyle/>
          <a:p>
            <a:r>
              <a:rPr lang="en-US" sz="2400" b="1" dirty="0"/>
              <a:t>Sample data from prior school year</a:t>
            </a:r>
          </a:p>
        </p:txBody>
      </p:sp>
    </p:spTree>
    <p:extLst>
      <p:ext uri="{BB962C8B-B14F-4D97-AF65-F5344CB8AC3E}">
        <p14:creationId xmlns:p14="http://schemas.microsoft.com/office/powerpoint/2010/main" val="3701076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DFE02A4-37A0-F44E-8F02-45EEF625AADE}"/>
              </a:ext>
            </a:extLst>
          </p:cNvPr>
          <p:cNvSpPr>
            <a:spLocks noGrp="1"/>
          </p:cNvSpPr>
          <p:nvPr>
            <p:ph type="title"/>
          </p:nvPr>
        </p:nvSpPr>
        <p:spPr/>
        <p:txBody>
          <a:bodyPr>
            <a:normAutofit/>
          </a:bodyPr>
          <a:lstStyle/>
          <a:p>
            <a:r>
              <a:rPr lang="en-US" sz="3600" dirty="0"/>
              <a:t>Impropriety Types</a:t>
            </a:r>
          </a:p>
        </p:txBody>
      </p:sp>
      <p:sp>
        <p:nvSpPr>
          <p:cNvPr id="8" name="Content Placeholder 7">
            <a:extLst>
              <a:ext uri="{FF2B5EF4-FFF2-40B4-BE49-F238E27FC236}">
                <a16:creationId xmlns:a16="http://schemas.microsoft.com/office/drawing/2014/main" id="{3B1C87B9-6720-FFB1-6F8F-6F6F4377A14D}"/>
              </a:ext>
            </a:extLst>
          </p:cNvPr>
          <p:cNvSpPr>
            <a:spLocks noGrp="1"/>
          </p:cNvSpPr>
          <p:nvPr>
            <p:ph idx="1"/>
          </p:nvPr>
        </p:nvSpPr>
        <p:spPr/>
        <p:txBody>
          <a:bodyPr/>
          <a:lstStyle/>
          <a:p>
            <a:endParaRPr lang="en-US"/>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12</a:t>
            </a:fld>
            <a:endParaRPr lang="en-US" dirty="0"/>
          </a:p>
        </p:txBody>
      </p:sp>
      <p:sp>
        <p:nvSpPr>
          <p:cNvPr id="6" name="TextBox 5"/>
          <p:cNvSpPr txBox="1"/>
          <p:nvPr/>
        </p:nvSpPr>
        <p:spPr>
          <a:xfrm>
            <a:off x="3581400" y="5168426"/>
            <a:ext cx="5653314" cy="461665"/>
          </a:xfrm>
          <a:prstGeom prst="rect">
            <a:avLst/>
          </a:prstGeom>
          <a:noFill/>
        </p:spPr>
        <p:txBody>
          <a:bodyPr wrap="square" rtlCol="0">
            <a:spAutoFit/>
          </a:bodyPr>
          <a:lstStyle/>
          <a:p>
            <a:r>
              <a:rPr lang="en-US" sz="2400" b="1" dirty="0"/>
              <a:t>Sample data from prior school year</a:t>
            </a:r>
          </a:p>
        </p:txBody>
      </p:sp>
      <p:pic>
        <p:nvPicPr>
          <p:cNvPr id="5" name="Picture 4" descr="A graph with a bar and a bar chart showing improprieties by type.">
            <a:extLst>
              <a:ext uri="{FF2B5EF4-FFF2-40B4-BE49-F238E27FC236}">
                <a16:creationId xmlns:a16="http://schemas.microsoft.com/office/drawing/2014/main" id="{B4141971-B454-3FFC-96D7-3BD9BD396451}"/>
              </a:ext>
            </a:extLst>
          </p:cNvPr>
          <p:cNvPicPr>
            <a:picLocks noChangeAspect="1"/>
          </p:cNvPicPr>
          <p:nvPr/>
        </p:nvPicPr>
        <p:blipFill>
          <a:blip r:embed="rId3"/>
          <a:stretch>
            <a:fillRect/>
          </a:stretch>
        </p:blipFill>
        <p:spPr>
          <a:xfrm>
            <a:off x="270932" y="1762530"/>
            <a:ext cx="11650136" cy="3357860"/>
          </a:xfrm>
          <a:prstGeom prst="rect">
            <a:avLst/>
          </a:prstGeom>
        </p:spPr>
      </p:pic>
    </p:spTree>
    <p:extLst>
      <p:ext uri="{BB962C8B-B14F-4D97-AF65-F5344CB8AC3E}">
        <p14:creationId xmlns:p14="http://schemas.microsoft.com/office/powerpoint/2010/main" val="35354948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DFE02A4-37A0-F44E-8F02-45EEF625AADE}"/>
              </a:ext>
            </a:extLst>
          </p:cNvPr>
          <p:cNvSpPr>
            <a:spLocks noGrp="1"/>
          </p:cNvSpPr>
          <p:nvPr>
            <p:ph type="title"/>
          </p:nvPr>
        </p:nvSpPr>
        <p:spPr/>
        <p:txBody>
          <a:bodyPr>
            <a:normAutofit/>
          </a:bodyPr>
          <a:lstStyle/>
          <a:p>
            <a:r>
              <a:rPr lang="en-US" sz="3600" dirty="0"/>
              <a:t>Impropriety Responses</a:t>
            </a:r>
          </a:p>
        </p:txBody>
      </p:sp>
      <p:sp>
        <p:nvSpPr>
          <p:cNvPr id="5" name="Content Placeholder 4">
            <a:extLst>
              <a:ext uri="{FF2B5EF4-FFF2-40B4-BE49-F238E27FC236}">
                <a16:creationId xmlns:a16="http://schemas.microsoft.com/office/drawing/2014/main" id="{D364A046-FBF6-DB48-C03A-D60E4F852C74}"/>
              </a:ext>
            </a:extLst>
          </p:cNvPr>
          <p:cNvSpPr>
            <a:spLocks noGrp="1"/>
          </p:cNvSpPr>
          <p:nvPr>
            <p:ph idx="1"/>
          </p:nvPr>
        </p:nvSpPr>
        <p:spPr/>
        <p:txBody>
          <a:bodyPr/>
          <a:lstStyle/>
          <a:p>
            <a:endParaRPr lang="en-US"/>
          </a:p>
        </p:txBody>
      </p:sp>
      <p:sp>
        <p:nvSpPr>
          <p:cNvPr id="7" name="Footer Placeholder 6"/>
          <p:cNvSpPr>
            <a:spLocks noGrp="1"/>
          </p:cNvSpPr>
          <p:nvPr>
            <p:ph type="ftr" sz="quarter" idx="11"/>
          </p:nvPr>
        </p:nvSpPr>
        <p:spPr/>
        <p:txBody>
          <a:bodyPr/>
          <a:lstStyle/>
          <a:p>
            <a:r>
              <a:rPr lang="en-US"/>
              <a:t>Oregon Department of Education</a:t>
            </a:r>
            <a:endParaRPr lang="en-US" dirty="0"/>
          </a:p>
        </p:txBody>
      </p:sp>
      <p:sp>
        <p:nvSpPr>
          <p:cNvPr id="8" name="Slide Number Placeholder 7"/>
          <p:cNvSpPr>
            <a:spLocks noGrp="1"/>
          </p:cNvSpPr>
          <p:nvPr>
            <p:ph type="sldNum" sz="quarter" idx="12"/>
          </p:nvPr>
        </p:nvSpPr>
        <p:spPr/>
        <p:txBody>
          <a:bodyPr/>
          <a:lstStyle/>
          <a:p>
            <a:fld id="{357F5B69-6281-4C1F-8C38-6DA0F56DA430}" type="slidenum">
              <a:rPr lang="en-US" smtClean="0"/>
              <a:t>13</a:t>
            </a:fld>
            <a:endParaRPr lang="en-US" dirty="0"/>
          </a:p>
        </p:txBody>
      </p:sp>
      <p:sp>
        <p:nvSpPr>
          <p:cNvPr id="6" name="TextBox 5"/>
          <p:cNvSpPr txBox="1"/>
          <p:nvPr/>
        </p:nvSpPr>
        <p:spPr>
          <a:xfrm>
            <a:off x="3324979" y="5306749"/>
            <a:ext cx="5653314" cy="461665"/>
          </a:xfrm>
          <a:prstGeom prst="rect">
            <a:avLst/>
          </a:prstGeom>
          <a:noFill/>
        </p:spPr>
        <p:txBody>
          <a:bodyPr wrap="square" rtlCol="0">
            <a:spAutoFit/>
          </a:bodyPr>
          <a:lstStyle/>
          <a:p>
            <a:pPr algn="ctr"/>
            <a:r>
              <a:rPr lang="en-US" sz="2400" b="1" dirty="0"/>
              <a:t>Sample data from prior school year</a:t>
            </a:r>
          </a:p>
        </p:txBody>
      </p:sp>
      <p:pic>
        <p:nvPicPr>
          <p:cNvPr id="3" name="Picture 2">
            <a:extLst>
              <a:ext uri="{FF2B5EF4-FFF2-40B4-BE49-F238E27FC236}">
                <a16:creationId xmlns:a16="http://schemas.microsoft.com/office/drawing/2014/main" id="{84FC95B0-B7F8-1A69-09DE-429412B08010}"/>
              </a:ext>
            </a:extLst>
          </p:cNvPr>
          <p:cNvPicPr>
            <a:picLocks noChangeAspect="1"/>
          </p:cNvPicPr>
          <p:nvPr/>
        </p:nvPicPr>
        <p:blipFill>
          <a:blip r:embed="rId3"/>
          <a:stretch>
            <a:fillRect/>
          </a:stretch>
        </p:blipFill>
        <p:spPr>
          <a:xfrm>
            <a:off x="623148" y="2033753"/>
            <a:ext cx="10945704" cy="2901617"/>
          </a:xfrm>
          <a:prstGeom prst="rect">
            <a:avLst/>
          </a:prstGeom>
        </p:spPr>
      </p:pic>
    </p:spTree>
    <p:extLst>
      <p:ext uri="{BB962C8B-B14F-4D97-AF65-F5344CB8AC3E}">
        <p14:creationId xmlns:p14="http://schemas.microsoft.com/office/powerpoint/2010/main" val="34113087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2" name="Title 1"/>
          <p:cNvSpPr>
            <a:spLocks noGrp="1"/>
          </p:cNvSpPr>
          <p:nvPr>
            <p:ph type="title"/>
          </p:nvPr>
        </p:nvSpPr>
        <p:spPr/>
        <p:txBody>
          <a:bodyPr>
            <a:noAutofit/>
          </a:bodyPr>
          <a:lstStyle/>
          <a:p>
            <a:r>
              <a:rPr lang="en-US" altLang="en-US" sz="3600" dirty="0"/>
              <a:t>Avoiding Test Improprieties</a:t>
            </a:r>
          </a:p>
        </p:txBody>
      </p:sp>
      <p:sp>
        <p:nvSpPr>
          <p:cNvPr id="6" name="Content Placeholder 5">
            <a:extLst>
              <a:ext uri="{FF2B5EF4-FFF2-40B4-BE49-F238E27FC236}">
                <a16:creationId xmlns:a16="http://schemas.microsoft.com/office/drawing/2014/main" id="{D4BF7137-F425-FDB7-7524-81B1A4111B3F}"/>
              </a:ext>
            </a:extLst>
          </p:cNvPr>
          <p:cNvSpPr>
            <a:spLocks noGrp="1"/>
          </p:cNvSpPr>
          <p:nvPr>
            <p:ph idx="1"/>
          </p:nvPr>
        </p:nvSpPr>
        <p:spPr/>
        <p:txBody>
          <a:bodyPr/>
          <a:lstStyle/>
          <a:p>
            <a:endParaRPr lang="en-US"/>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14</a:t>
            </a:fld>
            <a:endParaRPr lang="en-US" dirty="0"/>
          </a:p>
        </p:txBody>
      </p:sp>
      <p:pic>
        <p:nvPicPr>
          <p:cNvPr id="5" name="Picture 4" descr="A close-up of Table 9 in the Test Administration Manual.">
            <a:extLst>
              <a:ext uri="{FF2B5EF4-FFF2-40B4-BE49-F238E27FC236}">
                <a16:creationId xmlns:a16="http://schemas.microsoft.com/office/drawing/2014/main" id="{EFAA6A1F-BDAB-5CA9-AB90-8298A24D37AC}"/>
              </a:ext>
            </a:extLst>
          </p:cNvPr>
          <p:cNvPicPr>
            <a:picLocks noChangeAspect="1"/>
          </p:cNvPicPr>
          <p:nvPr/>
        </p:nvPicPr>
        <p:blipFill>
          <a:blip r:embed="rId3"/>
          <a:stretch>
            <a:fillRect/>
          </a:stretch>
        </p:blipFill>
        <p:spPr>
          <a:xfrm>
            <a:off x="719216" y="1483660"/>
            <a:ext cx="5060526" cy="4436114"/>
          </a:xfrm>
          <a:prstGeom prst="rect">
            <a:avLst/>
          </a:prstGeom>
        </p:spPr>
      </p:pic>
      <p:pic>
        <p:nvPicPr>
          <p:cNvPr id="10" name="Picture 9" descr="Continued close-up of Table 9 in the Test Administration Manual.">
            <a:extLst>
              <a:ext uri="{FF2B5EF4-FFF2-40B4-BE49-F238E27FC236}">
                <a16:creationId xmlns:a16="http://schemas.microsoft.com/office/drawing/2014/main" id="{D5B74FCB-C59A-C800-5292-485E1AC69FC3}"/>
              </a:ext>
            </a:extLst>
          </p:cNvPr>
          <p:cNvPicPr>
            <a:picLocks noChangeAspect="1"/>
          </p:cNvPicPr>
          <p:nvPr/>
        </p:nvPicPr>
        <p:blipFill>
          <a:blip r:embed="rId4"/>
          <a:stretch>
            <a:fillRect/>
          </a:stretch>
        </p:blipFill>
        <p:spPr>
          <a:xfrm>
            <a:off x="6324482" y="1670134"/>
            <a:ext cx="5118145" cy="2993550"/>
          </a:xfrm>
          <a:prstGeom prst="rect">
            <a:avLst/>
          </a:prstGeom>
        </p:spPr>
      </p:pic>
    </p:spTree>
    <p:extLst>
      <p:ext uri="{BB962C8B-B14F-4D97-AF65-F5344CB8AC3E}">
        <p14:creationId xmlns:p14="http://schemas.microsoft.com/office/powerpoint/2010/main" val="1384653049"/>
      </p:ext>
    </p:extLst>
  </p:cSld>
  <p:clrMapOvr>
    <a:masterClrMapping/>
  </p:clrMapOvr>
  <mc:AlternateContent xmlns:mc="http://schemas.openxmlformats.org/markup-compatibility/2006" xmlns:p14="http://schemas.microsoft.com/office/powerpoint/2010/main">
    <mc:Choice Requires="p14">
      <p:transition spd="slow" p14:dur="2000" advClick="0" advTm="32000"/>
    </mc:Choice>
    <mc:Fallback xmlns="">
      <p:transition spd="slow" advClick="0" advTm="32000"/>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a:pPr>
            <a:r>
              <a:rPr sz="3600" dirty="0">
                <a:ea typeface="+mn-ea"/>
                <a:cs typeface="+mn-cs"/>
              </a:rPr>
              <a:t>Q&amp;A Discussion</a:t>
            </a:r>
          </a:p>
        </p:txBody>
      </p:sp>
      <p:sp>
        <p:nvSpPr>
          <p:cNvPr id="15363" name="Content Placeholder 2"/>
          <p:cNvSpPr>
            <a:spLocks noGrp="1"/>
          </p:cNvSpPr>
          <p:nvPr>
            <p:ph idx="1"/>
          </p:nvPr>
        </p:nvSpPr>
        <p:spPr/>
        <p:txBody>
          <a:bodyPr>
            <a:normAutofit/>
          </a:bodyPr>
          <a:lstStyle/>
          <a:p>
            <a:pPr>
              <a:spcAft>
                <a:spcPts val="1200"/>
              </a:spcAft>
            </a:pPr>
            <a:r>
              <a:rPr altLang="en-US" sz="2800" dirty="0"/>
              <a:t>What are the local considerations and challenges around maintaining test security within your school or district?</a:t>
            </a:r>
          </a:p>
          <a:p>
            <a:pPr>
              <a:spcAft>
                <a:spcPts val="1200"/>
              </a:spcAft>
            </a:pPr>
            <a:r>
              <a:rPr altLang="en-US" sz="2800" dirty="0"/>
              <a:t>What are some effective approaches you could use to avoid adult-initiated improprieties in your school or district?</a:t>
            </a:r>
          </a:p>
          <a:p>
            <a:pPr>
              <a:spcAft>
                <a:spcPts val="1200"/>
              </a:spcAft>
            </a:pPr>
            <a:r>
              <a:rPr altLang="en-US" sz="2800" dirty="0"/>
              <a:t>What are some effective approaches you could use to avoid student-initiated improprieties in your school or district?</a:t>
            </a:r>
          </a:p>
          <a:p>
            <a:pPr>
              <a:spcAft>
                <a:spcPts val="1200"/>
              </a:spcAft>
            </a:pPr>
            <a:r>
              <a:rPr altLang="en-US" sz="2800" dirty="0"/>
              <a:t>What resources do you plan to use to assist you in maintaining test security?</a:t>
            </a:r>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15</a:t>
            </a:fld>
            <a:endParaRPr lang="en-US" dirty="0"/>
          </a:p>
        </p:txBody>
      </p:sp>
    </p:spTree>
    <p:extLst>
      <p:ext uri="{BB962C8B-B14F-4D97-AF65-F5344CB8AC3E}">
        <p14:creationId xmlns:p14="http://schemas.microsoft.com/office/powerpoint/2010/main" val="31057062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r>
              <a:rPr lang="en-US" sz="4000" dirty="0"/>
              <a:t>Reporting Improprieties</a:t>
            </a:r>
          </a:p>
        </p:txBody>
      </p:sp>
      <p:sp>
        <p:nvSpPr>
          <p:cNvPr id="3" name="Content Placeholder 2"/>
          <p:cNvSpPr>
            <a:spLocks noGrp="1"/>
          </p:cNvSpPr>
          <p:nvPr>
            <p:ph type="subTitle" idx="1"/>
          </p:nvPr>
        </p:nvSpPr>
        <p:spPr/>
        <p:txBody>
          <a:bodyPr>
            <a:normAutofit/>
          </a:bodyPr>
          <a:lstStyle/>
          <a:p>
            <a:pPr marL="0" indent="0" algn="ctr">
              <a:buNone/>
            </a:pPr>
            <a:r>
              <a:rPr lang="en-US" altLang="en-US" sz="2400" i="1" dirty="0"/>
              <a:t>Immediate reporting gives the student the best opportunity to continue testing with no impact.</a:t>
            </a:r>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t>16</a:t>
            </a:fld>
            <a:endParaRPr lang="en-US" dirty="0"/>
          </a:p>
        </p:txBody>
      </p:sp>
    </p:spTree>
    <p:extLst>
      <p:ext uri="{BB962C8B-B14F-4D97-AF65-F5344CB8AC3E}">
        <p14:creationId xmlns:p14="http://schemas.microsoft.com/office/powerpoint/2010/main" val="30646049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normAutofit/>
          </a:bodyPr>
          <a:lstStyle/>
          <a:p>
            <a:r>
              <a:rPr lang="en-US" altLang="en-US" sz="3600" dirty="0"/>
              <a:t>Reminder of Requirements</a:t>
            </a:r>
          </a:p>
        </p:txBody>
      </p:sp>
      <p:sp>
        <p:nvSpPr>
          <p:cNvPr id="17413" name="Content Placeholder 2"/>
          <p:cNvSpPr>
            <a:spLocks noGrp="1"/>
          </p:cNvSpPr>
          <p:nvPr>
            <p:ph idx="1"/>
          </p:nvPr>
        </p:nvSpPr>
        <p:spPr/>
        <p:txBody>
          <a:bodyPr vert="horz" lIns="91440" tIns="45720" rIns="91440" bIns="45720" rtlCol="0" anchor="t">
            <a:noAutofit/>
          </a:bodyPr>
          <a:lstStyle/>
          <a:p>
            <a:r>
              <a:rPr lang="en-US" altLang="en-US" sz="3200" dirty="0"/>
              <a:t>Immediately report all potential test improprieties, even if you are unsure of all </a:t>
            </a:r>
            <a:r>
              <a:rPr lang="en-US" altLang="en-US" sz="3200"/>
              <a:t>the details</a:t>
            </a:r>
          </a:p>
          <a:p>
            <a:r>
              <a:rPr lang="en-US" altLang="en-US" sz="3200" dirty="0"/>
              <a:t>Pause the student’s test pending the DTC’s investigation and authorization from ODE</a:t>
            </a:r>
          </a:p>
          <a:p>
            <a:r>
              <a:rPr lang="en-US" altLang="en-US" sz="3200" dirty="0"/>
              <a:t>DTCs are responsible for submitting the report to ODE</a:t>
            </a:r>
          </a:p>
        </p:txBody>
      </p:sp>
      <p:sp>
        <p:nvSpPr>
          <p:cNvPr id="2" name="Footer Placeholder 1"/>
          <p:cNvSpPr>
            <a:spLocks noGrp="1"/>
          </p:cNvSpPr>
          <p:nvPr>
            <p:ph type="ftr" sz="quarter" idx="11"/>
          </p:nvPr>
        </p:nvSpPr>
        <p:spPr/>
        <p:txBody>
          <a:bodyPr/>
          <a:lstStyle/>
          <a:p>
            <a:r>
              <a:rPr lang="en-US"/>
              <a:t>Oregon Department of Education</a:t>
            </a:r>
            <a:endParaRPr lang="en-US" dirty="0"/>
          </a:p>
        </p:txBody>
      </p:sp>
      <p:sp>
        <p:nvSpPr>
          <p:cNvPr id="3" name="Slide Number Placeholder 2"/>
          <p:cNvSpPr>
            <a:spLocks noGrp="1"/>
          </p:cNvSpPr>
          <p:nvPr>
            <p:ph type="sldNum" sz="quarter" idx="12"/>
          </p:nvPr>
        </p:nvSpPr>
        <p:spPr/>
        <p:txBody>
          <a:bodyPr/>
          <a:lstStyle/>
          <a:p>
            <a:fld id="{357F5B69-6281-4C1F-8C38-6DA0F56DA430}" type="slidenum">
              <a:rPr lang="en-US" smtClean="0"/>
              <a:t>17</a:t>
            </a:fld>
            <a:endParaRPr lang="en-US" dirty="0"/>
          </a:p>
        </p:txBody>
      </p:sp>
      <p:sp>
        <p:nvSpPr>
          <p:cNvPr id="17411" name="TextBox 3"/>
          <p:cNvSpPr txBox="1">
            <a:spLocks noChangeArrowheads="1"/>
          </p:cNvSpPr>
          <p:nvPr/>
        </p:nvSpPr>
        <p:spPr bwMode="auto">
          <a:xfrm>
            <a:off x="5249044" y="5747866"/>
            <a:ext cx="625267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eaLnBrk="0" hangingPunct="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eaLnBrk="0" hangingPunct="0">
              <a:spcBef>
                <a:spcPct val="20000"/>
              </a:spcBef>
              <a:buClr>
                <a:schemeClr val="tx1"/>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eaLnBrk="0" hangingPunct="0">
              <a:spcBef>
                <a:spcPct val="20000"/>
              </a:spcBef>
              <a:buClr>
                <a:schemeClr val="accent2"/>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eaLnBrk="0" hangingPunct="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algn="r" eaLnBrk="1" hangingPunct="1">
              <a:spcBef>
                <a:spcPct val="0"/>
              </a:spcBef>
              <a:buClrTx/>
              <a:buSzTx/>
              <a:buFontTx/>
              <a:buNone/>
            </a:pPr>
            <a:r>
              <a:rPr lang="en-US" altLang="en-US" sz="1800" i="1" dirty="0">
                <a:solidFill>
                  <a:srgbClr val="1B75BC"/>
                </a:solidFill>
                <a:latin typeface="Times New Roman" panose="02020603050405020304" pitchFamily="18" charset="0"/>
              </a:rPr>
              <a:t>TAM, Section 3.5: Reporting Test Improprieties and Irregularities</a:t>
            </a:r>
          </a:p>
        </p:txBody>
      </p:sp>
    </p:spTree>
    <p:extLst>
      <p:ext uri="{BB962C8B-B14F-4D97-AF65-F5344CB8AC3E}">
        <p14:creationId xmlns:p14="http://schemas.microsoft.com/office/powerpoint/2010/main" val="6982719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noAutofit/>
          </a:bodyPr>
          <a:lstStyle/>
          <a:p>
            <a:r>
              <a:rPr lang="en-US" altLang="en-US" sz="3600" dirty="0"/>
              <a:t>Reporting Process (For DTCs Only)</a:t>
            </a:r>
          </a:p>
        </p:txBody>
      </p:sp>
      <p:sp>
        <p:nvSpPr>
          <p:cNvPr id="18438" name="Content Placeholder 2"/>
          <p:cNvSpPr>
            <a:spLocks noGrp="1"/>
          </p:cNvSpPr>
          <p:nvPr>
            <p:ph idx="1"/>
          </p:nvPr>
        </p:nvSpPr>
        <p:spPr>
          <a:xfrm>
            <a:off x="717176" y="1825625"/>
            <a:ext cx="6145589" cy="4109010"/>
          </a:xfrm>
        </p:spPr>
        <p:txBody>
          <a:bodyPr>
            <a:noAutofit/>
          </a:bodyPr>
          <a:lstStyle/>
          <a:p>
            <a:r>
              <a:rPr lang="en-US" altLang="en-US" sz="3200" dirty="0"/>
              <a:t>DTCs use a web form to submit all potential test improprieties and irregularities</a:t>
            </a:r>
          </a:p>
          <a:p>
            <a:r>
              <a:rPr lang="en-US" altLang="en-US" sz="3200" dirty="0">
                <a:hlinkClick r:id="rId3"/>
              </a:rPr>
              <a:t>How-to document </a:t>
            </a:r>
            <a:r>
              <a:rPr lang="en-US" altLang="en-US" sz="3200" dirty="0"/>
              <a:t>and </a:t>
            </a:r>
            <a:r>
              <a:rPr lang="en-US" altLang="en-US" sz="3200" dirty="0">
                <a:hlinkClick r:id="rId4"/>
              </a:rPr>
              <a:t>tutorial </a:t>
            </a:r>
            <a:r>
              <a:rPr lang="en-US" altLang="en-US" sz="3200" dirty="0"/>
              <a:t>available on </a:t>
            </a:r>
            <a:r>
              <a:rPr lang="en-US" altLang="en-US" sz="3200" dirty="0">
                <a:hlinkClick r:id="rId5"/>
              </a:rPr>
              <a:t>Assessment Administration </a:t>
            </a:r>
            <a:r>
              <a:rPr lang="en-US" altLang="en-US" sz="3200" dirty="0"/>
              <a:t>web page</a:t>
            </a:r>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18</a:t>
            </a:fld>
            <a:endParaRPr lang="en-US" dirty="0"/>
          </a:p>
        </p:txBody>
      </p:sp>
      <p:sp>
        <p:nvSpPr>
          <p:cNvPr id="18435" name="TextBox 3"/>
          <p:cNvSpPr txBox="1">
            <a:spLocks noChangeArrowheads="1"/>
          </p:cNvSpPr>
          <p:nvPr/>
        </p:nvSpPr>
        <p:spPr bwMode="auto">
          <a:xfrm>
            <a:off x="4010141" y="5855009"/>
            <a:ext cx="708603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eaLnBrk="0" hangingPunct="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eaLnBrk="0" hangingPunct="0">
              <a:spcBef>
                <a:spcPct val="20000"/>
              </a:spcBef>
              <a:buClr>
                <a:schemeClr val="tx1"/>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eaLnBrk="0" hangingPunct="0">
              <a:spcBef>
                <a:spcPct val="20000"/>
              </a:spcBef>
              <a:buClr>
                <a:schemeClr val="accent2"/>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eaLnBrk="0" hangingPunct="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algn="r" eaLnBrk="1" hangingPunct="1">
              <a:spcBef>
                <a:spcPct val="0"/>
              </a:spcBef>
              <a:buClrTx/>
              <a:buSzTx/>
              <a:buFontTx/>
              <a:buNone/>
            </a:pPr>
            <a:r>
              <a:rPr lang="en-US" altLang="en-US" sz="1800" i="1" dirty="0">
                <a:solidFill>
                  <a:srgbClr val="1B75BC"/>
                </a:solidFill>
                <a:latin typeface="Times New Roman" panose="02020603050405020304" pitchFamily="18" charset="0"/>
              </a:rPr>
              <a:t>TAM, Section 3.5: Reporting Test Improprieties and Irregularities</a:t>
            </a:r>
          </a:p>
          <a:p>
            <a:pPr algn="r" eaLnBrk="1" hangingPunct="1">
              <a:spcBef>
                <a:spcPct val="0"/>
              </a:spcBef>
              <a:buClrTx/>
              <a:buSzTx/>
              <a:buFont typeface="Wingdings" panose="05000000000000000000" pitchFamily="2" charset="2"/>
              <a:buNone/>
            </a:pPr>
            <a:r>
              <a:rPr lang="en-US" altLang="en-US" sz="1800" i="1" dirty="0">
                <a:solidFill>
                  <a:srgbClr val="AF2B15"/>
                </a:solidFill>
                <a:latin typeface="Times New Roman" panose="02020603050405020304" pitchFamily="18" charset="0"/>
                <a:hlinkClick r:id="rId6"/>
              </a:rPr>
              <a:t>Test Impropriety Report Form</a:t>
            </a:r>
            <a:endParaRPr lang="en-US" altLang="en-US" sz="1800" dirty="0">
              <a:solidFill>
                <a:schemeClr val="bg2"/>
              </a:solidFill>
            </a:endParaRPr>
          </a:p>
        </p:txBody>
      </p:sp>
      <p:pic>
        <p:nvPicPr>
          <p:cNvPr id="6" name="Picture 5" descr="A screenshot of the Test Impropriety and Irregularity Report Form">
            <a:extLst>
              <a:ext uri="{FF2B5EF4-FFF2-40B4-BE49-F238E27FC236}">
                <a16:creationId xmlns:a16="http://schemas.microsoft.com/office/drawing/2014/main" id="{189137D7-FD61-0D85-4266-01D827332DFF}"/>
              </a:ext>
            </a:extLst>
          </p:cNvPr>
          <p:cNvPicPr>
            <a:picLocks noChangeAspect="1"/>
          </p:cNvPicPr>
          <p:nvPr/>
        </p:nvPicPr>
        <p:blipFill rotWithShape="1">
          <a:blip r:embed="rId7"/>
          <a:srcRect l="14914" r="7069"/>
          <a:stretch/>
        </p:blipFill>
        <p:spPr>
          <a:xfrm>
            <a:off x="7291506" y="560128"/>
            <a:ext cx="4132663" cy="5291303"/>
          </a:xfrm>
          <a:prstGeom prst="rect">
            <a:avLst/>
          </a:prstGeom>
        </p:spPr>
      </p:pic>
    </p:spTree>
    <p:extLst>
      <p:ext uri="{BB962C8B-B14F-4D97-AF65-F5344CB8AC3E}">
        <p14:creationId xmlns:p14="http://schemas.microsoft.com/office/powerpoint/2010/main" val="41597505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1" name="Title 1"/>
          <p:cNvSpPr>
            <a:spLocks noGrp="1"/>
          </p:cNvSpPr>
          <p:nvPr>
            <p:ph type="title"/>
          </p:nvPr>
        </p:nvSpPr>
        <p:spPr/>
        <p:txBody>
          <a:bodyPr>
            <a:normAutofit/>
          </a:bodyPr>
          <a:lstStyle/>
          <a:p>
            <a:r>
              <a:rPr lang="en-US" altLang="en-US" sz="3600" dirty="0"/>
              <a:t>Potential Consequences</a:t>
            </a:r>
          </a:p>
        </p:txBody>
      </p:sp>
      <p:sp>
        <p:nvSpPr>
          <p:cNvPr id="19462" name="Content Placeholder 2"/>
          <p:cNvSpPr>
            <a:spLocks noGrp="1"/>
          </p:cNvSpPr>
          <p:nvPr>
            <p:ph idx="1"/>
          </p:nvPr>
        </p:nvSpPr>
        <p:spPr>
          <a:xfrm>
            <a:off x="717176" y="1825625"/>
            <a:ext cx="5352677" cy="4109010"/>
          </a:xfrm>
        </p:spPr>
        <p:txBody>
          <a:bodyPr>
            <a:normAutofit lnSpcReduction="10000"/>
          </a:bodyPr>
          <a:lstStyle/>
          <a:p>
            <a:r>
              <a:rPr lang="en-US" altLang="en-US" sz="2800" dirty="0"/>
              <a:t>Impacted tests may be invalidated, meaning the student loses their test opportunity</a:t>
            </a:r>
          </a:p>
          <a:p>
            <a:r>
              <a:rPr lang="en-US" altLang="en-US" sz="2800" dirty="0"/>
              <a:t>When appropriate, tests may be reset</a:t>
            </a:r>
          </a:p>
          <a:p>
            <a:r>
              <a:rPr lang="en-US" altLang="en-US" sz="2800" dirty="0"/>
              <a:t>Significant breaches of security could result in disciplinary action by the Teacher Standards and Practices Commission (TSPC) or the district</a:t>
            </a:r>
          </a:p>
          <a:p>
            <a:endParaRPr lang="en-US" altLang="en-US" sz="2000" dirty="0"/>
          </a:p>
        </p:txBody>
      </p:sp>
      <p:sp>
        <p:nvSpPr>
          <p:cNvPr id="2" name="Footer Placeholder 1"/>
          <p:cNvSpPr>
            <a:spLocks noGrp="1"/>
          </p:cNvSpPr>
          <p:nvPr>
            <p:ph type="ftr" sz="quarter" idx="11"/>
          </p:nvPr>
        </p:nvSpPr>
        <p:spPr/>
        <p:txBody>
          <a:bodyPr/>
          <a:lstStyle/>
          <a:p>
            <a:r>
              <a:rPr lang="en-US"/>
              <a:t>Oregon Department of Education</a:t>
            </a:r>
            <a:endParaRPr lang="en-US" dirty="0"/>
          </a:p>
        </p:txBody>
      </p:sp>
      <p:sp>
        <p:nvSpPr>
          <p:cNvPr id="3" name="Slide Number Placeholder 2"/>
          <p:cNvSpPr>
            <a:spLocks noGrp="1"/>
          </p:cNvSpPr>
          <p:nvPr>
            <p:ph type="sldNum" sz="quarter" idx="12"/>
          </p:nvPr>
        </p:nvSpPr>
        <p:spPr/>
        <p:txBody>
          <a:bodyPr/>
          <a:lstStyle/>
          <a:p>
            <a:fld id="{357F5B69-6281-4C1F-8C38-6DA0F56DA430}" type="slidenum">
              <a:rPr lang="en-US" smtClean="0"/>
              <a:t>19</a:t>
            </a:fld>
            <a:endParaRPr lang="en-US" dirty="0"/>
          </a:p>
        </p:txBody>
      </p:sp>
      <p:sp>
        <p:nvSpPr>
          <p:cNvPr id="19458" name="TextBox 3"/>
          <p:cNvSpPr txBox="1">
            <a:spLocks noChangeArrowheads="1"/>
          </p:cNvSpPr>
          <p:nvPr/>
        </p:nvSpPr>
        <p:spPr bwMode="auto">
          <a:xfrm>
            <a:off x="4288538" y="6161815"/>
            <a:ext cx="688746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eaLnBrk="0" hangingPunct="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eaLnBrk="0" hangingPunct="0">
              <a:spcBef>
                <a:spcPct val="20000"/>
              </a:spcBef>
              <a:buClr>
                <a:schemeClr val="tx1"/>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eaLnBrk="0" hangingPunct="0">
              <a:spcBef>
                <a:spcPct val="20000"/>
              </a:spcBef>
              <a:buClr>
                <a:schemeClr val="accent2"/>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eaLnBrk="0" hangingPunct="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algn="r" eaLnBrk="1" hangingPunct="1">
              <a:spcBef>
                <a:spcPct val="0"/>
              </a:spcBef>
              <a:buClrTx/>
              <a:buSzTx/>
              <a:buFontTx/>
              <a:buNone/>
            </a:pPr>
            <a:r>
              <a:rPr lang="en-US" altLang="en-US" sz="1800" i="1" dirty="0">
                <a:solidFill>
                  <a:srgbClr val="1B75BC"/>
                </a:solidFill>
                <a:latin typeface="Times New Roman" panose="02020603050405020304" pitchFamily="18" charset="0"/>
              </a:rPr>
              <a:t>TAM, Section 3.6: Consequences of Test Improprieties and Irregularities</a:t>
            </a:r>
          </a:p>
        </p:txBody>
      </p:sp>
      <p:pic>
        <p:nvPicPr>
          <p:cNvPr id="6" name="Picture 5" descr="A screenshot of Table 11 in the Test Administration Manual.">
            <a:extLst>
              <a:ext uri="{FF2B5EF4-FFF2-40B4-BE49-F238E27FC236}">
                <a16:creationId xmlns:a16="http://schemas.microsoft.com/office/drawing/2014/main" id="{D31EB6D2-CA59-3B66-9AD5-CA97F9DFFB3C}"/>
              </a:ext>
            </a:extLst>
          </p:cNvPr>
          <p:cNvPicPr>
            <a:picLocks noChangeAspect="1"/>
          </p:cNvPicPr>
          <p:nvPr/>
        </p:nvPicPr>
        <p:blipFill>
          <a:blip r:embed="rId3"/>
          <a:stretch>
            <a:fillRect/>
          </a:stretch>
        </p:blipFill>
        <p:spPr>
          <a:xfrm>
            <a:off x="6109447" y="1772630"/>
            <a:ext cx="4705592" cy="1378021"/>
          </a:xfrm>
          <a:prstGeom prst="rect">
            <a:avLst/>
          </a:prstGeom>
        </p:spPr>
      </p:pic>
      <p:pic>
        <p:nvPicPr>
          <p:cNvPr id="8" name="Picture 7" descr="A screenshot of Table 11 in the Test Administration Manual.">
            <a:extLst>
              <a:ext uri="{FF2B5EF4-FFF2-40B4-BE49-F238E27FC236}">
                <a16:creationId xmlns:a16="http://schemas.microsoft.com/office/drawing/2014/main" id="{F18E68CD-FDB8-70CB-C1A3-6B8AD7A04190}"/>
              </a:ext>
            </a:extLst>
          </p:cNvPr>
          <p:cNvPicPr>
            <a:picLocks noChangeAspect="1"/>
          </p:cNvPicPr>
          <p:nvPr/>
        </p:nvPicPr>
        <p:blipFill>
          <a:blip r:embed="rId4"/>
          <a:stretch>
            <a:fillRect/>
          </a:stretch>
        </p:blipFill>
        <p:spPr>
          <a:xfrm>
            <a:off x="6122149" y="3150651"/>
            <a:ext cx="4692891" cy="2692538"/>
          </a:xfrm>
          <a:prstGeom prst="rect">
            <a:avLst/>
          </a:prstGeom>
        </p:spPr>
      </p:pic>
    </p:spTree>
    <p:extLst>
      <p:ext uri="{BB962C8B-B14F-4D97-AF65-F5344CB8AC3E}">
        <p14:creationId xmlns:p14="http://schemas.microsoft.com/office/powerpoint/2010/main" val="42805738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normAutofit/>
          </a:bodyPr>
          <a:lstStyle/>
          <a:p>
            <a:r>
              <a:rPr lang="en-US" altLang="en-US" sz="3600" dirty="0">
                <a:solidFill>
                  <a:srgbClr val="1B75BC"/>
                </a:solidFill>
              </a:rPr>
              <a:t>Topics</a:t>
            </a:r>
            <a:endParaRPr lang="en-US" altLang="en-US" sz="2800" dirty="0">
              <a:solidFill>
                <a:srgbClr val="1B75BC"/>
              </a:solidFill>
            </a:endParaRPr>
          </a:p>
        </p:txBody>
      </p:sp>
      <p:sp>
        <p:nvSpPr>
          <p:cNvPr id="7171" name="Content Placeholder 2"/>
          <p:cNvSpPr>
            <a:spLocks noGrp="1"/>
          </p:cNvSpPr>
          <p:nvPr>
            <p:ph idx="1"/>
          </p:nvPr>
        </p:nvSpPr>
        <p:spPr/>
        <p:txBody>
          <a:bodyPr vert="horz" lIns="91440" tIns="45720" rIns="91440" bIns="45720" rtlCol="0" anchor="t">
            <a:noAutofit/>
          </a:bodyPr>
          <a:lstStyle/>
          <a:p>
            <a:r>
              <a:rPr lang="en-US" altLang="en-US" sz="3600" dirty="0">
                <a:hlinkClick r:id="rId3" action="ppaction://hlinksldjump"/>
              </a:rPr>
              <a:t>Secure Testing Environment Requirements</a:t>
            </a:r>
            <a:endParaRPr lang="en-US" altLang="en-US" sz="3600" dirty="0"/>
          </a:p>
          <a:p>
            <a:r>
              <a:rPr lang="en-US" altLang="en-US" sz="3600" dirty="0">
                <a:hlinkClick r:id="rId4" action="ppaction://hlinksldjump"/>
              </a:rPr>
              <a:t>Handling Secure Printed Test Materials</a:t>
            </a:r>
            <a:endParaRPr lang="en-US" altLang="en-US" sz="3600" dirty="0">
              <a:ea typeface="Calibri"/>
              <a:cs typeface="Calibri"/>
              <a:hlinkClick r:id="rId4" action="ppaction://hlinksldjump"/>
            </a:endParaRPr>
          </a:p>
          <a:p>
            <a:r>
              <a:rPr lang="en-US" altLang="en-US" sz="3600" dirty="0">
                <a:hlinkClick r:id="rId5" action="ppaction://hlinksldjump"/>
              </a:rPr>
              <a:t>Identifying and Preventing Improprieties</a:t>
            </a:r>
            <a:endParaRPr lang="en-US" altLang="en-US" sz="3600" dirty="0">
              <a:ea typeface="Calibri"/>
              <a:cs typeface="Calibri"/>
              <a:hlinkClick r:id="rId5" action="ppaction://hlinksldjump"/>
            </a:endParaRPr>
          </a:p>
          <a:p>
            <a:r>
              <a:rPr lang="en-US" altLang="en-US" sz="3600" dirty="0">
                <a:hlinkClick r:id="rId6" action="ppaction://hlinksldjump"/>
              </a:rPr>
              <a:t>Reporting Improprieties</a:t>
            </a:r>
            <a:endParaRPr lang="en-US" altLang="en-US" sz="3600" dirty="0">
              <a:ea typeface="Calibri"/>
              <a:cs typeface="Calibri"/>
              <a:hlinkClick r:id="rId6" action="ppaction://hlinksldjump"/>
            </a:endParaRPr>
          </a:p>
        </p:txBody>
      </p:sp>
      <p:sp>
        <p:nvSpPr>
          <p:cNvPr id="2" name="Footer Placeholder 1"/>
          <p:cNvSpPr>
            <a:spLocks noGrp="1"/>
          </p:cNvSpPr>
          <p:nvPr>
            <p:ph type="ftr" sz="quarter" idx="11"/>
          </p:nvPr>
        </p:nvSpPr>
        <p:spPr/>
        <p:txBody>
          <a:bodyPr/>
          <a:lstStyle/>
          <a:p>
            <a:r>
              <a:rPr lang="en-US"/>
              <a:t>Oregon Department of Education</a:t>
            </a:r>
            <a:endParaRPr lang="en-US" dirty="0"/>
          </a:p>
        </p:txBody>
      </p:sp>
      <p:sp>
        <p:nvSpPr>
          <p:cNvPr id="3" name="Slide Number Placeholder 2"/>
          <p:cNvSpPr>
            <a:spLocks noGrp="1"/>
          </p:cNvSpPr>
          <p:nvPr>
            <p:ph type="sldNum" sz="quarter" idx="12"/>
          </p:nvPr>
        </p:nvSpPr>
        <p:spPr/>
        <p:txBody>
          <a:bodyPr/>
          <a:lstStyle/>
          <a:p>
            <a:fld id="{357F5B69-6281-4C1F-8C38-6DA0F56DA430}" type="slidenum">
              <a:rPr lang="en-US" smtClean="0"/>
              <a:t>2</a:t>
            </a:fld>
            <a:endParaRPr lang="en-US" dirty="0"/>
          </a:p>
        </p:txBody>
      </p:sp>
    </p:spTree>
    <p:extLst>
      <p:ext uri="{BB962C8B-B14F-4D97-AF65-F5344CB8AC3E}">
        <p14:creationId xmlns:p14="http://schemas.microsoft.com/office/powerpoint/2010/main" val="4274498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a:pPr>
            <a:r>
              <a:rPr sz="3600" dirty="0"/>
              <a:t>Q</a:t>
            </a:r>
            <a:r>
              <a:rPr lang="en-US" sz="3600" dirty="0"/>
              <a:t> and </a:t>
            </a:r>
            <a:r>
              <a:rPr sz="3600" dirty="0"/>
              <a:t>A Discussion</a:t>
            </a:r>
            <a:endParaRPr sz="3600" dirty="0">
              <a:ea typeface="+mn-ea"/>
              <a:cs typeface="+mn-cs"/>
            </a:endParaRPr>
          </a:p>
        </p:txBody>
      </p:sp>
      <p:sp>
        <p:nvSpPr>
          <p:cNvPr id="20483" name="Content Placeholder 2"/>
          <p:cNvSpPr>
            <a:spLocks noGrp="1"/>
          </p:cNvSpPr>
          <p:nvPr>
            <p:ph idx="1"/>
          </p:nvPr>
        </p:nvSpPr>
        <p:spPr/>
        <p:txBody>
          <a:bodyPr>
            <a:noAutofit/>
          </a:bodyPr>
          <a:lstStyle/>
          <a:p>
            <a:pPr>
              <a:spcAft>
                <a:spcPts val="1200"/>
              </a:spcAft>
            </a:pPr>
            <a:r>
              <a:rPr altLang="en-US" sz="3200" dirty="0"/>
              <a:t>When a test impropriety or irregularity occurs, what are the immediate steps that you need to take based on </a:t>
            </a:r>
            <a:r>
              <a:rPr altLang="en-US" sz="3200" b="1" dirty="0"/>
              <a:t>your role</a:t>
            </a:r>
            <a:r>
              <a:rPr altLang="en-US" sz="3200" dirty="0"/>
              <a:t> in your school or district?</a:t>
            </a:r>
          </a:p>
          <a:p>
            <a:pPr>
              <a:spcAft>
                <a:spcPts val="1200"/>
              </a:spcAft>
            </a:pPr>
            <a:r>
              <a:rPr altLang="en-US" sz="3200" dirty="0"/>
              <a:t>Based on </a:t>
            </a:r>
            <a:r>
              <a:rPr altLang="en-US" sz="3200" b="1" dirty="0"/>
              <a:t>your role</a:t>
            </a:r>
            <a:r>
              <a:rPr altLang="en-US" sz="3200" dirty="0"/>
              <a:t> in your school or district, if you become aware of a potential test impropriety or irregularity, who do you need to report it to?</a:t>
            </a:r>
          </a:p>
          <a:p>
            <a:pPr>
              <a:spcAft>
                <a:spcPts val="1200"/>
              </a:spcAft>
            </a:pPr>
            <a:r>
              <a:rPr altLang="en-US" sz="3200" dirty="0"/>
              <a:t>What resources will you use to assist you in responding to a test impropriety or irregularity?</a:t>
            </a:r>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20</a:t>
            </a:fld>
            <a:endParaRPr lang="en-US" dirty="0"/>
          </a:p>
        </p:txBody>
      </p:sp>
    </p:spTree>
    <p:extLst>
      <p:ext uri="{BB962C8B-B14F-4D97-AF65-F5344CB8AC3E}">
        <p14:creationId xmlns:p14="http://schemas.microsoft.com/office/powerpoint/2010/main" val="13102317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normAutofit/>
          </a:bodyPr>
          <a:lstStyle/>
          <a:p>
            <a:r>
              <a:rPr lang="en-US" altLang="en-US" sz="3600" dirty="0"/>
              <a:t>Online Resources</a:t>
            </a:r>
          </a:p>
        </p:txBody>
      </p:sp>
      <p:sp>
        <p:nvSpPr>
          <p:cNvPr id="21507" name="Content Placeholder 2"/>
          <p:cNvSpPr>
            <a:spLocks noGrp="1"/>
          </p:cNvSpPr>
          <p:nvPr>
            <p:ph idx="1"/>
          </p:nvPr>
        </p:nvSpPr>
        <p:spPr/>
        <p:txBody>
          <a:bodyPr>
            <a:normAutofit/>
          </a:bodyPr>
          <a:lstStyle/>
          <a:p>
            <a:r>
              <a:rPr lang="en-US" altLang="en-US" sz="3200" dirty="0">
                <a:hlinkClick r:id="rId3"/>
              </a:rPr>
              <a:t>Test Administration Manual</a:t>
            </a:r>
            <a:r>
              <a:rPr lang="en-US" altLang="en-US" sz="3200" dirty="0"/>
              <a:t> </a:t>
            </a:r>
          </a:p>
          <a:p>
            <a:r>
              <a:rPr lang="en-US" altLang="en-US" sz="3200" dirty="0">
                <a:hlinkClick r:id="rId3"/>
              </a:rPr>
              <a:t>Oregon Accessibility Manual</a:t>
            </a:r>
            <a:endParaRPr lang="en-US" altLang="en-US" sz="3200" dirty="0"/>
          </a:p>
          <a:p>
            <a:r>
              <a:rPr lang="en-US" altLang="en-US" sz="3200" dirty="0">
                <a:hlinkClick r:id="rId4"/>
              </a:rPr>
              <a:t>Promising Practices to Avoid Improprieties</a:t>
            </a:r>
            <a:r>
              <a:rPr lang="en-US" altLang="en-US" sz="3200" dirty="0"/>
              <a:t> </a:t>
            </a:r>
          </a:p>
          <a:p>
            <a:r>
              <a:rPr lang="en-US" altLang="en-US" sz="3200" dirty="0">
                <a:hlinkClick r:id="rId5"/>
              </a:rPr>
              <a:t>Test Security Assurance Forms</a:t>
            </a:r>
            <a:endParaRPr lang="en-US" altLang="en-US" sz="3200" dirty="0"/>
          </a:p>
          <a:p>
            <a:r>
              <a:rPr lang="en-US" altLang="en-US" sz="3200" dirty="0">
                <a:hlinkClick r:id="rId6"/>
              </a:rPr>
              <a:t>Test Impropriety Report Form</a:t>
            </a:r>
            <a:endParaRPr lang="en-US" altLang="en-US" dirty="0"/>
          </a:p>
          <a:p>
            <a:endParaRPr lang="en-US" altLang="en-US" dirty="0"/>
          </a:p>
          <a:p>
            <a:endParaRPr lang="en-US" altLang="en-US" dirty="0"/>
          </a:p>
          <a:p>
            <a:endParaRPr lang="en-US" altLang="en-US" dirty="0"/>
          </a:p>
        </p:txBody>
      </p:sp>
      <p:sp>
        <p:nvSpPr>
          <p:cNvPr id="2" name="Footer Placeholder 1"/>
          <p:cNvSpPr>
            <a:spLocks noGrp="1"/>
          </p:cNvSpPr>
          <p:nvPr>
            <p:ph type="ftr" sz="quarter" idx="11"/>
          </p:nvPr>
        </p:nvSpPr>
        <p:spPr/>
        <p:txBody>
          <a:bodyPr/>
          <a:lstStyle/>
          <a:p>
            <a:r>
              <a:rPr lang="en-US"/>
              <a:t>Oregon Department of Education</a:t>
            </a:r>
            <a:endParaRPr lang="en-US" dirty="0"/>
          </a:p>
        </p:txBody>
      </p:sp>
      <p:sp>
        <p:nvSpPr>
          <p:cNvPr id="3" name="Slide Number Placeholder 2"/>
          <p:cNvSpPr>
            <a:spLocks noGrp="1"/>
          </p:cNvSpPr>
          <p:nvPr>
            <p:ph type="sldNum" sz="quarter" idx="12"/>
          </p:nvPr>
        </p:nvSpPr>
        <p:spPr/>
        <p:txBody>
          <a:bodyPr/>
          <a:lstStyle/>
          <a:p>
            <a:fld id="{357F5B69-6281-4C1F-8C38-6DA0F56DA430}" type="slidenum">
              <a:rPr lang="en-US" smtClean="0"/>
              <a:t>21</a:t>
            </a:fld>
            <a:endParaRPr lang="en-US" dirty="0"/>
          </a:p>
        </p:txBody>
      </p:sp>
    </p:spTree>
    <p:extLst>
      <p:ext uri="{BB962C8B-B14F-4D97-AF65-F5344CB8AC3E}">
        <p14:creationId xmlns:p14="http://schemas.microsoft.com/office/powerpoint/2010/main" val="15524343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r>
              <a:rPr lang="en-US" sz="4000" dirty="0"/>
              <a:t>Secure Testing Environment</a:t>
            </a:r>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3</a:t>
            </a:fld>
            <a:endParaRPr lang="en-US" dirty="0"/>
          </a:p>
        </p:txBody>
      </p:sp>
      <p:sp>
        <p:nvSpPr>
          <p:cNvPr id="3" name="Content Placeholder 2"/>
          <p:cNvSpPr>
            <a:spLocks noGrp="1"/>
          </p:cNvSpPr>
          <p:nvPr>
            <p:ph idx="4294967295"/>
          </p:nvPr>
        </p:nvSpPr>
        <p:spPr>
          <a:xfrm>
            <a:off x="838200" y="4528237"/>
            <a:ext cx="10515600" cy="1454150"/>
          </a:xfrm>
        </p:spPr>
        <p:txBody>
          <a:bodyPr>
            <a:normAutofit/>
          </a:bodyPr>
          <a:lstStyle/>
          <a:p>
            <a:pPr marL="0" indent="0" algn="ctr">
              <a:buNone/>
            </a:pPr>
            <a:r>
              <a:rPr lang="en-US" altLang="en-US" i="1" dirty="0"/>
              <a:t>Ensures the assessment data used for accountability purposes are valid and accurate, that test items can be used across years to allow for year-to-year comparability as well as protect investment in test development and that no student receives an unfair advantage or disadvantage during testing.</a:t>
            </a:r>
            <a:endParaRPr lang="en-US" i="1" dirty="0"/>
          </a:p>
        </p:txBody>
      </p:sp>
    </p:spTree>
    <p:extLst>
      <p:ext uri="{BB962C8B-B14F-4D97-AF65-F5344CB8AC3E}">
        <p14:creationId xmlns:p14="http://schemas.microsoft.com/office/powerpoint/2010/main" val="3179589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Title 1"/>
          <p:cNvSpPr>
            <a:spLocks noGrp="1"/>
          </p:cNvSpPr>
          <p:nvPr>
            <p:ph type="title"/>
          </p:nvPr>
        </p:nvSpPr>
        <p:spPr/>
        <p:txBody>
          <a:bodyPr>
            <a:normAutofit/>
          </a:bodyPr>
          <a:lstStyle/>
          <a:p>
            <a:r>
              <a:rPr lang="en-US" altLang="en-US" sz="3600" dirty="0"/>
              <a:t>Secure Test Environment</a:t>
            </a:r>
          </a:p>
        </p:txBody>
      </p:sp>
      <p:sp>
        <p:nvSpPr>
          <p:cNvPr id="11269" name="Content Placeholder 2"/>
          <p:cNvSpPr>
            <a:spLocks noGrp="1"/>
          </p:cNvSpPr>
          <p:nvPr>
            <p:ph idx="1"/>
          </p:nvPr>
        </p:nvSpPr>
        <p:spPr/>
        <p:txBody>
          <a:bodyPr>
            <a:noAutofit/>
          </a:bodyPr>
          <a:lstStyle/>
          <a:p>
            <a:pPr eaLnBrk="0" hangingPunct="0">
              <a:spcBef>
                <a:spcPts val="600"/>
              </a:spcBef>
              <a:buSzPct val="100000"/>
              <a:defRPr/>
            </a:pPr>
            <a:r>
              <a:rPr lang="en-US" altLang="en-US" sz="3200" dirty="0"/>
              <a:t>Security refers to:</a:t>
            </a:r>
            <a:endParaRPr lang="en-US" sz="3200" dirty="0"/>
          </a:p>
          <a:p>
            <a:pPr marL="914400" lvl="1" indent="-457200" eaLnBrk="0" hangingPunct="0">
              <a:spcBef>
                <a:spcPts val="600"/>
              </a:spcBef>
              <a:buSzPct val="100000"/>
              <a:defRPr/>
            </a:pPr>
            <a:r>
              <a:rPr lang="en-US" sz="3200" dirty="0"/>
              <a:t>Who has access to secure test materials</a:t>
            </a:r>
          </a:p>
          <a:p>
            <a:pPr marL="914400" lvl="1" indent="-457200" eaLnBrk="0" hangingPunct="0">
              <a:spcBef>
                <a:spcPts val="600"/>
              </a:spcBef>
              <a:buSzPct val="100000"/>
              <a:defRPr/>
            </a:pPr>
            <a:r>
              <a:rPr lang="en-US" sz="3200" dirty="0"/>
              <a:t>What students can see and hear while testing</a:t>
            </a:r>
          </a:p>
          <a:p>
            <a:pPr marL="914400" lvl="1" indent="-457200" eaLnBrk="0" hangingPunct="0">
              <a:spcBef>
                <a:spcPts val="600"/>
              </a:spcBef>
              <a:buSzPct val="100000"/>
              <a:defRPr/>
            </a:pPr>
            <a:r>
              <a:rPr lang="en-US" sz="3200" dirty="0"/>
              <a:t>What resources students can access while testing</a:t>
            </a:r>
          </a:p>
          <a:p>
            <a:pPr eaLnBrk="0" hangingPunct="0">
              <a:spcBef>
                <a:spcPts val="600"/>
              </a:spcBef>
              <a:buSzPct val="100000"/>
              <a:defRPr/>
            </a:pPr>
            <a:endParaRPr lang="en-US" altLang="en-US" sz="3200" dirty="0">
              <a:solidFill>
                <a:schemeClr val="tx1">
                  <a:lumMod val="50000"/>
                </a:schemeClr>
              </a:solidFill>
            </a:endParaRPr>
          </a:p>
          <a:p>
            <a:pPr eaLnBrk="0" hangingPunct="0">
              <a:spcBef>
                <a:spcPts val="600"/>
              </a:spcBef>
              <a:buSzPct val="100000"/>
              <a:defRPr/>
            </a:pPr>
            <a:r>
              <a:rPr lang="en-US" altLang="en-US" sz="3200" dirty="0">
                <a:solidFill>
                  <a:schemeClr val="tx1">
                    <a:lumMod val="50000"/>
                  </a:schemeClr>
                </a:solidFill>
              </a:rPr>
              <a:t>A secure environment refers to the </a:t>
            </a:r>
            <a:r>
              <a:rPr lang="en-US" altLang="en-US" sz="3200" i="1" dirty="0">
                <a:solidFill>
                  <a:schemeClr val="tx1">
                    <a:lumMod val="50000"/>
                  </a:schemeClr>
                </a:solidFill>
              </a:rPr>
              <a:t>conditions</a:t>
            </a:r>
            <a:r>
              <a:rPr lang="en-US" altLang="en-US" sz="3200" dirty="0">
                <a:solidFill>
                  <a:schemeClr val="tx1">
                    <a:lumMod val="50000"/>
                  </a:schemeClr>
                </a:solidFill>
              </a:rPr>
              <a:t> under which tests are administered, not a specific location</a:t>
            </a:r>
          </a:p>
        </p:txBody>
      </p:sp>
      <p:sp>
        <p:nvSpPr>
          <p:cNvPr id="2" name="Footer Placeholder 1"/>
          <p:cNvSpPr>
            <a:spLocks noGrp="1"/>
          </p:cNvSpPr>
          <p:nvPr>
            <p:ph type="ftr" sz="quarter" idx="11"/>
          </p:nvPr>
        </p:nvSpPr>
        <p:spPr/>
        <p:txBody>
          <a:bodyPr/>
          <a:lstStyle/>
          <a:p>
            <a:r>
              <a:rPr lang="en-US"/>
              <a:t>Oregon Department of Education</a:t>
            </a:r>
            <a:endParaRPr lang="en-US" dirty="0"/>
          </a:p>
        </p:txBody>
      </p:sp>
      <p:sp>
        <p:nvSpPr>
          <p:cNvPr id="3" name="Slide Number Placeholder 2"/>
          <p:cNvSpPr>
            <a:spLocks noGrp="1"/>
          </p:cNvSpPr>
          <p:nvPr>
            <p:ph type="sldNum" sz="quarter" idx="12"/>
          </p:nvPr>
        </p:nvSpPr>
        <p:spPr/>
        <p:txBody>
          <a:bodyPr/>
          <a:lstStyle/>
          <a:p>
            <a:fld id="{357F5B69-6281-4C1F-8C38-6DA0F56DA430}" type="slidenum">
              <a:rPr lang="en-US" smtClean="0"/>
              <a:t>4</a:t>
            </a:fld>
            <a:endParaRPr lang="en-US" dirty="0"/>
          </a:p>
        </p:txBody>
      </p:sp>
      <p:sp>
        <p:nvSpPr>
          <p:cNvPr id="11266" name="TextBox 3"/>
          <p:cNvSpPr txBox="1">
            <a:spLocks noChangeArrowheads="1"/>
          </p:cNvSpPr>
          <p:nvPr/>
        </p:nvSpPr>
        <p:spPr bwMode="auto">
          <a:xfrm>
            <a:off x="6296994" y="5858587"/>
            <a:ext cx="503657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eaLnBrk="0" hangingPunct="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eaLnBrk="0" hangingPunct="0">
              <a:spcBef>
                <a:spcPct val="20000"/>
              </a:spcBef>
              <a:buClr>
                <a:schemeClr val="tx1"/>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eaLnBrk="0" hangingPunct="0">
              <a:spcBef>
                <a:spcPct val="20000"/>
              </a:spcBef>
              <a:buClr>
                <a:schemeClr val="accent2"/>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eaLnBrk="0" hangingPunct="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algn="r" eaLnBrk="1" hangingPunct="1">
              <a:spcBef>
                <a:spcPct val="0"/>
              </a:spcBef>
              <a:buClrTx/>
              <a:buSzTx/>
              <a:buNone/>
            </a:pPr>
            <a:r>
              <a:rPr lang="en-US" altLang="en-US" sz="1800" i="1" dirty="0">
                <a:solidFill>
                  <a:schemeClr val="accent1"/>
                </a:solidFill>
                <a:latin typeface="Times New Roman" panose="02020603050405020304" pitchFamily="18" charset="0"/>
              </a:rPr>
              <a:t>TAM, Section 2.2: Security of the Test Environment; </a:t>
            </a:r>
          </a:p>
        </p:txBody>
      </p:sp>
    </p:spTree>
    <p:extLst>
      <p:ext uri="{BB962C8B-B14F-4D97-AF65-F5344CB8AC3E}">
        <p14:creationId xmlns:p14="http://schemas.microsoft.com/office/powerpoint/2010/main" val="4228218050"/>
      </p:ext>
    </p:extLst>
  </p:cSld>
  <p:clrMapOvr>
    <a:masterClrMapping/>
  </p:clrMapOvr>
  <mc:AlternateContent xmlns:mc="http://schemas.openxmlformats.org/markup-compatibility/2006" xmlns:p14="http://schemas.microsoft.com/office/powerpoint/2010/main">
    <mc:Choice Requires="p14">
      <p:transition spd="slow" p14:dur="2000" advClick="0" advTm="96000"/>
    </mc:Choice>
    <mc:Fallback xmlns="">
      <p:transition spd="slow" advClick="0" advTm="96000"/>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35E805-CDBE-7D85-DFEF-D782D188D560}"/>
            </a:ext>
          </a:extLst>
        </p:cNvPr>
        <p:cNvGrpSpPr/>
        <p:nvPr/>
      </p:nvGrpSpPr>
      <p:grpSpPr>
        <a:xfrm>
          <a:off x="0" y="0"/>
          <a:ext cx="0" cy="0"/>
          <a:chOff x="0" y="0"/>
          <a:chExt cx="0" cy="0"/>
        </a:xfrm>
      </p:grpSpPr>
      <p:sp>
        <p:nvSpPr>
          <p:cNvPr id="11268" name="Title 1">
            <a:extLst>
              <a:ext uri="{FF2B5EF4-FFF2-40B4-BE49-F238E27FC236}">
                <a16:creationId xmlns:a16="http://schemas.microsoft.com/office/drawing/2014/main" id="{636D19FB-464F-19DF-0E9D-4F6431E11AE8}"/>
              </a:ext>
            </a:extLst>
          </p:cNvPr>
          <p:cNvSpPr>
            <a:spLocks noGrp="1"/>
          </p:cNvSpPr>
          <p:nvPr>
            <p:ph type="title"/>
          </p:nvPr>
        </p:nvSpPr>
        <p:spPr/>
        <p:txBody>
          <a:bodyPr>
            <a:normAutofit/>
          </a:bodyPr>
          <a:lstStyle/>
          <a:p>
            <a:r>
              <a:rPr lang="en-US" altLang="en-US" sz="3600" dirty="0"/>
              <a:t>Impropriety Considerations in the Testing Environment</a:t>
            </a:r>
          </a:p>
        </p:txBody>
      </p:sp>
      <p:sp>
        <p:nvSpPr>
          <p:cNvPr id="11269" name="Content Placeholder 2">
            <a:extLst>
              <a:ext uri="{FF2B5EF4-FFF2-40B4-BE49-F238E27FC236}">
                <a16:creationId xmlns:a16="http://schemas.microsoft.com/office/drawing/2014/main" id="{906D1276-DB9A-2F32-1343-EE448BCADAB8}"/>
              </a:ext>
            </a:extLst>
          </p:cNvPr>
          <p:cNvSpPr>
            <a:spLocks noGrp="1"/>
          </p:cNvSpPr>
          <p:nvPr>
            <p:ph idx="1"/>
          </p:nvPr>
        </p:nvSpPr>
        <p:spPr/>
        <p:txBody>
          <a:bodyPr>
            <a:noAutofit/>
          </a:bodyPr>
          <a:lstStyle/>
          <a:p>
            <a:r>
              <a:rPr lang="en-US" sz="3200" dirty="0"/>
              <a:t>Academic content visible in the testing environment</a:t>
            </a:r>
          </a:p>
          <a:p>
            <a:r>
              <a:rPr lang="en-US" sz="3200" dirty="0"/>
              <a:t>Student talking</a:t>
            </a:r>
          </a:p>
          <a:p>
            <a:r>
              <a:rPr lang="en-US" sz="3200" dirty="0"/>
              <a:t>Untrained TA</a:t>
            </a:r>
          </a:p>
          <a:p>
            <a:r>
              <a:rPr lang="en-US" sz="3200" dirty="0"/>
              <a:t>TA leaving the testing environment (students unsupervised)</a:t>
            </a:r>
          </a:p>
          <a:p>
            <a:r>
              <a:rPr lang="en-US" sz="3200" dirty="0"/>
              <a:t>Coaching</a:t>
            </a:r>
          </a:p>
          <a:p>
            <a:r>
              <a:rPr lang="en-US" sz="3200" dirty="0"/>
              <a:t>Non-allowable resource</a:t>
            </a:r>
          </a:p>
        </p:txBody>
      </p:sp>
      <p:sp>
        <p:nvSpPr>
          <p:cNvPr id="2" name="Footer Placeholder 1">
            <a:extLst>
              <a:ext uri="{FF2B5EF4-FFF2-40B4-BE49-F238E27FC236}">
                <a16:creationId xmlns:a16="http://schemas.microsoft.com/office/drawing/2014/main" id="{3950F3F7-56CA-C5CD-69B5-A88AFD1F3677}"/>
              </a:ext>
            </a:extLst>
          </p:cNvPr>
          <p:cNvSpPr>
            <a:spLocks noGrp="1"/>
          </p:cNvSpPr>
          <p:nvPr>
            <p:ph type="ftr" sz="quarter" idx="11"/>
          </p:nvPr>
        </p:nvSpPr>
        <p:spPr/>
        <p:txBody>
          <a:bodyPr/>
          <a:lstStyle/>
          <a:p>
            <a:r>
              <a:rPr lang="en-US"/>
              <a:t>Oregon Department of Education</a:t>
            </a:r>
            <a:endParaRPr lang="en-US" dirty="0"/>
          </a:p>
        </p:txBody>
      </p:sp>
      <p:sp>
        <p:nvSpPr>
          <p:cNvPr id="3" name="Slide Number Placeholder 2">
            <a:extLst>
              <a:ext uri="{FF2B5EF4-FFF2-40B4-BE49-F238E27FC236}">
                <a16:creationId xmlns:a16="http://schemas.microsoft.com/office/drawing/2014/main" id="{F73499C4-099B-7098-FF7B-504C19BF6DE5}"/>
              </a:ext>
            </a:extLst>
          </p:cNvPr>
          <p:cNvSpPr>
            <a:spLocks noGrp="1"/>
          </p:cNvSpPr>
          <p:nvPr>
            <p:ph type="sldNum" sz="quarter" idx="12"/>
          </p:nvPr>
        </p:nvSpPr>
        <p:spPr/>
        <p:txBody>
          <a:bodyPr/>
          <a:lstStyle/>
          <a:p>
            <a:fld id="{357F5B69-6281-4C1F-8C38-6DA0F56DA430}" type="slidenum">
              <a:rPr lang="en-US" smtClean="0"/>
              <a:t>5</a:t>
            </a:fld>
            <a:endParaRPr lang="en-US" dirty="0"/>
          </a:p>
        </p:txBody>
      </p:sp>
    </p:spTree>
    <p:extLst>
      <p:ext uri="{BB962C8B-B14F-4D97-AF65-F5344CB8AC3E}">
        <p14:creationId xmlns:p14="http://schemas.microsoft.com/office/powerpoint/2010/main" val="1632102386"/>
      </p:ext>
    </p:extLst>
  </p:cSld>
  <p:clrMapOvr>
    <a:masterClrMapping/>
  </p:clrMapOvr>
  <mc:AlternateContent xmlns:mc="http://schemas.openxmlformats.org/markup-compatibility/2006" xmlns:p14="http://schemas.microsoft.com/office/powerpoint/2010/main">
    <mc:Choice Requires="p14">
      <p:transition spd="slow" p14:dur="2000" advClick="0" advTm="96000"/>
    </mc:Choice>
    <mc:Fallback xmlns="">
      <p:transition spd="slow" advClick="0" advTm="96000"/>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r>
              <a:rPr lang="en-US" sz="4000" dirty="0"/>
              <a:t>Handling Secure Test Materials</a:t>
            </a:r>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t>6</a:t>
            </a:fld>
            <a:endParaRPr lang="en-US" dirty="0"/>
          </a:p>
        </p:txBody>
      </p:sp>
      <p:sp>
        <p:nvSpPr>
          <p:cNvPr id="3" name="Content Placeholder 2"/>
          <p:cNvSpPr>
            <a:spLocks noGrp="1"/>
          </p:cNvSpPr>
          <p:nvPr>
            <p:ph idx="4294967295"/>
          </p:nvPr>
        </p:nvSpPr>
        <p:spPr>
          <a:xfrm>
            <a:off x="813753" y="4736612"/>
            <a:ext cx="10783887" cy="1055688"/>
          </a:xfrm>
        </p:spPr>
        <p:txBody>
          <a:bodyPr>
            <a:normAutofit lnSpcReduction="10000"/>
          </a:bodyPr>
          <a:lstStyle/>
          <a:p>
            <a:pPr marL="0" indent="0" algn="ctr">
              <a:buNone/>
            </a:pPr>
            <a:r>
              <a:rPr lang="en-US" altLang="en-US" i="1" dirty="0"/>
              <a:t>Printed assessment materials include secure test items and/or reading passages that need to be handled properly so that the test items can be used across years to allow for year-to-year comparability as well as protect investment in test development.</a:t>
            </a:r>
          </a:p>
        </p:txBody>
      </p:sp>
    </p:spTree>
    <p:extLst>
      <p:ext uri="{BB962C8B-B14F-4D97-AF65-F5344CB8AC3E}">
        <p14:creationId xmlns:p14="http://schemas.microsoft.com/office/powerpoint/2010/main" val="34337336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A9E54D-BC64-B18A-3A8F-DD718506C467}"/>
            </a:ext>
          </a:extLst>
        </p:cNvPr>
        <p:cNvGrpSpPr/>
        <p:nvPr/>
      </p:nvGrpSpPr>
      <p:grpSpPr>
        <a:xfrm>
          <a:off x="0" y="0"/>
          <a:ext cx="0" cy="0"/>
          <a:chOff x="0" y="0"/>
          <a:chExt cx="0" cy="0"/>
        </a:xfrm>
      </p:grpSpPr>
      <p:sp>
        <p:nvSpPr>
          <p:cNvPr id="13314" name="Title 1">
            <a:extLst>
              <a:ext uri="{FF2B5EF4-FFF2-40B4-BE49-F238E27FC236}">
                <a16:creationId xmlns:a16="http://schemas.microsoft.com/office/drawing/2014/main" id="{C20E8D7D-54C6-C1F9-EBBB-294EDA2617B4}"/>
              </a:ext>
            </a:extLst>
          </p:cNvPr>
          <p:cNvSpPr>
            <a:spLocks noGrp="1"/>
          </p:cNvSpPr>
          <p:nvPr>
            <p:ph type="title"/>
          </p:nvPr>
        </p:nvSpPr>
        <p:spPr/>
        <p:txBody>
          <a:bodyPr>
            <a:normAutofit/>
          </a:bodyPr>
          <a:lstStyle/>
          <a:p>
            <a:r>
              <a:rPr lang="en-US" altLang="en-US" sz="3600" dirty="0"/>
              <a:t>Reminder of Requirements</a:t>
            </a:r>
          </a:p>
        </p:txBody>
      </p:sp>
      <p:sp>
        <p:nvSpPr>
          <p:cNvPr id="13315" name="Content Placeholder 1">
            <a:extLst>
              <a:ext uri="{FF2B5EF4-FFF2-40B4-BE49-F238E27FC236}">
                <a16:creationId xmlns:a16="http://schemas.microsoft.com/office/drawing/2014/main" id="{D1C988CE-53C0-32A5-EA2F-2AF8A4744A08}"/>
              </a:ext>
            </a:extLst>
          </p:cNvPr>
          <p:cNvSpPr>
            <a:spLocks noGrp="1"/>
          </p:cNvSpPr>
          <p:nvPr>
            <p:ph idx="1"/>
          </p:nvPr>
        </p:nvSpPr>
        <p:spPr/>
        <p:txBody>
          <a:bodyPr vert="horz" lIns="91440" tIns="45720" rIns="91440" bIns="45720" rtlCol="0" anchor="t">
            <a:normAutofit/>
          </a:bodyPr>
          <a:lstStyle/>
          <a:p>
            <a:r>
              <a:rPr lang="en-US" altLang="en-US" dirty="0"/>
              <a:t>Ensure only the student and authorized staff have access</a:t>
            </a:r>
          </a:p>
          <a:p>
            <a:r>
              <a:rPr lang="en-US" altLang="en-US" dirty="0"/>
              <a:t>Use only for appropriate testing purposes (do not review, discuss, copy, evaluate, grade, etc.)</a:t>
            </a:r>
          </a:p>
          <a:p>
            <a:r>
              <a:rPr lang="en-US" altLang="en-US" dirty="0"/>
              <a:t>Maintain chain of custody from printing to shredding, using consistent protocols to collect and inventory all materials</a:t>
            </a:r>
          </a:p>
          <a:p>
            <a:r>
              <a:rPr lang="en-US"/>
              <a:t>Ensure all materials are securely destroyed:</a:t>
            </a:r>
            <a:endParaRPr lang="en-US">
              <a:ea typeface="Calibri"/>
              <a:cs typeface="Calibri"/>
            </a:endParaRPr>
          </a:p>
          <a:p>
            <a:pPr lvl="1"/>
            <a:r>
              <a:rPr lang="en-US"/>
              <a:t>at the end of each test session (printed items and stimuli, notes, and scratch paper)</a:t>
            </a:r>
            <a:endParaRPr lang="en-US">
              <a:ea typeface="Calibri" panose="020F0502020204030204"/>
              <a:cs typeface="Calibri" panose="020F0502020204030204"/>
            </a:endParaRPr>
          </a:p>
          <a:p>
            <a:pPr lvl="1"/>
            <a:r>
              <a:rPr lang="en-US"/>
              <a:t>upon test completion (for ELPA, ELA and Mathematics PT items)</a:t>
            </a:r>
            <a:endParaRPr lang="en-US">
              <a:ea typeface="Calibri" panose="020F0502020204030204"/>
              <a:cs typeface="Calibri" panose="020F0502020204030204"/>
            </a:endParaRPr>
          </a:p>
          <a:p>
            <a:pPr lvl="1"/>
            <a:r>
              <a:rPr lang="en-US"/>
              <a:t>after data has been entered (paper/pencil Oregon Extended assessments)</a:t>
            </a:r>
            <a:endParaRPr lang="en-US">
              <a:ea typeface="Calibri" panose="020F0502020204030204"/>
              <a:cs typeface="Calibri" panose="020F0502020204030204"/>
            </a:endParaRPr>
          </a:p>
          <a:p>
            <a:endParaRPr lang="en-US" altLang="en-US" dirty="0">
              <a:ea typeface="Calibri"/>
              <a:cs typeface="Calibri"/>
            </a:endParaRPr>
          </a:p>
        </p:txBody>
      </p:sp>
      <p:sp>
        <p:nvSpPr>
          <p:cNvPr id="2" name="Footer Placeholder 1">
            <a:extLst>
              <a:ext uri="{FF2B5EF4-FFF2-40B4-BE49-F238E27FC236}">
                <a16:creationId xmlns:a16="http://schemas.microsoft.com/office/drawing/2014/main" id="{BD64F581-509A-3B7D-6468-DA5BE99DA24E}"/>
              </a:ext>
            </a:extLst>
          </p:cNvPr>
          <p:cNvSpPr>
            <a:spLocks noGrp="1"/>
          </p:cNvSpPr>
          <p:nvPr>
            <p:ph type="ftr" sz="quarter" idx="11"/>
          </p:nvPr>
        </p:nvSpPr>
        <p:spPr/>
        <p:txBody>
          <a:bodyPr/>
          <a:lstStyle/>
          <a:p>
            <a:r>
              <a:rPr lang="en-US"/>
              <a:t>Oregon Department of Education</a:t>
            </a:r>
            <a:endParaRPr lang="en-US" dirty="0"/>
          </a:p>
        </p:txBody>
      </p:sp>
      <p:sp>
        <p:nvSpPr>
          <p:cNvPr id="3" name="Slide Number Placeholder 2">
            <a:extLst>
              <a:ext uri="{FF2B5EF4-FFF2-40B4-BE49-F238E27FC236}">
                <a16:creationId xmlns:a16="http://schemas.microsoft.com/office/drawing/2014/main" id="{B31E87F8-B420-7133-F0F6-67FF5BD21DC2}"/>
              </a:ext>
            </a:extLst>
          </p:cNvPr>
          <p:cNvSpPr>
            <a:spLocks noGrp="1"/>
          </p:cNvSpPr>
          <p:nvPr>
            <p:ph type="sldNum" sz="quarter" idx="12"/>
          </p:nvPr>
        </p:nvSpPr>
        <p:spPr/>
        <p:txBody>
          <a:bodyPr/>
          <a:lstStyle/>
          <a:p>
            <a:fld id="{357F5B69-6281-4C1F-8C38-6DA0F56DA430}" type="slidenum">
              <a:rPr lang="en-US" smtClean="0"/>
              <a:t>7</a:t>
            </a:fld>
            <a:endParaRPr lang="en-US" dirty="0"/>
          </a:p>
        </p:txBody>
      </p:sp>
      <p:sp>
        <p:nvSpPr>
          <p:cNvPr id="13316" name="TextBox 3">
            <a:extLst>
              <a:ext uri="{FF2B5EF4-FFF2-40B4-BE49-F238E27FC236}">
                <a16:creationId xmlns:a16="http://schemas.microsoft.com/office/drawing/2014/main" id="{9B36F1DA-F517-9A55-FE80-252B2503A802}"/>
              </a:ext>
            </a:extLst>
          </p:cNvPr>
          <p:cNvSpPr txBox="1">
            <a:spLocks noChangeArrowheads="1"/>
          </p:cNvSpPr>
          <p:nvPr/>
        </p:nvSpPr>
        <p:spPr bwMode="auto">
          <a:xfrm>
            <a:off x="4904509" y="5934670"/>
            <a:ext cx="625932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anchor="t">
            <a:spAutoFit/>
          </a:bodyPr>
          <a:lstStyle>
            <a:lvl1pPr eaLnBrk="0" hangingPunct="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eaLnBrk="0" hangingPunct="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eaLnBrk="0" hangingPunct="0">
              <a:spcBef>
                <a:spcPct val="20000"/>
              </a:spcBef>
              <a:buClr>
                <a:schemeClr val="tx1"/>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eaLnBrk="0" hangingPunct="0">
              <a:spcBef>
                <a:spcPct val="20000"/>
              </a:spcBef>
              <a:buClr>
                <a:schemeClr val="accent2"/>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eaLnBrk="0" hangingPunct="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algn="r" eaLnBrk="1" hangingPunct="1">
              <a:spcBef>
                <a:spcPct val="0"/>
              </a:spcBef>
              <a:buClrTx/>
              <a:buSzTx/>
              <a:buFontTx/>
              <a:buNone/>
            </a:pPr>
            <a:r>
              <a:rPr lang="en-US" altLang="en-US" sz="1800" i="1" dirty="0">
                <a:solidFill>
                  <a:srgbClr val="1B75BC"/>
                </a:solidFill>
                <a:latin typeface="Times New Roman" panose="02020603050405020304" pitchFamily="18" charset="0"/>
              </a:rPr>
              <a:t>TAM, Section 2.4: </a:t>
            </a:r>
            <a:r>
              <a:rPr lang="en-US" altLang="en-US" sz="1800" i="1" dirty="0">
                <a:solidFill>
                  <a:srgbClr val="1B75BC"/>
                </a:solidFill>
                <a:latin typeface="Times New Roman" panose="02020603050405020304" pitchFamily="18" charset="0"/>
                <a:hlinkClick r:id="rId3"/>
              </a:rPr>
              <a:t>Secure Handling of Printed Material </a:t>
            </a:r>
          </a:p>
        </p:txBody>
      </p:sp>
    </p:spTree>
    <p:extLst>
      <p:ext uri="{BB962C8B-B14F-4D97-AF65-F5344CB8AC3E}">
        <p14:creationId xmlns:p14="http://schemas.microsoft.com/office/powerpoint/2010/main" val="27272260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EE6EC3-0E96-B0BF-2563-9F6045F8958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370EC13-D11E-8FB7-2B91-C12238A0F8E9}"/>
              </a:ext>
            </a:extLst>
          </p:cNvPr>
          <p:cNvSpPr>
            <a:spLocks noGrp="1"/>
          </p:cNvSpPr>
          <p:nvPr>
            <p:ph type="ctrTitle"/>
          </p:nvPr>
        </p:nvSpPr>
        <p:spPr/>
        <p:txBody>
          <a:bodyPr>
            <a:normAutofit/>
          </a:bodyPr>
          <a:lstStyle/>
          <a:p>
            <a:pPr algn="ctr"/>
            <a:r>
              <a:rPr lang="en-US" sz="4000" dirty="0"/>
              <a:t>Identifying and Preventing Improprieties</a:t>
            </a:r>
          </a:p>
        </p:txBody>
      </p:sp>
      <p:sp>
        <p:nvSpPr>
          <p:cNvPr id="4" name="Footer Placeholder 3">
            <a:extLst>
              <a:ext uri="{FF2B5EF4-FFF2-40B4-BE49-F238E27FC236}">
                <a16:creationId xmlns:a16="http://schemas.microsoft.com/office/drawing/2014/main" id="{A46442CA-9F21-ADE2-C274-8255985AD0E0}"/>
              </a:ext>
            </a:extLst>
          </p:cNvPr>
          <p:cNvSpPr>
            <a:spLocks noGrp="1"/>
          </p:cNvSpPr>
          <p:nvPr>
            <p:ph type="ftr" sz="quarter" idx="11"/>
          </p:nvPr>
        </p:nvSpPr>
        <p:spPr/>
        <p:txBody>
          <a:bodyPr/>
          <a:lstStyle/>
          <a:p>
            <a:r>
              <a:rPr lang="en-US"/>
              <a:t>Oregon Department of Education</a:t>
            </a:r>
            <a:endParaRPr lang="en-US" dirty="0"/>
          </a:p>
        </p:txBody>
      </p:sp>
      <p:sp>
        <p:nvSpPr>
          <p:cNvPr id="5" name="Slide Number Placeholder 4">
            <a:extLst>
              <a:ext uri="{FF2B5EF4-FFF2-40B4-BE49-F238E27FC236}">
                <a16:creationId xmlns:a16="http://schemas.microsoft.com/office/drawing/2014/main" id="{C227B7AE-41AE-F0D9-6878-F0172B38D37F}"/>
              </a:ext>
            </a:extLst>
          </p:cNvPr>
          <p:cNvSpPr>
            <a:spLocks noGrp="1"/>
          </p:cNvSpPr>
          <p:nvPr>
            <p:ph type="sldNum" sz="quarter" idx="12"/>
          </p:nvPr>
        </p:nvSpPr>
        <p:spPr/>
        <p:txBody>
          <a:bodyPr/>
          <a:lstStyle/>
          <a:p>
            <a:fld id="{357F5B69-6281-4C1F-8C38-6DA0F56DA430}" type="slidenum">
              <a:rPr lang="en-US" smtClean="0"/>
              <a:t>8</a:t>
            </a:fld>
            <a:endParaRPr lang="en-US" dirty="0"/>
          </a:p>
        </p:txBody>
      </p:sp>
      <p:sp>
        <p:nvSpPr>
          <p:cNvPr id="3" name="Content Placeholder 2">
            <a:extLst>
              <a:ext uri="{FF2B5EF4-FFF2-40B4-BE49-F238E27FC236}">
                <a16:creationId xmlns:a16="http://schemas.microsoft.com/office/drawing/2014/main" id="{BDC7F45C-0F27-7AE3-1D69-A474DFAAB206}"/>
              </a:ext>
            </a:extLst>
          </p:cNvPr>
          <p:cNvSpPr>
            <a:spLocks noGrp="1"/>
          </p:cNvSpPr>
          <p:nvPr>
            <p:ph idx="4294967295"/>
          </p:nvPr>
        </p:nvSpPr>
        <p:spPr>
          <a:xfrm>
            <a:off x="822897" y="4736612"/>
            <a:ext cx="10783887" cy="1055688"/>
          </a:xfrm>
        </p:spPr>
        <p:txBody>
          <a:bodyPr>
            <a:normAutofit/>
          </a:bodyPr>
          <a:lstStyle/>
          <a:p>
            <a:pPr marL="0" indent="0" algn="ctr">
              <a:buNone/>
            </a:pPr>
            <a:r>
              <a:rPr lang="en-US" altLang="en-US" sz="2400" i="1" dirty="0"/>
              <a:t>Ensures all student results are valid and can be submitted for scoring and that no student receives an unfair advantage or disadvantage during testing.</a:t>
            </a:r>
          </a:p>
        </p:txBody>
      </p:sp>
    </p:spTree>
    <p:extLst>
      <p:ext uri="{BB962C8B-B14F-4D97-AF65-F5344CB8AC3E}">
        <p14:creationId xmlns:p14="http://schemas.microsoft.com/office/powerpoint/2010/main" val="27379526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normAutofit/>
          </a:bodyPr>
          <a:lstStyle/>
          <a:p>
            <a:r>
              <a:rPr lang="en-US" altLang="en-US" sz="3600" dirty="0"/>
              <a:t>Reminder of Requirements</a:t>
            </a:r>
          </a:p>
        </p:txBody>
      </p:sp>
      <p:sp>
        <p:nvSpPr>
          <p:cNvPr id="13315" name="Content Placeholder 1"/>
          <p:cNvSpPr>
            <a:spLocks noGrp="1"/>
          </p:cNvSpPr>
          <p:nvPr>
            <p:ph idx="1"/>
          </p:nvPr>
        </p:nvSpPr>
        <p:spPr/>
        <p:txBody>
          <a:bodyPr>
            <a:normAutofit/>
          </a:bodyPr>
          <a:lstStyle/>
          <a:p>
            <a:r>
              <a:rPr lang="en-US" altLang="en-US" sz="3200" dirty="0"/>
              <a:t>An impropriety is any behavior that is prohibited because it gives students an unfair advantage or disadvantage, or compromises the security or validity of the test</a:t>
            </a:r>
          </a:p>
          <a:p>
            <a:r>
              <a:rPr lang="en-US" altLang="en-US" sz="3200" dirty="0"/>
              <a:t>Improprieties can be:</a:t>
            </a:r>
          </a:p>
          <a:p>
            <a:pPr lvl="1"/>
            <a:r>
              <a:rPr lang="en-US" altLang="en-US" sz="3200" dirty="0"/>
              <a:t>Committed by a student or an adult</a:t>
            </a:r>
          </a:p>
          <a:p>
            <a:pPr lvl="1"/>
            <a:r>
              <a:rPr lang="en-US" altLang="en-US" sz="3200" dirty="0"/>
              <a:t>Intentional or accidental</a:t>
            </a:r>
          </a:p>
          <a:p>
            <a:pPr lvl="1"/>
            <a:r>
              <a:rPr lang="en-US" altLang="en-US" sz="3200" dirty="0"/>
              <a:t>Affect a single student or a group of students</a:t>
            </a:r>
          </a:p>
          <a:p>
            <a:endParaRPr lang="en-US" altLang="en-US" sz="2100" dirty="0"/>
          </a:p>
        </p:txBody>
      </p:sp>
      <p:sp>
        <p:nvSpPr>
          <p:cNvPr id="2" name="Footer Placeholder 1"/>
          <p:cNvSpPr>
            <a:spLocks noGrp="1"/>
          </p:cNvSpPr>
          <p:nvPr>
            <p:ph type="ftr" sz="quarter" idx="11"/>
          </p:nvPr>
        </p:nvSpPr>
        <p:spPr/>
        <p:txBody>
          <a:bodyPr/>
          <a:lstStyle/>
          <a:p>
            <a:r>
              <a:rPr lang="en-US"/>
              <a:t>Oregon Department of Education</a:t>
            </a:r>
            <a:endParaRPr lang="en-US" dirty="0"/>
          </a:p>
        </p:txBody>
      </p:sp>
      <p:sp>
        <p:nvSpPr>
          <p:cNvPr id="3" name="Slide Number Placeholder 2"/>
          <p:cNvSpPr>
            <a:spLocks noGrp="1"/>
          </p:cNvSpPr>
          <p:nvPr>
            <p:ph type="sldNum" sz="quarter" idx="12"/>
          </p:nvPr>
        </p:nvSpPr>
        <p:spPr/>
        <p:txBody>
          <a:bodyPr/>
          <a:lstStyle/>
          <a:p>
            <a:fld id="{357F5B69-6281-4C1F-8C38-6DA0F56DA430}" type="slidenum">
              <a:rPr lang="en-US" smtClean="0"/>
              <a:t>9</a:t>
            </a:fld>
            <a:endParaRPr lang="en-US" dirty="0"/>
          </a:p>
        </p:txBody>
      </p:sp>
      <p:sp>
        <p:nvSpPr>
          <p:cNvPr id="13316" name="TextBox 3"/>
          <p:cNvSpPr txBox="1">
            <a:spLocks noChangeArrowheads="1"/>
          </p:cNvSpPr>
          <p:nvPr/>
        </p:nvSpPr>
        <p:spPr bwMode="auto">
          <a:xfrm>
            <a:off x="4904509" y="5934670"/>
            <a:ext cx="625932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eaLnBrk="0" hangingPunct="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eaLnBrk="0" hangingPunct="0">
              <a:spcBef>
                <a:spcPct val="20000"/>
              </a:spcBef>
              <a:buClr>
                <a:schemeClr val="tx1"/>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eaLnBrk="0" hangingPunct="0">
              <a:spcBef>
                <a:spcPct val="20000"/>
              </a:spcBef>
              <a:buClr>
                <a:schemeClr val="accent2"/>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eaLnBrk="0" hangingPunct="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algn="r" eaLnBrk="1" hangingPunct="1">
              <a:spcBef>
                <a:spcPct val="0"/>
              </a:spcBef>
              <a:buClrTx/>
              <a:buSzTx/>
              <a:buNone/>
            </a:pPr>
            <a:r>
              <a:rPr lang="en-US" altLang="en-US" sz="1800" i="1" dirty="0">
                <a:solidFill>
                  <a:srgbClr val="1B75BC"/>
                </a:solidFill>
                <a:latin typeface="Times New Roman" panose="02020603050405020304" pitchFamily="18" charset="0"/>
              </a:rPr>
              <a:t>TAM, Section 3: Appropriate Test Preparation and Practices</a:t>
            </a:r>
            <a:endParaRPr lang="en-US" altLang="en-US" sz="1800" i="1" dirty="0">
              <a:solidFill>
                <a:schemeClr val="accent6"/>
              </a:solidFill>
              <a:latin typeface="Times New Roman" panose="02020603050405020304" pitchFamily="18" charset="0"/>
            </a:endParaRPr>
          </a:p>
        </p:txBody>
      </p:sp>
    </p:spTree>
    <p:extLst>
      <p:ext uri="{BB962C8B-B14F-4D97-AF65-F5344CB8AC3E}">
        <p14:creationId xmlns:p14="http://schemas.microsoft.com/office/powerpoint/2010/main" val="2300229040"/>
      </p:ext>
    </p:extLst>
  </p:cSld>
  <p:clrMapOvr>
    <a:masterClrMapping/>
  </p:clrMapOvr>
</p:sld>
</file>

<file path=ppt/theme/theme1.xml><?xml version="1.0" encoding="utf-8"?>
<a:theme xmlns:a="http://schemas.openxmlformats.org/drawingml/2006/main" name="1_2021ODE">
  <a:themeElements>
    <a:clrScheme name="ODE 2025">
      <a:dk1>
        <a:sysClr val="windowText" lastClr="000000"/>
      </a:dk1>
      <a:lt1>
        <a:sysClr val="window" lastClr="FFFFFF"/>
      </a:lt1>
      <a:dk2>
        <a:srgbClr val="007A78"/>
      </a:dk2>
      <a:lt2>
        <a:srgbClr val="F2FAFE"/>
      </a:lt2>
      <a:accent1>
        <a:srgbClr val="1B75BC"/>
      </a:accent1>
      <a:accent2>
        <a:srgbClr val="9F2065"/>
      </a:accent2>
      <a:accent3>
        <a:srgbClr val="C14B1F"/>
      </a:accent3>
      <a:accent4>
        <a:srgbClr val="916600"/>
      </a:accent4>
      <a:accent5>
        <a:srgbClr val="007F43"/>
      </a:accent5>
      <a:accent6>
        <a:srgbClr val="D34F9A"/>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 Slide Deck Template_Accessible_2025" id="{3229AD8D-7C38-47C9-AFA9-44963DE6F608}" vid="{500E787D-4A08-4491-9FAB-BB9D43BCEFC7}"/>
    </a:ext>
  </a:extLst>
</a:theme>
</file>

<file path=ppt/theme/theme2.xml><?xml version="1.0" encoding="utf-8"?>
<a:theme xmlns:a="http://schemas.openxmlformats.org/drawingml/2006/main" name="Green_2021ODE">
  <a:themeElements>
    <a:clrScheme name="ODE_2024">
      <a:dk1>
        <a:sysClr val="windowText" lastClr="000000"/>
      </a:dk1>
      <a:lt1>
        <a:sysClr val="window" lastClr="FFFFFF"/>
      </a:lt1>
      <a:dk2>
        <a:srgbClr val="007A78"/>
      </a:dk2>
      <a:lt2>
        <a:srgbClr val="F2FAFE"/>
      </a:lt2>
      <a:accent1>
        <a:srgbClr val="006CAD"/>
      </a:accent1>
      <a:accent2>
        <a:srgbClr val="9F2065"/>
      </a:accent2>
      <a:accent3>
        <a:srgbClr val="C14B1F"/>
      </a:accent3>
      <a:accent4>
        <a:srgbClr val="916600"/>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 Slide Deck Template_Accessible_2025" id="{3229AD8D-7C38-47C9-AFA9-44963DE6F608}" vid="{AAFB0B2A-C4B2-41C7-92A5-70D75F419D70}"/>
    </a:ext>
  </a:extLst>
</a:theme>
</file>

<file path=ppt/theme/theme3.xml><?xml version="1.0" encoding="utf-8"?>
<a:theme xmlns:a="http://schemas.openxmlformats.org/drawingml/2006/main" name="Gold_2021ODE">
  <a:themeElements>
    <a:clrScheme name="ODE_2024">
      <a:dk1>
        <a:sysClr val="windowText" lastClr="000000"/>
      </a:dk1>
      <a:lt1>
        <a:sysClr val="window" lastClr="FFFFFF"/>
      </a:lt1>
      <a:dk2>
        <a:srgbClr val="007A78"/>
      </a:dk2>
      <a:lt2>
        <a:srgbClr val="F2FAFE"/>
      </a:lt2>
      <a:accent1>
        <a:srgbClr val="006CAD"/>
      </a:accent1>
      <a:accent2>
        <a:srgbClr val="9F2065"/>
      </a:accent2>
      <a:accent3>
        <a:srgbClr val="C14B1F"/>
      </a:accent3>
      <a:accent4>
        <a:srgbClr val="916600"/>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 Slide Deck Template_Accessible_2025" id="{3229AD8D-7C38-47C9-AFA9-44963DE6F608}" vid="{7D92AE0E-C289-45F3-BD76-BC889EE8D789}"/>
    </a:ext>
  </a:extLst>
</a:theme>
</file>

<file path=ppt/theme/theme4.xml><?xml version="1.0" encoding="utf-8"?>
<a:theme xmlns:a="http://schemas.openxmlformats.org/drawingml/2006/main" name="Orange_2021ODE">
  <a:themeElements>
    <a:clrScheme name="ODE_2024">
      <a:dk1>
        <a:sysClr val="windowText" lastClr="000000"/>
      </a:dk1>
      <a:lt1>
        <a:sysClr val="window" lastClr="FFFFFF"/>
      </a:lt1>
      <a:dk2>
        <a:srgbClr val="007A78"/>
      </a:dk2>
      <a:lt2>
        <a:srgbClr val="F2FAFE"/>
      </a:lt2>
      <a:accent1>
        <a:srgbClr val="006CAD"/>
      </a:accent1>
      <a:accent2>
        <a:srgbClr val="9F2065"/>
      </a:accent2>
      <a:accent3>
        <a:srgbClr val="C14B1F"/>
      </a:accent3>
      <a:accent4>
        <a:srgbClr val="916600"/>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 Slide Deck Template_Accessible_2025" id="{3229AD8D-7C38-47C9-AFA9-44963DE6F608}" vid="{B6D488F7-2464-4E22-AB08-1AD187968121}"/>
    </a:ext>
  </a:extLst>
</a:theme>
</file>

<file path=ppt/theme/theme5.xml><?xml version="1.0" encoding="utf-8"?>
<a:theme xmlns:a="http://schemas.openxmlformats.org/drawingml/2006/main" name="Red_2021ODE">
  <a:themeElements>
    <a:clrScheme name="ODE_2024">
      <a:dk1>
        <a:sysClr val="windowText" lastClr="000000"/>
      </a:dk1>
      <a:lt1>
        <a:sysClr val="window" lastClr="FFFFFF"/>
      </a:lt1>
      <a:dk2>
        <a:srgbClr val="007A78"/>
      </a:dk2>
      <a:lt2>
        <a:srgbClr val="F2FAFE"/>
      </a:lt2>
      <a:accent1>
        <a:srgbClr val="006CAD"/>
      </a:accent1>
      <a:accent2>
        <a:srgbClr val="9F2065"/>
      </a:accent2>
      <a:accent3>
        <a:srgbClr val="C14B1F"/>
      </a:accent3>
      <a:accent4>
        <a:srgbClr val="916600"/>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 Slide Deck Template_Accessible_2025" id="{3229AD8D-7C38-47C9-AFA9-44963DE6F608}" vid="{EEC54850-1245-4301-BCEC-014C0882AE7D}"/>
    </a:ext>
  </a:extLst>
</a:theme>
</file>

<file path=ppt/theme/theme6.xml><?xml version="1.0" encoding="utf-8"?>
<a:theme xmlns:a="http://schemas.openxmlformats.org/drawingml/2006/main" name="Teal_2021ODE">
  <a:themeElements>
    <a:clrScheme name="ODE_2024">
      <a:dk1>
        <a:sysClr val="windowText" lastClr="000000"/>
      </a:dk1>
      <a:lt1>
        <a:sysClr val="window" lastClr="FFFFFF"/>
      </a:lt1>
      <a:dk2>
        <a:srgbClr val="007A78"/>
      </a:dk2>
      <a:lt2>
        <a:srgbClr val="F2FAFE"/>
      </a:lt2>
      <a:accent1>
        <a:srgbClr val="006CAD"/>
      </a:accent1>
      <a:accent2>
        <a:srgbClr val="9F2065"/>
      </a:accent2>
      <a:accent3>
        <a:srgbClr val="C14B1F"/>
      </a:accent3>
      <a:accent4>
        <a:srgbClr val="916600"/>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 Slide Deck Template_Accessible_2025" id="{3229AD8D-7C38-47C9-AFA9-44963DE6F608}" vid="{8DEE96B7-49DC-4AD3-ABF2-AFC8F0019781}"/>
    </a:ext>
  </a:extLst>
</a:theme>
</file>

<file path=ppt/theme/theme7.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SharedWithUsers xmlns="54031767-dd6d-417c-ab73-583408f47564">
      <UserInfo>
        <DisplayName>GOODNESS Michelle * ODE</DisplayName>
        <AccountId>497</AccountId>
        <AccountType/>
      </UserInfo>
      <UserInfo>
        <DisplayName>BAKER Traci * ODE</DisplayName>
        <AccountId>1053</AccountId>
        <AccountType/>
      </UserInfo>
      <UserInfo>
        <DisplayName>WIENS Jon * ODE</DisplayName>
        <AccountId>176</AccountId>
        <AccountType/>
      </UserInfo>
      <UserInfo>
        <DisplayName>BOYD Meg * ODE</DisplayName>
        <AccountId>110</AccountId>
        <AccountType/>
      </UserInfo>
      <UserInfo>
        <DisplayName>SIEGEL Marc * ODE</DisplayName>
        <AccountId>29</AccountId>
        <AccountType/>
      </UserInfo>
      <UserInfo>
        <DisplayName>FARLEY Dan * ODE</DisplayName>
        <AccountId>203</AccountId>
        <AccountType/>
      </UserInfo>
      <UserInfo>
        <DisplayName>JUSTIS Carlee * DAS</DisplayName>
        <AccountId>1071</AccountId>
        <AccountType/>
      </UserInfo>
    </SharedWithUsers>
    <Estimated_x0020_Creation_x0020_Date xmlns="826a7eb6-1fc1-4229-aedf-6a10bdcdc31e" xsi:nil="true"/>
    <Remediation_x0020_Date xmlns="826a7eb6-1fc1-4229-aedf-6a10bdcdc31e">2025-09-18T21:47:00+00:00</Remediation_x0020_Date>
    <PublishingExpirationDate xmlns="http://schemas.microsoft.com/sharepoint/v3" xsi:nil="true"/>
    <PublishingStartDate xmlns="http://schemas.microsoft.com/sharepoint/v3" xsi:nil="true"/>
    <Priority xmlns="826a7eb6-1fc1-4229-aedf-6a10bdcdc31e">New</Priority>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ACE426A0BE1DCD4282029129806F0353" ma:contentTypeVersion="8" ma:contentTypeDescription="Create a new document." ma:contentTypeScope="" ma:versionID="2fa6e710697f4022c0d5a648e4491bb5">
  <xsd:schema xmlns:xsd="http://www.w3.org/2001/XMLSchema" xmlns:xs="http://www.w3.org/2001/XMLSchema" xmlns:p="http://schemas.microsoft.com/office/2006/metadata/properties" xmlns:ns1="http://schemas.microsoft.com/sharepoint/v3" xmlns:ns2="826a7eb6-1fc1-4229-aedf-6a10bdcdc31e" xmlns:ns3="54031767-dd6d-417c-ab73-583408f47564" targetNamespace="http://schemas.microsoft.com/office/2006/metadata/properties" ma:root="true" ma:fieldsID="256e605d0e29d97c9081fe2632c68745" ns1:_="" ns2:_="" ns3:_="">
    <xsd:import namespace="http://schemas.microsoft.com/sharepoint/v3"/>
    <xsd:import namespace="826a7eb6-1fc1-4229-aedf-6a10bdcdc31e"/>
    <xsd:import namespace="54031767-dd6d-417c-ab73-583408f47564"/>
    <xsd:element name="properties">
      <xsd:complexType>
        <xsd:sequence>
          <xsd:element name="documentManagement">
            <xsd:complexType>
              <xsd:all>
                <xsd:element ref="ns1:PublishingStartDate" minOccurs="0"/>
                <xsd:element ref="ns1:PublishingExpirationDate" minOccurs="0"/>
                <xsd:element ref="ns2:Estimated_x0020_Creation_x0020_Date" minOccurs="0"/>
                <xsd:element ref="ns2:Remediation_x0020_Date" minOccurs="0"/>
                <xsd:element ref="ns2:Priority"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826a7eb6-1fc1-4229-aedf-6a10bdcdc31e" elementFormDefault="qualified">
    <xsd:import namespace="http://schemas.microsoft.com/office/2006/documentManagement/types"/>
    <xsd:import namespace="http://schemas.microsoft.com/office/infopath/2007/PartnerControls"/>
    <xsd:element name="Estimated_x0020_Creation_x0020_Date" ma:index="6" nillable="true" ma:displayName="Estimated Creation Date" ma:format="DateOnly" ma:internalName="Estimated_x0020_Creation_x0020_Date" ma:readOnly="false">
      <xsd:simpleType>
        <xsd:restriction base="dms:DateTime"/>
      </xsd:simpleType>
    </xsd:element>
    <xsd:element name="Remediation_x0020_Date" ma:index="7" nillable="true" ma:displayName="Remediation Date" ma:default="[today]" ma:format="DateOnly" ma:internalName="Remediation_x0020_Date" ma:readOnly="false">
      <xsd:simpleType>
        <xsd:restriction base="dms:DateTime"/>
      </xsd:simpleType>
    </xsd:element>
    <xsd:element name="Priority" ma:index="8" nillable="true" ma:displayName="Priority" ma:default="New" ma:description="What Priority Level Is This Document?" ma:format="RadioButtons" ma:internalName="Priority" ma:readOnly="false">
      <xsd:simpleType>
        <xsd:restriction base="dms:Choice">
          <xsd:enumeration value="New"/>
          <xsd:enumeration value="Legacy"/>
          <xsd:enumeration value="Tier 1"/>
          <xsd:enumeration value="Tier 2"/>
          <xsd:enumeration value="Tier 3"/>
        </xsd:restriction>
      </xsd:simpleType>
    </xsd:element>
  </xsd:schema>
  <xsd:schema xmlns:xsd="http://www.w3.org/2001/XMLSchema" xmlns:xs="http://www.w3.org/2001/XMLSchema" xmlns:dms="http://schemas.microsoft.com/office/2006/documentManagement/types" xmlns:pc="http://schemas.microsoft.com/office/infopath/2007/PartnerControls" targetNamespace="54031767-dd6d-417c-ab73-583408f47564"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9"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FC1C207-77FC-44F7-AC05-276B3AA37170}">
  <ds:schemaRefs>
    <ds:schemaRef ds:uri="http://schemas.microsoft.com/sharepoint/v3/contenttype/forms"/>
  </ds:schemaRefs>
</ds:datastoreItem>
</file>

<file path=customXml/itemProps2.xml><?xml version="1.0" encoding="utf-8"?>
<ds:datastoreItem xmlns:ds="http://schemas.openxmlformats.org/officeDocument/2006/customXml" ds:itemID="{BC4EA527-A198-4301-BCF4-14EDE0643645}">
  <ds:schemaRefs>
    <ds:schemaRef ds:uri="http://schemas.microsoft.com/office/2006/documentManagement/types"/>
    <ds:schemaRef ds:uri="http://purl.org/dc/dcmitype/"/>
    <ds:schemaRef ds:uri="35c482b7-3342-4aed-a937-806bb302c8cb"/>
    <ds:schemaRef ds:uri="http://schemas.openxmlformats.org/package/2006/metadata/core-properties"/>
    <ds:schemaRef ds:uri="http://purl.org/dc/terms/"/>
    <ds:schemaRef ds:uri="http://purl.org/dc/elements/1.1/"/>
    <ds:schemaRef ds:uri="http://schemas.microsoft.com/office/2006/metadata/properties"/>
    <ds:schemaRef ds:uri="http://www.w3.org/XML/1998/namespace"/>
    <ds:schemaRef ds:uri="http://schemas.microsoft.com/office/infopath/2007/PartnerControls"/>
    <ds:schemaRef ds:uri="cff768f0-15bc-4a4d-af58-1e3581e35e48"/>
  </ds:schemaRefs>
</ds:datastoreItem>
</file>

<file path=customXml/itemProps3.xml><?xml version="1.0" encoding="utf-8"?>
<ds:datastoreItem xmlns:ds="http://schemas.openxmlformats.org/officeDocument/2006/customXml" ds:itemID="{1CE2754B-6672-49A7-BABC-D41A34BB0B65}"/>
</file>

<file path=docMetadata/LabelInfo.xml><?xml version="1.0" encoding="utf-8"?>
<clbl:labelList xmlns:clbl="http://schemas.microsoft.com/office/2020/mipLabelMetadata">
  <clbl:label id="{61f40bdc-19d8-4b8e-be88-e9eb9bcca8b8}" enabled="1" method="Privileged" siteId="{b4f51418-b269-49a2-935a-fa54bf584fc8}" removed="0"/>
</clbl:labelList>
</file>

<file path=docProps/app.xml><?xml version="1.0" encoding="utf-8"?>
<Properties xmlns="http://schemas.openxmlformats.org/officeDocument/2006/extended-properties" xmlns:vt="http://schemas.openxmlformats.org/officeDocument/2006/docPropsVTypes">
  <Template>ODE Slide Deck Template_Accessible_2025</Template>
  <TotalTime>381</TotalTime>
  <Words>3229</Words>
  <Application>Microsoft Office PowerPoint</Application>
  <PresentationFormat>Widescreen</PresentationFormat>
  <Paragraphs>204</Paragraphs>
  <Slides>21</Slides>
  <Notes>21</Notes>
  <HiddenSlides>0</HiddenSlides>
  <MMClips>0</MMClips>
  <ScaleCrop>false</ScaleCrop>
  <HeadingPairs>
    <vt:vector size="6" baseType="variant">
      <vt:variant>
        <vt:lpstr>Fonts Used</vt:lpstr>
      </vt:variant>
      <vt:variant>
        <vt:i4>4</vt:i4>
      </vt:variant>
      <vt:variant>
        <vt:lpstr>Theme</vt:lpstr>
      </vt:variant>
      <vt:variant>
        <vt:i4>6</vt:i4>
      </vt:variant>
      <vt:variant>
        <vt:lpstr>Slide Titles</vt:lpstr>
      </vt:variant>
      <vt:variant>
        <vt:i4>21</vt:i4>
      </vt:variant>
    </vt:vector>
  </HeadingPairs>
  <TitlesOfParts>
    <vt:vector size="31" baseType="lpstr">
      <vt:lpstr>Arial</vt:lpstr>
      <vt:lpstr>Calibri</vt:lpstr>
      <vt:lpstr>Times New Roman</vt:lpstr>
      <vt:lpstr>Wingdings</vt:lpstr>
      <vt:lpstr>1_2021ODE</vt:lpstr>
      <vt:lpstr>Green_2021ODE</vt:lpstr>
      <vt:lpstr>Gold_2021ODE</vt:lpstr>
      <vt:lpstr>Orange_2021ODE</vt:lpstr>
      <vt:lpstr>Red_2021ODE</vt:lpstr>
      <vt:lpstr>Teal_2021ODE</vt:lpstr>
      <vt:lpstr>Required for DTCs, STCs, and TAs</vt:lpstr>
      <vt:lpstr>Topics</vt:lpstr>
      <vt:lpstr>Secure Testing Environment</vt:lpstr>
      <vt:lpstr>Secure Test Environment</vt:lpstr>
      <vt:lpstr>Impropriety Considerations in the Testing Environment</vt:lpstr>
      <vt:lpstr>Handling Secure Test Materials</vt:lpstr>
      <vt:lpstr>Reminder of Requirements</vt:lpstr>
      <vt:lpstr>Identifying and Preventing Improprieties</vt:lpstr>
      <vt:lpstr>Reminder of Requirements</vt:lpstr>
      <vt:lpstr>Preventing Improprieties</vt:lpstr>
      <vt:lpstr>Most Improprieties are Adult Initiated</vt:lpstr>
      <vt:lpstr>Impropriety Types</vt:lpstr>
      <vt:lpstr>Impropriety Responses</vt:lpstr>
      <vt:lpstr>Avoiding Test Improprieties</vt:lpstr>
      <vt:lpstr>Q&amp;A Discussion</vt:lpstr>
      <vt:lpstr>Reporting Improprieties</vt:lpstr>
      <vt:lpstr>Reminder of Requirements</vt:lpstr>
      <vt:lpstr>Reporting Process (For DTCs Only)</vt:lpstr>
      <vt:lpstr>Potential Consequences</vt:lpstr>
      <vt:lpstr>Q and A Discussion</vt:lpstr>
      <vt:lpstr>Online Resources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FEARN Sody * ODE</dc:creator>
  <cp:lastModifiedBy>FEARN Sody * ODE</cp:lastModifiedBy>
  <cp:revision>14</cp:revision>
  <dcterms:created xsi:type="dcterms:W3CDTF">2025-09-03T20:12:49Z</dcterms:created>
  <dcterms:modified xsi:type="dcterms:W3CDTF">2025-09-11T20:05:40Z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0x010100ACE426A0BE1DCD4282029129806F0353</vt:lpwstr>
  </property>
  <property fmtid="{D5CDD505-2E9C-101B-9397-08002B2CF9AE}" pid="3" name="TaxKeyword">
    <vt:lpwstr/>
  </property>
  <property fmtid="{D5CDD505-2E9C-101B-9397-08002B2CF9AE}" pid="4" name="MSIP_Label_61f40bdc-19d8-4b8e-be88-e9eb9bcca8b8_Enabled">
    <vt:lpwstr>true</vt:lpwstr>
  </property>
  <property fmtid="{D5CDD505-2E9C-101B-9397-08002B2CF9AE}" pid="5" name="MSIP_Label_61f40bdc-19d8-4b8e-be88-e9eb9bcca8b8_SetDate">
    <vt:lpwstr>2023-10-19T17:38:46Z</vt:lpwstr>
  </property>
  <property fmtid="{D5CDD505-2E9C-101B-9397-08002B2CF9AE}" pid="6" name="MSIP_Label_61f40bdc-19d8-4b8e-be88-e9eb9bcca8b8_Method">
    <vt:lpwstr>Privileged</vt:lpwstr>
  </property>
  <property fmtid="{D5CDD505-2E9C-101B-9397-08002B2CF9AE}" pid="7" name="MSIP_Label_61f40bdc-19d8-4b8e-be88-e9eb9bcca8b8_Name">
    <vt:lpwstr>Level 1 - Published (Items)</vt:lpwstr>
  </property>
  <property fmtid="{D5CDD505-2E9C-101B-9397-08002B2CF9AE}" pid="8" name="MSIP_Label_61f40bdc-19d8-4b8e-be88-e9eb9bcca8b8_SiteId">
    <vt:lpwstr>b4f51418-b269-49a2-935a-fa54bf584fc8</vt:lpwstr>
  </property>
  <property fmtid="{D5CDD505-2E9C-101B-9397-08002B2CF9AE}" pid="9" name="MSIP_Label_61f40bdc-19d8-4b8e-be88-e9eb9bcca8b8_ActionId">
    <vt:lpwstr>c4b5f7af-171c-4074-8f39-9fc74c531cc2</vt:lpwstr>
  </property>
  <property fmtid="{D5CDD505-2E9C-101B-9397-08002B2CF9AE}" pid="10" name="MSIP_Label_61f40bdc-19d8-4b8e-be88-e9eb9bcca8b8_ContentBits">
    <vt:lpwstr>0</vt:lpwstr>
  </property>
  <property fmtid="{D5CDD505-2E9C-101B-9397-08002B2CF9AE}" pid="11" name="MSIP_Label_09b73270-2993-4076-be47-9c78f42a1e84_Enabled">
    <vt:lpwstr>true</vt:lpwstr>
  </property>
  <property fmtid="{D5CDD505-2E9C-101B-9397-08002B2CF9AE}" pid="12" name="MSIP_Label_09b73270-2993-4076-be47-9c78f42a1e84_SetDate">
    <vt:lpwstr>2024-06-21T16:55:30Z</vt:lpwstr>
  </property>
  <property fmtid="{D5CDD505-2E9C-101B-9397-08002B2CF9AE}" pid="13" name="MSIP_Label_09b73270-2993-4076-be47-9c78f42a1e84_Method">
    <vt:lpwstr>Privileged</vt:lpwstr>
  </property>
  <property fmtid="{D5CDD505-2E9C-101B-9397-08002B2CF9AE}" pid="14" name="MSIP_Label_09b73270-2993-4076-be47-9c78f42a1e84_Name">
    <vt:lpwstr>Level 1 - Published (Items)</vt:lpwstr>
  </property>
  <property fmtid="{D5CDD505-2E9C-101B-9397-08002B2CF9AE}" pid="15" name="MSIP_Label_09b73270-2993-4076-be47-9c78f42a1e84_SiteId">
    <vt:lpwstr>aa3f6932-fa7c-47b4-a0ce-a598cad161cf</vt:lpwstr>
  </property>
  <property fmtid="{D5CDD505-2E9C-101B-9397-08002B2CF9AE}" pid="16" name="MSIP_Label_09b73270-2993-4076-be47-9c78f42a1e84_ActionId">
    <vt:lpwstr>9a956e48-93ec-48f0-b269-11b89d529c66</vt:lpwstr>
  </property>
  <property fmtid="{D5CDD505-2E9C-101B-9397-08002B2CF9AE}" pid="17" name="MSIP_Label_09b73270-2993-4076-be47-9c78f42a1e84_ContentBits">
    <vt:lpwstr>0</vt:lpwstr>
  </property>
  <property fmtid="{D5CDD505-2E9C-101B-9397-08002B2CF9AE}" pid="18" name="MediaServiceImageTags">
    <vt:lpwstr/>
  </property>
  <property fmtid="{D5CDD505-2E9C-101B-9397-08002B2CF9AE}" pid="19" name="MSIP_Label_7730ea53-6f5e-4160-81a5-992a9105450a_ContentBits">
    <vt:lpwstr>0</vt:lpwstr>
  </property>
  <property fmtid="{D5CDD505-2E9C-101B-9397-08002B2CF9AE}" pid="20" name="MSIP_Label_7730ea53-6f5e-4160-81a5-992a9105450a_SetDate">
    <vt:lpwstr>2024-08-09T15:32:27Z</vt:lpwstr>
  </property>
  <property fmtid="{D5CDD505-2E9C-101B-9397-08002B2CF9AE}" pid="21" name="MSIP_Label_7730ea53-6f5e-4160-81a5-992a9105450a_Enabled">
    <vt:lpwstr>true</vt:lpwstr>
  </property>
  <property fmtid="{D5CDD505-2E9C-101B-9397-08002B2CF9AE}" pid="22" name="MSIP_Label_7730ea53-6f5e-4160-81a5-992a9105450a_Name">
    <vt:lpwstr>Level 2 - Limited (Items)</vt:lpwstr>
  </property>
  <property fmtid="{D5CDD505-2E9C-101B-9397-08002B2CF9AE}" pid="23" name="MSIP_Label_7730ea53-6f5e-4160-81a5-992a9105450a_ActionId">
    <vt:lpwstr>0f967699-5706-4721-852a-efe962bb5641</vt:lpwstr>
  </property>
  <property fmtid="{D5CDD505-2E9C-101B-9397-08002B2CF9AE}" pid="24" name="MSIP_Label_7730ea53-6f5e-4160-81a5-992a9105450a_SiteId">
    <vt:lpwstr>b4f51418-b269-49a2-935a-fa54bf584fc8</vt:lpwstr>
  </property>
  <property fmtid="{D5CDD505-2E9C-101B-9397-08002B2CF9AE}" pid="25" name="MSIP_Label_7730ea53-6f5e-4160-81a5-992a9105450a_Method">
    <vt:lpwstr>Standard</vt:lpwstr>
  </property>
</Properties>
</file>