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91" r:id="rId5"/>
    <p:sldMasterId id="2147483703" r:id="rId6"/>
    <p:sldMasterId id="2147483715" r:id="rId7"/>
    <p:sldMasterId id="2147483727" r:id="rId8"/>
    <p:sldMasterId id="2147483739" r:id="rId9"/>
  </p:sldMasterIdLst>
  <p:notesMasterIdLst>
    <p:notesMasterId r:id="rId44"/>
  </p:notesMasterIdLst>
  <p:handoutMasterIdLst>
    <p:handoutMasterId r:id="rId45"/>
  </p:handoutMasterIdLst>
  <p:sldIdLst>
    <p:sldId id="257" r:id="rId10"/>
    <p:sldId id="303" r:id="rId11"/>
    <p:sldId id="311" r:id="rId12"/>
    <p:sldId id="304" r:id="rId13"/>
    <p:sldId id="306" r:id="rId14"/>
    <p:sldId id="313" r:id="rId15"/>
    <p:sldId id="312" r:id="rId16"/>
    <p:sldId id="298" r:id="rId17"/>
    <p:sldId id="299" r:id="rId18"/>
    <p:sldId id="293" r:id="rId19"/>
    <p:sldId id="300" r:id="rId20"/>
    <p:sldId id="292" r:id="rId21"/>
    <p:sldId id="314" r:id="rId22"/>
    <p:sldId id="295" r:id="rId23"/>
    <p:sldId id="287" r:id="rId24"/>
    <p:sldId id="279" r:id="rId25"/>
    <p:sldId id="265" r:id="rId26"/>
    <p:sldId id="297" r:id="rId27"/>
    <p:sldId id="266" r:id="rId28"/>
    <p:sldId id="267" r:id="rId29"/>
    <p:sldId id="288" r:id="rId30"/>
    <p:sldId id="280" r:id="rId31"/>
    <p:sldId id="262" r:id="rId32"/>
    <p:sldId id="307" r:id="rId33"/>
    <p:sldId id="301" r:id="rId34"/>
    <p:sldId id="302" r:id="rId35"/>
    <p:sldId id="289" r:id="rId36"/>
    <p:sldId id="281" r:id="rId37"/>
    <p:sldId id="273" r:id="rId38"/>
    <p:sldId id="274" r:id="rId39"/>
    <p:sldId id="275" r:id="rId40"/>
    <p:sldId id="277" r:id="rId41"/>
    <p:sldId id="276" r:id="rId42"/>
    <p:sldId id="286" r:id="rId4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ERLEY Andrew - ODE" initials="BA-O" lastIdx="15" clrIdx="0">
    <p:extLst>
      <p:ext uri="{19B8F6BF-5375-455C-9EA6-DF929625EA0E}">
        <p15:presenceInfo xmlns:p15="http://schemas.microsoft.com/office/powerpoint/2012/main" userId="S-1-5-21-2237050375-1962090969-1930583096-48431" providerId="AD"/>
      </p:ext>
    </p:extLst>
  </p:cmAuthor>
  <p:cmAuthor id="2" name="Karen Brown Smith" initials="KBS" lastIdx="55" clrIdx="1">
    <p:extLst>
      <p:ext uri="{19B8F6BF-5375-455C-9EA6-DF929625EA0E}">
        <p15:presenceInfo xmlns:p15="http://schemas.microsoft.com/office/powerpoint/2012/main" userId="S-1-5-21-893496522-2233157818-642948051-2024" providerId="AD"/>
      </p:ext>
    </p:extLst>
  </p:cmAuthor>
  <p:cmAuthor id="3" name="BERTRAND Tony - ODE" initials="BT-O" lastIdx="6" clrIdx="2">
    <p:extLst>
      <p:ext uri="{19B8F6BF-5375-455C-9EA6-DF929625EA0E}">
        <p15:presenceInfo xmlns:p15="http://schemas.microsoft.com/office/powerpoint/2012/main" userId="S-1-5-21-2237050375-1962090969-1930583096-44903" providerId="AD"/>
      </p:ext>
    </p:extLst>
  </p:cmAuthor>
  <p:cmAuthor id="4" name="FARLEY Dan - ODE" initials="FD-O" lastIdx="2" clrIdx="3">
    <p:extLst>
      <p:ext uri="{19B8F6BF-5375-455C-9EA6-DF929625EA0E}">
        <p15:presenceInfo xmlns:p15="http://schemas.microsoft.com/office/powerpoint/2012/main" userId="S-1-5-21-2237050375-1962090969-1930583096-470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5"/>
    <a:srgbClr val="CDE1DA"/>
    <a:srgbClr val="F0F4E6"/>
    <a:srgbClr val="007F43"/>
    <a:srgbClr val="DC5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4" autoAdjust="0"/>
    <p:restoredTop sz="75930" autoAdjust="0"/>
  </p:normalViewPr>
  <p:slideViewPr>
    <p:cSldViewPr snapToGrid="0">
      <p:cViewPr varScale="1">
        <p:scale>
          <a:sx n="87" d="100"/>
          <a:sy n="87" d="100"/>
        </p:scale>
        <p:origin x="1710" y="90"/>
      </p:cViewPr>
      <p:guideLst/>
    </p:cSldViewPr>
  </p:slideViewPr>
  <p:outlineViewPr>
    <p:cViewPr>
      <p:scale>
        <a:sx n="33" d="100"/>
        <a:sy n="33" d="100"/>
      </p:scale>
      <p:origin x="0" y="-235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7C503248-7376-4B26-9FF6-A98F5B1C7E8C}" type="datetimeFigureOut">
              <a:rPr lang="en-US" smtClean="0"/>
              <a:t>8/1/2023</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6B8B0B3-B326-47E5-B779-9E69BCE33694}" type="slidenum">
              <a:rPr lang="en-US" smtClean="0"/>
              <a:t>‹#›</a:t>
            </a:fld>
            <a:endParaRPr lang="en-US"/>
          </a:p>
        </p:txBody>
      </p:sp>
    </p:spTree>
    <p:extLst>
      <p:ext uri="{BB962C8B-B14F-4D97-AF65-F5344CB8AC3E}">
        <p14:creationId xmlns:p14="http://schemas.microsoft.com/office/powerpoint/2010/main" val="1582069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6477803-8A01-4829-8EC2-1DDDF9D00705}" type="datetimeFigureOut">
              <a:rPr lang="en-US" smtClean="0"/>
              <a:t>8/1/2023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C0E7D4B3-7363-42B6-A5BB-BEAB40119C79}" type="slidenum">
              <a:rPr lang="en-US" smtClean="0"/>
              <a:t>‹#›</a:t>
            </a:fld>
            <a:endParaRPr lang="en-US"/>
          </a:p>
        </p:txBody>
      </p:sp>
    </p:spTree>
    <p:extLst>
      <p:ext uri="{BB962C8B-B14F-4D97-AF65-F5344CB8AC3E}">
        <p14:creationId xmlns:p14="http://schemas.microsoft.com/office/powerpoint/2010/main" val="41621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regon.gov/ode/educator-resources/assessment/Pages/Assessment-Administration.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desmos.com/testing/oreg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Welcome to the Oregon Statewide Assessment System training module</a:t>
            </a:r>
            <a:r>
              <a:rPr lang="en-US" altLang="en-US" baseline="0" dirty="0"/>
              <a:t> for the </a:t>
            </a:r>
            <a:r>
              <a:rPr lang="en-US" altLang="en-US" dirty="0"/>
              <a:t>ELA and Mathematics state tests. This module is a required part of annual training for all district and school test coordinators, as well as ELA and Mathematics test administrators.</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61C0927-6C44-49D2-A03E-A327DE073332}"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402866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TOPIC 2 :: Scheduling</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Attention to scheduling e</a:t>
            </a:r>
            <a:r>
              <a:rPr lang="en-US" altLang="en-US" sz="1200" i="0" dirty="0"/>
              <a:t>nsures that students have sufficient time to complete both the ELA and Mathematics</a:t>
            </a:r>
            <a:r>
              <a:rPr lang="en-US" altLang="en-US" sz="1200" i="0" baseline="0" dirty="0"/>
              <a:t> </a:t>
            </a:r>
            <a:r>
              <a:rPr lang="en-US" altLang="en-US" sz="1200" i="0" dirty="0"/>
              <a:t>tests.</a:t>
            </a:r>
          </a:p>
        </p:txBody>
      </p:sp>
      <p:sp>
        <p:nvSpPr>
          <p:cNvPr id="4" name="Slide Number Placeholder 3"/>
          <p:cNvSpPr>
            <a:spLocks noGrp="1"/>
          </p:cNvSpPr>
          <p:nvPr>
            <p:ph type="sldNum" sz="quarter" idx="10"/>
          </p:nvPr>
        </p:nvSpPr>
        <p:spPr/>
        <p:txBody>
          <a:bodyPr/>
          <a:lstStyle/>
          <a:p>
            <a:fld id="{C0E7D4B3-7363-42B6-A5BB-BEAB40119C79}" type="slidenum">
              <a:rPr lang="en-US" smtClean="0"/>
              <a:t>10</a:t>
            </a:fld>
            <a:endParaRPr lang="en-US"/>
          </a:p>
        </p:txBody>
      </p:sp>
    </p:spTree>
    <p:extLst>
      <p:ext uri="{BB962C8B-B14F-4D97-AF65-F5344CB8AC3E}">
        <p14:creationId xmlns:p14="http://schemas.microsoft.com/office/powerpoint/2010/main" val="278376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a:t>ODE has developed</a:t>
            </a:r>
            <a:r>
              <a:rPr lang="en-US" altLang="en-US" baseline="0" dirty="0"/>
              <a:t> test windows to provide districts with flexibility in scheduling and managing the logistics of test administration. Within these statewide dates, </a:t>
            </a:r>
            <a:r>
              <a:rPr lang="en-US" altLang="en-US" baseline="0" dirty="0" smtClean="0"/>
              <a:t>schools may set shorter </a:t>
            </a:r>
            <a:r>
              <a:rPr lang="en-US" altLang="en-US" dirty="0" smtClean="0"/>
              <a:t>school-level </a:t>
            </a:r>
            <a:r>
              <a:rPr lang="en-US" altLang="en-US" dirty="0"/>
              <a:t>test windows. </a:t>
            </a:r>
            <a:endParaRPr lang="en-US" alt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t>Federal </a:t>
            </a:r>
            <a:r>
              <a:rPr lang="en-US" altLang="en-US" dirty="0"/>
              <a:t>and state laws require that at least 95% of all</a:t>
            </a:r>
            <a:r>
              <a:rPr lang="en-US" altLang="en-US" baseline="0" dirty="0"/>
              <a:t> students in grades 3-8 and 11 participate in state testing in ELA and Math each school year.</a:t>
            </a:r>
            <a:endParaRPr lang="en-US" altLang="en-US" dirty="0"/>
          </a:p>
          <a:p>
            <a:pPr marL="0" lvl="1">
              <a:defRPr/>
            </a:pPr>
            <a:endParaRPr lang="en-US" altLang="en-US" dirty="0"/>
          </a:p>
          <a:p>
            <a:pPr marL="0" lvl="1">
              <a:defRPr/>
            </a:pPr>
            <a:r>
              <a:rPr lang="en-US" baseline="0" dirty="0" smtClean="0">
                <a:solidFill>
                  <a:schemeClr val="tx1">
                    <a:lumMod val="50000"/>
                  </a:schemeClr>
                </a:solidFill>
              </a:rPr>
              <a:t>The </a:t>
            </a:r>
            <a:r>
              <a:rPr lang="en-US" baseline="0" dirty="0">
                <a:solidFill>
                  <a:schemeClr val="tx1">
                    <a:lumMod val="50000"/>
                  </a:schemeClr>
                </a:solidFill>
              </a:rPr>
              <a:t>statewide test windows for the current school year are shown here.</a:t>
            </a:r>
            <a:endParaRPr lang="en-US" sz="1200" dirty="0"/>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Please note that schools are responsible for testing all students enrolled on the first school day in May. Students who enroll after the first school day in May will NOT be included in the school’s accountability calculations;</a:t>
            </a:r>
            <a:r>
              <a:rPr lang="en-US" altLang="en-US" baseline="0" dirty="0" smtClean="0"/>
              <a:t> however, they may still be tested.</a:t>
            </a:r>
            <a:endParaRPr lang="en-US" altLang="en-US" dirty="0" smtClean="0"/>
          </a:p>
          <a:p>
            <a:endParaRPr lang="en-US" altLang="en-US" dirty="0"/>
          </a:p>
          <a:p>
            <a:pPr marL="0" lvl="1">
              <a:defRPr/>
            </a:pPr>
            <a:r>
              <a:rPr lang="en-US" dirty="0">
                <a:solidFill>
                  <a:schemeClr val="tx1">
                    <a:lumMod val="50000"/>
                  </a:schemeClr>
                </a:solidFill>
              </a:rPr>
              <a:t>The complete list of OSAS test</a:t>
            </a:r>
            <a:r>
              <a:rPr lang="en-US" baseline="0" dirty="0">
                <a:solidFill>
                  <a:schemeClr val="tx1">
                    <a:lumMod val="50000"/>
                  </a:schemeClr>
                </a:solidFill>
              </a:rPr>
              <a:t> windows can be found in Appendix A of the TAM.</a:t>
            </a:r>
            <a:endParaRPr lang="en-US" dirty="0">
              <a:solidFill>
                <a:schemeClr val="tx1">
                  <a:lumMod val="50000"/>
                </a:schemeClr>
              </a:solidFill>
            </a:endParaRPr>
          </a:p>
          <a:p>
            <a:pPr marL="0" lvl="1">
              <a:defRPr/>
            </a:pPr>
            <a:r>
              <a:rPr lang="en-US" dirty="0">
                <a:solidFill>
                  <a:schemeClr val="tx1">
                    <a:lumMod val="50000"/>
                  </a:schemeClr>
                </a:solidFill>
              </a:rPr>
              <a:t>More information about school-level test windows can be found in Training Module 1 and Section 5.2 of the TAM.</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176B480-DD84-4F2F-9981-70218A1E8A00}"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43191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are some guidelines and recommended practices for scheduling the OSAS ELA and Math</a:t>
            </a:r>
            <a:r>
              <a:rPr lang="en-US" altLang="en-US" baseline="0" dirty="0"/>
              <a:t> Tests</a:t>
            </a:r>
            <a:r>
              <a:rPr lang="en-US" altLang="en-US" dirty="0"/>
              <a:t>.</a:t>
            </a:r>
          </a:p>
          <a:p>
            <a:endParaRPr lang="en-US" altLang="en-US" dirty="0"/>
          </a:p>
          <a:p>
            <a:pPr marL="0" indent="0">
              <a:lnSpc>
                <a:spcPct val="100000"/>
              </a:lnSpc>
              <a:spcBef>
                <a:spcPts val="0"/>
              </a:spcBef>
              <a:buFont typeface="Arial" panose="020B0604020202020204" pitchFamily="34" charset="0"/>
              <a:buNone/>
              <a:defRPr/>
            </a:pPr>
            <a:r>
              <a:rPr lang="en-US" altLang="en-US" dirty="0">
                <a:solidFill>
                  <a:schemeClr val="tx1">
                    <a:lumMod val="50000"/>
                  </a:schemeClr>
                </a:solidFill>
              </a:rPr>
              <a:t>The tests should be given on separate days; students should finish one before starting the other. </a:t>
            </a:r>
            <a:r>
              <a:rPr lang="en-US" altLang="en-US" dirty="0"/>
              <a:t>Whichever is administered first, students should NOT have both the tests open at the same time.</a:t>
            </a:r>
          </a:p>
          <a:p>
            <a:pPr marL="0" indent="0">
              <a:lnSpc>
                <a:spcPct val="100000"/>
              </a:lnSpc>
              <a:spcBef>
                <a:spcPts val="0"/>
              </a:spcBef>
              <a:buFont typeface="Arial" panose="020B0604020202020204" pitchFamily="34" charset="0"/>
              <a:buNone/>
              <a:defRP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schemeClr val="tx1">
                    <a:lumMod val="50000"/>
                  </a:schemeClr>
                </a:solidFill>
              </a:rPr>
              <a:t>It is recommended, but not required, that the CAT be administered first.</a:t>
            </a:r>
            <a:endParaRPr lang="en-US" altLang="en-US" sz="800" dirty="0">
              <a:solidFill>
                <a:schemeClr val="tx1">
                  <a:lumMod val="50000"/>
                </a:schemeClr>
              </a:solidFill>
            </a:endParaRPr>
          </a:p>
          <a:p>
            <a:pPr marL="0" indent="0">
              <a:lnSpc>
                <a:spcPct val="100000"/>
              </a:lnSpc>
              <a:spcBef>
                <a:spcPts val="0"/>
              </a:spcBef>
              <a:buFont typeface="Arial" panose="020B0604020202020204" pitchFamily="34" charset="0"/>
              <a:buNone/>
              <a:defRPr/>
            </a:pPr>
            <a:endParaRPr lang="en-US" altLang="en-US" dirty="0"/>
          </a:p>
          <a:p>
            <a:pPr marL="0" indent="0">
              <a:lnSpc>
                <a:spcPct val="100000"/>
              </a:lnSpc>
              <a:spcBef>
                <a:spcPts val="0"/>
              </a:spcBef>
              <a:buFont typeface="Arial" panose="020B0604020202020204" pitchFamily="34" charset="0"/>
              <a:buNone/>
              <a:defRPr/>
            </a:pPr>
            <a:r>
              <a:rPr lang="en-US" altLang="en-US" dirty="0">
                <a:solidFill>
                  <a:schemeClr val="tx1">
                    <a:lumMod val="50000"/>
                  </a:schemeClr>
                </a:solidFill>
              </a:rPr>
              <a:t>Neither the OSAS ELA nor Math</a:t>
            </a:r>
            <a:r>
              <a:rPr lang="en-US" altLang="en-US" baseline="0" dirty="0">
                <a:solidFill>
                  <a:schemeClr val="tx1">
                    <a:lumMod val="50000"/>
                  </a:schemeClr>
                </a:solidFill>
              </a:rPr>
              <a:t> tests </a:t>
            </a:r>
            <a:r>
              <a:rPr lang="en-US" altLang="en-US" dirty="0">
                <a:solidFill>
                  <a:schemeClr val="tx1">
                    <a:lumMod val="50000"/>
                  </a:schemeClr>
                </a:solidFill>
              </a:rPr>
              <a:t>are timed,</a:t>
            </a:r>
            <a:r>
              <a:rPr lang="en-US" altLang="en-US" baseline="0" dirty="0">
                <a:solidFill>
                  <a:schemeClr val="tx1">
                    <a:lumMod val="50000"/>
                  </a:schemeClr>
                </a:solidFill>
              </a:rPr>
              <a:t> meaning</a:t>
            </a:r>
            <a:r>
              <a:rPr lang="en-US" altLang="en-US" dirty="0">
                <a:solidFill>
                  <a:schemeClr val="tx1">
                    <a:lumMod val="50000"/>
                  </a:schemeClr>
                </a:solidFill>
              </a:rPr>
              <a:t> students should be allowed to continue working as long as they are making progress. However, schools should use</a:t>
            </a:r>
            <a:r>
              <a:rPr lang="en-US" altLang="en-US" baseline="0" dirty="0">
                <a:solidFill>
                  <a:schemeClr val="tx1">
                    <a:lumMod val="50000"/>
                  </a:schemeClr>
                </a:solidFill>
              </a:rPr>
              <a:t> the average testing times in Section 5.1 of the TAM to guide local planning and maximize instructional time.</a:t>
            </a:r>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CF2960B-BF7C-4DEC-A125-1D67A6EAC609}"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55600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testing times can be helpful in planning the</a:t>
            </a:r>
            <a:r>
              <a:rPr lang="en-US" baseline="0" dirty="0" smtClean="0"/>
              <a:t> length of test sessions. This table reflects the approximate time it will take </a:t>
            </a:r>
            <a:r>
              <a:rPr lang="en-US" u="sng" baseline="0" dirty="0" smtClean="0"/>
              <a:t>most</a:t>
            </a:r>
            <a:r>
              <a:rPr lang="en-US" baseline="0" dirty="0" smtClean="0"/>
              <a:t> students to complete the specified test at each grade level based on the previous year’s statewide administration. Note that these times are estimates to be used for planning purposes only. Actual student testing times may vary.</a:t>
            </a:r>
            <a:endParaRPr lang="en-US" dirty="0"/>
          </a:p>
        </p:txBody>
      </p:sp>
      <p:sp>
        <p:nvSpPr>
          <p:cNvPr id="4" name="Slide Number Placeholder 3"/>
          <p:cNvSpPr>
            <a:spLocks noGrp="1"/>
          </p:cNvSpPr>
          <p:nvPr>
            <p:ph type="sldNum" sz="quarter" idx="10"/>
          </p:nvPr>
        </p:nvSpPr>
        <p:spPr/>
        <p:txBody>
          <a:bodyPr/>
          <a:lstStyle/>
          <a:p>
            <a:fld id="{C0E7D4B3-7363-42B6-A5BB-BEAB40119C79}" type="slidenum">
              <a:rPr lang="en-US" smtClean="0"/>
              <a:t>13</a:t>
            </a:fld>
            <a:endParaRPr lang="en-US"/>
          </a:p>
        </p:txBody>
      </p:sp>
    </p:spTree>
    <p:extLst>
      <p:ext uri="{BB962C8B-B14F-4D97-AF65-F5344CB8AC3E}">
        <p14:creationId xmlns:p14="http://schemas.microsoft.com/office/powerpoint/2010/main" val="163091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 in previous years, </a:t>
            </a:r>
            <a:r>
              <a:rPr lang="en-US" sz="1200" dirty="0"/>
              <a:t>ODE will continue to provide Grade 12 ELA and Mathematics testing</a:t>
            </a:r>
            <a:r>
              <a:rPr lang="en-US" sz="1200" baseline="0" dirty="0"/>
              <a:t> </a:t>
            </a:r>
            <a:r>
              <a:rPr lang="en-US" sz="1200" dirty="0"/>
              <a:t>options.</a:t>
            </a:r>
          </a:p>
          <a:p>
            <a:endParaRPr lang="en-US" sz="1200" dirty="0"/>
          </a:p>
          <a:p>
            <a:r>
              <a:rPr lang="en-US" sz="1200" dirty="0"/>
              <a:t>While grade 12</a:t>
            </a:r>
            <a:r>
              <a:rPr lang="en-US" sz="1200" baseline="0" dirty="0"/>
              <a:t> participation is </a:t>
            </a:r>
            <a:r>
              <a:rPr lang="en-US" sz="1200" dirty="0"/>
              <a:t>not mandatory for accountability, districts should make the option available for those students who wish to participate</a:t>
            </a:r>
            <a:r>
              <a:rPr lang="en-US" sz="1200" baseline="0" dirty="0"/>
              <a:t> for </a:t>
            </a:r>
            <a:r>
              <a:rPr lang="en-US" sz="1200" dirty="0"/>
              <a:t>college placement purposes</a:t>
            </a:r>
            <a:r>
              <a:rPr lang="en-US" sz="1200" dirty="0" smtClean="0"/>
              <a:t>.</a:t>
            </a:r>
            <a:endParaRPr lang="en-US" sz="1200" baseline="0"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C4CB6B4-6F1A-4D1B-B611-95F910FD4868}"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354013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dirty="0"/>
              <a:t>ODE</a:t>
            </a:r>
            <a:r>
              <a:rPr lang="en-US" baseline="0" dirty="0"/>
              <a:t> will also provide a </a:t>
            </a:r>
            <a:r>
              <a:rPr lang="en-US" baseline="0" dirty="0" smtClean="0"/>
              <a:t>Grade 10 </a:t>
            </a:r>
            <a:r>
              <a:rPr lang="en-US" baseline="0" dirty="0"/>
              <a:t>challenge up option. </a:t>
            </a:r>
            <a:r>
              <a:rPr lang="en-US" baseline="0" dirty="0" smtClean="0"/>
              <a:t>The </a:t>
            </a:r>
            <a:r>
              <a:rPr lang="en-US" baseline="0" dirty="0"/>
              <a:t>option to take the </a:t>
            </a:r>
            <a:r>
              <a:rPr lang="en-US" baseline="0" dirty="0" smtClean="0"/>
              <a:t>Grade 11 </a:t>
            </a:r>
            <a:r>
              <a:rPr lang="en-US" baseline="0" dirty="0"/>
              <a:t>assessment is only available to grade 10 students who have completed advanced coursework in the respective ELA and/or mathematics content area.</a:t>
            </a:r>
          </a:p>
          <a:p>
            <a:pPr fontAlgn="base"/>
            <a:endParaRPr lang="en-US" baseline="0" dirty="0"/>
          </a:p>
          <a:p>
            <a:pPr fontAlgn="base"/>
            <a:r>
              <a:rPr lang="en-US" baseline="0" dirty="0"/>
              <a:t>The decision to </a:t>
            </a:r>
            <a:r>
              <a:rPr lang="en-US" baseline="0" dirty="0" smtClean="0"/>
              <a:t>challenge </a:t>
            </a:r>
            <a:r>
              <a:rPr lang="en-US" baseline="0" dirty="0"/>
              <a:t>up should be made with the student and their family. Participation during a student’s Grade 10 year is not required, even if the student has successfully completed advanced </a:t>
            </a:r>
            <a:r>
              <a:rPr lang="en-US" baseline="0" dirty="0" smtClean="0"/>
              <a:t>coursework.</a:t>
            </a:r>
          </a:p>
          <a:p>
            <a:pPr fontAlgn="base"/>
            <a:endParaRPr lang="en-US" baseline="0" dirty="0" smtClean="0"/>
          </a:p>
          <a:p>
            <a:pPr fontAlgn="base"/>
            <a:r>
              <a:rPr lang="en-US" dirty="0" smtClean="0"/>
              <a:t>If a Grade 10 student successfully </a:t>
            </a:r>
            <a:r>
              <a:rPr lang="en-US" u="sng" dirty="0" smtClean="0"/>
              <a:t>meets</a:t>
            </a:r>
            <a:r>
              <a:rPr lang="en-US" dirty="0" smtClean="0"/>
              <a:t> the high school achievement standard, the score will be banked and reported in the student’s Grade 11 </a:t>
            </a:r>
            <a:r>
              <a:rPr lang="en-US" dirty="0" smtClean="0"/>
              <a:t>year.</a:t>
            </a:r>
            <a:endParaRPr lang="en-US" dirty="0" smtClean="0"/>
          </a:p>
          <a:p>
            <a:pPr fontAlgn="base"/>
            <a:endParaRPr lang="en-US" dirty="0" smtClean="0"/>
          </a:p>
          <a:p>
            <a:pPr fontAlgn="base"/>
            <a:r>
              <a:rPr lang="en-US" dirty="0" smtClean="0"/>
              <a:t>If the student </a:t>
            </a:r>
            <a:r>
              <a:rPr lang="en-US" u="sng" dirty="0" smtClean="0"/>
              <a:t>does not meet</a:t>
            </a:r>
            <a:r>
              <a:rPr lang="en-US" dirty="0" smtClean="0"/>
              <a:t> the high school achievement standard, the student </a:t>
            </a:r>
            <a:r>
              <a:rPr lang="en-US" u="sng" dirty="0" smtClean="0"/>
              <a:t>must</a:t>
            </a:r>
            <a:r>
              <a:rPr lang="en-US" dirty="0" smtClean="0"/>
              <a:t> retest in their Grade 11 year or they will be counted as a </a:t>
            </a:r>
            <a:r>
              <a:rPr lang="en-US" dirty="0" smtClean="0"/>
              <a:t>non-participant</a:t>
            </a:r>
            <a:r>
              <a:rPr lang="en-US" baseline="0" dirty="0"/>
              <a:t>.</a:t>
            </a: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C4CB6B4-6F1A-4D1B-B611-95F910FD4868}"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65463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 3 :: Administration</a:t>
            </a:r>
          </a:p>
          <a:p>
            <a:endParaRPr lang="en-US" dirty="0"/>
          </a:p>
          <a:p>
            <a:r>
              <a:rPr lang="en-US" dirty="0"/>
              <a:t>This section</a:t>
            </a:r>
            <a:r>
              <a:rPr lang="en-US" baseline="0" dirty="0"/>
              <a:t> covers Administration Guidelines, which ensure equitable access for all students.</a:t>
            </a:r>
            <a:endParaRPr lang="en-US" dirty="0"/>
          </a:p>
        </p:txBody>
      </p:sp>
      <p:sp>
        <p:nvSpPr>
          <p:cNvPr id="4" name="Slide Number Placeholder 3"/>
          <p:cNvSpPr>
            <a:spLocks noGrp="1"/>
          </p:cNvSpPr>
          <p:nvPr>
            <p:ph type="sldNum" sz="quarter" idx="10"/>
          </p:nvPr>
        </p:nvSpPr>
        <p:spPr/>
        <p:txBody>
          <a:bodyPr/>
          <a:lstStyle/>
          <a:p>
            <a:fld id="{C0E7D4B3-7363-42B6-A5BB-BEAB40119C79}" type="slidenum">
              <a:rPr lang="en-US" smtClean="0"/>
              <a:t>16</a:t>
            </a:fld>
            <a:endParaRPr lang="en-US"/>
          </a:p>
        </p:txBody>
      </p:sp>
    </p:spTree>
    <p:extLst>
      <p:ext uri="{BB962C8B-B14F-4D97-AF65-F5344CB8AC3E}">
        <p14:creationId xmlns:p14="http://schemas.microsoft.com/office/powerpoint/2010/main" val="3516367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solidFill>
                  <a:srgbClr val="FF0000"/>
                </a:solidFill>
              </a:rPr>
              <a:t>This</a:t>
            </a:r>
            <a:r>
              <a:rPr lang="en-US" altLang="en-US" baseline="0" dirty="0">
                <a:solidFill>
                  <a:srgbClr val="FF0000"/>
                </a:solidFill>
              </a:rPr>
              <a:t> slide begins a</a:t>
            </a:r>
            <a:r>
              <a:rPr lang="en-US" altLang="en-US" dirty="0">
                <a:solidFill>
                  <a:srgbClr val="FF0000"/>
                </a:solidFill>
              </a:rPr>
              <a:t> list of administration guidelines.</a:t>
            </a:r>
          </a:p>
          <a:p>
            <a:pPr marL="231115" marR="0" lvl="0" indent="-231115" algn="l" defTabSz="914400" rtl="0" eaLnBrk="1" fontAlgn="auto" latinLnBrk="0" hangingPunct="1">
              <a:lnSpc>
                <a:spcPct val="100000"/>
              </a:lnSpc>
              <a:spcBef>
                <a:spcPts val="0"/>
              </a:spcBef>
              <a:spcAft>
                <a:spcPts val="0"/>
              </a:spcAft>
              <a:buClrTx/>
              <a:buSzTx/>
              <a:buFontTx/>
              <a:buAutoNum type="arabicPeriod"/>
              <a:tabLst/>
              <a:defRPr/>
            </a:pPr>
            <a:endParaRPr lang="en-US" alt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FF0000"/>
                </a:solidFill>
              </a:rPr>
              <a:t>First, ensure that the test administrator has activated the assessment for the correct content area</a:t>
            </a:r>
            <a:r>
              <a:rPr lang="en-US" altLang="en-US" baseline="0" dirty="0">
                <a:solidFill>
                  <a:srgbClr val="FF0000"/>
                </a:solidFill>
              </a:rPr>
              <a:t>.</a:t>
            </a:r>
            <a:endParaRPr lang="en-US" altLang="en-US" dirty="0">
              <a:solidFill>
                <a:srgbClr val="FF0000"/>
              </a:solidFill>
            </a:endParaRPr>
          </a:p>
          <a:p>
            <a:pPr>
              <a:defRPr/>
            </a:pPr>
            <a:r>
              <a:rPr lang="en-US" altLang="en-US" dirty="0">
                <a:solidFill>
                  <a:srgbClr val="FF0000"/>
                </a:solidFill>
              </a:rPr>
              <a:t>Second, all instructional visuals,</a:t>
            </a:r>
            <a:r>
              <a:rPr lang="en-US" altLang="en-US" baseline="0" dirty="0">
                <a:solidFill>
                  <a:srgbClr val="FF0000"/>
                </a:solidFill>
              </a:rPr>
              <a:t> stimuli, and posters must be removed from the physical testing environment; and</a:t>
            </a:r>
          </a:p>
          <a:p>
            <a:pPr>
              <a:defRPr/>
            </a:pPr>
            <a:r>
              <a:rPr lang="en-US" altLang="en-US" baseline="0" dirty="0">
                <a:solidFill>
                  <a:srgbClr val="FF0000"/>
                </a:solidFill>
              </a:rPr>
              <a:t>Third, test administrators should have read the approved </a:t>
            </a:r>
            <a:r>
              <a:rPr lang="en-US" altLang="en-US" dirty="0">
                <a:solidFill>
                  <a:srgbClr val="FF0000"/>
                </a:solidFill>
              </a:rPr>
              <a:t>directions from the Test Administration Manual before beginning the assessment.</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E9A0CC3-5521-4FDB-83FF-2299A7DAA50F}"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19262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FF0000"/>
                </a:solidFill>
              </a:rPr>
              <a:t>This list continues from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lumMod val="50000"/>
                  </a:schemeClr>
                </a:solidFill>
              </a:rPr>
              <a:t>Test Coordinators and Test Administrators should ensure that all embedded designated supports and accommodations are set in TIDE for students who should have access. An embedded feature is one that is delivered in the secure browser as part of the test interface. An</a:t>
            </a:r>
            <a:r>
              <a:rPr lang="en-US" altLang="en-US" sz="1200" baseline="0" dirty="0">
                <a:solidFill>
                  <a:schemeClr val="tx1">
                    <a:lumMod val="50000"/>
                  </a:schemeClr>
                </a:solidFill>
              </a:rPr>
              <a:t> example of an embedded designated support is Spanish presentation for a student’s math assessment. An example of an embedded accommodation is text-to-speech for the ELA CAT. As a reminder, accommodations require documentation in a student’s IEP or Section 504 plan. Decisions around both designated supports and accommodations are to be made with the student’s school support team, the student </a:t>
            </a:r>
            <a:r>
              <a:rPr lang="en-US" altLang="en-US" sz="1200" baseline="0" dirty="0" err="1">
                <a:solidFill>
                  <a:schemeClr val="tx1">
                    <a:lumMod val="50000"/>
                  </a:schemeClr>
                </a:solidFill>
              </a:rPr>
              <a:t>themself</a:t>
            </a:r>
            <a:r>
              <a:rPr lang="en-US" altLang="en-US" sz="1200" baseline="0" dirty="0">
                <a:solidFill>
                  <a:schemeClr val="tx1">
                    <a:lumMod val="50000"/>
                  </a:schemeClr>
                </a:solidFill>
              </a:rPr>
              <a:t>, and the student’s family.</a:t>
            </a:r>
            <a:endParaRPr lang="en-US" alt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FF0000"/>
              </a:solidFill>
            </a:endParaRPr>
          </a:p>
          <a:p>
            <a:pPr marL="0" indent="0">
              <a:buFontTx/>
              <a:buNone/>
              <a:defRPr/>
            </a:pPr>
            <a:r>
              <a:rPr lang="en-US" altLang="en-US" dirty="0">
                <a:solidFill>
                  <a:srgbClr val="FF0000"/>
                </a:solidFill>
              </a:rPr>
              <a:t>Similarly, Test Administrators should make available any non-embedded universal tools and/or designated</a:t>
            </a:r>
            <a:r>
              <a:rPr lang="en-US" altLang="en-US" baseline="0" dirty="0">
                <a:solidFill>
                  <a:srgbClr val="FF0000"/>
                </a:solidFill>
              </a:rPr>
              <a:t> supports for students who need them. A non-embedded feature is one that exists outside of the testing interface. An example of a non-embedded universal tool is scratch paper. An example of a non-embedded designated support is the use of math manipulatives. An example of a non-embedded accommodation is the use of a scribe.</a:t>
            </a:r>
          </a:p>
          <a:p>
            <a:pPr marL="0" indent="0">
              <a:buFontTx/>
              <a:buNone/>
              <a:defRPr/>
            </a:pPr>
            <a:endParaRPr lang="en-US" alt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FF0000"/>
                </a:solidFill>
              </a:rPr>
              <a:t>Finally, we</a:t>
            </a:r>
            <a:r>
              <a:rPr lang="en-US" altLang="en-US" baseline="0" dirty="0">
                <a:solidFill>
                  <a:srgbClr val="FF0000"/>
                </a:solidFill>
              </a:rPr>
              <a:t> offer a caution. Historical data shows that adult-initiated behaviors are the leading cause of reported test improprieties – ensuring that all test administrators in your school and district are consistent in these administration practices will greatly reduce the risk of test improprieties and, at worst, invalidated student assessments.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E9A0CC3-5521-4FDB-83FF-2299A7DAA50F}"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196327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i="0" dirty="0"/>
              <a:t>Scratch paper is</a:t>
            </a:r>
            <a:r>
              <a:rPr lang="en-US" altLang="en-US" b="0" i="0" baseline="0" dirty="0"/>
              <a:t> one example of </a:t>
            </a:r>
            <a:r>
              <a:rPr lang="en-US" altLang="en-US" b="0" i="0" dirty="0"/>
              <a:t>a non-embedded universal tool available to all students. Scratch paper </a:t>
            </a:r>
            <a:r>
              <a:rPr lang="en-US" altLang="en-US" b="1" i="0" u="sng" dirty="0"/>
              <a:t>may</a:t>
            </a:r>
            <a:r>
              <a:rPr lang="en-US" altLang="en-US" b="0" i="0" dirty="0"/>
              <a:t> be securely retained between testing sessions for the performance</a:t>
            </a:r>
            <a:r>
              <a:rPr lang="en-US" altLang="en-US" b="0" i="0" baseline="0" dirty="0"/>
              <a:t> task</a:t>
            </a:r>
            <a:r>
              <a:rPr lang="en-US" altLang="en-US" b="0" i="0" dirty="0"/>
              <a:t>, but it </a:t>
            </a:r>
            <a:r>
              <a:rPr lang="en-US" altLang="en-US" b="1" i="0" u="sng" dirty="0"/>
              <a:t>may not</a:t>
            </a:r>
            <a:r>
              <a:rPr lang="en-US" altLang="en-US" b="0" i="0" dirty="0"/>
              <a:t> be retained for the</a:t>
            </a:r>
            <a:r>
              <a:rPr lang="en-US" altLang="en-US" b="0" i="0" baseline="0" dirty="0"/>
              <a:t> CAT.</a:t>
            </a:r>
            <a:endParaRPr lang="en-US" altLang="en-US" b="0" i="0" dirty="0"/>
          </a:p>
          <a:p>
            <a:endParaRPr lang="en-US" altLang="en-US" b="1" i="1" dirty="0"/>
          </a:p>
          <a:p>
            <a:r>
              <a:rPr lang="en-US" altLang="en-US" dirty="0"/>
              <a:t>If retained between test sessions, Test Administrators must direct students to write their names (or some appropriate identifying information) on their scratch paper, and then collect and inventory the scratch paper at the end of</a:t>
            </a:r>
            <a:r>
              <a:rPr lang="en-US" altLang="en-US" baseline="0" dirty="0"/>
              <a:t> the test session</a:t>
            </a:r>
            <a:r>
              <a:rPr lang="en-US" altLang="en-US" dirty="0"/>
              <a:t>.</a:t>
            </a:r>
          </a:p>
          <a:p>
            <a:endParaRPr lang="en-US" altLang="en-US" dirty="0"/>
          </a:p>
          <a:p>
            <a:r>
              <a:rPr lang="en-US" altLang="en-US" dirty="0"/>
              <a:t>Retained scratch paper must be kept in a securely locked room or cabinet that can only be opened by authorized staff. When students</a:t>
            </a:r>
            <a:r>
              <a:rPr lang="en-US" altLang="en-US" baseline="0" dirty="0"/>
              <a:t> have completed and submitted their test, all retained scratch paper should be securely shredded.</a:t>
            </a:r>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F084AAD-1C00-45C1-BA08-A80AC74F1AFC}"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8699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topics covered in this module include: a</a:t>
            </a:r>
            <a:r>
              <a:rPr lang="en-US" altLang="en-US" baseline="0" dirty="0"/>
              <a:t> brief </a:t>
            </a:r>
            <a:r>
              <a:rPr lang="en-US" altLang="en-US" baseline="0" dirty="0" smtClean="0"/>
              <a:t>overview of </a:t>
            </a:r>
            <a:r>
              <a:rPr lang="en-US" altLang="en-US" baseline="0" dirty="0"/>
              <a:t>Oregon’s state tests in both ELA and mathematics for the </a:t>
            </a:r>
            <a:r>
              <a:rPr lang="en-US" altLang="en-US" dirty="0"/>
              <a:t>current </a:t>
            </a:r>
            <a:r>
              <a:rPr lang="en-US" altLang="en-US" baseline="0" dirty="0"/>
              <a:t>school year, </a:t>
            </a:r>
            <a:r>
              <a:rPr lang="en-US" altLang="en-US" dirty="0"/>
              <a:t>scheduling considerations, appropriate administration, key elements of each test, and available resources including features related to online testing.</a:t>
            </a:r>
          </a:p>
          <a:p>
            <a:endParaRPr lang="en-US" altLang="en-US" dirty="0"/>
          </a:p>
          <a:p>
            <a:r>
              <a:rPr lang="en-US" altLang="en-US" dirty="0"/>
              <a:t>References to specific sections of Oregon’s Test Administration Manual and the Oregon Accessibility Manual are included within slides, where applicable. These resources are also hyperlinked at the end of this presentation. We encourage you to bookmark these in your browser for future</a:t>
            </a:r>
            <a:r>
              <a:rPr lang="en-US" altLang="en-US" baseline="0" dirty="0"/>
              <a:t> reference</a:t>
            </a:r>
            <a:r>
              <a:rPr lang="en-US" altLang="en-US" dirty="0"/>
              <a:t>, as well as the ODE Student Assessment homepage.</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0CBD9B0-FCF1-4694-8A59-0D3601202FB0}"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1252185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lvl="1" indent="-511175">
              <a:spcBef>
                <a:spcPts val="0"/>
              </a:spcBef>
              <a:buSzPct val="100000"/>
              <a:defRPr/>
            </a:pPr>
            <a:r>
              <a:rPr lang="en-US" altLang="en-US" sz="2800" dirty="0">
                <a:solidFill>
                  <a:schemeClr val="tx1">
                    <a:lumMod val="50000"/>
                  </a:schemeClr>
                </a:solidFill>
              </a:rPr>
              <a:t>One</a:t>
            </a:r>
            <a:r>
              <a:rPr lang="en-US" altLang="en-US" sz="2800" baseline="0" dirty="0">
                <a:solidFill>
                  <a:schemeClr val="tx1">
                    <a:lumMod val="50000"/>
                  </a:schemeClr>
                </a:solidFill>
              </a:rPr>
              <a:t> embedded universal tool available to all students is the ability for t</a:t>
            </a:r>
            <a:r>
              <a:rPr lang="en-US" altLang="en-US" sz="2800" dirty="0">
                <a:solidFill>
                  <a:schemeClr val="tx1">
                    <a:lumMod val="50000"/>
                  </a:schemeClr>
                </a:solidFill>
              </a:rPr>
              <a:t>ests to be paused at any time. </a:t>
            </a:r>
          </a:p>
          <a:p>
            <a:pPr marL="511175" lvl="1" indent="-511175">
              <a:spcBef>
                <a:spcPts val="0"/>
              </a:spcBef>
              <a:buSzPct val="100000"/>
              <a:defRPr/>
            </a:pPr>
            <a:endParaRPr lang="en-US" altLang="en-US" sz="2800" dirty="0">
              <a:solidFill>
                <a:schemeClr val="tx1">
                  <a:lumMod val="50000"/>
                </a:schemeClr>
              </a:solidFill>
            </a:endParaRPr>
          </a:p>
          <a:p>
            <a:pPr marL="511175" lvl="1" indent="-511175">
              <a:spcBef>
                <a:spcPts val="0"/>
              </a:spcBef>
              <a:buSzPct val="100000"/>
              <a:defRPr/>
            </a:pPr>
            <a:r>
              <a:rPr lang="en-US" altLang="en-US" sz="2800" dirty="0">
                <a:solidFill>
                  <a:schemeClr val="tx1">
                    <a:lumMod val="50000"/>
                  </a:schemeClr>
                </a:solidFill>
              </a:rPr>
              <a:t>When a student selects the Pause button on the screen, that student will get a warning message to verify they want to </a:t>
            </a:r>
            <a:r>
              <a:rPr lang="en-US" altLang="en-US" sz="2800" dirty="0" smtClean="0">
                <a:solidFill>
                  <a:schemeClr val="tx1">
                    <a:lumMod val="50000"/>
                  </a:schemeClr>
                </a:solidFill>
              </a:rPr>
              <a:t>pause</a:t>
            </a:r>
            <a:r>
              <a:rPr lang="en-US" altLang="en-US" sz="2800" baseline="0" dirty="0" smtClean="0">
                <a:solidFill>
                  <a:schemeClr val="tx1">
                    <a:lumMod val="50000"/>
                  </a:schemeClr>
                </a:solidFill>
              </a:rPr>
              <a:t> their test. Students should take care to not accidentally submit their test when they intend to pause.</a:t>
            </a:r>
            <a:endParaRPr lang="en-US" altLang="en-US" sz="2800" dirty="0">
              <a:solidFill>
                <a:schemeClr val="tx1">
                  <a:lumMod val="50000"/>
                </a:schemeClr>
              </a:solidFill>
            </a:endParaRPr>
          </a:p>
          <a:p>
            <a:pPr marL="511175" lvl="1" indent="-511175">
              <a:spcBef>
                <a:spcPts val="0"/>
              </a:spcBef>
              <a:buSzPct val="100000"/>
              <a:defRPr/>
            </a:pPr>
            <a:endParaRPr lang="en-US" altLang="en-US" sz="2800" dirty="0">
              <a:solidFill>
                <a:schemeClr val="tx1">
                  <a:lumMod val="50000"/>
                </a:schemeClr>
              </a:solidFill>
            </a:endParaRPr>
          </a:p>
          <a:p>
            <a:pPr marL="511175" lvl="1" indent="-511175">
              <a:spcBef>
                <a:spcPts val="0"/>
              </a:spcBef>
              <a:buSzPct val="100000"/>
              <a:defRPr/>
            </a:pPr>
            <a:r>
              <a:rPr lang="en-US" altLang="en-US" sz="2800" dirty="0">
                <a:solidFill>
                  <a:schemeClr val="tx1">
                    <a:lumMod val="50000"/>
                  </a:schemeClr>
                </a:solidFill>
              </a:rPr>
              <a:t>If an ELA or Mathematics </a:t>
            </a:r>
            <a:r>
              <a:rPr lang="en-US" altLang="en-US" sz="2800" dirty="0" smtClean="0">
                <a:solidFill>
                  <a:schemeClr val="tx1">
                    <a:lumMod val="50000"/>
                  </a:schemeClr>
                </a:solidFill>
              </a:rPr>
              <a:t>CAT </a:t>
            </a:r>
            <a:r>
              <a:rPr lang="en-US" altLang="en-US" sz="2800" dirty="0">
                <a:solidFill>
                  <a:schemeClr val="tx1">
                    <a:lumMod val="50000"/>
                  </a:schemeClr>
                </a:solidFill>
              </a:rPr>
              <a:t>is paused for fewer than 20 minutes, a student </a:t>
            </a:r>
            <a:r>
              <a:rPr lang="en-US" altLang="en-US" sz="2800" b="1" u="sng" dirty="0">
                <a:solidFill>
                  <a:schemeClr val="tx1">
                    <a:lumMod val="50000"/>
                  </a:schemeClr>
                </a:solidFill>
              </a:rPr>
              <a:t>may</a:t>
            </a:r>
            <a:r>
              <a:rPr lang="en-US" altLang="en-US" sz="2800" dirty="0">
                <a:solidFill>
                  <a:schemeClr val="tx1">
                    <a:lumMod val="50000"/>
                  </a:schemeClr>
                </a:solidFill>
              </a:rPr>
              <a:t> review questions already answered.</a:t>
            </a:r>
          </a:p>
          <a:p>
            <a:pPr marL="511175" lvl="1" indent="-511175">
              <a:spcBef>
                <a:spcPts val="0"/>
              </a:spcBef>
              <a:buSzPct val="100000"/>
              <a:defRPr/>
            </a:pPr>
            <a:endParaRPr lang="en-US" altLang="en-US" sz="2800" dirty="0">
              <a:solidFill>
                <a:schemeClr val="tx1">
                  <a:lumMod val="50000"/>
                </a:schemeClr>
              </a:solidFill>
            </a:endParaRPr>
          </a:p>
          <a:p>
            <a:pPr marL="511175" lvl="1" indent="-511175">
              <a:spcBef>
                <a:spcPts val="0"/>
              </a:spcBef>
              <a:buSzPct val="100000"/>
              <a:defRPr/>
            </a:pPr>
            <a:r>
              <a:rPr lang="en-US" altLang="en-US" sz="2800" dirty="0">
                <a:solidFill>
                  <a:schemeClr val="tx1">
                    <a:lumMod val="50000"/>
                  </a:schemeClr>
                </a:solidFill>
              </a:rPr>
              <a:t>If an ELA or Mathematics </a:t>
            </a:r>
            <a:r>
              <a:rPr lang="en-US" altLang="en-US" sz="2800" dirty="0" smtClean="0">
                <a:solidFill>
                  <a:schemeClr val="tx1">
                    <a:lumMod val="50000"/>
                  </a:schemeClr>
                </a:solidFill>
              </a:rPr>
              <a:t>CAT </a:t>
            </a:r>
            <a:r>
              <a:rPr lang="en-US" altLang="en-US" sz="2800" dirty="0">
                <a:solidFill>
                  <a:schemeClr val="tx1">
                    <a:lumMod val="50000"/>
                  </a:schemeClr>
                </a:solidFill>
              </a:rPr>
              <a:t>is paused for 20 minutes or more, a student </a:t>
            </a:r>
            <a:r>
              <a:rPr lang="en-US" altLang="en-US" sz="2800" b="1" u="sng" dirty="0">
                <a:solidFill>
                  <a:schemeClr val="tx1">
                    <a:lumMod val="50000"/>
                  </a:schemeClr>
                </a:solidFill>
              </a:rPr>
              <a:t>may not</a:t>
            </a:r>
            <a:r>
              <a:rPr lang="en-US" altLang="en-US" sz="2800" dirty="0">
                <a:solidFill>
                  <a:schemeClr val="tx1">
                    <a:lumMod val="50000"/>
                  </a:schemeClr>
                </a:solidFill>
              </a:rPr>
              <a:t> review or change questions already</a:t>
            </a:r>
            <a:r>
              <a:rPr lang="en-US" altLang="en-US" sz="2800" baseline="0" dirty="0">
                <a:solidFill>
                  <a:schemeClr val="tx1">
                    <a:lumMod val="50000"/>
                  </a:schemeClr>
                </a:solidFill>
              </a:rPr>
              <a:t> </a:t>
            </a:r>
            <a:r>
              <a:rPr lang="en-US" altLang="en-US" sz="2800" dirty="0">
                <a:solidFill>
                  <a:schemeClr val="tx1">
                    <a:lumMod val="50000"/>
                  </a:schemeClr>
                </a:solidFill>
              </a:rPr>
              <a:t>answered.</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819CA14-927A-495F-B153-1098D4B44806}"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292633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a</a:t>
            </a:r>
            <a:r>
              <a:rPr lang="en-US" altLang="en-US" baseline="0" dirty="0"/>
              <a:t> test</a:t>
            </a:r>
            <a:r>
              <a:rPr lang="en-US" altLang="en-US" dirty="0"/>
              <a:t> is active but idle for over 20 minutes, the system will automatically pause the </a:t>
            </a:r>
            <a:r>
              <a:rPr lang="en-US" altLang="en-US" dirty="0" smtClean="0"/>
              <a:t>test</a:t>
            </a:r>
            <a:r>
              <a:rPr lang="en-US" altLang="en-US" baseline="0" dirty="0" smtClean="0"/>
              <a:t> and log the student out.</a:t>
            </a:r>
            <a:endParaRPr lang="en-US" altLang="en-US" dirty="0"/>
          </a:p>
          <a:p>
            <a:endParaRPr lang="en-US" altLang="en-US" dirty="0"/>
          </a:p>
          <a:p>
            <a:r>
              <a:rPr lang="en-US" altLang="en-US" dirty="0"/>
              <a:t>There are no pause restrictions for </a:t>
            </a:r>
            <a:r>
              <a:rPr lang="en-US" altLang="en-US" dirty="0" smtClean="0"/>
              <a:t>either the </a:t>
            </a:r>
            <a:r>
              <a:rPr lang="en-US" altLang="en-US" dirty="0"/>
              <a:t>ELA </a:t>
            </a:r>
            <a:r>
              <a:rPr lang="en-US" altLang="en-US" dirty="0" smtClean="0"/>
              <a:t>or </a:t>
            </a:r>
            <a:r>
              <a:rPr lang="en-US" altLang="en-US" dirty="0"/>
              <a:t>Mathematics Performance </a:t>
            </a:r>
            <a:r>
              <a:rPr lang="en-US" altLang="en-US" dirty="0" smtClean="0"/>
              <a:t>Tasks. </a:t>
            </a:r>
            <a:r>
              <a:rPr lang="en-US" altLang="en-US" dirty="0"/>
              <a:t>If a </a:t>
            </a:r>
            <a:r>
              <a:rPr lang="en-US" altLang="en-US" dirty="0" smtClean="0"/>
              <a:t>PT </a:t>
            </a:r>
            <a:r>
              <a:rPr lang="en-US" altLang="en-US" dirty="0"/>
              <a:t>is paused for 20 minutes or more, the student can return to the section </a:t>
            </a:r>
            <a:r>
              <a:rPr lang="en-US" altLang="en-US" dirty="0" smtClean="0"/>
              <a:t>they were</a:t>
            </a:r>
            <a:r>
              <a:rPr lang="en-US" altLang="en-US" baseline="0" dirty="0" smtClean="0"/>
              <a:t> in </a:t>
            </a:r>
            <a:r>
              <a:rPr lang="en-US" altLang="en-US" dirty="0" smtClean="0"/>
              <a:t>and </a:t>
            </a:r>
            <a:r>
              <a:rPr lang="en-US" altLang="en-US" dirty="0"/>
              <a:t>continue </a:t>
            </a:r>
            <a:r>
              <a:rPr lang="en-US" altLang="en-US" dirty="0" smtClean="0"/>
              <a:t>entering their response. </a:t>
            </a:r>
            <a:r>
              <a:rPr lang="en-US" altLang="en-US" dirty="0"/>
              <a:t>Please </a:t>
            </a:r>
            <a:r>
              <a:rPr lang="en-US" altLang="en-US" dirty="0" smtClean="0"/>
              <a:t>note, however, </a:t>
            </a:r>
            <a:r>
              <a:rPr lang="en-US" altLang="en-US" dirty="0"/>
              <a:t>that students may not navigate between segment 1 and</a:t>
            </a:r>
            <a:r>
              <a:rPr lang="en-US" altLang="en-US" baseline="0" dirty="0"/>
              <a:t> segment 2 on the ELA </a:t>
            </a:r>
            <a:r>
              <a:rPr lang="en-US" altLang="en-US" baseline="0" dirty="0" smtClean="0"/>
              <a:t>PT.</a:t>
            </a:r>
          </a:p>
          <a:p>
            <a:endParaRPr lang="en-US" altLang="en-US" baseline="0" dirty="0" smtClean="0"/>
          </a:p>
          <a:p>
            <a:r>
              <a:rPr lang="en-US" altLang="en-US" baseline="0" dirty="0" smtClean="0"/>
              <a:t>Finally, tests can only be active for 20 days after they have been started. After this, they expire and their contents are scored as they appear.</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819CA14-927A-495F-B153-1098D4B44806}"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1029978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TOPIC 4 :: Key Elements</a:t>
            </a:r>
          </a:p>
          <a:p>
            <a:pPr marL="0" indent="0" algn="l">
              <a:buNone/>
            </a:pPr>
            <a:endParaRPr lang="en-US" dirty="0"/>
          </a:p>
          <a:p>
            <a:pPr marL="0" indent="0" algn="l">
              <a:buNone/>
            </a:pPr>
            <a:r>
              <a:rPr lang="en-US" dirty="0"/>
              <a:t>This section</a:t>
            </a:r>
            <a:r>
              <a:rPr lang="en-US" baseline="0" dirty="0"/>
              <a:t> covers Key Elements of the OSAS ELA and Mathematics tests, in order for test administrators to k</a:t>
            </a:r>
            <a:r>
              <a:rPr lang="en-US" altLang="en-US" sz="1200" i="1" dirty="0"/>
              <a:t>now the different features</a:t>
            </a:r>
            <a:r>
              <a:rPr lang="en-US" altLang="en-US" sz="1200" i="1" baseline="0" dirty="0"/>
              <a:t> of each test.</a:t>
            </a:r>
            <a:endParaRPr lang="en-US" altLang="en-US" sz="1200" i="1" dirty="0"/>
          </a:p>
        </p:txBody>
      </p:sp>
      <p:sp>
        <p:nvSpPr>
          <p:cNvPr id="4" name="Slide Number Placeholder 3"/>
          <p:cNvSpPr>
            <a:spLocks noGrp="1"/>
          </p:cNvSpPr>
          <p:nvPr>
            <p:ph type="sldNum" sz="quarter" idx="10"/>
          </p:nvPr>
        </p:nvSpPr>
        <p:spPr/>
        <p:txBody>
          <a:bodyPr/>
          <a:lstStyle/>
          <a:p>
            <a:fld id="{C0E7D4B3-7363-42B6-A5BB-BEAB40119C79}" type="slidenum">
              <a:rPr lang="en-US" smtClean="0"/>
              <a:t>22</a:t>
            </a:fld>
            <a:endParaRPr lang="en-US"/>
          </a:p>
        </p:txBody>
      </p:sp>
    </p:spTree>
    <p:extLst>
      <p:ext uri="{BB962C8B-B14F-4D97-AF65-F5344CB8AC3E}">
        <p14:creationId xmlns:p14="http://schemas.microsoft.com/office/powerpoint/2010/main" val="1920059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OSAS ELA and Mathematics</a:t>
            </a:r>
            <a:r>
              <a:rPr lang="en-US" altLang="en-US" baseline="0" dirty="0"/>
              <a:t> tests are </a:t>
            </a:r>
            <a:r>
              <a:rPr lang="en-US" altLang="en-US" dirty="0"/>
              <a:t>adaptive, which means the question difficulty adjusts as the student works through the test, providing either easier or more difficult items based on correct and incorrect student responses. </a:t>
            </a:r>
          </a:p>
          <a:p>
            <a:endParaRPr lang="en-US" altLang="en-US" dirty="0"/>
          </a:p>
          <a:p>
            <a:pPr marL="400038" lvl="0" indent="-457200">
              <a:spcBef>
                <a:spcPts val="0"/>
              </a:spcBef>
              <a:buFont typeface="Arial" panose="020B0604020202020204" pitchFamily="34" charset="0"/>
              <a:buChar char="•"/>
              <a:defRPr/>
            </a:pPr>
            <a:r>
              <a:rPr lang="en-US" altLang="en-US" dirty="0"/>
              <a:t>Students will interact with different items such as </a:t>
            </a:r>
            <a:r>
              <a:rPr lang="en-US" altLang="en-US" sz="2800" dirty="0">
                <a:solidFill>
                  <a:schemeClr val="tx1">
                    <a:lumMod val="50000"/>
                  </a:schemeClr>
                </a:solidFill>
              </a:rPr>
              <a:t>Multiple Choice where</a:t>
            </a:r>
            <a:r>
              <a:rPr lang="en-US" altLang="en-US" sz="2800" baseline="0" dirty="0">
                <a:solidFill>
                  <a:schemeClr val="tx1">
                    <a:lumMod val="50000"/>
                  </a:schemeClr>
                </a:solidFill>
              </a:rPr>
              <a:t> there is a </a:t>
            </a:r>
            <a:r>
              <a:rPr lang="en-US" altLang="en-US" sz="2800" dirty="0">
                <a:solidFill>
                  <a:schemeClr val="tx1">
                    <a:lumMod val="50000"/>
                  </a:schemeClr>
                </a:solidFill>
              </a:rPr>
              <a:t>Single Correct Response</a:t>
            </a:r>
          </a:p>
          <a:p>
            <a:pPr marL="400038" lvl="0" indent="-457200">
              <a:spcBef>
                <a:spcPts val="0"/>
              </a:spcBef>
              <a:buFont typeface="Arial" panose="020B0604020202020204" pitchFamily="34" charset="0"/>
              <a:buChar char="•"/>
              <a:defRPr/>
            </a:pPr>
            <a:r>
              <a:rPr lang="en-US" altLang="en-US" sz="2800" dirty="0">
                <a:solidFill>
                  <a:schemeClr val="tx1">
                    <a:lumMod val="50000"/>
                  </a:schemeClr>
                </a:solidFill>
              </a:rPr>
              <a:t>Multiple Select where</a:t>
            </a:r>
            <a:r>
              <a:rPr lang="en-US" altLang="en-US" sz="2800" baseline="0" dirty="0">
                <a:solidFill>
                  <a:schemeClr val="tx1">
                    <a:lumMod val="50000"/>
                  </a:schemeClr>
                </a:solidFill>
              </a:rPr>
              <a:t> there are</a:t>
            </a:r>
            <a:r>
              <a:rPr lang="en-US" altLang="en-US" sz="2800" dirty="0">
                <a:solidFill>
                  <a:schemeClr val="tx1">
                    <a:lumMod val="50000"/>
                  </a:schemeClr>
                </a:solidFill>
              </a:rPr>
              <a:t> Multiple Correct Responses</a:t>
            </a:r>
          </a:p>
          <a:p>
            <a:pPr marL="400038" lvl="0" indent="-457200">
              <a:spcBef>
                <a:spcPts val="0"/>
              </a:spcBef>
              <a:buFont typeface="Arial" panose="020B0604020202020204" pitchFamily="34" charset="0"/>
              <a:buChar char="•"/>
              <a:defRPr/>
            </a:pPr>
            <a:r>
              <a:rPr lang="en-US" altLang="en-US" sz="2800" dirty="0">
                <a:solidFill>
                  <a:schemeClr val="tx1">
                    <a:lumMod val="50000"/>
                  </a:schemeClr>
                </a:solidFill>
              </a:rPr>
              <a:t>Hot-Text or Text Highlighting</a:t>
            </a:r>
          </a:p>
          <a:p>
            <a:pPr marL="400038" lvl="0" indent="-457200">
              <a:spcBef>
                <a:spcPts val="0"/>
              </a:spcBef>
              <a:buFont typeface="Arial" panose="020B0604020202020204" pitchFamily="34" charset="0"/>
              <a:buChar char="•"/>
              <a:defRPr/>
            </a:pPr>
            <a:r>
              <a:rPr lang="en-US" altLang="en-US" sz="2800" dirty="0">
                <a:solidFill>
                  <a:schemeClr val="tx1">
                    <a:lumMod val="50000"/>
                  </a:schemeClr>
                </a:solidFill>
              </a:rPr>
              <a:t>Drag-and-Drop</a:t>
            </a:r>
          </a:p>
          <a:p>
            <a:pPr marL="400038" lvl="0" indent="-457200">
              <a:spcBef>
                <a:spcPts val="0"/>
              </a:spcBef>
              <a:buFont typeface="Arial" panose="020B0604020202020204" pitchFamily="34" charset="0"/>
              <a:buChar char="•"/>
              <a:defRPr/>
            </a:pPr>
            <a:r>
              <a:rPr lang="en-US" altLang="en-US" sz="2800" dirty="0">
                <a:solidFill>
                  <a:schemeClr val="tx1">
                    <a:lumMod val="50000"/>
                  </a:schemeClr>
                </a:solidFill>
              </a:rPr>
              <a:t>Matching items, and other </a:t>
            </a:r>
            <a:r>
              <a:rPr lang="en-US" altLang="en-US" sz="2800" baseline="0" dirty="0">
                <a:solidFill>
                  <a:schemeClr val="tx1">
                    <a:lumMod val="50000"/>
                  </a:schemeClr>
                </a:solidFill>
              </a:rPr>
              <a:t>table interactions</a:t>
            </a:r>
            <a:endParaRPr lang="en-US" altLang="en-US" sz="2800" dirty="0">
              <a:solidFill>
                <a:schemeClr val="tx1">
                  <a:lumMod val="50000"/>
                </a:schemeClr>
              </a:solidFill>
            </a:endParaRPr>
          </a:p>
          <a:p>
            <a:endParaRPr lang="en-US" altLang="en-US" dirty="0"/>
          </a:p>
          <a:p>
            <a:r>
              <a:rPr lang="en-US" altLang="en-US" dirty="0"/>
              <a:t>Some items are technology-enhanced or enabled to allow students to enter an equation or create a graph.</a:t>
            </a:r>
          </a:p>
          <a:p>
            <a:endParaRPr lang="en-US" altLang="en-US" dirty="0"/>
          </a:p>
          <a:p>
            <a:r>
              <a:rPr lang="en-US" altLang="en-US" dirty="0"/>
              <a:t>For more information about item type please refer to the Resources section later in this</a:t>
            </a:r>
            <a:r>
              <a:rPr lang="en-US" altLang="en-US" baseline="0" dirty="0"/>
              <a:t> module</a:t>
            </a:r>
            <a:endParaRPr lang="en-US" altLang="en-US" dirty="0"/>
          </a:p>
          <a:p>
            <a:endParaRPr lang="en-US"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C4CB6B4-6F1A-4D1B-B611-95F910FD4868}"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2957073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lvl="1" indent="-511175">
              <a:spcBef>
                <a:spcPts val="0"/>
              </a:spcBef>
              <a:buSzPct val="100000"/>
              <a:defRPr/>
            </a:pPr>
            <a:r>
              <a:rPr lang="en-US" altLang="en-US" sz="3200" dirty="0">
                <a:solidFill>
                  <a:schemeClr val="tx1">
                    <a:lumMod val="50000"/>
                  </a:schemeClr>
                </a:solidFill>
              </a:rPr>
              <a:t>The OSAS ELA Test combines four elements (claims) of English</a:t>
            </a:r>
            <a:r>
              <a:rPr lang="en-US" altLang="en-US" sz="3200" baseline="0" dirty="0">
                <a:solidFill>
                  <a:schemeClr val="tx1">
                    <a:lumMod val="50000"/>
                  </a:schemeClr>
                </a:solidFill>
              </a:rPr>
              <a:t> Language Arts</a:t>
            </a:r>
            <a:r>
              <a:rPr lang="en-US" altLang="en-US" sz="3200" dirty="0">
                <a:solidFill>
                  <a:schemeClr val="tx1">
                    <a:lumMod val="50000"/>
                  </a:schemeClr>
                </a:solidFill>
              </a:rPr>
              <a:t> into one test: Reading, Writing, Listening, and Research.</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Students will receive an overall composite score, as well as claim scores for reading and writing.</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As in previous years, listening items will require each student to have headphones.</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Students at ALL tested grades will be required to participate in a Performance Task which will require them to write an extended essay.</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Check the </a:t>
            </a:r>
            <a:r>
              <a:rPr lang="en-US" altLang="en-US" sz="3200" dirty="0">
                <a:solidFill>
                  <a:schemeClr val="tx1">
                    <a:lumMod val="50000"/>
                  </a:schemeClr>
                </a:solidFill>
                <a:hlinkClick r:id="rId3"/>
              </a:rPr>
              <a:t>Oregon Accessibility Manual</a:t>
            </a:r>
            <a:r>
              <a:rPr lang="en-US" altLang="en-US" sz="3200" dirty="0">
                <a:solidFill>
                  <a:schemeClr val="tx1">
                    <a:lumMod val="50000"/>
                  </a:schemeClr>
                </a:solidFill>
              </a:rPr>
              <a:t> for specific allowable supports. </a:t>
            </a:r>
          </a:p>
          <a:p>
            <a:endParaRPr lang="en-US" altLang="en-US" b="1" i="1"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5E99113-0AFB-4D9E-873E-BEB03BF79D8B}"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4265287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i="0" dirty="0"/>
              <a:t>The OSAS Math</a:t>
            </a:r>
            <a:r>
              <a:rPr lang="en-US" altLang="en-US" b="0" i="0" baseline="0" dirty="0"/>
              <a:t> Test also combines four areas (or claims) of Mathematics</a:t>
            </a:r>
            <a:r>
              <a:rPr lang="en-US" altLang="en-US" b="0" i="0" dirty="0"/>
              <a:t> into one test: Claim 1 is Concepts &amp; Procedures, Claim 2 is Problem Solving, Claim 3 is Communicating Reasoning, and Claim 4 is Modeling &amp; Data Analysis.</a:t>
            </a:r>
          </a:p>
          <a:p>
            <a:endParaRPr lang="en-US" altLang="en-US" b="0" i="0" dirty="0"/>
          </a:p>
          <a:p>
            <a:r>
              <a:rPr lang="en-US" altLang="en-US" b="0" i="0" dirty="0"/>
              <a:t>For this school year, students will receive an overall composite score and a Claim 1 score. Schools</a:t>
            </a:r>
            <a:r>
              <a:rPr lang="en-US" altLang="en-US" b="0" i="0" baseline="0" dirty="0"/>
              <a:t> and districts will still have access to claim- and target-level data for program evaluation and planning.</a:t>
            </a:r>
          </a:p>
          <a:p>
            <a:endParaRPr lang="en-US" altLang="en-US" b="0" i="0" baseline="0" dirty="0"/>
          </a:p>
          <a:p>
            <a:r>
              <a:rPr lang="en-US" altLang="en-US" b="0" i="0" baseline="0" dirty="0"/>
              <a:t>Again, check the Oregon Accessibility Manual for specific allowable supports.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5E99113-0AFB-4D9E-873E-BEB03BF79D8B}"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1854097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i="0" dirty="0" err="1"/>
              <a:t>Desmos</a:t>
            </a:r>
            <a:r>
              <a:rPr lang="en-US" altLang="en-US" b="0" i="0" dirty="0"/>
              <a:t> calculators continue to be an embedded support within some mathematics items in grades 6-8 and grade 11. In grade 6, a four-function calculator is available. In grades 7 and 8, a scientific calculator is available. In grade 11, a graphing calculator is available. More information about the specific functionality of these calculators can be found on the </a:t>
            </a:r>
            <a:r>
              <a:rPr lang="en-US" altLang="en-US" b="0" i="0" dirty="0" err="1"/>
              <a:t>Desmos</a:t>
            </a:r>
            <a:r>
              <a:rPr lang="en-US" altLang="en-US" b="0" i="0" dirty="0"/>
              <a:t> website at </a:t>
            </a:r>
            <a:r>
              <a:rPr lang="en-US" dirty="0">
                <a:hlinkClick r:id="rId3"/>
              </a:rPr>
              <a:t>www.desmos.com/testing/Oregon</a:t>
            </a:r>
            <a:r>
              <a:rPr lang="en-US" dirty="0"/>
              <a:t>. Note that the OSAS science test uses the same embedded calculators as those found on the OSAS Math test.</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5E99113-0AFB-4D9E-873E-BEB03BF79D8B}"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3951076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One</a:t>
            </a:r>
            <a:r>
              <a:rPr lang="en-US" altLang="en-US" baseline="0" dirty="0"/>
              <a:t> final key element of Oregon’s statewide tests in ELA and Mathematics is data access. As a Test Administrator, you </a:t>
            </a:r>
            <a:r>
              <a:rPr lang="en-US" altLang="en-US" baseline="0" dirty="0" smtClean="0"/>
              <a:t>have </a:t>
            </a:r>
            <a:r>
              <a:rPr lang="en-US" altLang="en-US" baseline="0" dirty="0"/>
              <a:t>access to summative </a:t>
            </a:r>
            <a:r>
              <a:rPr lang="en-US" altLang="en-US" baseline="0" dirty="0" smtClean="0"/>
              <a:t>and interim assessment </a:t>
            </a:r>
            <a:r>
              <a:rPr lang="en-US" altLang="en-US" baseline="0" dirty="0"/>
              <a:t>data through the Centralized Reporting System (or CRS) in the OSAS Portal.</a:t>
            </a:r>
            <a:endParaRPr lang="en-US" altLang="en-US" dirty="0"/>
          </a:p>
          <a:p>
            <a:endParaRPr lang="en-US" altLang="en-US" baseline="0" dirty="0"/>
          </a:p>
          <a:p>
            <a:r>
              <a:rPr lang="en-US" altLang="en-US" baseline="0" dirty="0"/>
              <a:t>CRS provides educators access to individual student level results as well as </a:t>
            </a:r>
            <a:r>
              <a:rPr lang="en-US" altLang="en-US" baseline="0" dirty="0" smtClean="0"/>
              <a:t>to aggregated data for each assessment target. </a:t>
            </a:r>
            <a:r>
              <a:rPr lang="en-US" altLang="en-US" baseline="0" dirty="0"/>
              <a:t>Target Reports show the performance of groups of students on specific assessment targets, rather than simply an overall picture. </a:t>
            </a:r>
            <a:r>
              <a:rPr lang="en-US" altLang="en-US" baseline="0" dirty="0" smtClean="0"/>
              <a:t>New in 2023-24, cross-sectional target reports allow districts and schools to include up to 3 years worth of target data to monitor system-wide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kern="1200" baseline="0" dirty="0">
                <a:solidFill>
                  <a:schemeClr val="tx1"/>
                </a:solidFill>
                <a:effectLst/>
                <a:latin typeface="+mn-lt"/>
                <a:ea typeface="+mn-ea"/>
                <a:cs typeface="+mn-cs"/>
              </a:rPr>
              <a:t>District Test Coordinators, School Test Coordinators, and Test Administrators have access to these reports and can use them in their collaboration and professional learning. District Test Coordinators may also </a:t>
            </a:r>
            <a:r>
              <a:rPr lang="en-US" altLang="en-US" sz="1200" b="0" i="0" u="none" strike="noStrike" kern="1200" baseline="0" dirty="0" smtClean="0">
                <a:solidFill>
                  <a:schemeClr val="tx1"/>
                </a:solidFill>
                <a:effectLst/>
                <a:latin typeface="+mn-lt"/>
                <a:ea typeface="+mn-ea"/>
                <a:cs typeface="+mn-cs"/>
              </a:rPr>
              <a:t>create accounts for non-Test Administrators to access district or school-level data.</a:t>
            </a:r>
            <a:endParaRPr lang="en-US" altLang="en-US" sz="1200" b="0" i="0" u="none" strike="noStrike" kern="1200" baseline="0" dirty="0">
              <a:solidFill>
                <a:schemeClr val="tx1"/>
              </a:solidFill>
              <a:effectLst/>
              <a:latin typeface="+mn-lt"/>
              <a:ea typeface="+mn-ea"/>
              <a:cs typeface="+mn-cs"/>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E554799-EFCE-4F58-A69D-D85219E1A2B7}"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2440406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TOPIC</a:t>
            </a:r>
            <a:r>
              <a:rPr lang="en-US" baseline="0" dirty="0"/>
              <a:t> 5 ::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final topic to share is resources to adequately prepare teachers and students.</a:t>
            </a:r>
          </a:p>
        </p:txBody>
      </p:sp>
      <p:sp>
        <p:nvSpPr>
          <p:cNvPr id="4" name="Slide Number Placeholder 3"/>
          <p:cNvSpPr>
            <a:spLocks noGrp="1"/>
          </p:cNvSpPr>
          <p:nvPr>
            <p:ph type="sldNum" sz="quarter" idx="10"/>
          </p:nvPr>
        </p:nvSpPr>
        <p:spPr/>
        <p:txBody>
          <a:bodyPr/>
          <a:lstStyle/>
          <a:p>
            <a:fld id="{C0E7D4B3-7363-42B6-A5BB-BEAB40119C79}" type="slidenum">
              <a:rPr lang="en-US" smtClean="0"/>
              <a:t>28</a:t>
            </a:fld>
            <a:endParaRPr lang="en-US"/>
          </a:p>
        </p:txBody>
      </p:sp>
    </p:spTree>
    <p:extLst>
      <p:ext uri="{BB962C8B-B14F-4D97-AF65-F5344CB8AC3E}">
        <p14:creationId xmlns:p14="http://schemas.microsoft.com/office/powerpoint/2010/main" val="2019486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There are two different practice tests available through the OSAS Portal.</a:t>
            </a:r>
          </a:p>
          <a:p>
            <a:endParaRPr lang="en-US" altLang="en-US" b="0" i="0" dirty="0"/>
          </a:p>
          <a:p>
            <a:r>
              <a:rPr lang="en-US" altLang="en-US" b="0" i="0" dirty="0"/>
              <a:t>First is the </a:t>
            </a:r>
            <a:r>
              <a:rPr lang="en-US" altLang="en-US" b="0" i="0" u="sng" dirty="0"/>
              <a:t>t</a:t>
            </a:r>
            <a:r>
              <a:rPr lang="en-US" altLang="en-US" u="sng" dirty="0"/>
              <a:t>raining</a:t>
            </a:r>
            <a:r>
              <a:rPr lang="en-US" altLang="en-US" dirty="0"/>
              <a:t> test, which is </a:t>
            </a:r>
            <a:r>
              <a:rPr lang="en-US" altLang="en-US" b="1" dirty="0"/>
              <a:t>aligned to grade bands. </a:t>
            </a:r>
            <a:r>
              <a:rPr lang="en-US" altLang="en-US" b="0" dirty="0"/>
              <a:t>Training tests include 6-9 questions and are designed to allow students to </a:t>
            </a:r>
            <a:r>
              <a:rPr lang="en-US" altLang="en-US" dirty="0"/>
              <a:t>try out embedded tools and supports, as well as to interact with each of the different item types. In ELA, training tests are available for grades 3-5, grades 6-8, and high school. For Math training tests, available grade bands are grades 3-5, grade 6, grades 7-8, and high school.</a:t>
            </a:r>
          </a:p>
          <a:p>
            <a:endParaRPr lang="en-US" altLang="en-US" b="0" i="0" dirty="0"/>
          </a:p>
          <a:p>
            <a:r>
              <a:rPr lang="en-US" altLang="en-US" b="0" i="0" dirty="0"/>
              <a:t>The second is the </a:t>
            </a:r>
            <a:r>
              <a:rPr lang="en-US" altLang="en-US" b="0" i="0" u="sng" dirty="0"/>
              <a:t>sample</a:t>
            </a:r>
            <a:r>
              <a:rPr lang="en-US" altLang="en-US" b="0" i="0" dirty="0"/>
              <a:t> </a:t>
            </a:r>
            <a:r>
              <a:rPr lang="en-US" altLang="en-US" dirty="0"/>
              <a:t>test, which is </a:t>
            </a:r>
            <a:r>
              <a:rPr lang="en-US" altLang="en-US" b="1" i="1" dirty="0"/>
              <a:t>aligned to specific </a:t>
            </a:r>
            <a:r>
              <a:rPr lang="en-US" altLang="en-US" b="0" i="0" dirty="0"/>
              <a:t>grades. Sample tests </a:t>
            </a:r>
            <a:r>
              <a:rPr lang="en-US" altLang="en-US" dirty="0"/>
              <a:t>provide students</a:t>
            </a:r>
            <a:r>
              <a:rPr lang="en-US" altLang="en-US" baseline="0" dirty="0"/>
              <a:t> and educators </a:t>
            </a:r>
            <a:r>
              <a:rPr lang="en-US" altLang="en-US" b="0" i="0" dirty="0"/>
              <a:t>a</a:t>
            </a:r>
            <a:r>
              <a:rPr lang="en-US" altLang="en-US" b="1" i="1" dirty="0"/>
              <a:t> </a:t>
            </a:r>
            <a:r>
              <a:rPr lang="en-US" altLang="en-US" dirty="0"/>
              <a:t>look at the grade-specific operational assessment. Sample tests include approximately 30 items that vary in difficulty. Scoring guides for the sample</a:t>
            </a:r>
            <a:r>
              <a:rPr lang="en-US" altLang="en-US" baseline="0" dirty="0"/>
              <a:t> tests are available on the OSAS Portal under the Resources tab.</a:t>
            </a:r>
          </a:p>
          <a:p>
            <a:endParaRPr lang="en-US" altLang="en-US" baseline="0" dirty="0"/>
          </a:p>
          <a:p>
            <a:r>
              <a:rPr lang="en-US" altLang="en-US" baseline="0" dirty="0"/>
              <a:t>Both training and sample tests include all embedded universal tools, designated supports, accommodations, and language supports.</a:t>
            </a:r>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E3C6866-BBA9-4186-9827-0D026BBDC825}"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47642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fontAlgn="base">
              <a:buNone/>
            </a:pPr>
            <a:r>
              <a:rPr lang="en-US" altLang="en-US" sz="2400" b="0" dirty="0">
                <a:solidFill>
                  <a:schemeClr val="accent5">
                    <a:lumMod val="60000"/>
                    <a:lumOff val="40000"/>
                  </a:schemeClr>
                </a:solidFill>
              </a:rPr>
              <a:t>Before we begin, here is a helpful</a:t>
            </a:r>
            <a:r>
              <a:rPr lang="en-US" altLang="en-US" sz="2400" b="0" baseline="0" dirty="0">
                <a:solidFill>
                  <a:schemeClr val="accent5">
                    <a:lumMod val="60000"/>
                    <a:lumOff val="40000"/>
                  </a:schemeClr>
                </a:solidFill>
              </a:rPr>
              <a:t> list for your reference of acronyms that you will find in these slides.</a:t>
            </a:r>
            <a:endParaRPr lang="en-US" altLang="en-US" sz="2400" b="0" dirty="0">
              <a:solidFill>
                <a:schemeClr val="accent5">
                  <a:lumMod val="60000"/>
                  <a:lumOff val="40000"/>
                </a:schemeClr>
              </a:solidFill>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C4CB6B4-6F1A-4D1B-B611-95F910FD4868}"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2568641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lvl="1" indent="-511175">
              <a:spcBef>
                <a:spcPts val="0"/>
              </a:spcBef>
              <a:buSzPct val="100000"/>
              <a:defRPr/>
            </a:pPr>
            <a:r>
              <a:rPr lang="en-US" altLang="en-US" b="0" i="0" dirty="0"/>
              <a:t>To most effectively use training and sample tests, it is helpful to consider their purpose. </a:t>
            </a:r>
          </a:p>
          <a:p>
            <a:pPr marL="511175" lvl="1" indent="-511175">
              <a:spcBef>
                <a:spcPts val="0"/>
              </a:spcBef>
              <a:buSzPct val="100000"/>
              <a:defRPr/>
            </a:pPr>
            <a:endParaRPr lang="en-US" altLang="en-US" b="0" i="0" dirty="0"/>
          </a:p>
          <a:p>
            <a:pPr marL="511175" lvl="1" indent="-511175">
              <a:spcBef>
                <a:spcPts val="0"/>
              </a:spcBef>
              <a:buSzPct val="100000"/>
              <a:defRPr/>
            </a:pPr>
            <a:r>
              <a:rPr lang="en-US" altLang="en-US" b="0" i="0" dirty="0"/>
              <a:t>Use the training test if </a:t>
            </a:r>
            <a:r>
              <a:rPr lang="en-US" altLang="en-US" b="0" i="0" dirty="0">
                <a:solidFill>
                  <a:schemeClr val="tx1">
                    <a:lumMod val="50000"/>
                  </a:schemeClr>
                </a:solidFill>
              </a:rPr>
              <a:t>y</a:t>
            </a:r>
            <a:r>
              <a:rPr lang="en-US" dirty="0">
                <a:solidFill>
                  <a:schemeClr val="tx1">
                    <a:lumMod val="50000"/>
                  </a:schemeClr>
                </a:solidFill>
              </a:rPr>
              <a:t>ou want to familiarize students with how to navigate the test, including universal tools and embedded supports. Also, use the training test to help students learn how to interact with each of the different item types.</a:t>
            </a:r>
          </a:p>
          <a:p>
            <a:endParaRPr lang="en-US" altLang="en-US" b="0" i="0" dirty="0"/>
          </a:p>
          <a:p>
            <a:r>
              <a:rPr lang="en-US" altLang="en-US" b="0" i="0" dirty="0"/>
              <a:t>Use the sample test if you want students to interact with specific grade level items </a:t>
            </a:r>
            <a:r>
              <a:rPr lang="en-US" altLang="en-US" b="0" i="0" baseline="0" dirty="0"/>
              <a:t>or </a:t>
            </a:r>
            <a:r>
              <a:rPr lang="en-US" altLang="en-US" b="0" i="0" dirty="0"/>
              <a:t>you want students to experience items across all claims.</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9732A53-B304-4032-9586-5EBEBEBDDD61}"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924138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Several documents outline the structure of the OSAS ELA and Math tests. Links to access these resources are provided at the end of this slide show. Educators should spend time looking at these materials to help inform how they prepare students to be successful on the tests.</a:t>
            </a:r>
          </a:p>
          <a:p>
            <a:endParaRPr lang="en-US" altLang="en-US" dirty="0"/>
          </a:p>
          <a:p>
            <a:r>
              <a:rPr lang="en-US" altLang="en-US" dirty="0"/>
              <a:t>Test blueprints indicate the number of items included on each test, how each test is scored, and the depth of knowledge intended to be used by students when answering items.</a:t>
            </a:r>
          </a:p>
          <a:p>
            <a:endParaRPr lang="en-US" altLang="en-US" dirty="0"/>
          </a:p>
          <a:p>
            <a:r>
              <a:rPr lang="en-US" altLang="en-US" dirty="0"/>
              <a:t>Content specifications list all assessment targets within each claim, as well as the ELA or Math standards aligned to those targets.</a:t>
            </a:r>
          </a:p>
          <a:p>
            <a:endParaRPr lang="en-US" altLang="en-US" dirty="0"/>
          </a:p>
          <a:p>
            <a:r>
              <a:rPr lang="en-US" altLang="en-US" dirty="0"/>
              <a:t>Item specifications provide task models and appropriate stems for each item type, and are broken out by grade level, claim, and target.</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A382145-C7B2-4E46-9686-4CED1120BB4E}"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4073848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contains a list of linked resources</a:t>
            </a:r>
            <a:r>
              <a:rPr lang="en-US" altLang="en-US" baseline="0" dirty="0"/>
              <a:t> that have been referenced throughout this training. </a:t>
            </a:r>
            <a:endParaRPr lang="en-US" altLang="en-US" dirty="0"/>
          </a:p>
          <a:p>
            <a:endParaRPr lang="en-US" altLang="en-US" dirty="0"/>
          </a:p>
          <a:p>
            <a:r>
              <a:rPr lang="en-US" altLang="en-US" dirty="0"/>
              <a:t>First,</a:t>
            </a:r>
            <a:r>
              <a:rPr lang="en-US" altLang="en-US" baseline="0" dirty="0"/>
              <a:t> t</a:t>
            </a:r>
            <a:r>
              <a:rPr lang="en-US" altLang="en-US" dirty="0"/>
              <a:t>he</a:t>
            </a:r>
            <a:r>
              <a:rPr lang="en-US" altLang="en-US" baseline="0" dirty="0"/>
              <a:t> OSAS Portal links to all components of the assessment system, including training and sample tests. </a:t>
            </a:r>
          </a:p>
          <a:p>
            <a:endParaRPr lang="en-US" altLang="en-US" baseline="0" dirty="0"/>
          </a:p>
          <a:p>
            <a:r>
              <a:rPr lang="en-US" altLang="en-US" baseline="0" dirty="0"/>
              <a:t>Second, you can get more information on Test Blueprints, test design, assessment targets, and the number of items from each claim by visiting the ELA and Math Assessment websites.</a:t>
            </a:r>
          </a:p>
          <a:p>
            <a:endParaRPr lang="en-US" altLang="en-US" baseline="0" dirty="0"/>
          </a:p>
          <a:p>
            <a:r>
              <a:rPr lang="en-US" altLang="en-US" dirty="0"/>
              <a:t>Finally, the Test Administration Manual and Oregon Accessibility Manual</a:t>
            </a:r>
            <a:r>
              <a:rPr lang="en-US" altLang="en-US" baseline="0" dirty="0"/>
              <a:t> provide technical support for districts, schools, and educators.</a:t>
            </a:r>
            <a:endParaRPr lang="en-US" alt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E554799-EFCE-4F58-A69D-D85219E1A2B7}"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1285457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is an optional point in the required training to pause and discuss the questions provided or a locally developed set of relevant questions. If you would like to pause, please pause now.</a:t>
            </a:r>
            <a:endParaRPr lang="en-US" altLang="en-US" dirty="0"/>
          </a:p>
          <a:p>
            <a:endParaRPr lang="en-US" altLang="en-US" dirty="0"/>
          </a:p>
          <a:p>
            <a:r>
              <a:rPr lang="en-US" altLang="en-US" dirty="0"/>
              <a:t>Suggested activities:</a:t>
            </a:r>
          </a:p>
          <a:p>
            <a:r>
              <a:rPr lang="en-US" altLang="en-US" dirty="0"/>
              <a:t>-Small groups: use post-its to capture local considerations and challenges, one per sheet. Mount post-its.</a:t>
            </a:r>
          </a:p>
          <a:p>
            <a:r>
              <a:rPr lang="en-US" altLang="en-US" dirty="0"/>
              <a:t>-Large group: facilitate review/summary of considerations/challenges from across the large group</a:t>
            </a:r>
          </a:p>
          <a:p>
            <a:r>
              <a:rPr lang="en-US" altLang="en-US" dirty="0"/>
              <a:t>-Small groups: share effective approaches, look at artifacts</a:t>
            </a:r>
          </a:p>
          <a:p>
            <a:r>
              <a:rPr lang="en-US" altLang="en-US" dirty="0"/>
              <a:t>-Large group: facilitate share out, writing down approaches via chart pack</a:t>
            </a:r>
          </a:p>
          <a:p>
            <a:r>
              <a:rPr lang="en-US" altLang="en-US" dirty="0"/>
              <a:t>-Small group or individual: use note organizer to capture take-homes, next steps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2B64E33-F1D0-4BB0-B0C7-276B81669B41}" type="slidenum">
              <a:rPr lang="en-US" altLang="en-US">
                <a:solidFill>
                  <a:srgbClr val="000000"/>
                </a:solidFill>
              </a:rPr>
              <a:pPr eaLnBrk="1" hangingPunct="1">
                <a:spcBef>
                  <a:spcPct val="0"/>
                </a:spcBef>
              </a:pPr>
              <a:t>33</a:t>
            </a:fld>
            <a:endParaRPr lang="en-US" altLang="en-US">
              <a:solidFill>
                <a:srgbClr val="000000"/>
              </a:solidFill>
            </a:endParaRPr>
          </a:p>
        </p:txBody>
      </p:sp>
    </p:spTree>
    <p:extLst>
      <p:ext uri="{BB962C8B-B14F-4D97-AF65-F5344CB8AC3E}">
        <p14:creationId xmlns:p14="http://schemas.microsoft.com/office/powerpoint/2010/main" val="15664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concludes the </a:t>
            </a:r>
            <a:r>
              <a:rPr lang="en-US" altLang="en-US" dirty="0"/>
              <a:t>required ELA and Mathematics </a:t>
            </a:r>
            <a:r>
              <a:rPr lang="en-US" sz="1200" dirty="0"/>
              <a:t>Summative Assessment </a:t>
            </a:r>
            <a:r>
              <a:rPr lang="en-US" altLang="en-US" dirty="0"/>
              <a:t>training module. Thank you for your time and attention!</a:t>
            </a:r>
          </a:p>
        </p:txBody>
      </p:sp>
      <p:sp>
        <p:nvSpPr>
          <p:cNvPr id="4" name="Slide Number Placeholder 3"/>
          <p:cNvSpPr>
            <a:spLocks noGrp="1"/>
          </p:cNvSpPr>
          <p:nvPr>
            <p:ph type="sldNum" sz="quarter" idx="5"/>
          </p:nvPr>
        </p:nvSpPr>
        <p:spPr/>
        <p:txBody>
          <a:bodyPr/>
          <a:lstStyle/>
          <a:p>
            <a:fld id="{1B12FC95-0C67-4599-AF03-112A060D86AA}" type="slidenum">
              <a:rPr lang="en-US" smtClean="0"/>
              <a:t>34</a:t>
            </a:fld>
            <a:endParaRPr lang="en-US"/>
          </a:p>
        </p:txBody>
      </p:sp>
    </p:spTree>
    <p:extLst>
      <p:ext uri="{BB962C8B-B14F-4D97-AF65-F5344CB8AC3E}">
        <p14:creationId xmlns:p14="http://schemas.microsoft.com/office/powerpoint/2010/main" val="249875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i="0" dirty="0"/>
              <a:t>TOPIC 1 :: ELA</a:t>
            </a:r>
            <a:r>
              <a:rPr lang="en-US" i="0" baseline="0" dirty="0"/>
              <a:t> and Mathematics Updates</a:t>
            </a:r>
          </a:p>
          <a:p>
            <a:pPr marL="0" indent="0" algn="l">
              <a:buNone/>
            </a:pPr>
            <a:r>
              <a:rPr lang="en-US" i="0" dirty="0"/>
              <a:t>This section includes any c</a:t>
            </a:r>
            <a:r>
              <a:rPr lang="en-US" altLang="en-US" sz="1200" i="0" dirty="0"/>
              <a:t>hanges to the ELA and Mathematics Tests for </a:t>
            </a:r>
            <a:r>
              <a:rPr lang="en-US" altLang="en-US" dirty="0"/>
              <a:t>the current school year,</a:t>
            </a:r>
            <a:r>
              <a:rPr lang="en-US" altLang="en-US" baseline="0" dirty="0"/>
              <a:t> as well as some important reminders about newer features to each test</a:t>
            </a:r>
            <a:r>
              <a:rPr lang="en-US" altLang="en-US" dirty="0"/>
              <a:t>.</a:t>
            </a:r>
            <a:endParaRPr lang="en-US" altLang="en-US" sz="1200" i="0" dirty="0"/>
          </a:p>
        </p:txBody>
      </p:sp>
      <p:sp>
        <p:nvSpPr>
          <p:cNvPr id="4" name="Slide Number Placeholder 3"/>
          <p:cNvSpPr>
            <a:spLocks noGrp="1"/>
          </p:cNvSpPr>
          <p:nvPr>
            <p:ph type="sldNum" sz="quarter" idx="10"/>
          </p:nvPr>
        </p:nvSpPr>
        <p:spPr/>
        <p:txBody>
          <a:bodyPr/>
          <a:lstStyle/>
          <a:p>
            <a:fld id="{C0E7D4B3-7363-42B6-A5BB-BEAB40119C79}" type="slidenum">
              <a:rPr lang="en-US" smtClean="0"/>
              <a:t>4</a:t>
            </a:fld>
            <a:endParaRPr lang="en-US"/>
          </a:p>
        </p:txBody>
      </p:sp>
    </p:spTree>
    <p:extLst>
      <p:ext uri="{BB962C8B-B14F-4D97-AF65-F5344CB8AC3E}">
        <p14:creationId xmlns:p14="http://schemas.microsoft.com/office/powerpoint/2010/main" val="113146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fontAlgn="base">
              <a:spcAft>
                <a:spcPts val="1200"/>
              </a:spcAft>
              <a:buNone/>
            </a:pPr>
            <a:r>
              <a:rPr lang="en-US" sz="1200" dirty="0" smtClean="0"/>
              <a:t>Both the </a:t>
            </a:r>
            <a:r>
              <a:rPr lang="en-US" sz="1200" dirty="0"/>
              <a:t>OSAS ELA </a:t>
            </a:r>
            <a:r>
              <a:rPr lang="en-US" sz="1200" dirty="0" smtClean="0"/>
              <a:t>and Mathematics Tests consist </a:t>
            </a:r>
            <a:r>
              <a:rPr lang="en-US" sz="1200" dirty="0"/>
              <a:t>of two components:</a:t>
            </a:r>
            <a:r>
              <a:rPr lang="en-US" sz="1200" baseline="0" dirty="0"/>
              <a:t> </a:t>
            </a:r>
            <a:r>
              <a:rPr lang="en-US" sz="1200" dirty="0"/>
              <a:t>A</a:t>
            </a:r>
            <a:r>
              <a:rPr lang="en-US" sz="1200" baseline="0" dirty="0"/>
              <a:t> computer adaptive test, or CAT, and a performance </a:t>
            </a:r>
            <a:r>
              <a:rPr lang="en-US" sz="1200" baseline="0" dirty="0" smtClean="0"/>
              <a:t>task, or PT. </a:t>
            </a:r>
            <a:endParaRPr lang="en-US" sz="100" i="1" dirty="0"/>
          </a:p>
          <a:p>
            <a:pPr lvl="1" fontAlgn="base"/>
            <a:endParaRPr lang="en-US" sz="800" dirty="0"/>
          </a:p>
          <a:p>
            <a:pPr fontAlgn="base"/>
            <a:r>
              <a:rPr lang="en-US" sz="2400" dirty="0"/>
              <a:t>The ELA </a:t>
            </a:r>
            <a:r>
              <a:rPr lang="en-US" sz="2400" dirty="0" smtClean="0"/>
              <a:t>CAT </a:t>
            </a:r>
            <a:r>
              <a:rPr lang="en-US" sz="2400" dirty="0"/>
              <a:t>consists of approximately </a:t>
            </a:r>
            <a:r>
              <a:rPr lang="en-US" sz="2400" dirty="0" smtClean="0"/>
              <a:t>25 items</a:t>
            </a:r>
            <a:r>
              <a:rPr lang="en-US" sz="2400" baseline="0" dirty="0"/>
              <a:t> </a:t>
            </a:r>
            <a:r>
              <a:rPr lang="en-US" sz="2400" baseline="0" dirty="0" smtClean="0"/>
              <a:t>across all grade levels. </a:t>
            </a:r>
            <a:r>
              <a:rPr lang="en-US" sz="2400" dirty="0" smtClean="0"/>
              <a:t>The </a:t>
            </a:r>
            <a:r>
              <a:rPr lang="en-US" sz="2400" dirty="0"/>
              <a:t>ELA performance Task consists of 1 research item and 1 writing</a:t>
            </a:r>
            <a:r>
              <a:rPr lang="en-US" sz="2400" baseline="0" dirty="0"/>
              <a:t> extended response or full </a:t>
            </a:r>
            <a:r>
              <a:rPr lang="en-US" sz="2400" baseline="0" dirty="0" smtClean="0"/>
              <a:t>write </a:t>
            </a:r>
            <a:r>
              <a:rPr lang="en-US" sz="2400" baseline="0" dirty="0"/>
              <a:t>composition</a:t>
            </a:r>
            <a:r>
              <a:rPr lang="en-US" sz="2400" dirty="0" smtClean="0"/>
              <a:t>.</a:t>
            </a:r>
          </a:p>
          <a:p>
            <a:pPr fontAlgn="base"/>
            <a:endParaRPr lang="en-US" sz="2400" dirty="0" smtClean="0"/>
          </a:p>
          <a:p>
            <a:pPr fontAlgn="base"/>
            <a:r>
              <a:rPr lang="en-US" sz="2400" dirty="0" smtClean="0"/>
              <a:t>The Math CAT consists of approximately 20 items. Starting</a:t>
            </a:r>
            <a:r>
              <a:rPr lang="en-US" sz="2400" baseline="0" dirty="0" smtClean="0"/>
              <a:t> in Grade 6, the CAT includes two segments: one where a calculator is allowed and one where it is not.</a:t>
            </a:r>
          </a:p>
          <a:p>
            <a:pPr fontAlgn="base"/>
            <a:endParaRPr lang="en-US" sz="2400" baseline="0" dirty="0" smtClean="0"/>
          </a:p>
          <a:p>
            <a:pPr fontAlgn="base"/>
            <a:r>
              <a:rPr lang="en-US" sz="2400" baseline="0" dirty="0" smtClean="0"/>
              <a:t>Be sure to check out ODE’s ELA and Math Assessment webpages for more specifics on OSAS test design and blueprints.</a:t>
            </a:r>
            <a:endParaRPr lang="en-US" sz="2400"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C4CB6B4-6F1A-4D1B-B611-95F910FD4868}"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238332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in </a:t>
            </a:r>
            <a:r>
              <a:rPr lang="en-US" dirty="0" smtClean="0"/>
              <a:t>the 2023-24 school year, </a:t>
            </a:r>
            <a:r>
              <a:rPr lang="en-US" dirty="0" smtClean="0"/>
              <a:t>all students will access </a:t>
            </a:r>
            <a:r>
              <a:rPr lang="en-US" dirty="0" smtClean="0"/>
              <a:t>the Oregon </a:t>
            </a:r>
            <a:r>
              <a:rPr lang="en-US" dirty="0" smtClean="0"/>
              <a:t>Statewide Assessment System by logging in with their</a:t>
            </a:r>
            <a:r>
              <a:rPr lang="en-US" baseline="0" dirty="0" smtClean="0"/>
              <a:t> legal LAST name and SSID rather than their first name. </a:t>
            </a:r>
            <a:r>
              <a:rPr lang="en-US" sz="1200" kern="1200" dirty="0" smtClean="0">
                <a:solidFill>
                  <a:schemeClr val="tx1"/>
                </a:solidFill>
                <a:effectLst/>
                <a:latin typeface="+mn-lt"/>
                <a:ea typeface="+mn-ea"/>
                <a:cs typeface="+mn-cs"/>
              </a:rPr>
              <a:t>The “last name” entered by the student must </a:t>
            </a:r>
            <a:r>
              <a:rPr lang="en-US" sz="1200" i="1" kern="1200" dirty="0" smtClean="0">
                <a:solidFill>
                  <a:schemeClr val="tx1"/>
                </a:solidFill>
                <a:effectLst/>
                <a:latin typeface="+mn-lt"/>
                <a:ea typeface="+mn-ea"/>
                <a:cs typeface="+mn-cs"/>
              </a:rPr>
              <a:t>exactly match</a:t>
            </a:r>
            <a:r>
              <a:rPr lang="en-US" sz="1200" kern="1200" dirty="0" smtClean="0">
                <a:solidFill>
                  <a:schemeClr val="tx1"/>
                </a:solidFill>
                <a:effectLst/>
                <a:latin typeface="+mn-lt"/>
                <a:ea typeface="+mn-ea"/>
                <a:cs typeface="+mn-cs"/>
              </a:rPr>
              <a:t> information recorded in TIDE. Test Administrators should double check that students with the same last name receive their correct</a:t>
            </a:r>
            <a:r>
              <a:rPr lang="en-US" sz="1200" kern="1200" baseline="0" dirty="0" smtClean="0">
                <a:solidFill>
                  <a:schemeClr val="tx1"/>
                </a:solidFill>
                <a:effectLst/>
                <a:latin typeface="+mn-lt"/>
                <a:ea typeface="+mn-ea"/>
                <a:cs typeface="+mn-cs"/>
              </a:rPr>
              <a:t> SSID number prior to testing to avoid testing improprieties.</a:t>
            </a:r>
            <a:endParaRPr lang="en-US" dirty="0"/>
          </a:p>
        </p:txBody>
      </p:sp>
      <p:sp>
        <p:nvSpPr>
          <p:cNvPr id="4" name="Slide Number Placeholder 3"/>
          <p:cNvSpPr>
            <a:spLocks noGrp="1"/>
          </p:cNvSpPr>
          <p:nvPr>
            <p:ph type="sldNum" sz="quarter" idx="10"/>
          </p:nvPr>
        </p:nvSpPr>
        <p:spPr/>
        <p:txBody>
          <a:bodyPr/>
          <a:lstStyle/>
          <a:p>
            <a:fld id="{C0E7D4B3-7363-42B6-A5BB-BEAB40119C79}" type="slidenum">
              <a:rPr lang="en-US" smtClean="0"/>
              <a:t>6</a:t>
            </a:fld>
            <a:endParaRPr lang="en-US"/>
          </a:p>
        </p:txBody>
      </p:sp>
    </p:spTree>
    <p:extLst>
      <p:ext uri="{BB962C8B-B14F-4D97-AF65-F5344CB8AC3E}">
        <p14:creationId xmlns:p14="http://schemas.microsoft.com/office/powerpoint/2010/main" val="62911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smtClean="0"/>
              <a:t>In</a:t>
            </a:r>
            <a:r>
              <a:rPr lang="en-US" sz="1200" baseline="0" dirty="0" smtClean="0"/>
              <a:t> recent years, </a:t>
            </a:r>
            <a:r>
              <a:rPr lang="en-US" sz="1200" dirty="0" smtClean="0"/>
              <a:t>ODE </a:t>
            </a:r>
            <a:r>
              <a:rPr lang="en-US" sz="1200" dirty="0"/>
              <a:t>has </a:t>
            </a:r>
            <a:r>
              <a:rPr lang="en-US" sz="1200" dirty="0" smtClean="0"/>
              <a:t>received </a:t>
            </a:r>
            <a:r>
              <a:rPr lang="en-US" sz="1200" dirty="0"/>
              <a:t>numerous </a:t>
            </a:r>
            <a:r>
              <a:rPr lang="en-US" sz="1200" dirty="0" smtClean="0"/>
              <a:t>requests to reopen student tests that were accidentally submitted rather than </a:t>
            </a:r>
            <a:r>
              <a:rPr lang="en-US" sz="1200" b="1" dirty="0" smtClean="0"/>
              <a:t>paused.</a:t>
            </a:r>
            <a:r>
              <a:rPr lang="en-US" sz="1200" dirty="0" smtClean="0"/>
              <a:t> </a:t>
            </a:r>
            <a:r>
              <a:rPr lang="en-US" dirty="0" smtClean="0"/>
              <a:t>This interrupts and prolongs students’ testing experiences, and often requires</a:t>
            </a:r>
            <a:r>
              <a:rPr lang="en-US" baseline="0" dirty="0" smtClean="0"/>
              <a:t> additional test sessions to be planned for students to complete their test once reopened. </a:t>
            </a:r>
            <a:endParaRPr lang="en-US" dirty="0"/>
          </a:p>
          <a:p>
            <a:pPr marL="0" indent="0">
              <a:buNone/>
            </a:pPr>
            <a:endParaRPr lang="en-US" sz="1200" dirty="0"/>
          </a:p>
          <a:p>
            <a:pPr marL="0" indent="0">
              <a:buNone/>
            </a:pPr>
            <a:r>
              <a:rPr lang="en-US" sz="1200" dirty="0" smtClean="0"/>
              <a:t>To</a:t>
            </a:r>
            <a:r>
              <a:rPr lang="en-US" sz="1200" baseline="0" dirty="0" smtClean="0"/>
              <a:t> support a more efficient testing experience,</a:t>
            </a:r>
            <a:r>
              <a:rPr lang="en-US" sz="1200" dirty="0" smtClean="0"/>
              <a:t> </a:t>
            </a:r>
            <a:r>
              <a:rPr lang="en-US" sz="1200" dirty="0"/>
              <a:t>ODE has updated </a:t>
            </a:r>
            <a:r>
              <a:rPr lang="en-US" sz="1200" dirty="0" smtClean="0"/>
              <a:t>the student </a:t>
            </a:r>
            <a:r>
              <a:rPr lang="en-US" sz="1200" dirty="0"/>
              <a:t>test directions </a:t>
            </a:r>
            <a:r>
              <a:rPr lang="en-US" sz="1200" dirty="0" smtClean="0"/>
              <a:t>to include a caution when students pause </a:t>
            </a:r>
            <a:r>
              <a:rPr lang="en-US" sz="1200" dirty="0"/>
              <a:t>the ELA PT </a:t>
            </a:r>
            <a:r>
              <a:rPr lang="en-US" sz="1200" dirty="0" smtClean="0"/>
              <a:t>before completing </a:t>
            </a:r>
            <a:r>
              <a:rPr lang="en-US" sz="1200" dirty="0"/>
              <a:t>their full write portion. </a:t>
            </a:r>
          </a:p>
          <a:p>
            <a:endParaRPr lang="en-US" dirty="0" smtClean="0"/>
          </a:p>
          <a:p>
            <a:r>
              <a:rPr lang="en-US" dirty="0" smtClean="0"/>
              <a:t>Test</a:t>
            </a:r>
            <a:r>
              <a:rPr lang="en-US" baseline="0" dirty="0" smtClean="0"/>
              <a:t> Administrators can use the Sample and Training Tests in the OSAS Portal to help students become familiar with the testing interface prior to testing.</a:t>
            </a:r>
            <a:endParaRPr lang="en-US" dirty="0"/>
          </a:p>
        </p:txBody>
      </p:sp>
      <p:sp>
        <p:nvSpPr>
          <p:cNvPr id="4" name="Slide Number Placeholder 3"/>
          <p:cNvSpPr>
            <a:spLocks noGrp="1"/>
          </p:cNvSpPr>
          <p:nvPr>
            <p:ph type="sldNum" sz="quarter" idx="5"/>
          </p:nvPr>
        </p:nvSpPr>
        <p:spPr/>
        <p:txBody>
          <a:bodyPr/>
          <a:lstStyle/>
          <a:p>
            <a:fld id="{C0E7D4B3-7363-42B6-A5BB-BEAB40119C79}" type="slidenum">
              <a:rPr lang="en-US" smtClean="0"/>
              <a:t>7</a:t>
            </a:fld>
            <a:endParaRPr lang="en-US"/>
          </a:p>
        </p:txBody>
      </p:sp>
    </p:spTree>
    <p:extLst>
      <p:ext uri="{BB962C8B-B14F-4D97-AF65-F5344CB8AC3E}">
        <p14:creationId xmlns:p14="http://schemas.microsoft.com/office/powerpoint/2010/main" val="277814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fontAlgn="base">
              <a:buNone/>
            </a:pPr>
            <a:r>
              <a:rPr lang="en-US" dirty="0" smtClean="0"/>
              <a:t>In 2023-24,</a:t>
            </a:r>
            <a:r>
              <a:rPr lang="en-US" baseline="0" dirty="0" smtClean="0"/>
              <a:t> students taking the OSAS Math Test in Spanish will have the ability to toggle between English and Spanish rather than seeing a stacked display. This language toggle on the OSAS Math Test now functions in exactly the same way as on the OSAS Science Test. As a reminder, setting the presentation language to Spanish is an embedded designated support.</a:t>
            </a:r>
          </a:p>
          <a:p>
            <a:pPr marL="0" indent="0" fontAlgn="base">
              <a:buNone/>
            </a:pPr>
            <a:endParaRPr lang="en-US" baseline="0" dirty="0" smtClean="0"/>
          </a:p>
          <a:p>
            <a:pPr marL="0" indent="0" fontAlgn="base">
              <a:buNone/>
            </a:pPr>
            <a:r>
              <a:rPr lang="en-US" baseline="0" dirty="0" smtClean="0"/>
              <a:t>Two additional reminders for the OSAS Math Test: First, Spanish-language Text-to-Speech is available as a designated support. This will require a Spanish language pack to be installed on the student’s device. Second, math manipulatives are available for use as non-embedded designated supports. Follow the administration guidelines set forth in the Oregon Accessibility Manual.</a:t>
            </a: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C4CB6B4-6F1A-4D1B-B611-95F910FD4868}"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6402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t>In order to align with the 2021 Oregon</a:t>
            </a:r>
            <a:r>
              <a:rPr lang="en-US" sz="1200" baseline="0" dirty="0" smtClean="0"/>
              <a:t> Math Standards, the OSAS Math Test blueprints will be changing over the next few years. In 2023-24, there are no changes to test blueprints in Grades 3-8. In Grade 11, however, the pool of test items has been reduced to remove items that no longer align with Oregon standards. In all grades, the length of the test will not change from 2022-23. ODE anticipates field testing additional items in 2024-25, including Data Reasoning items unique to Oregon standards. Be sure to visit ODE’s Math Assessment webpage for full details.</a:t>
            </a:r>
            <a:endParaRPr lang="en-US" sz="1200"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51122" indent="-288893" defTabSz="942113" eaLnBrk="0" hangingPunct="0">
              <a:spcBef>
                <a:spcPct val="30000"/>
              </a:spcBef>
              <a:defRPr sz="1200">
                <a:solidFill>
                  <a:schemeClr val="tx1"/>
                </a:solidFill>
                <a:latin typeface="Times New Roman" panose="02020603050405020304" pitchFamily="18" charset="0"/>
              </a:defRPr>
            </a:lvl2pPr>
            <a:lvl3pPr marL="1155573" indent="-231115" defTabSz="942113" eaLnBrk="0" hangingPunct="0">
              <a:spcBef>
                <a:spcPct val="30000"/>
              </a:spcBef>
              <a:defRPr sz="1200">
                <a:solidFill>
                  <a:schemeClr val="tx1"/>
                </a:solidFill>
                <a:latin typeface="Times New Roman" panose="02020603050405020304" pitchFamily="18" charset="0"/>
              </a:defRPr>
            </a:lvl3pPr>
            <a:lvl4pPr marL="1617802" indent="-231115" defTabSz="942113" eaLnBrk="0" hangingPunct="0">
              <a:spcBef>
                <a:spcPct val="30000"/>
              </a:spcBef>
              <a:defRPr sz="1200">
                <a:solidFill>
                  <a:schemeClr val="tx1"/>
                </a:solidFill>
                <a:latin typeface="Times New Roman" panose="02020603050405020304" pitchFamily="18" charset="0"/>
              </a:defRPr>
            </a:lvl4pPr>
            <a:lvl5pPr marL="2080031" indent="-231115" defTabSz="942113" eaLnBrk="0" hangingPunct="0">
              <a:spcBef>
                <a:spcPct val="30000"/>
              </a:spcBef>
              <a:defRPr sz="1200">
                <a:solidFill>
                  <a:schemeClr val="tx1"/>
                </a:solidFill>
                <a:latin typeface="Times New Roman" panose="02020603050405020304" pitchFamily="18" charset="0"/>
              </a:defRPr>
            </a:lvl5pPr>
            <a:lvl6pPr marL="2542261" indent="-23111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C4CB6B4-6F1A-4D1B-B611-95F910FD4868}"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54900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C7E58-6D15-40F8-8D27-F2B2434DBAAC}"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95371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EB39E96-C897-4568-82F4-F32408AB9A94}"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8118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4F1A1DD-D2D7-476F-9F5F-9C289E1216AA}"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5291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105487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2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159645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88226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283497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CDDC95-DB2E-46CD-99AC-A3BC5A2CA27C}"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88090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49703B7D-FE9A-43CE-9B0C-484DAC199EB4}" type="datetime1">
              <a:rPr lang="en-US" smtClean="0"/>
              <a:t>8/1/2023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016791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A0D93-1085-4D27-85DA-E602C2698135}"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7440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5F0B6B-3AD2-4605-A8D6-F635497AFADB}" type="datetime1">
              <a:rPr lang="en-US" smtClean="0"/>
              <a:t>8/1/2023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52151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A5B90F-47E9-47D7-BD6F-8A9EDC9BB5B5}"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594104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5BCAD-A463-4D71-BC12-009BD59EBAC7}"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3417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C484D-DE30-44C8-AC4E-C52F6EDF23C1}"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59674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A721CA-8414-4B39-A2F0-51DF6AE47D43}" type="datetime1">
              <a:rPr lang="en-US" smtClean="0"/>
              <a:t>8/1/2023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412823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80F423D-3A1C-4B7F-87FA-71D945214DC3}" type="datetime1">
              <a:rPr lang="en-US" smtClean="0"/>
              <a:t>8/1/2023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604733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F7DD00B9-1551-44C3-A346-9E9C541F3AFB}" type="datetime1">
              <a:rPr lang="en-US" smtClean="0"/>
              <a:t>8/1/2023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278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8AE02DA1-6D1F-4D16-B1A4-37AAC97C95B5}"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37866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27ECC9C3-2AFD-40FD-AE7A-A48394DFCDCE}"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886964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E66451-75CC-4828-B4BD-4D996E5A2D5A}"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033750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38179CDC-5930-4638-A201-E167229C0CDB}" type="datetime1">
              <a:rPr lang="en-US" smtClean="0"/>
              <a:t>8/1/2023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8624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B6DEE-1F75-4A1B-9D7C-BF5E7C94EA20}"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878735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A7E61-CCE3-41DF-A80F-3B0AB6F8DD38}"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441805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EDC46-E670-49A6-B591-D09C550BD56B}"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972270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8FB5A-8E88-4A72-A588-162B85A24751}"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6441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FBFCE-A903-42E8-B0AB-FD13E126D55A}"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70234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BE55B9-92C4-4A4E-9E6A-36EAC606CB83}" type="datetime1">
              <a:rPr lang="en-US" smtClean="0"/>
              <a:t>8/1/2023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041451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4D04BD61-BF5E-4955-93E4-16B92DF57B23}" type="datetime1">
              <a:rPr lang="en-US" smtClean="0"/>
              <a:t>8/1/2023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472848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A35F322-4823-4571-A927-E15B0B6864CF}" type="datetime1">
              <a:rPr lang="en-US" smtClean="0"/>
              <a:t>8/1/2023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6684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ADCFBD37-43E4-40B2-AEDB-9B5C23E5E9FC}"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62636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A432835D-AE62-4E08-A60D-EBC1B22B4F04}"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1546134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EC8196-53D9-4C3A-AF04-ED790348B5A8}"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97263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A88E4-D25A-4860-94EA-BA19A50DE105}"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737838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B100FDC-62C1-4255-BB5F-292E2BB3E6EB}" type="datetime1">
              <a:rPr lang="en-US" smtClean="0"/>
              <a:t>8/1/2023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535400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36AFB-56EF-48F2-ABA4-DAD5F75A3EBD}"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51809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B238C-D2D2-4663-A4DD-5893A827EC03}"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356514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FD494-81A5-48BA-A44F-BB26D2A02202}"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4988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3E4272-E861-4009-8243-022831B56DEC}"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08245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E898E-99E1-4C04-8AFB-B9A94A26807C}" type="datetime1">
              <a:rPr lang="en-US" smtClean="0"/>
              <a:t>8/1/2023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490555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8A33A3E4-FC10-4EB3-8ADF-E874DD174F6D}" type="datetime1">
              <a:rPr lang="en-US" smtClean="0"/>
              <a:t>8/1/2023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075558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41A580BA-8010-42F2-B2CA-6F34984A3C6A}" type="datetime1">
              <a:rPr lang="en-US" smtClean="0"/>
              <a:t>8/1/2023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8494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9837E7CB-6833-494E-93F5-ACEB94ECE658}"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36366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4B84C790-42C9-45DA-9D00-9D5F7E7F3213}"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90254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4FBF1-5208-48A8-8989-9010AD8692BF}"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706335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B4C134-5A3D-4CB2-88B2-49A23E6B688C}"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502305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4F5A8F50-273F-48C4-8870-C6618A8D35ED}" type="datetime1">
              <a:rPr lang="en-US" smtClean="0"/>
              <a:t>8/1/2023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639192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159F4-284A-4708-B441-AEDD20267511}"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363606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92D7C2-C11F-4A93-A9FB-7860E3CEFB85}"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247307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EDEC1-48BC-4404-9F3B-F21EF278845A}"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0651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34B9A1-9BEA-4ABC-A097-725E40AD90C7}"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094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3387AC-9276-4D38-B18E-12C4EC19FE47}" type="datetime1">
              <a:rPr lang="en-US" smtClean="0"/>
              <a:t>8/1/2023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5665673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886B151C-7DA0-4139-90AF-EF0A0C7B8FD7}" type="datetime1">
              <a:rPr lang="en-US" smtClean="0"/>
              <a:t>8/1/2023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804500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DE06048-3B80-4499-8D9B-5C7DC70E8F39}" type="datetime1">
              <a:rPr lang="en-US" smtClean="0"/>
              <a:t>8/1/2023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2975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B7642091-4BB9-4ED3-A115-E61D2E813268}"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6848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E34F3-2CED-4371-995D-62F0EE1D5486}"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883352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9C9D0C02-0041-4E8B-8C86-060FC01FFB13}"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146241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F5F9CB-0406-4AB3-87B6-B78915DD8F6F}"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88278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EE213580-C00B-401F-A50B-763368E148E5}" type="datetime1">
              <a:rPr lang="en-US" smtClean="0"/>
              <a:t>8/1/2023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497616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AE56C-259C-4F9D-825F-903D24D3C883}"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24146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611F2-6861-45BA-B561-A62B6DB14D4C}"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305561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798AC-93C7-4542-827E-CB34F3079DDC}"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88630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FC7009-076E-4EC5-A230-AC738CFF78E9}" type="datetime1">
              <a:rPr lang="en-US" smtClean="0"/>
              <a:t>8/1/2023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03051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13D219-D7B9-4FF4-924C-4A9453197EE6}" type="datetime1">
              <a:rPr lang="en-US" smtClean="0"/>
              <a:t>8/1/2023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870903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23257E6-762A-42F5-AF7C-28D0A5B2912C}" type="datetime1">
              <a:rPr lang="en-US" smtClean="0"/>
              <a:t>8/1/2023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200844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F289E3DC-CCD2-4052-B44D-4D2F6106895E}" type="datetime1">
              <a:rPr lang="en-US" smtClean="0"/>
              <a:t>8/1/2023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53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DBF78-626C-4EDE-82B7-7BEF88AABE7B}" type="datetime1">
              <a:rPr lang="en-US" smtClean="0"/>
              <a:t>8/1/2023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3619193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E9580E57-8462-4602-BB0E-9A7C291B35DE}"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735735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429881FB-FC4F-4952-B888-FE6C6A4FD327}" type="datetime1">
              <a:rPr lang="en-US" smtClean="0"/>
              <a:t>8/1/2023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26361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31EC00-C9AE-47CD-B5C6-F67979777BA1}" type="datetime1">
              <a:rPr lang="en-US" smtClean="0"/>
              <a:t>8/1/2023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40831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66B7AD7-3078-4D27-9BDA-1FF2C497D88B}" type="datetime1">
              <a:rPr lang="en-US" smtClean="0"/>
              <a:t>8/1/2023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57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FE18187-213A-44B1-B5A6-AD05576730D4}" type="datetime1">
              <a:rPr lang="en-US" smtClean="0"/>
              <a:t>8/1/2023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6068274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61" r:id="rId14"/>
    <p:sldLayoutId id="2147483662" r:id="rId15"/>
    <p:sldLayoutId id="2147483663"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9C43D94-573D-44A6-B421-E74F8C329753}" type="datetime1">
              <a:rPr lang="en-US" smtClean="0"/>
              <a:t>8/1/2023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7778004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02CD050A-02F5-407D-BF97-20C583589055}" type="datetime1">
              <a:rPr lang="en-US" smtClean="0"/>
              <a:t>8/1/2023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5721496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BC3B568-4AEC-4D51-91EC-0F07150F8A80}" type="datetime1">
              <a:rPr lang="en-US" smtClean="0"/>
              <a:t>8/1/2023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63750846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9AE43D-E359-4725-B416-64D3133C5D06}" type="datetime1">
              <a:rPr lang="en-US" smtClean="0"/>
              <a:t>8/1/2023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51896044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3E4AB4DE-87C2-4304-96D9-1DC296650F3E}" type="datetime1">
              <a:rPr lang="en-US" smtClean="0"/>
              <a:t>8/1/2023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851459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1.xml"/><Relationship Id="rId5" Type="http://schemas.openxmlformats.org/officeDocument/2006/relationships/hyperlink" Target="https://www.oregon.gov/highered/policy-collaboration/Pages/placement.aspx" TargetMode="External"/><Relationship Id="rId4" Type="http://schemas.openxmlformats.org/officeDocument/2006/relationships/hyperlink" Target="https://secure.sos.state.or.us/oard/viewSingleRule.action?ruleVrsnRsn=272929"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3.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hyperlink" Target="http://www.oregon.gov/ode/educator-resources/assessment/Pages/Assessment-Administration.aspx" TargetMode="External"/><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hyperlink" Target="http://www.desmos.com/testing/oregon" TargetMode="External"/><Relationship Id="rId2" Type="http://schemas.openxmlformats.org/officeDocument/2006/relationships/notesSlide" Target="../notesSlides/notesSlide26.xml"/><Relationship Id="rId1" Type="http://schemas.openxmlformats.org/officeDocument/2006/relationships/slideLayout" Target="../slideLayouts/slideLayout63.xml"/><Relationship Id="rId5" Type="http://schemas.openxmlformats.org/officeDocument/2006/relationships/image" Target="../media/image15.png"/><Relationship Id="rId4" Type="http://schemas.openxmlformats.org/officeDocument/2006/relationships/hyperlink" Target="http://www.oregon.gov/ode/educator-resources/assessment/Pages/Assessment-Administration.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osasportal.org/" TargetMode="External"/><Relationship Id="rId2" Type="http://schemas.openxmlformats.org/officeDocument/2006/relationships/notesSlide" Target="../notesSlides/notesSlide27.xml"/><Relationship Id="rId1" Type="http://schemas.openxmlformats.org/officeDocument/2006/relationships/slideLayout" Target="../slideLayouts/slideLayout6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1.xml"/><Relationship Id="rId1" Type="http://schemas.openxmlformats.org/officeDocument/2006/relationships/tags" Target="../tags/tag14.xml"/><Relationship Id="rId4" Type="http://schemas.openxmlformats.org/officeDocument/2006/relationships/hyperlink" Target="https://osasportal.org/users/students-and-families.s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1.xml"/><Relationship Id="rId1" Type="http://schemas.openxmlformats.org/officeDocument/2006/relationships/tags" Target="../tags/tag15.xml"/><Relationship Id="rId4" Type="http://schemas.openxmlformats.org/officeDocument/2006/relationships/hyperlink" Target="https://osasportal.org/users/students-and-families.s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oregon.gov/ode/educator-resources/assessment/Pages/English-Language-Arts.aspx" TargetMode="External"/><Relationship Id="rId2" Type="http://schemas.openxmlformats.org/officeDocument/2006/relationships/notesSlide" Target="../notesSlides/notesSlide31.xml"/><Relationship Id="rId1" Type="http://schemas.openxmlformats.org/officeDocument/2006/relationships/slideLayout" Target="../slideLayouts/slideLayout41.xml"/><Relationship Id="rId4" Type="http://schemas.openxmlformats.org/officeDocument/2006/relationships/hyperlink" Target="http://www.oregon.gov/ode/educator-resources/assessment/Pages/Mathematics.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sasportal.org/users/students-and-families.stml" TargetMode="External"/><Relationship Id="rId7" Type="http://schemas.openxmlformats.org/officeDocument/2006/relationships/hyperlink" Target="https://www.oregon.gov/ode/educator-resources/assessment/Documents/accessibility_manual.pdf" TargetMode="External"/><Relationship Id="rId2" Type="http://schemas.openxmlformats.org/officeDocument/2006/relationships/notesSlide" Target="../notesSlides/notesSlide32.xml"/><Relationship Id="rId1" Type="http://schemas.openxmlformats.org/officeDocument/2006/relationships/slideLayout" Target="../slideLayouts/slideLayout41.xml"/><Relationship Id="rId6" Type="http://schemas.openxmlformats.org/officeDocument/2006/relationships/hyperlink" Target="https://www.oregon.gov/ode/educator-resources/assessment/Documents/test_admin_manual.pdf" TargetMode="External"/><Relationship Id="rId5" Type="http://schemas.openxmlformats.org/officeDocument/2006/relationships/hyperlink" Target="https://www.oregon.gov/ode/educator-resources/assessment/Pages/Mathematics.aspx" TargetMode="External"/><Relationship Id="rId4" Type="http://schemas.openxmlformats.org/officeDocument/2006/relationships/hyperlink" Target="http://www.oregon.gov/ode/educator-resources/assessment/Pages/English-Language-Arts.asp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hyperlink" Target="mailto:Tony.Bertrand@ode.oregon.gov" TargetMode="External"/><Relationship Id="rId2" Type="http://schemas.openxmlformats.org/officeDocument/2006/relationships/notesSlide" Target="../notesSlides/notesSlide34.xml"/><Relationship Id="rId1" Type="http://schemas.openxmlformats.org/officeDocument/2006/relationships/slideLayout" Target="../slideLayouts/slideLayout48.xml"/><Relationship Id="rId4" Type="http://schemas.openxmlformats.org/officeDocument/2006/relationships/hyperlink" Target="mailto:andrew.byerley@ode.oregon.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2.xml"/><Relationship Id="rId1" Type="http://schemas.openxmlformats.org/officeDocument/2006/relationships/tags" Target="../tags/tag5.xml"/><Relationship Id="rId5" Type="http://schemas.openxmlformats.org/officeDocument/2006/relationships/hyperlink" Target="https://www.oregon.gov/ode/educator-resources/assessment/Pages/Mathematics.aspx" TargetMode="External"/><Relationship Id="rId4" Type="http://schemas.openxmlformats.org/officeDocument/2006/relationships/hyperlink" Target="https://www.oregon.gov/ode/educator-resources/assessment/Pages/English-Language-Arts.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2.xml"/><Relationship Id="rId1" Type="http://schemas.openxmlformats.org/officeDocument/2006/relationships/tags" Target="../tags/tag7.xml"/><Relationship Id="rId4" Type="http://schemas.openxmlformats.org/officeDocument/2006/relationships/hyperlink" Target="https://www.oregon.gov/ode/educator-resources/assessment/Pages/Mathematic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444500" y="3155960"/>
            <a:ext cx="11290300" cy="1544857"/>
          </a:xfrm>
        </p:spPr>
        <p:txBody>
          <a:bodyPr>
            <a:noAutofit/>
          </a:bodyPr>
          <a:lstStyle/>
          <a:p>
            <a:pPr>
              <a:lnSpc>
                <a:spcPct val="100000"/>
              </a:lnSpc>
              <a:defRPr/>
            </a:pPr>
            <a:r>
              <a:rPr lang="en-US" dirty="0"/>
              <a:t>Oregon Statewide Assessment System</a:t>
            </a:r>
            <a:r>
              <a:rPr lang="en-US" sz="3200" dirty="0"/>
              <a:t/>
            </a:r>
            <a:br>
              <a:rPr lang="en-US" sz="3200" dirty="0"/>
            </a:br>
            <a:r>
              <a:rPr lang="en-US" sz="2800" dirty="0" smtClean="0"/>
              <a:t/>
            </a:r>
            <a:br>
              <a:rPr lang="en-US" sz="2800" dirty="0" smtClean="0"/>
            </a:br>
            <a:r>
              <a:rPr lang="en-US" sz="2800" dirty="0"/>
              <a:t/>
            </a:r>
            <a:br>
              <a:rPr lang="en-US" sz="2800" dirty="0"/>
            </a:br>
            <a:r>
              <a:rPr lang="en-US" sz="4000" dirty="0"/>
              <a:t>English Language Arts &amp; Mathematics </a:t>
            </a:r>
            <a:r>
              <a:rPr lang="en-US" sz="4000" dirty="0" smtClean="0"/>
              <a:t>Test </a:t>
            </a:r>
            <a:r>
              <a:rPr lang="en-US" sz="4000" dirty="0"/>
              <a:t>Training</a:t>
            </a:r>
          </a:p>
        </p:txBody>
      </p:sp>
      <p:sp>
        <p:nvSpPr>
          <p:cNvPr id="19459" name="Subtitle 2"/>
          <p:cNvSpPr>
            <a:spLocks noGrp="1"/>
          </p:cNvSpPr>
          <p:nvPr>
            <p:ph type="subTitle" idx="1"/>
          </p:nvPr>
        </p:nvSpPr>
        <p:spPr>
          <a:xfrm>
            <a:off x="2657475" y="5035479"/>
            <a:ext cx="6991350" cy="699399"/>
          </a:xfrm>
        </p:spPr>
        <p:txBody>
          <a:bodyPr>
            <a:normAutofit/>
          </a:bodyPr>
          <a:lstStyle/>
          <a:p>
            <a:pPr algn="ctr"/>
            <a:r>
              <a:rPr lang="en-US" altLang="en-US" sz="2800" dirty="0"/>
              <a:t>Required for DTCs, STCs, and TAs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a:t>
            </a:fld>
            <a:endParaRPr lang="en-US" dirty="0"/>
          </a:p>
        </p:txBody>
      </p:sp>
    </p:spTree>
    <p:custDataLst>
      <p:tags r:id="rId1"/>
    </p:custDataLst>
    <p:extLst>
      <p:ext uri="{BB962C8B-B14F-4D97-AF65-F5344CB8AC3E}">
        <p14:creationId xmlns:p14="http://schemas.microsoft.com/office/powerpoint/2010/main" val="1612368825"/>
      </p:ext>
    </p:extLst>
  </p:cSld>
  <p:clrMapOvr>
    <a:masterClrMapping/>
  </p:clrMapOvr>
  <mc:AlternateContent xmlns:mc="http://schemas.openxmlformats.org/markup-compatibility/2006" xmlns:p14="http://schemas.microsoft.com/office/powerpoint/2010/main">
    <mc:Choice Requires="p14">
      <p:transition spd="slow" p14:dur="2000" advTm="17721"/>
    </mc:Choice>
    <mc:Fallback xmlns="">
      <p:transition spd="slow" advTm="1772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a:t>Scheduling</a:t>
            </a:r>
          </a:p>
        </p:txBody>
      </p:sp>
      <p:sp>
        <p:nvSpPr>
          <p:cNvPr id="3" name="Content Placeholder 2"/>
          <p:cNvSpPr>
            <a:spLocks noGrp="1"/>
          </p:cNvSpPr>
          <p:nvPr>
            <p:ph idx="4294967295"/>
          </p:nvPr>
        </p:nvSpPr>
        <p:spPr>
          <a:xfrm>
            <a:off x="0" y="4600575"/>
            <a:ext cx="12192000" cy="1282700"/>
          </a:xfrm>
        </p:spPr>
        <p:txBody>
          <a:bodyPr>
            <a:normAutofit/>
          </a:bodyPr>
          <a:lstStyle/>
          <a:p>
            <a:pPr marL="0" indent="0" algn="ctr">
              <a:spcBef>
                <a:spcPts val="0"/>
              </a:spcBef>
              <a:buNone/>
            </a:pPr>
            <a:r>
              <a:rPr lang="en-US" altLang="en-US" sz="3200" i="1" dirty="0"/>
              <a:t>Ensures students have sufficient time to complete both </a:t>
            </a:r>
            <a:endParaRPr lang="en-US" altLang="en-US" sz="3200" i="1" dirty="0" smtClean="0"/>
          </a:p>
          <a:p>
            <a:pPr marL="0" indent="0" algn="ctr">
              <a:spcBef>
                <a:spcPts val="0"/>
              </a:spcBef>
              <a:buNone/>
            </a:pPr>
            <a:r>
              <a:rPr lang="en-US" altLang="en-US" sz="3200" i="1" dirty="0" smtClean="0"/>
              <a:t>the </a:t>
            </a:r>
            <a:r>
              <a:rPr lang="en-US" altLang="en-US" sz="3200" i="1" dirty="0"/>
              <a:t>OSAS ELA and Mathematics Tests.</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10</a:t>
            </a:fld>
            <a:endParaRPr lang="en-US" dirty="0"/>
          </a:p>
        </p:txBody>
      </p:sp>
    </p:spTree>
    <p:custDataLst>
      <p:tags r:id="rId1"/>
    </p:custDataLst>
    <p:extLst>
      <p:ext uri="{BB962C8B-B14F-4D97-AF65-F5344CB8AC3E}">
        <p14:creationId xmlns:p14="http://schemas.microsoft.com/office/powerpoint/2010/main" val="257575405"/>
      </p:ext>
    </p:extLst>
  </p:cSld>
  <p:clrMapOvr>
    <a:masterClrMapping/>
  </p:clrMapOvr>
  <mc:AlternateContent xmlns:mc="http://schemas.openxmlformats.org/markup-compatibility/2006" xmlns:p14="http://schemas.microsoft.com/office/powerpoint/2010/main">
    <mc:Choice Requires="p14">
      <p:transition spd="slow" p14:dur="2000" advTm="9575"/>
    </mc:Choice>
    <mc:Fallback xmlns="">
      <p:transition spd="slow" advTm="957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defRPr/>
            </a:pPr>
            <a:r>
              <a:rPr lang="en-US" altLang="en-US" sz="4800" dirty="0" smtClean="0"/>
              <a:t>Statewide Test </a:t>
            </a:r>
            <a:r>
              <a:rPr lang="en-US" altLang="en-US" sz="4800" dirty="0"/>
              <a:t>Windows</a:t>
            </a:r>
            <a:endParaRPr lang="en-US" altLang="en-US" sz="4800" i="1" dirty="0"/>
          </a:p>
        </p:txBody>
      </p:sp>
      <p:sp>
        <p:nvSpPr>
          <p:cNvPr id="12290" name="Content Placeholder 2"/>
          <p:cNvSpPr>
            <a:spLocks noGrp="1"/>
          </p:cNvSpPr>
          <p:nvPr>
            <p:ph idx="1"/>
          </p:nvPr>
        </p:nvSpPr>
        <p:spPr>
          <a:xfrm>
            <a:off x="717176" y="1616302"/>
            <a:ext cx="10971720" cy="4109010"/>
          </a:xfrm>
        </p:spPr>
        <p:txBody>
          <a:bodyPr>
            <a:noAutofit/>
          </a:bodyPr>
          <a:lstStyle/>
          <a:p>
            <a:pPr marL="511175" lvl="1" indent="-511175">
              <a:lnSpc>
                <a:spcPts val="3000"/>
              </a:lnSpc>
              <a:spcBef>
                <a:spcPts val="600"/>
              </a:spcBef>
              <a:spcAft>
                <a:spcPts val="1200"/>
              </a:spcAft>
              <a:buSzPct val="100000"/>
              <a:defRPr/>
            </a:pPr>
            <a:r>
              <a:rPr lang="en-US" altLang="en-US" sz="2800" dirty="0" smtClean="0"/>
              <a:t>Statewide test </a:t>
            </a:r>
            <a:r>
              <a:rPr lang="en-US" altLang="en-US" sz="2800" dirty="0"/>
              <a:t>windows have been developed to provide districts with the flexibility to manage available resources.</a:t>
            </a:r>
          </a:p>
          <a:p>
            <a:pPr marL="511175" lvl="1" indent="-511175">
              <a:lnSpc>
                <a:spcPts val="3000"/>
              </a:lnSpc>
              <a:spcBef>
                <a:spcPts val="600"/>
              </a:spcBef>
              <a:spcAft>
                <a:spcPts val="1200"/>
              </a:spcAft>
              <a:buSzPct val="100000"/>
              <a:defRPr/>
            </a:pPr>
            <a:r>
              <a:rPr lang="en-US" sz="2800" dirty="0"/>
              <a:t>Federal and state laws require that at least 95% of students in grades 3-8 and 11 take the OSAS ELA and Math tests each </a:t>
            </a:r>
            <a:r>
              <a:rPr lang="en-US" sz="2800" dirty="0" smtClean="0"/>
              <a:t>year.</a:t>
            </a:r>
          </a:p>
          <a:p>
            <a:pPr marL="511175" lvl="1" indent="-511175">
              <a:lnSpc>
                <a:spcPts val="3000"/>
              </a:lnSpc>
              <a:spcBef>
                <a:spcPts val="600"/>
              </a:spcBef>
              <a:spcAft>
                <a:spcPts val="1800"/>
              </a:spcAft>
              <a:buSzPct val="100000"/>
              <a:defRPr/>
            </a:pPr>
            <a:r>
              <a:rPr lang="en-US" sz="2800" dirty="0" smtClean="0"/>
              <a:t>Districts </a:t>
            </a:r>
            <a:r>
              <a:rPr lang="en-US" sz="2800" dirty="0"/>
              <a:t>are responsible for testing all students enrolled on the first school day in May</a:t>
            </a:r>
            <a:r>
              <a:rPr lang="en-US" sz="2800" dirty="0" smtClean="0"/>
              <a:t>.</a:t>
            </a:r>
          </a:p>
          <a:p>
            <a:pPr marL="0" lvl="1" indent="0" algn="ctr">
              <a:lnSpc>
                <a:spcPts val="3000"/>
              </a:lnSpc>
              <a:spcBef>
                <a:spcPts val="600"/>
              </a:spcBef>
              <a:spcAft>
                <a:spcPts val="600"/>
              </a:spcAft>
              <a:buSzPct val="100000"/>
              <a:buNone/>
              <a:defRPr/>
            </a:pPr>
            <a:r>
              <a:rPr lang="en-US" sz="2800" b="1" dirty="0" smtClean="0"/>
              <a:t>Statewide Testing Windows for In-Person and Remote Administration</a:t>
            </a:r>
          </a:p>
          <a:p>
            <a:pPr marL="0" lvl="1" indent="0" algn="ctr">
              <a:lnSpc>
                <a:spcPts val="3000"/>
              </a:lnSpc>
              <a:spcBef>
                <a:spcPts val="600"/>
              </a:spcBef>
              <a:spcAft>
                <a:spcPts val="600"/>
              </a:spcAft>
              <a:buSzPct val="100000"/>
              <a:buNone/>
              <a:defRPr/>
            </a:pPr>
            <a:r>
              <a:rPr lang="en-US" sz="3600" b="1" dirty="0" smtClean="0">
                <a:solidFill>
                  <a:srgbClr val="007F43"/>
                </a:solidFill>
              </a:rPr>
              <a:t>Grades 3 – 8: April 2 – June 14, 2024</a:t>
            </a:r>
          </a:p>
          <a:p>
            <a:pPr marL="0" lvl="1" indent="0" algn="ctr">
              <a:lnSpc>
                <a:spcPts val="3000"/>
              </a:lnSpc>
              <a:spcBef>
                <a:spcPts val="600"/>
              </a:spcBef>
              <a:spcAft>
                <a:spcPts val="600"/>
              </a:spcAft>
              <a:buSzPct val="100000"/>
              <a:buNone/>
              <a:defRPr/>
            </a:pPr>
            <a:r>
              <a:rPr lang="en-US" sz="3600" b="1" dirty="0" smtClean="0">
                <a:solidFill>
                  <a:srgbClr val="007F43"/>
                </a:solidFill>
              </a:rPr>
              <a:t>Grade 11: February 6 – June 14, 2024</a:t>
            </a:r>
            <a:endParaRPr lang="en-US" sz="3600" b="1" dirty="0">
              <a:solidFill>
                <a:srgbClr val="007F43"/>
              </a:solidFill>
            </a:endParaRPr>
          </a:p>
        </p:txBody>
      </p:sp>
      <p:sp>
        <p:nvSpPr>
          <p:cNvPr id="22533" name="TextBox 3"/>
          <p:cNvSpPr txBox="1">
            <a:spLocks noChangeArrowheads="1"/>
          </p:cNvSpPr>
          <p:nvPr/>
        </p:nvSpPr>
        <p:spPr bwMode="auto">
          <a:xfrm>
            <a:off x="6459095" y="6006822"/>
            <a:ext cx="48062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mj-lt"/>
              </a:rPr>
              <a:t>TAM, Appendix A</a:t>
            </a:r>
          </a:p>
          <a:p>
            <a:pPr algn="r" eaLnBrk="1" hangingPunct="1">
              <a:spcBef>
                <a:spcPct val="0"/>
              </a:spcBef>
              <a:buClrTx/>
              <a:buSzTx/>
              <a:buFontTx/>
              <a:buNone/>
            </a:pPr>
            <a:r>
              <a:rPr lang="en-US" altLang="en-US" sz="2000" i="1" dirty="0">
                <a:solidFill>
                  <a:schemeClr val="accent6"/>
                </a:solidFill>
                <a:latin typeface="+mj-lt"/>
              </a:rPr>
              <a:t>TAM, Section 5.2: School-Level Test Windows</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11</a:t>
            </a:fld>
            <a:endParaRPr lang="en-US" dirty="0"/>
          </a:p>
        </p:txBody>
      </p:sp>
    </p:spTree>
    <p:custDataLst>
      <p:tags r:id="rId1"/>
    </p:custDataLst>
    <p:extLst>
      <p:ext uri="{BB962C8B-B14F-4D97-AF65-F5344CB8AC3E}">
        <p14:creationId xmlns:p14="http://schemas.microsoft.com/office/powerpoint/2010/main" val="3999919075"/>
      </p:ext>
    </p:extLst>
  </p:cSld>
  <p:clrMapOvr>
    <a:masterClrMapping/>
  </p:clrMapOvr>
  <mc:AlternateContent xmlns:mc="http://schemas.openxmlformats.org/markup-compatibility/2006">
    <mc:Choice xmlns:p14="http://schemas.microsoft.com/office/powerpoint/2010/main" Requires="p14">
      <p:transition spd="slow" p14:dur="2000" advTm="61184"/>
    </mc:Choice>
    <mc:Fallback>
      <p:transition spd="slow" advTm="6118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457200"/>
            <a:ext cx="11015788" cy="1026460"/>
          </a:xfrm>
        </p:spPr>
        <p:txBody>
          <a:bodyPr>
            <a:noAutofit/>
          </a:bodyPr>
          <a:lstStyle/>
          <a:p>
            <a:r>
              <a:rPr lang="en-US" sz="4800" dirty="0" smtClean="0"/>
              <a:t>General Considerations</a:t>
            </a:r>
            <a:endParaRPr lang="en-US" sz="4800" dirty="0"/>
          </a:p>
        </p:txBody>
      </p:sp>
      <p:sp>
        <p:nvSpPr>
          <p:cNvPr id="21507" name="Content Placeholder 2"/>
          <p:cNvSpPr>
            <a:spLocks noGrp="1"/>
          </p:cNvSpPr>
          <p:nvPr>
            <p:ph idx="1"/>
          </p:nvPr>
        </p:nvSpPr>
        <p:spPr/>
        <p:txBody>
          <a:bodyPr>
            <a:noAutofit/>
          </a:bodyPr>
          <a:lstStyle/>
          <a:p>
            <a:pPr marL="511175" indent="-511175">
              <a:lnSpc>
                <a:spcPct val="100000"/>
              </a:lnSpc>
              <a:spcBef>
                <a:spcPts val="0"/>
              </a:spcBef>
              <a:spcAft>
                <a:spcPts val="1200"/>
              </a:spcAft>
              <a:defRPr/>
            </a:pPr>
            <a:r>
              <a:rPr lang="en-US" altLang="en-US" sz="3200" dirty="0">
                <a:solidFill>
                  <a:schemeClr val="tx1">
                    <a:lumMod val="50000"/>
                  </a:schemeClr>
                </a:solidFill>
              </a:rPr>
              <a:t>The OSAS ELA and Mathematics Tests should be given on separate days; finish one before starting the other.</a:t>
            </a:r>
          </a:p>
          <a:p>
            <a:pPr marL="968364" lvl="1" indent="-511175">
              <a:lnSpc>
                <a:spcPct val="100000"/>
              </a:lnSpc>
              <a:spcBef>
                <a:spcPts val="0"/>
              </a:spcBef>
              <a:spcAft>
                <a:spcPts val="1800"/>
              </a:spcAft>
              <a:defRPr/>
            </a:pPr>
            <a:r>
              <a:rPr lang="en-US" altLang="en-US" sz="2600" i="1" dirty="0">
                <a:solidFill>
                  <a:schemeClr val="tx1">
                    <a:lumMod val="50000"/>
                  </a:schemeClr>
                </a:solidFill>
              </a:rPr>
              <a:t>It is recommended, but not required, that the CAT be administered first</a:t>
            </a:r>
            <a:r>
              <a:rPr lang="en-US" altLang="en-US" sz="2600" i="1" dirty="0" smtClean="0">
                <a:solidFill>
                  <a:schemeClr val="tx1">
                    <a:lumMod val="50000"/>
                  </a:schemeClr>
                </a:solidFill>
              </a:rPr>
              <a:t>.</a:t>
            </a:r>
            <a:endParaRPr lang="en-US" altLang="en-US" sz="2600" dirty="0">
              <a:solidFill>
                <a:schemeClr val="tx1">
                  <a:lumMod val="50000"/>
                </a:schemeClr>
              </a:solidFill>
            </a:endParaRPr>
          </a:p>
          <a:p>
            <a:pPr marL="511175" indent="-511175">
              <a:lnSpc>
                <a:spcPct val="100000"/>
              </a:lnSpc>
              <a:spcBef>
                <a:spcPts val="0"/>
              </a:spcBef>
              <a:spcAft>
                <a:spcPts val="1200"/>
              </a:spcAft>
              <a:defRPr/>
            </a:pPr>
            <a:r>
              <a:rPr lang="en-US" altLang="en-US" sz="3200" dirty="0">
                <a:solidFill>
                  <a:schemeClr val="tx1">
                    <a:lumMod val="50000"/>
                  </a:schemeClr>
                </a:solidFill>
              </a:rPr>
              <a:t>Neither the OSAS ELA or Mathematics Tests are timed; students should be allowed to continue working as long as they are making progress</a:t>
            </a:r>
            <a:r>
              <a:rPr lang="en-US" altLang="en-US" sz="3200" dirty="0" smtClean="0">
                <a:solidFill>
                  <a:schemeClr val="tx1">
                    <a:lumMod val="50000"/>
                  </a:schemeClr>
                </a:solidFill>
              </a:rPr>
              <a:t>.</a:t>
            </a:r>
          </a:p>
        </p:txBody>
      </p:sp>
      <p:sp>
        <p:nvSpPr>
          <p:cNvPr id="23556" name="TextBox 5"/>
          <p:cNvSpPr txBox="1">
            <a:spLocks noChangeArrowheads="1"/>
          </p:cNvSpPr>
          <p:nvPr/>
        </p:nvSpPr>
        <p:spPr bwMode="auto">
          <a:xfrm>
            <a:off x="3600190" y="5552807"/>
            <a:ext cx="79015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mj-lt"/>
              </a:rPr>
              <a:t>TAM, Section 5.1: Testing Time</a:t>
            </a:r>
          </a:p>
          <a:p>
            <a:pPr algn="r" eaLnBrk="1" hangingPunct="1">
              <a:spcBef>
                <a:spcPct val="0"/>
              </a:spcBef>
              <a:buClrTx/>
              <a:buSzTx/>
              <a:buFontTx/>
              <a:buNone/>
            </a:pPr>
            <a:r>
              <a:rPr lang="en-US" altLang="en-US" sz="2000" i="1" dirty="0">
                <a:solidFill>
                  <a:schemeClr val="accent6"/>
                </a:solidFill>
                <a:latin typeface="+mj-lt"/>
              </a:rPr>
              <a:t>TAM, Section 8.0: English Language Arts &amp; Mathematics Assessments</a:t>
            </a:r>
            <a:endParaRPr lang="en-US" altLang="en-US" sz="2000" dirty="0">
              <a:solidFill>
                <a:schemeClr val="accent6"/>
              </a:solidFill>
              <a:latin typeface="+mj-lt"/>
            </a:endParaRP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12</a:t>
            </a:fld>
            <a:endParaRPr lang="en-US" dirty="0"/>
          </a:p>
        </p:txBody>
      </p:sp>
    </p:spTree>
    <p:custDataLst>
      <p:tags r:id="rId1"/>
    </p:custDataLst>
    <p:extLst>
      <p:ext uri="{BB962C8B-B14F-4D97-AF65-F5344CB8AC3E}">
        <p14:creationId xmlns:p14="http://schemas.microsoft.com/office/powerpoint/2010/main" val="1059749715"/>
      </p:ext>
    </p:extLst>
  </p:cSld>
  <p:clrMapOvr>
    <a:masterClrMapping/>
  </p:clrMapOvr>
  <mc:AlternateContent xmlns:mc="http://schemas.openxmlformats.org/markup-compatibility/2006" xmlns:p14="http://schemas.microsoft.com/office/powerpoint/2010/main">
    <mc:Choice Requires="p14">
      <p:transition spd="slow" p14:dur="2000" advTm="45414"/>
    </mc:Choice>
    <mc:Fallback xmlns="">
      <p:transition spd="slow" advTm="4541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5" y="457200"/>
            <a:ext cx="11258159" cy="1026460"/>
          </a:xfrm>
        </p:spPr>
        <p:txBody>
          <a:bodyPr>
            <a:normAutofit/>
          </a:bodyPr>
          <a:lstStyle/>
          <a:p>
            <a:r>
              <a:rPr lang="en-US" sz="4800" dirty="0" smtClean="0"/>
              <a:t>Estimated Testing Times (in </a:t>
            </a:r>
            <a:r>
              <a:rPr lang="en-US" sz="4800" i="1" dirty="0" err="1" smtClean="0"/>
              <a:t>hrs:min</a:t>
            </a:r>
            <a:r>
              <a:rPr lang="en-US" sz="4800" dirty="0" smtClean="0"/>
              <a:t>)</a:t>
            </a:r>
            <a:endParaRPr lang="en-US" sz="4800" dirty="0"/>
          </a:p>
        </p:txBody>
      </p:sp>
      <p:graphicFrame>
        <p:nvGraphicFramePr>
          <p:cNvPr id="6" name="Content Placeholder 5" title="Table of estimated testing times, in hours and minutes, for each grade level"/>
          <p:cNvGraphicFramePr>
            <a:graphicFrameLocks noGrp="1"/>
          </p:cNvGraphicFramePr>
          <p:nvPr>
            <p:ph idx="1"/>
            <p:extLst>
              <p:ext uri="{D42A27DB-BD31-4B8C-83A1-F6EECF244321}">
                <p14:modId xmlns:p14="http://schemas.microsoft.com/office/powerpoint/2010/main" val="1767869116"/>
              </p:ext>
            </p:extLst>
          </p:nvPr>
        </p:nvGraphicFramePr>
        <p:xfrm>
          <a:off x="717830" y="1671386"/>
          <a:ext cx="10783888" cy="4450080"/>
        </p:xfrm>
        <a:graphic>
          <a:graphicData uri="http://schemas.openxmlformats.org/drawingml/2006/table">
            <a:tbl>
              <a:tblPr firstRow="1" bandRow="1">
                <a:tableStyleId>{5C22544A-7EE6-4342-B048-85BDC9FD1C3A}</a:tableStyleId>
              </a:tblPr>
              <a:tblGrid>
                <a:gridCol w="2695972">
                  <a:extLst>
                    <a:ext uri="{9D8B030D-6E8A-4147-A177-3AD203B41FA5}">
                      <a16:colId xmlns:a16="http://schemas.microsoft.com/office/drawing/2014/main" val="1633935558"/>
                    </a:ext>
                  </a:extLst>
                </a:gridCol>
                <a:gridCol w="2695972">
                  <a:extLst>
                    <a:ext uri="{9D8B030D-6E8A-4147-A177-3AD203B41FA5}">
                      <a16:colId xmlns:a16="http://schemas.microsoft.com/office/drawing/2014/main" val="2188074812"/>
                    </a:ext>
                  </a:extLst>
                </a:gridCol>
                <a:gridCol w="2695972">
                  <a:extLst>
                    <a:ext uri="{9D8B030D-6E8A-4147-A177-3AD203B41FA5}">
                      <a16:colId xmlns:a16="http://schemas.microsoft.com/office/drawing/2014/main" val="2647157096"/>
                    </a:ext>
                  </a:extLst>
                </a:gridCol>
                <a:gridCol w="2695972">
                  <a:extLst>
                    <a:ext uri="{9D8B030D-6E8A-4147-A177-3AD203B41FA5}">
                      <a16:colId xmlns:a16="http://schemas.microsoft.com/office/drawing/2014/main" val="727766569"/>
                    </a:ext>
                  </a:extLst>
                </a:gridCol>
              </a:tblGrid>
              <a:tr h="370840">
                <a:tc>
                  <a:txBody>
                    <a:bodyPr/>
                    <a:lstStyle/>
                    <a:p>
                      <a:pPr algn="ctr"/>
                      <a:r>
                        <a:rPr lang="en-US" sz="2400" dirty="0" smtClean="0">
                          <a:solidFill>
                            <a:schemeClr val="bg1"/>
                          </a:solidFill>
                        </a:rPr>
                        <a:t>Test and Grade</a:t>
                      </a:r>
                      <a:r>
                        <a:rPr lang="en-US" sz="2400" baseline="0" dirty="0" smtClean="0">
                          <a:solidFill>
                            <a:schemeClr val="bg1"/>
                          </a:solidFill>
                        </a:rPr>
                        <a:t> Band</a:t>
                      </a:r>
                      <a:endParaRPr lang="en-US" sz="2400" dirty="0">
                        <a:solidFill>
                          <a:schemeClr val="bg1"/>
                        </a:solidFill>
                      </a:endParaRPr>
                    </a:p>
                  </a:txBody>
                  <a:tcPr anchor="ctr">
                    <a:solidFill>
                      <a:srgbClr val="007F43"/>
                    </a:solidFill>
                  </a:tcPr>
                </a:tc>
                <a:tc>
                  <a:txBody>
                    <a:bodyPr/>
                    <a:lstStyle/>
                    <a:p>
                      <a:pPr algn="ctr"/>
                      <a:r>
                        <a:rPr lang="en-US" sz="2400" dirty="0" smtClean="0">
                          <a:solidFill>
                            <a:schemeClr val="bg1"/>
                          </a:solidFill>
                        </a:rPr>
                        <a:t>Computer Adaptive</a:t>
                      </a:r>
                      <a:r>
                        <a:rPr lang="en-US" sz="2400" baseline="0" dirty="0" smtClean="0">
                          <a:solidFill>
                            <a:schemeClr val="bg1"/>
                          </a:solidFill>
                        </a:rPr>
                        <a:t> </a:t>
                      </a:r>
                      <a:r>
                        <a:rPr lang="en-US" sz="2400" dirty="0" smtClean="0">
                          <a:solidFill>
                            <a:schemeClr val="bg1"/>
                          </a:solidFill>
                        </a:rPr>
                        <a:t>Test</a:t>
                      </a:r>
                      <a:endParaRPr lang="en-US" sz="2400" dirty="0">
                        <a:solidFill>
                          <a:schemeClr val="bg1"/>
                        </a:solidFill>
                      </a:endParaRPr>
                    </a:p>
                  </a:txBody>
                  <a:tcPr anchor="ctr">
                    <a:solidFill>
                      <a:srgbClr val="007F43"/>
                    </a:solidFill>
                  </a:tcPr>
                </a:tc>
                <a:tc>
                  <a:txBody>
                    <a:bodyPr/>
                    <a:lstStyle/>
                    <a:p>
                      <a:pPr algn="ctr"/>
                      <a:r>
                        <a:rPr lang="en-US" sz="2400" dirty="0" smtClean="0">
                          <a:solidFill>
                            <a:schemeClr val="bg1"/>
                          </a:solidFill>
                        </a:rPr>
                        <a:t>Performance Task</a:t>
                      </a:r>
                      <a:endParaRPr lang="en-US" sz="2400" dirty="0">
                        <a:solidFill>
                          <a:schemeClr val="bg1"/>
                        </a:solidFill>
                      </a:endParaRPr>
                    </a:p>
                  </a:txBody>
                  <a:tcPr anchor="ctr">
                    <a:solidFill>
                      <a:srgbClr val="007F43"/>
                    </a:solidFill>
                  </a:tcPr>
                </a:tc>
                <a:tc>
                  <a:txBody>
                    <a:bodyPr/>
                    <a:lstStyle/>
                    <a:p>
                      <a:pPr algn="ctr"/>
                      <a:r>
                        <a:rPr lang="en-US" sz="2400" dirty="0" smtClean="0">
                          <a:solidFill>
                            <a:schemeClr val="bg1"/>
                          </a:solidFill>
                        </a:rPr>
                        <a:t>Total Time</a:t>
                      </a:r>
                      <a:endParaRPr lang="en-US" sz="2400" dirty="0">
                        <a:solidFill>
                          <a:schemeClr val="bg1"/>
                        </a:solidFill>
                      </a:endParaRPr>
                    </a:p>
                  </a:txBody>
                  <a:tcPr anchor="ctr">
                    <a:solidFill>
                      <a:srgbClr val="007F43"/>
                    </a:solidFill>
                  </a:tcPr>
                </a:tc>
                <a:extLst>
                  <a:ext uri="{0D108BD9-81ED-4DB2-BD59-A6C34878D82A}">
                    <a16:rowId xmlns:a16="http://schemas.microsoft.com/office/drawing/2014/main" val="1143224531"/>
                  </a:ext>
                </a:extLst>
              </a:tr>
              <a:tr h="370840">
                <a:tc>
                  <a:txBody>
                    <a:bodyPr/>
                    <a:lstStyle/>
                    <a:p>
                      <a:pPr algn="ctr"/>
                      <a:r>
                        <a:rPr lang="en-US" sz="2400" dirty="0" smtClean="0"/>
                        <a:t>ELA: Grades 3</a:t>
                      </a:r>
                      <a:r>
                        <a:rPr lang="en-US" sz="2400" baseline="0" dirty="0" smtClean="0"/>
                        <a:t> – 5 </a:t>
                      </a:r>
                      <a:endParaRPr lang="en-US" sz="2400" dirty="0"/>
                    </a:p>
                  </a:txBody>
                  <a:tcPr>
                    <a:solidFill>
                      <a:srgbClr val="F0F4E6"/>
                    </a:solidFill>
                  </a:tcPr>
                </a:tc>
                <a:tc>
                  <a:txBody>
                    <a:bodyPr/>
                    <a:lstStyle/>
                    <a:p>
                      <a:pPr algn="ctr"/>
                      <a:r>
                        <a:rPr lang="en-US" sz="2800" dirty="0" smtClean="0"/>
                        <a:t>1:10</a:t>
                      </a:r>
                      <a:endParaRPr lang="en-US" sz="2800" dirty="0"/>
                    </a:p>
                  </a:txBody>
                  <a:tcPr>
                    <a:solidFill>
                      <a:srgbClr val="F0F4E6"/>
                    </a:solidFill>
                  </a:tcPr>
                </a:tc>
                <a:tc>
                  <a:txBody>
                    <a:bodyPr/>
                    <a:lstStyle/>
                    <a:p>
                      <a:pPr algn="ctr"/>
                      <a:r>
                        <a:rPr lang="en-US" sz="2800" dirty="0" smtClean="0"/>
                        <a:t>2:20</a:t>
                      </a:r>
                      <a:endParaRPr lang="en-US" sz="2800" dirty="0"/>
                    </a:p>
                  </a:txBody>
                  <a:tcPr>
                    <a:solidFill>
                      <a:srgbClr val="F0F4E6"/>
                    </a:solidFill>
                  </a:tcPr>
                </a:tc>
                <a:tc>
                  <a:txBody>
                    <a:bodyPr/>
                    <a:lstStyle/>
                    <a:p>
                      <a:pPr algn="ctr"/>
                      <a:r>
                        <a:rPr lang="en-US" sz="2800" dirty="0" smtClean="0"/>
                        <a:t>3:30</a:t>
                      </a:r>
                      <a:endParaRPr lang="en-US" sz="2800" dirty="0"/>
                    </a:p>
                  </a:txBody>
                  <a:tcPr>
                    <a:solidFill>
                      <a:srgbClr val="F0F4E6"/>
                    </a:solidFill>
                  </a:tcPr>
                </a:tc>
                <a:extLst>
                  <a:ext uri="{0D108BD9-81ED-4DB2-BD59-A6C34878D82A}">
                    <a16:rowId xmlns:a16="http://schemas.microsoft.com/office/drawing/2014/main" val="988458071"/>
                  </a:ext>
                </a:extLst>
              </a:tr>
              <a:tr h="370840">
                <a:tc>
                  <a:txBody>
                    <a:bodyPr/>
                    <a:lstStyle/>
                    <a:p>
                      <a:pPr algn="ctr"/>
                      <a:r>
                        <a:rPr lang="en-US" sz="2400" dirty="0" smtClean="0"/>
                        <a:t>ELA:</a:t>
                      </a:r>
                      <a:r>
                        <a:rPr lang="en-US" sz="2400" baseline="0" dirty="0" smtClean="0"/>
                        <a:t> Grades 6 – 8 </a:t>
                      </a:r>
                      <a:endParaRPr lang="en-US" sz="2400" dirty="0"/>
                    </a:p>
                  </a:txBody>
                  <a:tcPr>
                    <a:solidFill>
                      <a:srgbClr val="CDE1DA"/>
                    </a:solidFill>
                  </a:tcPr>
                </a:tc>
                <a:tc>
                  <a:txBody>
                    <a:bodyPr/>
                    <a:lstStyle/>
                    <a:p>
                      <a:pPr algn="ctr"/>
                      <a:r>
                        <a:rPr lang="en-US" sz="2800" dirty="0" smtClean="0"/>
                        <a:t>1:05</a:t>
                      </a:r>
                      <a:endParaRPr lang="en-US" sz="2800" dirty="0"/>
                    </a:p>
                  </a:txBody>
                  <a:tcPr>
                    <a:solidFill>
                      <a:srgbClr val="CDE1DA"/>
                    </a:solidFill>
                  </a:tcPr>
                </a:tc>
                <a:tc>
                  <a:txBody>
                    <a:bodyPr/>
                    <a:lstStyle/>
                    <a:p>
                      <a:pPr algn="ctr"/>
                      <a:r>
                        <a:rPr lang="en-US" sz="2800" dirty="0" smtClean="0"/>
                        <a:t>1:50</a:t>
                      </a:r>
                      <a:endParaRPr lang="en-US" sz="2800" dirty="0"/>
                    </a:p>
                  </a:txBody>
                  <a:tcPr>
                    <a:solidFill>
                      <a:srgbClr val="CDE1DA"/>
                    </a:solidFill>
                  </a:tcPr>
                </a:tc>
                <a:tc>
                  <a:txBody>
                    <a:bodyPr/>
                    <a:lstStyle/>
                    <a:p>
                      <a:pPr algn="ctr"/>
                      <a:r>
                        <a:rPr lang="en-US" sz="2800" dirty="0" smtClean="0"/>
                        <a:t>2:55</a:t>
                      </a:r>
                      <a:endParaRPr lang="en-US" sz="2800" dirty="0"/>
                    </a:p>
                  </a:txBody>
                  <a:tcPr>
                    <a:solidFill>
                      <a:srgbClr val="CDE1DA"/>
                    </a:solidFill>
                  </a:tcPr>
                </a:tc>
                <a:extLst>
                  <a:ext uri="{0D108BD9-81ED-4DB2-BD59-A6C34878D82A}">
                    <a16:rowId xmlns:a16="http://schemas.microsoft.com/office/drawing/2014/main" val="726778599"/>
                  </a:ext>
                </a:extLst>
              </a:tr>
              <a:tr h="370840">
                <a:tc>
                  <a:txBody>
                    <a:bodyPr/>
                    <a:lstStyle/>
                    <a:p>
                      <a:pPr algn="ctr"/>
                      <a:r>
                        <a:rPr lang="en-US" sz="2400" dirty="0" smtClean="0"/>
                        <a:t>ELA: Grade 11</a:t>
                      </a:r>
                      <a:endParaRPr lang="en-US" sz="2400" dirty="0"/>
                    </a:p>
                  </a:txBody>
                  <a:tcPr>
                    <a:solidFill>
                      <a:srgbClr val="F0F4E6"/>
                    </a:solidFill>
                  </a:tcPr>
                </a:tc>
                <a:tc>
                  <a:txBody>
                    <a:bodyPr/>
                    <a:lstStyle/>
                    <a:p>
                      <a:pPr algn="ctr"/>
                      <a:r>
                        <a:rPr lang="en-US" sz="2800" dirty="0" smtClean="0"/>
                        <a:t>0:55</a:t>
                      </a:r>
                      <a:endParaRPr lang="en-US" sz="2800" dirty="0"/>
                    </a:p>
                  </a:txBody>
                  <a:tcPr>
                    <a:solidFill>
                      <a:srgbClr val="F0F4E6"/>
                    </a:solidFill>
                  </a:tcPr>
                </a:tc>
                <a:tc>
                  <a:txBody>
                    <a:bodyPr/>
                    <a:lstStyle/>
                    <a:p>
                      <a:pPr algn="ctr"/>
                      <a:r>
                        <a:rPr lang="en-US" sz="2800" dirty="0" smtClean="0"/>
                        <a:t>1:20</a:t>
                      </a:r>
                      <a:endParaRPr lang="en-US" sz="2800" dirty="0"/>
                    </a:p>
                  </a:txBody>
                  <a:tcPr>
                    <a:solidFill>
                      <a:srgbClr val="F0F4E6"/>
                    </a:solidFill>
                  </a:tcPr>
                </a:tc>
                <a:tc>
                  <a:txBody>
                    <a:bodyPr/>
                    <a:lstStyle/>
                    <a:p>
                      <a:pPr algn="ctr"/>
                      <a:r>
                        <a:rPr lang="en-US" sz="2800" dirty="0" smtClean="0"/>
                        <a:t>2:15</a:t>
                      </a:r>
                      <a:endParaRPr lang="en-US" sz="2800" dirty="0"/>
                    </a:p>
                  </a:txBody>
                  <a:tcPr>
                    <a:solidFill>
                      <a:srgbClr val="F0F4E6"/>
                    </a:solidFill>
                  </a:tcPr>
                </a:tc>
                <a:extLst>
                  <a:ext uri="{0D108BD9-81ED-4DB2-BD59-A6C34878D82A}">
                    <a16:rowId xmlns:a16="http://schemas.microsoft.com/office/drawing/2014/main" val="1476409"/>
                  </a:ext>
                </a:extLst>
              </a:tr>
              <a:tr h="370840">
                <a:tc>
                  <a:txBody>
                    <a:bodyPr/>
                    <a:lstStyle/>
                    <a:p>
                      <a:pPr algn="ctr"/>
                      <a:r>
                        <a:rPr lang="en-US" sz="2400" dirty="0" smtClean="0"/>
                        <a:t>Math: Grades 3 – 5 </a:t>
                      </a:r>
                      <a:endParaRPr lang="en-US" sz="2400" dirty="0"/>
                    </a:p>
                  </a:txBody>
                  <a:tcPr>
                    <a:solidFill>
                      <a:srgbClr val="CDE1DA"/>
                    </a:solidFill>
                  </a:tcPr>
                </a:tc>
                <a:tc>
                  <a:txBody>
                    <a:bodyPr/>
                    <a:lstStyle/>
                    <a:p>
                      <a:pPr algn="ctr"/>
                      <a:r>
                        <a:rPr lang="en-US" sz="2800" dirty="0" smtClean="0"/>
                        <a:t>0:55</a:t>
                      </a:r>
                      <a:endParaRPr lang="en-US" sz="2800" dirty="0"/>
                    </a:p>
                  </a:txBody>
                  <a:tcPr>
                    <a:solidFill>
                      <a:srgbClr val="CDE1DA"/>
                    </a:solidFill>
                  </a:tcPr>
                </a:tc>
                <a:tc>
                  <a:txBody>
                    <a:bodyPr/>
                    <a:lstStyle/>
                    <a:p>
                      <a:pPr algn="ctr"/>
                      <a:r>
                        <a:rPr lang="en-US" sz="2800" dirty="0" smtClean="0"/>
                        <a:t>0:45</a:t>
                      </a:r>
                      <a:endParaRPr lang="en-US" sz="2800" dirty="0"/>
                    </a:p>
                  </a:txBody>
                  <a:tcPr>
                    <a:solidFill>
                      <a:srgbClr val="CDE1DA"/>
                    </a:solidFill>
                  </a:tcPr>
                </a:tc>
                <a:tc>
                  <a:txBody>
                    <a:bodyPr/>
                    <a:lstStyle/>
                    <a:p>
                      <a:pPr algn="ctr"/>
                      <a:r>
                        <a:rPr lang="en-US" sz="2800" dirty="0" smtClean="0"/>
                        <a:t>1:40</a:t>
                      </a:r>
                      <a:endParaRPr lang="en-US" sz="2800" dirty="0"/>
                    </a:p>
                  </a:txBody>
                  <a:tcPr>
                    <a:solidFill>
                      <a:srgbClr val="CDE1DA"/>
                    </a:solidFill>
                  </a:tcPr>
                </a:tc>
                <a:extLst>
                  <a:ext uri="{0D108BD9-81ED-4DB2-BD59-A6C34878D82A}">
                    <a16:rowId xmlns:a16="http://schemas.microsoft.com/office/drawing/2014/main" val="450763698"/>
                  </a:ext>
                </a:extLst>
              </a:tr>
              <a:tr h="370840">
                <a:tc>
                  <a:txBody>
                    <a:bodyPr/>
                    <a:lstStyle/>
                    <a:p>
                      <a:pPr algn="ctr"/>
                      <a:r>
                        <a:rPr lang="en-US" sz="2400" dirty="0" smtClean="0"/>
                        <a:t>Math:</a:t>
                      </a:r>
                      <a:r>
                        <a:rPr lang="en-US" sz="2400" baseline="0" dirty="0" smtClean="0"/>
                        <a:t> Grade 6</a:t>
                      </a:r>
                      <a:endParaRPr lang="en-US" sz="2400" dirty="0"/>
                    </a:p>
                  </a:txBody>
                  <a:tcPr>
                    <a:solidFill>
                      <a:srgbClr val="F0F4E6"/>
                    </a:solidFill>
                  </a:tcPr>
                </a:tc>
                <a:tc>
                  <a:txBody>
                    <a:bodyPr/>
                    <a:lstStyle/>
                    <a:p>
                      <a:pPr algn="ctr"/>
                      <a:r>
                        <a:rPr lang="en-US" sz="2800" dirty="0" smtClean="0"/>
                        <a:t>0:55</a:t>
                      </a:r>
                      <a:endParaRPr lang="en-US" sz="2800" dirty="0"/>
                    </a:p>
                  </a:txBody>
                  <a:tcPr>
                    <a:solidFill>
                      <a:srgbClr val="F0F4E6"/>
                    </a:solidFill>
                  </a:tcPr>
                </a:tc>
                <a:tc>
                  <a:txBody>
                    <a:bodyPr/>
                    <a:lstStyle/>
                    <a:p>
                      <a:pPr algn="ctr"/>
                      <a:r>
                        <a:rPr lang="en-US" sz="2800" dirty="0" smtClean="0"/>
                        <a:t>0:50</a:t>
                      </a:r>
                      <a:endParaRPr lang="en-US" sz="2800" dirty="0"/>
                    </a:p>
                  </a:txBody>
                  <a:tcPr>
                    <a:solidFill>
                      <a:srgbClr val="F0F4E6"/>
                    </a:solidFill>
                  </a:tcPr>
                </a:tc>
                <a:tc>
                  <a:txBody>
                    <a:bodyPr/>
                    <a:lstStyle/>
                    <a:p>
                      <a:pPr algn="ctr"/>
                      <a:r>
                        <a:rPr lang="en-US" sz="2800" dirty="0" smtClean="0"/>
                        <a:t>1:45</a:t>
                      </a:r>
                      <a:endParaRPr lang="en-US" sz="2800" dirty="0"/>
                    </a:p>
                  </a:txBody>
                  <a:tcPr>
                    <a:solidFill>
                      <a:srgbClr val="F0F4E6"/>
                    </a:solidFill>
                  </a:tcPr>
                </a:tc>
                <a:extLst>
                  <a:ext uri="{0D108BD9-81ED-4DB2-BD59-A6C34878D82A}">
                    <a16:rowId xmlns:a16="http://schemas.microsoft.com/office/drawing/2014/main" val="2696529970"/>
                  </a:ext>
                </a:extLst>
              </a:tr>
              <a:tr h="370840">
                <a:tc>
                  <a:txBody>
                    <a:bodyPr/>
                    <a:lstStyle/>
                    <a:p>
                      <a:pPr algn="ctr"/>
                      <a:r>
                        <a:rPr lang="en-US" sz="2400" dirty="0" smtClean="0"/>
                        <a:t>Math:</a:t>
                      </a:r>
                      <a:r>
                        <a:rPr lang="en-US" sz="2400" baseline="0" dirty="0" smtClean="0"/>
                        <a:t> Grades 7 – 8</a:t>
                      </a:r>
                      <a:endParaRPr lang="en-US" sz="2400" dirty="0"/>
                    </a:p>
                  </a:txBody>
                  <a:tcPr>
                    <a:solidFill>
                      <a:srgbClr val="CDE1DA"/>
                    </a:solidFill>
                  </a:tcPr>
                </a:tc>
                <a:tc>
                  <a:txBody>
                    <a:bodyPr/>
                    <a:lstStyle/>
                    <a:p>
                      <a:pPr algn="ctr"/>
                      <a:r>
                        <a:rPr lang="en-US" sz="2800" dirty="0" smtClean="0"/>
                        <a:t>0:55</a:t>
                      </a:r>
                      <a:endParaRPr lang="en-US" sz="2800" dirty="0"/>
                    </a:p>
                  </a:txBody>
                  <a:tcPr>
                    <a:solidFill>
                      <a:srgbClr val="CDE1DA"/>
                    </a:solidFill>
                  </a:tcPr>
                </a:tc>
                <a:tc>
                  <a:txBody>
                    <a:bodyPr/>
                    <a:lstStyle/>
                    <a:p>
                      <a:pPr algn="ctr"/>
                      <a:r>
                        <a:rPr lang="en-US" sz="2800" dirty="0" smtClean="0"/>
                        <a:t>0:35</a:t>
                      </a:r>
                      <a:endParaRPr lang="en-US" sz="2800" dirty="0"/>
                    </a:p>
                  </a:txBody>
                  <a:tcPr>
                    <a:solidFill>
                      <a:srgbClr val="CDE1DA"/>
                    </a:solidFill>
                  </a:tcPr>
                </a:tc>
                <a:tc>
                  <a:txBody>
                    <a:bodyPr/>
                    <a:lstStyle/>
                    <a:p>
                      <a:pPr algn="ctr"/>
                      <a:r>
                        <a:rPr lang="en-US" sz="2800" dirty="0" smtClean="0"/>
                        <a:t>1:30</a:t>
                      </a:r>
                      <a:endParaRPr lang="en-US" sz="2800" dirty="0"/>
                    </a:p>
                  </a:txBody>
                  <a:tcPr>
                    <a:solidFill>
                      <a:srgbClr val="CDE1DA"/>
                    </a:solidFill>
                  </a:tcPr>
                </a:tc>
                <a:extLst>
                  <a:ext uri="{0D108BD9-81ED-4DB2-BD59-A6C34878D82A}">
                    <a16:rowId xmlns:a16="http://schemas.microsoft.com/office/drawing/2014/main" val="3623458416"/>
                  </a:ext>
                </a:extLst>
              </a:tr>
              <a:tr h="370840">
                <a:tc>
                  <a:txBody>
                    <a:bodyPr/>
                    <a:lstStyle/>
                    <a:p>
                      <a:pPr algn="ctr"/>
                      <a:r>
                        <a:rPr lang="en-US" sz="2400" dirty="0" smtClean="0"/>
                        <a:t>Math:</a:t>
                      </a:r>
                      <a:r>
                        <a:rPr lang="en-US" sz="2400" baseline="0" dirty="0" smtClean="0"/>
                        <a:t> Grade 11</a:t>
                      </a:r>
                      <a:endParaRPr lang="en-US" sz="2400" dirty="0"/>
                    </a:p>
                  </a:txBody>
                  <a:tcPr>
                    <a:solidFill>
                      <a:srgbClr val="F0F4E6"/>
                    </a:solidFill>
                  </a:tcPr>
                </a:tc>
                <a:tc>
                  <a:txBody>
                    <a:bodyPr/>
                    <a:lstStyle/>
                    <a:p>
                      <a:pPr algn="ctr"/>
                      <a:r>
                        <a:rPr lang="en-US" sz="2800" dirty="0" smtClean="0"/>
                        <a:t>0:45</a:t>
                      </a:r>
                      <a:endParaRPr lang="en-US" sz="2800" dirty="0"/>
                    </a:p>
                  </a:txBody>
                  <a:tcPr>
                    <a:solidFill>
                      <a:srgbClr val="F0F4E6"/>
                    </a:solidFill>
                  </a:tcPr>
                </a:tc>
                <a:tc>
                  <a:txBody>
                    <a:bodyPr/>
                    <a:lstStyle/>
                    <a:p>
                      <a:pPr algn="ctr"/>
                      <a:r>
                        <a:rPr lang="en-US" sz="2800" dirty="0" smtClean="0"/>
                        <a:t>0:30</a:t>
                      </a:r>
                      <a:endParaRPr lang="en-US" sz="2800" dirty="0"/>
                    </a:p>
                  </a:txBody>
                  <a:tcPr>
                    <a:solidFill>
                      <a:srgbClr val="F0F4E6"/>
                    </a:solidFill>
                  </a:tcPr>
                </a:tc>
                <a:tc>
                  <a:txBody>
                    <a:bodyPr/>
                    <a:lstStyle/>
                    <a:p>
                      <a:pPr algn="ctr"/>
                      <a:r>
                        <a:rPr lang="en-US" sz="2800" dirty="0" smtClean="0"/>
                        <a:t>1:15</a:t>
                      </a:r>
                      <a:endParaRPr lang="en-US" sz="2800" dirty="0"/>
                    </a:p>
                  </a:txBody>
                  <a:tcPr>
                    <a:solidFill>
                      <a:srgbClr val="F0F4E6"/>
                    </a:solidFill>
                  </a:tcPr>
                </a:tc>
                <a:extLst>
                  <a:ext uri="{0D108BD9-81ED-4DB2-BD59-A6C34878D82A}">
                    <a16:rowId xmlns:a16="http://schemas.microsoft.com/office/drawing/2014/main" val="1288328802"/>
                  </a:ext>
                </a:extLst>
              </a:tr>
            </a:tbl>
          </a:graphicData>
        </a:graphic>
      </p:graphicFrame>
      <p:sp>
        <p:nvSpPr>
          <p:cNvPr id="7" name="TextBox 5"/>
          <p:cNvSpPr txBox="1">
            <a:spLocks noChangeArrowheads="1"/>
          </p:cNvSpPr>
          <p:nvPr/>
        </p:nvSpPr>
        <p:spPr bwMode="auto">
          <a:xfrm>
            <a:off x="3203582" y="6125685"/>
            <a:ext cx="79015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mj-lt"/>
              </a:rPr>
              <a:t>TAM, Section 5.1: Testing </a:t>
            </a:r>
            <a:r>
              <a:rPr lang="en-US" altLang="en-US" sz="2000" i="1" dirty="0" smtClean="0">
                <a:solidFill>
                  <a:schemeClr val="accent6"/>
                </a:solidFill>
                <a:latin typeface="+mj-lt"/>
              </a:rPr>
              <a:t>Time</a:t>
            </a:r>
            <a:endParaRPr lang="en-US" altLang="en-US" sz="2000" i="1" dirty="0">
              <a:solidFill>
                <a:schemeClr val="accent6"/>
              </a:solidFill>
              <a:latin typeface="+mj-lt"/>
            </a:endParaRP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3642908725"/>
      </p:ext>
    </p:extLst>
  </p:cSld>
  <p:clrMapOvr>
    <a:masterClrMapping/>
  </p:clrMapOvr>
  <mc:AlternateContent xmlns:mc="http://schemas.openxmlformats.org/markup-compatibility/2006">
    <mc:Choice xmlns:p14="http://schemas.microsoft.com/office/powerpoint/2010/main" Requires="p14">
      <p:transition spd="slow" p14:dur="2000" advTm="25660"/>
    </mc:Choice>
    <mc:Fallback>
      <p:transition spd="slow" advTm="2566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a:t>Grade 12 Assessment Opportunities</a:t>
            </a:r>
          </a:p>
        </p:txBody>
      </p:sp>
      <p:sp>
        <p:nvSpPr>
          <p:cNvPr id="3" name="Content Placeholder 2"/>
          <p:cNvSpPr>
            <a:spLocks noGrp="1"/>
          </p:cNvSpPr>
          <p:nvPr>
            <p:ph idx="1"/>
          </p:nvPr>
        </p:nvSpPr>
        <p:spPr/>
        <p:txBody>
          <a:bodyPr>
            <a:noAutofit/>
          </a:bodyPr>
          <a:lstStyle/>
          <a:p>
            <a:pPr>
              <a:lnSpc>
                <a:spcPct val="100000"/>
              </a:lnSpc>
              <a:spcBef>
                <a:spcPts val="600"/>
              </a:spcBef>
            </a:pPr>
            <a:r>
              <a:rPr lang="en-US" sz="3200" dirty="0"/>
              <a:t>ODE will continue to provide Grade 12 ELA and Mathematics testing options for students who wish to participate for college placement purposes</a:t>
            </a:r>
            <a:r>
              <a:rPr lang="en-US" sz="3200" dirty="0" smtClean="0"/>
              <a:t>.</a:t>
            </a:r>
            <a:endParaRPr lang="en-US" sz="3200" dirty="0"/>
          </a:p>
        </p:txBody>
      </p:sp>
      <p:sp>
        <p:nvSpPr>
          <p:cNvPr id="24580" name="TextBox 5"/>
          <p:cNvSpPr txBox="1">
            <a:spLocks noChangeArrowheads="1"/>
          </p:cNvSpPr>
          <p:nvPr/>
        </p:nvSpPr>
        <p:spPr bwMode="auto">
          <a:xfrm>
            <a:off x="4292599" y="5104986"/>
            <a:ext cx="71374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0" algn="r" eaLnBrk="1" hangingPunct="1">
              <a:spcBef>
                <a:spcPct val="0"/>
              </a:spcBef>
              <a:buClrTx/>
              <a:buSzTx/>
              <a:buNone/>
            </a:pPr>
            <a:r>
              <a:rPr lang="en-US" altLang="en-US" sz="2000" i="1" dirty="0">
                <a:solidFill>
                  <a:schemeClr val="accent6"/>
                </a:solidFill>
                <a:latin typeface="Calibri"/>
              </a:rPr>
              <a:t>Test Administration Manual (TAM): Appendix B</a:t>
            </a:r>
          </a:p>
          <a:p>
            <a:pPr lvl="0" algn="r" eaLnBrk="1" hangingPunct="1">
              <a:spcBef>
                <a:spcPct val="0"/>
              </a:spcBef>
              <a:buClrTx/>
              <a:buSzTx/>
              <a:buNone/>
            </a:pPr>
            <a:r>
              <a:rPr lang="en-US" sz="2000" u="sng" dirty="0">
                <a:latin typeface="Calibri" panose="020F0502020204030204" pitchFamily="34" charset="0"/>
                <a:cs typeface="Calibri" panose="020F0502020204030204" pitchFamily="34" charset="0"/>
                <a:hlinkClick r:id="rId4"/>
              </a:rPr>
              <a:t>OAR </a:t>
            </a:r>
            <a:r>
              <a:rPr lang="en-US" sz="2000" u="sng" dirty="0" smtClean="0">
                <a:latin typeface="Calibri" panose="020F0502020204030204" pitchFamily="34" charset="0"/>
                <a:cs typeface="Calibri" panose="020F0502020204030204" pitchFamily="34" charset="0"/>
                <a:hlinkClick r:id="rId4"/>
              </a:rPr>
              <a:t>581-022-0104</a:t>
            </a:r>
            <a:endParaRPr lang="en-US" sz="2000" u="sng" dirty="0" smtClean="0">
              <a:latin typeface="Calibri" panose="020F0502020204030204" pitchFamily="34" charset="0"/>
              <a:cs typeface="Calibri" panose="020F0502020204030204" pitchFamily="34" charset="0"/>
            </a:endParaRPr>
          </a:p>
          <a:p>
            <a:pPr lvl="0" algn="r" eaLnBrk="1" hangingPunct="1">
              <a:spcBef>
                <a:spcPct val="0"/>
              </a:spcBef>
              <a:buClrTx/>
              <a:buSzTx/>
              <a:buNone/>
            </a:pPr>
            <a:r>
              <a:rPr lang="en-US" altLang="en-US" sz="2000" u="sng" dirty="0" smtClean="0">
                <a:solidFill>
                  <a:srgbClr val="1B75BC"/>
                </a:solidFill>
                <a:latin typeface="Calibri" panose="020F0502020204030204" pitchFamily="34" charset="0"/>
                <a:cs typeface="Calibri" panose="020F0502020204030204" pitchFamily="34" charset="0"/>
                <a:hlinkClick r:id="rId5"/>
              </a:rPr>
              <a:t>HECC College Course Placement Policy</a:t>
            </a:r>
            <a:endParaRPr lang="en-US" altLang="en-US" sz="2000" dirty="0">
              <a:solidFill>
                <a:srgbClr val="1B75BC"/>
              </a:solidFill>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14</a:t>
            </a:fld>
            <a:endParaRPr lang="en-US" dirty="0"/>
          </a:p>
        </p:txBody>
      </p:sp>
    </p:spTree>
    <p:custDataLst>
      <p:tags r:id="rId1"/>
    </p:custDataLst>
    <p:extLst>
      <p:ext uri="{BB962C8B-B14F-4D97-AF65-F5344CB8AC3E}">
        <p14:creationId xmlns:p14="http://schemas.microsoft.com/office/powerpoint/2010/main" val="2356190911"/>
      </p:ext>
    </p:extLst>
  </p:cSld>
  <p:clrMapOvr>
    <a:masterClrMapping/>
  </p:clrMapOvr>
  <mc:AlternateContent xmlns:mc="http://schemas.openxmlformats.org/markup-compatibility/2006">
    <mc:Choice xmlns:p14="http://schemas.microsoft.com/office/powerpoint/2010/main" Requires="p14">
      <p:transition spd="slow" p14:dur="2000" advTm="19914"/>
    </mc:Choice>
    <mc:Fallback>
      <p:transition spd="slow" advTm="1991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a:t>Grade 10 Assessment Opportunities</a:t>
            </a:r>
          </a:p>
        </p:txBody>
      </p:sp>
      <p:sp>
        <p:nvSpPr>
          <p:cNvPr id="3" name="Content Placeholder 2"/>
          <p:cNvSpPr>
            <a:spLocks noGrp="1"/>
          </p:cNvSpPr>
          <p:nvPr>
            <p:ph idx="1"/>
          </p:nvPr>
        </p:nvSpPr>
        <p:spPr>
          <a:xfrm>
            <a:off x="717175" y="1825625"/>
            <a:ext cx="10927653" cy="4109010"/>
          </a:xfrm>
        </p:spPr>
        <p:txBody>
          <a:bodyPr>
            <a:noAutofit/>
          </a:bodyPr>
          <a:lstStyle/>
          <a:p>
            <a:pPr fontAlgn="base">
              <a:spcAft>
                <a:spcPts val="1200"/>
              </a:spcAft>
            </a:pPr>
            <a:r>
              <a:rPr lang="en-US" sz="2800" dirty="0"/>
              <a:t>ODE </a:t>
            </a:r>
            <a:r>
              <a:rPr lang="en-US" sz="2800" dirty="0" smtClean="0"/>
              <a:t>provides </a:t>
            </a:r>
            <a:r>
              <a:rPr lang="en-US" sz="2800" dirty="0"/>
              <a:t>the </a:t>
            </a:r>
            <a:r>
              <a:rPr lang="en-US" sz="2800" dirty="0" smtClean="0"/>
              <a:t>“challenge up” option </a:t>
            </a:r>
            <a:r>
              <a:rPr lang="en-US" sz="2800" dirty="0"/>
              <a:t>for Grade 10 students who have completed advanced coursework in ELA and/or mathematics </a:t>
            </a:r>
            <a:r>
              <a:rPr lang="en-US" sz="2800" dirty="0" smtClean="0"/>
              <a:t>participate </a:t>
            </a:r>
            <a:r>
              <a:rPr lang="en-US" sz="2800" dirty="0"/>
              <a:t>in the respective Grade 11 state test.</a:t>
            </a:r>
          </a:p>
          <a:p>
            <a:pPr lvl="1" fontAlgn="base">
              <a:spcAft>
                <a:spcPts val="1200"/>
              </a:spcAft>
            </a:pPr>
            <a:r>
              <a:rPr lang="en-US" dirty="0">
                <a:solidFill>
                  <a:schemeClr val="tx1">
                    <a:lumMod val="50000"/>
                  </a:schemeClr>
                </a:solidFill>
              </a:rPr>
              <a:t>Please contact your DTC if you have </a:t>
            </a:r>
            <a:r>
              <a:rPr lang="en-US" dirty="0" smtClean="0">
                <a:solidFill>
                  <a:schemeClr val="tx1">
                    <a:lumMod val="50000"/>
                  </a:schemeClr>
                </a:solidFill>
              </a:rPr>
              <a:t>eligible students </a:t>
            </a:r>
            <a:r>
              <a:rPr lang="en-US" dirty="0">
                <a:solidFill>
                  <a:schemeClr val="tx1">
                    <a:lumMod val="50000"/>
                  </a:schemeClr>
                </a:solidFill>
              </a:rPr>
              <a:t>who </a:t>
            </a:r>
            <a:r>
              <a:rPr lang="en-US" dirty="0" smtClean="0">
                <a:solidFill>
                  <a:schemeClr val="tx1">
                    <a:lumMod val="50000"/>
                  </a:schemeClr>
                </a:solidFill>
              </a:rPr>
              <a:t>wish to </a:t>
            </a:r>
            <a:r>
              <a:rPr lang="en-US" dirty="0">
                <a:solidFill>
                  <a:schemeClr val="tx1">
                    <a:lumMod val="50000"/>
                  </a:schemeClr>
                </a:solidFill>
              </a:rPr>
              <a:t>“challenge up”</a:t>
            </a:r>
          </a:p>
          <a:p>
            <a:pPr lvl="1" fontAlgn="base">
              <a:spcAft>
                <a:spcPts val="1200"/>
              </a:spcAft>
            </a:pPr>
            <a:r>
              <a:rPr lang="en-US" dirty="0">
                <a:solidFill>
                  <a:schemeClr val="tx1">
                    <a:lumMod val="50000"/>
                  </a:schemeClr>
                </a:solidFill>
              </a:rPr>
              <a:t>Eligible </a:t>
            </a:r>
            <a:r>
              <a:rPr lang="en-US" dirty="0" smtClean="0">
                <a:solidFill>
                  <a:schemeClr val="tx1">
                    <a:lumMod val="50000"/>
                  </a:schemeClr>
                </a:solidFill>
              </a:rPr>
              <a:t>Grade 10 students </a:t>
            </a:r>
            <a:r>
              <a:rPr lang="en-US" dirty="0">
                <a:solidFill>
                  <a:schemeClr val="tx1">
                    <a:lumMod val="50000"/>
                  </a:schemeClr>
                </a:solidFill>
              </a:rPr>
              <a:t>are </a:t>
            </a:r>
            <a:r>
              <a:rPr lang="en-US" b="1" u="sng" dirty="0">
                <a:solidFill>
                  <a:schemeClr val="tx1">
                    <a:lumMod val="50000"/>
                  </a:schemeClr>
                </a:solidFill>
              </a:rPr>
              <a:t>not</a:t>
            </a:r>
            <a:r>
              <a:rPr lang="en-US" dirty="0">
                <a:solidFill>
                  <a:schemeClr val="tx1">
                    <a:lumMod val="50000"/>
                  </a:schemeClr>
                </a:solidFill>
              </a:rPr>
              <a:t> required to “challenge </a:t>
            </a:r>
            <a:r>
              <a:rPr lang="en-US" dirty="0" smtClean="0">
                <a:solidFill>
                  <a:schemeClr val="tx1">
                    <a:lumMod val="50000"/>
                  </a:schemeClr>
                </a:solidFill>
              </a:rPr>
              <a:t>up”</a:t>
            </a:r>
          </a:p>
          <a:p>
            <a:pPr lvl="1" fontAlgn="base">
              <a:spcAft>
                <a:spcPts val="1200"/>
              </a:spcAft>
            </a:pPr>
            <a:r>
              <a:rPr lang="en-US" dirty="0" smtClean="0"/>
              <a:t>If </a:t>
            </a:r>
            <a:r>
              <a:rPr lang="en-US" dirty="0"/>
              <a:t>a Grade 10 student successfully </a:t>
            </a:r>
            <a:r>
              <a:rPr lang="en-US" u="sng" dirty="0"/>
              <a:t>meets</a:t>
            </a:r>
            <a:r>
              <a:rPr lang="en-US" dirty="0"/>
              <a:t> the high school achievement standard, the score will be banked and reported in the student’s Grade 11 </a:t>
            </a:r>
            <a:r>
              <a:rPr lang="en-US" dirty="0" smtClean="0"/>
              <a:t>year</a:t>
            </a:r>
          </a:p>
          <a:p>
            <a:pPr lvl="1" fontAlgn="base">
              <a:spcAft>
                <a:spcPts val="1200"/>
              </a:spcAft>
            </a:pPr>
            <a:r>
              <a:rPr lang="en-US" dirty="0" smtClean="0"/>
              <a:t>If </a:t>
            </a:r>
            <a:r>
              <a:rPr lang="en-US" dirty="0"/>
              <a:t>the student </a:t>
            </a:r>
            <a:r>
              <a:rPr lang="en-US" u="sng" dirty="0"/>
              <a:t>does not meet</a:t>
            </a:r>
            <a:r>
              <a:rPr lang="en-US" dirty="0"/>
              <a:t> the high school achievement standard, the student </a:t>
            </a:r>
            <a:r>
              <a:rPr lang="en-US" u="sng" dirty="0"/>
              <a:t>must</a:t>
            </a:r>
            <a:r>
              <a:rPr lang="en-US" dirty="0"/>
              <a:t> retest in their Grade 11 year </a:t>
            </a:r>
            <a:r>
              <a:rPr lang="en-US" dirty="0" smtClean="0"/>
              <a:t>or they </a:t>
            </a:r>
            <a:r>
              <a:rPr lang="en-US" dirty="0"/>
              <a:t>will be counted as a </a:t>
            </a:r>
            <a:r>
              <a:rPr lang="en-US" dirty="0" smtClean="0"/>
              <a:t>non-participant</a:t>
            </a:r>
            <a:endParaRPr lang="en-US" dirty="0"/>
          </a:p>
        </p:txBody>
      </p:sp>
      <p:sp>
        <p:nvSpPr>
          <p:cNvPr id="8" name="TextBox 5"/>
          <p:cNvSpPr txBox="1">
            <a:spLocks noChangeArrowheads="1"/>
          </p:cNvSpPr>
          <p:nvPr/>
        </p:nvSpPr>
        <p:spPr bwMode="auto">
          <a:xfrm>
            <a:off x="3934661" y="6101085"/>
            <a:ext cx="7137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0" algn="r" eaLnBrk="1" hangingPunct="1">
              <a:spcBef>
                <a:spcPct val="0"/>
              </a:spcBef>
              <a:buClrTx/>
              <a:buSzTx/>
              <a:buNone/>
            </a:pPr>
            <a:r>
              <a:rPr lang="en-US" altLang="en-US" sz="2000" i="1" dirty="0">
                <a:solidFill>
                  <a:schemeClr val="accent6"/>
                </a:solidFill>
                <a:latin typeface="Calibri"/>
              </a:rPr>
              <a:t>TAM: Appendix B</a:t>
            </a:r>
            <a:endParaRPr lang="en-US" altLang="en-US" sz="2000" dirty="0">
              <a:solidFill>
                <a:schemeClr val="accent6"/>
              </a:solidFill>
              <a:latin typeface="Calibri"/>
            </a:endParaRP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15</a:t>
            </a:fld>
            <a:endParaRPr lang="en-US" dirty="0"/>
          </a:p>
        </p:txBody>
      </p:sp>
    </p:spTree>
    <p:custDataLst>
      <p:tags r:id="rId1"/>
    </p:custDataLst>
    <p:extLst>
      <p:ext uri="{BB962C8B-B14F-4D97-AF65-F5344CB8AC3E}">
        <p14:creationId xmlns:p14="http://schemas.microsoft.com/office/powerpoint/2010/main" val="3012186243"/>
      </p:ext>
    </p:extLst>
  </p:cSld>
  <p:clrMapOvr>
    <a:masterClrMapping/>
  </p:clrMapOvr>
  <mc:AlternateContent xmlns:mc="http://schemas.openxmlformats.org/markup-compatibility/2006">
    <mc:Choice xmlns:p14="http://schemas.microsoft.com/office/powerpoint/2010/main" Requires="p14">
      <p:transition spd="slow" p14:dur="2000" advTm="48922"/>
    </mc:Choice>
    <mc:Fallback>
      <p:transition spd="slow" advTm="4892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a:t>Administration</a:t>
            </a:r>
          </a:p>
        </p:txBody>
      </p:sp>
      <p:sp>
        <p:nvSpPr>
          <p:cNvPr id="3" name="Content Placeholder 2"/>
          <p:cNvSpPr>
            <a:spLocks noGrp="1"/>
          </p:cNvSpPr>
          <p:nvPr>
            <p:ph idx="4294967295"/>
          </p:nvPr>
        </p:nvSpPr>
        <p:spPr>
          <a:xfrm>
            <a:off x="0" y="4879975"/>
            <a:ext cx="12192000" cy="769938"/>
          </a:xfrm>
        </p:spPr>
        <p:txBody>
          <a:bodyPr>
            <a:normAutofit/>
          </a:bodyPr>
          <a:lstStyle/>
          <a:p>
            <a:pPr marL="0" indent="0" algn="ctr">
              <a:buNone/>
            </a:pPr>
            <a:r>
              <a:rPr lang="en-US" altLang="en-US" sz="3200" i="1" dirty="0"/>
              <a:t>Ensure equitable access for all students.</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3181746088"/>
      </p:ext>
    </p:extLst>
  </p:cSld>
  <p:clrMapOvr>
    <a:masterClrMapping/>
  </p:clrMapOvr>
  <mc:AlternateContent xmlns:mc="http://schemas.openxmlformats.org/markup-compatibility/2006" xmlns:p14="http://schemas.microsoft.com/office/powerpoint/2010/main">
    <mc:Choice Requires="p14">
      <p:transition spd="slow" p14:dur="2000" advTm="8005"/>
    </mc:Choice>
    <mc:Fallback xmlns="">
      <p:transition spd="slow" advTm="800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Administering the ELA and Mathematics</a:t>
            </a:r>
            <a:r>
              <a:rPr lang="en-US" baseline="0" dirty="0"/>
              <a:t> Tests</a:t>
            </a:r>
            <a:endParaRPr lang="en-US" dirty="0"/>
          </a:p>
        </p:txBody>
      </p:sp>
      <p:sp>
        <p:nvSpPr>
          <p:cNvPr id="28675" name="Content Placeholder 2"/>
          <p:cNvSpPr>
            <a:spLocks noGrp="1"/>
          </p:cNvSpPr>
          <p:nvPr>
            <p:ph idx="1"/>
          </p:nvPr>
        </p:nvSpPr>
        <p:spPr/>
        <p:txBody>
          <a:bodyPr>
            <a:normAutofit/>
          </a:bodyPr>
          <a:lstStyle/>
          <a:p>
            <a:pPr marL="511175" lvl="1" indent="-511175">
              <a:spcBef>
                <a:spcPts val="0"/>
              </a:spcBef>
              <a:buSzPct val="100000"/>
              <a:defRPr/>
            </a:pPr>
            <a:r>
              <a:rPr lang="en-US" altLang="en-US" sz="3200" dirty="0">
                <a:solidFill>
                  <a:schemeClr val="tx1">
                    <a:lumMod val="50000"/>
                  </a:schemeClr>
                </a:solidFill>
              </a:rPr>
              <a:t>Ensure students are taking the correct content area assessment.</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Verify instructional resources (posters, visuals, etc.) have been covered up or removed from testing environment.</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Read required directions for the specific content area assessment being administered</a:t>
            </a:r>
            <a:r>
              <a:rPr lang="en-US" altLang="en-US" sz="3600" dirty="0">
                <a:solidFill>
                  <a:schemeClr val="tx1">
                    <a:lumMod val="50000"/>
                  </a:schemeClr>
                </a:solidFill>
              </a:rPr>
              <a:t>.</a:t>
            </a:r>
            <a:endParaRPr lang="en-US" altLang="en-US" sz="3200" dirty="0">
              <a:solidFill>
                <a:schemeClr val="tx1">
                  <a:lumMod val="50000"/>
                </a:schemeClr>
              </a:solidFill>
            </a:endParaRPr>
          </a:p>
        </p:txBody>
      </p:sp>
      <p:sp>
        <p:nvSpPr>
          <p:cNvPr id="27651" name="TextBox 5"/>
          <p:cNvSpPr txBox="1">
            <a:spLocks noChangeArrowheads="1"/>
          </p:cNvSpPr>
          <p:nvPr/>
        </p:nvSpPr>
        <p:spPr bwMode="auto">
          <a:xfrm>
            <a:off x="4186518" y="5739683"/>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mj-lt"/>
              </a:rPr>
              <a:t>TAM, Section 7.2: Student Directions for Administration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2730660971"/>
      </p:ext>
    </p:extLst>
  </p:cSld>
  <p:clrMapOvr>
    <a:masterClrMapping/>
  </p:clrMapOvr>
  <mc:AlternateContent xmlns:mc="http://schemas.openxmlformats.org/markup-compatibility/2006" xmlns:p14="http://schemas.microsoft.com/office/powerpoint/2010/main">
    <mc:Choice Requires="p14">
      <p:transition spd="slow" p14:dur="2000" advTm="30524"/>
    </mc:Choice>
    <mc:Fallback xmlns="">
      <p:transition spd="slow" advTm="3052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5" y="457200"/>
            <a:ext cx="11191045" cy="1026460"/>
          </a:xfrm>
        </p:spPr>
        <p:txBody>
          <a:bodyPr>
            <a:normAutofit fontScale="90000"/>
          </a:bodyPr>
          <a:lstStyle/>
          <a:p>
            <a:r>
              <a:rPr lang="en-US" dirty="0"/>
              <a:t>Administering the ELA and Mathematics</a:t>
            </a:r>
            <a:r>
              <a:rPr lang="en-US" baseline="0" dirty="0"/>
              <a:t> </a:t>
            </a:r>
            <a:r>
              <a:rPr lang="en-US" baseline="0" dirty="0" smtClean="0"/>
              <a:t>Tests, cont.</a:t>
            </a:r>
            <a:endParaRPr lang="en-US" dirty="0"/>
          </a:p>
        </p:txBody>
      </p:sp>
      <p:sp>
        <p:nvSpPr>
          <p:cNvPr id="7" name="Content Placeholder 2"/>
          <p:cNvSpPr>
            <a:spLocks noGrp="1"/>
          </p:cNvSpPr>
          <p:nvPr>
            <p:ph idx="1"/>
          </p:nvPr>
        </p:nvSpPr>
        <p:spPr/>
        <p:txBody>
          <a:bodyPr>
            <a:normAutofit fontScale="85000" lnSpcReduction="10000"/>
          </a:bodyPr>
          <a:lstStyle/>
          <a:p>
            <a:pPr marL="511175" lvl="1" indent="-511175">
              <a:spcBef>
                <a:spcPts val="0"/>
              </a:spcBef>
              <a:buSzPct val="100000"/>
              <a:defRPr/>
            </a:pPr>
            <a:endParaRPr lang="en-US" altLang="en-US" sz="1200" dirty="0">
              <a:solidFill>
                <a:schemeClr val="tx1">
                  <a:lumMod val="50000"/>
                </a:schemeClr>
              </a:solidFill>
            </a:endParaRPr>
          </a:p>
          <a:p>
            <a:pPr marL="511175" lvl="1" indent="-511175">
              <a:spcBef>
                <a:spcPts val="0"/>
              </a:spcBef>
              <a:buSzPct val="100000"/>
              <a:defRPr/>
            </a:pPr>
            <a:r>
              <a:rPr lang="en-US" altLang="en-US" sz="3600" dirty="0">
                <a:solidFill>
                  <a:schemeClr val="tx1">
                    <a:lumMod val="50000"/>
                  </a:schemeClr>
                </a:solidFill>
              </a:rPr>
              <a:t>Ensure that all </a:t>
            </a:r>
            <a:r>
              <a:rPr lang="en-US" altLang="en-US" sz="3600" b="1" u="sng" dirty="0">
                <a:solidFill>
                  <a:schemeClr val="tx1">
                    <a:lumMod val="50000"/>
                  </a:schemeClr>
                </a:solidFill>
              </a:rPr>
              <a:t>embedded</a:t>
            </a:r>
            <a:r>
              <a:rPr lang="en-US" altLang="en-US" sz="3600" dirty="0">
                <a:solidFill>
                  <a:schemeClr val="tx1">
                    <a:lumMod val="50000"/>
                  </a:schemeClr>
                </a:solidFill>
              </a:rPr>
              <a:t> designated supports and accommodations are set in TIDE for students who should have access</a:t>
            </a:r>
          </a:p>
          <a:p>
            <a:pPr marL="968363" lvl="2" indent="-511175">
              <a:lnSpc>
                <a:spcPct val="120000"/>
              </a:lnSpc>
              <a:spcBef>
                <a:spcPts val="0"/>
              </a:spcBef>
              <a:buSzPct val="100000"/>
              <a:defRPr/>
            </a:pPr>
            <a:r>
              <a:rPr lang="en-US" altLang="en-US" sz="2800" dirty="0">
                <a:solidFill>
                  <a:schemeClr val="tx1">
                    <a:lumMod val="50000"/>
                  </a:schemeClr>
                </a:solidFill>
              </a:rPr>
              <a:t>Examples: Spanish presentation (designated support), text-to-speech on ELA CAT (accommodation)</a:t>
            </a:r>
          </a:p>
          <a:p>
            <a:pPr marL="511175" lvl="1" indent="-511175">
              <a:spcBef>
                <a:spcPts val="0"/>
              </a:spcBef>
              <a:buSzPct val="100000"/>
              <a:defRPr/>
            </a:pPr>
            <a:endParaRPr lang="en-US" altLang="en-US" sz="2800" dirty="0">
              <a:solidFill>
                <a:schemeClr val="tx1">
                  <a:lumMod val="50000"/>
                </a:schemeClr>
              </a:solidFill>
            </a:endParaRPr>
          </a:p>
          <a:p>
            <a:pPr marL="511175" lvl="1" indent="-511175">
              <a:spcBef>
                <a:spcPts val="0"/>
              </a:spcBef>
              <a:buSzPct val="100000"/>
              <a:defRPr/>
            </a:pPr>
            <a:r>
              <a:rPr lang="en-US" altLang="en-US" sz="3600" dirty="0">
                <a:solidFill>
                  <a:schemeClr val="tx1">
                    <a:lumMod val="50000"/>
                  </a:schemeClr>
                </a:solidFill>
              </a:rPr>
              <a:t>Make available any </a:t>
            </a:r>
            <a:r>
              <a:rPr lang="en-US" altLang="en-US" sz="3600" b="1" u="sng" dirty="0">
                <a:solidFill>
                  <a:schemeClr val="tx1">
                    <a:lumMod val="50000"/>
                  </a:schemeClr>
                </a:solidFill>
              </a:rPr>
              <a:t>non-embedded</a:t>
            </a:r>
            <a:r>
              <a:rPr lang="en-US" altLang="en-US" sz="3600" dirty="0">
                <a:solidFill>
                  <a:schemeClr val="tx1">
                    <a:lumMod val="50000"/>
                  </a:schemeClr>
                </a:solidFill>
              </a:rPr>
              <a:t> universal tools, designated supports, and accommodations for students who need them</a:t>
            </a:r>
          </a:p>
          <a:p>
            <a:pPr marL="968363" lvl="2" indent="-511175">
              <a:lnSpc>
                <a:spcPct val="120000"/>
              </a:lnSpc>
              <a:spcBef>
                <a:spcPts val="0"/>
              </a:spcBef>
              <a:buSzPct val="100000"/>
              <a:defRPr/>
            </a:pPr>
            <a:r>
              <a:rPr lang="en-US" altLang="en-US" sz="2800" dirty="0">
                <a:solidFill>
                  <a:schemeClr val="tx1">
                    <a:lumMod val="50000"/>
                  </a:schemeClr>
                </a:solidFill>
              </a:rPr>
              <a:t>Examples: scratch paper (universal tool), math manipulatives (designated support), scribe (accommodation)</a:t>
            </a:r>
          </a:p>
        </p:txBody>
      </p:sp>
      <p:sp>
        <p:nvSpPr>
          <p:cNvPr id="8" name="TextBox 5"/>
          <p:cNvSpPr txBox="1">
            <a:spLocks noChangeArrowheads="1"/>
          </p:cNvSpPr>
          <p:nvPr/>
        </p:nvSpPr>
        <p:spPr bwMode="auto">
          <a:xfrm>
            <a:off x="4186518" y="569589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mj-lt"/>
              </a:rPr>
              <a:t>OAM, Tables 2.2 – 2.6</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1577499574"/>
      </p:ext>
    </p:extLst>
  </p:cSld>
  <p:clrMapOvr>
    <a:masterClrMapping/>
  </p:clrMapOvr>
  <mc:AlternateContent xmlns:mc="http://schemas.openxmlformats.org/markup-compatibility/2006" xmlns:p14="http://schemas.microsoft.com/office/powerpoint/2010/main">
    <mc:Choice Requires="p14">
      <p:transition spd="slow" p14:dur="2000" advTm="103742"/>
    </mc:Choice>
    <mc:Fallback xmlns="">
      <p:transition spd="slow" advTm="10374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Scratch Paper</a:t>
            </a:r>
          </a:p>
        </p:txBody>
      </p:sp>
      <p:sp>
        <p:nvSpPr>
          <p:cNvPr id="28675" name="Content Placeholder 2"/>
          <p:cNvSpPr>
            <a:spLocks noGrp="1"/>
          </p:cNvSpPr>
          <p:nvPr>
            <p:ph idx="1"/>
          </p:nvPr>
        </p:nvSpPr>
        <p:spPr/>
        <p:txBody>
          <a:bodyPr>
            <a:noAutofit/>
          </a:bodyPr>
          <a:lstStyle/>
          <a:p>
            <a:pPr marL="511175" lvl="1" indent="-511175">
              <a:spcBef>
                <a:spcPts val="0"/>
              </a:spcBef>
              <a:spcAft>
                <a:spcPts val="1200"/>
              </a:spcAft>
              <a:buSzPct val="100000"/>
              <a:defRPr/>
            </a:pPr>
            <a:r>
              <a:rPr lang="en-US" altLang="en-US" sz="3200" dirty="0">
                <a:solidFill>
                  <a:schemeClr val="tx1">
                    <a:lumMod val="50000"/>
                  </a:schemeClr>
                </a:solidFill>
              </a:rPr>
              <a:t>Scratch paper is a non-embedded universal tool available to all students</a:t>
            </a:r>
            <a:r>
              <a:rPr lang="en-US" altLang="en-US" sz="3200" dirty="0" smtClean="0">
                <a:solidFill>
                  <a:schemeClr val="tx1">
                    <a:lumMod val="50000"/>
                  </a:schemeClr>
                </a:solidFill>
              </a:rPr>
              <a:t>.</a:t>
            </a:r>
            <a:endParaRPr lang="en-US" altLang="en-US" sz="800" dirty="0">
              <a:solidFill>
                <a:schemeClr val="tx1">
                  <a:lumMod val="50000"/>
                </a:schemeClr>
              </a:solidFill>
            </a:endParaRPr>
          </a:p>
          <a:p>
            <a:pPr marL="511175" lvl="1" indent="-511175">
              <a:spcBef>
                <a:spcPts val="0"/>
              </a:spcBef>
              <a:spcAft>
                <a:spcPts val="1200"/>
              </a:spcAft>
              <a:buSzPct val="100000"/>
              <a:defRPr/>
            </a:pPr>
            <a:r>
              <a:rPr lang="en-US" altLang="en-US" sz="3200" dirty="0">
                <a:solidFill>
                  <a:schemeClr val="tx1">
                    <a:lumMod val="50000"/>
                  </a:schemeClr>
                </a:solidFill>
              </a:rPr>
              <a:t>Scratch paper must be collected and securely shredded at the end of each test session</a:t>
            </a:r>
            <a:r>
              <a:rPr lang="en-US" altLang="en-US" sz="3200" dirty="0" smtClean="0">
                <a:solidFill>
                  <a:schemeClr val="tx1">
                    <a:lumMod val="50000"/>
                  </a:schemeClr>
                </a:solidFill>
              </a:rPr>
              <a:t>.</a:t>
            </a:r>
            <a:endParaRPr lang="en-US" altLang="en-US" sz="800" dirty="0">
              <a:solidFill>
                <a:srgbClr val="000000"/>
              </a:solidFill>
            </a:endParaRPr>
          </a:p>
          <a:p>
            <a:pPr marL="511175" lvl="1" indent="-511175">
              <a:spcBef>
                <a:spcPts val="0"/>
              </a:spcBef>
              <a:spcAft>
                <a:spcPts val="1200"/>
              </a:spcAft>
              <a:buSzPct val="100000"/>
              <a:defRPr/>
            </a:pPr>
            <a:r>
              <a:rPr lang="en-US" altLang="en-US" sz="3200" dirty="0">
                <a:solidFill>
                  <a:srgbClr val="000000"/>
                </a:solidFill>
              </a:rPr>
              <a:t>Scratch paper </a:t>
            </a:r>
            <a:r>
              <a:rPr lang="en-US" altLang="en-US" sz="3200" u="sng" dirty="0" smtClean="0">
                <a:solidFill>
                  <a:srgbClr val="000000"/>
                </a:solidFill>
              </a:rPr>
              <a:t>cannot</a:t>
            </a:r>
            <a:r>
              <a:rPr lang="en-US" altLang="en-US" sz="3200" dirty="0" smtClean="0">
                <a:solidFill>
                  <a:srgbClr val="000000"/>
                </a:solidFill>
              </a:rPr>
              <a:t> </a:t>
            </a:r>
            <a:r>
              <a:rPr lang="en-US" altLang="en-US" sz="3200" dirty="0">
                <a:solidFill>
                  <a:srgbClr val="000000"/>
                </a:solidFill>
              </a:rPr>
              <a:t>be retained for CAT items</a:t>
            </a:r>
            <a:r>
              <a:rPr lang="en-US" altLang="en-US" sz="3200" dirty="0" smtClean="0">
                <a:solidFill>
                  <a:srgbClr val="000000"/>
                </a:solidFill>
              </a:rPr>
              <a:t>.</a:t>
            </a:r>
            <a:endParaRPr lang="en-US" altLang="en-US" sz="800" dirty="0">
              <a:solidFill>
                <a:schemeClr val="tx1">
                  <a:lumMod val="50000"/>
                </a:schemeClr>
              </a:solidFill>
            </a:endParaRPr>
          </a:p>
          <a:p>
            <a:pPr marL="511175" lvl="1" indent="-511175">
              <a:spcBef>
                <a:spcPts val="0"/>
              </a:spcBef>
              <a:spcAft>
                <a:spcPts val="1200"/>
              </a:spcAft>
              <a:buSzPct val="100000"/>
              <a:defRPr/>
            </a:pPr>
            <a:r>
              <a:rPr lang="en-US" altLang="en-US" sz="3200" dirty="0">
                <a:solidFill>
                  <a:schemeClr val="tx1">
                    <a:lumMod val="50000"/>
                  </a:schemeClr>
                </a:solidFill>
              </a:rPr>
              <a:t>Scratch paper used for notes on the PT </a:t>
            </a:r>
            <a:r>
              <a:rPr lang="en-US" altLang="en-US" sz="3200" u="sng" dirty="0" smtClean="0">
                <a:solidFill>
                  <a:schemeClr val="tx1">
                    <a:lumMod val="50000"/>
                  </a:schemeClr>
                </a:solidFill>
              </a:rPr>
              <a:t>may</a:t>
            </a:r>
            <a:r>
              <a:rPr lang="en-US" altLang="en-US" sz="3200" dirty="0" smtClean="0">
                <a:solidFill>
                  <a:schemeClr val="tx1">
                    <a:lumMod val="50000"/>
                  </a:schemeClr>
                </a:solidFill>
              </a:rPr>
              <a:t> </a:t>
            </a:r>
            <a:r>
              <a:rPr lang="en-US" altLang="en-US" sz="3200" dirty="0">
                <a:solidFill>
                  <a:schemeClr val="tx1">
                    <a:lumMod val="50000"/>
                  </a:schemeClr>
                </a:solidFill>
              </a:rPr>
              <a:t>be retained and securely stored between test sessions. </a:t>
            </a:r>
            <a:endParaRPr lang="en-US" altLang="en-US" sz="3200" dirty="0">
              <a:solidFill>
                <a:srgbClr val="FF0000"/>
              </a:solidFill>
            </a:endParaRPr>
          </a:p>
          <a:p>
            <a:pPr marL="511175" lvl="1" indent="-511175">
              <a:spcBef>
                <a:spcPts val="0"/>
              </a:spcBef>
              <a:buSzPct val="100000"/>
              <a:defRPr/>
            </a:pPr>
            <a:endParaRPr lang="en-US" altLang="en-US" sz="800" dirty="0">
              <a:solidFill>
                <a:srgbClr val="000000"/>
              </a:solidFill>
            </a:endParaRPr>
          </a:p>
          <a:p>
            <a:pPr marL="511175" lvl="1" indent="-511175">
              <a:spcBef>
                <a:spcPts val="0"/>
              </a:spcBef>
              <a:buSzPct val="100000"/>
              <a:defRPr/>
            </a:pPr>
            <a:endParaRPr lang="en-US" altLang="en-US" sz="1200" dirty="0">
              <a:solidFill>
                <a:srgbClr val="000000"/>
              </a:solidFill>
            </a:endParaRPr>
          </a:p>
          <a:p>
            <a:pPr marL="511175" lvl="1" indent="-511175">
              <a:spcBef>
                <a:spcPts val="0"/>
              </a:spcBef>
              <a:buSzPct val="100000"/>
              <a:defRPr/>
            </a:pPr>
            <a:endParaRPr lang="en-US" altLang="en-US" sz="800" dirty="0">
              <a:solidFill>
                <a:schemeClr val="tx1">
                  <a:lumMod val="50000"/>
                </a:schemeClr>
              </a:solidFill>
            </a:endParaRPr>
          </a:p>
        </p:txBody>
      </p:sp>
      <p:sp>
        <p:nvSpPr>
          <p:cNvPr id="28676" name="TextBox 5"/>
          <p:cNvSpPr txBox="1">
            <a:spLocks noChangeArrowheads="1"/>
          </p:cNvSpPr>
          <p:nvPr/>
        </p:nvSpPr>
        <p:spPr bwMode="auto">
          <a:xfrm>
            <a:off x="4186518" y="5673994"/>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mj-lt"/>
              </a:rPr>
              <a:t>OAM, Table 2.2: Non-embedded Universal Tools</a:t>
            </a:r>
            <a:endParaRPr lang="en-US" altLang="en-US" sz="2000" dirty="0">
              <a:solidFill>
                <a:schemeClr val="accent6"/>
              </a:solidFill>
              <a:latin typeface="+mj-lt"/>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2133194608"/>
      </p:ext>
    </p:extLst>
  </p:cSld>
  <p:clrMapOvr>
    <a:masterClrMapping/>
  </p:clrMapOvr>
  <mc:AlternateContent xmlns:mc="http://schemas.openxmlformats.org/markup-compatibility/2006" xmlns:p14="http://schemas.microsoft.com/office/powerpoint/2010/main">
    <mc:Choice Requires="p14">
      <p:transition spd="slow" p14:dur="2000" advTm="45807"/>
    </mc:Choice>
    <mc:Fallback xmlns="">
      <p:transition spd="slow" advTm="4580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defRPr/>
            </a:pPr>
            <a:r>
              <a:rPr lang="en-US" altLang="en-US" dirty="0" smtClean="0"/>
              <a:t>Module Topics</a:t>
            </a:r>
            <a:endParaRPr lang="en-US" altLang="en-US" dirty="0"/>
          </a:p>
        </p:txBody>
      </p:sp>
      <p:sp>
        <p:nvSpPr>
          <p:cNvPr id="19458" name="Rectangle 5"/>
          <p:cNvSpPr>
            <a:spLocks noGrp="1" noChangeArrowheads="1"/>
          </p:cNvSpPr>
          <p:nvPr>
            <p:ph idx="1"/>
          </p:nvPr>
        </p:nvSpPr>
        <p:spPr/>
        <p:txBody>
          <a:bodyPr>
            <a:noAutofit/>
          </a:bodyPr>
          <a:lstStyle/>
          <a:p>
            <a:pPr marL="0" indent="0">
              <a:lnSpc>
                <a:spcPts val="3000"/>
              </a:lnSpc>
              <a:spcAft>
                <a:spcPts val="1200"/>
              </a:spcAft>
              <a:buNone/>
              <a:defRPr/>
            </a:pPr>
            <a:r>
              <a:rPr lang="en-US" altLang="en-US" sz="3600" dirty="0">
                <a:solidFill>
                  <a:schemeClr val="tx1">
                    <a:lumMod val="50000"/>
                  </a:schemeClr>
                </a:solidFill>
              </a:rPr>
              <a:t>OSAS ELA and Mathematics Test </a:t>
            </a:r>
            <a:r>
              <a:rPr lang="en-US" altLang="en-US" sz="3600" dirty="0" smtClean="0">
                <a:solidFill>
                  <a:schemeClr val="tx1">
                    <a:lumMod val="50000"/>
                  </a:schemeClr>
                </a:solidFill>
              </a:rPr>
              <a:t>Details</a:t>
            </a:r>
            <a:endParaRPr lang="en-US" altLang="en-US" sz="3600" dirty="0">
              <a:solidFill>
                <a:schemeClr val="tx1">
                  <a:lumMod val="50000"/>
                </a:schemeClr>
              </a:solidFill>
            </a:endParaRPr>
          </a:p>
          <a:p>
            <a:pPr marL="0" indent="0">
              <a:lnSpc>
                <a:spcPts val="3000"/>
              </a:lnSpc>
              <a:spcAft>
                <a:spcPts val="1200"/>
              </a:spcAft>
              <a:buNone/>
              <a:defRPr/>
            </a:pPr>
            <a:r>
              <a:rPr lang="en-US" altLang="en-US" sz="3600" dirty="0">
                <a:solidFill>
                  <a:schemeClr val="tx1">
                    <a:lumMod val="50000"/>
                  </a:schemeClr>
                </a:solidFill>
              </a:rPr>
              <a:t>Scheduling</a:t>
            </a:r>
          </a:p>
          <a:p>
            <a:pPr marL="0" indent="0">
              <a:lnSpc>
                <a:spcPts val="3000"/>
              </a:lnSpc>
              <a:spcAft>
                <a:spcPts val="1200"/>
              </a:spcAft>
              <a:buNone/>
              <a:defRPr/>
            </a:pPr>
            <a:r>
              <a:rPr lang="en-US" altLang="en-US" sz="3600" dirty="0">
                <a:solidFill>
                  <a:schemeClr val="tx1">
                    <a:lumMod val="50000"/>
                  </a:schemeClr>
                </a:solidFill>
              </a:rPr>
              <a:t>Administration</a:t>
            </a:r>
          </a:p>
          <a:p>
            <a:pPr marL="0" indent="0">
              <a:lnSpc>
                <a:spcPts val="3000"/>
              </a:lnSpc>
              <a:spcAft>
                <a:spcPts val="1200"/>
              </a:spcAft>
              <a:buNone/>
              <a:defRPr/>
            </a:pPr>
            <a:r>
              <a:rPr lang="en-US" altLang="en-US" sz="3600" dirty="0">
                <a:solidFill>
                  <a:schemeClr val="tx1">
                    <a:lumMod val="50000"/>
                  </a:schemeClr>
                </a:solidFill>
              </a:rPr>
              <a:t>Key Elements</a:t>
            </a:r>
          </a:p>
          <a:p>
            <a:pPr marL="0" indent="0">
              <a:lnSpc>
                <a:spcPts val="3000"/>
              </a:lnSpc>
              <a:spcAft>
                <a:spcPts val="1200"/>
              </a:spcAft>
              <a:buNone/>
              <a:defRPr/>
            </a:pPr>
            <a:r>
              <a:rPr lang="en-US" altLang="en-US" sz="3600" dirty="0">
                <a:solidFill>
                  <a:schemeClr val="tx1">
                    <a:lumMod val="50000"/>
                  </a:schemeClr>
                </a:solidFill>
              </a:rPr>
              <a:t>Resources</a:t>
            </a: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2</a:t>
            </a:fld>
            <a:endParaRPr lang="en-US" dirty="0"/>
          </a:p>
        </p:txBody>
      </p:sp>
    </p:spTree>
    <p:custDataLst>
      <p:tags r:id="rId1"/>
    </p:custDataLst>
    <p:extLst>
      <p:ext uri="{BB962C8B-B14F-4D97-AF65-F5344CB8AC3E}">
        <p14:creationId xmlns:p14="http://schemas.microsoft.com/office/powerpoint/2010/main" val="4056462370"/>
      </p:ext>
    </p:extLst>
  </p:cSld>
  <p:clrMapOvr>
    <a:masterClrMapping/>
  </p:clrMapOvr>
  <mc:AlternateContent xmlns:mc="http://schemas.openxmlformats.org/markup-compatibility/2006" xmlns:p14="http://schemas.microsoft.com/office/powerpoint/2010/main">
    <mc:Choice Requires="p14">
      <p:transition spd="slow" p14:dur="2000" advTm="41771"/>
    </mc:Choice>
    <mc:Fallback xmlns="">
      <p:transition spd="slow" advTm="4177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Pause </a:t>
            </a:r>
            <a:r>
              <a:rPr lang="en-US" sz="4800" dirty="0" smtClean="0"/>
              <a:t>Rules and Test Expiration</a:t>
            </a:r>
            <a:endParaRPr lang="en-US" sz="4800" dirty="0"/>
          </a:p>
        </p:txBody>
      </p:sp>
      <p:sp>
        <p:nvSpPr>
          <p:cNvPr id="28675" name="Content Placeholder 2"/>
          <p:cNvSpPr>
            <a:spLocks noGrp="1"/>
          </p:cNvSpPr>
          <p:nvPr>
            <p:ph idx="1"/>
          </p:nvPr>
        </p:nvSpPr>
        <p:spPr/>
        <p:txBody>
          <a:bodyPr>
            <a:noAutofit/>
          </a:bodyPr>
          <a:lstStyle/>
          <a:p>
            <a:pPr marL="511175" lvl="1" indent="-511175">
              <a:spcBef>
                <a:spcPts val="0"/>
              </a:spcBef>
              <a:spcAft>
                <a:spcPts val="1200"/>
              </a:spcAft>
              <a:buSzPct val="100000"/>
              <a:defRPr/>
            </a:pPr>
            <a:r>
              <a:rPr lang="en-US" altLang="en-US" sz="2800" dirty="0">
                <a:solidFill>
                  <a:schemeClr val="tx1">
                    <a:lumMod val="50000"/>
                  </a:schemeClr>
                </a:solidFill>
              </a:rPr>
              <a:t>Tests can be paused at any </a:t>
            </a:r>
            <a:r>
              <a:rPr lang="en-US" altLang="en-US" sz="2800" dirty="0" smtClean="0">
                <a:solidFill>
                  <a:schemeClr val="tx1">
                    <a:lumMod val="50000"/>
                  </a:schemeClr>
                </a:solidFill>
              </a:rPr>
              <a:t>time – students </a:t>
            </a:r>
            <a:r>
              <a:rPr lang="en-US" altLang="en-US" sz="2800" dirty="0">
                <a:solidFill>
                  <a:schemeClr val="tx1">
                    <a:lumMod val="50000"/>
                  </a:schemeClr>
                </a:solidFill>
              </a:rPr>
              <a:t>get a warning message to verify they want to pause</a:t>
            </a:r>
            <a:r>
              <a:rPr lang="en-US" altLang="en-US" sz="2800" dirty="0" smtClean="0">
                <a:solidFill>
                  <a:schemeClr val="tx1">
                    <a:lumMod val="50000"/>
                  </a:schemeClr>
                </a:solidFill>
              </a:rPr>
              <a:t>.</a:t>
            </a:r>
          </a:p>
          <a:p>
            <a:pPr marL="511175" lvl="1" indent="-511175">
              <a:spcBef>
                <a:spcPts val="0"/>
              </a:spcBef>
              <a:spcAft>
                <a:spcPts val="1200"/>
              </a:spcAft>
              <a:buSzPct val="100000"/>
              <a:defRPr/>
            </a:pPr>
            <a:r>
              <a:rPr lang="en-US" altLang="en-US" sz="2800" dirty="0" smtClean="0">
                <a:solidFill>
                  <a:schemeClr val="tx1">
                    <a:lumMod val="50000"/>
                  </a:schemeClr>
                </a:solidFill>
              </a:rPr>
              <a:t>Students should be sure to </a:t>
            </a:r>
            <a:r>
              <a:rPr lang="en-US" altLang="en-US" sz="2800" u="sng" dirty="0" smtClean="0">
                <a:solidFill>
                  <a:schemeClr val="tx1">
                    <a:lumMod val="50000"/>
                  </a:schemeClr>
                </a:solidFill>
              </a:rPr>
              <a:t>pause</a:t>
            </a:r>
            <a:r>
              <a:rPr lang="en-US" altLang="en-US" sz="2800" dirty="0" smtClean="0">
                <a:solidFill>
                  <a:schemeClr val="tx1">
                    <a:lumMod val="50000"/>
                  </a:schemeClr>
                </a:solidFill>
              </a:rPr>
              <a:t> a PT and not </a:t>
            </a:r>
            <a:r>
              <a:rPr lang="en-US" altLang="en-US" sz="2800" u="sng" dirty="0" smtClean="0">
                <a:solidFill>
                  <a:schemeClr val="tx1">
                    <a:lumMod val="50000"/>
                  </a:schemeClr>
                </a:solidFill>
              </a:rPr>
              <a:t>submit</a:t>
            </a:r>
            <a:r>
              <a:rPr lang="en-US" altLang="en-US" sz="2800" dirty="0" smtClean="0">
                <a:solidFill>
                  <a:schemeClr val="tx1">
                    <a:lumMod val="50000"/>
                  </a:schemeClr>
                </a:solidFill>
              </a:rPr>
              <a:t> if they intend to resume the PT in a future session.</a:t>
            </a:r>
            <a:endParaRPr lang="en-US" altLang="en-US" sz="2800" dirty="0">
              <a:solidFill>
                <a:schemeClr val="tx1">
                  <a:lumMod val="50000"/>
                </a:schemeClr>
              </a:solidFill>
            </a:endParaRPr>
          </a:p>
          <a:p>
            <a:pPr marL="511175" lvl="1" indent="-511175">
              <a:spcBef>
                <a:spcPts val="0"/>
              </a:spcBef>
              <a:spcAft>
                <a:spcPts val="1200"/>
              </a:spcAft>
              <a:buSzPct val="100000"/>
              <a:defRPr/>
            </a:pPr>
            <a:r>
              <a:rPr lang="en-US" altLang="en-US" sz="2800" dirty="0">
                <a:solidFill>
                  <a:schemeClr val="tx1">
                    <a:lumMod val="50000"/>
                  </a:schemeClr>
                </a:solidFill>
              </a:rPr>
              <a:t>If the ELA or Mathematics </a:t>
            </a:r>
            <a:r>
              <a:rPr lang="en-US" altLang="en-US" sz="2800" dirty="0" smtClean="0">
                <a:solidFill>
                  <a:schemeClr val="tx1">
                    <a:lumMod val="50000"/>
                  </a:schemeClr>
                </a:solidFill>
              </a:rPr>
              <a:t>CAT </a:t>
            </a:r>
            <a:r>
              <a:rPr lang="en-US" altLang="en-US" sz="2800" dirty="0">
                <a:solidFill>
                  <a:schemeClr val="tx1">
                    <a:lumMod val="50000"/>
                  </a:schemeClr>
                </a:solidFill>
              </a:rPr>
              <a:t>is paused less than 20 minutes, students </a:t>
            </a:r>
            <a:r>
              <a:rPr lang="en-US" altLang="en-US" sz="2800" u="sng" dirty="0">
                <a:solidFill>
                  <a:schemeClr val="tx1">
                    <a:lumMod val="50000"/>
                  </a:schemeClr>
                </a:solidFill>
              </a:rPr>
              <a:t>may</a:t>
            </a:r>
            <a:r>
              <a:rPr lang="en-US" altLang="en-US" sz="2800" dirty="0">
                <a:solidFill>
                  <a:schemeClr val="tx1">
                    <a:lumMod val="50000"/>
                  </a:schemeClr>
                </a:solidFill>
              </a:rPr>
              <a:t> review questions already answered</a:t>
            </a:r>
            <a:r>
              <a:rPr lang="en-US" altLang="en-US" sz="2800" dirty="0" smtClean="0">
                <a:solidFill>
                  <a:schemeClr val="tx1">
                    <a:lumMod val="50000"/>
                  </a:schemeClr>
                </a:solidFill>
              </a:rPr>
              <a:t>.</a:t>
            </a:r>
            <a:endParaRPr lang="en-US" altLang="en-US" sz="2800" dirty="0">
              <a:solidFill>
                <a:schemeClr val="tx1">
                  <a:lumMod val="50000"/>
                </a:schemeClr>
              </a:solidFill>
            </a:endParaRPr>
          </a:p>
          <a:p>
            <a:pPr marL="511175" lvl="1" indent="-511175">
              <a:spcBef>
                <a:spcPts val="0"/>
              </a:spcBef>
              <a:spcAft>
                <a:spcPts val="1200"/>
              </a:spcAft>
              <a:buSzPct val="100000"/>
              <a:defRPr/>
            </a:pPr>
            <a:r>
              <a:rPr lang="en-US" altLang="en-US" sz="2800" dirty="0">
                <a:solidFill>
                  <a:schemeClr val="tx1">
                    <a:lumMod val="50000"/>
                  </a:schemeClr>
                </a:solidFill>
              </a:rPr>
              <a:t>If the ELA or Mathematics </a:t>
            </a:r>
            <a:r>
              <a:rPr lang="en-US" altLang="en-US" sz="2800" dirty="0" smtClean="0">
                <a:solidFill>
                  <a:schemeClr val="tx1">
                    <a:lumMod val="50000"/>
                  </a:schemeClr>
                </a:solidFill>
              </a:rPr>
              <a:t>CAT </a:t>
            </a:r>
            <a:r>
              <a:rPr lang="en-US" altLang="en-US" sz="2800" dirty="0">
                <a:solidFill>
                  <a:schemeClr val="tx1">
                    <a:lumMod val="50000"/>
                  </a:schemeClr>
                </a:solidFill>
              </a:rPr>
              <a:t>is paused </a:t>
            </a:r>
            <a:r>
              <a:rPr lang="en-US" altLang="en-US" sz="2800" dirty="0" smtClean="0">
                <a:solidFill>
                  <a:schemeClr val="tx1">
                    <a:lumMod val="50000"/>
                  </a:schemeClr>
                </a:solidFill>
              </a:rPr>
              <a:t>for 20 minutes or more, </a:t>
            </a:r>
            <a:r>
              <a:rPr lang="en-US" altLang="en-US" sz="2800" dirty="0">
                <a:solidFill>
                  <a:schemeClr val="tx1">
                    <a:lumMod val="50000"/>
                  </a:schemeClr>
                </a:solidFill>
              </a:rPr>
              <a:t>students </a:t>
            </a:r>
            <a:r>
              <a:rPr lang="en-US" altLang="en-US" sz="2800" u="sng" dirty="0">
                <a:solidFill>
                  <a:schemeClr val="tx1">
                    <a:lumMod val="50000"/>
                  </a:schemeClr>
                </a:solidFill>
              </a:rPr>
              <a:t>may not</a:t>
            </a:r>
            <a:r>
              <a:rPr lang="en-US" altLang="en-US" sz="2800" dirty="0">
                <a:solidFill>
                  <a:schemeClr val="tx1">
                    <a:lumMod val="50000"/>
                  </a:schemeClr>
                </a:solidFill>
              </a:rPr>
              <a:t> review or change questions already answered. </a:t>
            </a:r>
          </a:p>
        </p:txBody>
      </p:sp>
      <p:sp>
        <p:nvSpPr>
          <p:cNvPr id="9" name="TextBox 5"/>
          <p:cNvSpPr txBox="1">
            <a:spLocks noChangeArrowheads="1"/>
          </p:cNvSpPr>
          <p:nvPr/>
        </p:nvSpPr>
        <p:spPr bwMode="auto">
          <a:xfrm>
            <a:off x="4186518" y="5541938"/>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0" algn="r" eaLnBrk="1" hangingPunct="1">
              <a:spcBef>
                <a:spcPct val="0"/>
              </a:spcBef>
              <a:buClrTx/>
              <a:buSzTx/>
              <a:buNone/>
            </a:pPr>
            <a:r>
              <a:rPr lang="en-US" altLang="en-US" sz="2000" i="1" dirty="0">
                <a:solidFill>
                  <a:schemeClr val="accent6"/>
                </a:solidFill>
                <a:latin typeface="Calibri"/>
              </a:rPr>
              <a:t>TAM, Section 6.4: Pause Rules and Test Expirations</a:t>
            </a:r>
          </a:p>
          <a:p>
            <a:pPr lvl="0" algn="r" eaLnBrk="1" hangingPunct="1">
              <a:spcBef>
                <a:spcPct val="0"/>
              </a:spcBef>
              <a:buClrTx/>
              <a:buSzTx/>
              <a:buNone/>
            </a:pPr>
            <a:r>
              <a:rPr lang="en-US" altLang="en-US" sz="2000" i="1" dirty="0">
                <a:solidFill>
                  <a:schemeClr val="accent6"/>
                </a:solidFill>
                <a:latin typeface="Calibri"/>
              </a:rPr>
              <a:t>OAM, Table 2.1: Embedded Universal Tools</a:t>
            </a:r>
            <a:endParaRPr lang="en-US" altLang="en-US" sz="2000" dirty="0">
              <a:solidFill>
                <a:schemeClr val="accent6"/>
              </a:solidFill>
              <a:latin typeface="Calibri"/>
            </a:endParaRP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4047066157"/>
      </p:ext>
    </p:extLst>
  </p:cSld>
  <p:clrMapOvr>
    <a:masterClrMapping/>
  </p:clrMapOvr>
  <mc:AlternateContent xmlns:mc="http://schemas.openxmlformats.org/markup-compatibility/2006">
    <mc:Choice xmlns:p14="http://schemas.microsoft.com/office/powerpoint/2010/main" Requires="p14">
      <p:transition spd="slow" p14:dur="2000" advTm="38560"/>
    </mc:Choice>
    <mc:Fallback>
      <p:transition spd="slow" advTm="3856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Pause </a:t>
            </a:r>
            <a:r>
              <a:rPr lang="en-US" sz="4800" dirty="0" smtClean="0"/>
              <a:t>Rules and Test Expiration, </a:t>
            </a:r>
            <a:r>
              <a:rPr lang="en-US" sz="4800" dirty="0"/>
              <a:t>cont.</a:t>
            </a:r>
          </a:p>
        </p:txBody>
      </p:sp>
      <p:sp>
        <p:nvSpPr>
          <p:cNvPr id="28675" name="Content Placeholder 2"/>
          <p:cNvSpPr>
            <a:spLocks noGrp="1"/>
          </p:cNvSpPr>
          <p:nvPr>
            <p:ph idx="1"/>
          </p:nvPr>
        </p:nvSpPr>
        <p:spPr/>
        <p:txBody>
          <a:bodyPr>
            <a:normAutofit fontScale="92500" lnSpcReduction="10000"/>
          </a:bodyPr>
          <a:lstStyle/>
          <a:p>
            <a:pPr marL="511175" lvl="1" indent="-511175">
              <a:spcBef>
                <a:spcPts val="0"/>
              </a:spcBef>
              <a:spcAft>
                <a:spcPts val="1800"/>
              </a:spcAft>
              <a:buSzPct val="100000"/>
              <a:defRPr/>
            </a:pPr>
            <a:r>
              <a:rPr lang="en-US" altLang="en-US" sz="3200" dirty="0">
                <a:solidFill>
                  <a:schemeClr val="tx1">
                    <a:lumMod val="50000"/>
                  </a:schemeClr>
                </a:solidFill>
              </a:rPr>
              <a:t>When resuming after a pause, the student sees the first page that has unanswered questions.</a:t>
            </a:r>
          </a:p>
          <a:p>
            <a:pPr marL="511175" lvl="1" indent="-511175">
              <a:spcBef>
                <a:spcPts val="0"/>
              </a:spcBef>
              <a:spcAft>
                <a:spcPts val="1800"/>
              </a:spcAft>
              <a:buSzPct val="100000"/>
              <a:defRPr/>
            </a:pPr>
            <a:r>
              <a:rPr lang="en-US" altLang="en-US" sz="3200" dirty="0">
                <a:solidFill>
                  <a:schemeClr val="tx1">
                    <a:lumMod val="50000"/>
                  </a:schemeClr>
                </a:solidFill>
              </a:rPr>
              <a:t>If a test is idle for over 20 minutes, the system will automatically pause the test and log the student out.</a:t>
            </a:r>
          </a:p>
          <a:p>
            <a:pPr marL="511175" lvl="1" indent="-511175">
              <a:spcBef>
                <a:spcPts val="0"/>
              </a:spcBef>
              <a:spcAft>
                <a:spcPts val="1800"/>
              </a:spcAft>
              <a:buSzPct val="100000"/>
              <a:defRPr/>
            </a:pPr>
            <a:r>
              <a:rPr lang="en-US" altLang="en-US" sz="3200" dirty="0">
                <a:solidFill>
                  <a:schemeClr val="tx1">
                    <a:lumMod val="50000"/>
                  </a:schemeClr>
                </a:solidFill>
              </a:rPr>
              <a:t>There are no pause limits for the </a:t>
            </a:r>
            <a:r>
              <a:rPr lang="en-US" altLang="en-US" sz="3200" dirty="0" smtClean="0">
                <a:solidFill>
                  <a:schemeClr val="tx1">
                    <a:lumMod val="50000"/>
                  </a:schemeClr>
                </a:solidFill>
              </a:rPr>
              <a:t>PT </a:t>
            </a:r>
            <a:r>
              <a:rPr lang="en-US" altLang="en-US" sz="3200" dirty="0">
                <a:solidFill>
                  <a:schemeClr val="tx1">
                    <a:lumMod val="50000"/>
                  </a:schemeClr>
                </a:solidFill>
              </a:rPr>
              <a:t>portion of the OSAS ELA and Mathematics tests</a:t>
            </a:r>
            <a:r>
              <a:rPr lang="en-US" altLang="en-US" sz="3200" dirty="0" smtClean="0">
                <a:solidFill>
                  <a:schemeClr val="accent3">
                    <a:lumMod val="50000"/>
                  </a:schemeClr>
                </a:solidFill>
              </a:rPr>
              <a:t>.</a:t>
            </a:r>
          </a:p>
          <a:p>
            <a:pPr marL="511175" lvl="1" indent="-511175">
              <a:spcBef>
                <a:spcPts val="0"/>
              </a:spcBef>
              <a:spcAft>
                <a:spcPts val="1800"/>
              </a:spcAft>
              <a:buSzPct val="100000"/>
              <a:defRPr/>
            </a:pPr>
            <a:r>
              <a:rPr lang="en-US" altLang="en-US" sz="3200" dirty="0" smtClean="0">
                <a:solidFill>
                  <a:schemeClr val="tx1">
                    <a:lumMod val="50000"/>
                  </a:schemeClr>
                </a:solidFill>
              </a:rPr>
              <a:t>Both the </a:t>
            </a:r>
            <a:r>
              <a:rPr lang="en-US" altLang="en-US" sz="3200" dirty="0">
                <a:solidFill>
                  <a:schemeClr val="tx1">
                    <a:lumMod val="50000"/>
                  </a:schemeClr>
                </a:solidFill>
              </a:rPr>
              <a:t>CAT and PT in both the OSAS ELA and Math tests have a </a:t>
            </a:r>
            <a:r>
              <a:rPr lang="en-US" altLang="en-US" sz="3200" b="1" dirty="0">
                <a:solidFill>
                  <a:schemeClr val="tx1">
                    <a:lumMod val="50000"/>
                  </a:schemeClr>
                </a:solidFill>
              </a:rPr>
              <a:t>20-day expiration period</a:t>
            </a:r>
            <a:r>
              <a:rPr lang="en-US" altLang="en-US" sz="3200" dirty="0">
                <a:solidFill>
                  <a:schemeClr val="tx1">
                    <a:lumMod val="50000"/>
                  </a:schemeClr>
                </a:solidFill>
              </a:rPr>
              <a:t> from the time a student begins each respective component</a:t>
            </a:r>
            <a:r>
              <a:rPr lang="en-US" altLang="en-US" sz="3200" dirty="0" smtClean="0">
                <a:solidFill>
                  <a:schemeClr val="tx1">
                    <a:lumMod val="50000"/>
                  </a:schemeClr>
                </a:solidFill>
              </a:rPr>
              <a:t>.</a:t>
            </a:r>
            <a:endParaRPr lang="en-US" altLang="en-US" sz="3200" dirty="0">
              <a:solidFill>
                <a:schemeClr val="tx1">
                  <a:lumMod val="50000"/>
                </a:schemeClr>
              </a:solidFill>
            </a:endParaRPr>
          </a:p>
        </p:txBody>
      </p:sp>
      <p:sp>
        <p:nvSpPr>
          <p:cNvPr id="29700" name="TextBox 5"/>
          <p:cNvSpPr txBox="1">
            <a:spLocks noChangeArrowheads="1"/>
          </p:cNvSpPr>
          <p:nvPr/>
        </p:nvSpPr>
        <p:spPr bwMode="auto">
          <a:xfrm>
            <a:off x="4186518" y="5541938"/>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0" algn="r" eaLnBrk="1" hangingPunct="1">
              <a:spcBef>
                <a:spcPct val="0"/>
              </a:spcBef>
              <a:buClrTx/>
              <a:buSzTx/>
              <a:buNone/>
            </a:pPr>
            <a:r>
              <a:rPr lang="en-US" altLang="en-US" sz="2000" i="1" dirty="0">
                <a:solidFill>
                  <a:schemeClr val="accent6"/>
                </a:solidFill>
                <a:latin typeface="Calibri"/>
              </a:rPr>
              <a:t>TAM, Section 6.4: Pause Rules and Test Expirations</a:t>
            </a:r>
          </a:p>
          <a:p>
            <a:pPr lvl="0" algn="r" eaLnBrk="1" hangingPunct="1">
              <a:spcBef>
                <a:spcPct val="0"/>
              </a:spcBef>
              <a:buClrTx/>
              <a:buSzTx/>
              <a:buNone/>
            </a:pPr>
            <a:r>
              <a:rPr lang="en-US" altLang="en-US" sz="2000" i="1" dirty="0">
                <a:solidFill>
                  <a:schemeClr val="accent6"/>
                </a:solidFill>
                <a:latin typeface="Calibri"/>
              </a:rPr>
              <a:t>OAM, Table 2.1: Embedded Universal Tools</a:t>
            </a:r>
            <a:endParaRPr lang="en-US" altLang="en-US" sz="2000" dirty="0">
              <a:solidFill>
                <a:schemeClr val="accent6"/>
              </a:solidFill>
              <a:latin typeface="Calibri"/>
            </a:endParaRP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114057133"/>
      </p:ext>
    </p:extLst>
  </p:cSld>
  <p:clrMapOvr>
    <a:masterClrMapping/>
  </p:clrMapOvr>
  <mc:AlternateContent xmlns:mc="http://schemas.openxmlformats.org/markup-compatibility/2006">
    <mc:Choice xmlns:p14="http://schemas.microsoft.com/office/powerpoint/2010/main" Requires="p14">
      <p:transition spd="slow" p14:dur="2000" advTm="42182"/>
    </mc:Choice>
    <mc:Fallback>
      <p:transition spd="slow" advTm="4218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Key Elements</a:t>
            </a:r>
          </a:p>
        </p:txBody>
      </p:sp>
      <p:sp>
        <p:nvSpPr>
          <p:cNvPr id="3" name="Content Placeholder 2"/>
          <p:cNvSpPr>
            <a:spLocks noGrp="1"/>
          </p:cNvSpPr>
          <p:nvPr>
            <p:ph idx="4294967295"/>
          </p:nvPr>
        </p:nvSpPr>
        <p:spPr>
          <a:xfrm>
            <a:off x="0" y="4735513"/>
            <a:ext cx="12192000" cy="719137"/>
          </a:xfrm>
        </p:spPr>
        <p:txBody>
          <a:bodyPr>
            <a:normAutofit/>
          </a:bodyPr>
          <a:lstStyle/>
          <a:p>
            <a:pPr marL="0" indent="0" algn="ctr">
              <a:buNone/>
            </a:pPr>
            <a:r>
              <a:rPr lang="en-US" altLang="en-US" sz="3200" i="1" dirty="0"/>
              <a:t>Know the different features of each test.</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22</a:t>
            </a:fld>
            <a:endParaRPr lang="en-US" dirty="0"/>
          </a:p>
        </p:txBody>
      </p:sp>
    </p:spTree>
    <p:extLst>
      <p:ext uri="{BB962C8B-B14F-4D97-AF65-F5344CB8AC3E}">
        <p14:creationId xmlns:p14="http://schemas.microsoft.com/office/powerpoint/2010/main" val="4055778325"/>
      </p:ext>
    </p:extLst>
  </p:cSld>
  <p:clrMapOvr>
    <a:masterClrMapping/>
  </p:clrMapOvr>
  <mc:AlternateContent xmlns:mc="http://schemas.openxmlformats.org/markup-compatibility/2006" xmlns:p14="http://schemas.microsoft.com/office/powerpoint/2010/main">
    <mc:Choice Requires="p14">
      <p:transition spd="slow" p14:dur="2000" advTm="6849"/>
    </mc:Choice>
    <mc:Fallback xmlns="">
      <p:transition spd="slow" advTm="684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Assessment Components</a:t>
            </a:r>
          </a:p>
        </p:txBody>
      </p:sp>
      <p:sp>
        <p:nvSpPr>
          <p:cNvPr id="3" name="Content Placeholder 2"/>
          <p:cNvSpPr>
            <a:spLocks noGrp="1"/>
          </p:cNvSpPr>
          <p:nvPr>
            <p:ph idx="1"/>
          </p:nvPr>
        </p:nvSpPr>
        <p:spPr/>
        <p:txBody>
          <a:bodyPr>
            <a:noAutofit/>
          </a:bodyPr>
          <a:lstStyle/>
          <a:p>
            <a:pPr marL="0" lvl="1" indent="0">
              <a:spcBef>
                <a:spcPts val="0"/>
              </a:spcBef>
              <a:spcAft>
                <a:spcPts val="1800"/>
              </a:spcAft>
              <a:buSzPct val="100000"/>
              <a:buNone/>
              <a:defRPr/>
            </a:pPr>
            <a:r>
              <a:rPr lang="en-US" altLang="en-US" sz="3600" b="1" dirty="0">
                <a:solidFill>
                  <a:schemeClr val="tx1">
                    <a:lumMod val="50000"/>
                  </a:schemeClr>
                </a:solidFill>
              </a:rPr>
              <a:t>OSAS ELA and Mathematics </a:t>
            </a:r>
            <a:r>
              <a:rPr lang="en-US" altLang="en-US" sz="3600" b="1" dirty="0" smtClean="0">
                <a:solidFill>
                  <a:schemeClr val="tx1">
                    <a:lumMod val="50000"/>
                  </a:schemeClr>
                </a:solidFill>
              </a:rPr>
              <a:t>Tests: Item Types</a:t>
            </a:r>
            <a:endParaRPr lang="en-US" altLang="en-US" sz="3200" dirty="0">
              <a:solidFill>
                <a:schemeClr val="tx1">
                  <a:lumMod val="50000"/>
                </a:schemeClr>
              </a:solidFill>
            </a:endParaRPr>
          </a:p>
          <a:p>
            <a:pPr marL="1314438" lvl="2" indent="-457200">
              <a:spcBef>
                <a:spcPts val="0"/>
              </a:spcBef>
              <a:defRPr/>
            </a:pPr>
            <a:r>
              <a:rPr lang="en-US" altLang="en-US" sz="2800" dirty="0">
                <a:solidFill>
                  <a:schemeClr val="tx1">
                    <a:lumMod val="50000"/>
                  </a:schemeClr>
                </a:solidFill>
              </a:rPr>
              <a:t>Multiple Choice – Single Correct Response</a:t>
            </a:r>
          </a:p>
          <a:p>
            <a:pPr marL="1314438" lvl="2" indent="-457200">
              <a:spcBef>
                <a:spcPts val="0"/>
              </a:spcBef>
              <a:defRPr/>
            </a:pPr>
            <a:r>
              <a:rPr lang="en-US" altLang="en-US" sz="2800" dirty="0">
                <a:solidFill>
                  <a:schemeClr val="tx1">
                    <a:lumMod val="50000"/>
                  </a:schemeClr>
                </a:solidFill>
              </a:rPr>
              <a:t>Multiple Select – Multiple Correct Responses</a:t>
            </a:r>
          </a:p>
          <a:p>
            <a:pPr marL="1314438" lvl="2" indent="-457200">
              <a:spcBef>
                <a:spcPts val="0"/>
              </a:spcBef>
              <a:defRPr/>
            </a:pPr>
            <a:r>
              <a:rPr lang="en-US" altLang="en-US" sz="2800" dirty="0">
                <a:solidFill>
                  <a:schemeClr val="tx1">
                    <a:lumMod val="50000"/>
                  </a:schemeClr>
                </a:solidFill>
              </a:rPr>
              <a:t>Hot-Text – Text Highlighting</a:t>
            </a:r>
          </a:p>
          <a:p>
            <a:pPr marL="1314438" lvl="2" indent="-457200">
              <a:spcBef>
                <a:spcPts val="0"/>
              </a:spcBef>
              <a:defRPr/>
            </a:pPr>
            <a:r>
              <a:rPr lang="en-US" altLang="en-US" sz="2800" dirty="0">
                <a:solidFill>
                  <a:schemeClr val="tx1">
                    <a:lumMod val="50000"/>
                  </a:schemeClr>
                </a:solidFill>
              </a:rPr>
              <a:t>Drag-and-Drop</a:t>
            </a:r>
          </a:p>
          <a:p>
            <a:pPr marL="1314438" lvl="2" indent="-457200">
              <a:spcBef>
                <a:spcPts val="0"/>
              </a:spcBef>
              <a:defRPr/>
            </a:pPr>
            <a:r>
              <a:rPr lang="en-US" altLang="en-US" sz="2800" dirty="0">
                <a:solidFill>
                  <a:schemeClr val="tx1">
                    <a:lumMod val="50000"/>
                  </a:schemeClr>
                </a:solidFill>
              </a:rPr>
              <a:t>Matching </a:t>
            </a:r>
            <a:r>
              <a:rPr lang="en-US" altLang="en-US" sz="2800" dirty="0" smtClean="0">
                <a:solidFill>
                  <a:schemeClr val="tx1">
                    <a:lumMod val="50000"/>
                  </a:schemeClr>
                </a:solidFill>
              </a:rPr>
              <a:t>Interaction</a:t>
            </a:r>
          </a:p>
          <a:p>
            <a:pPr marL="1314438" lvl="2" indent="-457200">
              <a:spcBef>
                <a:spcPts val="0"/>
              </a:spcBef>
              <a:defRPr/>
            </a:pPr>
            <a:r>
              <a:rPr lang="en-US" altLang="en-US" sz="2800" dirty="0" smtClean="0">
                <a:solidFill>
                  <a:schemeClr val="tx1">
                    <a:lumMod val="50000"/>
                  </a:schemeClr>
                </a:solidFill>
              </a:rPr>
              <a:t>Table Interaction</a:t>
            </a:r>
            <a:endParaRPr lang="en-US" altLang="en-US" sz="2800" dirty="0">
              <a:solidFill>
                <a:schemeClr val="tx1">
                  <a:lumMod val="50000"/>
                </a:schemeClr>
              </a:solidFill>
            </a:endParaRPr>
          </a:p>
          <a:p>
            <a:pPr marL="1314438" lvl="2" indent="-457200">
              <a:spcBef>
                <a:spcPts val="0"/>
              </a:spcBef>
              <a:defRPr/>
            </a:pPr>
            <a:r>
              <a:rPr lang="en-US" altLang="en-US" sz="2800" dirty="0">
                <a:solidFill>
                  <a:schemeClr val="tx1">
                    <a:lumMod val="50000"/>
                  </a:schemeClr>
                </a:solidFill>
              </a:rPr>
              <a:t>Technology-Enhanced/Enabled Items (e.g. Graphing, Equations)</a:t>
            </a:r>
            <a:endParaRPr lang="en-US" altLang="en-US" sz="2800" dirty="0">
              <a:solidFill>
                <a:schemeClr val="bg2"/>
              </a:solidFill>
            </a:endParaRPr>
          </a:p>
        </p:txBody>
      </p:sp>
      <p:sp>
        <p:nvSpPr>
          <p:cNvPr id="24580" name="TextBox 5"/>
          <p:cNvSpPr txBox="1">
            <a:spLocks noChangeArrowheads="1"/>
          </p:cNvSpPr>
          <p:nvPr/>
        </p:nvSpPr>
        <p:spPr bwMode="auto">
          <a:xfrm>
            <a:off x="2695805" y="5678627"/>
            <a:ext cx="873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0" algn="r" eaLnBrk="1" hangingPunct="1">
              <a:spcBef>
                <a:spcPct val="0"/>
              </a:spcBef>
              <a:buClrTx/>
              <a:buSzTx/>
              <a:buNone/>
            </a:pPr>
            <a:r>
              <a:rPr lang="en-US" altLang="en-US" sz="2000" i="1" dirty="0">
                <a:solidFill>
                  <a:schemeClr val="accent6"/>
                </a:solidFill>
                <a:latin typeface="Calibri"/>
              </a:rPr>
              <a:t>TAM, Section 8.0: English Language Arts &amp; Mathematics Assessments</a:t>
            </a:r>
            <a:endParaRPr lang="en-US" altLang="en-US" sz="2000" dirty="0">
              <a:solidFill>
                <a:schemeClr val="accent6"/>
              </a:solidFill>
              <a:latin typeface="Calibri"/>
            </a:endParaRP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23</a:t>
            </a:fld>
            <a:endParaRPr lang="en-US" dirty="0"/>
          </a:p>
        </p:txBody>
      </p:sp>
    </p:spTree>
    <p:custDataLst>
      <p:tags r:id="rId1"/>
    </p:custDataLst>
    <p:extLst>
      <p:ext uri="{BB962C8B-B14F-4D97-AF65-F5344CB8AC3E}">
        <p14:creationId xmlns:p14="http://schemas.microsoft.com/office/powerpoint/2010/main" val="3560426111"/>
      </p:ext>
    </p:extLst>
  </p:cSld>
  <p:clrMapOvr>
    <a:masterClrMapping/>
  </p:clrMapOvr>
  <mc:AlternateContent xmlns:mc="http://schemas.openxmlformats.org/markup-compatibility/2006" xmlns:p14="http://schemas.microsoft.com/office/powerpoint/2010/main">
    <mc:Choice Requires="p14">
      <p:transition spd="slow" p14:dur="2000" advTm="49735"/>
    </mc:Choice>
    <mc:Fallback xmlns="">
      <p:transition spd="slow" advTm="4973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Key Elements for ELA</a:t>
            </a:r>
          </a:p>
        </p:txBody>
      </p:sp>
      <p:sp>
        <p:nvSpPr>
          <p:cNvPr id="18435" name="Content Placeholder 2"/>
          <p:cNvSpPr>
            <a:spLocks noGrp="1"/>
          </p:cNvSpPr>
          <p:nvPr>
            <p:ph idx="1"/>
          </p:nvPr>
        </p:nvSpPr>
        <p:spPr/>
        <p:txBody>
          <a:bodyPr>
            <a:normAutofit fontScale="85000" lnSpcReduction="10000"/>
          </a:bodyPr>
          <a:lstStyle/>
          <a:p>
            <a:pPr marL="511175" lvl="1" indent="-511175">
              <a:spcBef>
                <a:spcPts val="0"/>
              </a:spcBef>
              <a:buSzPct val="100000"/>
              <a:defRPr/>
            </a:pPr>
            <a:r>
              <a:rPr lang="en-US" altLang="en-US" sz="3200" dirty="0">
                <a:solidFill>
                  <a:schemeClr val="tx1">
                    <a:lumMod val="50000"/>
                  </a:schemeClr>
                </a:solidFill>
              </a:rPr>
              <a:t>Oregon’s summative ELA assessment combines four elements (claims) of ELA into one test: Reading, Writing, Listening, and Research.</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Students will receive an overall composite score, and claim scores for reading and writing.</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Listening items will require each student to have headphones.</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Students at ALL tested grades will be doing a Performance Task which will require them to write an essay.</a:t>
            </a:r>
          </a:p>
          <a:p>
            <a:pPr marL="511175" lvl="1" indent="-511175">
              <a:spcBef>
                <a:spcPts val="0"/>
              </a:spcBef>
              <a:buSzPct val="100000"/>
              <a:defRPr/>
            </a:pPr>
            <a:endParaRPr lang="en-US" altLang="en-US" sz="3200" dirty="0">
              <a:solidFill>
                <a:schemeClr val="tx1">
                  <a:lumMod val="50000"/>
                </a:schemeClr>
              </a:solidFill>
            </a:endParaRPr>
          </a:p>
          <a:p>
            <a:pPr marL="511175" lvl="1" indent="-511175">
              <a:spcBef>
                <a:spcPts val="0"/>
              </a:spcBef>
              <a:buSzPct val="100000"/>
              <a:defRPr/>
            </a:pPr>
            <a:r>
              <a:rPr lang="en-US" altLang="en-US" sz="3200" dirty="0">
                <a:solidFill>
                  <a:schemeClr val="tx1">
                    <a:lumMod val="50000"/>
                  </a:schemeClr>
                </a:solidFill>
              </a:rPr>
              <a:t>Check the </a:t>
            </a:r>
            <a:r>
              <a:rPr lang="en-US" altLang="en-US" sz="3200" dirty="0">
                <a:solidFill>
                  <a:schemeClr val="tx1">
                    <a:lumMod val="50000"/>
                  </a:schemeClr>
                </a:solidFill>
                <a:hlinkClick r:id="rId3"/>
              </a:rPr>
              <a:t>Oregon Accessibility Manual</a:t>
            </a:r>
            <a:r>
              <a:rPr lang="en-US" altLang="en-US" sz="3200" dirty="0">
                <a:solidFill>
                  <a:schemeClr val="tx1">
                    <a:lumMod val="50000"/>
                  </a:schemeClr>
                </a:solidFill>
              </a:rPr>
              <a:t> for specific allowable supports. </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24</a:t>
            </a:fld>
            <a:endParaRPr lang="en-US" dirty="0"/>
          </a:p>
        </p:txBody>
      </p:sp>
    </p:spTree>
    <p:extLst>
      <p:ext uri="{BB962C8B-B14F-4D97-AF65-F5344CB8AC3E}">
        <p14:creationId xmlns:p14="http://schemas.microsoft.com/office/powerpoint/2010/main" val="1940192093"/>
      </p:ext>
    </p:extLst>
  </p:cSld>
  <p:clrMapOvr>
    <a:masterClrMapping/>
  </p:clrMapOvr>
  <mc:AlternateContent xmlns:mc="http://schemas.openxmlformats.org/markup-compatibility/2006" xmlns:p14="http://schemas.microsoft.com/office/powerpoint/2010/main">
    <mc:Choice Requires="p14">
      <p:transition spd="slow" p14:dur="2000" advTm="39737"/>
    </mc:Choice>
    <mc:Fallback xmlns="">
      <p:transition spd="slow" advTm="3973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Key Elements for Mathematics</a:t>
            </a:r>
          </a:p>
        </p:txBody>
      </p:sp>
      <p:sp>
        <p:nvSpPr>
          <p:cNvPr id="18435" name="Content Placeholder 2"/>
          <p:cNvSpPr>
            <a:spLocks noGrp="1"/>
          </p:cNvSpPr>
          <p:nvPr>
            <p:ph idx="1"/>
          </p:nvPr>
        </p:nvSpPr>
        <p:spPr/>
        <p:txBody>
          <a:bodyPr>
            <a:noAutofit/>
          </a:bodyPr>
          <a:lstStyle/>
          <a:p>
            <a:pPr marL="0" lvl="1" indent="0">
              <a:spcBef>
                <a:spcPts val="0"/>
              </a:spcBef>
              <a:buSzPct val="100000"/>
              <a:buNone/>
              <a:defRPr/>
            </a:pPr>
            <a:r>
              <a:rPr lang="en-US" altLang="en-US" sz="3200" dirty="0">
                <a:solidFill>
                  <a:schemeClr val="tx1">
                    <a:lumMod val="50000"/>
                  </a:schemeClr>
                </a:solidFill>
              </a:rPr>
              <a:t>The OSAS Math Test assesses four elements (claims):</a:t>
            </a:r>
          </a:p>
          <a:p>
            <a:pPr marL="1425552" lvl="3" indent="-511175">
              <a:spcBef>
                <a:spcPts val="0"/>
              </a:spcBef>
              <a:buSzPct val="100000"/>
              <a:defRPr/>
            </a:pPr>
            <a:r>
              <a:rPr lang="en-US" altLang="en-US" sz="2400" dirty="0">
                <a:solidFill>
                  <a:schemeClr val="tx1">
                    <a:lumMod val="50000"/>
                  </a:schemeClr>
                </a:solidFill>
              </a:rPr>
              <a:t>Claim 1: Concepts and Procedures</a:t>
            </a:r>
          </a:p>
          <a:p>
            <a:pPr marL="1425552" lvl="3" indent="-511175">
              <a:spcBef>
                <a:spcPts val="0"/>
              </a:spcBef>
              <a:buSzPct val="100000"/>
              <a:defRPr/>
            </a:pPr>
            <a:r>
              <a:rPr lang="en-US" altLang="en-US" sz="2400" dirty="0">
                <a:solidFill>
                  <a:schemeClr val="tx1">
                    <a:lumMod val="50000"/>
                  </a:schemeClr>
                </a:solidFill>
              </a:rPr>
              <a:t>Claim 2: Problem Solving</a:t>
            </a:r>
          </a:p>
          <a:p>
            <a:pPr marL="1425552" lvl="3" indent="-511175">
              <a:spcBef>
                <a:spcPts val="0"/>
              </a:spcBef>
              <a:buSzPct val="100000"/>
              <a:defRPr/>
            </a:pPr>
            <a:r>
              <a:rPr lang="en-US" altLang="en-US" sz="2400" dirty="0">
                <a:solidFill>
                  <a:schemeClr val="tx1">
                    <a:lumMod val="50000"/>
                  </a:schemeClr>
                </a:solidFill>
              </a:rPr>
              <a:t>Claim 3: Communicating Reasoning</a:t>
            </a:r>
          </a:p>
          <a:p>
            <a:pPr marL="1425552" lvl="3" indent="-511175">
              <a:spcBef>
                <a:spcPts val="0"/>
              </a:spcBef>
              <a:buSzPct val="100000"/>
              <a:defRPr/>
            </a:pPr>
            <a:r>
              <a:rPr lang="en-US" altLang="en-US" sz="2400" dirty="0">
                <a:solidFill>
                  <a:schemeClr val="tx1">
                    <a:lumMod val="50000"/>
                  </a:schemeClr>
                </a:solidFill>
              </a:rPr>
              <a:t>Claim 4: Modeling &amp; Data Analysis</a:t>
            </a:r>
          </a:p>
          <a:p>
            <a:pPr marL="0" lvl="1" indent="0">
              <a:spcBef>
                <a:spcPts val="0"/>
              </a:spcBef>
              <a:buSzPct val="100000"/>
              <a:buNone/>
              <a:defRPr/>
            </a:pPr>
            <a:endParaRPr lang="en-US" altLang="en-US" dirty="0">
              <a:solidFill>
                <a:schemeClr val="tx1">
                  <a:lumMod val="50000"/>
                </a:schemeClr>
              </a:solidFill>
            </a:endParaRPr>
          </a:p>
          <a:p>
            <a:pPr marL="0" lvl="1" indent="0">
              <a:spcBef>
                <a:spcPts val="0"/>
              </a:spcBef>
              <a:buSzPct val="100000"/>
              <a:buNone/>
              <a:defRPr/>
            </a:pPr>
            <a:r>
              <a:rPr lang="en-US" altLang="en-US" sz="3200" dirty="0">
                <a:solidFill>
                  <a:schemeClr val="tx1">
                    <a:lumMod val="50000"/>
                  </a:schemeClr>
                </a:solidFill>
              </a:rPr>
              <a:t>Reporting in </a:t>
            </a:r>
            <a:r>
              <a:rPr lang="en-US" altLang="en-US" sz="3200" dirty="0" smtClean="0">
                <a:solidFill>
                  <a:schemeClr val="tx1">
                    <a:lumMod val="50000"/>
                  </a:schemeClr>
                </a:solidFill>
              </a:rPr>
              <a:t>2023 </a:t>
            </a:r>
            <a:r>
              <a:rPr lang="en-US" altLang="en-US" sz="3200" dirty="0">
                <a:solidFill>
                  <a:schemeClr val="tx1">
                    <a:lumMod val="50000"/>
                  </a:schemeClr>
                </a:solidFill>
              </a:rPr>
              <a:t>– </a:t>
            </a:r>
            <a:r>
              <a:rPr lang="en-US" altLang="en-US" sz="3200" dirty="0" smtClean="0">
                <a:solidFill>
                  <a:schemeClr val="tx1">
                    <a:lumMod val="50000"/>
                  </a:schemeClr>
                </a:solidFill>
              </a:rPr>
              <a:t>24:</a:t>
            </a:r>
            <a:endParaRPr lang="en-US" altLang="en-US" sz="3200" dirty="0">
              <a:solidFill>
                <a:schemeClr val="tx1">
                  <a:lumMod val="50000"/>
                </a:schemeClr>
              </a:solidFill>
            </a:endParaRPr>
          </a:p>
          <a:p>
            <a:pPr marL="457200" lvl="1" indent="-457200">
              <a:spcBef>
                <a:spcPts val="0"/>
              </a:spcBef>
              <a:buSzPct val="100000"/>
              <a:defRPr/>
            </a:pPr>
            <a:r>
              <a:rPr lang="en-US" altLang="en-US" sz="3200" dirty="0">
                <a:solidFill>
                  <a:schemeClr val="tx1">
                    <a:lumMod val="50000"/>
                  </a:schemeClr>
                </a:solidFill>
              </a:rPr>
              <a:t>Students will receive an </a:t>
            </a:r>
            <a:r>
              <a:rPr lang="en-US" altLang="en-US" sz="3200" b="1" i="1" dirty="0">
                <a:solidFill>
                  <a:schemeClr val="tx1">
                    <a:lumMod val="50000"/>
                  </a:schemeClr>
                </a:solidFill>
              </a:rPr>
              <a:t>overall</a:t>
            </a:r>
            <a:r>
              <a:rPr lang="en-US" altLang="en-US" sz="3200" dirty="0">
                <a:solidFill>
                  <a:schemeClr val="tx1">
                    <a:lumMod val="50000"/>
                  </a:schemeClr>
                </a:solidFill>
              </a:rPr>
              <a:t> score and a </a:t>
            </a:r>
            <a:r>
              <a:rPr lang="en-US" altLang="en-US" sz="3200" b="1" i="1" dirty="0">
                <a:solidFill>
                  <a:schemeClr val="tx1">
                    <a:lumMod val="50000"/>
                  </a:schemeClr>
                </a:solidFill>
              </a:rPr>
              <a:t>Claim 1</a:t>
            </a:r>
            <a:r>
              <a:rPr lang="en-US" altLang="en-US" sz="3200" dirty="0">
                <a:solidFill>
                  <a:schemeClr val="tx1">
                    <a:lumMod val="50000"/>
                  </a:schemeClr>
                </a:solidFill>
              </a:rPr>
              <a:t> score. </a:t>
            </a:r>
          </a:p>
          <a:p>
            <a:pPr marL="457200" lvl="1" indent="-457200">
              <a:spcBef>
                <a:spcPts val="0"/>
              </a:spcBef>
              <a:buSzPct val="100000"/>
              <a:defRPr/>
            </a:pPr>
            <a:r>
              <a:rPr lang="en-US" altLang="en-US" sz="3200" dirty="0">
                <a:solidFill>
                  <a:schemeClr val="tx1">
                    <a:lumMod val="50000"/>
                  </a:schemeClr>
                </a:solidFill>
              </a:rPr>
              <a:t>Schools and districts will be able to access </a:t>
            </a:r>
            <a:r>
              <a:rPr lang="en-US" altLang="en-US" sz="3200" b="1" i="1" dirty="0">
                <a:solidFill>
                  <a:schemeClr val="tx1">
                    <a:lumMod val="50000"/>
                  </a:schemeClr>
                </a:solidFill>
              </a:rPr>
              <a:t>all</a:t>
            </a:r>
            <a:r>
              <a:rPr lang="en-US" altLang="en-US" sz="3200" dirty="0">
                <a:solidFill>
                  <a:schemeClr val="tx1">
                    <a:lumMod val="50000"/>
                  </a:schemeClr>
                </a:solidFill>
              </a:rPr>
              <a:t> claim- and target-level data for program evaluation.</a:t>
            </a:r>
          </a:p>
        </p:txBody>
      </p:sp>
      <p:sp>
        <p:nvSpPr>
          <p:cNvPr id="4" name="Footer Placeholder 3"/>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25</a:t>
            </a:fld>
            <a:endParaRPr lang="en-US" dirty="0"/>
          </a:p>
        </p:txBody>
      </p:sp>
    </p:spTree>
    <p:extLst>
      <p:ext uri="{BB962C8B-B14F-4D97-AF65-F5344CB8AC3E}">
        <p14:creationId xmlns:p14="http://schemas.microsoft.com/office/powerpoint/2010/main" val="3229120268"/>
      </p:ext>
    </p:extLst>
  </p:cSld>
  <p:clrMapOvr>
    <a:masterClrMapping/>
  </p:clrMapOvr>
  <mc:AlternateContent xmlns:mc="http://schemas.openxmlformats.org/markup-compatibility/2006" xmlns:p14="http://schemas.microsoft.com/office/powerpoint/2010/main">
    <mc:Choice Requires="p14">
      <p:transition spd="slow" p14:dur="2000" advTm="39205"/>
    </mc:Choice>
    <mc:Fallback xmlns="">
      <p:transition spd="slow" advTm="3920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Embedded Calculators</a:t>
            </a:r>
          </a:p>
        </p:txBody>
      </p:sp>
      <p:sp>
        <p:nvSpPr>
          <p:cNvPr id="18435" name="Content Placeholder 2"/>
          <p:cNvSpPr>
            <a:spLocks noGrp="1"/>
          </p:cNvSpPr>
          <p:nvPr>
            <p:ph idx="1"/>
          </p:nvPr>
        </p:nvSpPr>
        <p:spPr>
          <a:xfrm>
            <a:off x="506970" y="1825625"/>
            <a:ext cx="5249051" cy="4109010"/>
          </a:xfrm>
        </p:spPr>
        <p:txBody>
          <a:bodyPr>
            <a:normAutofit fontScale="92500" lnSpcReduction="20000"/>
          </a:bodyPr>
          <a:lstStyle/>
          <a:p>
            <a:pPr marL="282575" lvl="1" indent="0">
              <a:spcBef>
                <a:spcPts val="0"/>
              </a:spcBef>
              <a:buSzPct val="100000"/>
              <a:buNone/>
              <a:defRPr/>
            </a:pPr>
            <a:r>
              <a:rPr lang="en-US" altLang="en-US" sz="3200" dirty="0" err="1">
                <a:solidFill>
                  <a:schemeClr val="tx1">
                    <a:lumMod val="50000"/>
                  </a:schemeClr>
                </a:solidFill>
                <a:hlinkClick r:id="rId3"/>
              </a:rPr>
              <a:t>Desmos</a:t>
            </a:r>
            <a:r>
              <a:rPr lang="en-US" altLang="en-US" sz="3200" dirty="0">
                <a:solidFill>
                  <a:schemeClr val="tx1">
                    <a:lumMod val="50000"/>
                  </a:schemeClr>
                </a:solidFill>
                <a:hlinkClick r:id="rId3"/>
              </a:rPr>
              <a:t> calculators</a:t>
            </a:r>
            <a:r>
              <a:rPr lang="en-US" altLang="en-US" sz="3200" dirty="0">
                <a:solidFill>
                  <a:schemeClr val="tx1">
                    <a:lumMod val="50000"/>
                  </a:schemeClr>
                </a:solidFill>
              </a:rPr>
              <a:t> are embedded </a:t>
            </a:r>
            <a:r>
              <a:rPr lang="en-US" altLang="en-US" sz="3200" dirty="0" smtClean="0">
                <a:solidFill>
                  <a:schemeClr val="tx1">
                    <a:lumMod val="50000"/>
                  </a:schemeClr>
                </a:solidFill>
              </a:rPr>
              <a:t>in the OSAS Math Tests in </a:t>
            </a:r>
            <a:r>
              <a:rPr lang="en-US" altLang="en-US" sz="3200" dirty="0">
                <a:solidFill>
                  <a:schemeClr val="tx1">
                    <a:lumMod val="50000"/>
                  </a:schemeClr>
                </a:solidFill>
              </a:rPr>
              <a:t>Grades 6 – 8, and 11.</a:t>
            </a:r>
          </a:p>
          <a:p>
            <a:pPr marL="966788" lvl="2" indent="-284163">
              <a:lnSpc>
                <a:spcPct val="100000"/>
              </a:lnSpc>
              <a:spcBef>
                <a:spcPts val="600"/>
              </a:spcBef>
              <a:buSzPct val="100000"/>
              <a:defRPr/>
            </a:pPr>
            <a:r>
              <a:rPr lang="en-US" altLang="en-US" sz="2800" dirty="0">
                <a:solidFill>
                  <a:schemeClr val="tx1">
                    <a:lumMod val="50000"/>
                  </a:schemeClr>
                </a:solidFill>
              </a:rPr>
              <a:t>Grade 6: four-function calculator</a:t>
            </a:r>
          </a:p>
          <a:p>
            <a:pPr marL="966788" lvl="2" indent="-284163">
              <a:lnSpc>
                <a:spcPct val="100000"/>
              </a:lnSpc>
              <a:spcBef>
                <a:spcPts val="0"/>
              </a:spcBef>
              <a:buSzPct val="100000"/>
              <a:defRPr/>
            </a:pPr>
            <a:r>
              <a:rPr lang="en-US" altLang="en-US" sz="2800" dirty="0">
                <a:solidFill>
                  <a:schemeClr val="tx1">
                    <a:lumMod val="50000"/>
                  </a:schemeClr>
                </a:solidFill>
              </a:rPr>
              <a:t>Grades 7 &amp; 8: scientific calculator</a:t>
            </a:r>
          </a:p>
          <a:p>
            <a:pPr marL="966788" lvl="2" indent="-284163">
              <a:lnSpc>
                <a:spcPct val="100000"/>
              </a:lnSpc>
              <a:spcBef>
                <a:spcPts val="0"/>
              </a:spcBef>
              <a:buSzPct val="100000"/>
              <a:defRPr/>
            </a:pPr>
            <a:r>
              <a:rPr lang="en-US" altLang="en-US" sz="2800" dirty="0">
                <a:solidFill>
                  <a:schemeClr val="tx1">
                    <a:lumMod val="50000"/>
                  </a:schemeClr>
                </a:solidFill>
              </a:rPr>
              <a:t>Grade 11: graphing </a:t>
            </a:r>
            <a:r>
              <a:rPr lang="en-US" altLang="en-US" sz="2800" dirty="0" smtClean="0">
                <a:solidFill>
                  <a:schemeClr val="tx1">
                    <a:lumMod val="50000"/>
                  </a:schemeClr>
                </a:solidFill>
              </a:rPr>
              <a:t>calculator</a:t>
            </a:r>
            <a:endParaRPr lang="en-US" altLang="en-US" sz="3200" dirty="0">
              <a:solidFill>
                <a:schemeClr val="tx1">
                  <a:lumMod val="50000"/>
                </a:schemeClr>
              </a:solidFill>
            </a:endParaRPr>
          </a:p>
          <a:p>
            <a:pPr marL="457188" lvl="2" indent="0">
              <a:spcBef>
                <a:spcPts val="0"/>
              </a:spcBef>
              <a:buSzPct val="100000"/>
              <a:buNone/>
              <a:defRPr/>
            </a:pPr>
            <a:endParaRPr lang="en-US" altLang="en-US" sz="3200" dirty="0" smtClean="0">
              <a:solidFill>
                <a:schemeClr val="tx1">
                  <a:lumMod val="50000"/>
                </a:schemeClr>
              </a:solidFill>
            </a:endParaRPr>
          </a:p>
          <a:p>
            <a:pPr marL="457188" lvl="2" indent="0">
              <a:spcBef>
                <a:spcPts val="0"/>
              </a:spcBef>
              <a:buSzPct val="100000"/>
              <a:buNone/>
              <a:defRPr/>
            </a:pPr>
            <a:r>
              <a:rPr lang="en-US" altLang="en-US" sz="3200" dirty="0" smtClean="0">
                <a:solidFill>
                  <a:schemeClr val="tx1">
                    <a:lumMod val="50000"/>
                  </a:schemeClr>
                </a:solidFill>
              </a:rPr>
              <a:t>Check </a:t>
            </a:r>
            <a:r>
              <a:rPr lang="en-US" altLang="en-US" sz="3200" dirty="0">
                <a:solidFill>
                  <a:schemeClr val="tx1">
                    <a:lumMod val="50000"/>
                  </a:schemeClr>
                </a:solidFill>
              </a:rPr>
              <a:t>the </a:t>
            </a:r>
            <a:r>
              <a:rPr lang="en-US" altLang="en-US" sz="3200" dirty="0">
                <a:solidFill>
                  <a:schemeClr val="tx1">
                    <a:lumMod val="50000"/>
                  </a:schemeClr>
                </a:solidFill>
                <a:hlinkClick r:id="rId4"/>
              </a:rPr>
              <a:t>Oregon Accessibility Manual</a:t>
            </a:r>
            <a:r>
              <a:rPr lang="en-US" altLang="en-US" sz="3200" dirty="0">
                <a:solidFill>
                  <a:schemeClr val="tx1">
                    <a:lumMod val="50000"/>
                  </a:schemeClr>
                </a:solidFill>
              </a:rPr>
              <a:t> for specific allowable supports.</a:t>
            </a:r>
          </a:p>
        </p:txBody>
      </p:sp>
      <p:sp>
        <p:nvSpPr>
          <p:cNvPr id="9" name="Rectangle 8" title="Image of new calculator keypad"/>
          <p:cNvSpPr/>
          <p:nvPr/>
        </p:nvSpPr>
        <p:spPr>
          <a:xfrm>
            <a:off x="6016354" y="2477638"/>
            <a:ext cx="5772473" cy="2385613"/>
          </a:xfrm>
          <a:prstGeom prst="rect">
            <a:avLst/>
          </a:prstGeom>
          <a:noFill/>
          <a:ln w="76200">
            <a:solidFill>
              <a:srgbClr val="00A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title="Image of new Desmos calculator keypad"/>
          <p:cNvPicPr>
            <a:picLocks noChangeAspect="1"/>
          </p:cNvPicPr>
          <p:nvPr/>
        </p:nvPicPr>
        <p:blipFill>
          <a:blip r:embed="rId5"/>
          <a:stretch>
            <a:fillRect/>
          </a:stretch>
        </p:blipFill>
        <p:spPr>
          <a:xfrm>
            <a:off x="6498727" y="2738065"/>
            <a:ext cx="5187423" cy="1833012"/>
          </a:xfrm>
          <a:prstGeom prst="rect">
            <a:avLst/>
          </a:prstGeom>
        </p:spPr>
      </p:pic>
      <p:sp>
        <p:nvSpPr>
          <p:cNvPr id="11" name="TextBox 10"/>
          <p:cNvSpPr txBox="1"/>
          <p:nvPr/>
        </p:nvSpPr>
        <p:spPr>
          <a:xfrm rot="16200000">
            <a:off x="5729202" y="3439611"/>
            <a:ext cx="1149417" cy="461665"/>
          </a:xfrm>
          <a:prstGeom prst="rect">
            <a:avLst/>
          </a:prstGeom>
          <a:noFill/>
        </p:spPr>
        <p:txBody>
          <a:bodyPr wrap="none" rtlCol="0">
            <a:spAutoFit/>
          </a:bodyPr>
          <a:lstStyle/>
          <a:p>
            <a:r>
              <a:rPr lang="en-US" sz="2400" dirty="0"/>
              <a:t>KEYPAD</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26</a:t>
            </a:fld>
            <a:endParaRPr lang="en-US" dirty="0"/>
          </a:p>
        </p:txBody>
      </p:sp>
    </p:spTree>
    <p:extLst>
      <p:ext uri="{BB962C8B-B14F-4D97-AF65-F5344CB8AC3E}">
        <p14:creationId xmlns:p14="http://schemas.microsoft.com/office/powerpoint/2010/main" val="500389334"/>
      </p:ext>
    </p:extLst>
  </p:cSld>
  <p:clrMapOvr>
    <a:masterClrMapping/>
  </p:clrMapOvr>
  <mc:AlternateContent xmlns:mc="http://schemas.openxmlformats.org/markup-compatibility/2006" xmlns:p14="http://schemas.microsoft.com/office/powerpoint/2010/main">
    <mc:Choice Requires="p14">
      <p:transition spd="slow" p14:dur="2000" advTm="43743"/>
    </mc:Choice>
    <mc:Fallback xmlns="">
      <p:transition spd="slow" advTm="4374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defRPr/>
            </a:pPr>
            <a:r>
              <a:rPr lang="en-US" altLang="en-US" sz="4800" dirty="0"/>
              <a:t>Centralized Reporting System</a:t>
            </a:r>
          </a:p>
        </p:txBody>
      </p:sp>
      <p:sp>
        <p:nvSpPr>
          <p:cNvPr id="8194" name="Rectangle 4"/>
          <p:cNvSpPr>
            <a:spLocks noGrp="1" noChangeArrowheads="1"/>
          </p:cNvSpPr>
          <p:nvPr>
            <p:ph idx="1"/>
          </p:nvPr>
        </p:nvSpPr>
        <p:spPr>
          <a:xfrm>
            <a:off x="496836" y="1825625"/>
            <a:ext cx="10784542" cy="4109010"/>
          </a:xfrm>
        </p:spPr>
        <p:txBody>
          <a:bodyPr>
            <a:normAutofit/>
          </a:bodyPr>
          <a:lstStyle/>
          <a:p>
            <a:pPr marL="0" lvl="1" indent="0">
              <a:lnSpc>
                <a:spcPct val="100000"/>
              </a:lnSpc>
              <a:spcBef>
                <a:spcPts val="0"/>
              </a:spcBef>
              <a:buSzPct val="100000"/>
              <a:buNone/>
              <a:defRPr/>
            </a:pPr>
            <a:r>
              <a:rPr lang="en-US" sz="3200" b="1" dirty="0">
                <a:solidFill>
                  <a:schemeClr val="tx1">
                    <a:lumMod val="50000"/>
                  </a:schemeClr>
                </a:solidFill>
                <a:hlinkClick r:id="rId3"/>
              </a:rPr>
              <a:t>OSAS Portal</a:t>
            </a:r>
            <a:r>
              <a:rPr lang="en-US" sz="3200" b="1" dirty="0">
                <a:solidFill>
                  <a:schemeClr val="tx1">
                    <a:lumMod val="50000"/>
                  </a:schemeClr>
                </a:solidFill>
              </a:rPr>
              <a:t> </a:t>
            </a:r>
            <a:r>
              <a:rPr lang="en-US" sz="3200" b="1" dirty="0">
                <a:solidFill>
                  <a:schemeClr val="tx1">
                    <a:lumMod val="50000"/>
                  </a:schemeClr>
                </a:solidFill>
                <a:sym typeface="Wingdings" panose="05000000000000000000" pitchFamily="2" charset="2"/>
              </a:rPr>
              <a:t> </a:t>
            </a:r>
            <a:r>
              <a:rPr lang="en-US" sz="3200" b="1" dirty="0">
                <a:solidFill>
                  <a:schemeClr val="tx1">
                    <a:lumMod val="50000"/>
                  </a:schemeClr>
                </a:solidFill>
              </a:rPr>
              <a:t>Centralized Reporting System (CRS)</a:t>
            </a:r>
          </a:p>
          <a:p>
            <a:pPr marL="514350" lvl="1" indent="-514350">
              <a:lnSpc>
                <a:spcPct val="100000"/>
              </a:lnSpc>
              <a:spcBef>
                <a:spcPts val="0"/>
              </a:spcBef>
              <a:buSzPct val="100000"/>
              <a:buFont typeface="+mj-lt"/>
              <a:buAutoNum type="arabicPeriod"/>
              <a:defRPr/>
            </a:pPr>
            <a:endParaRPr lang="en-US" sz="3200" dirty="0">
              <a:solidFill>
                <a:schemeClr val="tx1">
                  <a:lumMod val="50000"/>
                </a:schemeClr>
              </a:solidFill>
            </a:endParaRPr>
          </a:p>
          <a:p>
            <a:pPr marL="0" lvl="1" indent="0">
              <a:lnSpc>
                <a:spcPct val="100000"/>
              </a:lnSpc>
              <a:spcBef>
                <a:spcPts val="0"/>
              </a:spcBef>
              <a:buSzPct val="100000"/>
              <a:buNone/>
              <a:defRPr/>
            </a:pPr>
            <a:r>
              <a:rPr lang="en-US" dirty="0">
                <a:solidFill>
                  <a:schemeClr val="tx1">
                    <a:lumMod val="50000"/>
                  </a:schemeClr>
                </a:solidFill>
              </a:rPr>
              <a:t>CRS contains </a:t>
            </a:r>
            <a:r>
              <a:rPr lang="en-US" dirty="0" smtClean="0">
                <a:solidFill>
                  <a:schemeClr val="tx1">
                    <a:lumMod val="50000"/>
                  </a:schemeClr>
                </a:solidFill>
              </a:rPr>
              <a:t>all summative </a:t>
            </a:r>
          </a:p>
          <a:p>
            <a:pPr marL="0" lvl="1" indent="0">
              <a:lnSpc>
                <a:spcPct val="100000"/>
              </a:lnSpc>
              <a:spcBef>
                <a:spcPts val="0"/>
              </a:spcBef>
              <a:buSzPct val="100000"/>
              <a:buNone/>
              <a:defRPr/>
            </a:pPr>
            <a:r>
              <a:rPr lang="en-US" dirty="0" smtClean="0">
                <a:solidFill>
                  <a:schemeClr val="tx1">
                    <a:lumMod val="50000"/>
                  </a:schemeClr>
                </a:solidFill>
              </a:rPr>
              <a:t>and interim assessment </a:t>
            </a:r>
            <a:r>
              <a:rPr lang="en-US" dirty="0">
                <a:solidFill>
                  <a:schemeClr val="tx1">
                    <a:lumMod val="50000"/>
                  </a:schemeClr>
                </a:solidFill>
              </a:rPr>
              <a:t>results</a:t>
            </a:r>
            <a:r>
              <a:rPr lang="en-US" dirty="0" smtClean="0">
                <a:solidFill>
                  <a:schemeClr val="tx1">
                    <a:lumMod val="50000"/>
                  </a:schemeClr>
                </a:solidFill>
              </a:rPr>
              <a:t>.</a:t>
            </a:r>
          </a:p>
          <a:p>
            <a:pPr marL="0" lvl="1" indent="0">
              <a:lnSpc>
                <a:spcPct val="100000"/>
              </a:lnSpc>
              <a:spcBef>
                <a:spcPts val="0"/>
              </a:spcBef>
              <a:buSzPct val="100000"/>
              <a:buNone/>
              <a:defRPr/>
            </a:pPr>
            <a:endParaRPr lang="en-US" dirty="0">
              <a:solidFill>
                <a:schemeClr val="tx1">
                  <a:lumMod val="50000"/>
                </a:schemeClr>
              </a:solidFill>
            </a:endParaRPr>
          </a:p>
          <a:p>
            <a:pPr marL="0" lvl="1" indent="0">
              <a:lnSpc>
                <a:spcPct val="100000"/>
              </a:lnSpc>
              <a:spcBef>
                <a:spcPts val="0"/>
              </a:spcBef>
              <a:buSzPct val="100000"/>
              <a:buNone/>
              <a:defRPr/>
            </a:pPr>
            <a:r>
              <a:rPr lang="en-US" b="1" i="1" dirty="0" smtClean="0">
                <a:solidFill>
                  <a:srgbClr val="FF0000"/>
                </a:solidFill>
              </a:rPr>
              <a:t>New!</a:t>
            </a:r>
            <a:r>
              <a:rPr lang="en-US" dirty="0" smtClean="0">
                <a:solidFill>
                  <a:schemeClr val="tx1">
                    <a:lumMod val="50000"/>
                  </a:schemeClr>
                </a:solidFill>
              </a:rPr>
              <a:t> Cross-Sectional </a:t>
            </a:r>
            <a:r>
              <a:rPr lang="en-US" dirty="0" smtClean="0">
                <a:solidFill>
                  <a:schemeClr val="tx1">
                    <a:lumMod val="50000"/>
                  </a:schemeClr>
                </a:solidFill>
              </a:rPr>
              <a:t>Target </a:t>
            </a:r>
          </a:p>
          <a:p>
            <a:pPr marL="0" lvl="1" indent="0">
              <a:lnSpc>
                <a:spcPct val="100000"/>
              </a:lnSpc>
              <a:spcBef>
                <a:spcPts val="0"/>
              </a:spcBef>
              <a:buSzPct val="100000"/>
              <a:buNone/>
              <a:defRPr/>
            </a:pPr>
            <a:r>
              <a:rPr lang="en-US" dirty="0" smtClean="0">
                <a:solidFill>
                  <a:schemeClr val="tx1">
                    <a:lumMod val="50000"/>
                  </a:schemeClr>
                </a:solidFill>
              </a:rPr>
              <a:t>Reports allow d</a:t>
            </a:r>
            <a:r>
              <a:rPr lang="en-US" dirty="0" smtClean="0">
                <a:solidFill>
                  <a:schemeClr val="tx1">
                    <a:lumMod val="50000"/>
                  </a:schemeClr>
                </a:solidFill>
              </a:rPr>
              <a:t>istricts and </a:t>
            </a:r>
          </a:p>
          <a:p>
            <a:pPr marL="0" lvl="1" indent="0">
              <a:lnSpc>
                <a:spcPct val="100000"/>
              </a:lnSpc>
              <a:spcBef>
                <a:spcPts val="0"/>
              </a:spcBef>
              <a:buSzPct val="100000"/>
              <a:buNone/>
              <a:defRPr/>
            </a:pPr>
            <a:r>
              <a:rPr lang="en-US" dirty="0" smtClean="0">
                <a:solidFill>
                  <a:schemeClr val="tx1">
                    <a:lumMod val="50000"/>
                  </a:schemeClr>
                </a:solidFill>
              </a:rPr>
              <a:t>schools to monitor system-wide</a:t>
            </a:r>
          </a:p>
          <a:p>
            <a:pPr marL="0" lvl="1" indent="0">
              <a:lnSpc>
                <a:spcPct val="100000"/>
              </a:lnSpc>
              <a:spcBef>
                <a:spcPts val="0"/>
              </a:spcBef>
              <a:buSzPct val="100000"/>
              <a:buNone/>
              <a:defRPr/>
            </a:pPr>
            <a:r>
              <a:rPr lang="en-US" dirty="0" smtClean="0">
                <a:solidFill>
                  <a:schemeClr val="tx1">
                    <a:lumMod val="50000"/>
                  </a:schemeClr>
                </a:solidFill>
              </a:rPr>
              <a:t>student performance on</a:t>
            </a:r>
          </a:p>
          <a:p>
            <a:pPr marL="0" lvl="1" indent="0">
              <a:lnSpc>
                <a:spcPct val="100000"/>
              </a:lnSpc>
              <a:spcBef>
                <a:spcPts val="0"/>
              </a:spcBef>
              <a:buSzPct val="100000"/>
              <a:buNone/>
              <a:defRPr/>
            </a:pPr>
            <a:r>
              <a:rPr lang="en-US" dirty="0">
                <a:solidFill>
                  <a:schemeClr val="tx1">
                    <a:lumMod val="50000"/>
                  </a:schemeClr>
                </a:solidFill>
              </a:rPr>
              <a:t>a</a:t>
            </a:r>
            <a:r>
              <a:rPr lang="en-US" dirty="0" smtClean="0">
                <a:solidFill>
                  <a:schemeClr val="tx1">
                    <a:lumMod val="50000"/>
                  </a:schemeClr>
                </a:solidFill>
              </a:rPr>
              <a:t>ssessment targets over time.</a:t>
            </a:r>
            <a:endParaRPr lang="en-US" dirty="0">
              <a:solidFill>
                <a:schemeClr val="tx1">
                  <a:lumMod val="50000"/>
                </a:schemeClr>
              </a:solidFill>
            </a:endParaRPr>
          </a:p>
        </p:txBody>
      </p:sp>
      <p:grpSp>
        <p:nvGrpSpPr>
          <p:cNvPr id="8" name="Group 7" title="Screen clipping of Centralized Reporting System"/>
          <p:cNvGrpSpPr/>
          <p:nvPr/>
        </p:nvGrpSpPr>
        <p:grpSpPr>
          <a:xfrm>
            <a:off x="4668226" y="2615782"/>
            <a:ext cx="7142748" cy="3845068"/>
            <a:chOff x="4624158" y="2659850"/>
            <a:chExt cx="7142748" cy="3845068"/>
          </a:xfrm>
        </p:grpSpPr>
        <p:pic>
          <p:nvPicPr>
            <p:cNvPr id="3" name="Picture 2" title="Centralized Reporting System dashboard"/>
            <p:cNvPicPr>
              <a:picLocks noChangeAspect="1"/>
            </p:cNvPicPr>
            <p:nvPr/>
          </p:nvPicPr>
          <p:blipFill>
            <a:blip r:embed="rId4"/>
            <a:stretch>
              <a:fillRect/>
            </a:stretch>
          </p:blipFill>
          <p:spPr>
            <a:xfrm>
              <a:off x="4624158" y="2659850"/>
              <a:ext cx="7142748" cy="3845068"/>
            </a:xfrm>
            <a:prstGeom prst="rect">
              <a:avLst/>
            </a:prstGeom>
            <a:ln w="28575">
              <a:noFill/>
            </a:ln>
          </p:spPr>
        </p:pic>
        <p:sp>
          <p:nvSpPr>
            <p:cNvPr id="6" name="Rectangle 5"/>
            <p:cNvSpPr/>
            <p:nvPr/>
          </p:nvSpPr>
          <p:spPr>
            <a:xfrm>
              <a:off x="6608618" y="3325092"/>
              <a:ext cx="1066800" cy="27709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27</a:t>
            </a:fld>
            <a:endParaRPr lang="en-US" dirty="0"/>
          </a:p>
        </p:txBody>
      </p:sp>
    </p:spTree>
    <p:extLst>
      <p:ext uri="{BB962C8B-B14F-4D97-AF65-F5344CB8AC3E}">
        <p14:creationId xmlns:p14="http://schemas.microsoft.com/office/powerpoint/2010/main" val="1411846046"/>
      </p:ext>
    </p:extLst>
  </p:cSld>
  <p:clrMapOvr>
    <a:masterClrMapping/>
  </p:clrMapOvr>
  <mc:AlternateContent xmlns:mc="http://schemas.openxmlformats.org/markup-compatibility/2006">
    <mc:Choice xmlns:p14="http://schemas.microsoft.com/office/powerpoint/2010/main" Requires="p14">
      <p:transition spd="slow" p14:dur="2000" advTm="68742"/>
    </mc:Choice>
    <mc:Fallback>
      <p:transition spd="slow" advTm="6874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Resources</a:t>
            </a:r>
          </a:p>
        </p:txBody>
      </p:sp>
      <p:sp>
        <p:nvSpPr>
          <p:cNvPr id="3" name="Content Placeholder 2"/>
          <p:cNvSpPr>
            <a:spLocks noGrp="1"/>
          </p:cNvSpPr>
          <p:nvPr>
            <p:ph idx="4294967295"/>
          </p:nvPr>
        </p:nvSpPr>
        <p:spPr>
          <a:xfrm>
            <a:off x="0" y="4735513"/>
            <a:ext cx="12192000" cy="742950"/>
          </a:xfrm>
        </p:spPr>
        <p:txBody>
          <a:bodyPr>
            <a:normAutofit/>
          </a:bodyPr>
          <a:lstStyle/>
          <a:p>
            <a:pPr marL="0" indent="0" algn="ctr">
              <a:buNone/>
            </a:pPr>
            <a:r>
              <a:rPr lang="en-US" altLang="en-US" sz="3200" i="1" dirty="0"/>
              <a:t>Adequately prepare teachers and students.</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28</a:t>
            </a:fld>
            <a:endParaRPr lang="en-US" dirty="0"/>
          </a:p>
        </p:txBody>
      </p:sp>
    </p:spTree>
    <p:extLst>
      <p:ext uri="{BB962C8B-B14F-4D97-AF65-F5344CB8AC3E}">
        <p14:creationId xmlns:p14="http://schemas.microsoft.com/office/powerpoint/2010/main" val="575993882"/>
      </p:ext>
    </p:extLst>
  </p:cSld>
  <p:clrMapOvr>
    <a:masterClrMapping/>
  </p:clrMapOvr>
  <mc:AlternateContent xmlns:mc="http://schemas.openxmlformats.org/markup-compatibility/2006" xmlns:p14="http://schemas.microsoft.com/office/powerpoint/2010/main">
    <mc:Choice Requires="p14">
      <p:transition spd="slow" p14:dur="2000" advTm="8901"/>
    </mc:Choice>
    <mc:Fallback xmlns="">
      <p:transition spd="slow" advTm="890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p:txBody>
          <a:bodyPr vert="horz" wrap="square" lIns="91440" tIns="45720" rIns="91440" bIns="45720" numCol="1" rtlCol="0" anchor="b" anchorCtr="0" compatLnSpc="1">
            <a:prstTxWarp prst="textNoShape">
              <a:avLst/>
            </a:prstTxWarp>
            <a:noAutofit/>
          </a:bodyPr>
          <a:lstStyle/>
          <a:p>
            <a:pPr>
              <a:defRPr/>
            </a:pPr>
            <a:r>
              <a:rPr lang="en-US" altLang="en-US" sz="4800" dirty="0" smtClean="0">
                <a:cs typeface="Times New Roman" pitchFamily="18" charset="0"/>
              </a:rPr>
              <a:t>OSAS Training </a:t>
            </a:r>
            <a:r>
              <a:rPr lang="en-US" altLang="en-US" sz="4800" dirty="0">
                <a:cs typeface="Times New Roman" pitchFamily="18" charset="0"/>
              </a:rPr>
              <a:t>and Sample Tests</a:t>
            </a:r>
          </a:p>
        </p:txBody>
      </p:sp>
      <p:sp>
        <p:nvSpPr>
          <p:cNvPr id="25603" name="Content Placeholder 2"/>
          <p:cNvSpPr>
            <a:spLocks noGrp="1"/>
          </p:cNvSpPr>
          <p:nvPr>
            <p:ph idx="1"/>
          </p:nvPr>
        </p:nvSpPr>
        <p:spPr/>
        <p:txBody>
          <a:bodyPr>
            <a:noAutofit/>
          </a:bodyPr>
          <a:lstStyle/>
          <a:p>
            <a:pPr marL="0" indent="0">
              <a:buNone/>
              <a:defRPr/>
            </a:pPr>
            <a:r>
              <a:rPr lang="en-US" altLang="en-US" b="1" dirty="0">
                <a:solidFill>
                  <a:schemeClr val="tx1">
                    <a:lumMod val="50000"/>
                  </a:schemeClr>
                </a:solidFill>
              </a:rPr>
              <a:t>Training Test</a:t>
            </a:r>
          </a:p>
          <a:p>
            <a:pPr marL="511175" lvl="1" indent="-511175">
              <a:lnSpc>
                <a:spcPct val="100000"/>
              </a:lnSpc>
              <a:spcBef>
                <a:spcPts val="0"/>
              </a:spcBef>
              <a:buSzPct val="100000"/>
              <a:defRPr/>
            </a:pPr>
            <a:r>
              <a:rPr lang="en-US" altLang="en-US" sz="2800" dirty="0">
                <a:solidFill>
                  <a:schemeClr val="tx1">
                    <a:lumMod val="50000"/>
                  </a:schemeClr>
                </a:solidFill>
              </a:rPr>
              <a:t>ELA is organized by </a:t>
            </a:r>
            <a:r>
              <a:rPr lang="en-US" altLang="en-US" sz="2800" u="sng" dirty="0">
                <a:solidFill>
                  <a:schemeClr val="tx1">
                    <a:lumMod val="50000"/>
                  </a:schemeClr>
                </a:solidFill>
              </a:rPr>
              <a:t>grade band</a:t>
            </a:r>
            <a:r>
              <a:rPr lang="en-US" altLang="en-US" sz="2800" dirty="0">
                <a:solidFill>
                  <a:schemeClr val="tx1">
                    <a:lumMod val="50000"/>
                  </a:schemeClr>
                </a:solidFill>
              </a:rPr>
              <a:t> 3-5, 6-8, and high school</a:t>
            </a:r>
          </a:p>
          <a:p>
            <a:pPr marL="511175" lvl="1" indent="-511175">
              <a:lnSpc>
                <a:spcPct val="100000"/>
              </a:lnSpc>
              <a:spcBef>
                <a:spcPts val="0"/>
              </a:spcBef>
              <a:buSzPct val="100000"/>
              <a:defRPr/>
            </a:pPr>
            <a:r>
              <a:rPr lang="en-US" altLang="en-US" sz="2800" dirty="0">
                <a:solidFill>
                  <a:schemeClr val="tx1">
                    <a:lumMod val="50000"/>
                  </a:schemeClr>
                </a:solidFill>
              </a:rPr>
              <a:t>Math is organized by </a:t>
            </a:r>
            <a:r>
              <a:rPr lang="en-US" altLang="en-US" sz="2800" u="sng" dirty="0">
                <a:solidFill>
                  <a:schemeClr val="tx1">
                    <a:lumMod val="50000"/>
                  </a:schemeClr>
                </a:solidFill>
              </a:rPr>
              <a:t>grade band</a:t>
            </a:r>
            <a:r>
              <a:rPr lang="en-US" altLang="en-US" sz="2800" dirty="0">
                <a:solidFill>
                  <a:schemeClr val="tx1">
                    <a:lumMod val="50000"/>
                  </a:schemeClr>
                </a:solidFill>
              </a:rPr>
              <a:t> 3-5, 6, 7-8, and high school</a:t>
            </a:r>
          </a:p>
          <a:p>
            <a:pPr marL="511175" lvl="1" indent="-511175">
              <a:lnSpc>
                <a:spcPct val="100000"/>
              </a:lnSpc>
              <a:spcBef>
                <a:spcPts val="0"/>
              </a:spcBef>
              <a:buSzPct val="100000"/>
              <a:defRPr/>
            </a:pPr>
            <a:r>
              <a:rPr lang="en-US" altLang="en-US" sz="2800" dirty="0">
                <a:solidFill>
                  <a:schemeClr val="tx1">
                    <a:lumMod val="50000"/>
                  </a:schemeClr>
                </a:solidFill>
              </a:rPr>
              <a:t>6-9 questions, which include all item types</a:t>
            </a:r>
          </a:p>
          <a:p>
            <a:pPr marL="0" lvl="1" indent="0">
              <a:spcBef>
                <a:spcPts val="0"/>
              </a:spcBef>
              <a:buSzPct val="100000"/>
              <a:buNone/>
              <a:defRPr/>
            </a:pPr>
            <a:endParaRPr lang="en-US" altLang="en-US" sz="1200" dirty="0">
              <a:solidFill>
                <a:schemeClr val="tx1">
                  <a:lumMod val="50000"/>
                </a:schemeClr>
              </a:solidFill>
            </a:endParaRPr>
          </a:p>
          <a:p>
            <a:pPr marL="0" indent="0">
              <a:buNone/>
              <a:defRPr/>
            </a:pPr>
            <a:r>
              <a:rPr lang="en-US" altLang="en-US" b="1" dirty="0">
                <a:solidFill>
                  <a:schemeClr val="tx1">
                    <a:lumMod val="50000"/>
                  </a:schemeClr>
                </a:solidFill>
              </a:rPr>
              <a:t>Sample Test</a:t>
            </a:r>
          </a:p>
          <a:p>
            <a:pPr marL="511175" lvl="1" indent="-511175">
              <a:lnSpc>
                <a:spcPct val="100000"/>
              </a:lnSpc>
              <a:spcBef>
                <a:spcPts val="0"/>
              </a:spcBef>
              <a:buSzPct val="100000"/>
              <a:defRPr/>
            </a:pPr>
            <a:r>
              <a:rPr lang="en-US" altLang="en-US" sz="2800" dirty="0">
                <a:solidFill>
                  <a:schemeClr val="tx1">
                    <a:lumMod val="50000"/>
                  </a:schemeClr>
                </a:solidFill>
              </a:rPr>
              <a:t>Organized by </a:t>
            </a:r>
            <a:r>
              <a:rPr lang="en-US" altLang="en-US" sz="2800" dirty="0" smtClean="0">
                <a:solidFill>
                  <a:schemeClr val="tx1">
                    <a:lumMod val="50000"/>
                  </a:schemeClr>
                </a:solidFill>
              </a:rPr>
              <a:t>specific </a:t>
            </a:r>
            <a:r>
              <a:rPr lang="en-US" altLang="en-US" sz="2800" u="sng" dirty="0" smtClean="0">
                <a:solidFill>
                  <a:schemeClr val="tx1">
                    <a:lumMod val="50000"/>
                  </a:schemeClr>
                </a:solidFill>
              </a:rPr>
              <a:t>grade level</a:t>
            </a:r>
            <a:endParaRPr lang="en-US" altLang="en-US" sz="2800" u="sng" dirty="0">
              <a:solidFill>
                <a:schemeClr val="tx1">
                  <a:lumMod val="50000"/>
                </a:schemeClr>
              </a:solidFill>
            </a:endParaRPr>
          </a:p>
          <a:p>
            <a:pPr marL="511175" lvl="1" indent="-511175">
              <a:lnSpc>
                <a:spcPct val="100000"/>
              </a:lnSpc>
              <a:spcBef>
                <a:spcPts val="0"/>
              </a:spcBef>
              <a:buSzPct val="100000"/>
              <a:defRPr/>
            </a:pPr>
            <a:r>
              <a:rPr lang="en-US" altLang="en-US" sz="2800" dirty="0">
                <a:solidFill>
                  <a:schemeClr val="tx1">
                    <a:lumMod val="50000"/>
                  </a:schemeClr>
                </a:solidFill>
              </a:rPr>
              <a:t>Approximately 30 items of varying difficulty</a:t>
            </a:r>
          </a:p>
          <a:p>
            <a:pPr marL="0" lvl="1" indent="0">
              <a:lnSpc>
                <a:spcPct val="100000"/>
              </a:lnSpc>
              <a:spcBef>
                <a:spcPts val="0"/>
              </a:spcBef>
              <a:buSzPct val="100000"/>
              <a:buNone/>
              <a:defRPr/>
            </a:pPr>
            <a:endParaRPr lang="en-US" altLang="en-US" sz="2800" dirty="0" smtClean="0">
              <a:solidFill>
                <a:schemeClr val="tx1">
                  <a:lumMod val="50000"/>
                </a:schemeClr>
              </a:solidFill>
            </a:endParaRPr>
          </a:p>
          <a:p>
            <a:pPr marL="0" lvl="1" indent="0">
              <a:lnSpc>
                <a:spcPct val="100000"/>
              </a:lnSpc>
              <a:spcBef>
                <a:spcPts val="0"/>
              </a:spcBef>
              <a:buSzPct val="100000"/>
              <a:buNone/>
              <a:defRPr/>
            </a:pPr>
            <a:r>
              <a:rPr lang="en-US" altLang="en-US" sz="2800" i="1" dirty="0" smtClean="0">
                <a:solidFill>
                  <a:schemeClr val="tx1">
                    <a:lumMod val="50000"/>
                  </a:schemeClr>
                </a:solidFill>
              </a:rPr>
              <a:t>Both Training and Sample Tests include </a:t>
            </a:r>
            <a:r>
              <a:rPr lang="en-US" altLang="en-US" sz="2800" i="1" dirty="0">
                <a:solidFill>
                  <a:schemeClr val="tx1">
                    <a:lumMod val="50000"/>
                  </a:schemeClr>
                </a:solidFill>
              </a:rPr>
              <a:t>all embedded universal tools, designated supports, accommodations, and language </a:t>
            </a:r>
            <a:r>
              <a:rPr lang="en-US" altLang="en-US" sz="2800" i="1" dirty="0" smtClean="0">
                <a:solidFill>
                  <a:schemeClr val="tx1">
                    <a:lumMod val="50000"/>
                  </a:schemeClr>
                </a:solidFill>
              </a:rPr>
              <a:t>supports.</a:t>
            </a:r>
            <a:endParaRPr lang="en-US" altLang="en-US" sz="2800" i="1" dirty="0">
              <a:solidFill>
                <a:srgbClr val="326A45"/>
              </a:solidFill>
            </a:endParaRPr>
          </a:p>
        </p:txBody>
      </p:sp>
      <p:sp>
        <p:nvSpPr>
          <p:cNvPr id="6" name="TextBox 5"/>
          <p:cNvSpPr txBox="1">
            <a:spLocks noChangeArrowheads="1"/>
          </p:cNvSpPr>
          <p:nvPr/>
        </p:nvSpPr>
        <p:spPr bwMode="auto">
          <a:xfrm>
            <a:off x="6605541" y="5997714"/>
            <a:ext cx="52902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dirty="0">
                <a:solidFill>
                  <a:srgbClr val="C00000"/>
                </a:solidFill>
                <a:latin typeface="Calibri" panose="020F0502020204030204" pitchFamily="34" charset="0"/>
                <a:cs typeface="Calibri" panose="020F0502020204030204" pitchFamily="34" charset="0"/>
                <a:hlinkClick r:id="rId4"/>
              </a:rPr>
              <a:t>OSAS Portal</a:t>
            </a:r>
            <a:endParaRPr lang="en-US" altLang="en-US" sz="2000" dirty="0">
              <a:solidFill>
                <a:srgbClr val="C00000"/>
              </a:solidFill>
              <a:latin typeface="Calibri" panose="020F0502020204030204" pitchFamily="34" charset="0"/>
              <a:cs typeface="Calibri" panose="020F0502020204030204" pitchFamily="34" charset="0"/>
            </a:endParaRPr>
          </a:p>
          <a:p>
            <a:pPr algn="r" eaLnBrk="1" hangingPunct="1">
              <a:spcBef>
                <a:spcPct val="0"/>
              </a:spcBef>
              <a:buClrTx/>
              <a:buSzTx/>
              <a:buFontTx/>
              <a:buNone/>
            </a:pPr>
            <a:r>
              <a:rPr lang="en-US" altLang="en-US" sz="2000" i="1" dirty="0">
                <a:solidFill>
                  <a:schemeClr val="accent6"/>
                </a:solidFill>
                <a:latin typeface="Calibri" panose="020F0502020204030204" pitchFamily="34" charset="0"/>
                <a:cs typeface="Calibri" panose="020F0502020204030204" pitchFamily="34" charset="0"/>
              </a:rPr>
              <a:t>TAM, Section 6.3: Preparing Students for Testing</a:t>
            </a:r>
          </a:p>
        </p:txBody>
      </p:sp>
    </p:spTree>
    <p:custDataLst>
      <p:tags r:id="rId1"/>
    </p:custDataLst>
    <p:extLst>
      <p:ext uri="{BB962C8B-B14F-4D97-AF65-F5344CB8AC3E}">
        <p14:creationId xmlns:p14="http://schemas.microsoft.com/office/powerpoint/2010/main" val="4129621185"/>
      </p:ext>
    </p:extLst>
  </p:cSld>
  <p:clrMapOvr>
    <a:masterClrMapping/>
  </p:clrMapOvr>
  <mc:AlternateContent xmlns:mc="http://schemas.openxmlformats.org/markup-compatibility/2006" xmlns:p14="http://schemas.microsoft.com/office/powerpoint/2010/main">
    <mc:Choice Requires="p14">
      <p:transition spd="slow" p14:dur="2000" advTm="74959"/>
    </mc:Choice>
    <mc:Fallback xmlns="">
      <p:transition spd="slow" advTm="749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Acronym Guide</a:t>
            </a:r>
          </a:p>
        </p:txBody>
      </p:sp>
      <p:sp>
        <p:nvSpPr>
          <p:cNvPr id="3" name="Content Placeholder 2"/>
          <p:cNvSpPr>
            <a:spLocks noGrp="1"/>
          </p:cNvSpPr>
          <p:nvPr>
            <p:ph idx="1"/>
          </p:nvPr>
        </p:nvSpPr>
        <p:spPr>
          <a:xfrm>
            <a:off x="717175" y="1825625"/>
            <a:ext cx="11191045" cy="4109010"/>
          </a:xfrm>
        </p:spPr>
        <p:txBody>
          <a:bodyPr>
            <a:noAutofit/>
          </a:bodyPr>
          <a:lstStyle/>
          <a:p>
            <a:pPr marL="0" indent="0" fontAlgn="base">
              <a:buNone/>
            </a:pPr>
            <a:r>
              <a:rPr lang="en-US" dirty="0"/>
              <a:t>CAT: Computer Adaptive Test			STC: School Test Coordinator</a:t>
            </a:r>
          </a:p>
          <a:p>
            <a:pPr marL="0" indent="0" fontAlgn="base">
              <a:buNone/>
            </a:pPr>
            <a:r>
              <a:rPr lang="en-US" dirty="0"/>
              <a:t>CRS: Centralized Reporting System		TA: Test Administrator</a:t>
            </a:r>
          </a:p>
          <a:p>
            <a:pPr marL="0" indent="0" fontAlgn="base">
              <a:buNone/>
            </a:pPr>
            <a:r>
              <a:rPr lang="en-US" dirty="0"/>
              <a:t>DTC: District Test Coordinator			TAM: Test Administration Manual</a:t>
            </a:r>
          </a:p>
          <a:p>
            <a:pPr marL="0" indent="0" fontAlgn="base">
              <a:buNone/>
            </a:pPr>
            <a:r>
              <a:rPr lang="en-US" dirty="0"/>
              <a:t>ELA: English Language Arts			TIDE: </a:t>
            </a:r>
            <a:r>
              <a:rPr lang="en-US" sz="2400" dirty="0"/>
              <a:t>Test Information Distribution Engine</a:t>
            </a:r>
          </a:p>
          <a:p>
            <a:pPr marL="0" indent="0" fontAlgn="base">
              <a:buNone/>
            </a:pPr>
            <a:r>
              <a:rPr lang="en-US" dirty="0"/>
              <a:t>OAM: Oregon Accessibility Manual</a:t>
            </a:r>
          </a:p>
          <a:p>
            <a:pPr marL="0" indent="0" fontAlgn="base">
              <a:buNone/>
            </a:pPr>
            <a:r>
              <a:rPr lang="en-US" dirty="0"/>
              <a:t>ODE: Oregon Department of Education</a:t>
            </a:r>
          </a:p>
          <a:p>
            <a:pPr marL="0" indent="0" fontAlgn="base">
              <a:buNone/>
            </a:pPr>
            <a:r>
              <a:rPr lang="en-US" dirty="0"/>
              <a:t>OSAS: Oregon Statewide Assessment System</a:t>
            </a:r>
          </a:p>
          <a:p>
            <a:pPr marL="0" indent="0" fontAlgn="base">
              <a:buNone/>
            </a:pPr>
            <a:r>
              <a:rPr lang="en-US" dirty="0"/>
              <a:t>PT: Performance Task</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3</a:t>
            </a:fld>
            <a:endParaRPr lang="en-US" dirty="0"/>
          </a:p>
        </p:txBody>
      </p:sp>
    </p:spTree>
    <p:custDataLst>
      <p:tags r:id="rId1"/>
    </p:custDataLst>
    <p:extLst>
      <p:ext uri="{BB962C8B-B14F-4D97-AF65-F5344CB8AC3E}">
        <p14:creationId xmlns:p14="http://schemas.microsoft.com/office/powerpoint/2010/main" val="4212469886"/>
      </p:ext>
    </p:extLst>
  </p:cSld>
  <p:clrMapOvr>
    <a:masterClrMapping/>
  </p:clrMapOvr>
  <mc:AlternateContent xmlns:mc="http://schemas.openxmlformats.org/markup-compatibility/2006" xmlns:p14="http://schemas.microsoft.com/office/powerpoint/2010/main">
    <mc:Choice Requires="p14">
      <p:transition spd="slow" p14:dur="2000" advTm="12721"/>
    </mc:Choice>
    <mc:Fallback xmlns="">
      <p:transition spd="slow" advTm="1272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defRPr/>
            </a:pPr>
            <a:r>
              <a:rPr lang="en-US" sz="4800" dirty="0">
                <a:cs typeface="Times New Roman" pitchFamily="18" charset="0"/>
              </a:rPr>
              <a:t>Training Tests vs. Sample Tests</a:t>
            </a:r>
          </a:p>
        </p:txBody>
      </p:sp>
      <p:sp>
        <p:nvSpPr>
          <p:cNvPr id="5" name="Content Placeholder 2"/>
          <p:cNvSpPr>
            <a:spLocks noGrp="1"/>
          </p:cNvSpPr>
          <p:nvPr>
            <p:ph idx="1"/>
          </p:nvPr>
        </p:nvSpPr>
        <p:spPr>
          <a:xfrm>
            <a:off x="591056" y="1825625"/>
            <a:ext cx="5456392" cy="4186292"/>
          </a:xfrm>
          <a:ln w="25400">
            <a:solidFill>
              <a:srgbClr val="DC5626"/>
            </a:solidFill>
          </a:ln>
        </p:spPr>
        <p:txBody>
          <a:bodyPr>
            <a:normAutofit lnSpcReduction="10000"/>
          </a:bodyPr>
          <a:lstStyle/>
          <a:p>
            <a:pPr marL="0" indent="0">
              <a:lnSpc>
                <a:spcPct val="110000"/>
              </a:lnSpc>
              <a:spcBef>
                <a:spcPts val="600"/>
              </a:spcBef>
              <a:spcAft>
                <a:spcPts val="1800"/>
              </a:spcAft>
              <a:buNone/>
              <a:defRPr/>
            </a:pPr>
            <a:r>
              <a:rPr lang="en-US" sz="2800" b="1" dirty="0">
                <a:solidFill>
                  <a:schemeClr val="tx1">
                    <a:lumMod val="50000"/>
                  </a:schemeClr>
                </a:solidFill>
              </a:rPr>
              <a:t>Use the </a:t>
            </a:r>
            <a:r>
              <a:rPr lang="en-US" sz="2800" b="1" u="sng" dirty="0">
                <a:solidFill>
                  <a:schemeClr val="tx1">
                    <a:lumMod val="50000"/>
                  </a:schemeClr>
                </a:solidFill>
              </a:rPr>
              <a:t>T</a:t>
            </a:r>
            <a:r>
              <a:rPr lang="en-US" sz="2800" b="1" u="sng" dirty="0" smtClean="0">
                <a:solidFill>
                  <a:schemeClr val="tx1">
                    <a:lumMod val="50000"/>
                  </a:schemeClr>
                </a:solidFill>
              </a:rPr>
              <a:t>raining</a:t>
            </a:r>
            <a:r>
              <a:rPr lang="en-US" sz="2800" b="1" dirty="0" smtClean="0">
                <a:solidFill>
                  <a:schemeClr val="tx1">
                    <a:lumMod val="50000"/>
                  </a:schemeClr>
                </a:solidFill>
              </a:rPr>
              <a:t> </a:t>
            </a:r>
            <a:r>
              <a:rPr lang="en-US" sz="2800" b="1" dirty="0">
                <a:solidFill>
                  <a:schemeClr val="tx1">
                    <a:lumMod val="50000"/>
                  </a:schemeClr>
                </a:solidFill>
              </a:rPr>
              <a:t>test if</a:t>
            </a:r>
            <a:r>
              <a:rPr lang="en-US" sz="2800" b="1" dirty="0" smtClean="0">
                <a:solidFill>
                  <a:schemeClr val="tx1">
                    <a:lumMod val="50000"/>
                  </a:schemeClr>
                </a:solidFill>
              </a:rPr>
              <a:t>:</a:t>
            </a:r>
            <a:endParaRPr lang="en-US" sz="800" dirty="0">
              <a:solidFill>
                <a:schemeClr val="tx1">
                  <a:lumMod val="50000"/>
                </a:schemeClr>
              </a:solidFill>
            </a:endParaRPr>
          </a:p>
          <a:p>
            <a:pPr marL="511175" lvl="1" indent="-511175">
              <a:lnSpc>
                <a:spcPct val="114000"/>
              </a:lnSpc>
              <a:spcBef>
                <a:spcPts val="0"/>
              </a:spcBef>
              <a:spcAft>
                <a:spcPts val="1200"/>
              </a:spcAft>
              <a:buSzPct val="100000"/>
              <a:defRPr/>
            </a:pPr>
            <a:r>
              <a:rPr lang="en-US" dirty="0">
                <a:solidFill>
                  <a:schemeClr val="tx1">
                    <a:lumMod val="50000"/>
                  </a:schemeClr>
                </a:solidFill>
              </a:rPr>
              <a:t>You want to familiarize students how to navigate the test, including universal tools and </a:t>
            </a:r>
            <a:r>
              <a:rPr lang="en-US" dirty="0" smtClean="0">
                <a:solidFill>
                  <a:schemeClr val="tx1">
                    <a:lumMod val="50000"/>
                  </a:schemeClr>
                </a:solidFill>
              </a:rPr>
              <a:t>supports</a:t>
            </a:r>
            <a:endParaRPr lang="en-US" sz="1300" dirty="0">
              <a:solidFill>
                <a:schemeClr val="tx1">
                  <a:lumMod val="50000"/>
                </a:schemeClr>
              </a:solidFill>
            </a:endParaRPr>
          </a:p>
          <a:p>
            <a:pPr marL="511175" lvl="1" indent="-511175">
              <a:lnSpc>
                <a:spcPct val="114000"/>
              </a:lnSpc>
              <a:spcBef>
                <a:spcPts val="0"/>
              </a:spcBef>
              <a:spcAft>
                <a:spcPts val="1200"/>
              </a:spcAft>
              <a:buSzPct val="100000"/>
              <a:defRPr/>
            </a:pPr>
            <a:r>
              <a:rPr lang="en-US" dirty="0">
                <a:solidFill>
                  <a:schemeClr val="tx1">
                    <a:lumMod val="50000"/>
                  </a:schemeClr>
                </a:solidFill>
              </a:rPr>
              <a:t>You want students to learn how to complete the different item </a:t>
            </a:r>
            <a:r>
              <a:rPr lang="en-US" dirty="0" smtClean="0">
                <a:solidFill>
                  <a:schemeClr val="tx1">
                    <a:lumMod val="50000"/>
                  </a:schemeClr>
                </a:solidFill>
              </a:rPr>
              <a:t>types</a:t>
            </a:r>
            <a:endParaRPr lang="en-US" sz="1300" dirty="0">
              <a:solidFill>
                <a:schemeClr val="tx1">
                  <a:lumMod val="50000"/>
                </a:schemeClr>
              </a:solidFill>
            </a:endParaRPr>
          </a:p>
          <a:p>
            <a:pPr marL="511175" lvl="1" indent="-511175">
              <a:lnSpc>
                <a:spcPct val="114000"/>
              </a:lnSpc>
              <a:spcBef>
                <a:spcPts val="0"/>
              </a:spcBef>
              <a:spcAft>
                <a:spcPts val="1200"/>
              </a:spcAft>
              <a:buSzPct val="100000"/>
              <a:defRPr/>
            </a:pPr>
            <a:r>
              <a:rPr lang="en-US" dirty="0">
                <a:solidFill>
                  <a:schemeClr val="tx1">
                    <a:lumMod val="50000"/>
                  </a:schemeClr>
                </a:solidFill>
              </a:rPr>
              <a:t>Your intent is NOT to look at grade level content or items at the appropriate level of difficulty.</a:t>
            </a:r>
          </a:p>
        </p:txBody>
      </p:sp>
      <p:sp>
        <p:nvSpPr>
          <p:cNvPr id="6" name="Content Placeholder 3"/>
          <p:cNvSpPr txBox="1">
            <a:spLocks/>
          </p:cNvSpPr>
          <p:nvPr/>
        </p:nvSpPr>
        <p:spPr>
          <a:xfrm>
            <a:off x="6313325" y="1825625"/>
            <a:ext cx="5331264" cy="2952889"/>
          </a:xfrm>
          <a:prstGeom prst="rect">
            <a:avLst/>
          </a:prstGeom>
          <a:ln w="25400">
            <a:solidFill>
              <a:srgbClr val="DC5626"/>
            </a:solidFill>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1800"/>
              </a:spcAft>
              <a:buNone/>
              <a:defRPr/>
            </a:pPr>
            <a:r>
              <a:rPr lang="en-US" sz="2800" b="1" dirty="0">
                <a:solidFill>
                  <a:schemeClr val="tx1">
                    <a:lumMod val="50000"/>
                  </a:schemeClr>
                </a:solidFill>
              </a:rPr>
              <a:t>Use the </a:t>
            </a:r>
            <a:r>
              <a:rPr lang="en-US" sz="2800" b="1" u="sng" dirty="0">
                <a:solidFill>
                  <a:schemeClr val="tx1">
                    <a:lumMod val="50000"/>
                  </a:schemeClr>
                </a:solidFill>
              </a:rPr>
              <a:t>S</a:t>
            </a:r>
            <a:r>
              <a:rPr lang="en-US" sz="2800" b="1" u="sng" dirty="0" smtClean="0">
                <a:solidFill>
                  <a:schemeClr val="tx1">
                    <a:lumMod val="50000"/>
                  </a:schemeClr>
                </a:solidFill>
              </a:rPr>
              <a:t>ample</a:t>
            </a:r>
            <a:r>
              <a:rPr lang="en-US" sz="2800" b="1" dirty="0" smtClean="0">
                <a:solidFill>
                  <a:schemeClr val="tx1">
                    <a:lumMod val="50000"/>
                  </a:schemeClr>
                </a:solidFill>
              </a:rPr>
              <a:t> </a:t>
            </a:r>
            <a:r>
              <a:rPr lang="en-US" sz="2800" b="1" dirty="0">
                <a:solidFill>
                  <a:schemeClr val="tx1">
                    <a:lumMod val="50000"/>
                  </a:schemeClr>
                </a:solidFill>
              </a:rPr>
              <a:t>test if</a:t>
            </a:r>
            <a:r>
              <a:rPr lang="en-US" sz="2800" b="1" dirty="0" smtClean="0">
                <a:solidFill>
                  <a:schemeClr val="tx1">
                    <a:lumMod val="50000"/>
                  </a:schemeClr>
                </a:solidFill>
              </a:rPr>
              <a:t>:</a:t>
            </a:r>
            <a:endParaRPr lang="en-US" sz="800" dirty="0">
              <a:solidFill>
                <a:schemeClr val="tx1">
                  <a:lumMod val="50000"/>
                </a:schemeClr>
              </a:solidFill>
            </a:endParaRPr>
          </a:p>
          <a:p>
            <a:pPr marL="511175" lvl="1" indent="-511175" eaLnBrk="1" fontAlgn="auto" hangingPunct="1">
              <a:lnSpc>
                <a:spcPct val="104000"/>
              </a:lnSpc>
              <a:spcBef>
                <a:spcPts val="0"/>
              </a:spcBef>
              <a:spcAft>
                <a:spcPts val="1200"/>
              </a:spcAft>
              <a:buClr>
                <a:schemeClr val="tx1"/>
              </a:buClr>
              <a:buSzPct val="100000"/>
              <a:buFont typeface="Arial" panose="020B0604020202020204" pitchFamily="34" charset="0"/>
              <a:buChar char="•"/>
              <a:defRPr/>
            </a:pPr>
            <a:r>
              <a:rPr lang="en-US" sz="2400" dirty="0">
                <a:solidFill>
                  <a:schemeClr val="tx1">
                    <a:lumMod val="50000"/>
                  </a:schemeClr>
                </a:solidFill>
              </a:rPr>
              <a:t>You want students to see grade level items and practice responding to those items</a:t>
            </a:r>
            <a:r>
              <a:rPr lang="en-US" sz="2400" dirty="0" smtClean="0">
                <a:solidFill>
                  <a:schemeClr val="tx1">
                    <a:lumMod val="50000"/>
                  </a:schemeClr>
                </a:solidFill>
              </a:rPr>
              <a:t>.</a:t>
            </a:r>
            <a:endParaRPr lang="en-US" sz="800" dirty="0">
              <a:solidFill>
                <a:schemeClr val="tx1">
                  <a:lumMod val="50000"/>
                </a:schemeClr>
              </a:solidFill>
            </a:endParaRPr>
          </a:p>
          <a:p>
            <a:pPr marL="511175" lvl="1" indent="-511175" eaLnBrk="1" fontAlgn="auto" hangingPunct="1">
              <a:lnSpc>
                <a:spcPct val="104000"/>
              </a:lnSpc>
              <a:spcBef>
                <a:spcPts val="0"/>
              </a:spcBef>
              <a:spcAft>
                <a:spcPts val="1200"/>
              </a:spcAft>
              <a:buClr>
                <a:schemeClr val="tx1"/>
              </a:buClr>
              <a:buSzPct val="100000"/>
              <a:buFont typeface="Arial" panose="020B0604020202020204" pitchFamily="34" charset="0"/>
              <a:buChar char="•"/>
              <a:defRPr/>
            </a:pPr>
            <a:r>
              <a:rPr lang="en-US" sz="2400" dirty="0">
                <a:solidFill>
                  <a:schemeClr val="tx1">
                    <a:lumMod val="50000"/>
                  </a:schemeClr>
                </a:solidFill>
              </a:rPr>
              <a:t>You want students to experience items across all claim areas</a:t>
            </a:r>
            <a:r>
              <a:rPr lang="en-US" sz="2400" dirty="0" smtClean="0">
                <a:solidFill>
                  <a:schemeClr val="tx1">
                    <a:lumMod val="50000"/>
                  </a:schemeClr>
                </a:solidFill>
              </a:rPr>
              <a:t>.</a:t>
            </a:r>
            <a:endParaRPr lang="en-US" sz="2400" dirty="0">
              <a:solidFill>
                <a:schemeClr val="tx1">
                  <a:lumMod val="50000"/>
                </a:schemeClr>
              </a:solidFill>
            </a:endParaRPr>
          </a:p>
        </p:txBody>
      </p:sp>
      <p:sp>
        <p:nvSpPr>
          <p:cNvPr id="36870" name="TextBox 5"/>
          <p:cNvSpPr txBox="1">
            <a:spLocks noChangeArrowheads="1"/>
          </p:cNvSpPr>
          <p:nvPr/>
        </p:nvSpPr>
        <p:spPr bwMode="auto">
          <a:xfrm>
            <a:off x="6173568" y="5388114"/>
            <a:ext cx="5331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dirty="0">
                <a:solidFill>
                  <a:srgbClr val="C00000"/>
                </a:solidFill>
                <a:latin typeface="Calibri" panose="020F0502020204030204" pitchFamily="34" charset="0"/>
                <a:cs typeface="Calibri" panose="020F0502020204030204" pitchFamily="34" charset="0"/>
                <a:hlinkClick r:id="rId4"/>
              </a:rPr>
              <a:t>OSAS Portal</a:t>
            </a:r>
            <a:endParaRPr lang="en-US" altLang="en-US" sz="2000" dirty="0">
              <a:solidFill>
                <a:srgbClr val="C00000"/>
              </a:solidFill>
              <a:latin typeface="Calibri" panose="020F0502020204030204" pitchFamily="34" charset="0"/>
              <a:cs typeface="Calibri" panose="020F0502020204030204" pitchFamily="34" charset="0"/>
            </a:endParaRPr>
          </a:p>
          <a:p>
            <a:pPr algn="r" eaLnBrk="1" hangingPunct="1">
              <a:spcBef>
                <a:spcPct val="0"/>
              </a:spcBef>
              <a:buClrTx/>
              <a:buSzTx/>
              <a:buFontTx/>
              <a:buNone/>
            </a:pPr>
            <a:r>
              <a:rPr lang="en-US" altLang="en-US" sz="2000" i="1" dirty="0">
                <a:solidFill>
                  <a:schemeClr val="accent6"/>
                </a:solidFill>
                <a:latin typeface="Calibri" panose="020F0502020204030204" pitchFamily="34" charset="0"/>
                <a:cs typeface="Calibri" panose="020F0502020204030204" pitchFamily="34" charset="0"/>
              </a:rPr>
              <a:t>TAM, Section 6.3: Preparing Students for Testing</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8" name="Slide Number Placeholder 7"/>
          <p:cNvSpPr>
            <a:spLocks noGrp="1"/>
          </p:cNvSpPr>
          <p:nvPr>
            <p:ph type="sldNum" sz="quarter" idx="12"/>
          </p:nvPr>
        </p:nvSpPr>
        <p:spPr/>
        <p:txBody>
          <a:bodyPr/>
          <a:lstStyle/>
          <a:p>
            <a:fld id="{357F5B69-6281-4C1F-8C38-6DA0F56DA430}" type="slidenum">
              <a:rPr lang="en-US" smtClean="0"/>
              <a:t>30</a:t>
            </a:fld>
            <a:endParaRPr lang="en-US" dirty="0"/>
          </a:p>
        </p:txBody>
      </p:sp>
    </p:spTree>
    <p:custDataLst>
      <p:tags r:id="rId1"/>
    </p:custDataLst>
    <p:extLst>
      <p:ext uri="{BB962C8B-B14F-4D97-AF65-F5344CB8AC3E}">
        <p14:creationId xmlns:p14="http://schemas.microsoft.com/office/powerpoint/2010/main" val="3813427683"/>
      </p:ext>
    </p:extLst>
  </p:cSld>
  <p:clrMapOvr>
    <a:masterClrMapping/>
  </p:clrMapOvr>
  <mc:AlternateContent xmlns:mc="http://schemas.openxmlformats.org/markup-compatibility/2006" xmlns:p14="http://schemas.microsoft.com/office/powerpoint/2010/main">
    <mc:Choice Requires="p14">
      <p:transition spd="slow" p14:dur="2000" advTm="31949"/>
    </mc:Choice>
    <mc:Fallback xmlns="">
      <p:transition spd="slow" advTm="3194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vert="horz" wrap="square" lIns="91440" tIns="45720" rIns="91440" bIns="45720" numCol="1" rtlCol="0" anchor="b" anchorCtr="0" compatLnSpc="1">
            <a:prstTxWarp prst="textNoShape">
              <a:avLst/>
            </a:prstTxWarp>
            <a:noAutofit/>
          </a:bodyPr>
          <a:lstStyle/>
          <a:p>
            <a:pPr>
              <a:defRPr/>
            </a:pPr>
            <a:r>
              <a:rPr lang="en-US" altLang="en-US" dirty="0">
                <a:cs typeface="Times New Roman" pitchFamily="18" charset="0"/>
              </a:rPr>
              <a:t>Oregon ELA and Mathematics Test Documents</a:t>
            </a:r>
          </a:p>
        </p:txBody>
      </p:sp>
      <p:graphicFrame>
        <p:nvGraphicFramePr>
          <p:cNvPr id="8" name="Table 7" title="Table that describes test blueprints, content specifications, and item specifications">
            <a:extLst>
              <a:ext uri="{FF2B5EF4-FFF2-40B4-BE49-F238E27FC236}">
                <a16:creationId xmlns:a16="http://schemas.microsoft.com/office/drawing/2014/main" id="{1F3DD5F4-5B48-9A49-9434-A68686FDCE34}"/>
              </a:ext>
            </a:extLst>
          </p:cNvPr>
          <p:cNvGraphicFramePr>
            <a:graphicFrameLocks noGrp="1"/>
          </p:cNvGraphicFramePr>
          <p:nvPr>
            <p:extLst>
              <p:ext uri="{D42A27DB-BD31-4B8C-83A1-F6EECF244321}">
                <p14:modId xmlns:p14="http://schemas.microsoft.com/office/powerpoint/2010/main" val="1310262364"/>
              </p:ext>
            </p:extLst>
          </p:nvPr>
        </p:nvGraphicFramePr>
        <p:xfrm>
          <a:off x="601615" y="2054333"/>
          <a:ext cx="11015664" cy="2804160"/>
        </p:xfrm>
        <a:graphic>
          <a:graphicData uri="http://schemas.openxmlformats.org/drawingml/2006/table">
            <a:tbl>
              <a:tblPr firstRow="1" bandRow="1">
                <a:tableStyleId>{5C22544A-7EE6-4342-B048-85BDC9FD1C3A}</a:tableStyleId>
              </a:tblPr>
              <a:tblGrid>
                <a:gridCol w="3671888">
                  <a:extLst>
                    <a:ext uri="{9D8B030D-6E8A-4147-A177-3AD203B41FA5}">
                      <a16:colId xmlns:a16="http://schemas.microsoft.com/office/drawing/2014/main" val="537218723"/>
                    </a:ext>
                  </a:extLst>
                </a:gridCol>
                <a:gridCol w="3671888">
                  <a:extLst>
                    <a:ext uri="{9D8B030D-6E8A-4147-A177-3AD203B41FA5}">
                      <a16:colId xmlns:a16="http://schemas.microsoft.com/office/drawing/2014/main" val="1229898143"/>
                    </a:ext>
                  </a:extLst>
                </a:gridCol>
                <a:gridCol w="3671888">
                  <a:extLst>
                    <a:ext uri="{9D8B030D-6E8A-4147-A177-3AD203B41FA5}">
                      <a16:colId xmlns:a16="http://schemas.microsoft.com/office/drawing/2014/main" val="1078080366"/>
                    </a:ext>
                  </a:extLst>
                </a:gridCol>
              </a:tblGrid>
              <a:tr h="370840">
                <a:tc>
                  <a:txBody>
                    <a:bodyPr/>
                    <a:lstStyle/>
                    <a:p>
                      <a:pPr algn="ctr"/>
                      <a:r>
                        <a:rPr lang="en-US" sz="2800" dirty="0"/>
                        <a:t>Test Blueprints</a:t>
                      </a:r>
                    </a:p>
                  </a:txBody>
                  <a:tcPr>
                    <a:solidFill>
                      <a:srgbClr val="DC5626"/>
                    </a:solidFill>
                  </a:tcPr>
                </a:tc>
                <a:tc>
                  <a:txBody>
                    <a:bodyPr/>
                    <a:lstStyle/>
                    <a:p>
                      <a:pPr algn="ctr"/>
                      <a:r>
                        <a:rPr lang="en-US" sz="2800" dirty="0"/>
                        <a:t>Content Specifications</a:t>
                      </a:r>
                    </a:p>
                  </a:txBody>
                  <a:tcPr>
                    <a:solidFill>
                      <a:srgbClr val="DC5626"/>
                    </a:solidFill>
                  </a:tcPr>
                </a:tc>
                <a:tc>
                  <a:txBody>
                    <a:bodyPr/>
                    <a:lstStyle/>
                    <a:p>
                      <a:pPr algn="ctr"/>
                      <a:r>
                        <a:rPr lang="en-US" sz="2800" dirty="0"/>
                        <a:t>Item Specifications</a:t>
                      </a:r>
                    </a:p>
                  </a:txBody>
                  <a:tcPr>
                    <a:solidFill>
                      <a:srgbClr val="DC5626"/>
                    </a:solidFill>
                  </a:tcPr>
                </a:tc>
                <a:extLst>
                  <a:ext uri="{0D108BD9-81ED-4DB2-BD59-A6C34878D82A}">
                    <a16:rowId xmlns:a16="http://schemas.microsoft.com/office/drawing/2014/main" val="85735182"/>
                  </a:ext>
                </a:extLst>
              </a:tr>
              <a:tr h="370840">
                <a:tc>
                  <a:txBody>
                    <a:bodyPr/>
                    <a:lstStyle/>
                    <a:p>
                      <a:pPr marL="342900" indent="-342900" algn="l">
                        <a:buFont typeface="Arial" panose="020B0604020202020204" pitchFamily="34" charset="0"/>
                        <a:buChar char="•"/>
                      </a:pPr>
                      <a:r>
                        <a:rPr lang="en-US" sz="2400" dirty="0"/>
                        <a:t>Number of items</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Score points (weighting)</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Depth of Knowledge (DOK)</a:t>
                      </a:r>
                    </a:p>
                  </a:txBody>
                  <a:tcPr>
                    <a:solidFill>
                      <a:schemeClr val="accent3">
                        <a:lumMod val="20000"/>
                        <a:lumOff val="80000"/>
                      </a:schemeClr>
                    </a:solidFill>
                  </a:tcPr>
                </a:tc>
                <a:tc>
                  <a:txBody>
                    <a:bodyPr/>
                    <a:lstStyle/>
                    <a:p>
                      <a:pPr marL="342900" indent="-342900" algn="l">
                        <a:buFont typeface="Arial" panose="020B0604020202020204" pitchFamily="34" charset="0"/>
                        <a:buChar char="•"/>
                      </a:pPr>
                      <a:r>
                        <a:rPr lang="en-US" sz="2400" dirty="0"/>
                        <a:t>List of all assessment targets</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Identify which standard each target assesses</a:t>
                      </a:r>
                    </a:p>
                  </a:txBody>
                  <a:tcPr>
                    <a:solidFill>
                      <a:schemeClr val="accent3">
                        <a:lumMod val="20000"/>
                        <a:lumOff val="80000"/>
                      </a:schemeClr>
                    </a:solidFill>
                  </a:tcPr>
                </a:tc>
                <a:tc>
                  <a:txBody>
                    <a:bodyPr/>
                    <a:lstStyle/>
                    <a:p>
                      <a:pPr marL="342900" indent="-342900" algn="l">
                        <a:buFont typeface="Arial" panose="020B0604020202020204" pitchFamily="34" charset="0"/>
                        <a:buChar char="•"/>
                      </a:pPr>
                      <a:r>
                        <a:rPr lang="en-US" sz="2400" dirty="0"/>
                        <a:t>Broken out by grade level, claim, and target</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Contain Task Models and stems for items</a:t>
                      </a:r>
                    </a:p>
                  </a:txBody>
                  <a:tcPr>
                    <a:solidFill>
                      <a:schemeClr val="accent3">
                        <a:lumMod val="20000"/>
                        <a:lumOff val="80000"/>
                      </a:schemeClr>
                    </a:solidFill>
                  </a:tcPr>
                </a:tc>
                <a:extLst>
                  <a:ext uri="{0D108BD9-81ED-4DB2-BD59-A6C34878D82A}">
                    <a16:rowId xmlns:a16="http://schemas.microsoft.com/office/drawing/2014/main" val="1242592507"/>
                  </a:ext>
                </a:extLst>
              </a:tr>
            </a:tbl>
          </a:graphicData>
        </a:graphic>
      </p:graphicFrame>
      <p:sp>
        <p:nvSpPr>
          <p:cNvPr id="2" name="TextBox 1"/>
          <p:cNvSpPr txBox="1"/>
          <p:nvPr/>
        </p:nvSpPr>
        <p:spPr>
          <a:xfrm>
            <a:off x="1512047" y="5187432"/>
            <a:ext cx="9194800" cy="369332"/>
          </a:xfrm>
          <a:prstGeom prst="rect">
            <a:avLst/>
          </a:prstGeom>
          <a:noFill/>
        </p:spPr>
        <p:txBody>
          <a:bodyPr wrap="square" rtlCol="0">
            <a:spAutoFit/>
          </a:bodyPr>
          <a:lstStyle/>
          <a:p>
            <a:r>
              <a:rPr lang="en-US" dirty="0">
                <a:hlinkClick r:id="rId3"/>
              </a:rPr>
              <a:t>ELA Test Specifications and Blueprints</a:t>
            </a:r>
            <a:r>
              <a:rPr lang="en-US" dirty="0"/>
              <a:t>                     </a:t>
            </a:r>
            <a:r>
              <a:rPr lang="en-US" dirty="0">
                <a:hlinkClick r:id="rId4"/>
              </a:rPr>
              <a:t>Mathematics Test Specifications and Blueprints </a:t>
            </a:r>
            <a:endParaRPr lang="en-US" dirty="0">
              <a:solidFill>
                <a:srgbClr val="FF0000"/>
              </a:solidFill>
            </a:endParaRP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31</a:t>
            </a:fld>
            <a:endParaRPr lang="en-US" dirty="0"/>
          </a:p>
        </p:txBody>
      </p:sp>
    </p:spTree>
    <p:extLst>
      <p:ext uri="{BB962C8B-B14F-4D97-AF65-F5344CB8AC3E}">
        <p14:creationId xmlns:p14="http://schemas.microsoft.com/office/powerpoint/2010/main" val="3288522973"/>
      </p:ext>
    </p:extLst>
  </p:cSld>
  <p:clrMapOvr>
    <a:masterClrMapping/>
  </p:clrMapOvr>
  <mc:AlternateContent xmlns:mc="http://schemas.openxmlformats.org/markup-compatibility/2006" xmlns:p14="http://schemas.microsoft.com/office/powerpoint/2010/main">
    <mc:Choice Requires="p14">
      <p:transition spd="slow" p14:dur="2000" advTm="54677"/>
    </mc:Choice>
    <mc:Fallback xmlns="">
      <p:transition spd="slow" advTm="5467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defRPr/>
            </a:pPr>
            <a:r>
              <a:rPr lang="en-US" altLang="en-US" sz="4800" dirty="0"/>
              <a:t>Online Resources</a:t>
            </a:r>
          </a:p>
        </p:txBody>
      </p:sp>
      <p:sp>
        <p:nvSpPr>
          <p:cNvPr id="8194" name="Rectangle 4"/>
          <p:cNvSpPr>
            <a:spLocks noGrp="1" noChangeArrowheads="1"/>
          </p:cNvSpPr>
          <p:nvPr>
            <p:ph idx="1"/>
          </p:nvPr>
        </p:nvSpPr>
        <p:spPr/>
        <p:txBody>
          <a:bodyPr>
            <a:normAutofit/>
          </a:bodyPr>
          <a:lstStyle/>
          <a:p>
            <a:pPr marL="457200" lvl="1" indent="-457200">
              <a:lnSpc>
                <a:spcPct val="100000"/>
              </a:lnSpc>
              <a:spcBef>
                <a:spcPts val="0"/>
              </a:spcBef>
              <a:buSzPct val="100000"/>
              <a:defRPr/>
            </a:pPr>
            <a:r>
              <a:rPr lang="en-US" sz="3200" dirty="0">
                <a:solidFill>
                  <a:schemeClr val="tx1">
                    <a:lumMod val="50000"/>
                  </a:schemeClr>
                </a:solidFill>
                <a:hlinkClick r:id="rId3"/>
              </a:rPr>
              <a:t>OSAS Portal </a:t>
            </a:r>
            <a:r>
              <a:rPr lang="en-US" sz="3200" dirty="0">
                <a:solidFill>
                  <a:schemeClr val="tx1">
                    <a:lumMod val="50000"/>
                  </a:schemeClr>
                </a:solidFill>
              </a:rPr>
              <a:t>(Training &amp; Sample Test)</a:t>
            </a:r>
          </a:p>
          <a:p>
            <a:pPr marL="457200" lvl="1" indent="-457200">
              <a:lnSpc>
                <a:spcPct val="100000"/>
              </a:lnSpc>
              <a:spcBef>
                <a:spcPts val="0"/>
              </a:spcBef>
              <a:buSzPct val="100000"/>
              <a:defRPr/>
            </a:pPr>
            <a:r>
              <a:rPr lang="en-US" sz="3200" dirty="0">
                <a:hlinkClick r:id="rId4"/>
              </a:rPr>
              <a:t>ELA Test Specifications and Blueprints</a:t>
            </a:r>
            <a:endParaRPr lang="en-US" sz="3200" dirty="0"/>
          </a:p>
          <a:p>
            <a:pPr marL="457200" lvl="1" indent="-457200">
              <a:lnSpc>
                <a:spcPct val="100000"/>
              </a:lnSpc>
              <a:spcBef>
                <a:spcPts val="0"/>
              </a:spcBef>
              <a:buSzPct val="100000"/>
              <a:defRPr/>
            </a:pPr>
            <a:r>
              <a:rPr lang="en-US" sz="3200" dirty="0">
                <a:hlinkClick r:id="rId5"/>
              </a:rPr>
              <a:t>Mathematics Test Specifications and Blueprints</a:t>
            </a:r>
            <a:endParaRPr lang="en-US" sz="3200" dirty="0"/>
          </a:p>
          <a:p>
            <a:pPr marL="457200" lvl="1" indent="-457200">
              <a:lnSpc>
                <a:spcPct val="100000"/>
              </a:lnSpc>
              <a:spcBef>
                <a:spcPts val="0"/>
              </a:spcBef>
              <a:buSzPct val="100000"/>
              <a:defRPr/>
            </a:pPr>
            <a:r>
              <a:rPr lang="en-US" sz="3200" dirty="0">
                <a:hlinkClick r:id="rId6"/>
              </a:rPr>
              <a:t>Test Administration Manual</a:t>
            </a:r>
            <a:endParaRPr lang="en-US" sz="3200" dirty="0"/>
          </a:p>
          <a:p>
            <a:pPr marL="457200" lvl="1" indent="-457200">
              <a:lnSpc>
                <a:spcPct val="100000"/>
              </a:lnSpc>
              <a:spcBef>
                <a:spcPts val="0"/>
              </a:spcBef>
              <a:buSzPct val="100000"/>
              <a:defRPr/>
            </a:pPr>
            <a:r>
              <a:rPr lang="en-US" sz="3200" dirty="0">
                <a:hlinkClick r:id="rId7"/>
              </a:rPr>
              <a:t>Oregon Accessibility </a:t>
            </a:r>
            <a:r>
              <a:rPr lang="en-US" sz="3200" dirty="0" smtClean="0">
                <a:hlinkClick r:id="rId7"/>
              </a:rPr>
              <a:t>Manual</a:t>
            </a:r>
            <a:endParaRPr lang="en-US" sz="3200" dirty="0" smtClean="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32</a:t>
            </a:fld>
            <a:endParaRPr lang="en-US" dirty="0"/>
          </a:p>
        </p:txBody>
      </p:sp>
    </p:spTree>
    <p:extLst>
      <p:ext uri="{BB962C8B-B14F-4D97-AF65-F5344CB8AC3E}">
        <p14:creationId xmlns:p14="http://schemas.microsoft.com/office/powerpoint/2010/main" val="1627658050"/>
      </p:ext>
    </p:extLst>
  </p:cSld>
  <p:clrMapOvr>
    <a:masterClrMapping/>
  </p:clrMapOvr>
  <mc:AlternateContent xmlns:mc="http://schemas.openxmlformats.org/markup-compatibility/2006" xmlns:p14="http://schemas.microsoft.com/office/powerpoint/2010/main">
    <mc:Choice Requires="p14">
      <p:transition spd="slow" p14:dur="2000" advTm="36668"/>
    </mc:Choice>
    <mc:Fallback xmlns="">
      <p:transition spd="slow" advTm="3666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Q&amp;A Discussion</a:t>
            </a:r>
          </a:p>
        </p:txBody>
      </p:sp>
      <p:sp>
        <p:nvSpPr>
          <p:cNvPr id="38915" name="Content Placeholder 2"/>
          <p:cNvSpPr>
            <a:spLocks noGrp="1"/>
          </p:cNvSpPr>
          <p:nvPr>
            <p:ph idx="1"/>
          </p:nvPr>
        </p:nvSpPr>
        <p:spPr/>
        <p:txBody>
          <a:bodyPr>
            <a:normAutofit/>
          </a:bodyPr>
          <a:lstStyle/>
          <a:p>
            <a:pPr>
              <a:spcAft>
                <a:spcPts val="1200"/>
              </a:spcAft>
            </a:pPr>
            <a:r>
              <a:rPr altLang="en-US" sz="3600" dirty="0"/>
              <a:t>What are the local considerations and challenges around scheduling the </a:t>
            </a:r>
            <a:r>
              <a:rPr lang="en-US" altLang="en-US" sz="3600" dirty="0"/>
              <a:t>OSAS </a:t>
            </a:r>
            <a:r>
              <a:rPr altLang="en-US" sz="3600" dirty="0"/>
              <a:t>ELA and Math Tests within your school or district?</a:t>
            </a:r>
          </a:p>
          <a:p>
            <a:pPr>
              <a:spcAft>
                <a:spcPts val="1200"/>
              </a:spcAft>
            </a:pPr>
            <a:r>
              <a:rPr altLang="en-US" sz="3600" dirty="0"/>
              <a:t>What are some effective approaches you could use to address these challenges?</a:t>
            </a:r>
          </a:p>
          <a:p>
            <a:pPr>
              <a:spcAft>
                <a:spcPts val="1200"/>
              </a:spcAft>
            </a:pPr>
            <a:r>
              <a:rPr altLang="en-US" sz="3600" dirty="0"/>
              <a:t>What resources or strategies do you plan to use to prepare for administering </a:t>
            </a:r>
            <a:r>
              <a:rPr lang="en-US" altLang="en-US" sz="3600" dirty="0"/>
              <a:t>OSAS </a:t>
            </a:r>
            <a:r>
              <a:rPr altLang="en-US" sz="3600" dirty="0"/>
              <a:t>ELA and Math Tests?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33</a:t>
            </a:fld>
            <a:endParaRPr lang="en-US" dirty="0"/>
          </a:p>
        </p:txBody>
      </p:sp>
    </p:spTree>
    <p:extLst>
      <p:ext uri="{BB962C8B-B14F-4D97-AF65-F5344CB8AC3E}">
        <p14:creationId xmlns:p14="http://schemas.microsoft.com/office/powerpoint/2010/main" val="2103593381"/>
      </p:ext>
    </p:extLst>
  </p:cSld>
  <p:clrMapOvr>
    <a:masterClrMapping/>
  </p:clrMapOvr>
  <mc:AlternateContent xmlns:mc="http://schemas.openxmlformats.org/markup-compatibility/2006" xmlns:p14="http://schemas.microsoft.com/office/powerpoint/2010/main">
    <mc:Choice Requires="p14">
      <p:transition spd="slow" p14:dur="2000" advTm="15840"/>
    </mc:Choice>
    <mc:Fallback xmlns="">
      <p:transition spd="slow" advTm="1584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9CC-921C-1148-89F4-B21346CBBF88}"/>
              </a:ext>
            </a:extLst>
          </p:cNvPr>
          <p:cNvSpPr>
            <a:spLocks noGrp="1"/>
          </p:cNvSpPr>
          <p:nvPr>
            <p:ph type="ctrTitle"/>
          </p:nvPr>
        </p:nvSpPr>
        <p:spPr/>
        <p:txBody>
          <a:bodyPr anchor="ctr" anchorCtr="0">
            <a:normAutofit/>
          </a:bodyPr>
          <a:lstStyle/>
          <a:p>
            <a:r>
              <a:rPr lang="en-US" sz="7200" i="1" dirty="0"/>
              <a:t>Thank you</a:t>
            </a:r>
            <a:r>
              <a:rPr lang="en-US" sz="7200" i="1" dirty="0" smtClean="0"/>
              <a:t>!</a:t>
            </a:r>
            <a:endParaRPr lang="en-US" sz="7200" i="1" dirty="0"/>
          </a:p>
        </p:txBody>
      </p:sp>
      <p:sp>
        <p:nvSpPr>
          <p:cNvPr id="3" name="Content Placeholder 2">
            <a:extLst>
              <a:ext uri="{FF2B5EF4-FFF2-40B4-BE49-F238E27FC236}">
                <a16:creationId xmlns:a16="http://schemas.microsoft.com/office/drawing/2014/main" id="{AA3B1769-480D-0E43-8E98-62FCB16B34F6}"/>
              </a:ext>
            </a:extLst>
          </p:cNvPr>
          <p:cNvSpPr>
            <a:spLocks noGrp="1"/>
          </p:cNvSpPr>
          <p:nvPr>
            <p:ph type="subTitle" idx="1"/>
          </p:nvPr>
        </p:nvSpPr>
        <p:spPr>
          <a:xfrm>
            <a:off x="1105786" y="4003184"/>
            <a:ext cx="4986670" cy="880607"/>
          </a:xfrm>
        </p:spPr>
        <p:txBody>
          <a:bodyPr>
            <a:noAutofit/>
          </a:bodyPr>
          <a:lstStyle/>
          <a:p>
            <a:pPr marL="0" indent="0" algn="ctr">
              <a:buNone/>
            </a:pPr>
            <a:r>
              <a:rPr lang="en-US" sz="2000" dirty="0"/>
              <a:t>Tony Bertrand</a:t>
            </a:r>
          </a:p>
          <a:p>
            <a:pPr marL="0" indent="0" algn="ctr">
              <a:buNone/>
            </a:pPr>
            <a:r>
              <a:rPr lang="en-US" sz="2000" dirty="0"/>
              <a:t>ELA &amp; Social Sciences Assessment Specialist</a:t>
            </a:r>
          </a:p>
          <a:p>
            <a:pPr marL="0" indent="0" algn="ctr">
              <a:buNone/>
            </a:pPr>
            <a:r>
              <a:rPr lang="en-US" sz="2000" dirty="0">
                <a:hlinkClick r:id="rId3"/>
              </a:rPr>
              <a:t>Tony.Bertrand@ode.oregon.gov</a:t>
            </a:r>
            <a:r>
              <a:rPr lang="en-US" sz="2000" dirty="0"/>
              <a:t> </a:t>
            </a:r>
          </a:p>
        </p:txBody>
      </p:sp>
      <p:sp>
        <p:nvSpPr>
          <p:cNvPr id="9" name="Content Placeholder 2">
            <a:extLst>
              <a:ext uri="{FF2B5EF4-FFF2-40B4-BE49-F238E27FC236}">
                <a16:creationId xmlns:a16="http://schemas.microsoft.com/office/drawing/2014/main" id="{AA3B1769-480D-0E43-8E98-62FCB16B34F6}"/>
              </a:ext>
            </a:extLst>
          </p:cNvPr>
          <p:cNvSpPr txBox="1">
            <a:spLocks/>
          </p:cNvSpPr>
          <p:nvPr/>
        </p:nvSpPr>
        <p:spPr>
          <a:xfrm>
            <a:off x="6517439" y="4003184"/>
            <a:ext cx="4472763" cy="8806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DC5626"/>
                </a:solidFill>
              </a:rPr>
              <a:t>Andrew Byerley</a:t>
            </a:r>
          </a:p>
          <a:p>
            <a:r>
              <a:rPr lang="en-US" sz="2000" dirty="0" smtClean="0">
                <a:solidFill>
                  <a:srgbClr val="DC5626"/>
                </a:solidFill>
              </a:rPr>
              <a:t>Mathematics Assessment Specialist</a:t>
            </a:r>
          </a:p>
          <a:p>
            <a:r>
              <a:rPr lang="en-US" sz="2000" dirty="0" smtClean="0">
                <a:hlinkClick r:id="rId4"/>
              </a:rPr>
              <a:t>andrew.byerley@ode.oregon.gov</a:t>
            </a:r>
            <a:r>
              <a:rPr lang="en-US" sz="2000" dirty="0" smtClean="0"/>
              <a:t> </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34</a:t>
            </a:fld>
            <a:endParaRPr lang="en-US" dirty="0"/>
          </a:p>
        </p:txBody>
      </p:sp>
    </p:spTree>
    <p:extLst>
      <p:ext uri="{BB962C8B-B14F-4D97-AF65-F5344CB8AC3E}">
        <p14:creationId xmlns:p14="http://schemas.microsoft.com/office/powerpoint/2010/main" val="3959926257"/>
      </p:ext>
    </p:extLst>
  </p:cSld>
  <p:clrMapOvr>
    <a:masterClrMapping/>
  </p:clrMapOvr>
  <mc:AlternateContent xmlns:mc="http://schemas.openxmlformats.org/markup-compatibility/2006" xmlns:p14="http://schemas.microsoft.com/office/powerpoint/2010/main">
    <mc:Choice Requires="p14">
      <p:transition spd="slow" p14:dur="2000" advTm="9297"/>
    </mc:Choice>
    <mc:Fallback xmlns="">
      <p:transition spd="slow" advTm="929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ELA and Mathematics </a:t>
            </a:r>
            <a:r>
              <a:rPr lang="en-US" sz="6000" dirty="0" smtClean="0"/>
              <a:t/>
            </a:r>
            <a:br>
              <a:rPr lang="en-US" sz="6000" dirty="0" smtClean="0"/>
            </a:br>
            <a:r>
              <a:rPr lang="en-US" sz="6000" dirty="0" smtClean="0"/>
              <a:t>Test Updates</a:t>
            </a:r>
            <a:endParaRPr lang="en-US" sz="6000" dirty="0"/>
          </a:p>
        </p:txBody>
      </p:sp>
      <p:sp>
        <p:nvSpPr>
          <p:cNvPr id="3" name="Content Placeholder 2"/>
          <p:cNvSpPr>
            <a:spLocks noGrp="1"/>
          </p:cNvSpPr>
          <p:nvPr>
            <p:ph idx="4294967295"/>
          </p:nvPr>
        </p:nvSpPr>
        <p:spPr>
          <a:xfrm>
            <a:off x="1" y="4625975"/>
            <a:ext cx="12192000" cy="1277938"/>
          </a:xfrm>
        </p:spPr>
        <p:txBody>
          <a:bodyPr>
            <a:normAutofit/>
          </a:bodyPr>
          <a:lstStyle/>
          <a:p>
            <a:pPr marL="0" indent="0" algn="ctr">
              <a:buNone/>
            </a:pPr>
            <a:r>
              <a:rPr lang="en-US" altLang="en-US" sz="3200" i="1" dirty="0"/>
              <a:t>Changes to </a:t>
            </a:r>
            <a:r>
              <a:rPr lang="en-US" altLang="en-US" sz="3200" i="1" dirty="0" smtClean="0"/>
              <a:t>and important reminders about the </a:t>
            </a:r>
            <a:r>
              <a:rPr lang="en-US" altLang="en-US" sz="3200" i="1" dirty="0"/>
              <a:t>OSAS ELA and Mathematics Tests for the current academic year.</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4</a:t>
            </a:fld>
            <a:endParaRPr lang="en-US" dirty="0"/>
          </a:p>
        </p:txBody>
      </p:sp>
    </p:spTree>
    <p:custDataLst>
      <p:tags r:id="rId1"/>
    </p:custDataLst>
    <p:extLst>
      <p:ext uri="{BB962C8B-B14F-4D97-AF65-F5344CB8AC3E}">
        <p14:creationId xmlns:p14="http://schemas.microsoft.com/office/powerpoint/2010/main" val="2212118325"/>
      </p:ext>
    </p:extLst>
  </p:cSld>
  <p:clrMapOvr>
    <a:masterClrMapping/>
  </p:clrMapOvr>
  <mc:AlternateContent xmlns:mc="http://schemas.openxmlformats.org/markup-compatibility/2006" xmlns:p14="http://schemas.microsoft.com/office/powerpoint/2010/main">
    <mc:Choice Requires="p14">
      <p:transition spd="slow" p14:dur="2000" advTm="12007"/>
    </mc:Choice>
    <mc:Fallback xmlns="">
      <p:transition spd="slow" advTm="1200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OSAS </a:t>
            </a:r>
            <a:r>
              <a:rPr lang="en-US" dirty="0" smtClean="0"/>
              <a:t>ELA &amp; Math Test Overview</a:t>
            </a:r>
            <a:endParaRPr lang="en-US" dirty="0"/>
          </a:p>
        </p:txBody>
      </p:sp>
      <p:sp>
        <p:nvSpPr>
          <p:cNvPr id="3" name="Content Placeholder 2"/>
          <p:cNvSpPr>
            <a:spLocks noGrp="1"/>
          </p:cNvSpPr>
          <p:nvPr>
            <p:ph idx="1"/>
          </p:nvPr>
        </p:nvSpPr>
        <p:spPr/>
        <p:txBody>
          <a:bodyPr>
            <a:noAutofit/>
          </a:bodyPr>
          <a:lstStyle/>
          <a:p>
            <a:pPr marL="0" indent="0" fontAlgn="base">
              <a:spcAft>
                <a:spcPts val="1200"/>
              </a:spcAft>
              <a:buNone/>
            </a:pPr>
            <a:r>
              <a:rPr lang="en-US" sz="2800" dirty="0"/>
              <a:t>The OSAS ELA </a:t>
            </a:r>
            <a:r>
              <a:rPr lang="en-US" sz="2800" dirty="0" smtClean="0"/>
              <a:t>&amp; Math Tests both consist </a:t>
            </a:r>
            <a:r>
              <a:rPr lang="en-US" sz="2800" dirty="0"/>
              <a:t>of two </a:t>
            </a:r>
            <a:r>
              <a:rPr lang="en-US" sz="2800" dirty="0" smtClean="0"/>
              <a:t>components: the </a:t>
            </a:r>
            <a:r>
              <a:rPr lang="en-US" sz="2800" u="sng" dirty="0" smtClean="0"/>
              <a:t>Computer Adaptive Test</a:t>
            </a:r>
            <a:r>
              <a:rPr lang="en-US" sz="2800" dirty="0" smtClean="0"/>
              <a:t> (CAT) and the </a:t>
            </a:r>
            <a:r>
              <a:rPr lang="en-US" sz="2800" u="sng" dirty="0" smtClean="0"/>
              <a:t>Performance Task</a:t>
            </a:r>
            <a:r>
              <a:rPr lang="en-US" sz="2800" dirty="0" smtClean="0"/>
              <a:t> (PT).</a:t>
            </a:r>
            <a:endParaRPr lang="en-US" sz="2800" i="1" dirty="0"/>
          </a:p>
          <a:p>
            <a:pPr fontAlgn="base">
              <a:spcAft>
                <a:spcPts val="600"/>
              </a:spcAft>
            </a:pPr>
            <a:r>
              <a:rPr lang="en-US" dirty="0"/>
              <a:t>The </a:t>
            </a:r>
            <a:r>
              <a:rPr lang="en-US" b="1" dirty="0"/>
              <a:t>ELA CAT </a:t>
            </a:r>
            <a:r>
              <a:rPr lang="en-US" dirty="0"/>
              <a:t>consists of approximately </a:t>
            </a:r>
            <a:r>
              <a:rPr lang="en-US" dirty="0" smtClean="0"/>
              <a:t>25 items.</a:t>
            </a:r>
          </a:p>
          <a:p>
            <a:pPr fontAlgn="base">
              <a:spcAft>
                <a:spcPts val="600"/>
              </a:spcAft>
            </a:pPr>
            <a:r>
              <a:rPr lang="en-US" dirty="0"/>
              <a:t>The </a:t>
            </a:r>
            <a:r>
              <a:rPr lang="en-US" b="1" dirty="0"/>
              <a:t>ELA PT </a:t>
            </a:r>
            <a:r>
              <a:rPr lang="en-US" dirty="0"/>
              <a:t>contains 1 research item and 1 full-write composition.</a:t>
            </a:r>
            <a:endParaRPr lang="en-US" dirty="0" smtClean="0"/>
          </a:p>
          <a:p>
            <a:pPr fontAlgn="base">
              <a:spcAft>
                <a:spcPts val="600"/>
              </a:spcAft>
            </a:pPr>
            <a:r>
              <a:rPr lang="en-US" dirty="0" smtClean="0"/>
              <a:t>The </a:t>
            </a:r>
            <a:r>
              <a:rPr lang="en-US" b="1" dirty="0" smtClean="0"/>
              <a:t>Math CAT</a:t>
            </a:r>
            <a:r>
              <a:rPr lang="en-US" dirty="0" smtClean="0"/>
              <a:t> consists of approximately 20 items.</a:t>
            </a:r>
            <a:r>
              <a:rPr lang="en-US" dirty="0"/>
              <a:t> </a:t>
            </a:r>
            <a:endParaRPr lang="en-US" dirty="0" smtClean="0"/>
          </a:p>
          <a:p>
            <a:pPr lvl="1" fontAlgn="base">
              <a:spcAft>
                <a:spcPts val="600"/>
              </a:spcAft>
            </a:pPr>
            <a:r>
              <a:rPr lang="en-US" dirty="0" smtClean="0"/>
              <a:t>Beginning in Grade 6 the Math CAT includes two segments: one where an embedded calculator is allowed and one where it is not.</a:t>
            </a:r>
          </a:p>
          <a:p>
            <a:pPr fontAlgn="base">
              <a:spcAft>
                <a:spcPts val="1200"/>
              </a:spcAft>
            </a:pPr>
            <a:r>
              <a:rPr lang="en-US" dirty="0" smtClean="0"/>
              <a:t>Specifics on OSAS test specifications and blueprints can be found on ODE’s </a:t>
            </a:r>
            <a:r>
              <a:rPr lang="en-US" dirty="0" smtClean="0">
                <a:hlinkClick r:id="rId4"/>
              </a:rPr>
              <a:t>ELA Assessment</a:t>
            </a:r>
            <a:r>
              <a:rPr lang="en-US" dirty="0" smtClean="0"/>
              <a:t> and </a:t>
            </a:r>
            <a:r>
              <a:rPr lang="en-US" dirty="0" smtClean="0">
                <a:hlinkClick r:id="rId5"/>
              </a:rPr>
              <a:t>Math Assessment</a:t>
            </a:r>
            <a:r>
              <a:rPr lang="en-US" dirty="0" smtClean="0"/>
              <a:t> webpages.</a:t>
            </a:r>
            <a:endParaRPr lang="en-US" dirty="0"/>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5</a:t>
            </a:fld>
            <a:endParaRPr lang="en-US" dirty="0"/>
          </a:p>
        </p:txBody>
      </p:sp>
    </p:spTree>
    <p:custDataLst>
      <p:tags r:id="rId1"/>
    </p:custDataLst>
    <p:extLst>
      <p:ext uri="{BB962C8B-B14F-4D97-AF65-F5344CB8AC3E}">
        <p14:creationId xmlns:p14="http://schemas.microsoft.com/office/powerpoint/2010/main" val="1333371867"/>
      </p:ext>
    </p:extLst>
  </p:cSld>
  <p:clrMapOvr>
    <a:masterClrMapping/>
  </p:clrMapOvr>
  <mc:AlternateContent xmlns:mc="http://schemas.openxmlformats.org/markup-compatibility/2006">
    <mc:Choice xmlns:p14="http://schemas.microsoft.com/office/powerpoint/2010/main" Requires="p14">
      <p:transition spd="slow" p14:dur="2000" advTm="47142"/>
    </mc:Choice>
    <mc:Fallback>
      <p:transition spd="slow" advTm="4714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OSAS ELA &amp; Math Test Update: Student Login</a:t>
            </a:r>
            <a:endParaRPr lang="en-US" dirty="0"/>
          </a:p>
        </p:txBody>
      </p:sp>
      <p:sp>
        <p:nvSpPr>
          <p:cNvPr id="2" name="Content Placeholder 1"/>
          <p:cNvSpPr>
            <a:spLocks noGrp="1"/>
          </p:cNvSpPr>
          <p:nvPr>
            <p:ph idx="1"/>
          </p:nvPr>
        </p:nvSpPr>
        <p:spPr/>
        <p:txBody>
          <a:bodyPr/>
          <a:lstStyle/>
          <a:p>
            <a:pPr marL="0" indent="0">
              <a:buNone/>
            </a:pPr>
            <a:r>
              <a:rPr lang="en-US" dirty="0" smtClean="0"/>
              <a:t>Beginning in 2023-24, students will access OSAS with their </a:t>
            </a:r>
            <a:r>
              <a:rPr lang="en-US" u="sng" dirty="0" smtClean="0"/>
              <a:t>Legal Last Name</a:t>
            </a:r>
            <a:r>
              <a:rPr lang="en-US" dirty="0" smtClean="0"/>
              <a:t> and SSID.</a:t>
            </a:r>
          </a:p>
          <a:p>
            <a:pPr marL="0" indent="0">
              <a:buNone/>
            </a:pPr>
            <a:endParaRPr lang="en-US" dirty="0"/>
          </a:p>
        </p:txBody>
      </p:sp>
      <p:grpSp>
        <p:nvGrpSpPr>
          <p:cNvPr id="6" name="Group 5" descr="Student Testing Site Student Sign-In page"/>
          <p:cNvGrpSpPr/>
          <p:nvPr/>
        </p:nvGrpSpPr>
        <p:grpSpPr>
          <a:xfrm>
            <a:off x="3875105" y="2607499"/>
            <a:ext cx="4468683" cy="3593917"/>
            <a:chOff x="0" y="0"/>
            <a:chExt cx="6420746" cy="5611008"/>
          </a:xfrm>
        </p:grpSpPr>
        <p:pic>
          <p:nvPicPr>
            <p:cNvPr id="7" name="Picture 6" title="Screen clipping of student test login screen featuring Last Name and SSID fields"/>
            <p:cNvPicPr>
              <a:picLocks noChangeAspect="1"/>
            </p:cNvPicPr>
            <p:nvPr/>
          </p:nvPicPr>
          <p:blipFill>
            <a:blip r:embed="rId3"/>
            <a:stretch>
              <a:fillRect/>
            </a:stretch>
          </p:blipFill>
          <p:spPr>
            <a:xfrm>
              <a:off x="0" y="0"/>
              <a:ext cx="6420746" cy="5611008"/>
            </a:xfrm>
            <a:prstGeom prst="rect">
              <a:avLst/>
            </a:prstGeom>
            <a:ln>
              <a:solidFill>
                <a:srgbClr val="A6A6A6"/>
              </a:solidFill>
            </a:ln>
          </p:spPr>
        </p:pic>
        <p:pic>
          <p:nvPicPr>
            <p:cNvPr id="8" name="Picture 7" title="Overlay of prefix for Session ID in student test login screen"/>
            <p:cNvPicPr>
              <a:picLocks noChangeAspect="1"/>
            </p:cNvPicPr>
            <p:nvPr/>
          </p:nvPicPr>
          <p:blipFill>
            <a:blip r:embed="rId4"/>
            <a:stretch>
              <a:fillRect/>
            </a:stretch>
          </p:blipFill>
          <p:spPr>
            <a:xfrm>
              <a:off x="2935222" y="4296101"/>
              <a:ext cx="333422" cy="314369"/>
            </a:xfrm>
            <a:prstGeom prst="rect">
              <a:avLst/>
            </a:prstGeom>
            <a:ln>
              <a:noFill/>
            </a:ln>
          </p:spPr>
        </p:pic>
      </p:gr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29545668"/>
      </p:ext>
    </p:extLst>
  </p:cSld>
  <p:clrMapOvr>
    <a:masterClrMapping/>
  </p:clrMapOvr>
  <mc:AlternateContent xmlns:mc="http://schemas.openxmlformats.org/markup-compatibility/2006">
    <mc:Choice xmlns:p14="http://schemas.microsoft.com/office/powerpoint/2010/main" Requires="p14">
      <p:transition spd="slow" p14:dur="2000" advTm="30127"/>
    </mc:Choice>
    <mc:Fallback>
      <p:transition spd="slow" advTm="3012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7059-A194-DA63-172E-108D33D318B3}"/>
              </a:ext>
            </a:extLst>
          </p:cNvPr>
          <p:cNvSpPr>
            <a:spLocks noGrp="1"/>
          </p:cNvSpPr>
          <p:nvPr>
            <p:ph type="title"/>
          </p:nvPr>
        </p:nvSpPr>
        <p:spPr/>
        <p:txBody>
          <a:bodyPr>
            <a:normAutofit/>
          </a:bodyPr>
          <a:lstStyle/>
          <a:p>
            <a:r>
              <a:rPr lang="en-US" dirty="0" smtClean="0"/>
              <a:t>OSAS ELA Test Update: Pausing PTs</a:t>
            </a:r>
            <a:endParaRPr lang="en-US" dirty="0"/>
          </a:p>
        </p:txBody>
      </p:sp>
      <p:sp>
        <p:nvSpPr>
          <p:cNvPr id="7" name="Content Placeholder 6">
            <a:extLst>
              <a:ext uri="{FF2B5EF4-FFF2-40B4-BE49-F238E27FC236}">
                <a16:creationId xmlns:a16="http://schemas.microsoft.com/office/drawing/2014/main" id="{97943C54-35C1-00AE-9AD8-2B9FE8D7ACC2}"/>
              </a:ext>
            </a:extLst>
          </p:cNvPr>
          <p:cNvSpPr>
            <a:spLocks noGrp="1"/>
          </p:cNvSpPr>
          <p:nvPr>
            <p:ph idx="1"/>
          </p:nvPr>
        </p:nvSpPr>
        <p:spPr/>
        <p:txBody>
          <a:bodyPr>
            <a:normAutofit/>
          </a:bodyPr>
          <a:lstStyle/>
          <a:p>
            <a:pPr marL="0" indent="0">
              <a:spcBef>
                <a:spcPts val="0"/>
              </a:spcBef>
              <a:spcAft>
                <a:spcPts val="1800"/>
              </a:spcAft>
              <a:buNone/>
            </a:pPr>
            <a:r>
              <a:rPr lang="en-US" dirty="0" smtClean="0"/>
              <a:t>To make student testing most efficient, TAs should review the testing interface with students prior to the testing session. Because the ELA PT often spans multiple testing sessions, students should know the difference between </a:t>
            </a:r>
            <a:r>
              <a:rPr lang="en-US" b="1" u="sng" dirty="0" smtClean="0"/>
              <a:t>pausing</a:t>
            </a:r>
            <a:r>
              <a:rPr lang="en-US" dirty="0" smtClean="0"/>
              <a:t> the session and </a:t>
            </a:r>
            <a:r>
              <a:rPr lang="en-US" b="1" u="sng" dirty="0" smtClean="0"/>
              <a:t>submitting</a:t>
            </a:r>
            <a:r>
              <a:rPr lang="en-US" dirty="0" smtClean="0"/>
              <a:t> their test.</a:t>
            </a:r>
            <a:endParaRPr lang="en-US" dirty="0"/>
          </a:p>
          <a:p>
            <a:pPr lvl="1">
              <a:spcAft>
                <a:spcPts val="1200"/>
              </a:spcAft>
            </a:pPr>
            <a:r>
              <a:rPr lang="en-US" dirty="0" smtClean="0"/>
              <a:t>ODE </a:t>
            </a:r>
            <a:r>
              <a:rPr lang="en-US" dirty="0"/>
              <a:t>has updated </a:t>
            </a:r>
            <a:r>
              <a:rPr lang="en-US" dirty="0" smtClean="0"/>
              <a:t>the language around pausing PTs in student </a:t>
            </a:r>
            <a:r>
              <a:rPr lang="en-US" dirty="0"/>
              <a:t>test </a:t>
            </a:r>
            <a:r>
              <a:rPr lang="en-US" dirty="0" smtClean="0"/>
              <a:t>directions</a:t>
            </a:r>
          </a:p>
          <a:p>
            <a:pPr lvl="1">
              <a:spcAft>
                <a:spcPts val="1800"/>
              </a:spcAft>
            </a:pPr>
            <a:r>
              <a:rPr lang="en-US" dirty="0" smtClean="0"/>
              <a:t>Use the Sample and Training Tests to become familiar with the testing interface</a:t>
            </a:r>
            <a:endParaRPr lang="en-US" dirty="0"/>
          </a:p>
        </p:txBody>
      </p:sp>
      <p:grpSp>
        <p:nvGrpSpPr>
          <p:cNvPr id="3" name="Group 2" title="Screen clipping of pause button in student test interface"/>
          <p:cNvGrpSpPr/>
          <p:nvPr/>
        </p:nvGrpSpPr>
        <p:grpSpPr>
          <a:xfrm>
            <a:off x="4174040" y="4610109"/>
            <a:ext cx="5486969" cy="1712246"/>
            <a:chOff x="6392799" y="2117546"/>
            <a:chExt cx="5429077" cy="1694180"/>
          </a:xfrm>
        </p:grpSpPr>
        <p:pic>
          <p:nvPicPr>
            <p:cNvPr id="8" name="Picture 7" title="Red box to highlight pause button in student testing interface">
              <a:extLst>
                <a:ext uri="{FF2B5EF4-FFF2-40B4-BE49-F238E27FC236}">
                  <a16:creationId xmlns:a16="http://schemas.microsoft.com/office/drawing/2014/main" id="{A7283DE9-C63C-0A70-790F-6067C7A02CED}"/>
                </a:ext>
              </a:extLst>
            </p:cNvPr>
            <p:cNvPicPr>
              <a:picLocks noChangeAspect="1"/>
            </p:cNvPicPr>
            <p:nvPr/>
          </p:nvPicPr>
          <p:blipFill>
            <a:blip r:embed="rId3"/>
            <a:stretch>
              <a:fillRect/>
            </a:stretch>
          </p:blipFill>
          <p:spPr>
            <a:xfrm>
              <a:off x="6392799" y="2117546"/>
              <a:ext cx="5429077" cy="1694180"/>
            </a:xfrm>
            <a:prstGeom prst="rect">
              <a:avLst/>
            </a:prstGeom>
            <a:ln>
              <a:solidFill>
                <a:schemeClr val="tx1"/>
              </a:solidFill>
            </a:ln>
          </p:spPr>
        </p:pic>
        <p:sp>
          <p:nvSpPr>
            <p:cNvPr id="9" name="Rectangle 8">
              <a:extLst>
                <a:ext uri="{FF2B5EF4-FFF2-40B4-BE49-F238E27FC236}">
                  <a16:creationId xmlns:a16="http://schemas.microsoft.com/office/drawing/2014/main" id="{4B8C629F-ADF4-F4BE-0BF4-275DD8BC6C99}"/>
                </a:ext>
              </a:extLst>
            </p:cNvPr>
            <p:cNvSpPr/>
            <p:nvPr/>
          </p:nvSpPr>
          <p:spPr>
            <a:xfrm>
              <a:off x="10956372" y="2138520"/>
              <a:ext cx="865504" cy="4732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E9A7AE25-46C9-9220-750E-254EAED0249B}"/>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FF2B5EF4-FFF2-40B4-BE49-F238E27FC236}">
                <a16:creationId xmlns:a16="http://schemas.microsoft.com/office/drawing/2014/main" id="{85AB14BC-B50B-4676-1920-910D55DE4511}"/>
              </a:ext>
            </a:extLst>
          </p:cNvPr>
          <p:cNvSpPr>
            <a:spLocks noGrp="1"/>
          </p:cNvSpPr>
          <p:nvPr>
            <p:ph type="sldNum" sz="quarter" idx="12"/>
          </p:nvPr>
        </p:nvSpPr>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2459630980"/>
      </p:ext>
    </p:extLst>
  </p:cSld>
  <p:clrMapOvr>
    <a:masterClrMapping/>
  </p:clrMapOvr>
  <mc:AlternateContent xmlns:mc="http://schemas.openxmlformats.org/markup-compatibility/2006">
    <mc:Choice xmlns:p14="http://schemas.microsoft.com/office/powerpoint/2010/main" Requires="p14">
      <p:transition spd="slow" p14:dur="2000" advTm="45965"/>
    </mc:Choice>
    <mc:Fallback>
      <p:transition spd="slow" advTm="4596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OSAS Math Test Updates: Accessibility</a:t>
            </a:r>
            <a:endParaRPr lang="en-US" dirty="0"/>
          </a:p>
        </p:txBody>
      </p:sp>
      <p:sp>
        <p:nvSpPr>
          <p:cNvPr id="3" name="Content Placeholder 2"/>
          <p:cNvSpPr>
            <a:spLocks noGrp="1"/>
          </p:cNvSpPr>
          <p:nvPr>
            <p:ph idx="1"/>
          </p:nvPr>
        </p:nvSpPr>
        <p:spPr/>
        <p:txBody>
          <a:bodyPr>
            <a:noAutofit/>
          </a:bodyPr>
          <a:lstStyle/>
          <a:p>
            <a:pPr marL="0" indent="0" fontAlgn="base">
              <a:buNone/>
            </a:pPr>
            <a:r>
              <a:rPr lang="en-US" sz="2800" dirty="0" smtClean="0"/>
              <a:t>Accessibility Features:</a:t>
            </a:r>
          </a:p>
          <a:p>
            <a:pPr lvl="1" fontAlgn="base">
              <a:spcAft>
                <a:spcPts val="1200"/>
              </a:spcAft>
            </a:pPr>
            <a:r>
              <a:rPr lang="en-US" sz="2800" i="1" dirty="0" smtClean="0">
                <a:solidFill>
                  <a:srgbClr val="FF0000"/>
                </a:solidFill>
              </a:rPr>
              <a:t>NEW!</a:t>
            </a:r>
            <a:r>
              <a:rPr lang="en-US" sz="2800" dirty="0" smtClean="0"/>
              <a:t> Setting the test’s Presentation to Spanish activates a Language Toggle that allows students to switch between English and Spanish translations rather than seeing a stacked</a:t>
            </a:r>
            <a:r>
              <a:rPr lang="en-US" sz="2800" dirty="0"/>
              <a:t> </a:t>
            </a:r>
            <a:r>
              <a:rPr lang="en-US" sz="2800" dirty="0" smtClean="0"/>
              <a:t>display. This is an embedded designated support.</a:t>
            </a:r>
            <a:endParaRPr lang="en-US" sz="2800" dirty="0"/>
          </a:p>
          <a:p>
            <a:pPr lvl="1" fontAlgn="base">
              <a:spcAft>
                <a:spcPts val="1200"/>
              </a:spcAft>
            </a:pPr>
            <a:r>
              <a:rPr lang="en-US" sz="2800" i="1" dirty="0" smtClean="0">
                <a:solidFill>
                  <a:srgbClr val="0070C0"/>
                </a:solidFill>
              </a:rPr>
              <a:t>REMINDER!</a:t>
            </a:r>
            <a:r>
              <a:rPr lang="en-US" sz="2800" dirty="0" smtClean="0"/>
              <a:t> Spanish </a:t>
            </a:r>
            <a:r>
              <a:rPr lang="en-US" sz="2800" dirty="0"/>
              <a:t>Text-to-Speech (TTS</a:t>
            </a:r>
            <a:r>
              <a:rPr lang="en-US" sz="2800" dirty="0" smtClean="0"/>
              <a:t>) is available as an embedded designated support.</a:t>
            </a:r>
          </a:p>
          <a:p>
            <a:pPr lvl="1" fontAlgn="base">
              <a:spcAft>
                <a:spcPts val="1200"/>
              </a:spcAft>
            </a:pPr>
            <a:r>
              <a:rPr lang="en-US" sz="2800" i="1" dirty="0">
                <a:solidFill>
                  <a:srgbClr val="0070C0"/>
                </a:solidFill>
              </a:rPr>
              <a:t>REMINDER</a:t>
            </a:r>
            <a:r>
              <a:rPr lang="en-US" sz="2800" i="1" dirty="0" smtClean="0">
                <a:solidFill>
                  <a:srgbClr val="0070C0"/>
                </a:solidFill>
              </a:rPr>
              <a:t>! </a:t>
            </a:r>
            <a:r>
              <a:rPr lang="en-US" sz="2800" dirty="0" smtClean="0"/>
              <a:t>Math Manipulatives are available as non-embedded designated supports. Follow administration guidelines in the OAM.</a:t>
            </a:r>
            <a:endParaRPr lang="en-US" sz="2800" dirty="0"/>
          </a:p>
        </p:txBody>
      </p:sp>
      <p:pic>
        <p:nvPicPr>
          <p:cNvPr id="2" name="Picture 1" title="Language toggle icon"/>
          <p:cNvPicPr>
            <a:picLocks noChangeAspect="1"/>
          </p:cNvPicPr>
          <p:nvPr/>
        </p:nvPicPr>
        <p:blipFill>
          <a:blip r:embed="rId4"/>
          <a:stretch>
            <a:fillRect/>
          </a:stretch>
        </p:blipFill>
        <p:spPr>
          <a:xfrm>
            <a:off x="566009" y="2464276"/>
            <a:ext cx="637155" cy="579232"/>
          </a:xfrm>
          <a:prstGeom prst="rect">
            <a:avLst/>
          </a:prstGeom>
          <a:ln w="25400">
            <a:solidFill>
              <a:srgbClr val="FF0000"/>
            </a:solidFill>
          </a:ln>
        </p:spPr>
      </p:pic>
      <p:pic>
        <p:nvPicPr>
          <p:cNvPr id="5" name="Picture 4" title="Text-to-Speech icon"/>
          <p:cNvPicPr>
            <a:picLocks noChangeAspect="1"/>
          </p:cNvPicPr>
          <p:nvPr/>
        </p:nvPicPr>
        <p:blipFill>
          <a:blip r:embed="rId5"/>
          <a:stretch>
            <a:fillRect/>
          </a:stretch>
        </p:blipFill>
        <p:spPr>
          <a:xfrm>
            <a:off x="566009" y="4185561"/>
            <a:ext cx="634377" cy="555081"/>
          </a:xfrm>
          <a:prstGeom prst="rect">
            <a:avLst/>
          </a:prstGeom>
          <a:ln w="25400">
            <a:solidFill>
              <a:schemeClr val="accent1"/>
            </a:solidFill>
          </a:ln>
        </p:spPr>
      </p:pic>
      <p:sp>
        <p:nvSpPr>
          <p:cNvPr id="8" name="TextBox 7"/>
          <p:cNvSpPr txBox="1">
            <a:spLocks noChangeArrowheads="1"/>
          </p:cNvSpPr>
          <p:nvPr/>
        </p:nvSpPr>
        <p:spPr bwMode="auto">
          <a:xfrm>
            <a:off x="515097" y="5797574"/>
            <a:ext cx="11392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0" algn="r" eaLnBrk="1" hangingPunct="1">
              <a:spcBef>
                <a:spcPct val="0"/>
              </a:spcBef>
              <a:buClrTx/>
              <a:buSzTx/>
              <a:buNone/>
            </a:pPr>
            <a:r>
              <a:rPr lang="en-US" altLang="en-US" sz="2000" i="1" dirty="0">
                <a:solidFill>
                  <a:schemeClr val="accent6"/>
                </a:solidFill>
                <a:latin typeface="Calibri"/>
              </a:rPr>
              <a:t>Oregon Accessibility Manual (OAM), Table </a:t>
            </a:r>
            <a:r>
              <a:rPr lang="en-US" altLang="en-US" sz="2000" i="1" dirty="0" smtClean="0">
                <a:solidFill>
                  <a:schemeClr val="accent6"/>
                </a:solidFill>
                <a:latin typeface="Calibri"/>
              </a:rPr>
              <a:t>2.3 and 2.4: </a:t>
            </a:r>
            <a:r>
              <a:rPr lang="en-US" altLang="en-US" sz="2000" i="1" dirty="0">
                <a:solidFill>
                  <a:schemeClr val="accent6"/>
                </a:solidFill>
                <a:latin typeface="Calibri"/>
              </a:rPr>
              <a:t>Embedded </a:t>
            </a:r>
            <a:r>
              <a:rPr lang="en-US" altLang="en-US" sz="2000" i="1" dirty="0" smtClean="0">
                <a:solidFill>
                  <a:schemeClr val="accent6"/>
                </a:solidFill>
                <a:latin typeface="Calibri"/>
              </a:rPr>
              <a:t>and Non-Embedded Designated </a:t>
            </a:r>
            <a:r>
              <a:rPr lang="en-US" altLang="en-US" sz="2000" i="1" dirty="0">
                <a:solidFill>
                  <a:schemeClr val="accent6"/>
                </a:solidFill>
                <a:latin typeface="Calibri"/>
              </a:rPr>
              <a:t>Supports</a:t>
            </a:r>
            <a:endParaRPr lang="en-US" altLang="en-US" sz="2000" dirty="0">
              <a:solidFill>
                <a:schemeClr val="accent6"/>
              </a:solidFill>
              <a:latin typeface="Calibri"/>
            </a:endParaRP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8</a:t>
            </a:fld>
            <a:endParaRPr lang="en-US" dirty="0"/>
          </a:p>
        </p:txBody>
      </p:sp>
    </p:spTree>
    <p:custDataLst>
      <p:tags r:id="rId1"/>
    </p:custDataLst>
    <p:extLst>
      <p:ext uri="{BB962C8B-B14F-4D97-AF65-F5344CB8AC3E}">
        <p14:creationId xmlns:p14="http://schemas.microsoft.com/office/powerpoint/2010/main" val="3652242594"/>
      </p:ext>
    </p:extLst>
  </p:cSld>
  <p:clrMapOvr>
    <a:masterClrMapping/>
  </p:clrMapOvr>
  <mc:AlternateContent xmlns:mc="http://schemas.openxmlformats.org/markup-compatibility/2006">
    <mc:Choice xmlns:p14="http://schemas.microsoft.com/office/powerpoint/2010/main" Requires="p14">
      <p:transition spd="slow" p14:dur="2000" advTm="56031"/>
    </mc:Choice>
    <mc:Fallback>
      <p:transition spd="slow" advTm="5603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OSAS Math Test </a:t>
            </a:r>
            <a:r>
              <a:rPr lang="en-US" dirty="0" smtClean="0"/>
              <a:t>Updates: Blueprints</a:t>
            </a:r>
            <a:endParaRPr lang="en-US" dirty="0"/>
          </a:p>
        </p:txBody>
      </p:sp>
      <p:sp>
        <p:nvSpPr>
          <p:cNvPr id="8" name="Content Placeholder 2"/>
          <p:cNvSpPr txBox="1">
            <a:spLocks/>
          </p:cNvSpPr>
          <p:nvPr/>
        </p:nvSpPr>
        <p:spPr>
          <a:xfrm>
            <a:off x="515097" y="1882422"/>
            <a:ext cx="11392570" cy="380291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ODE’s test blueprints are transitioning to align with the 2021 Oregon Math Standards. While standards were revised across K-12, the nature of changes in high school were more substantial.</a:t>
            </a:r>
          </a:p>
          <a:p>
            <a:r>
              <a:rPr lang="en-US" dirty="0" smtClean="0"/>
              <a:t>In Grades 3-8, there are no blueprint </a:t>
            </a:r>
            <a:r>
              <a:rPr lang="en-US" dirty="0"/>
              <a:t>changes in </a:t>
            </a:r>
            <a:r>
              <a:rPr lang="en-US" dirty="0" smtClean="0"/>
              <a:t>2023-24.</a:t>
            </a:r>
          </a:p>
          <a:p>
            <a:pPr lvl="1"/>
            <a:r>
              <a:rPr lang="en-US" dirty="0" smtClean="0"/>
              <a:t>ODE anticipates field testing Data Reasoning items in 2024-25.</a:t>
            </a:r>
          </a:p>
          <a:p>
            <a:r>
              <a:rPr lang="en-US" dirty="0" smtClean="0"/>
              <a:t>In Grade 11, items have been removed from the pool that no longer align to Oregon’s standards. See ODE’s </a:t>
            </a:r>
            <a:r>
              <a:rPr lang="en-US" dirty="0" smtClean="0">
                <a:hlinkClick r:id="rId4"/>
              </a:rPr>
              <a:t>Math Assessment</a:t>
            </a:r>
            <a:r>
              <a:rPr lang="en-US" dirty="0" smtClean="0"/>
              <a:t> webpage for full details.</a:t>
            </a:r>
          </a:p>
          <a:p>
            <a:pPr lvl="1"/>
            <a:r>
              <a:rPr lang="en-US" dirty="0" smtClean="0"/>
              <a:t>The overall number of items remains unchanged from 2022-23.</a:t>
            </a:r>
          </a:p>
          <a:p>
            <a:pPr lvl="1"/>
            <a:r>
              <a:rPr lang="en-US" dirty="0"/>
              <a:t>ODE anticipates field testing Data Reasoning items in 2024-25</a:t>
            </a:r>
            <a:r>
              <a:rPr lang="en-US" dirty="0" smtClean="0"/>
              <a:t>.</a:t>
            </a:r>
            <a:endParaRPr lang="en-US" dirty="0"/>
          </a:p>
        </p:txBody>
      </p:sp>
      <p:sp>
        <p:nvSpPr>
          <p:cNvPr id="6" name="TextBox 5"/>
          <p:cNvSpPr txBox="1">
            <a:spLocks noChangeArrowheads="1"/>
          </p:cNvSpPr>
          <p:nvPr/>
        </p:nvSpPr>
        <p:spPr bwMode="auto">
          <a:xfrm>
            <a:off x="515097" y="5712510"/>
            <a:ext cx="11392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0" algn="r" eaLnBrk="1" hangingPunct="1">
              <a:spcBef>
                <a:spcPct val="0"/>
              </a:spcBef>
              <a:buClrTx/>
              <a:buSzTx/>
              <a:buNone/>
            </a:pPr>
            <a:r>
              <a:rPr lang="en-US" altLang="en-US" sz="2000" i="1" dirty="0" smtClean="0">
                <a:solidFill>
                  <a:schemeClr val="accent6"/>
                </a:solidFill>
                <a:latin typeface="Calibri"/>
              </a:rPr>
              <a:t>Click: </a:t>
            </a:r>
            <a:r>
              <a:rPr lang="en-US" altLang="en-US" sz="2000" i="1" dirty="0" smtClean="0">
                <a:solidFill>
                  <a:schemeClr val="accent6"/>
                </a:solidFill>
                <a:latin typeface="Calibri"/>
                <a:hlinkClick r:id="rId4"/>
              </a:rPr>
              <a:t>ODE Math Assessment Webpage</a:t>
            </a:r>
            <a:endParaRPr lang="en-US" altLang="en-US" sz="2000" dirty="0">
              <a:solidFill>
                <a:schemeClr val="accent6"/>
              </a:solidFill>
              <a:latin typeface="Calibri"/>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9</a:t>
            </a:fld>
            <a:endParaRPr lang="en-US" dirty="0"/>
          </a:p>
        </p:txBody>
      </p:sp>
    </p:spTree>
    <p:custDataLst>
      <p:tags r:id="rId1"/>
    </p:custDataLst>
    <p:extLst>
      <p:ext uri="{BB962C8B-B14F-4D97-AF65-F5344CB8AC3E}">
        <p14:creationId xmlns:p14="http://schemas.microsoft.com/office/powerpoint/2010/main" val="1972801894"/>
      </p:ext>
    </p:extLst>
  </p:cSld>
  <p:clrMapOvr>
    <a:masterClrMapping/>
  </p:clrMapOvr>
  <mc:AlternateContent xmlns:mc="http://schemas.openxmlformats.org/markup-compatibility/2006">
    <mc:Choice xmlns:p14="http://schemas.microsoft.com/office/powerpoint/2010/main" Requires="p14">
      <p:transition spd="slow" p14:dur="2000" advTm="46016"/>
    </mc:Choice>
    <mc:Fallback>
      <p:transition spd="slow" advTm="4601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9.5|26.6"/>
</p:tagLst>
</file>

<file path=ppt/tags/tag12.xml><?xml version="1.0" encoding="utf-8"?>
<p:tagLst xmlns:a="http://schemas.openxmlformats.org/drawingml/2006/main" xmlns:r="http://schemas.openxmlformats.org/officeDocument/2006/relationships" xmlns:p="http://schemas.openxmlformats.org/presentationml/2006/main">
  <p:tag name="TIMING" val="|1.3"/>
</p:tagLst>
</file>

<file path=ppt/tags/tag13.xml><?xml version="1.0" encoding="utf-8"?>
<p:tagLst xmlns:a="http://schemas.openxmlformats.org/drawingml/2006/main" xmlns:r="http://schemas.openxmlformats.org/officeDocument/2006/relationships" xmlns:p="http://schemas.openxmlformats.org/presentationml/2006/main">
  <p:tag name="TIMING" val="|1.3"/>
</p:tagLst>
</file>

<file path=ppt/tags/tag14.xml><?xml version="1.0" encoding="utf-8"?>
<p:tagLst xmlns:a="http://schemas.openxmlformats.org/drawingml/2006/main" xmlns:r="http://schemas.openxmlformats.org/officeDocument/2006/relationships" xmlns:p="http://schemas.openxmlformats.org/presentationml/2006/main">
  <p:tag name="TIMING" val="|36.3"/>
</p:tagLst>
</file>

<file path=ppt/tags/tag15.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39.3"/>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39.3"/>
</p:tagLst>
</file>

<file path=ppt/tags/tag6.xml><?xml version="1.0" encoding="utf-8"?>
<p:tagLst xmlns:a="http://schemas.openxmlformats.org/drawingml/2006/main" xmlns:r="http://schemas.openxmlformats.org/officeDocument/2006/relationships" xmlns:p="http://schemas.openxmlformats.org/presentationml/2006/main">
  <p:tag name="TIMING" val="|39.3"/>
</p:tagLst>
</file>

<file path=ppt/tags/tag7.xml><?xml version="1.0" encoding="utf-8"?>
<p:tagLst xmlns:a="http://schemas.openxmlformats.org/drawingml/2006/main" xmlns:r="http://schemas.openxmlformats.org/officeDocument/2006/relationships" xmlns:p="http://schemas.openxmlformats.org/presentationml/2006/main">
  <p:tag name="TIMING" val="|1.3"/>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50"/>
</p:tagLst>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697ED0C2-6A2F-44BD-A89B-AB51946EBEAC}"/>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BFF507A3-746C-4A8E-AC20-2966B2C8A103}"/>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47491027-B441-47A4-BE8F-967E7F9DFD6B}"/>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AEBF3550-3ED6-42D9-9388-1BD7DEB20E28}"/>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89E1311E-2E1D-4481-BE67-5562D085D4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2022-09-28T19:12:11+00:00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167D6-C652-42F6-AFB6-6B5D39CB4B80}">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826a7eb6-1fc1-4229-aedf-6a10bdcdc31e"/>
    <ds:schemaRef ds:uri="http://purl.org/dc/elements/1.1/"/>
    <ds:schemaRef ds:uri="http://schemas.microsoft.com/office/2006/metadata/properties"/>
    <ds:schemaRef ds:uri="54031767-dd6d-417c-ab73-583408f47564"/>
    <ds:schemaRef ds:uri="http://schemas.microsoft.com/sharepoint/v3"/>
    <ds:schemaRef ds:uri="http://www.w3.org/XML/1998/namespace"/>
  </ds:schemaRefs>
</ds:datastoreItem>
</file>

<file path=customXml/itemProps2.xml><?xml version="1.0" encoding="utf-8"?>
<ds:datastoreItem xmlns:ds="http://schemas.openxmlformats.org/officeDocument/2006/customXml" ds:itemID="{EE63B9AD-8E37-4835-A833-074901297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6a7eb6-1fc1-4229-aedf-6a10bdcdc31e"/>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14E953-EB2C-41EC-B19F-1B4914465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24766</TotalTime>
  <Words>5461</Words>
  <Application>Microsoft Office PowerPoint</Application>
  <PresentationFormat>Widescreen</PresentationFormat>
  <Paragraphs>515</Paragraphs>
  <Slides>34</Slides>
  <Notes>34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34</vt:i4>
      </vt:variant>
    </vt:vector>
  </HeadingPairs>
  <TitlesOfParts>
    <vt:vector size="44" baseType="lpstr">
      <vt:lpstr>Arial</vt:lpstr>
      <vt:lpstr>Calibri</vt:lpstr>
      <vt:lpstr>Times New Roman</vt:lpstr>
      <vt:lpstr>Wingdings</vt:lpstr>
      <vt:lpstr>2021ODE</vt:lpstr>
      <vt:lpstr>Green_2021ODE</vt:lpstr>
      <vt:lpstr>Gold_2021ODE</vt:lpstr>
      <vt:lpstr>Orange_2021ODE</vt:lpstr>
      <vt:lpstr>Red_2021ODE</vt:lpstr>
      <vt:lpstr>Teal_2021ODE</vt:lpstr>
      <vt:lpstr>Oregon Statewide Assessment System   English Language Arts &amp; Mathematics Test Training</vt:lpstr>
      <vt:lpstr>Module Topics</vt:lpstr>
      <vt:lpstr>Acronym Guide</vt:lpstr>
      <vt:lpstr>ELA and Mathematics  Test Updates</vt:lpstr>
      <vt:lpstr>OSAS ELA &amp; Math Test Overview</vt:lpstr>
      <vt:lpstr>OSAS ELA &amp; Math Test Update: Student Login</vt:lpstr>
      <vt:lpstr>OSAS ELA Test Update: Pausing PTs</vt:lpstr>
      <vt:lpstr>OSAS Math Test Updates: Accessibility</vt:lpstr>
      <vt:lpstr>OSAS Math Test Updates: Blueprints</vt:lpstr>
      <vt:lpstr>Scheduling</vt:lpstr>
      <vt:lpstr>Statewide Test Windows</vt:lpstr>
      <vt:lpstr>General Considerations</vt:lpstr>
      <vt:lpstr>Estimated Testing Times (in hrs:min)</vt:lpstr>
      <vt:lpstr>Grade 12 Assessment Opportunities</vt:lpstr>
      <vt:lpstr>Grade 10 Assessment Opportunities</vt:lpstr>
      <vt:lpstr>Administration</vt:lpstr>
      <vt:lpstr>Administering the ELA and Mathematics Tests</vt:lpstr>
      <vt:lpstr>Administering the ELA and Mathematics Tests, cont.</vt:lpstr>
      <vt:lpstr>Scratch Paper</vt:lpstr>
      <vt:lpstr>Pause Rules and Test Expiration</vt:lpstr>
      <vt:lpstr>Pause Rules and Test Expiration, cont.</vt:lpstr>
      <vt:lpstr>Key Elements</vt:lpstr>
      <vt:lpstr>Assessment Components</vt:lpstr>
      <vt:lpstr>Key Elements for ELA</vt:lpstr>
      <vt:lpstr>Key Elements for Mathematics</vt:lpstr>
      <vt:lpstr>Embedded Calculators</vt:lpstr>
      <vt:lpstr>Centralized Reporting System</vt:lpstr>
      <vt:lpstr>Resources</vt:lpstr>
      <vt:lpstr>OSAS Training and Sample Tests</vt:lpstr>
      <vt:lpstr>Training Tests vs. Sample Tests</vt:lpstr>
      <vt:lpstr>Oregon ELA and Mathematics Test Documents</vt:lpstr>
      <vt:lpstr>Online Resources</vt:lpstr>
      <vt:lpstr>Q&amp;A Discussion</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OSAS ELA and Math Test Training Module</dc:title>
  <dc:creator>Andrew.Byerley@ode.state.or.us</dc:creator>
  <cp:lastModifiedBy>BYERLEY Andrew * ODE</cp:lastModifiedBy>
  <cp:revision>319</cp:revision>
  <cp:lastPrinted>2018-08-28T21:36:30Z</cp:lastPrinted>
  <dcterms:created xsi:type="dcterms:W3CDTF">2018-06-18T15:52:28Z</dcterms:created>
  <dcterms:modified xsi:type="dcterms:W3CDTF">2023-08-02T00:25:29Z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