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9" r:id="rId4"/>
    <p:sldMasterId id="2147483731" r:id="rId5"/>
    <p:sldMasterId id="2147483743" r:id="rId6"/>
    <p:sldMasterId id="2147483755" r:id="rId7"/>
    <p:sldMasterId id="2147483767" r:id="rId8"/>
    <p:sldMasterId id="2147483779" r:id="rId9"/>
  </p:sldMasterIdLst>
  <p:notesMasterIdLst>
    <p:notesMasterId r:id="rId29"/>
  </p:notesMasterIdLst>
  <p:sldIdLst>
    <p:sldId id="314" r:id="rId10"/>
    <p:sldId id="271" r:id="rId11"/>
    <p:sldId id="281" r:id="rId12"/>
    <p:sldId id="282" r:id="rId13"/>
    <p:sldId id="283" r:id="rId14"/>
    <p:sldId id="284" r:id="rId15"/>
    <p:sldId id="298" r:id="rId16"/>
    <p:sldId id="312" r:id="rId17"/>
    <p:sldId id="272" r:id="rId18"/>
    <p:sldId id="300" r:id="rId19"/>
    <p:sldId id="301" r:id="rId20"/>
    <p:sldId id="302" r:id="rId21"/>
    <p:sldId id="273" r:id="rId22"/>
    <p:sldId id="309" r:id="rId23"/>
    <p:sldId id="315" r:id="rId24"/>
    <p:sldId id="299" r:id="rId25"/>
    <p:sldId id="311" r:id="rId26"/>
    <p:sldId id="316" r:id="rId27"/>
    <p:sldId id="277" r:id="rId2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4EC"/>
    <a:srgbClr val="FAF5E3"/>
    <a:srgbClr val="FCEDE1"/>
    <a:srgbClr val="E7F5F3"/>
    <a:srgbClr val="F0F4E6"/>
    <a:srgbClr val="FCF4F8"/>
    <a:srgbClr val="F2FAFE"/>
    <a:srgbClr val="BB8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5" autoAdjust="0"/>
    <p:restoredTop sz="61012" autoAdjust="0"/>
  </p:normalViewPr>
  <p:slideViewPr>
    <p:cSldViewPr snapToGrid="0">
      <p:cViewPr varScale="1">
        <p:scale>
          <a:sx n="60" d="100"/>
          <a:sy n="60" d="100"/>
        </p:scale>
        <p:origin x="140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presProps" Target="presProps.xml"/><Relationship Id="rId8" Type="http://schemas.openxmlformats.org/officeDocument/2006/relationships/slideMaster" Target="slideMasters/slideMaster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dirty="0"/>
              <a:t>This is the test coordinator training module for Oregon’s statewide summative assessment system (OSAS), required for all district and school test coordinators. This is the first of a series of annually required training modules organized into the following topics:</a:t>
            </a:r>
          </a:p>
          <a:p>
            <a:pPr marL="0" indent="0">
              <a:buFontTx/>
              <a:buNone/>
              <a:defRPr/>
            </a:pPr>
            <a:r>
              <a:rPr lang="en-US" altLang="en-US" dirty="0"/>
              <a:t>Test Coordinators</a:t>
            </a:r>
          </a:p>
          <a:p>
            <a:pPr marL="0" indent="0">
              <a:buFontTx/>
              <a:buNone/>
              <a:defRPr/>
            </a:pPr>
            <a:r>
              <a:rPr lang="en-US" altLang="en-US" dirty="0"/>
              <a:t>Test Administrators</a:t>
            </a:r>
          </a:p>
          <a:p>
            <a:pPr marL="0" indent="0">
              <a:buFontTx/>
              <a:buNone/>
              <a:defRPr/>
            </a:pPr>
            <a:r>
              <a:rPr lang="en-US" altLang="en-US" dirty="0"/>
              <a:t>Accessibility Supports</a:t>
            </a:r>
          </a:p>
          <a:p>
            <a:pPr marL="0" indent="0">
              <a:buFontTx/>
              <a:buNone/>
              <a:defRPr/>
            </a:pPr>
            <a:r>
              <a:rPr lang="en-US" altLang="en-US" dirty="0"/>
              <a:t>Test Security</a:t>
            </a:r>
          </a:p>
          <a:p>
            <a:pPr marL="0" indent="0">
              <a:buFontTx/>
              <a:buNone/>
              <a:defRPr/>
            </a:pPr>
            <a:r>
              <a:rPr lang="en-US" altLang="en-US" dirty="0"/>
              <a:t>Summative assessment in English Language Arts (ELA) and Mathematics</a:t>
            </a:r>
          </a:p>
          <a:p>
            <a:pPr marL="0" indent="0">
              <a:buFontTx/>
              <a:buNone/>
              <a:defRPr/>
            </a:pPr>
            <a:r>
              <a:rPr lang="en-US" altLang="en-US" dirty="0"/>
              <a:t>Summative</a:t>
            </a:r>
            <a:r>
              <a:rPr lang="en-US" altLang="en-US" baseline="0" dirty="0"/>
              <a:t> assessment </a:t>
            </a:r>
            <a:r>
              <a:rPr lang="en-US" altLang="en-US" dirty="0"/>
              <a:t>in Science </a:t>
            </a:r>
          </a:p>
          <a:p>
            <a:pPr marL="0" indent="0">
              <a:buFontTx/>
              <a:buNone/>
              <a:defRPr/>
            </a:pPr>
            <a:r>
              <a:rPr lang="en-US" altLang="en-US" dirty="0"/>
              <a:t>Oregon’s Summative English Language Proficiency Assessment</a:t>
            </a:r>
          </a:p>
          <a:p>
            <a:pPr marL="0" indent="0">
              <a:buFontTx/>
              <a:buNone/>
              <a:defRPr/>
            </a:pPr>
            <a:r>
              <a:rPr lang="en-US" sz="1200" b="0" i="0" kern="1200" dirty="0">
                <a:solidFill>
                  <a:schemeClr val="tx1"/>
                </a:solidFill>
                <a:effectLst/>
                <a:latin typeface="+mn-lt"/>
                <a:ea typeface="+mn-ea"/>
                <a:cs typeface="+mn-cs"/>
              </a:rPr>
              <a:t>SEED</a:t>
            </a:r>
            <a:r>
              <a:rPr lang="en-US" sz="1200" b="0" i="0" kern="1200" baseline="0" dirty="0">
                <a:solidFill>
                  <a:schemeClr val="tx1"/>
                </a:solidFill>
                <a:effectLst/>
                <a:latin typeface="+mn-lt"/>
                <a:ea typeface="+mn-ea"/>
                <a:cs typeface="+mn-cs"/>
              </a:rPr>
              <a:t> Survey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Interim Assessment Resources and</a:t>
            </a:r>
          </a:p>
          <a:p>
            <a:pPr marL="0" indent="0">
              <a:buFontTx/>
              <a:buNone/>
              <a:defRPr/>
            </a:pPr>
            <a:r>
              <a:rPr lang="en-US" sz="1200" b="0" i="0" kern="1200" baseline="0" dirty="0">
                <a:solidFill>
                  <a:schemeClr val="tx1"/>
                </a:solidFill>
                <a:effectLst/>
                <a:latin typeface="+mn-lt"/>
                <a:ea typeface="+mn-ea"/>
                <a:cs typeface="+mn-cs"/>
              </a:rPr>
              <a:t>Remote Test Administration Resources</a:t>
            </a:r>
            <a:endParaRPr lang="en-US" sz="1200" b="0" i="0" kern="1200" dirty="0">
              <a:solidFill>
                <a:schemeClr val="tx1"/>
              </a:solidFill>
              <a:effectLst/>
              <a:latin typeface="+mn-lt"/>
              <a:ea typeface="+mn-ea"/>
              <a:cs typeface="+mn-cs"/>
            </a:endParaRP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F9F60B4B-FE14-4503-B932-D6B46C11DC63}" type="slidenum">
              <a:rPr lang="en-US" altLang="en-US"/>
              <a:pPr eaLnBrk="1" hangingPunct="1">
                <a:spcBef>
                  <a:spcPct val="0"/>
                </a:spcBef>
              </a:pPr>
              <a:t>1</a:t>
            </a:fld>
            <a:endParaRPr lang="en-US" altLang="en-US"/>
          </a:p>
        </p:txBody>
      </p:sp>
    </p:spTree>
    <p:extLst>
      <p:ext uri="{BB962C8B-B14F-4D97-AF65-F5344CB8AC3E}">
        <p14:creationId xmlns:p14="http://schemas.microsoft.com/office/powerpoint/2010/main" val="1386145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1">
              <a:defRPr/>
            </a:pPr>
            <a:r>
              <a:rPr lang="en-US" altLang="en-US" dirty="0">
                <a:cs typeface="Times New Roman" panose="02020603050405020304" pitchFamily="18" charset="0"/>
              </a:rPr>
              <a:t>-The OSAS statewide test windows for the</a:t>
            </a:r>
            <a:r>
              <a:rPr lang="en-US" altLang="en-US" baseline="0" dirty="0">
                <a:cs typeface="Times New Roman" panose="02020603050405020304" pitchFamily="18" charset="0"/>
              </a:rPr>
              <a:t> current academic </a:t>
            </a:r>
            <a:r>
              <a:rPr lang="en-US" altLang="en-US" dirty="0">
                <a:cs typeface="Times New Roman" panose="02020603050405020304" pitchFamily="18" charset="0"/>
              </a:rPr>
              <a:t>year are listed on this slide</a:t>
            </a:r>
            <a:r>
              <a:rPr lang="en-US" baseline="0" dirty="0">
                <a:solidFill>
                  <a:schemeClr val="tx1">
                    <a:lumMod val="50000"/>
                  </a:schemeClr>
                </a:solidFill>
                <a:cs typeface="Times New Roman" panose="02020603050405020304" pitchFamily="18" charset="0"/>
              </a:rPr>
              <a:t>. </a:t>
            </a:r>
          </a:p>
          <a:p>
            <a:pPr marL="0" lvl="1">
              <a:defRPr/>
            </a:pPr>
            <a:endParaRPr lang="en-US" dirty="0">
              <a:solidFill>
                <a:schemeClr val="tx1">
                  <a:lumMod val="50000"/>
                </a:schemeClr>
              </a:solidFill>
              <a:cs typeface="Times New Roman" panose="02020603050405020304" pitchFamily="18" charset="0"/>
            </a:endParaRPr>
          </a:p>
          <a:p>
            <a:pPr marL="0" lvl="1">
              <a:defRPr/>
            </a:pPr>
            <a:r>
              <a:rPr lang="en-US" altLang="en-US" dirty="0">
                <a:cs typeface="Times New Roman" panose="02020603050405020304" pitchFamily="18" charset="0"/>
              </a:rPr>
              <a:t>-Each test opportunity is subject to a 20-day expiration period which begins the moment the student first logs into the test.</a:t>
            </a:r>
          </a:p>
          <a:p>
            <a:pPr marL="0" lvl="1">
              <a:defRPr/>
            </a:pPr>
            <a:endParaRPr lang="en-US" altLang="en-US" dirty="0">
              <a:cs typeface="Times New Roman" panose="02020603050405020304" pitchFamily="18" charset="0"/>
            </a:endParaRPr>
          </a:p>
          <a:p>
            <a:pPr marL="0" lvl="1">
              <a:defRPr/>
            </a:pPr>
            <a:r>
              <a:rPr lang="en-US" altLang="en-US" dirty="0">
                <a:cs typeface="Times New Roman" panose="02020603050405020304" pitchFamily="18" charset="0"/>
              </a:rPr>
              <a:t>For more</a:t>
            </a:r>
            <a:r>
              <a:rPr lang="en-US" altLang="en-US" baseline="0" dirty="0">
                <a:cs typeface="Times New Roman" panose="02020603050405020304" pitchFamily="18" charset="0"/>
              </a:rPr>
              <a:t> test window information, please see Appendix A of Oregon’s Test Administration Manual, and for more information on pause rules and test expirations, refer to Section 6.4. </a:t>
            </a:r>
            <a:endParaRPr lang="en-US" altLang="en-US" dirty="0">
              <a:cs typeface="Times New Roman" panose="02020603050405020304" pitchFamily="18" charset="0"/>
            </a:endParaRPr>
          </a:p>
          <a:p>
            <a:pPr>
              <a:defRPr/>
            </a:pPr>
            <a:endParaRPr lang="en-US" altLang="en-US" dirty="0"/>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55650" indent="-290513" defTabSz="931863" eaLnBrk="0" hangingPunct="0">
              <a:spcBef>
                <a:spcPct val="30000"/>
              </a:spcBef>
              <a:defRPr sz="1200">
                <a:solidFill>
                  <a:schemeClr val="tx1"/>
                </a:solidFill>
                <a:latin typeface="Times New Roman" panose="02020603050405020304" pitchFamily="18" charset="0"/>
              </a:defRPr>
            </a:lvl2pPr>
            <a:lvl3pPr marL="1163638" indent="-231775" defTabSz="931863" eaLnBrk="0" hangingPunct="0">
              <a:spcBef>
                <a:spcPct val="30000"/>
              </a:spcBef>
              <a:defRPr sz="1200">
                <a:solidFill>
                  <a:schemeClr val="tx1"/>
                </a:solidFill>
                <a:latin typeface="Times New Roman" panose="02020603050405020304" pitchFamily="18" charset="0"/>
              </a:defRPr>
            </a:lvl3pPr>
            <a:lvl4pPr marL="1630363" indent="-231775" defTabSz="931863" eaLnBrk="0" hangingPunct="0">
              <a:spcBef>
                <a:spcPct val="30000"/>
              </a:spcBef>
              <a:defRPr sz="1200">
                <a:solidFill>
                  <a:schemeClr val="tx1"/>
                </a:solidFill>
                <a:latin typeface="Times New Roman" panose="02020603050405020304" pitchFamily="18" charset="0"/>
              </a:defRPr>
            </a:lvl4pPr>
            <a:lvl5pPr marL="2095500" indent="-231775" defTabSz="931863" eaLnBrk="0" hangingPunct="0">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AAADE5A9-795D-43E7-865A-1FBDE3248DA5}" type="slidenum">
              <a:rPr lang="en-US" altLang="en-US"/>
              <a:pPr eaLnBrk="1" hangingPunct="1">
                <a:spcBef>
                  <a:spcPct val="0"/>
                </a:spcBef>
              </a:pPr>
              <a:t>10</a:t>
            </a:fld>
            <a:endParaRPr lang="en-US" altLang="en-US"/>
          </a:p>
        </p:txBody>
      </p:sp>
    </p:spTree>
    <p:extLst>
      <p:ext uri="{BB962C8B-B14F-4D97-AF65-F5344CB8AC3E}">
        <p14:creationId xmlns:p14="http://schemas.microsoft.com/office/powerpoint/2010/main" val="35791780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Students in grades 5, 8, and 11 take the OSAS science test, with the expectation that at least 95% of students participate. This requirement is the same as previous years. </a:t>
            </a:r>
          </a:p>
          <a:p>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All students with EL status are eligible to participate in the OSAS Science Test.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Science Test does not have an opt out instead, parents, guardians, and adult students </a:t>
            </a:r>
            <a:r>
              <a:rPr lang="en-US" sz="1200" b="1" i="1" u="sng" dirty="0"/>
              <a:t>may request an exemption based on disability or religion</a:t>
            </a:r>
            <a:r>
              <a:rPr lang="en-US" sz="1200" dirty="0"/>
              <a:t>, at any time prior to the end of the test window.</a:t>
            </a:r>
          </a:p>
          <a:p>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More information about requirements for statewide</a:t>
            </a:r>
            <a:r>
              <a:rPr lang="en-US" altLang="en-US" baseline="0" dirty="0"/>
              <a:t> testing </a:t>
            </a:r>
            <a:r>
              <a:rPr lang="en-US" altLang="en-US" dirty="0"/>
              <a:t>can</a:t>
            </a:r>
            <a:r>
              <a:rPr lang="en-US" altLang="en-US" baseline="0" dirty="0"/>
              <a:t> be found in the </a:t>
            </a:r>
            <a:r>
              <a:rPr lang="en-US" altLang="en-US" sz="1200" i="1" dirty="0">
                <a:solidFill>
                  <a:schemeClr val="accent6"/>
                </a:solidFill>
                <a:latin typeface="Times New Roman" panose="02020603050405020304" pitchFamily="18" charset="0"/>
              </a:rPr>
              <a:t>TAM, Section 5.3: Student Participation in State Testing</a:t>
            </a:r>
            <a:endParaRPr lang="en-US" altLang="en-US" sz="1200" dirty="0">
              <a:solidFill>
                <a:schemeClr val="accent6"/>
              </a:solidFill>
              <a:latin typeface="Times New Roman" panose="02020603050405020304" pitchFamily="18" charset="0"/>
            </a:endParaRPr>
          </a:p>
          <a:p>
            <a:endParaRPr lang="en-US" altLang="en-US" dirty="0"/>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55650" indent="-290513" defTabSz="931863" eaLnBrk="0" hangingPunct="0">
              <a:spcBef>
                <a:spcPct val="30000"/>
              </a:spcBef>
              <a:defRPr sz="1200">
                <a:solidFill>
                  <a:schemeClr val="tx1"/>
                </a:solidFill>
                <a:latin typeface="Times New Roman" panose="02020603050405020304" pitchFamily="18" charset="0"/>
              </a:defRPr>
            </a:lvl2pPr>
            <a:lvl3pPr marL="1163638" indent="-231775" defTabSz="931863" eaLnBrk="0" hangingPunct="0">
              <a:spcBef>
                <a:spcPct val="30000"/>
              </a:spcBef>
              <a:defRPr sz="1200">
                <a:solidFill>
                  <a:schemeClr val="tx1"/>
                </a:solidFill>
                <a:latin typeface="Times New Roman" panose="02020603050405020304" pitchFamily="18" charset="0"/>
              </a:defRPr>
            </a:lvl3pPr>
            <a:lvl4pPr marL="1630363" indent="-231775" defTabSz="931863" eaLnBrk="0" hangingPunct="0">
              <a:spcBef>
                <a:spcPct val="30000"/>
              </a:spcBef>
              <a:defRPr sz="1200">
                <a:solidFill>
                  <a:schemeClr val="tx1"/>
                </a:solidFill>
                <a:latin typeface="Times New Roman" panose="02020603050405020304" pitchFamily="18" charset="0"/>
              </a:defRPr>
            </a:lvl4pPr>
            <a:lvl5pPr marL="2095500" indent="-231775" defTabSz="931863" eaLnBrk="0" hangingPunct="0">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D77636B6-978D-4DEA-AA6F-DF8F2FD5EA04}" type="slidenum">
              <a:rPr lang="en-US" altLang="en-US"/>
              <a:pPr eaLnBrk="1" hangingPunct="1">
                <a:spcBef>
                  <a:spcPct val="0"/>
                </a:spcBef>
              </a:pPr>
              <a:t>11</a:t>
            </a:fld>
            <a:endParaRPr lang="en-US" altLang="en-US"/>
          </a:p>
        </p:txBody>
      </p:sp>
    </p:spTree>
    <p:extLst>
      <p:ext uri="{BB962C8B-B14F-4D97-AF65-F5344CB8AC3E}">
        <p14:creationId xmlns:p14="http://schemas.microsoft.com/office/powerpoint/2010/main" val="5794348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Students in grades 5, 8, and 11 will have one OSAS Science Test opportunity in</a:t>
            </a:r>
            <a:r>
              <a:rPr lang="en-US" altLang="en-US" baseline="0" dirty="0"/>
              <a:t> that</a:t>
            </a:r>
            <a:r>
              <a:rPr lang="en-US" altLang="en-US" dirty="0"/>
              <a:t> academic year.</a:t>
            </a:r>
          </a:p>
          <a:p>
            <a:endParaRPr lang="en-US" altLang="en-US" dirty="0"/>
          </a:p>
          <a:p>
            <a:r>
              <a:rPr lang="en-US" sz="1200" dirty="0"/>
              <a:t>Students enrolled in grades K through grade 9 </a:t>
            </a:r>
            <a:r>
              <a:rPr lang="en-US" sz="1200" b="1" dirty="0"/>
              <a:t>can not </a:t>
            </a:r>
            <a:r>
              <a:rPr lang="en-US" sz="1200" dirty="0"/>
              <a:t>challenge up to a higher grade assessment.</a:t>
            </a:r>
          </a:p>
          <a:p>
            <a:endParaRPr lang="en-US" altLang="en-US" sz="1200" dirty="0"/>
          </a:p>
          <a:p>
            <a:r>
              <a:rPr lang="en-US" altLang="en-US" dirty="0"/>
              <a:t>Students</a:t>
            </a:r>
            <a:r>
              <a:rPr lang="en-US" altLang="en-US" baseline="0" dirty="0"/>
              <a:t> in Grade 10</a:t>
            </a:r>
            <a:r>
              <a:rPr lang="en-US" altLang="en-US" dirty="0"/>
              <a:t> who</a:t>
            </a:r>
            <a:r>
              <a:rPr lang="en-US" altLang="en-US" baseline="0" dirty="0"/>
              <a:t> have completed</a:t>
            </a:r>
            <a:r>
              <a:rPr lang="en-US" altLang="en-US" dirty="0"/>
              <a:t> advanced</a:t>
            </a:r>
            <a:r>
              <a:rPr lang="en-US" altLang="en-US" baseline="0" dirty="0"/>
              <a:t> course work in science </a:t>
            </a:r>
            <a:r>
              <a:rPr lang="en-US" altLang="en-US" dirty="0"/>
              <a:t>may “challenge up” If a student enrolled in grade 10 meets the high school level achievement standard, the score will be banked and will be reported in the student’s grade 11 year. Finally, Grade 12</a:t>
            </a:r>
            <a:r>
              <a:rPr lang="en-US" altLang="en-US" baseline="0" dirty="0"/>
              <a:t> students who did not get their Grade 11 opportunity may also test. </a:t>
            </a:r>
            <a:endParaRPr lang="en-US" altLang="en-US" dirty="0"/>
          </a:p>
          <a:p>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Test</a:t>
            </a:r>
            <a:r>
              <a:rPr lang="en-US" altLang="en-US" baseline="0" dirty="0"/>
              <a:t> administrators</a:t>
            </a:r>
            <a:r>
              <a:rPr lang="en-US" altLang="en-US" dirty="0"/>
              <a:t> should contact their district test coordinator regarding the “challenge up” process. District test coordinators who need assistance should contact their ESD Partner.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More information about testing time can be found in Section 5.1 of Oregon’s</a:t>
            </a:r>
            <a:r>
              <a:rPr lang="en-US" altLang="en-US" baseline="0" dirty="0"/>
              <a:t> Test Administration Manual. Special Test Conditions information can be found in Appendix B. </a:t>
            </a:r>
            <a:endParaRPr lang="en-US" altLang="en-US" dirty="0"/>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C56BC64B-2C49-4D71-972D-A9D04B145A92}" type="slidenum">
              <a:rPr lang="en-US" altLang="en-US"/>
              <a:pPr eaLnBrk="1" hangingPunct="1">
                <a:spcBef>
                  <a:spcPct val="0"/>
                </a:spcBef>
              </a:pPr>
              <a:t>12</a:t>
            </a:fld>
            <a:endParaRPr lang="en-US" altLang="en-US"/>
          </a:p>
        </p:txBody>
      </p:sp>
    </p:spTree>
    <p:extLst>
      <p:ext uri="{BB962C8B-B14F-4D97-AF65-F5344CB8AC3E}">
        <p14:creationId xmlns:p14="http://schemas.microsoft.com/office/powerpoint/2010/main" val="449098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Planning for Test Administration ensures equitable access for all students</a:t>
            </a:r>
          </a:p>
        </p:txBody>
      </p:sp>
      <p:sp>
        <p:nvSpPr>
          <p:cNvPr id="4" name="Slide Number Placeholder 3"/>
          <p:cNvSpPr>
            <a:spLocks noGrp="1"/>
          </p:cNvSpPr>
          <p:nvPr>
            <p:ph type="sldNum" sz="quarter" idx="5"/>
          </p:nvPr>
        </p:nvSpPr>
        <p:spPr/>
        <p:txBody>
          <a:bodyPr/>
          <a:lstStyle/>
          <a:p>
            <a:fld id="{1B12FC95-0C67-4599-AF03-112A060D86AA}" type="slidenum">
              <a:rPr lang="en-US" smtClean="0"/>
              <a:t>13</a:t>
            </a:fld>
            <a:endParaRPr lang="en-US"/>
          </a:p>
        </p:txBody>
      </p:sp>
    </p:spTree>
    <p:extLst>
      <p:ext uri="{BB962C8B-B14F-4D97-AF65-F5344CB8AC3E}">
        <p14:creationId xmlns:p14="http://schemas.microsoft.com/office/powerpoint/2010/main" val="1233518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During testing, students may </a:t>
            </a:r>
            <a:r>
              <a:rPr lang="en-US" altLang="en-US" b="1" u="sng" dirty="0"/>
              <a:t>only</a:t>
            </a:r>
            <a:r>
              <a:rPr lang="en-US" altLang="en-US" dirty="0"/>
              <a:t> access materials explicitly identified in the detailed list of content area accessibility supports found </a:t>
            </a:r>
            <a:r>
              <a:rPr lang="en-US" altLang="en-US" baseline="0" dirty="0"/>
              <a:t>in the </a:t>
            </a:r>
            <a:r>
              <a:rPr lang="en-US" altLang="en-US" dirty="0"/>
              <a:t>Oregon Accessibility Manual </a:t>
            </a:r>
            <a:r>
              <a:rPr lang="en-US" dirty="0"/>
              <a:t>and match the accommodations listed on their IEP or 504 plans</a:t>
            </a:r>
            <a:r>
              <a:rPr lang="en-US" altLang="en-US" dirty="0"/>
              <a:t>. For example, students </a:t>
            </a:r>
            <a:r>
              <a:rPr lang="en-US" altLang="en-US" u="sng" dirty="0"/>
              <a:t>may not</a:t>
            </a:r>
            <a:r>
              <a:rPr lang="en-US" altLang="en-US" dirty="0"/>
              <a:t> access materials such as class notes, electronic translation devices, or cell phones during testing. </a:t>
            </a:r>
          </a:p>
          <a:p>
            <a:pPr eaLnBrk="1" hangingPunct="1"/>
            <a:endParaRPr lang="en-US" altLang="en-US" dirty="0"/>
          </a:p>
          <a:p>
            <a:pPr eaLnBrk="1" hangingPunct="1"/>
            <a:r>
              <a:rPr lang="en-US" altLang="en-US" dirty="0"/>
              <a:t>Before a test is paused, students should be allowed to finish responding to the items presented on the screen, if possible.</a:t>
            </a:r>
          </a:p>
          <a:p>
            <a:pPr eaLnBrk="1" hangingPunct="1"/>
            <a:endParaRPr lang="en-US" altLang="en-US" dirty="0"/>
          </a:p>
          <a:p>
            <a:pPr eaLnBrk="1" hangingPunct="1"/>
            <a:r>
              <a:rPr lang="en-US" altLang="en-US" dirty="0"/>
              <a:t>If the student pauses the test for </a:t>
            </a:r>
            <a:r>
              <a:rPr lang="en-US" altLang="en-US" b="1" u="sng" dirty="0"/>
              <a:t>fewer</a:t>
            </a:r>
            <a:r>
              <a:rPr lang="en-US" altLang="en-US" dirty="0"/>
              <a:t> than 20 minutes, they </a:t>
            </a:r>
            <a:r>
              <a:rPr lang="en-US" altLang="en-US" b="1" u="sng" dirty="0"/>
              <a:t>will</a:t>
            </a:r>
            <a:r>
              <a:rPr lang="en-US" altLang="en-US" dirty="0"/>
              <a:t> be able to review or change any</a:t>
            </a:r>
            <a:r>
              <a:rPr lang="en-US" altLang="en-US" baseline="0" dirty="0"/>
              <a:t> items they’ve</a:t>
            </a:r>
            <a:r>
              <a:rPr lang="en-US" altLang="en-US" dirty="0"/>
              <a:t> already completed when they resume the test.</a:t>
            </a:r>
          </a:p>
          <a:p>
            <a:pPr eaLnBrk="1" hangingPunct="1"/>
            <a:endParaRPr lang="en-US" altLang="en-US" dirty="0"/>
          </a:p>
          <a:p>
            <a:pPr eaLnBrk="1" hangingPunct="1"/>
            <a:r>
              <a:rPr lang="en-US" altLang="en-US" dirty="0"/>
              <a:t>If a student pauses for </a:t>
            </a:r>
            <a:r>
              <a:rPr lang="en-US" altLang="en-US" b="1" u="sng" dirty="0"/>
              <a:t>more</a:t>
            </a:r>
            <a:r>
              <a:rPr lang="en-US" altLang="en-US" dirty="0"/>
              <a:t> than 20 minutes, they </a:t>
            </a:r>
            <a:r>
              <a:rPr lang="en-US" altLang="en-US" b="1" i="0" u="sng" dirty="0"/>
              <a:t>will not </a:t>
            </a:r>
            <a:r>
              <a:rPr lang="en-US" altLang="en-US" dirty="0"/>
              <a:t>be able to return to the previously </a:t>
            </a:r>
            <a:r>
              <a:rPr lang="en-US" altLang="en-US" b="0" dirty="0"/>
              <a:t>completed</a:t>
            </a:r>
            <a:r>
              <a:rPr lang="en-US" altLang="en-US" dirty="0"/>
              <a:t> items when they log back into the test. </a:t>
            </a:r>
          </a:p>
          <a:p>
            <a:pPr eaLnBrk="1" hangingPunct="1"/>
            <a:endParaRPr lang="en-US" altLang="en-US" dirty="0"/>
          </a:p>
          <a:p>
            <a:pPr eaLnBrk="1" hangingPunct="1"/>
            <a:r>
              <a:rPr lang="en-US" altLang="en-US" dirty="0"/>
              <a:t>It is important to note that if a student pauses the science test for </a:t>
            </a:r>
            <a:r>
              <a:rPr lang="en-US" altLang="en-US" b="0" u="none" dirty="0"/>
              <a:t>more than 20 minutes</a:t>
            </a:r>
            <a:r>
              <a:rPr lang="en-US" altLang="en-US" b="1" u="none" dirty="0"/>
              <a:t> </a:t>
            </a:r>
            <a:r>
              <a:rPr lang="en-US" altLang="en-US" dirty="0"/>
              <a:t>while working in a cluster item they did not previously complete, they </a:t>
            </a:r>
            <a:r>
              <a:rPr lang="en-US" altLang="en-US" u="sng" dirty="0"/>
              <a:t>will be</a:t>
            </a:r>
            <a:r>
              <a:rPr lang="en-US" altLang="en-US" u="none" dirty="0"/>
              <a:t> </a:t>
            </a:r>
            <a:r>
              <a:rPr lang="en-US" altLang="en-US" dirty="0"/>
              <a:t>allowed to continue working through that item when they resume the test because it had not yet been completed. </a:t>
            </a:r>
            <a:endParaRPr lang="en-US" altLang="en-US" u="sng" dirty="0">
              <a:solidFill>
                <a:srgbClr val="FFFF00"/>
              </a:solidFill>
            </a:endParaRPr>
          </a:p>
          <a:p>
            <a:pPr eaLnBrk="1" hangingPunct="1"/>
            <a:endParaRPr lang="en-US" altLang="en-US" dirty="0"/>
          </a:p>
          <a:p>
            <a:pPr eaLnBrk="1" hangingPunct="1"/>
            <a:r>
              <a:rPr lang="en-US" altLang="en-US" dirty="0"/>
              <a:t>For more information on test administration, consult sections 2.4, 6.4 and 7.3 of Oregon’s Test Administration Manual</a:t>
            </a:r>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55650" indent="-290513" defTabSz="931863" eaLnBrk="0" hangingPunct="0">
              <a:spcBef>
                <a:spcPct val="30000"/>
              </a:spcBef>
              <a:defRPr sz="1200">
                <a:solidFill>
                  <a:schemeClr val="tx1"/>
                </a:solidFill>
                <a:latin typeface="Times New Roman" panose="02020603050405020304" pitchFamily="18" charset="0"/>
              </a:defRPr>
            </a:lvl2pPr>
            <a:lvl3pPr marL="1163638" indent="-231775" defTabSz="931863" eaLnBrk="0" hangingPunct="0">
              <a:spcBef>
                <a:spcPct val="30000"/>
              </a:spcBef>
              <a:defRPr sz="1200">
                <a:solidFill>
                  <a:schemeClr val="tx1"/>
                </a:solidFill>
                <a:latin typeface="Times New Roman" panose="02020603050405020304" pitchFamily="18" charset="0"/>
              </a:defRPr>
            </a:lvl3pPr>
            <a:lvl4pPr marL="1630363" indent="-231775" defTabSz="931863" eaLnBrk="0" hangingPunct="0">
              <a:spcBef>
                <a:spcPct val="30000"/>
              </a:spcBef>
              <a:defRPr sz="1200">
                <a:solidFill>
                  <a:schemeClr val="tx1"/>
                </a:solidFill>
                <a:latin typeface="Times New Roman" panose="02020603050405020304" pitchFamily="18" charset="0"/>
              </a:defRPr>
            </a:lvl4pPr>
            <a:lvl5pPr marL="2095500" indent="-231775" defTabSz="931863" eaLnBrk="0" hangingPunct="0">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DFDC8456-0A5C-48C7-BE03-0E6F7F83E1C5}" type="slidenum">
              <a:rPr lang="en-US" altLang="en-US"/>
              <a:pPr eaLnBrk="1" hangingPunct="1">
                <a:spcBef>
                  <a:spcPct val="0"/>
                </a:spcBef>
              </a:pPr>
              <a:t>14</a:t>
            </a:fld>
            <a:endParaRPr lang="en-US" altLang="en-US"/>
          </a:p>
        </p:txBody>
      </p:sp>
    </p:spTree>
    <p:extLst>
      <p:ext uri="{BB962C8B-B14F-4D97-AF65-F5344CB8AC3E}">
        <p14:creationId xmlns:p14="http://schemas.microsoft.com/office/powerpoint/2010/main" val="1650288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7055E-E57E-59E7-F103-EE86DA32CC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FAAF8-8EEB-B933-31EF-5B56602105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89C86D-CDC0-5253-92C4-E5DA0746E47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t>This is an optional point in the required training to pause and check your understanding.</a:t>
            </a:r>
            <a:endParaRPr lang="en-US" altLang="en-US" dirty="0"/>
          </a:p>
          <a:p>
            <a:endParaRPr lang="en-US" dirty="0"/>
          </a:p>
          <a:p>
            <a:r>
              <a:rPr lang="en-US" dirty="0"/>
              <a:t>This reflection encourages educators to understand key features of the OSAS Science Test including item types, accessibility supports, grade-level requirements, and preparation tools to better support students and manage testing effectively.</a:t>
            </a:r>
          </a:p>
        </p:txBody>
      </p:sp>
      <p:sp>
        <p:nvSpPr>
          <p:cNvPr id="4" name="Slide Number Placeholder 3">
            <a:extLst>
              <a:ext uri="{FF2B5EF4-FFF2-40B4-BE49-F238E27FC236}">
                <a16:creationId xmlns:a16="http://schemas.microsoft.com/office/drawing/2014/main" id="{FD15C98E-5D2B-0D36-A34D-DDE8CE7F697C}"/>
              </a:ext>
            </a:extLst>
          </p:cNvPr>
          <p:cNvSpPr>
            <a:spLocks noGrp="1"/>
          </p:cNvSpPr>
          <p:nvPr>
            <p:ph type="sldNum" sz="quarter" idx="5"/>
          </p:nvPr>
        </p:nvSpPr>
        <p:spPr/>
        <p:txBody>
          <a:bodyPr/>
          <a:lstStyle/>
          <a:p>
            <a:fld id="{1B12FC95-0C67-4599-AF03-112A060D86AA}" type="slidenum">
              <a:rPr lang="en-US" smtClean="0"/>
              <a:t>15</a:t>
            </a:fld>
            <a:endParaRPr lang="en-US"/>
          </a:p>
        </p:txBody>
      </p:sp>
    </p:spTree>
    <p:extLst>
      <p:ext uri="{BB962C8B-B14F-4D97-AF65-F5344CB8AC3E}">
        <p14:creationId xmlns:p14="http://schemas.microsoft.com/office/powerpoint/2010/main" val="16650430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a:t>
            </a:r>
            <a:r>
              <a:rPr lang="en-US" baseline="0" dirty="0"/>
              <a:t> we finish the presentation, a few important reminders</a:t>
            </a:r>
            <a:endParaRPr lang="en-US" b="1" dirty="0"/>
          </a:p>
        </p:txBody>
      </p:sp>
      <p:sp>
        <p:nvSpPr>
          <p:cNvPr id="4" name="Slide Number Placeholder 3"/>
          <p:cNvSpPr>
            <a:spLocks noGrp="1"/>
          </p:cNvSpPr>
          <p:nvPr>
            <p:ph type="sldNum" sz="quarter" idx="5"/>
          </p:nvPr>
        </p:nvSpPr>
        <p:spPr/>
        <p:txBody>
          <a:bodyPr/>
          <a:lstStyle/>
          <a:p>
            <a:fld id="{1B12FC95-0C67-4599-AF03-112A060D86AA}" type="slidenum">
              <a:rPr lang="en-US" smtClean="0"/>
              <a:t>16</a:t>
            </a:fld>
            <a:endParaRPr lang="en-US"/>
          </a:p>
        </p:txBody>
      </p:sp>
    </p:spTree>
    <p:extLst>
      <p:ext uri="{BB962C8B-B14F-4D97-AF65-F5344CB8AC3E}">
        <p14:creationId xmlns:p14="http://schemas.microsoft.com/office/powerpoint/2010/main" val="16642558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t>This is an optional point in the required training to pause and review some important pieces of the OSAS Science Test.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The OSAS Science Test is required for all students in Grades 5, 8, and 11. It is available in both English and Spanish, with a Language Toggle feature that allows students to switch between the two. Text-to-Speech (TTS) is offered in English and Spanish language. For Spanish Text to Speech Spanish presentation must be embedded. Dictation is available only in the Digital Notepad, as the test includes no constructed response items. Parent exemptions may be requested at any time before the test window closes for reasons related to disability or religion. Grade 10 students may “challenge up” to take the Grade 11 test early; passing scores are banked, while non-passing students must retake the test in Grade 11. Therefore, choose carefully to avoid over-testing.</a:t>
            </a:r>
          </a:p>
        </p:txBody>
      </p:sp>
      <p:sp>
        <p:nvSpPr>
          <p:cNvPr id="4" name="Slide Number Placeholder 3"/>
          <p:cNvSpPr>
            <a:spLocks noGrp="1"/>
          </p:cNvSpPr>
          <p:nvPr>
            <p:ph type="sldNum" sz="quarter" idx="5"/>
          </p:nvPr>
        </p:nvSpPr>
        <p:spPr/>
        <p:txBody>
          <a:bodyPr/>
          <a:lstStyle/>
          <a:p>
            <a:fld id="{1B12FC95-0C67-4599-AF03-112A060D86AA}" type="slidenum">
              <a:rPr lang="en-US" smtClean="0"/>
              <a:t>17</a:t>
            </a:fld>
            <a:endParaRPr lang="en-US"/>
          </a:p>
        </p:txBody>
      </p:sp>
    </p:spTree>
    <p:extLst>
      <p:ext uri="{BB962C8B-B14F-4D97-AF65-F5344CB8AC3E}">
        <p14:creationId xmlns:p14="http://schemas.microsoft.com/office/powerpoint/2010/main" val="4982586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altLang="en-US" dirty="0"/>
              <a:t>Several resources exist to support teachers and students in understanding and preparing</a:t>
            </a:r>
            <a:r>
              <a:rPr lang="en-US" altLang="en-US" baseline="0" dirty="0"/>
              <a:t> for the</a:t>
            </a:r>
            <a:r>
              <a:rPr lang="en-US" altLang="en-US" dirty="0"/>
              <a:t> OSAS Science Test.</a:t>
            </a:r>
          </a:p>
          <a:p>
            <a:pPr>
              <a:buFont typeface="Arial" panose="020B0604020202020204" pitchFamily="34" charset="0"/>
              <a:buChar char="•"/>
            </a:pPr>
            <a:endParaRPr lang="en-US" altLang="en-US" dirty="0"/>
          </a:p>
          <a:p>
            <a:pPr>
              <a:buFont typeface="Arial" panose="020B0604020202020204" pitchFamily="34" charset="0"/>
              <a:buChar char="•"/>
            </a:pPr>
            <a:r>
              <a:rPr lang="en-US" altLang="en-US" dirty="0"/>
              <a:t>The</a:t>
            </a:r>
            <a:r>
              <a:rPr lang="en-US" altLang="en-US" baseline="0" dirty="0"/>
              <a:t> Test Administration Manual, Oregon Accessibility Manual, and OSAS Portal have been referenced on previous slides and are linked here.</a:t>
            </a:r>
          </a:p>
          <a:p>
            <a:pPr>
              <a:buFont typeface="Arial" panose="020B0604020202020204" pitchFamily="34" charset="0"/>
              <a:buChar char="•"/>
            </a:pPr>
            <a:endParaRPr lang="en-US" baseline="0" dirty="0"/>
          </a:p>
          <a:p>
            <a:pPr>
              <a:buFont typeface="Arial" panose="020B0604020202020204" pitchFamily="34" charset="0"/>
              <a:buChar char="•"/>
            </a:pPr>
            <a:r>
              <a:rPr lang="en-US" dirty="0"/>
              <a:t>Links to the science test blueprint summary and item specifications are also provided here. These resources can help teachers better understand the OSAS Science Test and inform their instruction to better prepare students for success.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863794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We’ve</a:t>
            </a:r>
            <a:r>
              <a:rPr lang="en-US" baseline="0" dirty="0"/>
              <a:t> reached the end of the </a:t>
            </a:r>
            <a:r>
              <a:rPr lang="en-US" sz="1200" dirty="0"/>
              <a:t>OSAS Science State</a:t>
            </a:r>
            <a:r>
              <a:rPr lang="en-US" sz="1200" baseline="0" dirty="0"/>
              <a:t> Test </a:t>
            </a:r>
            <a:r>
              <a:rPr lang="en-US" altLang="en-US" sz="1200" dirty="0"/>
              <a:t>training module.</a:t>
            </a:r>
          </a:p>
          <a:p>
            <a:pPr algn="l"/>
            <a:r>
              <a:rPr lang="en-US" altLang="en-US" sz="1200" dirty="0"/>
              <a:t>Please reach out to your District or School Test Coordinator, or the</a:t>
            </a:r>
            <a:r>
              <a:rPr lang="en-US" altLang="en-US" sz="1200" baseline="0" dirty="0"/>
              <a:t> science education specialist listed on this slide with questions. </a:t>
            </a:r>
          </a:p>
          <a:p>
            <a:pPr algn="l"/>
            <a:r>
              <a:rPr lang="en-US" altLang="en-US" sz="1200" dirty="0"/>
              <a:t>Thank you for</a:t>
            </a:r>
            <a:r>
              <a:rPr lang="en-US" altLang="en-US" sz="1200" baseline="0" dirty="0"/>
              <a:t> your attention!</a:t>
            </a:r>
            <a:endParaRPr lang="en-US" altLang="en-US" sz="1200" dirty="0"/>
          </a:p>
          <a:p>
            <a:br>
              <a:rPr lang="en-US" sz="1200" dirty="0"/>
            </a:br>
            <a:endParaRPr lang="en-US" dirty="0"/>
          </a:p>
        </p:txBody>
      </p:sp>
      <p:sp>
        <p:nvSpPr>
          <p:cNvPr id="4" name="Slide Number Placeholder 3"/>
          <p:cNvSpPr>
            <a:spLocks noGrp="1"/>
          </p:cNvSpPr>
          <p:nvPr>
            <p:ph type="sldNum" sz="quarter" idx="5"/>
          </p:nvPr>
        </p:nvSpPr>
        <p:spPr/>
        <p:txBody>
          <a:bodyPr/>
          <a:lstStyle/>
          <a:p>
            <a:fld id="{1B12FC95-0C67-4599-AF03-112A060D86AA}" type="slidenum">
              <a:rPr lang="en-US" smtClean="0"/>
              <a:t>19</a:t>
            </a:fld>
            <a:endParaRPr lang="en-US"/>
          </a:p>
        </p:txBody>
      </p:sp>
    </p:spTree>
    <p:extLst>
      <p:ext uri="{BB962C8B-B14F-4D97-AF65-F5344CB8AC3E}">
        <p14:creationId xmlns:p14="http://schemas.microsoft.com/office/powerpoint/2010/main" val="2867248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four topics we will be covering in this module include: test details, scheduling, test administration, and additional resources.</a:t>
            </a: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95F3ADE3-E31C-48E9-B2DB-A8BD9700B877}" type="slidenum">
              <a:rPr lang="en-US" altLang="en-US"/>
              <a:pPr eaLnBrk="1" hangingPunct="1">
                <a:spcBef>
                  <a:spcPct val="0"/>
                </a:spcBef>
              </a:pPr>
              <a:t>2</a:t>
            </a:fld>
            <a:endParaRPr lang="en-US" altLang="en-US"/>
          </a:p>
        </p:txBody>
      </p:sp>
    </p:spTree>
    <p:extLst>
      <p:ext uri="{BB962C8B-B14F-4D97-AF65-F5344CB8AC3E}">
        <p14:creationId xmlns:p14="http://schemas.microsoft.com/office/powerpoint/2010/main" val="886035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r>
              <a:rPr lang="en-US" dirty="0"/>
              <a:t>This section</a:t>
            </a:r>
            <a:r>
              <a:rPr lang="en-US" baseline="0" dirty="0"/>
              <a:t> covers Test Details of the Oregon Statewide Assessment System Science tests, in order for test administrators to k</a:t>
            </a:r>
            <a:r>
              <a:rPr lang="en-US" altLang="en-US" sz="1200" i="1" dirty="0"/>
              <a:t>now the different components of</a:t>
            </a:r>
            <a:r>
              <a:rPr lang="en-US" altLang="en-US" sz="1200" i="1" baseline="0" dirty="0"/>
              <a:t> this test.</a:t>
            </a:r>
            <a:endParaRPr lang="en-US" altLang="en-US" sz="1200" i="1" dirty="0"/>
          </a:p>
          <a:p>
            <a:endParaRPr lang="en-US" dirty="0"/>
          </a:p>
        </p:txBody>
      </p:sp>
      <p:sp>
        <p:nvSpPr>
          <p:cNvPr id="4" name="Slide Number Placeholder 3"/>
          <p:cNvSpPr>
            <a:spLocks noGrp="1"/>
          </p:cNvSpPr>
          <p:nvPr>
            <p:ph type="sldNum" sz="quarter" idx="5"/>
          </p:nvPr>
        </p:nvSpPr>
        <p:spPr/>
        <p:txBody>
          <a:bodyPr/>
          <a:lstStyle/>
          <a:p>
            <a:fld id="{1B12FC95-0C67-4599-AF03-112A060D86AA}" type="slidenum">
              <a:rPr lang="en-US" smtClean="0"/>
              <a:t>3</a:t>
            </a:fld>
            <a:endParaRPr lang="en-US"/>
          </a:p>
        </p:txBody>
      </p:sp>
    </p:spTree>
    <p:extLst>
      <p:ext uri="{BB962C8B-B14F-4D97-AF65-F5344CB8AC3E}">
        <p14:creationId xmlns:p14="http://schemas.microsoft.com/office/powerpoint/2010/main" val="169331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Science test is aligned to the 2022 Oregon Science Standards. Within the Science test, the items are presented either independently (which we call stand-alone) or as a cluster. Both item types engage students in a phenomenon-driven task.</a:t>
            </a:r>
          </a:p>
          <a:p>
            <a:endParaRPr lang="en-US" dirty="0"/>
          </a:p>
          <a:p>
            <a:r>
              <a:rPr lang="en-US" dirty="0"/>
              <a:t>Cluster items include a stimulus on the left side of the screen and a task on the right side. The cluster stimulus provides background information about the phenomenon and a task demand statement. The task is divided into multiple parts that incorporate the three dimensions of the standard into the student interactions.</a:t>
            </a:r>
          </a:p>
          <a:p>
            <a:endParaRPr lang="en-US" dirty="0"/>
          </a:p>
          <a:p>
            <a:r>
              <a:rPr lang="en-US" dirty="0"/>
              <a:t>Stand-alone items, on the other hand, are shorter items that include a brief phenomenon-driven stimulus and fewer interactions.</a:t>
            </a:r>
          </a:p>
        </p:txBody>
      </p:sp>
      <p:sp>
        <p:nvSpPr>
          <p:cNvPr id="4" name="Slide Number Placeholder 3"/>
          <p:cNvSpPr>
            <a:spLocks noGrp="1"/>
          </p:cNvSpPr>
          <p:nvPr>
            <p:ph type="sldNum" sz="quarter" idx="5"/>
          </p:nvPr>
        </p:nvSpPr>
        <p:spPr/>
        <p:txBody>
          <a:bodyPr/>
          <a:lstStyle/>
          <a:p>
            <a:fld id="{1B12FC95-0C67-4599-AF03-112A060D86AA}" type="slidenum">
              <a:rPr lang="en-US" smtClean="0"/>
              <a:t>4</a:t>
            </a:fld>
            <a:endParaRPr lang="en-US"/>
          </a:p>
        </p:txBody>
      </p:sp>
    </p:spTree>
    <p:extLst>
      <p:ext uri="{BB962C8B-B14F-4D97-AF65-F5344CB8AC3E}">
        <p14:creationId xmlns:p14="http://schemas.microsoft.com/office/powerpoint/2010/main" val="3677146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The OSAS Science </a:t>
            </a:r>
            <a:r>
              <a:rPr lang="en-US" altLang="en-US" sz="1200" baseline="0" dirty="0"/>
              <a:t>test is </a:t>
            </a:r>
            <a:r>
              <a:rPr lang="en-US" altLang="en-US" sz="1200" dirty="0"/>
              <a:t>adaptive, which means the question difficulty adjusts as the student works through the test, providing either easier or more difficult items based on correct and incorrect student responses.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Science test includes from 18-22 items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t>Each cluster on the test will be from a different DCI (Disciplinary Core Idea).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t>No more than two standalones on the test will be from the same DCI.</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t>No more than one cluster or standalone on the test will be from the same standard (Performance expectation).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t>All items will appear in random order regardless of the reporting category or type (cluster or standalone)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t>One cluster or standalone EFT (embedded field test) items will be placed randomly within each test.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p>
          <a:p>
            <a:endParaRPr lang="en-US" dirty="0"/>
          </a:p>
        </p:txBody>
      </p:sp>
      <p:sp>
        <p:nvSpPr>
          <p:cNvPr id="4" name="Slide Number Placeholder 3"/>
          <p:cNvSpPr>
            <a:spLocks noGrp="1"/>
          </p:cNvSpPr>
          <p:nvPr>
            <p:ph type="sldNum" sz="quarter" idx="5"/>
          </p:nvPr>
        </p:nvSpPr>
        <p:spPr/>
        <p:txBody>
          <a:bodyPr/>
          <a:lstStyle/>
          <a:p>
            <a:fld id="{1B12FC95-0C67-4599-AF03-112A060D86AA}" type="slidenum">
              <a:rPr lang="en-US" smtClean="0"/>
              <a:t>5</a:t>
            </a:fld>
            <a:endParaRPr lang="en-US"/>
          </a:p>
        </p:txBody>
      </p:sp>
    </p:spTree>
    <p:extLst>
      <p:ext uri="{BB962C8B-B14F-4D97-AF65-F5344CB8AC3E}">
        <p14:creationId xmlns:p14="http://schemas.microsoft.com/office/powerpoint/2010/main" val="3926393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spcBef>
                <a:spcPts val="0"/>
              </a:spcBef>
              <a:buFont typeface="Arial" panose="020B0604020202020204" pitchFamily="34" charset="0"/>
              <a:buNone/>
              <a:defRPr/>
            </a:pPr>
            <a:r>
              <a:rPr lang="en-US" altLang="en-US" sz="1100" dirty="0"/>
              <a:t>Within the Science Test the students will interact with different items such as: </a:t>
            </a:r>
          </a:p>
          <a:p>
            <a:pPr marL="0" lvl="0" indent="0">
              <a:spcBef>
                <a:spcPts val="0"/>
              </a:spcBef>
              <a:buFont typeface="Arial" panose="020B0604020202020204" pitchFamily="34" charset="0"/>
              <a:buNone/>
              <a:defRPr/>
            </a:pPr>
            <a:r>
              <a:rPr lang="en-US" altLang="en-US" sz="1100" dirty="0">
                <a:solidFill>
                  <a:schemeClr val="tx1">
                    <a:lumMod val="50000"/>
                  </a:schemeClr>
                </a:solidFill>
              </a:rPr>
              <a:t>Multiple Choice where</a:t>
            </a:r>
            <a:r>
              <a:rPr lang="en-US" altLang="en-US" sz="1100" baseline="0" dirty="0">
                <a:solidFill>
                  <a:schemeClr val="tx1">
                    <a:lumMod val="50000"/>
                  </a:schemeClr>
                </a:solidFill>
              </a:rPr>
              <a:t> there is a </a:t>
            </a:r>
            <a:r>
              <a:rPr lang="en-US" altLang="en-US" sz="1100" dirty="0">
                <a:solidFill>
                  <a:schemeClr val="tx1">
                    <a:lumMod val="50000"/>
                  </a:schemeClr>
                </a:solidFill>
              </a:rPr>
              <a:t>Single Correct Response</a:t>
            </a:r>
          </a:p>
          <a:p>
            <a:pPr marL="0" lvl="0" indent="0">
              <a:spcBef>
                <a:spcPts val="0"/>
              </a:spcBef>
              <a:buFont typeface="Arial" panose="020B0604020202020204" pitchFamily="34" charset="0"/>
              <a:buNone/>
              <a:defRPr/>
            </a:pPr>
            <a:r>
              <a:rPr lang="en-US" altLang="en-US" sz="1100" dirty="0">
                <a:solidFill>
                  <a:schemeClr val="tx1">
                    <a:lumMod val="50000"/>
                  </a:schemeClr>
                </a:solidFill>
              </a:rPr>
              <a:t>Multiple Select where</a:t>
            </a:r>
            <a:r>
              <a:rPr lang="en-US" altLang="en-US" sz="1100" baseline="0" dirty="0">
                <a:solidFill>
                  <a:schemeClr val="tx1">
                    <a:lumMod val="50000"/>
                  </a:schemeClr>
                </a:solidFill>
              </a:rPr>
              <a:t> there are</a:t>
            </a:r>
            <a:r>
              <a:rPr lang="en-US" altLang="en-US" sz="1100" dirty="0">
                <a:solidFill>
                  <a:schemeClr val="tx1">
                    <a:lumMod val="50000"/>
                  </a:schemeClr>
                </a:solidFill>
              </a:rPr>
              <a:t> Multiple Correct Responses</a:t>
            </a:r>
          </a:p>
          <a:p>
            <a:pPr marL="0" lvl="0" indent="0">
              <a:spcBef>
                <a:spcPts val="0"/>
              </a:spcBef>
              <a:buFont typeface="Arial" panose="020B0604020202020204" pitchFamily="34" charset="0"/>
              <a:buNone/>
              <a:defRPr/>
            </a:pPr>
            <a:r>
              <a:rPr lang="en-US" altLang="en-US" sz="1100" dirty="0">
                <a:solidFill>
                  <a:schemeClr val="tx1">
                    <a:lumMod val="50000"/>
                  </a:schemeClr>
                </a:solidFill>
              </a:rPr>
              <a:t>Selected response</a:t>
            </a:r>
          </a:p>
          <a:p>
            <a:pPr marL="0" lvl="0" indent="0">
              <a:spcBef>
                <a:spcPts val="0"/>
              </a:spcBef>
              <a:buFont typeface="Arial" panose="020B0604020202020204" pitchFamily="34" charset="0"/>
              <a:buNone/>
              <a:defRPr/>
            </a:pPr>
            <a:r>
              <a:rPr lang="en-US" altLang="en-US" sz="1100" dirty="0">
                <a:solidFill>
                  <a:schemeClr val="tx1">
                    <a:lumMod val="50000"/>
                  </a:schemeClr>
                </a:solidFill>
              </a:rPr>
              <a:t>Drag-and-Drop</a:t>
            </a:r>
          </a:p>
          <a:p>
            <a:pPr marL="0" lvl="0" indent="0">
              <a:spcBef>
                <a:spcPts val="0"/>
              </a:spcBef>
              <a:buFont typeface="Arial" panose="020B0604020202020204" pitchFamily="34" charset="0"/>
              <a:buNone/>
              <a:defRPr/>
            </a:pPr>
            <a:r>
              <a:rPr lang="en-US" altLang="en-US" sz="1100" dirty="0">
                <a:solidFill>
                  <a:schemeClr val="tx1"/>
                </a:solidFill>
              </a:rPr>
              <a:t>Matching items, </a:t>
            </a:r>
            <a:r>
              <a:rPr lang="en-US" altLang="en-US" sz="1100" baseline="0" dirty="0">
                <a:solidFill>
                  <a:schemeClr val="tx1"/>
                </a:solidFill>
              </a:rPr>
              <a:t>table and graphing interactions</a:t>
            </a:r>
            <a:endParaRPr lang="en-US" altLang="en-US" sz="1100" dirty="0">
              <a:solidFill>
                <a:schemeClr val="tx1"/>
              </a:solidFill>
            </a:endParaRPr>
          </a:p>
          <a:p>
            <a:r>
              <a:rPr lang="en-US" altLang="en-US" sz="1100" dirty="0">
                <a:solidFill>
                  <a:schemeClr val="tx1"/>
                </a:solidFill>
              </a:rPr>
              <a:t>Some items are technology-enhanced or enabled to allow students to enter an equation or create a graph.</a:t>
            </a:r>
          </a:p>
          <a:p>
            <a:r>
              <a:rPr lang="en-US" altLang="en-US" sz="1100" dirty="0">
                <a:solidFill>
                  <a:schemeClr val="tx1"/>
                </a:solidFill>
              </a:rPr>
              <a:t>Lastly, an item interaction unique to the Science test are simulations. None of the simulations include audio or spoken words.</a:t>
            </a:r>
          </a:p>
          <a:p>
            <a:endParaRPr lang="en-US" altLang="en-US" sz="1100" dirty="0">
              <a:solidFill>
                <a:schemeClr val="tx1"/>
              </a:solidFill>
            </a:endParaRPr>
          </a:p>
          <a:p>
            <a:r>
              <a:rPr lang="en-US" altLang="en-US" sz="1100" dirty="0">
                <a:solidFill>
                  <a:schemeClr val="tx1"/>
                </a:solidFill>
              </a:rPr>
              <a:t>For more information about item type please refer to the Resources section of OSAS Portal, under Accommodation Test Tools to learn more about each item interaction type.</a:t>
            </a:r>
          </a:p>
          <a:p>
            <a:endParaRPr lang="en-US" dirty="0"/>
          </a:p>
        </p:txBody>
      </p:sp>
      <p:sp>
        <p:nvSpPr>
          <p:cNvPr id="4" name="Slide Number Placeholder 3"/>
          <p:cNvSpPr>
            <a:spLocks noGrp="1"/>
          </p:cNvSpPr>
          <p:nvPr>
            <p:ph type="sldNum" sz="quarter" idx="5"/>
          </p:nvPr>
        </p:nvSpPr>
        <p:spPr/>
        <p:txBody>
          <a:bodyPr/>
          <a:lstStyle/>
          <a:p>
            <a:fld id="{1B12FC95-0C67-4599-AF03-112A060D86AA}" type="slidenum">
              <a:rPr lang="en-US" smtClean="0"/>
              <a:t>6</a:t>
            </a:fld>
            <a:endParaRPr lang="en-US"/>
          </a:p>
        </p:txBody>
      </p:sp>
    </p:spTree>
    <p:extLst>
      <p:ext uri="{BB962C8B-B14F-4D97-AF65-F5344CB8AC3E}">
        <p14:creationId xmlns:p14="http://schemas.microsoft.com/office/powerpoint/2010/main" val="14196858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Students taking the OSAS Science Test whose first language is Spanish or who are in Dual Spanish programs can take the test in Spanish. They will be able to toggle between English and Spanish, rather than seeing a stacked display. As a reminder, setting the presentation language to Spanish is an embedded designated support.</a:t>
            </a:r>
          </a:p>
          <a:p>
            <a:endParaRPr lang="en-US" dirty="0"/>
          </a:p>
          <a:p>
            <a:r>
              <a:rPr lang="en-US" dirty="0"/>
              <a:t>Two additional reminders for the OSAS Science Test:</a:t>
            </a:r>
          </a:p>
          <a:p>
            <a:pPr marL="628650" lvl="1" indent="-171450">
              <a:buFont typeface="Arial" panose="020B0604020202020204" pitchFamily="34" charset="0"/>
              <a:buChar char="•"/>
            </a:pPr>
            <a:r>
              <a:rPr lang="en-US" dirty="0"/>
              <a:t>Spanish-language Text-to-Speech is available as a designated support. This will require a Spanish language pack to be installed on the student’s device.</a:t>
            </a:r>
          </a:p>
          <a:p>
            <a:pPr marL="628650" lvl="1" indent="-171450">
              <a:buFont typeface="Arial" panose="020B0604020202020204" pitchFamily="34" charset="0"/>
              <a:buChar char="•"/>
            </a:pPr>
            <a:r>
              <a:rPr lang="en-US" dirty="0"/>
              <a:t>Dictation is available as an embedded designated support for the Science test. However, dictation is only available in the Digital Notepad of the Science test, as there are no constructed response items on this assessment. Use of this accessibility feature in Spanish requires that a Spanish language pack be installed on the student’s device.</a:t>
            </a:r>
          </a:p>
          <a:p>
            <a:pPr marL="0" indent="0">
              <a:buFont typeface="Arial" panose="020B0604020202020204" pitchFamily="34" charset="0"/>
              <a:buNone/>
            </a:pPr>
            <a:endParaRPr lang="en-US" dirty="0"/>
          </a:p>
          <a:p>
            <a:r>
              <a:rPr lang="en-US" dirty="0"/>
              <a:t>Please follow the administration guidelines set forth in the Oregon Accessibility Manual.</a:t>
            </a:r>
          </a:p>
          <a:p>
            <a:pPr marL="0" indent="0" fontAlgn="base">
              <a:buNone/>
            </a:pPr>
            <a:endParaRPr lang="en-US" dirty="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113" eaLnBrk="0" hangingPunct="0">
              <a:spcBef>
                <a:spcPct val="30000"/>
              </a:spcBef>
              <a:defRPr sz="1200">
                <a:solidFill>
                  <a:schemeClr val="tx1"/>
                </a:solidFill>
                <a:latin typeface="Times New Roman" panose="02020603050405020304" pitchFamily="18" charset="0"/>
              </a:defRPr>
            </a:lvl1pPr>
            <a:lvl2pPr marL="751122" indent="-288893" defTabSz="942113" eaLnBrk="0" hangingPunct="0">
              <a:spcBef>
                <a:spcPct val="30000"/>
              </a:spcBef>
              <a:defRPr sz="1200">
                <a:solidFill>
                  <a:schemeClr val="tx1"/>
                </a:solidFill>
                <a:latin typeface="Times New Roman" panose="02020603050405020304" pitchFamily="18" charset="0"/>
              </a:defRPr>
            </a:lvl2pPr>
            <a:lvl3pPr marL="1155573" indent="-231115" defTabSz="942113" eaLnBrk="0" hangingPunct="0">
              <a:spcBef>
                <a:spcPct val="30000"/>
              </a:spcBef>
              <a:defRPr sz="1200">
                <a:solidFill>
                  <a:schemeClr val="tx1"/>
                </a:solidFill>
                <a:latin typeface="Times New Roman" panose="02020603050405020304" pitchFamily="18" charset="0"/>
              </a:defRPr>
            </a:lvl3pPr>
            <a:lvl4pPr marL="1617802" indent="-231115" defTabSz="942113" eaLnBrk="0" hangingPunct="0">
              <a:spcBef>
                <a:spcPct val="30000"/>
              </a:spcBef>
              <a:defRPr sz="1200">
                <a:solidFill>
                  <a:schemeClr val="tx1"/>
                </a:solidFill>
                <a:latin typeface="Times New Roman" panose="02020603050405020304" pitchFamily="18" charset="0"/>
              </a:defRPr>
            </a:lvl4pPr>
            <a:lvl5pPr marL="2080031" indent="-231115" defTabSz="942113" eaLnBrk="0" hangingPunct="0">
              <a:spcBef>
                <a:spcPct val="30000"/>
              </a:spcBef>
              <a:defRPr sz="1200">
                <a:solidFill>
                  <a:schemeClr val="tx1"/>
                </a:solidFill>
                <a:latin typeface="Times New Roman" panose="02020603050405020304" pitchFamily="18" charset="0"/>
              </a:defRPr>
            </a:lvl5pPr>
            <a:lvl6pPr marL="2542261" indent="-231115" defTabSz="942113" eaLnBrk="0" fontAlgn="base" hangingPunct="0">
              <a:spcBef>
                <a:spcPct val="30000"/>
              </a:spcBef>
              <a:spcAft>
                <a:spcPct val="0"/>
              </a:spcAft>
              <a:defRPr sz="1200">
                <a:solidFill>
                  <a:schemeClr val="tx1"/>
                </a:solidFill>
                <a:latin typeface="Times New Roman" panose="02020603050405020304" pitchFamily="18" charset="0"/>
              </a:defRPr>
            </a:lvl6pPr>
            <a:lvl7pPr marL="3004490" indent="-231115" defTabSz="942113" eaLnBrk="0" fontAlgn="base" hangingPunct="0">
              <a:spcBef>
                <a:spcPct val="30000"/>
              </a:spcBef>
              <a:spcAft>
                <a:spcPct val="0"/>
              </a:spcAft>
              <a:defRPr sz="1200">
                <a:solidFill>
                  <a:schemeClr val="tx1"/>
                </a:solidFill>
                <a:latin typeface="Times New Roman" panose="02020603050405020304" pitchFamily="18" charset="0"/>
              </a:defRPr>
            </a:lvl7pPr>
            <a:lvl8pPr marL="3466719" indent="-231115" defTabSz="942113" eaLnBrk="0" fontAlgn="base" hangingPunct="0">
              <a:spcBef>
                <a:spcPct val="30000"/>
              </a:spcBef>
              <a:spcAft>
                <a:spcPct val="0"/>
              </a:spcAft>
              <a:defRPr sz="1200">
                <a:solidFill>
                  <a:schemeClr val="tx1"/>
                </a:solidFill>
                <a:latin typeface="Times New Roman" panose="02020603050405020304" pitchFamily="18" charset="0"/>
              </a:defRPr>
            </a:lvl8pPr>
            <a:lvl9pPr marL="3928948" indent="-231115" defTabSz="94211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FC4CB6B4-6F1A-4D1B-B611-95F910FD4868}" type="slidenum">
              <a:rPr lang="en-US" altLang="en-US"/>
              <a:pPr eaLnBrk="1" hangingPunct="1">
                <a:spcBef>
                  <a:spcPct val="0"/>
                </a:spcBef>
              </a:pPr>
              <a:t>7</a:t>
            </a:fld>
            <a:endParaRPr lang="en-US" altLang="en-US"/>
          </a:p>
        </p:txBody>
      </p:sp>
    </p:spTree>
    <p:extLst>
      <p:ext uri="{BB962C8B-B14F-4D97-AF65-F5344CB8AC3E}">
        <p14:creationId xmlns:p14="http://schemas.microsoft.com/office/powerpoint/2010/main" val="640234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t>This is an optional point in the required training to pause and check your understanding.</a:t>
            </a:r>
            <a:endParaRPr lang="en-US" altLang="en-US" dirty="0"/>
          </a:p>
          <a:p>
            <a:endParaRPr lang="en-US" dirty="0"/>
          </a:p>
          <a:p>
            <a:r>
              <a:rPr lang="en-US" dirty="0"/>
              <a:t>This reflection encourages educators to understand key features of the OSAS Science Test including item types, accessibility supports, grade-level requirements, and preparation tools to better support students and manage testing effectively.</a:t>
            </a:r>
          </a:p>
        </p:txBody>
      </p:sp>
      <p:sp>
        <p:nvSpPr>
          <p:cNvPr id="4" name="Slide Number Placeholder 3"/>
          <p:cNvSpPr>
            <a:spLocks noGrp="1"/>
          </p:cNvSpPr>
          <p:nvPr>
            <p:ph type="sldNum" sz="quarter" idx="5"/>
          </p:nvPr>
        </p:nvSpPr>
        <p:spPr/>
        <p:txBody>
          <a:bodyPr/>
          <a:lstStyle/>
          <a:p>
            <a:fld id="{1B12FC95-0C67-4599-AF03-112A060D86AA}" type="slidenum">
              <a:rPr lang="en-US" smtClean="0"/>
              <a:t>8</a:t>
            </a:fld>
            <a:endParaRPr lang="en-US"/>
          </a:p>
        </p:txBody>
      </p:sp>
    </p:spTree>
    <p:extLst>
      <p:ext uri="{BB962C8B-B14F-4D97-AF65-F5344CB8AC3E}">
        <p14:creationId xmlns:p14="http://schemas.microsoft.com/office/powerpoint/2010/main" val="3998701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Planning for test scheduling </a:t>
            </a:r>
            <a:r>
              <a:rPr lang="en-US" sz="1200" i="0" dirty="0"/>
              <a:t>e</a:t>
            </a:r>
            <a:r>
              <a:rPr lang="en-US" altLang="en-US" sz="1200" i="0" dirty="0"/>
              <a:t>nsures students have sufficient time and resources to complete the test.</a:t>
            </a:r>
          </a:p>
          <a:p>
            <a:endParaRPr lang="en-US" dirty="0"/>
          </a:p>
        </p:txBody>
      </p:sp>
      <p:sp>
        <p:nvSpPr>
          <p:cNvPr id="4" name="Slide Number Placeholder 3"/>
          <p:cNvSpPr>
            <a:spLocks noGrp="1"/>
          </p:cNvSpPr>
          <p:nvPr>
            <p:ph type="sldNum" sz="quarter" idx="5"/>
          </p:nvPr>
        </p:nvSpPr>
        <p:spPr/>
        <p:txBody>
          <a:bodyPr/>
          <a:lstStyle/>
          <a:p>
            <a:fld id="{1B12FC95-0C67-4599-AF03-112A060D86AA}" type="slidenum">
              <a:rPr lang="en-US" smtClean="0"/>
              <a:t>9</a:t>
            </a:fld>
            <a:endParaRPr lang="en-US"/>
          </a:p>
        </p:txBody>
      </p:sp>
    </p:spTree>
    <p:extLst>
      <p:ext uri="{BB962C8B-B14F-4D97-AF65-F5344CB8AC3E}">
        <p14:creationId xmlns:p14="http://schemas.microsoft.com/office/powerpoint/2010/main" val="26369055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E25D7A7-DBF1-4731-876B-EF0349DEF57D}"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8018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9C08E3A-1967-44F7-9CA0-320D3ED909C6}"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48675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150A4BA-4BC0-44D2-9B7A-1BA67BCFD26E}"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727585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E140E1E-9F50-4DA7-8532-904D1258043E}"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22574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0E083E88-43CE-4949-BD10-EF58ACAC9E00}" type="datetime1">
              <a:rPr lang="en-US" smtClean="0"/>
              <a:t>9/17/2025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40519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4262DA6-2890-4F76-9B5D-A52D8E5BCA20}"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288797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4C1815FD-6724-4955-AFD3-561894D7734F}"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0831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99AFBB-9424-4797-A9A3-15E0C521173F}"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309872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5738ED-FF95-41E6-873D-176A2FFBF827}"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62391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4A318A3D-EDBA-4019-A5D5-6822BAFE5D04}" type="datetime1">
              <a:rPr lang="en-US" smtClean="0"/>
              <a:t>9/17/2025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25180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D576694-5E3B-49E2-ADE2-1D5F075EA847}" type="datetime1">
              <a:rPr lang="en-US" smtClean="0"/>
              <a:t>9/17/2025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35452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D3EF3E82-E342-448C-86A1-AD037F02CB12}" type="datetime1">
              <a:rPr lang="en-US" smtClean="0"/>
              <a:t>9/17/2025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394506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755CB8E-C00C-4D55-865A-46E18BE7D0E5}" type="datetime1">
              <a:rPr lang="en-US" smtClean="0"/>
              <a:t>9/17/2025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88360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F626B24-82E0-47A8-9892-00031563D56B}"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479781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49126F9-427B-4C4E-ACBA-53EE8F200CAE}"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11245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D19AF88-7CB1-4F03-ADC2-18D459D6C618}"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2064369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8B227D26-86C6-456C-9E25-4F6B7B50F9B7}" type="datetime1">
              <a:rPr lang="en-US" smtClean="0"/>
              <a:t>9/17/2025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9949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2475BFB-07FD-45AF-A1F5-17A74D57B308}"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7821267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E580E6D-38C0-4806-A470-ECB46D5363C2}"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86489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32556FE-66BD-481D-85E3-5F58F517F705}"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1189888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DF6584CC-A997-44CB-A1EE-F4E0DFBAD779}"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30630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F2FC4EFE-8E4C-4BC7-B5B3-D4F54D3E472D}" type="datetime1">
              <a:rPr lang="en-US" smtClean="0"/>
              <a:t>9/17/2025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0874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58160567-124C-4095-81DC-815DD21CE8C9}"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8326035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B041FEB8-1AD5-4C22-A87E-7FD2DE9EAF9B}" type="datetime1">
              <a:rPr lang="en-US" smtClean="0"/>
              <a:t>9/17/2025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7496601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6559BCA1-3F28-4504-87BF-D3D670F39A74}" type="datetime1">
              <a:rPr lang="en-US" smtClean="0"/>
              <a:t>9/17/2025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83537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B05E307-4653-458C-80B0-E9544025F040}"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9036913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D07D6D1-EA64-40DD-A897-6F8EE962E11D}"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904774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6169A84-B199-41D1-BD2A-A7BA89EA64F1}"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54246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E2E8D83D-2C09-4512-B2BC-C98EB3B89FA5}" type="datetime1">
              <a:rPr lang="en-US" smtClean="0"/>
              <a:t>9/17/2025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7751275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E4EE782-1113-4AA2-BA87-879A4B32EA8E}"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5117512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7D380B-F62D-408C-AFFF-CEED7ACA0612}"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604620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CBDB7B-9FFC-471F-A400-9D12E2D91974}"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7488475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7DDA5DD-5F82-41DC-9B60-8CE0A63777BB}"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2029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D6FA7BA-D396-4E27-AF61-C3F310AFC230}"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59247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EAE18924-5BE2-42D0-A50B-16FDB5FA5603}" type="datetime1">
              <a:rPr lang="en-US" smtClean="0"/>
              <a:t>9/17/2025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585480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1EA3C2C-6DC8-493C-9140-B6557A76B277}" type="datetime1">
              <a:rPr lang="en-US" smtClean="0"/>
              <a:t>9/17/2025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8632139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162D4F79-6EF2-4877-A207-34BDF4411E8E}" type="datetime1">
              <a:rPr lang="en-US" smtClean="0"/>
              <a:t>9/17/2025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02880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557BAF7-C49F-4083-AA22-8AAD4E559F9D}"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37845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D6FAB8B-2A43-45A5-BE4E-D049423CDA12}"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446435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95B40D8A-386E-4419-99E0-F75A18200034}"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008861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AB22452-A495-4EB6-B989-1CD42994562C}" type="datetime1">
              <a:rPr lang="en-US" smtClean="0"/>
              <a:t>9/17/2025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116336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E53AEB8-8C62-44A4-A523-64545B680581}"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2610616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98D6CB44-7BF3-4D76-BD2C-F2F0D9B5D002}"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998051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846F28-578B-4E71-BAA6-81ACC119A47F}"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8700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E3AC9E-0280-4D27-9EA2-698F7A67BA53}"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70757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4BB7F27-F70D-4410-9755-6BA0D9569C37}"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731792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01112FDA-1205-4203-87F9-2F8062CE77E8}" type="datetime1">
              <a:rPr lang="en-US" smtClean="0"/>
              <a:t>9/17/2025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188796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3DC8F91-16E8-49CB-A5AC-BD0C434B1E38}" type="datetime1">
              <a:rPr lang="en-US" smtClean="0"/>
              <a:t>9/17/2025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1671110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4B238419-75C3-4BDE-A9CE-D6AA33EDCA53}" type="datetime1">
              <a:rPr lang="en-US" smtClean="0"/>
              <a:t>9/17/2025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191095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F49013A-5C23-46F7-8965-85C36A658194}"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229913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59EF4804-D7DE-4751-904B-2522E503B784}" type="datetime1">
              <a:rPr lang="en-US" smtClean="0"/>
              <a:t>9/17/2025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8306301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21C304-C051-4347-8D60-059057964186}"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42782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C2CA3334-8517-4529-A3D0-D66DDAC572B3}" type="datetime1">
              <a:rPr lang="en-US" smtClean="0"/>
              <a:t>9/17/2025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214287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829D55D-F812-4208-8F36-EAAFEE466D96}"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3620103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80F9ABDE-3C86-450D-905B-D27FFD604B0D}"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6846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ABC6FB3-D811-417F-8686-F9E75A22B6CE}"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3323256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C6FA52B-A8EB-4287-97C4-5A97AA381A09}"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309288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B633BC0-C5A6-4F36-8238-B59AB83F8926}" type="datetime1">
              <a:rPr lang="en-US" smtClean="0"/>
              <a:t>9/17/2025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983482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3BCFF0F0-A6AF-4448-99D1-61034411FCE8}" type="datetime1">
              <a:rPr lang="en-US" smtClean="0"/>
              <a:t>9/17/2025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9807938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51D50DD0-09AA-496C-AE77-4516DC32AF66}" type="datetime1">
              <a:rPr lang="en-US" smtClean="0"/>
              <a:t>9/17/2025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38905814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35572A0C-8CD5-4EF7-AB5F-12446F111152}" type="datetime1">
              <a:rPr lang="en-US" smtClean="0"/>
              <a:t>9/17/2025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061629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D76BA4-B859-4175-9511-632FB1E0B399}"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541190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6A02050-97E0-4A29-A0CA-A323F6EE2CC7}" type="datetime1">
              <a:rPr lang="en-US" smtClean="0"/>
              <a:t>9/17/2025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673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52E33458-4B95-47BE-956D-AAB447907D75}" type="datetime1">
              <a:rPr lang="en-US" smtClean="0"/>
              <a:t>9/17/2025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2036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0EF567FB-5140-4075-A427-FA8B498DAFA1}" type="datetime1">
              <a:rPr lang="en-US" smtClean="0"/>
              <a:t>9/17/2025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0437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48A807B-0068-4E1F-806E-C8C4952A24DC}" type="datetime1">
              <a:rPr lang="en-US" smtClean="0"/>
              <a:t>9/17/2025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0738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2D0A6FE-1ABE-4141-9C0E-FE4FA78F9128}" type="datetime1">
              <a:rPr lang="en-US" smtClean="0"/>
              <a:t>9/17/2025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15929496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16662658-B221-44AB-A835-01037B6343E2}" type="datetime1">
              <a:rPr lang="en-US" smtClean="0"/>
              <a:t>9/17/2025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8442563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C56F38C-15A1-432F-A4C7-0F16EE281733}" type="datetime1">
              <a:rPr lang="en-US" smtClean="0"/>
              <a:t>9/17/2025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09143805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5A5E84A-9C84-4582-BFA2-7B3C65413110}" type="datetime1">
              <a:rPr lang="en-US" smtClean="0"/>
              <a:t>9/17/2025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28687803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329EC1B-63BD-48EE-BDF0-3233A897D35F}" type="datetime1">
              <a:rPr lang="en-US" smtClean="0"/>
              <a:t>9/17/2025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840701238"/>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3E3153A-6905-40E9-9CAB-FBC3BBF10590}" type="datetime1">
              <a:rPr lang="en-US" smtClean="0"/>
              <a:t>9/17/2025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472509277"/>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oregon.gov/ode/educator-resources/assessment/Documents/test_admin_manual.pdf" TargetMode="External"/><Relationship Id="rId7" Type="http://schemas.openxmlformats.org/officeDocument/2006/relationships/hyperlink" Target="https://www.oregon.gov/ode/educator-resources/assessment/Pages/Science.aspx"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hyperlink" Target="https://www.oregon.gov/ode/educator-resources/assessment/Documents/Oregon_Science_Assessment_Blueprint_Summary.pdf" TargetMode="External"/><Relationship Id="rId5" Type="http://schemas.openxmlformats.org/officeDocument/2006/relationships/hyperlink" Target="http://oaksportal.org/students/" TargetMode="External"/><Relationship Id="rId4" Type="http://schemas.openxmlformats.org/officeDocument/2006/relationships/hyperlink" Target="https://www.oregon.gov/ode/educator-resources/assessment/Documents/accessibility_manual.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mailto:mariela.salas.bao@ode.oregon.gov" TargetMode="External"/><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slide" Target="slide16.xml"/><Relationship Id="rId5" Type="http://schemas.openxmlformats.org/officeDocument/2006/relationships/slide" Target="slide13.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s://www.oregon.gov/ode/educator-resources/standards/science/Pages/Science-Standards.aspx" TargetMode="Externa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hyperlink" Target="https://www.nextgenscience.org/glossary/disciplinary-core-idea-dci" TargetMode="External"/><Relationship Id="rId2" Type="http://schemas.openxmlformats.org/officeDocument/2006/relationships/notesSlide" Target="../notesSlides/notesSlide5.xml"/><Relationship Id="rId1" Type="http://schemas.openxmlformats.org/officeDocument/2006/relationships/slideLayout" Target="../slideLayouts/slideLayout14.xml"/><Relationship Id="rId5" Type="http://schemas.openxmlformats.org/officeDocument/2006/relationships/hyperlink" Target="https://www.oregon.gov/ode/educator-resources/assessment/Documents/Oregon_Science_Assessment_Blueprint_Summary.pdf" TargetMode="External"/><Relationship Id="rId4" Type="http://schemas.openxmlformats.org/officeDocument/2006/relationships/hyperlink" Target="https://www.nextgenscience.org/glossary/performance-expectation-p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osasportal.org/resource-item/en/simulation" TargetMode="External"/><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hyperlink" Target="https://osasportal.org/resources#text=Accomodation%20test%20tool"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ctrTitle"/>
          </p:nvPr>
        </p:nvSpPr>
        <p:spPr>
          <a:xfrm>
            <a:off x="703729" y="4405999"/>
            <a:ext cx="10784542" cy="678357"/>
          </a:xfrm>
        </p:spPr>
        <p:txBody>
          <a:bodyPr anchor="t">
            <a:normAutofit fontScale="90000"/>
          </a:bodyPr>
          <a:lstStyle/>
          <a:p>
            <a:pPr>
              <a:lnSpc>
                <a:spcPct val="150000"/>
              </a:lnSpc>
              <a:spcBef>
                <a:spcPts val="1800"/>
              </a:spcBef>
              <a:defRPr/>
            </a:pPr>
            <a:r>
              <a:rPr lang="en-US" sz="3600" dirty="0"/>
              <a:t>Oregon Statewide Assessment System (OSAS)</a:t>
            </a:r>
            <a:br>
              <a:rPr lang="en-US" sz="3600" dirty="0"/>
            </a:br>
            <a:r>
              <a:rPr lang="en-US" sz="2800" dirty="0"/>
              <a:t>Required for DTCs and STCs</a:t>
            </a:r>
            <a:endParaRPr lang="en-US" sz="1200" dirty="0"/>
          </a:p>
        </p:txBody>
      </p:sp>
      <p:sp>
        <p:nvSpPr>
          <p:cNvPr id="6" name="Footer Placeholder 5"/>
          <p:cNvSpPr>
            <a:spLocks noGrp="1"/>
          </p:cNvSpPr>
          <p:nvPr>
            <p:ph type="ftr" sz="quarter" idx="11"/>
          </p:nvPr>
        </p:nvSpPr>
        <p:spPr/>
        <p:txBody>
          <a:bodyPr/>
          <a:lstStyle/>
          <a:p>
            <a:r>
              <a:rPr lang="en-US" dirty="0"/>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1</a:t>
            </a:fld>
            <a:endParaRPr lang="en-US" dirty="0"/>
          </a:p>
        </p:txBody>
      </p:sp>
      <p:sp>
        <p:nvSpPr>
          <p:cNvPr id="4" name="TextBox 3"/>
          <p:cNvSpPr txBox="1"/>
          <p:nvPr/>
        </p:nvSpPr>
        <p:spPr>
          <a:xfrm>
            <a:off x="0" y="2630028"/>
            <a:ext cx="12192000" cy="1569660"/>
          </a:xfrm>
          <a:prstGeom prst="rect">
            <a:avLst/>
          </a:prstGeom>
          <a:noFill/>
        </p:spPr>
        <p:txBody>
          <a:bodyPr wrap="square">
            <a:spAutoFit/>
          </a:bodyPr>
          <a:lstStyle/>
          <a:p>
            <a:pPr algn="ctr">
              <a:defRPr/>
            </a:pPr>
            <a:r>
              <a:rPr lang="en-US" sz="4800" b="1" dirty="0">
                <a:solidFill>
                  <a:srgbClr val="0070C0"/>
                </a:solidFill>
                <a:latin typeface="+mj-lt"/>
                <a:ea typeface="+mj-ea"/>
                <a:cs typeface="+mj-cs"/>
              </a:rPr>
              <a:t>Module 6</a:t>
            </a:r>
          </a:p>
          <a:p>
            <a:pPr algn="ctr">
              <a:defRPr/>
            </a:pPr>
            <a:r>
              <a:rPr lang="en-US" sz="4800" b="1" dirty="0">
                <a:solidFill>
                  <a:srgbClr val="0070C0"/>
                </a:solidFill>
                <a:latin typeface="+mj-lt"/>
                <a:ea typeface="+mj-ea"/>
                <a:cs typeface="+mj-cs"/>
              </a:rPr>
              <a:t>Science State Test Training</a:t>
            </a:r>
          </a:p>
        </p:txBody>
      </p:sp>
    </p:spTree>
    <p:extLst>
      <p:ext uri="{BB962C8B-B14F-4D97-AF65-F5344CB8AC3E}">
        <p14:creationId xmlns:p14="http://schemas.microsoft.com/office/powerpoint/2010/main" val="2517374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altLang="en-US" dirty="0"/>
              <a:t>Test Window</a:t>
            </a:r>
            <a:endParaRPr lang="en-US" dirty="0"/>
          </a:p>
        </p:txBody>
      </p:sp>
      <p:sp>
        <p:nvSpPr>
          <p:cNvPr id="12290" name="Content Placeholder 2"/>
          <p:cNvSpPr>
            <a:spLocks noGrp="1"/>
          </p:cNvSpPr>
          <p:nvPr>
            <p:ph idx="1"/>
          </p:nvPr>
        </p:nvSpPr>
        <p:spPr/>
        <p:txBody>
          <a:bodyPr>
            <a:noAutofit/>
          </a:bodyPr>
          <a:lstStyle/>
          <a:p>
            <a:pPr marL="344488" lvl="1" indent="-344488">
              <a:lnSpc>
                <a:spcPct val="100000"/>
              </a:lnSpc>
              <a:spcAft>
                <a:spcPts val="1200"/>
              </a:spcAft>
            </a:pPr>
            <a:r>
              <a:rPr lang="en-US" dirty="0"/>
              <a:t>2025-26 Statewide Test Window for both in-person and remote administration: </a:t>
            </a:r>
          </a:p>
          <a:p>
            <a:pPr marL="796925" lvl="2" indent="-336550">
              <a:lnSpc>
                <a:spcPct val="100000"/>
              </a:lnSpc>
              <a:spcAft>
                <a:spcPts val="1200"/>
              </a:spcAft>
            </a:pPr>
            <a:r>
              <a:rPr lang="en-US" dirty="0"/>
              <a:t>Grade 11: February 3, 2026– June 12, 2026</a:t>
            </a:r>
          </a:p>
          <a:p>
            <a:pPr marL="796925" lvl="2" indent="-336550">
              <a:lnSpc>
                <a:spcPct val="100000"/>
              </a:lnSpc>
              <a:spcAft>
                <a:spcPts val="1200"/>
              </a:spcAft>
            </a:pPr>
            <a:r>
              <a:rPr lang="en-US" dirty="0"/>
              <a:t>Grades 5 &amp; 8: March 4, 2026 – June 12, 2026</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10</a:t>
            </a:fld>
            <a:endParaRPr lang="en-US" dirty="0"/>
          </a:p>
        </p:txBody>
      </p:sp>
    </p:spTree>
    <p:extLst>
      <p:ext uri="{BB962C8B-B14F-4D97-AF65-F5344CB8AC3E}">
        <p14:creationId xmlns:p14="http://schemas.microsoft.com/office/powerpoint/2010/main" val="1299521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altLang="en-US" dirty="0"/>
              <a:t>Test Requirements</a:t>
            </a:r>
            <a:endParaRPr lang="en-US" dirty="0"/>
          </a:p>
        </p:txBody>
      </p:sp>
      <p:sp>
        <p:nvSpPr>
          <p:cNvPr id="12290" name="Content Placeholder 2"/>
          <p:cNvSpPr>
            <a:spLocks noGrp="1"/>
          </p:cNvSpPr>
          <p:nvPr>
            <p:ph idx="1"/>
          </p:nvPr>
        </p:nvSpPr>
        <p:spPr/>
        <p:txBody>
          <a:bodyPr>
            <a:normAutofit/>
          </a:bodyPr>
          <a:lstStyle/>
          <a:p>
            <a:pPr marL="344488" lvl="1" indent="-344488">
              <a:lnSpc>
                <a:spcPct val="100000"/>
              </a:lnSpc>
              <a:spcBef>
                <a:spcPts val="600"/>
              </a:spcBef>
              <a:spcAft>
                <a:spcPts val="600"/>
              </a:spcAft>
            </a:pPr>
            <a:r>
              <a:rPr lang="en-US" dirty="0"/>
              <a:t>The OSAS Science Test is </a:t>
            </a:r>
            <a:r>
              <a:rPr lang="en-US" b="1" dirty="0"/>
              <a:t>required</a:t>
            </a:r>
            <a:r>
              <a:rPr lang="en-US" dirty="0"/>
              <a:t> to be given to </a:t>
            </a:r>
            <a:r>
              <a:rPr lang="en-US" b="1" dirty="0"/>
              <a:t>every</a:t>
            </a:r>
            <a:r>
              <a:rPr lang="en-US" dirty="0"/>
              <a:t> student in </a:t>
            </a:r>
            <a:r>
              <a:rPr lang="en-US" b="1" dirty="0"/>
              <a:t>grades 5, 8, and 11</a:t>
            </a:r>
            <a:r>
              <a:rPr lang="en-US" dirty="0"/>
              <a:t>.</a:t>
            </a:r>
          </a:p>
          <a:p>
            <a:pPr marL="344488" lvl="1" indent="-344488">
              <a:lnSpc>
                <a:spcPct val="100000"/>
              </a:lnSpc>
              <a:spcBef>
                <a:spcPts val="600"/>
              </a:spcBef>
              <a:spcAft>
                <a:spcPts val="600"/>
              </a:spcAft>
            </a:pPr>
            <a:r>
              <a:rPr lang="en-US" dirty="0"/>
              <a:t>All students with EL status are eligible to participate in the OSAS Science Test.</a:t>
            </a:r>
          </a:p>
          <a:p>
            <a:pPr marL="344488" lvl="1" indent="-344488">
              <a:lnSpc>
                <a:spcPct val="100000"/>
              </a:lnSpc>
              <a:spcBef>
                <a:spcPts val="600"/>
              </a:spcBef>
              <a:spcAft>
                <a:spcPts val="600"/>
              </a:spcAft>
            </a:pPr>
            <a:r>
              <a:rPr lang="en-US" dirty="0"/>
              <a:t>Parents, guardians, and adult students </a:t>
            </a:r>
            <a:r>
              <a:rPr lang="en-US" b="1" i="1" u="sng" dirty="0"/>
              <a:t>may request an exemption based on disability or religion</a:t>
            </a:r>
            <a:r>
              <a:rPr lang="en-US" dirty="0"/>
              <a:t>, at any time prior to the end of the test window.</a:t>
            </a:r>
          </a:p>
          <a:p>
            <a:pPr marL="457189" lvl="1" indent="0">
              <a:spcBef>
                <a:spcPts val="600"/>
              </a:spcBef>
              <a:buNone/>
            </a:pPr>
            <a:endParaRPr lang="en-US" dirty="0"/>
          </a:p>
          <a:p>
            <a:pPr lvl="1" indent="-341313">
              <a:spcBef>
                <a:spcPts val="600"/>
              </a:spcBef>
            </a:pP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11</a:t>
            </a:fld>
            <a:endParaRPr lang="en-US" dirty="0"/>
          </a:p>
        </p:txBody>
      </p:sp>
    </p:spTree>
    <p:extLst>
      <p:ext uri="{BB962C8B-B14F-4D97-AF65-F5344CB8AC3E}">
        <p14:creationId xmlns:p14="http://schemas.microsoft.com/office/powerpoint/2010/main" val="1589910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Test Opportunities</a:t>
            </a:r>
            <a:endParaRPr lang="en-US" dirty="0"/>
          </a:p>
        </p:txBody>
      </p:sp>
      <p:sp>
        <p:nvSpPr>
          <p:cNvPr id="7" name="Content Placeholder 6"/>
          <p:cNvSpPr>
            <a:spLocks noGrp="1"/>
          </p:cNvSpPr>
          <p:nvPr>
            <p:ph idx="1"/>
          </p:nvPr>
        </p:nvSpPr>
        <p:spPr/>
        <p:txBody>
          <a:bodyPr>
            <a:normAutofit/>
          </a:bodyPr>
          <a:lstStyle/>
          <a:p>
            <a:pPr marL="344488" indent="-344488">
              <a:lnSpc>
                <a:spcPct val="100000"/>
              </a:lnSpc>
            </a:pPr>
            <a:r>
              <a:rPr lang="en-US" altLang="en-US" sz="2600" dirty="0">
                <a:solidFill>
                  <a:schemeClr val="tx1">
                    <a:lumMod val="50000"/>
                  </a:schemeClr>
                </a:solidFill>
              </a:rPr>
              <a:t>Students in grades 5, 8, and 11 will have </a:t>
            </a:r>
            <a:r>
              <a:rPr lang="en-US" altLang="en-US" sz="2600" b="1" dirty="0">
                <a:solidFill>
                  <a:schemeClr val="tx1">
                    <a:lumMod val="50000"/>
                  </a:schemeClr>
                </a:solidFill>
              </a:rPr>
              <a:t>one annual opportunity </a:t>
            </a:r>
            <a:r>
              <a:rPr lang="en-US" altLang="en-US" sz="2600" dirty="0">
                <a:solidFill>
                  <a:schemeClr val="tx1">
                    <a:lumMod val="50000"/>
                  </a:schemeClr>
                </a:solidFill>
              </a:rPr>
              <a:t>for the OSAS Science Test. </a:t>
            </a:r>
          </a:p>
          <a:p>
            <a:pPr marL="344488" indent="-344488">
              <a:lnSpc>
                <a:spcPct val="100000"/>
              </a:lnSpc>
              <a:spcAft>
                <a:spcPts val="600"/>
              </a:spcAft>
            </a:pPr>
            <a:r>
              <a:rPr lang="en-US" sz="2600" dirty="0"/>
              <a:t>ODE provides a “Challenging up” option:</a:t>
            </a:r>
          </a:p>
          <a:p>
            <a:pPr marL="344488" lvl="2" indent="-344488">
              <a:lnSpc>
                <a:spcPct val="100000"/>
              </a:lnSpc>
              <a:spcAft>
                <a:spcPts val="600"/>
              </a:spcAft>
            </a:pPr>
            <a:r>
              <a:rPr lang="en-US" sz="2600" dirty="0"/>
              <a:t>Students enrolled in grades K – 9 </a:t>
            </a:r>
            <a:r>
              <a:rPr lang="en-US" sz="2600" b="1" dirty="0"/>
              <a:t>may not </a:t>
            </a:r>
            <a:r>
              <a:rPr lang="en-US" sz="2600" dirty="0"/>
              <a:t>challenge up to a higher-grade assessment. </a:t>
            </a:r>
          </a:p>
          <a:p>
            <a:pPr marL="344488" lvl="2" indent="-344488">
              <a:lnSpc>
                <a:spcPct val="100000"/>
              </a:lnSpc>
              <a:spcAft>
                <a:spcPts val="600"/>
              </a:spcAft>
            </a:pPr>
            <a:r>
              <a:rPr lang="en-US" sz="2600" dirty="0"/>
              <a:t>Grade 10 students may challenge up to the Grade 11 test. Banked passing scores fulfill the Grade 11 requirement.</a:t>
            </a:r>
          </a:p>
          <a:p>
            <a:pPr marL="344488" lvl="2" indent="-344488">
              <a:lnSpc>
                <a:spcPct val="100000"/>
              </a:lnSpc>
              <a:spcAft>
                <a:spcPts val="600"/>
              </a:spcAft>
            </a:pPr>
            <a:r>
              <a:rPr lang="en-US" sz="2600" dirty="0"/>
              <a:t>Grade 12 students who missed their Grade 11 opportunity may also test.</a:t>
            </a:r>
          </a:p>
          <a:p>
            <a:pPr>
              <a:lnSpc>
                <a:spcPct val="100000"/>
              </a:lnSpc>
            </a:pPr>
            <a:endParaRPr lang="en-US" altLang="en-US" sz="800" dirty="0">
              <a:solidFill>
                <a:schemeClr val="tx1">
                  <a:lumMod val="50000"/>
                </a:schemeClr>
              </a:solidFill>
            </a:endParaRP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12</a:t>
            </a:fld>
            <a:endParaRPr lang="en-US" dirty="0"/>
          </a:p>
        </p:txBody>
      </p:sp>
    </p:spTree>
    <p:extLst>
      <p:ext uri="{BB962C8B-B14F-4D97-AF65-F5344CB8AC3E}">
        <p14:creationId xmlns:p14="http://schemas.microsoft.com/office/powerpoint/2010/main" val="3835705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Administration</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13</a:t>
            </a:fld>
            <a:endParaRPr lang="en-US" dirty="0"/>
          </a:p>
        </p:txBody>
      </p:sp>
      <p:sp>
        <p:nvSpPr>
          <p:cNvPr id="3" name="Content Placeholder 2"/>
          <p:cNvSpPr>
            <a:spLocks noGrp="1"/>
          </p:cNvSpPr>
          <p:nvPr>
            <p:ph type="subTitle" idx="4294967295"/>
          </p:nvPr>
        </p:nvSpPr>
        <p:spPr>
          <a:xfrm>
            <a:off x="233082" y="4561261"/>
            <a:ext cx="11716871" cy="1655762"/>
          </a:xfrm>
        </p:spPr>
        <p:txBody>
          <a:bodyPr>
            <a:noAutofit/>
          </a:bodyPr>
          <a:lstStyle/>
          <a:p>
            <a:pPr marL="0" indent="0" algn="ctr">
              <a:buNone/>
            </a:pPr>
            <a:r>
              <a:rPr lang="en-US" altLang="en-US" i="1" dirty="0"/>
              <a:t>Ensure equitable access for all students.</a:t>
            </a:r>
          </a:p>
        </p:txBody>
      </p:sp>
    </p:spTree>
    <p:extLst>
      <p:ext uri="{BB962C8B-B14F-4D97-AF65-F5344CB8AC3E}">
        <p14:creationId xmlns:p14="http://schemas.microsoft.com/office/powerpoint/2010/main" val="2914546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Test Administration</a:t>
            </a:r>
          </a:p>
        </p:txBody>
      </p:sp>
      <p:sp>
        <p:nvSpPr>
          <p:cNvPr id="14340" name="Rectangle 4"/>
          <p:cNvSpPr>
            <a:spLocks noGrp="1" noChangeArrowheads="1"/>
          </p:cNvSpPr>
          <p:nvPr>
            <p:ph idx="1"/>
          </p:nvPr>
        </p:nvSpPr>
        <p:spPr/>
        <p:txBody>
          <a:bodyPr>
            <a:normAutofit lnSpcReduction="10000"/>
          </a:bodyPr>
          <a:lstStyle/>
          <a:p>
            <a:pPr marL="341313" lvl="1" indent="-341313">
              <a:lnSpc>
                <a:spcPct val="110000"/>
              </a:lnSpc>
              <a:spcBef>
                <a:spcPts val="600"/>
              </a:spcBef>
              <a:buSzPct val="100000"/>
              <a:defRPr/>
            </a:pPr>
            <a:r>
              <a:rPr lang="en-US" dirty="0">
                <a:solidFill>
                  <a:schemeClr val="tx1">
                    <a:lumMod val="50000"/>
                  </a:schemeClr>
                </a:solidFill>
              </a:rPr>
              <a:t>Monitor to ensure that students only have access to the accessibility supports listed in the Oregon Accessibility Manual </a:t>
            </a:r>
            <a:r>
              <a:rPr lang="en-US" dirty="0"/>
              <a:t>and match the accommodations listed on their IEP or 504 plans.</a:t>
            </a:r>
            <a:endParaRPr lang="en-US" dirty="0">
              <a:solidFill>
                <a:schemeClr val="tx1">
                  <a:lumMod val="50000"/>
                </a:schemeClr>
              </a:solidFill>
            </a:endParaRPr>
          </a:p>
          <a:p>
            <a:pPr marL="341313" lvl="1" indent="-341313">
              <a:lnSpc>
                <a:spcPct val="110000"/>
              </a:lnSpc>
              <a:spcBef>
                <a:spcPts val="600"/>
              </a:spcBef>
              <a:buSzPct val="100000"/>
              <a:defRPr/>
            </a:pPr>
            <a:r>
              <a:rPr lang="en-US" dirty="0">
                <a:solidFill>
                  <a:schemeClr val="tx1">
                    <a:lumMod val="50000"/>
                  </a:schemeClr>
                </a:solidFill>
              </a:rPr>
              <a:t>Cover or remove instructional visual stimuli/posters from the testing environment</a:t>
            </a:r>
          </a:p>
          <a:p>
            <a:pPr marL="341313" lvl="1" indent="-341313">
              <a:lnSpc>
                <a:spcPct val="110000"/>
              </a:lnSpc>
              <a:spcBef>
                <a:spcPts val="600"/>
              </a:spcBef>
              <a:buSzPct val="100000"/>
              <a:defRPr/>
            </a:pPr>
            <a:r>
              <a:rPr lang="en-US" dirty="0">
                <a:solidFill>
                  <a:schemeClr val="tx1">
                    <a:lumMod val="50000"/>
                  </a:schemeClr>
                </a:solidFill>
              </a:rPr>
              <a:t>If breaking up the test into multiple sessions, allow students to finish all presented items on the screen before pausing the test. </a:t>
            </a:r>
          </a:p>
          <a:p>
            <a:pPr marL="341313" lvl="1" indent="-341313">
              <a:lnSpc>
                <a:spcPct val="110000"/>
              </a:lnSpc>
              <a:spcBef>
                <a:spcPts val="600"/>
              </a:spcBef>
              <a:buSzPct val="100000"/>
              <a:defRPr/>
            </a:pPr>
            <a:r>
              <a:rPr lang="en-US" dirty="0">
                <a:solidFill>
                  <a:schemeClr val="tx1">
                    <a:lumMod val="50000"/>
                  </a:schemeClr>
                </a:solidFill>
              </a:rPr>
              <a:t>If students pause the test for </a:t>
            </a:r>
            <a:r>
              <a:rPr lang="en-US" b="1" dirty="0">
                <a:solidFill>
                  <a:schemeClr val="tx1">
                    <a:lumMod val="50000"/>
                  </a:schemeClr>
                </a:solidFill>
              </a:rPr>
              <a:t>fewer than 20 minutes</a:t>
            </a:r>
            <a:r>
              <a:rPr lang="en-US" dirty="0">
                <a:solidFill>
                  <a:schemeClr val="tx1">
                    <a:lumMod val="50000"/>
                  </a:schemeClr>
                </a:solidFill>
              </a:rPr>
              <a:t>, they will be able to review or change answers to items already completed.</a:t>
            </a:r>
          </a:p>
          <a:p>
            <a:pPr marL="341313" lvl="1" indent="-341313">
              <a:lnSpc>
                <a:spcPct val="110000"/>
              </a:lnSpc>
              <a:spcBef>
                <a:spcPts val="600"/>
              </a:spcBef>
              <a:buSzPct val="100000"/>
              <a:defRPr/>
            </a:pPr>
            <a:r>
              <a:rPr lang="en-US" dirty="0">
                <a:solidFill>
                  <a:schemeClr val="tx1">
                    <a:lumMod val="50000"/>
                  </a:schemeClr>
                </a:solidFill>
              </a:rPr>
              <a:t>If students pause the test for </a:t>
            </a:r>
            <a:r>
              <a:rPr lang="en-US" b="1" dirty="0">
                <a:solidFill>
                  <a:schemeClr val="tx1">
                    <a:lumMod val="50000"/>
                  </a:schemeClr>
                </a:solidFill>
              </a:rPr>
              <a:t>more than 20 minutes</a:t>
            </a:r>
            <a:r>
              <a:rPr lang="en-US" dirty="0">
                <a:solidFill>
                  <a:schemeClr val="tx1">
                    <a:lumMod val="50000"/>
                  </a:schemeClr>
                </a:solidFill>
              </a:rPr>
              <a:t>, they will no longer be able to return to previously completed items when they log back in. </a:t>
            </a:r>
          </a:p>
          <a:p>
            <a:pPr marL="0" lvl="1" indent="0">
              <a:lnSpc>
                <a:spcPct val="110000"/>
              </a:lnSpc>
              <a:spcBef>
                <a:spcPts val="600"/>
              </a:spcBef>
              <a:spcAft>
                <a:spcPts val="1200"/>
              </a:spcAft>
              <a:buSzPct val="100000"/>
              <a:buNone/>
              <a:defRPr/>
            </a:pPr>
            <a:endParaRPr lang="en-US" sz="2200" dirty="0">
              <a:solidFill>
                <a:schemeClr val="tx1">
                  <a:lumMod val="50000"/>
                </a:schemeClr>
              </a:solidFill>
            </a:endParaRPr>
          </a:p>
          <a:p>
            <a:pPr marL="511175" lvl="1" indent="-511175">
              <a:lnSpc>
                <a:spcPct val="110000"/>
              </a:lnSpc>
              <a:spcBef>
                <a:spcPts val="600"/>
              </a:spcBef>
              <a:spcAft>
                <a:spcPts val="1200"/>
              </a:spcAft>
              <a:buSzPct val="100000"/>
              <a:defRPr/>
            </a:pPr>
            <a:endParaRPr lang="en-US" sz="2200" dirty="0">
              <a:solidFill>
                <a:schemeClr val="tx1">
                  <a:lumMod val="50000"/>
                </a:schemeClr>
              </a:solidFill>
            </a:endParaRPr>
          </a:p>
          <a:p>
            <a:pPr marL="511175" lvl="1" indent="-511175">
              <a:lnSpc>
                <a:spcPct val="110000"/>
              </a:lnSpc>
              <a:spcBef>
                <a:spcPts val="600"/>
              </a:spcBef>
              <a:spcAft>
                <a:spcPts val="1200"/>
              </a:spcAft>
              <a:buSzPct val="100000"/>
              <a:defRPr/>
            </a:pPr>
            <a:endParaRPr lang="en-US" sz="2200" dirty="0">
              <a:solidFill>
                <a:srgbClr val="C00000"/>
              </a:solidFill>
            </a:endParaRP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14</a:t>
            </a:fld>
            <a:endParaRPr lang="en-US" dirty="0"/>
          </a:p>
        </p:txBody>
      </p:sp>
    </p:spTree>
    <p:extLst>
      <p:ext uri="{BB962C8B-B14F-4D97-AF65-F5344CB8AC3E}">
        <p14:creationId xmlns:p14="http://schemas.microsoft.com/office/powerpoint/2010/main" val="2046118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93232-0CC2-9127-CD63-589FB61A75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1BE962-EFEE-98E2-BB8F-2961AB57AD79}"/>
              </a:ext>
            </a:extLst>
          </p:cNvPr>
          <p:cNvSpPr>
            <a:spLocks noGrp="1"/>
          </p:cNvSpPr>
          <p:nvPr>
            <p:ph type="title"/>
          </p:nvPr>
        </p:nvSpPr>
        <p:spPr/>
        <p:txBody>
          <a:bodyPr/>
          <a:lstStyle/>
          <a:p>
            <a:r>
              <a:rPr lang="en-US" dirty="0"/>
              <a:t>Reflection #2</a:t>
            </a:r>
          </a:p>
        </p:txBody>
      </p:sp>
      <p:sp>
        <p:nvSpPr>
          <p:cNvPr id="3" name="Content Placeholder 2">
            <a:extLst>
              <a:ext uri="{FF2B5EF4-FFF2-40B4-BE49-F238E27FC236}">
                <a16:creationId xmlns:a16="http://schemas.microsoft.com/office/drawing/2014/main" id="{16FAB40D-0454-2F32-17D4-5916ED11C294}"/>
              </a:ext>
            </a:extLst>
          </p:cNvPr>
          <p:cNvSpPr>
            <a:spLocks noGrp="1"/>
          </p:cNvSpPr>
          <p:nvPr>
            <p:ph idx="1"/>
          </p:nvPr>
        </p:nvSpPr>
        <p:spPr>
          <a:xfrm>
            <a:off x="717176" y="1825625"/>
            <a:ext cx="10784542" cy="4314168"/>
          </a:xfrm>
        </p:spPr>
        <p:txBody>
          <a:bodyPr>
            <a:normAutofit/>
          </a:bodyPr>
          <a:lstStyle/>
          <a:p>
            <a:pPr marL="346075" indent="-346075">
              <a:spcBef>
                <a:spcPts val="600"/>
              </a:spcBef>
            </a:pPr>
            <a:r>
              <a:rPr lang="en-US" dirty="0"/>
              <a:t>Which grade levels are required to participate in the OSAS Science Test?</a:t>
            </a:r>
          </a:p>
          <a:p>
            <a:pPr marL="346075" indent="-346075">
              <a:spcBef>
                <a:spcPts val="600"/>
              </a:spcBef>
            </a:pPr>
            <a:r>
              <a:rPr lang="en-US" dirty="0"/>
              <a:t>What are the pause rules specific to the OSAS Science Test, and how should I manage test sessions accordingly?</a:t>
            </a:r>
          </a:p>
          <a:p>
            <a:pPr marL="346075" indent="-346075">
              <a:spcBef>
                <a:spcPts val="600"/>
              </a:spcBef>
            </a:pPr>
            <a:r>
              <a:rPr lang="en-US" dirty="0"/>
              <a:t>How is “challenging up” implemented for the Science test?</a:t>
            </a:r>
          </a:p>
          <a:p>
            <a:pPr marL="346075" indent="-346075">
              <a:spcBef>
                <a:spcPts val="600"/>
              </a:spcBef>
            </a:pPr>
            <a:r>
              <a:rPr lang="en-US" dirty="0"/>
              <a:t>What resources are available to help prepare my students for the Science Test, and how can I effectively incorporate them into instruction?</a:t>
            </a:r>
          </a:p>
          <a:p>
            <a:endParaRPr lang="en-US" dirty="0"/>
          </a:p>
        </p:txBody>
      </p:sp>
      <p:sp>
        <p:nvSpPr>
          <p:cNvPr id="4" name="Footer Placeholder 3">
            <a:extLst>
              <a:ext uri="{FF2B5EF4-FFF2-40B4-BE49-F238E27FC236}">
                <a16:creationId xmlns:a16="http://schemas.microsoft.com/office/drawing/2014/main" id="{43860335-3F3F-BD5D-81FB-C721DD3F20AF}"/>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F19B5C79-2B78-504D-5E9A-5B81B80F74F6}"/>
              </a:ext>
            </a:extLst>
          </p:cNvPr>
          <p:cNvSpPr>
            <a:spLocks noGrp="1"/>
          </p:cNvSpPr>
          <p:nvPr>
            <p:ph type="sldNum" sz="quarter" idx="12"/>
          </p:nvPr>
        </p:nvSpPr>
        <p:spPr/>
        <p:txBody>
          <a:bodyPr/>
          <a:lstStyle/>
          <a:p>
            <a:fld id="{357F5B69-6281-4C1F-8C38-6DA0F56DA430}" type="slidenum">
              <a:rPr lang="en-US" smtClean="0"/>
              <a:t>15</a:t>
            </a:fld>
            <a:endParaRPr lang="en-US" dirty="0"/>
          </a:p>
        </p:txBody>
      </p:sp>
    </p:spTree>
    <p:extLst>
      <p:ext uri="{BB962C8B-B14F-4D97-AF65-F5344CB8AC3E}">
        <p14:creationId xmlns:p14="http://schemas.microsoft.com/office/powerpoint/2010/main" val="3932054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46234E7-87EA-059E-1F81-F9D4C09054B9}"/>
              </a:ext>
            </a:extLst>
          </p:cNvPr>
          <p:cNvSpPr>
            <a:spLocks noGrp="1"/>
          </p:cNvSpPr>
          <p:nvPr>
            <p:ph type="ctrTitle"/>
          </p:nvPr>
        </p:nvSpPr>
        <p:spPr/>
        <p:txBody>
          <a:bodyPr/>
          <a:lstStyle/>
          <a:p>
            <a:r>
              <a:rPr lang="en-US" dirty="0"/>
              <a:t>Wrap up</a:t>
            </a:r>
          </a:p>
        </p:txBody>
      </p:sp>
      <p:sp>
        <p:nvSpPr>
          <p:cNvPr id="4" name="Footer Placeholder 3">
            <a:extLst>
              <a:ext uri="{FF2B5EF4-FFF2-40B4-BE49-F238E27FC236}">
                <a16:creationId xmlns:a16="http://schemas.microsoft.com/office/drawing/2014/main" id="{2C6484BF-DC2E-8429-9235-1D9BBF21B7CE}"/>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C48444D0-482C-A608-01B5-93B7F140EAE1}"/>
              </a:ext>
            </a:extLst>
          </p:cNvPr>
          <p:cNvSpPr>
            <a:spLocks noGrp="1"/>
          </p:cNvSpPr>
          <p:nvPr>
            <p:ph type="sldNum" sz="quarter" idx="12"/>
          </p:nvPr>
        </p:nvSpPr>
        <p:spPr/>
        <p:txBody>
          <a:bodyPr/>
          <a:lstStyle/>
          <a:p>
            <a:fld id="{357F5B69-6281-4C1F-8C38-6DA0F56DA430}" type="slidenum">
              <a:rPr lang="en-US" smtClean="0"/>
              <a:t>16</a:t>
            </a:fld>
            <a:endParaRPr lang="en-US" dirty="0"/>
          </a:p>
        </p:txBody>
      </p:sp>
    </p:spTree>
    <p:extLst>
      <p:ext uri="{BB962C8B-B14F-4D97-AF65-F5344CB8AC3E}">
        <p14:creationId xmlns:p14="http://schemas.microsoft.com/office/powerpoint/2010/main" val="2472459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2A451-75C3-0E03-7EE2-2CF63CD6D4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12EFF9-8146-701E-239B-3DDC547D4C40}"/>
              </a:ext>
            </a:extLst>
          </p:cNvPr>
          <p:cNvSpPr>
            <a:spLocks noGrp="1"/>
          </p:cNvSpPr>
          <p:nvPr>
            <p:ph type="title"/>
          </p:nvPr>
        </p:nvSpPr>
        <p:spPr/>
        <p:txBody>
          <a:bodyPr/>
          <a:lstStyle/>
          <a:p>
            <a:r>
              <a:rPr lang="en-US" dirty="0"/>
              <a:t>New DTC – What to Know</a:t>
            </a:r>
          </a:p>
        </p:txBody>
      </p:sp>
      <p:sp>
        <p:nvSpPr>
          <p:cNvPr id="3" name="Content Placeholder 2">
            <a:extLst>
              <a:ext uri="{FF2B5EF4-FFF2-40B4-BE49-F238E27FC236}">
                <a16:creationId xmlns:a16="http://schemas.microsoft.com/office/drawing/2014/main" id="{E449591F-3754-7E03-2A97-13C28DBBFD1E}"/>
              </a:ext>
            </a:extLst>
          </p:cNvPr>
          <p:cNvSpPr>
            <a:spLocks noGrp="1"/>
          </p:cNvSpPr>
          <p:nvPr>
            <p:ph idx="1"/>
          </p:nvPr>
        </p:nvSpPr>
        <p:spPr/>
        <p:txBody>
          <a:bodyPr>
            <a:normAutofit lnSpcReduction="10000"/>
          </a:bodyPr>
          <a:lstStyle/>
          <a:p>
            <a:pPr marL="346075" indent="-346075">
              <a:spcBef>
                <a:spcPts val="600"/>
              </a:spcBef>
            </a:pPr>
            <a:r>
              <a:rPr lang="en-US" dirty="0"/>
              <a:t>The OSAS Science Test is </a:t>
            </a:r>
            <a:r>
              <a:rPr lang="en-US" b="1" dirty="0"/>
              <a:t>required</a:t>
            </a:r>
            <a:r>
              <a:rPr lang="en-US" dirty="0"/>
              <a:t> for all students in </a:t>
            </a:r>
            <a:r>
              <a:rPr lang="en-US" b="1" dirty="0"/>
              <a:t>Grades 5, 8, and 11</a:t>
            </a:r>
            <a:r>
              <a:rPr lang="en-US" dirty="0"/>
              <a:t>.</a:t>
            </a:r>
          </a:p>
          <a:p>
            <a:pPr marL="346075" indent="-346075">
              <a:spcBef>
                <a:spcPts val="600"/>
              </a:spcBef>
            </a:pPr>
            <a:r>
              <a:rPr lang="en-US" b="1" dirty="0"/>
              <a:t>Always review and confirm accessibility features for OSAS Science test:</a:t>
            </a:r>
          </a:p>
          <a:p>
            <a:pPr marL="803275" lvl="2" indent="-346075">
              <a:spcBef>
                <a:spcPts val="600"/>
              </a:spcBef>
            </a:pPr>
            <a:r>
              <a:rPr lang="en-US" dirty="0"/>
              <a:t>OSAS Science test is available in English and Spanish presentation.  Student can use a Language Toggle to switch between the two languages.</a:t>
            </a:r>
          </a:p>
          <a:p>
            <a:pPr marL="803275" lvl="2" indent="-346075">
              <a:spcBef>
                <a:spcPts val="600"/>
              </a:spcBef>
            </a:pPr>
            <a:r>
              <a:rPr lang="en-US" dirty="0"/>
              <a:t>Text-to-Speech (TTS) is also available in English and Spanish.</a:t>
            </a:r>
          </a:p>
          <a:p>
            <a:pPr marL="803275" lvl="2" indent="-346075">
              <a:spcBef>
                <a:spcPts val="600"/>
              </a:spcBef>
            </a:pPr>
            <a:r>
              <a:rPr lang="en-US" dirty="0"/>
              <a:t>Dictation is available only in the Digital Notepad, since there are no constructed response items on the Science test.</a:t>
            </a:r>
          </a:p>
          <a:p>
            <a:pPr marL="346075" indent="-346075">
              <a:spcBef>
                <a:spcPts val="600"/>
              </a:spcBef>
            </a:pPr>
            <a:r>
              <a:rPr lang="en-US" dirty="0"/>
              <a:t>Parent Exemptions may be requested at any time </a:t>
            </a:r>
            <a:r>
              <a:rPr lang="en-US" b="1" dirty="0"/>
              <a:t>before the test window closes</a:t>
            </a:r>
            <a:r>
              <a:rPr lang="en-US" dirty="0"/>
              <a:t>, based only on </a:t>
            </a:r>
            <a:r>
              <a:rPr lang="en-US" b="1" dirty="0"/>
              <a:t>disability or religion</a:t>
            </a:r>
            <a:r>
              <a:rPr lang="en-US" dirty="0"/>
              <a:t>.</a:t>
            </a:r>
          </a:p>
          <a:p>
            <a:pPr marL="346075" indent="-346075">
              <a:spcBef>
                <a:spcPts val="600"/>
              </a:spcBef>
            </a:pPr>
            <a:r>
              <a:rPr lang="en-US" dirty="0"/>
              <a:t>Grade 10 students may "challenge up" to take the Grade 11 Science Test early; passing scores are banked, but non-passing students must retest in Grade 11.</a:t>
            </a:r>
          </a:p>
        </p:txBody>
      </p:sp>
      <p:sp>
        <p:nvSpPr>
          <p:cNvPr id="4" name="Footer Placeholder 3">
            <a:extLst>
              <a:ext uri="{FF2B5EF4-FFF2-40B4-BE49-F238E27FC236}">
                <a16:creationId xmlns:a16="http://schemas.microsoft.com/office/drawing/2014/main" id="{9B12C9DB-18B6-9AFC-9010-CB4DD41175AD}"/>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680E6FAE-FDB5-60C4-1493-14A4CDB77A45}"/>
              </a:ext>
            </a:extLst>
          </p:cNvPr>
          <p:cNvSpPr>
            <a:spLocks noGrp="1"/>
          </p:cNvSpPr>
          <p:nvPr>
            <p:ph type="sldNum" sz="quarter" idx="12"/>
          </p:nvPr>
        </p:nvSpPr>
        <p:spPr/>
        <p:txBody>
          <a:bodyPr/>
          <a:lstStyle/>
          <a:p>
            <a:fld id="{357F5B69-6281-4C1F-8C38-6DA0F56DA430}" type="slidenum">
              <a:rPr lang="en-US" smtClean="0"/>
              <a:t>17</a:t>
            </a:fld>
            <a:endParaRPr lang="en-US" dirty="0"/>
          </a:p>
        </p:txBody>
      </p:sp>
    </p:spTree>
    <p:extLst>
      <p:ext uri="{BB962C8B-B14F-4D97-AF65-F5344CB8AC3E}">
        <p14:creationId xmlns:p14="http://schemas.microsoft.com/office/powerpoint/2010/main" val="3840762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F4F51-782D-9F38-D8F7-91B25C78483D}"/>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605B869F-02D1-89C4-59C7-60AB0FF8EC72}"/>
              </a:ext>
            </a:extLst>
          </p:cNvPr>
          <p:cNvSpPr>
            <a:spLocks noGrp="1"/>
          </p:cNvSpPr>
          <p:nvPr>
            <p:ph idx="1"/>
          </p:nvPr>
        </p:nvSpPr>
        <p:spPr/>
        <p:txBody>
          <a:bodyPr>
            <a:normAutofit/>
          </a:bodyPr>
          <a:lstStyle/>
          <a:p>
            <a:pPr marL="346075" lvl="1" indent="-346075">
              <a:lnSpc>
                <a:spcPct val="100000"/>
              </a:lnSpc>
              <a:spcBef>
                <a:spcPts val="600"/>
              </a:spcBef>
            </a:pPr>
            <a:r>
              <a:rPr lang="en-US" dirty="0">
                <a:hlinkClick r:id="rId3"/>
              </a:rPr>
              <a:t>Test Administration Manual</a:t>
            </a:r>
            <a:r>
              <a:rPr lang="en-US" dirty="0"/>
              <a:t> (TAM)</a:t>
            </a:r>
          </a:p>
          <a:p>
            <a:pPr marL="346075" lvl="1" indent="-346075">
              <a:lnSpc>
                <a:spcPct val="100000"/>
              </a:lnSpc>
              <a:spcBef>
                <a:spcPts val="600"/>
              </a:spcBef>
            </a:pPr>
            <a:r>
              <a:rPr lang="en-US" dirty="0">
                <a:hlinkClick r:id="rId4"/>
              </a:rPr>
              <a:t>Oregon Accessibility Manual</a:t>
            </a:r>
            <a:r>
              <a:rPr lang="en-US" dirty="0"/>
              <a:t> (OAM)</a:t>
            </a:r>
          </a:p>
          <a:p>
            <a:pPr marL="346075" lvl="1" indent="-346075">
              <a:lnSpc>
                <a:spcPct val="100000"/>
              </a:lnSpc>
              <a:spcBef>
                <a:spcPts val="600"/>
              </a:spcBef>
            </a:pPr>
            <a:r>
              <a:rPr lang="en-US" dirty="0">
                <a:hlinkClick r:id="rId5"/>
              </a:rPr>
              <a:t>OSAS Portal</a:t>
            </a:r>
            <a:r>
              <a:rPr lang="en-US" dirty="0"/>
              <a:t> (Sample Tests)</a:t>
            </a:r>
          </a:p>
          <a:p>
            <a:pPr marL="346075" lvl="1" indent="-346075">
              <a:lnSpc>
                <a:spcPct val="100000"/>
              </a:lnSpc>
              <a:spcBef>
                <a:spcPts val="600"/>
              </a:spcBef>
            </a:pPr>
            <a:r>
              <a:rPr lang="en-US" dirty="0">
                <a:hlinkClick r:id="rId6"/>
              </a:rPr>
              <a:t>OSAS Science Blueprint Summary</a:t>
            </a:r>
            <a:endParaRPr lang="en-US" dirty="0"/>
          </a:p>
          <a:p>
            <a:pPr marL="346075" lvl="1" indent="-346075">
              <a:lnSpc>
                <a:spcPct val="100000"/>
              </a:lnSpc>
              <a:spcBef>
                <a:spcPts val="600"/>
              </a:spcBef>
            </a:pPr>
            <a:r>
              <a:rPr lang="en-US" dirty="0">
                <a:hlinkClick r:id="rId7"/>
              </a:rPr>
              <a:t>Item Specifications</a:t>
            </a:r>
            <a:endParaRPr lang="en-US" dirty="0"/>
          </a:p>
        </p:txBody>
      </p:sp>
      <p:sp>
        <p:nvSpPr>
          <p:cNvPr id="4" name="Footer Placeholder 3">
            <a:extLst>
              <a:ext uri="{FF2B5EF4-FFF2-40B4-BE49-F238E27FC236}">
                <a16:creationId xmlns:a16="http://schemas.microsoft.com/office/drawing/2014/main" id="{163DFF9E-E72C-AA29-B32A-284864E4547F}"/>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78203DDC-77E6-150E-8B9F-BC3E5D605FF2}"/>
              </a:ext>
            </a:extLst>
          </p:cNvPr>
          <p:cNvSpPr>
            <a:spLocks noGrp="1"/>
          </p:cNvSpPr>
          <p:nvPr>
            <p:ph type="sldNum" sz="quarter" idx="12"/>
          </p:nvPr>
        </p:nvSpPr>
        <p:spPr/>
        <p:txBody>
          <a:bodyPr/>
          <a:lstStyle/>
          <a:p>
            <a:fld id="{357F5B69-6281-4C1F-8C38-6DA0F56DA430}" type="slidenum">
              <a:rPr lang="en-US" smtClean="0"/>
              <a:pPr/>
              <a:t>18</a:t>
            </a:fld>
            <a:endParaRPr lang="en-US" dirty="0"/>
          </a:p>
        </p:txBody>
      </p:sp>
    </p:spTree>
    <p:extLst>
      <p:ext uri="{BB962C8B-B14F-4D97-AF65-F5344CB8AC3E}">
        <p14:creationId xmlns:p14="http://schemas.microsoft.com/office/powerpoint/2010/main" val="3535192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C39CC-921C-1148-89F4-B21346CBBF88}"/>
              </a:ext>
            </a:extLst>
          </p:cNvPr>
          <p:cNvSpPr>
            <a:spLocks noGrp="1"/>
          </p:cNvSpPr>
          <p:nvPr>
            <p:ph type="title"/>
          </p:nvPr>
        </p:nvSpPr>
        <p:spPr/>
        <p:txBody>
          <a:bodyPr/>
          <a:lstStyle/>
          <a:p>
            <a:r>
              <a:rPr lang="en-US" dirty="0"/>
              <a:t>Thank you!</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19</a:t>
            </a:fld>
            <a:endParaRPr lang="en-US" dirty="0"/>
          </a:p>
        </p:txBody>
      </p:sp>
      <p:sp>
        <p:nvSpPr>
          <p:cNvPr id="3" name="Content Placeholder 2">
            <a:extLst>
              <a:ext uri="{FF2B5EF4-FFF2-40B4-BE49-F238E27FC236}">
                <a16:creationId xmlns:a16="http://schemas.microsoft.com/office/drawing/2014/main" id="{AA3B1769-480D-0E43-8E98-62FCB16B34F6}"/>
              </a:ext>
            </a:extLst>
          </p:cNvPr>
          <p:cNvSpPr>
            <a:spLocks noGrp="1"/>
          </p:cNvSpPr>
          <p:nvPr>
            <p:ph idx="4294967295"/>
          </p:nvPr>
        </p:nvSpPr>
        <p:spPr>
          <a:xfrm>
            <a:off x="717831" y="2351361"/>
            <a:ext cx="10783887" cy="3543300"/>
          </a:xfrm>
        </p:spPr>
        <p:txBody>
          <a:bodyPr>
            <a:normAutofit/>
          </a:bodyPr>
          <a:lstStyle/>
          <a:p>
            <a:pPr marL="0" indent="0" algn="ctr">
              <a:buNone/>
            </a:pPr>
            <a:r>
              <a:rPr lang="en-US" sz="4000" dirty="0"/>
              <a:t>Dr. Mariela Salas Bao</a:t>
            </a:r>
          </a:p>
          <a:p>
            <a:pPr marL="0" indent="0" algn="ctr">
              <a:buNone/>
            </a:pPr>
            <a:r>
              <a:rPr lang="en-US" sz="3200" dirty="0"/>
              <a:t>Science Assessment Specialist</a:t>
            </a:r>
          </a:p>
          <a:p>
            <a:pPr marL="0" indent="0" algn="ctr">
              <a:buNone/>
            </a:pPr>
            <a:r>
              <a:rPr lang="en-US" sz="3200" dirty="0">
                <a:hlinkClick r:id="rId3"/>
              </a:rPr>
              <a:t>mariela.salas.bao@ode.oregon.gov</a:t>
            </a:r>
            <a:r>
              <a:rPr lang="en-US" sz="3200" dirty="0"/>
              <a:t> </a:t>
            </a:r>
          </a:p>
        </p:txBody>
      </p:sp>
    </p:spTree>
    <p:extLst>
      <p:ext uri="{BB962C8B-B14F-4D97-AF65-F5344CB8AC3E}">
        <p14:creationId xmlns:p14="http://schemas.microsoft.com/office/powerpoint/2010/main" val="3732785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mj-lt"/>
              </a:rPr>
              <a:t>Module </a:t>
            </a:r>
            <a:r>
              <a:rPr dirty="0">
                <a:latin typeface="+mj-lt"/>
              </a:rPr>
              <a:t>Topics</a:t>
            </a:r>
          </a:p>
        </p:txBody>
      </p:sp>
      <p:sp>
        <p:nvSpPr>
          <p:cNvPr id="22531" name="Content Placeholder 2"/>
          <p:cNvSpPr>
            <a:spLocks noGrp="1"/>
          </p:cNvSpPr>
          <p:nvPr>
            <p:ph idx="1"/>
          </p:nvPr>
        </p:nvSpPr>
        <p:spPr/>
        <p:txBody>
          <a:bodyPr>
            <a:noAutofit/>
          </a:bodyPr>
          <a:lstStyle/>
          <a:p>
            <a:pPr marL="511175" lvl="1" indent="-511175">
              <a:lnSpc>
                <a:spcPts val="3000"/>
              </a:lnSpc>
              <a:spcBef>
                <a:spcPts val="600"/>
              </a:spcBef>
              <a:spcAft>
                <a:spcPts val="1200"/>
              </a:spcAft>
              <a:buSzPct val="100000"/>
              <a:defRPr/>
            </a:pPr>
            <a:r>
              <a:rPr lang="en-US" altLang="en-US" sz="3600" dirty="0">
                <a:solidFill>
                  <a:schemeClr val="tx1">
                    <a:lumMod val="50000"/>
                  </a:schemeClr>
                </a:solidFill>
                <a:hlinkClick r:id="rId3" action="ppaction://hlinksldjump"/>
              </a:rPr>
              <a:t>Test Details</a:t>
            </a:r>
            <a:endParaRPr lang="en-US" altLang="en-US" sz="3600" dirty="0">
              <a:solidFill>
                <a:schemeClr val="tx1">
                  <a:lumMod val="50000"/>
                </a:schemeClr>
              </a:solidFill>
            </a:endParaRPr>
          </a:p>
          <a:p>
            <a:pPr marL="511175" lvl="1" indent="-511175">
              <a:lnSpc>
                <a:spcPts val="3000"/>
              </a:lnSpc>
              <a:spcBef>
                <a:spcPts val="600"/>
              </a:spcBef>
              <a:spcAft>
                <a:spcPts val="1200"/>
              </a:spcAft>
              <a:buSzPct val="100000"/>
              <a:defRPr/>
            </a:pPr>
            <a:r>
              <a:rPr lang="en-US" altLang="en-US" sz="3600" dirty="0">
                <a:solidFill>
                  <a:schemeClr val="tx1">
                    <a:lumMod val="50000"/>
                  </a:schemeClr>
                </a:solidFill>
                <a:hlinkClick r:id="rId4" action="ppaction://hlinksldjump"/>
              </a:rPr>
              <a:t>Scheduling</a:t>
            </a:r>
            <a:endParaRPr lang="en-US" altLang="en-US" sz="800" dirty="0">
              <a:solidFill>
                <a:schemeClr val="tx1">
                  <a:lumMod val="50000"/>
                </a:schemeClr>
              </a:solidFill>
            </a:endParaRPr>
          </a:p>
          <a:p>
            <a:pPr marL="511175" lvl="1" indent="-511175">
              <a:lnSpc>
                <a:spcPts val="3000"/>
              </a:lnSpc>
              <a:spcBef>
                <a:spcPts val="600"/>
              </a:spcBef>
              <a:spcAft>
                <a:spcPts val="1200"/>
              </a:spcAft>
              <a:buSzPct val="100000"/>
              <a:defRPr/>
            </a:pPr>
            <a:r>
              <a:rPr lang="en-US" altLang="en-US" sz="3600" dirty="0">
                <a:solidFill>
                  <a:schemeClr val="tx1">
                    <a:lumMod val="50000"/>
                  </a:schemeClr>
                </a:solidFill>
                <a:hlinkClick r:id="rId5" action="ppaction://hlinksldjump"/>
              </a:rPr>
              <a:t>Administration</a:t>
            </a:r>
            <a:endParaRPr lang="en-US" altLang="en-US" sz="3600" dirty="0">
              <a:solidFill>
                <a:schemeClr val="tx1">
                  <a:lumMod val="50000"/>
                </a:schemeClr>
              </a:solidFill>
            </a:endParaRPr>
          </a:p>
          <a:p>
            <a:pPr marL="511175" lvl="1" indent="-511175">
              <a:lnSpc>
                <a:spcPts val="3000"/>
              </a:lnSpc>
              <a:spcBef>
                <a:spcPts val="600"/>
              </a:spcBef>
              <a:spcAft>
                <a:spcPts val="1200"/>
              </a:spcAft>
              <a:buSzPct val="100000"/>
              <a:defRPr/>
            </a:pPr>
            <a:r>
              <a:rPr lang="en-US" altLang="en-US" sz="3600" dirty="0">
                <a:solidFill>
                  <a:schemeClr val="tx1">
                    <a:lumMod val="50000"/>
                  </a:schemeClr>
                </a:solidFill>
                <a:hlinkClick r:id="rId6" action="ppaction://hlinksldjump"/>
              </a:rPr>
              <a:t>Wrap up</a:t>
            </a:r>
            <a:endParaRPr lang="en-US" sz="3600" dirty="0"/>
          </a:p>
          <a:p>
            <a:pPr marL="511175" lvl="1" indent="-511175">
              <a:lnSpc>
                <a:spcPts val="3000"/>
              </a:lnSpc>
              <a:spcBef>
                <a:spcPts val="600"/>
              </a:spcBef>
              <a:spcAft>
                <a:spcPts val="1200"/>
              </a:spcAft>
              <a:buSzPct val="100000"/>
              <a:defRPr/>
            </a:pPr>
            <a:endParaRPr lang="en-US" altLang="en-US" sz="3600" dirty="0">
              <a:solidFill>
                <a:schemeClr val="tx1">
                  <a:lumMod val="50000"/>
                </a:schemeClr>
              </a:solidFill>
            </a:endParaRP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849472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Test Details</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3</a:t>
            </a:fld>
            <a:endParaRPr lang="en-US" dirty="0"/>
          </a:p>
        </p:txBody>
      </p:sp>
      <p:sp>
        <p:nvSpPr>
          <p:cNvPr id="3" name="Content Placeholder 2"/>
          <p:cNvSpPr>
            <a:spLocks noGrp="1"/>
          </p:cNvSpPr>
          <p:nvPr>
            <p:ph type="subTitle" idx="4294967295"/>
          </p:nvPr>
        </p:nvSpPr>
        <p:spPr>
          <a:xfrm>
            <a:off x="200297" y="4763588"/>
            <a:ext cx="11800114" cy="671693"/>
          </a:xfrm>
        </p:spPr>
        <p:txBody>
          <a:bodyPr>
            <a:normAutofit/>
          </a:bodyPr>
          <a:lstStyle/>
          <a:p>
            <a:pPr marL="0" indent="0" algn="ctr">
              <a:buNone/>
            </a:pPr>
            <a:r>
              <a:rPr lang="en-US" altLang="en-US" i="1" dirty="0">
                <a:solidFill>
                  <a:schemeClr val="accent5"/>
                </a:solidFill>
              </a:rPr>
              <a:t>Understanding the components of the Science test.</a:t>
            </a:r>
          </a:p>
        </p:txBody>
      </p:sp>
    </p:spTree>
    <p:extLst>
      <p:ext uri="{BB962C8B-B14F-4D97-AF65-F5344CB8AC3E}">
        <p14:creationId xmlns:p14="http://schemas.microsoft.com/office/powerpoint/2010/main" val="4127451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0D48F7-3F80-2809-449B-1891647BCD7D}"/>
              </a:ext>
            </a:extLst>
          </p:cNvPr>
          <p:cNvSpPr>
            <a:spLocks noGrp="1"/>
          </p:cNvSpPr>
          <p:nvPr>
            <p:ph type="title"/>
          </p:nvPr>
        </p:nvSpPr>
        <p:spPr/>
        <p:txBody>
          <a:bodyPr>
            <a:normAutofit/>
          </a:bodyPr>
          <a:lstStyle/>
          <a:p>
            <a:r>
              <a:rPr lang="en-US" sz="4000" dirty="0"/>
              <a:t>Components of the Science Test</a:t>
            </a:r>
          </a:p>
        </p:txBody>
      </p:sp>
      <p:sp>
        <p:nvSpPr>
          <p:cNvPr id="6" name="Content Placeholder 5">
            <a:extLst>
              <a:ext uri="{FF2B5EF4-FFF2-40B4-BE49-F238E27FC236}">
                <a16:creationId xmlns:a16="http://schemas.microsoft.com/office/drawing/2014/main" id="{BED25A63-C750-D9AB-BBC9-C76F8DC6C150}"/>
              </a:ext>
            </a:extLst>
          </p:cNvPr>
          <p:cNvSpPr>
            <a:spLocks noGrp="1"/>
          </p:cNvSpPr>
          <p:nvPr>
            <p:ph idx="1"/>
          </p:nvPr>
        </p:nvSpPr>
        <p:spPr>
          <a:xfrm>
            <a:off x="721658" y="1783057"/>
            <a:ext cx="10784542" cy="4109010"/>
          </a:xfrm>
        </p:spPr>
        <p:txBody>
          <a:bodyPr>
            <a:normAutofit/>
          </a:bodyPr>
          <a:lstStyle/>
          <a:p>
            <a:pPr marL="344488" indent="-344488">
              <a:spcBef>
                <a:spcPts val="600"/>
              </a:spcBef>
            </a:pPr>
            <a:r>
              <a:rPr lang="en-US" dirty="0"/>
              <a:t>The Science Assessment contains questions aligned to the </a:t>
            </a:r>
            <a:r>
              <a:rPr lang="en-US" dirty="0">
                <a:hlinkClick r:id="rId3"/>
              </a:rPr>
              <a:t>Oregon Science Standards (NGSS)</a:t>
            </a:r>
            <a:r>
              <a:rPr lang="en-US" dirty="0"/>
              <a:t>. </a:t>
            </a:r>
          </a:p>
          <a:p>
            <a:pPr marL="344488" indent="-344488">
              <a:spcBef>
                <a:spcPts val="600"/>
              </a:spcBef>
            </a:pPr>
            <a:r>
              <a:rPr lang="en-US" dirty="0"/>
              <a:t>Items are presented independently (standalone) or as a cluster and are structured as a phenomena driven task</a:t>
            </a:r>
          </a:p>
          <a:p>
            <a:pPr marL="914400" lvl="1" indent="-457200">
              <a:spcBef>
                <a:spcPts val="600"/>
              </a:spcBef>
            </a:pPr>
            <a:r>
              <a:rPr lang="en-US" b="1" dirty="0"/>
              <a:t>Cluster items </a:t>
            </a:r>
            <a:r>
              <a:rPr lang="en-US" dirty="0"/>
              <a:t>include a stimulus (left) and task (right). The cluster stimulus provides background information about the phenomena and a task demand statement. The task is divided into multiple parts that incorporate the 3 dimensions of the standard into the student interactions.</a:t>
            </a:r>
          </a:p>
          <a:p>
            <a:pPr marL="914400" lvl="1" indent="-457200">
              <a:spcBef>
                <a:spcPts val="600"/>
              </a:spcBef>
            </a:pPr>
            <a:r>
              <a:rPr lang="en-US" b="1" dirty="0"/>
              <a:t>Stand-Alone items </a:t>
            </a:r>
            <a:r>
              <a:rPr lang="en-US" dirty="0"/>
              <a:t>are shorter items that include a brief phenomena-driven stimulus and fewer interactions. </a:t>
            </a:r>
          </a:p>
        </p:txBody>
      </p:sp>
      <p:sp>
        <p:nvSpPr>
          <p:cNvPr id="3" name="Footer Placeholder 2">
            <a:extLst>
              <a:ext uri="{FF2B5EF4-FFF2-40B4-BE49-F238E27FC236}">
                <a16:creationId xmlns:a16="http://schemas.microsoft.com/office/drawing/2014/main" id="{D7B88982-816F-F121-87D6-8392F4EF9FB0}"/>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DD1F7FC5-926C-2E9E-9DCD-62E54B6C422F}"/>
              </a:ext>
            </a:extLst>
          </p:cNvPr>
          <p:cNvSpPr>
            <a:spLocks noGrp="1"/>
          </p:cNvSpPr>
          <p:nvPr>
            <p:ph type="sldNum" sz="quarter" idx="12"/>
          </p:nvPr>
        </p:nvSpPr>
        <p:spPr/>
        <p:txBody>
          <a:bodyPr/>
          <a:lstStyle/>
          <a:p>
            <a:fld id="{357F5B69-6281-4C1F-8C38-6DA0F56DA430}" type="slidenum">
              <a:rPr lang="en-US" smtClean="0"/>
              <a:t>4</a:t>
            </a:fld>
            <a:endParaRPr lang="en-US" dirty="0"/>
          </a:p>
        </p:txBody>
      </p:sp>
    </p:spTree>
    <p:extLst>
      <p:ext uri="{BB962C8B-B14F-4D97-AF65-F5344CB8AC3E}">
        <p14:creationId xmlns:p14="http://schemas.microsoft.com/office/powerpoint/2010/main" val="543657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1B625-C3BD-BFEE-8E3F-3099FB067AE7}"/>
              </a:ext>
            </a:extLst>
          </p:cNvPr>
          <p:cNvSpPr>
            <a:spLocks noGrp="1"/>
          </p:cNvSpPr>
          <p:nvPr>
            <p:ph type="title"/>
          </p:nvPr>
        </p:nvSpPr>
        <p:spPr/>
        <p:txBody>
          <a:bodyPr>
            <a:normAutofit/>
          </a:bodyPr>
          <a:lstStyle/>
          <a:p>
            <a:r>
              <a:rPr lang="en-US" sz="4000" dirty="0"/>
              <a:t>Constraints for all OSAS Science Test</a:t>
            </a:r>
          </a:p>
        </p:txBody>
      </p:sp>
      <p:sp>
        <p:nvSpPr>
          <p:cNvPr id="2" name="Content Placeholder 1">
            <a:extLst>
              <a:ext uri="{FF2B5EF4-FFF2-40B4-BE49-F238E27FC236}">
                <a16:creationId xmlns:a16="http://schemas.microsoft.com/office/drawing/2014/main" id="{9E0A579D-9C8D-28B6-0B05-8AC0DE716A7E}"/>
              </a:ext>
            </a:extLst>
          </p:cNvPr>
          <p:cNvSpPr>
            <a:spLocks noGrp="1"/>
          </p:cNvSpPr>
          <p:nvPr>
            <p:ph idx="1"/>
          </p:nvPr>
        </p:nvSpPr>
        <p:spPr/>
        <p:txBody>
          <a:bodyPr/>
          <a:lstStyle/>
          <a:p>
            <a:pPr marL="344488" indent="-344488">
              <a:spcBef>
                <a:spcPts val="600"/>
              </a:spcBef>
            </a:pPr>
            <a:r>
              <a:rPr lang="en-US" dirty="0"/>
              <a:t>Science test includes 18-22 items. </a:t>
            </a:r>
          </a:p>
          <a:p>
            <a:pPr marL="344488" indent="-344488">
              <a:spcBef>
                <a:spcPts val="600"/>
              </a:spcBef>
            </a:pPr>
            <a:r>
              <a:rPr lang="en-US" dirty="0"/>
              <a:t>Each cluster on the test will be from a different </a:t>
            </a:r>
            <a:r>
              <a:rPr lang="en-US" dirty="0">
                <a:hlinkClick r:id="rId3"/>
              </a:rPr>
              <a:t>DCI (Disciplinary Core Idea)</a:t>
            </a:r>
            <a:r>
              <a:rPr lang="en-US" dirty="0"/>
              <a:t>.</a:t>
            </a:r>
          </a:p>
          <a:p>
            <a:pPr marL="344488" indent="-344488">
              <a:spcBef>
                <a:spcPts val="600"/>
              </a:spcBef>
            </a:pPr>
            <a:r>
              <a:rPr lang="en-US" dirty="0"/>
              <a:t>No more than two standalones on the test will be from the same DCI.</a:t>
            </a:r>
          </a:p>
          <a:p>
            <a:pPr marL="344488" indent="-344488">
              <a:spcBef>
                <a:spcPts val="600"/>
              </a:spcBef>
            </a:pPr>
            <a:r>
              <a:rPr lang="en-US" dirty="0"/>
              <a:t>No more than one cluster or standalone on the test will be from the same </a:t>
            </a:r>
            <a:r>
              <a:rPr lang="en-US" dirty="0">
                <a:hlinkClick r:id="rId4"/>
              </a:rPr>
              <a:t>standard (Performance expectation)</a:t>
            </a:r>
            <a:r>
              <a:rPr lang="en-US" dirty="0"/>
              <a:t>.</a:t>
            </a:r>
          </a:p>
          <a:p>
            <a:pPr marL="344488" indent="-344488">
              <a:spcBef>
                <a:spcPts val="600"/>
              </a:spcBef>
            </a:pPr>
            <a:r>
              <a:rPr lang="en-US" dirty="0"/>
              <a:t>All items will appear in random order regardless of the reporting category or type (cluster or standalone)</a:t>
            </a:r>
          </a:p>
          <a:p>
            <a:pPr marL="344488" indent="-344488">
              <a:spcBef>
                <a:spcPts val="600"/>
              </a:spcBef>
            </a:pPr>
            <a:r>
              <a:rPr lang="en-US" dirty="0"/>
              <a:t>One cluster or standalone EFT (embedded field test) items will be placed randomly within each test.</a:t>
            </a:r>
          </a:p>
        </p:txBody>
      </p:sp>
      <p:sp>
        <p:nvSpPr>
          <p:cNvPr id="3" name="Footer Placeholder 2">
            <a:extLst>
              <a:ext uri="{FF2B5EF4-FFF2-40B4-BE49-F238E27FC236}">
                <a16:creationId xmlns:a16="http://schemas.microsoft.com/office/drawing/2014/main" id="{96ECDD18-E313-692F-931B-B711230DE59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22EAA188-2DAB-FB71-6152-E3957AA5F479}"/>
              </a:ext>
            </a:extLst>
          </p:cNvPr>
          <p:cNvSpPr>
            <a:spLocks noGrp="1"/>
          </p:cNvSpPr>
          <p:nvPr>
            <p:ph type="sldNum" sz="quarter" idx="12"/>
          </p:nvPr>
        </p:nvSpPr>
        <p:spPr/>
        <p:txBody>
          <a:bodyPr/>
          <a:lstStyle/>
          <a:p>
            <a:fld id="{357F5B69-6281-4C1F-8C38-6DA0F56DA430}" type="slidenum">
              <a:rPr lang="en-US" smtClean="0"/>
              <a:pPr/>
              <a:t>5</a:t>
            </a:fld>
            <a:endParaRPr lang="en-US" dirty="0"/>
          </a:p>
        </p:txBody>
      </p:sp>
      <p:sp>
        <p:nvSpPr>
          <p:cNvPr id="6" name="TextBox 5">
            <a:extLst>
              <a:ext uri="{FF2B5EF4-FFF2-40B4-BE49-F238E27FC236}">
                <a16:creationId xmlns:a16="http://schemas.microsoft.com/office/drawing/2014/main" id="{4B24912D-500B-6689-4EFC-820C4D7E5A23}"/>
              </a:ext>
            </a:extLst>
          </p:cNvPr>
          <p:cNvSpPr txBox="1">
            <a:spLocks noChangeArrowheads="1"/>
          </p:cNvSpPr>
          <p:nvPr/>
        </p:nvSpPr>
        <p:spPr bwMode="auto">
          <a:xfrm>
            <a:off x="6689558" y="5534525"/>
            <a:ext cx="515113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lvl="0" algn="r" eaLnBrk="1" hangingPunct="1">
              <a:spcBef>
                <a:spcPct val="0"/>
              </a:spcBef>
              <a:buClrTx/>
              <a:buSzTx/>
              <a:buNone/>
            </a:pPr>
            <a:r>
              <a:rPr lang="en-US" sz="2000" i="1" dirty="0">
                <a:solidFill>
                  <a:schemeClr val="accent5"/>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OSAS Science Test Blueprint</a:t>
            </a:r>
            <a:endParaRPr lang="en-US" altLang="en-US" sz="2000" i="1" dirty="0">
              <a:solidFill>
                <a:schemeClr val="accent5"/>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41847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64D847-99A6-95D9-C5F6-0E0230DFEC86}"/>
              </a:ext>
            </a:extLst>
          </p:cNvPr>
          <p:cNvSpPr>
            <a:spLocks noGrp="1"/>
          </p:cNvSpPr>
          <p:nvPr>
            <p:ph type="title"/>
          </p:nvPr>
        </p:nvSpPr>
        <p:spPr/>
        <p:txBody>
          <a:bodyPr>
            <a:normAutofit/>
          </a:bodyPr>
          <a:lstStyle/>
          <a:p>
            <a:r>
              <a:rPr lang="en-US" sz="4000" dirty="0"/>
              <a:t> OSAS Science Test Item Type Interactions</a:t>
            </a:r>
          </a:p>
        </p:txBody>
      </p:sp>
      <p:sp>
        <p:nvSpPr>
          <p:cNvPr id="2" name="Content Placeholder 1">
            <a:extLst>
              <a:ext uri="{FF2B5EF4-FFF2-40B4-BE49-F238E27FC236}">
                <a16:creationId xmlns:a16="http://schemas.microsoft.com/office/drawing/2014/main" id="{4395BD56-250C-DFA2-7132-ED07386EF15E}"/>
              </a:ext>
            </a:extLst>
          </p:cNvPr>
          <p:cNvSpPr>
            <a:spLocks noGrp="1"/>
          </p:cNvSpPr>
          <p:nvPr>
            <p:ph idx="1"/>
          </p:nvPr>
        </p:nvSpPr>
        <p:spPr/>
        <p:txBody>
          <a:bodyPr>
            <a:normAutofit/>
          </a:bodyPr>
          <a:lstStyle/>
          <a:p>
            <a:pPr marL="347663" indent="-406400">
              <a:lnSpc>
                <a:spcPct val="100000"/>
              </a:lnSpc>
              <a:spcBef>
                <a:spcPts val="600"/>
              </a:spcBef>
              <a:defRPr/>
            </a:pPr>
            <a:r>
              <a:rPr lang="en-US" altLang="en-US" dirty="0">
                <a:solidFill>
                  <a:schemeClr val="tx1">
                    <a:lumMod val="50000"/>
                  </a:schemeClr>
                </a:solidFill>
              </a:rPr>
              <a:t>Multiple Choice – Single </a:t>
            </a:r>
            <a:r>
              <a:rPr lang="en-US" altLang="en-US">
                <a:solidFill>
                  <a:schemeClr val="tx1">
                    <a:lumMod val="50000"/>
                  </a:schemeClr>
                </a:solidFill>
              </a:rPr>
              <a:t>Correct Response</a:t>
            </a:r>
          </a:p>
          <a:p>
            <a:pPr marL="347663" indent="-406400">
              <a:lnSpc>
                <a:spcPct val="100000"/>
              </a:lnSpc>
              <a:spcBef>
                <a:spcPts val="600"/>
              </a:spcBef>
              <a:defRPr/>
            </a:pPr>
            <a:r>
              <a:rPr lang="en-US" altLang="en-US">
                <a:solidFill>
                  <a:schemeClr val="tx1">
                    <a:lumMod val="50000"/>
                  </a:schemeClr>
                </a:solidFill>
              </a:rPr>
              <a:t>Multiple </a:t>
            </a:r>
            <a:r>
              <a:rPr lang="en-US" altLang="en-US" dirty="0">
                <a:solidFill>
                  <a:schemeClr val="tx1">
                    <a:lumMod val="50000"/>
                  </a:schemeClr>
                </a:solidFill>
              </a:rPr>
              <a:t>Select – Multiple Correct Responses</a:t>
            </a:r>
          </a:p>
          <a:p>
            <a:pPr marL="347663" indent="-406400">
              <a:lnSpc>
                <a:spcPct val="100000"/>
              </a:lnSpc>
              <a:spcBef>
                <a:spcPts val="600"/>
              </a:spcBef>
              <a:defRPr/>
            </a:pPr>
            <a:r>
              <a:rPr lang="en-US" altLang="en-US" dirty="0">
                <a:solidFill>
                  <a:schemeClr val="tx1">
                    <a:lumMod val="50000"/>
                  </a:schemeClr>
                </a:solidFill>
              </a:rPr>
              <a:t>Selected response</a:t>
            </a:r>
          </a:p>
          <a:p>
            <a:pPr marL="347663" indent="-406400">
              <a:lnSpc>
                <a:spcPct val="100000"/>
              </a:lnSpc>
              <a:spcBef>
                <a:spcPts val="600"/>
              </a:spcBef>
              <a:defRPr/>
            </a:pPr>
            <a:r>
              <a:rPr lang="en-US" altLang="en-US" dirty="0">
                <a:solidFill>
                  <a:schemeClr val="tx1">
                    <a:lumMod val="50000"/>
                  </a:schemeClr>
                </a:solidFill>
              </a:rPr>
              <a:t>Drag-and-Drop</a:t>
            </a:r>
          </a:p>
          <a:p>
            <a:pPr marL="347663" indent="-406400">
              <a:lnSpc>
                <a:spcPct val="100000"/>
              </a:lnSpc>
              <a:spcBef>
                <a:spcPts val="600"/>
              </a:spcBef>
              <a:defRPr/>
            </a:pPr>
            <a:r>
              <a:rPr lang="en-US" altLang="en-US" dirty="0">
                <a:solidFill>
                  <a:schemeClr val="tx1">
                    <a:lumMod val="50000"/>
                  </a:schemeClr>
                </a:solidFill>
              </a:rPr>
              <a:t>Matching Interaction</a:t>
            </a:r>
          </a:p>
          <a:p>
            <a:pPr marL="347663" indent="-406400">
              <a:lnSpc>
                <a:spcPct val="100000"/>
              </a:lnSpc>
              <a:spcBef>
                <a:spcPts val="600"/>
              </a:spcBef>
              <a:defRPr/>
            </a:pPr>
            <a:r>
              <a:rPr lang="en-US" altLang="en-US" dirty="0">
                <a:solidFill>
                  <a:schemeClr val="tx1">
                    <a:lumMod val="50000"/>
                  </a:schemeClr>
                </a:solidFill>
              </a:rPr>
              <a:t>Table Interaction</a:t>
            </a:r>
          </a:p>
          <a:p>
            <a:pPr marL="347663" indent="-406400">
              <a:lnSpc>
                <a:spcPct val="100000"/>
              </a:lnSpc>
              <a:spcBef>
                <a:spcPts val="600"/>
              </a:spcBef>
              <a:defRPr/>
            </a:pPr>
            <a:r>
              <a:rPr lang="en-US" altLang="en-US" dirty="0">
                <a:solidFill>
                  <a:schemeClr val="tx1">
                    <a:lumMod val="50000"/>
                  </a:schemeClr>
                </a:solidFill>
              </a:rPr>
              <a:t>Technology-Enhanced/Enabled Items (e.g. Graphing, Equations)</a:t>
            </a:r>
          </a:p>
          <a:p>
            <a:pPr marL="347663" indent="-406400">
              <a:lnSpc>
                <a:spcPct val="100000"/>
              </a:lnSpc>
              <a:spcBef>
                <a:spcPts val="600"/>
              </a:spcBef>
              <a:defRPr/>
            </a:pPr>
            <a:r>
              <a:rPr lang="en-US" altLang="en-US" dirty="0">
                <a:solidFill>
                  <a:schemeClr val="tx1">
                    <a:lumMod val="50000"/>
                  </a:schemeClr>
                </a:solidFill>
                <a:hlinkClick r:id="rId3"/>
              </a:rPr>
              <a:t>Simulation</a:t>
            </a:r>
            <a:r>
              <a:rPr lang="en-US" altLang="en-US" dirty="0">
                <a:solidFill>
                  <a:schemeClr val="tx1">
                    <a:lumMod val="50000"/>
                  </a:schemeClr>
                </a:solidFill>
              </a:rPr>
              <a:t> (unique to Science)</a:t>
            </a:r>
            <a:endParaRPr lang="en-US" altLang="en-US" dirty="0">
              <a:solidFill>
                <a:schemeClr val="bg2"/>
              </a:solidFill>
            </a:endParaRPr>
          </a:p>
        </p:txBody>
      </p:sp>
      <p:sp>
        <p:nvSpPr>
          <p:cNvPr id="6" name="TextBox 5">
            <a:extLst>
              <a:ext uri="{FF2B5EF4-FFF2-40B4-BE49-F238E27FC236}">
                <a16:creationId xmlns:a16="http://schemas.microsoft.com/office/drawing/2014/main" id="{0F7614BD-6A9E-8C87-5837-CFC384B8F150}"/>
              </a:ext>
            </a:extLst>
          </p:cNvPr>
          <p:cNvSpPr txBox="1">
            <a:spLocks noChangeArrowheads="1"/>
          </p:cNvSpPr>
          <p:nvPr/>
        </p:nvSpPr>
        <p:spPr bwMode="auto">
          <a:xfrm>
            <a:off x="6513816" y="5637104"/>
            <a:ext cx="536482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lvl="0" algn="r" eaLnBrk="1" hangingPunct="1">
              <a:spcBef>
                <a:spcPct val="0"/>
              </a:spcBef>
              <a:buClrTx/>
              <a:buSzTx/>
              <a:buNone/>
            </a:pPr>
            <a:r>
              <a:rPr lang="en-US" altLang="en-US" sz="2000" i="1" dirty="0">
                <a:solidFill>
                  <a:schemeClr val="accent5"/>
                </a:solidFill>
                <a:latin typeface="Calibri"/>
                <a:hlinkClick r:id="rId4">
                  <a:extLst>
                    <a:ext uri="{A12FA001-AC4F-418D-AE19-62706E023703}">
                      <ahyp:hlinkClr xmlns:ahyp="http://schemas.microsoft.com/office/drawing/2018/hyperlinkcolor" val="tx"/>
                    </a:ext>
                  </a:extLst>
                </a:hlinkClick>
              </a:rPr>
              <a:t>OSAS Portal, Resources, Accommodation Test Tool</a:t>
            </a:r>
            <a:endParaRPr lang="en-US" altLang="en-US" sz="2000" dirty="0">
              <a:solidFill>
                <a:schemeClr val="accent5"/>
              </a:solidFill>
              <a:latin typeface="Calibri"/>
            </a:endParaRPr>
          </a:p>
        </p:txBody>
      </p:sp>
      <p:sp>
        <p:nvSpPr>
          <p:cNvPr id="3" name="Footer Placeholder 2">
            <a:extLst>
              <a:ext uri="{FF2B5EF4-FFF2-40B4-BE49-F238E27FC236}">
                <a16:creationId xmlns:a16="http://schemas.microsoft.com/office/drawing/2014/main" id="{FD0037BA-224F-8AB1-76A9-EBB778014B8D}"/>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4FA8978C-CC25-C790-8353-A37E694472DA}"/>
              </a:ext>
            </a:extLst>
          </p:cNvPr>
          <p:cNvSpPr>
            <a:spLocks noGrp="1"/>
          </p:cNvSpPr>
          <p:nvPr>
            <p:ph type="sldNum" sz="quarter" idx="12"/>
          </p:nvPr>
        </p:nvSpPr>
        <p:spPr/>
        <p:txBody>
          <a:bodyPr/>
          <a:lstStyle/>
          <a:p>
            <a:fld id="{357F5B69-6281-4C1F-8C38-6DA0F56DA430}" type="slidenum">
              <a:rPr lang="en-US" smtClean="0"/>
              <a:pPr/>
              <a:t>6</a:t>
            </a:fld>
            <a:endParaRPr lang="en-US" dirty="0"/>
          </a:p>
        </p:txBody>
      </p:sp>
    </p:spTree>
    <p:extLst>
      <p:ext uri="{BB962C8B-B14F-4D97-AF65-F5344CB8AC3E}">
        <p14:creationId xmlns:p14="http://schemas.microsoft.com/office/powerpoint/2010/main" val="2788863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OSAS Science Test Accessibility Reminders</a:t>
            </a:r>
          </a:p>
        </p:txBody>
      </p:sp>
      <p:sp>
        <p:nvSpPr>
          <p:cNvPr id="3" name="Content Placeholder 2"/>
          <p:cNvSpPr>
            <a:spLocks noGrp="1"/>
          </p:cNvSpPr>
          <p:nvPr>
            <p:ph idx="1"/>
          </p:nvPr>
        </p:nvSpPr>
        <p:spPr/>
        <p:txBody>
          <a:bodyPr>
            <a:noAutofit/>
          </a:bodyPr>
          <a:lstStyle/>
          <a:p>
            <a:pPr marL="0" indent="0" fontAlgn="base">
              <a:buNone/>
            </a:pPr>
            <a:r>
              <a:rPr lang="en-US" dirty="0"/>
              <a:t>Accessibility Features:</a:t>
            </a:r>
          </a:p>
          <a:p>
            <a:pPr marL="457200" lvl="1" indent="0" fontAlgn="base">
              <a:spcBef>
                <a:spcPts val="600"/>
              </a:spcBef>
              <a:spcAft>
                <a:spcPts val="1200"/>
              </a:spcAft>
              <a:buNone/>
            </a:pPr>
            <a:r>
              <a:rPr lang="en-US" sz="2200" dirty="0"/>
              <a:t>OSAS Science Test is available in Spanish Language. Setting the test’s Presentation to Spanish activates a Language Toggle that allows students to switch between English and Spanish translations rather than seeing a stacked display. This is an embedded designated support.</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7</a:t>
            </a:fld>
            <a:endParaRPr lang="en-US" dirty="0"/>
          </a:p>
        </p:txBody>
      </p:sp>
      <p:pic>
        <p:nvPicPr>
          <p:cNvPr id="2" name="Picture 1" descr="Gray circle with a planer inside continent are in green color, the image represents Language toggle icon&#10;"/>
          <p:cNvPicPr>
            <a:picLocks noChangeAspect="1"/>
          </p:cNvPicPr>
          <p:nvPr/>
        </p:nvPicPr>
        <p:blipFill>
          <a:blip r:embed="rId4"/>
          <a:stretch>
            <a:fillRect/>
          </a:stretch>
        </p:blipFill>
        <p:spPr>
          <a:xfrm>
            <a:off x="496001" y="2393388"/>
            <a:ext cx="637155" cy="579232"/>
          </a:xfrm>
          <a:prstGeom prst="rect">
            <a:avLst/>
          </a:prstGeom>
          <a:ln w="25400">
            <a:solidFill>
              <a:schemeClr val="tx1"/>
            </a:solidFill>
          </a:ln>
        </p:spPr>
      </p:pic>
      <p:pic>
        <p:nvPicPr>
          <p:cNvPr id="10" name="Picture 9" descr="A black circle with a white and black image of a paper and speaker representing aText to Speech icon">
            <a:extLst>
              <a:ext uri="{FF2B5EF4-FFF2-40B4-BE49-F238E27FC236}">
                <a16:creationId xmlns:a16="http://schemas.microsoft.com/office/drawing/2014/main" id="{0130A5BC-5976-D01C-5F29-197404E7497A}"/>
              </a:ext>
            </a:extLst>
          </p:cNvPr>
          <p:cNvPicPr>
            <a:picLocks noChangeAspect="1"/>
          </p:cNvPicPr>
          <p:nvPr/>
        </p:nvPicPr>
        <p:blipFill rotWithShape="1">
          <a:blip r:embed="rId5"/>
          <a:srcRect l="11097" t="8562" r="12721"/>
          <a:stretch/>
        </p:blipFill>
        <p:spPr>
          <a:xfrm>
            <a:off x="496001" y="3605443"/>
            <a:ext cx="634377" cy="686534"/>
          </a:xfrm>
          <a:prstGeom prst="rect">
            <a:avLst/>
          </a:prstGeom>
          <a:ln w="19050">
            <a:solidFill>
              <a:schemeClr val="tx1"/>
            </a:solidFill>
          </a:ln>
        </p:spPr>
      </p:pic>
      <p:sp>
        <p:nvSpPr>
          <p:cNvPr id="5" name="TextBox 4">
            <a:extLst>
              <a:ext uri="{FF2B5EF4-FFF2-40B4-BE49-F238E27FC236}">
                <a16:creationId xmlns:a16="http://schemas.microsoft.com/office/drawing/2014/main" id="{EC4344F4-5DF9-6EAF-568B-836C511AC197}"/>
              </a:ext>
            </a:extLst>
          </p:cNvPr>
          <p:cNvSpPr txBox="1"/>
          <p:nvPr/>
        </p:nvSpPr>
        <p:spPr>
          <a:xfrm>
            <a:off x="1130378" y="3735155"/>
            <a:ext cx="10443874" cy="430887"/>
          </a:xfrm>
          <a:prstGeom prst="rect">
            <a:avLst/>
          </a:prstGeom>
          <a:noFill/>
        </p:spPr>
        <p:txBody>
          <a:bodyPr wrap="square" rtlCol="0">
            <a:spAutoFit/>
          </a:bodyPr>
          <a:lstStyle/>
          <a:p>
            <a:pPr lvl="1" fontAlgn="base">
              <a:spcBef>
                <a:spcPts val="600"/>
              </a:spcBef>
              <a:spcAft>
                <a:spcPts val="1200"/>
              </a:spcAft>
            </a:pPr>
            <a:r>
              <a:rPr lang="en-US" sz="2200" i="1" dirty="0">
                <a:solidFill>
                  <a:srgbClr val="0070C0"/>
                </a:solidFill>
                <a:latin typeface="+mn-lt"/>
              </a:rPr>
              <a:t>REMINDER!</a:t>
            </a:r>
            <a:r>
              <a:rPr lang="en-US" sz="2200" dirty="0">
                <a:latin typeface="+mn-lt"/>
              </a:rPr>
              <a:t> Spanish Text-to-Speech (TTS) is available as an embedded designated support.</a:t>
            </a:r>
          </a:p>
        </p:txBody>
      </p:sp>
      <p:pic>
        <p:nvPicPr>
          <p:cNvPr id="9" name="Picture 8" descr="Black microphone representing Dictation icon ">
            <a:extLst>
              <a:ext uri="{FF2B5EF4-FFF2-40B4-BE49-F238E27FC236}">
                <a16:creationId xmlns:a16="http://schemas.microsoft.com/office/drawing/2014/main" id="{0D0B1E9C-CE94-B096-6AC9-813FE01C8F88}"/>
              </a:ext>
            </a:extLst>
          </p:cNvPr>
          <p:cNvPicPr>
            <a:picLocks noChangeAspect="1"/>
          </p:cNvPicPr>
          <p:nvPr/>
        </p:nvPicPr>
        <p:blipFill>
          <a:blip r:embed="rId6"/>
          <a:stretch>
            <a:fillRect/>
          </a:stretch>
        </p:blipFill>
        <p:spPr>
          <a:xfrm>
            <a:off x="496000" y="4754951"/>
            <a:ext cx="634377" cy="556698"/>
          </a:xfrm>
          <a:prstGeom prst="rect">
            <a:avLst/>
          </a:prstGeom>
          <a:ln w="19050">
            <a:solidFill>
              <a:schemeClr val="tx1"/>
            </a:solidFill>
          </a:ln>
        </p:spPr>
      </p:pic>
      <p:sp>
        <p:nvSpPr>
          <p:cNvPr id="11" name="TextBox 10">
            <a:extLst>
              <a:ext uri="{FF2B5EF4-FFF2-40B4-BE49-F238E27FC236}">
                <a16:creationId xmlns:a16="http://schemas.microsoft.com/office/drawing/2014/main" id="{1C2DACB0-FB3D-A2A9-C319-2F33C7FCC8A1}"/>
              </a:ext>
            </a:extLst>
          </p:cNvPr>
          <p:cNvSpPr txBox="1"/>
          <p:nvPr/>
        </p:nvSpPr>
        <p:spPr>
          <a:xfrm>
            <a:off x="1130378" y="4513491"/>
            <a:ext cx="10443874" cy="1107996"/>
          </a:xfrm>
          <a:prstGeom prst="rect">
            <a:avLst/>
          </a:prstGeom>
          <a:noFill/>
        </p:spPr>
        <p:txBody>
          <a:bodyPr wrap="square" rtlCol="0">
            <a:spAutoFit/>
          </a:bodyPr>
          <a:lstStyle/>
          <a:p>
            <a:r>
              <a:rPr lang="en-US" sz="2200" i="1" dirty="0">
                <a:solidFill>
                  <a:srgbClr val="0070C0"/>
                </a:solidFill>
                <a:latin typeface="+mn-lt"/>
              </a:rPr>
              <a:t>REMINDER! </a:t>
            </a:r>
            <a:r>
              <a:rPr lang="en-US" sz="2200" dirty="0">
                <a:latin typeface="+mn-lt"/>
              </a:rPr>
              <a:t>Dictation is available for the science test as an embedded designated support. </a:t>
            </a:r>
            <a:r>
              <a:rPr lang="en-US" sz="2200" u="sng" dirty="0">
                <a:latin typeface="+mn-lt"/>
              </a:rPr>
              <a:t>Dictation is only available in the Digital Notepad of the Science test </a:t>
            </a:r>
            <a:r>
              <a:rPr lang="en-US" sz="2200" dirty="0">
                <a:latin typeface="+mn-lt"/>
              </a:rPr>
              <a:t>as there are no constructed response items on these assessments.</a:t>
            </a:r>
          </a:p>
        </p:txBody>
      </p:sp>
    </p:spTree>
    <p:custDataLst>
      <p:tags r:id="rId1"/>
    </p:custDataLst>
    <p:extLst>
      <p:ext uri="{BB962C8B-B14F-4D97-AF65-F5344CB8AC3E}">
        <p14:creationId xmlns:p14="http://schemas.microsoft.com/office/powerpoint/2010/main" val="3652242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F4155-F33C-F9FF-0FE1-F6EFA5AE3D1C}"/>
              </a:ext>
            </a:extLst>
          </p:cNvPr>
          <p:cNvSpPr>
            <a:spLocks noGrp="1"/>
          </p:cNvSpPr>
          <p:nvPr>
            <p:ph type="title"/>
          </p:nvPr>
        </p:nvSpPr>
        <p:spPr/>
        <p:txBody>
          <a:bodyPr/>
          <a:lstStyle/>
          <a:p>
            <a:r>
              <a:rPr lang="en-US" dirty="0"/>
              <a:t>Reflection #1</a:t>
            </a:r>
          </a:p>
        </p:txBody>
      </p:sp>
      <p:sp>
        <p:nvSpPr>
          <p:cNvPr id="3" name="Content Placeholder 2">
            <a:extLst>
              <a:ext uri="{FF2B5EF4-FFF2-40B4-BE49-F238E27FC236}">
                <a16:creationId xmlns:a16="http://schemas.microsoft.com/office/drawing/2014/main" id="{4D942D0F-53EA-41D0-EFE1-D334C74F2059}"/>
              </a:ext>
            </a:extLst>
          </p:cNvPr>
          <p:cNvSpPr>
            <a:spLocks noGrp="1"/>
          </p:cNvSpPr>
          <p:nvPr>
            <p:ph idx="1"/>
          </p:nvPr>
        </p:nvSpPr>
        <p:spPr>
          <a:xfrm>
            <a:off x="717176" y="1825625"/>
            <a:ext cx="10784542" cy="4314168"/>
          </a:xfrm>
        </p:spPr>
        <p:txBody>
          <a:bodyPr>
            <a:normAutofit/>
          </a:bodyPr>
          <a:lstStyle/>
          <a:p>
            <a:pPr marL="346075" indent="-346075">
              <a:spcBef>
                <a:spcPts val="600"/>
              </a:spcBef>
            </a:pPr>
            <a:r>
              <a:rPr lang="en-US" dirty="0"/>
              <a:t>What is the difference between cluster and standalone item formats?</a:t>
            </a:r>
          </a:p>
          <a:p>
            <a:pPr marL="346075" indent="-346075">
              <a:spcBef>
                <a:spcPts val="600"/>
              </a:spcBef>
            </a:pPr>
            <a:r>
              <a:rPr lang="en-US" dirty="0"/>
              <a:t>What types of item interactions are unique to the Science test, and how can I help students become familiar with them before testing?</a:t>
            </a:r>
          </a:p>
          <a:p>
            <a:pPr marL="346075" indent="-346075">
              <a:spcBef>
                <a:spcPts val="600"/>
              </a:spcBef>
            </a:pPr>
            <a:r>
              <a:rPr lang="en-US" dirty="0"/>
              <a:t>Where is dictation available in the OSAS Science test?</a:t>
            </a:r>
          </a:p>
          <a:p>
            <a:pPr marL="346075" indent="-346075">
              <a:spcBef>
                <a:spcPts val="600"/>
              </a:spcBef>
            </a:pPr>
            <a:r>
              <a:rPr lang="en-US" dirty="0"/>
              <a:t>Is the OSAS Science Test available in languages other than English? If so, which language(s) and accommodations are offered to support multilingual learners?</a:t>
            </a:r>
          </a:p>
        </p:txBody>
      </p:sp>
      <p:sp>
        <p:nvSpPr>
          <p:cNvPr id="4" name="Footer Placeholder 3">
            <a:extLst>
              <a:ext uri="{FF2B5EF4-FFF2-40B4-BE49-F238E27FC236}">
                <a16:creationId xmlns:a16="http://schemas.microsoft.com/office/drawing/2014/main" id="{8A7B89B6-7D6D-0C85-DB68-A3A783E1E010}"/>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63BFBB72-5364-EA3D-8E78-2873729E06D3}"/>
              </a:ext>
            </a:extLst>
          </p:cNvPr>
          <p:cNvSpPr>
            <a:spLocks noGrp="1"/>
          </p:cNvSpPr>
          <p:nvPr>
            <p:ph type="sldNum" sz="quarter" idx="12"/>
          </p:nvPr>
        </p:nvSpPr>
        <p:spPr/>
        <p:txBody>
          <a:bodyPr/>
          <a:lstStyle/>
          <a:p>
            <a:fld id="{357F5B69-6281-4C1F-8C38-6DA0F56DA430}" type="slidenum">
              <a:rPr lang="en-US" smtClean="0"/>
              <a:t>8</a:t>
            </a:fld>
            <a:endParaRPr lang="en-US" dirty="0"/>
          </a:p>
        </p:txBody>
      </p:sp>
    </p:spTree>
    <p:extLst>
      <p:ext uri="{BB962C8B-B14F-4D97-AF65-F5344CB8AC3E}">
        <p14:creationId xmlns:p14="http://schemas.microsoft.com/office/powerpoint/2010/main" val="2406973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Scheduling</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9</a:t>
            </a:fld>
            <a:endParaRPr lang="en-US" dirty="0"/>
          </a:p>
        </p:txBody>
      </p:sp>
      <p:sp>
        <p:nvSpPr>
          <p:cNvPr id="3" name="Content Placeholder 2"/>
          <p:cNvSpPr>
            <a:spLocks noGrp="1"/>
          </p:cNvSpPr>
          <p:nvPr>
            <p:ph type="subTitle" idx="4294967295"/>
          </p:nvPr>
        </p:nvSpPr>
        <p:spPr>
          <a:xfrm>
            <a:off x="240632" y="4668253"/>
            <a:ext cx="11735945" cy="543140"/>
          </a:xfrm>
        </p:spPr>
        <p:txBody>
          <a:bodyPr>
            <a:normAutofit/>
          </a:bodyPr>
          <a:lstStyle/>
          <a:p>
            <a:pPr marL="0" indent="0" algn="ctr">
              <a:buNone/>
            </a:pPr>
            <a:r>
              <a:rPr lang="en-US" altLang="en-US" i="1" dirty="0"/>
              <a:t>Ensure students have sufficient time and resources to complete the test.</a:t>
            </a:r>
          </a:p>
        </p:txBody>
      </p:sp>
    </p:spTree>
    <p:extLst>
      <p:ext uri="{BB962C8B-B14F-4D97-AF65-F5344CB8AC3E}">
        <p14:creationId xmlns:p14="http://schemas.microsoft.com/office/powerpoint/2010/main" val="30599338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39.3"/>
</p:tagLst>
</file>

<file path=ppt/theme/theme1.xml><?xml version="1.0" encoding="utf-8"?>
<a:theme xmlns:a="http://schemas.openxmlformats.org/drawingml/2006/main" name="1_2021ODE">
  <a:themeElements>
    <a:clrScheme name="ODE 2025">
      <a:dk1>
        <a:sysClr val="windowText" lastClr="000000"/>
      </a:dk1>
      <a:lt1>
        <a:sysClr val="window" lastClr="FFFFFF"/>
      </a:lt1>
      <a:dk2>
        <a:srgbClr val="007A78"/>
      </a:dk2>
      <a:lt2>
        <a:srgbClr val="F2FAFE"/>
      </a:lt2>
      <a:accent1>
        <a:srgbClr val="1B75BC"/>
      </a:accent1>
      <a:accent2>
        <a:srgbClr val="9F2065"/>
      </a:accent2>
      <a:accent3>
        <a:srgbClr val="C14B1F"/>
      </a:accent3>
      <a:accent4>
        <a:srgbClr val="916600"/>
      </a:accent4>
      <a:accent5>
        <a:srgbClr val="007F43"/>
      </a:accent5>
      <a:accent6>
        <a:srgbClr val="D34F9A"/>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F374E191-6022-4850-BC6C-528027780CC4}"/>
    </a:ext>
  </a:extLst>
</a:theme>
</file>

<file path=ppt/theme/theme2.xml><?xml version="1.0" encoding="utf-8"?>
<a:theme xmlns:a="http://schemas.openxmlformats.org/drawingml/2006/main" name="Green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56B2C10D-0C0F-4F38-80AC-71C8DD94CA0B}"/>
    </a:ext>
  </a:extLst>
</a:theme>
</file>

<file path=ppt/theme/theme3.xml><?xml version="1.0" encoding="utf-8"?>
<a:theme xmlns:a="http://schemas.openxmlformats.org/drawingml/2006/main" name="Gol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5A2AA6FE-99E3-4A42-ACD9-8497F2ED1A74}"/>
    </a:ext>
  </a:extLst>
</a:theme>
</file>

<file path=ppt/theme/theme4.xml><?xml version="1.0" encoding="utf-8"?>
<a:theme xmlns:a="http://schemas.openxmlformats.org/drawingml/2006/main" name="Orange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D000A211-4B4C-4028-A845-ECB107F838A1}"/>
    </a:ext>
  </a:extLst>
</a:theme>
</file>

<file path=ppt/theme/theme5.xml><?xml version="1.0" encoding="utf-8"?>
<a:theme xmlns:a="http://schemas.openxmlformats.org/drawingml/2006/main" name="Re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50158EAB-4A04-42CF-B154-6984C3231D65}"/>
    </a:ext>
  </a:extLst>
</a:theme>
</file>

<file path=ppt/theme/theme6.xml><?xml version="1.0" encoding="utf-8"?>
<a:theme xmlns:a="http://schemas.openxmlformats.org/drawingml/2006/main" name="Teal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782EEF5A-09EC-4122-9FB2-2DF8F6C84EB6}"/>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54031767-dd6d-417c-ab73-583408f47564">
      <UserInfo>
        <DisplayName>GOODNESS Michelle * ODE</DisplayName>
        <AccountId>497</AccountId>
        <AccountType/>
      </UserInfo>
      <UserInfo>
        <DisplayName>BAKER Traci * ODE</DisplayName>
        <AccountId>1053</AccountId>
        <AccountType/>
      </UserInfo>
      <UserInfo>
        <DisplayName>WIENS Jon * ODE</DisplayName>
        <AccountId>176</AccountId>
        <AccountType/>
      </UserInfo>
      <UserInfo>
        <DisplayName>BOYD Meg * ODE</DisplayName>
        <AccountId>110</AccountId>
        <AccountType/>
      </UserInfo>
      <UserInfo>
        <DisplayName>SIEGEL Marc * ODE</DisplayName>
        <AccountId>29</AccountId>
        <AccountType/>
      </UserInfo>
      <UserInfo>
        <DisplayName>FARLEY Dan * ODE</DisplayName>
        <AccountId>203</AccountId>
        <AccountType/>
      </UserInfo>
      <UserInfo>
        <DisplayName>JUSTIS Carlee * DAS</DisplayName>
        <AccountId>1071</AccountId>
        <AccountType/>
      </UserInfo>
    </SharedWithUsers>
    <Estimated_x0020_Creation_x0020_Date xmlns="826a7eb6-1fc1-4229-aedf-6a10bdcdc31e" xsi:nil="true"/>
    <Remediation_x0020_Date xmlns="826a7eb6-1fc1-4229-aedf-6a10bdcdc31e">2025-09-18T21:46:58+00:00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Props1.xml><?xml version="1.0" encoding="utf-8"?>
<ds:datastoreItem xmlns:ds="http://schemas.openxmlformats.org/officeDocument/2006/customXml" ds:itemID="{CBF5B2B1-7E2A-44BE-82CE-F72A42BF2B7E}"/>
</file>

<file path=customXml/itemProps2.xml><?xml version="1.0" encoding="utf-8"?>
<ds:datastoreItem xmlns:ds="http://schemas.openxmlformats.org/officeDocument/2006/customXml" ds:itemID="{FFC1C207-77FC-44F7-AC05-276B3AA37170}">
  <ds:schemaRefs>
    <ds:schemaRef ds:uri="http://schemas.microsoft.com/sharepoint/v3/contenttype/forms"/>
  </ds:schemaRefs>
</ds:datastoreItem>
</file>

<file path=customXml/itemProps3.xml><?xml version="1.0" encoding="utf-8"?>
<ds:datastoreItem xmlns:ds="http://schemas.openxmlformats.org/officeDocument/2006/customXml" ds:itemID="{BC4EA527-A198-4301-BCF4-14EDE0643645}">
  <ds:schemaRefs>
    <ds:schemaRef ds:uri="http://purl.org/dc/terms/"/>
    <ds:schemaRef ds:uri="http://schemas.microsoft.com/office/infopath/2007/PartnerControls"/>
    <ds:schemaRef ds:uri="http://schemas.microsoft.com/office/2006/documentManagement/types"/>
    <ds:schemaRef ds:uri="http://schemas.microsoft.com/office/2006/metadata/properties"/>
    <ds:schemaRef ds:uri="http://purl.org/dc/elements/1.1/"/>
    <ds:schemaRef ds:uri="33d0ab3a-ed53-4b26-b374-c651e1521cb8"/>
    <ds:schemaRef ds:uri="http://schemas.openxmlformats.org/package/2006/metadata/core-properties"/>
    <ds:schemaRef ds:uri="e10c53f3-1d52-4706-a966-ac9983b29943"/>
    <ds:schemaRef ds:uri="http://www.w3.org/XML/1998/namespace"/>
    <ds:schemaRef ds:uri="http://purl.org/dc/dcmitype/"/>
  </ds:schemaRefs>
</ds:datastoreItem>
</file>

<file path=docMetadata/LabelInfo.xml><?xml version="1.0" encoding="utf-8"?>
<clbl:labelList xmlns:clbl="http://schemas.microsoft.com/office/2020/mipLabelMetadata">
  <clbl:label id="{61f40bdc-19d8-4b8e-be88-e9eb9bcca8b8}" enabled="1" method="Privileged" siteId="{b4f51418-b269-49a2-935a-fa54bf584fc8}" removed="0"/>
</clbl:labelList>
</file>

<file path=docProps/app.xml><?xml version="1.0" encoding="utf-8"?>
<Properties xmlns="http://schemas.openxmlformats.org/officeDocument/2006/extended-properties" xmlns:vt="http://schemas.openxmlformats.org/officeDocument/2006/docPropsVTypes">
  <Template>W00075542_ODE_PowerPoint Template-Accessible_2025</Template>
  <TotalTime>179</TotalTime>
  <Words>2834</Words>
  <Application>Microsoft Office PowerPoint</Application>
  <PresentationFormat>Widescreen</PresentationFormat>
  <Paragraphs>245</Paragraphs>
  <Slides>19</Slides>
  <Notes>19</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19</vt:i4>
      </vt:variant>
    </vt:vector>
  </HeadingPairs>
  <TitlesOfParts>
    <vt:vector size="28" baseType="lpstr">
      <vt:lpstr>Arial</vt:lpstr>
      <vt:lpstr>Calibri</vt:lpstr>
      <vt:lpstr>Times New Roman</vt:lpstr>
      <vt:lpstr>1_2021ODE</vt:lpstr>
      <vt:lpstr>Green_2021ODE</vt:lpstr>
      <vt:lpstr>Gold_2021ODE</vt:lpstr>
      <vt:lpstr>Orange_2021ODE</vt:lpstr>
      <vt:lpstr>Red_2021ODE</vt:lpstr>
      <vt:lpstr>Teal_2021ODE</vt:lpstr>
      <vt:lpstr>Oregon Statewide Assessment System (OSAS) Required for DTCs and STCs</vt:lpstr>
      <vt:lpstr>Module Topics</vt:lpstr>
      <vt:lpstr>Test Details</vt:lpstr>
      <vt:lpstr>Components of the Science Test</vt:lpstr>
      <vt:lpstr>Constraints for all OSAS Science Test</vt:lpstr>
      <vt:lpstr> OSAS Science Test Item Type Interactions</vt:lpstr>
      <vt:lpstr>OSAS Science Test Accessibility Reminders</vt:lpstr>
      <vt:lpstr>Reflection #1</vt:lpstr>
      <vt:lpstr>Scheduling</vt:lpstr>
      <vt:lpstr>Test Window</vt:lpstr>
      <vt:lpstr>Test Requirements</vt:lpstr>
      <vt:lpstr>Test Opportunities</vt:lpstr>
      <vt:lpstr>Administration</vt:lpstr>
      <vt:lpstr>Test Administration</vt:lpstr>
      <vt:lpstr>Reflection #2</vt:lpstr>
      <vt:lpstr>Wrap up</vt:lpstr>
      <vt:lpstr>New DTC – What to Know</vt:lpstr>
      <vt:lpstr>Resources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BAKER Traci * ODE</dc:creator>
  <cp:lastModifiedBy>FEARN Sody * ODE</cp:lastModifiedBy>
  <cp:revision>10</cp:revision>
  <dcterms:created xsi:type="dcterms:W3CDTF">2025-04-16T17:42:20Z</dcterms:created>
  <dcterms:modified xsi:type="dcterms:W3CDTF">2025-09-17T12:39:26Z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y fmtid="{D5CDD505-2E9C-101B-9397-08002B2CF9AE}" pid="3" name="TaxKeyword">
    <vt:lpwstr/>
  </property>
  <property fmtid="{D5CDD505-2E9C-101B-9397-08002B2CF9AE}" pid="4" name="MSIP_Label_61f40bdc-19d8-4b8e-be88-e9eb9bcca8b8_Enabled">
    <vt:lpwstr>true</vt:lpwstr>
  </property>
  <property fmtid="{D5CDD505-2E9C-101B-9397-08002B2CF9AE}" pid="5" name="MSIP_Label_61f40bdc-19d8-4b8e-be88-e9eb9bcca8b8_SetDate">
    <vt:lpwstr>2023-10-19T17:38:46Z</vt:lpwstr>
  </property>
  <property fmtid="{D5CDD505-2E9C-101B-9397-08002B2CF9AE}" pid="6" name="MSIP_Label_61f40bdc-19d8-4b8e-be88-e9eb9bcca8b8_Method">
    <vt:lpwstr>Privileged</vt:lpwstr>
  </property>
  <property fmtid="{D5CDD505-2E9C-101B-9397-08002B2CF9AE}" pid="7" name="MSIP_Label_61f40bdc-19d8-4b8e-be88-e9eb9bcca8b8_Name">
    <vt:lpwstr>Level 1 - Published (Items)</vt:lpwstr>
  </property>
  <property fmtid="{D5CDD505-2E9C-101B-9397-08002B2CF9AE}" pid="8" name="MSIP_Label_61f40bdc-19d8-4b8e-be88-e9eb9bcca8b8_SiteId">
    <vt:lpwstr>b4f51418-b269-49a2-935a-fa54bf584fc8</vt:lpwstr>
  </property>
  <property fmtid="{D5CDD505-2E9C-101B-9397-08002B2CF9AE}" pid="9" name="MSIP_Label_61f40bdc-19d8-4b8e-be88-e9eb9bcca8b8_ActionId">
    <vt:lpwstr>c4b5f7af-171c-4074-8f39-9fc74c531cc2</vt:lpwstr>
  </property>
  <property fmtid="{D5CDD505-2E9C-101B-9397-08002B2CF9AE}" pid="10" name="MSIP_Label_61f40bdc-19d8-4b8e-be88-e9eb9bcca8b8_ContentBits">
    <vt:lpwstr>0</vt:lpwstr>
  </property>
  <property fmtid="{D5CDD505-2E9C-101B-9397-08002B2CF9AE}" pid="11" name="MSIP_Label_09b73270-2993-4076-be47-9c78f42a1e84_Enabled">
    <vt:lpwstr>true</vt:lpwstr>
  </property>
  <property fmtid="{D5CDD505-2E9C-101B-9397-08002B2CF9AE}" pid="12" name="MSIP_Label_09b73270-2993-4076-be47-9c78f42a1e84_SetDate">
    <vt:lpwstr>2024-06-21T16:55:30Z</vt:lpwstr>
  </property>
  <property fmtid="{D5CDD505-2E9C-101B-9397-08002B2CF9AE}" pid="13" name="MSIP_Label_09b73270-2993-4076-be47-9c78f42a1e84_Method">
    <vt:lpwstr>Privileged</vt:lpwstr>
  </property>
  <property fmtid="{D5CDD505-2E9C-101B-9397-08002B2CF9AE}" pid="14" name="MSIP_Label_09b73270-2993-4076-be47-9c78f42a1e84_Name">
    <vt:lpwstr>Level 1 - Published (Items)</vt:lpwstr>
  </property>
  <property fmtid="{D5CDD505-2E9C-101B-9397-08002B2CF9AE}" pid="15" name="MSIP_Label_09b73270-2993-4076-be47-9c78f42a1e84_SiteId">
    <vt:lpwstr>aa3f6932-fa7c-47b4-a0ce-a598cad161cf</vt:lpwstr>
  </property>
  <property fmtid="{D5CDD505-2E9C-101B-9397-08002B2CF9AE}" pid="16" name="MSIP_Label_09b73270-2993-4076-be47-9c78f42a1e84_ActionId">
    <vt:lpwstr>9a956e48-93ec-48f0-b269-11b89d529c66</vt:lpwstr>
  </property>
  <property fmtid="{D5CDD505-2E9C-101B-9397-08002B2CF9AE}" pid="17" name="MSIP_Label_09b73270-2993-4076-be47-9c78f42a1e84_ContentBits">
    <vt:lpwstr>0</vt:lpwstr>
  </property>
  <property fmtid="{D5CDD505-2E9C-101B-9397-08002B2CF9AE}" pid="18" name="MSIP_Label_7730ea53-6f5e-4160-81a5-992a9105450a_ContentBits">
    <vt:lpwstr>0</vt:lpwstr>
  </property>
  <property fmtid="{D5CDD505-2E9C-101B-9397-08002B2CF9AE}" pid="19" name="MSIP_Label_7730ea53-6f5e-4160-81a5-992a9105450a_SetDate">
    <vt:lpwstr>2024-08-05T23:36:17Z</vt:lpwstr>
  </property>
  <property fmtid="{D5CDD505-2E9C-101B-9397-08002B2CF9AE}" pid="20" name="MSIP_Label_7730ea53-6f5e-4160-81a5-992a9105450a_Enabled">
    <vt:lpwstr>true</vt:lpwstr>
  </property>
  <property fmtid="{D5CDD505-2E9C-101B-9397-08002B2CF9AE}" pid="21" name="MSIP_Label_7730ea53-6f5e-4160-81a5-992a9105450a_Name">
    <vt:lpwstr>Level 2 - Limited (Items)</vt:lpwstr>
  </property>
  <property fmtid="{D5CDD505-2E9C-101B-9397-08002B2CF9AE}" pid="22" name="MSIP_Label_7730ea53-6f5e-4160-81a5-992a9105450a_ActionId">
    <vt:lpwstr>5a7f06a6-2a94-4979-a47a-eeec16f73aff</vt:lpwstr>
  </property>
  <property fmtid="{D5CDD505-2E9C-101B-9397-08002B2CF9AE}" pid="23" name="MSIP_Label_7730ea53-6f5e-4160-81a5-992a9105450a_SiteId">
    <vt:lpwstr>b4f51418-b269-49a2-935a-fa54bf584fc8</vt:lpwstr>
  </property>
  <property fmtid="{D5CDD505-2E9C-101B-9397-08002B2CF9AE}" pid="24" name="MSIP_Label_7730ea53-6f5e-4160-81a5-992a9105450a_Method">
    <vt:lpwstr>Standard</vt:lpwstr>
  </property>
</Properties>
</file>