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 id="2147483688" r:id="rId5"/>
    <p:sldMasterId id="2147483700" r:id="rId6"/>
    <p:sldMasterId id="2147483712" r:id="rId7"/>
    <p:sldMasterId id="2147483724" r:id="rId8"/>
    <p:sldMasterId id="2147483736" r:id="rId9"/>
    <p:sldMasterId id="2147483796" r:id="rId10"/>
  </p:sldMasterIdLst>
  <p:notesMasterIdLst>
    <p:notesMasterId r:id="rId30"/>
  </p:notesMasterIdLst>
  <p:sldIdLst>
    <p:sldId id="257" r:id="rId11"/>
    <p:sldId id="258" r:id="rId12"/>
    <p:sldId id="259" r:id="rId13"/>
    <p:sldId id="275" r:id="rId14"/>
    <p:sldId id="261" r:id="rId15"/>
    <p:sldId id="262" r:id="rId16"/>
    <p:sldId id="263" r:id="rId17"/>
    <p:sldId id="276" r:id="rId18"/>
    <p:sldId id="265" r:id="rId19"/>
    <p:sldId id="279" r:id="rId20"/>
    <p:sldId id="266" r:id="rId21"/>
    <p:sldId id="277" r:id="rId22"/>
    <p:sldId id="268" r:id="rId23"/>
    <p:sldId id="269" r:id="rId24"/>
    <p:sldId id="278" r:id="rId25"/>
    <p:sldId id="280" r:id="rId26"/>
    <p:sldId id="281" r:id="rId27"/>
    <p:sldId id="273" r:id="rId28"/>
    <p:sldId id="27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AFEF72-D11B-F384-B2A1-6051448C853B}" name="Joe Doherty" initials="JD" userId="S::joe.doherty_imesd.k12.or.us#ext#@odemail.onmicrosoft.com::bdd96701-77c3-4716-b1d1-083201ab11dd" providerId="AD"/>
  <p188:author id="{0FB16C8E-1493-B35F-A359-EA7F5586BFBD}" name="amy.rockwell@wesd.org" initials="am" userId="S::amy.rockwell_wesd.org#ext#@odemail.onmicrosoft.com::3bae9ce4-7b02-4e85-886d-8f9341efdf54"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30" autoAdjust="0"/>
    <p:restoredTop sz="54377" autoAdjust="0"/>
  </p:normalViewPr>
  <p:slideViewPr>
    <p:cSldViewPr snapToGrid="0">
      <p:cViewPr varScale="1">
        <p:scale>
          <a:sx n="56" d="100"/>
          <a:sy n="56" d="100"/>
        </p:scale>
        <p:origin x="27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 Type="http://schemas.openxmlformats.org/officeDocument/2006/relationships/customXml" Target="../customXml/item3.xml"/><Relationship Id="rId21" Type="http://schemas.openxmlformats.org/officeDocument/2006/relationships/slide" Target="slides/slide11.xml"/><Relationship Id="rId34"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notesMaster" Target="notesMasters/notesMaster1.xml"/><Relationship Id="rId35"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5F2C00-7E2D-4CA2-A8B9-345E61D33797}" type="datetimeFigureOut">
              <a:rPr lang="en-US" smtClean="0"/>
              <a:t>9/10/2025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0E6BD3-8A62-42E7-B310-409FBA235AD1}" type="slidenum">
              <a:rPr lang="en-US" smtClean="0"/>
              <a:t>‹#›</a:t>
            </a:fld>
            <a:endParaRPr lang="en-US"/>
          </a:p>
        </p:txBody>
      </p:sp>
    </p:spTree>
    <p:extLst>
      <p:ext uri="{BB962C8B-B14F-4D97-AF65-F5344CB8AC3E}">
        <p14:creationId xmlns:p14="http://schemas.microsoft.com/office/powerpoint/2010/main" val="38448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is the English Language Proficiency Assessment training, which is required for all district and school test coordinators, as well as test administrators who will administer the ELPA Summative.</a:t>
            </a:r>
          </a:p>
          <a:p>
            <a:endParaRPr lang="en-US" altLang="en-US" dirty="0"/>
          </a:p>
          <a:p>
            <a:r>
              <a:rPr lang="en-US" altLang="en-US" dirty="0"/>
              <a:t>During this training module, “ELPA” refers to the summative English Language Proficiency Assessment for Oregon and</a:t>
            </a:r>
            <a:r>
              <a:rPr lang="en-US" altLang="en-US" baseline="0" dirty="0"/>
              <a:t> “ELPA21” refers to the consortium which develops and oversees this test</a:t>
            </a:r>
            <a:r>
              <a:rPr lang="en-US" altLang="en-US" dirty="0"/>
              <a:t>.</a:t>
            </a: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EED57C8-3F95-4A5E-A7E8-E2DA580932C5}" type="slidenum">
              <a:rPr lang="en-US" altLang="en-US" smtClean="0"/>
              <a:pPr>
                <a:spcBef>
                  <a:spcPct val="0"/>
                </a:spcBef>
              </a:pPr>
              <a:t>1</a:t>
            </a:fld>
            <a:endParaRPr lang="en-US" altLang="en-US"/>
          </a:p>
        </p:txBody>
      </p:sp>
    </p:spTree>
    <p:extLst>
      <p:ext uri="{BB962C8B-B14F-4D97-AF65-F5344CB8AC3E}">
        <p14:creationId xmlns:p14="http://schemas.microsoft.com/office/powerpoint/2010/main" val="4261613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In the Speaking section of</a:t>
            </a:r>
            <a:r>
              <a:rPr lang="en-US" altLang="en-US" baseline="0" dirty="0"/>
              <a:t> the test, user error may prevent accurate capture of student responses. While it is always the student’s choice whether to listen to their submitted Speaking responses, TAs should remind students to take advantage of this opportunity. Only the student can detect a blank or garbled response in time to take corrective action.</a:t>
            </a:r>
          </a:p>
          <a:p>
            <a:endParaRPr lang="en-US" altLang="en-US" baseline="0" dirty="0"/>
          </a:p>
          <a:p>
            <a:r>
              <a:rPr lang="en-US" altLang="en-US" baseline="0" dirty="0"/>
              <a:t>Pressing the record button overwrites the previously recorded response. When listening to their recorded responses, students should take care to click play rather than record.</a:t>
            </a:r>
          </a:p>
          <a:p>
            <a:endParaRPr lang="en-US" altLang="en-US" baseline="0" dirty="0"/>
          </a:p>
          <a:p>
            <a:r>
              <a:rPr lang="en-US" altLang="en-US" baseline="0" dirty="0"/>
              <a:t>Recording takes place in a single attempt. It is not possible to continue or modify a recorded response.</a:t>
            </a: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523C126-AF91-49FD-AABB-6401EB86DD43}" type="slidenum">
              <a:rPr lang="en-US" altLang="en-US" smtClean="0"/>
              <a:pPr>
                <a:spcBef>
                  <a:spcPct val="0"/>
                </a:spcBef>
              </a:pPr>
              <a:t>10</a:t>
            </a:fld>
            <a:endParaRPr lang="en-US" altLang="en-US"/>
          </a:p>
        </p:txBody>
      </p:sp>
    </p:spTree>
    <p:extLst>
      <p:ext uri="{BB962C8B-B14F-4D97-AF65-F5344CB8AC3E}">
        <p14:creationId xmlns:p14="http://schemas.microsoft.com/office/powerpoint/2010/main" val="1886513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Up to three of the four domains may be exempted on the ELPA Summative. This is an IEP team decision. Domain exemptions are appropriate for disabilities which preclude testing in the affected domain and should be rare.</a:t>
            </a:r>
            <a:endParaRPr lang="en-US" altLang="en-US" dirty="0">
              <a:solidFill>
                <a:srgbClr val="FFFFCC"/>
              </a:solidFill>
            </a:endParaRPr>
          </a:p>
          <a:p>
            <a:pPr eaLnBrk="1" hangingPunct="1"/>
            <a:endParaRPr lang="en-US" altLang="en-US" dirty="0">
              <a:solidFill>
                <a:srgbClr val="FFFFCC"/>
              </a:solidFill>
            </a:endParaRPr>
          </a:p>
          <a:p>
            <a:pPr eaLnBrk="1" hangingPunct="1"/>
            <a:r>
              <a:rPr lang="en-US" altLang="en-US" dirty="0">
                <a:solidFill>
                  <a:srgbClr val="FFFFCC"/>
                </a:solidFill>
              </a:rPr>
              <a:t>Domain exemptions from a student’s IEP must be set prior to opening the relevant domain test. Testing in a domain that should have been exempted is a test impropriety and must be reported. The Test Administration Manual has more information on test improprieties.</a:t>
            </a:r>
          </a:p>
          <a:p>
            <a:pPr eaLnBrk="1" hangingPunct="1"/>
            <a:endParaRPr lang="en-US" altLang="en-US" dirty="0">
              <a:solidFill>
                <a:srgbClr val="FFFFCC"/>
              </a:solidFill>
            </a:endParaRPr>
          </a:p>
          <a:p>
            <a:pPr eaLnBrk="1" hangingPunct="1"/>
            <a:r>
              <a:rPr lang="en-US" altLang="en-US" dirty="0">
                <a:solidFill>
                  <a:srgbClr val="FFFFCC"/>
                </a:solidFill>
              </a:rPr>
              <a:t>The IEP in force at the time of testing is the IEP that governs any domain exemptions. IEP modifications are not retroactive, so changing a student’s domain exemption decisions has no impact on a test in progress.</a:t>
            </a:r>
          </a:p>
          <a:p>
            <a:pPr eaLnBrk="1" hangingPunct="1"/>
            <a:endParaRPr lang="en-US" altLang="en-US" dirty="0">
              <a:solidFill>
                <a:srgbClr val="FFFFCC"/>
              </a:solidFill>
            </a:endParaRPr>
          </a:p>
          <a:p>
            <a:pPr eaLnBrk="1" hangingPunct="1"/>
            <a:r>
              <a:rPr lang="en-US" altLang="en-US" dirty="0">
                <a:solidFill>
                  <a:srgbClr val="FFFFCC"/>
                </a:solidFill>
              </a:rPr>
              <a:t>Do not start any domain test if there is any uncertainty about a student’s domain exemptions. Contact your Regional ESD Partner if domain exemptions need to be adjusted during the ELPA Summative test window.</a:t>
            </a: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8C4C7E7-F50A-424A-9203-71E374C13C1C}" type="slidenum">
              <a:rPr lang="en-US" altLang="en-US" smtClean="0"/>
              <a:pPr>
                <a:spcBef>
                  <a:spcPct val="0"/>
                </a:spcBef>
              </a:pPr>
              <a:t>11</a:t>
            </a:fld>
            <a:endParaRPr lang="en-US" altLang="en-US"/>
          </a:p>
        </p:txBody>
      </p:sp>
    </p:spTree>
    <p:extLst>
      <p:ext uri="{BB962C8B-B14F-4D97-AF65-F5344CB8AC3E}">
        <p14:creationId xmlns:p14="http://schemas.microsoft.com/office/powerpoint/2010/main" val="2470637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Key elements include important dates and points to remember.</a:t>
            </a:r>
            <a:endParaRPr lang="en-US" dirty="0"/>
          </a:p>
        </p:txBody>
      </p:sp>
      <p:sp>
        <p:nvSpPr>
          <p:cNvPr id="4" name="Slide Number Placeholder 3"/>
          <p:cNvSpPr>
            <a:spLocks noGrp="1"/>
          </p:cNvSpPr>
          <p:nvPr>
            <p:ph type="sldNum" sz="quarter" idx="10"/>
          </p:nvPr>
        </p:nvSpPr>
        <p:spPr/>
        <p:txBody>
          <a:bodyPr/>
          <a:lstStyle/>
          <a:p>
            <a:fld id="{DB0E6BD3-8A62-42E7-B310-409FBA235AD1}" type="slidenum">
              <a:rPr lang="en-US" smtClean="0"/>
              <a:t>12</a:t>
            </a:fld>
            <a:endParaRPr lang="en-US"/>
          </a:p>
        </p:txBody>
      </p:sp>
    </p:spTree>
    <p:extLst>
      <p:ext uri="{BB962C8B-B14F-4D97-AF65-F5344CB8AC3E}">
        <p14:creationId xmlns:p14="http://schemas.microsoft.com/office/powerpoint/2010/main" val="6480690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Newcomer students with EL status may have different testing requirements for the content tests. Consult Table 16</a:t>
            </a:r>
            <a:r>
              <a:rPr lang="en-US" altLang="en-US" dirty="0">
                <a:solidFill>
                  <a:srgbClr val="FF0000"/>
                </a:solidFill>
              </a:rPr>
              <a:t>, “Assessment Requirements for Students with EL Status Based on Enrollment Date</a:t>
            </a:r>
            <a:r>
              <a:rPr lang="en-US" altLang="en-US" baseline="0" dirty="0">
                <a:solidFill>
                  <a:srgbClr val="FF0000"/>
                </a:solidFill>
              </a:rPr>
              <a:t>,”</a:t>
            </a:r>
            <a:r>
              <a:rPr lang="en-US" altLang="en-US" dirty="0"/>
              <a:t> in the Test Administration Manual.</a:t>
            </a: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88B2297-C718-4AA4-9339-51471CB9E979}" type="slidenum">
              <a:rPr lang="en-US" altLang="en-US" smtClean="0"/>
              <a:pPr>
                <a:spcBef>
                  <a:spcPct val="0"/>
                </a:spcBef>
              </a:pPr>
              <a:t>13</a:t>
            </a:fld>
            <a:endParaRPr lang="en-US" altLang="en-US"/>
          </a:p>
        </p:txBody>
      </p:sp>
    </p:spTree>
    <p:extLst>
      <p:ext uri="{BB962C8B-B14F-4D97-AF65-F5344CB8AC3E}">
        <p14:creationId xmlns:p14="http://schemas.microsoft.com/office/powerpoint/2010/main" val="6881393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Opt-out process available</a:t>
            </a:r>
            <a:r>
              <a:rPr lang="en-US" altLang="en-US" baseline="0" dirty="0"/>
              <a:t> for summative ELA and Math testing is not available for the ELPA Summative. </a:t>
            </a:r>
            <a:r>
              <a:rPr lang="en-US" altLang="en-US" dirty="0"/>
              <a:t>All students</a:t>
            </a:r>
            <a:r>
              <a:rPr lang="en-US" altLang="en-US" baseline="0" dirty="0"/>
              <a:t> identified as having EL status must participate </a:t>
            </a:r>
            <a:r>
              <a:rPr lang="en-US" altLang="en-US" dirty="0"/>
              <a:t>in the annual ELPA Summative, unles</a:t>
            </a:r>
            <a:r>
              <a:rPr lang="en-US" altLang="en-US" baseline="0" dirty="0"/>
              <a:t>s the district approves a parent or guardian request to exempt based on religion or disability</a:t>
            </a:r>
            <a:r>
              <a:rPr lang="en-US" altLang="en-US" dirty="0"/>
              <a:t>.</a:t>
            </a:r>
            <a:endParaRPr lang="en-US" altLang="en-US" dirty="0">
              <a:ea typeface="Calibri"/>
              <a:cs typeface="Calibri"/>
            </a:endParaRPr>
          </a:p>
          <a:p>
            <a:endParaRPr lang="en-US" altLang="en-US" dirty="0">
              <a:ea typeface="Calibri"/>
              <a:cs typeface="Calibri"/>
            </a:endParaRPr>
          </a:p>
          <a:p>
            <a:r>
              <a:rPr lang="en-US" altLang="en-US" dirty="0"/>
              <a:t>Refer to the Oregon Accessibility Manual for information on translations of </a:t>
            </a:r>
            <a:r>
              <a:rPr lang="en-US" altLang="en-US" u="sng" dirty="0"/>
              <a:t>directions</a:t>
            </a:r>
            <a:r>
              <a:rPr lang="en-US" altLang="en-US" dirty="0"/>
              <a:t> on the ELPA Summative items. Apart from specific exceptions in the OAM, there is no read-aloud of passages or test questions for the ELPA Summative, other than what is pre-programmed into the online test itself. </a:t>
            </a:r>
            <a:endParaRPr lang="en-US" altLang="en-US" dirty="0">
              <a:ea typeface="Calibri"/>
              <a:cs typeface="Calibri"/>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435067A-5BC0-4AE9-AB7D-B0483364C771}" type="slidenum">
              <a:rPr lang="en-US" altLang="en-US" smtClean="0"/>
              <a:pPr>
                <a:spcBef>
                  <a:spcPct val="0"/>
                </a:spcBef>
              </a:pPr>
              <a:t>14</a:t>
            </a:fld>
            <a:endParaRPr lang="en-US" altLang="en-US"/>
          </a:p>
        </p:txBody>
      </p:sp>
    </p:spTree>
    <p:extLst>
      <p:ext uri="{BB962C8B-B14F-4D97-AF65-F5344CB8AC3E}">
        <p14:creationId xmlns:p14="http://schemas.microsoft.com/office/powerpoint/2010/main" val="918680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 finish with a few</a:t>
            </a:r>
            <a:r>
              <a:rPr lang="en-US" baseline="0" dirty="0"/>
              <a:t> best practice recommendations.</a:t>
            </a:r>
            <a:endParaRPr lang="en-US" dirty="0"/>
          </a:p>
        </p:txBody>
      </p:sp>
      <p:sp>
        <p:nvSpPr>
          <p:cNvPr id="4" name="Slide Number Placeholder 3"/>
          <p:cNvSpPr>
            <a:spLocks noGrp="1"/>
          </p:cNvSpPr>
          <p:nvPr>
            <p:ph type="sldNum" sz="quarter" idx="10"/>
          </p:nvPr>
        </p:nvSpPr>
        <p:spPr/>
        <p:txBody>
          <a:bodyPr/>
          <a:lstStyle/>
          <a:p>
            <a:fld id="{DB0E6BD3-8A62-42E7-B310-409FBA235AD1}" type="slidenum">
              <a:rPr lang="en-US" smtClean="0"/>
              <a:t>15</a:t>
            </a:fld>
            <a:endParaRPr lang="en-US"/>
          </a:p>
        </p:txBody>
      </p:sp>
    </p:spTree>
    <p:extLst>
      <p:ext uri="{BB962C8B-B14F-4D97-AF65-F5344CB8AC3E}">
        <p14:creationId xmlns:p14="http://schemas.microsoft.com/office/powerpoint/2010/main" val="1882050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It’s important that students and</a:t>
            </a:r>
            <a:r>
              <a:rPr lang="en-US" altLang="en-US" baseline="0" dirty="0"/>
              <a:t> TAs have a chance to interact with the test format and technology before the test date arrives.  Take advantage of the sample tests available on the state testing portal.</a:t>
            </a:r>
          </a:p>
          <a:p>
            <a:endParaRPr lang="en-US" altLang="en-US" baseline="0" dirty="0"/>
          </a:p>
          <a:p>
            <a:r>
              <a:rPr lang="en-US" altLang="en-US" baseline="0" dirty="0"/>
              <a:t>The ELPA21 consortium recommends adjusting the ratio of testing students to TAs based on grade band.  </a:t>
            </a:r>
            <a:r>
              <a:rPr lang="en-US" altLang="en-US" baseline="0"/>
              <a:t>Consult </a:t>
            </a:r>
            <a:r>
              <a:rPr lang="en-US" altLang="en-US" baseline="0" dirty="0"/>
              <a:t>the recommended ratios in the table on this slide.</a:t>
            </a:r>
            <a:endParaRPr lang="en-US" altLang="en-US" dirty="0"/>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523C126-AF91-49FD-AABB-6401EB86DD43}" type="slidenum">
              <a:rPr lang="en-US" altLang="en-US" smtClean="0"/>
              <a:pPr>
                <a:spcBef>
                  <a:spcPct val="0"/>
                </a:spcBef>
              </a:pPr>
              <a:t>16</a:t>
            </a:fld>
            <a:endParaRPr lang="en-US" altLang="en-US"/>
          </a:p>
        </p:txBody>
      </p:sp>
    </p:spTree>
    <p:extLst>
      <p:ext uri="{BB962C8B-B14F-4D97-AF65-F5344CB8AC3E}">
        <p14:creationId xmlns:p14="http://schemas.microsoft.com/office/powerpoint/2010/main" val="4979743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It</a:t>
            </a:r>
            <a:r>
              <a:rPr lang="en-US" altLang="en-US" baseline="0" dirty="0"/>
              <a:t> may be useful to have students pause the ELPA Summative to break up their testing sessions, or to schedule administration of domain tests to coincide with available testing time. Consider using the submission of a domain test as a natural “pause point” or “break point” where appropriate.</a:t>
            </a:r>
          </a:p>
          <a:p>
            <a:endParaRPr lang="en-US" altLang="en-US" baseline="0" dirty="0"/>
          </a:p>
          <a:p>
            <a:r>
              <a:rPr lang="en-US" altLang="en-US" baseline="0" dirty="0"/>
              <a:t>It may also be useful to have systems in place that expedite the log-in process, such as providing students with name tags with pictures.</a:t>
            </a:r>
            <a:endParaRPr lang="en-US" altLang="en-US" dirty="0"/>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523C126-AF91-49FD-AABB-6401EB86DD43}" type="slidenum">
              <a:rPr lang="en-US" altLang="en-US" smtClean="0"/>
              <a:pPr>
                <a:spcBef>
                  <a:spcPct val="0"/>
                </a:spcBef>
              </a:pPr>
              <a:t>17</a:t>
            </a:fld>
            <a:endParaRPr lang="en-US" altLang="en-US"/>
          </a:p>
        </p:txBody>
      </p:sp>
    </p:spTree>
    <p:extLst>
      <p:ext uri="{BB962C8B-B14F-4D97-AF65-F5344CB8AC3E}">
        <p14:creationId xmlns:p14="http://schemas.microsoft.com/office/powerpoint/2010/main" val="16808165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t>This is an optional point in the required training to pause and discuss the questions provided or locally developed set of relevant questions. If you would like to pause, please pause now.</a:t>
            </a:r>
            <a:endParaRPr lang="en-US" altLang="en-US" dirty="0"/>
          </a:p>
          <a:p>
            <a:endParaRPr lang="en-US" altLang="en-US" dirty="0"/>
          </a:p>
          <a:p>
            <a:r>
              <a:rPr lang="en-US" altLang="en-US" dirty="0"/>
              <a:t>Suggested activities include:</a:t>
            </a:r>
          </a:p>
          <a:p>
            <a:r>
              <a:rPr lang="en-US" altLang="en-US" dirty="0"/>
              <a:t>-For</a:t>
            </a:r>
            <a:r>
              <a:rPr lang="en-US" altLang="en-US" baseline="0" dirty="0"/>
              <a:t> </a:t>
            </a:r>
            <a:r>
              <a:rPr lang="en-US" altLang="en-US" dirty="0"/>
              <a:t>Small groups: use post-its to capture local considerations and challenges, one per sheet. Mount post-its</a:t>
            </a:r>
            <a:r>
              <a:rPr lang="en-US" altLang="en-US" baseline="0" dirty="0"/>
              <a:t> OR </a:t>
            </a:r>
            <a:r>
              <a:rPr lang="en-US" altLang="en-US" dirty="0"/>
              <a:t>share effective approaches, look at artifacts OR use note organizer to capture take-homes, next steps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-For Large groups: facilitate review/summary of considerations/challenges from across the large group OR facilitate share out, writing down approaches via chart pack</a:t>
            </a:r>
          </a:p>
          <a:p>
            <a:endParaRPr lang="en-US" altLang="en-US" dirty="0"/>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C995B5B-A772-43B2-9150-EBF656CBBFC3}" type="slidenum">
              <a:rPr lang="en-US" altLang="en-US" smtClean="0">
                <a:solidFill>
                  <a:srgbClr val="000000"/>
                </a:solidFill>
              </a:rPr>
              <a:pPr>
                <a:spcBef>
                  <a:spcPct val="0"/>
                </a:spcBef>
              </a:pPr>
              <a:t>18</a:t>
            </a:fld>
            <a:endParaRPr lang="en-US" altLang="en-US">
              <a:solidFill>
                <a:srgbClr val="000000"/>
              </a:solidFill>
            </a:endParaRPr>
          </a:p>
        </p:txBody>
      </p:sp>
    </p:spTree>
    <p:extLst>
      <p:ext uri="{BB962C8B-B14F-4D97-AF65-F5344CB8AC3E}">
        <p14:creationId xmlns:p14="http://schemas.microsoft.com/office/powerpoint/2010/main" val="18830677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Finally, here</a:t>
            </a:r>
            <a:r>
              <a:rPr lang="en-US" altLang="en-US" baseline="0" dirty="0"/>
              <a:t> are some links to other helpful Test Administration and ELPA resources.</a:t>
            </a:r>
            <a:endParaRPr lang="en-US" altLang="en-US" dirty="0"/>
          </a:p>
          <a:p>
            <a:endParaRPr lang="en-US" altLang="en-US" dirty="0"/>
          </a:p>
          <a:p>
            <a:r>
              <a:rPr lang="en-US" altLang="en-US" dirty="0"/>
              <a:t>This concludes the</a:t>
            </a:r>
            <a:r>
              <a:rPr lang="en-US" altLang="en-US" baseline="0" dirty="0"/>
              <a:t> ELPA Summative training module.  Thank you for your time, and good luck with this year’s testing.</a:t>
            </a:r>
            <a:endParaRPr lang="en-US" altLang="en-US" dirty="0"/>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0E26A92-1646-4CFF-9587-90B210F8AB00}" type="slidenum">
              <a:rPr lang="en-US" altLang="en-US" smtClean="0"/>
              <a:pPr>
                <a:spcBef>
                  <a:spcPct val="0"/>
                </a:spcBef>
              </a:pPr>
              <a:t>19</a:t>
            </a:fld>
            <a:endParaRPr lang="en-US" altLang="en-US"/>
          </a:p>
        </p:txBody>
      </p:sp>
    </p:spTree>
    <p:extLst>
      <p:ext uri="{BB962C8B-B14F-4D97-AF65-F5344CB8AC3E}">
        <p14:creationId xmlns:p14="http://schemas.microsoft.com/office/powerpoint/2010/main" val="1912958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module will cover four main topics: Scheduling, Administration, Key Elements, and Best Practices.</a:t>
            </a: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BD278DE-58B4-476C-A1FA-4FA877F173C6}" type="slidenum">
              <a:rPr lang="en-US" altLang="en-US" smtClean="0"/>
              <a:pPr>
                <a:spcBef>
                  <a:spcPct val="0"/>
                </a:spcBef>
              </a:pPr>
              <a:t>2</a:t>
            </a:fld>
            <a:endParaRPr lang="en-US" altLang="en-US"/>
          </a:p>
        </p:txBody>
      </p:sp>
    </p:spTree>
    <p:extLst>
      <p:ext uri="{BB962C8B-B14F-4D97-AF65-F5344CB8AC3E}">
        <p14:creationId xmlns:p14="http://schemas.microsoft.com/office/powerpoint/2010/main" val="1207564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ELPA Summative is a required Title I-A assessment for all identified English Learners. It measures English proficiency in four domains, based</a:t>
            </a:r>
            <a:r>
              <a:rPr lang="en-US" altLang="en-US" baseline="0" dirty="0"/>
              <a:t> on Oregon’s English Language Proficiency standards.</a:t>
            </a:r>
            <a:endParaRPr lang="en-US" altLang="en-US" dirty="0"/>
          </a:p>
          <a:p>
            <a:endParaRPr lang="en-US" altLang="en-US" dirty="0"/>
          </a:p>
          <a:p>
            <a:r>
              <a:rPr lang="en-US" altLang="en-US" dirty="0"/>
              <a:t>Further information</a:t>
            </a:r>
            <a:r>
              <a:rPr lang="en-US" altLang="en-US" baseline="0" dirty="0"/>
              <a:t> about EL requirements can be found in t</a:t>
            </a:r>
            <a:r>
              <a:rPr lang="en-US" altLang="en-US" dirty="0"/>
              <a:t>he EL Program Guide, located on ODE’s Title III web page.</a:t>
            </a: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566206F-BF86-4C27-9434-9C2E4344112F}" type="slidenum">
              <a:rPr lang="en-US" altLang="en-US" smtClean="0"/>
              <a:pPr>
                <a:spcBef>
                  <a:spcPct val="0"/>
                </a:spcBef>
              </a:pPr>
              <a:t>3</a:t>
            </a:fld>
            <a:endParaRPr lang="en-US" altLang="en-US"/>
          </a:p>
        </p:txBody>
      </p:sp>
    </p:spTree>
    <p:extLst>
      <p:ext uri="{BB962C8B-B14F-4D97-AF65-F5344CB8AC3E}">
        <p14:creationId xmlns:p14="http://schemas.microsoft.com/office/powerpoint/2010/main" val="3084462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a:t>
            </a:r>
            <a:r>
              <a:rPr lang="en-US" baseline="0" dirty="0"/>
              <a:t> we’ll discuss scheduling.</a:t>
            </a:r>
            <a:endParaRPr lang="en-US" dirty="0"/>
          </a:p>
        </p:txBody>
      </p:sp>
      <p:sp>
        <p:nvSpPr>
          <p:cNvPr id="4" name="Slide Number Placeholder 3"/>
          <p:cNvSpPr>
            <a:spLocks noGrp="1"/>
          </p:cNvSpPr>
          <p:nvPr>
            <p:ph type="sldNum" sz="quarter" idx="10"/>
          </p:nvPr>
        </p:nvSpPr>
        <p:spPr/>
        <p:txBody>
          <a:bodyPr/>
          <a:lstStyle/>
          <a:p>
            <a:fld id="{DB0E6BD3-8A62-42E7-B310-409FBA235AD1}" type="slidenum">
              <a:rPr lang="en-US" smtClean="0"/>
              <a:t>4</a:t>
            </a:fld>
            <a:endParaRPr lang="en-US"/>
          </a:p>
        </p:txBody>
      </p:sp>
    </p:spTree>
    <p:extLst>
      <p:ext uri="{BB962C8B-B14F-4D97-AF65-F5344CB8AC3E}">
        <p14:creationId xmlns:p14="http://schemas.microsoft.com/office/powerpoint/2010/main" val="2496966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1">
              <a:defRPr/>
            </a:pPr>
            <a:r>
              <a:rPr lang="en-US" altLang="en-US" sz="1200" dirty="0"/>
              <a:t>-This</a:t>
            </a:r>
            <a:r>
              <a:rPr lang="en-US" altLang="en-US" sz="1200" baseline="0" dirty="0"/>
              <a:t> slide lists the ELPA Summative testing window for the coming school year.</a:t>
            </a:r>
            <a:endParaRPr lang="en-US" sz="1200" dirty="0">
              <a:solidFill>
                <a:schemeClr val="tx1">
                  <a:lumMod val="50000"/>
                </a:schemeClr>
              </a:solidFill>
            </a:endParaRPr>
          </a:p>
          <a:p>
            <a:pPr marL="0" lvl="1">
              <a:defRPr/>
            </a:pPr>
            <a:r>
              <a:rPr lang="en-US" sz="1200" baseline="0" dirty="0">
                <a:solidFill>
                  <a:schemeClr val="tx1">
                    <a:lumMod val="50000"/>
                  </a:schemeClr>
                </a:solidFill>
              </a:rPr>
              <a:t>-Districts may enter administration code 8 for students who enroll after the close of the statewide test window but who are enrolled on the first weekday in May.</a:t>
            </a:r>
            <a:endParaRPr lang="en-US" sz="1200" dirty="0">
              <a:solidFill>
                <a:schemeClr val="tx1">
                  <a:lumMod val="50000"/>
                </a:schemeClr>
              </a:solidFill>
            </a:endParaRPr>
          </a:p>
          <a:p>
            <a:pPr marL="0" lvl="1">
              <a:defRPr/>
            </a:pPr>
            <a:r>
              <a:rPr lang="en-US" sz="1200" dirty="0">
                <a:solidFill>
                  <a:schemeClr val="tx1">
                    <a:lumMod val="50000"/>
                  </a:schemeClr>
                </a:solidFill>
              </a:rPr>
              <a:t>-For more information about school-level test windows, refer to Module 1: Test Coordinators and Section 5.2 of the Test Administration Manual.</a:t>
            </a:r>
          </a:p>
          <a:p>
            <a:pPr>
              <a:defRPr/>
            </a:pPr>
            <a:endParaRPr lang="en-US" altLang="en-US" sz="1200" dirty="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55650" indent="-290513" defTabSz="931863">
              <a:spcBef>
                <a:spcPct val="30000"/>
              </a:spcBef>
              <a:defRPr sz="1200">
                <a:solidFill>
                  <a:schemeClr val="tx1"/>
                </a:solidFill>
                <a:latin typeface="Times New Roman" panose="02020603050405020304" pitchFamily="18" charset="0"/>
              </a:defRPr>
            </a:lvl2pPr>
            <a:lvl3pPr marL="1163638" indent="-231775" defTabSz="931863">
              <a:spcBef>
                <a:spcPct val="30000"/>
              </a:spcBef>
              <a:defRPr sz="1200">
                <a:solidFill>
                  <a:schemeClr val="tx1"/>
                </a:solidFill>
                <a:latin typeface="Times New Roman" panose="02020603050405020304" pitchFamily="18" charset="0"/>
              </a:defRPr>
            </a:lvl3pPr>
            <a:lvl4pPr marL="1630363" indent="-231775" defTabSz="931863">
              <a:spcBef>
                <a:spcPct val="30000"/>
              </a:spcBef>
              <a:defRPr sz="1200">
                <a:solidFill>
                  <a:schemeClr val="tx1"/>
                </a:solidFill>
                <a:latin typeface="Times New Roman" panose="02020603050405020304" pitchFamily="18" charset="0"/>
              </a:defRPr>
            </a:lvl4pPr>
            <a:lvl5pPr marL="2095500" indent="-231775" defTabSz="931863">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C390EF0-7F89-40C6-8B93-E54440B01E21}" type="slidenum">
              <a:rPr lang="en-US" altLang="en-US" smtClean="0"/>
              <a:pPr>
                <a:spcBef>
                  <a:spcPct val="0"/>
                </a:spcBef>
              </a:pPr>
              <a:t>5</a:t>
            </a:fld>
            <a:endParaRPr lang="en-US" altLang="en-US"/>
          </a:p>
        </p:txBody>
      </p:sp>
    </p:spTree>
    <p:extLst>
      <p:ext uri="{BB962C8B-B14F-4D97-AF65-F5344CB8AC3E}">
        <p14:creationId xmlns:p14="http://schemas.microsoft.com/office/powerpoint/2010/main" val="886317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ELPA Summative is administered as four separate fixed form domain tests: Reading, Writing, Listening, and Speaking. These domain tests can be administered in any order.</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DE8DEA1-E56B-4DFA-93E8-7D3829FDA3DC}" type="slidenum">
              <a:rPr lang="en-US" altLang="en-US" smtClean="0"/>
              <a:pPr>
                <a:spcBef>
                  <a:spcPct val="0"/>
                </a:spcBef>
              </a:pPr>
              <a:t>6</a:t>
            </a:fld>
            <a:endParaRPr lang="en-US" altLang="en-US"/>
          </a:p>
        </p:txBody>
      </p:sp>
    </p:spTree>
    <p:extLst>
      <p:ext uri="{BB962C8B-B14F-4D97-AF65-F5344CB8AC3E}">
        <p14:creationId xmlns:p14="http://schemas.microsoft.com/office/powerpoint/2010/main" val="2789058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Prior to testing, review the settings for the students. Confirm that students who were exited from the EL program during the last school</a:t>
            </a:r>
            <a:r>
              <a:rPr lang="en-US" altLang="en-US" baseline="0" dirty="0"/>
              <a:t> year </a:t>
            </a:r>
            <a:r>
              <a:rPr lang="en-US" altLang="en-US" dirty="0"/>
              <a:t>have an English Learner flag set to N in the Test Information Distribution Engine, or TIDE. Students with current EL status should have the English Learner flag set to Y.  The ELPA Summative will not appear in a student’s list of tests if the EL flag is set to N.</a:t>
            </a:r>
          </a:p>
          <a:p>
            <a:pPr eaLnBrk="1" hangingPunct="1"/>
            <a:endParaRPr lang="en-US" altLang="en-US" dirty="0"/>
          </a:p>
          <a:p>
            <a:pPr eaLnBrk="1" hangingPunct="1"/>
            <a:r>
              <a:rPr lang="en-US" altLang="en-US" dirty="0"/>
              <a:t>Any domains to be exempted must be reflected in the student’s IEP and entered in TIDE </a:t>
            </a:r>
            <a:r>
              <a:rPr lang="en-US" altLang="en-US" b="1" dirty="0"/>
              <a:t>prior</a:t>
            </a:r>
            <a:r>
              <a:rPr lang="en-US" altLang="en-US" dirty="0"/>
              <a:t> to starting any domain test.</a:t>
            </a:r>
          </a:p>
          <a:p>
            <a:pPr eaLnBrk="1" hangingPunct="1"/>
            <a:endParaRPr lang="en-US" altLang="en-US" dirty="0"/>
          </a:p>
          <a:p>
            <a:pPr eaLnBrk="1" hangingPunct="1"/>
            <a:r>
              <a:rPr lang="en-US" altLang="en-US" dirty="0"/>
              <a:t>All students who are participating in the ELPA Summative should have multiple opportunities to practice. Practice sessions can also be used to check headsets and volume levels.</a:t>
            </a:r>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5A701B4-15F8-4094-8A2B-63FDB304D609}" type="slidenum">
              <a:rPr lang="en-US" altLang="en-US" smtClean="0"/>
              <a:pPr>
                <a:spcBef>
                  <a:spcPct val="0"/>
                </a:spcBef>
              </a:pPr>
              <a:t>7</a:t>
            </a:fld>
            <a:endParaRPr lang="en-US" altLang="en-US"/>
          </a:p>
        </p:txBody>
      </p:sp>
    </p:spTree>
    <p:extLst>
      <p:ext uri="{BB962C8B-B14F-4D97-AF65-F5344CB8AC3E}">
        <p14:creationId xmlns:p14="http://schemas.microsoft.com/office/powerpoint/2010/main" val="711468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we’ll go over test administration.</a:t>
            </a:r>
          </a:p>
        </p:txBody>
      </p:sp>
      <p:sp>
        <p:nvSpPr>
          <p:cNvPr id="4" name="Slide Number Placeholder 3"/>
          <p:cNvSpPr>
            <a:spLocks noGrp="1"/>
          </p:cNvSpPr>
          <p:nvPr>
            <p:ph type="sldNum" sz="quarter" idx="10"/>
          </p:nvPr>
        </p:nvSpPr>
        <p:spPr/>
        <p:txBody>
          <a:bodyPr/>
          <a:lstStyle/>
          <a:p>
            <a:fld id="{DB0E6BD3-8A62-42E7-B310-409FBA235AD1}" type="slidenum">
              <a:rPr lang="en-US" smtClean="0"/>
              <a:t>8</a:t>
            </a:fld>
            <a:endParaRPr lang="en-US"/>
          </a:p>
        </p:txBody>
      </p:sp>
    </p:spTree>
    <p:extLst>
      <p:ext uri="{BB962C8B-B14F-4D97-AF65-F5344CB8AC3E}">
        <p14:creationId xmlns:p14="http://schemas.microsoft.com/office/powerpoint/2010/main" val="2988708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200" dirty="0">
                <a:solidFill>
                  <a:srgbClr val="FFFFCC"/>
                </a:solidFill>
              </a:rPr>
              <a:t>ELPA Summative accessibility supports tables are found in the Oregon Accessibility Manual. Review these tables prior to testing, and ensure that each student has access only to allowable resources. </a:t>
            </a:r>
          </a:p>
          <a:p>
            <a:pPr eaLnBrk="1" hangingPunct="1"/>
            <a:endParaRPr lang="en-US" altLang="en-US" sz="1200" dirty="0">
              <a:solidFill>
                <a:srgbClr val="FFFFCC"/>
              </a:solidFill>
            </a:endParaRPr>
          </a:p>
          <a:p>
            <a:pPr marL="0" lvl="1" eaLnBrk="1" hangingPunct="1"/>
            <a:r>
              <a:rPr lang="en-US" altLang="en-US" sz="1200" dirty="0">
                <a:solidFill>
                  <a:srgbClr val="FFFFCC"/>
                </a:solidFill>
              </a:rPr>
              <a:t>The ELPA Summative test delivery system has a “too soft” warning for the speaking recordings.  Although our test vendor has it set at optimal levels for the overall system, local technology and volume settings at the school level can affect how often a student receives this warning when making the recordings. If a student gets the “too soft” warning, there is no obligation for them to re-record. The student should listen to the recording. They may re-record if they wish. If they are satisfied, there is no need to re-record.  </a:t>
            </a:r>
          </a:p>
          <a:p>
            <a:pPr eaLnBrk="1" hangingPunct="1"/>
            <a:endParaRPr lang="en-US" altLang="en-US" sz="1200" dirty="0">
              <a:solidFill>
                <a:srgbClr val="FFFFCC"/>
              </a:solidFill>
            </a:endParaRPr>
          </a:p>
          <a:p>
            <a:pPr eaLnBrk="1" hangingPunct="1"/>
            <a:r>
              <a:rPr lang="en-US" altLang="en-US" sz="1200" dirty="0">
                <a:solidFill>
                  <a:srgbClr val="FFFFCC"/>
                </a:solidFill>
              </a:rPr>
              <a:t>Re-recording is always the student’s choice, even if the warning message appears again.</a:t>
            </a: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FA10EF6-2306-4BC1-8078-1462534D9A33}" type="slidenum">
              <a:rPr lang="en-US" altLang="en-US" smtClean="0"/>
              <a:pPr>
                <a:spcBef>
                  <a:spcPct val="0"/>
                </a:spcBef>
              </a:pPr>
              <a:t>9</a:t>
            </a:fld>
            <a:endParaRPr lang="en-US" altLang="en-US"/>
          </a:p>
        </p:txBody>
      </p:sp>
    </p:spTree>
    <p:extLst>
      <p:ext uri="{BB962C8B-B14F-4D97-AF65-F5344CB8AC3E}">
        <p14:creationId xmlns:p14="http://schemas.microsoft.com/office/powerpoint/2010/main" val="31027685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7.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lang="en-US" dirty="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8655A9-AE5B-42BE-B032-46216877ADEA}"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dirty="0"/>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95116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09225A30-F60B-4C6B-8B3E-EA65EA903138}"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91834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CF96E664-5895-4C39-91FC-ADE52DF573DA}"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17149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4" name="Straight Connector 3"/>
          <p:cNvSpPr>
            <a:spLocks noChangeShapeType="1"/>
          </p:cNvSpPr>
          <p:nvPr userDrawn="1"/>
        </p:nvSpPr>
        <p:spPr bwMode="auto">
          <a:xfrm>
            <a:off x="1215178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sz="1800" dirty="0"/>
          </a:p>
        </p:txBody>
      </p:sp>
      <p:sp>
        <p:nvSpPr>
          <p:cNvPr id="5" name="Oval 4"/>
          <p:cNvSpPr/>
          <p:nvPr userDrawn="1"/>
        </p:nvSpPr>
        <p:spPr bwMode="auto">
          <a:xfrm>
            <a:off x="5181601" y="3505200"/>
            <a:ext cx="918633" cy="688975"/>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dirty="0"/>
          </a:p>
        </p:txBody>
      </p:sp>
      <p:pic>
        <p:nvPicPr>
          <p:cNvPr id="6" name="Picture 2" descr="OAKS Tree Only Paper_2014"/>
          <p:cNvPicPr>
            <a:picLocks noChangeAspect="1" noChangeArrowheads="1"/>
          </p:cNvPicPr>
          <p:nvPr userDrawn="1"/>
        </p:nvPicPr>
        <p:blipFill>
          <a:blip r:embed="rId2">
            <a:extLst>
              <a:ext uri="{28A0092B-C50C-407E-A947-70E740481C1C}">
                <a14:useLocalDpi xmlns:a14="http://schemas.microsoft.com/office/drawing/2010/main" val="0"/>
              </a:ext>
            </a:extLst>
          </a:blip>
          <a:srcRect l="27104" t="1495" r="28221" b="39485"/>
          <a:stretch>
            <a:fillRect/>
          </a:stretch>
        </p:blipFill>
        <p:spPr bwMode="auto">
          <a:xfrm>
            <a:off x="5240867" y="3516313"/>
            <a:ext cx="855133"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7"/>
          <p:cNvSpPr>
            <a:spLocks noGrp="1"/>
          </p:cNvSpPr>
          <p:nvPr>
            <p:ph type="ctrTitle"/>
          </p:nvPr>
        </p:nvSpPr>
        <p:spPr>
          <a:xfrm>
            <a:off x="1524000" y="1371600"/>
            <a:ext cx="8229600" cy="1371600"/>
          </a:xfrm>
        </p:spPr>
        <p:txBody>
          <a:bodyPr/>
          <a:lstStyle>
            <a:lvl1pPr algn="ctr">
              <a:defRPr sz="3600" b="1" cap="none" baseline="0"/>
            </a:lvl1pPr>
          </a:lstStyle>
          <a:p>
            <a:r>
              <a:rPr lang="en-US" dirty="0"/>
              <a:t>Click to edit Master title style</a:t>
            </a:r>
          </a:p>
        </p:txBody>
      </p:sp>
      <p:sp>
        <p:nvSpPr>
          <p:cNvPr id="10" name="Content Placeholder 7"/>
          <p:cNvSpPr>
            <a:spLocks noGrp="1"/>
          </p:cNvSpPr>
          <p:nvPr>
            <p:ph sz="quarter" idx="1"/>
          </p:nvPr>
        </p:nvSpPr>
        <p:spPr>
          <a:xfrm>
            <a:off x="1524000" y="2743200"/>
            <a:ext cx="8229600" cy="457200"/>
          </a:xfrm>
        </p:spPr>
        <p:txBody>
          <a:bodyPr/>
          <a:lstStyle>
            <a:lvl1pPr marL="0" indent="0" algn="ctr">
              <a:buFont typeface="Wingdings" panose="05000000000000000000" pitchFamily="2" charset="2"/>
              <a:buNone/>
              <a:defRPr sz="1800" i="1"/>
            </a:lvl1pPr>
            <a:lvl2pPr marL="639763" indent="-273050">
              <a:buFont typeface="Wingdings" panose="05000000000000000000" pitchFamily="2" charset="2"/>
              <a:buChar char="Ø"/>
              <a:defRPr/>
            </a:lvl2pPr>
          </a:lstStyle>
          <a:p>
            <a:pPr lvl="0"/>
            <a:r>
              <a:rPr lang="en-US" dirty="0"/>
              <a:t>Click to edit Master text styles</a:t>
            </a:r>
          </a:p>
        </p:txBody>
      </p:sp>
    </p:spTree>
    <p:extLst>
      <p:ext uri="{BB962C8B-B14F-4D97-AF65-F5344CB8AC3E}">
        <p14:creationId xmlns:p14="http://schemas.microsoft.com/office/powerpoint/2010/main" val="783230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CA02EE3-CE19-4368-9654-779531F7D928}"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6783563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54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A5D706F9-3C2A-4FB4-B631-75F538D82337}"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2846580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2pPr marL="800100" indent="-342900">
              <a:buFont typeface="Calibri" panose="020F050202020403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366DD07-C75E-4661-A50B-3ADE0E1E00CC}"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normAutofit/>
          </a:bodyPr>
          <a:lstStyle>
            <a:lvl1pPr>
              <a:defRPr sz="4000"/>
            </a:lvl1pPr>
          </a:lstStyle>
          <a:p>
            <a:r>
              <a:rPr lang="en-US" dirty="0"/>
              <a:t>Click to edit Master title style</a:t>
            </a:r>
          </a:p>
        </p:txBody>
      </p:sp>
    </p:spTree>
    <p:extLst>
      <p:ext uri="{BB962C8B-B14F-4D97-AF65-F5344CB8AC3E}">
        <p14:creationId xmlns:p14="http://schemas.microsoft.com/office/powerpoint/2010/main" val="36796562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1CB655-F9D7-466A-B152-36D4E9E83CC5}"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666012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A906B8-25FC-46F7-AE1A-BA90DE443E5F}"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911381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8BDCD4-1C24-400F-BF15-0405A701B082}"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726240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59386C-D4BA-4359-85DB-A7F656CD37A4}"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4389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5400">
                <a:solidFill>
                  <a:schemeClr val="accent1"/>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9AAFF8D3-F996-42D8-B996-81847CA74DC8}"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184695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059D9882-FF4E-4579-8EB5-169ACC542F82}"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610809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79DAA95B-AEF9-485C-A02B-BE3A451F08CA}"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583979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D3CBBA4B-5413-4F15-94FA-89E251E89FB0}"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6619709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14F67ADE-0E7D-499D-BD10-ECDF259DA31B}"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720833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A42AE7-1181-4E38-9163-BE804BD84A6C}"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323879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5400">
                <a:solidFill>
                  <a:schemeClr val="accent4"/>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D74A7E3F-CA3D-46C8-B4CE-4D637953ACBF}"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914186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2pPr marL="685800" indent="-228600">
              <a:buFont typeface="Calibri" panose="020F050202020403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15FCD47-EAC8-49DA-9E08-76F89D8EFB2C}"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normAutofit/>
          </a:bodyPr>
          <a:lstStyle>
            <a:lvl1pPr>
              <a:defRPr sz="4000"/>
            </a:lvl1pPr>
          </a:lstStyle>
          <a:p>
            <a:r>
              <a:rPr lang="en-US" dirty="0"/>
              <a:t>Click to edit Master title style</a:t>
            </a:r>
          </a:p>
        </p:txBody>
      </p:sp>
    </p:spTree>
    <p:extLst>
      <p:ext uri="{BB962C8B-B14F-4D97-AF65-F5344CB8AC3E}">
        <p14:creationId xmlns:p14="http://schemas.microsoft.com/office/powerpoint/2010/main" val="18843904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664359-CFF6-48CD-9BF6-3212F45F0DC7}"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4848651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2770F7-1B75-43A7-8413-3D8BFE5DA047}"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565780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4BB542D-AA80-4FB3-BA5B-CD8ADC4B8810}"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771990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2pPr marL="685800" indent="-228600" algn="l">
              <a:buSzPct val="100000"/>
              <a:buFont typeface="Calibri" panose="020F050202020403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564758A-F531-4E86-AA14-353E038A3D45}"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normAutofit/>
          </a:bodyPr>
          <a:lstStyle>
            <a:lvl1pPr>
              <a:defRPr sz="4000"/>
            </a:lvl1pPr>
          </a:lstStyle>
          <a:p>
            <a:r>
              <a:rPr lang="en-US" dirty="0"/>
              <a:t>Click to edit Master title style</a:t>
            </a:r>
          </a:p>
        </p:txBody>
      </p:sp>
    </p:spTree>
    <p:extLst>
      <p:ext uri="{BB962C8B-B14F-4D97-AF65-F5344CB8AC3E}">
        <p14:creationId xmlns:p14="http://schemas.microsoft.com/office/powerpoint/2010/main" val="23826807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FCFE0A-C00B-4D41-BD2E-0929FA335A88}"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6160516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3CC8DDEA-DE39-4C3D-9CB7-26D5B51897D5}"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9023429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37CB24B3-887E-488C-9C97-43C7D20D2426}"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140842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D1A3D7F7-B45E-420E-87C6-4D29114B9F17}"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2957052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BB6A7E78-B036-4409-A50C-946E12541013}"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15318888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9CF89F-942E-4377-8FE9-9CCC01E8B51E}"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8135471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5400">
                <a:solidFill>
                  <a:schemeClr val="accent3"/>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F57DC0C8-F449-4320-AA83-7DEC9BE2B8E5}"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08227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D37A92-2943-46F7-BC76-92FD5E5E1DD5}"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normAutofit/>
          </a:bodyPr>
          <a:lstStyle>
            <a:lvl1pPr>
              <a:defRPr sz="4000"/>
            </a:lvl1pPr>
          </a:lstStyle>
          <a:p>
            <a:r>
              <a:rPr lang="en-US" dirty="0"/>
              <a:t>Click to edit Master title style</a:t>
            </a:r>
          </a:p>
        </p:txBody>
      </p:sp>
    </p:spTree>
    <p:extLst>
      <p:ext uri="{BB962C8B-B14F-4D97-AF65-F5344CB8AC3E}">
        <p14:creationId xmlns:p14="http://schemas.microsoft.com/office/powerpoint/2010/main" val="2512784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6CB8AB-1260-407D-A4AC-08B315F50F6E}"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35644214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1E8824-66F2-4D87-A3E0-1C21EB150CF7}"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38076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D94532-F9A1-4C82-9C17-BB241DD3BADA}"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24530777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A6E2C11-26A5-4769-8E18-171ACCABB8D7}"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836425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BA46568-79F4-4A84-A7A4-6C95F67A297A}"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55067152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AE5E3109-919D-4816-870A-799E1D0967D7}"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8495066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4A69304D-186A-4C77-98E7-8ED76B15E849}"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7930437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1705C46C-6A77-418E-9931-4FA6ADE7A283}"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61562484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0FABB346-8D89-4D08-AD69-5CD36FC3F96C}"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184677355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1C643F-FE62-4B8C-918E-3B5AE21FD419}"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52301505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5400">
                <a:solidFill>
                  <a:schemeClr val="accent2"/>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1BE0AD41-C8E8-4493-9190-A41C7FDA162B}"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0886699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2pPr marL="685800" indent="-228600">
              <a:buFont typeface="Calibri" panose="020F050202020403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F0269AB-CD8F-48B5-B204-9866FAFD9994}"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normAutofit/>
          </a:bodyPr>
          <a:lstStyle>
            <a:lvl1pPr>
              <a:defRPr sz="4000"/>
            </a:lvl1pPr>
          </a:lstStyle>
          <a:p>
            <a:r>
              <a:rPr lang="en-US" dirty="0"/>
              <a:t>Click to edit Master title style</a:t>
            </a:r>
          </a:p>
        </p:txBody>
      </p:sp>
    </p:spTree>
    <p:extLst>
      <p:ext uri="{BB962C8B-B14F-4D97-AF65-F5344CB8AC3E}">
        <p14:creationId xmlns:p14="http://schemas.microsoft.com/office/powerpoint/2010/main" val="335479570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9309B-E7E7-431D-890E-A78A21A6D957}"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608354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FC27E1-E347-4186-A2CD-F661D929776D}"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22791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510955-05F4-461D-A538-E9192FE0D150}"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1486723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7F7E27-3997-4547-8743-579CC4884C1F}"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198586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BCE639-7B03-4FC3-AFE4-0DE627421AD0}"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554671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8DAF8EB9-35FC-476A-800F-B881E9B29493}"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99447790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9DE0F1B0-CD4E-4F43-9126-56EDF6BEF9D1}"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3493757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A7180D80-BA00-4B3D-9763-46F746FEFD9A}"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26419065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E2484BB4-7660-4253-B96E-3EAC0E44CAED}"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2049681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79A26C-3E73-4FE5-B8C9-6146C4D9AFCB}"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508609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5400">
                <a:solidFill>
                  <a:schemeClr val="tx2"/>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BD11322E-DAB8-43FB-87D4-E9064AE7DD04}"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03570859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2pPr marL="685800" indent="-228600">
              <a:buFont typeface="Calibri" panose="020F050202020403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F3580AA-52C8-4923-9AB2-AA24645600A7}"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normAutofit/>
          </a:bodyPr>
          <a:lstStyle>
            <a:lvl1pPr>
              <a:defRPr sz="4000"/>
            </a:lvl1pPr>
          </a:lstStyle>
          <a:p>
            <a:r>
              <a:rPr lang="en-US" dirty="0"/>
              <a:t>Click to edit Master title style</a:t>
            </a:r>
          </a:p>
        </p:txBody>
      </p:sp>
    </p:spTree>
    <p:extLst>
      <p:ext uri="{BB962C8B-B14F-4D97-AF65-F5344CB8AC3E}">
        <p14:creationId xmlns:p14="http://schemas.microsoft.com/office/powerpoint/2010/main" val="153842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A16D4A0-823D-4E57-93B1-BDE1733D5553}"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6857636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8DFE17-4DAE-407A-A5BA-A99ED8A1F37C}"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9717779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A7193A-152A-4603-8ADE-7FBE473EE62E}"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1765497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4D5DBA-1A61-4928-9885-8E41FBCA9E0F}"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78863842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714AA92-FD1B-411C-9DC7-77FD01A72CB1}"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1016129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D1521614-AB1E-4720-8BE8-5DD72E8246AE}"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96892879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6EA5CF55-1326-42D2-952F-0B8E40314668}"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4982706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24F3D109-B3C5-4F76-BF58-CE7994DF5BCC}"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60701818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84F9CDA3-60EE-4ABE-881C-CC682F0CA49A}"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157978635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D66C69-232C-4D6F-98E3-DD8DED322CBB}"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47962307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5400">
                <a:solidFill>
                  <a:schemeClr val="tx2"/>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0096349-A7B6-4040-93BE-8B15ACC79297}"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593791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D30D13-FE70-4497-A708-ECCF2643C4D0}"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57008233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2pPr marL="685800" indent="-228600">
              <a:buFont typeface="Calibri" panose="020F050202020403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43425BB-EA2C-4142-BE46-7A9B7FE9A23B}"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normAutofit/>
          </a:bodyPr>
          <a:lstStyle>
            <a:lvl1pPr>
              <a:defRPr sz="4000"/>
            </a:lvl1pPr>
          </a:lstStyle>
          <a:p>
            <a:r>
              <a:rPr lang="en-US" dirty="0"/>
              <a:t>Click to edit Master title style</a:t>
            </a:r>
          </a:p>
        </p:txBody>
      </p:sp>
    </p:spTree>
    <p:extLst>
      <p:ext uri="{BB962C8B-B14F-4D97-AF65-F5344CB8AC3E}">
        <p14:creationId xmlns:p14="http://schemas.microsoft.com/office/powerpoint/2010/main" val="294316091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4CB1AC-60A1-4AE4-82F8-60F384B5432A}"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398566915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7E9A4E-CB1E-4769-A803-5115FFF9D37C}"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54174895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812732A-3CB6-4C70-86E9-E13AE2622F40}"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43063837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CB865DD-28B8-48E0-ABC4-CE20182787A0}"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135683945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13CCFB28-32B3-4530-81A8-DE1AB5409771}"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23584549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C37F3FE3-C497-47CB-9E33-71DDE903BDDF}"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3783270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8E14C66C-2B93-4806-BE06-2E0BCF68506B}"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22806849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6F191709-90AC-472B-B2AE-963AA30E423A}"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911455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3ABEAF76-0795-4181-8045-83251A458642}"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796850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F4712F53-F9F4-4E3A-8666-31D53A822F9A}"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521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1.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pn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1.pn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071C09B5-AAEB-4433-8779-56EB4AB26359}"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14979804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61" r:id="rId12"/>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EE876F5-A7A2-4D6D-A839-EF91E7C7A825}"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43258246"/>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6FAE709-42B9-48A5-8733-F7CAAC40572F}"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188237556"/>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04977B64-5566-4EE3-970F-A88E62164FBB}"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837528379"/>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67BAB0D-102B-49FB-9954-753C4BAFE13A}"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257068582"/>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A3F1C5F-E9C1-4C3C-A4A7-4365E6FDA0F8}"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6009835"/>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FD9A79FA-D7D6-44AE-942A-303EE885D1EC}"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819923700"/>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3" Type="http://schemas.openxmlformats.org/officeDocument/2006/relationships/hyperlink" Target="https://www.oregon.gov/ode/educator-resources/assessment/Documents/esdpartners.pdf" TargetMode="External"/><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8.xml"/></Relationships>
</file>

<file path=ppt/slides/_rels/slide14.xml.rels><?xml version="1.0" encoding="UTF-8" standalone="yes"?>
<Relationships xmlns="http://schemas.openxmlformats.org/package/2006/relationships"><Relationship Id="rId3" Type="http://schemas.openxmlformats.org/officeDocument/2006/relationships/hyperlink" Target="https://www.oregon.gov/ode/educator-resources/assessment/Documents/accessibility_manual.pdf" TargetMode="External"/><Relationship Id="rId2" Type="http://schemas.openxmlformats.org/officeDocument/2006/relationships/notesSlide" Target="../notesSlides/notesSlide14.xml"/><Relationship Id="rId1" Type="http://schemas.openxmlformats.org/officeDocument/2006/relationships/slideLayout" Target="../slideLayouts/slideLayout4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0.xml"/></Relationships>
</file>

<file path=ppt/slides/_rels/slide19.xml.rels><?xml version="1.0" encoding="UTF-8" standalone="yes"?>
<Relationships xmlns="http://schemas.openxmlformats.org/package/2006/relationships"><Relationship Id="rId8" Type="http://schemas.openxmlformats.org/officeDocument/2006/relationships/hyperlink" Target="https://www.oregon.gov/ode/educator-resources/assessment/Documents/accessibility_manual.pdf" TargetMode="External"/><Relationship Id="rId3" Type="http://schemas.openxmlformats.org/officeDocument/2006/relationships/hyperlink" Target="http://www.elpa21.org/" TargetMode="External"/><Relationship Id="rId7" Type="http://schemas.openxmlformats.org/officeDocument/2006/relationships/hyperlink" Target="https://login4.cloud1.tds.airast.org/student/V194/Pages/LoginShell.aspx?c=Oregon_PT"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hyperlink" Target="http://www.ode.state.or.us/go/assessmenthelp" TargetMode="External"/><Relationship Id="rId5" Type="http://schemas.openxmlformats.org/officeDocument/2006/relationships/hyperlink" Target="http://www.oregon.gov/ode/educator-resources/assessment/Pages/Assessment-Administration-Resources.aspx" TargetMode="External"/><Relationship Id="rId4" Type="http://schemas.openxmlformats.org/officeDocument/2006/relationships/hyperlink" Target="https://www.oregon.gov/ode/educator-resources/assessment/Documents/test_admin_manual.pdf" TargetMode="External"/><Relationship Id="rId9" Type="http://schemas.openxmlformats.org/officeDocument/2006/relationships/hyperlink" Target="https://www.oregon.gov/ode/schools-and-districts/grants/ESEA/EL/Pages/Guidance-and-Research.aspx"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slide" Target="slide15.xml"/><Relationship Id="rId5" Type="http://schemas.openxmlformats.org/officeDocument/2006/relationships/slide" Target="slide12.xml"/><Relationship Id="rId4" Type="http://schemas.openxmlformats.org/officeDocument/2006/relationships/slide" Target="slide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7100" y="2166730"/>
            <a:ext cx="10096500" cy="2385392"/>
          </a:xfrm>
        </p:spPr>
        <p:txBody>
          <a:bodyPr anchor="t">
            <a:noAutofit/>
          </a:bodyPr>
          <a:lstStyle/>
          <a:p>
            <a:pPr algn="ctr">
              <a:defRPr/>
            </a:pPr>
            <a:r>
              <a:rPr lang="en-US" sz="4000" kern="0" dirty="0"/>
              <a:t>Module 7: English Language Proficiency Assessment (ELPA) Summative</a:t>
            </a:r>
            <a:endParaRPr lang="en-US" sz="3200" kern="0" dirty="0"/>
          </a:p>
        </p:txBody>
      </p:sp>
      <p:sp>
        <p:nvSpPr>
          <p:cNvPr id="28676" name="Subtitle 2"/>
          <p:cNvSpPr>
            <a:spLocks noGrp="1"/>
          </p:cNvSpPr>
          <p:nvPr>
            <p:ph type="subTitle" idx="1"/>
          </p:nvPr>
        </p:nvSpPr>
        <p:spPr>
          <a:xfrm>
            <a:off x="2726773" y="4083101"/>
            <a:ext cx="6497154" cy="1156164"/>
          </a:xfrm>
        </p:spPr>
        <p:txBody>
          <a:bodyPr>
            <a:normAutofit/>
          </a:bodyPr>
          <a:lstStyle/>
          <a:p>
            <a:pPr algn="ctr"/>
            <a:r>
              <a:rPr lang="en-US" altLang="en-US" dirty="0"/>
              <a:t>Oregon Statewide Assessment System</a:t>
            </a:r>
          </a:p>
          <a:p>
            <a:pPr algn="ctr"/>
            <a:r>
              <a:rPr lang="en-US" altLang="en-US" dirty="0"/>
              <a:t>Required for DTCs, STCs, and ELPA Summative TAs</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a:t>
            </a:fld>
            <a:endParaRPr lang="en-US" dirty="0"/>
          </a:p>
        </p:txBody>
      </p:sp>
    </p:spTree>
    <p:extLst>
      <p:ext uri="{BB962C8B-B14F-4D97-AF65-F5344CB8AC3E}">
        <p14:creationId xmlns:p14="http://schemas.microsoft.com/office/powerpoint/2010/main" val="1534864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bwMode="auto"/>
        <p:txBody>
          <a:bodyPr vert="horz" wrap="square" lIns="91440" tIns="45720" rIns="91440" bIns="45720" numCol="1" rtlCol="0" anchor="ctr" anchorCtr="0" compatLnSpc="1">
            <a:prstTxWarp prst="textNoShape">
              <a:avLst/>
            </a:prstTxWarp>
            <a:normAutofit/>
          </a:bodyPr>
          <a:lstStyle/>
          <a:p>
            <a:r>
              <a:rPr lang="en-US" altLang="en-US" dirty="0"/>
              <a:t>Speaking Section Reminders</a:t>
            </a:r>
          </a:p>
        </p:txBody>
      </p:sp>
      <p:sp>
        <p:nvSpPr>
          <p:cNvPr id="31747" name="Rectangle 3"/>
          <p:cNvSpPr>
            <a:spLocks noGrp="1" noChangeArrowheads="1"/>
          </p:cNvSpPr>
          <p:nvPr>
            <p:ph idx="1"/>
          </p:nvPr>
        </p:nvSpPr>
        <p:spPr/>
        <p:txBody>
          <a:bodyPr>
            <a:noAutofit/>
          </a:bodyPr>
          <a:lstStyle/>
          <a:p>
            <a:pPr>
              <a:lnSpc>
                <a:spcPts val="2600"/>
              </a:lnSpc>
              <a:spcBef>
                <a:spcPts val="0"/>
              </a:spcBef>
              <a:buSzPct val="100000"/>
              <a:defRPr/>
            </a:pPr>
            <a:r>
              <a:rPr lang="en-US" dirty="0">
                <a:solidFill>
                  <a:schemeClr val="tx1">
                    <a:lumMod val="50000"/>
                  </a:schemeClr>
                </a:solidFill>
              </a:rPr>
              <a:t>Students should be encouraged to listen to every one of their recorded responses.</a:t>
            </a:r>
          </a:p>
          <a:p>
            <a:pPr>
              <a:lnSpc>
                <a:spcPts val="2600"/>
              </a:lnSpc>
              <a:spcBef>
                <a:spcPts val="0"/>
              </a:spcBef>
              <a:buSzPct val="100000"/>
              <a:defRPr/>
            </a:pPr>
            <a:endParaRPr lang="en-US" altLang="en-US" dirty="0">
              <a:solidFill>
                <a:schemeClr val="tx1">
                  <a:lumMod val="50000"/>
                </a:schemeClr>
              </a:solidFill>
            </a:endParaRPr>
          </a:p>
          <a:p>
            <a:pPr>
              <a:lnSpc>
                <a:spcPts val="2600"/>
              </a:lnSpc>
              <a:spcBef>
                <a:spcPts val="0"/>
              </a:spcBef>
              <a:buSzPct val="100000"/>
              <a:defRPr/>
            </a:pPr>
            <a:r>
              <a:rPr lang="en-US" altLang="en-US" dirty="0">
                <a:solidFill>
                  <a:schemeClr val="tx1">
                    <a:lumMod val="50000"/>
                  </a:schemeClr>
                </a:solidFill>
              </a:rPr>
              <a:t>TAs and students should know that each time the record button is pressed, it irretrievably overwrites any previously recorded response.</a:t>
            </a:r>
          </a:p>
          <a:p>
            <a:pPr>
              <a:lnSpc>
                <a:spcPts val="2600"/>
              </a:lnSpc>
              <a:spcBef>
                <a:spcPts val="0"/>
              </a:spcBef>
              <a:buSzPct val="100000"/>
              <a:defRPr/>
            </a:pPr>
            <a:endParaRPr lang="en-US" altLang="en-US" dirty="0">
              <a:solidFill>
                <a:schemeClr val="tx1">
                  <a:lumMod val="50000"/>
                </a:schemeClr>
              </a:solidFill>
            </a:endParaRPr>
          </a:p>
          <a:p>
            <a:pPr>
              <a:lnSpc>
                <a:spcPts val="2600"/>
              </a:lnSpc>
              <a:spcBef>
                <a:spcPts val="0"/>
              </a:spcBef>
              <a:buSzPct val="100000"/>
              <a:defRPr/>
            </a:pPr>
            <a:r>
              <a:rPr lang="en-US" altLang="en-US" dirty="0">
                <a:solidFill>
                  <a:schemeClr val="tx1">
                    <a:lumMod val="50000"/>
                  </a:schemeClr>
                </a:solidFill>
              </a:rPr>
              <a:t>It is not possible to add to or extend a previously recorded response.</a:t>
            </a:r>
          </a:p>
          <a:p>
            <a:pPr marL="342900" lvl="1" indent="-342900">
              <a:spcBef>
                <a:spcPts val="0"/>
              </a:spcBef>
              <a:buSzPct val="100000"/>
              <a:defRPr/>
            </a:pPr>
            <a:endParaRPr lang="en-US" sz="2000" dirty="0">
              <a:solidFill>
                <a:schemeClr val="tx1">
                  <a:lumMod val="50000"/>
                </a:schemeClr>
              </a:solidFill>
            </a:endParaRPr>
          </a:p>
        </p:txBody>
      </p:sp>
      <p:sp>
        <p:nvSpPr>
          <p:cNvPr id="7" name="Footer Placeholder 4"/>
          <p:cNvSpPr>
            <a:spLocks noGrp="1"/>
          </p:cNvSpPr>
          <p:nvPr>
            <p:ph type="ftr" sz="quarter" idx="11"/>
          </p:nvPr>
        </p:nvSpPr>
        <p:spPr/>
        <p:txBody>
          <a:bodyPr/>
          <a:lstStyle/>
          <a:p>
            <a:r>
              <a:rPr lang="en-US" dirty="0"/>
              <a:t>Oregon Department of Education</a:t>
            </a:r>
          </a:p>
        </p:txBody>
      </p:sp>
      <p:sp>
        <p:nvSpPr>
          <p:cNvPr id="3" name="Slide Number Placeholder 2"/>
          <p:cNvSpPr>
            <a:spLocks noGrp="1"/>
          </p:cNvSpPr>
          <p:nvPr>
            <p:ph type="sldNum" sz="quarter" idx="12"/>
          </p:nvPr>
        </p:nvSpPr>
        <p:spPr/>
        <p:txBody>
          <a:bodyPr/>
          <a:lstStyle/>
          <a:p>
            <a:fld id="{357F5B69-6281-4C1F-8C38-6DA0F56DA430}" type="slidenum">
              <a:rPr lang="en-US" smtClean="0"/>
              <a:t>10</a:t>
            </a:fld>
            <a:endParaRPr lang="en-US" dirty="0"/>
          </a:p>
        </p:txBody>
      </p:sp>
    </p:spTree>
    <p:extLst>
      <p:ext uri="{BB962C8B-B14F-4D97-AF65-F5344CB8AC3E}">
        <p14:creationId xmlns:p14="http://schemas.microsoft.com/office/powerpoint/2010/main" val="1855518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p:txBody>
          <a:bodyPr/>
          <a:lstStyle/>
          <a:p>
            <a:pPr>
              <a:defRPr/>
            </a:pPr>
            <a:r>
              <a:rPr lang="en-US" dirty="0">
                <a:ea typeface="+mn-ea"/>
                <a:cs typeface="+mn-cs"/>
              </a:rPr>
              <a:t>Domain Exemptions</a:t>
            </a:r>
          </a:p>
        </p:txBody>
      </p:sp>
      <p:sp>
        <p:nvSpPr>
          <p:cNvPr id="21506" name="Rectangle 4"/>
          <p:cNvSpPr>
            <a:spLocks noGrp="1" noChangeArrowheads="1"/>
          </p:cNvSpPr>
          <p:nvPr>
            <p:ph idx="1"/>
          </p:nvPr>
        </p:nvSpPr>
        <p:spPr/>
        <p:txBody>
          <a:bodyPr>
            <a:normAutofit lnSpcReduction="10000"/>
          </a:bodyPr>
          <a:lstStyle/>
          <a:p>
            <a:pPr>
              <a:spcBef>
                <a:spcPts val="600"/>
              </a:spcBef>
              <a:spcAft>
                <a:spcPts val="600"/>
              </a:spcAft>
              <a:buSzPct val="100000"/>
              <a:defRPr/>
            </a:pPr>
            <a:r>
              <a:rPr lang="en-US" altLang="en-US" dirty="0">
                <a:solidFill>
                  <a:schemeClr val="tx1">
                    <a:lumMod val="50000"/>
                  </a:schemeClr>
                </a:solidFill>
              </a:rPr>
              <a:t>For students whose IEP or 504 Plan exempts them from a domain, enter the domain exemption in TIDE as a restricted resource prior to approving the student to test on </a:t>
            </a:r>
            <a:r>
              <a:rPr lang="en-US" altLang="en-US" i="1" dirty="0">
                <a:solidFill>
                  <a:schemeClr val="tx1">
                    <a:lumMod val="50000"/>
                  </a:schemeClr>
                </a:solidFill>
              </a:rPr>
              <a:t>any</a:t>
            </a:r>
            <a:r>
              <a:rPr lang="en-US" altLang="en-US" dirty="0">
                <a:solidFill>
                  <a:schemeClr val="tx1">
                    <a:lumMod val="50000"/>
                  </a:schemeClr>
                </a:solidFill>
              </a:rPr>
              <a:t> domain.</a:t>
            </a:r>
          </a:p>
          <a:p>
            <a:pPr lvl="1">
              <a:spcBef>
                <a:spcPts val="600"/>
              </a:spcBef>
              <a:spcAft>
                <a:spcPts val="600"/>
              </a:spcAft>
              <a:buSzPct val="100000"/>
              <a:defRPr/>
            </a:pPr>
            <a:r>
              <a:rPr lang="en-US" altLang="en-US" dirty="0">
                <a:solidFill>
                  <a:schemeClr val="tx1">
                    <a:lumMod val="50000"/>
                  </a:schemeClr>
                </a:solidFill>
              </a:rPr>
              <a:t>DTCs can modify domain exemptions until the opening of the ELPA Summative test window. Contact your </a:t>
            </a:r>
            <a:r>
              <a:rPr lang="en-US" altLang="en-US" dirty="0">
                <a:solidFill>
                  <a:schemeClr val="tx1">
                    <a:lumMod val="50000"/>
                  </a:schemeClr>
                </a:solidFill>
                <a:hlinkClick r:id="rId3"/>
              </a:rPr>
              <a:t>Regional ESD Partner</a:t>
            </a:r>
            <a:r>
              <a:rPr lang="en-US" altLang="en-US" dirty="0">
                <a:solidFill>
                  <a:schemeClr val="tx1">
                    <a:lumMod val="50000"/>
                  </a:schemeClr>
                </a:solidFill>
              </a:rPr>
              <a:t> to modify domain exemptions after the opening of the ELPA Summative test window.</a:t>
            </a:r>
          </a:p>
          <a:p>
            <a:pPr>
              <a:spcBef>
                <a:spcPts val="600"/>
              </a:spcBef>
              <a:spcAft>
                <a:spcPts val="600"/>
              </a:spcAft>
              <a:buSzPct val="100000"/>
              <a:defRPr/>
            </a:pPr>
            <a:r>
              <a:rPr lang="en-US" altLang="en-US" dirty="0">
                <a:solidFill>
                  <a:schemeClr val="tx1">
                    <a:lumMod val="50000"/>
                  </a:schemeClr>
                </a:solidFill>
              </a:rPr>
              <a:t>All domain </a:t>
            </a:r>
            <a:r>
              <a:rPr lang="en-US" altLang="en-US" dirty="0"/>
              <a:t>exemptions from the previous school year </a:t>
            </a:r>
            <a:r>
              <a:rPr lang="en-US" altLang="en-US" b="1" dirty="0"/>
              <a:t>have been removed </a:t>
            </a:r>
            <a:r>
              <a:rPr lang="en-US" altLang="en-US" dirty="0"/>
              <a:t>from </a:t>
            </a:r>
            <a:r>
              <a:rPr lang="en-US" altLang="en-US" dirty="0">
                <a:solidFill>
                  <a:schemeClr val="tx1">
                    <a:lumMod val="50000"/>
                  </a:schemeClr>
                </a:solidFill>
              </a:rPr>
              <a:t>TIDE.</a:t>
            </a:r>
          </a:p>
          <a:p>
            <a:pPr>
              <a:spcBef>
                <a:spcPts val="600"/>
              </a:spcBef>
              <a:spcAft>
                <a:spcPts val="600"/>
              </a:spcAft>
              <a:buSzPct val="100000"/>
              <a:defRPr/>
            </a:pPr>
            <a:r>
              <a:rPr lang="en-US" altLang="en-US" dirty="0">
                <a:solidFill>
                  <a:schemeClr val="tx1">
                    <a:lumMod val="50000"/>
                  </a:schemeClr>
                </a:solidFill>
              </a:rPr>
              <a:t>Make sure domain exemptions are entered for the correct test (ELPA Summative vs. Alt ELPA).</a:t>
            </a:r>
          </a:p>
          <a:p>
            <a:pPr>
              <a:spcBef>
                <a:spcPts val="600"/>
              </a:spcBef>
              <a:spcAft>
                <a:spcPts val="600"/>
              </a:spcAft>
              <a:buSzPct val="100000"/>
              <a:defRPr/>
            </a:pPr>
            <a:r>
              <a:rPr lang="en-US" altLang="en-US" dirty="0">
                <a:solidFill>
                  <a:schemeClr val="tx1">
                    <a:lumMod val="50000"/>
                  </a:schemeClr>
                </a:solidFill>
              </a:rPr>
              <a:t>Resolve any doubts about domain exemptions before opening </a:t>
            </a:r>
            <a:r>
              <a:rPr lang="en-US" altLang="en-US" i="1" dirty="0">
                <a:solidFill>
                  <a:schemeClr val="tx1">
                    <a:lumMod val="50000"/>
                  </a:schemeClr>
                </a:solidFill>
              </a:rPr>
              <a:t>any</a:t>
            </a:r>
            <a:r>
              <a:rPr lang="en-US" altLang="en-US" dirty="0">
                <a:solidFill>
                  <a:schemeClr val="tx1">
                    <a:lumMod val="50000"/>
                  </a:schemeClr>
                </a:solidFill>
              </a:rPr>
              <a:t> domain test.</a:t>
            </a:r>
          </a:p>
        </p:txBody>
      </p:sp>
      <p:sp>
        <p:nvSpPr>
          <p:cNvPr id="47107" name="TextBox 1"/>
          <p:cNvSpPr txBox="1">
            <a:spLocks noChangeArrowheads="1"/>
          </p:cNvSpPr>
          <p:nvPr/>
        </p:nvSpPr>
        <p:spPr bwMode="auto">
          <a:xfrm>
            <a:off x="6078893" y="5633791"/>
            <a:ext cx="565590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TAM, Section 10.1 Components: Exempting Domains</a:t>
            </a:r>
          </a:p>
        </p:txBody>
      </p:sp>
      <p:sp>
        <p:nvSpPr>
          <p:cNvPr id="8" name="Footer Placeholder 4"/>
          <p:cNvSpPr>
            <a:spLocks noGrp="1"/>
          </p:cNvSpPr>
          <p:nvPr>
            <p:ph type="ftr" sz="quarter" idx="11"/>
          </p:nvPr>
        </p:nvSpPr>
        <p:spPr/>
        <p:txBody>
          <a:bodyPr/>
          <a:lstStyle/>
          <a:p>
            <a:r>
              <a:rPr lang="en-US" dirty="0"/>
              <a:t>Oregon Department of Education</a:t>
            </a:r>
          </a:p>
        </p:txBody>
      </p:sp>
      <p:sp>
        <p:nvSpPr>
          <p:cNvPr id="2" name="Slide Number Placeholder 1"/>
          <p:cNvSpPr>
            <a:spLocks noGrp="1"/>
          </p:cNvSpPr>
          <p:nvPr>
            <p:ph type="sldNum" sz="quarter" idx="12"/>
          </p:nvPr>
        </p:nvSpPr>
        <p:spPr/>
        <p:txBody>
          <a:bodyPr/>
          <a:lstStyle/>
          <a:p>
            <a:fld id="{357F5B69-6281-4C1F-8C38-6DA0F56DA430}" type="slidenum">
              <a:rPr lang="en-US" smtClean="0"/>
              <a:t>11</a:t>
            </a:fld>
            <a:endParaRPr lang="en-US" dirty="0"/>
          </a:p>
        </p:txBody>
      </p:sp>
    </p:spTree>
    <p:extLst>
      <p:ext uri="{BB962C8B-B14F-4D97-AF65-F5344CB8AC3E}">
        <p14:creationId xmlns:p14="http://schemas.microsoft.com/office/powerpoint/2010/main" val="3284714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Key Elements</a:t>
            </a:r>
          </a:p>
        </p:txBody>
      </p:sp>
      <p:sp>
        <p:nvSpPr>
          <p:cNvPr id="3" name="Content Placeholder 2"/>
          <p:cNvSpPr>
            <a:spLocks noGrp="1"/>
          </p:cNvSpPr>
          <p:nvPr>
            <p:ph idx="4294967295"/>
          </p:nvPr>
        </p:nvSpPr>
        <p:spPr>
          <a:xfrm>
            <a:off x="2345531" y="4743756"/>
            <a:ext cx="7500937" cy="520700"/>
          </a:xfrm>
        </p:spPr>
        <p:txBody>
          <a:bodyPr/>
          <a:lstStyle/>
          <a:p>
            <a:pPr marL="0" indent="0" algn="ctr">
              <a:buNone/>
            </a:pPr>
            <a:r>
              <a:rPr lang="en-US" altLang="en-US" i="1" dirty="0"/>
              <a:t>Knowing the different resources across assessments.</a:t>
            </a:r>
          </a:p>
        </p:txBody>
      </p:sp>
      <p:sp>
        <p:nvSpPr>
          <p:cNvPr id="5" name="Footer Placeholder 4"/>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12</a:t>
            </a:fld>
            <a:endParaRPr lang="en-US" dirty="0"/>
          </a:p>
        </p:txBody>
      </p:sp>
    </p:spTree>
    <p:extLst>
      <p:ext uri="{BB962C8B-B14F-4D97-AF65-F5344CB8AC3E}">
        <p14:creationId xmlns:p14="http://schemas.microsoft.com/office/powerpoint/2010/main" val="3665039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bwMode="auto"/>
        <p:txBody>
          <a:bodyPr vert="horz" wrap="square" lIns="91440" tIns="45720" rIns="91440" bIns="45720" numCol="1" rtlCol="0" anchor="ctr" anchorCtr="0" compatLnSpc="1">
            <a:prstTxWarp prst="textNoShape">
              <a:avLst/>
            </a:prstTxWarp>
            <a:normAutofit/>
          </a:bodyPr>
          <a:lstStyle/>
          <a:p>
            <a:r>
              <a:rPr lang="en-US" altLang="en-US" dirty="0"/>
              <a:t>Important Dates</a:t>
            </a:r>
          </a:p>
        </p:txBody>
      </p:sp>
      <p:sp>
        <p:nvSpPr>
          <p:cNvPr id="2" name="Content Placeholder 1"/>
          <p:cNvSpPr>
            <a:spLocks noGrp="1"/>
          </p:cNvSpPr>
          <p:nvPr>
            <p:ph idx="1"/>
          </p:nvPr>
        </p:nvSpPr>
        <p:spPr/>
        <p:txBody>
          <a:bodyPr/>
          <a:lstStyle/>
          <a:p>
            <a:pPr>
              <a:lnSpc>
                <a:spcPts val="3000"/>
              </a:lnSpc>
              <a:spcBef>
                <a:spcPts val="600"/>
              </a:spcBef>
              <a:spcAft>
                <a:spcPts val="1200"/>
              </a:spcAft>
              <a:buSzPct val="100000"/>
              <a:defRPr/>
            </a:pPr>
            <a:r>
              <a:rPr lang="en-US" altLang="en-US" dirty="0">
                <a:solidFill>
                  <a:schemeClr val="tx1">
                    <a:lumMod val="50000"/>
                  </a:schemeClr>
                </a:solidFill>
              </a:rPr>
              <a:t>Students with EL status can have different assessment requirements depending upon their original entry date into US </a:t>
            </a:r>
            <a:r>
              <a:rPr lang="en-US" altLang="en-US" dirty="0"/>
              <a:t>schools.</a:t>
            </a:r>
          </a:p>
          <a:p>
            <a:pPr>
              <a:lnSpc>
                <a:spcPts val="3000"/>
              </a:lnSpc>
              <a:spcBef>
                <a:spcPts val="600"/>
              </a:spcBef>
              <a:spcAft>
                <a:spcPts val="1200"/>
              </a:spcAft>
              <a:buSzPct val="100000"/>
              <a:defRPr/>
            </a:pPr>
            <a:r>
              <a:rPr lang="en-US" altLang="en-US" dirty="0"/>
              <a:t>See the Table 16 in Section 5.3 of the TAM for specific dates that may apply to your newcomer students with EL status for this school year.</a:t>
            </a:r>
          </a:p>
          <a:p>
            <a:pPr marL="0" lvl="1" indent="0">
              <a:lnSpc>
                <a:spcPts val="3000"/>
              </a:lnSpc>
              <a:spcBef>
                <a:spcPts val="600"/>
              </a:spcBef>
              <a:spcAft>
                <a:spcPts val="1200"/>
              </a:spcAft>
              <a:buSzPct val="100000"/>
              <a:buNone/>
              <a:defRPr/>
            </a:pPr>
            <a:endParaRPr lang="en-US" altLang="en-US" dirty="0">
              <a:solidFill>
                <a:schemeClr val="tx1">
                  <a:lumMod val="50000"/>
                </a:schemeClr>
              </a:solidFill>
            </a:endParaRPr>
          </a:p>
          <a:p>
            <a:endParaRPr lang="en-US" dirty="0"/>
          </a:p>
        </p:txBody>
      </p:sp>
      <p:sp>
        <p:nvSpPr>
          <p:cNvPr id="51203" name="TextBox 1"/>
          <p:cNvSpPr txBox="1">
            <a:spLocks noChangeArrowheads="1"/>
          </p:cNvSpPr>
          <p:nvPr/>
        </p:nvSpPr>
        <p:spPr bwMode="auto">
          <a:xfrm>
            <a:off x="3376037" y="5689295"/>
            <a:ext cx="83587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2000" i="1" dirty="0">
                <a:solidFill>
                  <a:schemeClr val="accent1"/>
                </a:solidFill>
                <a:latin typeface="Times New Roman" panose="02020603050405020304" pitchFamily="18" charset="0"/>
              </a:rPr>
              <a:t>TAM, Section 5.3 Student Participation in State Testing: Students with EL Status</a:t>
            </a:r>
          </a:p>
        </p:txBody>
      </p:sp>
      <p:sp>
        <p:nvSpPr>
          <p:cNvPr id="7" name="Footer Placeholder 4"/>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13</a:t>
            </a:fld>
            <a:endParaRPr lang="en-US" dirty="0"/>
          </a:p>
        </p:txBody>
      </p:sp>
    </p:spTree>
    <p:extLst>
      <p:ext uri="{BB962C8B-B14F-4D97-AF65-F5344CB8AC3E}">
        <p14:creationId xmlns:p14="http://schemas.microsoft.com/office/powerpoint/2010/main" val="4144852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bwMode="auto"/>
        <p:txBody>
          <a:bodyPr vert="horz" wrap="square" lIns="91440" tIns="45720" rIns="91440" bIns="45720" numCol="1" rtlCol="0" anchor="ctr" anchorCtr="0" compatLnSpc="1">
            <a:prstTxWarp prst="textNoShape">
              <a:avLst/>
            </a:prstTxWarp>
            <a:normAutofit/>
          </a:bodyPr>
          <a:lstStyle/>
          <a:p>
            <a:r>
              <a:rPr lang="en-US" altLang="en-US" dirty="0"/>
              <a:t>Key Administration Points</a:t>
            </a:r>
          </a:p>
        </p:txBody>
      </p:sp>
      <p:sp>
        <p:nvSpPr>
          <p:cNvPr id="15364" name="Rectangle 4"/>
          <p:cNvSpPr>
            <a:spLocks noGrp="1" noChangeArrowheads="1"/>
          </p:cNvSpPr>
          <p:nvPr>
            <p:ph idx="1"/>
          </p:nvPr>
        </p:nvSpPr>
        <p:spPr/>
        <p:txBody>
          <a:bodyPr>
            <a:noAutofit/>
          </a:bodyPr>
          <a:lstStyle/>
          <a:p>
            <a:pPr>
              <a:spcBef>
                <a:spcPts val="0"/>
              </a:spcBef>
              <a:spcAft>
                <a:spcPts val="600"/>
              </a:spcAft>
              <a:buSzPct val="100000"/>
              <a:defRPr/>
            </a:pPr>
            <a:r>
              <a:rPr lang="en-US" dirty="0">
                <a:solidFill>
                  <a:schemeClr val="tx1">
                    <a:lumMod val="50000"/>
                  </a:schemeClr>
                </a:solidFill>
              </a:rPr>
              <a:t>A student with EL status cannot Opt-out of ELPA Summative testing. All students identified as having EL status must participate. </a:t>
            </a:r>
          </a:p>
          <a:p>
            <a:pPr lvl="1">
              <a:spcBef>
                <a:spcPts val="0"/>
              </a:spcBef>
              <a:spcAft>
                <a:spcPts val="600"/>
              </a:spcAft>
              <a:buSzPct val="100000"/>
              <a:defRPr/>
            </a:pPr>
            <a:r>
              <a:rPr lang="en-US" dirty="0">
                <a:solidFill>
                  <a:schemeClr val="tx1">
                    <a:lumMod val="50000"/>
                  </a:schemeClr>
                </a:solidFill>
              </a:rPr>
              <a:t>The parent/guardian may request exemption due to reasons of disability or religion. (See TAM section 5.3)</a:t>
            </a:r>
          </a:p>
          <a:p>
            <a:pPr>
              <a:spcBef>
                <a:spcPts val="0"/>
              </a:spcBef>
              <a:spcAft>
                <a:spcPts val="600"/>
              </a:spcAft>
              <a:buSzPct val="100000"/>
              <a:defRPr/>
            </a:pPr>
            <a:r>
              <a:rPr lang="en-US" dirty="0">
                <a:solidFill>
                  <a:schemeClr val="tx1">
                    <a:lumMod val="50000"/>
                  </a:schemeClr>
                </a:solidFill>
              </a:rPr>
              <a:t>Schools must administer the ELPA Summative to ALL students eligible for services under the ESEA criteria for an English Learner (re-implemented through ESSA), regardless of whether the student actually receives services.</a:t>
            </a:r>
          </a:p>
          <a:p>
            <a:pPr>
              <a:spcBef>
                <a:spcPts val="0"/>
              </a:spcBef>
              <a:spcAft>
                <a:spcPts val="600"/>
              </a:spcAft>
              <a:buSzPct val="100000"/>
              <a:defRPr/>
            </a:pPr>
            <a:r>
              <a:rPr lang="en-US" dirty="0">
                <a:solidFill>
                  <a:schemeClr val="tx1">
                    <a:lumMod val="50000"/>
                  </a:schemeClr>
                </a:solidFill>
              </a:rPr>
              <a:t>Exited students in Years 1 through 4 of monitor status should not participate in the ELPA Summative unless they were exited “late.” (Consult TAM Section 10.1)</a:t>
            </a:r>
          </a:p>
          <a:p>
            <a:pPr>
              <a:spcBef>
                <a:spcPts val="0"/>
              </a:spcBef>
              <a:spcAft>
                <a:spcPts val="600"/>
              </a:spcAft>
              <a:buSzPct val="100000"/>
              <a:defRPr/>
            </a:pPr>
            <a:r>
              <a:rPr lang="en-US" dirty="0">
                <a:solidFill>
                  <a:schemeClr val="tx1">
                    <a:lumMod val="50000"/>
                  </a:schemeClr>
                </a:solidFill>
              </a:rPr>
              <a:t>No ELPA Summative test </a:t>
            </a:r>
            <a:r>
              <a:rPr lang="en-US" u="sng" dirty="0">
                <a:solidFill>
                  <a:schemeClr val="tx1">
                    <a:lumMod val="50000"/>
                  </a:schemeClr>
                </a:solidFill>
              </a:rPr>
              <a:t>items</a:t>
            </a:r>
            <a:r>
              <a:rPr lang="en-US" dirty="0">
                <a:solidFill>
                  <a:schemeClr val="tx1">
                    <a:lumMod val="50000"/>
                  </a:schemeClr>
                </a:solidFill>
              </a:rPr>
              <a:t> should be translated or read aloud. (For exceptions, consult the </a:t>
            </a:r>
            <a:r>
              <a:rPr lang="en-US" dirty="0">
                <a:solidFill>
                  <a:schemeClr val="tx1">
                    <a:lumMod val="50000"/>
                  </a:schemeClr>
                </a:solidFill>
                <a:hlinkClick r:id="rId3"/>
              </a:rPr>
              <a:t>Oregon Accessibility Manual</a:t>
            </a:r>
            <a:r>
              <a:rPr lang="en-US" dirty="0">
                <a:solidFill>
                  <a:schemeClr val="tx1">
                    <a:lumMod val="50000"/>
                  </a:schemeClr>
                </a:solidFill>
              </a:rPr>
              <a:t>.)</a:t>
            </a:r>
          </a:p>
        </p:txBody>
      </p:sp>
      <p:sp>
        <p:nvSpPr>
          <p:cNvPr id="7" name="Footer Placeholder 4"/>
          <p:cNvSpPr>
            <a:spLocks noGrp="1"/>
          </p:cNvSpPr>
          <p:nvPr>
            <p:ph type="ftr" sz="quarter" idx="11"/>
          </p:nvPr>
        </p:nvSpPr>
        <p:spPr/>
        <p:txBody>
          <a:bodyPr/>
          <a:lstStyle/>
          <a:p>
            <a:r>
              <a:rPr lang="en-US" dirty="0"/>
              <a:t>Oregon Department of Education</a:t>
            </a:r>
          </a:p>
        </p:txBody>
      </p:sp>
      <p:sp>
        <p:nvSpPr>
          <p:cNvPr id="2" name="Slide Number Placeholder 1"/>
          <p:cNvSpPr>
            <a:spLocks noGrp="1"/>
          </p:cNvSpPr>
          <p:nvPr>
            <p:ph type="sldNum" sz="quarter" idx="12"/>
          </p:nvPr>
        </p:nvSpPr>
        <p:spPr/>
        <p:txBody>
          <a:bodyPr/>
          <a:lstStyle/>
          <a:p>
            <a:fld id="{357F5B69-6281-4C1F-8C38-6DA0F56DA430}" type="slidenum">
              <a:rPr lang="en-US" smtClean="0"/>
              <a:t>14</a:t>
            </a:fld>
            <a:endParaRPr lang="en-US" dirty="0"/>
          </a:p>
        </p:txBody>
      </p:sp>
      <p:sp>
        <p:nvSpPr>
          <p:cNvPr id="53253" name="TextBox 1"/>
          <p:cNvSpPr txBox="1">
            <a:spLocks noChangeArrowheads="1"/>
          </p:cNvSpPr>
          <p:nvPr/>
        </p:nvSpPr>
        <p:spPr bwMode="auto">
          <a:xfrm>
            <a:off x="7741402" y="5854043"/>
            <a:ext cx="3171381"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Test Administration Manual</a:t>
            </a:r>
          </a:p>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Oregon Accessibility Manual</a:t>
            </a:r>
          </a:p>
        </p:txBody>
      </p:sp>
    </p:spTree>
    <p:extLst>
      <p:ext uri="{BB962C8B-B14F-4D97-AF65-F5344CB8AC3E}">
        <p14:creationId xmlns:p14="http://schemas.microsoft.com/office/powerpoint/2010/main" val="3675236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Best Practices</a:t>
            </a:r>
          </a:p>
        </p:txBody>
      </p:sp>
      <p:sp>
        <p:nvSpPr>
          <p:cNvPr id="5" name="Footer Placeholder 4"/>
          <p:cNvSpPr>
            <a:spLocks noGrp="1"/>
          </p:cNvSpPr>
          <p:nvPr>
            <p:ph type="ftr" sz="quarter" idx="11"/>
          </p:nvPr>
        </p:nvSpPr>
        <p:spPr/>
        <p:txBody>
          <a:bodyPr/>
          <a:lstStyle/>
          <a:p>
            <a:r>
              <a:rPr lang="en-US" dirty="0"/>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15</a:t>
            </a:fld>
            <a:endParaRPr lang="en-US" dirty="0"/>
          </a:p>
        </p:txBody>
      </p:sp>
      <p:sp>
        <p:nvSpPr>
          <p:cNvPr id="3" name="Content Placeholder 2"/>
          <p:cNvSpPr>
            <a:spLocks noGrp="1"/>
          </p:cNvSpPr>
          <p:nvPr>
            <p:ph idx="4294967295"/>
          </p:nvPr>
        </p:nvSpPr>
        <p:spPr>
          <a:xfrm>
            <a:off x="1725567" y="5034269"/>
            <a:ext cx="8767762" cy="460375"/>
          </a:xfrm>
        </p:spPr>
        <p:txBody>
          <a:bodyPr/>
          <a:lstStyle/>
          <a:p>
            <a:pPr marL="0" indent="0" algn="ctr">
              <a:buNone/>
            </a:pPr>
            <a:r>
              <a:rPr lang="en-US" altLang="en-US" i="1" dirty="0"/>
              <a:t>Ensure an optimal test environment for students</a:t>
            </a:r>
          </a:p>
        </p:txBody>
      </p:sp>
    </p:spTree>
    <p:extLst>
      <p:ext uri="{BB962C8B-B14F-4D97-AF65-F5344CB8AC3E}">
        <p14:creationId xmlns:p14="http://schemas.microsoft.com/office/powerpoint/2010/main" val="3754504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bwMode="auto"/>
        <p:txBody>
          <a:bodyPr vert="horz" wrap="square" lIns="91440" tIns="45720" rIns="91440" bIns="45720" numCol="1" rtlCol="0" anchor="ctr" anchorCtr="0" compatLnSpc="1">
            <a:prstTxWarp prst="textNoShape">
              <a:avLst/>
            </a:prstTxWarp>
            <a:normAutofit/>
          </a:bodyPr>
          <a:lstStyle/>
          <a:p>
            <a:r>
              <a:rPr lang="en-US" altLang="en-US" dirty="0">
                <a:solidFill>
                  <a:schemeClr val="tx2"/>
                </a:solidFill>
              </a:rPr>
              <a:t>Best Practice Reminders 1</a:t>
            </a:r>
          </a:p>
        </p:txBody>
      </p:sp>
      <p:sp>
        <p:nvSpPr>
          <p:cNvPr id="31747" name="Rectangle 3"/>
          <p:cNvSpPr>
            <a:spLocks noGrp="1" noChangeArrowheads="1"/>
          </p:cNvSpPr>
          <p:nvPr>
            <p:ph idx="1"/>
          </p:nvPr>
        </p:nvSpPr>
        <p:spPr/>
        <p:txBody>
          <a:bodyPr vert="horz" lIns="91440" tIns="45720" rIns="91440" bIns="45720" rtlCol="0" anchor="t">
            <a:noAutofit/>
          </a:bodyPr>
          <a:lstStyle/>
          <a:p>
            <a:pPr>
              <a:lnSpc>
                <a:spcPts val="2600"/>
              </a:lnSpc>
              <a:spcBef>
                <a:spcPts val="0"/>
              </a:spcBef>
              <a:buSzPct val="100000"/>
              <a:defRPr/>
            </a:pPr>
            <a:r>
              <a:rPr lang="en-US" dirty="0">
                <a:solidFill>
                  <a:schemeClr val="tx1">
                    <a:lumMod val="50000"/>
                  </a:schemeClr>
                </a:solidFill>
              </a:rPr>
              <a:t>Familiarize yourself and your students ahead of testing about available accommodations and supports, especially for newcomer students with EL status. </a:t>
            </a:r>
          </a:p>
          <a:p>
            <a:pPr>
              <a:spcBef>
                <a:spcPts val="0"/>
              </a:spcBef>
              <a:buSzPct val="100000"/>
              <a:defRPr/>
            </a:pPr>
            <a:endParaRPr lang="en-US" sz="2000" dirty="0">
              <a:solidFill>
                <a:schemeClr val="tx1">
                  <a:lumMod val="50000"/>
                </a:schemeClr>
              </a:solidFill>
            </a:endParaRPr>
          </a:p>
          <a:p>
            <a:pPr>
              <a:spcBef>
                <a:spcPts val="0"/>
              </a:spcBef>
              <a:buSzPct val="100000"/>
              <a:defRPr/>
            </a:pPr>
            <a:r>
              <a:rPr lang="en-US" dirty="0">
                <a:solidFill>
                  <a:schemeClr val="tx1">
                    <a:lumMod val="50000"/>
                  </a:schemeClr>
                </a:solidFill>
              </a:rPr>
              <a:t>The ELPA21 Consortium recommends the following student-to-TA ratios in each grade band:</a:t>
            </a:r>
            <a:endParaRPr lang="en-US" dirty="0">
              <a:solidFill>
                <a:schemeClr val="tx1">
                  <a:lumMod val="50000"/>
                </a:schemeClr>
              </a:solidFill>
              <a:ea typeface="Calibri"/>
              <a:cs typeface="Calibri"/>
            </a:endParaRPr>
          </a:p>
        </p:txBody>
      </p:sp>
      <p:graphicFrame>
        <p:nvGraphicFramePr>
          <p:cNvPr id="2" name="Table 1" descr="Table listing how many TAs should be present for a number of students per grade band"/>
          <p:cNvGraphicFramePr>
            <a:graphicFrameLocks noGrp="1"/>
          </p:cNvGraphicFramePr>
          <p:nvPr>
            <p:extLst>
              <p:ext uri="{D42A27DB-BD31-4B8C-83A1-F6EECF244321}">
                <p14:modId xmlns:p14="http://schemas.microsoft.com/office/powerpoint/2010/main" val="614786115"/>
              </p:ext>
            </p:extLst>
          </p:nvPr>
        </p:nvGraphicFramePr>
        <p:xfrm>
          <a:off x="2379809" y="3496479"/>
          <a:ext cx="7432382" cy="2643314"/>
        </p:xfrm>
        <a:graphic>
          <a:graphicData uri="http://schemas.openxmlformats.org/drawingml/2006/table">
            <a:tbl>
              <a:tblPr firstRow="1" firstCol="1" bandRow="1">
                <a:tableStyleId>{5C22544A-7EE6-4342-B048-85BDC9FD1C3A}</a:tableStyleId>
              </a:tblPr>
              <a:tblGrid>
                <a:gridCol w="3526745">
                  <a:extLst>
                    <a:ext uri="{9D8B030D-6E8A-4147-A177-3AD203B41FA5}">
                      <a16:colId xmlns:a16="http://schemas.microsoft.com/office/drawing/2014/main" val="20000"/>
                    </a:ext>
                  </a:extLst>
                </a:gridCol>
                <a:gridCol w="3905637">
                  <a:extLst>
                    <a:ext uri="{9D8B030D-6E8A-4147-A177-3AD203B41FA5}">
                      <a16:colId xmlns:a16="http://schemas.microsoft.com/office/drawing/2014/main" val="20001"/>
                    </a:ext>
                  </a:extLst>
                </a:gridCol>
              </a:tblGrid>
              <a:tr h="529811">
                <a:tc>
                  <a:txBody>
                    <a:bodyPr/>
                    <a:lstStyle/>
                    <a:p>
                      <a:pPr marL="0" marR="0" algn="ctr">
                        <a:lnSpc>
                          <a:spcPct val="115000"/>
                        </a:lnSpc>
                        <a:spcBef>
                          <a:spcPts val="0"/>
                        </a:spcBef>
                        <a:spcAft>
                          <a:spcPts val="0"/>
                        </a:spcAft>
                      </a:pPr>
                      <a:r>
                        <a:rPr lang="en-US" sz="2400" dirty="0">
                          <a:effectLst/>
                        </a:rPr>
                        <a:t>Grade Band</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Number of students per TA</a:t>
                      </a:r>
                      <a:endParaRPr lang="en-US" sz="24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529811">
                <a:tc>
                  <a:txBody>
                    <a:bodyPr/>
                    <a:lstStyle/>
                    <a:p>
                      <a:pPr marL="0" marR="0">
                        <a:lnSpc>
                          <a:spcPct val="100000"/>
                        </a:lnSpc>
                        <a:spcBef>
                          <a:spcPts val="0"/>
                        </a:spcBef>
                        <a:spcAft>
                          <a:spcPts val="0"/>
                        </a:spcAft>
                      </a:pPr>
                      <a:r>
                        <a:rPr lang="en-US" sz="2400" dirty="0">
                          <a:effectLst/>
                        </a:rPr>
                        <a:t>Kindergarten and Grade 1 </a:t>
                      </a:r>
                      <a:endParaRPr lang="en-US" sz="24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2400" dirty="0">
                          <a:effectLst/>
                        </a:rPr>
                        <a:t>1 to 5</a:t>
                      </a:r>
                      <a:endParaRPr lang="en-US" sz="2400" dirty="0">
                        <a:effectLst/>
                        <a:latin typeface="Calibri"/>
                        <a:ea typeface="Calibri"/>
                        <a:cs typeface="Times New Roman"/>
                      </a:endParaRPr>
                    </a:p>
                  </a:txBody>
                  <a:tcPr marL="68580" marR="68580" marT="0" marB="0" anchor="ctr"/>
                </a:tc>
                <a:extLst>
                  <a:ext uri="{0D108BD9-81ED-4DB2-BD59-A6C34878D82A}">
                    <a16:rowId xmlns:a16="http://schemas.microsoft.com/office/drawing/2014/main" val="10001"/>
                  </a:ext>
                </a:extLst>
              </a:tr>
              <a:tr h="394429">
                <a:tc>
                  <a:txBody>
                    <a:bodyPr/>
                    <a:lstStyle/>
                    <a:p>
                      <a:pPr marL="0" marR="0">
                        <a:lnSpc>
                          <a:spcPct val="115000"/>
                        </a:lnSpc>
                        <a:spcBef>
                          <a:spcPts val="0"/>
                        </a:spcBef>
                        <a:spcAft>
                          <a:spcPts val="0"/>
                        </a:spcAft>
                      </a:pPr>
                      <a:r>
                        <a:rPr lang="en-US" sz="2400">
                          <a:effectLst/>
                        </a:rPr>
                        <a:t>Grade band 2-3</a:t>
                      </a:r>
                      <a:endParaRPr lang="en-US" sz="24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latin typeface="+mn-lt"/>
                          <a:ea typeface="+mn-ea"/>
                          <a:cs typeface="+mn-cs"/>
                        </a:rPr>
                        <a:t>8</a:t>
                      </a:r>
                      <a:endParaRPr lang="en-US" sz="24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94429">
                <a:tc>
                  <a:txBody>
                    <a:bodyPr/>
                    <a:lstStyle/>
                    <a:p>
                      <a:pPr marL="0" marR="0">
                        <a:lnSpc>
                          <a:spcPct val="115000"/>
                        </a:lnSpc>
                        <a:spcBef>
                          <a:spcPts val="0"/>
                        </a:spcBef>
                        <a:spcAft>
                          <a:spcPts val="0"/>
                        </a:spcAft>
                      </a:pPr>
                      <a:r>
                        <a:rPr lang="en-US" sz="2400" dirty="0">
                          <a:effectLst/>
                        </a:rPr>
                        <a:t>Grade band 4-5</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latin typeface="+mn-lt"/>
                          <a:ea typeface="+mn-ea"/>
                          <a:cs typeface="+mn-cs"/>
                        </a:rPr>
                        <a:t>10</a:t>
                      </a:r>
                      <a:endParaRPr lang="en-US" sz="24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94429">
                <a:tc>
                  <a:txBody>
                    <a:bodyPr/>
                    <a:lstStyle/>
                    <a:p>
                      <a:pPr marL="0" marR="0">
                        <a:lnSpc>
                          <a:spcPct val="115000"/>
                        </a:lnSpc>
                        <a:spcBef>
                          <a:spcPts val="0"/>
                        </a:spcBef>
                        <a:spcAft>
                          <a:spcPts val="0"/>
                        </a:spcAft>
                      </a:pPr>
                      <a:r>
                        <a:rPr lang="en-US" sz="2400" dirty="0">
                          <a:effectLst/>
                        </a:rPr>
                        <a:t>Grade band 6-8</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latin typeface="+mn-lt"/>
                          <a:ea typeface="+mn-ea"/>
                          <a:cs typeface="+mn-cs"/>
                        </a:rPr>
                        <a:t>15</a:t>
                      </a:r>
                      <a:endParaRPr lang="en-US" sz="2400" dirty="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94429">
                <a:tc>
                  <a:txBody>
                    <a:bodyPr/>
                    <a:lstStyle/>
                    <a:p>
                      <a:pPr marL="0" marR="0">
                        <a:lnSpc>
                          <a:spcPct val="115000"/>
                        </a:lnSpc>
                        <a:spcBef>
                          <a:spcPts val="0"/>
                        </a:spcBef>
                        <a:spcAft>
                          <a:spcPts val="0"/>
                        </a:spcAft>
                      </a:pPr>
                      <a:r>
                        <a:rPr lang="en-US" sz="2400" dirty="0">
                          <a:effectLst/>
                        </a:rPr>
                        <a:t>Grade band 9-12</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latin typeface="+mn-lt"/>
                          <a:ea typeface="+mn-ea"/>
                          <a:cs typeface="+mn-cs"/>
                        </a:rPr>
                        <a:t>20</a:t>
                      </a:r>
                      <a:endParaRPr lang="en-US" sz="2400" dirty="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bl>
          </a:graphicData>
        </a:graphic>
      </p:graphicFrame>
      <p:sp>
        <p:nvSpPr>
          <p:cNvPr id="7" name="Footer Placeholder 4"/>
          <p:cNvSpPr>
            <a:spLocks noGrp="1"/>
          </p:cNvSpPr>
          <p:nvPr>
            <p:ph type="ftr" sz="quarter" idx="11"/>
          </p:nvPr>
        </p:nvSpPr>
        <p:spPr/>
        <p:txBody>
          <a:bodyPr/>
          <a:lstStyle/>
          <a:p>
            <a:r>
              <a:rPr lang="en-US" dirty="0"/>
              <a:t>Oregon Department of Education</a:t>
            </a:r>
          </a:p>
        </p:txBody>
      </p:sp>
      <p:sp>
        <p:nvSpPr>
          <p:cNvPr id="3" name="Slide Number Placeholder 2"/>
          <p:cNvSpPr>
            <a:spLocks noGrp="1"/>
          </p:cNvSpPr>
          <p:nvPr>
            <p:ph type="sldNum" sz="quarter" idx="12"/>
          </p:nvPr>
        </p:nvSpPr>
        <p:spPr/>
        <p:txBody>
          <a:bodyPr/>
          <a:lstStyle/>
          <a:p>
            <a:fld id="{357F5B69-6281-4C1F-8C38-6DA0F56DA430}" type="slidenum">
              <a:rPr lang="en-US" smtClean="0"/>
              <a:t>16</a:t>
            </a:fld>
            <a:endParaRPr lang="en-US" dirty="0"/>
          </a:p>
        </p:txBody>
      </p:sp>
    </p:spTree>
    <p:extLst>
      <p:ext uri="{BB962C8B-B14F-4D97-AF65-F5344CB8AC3E}">
        <p14:creationId xmlns:p14="http://schemas.microsoft.com/office/powerpoint/2010/main" val="3541649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bwMode="auto"/>
        <p:txBody>
          <a:bodyPr vert="horz" wrap="square" lIns="91440" tIns="45720" rIns="91440" bIns="45720" numCol="1" rtlCol="0" anchor="ctr" anchorCtr="0" compatLnSpc="1">
            <a:prstTxWarp prst="textNoShape">
              <a:avLst/>
            </a:prstTxWarp>
            <a:normAutofit/>
          </a:bodyPr>
          <a:lstStyle/>
          <a:p>
            <a:r>
              <a:rPr lang="en-US" altLang="en-US" dirty="0"/>
              <a:t>Best Practice Reminders 2</a:t>
            </a:r>
          </a:p>
        </p:txBody>
      </p:sp>
      <p:sp>
        <p:nvSpPr>
          <p:cNvPr id="31747" name="Rectangle 3"/>
          <p:cNvSpPr>
            <a:spLocks noGrp="1" noChangeArrowheads="1"/>
          </p:cNvSpPr>
          <p:nvPr>
            <p:ph idx="1"/>
          </p:nvPr>
        </p:nvSpPr>
        <p:spPr/>
        <p:txBody>
          <a:bodyPr>
            <a:noAutofit/>
          </a:bodyPr>
          <a:lstStyle/>
          <a:p>
            <a:pPr>
              <a:lnSpc>
                <a:spcPct val="85000"/>
              </a:lnSpc>
              <a:spcBef>
                <a:spcPts val="0"/>
              </a:spcBef>
              <a:buSzPct val="100000"/>
              <a:defRPr/>
            </a:pPr>
            <a:r>
              <a:rPr lang="en-US" altLang="en-US" dirty="0">
                <a:solidFill>
                  <a:schemeClr val="tx1">
                    <a:lumMod val="50000"/>
                  </a:schemeClr>
                </a:solidFill>
              </a:rPr>
              <a:t>Students may pause an ELPA Summative domain test at any time, and resume from where they left off.</a:t>
            </a:r>
          </a:p>
          <a:p>
            <a:pPr lvl="1">
              <a:lnSpc>
                <a:spcPct val="85000"/>
              </a:lnSpc>
              <a:spcBef>
                <a:spcPts val="0"/>
              </a:spcBef>
              <a:buSzPct val="100000"/>
              <a:defRPr/>
            </a:pPr>
            <a:r>
              <a:rPr lang="en-US" altLang="en-US" dirty="0">
                <a:solidFill>
                  <a:schemeClr val="tx1">
                    <a:lumMod val="50000"/>
                  </a:schemeClr>
                </a:solidFill>
              </a:rPr>
              <a:t>Completing a domain test may also serve as a natural “pause point” or “break point” in testing.</a:t>
            </a:r>
          </a:p>
          <a:p>
            <a:pPr>
              <a:lnSpc>
                <a:spcPct val="85000"/>
              </a:lnSpc>
              <a:spcBef>
                <a:spcPts val="0"/>
              </a:spcBef>
              <a:buSzPct val="100000"/>
              <a:defRPr/>
            </a:pPr>
            <a:endParaRPr lang="en-US" altLang="en-US" dirty="0">
              <a:solidFill>
                <a:schemeClr val="tx1">
                  <a:lumMod val="50000"/>
                </a:schemeClr>
              </a:solidFill>
            </a:endParaRPr>
          </a:p>
          <a:p>
            <a:pPr>
              <a:lnSpc>
                <a:spcPct val="85000"/>
              </a:lnSpc>
              <a:spcBef>
                <a:spcPts val="0"/>
              </a:spcBef>
              <a:buSzPct val="100000"/>
              <a:defRPr/>
            </a:pPr>
            <a:r>
              <a:rPr lang="en-US" altLang="en-US" dirty="0">
                <a:solidFill>
                  <a:schemeClr val="tx1">
                    <a:lumMod val="50000"/>
                  </a:schemeClr>
                </a:solidFill>
              </a:rPr>
              <a:t>You might choose to provide students with a name tag with picture to avoid confusion during the log-in process.</a:t>
            </a:r>
          </a:p>
          <a:p>
            <a:pPr marL="342900" lvl="1" indent="-342900">
              <a:spcBef>
                <a:spcPts val="0"/>
              </a:spcBef>
              <a:buSzPct val="100000"/>
              <a:defRPr/>
            </a:pPr>
            <a:endParaRPr lang="en-US" sz="2000" dirty="0">
              <a:solidFill>
                <a:schemeClr val="tx1">
                  <a:lumMod val="50000"/>
                </a:schemeClr>
              </a:solidFill>
            </a:endParaRPr>
          </a:p>
        </p:txBody>
      </p:sp>
      <p:sp>
        <p:nvSpPr>
          <p:cNvPr id="5" name="Footer Placeholder 4"/>
          <p:cNvSpPr>
            <a:spLocks noGrp="1"/>
          </p:cNvSpPr>
          <p:nvPr>
            <p:ph type="ftr" sz="quarter" idx="11"/>
          </p:nvPr>
        </p:nvSpPr>
        <p:spPr/>
        <p:txBody>
          <a:bodyPr/>
          <a:lstStyle/>
          <a:p>
            <a:r>
              <a:rPr lang="en-US" dirty="0"/>
              <a:t>Oregon Department of Education</a:t>
            </a:r>
          </a:p>
        </p:txBody>
      </p:sp>
      <p:sp>
        <p:nvSpPr>
          <p:cNvPr id="2" name="Slide Number Placeholder 1"/>
          <p:cNvSpPr>
            <a:spLocks noGrp="1"/>
          </p:cNvSpPr>
          <p:nvPr>
            <p:ph type="sldNum" sz="quarter" idx="12"/>
          </p:nvPr>
        </p:nvSpPr>
        <p:spPr/>
        <p:txBody>
          <a:bodyPr/>
          <a:lstStyle/>
          <a:p>
            <a:fld id="{357F5B69-6281-4C1F-8C38-6DA0F56DA430}" type="slidenum">
              <a:rPr lang="en-US" smtClean="0"/>
              <a:t>17</a:t>
            </a:fld>
            <a:endParaRPr lang="en-US" dirty="0"/>
          </a:p>
        </p:txBody>
      </p:sp>
    </p:spTree>
    <p:extLst>
      <p:ext uri="{BB962C8B-B14F-4D97-AF65-F5344CB8AC3E}">
        <p14:creationId xmlns:p14="http://schemas.microsoft.com/office/powerpoint/2010/main" val="945750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dirty="0">
                <a:solidFill>
                  <a:schemeClr val="tx2"/>
                </a:solidFill>
                <a:ea typeface="+mn-ea"/>
                <a:cs typeface="+mn-cs"/>
              </a:rPr>
              <a:t>Q&amp;A Discussion</a:t>
            </a:r>
          </a:p>
        </p:txBody>
      </p:sp>
      <p:sp>
        <p:nvSpPr>
          <p:cNvPr id="61443" name="Content Placeholder 2"/>
          <p:cNvSpPr>
            <a:spLocks noGrp="1"/>
          </p:cNvSpPr>
          <p:nvPr>
            <p:ph idx="1"/>
          </p:nvPr>
        </p:nvSpPr>
        <p:spPr/>
        <p:txBody>
          <a:bodyPr/>
          <a:lstStyle/>
          <a:p>
            <a:pPr>
              <a:spcAft>
                <a:spcPts val="1200"/>
              </a:spcAft>
            </a:pPr>
            <a:r>
              <a:rPr lang="en-US" altLang="en-US" dirty="0"/>
              <a:t>What are the local considerations and challenges around scheduling ELPA Summative within your school or district?</a:t>
            </a:r>
          </a:p>
          <a:p>
            <a:pPr>
              <a:spcAft>
                <a:spcPts val="1200"/>
              </a:spcAft>
            </a:pPr>
            <a:r>
              <a:rPr lang="en-US" altLang="en-US" dirty="0"/>
              <a:t>What are some effective approaches you could use to address these challenges?</a:t>
            </a:r>
          </a:p>
          <a:p>
            <a:pPr>
              <a:spcAft>
                <a:spcPts val="1200"/>
              </a:spcAft>
            </a:pPr>
            <a:r>
              <a:rPr lang="en-US" altLang="en-US" dirty="0"/>
              <a:t>What resources or strategies do you plan to use to prepare for administering ELPA Summative?</a:t>
            </a:r>
          </a:p>
        </p:txBody>
      </p:sp>
      <p:sp>
        <p:nvSpPr>
          <p:cNvPr id="5" name="Footer Placeholder 4"/>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18</a:t>
            </a:fld>
            <a:endParaRPr lang="en-US" dirty="0"/>
          </a:p>
        </p:txBody>
      </p:sp>
    </p:spTree>
    <p:extLst>
      <p:ext uri="{BB962C8B-B14F-4D97-AF65-F5344CB8AC3E}">
        <p14:creationId xmlns:p14="http://schemas.microsoft.com/office/powerpoint/2010/main" val="3744692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bwMode="auto"/>
        <p:txBody>
          <a:bodyPr vert="horz" wrap="square" lIns="91440" tIns="45720" rIns="91440" bIns="45720" numCol="1" rtlCol="0" anchor="ctr" anchorCtr="0" compatLnSpc="1">
            <a:prstTxWarp prst="textNoShape">
              <a:avLst/>
            </a:prstTxWarp>
            <a:normAutofit/>
          </a:bodyPr>
          <a:lstStyle/>
          <a:p>
            <a:r>
              <a:rPr lang="en-US" altLang="en-US" dirty="0"/>
              <a:t>Online Resources</a:t>
            </a:r>
          </a:p>
        </p:txBody>
      </p:sp>
      <p:sp>
        <p:nvSpPr>
          <p:cNvPr id="2" name="Content Placeholder 1"/>
          <p:cNvSpPr>
            <a:spLocks noGrp="1"/>
          </p:cNvSpPr>
          <p:nvPr>
            <p:ph idx="1"/>
          </p:nvPr>
        </p:nvSpPr>
        <p:spPr/>
        <p:txBody>
          <a:bodyPr/>
          <a:lstStyle/>
          <a:p>
            <a:pPr marL="0" indent="-457200">
              <a:spcBef>
                <a:spcPts val="600"/>
              </a:spcBef>
              <a:spcAft>
                <a:spcPts val="600"/>
              </a:spcAft>
              <a:buSzPct val="100000"/>
              <a:defRPr/>
            </a:pPr>
            <a:r>
              <a:rPr lang="en-US" sz="3200" dirty="0">
                <a:solidFill>
                  <a:schemeClr val="tx1">
                    <a:lumMod val="50000"/>
                  </a:schemeClr>
                </a:solidFill>
                <a:hlinkClick r:id="rId3"/>
              </a:rPr>
              <a:t>ELPA21 Webpage </a:t>
            </a:r>
            <a:endParaRPr lang="en-US" sz="3200" dirty="0">
              <a:solidFill>
                <a:schemeClr val="tx1">
                  <a:lumMod val="50000"/>
                </a:schemeClr>
              </a:solidFill>
            </a:endParaRPr>
          </a:p>
          <a:p>
            <a:pPr marL="0" indent="-457200">
              <a:spcBef>
                <a:spcPts val="600"/>
              </a:spcBef>
              <a:spcAft>
                <a:spcPts val="600"/>
              </a:spcAft>
              <a:buSzPct val="100000"/>
              <a:defRPr/>
            </a:pPr>
            <a:r>
              <a:rPr lang="en-US" sz="3200" dirty="0">
                <a:solidFill>
                  <a:schemeClr val="tx1">
                    <a:lumMod val="50000"/>
                  </a:schemeClr>
                </a:solidFill>
                <a:hlinkClick r:id="rId4"/>
              </a:rPr>
              <a:t>Test Administration Manual</a:t>
            </a:r>
            <a:r>
              <a:rPr lang="en-US" sz="3200" dirty="0">
                <a:solidFill>
                  <a:schemeClr val="tx1">
                    <a:lumMod val="50000"/>
                  </a:schemeClr>
                </a:solidFill>
              </a:rPr>
              <a:t>, Section 10</a:t>
            </a:r>
          </a:p>
          <a:p>
            <a:pPr marL="0" indent="-457200">
              <a:spcBef>
                <a:spcPts val="600"/>
              </a:spcBef>
              <a:spcAft>
                <a:spcPts val="600"/>
              </a:spcAft>
              <a:buSzPct val="100000"/>
              <a:defRPr/>
            </a:pPr>
            <a:r>
              <a:rPr lang="en-US" sz="3200" dirty="0">
                <a:solidFill>
                  <a:schemeClr val="tx1">
                    <a:lumMod val="50000"/>
                  </a:schemeClr>
                </a:solidFill>
                <a:hlinkClick r:id="rId5"/>
              </a:rPr>
              <a:t>Assessment Administration Resources page</a:t>
            </a:r>
            <a:endParaRPr lang="en-US" sz="3200" dirty="0">
              <a:solidFill>
                <a:schemeClr val="tx1">
                  <a:lumMod val="50000"/>
                </a:schemeClr>
              </a:solidFill>
              <a:hlinkClick r:id="rId6"/>
            </a:endParaRPr>
          </a:p>
          <a:p>
            <a:pPr marL="0" indent="-457200">
              <a:spcBef>
                <a:spcPts val="600"/>
              </a:spcBef>
              <a:spcAft>
                <a:spcPts val="600"/>
              </a:spcAft>
              <a:buSzPct val="100000"/>
              <a:defRPr/>
            </a:pPr>
            <a:r>
              <a:rPr lang="en-US" sz="3200" dirty="0">
                <a:solidFill>
                  <a:schemeClr val="tx1">
                    <a:lumMod val="50000"/>
                  </a:schemeClr>
                </a:solidFill>
                <a:hlinkClick r:id="rId7"/>
              </a:rPr>
              <a:t>Testing Portal and Sample Tests</a:t>
            </a:r>
            <a:endParaRPr lang="en-US" sz="3200" dirty="0">
              <a:solidFill>
                <a:schemeClr val="tx1">
                  <a:lumMod val="50000"/>
                </a:schemeClr>
              </a:solidFill>
            </a:endParaRPr>
          </a:p>
          <a:p>
            <a:pPr marL="0" indent="-457200">
              <a:spcBef>
                <a:spcPts val="600"/>
              </a:spcBef>
              <a:spcAft>
                <a:spcPts val="600"/>
              </a:spcAft>
              <a:buSzPct val="100000"/>
              <a:defRPr/>
            </a:pPr>
            <a:r>
              <a:rPr lang="en-US" sz="3200" dirty="0">
                <a:solidFill>
                  <a:schemeClr val="tx1">
                    <a:lumMod val="50000"/>
                  </a:schemeClr>
                </a:solidFill>
                <a:hlinkClick r:id="rId8"/>
              </a:rPr>
              <a:t>Oregon Accessibility Manual</a:t>
            </a:r>
            <a:endParaRPr lang="en-US" sz="3200" dirty="0">
              <a:solidFill>
                <a:schemeClr val="tx1">
                  <a:lumMod val="50000"/>
                </a:schemeClr>
              </a:solidFill>
            </a:endParaRPr>
          </a:p>
          <a:p>
            <a:pPr marL="0" indent="-457200">
              <a:spcBef>
                <a:spcPts val="600"/>
              </a:spcBef>
              <a:spcAft>
                <a:spcPts val="600"/>
              </a:spcAft>
              <a:buSzPct val="100000"/>
              <a:defRPr/>
            </a:pPr>
            <a:r>
              <a:rPr lang="en-US" sz="3200" dirty="0">
                <a:solidFill>
                  <a:schemeClr val="tx1">
                    <a:lumMod val="50000"/>
                  </a:schemeClr>
                </a:solidFill>
                <a:hlinkClick r:id="rId9"/>
              </a:rPr>
              <a:t>Title III English Learners webpage</a:t>
            </a:r>
            <a:endParaRPr lang="en-US" sz="1800" dirty="0"/>
          </a:p>
          <a:p>
            <a:pPr marL="174625" indent="0">
              <a:spcBef>
                <a:spcPct val="35000"/>
              </a:spcBef>
              <a:spcAft>
                <a:spcPts val="1800"/>
              </a:spcAft>
              <a:buNone/>
              <a:defRPr/>
            </a:pPr>
            <a:endParaRPr lang="en-US" sz="1800" dirty="0"/>
          </a:p>
          <a:p>
            <a:endParaRPr lang="en-US" dirty="0"/>
          </a:p>
        </p:txBody>
      </p:sp>
      <p:sp>
        <p:nvSpPr>
          <p:cNvPr id="5" name="Footer Placeholder 4"/>
          <p:cNvSpPr>
            <a:spLocks noGrp="1"/>
          </p:cNvSpPr>
          <p:nvPr>
            <p:ph type="ftr" sz="quarter" idx="11"/>
          </p:nvPr>
        </p:nvSpPr>
        <p:spPr/>
        <p:txBody>
          <a:bodyPr/>
          <a:lstStyle/>
          <a:p>
            <a:r>
              <a:rPr lang="en-US" dirty="0"/>
              <a:t>Oregon Department of Education</a:t>
            </a:r>
          </a:p>
        </p:txBody>
      </p:sp>
      <p:sp>
        <p:nvSpPr>
          <p:cNvPr id="3" name="Slide Number Placeholder 2"/>
          <p:cNvSpPr>
            <a:spLocks noGrp="1"/>
          </p:cNvSpPr>
          <p:nvPr>
            <p:ph type="sldNum" sz="quarter" idx="12"/>
          </p:nvPr>
        </p:nvSpPr>
        <p:spPr/>
        <p:txBody>
          <a:bodyPr/>
          <a:lstStyle/>
          <a:p>
            <a:fld id="{357F5B69-6281-4C1F-8C38-6DA0F56DA430}" type="slidenum">
              <a:rPr lang="en-US" smtClean="0"/>
              <a:t>19</a:t>
            </a:fld>
            <a:endParaRPr lang="en-US" dirty="0"/>
          </a:p>
        </p:txBody>
      </p:sp>
    </p:spTree>
    <p:extLst>
      <p:ext uri="{BB962C8B-B14F-4D97-AF65-F5344CB8AC3E}">
        <p14:creationId xmlns:p14="http://schemas.microsoft.com/office/powerpoint/2010/main" val="1362767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altLang="en-US" dirty="0">
                <a:solidFill>
                  <a:srgbClr val="0070C0"/>
                </a:solidFill>
                <a:ea typeface="+mn-ea"/>
                <a:cs typeface="+mn-cs"/>
              </a:rPr>
              <a:t>Topics</a:t>
            </a:r>
            <a:endParaRPr lang="en-US" dirty="0">
              <a:solidFill>
                <a:srgbClr val="0070C0"/>
              </a:solidFill>
            </a:endParaRPr>
          </a:p>
        </p:txBody>
      </p:sp>
      <p:sp>
        <p:nvSpPr>
          <p:cNvPr id="15362" name="Rectangle 5"/>
          <p:cNvSpPr>
            <a:spLocks noGrp="1" noChangeArrowheads="1"/>
          </p:cNvSpPr>
          <p:nvPr>
            <p:ph idx="1"/>
          </p:nvPr>
        </p:nvSpPr>
        <p:spPr/>
        <p:txBody>
          <a:bodyPr/>
          <a:lstStyle/>
          <a:p>
            <a:pPr marL="0" indent="-457200">
              <a:lnSpc>
                <a:spcPts val="3000"/>
              </a:lnSpc>
              <a:spcBef>
                <a:spcPts val="600"/>
              </a:spcBef>
              <a:spcAft>
                <a:spcPts val="1200"/>
              </a:spcAft>
              <a:defRPr/>
            </a:pPr>
            <a:r>
              <a:rPr lang="en-US" altLang="en-US" sz="2800" dirty="0">
                <a:solidFill>
                  <a:schemeClr val="tx1">
                    <a:lumMod val="50000"/>
                  </a:schemeClr>
                </a:solidFill>
                <a:hlinkClick r:id="rId3" action="ppaction://hlinksldjump"/>
              </a:rPr>
              <a:t>Scheduling</a:t>
            </a:r>
            <a:endParaRPr lang="en-US" altLang="en-US" sz="2800" dirty="0">
              <a:solidFill>
                <a:schemeClr val="tx1">
                  <a:lumMod val="50000"/>
                </a:schemeClr>
              </a:solidFill>
            </a:endParaRPr>
          </a:p>
          <a:p>
            <a:pPr marL="0" indent="-457200">
              <a:lnSpc>
                <a:spcPts val="3000"/>
              </a:lnSpc>
              <a:spcBef>
                <a:spcPts val="600"/>
              </a:spcBef>
              <a:spcAft>
                <a:spcPts val="1200"/>
              </a:spcAft>
              <a:defRPr/>
            </a:pPr>
            <a:r>
              <a:rPr lang="en-US" altLang="en-US" sz="2800" dirty="0">
                <a:solidFill>
                  <a:schemeClr val="tx1">
                    <a:lumMod val="50000"/>
                  </a:schemeClr>
                </a:solidFill>
                <a:hlinkClick r:id="rId4" action="ppaction://hlinksldjump"/>
              </a:rPr>
              <a:t>Administration</a:t>
            </a:r>
            <a:endParaRPr lang="en-US" altLang="en-US" sz="2800" dirty="0">
              <a:solidFill>
                <a:schemeClr val="tx1">
                  <a:lumMod val="50000"/>
                </a:schemeClr>
              </a:solidFill>
            </a:endParaRPr>
          </a:p>
          <a:p>
            <a:pPr marL="0" indent="-457200">
              <a:lnSpc>
                <a:spcPts val="3000"/>
              </a:lnSpc>
              <a:spcBef>
                <a:spcPts val="600"/>
              </a:spcBef>
              <a:spcAft>
                <a:spcPts val="1200"/>
              </a:spcAft>
              <a:defRPr/>
            </a:pPr>
            <a:r>
              <a:rPr lang="en-US" altLang="en-US" sz="2800" dirty="0">
                <a:solidFill>
                  <a:schemeClr val="tx1">
                    <a:lumMod val="50000"/>
                  </a:schemeClr>
                </a:solidFill>
                <a:hlinkClick r:id="rId5" action="ppaction://hlinksldjump"/>
              </a:rPr>
              <a:t>Key Elements</a:t>
            </a:r>
            <a:endParaRPr lang="en-US" altLang="en-US" sz="2800" dirty="0">
              <a:solidFill>
                <a:schemeClr val="tx1">
                  <a:lumMod val="50000"/>
                </a:schemeClr>
              </a:solidFill>
            </a:endParaRPr>
          </a:p>
          <a:p>
            <a:pPr marL="0" indent="-457200">
              <a:lnSpc>
                <a:spcPts val="3000"/>
              </a:lnSpc>
              <a:spcBef>
                <a:spcPts val="600"/>
              </a:spcBef>
              <a:spcAft>
                <a:spcPts val="1200"/>
              </a:spcAft>
              <a:defRPr/>
            </a:pPr>
            <a:r>
              <a:rPr lang="en-US" altLang="en-US" sz="2800" dirty="0">
                <a:solidFill>
                  <a:schemeClr val="tx1">
                    <a:lumMod val="50000"/>
                  </a:schemeClr>
                </a:solidFill>
                <a:hlinkClick r:id="rId6" action="ppaction://hlinksldjump"/>
              </a:rPr>
              <a:t>Best Practices</a:t>
            </a:r>
            <a:endParaRPr lang="en-US" altLang="en-US" sz="2800" dirty="0">
              <a:solidFill>
                <a:schemeClr val="tx1">
                  <a:lumMod val="50000"/>
                </a:schemeClr>
              </a:solidFill>
            </a:endParaRP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2469484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altLang="en-US" dirty="0">
                <a:solidFill>
                  <a:srgbClr val="0070C0"/>
                </a:solidFill>
                <a:ea typeface="+mn-ea"/>
                <a:cs typeface="+mn-cs"/>
              </a:rPr>
              <a:t>Purpose and Use</a:t>
            </a:r>
            <a:endParaRPr lang="en-US" dirty="0">
              <a:solidFill>
                <a:srgbClr val="0070C0"/>
              </a:solidFill>
            </a:endParaRPr>
          </a:p>
        </p:txBody>
      </p:sp>
      <p:sp>
        <p:nvSpPr>
          <p:cNvPr id="16386" name="Rectangle 3"/>
          <p:cNvSpPr>
            <a:spLocks noGrp="1" noChangeArrowheads="1"/>
          </p:cNvSpPr>
          <p:nvPr>
            <p:ph idx="1"/>
          </p:nvPr>
        </p:nvSpPr>
        <p:spPr/>
        <p:txBody>
          <a:bodyPr/>
          <a:lstStyle/>
          <a:p>
            <a:pPr>
              <a:lnSpc>
                <a:spcPts val="3000"/>
              </a:lnSpc>
              <a:spcBef>
                <a:spcPts val="600"/>
              </a:spcBef>
              <a:spcAft>
                <a:spcPts val="1200"/>
              </a:spcAft>
              <a:defRPr/>
            </a:pPr>
            <a:r>
              <a:rPr lang="en-US" altLang="en-US" dirty="0">
                <a:solidFill>
                  <a:schemeClr val="tx1">
                    <a:lumMod val="50000"/>
                  </a:schemeClr>
                </a:solidFill>
              </a:rPr>
              <a:t>ELPA Summative measures the proficiency of students with English learner (EL) status in </a:t>
            </a:r>
            <a:r>
              <a:rPr lang="en-US" altLang="en-US" b="1" i="1" u="sng" dirty="0">
                <a:solidFill>
                  <a:schemeClr val="tx1">
                    <a:lumMod val="50000"/>
                  </a:schemeClr>
                </a:solidFill>
              </a:rPr>
              <a:t>reading</a:t>
            </a:r>
            <a:r>
              <a:rPr lang="en-US" altLang="en-US" dirty="0">
                <a:solidFill>
                  <a:schemeClr val="tx1">
                    <a:lumMod val="50000"/>
                  </a:schemeClr>
                </a:solidFill>
              </a:rPr>
              <a:t>, </a:t>
            </a:r>
            <a:r>
              <a:rPr lang="en-US" altLang="en-US" b="1" i="1" u="sng" dirty="0">
                <a:solidFill>
                  <a:schemeClr val="tx1">
                    <a:lumMod val="50000"/>
                  </a:schemeClr>
                </a:solidFill>
              </a:rPr>
              <a:t>writing</a:t>
            </a:r>
            <a:r>
              <a:rPr lang="en-US" altLang="en-US" dirty="0">
                <a:solidFill>
                  <a:schemeClr val="tx1">
                    <a:lumMod val="50000"/>
                  </a:schemeClr>
                </a:solidFill>
              </a:rPr>
              <a:t>, </a:t>
            </a:r>
            <a:r>
              <a:rPr lang="en-US" altLang="en-US" b="1" i="1" u="sng" dirty="0">
                <a:solidFill>
                  <a:schemeClr val="tx1">
                    <a:lumMod val="50000"/>
                  </a:schemeClr>
                </a:solidFill>
              </a:rPr>
              <a:t>speaking</a:t>
            </a:r>
            <a:r>
              <a:rPr lang="en-US" altLang="en-US" b="1" i="1" dirty="0"/>
              <a:t>,</a:t>
            </a:r>
            <a:r>
              <a:rPr lang="en-US" altLang="en-US" dirty="0">
                <a:solidFill>
                  <a:schemeClr val="tx1">
                    <a:lumMod val="50000"/>
                  </a:schemeClr>
                </a:solidFill>
              </a:rPr>
              <a:t> and </a:t>
            </a:r>
            <a:r>
              <a:rPr lang="en-US" altLang="en-US" b="1" i="1" u="sng" dirty="0">
                <a:solidFill>
                  <a:schemeClr val="tx1">
                    <a:lumMod val="50000"/>
                  </a:schemeClr>
                </a:solidFill>
              </a:rPr>
              <a:t>listening</a:t>
            </a:r>
            <a:r>
              <a:rPr lang="en-US" altLang="en-US" dirty="0">
                <a:solidFill>
                  <a:schemeClr val="tx1">
                    <a:lumMod val="50000"/>
                  </a:schemeClr>
                </a:solidFill>
              </a:rPr>
              <a:t> English based on Oregon’s English Language Proficiency Standards.</a:t>
            </a:r>
          </a:p>
          <a:p>
            <a:pPr>
              <a:lnSpc>
                <a:spcPts val="3000"/>
              </a:lnSpc>
              <a:spcBef>
                <a:spcPts val="600"/>
              </a:spcBef>
              <a:spcAft>
                <a:spcPts val="1200"/>
              </a:spcAft>
              <a:defRPr/>
            </a:pPr>
            <a:r>
              <a:rPr lang="en-US" altLang="en-US" dirty="0">
                <a:solidFill>
                  <a:schemeClr val="tx1">
                    <a:lumMod val="50000"/>
                  </a:schemeClr>
                </a:solidFill>
              </a:rPr>
              <a:t>Used to document progress towards English Language Proficiency as part of Title I-A Accountability. </a:t>
            </a:r>
          </a:p>
          <a:p>
            <a:pPr>
              <a:lnSpc>
                <a:spcPts val="3000"/>
              </a:lnSpc>
              <a:spcBef>
                <a:spcPts val="600"/>
              </a:spcBef>
              <a:spcAft>
                <a:spcPts val="1200"/>
              </a:spcAft>
              <a:defRPr/>
            </a:pPr>
            <a:r>
              <a:rPr lang="en-US" altLang="en-US" dirty="0">
                <a:solidFill>
                  <a:schemeClr val="tx1">
                    <a:lumMod val="50000"/>
                  </a:schemeClr>
                </a:solidFill>
              </a:rPr>
              <a:t>Required for all students eligible to receive English Language Development (ELD) services.</a:t>
            </a:r>
          </a:p>
        </p:txBody>
      </p:sp>
      <p:sp>
        <p:nvSpPr>
          <p:cNvPr id="32772" name="TextBox 1"/>
          <p:cNvSpPr txBox="1">
            <a:spLocks noChangeArrowheads="1"/>
          </p:cNvSpPr>
          <p:nvPr/>
        </p:nvSpPr>
        <p:spPr bwMode="auto">
          <a:xfrm>
            <a:off x="9582150" y="5637164"/>
            <a:ext cx="21526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EL Program Guide</a:t>
            </a:r>
          </a:p>
        </p:txBody>
      </p:sp>
      <p:sp>
        <p:nvSpPr>
          <p:cNvPr id="6" name="Footer Placeholder 4"/>
          <p:cNvSpPr>
            <a:spLocks noGrp="1"/>
          </p:cNvSpPr>
          <p:nvPr>
            <p:ph type="ftr" sz="quarter" idx="11"/>
          </p:nvPr>
        </p:nvSpPr>
        <p:spPr/>
        <p:txBody>
          <a:bodyPr/>
          <a:lstStyle/>
          <a:p>
            <a:r>
              <a:rPr lang="en-US" dirty="0"/>
              <a:t>Oregon Department of Education</a:t>
            </a:r>
          </a:p>
        </p:txBody>
      </p:sp>
      <p:sp>
        <p:nvSpPr>
          <p:cNvPr id="3" name="Slide Number Placeholder 2"/>
          <p:cNvSpPr>
            <a:spLocks noGrp="1"/>
          </p:cNvSpPr>
          <p:nvPr>
            <p:ph type="sldNum" sz="quarter" idx="12"/>
          </p:nvPr>
        </p:nvSpPr>
        <p:spPr/>
        <p:txBody>
          <a:bodyPr/>
          <a:lstStyle/>
          <a:p>
            <a:fld id="{357F5B69-6281-4C1F-8C38-6DA0F56DA430}" type="slidenum">
              <a:rPr lang="en-US" smtClean="0"/>
              <a:t>3</a:t>
            </a:fld>
            <a:endParaRPr lang="en-US" dirty="0"/>
          </a:p>
        </p:txBody>
      </p:sp>
    </p:spTree>
    <p:extLst>
      <p:ext uri="{BB962C8B-B14F-4D97-AF65-F5344CB8AC3E}">
        <p14:creationId xmlns:p14="http://schemas.microsoft.com/office/powerpoint/2010/main" val="3714560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Scheduling</a:t>
            </a:r>
          </a:p>
        </p:txBody>
      </p:sp>
      <p:sp>
        <p:nvSpPr>
          <p:cNvPr id="3" name="Content Placeholder 2"/>
          <p:cNvSpPr>
            <a:spLocks noGrp="1"/>
          </p:cNvSpPr>
          <p:nvPr>
            <p:ph idx="4294967295"/>
          </p:nvPr>
        </p:nvSpPr>
        <p:spPr>
          <a:xfrm>
            <a:off x="3771854" y="4664381"/>
            <a:ext cx="4675187" cy="600075"/>
          </a:xfrm>
        </p:spPr>
        <p:txBody>
          <a:bodyPr/>
          <a:lstStyle/>
          <a:p>
            <a:pPr marL="0" indent="0" algn="ctr">
              <a:buNone/>
            </a:pPr>
            <a:r>
              <a:rPr lang="en-US" altLang="en-US" i="1" dirty="0"/>
              <a:t>Equitable access for all students</a:t>
            </a:r>
          </a:p>
        </p:txBody>
      </p:sp>
      <p:sp>
        <p:nvSpPr>
          <p:cNvPr id="6" name="Footer Placeholder 4"/>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4</a:t>
            </a:fld>
            <a:endParaRPr lang="en-US" dirty="0"/>
          </a:p>
        </p:txBody>
      </p:sp>
    </p:spTree>
    <p:extLst>
      <p:ext uri="{BB962C8B-B14F-4D97-AF65-F5344CB8AC3E}">
        <p14:creationId xmlns:p14="http://schemas.microsoft.com/office/powerpoint/2010/main" val="1662044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bwMode="auto"/>
        <p:txBody>
          <a:bodyPr vert="horz" wrap="square" lIns="91440" tIns="45720" rIns="91440" bIns="45720" numCol="1" rtlCol="0" anchor="ctr" anchorCtr="0" compatLnSpc="1">
            <a:prstTxWarp prst="textNoShape">
              <a:avLst/>
            </a:prstTxWarp>
            <a:noAutofit/>
          </a:bodyPr>
          <a:lstStyle/>
          <a:p>
            <a:pPr>
              <a:defRPr/>
            </a:pPr>
            <a:r>
              <a:rPr lang="en-US" altLang="en-US" dirty="0"/>
              <a:t>Test Window</a:t>
            </a:r>
            <a:endParaRPr lang="en-US" altLang="en-US" i="1" dirty="0"/>
          </a:p>
        </p:txBody>
      </p:sp>
      <p:sp>
        <p:nvSpPr>
          <p:cNvPr id="12290" name="Content Placeholder 2"/>
          <p:cNvSpPr>
            <a:spLocks noGrp="1"/>
          </p:cNvSpPr>
          <p:nvPr>
            <p:ph idx="1"/>
          </p:nvPr>
        </p:nvSpPr>
        <p:spPr/>
        <p:txBody>
          <a:bodyPr>
            <a:normAutofit/>
          </a:bodyPr>
          <a:lstStyle/>
          <a:p>
            <a:pPr>
              <a:lnSpc>
                <a:spcPts val="3000"/>
              </a:lnSpc>
              <a:spcBef>
                <a:spcPts val="0"/>
              </a:spcBef>
              <a:spcAft>
                <a:spcPts val="600"/>
              </a:spcAft>
              <a:buSzPct val="100000"/>
              <a:defRPr/>
            </a:pPr>
            <a:r>
              <a:rPr lang="en-US" sz="2800" dirty="0">
                <a:solidFill>
                  <a:schemeClr val="tx1">
                    <a:lumMod val="50000"/>
                  </a:schemeClr>
                </a:solidFill>
              </a:rPr>
              <a:t>ELPA Summative statewide test window:</a:t>
            </a:r>
          </a:p>
          <a:p>
            <a:pPr lvl="1">
              <a:lnSpc>
                <a:spcPts val="3000"/>
              </a:lnSpc>
              <a:spcBef>
                <a:spcPts val="0"/>
              </a:spcBef>
              <a:spcAft>
                <a:spcPts val="600"/>
              </a:spcAft>
              <a:buSzPct val="100000"/>
              <a:defRPr/>
            </a:pPr>
            <a:r>
              <a:rPr lang="en-US" sz="2800" dirty="0">
                <a:solidFill>
                  <a:schemeClr val="tx1">
                    <a:lumMod val="50000"/>
                  </a:schemeClr>
                </a:solidFill>
              </a:rPr>
              <a:t>In-person: 1/13 – 4/10/26</a:t>
            </a:r>
            <a:endParaRPr lang="en-US" sz="2800" dirty="0">
              <a:solidFill>
                <a:srgbClr val="FF0000"/>
              </a:solidFill>
            </a:endParaRPr>
          </a:p>
          <a:p>
            <a:pPr lvl="1">
              <a:lnSpc>
                <a:spcPts val="3000"/>
              </a:lnSpc>
              <a:spcBef>
                <a:spcPts val="0"/>
              </a:spcBef>
              <a:spcAft>
                <a:spcPts val="600"/>
              </a:spcAft>
              <a:buSzPct val="100000"/>
              <a:defRPr/>
            </a:pPr>
            <a:r>
              <a:rPr lang="en-US" altLang="en-US" sz="2800" dirty="0">
                <a:solidFill>
                  <a:schemeClr val="tx1">
                    <a:lumMod val="50000"/>
                  </a:schemeClr>
                </a:solidFill>
              </a:rPr>
              <a:t>Remote: 3/3 – 4/10/26</a:t>
            </a:r>
          </a:p>
          <a:p>
            <a:pPr>
              <a:lnSpc>
                <a:spcPts val="3000"/>
              </a:lnSpc>
              <a:spcBef>
                <a:spcPts val="0"/>
              </a:spcBef>
              <a:spcAft>
                <a:spcPts val="600"/>
              </a:spcAft>
              <a:buSzPct val="100000"/>
              <a:defRPr/>
            </a:pPr>
            <a:r>
              <a:rPr lang="en-US" altLang="en-US" sz="2800" dirty="0">
                <a:solidFill>
                  <a:schemeClr val="tx1">
                    <a:lumMod val="50000"/>
                  </a:schemeClr>
                </a:solidFill>
              </a:rPr>
              <a:t>The ELPA Summative does not expire</a:t>
            </a:r>
            <a:r>
              <a:rPr lang="en-US" altLang="en-US" sz="2800" dirty="0"/>
              <a:t>.</a:t>
            </a:r>
            <a:endParaRPr lang="en-US" altLang="en-US" sz="2800" strike="sngStrike" dirty="0"/>
          </a:p>
          <a:p>
            <a:pPr>
              <a:lnSpc>
                <a:spcPts val="3000"/>
              </a:lnSpc>
              <a:spcBef>
                <a:spcPts val="0"/>
              </a:spcBef>
              <a:spcAft>
                <a:spcPts val="600"/>
              </a:spcAft>
              <a:buSzPct val="100000"/>
              <a:defRPr/>
            </a:pPr>
            <a:r>
              <a:rPr lang="en-US" sz="2800" dirty="0"/>
              <a:t>Districts may use administration code 8 for students who enroll after the close of the testing window but who are enrolled on the first school day in May.</a:t>
            </a:r>
          </a:p>
        </p:txBody>
      </p:sp>
      <p:sp>
        <p:nvSpPr>
          <p:cNvPr id="36869" name="TextBox 3"/>
          <p:cNvSpPr txBox="1">
            <a:spLocks noChangeArrowheads="1"/>
          </p:cNvSpPr>
          <p:nvPr/>
        </p:nvSpPr>
        <p:spPr bwMode="auto">
          <a:xfrm>
            <a:off x="6978548" y="5123793"/>
            <a:ext cx="48212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TAM, Appendix A</a:t>
            </a:r>
          </a:p>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Section 6.4 Pause Rules and Test Expirations</a:t>
            </a:r>
          </a:p>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Section 5.2: School-Level Test Windows</a:t>
            </a:r>
          </a:p>
        </p:txBody>
      </p:sp>
      <p:sp>
        <p:nvSpPr>
          <p:cNvPr id="7" name="Footer Placeholder 4"/>
          <p:cNvSpPr>
            <a:spLocks noGrp="1"/>
          </p:cNvSpPr>
          <p:nvPr>
            <p:ph type="ftr" sz="quarter" idx="11"/>
          </p:nvPr>
        </p:nvSpPr>
        <p:spPr/>
        <p:txBody>
          <a:bodyPr/>
          <a:lstStyle/>
          <a:p>
            <a:r>
              <a:rPr lang="en-US" dirty="0"/>
              <a:t>Oregon Department of Education</a:t>
            </a:r>
          </a:p>
        </p:txBody>
      </p:sp>
      <p:sp>
        <p:nvSpPr>
          <p:cNvPr id="2" name="Slide Number Placeholder 1"/>
          <p:cNvSpPr>
            <a:spLocks noGrp="1"/>
          </p:cNvSpPr>
          <p:nvPr>
            <p:ph type="sldNum" sz="quarter" idx="12"/>
          </p:nvPr>
        </p:nvSpPr>
        <p:spPr/>
        <p:txBody>
          <a:bodyPr/>
          <a:lstStyle/>
          <a:p>
            <a:fld id="{357F5B69-6281-4C1F-8C38-6DA0F56DA430}" type="slidenum">
              <a:rPr lang="en-US" smtClean="0"/>
              <a:t>5</a:t>
            </a:fld>
            <a:endParaRPr lang="en-US" dirty="0"/>
          </a:p>
        </p:txBody>
      </p:sp>
    </p:spTree>
    <p:extLst>
      <p:ext uri="{BB962C8B-B14F-4D97-AF65-F5344CB8AC3E}">
        <p14:creationId xmlns:p14="http://schemas.microsoft.com/office/powerpoint/2010/main" val="1608656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ctr" anchorCtr="0" compatLnSpc="1">
            <a:prstTxWarp prst="textNoShape">
              <a:avLst/>
            </a:prstTxWarp>
            <a:noAutofit/>
          </a:bodyPr>
          <a:lstStyle/>
          <a:p>
            <a:pPr eaLnBrk="1" hangingPunct="1">
              <a:defRPr/>
            </a:pPr>
            <a:r>
              <a:rPr lang="en-US" altLang="en-US" dirty="0">
                <a:ea typeface="+mn-ea"/>
                <a:cs typeface="+mn-cs"/>
              </a:rPr>
              <a:t>ELPA Summative Components</a:t>
            </a:r>
          </a:p>
        </p:txBody>
      </p:sp>
      <p:sp>
        <p:nvSpPr>
          <p:cNvPr id="3" name="Content Placeholder 2"/>
          <p:cNvSpPr>
            <a:spLocks noGrp="1"/>
          </p:cNvSpPr>
          <p:nvPr>
            <p:ph idx="1"/>
          </p:nvPr>
        </p:nvSpPr>
        <p:spPr/>
        <p:txBody>
          <a:bodyPr>
            <a:noAutofit/>
          </a:bodyPr>
          <a:lstStyle/>
          <a:p>
            <a:pPr>
              <a:lnSpc>
                <a:spcPct val="100000"/>
              </a:lnSpc>
              <a:spcBef>
                <a:spcPts val="0"/>
              </a:spcBef>
              <a:buSzPct val="100000"/>
              <a:defRPr/>
            </a:pPr>
            <a:r>
              <a:rPr lang="en-US" altLang="en-US" sz="2800" dirty="0">
                <a:solidFill>
                  <a:schemeClr val="tx1">
                    <a:lumMod val="50000"/>
                  </a:schemeClr>
                </a:solidFill>
              </a:rPr>
              <a:t>Four domain tests that can be delivered in any order.</a:t>
            </a:r>
          </a:p>
          <a:p>
            <a:pPr lvl="1">
              <a:lnSpc>
                <a:spcPct val="100000"/>
              </a:lnSpc>
              <a:spcBef>
                <a:spcPts val="0"/>
              </a:spcBef>
              <a:buSzPct val="100000"/>
              <a:defRPr/>
            </a:pPr>
            <a:r>
              <a:rPr lang="en-US" altLang="en-US" sz="2800" dirty="0">
                <a:solidFill>
                  <a:schemeClr val="tx1">
                    <a:lumMod val="50000"/>
                  </a:schemeClr>
                </a:solidFill>
              </a:rPr>
              <a:t>Reading</a:t>
            </a:r>
          </a:p>
          <a:p>
            <a:pPr lvl="1">
              <a:lnSpc>
                <a:spcPct val="100000"/>
              </a:lnSpc>
              <a:spcBef>
                <a:spcPts val="0"/>
              </a:spcBef>
              <a:buSzPct val="100000"/>
              <a:defRPr/>
            </a:pPr>
            <a:r>
              <a:rPr lang="en-US" altLang="en-US" sz="2800" dirty="0">
                <a:solidFill>
                  <a:schemeClr val="tx1">
                    <a:lumMod val="50000"/>
                  </a:schemeClr>
                </a:solidFill>
              </a:rPr>
              <a:t>Writing</a:t>
            </a:r>
          </a:p>
          <a:p>
            <a:pPr lvl="1">
              <a:lnSpc>
                <a:spcPct val="100000"/>
              </a:lnSpc>
              <a:spcBef>
                <a:spcPts val="0"/>
              </a:spcBef>
              <a:buSzPct val="100000"/>
              <a:defRPr/>
            </a:pPr>
            <a:r>
              <a:rPr lang="en-US" altLang="en-US" sz="2800" dirty="0">
                <a:solidFill>
                  <a:schemeClr val="tx1">
                    <a:lumMod val="50000"/>
                  </a:schemeClr>
                </a:solidFill>
              </a:rPr>
              <a:t>Listening</a:t>
            </a:r>
          </a:p>
          <a:p>
            <a:pPr lvl="1">
              <a:lnSpc>
                <a:spcPct val="100000"/>
              </a:lnSpc>
              <a:spcBef>
                <a:spcPts val="0"/>
              </a:spcBef>
              <a:buSzPct val="100000"/>
              <a:defRPr/>
            </a:pPr>
            <a:r>
              <a:rPr lang="en-US" altLang="en-US" sz="2800" dirty="0">
                <a:solidFill>
                  <a:schemeClr val="tx1">
                    <a:lumMod val="50000"/>
                  </a:schemeClr>
                </a:solidFill>
              </a:rPr>
              <a:t>Speaking</a:t>
            </a:r>
          </a:p>
          <a:p>
            <a:pPr>
              <a:lnSpc>
                <a:spcPct val="100000"/>
              </a:lnSpc>
              <a:spcBef>
                <a:spcPts val="0"/>
              </a:spcBef>
              <a:buSzPct val="100000"/>
              <a:defRPr/>
            </a:pPr>
            <a:r>
              <a:rPr lang="en-US" altLang="en-US" sz="2800" dirty="0">
                <a:solidFill>
                  <a:schemeClr val="tx1">
                    <a:lumMod val="50000"/>
                  </a:schemeClr>
                </a:solidFill>
              </a:rPr>
              <a:t>Fixed form (all students in the same grade are presented with the same items)</a:t>
            </a:r>
          </a:p>
          <a:p>
            <a:pPr marL="511175" lvl="1" indent="-511175">
              <a:lnSpc>
                <a:spcPct val="150000"/>
              </a:lnSpc>
              <a:spcBef>
                <a:spcPts val="0"/>
              </a:spcBef>
              <a:buSzPct val="100000"/>
              <a:defRPr/>
            </a:pPr>
            <a:endParaRPr lang="en-US" altLang="en-US" sz="2800" dirty="0">
              <a:solidFill>
                <a:srgbClr val="326A45"/>
              </a:solidFill>
            </a:endParaRPr>
          </a:p>
        </p:txBody>
      </p:sp>
      <p:sp>
        <p:nvSpPr>
          <p:cNvPr id="38916" name="TextBox 5"/>
          <p:cNvSpPr txBox="1">
            <a:spLocks noChangeArrowheads="1"/>
          </p:cNvSpPr>
          <p:nvPr/>
        </p:nvSpPr>
        <p:spPr bwMode="auto">
          <a:xfrm>
            <a:off x="6955536" y="5637104"/>
            <a:ext cx="47792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TAM: 10.0 Oregon’s ELPA Summative</a:t>
            </a:r>
            <a:endParaRPr lang="en-US" altLang="en-US" sz="2000" dirty="0">
              <a:solidFill>
                <a:srgbClr val="0070C0"/>
              </a:solidFill>
              <a:latin typeface="Times New Roman" panose="02020603050405020304" pitchFamily="18" charset="0"/>
            </a:endParaRPr>
          </a:p>
        </p:txBody>
      </p:sp>
      <p:sp>
        <p:nvSpPr>
          <p:cNvPr id="7" name="Footer Placeholder 4"/>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6</a:t>
            </a:fld>
            <a:endParaRPr lang="en-US" dirty="0"/>
          </a:p>
        </p:txBody>
      </p:sp>
    </p:spTree>
    <p:extLst>
      <p:ext uri="{BB962C8B-B14F-4D97-AF65-F5344CB8AC3E}">
        <p14:creationId xmlns:p14="http://schemas.microsoft.com/office/powerpoint/2010/main" val="1688117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ea typeface="+mn-ea"/>
                <a:cs typeface="+mn-cs"/>
              </a:rPr>
              <a:t>Before Testing</a:t>
            </a:r>
            <a:endParaRPr lang="en-US" dirty="0">
              <a:ea typeface="+mn-ea"/>
              <a:cs typeface="+mn-cs"/>
            </a:endParaRPr>
          </a:p>
        </p:txBody>
      </p:sp>
      <p:sp>
        <p:nvSpPr>
          <p:cNvPr id="14340" name="Rectangle 4"/>
          <p:cNvSpPr>
            <a:spLocks noGrp="1" noChangeArrowheads="1"/>
          </p:cNvSpPr>
          <p:nvPr>
            <p:ph idx="1"/>
          </p:nvPr>
        </p:nvSpPr>
        <p:spPr/>
        <p:txBody>
          <a:bodyPr>
            <a:noAutofit/>
          </a:bodyPr>
          <a:lstStyle/>
          <a:p>
            <a:pPr>
              <a:lnSpc>
                <a:spcPct val="100000"/>
              </a:lnSpc>
              <a:spcBef>
                <a:spcPts val="0"/>
              </a:spcBef>
              <a:spcAft>
                <a:spcPts val="600"/>
              </a:spcAft>
              <a:buSzPct val="100000"/>
              <a:defRPr/>
            </a:pPr>
            <a:r>
              <a:rPr lang="en-US" dirty="0"/>
              <a:t>Identify students to be tested.</a:t>
            </a:r>
          </a:p>
          <a:p>
            <a:pPr lvl="1">
              <a:lnSpc>
                <a:spcPct val="100000"/>
              </a:lnSpc>
              <a:spcBef>
                <a:spcPts val="0"/>
              </a:spcBef>
              <a:spcAft>
                <a:spcPts val="600"/>
              </a:spcAft>
              <a:defRPr/>
            </a:pPr>
            <a:r>
              <a:rPr lang="en-US" dirty="0"/>
              <a:t>Make sure you have the correct SSID for each student.</a:t>
            </a:r>
          </a:p>
          <a:p>
            <a:pPr lvl="1">
              <a:lnSpc>
                <a:spcPct val="100000"/>
              </a:lnSpc>
              <a:spcBef>
                <a:spcPts val="0"/>
              </a:spcBef>
              <a:spcAft>
                <a:spcPts val="600"/>
              </a:spcAft>
              <a:defRPr/>
            </a:pPr>
            <a:r>
              <a:rPr lang="en-US" dirty="0"/>
              <a:t>Make sure each student’s EL flag is set to “</a:t>
            </a:r>
            <a:r>
              <a:rPr lang="en-US" b="1" dirty="0"/>
              <a:t>Y</a:t>
            </a:r>
            <a:r>
              <a:rPr lang="en-US" dirty="0"/>
              <a:t>” in TIDE.</a:t>
            </a:r>
          </a:p>
          <a:p>
            <a:pPr>
              <a:lnSpc>
                <a:spcPct val="100000"/>
              </a:lnSpc>
              <a:spcBef>
                <a:spcPts val="0"/>
              </a:spcBef>
              <a:spcAft>
                <a:spcPts val="600"/>
              </a:spcAft>
              <a:defRPr/>
            </a:pPr>
            <a:r>
              <a:rPr lang="en-US" dirty="0"/>
              <a:t>Verify that any domain exemptions identified in the student’s IEP for this school year are programmed in TIDE </a:t>
            </a:r>
            <a:r>
              <a:rPr lang="en-US" b="1" u="sng" dirty="0"/>
              <a:t>before</a:t>
            </a:r>
            <a:r>
              <a:rPr lang="en-US" dirty="0"/>
              <a:t> starting the domain test to be exempted.</a:t>
            </a:r>
          </a:p>
          <a:p>
            <a:pPr lvl="1">
              <a:lnSpc>
                <a:spcPct val="100000"/>
              </a:lnSpc>
              <a:spcBef>
                <a:spcPts val="0"/>
              </a:spcBef>
              <a:spcAft>
                <a:spcPts val="600"/>
              </a:spcAft>
              <a:defRPr/>
            </a:pPr>
            <a:r>
              <a:rPr lang="en-US" dirty="0"/>
              <a:t>Provide students with opportunities to become familiar with the test format and technology.</a:t>
            </a:r>
          </a:p>
          <a:p>
            <a:pPr lvl="1">
              <a:lnSpc>
                <a:spcPct val="100000"/>
              </a:lnSpc>
              <a:spcBef>
                <a:spcPts val="0"/>
              </a:spcBef>
              <a:spcAft>
                <a:spcPts val="600"/>
              </a:spcAft>
              <a:defRPr/>
            </a:pPr>
            <a:r>
              <a:rPr lang="en-US" dirty="0"/>
              <a:t>Check headsets to ensure they are properly installed and functioning correctly.</a:t>
            </a:r>
          </a:p>
          <a:p>
            <a:pPr>
              <a:lnSpc>
                <a:spcPct val="100000"/>
              </a:lnSpc>
              <a:spcBef>
                <a:spcPts val="0"/>
              </a:spcBef>
              <a:spcAft>
                <a:spcPts val="600"/>
              </a:spcAft>
              <a:defRPr/>
            </a:pPr>
            <a:r>
              <a:rPr lang="en-US" dirty="0"/>
              <a:t>Use the Practice Test or embedded diagnostic tool to check headsets.</a:t>
            </a:r>
          </a:p>
        </p:txBody>
      </p:sp>
      <p:sp>
        <p:nvSpPr>
          <p:cNvPr id="7" name="Footer Placeholder 4"/>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7</a:t>
            </a:fld>
            <a:endParaRPr lang="en-US" dirty="0"/>
          </a:p>
        </p:txBody>
      </p:sp>
      <p:sp>
        <p:nvSpPr>
          <p:cNvPr id="40964" name="TextBox 1"/>
          <p:cNvSpPr txBox="1">
            <a:spLocks noChangeArrowheads="1"/>
          </p:cNvSpPr>
          <p:nvPr/>
        </p:nvSpPr>
        <p:spPr bwMode="auto">
          <a:xfrm>
            <a:off x="5303896" y="6076545"/>
            <a:ext cx="47522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TAM, Section 7.1: Administration Procedure</a:t>
            </a:r>
          </a:p>
        </p:txBody>
      </p:sp>
    </p:spTree>
    <p:extLst>
      <p:ext uri="{BB962C8B-B14F-4D97-AF65-F5344CB8AC3E}">
        <p14:creationId xmlns:p14="http://schemas.microsoft.com/office/powerpoint/2010/main" val="263339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Administration</a:t>
            </a:r>
          </a:p>
        </p:txBody>
      </p:sp>
      <p:sp>
        <p:nvSpPr>
          <p:cNvPr id="5" name="Footer Placeholder 4"/>
          <p:cNvSpPr>
            <a:spLocks noGrp="1"/>
          </p:cNvSpPr>
          <p:nvPr>
            <p:ph type="ftr" sz="quarter" idx="11"/>
          </p:nvPr>
        </p:nvSpPr>
        <p:spPr/>
        <p:txBody>
          <a:bodyPr/>
          <a:lstStyle/>
          <a:p>
            <a:r>
              <a:rPr lang="en-US" dirty="0"/>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8</a:t>
            </a:fld>
            <a:endParaRPr lang="en-US" dirty="0"/>
          </a:p>
        </p:txBody>
      </p:sp>
      <p:sp>
        <p:nvSpPr>
          <p:cNvPr id="3" name="Content Placeholder 2"/>
          <p:cNvSpPr>
            <a:spLocks noGrp="1"/>
          </p:cNvSpPr>
          <p:nvPr>
            <p:ph idx="4294967295"/>
          </p:nvPr>
        </p:nvSpPr>
        <p:spPr>
          <a:xfrm>
            <a:off x="1915319" y="4701687"/>
            <a:ext cx="8361362" cy="1125538"/>
          </a:xfrm>
        </p:spPr>
        <p:txBody>
          <a:bodyPr/>
          <a:lstStyle/>
          <a:p>
            <a:pPr marL="0" indent="0" algn="ctr">
              <a:buNone/>
            </a:pPr>
            <a:r>
              <a:rPr lang="en-US" altLang="en-US" i="1" dirty="0"/>
              <a:t>Ensure students have sufficient time to complete all assigned segments of the assessment.</a:t>
            </a:r>
          </a:p>
        </p:txBody>
      </p:sp>
    </p:spTree>
    <p:extLst>
      <p:ext uri="{BB962C8B-B14F-4D97-AF65-F5344CB8AC3E}">
        <p14:creationId xmlns:p14="http://schemas.microsoft.com/office/powerpoint/2010/main" val="2406238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pPr>
              <a:defRPr/>
            </a:pPr>
            <a:r>
              <a:rPr lang="en-US" dirty="0">
                <a:ea typeface="+mn-ea"/>
                <a:cs typeface="+mn-cs"/>
              </a:rPr>
              <a:t>Test Administration</a:t>
            </a:r>
          </a:p>
        </p:txBody>
      </p:sp>
      <p:sp>
        <p:nvSpPr>
          <p:cNvPr id="20482" name="Rectangle 4"/>
          <p:cNvSpPr>
            <a:spLocks noGrp="1" noChangeArrowheads="1"/>
          </p:cNvSpPr>
          <p:nvPr>
            <p:ph idx="1"/>
          </p:nvPr>
        </p:nvSpPr>
        <p:spPr/>
        <p:txBody>
          <a:bodyPr vert="horz" lIns="91440" tIns="45720" rIns="91440" bIns="45720" rtlCol="0" anchor="t">
            <a:normAutofit/>
          </a:bodyPr>
          <a:lstStyle/>
          <a:p>
            <a:pPr>
              <a:spcBef>
                <a:spcPts val="400"/>
              </a:spcBef>
              <a:spcAft>
                <a:spcPts val="400"/>
              </a:spcAft>
              <a:buSzPct val="100000"/>
              <a:defRPr/>
            </a:pPr>
            <a:r>
              <a:rPr lang="en-US" altLang="en-US" dirty="0">
                <a:solidFill>
                  <a:schemeClr val="tx1">
                    <a:lumMod val="50000"/>
                  </a:schemeClr>
                </a:solidFill>
              </a:rPr>
              <a:t>Monitor to ensure that students only have access to the allowable resources listed in the Oregon Accessibility Manual (OAM).</a:t>
            </a:r>
          </a:p>
          <a:p>
            <a:pPr>
              <a:spcBef>
                <a:spcPts val="400"/>
              </a:spcBef>
              <a:spcAft>
                <a:spcPts val="400"/>
              </a:spcAft>
              <a:buSzPct val="100000"/>
              <a:defRPr/>
            </a:pPr>
            <a:r>
              <a:rPr lang="en-US" altLang="en-US" dirty="0">
                <a:solidFill>
                  <a:schemeClr val="tx1">
                    <a:lumMod val="50000"/>
                  </a:schemeClr>
                </a:solidFill>
              </a:rPr>
              <a:t>If breaking up a domain test into multiple sessions, allow students to finish all presented items on the screen before pausing the test. </a:t>
            </a:r>
          </a:p>
          <a:p>
            <a:pPr marL="0" lvl="1" indent="0">
              <a:spcBef>
                <a:spcPts val="400"/>
              </a:spcBef>
              <a:spcAft>
                <a:spcPts val="400"/>
              </a:spcAft>
              <a:buSzPct val="100000"/>
              <a:buNone/>
              <a:defRPr/>
            </a:pPr>
            <a:r>
              <a:rPr lang="en-US" altLang="en-US" i="1" dirty="0"/>
              <a:t>Note: Only attempted ELPA tests are scored. “Attempted” means the student saw at least one item from every non-exempt domain.</a:t>
            </a:r>
            <a:endParaRPr lang="en-US" altLang="en-US" dirty="0"/>
          </a:p>
          <a:p>
            <a:pPr>
              <a:spcBef>
                <a:spcPts val="400"/>
              </a:spcBef>
              <a:spcAft>
                <a:spcPts val="400"/>
              </a:spcAft>
              <a:buSzPct val="100000"/>
              <a:defRPr/>
            </a:pPr>
            <a:r>
              <a:rPr lang="en-US" altLang="en-US" dirty="0">
                <a:solidFill>
                  <a:schemeClr val="tx1">
                    <a:lumMod val="50000"/>
                  </a:schemeClr>
                </a:solidFill>
              </a:rPr>
              <a:t>For the ELPA Summative Speaking domain, students may receive a pop-up warning if the recorded response is “too soft”. Students can play back their responses to verify before moving on and can re-record if necessary.</a:t>
            </a:r>
            <a:endParaRPr lang="en-US" altLang="en-US" dirty="0">
              <a:solidFill>
                <a:schemeClr val="tx1">
                  <a:lumMod val="50000"/>
                </a:schemeClr>
              </a:solidFill>
              <a:ea typeface="Calibri"/>
              <a:cs typeface="Calibri"/>
            </a:endParaRPr>
          </a:p>
        </p:txBody>
      </p:sp>
      <p:sp>
        <p:nvSpPr>
          <p:cNvPr id="45060" name="TextBox 1"/>
          <p:cNvSpPr txBox="1">
            <a:spLocks noChangeArrowheads="1"/>
          </p:cNvSpPr>
          <p:nvPr/>
        </p:nvSpPr>
        <p:spPr bwMode="auto">
          <a:xfrm>
            <a:off x="5177323" y="5755619"/>
            <a:ext cx="662450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2000" i="1" dirty="0">
                <a:solidFill>
                  <a:srgbClr val="0070C0"/>
                </a:solidFill>
                <a:latin typeface="Times New Roman" panose="02020603050405020304" pitchFamily="18" charset="0"/>
              </a:rPr>
              <a:t>TAM, Section 7: Administering Online Summative Assessments</a:t>
            </a:r>
          </a:p>
        </p:txBody>
      </p:sp>
      <p:sp>
        <p:nvSpPr>
          <p:cNvPr id="7" name="Footer Placeholder 4"/>
          <p:cNvSpPr>
            <a:spLocks noGrp="1"/>
          </p:cNvSpPr>
          <p:nvPr>
            <p:ph type="ftr" sz="quarter" idx="11"/>
          </p:nvPr>
        </p:nvSpPr>
        <p:spPr/>
        <p:txBody>
          <a:bodyPr/>
          <a:lstStyle/>
          <a:p>
            <a:r>
              <a:rPr lang="en-US" dirty="0"/>
              <a:t>Oregon Department of Education</a:t>
            </a:r>
          </a:p>
        </p:txBody>
      </p:sp>
      <p:sp>
        <p:nvSpPr>
          <p:cNvPr id="2" name="Slide Number Placeholder 1"/>
          <p:cNvSpPr>
            <a:spLocks noGrp="1"/>
          </p:cNvSpPr>
          <p:nvPr>
            <p:ph type="sldNum" sz="quarter" idx="12"/>
          </p:nvPr>
        </p:nvSpPr>
        <p:spPr/>
        <p:txBody>
          <a:bodyPr/>
          <a:lstStyle/>
          <a:p>
            <a:fld id="{357F5B69-6281-4C1F-8C38-6DA0F56DA430}" type="slidenum">
              <a:rPr lang="en-US" smtClean="0"/>
              <a:t>9</a:t>
            </a:fld>
            <a:endParaRPr lang="en-US" dirty="0"/>
          </a:p>
        </p:txBody>
      </p:sp>
    </p:spTree>
    <p:extLst>
      <p:ext uri="{BB962C8B-B14F-4D97-AF65-F5344CB8AC3E}">
        <p14:creationId xmlns:p14="http://schemas.microsoft.com/office/powerpoint/2010/main" val="1946226283"/>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EB67050E-0E24-4803-A5FA-A7DAB8675003}"/>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697ED0C2-6A2F-44BD-A89B-AB51946EBEAC}"/>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BFF507A3-746C-4A8E-AC20-2966B2C8A103}"/>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47491027-B441-47A4-BE8F-967E7F9DFD6B}"/>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AEBF3550-3ED6-42D9-9388-1BD7DEB20E28}"/>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89E1311E-2E1D-4481-BE67-5562D085D4A5}"/>
    </a:ext>
  </a:extLst>
</a:theme>
</file>

<file path=ppt/theme/theme7.xml><?xml version="1.0" encoding="utf-8"?>
<a:theme xmlns:a="http://schemas.openxmlformats.org/drawingml/2006/main" name="1_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89E1311E-2E1D-4481-BE67-5562D085D4A5}"/>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Estimated_x0020_Creation_x0020_Date xmlns="826a7eb6-1fc1-4229-aedf-6a10bdcdc31e" xsi:nil="true"/>
    <Remediation_x0020_Date xmlns="826a7eb6-1fc1-4229-aedf-6a10bdcdc31e">2025-09-18T21:47:01+00:00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1AA592-FE54-40B0-8F25-0C6DC9C42A7C}">
  <ds:schemaRefs>
    <ds:schemaRef ds:uri="http://schemas.microsoft.com/sharepoint/v3/contenttype/forms"/>
  </ds:schemaRefs>
</ds:datastoreItem>
</file>

<file path=customXml/itemProps2.xml><?xml version="1.0" encoding="utf-8"?>
<ds:datastoreItem xmlns:ds="http://schemas.openxmlformats.org/officeDocument/2006/customXml" ds:itemID="{5D1B02F6-8618-4A06-9828-B584D4B86895}">
  <ds:schemaRefs>
    <ds:schemaRef ds:uri="http://schemas.microsoft.com/office/2006/metadata/properties"/>
    <ds:schemaRef ds:uri="http://schemas.microsoft.com/office/infopath/2007/PartnerControls"/>
    <ds:schemaRef ds:uri="35c482b7-3342-4aed-a937-806bb302c8cb"/>
    <ds:schemaRef ds:uri="cff768f0-15bc-4a4d-af58-1e3581e35e48"/>
  </ds:schemaRefs>
</ds:datastoreItem>
</file>

<file path=customXml/itemProps3.xml><?xml version="1.0" encoding="utf-8"?>
<ds:datastoreItem xmlns:ds="http://schemas.openxmlformats.org/officeDocument/2006/customXml" ds:itemID="{EC8FF669-68B6-411B-958F-31F7D714262D}"/>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ODE-PowerPoint-Template</Template>
  <TotalTime>7630</TotalTime>
  <Words>2431</Words>
  <Application>Microsoft Office PowerPoint</Application>
  <PresentationFormat>Widescreen</PresentationFormat>
  <Paragraphs>222</Paragraphs>
  <Slides>19</Slides>
  <Notes>19</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19</vt:i4>
      </vt:variant>
    </vt:vector>
  </HeadingPairs>
  <TitlesOfParts>
    <vt:vector size="30" baseType="lpstr">
      <vt:lpstr>Arial</vt:lpstr>
      <vt:lpstr>Calibri</vt:lpstr>
      <vt:lpstr>Times New Roman</vt:lpstr>
      <vt:lpstr>Wingdings</vt:lpstr>
      <vt:lpstr>2021ODE</vt:lpstr>
      <vt:lpstr>Green_2021ODE</vt:lpstr>
      <vt:lpstr>Gold_2021ODE</vt:lpstr>
      <vt:lpstr>Orange_2021ODE</vt:lpstr>
      <vt:lpstr>Red_2021ODE</vt:lpstr>
      <vt:lpstr>Teal_2021ODE</vt:lpstr>
      <vt:lpstr>1_Teal_2021ODE</vt:lpstr>
      <vt:lpstr>Module 7: English Language Proficiency Assessment (ELPA) Summative</vt:lpstr>
      <vt:lpstr>Topics</vt:lpstr>
      <vt:lpstr>Purpose and Use</vt:lpstr>
      <vt:lpstr>Scheduling</vt:lpstr>
      <vt:lpstr>Test Window</vt:lpstr>
      <vt:lpstr>ELPA Summative Components</vt:lpstr>
      <vt:lpstr>Before Testing</vt:lpstr>
      <vt:lpstr>Administration</vt:lpstr>
      <vt:lpstr>Test Administration</vt:lpstr>
      <vt:lpstr>Speaking Section Reminders</vt:lpstr>
      <vt:lpstr>Domain Exemptions</vt:lpstr>
      <vt:lpstr>Key Elements</vt:lpstr>
      <vt:lpstr>Important Dates</vt:lpstr>
      <vt:lpstr>Key Administration Points</vt:lpstr>
      <vt:lpstr>Best Practices</vt:lpstr>
      <vt:lpstr>Best Practice Reminders 1</vt:lpstr>
      <vt:lpstr>Best Practice Reminders 2</vt:lpstr>
      <vt:lpstr>Q&amp;A Discussion</vt:lpstr>
      <vt:lpstr>Online Resources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2017-18 English Language Proficiency Assessment for the 21st Century (ELPA21)</dc:title>
  <dc:creator>WOLCOTT Ben - ODE</dc:creator>
  <cp:lastModifiedBy>WOLCOTT Ben * ODE</cp:lastModifiedBy>
  <cp:revision>115</cp:revision>
  <dcterms:created xsi:type="dcterms:W3CDTF">2018-06-18T20:19:58Z</dcterms:created>
  <dcterms:modified xsi:type="dcterms:W3CDTF">2025-09-10T23:21:19Z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2024-04-26T23:25:35Z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de7dd9ed-041c-4fbc-bc44-6a756409494f</vt:lpwstr>
  </property>
  <property fmtid="{D5CDD505-2E9C-101B-9397-08002B2CF9AE}" pid="8" name="MSIP_Label_7730ea53-6f5e-4160-81a5-992a9105450a_ContentBits">
    <vt:lpwstr>0</vt:lpwstr>
  </property>
  <property fmtid="{D5CDD505-2E9C-101B-9397-08002B2CF9AE}" pid="9" name="ContentTypeId">
    <vt:lpwstr>0x010100ACE426A0BE1DCD4282029129806F0353</vt:lpwstr>
  </property>
  <property fmtid="{D5CDD505-2E9C-101B-9397-08002B2CF9AE}" pid="10" name="MediaServiceImageTags">
    <vt:lpwstr/>
  </property>
</Properties>
</file>