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slideLayouts/slideLayout7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webextensions/webextension1.xml" ContentType="application/vnd.ms-office.webextension+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layout2.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diagrams/quickStyle1.xml" ContentType="application/vnd.openxmlformats-officedocument.drawingml.diagramStyle+xml"/>
  <Override PartName="/ppt/webextensions/taskpanes.xml" ContentType="application/vnd.ms-office.webextensiontaskpanes+xml"/>
  <Override PartName="/ppt/diagrams/drawing1.xml" ContentType="application/vnd.ms-office.drawingml.diagramDrawing+xml"/>
  <Override PartName="/ppt/diagrams/colors1.xml" ContentType="application/vnd.openxmlformats-officedocument.drawingml.diagramColors+xml"/>
  <Override PartName="/ppt/diagrams/colors3.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authors.xml" ContentType="application/vnd.ms-powerpoint.auth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layout1.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5.xml" ContentType="application/vnd.openxmlformats-officedocument.presentationml.tags+xml"/>
  <Override PartName="/ppt/tags/tag3.xml" ContentType="application/vnd.openxmlformats-officedocument.presentationml.tags+xml"/>
  <Override PartName="/docProps/custom.xml" ContentType="application/vnd.openxmlformats-officedocument.custom-properties+xml"/>
  <Override PartName="/ppt/tags/tag6.xml" ContentType="application/vnd.openxmlformats-officedocument.presentationml.tags+xml"/>
  <Override PartName="/ppt/tags/tag7.xml" ContentType="application/vnd.openxmlformats-officedocument.presentationml.tags+xml"/>
  <Override PartName="/docMetadata/LabelInfo.xml" ContentType="application/vnd.ms-office.classificationlabels+xml"/>
  <Override PartName="/ppt/tags/tag1.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8.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00" r:id="rId2"/>
    <p:sldMasterId id="2147483713" r:id="rId3"/>
    <p:sldMasterId id="2147483725" r:id="rId4"/>
    <p:sldMasterId id="2147483737" r:id="rId5"/>
    <p:sldMasterId id="2147483749" r:id="rId6"/>
    <p:sldMasterId id="2147483761" r:id="rId7"/>
    <p:sldMasterId id="2147483773" r:id="rId8"/>
    <p:sldMasterId id="2147483786" r:id="rId9"/>
    <p:sldMasterId id="2147483798" r:id="rId10"/>
    <p:sldMasterId id="2147483810" r:id="rId11"/>
    <p:sldMasterId id="2147483822" r:id="rId12"/>
    <p:sldMasterId id="2147483834" r:id="rId13"/>
  </p:sldMasterIdLst>
  <p:notesMasterIdLst>
    <p:notesMasterId r:id="rId35"/>
  </p:notesMasterIdLst>
  <p:sldIdLst>
    <p:sldId id="330" r:id="rId14"/>
    <p:sldId id="331" r:id="rId15"/>
    <p:sldId id="333" r:id="rId16"/>
    <p:sldId id="334" r:id="rId17"/>
    <p:sldId id="284" r:id="rId18"/>
    <p:sldId id="256" r:id="rId19"/>
    <p:sldId id="258" r:id="rId20"/>
    <p:sldId id="259" r:id="rId21"/>
    <p:sldId id="339" r:id="rId22"/>
    <p:sldId id="302" r:id="rId23"/>
    <p:sldId id="338" r:id="rId24"/>
    <p:sldId id="325" r:id="rId25"/>
    <p:sldId id="305" r:id="rId26"/>
    <p:sldId id="318" r:id="rId27"/>
    <p:sldId id="340" r:id="rId28"/>
    <p:sldId id="319" r:id="rId29"/>
    <p:sldId id="299" r:id="rId30"/>
    <p:sldId id="320" r:id="rId31"/>
    <p:sldId id="336" r:id="rId32"/>
    <p:sldId id="341" r:id="rId33"/>
    <p:sldId id="33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A1AD23-31B4-0A5A-D366-7D74908E7291}" name="RIVERS Mason * ODE" initials="MR" userId="S::Mason.Rivers@ode.oregon.gov::079272d2-1164-47bd-82a8-b7c47aed2ca9" providerId="AD"/>
  <p188:author id="{5165DC3E-97AB-7352-8A57-EB2A13E45FDE}" name="LINGLEY Audrey * ODE" initials="AL" userId="S::LingleyA@ode.oregon.gov::8540ce45-e76d-4b11-afd6-f9cc7921c817" providerId="AD"/>
  <p188:author id="{41961169-58BF-B16B-D6C8-C4076F483E97}" name="WOLCOTT Ben * ODE" initials="BW" userId="S::WolcottB@ode.oregon.gov::c27276f8-6501-4f07-a400-2e416a0778ac" providerId="AD"/>
  <p188:author id="{8F576DC7-0B8A-88DA-1C3A-B7EC45B1334D}" name="RIVERS Mason * ODE" initials="MR" userId="S::RiversM@ode.oregon.gov::079272d2-1164-47bd-82a8-b7c47aed2c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RBETT Noelle - ODE" initials="GO" lastIdx="1" clrIdx="0">
    <p:extLst>
      <p:ext uri="{19B8F6BF-5375-455C-9EA6-DF929625EA0E}">
        <p15:presenceInfo xmlns:p15="http://schemas.microsoft.com/office/powerpoint/2012/main" userId="S::gorbettn@ode.state.or.us::51333855-401b-48fa-a2df-65d7ed063ff5" providerId="AD"/>
      </p:ext>
    </p:extLst>
  </p:cmAuthor>
  <p:cmAuthor id="2" name="BERTRAND Tony - ODE" initials="BT-O" lastIdx="3" clrIdx="1">
    <p:extLst>
      <p:ext uri="{19B8F6BF-5375-455C-9EA6-DF929625EA0E}">
        <p15:presenceInfo xmlns:p15="http://schemas.microsoft.com/office/powerpoint/2012/main" userId="S-1-5-21-2237050375-1962090969-1930583096-44903" providerId="AD"/>
      </p:ext>
    </p:extLst>
  </p:cmAuthor>
  <p:cmAuthor id="3" name="GORBETT Noelle - ODE" initials="GN-O" lastIdx="1" clrIdx="2">
    <p:extLst>
      <p:ext uri="{19B8F6BF-5375-455C-9EA6-DF929625EA0E}">
        <p15:presenceInfo xmlns:p15="http://schemas.microsoft.com/office/powerpoint/2012/main" userId="S-1-5-21-2237050375-1962090969-1930583096-46885" providerId="AD"/>
      </p:ext>
    </p:extLst>
  </p:cmAuthor>
  <p:cmAuthor id="4" name="Olivia Padilla" initials="OP" lastIdx="16" clrIdx="3">
    <p:extLst>
      <p:ext uri="{19B8F6BF-5375-455C-9EA6-DF929625EA0E}">
        <p15:presenceInfo xmlns:p15="http://schemas.microsoft.com/office/powerpoint/2012/main" userId="S::olivia.padilla@cambiumassessment.com::a8c3e527-216b-4698-a2aa-f888e471df64" providerId="AD"/>
      </p:ext>
    </p:extLst>
  </p:cmAuthor>
  <p:cmAuthor id="5" name="Margaux Nielsen" initials="MN" lastIdx="2" clrIdx="4">
    <p:extLst>
      <p:ext uri="{19B8F6BF-5375-455C-9EA6-DF929625EA0E}">
        <p15:presenceInfo xmlns:p15="http://schemas.microsoft.com/office/powerpoint/2012/main" userId="S::margaux.nielsen@cambiumassessment.com::8afbd84f-405e-472b-bb87-605c9f5ceb27" providerId="AD"/>
      </p:ext>
    </p:extLst>
  </p:cmAuthor>
  <p:cmAuthor id="6" name="Cathy Weidemann" initials="CW" lastIdx="10" clrIdx="5">
    <p:extLst>
      <p:ext uri="{19B8F6BF-5375-455C-9EA6-DF929625EA0E}">
        <p15:presenceInfo xmlns:p15="http://schemas.microsoft.com/office/powerpoint/2012/main" userId="S-1-5-21-1949779832-2519084937-1351169659-48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CFF"/>
    <a:srgbClr val="449F11"/>
    <a:srgbClr val="159B15"/>
    <a:srgbClr val="1A964F"/>
    <a:srgbClr val="288861"/>
    <a:srgbClr val="CACAC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54356" autoAdjust="0"/>
  </p:normalViewPr>
  <p:slideViewPr>
    <p:cSldViewPr snapToGrid="0">
      <p:cViewPr varScale="1">
        <p:scale>
          <a:sx n="47" d="100"/>
          <a:sy n="47" d="100"/>
        </p:scale>
        <p:origin x="1512" y="4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1" Type="http://schemas.openxmlformats.org/officeDocument/2006/relationships/hyperlink" Target="https://www.oregon.gov/ode/educator-resources/assessment/Documents/test_admin_manual.pdf"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1" Type="http://schemas.openxmlformats.org/officeDocument/2006/relationships/hyperlink" Target="https://www.oregon.gov/ode/educator-resources/assessment/Documents/test_admin_manual.pdf"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4B9F-F49F-4540-BC45-6F01025AE4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AC36CE-5A8D-46AE-A2F6-B90351E5BDAB}">
      <dgm:prSet/>
      <dgm:spPr/>
      <dgm:t>
        <a:bodyPr/>
        <a:lstStyle/>
        <a:p>
          <a:r>
            <a:rPr lang="en-US" dirty="0"/>
            <a:t>Overview of the Student Educational Equity Development (SEED) Survey</a:t>
          </a:r>
        </a:p>
      </dgm:t>
    </dgm:pt>
    <dgm:pt modelId="{4FAF059A-BADD-40FA-82A3-02CBA374A2AB}" type="parTrans" cxnId="{0BA54333-E3E7-4B2B-8B1E-837B132E5718}">
      <dgm:prSet/>
      <dgm:spPr/>
      <dgm:t>
        <a:bodyPr/>
        <a:lstStyle/>
        <a:p>
          <a:endParaRPr lang="en-US"/>
        </a:p>
      </dgm:t>
    </dgm:pt>
    <dgm:pt modelId="{05A8EE29-BF13-4468-8E2C-9761F16F6BB4}" type="sibTrans" cxnId="{0BA54333-E3E7-4B2B-8B1E-837B132E5718}">
      <dgm:prSet/>
      <dgm:spPr/>
      <dgm:t>
        <a:bodyPr/>
        <a:lstStyle/>
        <a:p>
          <a:endParaRPr lang="en-US"/>
        </a:p>
      </dgm:t>
    </dgm:pt>
    <dgm:pt modelId="{1C809E4A-7A02-43F1-9A55-FFC0F0769A1D}">
      <dgm:prSet/>
      <dgm:spPr/>
      <dgm:t>
        <a:bodyPr/>
        <a:lstStyle/>
        <a:p>
          <a:r>
            <a:rPr lang="en-US"/>
            <a:t>Administration Features for the SEED Survey</a:t>
          </a:r>
        </a:p>
      </dgm:t>
    </dgm:pt>
    <dgm:pt modelId="{DC940F0D-DBE5-4B44-A4E8-71CE18584205}" type="parTrans" cxnId="{90CF15E4-28AE-40BC-8054-D1154BE9385E}">
      <dgm:prSet/>
      <dgm:spPr/>
      <dgm:t>
        <a:bodyPr/>
        <a:lstStyle/>
        <a:p>
          <a:endParaRPr lang="en-US"/>
        </a:p>
      </dgm:t>
    </dgm:pt>
    <dgm:pt modelId="{0BD4EE97-33B5-4870-999A-040740ECFD79}" type="sibTrans" cxnId="{90CF15E4-28AE-40BC-8054-D1154BE9385E}">
      <dgm:prSet/>
      <dgm:spPr/>
      <dgm:t>
        <a:bodyPr/>
        <a:lstStyle/>
        <a:p>
          <a:endParaRPr lang="en-US"/>
        </a:p>
      </dgm:t>
    </dgm:pt>
    <dgm:pt modelId="{91161936-C71B-4452-83A9-49876180F1E6}">
      <dgm:prSet/>
      <dgm:spPr/>
      <dgm:t>
        <a:bodyPr/>
        <a:lstStyle/>
        <a:p>
          <a:r>
            <a:rPr lang="en-US"/>
            <a:t>Student Access to the SEED Survey</a:t>
          </a:r>
        </a:p>
      </dgm:t>
    </dgm:pt>
    <dgm:pt modelId="{D6694200-05B9-493F-BF1B-1B0AD9DB936F}" type="parTrans" cxnId="{F6B9C6D7-93FF-42F8-8428-73592C590B06}">
      <dgm:prSet/>
      <dgm:spPr/>
      <dgm:t>
        <a:bodyPr/>
        <a:lstStyle/>
        <a:p>
          <a:endParaRPr lang="en-US"/>
        </a:p>
      </dgm:t>
    </dgm:pt>
    <dgm:pt modelId="{7766EC1F-1038-4E80-A48E-57C49D19449A}" type="sibTrans" cxnId="{F6B9C6D7-93FF-42F8-8428-73592C590B06}">
      <dgm:prSet/>
      <dgm:spPr/>
      <dgm:t>
        <a:bodyPr/>
        <a:lstStyle/>
        <a:p>
          <a:endParaRPr lang="en-US"/>
        </a:p>
      </dgm:t>
    </dgm:pt>
    <dgm:pt modelId="{177CE4FE-C2A4-4B77-B789-EEFBF3F0194D}">
      <dgm:prSet/>
      <dgm:spPr/>
      <dgm:t>
        <a:bodyPr/>
        <a:lstStyle/>
        <a:p>
          <a:r>
            <a:rPr lang="en-US"/>
            <a:t>Accessibility Features for the SEED Survey</a:t>
          </a:r>
        </a:p>
      </dgm:t>
    </dgm:pt>
    <dgm:pt modelId="{74A37ED9-72D3-4125-9C53-A511B3F521FB}" type="parTrans" cxnId="{7AB0CFBE-1605-40DE-BB58-36AF4C94198E}">
      <dgm:prSet/>
      <dgm:spPr/>
      <dgm:t>
        <a:bodyPr/>
        <a:lstStyle/>
        <a:p>
          <a:endParaRPr lang="en-US"/>
        </a:p>
      </dgm:t>
    </dgm:pt>
    <dgm:pt modelId="{4EC6E624-BD59-4EEE-9F60-9A5063227435}" type="sibTrans" cxnId="{7AB0CFBE-1605-40DE-BB58-36AF4C94198E}">
      <dgm:prSet/>
      <dgm:spPr/>
      <dgm:t>
        <a:bodyPr/>
        <a:lstStyle/>
        <a:p>
          <a:endParaRPr lang="en-US"/>
        </a:p>
      </dgm:t>
    </dgm:pt>
    <dgm:pt modelId="{47EF3BC3-4A32-4132-9F11-95B0D9BEC312}" type="pres">
      <dgm:prSet presAssocID="{FF7F4B9F-F49F-4540-BC45-6F01025AE421}" presName="linear" presStyleCnt="0">
        <dgm:presLayoutVars>
          <dgm:animLvl val="lvl"/>
          <dgm:resizeHandles val="exact"/>
        </dgm:presLayoutVars>
      </dgm:prSet>
      <dgm:spPr/>
    </dgm:pt>
    <dgm:pt modelId="{E054C01D-2B92-4012-B919-6BEF68EABC31}" type="pres">
      <dgm:prSet presAssocID="{80AC36CE-5A8D-46AE-A2F6-B90351E5BDAB}" presName="parentText" presStyleLbl="node1" presStyleIdx="0" presStyleCnt="4">
        <dgm:presLayoutVars>
          <dgm:chMax val="0"/>
          <dgm:bulletEnabled val="1"/>
        </dgm:presLayoutVars>
      </dgm:prSet>
      <dgm:spPr/>
    </dgm:pt>
    <dgm:pt modelId="{8F31FA5C-EA24-4666-99F4-815147B747B2}" type="pres">
      <dgm:prSet presAssocID="{05A8EE29-BF13-4468-8E2C-9761F16F6BB4}" presName="spacer" presStyleCnt="0"/>
      <dgm:spPr/>
    </dgm:pt>
    <dgm:pt modelId="{378DDD85-306C-4755-8001-CDD9043189FC}" type="pres">
      <dgm:prSet presAssocID="{1C809E4A-7A02-43F1-9A55-FFC0F0769A1D}" presName="parentText" presStyleLbl="node1" presStyleIdx="1" presStyleCnt="4">
        <dgm:presLayoutVars>
          <dgm:chMax val="0"/>
          <dgm:bulletEnabled val="1"/>
        </dgm:presLayoutVars>
      </dgm:prSet>
      <dgm:spPr/>
    </dgm:pt>
    <dgm:pt modelId="{C17DDE22-4FBB-4C26-944C-40FB680DE0CD}" type="pres">
      <dgm:prSet presAssocID="{0BD4EE97-33B5-4870-999A-040740ECFD79}" presName="spacer" presStyleCnt="0"/>
      <dgm:spPr/>
    </dgm:pt>
    <dgm:pt modelId="{5CD32D07-BBC5-4164-8376-AD7E784C7238}" type="pres">
      <dgm:prSet presAssocID="{91161936-C71B-4452-83A9-49876180F1E6}" presName="parentText" presStyleLbl="node1" presStyleIdx="2" presStyleCnt="4">
        <dgm:presLayoutVars>
          <dgm:chMax val="0"/>
          <dgm:bulletEnabled val="1"/>
        </dgm:presLayoutVars>
      </dgm:prSet>
      <dgm:spPr/>
    </dgm:pt>
    <dgm:pt modelId="{6A4911F7-02A9-454E-A6FA-E7055EBA55AB}" type="pres">
      <dgm:prSet presAssocID="{7766EC1F-1038-4E80-A48E-57C49D19449A}" presName="spacer" presStyleCnt="0"/>
      <dgm:spPr/>
    </dgm:pt>
    <dgm:pt modelId="{3E0733A4-49E0-4E8B-9AB6-C5D7C514F3A9}" type="pres">
      <dgm:prSet presAssocID="{177CE4FE-C2A4-4B77-B789-EEFBF3F0194D}" presName="parentText" presStyleLbl="node1" presStyleIdx="3" presStyleCnt="4">
        <dgm:presLayoutVars>
          <dgm:chMax val="0"/>
          <dgm:bulletEnabled val="1"/>
        </dgm:presLayoutVars>
      </dgm:prSet>
      <dgm:spPr/>
    </dgm:pt>
  </dgm:ptLst>
  <dgm:cxnLst>
    <dgm:cxn modelId="{7428D82E-6A8F-4A31-A042-35C217BBC716}" type="presOf" srcId="{177CE4FE-C2A4-4B77-B789-EEFBF3F0194D}" destId="{3E0733A4-49E0-4E8B-9AB6-C5D7C514F3A9}" srcOrd="0" destOrd="0" presId="urn:microsoft.com/office/officeart/2005/8/layout/vList2"/>
    <dgm:cxn modelId="{0BA54333-E3E7-4B2B-8B1E-837B132E5718}" srcId="{FF7F4B9F-F49F-4540-BC45-6F01025AE421}" destId="{80AC36CE-5A8D-46AE-A2F6-B90351E5BDAB}" srcOrd="0" destOrd="0" parTransId="{4FAF059A-BADD-40FA-82A3-02CBA374A2AB}" sibTransId="{05A8EE29-BF13-4468-8E2C-9761F16F6BB4}"/>
    <dgm:cxn modelId="{F2D1F85C-D1EF-438F-ABE2-31FA6FC2E35B}" type="presOf" srcId="{91161936-C71B-4452-83A9-49876180F1E6}" destId="{5CD32D07-BBC5-4164-8376-AD7E784C7238}" srcOrd="0" destOrd="0" presId="urn:microsoft.com/office/officeart/2005/8/layout/vList2"/>
    <dgm:cxn modelId="{D4E0B3A2-C621-4278-93CC-9FCD7FA7A7B8}" type="presOf" srcId="{1C809E4A-7A02-43F1-9A55-FFC0F0769A1D}" destId="{378DDD85-306C-4755-8001-CDD9043189FC}" srcOrd="0" destOrd="0" presId="urn:microsoft.com/office/officeart/2005/8/layout/vList2"/>
    <dgm:cxn modelId="{7AB0CFBE-1605-40DE-BB58-36AF4C94198E}" srcId="{FF7F4B9F-F49F-4540-BC45-6F01025AE421}" destId="{177CE4FE-C2A4-4B77-B789-EEFBF3F0194D}" srcOrd="3" destOrd="0" parTransId="{74A37ED9-72D3-4125-9C53-A511B3F521FB}" sibTransId="{4EC6E624-BD59-4EEE-9F60-9A5063227435}"/>
    <dgm:cxn modelId="{4447D5C9-0FBD-43CD-8261-5D1CF40E703A}" type="presOf" srcId="{FF7F4B9F-F49F-4540-BC45-6F01025AE421}" destId="{47EF3BC3-4A32-4132-9F11-95B0D9BEC312}" srcOrd="0" destOrd="0" presId="urn:microsoft.com/office/officeart/2005/8/layout/vList2"/>
    <dgm:cxn modelId="{F6B9C6D7-93FF-42F8-8428-73592C590B06}" srcId="{FF7F4B9F-F49F-4540-BC45-6F01025AE421}" destId="{91161936-C71B-4452-83A9-49876180F1E6}" srcOrd="2" destOrd="0" parTransId="{D6694200-05B9-493F-BF1B-1B0AD9DB936F}" sibTransId="{7766EC1F-1038-4E80-A48E-57C49D19449A}"/>
    <dgm:cxn modelId="{90CF15E4-28AE-40BC-8054-D1154BE9385E}" srcId="{FF7F4B9F-F49F-4540-BC45-6F01025AE421}" destId="{1C809E4A-7A02-43F1-9A55-FFC0F0769A1D}" srcOrd="1" destOrd="0" parTransId="{DC940F0D-DBE5-4B44-A4E8-71CE18584205}" sibTransId="{0BD4EE97-33B5-4870-999A-040740ECFD79}"/>
    <dgm:cxn modelId="{CC19F2EC-D1EF-47D7-B643-D43F8A9233F3}" type="presOf" srcId="{80AC36CE-5A8D-46AE-A2F6-B90351E5BDAB}" destId="{E054C01D-2B92-4012-B919-6BEF68EABC31}" srcOrd="0" destOrd="0" presId="urn:microsoft.com/office/officeart/2005/8/layout/vList2"/>
    <dgm:cxn modelId="{2610B69A-316A-406C-93B6-9931305657F6}" type="presParOf" srcId="{47EF3BC3-4A32-4132-9F11-95B0D9BEC312}" destId="{E054C01D-2B92-4012-B919-6BEF68EABC31}" srcOrd="0" destOrd="0" presId="urn:microsoft.com/office/officeart/2005/8/layout/vList2"/>
    <dgm:cxn modelId="{CB4DE854-ACD5-4BFA-874B-918A4D72B50F}" type="presParOf" srcId="{47EF3BC3-4A32-4132-9F11-95B0D9BEC312}" destId="{8F31FA5C-EA24-4666-99F4-815147B747B2}" srcOrd="1" destOrd="0" presId="urn:microsoft.com/office/officeart/2005/8/layout/vList2"/>
    <dgm:cxn modelId="{B97CE6C4-156B-420A-B2CA-8F072B1A109B}" type="presParOf" srcId="{47EF3BC3-4A32-4132-9F11-95B0D9BEC312}" destId="{378DDD85-306C-4755-8001-CDD9043189FC}" srcOrd="2" destOrd="0" presId="urn:microsoft.com/office/officeart/2005/8/layout/vList2"/>
    <dgm:cxn modelId="{A26F76FE-1B0E-4341-AD7C-FBB9ADCCF3C7}" type="presParOf" srcId="{47EF3BC3-4A32-4132-9F11-95B0D9BEC312}" destId="{C17DDE22-4FBB-4C26-944C-40FB680DE0CD}" srcOrd="3" destOrd="0" presId="urn:microsoft.com/office/officeart/2005/8/layout/vList2"/>
    <dgm:cxn modelId="{C521B976-01B0-4F2A-80A6-FDB78562B6D2}" type="presParOf" srcId="{47EF3BC3-4A32-4132-9F11-95B0D9BEC312}" destId="{5CD32D07-BBC5-4164-8376-AD7E784C7238}" srcOrd="4" destOrd="0" presId="urn:microsoft.com/office/officeart/2005/8/layout/vList2"/>
    <dgm:cxn modelId="{F96CB61A-0913-4681-A411-F9B59CA2AE9B}" type="presParOf" srcId="{47EF3BC3-4A32-4132-9F11-95B0D9BEC312}" destId="{6A4911F7-02A9-454E-A6FA-E7055EBA55AB}" srcOrd="5" destOrd="0" presId="urn:microsoft.com/office/officeart/2005/8/layout/vList2"/>
    <dgm:cxn modelId="{7DCFAF45-E6D9-40D2-956B-F6D6CFCCC875}" type="presParOf" srcId="{47EF3BC3-4A32-4132-9F11-95B0D9BEC312}" destId="{3E0733A4-49E0-4E8B-9AB6-C5D7C514F3A9}"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75389D-79E2-4A5B-8A76-18F99FA3246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929AB2C-1DC8-4BBA-A771-E6F7AB4DB03F}">
      <dgm:prSet custT="1"/>
      <dgm:spPr/>
      <dgm:t>
        <a:bodyPr/>
        <a:lstStyle/>
        <a:p>
          <a:r>
            <a:rPr lang="en-US" sz="1800" b="1" dirty="0"/>
            <a:t>Assignment</a:t>
          </a:r>
          <a:r>
            <a:rPr lang="en-US" sz="1800" dirty="0"/>
            <a:t>: Survey is delivered via a URL web address that is generated by an authorized user (DTC, STC, or TA). Students access the survey through a web browser.</a:t>
          </a:r>
        </a:p>
      </dgm:t>
    </dgm:pt>
    <dgm:pt modelId="{219AFFD7-8F9D-411A-A2C3-7CE2D814311D}" type="parTrans" cxnId="{325D7B20-F82D-4CBF-A4A7-C4A1401733DB}">
      <dgm:prSet/>
      <dgm:spPr/>
      <dgm:t>
        <a:bodyPr/>
        <a:lstStyle/>
        <a:p>
          <a:endParaRPr lang="en-US"/>
        </a:p>
      </dgm:t>
    </dgm:pt>
    <dgm:pt modelId="{350231F6-8BED-46C0-AC9D-150D46E56283}" type="sibTrans" cxnId="{325D7B20-F82D-4CBF-A4A7-C4A1401733DB}">
      <dgm:prSet/>
      <dgm:spPr/>
      <dgm:t>
        <a:bodyPr/>
        <a:lstStyle/>
        <a:p>
          <a:endParaRPr lang="en-US"/>
        </a:p>
      </dgm:t>
    </dgm:pt>
    <dgm:pt modelId="{4EE4D9A5-F464-4B5B-A1B0-38CD35FDDE48}">
      <dgm:prSet custT="1"/>
      <dgm:spPr/>
      <dgm:t>
        <a:bodyPr/>
        <a:lstStyle/>
        <a:p>
          <a:r>
            <a:rPr lang="en-US" sz="1800" b="1" dirty="0"/>
            <a:t>Secure Browser</a:t>
          </a:r>
          <a:r>
            <a:rPr lang="en-US" sz="1800" dirty="0"/>
            <a:t>: Survey is delivered on site, via a test session, by a TA. Students access the survey via the Secure Browser with a test session ID.</a:t>
          </a:r>
        </a:p>
      </dgm:t>
    </dgm:pt>
    <dgm:pt modelId="{BF2CEDF9-895A-4769-B111-AA378D38C47A}" type="parTrans" cxnId="{4E398864-63FA-4346-A958-F90B65FBDE72}">
      <dgm:prSet/>
      <dgm:spPr/>
      <dgm:t>
        <a:bodyPr/>
        <a:lstStyle/>
        <a:p>
          <a:endParaRPr lang="en-US"/>
        </a:p>
      </dgm:t>
    </dgm:pt>
    <dgm:pt modelId="{2C138543-F36D-484B-B8EC-8E2CC42CA067}" type="sibTrans" cxnId="{4E398864-63FA-4346-A958-F90B65FBDE72}">
      <dgm:prSet/>
      <dgm:spPr/>
      <dgm:t>
        <a:bodyPr/>
        <a:lstStyle/>
        <a:p>
          <a:endParaRPr lang="en-US"/>
        </a:p>
      </dgm:t>
    </dgm:pt>
    <dgm:pt modelId="{A25DE338-DDAF-420B-9FE6-995200B214A2}">
      <dgm:prSet custT="1"/>
      <dgm:spPr/>
      <dgm:t>
        <a:bodyPr/>
        <a:lstStyle/>
        <a:p>
          <a:r>
            <a:rPr lang="en-US" sz="1800" b="1" dirty="0"/>
            <a:t>Remote Test Session</a:t>
          </a:r>
          <a:r>
            <a:rPr lang="en-US" sz="1800" dirty="0"/>
            <a:t>: Survey is delivered off site, via a test session, by a TA. Students access the survey via the Secure Browser or a web browser with a URL and a test session ID.</a:t>
          </a:r>
        </a:p>
      </dgm:t>
    </dgm:pt>
    <dgm:pt modelId="{8E35502A-323F-4EE5-BD97-E284A367C255}" type="parTrans" cxnId="{E0633B35-08E7-4562-B65A-E18B4169FB8D}">
      <dgm:prSet/>
      <dgm:spPr/>
      <dgm:t>
        <a:bodyPr/>
        <a:lstStyle/>
        <a:p>
          <a:endParaRPr lang="en-US"/>
        </a:p>
      </dgm:t>
    </dgm:pt>
    <dgm:pt modelId="{001AE507-5E77-4D98-93B2-59680953BE21}" type="sibTrans" cxnId="{E0633B35-08E7-4562-B65A-E18B4169FB8D}">
      <dgm:prSet/>
      <dgm:spPr/>
      <dgm:t>
        <a:bodyPr/>
        <a:lstStyle/>
        <a:p>
          <a:endParaRPr lang="en-US"/>
        </a:p>
      </dgm:t>
    </dgm:pt>
    <dgm:pt modelId="{0B780848-7BD7-4AD5-861A-CCC62C03284F}">
      <dgm:prSet custT="1"/>
      <dgm:spPr/>
      <dgm:t>
        <a:bodyPr/>
        <a:lstStyle/>
        <a:p>
          <a:r>
            <a:rPr lang="en-US" sz="1800" b="1" dirty="0"/>
            <a:t>Alternate SEED Survey</a:t>
          </a:r>
          <a:r>
            <a:rPr lang="en-US" sz="1800" dirty="0"/>
            <a:t>: The Alt SEED Survey is completed through the OR.K12test.com system by an authorized user (QA or QTC). The survey should be completed by an educator most familiar with the student’s education experience.</a:t>
          </a:r>
        </a:p>
      </dgm:t>
    </dgm:pt>
    <dgm:pt modelId="{A8D8108F-0581-400A-81CD-AFBFDD0CD5FD}" type="parTrans" cxnId="{8D2DD901-4959-4831-AEE6-F61A021B05D2}">
      <dgm:prSet/>
      <dgm:spPr/>
      <dgm:t>
        <a:bodyPr/>
        <a:lstStyle/>
        <a:p>
          <a:endParaRPr lang="en-US"/>
        </a:p>
      </dgm:t>
    </dgm:pt>
    <dgm:pt modelId="{AD4A1A58-8DC2-4731-8740-DFFBF6EDBF77}" type="sibTrans" cxnId="{8D2DD901-4959-4831-AEE6-F61A021B05D2}">
      <dgm:prSet/>
      <dgm:spPr/>
      <dgm:t>
        <a:bodyPr/>
        <a:lstStyle/>
        <a:p>
          <a:endParaRPr lang="en-US"/>
        </a:p>
      </dgm:t>
    </dgm:pt>
    <dgm:pt modelId="{B983B232-B26C-4517-A864-9DF00F95775A}" type="pres">
      <dgm:prSet presAssocID="{6575389D-79E2-4A5B-8A76-18F99FA3246B}" presName="root" presStyleCnt="0">
        <dgm:presLayoutVars>
          <dgm:dir/>
          <dgm:resizeHandles val="exact"/>
        </dgm:presLayoutVars>
      </dgm:prSet>
      <dgm:spPr/>
    </dgm:pt>
    <dgm:pt modelId="{878652C1-331A-457A-AD76-10823D70410C}" type="pres">
      <dgm:prSet presAssocID="{6929AB2C-1DC8-4BBA-A771-E6F7AB4DB03F}" presName="compNode" presStyleCnt="0"/>
      <dgm:spPr/>
    </dgm:pt>
    <dgm:pt modelId="{38C32618-A651-4EA2-86B2-241A558141CB}" type="pres">
      <dgm:prSet presAssocID="{6929AB2C-1DC8-4BBA-A771-E6F7AB4DB03F}" presName="bgRect" presStyleLbl="bgShp" presStyleIdx="0" presStyleCnt="4"/>
      <dgm:spPr/>
    </dgm:pt>
    <dgm:pt modelId="{FBD21A18-A5BF-429D-9950-FECE27EDEF12}" type="pres">
      <dgm:prSet presAssocID="{6929AB2C-1DC8-4BBA-A771-E6F7AB4DB0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9B00A6C6-78FF-456B-8D38-59142B017F6C}" type="pres">
      <dgm:prSet presAssocID="{6929AB2C-1DC8-4BBA-A771-E6F7AB4DB03F}" presName="spaceRect" presStyleCnt="0"/>
      <dgm:spPr/>
    </dgm:pt>
    <dgm:pt modelId="{120E29A1-760E-4BB7-AF57-2CA87D108F44}" type="pres">
      <dgm:prSet presAssocID="{6929AB2C-1DC8-4BBA-A771-E6F7AB4DB03F}" presName="parTx" presStyleLbl="revTx" presStyleIdx="0" presStyleCnt="4">
        <dgm:presLayoutVars>
          <dgm:chMax val="0"/>
          <dgm:chPref val="0"/>
        </dgm:presLayoutVars>
      </dgm:prSet>
      <dgm:spPr/>
    </dgm:pt>
    <dgm:pt modelId="{4B6F8EA1-C047-4444-B538-8C05DE5DF2A9}" type="pres">
      <dgm:prSet presAssocID="{350231F6-8BED-46C0-AC9D-150D46E56283}" presName="sibTrans" presStyleCnt="0"/>
      <dgm:spPr/>
    </dgm:pt>
    <dgm:pt modelId="{C5F9688F-D593-4629-A0A5-3589B64F9310}" type="pres">
      <dgm:prSet presAssocID="{4EE4D9A5-F464-4B5B-A1B0-38CD35FDDE48}" presName="compNode" presStyleCnt="0"/>
      <dgm:spPr/>
    </dgm:pt>
    <dgm:pt modelId="{A6DBF321-D3BC-49C5-B5E7-FC8D8D2E4FC7}" type="pres">
      <dgm:prSet presAssocID="{4EE4D9A5-F464-4B5B-A1B0-38CD35FDDE48}" presName="bgRect" presStyleLbl="bgShp" presStyleIdx="1" presStyleCnt="4"/>
      <dgm:spPr/>
    </dgm:pt>
    <dgm:pt modelId="{8633DD7D-16A5-49BD-AE04-78F2543B0730}" type="pres">
      <dgm:prSet presAssocID="{4EE4D9A5-F464-4B5B-A1B0-38CD35FDDE4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083AF314-A51C-4AEF-A2B3-2B3071DEF31F}" type="pres">
      <dgm:prSet presAssocID="{4EE4D9A5-F464-4B5B-A1B0-38CD35FDDE48}" presName="spaceRect" presStyleCnt="0"/>
      <dgm:spPr/>
    </dgm:pt>
    <dgm:pt modelId="{AC372705-D4ED-4354-8327-B2645B96F262}" type="pres">
      <dgm:prSet presAssocID="{4EE4D9A5-F464-4B5B-A1B0-38CD35FDDE48}" presName="parTx" presStyleLbl="revTx" presStyleIdx="1" presStyleCnt="4">
        <dgm:presLayoutVars>
          <dgm:chMax val="0"/>
          <dgm:chPref val="0"/>
        </dgm:presLayoutVars>
      </dgm:prSet>
      <dgm:spPr/>
    </dgm:pt>
    <dgm:pt modelId="{DEF19198-616C-4A3E-B28F-87EB7CFB42E1}" type="pres">
      <dgm:prSet presAssocID="{2C138543-F36D-484B-B8EC-8E2CC42CA067}" presName="sibTrans" presStyleCnt="0"/>
      <dgm:spPr/>
    </dgm:pt>
    <dgm:pt modelId="{5CB4FC9D-BEC5-4E28-9C86-BA19D3A27E42}" type="pres">
      <dgm:prSet presAssocID="{A25DE338-DDAF-420B-9FE6-995200B214A2}" presName="compNode" presStyleCnt="0"/>
      <dgm:spPr/>
    </dgm:pt>
    <dgm:pt modelId="{71D81331-9C51-4586-84CA-3CD7F1CB7239}" type="pres">
      <dgm:prSet presAssocID="{A25DE338-DDAF-420B-9FE6-995200B214A2}" presName="bgRect" presStyleLbl="bgShp" presStyleIdx="2" presStyleCnt="4"/>
      <dgm:spPr/>
    </dgm:pt>
    <dgm:pt modelId="{2665DF05-6847-4FE5-82F9-AC419F7FDB27}" type="pres">
      <dgm:prSet presAssocID="{A25DE338-DDAF-420B-9FE6-995200B214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ud Computing"/>
        </a:ext>
      </dgm:extLst>
    </dgm:pt>
    <dgm:pt modelId="{C8383562-5EEE-463B-B4DA-F7D0EB0AB656}" type="pres">
      <dgm:prSet presAssocID="{A25DE338-DDAF-420B-9FE6-995200B214A2}" presName="spaceRect" presStyleCnt="0"/>
      <dgm:spPr/>
    </dgm:pt>
    <dgm:pt modelId="{F99EAE48-26FE-4BD9-B304-D3F865F786FE}" type="pres">
      <dgm:prSet presAssocID="{A25DE338-DDAF-420B-9FE6-995200B214A2}" presName="parTx" presStyleLbl="revTx" presStyleIdx="2" presStyleCnt="4">
        <dgm:presLayoutVars>
          <dgm:chMax val="0"/>
          <dgm:chPref val="0"/>
        </dgm:presLayoutVars>
      </dgm:prSet>
      <dgm:spPr/>
    </dgm:pt>
    <dgm:pt modelId="{AD7889EA-3882-4F2F-ACAE-7F2DE50D2027}" type="pres">
      <dgm:prSet presAssocID="{001AE507-5E77-4D98-93B2-59680953BE21}" presName="sibTrans" presStyleCnt="0"/>
      <dgm:spPr/>
    </dgm:pt>
    <dgm:pt modelId="{A5F2E977-7564-4943-8102-5F9D4713E36D}" type="pres">
      <dgm:prSet presAssocID="{0B780848-7BD7-4AD5-861A-CCC62C03284F}" presName="compNode" presStyleCnt="0"/>
      <dgm:spPr/>
    </dgm:pt>
    <dgm:pt modelId="{3B444452-1881-4F39-9E14-226C9AE8B3EC}" type="pres">
      <dgm:prSet presAssocID="{0B780848-7BD7-4AD5-861A-CCC62C03284F}" presName="bgRect" presStyleLbl="bgShp" presStyleIdx="3" presStyleCnt="4"/>
      <dgm:spPr>
        <a:solidFill>
          <a:schemeClr val="accent3">
            <a:lumMod val="20000"/>
            <a:lumOff val="80000"/>
          </a:schemeClr>
        </a:solidFill>
      </dgm:spPr>
    </dgm:pt>
    <dgm:pt modelId="{57F4BC7A-6BFB-4598-BA33-F904067EA481}" type="pres">
      <dgm:prSet presAssocID="{0B780848-7BD7-4AD5-861A-CCC62C0328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Hand with Plant"/>
        </a:ext>
      </dgm:extLst>
    </dgm:pt>
    <dgm:pt modelId="{8BCDF026-3E0B-492F-A92B-8BE5A1E284D1}" type="pres">
      <dgm:prSet presAssocID="{0B780848-7BD7-4AD5-861A-CCC62C03284F}" presName="spaceRect" presStyleCnt="0"/>
      <dgm:spPr/>
    </dgm:pt>
    <dgm:pt modelId="{C4B028FD-B03F-4D60-A9AA-587B48101D9F}" type="pres">
      <dgm:prSet presAssocID="{0B780848-7BD7-4AD5-861A-CCC62C03284F}" presName="parTx" presStyleLbl="revTx" presStyleIdx="3" presStyleCnt="4">
        <dgm:presLayoutVars>
          <dgm:chMax val="0"/>
          <dgm:chPref val="0"/>
        </dgm:presLayoutVars>
      </dgm:prSet>
      <dgm:spPr/>
    </dgm:pt>
  </dgm:ptLst>
  <dgm:cxnLst>
    <dgm:cxn modelId="{8D2DD901-4959-4831-AEE6-F61A021B05D2}" srcId="{6575389D-79E2-4A5B-8A76-18F99FA3246B}" destId="{0B780848-7BD7-4AD5-861A-CCC62C03284F}" srcOrd="3" destOrd="0" parTransId="{A8D8108F-0581-400A-81CD-AFBFDD0CD5FD}" sibTransId="{AD4A1A58-8DC2-4731-8740-DFFBF6EDBF77}"/>
    <dgm:cxn modelId="{325D7B20-F82D-4CBF-A4A7-C4A1401733DB}" srcId="{6575389D-79E2-4A5B-8A76-18F99FA3246B}" destId="{6929AB2C-1DC8-4BBA-A771-E6F7AB4DB03F}" srcOrd="0" destOrd="0" parTransId="{219AFFD7-8F9D-411A-A2C3-7CE2D814311D}" sibTransId="{350231F6-8BED-46C0-AC9D-150D46E56283}"/>
    <dgm:cxn modelId="{E0633B35-08E7-4562-B65A-E18B4169FB8D}" srcId="{6575389D-79E2-4A5B-8A76-18F99FA3246B}" destId="{A25DE338-DDAF-420B-9FE6-995200B214A2}" srcOrd="2" destOrd="0" parTransId="{8E35502A-323F-4EE5-BD97-E284A367C255}" sibTransId="{001AE507-5E77-4D98-93B2-59680953BE21}"/>
    <dgm:cxn modelId="{4E398864-63FA-4346-A958-F90B65FBDE72}" srcId="{6575389D-79E2-4A5B-8A76-18F99FA3246B}" destId="{4EE4D9A5-F464-4B5B-A1B0-38CD35FDDE48}" srcOrd="1" destOrd="0" parTransId="{BF2CEDF9-895A-4769-B111-AA378D38C47A}" sibTransId="{2C138543-F36D-484B-B8EC-8E2CC42CA067}"/>
    <dgm:cxn modelId="{0C0D0070-68FB-419B-9174-3C710BE6AC8F}" type="presOf" srcId="{6929AB2C-1DC8-4BBA-A771-E6F7AB4DB03F}" destId="{120E29A1-760E-4BB7-AF57-2CA87D108F44}" srcOrd="0" destOrd="0" presId="urn:microsoft.com/office/officeart/2018/2/layout/IconVerticalSolidList"/>
    <dgm:cxn modelId="{816C6386-6BD5-4040-AA8D-55261C4D4979}" type="presOf" srcId="{6575389D-79E2-4A5B-8A76-18F99FA3246B}" destId="{B983B232-B26C-4517-A864-9DF00F95775A}" srcOrd="0" destOrd="0" presId="urn:microsoft.com/office/officeart/2018/2/layout/IconVerticalSolidList"/>
    <dgm:cxn modelId="{5DCCE8CE-8CD2-41D4-9D81-1E6C5C566CB0}" type="presOf" srcId="{0B780848-7BD7-4AD5-861A-CCC62C03284F}" destId="{C4B028FD-B03F-4D60-A9AA-587B48101D9F}" srcOrd="0" destOrd="0" presId="urn:microsoft.com/office/officeart/2018/2/layout/IconVerticalSolidList"/>
    <dgm:cxn modelId="{BEBB4BD0-563E-4CF9-864E-DD32B26E8911}" type="presOf" srcId="{4EE4D9A5-F464-4B5B-A1B0-38CD35FDDE48}" destId="{AC372705-D4ED-4354-8327-B2645B96F262}" srcOrd="0" destOrd="0" presId="urn:microsoft.com/office/officeart/2018/2/layout/IconVerticalSolidList"/>
    <dgm:cxn modelId="{04CA80DF-CA27-4821-B55A-0C40282D27C2}" type="presOf" srcId="{A25DE338-DDAF-420B-9FE6-995200B214A2}" destId="{F99EAE48-26FE-4BD9-B304-D3F865F786FE}" srcOrd="0" destOrd="0" presId="urn:microsoft.com/office/officeart/2018/2/layout/IconVerticalSolidList"/>
    <dgm:cxn modelId="{B909F15E-A906-4507-8C4D-396BC6353350}" type="presParOf" srcId="{B983B232-B26C-4517-A864-9DF00F95775A}" destId="{878652C1-331A-457A-AD76-10823D70410C}" srcOrd="0" destOrd="0" presId="urn:microsoft.com/office/officeart/2018/2/layout/IconVerticalSolidList"/>
    <dgm:cxn modelId="{5093665D-E737-4676-A037-FCF1DB8B0E89}" type="presParOf" srcId="{878652C1-331A-457A-AD76-10823D70410C}" destId="{38C32618-A651-4EA2-86B2-241A558141CB}" srcOrd="0" destOrd="0" presId="urn:microsoft.com/office/officeart/2018/2/layout/IconVerticalSolidList"/>
    <dgm:cxn modelId="{EF47D657-4339-43A7-A49A-FA41C61B3BD9}" type="presParOf" srcId="{878652C1-331A-457A-AD76-10823D70410C}" destId="{FBD21A18-A5BF-429D-9950-FECE27EDEF12}" srcOrd="1" destOrd="0" presId="urn:microsoft.com/office/officeart/2018/2/layout/IconVerticalSolidList"/>
    <dgm:cxn modelId="{718D8C41-EBBE-4188-92CC-A99F05A11C74}" type="presParOf" srcId="{878652C1-331A-457A-AD76-10823D70410C}" destId="{9B00A6C6-78FF-456B-8D38-59142B017F6C}" srcOrd="2" destOrd="0" presId="urn:microsoft.com/office/officeart/2018/2/layout/IconVerticalSolidList"/>
    <dgm:cxn modelId="{68992E8E-03F3-4AD9-946A-52B9062B0769}" type="presParOf" srcId="{878652C1-331A-457A-AD76-10823D70410C}" destId="{120E29A1-760E-4BB7-AF57-2CA87D108F44}" srcOrd="3" destOrd="0" presId="urn:microsoft.com/office/officeart/2018/2/layout/IconVerticalSolidList"/>
    <dgm:cxn modelId="{9BC4904D-93D9-4395-BFD5-2C4EDC5BBA30}" type="presParOf" srcId="{B983B232-B26C-4517-A864-9DF00F95775A}" destId="{4B6F8EA1-C047-4444-B538-8C05DE5DF2A9}" srcOrd="1" destOrd="0" presId="urn:microsoft.com/office/officeart/2018/2/layout/IconVerticalSolidList"/>
    <dgm:cxn modelId="{3D8A303C-6FB9-4C1F-9FC0-1F2867526DDB}" type="presParOf" srcId="{B983B232-B26C-4517-A864-9DF00F95775A}" destId="{C5F9688F-D593-4629-A0A5-3589B64F9310}" srcOrd="2" destOrd="0" presId="urn:microsoft.com/office/officeart/2018/2/layout/IconVerticalSolidList"/>
    <dgm:cxn modelId="{77B70A0E-0E20-4038-AC9F-FDE8DA52D712}" type="presParOf" srcId="{C5F9688F-D593-4629-A0A5-3589B64F9310}" destId="{A6DBF321-D3BC-49C5-B5E7-FC8D8D2E4FC7}" srcOrd="0" destOrd="0" presId="urn:microsoft.com/office/officeart/2018/2/layout/IconVerticalSolidList"/>
    <dgm:cxn modelId="{B5452703-1649-436B-9C50-BC16B5D4D31C}" type="presParOf" srcId="{C5F9688F-D593-4629-A0A5-3589B64F9310}" destId="{8633DD7D-16A5-49BD-AE04-78F2543B0730}" srcOrd="1" destOrd="0" presId="urn:microsoft.com/office/officeart/2018/2/layout/IconVerticalSolidList"/>
    <dgm:cxn modelId="{114FACFB-1124-49B0-B157-357B19A2162B}" type="presParOf" srcId="{C5F9688F-D593-4629-A0A5-3589B64F9310}" destId="{083AF314-A51C-4AEF-A2B3-2B3071DEF31F}" srcOrd="2" destOrd="0" presId="urn:microsoft.com/office/officeart/2018/2/layout/IconVerticalSolidList"/>
    <dgm:cxn modelId="{BC30FF6A-C6DA-494F-B3F8-81F13B12D688}" type="presParOf" srcId="{C5F9688F-D593-4629-A0A5-3589B64F9310}" destId="{AC372705-D4ED-4354-8327-B2645B96F262}" srcOrd="3" destOrd="0" presId="urn:microsoft.com/office/officeart/2018/2/layout/IconVerticalSolidList"/>
    <dgm:cxn modelId="{AC4EA3FC-9692-44F9-B9FF-FB84E8CC4DE2}" type="presParOf" srcId="{B983B232-B26C-4517-A864-9DF00F95775A}" destId="{DEF19198-616C-4A3E-B28F-87EB7CFB42E1}" srcOrd="3" destOrd="0" presId="urn:microsoft.com/office/officeart/2018/2/layout/IconVerticalSolidList"/>
    <dgm:cxn modelId="{13369C97-9E24-43A1-A437-960D5568043F}" type="presParOf" srcId="{B983B232-B26C-4517-A864-9DF00F95775A}" destId="{5CB4FC9D-BEC5-4E28-9C86-BA19D3A27E42}" srcOrd="4" destOrd="0" presId="urn:microsoft.com/office/officeart/2018/2/layout/IconVerticalSolidList"/>
    <dgm:cxn modelId="{BA45B677-EFEE-4C07-9A0A-B6EB7633759D}" type="presParOf" srcId="{5CB4FC9D-BEC5-4E28-9C86-BA19D3A27E42}" destId="{71D81331-9C51-4586-84CA-3CD7F1CB7239}" srcOrd="0" destOrd="0" presId="urn:microsoft.com/office/officeart/2018/2/layout/IconVerticalSolidList"/>
    <dgm:cxn modelId="{B0B5D5FA-E2DF-43A6-9895-004EFB6E7456}" type="presParOf" srcId="{5CB4FC9D-BEC5-4E28-9C86-BA19D3A27E42}" destId="{2665DF05-6847-4FE5-82F9-AC419F7FDB27}" srcOrd="1" destOrd="0" presId="urn:microsoft.com/office/officeart/2018/2/layout/IconVerticalSolidList"/>
    <dgm:cxn modelId="{2C12E0FF-FEE9-4F9B-AD4B-CE8A71D5A0B1}" type="presParOf" srcId="{5CB4FC9D-BEC5-4E28-9C86-BA19D3A27E42}" destId="{C8383562-5EEE-463B-B4DA-F7D0EB0AB656}" srcOrd="2" destOrd="0" presId="urn:microsoft.com/office/officeart/2018/2/layout/IconVerticalSolidList"/>
    <dgm:cxn modelId="{6E7D9786-DE6A-412B-86AC-748A3AF5689F}" type="presParOf" srcId="{5CB4FC9D-BEC5-4E28-9C86-BA19D3A27E42}" destId="{F99EAE48-26FE-4BD9-B304-D3F865F786FE}" srcOrd="3" destOrd="0" presId="urn:microsoft.com/office/officeart/2018/2/layout/IconVerticalSolidList"/>
    <dgm:cxn modelId="{2FE15F42-BD86-411A-85D9-D63A4BB742EC}" type="presParOf" srcId="{B983B232-B26C-4517-A864-9DF00F95775A}" destId="{AD7889EA-3882-4F2F-ACAE-7F2DE50D2027}" srcOrd="5" destOrd="0" presId="urn:microsoft.com/office/officeart/2018/2/layout/IconVerticalSolidList"/>
    <dgm:cxn modelId="{89B0091B-B4A5-46D0-90C1-AB44AFB3145C}" type="presParOf" srcId="{B983B232-B26C-4517-A864-9DF00F95775A}" destId="{A5F2E977-7564-4943-8102-5F9D4713E36D}" srcOrd="6" destOrd="0" presId="urn:microsoft.com/office/officeart/2018/2/layout/IconVerticalSolidList"/>
    <dgm:cxn modelId="{5A742CA6-4DD0-438F-B0F1-F6D159659D7B}" type="presParOf" srcId="{A5F2E977-7564-4943-8102-5F9D4713E36D}" destId="{3B444452-1881-4F39-9E14-226C9AE8B3EC}" srcOrd="0" destOrd="0" presId="urn:microsoft.com/office/officeart/2018/2/layout/IconVerticalSolidList"/>
    <dgm:cxn modelId="{76D9A18C-7C7F-44F8-8B28-134BAA835E4C}" type="presParOf" srcId="{A5F2E977-7564-4943-8102-5F9D4713E36D}" destId="{57F4BC7A-6BFB-4598-BA33-F904067EA481}" srcOrd="1" destOrd="0" presId="urn:microsoft.com/office/officeart/2018/2/layout/IconVerticalSolidList"/>
    <dgm:cxn modelId="{CDE66524-A931-4298-B256-811DFC79F23A}" type="presParOf" srcId="{A5F2E977-7564-4943-8102-5F9D4713E36D}" destId="{8BCDF026-3E0B-492F-A92B-8BE5A1E284D1}" srcOrd="2" destOrd="0" presId="urn:microsoft.com/office/officeart/2018/2/layout/IconVerticalSolidList"/>
    <dgm:cxn modelId="{5FB88CA4-35DF-4E6E-92CC-01FF816B950A}" type="presParOf" srcId="{A5F2E977-7564-4943-8102-5F9D4713E36D}" destId="{C4B028FD-B03F-4D60-A9AA-587B48101D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BA9132-6808-4840-97B7-766D41416E3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D89AE95-CC17-4941-BBEB-A399045EBFE7}">
      <dgm:prSet/>
      <dgm:spPr/>
      <dgm:t>
        <a:bodyPr/>
        <a:lstStyle/>
        <a:p>
          <a:pPr>
            <a:lnSpc>
              <a:spcPct val="100000"/>
            </a:lnSpc>
          </a:pPr>
          <a:r>
            <a:rPr lang="en-US" dirty="0"/>
            <a:t>Students take the SEED Survey through the OSAS Secure Browser or a web browser (Chrome, Firefox, or Edge) when taking the survey remotely. </a:t>
          </a:r>
        </a:p>
      </dgm:t>
    </dgm:pt>
    <dgm:pt modelId="{AC10754D-6337-41E1-AC0C-E02673777A19}" type="parTrans" cxnId="{B0DD4EB7-8140-4405-9EFC-89933F252C9B}">
      <dgm:prSet/>
      <dgm:spPr/>
      <dgm:t>
        <a:bodyPr/>
        <a:lstStyle/>
        <a:p>
          <a:endParaRPr lang="en-US"/>
        </a:p>
      </dgm:t>
    </dgm:pt>
    <dgm:pt modelId="{D4ACB994-396E-46D2-85E1-0011DB345157}" type="sibTrans" cxnId="{B0DD4EB7-8140-4405-9EFC-89933F252C9B}">
      <dgm:prSet/>
      <dgm:spPr/>
      <dgm:t>
        <a:bodyPr/>
        <a:lstStyle/>
        <a:p>
          <a:endParaRPr lang="en-US"/>
        </a:p>
      </dgm:t>
    </dgm:pt>
    <dgm:pt modelId="{B5EBE403-83BB-4F0B-B6B4-1AA44C177B63}">
      <dgm:prSet/>
      <dgm:spPr/>
      <dgm:t>
        <a:bodyPr/>
        <a:lstStyle/>
        <a:p>
          <a:pPr>
            <a:lnSpc>
              <a:spcPct val="100000"/>
            </a:lnSpc>
          </a:pPr>
          <a:r>
            <a:rPr lang="en-US"/>
            <a:t>The Assignment administration feature in the Test Delivery System will allow students to take the survey in a test window selected by a DTC or TA.</a:t>
          </a:r>
        </a:p>
      </dgm:t>
    </dgm:pt>
    <dgm:pt modelId="{255165FB-041D-4EFC-8599-E80B475F36A3}" type="parTrans" cxnId="{3B4220C1-1BA1-4C09-8647-4528F1C4DBE3}">
      <dgm:prSet/>
      <dgm:spPr/>
      <dgm:t>
        <a:bodyPr/>
        <a:lstStyle/>
        <a:p>
          <a:endParaRPr lang="en-US"/>
        </a:p>
      </dgm:t>
    </dgm:pt>
    <dgm:pt modelId="{0FB74402-9848-4D93-804D-1C43EA7CA9E9}" type="sibTrans" cxnId="{3B4220C1-1BA1-4C09-8647-4528F1C4DBE3}">
      <dgm:prSet/>
      <dgm:spPr/>
      <dgm:t>
        <a:bodyPr/>
        <a:lstStyle/>
        <a:p>
          <a:endParaRPr lang="en-US"/>
        </a:p>
      </dgm:t>
    </dgm:pt>
    <dgm:pt modelId="{94DF93C5-3868-4B75-B6A1-64BAB85F6850}" type="pres">
      <dgm:prSet presAssocID="{62BA9132-6808-4840-97B7-766D41416E35}" presName="root" presStyleCnt="0">
        <dgm:presLayoutVars>
          <dgm:dir/>
          <dgm:resizeHandles val="exact"/>
        </dgm:presLayoutVars>
      </dgm:prSet>
      <dgm:spPr/>
    </dgm:pt>
    <dgm:pt modelId="{01B92164-DBE1-439F-9CF5-B0617EE45D37}" type="pres">
      <dgm:prSet presAssocID="{9D89AE95-CC17-4941-BBEB-A399045EBFE7}" presName="compNode" presStyleCnt="0"/>
      <dgm:spPr/>
    </dgm:pt>
    <dgm:pt modelId="{831B882D-DAB3-485F-B249-09A28040573E}" type="pres">
      <dgm:prSet presAssocID="{9D89AE95-CC17-4941-BBEB-A399045EBFE7}" presName="bgRect" presStyleLbl="bgShp" presStyleIdx="0" presStyleCnt="2"/>
      <dgm:spPr/>
    </dgm:pt>
    <dgm:pt modelId="{39A8401A-7EEF-42EC-BD09-E88E43F9A7C2}" type="pres">
      <dgm:prSet presAssocID="{9D89AE95-CC17-4941-BBEB-A399045EBF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CE46E703-D97D-4ED2-9546-E474F61E0DAF}" type="pres">
      <dgm:prSet presAssocID="{9D89AE95-CC17-4941-BBEB-A399045EBFE7}" presName="spaceRect" presStyleCnt="0"/>
      <dgm:spPr/>
    </dgm:pt>
    <dgm:pt modelId="{837505CF-586D-4AF9-8FC5-342B45C1AB56}" type="pres">
      <dgm:prSet presAssocID="{9D89AE95-CC17-4941-BBEB-A399045EBFE7}" presName="parTx" presStyleLbl="revTx" presStyleIdx="0" presStyleCnt="2">
        <dgm:presLayoutVars>
          <dgm:chMax val="0"/>
          <dgm:chPref val="0"/>
        </dgm:presLayoutVars>
      </dgm:prSet>
      <dgm:spPr/>
    </dgm:pt>
    <dgm:pt modelId="{7E8D8FFD-41B7-430B-B183-D94BBF42C97D}" type="pres">
      <dgm:prSet presAssocID="{D4ACB994-396E-46D2-85E1-0011DB345157}" presName="sibTrans" presStyleCnt="0"/>
      <dgm:spPr/>
    </dgm:pt>
    <dgm:pt modelId="{3C8ED1E4-29F9-4A68-8C47-177FB54616D6}" type="pres">
      <dgm:prSet presAssocID="{B5EBE403-83BB-4F0B-B6B4-1AA44C177B63}" presName="compNode" presStyleCnt="0"/>
      <dgm:spPr/>
    </dgm:pt>
    <dgm:pt modelId="{D832889C-E690-476B-BA7E-152C66A6F56E}" type="pres">
      <dgm:prSet presAssocID="{B5EBE403-83BB-4F0B-B6B4-1AA44C177B63}" presName="bgRect" presStyleLbl="bgShp" presStyleIdx="1" presStyleCnt="2"/>
      <dgm:spPr/>
    </dgm:pt>
    <dgm:pt modelId="{BA726824-4822-441E-9085-A1BEDA781EDE}" type="pres">
      <dgm:prSet presAssocID="{B5EBE403-83BB-4F0B-B6B4-1AA44C177B6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86F715E-FCE2-4510-83A5-5561BFE33A00}" type="pres">
      <dgm:prSet presAssocID="{B5EBE403-83BB-4F0B-B6B4-1AA44C177B63}" presName="spaceRect" presStyleCnt="0"/>
      <dgm:spPr/>
    </dgm:pt>
    <dgm:pt modelId="{1AC2D50E-D219-4B3A-BF4D-1157EF46B0CA}" type="pres">
      <dgm:prSet presAssocID="{B5EBE403-83BB-4F0B-B6B4-1AA44C177B63}" presName="parTx" presStyleLbl="revTx" presStyleIdx="1" presStyleCnt="2">
        <dgm:presLayoutVars>
          <dgm:chMax val="0"/>
          <dgm:chPref val="0"/>
        </dgm:presLayoutVars>
      </dgm:prSet>
      <dgm:spPr/>
    </dgm:pt>
  </dgm:ptLst>
  <dgm:cxnLst>
    <dgm:cxn modelId="{1F4C1E4F-FE1B-45E6-A0DD-7D19A9E1AC93}" type="presOf" srcId="{62BA9132-6808-4840-97B7-766D41416E35}" destId="{94DF93C5-3868-4B75-B6A1-64BAB85F6850}" srcOrd="0" destOrd="0" presId="urn:microsoft.com/office/officeart/2018/2/layout/IconVerticalSolidList"/>
    <dgm:cxn modelId="{D9F2259F-9EC8-441F-9799-A32273F01404}" type="presOf" srcId="{9D89AE95-CC17-4941-BBEB-A399045EBFE7}" destId="{837505CF-586D-4AF9-8FC5-342B45C1AB56}" srcOrd="0" destOrd="0" presId="urn:microsoft.com/office/officeart/2018/2/layout/IconVerticalSolidList"/>
    <dgm:cxn modelId="{F07512A1-5DAD-4669-9D34-CB39ABDACFC7}" type="presOf" srcId="{B5EBE403-83BB-4F0B-B6B4-1AA44C177B63}" destId="{1AC2D50E-D219-4B3A-BF4D-1157EF46B0CA}" srcOrd="0" destOrd="0" presId="urn:microsoft.com/office/officeart/2018/2/layout/IconVerticalSolidList"/>
    <dgm:cxn modelId="{B0DD4EB7-8140-4405-9EFC-89933F252C9B}" srcId="{62BA9132-6808-4840-97B7-766D41416E35}" destId="{9D89AE95-CC17-4941-BBEB-A399045EBFE7}" srcOrd="0" destOrd="0" parTransId="{AC10754D-6337-41E1-AC0C-E02673777A19}" sibTransId="{D4ACB994-396E-46D2-85E1-0011DB345157}"/>
    <dgm:cxn modelId="{3B4220C1-1BA1-4C09-8647-4528F1C4DBE3}" srcId="{62BA9132-6808-4840-97B7-766D41416E35}" destId="{B5EBE403-83BB-4F0B-B6B4-1AA44C177B63}" srcOrd="1" destOrd="0" parTransId="{255165FB-041D-4EFC-8599-E80B475F36A3}" sibTransId="{0FB74402-9848-4D93-804D-1C43EA7CA9E9}"/>
    <dgm:cxn modelId="{F3B57129-5256-42C0-90DC-F9EC58C54C53}" type="presParOf" srcId="{94DF93C5-3868-4B75-B6A1-64BAB85F6850}" destId="{01B92164-DBE1-439F-9CF5-B0617EE45D37}" srcOrd="0" destOrd="0" presId="urn:microsoft.com/office/officeart/2018/2/layout/IconVerticalSolidList"/>
    <dgm:cxn modelId="{534BCA9D-084D-433F-B4C0-73103EE380B6}" type="presParOf" srcId="{01B92164-DBE1-439F-9CF5-B0617EE45D37}" destId="{831B882D-DAB3-485F-B249-09A28040573E}" srcOrd="0" destOrd="0" presId="urn:microsoft.com/office/officeart/2018/2/layout/IconVerticalSolidList"/>
    <dgm:cxn modelId="{D05074BE-31E6-43FA-96F1-5C42F085C706}" type="presParOf" srcId="{01B92164-DBE1-439F-9CF5-B0617EE45D37}" destId="{39A8401A-7EEF-42EC-BD09-E88E43F9A7C2}" srcOrd="1" destOrd="0" presId="urn:microsoft.com/office/officeart/2018/2/layout/IconVerticalSolidList"/>
    <dgm:cxn modelId="{DD3517CD-B052-47C4-863C-5A6FD9752960}" type="presParOf" srcId="{01B92164-DBE1-439F-9CF5-B0617EE45D37}" destId="{CE46E703-D97D-4ED2-9546-E474F61E0DAF}" srcOrd="2" destOrd="0" presId="urn:microsoft.com/office/officeart/2018/2/layout/IconVerticalSolidList"/>
    <dgm:cxn modelId="{AD0265BD-85EA-4EA2-8FE1-6D8168EC74FE}" type="presParOf" srcId="{01B92164-DBE1-439F-9CF5-B0617EE45D37}" destId="{837505CF-586D-4AF9-8FC5-342B45C1AB56}" srcOrd="3" destOrd="0" presId="urn:microsoft.com/office/officeart/2018/2/layout/IconVerticalSolidList"/>
    <dgm:cxn modelId="{9BC06DDE-D4DD-42C5-A2DC-C12F406D2FB5}" type="presParOf" srcId="{94DF93C5-3868-4B75-B6A1-64BAB85F6850}" destId="{7E8D8FFD-41B7-430B-B183-D94BBF42C97D}" srcOrd="1" destOrd="0" presId="urn:microsoft.com/office/officeart/2018/2/layout/IconVerticalSolidList"/>
    <dgm:cxn modelId="{B0AA4CD0-C569-4F01-A330-BF7714A0AB13}" type="presParOf" srcId="{94DF93C5-3868-4B75-B6A1-64BAB85F6850}" destId="{3C8ED1E4-29F9-4A68-8C47-177FB54616D6}" srcOrd="2" destOrd="0" presId="urn:microsoft.com/office/officeart/2018/2/layout/IconVerticalSolidList"/>
    <dgm:cxn modelId="{6C7D4A3A-6AB6-46EC-8FFF-40C34FDF7EC4}" type="presParOf" srcId="{3C8ED1E4-29F9-4A68-8C47-177FB54616D6}" destId="{D832889C-E690-476B-BA7E-152C66A6F56E}" srcOrd="0" destOrd="0" presId="urn:microsoft.com/office/officeart/2018/2/layout/IconVerticalSolidList"/>
    <dgm:cxn modelId="{14036734-1467-4559-B48C-D7434569E278}" type="presParOf" srcId="{3C8ED1E4-29F9-4A68-8C47-177FB54616D6}" destId="{BA726824-4822-441E-9085-A1BEDA781EDE}" srcOrd="1" destOrd="0" presId="urn:microsoft.com/office/officeart/2018/2/layout/IconVerticalSolidList"/>
    <dgm:cxn modelId="{86B581AD-F43C-4285-BD97-A623839999F3}" type="presParOf" srcId="{3C8ED1E4-29F9-4A68-8C47-177FB54616D6}" destId="{B86F715E-FCE2-4510-83A5-5561BFE33A00}" srcOrd="2" destOrd="0" presId="urn:microsoft.com/office/officeart/2018/2/layout/IconVerticalSolidList"/>
    <dgm:cxn modelId="{569A23E9-9A71-4169-A534-4F4624108CF7}" type="presParOf" srcId="{3C8ED1E4-29F9-4A68-8C47-177FB54616D6}" destId="{1AC2D50E-D219-4B3A-BF4D-1157EF46B0C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38D572-EB36-48F9-9AFA-E753402C6AF2}"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9545BF30-E715-4436-B8F9-F0DB0379DBB3}">
      <dgm:prSet/>
      <dgm:spPr/>
      <dgm:t>
        <a:bodyPr/>
        <a:lstStyle/>
        <a:p>
          <a:r>
            <a:rPr lang="en-US" b="1" dirty="0"/>
            <a:t>Per OAR 581-022-2100</a:t>
          </a:r>
          <a:r>
            <a:rPr lang="en-US" dirty="0"/>
            <a:t>, the survey should be conducted as an activity during the school day. </a:t>
          </a:r>
        </a:p>
      </dgm:t>
    </dgm:pt>
    <dgm:pt modelId="{526C8290-D5FF-4052-AEF2-0F9FC694E4D4}" type="parTrans" cxnId="{59F8C1B5-7A37-49E7-9848-BC3C6EDA2427}">
      <dgm:prSet/>
      <dgm:spPr/>
      <dgm:t>
        <a:bodyPr/>
        <a:lstStyle/>
        <a:p>
          <a:endParaRPr lang="en-US"/>
        </a:p>
      </dgm:t>
    </dgm:pt>
    <dgm:pt modelId="{ABFD5644-75F3-483D-A459-BB2672013403}" type="sibTrans" cxnId="{59F8C1B5-7A37-49E7-9848-BC3C6EDA2427}">
      <dgm:prSet/>
      <dgm:spPr/>
      <dgm:t>
        <a:bodyPr/>
        <a:lstStyle/>
        <a:p>
          <a:endParaRPr lang="en-US"/>
        </a:p>
      </dgm:t>
    </dgm:pt>
    <dgm:pt modelId="{9C71BD61-F18A-4185-97B8-F9F62AC8C579}">
      <dgm:prSet/>
      <dgm:spPr/>
      <dgm:t>
        <a:bodyPr/>
        <a:lstStyle/>
        <a:p>
          <a:pPr>
            <a:buFont typeface="Arial" panose="020B0604020202020204" pitchFamily="34" charset="0"/>
            <a:buChar char="•"/>
          </a:pPr>
          <a:r>
            <a:rPr lang="en-US" dirty="0"/>
            <a:t>Students can decline to participate verbally or by signing in and selecting “no” on the first item. </a:t>
          </a:r>
        </a:p>
      </dgm:t>
    </dgm:pt>
    <dgm:pt modelId="{330277FF-4CE4-4999-8B98-2A1D9064470B}" type="parTrans" cxnId="{1B37EC7D-96D1-4871-BFE9-E4FFAA713441}">
      <dgm:prSet/>
      <dgm:spPr/>
      <dgm:t>
        <a:bodyPr/>
        <a:lstStyle/>
        <a:p>
          <a:endParaRPr lang="en-US"/>
        </a:p>
      </dgm:t>
    </dgm:pt>
    <dgm:pt modelId="{95A9394A-EF8A-4021-86B5-2A373EBCC74E}" type="sibTrans" cxnId="{1B37EC7D-96D1-4871-BFE9-E4FFAA713441}">
      <dgm:prSet/>
      <dgm:spPr/>
      <dgm:t>
        <a:bodyPr/>
        <a:lstStyle/>
        <a:p>
          <a:endParaRPr lang="en-US"/>
        </a:p>
      </dgm:t>
    </dgm:pt>
    <dgm:pt modelId="{B3677F33-16BB-4650-942C-77936B301811}">
      <dgm:prSet/>
      <dgm:spPr/>
      <dgm:t>
        <a:bodyPr/>
        <a:lstStyle/>
        <a:p>
          <a:r>
            <a:rPr lang="en-US" dirty="0"/>
            <a:t>Students </a:t>
          </a:r>
          <a:r>
            <a:rPr lang="en-US" b="1" u="none" dirty="0"/>
            <a:t>will need their SSID numbers </a:t>
          </a:r>
          <a:r>
            <a:rPr lang="en-US" dirty="0"/>
            <a:t>to access the SEED Survey.</a:t>
          </a:r>
        </a:p>
      </dgm:t>
    </dgm:pt>
    <dgm:pt modelId="{45E3F49B-0675-4FD7-B042-5BB2A9343DB6}" type="parTrans" cxnId="{873C94C3-5062-4B9D-A615-C6E769B52024}">
      <dgm:prSet/>
      <dgm:spPr/>
      <dgm:t>
        <a:bodyPr/>
        <a:lstStyle/>
        <a:p>
          <a:endParaRPr lang="en-US"/>
        </a:p>
      </dgm:t>
    </dgm:pt>
    <dgm:pt modelId="{4D206724-FCA8-42BA-BF81-AC863A4FE580}" type="sibTrans" cxnId="{873C94C3-5062-4B9D-A615-C6E769B52024}">
      <dgm:prSet/>
      <dgm:spPr/>
      <dgm:t>
        <a:bodyPr/>
        <a:lstStyle/>
        <a:p>
          <a:endParaRPr lang="en-US"/>
        </a:p>
      </dgm:t>
    </dgm:pt>
    <dgm:pt modelId="{7EAA5577-D831-43C0-A153-76752C983C11}">
      <dgm:prSet/>
      <dgm:spPr/>
      <dgm:t>
        <a:bodyPr/>
        <a:lstStyle/>
        <a:p>
          <a:r>
            <a:rPr lang="en-US" dirty="0"/>
            <a:t>Please refer to the </a:t>
          </a:r>
          <a:r>
            <a:rPr lang="en-US" dirty="0">
              <a:hlinkClick xmlns:r="http://schemas.openxmlformats.org/officeDocument/2006/relationships" r:id="rId1"/>
            </a:rPr>
            <a:t>Test Administration Manual</a:t>
          </a:r>
          <a:r>
            <a:rPr lang="en-US" dirty="0"/>
            <a:t> Section 2.5 Student Confidentiality for guidance in providing students their SSID numbers</a:t>
          </a:r>
        </a:p>
      </dgm:t>
    </dgm:pt>
    <dgm:pt modelId="{DC0C42A8-8A64-4A52-ADD3-4C096C799266}" type="parTrans" cxnId="{53BF2B70-C62F-4276-9912-6D163D861EF1}">
      <dgm:prSet/>
      <dgm:spPr/>
      <dgm:t>
        <a:bodyPr/>
        <a:lstStyle/>
        <a:p>
          <a:endParaRPr lang="en-US"/>
        </a:p>
      </dgm:t>
    </dgm:pt>
    <dgm:pt modelId="{207CF4F5-10B6-40A6-A31B-9A9C64DE064A}" type="sibTrans" cxnId="{53BF2B70-C62F-4276-9912-6D163D861EF1}">
      <dgm:prSet/>
      <dgm:spPr/>
      <dgm:t>
        <a:bodyPr/>
        <a:lstStyle/>
        <a:p>
          <a:endParaRPr lang="en-US"/>
        </a:p>
      </dgm:t>
    </dgm:pt>
    <dgm:pt modelId="{3C3A1370-3D79-4E37-AA33-BAB30B7BCB41}" type="pres">
      <dgm:prSet presAssocID="{CB38D572-EB36-48F9-9AFA-E753402C6AF2}" presName="Name0" presStyleCnt="0">
        <dgm:presLayoutVars>
          <dgm:dir/>
          <dgm:animLvl val="lvl"/>
          <dgm:resizeHandles val="exact"/>
        </dgm:presLayoutVars>
      </dgm:prSet>
      <dgm:spPr/>
    </dgm:pt>
    <dgm:pt modelId="{E274A355-387B-4F24-9D7D-843BF1C74FFD}" type="pres">
      <dgm:prSet presAssocID="{B3677F33-16BB-4650-942C-77936B301811}" presName="boxAndChildren" presStyleCnt="0"/>
      <dgm:spPr/>
    </dgm:pt>
    <dgm:pt modelId="{2D201F9E-A5C7-415A-94EC-8D85624515A8}" type="pres">
      <dgm:prSet presAssocID="{B3677F33-16BB-4650-942C-77936B301811}" presName="parentTextBox" presStyleLbl="node1" presStyleIdx="0" presStyleCnt="2"/>
      <dgm:spPr/>
    </dgm:pt>
    <dgm:pt modelId="{BCE9F5A8-6E1C-4B50-BD64-E763A3078F18}" type="pres">
      <dgm:prSet presAssocID="{B3677F33-16BB-4650-942C-77936B301811}" presName="entireBox" presStyleLbl="node1" presStyleIdx="0" presStyleCnt="2"/>
      <dgm:spPr/>
    </dgm:pt>
    <dgm:pt modelId="{CDEE55A7-A10E-4BB1-82BA-102F3635197D}" type="pres">
      <dgm:prSet presAssocID="{B3677F33-16BB-4650-942C-77936B301811}" presName="descendantBox" presStyleCnt="0"/>
      <dgm:spPr/>
    </dgm:pt>
    <dgm:pt modelId="{44FB5F0B-13B0-4FC4-8EAD-AE4C61B33652}" type="pres">
      <dgm:prSet presAssocID="{7EAA5577-D831-43C0-A153-76752C983C11}" presName="childTextBox" presStyleLbl="fgAccFollowNode1" presStyleIdx="0" presStyleCnt="2">
        <dgm:presLayoutVars>
          <dgm:bulletEnabled val="1"/>
        </dgm:presLayoutVars>
      </dgm:prSet>
      <dgm:spPr/>
    </dgm:pt>
    <dgm:pt modelId="{518840E9-EA52-4202-B607-6050B0EDB7AD}" type="pres">
      <dgm:prSet presAssocID="{ABFD5644-75F3-483D-A459-BB2672013403}" presName="sp" presStyleCnt="0"/>
      <dgm:spPr/>
    </dgm:pt>
    <dgm:pt modelId="{4F9EAB94-3BE4-4E65-B281-E82C2C34EA07}" type="pres">
      <dgm:prSet presAssocID="{9545BF30-E715-4436-B8F9-F0DB0379DBB3}" presName="arrowAndChildren" presStyleCnt="0"/>
      <dgm:spPr/>
    </dgm:pt>
    <dgm:pt modelId="{A41EDB03-CBB8-40A2-A24A-849677B8CEDD}" type="pres">
      <dgm:prSet presAssocID="{9545BF30-E715-4436-B8F9-F0DB0379DBB3}" presName="parentTextArrow" presStyleLbl="node1" presStyleIdx="0" presStyleCnt="2"/>
      <dgm:spPr/>
    </dgm:pt>
    <dgm:pt modelId="{A5E58EB5-B5FB-4E03-818D-51E0127A3726}" type="pres">
      <dgm:prSet presAssocID="{9545BF30-E715-4436-B8F9-F0DB0379DBB3}" presName="arrow" presStyleLbl="node1" presStyleIdx="1" presStyleCnt="2"/>
      <dgm:spPr/>
    </dgm:pt>
    <dgm:pt modelId="{5EFE59B1-B42E-46E1-90DD-71B92CADEBD1}" type="pres">
      <dgm:prSet presAssocID="{9545BF30-E715-4436-B8F9-F0DB0379DBB3}" presName="descendantArrow" presStyleCnt="0"/>
      <dgm:spPr/>
    </dgm:pt>
    <dgm:pt modelId="{7AEBFA44-0139-46AA-A530-CE0E1EE83706}" type="pres">
      <dgm:prSet presAssocID="{9C71BD61-F18A-4185-97B8-F9F62AC8C579}" presName="childTextArrow" presStyleLbl="fgAccFollowNode1" presStyleIdx="1" presStyleCnt="2" custScaleY="104101">
        <dgm:presLayoutVars>
          <dgm:bulletEnabled val="1"/>
        </dgm:presLayoutVars>
      </dgm:prSet>
      <dgm:spPr/>
    </dgm:pt>
  </dgm:ptLst>
  <dgm:cxnLst>
    <dgm:cxn modelId="{7B9E9813-0175-49B0-AFF1-42C18FAD83CE}" type="presOf" srcId="{9545BF30-E715-4436-B8F9-F0DB0379DBB3}" destId="{A5E58EB5-B5FB-4E03-818D-51E0127A3726}" srcOrd="1" destOrd="0" presId="urn:microsoft.com/office/officeart/2005/8/layout/process4"/>
    <dgm:cxn modelId="{BE74EE30-57BC-4FAE-AE1E-8A296222851F}" type="presOf" srcId="{9C71BD61-F18A-4185-97B8-F9F62AC8C579}" destId="{7AEBFA44-0139-46AA-A530-CE0E1EE83706}" srcOrd="0" destOrd="0" presId="urn:microsoft.com/office/officeart/2005/8/layout/process4"/>
    <dgm:cxn modelId="{5465DF3D-3FD3-44FA-8333-4F8D9F4E6867}" type="presOf" srcId="{9545BF30-E715-4436-B8F9-F0DB0379DBB3}" destId="{A41EDB03-CBB8-40A2-A24A-849677B8CEDD}" srcOrd="0" destOrd="0" presId="urn:microsoft.com/office/officeart/2005/8/layout/process4"/>
    <dgm:cxn modelId="{53BF2B70-C62F-4276-9912-6D163D861EF1}" srcId="{B3677F33-16BB-4650-942C-77936B301811}" destId="{7EAA5577-D831-43C0-A153-76752C983C11}" srcOrd="0" destOrd="0" parTransId="{DC0C42A8-8A64-4A52-ADD3-4C096C799266}" sibTransId="{207CF4F5-10B6-40A6-A31B-9A9C64DE064A}"/>
    <dgm:cxn modelId="{572E5C72-AF15-4141-89C7-CD7E1E925F8C}" type="presOf" srcId="{7EAA5577-D831-43C0-A153-76752C983C11}" destId="{44FB5F0B-13B0-4FC4-8EAD-AE4C61B33652}" srcOrd="0" destOrd="0" presId="urn:microsoft.com/office/officeart/2005/8/layout/process4"/>
    <dgm:cxn modelId="{1B37EC7D-96D1-4871-BFE9-E4FFAA713441}" srcId="{9545BF30-E715-4436-B8F9-F0DB0379DBB3}" destId="{9C71BD61-F18A-4185-97B8-F9F62AC8C579}" srcOrd="0" destOrd="0" parTransId="{330277FF-4CE4-4999-8B98-2A1D9064470B}" sibTransId="{95A9394A-EF8A-4021-86B5-2A373EBCC74E}"/>
    <dgm:cxn modelId="{39663783-9455-4648-A977-24550FA08365}" type="presOf" srcId="{B3677F33-16BB-4650-942C-77936B301811}" destId="{2D201F9E-A5C7-415A-94EC-8D85624515A8}" srcOrd="0" destOrd="0" presId="urn:microsoft.com/office/officeart/2005/8/layout/process4"/>
    <dgm:cxn modelId="{F1AB58A4-A56C-498B-AF5D-BEED55410383}" type="presOf" srcId="{CB38D572-EB36-48F9-9AFA-E753402C6AF2}" destId="{3C3A1370-3D79-4E37-AA33-BAB30B7BCB41}" srcOrd="0" destOrd="0" presId="urn:microsoft.com/office/officeart/2005/8/layout/process4"/>
    <dgm:cxn modelId="{59F8C1B5-7A37-49E7-9848-BC3C6EDA2427}" srcId="{CB38D572-EB36-48F9-9AFA-E753402C6AF2}" destId="{9545BF30-E715-4436-B8F9-F0DB0379DBB3}" srcOrd="0" destOrd="0" parTransId="{526C8290-D5FF-4052-AEF2-0F9FC694E4D4}" sibTransId="{ABFD5644-75F3-483D-A459-BB2672013403}"/>
    <dgm:cxn modelId="{873C94C3-5062-4B9D-A615-C6E769B52024}" srcId="{CB38D572-EB36-48F9-9AFA-E753402C6AF2}" destId="{B3677F33-16BB-4650-942C-77936B301811}" srcOrd="1" destOrd="0" parTransId="{45E3F49B-0675-4FD7-B042-5BB2A9343DB6}" sibTransId="{4D206724-FCA8-42BA-BF81-AC863A4FE580}"/>
    <dgm:cxn modelId="{79E1F3DB-5D5B-4EC2-8C5B-33A5D92888D2}" type="presOf" srcId="{B3677F33-16BB-4650-942C-77936B301811}" destId="{BCE9F5A8-6E1C-4B50-BD64-E763A3078F18}" srcOrd="1" destOrd="0" presId="urn:microsoft.com/office/officeart/2005/8/layout/process4"/>
    <dgm:cxn modelId="{7E5BD150-D6C5-442E-91F3-B48DCA7E8A76}" type="presParOf" srcId="{3C3A1370-3D79-4E37-AA33-BAB30B7BCB41}" destId="{E274A355-387B-4F24-9D7D-843BF1C74FFD}" srcOrd="0" destOrd="0" presId="urn:microsoft.com/office/officeart/2005/8/layout/process4"/>
    <dgm:cxn modelId="{2FC2A45F-DCF0-4046-9859-E9DA032650FA}" type="presParOf" srcId="{E274A355-387B-4F24-9D7D-843BF1C74FFD}" destId="{2D201F9E-A5C7-415A-94EC-8D85624515A8}" srcOrd="0" destOrd="0" presId="urn:microsoft.com/office/officeart/2005/8/layout/process4"/>
    <dgm:cxn modelId="{2C5A8459-8A14-44FA-AA1E-F8558F8367CA}" type="presParOf" srcId="{E274A355-387B-4F24-9D7D-843BF1C74FFD}" destId="{BCE9F5A8-6E1C-4B50-BD64-E763A3078F18}" srcOrd="1" destOrd="0" presId="urn:microsoft.com/office/officeart/2005/8/layout/process4"/>
    <dgm:cxn modelId="{E5286B38-D8D4-4F44-AEDA-611607AEBEC3}" type="presParOf" srcId="{E274A355-387B-4F24-9D7D-843BF1C74FFD}" destId="{CDEE55A7-A10E-4BB1-82BA-102F3635197D}" srcOrd="2" destOrd="0" presId="urn:microsoft.com/office/officeart/2005/8/layout/process4"/>
    <dgm:cxn modelId="{BE30E669-C588-494E-A78C-1C96F14D6CB5}" type="presParOf" srcId="{CDEE55A7-A10E-4BB1-82BA-102F3635197D}" destId="{44FB5F0B-13B0-4FC4-8EAD-AE4C61B33652}" srcOrd="0" destOrd="0" presId="urn:microsoft.com/office/officeart/2005/8/layout/process4"/>
    <dgm:cxn modelId="{EF84C372-3A4D-4F58-A069-1074BC74865B}" type="presParOf" srcId="{3C3A1370-3D79-4E37-AA33-BAB30B7BCB41}" destId="{518840E9-EA52-4202-B607-6050B0EDB7AD}" srcOrd="1" destOrd="0" presId="urn:microsoft.com/office/officeart/2005/8/layout/process4"/>
    <dgm:cxn modelId="{21F40FCB-B51A-44E2-9E51-518DCA6E3121}" type="presParOf" srcId="{3C3A1370-3D79-4E37-AA33-BAB30B7BCB41}" destId="{4F9EAB94-3BE4-4E65-B281-E82C2C34EA07}" srcOrd="2" destOrd="0" presId="urn:microsoft.com/office/officeart/2005/8/layout/process4"/>
    <dgm:cxn modelId="{10C7A7C4-1C48-4185-9D18-BC3222248FE3}" type="presParOf" srcId="{4F9EAB94-3BE4-4E65-B281-E82C2C34EA07}" destId="{A41EDB03-CBB8-40A2-A24A-849677B8CEDD}" srcOrd="0" destOrd="0" presId="urn:microsoft.com/office/officeart/2005/8/layout/process4"/>
    <dgm:cxn modelId="{C2A4227B-63CB-47F8-8BF3-E96328717C42}" type="presParOf" srcId="{4F9EAB94-3BE4-4E65-B281-E82C2C34EA07}" destId="{A5E58EB5-B5FB-4E03-818D-51E0127A3726}" srcOrd="1" destOrd="0" presId="urn:microsoft.com/office/officeart/2005/8/layout/process4"/>
    <dgm:cxn modelId="{1D611E4C-AFF9-44DE-8E9C-390F1BAE93FE}" type="presParOf" srcId="{4F9EAB94-3BE4-4E65-B281-E82C2C34EA07}" destId="{5EFE59B1-B42E-46E1-90DD-71B92CADEBD1}" srcOrd="2" destOrd="0" presId="urn:microsoft.com/office/officeart/2005/8/layout/process4"/>
    <dgm:cxn modelId="{CCEB6A2A-62D0-4E54-AA0E-C4F441564825}" type="presParOf" srcId="{5EFE59B1-B42E-46E1-90DD-71B92CADEBD1}" destId="{7AEBFA44-0139-46AA-A530-CE0E1EE83706}"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5A1BFF-1B76-402C-8873-F9FF6D52BDA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F98B024-5530-43D4-A90C-D7AE9B4F314F}">
      <dgm:prSet/>
      <dgm:spPr/>
      <dgm:t>
        <a:bodyPr/>
        <a:lstStyle/>
        <a:p>
          <a:r>
            <a:rPr lang="en-US" dirty="0"/>
            <a:t>The 2025-26 survey is available in English, Spanish, Russian, Vietnamese, Ukrainian, Arabic, Traditional Chinese, and Simplified Chinese. It is also available in Braille.</a:t>
          </a:r>
        </a:p>
      </dgm:t>
    </dgm:pt>
    <dgm:pt modelId="{55198AB1-F7FF-4C96-BA74-4949B3D62C4E}" type="parTrans" cxnId="{ACC1CCB5-02C1-4AE7-B7FB-08B196E5CD81}">
      <dgm:prSet/>
      <dgm:spPr/>
      <dgm:t>
        <a:bodyPr/>
        <a:lstStyle/>
        <a:p>
          <a:endParaRPr lang="en-US"/>
        </a:p>
      </dgm:t>
    </dgm:pt>
    <dgm:pt modelId="{776BF788-9E7C-4CB3-8EEA-1C95CA3B3630}" type="sibTrans" cxnId="{ACC1CCB5-02C1-4AE7-B7FB-08B196E5CD81}">
      <dgm:prSet/>
      <dgm:spPr/>
      <dgm:t>
        <a:bodyPr/>
        <a:lstStyle/>
        <a:p>
          <a:endParaRPr lang="en-US"/>
        </a:p>
      </dgm:t>
    </dgm:pt>
    <dgm:pt modelId="{DC8FF2ED-27D0-443A-87AF-C7CA4DFA93AF}">
      <dgm:prSet/>
      <dgm:spPr/>
      <dgm:t>
        <a:bodyPr/>
        <a:lstStyle/>
        <a:p>
          <a:r>
            <a:rPr lang="en-US"/>
            <a:t>The survey is administered in the same Test Delivery System as Oregon’s summative assessments. A list of available accessibility supports can be found in the Oregon Accessibility Manual.</a:t>
          </a:r>
        </a:p>
      </dgm:t>
    </dgm:pt>
    <dgm:pt modelId="{9696CCA9-8ADF-472E-8142-DB66206FB23B}" type="parTrans" cxnId="{3E8661F4-69DF-4241-AAB1-FAF93FCCAE39}">
      <dgm:prSet/>
      <dgm:spPr/>
      <dgm:t>
        <a:bodyPr/>
        <a:lstStyle/>
        <a:p>
          <a:endParaRPr lang="en-US"/>
        </a:p>
      </dgm:t>
    </dgm:pt>
    <dgm:pt modelId="{6E7B7110-72BE-428C-BA2D-7DAA672DE767}" type="sibTrans" cxnId="{3E8661F4-69DF-4241-AAB1-FAF93FCCAE39}">
      <dgm:prSet/>
      <dgm:spPr/>
      <dgm:t>
        <a:bodyPr/>
        <a:lstStyle/>
        <a:p>
          <a:endParaRPr lang="en-US"/>
        </a:p>
      </dgm:t>
    </dgm:pt>
    <dgm:pt modelId="{D4A05982-2B63-4A0B-B050-04B02B80F40C}">
      <dgm:prSet/>
      <dgm:spPr/>
      <dgm:t>
        <a:bodyPr/>
        <a:lstStyle/>
        <a:p>
          <a:r>
            <a:rPr lang="en-US"/>
            <a:t>When the survey is given as an assignment, student-dependent accessibility supports need to be selected in TIDE before the web address (URL) is sent to the student.</a:t>
          </a:r>
        </a:p>
      </dgm:t>
    </dgm:pt>
    <dgm:pt modelId="{80809FF3-9D7C-4412-AC2B-35F3012589F5}" type="parTrans" cxnId="{414B5386-4DAD-4AA9-B0B7-9503C2223164}">
      <dgm:prSet/>
      <dgm:spPr/>
      <dgm:t>
        <a:bodyPr/>
        <a:lstStyle/>
        <a:p>
          <a:endParaRPr lang="en-US"/>
        </a:p>
      </dgm:t>
    </dgm:pt>
    <dgm:pt modelId="{F586D3FC-5825-41BB-AEC9-4172CE701B4F}" type="sibTrans" cxnId="{414B5386-4DAD-4AA9-B0B7-9503C2223164}">
      <dgm:prSet/>
      <dgm:spPr/>
      <dgm:t>
        <a:bodyPr/>
        <a:lstStyle/>
        <a:p>
          <a:endParaRPr lang="en-US"/>
        </a:p>
      </dgm:t>
    </dgm:pt>
    <dgm:pt modelId="{455DCE0A-6C54-4722-B616-E0B11F15F9AA}" type="pres">
      <dgm:prSet presAssocID="{015A1BFF-1B76-402C-8873-F9FF6D52BDA9}" presName="root" presStyleCnt="0">
        <dgm:presLayoutVars>
          <dgm:dir/>
          <dgm:resizeHandles val="exact"/>
        </dgm:presLayoutVars>
      </dgm:prSet>
      <dgm:spPr/>
    </dgm:pt>
    <dgm:pt modelId="{88921BA3-EBB4-49E1-9FB5-37EADBC2A271}" type="pres">
      <dgm:prSet presAssocID="{5F98B024-5530-43D4-A90C-D7AE9B4F314F}" presName="compNode" presStyleCnt="0"/>
      <dgm:spPr/>
    </dgm:pt>
    <dgm:pt modelId="{C22F20CA-A3FE-417F-8C4A-D5B7A1B56446}" type="pres">
      <dgm:prSet presAssocID="{5F98B024-5530-43D4-A90C-D7AE9B4F314F}" presName="bgRect" presStyleLbl="bgShp" presStyleIdx="0" presStyleCnt="3"/>
      <dgm:spPr/>
    </dgm:pt>
    <dgm:pt modelId="{2063656E-ED8C-44E5-934B-15F329928F16}" type="pres">
      <dgm:prSet presAssocID="{5F98B024-5530-43D4-A90C-D7AE9B4F314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8 with solid fill"/>
        </a:ext>
      </dgm:extLst>
    </dgm:pt>
    <dgm:pt modelId="{8854ADB0-D6F2-431D-A48B-547B43CC6D85}" type="pres">
      <dgm:prSet presAssocID="{5F98B024-5530-43D4-A90C-D7AE9B4F314F}" presName="spaceRect" presStyleCnt="0"/>
      <dgm:spPr/>
    </dgm:pt>
    <dgm:pt modelId="{524571D6-C073-4D9E-832E-DEE94F27A3A4}" type="pres">
      <dgm:prSet presAssocID="{5F98B024-5530-43D4-A90C-D7AE9B4F314F}" presName="parTx" presStyleLbl="revTx" presStyleIdx="0" presStyleCnt="3">
        <dgm:presLayoutVars>
          <dgm:chMax val="0"/>
          <dgm:chPref val="0"/>
        </dgm:presLayoutVars>
      </dgm:prSet>
      <dgm:spPr/>
    </dgm:pt>
    <dgm:pt modelId="{6F2BEBE2-FBD5-4EA5-B807-3715190FF3E1}" type="pres">
      <dgm:prSet presAssocID="{776BF788-9E7C-4CB3-8EEA-1C95CA3B3630}" presName="sibTrans" presStyleCnt="0"/>
      <dgm:spPr/>
    </dgm:pt>
    <dgm:pt modelId="{5CC6ACC0-43EC-4342-861A-E25B74C12C17}" type="pres">
      <dgm:prSet presAssocID="{DC8FF2ED-27D0-443A-87AF-C7CA4DFA93AF}" presName="compNode" presStyleCnt="0"/>
      <dgm:spPr/>
    </dgm:pt>
    <dgm:pt modelId="{81AD80DF-7C07-4BBF-A843-7A76C30AC351}" type="pres">
      <dgm:prSet presAssocID="{DC8FF2ED-27D0-443A-87AF-C7CA4DFA93AF}" presName="bgRect" presStyleLbl="bgShp" presStyleIdx="1" presStyleCnt="3"/>
      <dgm:spPr/>
    </dgm:pt>
    <dgm:pt modelId="{05291367-D51A-4B52-B7CE-59B04D518349}" type="pres">
      <dgm:prSet presAssocID="{DC8FF2ED-27D0-443A-87AF-C7CA4DFA93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72F8ED0D-E1F7-4449-B335-CC6578866619}" type="pres">
      <dgm:prSet presAssocID="{DC8FF2ED-27D0-443A-87AF-C7CA4DFA93AF}" presName="spaceRect" presStyleCnt="0"/>
      <dgm:spPr/>
    </dgm:pt>
    <dgm:pt modelId="{BD4A5734-8C14-4842-9BF7-A80C2D99422A}" type="pres">
      <dgm:prSet presAssocID="{DC8FF2ED-27D0-443A-87AF-C7CA4DFA93AF}" presName="parTx" presStyleLbl="revTx" presStyleIdx="1" presStyleCnt="3">
        <dgm:presLayoutVars>
          <dgm:chMax val="0"/>
          <dgm:chPref val="0"/>
        </dgm:presLayoutVars>
      </dgm:prSet>
      <dgm:spPr/>
    </dgm:pt>
    <dgm:pt modelId="{C8329F0E-E45D-4399-BD4D-E6CB2E2883C9}" type="pres">
      <dgm:prSet presAssocID="{6E7B7110-72BE-428C-BA2D-7DAA672DE767}" presName="sibTrans" presStyleCnt="0"/>
      <dgm:spPr/>
    </dgm:pt>
    <dgm:pt modelId="{EA89EAD9-833B-405A-BF02-638C89F5288B}" type="pres">
      <dgm:prSet presAssocID="{D4A05982-2B63-4A0B-B050-04B02B80F40C}" presName="compNode" presStyleCnt="0"/>
      <dgm:spPr/>
    </dgm:pt>
    <dgm:pt modelId="{B73FB344-18F1-46E7-A5CE-9E97FC3B9C56}" type="pres">
      <dgm:prSet presAssocID="{D4A05982-2B63-4A0B-B050-04B02B80F40C}" presName="bgRect" presStyleLbl="bgShp" presStyleIdx="2" presStyleCnt="3" custLinFactNeighborX="-125" custLinFactNeighborY="1025"/>
      <dgm:spPr/>
    </dgm:pt>
    <dgm:pt modelId="{3417A3C8-11D9-4809-A6BA-7F8BD769591F}" type="pres">
      <dgm:prSet presAssocID="{D4A05982-2B63-4A0B-B050-04B02B80F4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560F7F49-0FB0-4575-B4FC-A42AAB93E4FF}" type="pres">
      <dgm:prSet presAssocID="{D4A05982-2B63-4A0B-B050-04B02B80F40C}" presName="spaceRect" presStyleCnt="0"/>
      <dgm:spPr/>
    </dgm:pt>
    <dgm:pt modelId="{D1AFEFD1-CF9B-4441-9559-A5B31838EF5A}" type="pres">
      <dgm:prSet presAssocID="{D4A05982-2B63-4A0B-B050-04B02B80F40C}" presName="parTx" presStyleLbl="revTx" presStyleIdx="2" presStyleCnt="3">
        <dgm:presLayoutVars>
          <dgm:chMax val="0"/>
          <dgm:chPref val="0"/>
        </dgm:presLayoutVars>
      </dgm:prSet>
      <dgm:spPr/>
    </dgm:pt>
  </dgm:ptLst>
  <dgm:cxnLst>
    <dgm:cxn modelId="{3F7B8A3A-B562-4F22-9865-E43A73EB618B}" type="presOf" srcId="{DC8FF2ED-27D0-443A-87AF-C7CA4DFA93AF}" destId="{BD4A5734-8C14-4842-9BF7-A80C2D99422A}" srcOrd="0" destOrd="0" presId="urn:microsoft.com/office/officeart/2018/2/layout/IconVerticalSolidList"/>
    <dgm:cxn modelId="{8DF5DE5A-5CDC-44AC-BA81-BFDAE6955464}" type="presOf" srcId="{D4A05982-2B63-4A0B-B050-04B02B80F40C}" destId="{D1AFEFD1-CF9B-4441-9559-A5B31838EF5A}" srcOrd="0" destOrd="0" presId="urn:microsoft.com/office/officeart/2018/2/layout/IconVerticalSolidList"/>
    <dgm:cxn modelId="{414B5386-4DAD-4AA9-B0B7-9503C2223164}" srcId="{015A1BFF-1B76-402C-8873-F9FF6D52BDA9}" destId="{D4A05982-2B63-4A0B-B050-04B02B80F40C}" srcOrd="2" destOrd="0" parTransId="{80809FF3-9D7C-4412-AC2B-35F3012589F5}" sibTransId="{F586D3FC-5825-41BB-AEC9-4172CE701B4F}"/>
    <dgm:cxn modelId="{33D485AC-5B9E-4A38-964A-DCEFC6F94612}" type="presOf" srcId="{015A1BFF-1B76-402C-8873-F9FF6D52BDA9}" destId="{455DCE0A-6C54-4722-B616-E0B11F15F9AA}" srcOrd="0" destOrd="0" presId="urn:microsoft.com/office/officeart/2018/2/layout/IconVerticalSolidList"/>
    <dgm:cxn modelId="{ACC1CCB5-02C1-4AE7-B7FB-08B196E5CD81}" srcId="{015A1BFF-1B76-402C-8873-F9FF6D52BDA9}" destId="{5F98B024-5530-43D4-A90C-D7AE9B4F314F}" srcOrd="0" destOrd="0" parTransId="{55198AB1-F7FF-4C96-BA74-4949B3D62C4E}" sibTransId="{776BF788-9E7C-4CB3-8EEA-1C95CA3B3630}"/>
    <dgm:cxn modelId="{22870FC8-CCC1-4AAB-8CD7-F86BFEF8D9A6}" type="presOf" srcId="{5F98B024-5530-43D4-A90C-D7AE9B4F314F}" destId="{524571D6-C073-4D9E-832E-DEE94F27A3A4}" srcOrd="0" destOrd="0" presId="urn:microsoft.com/office/officeart/2018/2/layout/IconVerticalSolidList"/>
    <dgm:cxn modelId="{3E8661F4-69DF-4241-AAB1-FAF93FCCAE39}" srcId="{015A1BFF-1B76-402C-8873-F9FF6D52BDA9}" destId="{DC8FF2ED-27D0-443A-87AF-C7CA4DFA93AF}" srcOrd="1" destOrd="0" parTransId="{9696CCA9-8ADF-472E-8142-DB66206FB23B}" sibTransId="{6E7B7110-72BE-428C-BA2D-7DAA672DE767}"/>
    <dgm:cxn modelId="{2F1EA7CD-5C04-4544-9473-F6492545CF94}" type="presParOf" srcId="{455DCE0A-6C54-4722-B616-E0B11F15F9AA}" destId="{88921BA3-EBB4-49E1-9FB5-37EADBC2A271}" srcOrd="0" destOrd="0" presId="urn:microsoft.com/office/officeart/2018/2/layout/IconVerticalSolidList"/>
    <dgm:cxn modelId="{223E1ED2-3657-44BC-8D0D-C1FB30D471C7}" type="presParOf" srcId="{88921BA3-EBB4-49E1-9FB5-37EADBC2A271}" destId="{C22F20CA-A3FE-417F-8C4A-D5B7A1B56446}" srcOrd="0" destOrd="0" presId="urn:microsoft.com/office/officeart/2018/2/layout/IconVerticalSolidList"/>
    <dgm:cxn modelId="{209E8011-2E9C-43F0-91DA-B3E6A31E725D}" type="presParOf" srcId="{88921BA3-EBB4-49E1-9FB5-37EADBC2A271}" destId="{2063656E-ED8C-44E5-934B-15F329928F16}" srcOrd="1" destOrd="0" presId="urn:microsoft.com/office/officeart/2018/2/layout/IconVerticalSolidList"/>
    <dgm:cxn modelId="{454AE470-3D4C-4E17-B8B3-B64D28B2E988}" type="presParOf" srcId="{88921BA3-EBB4-49E1-9FB5-37EADBC2A271}" destId="{8854ADB0-D6F2-431D-A48B-547B43CC6D85}" srcOrd="2" destOrd="0" presId="urn:microsoft.com/office/officeart/2018/2/layout/IconVerticalSolidList"/>
    <dgm:cxn modelId="{D64F4DF0-6B3D-46A9-A0D2-26C2E4D48E00}" type="presParOf" srcId="{88921BA3-EBB4-49E1-9FB5-37EADBC2A271}" destId="{524571D6-C073-4D9E-832E-DEE94F27A3A4}" srcOrd="3" destOrd="0" presId="urn:microsoft.com/office/officeart/2018/2/layout/IconVerticalSolidList"/>
    <dgm:cxn modelId="{7F2CAA0A-4C43-4273-A644-1EB5AF079D6C}" type="presParOf" srcId="{455DCE0A-6C54-4722-B616-E0B11F15F9AA}" destId="{6F2BEBE2-FBD5-4EA5-B807-3715190FF3E1}" srcOrd="1" destOrd="0" presId="urn:microsoft.com/office/officeart/2018/2/layout/IconVerticalSolidList"/>
    <dgm:cxn modelId="{691F4B7E-4AF8-4756-BC6C-898051BD3FDF}" type="presParOf" srcId="{455DCE0A-6C54-4722-B616-E0B11F15F9AA}" destId="{5CC6ACC0-43EC-4342-861A-E25B74C12C17}" srcOrd="2" destOrd="0" presId="urn:microsoft.com/office/officeart/2018/2/layout/IconVerticalSolidList"/>
    <dgm:cxn modelId="{87E73433-EF8B-4797-AB85-08F43A195491}" type="presParOf" srcId="{5CC6ACC0-43EC-4342-861A-E25B74C12C17}" destId="{81AD80DF-7C07-4BBF-A843-7A76C30AC351}" srcOrd="0" destOrd="0" presId="urn:microsoft.com/office/officeart/2018/2/layout/IconVerticalSolidList"/>
    <dgm:cxn modelId="{15984D5E-BCE7-4992-B059-02CE65307400}" type="presParOf" srcId="{5CC6ACC0-43EC-4342-861A-E25B74C12C17}" destId="{05291367-D51A-4B52-B7CE-59B04D518349}" srcOrd="1" destOrd="0" presId="urn:microsoft.com/office/officeart/2018/2/layout/IconVerticalSolidList"/>
    <dgm:cxn modelId="{11A00223-7DBF-4317-B02D-BF9D80941221}" type="presParOf" srcId="{5CC6ACC0-43EC-4342-861A-E25B74C12C17}" destId="{72F8ED0D-E1F7-4449-B335-CC6578866619}" srcOrd="2" destOrd="0" presId="urn:microsoft.com/office/officeart/2018/2/layout/IconVerticalSolidList"/>
    <dgm:cxn modelId="{2D779F5E-AFE0-4AA0-B806-7BD9063D4C6C}" type="presParOf" srcId="{5CC6ACC0-43EC-4342-861A-E25B74C12C17}" destId="{BD4A5734-8C14-4842-9BF7-A80C2D99422A}" srcOrd="3" destOrd="0" presId="urn:microsoft.com/office/officeart/2018/2/layout/IconVerticalSolidList"/>
    <dgm:cxn modelId="{44418D4D-FE86-4ACE-8A34-8903E1DF1A70}" type="presParOf" srcId="{455DCE0A-6C54-4722-B616-E0B11F15F9AA}" destId="{C8329F0E-E45D-4399-BD4D-E6CB2E2883C9}" srcOrd="3" destOrd="0" presId="urn:microsoft.com/office/officeart/2018/2/layout/IconVerticalSolidList"/>
    <dgm:cxn modelId="{58C85AA2-9BC7-43C7-8B37-1A9F2322F89F}" type="presParOf" srcId="{455DCE0A-6C54-4722-B616-E0B11F15F9AA}" destId="{EA89EAD9-833B-405A-BF02-638C89F5288B}" srcOrd="4" destOrd="0" presId="urn:microsoft.com/office/officeart/2018/2/layout/IconVerticalSolidList"/>
    <dgm:cxn modelId="{6B3E1A32-BD97-41C2-8091-1CEA57731EF3}" type="presParOf" srcId="{EA89EAD9-833B-405A-BF02-638C89F5288B}" destId="{B73FB344-18F1-46E7-A5CE-9E97FC3B9C56}" srcOrd="0" destOrd="0" presId="urn:microsoft.com/office/officeart/2018/2/layout/IconVerticalSolidList"/>
    <dgm:cxn modelId="{F2B21924-95E7-4DA2-B1F8-6297F293FE0E}" type="presParOf" srcId="{EA89EAD9-833B-405A-BF02-638C89F5288B}" destId="{3417A3C8-11D9-4809-A6BA-7F8BD769591F}" srcOrd="1" destOrd="0" presId="urn:microsoft.com/office/officeart/2018/2/layout/IconVerticalSolidList"/>
    <dgm:cxn modelId="{48B29582-B208-4C3C-8434-D62E56481182}" type="presParOf" srcId="{EA89EAD9-833B-405A-BF02-638C89F5288B}" destId="{560F7F49-0FB0-4575-B4FC-A42AAB93E4FF}" srcOrd="2" destOrd="0" presId="urn:microsoft.com/office/officeart/2018/2/layout/IconVerticalSolidList"/>
    <dgm:cxn modelId="{83FDD051-7DAC-4861-B73E-72C4ED273241}" type="presParOf" srcId="{EA89EAD9-833B-405A-BF02-638C89F5288B}" destId="{D1AFEFD1-CF9B-4441-9559-A5B31838EF5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4C01D-2B92-4012-B919-6BEF68EABC31}">
      <dsp:nvSpPr>
        <dsp:cNvPr id="0" name=""/>
        <dsp:cNvSpPr/>
      </dsp:nvSpPr>
      <dsp:spPr>
        <a:xfrm>
          <a:off x="0" y="24393"/>
          <a:ext cx="6172199"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Overview of the Student Educational Equity Development (SEED) Survey</a:t>
          </a:r>
        </a:p>
      </dsp:txBody>
      <dsp:txXfrm>
        <a:off x="58257" y="82650"/>
        <a:ext cx="6055685" cy="1076886"/>
      </dsp:txXfrm>
    </dsp:sp>
    <dsp:sp modelId="{378DDD85-306C-4755-8001-CDD9043189FC}">
      <dsp:nvSpPr>
        <dsp:cNvPr id="0" name=""/>
        <dsp:cNvSpPr/>
      </dsp:nvSpPr>
      <dsp:spPr>
        <a:xfrm>
          <a:off x="0" y="1304193"/>
          <a:ext cx="6172199"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Administration Features for the SEED Survey</a:t>
          </a:r>
        </a:p>
      </dsp:txBody>
      <dsp:txXfrm>
        <a:off x="58257" y="1362450"/>
        <a:ext cx="6055685" cy="1076886"/>
      </dsp:txXfrm>
    </dsp:sp>
    <dsp:sp modelId="{5CD32D07-BBC5-4164-8376-AD7E784C7238}">
      <dsp:nvSpPr>
        <dsp:cNvPr id="0" name=""/>
        <dsp:cNvSpPr/>
      </dsp:nvSpPr>
      <dsp:spPr>
        <a:xfrm>
          <a:off x="0" y="2583993"/>
          <a:ext cx="6172199"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Student Access to the SEED Survey</a:t>
          </a:r>
        </a:p>
      </dsp:txBody>
      <dsp:txXfrm>
        <a:off x="58257" y="2642250"/>
        <a:ext cx="6055685" cy="1076886"/>
      </dsp:txXfrm>
    </dsp:sp>
    <dsp:sp modelId="{3E0733A4-49E0-4E8B-9AB6-C5D7C514F3A9}">
      <dsp:nvSpPr>
        <dsp:cNvPr id="0" name=""/>
        <dsp:cNvSpPr/>
      </dsp:nvSpPr>
      <dsp:spPr>
        <a:xfrm>
          <a:off x="0" y="3863793"/>
          <a:ext cx="6172199"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Accessibility Features for the SEED Survey</a:t>
          </a:r>
        </a:p>
      </dsp:txBody>
      <dsp:txXfrm>
        <a:off x="58257" y="3922050"/>
        <a:ext cx="6055685" cy="107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32618-A651-4EA2-86B2-241A558141CB}">
      <dsp:nvSpPr>
        <dsp:cNvPr id="0" name=""/>
        <dsp:cNvSpPr/>
      </dsp:nvSpPr>
      <dsp:spPr>
        <a:xfrm>
          <a:off x="0" y="3709"/>
          <a:ext cx="10783888" cy="767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21A18-A5BF-429D-9950-FECE27EDEF12}">
      <dsp:nvSpPr>
        <dsp:cNvPr id="0" name=""/>
        <dsp:cNvSpPr/>
      </dsp:nvSpPr>
      <dsp:spPr>
        <a:xfrm>
          <a:off x="232151" y="176384"/>
          <a:ext cx="422507" cy="4220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E29A1-760E-4BB7-AF57-2CA87D108F44}">
      <dsp:nvSpPr>
        <dsp:cNvPr id="0" name=""/>
        <dsp:cNvSpPr/>
      </dsp:nvSpPr>
      <dsp:spPr>
        <a:xfrm>
          <a:off x="886810" y="3709"/>
          <a:ext cx="9843809" cy="863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74" tIns="91374" rIns="91374" bIns="91374" numCol="1" spcCol="1270" anchor="ctr" anchorCtr="0">
          <a:noAutofit/>
        </a:bodyPr>
        <a:lstStyle/>
        <a:p>
          <a:pPr marL="0" lvl="0" indent="0" algn="l" defTabSz="800100">
            <a:lnSpc>
              <a:spcPct val="90000"/>
            </a:lnSpc>
            <a:spcBef>
              <a:spcPct val="0"/>
            </a:spcBef>
            <a:spcAft>
              <a:spcPct val="35000"/>
            </a:spcAft>
            <a:buNone/>
          </a:pPr>
          <a:r>
            <a:rPr lang="en-US" sz="1800" b="1" kern="1200" dirty="0"/>
            <a:t>Assignment</a:t>
          </a:r>
          <a:r>
            <a:rPr lang="en-US" sz="1800" kern="1200" dirty="0"/>
            <a:t>: Survey is delivered via a URL web address that is generated by an authorized user (DTC, STC, or TA). Students access the survey through a web browser.</a:t>
          </a:r>
        </a:p>
      </dsp:txBody>
      <dsp:txXfrm>
        <a:off x="886810" y="3709"/>
        <a:ext cx="9843809" cy="863374"/>
      </dsp:txXfrm>
    </dsp:sp>
    <dsp:sp modelId="{A6DBF321-D3BC-49C5-B5E7-FC8D8D2E4FC7}">
      <dsp:nvSpPr>
        <dsp:cNvPr id="0" name=""/>
        <dsp:cNvSpPr/>
      </dsp:nvSpPr>
      <dsp:spPr>
        <a:xfrm>
          <a:off x="0" y="1082928"/>
          <a:ext cx="10783888" cy="767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3DD7D-16A5-49BD-AE04-78F2543B0730}">
      <dsp:nvSpPr>
        <dsp:cNvPr id="0" name=""/>
        <dsp:cNvSpPr/>
      </dsp:nvSpPr>
      <dsp:spPr>
        <a:xfrm>
          <a:off x="232151" y="1255603"/>
          <a:ext cx="422507" cy="4220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372705-D4ED-4354-8327-B2645B96F262}">
      <dsp:nvSpPr>
        <dsp:cNvPr id="0" name=""/>
        <dsp:cNvSpPr/>
      </dsp:nvSpPr>
      <dsp:spPr>
        <a:xfrm>
          <a:off x="886810" y="1082928"/>
          <a:ext cx="9843809" cy="863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74" tIns="91374" rIns="91374" bIns="91374" numCol="1" spcCol="1270" anchor="ctr" anchorCtr="0">
          <a:noAutofit/>
        </a:bodyPr>
        <a:lstStyle/>
        <a:p>
          <a:pPr marL="0" lvl="0" indent="0" algn="l" defTabSz="800100">
            <a:lnSpc>
              <a:spcPct val="90000"/>
            </a:lnSpc>
            <a:spcBef>
              <a:spcPct val="0"/>
            </a:spcBef>
            <a:spcAft>
              <a:spcPct val="35000"/>
            </a:spcAft>
            <a:buNone/>
          </a:pPr>
          <a:r>
            <a:rPr lang="en-US" sz="1800" b="1" kern="1200" dirty="0"/>
            <a:t>Secure Browser</a:t>
          </a:r>
          <a:r>
            <a:rPr lang="en-US" sz="1800" kern="1200" dirty="0"/>
            <a:t>: Survey is delivered on site, via a test session, by a TA. Students access the survey via the Secure Browser with a test session ID.</a:t>
          </a:r>
        </a:p>
      </dsp:txBody>
      <dsp:txXfrm>
        <a:off x="886810" y="1082928"/>
        <a:ext cx="9843809" cy="863374"/>
      </dsp:txXfrm>
    </dsp:sp>
    <dsp:sp modelId="{71D81331-9C51-4586-84CA-3CD7F1CB7239}">
      <dsp:nvSpPr>
        <dsp:cNvPr id="0" name=""/>
        <dsp:cNvSpPr/>
      </dsp:nvSpPr>
      <dsp:spPr>
        <a:xfrm>
          <a:off x="0" y="2162146"/>
          <a:ext cx="10783888" cy="767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5DF05-6847-4FE5-82F9-AC419F7FDB27}">
      <dsp:nvSpPr>
        <dsp:cNvPr id="0" name=""/>
        <dsp:cNvSpPr/>
      </dsp:nvSpPr>
      <dsp:spPr>
        <a:xfrm>
          <a:off x="232151" y="2334821"/>
          <a:ext cx="422507" cy="4220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9EAE48-26FE-4BD9-B304-D3F865F786FE}">
      <dsp:nvSpPr>
        <dsp:cNvPr id="0" name=""/>
        <dsp:cNvSpPr/>
      </dsp:nvSpPr>
      <dsp:spPr>
        <a:xfrm>
          <a:off x="886810" y="2162146"/>
          <a:ext cx="9843809" cy="863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74" tIns="91374" rIns="91374" bIns="91374" numCol="1" spcCol="1270" anchor="ctr" anchorCtr="0">
          <a:noAutofit/>
        </a:bodyPr>
        <a:lstStyle/>
        <a:p>
          <a:pPr marL="0" lvl="0" indent="0" algn="l" defTabSz="800100">
            <a:lnSpc>
              <a:spcPct val="90000"/>
            </a:lnSpc>
            <a:spcBef>
              <a:spcPct val="0"/>
            </a:spcBef>
            <a:spcAft>
              <a:spcPct val="35000"/>
            </a:spcAft>
            <a:buNone/>
          </a:pPr>
          <a:r>
            <a:rPr lang="en-US" sz="1800" b="1" kern="1200" dirty="0"/>
            <a:t>Remote Test Session</a:t>
          </a:r>
          <a:r>
            <a:rPr lang="en-US" sz="1800" kern="1200" dirty="0"/>
            <a:t>: Survey is delivered off site, via a test session, by a TA. Students access the survey via the Secure Browser or a web browser with a URL and a test session ID.</a:t>
          </a:r>
        </a:p>
      </dsp:txBody>
      <dsp:txXfrm>
        <a:off x="886810" y="2162146"/>
        <a:ext cx="9843809" cy="863374"/>
      </dsp:txXfrm>
    </dsp:sp>
    <dsp:sp modelId="{3B444452-1881-4F39-9E14-226C9AE8B3EC}">
      <dsp:nvSpPr>
        <dsp:cNvPr id="0" name=""/>
        <dsp:cNvSpPr/>
      </dsp:nvSpPr>
      <dsp:spPr>
        <a:xfrm>
          <a:off x="0" y="3241365"/>
          <a:ext cx="10783888" cy="767444"/>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57F4BC7A-6BFB-4598-BA33-F904067EA481}">
      <dsp:nvSpPr>
        <dsp:cNvPr id="0" name=""/>
        <dsp:cNvSpPr/>
      </dsp:nvSpPr>
      <dsp:spPr>
        <a:xfrm>
          <a:off x="232378" y="3414040"/>
          <a:ext cx="422507" cy="4220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B028FD-B03F-4D60-A9AA-587B48101D9F}">
      <dsp:nvSpPr>
        <dsp:cNvPr id="0" name=""/>
        <dsp:cNvSpPr/>
      </dsp:nvSpPr>
      <dsp:spPr>
        <a:xfrm>
          <a:off x="887264" y="3241365"/>
          <a:ext cx="9785715" cy="863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374" tIns="91374" rIns="91374" bIns="91374" numCol="1" spcCol="1270" anchor="ctr" anchorCtr="0">
          <a:noAutofit/>
        </a:bodyPr>
        <a:lstStyle/>
        <a:p>
          <a:pPr marL="0" lvl="0" indent="0" algn="l" defTabSz="800100">
            <a:lnSpc>
              <a:spcPct val="90000"/>
            </a:lnSpc>
            <a:spcBef>
              <a:spcPct val="0"/>
            </a:spcBef>
            <a:spcAft>
              <a:spcPct val="35000"/>
            </a:spcAft>
            <a:buNone/>
          </a:pPr>
          <a:r>
            <a:rPr lang="en-US" sz="1800" b="1" kern="1200" dirty="0"/>
            <a:t>Alternate SEED Survey</a:t>
          </a:r>
          <a:r>
            <a:rPr lang="en-US" sz="1800" kern="1200" dirty="0"/>
            <a:t>: The Alt SEED Survey is completed through the OR.K12test.com system by an authorized user (QA or QTC). The survey should be completed by an educator most familiar with the student’s education experience.</a:t>
          </a:r>
        </a:p>
      </dsp:txBody>
      <dsp:txXfrm>
        <a:off x="887264" y="3241365"/>
        <a:ext cx="9785715" cy="863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B882D-DAB3-485F-B249-09A28040573E}">
      <dsp:nvSpPr>
        <dsp:cNvPr id="0" name=""/>
        <dsp:cNvSpPr/>
      </dsp:nvSpPr>
      <dsp:spPr>
        <a:xfrm>
          <a:off x="0" y="667623"/>
          <a:ext cx="10783888" cy="12325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8401A-7EEF-42EC-BD09-E88E43F9A7C2}">
      <dsp:nvSpPr>
        <dsp:cNvPr id="0" name=""/>
        <dsp:cNvSpPr/>
      </dsp:nvSpPr>
      <dsp:spPr>
        <a:xfrm>
          <a:off x="372841" y="944943"/>
          <a:ext cx="677894" cy="6778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7505CF-586D-4AF9-8FC5-342B45C1AB56}">
      <dsp:nvSpPr>
        <dsp:cNvPr id="0" name=""/>
        <dsp:cNvSpPr/>
      </dsp:nvSpPr>
      <dsp:spPr>
        <a:xfrm>
          <a:off x="1423577" y="667623"/>
          <a:ext cx="9360310" cy="12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43" tIns="130443" rIns="130443" bIns="130443" numCol="1" spcCol="1270" anchor="ctr" anchorCtr="0">
          <a:noAutofit/>
        </a:bodyPr>
        <a:lstStyle/>
        <a:p>
          <a:pPr marL="0" lvl="0" indent="0" algn="l" defTabSz="1022350">
            <a:lnSpc>
              <a:spcPct val="100000"/>
            </a:lnSpc>
            <a:spcBef>
              <a:spcPct val="0"/>
            </a:spcBef>
            <a:spcAft>
              <a:spcPct val="35000"/>
            </a:spcAft>
            <a:buNone/>
          </a:pPr>
          <a:r>
            <a:rPr lang="en-US" sz="2300" kern="1200" dirty="0"/>
            <a:t>Students take the SEED Survey through the OSAS Secure Browser or a web browser (Chrome, Firefox, or Edge) when taking the survey remotely. </a:t>
          </a:r>
        </a:p>
      </dsp:txBody>
      <dsp:txXfrm>
        <a:off x="1423577" y="667623"/>
        <a:ext cx="9360310" cy="1232535"/>
      </dsp:txXfrm>
    </dsp:sp>
    <dsp:sp modelId="{D832889C-E690-476B-BA7E-152C66A6F56E}">
      <dsp:nvSpPr>
        <dsp:cNvPr id="0" name=""/>
        <dsp:cNvSpPr/>
      </dsp:nvSpPr>
      <dsp:spPr>
        <a:xfrm>
          <a:off x="0" y="2208291"/>
          <a:ext cx="10783888" cy="12325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26824-4822-441E-9085-A1BEDA781EDE}">
      <dsp:nvSpPr>
        <dsp:cNvPr id="0" name=""/>
        <dsp:cNvSpPr/>
      </dsp:nvSpPr>
      <dsp:spPr>
        <a:xfrm>
          <a:off x="372841" y="2485612"/>
          <a:ext cx="677894" cy="6778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C2D50E-D219-4B3A-BF4D-1157EF46B0CA}">
      <dsp:nvSpPr>
        <dsp:cNvPr id="0" name=""/>
        <dsp:cNvSpPr/>
      </dsp:nvSpPr>
      <dsp:spPr>
        <a:xfrm>
          <a:off x="1423577" y="2208291"/>
          <a:ext cx="9360310" cy="12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43" tIns="130443" rIns="130443" bIns="130443" numCol="1" spcCol="1270" anchor="ctr" anchorCtr="0">
          <a:noAutofit/>
        </a:bodyPr>
        <a:lstStyle/>
        <a:p>
          <a:pPr marL="0" lvl="0" indent="0" algn="l" defTabSz="1022350">
            <a:lnSpc>
              <a:spcPct val="100000"/>
            </a:lnSpc>
            <a:spcBef>
              <a:spcPct val="0"/>
            </a:spcBef>
            <a:spcAft>
              <a:spcPct val="35000"/>
            </a:spcAft>
            <a:buNone/>
          </a:pPr>
          <a:r>
            <a:rPr lang="en-US" sz="2300" kern="1200"/>
            <a:t>The Assignment administration feature in the Test Delivery System will allow students to take the survey in a test window selected by a DTC or TA.</a:t>
          </a:r>
        </a:p>
      </dsp:txBody>
      <dsp:txXfrm>
        <a:off x="1423577" y="2208291"/>
        <a:ext cx="9360310" cy="1232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9F5A8-6E1C-4B50-BD64-E763A3078F18}">
      <dsp:nvSpPr>
        <dsp:cNvPr id="0" name=""/>
        <dsp:cNvSpPr/>
      </dsp:nvSpPr>
      <dsp:spPr>
        <a:xfrm>
          <a:off x="0" y="3401199"/>
          <a:ext cx="6172199" cy="223155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Students </a:t>
          </a:r>
          <a:r>
            <a:rPr lang="en-US" sz="2400" b="1" u="none" kern="1200" dirty="0"/>
            <a:t>will need their SSID numbers </a:t>
          </a:r>
          <a:r>
            <a:rPr lang="en-US" sz="2400" kern="1200" dirty="0"/>
            <a:t>to access the SEED Survey.</a:t>
          </a:r>
        </a:p>
      </dsp:txBody>
      <dsp:txXfrm>
        <a:off x="0" y="3401199"/>
        <a:ext cx="6172199" cy="1205039"/>
      </dsp:txXfrm>
    </dsp:sp>
    <dsp:sp modelId="{44FB5F0B-13B0-4FC4-8EAD-AE4C61B33652}">
      <dsp:nvSpPr>
        <dsp:cNvPr id="0" name=""/>
        <dsp:cNvSpPr/>
      </dsp:nvSpPr>
      <dsp:spPr>
        <a:xfrm>
          <a:off x="0" y="4561608"/>
          <a:ext cx="6172199" cy="102651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Please refer to the </a:t>
          </a:r>
          <a:r>
            <a:rPr lang="en-US" sz="2300" kern="1200" dirty="0">
              <a:hlinkClick xmlns:r="http://schemas.openxmlformats.org/officeDocument/2006/relationships" r:id="rId1"/>
            </a:rPr>
            <a:t>Test Administration Manual</a:t>
          </a:r>
          <a:r>
            <a:rPr lang="en-US" sz="2300" kern="1200" dirty="0"/>
            <a:t> Section 2.5 Student Confidentiality for guidance in providing students their SSID numbers</a:t>
          </a:r>
        </a:p>
      </dsp:txBody>
      <dsp:txXfrm>
        <a:off x="0" y="4561608"/>
        <a:ext cx="6172199" cy="1026515"/>
      </dsp:txXfrm>
    </dsp:sp>
    <dsp:sp modelId="{A5E58EB5-B5FB-4E03-818D-51E0127A3726}">
      <dsp:nvSpPr>
        <dsp:cNvPr id="0" name=""/>
        <dsp:cNvSpPr/>
      </dsp:nvSpPr>
      <dsp:spPr>
        <a:xfrm rot="10800000">
          <a:off x="0" y="2541"/>
          <a:ext cx="6172199" cy="3432131"/>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Per OAR 581-022-2100</a:t>
          </a:r>
          <a:r>
            <a:rPr lang="en-US" sz="2400" kern="1200" dirty="0"/>
            <a:t>, the survey should be conducted as an activity during the school day. </a:t>
          </a:r>
        </a:p>
      </dsp:txBody>
      <dsp:txXfrm rot="-10800000">
        <a:off x="0" y="2541"/>
        <a:ext cx="6172199" cy="1204678"/>
      </dsp:txXfrm>
    </dsp:sp>
    <dsp:sp modelId="{7AEBFA44-0139-46AA-A530-CE0E1EE83706}">
      <dsp:nvSpPr>
        <dsp:cNvPr id="0" name=""/>
        <dsp:cNvSpPr/>
      </dsp:nvSpPr>
      <dsp:spPr>
        <a:xfrm>
          <a:off x="0" y="1186177"/>
          <a:ext cx="6172199" cy="106829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kern="1200" dirty="0"/>
            <a:t>Students can decline to participate verbally or by signing in and selecting “no” on the first item. </a:t>
          </a:r>
        </a:p>
      </dsp:txBody>
      <dsp:txXfrm>
        <a:off x="0" y="1186177"/>
        <a:ext cx="6172199" cy="1068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F20CA-A3FE-417F-8C4A-D5B7A1B56446}">
      <dsp:nvSpPr>
        <dsp:cNvPr id="0" name=""/>
        <dsp:cNvSpPr/>
      </dsp:nvSpPr>
      <dsp:spPr>
        <a:xfrm>
          <a:off x="0" y="501"/>
          <a:ext cx="10783888" cy="11735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3656E-ED8C-44E5-934B-15F329928F16}">
      <dsp:nvSpPr>
        <dsp:cNvPr id="0" name=""/>
        <dsp:cNvSpPr/>
      </dsp:nvSpPr>
      <dsp:spPr>
        <a:xfrm>
          <a:off x="355000" y="264551"/>
          <a:ext cx="645455" cy="6454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4571D6-C073-4D9E-832E-DEE94F27A3A4}">
      <dsp:nvSpPr>
        <dsp:cNvPr id="0" name=""/>
        <dsp:cNvSpPr/>
      </dsp:nvSpPr>
      <dsp:spPr>
        <a:xfrm>
          <a:off x="1355457" y="501"/>
          <a:ext cx="9428430" cy="117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01" tIns="124201" rIns="124201" bIns="124201" numCol="1" spcCol="1270" anchor="ctr" anchorCtr="0">
          <a:noAutofit/>
        </a:bodyPr>
        <a:lstStyle/>
        <a:p>
          <a:pPr marL="0" lvl="0" indent="0" algn="l" defTabSz="977900">
            <a:lnSpc>
              <a:spcPct val="90000"/>
            </a:lnSpc>
            <a:spcBef>
              <a:spcPct val="0"/>
            </a:spcBef>
            <a:spcAft>
              <a:spcPct val="35000"/>
            </a:spcAft>
            <a:buNone/>
          </a:pPr>
          <a:r>
            <a:rPr lang="en-US" sz="2200" kern="1200" dirty="0"/>
            <a:t>The 2025-26 survey is available in English, Spanish, Russian, Vietnamese, Ukrainian, Arabic, Traditional Chinese, and Simplified Chinese. It is also available in Braille.</a:t>
          </a:r>
        </a:p>
      </dsp:txBody>
      <dsp:txXfrm>
        <a:off x="1355457" y="501"/>
        <a:ext cx="9428430" cy="1173556"/>
      </dsp:txXfrm>
    </dsp:sp>
    <dsp:sp modelId="{81AD80DF-7C07-4BBF-A843-7A76C30AC351}">
      <dsp:nvSpPr>
        <dsp:cNvPr id="0" name=""/>
        <dsp:cNvSpPr/>
      </dsp:nvSpPr>
      <dsp:spPr>
        <a:xfrm>
          <a:off x="0" y="1467446"/>
          <a:ext cx="10783888" cy="11735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291367-D51A-4B52-B7CE-59B04D518349}">
      <dsp:nvSpPr>
        <dsp:cNvPr id="0" name=""/>
        <dsp:cNvSpPr/>
      </dsp:nvSpPr>
      <dsp:spPr>
        <a:xfrm>
          <a:off x="355000" y="1731497"/>
          <a:ext cx="645455" cy="645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4A5734-8C14-4842-9BF7-A80C2D99422A}">
      <dsp:nvSpPr>
        <dsp:cNvPr id="0" name=""/>
        <dsp:cNvSpPr/>
      </dsp:nvSpPr>
      <dsp:spPr>
        <a:xfrm>
          <a:off x="1355457" y="1467446"/>
          <a:ext cx="9428430" cy="117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01" tIns="124201" rIns="124201" bIns="124201" numCol="1" spcCol="1270" anchor="ctr" anchorCtr="0">
          <a:noAutofit/>
        </a:bodyPr>
        <a:lstStyle/>
        <a:p>
          <a:pPr marL="0" lvl="0" indent="0" algn="l" defTabSz="977900">
            <a:lnSpc>
              <a:spcPct val="90000"/>
            </a:lnSpc>
            <a:spcBef>
              <a:spcPct val="0"/>
            </a:spcBef>
            <a:spcAft>
              <a:spcPct val="35000"/>
            </a:spcAft>
            <a:buNone/>
          </a:pPr>
          <a:r>
            <a:rPr lang="en-US" sz="2200" kern="1200"/>
            <a:t>The survey is administered in the same Test Delivery System as Oregon’s summative assessments. A list of available accessibility supports can be found in the Oregon Accessibility Manual.</a:t>
          </a:r>
        </a:p>
      </dsp:txBody>
      <dsp:txXfrm>
        <a:off x="1355457" y="1467446"/>
        <a:ext cx="9428430" cy="1173556"/>
      </dsp:txXfrm>
    </dsp:sp>
    <dsp:sp modelId="{B73FB344-18F1-46E7-A5CE-9E97FC3B9C56}">
      <dsp:nvSpPr>
        <dsp:cNvPr id="0" name=""/>
        <dsp:cNvSpPr/>
      </dsp:nvSpPr>
      <dsp:spPr>
        <a:xfrm>
          <a:off x="0" y="2934893"/>
          <a:ext cx="10783888" cy="11735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7A3C8-11D9-4809-A6BA-7F8BD769591F}">
      <dsp:nvSpPr>
        <dsp:cNvPr id="0" name=""/>
        <dsp:cNvSpPr/>
      </dsp:nvSpPr>
      <dsp:spPr>
        <a:xfrm>
          <a:off x="355000" y="3198442"/>
          <a:ext cx="645455" cy="645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FEFD1-CF9B-4441-9559-A5B31838EF5A}">
      <dsp:nvSpPr>
        <dsp:cNvPr id="0" name=""/>
        <dsp:cNvSpPr/>
      </dsp:nvSpPr>
      <dsp:spPr>
        <a:xfrm>
          <a:off x="1355457" y="2934392"/>
          <a:ext cx="9428430" cy="117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01" tIns="124201" rIns="124201" bIns="124201" numCol="1" spcCol="1270" anchor="ctr" anchorCtr="0">
          <a:noAutofit/>
        </a:bodyPr>
        <a:lstStyle/>
        <a:p>
          <a:pPr marL="0" lvl="0" indent="0" algn="l" defTabSz="977900">
            <a:lnSpc>
              <a:spcPct val="90000"/>
            </a:lnSpc>
            <a:spcBef>
              <a:spcPct val="0"/>
            </a:spcBef>
            <a:spcAft>
              <a:spcPct val="35000"/>
            </a:spcAft>
            <a:buNone/>
          </a:pPr>
          <a:r>
            <a:rPr lang="en-US" sz="2200" kern="1200"/>
            <a:t>When the survey is given as an assignment, student-dependent accessibility supports need to be selected in TIDE before the web address (URL) is sent to the student.</a:t>
          </a:r>
        </a:p>
      </dsp:txBody>
      <dsp:txXfrm>
        <a:off x="1355457" y="2934392"/>
        <a:ext cx="9428430" cy="11735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82E63-DABB-4BC4-95C9-A1F01DDB4625}"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2FCAB-B3A6-438F-B6B4-1AAA1EC793BD}" type="slidenum">
              <a:rPr lang="en-US" smtClean="0"/>
              <a:t>‹#›</a:t>
            </a:fld>
            <a:endParaRPr lang="en-US"/>
          </a:p>
        </p:txBody>
      </p:sp>
    </p:spTree>
    <p:extLst>
      <p:ext uri="{BB962C8B-B14F-4D97-AF65-F5344CB8AC3E}">
        <p14:creationId xmlns:p14="http://schemas.microsoft.com/office/powerpoint/2010/main" val="192098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Welcome to the Oregon Statewide Assessment System training module</a:t>
            </a:r>
            <a:r>
              <a:rPr lang="en-US" altLang="en-US" baseline="0" dirty="0"/>
              <a:t> for the </a:t>
            </a:r>
            <a:r>
              <a:rPr lang="en-US" altLang="en-US" dirty="0"/>
              <a:t>SEED Survey. This module is a required part of annual training for all district and school test coordinators, as well as test administrators and any other educators who</a:t>
            </a:r>
            <a:r>
              <a:rPr lang="en-US" altLang="en-US" baseline="0" dirty="0"/>
              <a:t> will also administer the SEED Survey</a:t>
            </a:r>
            <a:r>
              <a:rPr lang="en-US" altLang="en-US" dirty="0"/>
              <a:t>.</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2113" rtl="0" eaLnBrk="1" fontAlgn="auto" latinLnBrk="0" hangingPunct="1">
              <a:lnSpc>
                <a:spcPct val="100000"/>
              </a:lnSpc>
              <a:spcBef>
                <a:spcPct val="0"/>
              </a:spcBef>
              <a:spcAft>
                <a:spcPts val="0"/>
              </a:spcAft>
              <a:buClrTx/>
              <a:buSzTx/>
              <a:buFontTx/>
              <a:buNone/>
              <a:tabLst/>
              <a:defRPr/>
            </a:pPr>
            <a:fld id="{961C0927-6C44-49D2-A03E-A327DE073332}"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2113"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2399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511175">
              <a:spcAft>
                <a:spcPts val="600"/>
              </a:spcAft>
              <a:defRPr/>
            </a:pPr>
            <a:r>
              <a:rPr lang="en-US" dirty="0">
                <a:solidFill>
                  <a:schemeClr val="tx1">
                    <a:lumMod val="50000"/>
                  </a:schemeClr>
                </a:solidFill>
              </a:rPr>
              <a:t>This section of the training will describe the various options districts have for administering the SEED Survey to all eligible students.</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84667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The SEED Survey provides three administration options.</a:t>
            </a:r>
          </a:p>
          <a:p>
            <a:pPr marL="0" marR="0" lvl="0" indent="0">
              <a:spcBef>
                <a:spcPts val="0"/>
              </a:spcBef>
              <a:spcAft>
                <a:spcPts val="0"/>
              </a:spcAft>
              <a:buFont typeface="+mj-lt"/>
              <a:buNone/>
              <a:tabLst>
                <a:tab pos="457200" algn="l"/>
              </a:tabLst>
            </a:pPr>
            <a:r>
              <a:rPr lang="en-US" sz="1100" dirty="0">
                <a:solidFill>
                  <a:schemeClr val="bg1"/>
                </a:solidFill>
                <a:effectLst/>
                <a:latin typeface="Calibri" panose="020F0502020204030204" pitchFamily="34" charset="0"/>
                <a:ea typeface="Times New Roman" panose="02020603050405020304" pitchFamily="18" charset="0"/>
              </a:rPr>
              <a:t>One option is creating an Assignment. A survey session may be created by an authorized district user using the assignment function on the O S A S Test Administration site. The district chooses the length of the survey administration window, and the link to the survey is live for the duration of that window.</a:t>
            </a:r>
            <a:r>
              <a:rPr lang="en-US" sz="1100" dirty="0">
                <a:solidFill>
                  <a:schemeClr val="bg1"/>
                </a:solidFill>
                <a:effectLst/>
                <a:latin typeface="Calibri" panose="020F0502020204030204" pitchFamily="34" charset="0"/>
                <a:ea typeface="Calibri" panose="020F0502020204030204" pitchFamily="34" charset="0"/>
                <a:cs typeface="+mn-cs"/>
              </a:rPr>
              <a:t> </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a:t>
            </a:r>
            <a:r>
              <a:rPr lang="en-US" sz="11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ssignment </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may be scheduled in advance and the authorized user can provide the U R L address to students. Students then log into the SEED Survey during school hours to complete the survey. Students may also access this U R L later in case they were unable to finish the survey at school. </a:t>
            </a:r>
            <a:endParaRPr lang="en-US" sz="1100" dirty="0">
              <a:solidFill>
                <a:schemeClr val="bg1"/>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mj-lt"/>
              <a:buNone/>
              <a:tabLst>
                <a:tab pos="457200" algn="l"/>
              </a:tabLst>
            </a:pPr>
            <a:r>
              <a:rPr lang="en-US" sz="1100" dirty="0">
                <a:solidFill>
                  <a:schemeClr val="bg1"/>
                </a:solidFill>
                <a:effectLst/>
                <a:latin typeface="Calibri" panose="020F0502020204030204" pitchFamily="34" charset="0"/>
                <a:ea typeface="Times New Roman" panose="02020603050405020304" pitchFamily="18" charset="0"/>
              </a:rPr>
              <a:t>A second option is to proctor the survey </a:t>
            </a:r>
            <a:r>
              <a:rPr lang="en-US" sz="1100" i="0" dirty="0">
                <a:solidFill>
                  <a:schemeClr val="bg1"/>
                </a:solidFill>
                <a:effectLst/>
                <a:latin typeface="Calibri" panose="020F0502020204030204" pitchFamily="34" charset="0"/>
                <a:ea typeface="Times New Roman" panose="02020603050405020304" pitchFamily="18" charset="0"/>
              </a:rPr>
              <a:t>live </a:t>
            </a:r>
            <a:r>
              <a:rPr lang="en-US" sz="1100" dirty="0">
                <a:solidFill>
                  <a:schemeClr val="bg1"/>
                </a:solidFill>
                <a:effectLst/>
                <a:latin typeface="Calibri" panose="020F0502020204030204" pitchFamily="34" charset="0"/>
                <a:ea typeface="Times New Roman" panose="02020603050405020304" pitchFamily="18" charset="0"/>
              </a:rPr>
              <a:t>via an in-person test session on the secure browser.</a:t>
            </a:r>
          </a:p>
          <a:p>
            <a:pPr marL="0" marR="0" lvl="1" indent="0">
              <a:spcBef>
                <a:spcPts val="0"/>
              </a:spcBef>
              <a:spcAft>
                <a:spcPts val="0"/>
              </a:spcAft>
              <a:buFont typeface="+mj-lt"/>
              <a:buNone/>
              <a:tabLst>
                <a:tab pos="914400" algn="l"/>
              </a:tabLst>
            </a:pPr>
            <a:r>
              <a:rPr lang="en-US" sz="11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Students would log into the SEED Survey using the O S A S Secure Browser, just as they would when taking a statewide summative assessment. </a:t>
            </a:r>
            <a:endParaRPr lang="en-US" sz="1100" dirty="0">
              <a:solidFill>
                <a:schemeClr val="bg1"/>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 typeface="+mj-lt"/>
              <a:buNone/>
              <a:tabLst>
                <a:tab pos="457200" algn="l"/>
              </a:tabLst>
            </a:pPr>
            <a:r>
              <a:rPr lang="en-US" sz="1100" dirty="0">
                <a:solidFill>
                  <a:schemeClr val="bg1"/>
                </a:solidFill>
                <a:effectLst/>
                <a:latin typeface="Calibri" panose="020F0502020204030204" pitchFamily="34" charset="0"/>
                <a:ea typeface="Times New Roman" panose="02020603050405020304" pitchFamily="18" charset="0"/>
              </a:rPr>
              <a:t> A third option is a remote survey administration. The remote option requires additional steps in addition to this Training Module. A D T C or T A would need to complete Module</a:t>
            </a:r>
            <a:r>
              <a:rPr lang="en-US" sz="1100" baseline="0" dirty="0">
                <a:solidFill>
                  <a:schemeClr val="bg1"/>
                </a:solidFill>
                <a:effectLst/>
                <a:latin typeface="Calibri" panose="020F0502020204030204" pitchFamily="34" charset="0"/>
                <a:ea typeface="Times New Roman" panose="02020603050405020304" pitchFamily="18" charset="0"/>
              </a:rPr>
              <a:t> 10: Remote Testing, as well as </a:t>
            </a:r>
            <a:r>
              <a:rPr lang="en-US" sz="1100" dirty="0">
                <a:solidFill>
                  <a:schemeClr val="bg1"/>
                </a:solidFill>
                <a:effectLst/>
                <a:latin typeface="Calibri" panose="020F0502020204030204" pitchFamily="34" charset="0"/>
                <a:ea typeface="Times New Roman" panose="02020603050405020304" pitchFamily="18" charset="0"/>
              </a:rPr>
              <a:t>the Remote Test Administration Certification Course. </a:t>
            </a:r>
            <a:endParaRPr lang="en-US" sz="1100" dirty="0">
              <a:solidFill>
                <a:schemeClr val="bg1"/>
              </a:solidFill>
              <a:effectLst/>
              <a:latin typeface="Calibri" panose="020F0502020204030204" pitchFamily="34" charset="0"/>
              <a:ea typeface="Calibri" panose="020F0502020204030204" pitchFamily="34" charset="0"/>
            </a:endParaRPr>
          </a:p>
          <a:p>
            <a:pPr marL="0" marR="0" lvl="1" indent="0">
              <a:spcBef>
                <a:spcPts val="0"/>
              </a:spcBef>
              <a:spcAft>
                <a:spcPts val="0"/>
              </a:spcAft>
              <a:buFont typeface="+mj-lt"/>
              <a:buNone/>
              <a:tabLst>
                <a:tab pos="914400" algn="l"/>
              </a:tabLs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After completing the certification course educators will automatically be provided the remote proctoring option within their T A user account. </a:t>
            </a:r>
          </a:p>
          <a:p>
            <a:pPr marL="0" marR="0" lvl="1" indent="0">
              <a:spcBef>
                <a:spcPts val="0"/>
              </a:spcBef>
              <a:spcAft>
                <a:spcPts val="0"/>
              </a:spcAft>
              <a:buFont typeface="+mj-lt"/>
              <a:buNone/>
              <a:tabLst>
                <a:tab pos="914400" algn="l"/>
              </a:tabLs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remote proctoring option will allow the D T C or  TA to create a remote U R L address, which can be shared with students in lieu of using the O S A S Secure Browser.</a:t>
            </a:r>
          </a:p>
          <a:p>
            <a:pPr marL="0" marR="0" lvl="0" indent="0">
              <a:spcBef>
                <a:spcPts val="0"/>
              </a:spcBef>
              <a:spcAft>
                <a:spcPts val="0"/>
              </a:spcAft>
              <a:buFont typeface="+mj-lt"/>
              <a:buNone/>
              <a:tabLst>
                <a:tab pos="914400" algn="l"/>
              </a:tabLst>
            </a:pPr>
            <a:r>
              <a:rPr lang="en-US" sz="11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Finally, the Alternate SEED Survey is completed in the B R T Training and Proficiency system by an authorized user. The survey should be completed by an educator who is familiar with the student’s educational experience. If the educator completing the Alt SEED Survey is not an authorized user, they may complete the paper/pencil version of the Alt SEED Survey and have an authorized user input the data into the B R T Training and Proficiency system. </a:t>
            </a:r>
          </a:p>
        </p:txBody>
      </p:sp>
      <p:sp>
        <p:nvSpPr>
          <p:cNvPr id="4" name="Slide Number Placeholder 3"/>
          <p:cNvSpPr>
            <a:spLocks noGrp="1"/>
          </p:cNvSpPr>
          <p:nvPr>
            <p:ph type="sldNum" sz="quarter" idx="5"/>
          </p:nvPr>
        </p:nvSpPr>
        <p:spPr/>
        <p:txBody>
          <a:bodyPr/>
          <a:lstStyle/>
          <a:p>
            <a:fld id="{0292FCAB-B3A6-438F-B6B4-1AAA1EC793BD}" type="slidenum">
              <a:rPr lang="en-US" smtClean="0"/>
              <a:t>11</a:t>
            </a:fld>
            <a:endParaRPr lang="en-US"/>
          </a:p>
        </p:txBody>
      </p:sp>
    </p:spTree>
    <p:extLst>
      <p:ext uri="{BB962C8B-B14F-4D97-AF65-F5344CB8AC3E}">
        <p14:creationId xmlns:p14="http://schemas.microsoft.com/office/powerpoint/2010/main" val="2250259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rPr>
              <a:t>Now we will turn to the topic of how students access and engage with the SEED Survey.</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60315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a:t>
            </a:r>
            <a:r>
              <a:rPr lang="en-US" baseline="0" dirty="0"/>
              <a:t> earlier a D T C or TA can administer the SEED Survey using one of three options. This means student will be able to access the SEED Survey via the OSAS Secure Browser or a web address on a non-secure browser. </a:t>
            </a:r>
          </a:p>
          <a:p>
            <a:pPr marL="0" lvl="0" indent="0" algn="l" rtl="0">
              <a:spcBef>
                <a:spcPts val="0"/>
              </a:spcBef>
              <a:spcAft>
                <a:spcPts val="0"/>
              </a:spcAft>
              <a:buNone/>
            </a:pPr>
            <a:endParaRPr lang="en-US" sz="1200" baseline="0" dirty="0">
              <a:ea typeface="+mn-lt"/>
              <a:cs typeface="+mn-lt"/>
            </a:endParaRPr>
          </a:p>
          <a:p>
            <a:pPr marL="0" lvl="0" indent="0" algn="l" rtl="0">
              <a:spcBef>
                <a:spcPts val="0"/>
              </a:spcBef>
              <a:spcAft>
                <a:spcPts val="0"/>
              </a:spcAft>
              <a:buNone/>
            </a:pPr>
            <a:r>
              <a:rPr lang="en-US" sz="1200" baseline="0" dirty="0">
                <a:ea typeface="+mn-lt"/>
                <a:cs typeface="+mn-lt"/>
              </a:rPr>
              <a:t>T</a:t>
            </a:r>
            <a:r>
              <a:rPr lang="en" sz="1200" dirty="0">
                <a:ea typeface="+mn-lt"/>
                <a:cs typeface="+mn-lt"/>
              </a:rPr>
              <a:t>he Assignment feature in the test delivery system will allow students to take the survey in an survey session within an administration window selected by the district. A longer administration window allows flexibility for students who need more time to complete the survey or missed the opportunities to take the survey during school hours.</a:t>
            </a:r>
            <a:endParaRPr dirty="0"/>
          </a:p>
        </p:txBody>
      </p:sp>
    </p:spTree>
    <p:extLst>
      <p:ext uri="{BB962C8B-B14F-4D97-AF65-F5344CB8AC3E}">
        <p14:creationId xmlns:p14="http://schemas.microsoft.com/office/powerpoint/2010/main" val="512618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buFont typeface="Arial" panose="020B0604020202020204" pitchFamily="34" charset="0"/>
              <a:buNone/>
            </a:pPr>
            <a:r>
              <a:rPr lang="en" sz="1200" dirty="0">
                <a:ea typeface="+mn-lt"/>
                <a:cs typeface="+mn-lt"/>
              </a:rPr>
              <a:t>Per OAR 581dash 022 dash 2100, the survey should be coordinated and conducted as an activity during the school day. </a:t>
            </a:r>
            <a:r>
              <a:rPr lang="en-US" dirty="0"/>
              <a:t>Students can decline to participate verbally or by signing in and selecting “no” on the first item. Students respond independently to survey items. Test Administrators can respond to clarifying questions if a students needs assistance understanding a survey item.</a:t>
            </a:r>
          </a:p>
          <a:p>
            <a:pPr marL="0" lvl="0" indent="0" algn="l" rtl="0">
              <a:spcBef>
                <a:spcPts val="0"/>
              </a:spcBef>
              <a:spcAft>
                <a:spcPts val="0"/>
              </a:spcAft>
              <a:buFont typeface="Arial" panose="020B0604020202020204" pitchFamily="34" charset="0"/>
              <a:buNone/>
            </a:pPr>
            <a:endParaRPr lang="en-US" baseline="0" dirty="0"/>
          </a:p>
          <a:p>
            <a:pPr marL="0" lvl="0" indent="0" algn="l" rtl="0">
              <a:spcBef>
                <a:spcPts val="0"/>
              </a:spcBef>
              <a:spcAft>
                <a:spcPts val="0"/>
              </a:spcAft>
              <a:buFont typeface="Arial" panose="020B0604020202020204" pitchFamily="34" charset="0"/>
              <a:buNone/>
            </a:pPr>
            <a:r>
              <a:rPr lang="en-US" baseline="0" dirty="0"/>
              <a:t>Similar to the summative and interim assessments, students will need to either know or have access to their S </a:t>
            </a:r>
            <a:r>
              <a:rPr lang="en-US" baseline="0" dirty="0" err="1"/>
              <a:t>S</a:t>
            </a:r>
            <a:r>
              <a:rPr lang="en-US" baseline="0" dirty="0"/>
              <a:t> I D numbers to access and participate in the SEED Survey. If students are currently in a distance learning or remote learning environment and educators can not physically provide students with their S </a:t>
            </a:r>
            <a:r>
              <a:rPr lang="en-US" baseline="0" dirty="0" err="1"/>
              <a:t>S</a:t>
            </a:r>
            <a:r>
              <a:rPr lang="en-US" baseline="0" dirty="0"/>
              <a:t> I D numbers, refer to the Test Administration Manual,</a:t>
            </a:r>
            <a:r>
              <a:rPr lang="en-US" dirty="0">
                <a:cs typeface="Calibri"/>
              </a:rPr>
              <a:t> Section two point five Student Confidentiality</a:t>
            </a:r>
            <a:r>
              <a:rPr lang="en-US" b="0" dirty="0">
                <a:cs typeface="Calibri"/>
              </a:rPr>
              <a:t>, which contains additional guidance on secure transmission of S </a:t>
            </a:r>
            <a:r>
              <a:rPr lang="en-US" b="0" dirty="0" err="1">
                <a:cs typeface="Calibri"/>
              </a:rPr>
              <a:t>S</a:t>
            </a:r>
            <a:r>
              <a:rPr lang="en-US" b="0" dirty="0">
                <a:cs typeface="Calibri"/>
              </a:rPr>
              <a:t> I D numbers.</a:t>
            </a:r>
          </a:p>
        </p:txBody>
      </p:sp>
    </p:spTree>
    <p:extLst>
      <p:ext uri="{BB962C8B-B14F-4D97-AF65-F5344CB8AC3E}">
        <p14:creationId xmlns:p14="http://schemas.microsoft.com/office/powerpoint/2010/main" val="123208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SEED Survey has been offered in Oregon since 2020, many students and teachers have questions about the survey. The Frequently Asked Questions webpage is an excellent resource for students with questions. It is also recommended that Test Administrators and any staff member administering the SEED Survey be familiar with this resource to empower them to respond with confidence to questions that students ask before, during, and after survey administration.</a:t>
            </a:r>
          </a:p>
        </p:txBody>
      </p:sp>
      <p:sp>
        <p:nvSpPr>
          <p:cNvPr id="4" name="Slide Number Placeholder 3"/>
          <p:cNvSpPr>
            <a:spLocks noGrp="1"/>
          </p:cNvSpPr>
          <p:nvPr>
            <p:ph type="sldNum" sz="quarter" idx="5"/>
          </p:nvPr>
        </p:nvSpPr>
        <p:spPr/>
        <p:txBody>
          <a:bodyPr/>
          <a:lstStyle/>
          <a:p>
            <a:fld id="{0292FCAB-B3A6-438F-B6B4-1AAA1EC793BD}" type="slidenum">
              <a:rPr lang="en-US" smtClean="0"/>
              <a:t>15</a:t>
            </a:fld>
            <a:endParaRPr lang="en-US"/>
          </a:p>
        </p:txBody>
      </p:sp>
    </p:spTree>
    <p:extLst>
      <p:ext uri="{BB962C8B-B14F-4D97-AF65-F5344CB8AC3E}">
        <p14:creationId xmlns:p14="http://schemas.microsoft.com/office/powerpoint/2010/main" val="2708051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ea typeface="+mj-lt"/>
                <a:cs typeface="+mj-lt"/>
              </a:rPr>
              <a:t>The final section of this training addresses the accessibility features for the SEED Survey.</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2640887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457200">
              <a:lnSpc>
                <a:spcPct val="100000"/>
              </a:lnSpc>
              <a:buSzPct val="100000"/>
            </a:pPr>
            <a:r>
              <a:rPr lang="en-US" dirty="0"/>
              <a:t>The 2025-26 survey is available in English, Spanish, Russian, Vietnamese, Ukrainian, Arabic, Traditional Chinese and Simplified Chinese.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survey is administered through</a:t>
            </a:r>
            <a:r>
              <a:rPr lang="en-US" baseline="0" dirty="0"/>
              <a:t> the same test delivery system as Oregon’s summative assessments. Student-dependent accessibility supports need to be selected in TIDE before they begin the survey. A list of available accessibility and supporting guidance can be found in the Oregon Accessibility Manual. Appendix H of the Oregon Accessibility Manual has a useful worksheet for identifying the supports available on the SEED Survey.</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As stated previously, the SEED Survey may be provided to students in-person using the secure browser, within a proctored remote administration using either the secure browser or a web browser, or as an Assignment. Please note that when a survey is given as an Assignment, student accessibility supports need to be selected in TIDE before the web address is sent to the student.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9440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511175">
              <a:spcAft>
                <a:spcPts val="600"/>
              </a:spcAft>
              <a:defRPr/>
            </a:pPr>
            <a:r>
              <a:rPr lang="en-US" dirty="0">
                <a:solidFill>
                  <a:schemeClr val="tx1">
                    <a:lumMod val="50000"/>
                  </a:schemeClr>
                </a:solidFill>
                <a:ea typeface="+mj-lt"/>
                <a:cs typeface="+mj-lt"/>
              </a:rPr>
              <a:t>Additional resources are available for the SEED Survey on the survey webpage.</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148320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resources available</a:t>
            </a:r>
            <a:r>
              <a:rPr lang="en-US" altLang="en-US" baseline="0" dirty="0"/>
              <a:t> on the SEED Survey webpage include parent notification and participation sample letters in fifteen languages, the SEED Survey Administration Manual, a toolkit designed to help districts communicate the purpose of the SEED Survey to staff, students, and families, the SEED Survey items in eight languages, a practice SEED Survey for students in grades three through five, and previous SEED Survey results and Research Briefs.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79353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511175" algn="l">
              <a:spcAft>
                <a:spcPts val="600"/>
              </a:spcAft>
              <a:defRPr/>
            </a:pPr>
            <a:r>
              <a:rPr lang="en-US" altLang="en-US" dirty="0"/>
              <a:t>This training module includes an </a:t>
            </a:r>
            <a:r>
              <a:rPr lang="en-US" altLang="en-US" sz="1200" dirty="0">
                <a:solidFill>
                  <a:schemeClr val="tx1">
                    <a:lumMod val="50000"/>
                  </a:schemeClr>
                </a:solidFill>
              </a:rPr>
              <a:t>o</a:t>
            </a:r>
            <a:r>
              <a:rPr lang="en-US" sz="1200" dirty="0">
                <a:solidFill>
                  <a:schemeClr val="tx1">
                    <a:lumMod val="50000"/>
                  </a:schemeClr>
                </a:solidFill>
              </a:rPr>
              <a:t>verview of the Student Educational Equity Development Survey, or “SEED Survey”, the administration features for the SEED Survey, </a:t>
            </a:r>
            <a:r>
              <a:rPr lang="en-US" sz="1200" dirty="0">
                <a:solidFill>
                  <a:schemeClr val="tx1">
                    <a:lumMod val="50000"/>
                  </a:schemeClr>
                </a:solidFill>
                <a:ea typeface="+mj-lt"/>
                <a:cs typeface="+mj-lt"/>
              </a:rPr>
              <a:t>student access to the SEED Survey</a:t>
            </a:r>
            <a:r>
              <a:rPr lang="en-US" sz="1200" dirty="0">
                <a:solidFill>
                  <a:schemeClr val="tx1">
                    <a:lumMod val="50000"/>
                  </a:schemeClr>
                </a:solidFill>
                <a:ea typeface="+mj-lt"/>
                <a:cs typeface="+mn-cs"/>
              </a:rPr>
              <a:t>, and the </a:t>
            </a:r>
            <a:r>
              <a:rPr lang="en-US" sz="1200" dirty="0">
                <a:solidFill>
                  <a:schemeClr val="tx1">
                    <a:lumMod val="50000"/>
                  </a:schemeClr>
                </a:solidFill>
                <a:ea typeface="+mj-lt"/>
                <a:cs typeface="Calibri"/>
              </a:rPr>
              <a:t>a</a:t>
            </a:r>
            <a:r>
              <a:rPr lang="en-US" sz="1200" dirty="0">
                <a:solidFill>
                  <a:schemeClr val="tx1">
                    <a:lumMod val="50000"/>
                  </a:schemeClr>
                </a:solidFill>
                <a:cs typeface="Calibri"/>
              </a:rPr>
              <a:t>ccessibility features for the SEED Survey.</a:t>
            </a:r>
            <a:endParaRPr lang="en-US" sz="1200" dirty="0">
              <a:solidFill>
                <a:schemeClr val="tx1">
                  <a:lumMod val="50000"/>
                </a:schemeClr>
              </a:solidFill>
              <a:ea typeface="+mn-lt"/>
              <a:cs typeface="+mn-lt"/>
            </a:endParaRPr>
          </a:p>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2113" rtl="0" eaLnBrk="1" fontAlgn="auto" latinLnBrk="0" hangingPunct="1">
              <a:lnSpc>
                <a:spcPct val="100000"/>
              </a:lnSpc>
              <a:spcBef>
                <a:spcPct val="0"/>
              </a:spcBef>
              <a:spcAft>
                <a:spcPts val="0"/>
              </a:spcAft>
              <a:buClrTx/>
              <a:buSzTx/>
              <a:buFontTx/>
              <a:buNone/>
              <a:tabLst/>
              <a:defRPr/>
            </a:pPr>
            <a:fld id="{C0CBD9B0-FCF1-4694-8A59-0D3601202FB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2113"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45523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B8AD-F219-EE3D-4B81-FD854F5AC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E6708-D050-4D41-25C8-EA293C7B0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807A1-8A54-2EB3-06AD-F7F06D4DB82E}"/>
              </a:ext>
            </a:extLst>
          </p:cNvPr>
          <p:cNvSpPr>
            <a:spLocks noGrp="1"/>
          </p:cNvSpPr>
          <p:nvPr>
            <p:ph type="body" idx="1"/>
          </p:nvPr>
        </p:nvSpPr>
        <p:spPr/>
        <p:txBody>
          <a:bodyPr/>
          <a:lstStyle/>
          <a:p>
            <a:r>
              <a:rPr lang="en-US" dirty="0"/>
              <a:t>Before completing this training, take a few minutes to reflect on the following prompts: Which survey administration option will work best for your district?</a:t>
            </a:r>
          </a:p>
          <a:p>
            <a:r>
              <a:rPr lang="en-US" dirty="0"/>
              <a:t>How will you communicate effectively to the staff who are administering the SEED Survey that students can choose whether to take the survey? </a:t>
            </a:r>
          </a:p>
          <a:p>
            <a:r>
              <a:rPr lang="en-US" dirty="0"/>
              <a:t>How will you empower staff to be confident when they answer student questions about the SEED Survey?</a:t>
            </a:r>
          </a:p>
          <a:p>
            <a:endParaRPr lang="en-US" dirty="0"/>
          </a:p>
        </p:txBody>
      </p:sp>
      <p:sp>
        <p:nvSpPr>
          <p:cNvPr id="4" name="Slide Number Placeholder 3">
            <a:extLst>
              <a:ext uri="{FF2B5EF4-FFF2-40B4-BE49-F238E27FC236}">
                <a16:creationId xmlns:a16="http://schemas.microsoft.com/office/drawing/2014/main" id="{B47EAC86-8543-5E33-955C-E3F67D80DAA3}"/>
              </a:ext>
            </a:extLst>
          </p:cNvPr>
          <p:cNvSpPr>
            <a:spLocks noGrp="1"/>
          </p:cNvSpPr>
          <p:nvPr>
            <p:ph type="sldNum" sz="quarter" idx="5"/>
          </p:nvPr>
        </p:nvSpPr>
        <p:spPr/>
        <p:txBody>
          <a:bodyPr/>
          <a:lstStyle/>
          <a:p>
            <a:fld id="{0292FCAB-B3A6-438F-B6B4-1AAA1EC793BD}" type="slidenum">
              <a:rPr lang="en-US" smtClean="0"/>
              <a:t>20</a:t>
            </a:fld>
            <a:endParaRPr lang="en-US"/>
          </a:p>
        </p:txBody>
      </p:sp>
    </p:spTree>
    <p:extLst>
      <p:ext uri="{BB962C8B-B14F-4D97-AF65-F5344CB8AC3E}">
        <p14:creationId xmlns:p14="http://schemas.microsoft.com/office/powerpoint/2010/main" val="12270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concludes the </a:t>
            </a:r>
            <a:r>
              <a:rPr lang="en-US" sz="1200" dirty="0"/>
              <a:t>OSAS </a:t>
            </a:r>
            <a:r>
              <a:rPr lang="en-US" altLang="en-US" sz="1200" dirty="0"/>
              <a:t>training module on the SEED</a:t>
            </a:r>
            <a:r>
              <a:rPr lang="en-US" altLang="en-US" sz="1200" baseline="0" dirty="0"/>
              <a:t> Survey.</a:t>
            </a:r>
            <a:r>
              <a:rPr lang="en-US" altLang="en-US" sz="1200" dirty="0"/>
              <a:t> Please don’t hesitate to reach out to O D E’s Assessment Team at the email address on </a:t>
            </a:r>
            <a:r>
              <a:rPr lang="en-US" altLang="en-US" sz="1200" baseline="0" dirty="0"/>
              <a:t>this slide with questions. </a:t>
            </a:r>
          </a:p>
          <a:p>
            <a:pPr algn="l"/>
            <a:endParaRPr lang="en-US" altLang="en-US" sz="1200" dirty="0"/>
          </a:p>
          <a:p>
            <a:pPr algn="l"/>
            <a:r>
              <a:rPr lang="en-US" altLang="en-US" sz="1200" dirty="0"/>
              <a:t>Thank you for your time!</a:t>
            </a:r>
          </a:p>
          <a:p>
            <a:br>
              <a:rPr lang="en-US" sz="1200" dirty="0"/>
            </a:br>
            <a:endParaRPr lang="en-US" dirty="0"/>
          </a:p>
        </p:txBody>
      </p:sp>
      <p:sp>
        <p:nvSpPr>
          <p:cNvPr id="4" name="Slide Number Placeholder 3"/>
          <p:cNvSpPr>
            <a:spLocks noGrp="1"/>
          </p:cNvSpPr>
          <p:nvPr>
            <p:ph type="sldNum" sz="quarter" idx="5"/>
          </p:nvPr>
        </p:nvSpPr>
        <p:spPr/>
        <p:txBody>
          <a:bodyPr/>
          <a:lstStyle/>
          <a:p>
            <a:fld id="{1B12FC95-0C67-4599-AF03-112A060D86AA}" type="slidenum">
              <a:rPr lang="en-US" smtClean="0"/>
              <a:t>21</a:t>
            </a:fld>
            <a:endParaRPr lang="en-US"/>
          </a:p>
        </p:txBody>
      </p:sp>
    </p:spTree>
    <p:extLst>
      <p:ext uri="{BB962C8B-B14F-4D97-AF65-F5344CB8AC3E}">
        <p14:creationId xmlns:p14="http://schemas.microsoft.com/office/powerpoint/2010/main" val="96993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i="0" dirty="0"/>
              <a:t>We’ll begin with an overview of the SEED Survey.</a:t>
            </a:r>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7D4B3-7363-42B6-A5BB-BEAB40119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5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1"/>
                </a:solidFill>
                <a:latin typeface="+mn-lt"/>
                <a:ea typeface="+mn-ea"/>
                <a:cs typeface="+mn-cs"/>
              </a:rPr>
              <a:t>The SEED Survey is a </a:t>
            </a:r>
            <a:r>
              <a:rPr lang="en-US" sz="1200" dirty="0">
                <a:solidFill>
                  <a:schemeClr val="accent1"/>
                </a:solidFill>
              </a:rPr>
              <a:t>legislatively-required </a:t>
            </a:r>
            <a:r>
              <a:rPr lang="en-US" sz="1200" b="0" kern="1200" dirty="0">
                <a:solidFill>
                  <a:schemeClr val="accent1"/>
                </a:solidFill>
                <a:latin typeface="+mn-lt"/>
                <a:ea typeface="+mn-ea"/>
                <a:cs typeface="+mn-cs"/>
              </a:rPr>
              <a:t>student survey designed to gather information about the educational experiences of students in Oregon.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Data from the survey will be used to support the following purposes:</a:t>
            </a:r>
            <a:endParaRPr lang="en-US" sz="800" b="0"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One: Honor the importance and necessity of incorporating student voices into the continuous improvement process for Oregon’s public education systems</a:t>
            </a:r>
          </a:p>
          <a:p>
            <a:pPr marL="0" lvl="0" indent="0" algn="l" rtl="0">
              <a:spcBef>
                <a:spcPts val="0"/>
              </a:spcBef>
              <a:spcAft>
                <a:spcPts val="0"/>
              </a:spcAft>
              <a:buNone/>
            </a:pPr>
            <a:r>
              <a:rPr lang="en-US" sz="1200" dirty="0"/>
              <a:t>Number Two: Provide Oregon districts with actionable data regarding investments and quality pedagogy that can be used to increase student group outcomes such as academic achievement, graduation rates, and post-secondary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Three: Develop promising practices using the SEED Survey data independently and in combination with state and local data</a:t>
            </a:r>
          </a:p>
          <a:p>
            <a:pPr marL="0" lvl="0" indent="0" algn="l" rtl="0">
              <a:spcBef>
                <a:spcPts val="0"/>
              </a:spcBef>
              <a:spcAft>
                <a:spcPts val="0"/>
              </a:spcAft>
              <a:buNone/>
            </a:pPr>
            <a:r>
              <a:rPr lang="en-US" sz="1200" dirty="0"/>
              <a:t>Number Four: Expand reporting to include information in addition to test scores that can help districts tell a</a:t>
            </a:r>
            <a:r>
              <a:rPr lang="en-US" sz="1200" baseline="0" dirty="0"/>
              <a:t> more complete story about how they are serving students</a:t>
            </a:r>
            <a:endParaRPr dirty="0"/>
          </a:p>
        </p:txBody>
      </p:sp>
    </p:spTree>
    <p:extLst>
      <p:ext uri="{BB962C8B-B14F-4D97-AF65-F5344CB8AC3E}">
        <p14:creationId xmlns:p14="http://schemas.microsoft.com/office/powerpoint/2010/main" val="379820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Per O R S 329 dot 078 and O A R 581 dash 022 dash 2100, the (SEED) Survey must be made available to students.</a:t>
            </a:r>
            <a:endParaRPr lang="en-US" sz="1200" i="1" dirty="0"/>
          </a:p>
          <a:p>
            <a:pPr marL="0" indent="-227965">
              <a:spcBef>
                <a:spcPts val="1200"/>
              </a:spcBef>
              <a:buSzPct val="100000"/>
            </a:pPr>
            <a:r>
              <a:rPr lang="en-US" dirty="0"/>
              <a:t>The SEED Survey is for Oregon students in grades three through eleven. It is administered through the Test Delivery System in-person or remotely.</a:t>
            </a:r>
            <a:endParaRPr lang="en-US" sz="1200" dirty="0"/>
          </a:p>
          <a:p>
            <a:pPr marL="0" marR="0" lvl="0" indent="-227965" algn="l" defTabSz="914400" rtl="0" eaLnBrk="1" fontAlgn="auto" latinLnBrk="0" hangingPunct="1">
              <a:lnSpc>
                <a:spcPct val="100000"/>
              </a:lnSpc>
              <a:spcBef>
                <a:spcPts val="1200"/>
              </a:spcBef>
              <a:spcAft>
                <a:spcPts val="1200"/>
              </a:spcAft>
              <a:buClrTx/>
              <a:buSzPct val="100000"/>
              <a:buFontTx/>
              <a:buNone/>
              <a:tabLst/>
              <a:defRPr/>
            </a:pPr>
            <a:r>
              <a:rPr lang="en-US" sz="1200" dirty="0"/>
              <a:t>The Alternate SEED Survey is for students in grades three through eleven who participate in alternate assessment. </a:t>
            </a:r>
          </a:p>
          <a:p>
            <a:pPr marL="0" marR="0" lvl="0" indent="-227965" algn="l" defTabSz="914400" rtl="0" eaLnBrk="1" fontAlgn="auto" latinLnBrk="0" hangingPunct="1">
              <a:lnSpc>
                <a:spcPct val="100000"/>
              </a:lnSpc>
              <a:spcBef>
                <a:spcPts val="1200"/>
              </a:spcBef>
              <a:spcAft>
                <a:spcPts val="1200"/>
              </a:spcAft>
              <a:buClrTx/>
              <a:buSzPct val="100000"/>
              <a:buFontTx/>
              <a:buNone/>
              <a:tabLst/>
              <a:defRPr/>
            </a:pPr>
            <a:r>
              <a:rPr lang="en-US" sz="1200" dirty="0"/>
              <a:t>The administration window for the SEED Survey is February third through June twelfth, twenty-twenty six.</a:t>
            </a:r>
          </a:p>
          <a:p>
            <a:pPr marL="227965" indent="-227965">
              <a:spcBef>
                <a:spcPts val="1200"/>
              </a:spcBef>
              <a:spcAft>
                <a:spcPts val="1200"/>
              </a:spcAft>
              <a:buSzPct val="100000"/>
            </a:pPr>
            <a:r>
              <a:rPr lang="en-US" sz="1200" dirty="0">
                <a:ea typeface="+mn-lt"/>
                <a:cs typeface="+mn-lt"/>
              </a:rPr>
              <a:t>The SEED Survey is estimated to take 20 minutes.</a:t>
            </a:r>
          </a:p>
          <a:p>
            <a:pPr marL="227965" indent="-227965">
              <a:spcBef>
                <a:spcPts val="1200"/>
              </a:spcBef>
              <a:spcAft>
                <a:spcPts val="1200"/>
              </a:spcAft>
              <a:buSzPct val="100000"/>
            </a:pPr>
            <a:endParaRPr lang="en-US" sz="1050" i="1" dirty="0">
              <a:ea typeface="+mn-lt"/>
              <a:cs typeface="+mn-lt"/>
            </a:endParaRPr>
          </a:p>
          <a:p>
            <a:pPr marL="0" indent="-227965">
              <a:spcBef>
                <a:spcPts val="1200"/>
              </a:spcBef>
              <a:spcAft>
                <a:spcPts val="1200"/>
              </a:spcAft>
              <a:buSzPct val="100000"/>
            </a:pPr>
            <a:r>
              <a:rPr lang="en-US" sz="1050" i="1" dirty="0">
                <a:ea typeface="+mn-lt"/>
                <a:cs typeface="+mn-lt"/>
              </a:rPr>
              <a:t>More information about the Alternate SEED Survey for students experiencing</a:t>
            </a:r>
            <a:r>
              <a:rPr lang="en-US" sz="1050" i="1" baseline="0" dirty="0">
                <a:ea typeface="+mn-lt"/>
                <a:cs typeface="+mn-lt"/>
              </a:rPr>
              <a:t> significant cognitive disabilities can be found on the O D E SEED Survey webpage and the B R T Training and Proficiency Website. </a:t>
            </a:r>
            <a:endParaRPr lang="en-US" dirty="0"/>
          </a:p>
        </p:txBody>
      </p:sp>
    </p:spTree>
    <p:extLst>
      <p:ext uri="{BB962C8B-B14F-4D97-AF65-F5344CB8AC3E}">
        <p14:creationId xmlns:p14="http://schemas.microsoft.com/office/powerpoint/2010/main" val="58155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year-long cycle of training, administering, and reporting is shown in this timeline. Note that once survey results are released in the early fall, O D E staff are available to support E S Ds and districts with data interpretation and exploring potential applications. With the addition of SEED data that are disaggregated by student focal groups in the fall of twenty twenty-five, districts will have more capacity to apply the results in ways that increase equitable educational opportunities.</a:t>
            </a:r>
          </a:p>
        </p:txBody>
      </p:sp>
      <p:sp>
        <p:nvSpPr>
          <p:cNvPr id="4" name="Slide Number Placeholder 3"/>
          <p:cNvSpPr>
            <a:spLocks noGrp="1"/>
          </p:cNvSpPr>
          <p:nvPr>
            <p:ph type="sldNum" sz="quarter" idx="5"/>
          </p:nvPr>
        </p:nvSpPr>
        <p:spPr/>
        <p:txBody>
          <a:bodyPr/>
          <a:lstStyle/>
          <a:p>
            <a:fld id="{0292FCAB-B3A6-438F-B6B4-1AAA1EC793BD}" type="slidenum">
              <a:rPr lang="en-US" smtClean="0"/>
              <a:t>6</a:t>
            </a:fld>
            <a:endParaRPr lang="en-US"/>
          </a:p>
        </p:txBody>
      </p:sp>
    </p:spTree>
    <p:extLst>
      <p:ext uri="{BB962C8B-B14F-4D97-AF65-F5344CB8AC3E}">
        <p14:creationId xmlns:p14="http://schemas.microsoft.com/office/powerpoint/2010/main" val="331789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28e6b1cd01_4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28e6b1cd01_4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topics on the SEED Survey are referred to as “domains.” Four domains are included on all surveys; these are referred to as the “core domains.” They are: Access to Learning Resources, Opportunity to Learn, Self-Efficacy Beliefs, and Sense of Belonging. These domains were selected for their connection to academic outcomes and to provide additional context on other types of data that school districts and the Oregon Department of Education collects about students. </a:t>
            </a:r>
            <a:endParaRPr dirty="0"/>
          </a:p>
        </p:txBody>
      </p:sp>
      <p:sp>
        <p:nvSpPr>
          <p:cNvPr id="1019" name="Google Shape;1019;g328e6b1cd01_4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328e6b1cd01_4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328e6b1cd01_4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addition to the four core domains, the SEED Survey asks students about their experiences in four other domains. They are: Well-Rounded Education, Career Connected Learning, Extracurricular Engagement, and Post-Graduation Planning. These domains are included on some, but not all, grade level surveys. For example, Post-Graduation Planning questions only appear on the surveys for students in grades 9 through 11.</a:t>
            </a:r>
          </a:p>
          <a:p>
            <a:pPr marL="0" lvl="0" indent="0" algn="l" rtl="0">
              <a:spcBef>
                <a:spcPts val="0"/>
              </a:spcBef>
              <a:spcAft>
                <a:spcPts val="0"/>
              </a:spcAft>
              <a:buNone/>
            </a:pPr>
            <a:endParaRPr dirty="0"/>
          </a:p>
        </p:txBody>
      </p:sp>
      <p:sp>
        <p:nvSpPr>
          <p:cNvPr id="1060" name="Google Shape;1060;g328e6b1cd01_4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on to the next section of this training, take a few minutes to reflect on the following prompts: After learning more information about the topics covered by the survey, which areas would you be most interested in seeing the results for? And What additional questions do you have about the SEED Survey?</a:t>
            </a:r>
          </a:p>
        </p:txBody>
      </p:sp>
      <p:sp>
        <p:nvSpPr>
          <p:cNvPr id="4" name="Slide Number Placeholder 3"/>
          <p:cNvSpPr>
            <a:spLocks noGrp="1"/>
          </p:cNvSpPr>
          <p:nvPr>
            <p:ph type="sldNum" sz="quarter" idx="5"/>
          </p:nvPr>
        </p:nvSpPr>
        <p:spPr/>
        <p:txBody>
          <a:bodyPr/>
          <a:lstStyle/>
          <a:p>
            <a:fld id="{0292FCAB-B3A6-438F-B6B4-1AAA1EC793BD}" type="slidenum">
              <a:rPr lang="en-US" smtClean="0"/>
              <a:t>9</a:t>
            </a:fld>
            <a:endParaRPr lang="en-US"/>
          </a:p>
        </p:txBody>
      </p:sp>
    </p:spTree>
    <p:extLst>
      <p:ext uri="{BB962C8B-B14F-4D97-AF65-F5344CB8AC3E}">
        <p14:creationId xmlns:p14="http://schemas.microsoft.com/office/powerpoint/2010/main" val="1875860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C7E58-6D15-40F8-8D27-F2B2434DBAAC}"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91769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EB39E96-C897-4568-82F4-F32408AB9A9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22063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4C1815FD-6724-4955-AFD3-561894D7734F}"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964783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799AFBB-9424-4797-A9A3-15E0C521173F}"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568781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255738ED-FF95-41E6-873D-176A2FFBF827}"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2998468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4A318A3D-EDBA-4019-A5D5-6822BAFE5D04}" type="datetime1">
              <a:rPr lang="en-US" smtClean="0"/>
              <a:t>9/5/2025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595879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DD576694-5E3B-49E2-ADE2-1D5F075EA847}" type="datetime1">
              <a:rPr lang="en-US" smtClean="0"/>
              <a:t>9/5/2025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4958692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A755CB8E-C00C-4D55-865A-46E18BE7D0E5}" type="datetime1">
              <a:rPr lang="en-US" smtClean="0"/>
              <a:t>9/5/2025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7121902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F626B24-82E0-47A8-9892-00031563D56B}"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7089034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49126F9-427B-4C4E-ACBA-53EE8F200CAE}"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3333511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egon Department of Educ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4D19AF88-7CB1-4F03-ADC2-18D459D6C618}"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9680947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8B227D26-86C6-456C-9E25-4F6B7B50F9B7}" type="datetime1">
              <a:rPr lang="en-US" smtClean="0"/>
              <a:t>9/5/2025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62555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F4F1A1DD-D2D7-476F-9F5F-9C289E1216AA}"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0218020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E2475BFB-07FD-45AF-A1F5-17A74D57B308}"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560910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EE580E6D-38C0-4806-A470-ECB46D5363C2}"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995048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32556FE-66BD-481D-85E3-5F58F517F705}"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910504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DF6584CC-A997-44CB-A1EE-F4E0DFBAD779}"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401032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F2FC4EFE-8E4C-4BC7-B5B3-D4F54D3E472D}" type="datetime1">
              <a:rPr lang="en-US" smtClean="0"/>
              <a:t>9/5/2025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372642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B041FEB8-1AD5-4C22-A87E-7FD2DE9EAF9B}" type="datetime1">
              <a:rPr lang="en-US" smtClean="0"/>
              <a:t>9/5/2025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5609439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6559BCA1-3F28-4504-87BF-D3D670F39A74}" type="datetime1">
              <a:rPr lang="en-US" smtClean="0"/>
              <a:t>9/5/2025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96936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B05E307-4653-458C-80B0-E9544025F040}"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053635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FD07D6D1-EA64-40DD-A897-6F8EE962E11D}"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042607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egon Department of Educ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36169A84-B199-41D1-BD2A-A7BA89EA64F1}"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54041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143046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E2E8D83D-2C09-4512-B2BC-C98EB3B89FA5}" type="datetime1">
              <a:rPr lang="en-US" smtClean="0"/>
              <a:t>9/5/2025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690621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4E4EE782-1113-4AA2-BA87-879A4B32EA8E}"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20823250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257D380B-F62D-408C-AFFF-CEED7ACA0612}"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8125290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8CBDB7B-9FFC-471F-A400-9D12E2D91974}"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120695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B7DDA5DD-5F82-41DC-9B60-8CE0A63777BB}"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408493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EAE18924-5BE2-42D0-A50B-16FDB5FA5603}" type="datetime1">
              <a:rPr lang="en-US" smtClean="0"/>
              <a:t>9/5/2025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932236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D1EA3C2C-6DC8-493C-9140-B6557A76B277}" type="datetime1">
              <a:rPr lang="en-US" smtClean="0"/>
              <a:t>9/5/2025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30197224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162D4F79-6EF2-4877-A207-34BDF4411E8E}" type="datetime1">
              <a:rPr lang="en-US" smtClean="0"/>
              <a:t>9/5/2025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4807077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557BAF7-C49F-4083-AA22-8AAD4E559F9D}"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207802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D6FAB8B-2A43-45A5-BE4E-D049423CDA12}"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2177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2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4777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egon Department of Educ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95B40D8A-386E-4419-99E0-F75A18200034}"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841278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5AB22452-A495-4EB6-B989-1CD42994562C}" type="datetime1">
              <a:rPr lang="en-US" smtClean="0"/>
              <a:t>9/5/2025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7048809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EE53AEB8-8C62-44A4-A523-64545B680581}"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276729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98D6CB44-7BF3-4D76-BD2C-F2F0D9B5D002}"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4712616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3A846F28-578B-4E71-BAA6-81ACC119A47F}"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615691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A4BB7F27-F70D-4410-9755-6BA0D9569C37}"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8000166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01112FDA-1205-4203-87F9-2F8062CE77E8}" type="datetime1">
              <a:rPr lang="en-US" smtClean="0"/>
              <a:t>9/5/2025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7047942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D3DC8F91-16E8-49CB-A5AC-BD0C434B1E38}" type="datetime1">
              <a:rPr lang="en-US" smtClean="0"/>
              <a:t>9/5/2025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36518126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4B238419-75C3-4BDE-A9CE-D6AA33EDCA53}" type="datetime1">
              <a:rPr lang="en-US" smtClean="0"/>
              <a:t>9/5/2025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780215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7F49013A-5C23-46F7-8965-85C36A658194}"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46035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5690315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59EF4804-D7DE-4751-904B-2522E503B78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4971595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821C304-C051-4347-8D60-059057964186}"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648799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2CA3334-8517-4529-A3D0-D66DDAC572B3}" type="datetime1">
              <a:rPr lang="en-US" smtClean="0"/>
              <a:t>9/5/2025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2172134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B829D55D-F812-4208-8F36-EAAFEE466D96}"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32154102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80F9ABDE-3C86-450D-905B-D27FFD604B0D}"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1498593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FC6FA52B-A8EB-4287-97C4-5A97AA381A09}"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726503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BB633BC0-C5A6-4F36-8238-B59AB83F8926}"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7187559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3BCFF0F0-A6AF-4448-99D1-61034411FCE8}" type="datetime1">
              <a:rPr lang="en-US" smtClean="0"/>
              <a:t>9/5/2025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4720913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51D50DD0-09AA-496C-AE77-4516DC32AF66}" type="datetime1">
              <a:rPr lang="en-US" smtClean="0"/>
              <a:t>9/5/2025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3300371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35572A0C-8CD5-4EF7-AB5F-12446F111152}" type="datetime1">
              <a:rPr lang="en-US" smtClean="0"/>
              <a:t>9/5/2025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430407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2913026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3AD76BA4-B859-4175-9511-632FB1E0B399}"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766081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6A02050-97E0-4A29-A0CA-A323F6EE2CC7}"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5290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896454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
        <p:cNvGrpSpPr/>
        <p:nvPr/>
      </p:nvGrpSpPr>
      <p:grpSpPr>
        <a:xfrm>
          <a:off x="0" y="0"/>
          <a:ext cx="0" cy="0"/>
          <a:chOff x="0" y="0"/>
          <a:chExt cx="0" cy="0"/>
        </a:xfrm>
      </p:grpSpPr>
      <p:sp>
        <p:nvSpPr>
          <p:cNvPr id="32" name="Google Shape;32;p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4"/>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 name="Google Shape;37;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7002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C7E58-6D15-40F8-8D27-F2B2434DBAAC}"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067438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35F0B6B-3AD2-4605-A8D6-F635497AFADB}"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4348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35F0B6B-3AD2-4605-A8D6-F635497AFADB}"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91684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B6DEE-1F75-4A1B-9D7C-BF5E7C94EA20}"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160806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A88E4-D25A-4860-94EA-BA19A50DE105}"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183518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4FBF1-5208-48A8-8989-9010AD8692BF}"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91263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E34F3-2CED-4371-995D-62F0EE1D5486}"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58084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DBF78-626C-4EDE-82B7-7BEF88AABE7B}"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370274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631EC00-C9AE-47CD-B5C6-F67979777BA1}" type="datetime1">
              <a:rPr lang="en-US" smtClean="0"/>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322165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66B7AD7-3078-4D27-9BDA-1FF2C497D88B}"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1278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EB39E96-C897-4568-82F4-F32408AB9A9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13353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F4F1A1DD-D2D7-476F-9F5F-9C289E1216AA}"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11175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
        <p:cNvGrpSpPr/>
        <p:nvPr/>
      </p:nvGrpSpPr>
      <p:grpSpPr>
        <a:xfrm>
          <a:off x="0" y="0"/>
          <a:ext cx="0" cy="0"/>
          <a:chOff x="0" y="0"/>
          <a:chExt cx="0" cy="0"/>
        </a:xfrm>
      </p:grpSpPr>
      <p:sp>
        <p:nvSpPr>
          <p:cNvPr id="34" name="Google Shape;34;p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3264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B6DEE-1F75-4A1B-9D7C-BF5E7C94EA20}"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474510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56164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29405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94667133"/>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569660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371403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15362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686889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878661079"/>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8183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2450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A88E4-D25A-4860-94EA-BA19A50DE105}"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71228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063430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175712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46973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965398722"/>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52727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575350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5047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723285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39373023"/>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477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4FBF1-5208-48A8-8989-9010AD8692BF}"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43481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62401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1539805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21328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4078553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999171803"/>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374574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652373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3788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33969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67183092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E34F3-2CED-4371-995D-62F0EE1D5486}"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986603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8043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22657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880883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82593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70464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153671411"/>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4385443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837219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93620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23418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DBF78-626C-4EDE-82B7-7BEF88AABE7B}"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666741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805808486"/>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03753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975234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508820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658059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9/5/2025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48684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083390153"/>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403558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7733893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9/5/2025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4249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631EC00-C9AE-47CD-B5C6-F67979777BA1}" type="datetime1">
              <a:rPr lang="en-US" smtClean="0"/>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649426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9/5/2025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20277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9/5/2025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775547943"/>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8907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488989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9/5/2025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322530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B3C7E58-6D15-40F8-8D27-F2B2434DBAAC}"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9642817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35F0B6B-3AD2-4605-A8D6-F635497AFADB}" type="datetime1">
              <a:rPr lang="en-US" smtClean="0"/>
              <a:t>9/5/2025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627618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548B6DEE-1F75-4A1B-9D7C-BF5E7C94EA20}"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6385520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634A88E4-D25A-4860-94EA-BA19A50DE105}"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7257323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474FBF1-5208-48A8-8989-9010AD8692BF}"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1005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66B7AD7-3078-4D27-9BDA-1FF2C497D88B}" type="datetime1">
              <a:rPr lang="en-US" smtClean="0"/>
              <a:t>9/5/2025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8448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08FE34F3-2CED-4371-995D-62F0EE1D5486}" type="datetime1">
              <a:rPr lang="en-US" smtClean="0"/>
              <a:t>9/5/2025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6149433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EF8DBF78-626C-4EDE-82B7-7BEF88AABE7B}" type="datetime1">
              <a:rPr lang="en-US" smtClean="0"/>
              <a:t>9/5/2025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9222402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A631EC00-C9AE-47CD-B5C6-F67979777BA1}" type="datetime1">
              <a:rPr lang="en-US" smtClean="0"/>
              <a:t>9/5/2025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5719143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266B7AD7-3078-4D27-9BDA-1FF2C497D88B}" type="datetime1">
              <a:rPr lang="en-US" smtClean="0"/>
              <a:t>9/5/2025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833904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EB39E96-C897-4568-82F4-F32408AB9A94}"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882036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F4F1A1DD-D2D7-476F-9F5F-9C289E1216AA}"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401319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
        <p:cNvGrpSpPr/>
        <p:nvPr/>
      </p:nvGrpSpPr>
      <p:grpSpPr>
        <a:xfrm>
          <a:off x="0" y="0"/>
          <a:ext cx="0" cy="0"/>
          <a:chOff x="0" y="0"/>
          <a:chExt cx="0" cy="0"/>
        </a:xfrm>
      </p:grpSpPr>
      <p:sp>
        <p:nvSpPr>
          <p:cNvPr id="34" name="Google Shape;34;p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07599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BE140E1E-9F50-4DA7-8532-904D1258043E}"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076038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0E083E88-43CE-4949-BD10-EF58ACAC9E00}" type="datetime1">
              <a:rPr lang="en-US" smtClean="0"/>
              <a:t>9/5/2025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79669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A4262DA6-2890-4F76-9B5D-A52D8E5BCA20}" type="datetime1">
              <a:rPr lang="en-US" smtClean="0"/>
              <a:t>9/5/2025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298501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1.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1.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1.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FE18187-213A-44B1-B5A6-AD05576730D4}"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088058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C56F38C-15A1-432F-A4C7-0F16EE281733}"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8434341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45A5E84A-9C84-4582-BFA2-7B3C65413110}"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26280003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329EC1B-63BD-48EE-BDF0-3233A897D35F}"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923613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63E3153A-6905-40E9-9CAB-FBC3BBF10590}"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25598722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FE18187-213A-44B1-B5A6-AD05576730D4}"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1356551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32990635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45993754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747110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26328418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87327419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FE18187-213A-44B1-B5A6-AD05576730D4}"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088966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16662658-B221-44AB-A835-01037B6343E2}" type="datetime1">
              <a:rPr lang="en-US" smtClean="0"/>
              <a:t>9/5/2025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15437272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65.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4.xml"/><Relationship Id="rId7" Type="http://schemas.openxmlformats.org/officeDocument/2006/relationships/diagramColors" Target="../diagrams/colors4.xml"/><Relationship Id="rId2" Type="http://schemas.openxmlformats.org/officeDocument/2006/relationships/slideLayout" Target="../slideLayouts/slideLayout66.xml"/><Relationship Id="rId1" Type="http://schemas.openxmlformats.org/officeDocument/2006/relationships/tags" Target="../tags/tag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5.xml"/><Relationship Id="rId4" Type="http://schemas.openxmlformats.org/officeDocument/2006/relationships/hyperlink" Target="https://www.oregon.gov/ode/educator-resources/assessment/Pages/SEED-Survey-FAQ.asp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7.xml"/><Relationship Id="rId7" Type="http://schemas.openxmlformats.org/officeDocument/2006/relationships/diagramColors" Target="../diagrams/colors5.xml"/><Relationship Id="rId2" Type="http://schemas.openxmlformats.org/officeDocument/2006/relationships/slideLayout" Target="../slideLayouts/slideLayout76.xml"/><Relationship Id="rId1" Type="http://schemas.openxmlformats.org/officeDocument/2006/relationships/tags" Target="../tags/tag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8.xml"/><Relationship Id="rId1" Type="http://schemas.openxmlformats.org/officeDocument/2006/relationships/tags" Target="../tags/tag9.xml"/><Relationship Id="rId5" Type="http://schemas.openxmlformats.org/officeDocument/2006/relationships/hyperlink" Target="https://www.oregon.gov/ode/educator-resources/assessment/Pages/Student_Educational_Equity_Development_Survey.aspx" TargetMode="Externa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88.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hyperlink" Target="mailto:Ode.assessmentteam@ode.Oregon.gov" TargetMode="External"/><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tags" Target="../tags/tag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ags" Target="../tags/tag5.xml"/><Relationship Id="rId5" Type="http://schemas.openxmlformats.org/officeDocument/2006/relationships/hyperlink" Target="https://or.k12test.com/" TargetMode="External"/><Relationship Id="rId4" Type="http://schemas.openxmlformats.org/officeDocument/2006/relationships/hyperlink" Target="https://www.oregon.gov/ode/educator-resources/assessment/Pages/Student_Educational_Equity_Development_Survey.aspx"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p:txBody>
          <a:bodyPr anchor="b">
            <a:normAutofit/>
          </a:bodyPr>
          <a:lstStyle/>
          <a:p>
            <a:pPr>
              <a:lnSpc>
                <a:spcPct val="75000"/>
              </a:lnSpc>
              <a:defRPr/>
            </a:pPr>
            <a:r>
              <a:rPr lang="en-US" sz="4400" b="1" dirty="0"/>
              <a:t>Oregon Statewide Assessment System</a:t>
            </a:r>
            <a:br>
              <a:rPr lang="en-US" sz="3000" dirty="0"/>
            </a:br>
            <a:br>
              <a:rPr lang="en-US" sz="3000" dirty="0"/>
            </a:br>
            <a:r>
              <a:rPr lang="en-US" sz="4000" dirty="0"/>
              <a:t>Student Educational Equity Development Survey</a:t>
            </a:r>
            <a:br>
              <a:rPr lang="en-US" sz="4000" dirty="0"/>
            </a:br>
            <a:r>
              <a:rPr lang="en-US" sz="4000" dirty="0"/>
              <a:t>(SEED Survey)</a:t>
            </a:r>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6" name="Slide Number Placeholder 5"/>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a:t>
            </a:fld>
            <a:endParaRPr kumimoji="0" lang="en-US" b="0" i="0" u="none" strike="noStrike" kern="1200" cap="none" spc="0" normalizeH="0" baseline="0" noProof="0">
              <a:ln>
                <a:noFill/>
              </a:ln>
              <a:effectLst/>
              <a:uLnTx/>
              <a:uFillTx/>
            </a:endParaRPr>
          </a:p>
        </p:txBody>
      </p:sp>
      <p:sp>
        <p:nvSpPr>
          <p:cNvPr id="19459" name="Subtitle 2"/>
          <p:cNvSpPr>
            <a:spLocks noGrp="1"/>
          </p:cNvSpPr>
          <p:nvPr>
            <p:ph type="subTitle" idx="4294967295"/>
          </p:nvPr>
        </p:nvSpPr>
        <p:spPr>
          <a:xfrm>
            <a:off x="3359679" y="4670960"/>
            <a:ext cx="5499538" cy="879475"/>
          </a:xfrm>
        </p:spPr>
        <p:txBody>
          <a:bodyPr>
            <a:normAutofit/>
          </a:bodyPr>
          <a:lstStyle/>
          <a:p>
            <a:pPr marL="0" indent="0" algn="ctr">
              <a:buNone/>
            </a:pPr>
            <a:r>
              <a:rPr lang="en-US" altLang="en-US" dirty="0"/>
              <a:t>Required for DTCs, STCs, TAs, and any educator who administers the SEED Survey</a:t>
            </a:r>
          </a:p>
        </p:txBody>
      </p:sp>
    </p:spTree>
    <p:custDataLst>
      <p:tags r:id="rId1"/>
    </p:custDataLst>
    <p:extLst>
      <p:ext uri="{BB962C8B-B14F-4D97-AF65-F5344CB8AC3E}">
        <p14:creationId xmlns:p14="http://schemas.microsoft.com/office/powerpoint/2010/main" val="29091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Administration Options for the SEED Survey</a:t>
            </a:r>
          </a:p>
        </p:txBody>
      </p:sp>
      <p:sp>
        <p:nvSpPr>
          <p:cNvPr id="2" name="Slide Number Placeholder 5">
            <a:extLst>
              <a:ext uri="{FF2B5EF4-FFF2-40B4-BE49-F238E27FC236}">
                <a16:creationId xmlns:a16="http://schemas.microsoft.com/office/drawing/2014/main" id="{9AB04C0B-5193-AE50-5CB8-11B86A2B1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77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EFEC594C-45D8-4CD9-D221-7D5D205839C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70990077"/>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7F9B1C85-6E7A-1957-8830-300FF692F475}"/>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spcAft>
                <a:spcPts val="600"/>
              </a:spcAft>
            </a:pPr>
            <a:r>
              <a:rPr lang="en-US" dirty="0"/>
              <a:t>Oregon Department of Education</a:t>
            </a:r>
            <a:endParaRPr lang="en-US"/>
          </a:p>
        </p:txBody>
      </p:sp>
      <p:sp>
        <p:nvSpPr>
          <p:cNvPr id="5" name="Slide Number Placeholder 4">
            <a:extLst>
              <a:ext uri="{FF2B5EF4-FFF2-40B4-BE49-F238E27FC236}">
                <a16:creationId xmlns:a16="http://schemas.microsoft.com/office/drawing/2014/main" id="{933E10C1-6174-F9BC-D2D6-39ED0924A66C}"/>
              </a:ext>
              <a:ext uri="{C183D7F6-B498-43B3-948B-1728B52AA6E4}">
                <adec:decorative xmlns:adec="http://schemas.microsoft.com/office/drawing/2017/decorative" val="1"/>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11</a:t>
            </a:fld>
            <a:endParaRPr lang="en-US"/>
          </a:p>
        </p:txBody>
      </p:sp>
      <p:sp>
        <p:nvSpPr>
          <p:cNvPr id="2" name="Title 1">
            <a:extLst>
              <a:ext uri="{FF2B5EF4-FFF2-40B4-BE49-F238E27FC236}">
                <a16:creationId xmlns:a16="http://schemas.microsoft.com/office/drawing/2014/main" id="{E5DAD4A7-D9C0-E3C7-F195-06F079765524}"/>
              </a:ext>
              <a:ext uri="{C183D7F6-B498-43B3-948B-1728B52AA6E4}">
                <adec:decorative xmlns:adec="http://schemas.microsoft.com/office/drawing/2017/decorative" val="1"/>
              </a:ext>
            </a:extLst>
          </p:cNvPr>
          <p:cNvSpPr>
            <a:spLocks noGrp="1"/>
          </p:cNvSpPr>
          <p:nvPr>
            <p:ph type="title"/>
          </p:nvPr>
        </p:nvSpPr>
        <p:spPr/>
        <p:txBody>
          <a:bodyPr anchor="b">
            <a:normAutofit/>
          </a:bodyPr>
          <a:lstStyle/>
          <a:p>
            <a:r>
              <a:rPr lang="en-US" dirty="0"/>
              <a:t>SEED and Alt SEED Survey Administration</a:t>
            </a:r>
          </a:p>
        </p:txBody>
      </p:sp>
    </p:spTree>
    <p:extLst>
      <p:ext uri="{BB962C8B-B14F-4D97-AF65-F5344CB8AC3E}">
        <p14:creationId xmlns:p14="http://schemas.microsoft.com/office/powerpoint/2010/main" val="227879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Student Access to the </a:t>
            </a:r>
            <a:br>
              <a:rPr lang="en-US" dirty="0">
                <a:ea typeface="+mj-lt"/>
                <a:cs typeface="+mj-lt"/>
              </a:rPr>
            </a:br>
            <a:r>
              <a:rPr lang="en-US" dirty="0">
                <a:ea typeface="+mj-lt"/>
                <a:cs typeface="+mj-lt"/>
              </a:rPr>
              <a:t>SEED Survey</a:t>
            </a:r>
          </a:p>
        </p:txBody>
      </p:sp>
      <p:sp>
        <p:nvSpPr>
          <p:cNvPr id="3" name="Slide Number Placeholder 5">
            <a:extLst>
              <a:ext uri="{FF2B5EF4-FFF2-40B4-BE49-F238E27FC236}">
                <a16:creationId xmlns:a16="http://schemas.microsoft.com/office/drawing/2014/main" id="{D65F25F6-32F8-E82C-A9A1-D7FE81E27D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47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aphicFrame>
        <p:nvGraphicFramePr>
          <p:cNvPr id="161" name="Google Shape;159;p26" descr="This image describes how students access the SEED Survey: through a secure browser or a web browser when taking the survey remotely. Another option is that students access the survey through a URL during a test window set up by the DTC or TA.">
            <a:extLst>
              <a:ext uri="{FF2B5EF4-FFF2-40B4-BE49-F238E27FC236}">
                <a16:creationId xmlns:a16="http://schemas.microsoft.com/office/drawing/2014/main" id="{7D8C8B4F-0F91-A23C-7B2F-60B9B3AC0BFB}"/>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149916025"/>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3">
            <a:extLst>
              <a:ext uri="{FF2B5EF4-FFF2-40B4-BE49-F238E27FC236}">
                <a16:creationId xmlns:a16="http://schemas.microsoft.com/office/drawing/2014/main" id="{9AC9045D-EE6B-E330-DB15-60F69A28E721}"/>
              </a:ext>
              <a:ext uri="{C183D7F6-B498-43B3-948B-1728B52AA6E4}">
                <adec:decorative xmlns:adec="http://schemas.microsoft.com/office/drawing/2017/decorative" val="0"/>
              </a:ext>
            </a:extLst>
          </p:cNvPr>
          <p:cNvSpPr>
            <a:spLocks noGrp="1"/>
          </p:cNvSpPr>
          <p:nvPr>
            <p:ph type="ftr" sz="quarter" idx="11"/>
          </p:nvPr>
        </p:nvSpPr>
        <p:spPr/>
        <p:txBody>
          <a:bodyPr anchor="ctr">
            <a:normAutofit/>
          </a:bodyPr>
          <a:lstStyle/>
          <a:p>
            <a:pPr>
              <a:spcAft>
                <a:spcPts val="600"/>
              </a:spcAft>
            </a:pPr>
            <a:r>
              <a:rPr lang="en-US" dirty="0"/>
              <a:t>Oregon Department of Education</a:t>
            </a:r>
            <a:endParaRPr lang="en-US"/>
          </a:p>
        </p:txBody>
      </p:sp>
      <p:sp>
        <p:nvSpPr>
          <p:cNvPr id="2" name="Slide Number Placeholder 5">
            <a:extLst>
              <a:ext uri="{FF2B5EF4-FFF2-40B4-BE49-F238E27FC236}">
                <a16:creationId xmlns:a16="http://schemas.microsoft.com/office/drawing/2014/main" id="{EE844603-5E17-90F4-4C9F-874237E75207}"/>
              </a:ext>
              <a:ext uri="{C183D7F6-B498-43B3-948B-1728B52AA6E4}">
                <adec:decorative xmlns:adec="http://schemas.microsoft.com/office/drawing/2017/decorative" val="0"/>
              </a:ext>
            </a:extLst>
          </p:cNvPr>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13</a:t>
            </a:fld>
            <a:endParaRPr kumimoji="0" lang="en-US" b="0" i="0" u="none" strike="noStrike" kern="1200" cap="none" spc="0" normalizeH="0" baseline="0" noProof="0">
              <a:ln>
                <a:noFill/>
              </a:ln>
              <a:effectLst/>
              <a:uLnTx/>
              <a:uFillTx/>
            </a:endParaRPr>
          </a:p>
        </p:txBody>
      </p:sp>
      <p:sp>
        <p:nvSpPr>
          <p:cNvPr id="158" name="Google Shape;158;p26">
            <a:extLst>
              <a:ext uri="{C183D7F6-B498-43B3-948B-1728B52AA6E4}">
                <adec:decorative xmlns:adec="http://schemas.microsoft.com/office/drawing/2017/decorative" val="0"/>
              </a:ext>
            </a:extLst>
          </p:cNvPr>
          <p:cNvSpPr txBox="1">
            <a:spLocks noGrp="1"/>
          </p:cNvSpPr>
          <p:nvPr>
            <p:ph type="title"/>
          </p:nvPr>
        </p:nvSpPr>
        <p:spPr/>
        <p:txBody>
          <a:bodyPr spcFirstLastPara="1" vert="horz" lIns="91425" tIns="45700" rIns="91425" bIns="45700" rtlCol="0" anchor="b" anchorCtr="0">
            <a:normAutofit/>
          </a:bodyPr>
          <a:lstStyle/>
          <a:p>
            <a:pPr marL="511175" indent="-511175">
              <a:spcBef>
                <a:spcPct val="0"/>
              </a:spcBef>
              <a:spcAft>
                <a:spcPts val="600"/>
              </a:spcAft>
            </a:pPr>
            <a:r>
              <a:rPr lang="en-US" dirty="0"/>
              <a:t>Student Access to the SEED Survey </a:t>
            </a:r>
            <a:endParaRPr lang="en-US" b="0"/>
          </a:p>
        </p:txBody>
      </p:sp>
    </p:spTree>
    <p:custDataLst>
      <p:tags r:id="rId1"/>
    </p:custDataLst>
    <p:extLst>
      <p:ext uri="{BB962C8B-B14F-4D97-AF65-F5344CB8AC3E}">
        <p14:creationId xmlns:p14="http://schemas.microsoft.com/office/powerpoint/2010/main" val="130002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p:txBody>
          <a:bodyPr spcFirstLastPara="1" vert="horz" lIns="91425" tIns="45700" rIns="91425" bIns="45700" rtlCol="0" anchor="t" anchorCtr="0">
            <a:normAutofit/>
          </a:bodyPr>
          <a:lstStyle/>
          <a:p>
            <a:pPr indent="-511175">
              <a:spcBef>
                <a:spcPct val="0"/>
              </a:spcBef>
              <a:spcAft>
                <a:spcPts val="600"/>
              </a:spcAft>
            </a:pPr>
            <a:r>
              <a:rPr lang="en-US" dirty="0"/>
              <a:t>Student Access During the School Day</a:t>
            </a:r>
            <a:endParaRPr lang="en-US" b="0" dirty="0"/>
          </a:p>
        </p:txBody>
      </p:sp>
      <p:graphicFrame>
        <p:nvGraphicFramePr>
          <p:cNvPr id="163" name="Google Shape;159;p26" descr="Student access to the survey must be provided during the school day, per OAR 581-022-2100. Students will need their SSID numbers to access the SEED Survey.">
            <a:extLst>
              <a:ext uri="{FF2B5EF4-FFF2-40B4-BE49-F238E27FC236}">
                <a16:creationId xmlns:a16="http://schemas.microsoft.com/office/drawing/2014/main" id="{83A8949C-2FD9-4B1C-D075-A56F47C0AD3A}"/>
              </a:ext>
            </a:extLst>
          </p:cNvPr>
          <p:cNvGraphicFramePr>
            <a:graphicFrameLocks noGrp="1"/>
          </p:cNvGraphicFramePr>
          <p:nvPr>
            <p:ph idx="1"/>
            <p:extLst>
              <p:ext uri="{D42A27DB-BD31-4B8C-83A1-F6EECF244321}">
                <p14:modId xmlns:p14="http://schemas.microsoft.com/office/powerpoint/2010/main" val="589464731"/>
              </p:ext>
            </p:extLst>
          </p:nvPr>
        </p:nvGraphicFramePr>
        <p:xfrm>
          <a:off x="5183188" y="504497"/>
          <a:ext cx="6172200" cy="5635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3">
            <a:extLst>
              <a:ext uri="{FF2B5EF4-FFF2-40B4-BE49-F238E27FC236}">
                <a16:creationId xmlns:a16="http://schemas.microsoft.com/office/drawing/2014/main" id="{F02BC994-0E0C-B322-7475-051E2B55FA58}"/>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3" name="Slide Number Placeholder 5">
            <a:extLst>
              <a:ext uri="{FF2B5EF4-FFF2-40B4-BE49-F238E27FC236}">
                <a16:creationId xmlns:a16="http://schemas.microsoft.com/office/drawing/2014/main" id="{987F9C2E-9514-EFCD-25A2-A1DE20F9C7AE}"/>
              </a:ext>
            </a:extLst>
          </p:cNvPr>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14</a:t>
            </a:fld>
            <a:endParaRPr kumimoji="0" lang="en-US" b="0" i="0" u="none" strike="noStrike" kern="1200" cap="none" spc="0" normalizeH="0" baseline="0" noProof="0">
              <a:ln>
                <a:noFill/>
              </a:ln>
              <a:effectLst/>
              <a:uLnTx/>
              <a:uFillTx/>
            </a:endParaRPr>
          </a:p>
        </p:txBody>
      </p:sp>
      <p:pic>
        <p:nvPicPr>
          <p:cNvPr id="7" name="Google Shape;825;p86">
            <a:extLst>
              <a:ext uri="{FF2B5EF4-FFF2-40B4-BE49-F238E27FC236}">
                <a16:creationId xmlns:a16="http://schemas.microsoft.com/office/drawing/2014/main" id="{8651C021-092A-1136-A285-5A259450B5F8}"/>
              </a:ext>
              <a:ext uri="{C183D7F6-B498-43B3-948B-1728B52AA6E4}">
                <adec:decorative xmlns:adec="http://schemas.microsoft.com/office/drawing/2017/decorative" val="1"/>
              </a:ext>
            </a:extLst>
          </p:cNvPr>
          <p:cNvPicPr preferRelativeResize="0">
            <a:picLocks noChangeAspect="1"/>
          </p:cNvPicPr>
          <p:nvPr/>
        </p:nvPicPr>
        <p:blipFill rotWithShape="1">
          <a:blip r:embed="rId9">
            <a:alphaModFix/>
          </a:blip>
          <a:srcRect/>
          <a:stretch/>
        </p:blipFill>
        <p:spPr>
          <a:xfrm>
            <a:off x="1129546" y="2533283"/>
            <a:ext cx="3107087" cy="3108960"/>
          </a:xfrm>
          <a:prstGeom prst="rect">
            <a:avLst/>
          </a:prstGeom>
          <a:noFill/>
          <a:ln>
            <a:noFill/>
          </a:ln>
        </p:spPr>
      </p:pic>
    </p:spTree>
    <p:custDataLst>
      <p:tags r:id="rId1"/>
    </p:custDataLst>
    <p:extLst>
      <p:ext uri="{BB962C8B-B14F-4D97-AF65-F5344CB8AC3E}">
        <p14:creationId xmlns:p14="http://schemas.microsoft.com/office/powerpoint/2010/main" val="323211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9AE26FF-1C4B-85DD-9952-FF54C76D42B7}"/>
              </a:ext>
            </a:extLst>
          </p:cNvPr>
          <p:cNvPicPr>
            <a:picLocks noGrp="1" noChangeAspect="1"/>
          </p:cNvPicPr>
          <p:nvPr>
            <p:ph idx="1"/>
          </p:nvPr>
        </p:nvPicPr>
        <p:blipFill>
          <a:blip r:embed="rId3"/>
          <a:stretch/>
        </p:blipFill>
        <p:spPr>
          <a:xfrm>
            <a:off x="3269150" y="1757501"/>
            <a:ext cx="8074913" cy="4108450"/>
          </a:xfrm>
          <a:noFill/>
          <a:ln>
            <a:solidFill>
              <a:schemeClr val="tx1"/>
            </a:solidFill>
          </a:ln>
        </p:spPr>
      </p:pic>
      <p:sp>
        <p:nvSpPr>
          <p:cNvPr id="3" name="Footer Placeholder 2">
            <a:extLst>
              <a:ext uri="{FF2B5EF4-FFF2-40B4-BE49-F238E27FC236}">
                <a16:creationId xmlns:a16="http://schemas.microsoft.com/office/drawing/2014/main" id="{F3A61A96-B3A8-6860-41B4-AF908C3F2C31}"/>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7BD63C8F-3403-232F-419D-9CAAF2A881B7}"/>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15</a:t>
            </a:fld>
            <a:endParaRPr lang="en-US"/>
          </a:p>
        </p:txBody>
      </p:sp>
      <p:sp>
        <p:nvSpPr>
          <p:cNvPr id="5" name="Title 4">
            <a:extLst>
              <a:ext uri="{FF2B5EF4-FFF2-40B4-BE49-F238E27FC236}">
                <a16:creationId xmlns:a16="http://schemas.microsoft.com/office/drawing/2014/main" id="{FA3E119E-E4EE-DB3E-3A0D-F159CA6B914F}"/>
              </a:ext>
            </a:extLst>
          </p:cNvPr>
          <p:cNvSpPr>
            <a:spLocks noGrp="1"/>
          </p:cNvSpPr>
          <p:nvPr>
            <p:ph type="title"/>
          </p:nvPr>
        </p:nvSpPr>
        <p:spPr/>
        <p:txBody>
          <a:bodyPr anchor="b">
            <a:normAutofit/>
          </a:bodyPr>
          <a:lstStyle/>
          <a:p>
            <a:r>
              <a:rPr lang="en-US" dirty="0"/>
              <a:t>Resource for Frequently Asked Questions</a:t>
            </a:r>
          </a:p>
        </p:txBody>
      </p:sp>
      <p:sp>
        <p:nvSpPr>
          <p:cNvPr id="9" name="TextBox 8">
            <a:extLst>
              <a:ext uri="{FF2B5EF4-FFF2-40B4-BE49-F238E27FC236}">
                <a16:creationId xmlns:a16="http://schemas.microsoft.com/office/drawing/2014/main" id="{0C8D2E6A-1730-57AC-5539-14268E7CB1B8}"/>
              </a:ext>
            </a:extLst>
          </p:cNvPr>
          <p:cNvSpPr txBox="1"/>
          <p:nvPr/>
        </p:nvSpPr>
        <p:spPr>
          <a:xfrm>
            <a:off x="501096" y="2472898"/>
            <a:ext cx="2541649" cy="2677656"/>
          </a:xfrm>
          <a:prstGeom prst="rect">
            <a:avLst/>
          </a:prstGeom>
          <a:solidFill>
            <a:schemeClr val="accent6">
              <a:lumMod val="20000"/>
              <a:lumOff val="80000"/>
            </a:schemeClr>
          </a:solidFill>
          <a:ln w="19050">
            <a:solidFill>
              <a:schemeClr val="accent6">
                <a:lumMod val="50000"/>
              </a:schemeClr>
            </a:solidFill>
          </a:ln>
        </p:spPr>
        <p:txBody>
          <a:bodyPr wrap="square" rtlCol="0">
            <a:spAutoFit/>
          </a:bodyPr>
          <a:lstStyle/>
          <a:p>
            <a:r>
              <a:rPr lang="en-US" sz="2400" dirty="0"/>
              <a:t>ODE strongly recommends directing </a:t>
            </a:r>
            <a:r>
              <a:rPr lang="en-US" sz="2400" b="1" dirty="0"/>
              <a:t>students and teachers </a:t>
            </a:r>
            <a:r>
              <a:rPr lang="en-US" sz="2400" dirty="0"/>
              <a:t>with questions about the SEED Survey to this </a:t>
            </a:r>
            <a:r>
              <a:rPr lang="en-US" sz="2400" b="1" dirty="0">
                <a:hlinkClick r:id="rId4"/>
              </a:rPr>
              <a:t>FAQ resource</a:t>
            </a:r>
            <a:r>
              <a:rPr lang="en-US" sz="2400" dirty="0"/>
              <a:t>.</a:t>
            </a:r>
          </a:p>
        </p:txBody>
      </p:sp>
    </p:spTree>
    <p:extLst>
      <p:ext uri="{BB962C8B-B14F-4D97-AF65-F5344CB8AC3E}">
        <p14:creationId xmlns:p14="http://schemas.microsoft.com/office/powerpoint/2010/main" val="333890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Accessibility Features for the SEED Survey</a:t>
            </a:r>
          </a:p>
        </p:txBody>
      </p:sp>
      <p:sp>
        <p:nvSpPr>
          <p:cNvPr id="3" name="Slide Number Placeholder 5">
            <a:extLst>
              <a:ext uri="{FF2B5EF4-FFF2-40B4-BE49-F238E27FC236}">
                <a16:creationId xmlns:a16="http://schemas.microsoft.com/office/drawing/2014/main" id="{95F85B47-4C8F-981B-0987-142FFC4F8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21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5" name="Google Shape;153;p25" descr="The survey is available in English, Spanish, Russian, Vietnamese, Ukrainian, Arabic, Traditional and Simplified Chinese. The survey is delivered in the same Test Delivery system as Oregon's summative assessments. Student-dependent accessibility supports must be configured in TIDE before survey administraiton.">
            <a:extLst>
              <a:ext uri="{FF2B5EF4-FFF2-40B4-BE49-F238E27FC236}">
                <a16:creationId xmlns:a16="http://schemas.microsoft.com/office/drawing/2014/main" id="{B49DDAA7-2538-D11E-516E-3463B10D1C1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462345252"/>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3">
            <a:extLst>
              <a:ext uri="{FF2B5EF4-FFF2-40B4-BE49-F238E27FC236}">
                <a16:creationId xmlns:a16="http://schemas.microsoft.com/office/drawing/2014/main" id="{3FF6E312-18D3-4FD4-7607-6F93A648D4F1}"/>
              </a:ext>
              <a:ext uri="{C183D7F6-B498-43B3-948B-1728B52AA6E4}">
                <adec:decorative xmlns:adec="http://schemas.microsoft.com/office/drawing/2017/decorative" val="0"/>
              </a:ext>
            </a:extLst>
          </p:cNvPr>
          <p:cNvSpPr>
            <a:spLocks noGrp="1"/>
          </p:cNvSpPr>
          <p:nvPr>
            <p:ph type="ftr" sz="quarter" idx="11"/>
          </p:nvPr>
        </p:nvSpPr>
        <p:spPr/>
        <p:txBody>
          <a:bodyPr anchor="ctr">
            <a:normAutofit/>
          </a:bodyPr>
          <a:lstStyle/>
          <a:p>
            <a:pPr>
              <a:spcAft>
                <a:spcPts val="600"/>
              </a:spcAft>
            </a:pPr>
            <a:r>
              <a:rPr lang="en-US" dirty="0"/>
              <a:t>Oregon Department of Education</a:t>
            </a:r>
            <a:endParaRPr lang="en-US"/>
          </a:p>
        </p:txBody>
      </p:sp>
      <p:sp>
        <p:nvSpPr>
          <p:cNvPr id="2" name="Slide Number Placeholder 5">
            <a:extLst>
              <a:ext uri="{FF2B5EF4-FFF2-40B4-BE49-F238E27FC236}">
                <a16:creationId xmlns:a16="http://schemas.microsoft.com/office/drawing/2014/main" id="{55B4BB7F-FB4F-FF59-6801-C5D3E32ABB43}"/>
              </a:ext>
              <a:ext uri="{C183D7F6-B498-43B3-948B-1728B52AA6E4}">
                <adec:decorative xmlns:adec="http://schemas.microsoft.com/office/drawing/2017/decorative" val="0"/>
              </a:ext>
            </a:extLst>
          </p:cNvPr>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17</a:t>
            </a:fld>
            <a:endParaRPr kumimoji="0" lang="en-US" b="0" i="0" u="none" strike="noStrike" kern="1200" cap="none" spc="0" normalizeH="0" baseline="0" noProof="0">
              <a:ln>
                <a:noFill/>
              </a:ln>
              <a:effectLst/>
              <a:uLnTx/>
              <a:uFillTx/>
            </a:endParaRPr>
          </a:p>
        </p:txBody>
      </p:sp>
      <p:sp>
        <p:nvSpPr>
          <p:cNvPr id="152" name="Google Shape;152;p25">
            <a:extLst>
              <a:ext uri="{C183D7F6-B498-43B3-948B-1728B52AA6E4}">
                <adec:decorative xmlns:adec="http://schemas.microsoft.com/office/drawing/2017/decorative" val="0"/>
              </a:ext>
            </a:extLst>
          </p:cNvPr>
          <p:cNvSpPr txBox="1">
            <a:spLocks noGrp="1"/>
          </p:cNvSpPr>
          <p:nvPr>
            <p:ph type="title"/>
          </p:nvPr>
        </p:nvSpPr>
        <p:spPr/>
        <p:txBody>
          <a:bodyPr spcFirstLastPara="1" vert="horz" lIns="91425" tIns="45700" rIns="91425" bIns="45700" rtlCol="0" anchor="b" anchorCtr="0">
            <a:normAutofit/>
          </a:bodyPr>
          <a:lstStyle/>
          <a:p>
            <a:r>
              <a:rPr lang="en" dirty="0"/>
              <a:t>Accessibility Supports for the SEED Survey</a:t>
            </a:r>
            <a:endParaRPr dirty="0"/>
          </a:p>
        </p:txBody>
      </p:sp>
    </p:spTree>
    <p:custDataLst>
      <p:tags r:id="rId1"/>
    </p:custDataLst>
    <p:extLst>
      <p:ext uri="{BB962C8B-B14F-4D97-AF65-F5344CB8AC3E}">
        <p14:creationId xmlns:p14="http://schemas.microsoft.com/office/powerpoint/2010/main" val="332609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Additional SEED Survey Resources</a:t>
            </a:r>
          </a:p>
        </p:txBody>
      </p:sp>
      <p:sp>
        <p:nvSpPr>
          <p:cNvPr id="3" name="Slide Number Placeholder 5">
            <a:extLst>
              <a:ext uri="{FF2B5EF4-FFF2-40B4-BE49-F238E27FC236}">
                <a16:creationId xmlns:a16="http://schemas.microsoft.com/office/drawing/2014/main" id="{538CAA9F-E9C4-F6AC-497E-63BB8886D7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25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a:extLst>
              <a:ext uri="{C183D7F6-B498-43B3-948B-1728B52AA6E4}">
                <adec:decorative xmlns:adec="http://schemas.microsoft.com/office/drawing/2017/decorative" val="0"/>
              </a:ext>
            </a:extLst>
          </p:cNvPr>
          <p:cNvSpPr>
            <a:spLocks noGrp="1"/>
          </p:cNvSpPr>
          <p:nvPr>
            <p:ph type="title"/>
          </p:nvPr>
        </p:nvSpPr>
        <p:spPr/>
        <p:txBody>
          <a:bodyPr vert="horz" lIns="91440" tIns="45720" rIns="91440" bIns="45720" rtlCol="0" anchor="t" anchorCtr="0">
            <a:normAutofit/>
          </a:bodyPr>
          <a:lstStyle/>
          <a:p>
            <a:r>
              <a:rPr lang="en-US" kern="1200">
                <a:latin typeface="+mj-lt"/>
                <a:ea typeface="+mj-ea"/>
                <a:cs typeface="+mj-cs"/>
              </a:rPr>
              <a:t>SEED Survey Resources</a:t>
            </a:r>
          </a:p>
        </p:txBody>
      </p:sp>
      <p:sp>
        <p:nvSpPr>
          <p:cNvPr id="6" name="Footer Placeholder 3">
            <a:extLst>
              <a:ext uri="{FF2B5EF4-FFF2-40B4-BE49-F238E27FC236}">
                <a16:creationId xmlns:a16="http://schemas.microsoft.com/office/drawing/2014/main" id="{2E23FFF4-D237-E921-AE6A-D39BB0A16802}"/>
              </a:ext>
              <a:ext uri="{C183D7F6-B498-43B3-948B-1728B52AA6E4}">
                <adec:decorative xmlns:adec="http://schemas.microsoft.com/office/drawing/2017/decorative" val="0"/>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a:latin typeface="+mn-lt"/>
                <a:ea typeface="+mn-ea"/>
                <a:cs typeface="+mn-cs"/>
              </a:rPr>
              <a:t>Oregon Department of Education</a:t>
            </a:r>
          </a:p>
        </p:txBody>
      </p:sp>
      <p:sp>
        <p:nvSpPr>
          <p:cNvPr id="2" name="Slide Number Placeholder 5">
            <a:extLst>
              <a:ext uri="{FF2B5EF4-FFF2-40B4-BE49-F238E27FC236}">
                <a16:creationId xmlns:a16="http://schemas.microsoft.com/office/drawing/2014/main" id="{A69A6BD9-74A7-1606-50B5-6B5CF1965643}"/>
              </a:ext>
              <a:ext uri="{C183D7F6-B498-43B3-948B-1728B52AA6E4}">
                <adec:decorative xmlns:adec="http://schemas.microsoft.com/office/drawing/2017/decorative" val="0"/>
              </a:ext>
            </a:extLst>
          </p:cNvPr>
          <p:cNvSpPr>
            <a:spLocks noGrp="1"/>
          </p:cNvSpPr>
          <p:nvPr>
            <p:ph type="sldNum" sz="quarter" idx="12"/>
          </p:nvPr>
        </p:nvSpPr>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57F5B69-6281-4C1F-8C38-6DA0F56DA4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19</a:t>
            </a:fld>
            <a:endParaRPr kumimoji="0" lang="en-US" b="0" i="0" u="none" strike="noStrike" cap="none" spc="0" normalizeH="0" baseline="0" noProof="0">
              <a:ln>
                <a:noFill/>
              </a:ln>
              <a:effectLst/>
              <a:uLnTx/>
              <a:uFillTx/>
            </a:endParaRPr>
          </a:p>
        </p:txBody>
      </p:sp>
      <p:pic>
        <p:nvPicPr>
          <p:cNvPr id="10" name="Picture 9" descr="Screenshot of the SEED Survey webpage">
            <a:extLst>
              <a:ext uri="{FF2B5EF4-FFF2-40B4-BE49-F238E27FC236}">
                <a16:creationId xmlns:a16="http://schemas.microsoft.com/office/drawing/2014/main" id="{26C2AAB8-4613-EB5E-7178-8B52F98019A4}"/>
              </a:ext>
              <a:ext uri="{C183D7F6-B498-43B3-948B-1728B52AA6E4}">
                <adec:decorative xmlns:adec="http://schemas.microsoft.com/office/drawing/2017/decorative" val="0"/>
              </a:ext>
            </a:extLst>
          </p:cNvPr>
          <p:cNvPicPr>
            <a:picLocks noChangeAspect="1"/>
          </p:cNvPicPr>
          <p:nvPr/>
        </p:nvPicPr>
        <p:blipFill>
          <a:blip r:embed="rId4"/>
          <a:srcRect r="35999"/>
          <a:stretch>
            <a:fillRect/>
          </a:stretch>
        </p:blipFill>
        <p:spPr>
          <a:xfrm>
            <a:off x="1128929" y="2048630"/>
            <a:ext cx="2662021" cy="4029723"/>
          </a:xfrm>
          <a:prstGeom prst="rect">
            <a:avLst/>
          </a:prstGeom>
          <a:ln w="19050">
            <a:solidFill>
              <a:schemeClr val="tx1"/>
            </a:solidFill>
          </a:ln>
        </p:spPr>
      </p:pic>
      <p:sp>
        <p:nvSpPr>
          <p:cNvPr id="3" name="TextBox 2">
            <a:extLst>
              <a:ext uri="{FF2B5EF4-FFF2-40B4-BE49-F238E27FC236}">
                <a16:creationId xmlns:a16="http://schemas.microsoft.com/office/drawing/2014/main" id="{CE346E7A-CDD9-83B1-3AA0-D5DF9B0216AC}"/>
              </a:ext>
              <a:ext uri="{C183D7F6-B498-43B3-948B-1728B52AA6E4}">
                <adec:decorative xmlns:adec="http://schemas.microsoft.com/office/drawing/2017/decorative" val="0"/>
              </a:ext>
            </a:extLst>
          </p:cNvPr>
          <p:cNvSpPr txBox="1"/>
          <p:nvPr/>
        </p:nvSpPr>
        <p:spPr>
          <a:xfrm>
            <a:off x="5329518" y="888298"/>
            <a:ext cx="6172200" cy="5081404"/>
          </a:xfrm>
          <a:prstGeom prst="rect">
            <a:avLst/>
          </a:prstGeom>
          <a:solidFill>
            <a:schemeClr val="bg1">
              <a:lumMod val="95000"/>
            </a:schemeClr>
          </a:solidFill>
          <a:ln w="28575">
            <a:noFill/>
          </a:ln>
        </p:spPr>
        <p:txBody>
          <a:bodyPr vert="horz" lIns="91440" tIns="45720" rIns="91440" bIns="45720" rtlCol="0">
            <a:normAutofit/>
          </a:bodyPr>
          <a:lstStyle/>
          <a:p>
            <a:pPr>
              <a:lnSpc>
                <a:spcPct val="90000"/>
              </a:lnSpc>
              <a:spcBef>
                <a:spcPts val="1000"/>
              </a:spcBef>
            </a:pPr>
            <a:r>
              <a:rPr lang="en-US" altLang="en-US" sz="2800" b="1" dirty="0">
                <a:solidFill>
                  <a:schemeClr val="accent1"/>
                </a:solidFill>
              </a:rPr>
              <a:t>Resources available</a:t>
            </a:r>
            <a:r>
              <a:rPr lang="en-US" altLang="en-US" sz="2800" b="1" baseline="0" dirty="0">
                <a:solidFill>
                  <a:schemeClr val="accent1"/>
                </a:solidFill>
              </a:rPr>
              <a:t> on ODE’s </a:t>
            </a:r>
            <a:r>
              <a:rPr lang="en-US" altLang="en-US" sz="2800" b="1" baseline="0" dirty="0">
                <a:solidFill>
                  <a:schemeClr val="accent1"/>
                </a:solidFill>
                <a:hlinkClick r:id="rId5"/>
              </a:rPr>
              <a:t>SEED Survey webpage</a:t>
            </a:r>
            <a:r>
              <a:rPr lang="en-US" altLang="en-US" sz="2800" b="1" baseline="0" dirty="0">
                <a:solidFill>
                  <a:schemeClr val="accent1"/>
                </a:solidFill>
              </a:rPr>
              <a:t> include:</a:t>
            </a:r>
          </a:p>
          <a:p>
            <a:pPr marL="228600" lvl="1" indent="-228600">
              <a:lnSpc>
                <a:spcPct val="90000"/>
              </a:lnSpc>
              <a:spcBef>
                <a:spcPts val="1000"/>
              </a:spcBef>
              <a:buFont typeface="Arial" panose="020B0604020202020204" pitchFamily="34" charset="0"/>
              <a:buChar char="•"/>
            </a:pPr>
            <a:r>
              <a:rPr lang="en-US" altLang="en-US" sz="2200" baseline="0" dirty="0"/>
              <a:t>Parent notification and participation sample letters in 15 languages</a:t>
            </a:r>
          </a:p>
          <a:p>
            <a:pPr marL="228600" lvl="1" indent="-228600">
              <a:lnSpc>
                <a:spcPct val="90000"/>
              </a:lnSpc>
              <a:spcBef>
                <a:spcPts val="1000"/>
              </a:spcBef>
              <a:buFont typeface="Arial" panose="020B0604020202020204" pitchFamily="34" charset="0"/>
              <a:buChar char="•"/>
            </a:pPr>
            <a:r>
              <a:rPr lang="en-US" altLang="en-US" sz="2200" baseline="0" dirty="0"/>
              <a:t>The SEED Survey Administration Manual </a:t>
            </a:r>
          </a:p>
          <a:p>
            <a:pPr marL="228600" lvl="1" indent="-228600">
              <a:lnSpc>
                <a:spcPct val="90000"/>
              </a:lnSpc>
              <a:spcBef>
                <a:spcPts val="1000"/>
              </a:spcBef>
              <a:buFont typeface="Arial" panose="020B0604020202020204" pitchFamily="34" charset="0"/>
              <a:buChar char="•"/>
            </a:pPr>
            <a:r>
              <a:rPr lang="en-US" altLang="en-US" sz="2200" baseline="0" dirty="0"/>
              <a:t>Communication toolkit designed to help districts communicate the purpose of the SEED Survey to staff, students, and families</a:t>
            </a:r>
          </a:p>
          <a:p>
            <a:pPr marL="228600" lvl="1" indent="-228600">
              <a:lnSpc>
                <a:spcPct val="90000"/>
              </a:lnSpc>
              <a:spcBef>
                <a:spcPts val="1000"/>
              </a:spcBef>
              <a:buFont typeface="Arial" panose="020B0604020202020204" pitchFamily="34" charset="0"/>
              <a:buChar char="•"/>
            </a:pPr>
            <a:r>
              <a:rPr lang="en-US" altLang="en-US" sz="2200" baseline="0" dirty="0"/>
              <a:t>SEED Survey items in 8 languages</a:t>
            </a:r>
          </a:p>
          <a:p>
            <a:pPr marL="228600" lvl="1" indent="-228600">
              <a:lnSpc>
                <a:spcPct val="90000"/>
              </a:lnSpc>
              <a:spcBef>
                <a:spcPts val="1000"/>
              </a:spcBef>
              <a:buFont typeface="Arial" panose="020B0604020202020204" pitchFamily="34" charset="0"/>
              <a:buChar char="•"/>
            </a:pPr>
            <a:r>
              <a:rPr lang="en-US" altLang="en-US" sz="2200" baseline="0" dirty="0"/>
              <a:t>A practice SEED Survey for students in grades 3-5</a:t>
            </a:r>
          </a:p>
          <a:p>
            <a:pPr marL="228600" lvl="1" indent="-228600">
              <a:lnSpc>
                <a:spcPct val="90000"/>
              </a:lnSpc>
              <a:spcBef>
                <a:spcPts val="1000"/>
              </a:spcBef>
              <a:buFont typeface="Arial" panose="020B0604020202020204" pitchFamily="34" charset="0"/>
              <a:buChar char="•"/>
            </a:pPr>
            <a:r>
              <a:rPr lang="en-US" altLang="en-US" sz="2200" baseline="0" dirty="0"/>
              <a:t>Previous SEED Survey results and Research Briefs</a:t>
            </a:r>
          </a:p>
          <a:p>
            <a:pPr marL="228600" indent="-228600">
              <a:lnSpc>
                <a:spcPct val="90000"/>
              </a:lnSpc>
              <a:spcBef>
                <a:spcPts val="1000"/>
              </a:spcBef>
              <a:buFont typeface="Arial" panose="020B0604020202020204" pitchFamily="34" charset="0"/>
              <a:buChar char="•"/>
            </a:pPr>
            <a:endParaRPr lang="en-US" sz="2200" dirty="0"/>
          </a:p>
        </p:txBody>
      </p:sp>
    </p:spTree>
    <p:custDataLst>
      <p:tags r:id="rId1"/>
    </p:custDataLst>
    <p:extLst>
      <p:ext uri="{BB962C8B-B14F-4D97-AF65-F5344CB8AC3E}">
        <p14:creationId xmlns:p14="http://schemas.microsoft.com/office/powerpoint/2010/main" val="394935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t">
            <a:normAutofit/>
          </a:bodyPr>
          <a:lstStyle/>
          <a:p>
            <a:pPr>
              <a:defRPr/>
            </a:pPr>
            <a:r>
              <a:rPr lang="en-US" altLang="en-US"/>
              <a:t>Topics</a:t>
            </a:r>
          </a:p>
        </p:txBody>
      </p:sp>
      <p:pic>
        <p:nvPicPr>
          <p:cNvPr id="6" name="Picture Placeholder 5">
            <a:extLst>
              <a:ext uri="{FF2B5EF4-FFF2-40B4-BE49-F238E27FC236}">
                <a16:creationId xmlns:a16="http://schemas.microsoft.com/office/drawing/2014/main" id="{C0C4120C-A3C1-2F88-C591-16CA6BAD9642}"/>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36612" y="1631667"/>
            <a:ext cx="3139342" cy="3594665"/>
          </a:xfrm>
          <a:prstGeom prst="rect">
            <a:avLst/>
          </a:prstGeom>
        </p:spPr>
      </p:pic>
      <p:graphicFrame>
        <p:nvGraphicFramePr>
          <p:cNvPr id="19460" name="Rectangle 5" descr="A list of topics to be addressed in this training module: overview of the survey, administration features, student access, and accessibility features.">
            <a:extLst>
              <a:ext uri="{FF2B5EF4-FFF2-40B4-BE49-F238E27FC236}">
                <a16:creationId xmlns:a16="http://schemas.microsoft.com/office/drawing/2014/main" id="{4A7FC782-031B-27AC-5B53-FBA66B7348E6}"/>
              </a:ext>
            </a:extLst>
          </p:cNvPr>
          <p:cNvGraphicFramePr>
            <a:graphicFrameLocks noGrp="1"/>
          </p:cNvGraphicFramePr>
          <p:nvPr>
            <p:ph idx="1"/>
            <p:extLst>
              <p:ext uri="{D42A27DB-BD31-4B8C-83A1-F6EECF244321}">
                <p14:modId xmlns:p14="http://schemas.microsoft.com/office/powerpoint/2010/main" val="1447647461"/>
              </p:ext>
            </p:extLst>
          </p:nvPr>
        </p:nvGraphicFramePr>
        <p:xfrm>
          <a:off x="5183188" y="779463"/>
          <a:ext cx="6172200" cy="5081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3" name="Slide Number Placeholder 2"/>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a:t>
            </a:fld>
            <a:endParaRPr kumimoji="0" lang="en-US" b="0" i="0" u="none" strike="noStrike" kern="1200" cap="none" spc="0" normalizeH="0" baseline="0" noProof="0">
              <a:ln>
                <a:noFill/>
              </a:ln>
              <a:effectLst/>
              <a:uLnTx/>
              <a:uFillTx/>
            </a:endParaRPr>
          </a:p>
        </p:txBody>
      </p:sp>
    </p:spTree>
    <p:custDataLst>
      <p:tags r:id="rId1"/>
    </p:custDataLst>
    <p:extLst>
      <p:ext uri="{BB962C8B-B14F-4D97-AF65-F5344CB8AC3E}">
        <p14:creationId xmlns:p14="http://schemas.microsoft.com/office/powerpoint/2010/main" val="119724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0BF0D-F04D-8397-EBE0-CCEB870635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223ACA-77A4-5CF9-9979-4C2439EBC615}"/>
              </a:ext>
            </a:extLst>
          </p:cNvPr>
          <p:cNvSpPr>
            <a:spLocks noGrp="1"/>
          </p:cNvSpPr>
          <p:nvPr>
            <p:ph idx="1"/>
          </p:nvPr>
        </p:nvSpPr>
        <p:spPr/>
        <p:txBody>
          <a:bodyPr>
            <a:normAutofit/>
          </a:bodyPr>
          <a:lstStyle/>
          <a:p>
            <a:r>
              <a:rPr lang="en-US" sz="3600" dirty="0"/>
              <a:t>Which survey administration option will work best for your district?</a:t>
            </a:r>
          </a:p>
          <a:p>
            <a:r>
              <a:rPr lang="en-US" sz="3600" dirty="0"/>
              <a:t>How will you communicate effectively to the staff who are administering the SEED Survey that students can choose whether to take the survey? </a:t>
            </a:r>
          </a:p>
          <a:p>
            <a:r>
              <a:rPr lang="en-US" sz="3600" dirty="0"/>
              <a:t>How will you empower staff to be confident when they answer student questions about the SEED Survey?</a:t>
            </a:r>
          </a:p>
        </p:txBody>
      </p:sp>
      <p:sp>
        <p:nvSpPr>
          <p:cNvPr id="4" name="Slide Number Placeholder 3">
            <a:extLst>
              <a:ext uri="{FF2B5EF4-FFF2-40B4-BE49-F238E27FC236}">
                <a16:creationId xmlns:a16="http://schemas.microsoft.com/office/drawing/2014/main" id="{D8AC0892-E5EA-BFF1-C382-405A111841F9}"/>
              </a:ext>
            </a:extLst>
          </p:cNvPr>
          <p:cNvSpPr>
            <a:spLocks noGrp="1"/>
          </p:cNvSpPr>
          <p:nvPr>
            <p:ph type="sldNum" sz="quarter" idx="12"/>
          </p:nvPr>
        </p:nvSpPr>
        <p:spPr/>
        <p:txBody>
          <a:bodyPr/>
          <a:lstStyle/>
          <a:p>
            <a:fld id="{357F5B69-6281-4C1F-8C38-6DA0F56DA430}" type="slidenum">
              <a:rPr lang="en-US" smtClean="0"/>
              <a:pPr/>
              <a:t>20</a:t>
            </a:fld>
            <a:endParaRPr lang="en-US" dirty="0"/>
          </a:p>
        </p:txBody>
      </p:sp>
      <p:sp>
        <p:nvSpPr>
          <p:cNvPr id="5" name="Title 4">
            <a:extLst>
              <a:ext uri="{FF2B5EF4-FFF2-40B4-BE49-F238E27FC236}">
                <a16:creationId xmlns:a16="http://schemas.microsoft.com/office/drawing/2014/main" id="{FE7984B9-BC4A-B1EC-D6FD-4AB50AA60E08}"/>
              </a:ext>
            </a:extLst>
          </p:cNvPr>
          <p:cNvSpPr>
            <a:spLocks noGrp="1"/>
          </p:cNvSpPr>
          <p:nvPr>
            <p:ph type="title"/>
          </p:nvPr>
        </p:nvSpPr>
        <p:spPr/>
        <p:txBody>
          <a:bodyPr/>
          <a:lstStyle/>
          <a:p>
            <a:r>
              <a:rPr lang="en-US" dirty="0"/>
              <a:t>Reflection</a:t>
            </a:r>
          </a:p>
        </p:txBody>
      </p:sp>
      <p:sp>
        <p:nvSpPr>
          <p:cNvPr id="3" name="Footer Placeholder 2">
            <a:extLst>
              <a:ext uri="{FF2B5EF4-FFF2-40B4-BE49-F238E27FC236}">
                <a16:creationId xmlns:a16="http://schemas.microsoft.com/office/drawing/2014/main" id="{1B7FF6DF-04DC-AEB1-82B7-9312605844BC}"/>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2334519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39CC-921C-1148-89F4-B21346CBBF88}"/>
              </a:ext>
            </a:extLst>
          </p:cNvPr>
          <p:cNvSpPr>
            <a:spLocks noGrp="1"/>
          </p:cNvSpPr>
          <p:nvPr>
            <p:ph type="ctrTitle"/>
          </p:nvPr>
        </p:nvSpPr>
        <p:spPr/>
        <p:txBody>
          <a:bodyPr anchor="b">
            <a:normAutofit/>
          </a:bodyPr>
          <a:lstStyle/>
          <a:p>
            <a:r>
              <a:rPr lang="en-US" dirty="0"/>
              <a:t>Thank you!</a:t>
            </a:r>
          </a:p>
        </p:txBody>
      </p:sp>
      <p:sp>
        <p:nvSpPr>
          <p:cNvPr id="3" name="Content Placeholder 2">
            <a:extLst>
              <a:ext uri="{FF2B5EF4-FFF2-40B4-BE49-F238E27FC236}">
                <a16:creationId xmlns:a16="http://schemas.microsoft.com/office/drawing/2014/main" id="{AA3B1769-480D-0E43-8E98-62FCB16B34F6}"/>
              </a:ext>
            </a:extLst>
          </p:cNvPr>
          <p:cNvSpPr>
            <a:spLocks noGrp="1"/>
          </p:cNvSpPr>
          <p:nvPr>
            <p:ph type="subTitle" idx="1"/>
          </p:nvPr>
        </p:nvSpPr>
        <p:spPr/>
        <p:txBody>
          <a:bodyPr>
            <a:normAutofit/>
          </a:bodyPr>
          <a:lstStyle/>
          <a:p>
            <a:pPr marL="0" indent="0">
              <a:buNone/>
            </a:pPr>
            <a:r>
              <a:rPr lang="en-US" dirty="0"/>
              <a:t>Questions? Contact the </a:t>
            </a:r>
            <a:r>
              <a:rPr lang="en-US" dirty="0">
                <a:hlinkClick r:id="rId3"/>
              </a:rPr>
              <a:t>ODE Assessment Team</a:t>
            </a:r>
            <a:r>
              <a:rPr lang="en-US" dirty="0"/>
              <a:t>:</a:t>
            </a:r>
          </a:p>
          <a:p>
            <a:pPr marL="0" indent="0">
              <a:buNone/>
            </a:pPr>
            <a:r>
              <a:rPr lang="en-US" dirty="0"/>
              <a:t>ODE.Assessmentteam@ode.Oregon.gov</a:t>
            </a:r>
          </a:p>
        </p:txBody>
      </p:sp>
      <p:sp>
        <p:nvSpPr>
          <p:cNvPr id="5" name="Footer Placeholder 4"/>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6" name="Slide Number Placeholder 5"/>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21</a:t>
            </a:fld>
            <a:endParaRPr lang="en-US"/>
          </a:p>
        </p:txBody>
      </p:sp>
    </p:spTree>
    <p:extLst>
      <p:ext uri="{BB962C8B-B14F-4D97-AF65-F5344CB8AC3E}">
        <p14:creationId xmlns:p14="http://schemas.microsoft.com/office/powerpoint/2010/main" val="2280750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t>Overview of the SEED Survey</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1317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a:extLst>
              <a:ext uri="{C183D7F6-B498-43B3-948B-1728B52AA6E4}">
                <adec:decorative xmlns:adec="http://schemas.microsoft.com/office/drawing/2017/decorative" val="0"/>
              </a:ext>
            </a:extLst>
          </p:cNvPr>
          <p:cNvSpPr txBox="1">
            <a:spLocks noGrp="1"/>
          </p:cNvSpPr>
          <p:nvPr>
            <p:ph type="title"/>
          </p:nvPr>
        </p:nvSpPr>
        <p:spPr>
          <a:xfrm>
            <a:off x="717177" y="779645"/>
            <a:ext cx="3931826" cy="1585183"/>
          </a:xfrm>
        </p:spPr>
        <p:txBody>
          <a:bodyPr spcFirstLastPara="1" vert="horz" lIns="91440" tIns="45720" rIns="91440" bIns="45720" rtlCol="0" anchor="t" anchorCtr="0">
            <a:normAutofit/>
          </a:bodyPr>
          <a:lstStyle/>
          <a:p>
            <a:r>
              <a:rPr lang="en-US" kern="1200" dirty="0">
                <a:latin typeface="+mj-lt"/>
                <a:ea typeface="+mj-ea"/>
                <a:cs typeface="+mj-cs"/>
              </a:rPr>
              <a:t>The SEED Survey</a:t>
            </a:r>
          </a:p>
        </p:txBody>
      </p:sp>
      <p:sp>
        <p:nvSpPr>
          <p:cNvPr id="165" name="Google Shape;165;p27">
            <a:extLst>
              <a:ext uri="{C183D7F6-B498-43B3-948B-1728B52AA6E4}">
                <adec:decorative xmlns:adec="http://schemas.microsoft.com/office/drawing/2017/decorative" val="0"/>
              </a:ext>
            </a:extLst>
          </p:cNvPr>
          <p:cNvSpPr txBox="1">
            <a:spLocks noGrp="1"/>
          </p:cNvSpPr>
          <p:nvPr>
            <p:ph idx="1"/>
          </p:nvPr>
        </p:nvSpPr>
        <p:spPr>
          <a:xfrm>
            <a:off x="5302623" y="2180413"/>
            <a:ext cx="6172200" cy="3823884"/>
          </a:xfrm>
        </p:spPr>
        <p:txBody>
          <a:bodyPr spcFirstLastPara="1" vert="horz" lIns="91440" tIns="45720" rIns="91440" bIns="45720" rtlCol="0" anchorCtr="0">
            <a:noAutofit/>
          </a:bodyPr>
          <a:lstStyle/>
          <a:p>
            <a:pPr marL="514350" fontAlgn="base">
              <a:spcBef>
                <a:spcPts val="800"/>
              </a:spcBef>
              <a:spcAft>
                <a:spcPts val="800"/>
              </a:spcAft>
            </a:pPr>
            <a:r>
              <a:rPr lang="en-US" dirty="0"/>
              <a:t>Hear directly from students about their experiences</a:t>
            </a:r>
          </a:p>
          <a:p>
            <a:pPr marL="514350" fontAlgn="base">
              <a:spcBef>
                <a:spcPts val="800"/>
              </a:spcBef>
              <a:spcAft>
                <a:spcPts val="800"/>
              </a:spcAft>
            </a:pPr>
            <a:r>
              <a:rPr lang="en-US" dirty="0"/>
              <a:t>Provide Oregon districts with actionable data regarding investments used to increase student group outcomes</a:t>
            </a:r>
          </a:p>
          <a:p>
            <a:pPr marL="514350" fontAlgn="base">
              <a:spcBef>
                <a:spcPts val="800"/>
              </a:spcBef>
              <a:spcAft>
                <a:spcPts val="800"/>
              </a:spcAft>
            </a:pPr>
            <a:r>
              <a:rPr lang="en-US" dirty="0"/>
              <a:t>Better interpret state and local test results</a:t>
            </a:r>
          </a:p>
          <a:p>
            <a:pPr marL="514350" fontAlgn="base">
              <a:spcBef>
                <a:spcPts val="800"/>
              </a:spcBef>
              <a:spcAft>
                <a:spcPts val="800"/>
              </a:spcAft>
            </a:pPr>
            <a:r>
              <a:rPr lang="en-US" dirty="0"/>
              <a:t>Expand reporting beyond test scores</a:t>
            </a:r>
          </a:p>
        </p:txBody>
      </p:sp>
      <p:sp>
        <p:nvSpPr>
          <p:cNvPr id="2" name="Footer Placeholder 3">
            <a:extLst>
              <a:ext uri="{FF2B5EF4-FFF2-40B4-BE49-F238E27FC236}">
                <a16:creationId xmlns:a16="http://schemas.microsoft.com/office/drawing/2014/main" id="{665F4329-4408-5B28-9201-E465A3F2563B}"/>
              </a:ext>
              <a:ext uri="{C183D7F6-B498-43B3-948B-1728B52AA6E4}">
                <adec:decorative xmlns:adec="http://schemas.microsoft.com/office/drawing/2017/decorative" val="0"/>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a:latin typeface="+mn-lt"/>
                <a:ea typeface="+mn-ea"/>
                <a:cs typeface="+mn-cs"/>
              </a:rPr>
              <a:t>Oregon Department of Education</a:t>
            </a:r>
          </a:p>
        </p:txBody>
      </p:sp>
      <p:sp>
        <p:nvSpPr>
          <p:cNvPr id="4" name="Slide Number Placeholder 5">
            <a:extLst>
              <a:ext uri="{FF2B5EF4-FFF2-40B4-BE49-F238E27FC236}">
                <a16:creationId xmlns:a16="http://schemas.microsoft.com/office/drawing/2014/main" id="{C984784C-2639-3A99-5821-BE945AB15EAE}"/>
              </a:ext>
              <a:ext uri="{C183D7F6-B498-43B3-948B-1728B52AA6E4}">
                <adec:decorative xmlns:adec="http://schemas.microsoft.com/office/drawing/2017/decorative" val="0"/>
              </a:ext>
            </a:extLst>
          </p:cNvPr>
          <p:cNvSpPr>
            <a:spLocks noGrp="1"/>
          </p:cNvSpPr>
          <p:nvPr>
            <p:ph type="sldNum" sz="quarter" idx="12"/>
          </p:nvPr>
        </p:nvSpPr>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57F5B69-6281-4C1F-8C38-6DA0F56DA4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b="0" i="0" u="none" strike="noStrike" cap="none" spc="0" normalizeH="0" baseline="0" noProof="0">
              <a:ln>
                <a:noFill/>
              </a:ln>
              <a:effectLst/>
              <a:uLnTx/>
              <a:uFillTx/>
            </a:endParaRPr>
          </a:p>
        </p:txBody>
      </p:sp>
      <p:sp>
        <p:nvSpPr>
          <p:cNvPr id="170" name="Text Placeholder 3">
            <a:extLst>
              <a:ext uri="{FF2B5EF4-FFF2-40B4-BE49-F238E27FC236}">
                <a16:creationId xmlns:a16="http://schemas.microsoft.com/office/drawing/2014/main" id="{37B4CF00-5D92-79E0-A79E-84D2AEC574D0}"/>
              </a:ext>
              <a:ext uri="{C183D7F6-B498-43B3-948B-1728B52AA6E4}">
                <adec:decorative xmlns:adec="http://schemas.microsoft.com/office/drawing/2017/decorative" val="0"/>
              </a:ext>
            </a:extLst>
          </p:cNvPr>
          <p:cNvSpPr>
            <a:spLocks noGrp="1"/>
          </p:cNvSpPr>
          <p:nvPr>
            <p:ph type="body" idx="4294967295"/>
          </p:nvPr>
        </p:nvSpPr>
        <p:spPr>
          <a:xfrm>
            <a:off x="5494710" y="1221004"/>
            <a:ext cx="5788025" cy="823913"/>
          </a:xfrm>
        </p:spPr>
        <p:txBody>
          <a:bodyPr>
            <a:normAutofit/>
          </a:bodyPr>
          <a:lstStyle/>
          <a:p>
            <a:pPr marL="0" indent="0">
              <a:buNone/>
            </a:pPr>
            <a:r>
              <a:rPr lang="en-US" b="1" dirty="0"/>
              <a:t>Data from the SEED Survey will be used to support the following purposes:</a:t>
            </a:r>
            <a:endParaRPr lang="en-US" dirty="0"/>
          </a:p>
          <a:p>
            <a:endParaRPr lang="en-US" dirty="0"/>
          </a:p>
        </p:txBody>
      </p:sp>
      <p:pic>
        <p:nvPicPr>
          <p:cNvPr id="6" name="Google Shape;785;p85" descr="Hands in a circle around a gear icon">
            <a:extLst>
              <a:ext uri="{FF2B5EF4-FFF2-40B4-BE49-F238E27FC236}">
                <a16:creationId xmlns:a16="http://schemas.microsoft.com/office/drawing/2014/main" id="{75653DA2-9CFB-86AD-7221-ABA2E80D834B}"/>
              </a:ext>
              <a:ext uri="{C183D7F6-B498-43B3-948B-1728B52AA6E4}">
                <adec:decorative xmlns:adec="http://schemas.microsoft.com/office/drawing/2017/decorative" val="0"/>
              </a:ext>
            </a:extLst>
          </p:cNvPr>
          <p:cNvPicPr preferRelativeResize="0"/>
          <p:nvPr/>
        </p:nvPicPr>
        <p:blipFill rotWithShape="1">
          <a:blip r:embed="rId4"/>
          <a:stretch/>
        </p:blipFill>
        <p:spPr>
          <a:xfrm>
            <a:off x="965815" y="2180413"/>
            <a:ext cx="3434549" cy="3434549"/>
          </a:xfrm>
          <a:prstGeom prst="rect">
            <a:avLst/>
          </a:prstGeom>
          <a:noFill/>
          <a:ln>
            <a:noFill/>
          </a:ln>
        </p:spPr>
      </p:pic>
    </p:spTree>
    <p:custDataLst>
      <p:tags r:id="rId1"/>
    </p:custDataLst>
    <p:extLst>
      <p:ext uri="{BB962C8B-B14F-4D97-AF65-F5344CB8AC3E}">
        <p14:creationId xmlns:p14="http://schemas.microsoft.com/office/powerpoint/2010/main" val="149869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a:extLst>
              <a:ext uri="{C183D7F6-B498-43B3-948B-1728B52AA6E4}">
                <adec:decorative xmlns:adec="http://schemas.microsoft.com/office/drawing/2017/decorative" val="0"/>
              </a:ext>
            </a:extLst>
          </p:cNvPr>
          <p:cNvSpPr txBox="1">
            <a:spLocks noGrp="1"/>
          </p:cNvSpPr>
          <p:nvPr>
            <p:ph type="title"/>
          </p:nvPr>
        </p:nvSpPr>
        <p:spPr/>
        <p:txBody>
          <a:bodyPr spcFirstLastPara="1" vert="horz" lIns="91425" tIns="45700" rIns="91425" bIns="45700" rtlCol="0" anchor="t" anchorCtr="0">
            <a:normAutofit/>
          </a:bodyPr>
          <a:lstStyle/>
          <a:p>
            <a:r>
              <a:rPr lang="en-US" dirty="0"/>
              <a:t>2025-2026 Survey Administration</a:t>
            </a:r>
          </a:p>
        </p:txBody>
      </p:sp>
      <p:sp>
        <p:nvSpPr>
          <p:cNvPr id="165" name="Google Shape;165;p27">
            <a:extLst>
              <a:ext uri="{C183D7F6-B498-43B3-948B-1728B52AA6E4}">
                <adec:decorative xmlns:adec="http://schemas.microsoft.com/office/drawing/2017/decorative" val="0"/>
              </a:ext>
            </a:extLst>
          </p:cNvPr>
          <p:cNvSpPr txBox="1">
            <a:spLocks noGrp="1"/>
          </p:cNvSpPr>
          <p:nvPr>
            <p:ph idx="1"/>
          </p:nvPr>
        </p:nvSpPr>
        <p:spPr>
          <a:xfrm>
            <a:off x="5524500" y="962209"/>
            <a:ext cx="6172200" cy="5360146"/>
          </a:xfrm>
        </p:spPr>
        <p:txBody>
          <a:bodyPr spcFirstLastPara="1" vert="horz" lIns="91425" tIns="45700" rIns="91425" bIns="45700" rtlCol="0" anchorCtr="0">
            <a:normAutofit/>
          </a:bodyPr>
          <a:lstStyle/>
          <a:p>
            <a:pPr marL="227965" indent="-227965">
              <a:spcBef>
                <a:spcPts val="1200"/>
              </a:spcBef>
              <a:buSzPct val="100000"/>
            </a:pPr>
            <a:r>
              <a:rPr lang="en-US" dirty="0"/>
              <a:t>The SEED Survey is for Oregon students in Grades 3-11 and is administered through the Test Delivery System in-person or remotely.</a:t>
            </a:r>
          </a:p>
          <a:p>
            <a:pPr marL="227965" indent="-227965">
              <a:spcBef>
                <a:spcPts val="1200"/>
              </a:spcBef>
              <a:buSzPct val="100000"/>
            </a:pPr>
            <a:r>
              <a:rPr lang="en-US" dirty="0"/>
              <a:t>The Alternate SEED Survey is for Oregon students in grades 3-11 who participate in alternate assessments. It is administered through the OR.K12Test.com system.</a:t>
            </a:r>
          </a:p>
          <a:p>
            <a:pPr marL="227965" indent="-227965">
              <a:spcBef>
                <a:spcPts val="1200"/>
              </a:spcBef>
              <a:buSzPct val="100000"/>
            </a:pPr>
            <a:r>
              <a:rPr lang="en-US" dirty="0"/>
              <a:t>Survey window: </a:t>
            </a:r>
            <a:r>
              <a:rPr lang="en-US" b="1" dirty="0"/>
              <a:t>February 3 – June 12, 2026</a:t>
            </a:r>
          </a:p>
          <a:p>
            <a:pPr marL="227965" indent="-227965">
              <a:spcBef>
                <a:spcPts val="1200"/>
              </a:spcBef>
              <a:buSzPct val="100000"/>
            </a:pPr>
            <a:r>
              <a:rPr lang="en-US" dirty="0"/>
              <a:t>The SEED Survey is estimated to take 20 minutes.</a:t>
            </a:r>
            <a:endParaRPr lang="en-US" sz="1700" i="1" dirty="0"/>
          </a:p>
          <a:p>
            <a:pPr marL="0" indent="0">
              <a:spcBef>
                <a:spcPts val="1200"/>
              </a:spcBef>
              <a:spcAft>
                <a:spcPts val="1200"/>
              </a:spcAft>
              <a:buSzPct val="100000"/>
              <a:buNone/>
            </a:pPr>
            <a:r>
              <a:rPr lang="en-US" sz="1600" i="1" dirty="0"/>
              <a:t>More information about the Alt SEED Survey for students experiencing significant cognitive disabilities can be found on the </a:t>
            </a:r>
            <a:r>
              <a:rPr lang="en-US" sz="1600" i="1" dirty="0">
                <a:hlinkClick r:id="rId4"/>
              </a:rPr>
              <a:t>ODE SEED Survey web page</a:t>
            </a:r>
            <a:r>
              <a:rPr lang="en-US" sz="1600" i="1" dirty="0"/>
              <a:t> and the </a:t>
            </a:r>
            <a:r>
              <a:rPr lang="en-US" sz="1600" i="1" dirty="0">
                <a:hlinkClick r:id="rId5"/>
              </a:rPr>
              <a:t>BRT Training and Proficiency Website</a:t>
            </a:r>
            <a:r>
              <a:rPr lang="en-US" sz="1600" i="1" dirty="0"/>
              <a:t>. </a:t>
            </a:r>
            <a:endParaRPr lang="en-US" sz="1600" dirty="0"/>
          </a:p>
        </p:txBody>
      </p:sp>
      <p:sp>
        <p:nvSpPr>
          <p:cNvPr id="170" name="Footer Placeholder 3">
            <a:extLst>
              <a:ext uri="{FF2B5EF4-FFF2-40B4-BE49-F238E27FC236}">
                <a16:creationId xmlns:a16="http://schemas.microsoft.com/office/drawing/2014/main" id="{57BD304D-7266-61D2-3D82-E5FB4A31909A}"/>
              </a:ext>
              <a:ext uri="{C183D7F6-B498-43B3-948B-1728B52AA6E4}">
                <adec:decorative xmlns:adec="http://schemas.microsoft.com/office/drawing/2017/decorative" val="0"/>
              </a:ext>
            </a:extLst>
          </p:cNvPr>
          <p:cNvSpPr>
            <a:spLocks noGrp="1"/>
          </p:cNvSpPr>
          <p:nvPr>
            <p:ph type="ftr" sz="quarter" idx="11"/>
          </p:nvPr>
        </p:nvSpPr>
        <p:spPr/>
        <p:txBody>
          <a:bodyPr/>
          <a:lstStyle/>
          <a:p>
            <a:pPr>
              <a:spcAft>
                <a:spcPts val="600"/>
              </a:spcAft>
            </a:pPr>
            <a:r>
              <a:rPr lang="en-US"/>
              <a:t>Oregon Department of Education</a:t>
            </a:r>
          </a:p>
        </p:txBody>
      </p:sp>
      <p:sp>
        <p:nvSpPr>
          <p:cNvPr id="172" name="Slide Number Placeholder 4">
            <a:extLst>
              <a:ext uri="{FF2B5EF4-FFF2-40B4-BE49-F238E27FC236}">
                <a16:creationId xmlns:a16="http://schemas.microsoft.com/office/drawing/2014/main" id="{230E7A42-434A-9F0C-FE66-A8AEA956D38F}"/>
              </a:ext>
              <a:ext uri="{C183D7F6-B498-43B3-948B-1728B52AA6E4}">
                <adec:decorative xmlns:adec="http://schemas.microsoft.com/office/drawing/2017/decorative" val="0"/>
              </a:ext>
            </a:extLst>
          </p:cNvPr>
          <p:cNvSpPr>
            <a:spLocks noGrp="1"/>
          </p:cNvSpPr>
          <p:nvPr>
            <p:ph type="sldNum" sz="quarter" idx="12"/>
          </p:nvPr>
        </p:nvSpPr>
        <p:spPr/>
        <p:txBody>
          <a:bodyPr/>
          <a:lstStyle/>
          <a:p>
            <a:pPr>
              <a:spcAft>
                <a:spcPts val="600"/>
              </a:spcAft>
            </a:pPr>
            <a:fld id="{357F5B69-6281-4C1F-8C38-6DA0F56DA430}" type="slidenum">
              <a:rPr lang="en-US" smtClean="0"/>
              <a:pPr>
                <a:spcAft>
                  <a:spcPts val="600"/>
                </a:spcAft>
              </a:pPr>
              <a:t>5</a:t>
            </a:fld>
            <a:endParaRPr lang="en-US"/>
          </a:p>
        </p:txBody>
      </p:sp>
      <p:sp>
        <p:nvSpPr>
          <p:cNvPr id="4" name="TextBox 3">
            <a:extLst>
              <a:ext uri="{FF2B5EF4-FFF2-40B4-BE49-F238E27FC236}">
                <a16:creationId xmlns:a16="http://schemas.microsoft.com/office/drawing/2014/main" id="{F8EB7669-F3E7-A40B-D709-30B982065A40}"/>
              </a:ext>
            </a:extLst>
          </p:cNvPr>
          <p:cNvSpPr txBox="1"/>
          <p:nvPr/>
        </p:nvSpPr>
        <p:spPr>
          <a:xfrm>
            <a:off x="1005707" y="2975198"/>
            <a:ext cx="3354766" cy="2215991"/>
          </a:xfrm>
          <a:prstGeom prst="rect">
            <a:avLst/>
          </a:prstGeom>
          <a:noFill/>
        </p:spPr>
        <p:txBody>
          <a:bodyPr wrap="square" rtlCol="0">
            <a:spAutoFit/>
          </a:bodyPr>
          <a:lstStyle/>
          <a:p>
            <a:r>
              <a:rPr lang="en-US" sz="2400" b="1" dirty="0"/>
              <a:t>Per ORS 329.078 and OAR 581-022-2100, the SEED Survey must be made available to all eligible students.</a:t>
            </a:r>
            <a:endParaRPr lang="en-US" sz="2400" i="1" dirty="0"/>
          </a:p>
          <a:p>
            <a:endParaRPr lang="en-US" dirty="0"/>
          </a:p>
        </p:txBody>
      </p:sp>
    </p:spTree>
    <p:custDataLst>
      <p:tags r:id="rId1"/>
    </p:custDataLst>
    <p:extLst>
      <p:ext uri="{BB962C8B-B14F-4D97-AF65-F5344CB8AC3E}">
        <p14:creationId xmlns:p14="http://schemas.microsoft.com/office/powerpoint/2010/main" val="14336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7176" y="623540"/>
            <a:ext cx="10784542" cy="693780"/>
          </a:xfrm>
          <a:prstGeom prst="rect">
            <a:avLst/>
          </a:prstGeom>
        </p:spPr>
        <p:txBody>
          <a:bodyPr vert="horz" wrap="square" lIns="0" tIns="16510" rIns="0" bIns="0" rtlCol="0" anchor="ctr">
            <a:spAutoFit/>
          </a:bodyPr>
          <a:lstStyle/>
          <a:p>
            <a:pPr marL="12700">
              <a:lnSpc>
                <a:spcPct val="100000"/>
              </a:lnSpc>
              <a:spcBef>
                <a:spcPts val="130"/>
              </a:spcBef>
            </a:pPr>
            <a:r>
              <a:rPr dirty="0"/>
              <a:t>SEED</a:t>
            </a:r>
            <a:r>
              <a:rPr spc="-100" dirty="0"/>
              <a:t> </a:t>
            </a:r>
            <a:r>
              <a:rPr dirty="0"/>
              <a:t>Survey</a:t>
            </a:r>
            <a:r>
              <a:rPr spc="-114" dirty="0"/>
              <a:t> </a:t>
            </a:r>
            <a:r>
              <a:rPr spc="-10" dirty="0"/>
              <a:t>Timeline</a:t>
            </a:r>
          </a:p>
        </p:txBody>
      </p:sp>
      <p:grpSp>
        <p:nvGrpSpPr>
          <p:cNvPr id="3" name="object 3">
            <a:extLst>
              <a:ext uri="{C183D7F6-B498-43B3-948B-1728B52AA6E4}">
                <adec:decorative xmlns:adec="http://schemas.microsoft.com/office/drawing/2017/decorative" val="1"/>
              </a:ext>
            </a:extLst>
          </p:cNvPr>
          <p:cNvGrpSpPr/>
          <p:nvPr/>
        </p:nvGrpSpPr>
        <p:grpSpPr>
          <a:xfrm>
            <a:off x="209550" y="2971800"/>
            <a:ext cx="11772900" cy="942975"/>
            <a:chOff x="209550" y="2971800"/>
            <a:chExt cx="11772900" cy="942975"/>
          </a:xfrm>
        </p:grpSpPr>
        <p:sp>
          <p:nvSpPr>
            <p:cNvPr id="4" name="object 4"/>
            <p:cNvSpPr/>
            <p:nvPr/>
          </p:nvSpPr>
          <p:spPr>
            <a:xfrm>
              <a:off x="209550" y="3838575"/>
              <a:ext cx="11772900" cy="76200"/>
            </a:xfrm>
            <a:custGeom>
              <a:avLst/>
              <a:gdLst/>
              <a:ahLst/>
              <a:cxnLst/>
              <a:rect l="l" t="t" r="r" b="b"/>
              <a:pathLst>
                <a:path w="11772900" h="76200">
                  <a:moveTo>
                    <a:pt x="11772900" y="0"/>
                  </a:moveTo>
                  <a:lnTo>
                    <a:pt x="0" y="0"/>
                  </a:lnTo>
                  <a:lnTo>
                    <a:pt x="0" y="76200"/>
                  </a:lnTo>
                  <a:lnTo>
                    <a:pt x="11772900" y="76200"/>
                  </a:lnTo>
                  <a:lnTo>
                    <a:pt x="11772900" y="0"/>
                  </a:lnTo>
                  <a:close/>
                </a:path>
              </a:pathLst>
            </a:custGeom>
            <a:solidFill>
              <a:srgbClr val="7E7E7E"/>
            </a:solidFill>
          </p:spPr>
          <p:txBody>
            <a:bodyPr wrap="square" lIns="0" tIns="0" rIns="0" bIns="0" rtlCol="0"/>
            <a:lstStyle/>
            <a:p>
              <a:endParaRPr/>
            </a:p>
          </p:txBody>
        </p:sp>
        <p:sp>
          <p:nvSpPr>
            <p:cNvPr id="5" name="object 5"/>
            <p:cNvSpPr/>
            <p:nvPr/>
          </p:nvSpPr>
          <p:spPr>
            <a:xfrm>
              <a:off x="438150" y="2971800"/>
              <a:ext cx="2752725" cy="814069"/>
            </a:xfrm>
            <a:custGeom>
              <a:avLst/>
              <a:gdLst/>
              <a:ahLst/>
              <a:cxnLst/>
              <a:rect l="l" t="t" r="r" b="b"/>
              <a:pathLst>
                <a:path w="2752725" h="814070">
                  <a:moveTo>
                    <a:pt x="2752725" y="0"/>
                  </a:moveTo>
                  <a:lnTo>
                    <a:pt x="0" y="0"/>
                  </a:lnTo>
                  <a:lnTo>
                    <a:pt x="0" y="600075"/>
                  </a:lnTo>
                  <a:lnTo>
                    <a:pt x="458787" y="600075"/>
                  </a:lnTo>
                  <a:lnTo>
                    <a:pt x="816343" y="813562"/>
                  </a:lnTo>
                  <a:lnTo>
                    <a:pt x="1146937" y="600075"/>
                  </a:lnTo>
                  <a:lnTo>
                    <a:pt x="2752725" y="600075"/>
                  </a:lnTo>
                  <a:lnTo>
                    <a:pt x="2752725" y="0"/>
                  </a:lnTo>
                  <a:close/>
                </a:path>
              </a:pathLst>
            </a:custGeom>
            <a:solidFill>
              <a:srgbClr val="1B75BB"/>
            </a:solidFill>
          </p:spPr>
          <p:txBody>
            <a:bodyPr wrap="square" lIns="0" tIns="0" rIns="0" bIns="0" rtlCol="0"/>
            <a:lstStyle/>
            <a:p>
              <a:endParaRPr/>
            </a:p>
          </p:txBody>
        </p:sp>
      </p:grpSp>
      <p:sp>
        <p:nvSpPr>
          <p:cNvPr id="7" name="object 7">
            <a:extLst>
              <a:ext uri="{C183D7F6-B498-43B3-948B-1728B52AA6E4}">
                <adec:decorative xmlns:adec="http://schemas.microsoft.com/office/drawing/2017/decorative" val="0"/>
              </a:ext>
            </a:extLst>
          </p:cNvPr>
          <p:cNvSpPr txBox="1"/>
          <p:nvPr/>
        </p:nvSpPr>
        <p:spPr>
          <a:xfrm>
            <a:off x="630237" y="3034093"/>
            <a:ext cx="2367915" cy="391795"/>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August/September</a:t>
            </a:r>
            <a:endParaRPr sz="2400">
              <a:latin typeface="Calibri"/>
              <a:cs typeface="Calibri"/>
            </a:endParaRPr>
          </a:p>
        </p:txBody>
      </p:sp>
      <p:sp>
        <p:nvSpPr>
          <p:cNvPr id="6" name="object 6"/>
          <p:cNvSpPr txBox="1"/>
          <p:nvPr/>
        </p:nvSpPr>
        <p:spPr>
          <a:xfrm>
            <a:off x="438150" y="1657350"/>
            <a:ext cx="2752725" cy="1314450"/>
          </a:xfrm>
          <a:prstGeom prst="rect">
            <a:avLst/>
          </a:prstGeom>
          <a:solidFill>
            <a:srgbClr val="F1F9FD"/>
          </a:solidFill>
        </p:spPr>
        <p:txBody>
          <a:bodyPr vert="horz" wrap="square" lIns="0" tIns="147320" rIns="0" bIns="0" rtlCol="0">
            <a:spAutoFit/>
          </a:bodyPr>
          <a:lstStyle/>
          <a:p>
            <a:pPr>
              <a:lnSpc>
                <a:spcPct val="100000"/>
              </a:lnSpc>
              <a:spcBef>
                <a:spcPts val="1160"/>
              </a:spcBef>
            </a:pPr>
            <a:endParaRPr sz="2000" dirty="0">
              <a:latin typeface="Times New Roman"/>
              <a:cs typeface="Times New Roman"/>
            </a:endParaRPr>
          </a:p>
          <a:p>
            <a:pPr marL="219075" marR="205740" indent="333375">
              <a:lnSpc>
                <a:spcPts val="2180"/>
              </a:lnSpc>
              <a:spcBef>
                <a:spcPts val="5"/>
              </a:spcBef>
            </a:pPr>
            <a:r>
              <a:rPr sz="2000" dirty="0">
                <a:solidFill>
                  <a:srgbClr val="1B75BB"/>
                </a:solidFill>
                <a:latin typeface="Calibri"/>
                <a:cs typeface="Calibri"/>
              </a:rPr>
              <a:t>Districts</a:t>
            </a:r>
            <a:r>
              <a:rPr sz="2000" spc="-105" dirty="0">
                <a:solidFill>
                  <a:srgbClr val="1B75BB"/>
                </a:solidFill>
                <a:latin typeface="Calibri"/>
                <a:cs typeface="Calibri"/>
              </a:rPr>
              <a:t> </a:t>
            </a:r>
            <a:r>
              <a:rPr sz="2000" spc="-10" dirty="0">
                <a:solidFill>
                  <a:srgbClr val="1B75BB"/>
                </a:solidFill>
                <a:latin typeface="Calibri"/>
                <a:cs typeface="Calibri"/>
              </a:rPr>
              <a:t>receive </a:t>
            </a:r>
            <a:r>
              <a:rPr sz="2000" dirty="0">
                <a:solidFill>
                  <a:srgbClr val="1B75BB"/>
                </a:solidFill>
                <a:latin typeface="Calibri"/>
                <a:cs typeface="Calibri"/>
              </a:rPr>
              <a:t>their</a:t>
            </a:r>
            <a:r>
              <a:rPr sz="2000" spc="-65" dirty="0">
                <a:solidFill>
                  <a:srgbClr val="1B75BB"/>
                </a:solidFill>
                <a:latin typeface="Calibri"/>
                <a:cs typeface="Calibri"/>
              </a:rPr>
              <a:t> </a:t>
            </a:r>
            <a:r>
              <a:rPr sz="2000" dirty="0">
                <a:solidFill>
                  <a:srgbClr val="1B75BB"/>
                </a:solidFill>
                <a:latin typeface="Calibri"/>
                <a:cs typeface="Calibri"/>
              </a:rPr>
              <a:t>preliminary</a:t>
            </a:r>
            <a:r>
              <a:rPr sz="2000" spc="-40" dirty="0">
                <a:solidFill>
                  <a:srgbClr val="1B75BB"/>
                </a:solidFill>
                <a:latin typeface="Calibri"/>
                <a:cs typeface="Calibri"/>
              </a:rPr>
              <a:t> </a:t>
            </a:r>
            <a:r>
              <a:rPr sz="2000" spc="-20" dirty="0">
                <a:solidFill>
                  <a:srgbClr val="1B75BB"/>
                </a:solidFill>
                <a:latin typeface="Calibri"/>
                <a:cs typeface="Calibri"/>
              </a:rPr>
              <a:t>SEED</a:t>
            </a:r>
            <a:endParaRPr sz="2000" dirty="0">
              <a:latin typeface="Calibri"/>
              <a:cs typeface="Calibri"/>
            </a:endParaRPr>
          </a:p>
          <a:p>
            <a:pPr marL="1031240">
              <a:lnSpc>
                <a:spcPts val="2140"/>
              </a:lnSpc>
            </a:pPr>
            <a:r>
              <a:rPr sz="2000" spc="-10" dirty="0">
                <a:solidFill>
                  <a:srgbClr val="1B75BB"/>
                </a:solidFill>
                <a:latin typeface="Calibri"/>
                <a:cs typeface="Calibri"/>
              </a:rPr>
              <a:t>results</a:t>
            </a:r>
            <a:endParaRPr sz="2000" dirty="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1181100" y="3800538"/>
            <a:ext cx="3381375" cy="971550"/>
            <a:chOff x="1181100" y="3800538"/>
            <a:chExt cx="3381375" cy="971550"/>
          </a:xfrm>
        </p:grpSpPr>
        <p:pic>
          <p:nvPicPr>
            <p:cNvPr id="9" name="object 9"/>
            <p:cNvPicPr/>
            <p:nvPr/>
          </p:nvPicPr>
          <p:blipFill>
            <a:blip r:embed="rId3" cstate="print"/>
            <a:stretch>
              <a:fillRect/>
            </a:stretch>
          </p:blipFill>
          <p:spPr>
            <a:xfrm>
              <a:off x="1181100" y="3800538"/>
              <a:ext cx="161988" cy="161925"/>
            </a:xfrm>
            <a:prstGeom prst="rect">
              <a:avLst/>
            </a:prstGeom>
          </p:spPr>
        </p:pic>
        <p:sp>
          <p:nvSpPr>
            <p:cNvPr id="10" name="object 10"/>
            <p:cNvSpPr/>
            <p:nvPr/>
          </p:nvSpPr>
          <p:spPr>
            <a:xfrm>
              <a:off x="1809750" y="3958463"/>
              <a:ext cx="2752725" cy="814069"/>
            </a:xfrm>
            <a:custGeom>
              <a:avLst/>
              <a:gdLst/>
              <a:ahLst/>
              <a:cxnLst/>
              <a:rect l="l" t="t" r="r" b="b"/>
              <a:pathLst>
                <a:path w="2752725" h="814070">
                  <a:moveTo>
                    <a:pt x="816356" y="0"/>
                  </a:moveTo>
                  <a:lnTo>
                    <a:pt x="458850" y="213487"/>
                  </a:lnTo>
                  <a:lnTo>
                    <a:pt x="0" y="213487"/>
                  </a:lnTo>
                  <a:lnTo>
                    <a:pt x="0" y="813562"/>
                  </a:lnTo>
                  <a:lnTo>
                    <a:pt x="2752725" y="813562"/>
                  </a:lnTo>
                  <a:lnTo>
                    <a:pt x="2752725" y="213487"/>
                  </a:lnTo>
                  <a:lnTo>
                    <a:pt x="1146937" y="213487"/>
                  </a:lnTo>
                  <a:lnTo>
                    <a:pt x="816356" y="0"/>
                  </a:lnTo>
                  <a:close/>
                </a:path>
              </a:pathLst>
            </a:custGeom>
            <a:solidFill>
              <a:srgbClr val="C14A1F"/>
            </a:solidFill>
          </p:spPr>
          <p:txBody>
            <a:bodyPr wrap="square" lIns="0" tIns="0" rIns="0" bIns="0" rtlCol="0"/>
            <a:lstStyle/>
            <a:p>
              <a:endParaRPr/>
            </a:p>
          </p:txBody>
        </p:sp>
      </p:grpSp>
      <p:sp>
        <p:nvSpPr>
          <p:cNvPr id="12" name="object 12">
            <a:extLst>
              <a:ext uri="{C183D7F6-B498-43B3-948B-1728B52AA6E4}">
                <adec:decorative xmlns:adec="http://schemas.microsoft.com/office/drawing/2017/decorative" val="0"/>
              </a:ext>
            </a:extLst>
          </p:cNvPr>
          <p:cNvSpPr txBox="1"/>
          <p:nvPr/>
        </p:nvSpPr>
        <p:spPr>
          <a:xfrm>
            <a:off x="2672714" y="4255452"/>
            <a:ext cx="1035685" cy="391795"/>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October</a:t>
            </a:r>
            <a:endParaRPr sz="2400">
              <a:latin typeface="Calibri"/>
              <a:cs typeface="Calibri"/>
            </a:endParaRPr>
          </a:p>
        </p:txBody>
      </p:sp>
      <p:sp>
        <p:nvSpPr>
          <p:cNvPr id="11" name="object 11"/>
          <p:cNvSpPr txBox="1"/>
          <p:nvPr/>
        </p:nvSpPr>
        <p:spPr>
          <a:xfrm>
            <a:off x="1809750" y="4772025"/>
            <a:ext cx="2752725" cy="1314450"/>
          </a:xfrm>
          <a:prstGeom prst="rect">
            <a:avLst/>
          </a:prstGeom>
          <a:solidFill>
            <a:srgbClr val="FCF4EB"/>
          </a:solidFill>
        </p:spPr>
        <p:txBody>
          <a:bodyPr vert="horz" wrap="square" lIns="0" tIns="34925" rIns="0" bIns="0" rtlCol="0">
            <a:spAutoFit/>
          </a:bodyPr>
          <a:lstStyle/>
          <a:p>
            <a:pPr marL="184150" marR="167640" indent="635" algn="ctr">
              <a:lnSpc>
                <a:spcPct val="89700"/>
              </a:lnSpc>
              <a:spcBef>
                <a:spcPts val="275"/>
              </a:spcBef>
            </a:pPr>
            <a:r>
              <a:rPr sz="2000" dirty="0">
                <a:solidFill>
                  <a:srgbClr val="C14A1F"/>
                </a:solidFill>
                <a:latin typeface="Calibri"/>
                <a:cs typeface="Calibri"/>
              </a:rPr>
              <a:t>SEED</a:t>
            </a:r>
            <a:r>
              <a:rPr sz="2000" spc="-15" dirty="0">
                <a:solidFill>
                  <a:srgbClr val="C14A1F"/>
                </a:solidFill>
                <a:latin typeface="Calibri"/>
                <a:cs typeface="Calibri"/>
              </a:rPr>
              <a:t> </a:t>
            </a:r>
            <a:r>
              <a:rPr sz="2000" spc="-10" dirty="0">
                <a:solidFill>
                  <a:srgbClr val="C14A1F"/>
                </a:solidFill>
                <a:latin typeface="Calibri"/>
                <a:cs typeface="Calibri"/>
              </a:rPr>
              <a:t>Survey </a:t>
            </a:r>
            <a:r>
              <a:rPr sz="2000" dirty="0">
                <a:solidFill>
                  <a:srgbClr val="C14A1F"/>
                </a:solidFill>
                <a:latin typeface="Calibri"/>
                <a:cs typeface="Calibri"/>
              </a:rPr>
              <a:t>Administration</a:t>
            </a:r>
            <a:r>
              <a:rPr sz="2000" spc="-105" dirty="0">
                <a:solidFill>
                  <a:srgbClr val="C14A1F"/>
                </a:solidFill>
                <a:latin typeface="Calibri"/>
                <a:cs typeface="Calibri"/>
              </a:rPr>
              <a:t> </a:t>
            </a:r>
            <a:r>
              <a:rPr sz="2000" spc="-10" dirty="0">
                <a:solidFill>
                  <a:srgbClr val="C14A1F"/>
                </a:solidFill>
                <a:latin typeface="Calibri"/>
                <a:cs typeface="Calibri"/>
              </a:rPr>
              <a:t>Manual </a:t>
            </a:r>
            <a:r>
              <a:rPr sz="2000" dirty="0">
                <a:solidFill>
                  <a:srgbClr val="C14A1F"/>
                </a:solidFill>
                <a:latin typeface="Calibri"/>
                <a:cs typeface="Calibri"/>
              </a:rPr>
              <a:t>is</a:t>
            </a:r>
            <a:r>
              <a:rPr sz="2000" spc="-10" dirty="0">
                <a:solidFill>
                  <a:srgbClr val="C14A1F"/>
                </a:solidFill>
                <a:latin typeface="Calibri"/>
                <a:cs typeface="Calibri"/>
              </a:rPr>
              <a:t> </a:t>
            </a:r>
            <a:r>
              <a:rPr sz="2000" dirty="0">
                <a:solidFill>
                  <a:srgbClr val="C14A1F"/>
                </a:solidFill>
                <a:latin typeface="Calibri"/>
                <a:cs typeface="Calibri"/>
              </a:rPr>
              <a:t>published</a:t>
            </a:r>
            <a:r>
              <a:rPr sz="2000" spc="-50" dirty="0">
                <a:solidFill>
                  <a:srgbClr val="C14A1F"/>
                </a:solidFill>
                <a:latin typeface="Calibri"/>
                <a:cs typeface="Calibri"/>
              </a:rPr>
              <a:t> </a:t>
            </a:r>
            <a:r>
              <a:rPr sz="2000" spc="-10" dirty="0">
                <a:solidFill>
                  <a:srgbClr val="C14A1F"/>
                </a:solidFill>
                <a:latin typeface="Calibri"/>
                <a:cs typeface="Calibri"/>
              </a:rPr>
              <a:t>(final version)</a:t>
            </a:r>
            <a:endParaRPr sz="2000">
              <a:latin typeface="Calibri"/>
              <a:cs typeface="Calibri"/>
            </a:endParaRPr>
          </a:p>
        </p:txBody>
      </p:sp>
      <p:grpSp>
        <p:nvGrpSpPr>
          <p:cNvPr id="13" name="object 13">
            <a:extLst>
              <a:ext uri="{C183D7F6-B498-43B3-948B-1728B52AA6E4}">
                <adec:decorative xmlns:adec="http://schemas.microsoft.com/office/drawing/2017/decorative" val="1"/>
              </a:ext>
            </a:extLst>
          </p:cNvPr>
          <p:cNvGrpSpPr/>
          <p:nvPr/>
        </p:nvGrpSpPr>
        <p:grpSpPr>
          <a:xfrm>
            <a:off x="2543238" y="2971800"/>
            <a:ext cx="3505200" cy="991235"/>
            <a:chOff x="2543238" y="2971800"/>
            <a:chExt cx="3505200" cy="991235"/>
          </a:xfrm>
        </p:grpSpPr>
        <p:pic>
          <p:nvPicPr>
            <p:cNvPr id="14" name="object 14"/>
            <p:cNvPicPr/>
            <p:nvPr/>
          </p:nvPicPr>
          <p:blipFill>
            <a:blip r:embed="rId4" cstate="print"/>
            <a:stretch>
              <a:fillRect/>
            </a:stretch>
          </p:blipFill>
          <p:spPr>
            <a:xfrm>
              <a:off x="2543238" y="3800538"/>
              <a:ext cx="161925" cy="161925"/>
            </a:xfrm>
            <a:prstGeom prst="rect">
              <a:avLst/>
            </a:prstGeom>
          </p:spPr>
        </p:pic>
        <p:sp>
          <p:nvSpPr>
            <p:cNvPr id="15" name="object 15"/>
            <p:cNvSpPr/>
            <p:nvPr/>
          </p:nvSpPr>
          <p:spPr>
            <a:xfrm>
              <a:off x="3295650" y="2971800"/>
              <a:ext cx="2752725" cy="814069"/>
            </a:xfrm>
            <a:custGeom>
              <a:avLst/>
              <a:gdLst/>
              <a:ahLst/>
              <a:cxnLst/>
              <a:rect l="l" t="t" r="r" b="b"/>
              <a:pathLst>
                <a:path w="2752725" h="814070">
                  <a:moveTo>
                    <a:pt x="2752725" y="0"/>
                  </a:moveTo>
                  <a:lnTo>
                    <a:pt x="0" y="0"/>
                  </a:lnTo>
                  <a:lnTo>
                    <a:pt x="0" y="600075"/>
                  </a:lnTo>
                  <a:lnTo>
                    <a:pt x="458850" y="600075"/>
                  </a:lnTo>
                  <a:lnTo>
                    <a:pt x="816355" y="813562"/>
                  </a:lnTo>
                  <a:lnTo>
                    <a:pt x="1146937" y="600075"/>
                  </a:lnTo>
                  <a:lnTo>
                    <a:pt x="2752725" y="600075"/>
                  </a:lnTo>
                  <a:lnTo>
                    <a:pt x="2752725" y="0"/>
                  </a:lnTo>
                  <a:close/>
                </a:path>
              </a:pathLst>
            </a:custGeom>
            <a:solidFill>
              <a:srgbClr val="9F1F64"/>
            </a:solidFill>
          </p:spPr>
          <p:txBody>
            <a:bodyPr wrap="square" lIns="0" tIns="0" rIns="0" bIns="0" rtlCol="0"/>
            <a:lstStyle/>
            <a:p>
              <a:endParaRPr/>
            </a:p>
          </p:txBody>
        </p:sp>
      </p:grpSp>
      <p:sp>
        <p:nvSpPr>
          <p:cNvPr id="17" name="object 17">
            <a:extLst>
              <a:ext uri="{C183D7F6-B498-43B3-948B-1728B52AA6E4}">
                <adec:decorative xmlns:adec="http://schemas.microsoft.com/office/drawing/2017/decorative" val="0"/>
              </a:ext>
            </a:extLst>
          </p:cNvPr>
          <p:cNvSpPr txBox="1"/>
          <p:nvPr/>
        </p:nvSpPr>
        <p:spPr>
          <a:xfrm>
            <a:off x="4393883" y="3046109"/>
            <a:ext cx="556260" cy="382156"/>
          </a:xfrm>
          <a:prstGeom prst="rect">
            <a:avLst/>
          </a:prstGeom>
        </p:spPr>
        <p:txBody>
          <a:bodyPr vert="horz" wrap="square" lIns="0" tIns="12700" rIns="0" bIns="0" rtlCol="0">
            <a:spAutoFit/>
          </a:bodyPr>
          <a:lstStyle/>
          <a:p>
            <a:pPr marL="12700">
              <a:lnSpc>
                <a:spcPct val="100000"/>
              </a:lnSpc>
              <a:spcBef>
                <a:spcPts val="100"/>
              </a:spcBef>
            </a:pPr>
            <a:r>
              <a:rPr lang="en-US" sz="2400" spc="-10" dirty="0">
                <a:solidFill>
                  <a:srgbClr val="FFFFFF"/>
                </a:solidFill>
                <a:latin typeface="Calibri"/>
                <a:cs typeface="Calibri"/>
              </a:rPr>
              <a:t>Fall</a:t>
            </a:r>
            <a:endParaRPr sz="2400" dirty="0">
              <a:latin typeface="Calibri"/>
              <a:cs typeface="Calibri"/>
            </a:endParaRPr>
          </a:p>
        </p:txBody>
      </p:sp>
      <p:sp>
        <p:nvSpPr>
          <p:cNvPr id="16" name="object 16"/>
          <p:cNvSpPr txBox="1"/>
          <p:nvPr/>
        </p:nvSpPr>
        <p:spPr>
          <a:xfrm>
            <a:off x="3282847" y="1872510"/>
            <a:ext cx="2752725" cy="996427"/>
          </a:xfrm>
          <a:prstGeom prst="rect">
            <a:avLst/>
          </a:prstGeom>
          <a:solidFill>
            <a:srgbClr val="FBF4F8"/>
          </a:solidFill>
        </p:spPr>
        <p:txBody>
          <a:bodyPr vert="horz" wrap="square" lIns="0" tIns="163830" rIns="0" bIns="0" rtlCol="0">
            <a:spAutoFit/>
          </a:bodyPr>
          <a:lstStyle/>
          <a:p>
            <a:pPr marL="154940" marR="140335" indent="-635" algn="ctr">
              <a:lnSpc>
                <a:spcPct val="89700"/>
              </a:lnSpc>
              <a:spcBef>
                <a:spcPts val="1290"/>
              </a:spcBef>
            </a:pPr>
            <a:r>
              <a:rPr sz="2000" dirty="0">
                <a:solidFill>
                  <a:srgbClr val="9F1F64"/>
                </a:solidFill>
                <a:latin typeface="Calibri"/>
                <a:cs typeface="Calibri"/>
              </a:rPr>
              <a:t>ODE</a:t>
            </a:r>
            <a:r>
              <a:rPr sz="2000" spc="-60" dirty="0">
                <a:solidFill>
                  <a:srgbClr val="9F1F64"/>
                </a:solidFill>
                <a:latin typeface="Calibri"/>
                <a:cs typeface="Calibri"/>
              </a:rPr>
              <a:t> </a:t>
            </a:r>
            <a:r>
              <a:rPr sz="2000" dirty="0">
                <a:solidFill>
                  <a:srgbClr val="9F1F64"/>
                </a:solidFill>
                <a:latin typeface="Calibri"/>
                <a:cs typeface="Calibri"/>
              </a:rPr>
              <a:t>releases</a:t>
            </a:r>
            <a:r>
              <a:rPr sz="2000" spc="-80" dirty="0">
                <a:solidFill>
                  <a:srgbClr val="9F1F64"/>
                </a:solidFill>
                <a:latin typeface="Calibri"/>
                <a:cs typeface="Calibri"/>
              </a:rPr>
              <a:t> </a:t>
            </a:r>
            <a:r>
              <a:rPr sz="2000" spc="-10" dirty="0">
                <a:solidFill>
                  <a:srgbClr val="9F1F64"/>
                </a:solidFill>
                <a:latin typeface="Calibri"/>
                <a:cs typeface="Calibri"/>
              </a:rPr>
              <a:t>public </a:t>
            </a:r>
            <a:r>
              <a:rPr sz="2000" dirty="0">
                <a:solidFill>
                  <a:srgbClr val="9F1F64"/>
                </a:solidFill>
                <a:latin typeface="Calibri"/>
                <a:cs typeface="Calibri"/>
              </a:rPr>
              <a:t>results</a:t>
            </a:r>
            <a:r>
              <a:rPr sz="2000" spc="-15" dirty="0">
                <a:solidFill>
                  <a:srgbClr val="9F1F64"/>
                </a:solidFill>
                <a:latin typeface="Calibri"/>
                <a:cs typeface="Calibri"/>
              </a:rPr>
              <a:t> </a:t>
            </a:r>
            <a:r>
              <a:rPr sz="2000" dirty="0">
                <a:solidFill>
                  <a:srgbClr val="9F1F64"/>
                </a:solidFill>
                <a:latin typeface="Calibri"/>
                <a:cs typeface="Calibri"/>
              </a:rPr>
              <a:t>in</a:t>
            </a:r>
            <a:r>
              <a:rPr sz="2000" spc="-50" dirty="0">
                <a:solidFill>
                  <a:srgbClr val="9F1F64"/>
                </a:solidFill>
                <a:latin typeface="Calibri"/>
                <a:cs typeface="Calibri"/>
              </a:rPr>
              <a:t> </a:t>
            </a:r>
            <a:r>
              <a:rPr sz="2000" dirty="0">
                <a:solidFill>
                  <a:srgbClr val="9F1F64"/>
                </a:solidFill>
                <a:latin typeface="Calibri"/>
                <a:cs typeface="Calibri"/>
              </a:rPr>
              <a:t>summary</a:t>
            </a:r>
            <a:r>
              <a:rPr sz="2000" spc="-50" dirty="0">
                <a:solidFill>
                  <a:srgbClr val="9F1F64"/>
                </a:solidFill>
                <a:latin typeface="Calibri"/>
                <a:cs typeface="Calibri"/>
              </a:rPr>
              <a:t> </a:t>
            </a:r>
            <a:r>
              <a:rPr sz="2000" spc="-20" dirty="0">
                <a:solidFill>
                  <a:srgbClr val="9F1F64"/>
                </a:solidFill>
                <a:latin typeface="Calibri"/>
                <a:cs typeface="Calibri"/>
              </a:rPr>
              <a:t>files </a:t>
            </a:r>
            <a:r>
              <a:rPr sz="2000" dirty="0">
                <a:solidFill>
                  <a:srgbClr val="9F1F64"/>
                </a:solidFill>
                <a:latin typeface="Calibri"/>
                <a:cs typeface="Calibri"/>
              </a:rPr>
              <a:t>and</a:t>
            </a:r>
            <a:r>
              <a:rPr sz="2000" spc="-25" dirty="0">
                <a:solidFill>
                  <a:srgbClr val="9F1F64"/>
                </a:solidFill>
                <a:latin typeface="Calibri"/>
                <a:cs typeface="Calibri"/>
              </a:rPr>
              <a:t>  </a:t>
            </a:r>
            <a:r>
              <a:rPr sz="2000" dirty="0">
                <a:solidFill>
                  <a:srgbClr val="9F1F64"/>
                </a:solidFill>
                <a:latin typeface="Calibri"/>
                <a:cs typeface="Calibri"/>
              </a:rPr>
              <a:t>a </a:t>
            </a:r>
            <a:r>
              <a:rPr sz="2000" spc="-20" dirty="0">
                <a:solidFill>
                  <a:srgbClr val="9F1F64"/>
                </a:solidFill>
                <a:latin typeface="Calibri"/>
                <a:cs typeface="Calibri"/>
              </a:rPr>
              <a:t>State </a:t>
            </a:r>
            <a:r>
              <a:rPr sz="2000" spc="-10" dirty="0">
                <a:solidFill>
                  <a:srgbClr val="9F1F64"/>
                </a:solidFill>
                <a:latin typeface="Calibri"/>
                <a:cs typeface="Calibri"/>
              </a:rPr>
              <a:t>Report</a:t>
            </a:r>
            <a:endParaRPr sz="2000" dirty="0">
              <a:latin typeface="Calibri"/>
              <a:cs typeface="Calibri"/>
            </a:endParaRPr>
          </a:p>
        </p:txBody>
      </p:sp>
      <p:grpSp>
        <p:nvGrpSpPr>
          <p:cNvPr id="18" name="object 18">
            <a:extLst>
              <a:ext uri="{C183D7F6-B498-43B3-948B-1728B52AA6E4}">
                <adec:decorative xmlns:adec="http://schemas.microsoft.com/office/drawing/2017/decorative" val="1"/>
              </a:ext>
            </a:extLst>
          </p:cNvPr>
          <p:cNvGrpSpPr/>
          <p:nvPr/>
        </p:nvGrpSpPr>
        <p:grpSpPr>
          <a:xfrm>
            <a:off x="4038663" y="3800538"/>
            <a:ext cx="3429000" cy="971550"/>
            <a:chOff x="4038663" y="3800538"/>
            <a:chExt cx="3429000" cy="971550"/>
          </a:xfrm>
        </p:grpSpPr>
        <p:pic>
          <p:nvPicPr>
            <p:cNvPr id="19" name="object 19"/>
            <p:cNvPicPr/>
            <p:nvPr/>
          </p:nvPicPr>
          <p:blipFill>
            <a:blip r:embed="rId5" cstate="print"/>
            <a:stretch>
              <a:fillRect/>
            </a:stretch>
          </p:blipFill>
          <p:spPr>
            <a:xfrm>
              <a:off x="4038663" y="3800538"/>
              <a:ext cx="161925" cy="161925"/>
            </a:xfrm>
            <a:prstGeom prst="rect">
              <a:avLst/>
            </a:prstGeom>
          </p:spPr>
        </p:pic>
        <p:sp>
          <p:nvSpPr>
            <p:cNvPr id="20" name="object 20"/>
            <p:cNvSpPr/>
            <p:nvPr/>
          </p:nvSpPr>
          <p:spPr>
            <a:xfrm>
              <a:off x="4714875" y="3958463"/>
              <a:ext cx="2752725" cy="814069"/>
            </a:xfrm>
            <a:custGeom>
              <a:avLst/>
              <a:gdLst/>
              <a:ahLst/>
              <a:cxnLst/>
              <a:rect l="l" t="t" r="r" b="b"/>
              <a:pathLst>
                <a:path w="2752725" h="814070">
                  <a:moveTo>
                    <a:pt x="816355" y="0"/>
                  </a:moveTo>
                  <a:lnTo>
                    <a:pt x="458850" y="213487"/>
                  </a:lnTo>
                  <a:lnTo>
                    <a:pt x="0" y="213487"/>
                  </a:lnTo>
                  <a:lnTo>
                    <a:pt x="0" y="813562"/>
                  </a:lnTo>
                  <a:lnTo>
                    <a:pt x="2752725" y="813562"/>
                  </a:lnTo>
                  <a:lnTo>
                    <a:pt x="2752725" y="213487"/>
                  </a:lnTo>
                  <a:lnTo>
                    <a:pt x="1146937" y="213487"/>
                  </a:lnTo>
                  <a:lnTo>
                    <a:pt x="816355" y="0"/>
                  </a:lnTo>
                  <a:close/>
                </a:path>
              </a:pathLst>
            </a:custGeom>
            <a:solidFill>
              <a:srgbClr val="916600"/>
            </a:solidFill>
          </p:spPr>
          <p:txBody>
            <a:bodyPr wrap="square" lIns="0" tIns="0" rIns="0" bIns="0" rtlCol="0"/>
            <a:lstStyle/>
            <a:p>
              <a:endParaRPr/>
            </a:p>
          </p:txBody>
        </p:sp>
      </p:grpSp>
      <p:sp>
        <p:nvSpPr>
          <p:cNvPr id="22" name="object 22">
            <a:extLst>
              <a:ext uri="{C183D7F6-B498-43B3-948B-1728B52AA6E4}">
                <adec:decorative xmlns:adec="http://schemas.microsoft.com/office/drawing/2017/decorative" val="0"/>
              </a:ext>
            </a:extLst>
          </p:cNvPr>
          <p:cNvSpPr txBox="1"/>
          <p:nvPr/>
        </p:nvSpPr>
        <p:spPr>
          <a:xfrm>
            <a:off x="5382895" y="4255452"/>
            <a:ext cx="1426210" cy="391795"/>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Fall/Winter</a:t>
            </a:r>
            <a:endParaRPr sz="2400">
              <a:latin typeface="Calibri"/>
              <a:cs typeface="Calibri"/>
            </a:endParaRPr>
          </a:p>
        </p:txBody>
      </p:sp>
      <p:sp>
        <p:nvSpPr>
          <p:cNvPr id="21" name="object 21"/>
          <p:cNvSpPr txBox="1"/>
          <p:nvPr/>
        </p:nvSpPr>
        <p:spPr>
          <a:xfrm>
            <a:off x="4714875" y="4772025"/>
            <a:ext cx="2752725" cy="1037207"/>
          </a:xfrm>
          <a:prstGeom prst="rect">
            <a:avLst/>
          </a:prstGeom>
          <a:solidFill>
            <a:srgbClr val="F9F5E2"/>
          </a:solidFill>
        </p:spPr>
        <p:txBody>
          <a:bodyPr vert="horz" wrap="square" lIns="0" tIns="34290" rIns="0" bIns="0" rtlCol="0">
            <a:spAutoFit/>
          </a:bodyPr>
          <a:lstStyle/>
          <a:p>
            <a:pPr marL="177800" marR="160655" indent="-3175" algn="ctr">
              <a:lnSpc>
                <a:spcPct val="80600"/>
              </a:lnSpc>
              <a:spcBef>
                <a:spcPts val="270"/>
              </a:spcBef>
            </a:pPr>
            <a:r>
              <a:rPr sz="2000" dirty="0">
                <a:solidFill>
                  <a:srgbClr val="916600"/>
                </a:solidFill>
                <a:latin typeface="Calibri"/>
                <a:cs typeface="Calibri"/>
              </a:rPr>
              <a:t>District</a:t>
            </a:r>
            <a:r>
              <a:rPr sz="2000" spc="-105" dirty="0">
                <a:solidFill>
                  <a:srgbClr val="916600"/>
                </a:solidFill>
                <a:latin typeface="Calibri"/>
                <a:cs typeface="Calibri"/>
              </a:rPr>
              <a:t> </a:t>
            </a:r>
            <a:r>
              <a:rPr sz="2000" spc="-20" dirty="0">
                <a:solidFill>
                  <a:srgbClr val="916600"/>
                </a:solidFill>
                <a:latin typeface="Calibri"/>
                <a:cs typeface="Calibri"/>
              </a:rPr>
              <a:t>Test </a:t>
            </a:r>
            <a:r>
              <a:rPr sz="2000" spc="-10" dirty="0">
                <a:solidFill>
                  <a:srgbClr val="916600"/>
                </a:solidFill>
                <a:latin typeface="Calibri"/>
                <a:cs typeface="Calibri"/>
              </a:rPr>
              <a:t>Coordinators</a:t>
            </a:r>
            <a:r>
              <a:rPr sz="2000" dirty="0">
                <a:solidFill>
                  <a:srgbClr val="916600"/>
                </a:solidFill>
                <a:latin typeface="Calibri"/>
                <a:cs typeface="Calibri"/>
              </a:rPr>
              <a:t> </a:t>
            </a:r>
            <a:r>
              <a:rPr sz="2000" spc="-10" dirty="0">
                <a:solidFill>
                  <a:srgbClr val="916600"/>
                </a:solidFill>
                <a:latin typeface="Calibri"/>
                <a:cs typeface="Calibri"/>
              </a:rPr>
              <a:t>(DTCs) </a:t>
            </a:r>
            <a:r>
              <a:rPr sz="2000" dirty="0">
                <a:solidFill>
                  <a:srgbClr val="916600"/>
                </a:solidFill>
                <a:latin typeface="Calibri"/>
                <a:cs typeface="Calibri"/>
              </a:rPr>
              <a:t>train</a:t>
            </a:r>
            <a:r>
              <a:rPr sz="2000" spc="-40" dirty="0">
                <a:solidFill>
                  <a:srgbClr val="916600"/>
                </a:solidFill>
                <a:latin typeface="Calibri"/>
                <a:cs typeface="Calibri"/>
              </a:rPr>
              <a:t> </a:t>
            </a:r>
            <a:r>
              <a:rPr sz="2000" dirty="0">
                <a:solidFill>
                  <a:srgbClr val="916600"/>
                </a:solidFill>
                <a:latin typeface="Calibri"/>
                <a:cs typeface="Calibri"/>
              </a:rPr>
              <a:t>staff</a:t>
            </a:r>
            <a:r>
              <a:rPr sz="2000" spc="-45" dirty="0">
                <a:solidFill>
                  <a:srgbClr val="916600"/>
                </a:solidFill>
                <a:latin typeface="Calibri"/>
                <a:cs typeface="Calibri"/>
              </a:rPr>
              <a:t> </a:t>
            </a:r>
            <a:r>
              <a:rPr sz="2000" spc="-25" dirty="0">
                <a:solidFill>
                  <a:srgbClr val="916600"/>
                </a:solidFill>
                <a:latin typeface="Calibri"/>
                <a:cs typeface="Calibri"/>
              </a:rPr>
              <a:t>on</a:t>
            </a:r>
            <a:r>
              <a:rPr lang="en-US" sz="2000" spc="-25" dirty="0">
                <a:solidFill>
                  <a:srgbClr val="916600"/>
                </a:solidFill>
                <a:latin typeface="Calibri"/>
                <a:cs typeface="Calibri"/>
              </a:rPr>
              <a:t> survey</a:t>
            </a:r>
            <a:r>
              <a:rPr sz="2000" spc="-25" dirty="0">
                <a:solidFill>
                  <a:srgbClr val="916600"/>
                </a:solidFill>
                <a:latin typeface="Calibri"/>
                <a:cs typeface="Calibri"/>
              </a:rPr>
              <a:t> </a:t>
            </a:r>
            <a:r>
              <a:rPr sz="2000" spc="-10" dirty="0">
                <a:solidFill>
                  <a:srgbClr val="916600"/>
                </a:solidFill>
                <a:latin typeface="Calibri"/>
                <a:cs typeface="Calibri"/>
              </a:rPr>
              <a:t>administ</a:t>
            </a:r>
            <a:r>
              <a:rPr lang="en-US" sz="2000" spc="-10" dirty="0">
                <a:solidFill>
                  <a:srgbClr val="916600"/>
                </a:solidFill>
                <a:latin typeface="Calibri"/>
                <a:cs typeface="Calibri"/>
              </a:rPr>
              <a:t>ration</a:t>
            </a:r>
            <a:endParaRPr sz="2000" dirty="0">
              <a:latin typeface="Calibri"/>
              <a:cs typeface="Calibri"/>
            </a:endParaRPr>
          </a:p>
        </p:txBody>
      </p:sp>
      <p:sp>
        <p:nvSpPr>
          <p:cNvPr id="32" name="object 32">
            <a:extLst>
              <a:ext uri="{C183D7F6-B498-43B3-948B-1728B52AA6E4}">
                <adec:decorative xmlns:adec="http://schemas.microsoft.com/office/drawing/2017/decorative" val="1"/>
              </a:ext>
            </a:extLst>
          </p:cNvPr>
          <p:cNvSpPr txBox="1"/>
          <p:nvPr/>
        </p:nvSpPr>
        <p:spPr>
          <a:xfrm>
            <a:off x="6361429" y="3034093"/>
            <a:ext cx="2334895" cy="391795"/>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Fall/Winter/Spring</a:t>
            </a:r>
            <a:endParaRPr sz="2400">
              <a:latin typeface="Calibri"/>
              <a:cs typeface="Calibri"/>
            </a:endParaRPr>
          </a:p>
        </p:txBody>
      </p:sp>
      <p:sp>
        <p:nvSpPr>
          <p:cNvPr id="39" name="object 37">
            <a:extLst>
              <a:ext uri="{FF2B5EF4-FFF2-40B4-BE49-F238E27FC236}">
                <a16:creationId xmlns:a16="http://schemas.microsoft.com/office/drawing/2014/main" id="{3899A943-3BA9-A35D-5CFC-CE679CCC705F}"/>
              </a:ext>
              <a:ext uri="{C183D7F6-B498-43B3-948B-1728B52AA6E4}">
                <adec:decorative xmlns:adec="http://schemas.microsoft.com/office/drawing/2017/decorative" val="1"/>
              </a:ext>
            </a:extLst>
          </p:cNvPr>
          <p:cNvSpPr txBox="1"/>
          <p:nvPr/>
        </p:nvSpPr>
        <p:spPr>
          <a:xfrm>
            <a:off x="6361429" y="3057462"/>
            <a:ext cx="2354960" cy="382797"/>
          </a:xfrm>
          <a:prstGeom prst="rect">
            <a:avLst/>
          </a:prstGeom>
        </p:spPr>
        <p:txBody>
          <a:bodyPr vert="horz" wrap="square" lIns="0" tIns="13335" rIns="0" bIns="0" rtlCol="0">
            <a:spAutoFit/>
          </a:bodyPr>
          <a:lstStyle/>
          <a:p>
            <a:pPr marL="12700">
              <a:lnSpc>
                <a:spcPct val="100000"/>
              </a:lnSpc>
              <a:spcBef>
                <a:spcPts val="105"/>
              </a:spcBef>
            </a:pPr>
            <a:r>
              <a:rPr lang="en-US" sz="2400" spc="-20" dirty="0">
                <a:solidFill>
                  <a:srgbClr val="FFFFFF"/>
                </a:solidFill>
                <a:latin typeface="Calibri"/>
                <a:cs typeface="Calibri"/>
              </a:rPr>
              <a:t>Fall/Winter/Spring</a:t>
            </a:r>
            <a:endParaRPr sz="2400" dirty="0">
              <a:latin typeface="Calibri"/>
              <a:cs typeface="Calibri"/>
            </a:endParaRPr>
          </a:p>
        </p:txBody>
      </p:sp>
      <p:sp>
        <p:nvSpPr>
          <p:cNvPr id="31" name="object 31">
            <a:extLst>
              <a:ext uri="{C183D7F6-B498-43B3-948B-1728B52AA6E4}">
                <adec:decorative xmlns:adec="http://schemas.microsoft.com/office/drawing/2017/decorative" val="0"/>
              </a:ext>
            </a:extLst>
          </p:cNvPr>
          <p:cNvSpPr txBox="1"/>
          <p:nvPr/>
        </p:nvSpPr>
        <p:spPr>
          <a:xfrm>
            <a:off x="6143625" y="1657350"/>
            <a:ext cx="2752725" cy="1331390"/>
          </a:xfrm>
          <a:prstGeom prst="rect">
            <a:avLst/>
          </a:prstGeom>
          <a:solidFill>
            <a:srgbClr val="EFF4E6"/>
          </a:solidFill>
        </p:spPr>
        <p:txBody>
          <a:bodyPr vert="horz" wrap="square" lIns="0" tIns="40640" rIns="0" bIns="0" rtlCol="0">
            <a:spAutoFit/>
          </a:bodyPr>
          <a:lstStyle/>
          <a:p>
            <a:pPr marL="227965" marR="205740" algn="ctr">
              <a:lnSpc>
                <a:spcPct val="80600"/>
              </a:lnSpc>
              <a:spcBef>
                <a:spcPts val="320"/>
              </a:spcBef>
            </a:pPr>
            <a:endParaRPr lang="en-US" sz="2000" dirty="0">
              <a:solidFill>
                <a:srgbClr val="007E43"/>
              </a:solidFill>
              <a:latin typeface="Calibri"/>
              <a:cs typeface="Calibri"/>
            </a:endParaRPr>
          </a:p>
          <a:p>
            <a:pPr marL="227965" marR="205740" algn="ctr">
              <a:lnSpc>
                <a:spcPct val="80600"/>
              </a:lnSpc>
              <a:spcBef>
                <a:spcPts val="320"/>
              </a:spcBef>
            </a:pPr>
            <a:r>
              <a:rPr sz="2000" dirty="0">
                <a:solidFill>
                  <a:srgbClr val="007E43"/>
                </a:solidFill>
                <a:latin typeface="Calibri"/>
                <a:cs typeface="Calibri"/>
              </a:rPr>
              <a:t>ODE</a:t>
            </a:r>
            <a:r>
              <a:rPr sz="2000" spc="-45" dirty="0">
                <a:solidFill>
                  <a:srgbClr val="007E43"/>
                </a:solidFill>
                <a:latin typeface="Calibri"/>
                <a:cs typeface="Calibri"/>
              </a:rPr>
              <a:t> </a:t>
            </a:r>
            <a:r>
              <a:rPr sz="2000" dirty="0">
                <a:solidFill>
                  <a:srgbClr val="007E43"/>
                </a:solidFill>
                <a:latin typeface="Calibri"/>
                <a:cs typeface="Calibri"/>
              </a:rPr>
              <a:t>offers </a:t>
            </a:r>
            <a:r>
              <a:rPr sz="2000" spc="-10" dirty="0">
                <a:solidFill>
                  <a:srgbClr val="007E43"/>
                </a:solidFill>
                <a:latin typeface="Calibri"/>
                <a:cs typeface="Calibri"/>
              </a:rPr>
              <a:t>technical </a:t>
            </a:r>
            <a:r>
              <a:rPr sz="2000" dirty="0">
                <a:solidFill>
                  <a:srgbClr val="007E43"/>
                </a:solidFill>
                <a:latin typeface="Calibri"/>
                <a:cs typeface="Calibri"/>
              </a:rPr>
              <a:t>support</a:t>
            </a:r>
            <a:r>
              <a:rPr sz="2000" spc="-20" dirty="0">
                <a:solidFill>
                  <a:srgbClr val="007E43"/>
                </a:solidFill>
                <a:latin typeface="Calibri"/>
                <a:cs typeface="Calibri"/>
              </a:rPr>
              <a:t> </a:t>
            </a:r>
            <a:r>
              <a:rPr sz="2000" dirty="0">
                <a:solidFill>
                  <a:srgbClr val="007E43"/>
                </a:solidFill>
                <a:latin typeface="Calibri"/>
                <a:cs typeface="Calibri"/>
              </a:rPr>
              <a:t>and</a:t>
            </a:r>
            <a:r>
              <a:rPr sz="2000" spc="-30" dirty="0">
                <a:solidFill>
                  <a:srgbClr val="007E43"/>
                </a:solidFill>
                <a:latin typeface="Calibri"/>
                <a:cs typeface="Calibri"/>
              </a:rPr>
              <a:t> </a:t>
            </a:r>
            <a:r>
              <a:rPr sz="2000" spc="-10" dirty="0">
                <a:solidFill>
                  <a:srgbClr val="007E43"/>
                </a:solidFill>
                <a:latin typeface="Calibri"/>
                <a:cs typeface="Calibri"/>
              </a:rPr>
              <a:t>guidance </a:t>
            </a:r>
            <a:r>
              <a:rPr sz="2000" dirty="0">
                <a:solidFill>
                  <a:srgbClr val="007E43"/>
                </a:solidFill>
                <a:latin typeface="Calibri"/>
                <a:cs typeface="Calibri"/>
              </a:rPr>
              <a:t>on</a:t>
            </a:r>
            <a:r>
              <a:rPr sz="2000" spc="-25" dirty="0">
                <a:solidFill>
                  <a:srgbClr val="007E43"/>
                </a:solidFill>
                <a:latin typeface="Calibri"/>
                <a:cs typeface="Calibri"/>
              </a:rPr>
              <a:t> </a:t>
            </a:r>
            <a:r>
              <a:rPr sz="2000" dirty="0">
                <a:solidFill>
                  <a:srgbClr val="007E43"/>
                </a:solidFill>
                <a:latin typeface="Calibri"/>
                <a:cs typeface="Calibri"/>
              </a:rPr>
              <a:t>use</a:t>
            </a:r>
            <a:r>
              <a:rPr sz="2000" spc="-55" dirty="0">
                <a:solidFill>
                  <a:srgbClr val="007E43"/>
                </a:solidFill>
                <a:latin typeface="Calibri"/>
                <a:cs typeface="Calibri"/>
              </a:rPr>
              <a:t> </a:t>
            </a:r>
            <a:r>
              <a:rPr sz="2000" dirty="0">
                <a:solidFill>
                  <a:srgbClr val="007E43"/>
                </a:solidFill>
                <a:latin typeface="Calibri"/>
                <a:cs typeface="Calibri"/>
              </a:rPr>
              <a:t>of</a:t>
            </a:r>
            <a:r>
              <a:rPr sz="2000" spc="30" dirty="0">
                <a:solidFill>
                  <a:srgbClr val="007E43"/>
                </a:solidFill>
                <a:latin typeface="Calibri"/>
                <a:cs typeface="Calibri"/>
              </a:rPr>
              <a:t> </a:t>
            </a:r>
            <a:r>
              <a:rPr sz="2000" spc="-20" dirty="0">
                <a:solidFill>
                  <a:srgbClr val="007E43"/>
                </a:solidFill>
                <a:latin typeface="Calibri"/>
                <a:cs typeface="Calibri"/>
              </a:rPr>
              <a:t>SEED </a:t>
            </a:r>
            <a:r>
              <a:rPr sz="2000" dirty="0">
                <a:solidFill>
                  <a:srgbClr val="007E43"/>
                </a:solidFill>
                <a:latin typeface="Calibri"/>
                <a:cs typeface="Calibri"/>
              </a:rPr>
              <a:t>data</a:t>
            </a:r>
            <a:r>
              <a:rPr sz="2000" spc="5" dirty="0">
                <a:solidFill>
                  <a:srgbClr val="007E43"/>
                </a:solidFill>
                <a:latin typeface="Calibri"/>
                <a:cs typeface="Calibri"/>
              </a:rPr>
              <a:t> </a:t>
            </a:r>
            <a:r>
              <a:rPr sz="2000" dirty="0">
                <a:solidFill>
                  <a:srgbClr val="007E43"/>
                </a:solidFill>
                <a:latin typeface="Calibri"/>
                <a:cs typeface="Calibri"/>
              </a:rPr>
              <a:t>and</a:t>
            </a:r>
            <a:r>
              <a:rPr sz="2000" spc="-10" dirty="0">
                <a:solidFill>
                  <a:srgbClr val="007E43"/>
                </a:solidFill>
                <a:latin typeface="Calibri"/>
                <a:cs typeface="Calibri"/>
              </a:rPr>
              <a:t> administration</a:t>
            </a:r>
            <a:endParaRPr sz="2000" dirty="0">
              <a:latin typeface="Calibri"/>
              <a:cs typeface="Calibri"/>
            </a:endParaRPr>
          </a:p>
        </p:txBody>
      </p:sp>
      <p:grpSp>
        <p:nvGrpSpPr>
          <p:cNvPr id="23" name="object 23">
            <a:extLst>
              <a:ext uri="{C183D7F6-B498-43B3-948B-1728B52AA6E4}">
                <adec:decorative xmlns:adec="http://schemas.microsoft.com/office/drawing/2017/decorative" val="1"/>
              </a:ext>
            </a:extLst>
          </p:cNvPr>
          <p:cNvGrpSpPr/>
          <p:nvPr/>
        </p:nvGrpSpPr>
        <p:grpSpPr>
          <a:xfrm>
            <a:off x="5457888" y="3800538"/>
            <a:ext cx="4905375" cy="971550"/>
            <a:chOff x="5457888" y="3800538"/>
            <a:chExt cx="4905375" cy="971550"/>
          </a:xfrm>
        </p:grpSpPr>
        <p:pic>
          <p:nvPicPr>
            <p:cNvPr id="24" name="object 24"/>
            <p:cNvPicPr/>
            <p:nvPr/>
          </p:nvPicPr>
          <p:blipFill>
            <a:blip r:embed="rId6" cstate="print"/>
            <a:stretch>
              <a:fillRect/>
            </a:stretch>
          </p:blipFill>
          <p:spPr>
            <a:xfrm>
              <a:off x="5457888" y="3800538"/>
              <a:ext cx="161925" cy="161925"/>
            </a:xfrm>
            <a:prstGeom prst="rect">
              <a:avLst/>
            </a:prstGeom>
          </p:spPr>
        </p:pic>
        <p:sp>
          <p:nvSpPr>
            <p:cNvPr id="25" name="object 25"/>
            <p:cNvSpPr/>
            <p:nvPr/>
          </p:nvSpPr>
          <p:spPr>
            <a:xfrm>
              <a:off x="7610475" y="3958463"/>
              <a:ext cx="2752725" cy="814069"/>
            </a:xfrm>
            <a:custGeom>
              <a:avLst/>
              <a:gdLst/>
              <a:ahLst/>
              <a:cxnLst/>
              <a:rect l="l" t="t" r="r" b="b"/>
              <a:pathLst>
                <a:path w="2752725" h="814070">
                  <a:moveTo>
                    <a:pt x="816355" y="0"/>
                  </a:moveTo>
                  <a:lnTo>
                    <a:pt x="458850" y="213487"/>
                  </a:lnTo>
                  <a:lnTo>
                    <a:pt x="0" y="213487"/>
                  </a:lnTo>
                  <a:lnTo>
                    <a:pt x="0" y="813562"/>
                  </a:lnTo>
                  <a:lnTo>
                    <a:pt x="2752725" y="813562"/>
                  </a:lnTo>
                  <a:lnTo>
                    <a:pt x="2752725" y="213487"/>
                  </a:lnTo>
                  <a:lnTo>
                    <a:pt x="1146936" y="213487"/>
                  </a:lnTo>
                  <a:lnTo>
                    <a:pt x="816355" y="0"/>
                  </a:lnTo>
                  <a:close/>
                </a:path>
              </a:pathLst>
            </a:custGeom>
            <a:solidFill>
              <a:srgbClr val="1B75BB"/>
            </a:solidFill>
          </p:spPr>
          <p:txBody>
            <a:bodyPr wrap="square" lIns="0" tIns="0" rIns="0" bIns="0" rtlCol="0"/>
            <a:lstStyle/>
            <a:p>
              <a:endParaRPr/>
            </a:p>
          </p:txBody>
        </p:sp>
      </p:grpSp>
      <p:sp>
        <p:nvSpPr>
          <p:cNvPr id="27" name="object 27">
            <a:extLst>
              <a:ext uri="{C183D7F6-B498-43B3-948B-1728B52AA6E4}">
                <adec:decorative xmlns:adec="http://schemas.microsoft.com/office/drawing/2017/decorative" val="0"/>
              </a:ext>
            </a:extLst>
          </p:cNvPr>
          <p:cNvSpPr txBox="1"/>
          <p:nvPr/>
        </p:nvSpPr>
        <p:spPr>
          <a:xfrm>
            <a:off x="7944866" y="4255452"/>
            <a:ext cx="2098675"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Calibri"/>
                <a:cs typeface="Calibri"/>
              </a:rPr>
              <a:t>February</a:t>
            </a:r>
            <a:r>
              <a:rPr sz="2400" spc="-65" dirty="0">
                <a:solidFill>
                  <a:srgbClr val="FFFFFF"/>
                </a:solidFill>
                <a:latin typeface="Calibri"/>
                <a:cs typeface="Calibri"/>
              </a:rPr>
              <a:t> </a:t>
            </a:r>
            <a:r>
              <a:rPr sz="2400" dirty="0">
                <a:solidFill>
                  <a:srgbClr val="FFFFFF"/>
                </a:solidFill>
                <a:latin typeface="Calibri"/>
                <a:cs typeface="Calibri"/>
              </a:rPr>
              <a:t>to</a:t>
            </a:r>
            <a:r>
              <a:rPr sz="2400" spc="-75" dirty="0">
                <a:solidFill>
                  <a:srgbClr val="FFFFFF"/>
                </a:solidFill>
                <a:latin typeface="Calibri"/>
                <a:cs typeface="Calibri"/>
              </a:rPr>
              <a:t> </a:t>
            </a:r>
            <a:r>
              <a:rPr sz="2400" spc="-20" dirty="0">
                <a:solidFill>
                  <a:srgbClr val="FFFFFF"/>
                </a:solidFill>
                <a:latin typeface="Calibri"/>
                <a:cs typeface="Calibri"/>
              </a:rPr>
              <a:t>June</a:t>
            </a:r>
            <a:endParaRPr sz="2400">
              <a:latin typeface="Calibri"/>
              <a:cs typeface="Calibri"/>
            </a:endParaRPr>
          </a:p>
        </p:txBody>
      </p:sp>
      <p:sp>
        <p:nvSpPr>
          <p:cNvPr id="26" name="object 26"/>
          <p:cNvSpPr txBox="1"/>
          <p:nvPr/>
        </p:nvSpPr>
        <p:spPr>
          <a:xfrm>
            <a:off x="7610475" y="4772025"/>
            <a:ext cx="2752725" cy="1314450"/>
          </a:xfrm>
          <a:prstGeom prst="rect">
            <a:avLst/>
          </a:prstGeom>
          <a:solidFill>
            <a:srgbClr val="F1F9FD"/>
          </a:solidFill>
        </p:spPr>
        <p:txBody>
          <a:bodyPr vert="horz" wrap="square" lIns="0" tIns="34925" rIns="0" bIns="0" rtlCol="0">
            <a:spAutoFit/>
          </a:bodyPr>
          <a:lstStyle/>
          <a:p>
            <a:pPr marL="167640" marR="143510" indent="635" algn="ctr">
              <a:lnSpc>
                <a:spcPct val="89700"/>
              </a:lnSpc>
              <a:spcBef>
                <a:spcPts val="275"/>
              </a:spcBef>
            </a:pPr>
            <a:r>
              <a:rPr sz="2000" dirty="0">
                <a:solidFill>
                  <a:srgbClr val="1B75BB"/>
                </a:solidFill>
                <a:latin typeface="Calibri"/>
                <a:cs typeface="Calibri"/>
              </a:rPr>
              <a:t>SEED</a:t>
            </a:r>
            <a:r>
              <a:rPr sz="2000" spc="-15" dirty="0">
                <a:solidFill>
                  <a:srgbClr val="1B75BB"/>
                </a:solidFill>
                <a:latin typeface="Calibri"/>
                <a:cs typeface="Calibri"/>
              </a:rPr>
              <a:t> </a:t>
            </a:r>
            <a:r>
              <a:rPr sz="2000" dirty="0">
                <a:solidFill>
                  <a:srgbClr val="1B75BB"/>
                </a:solidFill>
                <a:latin typeface="Calibri"/>
                <a:cs typeface="Calibri"/>
              </a:rPr>
              <a:t>Survey</a:t>
            </a:r>
            <a:r>
              <a:rPr sz="2000" spc="-50" dirty="0">
                <a:solidFill>
                  <a:srgbClr val="1B75BB"/>
                </a:solidFill>
                <a:latin typeface="Calibri"/>
                <a:cs typeface="Calibri"/>
              </a:rPr>
              <a:t> </a:t>
            </a:r>
            <a:r>
              <a:rPr sz="2000" spc="-25" dirty="0">
                <a:solidFill>
                  <a:srgbClr val="1B75BB"/>
                </a:solidFill>
                <a:latin typeface="Calibri"/>
                <a:cs typeface="Calibri"/>
              </a:rPr>
              <a:t>is </a:t>
            </a:r>
            <a:r>
              <a:rPr sz="2000" dirty="0">
                <a:solidFill>
                  <a:srgbClr val="1B75BB"/>
                </a:solidFill>
                <a:latin typeface="Calibri"/>
                <a:cs typeface="Calibri"/>
              </a:rPr>
              <a:t>administered</a:t>
            </a:r>
            <a:r>
              <a:rPr sz="2000" spc="-45" dirty="0">
                <a:solidFill>
                  <a:srgbClr val="1B75BB"/>
                </a:solidFill>
                <a:latin typeface="Calibri"/>
                <a:cs typeface="Calibri"/>
              </a:rPr>
              <a:t> </a:t>
            </a:r>
            <a:r>
              <a:rPr sz="2000" dirty="0">
                <a:solidFill>
                  <a:srgbClr val="1B75BB"/>
                </a:solidFill>
                <a:latin typeface="Calibri"/>
                <a:cs typeface="Calibri"/>
              </a:rPr>
              <a:t>to</a:t>
            </a:r>
            <a:r>
              <a:rPr sz="2000" spc="-50" dirty="0">
                <a:solidFill>
                  <a:srgbClr val="1B75BB"/>
                </a:solidFill>
                <a:latin typeface="Calibri"/>
                <a:cs typeface="Calibri"/>
              </a:rPr>
              <a:t> </a:t>
            </a:r>
            <a:r>
              <a:rPr sz="2000" dirty="0">
                <a:solidFill>
                  <a:srgbClr val="1B75BB"/>
                </a:solidFill>
                <a:latin typeface="Calibri"/>
                <a:cs typeface="Calibri"/>
              </a:rPr>
              <a:t>all</a:t>
            </a:r>
            <a:r>
              <a:rPr sz="2000" spc="-45" dirty="0">
                <a:solidFill>
                  <a:srgbClr val="1B75BB"/>
                </a:solidFill>
                <a:latin typeface="Calibri"/>
                <a:cs typeface="Calibri"/>
              </a:rPr>
              <a:t> </a:t>
            </a:r>
            <a:r>
              <a:rPr sz="2000" spc="-20" dirty="0">
                <a:solidFill>
                  <a:srgbClr val="1B75BB"/>
                </a:solidFill>
                <a:latin typeface="Calibri"/>
                <a:cs typeface="Calibri"/>
              </a:rPr>
              <a:t>3rd- </a:t>
            </a:r>
            <a:r>
              <a:rPr sz="2000" dirty="0">
                <a:solidFill>
                  <a:srgbClr val="1B75BB"/>
                </a:solidFill>
                <a:latin typeface="Calibri"/>
                <a:cs typeface="Calibri"/>
              </a:rPr>
              <a:t>11th</a:t>
            </a:r>
            <a:r>
              <a:rPr sz="2000" spc="-40" dirty="0">
                <a:solidFill>
                  <a:srgbClr val="1B75BB"/>
                </a:solidFill>
                <a:latin typeface="Calibri"/>
                <a:cs typeface="Calibri"/>
              </a:rPr>
              <a:t> </a:t>
            </a:r>
            <a:r>
              <a:rPr sz="2000" dirty="0">
                <a:solidFill>
                  <a:srgbClr val="1B75BB"/>
                </a:solidFill>
                <a:latin typeface="Calibri"/>
                <a:cs typeface="Calibri"/>
              </a:rPr>
              <a:t>grade</a:t>
            </a:r>
            <a:r>
              <a:rPr sz="2000" spc="-55" dirty="0">
                <a:solidFill>
                  <a:srgbClr val="1B75BB"/>
                </a:solidFill>
                <a:latin typeface="Calibri"/>
                <a:cs typeface="Calibri"/>
              </a:rPr>
              <a:t> </a:t>
            </a:r>
            <a:r>
              <a:rPr sz="2000" dirty="0">
                <a:solidFill>
                  <a:srgbClr val="1B75BB"/>
                </a:solidFill>
                <a:latin typeface="Calibri"/>
                <a:cs typeface="Calibri"/>
              </a:rPr>
              <a:t>students</a:t>
            </a:r>
            <a:r>
              <a:rPr sz="2000" spc="-60" dirty="0">
                <a:solidFill>
                  <a:srgbClr val="1B75BB"/>
                </a:solidFill>
                <a:latin typeface="Calibri"/>
                <a:cs typeface="Calibri"/>
              </a:rPr>
              <a:t> </a:t>
            </a:r>
            <a:r>
              <a:rPr sz="2000" spc="-25" dirty="0">
                <a:solidFill>
                  <a:srgbClr val="1B75BB"/>
                </a:solidFill>
                <a:latin typeface="Calibri"/>
                <a:cs typeface="Calibri"/>
              </a:rPr>
              <a:t>in </a:t>
            </a:r>
            <a:r>
              <a:rPr sz="2000" dirty="0">
                <a:solidFill>
                  <a:srgbClr val="1B75BB"/>
                </a:solidFill>
                <a:latin typeface="Calibri"/>
                <a:cs typeface="Calibri"/>
              </a:rPr>
              <a:t>Oregon</a:t>
            </a:r>
            <a:r>
              <a:rPr sz="2000" spc="-60" dirty="0">
                <a:solidFill>
                  <a:srgbClr val="1B75BB"/>
                </a:solidFill>
                <a:latin typeface="Calibri"/>
                <a:cs typeface="Calibri"/>
              </a:rPr>
              <a:t> </a:t>
            </a:r>
            <a:r>
              <a:rPr sz="2000" dirty="0">
                <a:solidFill>
                  <a:srgbClr val="1B75BB"/>
                </a:solidFill>
                <a:latin typeface="Calibri"/>
                <a:cs typeface="Calibri"/>
              </a:rPr>
              <a:t>public</a:t>
            </a:r>
            <a:r>
              <a:rPr sz="2000" spc="-5" dirty="0">
                <a:solidFill>
                  <a:srgbClr val="1B75BB"/>
                </a:solidFill>
                <a:latin typeface="Calibri"/>
                <a:cs typeface="Calibri"/>
              </a:rPr>
              <a:t> </a:t>
            </a:r>
            <a:r>
              <a:rPr sz="2000" spc="-10" dirty="0">
                <a:solidFill>
                  <a:srgbClr val="1B75BB"/>
                </a:solidFill>
                <a:latin typeface="Calibri"/>
                <a:cs typeface="Calibri"/>
              </a:rPr>
              <a:t>schools</a:t>
            </a:r>
            <a:endParaRPr sz="2000">
              <a:latin typeface="Calibri"/>
              <a:cs typeface="Calibri"/>
            </a:endParaRPr>
          </a:p>
        </p:txBody>
      </p:sp>
      <p:grpSp>
        <p:nvGrpSpPr>
          <p:cNvPr id="28" name="object 28">
            <a:extLst>
              <a:ext uri="{C183D7F6-B498-43B3-948B-1728B52AA6E4}">
                <adec:decorative xmlns:adec="http://schemas.microsoft.com/office/drawing/2017/decorative" val="1"/>
              </a:ext>
            </a:extLst>
          </p:cNvPr>
          <p:cNvGrpSpPr/>
          <p:nvPr/>
        </p:nvGrpSpPr>
        <p:grpSpPr>
          <a:xfrm>
            <a:off x="6143625" y="2987629"/>
            <a:ext cx="2752725" cy="970833"/>
            <a:chOff x="6143625" y="2987694"/>
            <a:chExt cx="2752725" cy="974769"/>
          </a:xfrm>
        </p:grpSpPr>
        <p:pic>
          <p:nvPicPr>
            <p:cNvPr id="29" name="object 29"/>
            <p:cNvPicPr/>
            <p:nvPr/>
          </p:nvPicPr>
          <p:blipFill>
            <a:blip r:embed="rId7" cstate="print"/>
            <a:stretch>
              <a:fillRect/>
            </a:stretch>
          </p:blipFill>
          <p:spPr>
            <a:xfrm>
              <a:off x="8353488" y="3800538"/>
              <a:ext cx="161925" cy="161925"/>
            </a:xfrm>
            <a:prstGeom prst="rect">
              <a:avLst/>
            </a:prstGeom>
          </p:spPr>
        </p:pic>
        <p:sp>
          <p:nvSpPr>
            <p:cNvPr id="30" name="object 30"/>
            <p:cNvSpPr/>
            <p:nvPr/>
          </p:nvSpPr>
          <p:spPr>
            <a:xfrm>
              <a:off x="6143625" y="2987694"/>
              <a:ext cx="2752725" cy="828738"/>
            </a:xfrm>
            <a:custGeom>
              <a:avLst/>
              <a:gdLst/>
              <a:ahLst/>
              <a:cxnLst/>
              <a:rect l="l" t="t" r="r" b="b"/>
              <a:pathLst>
                <a:path w="2752725" h="814070">
                  <a:moveTo>
                    <a:pt x="2752725" y="0"/>
                  </a:moveTo>
                  <a:lnTo>
                    <a:pt x="0" y="0"/>
                  </a:lnTo>
                  <a:lnTo>
                    <a:pt x="0" y="600075"/>
                  </a:lnTo>
                  <a:lnTo>
                    <a:pt x="458850" y="600075"/>
                  </a:lnTo>
                  <a:lnTo>
                    <a:pt x="816355" y="813562"/>
                  </a:lnTo>
                  <a:lnTo>
                    <a:pt x="1146936" y="600075"/>
                  </a:lnTo>
                  <a:lnTo>
                    <a:pt x="2752725" y="600075"/>
                  </a:lnTo>
                  <a:lnTo>
                    <a:pt x="2752725" y="0"/>
                  </a:lnTo>
                  <a:close/>
                </a:path>
              </a:pathLst>
            </a:custGeom>
            <a:solidFill>
              <a:srgbClr val="007E43"/>
            </a:solidFill>
          </p:spPr>
          <p:txBody>
            <a:bodyPr wrap="square" lIns="0" tIns="0" rIns="0" bIns="0" rtlCol="0" anchor="ctr"/>
            <a:lstStyle/>
            <a:p>
              <a:pPr algn="ctr"/>
              <a:endParaRPr sz="2400" dirty="0">
                <a:solidFill>
                  <a:schemeClr val="bg1"/>
                </a:solidFill>
              </a:endParaRPr>
            </a:p>
          </p:txBody>
        </p:sp>
      </p:grpSp>
      <p:grpSp>
        <p:nvGrpSpPr>
          <p:cNvPr id="33" name="object 33">
            <a:extLst>
              <a:ext uri="{C183D7F6-B498-43B3-948B-1728B52AA6E4}">
                <adec:decorative xmlns:adec="http://schemas.microsoft.com/office/drawing/2017/decorative" val="1"/>
              </a:ext>
            </a:extLst>
          </p:cNvPr>
          <p:cNvGrpSpPr/>
          <p:nvPr/>
        </p:nvGrpSpPr>
        <p:grpSpPr>
          <a:xfrm>
            <a:off x="6896163" y="2971800"/>
            <a:ext cx="4848225" cy="991235"/>
            <a:chOff x="6896163" y="2971800"/>
            <a:chExt cx="4848225" cy="991235"/>
          </a:xfrm>
        </p:grpSpPr>
        <p:pic>
          <p:nvPicPr>
            <p:cNvPr id="34" name="object 34"/>
            <p:cNvPicPr/>
            <p:nvPr/>
          </p:nvPicPr>
          <p:blipFill>
            <a:blip r:embed="rId8" cstate="print"/>
            <a:stretch>
              <a:fillRect/>
            </a:stretch>
          </p:blipFill>
          <p:spPr>
            <a:xfrm>
              <a:off x="6896163" y="3800538"/>
              <a:ext cx="161925" cy="161925"/>
            </a:xfrm>
            <a:prstGeom prst="rect">
              <a:avLst/>
            </a:prstGeom>
          </p:spPr>
        </p:pic>
        <p:sp>
          <p:nvSpPr>
            <p:cNvPr id="35" name="object 35"/>
            <p:cNvSpPr/>
            <p:nvPr/>
          </p:nvSpPr>
          <p:spPr>
            <a:xfrm>
              <a:off x="8991600" y="2971800"/>
              <a:ext cx="2752725" cy="814069"/>
            </a:xfrm>
            <a:custGeom>
              <a:avLst/>
              <a:gdLst/>
              <a:ahLst/>
              <a:cxnLst/>
              <a:rect l="l" t="t" r="r" b="b"/>
              <a:pathLst>
                <a:path w="2752725" h="814070">
                  <a:moveTo>
                    <a:pt x="2752725" y="0"/>
                  </a:moveTo>
                  <a:lnTo>
                    <a:pt x="0" y="0"/>
                  </a:lnTo>
                  <a:lnTo>
                    <a:pt x="0" y="600075"/>
                  </a:lnTo>
                  <a:lnTo>
                    <a:pt x="458850" y="600075"/>
                  </a:lnTo>
                  <a:lnTo>
                    <a:pt x="816355" y="813562"/>
                  </a:lnTo>
                  <a:lnTo>
                    <a:pt x="1146936" y="600075"/>
                  </a:lnTo>
                  <a:lnTo>
                    <a:pt x="2752725" y="600075"/>
                  </a:lnTo>
                  <a:lnTo>
                    <a:pt x="2752725" y="0"/>
                  </a:lnTo>
                  <a:close/>
                </a:path>
              </a:pathLst>
            </a:custGeom>
            <a:solidFill>
              <a:srgbClr val="007978"/>
            </a:solidFill>
          </p:spPr>
          <p:txBody>
            <a:bodyPr wrap="square" lIns="0" tIns="0" rIns="0" bIns="0" rtlCol="0"/>
            <a:lstStyle/>
            <a:p>
              <a:endParaRPr/>
            </a:p>
          </p:txBody>
        </p:sp>
      </p:grpSp>
      <p:sp>
        <p:nvSpPr>
          <p:cNvPr id="37" name="object 37">
            <a:extLst>
              <a:ext uri="{C183D7F6-B498-43B3-948B-1728B52AA6E4}">
                <adec:decorative xmlns:adec="http://schemas.microsoft.com/office/drawing/2017/decorative" val="0"/>
              </a:ext>
            </a:extLst>
          </p:cNvPr>
          <p:cNvSpPr txBox="1"/>
          <p:nvPr/>
        </p:nvSpPr>
        <p:spPr>
          <a:xfrm>
            <a:off x="10126726" y="3032124"/>
            <a:ext cx="487680" cy="392430"/>
          </a:xfrm>
          <a:prstGeom prst="rect">
            <a:avLst/>
          </a:prstGeom>
        </p:spPr>
        <p:txBody>
          <a:bodyPr vert="horz" wrap="square" lIns="0" tIns="13335" rIns="0" bIns="0" rtlCol="0">
            <a:spAutoFit/>
          </a:bodyPr>
          <a:lstStyle/>
          <a:p>
            <a:pPr marL="12700">
              <a:lnSpc>
                <a:spcPct val="100000"/>
              </a:lnSpc>
              <a:spcBef>
                <a:spcPts val="105"/>
              </a:spcBef>
            </a:pPr>
            <a:r>
              <a:rPr sz="2400" spc="-20" dirty="0">
                <a:solidFill>
                  <a:srgbClr val="FFFFFF"/>
                </a:solidFill>
                <a:latin typeface="Calibri"/>
                <a:cs typeface="Calibri"/>
              </a:rPr>
              <a:t>July</a:t>
            </a:r>
            <a:endParaRPr sz="2400" dirty="0">
              <a:latin typeface="Calibri"/>
              <a:cs typeface="Calibri"/>
            </a:endParaRPr>
          </a:p>
        </p:txBody>
      </p:sp>
      <p:sp>
        <p:nvSpPr>
          <p:cNvPr id="36" name="object 36"/>
          <p:cNvSpPr txBox="1"/>
          <p:nvPr/>
        </p:nvSpPr>
        <p:spPr>
          <a:xfrm>
            <a:off x="8991600" y="1657350"/>
            <a:ext cx="2752725" cy="1314450"/>
          </a:xfrm>
          <a:prstGeom prst="rect">
            <a:avLst/>
          </a:prstGeom>
          <a:solidFill>
            <a:srgbClr val="E7F5F3"/>
          </a:solidFill>
        </p:spPr>
        <p:txBody>
          <a:bodyPr vert="horz" wrap="square" lIns="0" tIns="0" rIns="0" bIns="0" rtlCol="0" anchor="t">
            <a:spAutoFit/>
          </a:bodyPr>
          <a:lstStyle/>
          <a:p>
            <a:pPr>
              <a:lnSpc>
                <a:spcPct val="100000"/>
              </a:lnSpc>
            </a:pPr>
            <a:endParaRPr sz="2000" dirty="0">
              <a:latin typeface="Times New Roman"/>
              <a:cs typeface="Times New Roman"/>
            </a:endParaRPr>
          </a:p>
          <a:p>
            <a:pPr>
              <a:lnSpc>
                <a:spcPct val="100000"/>
              </a:lnSpc>
              <a:spcBef>
                <a:spcPts val="1015"/>
              </a:spcBef>
            </a:pPr>
            <a:endParaRPr sz="2000" dirty="0">
              <a:latin typeface="Times New Roman"/>
              <a:cs typeface="Times New Roman"/>
            </a:endParaRPr>
          </a:p>
          <a:p>
            <a:pPr marL="292100" marR="271780" indent="85725">
              <a:lnSpc>
                <a:spcPts val="2180"/>
              </a:lnSpc>
            </a:pPr>
            <a:r>
              <a:rPr sz="2000" dirty="0">
                <a:solidFill>
                  <a:srgbClr val="007978"/>
                </a:solidFill>
                <a:latin typeface="Calibri"/>
                <a:cs typeface="Calibri"/>
              </a:rPr>
              <a:t>ODE</a:t>
            </a:r>
            <a:r>
              <a:rPr sz="2000" spc="-60" dirty="0">
                <a:solidFill>
                  <a:srgbClr val="007978"/>
                </a:solidFill>
                <a:latin typeface="Calibri"/>
                <a:cs typeface="Calibri"/>
              </a:rPr>
              <a:t> </a:t>
            </a:r>
            <a:r>
              <a:rPr sz="2000" dirty="0">
                <a:solidFill>
                  <a:srgbClr val="007978"/>
                </a:solidFill>
                <a:latin typeface="Calibri"/>
                <a:cs typeface="Calibri"/>
              </a:rPr>
              <a:t>prepares</a:t>
            </a:r>
            <a:r>
              <a:rPr sz="2000" spc="-20" dirty="0">
                <a:solidFill>
                  <a:srgbClr val="007978"/>
                </a:solidFill>
                <a:latin typeface="Calibri"/>
                <a:cs typeface="Calibri"/>
              </a:rPr>
              <a:t> SEED </a:t>
            </a:r>
            <a:r>
              <a:rPr sz="2000" dirty="0">
                <a:solidFill>
                  <a:srgbClr val="007978"/>
                </a:solidFill>
                <a:latin typeface="Calibri"/>
                <a:cs typeface="Calibri"/>
              </a:rPr>
              <a:t>Survey</a:t>
            </a:r>
            <a:r>
              <a:rPr sz="2000" spc="-50" dirty="0">
                <a:solidFill>
                  <a:srgbClr val="007978"/>
                </a:solidFill>
                <a:latin typeface="Calibri"/>
                <a:cs typeface="Calibri"/>
              </a:rPr>
              <a:t> </a:t>
            </a:r>
            <a:r>
              <a:rPr sz="2000" dirty="0">
                <a:solidFill>
                  <a:srgbClr val="007978"/>
                </a:solidFill>
                <a:latin typeface="Calibri"/>
                <a:cs typeface="Calibri"/>
              </a:rPr>
              <a:t>response</a:t>
            </a:r>
            <a:r>
              <a:rPr sz="2000" spc="-55" dirty="0">
                <a:solidFill>
                  <a:srgbClr val="007978"/>
                </a:solidFill>
                <a:latin typeface="Calibri"/>
                <a:cs typeface="Calibri"/>
              </a:rPr>
              <a:t> </a:t>
            </a:r>
            <a:r>
              <a:rPr sz="2000" spc="-20" dirty="0">
                <a:solidFill>
                  <a:srgbClr val="007978"/>
                </a:solidFill>
                <a:latin typeface="Calibri"/>
                <a:cs typeface="Calibri"/>
              </a:rPr>
              <a:t>files</a:t>
            </a:r>
            <a:endParaRPr sz="2000" dirty="0">
              <a:latin typeface="Calibri"/>
              <a:cs typeface="Calibri"/>
            </a:endParaRPr>
          </a:p>
        </p:txBody>
      </p:sp>
      <p:pic>
        <p:nvPicPr>
          <p:cNvPr id="38" name="object 38">
            <a:extLst>
              <a:ext uri="{C183D7F6-B498-43B3-948B-1728B52AA6E4}">
                <adec:decorative xmlns:adec="http://schemas.microsoft.com/office/drawing/2017/decorative" val="1"/>
              </a:ext>
            </a:extLst>
          </p:cNvPr>
          <p:cNvPicPr/>
          <p:nvPr/>
        </p:nvPicPr>
        <p:blipFill>
          <a:blip r:embed="rId9" cstate="print"/>
          <a:stretch>
            <a:fillRect/>
          </a:stretch>
        </p:blipFill>
        <p:spPr>
          <a:xfrm>
            <a:off x="9725088" y="3800538"/>
            <a:ext cx="161925" cy="161925"/>
          </a:xfrm>
          <a:prstGeom prst="rect">
            <a:avLst/>
          </a:prstGeom>
        </p:spPr>
      </p:pic>
      <p:sp>
        <p:nvSpPr>
          <p:cNvPr id="40" name="object 17">
            <a:extLst>
              <a:ext uri="{FF2B5EF4-FFF2-40B4-BE49-F238E27FC236}">
                <a16:creationId xmlns:a16="http://schemas.microsoft.com/office/drawing/2014/main" id="{5DB33077-8B58-1A9E-3FF0-7C167D2EEEBB}"/>
              </a:ext>
              <a:ext uri="{C183D7F6-B498-43B3-948B-1728B52AA6E4}">
                <adec:decorative xmlns:adec="http://schemas.microsoft.com/office/drawing/2017/decorative" val="1"/>
              </a:ext>
            </a:extLst>
          </p:cNvPr>
          <p:cNvSpPr txBox="1"/>
          <p:nvPr/>
        </p:nvSpPr>
        <p:spPr>
          <a:xfrm>
            <a:off x="6371316" y="3046840"/>
            <a:ext cx="2642198" cy="391795"/>
          </a:xfrm>
          <a:prstGeom prst="rect">
            <a:avLst/>
          </a:prstGeom>
        </p:spPr>
        <p:txBody>
          <a:bodyPr vert="horz" wrap="square" lIns="0" tIns="12700" rIns="0" bIns="0" rtlCol="0">
            <a:spAutoFit/>
          </a:bodyPr>
          <a:lstStyle/>
          <a:p>
            <a:pPr marL="12700">
              <a:lnSpc>
                <a:spcPct val="100000"/>
              </a:lnSpc>
              <a:spcBef>
                <a:spcPts val="100"/>
              </a:spcBef>
            </a:pPr>
            <a:r>
              <a:rPr lang="en-US" sz="2400" spc="-10" dirty="0">
                <a:solidFill>
                  <a:srgbClr val="FFFFFF"/>
                </a:solidFill>
                <a:latin typeface="Calibri"/>
                <a:cs typeface="Calibri"/>
              </a:rPr>
              <a:t>Fall/Winter/Spring</a:t>
            </a:r>
            <a:endParaRPr sz="24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2" name="Google Shape;1022;p147">
            <a:extLst>
              <a:ext uri="{C183D7F6-B498-43B3-948B-1728B52AA6E4}">
                <adec:decorative xmlns:adec="http://schemas.microsoft.com/office/drawing/2017/decorative" val="1"/>
              </a:ext>
            </a:extLst>
          </p:cNvPr>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021" name="Google Shape;1021;p147">
            <a:extLst>
              <a:ext uri="{C183D7F6-B498-43B3-948B-1728B52AA6E4}">
                <adec:decorative xmlns:adec="http://schemas.microsoft.com/office/drawing/2017/decorative" val="1"/>
              </a:ext>
            </a:extLst>
          </p:cNvPr>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What Topics are on the SEED Survey?</a:t>
            </a:r>
            <a:endParaRPr dirty="0"/>
          </a:p>
        </p:txBody>
      </p:sp>
      <p:grpSp>
        <p:nvGrpSpPr>
          <p:cNvPr id="1023" name="Google Shape;1023;p147">
            <a:extLst>
              <a:ext uri="{C183D7F6-B498-43B3-948B-1728B52AA6E4}">
                <adec:decorative xmlns:adec="http://schemas.microsoft.com/office/drawing/2017/decorative" val="1"/>
              </a:ext>
            </a:extLst>
          </p:cNvPr>
          <p:cNvGrpSpPr/>
          <p:nvPr/>
        </p:nvGrpSpPr>
        <p:grpSpPr>
          <a:xfrm>
            <a:off x="5007954" y="1775492"/>
            <a:ext cx="5428831" cy="4511191"/>
            <a:chOff x="5007954" y="1775492"/>
            <a:chExt cx="5428831" cy="4511191"/>
          </a:xfrm>
        </p:grpSpPr>
        <p:sp>
          <p:nvSpPr>
            <p:cNvPr id="1024" name="Google Shape;1024;p147"/>
            <p:cNvSpPr txBox="1"/>
            <p:nvPr/>
          </p:nvSpPr>
          <p:spPr>
            <a:xfrm>
              <a:off x="5008017" y="1775492"/>
              <a:ext cx="5412300" cy="6450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US" sz="2600" dirty="0">
                  <a:solidFill>
                    <a:srgbClr val="008043"/>
                  </a:solidFill>
                  <a:latin typeface="Calibri"/>
                  <a:ea typeface="Calibri"/>
                  <a:cs typeface="Calibri"/>
                  <a:sym typeface="Calibri"/>
                </a:rPr>
                <a:t>Access to Learning Resources</a:t>
              </a:r>
              <a:endParaRPr sz="2600" dirty="0">
                <a:solidFill>
                  <a:srgbClr val="008043"/>
                </a:solidFill>
                <a:latin typeface="Calibri"/>
                <a:ea typeface="Calibri"/>
                <a:cs typeface="Calibri"/>
                <a:sym typeface="Calibri"/>
              </a:endParaRPr>
            </a:p>
          </p:txBody>
        </p:sp>
        <p:sp>
          <p:nvSpPr>
            <p:cNvPr id="1025" name="Google Shape;1025;p147"/>
            <p:cNvSpPr txBox="1"/>
            <p:nvPr/>
          </p:nvSpPr>
          <p:spPr>
            <a:xfrm>
              <a:off x="5007954" y="2182761"/>
              <a:ext cx="5412300" cy="645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800" dirty="0">
                  <a:latin typeface="Calibri"/>
                  <a:ea typeface="Calibri"/>
                  <a:cs typeface="Calibri"/>
                  <a:sym typeface="Calibri"/>
                </a:rPr>
                <a:t> Students’ access to technology and other educational tools, materials, or supports.</a:t>
              </a:r>
              <a:endParaRPr sz="1800" dirty="0">
                <a:solidFill>
                  <a:srgbClr val="000000"/>
                </a:solidFill>
                <a:latin typeface="Calibri"/>
                <a:ea typeface="Calibri"/>
                <a:cs typeface="Calibri"/>
                <a:sym typeface="Calibri"/>
              </a:endParaRPr>
            </a:p>
          </p:txBody>
        </p:sp>
        <p:sp>
          <p:nvSpPr>
            <p:cNvPr id="1026" name="Google Shape;1026;p147"/>
            <p:cNvSpPr txBox="1"/>
            <p:nvPr/>
          </p:nvSpPr>
          <p:spPr>
            <a:xfrm>
              <a:off x="5024453" y="2866202"/>
              <a:ext cx="5412300" cy="6450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US" sz="2600">
                  <a:solidFill>
                    <a:srgbClr val="008043"/>
                  </a:solidFill>
                  <a:latin typeface="Calibri"/>
                  <a:ea typeface="Calibri"/>
                  <a:cs typeface="Calibri"/>
                  <a:sym typeface="Calibri"/>
                </a:rPr>
                <a:t>Opportunity to Learn</a:t>
              </a:r>
              <a:endParaRPr sz="2600">
                <a:solidFill>
                  <a:srgbClr val="008043"/>
                </a:solidFill>
                <a:latin typeface="Calibri"/>
                <a:ea typeface="Calibri"/>
                <a:cs typeface="Calibri"/>
                <a:sym typeface="Calibri"/>
              </a:endParaRPr>
            </a:p>
          </p:txBody>
        </p:sp>
        <p:sp>
          <p:nvSpPr>
            <p:cNvPr id="1027" name="Google Shape;1027;p147"/>
            <p:cNvSpPr txBox="1"/>
            <p:nvPr/>
          </p:nvSpPr>
          <p:spPr>
            <a:xfrm>
              <a:off x="5024390" y="3273508"/>
              <a:ext cx="5412300" cy="645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800">
                  <a:latin typeface="Calibri"/>
                  <a:ea typeface="Calibri"/>
                  <a:cs typeface="Calibri"/>
                  <a:sym typeface="Calibri"/>
                </a:rPr>
                <a:t> Students’ learning experiences within the classroom in relation to specific subjects or content areas</a:t>
              </a:r>
              <a:r>
                <a:rPr lang="en-US" sz="1800">
                  <a:solidFill>
                    <a:srgbClr val="000000"/>
                  </a:solidFill>
                  <a:latin typeface="Calibri"/>
                  <a:ea typeface="Calibri"/>
                  <a:cs typeface="Calibri"/>
                  <a:sym typeface="Calibri"/>
                </a:rPr>
                <a:t>.</a:t>
              </a:r>
              <a:endParaRPr sz="1800">
                <a:solidFill>
                  <a:srgbClr val="000000"/>
                </a:solidFill>
                <a:latin typeface="Calibri"/>
                <a:ea typeface="Calibri"/>
                <a:cs typeface="Calibri"/>
                <a:sym typeface="Calibri"/>
              </a:endParaRPr>
            </a:p>
          </p:txBody>
        </p:sp>
        <p:sp>
          <p:nvSpPr>
            <p:cNvPr id="1028" name="Google Shape;1028;p147"/>
            <p:cNvSpPr txBox="1"/>
            <p:nvPr/>
          </p:nvSpPr>
          <p:spPr>
            <a:xfrm>
              <a:off x="5024422" y="4095398"/>
              <a:ext cx="5412300" cy="6450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US" sz="2600">
                  <a:solidFill>
                    <a:srgbClr val="008043"/>
                  </a:solidFill>
                  <a:latin typeface="Calibri"/>
                  <a:ea typeface="Calibri"/>
                  <a:cs typeface="Calibri"/>
                  <a:sym typeface="Calibri"/>
                </a:rPr>
                <a:t>Self-Efficacy Beliefs</a:t>
              </a:r>
              <a:endParaRPr sz="2600">
                <a:solidFill>
                  <a:srgbClr val="008043"/>
                </a:solidFill>
                <a:latin typeface="Calibri"/>
                <a:ea typeface="Calibri"/>
                <a:cs typeface="Calibri"/>
                <a:sym typeface="Calibri"/>
              </a:endParaRPr>
            </a:p>
          </p:txBody>
        </p:sp>
        <p:sp>
          <p:nvSpPr>
            <p:cNvPr id="1029" name="Google Shape;1029;p147"/>
            <p:cNvSpPr txBox="1"/>
            <p:nvPr/>
          </p:nvSpPr>
          <p:spPr>
            <a:xfrm>
              <a:off x="5024359" y="4502728"/>
              <a:ext cx="5412300" cy="645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800">
                  <a:latin typeface="Calibri"/>
                  <a:ea typeface="Calibri"/>
                  <a:cs typeface="Calibri"/>
                  <a:sym typeface="Calibri"/>
                </a:rPr>
                <a:t> Students’ sense of confidence in their academic skills and abilities. </a:t>
              </a:r>
              <a:endParaRPr sz="1800">
                <a:solidFill>
                  <a:srgbClr val="000000"/>
                </a:solidFill>
                <a:latin typeface="Calibri"/>
                <a:ea typeface="Calibri"/>
                <a:cs typeface="Calibri"/>
                <a:sym typeface="Calibri"/>
              </a:endParaRPr>
            </a:p>
          </p:txBody>
        </p:sp>
        <p:sp>
          <p:nvSpPr>
            <p:cNvPr id="1030" name="Google Shape;1030;p147"/>
            <p:cNvSpPr txBox="1"/>
            <p:nvPr/>
          </p:nvSpPr>
          <p:spPr>
            <a:xfrm>
              <a:off x="5024485" y="5234353"/>
              <a:ext cx="5412300" cy="6450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US" sz="2600">
                  <a:solidFill>
                    <a:srgbClr val="008043"/>
                  </a:solidFill>
                  <a:latin typeface="Calibri"/>
                  <a:ea typeface="Calibri"/>
                  <a:cs typeface="Calibri"/>
                  <a:sym typeface="Calibri"/>
                </a:rPr>
                <a:t>Sense of Belonging</a:t>
              </a:r>
              <a:endParaRPr sz="2600">
                <a:solidFill>
                  <a:srgbClr val="008043"/>
                </a:solidFill>
                <a:latin typeface="Calibri"/>
                <a:ea typeface="Calibri"/>
                <a:cs typeface="Calibri"/>
                <a:sym typeface="Calibri"/>
              </a:endParaRPr>
            </a:p>
          </p:txBody>
        </p:sp>
        <p:sp>
          <p:nvSpPr>
            <p:cNvPr id="1031" name="Google Shape;1031;p147"/>
            <p:cNvSpPr txBox="1"/>
            <p:nvPr/>
          </p:nvSpPr>
          <p:spPr>
            <a:xfrm>
              <a:off x="5024422" y="5641683"/>
              <a:ext cx="5412300" cy="645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800">
                  <a:latin typeface="Calibri"/>
                  <a:ea typeface="Calibri"/>
                  <a:cs typeface="Calibri"/>
                  <a:sym typeface="Calibri"/>
                </a:rPr>
                <a:t> How students feel welcomed, valued, cared for, and respected at school. </a:t>
              </a:r>
              <a:endParaRPr sz="1800">
                <a:solidFill>
                  <a:srgbClr val="000000"/>
                </a:solidFill>
                <a:latin typeface="Calibri"/>
                <a:ea typeface="Calibri"/>
                <a:cs typeface="Calibri"/>
                <a:sym typeface="Calibri"/>
              </a:endParaRPr>
            </a:p>
          </p:txBody>
        </p:sp>
      </p:grpSp>
      <p:grpSp>
        <p:nvGrpSpPr>
          <p:cNvPr id="1032" name="Google Shape;1032;p147">
            <a:extLst>
              <a:ext uri="{C183D7F6-B498-43B3-948B-1728B52AA6E4}">
                <adec:decorative xmlns:adec="http://schemas.microsoft.com/office/drawing/2017/decorative" val="1"/>
              </a:ext>
            </a:extLst>
          </p:cNvPr>
          <p:cNvGrpSpPr/>
          <p:nvPr/>
        </p:nvGrpSpPr>
        <p:grpSpPr>
          <a:xfrm>
            <a:off x="10858481" y="2145620"/>
            <a:ext cx="465852" cy="360562"/>
            <a:chOff x="-41526450" y="3653375"/>
            <a:chExt cx="315875" cy="247350"/>
          </a:xfrm>
        </p:grpSpPr>
        <p:sp>
          <p:nvSpPr>
            <p:cNvPr id="1033" name="Google Shape;1033;p147"/>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147">
            <a:extLst>
              <a:ext uri="{C183D7F6-B498-43B3-948B-1728B52AA6E4}">
                <adec:decorative xmlns:adec="http://schemas.microsoft.com/office/drawing/2017/decorative" val="1"/>
              </a:ext>
            </a:extLst>
          </p:cNvPr>
          <p:cNvGrpSpPr/>
          <p:nvPr/>
        </p:nvGrpSpPr>
        <p:grpSpPr>
          <a:xfrm>
            <a:off x="10878202" y="3185219"/>
            <a:ext cx="426033" cy="462747"/>
            <a:chOff x="-39998250" y="3605325"/>
            <a:chExt cx="288875" cy="317450"/>
          </a:xfrm>
        </p:grpSpPr>
        <p:sp>
          <p:nvSpPr>
            <p:cNvPr id="1036" name="Google Shape;1036;p147"/>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7"/>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147">
            <a:extLst>
              <a:ext uri="{C183D7F6-B498-43B3-948B-1728B52AA6E4}">
                <adec:decorative xmlns:adec="http://schemas.microsoft.com/office/drawing/2017/decorative" val="1"/>
              </a:ext>
            </a:extLst>
          </p:cNvPr>
          <p:cNvGrpSpPr/>
          <p:nvPr/>
        </p:nvGrpSpPr>
        <p:grpSpPr>
          <a:xfrm>
            <a:off x="10864197" y="4429085"/>
            <a:ext cx="444243" cy="434439"/>
            <a:chOff x="581525" y="3254850"/>
            <a:chExt cx="297750" cy="294575"/>
          </a:xfrm>
        </p:grpSpPr>
        <p:sp>
          <p:nvSpPr>
            <p:cNvPr id="1039" name="Google Shape;1039;p147"/>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7"/>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7"/>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147">
            <a:extLst>
              <a:ext uri="{C183D7F6-B498-43B3-948B-1728B52AA6E4}">
                <adec:decorative xmlns:adec="http://schemas.microsoft.com/office/drawing/2017/decorative" val="1"/>
              </a:ext>
            </a:extLst>
          </p:cNvPr>
          <p:cNvGrpSpPr/>
          <p:nvPr/>
        </p:nvGrpSpPr>
        <p:grpSpPr>
          <a:xfrm>
            <a:off x="10908874" y="5564519"/>
            <a:ext cx="392104" cy="440138"/>
            <a:chOff x="-28069875" y="3175300"/>
            <a:chExt cx="260725" cy="296150"/>
          </a:xfrm>
        </p:grpSpPr>
        <p:sp>
          <p:nvSpPr>
            <p:cNvPr id="1043" name="Google Shape;1043;p147"/>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7"/>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7"/>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7"/>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7"/>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7"/>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7"/>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7"/>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7"/>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147">
            <a:extLst>
              <a:ext uri="{C183D7F6-B498-43B3-948B-1728B52AA6E4}">
                <adec:decorative xmlns:adec="http://schemas.microsoft.com/office/drawing/2017/decorative" val="1"/>
              </a:ext>
            </a:extLst>
          </p:cNvPr>
          <p:cNvGrpSpPr/>
          <p:nvPr/>
        </p:nvGrpSpPr>
        <p:grpSpPr>
          <a:xfrm>
            <a:off x="504496" y="2135466"/>
            <a:ext cx="4650827" cy="4057800"/>
            <a:chOff x="984450" y="2081975"/>
            <a:chExt cx="3871200" cy="4057800"/>
          </a:xfrm>
        </p:grpSpPr>
        <p:sp>
          <p:nvSpPr>
            <p:cNvPr id="1054" name="Google Shape;1054;p147"/>
            <p:cNvSpPr/>
            <p:nvPr/>
          </p:nvSpPr>
          <p:spPr>
            <a:xfrm>
              <a:off x="984450" y="2081975"/>
              <a:ext cx="3871200" cy="4057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55" name="Google Shape;1055;p147"/>
            <p:cNvSpPr/>
            <p:nvPr/>
          </p:nvSpPr>
          <p:spPr>
            <a:xfrm>
              <a:off x="1228610" y="2301767"/>
              <a:ext cx="3351806" cy="3577586"/>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56" name="Google Shape;1056;p147" descr="Circle with the text &quot;Core Domains&quot; in the center"/>
            <p:cNvSpPr txBox="1"/>
            <p:nvPr/>
          </p:nvSpPr>
          <p:spPr>
            <a:xfrm>
              <a:off x="1877184" y="3382558"/>
              <a:ext cx="1893900" cy="102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solidFill>
                    <a:schemeClr val="lt1"/>
                  </a:solidFill>
                  <a:latin typeface="Calibri"/>
                  <a:ea typeface="Calibri"/>
                  <a:cs typeface="Calibri"/>
                  <a:sym typeface="Calibri"/>
                </a:rPr>
                <a:t>CORE DOMAINS</a:t>
              </a:r>
              <a:endParaRPr sz="3000" dirty="0">
                <a:solidFill>
                  <a:schemeClr val="lt1"/>
                </a:solidFill>
                <a:latin typeface="Calibri"/>
                <a:ea typeface="Calibri"/>
                <a:cs typeface="Calibri"/>
                <a:sym typeface="Calibri"/>
              </a:endParaRPr>
            </a:p>
          </p:txBody>
        </p:sp>
      </p:grpSp>
      <p:sp>
        <p:nvSpPr>
          <p:cNvPr id="2" name="Google Shape;1097;p148">
            <a:extLst>
              <a:ext uri="{FF2B5EF4-FFF2-40B4-BE49-F238E27FC236}">
                <a16:creationId xmlns:a16="http://schemas.microsoft.com/office/drawing/2014/main" id="{E1F2FB72-4D00-6A34-53F8-F641B7F83085}"/>
              </a:ext>
              <a:ext uri="{C183D7F6-B498-43B3-948B-1728B52AA6E4}">
                <adec:decorative xmlns:adec="http://schemas.microsoft.com/office/drawing/2017/decorative" val="1"/>
              </a:ext>
            </a:extLst>
          </p:cNvPr>
          <p:cNvSpPr txBox="1"/>
          <p:nvPr/>
        </p:nvSpPr>
        <p:spPr>
          <a:xfrm>
            <a:off x="3635200" y="3558190"/>
            <a:ext cx="1145064" cy="8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bg1"/>
                </a:solidFill>
                <a:latin typeface="Calibri"/>
                <a:ea typeface="Calibri"/>
                <a:cs typeface="Calibri"/>
                <a:sym typeface="Calibri"/>
              </a:rPr>
              <a:t>Access to Learning Resources</a:t>
            </a:r>
            <a:endParaRPr sz="1800" dirty="0">
              <a:solidFill>
                <a:schemeClr val="bg1"/>
              </a:solidFill>
              <a:latin typeface="Calibri"/>
              <a:ea typeface="Calibri"/>
              <a:cs typeface="Calibri"/>
              <a:sym typeface="Calibri"/>
            </a:endParaRPr>
          </a:p>
        </p:txBody>
      </p:sp>
      <p:sp>
        <p:nvSpPr>
          <p:cNvPr id="3" name="Google Shape;1097;p148">
            <a:extLst>
              <a:ext uri="{FF2B5EF4-FFF2-40B4-BE49-F238E27FC236}">
                <a16:creationId xmlns:a16="http://schemas.microsoft.com/office/drawing/2014/main" id="{4293354D-7B91-3564-8B53-A678B7D4C0C7}"/>
              </a:ext>
            </a:extLst>
          </p:cNvPr>
          <p:cNvSpPr txBox="1"/>
          <p:nvPr/>
        </p:nvSpPr>
        <p:spPr>
          <a:xfrm>
            <a:off x="2186526" y="2714869"/>
            <a:ext cx="1118100" cy="8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bg1"/>
                </a:solidFill>
                <a:latin typeface="Calibri"/>
                <a:ea typeface="Calibri"/>
                <a:cs typeface="Calibri"/>
                <a:sym typeface="Calibri"/>
              </a:rPr>
              <a:t>Sense of Belonging</a:t>
            </a:r>
            <a:endParaRPr sz="1800" dirty="0">
              <a:solidFill>
                <a:schemeClr val="bg1"/>
              </a:solidFill>
              <a:latin typeface="Calibri"/>
              <a:ea typeface="Calibri"/>
              <a:cs typeface="Calibri"/>
              <a:sym typeface="Calibri"/>
            </a:endParaRPr>
          </a:p>
        </p:txBody>
      </p:sp>
      <p:sp>
        <p:nvSpPr>
          <p:cNvPr id="4" name="Google Shape;1097;p148">
            <a:extLst>
              <a:ext uri="{FF2B5EF4-FFF2-40B4-BE49-F238E27FC236}">
                <a16:creationId xmlns:a16="http://schemas.microsoft.com/office/drawing/2014/main" id="{B9C0AE78-DF3F-DC15-3BBA-F97C3C75A135}"/>
              </a:ext>
            </a:extLst>
          </p:cNvPr>
          <p:cNvSpPr txBox="1"/>
          <p:nvPr/>
        </p:nvSpPr>
        <p:spPr>
          <a:xfrm>
            <a:off x="799774" y="3558190"/>
            <a:ext cx="1118100" cy="8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bg1"/>
                </a:solidFill>
                <a:latin typeface="Calibri"/>
                <a:ea typeface="Calibri"/>
                <a:cs typeface="Calibri"/>
                <a:sym typeface="Calibri"/>
              </a:rPr>
              <a:t>Self- Efficacy Beliefs</a:t>
            </a:r>
            <a:endParaRPr sz="1800" dirty="0">
              <a:solidFill>
                <a:schemeClr val="bg1"/>
              </a:solidFill>
              <a:latin typeface="Calibri"/>
              <a:ea typeface="Calibri"/>
              <a:cs typeface="Calibri"/>
              <a:sym typeface="Calibri"/>
            </a:endParaRPr>
          </a:p>
        </p:txBody>
      </p:sp>
      <p:sp>
        <p:nvSpPr>
          <p:cNvPr id="5" name="Google Shape;1097;p148">
            <a:extLst>
              <a:ext uri="{FF2B5EF4-FFF2-40B4-BE49-F238E27FC236}">
                <a16:creationId xmlns:a16="http://schemas.microsoft.com/office/drawing/2014/main" id="{86512623-5F6E-5B20-6817-7AAACCA5C337}"/>
              </a:ext>
            </a:extLst>
          </p:cNvPr>
          <p:cNvSpPr txBox="1"/>
          <p:nvPr/>
        </p:nvSpPr>
        <p:spPr>
          <a:xfrm>
            <a:off x="2057269" y="4723071"/>
            <a:ext cx="1376613" cy="897600"/>
          </a:xfrm>
          <a:prstGeom prst="rect">
            <a:avLst/>
          </a:prstGeom>
          <a:noFill/>
          <a:ln>
            <a:noFill/>
          </a:ln>
        </p:spPr>
        <p:txBody>
          <a:bodyPr spcFirstLastPara="1" wrap="square" lIns="91425" tIns="91425" rIns="91425" bIns="91425" anchor="t" anchorCtr="0">
            <a:noAutofit/>
          </a:bodyPr>
          <a:lstStyle/>
          <a:p>
            <a:pPr lvl="0" algn="ctr"/>
            <a:r>
              <a:rPr lang="en-US" dirty="0">
                <a:solidFill>
                  <a:schemeClr val="bg1"/>
                </a:solidFill>
                <a:ea typeface="Calibri"/>
                <a:cs typeface="Calibri"/>
                <a:sym typeface="Calibri"/>
              </a:rPr>
              <a:t>Opportunity to Learn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83" name="Google Shape;1083;p148">
            <a:extLst>
              <a:ext uri="{C183D7F6-B498-43B3-948B-1728B52AA6E4}">
                <adec:decorative xmlns:adec="http://schemas.microsoft.com/office/drawing/2017/decorative" val="1"/>
              </a:ext>
            </a:extLst>
          </p:cNvPr>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082" name="Google Shape;1082;p148">
            <a:extLst>
              <a:ext uri="{C183D7F6-B498-43B3-948B-1728B52AA6E4}">
                <adec:decorative xmlns:adec="http://schemas.microsoft.com/office/drawing/2017/decorative" val="1"/>
              </a:ext>
            </a:extLst>
          </p:cNvPr>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dirty="0"/>
              <a:t>What Other Domains are on the SEED Survey?</a:t>
            </a:r>
            <a:endParaRPr dirty="0"/>
          </a:p>
        </p:txBody>
      </p:sp>
      <p:grpSp>
        <p:nvGrpSpPr>
          <p:cNvPr id="1084" name="Google Shape;1084;p148">
            <a:extLst>
              <a:ext uri="{C183D7F6-B498-43B3-948B-1728B52AA6E4}">
                <adec:decorative xmlns:adec="http://schemas.microsoft.com/office/drawing/2017/decorative" val="1"/>
              </a:ext>
            </a:extLst>
          </p:cNvPr>
          <p:cNvGrpSpPr/>
          <p:nvPr/>
        </p:nvGrpSpPr>
        <p:grpSpPr>
          <a:xfrm>
            <a:off x="1351925" y="1625911"/>
            <a:ext cx="5606050" cy="4511191"/>
            <a:chOff x="1680000" y="1773936"/>
            <a:chExt cx="5606050" cy="4511191"/>
          </a:xfrm>
        </p:grpSpPr>
        <p:sp>
          <p:nvSpPr>
            <p:cNvPr id="1085" name="Google Shape;1085;p148"/>
            <p:cNvSpPr txBox="1"/>
            <p:nvPr/>
          </p:nvSpPr>
          <p:spPr>
            <a:xfrm>
              <a:off x="1680067" y="1773936"/>
              <a:ext cx="5412300" cy="6450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2600">
                  <a:solidFill>
                    <a:srgbClr val="008043"/>
                  </a:solidFill>
                  <a:latin typeface="Calibri"/>
                  <a:ea typeface="Calibri"/>
                  <a:cs typeface="Calibri"/>
                  <a:sym typeface="Calibri"/>
                </a:rPr>
                <a:t>Well-Rounded Education</a:t>
              </a:r>
              <a:endParaRPr sz="2600">
                <a:solidFill>
                  <a:srgbClr val="008043"/>
                </a:solidFill>
                <a:latin typeface="Calibri"/>
                <a:ea typeface="Calibri"/>
                <a:cs typeface="Calibri"/>
                <a:sym typeface="Calibri"/>
              </a:endParaRPr>
            </a:p>
          </p:txBody>
        </p:sp>
        <p:sp>
          <p:nvSpPr>
            <p:cNvPr id="1086" name="Google Shape;1086;p148"/>
            <p:cNvSpPr txBox="1"/>
            <p:nvPr/>
          </p:nvSpPr>
          <p:spPr>
            <a:xfrm>
              <a:off x="1680000" y="2181200"/>
              <a:ext cx="5589600" cy="6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Students’ access to classes from a wide variety of disciplines as well as classes that are interesting to them. </a:t>
              </a:r>
              <a:endParaRPr sz="1800">
                <a:solidFill>
                  <a:srgbClr val="000000"/>
                </a:solidFill>
                <a:latin typeface="Calibri"/>
                <a:ea typeface="Calibri"/>
                <a:cs typeface="Calibri"/>
                <a:sym typeface="Calibri"/>
              </a:endParaRPr>
            </a:p>
          </p:txBody>
        </p:sp>
        <p:sp>
          <p:nvSpPr>
            <p:cNvPr id="1087" name="Google Shape;1087;p148"/>
            <p:cNvSpPr txBox="1"/>
            <p:nvPr/>
          </p:nvSpPr>
          <p:spPr>
            <a:xfrm>
              <a:off x="1696503" y="2864646"/>
              <a:ext cx="5412300" cy="6450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2600" dirty="0">
                  <a:solidFill>
                    <a:srgbClr val="008043"/>
                  </a:solidFill>
                  <a:latin typeface="Calibri"/>
                  <a:ea typeface="Calibri"/>
                  <a:cs typeface="Calibri"/>
                  <a:sym typeface="Calibri"/>
                </a:rPr>
                <a:t>Career Connected Learning</a:t>
              </a:r>
              <a:endParaRPr sz="2600" dirty="0">
                <a:solidFill>
                  <a:srgbClr val="008043"/>
                </a:solidFill>
                <a:latin typeface="Calibri"/>
                <a:ea typeface="Calibri"/>
                <a:cs typeface="Calibri"/>
                <a:sym typeface="Calibri"/>
              </a:endParaRPr>
            </a:p>
          </p:txBody>
        </p:sp>
        <p:sp>
          <p:nvSpPr>
            <p:cNvPr id="1088" name="Google Shape;1088;p148"/>
            <p:cNvSpPr txBox="1"/>
            <p:nvPr/>
          </p:nvSpPr>
          <p:spPr>
            <a:xfrm>
              <a:off x="1696450" y="3271950"/>
              <a:ext cx="5589600" cy="6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How students have been taught about future careers and the opportunities they have been given to explore and prepare for their future career. </a:t>
              </a:r>
              <a:endParaRPr sz="1800">
                <a:solidFill>
                  <a:srgbClr val="000000"/>
                </a:solidFill>
                <a:latin typeface="Calibri"/>
                <a:ea typeface="Calibri"/>
                <a:cs typeface="Calibri"/>
                <a:sym typeface="Calibri"/>
              </a:endParaRPr>
            </a:p>
          </p:txBody>
        </p:sp>
        <p:sp>
          <p:nvSpPr>
            <p:cNvPr id="1089" name="Google Shape;1089;p148"/>
            <p:cNvSpPr txBox="1"/>
            <p:nvPr/>
          </p:nvSpPr>
          <p:spPr>
            <a:xfrm>
              <a:off x="1704372" y="4252367"/>
              <a:ext cx="5412300" cy="6450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2600" dirty="0">
                  <a:solidFill>
                    <a:srgbClr val="008043"/>
                  </a:solidFill>
                  <a:latin typeface="Calibri"/>
                  <a:ea typeface="Calibri"/>
                  <a:cs typeface="Calibri"/>
                  <a:sym typeface="Calibri"/>
                </a:rPr>
                <a:t>Extracurricular Engagement</a:t>
              </a:r>
              <a:endParaRPr sz="2600" dirty="0">
                <a:solidFill>
                  <a:srgbClr val="008043"/>
                </a:solidFill>
                <a:latin typeface="Calibri"/>
                <a:ea typeface="Calibri"/>
                <a:cs typeface="Calibri"/>
                <a:sym typeface="Calibri"/>
              </a:endParaRPr>
            </a:p>
          </p:txBody>
        </p:sp>
        <p:sp>
          <p:nvSpPr>
            <p:cNvPr id="1090" name="Google Shape;1090;p148"/>
            <p:cNvSpPr txBox="1"/>
            <p:nvPr/>
          </p:nvSpPr>
          <p:spPr>
            <a:xfrm>
              <a:off x="1704384" y="4663672"/>
              <a:ext cx="5412300" cy="6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Students’ participation in extracurriculars and the extracurricular opportunities available to them. </a:t>
              </a:r>
              <a:endParaRPr sz="1800">
                <a:solidFill>
                  <a:srgbClr val="000000"/>
                </a:solidFill>
                <a:latin typeface="Calibri"/>
                <a:ea typeface="Calibri"/>
                <a:cs typeface="Calibri"/>
                <a:sym typeface="Calibri"/>
              </a:endParaRPr>
            </a:p>
          </p:txBody>
        </p:sp>
        <p:sp>
          <p:nvSpPr>
            <p:cNvPr id="1091" name="Google Shape;1091;p148"/>
            <p:cNvSpPr txBox="1"/>
            <p:nvPr/>
          </p:nvSpPr>
          <p:spPr>
            <a:xfrm>
              <a:off x="1696535" y="5232797"/>
              <a:ext cx="5412300" cy="6450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2600">
                  <a:solidFill>
                    <a:srgbClr val="008043"/>
                  </a:solidFill>
                  <a:latin typeface="Calibri"/>
                  <a:ea typeface="Calibri"/>
                  <a:cs typeface="Calibri"/>
                  <a:sym typeface="Calibri"/>
                </a:rPr>
                <a:t>Post-Graduation Planning</a:t>
              </a:r>
              <a:endParaRPr sz="2600">
                <a:solidFill>
                  <a:srgbClr val="008043"/>
                </a:solidFill>
                <a:latin typeface="Calibri"/>
                <a:ea typeface="Calibri"/>
                <a:cs typeface="Calibri"/>
                <a:sym typeface="Calibri"/>
              </a:endParaRPr>
            </a:p>
          </p:txBody>
        </p:sp>
        <p:sp>
          <p:nvSpPr>
            <p:cNvPr id="1092" name="Google Shape;1092;p148"/>
            <p:cNvSpPr txBox="1"/>
            <p:nvPr/>
          </p:nvSpPr>
          <p:spPr>
            <a:xfrm>
              <a:off x="1696472" y="5640127"/>
              <a:ext cx="5412300" cy="6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Students’ educational, career, and other life plans after graduation. </a:t>
              </a:r>
              <a:endParaRPr sz="1800">
                <a:solidFill>
                  <a:srgbClr val="000000"/>
                </a:solidFill>
                <a:latin typeface="Calibri"/>
                <a:ea typeface="Calibri"/>
                <a:cs typeface="Calibri"/>
                <a:sym typeface="Calibri"/>
              </a:endParaRPr>
            </a:p>
          </p:txBody>
        </p:sp>
      </p:grpSp>
      <p:sp>
        <p:nvSpPr>
          <p:cNvPr id="1094" name="Google Shape;1094;p148">
            <a:extLst>
              <a:ext uri="{C183D7F6-B498-43B3-948B-1728B52AA6E4}">
                <adec:decorative xmlns:adec="http://schemas.microsoft.com/office/drawing/2017/decorative" val="1"/>
              </a:ext>
            </a:extLst>
          </p:cNvPr>
          <p:cNvSpPr/>
          <p:nvPr/>
        </p:nvSpPr>
        <p:spPr>
          <a:xfrm>
            <a:off x="6958045" y="2123200"/>
            <a:ext cx="4543627" cy="4057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062" name="Google Shape;1062;p148">
            <a:extLst>
              <a:ext uri="{C183D7F6-B498-43B3-948B-1728B52AA6E4}">
                <adec:decorative xmlns:adec="http://schemas.microsoft.com/office/drawing/2017/decorative" val="1"/>
              </a:ext>
            </a:extLst>
          </p:cNvPr>
          <p:cNvGrpSpPr/>
          <p:nvPr/>
        </p:nvGrpSpPr>
        <p:grpSpPr>
          <a:xfrm>
            <a:off x="819472" y="5581617"/>
            <a:ext cx="393038" cy="348922"/>
            <a:chOff x="2085450" y="2057100"/>
            <a:chExt cx="481900" cy="423500"/>
          </a:xfrm>
        </p:grpSpPr>
        <p:sp>
          <p:nvSpPr>
            <p:cNvPr id="1063" name="Google Shape;1063;p148"/>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64" name="Google Shape;1064;p148"/>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65" name="Google Shape;1065;p148"/>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66" name="Google Shape;1066;p148">
            <a:extLst>
              <a:ext uri="{C183D7F6-B498-43B3-948B-1728B52AA6E4}">
                <adec:decorative xmlns:adec="http://schemas.microsoft.com/office/drawing/2017/decorative" val="1"/>
              </a:ext>
            </a:extLst>
          </p:cNvPr>
          <p:cNvGrpSpPr/>
          <p:nvPr/>
        </p:nvGrpSpPr>
        <p:grpSpPr>
          <a:xfrm>
            <a:off x="827209" y="4368675"/>
            <a:ext cx="379728" cy="408034"/>
            <a:chOff x="5364750" y="3235150"/>
            <a:chExt cx="277275" cy="294950"/>
          </a:xfrm>
        </p:grpSpPr>
        <p:sp>
          <p:nvSpPr>
            <p:cNvPr id="1067" name="Google Shape;1067;p148"/>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8"/>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8"/>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8"/>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8"/>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8"/>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8"/>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8"/>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148">
            <a:extLst>
              <a:ext uri="{C183D7F6-B498-43B3-948B-1728B52AA6E4}">
                <adec:decorative xmlns:adec="http://schemas.microsoft.com/office/drawing/2017/decorative" val="1"/>
              </a:ext>
            </a:extLst>
          </p:cNvPr>
          <p:cNvGrpSpPr/>
          <p:nvPr/>
        </p:nvGrpSpPr>
        <p:grpSpPr>
          <a:xfrm>
            <a:off x="804163" y="3111356"/>
            <a:ext cx="431800" cy="434081"/>
            <a:chOff x="-42994575" y="3950300"/>
            <a:chExt cx="319025" cy="317450"/>
          </a:xfrm>
        </p:grpSpPr>
        <p:sp>
          <p:nvSpPr>
            <p:cNvPr id="1076" name="Google Shape;1076;p148"/>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8"/>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8"/>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148">
            <a:extLst>
              <a:ext uri="{C183D7F6-B498-43B3-948B-1728B52AA6E4}">
                <adec:decorative xmlns:adec="http://schemas.microsoft.com/office/drawing/2017/decorative" val="1"/>
              </a:ext>
            </a:extLst>
          </p:cNvPr>
          <p:cNvGrpSpPr/>
          <p:nvPr/>
        </p:nvGrpSpPr>
        <p:grpSpPr>
          <a:xfrm>
            <a:off x="812288" y="2123193"/>
            <a:ext cx="415457" cy="425090"/>
            <a:chOff x="-42617300" y="3587775"/>
            <a:chExt cx="306950" cy="310875"/>
          </a:xfrm>
        </p:grpSpPr>
        <p:sp>
          <p:nvSpPr>
            <p:cNvPr id="1080" name="Google Shape;1080;p148"/>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8"/>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1F6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p148">
            <a:extLst>
              <a:ext uri="{C183D7F6-B498-43B3-948B-1728B52AA6E4}">
                <adec:decorative xmlns:adec="http://schemas.microsoft.com/office/drawing/2017/decorative" val="1"/>
              </a:ext>
            </a:extLst>
          </p:cNvPr>
          <p:cNvSpPr/>
          <p:nvPr/>
        </p:nvSpPr>
        <p:spPr>
          <a:xfrm>
            <a:off x="8268425" y="3111350"/>
            <a:ext cx="1918500" cy="19110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96" name="Google Shape;1096;p148">
            <a:extLst>
              <a:ext uri="{C183D7F6-B498-43B3-948B-1728B52AA6E4}">
                <adec:decorative xmlns:adec="http://schemas.microsoft.com/office/drawing/2017/decorative" val="1"/>
              </a:ext>
            </a:extLst>
          </p:cNvPr>
          <p:cNvSpPr txBox="1"/>
          <p:nvPr/>
        </p:nvSpPr>
        <p:spPr>
          <a:xfrm>
            <a:off x="8118424" y="3411825"/>
            <a:ext cx="2222870" cy="102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solidFill>
                  <a:schemeClr val="lt1"/>
                </a:solidFill>
                <a:latin typeface="Calibri"/>
                <a:ea typeface="Calibri"/>
                <a:cs typeface="Calibri"/>
                <a:sym typeface="Calibri"/>
              </a:rPr>
              <a:t>Other DOMAINS</a:t>
            </a:r>
            <a:endParaRPr sz="3000" dirty="0">
              <a:solidFill>
                <a:schemeClr val="lt1"/>
              </a:solidFill>
              <a:latin typeface="Calibri"/>
              <a:ea typeface="Calibri"/>
              <a:cs typeface="Calibri"/>
              <a:sym typeface="Calibri"/>
            </a:endParaRPr>
          </a:p>
        </p:txBody>
      </p:sp>
      <p:sp>
        <p:nvSpPr>
          <p:cNvPr id="1097" name="Google Shape;1097;p148">
            <a:extLst>
              <a:ext uri="{C183D7F6-B498-43B3-948B-1728B52AA6E4}">
                <adec:decorative xmlns:adec="http://schemas.microsoft.com/office/drawing/2017/decorative" val="1"/>
              </a:ext>
            </a:extLst>
          </p:cNvPr>
          <p:cNvSpPr txBox="1"/>
          <p:nvPr/>
        </p:nvSpPr>
        <p:spPr>
          <a:xfrm>
            <a:off x="6957975" y="3618050"/>
            <a:ext cx="1118100" cy="8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dk1"/>
                </a:solidFill>
                <a:latin typeface="Calibri"/>
                <a:ea typeface="Calibri"/>
                <a:cs typeface="Calibri"/>
                <a:sym typeface="Calibri"/>
              </a:rPr>
              <a:t>Well- Rounded Education</a:t>
            </a:r>
            <a:endParaRPr sz="1800" dirty="0">
              <a:solidFill>
                <a:schemeClr val="dk1"/>
              </a:solidFill>
              <a:latin typeface="Calibri"/>
              <a:ea typeface="Calibri"/>
              <a:cs typeface="Calibri"/>
              <a:sym typeface="Calibri"/>
            </a:endParaRPr>
          </a:p>
        </p:txBody>
      </p:sp>
      <p:sp>
        <p:nvSpPr>
          <p:cNvPr id="1098" name="Google Shape;1098;p148">
            <a:extLst>
              <a:ext uri="{C183D7F6-B498-43B3-948B-1728B52AA6E4}">
                <adec:decorative xmlns:adec="http://schemas.microsoft.com/office/drawing/2017/decorative" val="1"/>
              </a:ext>
            </a:extLst>
          </p:cNvPr>
          <p:cNvSpPr txBox="1"/>
          <p:nvPr/>
        </p:nvSpPr>
        <p:spPr>
          <a:xfrm>
            <a:off x="10264175" y="3638788"/>
            <a:ext cx="1195350" cy="102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dk1"/>
                </a:solidFill>
                <a:latin typeface="Calibri"/>
                <a:ea typeface="Calibri"/>
                <a:cs typeface="Calibri"/>
                <a:sym typeface="Calibri"/>
              </a:rPr>
              <a:t>Career- Connected Learning</a:t>
            </a:r>
            <a:endParaRPr sz="1800" dirty="0">
              <a:solidFill>
                <a:schemeClr val="dk1"/>
              </a:solidFill>
              <a:latin typeface="Calibri"/>
              <a:ea typeface="Calibri"/>
              <a:cs typeface="Calibri"/>
              <a:sym typeface="Calibri"/>
            </a:endParaRPr>
          </a:p>
        </p:txBody>
      </p:sp>
      <p:sp>
        <p:nvSpPr>
          <p:cNvPr id="1099" name="Google Shape;1099;p148">
            <a:extLst>
              <a:ext uri="{C183D7F6-B498-43B3-948B-1728B52AA6E4}">
                <adec:decorative xmlns:adec="http://schemas.microsoft.com/office/drawing/2017/decorative" val="1"/>
              </a:ext>
            </a:extLst>
          </p:cNvPr>
          <p:cNvSpPr txBox="1"/>
          <p:nvPr/>
        </p:nvSpPr>
        <p:spPr>
          <a:xfrm>
            <a:off x="8387163" y="5347325"/>
            <a:ext cx="1685400" cy="8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Extra-Curricular Engagement</a:t>
            </a:r>
            <a:endParaRPr sz="1800">
              <a:solidFill>
                <a:schemeClr val="dk1"/>
              </a:solidFill>
              <a:latin typeface="Calibri"/>
              <a:ea typeface="Calibri"/>
              <a:cs typeface="Calibri"/>
              <a:sym typeface="Calibri"/>
            </a:endParaRPr>
          </a:p>
        </p:txBody>
      </p:sp>
      <p:sp>
        <p:nvSpPr>
          <p:cNvPr id="1100" name="Google Shape;1100;p148">
            <a:extLst>
              <a:ext uri="{C183D7F6-B498-43B3-948B-1728B52AA6E4}">
                <adec:decorative xmlns:adec="http://schemas.microsoft.com/office/drawing/2017/decorative" val="1"/>
              </a:ext>
            </a:extLst>
          </p:cNvPr>
          <p:cNvSpPr txBox="1"/>
          <p:nvPr/>
        </p:nvSpPr>
        <p:spPr>
          <a:xfrm>
            <a:off x="8191175" y="2282800"/>
            <a:ext cx="2073000" cy="7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Post- Graduation Planning</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648470-01A0-8B44-5FEA-5C12750F8A49}"/>
              </a:ext>
            </a:extLst>
          </p:cNvPr>
          <p:cNvSpPr>
            <a:spLocks noGrp="1"/>
          </p:cNvSpPr>
          <p:nvPr>
            <p:ph idx="1"/>
          </p:nvPr>
        </p:nvSpPr>
        <p:spPr/>
        <p:txBody>
          <a:bodyPr>
            <a:normAutofit/>
          </a:bodyPr>
          <a:lstStyle/>
          <a:p>
            <a:r>
              <a:rPr lang="en-US" sz="3600" dirty="0"/>
              <a:t>After learning more information about the topics covered by the survey, which areas would you be most interested in seeing the results for?</a:t>
            </a:r>
          </a:p>
          <a:p>
            <a:r>
              <a:rPr lang="en-US" sz="3600" dirty="0"/>
              <a:t>What additional questions do you have about the SEED Survey? </a:t>
            </a:r>
          </a:p>
        </p:txBody>
      </p:sp>
      <p:sp>
        <p:nvSpPr>
          <p:cNvPr id="4" name="Slide Number Placeholder 3">
            <a:extLst>
              <a:ext uri="{FF2B5EF4-FFF2-40B4-BE49-F238E27FC236}">
                <a16:creationId xmlns:a16="http://schemas.microsoft.com/office/drawing/2014/main" id="{9C996AA3-3552-8779-323B-53A5D0F5E04B}"/>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
        <p:nvSpPr>
          <p:cNvPr id="5" name="Title 4">
            <a:extLst>
              <a:ext uri="{FF2B5EF4-FFF2-40B4-BE49-F238E27FC236}">
                <a16:creationId xmlns:a16="http://schemas.microsoft.com/office/drawing/2014/main" id="{CD415680-030A-D1E0-26B8-FD0D50CD3653}"/>
              </a:ext>
            </a:extLst>
          </p:cNvPr>
          <p:cNvSpPr>
            <a:spLocks noGrp="1"/>
          </p:cNvSpPr>
          <p:nvPr>
            <p:ph type="title"/>
          </p:nvPr>
        </p:nvSpPr>
        <p:spPr/>
        <p:txBody>
          <a:bodyPr/>
          <a:lstStyle/>
          <a:p>
            <a:r>
              <a:rPr lang="en-US" dirty="0"/>
              <a:t>Reflection</a:t>
            </a:r>
          </a:p>
        </p:txBody>
      </p:sp>
      <p:sp>
        <p:nvSpPr>
          <p:cNvPr id="3" name="Footer Placeholder 2">
            <a:extLst>
              <a:ext uri="{FF2B5EF4-FFF2-40B4-BE49-F238E27FC236}">
                <a16:creationId xmlns:a16="http://schemas.microsoft.com/office/drawing/2014/main" id="{E2F89CC1-4190-F658-F7A6-C15969443D22}"/>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2811542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6.3|10.4|9.9|9.9"/>
</p:tagLst>
</file>

<file path=ppt/tags/tag5.xml><?xml version="1.0" encoding="utf-8"?>
<p:tagLst xmlns:a="http://schemas.openxmlformats.org/drawingml/2006/main" xmlns:r="http://schemas.openxmlformats.org/officeDocument/2006/relationships" xmlns:p="http://schemas.openxmlformats.org/presentationml/2006/main">
  <p:tag name="TIMING" val="|6.1|6.1|14.6|11.6|8.8"/>
</p:tagLst>
</file>

<file path=ppt/tags/tag6.xml><?xml version="1.0" encoding="utf-8"?>
<p:tagLst xmlns:a="http://schemas.openxmlformats.org/drawingml/2006/main" xmlns:r="http://schemas.openxmlformats.org/officeDocument/2006/relationships" xmlns:p="http://schemas.openxmlformats.org/presentationml/2006/main">
  <p:tag name="TIMING" val="|20.7"/>
</p:tagLst>
</file>

<file path=ppt/tags/tag7.xml><?xml version="1.0" encoding="utf-8"?>
<p:tagLst xmlns:a="http://schemas.openxmlformats.org/drawingml/2006/main" xmlns:r="http://schemas.openxmlformats.org/officeDocument/2006/relationships" xmlns:p="http://schemas.openxmlformats.org/presentationml/2006/main">
  <p:tag name="TIMING" val="|23.9"/>
</p:tagLst>
</file>

<file path=ppt/tags/tag8.xml><?xml version="1.0" encoding="utf-8"?>
<p:tagLst xmlns:a="http://schemas.openxmlformats.org/drawingml/2006/main" xmlns:r="http://schemas.openxmlformats.org/officeDocument/2006/relationships" xmlns:p="http://schemas.openxmlformats.org/presentationml/2006/main">
  <p:tag name="TIMING" val="|6.1|11.8|17.9|33.9"/>
</p:tagLst>
</file>

<file path=ppt/tags/tag9.xml><?xml version="1.0" encoding="utf-8"?>
<p:tagLst xmlns:a="http://schemas.openxmlformats.org/drawingml/2006/main" xmlns:r="http://schemas.openxmlformats.org/officeDocument/2006/relationships" xmlns:p="http://schemas.openxmlformats.org/presentationml/2006/main">
  <p:tag name="TIMING" val="|18.1"/>
</p:tagLst>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10.xml><?xml version="1.0" encoding="utf-8"?>
<a:theme xmlns:a="http://schemas.openxmlformats.org/drawingml/2006/main" name="1_Gold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7D92AE0E-C289-45F3-BD76-BC889EE8D789}"/>
    </a:ext>
  </a:extLst>
</a:theme>
</file>

<file path=ppt/theme/theme11.xml><?xml version="1.0" encoding="utf-8"?>
<a:theme xmlns:a="http://schemas.openxmlformats.org/drawingml/2006/main" name="1_Orange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B6D488F7-2464-4E22-AB08-1AD187968121}"/>
    </a:ext>
  </a:extLst>
</a:theme>
</file>

<file path=ppt/theme/theme12.xml><?xml version="1.0" encoding="utf-8"?>
<a:theme xmlns:a="http://schemas.openxmlformats.org/drawingml/2006/main" name="1_Red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EEC54850-1245-4301-BCEC-014C0882AE7D}"/>
    </a:ext>
  </a:extLst>
</a:theme>
</file>

<file path=ppt/theme/theme13.xml><?xml version="1.0" encoding="utf-8"?>
<a:theme xmlns:a="http://schemas.openxmlformats.org/drawingml/2006/main" name="1_Teal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8DEE96B7-49DC-4AD3-ABF2-AFC8F0019781}"/>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3.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697ED0C2-6A2F-44BD-A89B-AB51946EBEAC}"/>
    </a:ext>
  </a:extLst>
</a:theme>
</file>

<file path=ppt/theme/theme4.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BFF507A3-746C-4A8E-AC20-2966B2C8A103}"/>
    </a:ext>
  </a:extLst>
</a:theme>
</file>

<file path=ppt/theme/theme5.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47491027-B441-47A4-BE8F-967E7F9DFD6B}"/>
    </a:ext>
  </a:extLst>
</a:theme>
</file>

<file path=ppt/theme/theme6.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AEBF3550-3ED6-42D9-9388-1BD7DEB20E28}"/>
    </a:ext>
  </a:extLst>
</a:theme>
</file>

<file path=ppt/theme/theme7.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89E1311E-2E1D-4481-BE67-5562D085D4A5}"/>
    </a:ext>
  </a:extLst>
</a:theme>
</file>

<file path=ppt/theme/theme8.xml><?xml version="1.0" encoding="utf-8"?>
<a:theme xmlns:a="http://schemas.openxmlformats.org/drawingml/2006/main" name="2_2021ODE">
  <a:themeElements>
    <a:clrScheme name="ODE 2025">
      <a:dk1>
        <a:sysClr val="windowText" lastClr="000000"/>
      </a:dk1>
      <a:lt1>
        <a:sysClr val="window" lastClr="FFFFFF"/>
      </a:lt1>
      <a:dk2>
        <a:srgbClr val="007A78"/>
      </a:dk2>
      <a:lt2>
        <a:srgbClr val="F2FAFE"/>
      </a:lt2>
      <a:accent1>
        <a:srgbClr val="1B75BC"/>
      </a:accent1>
      <a:accent2>
        <a:srgbClr val="9F2065"/>
      </a:accent2>
      <a:accent3>
        <a:srgbClr val="C14B1F"/>
      </a:accent3>
      <a:accent4>
        <a:srgbClr val="916600"/>
      </a:accent4>
      <a:accent5>
        <a:srgbClr val="007F43"/>
      </a:accent5>
      <a:accent6>
        <a:srgbClr val="D34F9A"/>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500E787D-4A08-4491-9FAB-BB9D43BCEFC7}"/>
    </a:ext>
  </a:extLst>
</a:theme>
</file>

<file path=ppt/theme/theme9.xml><?xml version="1.0" encoding="utf-8"?>
<a:theme xmlns:a="http://schemas.openxmlformats.org/drawingml/2006/main" name="1_Green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AAFB0B2A-C4B2-41C7-92A5-70D75F419D7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A21EDDE-E2FA-4B97-B820-C988DB436E8F}">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2025-09-18T21:47:03+00:00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6E87F8CA-A77E-49F1-8912-1043EA7BA0A7}"/>
</file>

<file path=customXml/itemProps2.xml><?xml version="1.0" encoding="utf-8"?>
<ds:datastoreItem xmlns:ds="http://schemas.openxmlformats.org/officeDocument/2006/customXml" ds:itemID="{7C0EEDF0-ACFA-4303-9B18-C40905DD2405}"/>
</file>

<file path=customXml/itemProps3.xml><?xml version="1.0" encoding="utf-8"?>
<ds:datastoreItem xmlns:ds="http://schemas.openxmlformats.org/officeDocument/2006/customXml" ds:itemID="{8D274C18-6AA8-4A89-B8E5-5B9103283CCA}"/>
</file>

<file path=docMetadata/LabelInfo.xml><?xml version="1.0" encoding="utf-8"?>
<clbl:labelList xmlns:clbl="http://schemas.microsoft.com/office/2020/mipLabelMetadata">
  <clbl:label id="{61f40bdc-19d8-4b8e-be88-e9eb9bcca8b8}" enabled="1" method="Privilege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ode_powerpoint-template-b</Template>
  <TotalTime>24167</TotalTime>
  <Words>3030</Words>
  <Application>Microsoft Office PowerPoint</Application>
  <PresentationFormat>Widescreen</PresentationFormat>
  <Paragraphs>218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21</vt:i4>
      </vt:variant>
    </vt:vector>
  </HeadingPairs>
  <TitlesOfParts>
    <vt:vector size="38" baseType="lpstr">
      <vt:lpstr>Arial</vt:lpstr>
      <vt:lpstr>Calibri</vt:lpstr>
      <vt:lpstr>Times New Roman</vt:lpstr>
      <vt:lpstr>Wingdings</vt:lpstr>
      <vt:lpstr>2021ODE</vt:lpstr>
      <vt:lpstr>1_2021ODE</vt:lpstr>
      <vt:lpstr>Green_2021ODE</vt:lpstr>
      <vt:lpstr>Gold_2021ODE</vt:lpstr>
      <vt:lpstr>Orange_2021ODE</vt:lpstr>
      <vt:lpstr>Red_2021ODE</vt:lpstr>
      <vt:lpstr>Teal_2021ODE</vt:lpstr>
      <vt:lpstr>2_2021ODE</vt:lpstr>
      <vt:lpstr>1_Green_2021ODE</vt:lpstr>
      <vt:lpstr>1_Gold_2021ODE</vt:lpstr>
      <vt:lpstr>1_Orange_2021ODE</vt:lpstr>
      <vt:lpstr>1_Red_2021ODE</vt:lpstr>
      <vt:lpstr>1_Teal_2021ODE</vt:lpstr>
      <vt:lpstr>Oregon Statewide Assessment System  Student Educational Equity Development Survey (SEED Survey)</vt:lpstr>
      <vt:lpstr>Topics</vt:lpstr>
      <vt:lpstr>Overview of the SEED Survey</vt:lpstr>
      <vt:lpstr>The SEED Survey</vt:lpstr>
      <vt:lpstr>2025-2026 Survey Administration</vt:lpstr>
      <vt:lpstr>SEED Survey Timeline</vt:lpstr>
      <vt:lpstr>What Topics are on the SEED Survey?</vt:lpstr>
      <vt:lpstr>What Other Domains are on the SEED Survey?</vt:lpstr>
      <vt:lpstr>Reflection</vt:lpstr>
      <vt:lpstr>Administration Options for the SEED Survey</vt:lpstr>
      <vt:lpstr>SEED and Alt SEED Survey Administration</vt:lpstr>
      <vt:lpstr>Student Access to the  SEED Survey</vt:lpstr>
      <vt:lpstr>Student Access to the SEED Survey </vt:lpstr>
      <vt:lpstr>Student Access During the School Day</vt:lpstr>
      <vt:lpstr>Resource for Frequently Asked Questions</vt:lpstr>
      <vt:lpstr>Accessibility Features for the SEED Survey</vt:lpstr>
      <vt:lpstr>Accessibility Supports for the SEED Survey</vt:lpstr>
      <vt:lpstr>Additional SEED Survey Resources</vt:lpstr>
      <vt:lpstr>SEED Survey Resources</vt:lpstr>
      <vt:lpstr>Reflection</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WOLCOTT Ben - ODE</dc:creator>
  <cp:lastModifiedBy>LINGLEY Audrey * ODE</cp:lastModifiedBy>
  <cp:revision>275</cp:revision>
  <dcterms:created xsi:type="dcterms:W3CDTF">2018-06-15T17:19:23Z</dcterms:created>
  <dcterms:modified xsi:type="dcterms:W3CDTF">2025-09-05T17:48:53Z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2023-11-08T19:27:18Z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cf256ff3-6747-47bf-a6e4-a29f8df03ef9</vt:lpwstr>
  </property>
  <property fmtid="{D5CDD505-2E9C-101B-9397-08002B2CF9AE}" pid="8" name="MSIP_Label_61f40bdc-19d8-4b8e-be88-e9eb9bcca8b8_ContentBits">
    <vt:lpwstr>0</vt:lpwstr>
  </property>
  <property fmtid="{D5CDD505-2E9C-101B-9397-08002B2CF9AE}" pid="9" name="ContentTypeId">
    <vt:lpwstr>0x010100ACE426A0BE1DCD4282029129806F0353</vt:lpwstr>
  </property>
</Properties>
</file>