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2.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slideMasters/slideMaster1.xml" ContentType="application/vnd.openxmlformats-officedocument.presentationml.slideMaster+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18.xml" ContentType="application/vnd.openxmlformats-officedocument.presentationml.notesSlide+xml"/>
  <Override PartName="/ppt/notesSlides/notesSlide1.xml" ContentType="application/vnd.openxmlformats-officedocument.presentationml.notesSlide+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5.xml" ContentType="application/vnd.openxmlformats-officedocument.presentationml.notesSlide+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notesSlides/notesSlide10.xml" ContentType="application/vnd.openxmlformats-officedocument.presentationml.notesSlide+xml"/>
  <Override PartName="/ppt/notesSlides/notesSlide6.xml" ContentType="application/vnd.openxmlformats-officedocument.presentationml.notesSlide+xml"/>
  <Override PartName="/ppt/notesSlides/notesSlide14.xml" ContentType="application/vnd.openxmlformats-officedocument.presentationml.notesSlide+xml"/>
  <Override PartName="/ppt/notesSlides/notesSlide17.xml" ContentType="application/vnd.openxmlformats-officedocument.presentationml.notesSlide+xml"/>
  <Override PartName="/ppt/notesSlides/notesSlide12.xml" ContentType="application/vnd.openxmlformats-officedocument.presentationml.notesSlide+xml"/>
  <Override PartName="/ppt/notesSlides/notesSlide16.xml" ContentType="application/vnd.openxmlformats-officedocument.presentationml.notesSlide+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tags/tag4.xml" ContentType="application/vnd.openxmlformats-officedocument.presentationml.tags+xml"/>
  <Override PartName="/ppt/tags/tag1.xml" ContentType="application/vnd.openxmlformats-officedocument.presentationml.tags+xml"/>
  <Override PartName="/ppt/tags/tag7.xml" ContentType="application/vnd.openxmlformats-officedocument.presentationml.tags+xml"/>
  <Override PartName="/ppt/tags/tag13.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3.xml" ContentType="application/vnd.openxmlformats-officedocument.presentationml.tags+xml"/>
  <Override PartName="/ppt/tags/tag14.xml" ContentType="application/vnd.openxmlformats-officedocument.presentationml.tags+xml"/>
  <Override PartName="/ppt/tags/tag8.xml" ContentType="application/vnd.openxmlformats-officedocument.presentationml.tags+xml"/>
  <Override PartName="/ppt/tags/tag10.xml" ContentType="application/vnd.openxmlformats-officedocument.presentationml.tags+xml"/>
  <Override PartName="/docProps/app.xml" ContentType="application/vnd.openxmlformats-officedocument.extended-properties+xml"/>
  <Override PartName="/docProps/core.xml" ContentType="application/vnd.openxmlformats-package.core-properties+xml"/>
  <Override PartName="/ppt/tags/tag12.xml" ContentType="application/vnd.openxmlformats-officedocument.presentationml.tags+xml"/>
  <Override PartName="/ppt/tags/tag2.xml" ContentType="application/vnd.openxmlformats-officedocument.presentationml.tags+xml"/>
  <Override PartName="/ppt/tags/tag9.xml" ContentType="application/vnd.openxmlformats-officedocument.presentationml.tags+xml"/>
  <Override PartName="/ppt/tags/tag11.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24"/>
  </p:notesMasterIdLst>
  <p:sldIdLst>
    <p:sldId id="257" r:id="rId2"/>
    <p:sldId id="259" r:id="rId3"/>
    <p:sldId id="291" r:id="rId4"/>
    <p:sldId id="292" r:id="rId5"/>
    <p:sldId id="305" r:id="rId6"/>
    <p:sldId id="284" r:id="rId7"/>
    <p:sldId id="285" r:id="rId8"/>
    <p:sldId id="286" r:id="rId9"/>
    <p:sldId id="287" r:id="rId10"/>
    <p:sldId id="298" r:id="rId11"/>
    <p:sldId id="299" r:id="rId12"/>
    <p:sldId id="300" r:id="rId13"/>
    <p:sldId id="288" r:id="rId14"/>
    <p:sldId id="293" r:id="rId15"/>
    <p:sldId id="297" r:id="rId16"/>
    <p:sldId id="289" r:id="rId17"/>
    <p:sldId id="301" r:id="rId18"/>
    <p:sldId id="302" r:id="rId19"/>
    <p:sldId id="290" r:id="rId20"/>
    <p:sldId id="303" r:id="rId21"/>
    <p:sldId id="304" r:id="rId22"/>
    <p:sldId id="27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3B49"/>
    <a:srgbClr val="314C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01" autoAdjust="0"/>
    <p:restoredTop sz="56512" autoAdjust="0"/>
  </p:normalViewPr>
  <p:slideViewPr>
    <p:cSldViewPr snapToGrid="0">
      <p:cViewPr varScale="1">
        <p:scale>
          <a:sx n="65" d="100"/>
          <a:sy n="65" d="100"/>
        </p:scale>
        <p:origin x="1320" y="66"/>
      </p:cViewPr>
      <p:guideLst/>
    </p:cSldViewPr>
  </p:slideViewPr>
  <p:notesTextViewPr>
    <p:cViewPr>
      <p:scale>
        <a:sx n="140" d="100"/>
        <a:sy n="14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C82E63-DABB-4BC4-95C9-A1F01DDB4625}" type="datetimeFigureOut">
              <a:rPr lang="en-US" smtClean="0"/>
              <a:t>8/3/2021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92FCAB-B3A6-438F-B6B4-1AAA1EC793BD}" type="slidenum">
              <a:rPr lang="en-US" smtClean="0"/>
              <a:t>‹#›</a:t>
            </a:fld>
            <a:endParaRPr lang="en-US"/>
          </a:p>
        </p:txBody>
      </p:sp>
    </p:spTree>
    <p:extLst>
      <p:ext uri="{BB962C8B-B14F-4D97-AF65-F5344CB8AC3E}">
        <p14:creationId xmlns:p14="http://schemas.microsoft.com/office/powerpoint/2010/main" val="1920988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This is the test administrator training module for Oregon’s </a:t>
            </a:r>
            <a:r>
              <a:rPr lang="en-US" altLang="en-US" dirty="0" smtClean="0"/>
              <a:t>Statewide Interim Assessment System, </a:t>
            </a:r>
            <a:r>
              <a:rPr lang="en-US" altLang="en-US" dirty="0"/>
              <a:t>required for all district and school test coordinators, as well as all test administrators.</a:t>
            </a:r>
          </a:p>
          <a:p>
            <a:endParaRPr lang="en-US" altLang="en-US" dirty="0"/>
          </a:p>
          <a:p>
            <a:endParaRPr lang="en-US" altLang="en-US" dirty="0"/>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CBF88F87-43D6-453C-9219-BBEADCD671BC}" type="slidenum">
              <a:rPr lang="en-US" altLang="en-US"/>
              <a:pPr eaLnBrk="1" hangingPunct="1">
                <a:spcBef>
                  <a:spcPct val="0"/>
                </a:spcBef>
              </a:pPr>
              <a:t>1</a:t>
            </a:fld>
            <a:endParaRPr lang="en-US" altLang="en-US"/>
          </a:p>
        </p:txBody>
      </p:sp>
    </p:spTree>
    <p:extLst>
      <p:ext uri="{BB962C8B-B14F-4D97-AF65-F5344CB8AC3E}">
        <p14:creationId xmlns:p14="http://schemas.microsoft.com/office/powerpoint/2010/main" val="35403136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6247499a28_0_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6247499a28_0_0: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r>
              <a:rPr lang="en-US" sz="1200" b="1" i="0" u="none" strike="noStrike" cap="none" dirty="0" smtClean="0">
                <a:solidFill>
                  <a:schemeClr val="dk1"/>
                </a:solidFill>
                <a:effectLst/>
                <a:latin typeface="Calibri"/>
                <a:ea typeface="Calibri"/>
                <a:cs typeface="Calibri"/>
                <a:sym typeface="Calibri"/>
              </a:rPr>
              <a:t> </a:t>
            </a:r>
            <a:r>
              <a:rPr lang="en-US" sz="1200" b="0" i="0" u="none" strike="noStrike" cap="none" dirty="0" smtClean="0">
                <a:solidFill>
                  <a:schemeClr val="dk1"/>
                </a:solidFill>
                <a:effectLst/>
                <a:latin typeface="Calibri"/>
                <a:ea typeface="Calibri"/>
                <a:cs typeface="Calibri"/>
                <a:sym typeface="Calibri"/>
              </a:rPr>
              <a:t>There are over 100 different interim assessment blocks available for ELA and Mathematics which are all aligned to the Oregon state standards and assessment targets. </a:t>
            </a:r>
          </a:p>
          <a:p>
            <a:r>
              <a:rPr lang="en-US" sz="1200" b="0" i="0" u="none" strike="noStrike" cap="none" dirty="0" smtClean="0">
                <a:solidFill>
                  <a:schemeClr val="dk1"/>
                </a:solidFill>
                <a:effectLst/>
                <a:latin typeface="Calibri"/>
                <a:ea typeface="Calibri"/>
                <a:cs typeface="Calibri"/>
                <a:sym typeface="Calibri"/>
              </a:rPr>
              <a:t> </a:t>
            </a:r>
          </a:p>
          <a:p>
            <a:r>
              <a:rPr lang="en-US" sz="1200" b="0" i="0" u="none" strike="noStrike" cap="none" dirty="0" smtClean="0">
                <a:solidFill>
                  <a:schemeClr val="dk1"/>
                </a:solidFill>
                <a:effectLst/>
                <a:latin typeface="Calibri"/>
                <a:ea typeface="Calibri"/>
                <a:cs typeface="Calibri"/>
                <a:sym typeface="Calibri"/>
              </a:rPr>
              <a:t>In this visual, the cube consists of fewer targets within each IAB compared to the summative assessment. This allows educators to gather evidence and information associated with specific assessment targets and associated standards. </a:t>
            </a:r>
          </a:p>
          <a:p>
            <a:r>
              <a:rPr lang="en-US" sz="1200" b="0" i="1"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0" i="1" u="none" strike="noStrike" cap="none" dirty="0" smtClean="0">
                <a:solidFill>
                  <a:schemeClr val="dk1"/>
                </a:solidFill>
                <a:effectLst/>
                <a:latin typeface="Calibri"/>
                <a:ea typeface="Calibri"/>
                <a:cs typeface="Calibri"/>
                <a:sym typeface="Calibri"/>
              </a:rPr>
              <a:t>[Click Animation]</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This allows educators to focus on assessment targets within a Claim, such as literary text from Claim 1 Reading, or Operations and Algebraic Thinking from the Mathematics Claim 1 Concepts and Procedures. The approximate testing time for the IABs is a 45- 55 minute class session.</a:t>
            </a:r>
          </a:p>
          <a:p>
            <a:r>
              <a:rPr lang="en-US" sz="1200" b="0" i="1"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0" i="1" u="none" strike="noStrike" cap="none" dirty="0" smtClean="0">
                <a:solidFill>
                  <a:schemeClr val="dk1"/>
                </a:solidFill>
                <a:effectLst/>
                <a:latin typeface="Calibri"/>
                <a:ea typeface="Calibri"/>
                <a:cs typeface="Calibri"/>
                <a:sym typeface="Calibri"/>
              </a:rPr>
              <a:t>[Click Animation]</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Further, these IABs are shorter in length consisting of 6 – 18 items and can be directly connected to the associated Tools for Teacher instructional resources.</a:t>
            </a:r>
            <a:endParaRPr lang="en-US" sz="1200" b="0" i="0" u="none" strike="noStrike" cap="none" dirty="0">
              <a:solidFill>
                <a:schemeClr val="dk1"/>
              </a:solidFill>
              <a:effectLst/>
              <a:latin typeface="Calibri"/>
              <a:ea typeface="Calibri"/>
              <a:cs typeface="Calibri"/>
              <a:sym typeface="Calibri"/>
            </a:endParaRPr>
          </a:p>
        </p:txBody>
      </p:sp>
      <p:sp>
        <p:nvSpPr>
          <p:cNvPr id="346" name="Google Shape;346;g6247499a28_0_0: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US"/>
              <a:t>10</a:t>
            </a:fld>
            <a:endParaRPr/>
          </a:p>
        </p:txBody>
      </p:sp>
    </p:spTree>
    <p:extLst>
      <p:ext uri="{BB962C8B-B14F-4D97-AF65-F5344CB8AC3E}">
        <p14:creationId xmlns:p14="http://schemas.microsoft.com/office/powerpoint/2010/main" val="1447489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6247499a28_0_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6247499a28_0_0: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r>
              <a:rPr lang="en-US" sz="1200" b="0" i="0" u="none" strike="noStrike" cap="none" dirty="0" smtClean="0">
                <a:solidFill>
                  <a:schemeClr val="dk1"/>
                </a:solidFill>
                <a:effectLst/>
                <a:latin typeface="Calibri"/>
                <a:ea typeface="Calibri"/>
                <a:cs typeface="Calibri"/>
                <a:sym typeface="Calibri"/>
              </a:rPr>
              <a:t>The last type of interim assessments available in the ELA and Math Interim Assessment System is the Focused Interim Assessment Blocks or Focused IABs. In this image, there are even fewer assessments targets within the interim assessment and provide the most detailed information in alignment to the assessed targets and standards.</a:t>
            </a:r>
          </a:p>
          <a:p>
            <a:r>
              <a:rPr lang="en-US" sz="1200" b="0" i="0" u="none" strike="noStrike" cap="none" dirty="0" smtClean="0">
                <a:solidFill>
                  <a:schemeClr val="dk1"/>
                </a:solidFill>
                <a:effectLst/>
                <a:latin typeface="Calibri"/>
                <a:ea typeface="Calibri"/>
                <a:cs typeface="Calibri"/>
                <a:sym typeface="Calibri"/>
              </a:rPr>
              <a:t>  </a:t>
            </a:r>
          </a:p>
          <a:p>
            <a:r>
              <a:rPr lang="en-US" sz="1200" b="0" i="1" u="none" strike="noStrike" cap="none" dirty="0" smtClean="0">
                <a:solidFill>
                  <a:schemeClr val="dk1"/>
                </a:solidFill>
                <a:effectLst/>
                <a:latin typeface="Calibri"/>
                <a:ea typeface="Calibri"/>
                <a:cs typeface="Calibri"/>
                <a:sym typeface="Calibri"/>
              </a:rPr>
              <a:t>[Click Animation] </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This allows educators to dive deeper within a claim to get to very specific assessment targets within a Claim, such as Text Analysis or Operations with whole numbers and decimals.</a:t>
            </a:r>
          </a:p>
          <a:p>
            <a:r>
              <a:rPr lang="en-US" sz="1200" b="0" i="1" u="none" strike="noStrike" cap="none" dirty="0" smtClean="0">
                <a:solidFill>
                  <a:schemeClr val="dk1"/>
                </a:solidFill>
                <a:effectLst/>
                <a:latin typeface="Calibri"/>
                <a:ea typeface="Calibri"/>
                <a:cs typeface="Calibri"/>
                <a:sym typeface="Calibri"/>
              </a:rPr>
              <a:t> </a:t>
            </a:r>
            <a:endParaRPr lang="en-US" sz="1200" b="0" i="0" u="none" strike="noStrike" cap="none" dirty="0" smtClean="0">
              <a:solidFill>
                <a:schemeClr val="dk1"/>
              </a:solidFill>
              <a:effectLst/>
              <a:latin typeface="Calibri"/>
              <a:ea typeface="Calibri"/>
              <a:cs typeface="Calibri"/>
              <a:sym typeface="Calibri"/>
            </a:endParaRPr>
          </a:p>
          <a:p>
            <a:r>
              <a:rPr lang="en-US" sz="1200" b="0" i="1" u="none" strike="noStrike" cap="none" dirty="0" smtClean="0">
                <a:solidFill>
                  <a:schemeClr val="dk1"/>
                </a:solidFill>
                <a:effectLst/>
                <a:latin typeface="Calibri"/>
                <a:ea typeface="Calibri"/>
                <a:cs typeface="Calibri"/>
                <a:sym typeface="Calibri"/>
              </a:rPr>
              <a:t>[Click Animation] </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The Focused IABs also provide educators with direct connections to the Tools for Teachers instructional resources and consist of about 10 – 15 items. The approximate testing time for the Focused IABs is also a 45 -55 minutes class session. Please not that some of the IABs or Focused IABs do require some educator hand-scoring</a:t>
            </a:r>
            <a:r>
              <a:rPr lang="en-US" sz="1200" b="0" i="0" u="none" strike="noStrike" cap="none" baseline="0" dirty="0" smtClean="0">
                <a:solidFill>
                  <a:schemeClr val="dk1"/>
                </a:solidFill>
                <a:effectLst/>
                <a:latin typeface="Calibri"/>
                <a:ea typeface="Calibri"/>
                <a:cs typeface="Calibri"/>
                <a:sym typeface="Calibri"/>
              </a:rPr>
              <a:t> components. Please refer to the ODE Interim Assessment Webinar presentations for more information on hand-scoring.</a:t>
            </a:r>
            <a:endParaRPr lang="en-US" sz="1200" b="0" i="0" u="none" strike="noStrike" cap="none" dirty="0">
              <a:solidFill>
                <a:schemeClr val="dk1"/>
              </a:solidFill>
              <a:effectLst/>
              <a:latin typeface="Calibri"/>
              <a:ea typeface="Calibri"/>
              <a:cs typeface="Calibri"/>
              <a:sym typeface="Calibri"/>
            </a:endParaRPr>
          </a:p>
        </p:txBody>
      </p:sp>
      <p:sp>
        <p:nvSpPr>
          <p:cNvPr id="346" name="Google Shape;346;g6247499a28_0_0: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US"/>
              <a:t>11</a:t>
            </a:fld>
            <a:endParaRPr/>
          </a:p>
        </p:txBody>
      </p:sp>
    </p:spTree>
    <p:extLst>
      <p:ext uri="{BB962C8B-B14F-4D97-AF65-F5344CB8AC3E}">
        <p14:creationId xmlns:p14="http://schemas.microsoft.com/office/powerpoint/2010/main" val="5747802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6247499a28_0_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6247499a28_0_0: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r>
              <a:rPr lang="en-US" sz="1200" b="0" i="0" u="none" strike="noStrike" cap="none" dirty="0" smtClean="0">
                <a:solidFill>
                  <a:schemeClr val="dk1"/>
                </a:solidFill>
                <a:effectLst/>
                <a:latin typeface="Calibri"/>
                <a:ea typeface="Calibri"/>
                <a:cs typeface="Calibri"/>
                <a:sym typeface="Calibri"/>
              </a:rPr>
              <a:t>The Interim Assessment Blocks available for Science slightly differ in their design.</a:t>
            </a:r>
          </a:p>
          <a:p>
            <a:r>
              <a:rPr lang="en-US" sz="1200" b="0" i="0" u="none" strike="noStrike" cap="none" dirty="0" smtClean="0">
                <a:solidFill>
                  <a:schemeClr val="dk1"/>
                </a:solidFill>
                <a:effectLst/>
                <a:latin typeface="Calibri"/>
                <a:ea typeface="Calibri"/>
                <a:cs typeface="Calibri"/>
                <a:sym typeface="Calibri"/>
              </a:rPr>
              <a:t> </a:t>
            </a:r>
          </a:p>
          <a:p>
            <a:r>
              <a:rPr lang="en-US" sz="1200" b="0" i="1" u="none" strike="noStrike" cap="none" dirty="0" smtClean="0">
                <a:solidFill>
                  <a:schemeClr val="dk1"/>
                </a:solidFill>
                <a:effectLst/>
                <a:latin typeface="Calibri"/>
                <a:ea typeface="Calibri"/>
                <a:cs typeface="Calibri"/>
                <a:sym typeface="Calibri"/>
              </a:rPr>
              <a:t>[Click Animation] </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Rather than a learning target approach, they are organized and aligned direct to the Oregon State Science Standards. For example, the entire task would be aligned to a standard such as 5-PS1-1.</a:t>
            </a:r>
          </a:p>
          <a:p>
            <a:r>
              <a:rPr lang="en-US" sz="1200" b="0" i="0" u="none" strike="noStrike" cap="none" dirty="0" smtClean="0">
                <a:solidFill>
                  <a:schemeClr val="dk1"/>
                </a:solidFill>
                <a:effectLst/>
                <a:latin typeface="Calibri"/>
                <a:ea typeface="Calibri"/>
                <a:cs typeface="Calibri"/>
                <a:sym typeface="Calibri"/>
              </a:rPr>
              <a:t> </a:t>
            </a:r>
          </a:p>
          <a:p>
            <a:r>
              <a:rPr lang="en-US" sz="1200" b="0" i="1" u="none" strike="noStrike" cap="none" dirty="0" smtClean="0">
                <a:solidFill>
                  <a:schemeClr val="dk1"/>
                </a:solidFill>
                <a:effectLst/>
                <a:latin typeface="Calibri"/>
                <a:ea typeface="Calibri"/>
                <a:cs typeface="Calibri"/>
                <a:sym typeface="Calibri"/>
              </a:rPr>
              <a:t>[Click Animation] </a:t>
            </a:r>
            <a:endParaRPr lang="en-US" sz="1200" b="0" i="0" u="none" strike="noStrike" cap="none" dirty="0" smtClean="0">
              <a:solidFill>
                <a:schemeClr val="dk1"/>
              </a:solidFill>
              <a:effectLst/>
              <a:latin typeface="Calibri"/>
              <a:ea typeface="Calibri"/>
              <a:cs typeface="Calibri"/>
              <a:sym typeface="Calibri"/>
            </a:endParaRPr>
          </a:p>
          <a:p>
            <a:r>
              <a:rPr lang="en-US" sz="1200" b="0" i="0" u="none" strike="noStrike" cap="none" dirty="0" smtClean="0">
                <a:solidFill>
                  <a:schemeClr val="dk1"/>
                </a:solidFill>
                <a:effectLst/>
                <a:latin typeface="Calibri"/>
                <a:ea typeface="Calibri"/>
                <a:cs typeface="Calibri"/>
                <a:sym typeface="Calibri"/>
              </a:rPr>
              <a:t>Further, the Science IABs are organized by Cluster items which may include up to 4 or 8 interactions to engage in the 3 dimensional design of the assessment. The science interim assessment blocks require a testing time, ranging from 10 – 20 minutes to administer, and because there is no hand scoring requirement, scores are available immediately after administration.</a:t>
            </a:r>
            <a:endParaRPr lang="en-US" sz="1200" b="0" i="0" u="none" strike="noStrike" cap="none" dirty="0">
              <a:solidFill>
                <a:schemeClr val="dk1"/>
              </a:solidFill>
              <a:effectLst/>
              <a:latin typeface="Calibri"/>
              <a:ea typeface="Calibri"/>
              <a:cs typeface="Calibri"/>
              <a:sym typeface="Calibri"/>
            </a:endParaRPr>
          </a:p>
        </p:txBody>
      </p:sp>
      <p:sp>
        <p:nvSpPr>
          <p:cNvPr id="346" name="Google Shape;346;g6247499a28_0_0: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US"/>
              <a:t>12</a:t>
            </a:fld>
            <a:endParaRPr/>
          </a:p>
        </p:txBody>
      </p:sp>
    </p:spTree>
    <p:extLst>
      <p:ext uri="{BB962C8B-B14F-4D97-AF65-F5344CB8AC3E}">
        <p14:creationId xmlns:p14="http://schemas.microsoft.com/office/powerpoint/2010/main" val="40612584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8" name="Google Shape;498;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smtClean="0"/>
              <a:t>Additional flexibility allows educators to administer the Interim Assessments</a:t>
            </a:r>
            <a:r>
              <a:rPr lang="en-US" baseline="0" dirty="0" smtClean="0"/>
              <a:t> in both a standardized, on-demand format similar to the summative assessment, or in a non-standardized administration allowing for flexibility of use during direct classroom instruction. </a:t>
            </a:r>
          </a:p>
          <a:p>
            <a:pPr marL="0" lvl="0" indent="0" algn="l" rtl="0">
              <a:lnSpc>
                <a:spcPct val="100000"/>
              </a:lnSpc>
              <a:spcBef>
                <a:spcPts val="0"/>
              </a:spcBef>
              <a:spcAft>
                <a:spcPts val="0"/>
              </a:spcAft>
              <a:buSzPts val="1400"/>
              <a:buNone/>
            </a:pPr>
            <a:endParaRPr lang="en-US" baseline="0" dirty="0" smtClean="0"/>
          </a:p>
          <a:p>
            <a:pPr marL="0" lvl="0" indent="0" algn="l" rtl="0">
              <a:lnSpc>
                <a:spcPct val="100000"/>
              </a:lnSpc>
              <a:spcBef>
                <a:spcPts val="0"/>
              </a:spcBef>
              <a:spcAft>
                <a:spcPts val="0"/>
              </a:spcAft>
              <a:buSzPts val="1400"/>
              <a:buNone/>
            </a:pPr>
            <a:r>
              <a:rPr lang="en-US" baseline="0" dirty="0" smtClean="0"/>
              <a:t>This allows educators to use individual items in real-time instruction. We will discuss the test security requirements for individual use of items in the next section of this module.</a:t>
            </a:r>
            <a:endParaRPr dirty="0"/>
          </a:p>
          <a:p>
            <a:pPr marL="0" lvl="0" indent="0" algn="l" rtl="0">
              <a:lnSpc>
                <a:spcPct val="100000"/>
              </a:lnSpc>
              <a:spcBef>
                <a:spcPts val="0"/>
              </a:spcBef>
              <a:spcAft>
                <a:spcPts val="0"/>
              </a:spcAft>
              <a:buSzPts val="1400"/>
              <a:buNone/>
            </a:pPr>
            <a:endParaRPr dirty="0"/>
          </a:p>
        </p:txBody>
      </p:sp>
    </p:spTree>
    <p:extLst>
      <p:ext uri="{BB962C8B-B14F-4D97-AF65-F5344CB8AC3E}">
        <p14:creationId xmlns:p14="http://schemas.microsoft.com/office/powerpoint/2010/main" val="2454116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1175" indent="-511175">
              <a:spcAft>
                <a:spcPts val="600"/>
              </a:spcAft>
              <a:defRPr/>
            </a:pPr>
            <a:r>
              <a:rPr lang="en-US" dirty="0" smtClean="0">
                <a:solidFill>
                  <a:schemeClr val="tx1">
                    <a:lumMod val="50000"/>
                  </a:schemeClr>
                </a:solidFill>
              </a:rPr>
              <a:t>Interim Assessment Uses, Test Security, and Administration Features </a:t>
            </a:r>
            <a:endParaRPr lang="en-US" sz="1200" dirty="0">
              <a:solidFill>
                <a:schemeClr val="tx1">
                  <a:lumMod val="50000"/>
                </a:schemeClr>
              </a:solidFill>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4C62F857-D868-4C65-A245-D641143B2E59}" type="slidenum">
              <a:rPr lang="en-US" altLang="en-US"/>
              <a:pPr eaLnBrk="1" hangingPunct="1">
                <a:spcBef>
                  <a:spcPct val="0"/>
                </a:spcBef>
              </a:pPr>
              <a:t>14</a:t>
            </a:fld>
            <a:endParaRPr lang="en-US" altLang="en-US"/>
          </a:p>
        </p:txBody>
      </p:sp>
    </p:spTree>
    <p:extLst>
      <p:ext uri="{BB962C8B-B14F-4D97-AF65-F5344CB8AC3E}">
        <p14:creationId xmlns:p14="http://schemas.microsoft.com/office/powerpoint/2010/main" val="8798962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Test</a:t>
            </a:r>
            <a:r>
              <a:rPr lang="en-US" baseline="0" dirty="0" smtClean="0"/>
              <a:t> Administrators should follow the following guidance when administering interim assessments whether in person or in a remote setting.</a:t>
            </a:r>
          </a:p>
          <a:p>
            <a:endParaRPr lang="en-US" baseline="0" dirty="0" smtClean="0"/>
          </a:p>
          <a:p>
            <a:r>
              <a:rPr lang="en-US" baseline="0" dirty="0" smtClean="0"/>
              <a:t>(animation) Know the purpose for administering the interim assessments, choose the interim assessment that will provide the best information, provide necessary supports and considerations in order for students to demonstrate their knowledge and skills, use information to guide next steps or additional support within instruction.</a:t>
            </a:r>
          </a:p>
          <a:p>
            <a:endParaRPr lang="en-US" baseline="0" dirty="0" smtClean="0"/>
          </a:p>
          <a:p>
            <a:r>
              <a:rPr lang="en-US" baseline="0" dirty="0" smtClean="0"/>
              <a:t>(animation) The following provide examples of what should not be done within the context of interim assessment administration.</a:t>
            </a:r>
          </a:p>
          <a:p>
            <a:endParaRPr lang="en-US" baseline="0" dirty="0" smtClean="0"/>
          </a:p>
          <a:p>
            <a:r>
              <a:rPr lang="en-US" baseline="0" dirty="0" smtClean="0"/>
              <a:t>Do not post items on the internet or on any public page, and Do not email interim assessment test items. If an educator has printed off individual items to be used during classroom instruction, the educator should collect the interim assessment items prior to students leaving the class and properly secure the items. Once the educator is done using the interim assessment items as part of their formative assessment cycle of learning, educator should securely dispose the items using the same test security protocols as outlined for the summative assessment.</a:t>
            </a:r>
          </a:p>
          <a:p>
            <a:endParaRPr lang="en-US" dirty="0"/>
          </a:p>
        </p:txBody>
      </p:sp>
      <p:sp>
        <p:nvSpPr>
          <p:cNvPr id="4" name="Slide Number Placeholder 3"/>
          <p:cNvSpPr>
            <a:spLocks noGrp="1"/>
          </p:cNvSpPr>
          <p:nvPr>
            <p:ph type="sldNum" sz="quarter" idx="10"/>
          </p:nvPr>
        </p:nvSpPr>
        <p:spPr/>
        <p:txBody>
          <a:bodyPr/>
          <a:lstStyle/>
          <a:p>
            <a:fld id="{0292FCAB-B3A6-438F-B6B4-1AAA1EC793BD}" type="slidenum">
              <a:rPr lang="en-US" smtClean="0"/>
              <a:t>15</a:t>
            </a:fld>
            <a:endParaRPr lang="en-US"/>
          </a:p>
        </p:txBody>
      </p:sp>
    </p:spTree>
    <p:extLst>
      <p:ext uri="{BB962C8B-B14F-4D97-AF65-F5344CB8AC3E}">
        <p14:creationId xmlns:p14="http://schemas.microsoft.com/office/powerpoint/2010/main" val="10188780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6247499a28_0_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6247499a28_0_6: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r>
              <a:rPr lang="en-US" dirty="0" smtClean="0"/>
              <a:t>Within</a:t>
            </a:r>
            <a:r>
              <a:rPr lang="en-US" baseline="0" dirty="0" smtClean="0"/>
              <a:t> the OSAS Portal educators will use (animation) the Interim Assessment Button to navigate to the Oregon Interim Assessment System and Resources.</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Educators will use the same process as described in Module 2 Test Administration to activate or assign an interim assessment for students. </a:t>
            </a:r>
            <a:endParaRPr dirty="0"/>
          </a:p>
        </p:txBody>
      </p:sp>
      <p:sp>
        <p:nvSpPr>
          <p:cNvPr id="367" name="Google Shape;367;g6247499a28_0_6: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US"/>
              <a:t>16</a:t>
            </a:fld>
            <a:endParaRPr/>
          </a:p>
        </p:txBody>
      </p:sp>
    </p:spTree>
    <p:extLst>
      <p:ext uri="{BB962C8B-B14F-4D97-AF65-F5344CB8AC3E}">
        <p14:creationId xmlns:p14="http://schemas.microsoft.com/office/powerpoint/2010/main" val="18430364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6247499a28_0_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6247499a28_0_6: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r>
              <a:rPr lang="en-US" dirty="0" smtClean="0"/>
              <a:t>Once an educator has selected the Interim Assessment portal,</a:t>
            </a:r>
            <a:r>
              <a:rPr lang="en-US" baseline="0" dirty="0" smtClean="0"/>
              <a:t> educator can activate or assign interim assessments by clicking on the TA interface tile.</a:t>
            </a:r>
          </a:p>
          <a:p>
            <a:pPr marL="0" lvl="0" indent="0" algn="l" rtl="0">
              <a:spcBef>
                <a:spcPts val="0"/>
              </a:spcBef>
              <a:spcAft>
                <a:spcPts val="0"/>
              </a:spcAft>
              <a:buNone/>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Educators will use the same process as described in Module 2 Test Administration to activate or assign an interim assessment for students. </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One feature available for educators in the Assessment Viewing</a:t>
            </a:r>
            <a:r>
              <a:rPr lang="en-US" baseline="0" dirty="0" smtClean="0"/>
              <a:t> Application, which allows educators to preview items included in the different types of interim assessments available for use. As reminder, following the test security guidance, educators can use this function as part of their non-standardized use to enhance classroom instructional practices.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lvl="0" indent="0" algn="l" rtl="0">
              <a:spcBef>
                <a:spcPts val="0"/>
              </a:spcBef>
              <a:spcAft>
                <a:spcPts val="0"/>
              </a:spcAft>
              <a:buNone/>
            </a:pPr>
            <a:r>
              <a:rPr lang="en-US" baseline="0" dirty="0" smtClean="0"/>
              <a:t>After administering an interim assessment to view student results or complete any hand-scoring of items </a:t>
            </a:r>
            <a:r>
              <a:rPr lang="en-US" dirty="0" smtClean="0"/>
              <a:t>Within</a:t>
            </a:r>
            <a:r>
              <a:rPr lang="en-US" baseline="0" dirty="0" smtClean="0"/>
              <a:t> the OSAS Portal educators will use (animation) the </a:t>
            </a:r>
            <a:r>
              <a:rPr lang="en-US" baseline="0" dirty="0" smtClean="0"/>
              <a:t>Reporting interface tile to </a:t>
            </a:r>
            <a:r>
              <a:rPr lang="en-US" baseline="0" dirty="0" smtClean="0"/>
              <a:t>navigate to the </a:t>
            </a:r>
            <a:r>
              <a:rPr lang="en-US" baseline="0" dirty="0" smtClean="0"/>
              <a:t>Centralized Reporting System.</a:t>
            </a:r>
            <a:endParaRPr lang="en-US" baseline="0" dirty="0" smtClean="0"/>
          </a:p>
          <a:p>
            <a:pPr marL="0" lvl="0" indent="0" algn="l" rtl="0">
              <a:spcBef>
                <a:spcPts val="0"/>
              </a:spcBef>
              <a:spcAft>
                <a:spcPts val="0"/>
              </a:spcAft>
              <a:buNone/>
            </a:pPr>
            <a:endParaRPr lang="en-US" baseline="0" dirty="0" smtClean="0"/>
          </a:p>
        </p:txBody>
      </p:sp>
      <p:sp>
        <p:nvSpPr>
          <p:cNvPr id="367" name="Google Shape;367;g6247499a28_0_6: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US"/>
              <a:t>17</a:t>
            </a:fld>
            <a:endParaRPr/>
          </a:p>
        </p:txBody>
      </p:sp>
    </p:spTree>
    <p:extLst>
      <p:ext uri="{BB962C8B-B14F-4D97-AF65-F5344CB8AC3E}">
        <p14:creationId xmlns:p14="http://schemas.microsoft.com/office/powerpoint/2010/main" val="39510420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6247499a28_0_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6247499a28_0_6: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r>
              <a:rPr lang="en-US" dirty="0" smtClean="0"/>
              <a:t>As previously stated educators</a:t>
            </a:r>
            <a:r>
              <a:rPr lang="en-US" baseline="0" dirty="0" smtClean="0"/>
              <a:t> have the option of remote administration of the interim assessments. </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Prior to administering any interim assessments remotely the TA must first complete (animation) the Remote Test Administration Certification Course. Once competed the TA will automatically have this feature activated in their TA account. There are no additional steps required by the DTC or STC.</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(animation) For students to access the interim assessments remotely, the students would use the (animation) Remote Interim Student Testing Site. The specific details on remote administration for educators and students is included in the Remote Test Administrator Certification Course.</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Again, remote administration options are an enhanced feature and not required in the Oregon Interim Assessment System, please use local context for remote administration considerations.</a:t>
            </a:r>
          </a:p>
        </p:txBody>
      </p:sp>
      <p:sp>
        <p:nvSpPr>
          <p:cNvPr id="367" name="Google Shape;367;g6247499a28_0_6: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US"/>
              <a:t>18</a:t>
            </a:fld>
            <a:endParaRPr/>
          </a:p>
        </p:txBody>
      </p:sp>
    </p:spTree>
    <p:extLst>
      <p:ext uri="{BB962C8B-B14F-4D97-AF65-F5344CB8AC3E}">
        <p14:creationId xmlns:p14="http://schemas.microsoft.com/office/powerpoint/2010/main" val="36371240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6247499a28_0_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6247499a28_0_6: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r>
              <a:rPr lang="en-US" dirty="0" smtClean="0"/>
              <a:t>Regardless</a:t>
            </a:r>
            <a:r>
              <a:rPr lang="en-US" baseline="0" dirty="0" smtClean="0"/>
              <a:t> of administration for remote or in-person administration.</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Once a TA has accessed the TA interface, they will see the Proctor Application for Test Delivery System landing page. </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To activate or assign an Interim Assessment, educators will select the (animation) Start a New Session Now tile.</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This will allow the educator to choose which IAB or Focused IAB to administer. </a:t>
            </a:r>
          </a:p>
          <a:p>
            <a:pPr marL="0" lvl="0" indent="0" algn="l" rtl="0">
              <a:spcBef>
                <a:spcPts val="0"/>
              </a:spcBef>
              <a:spcAft>
                <a:spcPts val="0"/>
              </a:spcAft>
              <a:buNone/>
            </a:pPr>
            <a:r>
              <a:rPr lang="en-US" baseline="0" dirty="0" smtClean="0"/>
              <a:t>As shown a teacher can choose (animation) the content area they would like to administer. (animation) And…the grade level they would like to access and which interim assessment to administer or assign.</a:t>
            </a:r>
            <a:endParaRPr dirty="0"/>
          </a:p>
        </p:txBody>
      </p:sp>
      <p:sp>
        <p:nvSpPr>
          <p:cNvPr id="367" name="Google Shape;367;g6247499a28_0_6: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US"/>
              <a:t>19</a:t>
            </a:fld>
            <a:endParaRPr/>
          </a:p>
        </p:txBody>
      </p:sp>
    </p:spTree>
    <p:extLst>
      <p:ext uri="{BB962C8B-B14F-4D97-AF65-F5344CB8AC3E}">
        <p14:creationId xmlns:p14="http://schemas.microsoft.com/office/powerpoint/2010/main" val="1560922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1175" indent="-511175">
              <a:spcAft>
                <a:spcPts val="600"/>
              </a:spcAft>
              <a:defRPr/>
            </a:pPr>
            <a:r>
              <a:rPr lang="en-US" altLang="en-US" dirty="0"/>
              <a:t>This training module includes </a:t>
            </a:r>
            <a:r>
              <a:rPr lang="en-US" altLang="en-US" dirty="0" smtClean="0"/>
              <a:t>an: </a:t>
            </a:r>
          </a:p>
          <a:p>
            <a:pPr marL="511175" lvl="0" indent="-511175">
              <a:spcAft>
                <a:spcPts val="600"/>
              </a:spcAft>
              <a:buFont typeface="Arial" panose="020B0604020202020204" pitchFamily="34" charset="0"/>
              <a:buChar char="•"/>
              <a:defRPr/>
            </a:pPr>
            <a:r>
              <a:rPr lang="en-US" sz="1200" dirty="0" smtClean="0">
                <a:solidFill>
                  <a:schemeClr val="tx1">
                    <a:lumMod val="50000"/>
                  </a:schemeClr>
                </a:solidFill>
              </a:rPr>
              <a:t>Overview of the Oregon Balanced Assessment System and Interim Assessment Features</a:t>
            </a:r>
          </a:p>
          <a:p>
            <a:pPr marL="511175" lvl="0" indent="-511175">
              <a:spcAft>
                <a:spcPts val="600"/>
              </a:spcAft>
              <a:buFont typeface="Arial" panose="020B0604020202020204" pitchFamily="34" charset="0"/>
              <a:buChar char="•"/>
              <a:defRPr/>
            </a:pPr>
            <a:r>
              <a:rPr lang="en-US" sz="1200" dirty="0" smtClean="0">
                <a:solidFill>
                  <a:schemeClr val="tx1">
                    <a:lumMod val="50000"/>
                  </a:schemeClr>
                </a:solidFill>
              </a:rPr>
              <a:t>Interim Assessment Uses, Test Security, and Administration Features </a:t>
            </a:r>
            <a:endParaRPr lang="en-US" sz="1200" dirty="0">
              <a:solidFill>
                <a:schemeClr val="tx1">
                  <a:lumMod val="50000"/>
                </a:schemeClr>
              </a:solidFill>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4C62F857-D868-4C65-A245-D641143B2E59}" type="slidenum">
              <a:rPr lang="en-US" altLang="en-US"/>
              <a:pPr eaLnBrk="1" hangingPunct="1">
                <a:spcBef>
                  <a:spcPct val="0"/>
                </a:spcBef>
              </a:pPr>
              <a:t>2</a:t>
            </a:fld>
            <a:endParaRPr lang="en-US" altLang="en-US"/>
          </a:p>
        </p:txBody>
      </p:sp>
    </p:spTree>
    <p:extLst>
      <p:ext uri="{BB962C8B-B14F-4D97-AF65-F5344CB8AC3E}">
        <p14:creationId xmlns:p14="http://schemas.microsoft.com/office/powerpoint/2010/main" val="32729820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6247499a28_0_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6247499a28_0_6: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r>
              <a:rPr lang="en-US" dirty="0" smtClean="0"/>
              <a:t>As previously stated </a:t>
            </a:r>
            <a:r>
              <a:rPr lang="en-US" dirty="0" smtClean="0"/>
              <a:t>educators will access interim assessment results by clicking on the</a:t>
            </a:r>
            <a:r>
              <a:rPr lang="en-US" baseline="0" dirty="0" smtClean="0"/>
              <a:t> reporting tile. The information will appear in the Centralized Reporting System. Educators will access to school, class and student level data. Additionally they will be able to look at how students performed on an individual item. Detailed information on this process is included on the ODE Interim Assessment webpage under the interim assessment webinar modules.</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If an interim assessment requires hand-scoring, they will complete the hand-scoring within the OSAS portal Centralized reporting system. Again detailed information on this process is included on the ODE interim assessment webpage.</a:t>
            </a:r>
            <a:endParaRPr lang="en-US" dirty="0"/>
          </a:p>
        </p:txBody>
      </p:sp>
      <p:sp>
        <p:nvSpPr>
          <p:cNvPr id="367" name="Google Shape;367;g6247499a28_0_6: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US"/>
              <a:t>20</a:t>
            </a:fld>
            <a:endParaRPr/>
          </a:p>
        </p:txBody>
      </p:sp>
    </p:spTree>
    <p:extLst>
      <p:ext uri="{BB962C8B-B14F-4D97-AF65-F5344CB8AC3E}">
        <p14:creationId xmlns:p14="http://schemas.microsoft.com/office/powerpoint/2010/main" val="33457459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6247499a28_0_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6247499a28_0_6: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r>
              <a:rPr lang="en-US" dirty="0" smtClean="0"/>
              <a:t>The final</a:t>
            </a:r>
            <a:r>
              <a:rPr lang="en-US" baseline="0" dirty="0" smtClean="0"/>
              <a:t> training slide provide a brief overview on how to access Tools for Teachers for ELA and Mathematics. </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By selecting the Tools for Teachers tile, educators will be able to access the platform using their same OSAS sign-in credentials. Within Tools for Teacher, educators will be able to access numerous instructional activities aligned to both the interim and summative assessments. The Tools for Teachers website also provides detailed student performance progressions for use in classroom instruction or for developing evidence of learning or establishing learning success criteria. Additionally the platform provides numerous formative assessment strategies and suggestions for students.</a:t>
            </a:r>
            <a:endParaRPr lang="en-US" dirty="0"/>
          </a:p>
        </p:txBody>
      </p:sp>
      <p:sp>
        <p:nvSpPr>
          <p:cNvPr id="367" name="Google Shape;367;g6247499a28_0_6: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US"/>
              <a:t>21</a:t>
            </a:fld>
            <a:endParaRPr/>
          </a:p>
        </p:txBody>
      </p:sp>
    </p:spTree>
    <p:extLst>
      <p:ext uri="{BB962C8B-B14F-4D97-AF65-F5344CB8AC3E}">
        <p14:creationId xmlns:p14="http://schemas.microsoft.com/office/powerpoint/2010/main" val="33567647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For access</a:t>
            </a:r>
            <a:r>
              <a:rPr lang="en-US" altLang="en-US" baseline="0" dirty="0" smtClean="0"/>
              <a:t> to resources discussed in this training or for </a:t>
            </a:r>
            <a:r>
              <a:rPr lang="en-US" altLang="en-US" dirty="0" smtClean="0"/>
              <a:t>additional resources for the Interim Assessment System,</a:t>
            </a:r>
            <a:r>
              <a:rPr lang="en-US" altLang="en-US" baseline="0" dirty="0" smtClean="0"/>
              <a:t> please navigate to ODE Interim Assessment webpage.</a:t>
            </a:r>
          </a:p>
          <a:p>
            <a:endParaRPr lang="en-US" altLang="en-US" baseline="0" dirty="0" smtClean="0"/>
          </a:p>
          <a:p>
            <a:r>
              <a:rPr lang="en-US" altLang="en-US" baseline="0" dirty="0" smtClean="0"/>
              <a:t>This concludes the Module 8 - </a:t>
            </a:r>
            <a:r>
              <a:rPr lang="en-US" sz="1200" dirty="0" smtClean="0"/>
              <a:t>Interim Assessment Administration and Test Security</a:t>
            </a:r>
            <a:endParaRPr lang="en-US" altLang="en-US" dirty="0"/>
          </a:p>
          <a:p>
            <a:endParaRPr lang="en-US" altLang="en-US" dirty="0"/>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91E2E389-4556-4E1F-BA7B-C3A2521B6609}" type="slidenum">
              <a:rPr lang="en-US" altLang="en-US"/>
              <a:pPr eaLnBrk="1" hangingPunct="1">
                <a:spcBef>
                  <a:spcPct val="0"/>
                </a:spcBef>
              </a:pPr>
              <a:t>22</a:t>
            </a:fld>
            <a:endParaRPr lang="en-US" altLang="en-US"/>
          </a:p>
        </p:txBody>
      </p:sp>
    </p:spTree>
    <p:extLst>
      <p:ext uri="{BB962C8B-B14F-4D97-AF65-F5344CB8AC3E}">
        <p14:creationId xmlns:p14="http://schemas.microsoft.com/office/powerpoint/2010/main" val="926433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8dcad2003d_6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8dcad2003d_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The interim assessment must be activated for educators by either</a:t>
            </a:r>
            <a:r>
              <a:rPr lang="en-US" baseline="0" dirty="0" smtClean="0"/>
              <a:t> their District Testing Coordinator or their local School Testing Coordinator. The decision to allow educators access to the interim assessments is determined by their district.</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(animation) If the educators has completed the prior years TA requirements they will only need to provide evidence they have completed the Module 8 - </a:t>
            </a:r>
            <a:r>
              <a:rPr lang="en-US" sz="1200" dirty="0" smtClean="0"/>
              <a:t>Interim Assessment</a:t>
            </a:r>
            <a:r>
              <a:rPr lang="en-US" sz="1200" baseline="0" dirty="0" smtClean="0"/>
              <a:t> Administration and Test Security training</a:t>
            </a:r>
            <a:endParaRPr lang="en-US" sz="1200" dirty="0" smtClean="0"/>
          </a:p>
          <a:p>
            <a:pPr marL="0" lvl="0" indent="0" algn="l" rtl="0">
              <a:spcBef>
                <a:spcPts val="0"/>
              </a:spcBef>
              <a:spcAft>
                <a:spcPts val="0"/>
              </a:spcAft>
              <a:buNone/>
            </a:pPr>
            <a:endParaRPr lang="en-US" sz="1200" dirty="0" smtClean="0"/>
          </a:p>
          <a:p>
            <a:pPr marL="0" lvl="0" indent="0" algn="l" rtl="0">
              <a:spcBef>
                <a:spcPts val="0"/>
              </a:spcBef>
              <a:spcAft>
                <a:spcPts val="0"/>
              </a:spcAft>
              <a:buNone/>
            </a:pPr>
            <a:r>
              <a:rPr lang="en-US" baseline="0" dirty="0" smtClean="0"/>
              <a:t>(animation) If an educator did not have a TA user account from the prior instructional year or if the educator has transitioned to a new district which is different from last year. They must complete the reading requirements in Table 5 of the Test Administration Manual and in addition to completing this Module 8, they must complete training module 2, 3 , and 4.</a:t>
            </a:r>
            <a:endParaRPr dirty="0"/>
          </a:p>
        </p:txBody>
      </p:sp>
    </p:spTree>
    <p:extLst>
      <p:ext uri="{BB962C8B-B14F-4D97-AF65-F5344CB8AC3E}">
        <p14:creationId xmlns:p14="http://schemas.microsoft.com/office/powerpoint/2010/main" val="1595044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511175" indent="-511175">
              <a:spcAft>
                <a:spcPts val="600"/>
              </a:spcAft>
              <a:defRPr/>
            </a:pPr>
            <a:r>
              <a:rPr lang="en-US" dirty="0" smtClean="0">
                <a:solidFill>
                  <a:schemeClr val="tx1">
                    <a:lumMod val="50000"/>
                  </a:schemeClr>
                </a:solidFill>
              </a:rPr>
              <a:t>Overview of the Oregon Balanced Assessment System and Interim Assessment Features</a:t>
            </a:r>
            <a:endParaRPr lang="en-US" sz="1200" dirty="0">
              <a:solidFill>
                <a:schemeClr val="tx1">
                  <a:lumMod val="50000"/>
                </a:schemeClr>
              </a:solidFill>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4C62F857-D868-4C65-A245-D641143B2E59}" type="slidenum">
              <a:rPr lang="en-US" altLang="en-US"/>
              <a:pPr eaLnBrk="1" hangingPunct="1">
                <a:spcBef>
                  <a:spcPct val="0"/>
                </a:spcBef>
              </a:pPr>
              <a:t>4</a:t>
            </a:fld>
            <a:endParaRPr lang="en-US" altLang="en-US"/>
          </a:p>
        </p:txBody>
      </p:sp>
    </p:spTree>
    <p:extLst>
      <p:ext uri="{BB962C8B-B14F-4D97-AF65-F5344CB8AC3E}">
        <p14:creationId xmlns:p14="http://schemas.microsoft.com/office/powerpoint/2010/main" val="4142910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5: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marR="0" lvl="0" indent="0" algn="l" defTabSz="914400" rtl="0" eaLnBrk="1" fontAlgn="auto" latinLnBrk="0" hangingPunct="1">
              <a:lnSpc>
                <a:spcPct val="100000"/>
              </a:lnSpc>
              <a:spcBef>
                <a:spcPts val="0"/>
              </a:spcBef>
              <a:spcAft>
                <a:spcPts val="0"/>
              </a:spcAft>
              <a:buClrTx/>
              <a:buSzPts val="1400"/>
              <a:buFontTx/>
              <a:buNone/>
              <a:tabLst/>
              <a:defRPr/>
            </a:pPr>
            <a:r>
              <a:rPr lang="en-US" sz="1200" dirty="0" smtClean="0">
                <a:latin typeface="+mn-lt"/>
              </a:rPr>
              <a:t>The Oregon Statewide Assessment System consists of three components: this training module pertains to</a:t>
            </a:r>
            <a:r>
              <a:rPr lang="en-US" sz="1200" baseline="0" dirty="0" smtClean="0">
                <a:latin typeface="+mn-lt"/>
              </a:rPr>
              <a:t> the Interim Assessment System </a:t>
            </a:r>
            <a:r>
              <a:rPr lang="en-US" sz="1200" dirty="0" smtClean="0">
                <a:latin typeface="+mn-lt"/>
              </a:rPr>
              <a:t>designed to support teaching and learning throughout the year. However, the interim assessment system also includes</a:t>
            </a:r>
            <a:r>
              <a:rPr lang="en-US" sz="1200" baseline="0" dirty="0" smtClean="0">
                <a:latin typeface="+mn-lt"/>
              </a:rPr>
              <a:t> </a:t>
            </a:r>
            <a:r>
              <a:rPr lang="en-US" sz="1200" dirty="0" smtClean="0">
                <a:latin typeface="+mn-lt"/>
              </a:rPr>
              <a:t>tools and resources in Tools for Teachers that support classroom-based formative assessment practices. </a:t>
            </a:r>
          </a:p>
          <a:p>
            <a:pPr marL="0" lvl="0" indent="0" algn="l" rtl="0">
              <a:lnSpc>
                <a:spcPct val="100000"/>
              </a:lnSpc>
              <a:spcBef>
                <a:spcPts val="0"/>
              </a:spcBef>
              <a:spcAft>
                <a:spcPts val="0"/>
              </a:spcAft>
              <a:buSzPts val="1400"/>
              <a:buNone/>
            </a:pPr>
            <a:endParaRPr dirty="0"/>
          </a:p>
        </p:txBody>
      </p:sp>
      <p:sp>
        <p:nvSpPr>
          <p:cNvPr id="129" name="Google Shape;129;p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7613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8d7ef3356c_3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8d7ef3356c_3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This training includes the following interim assessment systems: English language arts, mathematics,</a:t>
            </a:r>
            <a:r>
              <a:rPr lang="en-US" baseline="0" dirty="0" smtClean="0"/>
              <a:t> and science</a:t>
            </a:r>
            <a:r>
              <a:rPr lang="en-US" dirty="0" smtClean="0"/>
              <a:t>.</a:t>
            </a:r>
            <a:r>
              <a:rPr lang="en-US" baseline="0" dirty="0" smtClean="0"/>
              <a:t> </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Please note that though the Interim Assessments provide both in grade and out of grade level administration, interim assessments aligned to the grade level instructional standards provide the most actionable data.</a:t>
            </a:r>
            <a:endParaRPr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581556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8d7ef3356c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8d7ef3356c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The Oregon Interim Assessment System</a:t>
            </a:r>
            <a:r>
              <a:rPr lang="en-US" baseline="0" dirty="0" smtClean="0"/>
              <a:t> for ELA, mathematics, and science is free to educators statewide. This includes the instructional and formative assessment resources in Tools for Teachers for ELA and mathematics</a:t>
            </a:r>
          </a:p>
          <a:p>
            <a:pPr marL="0" lvl="0" indent="0" algn="l" rtl="0">
              <a:spcBef>
                <a:spcPts val="0"/>
              </a:spcBef>
              <a:spcAft>
                <a:spcPts val="0"/>
              </a:spcAft>
              <a:buNone/>
            </a:pPr>
            <a:endParaRPr lang="en-US" baseline="0" dirty="0" smtClean="0"/>
          </a:p>
          <a:p>
            <a:pPr marL="0" lvl="0" indent="0" algn="l" rtl="0">
              <a:spcBef>
                <a:spcPts val="0"/>
              </a:spcBef>
              <a:spcAft>
                <a:spcPts val="0"/>
              </a:spcAft>
              <a:buNone/>
            </a:pPr>
            <a:r>
              <a:rPr lang="en-US" baseline="0" dirty="0" smtClean="0"/>
              <a:t>(animation) ODE has work with both Smarter Balanced and Cambium Assessment Incorporated to provide educators and students with remote administration options for more information on remote certification please refer to the slides later in this training.</a:t>
            </a:r>
            <a:endParaRPr dirty="0"/>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baseline="0" dirty="0" smtClean="0"/>
              <a:t>(animation) </a:t>
            </a:r>
            <a:r>
              <a:rPr lang="en-US" dirty="0" smtClean="0"/>
              <a:t>The Interim</a:t>
            </a:r>
            <a:r>
              <a:rPr lang="en-US" baseline="0" dirty="0" smtClean="0"/>
              <a:t> Assessment system provides the same Accessibility Supports as the OSAS Summative Assessments and all student data is reported in the Centralized Reporting System through the OSAS portal.</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162605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8d9aa3ab48_4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8d9aa3ab48_4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Educators have further flexibility in administration by providing access to out-of-grade</a:t>
            </a:r>
            <a:r>
              <a:rPr lang="en" baseline="0" dirty="0" smtClean="0"/>
              <a:t> level interim assessments aligned to both the Oregon State standards and </a:t>
            </a:r>
            <a:r>
              <a:rPr lang="en-US" baseline="0" dirty="0" smtClean="0"/>
              <a:t>(animation) </a:t>
            </a:r>
            <a:r>
              <a:rPr lang="en" baseline="0" dirty="0" smtClean="0"/>
              <a:t>the full complexity of those standards.</a:t>
            </a:r>
          </a:p>
          <a:p>
            <a:pPr marL="0" lvl="0" indent="0" algn="l" rtl="0">
              <a:spcBef>
                <a:spcPts val="0"/>
              </a:spcBef>
              <a:spcAft>
                <a:spcPts val="0"/>
              </a:spcAft>
              <a:buNone/>
            </a:pPr>
            <a:endParaRPr lang="en" baseline="0" dirty="0" smtClean="0"/>
          </a:p>
          <a:p>
            <a:pPr marL="0" lvl="0" indent="0" algn="l" rtl="0">
              <a:spcBef>
                <a:spcPts val="0"/>
              </a:spcBef>
              <a:spcAft>
                <a:spcPts val="0"/>
              </a:spcAft>
              <a:buNone/>
            </a:pPr>
            <a:r>
              <a:rPr lang="en-US" baseline="0" dirty="0" smtClean="0"/>
              <a:t>(animation) </a:t>
            </a:r>
            <a:r>
              <a:rPr lang="en" baseline="0" dirty="0" smtClean="0"/>
              <a:t>An additional feature allows teachers to access ELA and math items at the individual level within Tools for Teachers. This fetaure will be further discussed in the Interim test security section of this training module.</a:t>
            </a:r>
            <a:endParaRPr dirty="0"/>
          </a:p>
        </p:txBody>
      </p:sp>
    </p:spTree>
    <p:extLst>
      <p:ext uri="{BB962C8B-B14F-4D97-AF65-F5344CB8AC3E}">
        <p14:creationId xmlns:p14="http://schemas.microsoft.com/office/powerpoint/2010/main" val="2426857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8d9aa3ab48_4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8d9aa3ab48_4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lvl="0" indent="0" algn="l" rtl="0">
              <a:spcBef>
                <a:spcPts val="0"/>
              </a:spcBef>
              <a:spcAft>
                <a:spcPts val="0"/>
              </a:spcAft>
              <a:buSzPts val="1100"/>
              <a:buNone/>
            </a:pPr>
            <a:r>
              <a:rPr lang="en-US" dirty="0" smtClean="0"/>
              <a:t>The</a:t>
            </a:r>
            <a:r>
              <a:rPr lang="en-US" baseline="0" dirty="0" smtClean="0"/>
              <a:t> Oregon Interim Assessment System provides flexibility in the types of assessments available for educator administration.</a:t>
            </a:r>
          </a:p>
          <a:p>
            <a:pPr marL="158750" lvl="0" indent="0" algn="l" rtl="0">
              <a:spcBef>
                <a:spcPts val="0"/>
              </a:spcBef>
              <a:spcAft>
                <a:spcPts val="0"/>
              </a:spcAft>
              <a:buSzPts val="1100"/>
              <a:buNone/>
            </a:pPr>
            <a:endParaRPr lang="en-US" baseline="0" dirty="0" smtClean="0"/>
          </a:p>
          <a:p>
            <a:pPr marL="158750" lvl="0" indent="0" algn="l" rtl="0">
              <a:spcBef>
                <a:spcPts val="0"/>
              </a:spcBef>
              <a:spcAft>
                <a:spcPts val="0"/>
              </a:spcAft>
              <a:buSzPts val="1100"/>
              <a:buNone/>
            </a:pPr>
            <a:r>
              <a:rPr lang="en-US" baseline="0" dirty="0" smtClean="0"/>
              <a:t>Interim </a:t>
            </a:r>
            <a:r>
              <a:rPr lang="en-US" baseline="0" dirty="0" smtClean="0"/>
              <a:t>Assessment Blocks or IABs are available in all content areas and target a wide range of connected standards. For (animation) for both ELA and mathematics Focused Interim Assessment Blocks or Focused IABs are available. These FIABs target a smaller scope targets, usually 1 or 2 and a more precise set of associated standards.</a:t>
            </a:r>
          </a:p>
          <a:p>
            <a:pPr marL="158750" lvl="0" indent="0" algn="l" rtl="0">
              <a:spcBef>
                <a:spcPts val="0"/>
              </a:spcBef>
              <a:spcAft>
                <a:spcPts val="0"/>
              </a:spcAft>
              <a:buSzPts val="1100"/>
              <a:buNone/>
            </a:pPr>
            <a:endParaRPr lang="en-US" baseline="0" dirty="0" smtClean="0"/>
          </a:p>
          <a:p>
            <a:pPr marL="158750" lvl="0" indent="0" algn="l" rtl="0">
              <a:spcBef>
                <a:spcPts val="0"/>
              </a:spcBef>
              <a:spcAft>
                <a:spcPts val="0"/>
              </a:spcAft>
              <a:buSzPts val="1100"/>
              <a:buNone/>
            </a:pPr>
            <a:r>
              <a:rPr lang="en-US" baseline="0" dirty="0" smtClean="0"/>
              <a:t>Please note the Science Interim Assessments contain only Interim Assessment Blocks at this time.</a:t>
            </a:r>
            <a:endParaRPr dirty="0"/>
          </a:p>
        </p:txBody>
      </p:sp>
    </p:spTree>
    <p:extLst>
      <p:ext uri="{BB962C8B-B14F-4D97-AF65-F5344CB8AC3E}">
        <p14:creationId xmlns:p14="http://schemas.microsoft.com/office/powerpoint/2010/main" val="4203310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Logo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771" y="2326251"/>
            <a:ext cx="6207236" cy="231517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771" y="2326251"/>
            <a:ext cx="6207236" cy="23151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771" y="2326251"/>
            <a:ext cx="6207236" cy="2315175"/>
          </a:xfrm>
          <a:prstGeom prst="rect">
            <a:avLst/>
          </a:prstGeom>
        </p:spPr>
      </p:pic>
    </p:spTree>
    <p:extLst>
      <p:ext uri="{BB962C8B-B14F-4D97-AF65-F5344CB8AC3E}">
        <p14:creationId xmlns:p14="http://schemas.microsoft.com/office/powerpoint/2010/main" val="1690797805"/>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992834"/>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1992834"/>
            <a:ext cx="6172200" cy="3868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3593040"/>
            <a:ext cx="3932237" cy="227595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Tree>
    <p:extLst>
      <p:ext uri="{BB962C8B-B14F-4D97-AF65-F5344CB8AC3E}">
        <p14:creationId xmlns:p14="http://schemas.microsoft.com/office/powerpoint/2010/main" val="209207186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1999813"/>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183188" y="1999819"/>
            <a:ext cx="6172200" cy="3861237"/>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839788" y="3613978"/>
            <a:ext cx="3932237" cy="2289915"/>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Tree>
    <p:extLst>
      <p:ext uri="{BB962C8B-B14F-4D97-AF65-F5344CB8AC3E}">
        <p14:creationId xmlns:p14="http://schemas.microsoft.com/office/powerpoint/2010/main" val="359458730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4" name="Straight Connector 3"/>
          <p:cNvSpPr>
            <a:spLocks noChangeShapeType="1"/>
          </p:cNvSpPr>
          <p:nvPr userDrawn="1"/>
        </p:nvSpPr>
        <p:spPr bwMode="auto">
          <a:xfrm>
            <a:off x="1215178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sz="1800"/>
          </a:p>
        </p:txBody>
      </p:sp>
      <p:sp>
        <p:nvSpPr>
          <p:cNvPr id="5" name="Oval 4"/>
          <p:cNvSpPr/>
          <p:nvPr userDrawn="1"/>
        </p:nvSpPr>
        <p:spPr bwMode="auto">
          <a:xfrm>
            <a:off x="5181601" y="3505200"/>
            <a:ext cx="918633" cy="688975"/>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dirty="0"/>
          </a:p>
        </p:txBody>
      </p:sp>
      <p:pic>
        <p:nvPicPr>
          <p:cNvPr id="6" name="Picture 2" descr="OAKS Tree Only Paper_2014"/>
          <p:cNvPicPr>
            <a:picLocks noChangeAspect="1" noChangeArrowheads="1"/>
          </p:cNvPicPr>
          <p:nvPr userDrawn="1"/>
        </p:nvPicPr>
        <p:blipFill>
          <a:blip r:embed="rId2">
            <a:extLst>
              <a:ext uri="{28A0092B-C50C-407E-A947-70E740481C1C}">
                <a14:useLocalDpi xmlns:a14="http://schemas.microsoft.com/office/drawing/2010/main" val="0"/>
              </a:ext>
            </a:extLst>
          </a:blip>
          <a:srcRect l="27104" t="1495" r="28221" b="39485"/>
          <a:stretch>
            <a:fillRect/>
          </a:stretch>
        </p:blipFill>
        <p:spPr bwMode="auto">
          <a:xfrm>
            <a:off x="5240867" y="3516313"/>
            <a:ext cx="855133"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7"/>
          <p:cNvSpPr>
            <a:spLocks noGrp="1"/>
          </p:cNvSpPr>
          <p:nvPr>
            <p:ph type="ctrTitle"/>
          </p:nvPr>
        </p:nvSpPr>
        <p:spPr>
          <a:xfrm>
            <a:off x="1524000" y="1371600"/>
            <a:ext cx="8229600" cy="1371600"/>
          </a:xfrm>
        </p:spPr>
        <p:txBody>
          <a:bodyPr/>
          <a:lstStyle>
            <a:lvl1pPr algn="ctr">
              <a:defRPr b="1"/>
            </a:lvl1pPr>
          </a:lstStyle>
          <a:p>
            <a:r>
              <a:rPr lang="en-US" dirty="0"/>
              <a:t>Click to edit Master title style</a:t>
            </a:r>
          </a:p>
        </p:txBody>
      </p:sp>
      <p:sp>
        <p:nvSpPr>
          <p:cNvPr id="10" name="Content Placeholder 7"/>
          <p:cNvSpPr>
            <a:spLocks noGrp="1"/>
          </p:cNvSpPr>
          <p:nvPr>
            <p:ph sz="quarter" idx="1"/>
          </p:nvPr>
        </p:nvSpPr>
        <p:spPr>
          <a:xfrm>
            <a:off x="1524000" y="2743200"/>
            <a:ext cx="8229600" cy="457200"/>
          </a:xfrm>
        </p:spPr>
        <p:txBody>
          <a:bodyPr/>
          <a:lstStyle>
            <a:lvl1pPr marL="0" indent="0" algn="ctr">
              <a:buFont typeface="Wingdings" panose="05000000000000000000" pitchFamily="2" charset="2"/>
              <a:buNone/>
              <a:defRPr sz="1900" i="1"/>
            </a:lvl1pPr>
            <a:lvl2pPr marL="639763" indent="-273050">
              <a:buFont typeface="Wingdings" panose="05000000000000000000" pitchFamily="2" charset="2"/>
              <a:buChar char="Ø"/>
              <a:defRPr/>
            </a:lvl2pPr>
          </a:lstStyle>
          <a:p>
            <a:pPr lvl="0"/>
            <a:r>
              <a:rPr lang="en-US" dirty="0"/>
              <a:t>Click to edit Master text styles</a:t>
            </a:r>
          </a:p>
        </p:txBody>
      </p:sp>
    </p:spTree>
    <p:extLst>
      <p:ext uri="{BB962C8B-B14F-4D97-AF65-F5344CB8AC3E}">
        <p14:creationId xmlns:p14="http://schemas.microsoft.com/office/powerpoint/2010/main" val="9827499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4" name="Straight Connector 3"/>
          <p:cNvSpPr>
            <a:spLocks noChangeShapeType="1"/>
          </p:cNvSpPr>
          <p:nvPr userDrawn="1"/>
        </p:nvSpPr>
        <p:spPr bwMode="auto">
          <a:xfrm>
            <a:off x="1215178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sz="1800"/>
          </a:p>
        </p:txBody>
      </p:sp>
      <p:sp>
        <p:nvSpPr>
          <p:cNvPr id="5" name="Oval 4"/>
          <p:cNvSpPr/>
          <p:nvPr userDrawn="1"/>
        </p:nvSpPr>
        <p:spPr bwMode="auto">
          <a:xfrm>
            <a:off x="5181601" y="3505200"/>
            <a:ext cx="918633" cy="688975"/>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dirty="0"/>
          </a:p>
        </p:txBody>
      </p:sp>
      <p:pic>
        <p:nvPicPr>
          <p:cNvPr id="6" name="Picture 2" descr="OAKS Tree Only Paper_2014"/>
          <p:cNvPicPr>
            <a:picLocks noChangeAspect="1" noChangeArrowheads="1"/>
          </p:cNvPicPr>
          <p:nvPr userDrawn="1"/>
        </p:nvPicPr>
        <p:blipFill>
          <a:blip r:embed="rId2">
            <a:extLst>
              <a:ext uri="{28A0092B-C50C-407E-A947-70E740481C1C}">
                <a14:useLocalDpi xmlns:a14="http://schemas.microsoft.com/office/drawing/2010/main" val="0"/>
              </a:ext>
            </a:extLst>
          </a:blip>
          <a:srcRect l="27104" t="1495" r="28221" b="39485"/>
          <a:stretch>
            <a:fillRect/>
          </a:stretch>
        </p:blipFill>
        <p:spPr bwMode="auto">
          <a:xfrm>
            <a:off x="5240867" y="3516313"/>
            <a:ext cx="855133"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7"/>
          <p:cNvSpPr>
            <a:spLocks noGrp="1"/>
          </p:cNvSpPr>
          <p:nvPr>
            <p:ph type="ctrTitle"/>
          </p:nvPr>
        </p:nvSpPr>
        <p:spPr>
          <a:xfrm>
            <a:off x="1524000" y="1371600"/>
            <a:ext cx="8229600" cy="1371600"/>
          </a:xfrm>
        </p:spPr>
        <p:txBody>
          <a:bodyPr/>
          <a:lstStyle>
            <a:lvl1pPr algn="ctr">
              <a:defRPr b="1"/>
            </a:lvl1pPr>
          </a:lstStyle>
          <a:p>
            <a:r>
              <a:rPr lang="en-US" dirty="0"/>
              <a:t>Click to edit Master title style</a:t>
            </a:r>
          </a:p>
        </p:txBody>
      </p:sp>
      <p:sp>
        <p:nvSpPr>
          <p:cNvPr id="10" name="Content Placeholder 7"/>
          <p:cNvSpPr>
            <a:spLocks noGrp="1"/>
          </p:cNvSpPr>
          <p:nvPr>
            <p:ph sz="quarter" idx="1"/>
          </p:nvPr>
        </p:nvSpPr>
        <p:spPr>
          <a:xfrm>
            <a:off x="1524000" y="2743200"/>
            <a:ext cx="8229600" cy="457200"/>
          </a:xfrm>
        </p:spPr>
        <p:txBody>
          <a:bodyPr/>
          <a:lstStyle>
            <a:lvl1pPr marL="0" indent="0" algn="ctr">
              <a:buFont typeface="Wingdings" panose="05000000000000000000" pitchFamily="2" charset="2"/>
              <a:buNone/>
              <a:defRPr sz="1900" i="1"/>
            </a:lvl1pPr>
            <a:lvl2pPr marL="639763" indent="-273050">
              <a:buFont typeface="Wingdings" panose="05000000000000000000" pitchFamily="2" charset="2"/>
              <a:buChar char="Ø"/>
              <a:defRPr/>
            </a:lvl2pPr>
          </a:lstStyle>
          <a:p>
            <a:pPr lvl="0"/>
            <a:r>
              <a:rPr lang="en-US" dirty="0"/>
              <a:t>Click to edit Master text styles</a:t>
            </a:r>
          </a:p>
        </p:txBody>
      </p:sp>
    </p:spTree>
    <p:extLst>
      <p:ext uri="{BB962C8B-B14F-4D97-AF65-F5344CB8AC3E}">
        <p14:creationId xmlns:p14="http://schemas.microsoft.com/office/powerpoint/2010/main" val="358497372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4" name="Straight Connector 3"/>
          <p:cNvSpPr>
            <a:spLocks noChangeShapeType="1"/>
          </p:cNvSpPr>
          <p:nvPr userDrawn="1"/>
        </p:nvSpPr>
        <p:spPr bwMode="auto">
          <a:xfrm>
            <a:off x="1215178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sz="1800"/>
          </a:p>
        </p:txBody>
      </p:sp>
      <p:sp>
        <p:nvSpPr>
          <p:cNvPr id="5" name="Oval 4"/>
          <p:cNvSpPr/>
          <p:nvPr userDrawn="1"/>
        </p:nvSpPr>
        <p:spPr bwMode="auto">
          <a:xfrm>
            <a:off x="5181601" y="3505200"/>
            <a:ext cx="918633" cy="688975"/>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dirty="0"/>
          </a:p>
        </p:txBody>
      </p:sp>
      <p:pic>
        <p:nvPicPr>
          <p:cNvPr id="6" name="Picture 2" descr="OAKS Tree Only Paper_2014"/>
          <p:cNvPicPr>
            <a:picLocks noChangeAspect="1" noChangeArrowheads="1"/>
          </p:cNvPicPr>
          <p:nvPr userDrawn="1"/>
        </p:nvPicPr>
        <p:blipFill>
          <a:blip r:embed="rId2">
            <a:extLst>
              <a:ext uri="{28A0092B-C50C-407E-A947-70E740481C1C}">
                <a14:useLocalDpi xmlns:a14="http://schemas.microsoft.com/office/drawing/2010/main" val="0"/>
              </a:ext>
            </a:extLst>
          </a:blip>
          <a:srcRect l="27104" t="1495" r="28221" b="39485"/>
          <a:stretch>
            <a:fillRect/>
          </a:stretch>
        </p:blipFill>
        <p:spPr bwMode="auto">
          <a:xfrm>
            <a:off x="5240867" y="3516313"/>
            <a:ext cx="855133"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7"/>
          <p:cNvSpPr>
            <a:spLocks noGrp="1"/>
          </p:cNvSpPr>
          <p:nvPr>
            <p:ph type="ctrTitle"/>
          </p:nvPr>
        </p:nvSpPr>
        <p:spPr>
          <a:xfrm>
            <a:off x="1524000" y="1371600"/>
            <a:ext cx="8229600" cy="1371600"/>
          </a:xfrm>
        </p:spPr>
        <p:txBody>
          <a:bodyPr/>
          <a:lstStyle>
            <a:lvl1pPr algn="ctr">
              <a:defRPr b="1"/>
            </a:lvl1pPr>
          </a:lstStyle>
          <a:p>
            <a:r>
              <a:rPr lang="en-US" dirty="0"/>
              <a:t>Click to edit Master title style</a:t>
            </a:r>
          </a:p>
        </p:txBody>
      </p:sp>
      <p:sp>
        <p:nvSpPr>
          <p:cNvPr id="10" name="Content Placeholder 7"/>
          <p:cNvSpPr>
            <a:spLocks noGrp="1"/>
          </p:cNvSpPr>
          <p:nvPr>
            <p:ph sz="quarter" idx="1"/>
          </p:nvPr>
        </p:nvSpPr>
        <p:spPr>
          <a:xfrm>
            <a:off x="1524000" y="2743200"/>
            <a:ext cx="8229600" cy="457200"/>
          </a:xfrm>
        </p:spPr>
        <p:txBody>
          <a:bodyPr/>
          <a:lstStyle>
            <a:lvl1pPr marL="0" indent="0" algn="ctr">
              <a:buFont typeface="Wingdings" panose="05000000000000000000" pitchFamily="2" charset="2"/>
              <a:buNone/>
              <a:defRPr sz="1900" i="1"/>
            </a:lvl1pPr>
            <a:lvl2pPr marL="639763" indent="-273050">
              <a:buFont typeface="Wingdings" panose="05000000000000000000" pitchFamily="2" charset="2"/>
              <a:buChar char="Ø"/>
              <a:defRPr/>
            </a:lvl2pPr>
          </a:lstStyle>
          <a:p>
            <a:pPr lvl="0"/>
            <a:r>
              <a:rPr lang="en-US" dirty="0"/>
              <a:t>Click to edit Master text styles</a:t>
            </a:r>
          </a:p>
        </p:txBody>
      </p:sp>
    </p:spTree>
    <p:extLst>
      <p:ext uri="{BB962C8B-B14F-4D97-AF65-F5344CB8AC3E}">
        <p14:creationId xmlns:p14="http://schemas.microsoft.com/office/powerpoint/2010/main" val="49096460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36"/>
        <p:cNvGrpSpPr/>
        <p:nvPr/>
      </p:nvGrpSpPr>
      <p:grpSpPr>
        <a:xfrm>
          <a:off x="0" y="0"/>
          <a:ext cx="0" cy="0"/>
          <a:chOff x="0" y="0"/>
          <a:chExt cx="0" cy="0"/>
        </a:xfrm>
      </p:grpSpPr>
      <p:sp>
        <p:nvSpPr>
          <p:cNvPr id="37" name="Google Shape;37;p5"/>
          <p:cNvSpPr txBox="1">
            <a:spLocks noGrp="1"/>
          </p:cNvSpPr>
          <p:nvPr>
            <p:ph type="title"/>
          </p:nvPr>
        </p:nvSpPr>
        <p:spPr>
          <a:xfrm>
            <a:off x="3573100" y="93194"/>
            <a:ext cx="8534400" cy="857421"/>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Calibri"/>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body" idx="1"/>
          </p:nvPr>
        </p:nvSpPr>
        <p:spPr>
          <a:xfrm>
            <a:off x="922700" y="2748249"/>
            <a:ext cx="10515600" cy="2749708"/>
          </a:xfrm>
          <a:prstGeom prst="rect">
            <a:avLst/>
          </a:prstGeom>
          <a:noFill/>
          <a:ln>
            <a:noFill/>
          </a:ln>
        </p:spPr>
        <p:txBody>
          <a:bodyPr spcFirstLastPara="1" wrap="square" lIns="91425" tIns="45700" rIns="91425" bIns="45700" anchor="t" anchorCtr="0">
            <a:noAutofit/>
          </a:bodyPr>
          <a:lstStyle>
            <a:lvl1pPr marL="457189" lvl="0" indent="-342891" algn="l">
              <a:lnSpc>
                <a:spcPct val="90000"/>
              </a:lnSpc>
              <a:spcBef>
                <a:spcPts val="1000"/>
              </a:spcBef>
              <a:spcAft>
                <a:spcPts val="0"/>
              </a:spcAft>
              <a:buClr>
                <a:schemeClr val="dk1"/>
              </a:buClr>
              <a:buSzPts val="1800"/>
              <a:buChar char="•"/>
              <a:defRPr/>
            </a:lvl1pPr>
            <a:lvl2pPr marL="914377" lvl="1" indent="-342891" algn="l">
              <a:lnSpc>
                <a:spcPct val="90000"/>
              </a:lnSpc>
              <a:spcBef>
                <a:spcPts val="500"/>
              </a:spcBef>
              <a:spcAft>
                <a:spcPts val="0"/>
              </a:spcAft>
              <a:buClr>
                <a:schemeClr val="dk1"/>
              </a:buClr>
              <a:buSzPts val="1800"/>
              <a:buChar char="•"/>
              <a:defRPr/>
            </a:lvl2pPr>
            <a:lvl3pPr marL="1371566" lvl="2" indent="-342891" algn="l">
              <a:lnSpc>
                <a:spcPct val="90000"/>
              </a:lnSpc>
              <a:spcBef>
                <a:spcPts val="500"/>
              </a:spcBef>
              <a:spcAft>
                <a:spcPts val="0"/>
              </a:spcAft>
              <a:buClr>
                <a:schemeClr val="dk1"/>
              </a:buClr>
              <a:buSzPts val="1800"/>
              <a:buChar char="•"/>
              <a:defRPr/>
            </a:lvl3pPr>
            <a:lvl4pPr marL="1828754" lvl="3" indent="-342891" algn="l">
              <a:lnSpc>
                <a:spcPct val="90000"/>
              </a:lnSpc>
              <a:spcBef>
                <a:spcPts val="500"/>
              </a:spcBef>
              <a:spcAft>
                <a:spcPts val="0"/>
              </a:spcAft>
              <a:buClr>
                <a:schemeClr val="dk1"/>
              </a:buClr>
              <a:buSzPts val="1800"/>
              <a:buChar char="•"/>
              <a:defRPr/>
            </a:lvl4pPr>
            <a:lvl5pPr marL="2285943" lvl="4" indent="-342891" algn="l">
              <a:lnSpc>
                <a:spcPct val="90000"/>
              </a:lnSpc>
              <a:spcBef>
                <a:spcPts val="500"/>
              </a:spcBef>
              <a:spcAft>
                <a:spcPts val="0"/>
              </a:spcAft>
              <a:buClr>
                <a:schemeClr val="dk1"/>
              </a:buClr>
              <a:buSzPts val="1800"/>
              <a:buChar char="•"/>
              <a:defRPr/>
            </a:lvl5pPr>
            <a:lvl6pPr marL="2743131" lvl="5" indent="-342891" algn="l">
              <a:lnSpc>
                <a:spcPct val="90000"/>
              </a:lnSpc>
              <a:spcBef>
                <a:spcPts val="500"/>
              </a:spcBef>
              <a:spcAft>
                <a:spcPts val="0"/>
              </a:spcAft>
              <a:buClr>
                <a:schemeClr val="dk1"/>
              </a:buClr>
              <a:buSzPts val="1800"/>
              <a:buChar char="•"/>
              <a:defRPr/>
            </a:lvl6pPr>
            <a:lvl7pPr marL="3200320" lvl="6" indent="-342891" algn="l">
              <a:lnSpc>
                <a:spcPct val="90000"/>
              </a:lnSpc>
              <a:spcBef>
                <a:spcPts val="500"/>
              </a:spcBef>
              <a:spcAft>
                <a:spcPts val="0"/>
              </a:spcAft>
              <a:buClr>
                <a:schemeClr val="dk1"/>
              </a:buClr>
              <a:buSzPts val="1800"/>
              <a:buChar char="•"/>
              <a:defRPr/>
            </a:lvl7pPr>
            <a:lvl8pPr marL="3657509" lvl="7" indent="-342891" algn="l">
              <a:lnSpc>
                <a:spcPct val="90000"/>
              </a:lnSpc>
              <a:spcBef>
                <a:spcPts val="500"/>
              </a:spcBef>
              <a:spcAft>
                <a:spcPts val="0"/>
              </a:spcAft>
              <a:buClr>
                <a:schemeClr val="dk1"/>
              </a:buClr>
              <a:buSzPts val="1800"/>
              <a:buChar char="•"/>
              <a:defRPr/>
            </a:lvl8pPr>
            <a:lvl9pPr marL="4114697" lvl="8" indent="-342891" algn="l">
              <a:lnSpc>
                <a:spcPct val="90000"/>
              </a:lnSpc>
              <a:spcBef>
                <a:spcPts val="500"/>
              </a:spcBef>
              <a:spcAft>
                <a:spcPts val="0"/>
              </a:spcAft>
              <a:buClr>
                <a:schemeClr val="dk1"/>
              </a:buClr>
              <a:buSzPts val="1800"/>
              <a:buChar char="•"/>
              <a:defRPr/>
            </a:lvl9pPr>
          </a:lstStyle>
          <a:p>
            <a:endParaRPr/>
          </a:p>
        </p:txBody>
      </p:sp>
      <p:sp>
        <p:nvSpPr>
          <p:cNvPr id="39" name="Google Shape;39;p5"/>
          <p:cNvSpPr txBox="1">
            <a:spLocks noGrp="1"/>
          </p:cNvSpPr>
          <p:nvPr>
            <p:ph type="sldNum" idx="12"/>
          </p:nvPr>
        </p:nvSpPr>
        <p:spPr>
          <a:xfrm>
            <a:off x="8610601" y="6492538"/>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009070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Blank">
  <p:cSld name="1_Blank">
    <p:bg>
      <p:bgPr>
        <a:solidFill>
          <a:schemeClr val="lt1"/>
        </a:solidFill>
        <a:effectLst/>
      </p:bgPr>
    </p:bg>
    <p:spTree>
      <p:nvGrpSpPr>
        <p:cNvPr id="1" name="Shape 30"/>
        <p:cNvGrpSpPr/>
        <p:nvPr/>
      </p:nvGrpSpPr>
      <p:grpSpPr>
        <a:xfrm>
          <a:off x="0" y="0"/>
          <a:ext cx="0" cy="0"/>
          <a:chOff x="0" y="0"/>
          <a:chExt cx="0" cy="0"/>
        </a:xfrm>
      </p:grpSpPr>
      <p:sp>
        <p:nvSpPr>
          <p:cNvPr id="31" name="Google Shape;31;p4"/>
          <p:cNvSpPr txBox="1">
            <a:spLocks noGrp="1"/>
          </p:cNvSpPr>
          <p:nvPr>
            <p:ph type="title"/>
          </p:nvPr>
        </p:nvSpPr>
        <p:spPr>
          <a:xfrm>
            <a:off x="2509116" y="111583"/>
            <a:ext cx="9536580" cy="1013399"/>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dk1"/>
              </a:buClr>
              <a:buSzPts val="3600"/>
              <a:buFont typeface="Calibri"/>
              <a:buNone/>
              <a:defRPr sz="3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2" name="Google Shape;32;p4" descr="Decorative geometric pattern"/>
          <p:cNvPicPr preferRelativeResize="0"/>
          <p:nvPr/>
        </p:nvPicPr>
        <p:blipFill rotWithShape="1">
          <a:blip r:embed="rId2">
            <a:alphaModFix/>
          </a:blip>
          <a:srcRect/>
          <a:stretch/>
        </p:blipFill>
        <p:spPr>
          <a:xfrm>
            <a:off x="0" y="0"/>
            <a:ext cx="12192000" cy="6494853"/>
          </a:xfrm>
          <a:prstGeom prst="rect">
            <a:avLst/>
          </a:prstGeom>
          <a:noFill/>
          <a:ln>
            <a:noFill/>
          </a:ln>
        </p:spPr>
      </p:pic>
      <p:pic>
        <p:nvPicPr>
          <p:cNvPr id="33" name="Google Shape;33;p4" descr="Decorative blue bar"/>
          <p:cNvPicPr preferRelativeResize="0"/>
          <p:nvPr/>
        </p:nvPicPr>
        <p:blipFill rotWithShape="1">
          <a:blip r:embed="rId3">
            <a:alphaModFix/>
          </a:blip>
          <a:srcRect/>
          <a:stretch/>
        </p:blipFill>
        <p:spPr>
          <a:xfrm>
            <a:off x="0" y="6494855"/>
            <a:ext cx="12192000" cy="368372"/>
          </a:xfrm>
          <a:prstGeom prst="rect">
            <a:avLst/>
          </a:prstGeom>
          <a:noFill/>
          <a:ln>
            <a:noFill/>
          </a:ln>
        </p:spPr>
      </p:pic>
      <p:pic>
        <p:nvPicPr>
          <p:cNvPr id="34" name="Google Shape;34;p4" descr="Oregon Department of Education Logo"/>
          <p:cNvPicPr preferRelativeResize="0"/>
          <p:nvPr/>
        </p:nvPicPr>
        <p:blipFill rotWithShape="1">
          <a:blip r:embed="rId4">
            <a:alphaModFix/>
          </a:blip>
          <a:srcRect/>
          <a:stretch/>
        </p:blipFill>
        <p:spPr>
          <a:xfrm>
            <a:off x="-120814" y="53561"/>
            <a:ext cx="1972448" cy="980912"/>
          </a:xfrm>
          <a:prstGeom prst="rect">
            <a:avLst/>
          </a:prstGeom>
          <a:noFill/>
          <a:ln>
            <a:noFill/>
          </a:ln>
        </p:spPr>
      </p:pic>
      <p:sp>
        <p:nvSpPr>
          <p:cNvPr id="35" name="Google Shape;35;p4"/>
          <p:cNvSpPr txBox="1">
            <a:spLocks noGrp="1"/>
          </p:cNvSpPr>
          <p:nvPr>
            <p:ph type="sldNum" idx="12"/>
          </p:nvPr>
        </p:nvSpPr>
        <p:spPr>
          <a:xfrm>
            <a:off x="8610601" y="6492538"/>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856486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p:cSld name="1_Title Slide">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3573100" y="93194"/>
            <a:ext cx="8534400" cy="857421"/>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Calibri"/>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
          <p:cNvSpPr txBox="1">
            <a:spLocks noGrp="1"/>
          </p:cNvSpPr>
          <p:nvPr>
            <p:ph type="subTitle" idx="1"/>
          </p:nvPr>
        </p:nvSpPr>
        <p:spPr>
          <a:xfrm>
            <a:off x="1318788" y="2809829"/>
            <a:ext cx="9144000" cy="1655761"/>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3" name="Google Shape;43;p6"/>
          <p:cNvSpPr txBox="1">
            <a:spLocks noGrp="1"/>
          </p:cNvSpPr>
          <p:nvPr>
            <p:ph type="sldNum" idx="12"/>
          </p:nvPr>
        </p:nvSpPr>
        <p:spPr>
          <a:xfrm>
            <a:off x="8610601" y="6492538"/>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435911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1_Blank">
  <p:cSld name="1_Blank">
    <p:bg>
      <p:bgPr>
        <a:solidFill>
          <a:schemeClr val="lt1"/>
        </a:solidFill>
        <a:effectLst/>
      </p:bgPr>
    </p:bg>
    <p:spTree>
      <p:nvGrpSpPr>
        <p:cNvPr id="1" name="Shape 78"/>
        <p:cNvGrpSpPr/>
        <p:nvPr/>
      </p:nvGrpSpPr>
      <p:grpSpPr>
        <a:xfrm>
          <a:off x="0" y="0"/>
          <a:ext cx="0" cy="0"/>
          <a:chOff x="0" y="0"/>
          <a:chExt cx="0" cy="0"/>
        </a:xfrm>
      </p:grpSpPr>
      <p:pic>
        <p:nvPicPr>
          <p:cNvPr id="79" name="Google Shape;79;p15" descr="Decorative geometric pattern"/>
          <p:cNvPicPr preferRelativeResize="0"/>
          <p:nvPr/>
        </p:nvPicPr>
        <p:blipFill rotWithShape="1">
          <a:blip r:embed="rId2">
            <a:alphaModFix/>
          </a:blip>
          <a:srcRect/>
          <a:stretch/>
        </p:blipFill>
        <p:spPr>
          <a:xfrm>
            <a:off x="1" y="1"/>
            <a:ext cx="12192001" cy="6494853"/>
          </a:xfrm>
          <a:prstGeom prst="rect">
            <a:avLst/>
          </a:prstGeom>
          <a:noFill/>
          <a:ln>
            <a:noFill/>
          </a:ln>
        </p:spPr>
      </p:pic>
      <p:pic>
        <p:nvPicPr>
          <p:cNvPr id="80" name="Google Shape;80;p15" descr="Decorative blue bar"/>
          <p:cNvPicPr preferRelativeResize="0"/>
          <p:nvPr/>
        </p:nvPicPr>
        <p:blipFill rotWithShape="1">
          <a:blip r:embed="rId3">
            <a:alphaModFix/>
          </a:blip>
          <a:srcRect/>
          <a:stretch/>
        </p:blipFill>
        <p:spPr>
          <a:xfrm>
            <a:off x="1" y="6494854"/>
            <a:ext cx="12192001" cy="368372"/>
          </a:xfrm>
          <a:prstGeom prst="rect">
            <a:avLst/>
          </a:prstGeom>
          <a:noFill/>
          <a:ln>
            <a:noFill/>
          </a:ln>
        </p:spPr>
      </p:pic>
      <p:sp>
        <p:nvSpPr>
          <p:cNvPr id="81" name="Google Shape;81;p15"/>
          <p:cNvSpPr txBox="1">
            <a:spLocks noGrp="1"/>
          </p:cNvSpPr>
          <p:nvPr>
            <p:ph type="title"/>
          </p:nvPr>
        </p:nvSpPr>
        <p:spPr>
          <a:xfrm>
            <a:off x="2509117" y="111581"/>
            <a:ext cx="9536400" cy="1013400"/>
          </a:xfrm>
          <a:prstGeom prst="rect">
            <a:avLst/>
          </a:prstGeom>
          <a:noFill/>
          <a:ln>
            <a:noFill/>
          </a:ln>
        </p:spPr>
        <p:txBody>
          <a:bodyPr spcFirstLastPara="1" wrap="square" lIns="91425" tIns="45700" rIns="91425" bIns="45700" anchor="ctr" anchorCtr="0">
            <a:noAutofit/>
          </a:bodyPr>
          <a:lstStyle>
            <a:lvl1pPr lvl="0" algn="r" rtl="0">
              <a:lnSpc>
                <a:spcPct val="90000"/>
              </a:lnSpc>
              <a:spcBef>
                <a:spcPts val="0"/>
              </a:spcBef>
              <a:spcAft>
                <a:spcPts val="0"/>
              </a:spcAft>
              <a:buSzPts val="4400"/>
              <a:buNone/>
              <a:defRPr sz="3600">
                <a:solidFill>
                  <a:schemeClr val="dk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82" name="Google Shape;82;p15" descr="Oregon Department of Education Logo"/>
          <p:cNvPicPr preferRelativeResize="0"/>
          <p:nvPr/>
        </p:nvPicPr>
        <p:blipFill rotWithShape="1">
          <a:blip r:embed="rId4">
            <a:alphaModFix/>
          </a:blip>
          <a:srcRect/>
          <a:stretch/>
        </p:blipFill>
        <p:spPr>
          <a:xfrm>
            <a:off x="-120815" y="53562"/>
            <a:ext cx="2629931" cy="980912"/>
          </a:xfrm>
          <a:prstGeom prst="rect">
            <a:avLst/>
          </a:prstGeom>
          <a:noFill/>
          <a:ln>
            <a:noFill/>
          </a:ln>
        </p:spPr>
      </p:pic>
      <p:sp>
        <p:nvSpPr>
          <p:cNvPr id="83" name="Google Shape;83;p15"/>
          <p:cNvSpPr txBox="1">
            <a:spLocks noGrp="1"/>
          </p:cNvSpPr>
          <p:nvPr>
            <p:ph type="sldNum" idx="12"/>
          </p:nvPr>
        </p:nvSpPr>
        <p:spPr>
          <a:xfrm>
            <a:off x="8610600" y="6492537"/>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None/>
              <a:defRPr sz="1200" b="0" i="0" u="none" strike="noStrike" cap="none">
                <a:solidFill>
                  <a:schemeClr val="lt1"/>
                </a:solidFill>
                <a:latin typeface="Arial"/>
                <a:ea typeface="Arial"/>
                <a:cs typeface="Arial"/>
                <a:sym typeface="Arial"/>
              </a:defRPr>
            </a:lvl1pPr>
            <a:lvl2pPr marL="0" marR="0" lvl="1" indent="0" algn="r" rtl="0">
              <a:lnSpc>
                <a:spcPct val="100000"/>
              </a:lnSpc>
              <a:spcBef>
                <a:spcPts val="0"/>
              </a:spcBef>
              <a:spcAft>
                <a:spcPts val="0"/>
              </a:spcAft>
              <a:buNone/>
              <a:defRPr sz="1200" b="0" i="0" u="none" strike="noStrike" cap="none">
                <a:solidFill>
                  <a:schemeClr val="lt1"/>
                </a:solidFill>
                <a:latin typeface="Arial"/>
                <a:ea typeface="Arial"/>
                <a:cs typeface="Arial"/>
                <a:sym typeface="Arial"/>
              </a:defRPr>
            </a:lvl2pPr>
            <a:lvl3pPr marL="0" marR="0" lvl="2" indent="0" algn="r" rtl="0">
              <a:lnSpc>
                <a:spcPct val="100000"/>
              </a:lnSpc>
              <a:spcBef>
                <a:spcPts val="0"/>
              </a:spcBef>
              <a:spcAft>
                <a:spcPts val="0"/>
              </a:spcAft>
              <a:buNone/>
              <a:defRPr sz="1200" b="0" i="0" u="none" strike="noStrike" cap="none">
                <a:solidFill>
                  <a:schemeClr val="lt1"/>
                </a:solidFill>
                <a:latin typeface="Arial"/>
                <a:ea typeface="Arial"/>
                <a:cs typeface="Arial"/>
                <a:sym typeface="Arial"/>
              </a:defRPr>
            </a:lvl3pPr>
            <a:lvl4pPr marL="0" marR="0" lvl="3" indent="0" algn="r" rtl="0">
              <a:lnSpc>
                <a:spcPct val="100000"/>
              </a:lnSpc>
              <a:spcBef>
                <a:spcPts val="0"/>
              </a:spcBef>
              <a:spcAft>
                <a:spcPts val="0"/>
              </a:spcAft>
              <a:buNone/>
              <a:defRPr sz="1200" b="0" i="0" u="none" strike="noStrike" cap="none">
                <a:solidFill>
                  <a:schemeClr val="lt1"/>
                </a:solidFill>
                <a:latin typeface="Arial"/>
                <a:ea typeface="Arial"/>
                <a:cs typeface="Arial"/>
                <a:sym typeface="Arial"/>
              </a:defRPr>
            </a:lvl4pPr>
            <a:lvl5pPr marL="0" marR="0" lvl="4" indent="0" algn="r" rtl="0">
              <a:lnSpc>
                <a:spcPct val="100000"/>
              </a:lnSpc>
              <a:spcBef>
                <a:spcPts val="0"/>
              </a:spcBef>
              <a:spcAft>
                <a:spcPts val="0"/>
              </a:spcAft>
              <a:buNone/>
              <a:defRPr sz="1200" b="0" i="0" u="none" strike="noStrike" cap="none">
                <a:solidFill>
                  <a:schemeClr val="lt1"/>
                </a:solidFill>
                <a:latin typeface="Arial"/>
                <a:ea typeface="Arial"/>
                <a:cs typeface="Arial"/>
                <a:sym typeface="Arial"/>
              </a:defRPr>
            </a:lvl5pPr>
            <a:lvl6pPr marL="0" marR="0" lvl="5" indent="0" algn="r" rtl="0">
              <a:lnSpc>
                <a:spcPct val="100000"/>
              </a:lnSpc>
              <a:spcBef>
                <a:spcPts val="0"/>
              </a:spcBef>
              <a:spcAft>
                <a:spcPts val="0"/>
              </a:spcAft>
              <a:buNone/>
              <a:defRPr sz="1200" b="0" i="0" u="none" strike="noStrike" cap="none">
                <a:solidFill>
                  <a:schemeClr val="lt1"/>
                </a:solidFill>
                <a:latin typeface="Arial"/>
                <a:ea typeface="Arial"/>
                <a:cs typeface="Arial"/>
                <a:sym typeface="Arial"/>
              </a:defRPr>
            </a:lvl6pPr>
            <a:lvl7pPr marL="0" marR="0" lvl="6" indent="0" algn="r" rtl="0">
              <a:lnSpc>
                <a:spcPct val="100000"/>
              </a:lnSpc>
              <a:spcBef>
                <a:spcPts val="0"/>
              </a:spcBef>
              <a:spcAft>
                <a:spcPts val="0"/>
              </a:spcAft>
              <a:buNone/>
              <a:defRPr sz="1200" b="0" i="0" u="none" strike="noStrike" cap="none">
                <a:solidFill>
                  <a:schemeClr val="lt1"/>
                </a:solidFill>
                <a:latin typeface="Arial"/>
                <a:ea typeface="Arial"/>
                <a:cs typeface="Arial"/>
                <a:sym typeface="Arial"/>
              </a:defRPr>
            </a:lvl7pPr>
            <a:lvl8pPr marL="0" marR="0" lvl="7" indent="0" algn="r" rtl="0">
              <a:lnSpc>
                <a:spcPct val="100000"/>
              </a:lnSpc>
              <a:spcBef>
                <a:spcPts val="0"/>
              </a:spcBef>
              <a:spcAft>
                <a:spcPts val="0"/>
              </a:spcAft>
              <a:buNone/>
              <a:defRPr sz="1200" b="0" i="0" u="none" strike="noStrike" cap="none">
                <a:solidFill>
                  <a:schemeClr val="lt1"/>
                </a:solidFill>
                <a:latin typeface="Arial"/>
                <a:ea typeface="Arial"/>
                <a:cs typeface="Arial"/>
                <a:sym typeface="Arial"/>
              </a:defRPr>
            </a:lvl8pPr>
            <a:lvl9pPr marL="0" marR="0" lvl="8" indent="0" algn="r" rtl="0">
              <a:lnSpc>
                <a:spcPct val="100000"/>
              </a:lnSpc>
              <a:spcBef>
                <a:spcPts val="0"/>
              </a:spcBef>
              <a:spcAft>
                <a:spcPts val="0"/>
              </a:spcAft>
              <a:buNone/>
              <a:defRPr sz="1200" b="0" i="0" u="none" strike="noStrike" cap="none">
                <a:solidFill>
                  <a:schemeClr val="lt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978234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Logo/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4462481"/>
            <a:ext cx="10515600" cy="1325563"/>
          </a:xfrm>
        </p:spPr>
        <p:txBody>
          <a:bodyPr/>
          <a:lstStyle>
            <a:lvl1pPr algn="ctr">
              <a:defRPr>
                <a:solidFill>
                  <a:schemeClr val="tx1"/>
                </a:solidFill>
              </a:defRPr>
            </a:lvl1pPr>
          </a:lstStyle>
          <a:p>
            <a:r>
              <a:rPr lang="en-US" dirty="0"/>
              <a:t>CLICK TO EDIT MASTER TITLE STYLE</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771" y="2147306"/>
            <a:ext cx="6207236" cy="231517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771" y="2147306"/>
            <a:ext cx="6207236" cy="23151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9771" y="2147306"/>
            <a:ext cx="6207236" cy="2315175"/>
          </a:xfrm>
          <a:prstGeom prst="rect">
            <a:avLst/>
          </a:prstGeom>
        </p:spPr>
      </p:pic>
    </p:spTree>
    <p:extLst>
      <p:ext uri="{BB962C8B-B14F-4D97-AF65-F5344CB8AC3E}">
        <p14:creationId xmlns:p14="http://schemas.microsoft.com/office/powerpoint/2010/main" val="59731507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82368"/>
            <a:ext cx="9144000" cy="2274477"/>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4348915"/>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Tree>
    <p:extLst>
      <p:ext uri="{BB962C8B-B14F-4D97-AF65-F5344CB8AC3E}">
        <p14:creationId xmlns:p14="http://schemas.microsoft.com/office/powerpoint/2010/main" val="44197787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324956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982363"/>
            <a:ext cx="10515600" cy="2580112"/>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9"/>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66275765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3427255"/>
            <a:ext cx="5181600" cy="27497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3427255"/>
            <a:ext cx="5181600" cy="27497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392796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2002542"/>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3440161"/>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4341655"/>
            <a:ext cx="5157787" cy="18480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3" y="3440161"/>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3" y="4341655"/>
            <a:ext cx="5183188" cy="18480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452139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2070154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r="-17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11581"/>
            <a:ext cx="2286000" cy="669486"/>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11581"/>
            <a:ext cx="2286000" cy="669486"/>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11581"/>
            <a:ext cx="2286000" cy="669486"/>
          </a:xfrm>
          <a:prstGeom prst="rect">
            <a:avLst/>
          </a:prstGeom>
        </p:spPr>
      </p:pic>
    </p:spTree>
    <p:extLst>
      <p:ext uri="{BB962C8B-B14F-4D97-AF65-F5344CB8AC3E}">
        <p14:creationId xmlns:p14="http://schemas.microsoft.com/office/powerpoint/2010/main" val="411442398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99848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3427255"/>
            <a:ext cx="10515600" cy="274970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53564" y="186165"/>
            <a:ext cx="3614517" cy="1348143"/>
          </a:xfrm>
          <a:prstGeom prst="rect">
            <a:avLst/>
          </a:prstGeom>
        </p:spPr>
      </p:pic>
      <p:pic>
        <p:nvPicPr>
          <p:cNvPr id="5" name="Picture 4"/>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53564" y="186165"/>
            <a:ext cx="3614517" cy="1348143"/>
          </a:xfrm>
          <a:prstGeom prst="rect">
            <a:avLst/>
          </a:prstGeom>
        </p:spPr>
      </p:pic>
      <p:pic>
        <p:nvPicPr>
          <p:cNvPr id="6" name="Picture 5"/>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53564" y="186165"/>
            <a:ext cx="3614517" cy="1348143"/>
          </a:xfrm>
          <a:prstGeom prst="rect">
            <a:avLst/>
          </a:prstGeom>
        </p:spPr>
      </p:pic>
    </p:spTree>
    <p:extLst>
      <p:ext uri="{BB962C8B-B14F-4D97-AF65-F5344CB8AC3E}">
        <p14:creationId xmlns:p14="http://schemas.microsoft.com/office/powerpoint/2010/main" val="90570838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61" r:id="rId12"/>
    <p:sldLayoutId id="2147483662" r:id="rId13"/>
    <p:sldLayoutId id="2147483663" r:id="rId14"/>
    <p:sldLayoutId id="2147483678" r:id="rId15"/>
    <p:sldLayoutId id="2147483679" r:id="rId16"/>
    <p:sldLayoutId id="2147483680" r:id="rId17"/>
    <p:sldLayoutId id="2147483681" r:id="rId18"/>
  </p:sldLayoutIdLst>
  <mc:AlternateContent xmlns:mc="http://schemas.openxmlformats.org/markup-compatibility/2006" xmlns:p14="http://schemas.microsoft.com/office/powerpoint/2010/main">
    <mc:Choice Requires="p14">
      <p:transition spd="slow" p14:dur="2000" advTm="0"/>
    </mc:Choice>
    <mc:Fallback xmlns="">
      <p:transition spd="slow" advTm="0"/>
    </mc:Fallback>
  </mc:AlternateContent>
  <p:txStyles>
    <p:title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5.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6.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7.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9.xml"/><Relationship Id="rId1" Type="http://schemas.openxmlformats.org/officeDocument/2006/relationships/tags" Target="../tags/tag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9.xml"/><Relationship Id="rId1" Type="http://schemas.openxmlformats.org/officeDocument/2006/relationships/tags" Target="../tags/tag9.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9.xml"/><Relationship Id="rId1" Type="http://schemas.openxmlformats.org/officeDocument/2006/relationships/tags" Target="../tags/tag10.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9.xml"/><Relationship Id="rId1" Type="http://schemas.openxmlformats.org/officeDocument/2006/relationships/tags" Target="../tags/tag11.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20.png"/><Relationship Id="rId2" Type="http://schemas.openxmlformats.org/officeDocument/2006/relationships/slideLayout" Target="../slideLayouts/slideLayout9.xml"/><Relationship Id="rId1" Type="http://schemas.openxmlformats.org/officeDocument/2006/relationships/tags" Target="../tags/tag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9.xml"/><Relationship Id="rId1" Type="http://schemas.openxmlformats.org/officeDocument/2006/relationships/tags" Target="../tags/tag13.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9.xml"/><Relationship Id="rId1" Type="http://schemas.openxmlformats.org/officeDocument/2006/relationships/tags" Target="../tags/tag14.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hyperlink" Target="https://www.oregon.gov/ode/educator-resources/assessment/Pages/Interim_Assessments.aspx" TargetMode="External"/><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8.xml"/><Relationship Id="rId1" Type="http://schemas.openxmlformats.org/officeDocument/2006/relationships/tags" Target="../tags/tag1.xml"/><Relationship Id="rId4" Type="http://schemas.openxmlformats.org/officeDocument/2006/relationships/hyperlink" Target="http://www.oregon.gov/ode/educator-resources/assessment/Pages/Assessment-Training-Materials.aspx"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7.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5.xml"/><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4.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ctrTitle"/>
          </p:nvPr>
        </p:nvSpPr>
        <p:spPr>
          <a:xfrm>
            <a:off x="536028" y="4183116"/>
            <a:ext cx="10794124" cy="1373627"/>
          </a:xfrm>
        </p:spPr>
        <p:txBody>
          <a:bodyPr anchor="t">
            <a:normAutofit/>
          </a:bodyPr>
          <a:lstStyle/>
          <a:p>
            <a:pPr>
              <a:lnSpc>
                <a:spcPct val="80000"/>
              </a:lnSpc>
              <a:defRPr/>
            </a:pPr>
            <a:r>
              <a:rPr lang="en-US" sz="4000" dirty="0" smtClean="0"/>
              <a:t>Interim Assessment </a:t>
            </a:r>
            <a:br>
              <a:rPr lang="en-US" sz="4000" dirty="0" smtClean="0"/>
            </a:br>
            <a:r>
              <a:rPr lang="en-US" sz="4000" dirty="0" smtClean="0"/>
              <a:t>Administration and Test Security</a:t>
            </a:r>
            <a:endParaRPr sz="4000" dirty="0"/>
          </a:p>
        </p:txBody>
      </p:sp>
      <p:sp>
        <p:nvSpPr>
          <p:cNvPr id="11267" name="Subtitle 2"/>
          <p:cNvSpPr>
            <a:spLocks noGrp="1"/>
          </p:cNvSpPr>
          <p:nvPr>
            <p:ph type="subTitle" idx="1"/>
          </p:nvPr>
        </p:nvSpPr>
        <p:spPr>
          <a:xfrm>
            <a:off x="2657803" y="5556744"/>
            <a:ext cx="6172200" cy="552450"/>
          </a:xfrm>
        </p:spPr>
        <p:txBody>
          <a:bodyPr/>
          <a:lstStyle/>
          <a:p>
            <a:r>
              <a:rPr lang="en-US" altLang="en-US" dirty="0"/>
              <a:t>Required for DTCs, STCs, and TAs</a:t>
            </a:r>
          </a:p>
        </p:txBody>
      </p:sp>
      <p:sp>
        <p:nvSpPr>
          <p:cNvPr id="4" name="TextBox 3"/>
          <p:cNvSpPr txBox="1"/>
          <p:nvPr/>
        </p:nvSpPr>
        <p:spPr>
          <a:xfrm>
            <a:off x="536028" y="2055674"/>
            <a:ext cx="10794124" cy="1754326"/>
          </a:xfrm>
          <a:prstGeom prst="rect">
            <a:avLst/>
          </a:prstGeom>
          <a:noFill/>
        </p:spPr>
        <p:txBody>
          <a:bodyPr wrap="square">
            <a:spAutoFit/>
          </a:bodyPr>
          <a:lstStyle/>
          <a:p>
            <a:pPr algn="ctr">
              <a:defRPr/>
            </a:pPr>
            <a:r>
              <a:rPr lang="en-US" sz="5400" b="1" dirty="0">
                <a:latin typeface="+mj-lt"/>
                <a:ea typeface="+mj-ea"/>
                <a:cs typeface="+mj-cs"/>
              </a:rPr>
              <a:t>Oregon Statewide Assessment System (OSAS)</a:t>
            </a:r>
          </a:p>
        </p:txBody>
      </p:sp>
    </p:spTree>
    <p:extLst>
      <p:ext uri="{BB962C8B-B14F-4D97-AF65-F5344CB8AC3E}">
        <p14:creationId xmlns:p14="http://schemas.microsoft.com/office/powerpoint/2010/main" val="2006914029"/>
      </p:ext>
    </p:extLst>
  </p:cSld>
  <p:clrMapOvr>
    <a:masterClrMapping/>
  </p:clrMapOvr>
  <mc:AlternateContent xmlns:mc="http://schemas.openxmlformats.org/markup-compatibility/2006">
    <mc:Choice xmlns:p14="http://schemas.microsoft.com/office/powerpoint/2010/main" Requires="p14">
      <p:transition spd="slow" p14:dur="2000" advTm="14653"/>
    </mc:Choice>
    <mc:Fallback>
      <p:transition spd="slow" advTm="14653"/>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g6247499a28_0_0"/>
          <p:cNvSpPr txBox="1">
            <a:spLocks noGrp="1"/>
          </p:cNvSpPr>
          <p:nvPr>
            <p:ph type="title"/>
          </p:nvPr>
        </p:nvSpPr>
        <p:spPr>
          <a:xfrm>
            <a:off x="1676400" y="0"/>
            <a:ext cx="10515600" cy="1325563"/>
          </a:xfrm>
          <a:prstGeom prst="rect">
            <a:avLst/>
          </a:prstGeom>
        </p:spPr>
        <p:txBody>
          <a:bodyPr spcFirstLastPara="1" vert="horz" wrap="square" lIns="91425" tIns="45700" rIns="91425" bIns="45700" rtlCol="0" anchor="ctr" anchorCtr="0">
            <a:noAutofit/>
          </a:bodyPr>
          <a:lstStyle/>
          <a:p>
            <a:pPr algn="r"/>
            <a:r>
              <a:rPr lang="en-US" sz="3000" dirty="0" smtClean="0">
                <a:solidFill>
                  <a:schemeClr val="bg1"/>
                </a:solidFill>
                <a:latin typeface="+mn-lt"/>
              </a:rPr>
              <a:t>Interim Assessments at a Glance</a:t>
            </a:r>
            <a:endParaRPr sz="3000" dirty="0">
              <a:solidFill>
                <a:schemeClr val="bg1"/>
              </a:solidFill>
              <a:latin typeface="+mn-lt"/>
            </a:endParaRPr>
          </a:p>
        </p:txBody>
      </p:sp>
      <p:sp>
        <p:nvSpPr>
          <p:cNvPr id="6" name="Google Shape;348;g6247499a28_0_0"/>
          <p:cNvSpPr txBox="1">
            <a:spLocks/>
          </p:cNvSpPr>
          <p:nvPr/>
        </p:nvSpPr>
        <p:spPr>
          <a:xfrm>
            <a:off x="427316" y="2883411"/>
            <a:ext cx="3282755" cy="74471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15000"/>
              </a:lnSpc>
              <a:spcBef>
                <a:spcPts val="900"/>
              </a:spcBef>
            </a:pPr>
            <a:r>
              <a:rPr lang="en-US" sz="2800" dirty="0">
                <a:latin typeface="+mn-lt"/>
              </a:rPr>
              <a:t>Interim Assessment Blocks </a:t>
            </a:r>
            <a:r>
              <a:rPr lang="en-US" sz="2000" i="1" dirty="0">
                <a:latin typeface="+mn-lt"/>
              </a:rPr>
              <a:t>(ELA &amp; Math)</a:t>
            </a:r>
          </a:p>
        </p:txBody>
      </p:sp>
      <p:sp>
        <p:nvSpPr>
          <p:cNvPr id="4" name="Rectangle 3"/>
          <p:cNvSpPr/>
          <p:nvPr/>
        </p:nvSpPr>
        <p:spPr>
          <a:xfrm>
            <a:off x="427316" y="4084372"/>
            <a:ext cx="3888399" cy="1569660"/>
          </a:xfrm>
          <a:prstGeom prst="rect">
            <a:avLst/>
          </a:prstGeom>
        </p:spPr>
        <p:txBody>
          <a:bodyPr wrap="square">
            <a:spAutoFit/>
          </a:bodyPr>
          <a:lstStyle/>
          <a:p>
            <a:r>
              <a:rPr lang="en-US" sz="2400" b="1" i="1" dirty="0">
                <a:cs typeface="Calibri" panose="020F0502020204030204" pitchFamily="34" charset="0"/>
              </a:rPr>
              <a:t>(IABs) </a:t>
            </a:r>
            <a:r>
              <a:rPr lang="en-US" sz="2400" i="1" dirty="0">
                <a:cs typeface="Calibri" panose="020F0502020204030204" pitchFamily="34" charset="0"/>
              </a:rPr>
              <a:t>provide more detailed information for instructional purposes.</a:t>
            </a:r>
          </a:p>
          <a:p>
            <a:endParaRPr lang="en-US" sz="2400" i="1" dirty="0">
              <a:cs typeface="Calibri" panose="020F0502020204030204" pitchFamily="34" charset="0"/>
            </a:endParaRPr>
          </a:p>
        </p:txBody>
      </p:sp>
      <p:pic>
        <p:nvPicPr>
          <p:cNvPr id="3" name="Picture 2" title="Cube with 8 assessment targets"/>
          <p:cNvPicPr>
            <a:picLocks noChangeAspect="1"/>
          </p:cNvPicPr>
          <p:nvPr/>
        </p:nvPicPr>
        <p:blipFill>
          <a:blip r:embed="rId4"/>
          <a:stretch>
            <a:fillRect/>
          </a:stretch>
        </p:blipFill>
        <p:spPr>
          <a:xfrm>
            <a:off x="9109790" y="1327002"/>
            <a:ext cx="2468223" cy="2281847"/>
          </a:xfrm>
          <a:prstGeom prst="rect">
            <a:avLst/>
          </a:prstGeom>
        </p:spPr>
      </p:pic>
      <p:sp>
        <p:nvSpPr>
          <p:cNvPr id="7" name="TextBox 6"/>
          <p:cNvSpPr txBox="1"/>
          <p:nvPr/>
        </p:nvSpPr>
        <p:spPr>
          <a:xfrm>
            <a:off x="4464496" y="2391126"/>
            <a:ext cx="3537845" cy="3693319"/>
          </a:xfrm>
          <a:prstGeom prst="rect">
            <a:avLst/>
          </a:prstGeom>
          <a:noFill/>
          <a:ln>
            <a:solidFill>
              <a:schemeClr val="tx1"/>
            </a:solidFill>
          </a:ln>
        </p:spPr>
        <p:txBody>
          <a:bodyPr wrap="square" rtlCol="0">
            <a:spAutoFit/>
          </a:bodyPr>
          <a:lstStyle/>
          <a:p>
            <a:pPr indent="-317492">
              <a:buSzPts val="1400"/>
            </a:pPr>
            <a:r>
              <a:rPr lang="en-US" b="1" dirty="0"/>
              <a:t>Assesses fewer (3-8) targets</a:t>
            </a:r>
            <a:br>
              <a:rPr lang="en-US" b="1" dirty="0"/>
            </a:br>
            <a:endParaRPr lang="en-US" b="1" dirty="0"/>
          </a:p>
          <a:p>
            <a:pPr indent="-317492">
              <a:buSzPts val="1400"/>
            </a:pPr>
            <a:r>
              <a:rPr lang="en-US" dirty="0"/>
              <a:t>Short item sets  (6- 18 items)</a:t>
            </a:r>
            <a:br>
              <a:rPr lang="en-US" dirty="0"/>
            </a:br>
            <a:endParaRPr lang="en-US" dirty="0"/>
          </a:p>
          <a:p>
            <a:pPr indent="-317492">
              <a:buSzPts val="1400"/>
            </a:pPr>
            <a:r>
              <a:rPr lang="en-US" dirty="0"/>
              <a:t>Associated with a Tools for Teachers formative assessment resources Connections Playlist</a:t>
            </a:r>
            <a:br>
              <a:rPr lang="en-US" dirty="0"/>
            </a:br>
            <a:endParaRPr lang="en-US" dirty="0"/>
          </a:p>
          <a:p>
            <a:pPr indent="-317492">
              <a:buSzPts val="1400"/>
            </a:pPr>
            <a:r>
              <a:rPr lang="en-US" i="1" dirty="0"/>
              <a:t>If administered in a standardized way (secure testing environment), the approximate expected testing time length would be the length of a class period.</a:t>
            </a:r>
          </a:p>
        </p:txBody>
      </p:sp>
      <p:sp>
        <p:nvSpPr>
          <p:cNvPr id="5" name="Rectangle 4"/>
          <p:cNvSpPr/>
          <p:nvPr/>
        </p:nvSpPr>
        <p:spPr>
          <a:xfrm>
            <a:off x="9109790" y="3838652"/>
            <a:ext cx="2970028" cy="2585323"/>
          </a:xfrm>
          <a:prstGeom prst="rect">
            <a:avLst/>
          </a:prstGeom>
        </p:spPr>
        <p:txBody>
          <a:bodyPr wrap="square">
            <a:spAutoFit/>
          </a:bodyPr>
          <a:lstStyle/>
          <a:p>
            <a:r>
              <a:rPr lang="en-US" b="1" i="1" dirty="0">
                <a:cs typeface="Calibri" panose="020F0502020204030204" pitchFamily="34" charset="0"/>
              </a:rPr>
              <a:t>Over </a:t>
            </a:r>
            <a:r>
              <a:rPr lang="en-US" b="1" i="1" dirty="0" smtClean="0">
                <a:cs typeface="Calibri" panose="020F0502020204030204" pitchFamily="34" charset="0"/>
              </a:rPr>
              <a:t>100 </a:t>
            </a:r>
            <a:r>
              <a:rPr lang="en-US" b="1" i="1" dirty="0">
                <a:cs typeface="Calibri" panose="020F0502020204030204" pitchFamily="34" charset="0"/>
              </a:rPr>
              <a:t>IABs in total across all tested grades</a:t>
            </a:r>
          </a:p>
          <a:p>
            <a:endParaRPr lang="en-US" b="1" i="1" dirty="0">
              <a:cs typeface="Calibri" panose="020F0502020204030204" pitchFamily="34" charset="0"/>
            </a:endParaRPr>
          </a:p>
          <a:p>
            <a:r>
              <a:rPr lang="en-US" i="1" dirty="0">
                <a:cs typeface="Calibri" panose="020F0502020204030204" pitchFamily="34" charset="0"/>
              </a:rPr>
              <a:t>Examples:</a:t>
            </a:r>
          </a:p>
          <a:p>
            <a:pPr marL="457189" indent="-457189">
              <a:buFont typeface="Arial" panose="020B0604020202020204" pitchFamily="34" charset="0"/>
              <a:buChar char="•"/>
            </a:pPr>
            <a:r>
              <a:rPr lang="en-US" i="1" dirty="0">
                <a:cs typeface="Calibri" panose="020F0502020204030204" pitchFamily="34" charset="0"/>
              </a:rPr>
              <a:t>Grade 5 ELA, Reading Literary Text</a:t>
            </a:r>
          </a:p>
          <a:p>
            <a:pPr marL="457189" indent="-457189">
              <a:buFont typeface="Arial" panose="020B0604020202020204" pitchFamily="34" charset="0"/>
              <a:buChar char="•"/>
            </a:pPr>
            <a:r>
              <a:rPr lang="en-US" i="1" dirty="0">
                <a:cs typeface="Calibri" panose="020F0502020204030204" pitchFamily="34" charset="0"/>
              </a:rPr>
              <a:t>Grade 5 Math, Operations and Algebraic Thinking</a:t>
            </a:r>
          </a:p>
        </p:txBody>
      </p:sp>
    </p:spTree>
    <p:custDataLst>
      <p:tags r:id="rId1"/>
    </p:custDataLst>
    <p:extLst>
      <p:ext uri="{BB962C8B-B14F-4D97-AF65-F5344CB8AC3E}">
        <p14:creationId xmlns:p14="http://schemas.microsoft.com/office/powerpoint/2010/main" val="414899640"/>
      </p:ext>
    </p:extLst>
  </p:cSld>
  <p:clrMapOvr>
    <a:masterClrMapping/>
  </p:clrMapOvr>
  <mc:AlternateContent xmlns:mc="http://schemas.openxmlformats.org/markup-compatibility/2006">
    <mc:Choice xmlns:p14="http://schemas.microsoft.com/office/powerpoint/2010/main" Requires="p14">
      <p:transition spd="slow" p14:dur="2000" advTm="56715"/>
    </mc:Choice>
    <mc:Fallback>
      <p:transition spd="slow" advTm="5671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g6247499a28_0_0"/>
          <p:cNvSpPr txBox="1">
            <a:spLocks noGrp="1"/>
          </p:cNvSpPr>
          <p:nvPr>
            <p:ph type="title"/>
          </p:nvPr>
        </p:nvSpPr>
        <p:spPr>
          <a:xfrm>
            <a:off x="1676400" y="0"/>
            <a:ext cx="10515600" cy="1325563"/>
          </a:xfrm>
          <a:prstGeom prst="rect">
            <a:avLst/>
          </a:prstGeom>
        </p:spPr>
        <p:txBody>
          <a:bodyPr spcFirstLastPara="1" vert="horz" wrap="square" lIns="91425" tIns="45700" rIns="91425" bIns="45700" rtlCol="0" anchor="ctr" anchorCtr="0">
            <a:noAutofit/>
          </a:bodyPr>
          <a:lstStyle/>
          <a:p>
            <a:pPr algn="r"/>
            <a:r>
              <a:rPr lang="en-US" sz="2800" dirty="0">
                <a:solidFill>
                  <a:schemeClr val="bg1"/>
                </a:solidFill>
              </a:rPr>
              <a:t>Interim Assessments at a Glance</a:t>
            </a:r>
            <a:endParaRPr sz="2800" dirty="0">
              <a:latin typeface="+mn-lt"/>
            </a:endParaRPr>
          </a:p>
        </p:txBody>
      </p:sp>
      <p:sp>
        <p:nvSpPr>
          <p:cNvPr id="6" name="Google Shape;348;g6247499a28_0_0"/>
          <p:cNvSpPr txBox="1">
            <a:spLocks/>
          </p:cNvSpPr>
          <p:nvPr/>
        </p:nvSpPr>
        <p:spPr>
          <a:xfrm>
            <a:off x="357048" y="2996064"/>
            <a:ext cx="3282755" cy="74471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15000"/>
              </a:lnSpc>
              <a:spcBef>
                <a:spcPts val="900"/>
              </a:spcBef>
            </a:pPr>
            <a:r>
              <a:rPr lang="en-US" sz="2800" dirty="0">
                <a:latin typeface="+mn-lt"/>
              </a:rPr>
              <a:t>Focused Interim Assessment </a:t>
            </a:r>
            <a:r>
              <a:rPr lang="en-US" sz="2800" dirty="0" smtClean="0">
                <a:latin typeface="+mn-lt"/>
              </a:rPr>
              <a:t>Blocks </a:t>
            </a:r>
            <a:r>
              <a:rPr lang="en-US" sz="2000" i="1" dirty="0"/>
              <a:t>(ELA &amp; Math)</a:t>
            </a:r>
          </a:p>
          <a:p>
            <a:pPr>
              <a:lnSpc>
                <a:spcPct val="115000"/>
              </a:lnSpc>
              <a:spcBef>
                <a:spcPts val="900"/>
              </a:spcBef>
            </a:pPr>
            <a:endParaRPr lang="en-US" sz="2800" dirty="0">
              <a:latin typeface="+mn-lt"/>
            </a:endParaRPr>
          </a:p>
        </p:txBody>
      </p:sp>
      <p:sp>
        <p:nvSpPr>
          <p:cNvPr id="4" name="Rectangle 3"/>
          <p:cNvSpPr/>
          <p:nvPr/>
        </p:nvSpPr>
        <p:spPr>
          <a:xfrm>
            <a:off x="357048" y="4175346"/>
            <a:ext cx="4010319" cy="1569660"/>
          </a:xfrm>
          <a:prstGeom prst="rect">
            <a:avLst/>
          </a:prstGeom>
        </p:spPr>
        <p:txBody>
          <a:bodyPr wrap="square">
            <a:spAutoFit/>
          </a:bodyPr>
          <a:lstStyle/>
          <a:p>
            <a:r>
              <a:rPr lang="en-US" sz="2400" b="1" i="1" dirty="0">
                <a:cs typeface="Calibri" panose="020F0502020204030204" pitchFamily="34" charset="0"/>
              </a:rPr>
              <a:t>(FIABs) </a:t>
            </a:r>
            <a:r>
              <a:rPr lang="en-US" sz="2400" i="1" dirty="0">
                <a:cs typeface="Calibri" panose="020F0502020204030204" pitchFamily="34" charset="0"/>
              </a:rPr>
              <a:t>provide more detailed information for instructional purposes.</a:t>
            </a:r>
          </a:p>
          <a:p>
            <a:endParaRPr lang="en-US" sz="2400" i="1" dirty="0">
              <a:cs typeface="Calibri" panose="020F0502020204030204" pitchFamily="34" charset="0"/>
            </a:endParaRPr>
          </a:p>
        </p:txBody>
      </p:sp>
      <p:pic>
        <p:nvPicPr>
          <p:cNvPr id="7" name="Picture 6" title="Cube with 2 assessment targets"/>
          <p:cNvPicPr>
            <a:picLocks noChangeAspect="1"/>
          </p:cNvPicPr>
          <p:nvPr/>
        </p:nvPicPr>
        <p:blipFill>
          <a:blip r:embed="rId4"/>
          <a:stretch>
            <a:fillRect/>
          </a:stretch>
        </p:blipFill>
        <p:spPr>
          <a:xfrm>
            <a:off x="9048125" y="1325563"/>
            <a:ext cx="2542807" cy="2283540"/>
          </a:xfrm>
          <a:prstGeom prst="rect">
            <a:avLst/>
          </a:prstGeom>
        </p:spPr>
      </p:pic>
      <p:sp>
        <p:nvSpPr>
          <p:cNvPr id="8" name="TextBox 7"/>
          <p:cNvSpPr txBox="1"/>
          <p:nvPr/>
        </p:nvSpPr>
        <p:spPr>
          <a:xfrm>
            <a:off x="4575041" y="2328686"/>
            <a:ext cx="3537845" cy="3693319"/>
          </a:xfrm>
          <a:prstGeom prst="rect">
            <a:avLst/>
          </a:prstGeom>
          <a:noFill/>
          <a:ln>
            <a:solidFill>
              <a:schemeClr val="tx1"/>
            </a:solidFill>
          </a:ln>
        </p:spPr>
        <p:txBody>
          <a:bodyPr wrap="square" rtlCol="0">
            <a:spAutoFit/>
          </a:bodyPr>
          <a:lstStyle/>
          <a:p>
            <a:r>
              <a:rPr lang="en-US" b="1" dirty="0">
                <a:solidFill>
                  <a:schemeClr val="dk1"/>
                </a:solidFill>
              </a:rPr>
              <a:t>Assesses 1 - 3 targets </a:t>
            </a:r>
          </a:p>
          <a:p>
            <a:endParaRPr lang="en-US" dirty="0"/>
          </a:p>
          <a:p>
            <a:r>
              <a:rPr lang="en-US" dirty="0">
                <a:solidFill>
                  <a:schemeClr val="dk1"/>
                </a:solidFill>
              </a:rPr>
              <a:t>Short item sets (10 - 15 items)</a:t>
            </a:r>
          </a:p>
          <a:p>
            <a:endParaRPr lang="en-US" dirty="0"/>
          </a:p>
          <a:p>
            <a:r>
              <a:rPr lang="en-US" dirty="0"/>
              <a:t>Associated with a Tools for Teachers formative assessment resources Connections Playlist</a:t>
            </a:r>
          </a:p>
          <a:p>
            <a:endParaRPr lang="en-US" dirty="0"/>
          </a:p>
          <a:p>
            <a:r>
              <a:rPr lang="en-US" i="1" dirty="0">
                <a:solidFill>
                  <a:schemeClr val="dk1"/>
                </a:solidFill>
              </a:rPr>
              <a:t>If administered in a standardized way (secure testing environment), the approximate expected testing time length would be the length of a class period.</a:t>
            </a:r>
          </a:p>
        </p:txBody>
      </p:sp>
      <p:sp>
        <p:nvSpPr>
          <p:cNvPr id="3" name="Rectangle 2"/>
          <p:cNvSpPr/>
          <p:nvPr/>
        </p:nvSpPr>
        <p:spPr>
          <a:xfrm>
            <a:off x="9048125" y="4242966"/>
            <a:ext cx="2852732" cy="1754326"/>
          </a:xfrm>
          <a:prstGeom prst="rect">
            <a:avLst/>
          </a:prstGeom>
        </p:spPr>
        <p:txBody>
          <a:bodyPr wrap="square">
            <a:spAutoFit/>
          </a:bodyPr>
          <a:lstStyle/>
          <a:p>
            <a:r>
              <a:rPr lang="en-US" i="1" dirty="0">
                <a:cs typeface="Calibri" panose="020F0502020204030204" pitchFamily="34" charset="0"/>
              </a:rPr>
              <a:t>Examples:</a:t>
            </a:r>
          </a:p>
          <a:p>
            <a:pPr marL="457189" indent="-457189">
              <a:buFont typeface="Arial" panose="020B0604020202020204" pitchFamily="34" charset="0"/>
              <a:buChar char="•"/>
            </a:pPr>
            <a:r>
              <a:rPr lang="en-US" i="1" dirty="0">
                <a:cs typeface="Calibri" panose="020F0502020204030204" pitchFamily="34" charset="0"/>
              </a:rPr>
              <a:t>Grade 5 ELA, Text Analysis (Literary)</a:t>
            </a:r>
          </a:p>
          <a:p>
            <a:pPr marL="457189" indent="-457189">
              <a:buFont typeface="Arial" panose="020B0604020202020204" pitchFamily="34" charset="0"/>
              <a:buChar char="•"/>
            </a:pPr>
            <a:r>
              <a:rPr lang="en-US" i="1" dirty="0">
                <a:cs typeface="Calibri" panose="020F0502020204030204" pitchFamily="34" charset="0"/>
              </a:rPr>
              <a:t>Grade 5 Math, Operations with Whole Numbers and Decimals</a:t>
            </a:r>
          </a:p>
        </p:txBody>
      </p:sp>
    </p:spTree>
    <p:custDataLst>
      <p:tags r:id="rId1"/>
    </p:custDataLst>
    <p:extLst>
      <p:ext uri="{BB962C8B-B14F-4D97-AF65-F5344CB8AC3E}">
        <p14:creationId xmlns:p14="http://schemas.microsoft.com/office/powerpoint/2010/main" val="245165024"/>
      </p:ext>
    </p:extLst>
  </p:cSld>
  <p:clrMapOvr>
    <a:masterClrMapping/>
  </p:clrMapOvr>
  <mc:AlternateContent xmlns:mc="http://schemas.openxmlformats.org/markup-compatibility/2006">
    <mc:Choice xmlns:p14="http://schemas.microsoft.com/office/powerpoint/2010/main" Requires="p14">
      <p:transition spd="slow" p14:dur="2000" advTm="77363"/>
    </mc:Choice>
    <mc:Fallback>
      <p:transition spd="slow" advTm="7736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g6247499a28_0_0"/>
          <p:cNvSpPr txBox="1">
            <a:spLocks noGrp="1"/>
          </p:cNvSpPr>
          <p:nvPr>
            <p:ph type="title"/>
          </p:nvPr>
        </p:nvSpPr>
        <p:spPr>
          <a:xfrm>
            <a:off x="1676400" y="0"/>
            <a:ext cx="10515600" cy="1325563"/>
          </a:xfrm>
          <a:prstGeom prst="rect">
            <a:avLst/>
          </a:prstGeom>
        </p:spPr>
        <p:txBody>
          <a:bodyPr spcFirstLastPara="1" vert="horz" wrap="square" lIns="91425" tIns="45700" rIns="91425" bIns="45700" rtlCol="0" anchor="ctr" anchorCtr="0">
            <a:noAutofit/>
          </a:bodyPr>
          <a:lstStyle/>
          <a:p>
            <a:pPr algn="r"/>
            <a:r>
              <a:rPr lang="en-US" sz="2800" dirty="0">
                <a:solidFill>
                  <a:schemeClr val="bg1"/>
                </a:solidFill>
              </a:rPr>
              <a:t>Interim Assessments at a Glance</a:t>
            </a:r>
            <a:endParaRPr sz="2800" dirty="0">
              <a:latin typeface="+mn-lt"/>
            </a:endParaRPr>
          </a:p>
        </p:txBody>
      </p:sp>
      <p:sp>
        <p:nvSpPr>
          <p:cNvPr id="6" name="Google Shape;348;g6247499a28_0_0"/>
          <p:cNvSpPr txBox="1">
            <a:spLocks/>
          </p:cNvSpPr>
          <p:nvPr/>
        </p:nvSpPr>
        <p:spPr>
          <a:xfrm>
            <a:off x="305140" y="3067195"/>
            <a:ext cx="3282755" cy="74471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1"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nSpc>
                <a:spcPct val="115000"/>
              </a:lnSpc>
              <a:spcBef>
                <a:spcPts val="900"/>
              </a:spcBef>
            </a:pPr>
            <a:r>
              <a:rPr lang="en-US" sz="2800" dirty="0">
                <a:latin typeface="+mn-lt"/>
              </a:rPr>
              <a:t>Science Interim Assessment Blocks</a:t>
            </a:r>
          </a:p>
        </p:txBody>
      </p:sp>
      <p:sp>
        <p:nvSpPr>
          <p:cNvPr id="4" name="Rectangle 3"/>
          <p:cNvSpPr/>
          <p:nvPr/>
        </p:nvSpPr>
        <p:spPr>
          <a:xfrm>
            <a:off x="285431" y="3983713"/>
            <a:ext cx="4115951" cy="1569660"/>
          </a:xfrm>
          <a:prstGeom prst="rect">
            <a:avLst/>
          </a:prstGeom>
        </p:spPr>
        <p:txBody>
          <a:bodyPr wrap="square">
            <a:spAutoFit/>
          </a:bodyPr>
          <a:lstStyle/>
          <a:p>
            <a:r>
              <a:rPr lang="en-US" sz="2400" b="1" i="1" dirty="0">
                <a:cs typeface="Calibri" panose="020F0502020204030204" pitchFamily="34" charset="0"/>
              </a:rPr>
              <a:t>(IABs) </a:t>
            </a:r>
            <a:r>
              <a:rPr lang="en-US" sz="2400" i="1" dirty="0">
                <a:cs typeface="Calibri" panose="020F0502020204030204" pitchFamily="34" charset="0"/>
              </a:rPr>
              <a:t>provide more detailed information for instructional purposes.</a:t>
            </a:r>
          </a:p>
          <a:p>
            <a:endParaRPr lang="en-US" sz="2400" i="1" dirty="0">
              <a:cs typeface="Calibri" panose="020F0502020204030204" pitchFamily="34" charset="0"/>
            </a:endParaRPr>
          </a:p>
        </p:txBody>
      </p:sp>
      <p:pic>
        <p:nvPicPr>
          <p:cNvPr id="3" name="Picture 2" title="Cube with 8 assessment targets"/>
          <p:cNvPicPr>
            <a:picLocks noChangeAspect="1"/>
          </p:cNvPicPr>
          <p:nvPr/>
        </p:nvPicPr>
        <p:blipFill>
          <a:blip r:embed="rId4"/>
          <a:stretch>
            <a:fillRect/>
          </a:stretch>
        </p:blipFill>
        <p:spPr>
          <a:xfrm>
            <a:off x="9012023" y="1275630"/>
            <a:ext cx="2468223" cy="2281847"/>
          </a:xfrm>
          <a:prstGeom prst="rect">
            <a:avLst/>
          </a:prstGeom>
        </p:spPr>
      </p:pic>
      <p:sp>
        <p:nvSpPr>
          <p:cNvPr id="7" name="TextBox 6"/>
          <p:cNvSpPr txBox="1"/>
          <p:nvPr/>
        </p:nvSpPr>
        <p:spPr>
          <a:xfrm>
            <a:off x="4494388" y="2195325"/>
            <a:ext cx="3537845" cy="3970318"/>
          </a:xfrm>
          <a:prstGeom prst="rect">
            <a:avLst/>
          </a:prstGeom>
          <a:noFill/>
          <a:ln>
            <a:solidFill>
              <a:schemeClr val="tx1"/>
            </a:solidFill>
          </a:ln>
        </p:spPr>
        <p:txBody>
          <a:bodyPr wrap="square" rtlCol="0">
            <a:spAutoFit/>
          </a:bodyPr>
          <a:lstStyle/>
          <a:p>
            <a:pPr indent="-317492">
              <a:buSzPts val="1400"/>
            </a:pPr>
            <a:r>
              <a:rPr lang="en-US" b="1" dirty="0"/>
              <a:t>Aligned to 1 Standard (NGSS PE)</a:t>
            </a:r>
            <a:br>
              <a:rPr lang="en-US" b="1" dirty="0"/>
            </a:br>
            <a:endParaRPr lang="en-US" b="1" dirty="0"/>
          </a:p>
          <a:p>
            <a:pPr indent="-317492">
              <a:buSzPts val="1400"/>
            </a:pPr>
            <a:r>
              <a:rPr lang="en-US" dirty="0"/>
              <a:t>Cluster (4-8 Interactions)</a:t>
            </a:r>
            <a:br>
              <a:rPr lang="en-US" dirty="0"/>
            </a:br>
            <a:endParaRPr lang="en-US" dirty="0"/>
          </a:p>
          <a:p>
            <a:pPr indent="-317492">
              <a:buSzPts val="1400"/>
            </a:pPr>
            <a:r>
              <a:rPr lang="en-US" dirty="0"/>
              <a:t>Scoring Assertion information is provided for teachers to describe the knowledge and skills measured by the interaction. </a:t>
            </a:r>
          </a:p>
          <a:p>
            <a:pPr indent="-317492">
              <a:buSzPts val="1400"/>
            </a:pPr>
            <a:endParaRPr lang="en-US" dirty="0"/>
          </a:p>
          <a:p>
            <a:pPr indent="-317492">
              <a:buSzPts val="1400"/>
            </a:pPr>
            <a:r>
              <a:rPr lang="en-US" i="1" dirty="0"/>
              <a:t>If administered in a standardized way (secure testing environment), the approximate expected testing time length would be 10-20 minutes.</a:t>
            </a:r>
          </a:p>
        </p:txBody>
      </p:sp>
      <p:sp>
        <p:nvSpPr>
          <p:cNvPr id="5" name="Rectangle 4"/>
          <p:cNvSpPr/>
          <p:nvPr/>
        </p:nvSpPr>
        <p:spPr>
          <a:xfrm>
            <a:off x="8656145" y="3891380"/>
            <a:ext cx="3179977" cy="1754326"/>
          </a:xfrm>
          <a:prstGeom prst="rect">
            <a:avLst/>
          </a:prstGeom>
        </p:spPr>
        <p:txBody>
          <a:bodyPr wrap="square">
            <a:spAutoFit/>
          </a:bodyPr>
          <a:lstStyle/>
          <a:p>
            <a:r>
              <a:rPr lang="en-US" b="1" i="1" dirty="0">
                <a:cs typeface="Calibri" panose="020F0502020204030204" pitchFamily="34" charset="0"/>
              </a:rPr>
              <a:t>Over 70 IABs in total across all tested grades</a:t>
            </a:r>
          </a:p>
          <a:p>
            <a:endParaRPr lang="en-US" b="1" i="1" dirty="0">
              <a:cs typeface="Calibri" panose="020F0502020204030204" pitchFamily="34" charset="0"/>
            </a:endParaRPr>
          </a:p>
          <a:p>
            <a:r>
              <a:rPr lang="en-US" i="1" dirty="0">
                <a:cs typeface="Calibri" panose="020F0502020204030204" pitchFamily="34" charset="0"/>
              </a:rPr>
              <a:t>Examples:</a:t>
            </a:r>
          </a:p>
          <a:p>
            <a:pPr marL="457189" indent="-457189">
              <a:buFont typeface="Arial" panose="020B0604020202020204" pitchFamily="34" charset="0"/>
              <a:buChar char="•"/>
            </a:pPr>
            <a:r>
              <a:rPr lang="en-US" i="1" dirty="0">
                <a:cs typeface="Calibri" panose="020F0502020204030204" pitchFamily="34" charset="0"/>
              </a:rPr>
              <a:t>Grade 5: ESS_EarthSys_2-5</a:t>
            </a:r>
          </a:p>
          <a:p>
            <a:pPr marL="457189" indent="-457189">
              <a:buFont typeface="Arial" panose="020B0604020202020204" pitchFamily="34" charset="0"/>
              <a:buChar char="•"/>
            </a:pPr>
            <a:r>
              <a:rPr lang="en-US" i="1" dirty="0">
                <a:cs typeface="Calibri" panose="020F0502020204030204" pitchFamily="34" charset="0"/>
              </a:rPr>
              <a:t>HS: LS_StructureFunc_1-11</a:t>
            </a:r>
          </a:p>
        </p:txBody>
      </p:sp>
    </p:spTree>
    <p:custDataLst>
      <p:tags r:id="rId1"/>
    </p:custDataLst>
    <p:extLst>
      <p:ext uri="{BB962C8B-B14F-4D97-AF65-F5344CB8AC3E}">
        <p14:creationId xmlns:p14="http://schemas.microsoft.com/office/powerpoint/2010/main" val="1012265983"/>
      </p:ext>
    </p:extLst>
  </p:cSld>
  <p:clrMapOvr>
    <a:masterClrMapping/>
  </p:clrMapOvr>
  <mc:AlternateContent xmlns:mc="http://schemas.openxmlformats.org/markup-compatibility/2006">
    <mc:Choice xmlns:p14="http://schemas.microsoft.com/office/powerpoint/2010/main" Requires="p14">
      <p:transition spd="slow" p14:dur="2000" advTm="50482"/>
    </mc:Choice>
    <mc:Fallback>
      <p:transition spd="slow" advTm="5048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59"/>
          <p:cNvSpPr txBox="1">
            <a:spLocks noGrp="1"/>
          </p:cNvSpPr>
          <p:nvPr>
            <p:ph type="title" idx="4294967295"/>
          </p:nvPr>
        </p:nvSpPr>
        <p:spPr>
          <a:xfrm>
            <a:off x="2789197" y="98673"/>
            <a:ext cx="6344529" cy="901700"/>
          </a:xfrm>
          <a:prstGeom prst="rect">
            <a:avLst/>
          </a:prstGeom>
          <a:noFill/>
          <a:ln>
            <a:noFill/>
          </a:ln>
        </p:spPr>
        <p:txBody>
          <a:bodyPr spcFirstLastPara="1" vert="horz" wrap="square" lIns="91425" tIns="91425" rIns="91425" bIns="91425" rtlCol="0" anchor="ctr" anchorCtr="0">
            <a:noAutofit/>
          </a:bodyPr>
          <a:lstStyle/>
          <a:p>
            <a:pPr algn="ctr"/>
            <a:r>
              <a:rPr lang="en" sz="2800" dirty="0">
                <a:latin typeface="+mn-lt"/>
              </a:rPr>
              <a:t>Standardized vs. Non-Standardized  </a:t>
            </a:r>
            <a:br>
              <a:rPr lang="en" sz="2800" dirty="0">
                <a:latin typeface="+mn-lt"/>
              </a:rPr>
            </a:br>
            <a:r>
              <a:rPr lang="en" sz="2800" dirty="0">
                <a:latin typeface="+mn-lt"/>
              </a:rPr>
              <a:t>Interim Assessment Administration</a:t>
            </a:r>
            <a:endParaRPr sz="2800" dirty="0">
              <a:latin typeface="+mn-lt"/>
            </a:endParaRPr>
          </a:p>
        </p:txBody>
      </p:sp>
      <p:graphicFrame>
        <p:nvGraphicFramePr>
          <p:cNvPr id="501" name="Google Shape;501;p59" title="Standard vs Non Standard Administration Table"/>
          <p:cNvGraphicFramePr/>
          <p:nvPr>
            <p:extLst>
              <p:ext uri="{D42A27DB-BD31-4B8C-83A1-F6EECF244321}">
                <p14:modId xmlns:p14="http://schemas.microsoft.com/office/powerpoint/2010/main" val="3141922685"/>
              </p:ext>
            </p:extLst>
          </p:nvPr>
        </p:nvGraphicFramePr>
        <p:xfrm>
          <a:off x="885276" y="1280159"/>
          <a:ext cx="10337964" cy="5167318"/>
        </p:xfrm>
        <a:graphic>
          <a:graphicData uri="http://schemas.openxmlformats.org/drawingml/2006/table">
            <a:tbl>
              <a:tblPr firstRow="1">
                <a:noFill/>
              </a:tblPr>
              <a:tblGrid>
                <a:gridCol w="5168982">
                  <a:extLst>
                    <a:ext uri="{9D8B030D-6E8A-4147-A177-3AD203B41FA5}">
                      <a16:colId xmlns:a16="http://schemas.microsoft.com/office/drawing/2014/main" val="20000"/>
                    </a:ext>
                  </a:extLst>
                </a:gridCol>
                <a:gridCol w="5168982">
                  <a:extLst>
                    <a:ext uri="{9D8B030D-6E8A-4147-A177-3AD203B41FA5}">
                      <a16:colId xmlns:a16="http://schemas.microsoft.com/office/drawing/2014/main" val="20001"/>
                    </a:ext>
                  </a:extLst>
                </a:gridCol>
              </a:tblGrid>
              <a:tr h="531053">
                <a:tc>
                  <a:txBody>
                    <a:bodyPr/>
                    <a:lstStyle/>
                    <a:p>
                      <a:pPr marL="0" marR="0" lvl="0" indent="0" algn="ctr" rtl="0">
                        <a:lnSpc>
                          <a:spcPct val="100000"/>
                        </a:lnSpc>
                        <a:spcBef>
                          <a:spcPts val="0"/>
                        </a:spcBef>
                        <a:spcAft>
                          <a:spcPts val="0"/>
                        </a:spcAft>
                        <a:buClr>
                          <a:srgbClr val="000000"/>
                        </a:buClr>
                        <a:buSzPts val="1800"/>
                        <a:buFont typeface="Arial"/>
                        <a:buNone/>
                      </a:pPr>
                      <a:r>
                        <a:rPr lang="en" sz="2400" b="1" u="none" strike="noStrike" cap="none" dirty="0">
                          <a:solidFill>
                            <a:schemeClr val="bg1"/>
                          </a:solidFill>
                          <a:latin typeface="+mn-lt"/>
                          <a:ea typeface="Raleway"/>
                          <a:cs typeface="Raleway"/>
                          <a:sym typeface="Raleway"/>
                        </a:rPr>
                        <a:t>Standardized </a:t>
                      </a:r>
                      <a:r>
                        <a:rPr lang="en" sz="2400" b="1" u="none" strike="noStrike" cap="none" dirty="0" smtClean="0">
                          <a:solidFill>
                            <a:schemeClr val="bg1"/>
                          </a:solidFill>
                          <a:latin typeface="+mn-lt"/>
                          <a:ea typeface="Raleway"/>
                          <a:cs typeface="Raleway"/>
                          <a:sym typeface="Raleway"/>
                        </a:rPr>
                        <a:t>Administration</a:t>
                      </a:r>
                      <a:endParaRPr sz="2400" b="1" u="none" strike="noStrike" cap="none" dirty="0">
                        <a:solidFill>
                          <a:schemeClr val="bg1"/>
                        </a:solidFill>
                        <a:latin typeface="+mn-lt"/>
                        <a:ea typeface="Raleway"/>
                        <a:cs typeface="Raleway"/>
                        <a:sym typeface="Raleway"/>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 sz="2400" b="1" u="none" strike="noStrike" cap="none" dirty="0">
                          <a:solidFill>
                            <a:schemeClr val="bg1"/>
                          </a:solidFill>
                          <a:latin typeface="+mn-lt"/>
                          <a:ea typeface="Raleway"/>
                          <a:cs typeface="Raleway"/>
                          <a:sym typeface="Raleway"/>
                        </a:rPr>
                        <a:t>Non-Standardized Administration</a:t>
                      </a:r>
                      <a:endParaRPr sz="2400" b="1" u="none" strike="noStrike" cap="none" dirty="0">
                        <a:solidFill>
                          <a:schemeClr val="bg1"/>
                        </a:solidFill>
                        <a:latin typeface="+mn-lt"/>
                        <a:ea typeface="Raleway"/>
                        <a:cs typeface="Raleway"/>
                        <a:sym typeface="Raleway"/>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4618708">
                <a:tc>
                  <a:txBody>
                    <a:bodyPr/>
                    <a:lstStyle/>
                    <a:p>
                      <a:pPr marL="457200" marR="0" lvl="0" indent="-317500" algn="l" rtl="0">
                        <a:lnSpc>
                          <a:spcPct val="115000"/>
                        </a:lnSpc>
                        <a:spcBef>
                          <a:spcPts val="0"/>
                        </a:spcBef>
                        <a:spcAft>
                          <a:spcPts val="0"/>
                        </a:spcAft>
                        <a:buClr>
                          <a:schemeClr val="dk1"/>
                        </a:buClr>
                        <a:buSzPts val="1400"/>
                        <a:buFont typeface="Raleway"/>
                        <a:buChar char="●"/>
                      </a:pPr>
                      <a:r>
                        <a:rPr lang="en" sz="2200" u="none" strike="noStrike" cap="none" dirty="0">
                          <a:solidFill>
                            <a:schemeClr val="dk1"/>
                          </a:solidFill>
                          <a:latin typeface="+mj-lt"/>
                          <a:ea typeface="Raleway"/>
                          <a:cs typeface="Raleway"/>
                          <a:sym typeface="Raleway"/>
                        </a:rPr>
                        <a:t>Individual and independent </a:t>
                      </a:r>
                      <a:r>
                        <a:rPr lang="en" sz="2200" u="none" strike="noStrike" cap="none" dirty="0" smtClean="0">
                          <a:solidFill>
                            <a:schemeClr val="dk1"/>
                          </a:solidFill>
                          <a:latin typeface="+mj-lt"/>
                          <a:ea typeface="Raleway"/>
                          <a:cs typeface="Raleway"/>
                          <a:sym typeface="Raleway"/>
                        </a:rPr>
                        <a:t>testing</a:t>
                      </a:r>
                    </a:p>
                    <a:p>
                      <a:pPr marL="457200" marR="0" lvl="0" indent="-317500" algn="l" rtl="0">
                        <a:lnSpc>
                          <a:spcPct val="115000"/>
                        </a:lnSpc>
                        <a:spcBef>
                          <a:spcPts val="0"/>
                        </a:spcBef>
                        <a:spcAft>
                          <a:spcPts val="0"/>
                        </a:spcAft>
                        <a:buClr>
                          <a:schemeClr val="dk1"/>
                        </a:buClr>
                        <a:buSzPts val="1400"/>
                        <a:buFont typeface="Raleway"/>
                        <a:buChar char="●"/>
                      </a:pPr>
                      <a:endParaRPr lang="en" sz="2200" u="none" strike="noStrike" cap="none" dirty="0" smtClean="0">
                        <a:solidFill>
                          <a:schemeClr val="dk1"/>
                        </a:solidFill>
                        <a:latin typeface="+mj-lt"/>
                        <a:ea typeface="Raleway"/>
                        <a:cs typeface="Raleway"/>
                        <a:sym typeface="Raleway"/>
                      </a:endParaRPr>
                    </a:p>
                    <a:p>
                      <a:pPr marL="457200" marR="0" lvl="0" indent="-317500" algn="l" rtl="0">
                        <a:lnSpc>
                          <a:spcPct val="115000"/>
                        </a:lnSpc>
                        <a:spcBef>
                          <a:spcPts val="0"/>
                        </a:spcBef>
                        <a:spcAft>
                          <a:spcPts val="0"/>
                        </a:spcAft>
                        <a:buClr>
                          <a:schemeClr val="dk1"/>
                        </a:buClr>
                        <a:buSzPts val="1400"/>
                        <a:buFont typeface="Raleway"/>
                        <a:buChar char="●"/>
                      </a:pPr>
                      <a:r>
                        <a:rPr lang="en" sz="2200" u="none" strike="noStrike" cap="none" dirty="0" smtClean="0">
                          <a:solidFill>
                            <a:schemeClr val="dk1"/>
                          </a:solidFill>
                          <a:latin typeface="+mj-lt"/>
                          <a:ea typeface="Raleway"/>
                          <a:cs typeface="Raleway"/>
                          <a:sym typeface="Raleway"/>
                        </a:rPr>
                        <a:t>Single </a:t>
                      </a:r>
                      <a:r>
                        <a:rPr lang="en" sz="2200" u="none" strike="noStrike" cap="none" dirty="0">
                          <a:solidFill>
                            <a:schemeClr val="dk1"/>
                          </a:solidFill>
                          <a:latin typeface="+mj-lt"/>
                          <a:ea typeface="Raleway"/>
                          <a:cs typeface="Raleway"/>
                          <a:sym typeface="Raleway"/>
                        </a:rPr>
                        <a:t>administration allows for a reliable “point-in-time” spot check of student knowledge</a:t>
                      </a:r>
                      <a:endParaRPr sz="2200" u="none" strike="noStrike" cap="none" dirty="0">
                        <a:solidFill>
                          <a:schemeClr val="dk1"/>
                        </a:solidFill>
                        <a:latin typeface="+mj-lt"/>
                        <a:ea typeface="Raleway"/>
                        <a:cs typeface="Raleway"/>
                        <a:sym typeface="Raleway"/>
                      </a:endParaRPr>
                    </a:p>
                    <a:p>
                      <a:pPr marL="457200" marR="0" lvl="0" indent="-317500" algn="l" rtl="0">
                        <a:lnSpc>
                          <a:spcPct val="115000"/>
                        </a:lnSpc>
                        <a:spcBef>
                          <a:spcPts val="0"/>
                        </a:spcBef>
                        <a:spcAft>
                          <a:spcPts val="0"/>
                        </a:spcAft>
                        <a:buClr>
                          <a:schemeClr val="dk1"/>
                        </a:buClr>
                        <a:buSzPts val="1400"/>
                        <a:buFont typeface="Raleway"/>
                        <a:buChar char="●"/>
                      </a:pPr>
                      <a:endParaRPr lang="en" sz="2200" u="none" strike="noStrike" cap="none" dirty="0" smtClean="0">
                        <a:solidFill>
                          <a:schemeClr val="dk1"/>
                        </a:solidFill>
                        <a:latin typeface="+mj-lt"/>
                        <a:ea typeface="Raleway"/>
                        <a:cs typeface="Raleway"/>
                        <a:sym typeface="Raleway"/>
                      </a:endParaRPr>
                    </a:p>
                    <a:p>
                      <a:pPr marL="457200" marR="0" lvl="0" indent="-317500" algn="l" rtl="0">
                        <a:lnSpc>
                          <a:spcPct val="115000"/>
                        </a:lnSpc>
                        <a:spcBef>
                          <a:spcPts val="0"/>
                        </a:spcBef>
                        <a:spcAft>
                          <a:spcPts val="0"/>
                        </a:spcAft>
                        <a:buClr>
                          <a:schemeClr val="dk1"/>
                        </a:buClr>
                        <a:buSzPts val="1400"/>
                        <a:buFont typeface="Raleway"/>
                        <a:buChar char="●"/>
                      </a:pPr>
                      <a:r>
                        <a:rPr lang="en" sz="2200" u="none" strike="noStrike" cap="none" dirty="0" smtClean="0">
                          <a:solidFill>
                            <a:schemeClr val="dk1"/>
                          </a:solidFill>
                          <a:latin typeface="+mj-lt"/>
                          <a:ea typeface="Raleway"/>
                          <a:cs typeface="Raleway"/>
                          <a:sym typeface="Raleway"/>
                        </a:rPr>
                        <a:t>Following </a:t>
                      </a:r>
                      <a:r>
                        <a:rPr lang="en" sz="2200" u="none" strike="noStrike" cap="none" dirty="0">
                          <a:solidFill>
                            <a:schemeClr val="dk1"/>
                          </a:solidFill>
                          <a:latin typeface="+mj-lt"/>
                          <a:ea typeface="Raleway"/>
                          <a:cs typeface="Raleway"/>
                          <a:sym typeface="Raleway"/>
                        </a:rPr>
                        <a:t>summative policies and procedures, such as a secure test environment (e.g., no cell phones, guiding resources, etc</a:t>
                      </a:r>
                      <a:r>
                        <a:rPr lang="en" sz="2200" u="none" strike="noStrike" cap="none" dirty="0" smtClean="0">
                          <a:solidFill>
                            <a:schemeClr val="dk1"/>
                          </a:solidFill>
                          <a:latin typeface="+mj-lt"/>
                          <a:ea typeface="Raleway"/>
                          <a:cs typeface="Raleway"/>
                          <a:sym typeface="Raleway"/>
                        </a:rPr>
                        <a:t>.)</a:t>
                      </a:r>
                      <a:endParaRPr sz="2200" u="none" strike="noStrike" cap="none" dirty="0">
                        <a:solidFill>
                          <a:schemeClr val="dk1"/>
                        </a:solidFill>
                        <a:latin typeface="+mj-lt"/>
                        <a:ea typeface="Raleway"/>
                        <a:cs typeface="Raleway"/>
                        <a:sym typeface="Raleway"/>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tc>
                  <a:txBody>
                    <a:bodyPr/>
                    <a:lstStyle/>
                    <a:p>
                      <a:pPr marL="457200" marR="0" lvl="0" indent="-317500" algn="l" rtl="0">
                        <a:lnSpc>
                          <a:spcPct val="115000"/>
                        </a:lnSpc>
                        <a:spcBef>
                          <a:spcPts val="0"/>
                        </a:spcBef>
                        <a:spcAft>
                          <a:spcPts val="0"/>
                        </a:spcAft>
                        <a:buClr>
                          <a:schemeClr val="dk1"/>
                        </a:buClr>
                        <a:buSzPts val="1400"/>
                        <a:buFont typeface="Raleway"/>
                        <a:buChar char="●"/>
                      </a:pPr>
                      <a:r>
                        <a:rPr lang="en" sz="2200" u="none" strike="noStrike" cap="none" dirty="0">
                          <a:solidFill>
                            <a:schemeClr val="dk1"/>
                          </a:solidFill>
                          <a:latin typeface="+mj-lt"/>
                          <a:ea typeface="Raleway"/>
                          <a:cs typeface="Raleway"/>
                          <a:sym typeface="Raleway"/>
                        </a:rPr>
                        <a:t>Non-secure, non-public</a:t>
                      </a:r>
                      <a:endParaRPr sz="2200" u="none" strike="noStrike" cap="none" dirty="0">
                        <a:solidFill>
                          <a:schemeClr val="dk1"/>
                        </a:solidFill>
                        <a:latin typeface="+mj-lt"/>
                        <a:ea typeface="Raleway"/>
                        <a:cs typeface="Raleway"/>
                        <a:sym typeface="Raleway"/>
                      </a:endParaRPr>
                    </a:p>
                    <a:p>
                      <a:pPr marL="457200" marR="0" lvl="0" indent="-317500" algn="l" rtl="0">
                        <a:lnSpc>
                          <a:spcPct val="115000"/>
                        </a:lnSpc>
                        <a:spcBef>
                          <a:spcPts val="0"/>
                        </a:spcBef>
                        <a:spcAft>
                          <a:spcPts val="0"/>
                        </a:spcAft>
                        <a:buClr>
                          <a:schemeClr val="dk1"/>
                        </a:buClr>
                        <a:buSzPts val="1400"/>
                        <a:buFont typeface="Raleway"/>
                        <a:buChar char="●"/>
                      </a:pPr>
                      <a:endParaRPr lang="en" sz="2200" u="none" strike="noStrike" cap="none" dirty="0" smtClean="0">
                        <a:solidFill>
                          <a:schemeClr val="dk1"/>
                        </a:solidFill>
                        <a:latin typeface="+mj-lt"/>
                        <a:ea typeface="Raleway"/>
                        <a:cs typeface="Raleway"/>
                        <a:sym typeface="Raleway"/>
                      </a:endParaRPr>
                    </a:p>
                    <a:p>
                      <a:pPr marL="457200" marR="0" lvl="0" indent="-317500" algn="l" rtl="0">
                        <a:lnSpc>
                          <a:spcPct val="115000"/>
                        </a:lnSpc>
                        <a:spcBef>
                          <a:spcPts val="0"/>
                        </a:spcBef>
                        <a:spcAft>
                          <a:spcPts val="0"/>
                        </a:spcAft>
                        <a:buClr>
                          <a:schemeClr val="dk1"/>
                        </a:buClr>
                        <a:buSzPts val="1400"/>
                        <a:buFont typeface="Raleway"/>
                        <a:buChar char="●"/>
                      </a:pPr>
                      <a:r>
                        <a:rPr lang="en" sz="2200" u="none" strike="noStrike" cap="none" dirty="0" smtClean="0">
                          <a:solidFill>
                            <a:schemeClr val="dk1"/>
                          </a:solidFill>
                          <a:latin typeface="+mj-lt"/>
                          <a:ea typeface="Raleway"/>
                          <a:cs typeface="Raleway"/>
                          <a:sym typeface="Raleway"/>
                        </a:rPr>
                        <a:t>Working </a:t>
                      </a:r>
                      <a:r>
                        <a:rPr lang="en" sz="2200" u="none" strike="noStrike" cap="none" dirty="0">
                          <a:solidFill>
                            <a:schemeClr val="dk1"/>
                          </a:solidFill>
                          <a:latin typeface="+mj-lt"/>
                          <a:ea typeface="Raleway"/>
                          <a:cs typeface="Raleway"/>
                          <a:sym typeface="Raleway"/>
                        </a:rPr>
                        <a:t>on assessment items collaboratively</a:t>
                      </a:r>
                      <a:endParaRPr sz="2200" u="none" strike="noStrike" cap="none" dirty="0">
                        <a:solidFill>
                          <a:schemeClr val="dk1"/>
                        </a:solidFill>
                        <a:latin typeface="+mj-lt"/>
                        <a:ea typeface="Raleway"/>
                        <a:cs typeface="Raleway"/>
                        <a:sym typeface="Raleway"/>
                      </a:endParaRPr>
                    </a:p>
                    <a:p>
                      <a:pPr marL="914400" marR="0" lvl="1" indent="-304800" algn="l" rtl="0">
                        <a:lnSpc>
                          <a:spcPct val="115000"/>
                        </a:lnSpc>
                        <a:spcBef>
                          <a:spcPts val="0"/>
                        </a:spcBef>
                        <a:spcAft>
                          <a:spcPts val="0"/>
                        </a:spcAft>
                        <a:buClr>
                          <a:schemeClr val="dk1"/>
                        </a:buClr>
                        <a:buSzPts val="1200"/>
                        <a:buFont typeface="Raleway"/>
                        <a:buChar char="○"/>
                      </a:pPr>
                      <a:r>
                        <a:rPr lang="en" sz="2200" u="none" strike="noStrike" cap="none" dirty="0">
                          <a:solidFill>
                            <a:schemeClr val="dk1"/>
                          </a:solidFill>
                          <a:latin typeface="+mj-lt"/>
                          <a:ea typeface="Raleway"/>
                          <a:cs typeface="Raleway"/>
                          <a:sym typeface="Raleway"/>
                        </a:rPr>
                        <a:t>Students working with other students to answer items</a:t>
                      </a:r>
                      <a:endParaRPr sz="2200" u="none" strike="noStrike" cap="none" dirty="0">
                        <a:solidFill>
                          <a:schemeClr val="dk1"/>
                        </a:solidFill>
                        <a:latin typeface="+mj-lt"/>
                        <a:ea typeface="Raleway"/>
                        <a:cs typeface="Raleway"/>
                        <a:sym typeface="Raleway"/>
                      </a:endParaRPr>
                    </a:p>
                    <a:p>
                      <a:pPr marL="914400" marR="0" lvl="1" indent="-304800" algn="l" rtl="0">
                        <a:lnSpc>
                          <a:spcPct val="115000"/>
                        </a:lnSpc>
                        <a:spcBef>
                          <a:spcPts val="0"/>
                        </a:spcBef>
                        <a:spcAft>
                          <a:spcPts val="0"/>
                        </a:spcAft>
                        <a:buClr>
                          <a:schemeClr val="dk1"/>
                        </a:buClr>
                        <a:buSzPts val="1200"/>
                        <a:buFont typeface="Raleway"/>
                        <a:buChar char="○"/>
                      </a:pPr>
                      <a:r>
                        <a:rPr lang="en" sz="2200" u="none" strike="noStrike" cap="none" dirty="0">
                          <a:solidFill>
                            <a:schemeClr val="dk1"/>
                          </a:solidFill>
                          <a:latin typeface="+mj-lt"/>
                          <a:ea typeface="Raleway"/>
                          <a:cs typeface="Raleway"/>
                          <a:sym typeface="Raleway"/>
                        </a:rPr>
                        <a:t>Teacher guides students through items</a:t>
                      </a:r>
                      <a:endParaRPr sz="2200" u="none" strike="noStrike" cap="none" dirty="0">
                        <a:solidFill>
                          <a:schemeClr val="dk1"/>
                        </a:solidFill>
                        <a:latin typeface="+mj-lt"/>
                        <a:ea typeface="Raleway"/>
                        <a:cs typeface="Raleway"/>
                        <a:sym typeface="Raleway"/>
                      </a:endParaRPr>
                    </a:p>
                    <a:p>
                      <a:pPr marL="457200" marR="0" lvl="0" indent="-317500" algn="l" rtl="0">
                        <a:lnSpc>
                          <a:spcPct val="115000"/>
                        </a:lnSpc>
                        <a:spcBef>
                          <a:spcPts val="0"/>
                        </a:spcBef>
                        <a:spcAft>
                          <a:spcPts val="0"/>
                        </a:spcAft>
                        <a:buClr>
                          <a:schemeClr val="dk1"/>
                        </a:buClr>
                        <a:buSzPts val="1400"/>
                        <a:buFont typeface="Raleway"/>
                        <a:buChar char="●"/>
                      </a:pPr>
                      <a:endParaRPr lang="en" sz="2200" u="none" strike="noStrike" cap="none" dirty="0" smtClean="0">
                        <a:solidFill>
                          <a:schemeClr val="dk1"/>
                        </a:solidFill>
                        <a:latin typeface="+mj-lt"/>
                        <a:ea typeface="Raleway"/>
                        <a:cs typeface="Raleway"/>
                        <a:sym typeface="Raleway"/>
                      </a:endParaRPr>
                    </a:p>
                    <a:p>
                      <a:pPr marL="457200" marR="0" lvl="0" indent="-317500" algn="l" rtl="0">
                        <a:lnSpc>
                          <a:spcPct val="115000"/>
                        </a:lnSpc>
                        <a:spcBef>
                          <a:spcPts val="0"/>
                        </a:spcBef>
                        <a:spcAft>
                          <a:spcPts val="0"/>
                        </a:spcAft>
                        <a:buClr>
                          <a:schemeClr val="dk1"/>
                        </a:buClr>
                        <a:buSzPts val="1400"/>
                        <a:buFont typeface="Raleway"/>
                        <a:buChar char="●"/>
                      </a:pPr>
                      <a:r>
                        <a:rPr lang="en" sz="2200" u="none" strike="noStrike" cap="none" dirty="0" smtClean="0">
                          <a:solidFill>
                            <a:schemeClr val="dk1"/>
                          </a:solidFill>
                          <a:latin typeface="+mj-lt"/>
                          <a:ea typeface="Raleway"/>
                          <a:cs typeface="Raleway"/>
                          <a:sym typeface="Raleway"/>
                        </a:rPr>
                        <a:t>Students </a:t>
                      </a:r>
                      <a:r>
                        <a:rPr lang="en" sz="2200" u="none" strike="noStrike" cap="none" dirty="0">
                          <a:solidFill>
                            <a:schemeClr val="dk1"/>
                          </a:solidFill>
                          <a:latin typeface="+mj-lt"/>
                          <a:ea typeface="Raleway"/>
                          <a:cs typeface="Raleway"/>
                          <a:sym typeface="Raleway"/>
                        </a:rPr>
                        <a:t>use resources to help them answer questions</a:t>
                      </a:r>
                      <a:endParaRPr sz="2200" u="none" strike="noStrike" cap="none" dirty="0">
                        <a:solidFill>
                          <a:schemeClr val="dk1"/>
                        </a:solidFill>
                        <a:latin typeface="+mj-lt"/>
                        <a:ea typeface="Raleway"/>
                        <a:cs typeface="Raleway"/>
                        <a:sym typeface="Raleway"/>
                      </a:endParaRPr>
                    </a:p>
                  </a:txBody>
                  <a:tcPr marL="91425" marR="91425" marT="91425" marB="91425">
                    <a:lnL w="28575" cap="flat" cmpd="sng">
                      <a:solidFill>
                        <a:srgbClr val="9E9E9E"/>
                      </a:solidFill>
                      <a:prstDash val="solid"/>
                      <a:round/>
                      <a:headEnd type="none" w="sm" len="sm"/>
                      <a:tailEnd type="none" w="sm" len="sm"/>
                    </a:lnL>
                    <a:lnR w="28575" cap="flat" cmpd="sng">
                      <a:solidFill>
                        <a:srgbClr val="9E9E9E"/>
                      </a:solidFill>
                      <a:prstDash val="solid"/>
                      <a:round/>
                      <a:headEnd type="none" w="sm" len="sm"/>
                      <a:tailEnd type="none" w="sm" len="sm"/>
                    </a:lnR>
                    <a:lnT w="28575" cap="flat" cmpd="sng">
                      <a:solidFill>
                        <a:srgbClr val="9E9E9E"/>
                      </a:solidFill>
                      <a:prstDash val="solid"/>
                      <a:round/>
                      <a:headEnd type="none" w="sm" len="sm"/>
                      <a:tailEnd type="none" w="sm" len="sm"/>
                    </a:lnT>
                    <a:lnB w="2857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881046332"/>
      </p:ext>
    </p:extLst>
  </p:cSld>
  <p:clrMapOvr>
    <a:masterClrMapping/>
  </p:clrMapOvr>
  <mc:AlternateContent xmlns:mc="http://schemas.openxmlformats.org/markup-compatibility/2006">
    <mc:Choice xmlns:p14="http://schemas.microsoft.com/office/powerpoint/2010/main" Requires="p14">
      <p:transition spd="slow" p14:dur="2000" advTm="33483"/>
    </mc:Choice>
    <mc:Fallback>
      <p:transition spd="slow" advTm="33483"/>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p:cNvSpPr>
            <a:spLocks noGrp="1"/>
          </p:cNvSpPr>
          <p:nvPr>
            <p:ph type="title"/>
          </p:nvPr>
        </p:nvSpPr>
        <p:spPr>
          <a:xfrm>
            <a:off x="902266" y="3464194"/>
            <a:ext cx="10515600" cy="780808"/>
          </a:xfrm>
        </p:spPr>
        <p:txBody>
          <a:bodyPr>
            <a:normAutofit fontScale="90000"/>
          </a:bodyPr>
          <a:lstStyle/>
          <a:p>
            <a:pPr marL="511175" indent="-511175" algn="ctr">
              <a:spcAft>
                <a:spcPts val="600"/>
              </a:spcAft>
              <a:defRPr/>
            </a:pPr>
            <a:r>
              <a:rPr lang="en-US" dirty="0">
                <a:solidFill>
                  <a:schemeClr val="tx1">
                    <a:lumMod val="50000"/>
                  </a:schemeClr>
                </a:solidFill>
              </a:rPr>
              <a:t>Interim Assessment </a:t>
            </a:r>
            <a:r>
              <a:rPr lang="en-US" dirty="0" smtClean="0">
                <a:solidFill>
                  <a:schemeClr val="tx1">
                    <a:lumMod val="50000"/>
                  </a:schemeClr>
                </a:solidFill>
              </a:rPr>
              <a:t>Uses, Test Security, and</a:t>
            </a:r>
            <a:br>
              <a:rPr lang="en-US" dirty="0" smtClean="0">
                <a:solidFill>
                  <a:schemeClr val="tx1">
                    <a:lumMod val="50000"/>
                  </a:schemeClr>
                </a:solidFill>
              </a:rPr>
            </a:br>
            <a:r>
              <a:rPr lang="en-US" dirty="0" smtClean="0">
                <a:solidFill>
                  <a:schemeClr val="tx1">
                    <a:lumMod val="50000"/>
                  </a:schemeClr>
                </a:solidFill>
              </a:rPr>
              <a:t>Administration </a:t>
            </a:r>
            <a:r>
              <a:rPr lang="en-US" dirty="0">
                <a:solidFill>
                  <a:schemeClr val="tx1">
                    <a:lumMod val="50000"/>
                  </a:schemeClr>
                </a:solidFill>
              </a:rPr>
              <a:t>Features </a:t>
            </a:r>
          </a:p>
        </p:txBody>
      </p:sp>
    </p:spTree>
    <p:extLst>
      <p:ext uri="{BB962C8B-B14F-4D97-AF65-F5344CB8AC3E}">
        <p14:creationId xmlns:p14="http://schemas.microsoft.com/office/powerpoint/2010/main" val="2034759126"/>
      </p:ext>
    </p:extLst>
  </p:cSld>
  <p:clrMapOvr>
    <a:masterClrMapping/>
  </p:clrMapOvr>
  <mc:AlternateContent xmlns:mc="http://schemas.openxmlformats.org/markup-compatibility/2006">
    <mc:Choice xmlns:p14="http://schemas.microsoft.com/office/powerpoint/2010/main" Requires="p14">
      <p:transition spd="slow" p14:dur="2000" advTm="9937"/>
    </mc:Choice>
    <mc:Fallback>
      <p:transition spd="slow" advTm="9937"/>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2217270" y="367087"/>
            <a:ext cx="9478683" cy="547313"/>
          </a:xfrm>
        </p:spPr>
        <p:txBody>
          <a:bodyPr>
            <a:noAutofit/>
          </a:bodyPr>
          <a:lstStyle/>
          <a:p>
            <a:pPr algn="ctr"/>
            <a:r>
              <a:rPr lang="en-US" sz="3600" dirty="0"/>
              <a:t>Interim Assessment </a:t>
            </a:r>
            <a:r>
              <a:rPr lang="en-US" sz="3600" dirty="0" smtClean="0"/>
              <a:t>Use and Test </a:t>
            </a:r>
            <a:r>
              <a:rPr lang="en-US" sz="3600" dirty="0"/>
              <a:t>Security</a:t>
            </a:r>
          </a:p>
        </p:txBody>
      </p:sp>
      <p:sp>
        <p:nvSpPr>
          <p:cNvPr id="7" name="Rectangle 1"/>
          <p:cNvSpPr>
            <a:spLocks noGrp="1" noChangeArrowheads="1"/>
          </p:cNvSpPr>
          <p:nvPr>
            <p:ph sz="half" idx="4294967295"/>
          </p:nvPr>
        </p:nvSpPr>
        <p:spPr bwMode="auto">
          <a:xfrm>
            <a:off x="457199" y="1239386"/>
            <a:ext cx="11582401" cy="4990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lnSpc>
                <a:spcPct val="100000"/>
              </a:lnSpc>
              <a:spcBef>
                <a:spcPct val="0"/>
              </a:spcBef>
              <a:spcAft>
                <a:spcPct val="0"/>
              </a:spcAft>
            </a:pPr>
            <a:r>
              <a:rPr kumimoji="0" lang="en-US" altLang="en-US" sz="2200" b="1" i="0" u="none" strike="noStrike" cap="none" normalizeH="0" baseline="0" dirty="0" smtClean="0">
                <a:ln>
                  <a:noFill/>
                </a:ln>
                <a:solidFill>
                  <a:schemeClr val="accent5"/>
                </a:solidFill>
                <a:effectLst/>
              </a:rPr>
              <a:t>Know the purpose for administering the interim assessment </a:t>
            </a:r>
            <a:r>
              <a:rPr kumimoji="0" lang="en-US" altLang="en-US" sz="2200" b="0" i="0" u="none" strike="noStrike" cap="none" normalizeH="0" baseline="0" dirty="0" smtClean="0">
                <a:ln>
                  <a:noFill/>
                </a:ln>
                <a:solidFill>
                  <a:schemeClr val="tx1"/>
                </a:solidFill>
                <a:effectLst/>
              </a:rPr>
              <a:t>(or test items). For example, what new information do you need about your students’</a:t>
            </a:r>
            <a:r>
              <a:rPr kumimoji="0" lang="en-US" altLang="en-US" sz="2200" b="0" i="0" u="none" strike="noStrike" cap="none" normalizeH="0" dirty="0" smtClean="0">
                <a:ln>
                  <a:noFill/>
                </a:ln>
                <a:solidFill>
                  <a:schemeClr val="tx1"/>
                </a:solidFill>
                <a:effectLst/>
              </a:rPr>
              <a:t> </a:t>
            </a:r>
            <a:r>
              <a:rPr kumimoji="0" lang="en-US" altLang="en-US" sz="2200" b="0" i="0" u="none" strike="noStrike" cap="none" normalizeH="0" baseline="0" dirty="0" smtClean="0">
                <a:ln>
                  <a:noFill/>
                </a:ln>
                <a:solidFill>
                  <a:schemeClr val="tx1"/>
                </a:solidFill>
                <a:effectLst/>
              </a:rPr>
              <a:t>skills? </a:t>
            </a:r>
          </a:p>
          <a:p>
            <a:pPr defTabSz="914400" eaLnBrk="0" fontAlgn="base" hangingPunct="0">
              <a:lnSpc>
                <a:spcPct val="100000"/>
              </a:lnSpc>
              <a:spcBef>
                <a:spcPct val="0"/>
              </a:spcBef>
              <a:spcAft>
                <a:spcPct val="0"/>
              </a:spcAft>
            </a:pPr>
            <a:endParaRPr kumimoji="0" lang="en-US" altLang="en-US" sz="800" b="0" i="0" u="none" strike="noStrike" cap="none" normalizeH="0" baseline="0" dirty="0" smtClean="0">
              <a:ln>
                <a:noFill/>
              </a:ln>
              <a:solidFill>
                <a:schemeClr val="tx1"/>
              </a:solidFill>
              <a:effectLst/>
            </a:endParaRPr>
          </a:p>
          <a:p>
            <a:pPr defTabSz="914400" eaLnBrk="0" fontAlgn="base" hangingPunct="0">
              <a:lnSpc>
                <a:spcPct val="100000"/>
              </a:lnSpc>
              <a:spcBef>
                <a:spcPct val="0"/>
              </a:spcBef>
              <a:spcAft>
                <a:spcPct val="0"/>
              </a:spcAft>
            </a:pPr>
            <a:r>
              <a:rPr kumimoji="0" lang="en-US" altLang="en-US" sz="2200" b="1" i="0" u="none" strike="noStrike" cap="none" normalizeH="0" baseline="0" dirty="0" smtClean="0">
                <a:ln>
                  <a:noFill/>
                </a:ln>
                <a:solidFill>
                  <a:schemeClr val="accent5"/>
                </a:solidFill>
                <a:effectLst/>
              </a:rPr>
              <a:t>Choose which interim assessment will provide the best information </a:t>
            </a:r>
            <a:r>
              <a:rPr kumimoji="0" lang="en-US" altLang="en-US" sz="2200" b="0" i="0" u="none" strike="noStrike" cap="none" normalizeH="0" baseline="0" dirty="0" smtClean="0">
                <a:ln>
                  <a:noFill/>
                </a:ln>
                <a:solidFill>
                  <a:schemeClr val="tx1"/>
                </a:solidFill>
                <a:effectLst/>
              </a:rPr>
              <a:t>or whether presenting an interim item during instruction will best meet your needs. </a:t>
            </a:r>
          </a:p>
          <a:p>
            <a:pPr defTabSz="914400" eaLnBrk="0" fontAlgn="base" hangingPunct="0">
              <a:lnSpc>
                <a:spcPct val="100000"/>
              </a:lnSpc>
              <a:spcBef>
                <a:spcPct val="0"/>
              </a:spcBef>
              <a:spcAft>
                <a:spcPct val="0"/>
              </a:spcAft>
            </a:pPr>
            <a:endParaRPr kumimoji="0" lang="en-US" altLang="en-US" sz="800" b="0" i="0" u="none" strike="noStrike" cap="none" normalizeH="0" baseline="0" dirty="0" smtClean="0">
              <a:ln>
                <a:noFill/>
              </a:ln>
              <a:solidFill>
                <a:schemeClr val="tx1"/>
              </a:solidFill>
              <a:effectLst/>
            </a:endParaRPr>
          </a:p>
          <a:p>
            <a:pPr defTabSz="914400" eaLnBrk="0" fontAlgn="base" hangingPunct="0">
              <a:lnSpc>
                <a:spcPct val="100000"/>
              </a:lnSpc>
              <a:spcBef>
                <a:spcPct val="0"/>
              </a:spcBef>
              <a:spcAft>
                <a:spcPct val="0"/>
              </a:spcAft>
            </a:pPr>
            <a:r>
              <a:rPr kumimoji="0" lang="en-US" altLang="en-US" sz="2200" b="1" i="0" u="none" strike="noStrike" cap="none" normalizeH="0" baseline="0" dirty="0" smtClean="0">
                <a:ln>
                  <a:noFill/>
                </a:ln>
                <a:solidFill>
                  <a:schemeClr val="accent5"/>
                </a:solidFill>
                <a:effectLst/>
              </a:rPr>
              <a:t>Match the conditions with the purpose </a:t>
            </a:r>
            <a:r>
              <a:rPr kumimoji="0" lang="en-US" altLang="en-US" sz="2200" b="0" i="0" u="none" strike="noStrike" cap="none" normalizeH="0" baseline="0" dirty="0" smtClean="0">
                <a:ln>
                  <a:noFill/>
                </a:ln>
                <a:solidFill>
                  <a:schemeClr val="tx1"/>
                </a:solidFill>
                <a:effectLst/>
              </a:rPr>
              <a:t>including: </a:t>
            </a:r>
          </a:p>
          <a:p>
            <a:pPr lvl="1" defTabSz="914400" eaLnBrk="0" fontAlgn="base" hangingPunct="0">
              <a:lnSpc>
                <a:spcPct val="100000"/>
              </a:lnSpc>
              <a:spcBef>
                <a:spcPct val="0"/>
              </a:spcBef>
              <a:spcAft>
                <a:spcPct val="0"/>
              </a:spcAft>
            </a:pPr>
            <a:r>
              <a:rPr kumimoji="0" lang="en-US" altLang="en-US" sz="2200" b="0" i="0" u="none" strike="noStrike" cap="none" normalizeH="0" baseline="0" dirty="0" smtClean="0">
                <a:ln>
                  <a:noFill/>
                </a:ln>
                <a:solidFill>
                  <a:schemeClr val="tx1"/>
                </a:solidFill>
                <a:effectLst/>
              </a:rPr>
              <a:t>the </a:t>
            </a:r>
            <a:r>
              <a:rPr kumimoji="0" lang="en-US" altLang="en-US" sz="2200" b="1" i="0" u="none" strike="noStrike" cap="none" normalizeH="0" baseline="0" dirty="0" smtClean="0">
                <a:ln>
                  <a:noFill/>
                </a:ln>
                <a:solidFill>
                  <a:schemeClr val="accent5"/>
                </a:solidFill>
                <a:effectLst/>
              </a:rPr>
              <a:t>student’s environment </a:t>
            </a:r>
            <a:r>
              <a:rPr kumimoji="0" lang="en-US" altLang="en-US" sz="2200" b="0" i="0" u="none" strike="noStrike" cap="none" normalizeH="0" baseline="0" dirty="0" smtClean="0">
                <a:ln>
                  <a:noFill/>
                </a:ln>
                <a:solidFill>
                  <a:schemeClr val="tx1"/>
                </a:solidFill>
                <a:effectLst/>
              </a:rPr>
              <a:t>(</a:t>
            </a:r>
            <a:r>
              <a:rPr kumimoji="0" lang="en-US" altLang="en-US" sz="2200" b="0" i="0" u="sng" strike="noStrike" cap="none" normalizeH="0" baseline="0" dirty="0" smtClean="0">
                <a:ln>
                  <a:noFill/>
                </a:ln>
                <a:solidFill>
                  <a:schemeClr val="tx1"/>
                </a:solidFill>
                <a:effectLst/>
              </a:rPr>
              <a:t>access</a:t>
            </a:r>
            <a:r>
              <a:rPr kumimoji="0" lang="en-US" altLang="en-US" sz="2200" b="0" i="0" u="none" strike="noStrike" cap="none" normalizeH="0" baseline="0" dirty="0" smtClean="0">
                <a:ln>
                  <a:noFill/>
                </a:ln>
                <a:solidFill>
                  <a:schemeClr val="tx1"/>
                </a:solidFill>
                <a:effectLst/>
              </a:rPr>
              <a:t> to external information), </a:t>
            </a:r>
          </a:p>
          <a:p>
            <a:pPr lvl="1" defTabSz="914400" eaLnBrk="0" fontAlgn="base" hangingPunct="0">
              <a:lnSpc>
                <a:spcPct val="100000"/>
              </a:lnSpc>
              <a:spcBef>
                <a:spcPct val="0"/>
              </a:spcBef>
              <a:spcAft>
                <a:spcPct val="0"/>
              </a:spcAft>
            </a:pPr>
            <a:r>
              <a:rPr kumimoji="0" lang="en-US" altLang="en-US" sz="2200" b="1" i="0" u="none" strike="noStrike" cap="none" normalizeH="0" baseline="0" dirty="0" smtClean="0">
                <a:ln>
                  <a:noFill/>
                </a:ln>
                <a:solidFill>
                  <a:schemeClr val="accent5"/>
                </a:solidFill>
                <a:effectLst/>
              </a:rPr>
              <a:t>accessibility resources</a:t>
            </a:r>
            <a:r>
              <a:rPr kumimoji="0" lang="en-US" altLang="en-US" sz="2200" b="0" i="0" u="none" strike="noStrike" cap="none" normalizeH="0" baseline="0" dirty="0" smtClean="0">
                <a:ln>
                  <a:noFill/>
                </a:ln>
                <a:solidFill>
                  <a:schemeClr val="tx1"/>
                </a:solidFill>
                <a:effectLst/>
              </a:rPr>
              <a:t>, </a:t>
            </a:r>
          </a:p>
          <a:p>
            <a:pPr lvl="1" defTabSz="914400" eaLnBrk="0" fontAlgn="base" hangingPunct="0">
              <a:lnSpc>
                <a:spcPct val="100000"/>
              </a:lnSpc>
              <a:spcBef>
                <a:spcPct val="0"/>
              </a:spcBef>
              <a:spcAft>
                <a:spcPct val="0"/>
              </a:spcAft>
            </a:pPr>
            <a:r>
              <a:rPr kumimoji="0" lang="en-US" altLang="en-US" sz="2200" b="0" i="0" u="none" strike="noStrike" cap="none" normalizeH="0" baseline="0" dirty="0" smtClean="0">
                <a:ln>
                  <a:noFill/>
                </a:ln>
                <a:solidFill>
                  <a:schemeClr val="tx1"/>
                </a:solidFill>
                <a:effectLst/>
              </a:rPr>
              <a:t>and</a:t>
            </a:r>
            <a:r>
              <a:rPr lang="en-US" altLang="en-US" sz="2200" dirty="0" smtClean="0"/>
              <a:t> </a:t>
            </a:r>
            <a:r>
              <a:rPr kumimoji="0" lang="en-US" altLang="en-US" sz="2200" b="1" i="0" u="none" strike="noStrike" cap="none" normalizeH="0" baseline="0" dirty="0" smtClean="0">
                <a:ln>
                  <a:noFill/>
                </a:ln>
                <a:solidFill>
                  <a:schemeClr val="accent5"/>
                </a:solidFill>
                <a:effectLst/>
              </a:rPr>
              <a:t>timing based on when instruction was provided</a:t>
            </a:r>
            <a:r>
              <a:rPr kumimoji="0" lang="en-US" altLang="en-US" sz="2200" b="0" i="0" u="none" strike="noStrike" cap="none" normalizeH="0" baseline="0" dirty="0" smtClean="0">
                <a:ln>
                  <a:noFill/>
                </a:ln>
                <a:solidFill>
                  <a:schemeClr val="accent5"/>
                </a:solidFill>
                <a:effectLst/>
              </a:rPr>
              <a:t>.</a:t>
            </a:r>
            <a:r>
              <a:rPr kumimoji="0" lang="en-US" altLang="en-US" sz="2000" b="0" i="0" u="none" strike="noStrike" cap="none" normalizeH="0" baseline="0" dirty="0" smtClean="0">
                <a:ln>
                  <a:noFill/>
                </a:ln>
                <a:solidFill>
                  <a:schemeClr val="accent5"/>
                </a:solidFill>
                <a:effectLst/>
              </a:rPr>
              <a:t> </a:t>
            </a:r>
          </a:p>
          <a:p>
            <a:pPr defTabSz="914400" eaLnBrk="0" fontAlgn="base" hangingPunct="0">
              <a:lnSpc>
                <a:spcPct val="100000"/>
              </a:lnSpc>
              <a:spcBef>
                <a:spcPct val="0"/>
              </a:spcBef>
              <a:spcAft>
                <a:spcPct val="0"/>
              </a:spcAft>
            </a:pPr>
            <a:endParaRPr kumimoji="0" lang="en-US" altLang="en-US" sz="800" b="0" i="0" u="none" strike="noStrike" cap="none" normalizeH="0" baseline="0" dirty="0" smtClean="0">
              <a:ln>
                <a:noFill/>
              </a:ln>
              <a:solidFill>
                <a:schemeClr val="tx1"/>
              </a:solidFill>
              <a:effectLst/>
            </a:endParaRPr>
          </a:p>
          <a:p>
            <a:pPr defTabSz="914400" eaLnBrk="0" fontAlgn="base" hangingPunct="0">
              <a:lnSpc>
                <a:spcPct val="100000"/>
              </a:lnSpc>
              <a:spcBef>
                <a:spcPct val="0"/>
              </a:spcBef>
              <a:spcAft>
                <a:spcPct val="0"/>
              </a:spcAft>
            </a:pPr>
            <a:r>
              <a:rPr kumimoji="0" lang="en-US" altLang="en-US" sz="2200" b="1" i="0" u="none" strike="noStrike" cap="none" normalizeH="0" baseline="0" dirty="0" smtClean="0">
                <a:ln>
                  <a:noFill/>
                </a:ln>
                <a:solidFill>
                  <a:schemeClr val="accent5"/>
                </a:solidFill>
                <a:effectLst/>
              </a:rPr>
              <a:t>Use the results to inform next steps in instruction. </a:t>
            </a:r>
          </a:p>
          <a:p>
            <a:pPr defTabSz="914400" eaLnBrk="0" fontAlgn="base" hangingPunct="0">
              <a:lnSpc>
                <a:spcPct val="100000"/>
              </a:lnSpc>
              <a:spcBef>
                <a:spcPct val="0"/>
              </a:spcBef>
              <a:spcAft>
                <a:spcPct val="0"/>
              </a:spcAft>
            </a:pPr>
            <a:endParaRPr lang="en-US" altLang="en-US" sz="2000" dirty="0" smtClean="0"/>
          </a:p>
          <a:p>
            <a:pPr defTabSz="914400" eaLnBrk="0" fontAlgn="base" hangingPunct="0">
              <a:lnSpc>
                <a:spcPct val="100000"/>
              </a:lnSpc>
              <a:spcBef>
                <a:spcPct val="0"/>
              </a:spcBef>
              <a:spcAft>
                <a:spcPct val="0"/>
              </a:spcAft>
            </a:pPr>
            <a:endParaRPr lang="en-US" altLang="en-US" sz="2000" dirty="0"/>
          </a:p>
          <a:p>
            <a:r>
              <a:rPr lang="en-US" sz="2200" b="1" dirty="0">
                <a:solidFill>
                  <a:srgbClr val="FF0000"/>
                </a:solidFill>
              </a:rPr>
              <a:t>Do not post the test items on the internet or a public page</a:t>
            </a:r>
          </a:p>
          <a:p>
            <a:r>
              <a:rPr lang="en-US" sz="2200" b="1" dirty="0">
                <a:solidFill>
                  <a:srgbClr val="FF0000"/>
                </a:solidFill>
              </a:rPr>
              <a:t>Do not email interim test </a:t>
            </a:r>
            <a:r>
              <a:rPr lang="en-US" sz="2200" b="1" dirty="0" smtClean="0">
                <a:solidFill>
                  <a:srgbClr val="FF0000"/>
                </a:solidFill>
              </a:rPr>
              <a:t>items</a:t>
            </a:r>
            <a:endParaRPr lang="en-US" sz="2200" b="1" dirty="0">
              <a:solidFill>
                <a:srgbClr val="FF0000"/>
              </a:solidFill>
            </a:endParaRPr>
          </a:p>
        </p:txBody>
      </p:sp>
    </p:spTree>
    <p:custDataLst>
      <p:tags r:id="rId1"/>
    </p:custDataLst>
    <p:extLst>
      <p:ext uri="{BB962C8B-B14F-4D97-AF65-F5344CB8AC3E}">
        <p14:creationId xmlns:p14="http://schemas.microsoft.com/office/powerpoint/2010/main" val="599157522"/>
      </p:ext>
    </p:extLst>
  </p:cSld>
  <p:clrMapOvr>
    <a:masterClrMapping/>
  </p:clrMapOvr>
  <mc:AlternateContent xmlns:mc="http://schemas.openxmlformats.org/markup-compatibility/2006">
    <mc:Choice xmlns:p14="http://schemas.microsoft.com/office/powerpoint/2010/main" Requires="p14">
      <p:transition spd="slow" p14:dur="2000" advTm="97167"/>
    </mc:Choice>
    <mc:Fallback>
      <p:transition spd="slow" advTm="9716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
                                            <p:txEl>
                                              <p:pRg st="2" end="2"/>
                                            </p:txEl>
                                          </p:spTgt>
                                        </p:tgtEl>
                                        <p:attrNameLst>
                                          <p:attrName>style.visibility</p:attrName>
                                        </p:attrNameLst>
                                      </p:cBhvr>
                                      <p:to>
                                        <p:strVal val="visible"/>
                                      </p:to>
                                    </p:set>
                                    <p:animEffect transition="in" filter="fade">
                                      <p:cBhvr>
                                        <p:cTn id="10" dur="500"/>
                                        <p:tgtEl>
                                          <p:spTgt spid="7">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animEffect transition="in" filter="fade">
                                      <p:cBhvr>
                                        <p:cTn id="13" dur="500"/>
                                        <p:tgtEl>
                                          <p:spTgt spid="7">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
                                            <p:txEl>
                                              <p:pRg st="5" end="5"/>
                                            </p:txEl>
                                          </p:spTgt>
                                        </p:tgtEl>
                                        <p:attrNameLst>
                                          <p:attrName>style.visibility</p:attrName>
                                        </p:attrNameLst>
                                      </p:cBhvr>
                                      <p:to>
                                        <p:strVal val="visible"/>
                                      </p:to>
                                    </p:set>
                                    <p:animEffect transition="in" filter="fade">
                                      <p:cBhvr>
                                        <p:cTn id="16" dur="500"/>
                                        <p:tgtEl>
                                          <p:spTgt spid="7">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animEffect transition="in" filter="fade">
                                      <p:cBhvr>
                                        <p:cTn id="19" dur="500"/>
                                        <p:tgtEl>
                                          <p:spTgt spid="7">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7">
                                            <p:txEl>
                                              <p:pRg st="7" end="7"/>
                                            </p:txEl>
                                          </p:spTgt>
                                        </p:tgtEl>
                                        <p:attrNameLst>
                                          <p:attrName>style.visibility</p:attrName>
                                        </p:attrNameLst>
                                      </p:cBhvr>
                                      <p:to>
                                        <p:strVal val="visible"/>
                                      </p:to>
                                    </p:set>
                                    <p:animEffect transition="in" filter="fade">
                                      <p:cBhvr>
                                        <p:cTn id="22" dur="500"/>
                                        <p:tgtEl>
                                          <p:spTgt spid="7">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7">
                                            <p:txEl>
                                              <p:pRg st="9" end="9"/>
                                            </p:txEl>
                                          </p:spTgt>
                                        </p:tgtEl>
                                        <p:attrNameLst>
                                          <p:attrName>style.visibility</p:attrName>
                                        </p:attrNameLst>
                                      </p:cBhvr>
                                      <p:to>
                                        <p:strVal val="visible"/>
                                      </p:to>
                                    </p:set>
                                    <p:animEffect transition="in" filter="fade">
                                      <p:cBhvr>
                                        <p:cTn id="25" dur="500"/>
                                        <p:tgtEl>
                                          <p:spTgt spid="7">
                                            <p:txEl>
                                              <p:pRg st="9" end="9"/>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xEl>
                                              <p:pRg st="12" end="12"/>
                                            </p:txEl>
                                          </p:spTgt>
                                        </p:tgtEl>
                                        <p:attrNameLst>
                                          <p:attrName>style.visibility</p:attrName>
                                        </p:attrNameLst>
                                      </p:cBhvr>
                                      <p:to>
                                        <p:strVal val="visible"/>
                                      </p:to>
                                    </p:set>
                                    <p:animEffect transition="in" filter="fade">
                                      <p:cBhvr>
                                        <p:cTn id="30" dur="500"/>
                                        <p:tgtEl>
                                          <p:spTgt spid="7">
                                            <p:txEl>
                                              <p:pRg st="12" end="12"/>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7">
                                            <p:txEl>
                                              <p:pRg st="13" end="13"/>
                                            </p:txEl>
                                          </p:spTgt>
                                        </p:tgtEl>
                                        <p:attrNameLst>
                                          <p:attrName>style.visibility</p:attrName>
                                        </p:attrNameLst>
                                      </p:cBhvr>
                                      <p:to>
                                        <p:strVal val="visible"/>
                                      </p:to>
                                    </p:set>
                                    <p:animEffect transition="in" filter="fade">
                                      <p:cBhvr>
                                        <p:cTn id="33" dur="500"/>
                                        <p:tgtEl>
                                          <p:spTgt spid="7">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pic>
        <p:nvPicPr>
          <p:cNvPr id="8" name="Picture 7" descr="Screen shot of the Oregon statewide assessment portal homepage. At the top is a red square showing viewer to click on interim assessments to access the Oregon interim assessment system."/>
          <p:cNvPicPr>
            <a:picLocks noChangeAspect="1"/>
          </p:cNvPicPr>
          <p:nvPr/>
        </p:nvPicPr>
        <p:blipFill>
          <a:blip r:embed="rId4"/>
          <a:stretch>
            <a:fillRect/>
          </a:stretch>
        </p:blipFill>
        <p:spPr>
          <a:xfrm>
            <a:off x="706334" y="1282685"/>
            <a:ext cx="10728191" cy="4841279"/>
          </a:xfrm>
          <a:prstGeom prst="rect">
            <a:avLst/>
          </a:prstGeom>
        </p:spPr>
      </p:pic>
      <p:sp>
        <p:nvSpPr>
          <p:cNvPr id="369" name="Google Shape;369;g6247499a28_0_6"/>
          <p:cNvSpPr txBox="1">
            <a:spLocks noGrp="1"/>
          </p:cNvSpPr>
          <p:nvPr>
            <p:ph type="title" idx="4294967295"/>
          </p:nvPr>
        </p:nvSpPr>
        <p:spPr>
          <a:xfrm>
            <a:off x="2587811" y="1"/>
            <a:ext cx="8199717" cy="867508"/>
          </a:xfrm>
          <a:prstGeom prst="rect">
            <a:avLst/>
          </a:prstGeom>
        </p:spPr>
        <p:txBody>
          <a:bodyPr spcFirstLastPara="1" vert="horz" wrap="square" lIns="91425" tIns="45700" rIns="91425" bIns="45700" rtlCol="0" anchor="ctr" anchorCtr="0">
            <a:noAutofit/>
          </a:bodyPr>
          <a:lstStyle/>
          <a:p>
            <a:r>
              <a:rPr lang="en-US" sz="2800" dirty="0" smtClean="0">
                <a:latin typeface="+mn-lt"/>
              </a:rPr>
              <a:t>Access Interim Assessment User </a:t>
            </a:r>
            <a:r>
              <a:rPr lang="en-US" sz="2800" dirty="0">
                <a:latin typeface="+mn-lt"/>
              </a:rPr>
              <a:t>Guides &amp; </a:t>
            </a:r>
            <a:r>
              <a:rPr lang="en-US" sz="2800" dirty="0" smtClean="0">
                <a:latin typeface="+mn-lt"/>
              </a:rPr>
              <a:t>Resources</a:t>
            </a:r>
            <a:endParaRPr sz="2800" dirty="0">
              <a:latin typeface="+mn-lt"/>
            </a:endParaRPr>
          </a:p>
        </p:txBody>
      </p:sp>
      <p:sp>
        <p:nvSpPr>
          <p:cNvPr id="7" name="Rectangle 6" descr="Box around Interim Assessment button" title="Red Box"/>
          <p:cNvSpPr/>
          <p:nvPr/>
        </p:nvSpPr>
        <p:spPr>
          <a:xfrm>
            <a:off x="2952924" y="1282685"/>
            <a:ext cx="1971414" cy="44544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Tree>
    <p:custDataLst>
      <p:tags r:id="rId1"/>
    </p:custDataLst>
    <p:extLst>
      <p:ext uri="{BB962C8B-B14F-4D97-AF65-F5344CB8AC3E}">
        <p14:creationId xmlns:p14="http://schemas.microsoft.com/office/powerpoint/2010/main" val="1793592543"/>
      </p:ext>
    </p:extLst>
  </p:cSld>
  <p:clrMapOvr>
    <a:masterClrMapping/>
  </p:clrMapOvr>
  <mc:AlternateContent xmlns:mc="http://schemas.openxmlformats.org/markup-compatibility/2006">
    <mc:Choice xmlns:p14="http://schemas.microsoft.com/office/powerpoint/2010/main" Requires="p14">
      <p:transition spd="slow" p14:dur="2000" advTm="21607"/>
    </mc:Choice>
    <mc:Fallback>
      <p:transition spd="slow" advTm="2160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pic>
        <p:nvPicPr>
          <p:cNvPr id="2" name="Picture 1" descr="Screen shot of the interim assessment landing page for test administrators: a red box is around the TA interface tile to activate a interim test, and a red boc is around the assessment viewig application tile for educators to preview interims prior to administration."/>
          <p:cNvPicPr>
            <a:picLocks noChangeAspect="1"/>
          </p:cNvPicPr>
          <p:nvPr/>
        </p:nvPicPr>
        <p:blipFill>
          <a:blip r:embed="rId4"/>
          <a:stretch>
            <a:fillRect/>
          </a:stretch>
        </p:blipFill>
        <p:spPr>
          <a:xfrm>
            <a:off x="2359195" y="880010"/>
            <a:ext cx="6855925" cy="5520789"/>
          </a:xfrm>
          <a:prstGeom prst="rect">
            <a:avLst/>
          </a:prstGeom>
          <a:ln>
            <a:noFill/>
          </a:ln>
        </p:spPr>
      </p:pic>
      <p:sp>
        <p:nvSpPr>
          <p:cNvPr id="369" name="Google Shape;369;g6247499a28_0_6"/>
          <p:cNvSpPr txBox="1">
            <a:spLocks noGrp="1"/>
          </p:cNvSpPr>
          <p:nvPr>
            <p:ph type="title" idx="4294967295"/>
          </p:nvPr>
        </p:nvSpPr>
        <p:spPr>
          <a:xfrm>
            <a:off x="3992283" y="-6648"/>
            <a:ext cx="8199717" cy="867508"/>
          </a:xfrm>
          <a:prstGeom prst="rect">
            <a:avLst/>
          </a:prstGeom>
        </p:spPr>
        <p:txBody>
          <a:bodyPr spcFirstLastPara="1" vert="horz" wrap="square" lIns="91425" tIns="45700" rIns="91425" bIns="45700" rtlCol="0" anchor="ctr" anchorCtr="0">
            <a:noAutofit/>
          </a:bodyPr>
          <a:lstStyle/>
          <a:p>
            <a:pPr algn="r"/>
            <a:r>
              <a:rPr lang="en-US" sz="2800" dirty="0" smtClean="0">
                <a:latin typeface="+mn-lt"/>
              </a:rPr>
              <a:t>Accessing the Interim Assessment System</a:t>
            </a:r>
            <a:endParaRPr sz="2800" dirty="0">
              <a:latin typeface="+mn-lt"/>
            </a:endParaRPr>
          </a:p>
        </p:txBody>
      </p:sp>
      <p:sp>
        <p:nvSpPr>
          <p:cNvPr id="7" name="Rectangle 6" descr="Box around Interim Assessment button" title="Red Box"/>
          <p:cNvSpPr/>
          <p:nvPr/>
        </p:nvSpPr>
        <p:spPr>
          <a:xfrm>
            <a:off x="2383366" y="2870092"/>
            <a:ext cx="1695873" cy="17425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0" name="Rectangle 9" descr="Box around Interim Assessment button" title="Red Box"/>
          <p:cNvSpPr/>
          <p:nvPr/>
        </p:nvSpPr>
        <p:spPr>
          <a:xfrm>
            <a:off x="7494037" y="1062889"/>
            <a:ext cx="1721083" cy="1524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 name="Rectangle 7" descr="Box around Interim Assessment button" title="Red Box"/>
          <p:cNvSpPr/>
          <p:nvPr/>
        </p:nvSpPr>
        <p:spPr>
          <a:xfrm>
            <a:off x="2358156" y="4822723"/>
            <a:ext cx="1721083" cy="15972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Tree>
    <p:custDataLst>
      <p:tags r:id="rId1"/>
    </p:custDataLst>
    <p:extLst>
      <p:ext uri="{BB962C8B-B14F-4D97-AF65-F5344CB8AC3E}">
        <p14:creationId xmlns:p14="http://schemas.microsoft.com/office/powerpoint/2010/main" val="1468780058"/>
      </p:ext>
    </p:extLst>
  </p:cSld>
  <p:clrMapOvr>
    <a:masterClrMapping/>
  </p:clrMapOvr>
  <mc:AlternateContent xmlns:mc="http://schemas.openxmlformats.org/markup-compatibility/2006">
    <mc:Choice xmlns:p14="http://schemas.microsoft.com/office/powerpoint/2010/main" Requires="p14">
      <p:transition spd="slow" p14:dur="2000" advTm="68044"/>
    </mc:Choice>
    <mc:Fallback>
      <p:transition spd="slow" advTm="6804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pic>
        <p:nvPicPr>
          <p:cNvPr id="2" name="Picture 1" descr="Screen shot of the interim assessment landing page for test administrators: a red box is around the remote test administration certification tile to access the online training. a second red box is around the remote interim student teasting site tile which is used by students to access the interim assessment remotely."/>
          <p:cNvPicPr>
            <a:picLocks noChangeAspect="1"/>
          </p:cNvPicPr>
          <p:nvPr/>
        </p:nvPicPr>
        <p:blipFill>
          <a:blip r:embed="rId4"/>
          <a:stretch>
            <a:fillRect/>
          </a:stretch>
        </p:blipFill>
        <p:spPr>
          <a:xfrm>
            <a:off x="2359195" y="880010"/>
            <a:ext cx="6855925" cy="5520789"/>
          </a:xfrm>
          <a:prstGeom prst="rect">
            <a:avLst/>
          </a:prstGeom>
          <a:ln>
            <a:noFill/>
          </a:ln>
        </p:spPr>
      </p:pic>
      <p:sp>
        <p:nvSpPr>
          <p:cNvPr id="369" name="Google Shape;369;g6247499a28_0_6"/>
          <p:cNvSpPr txBox="1">
            <a:spLocks noGrp="1"/>
          </p:cNvSpPr>
          <p:nvPr>
            <p:ph type="title" idx="4294967295"/>
          </p:nvPr>
        </p:nvSpPr>
        <p:spPr>
          <a:xfrm>
            <a:off x="3992283" y="-6648"/>
            <a:ext cx="8199717" cy="867508"/>
          </a:xfrm>
          <a:prstGeom prst="rect">
            <a:avLst/>
          </a:prstGeom>
        </p:spPr>
        <p:txBody>
          <a:bodyPr spcFirstLastPara="1" vert="horz" wrap="square" lIns="91425" tIns="45700" rIns="91425" bIns="45700" rtlCol="0" anchor="ctr" anchorCtr="0">
            <a:noAutofit/>
          </a:bodyPr>
          <a:lstStyle/>
          <a:p>
            <a:pPr algn="r"/>
            <a:r>
              <a:rPr lang="en-US" sz="2800" dirty="0" smtClean="0">
                <a:latin typeface="+mn-lt"/>
              </a:rPr>
              <a:t>Remote Test Administration and Certification Course</a:t>
            </a:r>
            <a:endParaRPr sz="2800" dirty="0">
              <a:latin typeface="+mn-lt"/>
            </a:endParaRPr>
          </a:p>
        </p:txBody>
      </p:sp>
      <p:sp>
        <p:nvSpPr>
          <p:cNvPr id="7" name="Rectangle 6" descr="Box around Interim Assessment button" title="Red Box"/>
          <p:cNvSpPr/>
          <p:nvPr/>
        </p:nvSpPr>
        <p:spPr>
          <a:xfrm>
            <a:off x="5787157" y="3037840"/>
            <a:ext cx="1721083" cy="1524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 name="Rectangle 7" descr="Box around Interim Assessment button" title="Red Box"/>
          <p:cNvSpPr/>
          <p:nvPr/>
        </p:nvSpPr>
        <p:spPr>
          <a:xfrm>
            <a:off x="4066074" y="3033929"/>
            <a:ext cx="1721083" cy="1524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Tree>
    <p:custDataLst>
      <p:tags r:id="rId1"/>
    </p:custDataLst>
    <p:extLst>
      <p:ext uri="{BB962C8B-B14F-4D97-AF65-F5344CB8AC3E}">
        <p14:creationId xmlns:p14="http://schemas.microsoft.com/office/powerpoint/2010/main" val="867790649"/>
      </p:ext>
    </p:extLst>
  </p:cSld>
  <p:clrMapOvr>
    <a:masterClrMapping/>
  </p:clrMapOvr>
  <mc:AlternateContent xmlns:mc="http://schemas.openxmlformats.org/markup-compatibility/2006">
    <mc:Choice xmlns:p14="http://schemas.microsoft.com/office/powerpoint/2010/main" Requires="p14">
      <p:transition spd="slow" p14:dur="2000" advTm="75855"/>
    </mc:Choice>
    <mc:Fallback>
      <p:transition spd="slow" advTm="7585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g6247499a28_0_6"/>
          <p:cNvSpPr txBox="1">
            <a:spLocks noGrp="1"/>
          </p:cNvSpPr>
          <p:nvPr>
            <p:ph type="title" idx="4294967295"/>
          </p:nvPr>
        </p:nvSpPr>
        <p:spPr>
          <a:xfrm>
            <a:off x="3006164" y="12607"/>
            <a:ext cx="9185836" cy="867508"/>
          </a:xfrm>
          <a:prstGeom prst="rect">
            <a:avLst/>
          </a:prstGeom>
        </p:spPr>
        <p:txBody>
          <a:bodyPr spcFirstLastPara="1" vert="horz" wrap="square" lIns="91425" tIns="45700" rIns="91425" bIns="45700" rtlCol="0" anchor="ctr" anchorCtr="0">
            <a:noAutofit/>
          </a:bodyPr>
          <a:lstStyle/>
          <a:p>
            <a:pPr algn="ctr"/>
            <a:r>
              <a:rPr lang="en-US" sz="2800" dirty="0" smtClean="0">
                <a:latin typeface="+mn-lt"/>
              </a:rPr>
              <a:t>Remote and In-Person or Remote Administration </a:t>
            </a:r>
            <a:br>
              <a:rPr lang="en-US" sz="2800" dirty="0" smtClean="0">
                <a:latin typeface="+mn-lt"/>
              </a:rPr>
            </a:br>
            <a:r>
              <a:rPr lang="en-US" sz="2800" dirty="0" smtClean="0">
                <a:latin typeface="+mn-lt"/>
              </a:rPr>
              <a:t>of Interim Assessments</a:t>
            </a:r>
            <a:endParaRPr sz="2800" dirty="0">
              <a:latin typeface="+mn-lt"/>
            </a:endParaRPr>
          </a:p>
        </p:txBody>
      </p:sp>
      <p:pic>
        <p:nvPicPr>
          <p:cNvPr id="4" name="Picture 3" descr="Content Interim Assessment options " title="Interim Assessments Selection Pane"/>
          <p:cNvPicPr>
            <a:picLocks noChangeAspect="1"/>
          </p:cNvPicPr>
          <p:nvPr/>
        </p:nvPicPr>
        <p:blipFill>
          <a:blip r:embed="rId4"/>
          <a:stretch>
            <a:fillRect/>
          </a:stretch>
        </p:blipFill>
        <p:spPr>
          <a:xfrm>
            <a:off x="7208612" y="1270000"/>
            <a:ext cx="4086058" cy="1555701"/>
          </a:xfrm>
          <a:prstGeom prst="rect">
            <a:avLst/>
          </a:prstGeom>
        </p:spPr>
      </p:pic>
      <p:grpSp>
        <p:nvGrpSpPr>
          <p:cNvPr id="17" name="Group 16" descr="Screen shot of the drop down menu for selecting the different interim content areas, grades and interim assessment blocks"/>
          <p:cNvGrpSpPr/>
          <p:nvPr/>
        </p:nvGrpSpPr>
        <p:grpSpPr>
          <a:xfrm>
            <a:off x="7226444" y="3161982"/>
            <a:ext cx="4050394" cy="3238818"/>
            <a:chOff x="6746240" y="1629475"/>
            <a:chExt cx="5191759" cy="3944872"/>
          </a:xfrm>
        </p:grpSpPr>
        <p:sp>
          <p:nvSpPr>
            <p:cNvPr id="14" name="Rectangle 13" descr="Box aroud screen shots of TA portal" title="Red Rectangle "/>
            <p:cNvSpPr/>
            <p:nvPr/>
          </p:nvSpPr>
          <p:spPr>
            <a:xfrm>
              <a:off x="6746240" y="1629475"/>
              <a:ext cx="5191759" cy="39448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pic>
          <p:nvPicPr>
            <p:cNvPr id="9" name="Picture 8" descr="Focused IAB Screenshot" title="Interim Assessments Selection "/>
            <p:cNvPicPr>
              <a:picLocks noChangeAspect="1"/>
            </p:cNvPicPr>
            <p:nvPr/>
          </p:nvPicPr>
          <p:blipFill>
            <a:blip r:embed="rId5"/>
            <a:stretch>
              <a:fillRect/>
            </a:stretch>
          </p:blipFill>
          <p:spPr>
            <a:xfrm>
              <a:off x="6855930" y="1683493"/>
              <a:ext cx="4972378" cy="3738169"/>
            </a:xfrm>
            <a:prstGeom prst="rect">
              <a:avLst/>
            </a:prstGeom>
          </p:spPr>
        </p:pic>
      </p:grpSp>
      <p:pic>
        <p:nvPicPr>
          <p:cNvPr id="10" name="Picture 9" descr="screen shot of the procotr application for the test delivery system. There are three tabs across the top that a user can slect. tab 1 view active sessions, tab 2 view upcoming sessions, tab 3 view interim assignments"/>
          <p:cNvPicPr>
            <a:picLocks noChangeAspect="1"/>
          </p:cNvPicPr>
          <p:nvPr/>
        </p:nvPicPr>
        <p:blipFill>
          <a:blip r:embed="rId6"/>
          <a:stretch>
            <a:fillRect/>
          </a:stretch>
        </p:blipFill>
        <p:spPr>
          <a:xfrm>
            <a:off x="234632" y="1270000"/>
            <a:ext cx="5761531" cy="2245360"/>
          </a:xfrm>
          <a:prstGeom prst="rect">
            <a:avLst/>
          </a:prstGeom>
          <a:ln>
            <a:solidFill>
              <a:schemeClr val="tx1"/>
            </a:solidFill>
          </a:ln>
        </p:spPr>
      </p:pic>
      <p:pic>
        <p:nvPicPr>
          <p:cNvPr id="11" name="Picture 10" descr="the following image is the icon activated to satart a new test session. there is a white box with a play icon of a triangle with a cirlce around it to prompt where users should click to start a new test session"/>
          <p:cNvPicPr>
            <a:picLocks noChangeAspect="1"/>
          </p:cNvPicPr>
          <p:nvPr/>
        </p:nvPicPr>
        <p:blipFill>
          <a:blip r:embed="rId7"/>
          <a:stretch>
            <a:fillRect/>
          </a:stretch>
        </p:blipFill>
        <p:spPr>
          <a:xfrm>
            <a:off x="2200997" y="4123372"/>
            <a:ext cx="1828800" cy="1781175"/>
          </a:xfrm>
          <a:prstGeom prst="rect">
            <a:avLst/>
          </a:prstGeom>
          <a:ln w="38100">
            <a:solidFill>
              <a:srgbClr val="FF0000"/>
            </a:solidFill>
          </a:ln>
        </p:spPr>
      </p:pic>
    </p:spTree>
    <p:custDataLst>
      <p:tags r:id="rId1"/>
    </p:custDataLst>
    <p:extLst>
      <p:ext uri="{BB962C8B-B14F-4D97-AF65-F5344CB8AC3E}">
        <p14:creationId xmlns:p14="http://schemas.microsoft.com/office/powerpoint/2010/main" val="3578526109"/>
      </p:ext>
    </p:extLst>
  </p:cSld>
  <p:clrMapOvr>
    <a:masterClrMapping/>
  </p:clrMapOvr>
  <mc:AlternateContent xmlns:mc="http://schemas.openxmlformats.org/markup-compatibility/2006">
    <mc:Choice xmlns:p14="http://schemas.microsoft.com/office/powerpoint/2010/main" Requires="p14">
      <p:transition spd="slow" p14:dur="2000" advTm="67560"/>
    </mc:Choice>
    <mc:Fallback>
      <p:transition spd="slow" advTm="6756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p:cNvSpPr>
            <a:spLocks noGrp="1"/>
          </p:cNvSpPr>
          <p:nvPr>
            <p:ph type="title"/>
          </p:nvPr>
        </p:nvSpPr>
        <p:spPr>
          <a:xfrm>
            <a:off x="838200" y="2118803"/>
            <a:ext cx="10515600" cy="780808"/>
          </a:xfrm>
        </p:spPr>
        <p:txBody>
          <a:bodyPr>
            <a:normAutofit/>
          </a:bodyPr>
          <a:lstStyle/>
          <a:p>
            <a:pPr algn="ctr">
              <a:defRPr/>
            </a:pPr>
            <a:r>
              <a:rPr dirty="0">
                <a:solidFill>
                  <a:schemeClr val="tx1">
                    <a:lumMod val="50000"/>
                  </a:schemeClr>
                </a:solidFill>
              </a:rPr>
              <a:t>Topics</a:t>
            </a:r>
          </a:p>
        </p:txBody>
      </p:sp>
      <p:sp>
        <p:nvSpPr>
          <p:cNvPr id="2" name="Rectangle 5"/>
          <p:cNvSpPr>
            <a:spLocks noGrp="1" noChangeArrowheads="1"/>
          </p:cNvSpPr>
          <p:nvPr>
            <p:ph idx="1"/>
          </p:nvPr>
        </p:nvSpPr>
        <p:spPr>
          <a:xfrm>
            <a:off x="838200" y="3324050"/>
            <a:ext cx="10515600" cy="2908737"/>
          </a:xfrm>
        </p:spPr>
        <p:txBody>
          <a:bodyPr>
            <a:noAutofit/>
          </a:bodyPr>
          <a:lstStyle/>
          <a:p>
            <a:pPr marL="511175" indent="-511175">
              <a:spcAft>
                <a:spcPts val="600"/>
              </a:spcAft>
              <a:defRPr/>
            </a:pPr>
            <a:r>
              <a:rPr lang="en-US" sz="3600" dirty="0" smtClean="0">
                <a:solidFill>
                  <a:schemeClr val="tx1">
                    <a:lumMod val="50000"/>
                  </a:schemeClr>
                </a:solidFill>
              </a:rPr>
              <a:t>Overview of the Oregon Balanced Assessment System and Interim Assessment Features</a:t>
            </a:r>
          </a:p>
          <a:p>
            <a:pPr marL="511175" indent="-511175">
              <a:spcAft>
                <a:spcPts val="600"/>
              </a:spcAft>
              <a:defRPr/>
            </a:pPr>
            <a:r>
              <a:rPr lang="en-US" sz="3600" dirty="0">
                <a:solidFill>
                  <a:schemeClr val="tx1">
                    <a:lumMod val="50000"/>
                  </a:schemeClr>
                </a:solidFill>
              </a:rPr>
              <a:t>Interim Assessment Use, Test Security, and</a:t>
            </a:r>
            <a:br>
              <a:rPr lang="en-US" sz="3600" dirty="0">
                <a:solidFill>
                  <a:schemeClr val="tx1">
                    <a:lumMod val="50000"/>
                  </a:schemeClr>
                </a:solidFill>
              </a:rPr>
            </a:br>
            <a:r>
              <a:rPr lang="en-US" sz="3600" dirty="0">
                <a:solidFill>
                  <a:schemeClr val="tx1">
                    <a:lumMod val="50000"/>
                  </a:schemeClr>
                </a:solidFill>
              </a:rPr>
              <a:t>Administration Features </a:t>
            </a:r>
          </a:p>
        </p:txBody>
      </p:sp>
    </p:spTree>
    <p:extLst>
      <p:ext uri="{BB962C8B-B14F-4D97-AF65-F5344CB8AC3E}">
        <p14:creationId xmlns:p14="http://schemas.microsoft.com/office/powerpoint/2010/main" val="1688311119"/>
      </p:ext>
    </p:extLst>
  </p:cSld>
  <p:clrMapOvr>
    <a:masterClrMapping/>
  </p:clrMapOvr>
  <mc:AlternateContent xmlns:mc="http://schemas.openxmlformats.org/markup-compatibility/2006">
    <mc:Choice xmlns:p14="http://schemas.microsoft.com/office/powerpoint/2010/main" Requires="p14">
      <p:transition spd="slow" p14:dur="2000" advTm="16631"/>
    </mc:Choice>
    <mc:Fallback>
      <p:transition spd="slow" advTm="16631"/>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pic>
        <p:nvPicPr>
          <p:cNvPr id="2" name="Picture 1" descr="Screen shot of the interim assessment landing page for test administrators: there is a red box around the reporting tile which is used to access interim assessment data reports"/>
          <p:cNvPicPr>
            <a:picLocks noChangeAspect="1"/>
          </p:cNvPicPr>
          <p:nvPr/>
        </p:nvPicPr>
        <p:blipFill>
          <a:blip r:embed="rId4"/>
          <a:stretch>
            <a:fillRect/>
          </a:stretch>
        </p:blipFill>
        <p:spPr>
          <a:xfrm>
            <a:off x="2359195" y="880010"/>
            <a:ext cx="6855925" cy="5520789"/>
          </a:xfrm>
          <a:prstGeom prst="rect">
            <a:avLst/>
          </a:prstGeom>
          <a:ln>
            <a:noFill/>
          </a:ln>
        </p:spPr>
      </p:pic>
      <p:sp>
        <p:nvSpPr>
          <p:cNvPr id="369" name="Google Shape;369;g6247499a28_0_6"/>
          <p:cNvSpPr txBox="1">
            <a:spLocks noGrp="1"/>
          </p:cNvSpPr>
          <p:nvPr>
            <p:ph type="title" idx="4294967295"/>
          </p:nvPr>
        </p:nvSpPr>
        <p:spPr>
          <a:xfrm>
            <a:off x="3992283" y="-6648"/>
            <a:ext cx="8199717" cy="867508"/>
          </a:xfrm>
          <a:prstGeom prst="rect">
            <a:avLst/>
          </a:prstGeom>
        </p:spPr>
        <p:txBody>
          <a:bodyPr spcFirstLastPara="1" vert="horz" wrap="square" lIns="91425" tIns="45700" rIns="91425" bIns="45700" rtlCol="0" anchor="ctr" anchorCtr="0">
            <a:noAutofit/>
          </a:bodyPr>
          <a:lstStyle/>
          <a:p>
            <a:pPr algn="r"/>
            <a:r>
              <a:rPr lang="en-US" sz="2800" dirty="0" smtClean="0">
                <a:latin typeface="+mn-lt"/>
              </a:rPr>
              <a:t>Accessing Interim Assessment Data </a:t>
            </a:r>
            <a:endParaRPr sz="2800" dirty="0">
              <a:latin typeface="+mn-lt"/>
            </a:endParaRPr>
          </a:p>
        </p:txBody>
      </p:sp>
      <p:sp>
        <p:nvSpPr>
          <p:cNvPr id="7" name="Rectangle 6" descr="Box around Interim Assessment button" title="Red Box"/>
          <p:cNvSpPr/>
          <p:nvPr/>
        </p:nvSpPr>
        <p:spPr>
          <a:xfrm>
            <a:off x="2359195" y="4767051"/>
            <a:ext cx="1721083" cy="163374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Tree>
    <p:custDataLst>
      <p:tags r:id="rId1"/>
    </p:custDataLst>
    <p:extLst>
      <p:ext uri="{BB962C8B-B14F-4D97-AF65-F5344CB8AC3E}">
        <p14:creationId xmlns:p14="http://schemas.microsoft.com/office/powerpoint/2010/main" val="3838975598"/>
      </p:ext>
    </p:extLst>
  </p:cSld>
  <p:clrMapOvr>
    <a:masterClrMapping/>
  </p:clrMapOvr>
  <mc:AlternateContent xmlns:mc="http://schemas.openxmlformats.org/markup-compatibility/2006">
    <mc:Choice xmlns:p14="http://schemas.microsoft.com/office/powerpoint/2010/main" Requires="p14">
      <p:transition spd="slow" p14:dur="2000" advTm="50899"/>
    </mc:Choice>
    <mc:Fallback>
      <p:transition spd="slow" advTm="50899"/>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pic>
        <p:nvPicPr>
          <p:cNvPr id="2" name="Picture 1" descr="Screen shot of the interim assessment landing page for test administrators: there is a red box around the tools for teaches tile, which is used to access the instructional and formative assessment resources webpage."/>
          <p:cNvPicPr>
            <a:picLocks noChangeAspect="1"/>
          </p:cNvPicPr>
          <p:nvPr/>
        </p:nvPicPr>
        <p:blipFill>
          <a:blip r:embed="rId4"/>
          <a:stretch>
            <a:fillRect/>
          </a:stretch>
        </p:blipFill>
        <p:spPr>
          <a:xfrm>
            <a:off x="2359195" y="880010"/>
            <a:ext cx="6855925" cy="5520789"/>
          </a:xfrm>
          <a:prstGeom prst="rect">
            <a:avLst/>
          </a:prstGeom>
          <a:ln>
            <a:noFill/>
          </a:ln>
        </p:spPr>
      </p:pic>
      <p:sp>
        <p:nvSpPr>
          <p:cNvPr id="369" name="Google Shape;369;g6247499a28_0_6"/>
          <p:cNvSpPr txBox="1">
            <a:spLocks noGrp="1"/>
          </p:cNvSpPr>
          <p:nvPr>
            <p:ph type="title" idx="4294967295"/>
          </p:nvPr>
        </p:nvSpPr>
        <p:spPr>
          <a:xfrm>
            <a:off x="3992283" y="-6648"/>
            <a:ext cx="8199717" cy="867508"/>
          </a:xfrm>
          <a:prstGeom prst="rect">
            <a:avLst/>
          </a:prstGeom>
        </p:spPr>
        <p:txBody>
          <a:bodyPr spcFirstLastPara="1" vert="horz" wrap="square" lIns="91425" tIns="45700" rIns="91425" bIns="45700" rtlCol="0" anchor="ctr" anchorCtr="0">
            <a:noAutofit/>
          </a:bodyPr>
          <a:lstStyle/>
          <a:p>
            <a:pPr algn="r"/>
            <a:r>
              <a:rPr lang="en-US" sz="2800" dirty="0" smtClean="0">
                <a:latin typeface="+mn-lt"/>
              </a:rPr>
              <a:t>Accessing Tools for Teachers Resources</a:t>
            </a:r>
            <a:endParaRPr sz="2800" dirty="0">
              <a:latin typeface="+mn-lt"/>
            </a:endParaRPr>
          </a:p>
        </p:txBody>
      </p:sp>
      <p:sp>
        <p:nvSpPr>
          <p:cNvPr id="7" name="Rectangle 6" descr="Box around Interim Assessment button" title="Red Box"/>
          <p:cNvSpPr/>
          <p:nvPr/>
        </p:nvSpPr>
        <p:spPr>
          <a:xfrm>
            <a:off x="5787157" y="1050201"/>
            <a:ext cx="1721083" cy="153909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Tree>
    <p:custDataLst>
      <p:tags r:id="rId1"/>
    </p:custDataLst>
    <p:extLst>
      <p:ext uri="{BB962C8B-B14F-4D97-AF65-F5344CB8AC3E}">
        <p14:creationId xmlns:p14="http://schemas.microsoft.com/office/powerpoint/2010/main" val="2019879090"/>
      </p:ext>
    </p:extLst>
  </p:cSld>
  <p:clrMapOvr>
    <a:masterClrMapping/>
  </p:clrMapOvr>
  <mc:AlternateContent xmlns:mc="http://schemas.openxmlformats.org/markup-compatibility/2006">
    <mc:Choice xmlns:p14="http://schemas.microsoft.com/office/powerpoint/2010/main" Requires="p14">
      <p:transition spd="slow" p14:dur="2000" advTm="60418"/>
    </mc:Choice>
    <mc:Fallback>
      <p:transition spd="slow" advTm="60418"/>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8" name="Title 6"/>
          <p:cNvSpPr>
            <a:spLocks noGrp="1"/>
          </p:cNvSpPr>
          <p:nvPr>
            <p:ph type="title"/>
          </p:nvPr>
        </p:nvSpPr>
        <p:spPr>
          <a:xfrm>
            <a:off x="1676400" y="0"/>
            <a:ext cx="10515600" cy="1325563"/>
          </a:xfrm>
        </p:spPr>
        <p:txBody>
          <a:bodyPr>
            <a:normAutofit/>
          </a:bodyPr>
          <a:lstStyle/>
          <a:p>
            <a:pPr algn="r"/>
            <a:r>
              <a:rPr lang="en-US" sz="3600" dirty="0" smtClean="0">
                <a:solidFill>
                  <a:schemeClr val="bg1"/>
                </a:solidFill>
              </a:rPr>
              <a:t>Interim </a:t>
            </a:r>
            <a:r>
              <a:rPr sz="3600" dirty="0" smtClean="0">
                <a:solidFill>
                  <a:schemeClr val="bg1"/>
                </a:solidFill>
              </a:rPr>
              <a:t>Test </a:t>
            </a:r>
            <a:r>
              <a:rPr sz="3600" dirty="0">
                <a:solidFill>
                  <a:schemeClr val="bg1"/>
                </a:solidFill>
              </a:rPr>
              <a:t>Administration Resources</a:t>
            </a:r>
          </a:p>
        </p:txBody>
      </p:sp>
      <p:sp>
        <p:nvSpPr>
          <p:cNvPr id="3" name="Content Placeholder 2"/>
          <p:cNvSpPr>
            <a:spLocks noGrp="1"/>
          </p:cNvSpPr>
          <p:nvPr>
            <p:ph idx="4294967295"/>
          </p:nvPr>
        </p:nvSpPr>
        <p:spPr>
          <a:xfrm>
            <a:off x="742385" y="3400913"/>
            <a:ext cx="2281473" cy="2598038"/>
          </a:xfrm>
        </p:spPr>
        <p:txBody>
          <a:bodyPr>
            <a:noAutofit/>
          </a:bodyPr>
          <a:lstStyle/>
          <a:p>
            <a:pPr marL="58737" indent="0" algn="ctr">
              <a:spcAft>
                <a:spcPts val="600"/>
              </a:spcAft>
              <a:buNone/>
              <a:defRPr/>
            </a:pPr>
            <a:r>
              <a:rPr lang="en-US" sz="3200" b="1" dirty="0" smtClean="0">
                <a:solidFill>
                  <a:schemeClr val="tx1">
                    <a:lumMod val="50000"/>
                  </a:schemeClr>
                </a:solidFill>
                <a:hlinkClick r:id="rId3"/>
              </a:rPr>
              <a:t>ODE Interim Assessment webpage</a:t>
            </a:r>
            <a:endParaRPr lang="en-US" sz="3200" b="1" u="sng" dirty="0">
              <a:solidFill>
                <a:schemeClr val="accent6">
                  <a:lumMod val="75000"/>
                </a:schemeClr>
              </a:solidFill>
              <a:cs typeface="Times New Roman" pitchFamily="18" charset="0"/>
            </a:endParaRPr>
          </a:p>
        </p:txBody>
      </p:sp>
      <p:pic>
        <p:nvPicPr>
          <p:cNvPr id="4" name="Picture 3" title="Interim Assessment webpage"/>
          <p:cNvPicPr>
            <a:picLocks noChangeAspect="1"/>
          </p:cNvPicPr>
          <p:nvPr/>
        </p:nvPicPr>
        <p:blipFill>
          <a:blip r:embed="rId4"/>
          <a:stretch>
            <a:fillRect/>
          </a:stretch>
        </p:blipFill>
        <p:spPr>
          <a:xfrm>
            <a:off x="4521772" y="1846907"/>
            <a:ext cx="7365428" cy="4553893"/>
          </a:xfrm>
          <a:prstGeom prst="rect">
            <a:avLst/>
          </a:prstGeom>
        </p:spPr>
      </p:pic>
    </p:spTree>
    <p:extLst>
      <p:ext uri="{BB962C8B-B14F-4D97-AF65-F5344CB8AC3E}">
        <p14:creationId xmlns:p14="http://schemas.microsoft.com/office/powerpoint/2010/main" val="7854007"/>
      </p:ext>
    </p:extLst>
  </p:cSld>
  <p:clrMapOvr>
    <a:masterClrMapping/>
  </p:clrMapOvr>
  <mc:AlternateContent xmlns:mc="http://schemas.openxmlformats.org/markup-compatibility/2006">
    <mc:Choice xmlns:p14="http://schemas.microsoft.com/office/powerpoint/2010/main" Requires="p14">
      <p:transition spd="slow" p14:dur="2000" advClick="0" advTm="23910"/>
    </mc:Choice>
    <mc:Fallback>
      <p:transition spd="slow" advClick="0" advTm="2391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6"/>
          <p:cNvSpPr txBox="1">
            <a:spLocks noGrp="1"/>
          </p:cNvSpPr>
          <p:nvPr>
            <p:ph type="title"/>
          </p:nvPr>
        </p:nvSpPr>
        <p:spPr>
          <a:xfrm>
            <a:off x="2526097" y="94109"/>
            <a:ext cx="7152300" cy="692384"/>
          </a:xfrm>
          <a:prstGeom prst="rect">
            <a:avLst/>
          </a:prstGeom>
        </p:spPr>
        <p:txBody>
          <a:bodyPr spcFirstLastPara="1" vert="horz" wrap="square" lIns="91425" tIns="45700" rIns="91425" bIns="45700" rtlCol="0" anchor="ctr" anchorCtr="0">
            <a:noAutofit/>
          </a:bodyPr>
          <a:lstStyle/>
          <a:p>
            <a:pPr algn="r"/>
            <a:r>
              <a:rPr lang="en" dirty="0" smtClean="0">
                <a:solidFill>
                  <a:schemeClr val="tx1"/>
                </a:solidFill>
              </a:rPr>
              <a:t>Interim Training Requirements</a:t>
            </a:r>
            <a:endParaRPr dirty="0">
              <a:solidFill>
                <a:schemeClr val="tx1"/>
              </a:solidFill>
            </a:endParaRPr>
          </a:p>
        </p:txBody>
      </p:sp>
      <p:sp>
        <p:nvSpPr>
          <p:cNvPr id="96" name="Google Shape;96;p16"/>
          <p:cNvSpPr txBox="1">
            <a:spLocks noGrp="1"/>
          </p:cNvSpPr>
          <p:nvPr>
            <p:ph type="subTitle" idx="4294967295"/>
          </p:nvPr>
        </p:nvSpPr>
        <p:spPr>
          <a:xfrm>
            <a:off x="230417" y="1308695"/>
            <a:ext cx="11743660" cy="5143981"/>
          </a:xfrm>
          <a:prstGeom prst="rect">
            <a:avLst/>
          </a:prstGeom>
        </p:spPr>
        <p:txBody>
          <a:bodyPr spcFirstLastPara="1" vert="horz" wrap="square" lIns="91425" tIns="45700" rIns="91425" bIns="45700" rtlCol="0" anchor="t" anchorCtr="0">
            <a:noAutofit/>
          </a:bodyPr>
          <a:lstStyle/>
          <a:p>
            <a:pPr lvl="0"/>
            <a:r>
              <a:rPr lang="en-US" sz="2400" dirty="0" smtClean="0"/>
              <a:t>DTCs or STCs will need to apply the </a:t>
            </a:r>
            <a:r>
              <a:rPr lang="en-US" sz="2400" b="1" dirty="0" smtClean="0"/>
              <a:t>“Interim” </a:t>
            </a:r>
            <a:r>
              <a:rPr lang="en-US" sz="2400" dirty="0" smtClean="0"/>
              <a:t>Test Group to each user that will administer the interim assessments.  The decision to allow access to the Interim Assessment System is determined by the educators’ district. </a:t>
            </a:r>
          </a:p>
          <a:p>
            <a:pPr lvl="0"/>
            <a:endParaRPr lang="en-US" sz="800" dirty="0" smtClean="0"/>
          </a:p>
          <a:p>
            <a:pPr lvl="1"/>
            <a:r>
              <a:rPr lang="en-US" sz="2100" dirty="0" smtClean="0"/>
              <a:t>Users </a:t>
            </a:r>
            <a:r>
              <a:rPr lang="en-US" sz="2100" b="1" dirty="0">
                <a:solidFill>
                  <a:srgbClr val="FF0000"/>
                </a:solidFill>
              </a:rPr>
              <a:t>will not be able to administer the interim assessments </a:t>
            </a:r>
            <a:r>
              <a:rPr lang="en-US" sz="2100" dirty="0"/>
              <a:t>if the Test Group permission is not assigned to their </a:t>
            </a:r>
            <a:r>
              <a:rPr lang="en-US" sz="2100" dirty="0" smtClean="0"/>
              <a:t>TA user </a:t>
            </a:r>
            <a:r>
              <a:rPr lang="en-US" sz="2100" dirty="0"/>
              <a:t>account.</a:t>
            </a:r>
          </a:p>
          <a:p>
            <a:pPr marL="342891" lvl="1" indent="0">
              <a:buNone/>
            </a:pPr>
            <a:endParaRPr lang="en-US" sz="1000" dirty="0"/>
          </a:p>
          <a:p>
            <a:r>
              <a:rPr lang="en-US" sz="2400" dirty="0" smtClean="0"/>
              <a:t>If the TA is a returning user from 2020 – 21 , </a:t>
            </a:r>
            <a:r>
              <a:rPr lang="en-US" sz="2400" b="1" dirty="0" smtClean="0"/>
              <a:t>there are no additional requirements required to apply the “Interim” Test Group other than Module – 8. </a:t>
            </a:r>
          </a:p>
          <a:p>
            <a:endParaRPr lang="en-US" sz="1000" b="1" dirty="0"/>
          </a:p>
          <a:p>
            <a:r>
              <a:rPr lang="en-US" sz="2400" dirty="0"/>
              <a:t>However, if an educator </a:t>
            </a:r>
            <a:r>
              <a:rPr lang="en-US" sz="2400" b="1" u="sng" dirty="0"/>
              <a:t>does not </a:t>
            </a:r>
            <a:r>
              <a:rPr lang="en-US" sz="2400" dirty="0"/>
              <a:t>have a </a:t>
            </a:r>
            <a:r>
              <a:rPr lang="en-US" sz="2400" dirty="0" smtClean="0"/>
              <a:t>TA </a:t>
            </a:r>
            <a:r>
              <a:rPr lang="en-US" sz="2400" dirty="0"/>
              <a:t>user </a:t>
            </a:r>
            <a:r>
              <a:rPr lang="en-US" sz="2400" dirty="0" smtClean="0"/>
              <a:t>role from the prior year </a:t>
            </a:r>
            <a:r>
              <a:rPr lang="en-US" sz="2400" b="1" u="sng" dirty="0" smtClean="0"/>
              <a:t>or has transitioned to a new district</a:t>
            </a:r>
            <a:r>
              <a:rPr lang="en-US" sz="2400" dirty="0" smtClean="0"/>
              <a:t>, </a:t>
            </a:r>
            <a:r>
              <a:rPr lang="en-US" sz="2400" dirty="0"/>
              <a:t>they </a:t>
            </a:r>
            <a:r>
              <a:rPr lang="en-US" sz="2400" dirty="0">
                <a:solidFill>
                  <a:srgbClr val="FF0000"/>
                </a:solidFill>
              </a:rPr>
              <a:t>must complete </a:t>
            </a:r>
            <a:r>
              <a:rPr lang="en-US" sz="2400" dirty="0"/>
              <a:t>the reading requirements in Table 5 of the </a:t>
            </a:r>
            <a:r>
              <a:rPr lang="en-US" sz="2400" u="sng" dirty="0">
                <a:hlinkClick r:id="rId4"/>
              </a:rPr>
              <a:t>Test Administration Manual</a:t>
            </a:r>
            <a:r>
              <a:rPr lang="en-US" sz="2400" dirty="0"/>
              <a:t> </a:t>
            </a:r>
            <a:r>
              <a:rPr lang="en-US" sz="2400" b="1" dirty="0"/>
              <a:t>and</a:t>
            </a:r>
            <a:r>
              <a:rPr lang="en-US" sz="2400" dirty="0"/>
              <a:t> </a:t>
            </a:r>
            <a:r>
              <a:rPr lang="en-US" sz="2400" dirty="0">
                <a:solidFill>
                  <a:srgbClr val="FF0000"/>
                </a:solidFill>
              </a:rPr>
              <a:t>the ODE-provided training </a:t>
            </a:r>
            <a:r>
              <a:rPr lang="en-US" sz="2400" dirty="0" smtClean="0">
                <a:solidFill>
                  <a:srgbClr val="FF0000"/>
                </a:solidFill>
              </a:rPr>
              <a:t>     </a:t>
            </a:r>
            <a:r>
              <a:rPr lang="en-US" sz="2400" b="1" u="sng" dirty="0" smtClean="0">
                <a:solidFill>
                  <a:srgbClr val="FF0000"/>
                </a:solidFill>
              </a:rPr>
              <a:t>Modules </a:t>
            </a:r>
            <a:r>
              <a:rPr lang="en-US" sz="2400" b="1" u="sng" dirty="0">
                <a:solidFill>
                  <a:srgbClr val="FF0000"/>
                </a:solidFill>
              </a:rPr>
              <a:t>2 </a:t>
            </a:r>
            <a:r>
              <a:rPr lang="en-US" sz="2400" b="1" u="sng" dirty="0" smtClean="0">
                <a:solidFill>
                  <a:srgbClr val="FF0000"/>
                </a:solidFill>
              </a:rPr>
              <a:t>– 4 and 8</a:t>
            </a:r>
            <a:r>
              <a:rPr lang="en-US" sz="2400" b="1" dirty="0" smtClean="0"/>
              <a:t> </a:t>
            </a:r>
            <a:r>
              <a:rPr lang="en-US" sz="2400" dirty="0"/>
              <a:t>posted to the </a:t>
            </a:r>
            <a:r>
              <a:rPr lang="en-US" sz="2400" u="sng" dirty="0">
                <a:hlinkClick r:id="rId4"/>
              </a:rPr>
              <a:t>Assessment Training Materials </a:t>
            </a:r>
            <a:r>
              <a:rPr lang="en-US" sz="2400" dirty="0"/>
              <a:t>webpage.</a:t>
            </a:r>
          </a:p>
        </p:txBody>
      </p:sp>
    </p:spTree>
    <p:custDataLst>
      <p:tags r:id="rId1"/>
    </p:custDataLst>
    <p:extLst>
      <p:ext uri="{BB962C8B-B14F-4D97-AF65-F5344CB8AC3E}">
        <p14:creationId xmlns:p14="http://schemas.microsoft.com/office/powerpoint/2010/main" val="3986607639"/>
      </p:ext>
    </p:extLst>
  </p:cSld>
  <p:clrMapOvr>
    <a:masterClrMapping/>
  </p:clrMapOvr>
  <mc:AlternateContent xmlns:mc="http://schemas.openxmlformats.org/markup-compatibility/2006">
    <mc:Choice xmlns:p14="http://schemas.microsoft.com/office/powerpoint/2010/main" Requires="p14">
      <p:transition spd="slow" p14:dur="2000" advTm="54858"/>
    </mc:Choice>
    <mc:Fallback>
      <p:transition spd="slow" advTm="5485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6">
                                            <p:txEl>
                                              <p:pRg st="4" end="4"/>
                                            </p:txEl>
                                          </p:spTgt>
                                        </p:tgtEl>
                                        <p:attrNameLst>
                                          <p:attrName>style.visibility</p:attrName>
                                        </p:attrNameLst>
                                      </p:cBhvr>
                                      <p:to>
                                        <p:strVal val="visible"/>
                                      </p:to>
                                    </p:set>
                                    <p:animEffect transition="in" filter="fade">
                                      <p:cBhvr>
                                        <p:cTn id="7" dur="500"/>
                                        <p:tgtEl>
                                          <p:spTgt spid="96">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6">
                                            <p:txEl>
                                              <p:pRg st="6" end="6"/>
                                            </p:txEl>
                                          </p:spTgt>
                                        </p:tgtEl>
                                        <p:attrNameLst>
                                          <p:attrName>style.visibility</p:attrName>
                                        </p:attrNameLst>
                                      </p:cBhvr>
                                      <p:to>
                                        <p:strVal val="visible"/>
                                      </p:to>
                                    </p:set>
                                    <p:animEffect transition="in" filter="fade">
                                      <p:cBhvr>
                                        <p:cTn id="12" dur="500"/>
                                        <p:tgtEl>
                                          <p:spTgt spid="9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p:cNvSpPr>
            <a:spLocks noGrp="1"/>
          </p:cNvSpPr>
          <p:nvPr>
            <p:ph type="title"/>
          </p:nvPr>
        </p:nvSpPr>
        <p:spPr>
          <a:xfrm>
            <a:off x="1216773" y="3470018"/>
            <a:ext cx="10515600" cy="780808"/>
          </a:xfrm>
        </p:spPr>
        <p:txBody>
          <a:bodyPr>
            <a:normAutofit fontScale="90000"/>
          </a:bodyPr>
          <a:lstStyle/>
          <a:p>
            <a:pPr marL="511175" indent="-511175">
              <a:spcAft>
                <a:spcPts val="600"/>
              </a:spcAft>
              <a:defRPr/>
            </a:pPr>
            <a:r>
              <a:rPr lang="en-US" dirty="0">
                <a:solidFill>
                  <a:schemeClr val="tx1">
                    <a:lumMod val="50000"/>
                  </a:schemeClr>
                </a:solidFill>
              </a:rPr>
              <a:t>Overview of the Oregon Balanced Assessment System and Interim Assessment Features</a:t>
            </a:r>
          </a:p>
        </p:txBody>
      </p:sp>
    </p:spTree>
    <p:extLst>
      <p:ext uri="{BB962C8B-B14F-4D97-AF65-F5344CB8AC3E}">
        <p14:creationId xmlns:p14="http://schemas.microsoft.com/office/powerpoint/2010/main" val="2369257908"/>
      </p:ext>
    </p:extLst>
  </p:cSld>
  <p:clrMapOvr>
    <a:masterClrMapping/>
  </p:clrMapOvr>
  <mc:AlternateContent xmlns:mc="http://schemas.openxmlformats.org/markup-compatibility/2006">
    <mc:Choice xmlns:p14="http://schemas.microsoft.com/office/powerpoint/2010/main" Requires="p14">
      <p:transition spd="slow" p14:dur="2000" advTm="10938"/>
    </mc:Choice>
    <mc:Fallback>
      <p:transition spd="slow" advTm="10938"/>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5" name="Google Shape;163;p27"/>
          <p:cNvSpPr txBox="1">
            <a:spLocks/>
          </p:cNvSpPr>
          <p:nvPr/>
        </p:nvSpPr>
        <p:spPr>
          <a:xfrm>
            <a:off x="320332" y="1974405"/>
            <a:ext cx="5049584" cy="4298263"/>
          </a:xfrm>
          <a:prstGeom prst="rect">
            <a:avLst/>
          </a:prstGeom>
          <a:noFill/>
          <a:ln>
            <a:noFill/>
          </a:ln>
        </p:spPr>
        <p:txBody>
          <a:bodyPr spcFirstLastPara="1" wrap="square" lIns="68569" tIns="34275" rIns="68569" bIns="34275"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buSzPts val="1100"/>
              <a:buNone/>
            </a:pPr>
            <a:r>
              <a:rPr lang="en-US" sz="2400" dirty="0">
                <a:latin typeface="+mn-lt"/>
              </a:rPr>
              <a:t>The Oregon Statewide Assessment System consists of three components: end-of-year </a:t>
            </a:r>
            <a:r>
              <a:rPr lang="en-US" sz="2400" b="1" dirty="0">
                <a:latin typeface="+mn-lt"/>
              </a:rPr>
              <a:t>summative assessments</a:t>
            </a:r>
            <a:r>
              <a:rPr lang="en-US" sz="2400" dirty="0">
                <a:latin typeface="+mn-lt"/>
              </a:rPr>
              <a:t> designed for accountability purposes, </a:t>
            </a:r>
            <a:r>
              <a:rPr lang="en-US" sz="2400" b="1" dirty="0">
                <a:latin typeface="+mn-lt"/>
              </a:rPr>
              <a:t>interim assessments</a:t>
            </a:r>
            <a:r>
              <a:rPr lang="en-US" sz="2400" dirty="0">
                <a:latin typeface="+mn-lt"/>
              </a:rPr>
              <a:t> designed to support teaching and learning throughout the year, and </a:t>
            </a:r>
            <a:r>
              <a:rPr lang="en-US" sz="2400" b="1" dirty="0">
                <a:latin typeface="+mn-lt"/>
              </a:rPr>
              <a:t>formative assessment practices</a:t>
            </a:r>
            <a:r>
              <a:rPr lang="en-US" sz="2400" dirty="0">
                <a:latin typeface="+mn-lt"/>
              </a:rPr>
              <a:t>. For ELA and Mathematics, we now have a suite of tools and resources in Tools for Teachers that support classroom-based formative assessment practices. </a:t>
            </a:r>
          </a:p>
          <a:p>
            <a:pPr marL="0" indent="0"/>
            <a:endParaRPr lang="en-US" sz="1351" dirty="0"/>
          </a:p>
        </p:txBody>
      </p:sp>
      <p:sp>
        <p:nvSpPr>
          <p:cNvPr id="2" name="Title 1"/>
          <p:cNvSpPr>
            <a:spLocks noGrp="1"/>
          </p:cNvSpPr>
          <p:nvPr>
            <p:ph type="title"/>
          </p:nvPr>
        </p:nvSpPr>
        <p:spPr>
          <a:xfrm>
            <a:off x="2929575" y="93194"/>
            <a:ext cx="9177925" cy="857421"/>
          </a:xfrm>
        </p:spPr>
        <p:txBody>
          <a:bodyPr/>
          <a:lstStyle/>
          <a:p>
            <a:r>
              <a:rPr lang="en-US" i="1" dirty="0">
                <a:solidFill>
                  <a:schemeClr val="bg1"/>
                </a:solidFill>
              </a:rPr>
              <a:t>“The Right Assessment </a:t>
            </a:r>
            <a:r>
              <a:rPr lang="en-US" i="1" dirty="0" smtClean="0">
                <a:solidFill>
                  <a:schemeClr val="bg1"/>
                </a:solidFill>
              </a:rPr>
              <a:t>for </a:t>
            </a:r>
            <a:r>
              <a:rPr lang="en-US" i="1" dirty="0">
                <a:solidFill>
                  <a:schemeClr val="bg1"/>
                </a:solidFill>
              </a:rPr>
              <a:t>the Right Purpose</a:t>
            </a:r>
            <a:r>
              <a:rPr lang="en-US" i="1" dirty="0" smtClean="0">
                <a:solidFill>
                  <a:schemeClr val="bg1"/>
                </a:solidFill>
              </a:rPr>
              <a:t>”</a:t>
            </a:r>
            <a:endParaRPr lang="en-US" dirty="0">
              <a:solidFill>
                <a:schemeClr val="bg1"/>
              </a:solidFill>
            </a:endParaRPr>
          </a:p>
        </p:txBody>
      </p:sp>
      <p:pic>
        <p:nvPicPr>
          <p:cNvPr id="4" name="Picture 3" descr="Triangle shape with the different components of a balanced assessment system. In each corner is a different assessment label: summative assessment, interim assessment, and Tools for teachers whihc relates to formative assessment practices"/>
          <p:cNvPicPr>
            <a:picLocks noChangeAspect="1"/>
          </p:cNvPicPr>
          <p:nvPr/>
        </p:nvPicPr>
        <p:blipFill>
          <a:blip r:embed="rId3"/>
          <a:stretch>
            <a:fillRect/>
          </a:stretch>
        </p:blipFill>
        <p:spPr>
          <a:xfrm>
            <a:off x="5869681" y="1413967"/>
            <a:ext cx="5448072" cy="4804897"/>
          </a:xfrm>
          <a:prstGeom prst="triangle">
            <a:avLst/>
          </a:prstGeom>
        </p:spPr>
      </p:pic>
      <p:sp>
        <p:nvSpPr>
          <p:cNvPr id="6" name="TextBox 5"/>
          <p:cNvSpPr txBox="1"/>
          <p:nvPr/>
        </p:nvSpPr>
        <p:spPr>
          <a:xfrm>
            <a:off x="6227977" y="5759727"/>
            <a:ext cx="2212081" cy="276999"/>
          </a:xfrm>
          <a:prstGeom prst="rect">
            <a:avLst/>
          </a:prstGeom>
          <a:noFill/>
        </p:spPr>
        <p:txBody>
          <a:bodyPr wrap="square" rtlCol="0">
            <a:spAutoFit/>
          </a:bodyPr>
          <a:lstStyle/>
          <a:p>
            <a:pPr algn="ctr"/>
            <a:r>
              <a:rPr lang="en-US" sz="1200" b="1" dirty="0" smtClean="0">
                <a:solidFill>
                  <a:srgbClr val="283B49"/>
                </a:solidFill>
              </a:rPr>
              <a:t>(FORMATIVE PRACTICES)</a:t>
            </a:r>
            <a:endParaRPr lang="en-US" sz="1200" b="1" dirty="0">
              <a:solidFill>
                <a:srgbClr val="283B49"/>
              </a:solidFill>
            </a:endParaRPr>
          </a:p>
        </p:txBody>
      </p:sp>
    </p:spTree>
    <p:extLst>
      <p:ext uri="{BB962C8B-B14F-4D97-AF65-F5344CB8AC3E}">
        <p14:creationId xmlns:p14="http://schemas.microsoft.com/office/powerpoint/2010/main" val="3574779875"/>
      </p:ext>
    </p:extLst>
  </p:cSld>
  <p:clrMapOvr>
    <a:masterClrMapping/>
  </p:clrMapOvr>
  <mc:AlternateContent xmlns:mc="http://schemas.openxmlformats.org/markup-compatibility/2006">
    <mc:Choice xmlns:p14="http://schemas.microsoft.com/office/powerpoint/2010/main" Requires="p14">
      <p:transition spd="slow" p14:dur="2000" advTm="23520"/>
    </mc:Choice>
    <mc:Fallback>
      <p:transition spd="slow" advTm="2352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7"/>
          <p:cNvSpPr txBox="1">
            <a:spLocks noGrp="1"/>
          </p:cNvSpPr>
          <p:nvPr>
            <p:ph type="title"/>
          </p:nvPr>
        </p:nvSpPr>
        <p:spPr>
          <a:xfrm>
            <a:off x="3802720" y="210457"/>
            <a:ext cx="8198033" cy="820428"/>
          </a:xfrm>
          <a:prstGeom prst="rect">
            <a:avLst/>
          </a:prstGeom>
        </p:spPr>
        <p:txBody>
          <a:bodyPr spcFirstLastPara="1" vert="horz" wrap="square" lIns="91425" tIns="45700" rIns="91425" bIns="45700" rtlCol="0" anchor="ctr" anchorCtr="0">
            <a:noAutofit/>
          </a:bodyPr>
          <a:lstStyle/>
          <a:p>
            <a:pPr algn="r"/>
            <a:r>
              <a:rPr lang="en" sz="3600" dirty="0">
                <a:solidFill>
                  <a:schemeClr val="bg1"/>
                </a:solidFill>
              </a:rPr>
              <a:t>Utilizing the Interim Assessment System</a:t>
            </a:r>
            <a:endParaRPr sz="3600" dirty="0">
              <a:solidFill>
                <a:schemeClr val="bg1"/>
              </a:solidFill>
            </a:endParaRPr>
          </a:p>
        </p:txBody>
      </p:sp>
      <p:sp>
        <p:nvSpPr>
          <p:cNvPr id="165" name="Google Shape;165;p27"/>
          <p:cNvSpPr txBox="1">
            <a:spLocks noGrp="1"/>
          </p:cNvSpPr>
          <p:nvPr>
            <p:ph idx="1"/>
          </p:nvPr>
        </p:nvSpPr>
        <p:spPr>
          <a:xfrm>
            <a:off x="1123586" y="1918787"/>
            <a:ext cx="9546355" cy="1593208"/>
          </a:xfrm>
          <a:prstGeom prst="rect">
            <a:avLst/>
          </a:prstGeom>
        </p:spPr>
        <p:txBody>
          <a:bodyPr spcFirstLastPara="1" vert="horz" wrap="square" lIns="91425" tIns="45700" rIns="91425" bIns="45700" rtlCol="0" anchor="t" anchorCtr="0">
            <a:noAutofit/>
          </a:bodyPr>
          <a:lstStyle/>
          <a:p>
            <a:pPr marL="0" indent="0">
              <a:buNone/>
            </a:pPr>
            <a:r>
              <a:rPr lang="en" sz="2667" dirty="0"/>
              <a:t>For most students, grade-level interim assessments, rather than tests aligned to the prior grade’s content standards, will provide the most actionable information for teachers in support of their students’ learning.</a:t>
            </a:r>
            <a:endParaRPr sz="2667" dirty="0"/>
          </a:p>
        </p:txBody>
      </p:sp>
      <p:sp>
        <p:nvSpPr>
          <p:cNvPr id="166" name="Google Shape;166;p27"/>
          <p:cNvSpPr txBox="1"/>
          <p:nvPr/>
        </p:nvSpPr>
        <p:spPr>
          <a:xfrm>
            <a:off x="1184910" y="3850910"/>
            <a:ext cx="2478000" cy="21453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r>
              <a:rPr lang="en" sz="2000" b="1" dirty="0">
                <a:latin typeface="Calibri"/>
                <a:ea typeface="Calibri"/>
                <a:cs typeface="Calibri"/>
                <a:sym typeface="Calibri"/>
              </a:rPr>
              <a:t>ELA Interims</a:t>
            </a:r>
            <a:endParaRPr sz="2000" b="1" dirty="0">
              <a:latin typeface="Calibri"/>
              <a:ea typeface="Calibri"/>
              <a:cs typeface="Calibri"/>
              <a:sym typeface="Calibri"/>
            </a:endParaRPr>
          </a:p>
          <a:p>
            <a:pPr marL="171446" indent="-158747">
              <a:buSzPts val="1600"/>
              <a:buFont typeface="Calibri"/>
              <a:buChar char="-"/>
            </a:pPr>
            <a:r>
              <a:rPr lang="en" sz="1600" dirty="0">
                <a:latin typeface="Calibri"/>
                <a:ea typeface="Calibri"/>
                <a:cs typeface="Calibri"/>
                <a:sym typeface="Calibri"/>
              </a:rPr>
              <a:t>Read Literary Text</a:t>
            </a:r>
            <a:endParaRPr sz="1600" dirty="0">
              <a:latin typeface="Calibri"/>
              <a:ea typeface="Calibri"/>
              <a:cs typeface="Calibri"/>
              <a:sym typeface="Calibri"/>
            </a:endParaRPr>
          </a:p>
          <a:p>
            <a:pPr marL="171446" indent="-158747">
              <a:buSzPts val="1600"/>
              <a:buFont typeface="Calibri"/>
              <a:buChar char="-"/>
            </a:pPr>
            <a:r>
              <a:rPr lang="en" sz="1600" dirty="0">
                <a:latin typeface="Calibri"/>
                <a:ea typeface="Calibri"/>
                <a:cs typeface="Calibri"/>
                <a:sym typeface="Calibri"/>
              </a:rPr>
              <a:t>Read Informational Text</a:t>
            </a:r>
            <a:endParaRPr sz="1600" dirty="0">
              <a:latin typeface="Calibri"/>
              <a:ea typeface="Calibri"/>
              <a:cs typeface="Calibri"/>
              <a:sym typeface="Calibri"/>
            </a:endParaRPr>
          </a:p>
          <a:p>
            <a:pPr marL="171446" indent="-158747">
              <a:buSzPts val="1600"/>
              <a:buFont typeface="Calibri"/>
              <a:buChar char="-"/>
            </a:pPr>
            <a:r>
              <a:rPr lang="en" sz="1600" dirty="0">
                <a:latin typeface="Calibri"/>
                <a:ea typeface="Calibri"/>
                <a:cs typeface="Calibri"/>
                <a:sym typeface="Calibri"/>
              </a:rPr>
              <a:t>Brief Writes</a:t>
            </a:r>
            <a:endParaRPr sz="1600" dirty="0">
              <a:latin typeface="Calibri"/>
              <a:ea typeface="Calibri"/>
              <a:cs typeface="Calibri"/>
              <a:sym typeface="Calibri"/>
            </a:endParaRPr>
          </a:p>
          <a:p>
            <a:pPr marL="171446" indent="-158747">
              <a:buSzPts val="1600"/>
              <a:buFont typeface="Calibri"/>
              <a:buChar char="-"/>
            </a:pPr>
            <a:r>
              <a:rPr lang="en" sz="1600" dirty="0">
                <a:latin typeface="Calibri"/>
                <a:ea typeface="Calibri"/>
                <a:cs typeface="Calibri"/>
                <a:sym typeface="Calibri"/>
              </a:rPr>
              <a:t>Revisions</a:t>
            </a:r>
            <a:endParaRPr sz="1600" dirty="0">
              <a:latin typeface="Calibri"/>
              <a:ea typeface="Calibri"/>
              <a:cs typeface="Calibri"/>
              <a:sym typeface="Calibri"/>
            </a:endParaRPr>
          </a:p>
          <a:p>
            <a:pPr marL="171446" indent="-158747">
              <a:buSzPts val="1600"/>
              <a:buFont typeface="Calibri"/>
              <a:buChar char="-"/>
            </a:pPr>
            <a:r>
              <a:rPr lang="en" sz="1600" dirty="0">
                <a:latin typeface="Calibri"/>
                <a:ea typeface="Calibri"/>
                <a:cs typeface="Calibri"/>
                <a:sym typeface="Calibri"/>
              </a:rPr>
              <a:t>Performance Tasks</a:t>
            </a:r>
            <a:endParaRPr sz="1600" dirty="0">
              <a:latin typeface="Calibri"/>
              <a:ea typeface="Calibri"/>
              <a:cs typeface="Calibri"/>
              <a:sym typeface="Calibri"/>
            </a:endParaRPr>
          </a:p>
          <a:p>
            <a:pPr marL="171446" indent="-158747">
              <a:buSzPts val="1600"/>
              <a:buFont typeface="Calibri"/>
              <a:buChar char="-"/>
            </a:pPr>
            <a:r>
              <a:rPr lang="en" sz="1600" dirty="0">
                <a:latin typeface="Calibri"/>
                <a:ea typeface="Calibri"/>
                <a:cs typeface="Calibri"/>
                <a:sym typeface="Calibri"/>
              </a:rPr>
              <a:t>Research</a:t>
            </a:r>
            <a:endParaRPr sz="1600" dirty="0">
              <a:latin typeface="Calibri"/>
              <a:ea typeface="Calibri"/>
              <a:cs typeface="Calibri"/>
              <a:sym typeface="Calibri"/>
            </a:endParaRPr>
          </a:p>
        </p:txBody>
      </p:sp>
      <p:sp>
        <p:nvSpPr>
          <p:cNvPr id="167" name="Google Shape;167;p27"/>
          <p:cNvSpPr txBox="1"/>
          <p:nvPr/>
        </p:nvSpPr>
        <p:spPr>
          <a:xfrm>
            <a:off x="4610209" y="3850910"/>
            <a:ext cx="2478000" cy="21453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r>
              <a:rPr lang="en" sz="2000" b="1" dirty="0">
                <a:latin typeface="Calibri"/>
                <a:ea typeface="Calibri"/>
                <a:cs typeface="Calibri"/>
                <a:sym typeface="Calibri"/>
              </a:rPr>
              <a:t>Math Interims</a:t>
            </a:r>
            <a:endParaRPr sz="2000" b="1" dirty="0">
              <a:latin typeface="Calibri"/>
              <a:ea typeface="Calibri"/>
              <a:cs typeface="Calibri"/>
              <a:sym typeface="Calibri"/>
            </a:endParaRPr>
          </a:p>
          <a:p>
            <a:pPr marL="171446" indent="-158747">
              <a:buSzPts val="1600"/>
              <a:buFont typeface="Calibri"/>
              <a:buChar char="-"/>
            </a:pPr>
            <a:r>
              <a:rPr lang="en" sz="1600" dirty="0">
                <a:latin typeface="Calibri"/>
                <a:ea typeface="Calibri"/>
                <a:cs typeface="Calibri"/>
                <a:sym typeface="Calibri"/>
              </a:rPr>
              <a:t>Concepts and Procedures</a:t>
            </a:r>
            <a:endParaRPr sz="1600" dirty="0">
              <a:latin typeface="Calibri"/>
              <a:ea typeface="Calibri"/>
              <a:cs typeface="Calibri"/>
              <a:sym typeface="Calibri"/>
            </a:endParaRPr>
          </a:p>
          <a:p>
            <a:pPr marL="171446" indent="-158747">
              <a:buSzPts val="1600"/>
              <a:buFont typeface="Calibri"/>
              <a:buChar char="-"/>
            </a:pPr>
            <a:r>
              <a:rPr lang="en" sz="1600" dirty="0">
                <a:latin typeface="Calibri"/>
                <a:ea typeface="Calibri"/>
                <a:cs typeface="Calibri"/>
                <a:sym typeface="Calibri"/>
              </a:rPr>
              <a:t>Problem Solving</a:t>
            </a:r>
            <a:endParaRPr sz="1600" dirty="0">
              <a:latin typeface="Calibri"/>
              <a:ea typeface="Calibri"/>
              <a:cs typeface="Calibri"/>
              <a:sym typeface="Calibri"/>
            </a:endParaRPr>
          </a:p>
          <a:p>
            <a:pPr marL="171446" indent="-158747">
              <a:buSzPts val="1600"/>
              <a:buFont typeface="Calibri"/>
              <a:buChar char="-"/>
            </a:pPr>
            <a:r>
              <a:rPr lang="en" sz="1600" dirty="0">
                <a:latin typeface="Calibri"/>
                <a:ea typeface="Calibri"/>
                <a:cs typeface="Calibri"/>
                <a:sym typeface="Calibri"/>
              </a:rPr>
              <a:t>Modeling and Data Analysis</a:t>
            </a:r>
            <a:endParaRPr sz="1600" dirty="0">
              <a:latin typeface="Calibri"/>
              <a:ea typeface="Calibri"/>
              <a:cs typeface="Calibri"/>
              <a:sym typeface="Calibri"/>
            </a:endParaRPr>
          </a:p>
          <a:p>
            <a:pPr marL="171446" indent="-158747">
              <a:buSzPts val="1600"/>
              <a:buFont typeface="Calibri"/>
              <a:buChar char="-"/>
            </a:pPr>
            <a:r>
              <a:rPr lang="en" sz="1600" dirty="0">
                <a:latin typeface="Calibri"/>
                <a:ea typeface="Calibri"/>
                <a:cs typeface="Calibri"/>
                <a:sym typeface="Calibri"/>
              </a:rPr>
              <a:t>Communicating Reasoning</a:t>
            </a:r>
            <a:endParaRPr sz="1600" dirty="0">
              <a:latin typeface="Calibri"/>
              <a:ea typeface="Calibri"/>
              <a:cs typeface="Calibri"/>
              <a:sym typeface="Calibri"/>
            </a:endParaRPr>
          </a:p>
        </p:txBody>
      </p:sp>
      <p:sp>
        <p:nvSpPr>
          <p:cNvPr id="168" name="Google Shape;168;p27"/>
          <p:cNvSpPr txBox="1"/>
          <p:nvPr/>
        </p:nvSpPr>
        <p:spPr>
          <a:xfrm>
            <a:off x="8035509" y="3850910"/>
            <a:ext cx="2478000" cy="21453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r>
              <a:rPr lang="en" sz="2000" b="1" dirty="0">
                <a:latin typeface="Calibri"/>
                <a:ea typeface="Calibri"/>
                <a:cs typeface="Calibri"/>
                <a:sym typeface="Calibri"/>
              </a:rPr>
              <a:t>Science Interims</a:t>
            </a:r>
            <a:endParaRPr sz="2000" b="1" dirty="0">
              <a:latin typeface="Calibri"/>
              <a:ea typeface="Calibri"/>
              <a:cs typeface="Calibri"/>
              <a:sym typeface="Calibri"/>
            </a:endParaRPr>
          </a:p>
          <a:p>
            <a:r>
              <a:rPr lang="en" sz="2000" b="1" dirty="0">
                <a:latin typeface="Calibri"/>
                <a:ea typeface="Calibri"/>
                <a:cs typeface="Calibri"/>
                <a:sym typeface="Calibri"/>
              </a:rPr>
              <a:t>3-D</a:t>
            </a:r>
            <a:endParaRPr sz="2000" b="1" dirty="0">
              <a:latin typeface="Calibri"/>
              <a:ea typeface="Calibri"/>
              <a:cs typeface="Calibri"/>
              <a:sym typeface="Calibri"/>
            </a:endParaRPr>
          </a:p>
          <a:p>
            <a:pPr marL="171446" indent="-158747">
              <a:buSzPts val="1600"/>
              <a:buFont typeface="Calibri"/>
              <a:buChar char="-"/>
            </a:pPr>
            <a:r>
              <a:rPr lang="en" sz="1600" dirty="0">
                <a:solidFill>
                  <a:schemeClr val="dk1"/>
                </a:solidFill>
                <a:latin typeface="Calibri"/>
                <a:ea typeface="Calibri"/>
                <a:cs typeface="Calibri"/>
                <a:sym typeface="Calibri"/>
              </a:rPr>
              <a:t>Earth/Space</a:t>
            </a:r>
            <a:endParaRPr sz="1600" dirty="0">
              <a:solidFill>
                <a:schemeClr val="dk1"/>
              </a:solidFill>
              <a:latin typeface="Calibri"/>
              <a:ea typeface="Calibri"/>
              <a:cs typeface="Calibri"/>
              <a:sym typeface="Calibri"/>
            </a:endParaRPr>
          </a:p>
          <a:p>
            <a:pPr marL="171446" indent="-158747">
              <a:buSzPts val="1600"/>
              <a:buFont typeface="Calibri"/>
              <a:buChar char="-"/>
            </a:pPr>
            <a:r>
              <a:rPr lang="en" sz="1600" dirty="0">
                <a:solidFill>
                  <a:schemeClr val="dk1"/>
                </a:solidFill>
                <a:latin typeface="Calibri"/>
                <a:ea typeface="Calibri"/>
                <a:cs typeface="Calibri"/>
                <a:sym typeface="Calibri"/>
              </a:rPr>
              <a:t>Life Science</a:t>
            </a:r>
            <a:endParaRPr sz="1600" dirty="0">
              <a:solidFill>
                <a:schemeClr val="dk1"/>
              </a:solidFill>
              <a:latin typeface="Calibri"/>
              <a:ea typeface="Calibri"/>
              <a:cs typeface="Calibri"/>
              <a:sym typeface="Calibri"/>
            </a:endParaRPr>
          </a:p>
          <a:p>
            <a:pPr marL="171446" indent="-158747">
              <a:buSzPts val="1600"/>
              <a:buFont typeface="Calibri"/>
              <a:buChar char="-"/>
            </a:pPr>
            <a:r>
              <a:rPr lang="en" sz="1600" dirty="0">
                <a:solidFill>
                  <a:schemeClr val="dk1"/>
                </a:solidFill>
                <a:latin typeface="Calibri"/>
                <a:ea typeface="Calibri"/>
                <a:cs typeface="Calibri"/>
                <a:sym typeface="Calibri"/>
              </a:rPr>
              <a:t>Physical Science. </a:t>
            </a:r>
            <a:endParaRPr sz="1600" dirty="0">
              <a:solidFill>
                <a:schemeClr val="dk1"/>
              </a:solidFill>
              <a:latin typeface="Calibri"/>
              <a:ea typeface="Calibri"/>
              <a:cs typeface="Calibri"/>
              <a:sym typeface="Calibri"/>
            </a:endParaRPr>
          </a:p>
          <a:p>
            <a:endParaRPr sz="1600" i="1"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3366356"/>
      </p:ext>
    </p:extLst>
  </p:cSld>
  <p:clrMapOvr>
    <a:masterClrMapping/>
  </p:clrMapOvr>
  <mc:AlternateContent xmlns:mc="http://schemas.openxmlformats.org/markup-compatibility/2006">
    <mc:Choice xmlns:p14="http://schemas.microsoft.com/office/powerpoint/2010/main" Requires="p14">
      <p:transition spd="slow" p14:dur="2000" advTm="22945"/>
    </mc:Choice>
    <mc:Fallback>
      <p:transition spd="slow" advTm="22945"/>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5"/>
          <p:cNvSpPr txBox="1">
            <a:spLocks noGrp="1"/>
          </p:cNvSpPr>
          <p:nvPr>
            <p:ph type="title"/>
          </p:nvPr>
        </p:nvSpPr>
        <p:spPr>
          <a:prstGeom prst="rect">
            <a:avLst/>
          </a:prstGeom>
        </p:spPr>
        <p:txBody>
          <a:bodyPr spcFirstLastPara="1" vert="horz" wrap="square" lIns="91425" tIns="45700" rIns="91425" bIns="45700" rtlCol="0" anchor="ctr" anchorCtr="0">
            <a:noAutofit/>
          </a:bodyPr>
          <a:lstStyle/>
          <a:p>
            <a:r>
              <a:rPr lang="en" sz="3600" dirty="0"/>
              <a:t>Features of Interim Assessments</a:t>
            </a:r>
            <a:endParaRPr sz="3600" dirty="0"/>
          </a:p>
        </p:txBody>
      </p:sp>
      <p:sp>
        <p:nvSpPr>
          <p:cNvPr id="153" name="Google Shape;153;p25"/>
          <p:cNvSpPr txBox="1">
            <a:spLocks noGrp="1"/>
          </p:cNvSpPr>
          <p:nvPr>
            <p:ph type="subTitle" idx="1"/>
          </p:nvPr>
        </p:nvSpPr>
        <p:spPr>
          <a:xfrm>
            <a:off x="652311" y="1910339"/>
            <a:ext cx="10856316" cy="4505760"/>
          </a:xfrm>
          <a:prstGeom prst="rect">
            <a:avLst/>
          </a:prstGeom>
        </p:spPr>
        <p:txBody>
          <a:bodyPr spcFirstLastPara="1" vert="horz" wrap="square" lIns="91425" tIns="45700" rIns="91425" bIns="45700" rtlCol="0" anchor="t" anchorCtr="0">
            <a:noAutofit/>
          </a:bodyPr>
          <a:lstStyle/>
          <a:p>
            <a:pPr marL="482588" indent="-380990" algn="l">
              <a:lnSpc>
                <a:spcPct val="100000"/>
              </a:lnSpc>
              <a:buSzPts val="2000"/>
              <a:buFont typeface="Arial" panose="020B0604020202020204" pitchFamily="34" charset="0"/>
              <a:buChar char="•"/>
            </a:pPr>
            <a:r>
              <a:rPr lang="en" sz="2800" dirty="0"/>
              <a:t>Free statewide access to </a:t>
            </a:r>
            <a:r>
              <a:rPr lang="en" sz="2800" dirty="0" smtClean="0"/>
              <a:t>ELA, Mathematics, and Science </a:t>
            </a:r>
            <a:r>
              <a:rPr lang="en" sz="2800" dirty="0"/>
              <a:t>interim </a:t>
            </a:r>
            <a:r>
              <a:rPr lang="en" sz="2800" dirty="0" smtClean="0"/>
              <a:t>assessments</a:t>
            </a:r>
          </a:p>
          <a:p>
            <a:pPr marL="939777" lvl="1" indent="-380990" algn="l">
              <a:lnSpc>
                <a:spcPct val="100000"/>
              </a:lnSpc>
              <a:buFont typeface="Arial" panose="020B0604020202020204" pitchFamily="34" charset="0"/>
              <a:buChar char="•"/>
            </a:pPr>
            <a:r>
              <a:rPr lang="en" sz="2400" dirty="0" smtClean="0"/>
              <a:t>Both ELA and math have access to the instructional and formative assessment resources in Tools </a:t>
            </a:r>
            <a:r>
              <a:rPr lang="en" sz="2400" dirty="0"/>
              <a:t>for Teachers</a:t>
            </a:r>
            <a:endParaRPr sz="2400" dirty="0"/>
          </a:p>
          <a:p>
            <a:pPr marL="482588" indent="-380990" algn="l">
              <a:lnSpc>
                <a:spcPct val="100000"/>
              </a:lnSpc>
              <a:buSzPts val="2000"/>
              <a:buFont typeface="Arial" panose="020B0604020202020204" pitchFamily="34" charset="0"/>
              <a:buChar char="•"/>
            </a:pPr>
            <a:r>
              <a:rPr lang="en" sz="2800" dirty="0"/>
              <a:t>Flexible administration options better support local purposes. </a:t>
            </a:r>
            <a:endParaRPr sz="2800" dirty="0"/>
          </a:p>
          <a:p>
            <a:pPr marL="482588" indent="-380990" algn="l">
              <a:lnSpc>
                <a:spcPct val="100000"/>
              </a:lnSpc>
              <a:buSzPts val="2000"/>
              <a:buFont typeface="Arial" panose="020B0604020202020204" pitchFamily="34" charset="0"/>
              <a:buChar char="•"/>
            </a:pPr>
            <a:r>
              <a:rPr lang="en" sz="2800" dirty="0" smtClean="0"/>
              <a:t>Items </a:t>
            </a:r>
            <a:r>
              <a:rPr lang="en" sz="2800" dirty="0"/>
              <a:t>include all the accessibility resources available in the summative assessment </a:t>
            </a:r>
            <a:r>
              <a:rPr lang="en" i="1" dirty="0" smtClean="0"/>
              <a:t>(Refer to </a:t>
            </a:r>
            <a:r>
              <a:rPr lang="en-US" i="1" dirty="0"/>
              <a:t>Module 3 - Accessibility </a:t>
            </a:r>
            <a:r>
              <a:rPr lang="en-US" i="1" dirty="0" smtClean="0"/>
              <a:t>Supports)</a:t>
            </a:r>
            <a:r>
              <a:rPr lang="en" sz="2800" dirty="0" smtClean="0"/>
              <a:t>.</a:t>
            </a:r>
            <a:endParaRPr sz="2800" dirty="0"/>
          </a:p>
          <a:p>
            <a:pPr marL="482588" indent="-380990" algn="l">
              <a:lnSpc>
                <a:spcPct val="100000"/>
              </a:lnSpc>
              <a:spcAft>
                <a:spcPts val="1000"/>
              </a:spcAft>
              <a:buSzPts val="2000"/>
              <a:buFont typeface="Arial" panose="020B0604020202020204" pitchFamily="34" charset="0"/>
              <a:buChar char="•"/>
            </a:pPr>
            <a:r>
              <a:rPr lang="en" sz="2800" dirty="0"/>
              <a:t>Student performance on Interim </a:t>
            </a:r>
            <a:r>
              <a:rPr lang="en" sz="2800" dirty="0" smtClean="0"/>
              <a:t>Assessments reported within the same Centralized Reporting System as summative assessments</a:t>
            </a:r>
            <a:endParaRPr sz="2800" dirty="0"/>
          </a:p>
        </p:txBody>
      </p:sp>
    </p:spTree>
    <p:custDataLst>
      <p:tags r:id="rId1"/>
    </p:custDataLst>
    <p:extLst>
      <p:ext uri="{BB962C8B-B14F-4D97-AF65-F5344CB8AC3E}">
        <p14:creationId xmlns:p14="http://schemas.microsoft.com/office/powerpoint/2010/main" val="2697421590"/>
      </p:ext>
    </p:extLst>
  </p:cSld>
  <p:clrMapOvr>
    <a:masterClrMapping/>
  </p:clrMapOvr>
  <mc:AlternateContent xmlns:mc="http://schemas.openxmlformats.org/markup-compatibility/2006">
    <mc:Choice xmlns:p14="http://schemas.microsoft.com/office/powerpoint/2010/main" Requires="p14">
      <p:transition spd="slow" p14:dur="2000" advTm="54390"/>
    </mc:Choice>
    <mc:Fallback>
      <p:transition spd="slow" advTm="5439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
                                            <p:txEl>
                                              <p:pRg st="2" end="2"/>
                                            </p:txEl>
                                          </p:spTgt>
                                        </p:tgtEl>
                                        <p:attrNameLst>
                                          <p:attrName>style.visibility</p:attrName>
                                        </p:attrNameLst>
                                      </p:cBhvr>
                                      <p:to>
                                        <p:strVal val="visible"/>
                                      </p:to>
                                    </p:set>
                                    <p:animEffect transition="in" filter="fade">
                                      <p:cBhvr>
                                        <p:cTn id="7" dur="500"/>
                                        <p:tgtEl>
                                          <p:spTgt spid="15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3">
                                            <p:txEl>
                                              <p:pRg st="3" end="3"/>
                                            </p:txEl>
                                          </p:spTgt>
                                        </p:tgtEl>
                                        <p:attrNameLst>
                                          <p:attrName>style.visibility</p:attrName>
                                        </p:attrNameLst>
                                      </p:cBhvr>
                                      <p:to>
                                        <p:strVal val="visible"/>
                                      </p:to>
                                    </p:set>
                                    <p:animEffect transition="in" filter="fade">
                                      <p:cBhvr>
                                        <p:cTn id="12" dur="500"/>
                                        <p:tgtEl>
                                          <p:spTgt spid="15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3">
                                            <p:txEl>
                                              <p:pRg st="4" end="4"/>
                                            </p:txEl>
                                          </p:spTgt>
                                        </p:tgtEl>
                                        <p:attrNameLst>
                                          <p:attrName>style.visibility</p:attrName>
                                        </p:attrNameLst>
                                      </p:cBhvr>
                                      <p:to>
                                        <p:strVal val="visible"/>
                                      </p:to>
                                    </p:set>
                                    <p:animEffect transition="in" filter="fade">
                                      <p:cBhvr>
                                        <p:cTn id="17" dur="500"/>
                                        <p:tgtEl>
                                          <p:spTgt spid="15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6"/>
          <p:cNvSpPr txBox="1">
            <a:spLocks noGrp="1"/>
          </p:cNvSpPr>
          <p:nvPr>
            <p:ph type="title"/>
          </p:nvPr>
        </p:nvSpPr>
        <p:spPr>
          <a:prstGeom prst="rect">
            <a:avLst/>
          </a:prstGeom>
        </p:spPr>
        <p:txBody>
          <a:bodyPr spcFirstLastPara="1" vert="horz" wrap="square" lIns="91425" tIns="45700" rIns="91425" bIns="45700" rtlCol="0" anchor="ctr" anchorCtr="0">
            <a:noAutofit/>
          </a:bodyPr>
          <a:lstStyle/>
          <a:p>
            <a:r>
              <a:rPr lang="en" sz="3600" dirty="0" smtClean="0"/>
              <a:t>Additional Features of </a:t>
            </a:r>
            <a:r>
              <a:rPr lang="en" sz="3600" dirty="0"/>
              <a:t>Interim Assessments</a:t>
            </a:r>
            <a:endParaRPr sz="3600" dirty="0"/>
          </a:p>
        </p:txBody>
      </p:sp>
      <p:sp>
        <p:nvSpPr>
          <p:cNvPr id="159" name="Google Shape;159;p26"/>
          <p:cNvSpPr txBox="1">
            <a:spLocks noGrp="1"/>
          </p:cNvSpPr>
          <p:nvPr>
            <p:ph type="body" idx="1"/>
          </p:nvPr>
        </p:nvSpPr>
        <p:spPr>
          <a:xfrm>
            <a:off x="430991" y="2090059"/>
            <a:ext cx="11019394" cy="3083093"/>
          </a:xfrm>
          <a:prstGeom prst="rect">
            <a:avLst/>
          </a:prstGeom>
        </p:spPr>
        <p:txBody>
          <a:bodyPr spcFirstLastPara="1" vert="horz" wrap="square" lIns="91425" tIns="45700" rIns="91425" bIns="45700" rtlCol="0" anchor="t" anchorCtr="0">
            <a:noAutofit/>
          </a:bodyPr>
          <a:lstStyle/>
          <a:p>
            <a:pPr indent="-355591">
              <a:lnSpc>
                <a:spcPct val="115000"/>
              </a:lnSpc>
              <a:buSzPts val="2000"/>
              <a:buFont typeface="Calibri"/>
              <a:buChar char="●"/>
            </a:pPr>
            <a:r>
              <a:rPr lang="en" sz="2667" dirty="0"/>
              <a:t>May be used to measure students’ knowledge and skills in grade levels other than the students’ enrolled grades.</a:t>
            </a:r>
          </a:p>
          <a:p>
            <a:pPr indent="-355591">
              <a:lnSpc>
                <a:spcPct val="115000"/>
              </a:lnSpc>
              <a:buSzPts val="2000"/>
              <a:buFont typeface="Calibri"/>
              <a:buChar char="●"/>
            </a:pPr>
            <a:endParaRPr sz="800" dirty="0"/>
          </a:p>
          <a:p>
            <a:pPr indent="-355591">
              <a:lnSpc>
                <a:spcPct val="115000"/>
              </a:lnSpc>
              <a:spcBef>
                <a:spcPts val="0"/>
              </a:spcBef>
              <a:buSzPts val="2000"/>
              <a:buFont typeface="Calibri"/>
              <a:buChar char="●"/>
            </a:pPr>
            <a:r>
              <a:rPr lang="en" sz="2667" dirty="0"/>
              <a:t>Cover the range of cognitive demand described in Oregon’s State Standards.</a:t>
            </a:r>
            <a:endParaRPr sz="2667" dirty="0"/>
          </a:p>
          <a:p>
            <a:pPr indent="-355591">
              <a:lnSpc>
                <a:spcPct val="115000"/>
              </a:lnSpc>
              <a:spcBef>
                <a:spcPts val="0"/>
              </a:spcBef>
              <a:buSzPts val="2000"/>
              <a:buFont typeface="Calibri"/>
              <a:buChar char="●"/>
            </a:pPr>
            <a:endParaRPr lang="en" sz="800" dirty="0"/>
          </a:p>
          <a:p>
            <a:pPr indent="-355591">
              <a:lnSpc>
                <a:spcPct val="115000"/>
              </a:lnSpc>
              <a:spcBef>
                <a:spcPts val="0"/>
              </a:spcBef>
              <a:buSzPts val="2000"/>
              <a:buFont typeface="Calibri"/>
              <a:buChar char="●"/>
            </a:pPr>
            <a:r>
              <a:rPr lang="en" sz="2667" dirty="0"/>
              <a:t>Allow educators access to view the test questions and their students’ responses to the test questions as part of educators’ instructional process to address students’ relative strengths and needs for improvement.</a:t>
            </a:r>
            <a:endParaRPr sz="2667" dirty="0"/>
          </a:p>
        </p:txBody>
      </p:sp>
    </p:spTree>
    <p:custDataLst>
      <p:tags r:id="rId1"/>
    </p:custDataLst>
    <p:extLst>
      <p:ext uri="{BB962C8B-B14F-4D97-AF65-F5344CB8AC3E}">
        <p14:creationId xmlns:p14="http://schemas.microsoft.com/office/powerpoint/2010/main" val="4060213843"/>
      </p:ext>
    </p:extLst>
  </p:cSld>
  <p:clrMapOvr>
    <a:masterClrMapping/>
  </p:clrMapOvr>
  <mc:AlternateContent xmlns:mc="http://schemas.openxmlformats.org/markup-compatibility/2006">
    <mc:Choice xmlns:p14="http://schemas.microsoft.com/office/powerpoint/2010/main" Requires="p14">
      <p:transition spd="slow" p14:dur="2000" advTm="33649"/>
    </mc:Choice>
    <mc:Fallback>
      <p:transition spd="slow" advTm="3364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9">
                                            <p:txEl>
                                              <p:pRg st="2" end="2"/>
                                            </p:txEl>
                                          </p:spTgt>
                                        </p:tgtEl>
                                        <p:attrNameLst>
                                          <p:attrName>style.visibility</p:attrName>
                                        </p:attrNameLst>
                                      </p:cBhvr>
                                      <p:to>
                                        <p:strVal val="visible"/>
                                      </p:to>
                                    </p:set>
                                    <p:animEffect transition="in" filter="fade">
                                      <p:cBhvr>
                                        <p:cTn id="7" dur="500"/>
                                        <p:tgtEl>
                                          <p:spTgt spid="15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9">
                                            <p:txEl>
                                              <p:pRg st="4" end="4"/>
                                            </p:txEl>
                                          </p:spTgt>
                                        </p:tgtEl>
                                        <p:attrNameLst>
                                          <p:attrName>style.visibility</p:attrName>
                                        </p:attrNameLst>
                                      </p:cBhvr>
                                      <p:to>
                                        <p:strVal val="visible"/>
                                      </p:to>
                                    </p:set>
                                    <p:animEffect transition="in" filter="fade">
                                      <p:cBhvr>
                                        <p:cTn id="12" dur="500"/>
                                        <p:tgtEl>
                                          <p:spTgt spid="1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8"/>
          <p:cNvSpPr txBox="1">
            <a:spLocks noGrp="1"/>
          </p:cNvSpPr>
          <p:nvPr>
            <p:ph type="title"/>
          </p:nvPr>
        </p:nvSpPr>
        <p:spPr>
          <a:xfrm>
            <a:off x="3297895" y="175777"/>
            <a:ext cx="8918074" cy="816298"/>
          </a:xfrm>
          <a:prstGeom prst="rect">
            <a:avLst/>
          </a:prstGeom>
        </p:spPr>
        <p:txBody>
          <a:bodyPr spcFirstLastPara="1" vert="horz" wrap="square" lIns="91425" tIns="45700" rIns="91425" bIns="45700" rtlCol="0" anchor="ctr" anchorCtr="0">
            <a:noAutofit/>
          </a:bodyPr>
          <a:lstStyle/>
          <a:p>
            <a:pPr algn="r"/>
            <a:r>
              <a:rPr lang="en" sz="3000" dirty="0">
                <a:solidFill>
                  <a:schemeClr val="bg1"/>
                </a:solidFill>
              </a:rPr>
              <a:t>Oregon’s </a:t>
            </a:r>
            <a:r>
              <a:rPr lang="en" sz="3000" dirty="0" smtClean="0">
                <a:solidFill>
                  <a:schemeClr val="bg1"/>
                </a:solidFill>
              </a:rPr>
              <a:t>Interim </a:t>
            </a:r>
            <a:r>
              <a:rPr lang="en" sz="3000" dirty="0">
                <a:solidFill>
                  <a:schemeClr val="bg1"/>
                </a:solidFill>
              </a:rPr>
              <a:t>Assessment System</a:t>
            </a:r>
            <a:endParaRPr sz="3000" dirty="0">
              <a:solidFill>
                <a:schemeClr val="bg1"/>
              </a:solidFill>
            </a:endParaRPr>
          </a:p>
        </p:txBody>
      </p:sp>
      <p:sp>
        <p:nvSpPr>
          <p:cNvPr id="175" name="Google Shape;175;p28"/>
          <p:cNvSpPr txBox="1"/>
          <p:nvPr/>
        </p:nvSpPr>
        <p:spPr>
          <a:xfrm>
            <a:off x="8087245" y="1995228"/>
            <a:ext cx="3673569" cy="1701209"/>
          </a:xfrm>
          <a:prstGeom prst="rect">
            <a:avLst/>
          </a:prstGeom>
          <a:noFill/>
          <a:ln>
            <a:solidFill>
              <a:schemeClr val="tx1"/>
            </a:solidFill>
          </a:ln>
        </p:spPr>
        <p:txBody>
          <a:bodyPr spcFirstLastPara="1" wrap="square" lIns="91425" tIns="91425" rIns="91425" bIns="91425" anchor="t" anchorCtr="0">
            <a:noAutofit/>
          </a:bodyPr>
          <a:lstStyle/>
          <a:p>
            <a:pPr>
              <a:lnSpc>
                <a:spcPct val="115000"/>
              </a:lnSpc>
              <a:spcBef>
                <a:spcPts val="1200"/>
              </a:spcBef>
              <a:spcAft>
                <a:spcPts val="1200"/>
              </a:spcAft>
            </a:pPr>
            <a:r>
              <a:rPr lang="en" sz="2400" b="1" dirty="0">
                <a:solidFill>
                  <a:schemeClr val="dk1"/>
                </a:solidFill>
              </a:rPr>
              <a:t>The ELA/ Mathematics system offers the following interim assessments:</a:t>
            </a:r>
            <a:endParaRPr sz="2400" b="1" dirty="0">
              <a:solidFill>
                <a:schemeClr val="dk1"/>
              </a:solidFill>
            </a:endParaRPr>
          </a:p>
        </p:txBody>
      </p:sp>
      <p:sp>
        <p:nvSpPr>
          <p:cNvPr id="177" name="Google Shape;177;p28"/>
          <p:cNvSpPr txBox="1"/>
          <p:nvPr/>
        </p:nvSpPr>
        <p:spPr>
          <a:xfrm>
            <a:off x="1764402" y="2106588"/>
            <a:ext cx="2861400" cy="759900"/>
          </a:xfrm>
          <a:prstGeom prst="rect">
            <a:avLst/>
          </a:prstGeom>
          <a:noFill/>
          <a:ln>
            <a:noFill/>
          </a:ln>
        </p:spPr>
        <p:txBody>
          <a:bodyPr spcFirstLastPara="1" wrap="square" lIns="91425" tIns="91425" rIns="91425" bIns="91425" anchor="t" anchorCtr="0">
            <a:noAutofit/>
          </a:bodyPr>
          <a:lstStyle/>
          <a:p>
            <a:pPr>
              <a:lnSpc>
                <a:spcPct val="115000"/>
              </a:lnSpc>
              <a:spcBef>
                <a:spcPts val="1200"/>
              </a:spcBef>
              <a:spcAft>
                <a:spcPts val="1200"/>
              </a:spcAft>
            </a:pPr>
            <a:r>
              <a:rPr lang="en" b="1" dirty="0">
                <a:solidFill>
                  <a:schemeClr val="dk1"/>
                </a:solidFill>
              </a:rPr>
              <a:t>Interim Assessment Blocks</a:t>
            </a:r>
            <a:r>
              <a:rPr lang="en" dirty="0">
                <a:solidFill>
                  <a:schemeClr val="dk1"/>
                </a:solidFill>
              </a:rPr>
              <a:t> </a:t>
            </a:r>
            <a:r>
              <a:rPr lang="en" b="1" dirty="0">
                <a:solidFill>
                  <a:schemeClr val="dk1"/>
                </a:solidFill>
              </a:rPr>
              <a:t>(IABs) </a:t>
            </a:r>
            <a:r>
              <a:rPr lang="en" dirty="0">
                <a:solidFill>
                  <a:schemeClr val="dk1"/>
                </a:solidFill>
              </a:rPr>
              <a:t>provide more detailed information for instructional purposes.</a:t>
            </a:r>
            <a:endParaRPr dirty="0">
              <a:latin typeface="Calibri"/>
              <a:ea typeface="Calibri"/>
              <a:cs typeface="Calibri"/>
              <a:sym typeface="Calibri"/>
            </a:endParaRPr>
          </a:p>
        </p:txBody>
      </p:sp>
      <p:sp>
        <p:nvSpPr>
          <p:cNvPr id="178" name="Google Shape;178;p28"/>
          <p:cNvSpPr txBox="1"/>
          <p:nvPr/>
        </p:nvSpPr>
        <p:spPr>
          <a:xfrm>
            <a:off x="8493330" y="4431000"/>
            <a:ext cx="2861400" cy="759900"/>
          </a:xfrm>
          <a:prstGeom prst="rect">
            <a:avLst/>
          </a:prstGeom>
          <a:noFill/>
          <a:ln>
            <a:noFill/>
          </a:ln>
        </p:spPr>
        <p:txBody>
          <a:bodyPr spcFirstLastPara="1" wrap="square" lIns="91425" tIns="91425" rIns="91425" bIns="91425" anchor="t" anchorCtr="0">
            <a:noAutofit/>
          </a:bodyPr>
          <a:lstStyle/>
          <a:p>
            <a:pPr>
              <a:lnSpc>
                <a:spcPct val="115000"/>
              </a:lnSpc>
              <a:spcBef>
                <a:spcPts val="1200"/>
              </a:spcBef>
            </a:pPr>
            <a:r>
              <a:rPr lang="en" b="1" dirty="0">
                <a:solidFill>
                  <a:schemeClr val="dk1"/>
                </a:solidFill>
              </a:rPr>
              <a:t>Focused IABs</a:t>
            </a:r>
            <a:r>
              <a:rPr lang="en" dirty="0">
                <a:solidFill>
                  <a:schemeClr val="dk1"/>
                </a:solidFill>
              </a:rPr>
              <a:t> provide educators with a finer grained understanding of student learning.</a:t>
            </a:r>
            <a:endParaRPr dirty="0">
              <a:solidFill>
                <a:schemeClr val="dk1"/>
              </a:solidFill>
            </a:endParaRPr>
          </a:p>
          <a:p>
            <a:pPr>
              <a:spcBef>
                <a:spcPts val="1200"/>
              </a:spcBef>
            </a:pPr>
            <a:endParaRPr sz="1400" dirty="0">
              <a:latin typeface="Calibri"/>
              <a:ea typeface="Calibri"/>
              <a:cs typeface="Calibri"/>
              <a:sym typeface="Calibri"/>
            </a:endParaRPr>
          </a:p>
        </p:txBody>
      </p:sp>
      <p:pic>
        <p:nvPicPr>
          <p:cNvPr id="3" name="Picture 2" descr="Interim assessment at a glance image. first image in a cube that is half filled to indicate multiple targets in the interim assessment block. the second image is a cube that is only a quarter filled indicating the focused interim assessment block has 1 to 2 targets included."/>
          <p:cNvPicPr>
            <a:picLocks noChangeAspect="1"/>
          </p:cNvPicPr>
          <p:nvPr/>
        </p:nvPicPr>
        <p:blipFill>
          <a:blip r:embed="rId4"/>
          <a:stretch>
            <a:fillRect/>
          </a:stretch>
        </p:blipFill>
        <p:spPr>
          <a:xfrm>
            <a:off x="1669971" y="3981001"/>
            <a:ext cx="5911662" cy="2419799"/>
          </a:xfrm>
          <a:prstGeom prst="rect">
            <a:avLst/>
          </a:prstGeom>
        </p:spPr>
      </p:pic>
    </p:spTree>
    <p:custDataLst>
      <p:tags r:id="rId1"/>
    </p:custDataLst>
    <p:extLst>
      <p:ext uri="{BB962C8B-B14F-4D97-AF65-F5344CB8AC3E}">
        <p14:creationId xmlns:p14="http://schemas.microsoft.com/office/powerpoint/2010/main" val="1872147873"/>
      </p:ext>
    </p:extLst>
  </p:cSld>
  <p:clrMapOvr>
    <a:masterClrMapping/>
  </p:clrMapOvr>
  <mc:AlternateContent xmlns:mc="http://schemas.openxmlformats.org/markup-compatibility/2006">
    <mc:Choice xmlns:p14="http://schemas.microsoft.com/office/powerpoint/2010/main" Requires="p14">
      <p:transition spd="slow" p14:dur="2000" advTm="45913"/>
    </mc:Choice>
    <mc:Fallback>
      <p:transition spd="slow" advTm="4591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8"/>
                                        </p:tgtEl>
                                        <p:attrNameLst>
                                          <p:attrName>style.visibility</p:attrName>
                                        </p:attrNameLst>
                                      </p:cBhvr>
                                      <p:to>
                                        <p:strVal val="visible"/>
                                      </p:to>
                                    </p:set>
                                    <p:animEffect transition="in" filter="fade">
                                      <p:cBhvr>
                                        <p:cTn id="7" dur="500"/>
                                        <p:tgtEl>
                                          <p:spTgt spid="17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5"/>
                                        </p:tgtEl>
                                        <p:attrNameLst>
                                          <p:attrName>style.visibility</p:attrName>
                                        </p:attrNameLst>
                                      </p:cBhvr>
                                      <p:to>
                                        <p:strVal val="visible"/>
                                      </p:to>
                                    </p:set>
                                    <p:animEffect transition="in" filter="fade">
                                      <p:cBhvr>
                                        <p:cTn id="10"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animBg="1"/>
      <p:bldP spid="178"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6.3|13.5"/>
</p:tagLst>
</file>

<file path=ppt/tags/tag10.xml><?xml version="1.0" encoding="utf-8"?>
<p:tagLst xmlns:a="http://schemas.openxmlformats.org/drawingml/2006/main" xmlns:r="http://schemas.openxmlformats.org/officeDocument/2006/relationships" xmlns:p="http://schemas.openxmlformats.org/presentationml/2006/main">
  <p:tag name="TIMING" val="|9.1|13.6|26.9"/>
</p:tagLst>
</file>

<file path=ppt/tags/tag11.xml><?xml version="1.0" encoding="utf-8"?>
<p:tagLst xmlns:a="http://schemas.openxmlformats.org/drawingml/2006/main" xmlns:r="http://schemas.openxmlformats.org/officeDocument/2006/relationships" xmlns:p="http://schemas.openxmlformats.org/presentationml/2006/main">
  <p:tag name="TIMING" val="|25.2|19.8|5.1"/>
</p:tagLst>
</file>

<file path=ppt/tags/tag12.xml><?xml version="1.0" encoding="utf-8"?>
<p:tagLst xmlns:a="http://schemas.openxmlformats.org/drawingml/2006/main" xmlns:r="http://schemas.openxmlformats.org/officeDocument/2006/relationships" xmlns:p="http://schemas.openxmlformats.org/presentationml/2006/main">
  <p:tag name="TIMING" val="|27|15.9|6.9"/>
</p:tagLst>
</file>

<file path=ppt/tags/tag13.xml><?xml version="1.0" encoding="utf-8"?>
<p:tagLst xmlns:a="http://schemas.openxmlformats.org/drawingml/2006/main" xmlns:r="http://schemas.openxmlformats.org/officeDocument/2006/relationships" xmlns:p="http://schemas.openxmlformats.org/presentationml/2006/main">
  <p:tag name="TIMING" val="|4.5|6.5"/>
</p:tagLst>
</file>

<file path=ppt/tags/tag14.xml><?xml version="1.0" encoding="utf-8"?>
<p:tagLst xmlns:a="http://schemas.openxmlformats.org/drawingml/2006/main" xmlns:r="http://schemas.openxmlformats.org/officeDocument/2006/relationships" xmlns:p="http://schemas.openxmlformats.org/presentationml/2006/main">
  <p:tag name="TIMING" val="|4.5|6.5"/>
</p:tagLst>
</file>

<file path=ppt/tags/tag2.xml><?xml version="1.0" encoding="utf-8"?>
<p:tagLst xmlns:a="http://schemas.openxmlformats.org/drawingml/2006/main" xmlns:r="http://schemas.openxmlformats.org/officeDocument/2006/relationships" xmlns:p="http://schemas.openxmlformats.org/presentationml/2006/main">
  <p:tag name="TIMING" val="|18.3|16.4|9"/>
</p:tagLst>
</file>

<file path=ppt/tags/tag3.xml><?xml version="1.0" encoding="utf-8"?>
<p:tagLst xmlns:a="http://schemas.openxmlformats.org/drawingml/2006/main" xmlns:r="http://schemas.openxmlformats.org/officeDocument/2006/relationships" xmlns:p="http://schemas.openxmlformats.org/presentationml/2006/main">
  <p:tag name="TIMING" val="|8.5|7.7"/>
</p:tagLst>
</file>

<file path=ppt/tags/tag4.xml><?xml version="1.0" encoding="utf-8"?>
<p:tagLst xmlns:a="http://schemas.openxmlformats.org/drawingml/2006/main" xmlns:r="http://schemas.openxmlformats.org/officeDocument/2006/relationships" xmlns:p="http://schemas.openxmlformats.org/presentationml/2006/main">
  <p:tag name="TIMING" val="|19.4"/>
</p:tagLst>
</file>

<file path=ppt/tags/tag5.xml><?xml version="1.0" encoding="utf-8"?>
<p:tagLst xmlns:a="http://schemas.openxmlformats.org/drawingml/2006/main" xmlns:r="http://schemas.openxmlformats.org/officeDocument/2006/relationships" xmlns:p="http://schemas.openxmlformats.org/presentationml/2006/main">
  <p:tag name="TIMING" val="|32.7"/>
</p:tagLst>
</file>

<file path=ppt/tags/tag6.xml><?xml version="1.0" encoding="utf-8"?>
<p:tagLst xmlns:a="http://schemas.openxmlformats.org/drawingml/2006/main" xmlns:r="http://schemas.openxmlformats.org/officeDocument/2006/relationships" xmlns:p="http://schemas.openxmlformats.org/presentationml/2006/main">
  <p:tag name="TIMING" val="|24.6"/>
</p:tagLst>
</file>

<file path=ppt/tags/tag7.xml><?xml version="1.0" encoding="utf-8"?>
<p:tagLst xmlns:a="http://schemas.openxmlformats.org/drawingml/2006/main" xmlns:r="http://schemas.openxmlformats.org/officeDocument/2006/relationships" xmlns:p="http://schemas.openxmlformats.org/presentationml/2006/main">
  <p:tag name="TIMING" val="|6.1"/>
</p:tagLst>
</file>

<file path=ppt/tags/tag8.xml><?xml version="1.0" encoding="utf-8"?>
<p:tagLst xmlns:a="http://schemas.openxmlformats.org/drawingml/2006/main" xmlns:r="http://schemas.openxmlformats.org/officeDocument/2006/relationships" xmlns:p="http://schemas.openxmlformats.org/presentationml/2006/main">
  <p:tag name="TIMING" val="|15.1|35.6"/>
</p:tagLst>
</file>

<file path=ppt/tags/tag9.xml><?xml version="1.0" encoding="utf-8"?>
<p:tagLst xmlns:a="http://schemas.openxmlformats.org/drawingml/2006/main" xmlns:r="http://schemas.openxmlformats.org/officeDocument/2006/relationships" xmlns:p="http://schemas.openxmlformats.org/presentationml/2006/main">
  <p:tag name="TIMING" val="|5"/>
</p:tagLst>
</file>

<file path=ppt/theme/theme1.xml><?xml version="1.0" encoding="utf-8"?>
<a:theme xmlns:a="http://schemas.openxmlformats.org/drawingml/2006/main" name="ODE_Powerpoint Template B">
  <a:themeElements>
    <a:clrScheme name="ODE-blue links">
      <a:dk1>
        <a:sysClr val="windowText" lastClr="000000"/>
      </a:dk1>
      <a:lt1>
        <a:sysClr val="window" lastClr="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D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695_ODE_Powerpoint Template-standard_2017.potx" id="{1C7C9591-0F56-4626-B1BA-C39AEEF34B76}" vid="{BD8C16AE-534C-4634-A8F2-EC416CD1064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E426A0BE1DCD4282029129806F0353" ma:contentTypeVersion="8" ma:contentTypeDescription="Create a new document." ma:contentTypeScope="" ma:versionID="2fa6e710697f4022c0d5a648e4491bb5">
  <xsd:schema xmlns:xsd="http://www.w3.org/2001/XMLSchema" xmlns:xs="http://www.w3.org/2001/XMLSchema" xmlns:p="http://schemas.microsoft.com/office/2006/metadata/properties" xmlns:ns1="http://schemas.microsoft.com/sharepoint/v3" xmlns:ns2="826a7eb6-1fc1-4229-aedf-6a10bdcdc31e" xmlns:ns3="54031767-dd6d-417c-ab73-583408f47564" targetNamespace="http://schemas.microsoft.com/office/2006/metadata/properties" ma:root="true" ma:fieldsID="256e605d0e29d97c9081fe2632c68745" ns1:_="" ns2:_="" ns3:_="">
    <xsd:import namespace="http://schemas.microsoft.com/sharepoint/v3"/>
    <xsd:import namespace="826a7eb6-1fc1-4229-aedf-6a10bdcdc31e"/>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26a7eb6-1fc1-4229-aedf-6a10bdcdc31e"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Estimated_x0020_Creation_x0020_Date xmlns="826a7eb6-1fc1-4229-aedf-6a10bdcdc31e" xsi:nil="true"/>
    <Remediation_x0020_Date xmlns="826a7eb6-1fc1-4229-aedf-6a10bdcdc31e">2021-08-17T23:04:26+00:00</Remediation_x0020_Date>
    <PublishingExpirationDate xmlns="http://schemas.microsoft.com/sharepoint/v3" xsi:nil="true"/>
    <PublishingStartDate xmlns="http://schemas.microsoft.com/sharepoint/v3" xsi:nil="true"/>
    <Priority xmlns="826a7eb6-1fc1-4229-aedf-6a10bdcdc31e">New</Priority>
  </documentManagement>
</p:properties>
</file>

<file path=customXml/itemProps1.xml><?xml version="1.0" encoding="utf-8"?>
<ds:datastoreItem xmlns:ds="http://schemas.openxmlformats.org/officeDocument/2006/customXml" ds:itemID="{DE61E9F0-1F93-4E8F-A8A2-A9E1F137CECB}"/>
</file>

<file path=customXml/itemProps2.xml><?xml version="1.0" encoding="utf-8"?>
<ds:datastoreItem xmlns:ds="http://schemas.openxmlformats.org/officeDocument/2006/customXml" ds:itemID="{AA687852-CDC9-4938-993B-7A50A028FBB4}"/>
</file>

<file path=customXml/itemProps3.xml><?xml version="1.0" encoding="utf-8"?>
<ds:datastoreItem xmlns:ds="http://schemas.openxmlformats.org/officeDocument/2006/customXml" ds:itemID="{809B8274-70D5-4499-955F-E4C5D6F67587}"/>
</file>

<file path=docProps/app.xml><?xml version="1.0" encoding="utf-8"?>
<Properties xmlns="http://schemas.openxmlformats.org/officeDocument/2006/extended-properties" xmlns:vt="http://schemas.openxmlformats.org/officeDocument/2006/docPropsVTypes">
  <Template>ode_powerpoint-template-b</Template>
  <TotalTime>6227</TotalTime>
  <Words>3098</Words>
  <Application>Microsoft Office PowerPoint</Application>
  <PresentationFormat>Widescreen</PresentationFormat>
  <Paragraphs>241</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Raleway</vt:lpstr>
      <vt:lpstr>Times New Roman</vt:lpstr>
      <vt:lpstr>Wingdings</vt:lpstr>
      <vt:lpstr>ODE_Powerpoint Template B</vt:lpstr>
      <vt:lpstr>Interim Assessment  Administration and Test Security</vt:lpstr>
      <vt:lpstr>Topics</vt:lpstr>
      <vt:lpstr>Interim Training Requirements</vt:lpstr>
      <vt:lpstr>Overview of the Oregon Balanced Assessment System and Interim Assessment Features</vt:lpstr>
      <vt:lpstr>“The Right Assessment for the Right Purpose”</vt:lpstr>
      <vt:lpstr>Utilizing the Interim Assessment System</vt:lpstr>
      <vt:lpstr>Features of Interim Assessments</vt:lpstr>
      <vt:lpstr>Additional Features of Interim Assessments</vt:lpstr>
      <vt:lpstr>Oregon’s Interim Assessment System</vt:lpstr>
      <vt:lpstr>Interim Assessments at a Glance</vt:lpstr>
      <vt:lpstr>Interim Assessments at a Glance</vt:lpstr>
      <vt:lpstr>Interim Assessments at a Glance</vt:lpstr>
      <vt:lpstr>Standardized vs. Non-Standardized   Interim Assessment Administration</vt:lpstr>
      <vt:lpstr>Interim Assessment Uses, Test Security, and Administration Features </vt:lpstr>
      <vt:lpstr>Interim Assessment Use and Test Security</vt:lpstr>
      <vt:lpstr>Access Interim Assessment User Guides &amp; Resources</vt:lpstr>
      <vt:lpstr>Accessing the Interim Assessment System</vt:lpstr>
      <vt:lpstr>Remote Test Administration and Certification Course</vt:lpstr>
      <vt:lpstr>Remote and In-Person or Remote Administration  of Interim Assessments</vt:lpstr>
      <vt:lpstr>Accessing Interim Assessment Data </vt:lpstr>
      <vt:lpstr>Accessing Tools for Teachers Resources</vt:lpstr>
      <vt:lpstr>Interim Test Administration Resources</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WOLCOTT Ben - ODE</dc:creator>
  <cp:lastModifiedBy>BERTRAND Tony * ODE</cp:lastModifiedBy>
  <cp:revision>131</cp:revision>
  <dcterms:created xsi:type="dcterms:W3CDTF">2018-06-15T17:19:23Z</dcterms:created>
  <dcterms:modified xsi:type="dcterms:W3CDTF">2021-08-03T19:06:44Z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0x010100ACE426A0BE1DCD4282029129806F0353</vt:lpwstr>
  </property>
</Properties>
</file>