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4"/>
    <p:sldMasterId id="2147483731" r:id="rId5"/>
    <p:sldMasterId id="2147483743" r:id="rId6"/>
    <p:sldMasterId id="2147483755" r:id="rId7"/>
    <p:sldMasterId id="2147483767" r:id="rId8"/>
    <p:sldMasterId id="2147483779" r:id="rId9"/>
  </p:sldMasterIdLst>
  <p:notesMasterIdLst>
    <p:notesMasterId r:id="rId26"/>
  </p:notesMasterIdLst>
  <p:sldIdLst>
    <p:sldId id="257" r:id="rId10"/>
    <p:sldId id="310" r:id="rId11"/>
    <p:sldId id="307" r:id="rId12"/>
    <p:sldId id="285" r:id="rId13"/>
    <p:sldId id="287" r:id="rId14"/>
    <p:sldId id="284" r:id="rId15"/>
    <p:sldId id="316" r:id="rId16"/>
    <p:sldId id="293" r:id="rId17"/>
    <p:sldId id="311" r:id="rId18"/>
    <p:sldId id="288" r:id="rId19"/>
    <p:sldId id="297" r:id="rId20"/>
    <p:sldId id="317" r:id="rId21"/>
    <p:sldId id="289" r:id="rId22"/>
    <p:sldId id="319" r:id="rId23"/>
    <p:sldId id="318" r:id="rId24"/>
    <p:sldId id="29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E3"/>
    <a:srgbClr val="5F497A"/>
    <a:srgbClr val="90D091"/>
    <a:srgbClr val="006CAD"/>
    <a:srgbClr val="FDF4EC"/>
    <a:srgbClr val="FCEDE1"/>
    <a:srgbClr val="E7F5F3"/>
    <a:srgbClr val="F0F4E6"/>
    <a:srgbClr val="FCF4F8"/>
    <a:srgbClr val="F2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71308" autoAdjust="0"/>
  </p:normalViewPr>
  <p:slideViewPr>
    <p:cSldViewPr snapToGrid="0">
      <p:cViewPr varScale="1">
        <p:scale>
          <a:sx n="79" d="100"/>
          <a:sy n="79" d="100"/>
        </p:scale>
        <p:origin x="21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test administrator training module for Oregon’s Statewide Interim Assessments, required for all district test coordinators, school test coordinators, and test administrators in districts and schools that administer interim tests.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9F60B4B-FE14-4503-B932-D6B46C11DC63}"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138614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Additional flexibility allows educators to administer the Interim Assessments</a:t>
            </a:r>
            <a:r>
              <a:rPr lang="en-US" baseline="0" dirty="0"/>
              <a:t> in both a standardized, on-demand format similar to the summative assessment or a non-standardized administration, allowing for flexibility of use during direct classroom instruction. </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This allows educators to use individual items in real-time instruction. Please note that test scores will only be provided if the educator has administered the interims in a standardized format. Those scores can be accessed in the OSAS Portal reporting system.</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In the next section, we will discuss some of the test security requirements for individual use of items for a non-standardized administration. </a:t>
            </a:r>
            <a:endParaRPr dirty="0"/>
          </a:p>
        </p:txBody>
      </p:sp>
    </p:spTree>
    <p:extLst>
      <p:ext uri="{BB962C8B-B14F-4D97-AF65-F5344CB8AC3E}">
        <p14:creationId xmlns:p14="http://schemas.microsoft.com/office/powerpoint/2010/main" val="24541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Test</a:t>
            </a:r>
            <a:r>
              <a:rPr lang="en-US" baseline="0" dirty="0"/>
              <a:t> Administrators should follow the following guidance when administering interim assessments, whether in person or in a remote setting: </a:t>
            </a:r>
            <a:r>
              <a:rPr kumimoji="0" lang="en-US" altLang="en-US" i="0" u="none" strike="noStrike" cap="none" normalizeH="0" baseline="0" dirty="0">
                <a:ln>
                  <a:noFill/>
                </a:ln>
                <a:effectLst/>
              </a:rPr>
              <a:t>Use the </a:t>
            </a:r>
            <a:r>
              <a:rPr lang="en-US" altLang="en-US" dirty="0"/>
              <a:t>right assessment for the right purpose and </a:t>
            </a:r>
            <a:r>
              <a:rPr kumimoji="0" lang="en-US" altLang="en-US" i="0" u="none" strike="noStrike" cap="none" normalizeH="0" baseline="0" dirty="0">
                <a:ln>
                  <a:noFill/>
                </a:ln>
                <a:effectLst/>
              </a:rPr>
              <a:t>Match the </a:t>
            </a:r>
            <a:r>
              <a:rPr lang="en-US" altLang="en-US" dirty="0"/>
              <a:t>assessment environment to the learning environment.</a:t>
            </a:r>
            <a:endParaRPr kumimoji="0" lang="en-US" altLang="en-US" i="0" u="none" strike="noStrike" cap="none" normalizeH="0" baseline="0" dirty="0">
              <a:ln>
                <a:noFill/>
              </a:ln>
              <a:effectLst/>
            </a:endParaRPr>
          </a:p>
          <a:p>
            <a:pPr marL="228600" indent="0">
              <a:buFont typeface="Arial" panose="020B0604020202020204" pitchFamily="34" charset="0"/>
              <a:buNone/>
            </a:pPr>
            <a:endParaRPr lang="en-US" baseline="0" dirty="0"/>
          </a:p>
          <a:p>
            <a:pPr marL="228600" indent="0">
              <a:buFont typeface="Arial" panose="020B0604020202020204" pitchFamily="34" charset="0"/>
              <a:buNone/>
            </a:pPr>
            <a:r>
              <a:rPr lang="en-US" baseline="0" dirty="0"/>
              <a:t>Know the purpose for administering the interim assessments, choose the interim assessment that will provide the best information, provide necessary supports and considerations for students to demonstrate their knowledge and skills, and use information to guide next steps or additional support within instruction.</a:t>
            </a:r>
          </a:p>
        </p:txBody>
      </p:sp>
      <p:sp>
        <p:nvSpPr>
          <p:cNvPr id="4" name="Slide Number Placeholder 3"/>
          <p:cNvSpPr>
            <a:spLocks noGrp="1"/>
          </p:cNvSpPr>
          <p:nvPr>
            <p:ph type="sldNum" sz="quarter" idx="10"/>
          </p:nvPr>
        </p:nvSpPr>
        <p:spPr/>
        <p:txBody>
          <a:bodyPr/>
          <a:lstStyle/>
          <a:p>
            <a:fld id="{0292FCAB-B3A6-438F-B6B4-1AAA1EC793BD}" type="slidenum">
              <a:rPr lang="en-US" smtClean="0"/>
              <a:t>11</a:t>
            </a:fld>
            <a:endParaRPr lang="en-US"/>
          </a:p>
        </p:txBody>
      </p:sp>
    </p:spTree>
    <p:extLst>
      <p:ext uri="{BB962C8B-B14F-4D97-AF65-F5344CB8AC3E}">
        <p14:creationId xmlns:p14="http://schemas.microsoft.com/office/powerpoint/2010/main" val="101887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F06B4-4365-21E2-E1A9-1D58EB18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F59D8-A1EE-29A9-5455-DDEBFADBD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4E5E6-24E1-E08E-4709-A56FE2F9AE85}"/>
              </a:ext>
            </a:extLst>
          </p:cNvPr>
          <p:cNvSpPr>
            <a:spLocks noGrp="1"/>
          </p:cNvSpPr>
          <p:nvPr>
            <p:ph type="body" idx="1"/>
          </p:nvPr>
        </p:nvSpPr>
        <p:spPr/>
        <p:txBody>
          <a:bodyPr/>
          <a:lstStyle/>
          <a:p>
            <a:pPr marL="0" indent="0" algn="l">
              <a:lnSpc>
                <a:spcPct val="100000"/>
              </a:lnSpc>
              <a:spcAft>
                <a:spcPts val="600"/>
              </a:spcAft>
              <a:buFont typeface="Arial" panose="020B0604020202020204" pitchFamily="34" charset="0"/>
              <a:buNone/>
              <a:defRPr/>
            </a:pPr>
            <a:r>
              <a:rPr lang="en-US" sz="1200" b="0" i="0" u="none" strike="noStrike" cap="none" dirty="0">
                <a:solidFill>
                  <a:schemeClr val="bg1"/>
                </a:solidFill>
                <a:latin typeface="Calibri"/>
                <a:ea typeface="Calibri"/>
                <a:cs typeface="Times New Roman" pitchFamily="18" charset="0"/>
                <a:sym typeface="Calibri"/>
              </a:rPr>
              <a:t>Interim test items are </a:t>
            </a:r>
            <a:r>
              <a:rPr lang="en-US" sz="1200" b="0" i="0" u="sng" strike="noStrike" cap="none" dirty="0">
                <a:solidFill>
                  <a:schemeClr val="bg1"/>
                </a:solidFill>
                <a:latin typeface="Calibri"/>
                <a:ea typeface="Calibri"/>
                <a:cs typeface="Times New Roman" pitchFamily="18" charset="0"/>
                <a:sym typeface="Calibri"/>
              </a:rPr>
              <a:t>semi-secure</a:t>
            </a:r>
            <a:r>
              <a:rPr lang="en-US" sz="1200" b="0" i="0" u="none" strike="noStrike" cap="none" dirty="0">
                <a:solidFill>
                  <a:schemeClr val="bg1"/>
                </a:solidFill>
                <a:latin typeface="Calibri"/>
                <a:ea typeface="Calibri"/>
                <a:cs typeface="Times New Roman" pitchFamily="18" charset="0"/>
                <a:sym typeface="Calibri"/>
              </a:rPr>
              <a:t>.</a:t>
            </a:r>
            <a:endParaRPr lang="en-US" sz="1200" b="0" i="0" u="none" strike="noStrike" cap="none" baseline="0" dirty="0">
              <a:solidFill>
                <a:srgbClr val="FFFF00"/>
              </a:solidFill>
              <a:latin typeface="Calibri"/>
              <a:ea typeface="Calibri"/>
              <a:cs typeface="Times New Roman" pitchFamily="18" charset="0"/>
              <a:sym typeface="Calibri"/>
            </a:endParaRPr>
          </a:p>
          <a:p>
            <a:pPr marL="0" indent="0" algn="l">
              <a:lnSpc>
                <a:spcPct val="100000"/>
              </a:lnSpc>
              <a:spcAft>
                <a:spcPts val="600"/>
              </a:spcAft>
              <a:buFont typeface="Arial" panose="020B0604020202020204" pitchFamily="34" charset="0"/>
              <a:buNone/>
              <a:defRPr/>
            </a:pPr>
            <a:endParaRPr lang="en-US" sz="1200" b="0" i="0" u="none" strike="noStrike" cap="none" baseline="0" dirty="0">
              <a:solidFill>
                <a:srgbClr val="FFFF00"/>
              </a:solidFill>
              <a:latin typeface="Calibri"/>
              <a:ea typeface="Calibri"/>
              <a:cs typeface="Times New Roman" pitchFamily="18" charset="0"/>
              <a:sym typeface="Calibri"/>
            </a:endParaRPr>
          </a:p>
          <a:p>
            <a:pPr marL="0" indent="0" algn="l">
              <a:lnSpc>
                <a:spcPct val="100000"/>
              </a:lnSpc>
              <a:spcAft>
                <a:spcPts val="600"/>
              </a:spcAft>
              <a:buFont typeface="Arial" panose="020B0604020202020204" pitchFamily="34" charset="0"/>
              <a:buNone/>
              <a:defRPr/>
            </a:pPr>
            <a:r>
              <a:rPr lang="en-US" baseline="0" dirty="0"/>
              <a:t>The following provides examples of what should not be done within the context of interim assessment administration.</a:t>
            </a:r>
          </a:p>
          <a:p>
            <a:pPr marL="0" indent="0" algn="l">
              <a:lnSpc>
                <a:spcPct val="100000"/>
              </a:lnSpc>
              <a:spcAft>
                <a:spcPts val="600"/>
              </a:spcAft>
              <a:buFont typeface="Arial" panose="020B0604020202020204" pitchFamily="34" charset="0"/>
              <a:buNone/>
              <a:defRPr/>
            </a:pPr>
            <a:endParaRPr lang="en-US" baseline="0" dirty="0"/>
          </a:p>
          <a:p>
            <a:pPr marL="0" indent="0" algn="l">
              <a:lnSpc>
                <a:spcPct val="100000"/>
              </a:lnSpc>
              <a:spcAft>
                <a:spcPts val="600"/>
              </a:spcAft>
              <a:buFont typeface="Arial" panose="020B0604020202020204" pitchFamily="34" charset="0"/>
              <a:buNone/>
              <a:defRPr/>
            </a:pPr>
            <a:r>
              <a:rPr lang="en-US" baseline="0" dirty="0"/>
              <a:t>Do not post items on the internet or any public page, and do not email interim assessment test items. If an educator has printed off individual items to be used during classroom instruction, the educator should collect the interim assessment items prior to students leaving the class and properly secure the items. Once the educator is done using the interim assessment items as part of their formative assessment cycle of learning, the educator should securely dispose of the items using the same test security protocols as outlined for the summative assessment.</a:t>
            </a:r>
          </a:p>
          <a:p>
            <a:pPr marL="0" indent="0" algn="l">
              <a:lnSpc>
                <a:spcPct val="100000"/>
              </a:lnSpc>
              <a:spcAft>
                <a:spcPts val="600"/>
              </a:spcAft>
              <a:buFont typeface="Arial" panose="020B0604020202020204" pitchFamily="34" charset="0"/>
              <a:buNone/>
              <a:defRPr/>
            </a:pPr>
            <a:endParaRPr lang="en-US" baseline="0" dirty="0"/>
          </a:p>
          <a:p>
            <a:pPr marL="0" indent="0">
              <a:lnSpc>
                <a:spcPct val="100000"/>
              </a:lnSpc>
              <a:spcBef>
                <a:spcPts val="1800"/>
              </a:spcBef>
              <a:buNone/>
            </a:pPr>
            <a:r>
              <a:rPr lang="en-US" dirty="0"/>
              <a:t>Interim items MAY be projected or displayed to students during instruction</a:t>
            </a:r>
          </a:p>
          <a:p>
            <a:pPr marL="0" indent="0" algn="l">
              <a:lnSpc>
                <a:spcPct val="100000"/>
              </a:lnSpc>
              <a:spcAft>
                <a:spcPts val="600"/>
              </a:spcAft>
              <a:buFont typeface="Arial" panose="020B0604020202020204" pitchFamily="34" charset="0"/>
              <a:buNone/>
              <a:defRPr/>
            </a:pPr>
            <a:endParaRPr lang="en-US" baseline="0" dirty="0"/>
          </a:p>
        </p:txBody>
      </p:sp>
      <p:sp>
        <p:nvSpPr>
          <p:cNvPr id="4" name="Slide Number Placeholder 3">
            <a:extLst>
              <a:ext uri="{FF2B5EF4-FFF2-40B4-BE49-F238E27FC236}">
                <a16:creationId xmlns:a16="http://schemas.microsoft.com/office/drawing/2014/main" id="{E5493423-234A-3ED0-EE27-ABD61B936E85}"/>
              </a:ext>
            </a:extLst>
          </p:cNvPr>
          <p:cNvSpPr>
            <a:spLocks noGrp="1"/>
          </p:cNvSpPr>
          <p:nvPr>
            <p:ph type="sldNum" sz="quarter" idx="10"/>
          </p:nvPr>
        </p:nvSpPr>
        <p:spPr/>
        <p:txBody>
          <a:bodyPr/>
          <a:lstStyle/>
          <a:p>
            <a:fld id="{0292FCAB-B3A6-438F-B6B4-1AAA1EC793BD}" type="slidenum">
              <a:rPr lang="en-US" smtClean="0"/>
              <a:t>12</a:t>
            </a:fld>
            <a:endParaRPr lang="en-US"/>
          </a:p>
        </p:txBody>
      </p:sp>
    </p:spTree>
    <p:extLst>
      <p:ext uri="{BB962C8B-B14F-4D97-AF65-F5344CB8AC3E}">
        <p14:creationId xmlns:p14="http://schemas.microsoft.com/office/powerpoint/2010/main" val="224447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Within</a:t>
            </a:r>
            <a:r>
              <a:rPr lang="en-US" baseline="0" dirty="0"/>
              <a:t> the OSAS Portal, educators will use the Interim Assessment Button to navigate to the Oregon Interim Assessment System and Resources.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Educators will use the same process as described in Module 2 Test Administration to activate or assign an interim assessment for students.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TAs can preview tests and display items with the Assessment Viewing Application (AVA), ensure student accessibility supports are set in TIDE, and access ELA, math, and science instructional resources in Tools for Teachers.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spTree>
    <p:extLst>
      <p:ext uri="{BB962C8B-B14F-4D97-AF65-F5344CB8AC3E}">
        <p14:creationId xmlns:p14="http://schemas.microsoft.com/office/powerpoint/2010/main" val="184303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support in using interim assessments is easy! The following slides will provide contacts and online resources.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419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regional ESD partner can answer questions </a:t>
            </a:r>
            <a:r>
              <a:rPr lang="en-US" sz="1200" b="0" i="0" u="none" strike="noStrike" cap="none" dirty="0">
                <a:solidFill>
                  <a:schemeClr val="dk1"/>
                </a:solidFill>
                <a:effectLst/>
                <a:latin typeface="Calibri"/>
                <a:ea typeface="Calibri"/>
                <a:cs typeface="Calibri"/>
                <a:sym typeface="Calibri"/>
              </a:rPr>
              <a:t>related to training, ordering, test administration, test record management… and</a:t>
            </a:r>
            <a:r>
              <a:rPr lang="en-US" altLang="en-US" dirty="0"/>
              <a:t> assist with processes such as setting student accessibility supports, challenge up opportunities, and submitting assessment-related data collections.</a:t>
            </a:r>
          </a:p>
          <a:p>
            <a:endParaRPr lang="en-US" altLang="en-US" dirty="0"/>
          </a:p>
          <a:p>
            <a:r>
              <a:rPr lang="en-US" altLang="en-US" dirty="0"/>
              <a:t>Contact the OSAS Helpdesk for technical support with the testing software and testing platform.</a:t>
            </a:r>
          </a:p>
          <a:p>
            <a:endParaRPr lang="en-US" altLang="en-US" dirty="0"/>
          </a:p>
          <a:p>
            <a:r>
              <a:rPr lang="en-US" altLang="en-US" dirty="0"/>
              <a:t>Contact ODE’s Assessment Team with questions about policy or specific tests.</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0976E71-CB8D-41C0-A751-DE8545AFD034}"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14474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access</a:t>
            </a:r>
            <a:r>
              <a:rPr lang="en-US" altLang="en-US" baseline="0" dirty="0"/>
              <a:t> to resources discussed in this training or for </a:t>
            </a:r>
            <a:r>
              <a:rPr lang="en-US" altLang="en-US" dirty="0"/>
              <a:t>additional resources for the Interim Assessment System,</a:t>
            </a:r>
            <a:r>
              <a:rPr lang="en-US" altLang="en-US" baseline="0" dirty="0"/>
              <a:t> please navigate to the ODE Interim Assessment webpage.</a:t>
            </a:r>
          </a:p>
          <a:p>
            <a:endParaRPr lang="en-US" altLang="en-US" baseline="0" dirty="0"/>
          </a:p>
          <a:p>
            <a:r>
              <a:rPr lang="en-US" altLang="en-US" baseline="0" dirty="0"/>
              <a:t>This concludes Module 9 on interim assessments.</a:t>
            </a:r>
            <a:endParaRPr lang="en-US" alt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60E4EF-28A7-46F8-9DED-745BD00124FF}"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67901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1175" indent="-511175">
              <a:spcAft>
                <a:spcPts val="600"/>
              </a:spcAft>
              <a:defRPr/>
            </a:pPr>
            <a:r>
              <a:rPr lang="en-US" altLang="en-US" dirty="0"/>
              <a:t>This training module includes: </a:t>
            </a:r>
          </a:p>
          <a:p>
            <a:pPr marL="171450" lvl="0" indent="-171450">
              <a:spcAft>
                <a:spcPts val="600"/>
              </a:spcAft>
              <a:buFont typeface="Arial" panose="020B0604020202020204" pitchFamily="34" charset="0"/>
              <a:buChar char="•"/>
              <a:defRPr/>
            </a:pPr>
            <a:r>
              <a:rPr lang="en-US" sz="1200" dirty="0">
                <a:solidFill>
                  <a:schemeClr val="tx1">
                    <a:lumMod val="50000"/>
                  </a:schemeClr>
                </a:solidFill>
              </a:rPr>
              <a:t>Overview of the OSAS Interim Assessments</a:t>
            </a:r>
          </a:p>
          <a:p>
            <a:pPr marL="171450" lvl="0" indent="-171450">
              <a:spcAft>
                <a:spcPts val="600"/>
              </a:spcAft>
              <a:buFont typeface="Arial" panose="020B0604020202020204" pitchFamily="34" charset="0"/>
              <a:buChar char="•"/>
              <a:defRPr/>
            </a:pPr>
            <a:r>
              <a:rPr lang="en-US" sz="1200" dirty="0">
                <a:solidFill>
                  <a:schemeClr val="tx1">
                    <a:lumMod val="50000"/>
                  </a:schemeClr>
                </a:solidFill>
              </a:rPr>
              <a:t>Interim Assessment Uses, Test Security, and Administration Features </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2</a:t>
            </a:fld>
            <a:endParaRPr lang="en-US"/>
          </a:p>
        </p:txBody>
      </p:sp>
    </p:spTree>
    <p:extLst>
      <p:ext uri="{BB962C8B-B14F-4D97-AF65-F5344CB8AC3E}">
        <p14:creationId xmlns:p14="http://schemas.microsoft.com/office/powerpoint/2010/main" val="402550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In this section, we will provide an overview of the Oregon Balanced Assessment System and Interim Assessment Features.</a:t>
            </a:r>
            <a:endParaRPr lang="en-US" sz="1200" dirty="0">
              <a:solidFill>
                <a:schemeClr val="tx1">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7D4B3-7363-42B6-A5BB-BEAB40119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9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Oregon Interim Assessment System</a:t>
            </a:r>
            <a:r>
              <a:rPr lang="en-US" baseline="0" dirty="0"/>
              <a:t> for ELA, mathematics, and science is free to educators statewide. This includes the instructional and formative assessment resources in Tools for Teachers.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ODE has worked with both Smarter Balanced and Cambium Assessment Incorporated to provide educators and students with remote administration options. For more information on remote certification, please refer to the slides later in this training.</a:t>
            </a:r>
            <a:endParaRP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As a reminder, the </a:t>
            </a:r>
            <a:r>
              <a:rPr lang="en" dirty="0"/>
              <a:t>Interim tests are small, “just-in-time” tests aligned with Oregon’s Academic Content Standards designed to be embedded within the teaching and learning process.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Interim</a:t>
            </a:r>
            <a:r>
              <a:rPr lang="en-US" baseline="0" dirty="0"/>
              <a:t> Assessment system provides the same Accessibility Supports as the OSAS Summative Assessments, and all student data is reported in the Centralized Reporting System through the OSAS portal.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Educators have further flexibility in administration by providing access to out-of-grade-level</a:t>
            </a:r>
            <a:r>
              <a:rPr lang="en-US" baseline="0" dirty="0"/>
              <a:t> interim assessments aligned to both the Oregon State standards and the full complexity of those standards.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The intent of the interim assessments is to </a:t>
            </a:r>
            <a:r>
              <a:rPr lang="en-US" dirty="0"/>
              <a:t>identify students’ strengths and needs for growth.</a:t>
            </a:r>
            <a:endParaRPr lang="en-US" baseline="0" dirty="0"/>
          </a:p>
        </p:txBody>
      </p:sp>
    </p:spTree>
    <p:extLst>
      <p:ext uri="{BB962C8B-B14F-4D97-AF65-F5344CB8AC3E}">
        <p14:creationId xmlns:p14="http://schemas.microsoft.com/office/powerpoint/2010/main" val="216260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The</a:t>
            </a:r>
            <a:r>
              <a:rPr lang="en-US" b="0" baseline="0" dirty="0"/>
              <a:t> Oregon Interim Assessment System provides flexibility in the types of assessments available for educator administration. </a:t>
            </a:r>
            <a:r>
              <a:rPr lang="en-US" sz="1200" b="0" i="0" u="none" strike="noStrike" cap="none" dirty="0">
                <a:solidFill>
                  <a:schemeClr val="bg1"/>
                </a:solidFill>
                <a:latin typeface="Calibri"/>
                <a:ea typeface="Calibri"/>
                <a:cs typeface="Times New Roman" pitchFamily="18" charset="0"/>
                <a:sym typeface="Calibri"/>
              </a:rPr>
              <a:t>Interim tests are designed for formative use, </a:t>
            </a:r>
            <a:r>
              <a:rPr lang="en-US" sz="1200" b="0" i="0" u="sng" strike="noStrike" cap="none" dirty="0">
                <a:solidFill>
                  <a:schemeClr val="bg1"/>
                </a:solidFill>
                <a:latin typeface="Calibri"/>
                <a:ea typeface="Calibri"/>
                <a:cs typeface="Times New Roman" pitchFamily="18" charset="0"/>
                <a:sym typeface="Calibri"/>
              </a:rPr>
              <a:t>not</a:t>
            </a:r>
            <a:r>
              <a:rPr lang="en-US" sz="1200" b="0" i="0" u="none" strike="noStrike" cap="none" dirty="0">
                <a:solidFill>
                  <a:schemeClr val="bg1"/>
                </a:solidFill>
                <a:latin typeface="Calibri"/>
                <a:ea typeface="Calibri"/>
                <a:cs typeface="Times New Roman" pitchFamily="18" charset="0"/>
                <a:sym typeface="Calibri"/>
              </a:rPr>
              <a:t> as benchmarking tests</a:t>
            </a:r>
            <a:endParaRPr lang="en-US" sz="1200" b="0" i="0" u="none" strike="noStrike" cap="none" dirty="0">
              <a:solidFill>
                <a:srgbClr val="FFFF00"/>
              </a:solidFill>
              <a:latin typeface="Calibri"/>
              <a:ea typeface="Calibri"/>
              <a:cs typeface="Times New Roman" pitchFamily="18" charset="0"/>
              <a:sym typeface="Calibri"/>
            </a:endParaRP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ELA and Math Interim Assessment Blocks, or IABs, are available in all content areas and target a wide range of connected standards. </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While Science IABs assess between four to nine science standards for Earth/Space Science, Life Sciences, and Physical Sciences for each grade band.</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For both ELA and mathematics, Focused Interim Assessment Blocks or Focused IABs are available. These FIABs target a smaller scope of targets, usually 1 or 2, and a more precise set of associated standards.</a:t>
            </a:r>
          </a:p>
          <a:p>
            <a:pPr marL="158750" lvl="0" indent="0" algn="l" rtl="0">
              <a:spcBef>
                <a:spcPts val="0"/>
              </a:spcBef>
              <a:spcAft>
                <a:spcPts val="0"/>
              </a:spcAft>
              <a:buSzPts val="1100"/>
              <a:buNone/>
            </a:pPr>
            <a:endParaRPr lang="en-US" baseline="0" dirty="0"/>
          </a:p>
          <a:p>
            <a:pPr marL="158750" lvl="0" indent="0" algn="l" rtl="0">
              <a:spcBef>
                <a:spcPts val="0"/>
              </a:spcBef>
              <a:spcAft>
                <a:spcPts val="0"/>
              </a:spcAft>
              <a:buSzPts val="1100"/>
              <a:buNone/>
            </a:pPr>
            <a:r>
              <a:rPr lang="en-US" baseline="0" dirty="0"/>
              <a:t>While Science Focused IABs assess one standard for Earth/Space Science, Life Sciences, and Physical Sciences at a time.</a:t>
            </a:r>
          </a:p>
        </p:txBody>
      </p:sp>
    </p:spTree>
    <p:extLst>
      <p:ext uri="{BB962C8B-B14F-4D97-AF65-F5344CB8AC3E}">
        <p14:creationId xmlns:p14="http://schemas.microsoft.com/office/powerpoint/2010/main" val="42033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training includes the following interim assessment systems: English language arts, mathematics,</a:t>
            </a:r>
            <a:r>
              <a:rPr lang="en-US" baseline="0" dirty="0"/>
              <a:t> and science</a:t>
            </a:r>
            <a:r>
              <a:rPr lang="en-US" dirty="0"/>
              <a:t>.</a:t>
            </a:r>
            <a:r>
              <a:rPr lang="en-US" baseline="0" dirty="0"/>
              <a: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Please note that though the Interim Assessments provide both in-grade and out-of-grade-level administration, Interim Assessments aligned to the grade level instructional standards provide the most actionable data.</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u="none" dirty="0">
                <a:solidFill>
                  <a:schemeClr val="tx1"/>
                </a:solidFill>
                <a:hlinkClick r:id="rId3">
                  <a:extLst>
                    <a:ext uri="{A12FA001-AC4F-418D-AE19-62706E023703}">
                      <ahyp:hlinkClr xmlns:ahyp="http://schemas.microsoft.com/office/drawing/2018/hyperlinkcolor" val="tx"/>
                    </a:ext>
                  </a:extLst>
                </a:hlinkClick>
              </a:rPr>
              <a:t>The OSAS Interim Assessment Overview</a:t>
            </a:r>
            <a:r>
              <a:rPr lang="en-US" u="none" dirty="0">
                <a:solidFill>
                  <a:schemeClr val="tx1"/>
                </a:solidFill>
              </a:rPr>
              <a:t> </a:t>
            </a:r>
            <a:r>
              <a:rPr lang="en-US" u="none" dirty="0"/>
              <a:t>Catalog describes the interim assessments, including their purpose, type, and use. It also includes a list for each grade and subject available for the academic school year.</a:t>
            </a:r>
            <a:endParaRPr u="none" dirty="0"/>
          </a:p>
        </p:txBody>
      </p:sp>
    </p:spTree>
    <p:extLst>
      <p:ext uri="{BB962C8B-B14F-4D97-AF65-F5344CB8AC3E}">
        <p14:creationId xmlns:p14="http://schemas.microsoft.com/office/powerpoint/2010/main" val="5815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Within the Interim Assessment Overview Catalog, educators can view each of the content areas for IABs and Focused IABs. The OSAS ELA and Math interim assessments are organized by target, and the Science interim assessments are organized by standards.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This matches the design of the OSAS Summative Tests.</a:t>
            </a:r>
          </a:p>
        </p:txBody>
      </p:sp>
      <p:sp>
        <p:nvSpPr>
          <p:cNvPr id="4" name="Slide Number Placeholder 3"/>
          <p:cNvSpPr>
            <a:spLocks noGrp="1"/>
          </p:cNvSpPr>
          <p:nvPr>
            <p:ph type="sldNum" sz="quarter" idx="5"/>
          </p:nvPr>
        </p:nvSpPr>
        <p:spPr/>
        <p:txBody>
          <a:bodyPr/>
          <a:lstStyle/>
          <a:p>
            <a:fld id="{0292FCAB-B3A6-438F-B6B4-1AAA1EC793BD}" type="slidenum">
              <a:rPr lang="en-US" smtClean="0"/>
              <a:t>7</a:t>
            </a:fld>
            <a:endParaRPr lang="en-US"/>
          </a:p>
        </p:txBody>
      </p:sp>
    </p:spTree>
    <p:extLst>
      <p:ext uri="{BB962C8B-B14F-4D97-AF65-F5344CB8AC3E}">
        <p14:creationId xmlns:p14="http://schemas.microsoft.com/office/powerpoint/2010/main" val="313408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In this section, we will explain Interim Assessment Training, Administration, and Test Security. </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87989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interim assessment must be activated for educators by either</a:t>
            </a:r>
            <a:r>
              <a:rPr lang="en-US" baseline="0" dirty="0"/>
              <a:t> their District Testing Coordinator or their School Testing Coordinator. The decision to allow educators access to the interim assessments is determined by their district.</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If the educators have completed the prior year’s TA requirements, they will only need to provide evidence that they have completed the Module 9 – </a:t>
            </a:r>
            <a:r>
              <a:rPr lang="en-US" sz="1200" dirty="0"/>
              <a:t>Interim Assessment</a:t>
            </a:r>
            <a:r>
              <a:rPr lang="en-US" sz="1200" baseline="0" dirty="0"/>
              <a:t> Administration and Test Security training</a:t>
            </a:r>
            <a:endParaRPr lang="en-US" sz="1200" dirty="0"/>
          </a:p>
          <a:p>
            <a:pPr marL="0" lvl="0" indent="0" algn="l" rtl="0">
              <a:spcBef>
                <a:spcPts val="0"/>
              </a:spcBef>
              <a:spcAft>
                <a:spcPts val="0"/>
              </a:spcAft>
              <a:buNone/>
            </a:pPr>
            <a:endParaRPr lang="en-US" sz="1200" baseline="0" dirty="0"/>
          </a:p>
          <a:p>
            <a:pPr marL="0" lvl="0" indent="0" algn="l" rtl="0">
              <a:spcBef>
                <a:spcPts val="0"/>
              </a:spcBef>
              <a:spcAft>
                <a:spcPts val="0"/>
              </a:spcAft>
              <a:buNone/>
            </a:pPr>
            <a:r>
              <a:rPr lang="en-US" baseline="0" dirty="0"/>
              <a:t>If an educator did not have a TA user account from the prior instructional year, or if the educator has transitioned to a new district that is different from last year. They must complete the reading requirements in Table 4 of the Test Administration Manual, and in addition to completing this Module 9, they must complete training modules 2, 3, and 4.</a:t>
            </a:r>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9</a:t>
            </a:fld>
            <a:endParaRPr lang="en-US"/>
          </a:p>
        </p:txBody>
      </p:sp>
    </p:spTree>
    <p:extLst>
      <p:ext uri="{BB962C8B-B14F-4D97-AF65-F5344CB8AC3E}">
        <p14:creationId xmlns:p14="http://schemas.microsoft.com/office/powerpoint/2010/main" val="281997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AE25D7A7-DBF1-4731-876B-EF0349DEF57D}"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1801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79C08E3A-1967-44F7-9CA0-320D3ED909C6}"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8675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150A4BA-4BC0-44D2-9B7A-1BA67BCFD26E}"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72758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BE140E1E-9F50-4DA7-8532-904D1258043E}"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422574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E083E88-43CE-4949-BD10-EF58ACAC9E00}" type="datetime1">
              <a:rPr lang="en-US" smtClean="0"/>
              <a:t>9/4/2025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4051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A4262DA6-2890-4F76-9B5D-A52D8E5BCA20}"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428879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4C1815FD-6724-4955-AFD3-561894D7734F}"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30831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799AFBB-9424-4797-A9A3-15E0C521173F}"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3098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255738ED-FF95-41E6-873D-176A2FFBF827}"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62391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4A318A3D-EDBA-4019-A5D5-6822BAFE5D04}" type="datetime1">
              <a:rPr lang="en-US" smtClean="0"/>
              <a:t>9/4/2025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625180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D576694-5E3B-49E2-ADE2-1D5F075EA847}" type="datetime1">
              <a:rPr lang="en-US" smtClean="0"/>
              <a:t>9/4/2025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35452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3EF3E82-E342-448C-86A1-AD037F02CB12}" type="datetime1">
              <a:rPr lang="en-US" smtClean="0"/>
              <a:t>9/4/2025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9450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A755CB8E-C00C-4D55-865A-46E18BE7D0E5}" type="datetime1">
              <a:rPr lang="en-US" smtClean="0"/>
              <a:t>9/4/2025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288360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F626B24-82E0-47A8-9892-00031563D56B}"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4797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49126F9-427B-4C4E-ACBA-53EE8F200CAE}"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1124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4D19AF88-7CB1-4F03-ADC2-18D459D6C618}"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06436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B227D26-86C6-456C-9E25-4F6B7B50F9B7}" type="datetime1">
              <a:rPr lang="en-US" smtClean="0"/>
              <a:t>9/4/2025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49949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E2475BFB-07FD-45AF-A1F5-17A74D57B308}"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782126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EE580E6D-38C0-4806-A470-ECB46D5363C2}"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8648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32556FE-66BD-481D-85E3-5F58F517F705}"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118988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DF6584CC-A997-44CB-A1EE-F4E0DFBAD779}"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3063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F2FC4EFE-8E4C-4BC7-B5B3-D4F54D3E472D}" type="datetime1">
              <a:rPr lang="en-US" smtClean="0"/>
              <a:t>9/4/2025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0874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58160567-124C-4095-81DC-815DD21CE8C9}"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2832603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B041FEB8-1AD5-4C22-A87E-7FD2DE9EAF9B}" type="datetime1">
              <a:rPr lang="en-US" smtClean="0"/>
              <a:t>9/4/2025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749660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6559BCA1-3F28-4504-87BF-D3D670F39A74}" type="datetime1">
              <a:rPr lang="en-US" smtClean="0"/>
              <a:t>9/4/2025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83537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B05E307-4653-458C-80B0-E9544025F040}"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90369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D07D6D1-EA64-40DD-A897-6F8EE962E11D}"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90477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6169A84-B199-41D1-BD2A-A7BA89EA64F1}"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5424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2E8D83D-2C09-4512-B2BC-C98EB3B89FA5}" type="datetime1">
              <a:rPr lang="en-US" smtClean="0"/>
              <a:t>9/4/2025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75127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4E4EE782-1113-4AA2-BA87-879A4B32EA8E}"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511751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257D380B-F62D-408C-AFFF-CEED7ACA0612}"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460462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8CBDB7B-9FFC-471F-A400-9D12E2D91974}"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748847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B7DDA5DD-5F82-41DC-9B60-8CE0A63777BB}"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2029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ED6FA7BA-D396-4E27-AF61-C3F310AFC230}"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15924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EAE18924-5BE2-42D0-A50B-16FDB5FA5603}" type="datetime1">
              <a:rPr lang="en-US" smtClean="0"/>
              <a:t>9/4/2025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058548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1EA3C2C-6DC8-493C-9140-B6557A76B277}" type="datetime1">
              <a:rPr lang="en-US" smtClean="0"/>
              <a:t>9/4/2025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863213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162D4F79-6EF2-4877-A207-34BDF4411E8E}" type="datetime1">
              <a:rPr lang="en-US" smtClean="0"/>
              <a:t>9/4/2025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50288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557BAF7-C49F-4083-AA22-8AAD4E559F9D}"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13784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D6FAB8B-2A43-45A5-BE4E-D049423CDA12}"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844643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egon Department of Educat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95B40D8A-386E-4419-99E0-F75A18200034}"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00886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AB22452-A495-4EB6-B989-1CD42994562C}" type="datetime1">
              <a:rPr lang="en-US" smtClean="0"/>
              <a:t>9/4/2025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11633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EE53AEB8-8C62-44A4-A523-64545B680581}"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261061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98D6CB44-7BF3-4D76-BD2C-F2F0D9B5D002}"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599805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A846F28-578B-4E71-BAA6-81ACC119A47F}"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8700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C7E3AC9E-0280-4D27-9EA2-698F7A67BA53}"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847075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A4BB7F27-F70D-4410-9755-6BA0D9569C37}"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173179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01112FDA-1205-4203-87F9-2F8062CE77E8}" type="datetime1">
              <a:rPr lang="en-US" smtClean="0"/>
              <a:t>9/4/2025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18879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D3DC8F91-16E8-49CB-A5AC-BD0C434B1E38}" type="datetime1">
              <a:rPr lang="en-US" smtClean="0"/>
              <a:t>9/4/2025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167111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4B238419-75C3-4BDE-A9CE-D6AA33EDCA53}" type="datetime1">
              <a:rPr lang="en-US" smtClean="0"/>
              <a:t>9/4/2025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19109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7F49013A-5C23-46F7-8965-85C36A658194}"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422991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59EF4804-D7DE-4751-904B-2522E503B784}" type="datetime1">
              <a:rPr lang="en-US" smtClean="0"/>
              <a:t>9/4/2025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830630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C183D7F6-B498-43B3-948B-1728B52AA6E4}">
                <adec:decorative xmlns:adec="http://schemas.microsoft.com/office/drawing/2017/decorative" val="1"/>
              </a:ext>
            </a:extLst>
          </p:cNvPr>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8821C304-C051-4347-8D60-059057964186}"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44278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a:extLst>
              <a:ext uri="{C183D7F6-B498-43B3-948B-1728B52AA6E4}">
                <adec:decorative xmlns:adec="http://schemas.microsoft.com/office/drawing/2017/decorative" val="1"/>
              </a:ext>
            </a:extLst>
          </p:cNvPr>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2CA3334-8517-4529-A3D0-D66DDAC572B3}" type="datetime1">
              <a:rPr lang="en-US" smtClean="0"/>
              <a:t>9/4/2025</a:t>
            </a:fld>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2214287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B829D55D-F812-4208-8F36-EAAFEE466D96}"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1362010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C183D7F6-B498-43B3-948B-1728B52AA6E4}">
                <adec:decorative xmlns:adec="http://schemas.microsoft.com/office/drawing/2017/decorative" val="1"/>
              </a:ext>
            </a:extLst>
          </p:cNvPr>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80F9ABDE-3C86-450D-905B-D27FFD604B0D}"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6846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AABC6FB3-D811-417F-8686-F9E75A22B6CE}"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33232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FC6FA52B-A8EB-4287-97C4-5A97AA381A09}"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530928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5" name="Date Placeholder 4"/>
          <p:cNvSpPr>
            <a:spLocks noGrp="1"/>
          </p:cNvSpPr>
          <p:nvPr>
            <p:ph type="dt" sz="half" idx="10"/>
          </p:nvPr>
        </p:nvSpPr>
        <p:spPr/>
        <p:txBody>
          <a:bodyPr/>
          <a:lstStyle/>
          <a:p>
            <a:fld id="{BB633BC0-C5A6-4F36-8238-B59AB83F8926}" type="datetime1">
              <a:rPr lang="en-US" smtClean="0"/>
              <a:t>9/4/2025</a:t>
            </a:fld>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049834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3BCFF0F0-A6AF-4448-99D1-61034411FCE8}" type="datetime1">
              <a:rPr lang="en-US" smtClean="0"/>
              <a:t>9/4/2025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898079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51D50DD0-09AA-496C-AE77-4516DC32AF66}" type="datetime1">
              <a:rPr lang="en-US" smtClean="0"/>
              <a:t>9/4/2025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3890581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35572A0C-8CD5-4EF7-AB5F-12446F111152}" type="datetime1">
              <a:rPr lang="en-US" smtClean="0"/>
              <a:t>9/4/2025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06162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3AD76BA4-B859-4175-9511-632FB1E0B399}"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5411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4" name="Date Placeholder 3"/>
          <p:cNvSpPr>
            <a:spLocks noGrp="1"/>
          </p:cNvSpPr>
          <p:nvPr>
            <p:ph type="dt" sz="half" idx="10"/>
          </p:nvPr>
        </p:nvSpPr>
        <p:spPr/>
        <p:txBody>
          <a:bodyPr/>
          <a:lstStyle/>
          <a:p>
            <a:fld id="{66A02050-97E0-4A29-A0CA-A323F6EE2CC7}" type="datetime1">
              <a:rPr lang="en-US" smtClean="0"/>
              <a:t>9/4/2025</a:t>
            </a:fld>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367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7" name="Date Placeholder 6"/>
          <p:cNvSpPr>
            <a:spLocks noGrp="1"/>
          </p:cNvSpPr>
          <p:nvPr>
            <p:ph type="dt" sz="half" idx="10"/>
          </p:nvPr>
        </p:nvSpPr>
        <p:spPr/>
        <p:txBody>
          <a:bodyPr/>
          <a:lstStyle/>
          <a:p>
            <a:fld id="{52E33458-4B95-47BE-956D-AAB447907D75}" type="datetime1">
              <a:rPr lang="en-US" smtClean="0"/>
              <a:t>9/4/2025</a:t>
            </a:fld>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62036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Date Placeholder 2"/>
          <p:cNvSpPr>
            <a:spLocks noGrp="1"/>
          </p:cNvSpPr>
          <p:nvPr>
            <p:ph type="dt" sz="half" idx="10"/>
          </p:nvPr>
        </p:nvSpPr>
        <p:spPr/>
        <p:txBody>
          <a:bodyPr/>
          <a:lstStyle/>
          <a:p>
            <a:fld id="{0EF567FB-5140-4075-A427-FA8B498DAFA1}" type="datetime1">
              <a:rPr lang="en-US" smtClean="0"/>
              <a:t>9/4/2025</a:t>
            </a:fld>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Tree>
    <p:extLst>
      <p:ext uri="{BB962C8B-B14F-4D97-AF65-F5344CB8AC3E}">
        <p14:creationId xmlns:p14="http://schemas.microsoft.com/office/powerpoint/2010/main" val="40437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Content Placeholder 6"/>
          <p:cNvSpPr>
            <a:spLocks noGrp="1"/>
          </p:cNvSpPr>
          <p:nvPr>
            <p:ph sz="quarter" idx="13"/>
          </p:nvPr>
        </p:nvSpPr>
        <p:spPr>
          <a:xfrm>
            <a:off x="717176" y="659958"/>
            <a:ext cx="10784542" cy="5398936"/>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Date Placeholder 1"/>
          <p:cNvSpPr>
            <a:spLocks noGrp="1"/>
          </p:cNvSpPr>
          <p:nvPr>
            <p:ph type="dt" sz="half" idx="10"/>
          </p:nvPr>
        </p:nvSpPr>
        <p:spPr/>
        <p:txBody>
          <a:bodyPr/>
          <a:lstStyle/>
          <a:p>
            <a:fld id="{A48A807B-0068-4E1F-806E-C8C4952A24DC}" type="datetime1">
              <a:rPr lang="en-US" smtClean="0"/>
              <a:t>9/4/2025</a:t>
            </a:fld>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0738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2D0A6FE-1ABE-4141-9C0E-FE4FA78F9128}" type="datetime1">
              <a:rPr lang="en-US" smtClean="0"/>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1592949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16662658-B221-44AB-A835-01037B6343E2}" type="datetime1">
              <a:rPr lang="en-US" smtClean="0"/>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84425630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C56F38C-15A1-432F-A4C7-0F16EE281733}" type="datetime1">
              <a:rPr lang="en-US" smtClean="0"/>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09143805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45A5E84A-9C84-4582-BFA2-7B3C65413110}" type="datetime1">
              <a:rPr lang="en-US" smtClean="0"/>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2868780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329EC1B-63BD-48EE-BDF0-3233A897D35F}" type="datetime1">
              <a:rPr lang="en-US" smtClean="0"/>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8407012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3E3153A-6905-40E9-9CAB-FBC3BBF10590}" type="datetime1">
              <a:rPr lang="en-US" smtClean="0"/>
              <a:t>9/4/2025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47250927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hyperlink" Target="https://osasportal.org/"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regon.gov/ode/educator-resources/assessment/Documents/esdpartners.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ode.state.or.us/search/staff/staff.aspx?unit=350" TargetMode="External"/><Relationship Id="rId4" Type="http://schemas.openxmlformats.org/officeDocument/2006/relationships/hyperlink" Target="https://osasportal.org/contac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smartertoolsforteachers.org/" TargetMode="External"/><Relationship Id="rId5" Type="http://schemas.openxmlformats.org/officeDocument/2006/relationships/hyperlink" Target="https://osasportal.org/" TargetMode="External"/><Relationship Id="rId4" Type="http://schemas.openxmlformats.org/officeDocument/2006/relationships/hyperlink" Target="https://www.oregon.gov/ode/educator-resources/assessment/Documents/interim-assessments-overview.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oregon.gov/ode/educator-resources/assessment/Pages/Interim_Assessments.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educator-resources/assessment/Documents/test_admin_manual.pdf"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703729" y="4405999"/>
            <a:ext cx="10784542" cy="678357"/>
          </a:xfrm>
        </p:spPr>
        <p:txBody>
          <a:bodyPr anchor="t">
            <a:noAutofit/>
          </a:bodyPr>
          <a:lstStyle/>
          <a:p>
            <a:pPr>
              <a:lnSpc>
                <a:spcPct val="150000"/>
              </a:lnSpc>
              <a:spcBef>
                <a:spcPts val="0"/>
              </a:spcBef>
              <a:defRPr/>
            </a:pPr>
            <a:r>
              <a:rPr lang="en-US" sz="3200" dirty="0"/>
              <a:t>Oregon Statewide Assessment System (OSAS)</a:t>
            </a:r>
            <a:br>
              <a:rPr lang="en-US" sz="3200" dirty="0"/>
            </a:br>
            <a:r>
              <a:rPr lang="en-US" sz="2400" dirty="0"/>
              <a:t>Required for all DTCs, STCs, and TAs who administer interim tests</a:t>
            </a: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a:t>
            </a:fld>
            <a:endParaRPr lang="en-US" dirty="0"/>
          </a:p>
        </p:txBody>
      </p:sp>
      <p:sp>
        <p:nvSpPr>
          <p:cNvPr id="4" name="TextBox 3"/>
          <p:cNvSpPr txBox="1"/>
          <p:nvPr/>
        </p:nvSpPr>
        <p:spPr>
          <a:xfrm>
            <a:off x="0" y="2630028"/>
            <a:ext cx="12192000" cy="1569660"/>
          </a:xfrm>
          <a:prstGeom prst="rect">
            <a:avLst/>
          </a:prstGeom>
          <a:noFill/>
        </p:spPr>
        <p:txBody>
          <a:bodyPr wrap="square">
            <a:spAutoFit/>
          </a:bodyPr>
          <a:lstStyle/>
          <a:p>
            <a:pPr algn="ctr">
              <a:defRPr/>
            </a:pPr>
            <a:r>
              <a:rPr lang="en-US" sz="4800" b="1" dirty="0">
                <a:solidFill>
                  <a:srgbClr val="0070C0"/>
                </a:solidFill>
                <a:latin typeface="+mj-lt"/>
                <a:ea typeface="+mj-ea"/>
                <a:cs typeface="+mj-cs"/>
              </a:rPr>
              <a:t>Module 9</a:t>
            </a:r>
          </a:p>
          <a:p>
            <a:pPr algn="ctr">
              <a:defRPr/>
            </a:pPr>
            <a:r>
              <a:rPr lang="en-US" sz="4800" b="1" dirty="0">
                <a:solidFill>
                  <a:srgbClr val="0070C0"/>
                </a:solidFill>
                <a:latin typeface="+mj-lt"/>
                <a:ea typeface="+mj-ea"/>
                <a:cs typeface="+mj-cs"/>
              </a:rPr>
              <a:t>Interim Assessment Training</a:t>
            </a:r>
          </a:p>
        </p:txBody>
      </p:sp>
    </p:spTree>
    <p:extLst>
      <p:ext uri="{BB962C8B-B14F-4D97-AF65-F5344CB8AC3E}">
        <p14:creationId xmlns:p14="http://schemas.microsoft.com/office/powerpoint/2010/main" val="251737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1" name="Google Shape;501;p59" title="Standard vs Non Standard Administration Table"/>
          <p:cNvGraphicFramePr/>
          <p:nvPr>
            <p:extLst>
              <p:ext uri="{D42A27DB-BD31-4B8C-83A1-F6EECF244321}">
                <p14:modId xmlns:p14="http://schemas.microsoft.com/office/powerpoint/2010/main" val="623982685"/>
              </p:ext>
            </p:extLst>
          </p:nvPr>
        </p:nvGraphicFramePr>
        <p:xfrm>
          <a:off x="717176" y="1845514"/>
          <a:ext cx="10784542" cy="4417251"/>
        </p:xfrm>
        <a:graphic>
          <a:graphicData uri="http://schemas.openxmlformats.org/drawingml/2006/table">
            <a:tbl>
              <a:tblPr firstRow="1">
                <a:noFill/>
              </a:tblPr>
              <a:tblGrid>
                <a:gridCol w="2809795">
                  <a:extLst>
                    <a:ext uri="{9D8B030D-6E8A-4147-A177-3AD203B41FA5}">
                      <a16:colId xmlns:a16="http://schemas.microsoft.com/office/drawing/2014/main" val="20000"/>
                    </a:ext>
                  </a:extLst>
                </a:gridCol>
                <a:gridCol w="7974747">
                  <a:extLst>
                    <a:ext uri="{9D8B030D-6E8A-4147-A177-3AD203B41FA5}">
                      <a16:colId xmlns:a16="http://schemas.microsoft.com/office/drawing/2014/main" val="20001"/>
                    </a:ext>
                  </a:extLst>
                </a:gridCol>
              </a:tblGrid>
              <a:tr h="2013967">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dirty="0">
                          <a:solidFill>
                            <a:schemeClr val="bg1"/>
                          </a:solidFill>
                          <a:latin typeface="+mn-lt"/>
                          <a:ea typeface="Raleway"/>
                          <a:cs typeface="Raleway"/>
                          <a:sym typeface="Raleway"/>
                        </a:rPr>
                        <a:t>Standardized Administration</a:t>
                      </a:r>
                      <a:endParaRPr sz="2400" b="1" u="none" strike="noStrike" cap="none" dirty="0">
                        <a:solidFill>
                          <a:schemeClr val="bg1"/>
                        </a:solidFill>
                        <a:latin typeface="+mn-lt"/>
                        <a:ea typeface="Raleway"/>
                        <a:cs typeface="Raleway"/>
                        <a:sym typeface="Raleway"/>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4"/>
                    </a:solidFill>
                  </a:tcPr>
                </a:tc>
                <a:tc>
                  <a:txBody>
                    <a:bodyPr/>
                    <a:lstStyle/>
                    <a:p>
                      <a:pPr marL="457200" marR="0" lvl="0" indent="-317500" algn="l" rtl="0">
                        <a:lnSpc>
                          <a:spcPct val="100000"/>
                        </a:lnSpc>
                        <a:spcBef>
                          <a:spcPts val="600"/>
                        </a:spcBef>
                        <a:spcAft>
                          <a:spcPts val="0"/>
                        </a:spcAft>
                        <a:buClr>
                          <a:schemeClr val="dk1"/>
                        </a:buClr>
                        <a:buSzPts val="1400"/>
                        <a:buFont typeface="Raleway"/>
                        <a:buChar char="●"/>
                      </a:pPr>
                      <a:r>
                        <a:rPr lang="en-US" sz="2000" u="none" strike="noStrike" kern="1200" cap="none" dirty="0">
                          <a:solidFill>
                            <a:schemeClr val="dk1"/>
                          </a:solidFill>
                          <a:latin typeface="+mn-lt"/>
                          <a:ea typeface="Raleway"/>
                          <a:cs typeface="Raleway"/>
                          <a:sym typeface="Raleway"/>
                        </a:rPr>
                        <a:t>Administered as OSAS Summative Tests</a:t>
                      </a:r>
                    </a:p>
                    <a:p>
                      <a:pPr marL="457200" marR="0" lvl="0" indent="-317500" algn="l" rtl="0">
                        <a:lnSpc>
                          <a:spcPct val="100000"/>
                        </a:lnSpc>
                        <a:spcBef>
                          <a:spcPts val="600"/>
                        </a:spcBef>
                        <a:spcAft>
                          <a:spcPts val="0"/>
                        </a:spcAft>
                        <a:buClr>
                          <a:schemeClr val="dk1"/>
                        </a:buClr>
                        <a:buSzPts val="1400"/>
                        <a:buFont typeface="Raleway"/>
                        <a:buChar char="●"/>
                      </a:pPr>
                      <a:r>
                        <a:rPr lang="en-US" sz="2000" u="none" strike="noStrike" kern="1200" cap="none" dirty="0">
                          <a:solidFill>
                            <a:schemeClr val="dk1"/>
                          </a:solidFill>
                          <a:latin typeface="+mn-lt"/>
                          <a:ea typeface="Raleway"/>
                          <a:cs typeface="Raleway"/>
                          <a:sym typeface="Raleway"/>
                        </a:rPr>
                        <a:t>Students complete test independently via the Secure Browser</a:t>
                      </a:r>
                    </a:p>
                    <a:p>
                      <a:pPr marL="457200" marR="0" lvl="0" indent="-317500" algn="l" rtl="0">
                        <a:lnSpc>
                          <a:spcPct val="100000"/>
                        </a:lnSpc>
                        <a:spcBef>
                          <a:spcPts val="600"/>
                        </a:spcBef>
                        <a:spcAft>
                          <a:spcPts val="0"/>
                        </a:spcAft>
                        <a:buClr>
                          <a:schemeClr val="dk1"/>
                        </a:buClr>
                        <a:buSzPts val="1400"/>
                        <a:buFont typeface="Raleway"/>
                        <a:buChar char="●"/>
                      </a:pPr>
                      <a:r>
                        <a:rPr lang="en-US" sz="2000" u="none" strike="noStrike" kern="1200" cap="none" dirty="0">
                          <a:solidFill>
                            <a:schemeClr val="dk1"/>
                          </a:solidFill>
                          <a:latin typeface="+mn-lt"/>
                          <a:ea typeface="Raleway"/>
                          <a:cs typeface="Raleway"/>
                          <a:sym typeface="Raleway"/>
                        </a:rPr>
                        <a:t>Follows summative policies and procedures, such as a secure test environment (e.g., accessibility supports in place, no cell phones, etc.)</a:t>
                      </a:r>
                    </a:p>
                    <a:p>
                      <a:pPr marL="457200" marR="0" lvl="0" indent="-317500" algn="l" rtl="0">
                        <a:lnSpc>
                          <a:spcPct val="100000"/>
                        </a:lnSpc>
                        <a:spcBef>
                          <a:spcPts val="600"/>
                        </a:spcBef>
                        <a:spcAft>
                          <a:spcPts val="0"/>
                        </a:spcAft>
                        <a:buClr>
                          <a:schemeClr val="dk1"/>
                        </a:buClr>
                        <a:buSzPts val="1400"/>
                        <a:buFont typeface="Raleway"/>
                        <a:buChar char="●"/>
                      </a:pPr>
                      <a:r>
                        <a:rPr lang="en-US" sz="2000" u="none" strike="noStrike" kern="1200" cap="none" dirty="0">
                          <a:solidFill>
                            <a:schemeClr val="dk1"/>
                          </a:solidFill>
                          <a:latin typeface="+mn-lt"/>
                          <a:ea typeface="Raleway"/>
                          <a:cs typeface="Raleway"/>
                          <a:sym typeface="Raleway"/>
                        </a:rPr>
                        <a:t>Results are available in the Reporting System via the OSAS Portal</a:t>
                      </a: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0000"/>
                  </a:ext>
                </a:extLst>
              </a:tr>
              <a:tr h="2403284">
                <a:tc>
                  <a:txBody>
                    <a:bodyPr/>
                    <a:lstStyle/>
                    <a:p>
                      <a:pPr marL="139700" marR="0" lvl="0" indent="0" algn="ctr" defTabSz="914400" rtl="0" eaLnBrk="1" fontAlgn="auto" latinLnBrk="0" hangingPunct="1">
                        <a:lnSpc>
                          <a:spcPct val="115000"/>
                        </a:lnSpc>
                        <a:spcBef>
                          <a:spcPts val="0"/>
                        </a:spcBef>
                        <a:spcAft>
                          <a:spcPts val="1800"/>
                        </a:spcAft>
                        <a:buClr>
                          <a:schemeClr val="dk1"/>
                        </a:buClr>
                        <a:buSzPts val="1400"/>
                        <a:buFont typeface="Raleway"/>
                        <a:buNone/>
                        <a:tabLst/>
                        <a:defRPr/>
                      </a:pPr>
                      <a:r>
                        <a:rPr lang="en-US" sz="2400" b="1" u="none" strike="noStrike" cap="none" dirty="0">
                          <a:solidFill>
                            <a:schemeClr val="bg1"/>
                          </a:solidFill>
                          <a:latin typeface="+mn-lt"/>
                          <a:ea typeface="Raleway"/>
                          <a:cs typeface="Raleway"/>
                          <a:sym typeface="Raleway"/>
                        </a:rPr>
                        <a:t>Non-Standardized </a:t>
                      </a:r>
                      <a:r>
                        <a:rPr lang="en" sz="2400" b="1" u="none" strike="noStrike" cap="none" dirty="0">
                          <a:solidFill>
                            <a:schemeClr val="bg1"/>
                          </a:solidFill>
                          <a:latin typeface="+mn-lt"/>
                          <a:ea typeface="Raleway"/>
                          <a:cs typeface="Raleway"/>
                          <a:sym typeface="Raleway"/>
                        </a:rPr>
                        <a:t>Administration</a:t>
                      </a:r>
                      <a:endParaRPr sz="2400" u="none" strike="noStrike" cap="none" dirty="0">
                        <a:solidFill>
                          <a:schemeClr val="dk1"/>
                        </a:solidFill>
                        <a:latin typeface="+mn-lt"/>
                        <a:ea typeface="Raleway"/>
                        <a:cs typeface="Raleway"/>
                        <a:sym typeface="Raleway"/>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4"/>
                    </a:solidFill>
                  </a:tcPr>
                </a:tc>
                <a:tc>
                  <a:txBody>
                    <a:bodyPr/>
                    <a:lstStyle/>
                    <a:p>
                      <a:pPr marL="457200" marR="0" lvl="0" indent="-317500" algn="l" rtl="0">
                        <a:lnSpc>
                          <a:spcPct val="100000"/>
                        </a:lnSpc>
                        <a:spcBef>
                          <a:spcPts val="600"/>
                        </a:spcBef>
                        <a:spcAft>
                          <a:spcPts val="0"/>
                        </a:spcAft>
                        <a:buClr>
                          <a:schemeClr val="dk1"/>
                        </a:buClr>
                        <a:buSzPts val="1400"/>
                        <a:buFont typeface="Raleway"/>
                        <a:buChar char="●"/>
                      </a:pPr>
                      <a:r>
                        <a:rPr lang="en" sz="2000" u="none" strike="noStrike" cap="none" dirty="0">
                          <a:solidFill>
                            <a:schemeClr val="dk1"/>
                          </a:solidFill>
                          <a:latin typeface="+mn-lt"/>
                          <a:ea typeface="Raleway"/>
                          <a:cs typeface="Raleway"/>
                          <a:sym typeface="Raleway"/>
                        </a:rPr>
                        <a:t>Full test or individual item(s) administered as an instructional task</a:t>
                      </a:r>
                    </a:p>
                    <a:p>
                      <a:pPr marL="457200" marR="0" lvl="0" indent="-317500" algn="l" rtl="0">
                        <a:lnSpc>
                          <a:spcPct val="100000"/>
                        </a:lnSpc>
                        <a:spcBef>
                          <a:spcPts val="600"/>
                        </a:spcBef>
                        <a:spcAft>
                          <a:spcPts val="0"/>
                        </a:spcAft>
                        <a:buClr>
                          <a:schemeClr val="dk1"/>
                        </a:buClr>
                        <a:buSzPts val="1400"/>
                        <a:buFont typeface="Raleway"/>
                        <a:buChar char="●"/>
                      </a:pPr>
                      <a:r>
                        <a:rPr lang="en" sz="2000" u="none" strike="noStrike" cap="none" dirty="0">
                          <a:solidFill>
                            <a:schemeClr val="dk1"/>
                          </a:solidFill>
                          <a:latin typeface="+mn-lt"/>
                          <a:ea typeface="Raleway"/>
                          <a:cs typeface="Raleway"/>
                          <a:sym typeface="Raleway"/>
                        </a:rPr>
                        <a:t>Students may work individually or collaboratively on items</a:t>
                      </a:r>
                      <a:endParaRPr sz="2000" u="none" strike="noStrike" cap="none" dirty="0">
                        <a:solidFill>
                          <a:schemeClr val="dk1"/>
                        </a:solidFill>
                        <a:latin typeface="+mn-lt"/>
                        <a:ea typeface="Raleway"/>
                        <a:cs typeface="Raleway"/>
                        <a:sym typeface="Raleway"/>
                      </a:endParaRPr>
                    </a:p>
                    <a:p>
                      <a:pPr marL="914400" marR="0" lvl="1" indent="-304800" algn="l" rtl="0">
                        <a:lnSpc>
                          <a:spcPct val="100000"/>
                        </a:lnSpc>
                        <a:spcBef>
                          <a:spcPts val="600"/>
                        </a:spcBef>
                        <a:spcAft>
                          <a:spcPts val="0"/>
                        </a:spcAft>
                        <a:buClr>
                          <a:schemeClr val="dk1"/>
                        </a:buClr>
                        <a:buSzPts val="1200"/>
                        <a:buFont typeface="Raleway"/>
                        <a:buChar char="○"/>
                      </a:pPr>
                      <a:r>
                        <a:rPr lang="en" sz="2000" u="none" strike="noStrike" cap="none" dirty="0">
                          <a:solidFill>
                            <a:schemeClr val="dk1"/>
                          </a:solidFill>
                          <a:latin typeface="+mn-lt"/>
                          <a:ea typeface="Raleway"/>
                          <a:cs typeface="Raleway"/>
                          <a:sym typeface="Raleway"/>
                        </a:rPr>
                        <a:t>Teacher may provide support</a:t>
                      </a:r>
                    </a:p>
                    <a:p>
                      <a:pPr marL="457200" marR="0" lvl="0" indent="-317500" algn="l" rtl="0">
                        <a:lnSpc>
                          <a:spcPct val="100000"/>
                        </a:lnSpc>
                        <a:spcBef>
                          <a:spcPts val="600"/>
                        </a:spcBef>
                        <a:spcAft>
                          <a:spcPts val="0"/>
                        </a:spcAft>
                        <a:buClr>
                          <a:schemeClr val="dk1"/>
                        </a:buClr>
                        <a:buSzPts val="1400"/>
                        <a:buFont typeface="Raleway"/>
                        <a:buChar char="●"/>
                      </a:pPr>
                      <a:r>
                        <a:rPr lang="en" sz="2000" u="none" strike="noStrike" cap="none" dirty="0">
                          <a:solidFill>
                            <a:schemeClr val="dk1"/>
                          </a:solidFill>
                          <a:latin typeface="+mn-lt"/>
                          <a:ea typeface="Raleway"/>
                          <a:cs typeface="Raleway"/>
                          <a:sym typeface="Raleway"/>
                        </a:rPr>
                        <a:t>Students may use resources available during instruction to help them answer questions</a:t>
                      </a:r>
                    </a:p>
                    <a:p>
                      <a:pPr marL="457200" marR="0" lvl="0" indent="-317500" algn="l" rtl="0">
                        <a:lnSpc>
                          <a:spcPct val="100000"/>
                        </a:lnSpc>
                        <a:spcBef>
                          <a:spcPts val="600"/>
                        </a:spcBef>
                        <a:spcAft>
                          <a:spcPts val="0"/>
                        </a:spcAft>
                        <a:buClr>
                          <a:schemeClr val="dk1"/>
                        </a:buClr>
                        <a:buSzPts val="1400"/>
                        <a:buFont typeface="Raleway"/>
                        <a:buChar char="●"/>
                      </a:pPr>
                      <a:r>
                        <a:rPr lang="en" sz="2000" u="none" strike="noStrike" cap="none" dirty="0">
                          <a:solidFill>
                            <a:schemeClr val="dk1"/>
                          </a:solidFill>
                          <a:latin typeface="+mn-lt"/>
                          <a:ea typeface="Raleway"/>
                          <a:cs typeface="Raleway"/>
                          <a:sym typeface="Raleway"/>
                        </a:rPr>
                        <a:t>Results are NOT available in the Reporting System</a:t>
                      </a:r>
                      <a:endParaRPr sz="2000" u="none" strike="noStrike" cap="none" dirty="0">
                        <a:solidFill>
                          <a:schemeClr val="dk1"/>
                        </a:solidFill>
                        <a:latin typeface="+mn-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
        <p:nvSpPr>
          <p:cNvPr id="500" name="Google Shape;500;p59"/>
          <p:cNvSpPr txBox="1">
            <a:spLocks noGrp="1"/>
          </p:cNvSpPr>
          <p:nvPr>
            <p:ph type="title"/>
          </p:nvPr>
        </p:nvSpPr>
        <p:spPr>
          <a:prstGeom prst="rect">
            <a:avLst/>
          </a:prstGeom>
          <a:noFill/>
          <a:ln>
            <a:noFill/>
          </a:ln>
        </p:spPr>
        <p:txBody>
          <a:bodyPr spcFirstLastPara="1" vert="horz" wrap="square" lIns="91425" tIns="0" rIns="91425" bIns="45720" rtlCol="0" anchor="b" anchorCtr="0">
            <a:noAutofit/>
          </a:bodyPr>
          <a:lstStyle/>
          <a:p>
            <a:r>
              <a:rPr lang="en" dirty="0"/>
              <a:t>Flexible Administration Options</a:t>
            </a:r>
            <a:endParaRPr dirty="0"/>
          </a:p>
        </p:txBody>
      </p:sp>
    </p:spTree>
    <p:extLst>
      <p:ext uri="{BB962C8B-B14F-4D97-AF65-F5344CB8AC3E}">
        <p14:creationId xmlns:p14="http://schemas.microsoft.com/office/powerpoint/2010/main" val="88104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Effective Administration Practices</a:t>
            </a:r>
          </a:p>
        </p:txBody>
      </p:sp>
      <p:sp>
        <p:nvSpPr>
          <p:cNvPr id="7" name="Rectangle 1"/>
          <p:cNvSpPr>
            <a:spLocks noGrp="1" noChangeArrowheads="1"/>
          </p:cNvSpPr>
          <p:nvPr>
            <p:ph idx="1"/>
          </p:nvPr>
        </p:nvSpPr>
        <p:spPr bwMode="auto">
          <a:xfrm>
            <a:off x="717176" y="2048859"/>
            <a:ext cx="10784542"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defTabSz="914400" eaLnBrk="0" fontAlgn="base" hangingPunct="0">
              <a:lnSpc>
                <a:spcPct val="100000"/>
              </a:lnSpc>
              <a:spcBef>
                <a:spcPts val="600"/>
              </a:spcBef>
              <a:buNone/>
            </a:pPr>
            <a:r>
              <a:rPr kumimoji="0" lang="en-US" altLang="en-US" i="0" u="none" strike="noStrike" cap="none" normalizeH="0" baseline="0" dirty="0">
                <a:ln>
                  <a:noFill/>
                </a:ln>
                <a:effectLst/>
              </a:rPr>
              <a:t>Use the </a:t>
            </a:r>
            <a:r>
              <a:rPr lang="en-US" altLang="en-US" dirty="0"/>
              <a:t>right assessment for the right purpose.</a:t>
            </a:r>
          </a:p>
          <a:p>
            <a:pPr lvl="1" eaLnBrk="0" fontAlgn="base" hangingPunct="0">
              <a:lnSpc>
                <a:spcPct val="100000"/>
              </a:lnSpc>
              <a:spcBef>
                <a:spcPts val="600"/>
              </a:spcBef>
            </a:pPr>
            <a:r>
              <a:rPr kumimoji="0" lang="en-US" altLang="en-US" i="0" u="none" strike="noStrike" cap="none" normalizeH="0" baseline="0" dirty="0">
                <a:ln>
                  <a:noFill/>
                </a:ln>
                <a:effectLst/>
              </a:rPr>
              <a:t>What evidence do you need to determine learning progress?</a:t>
            </a:r>
            <a:endParaRPr lang="en-US" altLang="en-US" dirty="0"/>
          </a:p>
          <a:p>
            <a:pPr lvl="1" eaLnBrk="0" fontAlgn="base" hangingPunct="0">
              <a:lnSpc>
                <a:spcPct val="100000"/>
              </a:lnSpc>
              <a:spcBef>
                <a:spcPts val="600"/>
              </a:spcBef>
            </a:pPr>
            <a:r>
              <a:rPr lang="en-US" altLang="en-US" dirty="0"/>
              <a:t>Select the appropriate</a:t>
            </a:r>
            <a:r>
              <a:rPr kumimoji="0" lang="en-US" altLang="en-US" i="0" u="none" strike="noStrike" cap="none" normalizeH="0" baseline="0" dirty="0">
                <a:ln>
                  <a:noFill/>
                </a:ln>
                <a:effectLst/>
              </a:rPr>
              <a:t> interim test based on district or school curriculum maps</a:t>
            </a:r>
          </a:p>
          <a:p>
            <a:pPr lvl="1" eaLnBrk="0" fontAlgn="base" hangingPunct="0">
              <a:lnSpc>
                <a:spcPct val="100000"/>
              </a:lnSpc>
              <a:spcBef>
                <a:spcPts val="600"/>
              </a:spcBef>
            </a:pPr>
            <a:r>
              <a:rPr lang="en-US" altLang="en-US" dirty="0"/>
              <a:t>Use the results to inform instructional next steps</a:t>
            </a:r>
            <a:endParaRPr kumimoji="0" lang="en-US" altLang="en-US" i="0" u="none" strike="noStrike" cap="none" normalizeH="0" baseline="0" dirty="0">
              <a:ln>
                <a:noFill/>
              </a:ln>
              <a:effectLst/>
            </a:endParaRPr>
          </a:p>
          <a:p>
            <a:pPr marL="0" indent="0" defTabSz="914400" eaLnBrk="0" fontAlgn="base" hangingPunct="0">
              <a:lnSpc>
                <a:spcPct val="100000"/>
              </a:lnSpc>
              <a:spcBef>
                <a:spcPts val="1800"/>
              </a:spcBef>
              <a:buNone/>
            </a:pPr>
            <a:r>
              <a:rPr kumimoji="0" lang="en-US" altLang="en-US" i="0" u="none" strike="noStrike" cap="none" normalizeH="0" baseline="0" dirty="0">
                <a:ln>
                  <a:noFill/>
                </a:ln>
                <a:effectLst/>
              </a:rPr>
              <a:t>Match the </a:t>
            </a:r>
            <a:r>
              <a:rPr lang="en-US" altLang="en-US" dirty="0"/>
              <a:t>assessment environment to the learning environment.</a:t>
            </a:r>
            <a:endParaRPr kumimoji="0" lang="en-US" altLang="en-US" i="0" u="none" strike="noStrike" cap="none" normalizeH="0" baseline="0" dirty="0">
              <a:ln>
                <a:noFill/>
              </a:ln>
              <a:effectLst/>
            </a:endParaRPr>
          </a:p>
          <a:p>
            <a:pPr lvl="1" defTabSz="914400" eaLnBrk="0" fontAlgn="base" hangingPunct="0">
              <a:lnSpc>
                <a:spcPct val="100000"/>
              </a:lnSpc>
              <a:spcBef>
                <a:spcPts val="600"/>
              </a:spcBef>
            </a:pPr>
            <a:r>
              <a:rPr kumimoji="0" lang="en-US" altLang="en-US" i="0" u="none" strike="noStrike" cap="none" normalizeH="0" baseline="0" dirty="0">
                <a:ln>
                  <a:noFill/>
                </a:ln>
                <a:effectLst/>
              </a:rPr>
              <a:t>Ensure student accessibility supports are in place and available</a:t>
            </a:r>
          </a:p>
          <a:p>
            <a:pPr lvl="1" eaLnBrk="0" fontAlgn="base" hangingPunct="0">
              <a:lnSpc>
                <a:spcPct val="100000"/>
              </a:lnSpc>
              <a:spcBef>
                <a:spcPts val="600"/>
              </a:spcBef>
            </a:pPr>
            <a:r>
              <a:rPr lang="en-US" altLang="en-US" dirty="0"/>
              <a:t>Determine whether standardized or non-standardized administration will best meet instructional needs</a:t>
            </a:r>
          </a:p>
        </p:txBody>
      </p:sp>
    </p:spTree>
    <p:custDataLst>
      <p:tags r:id="rId1"/>
    </p:custDataLst>
    <p:extLst>
      <p:ext uri="{BB962C8B-B14F-4D97-AF65-F5344CB8AC3E}">
        <p14:creationId xmlns:p14="http://schemas.microsoft.com/office/powerpoint/2010/main" val="59915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A25A6-FD2E-148D-6439-EFF582B526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4FA147-57E1-ECF9-4F5E-036AE1776F4B}"/>
              </a:ext>
            </a:extLst>
          </p:cNvPr>
          <p:cNvSpPr>
            <a:spLocks noGrp="1"/>
          </p:cNvSpPr>
          <p:nvPr>
            <p:ph type="title"/>
          </p:nvPr>
        </p:nvSpPr>
        <p:spPr/>
        <p:txBody>
          <a:bodyPr>
            <a:noAutofit/>
          </a:bodyPr>
          <a:lstStyle/>
          <a:p>
            <a:r>
              <a:rPr lang="en-US" dirty="0"/>
              <a:t>Interim Test Security</a:t>
            </a:r>
          </a:p>
        </p:txBody>
      </p:sp>
      <p:sp>
        <p:nvSpPr>
          <p:cNvPr id="7" name="Rectangle 1">
            <a:extLst>
              <a:ext uri="{FF2B5EF4-FFF2-40B4-BE49-F238E27FC236}">
                <a16:creationId xmlns:a16="http://schemas.microsoft.com/office/drawing/2014/main" id="{F3FB87D7-DE15-1BE9-147D-B851969D9D55}"/>
              </a:ext>
            </a:extLst>
          </p:cNvPr>
          <p:cNvSpPr>
            <a:spLocks noGrp="1" noChangeArrowheads="1"/>
          </p:cNvSpPr>
          <p:nvPr>
            <p:ph idx="1"/>
          </p:nvPr>
        </p:nvSpPr>
        <p:spPr bwMode="auto">
          <a:xfrm>
            <a:off x="717176" y="1825625"/>
            <a:ext cx="10784542"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lnSpc>
                <a:spcPct val="100000"/>
              </a:lnSpc>
              <a:spcBef>
                <a:spcPts val="600"/>
              </a:spcBef>
              <a:buNone/>
            </a:pPr>
            <a:r>
              <a:rPr lang="en-US" dirty="0"/>
              <a:t>Interim test items may NOT be:</a:t>
            </a:r>
          </a:p>
          <a:p>
            <a:pPr lvl="1">
              <a:lnSpc>
                <a:spcPct val="100000"/>
              </a:lnSpc>
              <a:spcBef>
                <a:spcPts val="600"/>
              </a:spcBef>
            </a:pPr>
            <a:r>
              <a:rPr lang="en-US" dirty="0"/>
              <a:t>Photographed or screen clipped</a:t>
            </a:r>
          </a:p>
          <a:p>
            <a:pPr lvl="1">
              <a:lnSpc>
                <a:spcPct val="100000"/>
              </a:lnSpc>
              <a:spcBef>
                <a:spcPts val="600"/>
              </a:spcBef>
            </a:pPr>
            <a:r>
              <a:rPr lang="en-US" dirty="0"/>
              <a:t>Posted on social media platforms or the Internet</a:t>
            </a:r>
          </a:p>
          <a:p>
            <a:pPr lvl="1">
              <a:lnSpc>
                <a:spcPct val="100000"/>
              </a:lnSpc>
              <a:spcBef>
                <a:spcPts val="600"/>
              </a:spcBef>
            </a:pPr>
            <a:r>
              <a:rPr lang="en-US" dirty="0"/>
              <a:t>Posted on learning management systems (e.g., Canvas, Schoology, or Google Classroom)</a:t>
            </a:r>
          </a:p>
          <a:p>
            <a:pPr lvl="1">
              <a:lnSpc>
                <a:spcPct val="100000"/>
              </a:lnSpc>
              <a:spcBef>
                <a:spcPts val="600"/>
              </a:spcBef>
            </a:pPr>
            <a:r>
              <a:rPr lang="en-US" dirty="0"/>
              <a:t>Emailed, including text or image contents</a:t>
            </a:r>
          </a:p>
          <a:p>
            <a:pPr marL="0" indent="0">
              <a:lnSpc>
                <a:spcPct val="100000"/>
              </a:lnSpc>
              <a:spcBef>
                <a:spcPts val="1800"/>
              </a:spcBef>
              <a:buNone/>
            </a:pPr>
            <a:r>
              <a:rPr lang="en-US" dirty="0"/>
              <a:t>Interim items MAY be:</a:t>
            </a:r>
          </a:p>
          <a:p>
            <a:pPr lvl="1">
              <a:lnSpc>
                <a:spcPct val="100000"/>
              </a:lnSpc>
              <a:spcBef>
                <a:spcPts val="600"/>
              </a:spcBef>
            </a:pPr>
            <a:r>
              <a:rPr lang="en-US" dirty="0"/>
              <a:t>Projected or displayed to students during instruction</a:t>
            </a:r>
          </a:p>
          <a:p>
            <a:pPr lvl="1">
              <a:lnSpc>
                <a:spcPct val="100000"/>
              </a:lnSpc>
              <a:spcBef>
                <a:spcPts val="600"/>
              </a:spcBef>
            </a:pPr>
            <a:r>
              <a:rPr lang="en-US" dirty="0"/>
              <a:t>Printed for student use, then securely handled or destroyed</a:t>
            </a:r>
          </a:p>
        </p:txBody>
      </p:sp>
      <p:sp>
        <p:nvSpPr>
          <p:cNvPr id="2" name="Google Shape;369;g6247499a28_0_6">
            <a:extLst>
              <a:ext uri="{FF2B5EF4-FFF2-40B4-BE49-F238E27FC236}">
                <a16:creationId xmlns:a16="http://schemas.microsoft.com/office/drawing/2014/main" id="{39FFC974-EDBA-2361-7B65-D2A8BED82A26}"/>
              </a:ext>
              <a:ext uri="{C183D7F6-B498-43B3-948B-1728B52AA6E4}">
                <adec:decorative xmlns:adec="http://schemas.microsoft.com/office/drawing/2017/decorative" val="1"/>
              </a:ext>
            </a:extLst>
          </p:cNvPr>
          <p:cNvSpPr txBox="1">
            <a:spLocks/>
          </p:cNvSpPr>
          <p:nvPr/>
        </p:nvSpPr>
        <p:spPr>
          <a:xfrm>
            <a:off x="6472052" y="1825625"/>
            <a:ext cx="4851536" cy="763196"/>
          </a:xfrm>
          <a:prstGeom prst="rect">
            <a:avLst/>
          </a:prstGeom>
          <a:solidFill>
            <a:schemeClr val="accent4"/>
          </a:solidFill>
          <a:ln w="28575">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spcAft>
                <a:spcPts val="600"/>
              </a:spcAft>
              <a:defRPr/>
            </a:pPr>
            <a:r>
              <a:rPr lang="en-US" sz="2400" b="1" dirty="0">
                <a:solidFill>
                  <a:schemeClr val="bg1"/>
                </a:solidFill>
                <a:latin typeface="+mn-lt"/>
                <a:cs typeface="Times New Roman" pitchFamily="18" charset="0"/>
              </a:rPr>
              <a:t>Interim test items are </a:t>
            </a:r>
            <a:r>
              <a:rPr lang="en-US" sz="2400" b="1" u="sng" dirty="0">
                <a:solidFill>
                  <a:schemeClr val="bg1"/>
                </a:solidFill>
                <a:latin typeface="+mn-lt"/>
                <a:cs typeface="Times New Roman" pitchFamily="18" charset="0"/>
              </a:rPr>
              <a:t>semi-secure</a:t>
            </a:r>
            <a:r>
              <a:rPr lang="en-US" sz="2400" b="1" dirty="0">
                <a:solidFill>
                  <a:schemeClr val="bg1"/>
                </a:solidFill>
                <a:latin typeface="+mn-lt"/>
                <a:cs typeface="Times New Roman" pitchFamily="18" charset="0"/>
              </a:rPr>
              <a:t>.</a:t>
            </a:r>
            <a:endParaRPr lang="en-US" sz="2400" b="1" dirty="0">
              <a:solidFill>
                <a:srgbClr val="FFFF00"/>
              </a:solidFill>
              <a:latin typeface="+mn-lt"/>
              <a:cs typeface="Times New Roman" pitchFamily="18" charset="0"/>
            </a:endParaRPr>
          </a:p>
        </p:txBody>
      </p:sp>
    </p:spTree>
    <p:custDataLst>
      <p:tags r:id="rId1"/>
    </p:custDataLst>
    <p:extLst>
      <p:ext uri="{BB962C8B-B14F-4D97-AF65-F5344CB8AC3E}">
        <p14:creationId xmlns:p14="http://schemas.microsoft.com/office/powerpoint/2010/main" val="211677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DF334A-8C07-468A-D74C-909571584893}"/>
              </a:ext>
            </a:extLst>
          </p:cNvPr>
          <p:cNvSpPr>
            <a:spLocks noGrp="1"/>
          </p:cNvSpPr>
          <p:nvPr>
            <p:ph idx="1"/>
          </p:nvPr>
        </p:nvSpPr>
        <p:spPr>
          <a:xfrm>
            <a:off x="717176" y="1825625"/>
            <a:ext cx="6033663" cy="4109010"/>
          </a:xfrm>
        </p:spPr>
        <p:txBody>
          <a:bodyPr/>
          <a:lstStyle/>
          <a:p>
            <a:pPr marL="0" indent="0">
              <a:lnSpc>
                <a:spcPct val="100000"/>
              </a:lnSpc>
              <a:spcBef>
                <a:spcPts val="600"/>
              </a:spcBef>
              <a:buNone/>
            </a:pPr>
            <a:r>
              <a:rPr lang="en-US" dirty="0"/>
              <a:t>TAs can access interim tests on the OSAS Portal</a:t>
            </a:r>
          </a:p>
          <a:p>
            <a:pPr lvl="1">
              <a:lnSpc>
                <a:spcPct val="100000"/>
              </a:lnSpc>
              <a:spcBef>
                <a:spcPts val="600"/>
              </a:spcBef>
            </a:pPr>
            <a:r>
              <a:rPr lang="en-US" dirty="0"/>
              <a:t>Preview tests and display items with the Assessment Viewing Application (AVA)</a:t>
            </a:r>
          </a:p>
          <a:p>
            <a:pPr lvl="1">
              <a:lnSpc>
                <a:spcPct val="100000"/>
              </a:lnSpc>
              <a:spcBef>
                <a:spcPts val="600"/>
              </a:spcBef>
            </a:pPr>
            <a:r>
              <a:rPr lang="en-US" dirty="0"/>
              <a:t>Ensure student accessibility supports are set in TIDE</a:t>
            </a:r>
          </a:p>
          <a:p>
            <a:pPr lvl="1">
              <a:lnSpc>
                <a:spcPct val="100000"/>
              </a:lnSpc>
              <a:spcBef>
                <a:spcPts val="600"/>
              </a:spcBef>
            </a:pPr>
            <a:r>
              <a:rPr lang="en-US" dirty="0"/>
              <a:t>Administer tests through the TA Interface</a:t>
            </a:r>
          </a:p>
          <a:p>
            <a:pPr lvl="1">
              <a:lnSpc>
                <a:spcPct val="100000"/>
              </a:lnSpc>
              <a:spcBef>
                <a:spcPts val="600"/>
              </a:spcBef>
            </a:pPr>
            <a:r>
              <a:rPr lang="en-US" dirty="0"/>
              <a:t>Access results in the Reporting System</a:t>
            </a:r>
          </a:p>
          <a:p>
            <a:pPr marL="0" indent="0">
              <a:lnSpc>
                <a:spcPct val="100000"/>
              </a:lnSpc>
              <a:spcBef>
                <a:spcPts val="1800"/>
              </a:spcBef>
              <a:buNone/>
            </a:pPr>
            <a:r>
              <a:rPr lang="en-US" dirty="0"/>
              <a:t>Access ELA and Math instructional resources in Tools for Teachers.</a:t>
            </a:r>
          </a:p>
        </p:txBody>
      </p:sp>
      <p:pic>
        <p:nvPicPr>
          <p:cNvPr id="8" name="Picture 7" descr="Screen shot of the Oregon statewide assessment portal homepage. At the top is a red square showing viewer to click on interim assessments to access the Oregon interim assessment system.">
            <a:extLst>
              <a:ext uri="{C183D7F6-B498-43B3-948B-1728B52AA6E4}">
                <adec:decorative xmlns:adec="http://schemas.microsoft.com/office/drawing/2017/decorative" val="0"/>
              </a:ext>
            </a:extLst>
          </p:cNvPr>
          <p:cNvPicPr>
            <a:picLocks noChangeAspect="1"/>
          </p:cNvPicPr>
          <p:nvPr/>
        </p:nvPicPr>
        <p:blipFill>
          <a:blip r:embed="rId4"/>
          <a:srcRect r="46478" b="39422"/>
          <a:stretch>
            <a:fillRect/>
          </a:stretch>
        </p:blipFill>
        <p:spPr>
          <a:xfrm>
            <a:off x="6750839" y="2323736"/>
            <a:ext cx="5087128" cy="2598304"/>
          </a:xfrm>
          <a:prstGeom prst="rect">
            <a:avLst/>
          </a:prstGeom>
          <a:ln w="38100">
            <a:solidFill>
              <a:schemeClr val="accent4"/>
            </a:solidFill>
          </a:ln>
        </p:spPr>
      </p:pic>
      <p:sp>
        <p:nvSpPr>
          <p:cNvPr id="369" name="Google Shape;369;g6247499a28_0_6"/>
          <p:cNvSpPr txBox="1">
            <a:spLocks noGrp="1"/>
          </p:cNvSpPr>
          <p:nvPr>
            <p:ph type="title"/>
          </p:nvPr>
        </p:nvSpPr>
        <p:spPr>
          <a:prstGeom prst="rect">
            <a:avLst/>
          </a:prstGeom>
        </p:spPr>
        <p:txBody>
          <a:bodyPr spcFirstLastPara="1" vert="horz" wrap="square" lIns="91425" tIns="45700" rIns="91425" bIns="45700" rtlCol="0" anchor="b" anchorCtr="0">
            <a:noAutofit/>
          </a:bodyPr>
          <a:lstStyle/>
          <a:p>
            <a:r>
              <a:rPr lang="en-US" sz="3600" dirty="0">
                <a:latin typeface="+mn-lt"/>
              </a:rPr>
              <a:t>Interim Assessments on the OSAS Portal</a:t>
            </a:r>
            <a:endParaRPr sz="3600" dirty="0">
              <a:latin typeface="+mn-lt"/>
            </a:endParaRPr>
          </a:p>
        </p:txBody>
      </p:sp>
      <p:sp>
        <p:nvSpPr>
          <p:cNvPr id="7" name="Rectangle 6">
            <a:extLst>
              <a:ext uri="{C183D7F6-B498-43B3-948B-1728B52AA6E4}">
                <adec:decorative xmlns:adec="http://schemas.microsoft.com/office/drawing/2017/decorative" val="1"/>
              </a:ext>
            </a:extLst>
          </p:cNvPr>
          <p:cNvSpPr/>
          <p:nvPr/>
        </p:nvSpPr>
        <p:spPr>
          <a:xfrm>
            <a:off x="8748081" y="2382451"/>
            <a:ext cx="1714080" cy="32512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Google Shape;369;g6247499a28_0_6">
            <a:extLst>
              <a:ext uri="{FF2B5EF4-FFF2-40B4-BE49-F238E27FC236}">
                <a16:creationId xmlns:a16="http://schemas.microsoft.com/office/drawing/2014/main" id="{E21F3840-4656-F1B9-4F6D-9366271DC6D4}"/>
              </a:ext>
              <a:ext uri="{C183D7F6-B498-43B3-948B-1728B52AA6E4}">
                <adec:decorative xmlns:adec="http://schemas.microsoft.com/office/drawing/2017/decorative" val="1"/>
              </a:ext>
            </a:extLst>
          </p:cNvPr>
          <p:cNvSpPr txBox="1">
            <a:spLocks/>
          </p:cNvSpPr>
          <p:nvPr/>
        </p:nvSpPr>
        <p:spPr>
          <a:xfrm>
            <a:off x="8510016" y="554680"/>
            <a:ext cx="3277540" cy="763196"/>
          </a:xfrm>
          <a:prstGeom prst="rect">
            <a:avLst/>
          </a:prstGeom>
          <a:solidFill>
            <a:schemeClr val="accent4"/>
          </a:solidFill>
          <a:ln w="28575">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spcAft>
                <a:spcPts val="600"/>
              </a:spcAft>
              <a:defRPr/>
            </a:pPr>
            <a:r>
              <a:rPr lang="en-US" sz="2400" b="1" dirty="0">
                <a:solidFill>
                  <a:srgbClr val="FFFF00"/>
                </a:solidFill>
                <a:latin typeface="+mn-lt"/>
                <a:cs typeface="Times New Roman" pitchFamily="18" charset="0"/>
                <a:hlinkClick r:id="rId5">
                  <a:extLst>
                    <a:ext uri="{A12FA001-AC4F-418D-AE19-62706E023703}">
                      <ahyp:hlinkClr xmlns:ahyp="http://schemas.microsoft.com/office/drawing/2018/hyperlinkcolor" val="tx"/>
                    </a:ext>
                  </a:extLst>
                </a:hlinkClick>
              </a:rPr>
              <a:t>https://osasportal.org/</a:t>
            </a:r>
            <a:r>
              <a:rPr lang="en-US" sz="2400" b="1" dirty="0">
                <a:solidFill>
                  <a:srgbClr val="FFFF00"/>
                </a:solidFill>
                <a:latin typeface="+mn-lt"/>
                <a:cs typeface="Times New Roman" pitchFamily="18" charset="0"/>
              </a:rPr>
              <a:t> </a:t>
            </a:r>
          </a:p>
        </p:txBody>
      </p:sp>
      <p:pic>
        <p:nvPicPr>
          <p:cNvPr id="5" name="Picture 4" descr="Tools for Teacher Logo">
            <a:extLst>
              <a:ext uri="{FF2B5EF4-FFF2-40B4-BE49-F238E27FC236}">
                <a16:creationId xmlns:a16="http://schemas.microsoft.com/office/drawing/2014/main" id="{DA777AA9-5C84-9958-9444-C58A310D14DE}"/>
              </a:ext>
            </a:extLst>
          </p:cNvPr>
          <p:cNvPicPr>
            <a:picLocks noChangeAspect="1"/>
          </p:cNvPicPr>
          <p:nvPr/>
        </p:nvPicPr>
        <p:blipFill>
          <a:blip r:embed="rId6"/>
          <a:stretch>
            <a:fillRect/>
          </a:stretch>
        </p:blipFill>
        <p:spPr>
          <a:xfrm>
            <a:off x="7898373" y="5121543"/>
            <a:ext cx="2792060" cy="1281145"/>
          </a:xfrm>
          <a:prstGeom prst="rect">
            <a:avLst/>
          </a:prstGeom>
          <a:ln w="38100">
            <a:solidFill>
              <a:schemeClr val="accent4"/>
            </a:solidFill>
          </a:ln>
        </p:spPr>
      </p:pic>
    </p:spTree>
    <p:custDataLst>
      <p:tags r:id="rId1"/>
    </p:custDataLst>
    <p:extLst>
      <p:ext uri="{BB962C8B-B14F-4D97-AF65-F5344CB8AC3E}">
        <p14:creationId xmlns:p14="http://schemas.microsoft.com/office/powerpoint/2010/main" val="179359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AF7D-94E5-D820-DD9E-00CA509B2B23}"/>
              </a:ext>
            </a:extLst>
          </p:cNvPr>
          <p:cNvSpPr>
            <a:spLocks noGrp="1"/>
          </p:cNvSpPr>
          <p:nvPr>
            <p:ph type="ctrTitle"/>
          </p:nvPr>
        </p:nvSpPr>
        <p:spPr/>
        <p:txBody>
          <a:bodyPr/>
          <a:lstStyle/>
          <a:p>
            <a:r>
              <a:rPr lang="en-US" dirty="0"/>
              <a:t>Support and Resources</a:t>
            </a:r>
          </a:p>
        </p:txBody>
      </p:sp>
      <p:sp>
        <p:nvSpPr>
          <p:cNvPr id="3" name="Footer Placeholder 2">
            <a:extLst>
              <a:ext uri="{FF2B5EF4-FFF2-40B4-BE49-F238E27FC236}">
                <a16:creationId xmlns:a16="http://schemas.microsoft.com/office/drawing/2014/main" id="{BCF4EEAD-CDA1-E3E3-FBC3-324B454176AF}"/>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9974CD9F-8953-FD97-DF5E-0C1F14C01EE5}"/>
              </a:ext>
            </a:extLst>
          </p:cNvPr>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412594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ChangeArrowheads="1"/>
          </p:cNvSpPr>
          <p:nvPr/>
        </p:nvSpPr>
        <p:spPr bwMode="auto">
          <a:xfrm>
            <a:off x="717176" y="1848894"/>
            <a:ext cx="10784542" cy="35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indent="-182563"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187450" indent="-182563"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1462088" indent="-182563"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19192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3764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28336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290888" indent="-182563"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marL="339725" indent="-339725">
              <a:buClrTx/>
              <a:buSzPct val="100000"/>
              <a:buFont typeface="Arial" panose="020B0604020202020204" pitchFamily="34" charset="0"/>
              <a:buChar char="•"/>
              <a:defRPr/>
            </a:pPr>
            <a:r>
              <a:rPr lang="en-US" altLang="en-US" dirty="0">
                <a:latin typeface="+mn-lt"/>
                <a:hlinkClick r:id="rId3"/>
              </a:rPr>
              <a:t>Regional ESD Partners</a:t>
            </a:r>
            <a:r>
              <a:rPr lang="en-US" altLang="en-US" dirty="0">
                <a:latin typeface="+mn-lt"/>
              </a:rPr>
              <a:t> provide primary support for general questions.</a:t>
            </a:r>
          </a:p>
          <a:p>
            <a:pPr marL="339725" indent="-339725">
              <a:buClrTx/>
              <a:buSzPct val="100000"/>
              <a:buFont typeface="Arial" panose="020B0604020202020204" pitchFamily="34" charset="0"/>
              <a:buChar char="•"/>
              <a:defRPr/>
            </a:pPr>
            <a:r>
              <a:rPr lang="en-US" altLang="en-US" dirty="0">
                <a:latin typeface="+mn-lt"/>
              </a:rPr>
              <a:t>The </a:t>
            </a:r>
            <a:r>
              <a:rPr lang="en-US" altLang="en-US" dirty="0">
                <a:latin typeface="+mn-lt"/>
                <a:hlinkClick r:id="rId4"/>
              </a:rPr>
              <a:t>OSAS Helpdesk</a:t>
            </a:r>
            <a:r>
              <a:rPr lang="en-US" altLang="en-US" dirty="0">
                <a:latin typeface="+mn-lt"/>
              </a:rPr>
              <a:t> provides primary technical support for Cambium’s Test Delivery System.</a:t>
            </a:r>
          </a:p>
          <a:p>
            <a:pPr marL="339725" indent="-339725">
              <a:buClrTx/>
              <a:buSzPct val="100000"/>
              <a:buFont typeface="Arial" panose="020B0604020202020204" pitchFamily="34" charset="0"/>
              <a:buChar char="•"/>
              <a:defRPr/>
            </a:pPr>
            <a:r>
              <a:rPr lang="en-US" altLang="en-US" dirty="0">
                <a:latin typeface="+mn-lt"/>
              </a:rPr>
              <a:t>Contact </a:t>
            </a:r>
            <a:r>
              <a:rPr lang="en-US" altLang="en-US" dirty="0">
                <a:latin typeface="+mn-lt"/>
                <a:hlinkClick r:id="rId5"/>
              </a:rPr>
              <a:t>ODE’s Assessment Team</a:t>
            </a:r>
            <a:r>
              <a:rPr lang="en-US" altLang="en-US" dirty="0">
                <a:latin typeface="+mn-lt"/>
              </a:rPr>
              <a:t> for test-specific information.</a:t>
            </a:r>
          </a:p>
        </p:txBody>
      </p:sp>
      <p:sp>
        <p:nvSpPr>
          <p:cNvPr id="7" name="Rectangle 8"/>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lang="en-US" altLang="en-US" sz="4400" dirty="0">
                <a:solidFill>
                  <a:schemeClr val="accent1"/>
                </a:solidFill>
                <a:latin typeface="+mj-lt"/>
              </a:rPr>
              <a:t>Contacts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329708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Resources</a:t>
            </a:r>
            <a:endParaRPr lang="en-US" dirty="0"/>
          </a:p>
        </p:txBody>
      </p:sp>
      <p:sp>
        <p:nvSpPr>
          <p:cNvPr id="3" name="Content Placeholder 2">
            <a:extLst>
              <a:ext uri="{FF2B5EF4-FFF2-40B4-BE49-F238E27FC236}">
                <a16:creationId xmlns:a16="http://schemas.microsoft.com/office/drawing/2014/main" id="{218AC374-8033-B52B-B0EE-E9D8B8979B42}"/>
              </a:ext>
            </a:extLst>
          </p:cNvPr>
          <p:cNvSpPr>
            <a:spLocks noGrp="1"/>
          </p:cNvSpPr>
          <p:nvPr>
            <p:ph idx="1"/>
          </p:nvPr>
        </p:nvSpPr>
        <p:spPr/>
        <p:txBody>
          <a:bodyPr/>
          <a:lstStyle/>
          <a:p>
            <a:pPr marL="344488" indent="-344488">
              <a:lnSpc>
                <a:spcPct val="100000"/>
              </a:lnSpc>
              <a:spcBef>
                <a:spcPts val="600"/>
              </a:spcBef>
              <a:defRPr/>
            </a:pPr>
            <a:r>
              <a:rPr lang="en-US" dirty="0">
                <a:solidFill>
                  <a:schemeClr val="tx1">
                    <a:lumMod val="50000"/>
                  </a:schemeClr>
                </a:solidFill>
                <a:hlinkClick r:id="rId3"/>
              </a:rPr>
              <a:t>ODE Interim Assessment webpage</a:t>
            </a:r>
            <a:endParaRPr lang="en-US" dirty="0">
              <a:solidFill>
                <a:schemeClr val="tx1">
                  <a:lumMod val="50000"/>
                </a:schemeClr>
              </a:solidFill>
            </a:endParaRPr>
          </a:p>
          <a:p>
            <a:pPr marL="344488" indent="-344488">
              <a:lnSpc>
                <a:spcPct val="100000"/>
              </a:lnSpc>
              <a:spcBef>
                <a:spcPts val="600"/>
              </a:spcBef>
              <a:defRPr/>
            </a:pPr>
            <a:r>
              <a:rPr lang="en-US" u="sng" dirty="0">
                <a:solidFill>
                  <a:schemeClr val="tx1">
                    <a:lumMod val="50000"/>
                  </a:schemeClr>
                </a:solidFill>
                <a:cs typeface="Times New Roman" pitchFamily="18" charset="0"/>
                <a:hlinkClick r:id="rId4"/>
              </a:rPr>
              <a:t>Interim Assessment Overview</a:t>
            </a:r>
            <a:endParaRPr lang="en-US" u="sng" dirty="0">
              <a:solidFill>
                <a:schemeClr val="tx1">
                  <a:lumMod val="50000"/>
                </a:schemeClr>
              </a:solidFill>
              <a:cs typeface="Times New Roman" pitchFamily="18" charset="0"/>
            </a:endParaRPr>
          </a:p>
          <a:p>
            <a:pPr marL="344488" indent="-344488">
              <a:lnSpc>
                <a:spcPct val="100000"/>
              </a:lnSpc>
              <a:spcBef>
                <a:spcPts val="600"/>
              </a:spcBef>
              <a:defRPr/>
            </a:pPr>
            <a:r>
              <a:rPr lang="en-US" u="sng" dirty="0">
                <a:solidFill>
                  <a:schemeClr val="tx1">
                    <a:lumMod val="50000"/>
                  </a:schemeClr>
                </a:solidFill>
                <a:cs typeface="Times New Roman" pitchFamily="18" charset="0"/>
                <a:hlinkClick r:id="rId5"/>
              </a:rPr>
              <a:t>OSAS Portal</a:t>
            </a:r>
            <a:endParaRPr lang="en-US" u="sng" dirty="0">
              <a:solidFill>
                <a:schemeClr val="tx1">
                  <a:lumMod val="50000"/>
                </a:schemeClr>
              </a:solidFill>
              <a:cs typeface="Times New Roman" pitchFamily="18" charset="0"/>
            </a:endParaRPr>
          </a:p>
          <a:p>
            <a:pPr marL="344488" indent="-344488">
              <a:lnSpc>
                <a:spcPct val="100000"/>
              </a:lnSpc>
              <a:spcBef>
                <a:spcPts val="600"/>
              </a:spcBef>
              <a:defRPr/>
            </a:pPr>
            <a:r>
              <a:rPr lang="en-US" u="sng" dirty="0">
                <a:solidFill>
                  <a:schemeClr val="tx1">
                    <a:lumMod val="50000"/>
                  </a:schemeClr>
                </a:solidFill>
                <a:cs typeface="Times New Roman" pitchFamily="18" charset="0"/>
                <a:hlinkClick r:id="rId6"/>
              </a:rPr>
              <a:t>Tools for Teachers</a:t>
            </a:r>
            <a:endParaRPr lang="en-US" u="sng" dirty="0">
              <a:solidFill>
                <a:schemeClr val="tx1">
                  <a:lumMod val="50000"/>
                </a:schemeClr>
              </a:solidFill>
              <a:cs typeface="Times New Roman" pitchFamily="18" charset="0"/>
            </a:endParaRPr>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180144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2" name="Content Placeholder 1"/>
          <p:cNvSpPr>
            <a:spLocks noGrp="1"/>
          </p:cNvSpPr>
          <p:nvPr>
            <p:ph idx="1"/>
          </p:nvPr>
        </p:nvSpPr>
        <p:spPr>
          <a:xfrm>
            <a:off x="717176" y="2153265"/>
            <a:ext cx="10784542" cy="3781370"/>
          </a:xfrm>
        </p:spPr>
        <p:txBody>
          <a:bodyPr>
            <a:normAutofit/>
          </a:bodyPr>
          <a:lstStyle/>
          <a:p>
            <a:pPr marL="342900" indent="-342900">
              <a:spcAft>
                <a:spcPts val="600"/>
              </a:spcAft>
              <a:defRPr/>
            </a:pPr>
            <a:r>
              <a:rPr lang="en-US" dirty="0">
                <a:solidFill>
                  <a:schemeClr val="tx1">
                    <a:lumMod val="50000"/>
                  </a:schemeClr>
                </a:solidFill>
              </a:rPr>
              <a:t>Overview of the OSAS Interim Assessments</a:t>
            </a:r>
          </a:p>
          <a:p>
            <a:pPr marL="342900" indent="-342900">
              <a:spcAft>
                <a:spcPts val="600"/>
              </a:spcAft>
              <a:defRPr/>
            </a:pPr>
            <a:r>
              <a:rPr lang="en-US" dirty="0">
                <a:solidFill>
                  <a:schemeClr val="tx1">
                    <a:lumMod val="50000"/>
                  </a:schemeClr>
                </a:solidFill>
              </a:rPr>
              <a:t>Interim Assessment Use, Test Security, and Administration Features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pPr/>
              <a:t>2</a:t>
            </a:fld>
            <a:endParaRPr lang="en-US" dirty="0"/>
          </a:p>
        </p:txBody>
      </p:sp>
    </p:spTree>
    <p:extLst>
      <p:ext uri="{BB962C8B-B14F-4D97-AF65-F5344CB8AC3E}">
        <p14:creationId xmlns:p14="http://schemas.microsoft.com/office/powerpoint/2010/main" val="425390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729" y="2478818"/>
            <a:ext cx="10784542" cy="1900363"/>
          </a:xfrm>
        </p:spPr>
        <p:txBody>
          <a:bodyPr>
            <a:normAutofit/>
          </a:bodyPr>
          <a:lstStyle/>
          <a:p>
            <a:pPr algn="ctr"/>
            <a:r>
              <a:rPr lang="en-US" sz="5400" dirty="0"/>
              <a:t>Overview of the OSAS </a:t>
            </a:r>
            <a:br>
              <a:rPr lang="en-US" sz="5400" dirty="0"/>
            </a:br>
            <a:r>
              <a:rPr lang="en-US" sz="5400" dirty="0"/>
              <a:t>Interim Assessments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47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p:spPr>
        <p:txBody>
          <a:bodyPr spcFirstLastPara="1" vert="horz" wrap="square" lIns="91425" tIns="45700" rIns="91425" bIns="45700" rtlCol="0" anchor="b" anchorCtr="0">
            <a:noAutofit/>
          </a:bodyPr>
          <a:lstStyle/>
          <a:p>
            <a:r>
              <a:rPr lang="en" dirty="0"/>
              <a:t>Features of Interim Assessments</a:t>
            </a:r>
            <a:endParaRPr dirty="0"/>
          </a:p>
        </p:txBody>
      </p:sp>
      <p:sp>
        <p:nvSpPr>
          <p:cNvPr id="153" name="Google Shape;153;p25"/>
          <p:cNvSpPr txBox="1">
            <a:spLocks noGrp="1"/>
          </p:cNvSpPr>
          <p:nvPr>
            <p:ph idx="1"/>
          </p:nvPr>
        </p:nvSpPr>
        <p:spPr>
          <a:xfrm>
            <a:off x="717176" y="1711321"/>
            <a:ext cx="10784542" cy="4109010"/>
          </a:xfrm>
          <a:prstGeom prst="rect">
            <a:avLst/>
          </a:prstGeom>
        </p:spPr>
        <p:txBody>
          <a:bodyPr spcFirstLastPara="1" vert="horz" wrap="square" lIns="91425" tIns="45700" rIns="91425" bIns="45700" rtlCol="0" anchor="t" anchorCtr="0">
            <a:noAutofit/>
          </a:bodyPr>
          <a:lstStyle/>
          <a:p>
            <a:pPr marL="101598" indent="0">
              <a:lnSpc>
                <a:spcPct val="100000"/>
              </a:lnSpc>
              <a:spcBef>
                <a:spcPts val="600"/>
              </a:spcBef>
              <a:spcAft>
                <a:spcPts val="1000"/>
              </a:spcAft>
              <a:buSzPct val="100000"/>
              <a:buNone/>
            </a:pPr>
            <a:r>
              <a:rPr lang="en" dirty="0"/>
              <a:t>Interim tests are small, “just-in-time” tests aligned with Oregon’s Academic Content Standards designed to be embedded within the teaching and learning process.</a:t>
            </a:r>
            <a:endParaRPr lang="en-US" dirty="0"/>
          </a:p>
          <a:p>
            <a:pPr marL="101598" indent="0">
              <a:lnSpc>
                <a:spcPct val="100000"/>
              </a:lnSpc>
              <a:spcBef>
                <a:spcPts val="600"/>
              </a:spcBef>
              <a:spcAft>
                <a:spcPts val="1000"/>
              </a:spcAft>
              <a:buSzPct val="100000"/>
              <a:buNone/>
            </a:pPr>
            <a:r>
              <a:rPr lang="en-US" dirty="0"/>
              <a:t>All Oregon public school educators (including public charter schools) have access to nearly 300 interim tests in ELA, Mathematics, and Science </a:t>
            </a:r>
            <a:r>
              <a:rPr lang="en-US" b="1" u="sng" dirty="0"/>
              <a:t>at no cost</a:t>
            </a:r>
            <a:r>
              <a:rPr lang="en-US" dirty="0"/>
              <a:t>.</a:t>
            </a:r>
          </a:p>
          <a:p>
            <a:pPr marL="101598" indent="0">
              <a:lnSpc>
                <a:spcPct val="100000"/>
              </a:lnSpc>
              <a:spcBef>
                <a:spcPts val="600"/>
              </a:spcBef>
              <a:spcAft>
                <a:spcPts val="1000"/>
              </a:spcAft>
              <a:buSzPct val="100000"/>
              <a:buNone/>
            </a:pPr>
            <a:r>
              <a:rPr lang="en-US" dirty="0"/>
              <a:t>Interim tests include the same accessibility supports as OSAS summative tests.</a:t>
            </a:r>
          </a:p>
          <a:p>
            <a:pPr marL="101598" indent="0">
              <a:lnSpc>
                <a:spcPct val="100000"/>
              </a:lnSpc>
              <a:spcBef>
                <a:spcPts val="600"/>
              </a:spcBef>
              <a:spcAft>
                <a:spcPts val="1000"/>
              </a:spcAft>
              <a:buSzPct val="100000"/>
              <a:buNone/>
            </a:pPr>
            <a:r>
              <a:rPr lang="en-US" dirty="0"/>
              <a:t>Interim tests cover the range of cognitive demand described in Oregon’s Academic Content Standards.</a:t>
            </a:r>
          </a:p>
          <a:p>
            <a:pPr marL="101598" indent="0">
              <a:lnSpc>
                <a:spcPct val="100000"/>
              </a:lnSpc>
              <a:spcBef>
                <a:spcPts val="600"/>
              </a:spcBef>
              <a:spcAft>
                <a:spcPts val="1000"/>
              </a:spcAft>
              <a:buSzPct val="100000"/>
              <a:buNone/>
            </a:pPr>
            <a:r>
              <a:rPr lang="en-US" dirty="0"/>
              <a:t>Educators can view test questions and students’ responses as part of the instructional process to identify students’ strengths and needs for growth.</a:t>
            </a:r>
          </a:p>
        </p:txBody>
      </p:sp>
    </p:spTree>
    <p:custDataLst>
      <p:tags r:id="rId1"/>
    </p:custDataLst>
    <p:extLst>
      <p:ext uri="{BB962C8B-B14F-4D97-AF65-F5344CB8AC3E}">
        <p14:creationId xmlns:p14="http://schemas.microsoft.com/office/powerpoint/2010/main" val="269742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prstGeom prst="rect">
            <a:avLst/>
          </a:prstGeom>
        </p:spPr>
        <p:txBody>
          <a:bodyPr spcFirstLastPara="1" vert="horz" wrap="square" lIns="91425" tIns="45700" rIns="91425" bIns="45700" rtlCol="0" anchor="b" anchorCtr="0">
            <a:noAutofit/>
          </a:bodyPr>
          <a:lstStyle/>
          <a:p>
            <a:r>
              <a:rPr lang="en" dirty="0"/>
              <a:t>Oregon’s Interim Assessment System</a:t>
            </a:r>
            <a:endParaRPr dirty="0"/>
          </a:p>
        </p:txBody>
      </p:sp>
      <p:sp>
        <p:nvSpPr>
          <p:cNvPr id="2" name="Content Placeholder 1">
            <a:extLst>
              <a:ext uri="{FF2B5EF4-FFF2-40B4-BE49-F238E27FC236}">
                <a16:creationId xmlns:a16="http://schemas.microsoft.com/office/drawing/2014/main" id="{E43D45F0-22AF-0D0B-80F4-1A12C7438004}"/>
              </a:ext>
            </a:extLst>
          </p:cNvPr>
          <p:cNvSpPr>
            <a:spLocks noGrp="1"/>
          </p:cNvSpPr>
          <p:nvPr>
            <p:ph idx="1"/>
          </p:nvPr>
        </p:nvSpPr>
        <p:spPr>
          <a:xfrm>
            <a:off x="717176" y="1825625"/>
            <a:ext cx="3640512" cy="4109010"/>
          </a:xfrm>
        </p:spPr>
        <p:txBody>
          <a:bodyPr>
            <a:normAutofit/>
          </a:bodyPr>
          <a:lstStyle/>
          <a:p>
            <a:pPr marL="0" indent="0">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Oregon’s interim tests include Interim Assessment Blocks (IABs) and Focused Interim Assessment Blocks (FIABs) that provide educators with in-the-moment evidence of student thinking around a small number of standards.</a:t>
            </a:r>
          </a:p>
        </p:txBody>
      </p:sp>
      <p:pic>
        <p:nvPicPr>
          <p:cNvPr id="3" name="Picture 2" descr="An image that shows IABs assess multiple standards and Focused IABs assess one standard.">
            <a:extLst>
              <a:ext uri="{FF2B5EF4-FFF2-40B4-BE49-F238E27FC236}">
                <a16:creationId xmlns:a16="http://schemas.microsoft.com/office/drawing/2014/main" id="{96168510-2EE2-7BC6-41DB-112797601830}"/>
              </a:ext>
            </a:extLst>
          </p:cNvPr>
          <p:cNvPicPr>
            <a:picLocks noChangeAspect="1"/>
          </p:cNvPicPr>
          <p:nvPr/>
        </p:nvPicPr>
        <p:blipFill>
          <a:blip r:embed="rId4"/>
          <a:stretch>
            <a:fillRect/>
          </a:stretch>
        </p:blipFill>
        <p:spPr>
          <a:xfrm>
            <a:off x="4559642" y="2316161"/>
            <a:ext cx="7295923" cy="3456922"/>
          </a:xfrm>
          <a:prstGeom prst="rect">
            <a:avLst/>
          </a:prstGeom>
        </p:spPr>
      </p:pic>
      <p:sp>
        <p:nvSpPr>
          <p:cNvPr id="4" name="Google Shape;369;g6247499a28_0_6">
            <a:extLst>
              <a:ext uri="{FF2B5EF4-FFF2-40B4-BE49-F238E27FC236}">
                <a16:creationId xmlns:a16="http://schemas.microsoft.com/office/drawing/2014/main" id="{7C2A6F3D-94FF-2049-EB02-17A5EF8049DA}"/>
              </a:ext>
              <a:ext uri="{C183D7F6-B498-43B3-948B-1728B52AA6E4}">
                <adec:decorative xmlns:adec="http://schemas.microsoft.com/office/drawing/2017/decorative" val="1"/>
              </a:ext>
            </a:extLst>
          </p:cNvPr>
          <p:cNvSpPr txBox="1">
            <a:spLocks/>
          </p:cNvSpPr>
          <p:nvPr/>
        </p:nvSpPr>
        <p:spPr>
          <a:xfrm>
            <a:off x="717175" y="4960342"/>
            <a:ext cx="3640511" cy="1440458"/>
          </a:xfrm>
          <a:prstGeom prst="rect">
            <a:avLst/>
          </a:prstGeom>
          <a:solidFill>
            <a:schemeClr val="accent5"/>
          </a:solidFill>
          <a:ln w="28575">
            <a:solidFill>
              <a:schemeClr val="accent5"/>
            </a:solid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spcAft>
                <a:spcPts val="600"/>
              </a:spcAft>
              <a:defRPr/>
            </a:pPr>
            <a:r>
              <a:rPr lang="en-US" sz="2400" b="1" dirty="0">
                <a:solidFill>
                  <a:schemeClr val="bg1"/>
                </a:solidFill>
                <a:latin typeface="+mn-lt"/>
                <a:cs typeface="Times New Roman" pitchFamily="18" charset="0"/>
              </a:rPr>
              <a:t>Interim tests are designed for formative use, </a:t>
            </a:r>
            <a:r>
              <a:rPr lang="en-US" sz="2400" b="1" u="sng" dirty="0">
                <a:solidFill>
                  <a:schemeClr val="bg1"/>
                </a:solidFill>
                <a:latin typeface="+mn-lt"/>
                <a:cs typeface="Times New Roman" pitchFamily="18" charset="0"/>
              </a:rPr>
              <a:t>not</a:t>
            </a:r>
            <a:r>
              <a:rPr lang="en-US" sz="2400" b="1" dirty="0">
                <a:solidFill>
                  <a:schemeClr val="bg1"/>
                </a:solidFill>
                <a:latin typeface="+mn-lt"/>
                <a:cs typeface="Times New Roman" pitchFamily="18" charset="0"/>
              </a:rPr>
              <a:t> as benchmarking tests</a:t>
            </a:r>
            <a:endParaRPr lang="en-US" sz="2400" b="1" dirty="0">
              <a:solidFill>
                <a:srgbClr val="FFFF00"/>
              </a:solidFill>
              <a:latin typeface="+mn-lt"/>
              <a:cs typeface="Times New Roman" pitchFamily="18" charset="0"/>
            </a:endParaRPr>
          </a:p>
        </p:txBody>
      </p:sp>
    </p:spTree>
    <p:custDataLst>
      <p:tags r:id="rId1"/>
    </p:custDataLst>
    <p:extLst>
      <p:ext uri="{BB962C8B-B14F-4D97-AF65-F5344CB8AC3E}">
        <p14:creationId xmlns:p14="http://schemas.microsoft.com/office/powerpoint/2010/main" val="187214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717176" y="457200"/>
            <a:ext cx="6814334" cy="1026460"/>
          </a:xfrm>
          <a:prstGeom prst="rect">
            <a:avLst/>
          </a:prstGeom>
        </p:spPr>
        <p:txBody>
          <a:bodyPr spcFirstLastPara="1" vert="horz" wrap="square" lIns="91425" tIns="45700" rIns="91425" bIns="45700" rtlCol="0" anchor="ctr" anchorCtr="0">
            <a:noAutofit/>
          </a:bodyPr>
          <a:lstStyle/>
          <a:p>
            <a:r>
              <a:rPr lang="en" dirty="0"/>
              <a:t>Utilizing the Interim Assessment System</a:t>
            </a:r>
            <a:endParaRPr dirty="0"/>
          </a:p>
        </p:txBody>
      </p:sp>
      <p:sp>
        <p:nvSpPr>
          <p:cNvPr id="165" name="Google Shape;165;p27"/>
          <p:cNvSpPr txBox="1">
            <a:spLocks noGrp="1"/>
          </p:cNvSpPr>
          <p:nvPr>
            <p:ph idx="1"/>
          </p:nvPr>
        </p:nvSpPr>
        <p:spPr>
          <a:xfrm>
            <a:off x="717176" y="1825625"/>
            <a:ext cx="5663959" cy="4109010"/>
          </a:xfrm>
          <a:prstGeom prst="rect">
            <a:avLst/>
          </a:prstGeom>
        </p:spPr>
        <p:txBody>
          <a:bodyPr spcFirstLastPara="1" vert="horz" wrap="square" lIns="91425" tIns="45700" rIns="91425" bIns="45700" rtlCol="0" anchor="t" anchorCtr="0">
            <a:noAutofit/>
          </a:bodyPr>
          <a:lstStyle/>
          <a:p>
            <a:pPr marL="0" indent="0">
              <a:lnSpc>
                <a:spcPct val="100000"/>
              </a:lnSpc>
              <a:spcBef>
                <a:spcPts val="600"/>
              </a:spcBef>
              <a:buNone/>
            </a:pPr>
            <a:r>
              <a:rPr lang="en-US" dirty="0"/>
              <a:t>Interim tests can be administered flexibly to support a range of student learning needs.</a:t>
            </a:r>
          </a:p>
          <a:p>
            <a:pPr marL="457200" lvl="1" indent="-379413">
              <a:lnSpc>
                <a:spcPct val="100000"/>
              </a:lnSpc>
              <a:spcBef>
                <a:spcPts val="600"/>
              </a:spcBef>
              <a:buSzPct val="100000"/>
            </a:pPr>
            <a:r>
              <a:rPr lang="en-US" dirty="0"/>
              <a:t>The interim test window is open during most of the academic year</a:t>
            </a:r>
          </a:p>
          <a:p>
            <a:pPr marL="457200" lvl="1" indent="-379413">
              <a:lnSpc>
                <a:spcPct val="100000"/>
              </a:lnSpc>
              <a:spcBef>
                <a:spcPts val="600"/>
              </a:spcBef>
              <a:buSzPct val="100000"/>
            </a:pPr>
            <a:r>
              <a:rPr lang="en-US" dirty="0"/>
              <a:t>Tests can be administered remotely and within or outside a student’s grade</a:t>
            </a:r>
          </a:p>
        </p:txBody>
      </p:sp>
      <p:pic>
        <p:nvPicPr>
          <p:cNvPr id="3" name="Picture 2" descr="Interim Assessment Overview Catalog ">
            <a:extLst>
              <a:ext uri="{FF2B5EF4-FFF2-40B4-BE49-F238E27FC236}">
                <a16:creationId xmlns:a16="http://schemas.microsoft.com/office/drawing/2014/main" id="{A01834C3-C47C-26CC-7DA6-11849F5247E2}"/>
              </a:ext>
            </a:extLst>
          </p:cNvPr>
          <p:cNvPicPr>
            <a:picLocks noChangeAspect="1"/>
          </p:cNvPicPr>
          <p:nvPr/>
        </p:nvPicPr>
        <p:blipFill>
          <a:blip r:embed="rId3"/>
          <a:stretch>
            <a:fillRect/>
          </a:stretch>
        </p:blipFill>
        <p:spPr>
          <a:xfrm>
            <a:off x="6791872" y="606059"/>
            <a:ext cx="4889430" cy="5906043"/>
          </a:xfrm>
          <a:prstGeom prst="rect">
            <a:avLst/>
          </a:prstGeom>
          <a:ln>
            <a:solidFill>
              <a:schemeClr val="accent5"/>
            </a:solidFill>
          </a:ln>
        </p:spPr>
      </p:pic>
      <p:sp>
        <p:nvSpPr>
          <p:cNvPr id="6" name="Google Shape;369;g6247499a28_0_6">
            <a:extLst>
              <a:ext uri="{C183D7F6-B498-43B3-948B-1728B52AA6E4}">
                <adec:decorative xmlns:adec="http://schemas.microsoft.com/office/drawing/2017/decorative" val="1"/>
              </a:ext>
            </a:extLst>
          </p:cNvPr>
          <p:cNvSpPr txBox="1">
            <a:spLocks/>
          </p:cNvSpPr>
          <p:nvPr/>
        </p:nvSpPr>
        <p:spPr>
          <a:xfrm>
            <a:off x="1499648" y="4674592"/>
            <a:ext cx="4099013" cy="1497608"/>
          </a:xfrm>
          <a:prstGeom prst="rect">
            <a:avLst/>
          </a:prstGeom>
          <a:solidFill>
            <a:schemeClr val="accent5"/>
          </a:solidFill>
          <a:ln w="28575">
            <a:solidFill>
              <a:schemeClr val="accent5"/>
            </a:solid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spcBef>
                <a:spcPts val="0"/>
              </a:spcBef>
              <a:defRPr/>
            </a:pPr>
            <a:r>
              <a:rPr lang="en-US" sz="2400" b="1" dirty="0">
                <a:solidFill>
                  <a:schemeClr val="bg1"/>
                </a:solidFill>
                <a:latin typeface="+mn-lt"/>
              </a:rPr>
              <a:t>A catalog of interim tests is available on ODE’s </a:t>
            </a:r>
            <a:r>
              <a:rPr lang="en-US" sz="2400" b="1" dirty="0">
                <a:solidFill>
                  <a:srgbClr val="FFFF00"/>
                </a:solidFill>
                <a:latin typeface="+mn-lt"/>
                <a:hlinkClick r:id="rId4">
                  <a:extLst>
                    <a:ext uri="{A12FA001-AC4F-418D-AE19-62706E023703}">
                      <ahyp:hlinkClr xmlns:ahyp="http://schemas.microsoft.com/office/drawing/2018/hyperlinkcolor" val="tx"/>
                    </a:ext>
                  </a:extLst>
                </a:hlinkClick>
              </a:rPr>
              <a:t>Interim Assessment webpage</a:t>
            </a:r>
            <a:endParaRPr lang="en-US" sz="2400" b="1" u="sng" dirty="0">
              <a:solidFill>
                <a:srgbClr val="FFFF00"/>
              </a:solidFill>
              <a:latin typeface="+mn-lt"/>
              <a:cs typeface="Times New Roman" pitchFamily="18" charset="0"/>
            </a:endParaRPr>
          </a:p>
        </p:txBody>
      </p:sp>
    </p:spTree>
    <p:extLst>
      <p:ext uri="{BB962C8B-B14F-4D97-AF65-F5344CB8AC3E}">
        <p14:creationId xmlns:p14="http://schemas.microsoft.com/office/powerpoint/2010/main" val="14336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A690AF-2289-AC35-7219-0A5429537ECD}"/>
              </a:ext>
            </a:extLst>
          </p:cNvPr>
          <p:cNvSpPr>
            <a:spLocks noGrp="1"/>
          </p:cNvSpPr>
          <p:nvPr>
            <p:ph type="title"/>
          </p:nvPr>
        </p:nvSpPr>
        <p:spPr/>
        <p:txBody>
          <a:bodyPr vert="horz" lIns="91440" tIns="45720" rIns="91440" bIns="45720" rtlCol="0" anchor="b" anchorCtr="0">
            <a:normAutofit/>
          </a:bodyPr>
          <a:lstStyle/>
          <a:p>
            <a:r>
              <a:rPr lang="en-US" dirty="0"/>
              <a:t>Using the Interim Assessment Overview</a:t>
            </a:r>
          </a:p>
        </p:txBody>
      </p:sp>
      <p:pic>
        <p:nvPicPr>
          <p:cNvPr id="7" name="Content Placeholder 6" descr="Sample of ELA Interim Assessment Blcoks available for educators to choose">
            <a:extLst>
              <a:ext uri="{FF2B5EF4-FFF2-40B4-BE49-F238E27FC236}">
                <a16:creationId xmlns:a16="http://schemas.microsoft.com/office/drawing/2014/main" id="{B38B57DA-9A11-8470-FFDA-EC2E87AC544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673" t="39431" r="711"/>
          <a:stretch>
            <a:fillRect/>
          </a:stretch>
        </p:blipFill>
        <p:spPr>
          <a:xfrm>
            <a:off x="362203" y="1698433"/>
            <a:ext cx="5429529" cy="1388528"/>
          </a:xfrm>
          <a:ln w="38100">
            <a:solidFill>
              <a:schemeClr val="accent1"/>
            </a:solidFill>
          </a:ln>
        </p:spPr>
      </p:pic>
      <p:sp>
        <p:nvSpPr>
          <p:cNvPr id="3" name="Footer Placeholder 2">
            <a:extLst>
              <a:ext uri="{FF2B5EF4-FFF2-40B4-BE49-F238E27FC236}">
                <a16:creationId xmlns:a16="http://schemas.microsoft.com/office/drawing/2014/main" id="{E3D86536-1574-59C0-2B61-FB6AAF1C6245}"/>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F21CC266-3641-F0CE-6DFC-97B9B0FDCA6C}"/>
              </a:ext>
            </a:extLst>
          </p:cNvPr>
          <p:cNvSpPr>
            <a:spLocks noGrp="1"/>
          </p:cNvSpPr>
          <p:nvPr>
            <p:ph type="sldNum" sz="quarter" idx="12"/>
          </p:nvPr>
        </p:nvSpPr>
        <p:spPr/>
        <p:txBody>
          <a:bodyPr/>
          <a:lstStyle/>
          <a:p>
            <a:fld id="{357F5B69-6281-4C1F-8C38-6DA0F56DA430}" type="slidenum">
              <a:rPr lang="en-US" smtClean="0"/>
              <a:pPr/>
              <a:t>7</a:t>
            </a:fld>
            <a:endParaRPr lang="en-US" dirty="0"/>
          </a:p>
        </p:txBody>
      </p:sp>
      <p:pic>
        <p:nvPicPr>
          <p:cNvPr id="9" name="Picture 8" descr="Sample of Math Interim Assessment Blocks available for educators to choose from">
            <a:extLst>
              <a:ext uri="{FF2B5EF4-FFF2-40B4-BE49-F238E27FC236}">
                <a16:creationId xmlns:a16="http://schemas.microsoft.com/office/drawing/2014/main" id="{CDAF90BD-F47E-A0FD-5A28-A540FA2EBDDD}"/>
              </a:ext>
            </a:extLst>
          </p:cNvPr>
          <p:cNvPicPr>
            <a:picLocks noChangeAspect="1"/>
          </p:cNvPicPr>
          <p:nvPr/>
        </p:nvPicPr>
        <p:blipFill>
          <a:blip r:embed="rId4">
            <a:extLst>
              <a:ext uri="{28A0092B-C50C-407E-A947-70E740481C1C}">
                <a14:useLocalDpi xmlns:a14="http://schemas.microsoft.com/office/drawing/2010/main" val="0"/>
              </a:ext>
            </a:extLst>
          </a:blip>
          <a:srcRect t="10259"/>
          <a:stretch>
            <a:fillRect/>
          </a:stretch>
        </p:blipFill>
        <p:spPr>
          <a:xfrm>
            <a:off x="364744" y="3242227"/>
            <a:ext cx="5416828" cy="3333811"/>
          </a:xfrm>
          <a:prstGeom prst="rect">
            <a:avLst/>
          </a:prstGeom>
          <a:ln w="38100">
            <a:solidFill>
              <a:srgbClr val="90D091"/>
            </a:solidFill>
          </a:ln>
        </p:spPr>
      </p:pic>
      <p:pic>
        <p:nvPicPr>
          <p:cNvPr id="11" name="Picture 10" descr="Sample of Science Interim Assessment Blocks available for educators to choose from">
            <a:extLst>
              <a:ext uri="{FF2B5EF4-FFF2-40B4-BE49-F238E27FC236}">
                <a16:creationId xmlns:a16="http://schemas.microsoft.com/office/drawing/2014/main" id="{51CD52B7-5766-DBAC-F4EC-1401429170D5}"/>
              </a:ext>
            </a:extLst>
          </p:cNvPr>
          <p:cNvPicPr>
            <a:picLocks noChangeAspect="1"/>
          </p:cNvPicPr>
          <p:nvPr/>
        </p:nvPicPr>
        <p:blipFill>
          <a:blip r:embed="rId5">
            <a:extLst>
              <a:ext uri="{28A0092B-C50C-407E-A947-70E740481C1C}">
                <a14:useLocalDpi xmlns:a14="http://schemas.microsoft.com/office/drawing/2010/main" val="0"/>
              </a:ext>
            </a:extLst>
          </a:blip>
          <a:srcRect t="12425"/>
          <a:stretch>
            <a:fillRect/>
          </a:stretch>
        </p:blipFill>
        <p:spPr>
          <a:xfrm>
            <a:off x="6144164" y="3039060"/>
            <a:ext cx="5429529" cy="3536978"/>
          </a:xfrm>
          <a:prstGeom prst="rect">
            <a:avLst/>
          </a:prstGeom>
          <a:ln w="38100">
            <a:solidFill>
              <a:srgbClr val="5F497A"/>
            </a:solidFill>
          </a:ln>
        </p:spPr>
      </p:pic>
      <p:sp>
        <p:nvSpPr>
          <p:cNvPr id="2" name="Google Shape;369;g6247499a28_0_6">
            <a:extLst>
              <a:ext uri="{FF2B5EF4-FFF2-40B4-BE49-F238E27FC236}">
                <a16:creationId xmlns:a16="http://schemas.microsoft.com/office/drawing/2014/main" id="{A437B4F7-6AC5-810F-C160-971F3B77BA7F}"/>
              </a:ext>
              <a:ext uri="{C183D7F6-B498-43B3-948B-1728B52AA6E4}">
                <adec:decorative xmlns:adec="http://schemas.microsoft.com/office/drawing/2017/decorative" val="1"/>
              </a:ext>
            </a:extLst>
          </p:cNvPr>
          <p:cNvSpPr txBox="1">
            <a:spLocks/>
          </p:cNvSpPr>
          <p:nvPr/>
        </p:nvSpPr>
        <p:spPr>
          <a:xfrm>
            <a:off x="6398164" y="1687170"/>
            <a:ext cx="4920076" cy="1219810"/>
          </a:xfrm>
          <a:prstGeom prst="rect">
            <a:avLst/>
          </a:prstGeom>
          <a:solidFill>
            <a:schemeClr val="accent5"/>
          </a:solidFill>
          <a:ln w="28575">
            <a:solidFill>
              <a:schemeClr val="accent5"/>
            </a:solid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defRPr/>
            </a:pPr>
            <a:r>
              <a:rPr lang="en-US" sz="2000" b="1" dirty="0">
                <a:solidFill>
                  <a:schemeClr val="bg1"/>
                </a:solidFill>
                <a:latin typeface="+mn-lt"/>
                <a:cs typeface="Times New Roman" pitchFamily="18" charset="0"/>
              </a:rPr>
              <a:t>ELA and Math interim tests are organized by assessment target. Science interim tests are organized by standard.</a:t>
            </a:r>
            <a:endParaRPr lang="en-US" sz="2000" b="1" dirty="0">
              <a:solidFill>
                <a:srgbClr val="FFFF00"/>
              </a:solidFill>
              <a:latin typeface="+mn-lt"/>
              <a:cs typeface="Times New Roman" pitchFamily="18" charset="0"/>
            </a:endParaRPr>
          </a:p>
        </p:txBody>
      </p:sp>
      <p:sp>
        <p:nvSpPr>
          <p:cNvPr id="6" name="Google Shape;369;g6247499a28_0_6">
            <a:extLst>
              <a:ext uri="{FF2B5EF4-FFF2-40B4-BE49-F238E27FC236}">
                <a16:creationId xmlns:a16="http://schemas.microsoft.com/office/drawing/2014/main" id="{E4B90476-63CD-6DD4-A021-B952B6EE975D}"/>
              </a:ext>
              <a:ext uri="{C183D7F6-B498-43B3-948B-1728B52AA6E4}">
                <adec:decorative xmlns:adec="http://schemas.microsoft.com/office/drawing/2017/decorative" val="1"/>
              </a:ext>
            </a:extLst>
          </p:cNvPr>
          <p:cNvSpPr txBox="1">
            <a:spLocks/>
          </p:cNvSpPr>
          <p:nvPr/>
        </p:nvSpPr>
        <p:spPr>
          <a:xfrm>
            <a:off x="4775274" y="1774002"/>
            <a:ext cx="906876" cy="477198"/>
          </a:xfrm>
          <a:prstGeom prst="rect">
            <a:avLst/>
          </a:prstGeom>
          <a:solidFill>
            <a:srgbClr val="006CAD"/>
          </a:solidFill>
          <a:ln w="28575">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defRPr/>
            </a:pPr>
            <a:r>
              <a:rPr lang="en-US" sz="2400" b="1" dirty="0">
                <a:solidFill>
                  <a:schemeClr val="bg1"/>
                </a:solidFill>
                <a:latin typeface="+mn-lt"/>
                <a:cs typeface="Times New Roman" pitchFamily="18" charset="0"/>
              </a:rPr>
              <a:t>ELA</a:t>
            </a:r>
            <a:endParaRPr lang="en-US" sz="2400" b="1" dirty="0">
              <a:solidFill>
                <a:srgbClr val="FFFF00"/>
              </a:solidFill>
              <a:latin typeface="+mn-lt"/>
              <a:cs typeface="Times New Roman" pitchFamily="18" charset="0"/>
            </a:endParaRPr>
          </a:p>
        </p:txBody>
      </p:sp>
      <p:sp>
        <p:nvSpPr>
          <p:cNvPr id="8" name="Google Shape;369;g6247499a28_0_6">
            <a:extLst>
              <a:ext uri="{FF2B5EF4-FFF2-40B4-BE49-F238E27FC236}">
                <a16:creationId xmlns:a16="http://schemas.microsoft.com/office/drawing/2014/main" id="{60065288-C284-1106-06A7-D8F8FE7166AA}"/>
              </a:ext>
              <a:ext uri="{C183D7F6-B498-43B3-948B-1728B52AA6E4}">
                <adec:decorative xmlns:adec="http://schemas.microsoft.com/office/drawing/2017/decorative" val="1"/>
              </a:ext>
            </a:extLst>
          </p:cNvPr>
          <p:cNvSpPr txBox="1">
            <a:spLocks/>
          </p:cNvSpPr>
          <p:nvPr/>
        </p:nvSpPr>
        <p:spPr>
          <a:xfrm>
            <a:off x="4632960" y="3301734"/>
            <a:ext cx="1049190" cy="477198"/>
          </a:xfrm>
          <a:prstGeom prst="rect">
            <a:avLst/>
          </a:prstGeom>
          <a:solidFill>
            <a:srgbClr val="90D091"/>
          </a:solidFill>
          <a:ln w="28575">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defRPr/>
            </a:pPr>
            <a:r>
              <a:rPr lang="en-US" sz="2400" b="1" dirty="0">
                <a:solidFill>
                  <a:schemeClr val="bg1"/>
                </a:solidFill>
                <a:latin typeface="+mn-lt"/>
                <a:cs typeface="Times New Roman" pitchFamily="18" charset="0"/>
              </a:rPr>
              <a:t>Math</a:t>
            </a:r>
            <a:endParaRPr lang="en-US" sz="2400" b="1" dirty="0">
              <a:solidFill>
                <a:srgbClr val="FFFF00"/>
              </a:solidFill>
              <a:latin typeface="+mn-lt"/>
              <a:cs typeface="Times New Roman" pitchFamily="18" charset="0"/>
            </a:endParaRPr>
          </a:p>
        </p:txBody>
      </p:sp>
      <p:sp>
        <p:nvSpPr>
          <p:cNvPr id="10" name="Google Shape;369;g6247499a28_0_6">
            <a:extLst>
              <a:ext uri="{FF2B5EF4-FFF2-40B4-BE49-F238E27FC236}">
                <a16:creationId xmlns:a16="http://schemas.microsoft.com/office/drawing/2014/main" id="{0F458A70-F759-105D-FBEB-8FBF58E584D0}"/>
              </a:ext>
              <a:ext uri="{C183D7F6-B498-43B3-948B-1728B52AA6E4}">
                <adec:decorative xmlns:adec="http://schemas.microsoft.com/office/drawing/2017/decorative" val="1"/>
              </a:ext>
            </a:extLst>
          </p:cNvPr>
          <p:cNvSpPr txBox="1">
            <a:spLocks/>
          </p:cNvSpPr>
          <p:nvPr/>
        </p:nvSpPr>
        <p:spPr>
          <a:xfrm>
            <a:off x="10200640" y="3086961"/>
            <a:ext cx="1250278" cy="477198"/>
          </a:xfrm>
          <a:prstGeom prst="rect">
            <a:avLst/>
          </a:prstGeom>
          <a:solidFill>
            <a:srgbClr val="5F497A"/>
          </a:solidFill>
          <a:ln w="28575">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defRPr/>
            </a:pPr>
            <a:r>
              <a:rPr lang="en-US" sz="2400" b="1" dirty="0">
                <a:solidFill>
                  <a:schemeClr val="bg1"/>
                </a:solidFill>
                <a:latin typeface="+mn-lt"/>
                <a:cs typeface="Times New Roman" pitchFamily="18" charset="0"/>
              </a:rPr>
              <a:t>Science</a:t>
            </a:r>
            <a:endParaRPr lang="en-US" sz="2400" b="1" dirty="0">
              <a:solidFill>
                <a:srgbClr val="FFFF00"/>
              </a:solidFill>
              <a:latin typeface="+mn-lt"/>
              <a:cs typeface="Times New Roman" pitchFamily="18" charset="0"/>
            </a:endParaRPr>
          </a:p>
        </p:txBody>
      </p:sp>
    </p:spTree>
    <p:extLst>
      <p:ext uri="{BB962C8B-B14F-4D97-AF65-F5344CB8AC3E}">
        <p14:creationId xmlns:p14="http://schemas.microsoft.com/office/powerpoint/2010/main" val="379989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Autofit/>
          </a:bodyPr>
          <a:lstStyle/>
          <a:p>
            <a:pPr marL="511175" indent="-511175" algn="ctr">
              <a:spcAft>
                <a:spcPts val="600"/>
              </a:spcAft>
              <a:defRPr/>
            </a:pPr>
            <a:r>
              <a:rPr lang="en-US" sz="5400" dirty="0"/>
              <a:t>Interim Assessment Training, Administration, and Test Security</a:t>
            </a:r>
          </a:p>
        </p:txBody>
      </p:sp>
    </p:spTree>
    <p:extLst>
      <p:ext uri="{BB962C8B-B14F-4D97-AF65-F5344CB8AC3E}">
        <p14:creationId xmlns:p14="http://schemas.microsoft.com/office/powerpoint/2010/main" val="203475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Training Requirements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9</a:t>
            </a:fld>
            <a:endParaRPr lang="en-US" dirty="0"/>
          </a:p>
        </p:txBody>
      </p:sp>
      <p:graphicFrame>
        <p:nvGraphicFramePr>
          <p:cNvPr id="8" name="Content Placeholder 7">
            <a:extLst>
              <a:ext uri="{FF2B5EF4-FFF2-40B4-BE49-F238E27FC236}">
                <a16:creationId xmlns:a16="http://schemas.microsoft.com/office/drawing/2014/main" id="{CA32994E-D7E7-6497-2272-305305EEF316}"/>
              </a:ext>
            </a:extLst>
          </p:cNvPr>
          <p:cNvGraphicFramePr>
            <a:graphicFrameLocks noGrp="1"/>
          </p:cNvGraphicFramePr>
          <p:nvPr>
            <p:ph idx="1"/>
            <p:extLst>
              <p:ext uri="{D42A27DB-BD31-4B8C-83A1-F6EECF244321}">
                <p14:modId xmlns:p14="http://schemas.microsoft.com/office/powerpoint/2010/main" val="2496781097"/>
              </p:ext>
            </p:extLst>
          </p:nvPr>
        </p:nvGraphicFramePr>
        <p:xfrm>
          <a:off x="717550" y="2770505"/>
          <a:ext cx="10783888" cy="3322320"/>
        </p:xfrm>
        <a:graphic>
          <a:graphicData uri="http://schemas.openxmlformats.org/drawingml/2006/table">
            <a:tbl>
              <a:tblPr firstRow="1" bandRow="1">
                <a:tableStyleId>{5C22544A-7EE6-4342-B048-85BDC9FD1C3A}</a:tableStyleId>
              </a:tblPr>
              <a:tblGrid>
                <a:gridCol w="2695972">
                  <a:extLst>
                    <a:ext uri="{9D8B030D-6E8A-4147-A177-3AD203B41FA5}">
                      <a16:colId xmlns:a16="http://schemas.microsoft.com/office/drawing/2014/main" val="3238165874"/>
                    </a:ext>
                  </a:extLst>
                </a:gridCol>
                <a:gridCol w="2695972">
                  <a:extLst>
                    <a:ext uri="{9D8B030D-6E8A-4147-A177-3AD203B41FA5}">
                      <a16:colId xmlns:a16="http://schemas.microsoft.com/office/drawing/2014/main" val="2673156170"/>
                    </a:ext>
                  </a:extLst>
                </a:gridCol>
                <a:gridCol w="2695972">
                  <a:extLst>
                    <a:ext uri="{9D8B030D-6E8A-4147-A177-3AD203B41FA5}">
                      <a16:colId xmlns:a16="http://schemas.microsoft.com/office/drawing/2014/main" val="1671400024"/>
                    </a:ext>
                  </a:extLst>
                </a:gridCol>
                <a:gridCol w="2695972">
                  <a:extLst>
                    <a:ext uri="{9D8B030D-6E8A-4147-A177-3AD203B41FA5}">
                      <a16:colId xmlns:a16="http://schemas.microsoft.com/office/drawing/2014/main" val="3876685242"/>
                    </a:ext>
                  </a:extLst>
                </a:gridCol>
              </a:tblGrid>
              <a:tr h="370840">
                <a:tc>
                  <a:txBody>
                    <a:bodyPr/>
                    <a:lstStyle/>
                    <a:p>
                      <a:pPr algn="ctr"/>
                      <a:r>
                        <a:rPr lang="en-US" sz="2000" dirty="0"/>
                        <a:t>TA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t>Access when Interims Go 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t>Before October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t>On or After October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299893698"/>
                  </a:ext>
                </a:extLst>
              </a:tr>
              <a:tr h="370840">
                <a:tc>
                  <a:txBody>
                    <a:bodyPr/>
                    <a:lstStyle/>
                    <a:p>
                      <a:pPr algn="ctr"/>
                      <a:r>
                        <a:rPr lang="en-US" sz="2000" u="sng" dirty="0"/>
                        <a:t>Did</a:t>
                      </a:r>
                      <a:r>
                        <a:rPr lang="en-US" sz="2000" dirty="0"/>
                        <a:t> have access to interim tests in the </a:t>
                      </a:r>
                      <a:r>
                        <a:rPr lang="en-US" sz="2000" u="sng" dirty="0"/>
                        <a:t>current</a:t>
                      </a:r>
                      <a:r>
                        <a:rPr lang="en-US" sz="2000" dirty="0"/>
                        <a:t> district in the previous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Yes, carried over from previous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May use previous year’s Module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t>Use current year’s Module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7584089"/>
                  </a:ext>
                </a:extLst>
              </a:tr>
              <a:tr h="370840">
                <a:tc>
                  <a:txBody>
                    <a:bodyPr/>
                    <a:lstStyle/>
                    <a:p>
                      <a:pPr algn="ctr"/>
                      <a:r>
                        <a:rPr lang="en-US" sz="2000" u="sng" dirty="0"/>
                        <a:t>Did not</a:t>
                      </a:r>
                      <a:r>
                        <a:rPr lang="en-US" sz="2000" dirty="0"/>
                        <a:t> have access to interim tests in the </a:t>
                      </a:r>
                      <a:r>
                        <a:rPr lang="en-US" sz="2000" u="sng" dirty="0"/>
                        <a:t>current</a:t>
                      </a:r>
                      <a:r>
                        <a:rPr lang="en-US" sz="2000" dirty="0"/>
                        <a:t> district in the previous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E3"/>
                    </a:solidFill>
                  </a:tcPr>
                </a:tc>
                <a:tc>
                  <a:txBody>
                    <a:bodyPr/>
                    <a:lstStyle/>
                    <a:p>
                      <a:pPr algn="ctr"/>
                      <a:r>
                        <a:rPr lang="en-US" sz="2000" dirty="0"/>
                        <a:t>No, but may complete training before go 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E3"/>
                    </a:solidFill>
                  </a:tcPr>
                </a:tc>
                <a:tc>
                  <a:txBody>
                    <a:bodyPr/>
                    <a:lstStyle/>
                    <a:p>
                      <a:pPr algn="ctr"/>
                      <a:r>
                        <a:rPr lang="en-US" sz="2000" dirty="0"/>
                        <a:t>May use previous year’s training modules </a:t>
                      </a:r>
                    </a:p>
                    <a:p>
                      <a:pPr algn="ctr"/>
                      <a:r>
                        <a:rPr lang="en-US" sz="2000" dirty="0"/>
                        <a:t>(2 – 4,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E3"/>
                    </a:solidFill>
                  </a:tcPr>
                </a:tc>
                <a:tc>
                  <a:txBody>
                    <a:bodyPr/>
                    <a:lstStyle/>
                    <a:p>
                      <a:pPr algn="ctr"/>
                      <a:r>
                        <a:rPr lang="en-US" sz="2000" dirty="0"/>
                        <a:t>Use current year’s training modules </a:t>
                      </a:r>
                    </a:p>
                    <a:p>
                      <a:pPr algn="ctr"/>
                      <a:r>
                        <a:rPr lang="en-US" sz="2000" dirty="0"/>
                        <a:t>(2 – 4,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5E3"/>
                    </a:solidFill>
                  </a:tcPr>
                </a:tc>
                <a:extLst>
                  <a:ext uri="{0D108BD9-81ED-4DB2-BD59-A6C34878D82A}">
                    <a16:rowId xmlns:a16="http://schemas.microsoft.com/office/drawing/2014/main" val="293565449"/>
                  </a:ext>
                </a:extLst>
              </a:tr>
            </a:tbl>
          </a:graphicData>
        </a:graphic>
      </p:graphicFrame>
      <p:sp>
        <p:nvSpPr>
          <p:cNvPr id="9" name="Content Placeholder 2">
            <a:extLst>
              <a:ext uri="{FF2B5EF4-FFF2-40B4-BE49-F238E27FC236}">
                <a16:creationId xmlns:a16="http://schemas.microsoft.com/office/drawing/2014/main" id="{8128FFC5-DD3A-F072-8B8D-59DA15F961C8}"/>
              </a:ext>
            </a:extLst>
          </p:cNvPr>
          <p:cNvSpPr txBox="1">
            <a:spLocks/>
          </p:cNvSpPr>
          <p:nvPr/>
        </p:nvSpPr>
        <p:spPr>
          <a:xfrm>
            <a:off x="717176" y="1825625"/>
            <a:ext cx="10784542" cy="4109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ClrTx/>
              <a:buFont typeface="Arial" panose="020B0604020202020204" pitchFamily="34" charset="0"/>
              <a:buNone/>
            </a:pPr>
            <a:r>
              <a:rPr lang="en-US" dirty="0"/>
              <a:t>All TAs must complete annual reading requirements and the training requirements below. New TAs will need to be added to the “Interim” test group.</a:t>
            </a:r>
          </a:p>
        </p:txBody>
      </p:sp>
      <p:sp>
        <p:nvSpPr>
          <p:cNvPr id="10" name="Google Shape;369;g6247499a28_0_6">
            <a:extLst>
              <a:ext uri="{FF2B5EF4-FFF2-40B4-BE49-F238E27FC236}">
                <a16:creationId xmlns:a16="http://schemas.microsoft.com/office/drawing/2014/main" id="{7BB6252E-21C2-D176-1132-ED2B604BB69C}"/>
              </a:ext>
              <a:ext uri="{C183D7F6-B498-43B3-948B-1728B52AA6E4}">
                <adec:decorative xmlns:adec="http://schemas.microsoft.com/office/drawing/2017/decorative" val="1"/>
              </a:ext>
            </a:extLst>
          </p:cNvPr>
          <p:cNvSpPr txBox="1">
            <a:spLocks/>
          </p:cNvSpPr>
          <p:nvPr/>
        </p:nvSpPr>
        <p:spPr>
          <a:xfrm>
            <a:off x="8123815" y="314960"/>
            <a:ext cx="3640511" cy="1179852"/>
          </a:xfrm>
          <a:prstGeom prst="rect">
            <a:avLst/>
          </a:prstGeom>
          <a:solidFill>
            <a:schemeClr val="accent4"/>
          </a:solidFill>
          <a:ln w="28575">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58737" algn="ctr">
              <a:lnSpc>
                <a:spcPct val="100000"/>
              </a:lnSpc>
              <a:spcAft>
                <a:spcPts val="600"/>
              </a:spcAft>
              <a:defRPr/>
            </a:pPr>
            <a:r>
              <a:rPr lang="en-US" sz="2000" b="1" dirty="0">
                <a:solidFill>
                  <a:schemeClr val="bg1"/>
                </a:solidFill>
                <a:latin typeface="+mn-lt"/>
                <a:cs typeface="Times New Roman" pitchFamily="18" charset="0"/>
              </a:rPr>
              <a:t>Consult the </a:t>
            </a:r>
            <a:r>
              <a:rPr lang="en-US" sz="2000" b="1" dirty="0">
                <a:solidFill>
                  <a:srgbClr val="FFFF00"/>
                </a:solidFill>
                <a:latin typeface="+mn-lt"/>
                <a:cs typeface="Times New Roman" pitchFamily="18" charset="0"/>
                <a:hlinkClick r:id="rId3">
                  <a:extLst>
                    <a:ext uri="{A12FA001-AC4F-418D-AE19-62706E023703}">
                      <ahyp:hlinkClr xmlns:ahyp="http://schemas.microsoft.com/office/drawing/2018/hyperlinkcolor" val="tx"/>
                    </a:ext>
                  </a:extLst>
                </a:hlinkClick>
              </a:rPr>
              <a:t>Test Administration Manual</a:t>
            </a:r>
            <a:r>
              <a:rPr lang="en-US" sz="2000" b="1" dirty="0">
                <a:solidFill>
                  <a:schemeClr val="bg1"/>
                </a:solidFill>
                <a:latin typeface="+mn-lt"/>
                <a:cs typeface="Times New Roman" pitchFamily="18" charset="0"/>
              </a:rPr>
              <a:t> for complete training requirements.</a:t>
            </a:r>
            <a:endParaRPr lang="en-US" sz="2000" b="1" dirty="0">
              <a:solidFill>
                <a:srgbClr val="FFFF00"/>
              </a:solidFill>
              <a:latin typeface="+mn-lt"/>
              <a:cs typeface="Times New Roman" pitchFamily="18" charset="0"/>
            </a:endParaRPr>
          </a:p>
        </p:txBody>
      </p:sp>
    </p:spTree>
    <p:extLst>
      <p:ext uri="{BB962C8B-B14F-4D97-AF65-F5344CB8AC3E}">
        <p14:creationId xmlns:p14="http://schemas.microsoft.com/office/powerpoint/2010/main" val="903795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4|15.1|7.9"/>
</p:tagLst>
</file>

<file path=ppt/tags/tag2.xml><?xml version="1.0" encoding="utf-8"?>
<p:tagLst xmlns:a="http://schemas.openxmlformats.org/drawingml/2006/main" xmlns:r="http://schemas.openxmlformats.org/officeDocument/2006/relationships" xmlns:p="http://schemas.openxmlformats.org/presentationml/2006/main">
  <p:tag name="TIMING" val="|19.6"/>
</p:tagLst>
</file>

<file path=ppt/tags/tag3.xml><?xml version="1.0" encoding="utf-8"?>
<p:tagLst xmlns:a="http://schemas.openxmlformats.org/drawingml/2006/main" xmlns:r="http://schemas.openxmlformats.org/officeDocument/2006/relationships" xmlns:p="http://schemas.openxmlformats.org/presentationml/2006/main">
  <p:tag name="TIMING" val="|4.5|55.6"/>
</p:tagLst>
</file>

<file path=ppt/tags/tag4.xml><?xml version="1.0" encoding="utf-8"?>
<p:tagLst xmlns:a="http://schemas.openxmlformats.org/drawingml/2006/main" xmlns:r="http://schemas.openxmlformats.org/officeDocument/2006/relationships" xmlns:p="http://schemas.openxmlformats.org/presentationml/2006/main">
  <p:tag name="TIMING" val="|4.5|55.6"/>
</p:tagLst>
</file>

<file path=ppt/tags/tag5.xml><?xml version="1.0" encoding="utf-8"?>
<p:tagLst xmlns:a="http://schemas.openxmlformats.org/drawingml/2006/main" xmlns:r="http://schemas.openxmlformats.org/officeDocument/2006/relationships" xmlns:p="http://schemas.openxmlformats.org/presentationml/2006/main">
  <p:tag name="TIMING" val="|11.9"/>
</p:tagLst>
</file>

<file path=ppt/theme/theme1.xml><?xml version="1.0" encoding="utf-8"?>
<a:theme xmlns:a="http://schemas.openxmlformats.org/drawingml/2006/main" name="1_2021ODE">
  <a:themeElements>
    <a:clrScheme name="ODE 2025">
      <a:dk1>
        <a:sysClr val="windowText" lastClr="000000"/>
      </a:dk1>
      <a:lt1>
        <a:sysClr val="window" lastClr="FFFFFF"/>
      </a:lt1>
      <a:dk2>
        <a:srgbClr val="007A78"/>
      </a:dk2>
      <a:lt2>
        <a:srgbClr val="F2FAFE"/>
      </a:lt2>
      <a:accent1>
        <a:srgbClr val="1B75BC"/>
      </a:accent1>
      <a:accent2>
        <a:srgbClr val="9F2065"/>
      </a:accent2>
      <a:accent3>
        <a:srgbClr val="C14B1F"/>
      </a:accent3>
      <a:accent4>
        <a:srgbClr val="916600"/>
      </a:accent4>
      <a:accent5>
        <a:srgbClr val="007F43"/>
      </a:accent5>
      <a:accent6>
        <a:srgbClr val="D34F9A"/>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500E787D-4A08-4491-9FAB-BB9D43BCEFC7}"/>
    </a:ext>
  </a:extLst>
</a:theme>
</file>

<file path=ppt/theme/theme2.xml><?xml version="1.0" encoding="utf-8"?>
<a:theme xmlns:a="http://schemas.openxmlformats.org/drawingml/2006/main" name="Green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AAFB0B2A-C4B2-41C7-92A5-70D75F419D70}"/>
    </a:ext>
  </a:extLst>
</a:theme>
</file>

<file path=ppt/theme/theme3.xml><?xml version="1.0" encoding="utf-8"?>
<a:theme xmlns:a="http://schemas.openxmlformats.org/drawingml/2006/main" name="Gold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7D92AE0E-C289-45F3-BD76-BC889EE8D789}"/>
    </a:ext>
  </a:extLst>
</a:theme>
</file>

<file path=ppt/theme/theme4.xml><?xml version="1.0" encoding="utf-8"?>
<a:theme xmlns:a="http://schemas.openxmlformats.org/drawingml/2006/main" name="Orange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B6D488F7-2464-4E22-AB08-1AD187968121}"/>
    </a:ext>
  </a:extLst>
</a:theme>
</file>

<file path=ppt/theme/theme5.xml><?xml version="1.0" encoding="utf-8"?>
<a:theme xmlns:a="http://schemas.openxmlformats.org/drawingml/2006/main" name="Red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EEC54850-1245-4301-BCEC-014C0882AE7D}"/>
    </a:ext>
  </a:extLst>
</a:theme>
</file>

<file path=ppt/theme/theme6.xml><?xml version="1.0" encoding="utf-8"?>
<a:theme xmlns:a="http://schemas.openxmlformats.org/drawingml/2006/main" name="Teal_2021ODE">
  <a:themeElements>
    <a:clrScheme name="ODE_2024">
      <a:dk1>
        <a:sysClr val="windowText" lastClr="000000"/>
      </a:dk1>
      <a:lt1>
        <a:sysClr val="window" lastClr="FFFFFF"/>
      </a:lt1>
      <a:dk2>
        <a:srgbClr val="007A78"/>
      </a:dk2>
      <a:lt2>
        <a:srgbClr val="F2FAFE"/>
      </a:lt2>
      <a:accent1>
        <a:srgbClr val="006CAD"/>
      </a:accent1>
      <a:accent2>
        <a:srgbClr val="9F2065"/>
      </a:accent2>
      <a:accent3>
        <a:srgbClr val="C14B1F"/>
      </a:accent3>
      <a:accent4>
        <a:srgbClr val="916600"/>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Slide Deck Template_Accessible_2025" id="{3229AD8D-7C38-47C9-AFA9-44963DE6F608}" vid="{8DEE96B7-49DC-4AD3-ABF2-AFC8F0019781}"/>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4031767-dd6d-417c-ab73-583408f47564">
      <UserInfo>
        <DisplayName>GOODNESS Michelle * ODE</DisplayName>
        <AccountId>497</AccountId>
        <AccountType/>
      </UserInfo>
      <UserInfo>
        <DisplayName>BAKER Traci * ODE</DisplayName>
        <AccountId>1053</AccountId>
        <AccountType/>
      </UserInfo>
      <UserInfo>
        <DisplayName>WIENS Jon * ODE</DisplayName>
        <AccountId>176</AccountId>
        <AccountType/>
      </UserInfo>
      <UserInfo>
        <DisplayName>BOYD Meg * ODE</DisplayName>
        <AccountId>110</AccountId>
        <AccountType/>
      </UserInfo>
      <UserInfo>
        <DisplayName>SIEGEL Marc * ODE</DisplayName>
        <AccountId>29</AccountId>
        <AccountType/>
      </UserInfo>
      <UserInfo>
        <DisplayName>FARLEY Dan * ODE</DisplayName>
        <AccountId>203</AccountId>
        <AccountType/>
      </UserInfo>
      <UserInfo>
        <DisplayName>JUSTIS Carlee * DAS</DisplayName>
        <AccountId>1071</AccountId>
        <AccountType/>
      </UserInfo>
    </SharedWithUsers>
    <Estimated_x0020_Creation_x0020_Date xmlns="826a7eb6-1fc1-4229-aedf-6a10bdcdc31e" xsi:nil="true"/>
    <Remediation_x0020_Date xmlns="826a7eb6-1fc1-4229-aedf-6a10bdcdc31e">2025-09-18T21:47:05+00:00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46DCE-2B6B-48A7-9D36-9DB0504A18EB}"/>
</file>

<file path=customXml/itemProps2.xml><?xml version="1.0" encoding="utf-8"?>
<ds:datastoreItem xmlns:ds="http://schemas.openxmlformats.org/officeDocument/2006/customXml" ds:itemID="{BC4EA527-A198-4301-BCF4-14EDE0643645}">
  <ds:schemaRef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33d0ab3a-ed53-4b26-b374-c651e1521cb8"/>
    <ds:schemaRef ds:uri="e10c53f3-1d52-4706-a966-ac9983b29943"/>
    <ds:schemaRef ds:uri="http://www.w3.org/XML/1998/namespace"/>
    <ds:schemaRef ds:uri="http://purl.org/dc/dcmitype/"/>
  </ds:schemaRefs>
</ds:datastoreItem>
</file>

<file path=customXml/itemProps3.xml><?xml version="1.0" encoding="utf-8"?>
<ds:datastoreItem xmlns:ds="http://schemas.openxmlformats.org/officeDocument/2006/customXml" ds:itemID="{FFC1C207-77FC-44F7-AC05-276B3AA37170}">
  <ds:schemaRefs>
    <ds:schemaRef ds:uri="http://schemas.microsoft.com/sharepoint/v3/contenttype/forms"/>
  </ds:schemaRefs>
</ds:datastoreItem>
</file>

<file path=docMetadata/LabelInfo.xml><?xml version="1.0" encoding="utf-8"?>
<clbl:labelList xmlns:clbl="http://schemas.microsoft.com/office/2020/mipLabelMetadata">
  <clbl:label id="{61f40bdc-19d8-4b8e-be88-e9eb9bcca8b8}" enabled="1" method="Privilege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Slide Deck Template_Accessible_2025</Template>
  <TotalTime>390</TotalTime>
  <Words>2077</Words>
  <Application>Microsoft Office PowerPoint</Application>
  <PresentationFormat>Widescreen</PresentationFormat>
  <Paragraphs>188</Paragraphs>
  <Slides>16</Slides>
  <Notes>16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Calibri</vt:lpstr>
      <vt:lpstr>Raleway</vt:lpstr>
      <vt:lpstr>Times New Roman</vt:lpstr>
      <vt:lpstr>1_2021ODE</vt:lpstr>
      <vt:lpstr>Green_2021ODE</vt:lpstr>
      <vt:lpstr>Gold_2021ODE</vt:lpstr>
      <vt:lpstr>Orange_2021ODE</vt:lpstr>
      <vt:lpstr>Red_2021ODE</vt:lpstr>
      <vt:lpstr>Teal_2021ODE</vt:lpstr>
      <vt:lpstr>Oregon Statewide Assessment System (OSAS) Required for all DTCs, STCs, and TAs who administer interim tests</vt:lpstr>
      <vt:lpstr>Topics</vt:lpstr>
      <vt:lpstr>Overview of the OSAS  Interim Assessments</vt:lpstr>
      <vt:lpstr>Features of Interim Assessments</vt:lpstr>
      <vt:lpstr>Oregon’s Interim Assessment System</vt:lpstr>
      <vt:lpstr>Utilizing the Interim Assessment System</vt:lpstr>
      <vt:lpstr>Using the Interim Assessment Overview</vt:lpstr>
      <vt:lpstr>Interim Assessment Training, Administration, and Test Security</vt:lpstr>
      <vt:lpstr>Interim Training Requirements</vt:lpstr>
      <vt:lpstr>Flexible Administration Options</vt:lpstr>
      <vt:lpstr>Effective Administration Practices</vt:lpstr>
      <vt:lpstr>Interim Test Security</vt:lpstr>
      <vt:lpstr>Interim Assessments on the OSAS Portal</vt:lpstr>
      <vt:lpstr>Support and Resources</vt:lpstr>
      <vt:lpstr>Contacts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BERTRAND Tony * ODE</dc:creator>
  <cp:lastModifiedBy>BERTRAND Tony * ODE</cp:lastModifiedBy>
  <cp:revision>16</cp:revision>
  <dcterms:created xsi:type="dcterms:W3CDTF">2025-08-21T22:32:13Z</dcterms:created>
  <dcterms:modified xsi:type="dcterms:W3CDTF">2025-09-04T19:57:38Z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y fmtid="{D5CDD505-2E9C-101B-9397-08002B2CF9AE}" pid="3" name="TaxKeyword">
    <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y fmtid="{D5CDD505-2E9C-101B-9397-08002B2CF9AE}" pid="11" name="MSIP_Label_09b73270-2993-4076-be47-9c78f42a1e84_Enabled">
    <vt:lpwstr>true</vt:lpwstr>
  </property>
  <property fmtid="{D5CDD505-2E9C-101B-9397-08002B2CF9AE}" pid="12" name="MSIP_Label_09b73270-2993-4076-be47-9c78f42a1e84_SetDate">
    <vt:lpwstr>2024-06-21T16:55:30Z</vt:lpwstr>
  </property>
  <property fmtid="{D5CDD505-2E9C-101B-9397-08002B2CF9AE}" pid="13" name="MSIP_Label_09b73270-2993-4076-be47-9c78f42a1e84_Method">
    <vt:lpwstr>Privileged</vt:lpwstr>
  </property>
  <property fmtid="{D5CDD505-2E9C-101B-9397-08002B2CF9AE}" pid="14" name="MSIP_Label_09b73270-2993-4076-be47-9c78f42a1e84_Name">
    <vt:lpwstr>Level 1 - Published (Items)</vt:lpwstr>
  </property>
  <property fmtid="{D5CDD505-2E9C-101B-9397-08002B2CF9AE}" pid="15" name="MSIP_Label_09b73270-2993-4076-be47-9c78f42a1e84_SiteId">
    <vt:lpwstr>aa3f6932-fa7c-47b4-a0ce-a598cad161cf</vt:lpwstr>
  </property>
  <property fmtid="{D5CDD505-2E9C-101B-9397-08002B2CF9AE}" pid="16" name="MSIP_Label_09b73270-2993-4076-be47-9c78f42a1e84_ActionId">
    <vt:lpwstr>9a956e48-93ec-48f0-b269-11b89d529c66</vt:lpwstr>
  </property>
  <property fmtid="{D5CDD505-2E9C-101B-9397-08002B2CF9AE}" pid="17" name="MSIP_Label_09b73270-2993-4076-be47-9c78f42a1e84_ContentBits">
    <vt:lpwstr>0</vt:lpwstr>
  </property>
  <property fmtid="{D5CDD505-2E9C-101B-9397-08002B2CF9AE}" pid="18" name="MSIP_Label_7730ea53-6f5e-4160-81a5-992a9105450a_ContentBits">
    <vt:lpwstr>0</vt:lpwstr>
  </property>
  <property fmtid="{D5CDD505-2E9C-101B-9397-08002B2CF9AE}" pid="19" name="MSIP_Label_7730ea53-6f5e-4160-81a5-992a9105450a_SetDate">
    <vt:lpwstr>2024-08-23T17:41:27Z</vt:lpwstr>
  </property>
  <property fmtid="{D5CDD505-2E9C-101B-9397-08002B2CF9AE}" pid="20" name="MSIP_Label_7730ea53-6f5e-4160-81a5-992a9105450a_Enabled">
    <vt:lpwstr>true</vt:lpwstr>
  </property>
  <property fmtid="{D5CDD505-2E9C-101B-9397-08002B2CF9AE}" pid="21" name="MSIP_Label_7730ea53-6f5e-4160-81a5-992a9105450a_Name">
    <vt:lpwstr>Level 2 - Limited (Items)</vt:lpwstr>
  </property>
  <property fmtid="{D5CDD505-2E9C-101B-9397-08002B2CF9AE}" pid="22" name="MSIP_Label_7730ea53-6f5e-4160-81a5-992a9105450a_SiteId">
    <vt:lpwstr>b4f51418-b269-49a2-935a-fa54bf584fc8</vt:lpwstr>
  </property>
  <property fmtid="{D5CDD505-2E9C-101B-9397-08002B2CF9AE}" pid="23" name="MSIP_Label_7730ea53-6f5e-4160-81a5-992a9105450a_ActionId">
    <vt:lpwstr>b30bc8a1-f879-4fb3-844b-74ccac0ba8dd</vt:lpwstr>
  </property>
  <property fmtid="{D5CDD505-2E9C-101B-9397-08002B2CF9AE}" pid="24" name="MSIP_Label_7730ea53-6f5e-4160-81a5-992a9105450a_Method">
    <vt:lpwstr>Standard</vt:lpwstr>
  </property>
</Properties>
</file>