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4"/>
    <p:sldMasterId id="2147483815" r:id="rId5"/>
    <p:sldMasterId id="2147483803" r:id="rId6"/>
    <p:sldMasterId id="2147483791" r:id="rId7"/>
    <p:sldMasterId id="2147483779" r:id="rId8"/>
    <p:sldMasterId id="2147483767" r:id="rId9"/>
  </p:sldMasterIdLst>
  <p:notesMasterIdLst>
    <p:notesMasterId r:id="rId39"/>
  </p:notesMasterIdLst>
  <p:sldIdLst>
    <p:sldId id="256" r:id="rId10"/>
    <p:sldId id="257" r:id="rId11"/>
    <p:sldId id="303" r:id="rId12"/>
    <p:sldId id="259" r:id="rId13"/>
    <p:sldId id="302" r:id="rId14"/>
    <p:sldId id="304" r:id="rId15"/>
    <p:sldId id="260" r:id="rId16"/>
    <p:sldId id="314" r:id="rId17"/>
    <p:sldId id="305" r:id="rId18"/>
    <p:sldId id="261" r:id="rId19"/>
    <p:sldId id="280" r:id="rId20"/>
    <p:sldId id="315" r:id="rId21"/>
    <p:sldId id="317" r:id="rId22"/>
    <p:sldId id="306" r:id="rId23"/>
    <p:sldId id="258" r:id="rId24"/>
    <p:sldId id="283" r:id="rId25"/>
    <p:sldId id="323" r:id="rId26"/>
    <p:sldId id="318" r:id="rId27"/>
    <p:sldId id="319" r:id="rId28"/>
    <p:sldId id="325" r:id="rId29"/>
    <p:sldId id="309" r:id="rId30"/>
    <p:sldId id="311" r:id="rId31"/>
    <p:sldId id="330" r:id="rId32"/>
    <p:sldId id="328" r:id="rId33"/>
    <p:sldId id="312" r:id="rId34"/>
    <p:sldId id="313" r:id="rId35"/>
    <p:sldId id="329" r:id="rId36"/>
    <p:sldId id="322" r:id="rId37"/>
    <p:sldId id="300"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BF1"/>
    <a:srgbClr val="CBD4E3"/>
    <a:srgbClr val="FCF4F8"/>
    <a:srgbClr val="FCEDE1"/>
    <a:srgbClr val="FAF5E3"/>
    <a:srgbClr val="F0F4E6"/>
    <a:srgbClr val="E7F5F3"/>
    <a:srgbClr val="20552D"/>
    <a:srgbClr val="AC471A"/>
    <a:srgbClr val="5D0541"/>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121" autoAdjust="0"/>
    <p:restoredTop sz="55465" autoAdjust="0"/>
  </p:normalViewPr>
  <p:slideViewPr>
    <p:cSldViewPr snapToGrid="0">
      <p:cViewPr varScale="1">
        <p:scale>
          <a:sx n="61" d="100"/>
          <a:sy n="61" d="100"/>
        </p:scale>
        <p:origin x="1818" y="72"/>
      </p:cViewPr>
      <p:guideLst/>
    </p:cSldViewPr>
  </p:slideViewPr>
  <p:notesTextViewPr>
    <p:cViewPr>
      <p:scale>
        <a:sx n="1" d="1"/>
        <a:sy n="1" d="1"/>
      </p:scale>
      <p:origin x="0" y="0"/>
    </p:cViewPr>
  </p:notesTextViewPr>
  <p:sorterViewPr>
    <p:cViewPr>
      <p:scale>
        <a:sx n="100" d="100"/>
        <a:sy n="100" d="100"/>
      </p:scale>
      <p:origin x="0" y="-12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63DED8-CA54-42CE-AED5-48AF1E60C0FC}" type="datetimeFigureOut">
              <a:rPr lang="en-US" smtClean="0"/>
              <a:t>9/4/2025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042C83-F474-4689-992F-134064305DAD}" type="slidenum">
              <a:rPr lang="en-US" smtClean="0"/>
              <a:t>‹#›</a:t>
            </a:fld>
            <a:endParaRPr lang="en-US"/>
          </a:p>
        </p:txBody>
      </p:sp>
    </p:spTree>
    <p:extLst>
      <p:ext uri="{BB962C8B-B14F-4D97-AF65-F5344CB8AC3E}">
        <p14:creationId xmlns:p14="http://schemas.microsoft.com/office/powerpoint/2010/main" val="3565859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oregon.gov/ode/educator-resources/assessment/Pages/Assessment-Administration.aspx" TargetMode="External"/><Relationship Id="rId2" Type="http://schemas.openxmlformats.org/officeDocument/2006/relationships/slide" Target="../slides/slide29.xml"/><Relationship Id="rId1" Type="http://schemas.openxmlformats.org/officeDocument/2006/relationships/notesMaster" Target="../notesMasters/notesMaster1.xml"/><Relationship Id="rId5" Type="http://schemas.openxmlformats.org/officeDocument/2006/relationships/hyperlink" Target="https://www.oregon.gov/ode/educator-resources/assessment/Pages/Assessment-Help.aspx" TargetMode="External"/><Relationship Id="rId4" Type="http://schemas.openxmlformats.org/officeDocument/2006/relationships/hyperlink" Target="https://www.oregon.gov/ode/educator-resources/assessment/Documents/esdpartners.pdf"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20988" y="523875"/>
            <a:ext cx="3681412" cy="2070100"/>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Welcome to the Remote Testing training module.</a:t>
            </a:r>
          </a:p>
          <a:p>
            <a:pPr marL="0" marR="0">
              <a:lnSpc>
                <a:spcPct val="107000"/>
              </a:lnSpc>
              <a:spcBef>
                <a:spcPts val="0"/>
              </a:spcBef>
              <a:spcAft>
                <a:spcPts val="800"/>
              </a:spcAft>
            </a:pPr>
            <a:r>
              <a:rPr lang="en-US"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200" dirty="0"/>
          </a:p>
        </p:txBody>
      </p:sp>
      <p:sp>
        <p:nvSpPr>
          <p:cNvPr id="4" name="Slide Number Placeholder 3"/>
          <p:cNvSpPr>
            <a:spLocks noGrp="1"/>
          </p:cNvSpPr>
          <p:nvPr>
            <p:ph type="sldNum" sz="quarter" idx="10"/>
          </p:nvPr>
        </p:nvSpPr>
        <p:spPr>
          <a:xfrm>
            <a:off x="4615277" y="6789012"/>
            <a:ext cx="78548" cy="231784"/>
          </a:xfrm>
        </p:spPr>
        <p:txBody>
          <a:bodyPr/>
          <a:lstStyle/>
          <a:p>
            <a:fld id="{B54DC83E-89B8-4806-9A94-7D2BAA520DC6}" type="slidenum">
              <a:rPr lang="en-US" smtClean="0"/>
              <a:pPr/>
              <a:t>1</a:t>
            </a:fld>
            <a:endParaRPr lang="en-US" dirty="0"/>
          </a:p>
        </p:txBody>
      </p:sp>
      <p:sp>
        <p:nvSpPr>
          <p:cNvPr id="5" name="Date Placeholder 4">
            <a:extLst>
              <a:ext uri="{FF2B5EF4-FFF2-40B4-BE49-F238E27FC236}">
                <a16:creationId xmlns:a16="http://schemas.microsoft.com/office/drawing/2014/main" id="{5C68BE9B-CDA6-4E9A-951F-1A5EB9FEFC10}"/>
              </a:ext>
            </a:extLst>
          </p:cNvPr>
          <p:cNvSpPr>
            <a:spLocks noGrp="1"/>
          </p:cNvSpPr>
          <p:nvPr>
            <p:ph type="dt" idx="11"/>
          </p:nvPr>
        </p:nvSpPr>
        <p:spPr/>
        <p:txBody>
          <a:bodyPr/>
          <a:lstStyle/>
          <a:p>
            <a:r>
              <a:rPr lang="en-US"/>
              <a:t>(added from Insert tab, Header &amp; Footer icon, Fixed Date and time)  1/23/2018</a:t>
            </a:r>
            <a:endParaRPr lang="en-US" dirty="0"/>
          </a:p>
        </p:txBody>
      </p:sp>
      <p:sp>
        <p:nvSpPr>
          <p:cNvPr id="6" name="Footer Placeholder 5">
            <a:extLst>
              <a:ext uri="{FF2B5EF4-FFF2-40B4-BE49-F238E27FC236}">
                <a16:creationId xmlns:a16="http://schemas.microsoft.com/office/drawing/2014/main" id="{D048B2A6-7232-495D-BC20-A40C1870A132}"/>
              </a:ext>
            </a:extLst>
          </p:cNvPr>
          <p:cNvSpPr>
            <a:spLocks noGrp="1"/>
          </p:cNvSpPr>
          <p:nvPr>
            <p:ph type="ftr" sz="quarter" idx="12"/>
          </p:nvPr>
        </p:nvSpPr>
        <p:spPr/>
        <p:txBody>
          <a:bodyPr/>
          <a:lstStyle/>
          <a:p>
            <a:r>
              <a:rPr lang="en-US"/>
              <a:t>Presentation Title (added from Insert tab, Header &amp; Footer icon)</a:t>
            </a:r>
            <a:endParaRPr lang="en-US" dirty="0"/>
          </a:p>
        </p:txBody>
      </p:sp>
    </p:spTree>
    <p:extLst>
      <p:ext uri="{BB962C8B-B14F-4D97-AF65-F5344CB8AC3E}">
        <p14:creationId xmlns:p14="http://schemas.microsoft.com/office/powerpoint/2010/main" val="324123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7030A0"/>
                </a:solidFill>
              </a:rPr>
              <a:t>The Oregon Department of Education has provided a consent form that districts must use to get written verification of consent. Please</a:t>
            </a:r>
            <a:r>
              <a:rPr lang="en-US" baseline="0" dirty="0">
                <a:solidFill>
                  <a:srgbClr val="7030A0"/>
                </a:solidFill>
              </a:rPr>
              <a:t> check with your district on communication and the district’s process for gaining parent or guardian permission.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solidFill>
                <a:srgbClr val="7030A0"/>
              </a:solidFill>
            </a:endParaRPr>
          </a:p>
          <a:p>
            <a:r>
              <a:rPr lang="en-US" baseline="0" dirty="0">
                <a:solidFill>
                  <a:srgbClr val="7030A0"/>
                </a:solidFill>
              </a:rPr>
              <a:t>Even if a student is receiving their instruction remotely or online, </a:t>
            </a:r>
            <a:r>
              <a:rPr lang="en-US" sz="1200" baseline="0" dirty="0">
                <a:solidFill>
                  <a:srgbClr val="7030A0"/>
                </a:solidFill>
                <a:effectLst/>
                <a:latin typeface="Calibri"/>
                <a:cs typeface="Calibri"/>
              </a:rPr>
              <a:t>c</a:t>
            </a:r>
            <a:r>
              <a:rPr lang="en-US" sz="1200" dirty="0">
                <a:solidFill>
                  <a:srgbClr val="7030A0"/>
                </a:solidFill>
                <a:effectLst/>
                <a:latin typeface="Calibri"/>
                <a:ea typeface="Calibri" panose="020F0502020204030204" pitchFamily="34" charset="0"/>
                <a:cs typeface="Calibri"/>
              </a:rPr>
              <a:t>onsent is required for a student to participate in a remotely proctored test session. </a:t>
            </a:r>
            <a:endParaRPr lang="en-US" baseline="0" dirty="0">
              <a:solidFill>
                <a:srgbClr val="7030A0"/>
              </a:solidFill>
            </a:endParaRPr>
          </a:p>
          <a:p>
            <a:endParaRPr lang="en-US" baseline="0" dirty="0">
              <a:solidFill>
                <a:srgbClr val="7030A0"/>
              </a:solidFill>
            </a:endParaRPr>
          </a:p>
          <a:p>
            <a:r>
              <a:rPr lang="en-US" baseline="0" dirty="0">
                <a:solidFill>
                  <a:srgbClr val="7030A0"/>
                </a:solidFill>
              </a:rPr>
              <a:t>The </a:t>
            </a:r>
            <a:r>
              <a:rPr lang="en-US" i="1" dirty="0"/>
              <a:t>Parent/Guardian Remote Test Administration Agreement Form </a:t>
            </a:r>
            <a:r>
              <a:rPr lang="en-US" i="0" dirty="0"/>
              <a:t>has two check boxes to indicate the preference for their child participating in the Oregon</a:t>
            </a:r>
            <a:r>
              <a:rPr lang="en-US" i="0" baseline="0" dirty="0"/>
              <a:t> summative assessments.  Either my child will… or my child will not… participate in remote testing. If a parent has checked that they will not provide consent to participate remotely, a district should explore providing in-person testing.</a:t>
            </a:r>
          </a:p>
          <a:p>
            <a:endParaRPr lang="en-US" i="0" baseline="0" dirty="0">
              <a:solidFill>
                <a:srgbClr val="7030A0"/>
              </a:solidFill>
            </a:endParaRPr>
          </a:p>
          <a:p>
            <a:pPr marL="0" indent="0">
              <a:lnSpc>
                <a:spcPct val="110000"/>
              </a:lnSpc>
              <a:spcBef>
                <a:spcPts val="0"/>
              </a:spcBef>
              <a:buNone/>
            </a:pPr>
            <a:r>
              <a:rPr lang="en-US" i="0" baseline="0" dirty="0">
                <a:solidFill>
                  <a:srgbClr val="7030A0"/>
                </a:solidFill>
              </a:rPr>
              <a:t>Additionally, the form indicates whether the student will utilize their webcam and thus have video and audio enabled, audio only, or no video or audio enabled. </a:t>
            </a:r>
          </a:p>
          <a:p>
            <a:pPr marL="0" indent="0">
              <a:lnSpc>
                <a:spcPct val="110000"/>
              </a:lnSpc>
              <a:spcBef>
                <a:spcPts val="0"/>
              </a:spcBef>
              <a:buNone/>
            </a:pPr>
            <a:endParaRPr lang="en-US" sz="1200" i="0" baseline="0" dirty="0">
              <a:solidFill>
                <a:srgbClr val="7030A0"/>
              </a:solidFill>
            </a:endParaRPr>
          </a:p>
          <a:p>
            <a:pPr marL="0" indent="0">
              <a:lnSpc>
                <a:spcPct val="110000"/>
              </a:lnSpc>
              <a:spcBef>
                <a:spcPts val="0"/>
              </a:spcBef>
              <a:buNone/>
            </a:pPr>
            <a:r>
              <a:rPr lang="en-US" sz="1200" i="0" dirty="0"/>
              <a:t>Student participation in remote testing </a:t>
            </a:r>
            <a:r>
              <a:rPr lang="en-US" sz="1200" b="1" i="0" dirty="0"/>
              <a:t>does not require </a:t>
            </a:r>
            <a:r>
              <a:rPr lang="en-US" sz="1200" i="0" dirty="0"/>
              <a:t>that a student’s video or audio be enabled</a:t>
            </a:r>
            <a:r>
              <a:rPr lang="en-US" sz="1200" i="0" baseline="0" dirty="0"/>
              <a:t> </a:t>
            </a:r>
            <a:r>
              <a:rPr lang="en-US" sz="1200" i="0" dirty="0"/>
              <a:t>during the test session. However, it is important to note and communicate to families that the only form</a:t>
            </a:r>
            <a:r>
              <a:rPr lang="en-US" sz="1200" i="0" baseline="0" dirty="0"/>
              <a:t> of two-way communication without video and audio or audio-only enabled is an embedded chat feature within the remote testing platform. In such cases, technical support might be limited.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10</a:t>
            </a:fld>
            <a:endParaRPr lang="en-US" dirty="0"/>
          </a:p>
        </p:txBody>
      </p:sp>
    </p:spTree>
    <p:extLst>
      <p:ext uri="{BB962C8B-B14F-4D97-AF65-F5344CB8AC3E}">
        <p14:creationId xmlns:p14="http://schemas.microsoft.com/office/powerpoint/2010/main" val="24075028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rPr>
              <a:t>Permissions</a:t>
            </a:r>
            <a:r>
              <a:rPr lang="en-US" sz="1200" dirty="0"/>
              <a:t> must be set in TIDE to allow a student to participate in remote administration</a:t>
            </a:r>
            <a:r>
              <a:rPr lang="en-US" dirty="0"/>
              <a:t>. </a:t>
            </a:r>
            <a:r>
              <a:rPr lang="en-US" sz="1100" dirty="0"/>
              <a:t>TIDE also indicates if video permission has been obtained from the parent or guardian.</a:t>
            </a:r>
          </a:p>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11</a:t>
            </a:fld>
            <a:endParaRPr lang="en-US"/>
          </a:p>
        </p:txBody>
      </p:sp>
    </p:spTree>
    <p:extLst>
      <p:ext uri="{BB962C8B-B14F-4D97-AF65-F5344CB8AC3E}">
        <p14:creationId xmlns:p14="http://schemas.microsoft.com/office/powerpoint/2010/main" val="2687169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If a parent/guardian provides consent, the permissions must be set in TIDE to YES in the Remote Tester setting at the student level. </a:t>
            </a:r>
          </a:p>
          <a:p>
            <a:endParaRPr lang="en-US" sz="1200" dirty="0"/>
          </a:p>
          <a:p>
            <a:r>
              <a:rPr lang="en-US" sz="1200" baseline="0" dirty="0"/>
              <a:t>If many students are participating in remote testing, a DTC, STC, or TA might want to utilize a batch upload to the TIDE system. Please refer to the TIDE User Guide for more information on batch uploads.</a:t>
            </a:r>
          </a:p>
          <a:p>
            <a:endParaRPr lang="en-US" sz="1200" baseline="0" dirty="0"/>
          </a:p>
          <a:p>
            <a:r>
              <a:rPr lang="en-US" sz="1200" baseline="0" dirty="0"/>
              <a:t>Please note that all students in TIDE will have the remote tester radio buttons. It is not necessary to change this setting for all students. If no bubble has been selected in TIDE, the system will automatically default to “No”.</a:t>
            </a:r>
          </a:p>
          <a:p>
            <a:endParaRPr lang="en-US" sz="1200" baseline="0" dirty="0"/>
          </a:p>
          <a:p>
            <a:r>
              <a:rPr lang="en-US" sz="1200" baseline="0" dirty="0"/>
              <a:t>Again, the radio button must be selected yes for the remote testing functionality to work for summative assessments and/or the SEED survey and even the Oregon Interim Assessments</a:t>
            </a:r>
            <a:r>
              <a:rPr lang="en-US" dirty="0"/>
              <a:t>.</a:t>
            </a:r>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12</a:t>
            </a:fld>
            <a:endParaRPr lang="en-US" dirty="0"/>
          </a:p>
        </p:txBody>
      </p:sp>
    </p:spTree>
    <p:extLst>
      <p:ext uri="{BB962C8B-B14F-4D97-AF65-F5344CB8AC3E}">
        <p14:creationId xmlns:p14="http://schemas.microsoft.com/office/powerpoint/2010/main" val="27358832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7030A0"/>
                </a:solidFill>
                <a:effectLst/>
                <a:latin typeface="Calibri"/>
                <a:ea typeface="Calibri" panose="020F0502020204030204" pitchFamily="34" charset="0"/>
                <a:cs typeface="Calibri"/>
              </a:rPr>
              <a:t>If the parent has granted permission for</a:t>
            </a:r>
            <a:r>
              <a:rPr lang="en-US" sz="1200" baseline="0" dirty="0">
                <a:solidFill>
                  <a:srgbClr val="7030A0"/>
                </a:solidFill>
                <a:effectLst/>
                <a:latin typeface="Calibri"/>
                <a:ea typeface="Calibri" panose="020F0502020204030204" pitchFamily="34" charset="0"/>
                <a:cs typeface="Calibri"/>
              </a:rPr>
              <a:t> their child to have video or audio enabled during remote testing, the DTC, STC, or TA will need to indicate the preferences within TIDE. </a:t>
            </a:r>
          </a:p>
          <a:p>
            <a:endParaRPr lang="en-US" sz="2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As with the remote testing setting, if no drop-down has been selected in TIDE, the system will automatically default to “No”.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However, DTCs, STCs, or TAs should verify that this TIDE setting is accurately set before remote administration based on the Parent Guardian Remote Testing Administration Agreement Form.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13</a:t>
            </a:fld>
            <a:endParaRPr lang="en-US" dirty="0"/>
          </a:p>
        </p:txBody>
      </p:sp>
    </p:spTree>
    <p:extLst>
      <p:ext uri="{BB962C8B-B14F-4D97-AF65-F5344CB8AC3E}">
        <p14:creationId xmlns:p14="http://schemas.microsoft.com/office/powerpoint/2010/main" val="8970978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following section, we will provide some general</a:t>
            </a:r>
            <a:r>
              <a:rPr lang="en-US" baseline="0" dirty="0"/>
              <a:t> guidance on remote test administration and distinguish the differences for remote testing using the OSAS Secure Browser. </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14</a:t>
            </a:fld>
            <a:endParaRPr lang="en-US"/>
          </a:p>
        </p:txBody>
      </p:sp>
    </p:spTree>
    <p:extLst>
      <p:ext uri="{BB962C8B-B14F-4D97-AF65-F5344CB8AC3E}">
        <p14:creationId xmlns:p14="http://schemas.microsoft.com/office/powerpoint/2010/main" val="37327143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effectLst/>
              </a:rPr>
              <a:t>Existing testing software is sufficient to administer tests remotely.</a:t>
            </a:r>
            <a:endParaRPr lang="en-US" baseline="0" dirty="0">
              <a:effectLst/>
            </a:endParaRPr>
          </a:p>
          <a:p>
            <a:pPr marL="0" indent="0">
              <a:buFont typeface="Arial" panose="020B0604020202020204" pitchFamily="34" charset="0"/>
              <a:buNone/>
            </a:pPr>
            <a:endParaRPr lang="en-US" baseline="0" dirty="0">
              <a:effectLst/>
            </a:endParaRPr>
          </a:p>
          <a:p>
            <a:pPr marL="0" indent="0">
              <a:buFont typeface="Arial" panose="020B0604020202020204" pitchFamily="34" charset="0"/>
              <a:buNone/>
            </a:pPr>
            <a:r>
              <a:rPr lang="en-US" baseline="0" dirty="0"/>
              <a:t>TAs will need to complete and pass the Remote Testing Certification Course. Once a TA has completed this requirement, the Remote Proctoring setting will be automatically activated in the TA’s TIDE settings. </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The Remote Testing Certification Course must be completed before opening a remote testing session.</a:t>
            </a:r>
            <a:endParaRPr lang="en-US" dirty="0">
              <a:cs typeface="Calibri"/>
            </a:endParaRPr>
          </a:p>
          <a:p>
            <a:endParaRPr lang="en-US" dirty="0"/>
          </a:p>
          <a:p>
            <a:pPr marL="0" indent="0">
              <a:buFont typeface="Arial" panose="020B0604020202020204" pitchFamily="34" charset="0"/>
              <a:buNone/>
            </a:pPr>
            <a:r>
              <a:rPr lang="en-US" dirty="0"/>
              <a:t>Test Administrator</a:t>
            </a:r>
            <a:r>
              <a:rPr lang="en-US" dirty="0">
                <a:effectLst/>
              </a:rPr>
              <a:t> logs in to the same test administration site they would use if students were </a:t>
            </a:r>
            <a:r>
              <a:rPr lang="en-US" u="none" dirty="0">
                <a:effectLst/>
              </a:rPr>
              <a:t>testing</a:t>
            </a:r>
            <a:r>
              <a:rPr lang="en-US" dirty="0">
                <a:effectLst/>
              </a:rPr>
              <a:t> at school. From this site, </a:t>
            </a:r>
            <a:r>
              <a:rPr lang="en-US" dirty="0"/>
              <a:t>the TA</a:t>
            </a:r>
            <a:r>
              <a:rPr lang="en-US" dirty="0">
                <a:effectLst/>
              </a:rPr>
              <a:t> can select a remote test session or an in-person session. </a:t>
            </a:r>
            <a:r>
              <a:rPr lang="en-US" dirty="0"/>
              <a:t>TAs</a:t>
            </a:r>
            <a:r>
              <a:rPr lang="en-US" dirty="0">
                <a:effectLst/>
              </a:rPr>
              <a:t> can also schedule sessions in advance and provide a link for students to join the session when it starts.</a:t>
            </a:r>
          </a:p>
          <a:p>
            <a:pPr marL="0" indent="0">
              <a:buFont typeface="Arial" panose="020B0604020202020204" pitchFamily="34" charset="0"/>
              <a:buNone/>
            </a:pPr>
            <a:endParaRPr lang="en-US" dirty="0">
              <a:effectLst/>
            </a:endParaRPr>
          </a:p>
          <a:p>
            <a:pPr marL="0" indent="0">
              <a:buFont typeface="Arial" panose="020B0604020202020204" pitchFamily="34" charset="0"/>
              <a:buNone/>
            </a:pPr>
            <a:r>
              <a:rPr lang="en-US" dirty="0">
                <a:effectLst/>
              </a:rPr>
              <a:t>This</a:t>
            </a:r>
            <a:r>
              <a:rPr lang="en-US" baseline="0" dirty="0">
                <a:effectLst/>
              </a:rPr>
              <a:t> functionality is covered in the </a:t>
            </a:r>
            <a:r>
              <a:rPr lang="en-US" baseline="0" dirty="0"/>
              <a:t>Remote Testing Certification Course.</a:t>
            </a:r>
            <a:endParaRPr lang="en-US" dirty="0">
              <a:cs typeface="Calibri" panose="020F0502020204030204"/>
            </a:endParaRPr>
          </a:p>
          <a:p>
            <a:r>
              <a:rPr lang="en-US" dirty="0"/>
              <a:t>  </a:t>
            </a:r>
            <a:endParaRPr lang="en-US" dirty="0">
              <a:cs typeface="Calibri"/>
            </a:endParaRPr>
          </a:p>
          <a:p>
            <a:pPr marL="0" indent="0">
              <a:lnSpc>
                <a:spcPct val="107000"/>
              </a:lnSpc>
              <a:spcAft>
                <a:spcPts val="800"/>
              </a:spcAft>
              <a:buFont typeface="Arial" panose="020B0604020202020204" pitchFamily="34" charset="0"/>
              <a:buNone/>
              <a:defRPr/>
            </a:pPr>
            <a:r>
              <a:rPr lang="en-US" dirty="0">
                <a:effectLst/>
              </a:rPr>
              <a:t>Remote students use </a:t>
            </a:r>
            <a:r>
              <a:rPr lang="en-US" dirty="0"/>
              <a:t>the</a:t>
            </a:r>
            <a:r>
              <a:rPr lang="en-US" dirty="0">
                <a:effectLst/>
              </a:rPr>
              <a:t> Secure Browser to access the same testing website they would access in school, and the test takes place the same way it would if everyone were together in the classroom.</a:t>
            </a:r>
            <a:r>
              <a:rPr lang="en-US" dirty="0"/>
              <a:t> </a:t>
            </a:r>
          </a:p>
          <a:p>
            <a:pPr marL="0" indent="0">
              <a:lnSpc>
                <a:spcPct val="107000"/>
              </a:lnSpc>
              <a:spcAft>
                <a:spcPts val="800"/>
              </a:spcAft>
              <a:buFont typeface="Arial" panose="020B0604020202020204" pitchFamily="34" charset="0"/>
              <a:buNone/>
              <a:defRPr/>
            </a:pPr>
            <a:endParaRPr lang="en-US" dirty="0">
              <a:cs typeface="Calibri"/>
            </a:endParaRPr>
          </a:p>
          <a:p>
            <a:pPr marL="0" indent="0">
              <a:lnSpc>
                <a:spcPct val="107000"/>
              </a:lnSpc>
              <a:spcAft>
                <a:spcPts val="800"/>
              </a:spcAft>
              <a:buFont typeface="Arial" panose="020B0604020202020204" pitchFamily="34" charset="0"/>
              <a:buNone/>
              <a:defRPr/>
            </a:pPr>
            <a:r>
              <a:rPr lang="en-US" dirty="0">
                <a:cs typeface="Calibri"/>
              </a:rPr>
              <a:t>If the Secure Browser is not and cannot be installed on a student's device, districts/schools should work with families to arrange for in-person testing.</a:t>
            </a:r>
          </a:p>
          <a:p>
            <a:pPr marL="0" indent="0">
              <a:lnSpc>
                <a:spcPct val="107000"/>
              </a:lnSpc>
              <a:spcAft>
                <a:spcPts val="800"/>
              </a:spcAft>
              <a:buFont typeface="Arial" panose="020B0604020202020204" pitchFamily="34" charset="0"/>
              <a:buNone/>
              <a:defRPr/>
            </a:pPr>
            <a:endParaRPr lang="en-US" dirty="0">
              <a:cs typeface="Calibri"/>
            </a:endParaRPr>
          </a:p>
          <a:p>
            <a:pPr marL="0" indent="0">
              <a:lnSpc>
                <a:spcPct val="107000"/>
              </a:lnSpc>
              <a:spcAft>
                <a:spcPts val="800"/>
              </a:spcAft>
              <a:buFont typeface="Arial" panose="020B0604020202020204" pitchFamily="34" charset="0"/>
              <a:buNone/>
              <a:defRPr/>
            </a:pPr>
            <a:r>
              <a:rPr lang="en-US" dirty="0">
                <a:cs typeface="Calibri"/>
              </a:rPr>
              <a:t>The Secure browser is required to remotely participate in the ELPA,</a:t>
            </a:r>
            <a:r>
              <a:rPr lang="en-US" baseline="0" dirty="0">
                <a:cs typeface="Calibri"/>
              </a:rPr>
              <a:t> OSAS ELA, Math, and Science Assessments</a:t>
            </a:r>
          </a:p>
          <a:p>
            <a:pPr marL="0" indent="0">
              <a:lnSpc>
                <a:spcPct val="107000"/>
              </a:lnSpc>
              <a:spcAft>
                <a:spcPts val="800"/>
              </a:spcAft>
              <a:buFont typeface="Arial" panose="020B0604020202020204" pitchFamily="34" charset="0"/>
              <a:buNone/>
              <a:defRPr/>
            </a:pPr>
            <a:endParaRPr lang="en-US" baseline="0" dirty="0">
              <a:cs typeface="Calibri"/>
            </a:endParaRPr>
          </a:p>
          <a:p>
            <a:pPr marL="0" indent="0">
              <a:lnSpc>
                <a:spcPct val="107000"/>
              </a:lnSpc>
              <a:spcAft>
                <a:spcPts val="800"/>
              </a:spcAft>
              <a:buFont typeface="Arial" panose="020B0604020202020204" pitchFamily="34" charset="0"/>
              <a:buNone/>
              <a:defRPr/>
            </a:pPr>
            <a:r>
              <a:rPr lang="en-US" baseline="0" dirty="0">
                <a:cs typeface="Calibri"/>
              </a:rPr>
              <a:t>The SEED Survey can be administered through the secure browser or a remote student link.</a:t>
            </a:r>
            <a:endParaRPr lang="en-US" dirty="0">
              <a:cs typeface="Calibri"/>
            </a:endParaRPr>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15</a:t>
            </a:fld>
            <a:endParaRPr lang="en-US" dirty="0"/>
          </a:p>
        </p:txBody>
      </p:sp>
    </p:spTree>
    <p:extLst>
      <p:ext uri="{BB962C8B-B14F-4D97-AF65-F5344CB8AC3E}">
        <p14:creationId xmlns:p14="http://schemas.microsoft.com/office/powerpoint/2010/main" val="16509283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20000"/>
              </a:lnSpc>
              <a:buNone/>
            </a:pPr>
            <a:r>
              <a:rPr lang="en-US" sz="1200" dirty="0"/>
              <a:t>To administer tests to students who are remote, </a:t>
            </a:r>
            <a:r>
              <a:rPr lang="en-US" sz="1200" b="1" dirty="0"/>
              <a:t>TAs must complete and pass </a:t>
            </a:r>
            <a:r>
              <a:rPr lang="en-US" sz="1200" dirty="0"/>
              <a:t>the </a:t>
            </a:r>
            <a:r>
              <a:rPr lang="en-US" sz="1200" i="1" dirty="0"/>
              <a:t>Remote Test Administration Certification Course</a:t>
            </a:r>
            <a:r>
              <a:rPr lang="en-US" sz="1200" dirty="0"/>
              <a:t>.</a:t>
            </a:r>
          </a:p>
          <a:p>
            <a:pPr>
              <a:lnSpc>
                <a:spcPct val="120000"/>
              </a:lnSpc>
            </a:pPr>
            <a:endParaRPr lang="en-US" dirty="0"/>
          </a:p>
          <a:p>
            <a:pPr>
              <a:lnSpc>
                <a:spcPct val="120000"/>
              </a:lnSpc>
            </a:pPr>
            <a:r>
              <a:rPr lang="en-US" dirty="0"/>
              <a:t>This course is only required for those TAs who will be administering the remote testing session.</a:t>
            </a:r>
          </a:p>
          <a:p>
            <a:pPr>
              <a:lnSpc>
                <a:spcPct val="120000"/>
              </a:lnSpc>
            </a:pPr>
            <a:endParaRPr lang="en-US" dirty="0"/>
          </a:p>
          <a:p>
            <a:pPr marL="0" indent="0">
              <a:lnSpc>
                <a:spcPct val="120000"/>
              </a:lnSpc>
              <a:buNone/>
            </a:pPr>
            <a:r>
              <a:rPr lang="en-US" sz="1200" dirty="0"/>
              <a:t>The course will walk you through how to administer remote assessments to students and can be accessed via the OSAS Portal under the Test Administrators tab. </a:t>
            </a:r>
          </a:p>
          <a:p>
            <a:endParaRPr lang="en-US" dirty="0"/>
          </a:p>
        </p:txBody>
      </p:sp>
      <p:sp>
        <p:nvSpPr>
          <p:cNvPr id="4" name="Slide Number Placeholder 3"/>
          <p:cNvSpPr>
            <a:spLocks noGrp="1"/>
          </p:cNvSpPr>
          <p:nvPr>
            <p:ph type="sldNum" sz="quarter" idx="5"/>
          </p:nvPr>
        </p:nvSpPr>
        <p:spPr/>
        <p:txBody>
          <a:bodyPr/>
          <a:lstStyle/>
          <a:p>
            <a:fld id="{87562687-7A5B-4415-B0F0-C719E7C49641}" type="slidenum">
              <a:rPr lang="en-US" smtClean="0"/>
              <a:t>16</a:t>
            </a:fld>
            <a:endParaRPr lang="en-US" dirty="0"/>
          </a:p>
        </p:txBody>
      </p:sp>
    </p:spTree>
    <p:extLst>
      <p:ext uri="{BB962C8B-B14F-4D97-AF65-F5344CB8AC3E}">
        <p14:creationId xmlns:p14="http://schemas.microsoft.com/office/powerpoint/2010/main" val="31643248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dirty="0"/>
              <a:t>The Remote Test Administration Certification Course explains many topics,</a:t>
            </a:r>
            <a:r>
              <a:rPr lang="en-US" sz="1200" i="0" baseline="0" dirty="0"/>
              <a:t> such as </a:t>
            </a:r>
          </a:p>
          <a:p>
            <a:pPr marL="171450" indent="-171450">
              <a:lnSpc>
                <a:spcPct val="120000"/>
              </a:lnSpc>
              <a:buFont typeface="Arial" panose="020B0604020202020204" pitchFamily="34" charset="0"/>
              <a:buChar char="•"/>
            </a:pPr>
            <a:r>
              <a:rPr lang="en-US" sz="1200" dirty="0"/>
              <a:t>Preparing your computer</a:t>
            </a:r>
            <a:r>
              <a:rPr lang="en-US" sz="1200" baseline="0" dirty="0"/>
              <a:t> </a:t>
            </a:r>
            <a:r>
              <a:rPr lang="en-US" sz="1200" dirty="0"/>
              <a:t>before testing.</a:t>
            </a:r>
          </a:p>
          <a:p>
            <a:pPr marL="171450" indent="-171450">
              <a:lnSpc>
                <a:spcPct val="120000"/>
              </a:lnSpc>
              <a:buFont typeface="Arial" panose="020B0604020202020204" pitchFamily="34" charset="0"/>
              <a:buChar char="•"/>
            </a:pPr>
            <a:r>
              <a:rPr lang="en-US" sz="1200" dirty="0"/>
              <a:t>Accessing the remote proctoring test administration site.</a:t>
            </a:r>
          </a:p>
          <a:p>
            <a:pPr marL="171450" indent="-171450">
              <a:lnSpc>
                <a:spcPct val="120000"/>
              </a:lnSpc>
              <a:buFont typeface="Arial" panose="020B0604020202020204" pitchFamily="34" charset="0"/>
              <a:buChar char="•"/>
            </a:pPr>
            <a:r>
              <a:rPr lang="en-US" sz="1200" dirty="0"/>
              <a:t>Scheduling a remote test session.</a:t>
            </a:r>
          </a:p>
          <a:p>
            <a:pPr marL="171450" indent="-171450">
              <a:lnSpc>
                <a:spcPct val="120000"/>
              </a:lnSpc>
              <a:buFont typeface="Arial" panose="020B0604020202020204" pitchFamily="34" charset="0"/>
              <a:buChar char="•"/>
            </a:pPr>
            <a:r>
              <a:rPr lang="en-US" sz="1200" dirty="0"/>
              <a:t>Communicating remote test session information to remote students.</a:t>
            </a:r>
          </a:p>
          <a:p>
            <a:pPr marL="171450" indent="-171450">
              <a:lnSpc>
                <a:spcPct val="120000"/>
              </a:lnSpc>
              <a:buFont typeface="Arial" panose="020B0604020202020204" pitchFamily="34" charset="0"/>
              <a:buChar char="•"/>
            </a:pPr>
            <a:r>
              <a:rPr lang="en-US" sz="1200" dirty="0"/>
              <a:t>Joining and beginning a remote session.</a:t>
            </a:r>
          </a:p>
          <a:p>
            <a:pPr marL="171450" indent="-171450">
              <a:lnSpc>
                <a:spcPct val="120000"/>
              </a:lnSpc>
              <a:buFont typeface="Arial" panose="020B0604020202020204" pitchFamily="34" charset="0"/>
              <a:buChar char="•"/>
            </a:pPr>
            <a:r>
              <a:rPr lang="en-US" sz="1200" dirty="0"/>
              <a:t>Communicating with and assisting remote students during a test session.</a:t>
            </a:r>
          </a:p>
          <a:p>
            <a:pPr marL="171450" indent="-171450">
              <a:lnSpc>
                <a:spcPct val="120000"/>
              </a:lnSpc>
              <a:buFont typeface="Arial" panose="020B0604020202020204" pitchFamily="34" charset="0"/>
              <a:buChar char="•"/>
            </a:pPr>
            <a:r>
              <a:rPr lang="en-US" sz="1200" dirty="0"/>
              <a:t>And finally, pausing and stopping a remote test session.</a:t>
            </a:r>
          </a:p>
          <a:p>
            <a:endParaRPr lang="en-US" sz="1200" i="0" dirty="0"/>
          </a:p>
          <a:p>
            <a:r>
              <a:rPr lang="en-US" sz="1200" i="0" dirty="0"/>
              <a:t>For additional support after completing the Remote Testing Certification Course, please refer to the Remote Testing User Guide or contact your district testing coordinator. </a:t>
            </a:r>
          </a:p>
        </p:txBody>
      </p:sp>
      <p:sp>
        <p:nvSpPr>
          <p:cNvPr id="4" name="Slide Number Placeholder 3"/>
          <p:cNvSpPr>
            <a:spLocks noGrp="1"/>
          </p:cNvSpPr>
          <p:nvPr>
            <p:ph type="sldNum" sz="quarter" idx="5"/>
          </p:nvPr>
        </p:nvSpPr>
        <p:spPr/>
        <p:txBody>
          <a:bodyPr/>
          <a:lstStyle/>
          <a:p>
            <a:fld id="{87562687-7A5B-4415-B0F0-C719E7C49641}" type="slidenum">
              <a:rPr lang="en-US" smtClean="0"/>
              <a:t>17</a:t>
            </a:fld>
            <a:endParaRPr lang="en-US" dirty="0"/>
          </a:p>
        </p:txBody>
      </p:sp>
    </p:spTree>
    <p:extLst>
      <p:ext uri="{BB962C8B-B14F-4D97-AF65-F5344CB8AC3E}">
        <p14:creationId xmlns:p14="http://schemas.microsoft.com/office/powerpoint/2010/main" val="13449868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the assessment</a:t>
            </a:r>
            <a:r>
              <a:rPr lang="en-US" baseline="0" dirty="0"/>
              <a:t> or survey within the Oregon Statewide Assessment System, there are two pathways for remote administration.</a:t>
            </a:r>
          </a:p>
          <a:p>
            <a:endParaRPr lang="en-US" baseline="0" dirty="0"/>
          </a:p>
          <a:p>
            <a:r>
              <a:rPr lang="en-US" baseline="0" dirty="0"/>
              <a:t>The first is the OSAS Secure Browser. This is the same Secure Browser students use to access the Oregon Summative Assessment in person. The OSAS Secure Browser can be downloaded to electronic devices by visiting </a:t>
            </a:r>
            <a:r>
              <a:rPr lang="en-US" sz="1200" kern="1200" dirty="0">
                <a:solidFill>
                  <a:schemeClr val="tx1"/>
                </a:solidFill>
                <a:effectLst/>
                <a:latin typeface="+mn-lt"/>
                <a:ea typeface="+mn-ea"/>
                <a:cs typeface="+mn-cs"/>
              </a:rPr>
              <a:t>https://osasportal.org/ </a:t>
            </a:r>
            <a:r>
              <a:rPr lang="en-US" baseline="0" dirty="0"/>
              <a:t>and downloading the secure browser based on the electronic device’s operating system.</a:t>
            </a:r>
          </a:p>
          <a:p>
            <a:endParaRPr lang="en-US" baseline="0" dirty="0"/>
          </a:p>
          <a:p>
            <a:r>
              <a:rPr lang="en-US" baseline="0" dirty="0"/>
              <a:t>The second pathway is using a Remote Student Testing Web Link within the Test Administrator Session Manager. Specifics about creating a Remote Student Testing Web Link are covered in the Remote Testing Certification Course required for TAs managing remote testing.</a:t>
            </a:r>
          </a:p>
          <a:p>
            <a:endParaRPr lang="en-US" baseline="0" dirty="0"/>
          </a:p>
          <a:p>
            <a:r>
              <a:rPr lang="en-US" baseline="0" dirty="0"/>
              <a:t>We will discuss which tests or surveys will use which pathway for remote testing in the next few slides.</a:t>
            </a:r>
          </a:p>
        </p:txBody>
      </p:sp>
      <p:sp>
        <p:nvSpPr>
          <p:cNvPr id="4" name="Slide Number Placeholder 3"/>
          <p:cNvSpPr>
            <a:spLocks noGrp="1"/>
          </p:cNvSpPr>
          <p:nvPr>
            <p:ph type="sldNum" sz="quarter" idx="10"/>
          </p:nvPr>
        </p:nvSpPr>
        <p:spPr/>
        <p:txBody>
          <a:bodyPr/>
          <a:lstStyle/>
          <a:p>
            <a:fld id="{42042C83-F474-4689-992F-134064305DAD}" type="slidenum">
              <a:rPr lang="en-US" smtClean="0"/>
              <a:t>18</a:t>
            </a:fld>
            <a:endParaRPr lang="en-US"/>
          </a:p>
        </p:txBody>
      </p:sp>
    </p:spTree>
    <p:extLst>
      <p:ext uri="{BB962C8B-B14F-4D97-AF65-F5344CB8AC3E}">
        <p14:creationId xmlns:p14="http://schemas.microsoft.com/office/powerpoint/2010/main" val="40339816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t>All Oregon Statewide Summative Assessments are required to be administered using the OSAS Secure Browser:</a:t>
            </a:r>
            <a:r>
              <a:rPr lang="en-US" sz="1200" b="0" baseline="0" dirty="0"/>
              <a:t> ELPA, OSAS ELA, Math, and Science.</a:t>
            </a:r>
          </a:p>
          <a:p>
            <a:endParaRPr lang="en-US" sz="1200" b="0" i="0" baseline="0" dirty="0"/>
          </a:p>
          <a:p>
            <a:r>
              <a:rPr lang="en-US" sz="1200" i="0" baseline="0" dirty="0"/>
              <a:t>If a district is unable to load a secure browser on the student’s device, they will need to arrange an alternate “in-person” opportunity.</a:t>
            </a:r>
            <a:endParaRPr lang="en-US" sz="1200" i="0" dirty="0"/>
          </a:p>
          <a:p>
            <a:pPr marL="171450" indent="-171450">
              <a:buFont typeface="Arial" panose="020B0604020202020204" pitchFamily="34" charset="0"/>
              <a:buChar char="•"/>
            </a:pPr>
            <a:endParaRPr lang="en-US" sz="1200" b="0" baseline="0" dirty="0"/>
          </a:p>
          <a:p>
            <a:r>
              <a:rPr lang="en-US" sz="1200" i="0" dirty="0"/>
              <a:t>The SEED Survey and Oregon Interim Assessments can be administered remotely using the OSAS Secure Browser, but it is not required. The SEED Survey and Interim Assessments are the only two components that can be administered using a remote student testing web link. Please note that a TA must be actively monitoring students and available to support students when a remote link is being used.</a:t>
            </a:r>
            <a:endParaRPr lang="en-US" sz="1200" b="0" i="0" dirty="0"/>
          </a:p>
        </p:txBody>
      </p:sp>
      <p:sp>
        <p:nvSpPr>
          <p:cNvPr id="4" name="Slide Number Placeholder 3"/>
          <p:cNvSpPr>
            <a:spLocks noGrp="1"/>
          </p:cNvSpPr>
          <p:nvPr>
            <p:ph type="sldNum" sz="quarter" idx="10"/>
          </p:nvPr>
        </p:nvSpPr>
        <p:spPr/>
        <p:txBody>
          <a:bodyPr/>
          <a:lstStyle/>
          <a:p>
            <a:fld id="{42042C83-F474-4689-992F-134064305DAD}" type="slidenum">
              <a:rPr lang="en-US" smtClean="0"/>
              <a:t>19</a:t>
            </a:fld>
            <a:endParaRPr lang="en-US"/>
          </a:p>
        </p:txBody>
      </p:sp>
    </p:spTree>
    <p:extLst>
      <p:ext uri="{BB962C8B-B14F-4D97-AF65-F5344CB8AC3E}">
        <p14:creationId xmlns:p14="http://schemas.microsoft.com/office/powerpoint/2010/main" val="1963051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This module will provide information on the following topics:</a:t>
            </a:r>
          </a:p>
          <a:p>
            <a:pPr marL="0" marR="0">
              <a:lnSpc>
                <a:spcPct val="107000"/>
              </a:lnSpc>
              <a:spcBef>
                <a:spcPts val="0"/>
              </a:spcBef>
              <a:spcAft>
                <a:spcPts val="800"/>
              </a:spcAft>
            </a:pPr>
            <a:endParaRPr lang="en-US"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171450" marR="0" indent="-171450">
              <a:lnSpc>
                <a:spcPct val="150000"/>
              </a:lnSpc>
              <a:spcBef>
                <a:spcPts val="0"/>
              </a:spcBef>
              <a:spcAft>
                <a:spcPts val="80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Overview of Remote Administration and Testing Window</a:t>
            </a:r>
          </a:p>
          <a:p>
            <a:pPr marL="171450" marR="0" lvl="0" indent="-171450" algn="l" defTabSz="914400" rtl="0" eaLnBrk="1" fontAlgn="auto" latinLnBrk="0" hangingPunct="1">
              <a:lnSpc>
                <a:spcPct val="150000"/>
              </a:lnSpc>
              <a:spcBef>
                <a:spcPts val="0"/>
              </a:spcBef>
              <a:spcAft>
                <a:spcPts val="800"/>
              </a:spcAft>
              <a:buClrTx/>
              <a:buSzTx/>
              <a:buFont typeface="Arial" panose="020B0604020202020204" pitchFamily="34" charset="0"/>
              <a:buChar char="•"/>
              <a:tabLst/>
              <a:defRPr/>
            </a:pPr>
            <a:r>
              <a:rPr lang="en-US" sz="1200" dirty="0"/>
              <a:t>Student Eligibility for Remote Testing Participation and Parent/Guardian Consent Requirements</a:t>
            </a:r>
          </a:p>
          <a:p>
            <a:pPr marL="171450" marR="0" lvl="0" indent="-171450" algn="l" defTabSz="914400" rtl="0" eaLnBrk="1" fontAlgn="auto" latinLnBrk="0" hangingPunct="1">
              <a:lnSpc>
                <a:spcPct val="150000"/>
              </a:lnSpc>
              <a:spcBef>
                <a:spcPts val="0"/>
              </a:spcBef>
              <a:spcAft>
                <a:spcPts val="800"/>
              </a:spcAft>
              <a:buClrTx/>
              <a:buSzTx/>
              <a:buFont typeface="Arial" panose="020B0604020202020204" pitchFamily="34" charset="0"/>
              <a:buChar char="•"/>
              <a:tabLst/>
              <a:defRPr/>
            </a:pPr>
            <a:r>
              <a:rPr lang="en-US" sz="1200" dirty="0"/>
              <a:t>A quick overview of Remote Testing Administration Guidance, OSAS Infrastructure, and Accessing the Remote Test Administration Certification Course</a:t>
            </a:r>
          </a:p>
          <a:p>
            <a:pPr marL="171450" marR="0" lvl="0" indent="-171450" algn="l" defTabSz="914400" rtl="0" eaLnBrk="1" fontAlgn="auto" latinLnBrk="0" hangingPunct="1">
              <a:lnSpc>
                <a:spcPct val="150000"/>
              </a:lnSpc>
              <a:spcBef>
                <a:spcPts val="0"/>
              </a:spcBef>
              <a:spcAft>
                <a:spcPts val="800"/>
              </a:spcAft>
              <a:buClrTx/>
              <a:buSzTx/>
              <a:buFont typeface="Arial" panose="020B0604020202020204" pitchFamily="34" charset="0"/>
              <a:buChar char="•"/>
              <a:tabLst/>
              <a:defRPr/>
            </a:pPr>
            <a:r>
              <a:rPr lang="en-US" sz="1200" dirty="0"/>
              <a:t>And, finally, a Checklist of Responsibilities and Contact Information for Technical Support</a:t>
            </a:r>
          </a:p>
          <a:p>
            <a:pPr marL="0" marR="0" indent="0">
              <a:lnSpc>
                <a:spcPct val="107000"/>
              </a:lnSpc>
              <a:spcBef>
                <a:spcPts val="0"/>
              </a:spcBef>
              <a:spcAft>
                <a:spcPts val="800"/>
              </a:spcAft>
              <a:buFont typeface="Arial" panose="020B0604020202020204" pitchFamily="34" charset="0"/>
              <a:buNone/>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2</a:t>
            </a:fld>
            <a:endParaRPr lang="en-US" dirty="0"/>
          </a:p>
        </p:txBody>
      </p:sp>
    </p:spTree>
    <p:extLst>
      <p:ext uri="{BB962C8B-B14F-4D97-AF65-F5344CB8AC3E}">
        <p14:creationId xmlns:p14="http://schemas.microsoft.com/office/powerpoint/2010/main" val="9722661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 student should start and finish their test using the same method. Once a student begins a remote test, they should complete that test in its entirety in the remote format.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a:t>If a student changes their location and tests at an in-person site, after starting a remote session, a TA can still activate and assign a remote session ID.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baseline="0" dirty="0"/>
              <a:t>Like the in-person ELPA, the remote version of the ELPA is broken out by domain. The student will need to log in separately to each domain test.</a:t>
            </a:r>
          </a:p>
        </p:txBody>
      </p:sp>
      <p:sp>
        <p:nvSpPr>
          <p:cNvPr id="4" name="Slide Number Placeholder 3"/>
          <p:cNvSpPr>
            <a:spLocks noGrp="1"/>
          </p:cNvSpPr>
          <p:nvPr>
            <p:ph type="sldNum" sz="quarter" idx="10"/>
          </p:nvPr>
        </p:nvSpPr>
        <p:spPr/>
        <p:txBody>
          <a:bodyPr/>
          <a:lstStyle/>
          <a:p>
            <a:fld id="{42042C83-F474-4689-992F-134064305DAD}" type="slidenum">
              <a:rPr lang="en-US" smtClean="0"/>
              <a:t>20</a:t>
            </a:fld>
            <a:endParaRPr lang="en-US"/>
          </a:p>
        </p:txBody>
      </p:sp>
    </p:spTree>
    <p:extLst>
      <p:ext uri="{BB962C8B-B14F-4D97-AF65-F5344CB8AC3E}">
        <p14:creationId xmlns:p14="http://schemas.microsoft.com/office/powerpoint/2010/main" val="29908392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following section provides some high-level responsibilities to be completed before testing, during testing, and after testing has occurred.</a:t>
            </a:r>
          </a:p>
          <a:p>
            <a:endParaRPr lang="en-US" dirty="0"/>
          </a:p>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21</a:t>
            </a:fld>
            <a:endParaRPr lang="en-US"/>
          </a:p>
        </p:txBody>
      </p:sp>
    </p:spTree>
    <p:extLst>
      <p:ext uri="{BB962C8B-B14F-4D97-AF65-F5344CB8AC3E}">
        <p14:creationId xmlns:p14="http://schemas.microsoft.com/office/powerpoint/2010/main" val="40159007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following table and the next slide provide some actions that</a:t>
            </a:r>
            <a:r>
              <a:rPr lang="en-US" baseline="0" dirty="0"/>
              <a:t> occur before testing. </a:t>
            </a:r>
          </a:p>
          <a:p>
            <a:endParaRPr lang="en-US" baseline="0" dirty="0"/>
          </a:p>
          <a:p>
            <a:r>
              <a:rPr lang="en-US" baseline="0" dirty="0"/>
              <a:t>After ODE has updated the remote testing platform for the academic calendar, districts should start the process of considerations for remote testing which may include which test administrators will need to complete the Remote Testing Certification Course. </a:t>
            </a:r>
          </a:p>
          <a:p>
            <a:endParaRPr lang="en-US" baseline="0" dirty="0"/>
          </a:p>
          <a:p>
            <a:r>
              <a:rPr lang="en-US" baseline="0" dirty="0"/>
              <a:t>As a reminder, any student who will be participating in remote administration must have a returned parent permission form before remote administration.</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22</a:t>
            </a:fld>
            <a:endParaRPr lang="en-US"/>
          </a:p>
        </p:txBody>
      </p:sp>
    </p:spTree>
    <p:extLst>
      <p:ext uri="{BB962C8B-B14F-4D97-AF65-F5344CB8AC3E}">
        <p14:creationId xmlns:p14="http://schemas.microsoft.com/office/powerpoint/2010/main" val="7224094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056167-1960-4FEE-4DEC-45A1DEB592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4E3F7F-0F13-C967-1AF4-06DA05972F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FE8124-8E42-3E46-9C09-F9F7210EBAA9}"/>
              </a:ext>
            </a:extLst>
          </p:cNvPr>
          <p:cNvSpPr>
            <a:spLocks noGrp="1"/>
          </p:cNvSpPr>
          <p:nvPr>
            <p:ph type="body" idx="1"/>
          </p:nvPr>
        </p:nvSpPr>
        <p:spPr/>
        <p:txBody>
          <a:bodyPr/>
          <a:lstStyle/>
          <a:p>
            <a:r>
              <a:rPr lang="en-US" dirty="0"/>
              <a:t>The following table provides some actions specific to test administrators that</a:t>
            </a:r>
            <a:r>
              <a:rPr lang="en-US" baseline="0" dirty="0"/>
              <a:t> occur before testing. </a:t>
            </a:r>
          </a:p>
          <a:p>
            <a:endParaRPr lang="en-US" baseline="0" dirty="0"/>
          </a:p>
          <a:p>
            <a:r>
              <a:rPr lang="en-US" baseline="0" dirty="0"/>
              <a:t>In addition to completing this training module, any educator who is planning to proctor a remote testing session must also complete the </a:t>
            </a:r>
            <a:r>
              <a:rPr lang="en-US" sz="1200" b="0" i="0" u="none" strike="noStrike" dirty="0">
                <a:solidFill>
                  <a:srgbClr val="000000"/>
                </a:solidFill>
                <a:effectLst/>
                <a:latin typeface="Calibri" panose="020F0502020204030204" pitchFamily="34" charset="0"/>
              </a:rPr>
              <a:t>Remote Testing Certification Course to have their</a:t>
            </a:r>
            <a:r>
              <a:rPr lang="en-US" sz="1200" b="0" i="0" u="none" strike="noStrike" baseline="0" dirty="0">
                <a:solidFill>
                  <a:srgbClr val="000000"/>
                </a:solidFill>
                <a:effectLst/>
                <a:latin typeface="Calibri" panose="020F0502020204030204" pitchFamily="34" charset="0"/>
              </a:rPr>
              <a:t> TA TIDE Account activated for remote testing.</a:t>
            </a:r>
          </a:p>
          <a:p>
            <a:endParaRPr lang="en-US" sz="1200" b="0" i="0" u="none" strike="noStrike" baseline="0" dirty="0">
              <a:solidFill>
                <a:srgbClr val="000000"/>
              </a:solidFill>
              <a:effectLst/>
              <a:latin typeface="Calibri" panose="020F0502020204030204" pitchFamily="34" charset="0"/>
            </a:endParaRPr>
          </a:p>
          <a:p>
            <a:r>
              <a:rPr lang="en-US" sz="1200" b="0" i="0" u="none" strike="noStrike" baseline="0" dirty="0">
                <a:solidFill>
                  <a:srgbClr val="000000"/>
                </a:solidFill>
                <a:effectLst/>
                <a:latin typeface="Calibri" panose="020F0502020204030204" pitchFamily="34" charset="0"/>
              </a:rPr>
              <a:t>It is also important to share test information with families and students, such as the testing dates, SSID number, and the Session ID number for the remote testing sessions.</a:t>
            </a:r>
            <a:endParaRPr lang="en-US" dirty="0"/>
          </a:p>
        </p:txBody>
      </p:sp>
      <p:sp>
        <p:nvSpPr>
          <p:cNvPr id="4" name="Slide Number Placeholder 3">
            <a:extLst>
              <a:ext uri="{FF2B5EF4-FFF2-40B4-BE49-F238E27FC236}">
                <a16:creationId xmlns:a16="http://schemas.microsoft.com/office/drawing/2014/main" id="{A5046B40-9A65-6EFE-7BE4-87A5E64E6E05}"/>
              </a:ext>
            </a:extLst>
          </p:cNvPr>
          <p:cNvSpPr>
            <a:spLocks noGrp="1"/>
          </p:cNvSpPr>
          <p:nvPr>
            <p:ph type="sldNum" sz="quarter" idx="10"/>
          </p:nvPr>
        </p:nvSpPr>
        <p:spPr/>
        <p:txBody>
          <a:bodyPr/>
          <a:lstStyle/>
          <a:p>
            <a:fld id="{42042C83-F474-4689-992F-134064305DAD}" type="slidenum">
              <a:rPr lang="en-US" smtClean="0"/>
              <a:t>23</a:t>
            </a:fld>
            <a:endParaRPr lang="en-US"/>
          </a:p>
        </p:txBody>
      </p:sp>
    </p:spTree>
    <p:extLst>
      <p:ext uri="{BB962C8B-B14F-4D97-AF65-F5344CB8AC3E}">
        <p14:creationId xmlns:p14="http://schemas.microsoft.com/office/powerpoint/2010/main" val="1216869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remote testing platform provides two-way communication once students have logged in to their tests or survey. However, this two-way communication is not active until a student has fully completed the login</a:t>
            </a:r>
            <a:r>
              <a:rPr lang="en-US" sz="1200" baseline="0" dirty="0"/>
              <a:t> process. Therefore, any communication required before testing, such as test directions, should be communicated using the local learning management system or LMS, such as Zoom, Google Classroom, or other systems.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Reviewing the student directions is important before testing to ensure students are familiar with the assessment and they have logged into the correct assessment and session. Though a student can not have another application running while they are in the secure browser, the TA can have an active session and the LMS running in the background in case a student or family is having login difficulties and needs technical support. Again, the student will have to close out of all applications before launching the secure browser.</a:t>
            </a:r>
            <a:endParaRPr lang="en-US" sz="1200" dirty="0"/>
          </a:p>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24</a:t>
            </a:fld>
            <a:endParaRPr lang="en-US"/>
          </a:p>
        </p:txBody>
      </p:sp>
    </p:spTree>
    <p:extLst>
      <p:ext uri="{BB962C8B-B14F-4D97-AF65-F5344CB8AC3E}">
        <p14:creationId xmlns:p14="http://schemas.microsoft.com/office/powerpoint/2010/main" val="28652723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the test, Remote TAs</a:t>
            </a:r>
            <a:r>
              <a:rPr lang="en-US" baseline="0" dirty="0"/>
              <a:t> will primarily spend their time monitoring student progress through the test session platform. The TA should monitor any student who has activated the “Hand Raised Feature”. This feature will be covered during the Remote Testing Certification Course.</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25</a:t>
            </a:fld>
            <a:endParaRPr lang="en-US"/>
          </a:p>
        </p:txBody>
      </p:sp>
    </p:spTree>
    <p:extLst>
      <p:ext uri="{BB962C8B-B14F-4D97-AF65-F5344CB8AC3E}">
        <p14:creationId xmlns:p14="http://schemas.microsoft.com/office/powerpoint/2010/main" val="22759768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testing, the Remote TAs</a:t>
            </a:r>
            <a:r>
              <a:rPr lang="en-US" baseline="0" dirty="0"/>
              <a:t> will communicate the status of a student’s testing progress with families and communicate any additional feedback about the remote testing experience to either the school testing coordinator or the district testing coordinator to inform future enhancements to the remote testing system.</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26</a:t>
            </a:fld>
            <a:endParaRPr lang="en-US"/>
          </a:p>
        </p:txBody>
      </p:sp>
    </p:spTree>
    <p:extLst>
      <p:ext uri="{BB962C8B-B14F-4D97-AF65-F5344CB8AC3E}">
        <p14:creationId xmlns:p14="http://schemas.microsoft.com/office/powerpoint/2010/main" val="13985033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last section will provide a quick checklist for remote testing and contact information for technical support.</a:t>
            </a:r>
          </a:p>
        </p:txBody>
      </p:sp>
      <p:sp>
        <p:nvSpPr>
          <p:cNvPr id="4" name="Slide Number Placeholder 3"/>
          <p:cNvSpPr>
            <a:spLocks noGrp="1"/>
          </p:cNvSpPr>
          <p:nvPr>
            <p:ph type="sldNum" sz="quarter" idx="10"/>
          </p:nvPr>
        </p:nvSpPr>
        <p:spPr/>
        <p:txBody>
          <a:bodyPr/>
          <a:lstStyle/>
          <a:p>
            <a:fld id="{42042C83-F474-4689-992F-134064305DAD}" type="slidenum">
              <a:rPr lang="en-US" smtClean="0"/>
              <a:t>27</a:t>
            </a:fld>
            <a:endParaRPr lang="en-US"/>
          </a:p>
        </p:txBody>
      </p:sp>
    </p:spTree>
    <p:extLst>
      <p:ext uri="{BB962C8B-B14F-4D97-AF65-F5344CB8AC3E}">
        <p14:creationId xmlns:p14="http://schemas.microsoft.com/office/powerpoint/2010/main" val="35940948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following list provides a</a:t>
            </a:r>
            <a:r>
              <a:rPr lang="en-US" baseline="0" dirty="0"/>
              <a:t> quick checklist to complete before a remote test session.</a:t>
            </a:r>
          </a:p>
          <a:p>
            <a:pPr marL="228600" indent="-228600">
              <a:lnSpc>
                <a:spcPct val="120000"/>
              </a:lnSpc>
              <a:buFont typeface="+mj-lt"/>
              <a:buAutoNum type="arabicPeriod"/>
            </a:pPr>
            <a:r>
              <a:rPr lang="en-US" sz="1200" dirty="0"/>
              <a:t>Verify the Parent/Guardian has completed and returned the ODE Parent/Guardian Remote Test Administration Agreement Form or permission using the process your DTC has provided to obtain consent.</a:t>
            </a:r>
          </a:p>
          <a:p>
            <a:pPr marL="228600" indent="-228600">
              <a:lnSpc>
                <a:spcPct val="120000"/>
              </a:lnSpc>
              <a:buFont typeface="+mj-lt"/>
              <a:buAutoNum type="arabicPeriod"/>
            </a:pPr>
            <a:r>
              <a:rPr lang="en-US" sz="1200" dirty="0"/>
              <a:t>BOTH Parental Consent for Remote Testing and/or video attribute has been set in TIDE.</a:t>
            </a:r>
          </a:p>
          <a:p>
            <a:pPr marL="228600" indent="-228600">
              <a:lnSpc>
                <a:spcPct val="120000"/>
              </a:lnSpc>
              <a:buFont typeface="+mj-lt"/>
              <a:buAutoNum type="arabicPeriod"/>
            </a:pPr>
            <a:r>
              <a:rPr lang="en-US" sz="1200" dirty="0"/>
              <a:t>All Student Test Settings and Tools have been set in TIDE. </a:t>
            </a:r>
          </a:p>
          <a:p>
            <a:pPr marL="228600" indent="-228600">
              <a:lnSpc>
                <a:spcPct val="120000"/>
              </a:lnSpc>
              <a:buFont typeface="+mj-lt"/>
              <a:buAutoNum type="arabicPeriod"/>
            </a:pPr>
            <a:r>
              <a:rPr lang="en-US" sz="1200" dirty="0"/>
              <a:t>TA has taken </a:t>
            </a:r>
            <a:r>
              <a:rPr lang="en-US" sz="1200" i="1" dirty="0"/>
              <a:t>(and passed) the </a:t>
            </a:r>
            <a:r>
              <a:rPr lang="en-US" sz="1200" dirty="0"/>
              <a:t>Remote TA Certification Course.</a:t>
            </a:r>
          </a:p>
          <a:p>
            <a:pPr marL="228600" indent="-228600">
              <a:lnSpc>
                <a:spcPct val="120000"/>
              </a:lnSpc>
              <a:buFont typeface="+mj-lt"/>
              <a:buAutoNum type="arabicPeriod"/>
            </a:pPr>
            <a:r>
              <a:rPr lang="en-US" sz="1200" dirty="0"/>
              <a:t>Diagnostic Checks have been completed and verified – TA’s and Students’ Machine.</a:t>
            </a:r>
          </a:p>
          <a:p>
            <a:pPr marL="228600" indent="-228600">
              <a:lnSpc>
                <a:spcPct val="120000"/>
              </a:lnSpc>
              <a:buFont typeface="+mj-lt"/>
              <a:buAutoNum type="arabicPeriod"/>
            </a:pPr>
            <a:r>
              <a:rPr lang="en-US" sz="1200" dirty="0"/>
              <a:t>Test Session date &amp; time set with student</a:t>
            </a:r>
            <a:r>
              <a:rPr lang="en-US" sz="1200" i="0" dirty="0"/>
              <a:t> (and parent), and all login information</a:t>
            </a:r>
            <a:r>
              <a:rPr lang="en-US" sz="1200" i="0" baseline="0" dirty="0"/>
              <a:t> has been shared</a:t>
            </a:r>
            <a:r>
              <a:rPr lang="en-US" sz="1200" dirty="0"/>
              <a:t>.</a:t>
            </a:r>
          </a:p>
          <a:p>
            <a:endParaRPr lang="en-US" dirty="0"/>
          </a:p>
        </p:txBody>
      </p:sp>
      <p:sp>
        <p:nvSpPr>
          <p:cNvPr id="4" name="Slide Number Placeholder 3"/>
          <p:cNvSpPr>
            <a:spLocks noGrp="1"/>
          </p:cNvSpPr>
          <p:nvPr>
            <p:ph type="sldNum" sz="quarter" idx="5"/>
          </p:nvPr>
        </p:nvSpPr>
        <p:spPr/>
        <p:txBody>
          <a:bodyPr/>
          <a:lstStyle/>
          <a:p>
            <a:fld id="{87562687-7A5B-4415-B0F0-C719E7C49641}" type="slidenum">
              <a:rPr lang="en-US" smtClean="0"/>
              <a:t>28</a:t>
            </a:fld>
            <a:endParaRPr lang="en-US" dirty="0"/>
          </a:p>
        </p:txBody>
      </p:sp>
    </p:spTree>
    <p:extLst>
      <p:ext uri="{BB962C8B-B14F-4D97-AF65-F5344CB8AC3E}">
        <p14:creationId xmlns:p14="http://schemas.microsoft.com/office/powerpoint/2010/main" val="36941506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refer to the following for contact information and technical support.</a:t>
            </a:r>
          </a:p>
          <a:p>
            <a:endParaRPr lang="en-US" sz="1200" dirty="0"/>
          </a:p>
          <a:p>
            <a:r>
              <a:rPr lang="en-US" sz="1200" dirty="0"/>
              <a:t>If you need additional information or have questions, please contact your District Testing Coordinator (DTC) or consult the resources posted on the </a:t>
            </a:r>
            <a:r>
              <a:rPr lang="en-US" sz="1200" dirty="0">
                <a:hlinkClick r:id="rId3"/>
              </a:rPr>
              <a:t>ODE Assessment Administration website</a:t>
            </a:r>
            <a:r>
              <a:rPr lang="en-US" sz="1200" dirty="0"/>
              <a:t> under the Remote Testing Resource section.</a:t>
            </a:r>
          </a:p>
          <a:p>
            <a:pPr>
              <a:lnSpc>
                <a:spcPct val="100000"/>
              </a:lnSpc>
              <a:spcBef>
                <a:spcPts val="600"/>
              </a:spcBef>
            </a:pPr>
            <a:endParaRPr lang="en-US" dirty="0">
              <a:ea typeface="+mn-lt"/>
              <a:cs typeface="+mn-lt"/>
            </a:endParaRPr>
          </a:p>
          <a:p>
            <a:pPr>
              <a:lnSpc>
                <a:spcPct val="100000"/>
              </a:lnSpc>
              <a:spcBef>
                <a:spcPts val="600"/>
              </a:spcBef>
            </a:pPr>
            <a:r>
              <a:rPr lang="en-US" dirty="0">
                <a:ea typeface="+mn-lt"/>
                <a:cs typeface="+mn-lt"/>
              </a:rPr>
              <a:t>For Content Specific Support or Questions, please contact your </a:t>
            </a:r>
            <a:r>
              <a:rPr lang="en-US" dirty="0">
                <a:ea typeface="+mn-lt"/>
                <a:cs typeface="+mn-lt"/>
                <a:hlinkClick r:id="rId4"/>
              </a:rPr>
              <a:t>Regional ESD Partner</a:t>
            </a:r>
            <a:r>
              <a:rPr lang="en-US" dirty="0">
                <a:ea typeface="+mn-lt"/>
                <a:cs typeface="+mn-lt"/>
              </a:rPr>
              <a:t> or refer to the </a:t>
            </a:r>
            <a:r>
              <a:rPr lang="en-US" dirty="0">
                <a:ea typeface="+mn-lt"/>
                <a:cs typeface="+mn-lt"/>
                <a:hlinkClick r:id="rId5"/>
              </a:rPr>
              <a:t>ODE Assessment Help webpage.</a:t>
            </a:r>
            <a:endParaRPr lang="en-US" dirty="0">
              <a:ea typeface="+mn-lt"/>
              <a:cs typeface="+mn-lt"/>
            </a:endParaRPr>
          </a:p>
          <a:p>
            <a:pPr marL="0" indent="0">
              <a:lnSpc>
                <a:spcPct val="120000"/>
              </a:lnSpc>
              <a:buFont typeface="Arial" panose="020B0604020202020204" pitchFamily="34" charset="0"/>
              <a:buNone/>
            </a:pPr>
            <a:endParaRPr lang="en-US" sz="1200" dirty="0"/>
          </a:p>
          <a:p>
            <a:pPr marL="0" indent="0">
              <a:lnSpc>
                <a:spcPct val="120000"/>
              </a:lnSpc>
              <a:buFont typeface="Arial" panose="020B0604020202020204" pitchFamily="34" charset="0"/>
              <a:buNone/>
            </a:pPr>
            <a:r>
              <a:rPr lang="en-US" sz="1200" dirty="0"/>
              <a:t>If you need technical assistance for remote testing, you can contact the OSAS Help Desk by email</a:t>
            </a:r>
            <a:r>
              <a:rPr lang="en-US" sz="1200" baseline="0" dirty="0"/>
              <a:t> or phone.</a:t>
            </a:r>
            <a:endParaRPr lang="en-US" sz="1100" dirty="0"/>
          </a:p>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29</a:t>
            </a:fld>
            <a:endParaRPr lang="en-US" dirty="0"/>
          </a:p>
        </p:txBody>
      </p:sp>
    </p:spTree>
    <p:extLst>
      <p:ext uri="{BB962C8B-B14F-4D97-AF65-F5344CB8AC3E}">
        <p14:creationId xmlns:p14="http://schemas.microsoft.com/office/powerpoint/2010/main" val="34298817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with an </a:t>
            </a:r>
            <a:r>
              <a:rPr lang="en-US" sz="1200" dirty="0"/>
              <a:t>Overview of the Remote Administration and Testing Window.</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3</a:t>
            </a:fld>
            <a:endParaRPr lang="en-US"/>
          </a:p>
        </p:txBody>
      </p:sp>
    </p:spTree>
    <p:extLst>
      <p:ext uri="{BB962C8B-B14F-4D97-AF65-F5344CB8AC3E}">
        <p14:creationId xmlns:p14="http://schemas.microsoft.com/office/powerpoint/2010/main" val="3805772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Districts and schools are required under </a:t>
            </a:r>
            <a:r>
              <a:rPr lang="en-US" dirty="0" err="1"/>
              <a:t>essa</a:t>
            </a:r>
            <a:r>
              <a:rPr lang="en-US" dirty="0"/>
              <a:t> and Division 22 to administer the Oregon Statewide Summative Assessments.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tests </a:t>
            </a:r>
            <a:r>
              <a:rPr lang="en-US" sz="1200" dirty="0"/>
              <a:t>provide data that help families, schools, districts, and the state understand student academic achievement. Testing data also help with monitoring </a:t>
            </a:r>
            <a:r>
              <a:rPr lang="en-US" sz="1200" baseline="0" dirty="0"/>
              <a:t>at the local level and throughout Oregon to evaluate how the Oregon education system is functioning.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cs typeface="Calibri"/>
              </a:rPr>
              <a:t>The availability of remote testing allows students in unique circumstances to participate in Oregon statewide summative testing.</a:t>
            </a:r>
            <a:endParaRPr lang="en-US" sz="1200" dirty="0">
              <a:cs typeface="Calibri"/>
            </a:endParaRPr>
          </a:p>
        </p:txBody>
      </p:sp>
      <p:sp>
        <p:nvSpPr>
          <p:cNvPr id="4" name="Slide Number Placeholder 3"/>
          <p:cNvSpPr>
            <a:spLocks noGrp="1"/>
          </p:cNvSpPr>
          <p:nvPr>
            <p:ph type="sldNum" sz="quarter" idx="10"/>
          </p:nvPr>
        </p:nvSpPr>
        <p:spPr/>
        <p:txBody>
          <a:bodyPr/>
          <a:lstStyle/>
          <a:p>
            <a:fld id="{42042C83-F474-4689-992F-134064305DAD}" type="slidenum">
              <a:rPr lang="en-US" smtClean="0"/>
              <a:t>4</a:t>
            </a:fld>
            <a:endParaRPr lang="en-US"/>
          </a:p>
        </p:txBody>
      </p:sp>
    </p:spTree>
    <p:extLst>
      <p:ext uri="{BB962C8B-B14F-4D97-AF65-F5344CB8AC3E}">
        <p14:creationId xmlns:p14="http://schemas.microsoft.com/office/powerpoint/2010/main" val="2349239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remote testing window differs by content area and grade level. Please refer to the Oregon Assessment Administration Schedule for specific dates.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Appendix A of the test administration manual provides a detailed list of dates.</a:t>
            </a:r>
            <a:endParaRPr lang="en-US" dirty="0">
              <a:cs typeface="Calibri"/>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a reminder, in addition to the ELPA Screener, all of Oregon’s alternate tests and surveys must be conducted in person.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p>
        </p:txBody>
      </p:sp>
      <p:sp>
        <p:nvSpPr>
          <p:cNvPr id="4" name="Slide Number Placeholder 3"/>
          <p:cNvSpPr>
            <a:spLocks noGrp="1"/>
          </p:cNvSpPr>
          <p:nvPr>
            <p:ph type="sldNum" sz="quarter" idx="10"/>
          </p:nvPr>
        </p:nvSpPr>
        <p:spPr/>
        <p:txBody>
          <a:bodyPr/>
          <a:lstStyle/>
          <a:p>
            <a:fld id="{42042C83-F474-4689-992F-134064305DAD}" type="slidenum">
              <a:rPr lang="en-US" smtClean="0"/>
              <a:t>5</a:t>
            </a:fld>
            <a:endParaRPr lang="en-US"/>
          </a:p>
        </p:txBody>
      </p:sp>
    </p:spTree>
    <p:extLst>
      <p:ext uri="{BB962C8B-B14F-4D97-AF65-F5344CB8AC3E}">
        <p14:creationId xmlns:p14="http://schemas.microsoft.com/office/powerpoint/2010/main" val="2312557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section, we will discuss the eligibility criteria for students to participate in remote testing.</a:t>
            </a:r>
          </a:p>
        </p:txBody>
      </p:sp>
      <p:sp>
        <p:nvSpPr>
          <p:cNvPr id="4" name="Slide Number Placeholder 3"/>
          <p:cNvSpPr>
            <a:spLocks noGrp="1"/>
          </p:cNvSpPr>
          <p:nvPr>
            <p:ph type="sldNum" sz="quarter" idx="10"/>
          </p:nvPr>
        </p:nvSpPr>
        <p:spPr/>
        <p:txBody>
          <a:bodyPr/>
          <a:lstStyle/>
          <a:p>
            <a:fld id="{42042C83-F474-4689-992F-134064305DAD}" type="slidenum">
              <a:rPr lang="en-US" smtClean="0"/>
              <a:t>6</a:t>
            </a:fld>
            <a:endParaRPr lang="en-US"/>
          </a:p>
        </p:txBody>
      </p:sp>
    </p:spTree>
    <p:extLst>
      <p:ext uri="{BB962C8B-B14F-4D97-AF65-F5344CB8AC3E}">
        <p14:creationId xmlns:p14="http://schemas.microsoft.com/office/powerpoint/2010/main" val="41977988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Most students across Oregon will take the test in person. </a:t>
            </a:r>
          </a:p>
          <a:p>
            <a:pPr marL="228600" indent="-228600">
              <a:spcAft>
                <a:spcPts val="600"/>
              </a:spcAft>
              <a:buAutoNum type="arabicPeriod"/>
            </a:pPr>
            <a:r>
              <a:rPr lang="en-US" sz="1200" dirty="0"/>
              <a:t>Students whose primary instruction model was “in-person” will participate in the Oregon Summative Assessments</a:t>
            </a:r>
            <a:r>
              <a:rPr lang="en-US" sz="1200" baseline="0" dirty="0"/>
              <a:t> in-person, as aligned to their school’s instructional model. </a:t>
            </a:r>
          </a:p>
          <a:p>
            <a:pPr marL="228600" indent="-228600">
              <a:spcBef>
                <a:spcPts val="600"/>
              </a:spcBef>
              <a:buAutoNum type="arabicPeriod"/>
            </a:pPr>
            <a:r>
              <a:rPr lang="en-US" sz="1200" baseline="0" dirty="0"/>
              <a:t>Students who </a:t>
            </a:r>
            <a:r>
              <a:rPr lang="en-US" sz="1200" dirty="0"/>
              <a:t>participate in a </a:t>
            </a:r>
            <a:r>
              <a:rPr lang="en-US" sz="1200" i="1" dirty="0"/>
              <a:t>remote or online instructional model</a:t>
            </a:r>
            <a:r>
              <a:rPr lang="en-US" sz="1200" dirty="0"/>
              <a:t> </a:t>
            </a:r>
            <a:r>
              <a:rPr lang="en-US" sz="1200" b="1" u="sng" dirty="0"/>
              <a:t>may be offered</a:t>
            </a:r>
            <a:r>
              <a:rPr lang="en-US" sz="1200" b="1" dirty="0"/>
              <a:t> </a:t>
            </a:r>
            <a:r>
              <a:rPr lang="en-US" sz="1200" b="0" dirty="0"/>
              <a:t>the opportunity to participate in </a:t>
            </a:r>
            <a:r>
              <a:rPr lang="en-US" sz="1200" dirty="0"/>
              <a:t>summative assessments remotely. </a:t>
            </a:r>
          </a:p>
          <a:p>
            <a:pPr marL="228600" indent="-228600">
              <a:spcBef>
                <a:spcPts val="600"/>
              </a:spcBef>
              <a:buAutoNum type="arabicPeriod"/>
            </a:pPr>
            <a:endParaRPr lang="en-US" sz="1200" baseline="0" dirty="0"/>
          </a:p>
          <a:p>
            <a:pPr marL="0" indent="0">
              <a:spcBef>
                <a:spcPts val="600"/>
              </a:spcBef>
              <a:buNone/>
            </a:pPr>
            <a:r>
              <a:rPr lang="en-US" sz="1200" baseline="0" dirty="0"/>
              <a:t>Under certain circumstances, the districts or schools might have students participate in an in-person testing environment even if they received their instruction remotely or online. We will explain those scenarios in the next slide.</a:t>
            </a:r>
            <a:endParaRPr lang="en-US" sz="1200" dirty="0"/>
          </a:p>
          <a:p>
            <a:pPr marL="685800" marR="0" lvl="1" indent="-228600" algn="l" defTabSz="914400" rtl="0" eaLnBrk="1" fontAlgn="auto" latinLnBrk="0" hangingPunct="1">
              <a:lnSpc>
                <a:spcPct val="100000"/>
              </a:lnSpc>
              <a:spcBef>
                <a:spcPts val="0"/>
              </a:spcBef>
              <a:spcAft>
                <a:spcPts val="0"/>
              </a:spcAft>
              <a:buClrTx/>
              <a:buSzTx/>
              <a:buFontTx/>
              <a:buAutoNum type="alphaLcPeriod"/>
              <a:tabLst/>
              <a:defRPr/>
            </a:pPr>
            <a:endParaRPr lang="en-US" sz="1200" dirty="0"/>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7</a:t>
            </a:fld>
            <a:endParaRPr lang="en-US"/>
          </a:p>
        </p:txBody>
      </p:sp>
    </p:spTree>
    <p:extLst>
      <p:ext uri="{BB962C8B-B14F-4D97-AF65-F5344CB8AC3E}">
        <p14:creationId xmlns:p14="http://schemas.microsoft.com/office/powerpoint/2010/main" val="2058275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school that delivers remote or online instruction may not be able to offer remote testing to a given student if the following apply. </a:t>
            </a:r>
            <a:endParaRPr lang="en-US" baseline="0" dirty="0"/>
          </a:p>
          <a:p>
            <a:endParaRPr lang="en-US" baseline="0" dirty="0"/>
          </a:p>
          <a:p>
            <a:r>
              <a:rPr lang="en-US" baseline="0" dirty="0"/>
              <a:t>If a school has t</a:t>
            </a:r>
            <a:r>
              <a:rPr lang="en-US" dirty="0"/>
              <a:t>echnology limitations for the Test Administrator or the student, such</a:t>
            </a:r>
            <a:r>
              <a:rPr lang="en-US" baseline="0" dirty="0"/>
              <a:t> as </a:t>
            </a:r>
            <a:r>
              <a:rPr lang="en-US" dirty="0"/>
              <a:t>limited broadband, hardware requirements, or assistive technology</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Or</a:t>
            </a:r>
            <a:r>
              <a:rPr lang="en-US" baseline="0" dirty="0"/>
              <a:t> if a school identifies a</a:t>
            </a:r>
            <a:r>
              <a:rPr lang="en-US" dirty="0"/>
              <a:t>ccessibility needs that cannot be supported, such</a:t>
            </a:r>
            <a:r>
              <a:rPr lang="en-US" baseline="0" dirty="0"/>
              <a:t> as </a:t>
            </a:r>
            <a:r>
              <a:rPr lang="en-US" dirty="0"/>
              <a:t>Designated or Accommodation Supports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And suppose a Student is participating in either the Oregon Extended Assessment or the Alternate ELPA or any Oregon Statewide Assessment presented in a Braille version. In that case, they will not be able to provide remote testing.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Districts or schools will need to work with the student and family to schedule the tests at an alternate location, such as a district office or alternate school site.</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8</a:t>
            </a:fld>
            <a:endParaRPr lang="en-US"/>
          </a:p>
        </p:txBody>
      </p:sp>
    </p:spTree>
    <p:extLst>
      <p:ext uri="{BB962C8B-B14F-4D97-AF65-F5344CB8AC3E}">
        <p14:creationId xmlns:p14="http://schemas.microsoft.com/office/powerpoint/2010/main" val="2125493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following section describes the Parent/Guardian</a:t>
            </a:r>
            <a:r>
              <a:rPr lang="en-US" baseline="0" dirty="0"/>
              <a:t> Consent Requirements for Remote Testing.</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9</a:t>
            </a:fld>
            <a:endParaRPr lang="en-US"/>
          </a:p>
        </p:txBody>
      </p:sp>
    </p:spTree>
    <p:extLst>
      <p:ext uri="{BB962C8B-B14F-4D97-AF65-F5344CB8AC3E}">
        <p14:creationId xmlns:p14="http://schemas.microsoft.com/office/powerpoint/2010/main" val="5320549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9/4/2025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868411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9/4/2025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051034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9/4/2025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4195460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EF05453-CE18-4505-AFF0-587B9C64AC53}"/>
              </a:ext>
            </a:extLst>
          </p:cNvPr>
          <p:cNvPicPr>
            <a:picLocks noChangeAspect="1"/>
          </p:cNvPicPr>
          <p:nvPr userDrawn="1"/>
        </p:nvPicPr>
        <p:blipFill>
          <a:blip r:embed="rId2"/>
          <a:stretch>
            <a:fillRect/>
          </a:stretch>
        </p:blipFill>
        <p:spPr>
          <a:xfrm>
            <a:off x="7298267" y="1266590"/>
            <a:ext cx="4893733" cy="3264408"/>
          </a:xfrm>
          <a:prstGeom prst="rect">
            <a:avLst/>
          </a:prstGeom>
        </p:spPr>
      </p:pic>
      <p:sp>
        <p:nvSpPr>
          <p:cNvPr id="10"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Remote ISAT Administration Training | </a:t>
            </a:r>
            <a:fld id="{C26AAFF7-C4D7-4A72-B8FA-A17532192431}" type="slidenum">
              <a:rPr lang="en-US" smtClean="0"/>
              <a:pPr/>
              <a:t>‹#›</a:t>
            </a:fld>
            <a:endParaRPr lang="en-US" dirty="0"/>
          </a:p>
        </p:txBody>
      </p:sp>
      <p:pic>
        <p:nvPicPr>
          <p:cNvPr id="11" name="Picture 10"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5460" y="138122"/>
            <a:ext cx="914400" cy="914400"/>
          </a:xfrm>
          <a:prstGeom prst="rect">
            <a:avLst/>
          </a:prstGeom>
        </p:spPr>
      </p:pic>
      <p:sp>
        <p:nvSpPr>
          <p:cNvPr id="3" name="Rectangle 2">
            <a:extLst>
              <a:ext uri="{FF2B5EF4-FFF2-40B4-BE49-F238E27FC236}">
                <a16:creationId xmlns:a16="http://schemas.microsoft.com/office/drawing/2014/main" id="{441E8494-0BA4-4A61-A5B4-AFEE712C8D23}"/>
              </a:ext>
            </a:extLst>
          </p:cNvPr>
          <p:cNvSpPr/>
          <p:nvPr userDrawn="1"/>
        </p:nvSpPr>
        <p:spPr>
          <a:xfrm>
            <a:off x="0" y="1265960"/>
            <a:ext cx="8957733" cy="3265037"/>
          </a:xfrm>
          <a:custGeom>
            <a:avLst/>
            <a:gdLst>
              <a:gd name="connsiteX0" fmla="*/ 0 w 8805333"/>
              <a:gd name="connsiteY0" fmla="*/ 0 h 3271543"/>
              <a:gd name="connsiteX1" fmla="*/ 8805333 w 8805333"/>
              <a:gd name="connsiteY1" fmla="*/ 0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8466 h 3280009"/>
              <a:gd name="connsiteX1" fmla="*/ 4978399 w 8805333"/>
              <a:gd name="connsiteY1" fmla="*/ 0 h 3280009"/>
              <a:gd name="connsiteX2" fmla="*/ 8805333 w 8805333"/>
              <a:gd name="connsiteY2" fmla="*/ 3280009 h 3280009"/>
              <a:gd name="connsiteX3" fmla="*/ 0 w 8805333"/>
              <a:gd name="connsiteY3" fmla="*/ 3280009 h 3280009"/>
              <a:gd name="connsiteX4" fmla="*/ 0 w 8805333"/>
              <a:gd name="connsiteY4" fmla="*/ 8466 h 3280009"/>
              <a:gd name="connsiteX0" fmla="*/ 0 w 8805333"/>
              <a:gd name="connsiteY0" fmla="*/ 0 h 3271543"/>
              <a:gd name="connsiteX1" fmla="*/ 7179732 w 8805333"/>
              <a:gd name="connsiteY1" fmla="*/ 16934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79732 w 8805333"/>
              <a:gd name="connsiteY1" fmla="*/ 16934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82542 w 8805333"/>
              <a:gd name="connsiteY1" fmla="*/ 5481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79732 w 8805333"/>
              <a:gd name="connsiteY1" fmla="*/ 2618 h 3271543"/>
              <a:gd name="connsiteX2" fmla="*/ 8805333 w 8805333"/>
              <a:gd name="connsiteY2" fmla="*/ 3271543 h 3271543"/>
              <a:gd name="connsiteX3" fmla="*/ 0 w 8805333"/>
              <a:gd name="connsiteY3" fmla="*/ 3271543 h 3271543"/>
              <a:gd name="connsiteX4" fmla="*/ 0 w 8805333"/>
              <a:gd name="connsiteY4" fmla="*/ 0 h 327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5333" h="3271543">
                <a:moveTo>
                  <a:pt x="0" y="0"/>
                </a:moveTo>
                <a:lnTo>
                  <a:pt x="7179732" y="2618"/>
                </a:lnTo>
                <a:lnTo>
                  <a:pt x="8805333" y="3271543"/>
                </a:lnTo>
                <a:lnTo>
                  <a:pt x="0" y="3271543"/>
                </a:lnTo>
                <a:lnTo>
                  <a:pt x="0" y="0"/>
                </a:lnTo>
                <a:close/>
              </a:path>
            </a:pathLst>
          </a:custGeom>
          <a:solidFill>
            <a:srgbClr val="032F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allelogram 3">
            <a:extLst>
              <a:ext uri="{FF2B5EF4-FFF2-40B4-BE49-F238E27FC236}">
                <a16:creationId xmlns:a16="http://schemas.microsoft.com/office/drawing/2014/main" id="{4DBC1E70-488F-4EA2-8344-70BFECA31CB8}"/>
              </a:ext>
            </a:extLst>
          </p:cNvPr>
          <p:cNvSpPr/>
          <p:nvPr userDrawn="1"/>
        </p:nvSpPr>
        <p:spPr>
          <a:xfrm flipH="1">
            <a:off x="7432543" y="1266589"/>
            <a:ext cx="2060650" cy="3264408"/>
          </a:xfrm>
          <a:prstGeom prst="parallelogram">
            <a:avLst>
              <a:gd name="adj" fmla="val 82904"/>
            </a:avLst>
          </a:prstGeom>
          <a:solidFill>
            <a:srgbClr val="032F5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a:spLocks noGrp="1"/>
          </p:cNvSpPr>
          <p:nvPr>
            <p:ph type="ctrTitle" hasCustomPrompt="1"/>
          </p:nvPr>
        </p:nvSpPr>
        <p:spPr>
          <a:xfrm>
            <a:off x="535460" y="1266590"/>
            <a:ext cx="9144000" cy="1876899"/>
          </a:xfrm>
        </p:spPr>
        <p:txBody>
          <a:bodyPr anchor="b">
            <a:normAutofit/>
          </a:bodyPr>
          <a:lstStyle>
            <a:lvl1pPr algn="l">
              <a:defRPr sz="4000" b="1" baseline="0">
                <a:solidFill>
                  <a:schemeClr val="bg1"/>
                </a:solidFill>
                <a:effectLst/>
                <a:latin typeface="Cambria" panose="02040503050406030204" pitchFamily="18" charset="0"/>
              </a:defRPr>
            </a:lvl1pPr>
          </a:lstStyle>
          <a:p>
            <a:r>
              <a:rPr lang="en-US" dirty="0"/>
              <a:t>Click here to edit </a:t>
            </a:r>
            <a:br>
              <a:rPr lang="en-US" dirty="0"/>
            </a:br>
            <a:r>
              <a:rPr lang="en-US" dirty="0"/>
              <a:t>master slide</a:t>
            </a:r>
          </a:p>
        </p:txBody>
      </p:sp>
      <p:sp>
        <p:nvSpPr>
          <p:cNvPr id="9" name="Subtitle 2"/>
          <p:cNvSpPr>
            <a:spLocks noGrp="1"/>
          </p:cNvSpPr>
          <p:nvPr>
            <p:ph type="subTitle" idx="1" hasCustomPrompt="1"/>
          </p:nvPr>
        </p:nvSpPr>
        <p:spPr>
          <a:xfrm>
            <a:off x="535460" y="3224397"/>
            <a:ext cx="9144000" cy="473898"/>
          </a:xfrm>
        </p:spPr>
        <p:txBody>
          <a:bodyPr/>
          <a:lstStyle>
            <a:lvl1pPr marL="0" indent="0" algn="l">
              <a:buNone/>
              <a:defRPr sz="2000" cap="none" baseline="0">
                <a:solidFill>
                  <a:schemeClr val="bg1"/>
                </a:solidFill>
                <a:latin typeface="+mn-lt"/>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here to edit subtitle</a:t>
            </a:r>
          </a:p>
        </p:txBody>
      </p:sp>
    </p:spTree>
    <p:extLst>
      <p:ext uri="{BB962C8B-B14F-4D97-AF65-F5344CB8AC3E}">
        <p14:creationId xmlns:p14="http://schemas.microsoft.com/office/powerpoint/2010/main" val="3232232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2" name="Picture 1" descr="Decorative Imag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40"/>
            <a:ext cx="11686314" cy="1015705"/>
          </a:xfrm>
          <a:prstGeom prst="rect">
            <a:avLst/>
          </a:prstGeom>
        </p:spPr>
      </p:pic>
      <p:sp>
        <p:nvSpPr>
          <p:cNvPr id="25" name="Content Placeholder 2"/>
          <p:cNvSpPr>
            <a:spLocks noGrp="1"/>
          </p:cNvSpPr>
          <p:nvPr>
            <p:ph idx="13"/>
          </p:nvPr>
        </p:nvSpPr>
        <p:spPr>
          <a:xfrm>
            <a:off x="751112" y="1340124"/>
            <a:ext cx="10515600" cy="4351338"/>
          </a:xfrm>
        </p:spPr>
        <p:txBody>
          <a:bodyPr>
            <a:normAutofit/>
          </a:bodyPr>
          <a:lstStyle>
            <a:lvl1pPr>
              <a:defRPr sz="4000">
                <a:solidFill>
                  <a:srgbClr val="000000"/>
                </a:solidFill>
                <a:latin typeface="+mn-lt"/>
                <a:ea typeface="Open Sans Light" panose="020B0306030504020204" pitchFamily="34" charset="0"/>
                <a:cs typeface="Open Sans Light" panose="020B0306030504020204" pitchFamily="34" charset="0"/>
              </a:defRPr>
            </a:lvl1pPr>
            <a:lvl2pPr>
              <a:defRPr sz="3600">
                <a:solidFill>
                  <a:srgbClr val="000000"/>
                </a:solidFill>
                <a:latin typeface="+mn-lt"/>
                <a:ea typeface="Open Sans Light" panose="020B0306030504020204" pitchFamily="34" charset="0"/>
                <a:cs typeface="Open Sans Light" panose="020B0306030504020204" pitchFamily="34" charset="0"/>
              </a:defRPr>
            </a:lvl2pPr>
            <a:lvl3pPr>
              <a:defRPr sz="3200">
                <a:solidFill>
                  <a:srgbClr val="000000"/>
                </a:solidFill>
                <a:latin typeface="+mn-lt"/>
                <a:ea typeface="Open Sans Light" panose="020B0306030504020204" pitchFamily="34" charset="0"/>
                <a:cs typeface="Open Sans Light" panose="020B0306030504020204" pitchFamily="34" charset="0"/>
              </a:defRPr>
            </a:lvl3pPr>
            <a:lvl4pPr>
              <a:defRPr sz="2800">
                <a:solidFill>
                  <a:srgbClr val="000000"/>
                </a:solidFill>
                <a:latin typeface="+mn-lt"/>
                <a:ea typeface="Open Sans Light" panose="020B0306030504020204" pitchFamily="34" charset="0"/>
                <a:cs typeface="Open Sans Light" panose="020B0306030504020204" pitchFamily="34" charset="0"/>
              </a:defRPr>
            </a:lvl4pPr>
            <a:lvl5pPr>
              <a:defRPr sz="2800">
                <a:solidFill>
                  <a:srgbClr val="000000"/>
                </a:solidFill>
                <a:latin typeface="+mn-lt"/>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Remote ISAT Administration Training | </a:t>
            </a:r>
            <a:fld id="{C26AAFF7-C4D7-4A72-B8FA-A17532192431}" type="slidenum">
              <a:rPr lang="en-US" smtClean="0"/>
              <a:pPr/>
              <a:t>‹#›</a:t>
            </a:fld>
            <a:endParaRPr lang="en-US" dirty="0"/>
          </a:p>
        </p:txBody>
      </p:sp>
      <p:pic>
        <p:nvPicPr>
          <p:cNvPr id="9" name="Picture 8"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9462" y="138122"/>
            <a:ext cx="914400" cy="914400"/>
          </a:xfrm>
          <a:prstGeom prst="rect">
            <a:avLst/>
          </a:prstGeom>
        </p:spPr>
      </p:pic>
      <p:sp>
        <p:nvSpPr>
          <p:cNvPr id="3" name="Rectangle 2">
            <a:extLst>
              <a:ext uri="{FF2B5EF4-FFF2-40B4-BE49-F238E27FC236}">
                <a16:creationId xmlns:a16="http://schemas.microsoft.com/office/drawing/2014/main" id="{2C44DB73-C1BA-4916-9C1F-4118CA578AA6}"/>
              </a:ext>
            </a:extLst>
          </p:cNvPr>
          <p:cNvSpPr/>
          <p:nvPr userDrawn="1"/>
        </p:nvSpPr>
        <p:spPr>
          <a:xfrm>
            <a:off x="0" y="0"/>
            <a:ext cx="10666312" cy="1019245"/>
          </a:xfrm>
          <a:custGeom>
            <a:avLst/>
            <a:gdLst>
              <a:gd name="connsiteX0" fmla="*/ 0 w 10648950"/>
              <a:gd name="connsiteY0" fmla="*/ 0 h 1019245"/>
              <a:gd name="connsiteX1" fmla="*/ 10648950 w 10648950"/>
              <a:gd name="connsiteY1" fmla="*/ 0 h 1019245"/>
              <a:gd name="connsiteX2" fmla="*/ 10648950 w 10648950"/>
              <a:gd name="connsiteY2" fmla="*/ 1019245 h 1019245"/>
              <a:gd name="connsiteX3" fmla="*/ 0 w 10648950"/>
              <a:gd name="connsiteY3" fmla="*/ 1019245 h 1019245"/>
              <a:gd name="connsiteX4" fmla="*/ 0 w 10648950"/>
              <a:gd name="connsiteY4" fmla="*/ 0 h 1019245"/>
              <a:gd name="connsiteX0" fmla="*/ 0 w 10648950"/>
              <a:gd name="connsiteY0" fmla="*/ 0 h 1019245"/>
              <a:gd name="connsiteX1" fmla="*/ 10648950 w 10648950"/>
              <a:gd name="connsiteY1" fmla="*/ 0 h 1019245"/>
              <a:gd name="connsiteX2" fmla="*/ 9731656 w 10648950"/>
              <a:gd name="connsiteY2" fmla="*/ 987415 h 1019245"/>
              <a:gd name="connsiteX3" fmla="*/ 0 w 10648950"/>
              <a:gd name="connsiteY3" fmla="*/ 1019245 h 1019245"/>
              <a:gd name="connsiteX4" fmla="*/ 0 w 10648950"/>
              <a:gd name="connsiteY4" fmla="*/ 0 h 1019245"/>
              <a:gd name="connsiteX0" fmla="*/ 0 w 10648950"/>
              <a:gd name="connsiteY0" fmla="*/ 0 h 1019245"/>
              <a:gd name="connsiteX1" fmla="*/ 10648950 w 10648950"/>
              <a:gd name="connsiteY1" fmla="*/ 0 h 1019245"/>
              <a:gd name="connsiteX2" fmla="*/ 10148344 w 10648950"/>
              <a:gd name="connsiteY2" fmla="*/ 1019245 h 1019245"/>
              <a:gd name="connsiteX3" fmla="*/ 0 w 10648950"/>
              <a:gd name="connsiteY3" fmla="*/ 1019245 h 1019245"/>
              <a:gd name="connsiteX4" fmla="*/ 0 w 10648950"/>
              <a:gd name="connsiteY4" fmla="*/ 0 h 1019245"/>
              <a:gd name="connsiteX0" fmla="*/ 0 w 10666312"/>
              <a:gd name="connsiteY0" fmla="*/ 0 h 1019245"/>
              <a:gd name="connsiteX1" fmla="*/ 10666312 w 10666312"/>
              <a:gd name="connsiteY1" fmla="*/ 0 h 1019245"/>
              <a:gd name="connsiteX2" fmla="*/ 10148344 w 10666312"/>
              <a:gd name="connsiteY2" fmla="*/ 1019245 h 1019245"/>
              <a:gd name="connsiteX3" fmla="*/ 0 w 10666312"/>
              <a:gd name="connsiteY3" fmla="*/ 1019245 h 1019245"/>
              <a:gd name="connsiteX4" fmla="*/ 0 w 10666312"/>
              <a:gd name="connsiteY4" fmla="*/ 0 h 1019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6312" h="1019245">
                <a:moveTo>
                  <a:pt x="0" y="0"/>
                </a:moveTo>
                <a:lnTo>
                  <a:pt x="10666312" y="0"/>
                </a:lnTo>
                <a:lnTo>
                  <a:pt x="10148344" y="1019245"/>
                </a:lnTo>
                <a:lnTo>
                  <a:pt x="0" y="1019245"/>
                </a:lnTo>
                <a:lnTo>
                  <a:pt x="0" y="0"/>
                </a:lnTo>
                <a:close/>
              </a:path>
            </a:pathLst>
          </a:custGeom>
          <a:solidFill>
            <a:srgbClr val="032F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itle 1"/>
          <p:cNvSpPr>
            <a:spLocks noGrp="1"/>
          </p:cNvSpPr>
          <p:nvPr>
            <p:ph type="title"/>
          </p:nvPr>
        </p:nvSpPr>
        <p:spPr>
          <a:xfrm>
            <a:off x="434304" y="0"/>
            <a:ext cx="10515600" cy="988601"/>
          </a:xfrm>
        </p:spPr>
        <p:txBody>
          <a:bodyPr>
            <a:normAutofit/>
          </a:bodyPr>
          <a:lstStyle>
            <a:lvl1pPr>
              <a:defRPr sz="4000" b="1" baseline="0">
                <a:solidFill>
                  <a:schemeClr val="bg1"/>
                </a:solidFill>
                <a:effectLst/>
                <a:latin typeface="Cambria" panose="02040503050406030204"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33699942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5"/>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5"/>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9/4/2025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6393534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5"/>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5400">
                <a:solidFill>
                  <a:schemeClr val="accent5"/>
                </a:solidFill>
              </a:defRPr>
            </a:lvl1pPr>
          </a:lstStyle>
          <a:p>
            <a:r>
              <a:rPr lang="en-US" dirty="0"/>
              <a:t>Click to edit Master title style</a:t>
            </a:r>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9/4/2025</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7527520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9/4/2025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normAutofit/>
          </a:bodyPr>
          <a:lstStyle>
            <a:lvl1pPr>
              <a:defRPr sz="4000"/>
            </a:lvl1pPr>
          </a:lstStyle>
          <a:p>
            <a:r>
              <a:rPr lang="en-US" dirty="0"/>
              <a:t>Click to edit Master title style</a:t>
            </a:r>
          </a:p>
        </p:txBody>
      </p:sp>
    </p:spTree>
    <p:extLst>
      <p:ext uri="{BB962C8B-B14F-4D97-AF65-F5344CB8AC3E}">
        <p14:creationId xmlns:p14="http://schemas.microsoft.com/office/powerpoint/2010/main" val="1859161546"/>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42395"/>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9/4/2025</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2188519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9/4/2025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555077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9/4/2025</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054735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1"/>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5400">
                <a:solidFill>
                  <a:schemeClr val="accent1"/>
                </a:solidFill>
              </a:defRPr>
            </a:lvl1pPr>
          </a:lstStyle>
          <a:p>
            <a:r>
              <a:rPr lang="en-US" dirty="0"/>
              <a:t>Click to edit Master title style</a:t>
            </a:r>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9/4/2025</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7119679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5"/>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9/4/2025</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9961934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5"/>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9/4/2025</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73561297"/>
      </p:ext>
    </p:extLst>
  </p:cSld>
  <p:clrMapOvr>
    <a:masterClrMapping/>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5"/>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9/4/2025</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601393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9/4/2025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1495868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9/4/2025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5069563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4"/>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4"/>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9/4/2025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41658686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4"/>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5400">
                <a:solidFill>
                  <a:schemeClr val="accent4"/>
                </a:solidFill>
              </a:defRPr>
            </a:lvl1pPr>
          </a:lstStyle>
          <a:p>
            <a:r>
              <a:rPr lang="en-US" dirty="0"/>
              <a:t>Click to edit Master title style</a:t>
            </a:r>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9/4/2025</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40834961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9/4/2025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normAutofit/>
          </a:bodyPr>
          <a:lstStyle>
            <a:lvl1pPr>
              <a:defRPr sz="4000"/>
            </a:lvl1pPr>
          </a:lstStyle>
          <a:p>
            <a:r>
              <a:rPr lang="en-US" dirty="0"/>
              <a:t>Click to edit Master title style</a:t>
            </a:r>
          </a:p>
        </p:txBody>
      </p:sp>
    </p:spTree>
    <p:extLst>
      <p:ext uri="{BB962C8B-B14F-4D97-AF65-F5344CB8AC3E}">
        <p14:creationId xmlns:p14="http://schemas.microsoft.com/office/powerpoint/2010/main" val="1434936730"/>
      </p:ext>
    </p:extLst>
  </p:cSld>
  <p:clrMapOvr>
    <a:masterClrMapping/>
  </p:clrMapOvr>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38201"/>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9/4/2025</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7484409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9/4/2025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802188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7879103-F9E0-4F46-ADC2-B8CD67C56AE7}" type="datetime1">
              <a:rPr lang="en-US" smtClean="0"/>
              <a:pPr/>
              <a:t>9/4/2025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normAutofit/>
          </a:bodyPr>
          <a:lstStyle>
            <a:lvl1pPr>
              <a:defRPr sz="4000"/>
            </a:lvl1pPr>
          </a:lstStyle>
          <a:p>
            <a:r>
              <a:rPr lang="en-US" dirty="0"/>
              <a:t>Click to edit Master title style</a:t>
            </a:r>
          </a:p>
        </p:txBody>
      </p:sp>
    </p:spTree>
    <p:extLst>
      <p:ext uri="{BB962C8B-B14F-4D97-AF65-F5344CB8AC3E}">
        <p14:creationId xmlns:p14="http://schemas.microsoft.com/office/powerpoint/2010/main" val="2522581207"/>
      </p:ext>
    </p:extLst>
  </p:cSld>
  <p:clrMapOvr>
    <a:masterClrMapping/>
  </p:clrMapOvr>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9/4/2025</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9936871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4"/>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9/4/2025</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29070832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4"/>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9/4/2025</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790770148"/>
      </p:ext>
    </p:extLst>
  </p:cSld>
  <p:clrMapOvr>
    <a:masterClrMapping/>
  </p:clrMapOvr>
  <p:hf hdr="0" dt="0"/>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4"/>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9/4/2025</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895067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4"/>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9/4/2025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9781085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4"/>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9/4/2025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2794190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3"/>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3"/>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9/4/2025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1721519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3"/>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5400">
                <a:solidFill>
                  <a:schemeClr val="accent3"/>
                </a:solidFill>
              </a:defRPr>
            </a:lvl1pPr>
          </a:lstStyle>
          <a:p>
            <a:r>
              <a:rPr lang="en-US" dirty="0"/>
              <a:t>Click to edit Master title style</a:t>
            </a:r>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9/4/2025</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7547566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3"/>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9/4/2025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normAutofit/>
          </a:bodyPr>
          <a:lstStyle>
            <a:lvl1pPr>
              <a:defRPr sz="4000"/>
            </a:lvl1pPr>
          </a:lstStyle>
          <a:p>
            <a:r>
              <a:rPr lang="en-US" dirty="0"/>
              <a:t>Click to edit Master title style</a:t>
            </a:r>
          </a:p>
        </p:txBody>
      </p:sp>
    </p:spTree>
    <p:extLst>
      <p:ext uri="{BB962C8B-B14F-4D97-AF65-F5344CB8AC3E}">
        <p14:creationId xmlns:p14="http://schemas.microsoft.com/office/powerpoint/2010/main" val="481282686"/>
      </p:ext>
    </p:extLst>
  </p:cSld>
  <p:clrMapOvr>
    <a:masterClrMapping/>
  </p:clrMapOvr>
  <p:hf hdr="0" dt="0"/>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3"/>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34006"/>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9/4/2025</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43971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25617"/>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9/4/2025</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r>
              <a:rPr lang="en-US"/>
              <a:t>Click icon to add picture</a:t>
            </a:r>
            <a:endParaRPr lang="en-US" dirty="0"/>
          </a:p>
        </p:txBody>
      </p:sp>
    </p:spTree>
    <p:extLst>
      <p:ext uri="{BB962C8B-B14F-4D97-AF65-F5344CB8AC3E}">
        <p14:creationId xmlns:p14="http://schemas.microsoft.com/office/powerpoint/2010/main" val="16338616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9/4/2025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3745929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9/4/2025</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0934277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3"/>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9/4/2025</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40886443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3"/>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9/4/2025</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2110732786"/>
      </p:ext>
    </p:extLst>
  </p:cSld>
  <p:clrMapOvr>
    <a:masterClrMapping/>
  </p:clrMapOvr>
  <p:hf hdr="0" dt="0"/>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3"/>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9/4/2025</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723132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9/4/2025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2375368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9/4/2025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37081982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2"/>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9/4/2025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1702997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2"/>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5400">
                <a:solidFill>
                  <a:schemeClr val="accent2"/>
                </a:solidFill>
              </a:defRPr>
            </a:lvl1pPr>
          </a:lstStyle>
          <a:p>
            <a:r>
              <a:rPr lang="en-US" dirty="0"/>
              <a:t>Click to edit Master title style</a:t>
            </a:r>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9/4/2025</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76542624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9/4/2025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normAutofit/>
          </a:bodyPr>
          <a:lstStyle>
            <a:lvl1pPr>
              <a:defRPr sz="4000"/>
            </a:lvl1pPr>
          </a:lstStyle>
          <a:p>
            <a:r>
              <a:rPr lang="en-US" dirty="0"/>
              <a:t>Click to edit Master title style</a:t>
            </a:r>
          </a:p>
        </p:txBody>
      </p:sp>
    </p:spTree>
    <p:extLst>
      <p:ext uri="{BB962C8B-B14F-4D97-AF65-F5344CB8AC3E}">
        <p14:creationId xmlns:p14="http://schemas.microsoft.com/office/powerpoint/2010/main" val="222434564"/>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9/4/2025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5285395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9/4/2025</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24685746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9/4/2025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82716104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9/4/2025</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1537460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9/4/2025</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39112978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2"/>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9/4/2025</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3436298166"/>
      </p:ext>
    </p:extLst>
  </p:cSld>
  <p:clrMapOvr>
    <a:masterClrMapping/>
  </p:clrMapOvr>
  <p:hf hdr="0" dt="0"/>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2"/>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9/4/2025</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1011967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9/4/2025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8614206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9/4/2025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203597305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9/4/2025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94569276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tx2"/>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5400">
                <a:solidFill>
                  <a:schemeClr val="tx2"/>
                </a:solidFill>
              </a:defRPr>
            </a:lvl1pPr>
          </a:lstStyle>
          <a:p>
            <a:r>
              <a:rPr lang="en-US" dirty="0"/>
              <a:t>Click to edit Master title style</a:t>
            </a:r>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9/4/2025</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076812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9/4/2025</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318132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9/4/2025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normAutofit/>
          </a:bodyPr>
          <a:lstStyle>
            <a:lvl1pPr>
              <a:defRPr sz="4000"/>
            </a:lvl1pPr>
          </a:lstStyle>
          <a:p>
            <a:r>
              <a:rPr lang="en-US" dirty="0"/>
              <a:t>Click to edit Master title style</a:t>
            </a:r>
          </a:p>
        </p:txBody>
      </p:sp>
    </p:spTree>
    <p:extLst>
      <p:ext uri="{BB962C8B-B14F-4D97-AF65-F5344CB8AC3E}">
        <p14:creationId xmlns:p14="http://schemas.microsoft.com/office/powerpoint/2010/main" val="372431344"/>
      </p:ext>
    </p:extLst>
  </p:cSld>
  <p:clrMapOvr>
    <a:masterClrMapping/>
  </p:clrMapOvr>
  <p:hf hdr="0" dt="0"/>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9/4/2025</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50802941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9/4/2025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55416928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9/4/2025</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6485095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9/4/2025</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235143077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tx2"/>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9/4/2025</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3188208071"/>
      </p:ext>
    </p:extLst>
  </p:cSld>
  <p:clrMapOvr>
    <a:masterClrMapping/>
  </p:clrMapOvr>
  <p:hf hdr="0" dt="0"/>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tx2"/>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9/4/2025</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3024786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tx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9/4/2025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84132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tx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9/4/2025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794497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9/4/2025</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642731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9/4/2025</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3752021579"/>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9/4/2025</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39459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1.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1.pn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1.pn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9/4/2025</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107541647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827" r:id="rId12"/>
    <p:sldLayoutId id="2147483828" r:id="rId13"/>
  </p:sldLayoutIdLst>
  <p:hf hd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dirty="0"/>
              <a:t>Click to edit Master title style</a:t>
            </a:r>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9/4/2025</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694759649"/>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hf hdr="0" dt="0"/>
  <p:txStyles>
    <p:titleStyle>
      <a:lvl1pPr algn="l" defTabSz="914400" rtl="0" eaLnBrk="1" latinLnBrk="0" hangingPunct="1">
        <a:lnSpc>
          <a:spcPct val="90000"/>
        </a:lnSpc>
        <a:spcBef>
          <a:spcPct val="0"/>
        </a:spcBef>
        <a:buNone/>
        <a:defRPr sz="4400" kern="1200">
          <a:solidFill>
            <a:schemeClr val="accent5"/>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4"/>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9/4/2025</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900062332"/>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hf hdr="0" dt="0"/>
  <p:txStyles>
    <p:titleStyle>
      <a:lvl1pPr algn="l" defTabSz="914400" rtl="0" eaLnBrk="1" latinLnBrk="0" hangingPunct="1">
        <a:lnSpc>
          <a:spcPct val="90000"/>
        </a:lnSpc>
        <a:spcBef>
          <a:spcPct val="0"/>
        </a:spcBef>
        <a:buNone/>
        <a:defRPr sz="4400" kern="1200">
          <a:solidFill>
            <a:schemeClr val="accent4"/>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9/4/2025</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519374154"/>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hf hdr="0" dt="0"/>
  <p:txStyles>
    <p:title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9/4/2025</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4279954450"/>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hf hdr="0" dt="0"/>
  <p:txStyles>
    <p:title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9/4/2025</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3184397434"/>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hf hd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49.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59.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60.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6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hyperlink" Target="https://www.oregon.gov/ode/educator-resources/assessment/Pages/Assessment-Administration.aspx" TargetMode="External"/><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hyperlink" Target="https://idaho.portal.cambiumast.com/core/fileparse.php/1519/urlt/2020-21-Idaho-TAM.pdf" TargetMode="External"/><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s://www.oregon.gov/ode/educator-resources/assessment/Pages/Assessment-Administration.aspx"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hyperlink" Target="mailto:osashelpdesk@cambiumassessment.com" TargetMode="External"/><Relationship Id="rId5" Type="http://schemas.openxmlformats.org/officeDocument/2006/relationships/hyperlink" Target="https://www.oregon.gov/ode/educator-resources/assessment/Pages/Assessment-Help.aspx" TargetMode="External"/><Relationship Id="rId4" Type="http://schemas.openxmlformats.org/officeDocument/2006/relationships/hyperlink" Target="https://www.oregon.gov/ode/educator-resources/assessment/Documents/esdpartners.pdf"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hyperlink" Target="https://www.oregon.gov/ode/educator-resources/assessment/Documents/testingschedule.pdf" TargetMode="External"/><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hyperlink" Target="https://www.oregon.gov/ode/educator-resources/assessment/Documents/test_admin_manual.pdf"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DDC51A4-FA4E-4572-B134-3640D137ED6A}"/>
              </a:ext>
              <a:ext uri="{C183D7F6-B498-43B3-948B-1728B52AA6E4}">
                <adec:decorative xmlns:adec="http://schemas.microsoft.com/office/drawing/2017/decorative" val="1"/>
              </a:ext>
            </a:extLst>
          </p:cNvPr>
          <p:cNvSpPr txBox="1"/>
          <p:nvPr/>
        </p:nvSpPr>
        <p:spPr>
          <a:xfrm>
            <a:off x="9090212" y="6405137"/>
            <a:ext cx="3352800"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Franklin Gothic Book" panose="020B0503020102020204"/>
                <a:ea typeface="+mn-ea"/>
                <a:cs typeface="+mn-cs"/>
              </a:rPr>
              <a:t>Copyright © 2020 Cambium Assessment, Inc. All rights reserved.</a:t>
            </a:r>
          </a:p>
        </p:txBody>
      </p:sp>
      <p:sp>
        <p:nvSpPr>
          <p:cNvPr id="4" name="Title 3"/>
          <p:cNvSpPr>
            <a:spLocks noGrp="1"/>
          </p:cNvSpPr>
          <p:nvPr>
            <p:ph type="ctrTitle"/>
          </p:nvPr>
        </p:nvSpPr>
        <p:spPr/>
        <p:txBody>
          <a:bodyPr>
            <a:normAutofit/>
          </a:bodyPr>
          <a:lstStyle/>
          <a:p>
            <a:r>
              <a:rPr lang="en-US" sz="5400" b="1" dirty="0"/>
              <a:t>Training Module 10</a:t>
            </a:r>
          </a:p>
        </p:txBody>
      </p:sp>
      <p:sp>
        <p:nvSpPr>
          <p:cNvPr id="3" name="Subtitle 2"/>
          <p:cNvSpPr>
            <a:spLocks noGrp="1"/>
          </p:cNvSpPr>
          <p:nvPr>
            <p:ph type="subTitle" idx="4294967295"/>
          </p:nvPr>
        </p:nvSpPr>
        <p:spPr>
          <a:xfrm>
            <a:off x="1524000" y="4926330"/>
            <a:ext cx="9144000" cy="891540"/>
          </a:xfrm>
        </p:spPr>
        <p:txBody>
          <a:bodyPr>
            <a:normAutofit/>
          </a:bodyPr>
          <a:lstStyle/>
          <a:p>
            <a:pPr marL="0" indent="0" algn="ctr">
              <a:buNone/>
            </a:pPr>
            <a:r>
              <a:rPr lang="en-US" sz="3600" b="1" dirty="0">
                <a:solidFill>
                  <a:schemeClr val="accent1"/>
                </a:solidFill>
              </a:rPr>
              <a:t>Remote Testing</a:t>
            </a:r>
          </a:p>
        </p:txBody>
      </p:sp>
    </p:spTree>
    <p:extLst>
      <p:ext uri="{BB962C8B-B14F-4D97-AF65-F5344CB8AC3E}">
        <p14:creationId xmlns:p14="http://schemas.microsoft.com/office/powerpoint/2010/main" val="23080703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4856DDC-7D4B-46B2-819A-3A1DB715F2D3}"/>
              </a:ext>
            </a:extLst>
          </p:cNvPr>
          <p:cNvSpPr>
            <a:spLocks noGrp="1"/>
          </p:cNvSpPr>
          <p:nvPr>
            <p:ph idx="1"/>
          </p:nvPr>
        </p:nvSpPr>
        <p:spPr>
          <a:xfrm>
            <a:off x="717176" y="1825625"/>
            <a:ext cx="7112374" cy="4109010"/>
          </a:xfrm>
        </p:spPr>
        <p:txBody>
          <a:bodyPr vert="horz" lIns="91440" tIns="45720" rIns="91440" bIns="45720" rtlCol="0" anchor="t">
            <a:noAutofit/>
          </a:bodyPr>
          <a:lstStyle/>
          <a:p>
            <a:pPr marL="0" indent="0">
              <a:lnSpc>
                <a:spcPct val="100000"/>
              </a:lnSpc>
              <a:spcBef>
                <a:spcPts val="600"/>
              </a:spcBef>
              <a:buNone/>
            </a:pPr>
            <a:r>
              <a:rPr lang="en-US" dirty="0"/>
              <a:t>Consent from a parent/guardian is required for a student to test remotely.</a:t>
            </a:r>
          </a:p>
          <a:p>
            <a:pPr>
              <a:lnSpc>
                <a:spcPct val="100000"/>
              </a:lnSpc>
              <a:spcBef>
                <a:spcPts val="600"/>
              </a:spcBef>
            </a:pPr>
            <a:r>
              <a:rPr lang="en-US" dirty="0"/>
              <a:t>Use the </a:t>
            </a:r>
            <a:r>
              <a:rPr lang="en-US" i="1" dirty="0"/>
              <a:t>ODE Parent/Guardian Remote Test Administration Agreement Form </a:t>
            </a:r>
            <a:r>
              <a:rPr lang="en-US" dirty="0"/>
              <a:t>or the process your DTC has provided to obtain consent.</a:t>
            </a:r>
          </a:p>
          <a:p>
            <a:pPr lvl="1">
              <a:lnSpc>
                <a:spcPct val="100000"/>
              </a:lnSpc>
              <a:spcBef>
                <a:spcPts val="600"/>
              </a:spcBef>
            </a:pPr>
            <a:r>
              <a:rPr lang="en-US" dirty="0"/>
              <a:t>Parent indicates if they </a:t>
            </a:r>
            <a:r>
              <a:rPr lang="en-US" b="1" dirty="0">
                <a:solidFill>
                  <a:schemeClr val="accent5"/>
                </a:solidFill>
              </a:rPr>
              <a:t>will</a:t>
            </a:r>
            <a:r>
              <a:rPr lang="en-US" dirty="0"/>
              <a:t> </a:t>
            </a:r>
            <a:r>
              <a:rPr lang="en-US" i="1" dirty="0"/>
              <a:t>or</a:t>
            </a:r>
            <a:r>
              <a:rPr lang="en-US" dirty="0"/>
              <a:t> </a:t>
            </a:r>
            <a:r>
              <a:rPr lang="en-US" b="1" dirty="0">
                <a:solidFill>
                  <a:srgbClr val="FF0000"/>
                </a:solidFill>
              </a:rPr>
              <a:t>will not</a:t>
            </a:r>
            <a:r>
              <a:rPr lang="en-US" b="1" dirty="0"/>
              <a:t> </a:t>
            </a:r>
            <a:r>
              <a:rPr lang="en-US" dirty="0"/>
              <a:t>allow participation in remote test administration</a:t>
            </a:r>
          </a:p>
          <a:p>
            <a:pPr lvl="1">
              <a:lnSpc>
                <a:spcPct val="100000"/>
              </a:lnSpc>
              <a:spcBef>
                <a:spcPts val="600"/>
              </a:spcBef>
            </a:pPr>
            <a:r>
              <a:rPr lang="en-US" dirty="0"/>
              <a:t>If a child will participate, the parent indicates if video/audio will be </a:t>
            </a:r>
            <a:r>
              <a:rPr lang="en-US" b="1" dirty="0">
                <a:solidFill>
                  <a:schemeClr val="accent5"/>
                </a:solidFill>
              </a:rPr>
              <a:t>enabled</a:t>
            </a:r>
            <a:r>
              <a:rPr lang="en-US" dirty="0"/>
              <a:t> or </a:t>
            </a:r>
            <a:r>
              <a:rPr lang="en-US" b="1" dirty="0">
                <a:solidFill>
                  <a:srgbClr val="FF0000"/>
                </a:solidFill>
              </a:rPr>
              <a:t>not.</a:t>
            </a:r>
            <a:endParaRPr lang="en-US" b="1" dirty="0"/>
          </a:p>
          <a:p>
            <a:pPr>
              <a:lnSpc>
                <a:spcPct val="100000"/>
              </a:lnSpc>
              <a:spcBef>
                <a:spcPts val="600"/>
              </a:spcBef>
            </a:pPr>
            <a:r>
              <a:rPr lang="en-US" i="1" dirty="0"/>
              <a:t>Student participation in remote testing </a:t>
            </a:r>
            <a:r>
              <a:rPr lang="en-US" b="1" i="1" dirty="0"/>
              <a:t>does not require </a:t>
            </a:r>
            <a:r>
              <a:rPr lang="en-US" i="1" dirty="0"/>
              <a:t>that a student’s video or audio be enabled during the test session</a:t>
            </a:r>
          </a:p>
        </p:txBody>
      </p:sp>
      <p:sp>
        <p:nvSpPr>
          <p:cNvPr id="3" name="Slide Number Placeholder 2">
            <a:extLst>
              <a:ext uri="{FF2B5EF4-FFF2-40B4-BE49-F238E27FC236}">
                <a16:creationId xmlns:a16="http://schemas.microsoft.com/office/drawing/2014/main" id="{23024EB3-5005-40F1-B9BE-999B27614C96}"/>
              </a:ext>
              <a:ext uri="{C183D7F6-B498-43B3-948B-1728B52AA6E4}">
                <adec:decorative xmlns:adec="http://schemas.microsoft.com/office/drawing/2017/decorative" val="1"/>
              </a:ext>
            </a:extLst>
          </p:cNvPr>
          <p:cNvSpPr>
            <a:spLocks noGrp="1"/>
          </p:cNvSpPr>
          <p:nvPr>
            <p:ph type="sldNum" sz="quarter" idx="12"/>
          </p:nvPr>
        </p:nvSpPr>
        <p:spPr/>
        <p:txBody>
          <a:bodyPr/>
          <a:lstStyle/>
          <a:p>
            <a:fld id="{58AE716E-68DD-2249-A7FA-8AEF0B14DF81}" type="slidenum">
              <a:rPr lang="en-US" smtClean="0"/>
              <a:pPr/>
              <a:t>10</a:t>
            </a:fld>
            <a:endParaRPr lang="en-US" dirty="0"/>
          </a:p>
        </p:txBody>
      </p:sp>
      <p:sp>
        <p:nvSpPr>
          <p:cNvPr id="5" name="Title 4">
            <a:extLst>
              <a:ext uri="{FF2B5EF4-FFF2-40B4-BE49-F238E27FC236}">
                <a16:creationId xmlns:a16="http://schemas.microsoft.com/office/drawing/2014/main" id="{EFF3B59F-1586-4FE1-B30D-B5E01CD82C27}"/>
              </a:ext>
            </a:extLst>
          </p:cNvPr>
          <p:cNvSpPr>
            <a:spLocks noGrp="1"/>
          </p:cNvSpPr>
          <p:nvPr>
            <p:ph type="title"/>
          </p:nvPr>
        </p:nvSpPr>
        <p:spPr>
          <a:xfrm>
            <a:off x="717176" y="457200"/>
            <a:ext cx="6792334" cy="1026460"/>
          </a:xfrm>
        </p:spPr>
        <p:txBody>
          <a:bodyPr anchor="ctr">
            <a:noAutofit/>
          </a:bodyPr>
          <a:lstStyle/>
          <a:p>
            <a:r>
              <a:rPr lang="en-US" dirty="0"/>
              <a:t>Obtaining Parent/Guardian Consent</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749929" y="414524"/>
            <a:ext cx="4200524" cy="5725269"/>
          </a:xfrm>
          <a:prstGeom prst="rect">
            <a:avLst/>
          </a:prstGeom>
          <a:ln w="19050">
            <a:solidFill>
              <a:schemeClr val="tx1"/>
            </a:solidFill>
          </a:ln>
        </p:spPr>
      </p:pic>
    </p:spTree>
    <p:extLst>
      <p:ext uri="{BB962C8B-B14F-4D97-AF65-F5344CB8AC3E}">
        <p14:creationId xmlns:p14="http://schemas.microsoft.com/office/powerpoint/2010/main" val="19278330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C9E2ED7-E1A6-43BC-8145-9BEA62AAB065}"/>
              </a:ext>
            </a:extLst>
          </p:cNvPr>
          <p:cNvSpPr>
            <a:spLocks noGrp="1"/>
          </p:cNvSpPr>
          <p:nvPr>
            <p:ph type="ctrTitle"/>
          </p:nvPr>
        </p:nvSpPr>
        <p:spPr/>
        <p:txBody>
          <a:bodyPr/>
          <a:lstStyle/>
          <a:p>
            <a:r>
              <a:rPr lang="en-US" dirty="0"/>
              <a:t>Parent/Guardian Consent </a:t>
            </a:r>
            <a:br>
              <a:rPr lang="en-US" dirty="0"/>
            </a:br>
            <a:r>
              <a:rPr lang="en-US" dirty="0"/>
              <a:t>and Remote Test Settings in TIDE</a:t>
            </a:r>
          </a:p>
        </p:txBody>
      </p:sp>
      <p:sp>
        <p:nvSpPr>
          <p:cNvPr id="2" name="Slide Number Placeholder 1">
            <a:extLst>
              <a:ext uri="{FF2B5EF4-FFF2-40B4-BE49-F238E27FC236}">
                <a16:creationId xmlns:a16="http://schemas.microsoft.com/office/drawing/2014/main" id="{D50AFDB8-1CF3-4CC0-A22B-3D67A2857C13}"/>
              </a:ext>
              <a:ext uri="{C183D7F6-B498-43B3-948B-1728B52AA6E4}">
                <adec:decorative xmlns:adec="http://schemas.microsoft.com/office/drawing/2017/decorative" val="1"/>
              </a:ext>
            </a:extLst>
          </p:cNvPr>
          <p:cNvSpPr>
            <a:spLocks noGrp="1"/>
          </p:cNvSpPr>
          <p:nvPr>
            <p:ph type="sldNum" sz="quarter" idx="12"/>
          </p:nvPr>
        </p:nvSpPr>
        <p:spPr/>
        <p:txBody>
          <a:bodyPr/>
          <a:lstStyle/>
          <a:p>
            <a:fld id="{C26AAFF7-C4D7-4A72-B8FA-A17532192431}" type="slidenum">
              <a:rPr lang="en-US" smtClean="0"/>
              <a:pPr/>
              <a:t>11</a:t>
            </a:fld>
            <a:endParaRPr lang="en-US" dirty="0"/>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398279" y="4575625"/>
            <a:ext cx="7420683" cy="1858731"/>
          </a:xfrm>
          <a:prstGeom prst="rect">
            <a:avLst/>
          </a:prstGeom>
        </p:spPr>
      </p:pic>
      <p:sp>
        <p:nvSpPr>
          <p:cNvPr id="8" name="Rectangle 7">
            <a:extLst>
              <a:ext uri="{C183D7F6-B498-43B3-948B-1728B52AA6E4}">
                <adec:decorative xmlns:adec="http://schemas.microsoft.com/office/drawing/2017/decorative" val="1"/>
              </a:ext>
            </a:extLst>
          </p:cNvPr>
          <p:cNvSpPr/>
          <p:nvPr/>
        </p:nvSpPr>
        <p:spPr>
          <a:xfrm>
            <a:off x="2486599" y="4798503"/>
            <a:ext cx="1741452" cy="156035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78962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4856DDC-7D4B-46B2-819A-3A1DB715F2D3}"/>
              </a:ext>
            </a:extLst>
          </p:cNvPr>
          <p:cNvSpPr>
            <a:spLocks noGrp="1"/>
          </p:cNvSpPr>
          <p:nvPr>
            <p:ph idx="1"/>
          </p:nvPr>
        </p:nvSpPr>
        <p:spPr/>
        <p:txBody>
          <a:bodyPr vert="horz" lIns="91440" tIns="45720" rIns="91440" bIns="45720" rtlCol="0" anchor="t">
            <a:normAutofit lnSpcReduction="10000"/>
          </a:bodyPr>
          <a:lstStyle/>
          <a:p>
            <a:pPr>
              <a:lnSpc>
                <a:spcPct val="100000"/>
              </a:lnSpc>
              <a:spcBef>
                <a:spcPts val="0"/>
              </a:spcBef>
              <a:spcAft>
                <a:spcPts val="1200"/>
              </a:spcAft>
            </a:pPr>
            <a:r>
              <a:rPr lang="en-US" dirty="0"/>
              <a:t>If a parent/guardian provides consent, the permissions must be set in TIDE to allow a student to participate in remote administration.</a:t>
            </a:r>
          </a:p>
          <a:p>
            <a:pPr marL="0" indent="0">
              <a:lnSpc>
                <a:spcPct val="70000"/>
              </a:lnSpc>
              <a:spcBef>
                <a:spcPts val="0"/>
              </a:spcBef>
              <a:buNone/>
            </a:pPr>
            <a:endParaRPr lang="en-US" dirty="0"/>
          </a:p>
          <a:p>
            <a:pPr marL="0" indent="0">
              <a:lnSpc>
                <a:spcPct val="70000"/>
              </a:lnSpc>
              <a:spcBef>
                <a:spcPts val="0"/>
              </a:spcBef>
              <a:buNone/>
            </a:pPr>
            <a:endParaRPr lang="en-US" dirty="0"/>
          </a:p>
          <a:p>
            <a:pPr marL="0" indent="0">
              <a:lnSpc>
                <a:spcPct val="70000"/>
              </a:lnSpc>
              <a:spcBef>
                <a:spcPts val="0"/>
              </a:spcBef>
              <a:buNone/>
            </a:pPr>
            <a:endParaRPr lang="en-US" dirty="0"/>
          </a:p>
          <a:p>
            <a:pPr marL="0" indent="0">
              <a:lnSpc>
                <a:spcPct val="70000"/>
              </a:lnSpc>
              <a:spcBef>
                <a:spcPts val="0"/>
              </a:spcBef>
              <a:buNone/>
            </a:pPr>
            <a:endParaRPr lang="en-US" dirty="0"/>
          </a:p>
          <a:p>
            <a:pPr marL="0" indent="0">
              <a:lnSpc>
                <a:spcPct val="70000"/>
              </a:lnSpc>
              <a:spcBef>
                <a:spcPts val="0"/>
              </a:spcBef>
              <a:buNone/>
            </a:pPr>
            <a:endParaRPr lang="en-US" dirty="0"/>
          </a:p>
          <a:p>
            <a:pPr marL="0" indent="0">
              <a:lnSpc>
                <a:spcPct val="70000"/>
              </a:lnSpc>
              <a:spcBef>
                <a:spcPts val="0"/>
              </a:spcBef>
              <a:buNone/>
            </a:pPr>
            <a:endParaRPr lang="en-US" dirty="0"/>
          </a:p>
          <a:p>
            <a:pPr marL="0" indent="0">
              <a:lnSpc>
                <a:spcPct val="70000"/>
              </a:lnSpc>
              <a:spcBef>
                <a:spcPts val="0"/>
              </a:spcBef>
              <a:buNone/>
            </a:pPr>
            <a:endParaRPr lang="en-US" dirty="0"/>
          </a:p>
          <a:p>
            <a:pPr marL="0" indent="0">
              <a:lnSpc>
                <a:spcPct val="70000"/>
              </a:lnSpc>
              <a:spcBef>
                <a:spcPts val="0"/>
              </a:spcBef>
              <a:buNone/>
            </a:pPr>
            <a:endParaRPr lang="en-US" dirty="0"/>
          </a:p>
          <a:p>
            <a:pPr marL="0" indent="0">
              <a:lnSpc>
                <a:spcPct val="70000"/>
              </a:lnSpc>
              <a:spcBef>
                <a:spcPts val="0"/>
              </a:spcBef>
              <a:buNone/>
            </a:pPr>
            <a:endParaRPr lang="en-US" dirty="0"/>
          </a:p>
          <a:p>
            <a:pPr marL="0" indent="0">
              <a:lnSpc>
                <a:spcPct val="70000"/>
              </a:lnSpc>
              <a:spcBef>
                <a:spcPts val="0"/>
              </a:spcBef>
              <a:buNone/>
            </a:pPr>
            <a:endParaRPr lang="en-US" dirty="0"/>
          </a:p>
          <a:p>
            <a:pPr marL="0" indent="0">
              <a:lnSpc>
                <a:spcPct val="70000"/>
              </a:lnSpc>
              <a:spcBef>
                <a:spcPts val="0"/>
              </a:spcBef>
              <a:buNone/>
            </a:pPr>
            <a:endParaRPr lang="en-US" dirty="0"/>
          </a:p>
          <a:p>
            <a:pPr marL="0" indent="0">
              <a:lnSpc>
                <a:spcPct val="70000"/>
              </a:lnSpc>
              <a:spcBef>
                <a:spcPts val="0"/>
              </a:spcBef>
              <a:buNone/>
            </a:pPr>
            <a:endParaRPr lang="en-US" dirty="0"/>
          </a:p>
          <a:p>
            <a:pPr marL="0" indent="0" algn="ctr">
              <a:lnSpc>
                <a:spcPct val="70000"/>
              </a:lnSpc>
              <a:spcBef>
                <a:spcPts val="0"/>
              </a:spcBef>
              <a:buNone/>
            </a:pPr>
            <a:r>
              <a:rPr lang="en-US" i="1" dirty="0"/>
              <a:t>* If no bubble has been selected in TIDE, the system will automatically default to “</a:t>
            </a:r>
            <a:r>
              <a:rPr lang="en-US" i="1" dirty="0">
                <a:solidFill>
                  <a:srgbClr val="FF0000"/>
                </a:solidFill>
              </a:rPr>
              <a:t>No</a:t>
            </a:r>
            <a:r>
              <a:rPr lang="en-US" i="1" dirty="0"/>
              <a:t>”</a:t>
            </a:r>
          </a:p>
        </p:txBody>
      </p:sp>
      <p:sp>
        <p:nvSpPr>
          <p:cNvPr id="3" name="Slide Number Placeholder 2">
            <a:extLst>
              <a:ext uri="{FF2B5EF4-FFF2-40B4-BE49-F238E27FC236}">
                <a16:creationId xmlns:a16="http://schemas.microsoft.com/office/drawing/2014/main" id="{23024EB3-5005-40F1-B9BE-999B27614C96}"/>
              </a:ext>
              <a:ext uri="{C183D7F6-B498-43B3-948B-1728B52AA6E4}">
                <adec:decorative xmlns:adec="http://schemas.microsoft.com/office/drawing/2017/decorative" val="1"/>
              </a:ext>
            </a:extLst>
          </p:cNvPr>
          <p:cNvSpPr>
            <a:spLocks noGrp="1"/>
          </p:cNvSpPr>
          <p:nvPr>
            <p:ph type="sldNum" sz="quarter" idx="12"/>
          </p:nvPr>
        </p:nvSpPr>
        <p:spPr/>
        <p:txBody>
          <a:bodyPr/>
          <a:lstStyle/>
          <a:p>
            <a:fld id="{58AE716E-68DD-2249-A7FA-8AEF0B14DF81}" type="slidenum">
              <a:rPr lang="en-US" smtClean="0"/>
              <a:pPr/>
              <a:t>12</a:t>
            </a:fld>
            <a:endParaRPr lang="en-US" dirty="0"/>
          </a:p>
        </p:txBody>
      </p:sp>
      <p:sp>
        <p:nvSpPr>
          <p:cNvPr id="5" name="Title 4">
            <a:extLst>
              <a:ext uri="{FF2B5EF4-FFF2-40B4-BE49-F238E27FC236}">
                <a16:creationId xmlns:a16="http://schemas.microsoft.com/office/drawing/2014/main" id="{EFF3B59F-1586-4FE1-B30D-B5E01CD82C27}"/>
              </a:ext>
            </a:extLst>
          </p:cNvPr>
          <p:cNvSpPr>
            <a:spLocks noGrp="1"/>
          </p:cNvSpPr>
          <p:nvPr>
            <p:ph type="title"/>
          </p:nvPr>
        </p:nvSpPr>
        <p:spPr/>
        <p:txBody>
          <a:bodyPr anchor="ctr">
            <a:noAutofit/>
          </a:bodyPr>
          <a:lstStyle/>
          <a:p>
            <a:r>
              <a:rPr lang="en-US" dirty="0"/>
              <a:t>Obtaining Parent/Guardian Consent </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959868" y="2991461"/>
            <a:ext cx="8233630" cy="1767429"/>
          </a:xfrm>
          <a:prstGeom prst="rect">
            <a:avLst/>
          </a:prstGeom>
          <a:ln w="19050">
            <a:solidFill>
              <a:schemeClr val="tx1"/>
            </a:solidFill>
          </a:ln>
        </p:spPr>
      </p:pic>
    </p:spTree>
    <p:extLst>
      <p:ext uri="{BB962C8B-B14F-4D97-AF65-F5344CB8AC3E}">
        <p14:creationId xmlns:p14="http://schemas.microsoft.com/office/powerpoint/2010/main" val="39872320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4856DDC-7D4B-46B2-819A-3A1DB715F2D3}"/>
              </a:ext>
            </a:extLst>
          </p:cNvPr>
          <p:cNvSpPr>
            <a:spLocks noGrp="1"/>
          </p:cNvSpPr>
          <p:nvPr>
            <p:ph idx="1"/>
          </p:nvPr>
        </p:nvSpPr>
        <p:spPr/>
        <p:txBody>
          <a:bodyPr vert="horz" lIns="91440" tIns="45720" rIns="91440" bIns="45720" rtlCol="0" anchor="t">
            <a:noAutofit/>
          </a:bodyPr>
          <a:lstStyle/>
          <a:p>
            <a:pPr>
              <a:lnSpc>
                <a:spcPct val="100000"/>
              </a:lnSpc>
              <a:spcBef>
                <a:spcPts val="0"/>
              </a:spcBef>
            </a:pPr>
            <a:r>
              <a:rPr lang="en-US" dirty="0"/>
              <a:t>Video permission must also be set in TIDE.</a:t>
            </a:r>
          </a:p>
          <a:p>
            <a:pPr marL="0" indent="0">
              <a:lnSpc>
                <a:spcPct val="70000"/>
              </a:lnSpc>
              <a:spcBef>
                <a:spcPts val="0"/>
              </a:spcBef>
              <a:buNone/>
            </a:pPr>
            <a:endParaRPr lang="en-US" dirty="0"/>
          </a:p>
          <a:p>
            <a:pPr marL="0" indent="0">
              <a:lnSpc>
                <a:spcPct val="70000"/>
              </a:lnSpc>
              <a:spcBef>
                <a:spcPts val="0"/>
              </a:spcBef>
              <a:buNone/>
            </a:pPr>
            <a:endParaRPr lang="en-US" dirty="0"/>
          </a:p>
          <a:p>
            <a:pPr marL="0" indent="0">
              <a:lnSpc>
                <a:spcPct val="70000"/>
              </a:lnSpc>
              <a:spcBef>
                <a:spcPts val="0"/>
              </a:spcBef>
              <a:buNone/>
            </a:pPr>
            <a:endParaRPr lang="en-US" dirty="0"/>
          </a:p>
          <a:p>
            <a:pPr marL="0" indent="0">
              <a:lnSpc>
                <a:spcPct val="70000"/>
              </a:lnSpc>
              <a:spcBef>
                <a:spcPts val="0"/>
              </a:spcBef>
              <a:buNone/>
            </a:pPr>
            <a:endParaRPr lang="en-US" dirty="0"/>
          </a:p>
          <a:p>
            <a:pPr marL="0" indent="0">
              <a:lnSpc>
                <a:spcPct val="70000"/>
              </a:lnSpc>
              <a:spcBef>
                <a:spcPts val="0"/>
              </a:spcBef>
              <a:buNone/>
            </a:pPr>
            <a:endParaRPr lang="en-US" dirty="0"/>
          </a:p>
          <a:p>
            <a:pPr marL="0" indent="0">
              <a:lnSpc>
                <a:spcPct val="70000"/>
              </a:lnSpc>
              <a:spcBef>
                <a:spcPts val="0"/>
              </a:spcBef>
              <a:buNone/>
            </a:pPr>
            <a:endParaRPr lang="en-US" dirty="0"/>
          </a:p>
          <a:p>
            <a:pPr marL="0" indent="0">
              <a:lnSpc>
                <a:spcPct val="70000"/>
              </a:lnSpc>
              <a:spcBef>
                <a:spcPts val="0"/>
              </a:spcBef>
              <a:buNone/>
            </a:pPr>
            <a:endParaRPr lang="en-US" dirty="0"/>
          </a:p>
          <a:p>
            <a:pPr marL="0" indent="0">
              <a:lnSpc>
                <a:spcPct val="70000"/>
              </a:lnSpc>
              <a:spcBef>
                <a:spcPts val="0"/>
              </a:spcBef>
              <a:buNone/>
            </a:pPr>
            <a:endParaRPr lang="en-US" dirty="0"/>
          </a:p>
          <a:p>
            <a:pPr marL="0" indent="0">
              <a:lnSpc>
                <a:spcPct val="70000"/>
              </a:lnSpc>
              <a:spcBef>
                <a:spcPts val="0"/>
              </a:spcBef>
              <a:buNone/>
            </a:pPr>
            <a:endParaRPr lang="en-US" dirty="0"/>
          </a:p>
          <a:p>
            <a:pPr marL="0" indent="0" algn="ctr">
              <a:lnSpc>
                <a:spcPct val="100000"/>
              </a:lnSpc>
              <a:spcBef>
                <a:spcPts val="0"/>
              </a:spcBef>
              <a:spcAft>
                <a:spcPts val="1200"/>
              </a:spcAft>
              <a:buNone/>
            </a:pPr>
            <a:r>
              <a:rPr lang="en-US" i="1" dirty="0"/>
              <a:t>*If no drop-down has been selected in TIDE, the system will automatically default to “</a:t>
            </a:r>
            <a:r>
              <a:rPr lang="en-US" i="1" dirty="0">
                <a:solidFill>
                  <a:srgbClr val="FF0000"/>
                </a:solidFill>
              </a:rPr>
              <a:t>No</a:t>
            </a:r>
            <a:r>
              <a:rPr lang="en-US" i="1" dirty="0"/>
              <a:t>”. </a:t>
            </a:r>
          </a:p>
          <a:p>
            <a:pPr marL="0" indent="0" algn="ctr">
              <a:lnSpc>
                <a:spcPct val="100000"/>
              </a:lnSpc>
              <a:spcBef>
                <a:spcPts val="0"/>
              </a:spcBef>
              <a:buNone/>
            </a:pPr>
            <a:r>
              <a:rPr lang="en-US" i="1" dirty="0"/>
              <a:t>However, DTCs, STCs, or TAs should verify that this TIDE setting is accurately set before remote administration based on the Parent Guardian Remote Testing Administration Agreement Form. </a:t>
            </a:r>
          </a:p>
          <a:p>
            <a:pPr marL="0" indent="0">
              <a:lnSpc>
                <a:spcPct val="70000"/>
              </a:lnSpc>
              <a:spcBef>
                <a:spcPts val="0"/>
              </a:spcBef>
              <a:buNone/>
            </a:pPr>
            <a:endParaRPr lang="en-US" dirty="0"/>
          </a:p>
        </p:txBody>
      </p:sp>
      <p:sp>
        <p:nvSpPr>
          <p:cNvPr id="3" name="Slide Number Placeholder 2">
            <a:extLst>
              <a:ext uri="{FF2B5EF4-FFF2-40B4-BE49-F238E27FC236}">
                <a16:creationId xmlns:a16="http://schemas.microsoft.com/office/drawing/2014/main" id="{23024EB3-5005-40F1-B9BE-999B27614C96}"/>
              </a:ext>
              <a:ext uri="{C183D7F6-B498-43B3-948B-1728B52AA6E4}">
                <adec:decorative xmlns:adec="http://schemas.microsoft.com/office/drawing/2017/decorative" val="1"/>
              </a:ext>
            </a:extLst>
          </p:cNvPr>
          <p:cNvSpPr>
            <a:spLocks noGrp="1"/>
          </p:cNvSpPr>
          <p:nvPr>
            <p:ph type="sldNum" sz="quarter" idx="12"/>
          </p:nvPr>
        </p:nvSpPr>
        <p:spPr/>
        <p:txBody>
          <a:bodyPr/>
          <a:lstStyle/>
          <a:p>
            <a:fld id="{58AE716E-68DD-2249-A7FA-8AEF0B14DF81}" type="slidenum">
              <a:rPr lang="en-US" smtClean="0"/>
              <a:pPr/>
              <a:t>13</a:t>
            </a:fld>
            <a:endParaRPr lang="en-US" dirty="0"/>
          </a:p>
        </p:txBody>
      </p:sp>
      <p:sp>
        <p:nvSpPr>
          <p:cNvPr id="5" name="Title 4">
            <a:extLst>
              <a:ext uri="{FF2B5EF4-FFF2-40B4-BE49-F238E27FC236}">
                <a16:creationId xmlns:a16="http://schemas.microsoft.com/office/drawing/2014/main" id="{EFF3B59F-1586-4FE1-B30D-B5E01CD82C27}"/>
              </a:ext>
            </a:extLst>
          </p:cNvPr>
          <p:cNvSpPr>
            <a:spLocks noGrp="1"/>
          </p:cNvSpPr>
          <p:nvPr>
            <p:ph type="title"/>
          </p:nvPr>
        </p:nvSpPr>
        <p:spPr/>
        <p:txBody>
          <a:bodyPr anchor="ctr">
            <a:noAutofit/>
          </a:bodyPr>
          <a:lstStyle/>
          <a:p>
            <a:r>
              <a:rPr lang="en-US" dirty="0"/>
              <a:t>Obtaining Parent/Guardian Consent Cont.</a:t>
            </a:r>
          </a:p>
        </p:txBody>
      </p:sp>
      <p:pic>
        <p:nvPicPr>
          <p:cNvPr id="6" name="Picture 5">
            <a:extLst>
              <a:ext uri="{FF2B5EF4-FFF2-40B4-BE49-F238E27FC236}">
                <a16:creationId xmlns:a16="http://schemas.microsoft.com/office/drawing/2014/main" id="{59A05345-856A-43AD-B97B-F0501BCEA44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022805" y="2274564"/>
            <a:ext cx="6139649" cy="2136145"/>
          </a:xfrm>
          <a:prstGeom prst="rect">
            <a:avLst/>
          </a:prstGeom>
          <a:ln w="19050">
            <a:solidFill>
              <a:schemeClr val="tx1"/>
            </a:solidFill>
          </a:ln>
        </p:spPr>
      </p:pic>
    </p:spTree>
    <p:extLst>
      <p:ext uri="{BB962C8B-B14F-4D97-AF65-F5344CB8AC3E}">
        <p14:creationId xmlns:p14="http://schemas.microsoft.com/office/powerpoint/2010/main" val="28330838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Remote Testing Administration Guidance</a:t>
            </a:r>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357F5B69-6281-4C1F-8C38-6DA0F56DA430}" type="slidenum">
              <a:rPr lang="en-US" smtClean="0"/>
              <a:pPr/>
              <a:t>14</a:t>
            </a:fld>
            <a:endParaRPr lang="en-US" dirty="0"/>
          </a:p>
        </p:txBody>
      </p:sp>
    </p:spTree>
    <p:extLst>
      <p:ext uri="{BB962C8B-B14F-4D97-AF65-F5344CB8AC3E}">
        <p14:creationId xmlns:p14="http://schemas.microsoft.com/office/powerpoint/2010/main" val="3362458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9E54F1-70A5-4D2C-9AC4-22537A90C8CC}"/>
              </a:ext>
            </a:extLst>
          </p:cNvPr>
          <p:cNvSpPr>
            <a:spLocks noGrp="1"/>
          </p:cNvSpPr>
          <p:nvPr>
            <p:ph type="title"/>
          </p:nvPr>
        </p:nvSpPr>
        <p:spPr/>
        <p:txBody>
          <a:bodyPr/>
          <a:lstStyle/>
          <a:p>
            <a:r>
              <a:rPr lang="en-US" dirty="0"/>
              <a:t>Overview of Remote Testing</a:t>
            </a:r>
          </a:p>
        </p:txBody>
      </p:sp>
      <p:sp>
        <p:nvSpPr>
          <p:cNvPr id="22" name="Content Placeholder 21">
            <a:extLst>
              <a:ext uri="{FF2B5EF4-FFF2-40B4-BE49-F238E27FC236}">
                <a16:creationId xmlns:a16="http://schemas.microsoft.com/office/drawing/2014/main" id="{B9359AED-5BDD-428A-98E0-8C9A47266736}"/>
              </a:ext>
            </a:extLst>
          </p:cNvPr>
          <p:cNvSpPr>
            <a:spLocks noGrp="1"/>
          </p:cNvSpPr>
          <p:nvPr>
            <p:ph idx="1"/>
          </p:nvPr>
        </p:nvSpPr>
        <p:spPr>
          <a:xfrm>
            <a:off x="1497064" y="1746863"/>
            <a:ext cx="10092424" cy="4758055"/>
          </a:xfrm>
        </p:spPr>
        <p:txBody>
          <a:bodyPr vert="horz" lIns="91440" tIns="45720" rIns="91440" bIns="45720" rtlCol="0" anchor="t">
            <a:noAutofit/>
          </a:bodyPr>
          <a:lstStyle/>
          <a:p>
            <a:pPr marL="285750" indent="-285750">
              <a:lnSpc>
                <a:spcPct val="100000"/>
              </a:lnSpc>
              <a:spcBef>
                <a:spcPts val="600"/>
              </a:spcBef>
            </a:pPr>
            <a:r>
              <a:rPr lang="en-US" dirty="0">
                <a:ea typeface="Calibri" panose="020F0502020204030204" pitchFamily="34" charset="0"/>
                <a:cs typeface="Times New Roman"/>
              </a:rPr>
              <a:t>No additional software is needed to enable the remote testing capabilities for proctors. </a:t>
            </a:r>
            <a:r>
              <a:rPr lang="en-US" i="1" dirty="0">
                <a:ea typeface="Calibri" panose="020F0502020204030204" pitchFamily="34" charset="0"/>
                <a:cs typeface="Times New Roman"/>
              </a:rPr>
              <a:t>(Must be activated in TA TIDE settings)</a:t>
            </a:r>
          </a:p>
          <a:p>
            <a:pPr marL="285750" indent="-285750">
              <a:lnSpc>
                <a:spcPct val="100000"/>
              </a:lnSpc>
              <a:spcBef>
                <a:spcPts val="600"/>
              </a:spcBef>
            </a:pPr>
            <a:r>
              <a:rPr lang="en-US" dirty="0">
                <a:ea typeface="Calibri" panose="020F0502020204030204" pitchFamily="34" charset="0"/>
                <a:cs typeface="Times New Roman"/>
              </a:rPr>
              <a:t>Test Administrator (TA) logs in to the OSAS Portal (just as they would for in-person testing). </a:t>
            </a:r>
            <a:endParaRPr lang="en-US" dirty="0">
              <a:ea typeface="Calibri" panose="020F0502020204030204" pitchFamily="34" charset="0"/>
              <a:cs typeface="Times New Roman" panose="02020603050405020304" pitchFamily="18" charset="0"/>
            </a:endParaRPr>
          </a:p>
          <a:p>
            <a:pPr marL="742950" lvl="1" indent="-285750">
              <a:lnSpc>
                <a:spcPct val="100000"/>
              </a:lnSpc>
              <a:spcBef>
                <a:spcPts val="600"/>
              </a:spcBef>
            </a:pPr>
            <a:r>
              <a:rPr lang="en-US" dirty="0">
                <a:ea typeface="Calibri" panose="020F0502020204030204" pitchFamily="34" charset="0"/>
                <a:cs typeface="Times New Roman"/>
              </a:rPr>
              <a:t>TA selects a remote or in-person test session </a:t>
            </a:r>
            <a:endParaRPr lang="en-US" dirty="0">
              <a:ea typeface="Calibri" panose="020F0502020204030204" pitchFamily="34" charset="0"/>
              <a:cs typeface="Times New Roman" panose="02020603050405020304" pitchFamily="18" charset="0"/>
            </a:endParaRPr>
          </a:p>
          <a:p>
            <a:pPr marL="742950" lvl="1" indent="-285750">
              <a:lnSpc>
                <a:spcPct val="100000"/>
              </a:lnSpc>
              <a:spcBef>
                <a:spcPts val="600"/>
              </a:spcBef>
            </a:pPr>
            <a:r>
              <a:rPr lang="en-US" dirty="0">
                <a:ea typeface="Calibri" panose="020F0502020204030204" pitchFamily="34" charset="0"/>
                <a:cs typeface="Times New Roman"/>
              </a:rPr>
              <a:t>The TA can also schedule sessions in advance and provide a link for students to join the session when it starts</a:t>
            </a:r>
            <a:endParaRPr lang="en-US" dirty="0">
              <a:ea typeface="Calibri" panose="020F0502020204030204" pitchFamily="34" charset="0"/>
              <a:cs typeface="Times New Roman" panose="02020603050405020304" pitchFamily="18" charset="0"/>
            </a:endParaRPr>
          </a:p>
          <a:p>
            <a:pPr marL="285750" indent="-285750">
              <a:lnSpc>
                <a:spcPct val="100000"/>
              </a:lnSpc>
              <a:spcBef>
                <a:spcPts val="600"/>
              </a:spcBef>
            </a:pPr>
            <a:r>
              <a:rPr lang="en-US" dirty="0">
                <a:ea typeface="Calibri" panose="020F0502020204030204" pitchFamily="34" charset="0"/>
                <a:cs typeface="Times New Roman"/>
              </a:rPr>
              <a:t>Remote students use the Secure Browser to access the testing website (the same Secure Browser used to test in-person)</a:t>
            </a:r>
          </a:p>
          <a:p>
            <a:pPr marL="742950" lvl="1" indent="-285750">
              <a:lnSpc>
                <a:spcPct val="100000"/>
              </a:lnSpc>
              <a:spcBef>
                <a:spcPts val="600"/>
              </a:spcBef>
            </a:pPr>
            <a:r>
              <a:rPr lang="en-US" dirty="0">
                <a:ea typeface="Calibri" panose="020F0502020204030204" pitchFamily="34" charset="0"/>
                <a:cs typeface="Times New Roman"/>
              </a:rPr>
              <a:t>If it is not possible to install the Secure Browser on a student's device, districts/schools should work with families to arrange for in-person testing.</a:t>
            </a:r>
            <a:endParaRPr lang="en-US" dirty="0">
              <a:ea typeface="Calibri" panose="020F0502020204030204" pitchFamily="34"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53E7A2C7-E660-4D11-B552-6C52B25F6565}"/>
              </a:ext>
              <a:ext uri="{C183D7F6-B498-43B3-948B-1728B52AA6E4}">
                <adec:decorative xmlns:adec="http://schemas.microsoft.com/office/drawing/2017/decorative" val="1"/>
              </a:ext>
            </a:extLst>
          </p:cNvPr>
          <p:cNvSpPr>
            <a:spLocks noGrp="1"/>
          </p:cNvSpPr>
          <p:nvPr>
            <p:ph type="sldNum" sz="quarter" idx="12"/>
          </p:nvPr>
        </p:nvSpPr>
        <p:spPr/>
        <p:txBody>
          <a:bodyPr/>
          <a:lstStyle/>
          <a:p>
            <a:fld id="{58AE716E-68DD-2249-A7FA-8AEF0B14DF81}" type="slidenum">
              <a:rPr lang="en-US" smtClean="0"/>
              <a:pPr/>
              <a:t>15</a:t>
            </a:fld>
            <a:endParaRPr lang="en-US" dirty="0"/>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85200" y="3139295"/>
            <a:ext cx="1211863" cy="1135953"/>
          </a:xfrm>
          <a:prstGeom prst="rect">
            <a:avLst/>
          </a:prstGeom>
          <a:ln w="19050">
            <a:solidFill>
              <a:schemeClr val="accent1"/>
            </a:solidFill>
          </a:ln>
        </p:spPr>
      </p:pic>
      <p:pic>
        <p:nvPicPr>
          <p:cNvPr id="6" name="Picture 5">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85201" y="1679900"/>
            <a:ext cx="1213330" cy="1093780"/>
          </a:xfrm>
          <a:prstGeom prst="rect">
            <a:avLst/>
          </a:prstGeom>
          <a:ln w="19050">
            <a:solidFill>
              <a:schemeClr val="accent1"/>
            </a:solidFill>
          </a:ln>
        </p:spPr>
      </p:pic>
      <p:pic>
        <p:nvPicPr>
          <p:cNvPr id="8" name="Picture 7">
            <a:extLs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344782" y="5073554"/>
            <a:ext cx="1092702" cy="1248801"/>
          </a:xfrm>
          <a:prstGeom prst="rect">
            <a:avLst/>
          </a:prstGeom>
          <a:ln>
            <a:solidFill>
              <a:schemeClr val="tx1"/>
            </a:solidFill>
          </a:ln>
        </p:spPr>
      </p:pic>
    </p:spTree>
    <p:extLst>
      <p:ext uri="{BB962C8B-B14F-4D97-AF65-F5344CB8AC3E}">
        <p14:creationId xmlns:p14="http://schemas.microsoft.com/office/powerpoint/2010/main" val="1788588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7DFE08B-B3E1-4D36-BB36-D5819C207AB9}"/>
              </a:ext>
            </a:extLst>
          </p:cNvPr>
          <p:cNvSpPr>
            <a:spLocks noGrp="1"/>
          </p:cNvSpPr>
          <p:nvPr>
            <p:ph type="title"/>
          </p:nvPr>
        </p:nvSpPr>
        <p:spPr/>
        <p:txBody>
          <a:bodyPr>
            <a:normAutofit/>
          </a:bodyPr>
          <a:lstStyle/>
          <a:p>
            <a:r>
              <a:rPr lang="en-US" dirty="0"/>
              <a:t>Remote Test Administration Certification Course</a:t>
            </a:r>
          </a:p>
        </p:txBody>
      </p:sp>
      <p:sp>
        <p:nvSpPr>
          <p:cNvPr id="4" name="Content Placeholder 3">
            <a:extLst>
              <a:ext uri="{FF2B5EF4-FFF2-40B4-BE49-F238E27FC236}">
                <a16:creationId xmlns:a16="http://schemas.microsoft.com/office/drawing/2014/main" id="{030AB470-A7D6-4CD7-9699-E37981397919}"/>
              </a:ext>
            </a:extLst>
          </p:cNvPr>
          <p:cNvSpPr>
            <a:spLocks noGrp="1"/>
          </p:cNvSpPr>
          <p:nvPr>
            <p:ph idx="1"/>
          </p:nvPr>
        </p:nvSpPr>
        <p:spPr>
          <a:xfrm>
            <a:off x="717176" y="1825625"/>
            <a:ext cx="10784542" cy="1774826"/>
          </a:xfrm>
        </p:spPr>
        <p:txBody>
          <a:bodyPr>
            <a:normAutofit/>
          </a:bodyPr>
          <a:lstStyle/>
          <a:p>
            <a:pPr marL="0" indent="0">
              <a:lnSpc>
                <a:spcPct val="100000"/>
              </a:lnSpc>
              <a:spcBef>
                <a:spcPts val="600"/>
              </a:spcBef>
              <a:buNone/>
            </a:pPr>
            <a:r>
              <a:rPr lang="en-US" dirty="0"/>
              <a:t>To administer tests to students who are remote, </a:t>
            </a:r>
            <a:r>
              <a:rPr lang="en-US" b="1" dirty="0"/>
              <a:t>TAs must complete the and pass </a:t>
            </a:r>
            <a:r>
              <a:rPr lang="en-US" dirty="0"/>
              <a:t>the </a:t>
            </a:r>
            <a:r>
              <a:rPr lang="en-US" i="1" dirty="0"/>
              <a:t>Remote Test Administration Certification Course</a:t>
            </a:r>
            <a:r>
              <a:rPr lang="en-US" dirty="0"/>
              <a:t>.</a:t>
            </a:r>
          </a:p>
          <a:p>
            <a:pPr>
              <a:lnSpc>
                <a:spcPct val="100000"/>
              </a:lnSpc>
              <a:spcBef>
                <a:spcPts val="600"/>
              </a:spcBef>
            </a:pPr>
            <a:r>
              <a:rPr lang="en-US" dirty="0"/>
              <a:t>This course is only required for those TAs who will be administering the remote testing session.</a:t>
            </a:r>
          </a:p>
        </p:txBody>
      </p:sp>
      <p:sp>
        <p:nvSpPr>
          <p:cNvPr id="2" name="Slide Number Placeholder 1">
            <a:extLst>
              <a:ext uri="{FF2B5EF4-FFF2-40B4-BE49-F238E27FC236}">
                <a16:creationId xmlns:a16="http://schemas.microsoft.com/office/drawing/2014/main" id="{BACBF217-7B15-4F7F-A661-977B390A1A4F}"/>
              </a:ext>
              <a:ext uri="{C183D7F6-B498-43B3-948B-1728B52AA6E4}">
                <adec:decorative xmlns:adec="http://schemas.microsoft.com/office/drawing/2017/decorative" val="1"/>
              </a:ext>
            </a:extLst>
          </p:cNvPr>
          <p:cNvSpPr>
            <a:spLocks noGrp="1"/>
          </p:cNvSpPr>
          <p:nvPr>
            <p:ph type="sldNum" sz="quarter" idx="12"/>
          </p:nvPr>
        </p:nvSpPr>
        <p:spPr/>
        <p:txBody>
          <a:bodyPr/>
          <a:lstStyle/>
          <a:p>
            <a:fld id="{C26AAFF7-C4D7-4A72-B8FA-A17532192431}" type="slidenum">
              <a:rPr lang="en-US" smtClean="0"/>
              <a:pPr/>
              <a:t>16</a:t>
            </a:fld>
            <a:endParaRPr lang="en-US" dirty="0"/>
          </a:p>
        </p:txBody>
      </p:sp>
      <p:grpSp>
        <p:nvGrpSpPr>
          <p:cNvPr id="8" name="Group 7">
            <a:extLst>
              <a:ext uri="{C183D7F6-B498-43B3-948B-1728B52AA6E4}">
                <adec:decorative xmlns:adec="http://schemas.microsoft.com/office/drawing/2017/decorative" val="1"/>
              </a:ext>
            </a:extLst>
          </p:cNvPr>
          <p:cNvGrpSpPr>
            <a:grpSpLocks noChangeAspect="1"/>
          </p:cNvGrpSpPr>
          <p:nvPr/>
        </p:nvGrpSpPr>
        <p:grpSpPr>
          <a:xfrm>
            <a:off x="5497830" y="3775336"/>
            <a:ext cx="5952850" cy="2132113"/>
            <a:chOff x="3877879" y="5052950"/>
            <a:chExt cx="4463136" cy="1539235"/>
          </a:xfrm>
        </p:grpSpPr>
        <p:pic>
          <p:nvPicPr>
            <p:cNvPr id="6" name="Picture 5" descr=" the remote testing certification course tile on the o s a s portal"/>
            <p:cNvPicPr>
              <a:picLocks noChangeAspect="1"/>
            </p:cNvPicPr>
            <p:nvPr/>
          </p:nvPicPr>
          <p:blipFill>
            <a:blip r:embed="rId3"/>
            <a:stretch>
              <a:fillRect/>
            </a:stretch>
          </p:blipFill>
          <p:spPr>
            <a:xfrm>
              <a:off x="3877879" y="5052950"/>
              <a:ext cx="4463136" cy="1539235"/>
            </a:xfrm>
            <a:prstGeom prst="rect">
              <a:avLst/>
            </a:prstGeom>
            <a:ln w="19050">
              <a:solidFill>
                <a:schemeClr val="tx1"/>
              </a:solidFill>
            </a:ln>
          </p:spPr>
        </p:pic>
        <p:sp>
          <p:nvSpPr>
            <p:cNvPr id="7" name="Rectangle 6"/>
            <p:cNvSpPr/>
            <p:nvPr/>
          </p:nvSpPr>
          <p:spPr>
            <a:xfrm>
              <a:off x="6830355" y="5188688"/>
              <a:ext cx="1458787" cy="134820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6800B29B-2353-4C5A-1685-A390B2781B92}"/>
              </a:ext>
            </a:extLst>
          </p:cNvPr>
          <p:cNvSpPr txBox="1"/>
          <p:nvPr/>
        </p:nvSpPr>
        <p:spPr>
          <a:xfrm>
            <a:off x="717176" y="3417455"/>
            <a:ext cx="4780654" cy="1938992"/>
          </a:xfrm>
          <a:prstGeom prst="rect">
            <a:avLst/>
          </a:prstGeom>
          <a:noFill/>
        </p:spPr>
        <p:txBody>
          <a:bodyPr wrap="square" rtlCol="0">
            <a:spAutoFit/>
          </a:bodyPr>
          <a:lstStyle/>
          <a:p>
            <a:pPr>
              <a:spcBef>
                <a:spcPts val="600"/>
              </a:spcBef>
            </a:pPr>
            <a:r>
              <a:rPr lang="en-US" sz="2400" dirty="0"/>
              <a:t>The course will walk you through how to administer remote assessments to students and can be accessed via the OSAS Portal under the Test Administrators tab. </a:t>
            </a:r>
          </a:p>
        </p:txBody>
      </p:sp>
    </p:spTree>
    <p:extLst>
      <p:ext uri="{BB962C8B-B14F-4D97-AF65-F5344CB8AC3E}">
        <p14:creationId xmlns:p14="http://schemas.microsoft.com/office/powerpoint/2010/main" val="25674804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7DFE08B-B3E1-4D36-BB36-D5819C207AB9}"/>
              </a:ext>
            </a:extLst>
          </p:cNvPr>
          <p:cNvSpPr>
            <a:spLocks noGrp="1"/>
          </p:cNvSpPr>
          <p:nvPr>
            <p:ph type="title"/>
          </p:nvPr>
        </p:nvSpPr>
        <p:spPr/>
        <p:txBody>
          <a:bodyPr>
            <a:normAutofit fontScale="90000"/>
          </a:bodyPr>
          <a:lstStyle/>
          <a:p>
            <a:r>
              <a:rPr lang="en-US" dirty="0"/>
              <a:t>Remote Test Administration Certification Course Cont.</a:t>
            </a:r>
          </a:p>
        </p:txBody>
      </p:sp>
      <p:sp>
        <p:nvSpPr>
          <p:cNvPr id="4" name="Content Placeholder 3">
            <a:extLst>
              <a:ext uri="{FF2B5EF4-FFF2-40B4-BE49-F238E27FC236}">
                <a16:creationId xmlns:a16="http://schemas.microsoft.com/office/drawing/2014/main" id="{030AB470-A7D6-4CD7-9699-E37981397919}"/>
              </a:ext>
            </a:extLst>
          </p:cNvPr>
          <p:cNvSpPr>
            <a:spLocks noGrp="1"/>
          </p:cNvSpPr>
          <p:nvPr>
            <p:ph idx="1"/>
          </p:nvPr>
        </p:nvSpPr>
        <p:spPr>
          <a:xfrm>
            <a:off x="331737" y="1825624"/>
            <a:ext cx="10869663" cy="4679293"/>
          </a:xfrm>
        </p:spPr>
        <p:txBody>
          <a:bodyPr>
            <a:noAutofit/>
          </a:bodyPr>
          <a:lstStyle/>
          <a:p>
            <a:pPr marL="0" indent="0">
              <a:lnSpc>
                <a:spcPct val="100000"/>
              </a:lnSpc>
              <a:spcBef>
                <a:spcPts val="600"/>
              </a:spcBef>
              <a:spcAft>
                <a:spcPts val="1200"/>
              </a:spcAft>
              <a:buNone/>
            </a:pPr>
            <a:r>
              <a:rPr lang="en-US" i="1" dirty="0"/>
              <a:t>The Remote Test Administration Certification Course explains how to:</a:t>
            </a:r>
          </a:p>
          <a:p>
            <a:pPr>
              <a:lnSpc>
                <a:spcPct val="100000"/>
              </a:lnSpc>
              <a:spcBef>
                <a:spcPts val="600"/>
              </a:spcBef>
            </a:pPr>
            <a:r>
              <a:rPr lang="en-US" dirty="0"/>
              <a:t>Prepare computers, webcams, microphones, and speakers before testing.</a:t>
            </a:r>
          </a:p>
          <a:p>
            <a:pPr>
              <a:lnSpc>
                <a:spcPct val="100000"/>
              </a:lnSpc>
              <a:spcBef>
                <a:spcPts val="600"/>
              </a:spcBef>
            </a:pPr>
            <a:r>
              <a:rPr lang="en-US" dirty="0"/>
              <a:t>Access the remote proctoring test administration site from home.</a:t>
            </a:r>
          </a:p>
          <a:p>
            <a:pPr>
              <a:lnSpc>
                <a:spcPct val="100000"/>
              </a:lnSpc>
              <a:spcBef>
                <a:spcPts val="600"/>
              </a:spcBef>
            </a:pPr>
            <a:r>
              <a:rPr lang="en-US" dirty="0"/>
              <a:t>Schedule a remote test or modify a scheduled remote session.</a:t>
            </a:r>
          </a:p>
          <a:p>
            <a:pPr>
              <a:lnSpc>
                <a:spcPct val="100000"/>
              </a:lnSpc>
              <a:spcBef>
                <a:spcPts val="600"/>
              </a:spcBef>
            </a:pPr>
            <a:r>
              <a:rPr lang="en-US" dirty="0"/>
              <a:t>Convey remote test session information to remote students.</a:t>
            </a:r>
          </a:p>
          <a:p>
            <a:pPr>
              <a:lnSpc>
                <a:spcPct val="100000"/>
              </a:lnSpc>
              <a:spcBef>
                <a:spcPts val="600"/>
              </a:spcBef>
            </a:pPr>
            <a:r>
              <a:rPr lang="en-US" dirty="0"/>
              <a:t>Join and begin a remote session that was scheduled in advance.</a:t>
            </a:r>
          </a:p>
          <a:p>
            <a:pPr>
              <a:lnSpc>
                <a:spcPct val="100000"/>
              </a:lnSpc>
              <a:spcBef>
                <a:spcPts val="600"/>
              </a:spcBef>
            </a:pPr>
            <a:r>
              <a:rPr lang="en-US" dirty="0"/>
              <a:t>Communicate with and assist remote students during testing.</a:t>
            </a:r>
          </a:p>
          <a:p>
            <a:pPr>
              <a:lnSpc>
                <a:spcPct val="100000"/>
              </a:lnSpc>
              <a:spcBef>
                <a:spcPts val="600"/>
              </a:spcBef>
            </a:pPr>
            <a:r>
              <a:rPr lang="en-US" dirty="0"/>
              <a:t>Pause and stop a remote test session.</a:t>
            </a:r>
          </a:p>
          <a:p>
            <a:pPr marL="0" indent="0">
              <a:lnSpc>
                <a:spcPct val="100000"/>
              </a:lnSpc>
              <a:spcBef>
                <a:spcPts val="600"/>
              </a:spcBef>
              <a:buNone/>
            </a:pPr>
            <a:endParaRPr lang="en-US" dirty="0"/>
          </a:p>
        </p:txBody>
      </p:sp>
      <p:sp>
        <p:nvSpPr>
          <p:cNvPr id="2" name="Slide Number Placeholder 1">
            <a:extLst>
              <a:ext uri="{FF2B5EF4-FFF2-40B4-BE49-F238E27FC236}">
                <a16:creationId xmlns:a16="http://schemas.microsoft.com/office/drawing/2014/main" id="{BACBF217-7B15-4F7F-A661-977B390A1A4F}"/>
              </a:ext>
              <a:ext uri="{C183D7F6-B498-43B3-948B-1728B52AA6E4}">
                <adec:decorative xmlns:adec="http://schemas.microsoft.com/office/drawing/2017/decorative" val="1"/>
              </a:ext>
            </a:extLst>
          </p:cNvPr>
          <p:cNvSpPr>
            <a:spLocks noGrp="1"/>
          </p:cNvSpPr>
          <p:nvPr>
            <p:ph type="sldNum" sz="quarter" idx="12"/>
          </p:nvPr>
        </p:nvSpPr>
        <p:spPr/>
        <p:txBody>
          <a:bodyPr/>
          <a:lstStyle/>
          <a:p>
            <a:fld id="{C26AAFF7-C4D7-4A72-B8FA-A17532192431}" type="slidenum">
              <a:rPr lang="en-US" smtClean="0"/>
              <a:pPr/>
              <a:t>17</a:t>
            </a:fld>
            <a:endParaRPr lang="en-US" dirty="0"/>
          </a:p>
        </p:txBody>
      </p:sp>
      <p:pic>
        <p:nvPicPr>
          <p:cNvPr id="6" name="Picture 5">
            <a:extLst>
              <a:ext uri="{FF2B5EF4-FFF2-40B4-BE49-F238E27FC236}">
                <a16:creationId xmlns:a16="http://schemas.microsoft.com/office/drawing/2014/main" id="{C54CB277-A220-27C5-E71A-28A4F3F5459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969145" y="3639285"/>
            <a:ext cx="2891118" cy="2500507"/>
          </a:xfrm>
          <a:prstGeom prst="rect">
            <a:avLst/>
          </a:prstGeom>
          <a:ln>
            <a:solidFill>
              <a:schemeClr val="accent1"/>
            </a:solidFill>
          </a:ln>
        </p:spPr>
      </p:pic>
    </p:spTree>
    <p:extLst>
      <p:ext uri="{BB962C8B-B14F-4D97-AF65-F5344CB8AC3E}">
        <p14:creationId xmlns:p14="http://schemas.microsoft.com/office/powerpoint/2010/main" val="8616534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7DFE08B-B3E1-4D36-BB36-D5819C207AB9}"/>
              </a:ext>
            </a:extLst>
          </p:cNvPr>
          <p:cNvSpPr>
            <a:spLocks noGrp="1"/>
          </p:cNvSpPr>
          <p:nvPr>
            <p:ph type="title"/>
          </p:nvPr>
        </p:nvSpPr>
        <p:spPr/>
        <p:txBody>
          <a:bodyPr>
            <a:normAutofit fontScale="90000"/>
          </a:bodyPr>
          <a:lstStyle/>
          <a:p>
            <a:r>
              <a:rPr lang="en-US" dirty="0"/>
              <a:t>Remote Test Administration Formats within the Oregon Statewide Assessment System (OSAS)</a:t>
            </a:r>
          </a:p>
        </p:txBody>
      </p:sp>
      <p:sp>
        <p:nvSpPr>
          <p:cNvPr id="6" name="Content Placeholder 5">
            <a:extLst>
              <a:ext uri="{FF2B5EF4-FFF2-40B4-BE49-F238E27FC236}">
                <a16:creationId xmlns:a16="http://schemas.microsoft.com/office/drawing/2014/main" id="{7EF58DF0-3310-4DBA-9EFB-5212CD7DDFFE}"/>
              </a:ext>
            </a:extLst>
          </p:cNvPr>
          <p:cNvSpPr>
            <a:spLocks noGrp="1"/>
          </p:cNvSpPr>
          <p:nvPr>
            <p:ph idx="1"/>
          </p:nvPr>
        </p:nvSpPr>
        <p:spPr>
          <a:xfrm>
            <a:off x="481263" y="1825625"/>
            <a:ext cx="11249526" cy="4450767"/>
          </a:xfrm>
        </p:spPr>
        <p:txBody>
          <a:bodyPr>
            <a:normAutofit/>
          </a:bodyPr>
          <a:lstStyle/>
          <a:p>
            <a:pPr marL="0" indent="0">
              <a:lnSpc>
                <a:spcPct val="100000"/>
              </a:lnSpc>
              <a:spcBef>
                <a:spcPts val="600"/>
              </a:spcBef>
              <a:buNone/>
            </a:pPr>
            <a:r>
              <a:rPr lang="en-US" dirty="0"/>
              <a:t>There are two pathways for remote test administration.</a:t>
            </a:r>
          </a:p>
          <a:p>
            <a:pPr lvl="1">
              <a:lnSpc>
                <a:spcPct val="100000"/>
              </a:lnSpc>
              <a:spcBef>
                <a:spcPts val="600"/>
              </a:spcBef>
            </a:pPr>
            <a:endParaRPr lang="en-US" dirty="0"/>
          </a:p>
          <a:p>
            <a:pPr lvl="1">
              <a:lnSpc>
                <a:spcPct val="100000"/>
              </a:lnSpc>
              <a:spcBef>
                <a:spcPts val="600"/>
              </a:spcBef>
            </a:pPr>
            <a:endParaRPr lang="en-US" dirty="0"/>
          </a:p>
          <a:p>
            <a:pPr lvl="1">
              <a:lnSpc>
                <a:spcPct val="100000"/>
              </a:lnSpc>
              <a:spcBef>
                <a:spcPts val="600"/>
              </a:spcBef>
            </a:pPr>
            <a:r>
              <a:rPr lang="en-US" dirty="0"/>
              <a:t>OSAS Secure Browser</a:t>
            </a:r>
          </a:p>
          <a:p>
            <a:pPr marL="457200" lvl="1" indent="0">
              <a:lnSpc>
                <a:spcPct val="100000"/>
              </a:lnSpc>
              <a:spcBef>
                <a:spcPts val="600"/>
              </a:spcBef>
              <a:buNone/>
            </a:pPr>
            <a:endParaRPr lang="en-US" dirty="0"/>
          </a:p>
          <a:p>
            <a:pPr marL="457200" lvl="1" indent="0">
              <a:lnSpc>
                <a:spcPct val="100000"/>
              </a:lnSpc>
              <a:spcBef>
                <a:spcPts val="600"/>
              </a:spcBef>
              <a:buNone/>
            </a:pPr>
            <a:endParaRPr lang="en-US" dirty="0"/>
          </a:p>
          <a:p>
            <a:pPr marL="457200" lvl="1" indent="0">
              <a:lnSpc>
                <a:spcPct val="100000"/>
              </a:lnSpc>
              <a:spcBef>
                <a:spcPts val="600"/>
              </a:spcBef>
              <a:buNone/>
            </a:pPr>
            <a:endParaRPr lang="en-US" dirty="0"/>
          </a:p>
          <a:p>
            <a:pPr lvl="1">
              <a:lnSpc>
                <a:spcPct val="100000"/>
              </a:lnSpc>
              <a:spcBef>
                <a:spcPts val="600"/>
              </a:spcBef>
            </a:pPr>
            <a:r>
              <a:rPr lang="en-US" dirty="0"/>
              <a:t>Remote Student Testing Web Link</a:t>
            </a:r>
          </a:p>
          <a:p>
            <a:pPr marL="457200" lvl="1" indent="0">
              <a:lnSpc>
                <a:spcPct val="100000"/>
              </a:lnSpc>
              <a:spcBef>
                <a:spcPts val="600"/>
              </a:spcBef>
              <a:buNone/>
            </a:pPr>
            <a:r>
              <a:rPr lang="en-US" dirty="0"/>
              <a:t>	</a:t>
            </a:r>
            <a:endParaRPr lang="en-US" i="1" dirty="0"/>
          </a:p>
        </p:txBody>
      </p:sp>
      <p:sp>
        <p:nvSpPr>
          <p:cNvPr id="2" name="Slide Number Placeholder 1">
            <a:extLst>
              <a:ext uri="{FF2B5EF4-FFF2-40B4-BE49-F238E27FC236}">
                <a16:creationId xmlns:a16="http://schemas.microsoft.com/office/drawing/2014/main" id="{BACBF217-7B15-4F7F-A661-977B390A1A4F}"/>
              </a:ext>
            </a:extLst>
          </p:cNvPr>
          <p:cNvSpPr>
            <a:spLocks noGrp="1"/>
          </p:cNvSpPr>
          <p:nvPr>
            <p:ph type="sldNum" sz="quarter" idx="12"/>
          </p:nvPr>
        </p:nvSpPr>
        <p:spPr/>
        <p:txBody>
          <a:bodyPr/>
          <a:lstStyle/>
          <a:p>
            <a:fld id="{C26AAFF7-C4D7-4A72-B8FA-A17532192431}" type="slidenum">
              <a:rPr lang="en-US" smtClean="0"/>
              <a:pPr/>
              <a:t>18</a:t>
            </a:fld>
            <a:endParaRPr lang="en-US" dirty="0"/>
          </a:p>
        </p:txBody>
      </p:sp>
      <p:pic>
        <p:nvPicPr>
          <p:cNvPr id="7" name="Picture 6">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123967" y="2520369"/>
            <a:ext cx="3039762" cy="1799640"/>
          </a:xfrm>
          <a:prstGeom prst="rect">
            <a:avLst/>
          </a:prstGeom>
          <a:ln w="19050">
            <a:solidFill>
              <a:schemeClr val="tx1"/>
            </a:solidFill>
          </a:ln>
        </p:spPr>
      </p:pic>
      <p:pic>
        <p:nvPicPr>
          <p:cNvPr id="4" name="Picture 3">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610600" y="2709254"/>
            <a:ext cx="1259555" cy="1439491"/>
          </a:xfrm>
          <a:prstGeom prst="rect">
            <a:avLst/>
          </a:prstGeom>
          <a:ln>
            <a:solidFill>
              <a:schemeClr val="tx1"/>
            </a:solidFill>
          </a:ln>
        </p:spPr>
      </p:pic>
      <p:pic>
        <p:nvPicPr>
          <p:cNvPr id="1026" name="Picture 8">
            <a:extLst>
              <a:ext uri="{FF2B5EF4-FFF2-40B4-BE49-F238E27FC236}">
                <a16:creationId xmlns:a16="http://schemas.microsoft.com/office/drawing/2014/main" id="{2C5C5D0E-A29E-F8AD-09B1-527964AF034C}"/>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4695" y="4610290"/>
            <a:ext cx="2427313" cy="171206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41725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7DFE08B-B3E1-4D36-BB36-D5819C207AB9}"/>
              </a:ext>
            </a:extLst>
          </p:cNvPr>
          <p:cNvSpPr>
            <a:spLocks noGrp="1"/>
          </p:cNvSpPr>
          <p:nvPr>
            <p:ph type="title"/>
          </p:nvPr>
        </p:nvSpPr>
        <p:spPr/>
        <p:txBody>
          <a:bodyPr>
            <a:normAutofit/>
          </a:bodyPr>
          <a:lstStyle/>
          <a:p>
            <a:r>
              <a:rPr lang="en-US" dirty="0"/>
              <a:t>Remote Administration: OSAS Secure Browser</a:t>
            </a:r>
          </a:p>
        </p:txBody>
      </p:sp>
      <p:sp>
        <p:nvSpPr>
          <p:cNvPr id="6" name="Content Placeholder 5">
            <a:extLst>
              <a:ext uri="{FF2B5EF4-FFF2-40B4-BE49-F238E27FC236}">
                <a16:creationId xmlns:a16="http://schemas.microsoft.com/office/drawing/2014/main" id="{7EF58DF0-3310-4DBA-9EFB-5212CD7DDFFE}"/>
              </a:ext>
            </a:extLst>
          </p:cNvPr>
          <p:cNvSpPr>
            <a:spLocks noGrp="1"/>
          </p:cNvSpPr>
          <p:nvPr>
            <p:ph idx="1"/>
          </p:nvPr>
        </p:nvSpPr>
        <p:spPr>
          <a:xfrm>
            <a:off x="481262" y="1825624"/>
            <a:ext cx="11108758" cy="4587207"/>
          </a:xfrm>
        </p:spPr>
        <p:txBody>
          <a:bodyPr vert="horz" lIns="91440" tIns="45720" rIns="91440" bIns="45720" rtlCol="0" anchor="t">
            <a:normAutofit/>
          </a:bodyPr>
          <a:lstStyle/>
          <a:p>
            <a:pPr marL="0" indent="0">
              <a:lnSpc>
                <a:spcPct val="100000"/>
              </a:lnSpc>
              <a:buNone/>
            </a:pPr>
            <a:r>
              <a:rPr lang="en-US" b="1" dirty="0"/>
              <a:t>All Oregon Statewide Summative Assessments must be administered using the OSAS Secure Browser:</a:t>
            </a:r>
          </a:p>
          <a:p>
            <a:pPr>
              <a:lnSpc>
                <a:spcPct val="100000"/>
              </a:lnSpc>
            </a:pPr>
            <a:r>
              <a:rPr lang="en-US" dirty="0"/>
              <a:t>ELPA </a:t>
            </a:r>
          </a:p>
          <a:p>
            <a:pPr>
              <a:lnSpc>
                <a:spcPct val="100000"/>
              </a:lnSpc>
            </a:pPr>
            <a:r>
              <a:rPr lang="en-US" dirty="0"/>
              <a:t>OSAS ELA</a:t>
            </a:r>
          </a:p>
          <a:p>
            <a:pPr>
              <a:lnSpc>
                <a:spcPct val="100000"/>
              </a:lnSpc>
            </a:pPr>
            <a:r>
              <a:rPr lang="en-US" dirty="0"/>
              <a:t>OSAS Math</a:t>
            </a:r>
          </a:p>
          <a:p>
            <a:pPr>
              <a:lnSpc>
                <a:spcPct val="100000"/>
              </a:lnSpc>
            </a:pPr>
            <a:r>
              <a:rPr lang="en-US" dirty="0"/>
              <a:t>OSAS Science</a:t>
            </a:r>
          </a:p>
          <a:p>
            <a:pPr>
              <a:lnSpc>
                <a:spcPct val="100000"/>
              </a:lnSpc>
            </a:pPr>
            <a:endParaRPr lang="en-US" dirty="0"/>
          </a:p>
          <a:p>
            <a:pPr marL="0" indent="0" algn="ctr">
              <a:lnSpc>
                <a:spcPct val="100000"/>
              </a:lnSpc>
              <a:buNone/>
            </a:pPr>
            <a:r>
              <a:rPr lang="en-US" i="1" dirty="0"/>
              <a:t>* The SEED Survey and Interim Assessment can be administered remotely using either the OSAS Secure Browser or the Remote Student Testing Web Link.</a:t>
            </a:r>
          </a:p>
        </p:txBody>
      </p:sp>
      <p:sp>
        <p:nvSpPr>
          <p:cNvPr id="2" name="Slide Number Placeholder 1">
            <a:extLst>
              <a:ext uri="{FF2B5EF4-FFF2-40B4-BE49-F238E27FC236}">
                <a16:creationId xmlns:a16="http://schemas.microsoft.com/office/drawing/2014/main" id="{BACBF217-7B15-4F7F-A661-977B390A1A4F}"/>
              </a:ext>
              <a:ext uri="{C183D7F6-B498-43B3-948B-1728B52AA6E4}">
                <adec:decorative xmlns:adec="http://schemas.microsoft.com/office/drawing/2017/decorative" val="1"/>
              </a:ext>
            </a:extLst>
          </p:cNvPr>
          <p:cNvSpPr>
            <a:spLocks noGrp="1"/>
          </p:cNvSpPr>
          <p:nvPr>
            <p:ph type="sldNum" sz="quarter" idx="12"/>
          </p:nvPr>
        </p:nvSpPr>
        <p:spPr/>
        <p:txBody>
          <a:bodyPr/>
          <a:lstStyle/>
          <a:p>
            <a:fld id="{C26AAFF7-C4D7-4A72-B8FA-A17532192431}" type="slidenum">
              <a:rPr lang="en-US" smtClean="0"/>
              <a:pPr/>
              <a:t>19</a:t>
            </a:fld>
            <a:endParaRPr lang="en-US" dirty="0"/>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242163" y="2709254"/>
            <a:ext cx="1259555" cy="1439491"/>
          </a:xfrm>
          <a:prstGeom prst="rect">
            <a:avLst/>
          </a:prstGeom>
          <a:ln>
            <a:solidFill>
              <a:schemeClr val="tx1"/>
            </a:solidFill>
          </a:ln>
        </p:spPr>
      </p:pic>
    </p:spTree>
    <p:extLst>
      <p:ext uri="{BB962C8B-B14F-4D97-AF65-F5344CB8AC3E}">
        <p14:creationId xmlns:p14="http://schemas.microsoft.com/office/powerpoint/2010/main" val="2957486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A1CF35B-1FFC-419D-9E55-52A093A38BE3}"/>
              </a:ext>
              <a:ext uri="{C183D7F6-B498-43B3-948B-1728B52AA6E4}">
                <adec:decorative xmlns:adec="http://schemas.microsoft.com/office/drawing/2017/decorative" val="1"/>
              </a:ext>
            </a:extLst>
          </p:cNvPr>
          <p:cNvSpPr>
            <a:spLocks noGrp="1"/>
          </p:cNvSpPr>
          <p:nvPr>
            <p:ph type="sldNum" sz="quarter" idx="12"/>
          </p:nvPr>
        </p:nvSpPr>
        <p:spPr/>
        <p:txBody>
          <a:bodyPr/>
          <a:lstStyle/>
          <a:p>
            <a:fld id="{58AE716E-68DD-2249-A7FA-8AEF0B14DF81}" type="slidenum">
              <a:rPr lang="en-US" smtClean="0"/>
              <a:pPr/>
              <a:t>2</a:t>
            </a:fld>
            <a:endParaRPr lang="en-US" dirty="0"/>
          </a:p>
        </p:txBody>
      </p:sp>
      <p:sp>
        <p:nvSpPr>
          <p:cNvPr id="5" name="Title 4">
            <a:extLst>
              <a:ext uri="{FF2B5EF4-FFF2-40B4-BE49-F238E27FC236}">
                <a16:creationId xmlns:a16="http://schemas.microsoft.com/office/drawing/2014/main" id="{E5CEEC09-75D4-49BE-BBF9-D7B69953F393}"/>
              </a:ext>
            </a:extLst>
          </p:cNvPr>
          <p:cNvSpPr>
            <a:spLocks noGrp="1"/>
          </p:cNvSpPr>
          <p:nvPr>
            <p:ph type="title"/>
          </p:nvPr>
        </p:nvSpPr>
        <p:spPr/>
        <p:txBody>
          <a:bodyPr>
            <a:normAutofit/>
          </a:bodyPr>
          <a:lstStyle/>
          <a:p>
            <a:r>
              <a:rPr lang="en-US" sz="4000" dirty="0"/>
              <a:t>Objectives</a:t>
            </a:r>
          </a:p>
        </p:txBody>
      </p:sp>
      <p:graphicFrame>
        <p:nvGraphicFramePr>
          <p:cNvPr id="6" name="Content Placeholder 5" descr="Table listing the objectives for module 10 training"/>
          <p:cNvGraphicFramePr>
            <a:graphicFrameLocks noGrp="1"/>
          </p:cNvGraphicFramePr>
          <p:nvPr>
            <p:ph idx="1"/>
            <p:extLst>
              <p:ext uri="{D42A27DB-BD31-4B8C-83A1-F6EECF244321}">
                <p14:modId xmlns:p14="http://schemas.microsoft.com/office/powerpoint/2010/main" val="1485670372"/>
              </p:ext>
            </p:extLst>
          </p:nvPr>
        </p:nvGraphicFramePr>
        <p:xfrm>
          <a:off x="474980" y="1803313"/>
          <a:ext cx="11242040" cy="4336480"/>
        </p:xfrm>
        <a:graphic>
          <a:graphicData uri="http://schemas.openxmlformats.org/drawingml/2006/table">
            <a:tbl>
              <a:tblPr firstRow="1" bandRow="1">
                <a:tableStyleId>{5C22544A-7EE6-4342-B048-85BDC9FD1C3A}</a:tableStyleId>
              </a:tblPr>
              <a:tblGrid>
                <a:gridCol w="5621020">
                  <a:extLst>
                    <a:ext uri="{9D8B030D-6E8A-4147-A177-3AD203B41FA5}">
                      <a16:colId xmlns:a16="http://schemas.microsoft.com/office/drawing/2014/main" val="1202743429"/>
                    </a:ext>
                  </a:extLst>
                </a:gridCol>
                <a:gridCol w="5621020">
                  <a:extLst>
                    <a:ext uri="{9D8B030D-6E8A-4147-A177-3AD203B41FA5}">
                      <a16:colId xmlns:a16="http://schemas.microsoft.com/office/drawing/2014/main" val="4099353579"/>
                    </a:ext>
                  </a:extLst>
                </a:gridCol>
              </a:tblGrid>
              <a:tr h="6485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This module will cover:</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9480407"/>
                  </a:ext>
                </a:extLst>
              </a:tr>
              <a:tr h="833056">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t>Overview of Remote Administration Testing Window</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t>Student Eligibility for Remote Testing Participation</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968203512"/>
                  </a:ext>
                </a:extLst>
              </a:tr>
              <a:tr h="833056">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t>Parent/Guardian Consent Requirements for Remote Testing Participation</a:t>
                      </a:r>
                    </a:p>
                  </a:txBody>
                  <a:tcPr anchor="ctr">
                    <a:lnL w="12700" cap="flat" cmpd="sng" algn="ctr">
                      <a:solidFill>
                        <a:schemeClr val="tx1"/>
                      </a:solidFill>
                      <a:prstDash val="solid"/>
                      <a:round/>
                      <a:headEnd type="none" w="med" len="med"/>
                      <a:tailEnd type="none" w="med" len="med"/>
                    </a:ln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t>Remote Testing Administration Guidance</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08669721"/>
                  </a:ext>
                </a:extLst>
              </a:tr>
              <a:tr h="833056">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t>Overview of Remote Testing </a:t>
                      </a:r>
                      <a:br>
                        <a:rPr lang="en-US" sz="2400" dirty="0"/>
                      </a:br>
                      <a:r>
                        <a:rPr lang="en-US" sz="2400" dirty="0"/>
                        <a:t>and Infrastructure</a:t>
                      </a:r>
                    </a:p>
                  </a:txBody>
                  <a:tcPr anchor="ctr">
                    <a:lnL w="12700" cap="flat" cmpd="sng" algn="ctr">
                      <a:solidFill>
                        <a:schemeClr val="tx1"/>
                      </a:solidFill>
                      <a:prstDash val="solid"/>
                      <a:round/>
                      <a:headEnd type="none" w="med" len="med"/>
                      <a:tailEnd type="none" w="med" len="med"/>
                    </a:ln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t>Accessing the Remote Test Administration Certification Course</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243121401"/>
                  </a:ext>
                </a:extLst>
              </a:tr>
              <a:tr h="833056">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Preparing your Computer and Other Technology: Responsibilities and Expectations</a:t>
                      </a:r>
                      <a:endParaRPr lang="en-US" sz="2400" dirty="0"/>
                    </a:p>
                  </a:txBody>
                  <a:tcPr anchor="ctr">
                    <a:lnL w="12700" cap="flat" cmpd="sng" algn="ctr">
                      <a:solidFill>
                        <a:schemeClr val="tx1"/>
                      </a:solidFill>
                      <a:prstDash val="solid"/>
                      <a:round/>
                      <a:headEnd type="none" w="med" len="med"/>
                      <a:tailEnd type="none" w="med" len="med"/>
                    </a:ln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t>Checklist and Contact Information for Technical Support</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56367273"/>
                  </a:ext>
                </a:extLst>
              </a:tr>
            </a:tbl>
          </a:graphicData>
        </a:graphic>
      </p:graphicFrame>
    </p:spTree>
    <p:extLst>
      <p:ext uri="{BB962C8B-B14F-4D97-AF65-F5344CB8AC3E}">
        <p14:creationId xmlns:p14="http://schemas.microsoft.com/office/powerpoint/2010/main" val="36130739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7DFE08B-B3E1-4D36-BB36-D5819C207AB9}"/>
              </a:ext>
            </a:extLst>
          </p:cNvPr>
          <p:cNvSpPr>
            <a:spLocks noGrp="1"/>
          </p:cNvSpPr>
          <p:nvPr>
            <p:ph type="title"/>
          </p:nvPr>
        </p:nvSpPr>
        <p:spPr/>
        <p:txBody>
          <a:bodyPr>
            <a:normAutofit fontScale="90000"/>
          </a:bodyPr>
          <a:lstStyle/>
          <a:p>
            <a:r>
              <a:rPr lang="en-US" dirty="0"/>
              <a:t>Remote Administration Guidance: </a:t>
            </a:r>
            <a:br>
              <a:rPr lang="en-US" dirty="0"/>
            </a:br>
            <a:r>
              <a:rPr lang="en-US" dirty="0"/>
              <a:t>Remote Testing and Assessment Sessions</a:t>
            </a:r>
          </a:p>
        </p:txBody>
      </p:sp>
      <p:sp>
        <p:nvSpPr>
          <p:cNvPr id="6" name="Content Placeholder 5">
            <a:extLst>
              <a:ext uri="{FF2B5EF4-FFF2-40B4-BE49-F238E27FC236}">
                <a16:creationId xmlns:a16="http://schemas.microsoft.com/office/drawing/2014/main" id="{7EF58DF0-3310-4DBA-9EFB-5212CD7DDFFE}"/>
              </a:ext>
            </a:extLst>
          </p:cNvPr>
          <p:cNvSpPr>
            <a:spLocks noGrp="1"/>
          </p:cNvSpPr>
          <p:nvPr>
            <p:ph idx="1"/>
          </p:nvPr>
        </p:nvSpPr>
        <p:spPr>
          <a:xfrm>
            <a:off x="481262" y="1726728"/>
            <a:ext cx="11155009" cy="4882470"/>
          </a:xfrm>
        </p:spPr>
        <p:txBody>
          <a:bodyPr vert="horz" lIns="91440" tIns="45720" rIns="91440" bIns="45720" rtlCol="0" anchor="t">
            <a:normAutofit lnSpcReduction="10000"/>
          </a:bodyPr>
          <a:lstStyle/>
          <a:p>
            <a:pPr>
              <a:lnSpc>
                <a:spcPct val="110000"/>
              </a:lnSpc>
              <a:spcBef>
                <a:spcPts val="600"/>
              </a:spcBef>
            </a:pPr>
            <a:r>
              <a:rPr lang="en-US" dirty="0"/>
              <a:t>Once a student begins a remote test, they should complete that test in its entirety in the remote format.</a:t>
            </a:r>
            <a:endParaRPr lang="en-US" dirty="0">
              <a:cs typeface="Calibri"/>
            </a:endParaRPr>
          </a:p>
          <a:p>
            <a:pPr lvl="1">
              <a:lnSpc>
                <a:spcPct val="110000"/>
              </a:lnSpc>
              <a:spcBef>
                <a:spcPts val="600"/>
              </a:spcBef>
            </a:pPr>
            <a:r>
              <a:rPr lang="en-US" dirty="0"/>
              <a:t>If a student changes their location and tests at an in-person site, the TA can still activate a remote testing session for students to complete their test started remotely.</a:t>
            </a:r>
          </a:p>
          <a:p>
            <a:pPr>
              <a:lnSpc>
                <a:spcPct val="110000"/>
              </a:lnSpc>
              <a:spcBef>
                <a:spcPts val="600"/>
              </a:spcBef>
            </a:pPr>
            <a:r>
              <a:rPr lang="en-US" dirty="0"/>
              <a:t>The remote ELPA is broken out by domain. The student will need to log in to each domain test separately.</a:t>
            </a:r>
          </a:p>
          <a:p>
            <a:pPr lvl="1">
              <a:lnSpc>
                <a:spcPct val="110000"/>
              </a:lnSpc>
              <a:spcBef>
                <a:spcPts val="600"/>
              </a:spcBef>
            </a:pPr>
            <a:r>
              <a:rPr lang="en-US" dirty="0"/>
              <a:t>Reading</a:t>
            </a:r>
          </a:p>
          <a:p>
            <a:pPr lvl="1">
              <a:lnSpc>
                <a:spcPct val="110000"/>
              </a:lnSpc>
              <a:spcBef>
                <a:spcPts val="600"/>
              </a:spcBef>
            </a:pPr>
            <a:r>
              <a:rPr lang="en-US" dirty="0"/>
              <a:t>Writing</a:t>
            </a:r>
          </a:p>
          <a:p>
            <a:pPr lvl="1">
              <a:lnSpc>
                <a:spcPct val="110000"/>
              </a:lnSpc>
              <a:spcBef>
                <a:spcPts val="600"/>
              </a:spcBef>
            </a:pPr>
            <a:r>
              <a:rPr lang="en-US" dirty="0"/>
              <a:t>Listening </a:t>
            </a:r>
          </a:p>
          <a:p>
            <a:pPr lvl="1">
              <a:lnSpc>
                <a:spcPct val="110000"/>
              </a:lnSpc>
              <a:spcBef>
                <a:spcPts val="600"/>
              </a:spcBef>
            </a:pPr>
            <a:r>
              <a:rPr lang="en-US" dirty="0"/>
              <a:t>Speaking</a:t>
            </a:r>
          </a:p>
        </p:txBody>
      </p:sp>
      <p:sp>
        <p:nvSpPr>
          <p:cNvPr id="2" name="Slide Number Placeholder 1">
            <a:extLst>
              <a:ext uri="{FF2B5EF4-FFF2-40B4-BE49-F238E27FC236}">
                <a16:creationId xmlns:a16="http://schemas.microsoft.com/office/drawing/2014/main" id="{BACBF217-7B15-4F7F-A661-977B390A1A4F}"/>
              </a:ext>
              <a:ext uri="{C183D7F6-B498-43B3-948B-1728B52AA6E4}">
                <adec:decorative xmlns:adec="http://schemas.microsoft.com/office/drawing/2017/decorative" val="1"/>
              </a:ext>
            </a:extLst>
          </p:cNvPr>
          <p:cNvSpPr>
            <a:spLocks noGrp="1"/>
          </p:cNvSpPr>
          <p:nvPr>
            <p:ph type="sldNum" sz="quarter" idx="12"/>
          </p:nvPr>
        </p:nvSpPr>
        <p:spPr/>
        <p:txBody>
          <a:bodyPr/>
          <a:lstStyle/>
          <a:p>
            <a:fld id="{C26AAFF7-C4D7-4A72-B8FA-A17532192431}" type="slidenum">
              <a:rPr lang="en-US" smtClean="0"/>
              <a:pPr/>
              <a:t>20</a:t>
            </a:fld>
            <a:endParaRPr lang="en-US" dirty="0"/>
          </a:p>
        </p:txBody>
      </p:sp>
    </p:spTree>
    <p:extLst>
      <p:ext uri="{BB962C8B-B14F-4D97-AF65-F5344CB8AC3E}">
        <p14:creationId xmlns:p14="http://schemas.microsoft.com/office/powerpoint/2010/main" val="89688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Preparing Your Computer and Other Technology</a:t>
            </a:r>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357F5B69-6281-4C1F-8C38-6DA0F56DA430}" type="slidenum">
              <a:rPr lang="en-US" smtClean="0"/>
              <a:pPr/>
              <a:t>21</a:t>
            </a:fld>
            <a:endParaRPr lang="en-US" dirty="0"/>
          </a:p>
        </p:txBody>
      </p:sp>
    </p:spTree>
    <p:extLst>
      <p:ext uri="{BB962C8B-B14F-4D97-AF65-F5344CB8AC3E}">
        <p14:creationId xmlns:p14="http://schemas.microsoft.com/office/powerpoint/2010/main" val="2270043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CBF217-7B15-4F7F-A661-977B390A1A4F}"/>
              </a:ext>
              <a:ext uri="{C183D7F6-B498-43B3-948B-1728B52AA6E4}">
                <adec:decorative xmlns:adec="http://schemas.microsoft.com/office/drawing/2017/decorative" val="1"/>
              </a:ext>
            </a:extLst>
          </p:cNvPr>
          <p:cNvSpPr>
            <a:spLocks noGrp="1"/>
          </p:cNvSpPr>
          <p:nvPr>
            <p:ph type="sldNum" sz="quarter" idx="12"/>
          </p:nvPr>
        </p:nvSpPr>
        <p:spPr/>
        <p:txBody>
          <a:bodyPr/>
          <a:lstStyle/>
          <a:p>
            <a:fld id="{C26AAFF7-C4D7-4A72-B8FA-A17532192431}" type="slidenum">
              <a:rPr lang="en-US" smtClean="0"/>
              <a:pPr/>
              <a:t>22</a:t>
            </a:fld>
            <a:endParaRPr lang="en-US" dirty="0"/>
          </a:p>
        </p:txBody>
      </p:sp>
      <p:sp>
        <p:nvSpPr>
          <p:cNvPr id="5" name="Title 4">
            <a:extLst>
              <a:ext uri="{FF2B5EF4-FFF2-40B4-BE49-F238E27FC236}">
                <a16:creationId xmlns:a16="http://schemas.microsoft.com/office/drawing/2014/main" id="{17DFE08B-B3E1-4D36-BB36-D5819C207AB9}"/>
              </a:ext>
            </a:extLst>
          </p:cNvPr>
          <p:cNvSpPr>
            <a:spLocks noGrp="1"/>
          </p:cNvSpPr>
          <p:nvPr>
            <p:ph type="title"/>
          </p:nvPr>
        </p:nvSpPr>
        <p:spPr/>
        <p:txBody>
          <a:bodyPr/>
          <a:lstStyle/>
          <a:p>
            <a:r>
              <a:rPr lang="en-US" dirty="0"/>
              <a:t>Before Testing: ODE and Districts</a:t>
            </a:r>
          </a:p>
        </p:txBody>
      </p:sp>
      <p:graphicFrame>
        <p:nvGraphicFramePr>
          <p:cNvPr id="8" name="Table 7" descr="table for besfore testing checklist">
            <a:extLst>
              <a:ext uri="{FF2B5EF4-FFF2-40B4-BE49-F238E27FC236}">
                <a16:creationId xmlns:a16="http://schemas.microsoft.com/office/drawing/2014/main" id="{4332A0DA-043B-4CB3-B765-2A0165F350EE}"/>
              </a:ext>
            </a:extLst>
          </p:cNvPr>
          <p:cNvGraphicFramePr>
            <a:graphicFrameLocks noGrp="1"/>
          </p:cNvGraphicFramePr>
          <p:nvPr>
            <p:extLst>
              <p:ext uri="{D42A27DB-BD31-4B8C-83A1-F6EECF244321}">
                <p14:modId xmlns:p14="http://schemas.microsoft.com/office/powerpoint/2010/main" val="3229231034"/>
              </p:ext>
            </p:extLst>
          </p:nvPr>
        </p:nvGraphicFramePr>
        <p:xfrm>
          <a:off x="601880" y="1859915"/>
          <a:ext cx="10821085" cy="4486481"/>
        </p:xfrm>
        <a:graphic>
          <a:graphicData uri="http://schemas.openxmlformats.org/drawingml/2006/table">
            <a:tbl>
              <a:tblPr firstRow="1"/>
              <a:tblGrid>
                <a:gridCol w="1398370">
                  <a:extLst>
                    <a:ext uri="{9D8B030D-6E8A-4147-A177-3AD203B41FA5}">
                      <a16:colId xmlns:a16="http://schemas.microsoft.com/office/drawing/2014/main" val="90081516"/>
                    </a:ext>
                  </a:extLst>
                </a:gridCol>
                <a:gridCol w="9422715">
                  <a:extLst>
                    <a:ext uri="{9D8B030D-6E8A-4147-A177-3AD203B41FA5}">
                      <a16:colId xmlns:a16="http://schemas.microsoft.com/office/drawing/2014/main" val="1925721794"/>
                    </a:ext>
                  </a:extLst>
                </a:gridCol>
              </a:tblGrid>
              <a:tr h="444071">
                <a:tc>
                  <a:txBody>
                    <a:bodyPr/>
                    <a:lstStyle/>
                    <a:p>
                      <a:pPr algn="l" fontAlgn="b"/>
                      <a:r>
                        <a:rPr lang="en-US" sz="24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1" i="0" u="none" strike="noStrike" dirty="0">
                          <a:solidFill>
                            <a:srgbClr val="000000"/>
                          </a:solidFill>
                          <a:effectLst/>
                          <a:latin typeface="Calibri" panose="020F0502020204030204" pitchFamily="34" charset="0"/>
                        </a:rPr>
                        <a:t>Responsibilities</a:t>
                      </a:r>
                      <a:r>
                        <a:rPr lang="en-US" sz="2400" b="1" i="0" u="none" strike="noStrike" baseline="0" dirty="0">
                          <a:solidFill>
                            <a:srgbClr val="000000"/>
                          </a:solidFill>
                          <a:effectLst/>
                          <a:latin typeface="Calibri" panose="020F0502020204030204" pitchFamily="34" charset="0"/>
                        </a:rPr>
                        <a:t> </a:t>
                      </a:r>
                      <a:r>
                        <a:rPr lang="en-US" sz="2400" b="1" i="0" u="none" strike="noStrike" dirty="0">
                          <a:solidFill>
                            <a:srgbClr val="000000"/>
                          </a:solidFill>
                          <a:effectLst/>
                          <a:latin typeface="Calibri" panose="020F0502020204030204" pitchFamily="34" charset="0"/>
                        </a:rPr>
                        <a:t>Before Testing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3616664"/>
                  </a:ext>
                </a:extLst>
              </a:tr>
              <a:tr h="823605">
                <a:tc>
                  <a:txBody>
                    <a:bodyPr/>
                    <a:lstStyle/>
                    <a:p>
                      <a:pPr algn="ctr" fontAlgn="b"/>
                      <a:r>
                        <a:rPr lang="en-US" sz="2400" b="1" i="0" u="none" strike="noStrike" dirty="0">
                          <a:solidFill>
                            <a:srgbClr val="000000"/>
                          </a:solidFill>
                          <a:effectLst/>
                          <a:latin typeface="Calibri" panose="020F0502020204030204" pitchFamily="34" charset="0"/>
                        </a:rPr>
                        <a:t>ODE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742950" lvl="1" indent="-285750" algn="l" fontAlgn="b">
                        <a:buFont typeface="Arial" panose="020B0604020202020204" pitchFamily="34" charset="0"/>
                        <a:buChar char="•"/>
                      </a:pPr>
                      <a:r>
                        <a:rPr lang="en-US" sz="2400" b="0" i="0" u="none" strike="noStrike" dirty="0">
                          <a:solidFill>
                            <a:srgbClr val="000000"/>
                          </a:solidFill>
                          <a:effectLst/>
                          <a:latin typeface="Calibri" panose="020F0502020204030204" pitchFamily="34" charset="0"/>
                        </a:rPr>
                        <a:t>Establish remote testing policy.</a:t>
                      </a:r>
                    </a:p>
                    <a:p>
                      <a:pPr marL="742950" lvl="1" indent="-285750" algn="l" fontAlgn="b">
                        <a:buFont typeface="Arial" panose="020B0604020202020204" pitchFamily="34" charset="0"/>
                        <a:buChar char="•"/>
                      </a:pPr>
                      <a:r>
                        <a:rPr lang="en-US" sz="2400" b="0" i="0" u="none" strike="noStrike" dirty="0">
                          <a:solidFill>
                            <a:srgbClr val="000000"/>
                          </a:solidFill>
                          <a:effectLst/>
                          <a:latin typeface="Calibri" panose="020F0502020204030204" pitchFamily="34" charset="0"/>
                        </a:rPr>
                        <a:t>Develop an effective remote testing platform.</a:t>
                      </a:r>
                    </a:p>
                    <a:p>
                      <a:pPr marL="742950" lvl="1" indent="-285750" algn="l" fontAlgn="b">
                        <a:buFont typeface="Arial" panose="020B0604020202020204" pitchFamily="34" charset="0"/>
                        <a:buChar char="•"/>
                      </a:pPr>
                      <a:r>
                        <a:rPr lang="en-US" sz="2400" b="0" i="0" u="none" strike="noStrike" dirty="0">
                          <a:solidFill>
                            <a:srgbClr val="000000"/>
                          </a:solidFill>
                          <a:effectLst/>
                          <a:latin typeface="Calibri" panose="020F0502020204030204" pitchFamily="34" charset="0"/>
                        </a:rPr>
                        <a:t>Develop and release remote testing training and guidance for districts, test administrators, and families.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9051570"/>
                  </a:ext>
                </a:extLst>
              </a:tr>
              <a:tr h="1456094">
                <a:tc>
                  <a:txBody>
                    <a:bodyPr/>
                    <a:lstStyle/>
                    <a:p>
                      <a:pPr algn="ctr" fontAlgn="b"/>
                      <a:r>
                        <a:rPr lang="en-US" sz="2400" b="1" i="0" u="none" strike="noStrike" dirty="0">
                          <a:solidFill>
                            <a:srgbClr val="000000"/>
                          </a:solidFill>
                          <a:effectLst/>
                          <a:latin typeface="Calibri" panose="020F0502020204030204" pitchFamily="34" charset="0"/>
                        </a:rPr>
                        <a:t>Districts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742950" lvl="1" indent="-285750" algn="l" fontAlgn="b">
                        <a:buFont typeface="Arial" panose="020B0604020202020204" pitchFamily="34" charset="0"/>
                        <a:buChar char="•"/>
                      </a:pPr>
                      <a:r>
                        <a:rPr lang="en-US" sz="2400" b="0" i="0" u="none" strike="noStrike" dirty="0">
                          <a:solidFill>
                            <a:srgbClr val="000000"/>
                          </a:solidFill>
                          <a:effectLst/>
                          <a:latin typeface="Calibri" panose="020F0502020204030204" pitchFamily="34" charset="0"/>
                        </a:rPr>
                        <a:t>Consider the appropriateness of remote testing.</a:t>
                      </a:r>
                    </a:p>
                    <a:p>
                      <a:pPr marL="742950" lvl="1" indent="-285750" algn="l" fontAlgn="b">
                        <a:buFont typeface="Arial" panose="020B0604020202020204" pitchFamily="34" charset="0"/>
                        <a:buChar char="•"/>
                      </a:pPr>
                      <a:r>
                        <a:rPr lang="en-US" sz="2400" b="0" i="0" u="none" strike="noStrike" dirty="0">
                          <a:solidFill>
                            <a:srgbClr val="000000"/>
                          </a:solidFill>
                          <a:effectLst/>
                          <a:latin typeface="Calibri" panose="020F0502020204030204" pitchFamily="34" charset="0"/>
                        </a:rPr>
                        <a:t>Review remote administration documents (found on </a:t>
                      </a:r>
                      <a:r>
                        <a:rPr lang="en-US" sz="2400" b="0" i="0" u="none" strike="noStrike" dirty="0">
                          <a:solidFill>
                            <a:srgbClr val="000000"/>
                          </a:solidFill>
                          <a:effectLst/>
                          <a:latin typeface="Calibri" panose="020F0502020204030204" pitchFamily="34" charset="0"/>
                          <a:hlinkClick r:id="rId3"/>
                        </a:rPr>
                        <a:t>ODE - Test Administration web page</a:t>
                      </a:r>
                      <a:r>
                        <a:rPr lang="en-US" sz="2400" b="0" i="0" u="none" strike="noStrike" dirty="0">
                          <a:solidFill>
                            <a:srgbClr val="000000"/>
                          </a:solidFill>
                          <a:effectLst/>
                          <a:latin typeface="Calibri" panose="020F0502020204030204" pitchFamily="34" charset="0"/>
                        </a:rPr>
                        <a:t>).</a:t>
                      </a:r>
                    </a:p>
                    <a:p>
                      <a:pPr marL="742950" lvl="1" indent="-285750" algn="l" fontAlgn="b">
                        <a:buFont typeface="Arial" panose="020B0604020202020204" pitchFamily="34" charset="0"/>
                        <a:buChar char="•"/>
                      </a:pPr>
                      <a:r>
                        <a:rPr lang="en-US" sz="2400" b="0" i="0" u="none" strike="noStrike" dirty="0">
                          <a:solidFill>
                            <a:srgbClr val="000000"/>
                          </a:solidFill>
                          <a:effectLst/>
                          <a:latin typeface="Calibri" panose="020F0502020204030204" pitchFamily="34" charset="0"/>
                        </a:rPr>
                        <a:t>Identify and communicate internally with TAs</a:t>
                      </a:r>
                      <a:r>
                        <a:rPr lang="en-US" sz="2400" b="0" i="0" u="none" strike="noStrike" baseline="0" dirty="0">
                          <a:solidFill>
                            <a:srgbClr val="000000"/>
                          </a:solidFill>
                          <a:effectLst/>
                          <a:latin typeface="Calibri" panose="020F0502020204030204" pitchFamily="34" charset="0"/>
                        </a:rPr>
                        <a:t> who will need to complete the Remote Testing Certification Course.</a:t>
                      </a:r>
                    </a:p>
                    <a:p>
                      <a:pPr marL="742950" lvl="1" indent="-285750" algn="l" fontAlgn="b">
                        <a:buFont typeface="Arial" panose="020B0604020202020204" pitchFamily="34" charset="0"/>
                        <a:buChar char="•"/>
                      </a:pPr>
                      <a:r>
                        <a:rPr lang="en-US" sz="2400" b="0" i="0" u="none" strike="noStrike" baseline="0" dirty="0">
                          <a:solidFill>
                            <a:srgbClr val="000000"/>
                          </a:solidFill>
                          <a:effectLst/>
                          <a:latin typeface="Calibri" panose="020F0502020204030204" pitchFamily="34" charset="0"/>
                        </a:rPr>
                        <a:t>Ensure parent permission forms are collected, and student TIDE settings are updated, prior to remote testing.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8943531"/>
                  </a:ext>
                </a:extLst>
              </a:tr>
            </a:tbl>
          </a:graphicData>
        </a:graphic>
      </p:graphicFrame>
    </p:spTree>
    <p:extLst>
      <p:ext uri="{BB962C8B-B14F-4D97-AF65-F5344CB8AC3E}">
        <p14:creationId xmlns:p14="http://schemas.microsoft.com/office/powerpoint/2010/main" val="18334895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CF3E08-8E37-7273-D03C-96CB7015AEC0}"/>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BAE19F1-9974-1210-6E4B-6233C9DC8939}"/>
              </a:ext>
              <a:ext uri="{C183D7F6-B498-43B3-948B-1728B52AA6E4}">
                <adec:decorative xmlns:adec="http://schemas.microsoft.com/office/drawing/2017/decorative" val="1"/>
              </a:ext>
            </a:extLst>
          </p:cNvPr>
          <p:cNvSpPr>
            <a:spLocks noGrp="1"/>
          </p:cNvSpPr>
          <p:nvPr>
            <p:ph type="sldNum" sz="quarter" idx="12"/>
          </p:nvPr>
        </p:nvSpPr>
        <p:spPr/>
        <p:txBody>
          <a:bodyPr/>
          <a:lstStyle/>
          <a:p>
            <a:fld id="{C26AAFF7-C4D7-4A72-B8FA-A17532192431}" type="slidenum">
              <a:rPr lang="en-US" smtClean="0"/>
              <a:pPr/>
              <a:t>23</a:t>
            </a:fld>
            <a:endParaRPr lang="en-US" dirty="0"/>
          </a:p>
        </p:txBody>
      </p:sp>
      <p:sp>
        <p:nvSpPr>
          <p:cNvPr id="5" name="Title 4">
            <a:extLst>
              <a:ext uri="{FF2B5EF4-FFF2-40B4-BE49-F238E27FC236}">
                <a16:creationId xmlns:a16="http://schemas.microsoft.com/office/drawing/2014/main" id="{11F632B6-3A58-D926-DCCF-9C82D9F0688A}"/>
              </a:ext>
            </a:extLst>
          </p:cNvPr>
          <p:cNvSpPr>
            <a:spLocks noGrp="1"/>
          </p:cNvSpPr>
          <p:nvPr>
            <p:ph type="title"/>
          </p:nvPr>
        </p:nvSpPr>
        <p:spPr/>
        <p:txBody>
          <a:bodyPr/>
          <a:lstStyle/>
          <a:p>
            <a:r>
              <a:rPr lang="en-US" dirty="0"/>
              <a:t>Before Testing: Proctors and TAs</a:t>
            </a:r>
          </a:p>
        </p:txBody>
      </p:sp>
      <p:graphicFrame>
        <p:nvGraphicFramePr>
          <p:cNvPr id="8" name="Table 7" descr="table for besfore testing checklist">
            <a:extLst>
              <a:ext uri="{FF2B5EF4-FFF2-40B4-BE49-F238E27FC236}">
                <a16:creationId xmlns:a16="http://schemas.microsoft.com/office/drawing/2014/main" id="{0AC9033B-279C-1FC3-74CD-93BD822CE1EE}"/>
              </a:ext>
            </a:extLst>
          </p:cNvPr>
          <p:cNvGraphicFramePr>
            <a:graphicFrameLocks noGrp="1"/>
          </p:cNvGraphicFramePr>
          <p:nvPr>
            <p:extLst>
              <p:ext uri="{D42A27DB-BD31-4B8C-83A1-F6EECF244321}">
                <p14:modId xmlns:p14="http://schemas.microsoft.com/office/powerpoint/2010/main" val="2880636348"/>
              </p:ext>
            </p:extLst>
          </p:nvPr>
        </p:nvGraphicFramePr>
        <p:xfrm>
          <a:off x="601880" y="1859915"/>
          <a:ext cx="10821085" cy="3745436"/>
        </p:xfrm>
        <a:graphic>
          <a:graphicData uri="http://schemas.openxmlformats.org/drawingml/2006/table">
            <a:tbl>
              <a:tblPr firstRow="1"/>
              <a:tblGrid>
                <a:gridCol w="1398370">
                  <a:extLst>
                    <a:ext uri="{9D8B030D-6E8A-4147-A177-3AD203B41FA5}">
                      <a16:colId xmlns:a16="http://schemas.microsoft.com/office/drawing/2014/main" val="90081516"/>
                    </a:ext>
                  </a:extLst>
                </a:gridCol>
                <a:gridCol w="9422715">
                  <a:extLst>
                    <a:ext uri="{9D8B030D-6E8A-4147-A177-3AD203B41FA5}">
                      <a16:colId xmlns:a16="http://schemas.microsoft.com/office/drawing/2014/main" val="1925721794"/>
                    </a:ext>
                  </a:extLst>
                </a:gridCol>
              </a:tblGrid>
              <a:tr h="444071">
                <a:tc>
                  <a:txBody>
                    <a:bodyPr/>
                    <a:lstStyle/>
                    <a:p>
                      <a:pPr algn="l" fontAlgn="b"/>
                      <a:r>
                        <a:rPr lang="en-US" sz="24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1" i="0" u="none" strike="noStrike" dirty="0">
                          <a:solidFill>
                            <a:srgbClr val="000000"/>
                          </a:solidFill>
                          <a:effectLst/>
                          <a:latin typeface="Calibri" panose="020F0502020204030204" pitchFamily="34" charset="0"/>
                        </a:rPr>
                        <a:t>Responsibilities</a:t>
                      </a:r>
                      <a:r>
                        <a:rPr lang="en-US" sz="2400" b="1" i="0" u="none" strike="noStrike" baseline="0" dirty="0">
                          <a:solidFill>
                            <a:srgbClr val="000000"/>
                          </a:solidFill>
                          <a:effectLst/>
                          <a:latin typeface="Calibri" panose="020F0502020204030204" pitchFamily="34" charset="0"/>
                        </a:rPr>
                        <a:t> </a:t>
                      </a:r>
                      <a:r>
                        <a:rPr lang="en-US" sz="2400" b="1" i="0" u="none" strike="noStrike" dirty="0">
                          <a:solidFill>
                            <a:srgbClr val="000000"/>
                          </a:solidFill>
                          <a:effectLst/>
                          <a:latin typeface="Calibri" panose="020F0502020204030204" pitchFamily="34" charset="0"/>
                        </a:rPr>
                        <a:t>Before Testing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3616664"/>
                  </a:ext>
                </a:extLst>
              </a:tr>
              <a:tr h="1332211">
                <a:tc>
                  <a:txBody>
                    <a:bodyPr/>
                    <a:lstStyle/>
                    <a:p>
                      <a:pPr algn="ctr" fontAlgn="b"/>
                      <a:r>
                        <a:rPr lang="en-US" sz="2400" b="1" i="0" u="none" strike="noStrike" dirty="0">
                          <a:solidFill>
                            <a:srgbClr val="000000"/>
                          </a:solidFill>
                          <a:effectLst/>
                          <a:latin typeface="Calibri" panose="020F0502020204030204" pitchFamily="34" charset="0"/>
                        </a:rPr>
                        <a:t>Proctors/</a:t>
                      </a:r>
                    </a:p>
                    <a:p>
                      <a:pPr algn="ctr" fontAlgn="b"/>
                      <a:r>
                        <a:rPr lang="en-US" sz="2400" b="1" i="0" u="none" strike="noStrike" dirty="0">
                          <a:solidFill>
                            <a:srgbClr val="000000"/>
                          </a:solidFill>
                          <a:effectLst/>
                          <a:latin typeface="Calibri" panose="020F0502020204030204" pitchFamily="34" charset="0"/>
                        </a:rPr>
                        <a:t>TAs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742950" lvl="1" indent="-285750" algn="l" fontAlgn="b">
                        <a:buFont typeface="Arial" panose="020B0604020202020204" pitchFamily="34" charset="0"/>
                        <a:buChar char="•"/>
                      </a:pPr>
                      <a:r>
                        <a:rPr lang="en-US" sz="2400" b="0" i="0" u="none" strike="noStrike" dirty="0">
                          <a:solidFill>
                            <a:srgbClr val="000000"/>
                          </a:solidFill>
                          <a:effectLst/>
                          <a:latin typeface="Calibri" panose="020F0502020204030204" pitchFamily="34" charset="0"/>
                        </a:rPr>
                        <a:t>Complete the Remote Testing Certification Course as required.</a:t>
                      </a:r>
                    </a:p>
                    <a:p>
                      <a:pPr marL="742950" lvl="1" indent="-285750" algn="l" fontAlgn="b">
                        <a:buFont typeface="Arial" panose="020B0604020202020204" pitchFamily="34" charset="0"/>
                        <a:buChar char="•"/>
                      </a:pPr>
                      <a:r>
                        <a:rPr lang="en-US" sz="2400" b="0" i="0" u="none" strike="noStrike" dirty="0">
                          <a:solidFill>
                            <a:srgbClr val="000000"/>
                          </a:solidFill>
                          <a:effectLst/>
                          <a:latin typeface="Calibri" panose="020F0502020204030204" pitchFamily="34" charset="0"/>
                        </a:rPr>
                        <a:t>Read all other remote testing documentation the district provides (as required).</a:t>
                      </a:r>
                    </a:p>
                    <a:p>
                      <a:pPr marL="742950" lvl="1" indent="-285750" algn="l" fontAlgn="b">
                        <a:buFont typeface="Arial" panose="020B0604020202020204" pitchFamily="34" charset="0"/>
                        <a:buChar char="•"/>
                      </a:pPr>
                      <a:r>
                        <a:rPr lang="en-US" sz="2400" b="0" i="0" u="none" strike="noStrike" dirty="0">
                          <a:solidFill>
                            <a:srgbClr val="000000"/>
                          </a:solidFill>
                          <a:effectLst/>
                          <a:latin typeface="Calibri" panose="020F0502020204030204" pitchFamily="34" charset="0"/>
                        </a:rPr>
                        <a:t>Ensure students have the opportunity to practice using the remote administration site.</a:t>
                      </a:r>
                    </a:p>
                    <a:p>
                      <a:pPr marL="742950" lvl="1" indent="-285750" algn="l" fontAlgn="b">
                        <a:buFont typeface="Arial" panose="020B0604020202020204" pitchFamily="34" charset="0"/>
                        <a:buChar char="•"/>
                      </a:pPr>
                      <a:r>
                        <a:rPr lang="en-US" sz="2400" b="0" i="0" u="none" strike="noStrike" dirty="0">
                          <a:solidFill>
                            <a:srgbClr val="000000"/>
                          </a:solidFill>
                          <a:effectLst/>
                          <a:latin typeface="Calibri" panose="020F0502020204030204" pitchFamily="34" charset="0"/>
                        </a:rPr>
                        <a:t>Double check all accommodations and settings in TIDE, including eligibility for remote testing (primary responsibility with DTC or STC).</a:t>
                      </a:r>
                    </a:p>
                    <a:p>
                      <a:pPr marL="742950" lvl="1" indent="-285750" algn="l" fontAlgn="b">
                        <a:buFont typeface="Arial" panose="020B0604020202020204" pitchFamily="34" charset="0"/>
                        <a:buChar char="•"/>
                      </a:pPr>
                      <a:r>
                        <a:rPr lang="en-US" sz="2400" b="0" i="0" u="none" strike="noStrike" dirty="0">
                          <a:solidFill>
                            <a:srgbClr val="000000"/>
                          </a:solidFill>
                          <a:effectLst/>
                          <a:latin typeface="Calibri" panose="020F0502020204030204" pitchFamily="34" charset="0"/>
                        </a:rPr>
                        <a:t>Talk with families of remote testing students before testing.</a:t>
                      </a:r>
                    </a:p>
                    <a:p>
                      <a:pPr marL="742950" lvl="1" indent="-285750" algn="l" fontAlgn="b">
                        <a:buFont typeface="Arial" panose="020B0604020202020204" pitchFamily="34" charset="0"/>
                        <a:buChar char="•"/>
                      </a:pPr>
                      <a:r>
                        <a:rPr lang="en-US" sz="2400" b="0" i="0" u="none" strike="noStrike" dirty="0">
                          <a:solidFill>
                            <a:srgbClr val="000000"/>
                          </a:solidFill>
                          <a:effectLst/>
                          <a:latin typeface="Calibri" panose="020F0502020204030204" pitchFamily="34" charset="0"/>
                        </a:rPr>
                        <a:t>Communicate test information </a:t>
                      </a:r>
                      <a:r>
                        <a:rPr lang="en-US" sz="2400" b="1" i="0" u="none" strike="noStrike" dirty="0">
                          <a:solidFill>
                            <a:srgbClr val="000000"/>
                          </a:solidFill>
                          <a:effectLst/>
                          <a:latin typeface="Calibri" panose="020F0502020204030204" pitchFamily="34" charset="0"/>
                        </a:rPr>
                        <a:t>securely</a:t>
                      </a:r>
                      <a:r>
                        <a:rPr lang="en-US" sz="2400" b="0" i="0" u="none" strike="noStrike" dirty="0">
                          <a:solidFill>
                            <a:srgbClr val="000000"/>
                          </a:solidFill>
                          <a:effectLst/>
                          <a:latin typeface="Calibri" panose="020F0502020204030204" pitchFamily="34" charset="0"/>
                        </a:rPr>
                        <a:t> with students.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9684734"/>
                  </a:ext>
                </a:extLst>
              </a:tr>
            </a:tbl>
          </a:graphicData>
        </a:graphic>
      </p:graphicFrame>
    </p:spTree>
    <p:extLst>
      <p:ext uri="{BB962C8B-B14F-4D97-AF65-F5344CB8AC3E}">
        <p14:creationId xmlns:p14="http://schemas.microsoft.com/office/powerpoint/2010/main" val="31913719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7EF58DF0-3310-4DBA-9EFB-5212CD7DDFFE}"/>
              </a:ext>
            </a:extLst>
          </p:cNvPr>
          <p:cNvSpPr>
            <a:spLocks noGrp="1"/>
          </p:cNvSpPr>
          <p:nvPr>
            <p:ph idx="1"/>
          </p:nvPr>
        </p:nvSpPr>
        <p:spPr/>
        <p:txBody>
          <a:bodyPr>
            <a:noAutofit/>
          </a:bodyPr>
          <a:lstStyle/>
          <a:p>
            <a:pPr>
              <a:lnSpc>
                <a:spcPct val="100000"/>
              </a:lnSpc>
              <a:spcBef>
                <a:spcPts val="600"/>
              </a:spcBef>
            </a:pPr>
            <a:r>
              <a:rPr lang="en-US" dirty="0"/>
              <a:t>The remote testing platform provides two-way communication once students have logged in to their tests or survey. </a:t>
            </a:r>
          </a:p>
          <a:p>
            <a:pPr lvl="1">
              <a:lnSpc>
                <a:spcPct val="100000"/>
              </a:lnSpc>
              <a:spcBef>
                <a:spcPts val="600"/>
              </a:spcBef>
            </a:pPr>
            <a:r>
              <a:rPr lang="en-US" dirty="0"/>
              <a:t>Any communication needs required before student log-in should be completed using the local learning management system (LMS) </a:t>
            </a:r>
            <a:r>
              <a:rPr lang="en-US" i="1" dirty="0"/>
              <a:t>(e.g., Zoom, Google Classroom, etc.)</a:t>
            </a:r>
            <a:r>
              <a:rPr lang="en-US" dirty="0"/>
              <a:t>. </a:t>
            </a:r>
          </a:p>
          <a:p>
            <a:pPr>
              <a:lnSpc>
                <a:spcPct val="100000"/>
              </a:lnSpc>
              <a:spcBef>
                <a:spcPts val="600"/>
              </a:spcBef>
            </a:pPr>
            <a:r>
              <a:rPr lang="en-US" dirty="0"/>
              <a:t>Communication needs, such as student directions, should be shared via an LMS and before students log into the remote testing secure browser. </a:t>
            </a:r>
          </a:p>
          <a:p>
            <a:pPr lvl="1">
              <a:lnSpc>
                <a:spcPct val="100000"/>
              </a:lnSpc>
              <a:spcBef>
                <a:spcPts val="600"/>
              </a:spcBef>
            </a:pPr>
            <a:r>
              <a:rPr lang="en-US" dirty="0"/>
              <a:t>It is important that TAs review these directions with students before testing.</a:t>
            </a:r>
          </a:p>
          <a:p>
            <a:pPr lvl="1">
              <a:lnSpc>
                <a:spcPct val="100000"/>
              </a:lnSpc>
              <a:spcBef>
                <a:spcPts val="600"/>
              </a:spcBef>
            </a:pPr>
            <a:r>
              <a:rPr lang="en-US" dirty="0"/>
              <a:t>The directions are organized to ensure that students understand which test they are taking and correctly log in to the proper test.</a:t>
            </a:r>
          </a:p>
        </p:txBody>
      </p:sp>
      <p:sp>
        <p:nvSpPr>
          <p:cNvPr id="2" name="Slide Number Placeholder 1">
            <a:extLst>
              <a:ext uri="{FF2B5EF4-FFF2-40B4-BE49-F238E27FC236}">
                <a16:creationId xmlns:a16="http://schemas.microsoft.com/office/drawing/2014/main" id="{BACBF217-7B15-4F7F-A661-977B390A1A4F}"/>
              </a:ext>
              <a:ext uri="{C183D7F6-B498-43B3-948B-1728B52AA6E4}">
                <adec:decorative xmlns:adec="http://schemas.microsoft.com/office/drawing/2017/decorative" val="1"/>
              </a:ext>
            </a:extLst>
          </p:cNvPr>
          <p:cNvSpPr>
            <a:spLocks noGrp="1"/>
          </p:cNvSpPr>
          <p:nvPr>
            <p:ph type="sldNum" sz="quarter" idx="12"/>
          </p:nvPr>
        </p:nvSpPr>
        <p:spPr/>
        <p:txBody>
          <a:bodyPr/>
          <a:lstStyle/>
          <a:p>
            <a:fld id="{C26AAFF7-C4D7-4A72-B8FA-A17532192431}" type="slidenum">
              <a:rPr lang="en-US" smtClean="0"/>
              <a:pPr/>
              <a:t>24</a:t>
            </a:fld>
            <a:endParaRPr lang="en-US" dirty="0"/>
          </a:p>
        </p:txBody>
      </p:sp>
      <p:sp>
        <p:nvSpPr>
          <p:cNvPr id="5" name="Title 4">
            <a:extLst>
              <a:ext uri="{FF2B5EF4-FFF2-40B4-BE49-F238E27FC236}">
                <a16:creationId xmlns:a16="http://schemas.microsoft.com/office/drawing/2014/main" id="{17DFE08B-B3E1-4D36-BB36-D5819C207AB9}"/>
              </a:ext>
            </a:extLst>
          </p:cNvPr>
          <p:cNvSpPr>
            <a:spLocks noGrp="1"/>
          </p:cNvSpPr>
          <p:nvPr>
            <p:ph type="title"/>
          </p:nvPr>
        </p:nvSpPr>
        <p:spPr/>
        <p:txBody>
          <a:bodyPr>
            <a:normAutofit fontScale="90000"/>
          </a:bodyPr>
          <a:lstStyle/>
          <a:p>
            <a:r>
              <a:rPr lang="en-US" dirty="0"/>
              <a:t>Responsibilities and Expectations</a:t>
            </a:r>
            <a:br>
              <a:rPr lang="en-US" dirty="0"/>
            </a:br>
            <a:r>
              <a:rPr lang="en-US" dirty="0"/>
              <a:t>Student Directions</a:t>
            </a:r>
          </a:p>
        </p:txBody>
      </p:sp>
    </p:spTree>
    <p:extLst>
      <p:ext uri="{BB962C8B-B14F-4D97-AF65-F5344CB8AC3E}">
        <p14:creationId xmlns:p14="http://schemas.microsoft.com/office/powerpoint/2010/main" val="15821689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CBF217-7B15-4F7F-A661-977B390A1A4F}"/>
              </a:ext>
              <a:ext uri="{C183D7F6-B498-43B3-948B-1728B52AA6E4}">
                <adec:decorative xmlns:adec="http://schemas.microsoft.com/office/drawing/2017/decorative" val="1"/>
              </a:ext>
            </a:extLst>
          </p:cNvPr>
          <p:cNvSpPr>
            <a:spLocks noGrp="1"/>
          </p:cNvSpPr>
          <p:nvPr>
            <p:ph type="sldNum" sz="quarter" idx="12"/>
          </p:nvPr>
        </p:nvSpPr>
        <p:spPr/>
        <p:txBody>
          <a:bodyPr/>
          <a:lstStyle/>
          <a:p>
            <a:fld id="{C26AAFF7-C4D7-4A72-B8FA-A17532192431}" type="slidenum">
              <a:rPr lang="en-US" smtClean="0"/>
              <a:pPr/>
              <a:t>25</a:t>
            </a:fld>
            <a:endParaRPr lang="en-US" dirty="0"/>
          </a:p>
        </p:txBody>
      </p:sp>
      <p:sp>
        <p:nvSpPr>
          <p:cNvPr id="5" name="Title 4">
            <a:extLst>
              <a:ext uri="{FF2B5EF4-FFF2-40B4-BE49-F238E27FC236}">
                <a16:creationId xmlns:a16="http://schemas.microsoft.com/office/drawing/2014/main" id="{17DFE08B-B3E1-4D36-BB36-D5819C207AB9}"/>
              </a:ext>
            </a:extLst>
          </p:cNvPr>
          <p:cNvSpPr>
            <a:spLocks noGrp="1"/>
          </p:cNvSpPr>
          <p:nvPr>
            <p:ph type="title"/>
          </p:nvPr>
        </p:nvSpPr>
        <p:spPr/>
        <p:txBody>
          <a:bodyPr/>
          <a:lstStyle/>
          <a:p>
            <a:r>
              <a:rPr lang="en-US" dirty="0"/>
              <a:t>During Testing</a:t>
            </a:r>
          </a:p>
        </p:txBody>
      </p:sp>
      <p:graphicFrame>
        <p:nvGraphicFramePr>
          <p:cNvPr id="8" name="Table 7" descr="table for during testing checklist">
            <a:extLst>
              <a:ext uri="{FF2B5EF4-FFF2-40B4-BE49-F238E27FC236}">
                <a16:creationId xmlns:a16="http://schemas.microsoft.com/office/drawing/2014/main" id="{4332A0DA-043B-4CB3-B765-2A0165F350EE}"/>
              </a:ext>
            </a:extLst>
          </p:cNvPr>
          <p:cNvGraphicFramePr>
            <a:graphicFrameLocks noGrp="1"/>
          </p:cNvGraphicFramePr>
          <p:nvPr>
            <p:extLst>
              <p:ext uri="{D42A27DB-BD31-4B8C-83A1-F6EECF244321}">
                <p14:modId xmlns:p14="http://schemas.microsoft.com/office/powerpoint/2010/main" val="2691703044"/>
              </p:ext>
            </p:extLst>
          </p:nvPr>
        </p:nvGraphicFramePr>
        <p:xfrm>
          <a:off x="422911" y="1975579"/>
          <a:ext cx="11212830" cy="4266175"/>
        </p:xfrm>
        <a:graphic>
          <a:graphicData uri="http://schemas.openxmlformats.org/drawingml/2006/table">
            <a:tbl>
              <a:tblPr firstRow="1"/>
              <a:tblGrid>
                <a:gridCol w="1430859">
                  <a:extLst>
                    <a:ext uri="{9D8B030D-6E8A-4147-A177-3AD203B41FA5}">
                      <a16:colId xmlns:a16="http://schemas.microsoft.com/office/drawing/2014/main" val="90081516"/>
                    </a:ext>
                  </a:extLst>
                </a:gridCol>
                <a:gridCol w="9781971">
                  <a:extLst>
                    <a:ext uri="{9D8B030D-6E8A-4147-A177-3AD203B41FA5}">
                      <a16:colId xmlns:a16="http://schemas.microsoft.com/office/drawing/2014/main" val="1925721794"/>
                    </a:ext>
                  </a:extLst>
                </a:gridCol>
              </a:tblGrid>
              <a:tr h="444071">
                <a:tc>
                  <a:txBody>
                    <a:bodyPr/>
                    <a:lstStyle/>
                    <a:p>
                      <a:pPr algn="l" fontAlgn="b"/>
                      <a:r>
                        <a:rPr lang="en-US" sz="24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1" i="0" u="none" strike="noStrike" dirty="0">
                          <a:solidFill>
                            <a:srgbClr val="000000"/>
                          </a:solidFill>
                          <a:effectLst/>
                          <a:latin typeface="Calibri" panose="020F0502020204030204" pitchFamily="34" charset="0"/>
                        </a:rPr>
                        <a:t>Responsibilities</a:t>
                      </a:r>
                      <a:r>
                        <a:rPr lang="en-US" sz="2400" b="1" i="0" u="none" strike="noStrike" baseline="0" dirty="0">
                          <a:solidFill>
                            <a:srgbClr val="000000"/>
                          </a:solidFill>
                          <a:effectLst/>
                          <a:latin typeface="Calibri" panose="020F0502020204030204" pitchFamily="34" charset="0"/>
                        </a:rPr>
                        <a:t> </a:t>
                      </a:r>
                      <a:r>
                        <a:rPr lang="en-US" sz="2400" b="1" i="0" u="none" strike="noStrike" dirty="0">
                          <a:solidFill>
                            <a:srgbClr val="000000"/>
                          </a:solidFill>
                          <a:effectLst/>
                          <a:latin typeface="Calibri" panose="020F0502020204030204" pitchFamily="34" charset="0"/>
                        </a:rPr>
                        <a:t>During Testing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3616664"/>
                  </a:ext>
                </a:extLst>
              </a:tr>
              <a:tr h="823605">
                <a:tc>
                  <a:txBody>
                    <a:bodyPr/>
                    <a:lstStyle/>
                    <a:p>
                      <a:pPr algn="ctr" fontAlgn="b"/>
                      <a:r>
                        <a:rPr lang="en-US" sz="2400" b="1" i="0" u="none" strike="noStrike">
                          <a:solidFill>
                            <a:srgbClr val="000000"/>
                          </a:solidFill>
                          <a:effectLst/>
                          <a:latin typeface="Calibri" panose="020F0502020204030204" pitchFamily="34" charset="0"/>
                        </a:rPr>
                        <a:t>ODE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742950" lvl="1" indent="-285750" algn="l" fontAlgn="b">
                        <a:buFont typeface="Arial" panose="020B0604020202020204" pitchFamily="34" charset="0"/>
                        <a:buChar char="•"/>
                      </a:pPr>
                      <a:r>
                        <a:rPr lang="en-US" sz="2200" b="0" i="0" u="none" strike="noStrike" dirty="0">
                          <a:solidFill>
                            <a:srgbClr val="000000"/>
                          </a:solidFill>
                          <a:effectLst/>
                          <a:latin typeface="Calibri" panose="020F0502020204030204" pitchFamily="34" charset="0"/>
                        </a:rPr>
                        <a:t>Provide support to the field.</a:t>
                      </a:r>
                    </a:p>
                    <a:p>
                      <a:pPr marL="742950" lvl="1" indent="-285750" algn="l" fontAlgn="b">
                        <a:buFont typeface="Arial" panose="020B0604020202020204" pitchFamily="34" charset="0"/>
                        <a:buChar char="•"/>
                      </a:pPr>
                      <a:r>
                        <a:rPr lang="en-US" sz="2200" b="0" i="0" u="none" strike="noStrike" dirty="0">
                          <a:solidFill>
                            <a:srgbClr val="000000"/>
                          </a:solidFill>
                          <a:effectLst/>
                          <a:latin typeface="Calibri" panose="020F0502020204030204" pitchFamily="34" charset="0"/>
                        </a:rPr>
                        <a:t>Communicate any updates/issues/changes/etc.</a:t>
                      </a:r>
                    </a:p>
                    <a:p>
                      <a:pPr marL="742950" lvl="1" indent="-285750" algn="l" fontAlgn="b">
                        <a:buFont typeface="Arial" panose="020B0604020202020204" pitchFamily="34" charset="0"/>
                        <a:buChar char="•"/>
                      </a:pPr>
                      <a:r>
                        <a:rPr lang="en-US" sz="2200" b="0" i="0" u="none" strike="noStrike" dirty="0">
                          <a:solidFill>
                            <a:srgbClr val="000000"/>
                          </a:solidFill>
                          <a:effectLst/>
                          <a:latin typeface="Calibri" panose="020F0502020204030204" pitchFamily="34" charset="0"/>
                        </a:rPr>
                        <a:t>Monitor districts for reported testing improprieties.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9051570"/>
                  </a:ext>
                </a:extLst>
              </a:tr>
              <a:tr h="1456094">
                <a:tc>
                  <a:txBody>
                    <a:bodyPr/>
                    <a:lstStyle/>
                    <a:p>
                      <a:pPr algn="ctr" fontAlgn="b"/>
                      <a:r>
                        <a:rPr lang="en-US" sz="2400" b="1" i="0" u="none" strike="noStrike" dirty="0">
                          <a:solidFill>
                            <a:srgbClr val="000000"/>
                          </a:solidFill>
                          <a:effectLst/>
                          <a:latin typeface="Calibri" panose="020F0502020204030204" pitchFamily="34" charset="0"/>
                        </a:rPr>
                        <a:t>Districts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742950" lvl="1" indent="-285750" algn="l" fontAlgn="b">
                        <a:buFont typeface="Arial" panose="020B0604020202020204" pitchFamily="34" charset="0"/>
                        <a:buChar char="•"/>
                      </a:pPr>
                      <a:r>
                        <a:rPr lang="en-US" sz="2200" b="0" i="0" u="none" strike="noStrike" dirty="0">
                          <a:solidFill>
                            <a:srgbClr val="000000"/>
                          </a:solidFill>
                          <a:effectLst/>
                          <a:latin typeface="Calibri" panose="020F0502020204030204" pitchFamily="34" charset="0"/>
                        </a:rPr>
                        <a:t>Support teachers, test administrators, students, and families testing remotely.</a:t>
                      </a:r>
                    </a:p>
                    <a:p>
                      <a:pPr marL="742950" lvl="1" indent="-285750" algn="l" fontAlgn="b">
                        <a:buFont typeface="Arial" panose="020B0604020202020204" pitchFamily="34" charset="0"/>
                        <a:buChar char="•"/>
                      </a:pPr>
                      <a:r>
                        <a:rPr lang="en-US" sz="2200" b="0" i="0" u="none" strike="noStrike" dirty="0">
                          <a:solidFill>
                            <a:srgbClr val="000000"/>
                          </a:solidFill>
                          <a:effectLst/>
                          <a:latin typeface="Calibri" panose="020F0502020204030204" pitchFamily="34" charset="0"/>
                        </a:rPr>
                        <a:t>Ensure test administration policies are followed.</a:t>
                      </a:r>
                    </a:p>
                    <a:p>
                      <a:pPr marL="742950" lvl="1" indent="-285750" algn="l" fontAlgn="b">
                        <a:buFont typeface="Arial" panose="020B0604020202020204" pitchFamily="34" charset="0"/>
                        <a:buChar char="•"/>
                      </a:pPr>
                      <a:r>
                        <a:rPr lang="en-US" sz="2200" b="0" i="0" u="none" strike="noStrike" dirty="0">
                          <a:solidFill>
                            <a:srgbClr val="000000"/>
                          </a:solidFill>
                          <a:effectLst/>
                          <a:latin typeface="Calibri" panose="020F0502020204030204" pitchFamily="34" charset="0"/>
                        </a:rPr>
                        <a:t>Ensure students are assessed per parent/guardian permissions.</a:t>
                      </a:r>
                    </a:p>
                    <a:p>
                      <a:pPr marL="742950" lvl="1" indent="-285750" algn="l" fontAlgn="b">
                        <a:buFont typeface="Arial" panose="020B0604020202020204" pitchFamily="34" charset="0"/>
                        <a:buChar char="•"/>
                      </a:pPr>
                      <a:r>
                        <a:rPr lang="en-US" sz="2200" b="0" i="0" u="none" strike="noStrike" dirty="0">
                          <a:solidFill>
                            <a:srgbClr val="000000"/>
                          </a:solidFill>
                          <a:effectLst/>
                          <a:latin typeface="Calibri" panose="020F0502020204030204" pitchFamily="34" charset="0"/>
                        </a:rPr>
                        <a:t>Investigate and report testing improprieties.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8943531"/>
                  </a:ext>
                </a:extLst>
              </a:tr>
              <a:tr h="1332211">
                <a:tc>
                  <a:txBody>
                    <a:bodyPr/>
                    <a:lstStyle/>
                    <a:p>
                      <a:pPr algn="ctr" fontAlgn="b"/>
                      <a:r>
                        <a:rPr lang="en-US" sz="2400" b="1" i="0" u="none" strike="noStrike" dirty="0">
                          <a:solidFill>
                            <a:srgbClr val="000000"/>
                          </a:solidFill>
                          <a:effectLst/>
                          <a:latin typeface="Calibri" panose="020F0502020204030204" pitchFamily="34" charset="0"/>
                        </a:rPr>
                        <a:t>Proctors/</a:t>
                      </a:r>
                    </a:p>
                    <a:p>
                      <a:pPr algn="ctr" fontAlgn="b"/>
                      <a:r>
                        <a:rPr lang="en-US" sz="2400" b="1" i="0" u="none" strike="noStrike" dirty="0">
                          <a:solidFill>
                            <a:srgbClr val="000000"/>
                          </a:solidFill>
                          <a:effectLst/>
                          <a:latin typeface="Calibri" panose="020F0502020204030204" pitchFamily="34" charset="0"/>
                        </a:rPr>
                        <a:t>TAs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742950" lvl="1" indent="-285750" algn="l" fontAlgn="b">
                        <a:buFont typeface="Arial" panose="020B0604020202020204" pitchFamily="34" charset="0"/>
                        <a:buChar char="•"/>
                      </a:pPr>
                      <a:r>
                        <a:rPr lang="en-US" sz="2200" b="0" i="0" u="none" strike="noStrike" dirty="0">
                          <a:solidFill>
                            <a:srgbClr val="000000"/>
                          </a:solidFill>
                          <a:effectLst/>
                          <a:latin typeface="Calibri" panose="020F0502020204030204" pitchFamily="34" charset="0"/>
                        </a:rPr>
                        <a:t>Monitor and support testing students.</a:t>
                      </a:r>
                    </a:p>
                    <a:p>
                      <a:pPr marL="742950" lvl="1" indent="-285750" algn="l" fontAlgn="b">
                        <a:buFont typeface="Arial" panose="020B0604020202020204" pitchFamily="34" charset="0"/>
                        <a:buChar char="•"/>
                      </a:pPr>
                      <a:r>
                        <a:rPr lang="en-US" sz="2200" b="0" i="0" u="none" strike="noStrike" dirty="0">
                          <a:solidFill>
                            <a:srgbClr val="000000"/>
                          </a:solidFill>
                          <a:effectLst/>
                          <a:latin typeface="Calibri" panose="020F0502020204030204" pitchFamily="34" charset="0"/>
                        </a:rPr>
                        <a:t>Provide technical assistance as needed.</a:t>
                      </a:r>
                    </a:p>
                    <a:p>
                      <a:pPr marL="742950" lvl="1" indent="-285750" algn="l" fontAlgn="b">
                        <a:buFont typeface="Arial" panose="020B0604020202020204" pitchFamily="34" charset="0"/>
                        <a:buChar char="•"/>
                      </a:pPr>
                      <a:r>
                        <a:rPr lang="en-US" sz="2200" b="0" i="0" u="none" strike="noStrike" dirty="0">
                          <a:solidFill>
                            <a:srgbClr val="000000"/>
                          </a:solidFill>
                          <a:effectLst/>
                          <a:latin typeface="Calibri" panose="020F0502020204030204" pitchFamily="34" charset="0"/>
                        </a:rPr>
                        <a:t>Respond to test improprieties as outlined in the Test Administration Manual.</a:t>
                      </a:r>
                    </a:p>
                    <a:p>
                      <a:pPr marL="742950" lvl="1" indent="-285750" algn="l" fontAlgn="b">
                        <a:buFont typeface="Arial" panose="020B0604020202020204" pitchFamily="34" charset="0"/>
                        <a:buChar char="•"/>
                      </a:pPr>
                      <a:r>
                        <a:rPr lang="en-US" sz="2200" b="0" i="0" u="none" strike="noStrike" dirty="0">
                          <a:solidFill>
                            <a:srgbClr val="000000"/>
                          </a:solidFill>
                          <a:effectLst/>
                          <a:latin typeface="Calibri" panose="020F0502020204030204" pitchFamily="34" charset="0"/>
                        </a:rPr>
                        <a:t>Ensure all students have the opportunity to complete their</a:t>
                      </a:r>
                      <a:r>
                        <a:rPr lang="en-US" sz="2200" b="0" i="0" u="none" strike="noStrike" baseline="0" dirty="0">
                          <a:solidFill>
                            <a:srgbClr val="000000"/>
                          </a:solidFill>
                          <a:effectLst/>
                          <a:latin typeface="Calibri" panose="020F0502020204030204" pitchFamily="34" charset="0"/>
                        </a:rPr>
                        <a:t> assessment</a:t>
                      </a:r>
                      <a:endParaRPr lang="en-US" sz="22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9684734"/>
                  </a:ext>
                </a:extLst>
              </a:tr>
            </a:tbl>
          </a:graphicData>
        </a:graphic>
      </p:graphicFrame>
    </p:spTree>
    <p:extLst>
      <p:ext uri="{BB962C8B-B14F-4D97-AF65-F5344CB8AC3E}">
        <p14:creationId xmlns:p14="http://schemas.microsoft.com/office/powerpoint/2010/main" val="25703028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CBF217-7B15-4F7F-A661-977B390A1A4F}"/>
              </a:ext>
              <a:ext uri="{C183D7F6-B498-43B3-948B-1728B52AA6E4}">
                <adec:decorative xmlns:adec="http://schemas.microsoft.com/office/drawing/2017/decorative" val="1"/>
              </a:ext>
            </a:extLst>
          </p:cNvPr>
          <p:cNvSpPr>
            <a:spLocks noGrp="1"/>
          </p:cNvSpPr>
          <p:nvPr>
            <p:ph type="sldNum" sz="quarter" idx="12"/>
          </p:nvPr>
        </p:nvSpPr>
        <p:spPr/>
        <p:txBody>
          <a:bodyPr/>
          <a:lstStyle/>
          <a:p>
            <a:r>
              <a:rPr lang="en-US" dirty="0"/>
              <a:t> </a:t>
            </a:r>
            <a:fld id="{C26AAFF7-C4D7-4A72-B8FA-A17532192431}" type="slidenum">
              <a:rPr lang="en-US" smtClean="0"/>
              <a:pPr/>
              <a:t>26</a:t>
            </a:fld>
            <a:endParaRPr lang="en-US" dirty="0"/>
          </a:p>
        </p:txBody>
      </p:sp>
      <p:sp>
        <p:nvSpPr>
          <p:cNvPr id="5" name="Title 4">
            <a:extLst>
              <a:ext uri="{FF2B5EF4-FFF2-40B4-BE49-F238E27FC236}">
                <a16:creationId xmlns:a16="http://schemas.microsoft.com/office/drawing/2014/main" id="{17DFE08B-B3E1-4D36-BB36-D5819C207AB9}"/>
              </a:ext>
            </a:extLst>
          </p:cNvPr>
          <p:cNvSpPr>
            <a:spLocks noGrp="1"/>
          </p:cNvSpPr>
          <p:nvPr>
            <p:ph type="title"/>
          </p:nvPr>
        </p:nvSpPr>
        <p:spPr/>
        <p:txBody>
          <a:bodyPr/>
          <a:lstStyle/>
          <a:p>
            <a:r>
              <a:rPr lang="en-US" dirty="0"/>
              <a:t>After Testing</a:t>
            </a:r>
          </a:p>
        </p:txBody>
      </p:sp>
      <p:graphicFrame>
        <p:nvGraphicFramePr>
          <p:cNvPr id="8" name="Table 7" descr="table for after testing checklist">
            <a:extLst>
              <a:ext uri="{FF2B5EF4-FFF2-40B4-BE49-F238E27FC236}">
                <a16:creationId xmlns:a16="http://schemas.microsoft.com/office/drawing/2014/main" id="{4332A0DA-043B-4CB3-B765-2A0165F350EE}"/>
              </a:ext>
            </a:extLst>
          </p:cNvPr>
          <p:cNvGraphicFramePr>
            <a:graphicFrameLocks noGrp="1"/>
          </p:cNvGraphicFramePr>
          <p:nvPr>
            <p:extLst>
              <p:ext uri="{D42A27DB-BD31-4B8C-83A1-F6EECF244321}">
                <p14:modId xmlns:p14="http://schemas.microsoft.com/office/powerpoint/2010/main" val="2489209200"/>
              </p:ext>
            </p:extLst>
          </p:nvPr>
        </p:nvGraphicFramePr>
        <p:xfrm>
          <a:off x="320040" y="1782084"/>
          <a:ext cx="11498579" cy="4583021"/>
        </p:xfrm>
        <a:graphic>
          <a:graphicData uri="http://schemas.openxmlformats.org/drawingml/2006/table">
            <a:tbl>
              <a:tblPr firstRow="1"/>
              <a:tblGrid>
                <a:gridCol w="1394460">
                  <a:extLst>
                    <a:ext uri="{9D8B030D-6E8A-4147-A177-3AD203B41FA5}">
                      <a16:colId xmlns:a16="http://schemas.microsoft.com/office/drawing/2014/main" val="90081516"/>
                    </a:ext>
                  </a:extLst>
                </a:gridCol>
                <a:gridCol w="10104119">
                  <a:extLst>
                    <a:ext uri="{9D8B030D-6E8A-4147-A177-3AD203B41FA5}">
                      <a16:colId xmlns:a16="http://schemas.microsoft.com/office/drawing/2014/main" val="1925721794"/>
                    </a:ext>
                  </a:extLst>
                </a:gridCol>
              </a:tblGrid>
              <a:tr h="444071">
                <a:tc>
                  <a:txBody>
                    <a:bodyPr/>
                    <a:lstStyle/>
                    <a:p>
                      <a:pPr algn="l" fontAlgn="b"/>
                      <a:r>
                        <a:rPr lang="en-US" sz="24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1" i="0" u="none" strike="noStrike" dirty="0">
                          <a:solidFill>
                            <a:srgbClr val="000000"/>
                          </a:solidFill>
                          <a:effectLst/>
                          <a:latin typeface="Calibri" panose="020F0502020204030204" pitchFamily="34" charset="0"/>
                        </a:rPr>
                        <a:t>Responsibilities</a:t>
                      </a:r>
                      <a:r>
                        <a:rPr lang="en-US" sz="2400" b="1" i="0" u="none" strike="noStrike" baseline="0" dirty="0">
                          <a:solidFill>
                            <a:srgbClr val="000000"/>
                          </a:solidFill>
                          <a:effectLst/>
                          <a:latin typeface="Calibri" panose="020F0502020204030204" pitchFamily="34" charset="0"/>
                        </a:rPr>
                        <a:t> </a:t>
                      </a:r>
                      <a:r>
                        <a:rPr lang="en-US" sz="2400" b="1" i="0" u="none" strike="noStrike" dirty="0">
                          <a:solidFill>
                            <a:srgbClr val="000000"/>
                          </a:solidFill>
                          <a:effectLst/>
                          <a:latin typeface="Calibri" panose="020F0502020204030204" pitchFamily="34" charset="0"/>
                        </a:rPr>
                        <a:t>After Testing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3616664"/>
                  </a:ext>
                </a:extLst>
              </a:tr>
              <a:tr h="823605">
                <a:tc>
                  <a:txBody>
                    <a:bodyPr/>
                    <a:lstStyle/>
                    <a:p>
                      <a:pPr algn="ctr" fontAlgn="b"/>
                      <a:r>
                        <a:rPr lang="en-US" sz="2400" b="1" i="0" u="none" strike="noStrike" dirty="0">
                          <a:solidFill>
                            <a:srgbClr val="000000"/>
                          </a:solidFill>
                          <a:effectLst/>
                          <a:latin typeface="Calibri" panose="020F0502020204030204" pitchFamily="34" charset="0"/>
                        </a:rPr>
                        <a:t>ODE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742950" marR="0" lvl="1" indent="-2857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2200" b="0" i="0" u="none" strike="noStrike" dirty="0">
                          <a:solidFill>
                            <a:srgbClr val="000000"/>
                          </a:solidFill>
                          <a:effectLst/>
                          <a:latin typeface="Calibri" panose="020F0502020204030204" pitchFamily="34" charset="0"/>
                        </a:rPr>
                        <a:t>Consider feedback from stakeholders about the remote testing experience.</a:t>
                      </a:r>
                    </a:p>
                    <a:p>
                      <a:pPr marL="742950" lvl="1" indent="-285750" algn="l" fontAlgn="b">
                        <a:buFont typeface="Arial" panose="020B0604020202020204" pitchFamily="34" charset="0"/>
                        <a:buChar char="•"/>
                      </a:pPr>
                      <a:r>
                        <a:rPr lang="en-US" sz="2200" b="0" i="0" u="none" strike="noStrike" dirty="0">
                          <a:solidFill>
                            <a:srgbClr val="000000"/>
                          </a:solidFill>
                          <a:effectLst/>
                          <a:latin typeface="Calibri" panose="020F0502020204030204" pitchFamily="34" charset="0"/>
                        </a:rPr>
                        <a:t>Ensure test completion is displayed in TIDE and reported in the Centralized Reporting System.</a:t>
                      </a:r>
                    </a:p>
                    <a:p>
                      <a:pPr marL="742950" lvl="1" indent="-285750" algn="l" fontAlgn="b">
                        <a:buFont typeface="Arial" panose="020B0604020202020204" pitchFamily="34" charset="0"/>
                        <a:buChar char="•"/>
                      </a:pPr>
                      <a:r>
                        <a:rPr lang="en-US" sz="2200" b="0" i="0" u="none" strike="noStrike" dirty="0">
                          <a:solidFill>
                            <a:srgbClr val="000000"/>
                          </a:solidFill>
                          <a:effectLst/>
                          <a:latin typeface="Calibri" panose="020F0502020204030204" pitchFamily="34" charset="0"/>
                        </a:rPr>
                        <a:t>Analyze and publish the statewide assessment data.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9051570"/>
                  </a:ext>
                </a:extLst>
              </a:tr>
              <a:tr h="1456094">
                <a:tc>
                  <a:txBody>
                    <a:bodyPr/>
                    <a:lstStyle/>
                    <a:p>
                      <a:pPr algn="ctr" fontAlgn="b"/>
                      <a:r>
                        <a:rPr lang="en-US" sz="2400" b="1" i="0" u="none" strike="noStrike" dirty="0">
                          <a:solidFill>
                            <a:srgbClr val="000000"/>
                          </a:solidFill>
                          <a:effectLst/>
                          <a:latin typeface="Calibri" panose="020F0502020204030204" pitchFamily="34" charset="0"/>
                        </a:rPr>
                        <a:t>Districts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742950" lvl="1" indent="-285750" algn="l" fontAlgn="b">
                        <a:buFont typeface="Arial" panose="020B0604020202020204" pitchFamily="34" charset="0"/>
                        <a:buChar char="•"/>
                      </a:pPr>
                      <a:r>
                        <a:rPr lang="en-US" sz="2200" b="0" i="0" u="none" strike="noStrike" dirty="0">
                          <a:solidFill>
                            <a:srgbClr val="000000"/>
                          </a:solidFill>
                          <a:effectLst/>
                          <a:latin typeface="Calibri" panose="020F0502020204030204" pitchFamily="34" charset="0"/>
                        </a:rPr>
                        <a:t>E</a:t>
                      </a:r>
                      <a:r>
                        <a:rPr lang="en-US" sz="2200" b="0" i="0" u="none" strike="noStrike" baseline="0" dirty="0">
                          <a:solidFill>
                            <a:srgbClr val="000000"/>
                          </a:solidFill>
                          <a:effectLst/>
                          <a:latin typeface="Calibri" panose="020F0502020204030204" pitchFamily="34" charset="0"/>
                        </a:rPr>
                        <a:t>nsure identified students have completed their assessments per parent/guardian testing permission.</a:t>
                      </a:r>
                    </a:p>
                    <a:p>
                      <a:pPr marL="742950" lvl="1" indent="-285750" algn="l" fontAlgn="b">
                        <a:buFont typeface="Arial" panose="020B0604020202020204" pitchFamily="34" charset="0"/>
                        <a:buChar char="•"/>
                      </a:pPr>
                      <a:r>
                        <a:rPr lang="en-US" sz="2200" b="0" i="0" u="none" strike="noStrike" dirty="0">
                          <a:solidFill>
                            <a:srgbClr val="000000"/>
                          </a:solidFill>
                          <a:effectLst/>
                          <a:latin typeface="Calibri" panose="020F0502020204030204" pitchFamily="34" charset="0"/>
                        </a:rPr>
                        <a:t>Ensure teachers and test administrators complete post-testing responsibilities.</a:t>
                      </a:r>
                    </a:p>
                    <a:p>
                      <a:pPr marL="742950" lvl="1" indent="-285750" algn="l" fontAlgn="b">
                        <a:buFont typeface="Arial" panose="020B0604020202020204" pitchFamily="34" charset="0"/>
                        <a:buChar char="•"/>
                      </a:pPr>
                      <a:r>
                        <a:rPr lang="en-US" sz="2200" b="0" i="0" u="none" strike="noStrike" dirty="0">
                          <a:solidFill>
                            <a:srgbClr val="000000"/>
                          </a:solidFill>
                          <a:effectLst/>
                          <a:latin typeface="Calibri" panose="020F0502020204030204" pitchFamily="34" charset="0"/>
                        </a:rPr>
                        <a:t>Analyze and report statewide summative assessment data.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8943531"/>
                  </a:ext>
                </a:extLst>
              </a:tr>
              <a:tr h="1332211">
                <a:tc>
                  <a:txBody>
                    <a:bodyPr/>
                    <a:lstStyle/>
                    <a:p>
                      <a:pPr algn="ctr" fontAlgn="b"/>
                      <a:r>
                        <a:rPr lang="en-US" sz="2400" b="1" i="0" u="none" strike="noStrike" dirty="0">
                          <a:solidFill>
                            <a:srgbClr val="000000"/>
                          </a:solidFill>
                          <a:effectLst/>
                          <a:latin typeface="Calibri" panose="020F0502020204030204" pitchFamily="34" charset="0"/>
                        </a:rPr>
                        <a:t>Proctors/</a:t>
                      </a:r>
                    </a:p>
                    <a:p>
                      <a:pPr algn="ctr" fontAlgn="b"/>
                      <a:r>
                        <a:rPr lang="en-US" sz="2400" b="1" i="0" u="none" strike="noStrike" dirty="0">
                          <a:solidFill>
                            <a:srgbClr val="000000"/>
                          </a:solidFill>
                          <a:effectLst/>
                          <a:latin typeface="Calibri" panose="020F0502020204030204" pitchFamily="34" charset="0"/>
                        </a:rPr>
                        <a:t>TAs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742950" lvl="1" indent="-285750" algn="l" fontAlgn="b">
                        <a:buFont typeface="Arial" panose="020B0604020202020204" pitchFamily="34" charset="0"/>
                        <a:buChar char="•"/>
                      </a:pPr>
                      <a:r>
                        <a:rPr lang="en-US" sz="2200" b="0" i="0" u="none" strike="noStrike" dirty="0">
                          <a:solidFill>
                            <a:srgbClr val="000000"/>
                          </a:solidFill>
                          <a:effectLst/>
                          <a:latin typeface="Calibri" panose="020F0502020204030204" pitchFamily="34" charset="0"/>
                        </a:rPr>
                        <a:t>Return/destroy remote test materials as required.</a:t>
                      </a:r>
                    </a:p>
                    <a:p>
                      <a:pPr marL="742950" lvl="1" indent="-285750" algn="l" fontAlgn="b">
                        <a:buFont typeface="Arial" panose="020B0604020202020204" pitchFamily="34" charset="0"/>
                        <a:buChar char="•"/>
                      </a:pPr>
                      <a:r>
                        <a:rPr lang="en-US" sz="2200" b="0" i="0" u="none" strike="noStrike" dirty="0">
                          <a:solidFill>
                            <a:srgbClr val="000000"/>
                          </a:solidFill>
                          <a:effectLst/>
                          <a:latin typeface="Calibri" panose="020F0502020204030204" pitchFamily="34" charset="0"/>
                        </a:rPr>
                        <a:t>Report any test incidents as outlined in the Test Administration Manual.</a:t>
                      </a:r>
                      <a:endParaRPr lang="en-US" sz="2200" b="0" i="0" u="none" strike="noStrike" dirty="0">
                        <a:solidFill>
                          <a:srgbClr val="000000"/>
                        </a:solidFill>
                        <a:effectLst/>
                        <a:latin typeface="Calibri" panose="020F0502020204030204" pitchFamily="34" charset="0"/>
                        <a:hlinkClick r:id="rId3"/>
                      </a:endParaRPr>
                    </a:p>
                    <a:p>
                      <a:pPr marL="742950" lvl="1" indent="-285750" algn="l" fontAlgn="b">
                        <a:buFont typeface="Arial" panose="020B0604020202020204" pitchFamily="34" charset="0"/>
                        <a:buChar char="•"/>
                      </a:pPr>
                      <a:r>
                        <a:rPr lang="en-US" sz="2200" b="0" i="0" u="none" strike="noStrike" kern="1200" dirty="0">
                          <a:solidFill>
                            <a:srgbClr val="000000"/>
                          </a:solidFill>
                          <a:effectLst/>
                          <a:latin typeface="Calibri" panose="020F0502020204030204" pitchFamily="34" charset="0"/>
                          <a:ea typeface="+mn-ea"/>
                          <a:cs typeface="+mn-cs"/>
                        </a:rPr>
                        <a:t>Review student supports for future assessment supports or guidance.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9684734"/>
                  </a:ext>
                </a:extLst>
              </a:tr>
            </a:tbl>
          </a:graphicData>
        </a:graphic>
      </p:graphicFrame>
    </p:spTree>
    <p:extLst>
      <p:ext uri="{BB962C8B-B14F-4D97-AF65-F5344CB8AC3E}">
        <p14:creationId xmlns:p14="http://schemas.microsoft.com/office/powerpoint/2010/main" val="17798090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Checklist and Contact Information for Technical Support</a:t>
            </a:r>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357F5B69-6281-4C1F-8C38-6DA0F56DA430}" type="slidenum">
              <a:rPr lang="en-US" smtClean="0"/>
              <a:pPr/>
              <a:t>27</a:t>
            </a:fld>
            <a:endParaRPr lang="en-US" dirty="0"/>
          </a:p>
        </p:txBody>
      </p:sp>
    </p:spTree>
    <p:extLst>
      <p:ext uri="{BB962C8B-B14F-4D97-AF65-F5344CB8AC3E}">
        <p14:creationId xmlns:p14="http://schemas.microsoft.com/office/powerpoint/2010/main" val="17207581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7DFE08B-B3E1-4D36-BB36-D5819C207AB9}"/>
              </a:ext>
            </a:extLst>
          </p:cNvPr>
          <p:cNvSpPr>
            <a:spLocks noGrp="1"/>
          </p:cNvSpPr>
          <p:nvPr>
            <p:ph type="title"/>
          </p:nvPr>
        </p:nvSpPr>
        <p:spPr/>
        <p:txBody>
          <a:bodyPr>
            <a:normAutofit/>
          </a:bodyPr>
          <a:lstStyle/>
          <a:p>
            <a:r>
              <a:rPr lang="en-US" dirty="0"/>
              <a:t>Quick Checklist: Preparing for Remote Proctoring</a:t>
            </a:r>
          </a:p>
        </p:txBody>
      </p:sp>
      <p:sp>
        <p:nvSpPr>
          <p:cNvPr id="4" name="Content Placeholder 3">
            <a:extLst>
              <a:ext uri="{FF2B5EF4-FFF2-40B4-BE49-F238E27FC236}">
                <a16:creationId xmlns:a16="http://schemas.microsoft.com/office/drawing/2014/main" id="{030AB470-A7D6-4CD7-9699-E37981397919}"/>
              </a:ext>
            </a:extLst>
          </p:cNvPr>
          <p:cNvSpPr>
            <a:spLocks noGrp="1"/>
          </p:cNvSpPr>
          <p:nvPr>
            <p:ph idx="1"/>
          </p:nvPr>
        </p:nvSpPr>
        <p:spPr>
          <a:xfrm>
            <a:off x="717176" y="1825624"/>
            <a:ext cx="10784542" cy="4679293"/>
          </a:xfrm>
        </p:spPr>
        <p:txBody>
          <a:bodyPr>
            <a:noAutofit/>
          </a:bodyPr>
          <a:lstStyle/>
          <a:p>
            <a:pPr marL="742950" indent="-742950">
              <a:lnSpc>
                <a:spcPct val="100000"/>
              </a:lnSpc>
              <a:spcBef>
                <a:spcPts val="600"/>
              </a:spcBef>
              <a:buFont typeface="+mj-lt"/>
              <a:buAutoNum type="arabicPeriod"/>
            </a:pPr>
            <a:r>
              <a:rPr lang="en-US" dirty="0"/>
              <a:t>Parent has completed and returned the ODE Parent/Guardian Remote Test Administration Agreement Form or permission using the process your DTC has provided to obtain consent.</a:t>
            </a:r>
          </a:p>
          <a:p>
            <a:pPr marL="742950" indent="-742950">
              <a:lnSpc>
                <a:spcPct val="100000"/>
              </a:lnSpc>
              <a:spcBef>
                <a:spcPts val="600"/>
              </a:spcBef>
              <a:buFont typeface="+mj-lt"/>
              <a:buAutoNum type="arabicPeriod"/>
            </a:pPr>
            <a:r>
              <a:rPr lang="en-US" u="sng" dirty="0"/>
              <a:t>Both</a:t>
            </a:r>
            <a:r>
              <a:rPr lang="en-US" b="1" dirty="0"/>
              <a:t> </a:t>
            </a:r>
            <a:r>
              <a:rPr lang="en-US" dirty="0"/>
              <a:t>Parental Consent for Remote Testing and video attribute are set in TIDE.</a:t>
            </a:r>
          </a:p>
          <a:p>
            <a:pPr marL="742950" indent="-742950">
              <a:lnSpc>
                <a:spcPct val="100000"/>
              </a:lnSpc>
              <a:spcBef>
                <a:spcPts val="600"/>
              </a:spcBef>
              <a:buFont typeface="+mj-lt"/>
              <a:buAutoNum type="arabicPeriod"/>
            </a:pPr>
            <a:r>
              <a:rPr lang="en-US" dirty="0"/>
              <a:t>All Student Test Settings and Tools have been set in TIDE. </a:t>
            </a:r>
          </a:p>
          <a:p>
            <a:pPr marL="742950" indent="-742950">
              <a:lnSpc>
                <a:spcPct val="100000"/>
              </a:lnSpc>
              <a:spcBef>
                <a:spcPts val="600"/>
              </a:spcBef>
              <a:buFont typeface="+mj-lt"/>
              <a:buAutoNum type="arabicPeriod"/>
            </a:pPr>
            <a:r>
              <a:rPr lang="en-US" dirty="0"/>
              <a:t>TA has taken </a:t>
            </a:r>
            <a:r>
              <a:rPr lang="en-US" i="1" dirty="0"/>
              <a:t>(and passed) </a:t>
            </a:r>
            <a:r>
              <a:rPr lang="en-US" dirty="0"/>
              <a:t>Remote TA Certification Course.</a:t>
            </a:r>
          </a:p>
          <a:p>
            <a:pPr marL="742950" indent="-742950">
              <a:lnSpc>
                <a:spcPct val="100000"/>
              </a:lnSpc>
              <a:spcBef>
                <a:spcPts val="600"/>
              </a:spcBef>
              <a:buFont typeface="+mj-lt"/>
              <a:buAutoNum type="arabicPeriod"/>
            </a:pPr>
            <a:r>
              <a:rPr lang="en-US" dirty="0"/>
              <a:t>Diagnostic Checks have been completed and verified on TA’s and Student’s machines.</a:t>
            </a:r>
          </a:p>
          <a:p>
            <a:pPr marL="742950" indent="-742950">
              <a:lnSpc>
                <a:spcPct val="100000"/>
              </a:lnSpc>
              <a:spcBef>
                <a:spcPts val="600"/>
              </a:spcBef>
              <a:buFont typeface="+mj-lt"/>
              <a:buAutoNum type="arabicPeriod"/>
            </a:pPr>
            <a:r>
              <a:rPr lang="en-US" dirty="0"/>
              <a:t>Test Session date &amp; time set with student </a:t>
            </a:r>
            <a:r>
              <a:rPr lang="en-US" i="1" dirty="0"/>
              <a:t>(and parent)</a:t>
            </a:r>
            <a:r>
              <a:rPr lang="en-US" dirty="0"/>
              <a:t>.</a:t>
            </a:r>
          </a:p>
        </p:txBody>
      </p:sp>
      <p:sp>
        <p:nvSpPr>
          <p:cNvPr id="2" name="Slide Number Placeholder 1">
            <a:extLst>
              <a:ext uri="{FF2B5EF4-FFF2-40B4-BE49-F238E27FC236}">
                <a16:creationId xmlns:a16="http://schemas.microsoft.com/office/drawing/2014/main" id="{BACBF217-7B15-4F7F-A661-977B390A1A4F}"/>
              </a:ext>
              <a:ext uri="{C183D7F6-B498-43B3-948B-1728B52AA6E4}">
                <adec:decorative xmlns:adec="http://schemas.microsoft.com/office/drawing/2017/decorative" val="1"/>
              </a:ext>
            </a:extLst>
          </p:cNvPr>
          <p:cNvSpPr>
            <a:spLocks noGrp="1"/>
          </p:cNvSpPr>
          <p:nvPr>
            <p:ph type="sldNum" sz="quarter" idx="12"/>
          </p:nvPr>
        </p:nvSpPr>
        <p:spPr/>
        <p:txBody>
          <a:bodyPr/>
          <a:lstStyle/>
          <a:p>
            <a:fld id="{C26AAFF7-C4D7-4A72-B8FA-A17532192431}" type="slidenum">
              <a:rPr lang="en-US" smtClean="0"/>
              <a:pPr/>
              <a:t>28</a:t>
            </a:fld>
            <a:endParaRPr lang="en-US" dirty="0"/>
          </a:p>
        </p:txBody>
      </p:sp>
    </p:spTree>
    <p:extLst>
      <p:ext uri="{BB962C8B-B14F-4D97-AF65-F5344CB8AC3E}">
        <p14:creationId xmlns:p14="http://schemas.microsoft.com/office/powerpoint/2010/main" val="29308588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56DBA33-6AE6-48EB-BA36-8BFEEF59D2F5}"/>
              </a:ext>
            </a:extLst>
          </p:cNvPr>
          <p:cNvSpPr>
            <a:spLocks noGrp="1"/>
          </p:cNvSpPr>
          <p:nvPr>
            <p:ph type="title"/>
          </p:nvPr>
        </p:nvSpPr>
        <p:spPr/>
        <p:txBody>
          <a:bodyPr>
            <a:noAutofit/>
          </a:bodyPr>
          <a:lstStyle/>
          <a:p>
            <a:r>
              <a:rPr lang="en-US" sz="4000" dirty="0"/>
              <a:t>Contact Information and Technical Support</a:t>
            </a:r>
          </a:p>
        </p:txBody>
      </p:sp>
      <p:sp>
        <p:nvSpPr>
          <p:cNvPr id="2" name="Content Placeholder 1">
            <a:extLst>
              <a:ext uri="{FF2B5EF4-FFF2-40B4-BE49-F238E27FC236}">
                <a16:creationId xmlns:a16="http://schemas.microsoft.com/office/drawing/2014/main" id="{D71B0BFC-0F3C-4661-B955-C18F9A1C6A78}"/>
              </a:ext>
            </a:extLst>
          </p:cNvPr>
          <p:cNvSpPr>
            <a:spLocks noGrp="1"/>
          </p:cNvSpPr>
          <p:nvPr>
            <p:ph idx="1"/>
          </p:nvPr>
        </p:nvSpPr>
        <p:spPr>
          <a:xfrm>
            <a:off x="1044096" y="1868155"/>
            <a:ext cx="10130701" cy="4636763"/>
          </a:xfrm>
        </p:spPr>
        <p:txBody>
          <a:bodyPr vert="horz" lIns="91440" tIns="45720" rIns="91440" bIns="45720" rtlCol="0" anchor="t">
            <a:noAutofit/>
          </a:bodyPr>
          <a:lstStyle/>
          <a:p>
            <a:pPr>
              <a:lnSpc>
                <a:spcPct val="100000"/>
              </a:lnSpc>
              <a:spcBef>
                <a:spcPts val="600"/>
              </a:spcBef>
            </a:pPr>
            <a:r>
              <a:rPr lang="en-US" dirty="0"/>
              <a:t>If you need additional information or have questions, please contact your District Testing Coordinator (DTC) or consult the resources posted on the </a:t>
            </a:r>
            <a:r>
              <a:rPr lang="en-US" dirty="0">
                <a:hlinkClick r:id="rId3"/>
              </a:rPr>
              <a:t>ODE Assessment Administration website</a:t>
            </a:r>
            <a:r>
              <a:rPr lang="en-US" dirty="0"/>
              <a:t> under the Remote Testing Resource section</a:t>
            </a:r>
          </a:p>
          <a:p>
            <a:pPr>
              <a:lnSpc>
                <a:spcPct val="100000"/>
              </a:lnSpc>
              <a:spcBef>
                <a:spcPts val="600"/>
              </a:spcBef>
            </a:pPr>
            <a:r>
              <a:rPr lang="en-US" dirty="0">
                <a:ea typeface="+mn-lt"/>
                <a:cs typeface="+mn-lt"/>
              </a:rPr>
              <a:t>For Content Specific Support or Questions, please contact your </a:t>
            </a:r>
            <a:r>
              <a:rPr lang="en-US" dirty="0">
                <a:ea typeface="+mn-lt"/>
                <a:cs typeface="+mn-lt"/>
                <a:hlinkClick r:id="rId4"/>
              </a:rPr>
              <a:t>Regional ESD Partner</a:t>
            </a:r>
            <a:r>
              <a:rPr lang="en-US" dirty="0">
                <a:ea typeface="+mn-lt"/>
                <a:cs typeface="+mn-lt"/>
              </a:rPr>
              <a:t> or refer to the </a:t>
            </a:r>
            <a:r>
              <a:rPr lang="en-US" dirty="0">
                <a:ea typeface="+mn-lt"/>
                <a:cs typeface="+mn-lt"/>
                <a:hlinkClick r:id="rId5"/>
              </a:rPr>
              <a:t>ODE Assessment Help webpage.</a:t>
            </a:r>
            <a:endParaRPr lang="en-US" dirty="0">
              <a:ea typeface="+mn-lt"/>
              <a:cs typeface="+mn-lt"/>
            </a:endParaRPr>
          </a:p>
          <a:p>
            <a:pPr>
              <a:lnSpc>
                <a:spcPct val="100000"/>
              </a:lnSpc>
              <a:spcBef>
                <a:spcPts val="600"/>
              </a:spcBef>
            </a:pPr>
            <a:r>
              <a:rPr lang="en-US" dirty="0"/>
              <a:t>If you need technical assistance, you can contact the OSAS Help Desk</a:t>
            </a:r>
          </a:p>
          <a:p>
            <a:pPr marL="0" indent="0" algn="ctr">
              <a:lnSpc>
                <a:spcPct val="100000"/>
              </a:lnSpc>
              <a:spcBef>
                <a:spcPts val="600"/>
              </a:spcBef>
              <a:buNone/>
            </a:pPr>
            <a:r>
              <a:rPr lang="en-US" dirty="0"/>
              <a:t>Email: </a:t>
            </a:r>
            <a:r>
              <a:rPr lang="en-US" dirty="0">
                <a:hlinkClick r:id="rId6"/>
              </a:rPr>
              <a:t>osashelpdesk@cambiumassessment.com</a:t>
            </a:r>
            <a:r>
              <a:rPr lang="en-US" dirty="0"/>
              <a:t> </a:t>
            </a:r>
          </a:p>
          <a:p>
            <a:pPr marL="0" indent="0" algn="ctr">
              <a:lnSpc>
                <a:spcPct val="100000"/>
              </a:lnSpc>
              <a:spcBef>
                <a:spcPts val="600"/>
              </a:spcBef>
              <a:buNone/>
            </a:pPr>
            <a:r>
              <a:rPr lang="en-US" dirty="0"/>
              <a:t>Customer Support Phone:  1 - (866) 509 - 6257</a:t>
            </a:r>
          </a:p>
          <a:p>
            <a:pPr marL="0" indent="0" algn="ctr">
              <a:lnSpc>
                <a:spcPct val="100000"/>
              </a:lnSpc>
              <a:spcBef>
                <a:spcPts val="600"/>
              </a:spcBef>
              <a:buNone/>
            </a:pPr>
            <a:r>
              <a:rPr lang="en-US" dirty="0"/>
              <a:t>Customer Support Fax:  1 - (877) 218 - 7663</a:t>
            </a:r>
          </a:p>
          <a:p>
            <a:pPr marL="0" indent="0">
              <a:spcBef>
                <a:spcPts val="600"/>
              </a:spcBef>
              <a:buNone/>
            </a:pPr>
            <a:endParaRPr lang="en-US" dirty="0"/>
          </a:p>
        </p:txBody>
      </p:sp>
      <p:sp>
        <p:nvSpPr>
          <p:cNvPr id="3" name="Slide Number Placeholder 2">
            <a:extLst>
              <a:ext uri="{FF2B5EF4-FFF2-40B4-BE49-F238E27FC236}">
                <a16:creationId xmlns:a16="http://schemas.microsoft.com/office/drawing/2014/main" id="{5CCDB79E-DECF-44EE-BDEF-3127BD014109}"/>
              </a:ext>
              <a:ext uri="{C183D7F6-B498-43B3-948B-1728B52AA6E4}">
                <adec:decorative xmlns:adec="http://schemas.microsoft.com/office/drawing/2017/decorative" val="1"/>
              </a:ext>
            </a:extLst>
          </p:cNvPr>
          <p:cNvSpPr>
            <a:spLocks noGrp="1"/>
          </p:cNvSpPr>
          <p:nvPr>
            <p:ph type="sldNum" sz="quarter" idx="12"/>
          </p:nvPr>
        </p:nvSpPr>
        <p:spPr/>
        <p:txBody>
          <a:bodyPr/>
          <a:lstStyle/>
          <a:p>
            <a:fld id="{58AE716E-68DD-2249-A7FA-8AEF0B14DF81}" type="slidenum">
              <a:rPr lang="en-US" smtClean="0"/>
              <a:pPr/>
              <a:t>29</a:t>
            </a:fld>
            <a:endParaRPr lang="en-US" dirty="0"/>
          </a:p>
        </p:txBody>
      </p:sp>
    </p:spTree>
    <p:extLst>
      <p:ext uri="{BB962C8B-B14F-4D97-AF65-F5344CB8AC3E}">
        <p14:creationId xmlns:p14="http://schemas.microsoft.com/office/powerpoint/2010/main" val="1690470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Overview of Remote Administration and Testing Window</a:t>
            </a:r>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357F5B69-6281-4C1F-8C38-6DA0F56DA430}" type="slidenum">
              <a:rPr lang="en-US" smtClean="0"/>
              <a:pPr/>
              <a:t>3</a:t>
            </a:fld>
            <a:endParaRPr lang="en-US" dirty="0"/>
          </a:p>
        </p:txBody>
      </p:sp>
    </p:spTree>
    <p:extLst>
      <p:ext uri="{BB962C8B-B14F-4D97-AF65-F5344CB8AC3E}">
        <p14:creationId xmlns:p14="http://schemas.microsoft.com/office/powerpoint/2010/main" val="1755790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7EF58DF0-3310-4DBA-9EFB-5212CD7DDFFE}"/>
              </a:ext>
            </a:extLst>
          </p:cNvPr>
          <p:cNvSpPr>
            <a:spLocks noGrp="1"/>
          </p:cNvSpPr>
          <p:nvPr>
            <p:ph idx="1"/>
          </p:nvPr>
        </p:nvSpPr>
        <p:spPr/>
        <p:txBody>
          <a:bodyPr vert="horz" lIns="91440" tIns="45720" rIns="91440" bIns="45720" rtlCol="0" anchor="t">
            <a:normAutofit/>
          </a:bodyPr>
          <a:lstStyle/>
          <a:p>
            <a:pPr>
              <a:lnSpc>
                <a:spcPct val="100000"/>
              </a:lnSpc>
              <a:spcBef>
                <a:spcPts val="600"/>
              </a:spcBef>
            </a:pPr>
            <a:r>
              <a:rPr lang="en-US" dirty="0"/>
              <a:t>States must assess students to:</a:t>
            </a:r>
          </a:p>
          <a:p>
            <a:pPr lvl="1">
              <a:lnSpc>
                <a:spcPct val="100000"/>
              </a:lnSpc>
              <a:spcBef>
                <a:spcPts val="600"/>
              </a:spcBef>
            </a:pPr>
            <a:r>
              <a:rPr lang="en-US" dirty="0"/>
              <a:t>Meet ESSA statewide assessment requirements</a:t>
            </a:r>
          </a:p>
          <a:p>
            <a:pPr lvl="1">
              <a:lnSpc>
                <a:spcPct val="100000"/>
              </a:lnSpc>
              <a:spcBef>
                <a:spcPts val="600"/>
              </a:spcBef>
            </a:pPr>
            <a:r>
              <a:rPr lang="en-US" dirty="0"/>
              <a:t>Provide data to help families, schools, districts, and the state understand and improve student academic achievement</a:t>
            </a:r>
          </a:p>
          <a:p>
            <a:pPr marL="457200" lvl="1" indent="0">
              <a:lnSpc>
                <a:spcPct val="100000"/>
              </a:lnSpc>
              <a:spcBef>
                <a:spcPts val="600"/>
              </a:spcBef>
              <a:buNone/>
            </a:pPr>
            <a:endParaRPr lang="en-US" dirty="0"/>
          </a:p>
          <a:p>
            <a:pPr marL="0" lvl="1" indent="0" algn="ctr">
              <a:lnSpc>
                <a:spcPct val="100000"/>
              </a:lnSpc>
              <a:spcBef>
                <a:spcPts val="600"/>
              </a:spcBef>
              <a:buNone/>
            </a:pPr>
            <a:r>
              <a:rPr lang="en-US" i="1" dirty="0"/>
              <a:t>Remote administration provides additional access to statewide assessments for schools that deliver instruction using remote, virtual, or online models</a:t>
            </a:r>
            <a:endParaRPr lang="en-US" i="1" dirty="0">
              <a:cs typeface="Calibri"/>
            </a:endParaRPr>
          </a:p>
        </p:txBody>
      </p:sp>
      <p:sp>
        <p:nvSpPr>
          <p:cNvPr id="2" name="Slide Number Placeholder 1">
            <a:extLst>
              <a:ext uri="{FF2B5EF4-FFF2-40B4-BE49-F238E27FC236}">
                <a16:creationId xmlns:a16="http://schemas.microsoft.com/office/drawing/2014/main" id="{BACBF217-7B15-4F7F-A661-977B390A1A4F}"/>
              </a:ext>
              <a:ext uri="{C183D7F6-B498-43B3-948B-1728B52AA6E4}">
                <adec:decorative xmlns:adec="http://schemas.microsoft.com/office/drawing/2017/decorative" val="1"/>
              </a:ext>
            </a:extLst>
          </p:cNvPr>
          <p:cNvSpPr>
            <a:spLocks noGrp="1"/>
          </p:cNvSpPr>
          <p:nvPr>
            <p:ph type="sldNum" sz="quarter" idx="12"/>
          </p:nvPr>
        </p:nvSpPr>
        <p:spPr/>
        <p:txBody>
          <a:bodyPr/>
          <a:lstStyle/>
          <a:p>
            <a:fld id="{C26AAFF7-C4D7-4A72-B8FA-A17532192431}" type="slidenum">
              <a:rPr lang="en-US" smtClean="0"/>
              <a:pPr/>
              <a:t>4</a:t>
            </a:fld>
            <a:endParaRPr lang="en-US" dirty="0"/>
          </a:p>
        </p:txBody>
      </p:sp>
      <p:sp>
        <p:nvSpPr>
          <p:cNvPr id="5" name="Title 4">
            <a:extLst>
              <a:ext uri="{FF2B5EF4-FFF2-40B4-BE49-F238E27FC236}">
                <a16:creationId xmlns:a16="http://schemas.microsoft.com/office/drawing/2014/main" id="{17DFE08B-B3E1-4D36-BB36-D5819C207AB9}"/>
              </a:ext>
            </a:extLst>
          </p:cNvPr>
          <p:cNvSpPr>
            <a:spLocks noGrp="1"/>
          </p:cNvSpPr>
          <p:nvPr>
            <p:ph type="title"/>
          </p:nvPr>
        </p:nvSpPr>
        <p:spPr/>
        <p:txBody>
          <a:bodyPr>
            <a:normAutofit/>
          </a:bodyPr>
          <a:lstStyle/>
          <a:p>
            <a:r>
              <a:rPr lang="en-US" sz="4000" dirty="0"/>
              <a:t>Rationale</a:t>
            </a:r>
          </a:p>
        </p:txBody>
      </p:sp>
    </p:spTree>
    <p:extLst>
      <p:ext uri="{BB962C8B-B14F-4D97-AF65-F5344CB8AC3E}">
        <p14:creationId xmlns:p14="http://schemas.microsoft.com/office/powerpoint/2010/main" val="4121335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CBF217-7B15-4F7F-A661-977B390A1A4F}"/>
              </a:ext>
              <a:ext uri="{C183D7F6-B498-43B3-948B-1728B52AA6E4}">
                <adec:decorative xmlns:adec="http://schemas.microsoft.com/office/drawing/2017/decorative" val="1"/>
              </a:ext>
            </a:extLst>
          </p:cNvPr>
          <p:cNvSpPr>
            <a:spLocks noGrp="1"/>
          </p:cNvSpPr>
          <p:nvPr>
            <p:ph type="sldNum" sz="quarter" idx="12"/>
          </p:nvPr>
        </p:nvSpPr>
        <p:spPr/>
        <p:txBody>
          <a:bodyPr/>
          <a:lstStyle/>
          <a:p>
            <a:fld id="{C26AAFF7-C4D7-4A72-B8FA-A17532192431}" type="slidenum">
              <a:rPr lang="en-US" smtClean="0"/>
              <a:pPr/>
              <a:t>5</a:t>
            </a:fld>
            <a:endParaRPr lang="en-US" dirty="0"/>
          </a:p>
        </p:txBody>
      </p:sp>
      <p:sp>
        <p:nvSpPr>
          <p:cNvPr id="5" name="Title 4">
            <a:extLst>
              <a:ext uri="{FF2B5EF4-FFF2-40B4-BE49-F238E27FC236}">
                <a16:creationId xmlns:a16="http://schemas.microsoft.com/office/drawing/2014/main" id="{17DFE08B-B3E1-4D36-BB36-D5819C207AB9}"/>
              </a:ext>
            </a:extLst>
          </p:cNvPr>
          <p:cNvSpPr>
            <a:spLocks noGrp="1"/>
          </p:cNvSpPr>
          <p:nvPr>
            <p:ph type="title"/>
          </p:nvPr>
        </p:nvSpPr>
        <p:spPr/>
        <p:txBody>
          <a:bodyPr>
            <a:normAutofit/>
          </a:bodyPr>
          <a:lstStyle/>
          <a:p>
            <a:r>
              <a:rPr lang="en-US" sz="4000" dirty="0"/>
              <a:t>Remote Testing Test Window</a:t>
            </a:r>
          </a:p>
        </p:txBody>
      </p:sp>
      <p:sp>
        <p:nvSpPr>
          <p:cNvPr id="4" name="TextBox 3">
            <a:extLst>
              <a:ext uri="{FF2B5EF4-FFF2-40B4-BE49-F238E27FC236}">
                <a16:creationId xmlns:a16="http://schemas.microsoft.com/office/drawing/2014/main" id="{E5859FAF-54DA-9BBE-B891-B6E1CA9568A2}"/>
              </a:ext>
            </a:extLst>
          </p:cNvPr>
          <p:cNvSpPr txBox="1"/>
          <p:nvPr/>
        </p:nvSpPr>
        <p:spPr>
          <a:xfrm>
            <a:off x="717176" y="2057400"/>
            <a:ext cx="10784542" cy="2985433"/>
          </a:xfrm>
          <a:prstGeom prst="rect">
            <a:avLst/>
          </a:prstGeom>
          <a:noFill/>
        </p:spPr>
        <p:txBody>
          <a:bodyPr wrap="square" rtlCol="0">
            <a:spAutoFit/>
          </a:bodyPr>
          <a:lstStyle/>
          <a:p>
            <a:pPr>
              <a:spcBef>
                <a:spcPts val="600"/>
              </a:spcBef>
            </a:pPr>
            <a:r>
              <a:rPr lang="en-US" sz="2400" dirty="0"/>
              <a:t>Test windows for remote versions of the online summative content assessments and the SEED Survey can be found in the </a:t>
            </a:r>
            <a:r>
              <a:rPr lang="en-US" sz="2400" dirty="0">
                <a:hlinkClick r:id="rId3"/>
              </a:rPr>
              <a:t>Oregon Assessment Administration Schedule</a:t>
            </a:r>
            <a:r>
              <a:rPr lang="en-US" sz="2400" dirty="0"/>
              <a:t>.</a:t>
            </a:r>
          </a:p>
          <a:p>
            <a:pPr>
              <a:spcBef>
                <a:spcPts val="600"/>
              </a:spcBef>
            </a:pPr>
            <a:endParaRPr lang="en-US" sz="2400" dirty="0"/>
          </a:p>
          <a:p>
            <a:pPr>
              <a:spcBef>
                <a:spcPts val="600"/>
              </a:spcBef>
            </a:pPr>
            <a:r>
              <a:rPr lang="en-US" sz="2400" dirty="0"/>
              <a:t>The test schedule is also published in the </a:t>
            </a:r>
            <a:r>
              <a:rPr lang="en-US" sz="2400" dirty="0">
                <a:hlinkClick r:id="rId4"/>
              </a:rPr>
              <a:t>Test Administration Manual: Appendix A</a:t>
            </a:r>
            <a:r>
              <a:rPr lang="en-US" sz="2400" dirty="0"/>
              <a:t>.</a:t>
            </a:r>
          </a:p>
          <a:p>
            <a:pPr>
              <a:spcBef>
                <a:spcPts val="600"/>
              </a:spcBef>
            </a:pPr>
            <a:endParaRPr lang="en-US" sz="2400" dirty="0"/>
          </a:p>
          <a:p>
            <a:pPr>
              <a:spcBef>
                <a:spcPts val="600"/>
              </a:spcBef>
            </a:pPr>
            <a:r>
              <a:rPr lang="en-US" sz="2400" dirty="0"/>
              <a:t>There is no remote option for Oregon Extended tests, the ELPA Screener, the Alt ELPA, or the Alt SEED Survey.</a:t>
            </a:r>
          </a:p>
        </p:txBody>
      </p:sp>
    </p:spTree>
    <p:extLst>
      <p:ext uri="{BB962C8B-B14F-4D97-AF65-F5344CB8AC3E}">
        <p14:creationId xmlns:p14="http://schemas.microsoft.com/office/powerpoint/2010/main" val="2095155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School Eligibility for</a:t>
            </a:r>
            <a:br>
              <a:rPr lang="en-US" dirty="0"/>
            </a:br>
            <a:r>
              <a:rPr lang="en-US" dirty="0"/>
              <a:t>Offering Remote Testing</a:t>
            </a:r>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357F5B69-6281-4C1F-8C38-6DA0F56DA430}" type="slidenum">
              <a:rPr lang="en-US" smtClean="0"/>
              <a:pPr/>
              <a:t>6</a:t>
            </a:fld>
            <a:endParaRPr lang="en-US" dirty="0"/>
          </a:p>
        </p:txBody>
      </p:sp>
    </p:spTree>
    <p:extLst>
      <p:ext uri="{BB962C8B-B14F-4D97-AF65-F5344CB8AC3E}">
        <p14:creationId xmlns:p14="http://schemas.microsoft.com/office/powerpoint/2010/main" val="9490140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7EF58DF0-3310-4DBA-9EFB-5212CD7DDFFE}"/>
              </a:ext>
            </a:extLst>
          </p:cNvPr>
          <p:cNvSpPr>
            <a:spLocks noGrp="1"/>
          </p:cNvSpPr>
          <p:nvPr>
            <p:ph idx="1"/>
          </p:nvPr>
        </p:nvSpPr>
        <p:spPr/>
        <p:txBody>
          <a:bodyPr vert="horz" lIns="91440" tIns="45720" rIns="91440" bIns="45720" rtlCol="0" anchor="t">
            <a:noAutofit/>
          </a:bodyPr>
          <a:lstStyle/>
          <a:p>
            <a:pPr marL="0" indent="0">
              <a:lnSpc>
                <a:spcPct val="100000"/>
              </a:lnSpc>
              <a:spcBef>
                <a:spcPts val="600"/>
              </a:spcBef>
              <a:spcAft>
                <a:spcPts val="1800"/>
              </a:spcAft>
              <a:buNone/>
            </a:pPr>
            <a:r>
              <a:rPr lang="en-US" dirty="0"/>
              <a:t>Most students across Oregon will take the test in person. Administration of the Oregon Statewide Summative Assessments should align with a school’s instructional model.</a:t>
            </a:r>
          </a:p>
          <a:p>
            <a:pPr>
              <a:lnSpc>
                <a:spcPct val="100000"/>
              </a:lnSpc>
              <a:spcBef>
                <a:spcPts val="600"/>
              </a:spcBef>
              <a:spcAft>
                <a:spcPts val="1200"/>
              </a:spcAft>
            </a:pPr>
            <a:r>
              <a:rPr lang="en-US" dirty="0"/>
              <a:t>If a school predominantly provides students with </a:t>
            </a:r>
            <a:r>
              <a:rPr lang="en-US" i="1" dirty="0"/>
              <a:t>in-person instruction</a:t>
            </a:r>
            <a:r>
              <a:rPr lang="en-US" dirty="0"/>
              <a:t>, students will test in person </a:t>
            </a:r>
            <a:r>
              <a:rPr lang="en-US" i="1" dirty="0"/>
              <a:t>(even individual students who may receive instruction remotely)</a:t>
            </a:r>
            <a:r>
              <a:rPr lang="en-US" dirty="0"/>
              <a:t>. </a:t>
            </a:r>
          </a:p>
          <a:p>
            <a:pPr>
              <a:lnSpc>
                <a:spcPct val="100000"/>
              </a:lnSpc>
              <a:spcBef>
                <a:spcPts val="600"/>
              </a:spcBef>
            </a:pPr>
            <a:r>
              <a:rPr lang="en-US" dirty="0"/>
              <a:t>If a school provides a student predominantly </a:t>
            </a:r>
            <a:r>
              <a:rPr lang="en-US" i="1" dirty="0"/>
              <a:t>remote or online instruction,</a:t>
            </a:r>
            <a:r>
              <a:rPr lang="en-US" dirty="0"/>
              <a:t> </a:t>
            </a:r>
            <a:r>
              <a:rPr lang="en-US" b="1" u="sng" dirty="0"/>
              <a:t>they may offer</a:t>
            </a:r>
            <a:r>
              <a:rPr lang="en-US" b="1" dirty="0"/>
              <a:t> </a:t>
            </a:r>
            <a:r>
              <a:rPr lang="en-US" dirty="0"/>
              <a:t>that student summative assessments remotely. </a:t>
            </a:r>
          </a:p>
        </p:txBody>
      </p:sp>
      <p:sp>
        <p:nvSpPr>
          <p:cNvPr id="2" name="Slide Number Placeholder 1">
            <a:extLst>
              <a:ext uri="{FF2B5EF4-FFF2-40B4-BE49-F238E27FC236}">
                <a16:creationId xmlns:a16="http://schemas.microsoft.com/office/drawing/2014/main" id="{BACBF217-7B15-4F7F-A661-977B390A1A4F}"/>
              </a:ext>
              <a:ext uri="{C183D7F6-B498-43B3-948B-1728B52AA6E4}">
                <adec:decorative xmlns:adec="http://schemas.microsoft.com/office/drawing/2017/decorative" val="1"/>
              </a:ext>
            </a:extLst>
          </p:cNvPr>
          <p:cNvSpPr>
            <a:spLocks noGrp="1"/>
          </p:cNvSpPr>
          <p:nvPr>
            <p:ph type="sldNum" sz="quarter" idx="12"/>
          </p:nvPr>
        </p:nvSpPr>
        <p:spPr/>
        <p:txBody>
          <a:bodyPr/>
          <a:lstStyle/>
          <a:p>
            <a:r>
              <a:rPr lang="en-US" dirty="0"/>
              <a:t>| </a:t>
            </a:r>
            <a:fld id="{C26AAFF7-C4D7-4A72-B8FA-A17532192431}" type="slidenum">
              <a:rPr lang="en-US" smtClean="0"/>
              <a:pPr/>
              <a:t>7</a:t>
            </a:fld>
            <a:endParaRPr lang="en-US" dirty="0"/>
          </a:p>
        </p:txBody>
      </p:sp>
      <p:sp>
        <p:nvSpPr>
          <p:cNvPr id="5" name="Title 4">
            <a:extLst>
              <a:ext uri="{FF2B5EF4-FFF2-40B4-BE49-F238E27FC236}">
                <a16:creationId xmlns:a16="http://schemas.microsoft.com/office/drawing/2014/main" id="{17DFE08B-B3E1-4D36-BB36-D5819C207AB9}"/>
              </a:ext>
            </a:extLst>
          </p:cNvPr>
          <p:cNvSpPr>
            <a:spLocks noGrp="1"/>
          </p:cNvSpPr>
          <p:nvPr>
            <p:ph type="title"/>
          </p:nvPr>
        </p:nvSpPr>
        <p:spPr/>
        <p:txBody>
          <a:bodyPr/>
          <a:lstStyle/>
          <a:p>
            <a:r>
              <a:rPr lang="en-US" dirty="0"/>
              <a:t>Remote Testing Eligibility</a:t>
            </a:r>
          </a:p>
        </p:txBody>
      </p:sp>
    </p:spTree>
    <p:extLst>
      <p:ext uri="{BB962C8B-B14F-4D97-AF65-F5344CB8AC3E}">
        <p14:creationId xmlns:p14="http://schemas.microsoft.com/office/powerpoint/2010/main" val="15332513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7EF58DF0-3310-4DBA-9EFB-5212CD7DDFFE}"/>
              </a:ext>
            </a:extLst>
          </p:cNvPr>
          <p:cNvSpPr>
            <a:spLocks noGrp="1"/>
          </p:cNvSpPr>
          <p:nvPr>
            <p:ph idx="1"/>
          </p:nvPr>
        </p:nvSpPr>
        <p:spPr/>
        <p:txBody>
          <a:bodyPr vert="horz" lIns="91440" tIns="45720" rIns="91440" bIns="45720" rtlCol="0" anchor="t">
            <a:noAutofit/>
          </a:bodyPr>
          <a:lstStyle/>
          <a:p>
            <a:pPr marL="0" indent="0">
              <a:lnSpc>
                <a:spcPct val="100000"/>
              </a:lnSpc>
              <a:spcBef>
                <a:spcPts val="600"/>
              </a:spcBef>
              <a:buNone/>
            </a:pPr>
            <a:r>
              <a:rPr lang="en-US" dirty="0"/>
              <a:t>Even if a school that delivers remote or online instruction </a:t>
            </a:r>
            <a:r>
              <a:rPr lang="en-US" b="1" dirty="0">
                <a:solidFill>
                  <a:srgbClr val="FF0000"/>
                </a:solidFill>
              </a:rPr>
              <a:t>may not </a:t>
            </a:r>
            <a:r>
              <a:rPr lang="en-US" dirty="0"/>
              <a:t>be able to offer remote testing to a given student, if the following apply:</a:t>
            </a:r>
          </a:p>
          <a:p>
            <a:pPr>
              <a:lnSpc>
                <a:spcPct val="100000"/>
              </a:lnSpc>
              <a:spcBef>
                <a:spcPts val="600"/>
              </a:spcBef>
            </a:pPr>
            <a:r>
              <a:rPr lang="en-US" b="1" dirty="0"/>
              <a:t>Technology limitations </a:t>
            </a:r>
            <a:r>
              <a:rPr lang="en-US" i="1" dirty="0"/>
              <a:t>(i.e., limited broadband, hardware requirements, or assistive technology)</a:t>
            </a:r>
          </a:p>
          <a:p>
            <a:pPr>
              <a:lnSpc>
                <a:spcPct val="100000"/>
              </a:lnSpc>
              <a:spcBef>
                <a:spcPts val="600"/>
              </a:spcBef>
            </a:pPr>
            <a:r>
              <a:rPr lang="en-US" b="1" dirty="0"/>
              <a:t>Accessibility needs cannot be supported</a:t>
            </a:r>
            <a:r>
              <a:rPr lang="en-US" dirty="0"/>
              <a:t> </a:t>
            </a:r>
            <a:r>
              <a:rPr lang="en-US" i="1" dirty="0"/>
              <a:t>(i.e., Designated or Accommodation Supports)</a:t>
            </a:r>
          </a:p>
          <a:p>
            <a:pPr>
              <a:lnSpc>
                <a:spcPct val="100000"/>
              </a:lnSpc>
              <a:spcBef>
                <a:spcPts val="600"/>
              </a:spcBef>
            </a:pPr>
            <a:r>
              <a:rPr lang="en-US" b="1" dirty="0"/>
              <a:t>Student is participating in:</a:t>
            </a:r>
          </a:p>
          <a:p>
            <a:pPr lvl="1">
              <a:lnSpc>
                <a:spcPct val="100000"/>
              </a:lnSpc>
              <a:spcBef>
                <a:spcPts val="600"/>
              </a:spcBef>
            </a:pPr>
            <a:r>
              <a:rPr lang="en-US" dirty="0"/>
              <a:t>Oregon Extended Assessment, ELPA Screener, or the Alternate ELPA </a:t>
            </a:r>
          </a:p>
          <a:p>
            <a:pPr lvl="1">
              <a:lnSpc>
                <a:spcPct val="100000"/>
              </a:lnSpc>
              <a:spcBef>
                <a:spcPts val="600"/>
              </a:spcBef>
            </a:pPr>
            <a:r>
              <a:rPr lang="en-US" dirty="0"/>
              <a:t>Oregon’s Statewide Assessments Braille version </a:t>
            </a:r>
            <a:endParaRPr lang="en-US" dirty="0">
              <a:cs typeface="Calibri"/>
            </a:endParaRPr>
          </a:p>
          <a:p>
            <a:pPr marL="0" indent="0">
              <a:lnSpc>
                <a:spcPct val="100000"/>
              </a:lnSpc>
              <a:spcBef>
                <a:spcPts val="600"/>
              </a:spcBef>
              <a:buNone/>
            </a:pPr>
            <a:r>
              <a:rPr lang="en-US" dirty="0"/>
              <a:t>If any of these apply, work with the student and family to schedule the tests at an alternate location (i.e., district, or school site).</a:t>
            </a:r>
          </a:p>
        </p:txBody>
      </p:sp>
      <p:sp>
        <p:nvSpPr>
          <p:cNvPr id="2" name="Slide Number Placeholder 1">
            <a:extLst>
              <a:ext uri="{FF2B5EF4-FFF2-40B4-BE49-F238E27FC236}">
                <a16:creationId xmlns:a16="http://schemas.microsoft.com/office/drawing/2014/main" id="{BACBF217-7B15-4F7F-A661-977B390A1A4F}"/>
              </a:ext>
              <a:ext uri="{C183D7F6-B498-43B3-948B-1728B52AA6E4}">
                <adec:decorative xmlns:adec="http://schemas.microsoft.com/office/drawing/2017/decorative" val="1"/>
              </a:ext>
            </a:extLst>
          </p:cNvPr>
          <p:cNvSpPr>
            <a:spLocks noGrp="1"/>
          </p:cNvSpPr>
          <p:nvPr>
            <p:ph type="sldNum" sz="quarter" idx="12"/>
          </p:nvPr>
        </p:nvSpPr>
        <p:spPr/>
        <p:txBody>
          <a:bodyPr/>
          <a:lstStyle/>
          <a:p>
            <a:r>
              <a:rPr lang="en-US" dirty="0"/>
              <a:t>| </a:t>
            </a:r>
            <a:fld id="{C26AAFF7-C4D7-4A72-B8FA-A17532192431}" type="slidenum">
              <a:rPr lang="en-US" smtClean="0"/>
              <a:pPr/>
              <a:t>8</a:t>
            </a:fld>
            <a:endParaRPr lang="en-US" dirty="0"/>
          </a:p>
        </p:txBody>
      </p:sp>
      <p:sp>
        <p:nvSpPr>
          <p:cNvPr id="5" name="Title 4">
            <a:extLst>
              <a:ext uri="{FF2B5EF4-FFF2-40B4-BE49-F238E27FC236}">
                <a16:creationId xmlns:a16="http://schemas.microsoft.com/office/drawing/2014/main" id="{17DFE08B-B3E1-4D36-BB36-D5819C207AB9}"/>
              </a:ext>
            </a:extLst>
          </p:cNvPr>
          <p:cNvSpPr>
            <a:spLocks noGrp="1"/>
          </p:cNvSpPr>
          <p:nvPr>
            <p:ph type="title"/>
          </p:nvPr>
        </p:nvSpPr>
        <p:spPr/>
        <p:txBody>
          <a:bodyPr/>
          <a:lstStyle/>
          <a:p>
            <a:r>
              <a:rPr lang="en-US" dirty="0"/>
              <a:t>Remote Testing Eligibility Cont. </a:t>
            </a:r>
          </a:p>
        </p:txBody>
      </p:sp>
    </p:spTree>
    <p:extLst>
      <p:ext uri="{BB962C8B-B14F-4D97-AF65-F5344CB8AC3E}">
        <p14:creationId xmlns:p14="http://schemas.microsoft.com/office/powerpoint/2010/main" val="389674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Parent/Guardian Consent for Remote Testing Participation</a:t>
            </a:r>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357F5B69-6281-4C1F-8C38-6DA0F56DA430}" type="slidenum">
              <a:rPr lang="en-US" smtClean="0"/>
              <a:pPr/>
              <a:t>9</a:t>
            </a:fld>
            <a:endParaRPr lang="en-US" dirty="0"/>
          </a:p>
        </p:txBody>
      </p:sp>
    </p:spTree>
    <p:extLst>
      <p:ext uri="{BB962C8B-B14F-4D97-AF65-F5344CB8AC3E}">
        <p14:creationId xmlns:p14="http://schemas.microsoft.com/office/powerpoint/2010/main" val="2208928654"/>
      </p:ext>
    </p:extLst>
  </p:cSld>
  <p:clrMapOvr>
    <a:masterClrMapping/>
  </p:clrMapOvr>
</p:sld>
</file>

<file path=ppt/theme/theme1.xml><?xml version="1.0" encoding="utf-8"?>
<a:theme xmlns:a="http://schemas.openxmlformats.org/drawingml/2006/main" name="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E PowerPoint Building Block slides [Read-Only]" id="{BABB4061-A641-433D-AE0D-69884C325802}" vid="{CB27EC1B-AEAF-40BC-B6E0-F8F8A7EEF5F1}"/>
    </a:ext>
  </a:extLst>
</a:theme>
</file>

<file path=ppt/theme/theme2.xml><?xml version="1.0" encoding="utf-8"?>
<a:theme xmlns:a="http://schemas.openxmlformats.org/drawingml/2006/main" name="Green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E PowerPoint Building Block slides [Read-Only]" id="{BABB4061-A641-433D-AE0D-69884C325802}" vid="{13328A15-D75C-459C-8AA4-82F34844FE1B}"/>
    </a:ext>
  </a:extLst>
</a:theme>
</file>

<file path=ppt/theme/theme3.xml><?xml version="1.0" encoding="utf-8"?>
<a:theme xmlns:a="http://schemas.openxmlformats.org/drawingml/2006/main" name="Gold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E PowerPoint Building Block slides [Read-Only]" id="{BABB4061-A641-433D-AE0D-69884C325802}" vid="{B286A5D2-15A4-41D1-8564-02EEFFFA116F}"/>
    </a:ext>
  </a:extLst>
</a:theme>
</file>

<file path=ppt/theme/theme4.xml><?xml version="1.0" encoding="utf-8"?>
<a:theme xmlns:a="http://schemas.openxmlformats.org/drawingml/2006/main" name="Orange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E PowerPoint Building Block slides [Read-Only]" id="{BABB4061-A641-433D-AE0D-69884C325802}" vid="{19640A6B-AAF8-4218-A9EC-6BD5DDF9108F}"/>
    </a:ext>
  </a:extLst>
</a:theme>
</file>

<file path=ppt/theme/theme5.xml><?xml version="1.0" encoding="utf-8"?>
<a:theme xmlns:a="http://schemas.openxmlformats.org/drawingml/2006/main" name="Red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E PowerPoint Building Block slides [Read-Only]" id="{BABB4061-A641-433D-AE0D-69884C325802}" vid="{BD288583-56C6-472B-96C5-D52CDDAB7307}"/>
    </a:ext>
  </a:extLst>
</a:theme>
</file>

<file path=ppt/theme/theme6.xml><?xml version="1.0" encoding="utf-8"?>
<a:theme xmlns:a="http://schemas.openxmlformats.org/drawingml/2006/main" name="Teal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E PowerPoint Building Block slides [Read-Only]" id="{BABB4061-A641-433D-AE0D-69884C325802}" vid="{36377052-6E8A-492E-8071-9B53782DBF69}"/>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CE426A0BE1DCD4282029129806F0353" ma:contentTypeVersion="8" ma:contentTypeDescription="Create a new document." ma:contentTypeScope="" ma:versionID="2fa6e710697f4022c0d5a648e4491bb5">
  <xsd:schema xmlns:xsd="http://www.w3.org/2001/XMLSchema" xmlns:xs="http://www.w3.org/2001/XMLSchema" xmlns:p="http://schemas.microsoft.com/office/2006/metadata/properties" xmlns:ns1="http://schemas.microsoft.com/sharepoint/v3" xmlns:ns2="826a7eb6-1fc1-4229-aedf-6a10bdcdc31e" xmlns:ns3="54031767-dd6d-417c-ab73-583408f47564" targetNamespace="http://schemas.microsoft.com/office/2006/metadata/properties" ma:root="true" ma:fieldsID="256e605d0e29d97c9081fe2632c68745" ns1:_="" ns2:_="" ns3:_="">
    <xsd:import namespace="http://schemas.microsoft.com/sharepoint/v3"/>
    <xsd:import namespace="826a7eb6-1fc1-4229-aedf-6a10bdcdc31e"/>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26a7eb6-1fc1-4229-aedf-6a10bdcdc31e"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Estimated_x0020_Creation_x0020_Date xmlns="826a7eb6-1fc1-4229-aedf-6a10bdcdc31e" xsi:nil="true"/>
    <Remediation_x0020_Date xmlns="826a7eb6-1fc1-4229-aedf-6a10bdcdc31e">2025-09-22T20:23:01+00:00</Remediation_x0020_Date>
    <PublishingExpirationDate xmlns="http://schemas.microsoft.com/sharepoint/v3" xsi:nil="true"/>
    <PublishingStartDate xmlns="http://schemas.microsoft.com/sharepoint/v3" xsi:nil="true"/>
    <Priority xmlns="826a7eb6-1fc1-4229-aedf-6a10bdcdc31e">New</Priority>
  </documentManagement>
</p:properties>
</file>

<file path=customXml/itemProps1.xml><?xml version="1.0" encoding="utf-8"?>
<ds:datastoreItem xmlns:ds="http://schemas.openxmlformats.org/officeDocument/2006/customXml" ds:itemID="{BC6A6EEA-9D11-4953-A106-F5D3C7C51832}"/>
</file>

<file path=customXml/itemProps2.xml><?xml version="1.0" encoding="utf-8"?>
<ds:datastoreItem xmlns:ds="http://schemas.openxmlformats.org/officeDocument/2006/customXml" ds:itemID="{7FE9B9AF-DEAD-441C-A1AB-BF331A25F370}">
  <ds:schemaRefs>
    <ds:schemaRef ds:uri="http://schemas.microsoft.com/sharepoint/v3/contenttype/forms"/>
  </ds:schemaRefs>
</ds:datastoreItem>
</file>

<file path=customXml/itemProps3.xml><?xml version="1.0" encoding="utf-8"?>
<ds:datastoreItem xmlns:ds="http://schemas.openxmlformats.org/officeDocument/2006/customXml" ds:itemID="{8B9B8DF8-5999-41EF-83A9-6E25237A82F3}">
  <ds:schemaRefs>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cff768f0-15bc-4a4d-af58-1e3581e35e48"/>
    <ds:schemaRef ds:uri="35c482b7-3342-4aed-a937-806bb302c8cb"/>
    <ds:schemaRef ds:uri="http://www.w3.org/XML/1998/namespace"/>
  </ds:schemaRefs>
</ds:datastoreItem>
</file>

<file path=docMetadata/LabelInfo.xml><?xml version="1.0" encoding="utf-8"?>
<clbl:labelList xmlns:clbl="http://schemas.microsoft.com/office/2020/mipLabelMetadata">
  <clbl:label id="{7730ea53-6f5e-4160-81a5-992a9105450a}" enabled="1" method="Standard" siteId="{b4f51418-b269-49a2-935a-fa54bf584fc8}" contentBits="0" removed="0"/>
</clbl:labelList>
</file>

<file path=docProps/app.xml><?xml version="1.0" encoding="utf-8"?>
<Properties xmlns="http://schemas.openxmlformats.org/officeDocument/2006/extended-properties" xmlns:vt="http://schemas.openxmlformats.org/officeDocument/2006/docPropsVTypes">
  <Template>ODE PowerPoint Building Block Template</Template>
  <TotalTime>18052</TotalTime>
  <Words>4558</Words>
  <Application>Microsoft Office PowerPoint</Application>
  <PresentationFormat>Widescreen</PresentationFormat>
  <Paragraphs>416</Paragraphs>
  <Slides>29</Slides>
  <Notes>29</Notes>
  <HiddenSlides>0</HiddenSlides>
  <MMClips>0</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29</vt:i4>
      </vt:variant>
    </vt:vector>
  </HeadingPairs>
  <TitlesOfParts>
    <vt:vector size="39" baseType="lpstr">
      <vt:lpstr>Arial</vt:lpstr>
      <vt:lpstr>Calibri</vt:lpstr>
      <vt:lpstr>Cambria</vt:lpstr>
      <vt:lpstr>Franklin Gothic Book</vt:lpstr>
      <vt:lpstr>2021ODE</vt:lpstr>
      <vt:lpstr>Green_2021ODE</vt:lpstr>
      <vt:lpstr>Gold_2021ODE</vt:lpstr>
      <vt:lpstr>Orange_2021ODE</vt:lpstr>
      <vt:lpstr>Red_2021ODE</vt:lpstr>
      <vt:lpstr>Teal_2021ODE</vt:lpstr>
      <vt:lpstr>Training Module 10</vt:lpstr>
      <vt:lpstr>Objectives</vt:lpstr>
      <vt:lpstr>Overview of Remote Administration and Testing Window</vt:lpstr>
      <vt:lpstr>Rationale</vt:lpstr>
      <vt:lpstr>Remote Testing Test Window</vt:lpstr>
      <vt:lpstr>School Eligibility for Offering Remote Testing</vt:lpstr>
      <vt:lpstr>Remote Testing Eligibility</vt:lpstr>
      <vt:lpstr>Remote Testing Eligibility Cont. </vt:lpstr>
      <vt:lpstr>Parent/Guardian Consent for Remote Testing Participation</vt:lpstr>
      <vt:lpstr>Obtaining Parent/Guardian Consent</vt:lpstr>
      <vt:lpstr>Parent/Guardian Consent  and Remote Test Settings in TIDE</vt:lpstr>
      <vt:lpstr>Obtaining Parent/Guardian Consent </vt:lpstr>
      <vt:lpstr>Obtaining Parent/Guardian Consent Cont.</vt:lpstr>
      <vt:lpstr>Remote Testing Administration Guidance</vt:lpstr>
      <vt:lpstr>Overview of Remote Testing</vt:lpstr>
      <vt:lpstr>Remote Test Administration Certification Course</vt:lpstr>
      <vt:lpstr>Remote Test Administration Certification Course Cont.</vt:lpstr>
      <vt:lpstr>Remote Test Administration Formats within the Oregon Statewide Assessment System (OSAS)</vt:lpstr>
      <vt:lpstr>Remote Administration: OSAS Secure Browser</vt:lpstr>
      <vt:lpstr>Remote Administration Guidance:  Remote Testing and Assessment Sessions</vt:lpstr>
      <vt:lpstr>Preparing Your Computer and Other Technology</vt:lpstr>
      <vt:lpstr>Before Testing: ODE and Districts</vt:lpstr>
      <vt:lpstr>Before Testing: Proctors and TAs</vt:lpstr>
      <vt:lpstr>Responsibilities and Expectations Student Directions</vt:lpstr>
      <vt:lpstr>During Testing</vt:lpstr>
      <vt:lpstr>After Testing</vt:lpstr>
      <vt:lpstr>Checklist and Contact Information for Technical Support</vt:lpstr>
      <vt:lpstr>Quick Checklist: Preparing for Remote Proctoring</vt:lpstr>
      <vt:lpstr>Contact Information and Technical Support</vt:lpstr>
    </vt:vector>
  </TitlesOfParts>
  <Company>Oregon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Remote Testing</dc:title>
  <dc:creator>BERTRAND Tony * ODE</dc:creator>
  <cp:lastModifiedBy>BERTRAND Tony * ODE</cp:lastModifiedBy>
  <cp:revision>178</cp:revision>
  <dcterms:created xsi:type="dcterms:W3CDTF">2021-12-13T17:20:29Z</dcterms:created>
  <dcterms:modified xsi:type="dcterms:W3CDTF">2025-09-04T16:46:09Z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0x010100ACE426A0BE1DCD4282029129806F0353</vt:lpwstr>
  </property>
  <property fmtid="{D5CDD505-2E9C-101B-9397-08002B2CF9AE}" pid="3" name="MSIP_Label_7730ea53-6f5e-4160-81a5-992a9105450a_Enabled">
    <vt:lpwstr>true</vt:lpwstr>
  </property>
  <property fmtid="{D5CDD505-2E9C-101B-9397-08002B2CF9AE}" pid="4" name="MSIP_Label_7730ea53-6f5e-4160-81a5-992a9105450a_SetDate">
    <vt:lpwstr>2024-07-09T18:34:11Z</vt:lpwstr>
  </property>
  <property fmtid="{D5CDD505-2E9C-101B-9397-08002B2CF9AE}" pid="5" name="MSIP_Label_7730ea53-6f5e-4160-81a5-992a9105450a_Method">
    <vt:lpwstr>Standard</vt:lpwstr>
  </property>
  <property fmtid="{D5CDD505-2E9C-101B-9397-08002B2CF9AE}" pid="6" name="MSIP_Label_7730ea53-6f5e-4160-81a5-992a9105450a_Name">
    <vt:lpwstr>Level 2 - Limited (Items)</vt:lpwstr>
  </property>
  <property fmtid="{D5CDD505-2E9C-101B-9397-08002B2CF9AE}" pid="7" name="MSIP_Label_7730ea53-6f5e-4160-81a5-992a9105450a_SiteId">
    <vt:lpwstr>b4f51418-b269-49a2-935a-fa54bf584fc8</vt:lpwstr>
  </property>
  <property fmtid="{D5CDD505-2E9C-101B-9397-08002B2CF9AE}" pid="8" name="MSIP_Label_7730ea53-6f5e-4160-81a5-992a9105450a_ActionId">
    <vt:lpwstr>98813222-06c0-4560-8f7b-70eb18740008</vt:lpwstr>
  </property>
  <property fmtid="{D5CDD505-2E9C-101B-9397-08002B2CF9AE}" pid="9" name="MSIP_Label_7730ea53-6f5e-4160-81a5-992a9105450a_ContentBits">
    <vt:lpwstr>0</vt:lpwstr>
  </property>
</Properties>
</file>