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entation.xml" ContentType="application/vnd.openxmlformats-officedocument.presentationml.presentation.main+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0.xml" ContentType="application/vnd.openxmlformats-officedocument.presentationml.slide+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slideLayouts/slideLayout53.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2.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7.xml" ContentType="application/vnd.openxmlformats-officedocument.theme+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theme/theme6.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5" r:id="rId2"/>
    <p:sldMasterId id="2147483697" r:id="rId3"/>
    <p:sldMasterId id="2147483709" r:id="rId4"/>
    <p:sldMasterId id="2147483721" r:id="rId5"/>
    <p:sldMasterId id="2147483733" r:id="rId6"/>
  </p:sldMasterIdLst>
  <p:notesMasterIdLst>
    <p:notesMasterId r:id="rId22"/>
  </p:notesMasterIdLst>
  <p:sldIdLst>
    <p:sldId id="257" r:id="rId7"/>
    <p:sldId id="258" r:id="rId8"/>
    <p:sldId id="273" r:id="rId9"/>
    <p:sldId id="286" r:id="rId10"/>
    <p:sldId id="290" r:id="rId11"/>
    <p:sldId id="292" r:id="rId12"/>
    <p:sldId id="288" r:id="rId13"/>
    <p:sldId id="276" r:id="rId14"/>
    <p:sldId id="260" r:id="rId15"/>
    <p:sldId id="277" r:id="rId16"/>
    <p:sldId id="291" r:id="rId17"/>
    <p:sldId id="274" r:id="rId18"/>
    <p:sldId id="282" r:id="rId19"/>
    <p:sldId id="289" r:id="rId20"/>
    <p:sldId id="27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B75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084" autoAdjust="0"/>
    <p:restoredTop sz="71008" autoAdjust="0"/>
  </p:normalViewPr>
  <p:slideViewPr>
    <p:cSldViewPr snapToGrid="0">
      <p:cViewPr varScale="1">
        <p:scale>
          <a:sx n="84" d="100"/>
          <a:sy n="84" d="100"/>
        </p:scale>
        <p:origin x="462" y="84"/>
      </p:cViewPr>
      <p:guideLst/>
    </p:cSldViewPr>
  </p:slideViewPr>
  <p:notesTextViewPr>
    <p:cViewPr>
      <p:scale>
        <a:sx n="110" d="100"/>
        <a:sy n="11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134CD2-8B09-45E9-ACDA-3206FDD59CBC}" type="datetimeFigureOut">
              <a:rPr lang="en-US" smtClean="0"/>
              <a:t>9/10/2025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2600E5-7CD5-4619-ACF9-2B7B5BE03BA2}" type="slidenum">
              <a:rPr lang="en-US" smtClean="0"/>
              <a:t>‹#›</a:t>
            </a:fld>
            <a:endParaRPr lang="en-US"/>
          </a:p>
        </p:txBody>
      </p:sp>
    </p:spTree>
    <p:extLst>
      <p:ext uri="{BB962C8B-B14F-4D97-AF65-F5344CB8AC3E}">
        <p14:creationId xmlns:p14="http://schemas.microsoft.com/office/powerpoint/2010/main" val="838628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oregon.gov/ode/students-and-family/equity/civilrights/Documents/ODE-Supporting-Gender-Expansive-Students.pdf"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s://studentprivacy.ed.gov/ferpa"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osasportal.org/resource-item/en/crisis-alert-file-format"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Welcome to the Crisis Alert Viewer Training. This module is optional for district Response Alert Viewers or any district role who will see crisis alerts.</a:t>
            </a:r>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69A1A7F7-26E8-4C60-9C3F-301B9DA16F31}" type="slidenum">
              <a:rPr lang="en-US" altLang="en-US"/>
              <a:pPr eaLnBrk="1" hangingPunct="1">
                <a:spcBef>
                  <a:spcPct val="0"/>
                </a:spcBef>
              </a:pPr>
              <a:t>1</a:t>
            </a:fld>
            <a:endParaRPr lang="en-US" altLang="en-US"/>
          </a:p>
        </p:txBody>
      </p:sp>
    </p:spTree>
    <p:extLst>
      <p:ext uri="{BB962C8B-B14F-4D97-AF65-F5344CB8AC3E}">
        <p14:creationId xmlns:p14="http://schemas.microsoft.com/office/powerpoint/2010/main" val="26021920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In all other circumstances, keep secure information secure and sensitive information private. For example:</a:t>
            </a:r>
          </a:p>
          <a:p>
            <a:r>
              <a:rPr lang="en-US" sz="1200" dirty="0"/>
              <a:t>Do not discuss test questions or student responses with unauthorized personnel.</a:t>
            </a:r>
          </a:p>
          <a:p>
            <a:r>
              <a:rPr lang="en-US" sz="1200" dirty="0"/>
              <a:t>Do not reproduce or record test information.</a:t>
            </a:r>
          </a:p>
          <a:p>
            <a:r>
              <a:rPr lang="en-US" sz="1200" dirty="0"/>
              <a:t>Store any copies of secure or sensitive information in a secure location, where unauthorized personnel cannot access it.</a:t>
            </a:r>
          </a:p>
          <a:p>
            <a:r>
              <a:rPr lang="en-US" altLang="en-US" sz="1200" dirty="0">
                <a:solidFill>
                  <a:prstClr val="black">
                    <a:lumMod val="50000"/>
                  </a:prstClr>
                </a:solidFill>
              </a:rPr>
              <a:t>Securely destroy secure or sensitive information when it is no longer needed.</a:t>
            </a:r>
            <a:endParaRPr lang="en-US" sz="1200" dirty="0"/>
          </a:p>
          <a:p>
            <a:endParaRPr lang="en-US" dirty="0"/>
          </a:p>
        </p:txBody>
      </p:sp>
      <p:sp>
        <p:nvSpPr>
          <p:cNvPr id="4" name="Slide Number Placeholder 3"/>
          <p:cNvSpPr>
            <a:spLocks noGrp="1"/>
          </p:cNvSpPr>
          <p:nvPr>
            <p:ph type="sldNum" sz="quarter" idx="5"/>
          </p:nvPr>
        </p:nvSpPr>
        <p:spPr/>
        <p:txBody>
          <a:bodyPr/>
          <a:lstStyle/>
          <a:p>
            <a:fld id="{202600E5-7CD5-4619-ACF9-2B7B5BE03BA2}" type="slidenum">
              <a:rPr lang="en-US" smtClean="0"/>
              <a:t>10</a:t>
            </a:fld>
            <a:endParaRPr lang="en-US"/>
          </a:p>
        </p:txBody>
      </p:sp>
    </p:spTree>
    <p:extLst>
      <p:ext uri="{BB962C8B-B14F-4D97-AF65-F5344CB8AC3E}">
        <p14:creationId xmlns:p14="http://schemas.microsoft.com/office/powerpoint/2010/main" val="6923339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a:t>Crisis alerts prompted by responses to the Student Educational Equity Development Survey breach student confidentiality insofar as their response is shared at the district and school level. You should prioritize student privacy to the extent possible. For example, If the response discloses a student’s gender identity or sexual orientation, consult ODE’s </a:t>
            </a:r>
            <a:r>
              <a:rPr lang="en-US" sz="2800" dirty="0">
                <a:hlinkClick r:id="rId3"/>
              </a:rPr>
              <a:t>Supporting Gender Expansive Students: Guidance for Schools</a:t>
            </a:r>
            <a:r>
              <a:rPr lang="en-US" sz="2800" dirty="0"/>
              <a:t>. You may also choose to consult the </a:t>
            </a:r>
            <a:r>
              <a:rPr lang="en-US" sz="2800" dirty="0">
                <a:hlinkClick r:id="rId4"/>
              </a:rPr>
              <a:t>Family Education Rights and Privacy Act</a:t>
            </a:r>
            <a:r>
              <a:rPr lang="en-US" sz="2800" dirty="0"/>
              <a:t> as a general resource for decisions about student privacy.</a:t>
            </a:r>
          </a:p>
          <a:p>
            <a:endParaRPr lang="en-US" dirty="0"/>
          </a:p>
        </p:txBody>
      </p:sp>
      <p:sp>
        <p:nvSpPr>
          <p:cNvPr id="4" name="Slide Number Placeholder 3"/>
          <p:cNvSpPr>
            <a:spLocks noGrp="1"/>
          </p:cNvSpPr>
          <p:nvPr>
            <p:ph type="sldNum" sz="quarter" idx="5"/>
          </p:nvPr>
        </p:nvSpPr>
        <p:spPr/>
        <p:txBody>
          <a:bodyPr/>
          <a:lstStyle/>
          <a:p>
            <a:fld id="{202600E5-7CD5-4619-ACF9-2B7B5BE03BA2}" type="slidenum">
              <a:rPr lang="en-US" smtClean="0"/>
              <a:t>11</a:t>
            </a:fld>
            <a:endParaRPr lang="en-US"/>
          </a:p>
        </p:txBody>
      </p:sp>
    </p:spTree>
    <p:extLst>
      <p:ext uri="{BB962C8B-B14F-4D97-AF65-F5344CB8AC3E}">
        <p14:creationId xmlns:p14="http://schemas.microsoft.com/office/powerpoint/2010/main" val="16075990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we will describe the process by which crisis alerts are handled.</a:t>
            </a:r>
          </a:p>
        </p:txBody>
      </p:sp>
      <p:sp>
        <p:nvSpPr>
          <p:cNvPr id="4" name="Slide Number Placeholder 3"/>
          <p:cNvSpPr>
            <a:spLocks noGrp="1"/>
          </p:cNvSpPr>
          <p:nvPr>
            <p:ph type="sldNum" sz="quarter" idx="10"/>
          </p:nvPr>
        </p:nvSpPr>
        <p:spPr/>
        <p:txBody>
          <a:bodyPr/>
          <a:lstStyle/>
          <a:p>
            <a:fld id="{202600E5-7CD5-4619-ACF9-2B7B5BE03BA2}" type="slidenum">
              <a:rPr lang="en-US" smtClean="0"/>
              <a:t>12</a:t>
            </a:fld>
            <a:endParaRPr lang="en-US"/>
          </a:p>
        </p:txBody>
      </p:sp>
    </p:spTree>
    <p:extLst>
      <p:ext uri="{BB962C8B-B14F-4D97-AF65-F5344CB8AC3E}">
        <p14:creationId xmlns:p14="http://schemas.microsoft.com/office/powerpoint/2010/main" val="34944044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200" dirty="0"/>
              <a:t>The process by which districts are notified of a crisis alert involves four steps. First, the student response is initially flagged by the vendor’s machine reader and then reviewed by human reader. Secondly, concerning responses are sent to the Secure File Center of relevant roles. Thirdly, the vendor sends email to each user who received a copy of the Crisis Alert, telling them to check their Secure File Center. Finally, ODE sends an email to each person with a DTC or RAV role, confirming that they received one or more crisis alerts that day.</a:t>
            </a:r>
          </a:p>
          <a:p>
            <a:endParaRPr lang="en-US" altLang="en-US" dirty="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FDEC410A-DFBD-439E-82E5-B25D2C3F8D97}" type="slidenum">
              <a:rPr lang="en-US" altLang="en-US"/>
              <a:pPr eaLnBrk="1" hangingPunct="1">
                <a:spcBef>
                  <a:spcPct val="0"/>
                </a:spcBef>
              </a:pPr>
              <a:t>13</a:t>
            </a:fld>
            <a:endParaRPr lang="en-US" altLang="en-US"/>
          </a:p>
        </p:txBody>
      </p:sp>
    </p:spTree>
    <p:extLst>
      <p:ext uri="{BB962C8B-B14F-4D97-AF65-F5344CB8AC3E}">
        <p14:creationId xmlns:p14="http://schemas.microsoft.com/office/powerpoint/2010/main" val="29985245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US" altLang="en-US" sz="2800" dirty="0"/>
              <a:t>DTCs must establish a formal process to ensure completion of all the following tasks upon notification of a crisis alert:</a:t>
            </a:r>
          </a:p>
          <a:p>
            <a:r>
              <a:rPr lang="en-US" altLang="en-US" sz="2800" dirty="0"/>
              <a:t>(1) Listen to or read the crisis alert. Consult the </a:t>
            </a:r>
            <a:r>
              <a:rPr lang="en-US" altLang="en-US" sz="2800" dirty="0">
                <a:hlinkClick r:id="rId3"/>
              </a:rPr>
              <a:t>Crisis Alert File Format</a:t>
            </a:r>
            <a:r>
              <a:rPr lang="en-US" altLang="en-US" sz="2800" dirty="0"/>
              <a:t> as needed. Please note that crisis alerts expire after 10 days.</a:t>
            </a:r>
          </a:p>
          <a:p>
            <a:r>
              <a:rPr lang="en-US" altLang="en-US" sz="2800" dirty="0"/>
              <a:t>(2) Forward the crisis alert to, and call, the building principal. If the principal is implicated in the alert, forward to and call the district superintendent instead.</a:t>
            </a:r>
          </a:p>
          <a:p>
            <a:r>
              <a:rPr lang="en-US" altLang="en-US" sz="2800" dirty="0"/>
              <a:t>(3) File report with the Oregon Department of Human Services if indicated. </a:t>
            </a:r>
            <a:endParaRPr lang="en-US" altLang="en-US" dirty="0"/>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FDEC410A-DFBD-439E-82E5-B25D2C3F8D97}" type="slidenum">
              <a:rPr lang="en-US" altLang="en-US"/>
              <a:pPr eaLnBrk="1" hangingPunct="1">
                <a:spcBef>
                  <a:spcPct val="0"/>
                </a:spcBef>
              </a:pPr>
              <a:t>14</a:t>
            </a:fld>
            <a:endParaRPr lang="en-US" altLang="en-US"/>
          </a:p>
        </p:txBody>
      </p:sp>
    </p:spTree>
    <p:extLst>
      <p:ext uri="{BB962C8B-B14F-4D97-AF65-F5344CB8AC3E}">
        <p14:creationId xmlns:p14="http://schemas.microsoft.com/office/powerpoint/2010/main" val="12831604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In this slide, links are provided for resources to support your role as district staff who handle crisis alerts. This concludes the Crisis Alert Training. Thank you for your time.</a:t>
            </a:r>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13DFC702-97E7-45E1-A4BC-8593D676388C}" type="slidenum">
              <a:rPr lang="en-US" altLang="en-US"/>
              <a:pPr eaLnBrk="1" hangingPunct="1">
                <a:spcBef>
                  <a:spcPct val="0"/>
                </a:spcBef>
              </a:pPr>
              <a:t>15</a:t>
            </a:fld>
            <a:endParaRPr lang="en-US" altLang="en-US"/>
          </a:p>
        </p:txBody>
      </p:sp>
    </p:spTree>
    <p:extLst>
      <p:ext uri="{BB962C8B-B14F-4D97-AF65-F5344CB8AC3E}">
        <p14:creationId xmlns:p14="http://schemas.microsoft.com/office/powerpoint/2010/main" val="3271033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In this training, we will address three topics. First, we will provide a summary of the crisis alert system. Secondly, we will provide guidance on how to handle secure or sensitive information. Finally, we will review the roles and responsibilities of district staff who view crisis alerts.</a:t>
            </a:r>
          </a:p>
        </p:txBody>
      </p:sp>
      <p:sp>
        <p:nvSpPr>
          <p:cNvPr id="245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345E19A5-C368-4856-AB17-BE8FDCCBE32E}" type="slidenum">
              <a:rPr lang="en-US" altLang="en-US"/>
              <a:pPr eaLnBrk="1" hangingPunct="1">
                <a:spcBef>
                  <a:spcPct val="0"/>
                </a:spcBef>
              </a:pPr>
              <a:t>2</a:t>
            </a:fld>
            <a:endParaRPr lang="en-US" altLang="en-US"/>
          </a:p>
        </p:txBody>
      </p:sp>
    </p:spTree>
    <p:extLst>
      <p:ext uri="{BB962C8B-B14F-4D97-AF65-F5344CB8AC3E}">
        <p14:creationId xmlns:p14="http://schemas.microsoft.com/office/powerpoint/2010/main" val="38829393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begin with an overview of the use of crisis alerts in the Oregon Statewide Assessment System.</a:t>
            </a:r>
          </a:p>
        </p:txBody>
      </p:sp>
      <p:sp>
        <p:nvSpPr>
          <p:cNvPr id="4" name="Slide Number Placeholder 3"/>
          <p:cNvSpPr>
            <a:spLocks noGrp="1"/>
          </p:cNvSpPr>
          <p:nvPr>
            <p:ph type="sldNum" sz="quarter" idx="10"/>
          </p:nvPr>
        </p:nvSpPr>
        <p:spPr/>
        <p:txBody>
          <a:bodyPr/>
          <a:lstStyle/>
          <a:p>
            <a:fld id="{202600E5-7CD5-4619-ACF9-2B7B5BE03BA2}" type="slidenum">
              <a:rPr lang="en-US" smtClean="0"/>
              <a:t>3</a:t>
            </a:fld>
            <a:endParaRPr lang="en-US"/>
          </a:p>
        </p:txBody>
      </p:sp>
    </p:spTree>
    <p:extLst>
      <p:ext uri="{BB962C8B-B14F-4D97-AF65-F5344CB8AC3E}">
        <p14:creationId xmlns:p14="http://schemas.microsoft.com/office/powerpoint/2010/main" val="2884278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200" dirty="0"/>
              <a:t>ODE’s test vendor monitors student responses on all Oregon tests and surveys. Potentially concerning responses about student safety or well-being are flagged by the vendor. The flagging process includes a review by human readers. A notification of the concern, including a reproduction of the response that initiated the report, is sent to the Secure File Center of all district users with a District Test Coordinator, District Level User, or Response Alert Viewer role. This notification is called a “crisis alert”.</a:t>
            </a:r>
          </a:p>
          <a:p>
            <a:endParaRPr lang="en-US" altLang="en-US" dirty="0"/>
          </a:p>
        </p:txBody>
      </p:sp>
      <p:sp>
        <p:nvSpPr>
          <p:cNvPr id="286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87B940E7-CB74-4E31-AAFF-5A066B28AB7B}" type="slidenum">
              <a:rPr lang="en-US" altLang="en-US"/>
              <a:pPr eaLnBrk="1" hangingPunct="1">
                <a:spcBef>
                  <a:spcPct val="0"/>
                </a:spcBef>
              </a:pPr>
              <a:t>4</a:t>
            </a:fld>
            <a:endParaRPr lang="en-US" altLang="en-US"/>
          </a:p>
        </p:txBody>
      </p:sp>
    </p:spTree>
    <p:extLst>
      <p:ext uri="{BB962C8B-B14F-4D97-AF65-F5344CB8AC3E}">
        <p14:creationId xmlns:p14="http://schemas.microsoft.com/office/powerpoint/2010/main" val="29792029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The criteria for flagging a student response as a crisis alert is as follows: </a:t>
            </a:r>
            <a:r>
              <a:rPr lang="en-US" altLang="en-US" sz="1200" dirty="0"/>
              <a:t>Student describes or reports harm to self and/or intent to harm self; Student describes or reports harm to others and/or intent to harm others; Student describes or reports harm from others, including bullying, fighting, harassment that is presently occurring and/or has occurred in the past; Specific words flagged by a machine reader and confirmed as indicative of a crisis alert after review by a human reader.</a:t>
            </a:r>
          </a:p>
          <a:p>
            <a:endParaRPr lang="en-US" dirty="0"/>
          </a:p>
        </p:txBody>
      </p:sp>
      <p:sp>
        <p:nvSpPr>
          <p:cNvPr id="4" name="Slide Number Placeholder 3"/>
          <p:cNvSpPr>
            <a:spLocks noGrp="1"/>
          </p:cNvSpPr>
          <p:nvPr>
            <p:ph type="sldNum" sz="quarter" idx="5"/>
          </p:nvPr>
        </p:nvSpPr>
        <p:spPr/>
        <p:txBody>
          <a:bodyPr/>
          <a:lstStyle/>
          <a:p>
            <a:fld id="{202600E5-7CD5-4619-ACF9-2B7B5BE03BA2}" type="slidenum">
              <a:rPr lang="en-US" smtClean="0"/>
              <a:t>5</a:t>
            </a:fld>
            <a:endParaRPr lang="en-US"/>
          </a:p>
        </p:txBody>
      </p:sp>
    </p:spTree>
    <p:extLst>
      <p:ext uri="{BB962C8B-B14F-4D97-AF65-F5344CB8AC3E}">
        <p14:creationId xmlns:p14="http://schemas.microsoft.com/office/powerpoint/2010/main" val="1667894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a:t>There must be at least two personnel in each district who receive and can respond to crisis alerts. Districts are not required to designate Response Alert Viewers if there are already sufficient personnel with the DTC or DLU role to process crisis alerts. Any district personnel can be assigned a Response Alert Viewer role. Only one role can be associated with a single email address. Roles that receive crisis alerts will see </a:t>
            </a:r>
            <a:r>
              <a:rPr lang="en-US" sz="2800" i="1" dirty="0"/>
              <a:t>all</a:t>
            </a:r>
            <a:r>
              <a:rPr lang="en-US" sz="2800" dirty="0"/>
              <a:t> alerts for the district. It is not possible to restrict access to alerts for a single building or set of buildings.</a:t>
            </a:r>
          </a:p>
          <a:p>
            <a:endParaRPr lang="en-US" dirty="0"/>
          </a:p>
        </p:txBody>
      </p:sp>
      <p:sp>
        <p:nvSpPr>
          <p:cNvPr id="4" name="Slide Number Placeholder 3"/>
          <p:cNvSpPr>
            <a:spLocks noGrp="1"/>
          </p:cNvSpPr>
          <p:nvPr>
            <p:ph type="sldNum" sz="quarter" idx="5"/>
          </p:nvPr>
        </p:nvSpPr>
        <p:spPr/>
        <p:txBody>
          <a:bodyPr/>
          <a:lstStyle/>
          <a:p>
            <a:fld id="{202600E5-7CD5-4619-ACF9-2B7B5BE03BA2}" type="slidenum">
              <a:rPr lang="en-US" smtClean="0"/>
              <a:t>6</a:t>
            </a:fld>
            <a:endParaRPr lang="en-US"/>
          </a:p>
        </p:txBody>
      </p:sp>
    </p:spTree>
    <p:extLst>
      <p:ext uri="{BB962C8B-B14F-4D97-AF65-F5344CB8AC3E}">
        <p14:creationId xmlns:p14="http://schemas.microsoft.com/office/powerpoint/2010/main" val="42392894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turn now to our second topic, handling secure or sensitive information as part of your responsibility as a Response Alert Viewer.</a:t>
            </a:r>
          </a:p>
        </p:txBody>
      </p:sp>
      <p:sp>
        <p:nvSpPr>
          <p:cNvPr id="4" name="Slide Number Placeholder 3"/>
          <p:cNvSpPr>
            <a:spLocks noGrp="1"/>
          </p:cNvSpPr>
          <p:nvPr>
            <p:ph type="sldNum" sz="quarter" idx="10"/>
          </p:nvPr>
        </p:nvSpPr>
        <p:spPr/>
        <p:txBody>
          <a:bodyPr/>
          <a:lstStyle/>
          <a:p>
            <a:fld id="{202600E5-7CD5-4619-ACF9-2B7B5BE03BA2}" type="slidenum">
              <a:rPr lang="en-US" smtClean="0"/>
              <a:t>7</a:t>
            </a:fld>
            <a:endParaRPr lang="en-US"/>
          </a:p>
        </p:txBody>
      </p:sp>
    </p:spTree>
    <p:extLst>
      <p:ext uri="{BB962C8B-B14F-4D97-AF65-F5344CB8AC3E}">
        <p14:creationId xmlns:p14="http://schemas.microsoft.com/office/powerpoint/2010/main" val="23299454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altLang="en-US" sz="1200" dirty="0"/>
              <a:t>Any role who receives crisis alerts will likely be exposed to secure or sensitive information, including: Test questions; Student responses and/or Personal or private information about students, staff, families, or others.</a:t>
            </a:r>
          </a:p>
          <a:p>
            <a:endParaRPr lang="en-US" dirty="0"/>
          </a:p>
        </p:txBody>
      </p:sp>
      <p:sp>
        <p:nvSpPr>
          <p:cNvPr id="4" name="Slide Number Placeholder 3"/>
          <p:cNvSpPr>
            <a:spLocks noGrp="1"/>
          </p:cNvSpPr>
          <p:nvPr>
            <p:ph type="sldNum" sz="quarter" idx="10"/>
          </p:nvPr>
        </p:nvSpPr>
        <p:spPr/>
        <p:txBody>
          <a:bodyPr/>
          <a:lstStyle/>
          <a:p>
            <a:fld id="{202600E5-7CD5-4619-ACF9-2B7B5BE03BA2}" type="slidenum">
              <a:rPr lang="en-US" smtClean="0"/>
              <a:t>8</a:t>
            </a:fld>
            <a:endParaRPr lang="en-US"/>
          </a:p>
        </p:txBody>
      </p:sp>
    </p:spTree>
    <p:extLst>
      <p:ext uri="{BB962C8B-B14F-4D97-AF65-F5344CB8AC3E}">
        <p14:creationId xmlns:p14="http://schemas.microsoft.com/office/powerpoint/2010/main" val="32703180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auto" latinLnBrk="0" hangingPunct="0">
              <a:lnSpc>
                <a:spcPct val="100000"/>
              </a:lnSpc>
              <a:spcBef>
                <a:spcPts val="600"/>
              </a:spcBef>
              <a:spcAft>
                <a:spcPts val="0"/>
              </a:spcAft>
              <a:buClrTx/>
              <a:buSzPct val="100000"/>
              <a:buFontTx/>
              <a:buNone/>
              <a:tabLst/>
              <a:defRPr/>
            </a:pPr>
            <a:r>
              <a:rPr kumimoji="0" lang="en-US" altLang="en-US" sz="1200" b="0" i="0" u="none" strike="noStrike" kern="1200" cap="none" spc="0" normalizeH="0" baseline="0" noProof="0" dirty="0">
                <a:ln>
                  <a:noFill/>
                </a:ln>
                <a:solidFill>
                  <a:prstClr val="black"/>
                </a:solidFill>
                <a:effectLst/>
                <a:uLnTx/>
                <a:uFillTx/>
                <a:latin typeface="+mn-lt"/>
                <a:ea typeface="+mn-ea"/>
                <a:cs typeface="+mn-cs"/>
              </a:rPr>
              <a:t>Secure or sensitive information should </a:t>
            </a:r>
            <a:r>
              <a:rPr kumimoji="0" lang="en-US" altLang="en-US" sz="1200" b="0" i="1" u="none" strike="noStrike" kern="1200" cap="none" spc="0" normalizeH="0" baseline="0" noProof="0" dirty="0">
                <a:ln>
                  <a:noFill/>
                </a:ln>
                <a:solidFill>
                  <a:prstClr val="black"/>
                </a:solidFill>
                <a:effectLst/>
                <a:uLnTx/>
                <a:uFillTx/>
                <a:latin typeface="+mn-lt"/>
                <a:ea typeface="+mn-ea"/>
                <a:cs typeface="+mn-cs"/>
              </a:rPr>
              <a:t>only</a:t>
            </a:r>
            <a:r>
              <a:rPr kumimoji="0" lang="en-US" altLang="en-US" sz="1200" b="0" i="0" u="none" strike="noStrike" kern="1200" cap="none" spc="0" normalizeH="0" baseline="0" noProof="0" dirty="0">
                <a:ln>
                  <a:noFill/>
                </a:ln>
                <a:solidFill>
                  <a:prstClr val="black"/>
                </a:solidFill>
                <a:effectLst/>
                <a:uLnTx/>
                <a:uFillTx/>
                <a:latin typeface="+mn-lt"/>
                <a:ea typeface="+mn-ea"/>
                <a:cs typeface="+mn-cs"/>
              </a:rPr>
              <a:t> be used for the following purposes:  (1) </a:t>
            </a:r>
            <a:r>
              <a:rPr kumimoji="0" lang="en-US" altLang="en-US" sz="1200" b="0" i="0" u="none" strike="noStrike" kern="1200" cap="none" spc="0" normalizeH="0" baseline="0" noProof="0" dirty="0">
                <a:ln>
                  <a:noFill/>
                </a:ln>
                <a:solidFill>
                  <a:prstClr val="black">
                    <a:lumMod val="50000"/>
                  </a:prstClr>
                </a:solidFill>
                <a:effectLst/>
                <a:uLnTx/>
                <a:uFillTx/>
                <a:latin typeface="+mn-lt"/>
                <a:ea typeface="+mn-ea"/>
                <a:cs typeface="+mn-cs"/>
              </a:rPr>
              <a:t>Taking appropriate action based on a crisis alert such as notifying DHS of a child abuse or neglect or supporting a student in crisis. (2) Providing necessary information to authorized persons who need it to carry out those actions.</a:t>
            </a:r>
          </a:p>
          <a:p>
            <a:endParaRPr lang="en-US" altLang="en-US" dirty="0"/>
          </a:p>
        </p:txBody>
      </p:sp>
      <p:sp>
        <p:nvSpPr>
          <p:cNvPr id="266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Times New Roman" panose="02020603050405020304" pitchFamily="18" charset="0"/>
              </a:defRPr>
            </a:lvl1pPr>
            <a:lvl2pPr marL="742950" indent="-285750" defTabSz="931863" eaLnBrk="0" hangingPunct="0">
              <a:spcBef>
                <a:spcPct val="30000"/>
              </a:spcBef>
              <a:defRPr sz="1200">
                <a:solidFill>
                  <a:schemeClr val="tx1"/>
                </a:solidFill>
                <a:latin typeface="Times New Roman" panose="02020603050405020304" pitchFamily="18" charset="0"/>
              </a:defRPr>
            </a:lvl2pPr>
            <a:lvl3pPr marL="1143000" indent="-228600" defTabSz="931863" eaLnBrk="0" hangingPunct="0">
              <a:spcBef>
                <a:spcPct val="30000"/>
              </a:spcBef>
              <a:defRPr sz="1200">
                <a:solidFill>
                  <a:schemeClr val="tx1"/>
                </a:solidFill>
                <a:latin typeface="Times New Roman" panose="02020603050405020304" pitchFamily="18" charset="0"/>
              </a:defRPr>
            </a:lvl3pPr>
            <a:lvl4pPr marL="1600200" indent="-228600" defTabSz="931863" eaLnBrk="0" hangingPunct="0">
              <a:spcBef>
                <a:spcPct val="30000"/>
              </a:spcBef>
              <a:defRPr sz="1200">
                <a:solidFill>
                  <a:schemeClr val="tx1"/>
                </a:solidFill>
                <a:latin typeface="Times New Roman" panose="02020603050405020304" pitchFamily="18" charset="0"/>
              </a:defRPr>
            </a:lvl4pPr>
            <a:lvl5pPr marL="2057400" indent="-228600" defTabSz="931863" eaLnBrk="0" hangingPunct="0">
              <a:spcBef>
                <a:spcPct val="30000"/>
              </a:spcBef>
              <a:defRPr sz="1200">
                <a:solidFill>
                  <a:schemeClr val="tx1"/>
                </a:solidFill>
                <a:latin typeface="Times New Roman" panose="02020603050405020304" pitchFamily="18" charset="0"/>
              </a:defRPr>
            </a:lvl5pPr>
            <a:lvl6pPr marL="2514600" indent="-228600" defTabSz="9318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18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18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1863"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C390D45E-8BB2-454F-AF05-D8066E90431C}" type="slidenum">
              <a:rPr lang="en-US" altLang="en-US"/>
              <a:pPr eaLnBrk="1" hangingPunct="1">
                <a:spcBef>
                  <a:spcPct val="0"/>
                </a:spcBef>
              </a:pPr>
              <a:t>9</a:t>
            </a:fld>
            <a:endParaRPr lang="en-US" altLang="en-US"/>
          </a:p>
        </p:txBody>
      </p:sp>
    </p:spTree>
    <p:extLst>
      <p:ext uri="{BB962C8B-B14F-4D97-AF65-F5344CB8AC3E}">
        <p14:creationId xmlns:p14="http://schemas.microsoft.com/office/powerpoint/2010/main" val="7161703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4E36E30-1790-4529-935E-24A60C1E620D}"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4913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A3D93D5-615C-477B-88EE-D40CD40E0BB9}"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94688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4FD6433F-A27E-49EA-A06D-6BD5F00BF492}"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522569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83CDD90-B124-413A-8EA0-C2DB3357FBE9}"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9102464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39D1E589-C212-4689-8D52-FCA3CB2F6166}" type="datetime1">
              <a:rPr lang="en-US" smtClean="0"/>
              <a:t>9/10/2025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603229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F85E73-73F2-46BA-9B4D-AFEBE360C3DA}"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7122510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3F46B5-0868-4D58-B18D-4D6E22A678C1}"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3197563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3DB10D-A642-4409-A300-B658D28E723A}"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753149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7998792-9A2F-4C5F-BCF0-81E04858C40E}"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7287874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F935705-B70E-4FD7-9161-073E019E5458}" type="datetime1">
              <a:rPr lang="en-US" smtClean="0"/>
              <a:t>9/10/2025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838220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D3DDDB81-CB38-41B7-86B9-B650C1184F57}" type="datetime1">
              <a:rPr lang="en-US" smtClean="0"/>
              <a:t>9/10/2025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345169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DC0A131E-4821-46FC-B876-F8FEB067BFC2}" type="datetime1">
              <a:rPr lang="en-US" smtClean="0"/>
              <a:t>9/10/2025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8816340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F4BACACF-BC6C-43F5-A9A3-B4D23FA2A8D6}" type="datetime1">
              <a:rPr lang="en-US" smtClean="0"/>
              <a:t>9/10/2025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061497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0961183F-F818-4474-B2D1-2D4A8846EE1F}"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1996985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456F4FEE-DCED-4BB3-A97F-CB02779CE4E2}"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4496554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83BE58-001B-45E1-84C5-2EF1DF7EE612}"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0319908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0ADC82FF-36BE-4F63-94B1-1C85862AE784}" type="datetime1">
              <a:rPr lang="en-US" smtClean="0"/>
              <a:t>9/10/2025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101450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69FA3C-950E-4CC4-80E3-53C672F3E49F}"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0812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BB48E6-5553-4B07-B006-FAE7BF48B59D}"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9145437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7E14E0-B1A5-4540-A191-31C9C28AF35F}"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651331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11E5DAA-000A-4FEC-93E6-3BFED1B2C575}"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459278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C12C186-45A7-4D2A-A961-17AA204B25C5}" type="datetime1">
              <a:rPr lang="en-US" smtClean="0"/>
              <a:t>9/10/2025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1347736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048C00-348C-45B6-9A43-4FE0F65B772F}"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9971304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C3EDE5B8-49B0-4928-8305-EE5403941BF3}" type="datetime1">
              <a:rPr lang="en-US" smtClean="0"/>
              <a:t>9/10/2025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50437949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E1AB1B2-5E2E-4A18-84A0-2B00093CD02A}" type="datetime1">
              <a:rPr lang="en-US" smtClean="0"/>
              <a:t>9/10/2025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7202533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86021A85-26EC-41DE-A47E-327895BF70D4}"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2588571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30D530B9-81B6-4DD2-B0BA-1A596E276057}"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60986820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880DDB9-99A5-4236-8CEB-B736766FBED5}"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2032742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92517383-1672-4581-A5F9-AF85215FCCF7}" type="datetime1">
              <a:rPr lang="en-US" smtClean="0"/>
              <a:t>9/10/2025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63509999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AA1301-B547-47A0-A4AD-33EE629B38DE}"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59600758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C0C53A-3B89-43E7-B120-9F76E34A3BA0}"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249579472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17877F-2F80-4BE1-946E-BCC48A48BA2F}"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148038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DCBC377-8CEC-4FBF-BE17-F5D144D6BD65}"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426005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494CF7C-8A46-487A-BE75-B37504275E8B}"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357995433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AF1C594-4619-4AEB-9D70-8B86D4887233}" type="datetime1">
              <a:rPr lang="en-US" smtClean="0"/>
              <a:t>9/10/2025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71241783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77F294F8-C0F7-415D-A17A-F6C7099F6294}" type="datetime1">
              <a:rPr lang="en-US" smtClean="0"/>
              <a:t>9/10/2025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53731431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389D16B2-84B9-499E-8DA0-E932BECD1D86}" type="datetime1">
              <a:rPr lang="en-US" smtClean="0"/>
              <a:t>9/10/2025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4110219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EEFEA98F-40C0-469F-B7C7-D188B8B738B9}"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92976633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BF892FDD-94D6-4BA9-90CF-1D68F6C73223}"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98981229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A1A385-93FA-46ED-9A9B-F1FF646D69B6}"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6629921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D7435303-AD37-48DD-878A-A0F2EC6DC589}" type="datetime1">
              <a:rPr lang="en-US" smtClean="0"/>
              <a:t>9/10/2025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41831056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8646CD-E753-4B25-8C0F-272670E01901}"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17868915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996E04F-9122-4653-B0FC-8E09FF7B19C7}"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258204162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0FA548F-2C71-4485-ACB4-D243C9898B89}"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4760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E5EA5C-8EC7-4872-9953-6EE63F88B178}"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2038316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0A7A05E-52B7-4D03-9B75-39419701B6CD}"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801829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46D5B48-270C-4146-8226-E89169F0E913}" type="datetime1">
              <a:rPr lang="en-US" smtClean="0"/>
              <a:t>9/10/2025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0456716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427ABC6E-B9D2-44E9-9C3E-36D199A1E6B0}" type="datetime1">
              <a:rPr lang="en-US" smtClean="0"/>
              <a:t>9/10/2025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74333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CC947C76-7269-4EEE-8AD9-D8EB37662A27}" type="datetime1">
              <a:rPr lang="en-US" smtClean="0"/>
              <a:t>9/10/2025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922565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63536CD5-0BF5-43D8-8F8F-8946622AF27A}"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43454848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8C8D9621-D94F-41A4-ABDB-759262A9A05B}"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9215703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E1C801E-8963-4A37-93A9-2F151AC2E5E6}"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1442235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E95235D4-8295-4A63-BD61-BBFC6E5EA3FD}" type="datetime1">
              <a:rPr lang="en-US" smtClean="0"/>
              <a:t>9/10/2025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89131030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419415-6862-4967-98A7-0ACAAE1C9AA4}"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04347760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99127C-04F2-415F-92B4-6CD9BFD4A480}"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167464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24AA8E7-7791-4849-B7BA-D43207D376F3}"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8099577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5BC1EF-007C-405F-B270-96C6CCEA0877}"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6614852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6C249C-FA84-4732-90C9-4417715C2958}" type="datetime1">
              <a:rPr lang="en-US" smtClean="0"/>
              <a:t>9/10/2025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6745369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9AE456-0256-4A62-A669-D059EE8C7D44}" type="datetime1">
              <a:rPr lang="en-US" smtClean="0"/>
              <a:t>9/10/2025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62111321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0E18B0FD-D6E3-46D6-BA39-029E638345B9}" type="datetime1">
              <a:rPr lang="en-US" smtClean="0"/>
              <a:t>9/10/2025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2679422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D54390D3-FD0A-4934-AC4B-DA117676A5EB}" type="datetime1">
              <a:rPr lang="en-US" smtClean="0"/>
              <a:t>9/10/2025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777684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15C4039E-44BD-492B-B3AE-A9725ED3E93C}"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39585312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8D2F4E73-4051-44C3-BD00-D5C4D735E803}" type="datetime1">
              <a:rPr lang="en-US" smtClean="0"/>
              <a:t>9/10/2025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63229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E1F734-424D-45C6-B996-C4E4744D1A45}" type="datetime1">
              <a:rPr lang="en-US" smtClean="0"/>
              <a:t>9/10/2025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79008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C11F2FA2-0955-47B4-B0B0-D7B378F7D7A7}" type="datetime1">
              <a:rPr lang="en-US" smtClean="0"/>
              <a:t>9/10/2025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422717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D9E37212-95B2-4ADB-BDA4-7449910B0964}" type="datetime1">
              <a:rPr lang="en-US" smtClean="0"/>
              <a:t>9/10/2025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37221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BA491B35-E38D-48BF-996B-61567978B5EC}" type="datetime1">
              <a:rPr lang="en-US" smtClean="0"/>
              <a:t>9/10/2025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78663777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510AC5DB-202A-42EC-9BA7-2F41E58936DE}" type="datetime1">
              <a:rPr lang="en-US" smtClean="0"/>
              <a:t>9/10/2025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814729825"/>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3E26DEDF-8649-46C8-84F6-4C4203EC114C}" type="datetime1">
              <a:rPr lang="en-US" smtClean="0"/>
              <a:t>9/10/2025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05819727"/>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AC8B979F-B649-4551-9526-7B7BA1B9EC5A}" type="datetime1">
              <a:rPr lang="en-US" smtClean="0"/>
              <a:t>9/10/2025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490125104"/>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1B6E715F-90E1-437D-82BC-1FFF3E700818}" type="datetime1">
              <a:rPr lang="en-US" smtClean="0"/>
              <a:t>9/10/2025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502717140"/>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35745FDA-2E96-4A67-AC97-21DE124B264A}" type="datetime1">
              <a:rPr lang="en-US" smtClean="0"/>
              <a:t>9/10/2025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023462466"/>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3" Type="http://schemas.openxmlformats.org/officeDocument/2006/relationships/hyperlink" Target="https://www.oregon.gov/ode/students-and-family/equity/civilrights/Documents/ODE-Supporting-Gender-Expansive-Students.pdf" TargetMode="External"/><Relationship Id="rId2" Type="http://schemas.openxmlformats.org/officeDocument/2006/relationships/notesSlide" Target="../notesSlides/notesSlide11.xml"/><Relationship Id="rId1" Type="http://schemas.openxmlformats.org/officeDocument/2006/relationships/slideLayout" Target="../slideLayouts/slideLayout25.xml"/><Relationship Id="rId4" Type="http://schemas.openxmlformats.org/officeDocument/2006/relationships/hyperlink" Target="https://studentprivacy.ed.gov/ferpa"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7.xml"/></Relationships>
</file>

<file path=ppt/slides/_rels/slide14.xml.rels><?xml version="1.0" encoding="UTF-8" standalone="yes"?>
<Relationships xmlns="http://schemas.openxmlformats.org/package/2006/relationships"><Relationship Id="rId3" Type="http://schemas.openxmlformats.org/officeDocument/2006/relationships/hyperlink" Target="https://osasportal.org/resource-item/en/crisis-alert-file-format" TargetMode="External"/><Relationship Id="rId2" Type="http://schemas.openxmlformats.org/officeDocument/2006/relationships/notesSlide" Target="../notesSlides/notesSlide14.xml"/><Relationship Id="rId1" Type="http://schemas.openxmlformats.org/officeDocument/2006/relationships/slideLayout" Target="../slideLayouts/slideLayout47.xml"/><Relationship Id="rId4" Type="http://schemas.openxmlformats.org/officeDocument/2006/relationships/hyperlink" Target="https://www.oregon.gov/odhs/report-abuse/Pages/mandatory-reporting.aspx"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oregon.gov/ode/educator-resources/assessment/Documents/test_admin_manual.pdf" TargetMode="External"/><Relationship Id="rId2" Type="http://schemas.openxmlformats.org/officeDocument/2006/relationships/notesSlide" Target="../notesSlides/notesSlide15.xml"/><Relationship Id="rId1" Type="http://schemas.openxmlformats.org/officeDocument/2006/relationships/slideLayout" Target="../slideLayouts/slideLayout47.xml"/><Relationship Id="rId6" Type="http://schemas.openxmlformats.org/officeDocument/2006/relationships/hyperlink" Target="https://www.oregon.gov/odhs/report-abuse/Pages/default.aspx" TargetMode="External"/><Relationship Id="rId5" Type="http://schemas.openxmlformats.org/officeDocument/2006/relationships/hyperlink" Target="https://osasportal.org/contact.html" TargetMode="External"/><Relationship Id="rId4" Type="http://schemas.openxmlformats.org/officeDocument/2006/relationships/hyperlink" Target="https://osasportal.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1884" y="2433935"/>
            <a:ext cx="11697195" cy="769441"/>
          </a:xfrm>
          <a:prstGeom prst="rect">
            <a:avLst/>
          </a:prstGeom>
          <a:noFill/>
        </p:spPr>
        <p:txBody>
          <a:bodyPr wrap="square">
            <a:spAutoFit/>
          </a:bodyPr>
          <a:lstStyle/>
          <a:p>
            <a:pPr algn="ctr">
              <a:defRPr/>
            </a:pPr>
            <a:r>
              <a:rPr lang="en-US" sz="4400" b="1" dirty="0">
                <a:solidFill>
                  <a:srgbClr val="1B75BC"/>
                </a:solidFill>
                <a:latin typeface="+mj-lt"/>
                <a:ea typeface="+mj-ea"/>
                <a:cs typeface="+mj-cs"/>
              </a:rPr>
              <a:t>Oregon Statewide Assessment System (OSAS)</a:t>
            </a:r>
          </a:p>
        </p:txBody>
      </p:sp>
      <p:sp>
        <p:nvSpPr>
          <p:cNvPr id="2" name="Rectangle 2"/>
          <p:cNvSpPr>
            <a:spLocks noGrp="1" noChangeArrowheads="1"/>
          </p:cNvSpPr>
          <p:nvPr>
            <p:ph type="ctrTitle"/>
          </p:nvPr>
        </p:nvSpPr>
        <p:spPr>
          <a:xfrm>
            <a:off x="2662052" y="3774961"/>
            <a:ext cx="6705600" cy="880753"/>
          </a:xfrm>
        </p:spPr>
        <p:txBody>
          <a:bodyPr>
            <a:normAutofit/>
          </a:bodyPr>
          <a:lstStyle/>
          <a:p>
            <a:pPr>
              <a:defRPr/>
            </a:pPr>
            <a:r>
              <a:rPr lang="en-US" sz="4000" dirty="0"/>
              <a:t>Crisis Alert Viewer Training</a:t>
            </a:r>
          </a:p>
        </p:txBody>
      </p:sp>
      <p:sp>
        <p:nvSpPr>
          <p:cNvPr id="6147" name="Subtitle 3"/>
          <p:cNvSpPr>
            <a:spLocks noGrp="1"/>
          </p:cNvSpPr>
          <p:nvPr>
            <p:ph type="subTitle" idx="1"/>
          </p:nvPr>
        </p:nvSpPr>
        <p:spPr>
          <a:xfrm>
            <a:off x="2526821" y="4826001"/>
            <a:ext cx="6976061" cy="635000"/>
          </a:xfrm>
        </p:spPr>
        <p:txBody>
          <a:bodyPr>
            <a:noAutofit/>
          </a:bodyPr>
          <a:lstStyle/>
          <a:p>
            <a:r>
              <a:rPr lang="en-US" altLang="en-US" dirty="0"/>
              <a:t>Optional for RAVs or any role who will see Crisis Alerts</a:t>
            </a: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a:t>
            </a:fld>
            <a:endParaRPr lang="en-US" dirty="0"/>
          </a:p>
        </p:txBody>
      </p:sp>
    </p:spTree>
    <p:extLst>
      <p:ext uri="{BB962C8B-B14F-4D97-AF65-F5344CB8AC3E}">
        <p14:creationId xmlns:p14="http://schemas.microsoft.com/office/powerpoint/2010/main" val="3843898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517A1A-6AA6-584B-919A-AB4388D6F919}"/>
              </a:ext>
            </a:extLst>
          </p:cNvPr>
          <p:cNvSpPr>
            <a:spLocks noGrp="1"/>
          </p:cNvSpPr>
          <p:nvPr>
            <p:ph idx="1"/>
          </p:nvPr>
        </p:nvSpPr>
        <p:spPr/>
        <p:txBody>
          <a:bodyPr>
            <a:normAutofit/>
          </a:bodyPr>
          <a:lstStyle/>
          <a:p>
            <a:pPr marL="0" indent="0">
              <a:buNone/>
            </a:pPr>
            <a:r>
              <a:rPr lang="en-US" sz="2800" dirty="0"/>
              <a:t>In all other circumstances, keep secure information secure and sensitive information private. For example:</a:t>
            </a:r>
          </a:p>
          <a:p>
            <a:r>
              <a:rPr lang="en-US" sz="2800" dirty="0"/>
              <a:t>Do not discuss test questions or student responses with unauthorized personnel.</a:t>
            </a:r>
          </a:p>
          <a:p>
            <a:r>
              <a:rPr lang="en-US" sz="2800" dirty="0"/>
              <a:t>Do not reproduce or record test information.</a:t>
            </a:r>
          </a:p>
          <a:p>
            <a:r>
              <a:rPr lang="en-US" sz="2800" dirty="0"/>
              <a:t>Store any copies of secure or sensitive information in a secure location, where unauthorized personnel cannot access it.</a:t>
            </a:r>
          </a:p>
          <a:p>
            <a:r>
              <a:rPr lang="en-US" altLang="en-US" sz="2800" dirty="0">
                <a:solidFill>
                  <a:prstClr val="black">
                    <a:lumMod val="50000"/>
                  </a:prstClr>
                </a:solidFill>
              </a:rPr>
              <a:t>Securely destroy secure or sensitive information when it is no longer needed</a:t>
            </a:r>
            <a:endParaRPr lang="en-US" sz="2800"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10</a:t>
            </a:fld>
            <a:endParaRPr lang="en-US" dirty="0"/>
          </a:p>
        </p:txBody>
      </p:sp>
      <p:sp>
        <p:nvSpPr>
          <p:cNvPr id="2" name="Title 1">
            <a:extLst>
              <a:ext uri="{FF2B5EF4-FFF2-40B4-BE49-F238E27FC236}">
                <a16:creationId xmlns:a16="http://schemas.microsoft.com/office/drawing/2014/main" id="{039B8F38-EE70-3541-A2A8-D932013A32A4}"/>
              </a:ext>
            </a:extLst>
          </p:cNvPr>
          <p:cNvSpPr>
            <a:spLocks noGrp="1"/>
          </p:cNvSpPr>
          <p:nvPr>
            <p:ph type="title"/>
          </p:nvPr>
        </p:nvSpPr>
        <p:spPr/>
        <p:txBody>
          <a:bodyPr>
            <a:noAutofit/>
          </a:bodyPr>
          <a:lstStyle/>
          <a:p>
            <a:r>
              <a:rPr lang="en-US" dirty="0"/>
              <a:t>Handling and Storage</a:t>
            </a:r>
          </a:p>
        </p:txBody>
      </p:sp>
      <p:sp>
        <p:nvSpPr>
          <p:cNvPr id="4" name="TextBox 3">
            <a:extLst>
              <a:ext uri="{FF2B5EF4-FFF2-40B4-BE49-F238E27FC236}">
                <a16:creationId xmlns:a16="http://schemas.microsoft.com/office/drawing/2014/main" id="{CE00EB16-EF08-0CDD-160F-334C3D1F1226}"/>
              </a:ext>
            </a:extLst>
          </p:cNvPr>
          <p:cNvSpPr txBox="1">
            <a:spLocks noChangeArrowheads="1"/>
          </p:cNvSpPr>
          <p:nvPr/>
        </p:nvSpPr>
        <p:spPr bwMode="auto">
          <a:xfrm>
            <a:off x="6512339" y="5646454"/>
            <a:ext cx="498937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1800" i="1" dirty="0">
                <a:solidFill>
                  <a:schemeClr val="accent1"/>
                </a:solidFill>
                <a:latin typeface="Times New Roman" panose="02020603050405020304" pitchFamily="18" charset="0"/>
              </a:rPr>
              <a:t>Supporting information in TAM, Section 2.4 and 2.5</a:t>
            </a:r>
          </a:p>
        </p:txBody>
      </p:sp>
    </p:spTree>
    <p:extLst>
      <p:ext uri="{BB962C8B-B14F-4D97-AF65-F5344CB8AC3E}">
        <p14:creationId xmlns:p14="http://schemas.microsoft.com/office/powerpoint/2010/main" val="3371392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18CA032-2796-D1F0-1438-9EAEF235F927}"/>
              </a:ext>
            </a:extLst>
          </p:cNvPr>
          <p:cNvSpPr>
            <a:spLocks noGrp="1"/>
          </p:cNvSpPr>
          <p:nvPr>
            <p:ph idx="1"/>
          </p:nvPr>
        </p:nvSpPr>
        <p:spPr/>
        <p:txBody>
          <a:bodyPr>
            <a:normAutofit/>
          </a:bodyPr>
          <a:lstStyle/>
          <a:p>
            <a:r>
              <a:rPr lang="en-US" sz="2800" dirty="0"/>
              <a:t>Crisis alerts prompted by responses to the SEED Survey breach student confidentiality insofar as their response is shared at the district and school level.</a:t>
            </a:r>
          </a:p>
          <a:p>
            <a:r>
              <a:rPr lang="en-US" sz="2800" dirty="0"/>
              <a:t>Prioritize student privacy to the extent possible. For example:</a:t>
            </a:r>
          </a:p>
          <a:p>
            <a:pPr lvl="1"/>
            <a:r>
              <a:rPr lang="en-US" sz="2800" dirty="0"/>
              <a:t>If the response discloses a student’s gender identity or sexual orientation, consult ODE’s </a:t>
            </a:r>
            <a:r>
              <a:rPr lang="en-US" sz="2800" dirty="0">
                <a:hlinkClick r:id="rId3"/>
              </a:rPr>
              <a:t>Supporting Gender Expansive Students: Guidance for Schools</a:t>
            </a:r>
            <a:r>
              <a:rPr lang="en-US" sz="2800" dirty="0"/>
              <a:t>.</a:t>
            </a:r>
          </a:p>
          <a:p>
            <a:pPr lvl="1"/>
            <a:r>
              <a:rPr lang="en-US" sz="2800" dirty="0"/>
              <a:t>Consult the </a:t>
            </a:r>
            <a:r>
              <a:rPr lang="en-US" sz="2800" dirty="0">
                <a:hlinkClick r:id="rId4"/>
              </a:rPr>
              <a:t>Family Education Rights and Privacy Act</a:t>
            </a:r>
            <a:r>
              <a:rPr lang="en-US" sz="2800" dirty="0"/>
              <a:t> (FERPA) as a general resource for decisions about student privacy.</a:t>
            </a:r>
          </a:p>
        </p:txBody>
      </p:sp>
      <p:sp>
        <p:nvSpPr>
          <p:cNvPr id="3" name="Footer Placeholder 2">
            <a:extLst>
              <a:ext uri="{FF2B5EF4-FFF2-40B4-BE49-F238E27FC236}">
                <a16:creationId xmlns:a16="http://schemas.microsoft.com/office/drawing/2014/main" id="{3A946C7D-D21A-868A-FF38-9E19E99D7A9A}"/>
              </a:ext>
            </a:extLst>
          </p:cNvPr>
          <p:cNvSpPr>
            <a:spLocks noGrp="1"/>
          </p:cNvSpPr>
          <p:nvPr>
            <p:ph type="ftr" sz="quarter" idx="11"/>
          </p:nvPr>
        </p:nvSpPr>
        <p:spPr/>
        <p:txBody>
          <a:bodyPr/>
          <a:lstStyle/>
          <a:p>
            <a:r>
              <a:rPr lang="en-US" dirty="0"/>
              <a:t>Oregon Department of Education</a:t>
            </a:r>
          </a:p>
        </p:txBody>
      </p:sp>
      <p:sp>
        <p:nvSpPr>
          <p:cNvPr id="4" name="Slide Number Placeholder 3">
            <a:extLst>
              <a:ext uri="{FF2B5EF4-FFF2-40B4-BE49-F238E27FC236}">
                <a16:creationId xmlns:a16="http://schemas.microsoft.com/office/drawing/2014/main" id="{D98AD7C7-E7EF-D0E1-458A-CFC65000373D}"/>
              </a:ext>
            </a:extLst>
          </p:cNvPr>
          <p:cNvSpPr>
            <a:spLocks noGrp="1"/>
          </p:cNvSpPr>
          <p:nvPr>
            <p:ph type="sldNum" sz="quarter" idx="12"/>
          </p:nvPr>
        </p:nvSpPr>
        <p:spPr/>
        <p:txBody>
          <a:bodyPr/>
          <a:lstStyle/>
          <a:p>
            <a:fld id="{357F5B69-6281-4C1F-8C38-6DA0F56DA430}" type="slidenum">
              <a:rPr lang="en-US" smtClean="0"/>
              <a:pPr/>
              <a:t>11</a:t>
            </a:fld>
            <a:endParaRPr lang="en-US" dirty="0"/>
          </a:p>
        </p:txBody>
      </p:sp>
      <p:sp>
        <p:nvSpPr>
          <p:cNvPr id="5" name="Title 4">
            <a:extLst>
              <a:ext uri="{FF2B5EF4-FFF2-40B4-BE49-F238E27FC236}">
                <a16:creationId xmlns:a16="http://schemas.microsoft.com/office/drawing/2014/main" id="{77F5DB32-E3C5-2969-78E3-4D20933B9CEA}"/>
              </a:ext>
            </a:extLst>
          </p:cNvPr>
          <p:cNvSpPr>
            <a:spLocks noGrp="1"/>
          </p:cNvSpPr>
          <p:nvPr>
            <p:ph type="title"/>
          </p:nvPr>
        </p:nvSpPr>
        <p:spPr/>
        <p:txBody>
          <a:bodyPr/>
          <a:lstStyle/>
          <a:p>
            <a:r>
              <a:rPr lang="en-US" dirty="0"/>
              <a:t>SEED Survey and Crisis Alerts</a:t>
            </a:r>
          </a:p>
        </p:txBody>
      </p:sp>
    </p:spTree>
    <p:extLst>
      <p:ext uri="{BB962C8B-B14F-4D97-AF65-F5344CB8AC3E}">
        <p14:creationId xmlns:p14="http://schemas.microsoft.com/office/powerpoint/2010/main" val="2101293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a:t>Crisis Alert Process</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12</a:t>
            </a:fld>
            <a:endParaRPr lang="en-US" dirty="0"/>
          </a:p>
        </p:txBody>
      </p:sp>
    </p:spTree>
    <p:extLst>
      <p:ext uri="{BB962C8B-B14F-4D97-AF65-F5344CB8AC3E}">
        <p14:creationId xmlns:p14="http://schemas.microsoft.com/office/powerpoint/2010/main" val="34337336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1"/>
          <p:cNvSpPr>
            <a:spLocks noGrp="1"/>
          </p:cNvSpPr>
          <p:nvPr>
            <p:ph idx="1"/>
          </p:nvPr>
        </p:nvSpPr>
        <p:spPr/>
        <p:txBody>
          <a:bodyPr>
            <a:normAutofit/>
          </a:bodyPr>
          <a:lstStyle/>
          <a:p>
            <a:r>
              <a:rPr lang="en-US" altLang="en-US" sz="2800" dirty="0"/>
              <a:t>Student response initially flagged by AI and reviewed by human reader</a:t>
            </a:r>
          </a:p>
          <a:p>
            <a:r>
              <a:rPr lang="en-US" altLang="en-US" sz="2800" dirty="0"/>
              <a:t>Concerning responses sent to Secure File Center of relevant roles (DTC, DLU, RAV)</a:t>
            </a:r>
          </a:p>
          <a:p>
            <a:r>
              <a:rPr lang="en-US" altLang="en-US" sz="2800" dirty="0"/>
              <a:t>Vendor also sends email to each user who received a copy of the Crisis Alert, telling them to check their Secure File Center</a:t>
            </a:r>
          </a:p>
          <a:p>
            <a:r>
              <a:rPr lang="en-US" altLang="en-US" sz="2800" dirty="0"/>
              <a:t>Additionally, ODE sends an email to each person with a DTC or RAV role, confirming that they received one or more crisis alerts that day</a:t>
            </a:r>
          </a:p>
        </p:txBody>
      </p:sp>
      <p:sp>
        <p:nvSpPr>
          <p:cNvPr id="2" name="Footer Placeholder 1"/>
          <p:cNvSpPr>
            <a:spLocks noGrp="1"/>
          </p:cNvSpPr>
          <p:nvPr>
            <p:ph type="ftr" sz="quarter" idx="11"/>
          </p:nvPr>
        </p:nvSpPr>
        <p:spPr/>
        <p:txBody>
          <a:bodyPr/>
          <a:lstStyle/>
          <a:p>
            <a:r>
              <a:rPr lang="en-US"/>
              <a:t>Oregon Department of Education</a:t>
            </a:r>
            <a:endParaRPr lang="en-US" dirty="0"/>
          </a:p>
        </p:txBody>
      </p:sp>
      <p:sp>
        <p:nvSpPr>
          <p:cNvPr id="3" name="Slide Number Placeholder 2"/>
          <p:cNvSpPr>
            <a:spLocks noGrp="1"/>
          </p:cNvSpPr>
          <p:nvPr>
            <p:ph type="sldNum" sz="quarter" idx="12"/>
          </p:nvPr>
        </p:nvSpPr>
        <p:spPr/>
        <p:txBody>
          <a:bodyPr/>
          <a:lstStyle/>
          <a:p>
            <a:fld id="{357F5B69-6281-4C1F-8C38-6DA0F56DA430}" type="slidenum">
              <a:rPr lang="en-US" smtClean="0"/>
              <a:t>13</a:t>
            </a:fld>
            <a:endParaRPr lang="en-US" dirty="0"/>
          </a:p>
        </p:txBody>
      </p:sp>
      <p:sp>
        <p:nvSpPr>
          <p:cNvPr id="13314" name="Title 1"/>
          <p:cNvSpPr>
            <a:spLocks noGrp="1"/>
          </p:cNvSpPr>
          <p:nvPr>
            <p:ph type="title"/>
          </p:nvPr>
        </p:nvSpPr>
        <p:spPr/>
        <p:txBody>
          <a:bodyPr>
            <a:normAutofit/>
          </a:bodyPr>
          <a:lstStyle/>
          <a:p>
            <a:r>
              <a:rPr lang="en-US" altLang="en-US" dirty="0"/>
              <a:t>Notification Process</a:t>
            </a:r>
            <a:endParaRPr lang="en-US" altLang="en-US" sz="3600" dirty="0"/>
          </a:p>
        </p:txBody>
      </p:sp>
      <p:sp>
        <p:nvSpPr>
          <p:cNvPr id="13316" name="TextBox 3"/>
          <p:cNvSpPr txBox="1">
            <a:spLocks noChangeArrowheads="1"/>
          </p:cNvSpPr>
          <p:nvPr/>
        </p:nvSpPr>
        <p:spPr bwMode="auto">
          <a:xfrm>
            <a:off x="4904509" y="6139793"/>
            <a:ext cx="62593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1800" i="1" dirty="0">
                <a:solidFill>
                  <a:srgbClr val="1B75BC"/>
                </a:solidFill>
                <a:latin typeface="Times New Roman" panose="02020603050405020304" pitchFamily="18" charset="0"/>
              </a:rPr>
              <a:t>TAM, Appendix D: Crisis Alert Process</a:t>
            </a:r>
          </a:p>
        </p:txBody>
      </p:sp>
    </p:spTree>
    <p:extLst>
      <p:ext uri="{BB962C8B-B14F-4D97-AF65-F5344CB8AC3E}">
        <p14:creationId xmlns:p14="http://schemas.microsoft.com/office/powerpoint/2010/main" val="2300229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1"/>
          <p:cNvSpPr>
            <a:spLocks noGrp="1"/>
          </p:cNvSpPr>
          <p:nvPr>
            <p:ph idx="1"/>
          </p:nvPr>
        </p:nvSpPr>
        <p:spPr/>
        <p:txBody>
          <a:bodyPr>
            <a:normAutofit lnSpcReduction="10000"/>
          </a:bodyPr>
          <a:lstStyle/>
          <a:p>
            <a:pPr marL="0" indent="0">
              <a:buNone/>
            </a:pPr>
            <a:r>
              <a:rPr lang="en-US" altLang="en-US" sz="2800" dirty="0"/>
              <a:t>DTCs must establish a formal process to ensure completion of all the following upon notification of a crisis alert:</a:t>
            </a:r>
          </a:p>
          <a:p>
            <a:r>
              <a:rPr lang="en-US" altLang="en-US" sz="2800" dirty="0"/>
              <a:t>Listen to or read the crisis alert</a:t>
            </a:r>
          </a:p>
          <a:p>
            <a:pPr lvl="1"/>
            <a:r>
              <a:rPr lang="en-US" altLang="en-US" sz="2800" dirty="0"/>
              <a:t>Consult the </a:t>
            </a:r>
            <a:r>
              <a:rPr lang="en-US" altLang="en-US" sz="2800" dirty="0">
                <a:hlinkClick r:id="rId3"/>
              </a:rPr>
              <a:t>Crisis Alert File Format</a:t>
            </a:r>
            <a:r>
              <a:rPr lang="en-US" altLang="en-US" sz="2800" dirty="0"/>
              <a:t> as needed</a:t>
            </a:r>
          </a:p>
          <a:p>
            <a:pPr lvl="1"/>
            <a:r>
              <a:rPr lang="en-US" altLang="en-US" sz="2800" dirty="0"/>
              <a:t>Crisis alerts expire after 10 days</a:t>
            </a:r>
          </a:p>
          <a:p>
            <a:r>
              <a:rPr lang="en-US" altLang="en-US" sz="2800" dirty="0"/>
              <a:t>Forward the crisis alert to, and call, the building principal</a:t>
            </a:r>
          </a:p>
          <a:p>
            <a:pPr lvl="1"/>
            <a:r>
              <a:rPr lang="en-US" altLang="en-US" sz="2800" dirty="0"/>
              <a:t>If the principal is implicated in the alert, forward to and call the district superintendent instead</a:t>
            </a:r>
          </a:p>
          <a:p>
            <a:r>
              <a:rPr lang="en-US" altLang="en-US" sz="2800" dirty="0"/>
              <a:t>File report with DHS if indicated (see </a:t>
            </a:r>
            <a:r>
              <a:rPr lang="en-US" altLang="en-US" sz="2800" dirty="0">
                <a:hlinkClick r:id="rId4"/>
              </a:rPr>
              <a:t>mandatory reporting information</a:t>
            </a:r>
            <a:r>
              <a:rPr lang="en-US" altLang="en-US" sz="2800" dirty="0"/>
              <a:t>)</a:t>
            </a:r>
          </a:p>
        </p:txBody>
      </p:sp>
      <p:sp>
        <p:nvSpPr>
          <p:cNvPr id="2" name="Footer Placeholder 1"/>
          <p:cNvSpPr>
            <a:spLocks noGrp="1"/>
          </p:cNvSpPr>
          <p:nvPr>
            <p:ph type="ftr" sz="quarter" idx="11"/>
          </p:nvPr>
        </p:nvSpPr>
        <p:spPr/>
        <p:txBody>
          <a:bodyPr/>
          <a:lstStyle/>
          <a:p>
            <a:r>
              <a:rPr lang="en-US"/>
              <a:t>Oregon Department of Education</a:t>
            </a:r>
            <a:endParaRPr lang="en-US" dirty="0"/>
          </a:p>
        </p:txBody>
      </p:sp>
      <p:sp>
        <p:nvSpPr>
          <p:cNvPr id="3" name="Slide Number Placeholder 2"/>
          <p:cNvSpPr>
            <a:spLocks noGrp="1"/>
          </p:cNvSpPr>
          <p:nvPr>
            <p:ph type="sldNum" sz="quarter" idx="12"/>
          </p:nvPr>
        </p:nvSpPr>
        <p:spPr/>
        <p:txBody>
          <a:bodyPr/>
          <a:lstStyle/>
          <a:p>
            <a:fld id="{357F5B69-6281-4C1F-8C38-6DA0F56DA430}" type="slidenum">
              <a:rPr lang="en-US" smtClean="0"/>
              <a:t>14</a:t>
            </a:fld>
            <a:endParaRPr lang="en-US" dirty="0"/>
          </a:p>
        </p:txBody>
      </p:sp>
      <p:sp>
        <p:nvSpPr>
          <p:cNvPr id="13314" name="Title 1"/>
          <p:cNvSpPr>
            <a:spLocks noGrp="1"/>
          </p:cNvSpPr>
          <p:nvPr>
            <p:ph type="title"/>
          </p:nvPr>
        </p:nvSpPr>
        <p:spPr/>
        <p:txBody>
          <a:bodyPr>
            <a:normAutofit/>
          </a:bodyPr>
          <a:lstStyle/>
          <a:p>
            <a:r>
              <a:rPr lang="en-US" altLang="en-US" dirty="0"/>
              <a:t>District Action</a:t>
            </a:r>
          </a:p>
        </p:txBody>
      </p:sp>
      <p:sp>
        <p:nvSpPr>
          <p:cNvPr id="13316" name="TextBox 3"/>
          <p:cNvSpPr txBox="1">
            <a:spLocks noChangeArrowheads="1"/>
          </p:cNvSpPr>
          <p:nvPr/>
        </p:nvSpPr>
        <p:spPr bwMode="auto">
          <a:xfrm>
            <a:off x="4904509" y="6139793"/>
            <a:ext cx="62593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1800" i="1" dirty="0">
                <a:solidFill>
                  <a:srgbClr val="1B75BC"/>
                </a:solidFill>
                <a:latin typeface="Times New Roman" panose="02020603050405020304" pitchFamily="18" charset="0"/>
              </a:rPr>
              <a:t>TAM, Appendix D: Crisis Alert Process</a:t>
            </a:r>
          </a:p>
        </p:txBody>
      </p:sp>
    </p:spTree>
    <p:extLst>
      <p:ext uri="{BB962C8B-B14F-4D97-AF65-F5344CB8AC3E}">
        <p14:creationId xmlns:p14="http://schemas.microsoft.com/office/powerpoint/2010/main" val="8129904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p:txBody>
          <a:bodyPr>
            <a:normAutofit/>
          </a:bodyPr>
          <a:lstStyle/>
          <a:p>
            <a:r>
              <a:rPr lang="en-US" altLang="en-US" sz="2800" dirty="0">
                <a:hlinkClick r:id="rId3"/>
              </a:rPr>
              <a:t>Test Administration Manual</a:t>
            </a:r>
            <a:r>
              <a:rPr lang="en-US" altLang="en-US" sz="2800" dirty="0"/>
              <a:t> </a:t>
            </a:r>
          </a:p>
          <a:p>
            <a:r>
              <a:rPr lang="en-US" altLang="en-US" sz="2800" dirty="0">
                <a:hlinkClick r:id="rId4"/>
              </a:rPr>
              <a:t>OSAS Portal</a:t>
            </a:r>
            <a:r>
              <a:rPr lang="en-US" altLang="en-US" sz="2800" dirty="0"/>
              <a:t> (with access to Secure File Center)</a:t>
            </a:r>
          </a:p>
          <a:p>
            <a:r>
              <a:rPr lang="en-US" altLang="en-US" sz="2800" dirty="0">
                <a:hlinkClick r:id="rId5"/>
              </a:rPr>
              <a:t>Cambium Assessment Helpdesk</a:t>
            </a:r>
            <a:endParaRPr lang="en-US" altLang="en-US" sz="2800" dirty="0"/>
          </a:p>
          <a:p>
            <a:r>
              <a:rPr lang="en-US" altLang="en-US" sz="2800" dirty="0">
                <a:hlinkClick r:id="rId6"/>
              </a:rPr>
              <a:t>DHS How to Report Abuse or Neglect</a:t>
            </a:r>
            <a:endParaRPr lang="en-US" altLang="en-US" sz="2800" dirty="0"/>
          </a:p>
        </p:txBody>
      </p:sp>
      <p:sp>
        <p:nvSpPr>
          <p:cNvPr id="2" name="Footer Placeholder 1"/>
          <p:cNvSpPr>
            <a:spLocks noGrp="1"/>
          </p:cNvSpPr>
          <p:nvPr>
            <p:ph type="ftr" sz="quarter" idx="11"/>
          </p:nvPr>
        </p:nvSpPr>
        <p:spPr/>
        <p:txBody>
          <a:bodyPr anchor="ctr">
            <a:normAutofit/>
          </a:bodyPr>
          <a:lstStyle/>
          <a:p>
            <a:pPr>
              <a:spcAft>
                <a:spcPts val="600"/>
              </a:spcAft>
            </a:pPr>
            <a:r>
              <a:rPr lang="en-US"/>
              <a:t>Oregon Department of Education</a:t>
            </a:r>
          </a:p>
        </p:txBody>
      </p:sp>
      <p:sp>
        <p:nvSpPr>
          <p:cNvPr id="3" name="Slide Number Placeholder 2"/>
          <p:cNvSpPr>
            <a:spLocks noGrp="1"/>
          </p:cNvSpPr>
          <p:nvPr>
            <p:ph type="sldNum" sz="quarter" idx="12"/>
          </p:nvPr>
        </p:nvSpPr>
        <p:spPr/>
        <p:txBody>
          <a:bodyPr anchor="ctr">
            <a:normAutofit/>
          </a:bodyPr>
          <a:lstStyle/>
          <a:p>
            <a:pPr>
              <a:spcAft>
                <a:spcPts val="600"/>
              </a:spcAft>
            </a:pPr>
            <a:fld id="{357F5B69-6281-4C1F-8C38-6DA0F56DA430}" type="slidenum">
              <a:rPr lang="en-US" smtClean="0"/>
              <a:pPr>
                <a:spcAft>
                  <a:spcPts val="600"/>
                </a:spcAft>
              </a:pPr>
              <a:t>15</a:t>
            </a:fld>
            <a:endParaRPr lang="en-US"/>
          </a:p>
        </p:txBody>
      </p:sp>
      <p:sp>
        <p:nvSpPr>
          <p:cNvPr id="21506" name="Title 1"/>
          <p:cNvSpPr>
            <a:spLocks noGrp="1"/>
          </p:cNvSpPr>
          <p:nvPr>
            <p:ph type="title"/>
          </p:nvPr>
        </p:nvSpPr>
        <p:spPr/>
        <p:txBody>
          <a:bodyPr anchor="b">
            <a:normAutofit/>
          </a:bodyPr>
          <a:lstStyle/>
          <a:p>
            <a:r>
              <a:rPr lang="en-US" altLang="en-US" dirty="0"/>
              <a:t>Online Resources</a:t>
            </a:r>
          </a:p>
        </p:txBody>
      </p:sp>
    </p:spTree>
    <p:extLst>
      <p:ext uri="{BB962C8B-B14F-4D97-AF65-F5344CB8AC3E}">
        <p14:creationId xmlns:p14="http://schemas.microsoft.com/office/powerpoint/2010/main" val="1552434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normAutofit/>
          </a:bodyPr>
          <a:lstStyle/>
          <a:p>
            <a:r>
              <a:rPr lang="en-US" altLang="en-US" dirty="0">
                <a:solidFill>
                  <a:srgbClr val="1B75BC"/>
                </a:solidFill>
              </a:rPr>
              <a:t>Topics</a:t>
            </a:r>
            <a:endParaRPr lang="en-US" altLang="en-US" sz="3600" dirty="0">
              <a:solidFill>
                <a:srgbClr val="1B75BC"/>
              </a:solidFill>
            </a:endParaRPr>
          </a:p>
        </p:txBody>
      </p:sp>
      <p:sp>
        <p:nvSpPr>
          <p:cNvPr id="7171" name="Content Placeholder 2"/>
          <p:cNvSpPr>
            <a:spLocks noGrp="1"/>
          </p:cNvSpPr>
          <p:nvPr>
            <p:ph idx="1"/>
          </p:nvPr>
        </p:nvSpPr>
        <p:spPr/>
        <p:txBody>
          <a:bodyPr>
            <a:noAutofit/>
          </a:bodyPr>
          <a:lstStyle/>
          <a:p>
            <a:r>
              <a:rPr lang="en-US" altLang="en-US" sz="3200" dirty="0"/>
              <a:t>Crisis Alerts: Summary</a:t>
            </a:r>
          </a:p>
          <a:p>
            <a:r>
              <a:rPr lang="en-US" altLang="en-US" sz="3200" dirty="0"/>
              <a:t>Secure or Sensitive Information</a:t>
            </a:r>
          </a:p>
          <a:p>
            <a:r>
              <a:rPr lang="en-US" altLang="en-US" sz="3200" dirty="0"/>
              <a:t>Crisis Alerts: Roles and Responsibilities</a:t>
            </a:r>
          </a:p>
        </p:txBody>
      </p:sp>
      <p:sp>
        <p:nvSpPr>
          <p:cNvPr id="2" name="Footer Placeholder 1"/>
          <p:cNvSpPr>
            <a:spLocks noGrp="1"/>
          </p:cNvSpPr>
          <p:nvPr>
            <p:ph type="ftr" sz="quarter" idx="11"/>
          </p:nvPr>
        </p:nvSpPr>
        <p:spPr/>
        <p:txBody>
          <a:bodyPr/>
          <a:lstStyle/>
          <a:p>
            <a:r>
              <a:rPr lang="en-US"/>
              <a:t>Oregon Department of Education</a:t>
            </a:r>
            <a:endParaRPr lang="en-US" dirty="0"/>
          </a:p>
        </p:txBody>
      </p:sp>
      <p:sp>
        <p:nvSpPr>
          <p:cNvPr id="3" name="Slide Number Placeholder 2"/>
          <p:cNvSpPr>
            <a:spLocks noGrp="1"/>
          </p:cNvSpPr>
          <p:nvPr>
            <p:ph type="sldNum" sz="quarter" idx="12"/>
          </p:nvPr>
        </p:nvSpPr>
        <p:spPr/>
        <p:txBody>
          <a:bodyPr/>
          <a:lstStyle/>
          <a:p>
            <a:fld id="{357F5B69-6281-4C1F-8C38-6DA0F56DA430}" type="slidenum">
              <a:rPr lang="en-US" smtClean="0"/>
              <a:t>2</a:t>
            </a:fld>
            <a:endParaRPr lang="en-US" dirty="0"/>
          </a:p>
        </p:txBody>
      </p:sp>
    </p:spTree>
    <p:extLst>
      <p:ext uri="{BB962C8B-B14F-4D97-AF65-F5344CB8AC3E}">
        <p14:creationId xmlns:p14="http://schemas.microsoft.com/office/powerpoint/2010/main" val="427449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a:t>Crisis Alerts</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3</a:t>
            </a:fld>
            <a:endParaRPr lang="en-US" dirty="0"/>
          </a:p>
        </p:txBody>
      </p:sp>
    </p:spTree>
    <p:extLst>
      <p:ext uri="{BB962C8B-B14F-4D97-AF65-F5344CB8AC3E}">
        <p14:creationId xmlns:p14="http://schemas.microsoft.com/office/powerpoint/2010/main" val="317958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itle 1"/>
          <p:cNvSpPr>
            <a:spLocks noGrp="1"/>
          </p:cNvSpPr>
          <p:nvPr>
            <p:ph type="title"/>
          </p:nvPr>
        </p:nvSpPr>
        <p:spPr/>
        <p:txBody>
          <a:bodyPr>
            <a:normAutofit/>
          </a:bodyPr>
          <a:lstStyle/>
          <a:p>
            <a:r>
              <a:rPr lang="en-US" altLang="en-US" dirty="0"/>
              <a:t>What are Crisis Alerts?</a:t>
            </a:r>
          </a:p>
        </p:txBody>
      </p:sp>
      <p:sp>
        <p:nvSpPr>
          <p:cNvPr id="11269" name="Content Placeholder 2"/>
          <p:cNvSpPr>
            <a:spLocks noGrp="1"/>
          </p:cNvSpPr>
          <p:nvPr>
            <p:ph idx="1"/>
          </p:nvPr>
        </p:nvSpPr>
        <p:spPr/>
        <p:txBody>
          <a:bodyPr>
            <a:noAutofit/>
          </a:bodyPr>
          <a:lstStyle/>
          <a:p>
            <a:r>
              <a:rPr lang="en-US" altLang="en-US" sz="2800" dirty="0"/>
              <a:t>ODE’s test vendor monitors student responses on all Oregon tests and surveys.</a:t>
            </a:r>
          </a:p>
          <a:p>
            <a:r>
              <a:rPr lang="en-US" altLang="en-US" sz="2800" dirty="0"/>
              <a:t>Potentially concerning responses (student safety, well-being, etc.) are flagged by the vendor (including review by human readers).</a:t>
            </a:r>
          </a:p>
          <a:p>
            <a:r>
              <a:rPr lang="en-US" altLang="en-US" sz="2800" dirty="0"/>
              <a:t>A notification of the concern, including a reproduction of the response that initiated the report, is sent to the OSAS Secure File Center of all district users with a District Test Coordinator (DTC), District Level User (DLU), or Response Alert Viewer (RAV) role.</a:t>
            </a:r>
          </a:p>
          <a:p>
            <a:r>
              <a:rPr lang="en-US" altLang="en-US" sz="2800" dirty="0"/>
              <a:t>This notification is called a “crisis alert”.</a:t>
            </a:r>
          </a:p>
        </p:txBody>
      </p:sp>
      <p:sp>
        <p:nvSpPr>
          <p:cNvPr id="11266" name="TextBox 3"/>
          <p:cNvSpPr txBox="1">
            <a:spLocks noChangeArrowheads="1"/>
          </p:cNvSpPr>
          <p:nvPr/>
        </p:nvSpPr>
        <p:spPr bwMode="auto">
          <a:xfrm>
            <a:off x="7518300" y="5853783"/>
            <a:ext cx="374544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1800" i="1" dirty="0">
                <a:solidFill>
                  <a:srgbClr val="1B75BC"/>
                </a:solidFill>
                <a:latin typeface="Times New Roman" panose="02020603050405020304" pitchFamily="18" charset="0"/>
              </a:rPr>
              <a:t>TAM, Section 2.6: Sensitive Responses</a:t>
            </a:r>
          </a:p>
        </p:txBody>
      </p:sp>
      <p:sp>
        <p:nvSpPr>
          <p:cNvPr id="2" name="Footer Placeholder 1"/>
          <p:cNvSpPr>
            <a:spLocks noGrp="1"/>
          </p:cNvSpPr>
          <p:nvPr>
            <p:ph type="ftr" sz="quarter" idx="11"/>
          </p:nvPr>
        </p:nvSpPr>
        <p:spPr/>
        <p:txBody>
          <a:bodyPr/>
          <a:lstStyle/>
          <a:p>
            <a:r>
              <a:rPr lang="en-US"/>
              <a:t>Oregon Department of Education</a:t>
            </a:r>
            <a:endParaRPr lang="en-US" dirty="0"/>
          </a:p>
        </p:txBody>
      </p:sp>
      <p:sp>
        <p:nvSpPr>
          <p:cNvPr id="3" name="Slide Number Placeholder 2"/>
          <p:cNvSpPr>
            <a:spLocks noGrp="1"/>
          </p:cNvSpPr>
          <p:nvPr>
            <p:ph type="sldNum" sz="quarter" idx="12"/>
          </p:nvPr>
        </p:nvSpPr>
        <p:spPr/>
        <p:txBody>
          <a:bodyPr/>
          <a:lstStyle/>
          <a:p>
            <a:fld id="{357F5B69-6281-4C1F-8C38-6DA0F56DA430}" type="slidenum">
              <a:rPr lang="en-US" smtClean="0"/>
              <a:t>4</a:t>
            </a:fld>
            <a:endParaRPr lang="en-US" dirty="0"/>
          </a:p>
        </p:txBody>
      </p:sp>
    </p:spTree>
    <p:extLst>
      <p:ext uri="{BB962C8B-B14F-4D97-AF65-F5344CB8AC3E}">
        <p14:creationId xmlns:p14="http://schemas.microsoft.com/office/powerpoint/2010/main" val="4228218050"/>
      </p:ext>
    </p:extLst>
  </p:cSld>
  <p:clrMapOvr>
    <a:masterClrMapping/>
  </p:clrMapOvr>
  <mc:AlternateContent xmlns:mc="http://schemas.openxmlformats.org/markup-compatibility/2006" xmlns:p14="http://schemas.microsoft.com/office/powerpoint/2010/main">
    <mc:Choice Requires="p14">
      <p:transition spd="slow" p14:dur="2000" advClick="0" advTm="96000"/>
    </mc:Choice>
    <mc:Fallback xmlns="">
      <p:transition spd="slow" advClick="0" advTm="96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685FEA9-3DB9-B1ED-B7CF-BA202BC3E6D8}"/>
              </a:ext>
            </a:extLst>
          </p:cNvPr>
          <p:cNvSpPr>
            <a:spLocks noGrp="1"/>
          </p:cNvSpPr>
          <p:nvPr>
            <p:ph idx="1"/>
          </p:nvPr>
        </p:nvSpPr>
        <p:spPr>
          <a:xfrm>
            <a:off x="717176" y="1825624"/>
            <a:ext cx="10784542" cy="4104913"/>
          </a:xfrm>
        </p:spPr>
        <p:txBody>
          <a:bodyPr>
            <a:normAutofit/>
          </a:bodyPr>
          <a:lstStyle/>
          <a:p>
            <a:pPr marL="171450" indent="-171450">
              <a:buFont typeface="Arial" panose="020B0604020202020204" pitchFamily="34" charset="0"/>
              <a:buChar char="•"/>
            </a:pPr>
            <a:r>
              <a:rPr lang="en-US" altLang="en-US" sz="2800" dirty="0"/>
              <a:t>Student describes or reports harm to self and/or intent to harm self</a:t>
            </a:r>
          </a:p>
          <a:p>
            <a:pPr marL="171450" indent="-171450">
              <a:buFont typeface="Arial" panose="020B0604020202020204" pitchFamily="34" charset="0"/>
              <a:buChar char="•"/>
            </a:pPr>
            <a:r>
              <a:rPr lang="en-US" altLang="en-US" sz="2800" dirty="0"/>
              <a:t>Student describes or reports harm to others and/or intent to harm others</a:t>
            </a:r>
          </a:p>
          <a:p>
            <a:pPr marL="171450" indent="-171450">
              <a:buFont typeface="Arial" panose="020B0604020202020204" pitchFamily="34" charset="0"/>
              <a:buChar char="•"/>
            </a:pPr>
            <a:r>
              <a:rPr lang="en-US" altLang="en-US" sz="2800" dirty="0"/>
              <a:t>Student describes or reports harm from others (including bullying, fighting, harassment that is presently occurring and/or has occurred in the past)</a:t>
            </a:r>
          </a:p>
          <a:p>
            <a:pPr marL="171450" indent="-171450">
              <a:buFont typeface="Arial" panose="020B0604020202020204" pitchFamily="34" charset="0"/>
              <a:buChar char="•"/>
            </a:pPr>
            <a:r>
              <a:rPr lang="en-US" altLang="en-US" sz="2800" dirty="0"/>
              <a:t>Specific words flagged by AI and confirmed as indicative of a crisis alert after review by a human reader</a:t>
            </a:r>
          </a:p>
        </p:txBody>
      </p:sp>
      <p:sp>
        <p:nvSpPr>
          <p:cNvPr id="3" name="Footer Placeholder 2">
            <a:extLst>
              <a:ext uri="{FF2B5EF4-FFF2-40B4-BE49-F238E27FC236}">
                <a16:creationId xmlns:a16="http://schemas.microsoft.com/office/drawing/2014/main" id="{E07E8452-44AA-9104-9059-E366935CC5F0}"/>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22262E61-3AB6-F906-AFA2-D87AA3FF75AD}"/>
              </a:ext>
            </a:extLst>
          </p:cNvPr>
          <p:cNvSpPr>
            <a:spLocks noGrp="1"/>
          </p:cNvSpPr>
          <p:nvPr>
            <p:ph type="sldNum" sz="quarter" idx="12"/>
          </p:nvPr>
        </p:nvSpPr>
        <p:spPr/>
        <p:txBody>
          <a:bodyPr/>
          <a:lstStyle/>
          <a:p>
            <a:fld id="{357F5B69-6281-4C1F-8C38-6DA0F56DA430}" type="slidenum">
              <a:rPr lang="en-US" smtClean="0"/>
              <a:pPr/>
              <a:t>5</a:t>
            </a:fld>
            <a:endParaRPr lang="en-US" dirty="0"/>
          </a:p>
        </p:txBody>
      </p:sp>
      <p:sp>
        <p:nvSpPr>
          <p:cNvPr id="5" name="Title 4">
            <a:extLst>
              <a:ext uri="{FF2B5EF4-FFF2-40B4-BE49-F238E27FC236}">
                <a16:creationId xmlns:a16="http://schemas.microsoft.com/office/drawing/2014/main" id="{947F8E5C-1407-DA28-5969-3F8DF6F4E481}"/>
              </a:ext>
            </a:extLst>
          </p:cNvPr>
          <p:cNvSpPr>
            <a:spLocks noGrp="1"/>
          </p:cNvSpPr>
          <p:nvPr>
            <p:ph type="title"/>
          </p:nvPr>
        </p:nvSpPr>
        <p:spPr/>
        <p:txBody>
          <a:bodyPr/>
          <a:lstStyle/>
          <a:p>
            <a:r>
              <a:rPr lang="en-US" dirty="0"/>
              <a:t>Sensitive Response Criteria</a:t>
            </a:r>
          </a:p>
        </p:txBody>
      </p:sp>
      <p:sp>
        <p:nvSpPr>
          <p:cNvPr id="6" name="TextBox 3">
            <a:extLst>
              <a:ext uri="{FF2B5EF4-FFF2-40B4-BE49-F238E27FC236}">
                <a16:creationId xmlns:a16="http://schemas.microsoft.com/office/drawing/2014/main" id="{BA552B2C-17A2-D6FF-D1E4-844D8DCE47E0}"/>
              </a:ext>
            </a:extLst>
          </p:cNvPr>
          <p:cNvSpPr txBox="1">
            <a:spLocks noChangeArrowheads="1"/>
          </p:cNvSpPr>
          <p:nvPr/>
        </p:nvSpPr>
        <p:spPr bwMode="auto">
          <a:xfrm>
            <a:off x="7518300" y="5853783"/>
            <a:ext cx="374544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1800" i="1" dirty="0">
                <a:solidFill>
                  <a:srgbClr val="1B75BC"/>
                </a:solidFill>
                <a:latin typeface="Times New Roman" panose="02020603050405020304" pitchFamily="18" charset="0"/>
              </a:rPr>
              <a:t>TAM, Section 2.6: Sensitive Responses</a:t>
            </a:r>
          </a:p>
        </p:txBody>
      </p:sp>
    </p:spTree>
    <p:extLst>
      <p:ext uri="{BB962C8B-B14F-4D97-AF65-F5344CB8AC3E}">
        <p14:creationId xmlns:p14="http://schemas.microsoft.com/office/powerpoint/2010/main" val="11600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B591304-3ACB-C15F-CBBC-7A70A38B8765}"/>
              </a:ext>
            </a:extLst>
          </p:cNvPr>
          <p:cNvSpPr>
            <a:spLocks noGrp="1"/>
          </p:cNvSpPr>
          <p:nvPr>
            <p:ph idx="1"/>
          </p:nvPr>
        </p:nvSpPr>
        <p:spPr/>
        <p:txBody>
          <a:bodyPr>
            <a:normAutofit/>
          </a:bodyPr>
          <a:lstStyle/>
          <a:p>
            <a:r>
              <a:rPr lang="en-US" sz="2800" dirty="0"/>
              <a:t>There must be at least two personnel in each district who receive and can respond to crisis alerts.</a:t>
            </a:r>
          </a:p>
          <a:p>
            <a:pPr lvl="1"/>
            <a:r>
              <a:rPr lang="en-US" sz="2800" dirty="0"/>
              <a:t>Districts are not required to designate RAVs if there are already sufficient personnel with the DTC or DLU role to process crisis alerts.</a:t>
            </a:r>
          </a:p>
          <a:p>
            <a:r>
              <a:rPr lang="en-US" sz="2800" dirty="0"/>
              <a:t>Any district personnel can be assigned a RAV role.</a:t>
            </a:r>
          </a:p>
          <a:p>
            <a:pPr lvl="1"/>
            <a:r>
              <a:rPr lang="en-US" sz="2800" dirty="0"/>
              <a:t>Only one role can be associated with a single email address.</a:t>
            </a:r>
          </a:p>
          <a:p>
            <a:pPr lvl="1"/>
            <a:r>
              <a:rPr lang="en-US" sz="2800" dirty="0"/>
              <a:t>Roles that receive crisis alerts will see </a:t>
            </a:r>
            <a:r>
              <a:rPr lang="en-US" sz="2800" i="1" dirty="0"/>
              <a:t>all</a:t>
            </a:r>
            <a:r>
              <a:rPr lang="en-US" sz="2800" dirty="0"/>
              <a:t> alerts for the district. It is not possible to restrict access to alerts for a single building or set of buildings.</a:t>
            </a:r>
          </a:p>
        </p:txBody>
      </p:sp>
      <p:sp>
        <p:nvSpPr>
          <p:cNvPr id="3" name="Footer Placeholder 2">
            <a:extLst>
              <a:ext uri="{FF2B5EF4-FFF2-40B4-BE49-F238E27FC236}">
                <a16:creationId xmlns:a16="http://schemas.microsoft.com/office/drawing/2014/main" id="{0DC94086-8659-F86D-507D-B14A31945A9B}"/>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7878B6B7-3590-583D-42FE-AC416E03D624}"/>
              </a:ext>
            </a:extLst>
          </p:cNvPr>
          <p:cNvSpPr>
            <a:spLocks noGrp="1"/>
          </p:cNvSpPr>
          <p:nvPr>
            <p:ph type="sldNum" sz="quarter" idx="12"/>
          </p:nvPr>
        </p:nvSpPr>
        <p:spPr/>
        <p:txBody>
          <a:bodyPr/>
          <a:lstStyle/>
          <a:p>
            <a:fld id="{357F5B69-6281-4C1F-8C38-6DA0F56DA430}" type="slidenum">
              <a:rPr lang="en-US" smtClean="0"/>
              <a:pPr/>
              <a:t>6</a:t>
            </a:fld>
            <a:endParaRPr lang="en-US" dirty="0"/>
          </a:p>
        </p:txBody>
      </p:sp>
      <p:sp>
        <p:nvSpPr>
          <p:cNvPr id="5" name="Title 4">
            <a:extLst>
              <a:ext uri="{FF2B5EF4-FFF2-40B4-BE49-F238E27FC236}">
                <a16:creationId xmlns:a16="http://schemas.microsoft.com/office/drawing/2014/main" id="{27E6757C-B56F-A65A-7DC2-354B7E4CDA9F}"/>
              </a:ext>
            </a:extLst>
          </p:cNvPr>
          <p:cNvSpPr>
            <a:spLocks noGrp="1"/>
          </p:cNvSpPr>
          <p:nvPr>
            <p:ph type="title"/>
          </p:nvPr>
        </p:nvSpPr>
        <p:spPr/>
        <p:txBody>
          <a:bodyPr/>
          <a:lstStyle/>
          <a:p>
            <a:r>
              <a:rPr lang="en-US" dirty="0"/>
              <a:t>Assigning the RAV Role</a:t>
            </a:r>
          </a:p>
        </p:txBody>
      </p:sp>
    </p:spTree>
    <p:extLst>
      <p:ext uri="{BB962C8B-B14F-4D97-AF65-F5344CB8AC3E}">
        <p14:creationId xmlns:p14="http://schemas.microsoft.com/office/powerpoint/2010/main" val="3797000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a:t>Secure or Sensitive Information</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7</a:t>
            </a:fld>
            <a:endParaRPr lang="en-US" dirty="0"/>
          </a:p>
        </p:txBody>
      </p:sp>
    </p:spTree>
    <p:extLst>
      <p:ext uri="{BB962C8B-B14F-4D97-AF65-F5344CB8AC3E}">
        <p14:creationId xmlns:p14="http://schemas.microsoft.com/office/powerpoint/2010/main" val="2232788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958624-6879-294F-82B1-2F8F22D1A03A}"/>
              </a:ext>
            </a:extLst>
          </p:cNvPr>
          <p:cNvSpPr>
            <a:spLocks noGrp="1"/>
          </p:cNvSpPr>
          <p:nvPr>
            <p:ph idx="1"/>
          </p:nvPr>
        </p:nvSpPr>
        <p:spPr/>
        <p:txBody>
          <a:bodyPr>
            <a:normAutofit/>
          </a:bodyPr>
          <a:lstStyle/>
          <a:p>
            <a:pPr marL="0" indent="0">
              <a:buNone/>
            </a:pPr>
            <a:r>
              <a:rPr lang="en-US" altLang="en-US" sz="2800" dirty="0"/>
              <a:t>Any role who receives crisis alerts (DTC, DLU, RAV) will likely be exposed to secure or sensitive information, including:</a:t>
            </a:r>
          </a:p>
          <a:p>
            <a:r>
              <a:rPr lang="en-US" altLang="en-US" sz="2800" dirty="0"/>
              <a:t>Test questions</a:t>
            </a:r>
          </a:p>
          <a:p>
            <a:r>
              <a:rPr lang="en-US" altLang="en-US" sz="2800" dirty="0"/>
              <a:t>Student responses</a:t>
            </a:r>
          </a:p>
          <a:p>
            <a:r>
              <a:rPr lang="en-US" altLang="en-US" sz="2800" dirty="0"/>
              <a:t>Personal or private information about students, staff, families, or others</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8</a:t>
            </a:fld>
            <a:endParaRPr lang="en-US" dirty="0"/>
          </a:p>
        </p:txBody>
      </p:sp>
      <p:sp>
        <p:nvSpPr>
          <p:cNvPr id="2" name="Title 1">
            <a:extLst>
              <a:ext uri="{FF2B5EF4-FFF2-40B4-BE49-F238E27FC236}">
                <a16:creationId xmlns:a16="http://schemas.microsoft.com/office/drawing/2014/main" id="{31392AEB-1DDB-9D42-8D2C-3F2DCC68F02B}"/>
              </a:ext>
            </a:extLst>
          </p:cNvPr>
          <p:cNvSpPr>
            <a:spLocks noGrp="1"/>
          </p:cNvSpPr>
          <p:nvPr>
            <p:ph type="title"/>
          </p:nvPr>
        </p:nvSpPr>
        <p:spPr/>
        <p:txBody>
          <a:bodyPr>
            <a:normAutofit/>
          </a:bodyPr>
          <a:lstStyle/>
          <a:p>
            <a:r>
              <a:rPr lang="en-US" altLang="en-US" dirty="0"/>
              <a:t>Crisis Alert Contents</a:t>
            </a:r>
            <a:endParaRPr lang="en-US" dirty="0"/>
          </a:p>
        </p:txBody>
      </p:sp>
      <p:sp>
        <p:nvSpPr>
          <p:cNvPr id="5" name="TextBox 3">
            <a:extLst>
              <a:ext uri="{FF2B5EF4-FFF2-40B4-BE49-F238E27FC236}">
                <a16:creationId xmlns:a16="http://schemas.microsoft.com/office/drawing/2014/main" id="{85F4773E-A951-E774-1148-F88B6B599768}"/>
              </a:ext>
            </a:extLst>
          </p:cNvPr>
          <p:cNvSpPr txBox="1">
            <a:spLocks noChangeArrowheads="1"/>
          </p:cNvSpPr>
          <p:nvPr/>
        </p:nvSpPr>
        <p:spPr bwMode="auto">
          <a:xfrm>
            <a:off x="7683429" y="5646454"/>
            <a:ext cx="381828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1800" i="1" dirty="0">
                <a:solidFill>
                  <a:schemeClr val="accent1"/>
                </a:solidFill>
                <a:latin typeface="Times New Roman" panose="02020603050405020304" pitchFamily="18" charset="0"/>
              </a:rPr>
              <a:t>TAM, Appendix D: Crisis Alert Process</a:t>
            </a:r>
          </a:p>
        </p:txBody>
      </p:sp>
    </p:spTree>
    <p:extLst>
      <p:ext uri="{BB962C8B-B14F-4D97-AF65-F5344CB8AC3E}">
        <p14:creationId xmlns:p14="http://schemas.microsoft.com/office/powerpoint/2010/main" val="2906962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8F45E3-9F74-4B64-C136-0C05491FBB67}"/>
              </a:ext>
            </a:extLst>
          </p:cNvPr>
          <p:cNvSpPr>
            <a:spLocks noGrp="1"/>
          </p:cNvSpPr>
          <p:nvPr>
            <p:ph idx="1"/>
          </p:nvPr>
        </p:nvSpPr>
        <p:spPr/>
        <p:txBody>
          <a:bodyPr>
            <a:normAutofit/>
          </a:bodyPr>
          <a:lstStyle/>
          <a:p>
            <a:pPr marL="0" marR="0" lvl="0" indent="0" algn="l" defTabSz="914400" rtl="0" eaLnBrk="0" fontAlgn="auto" latinLnBrk="0" hangingPunct="0">
              <a:lnSpc>
                <a:spcPct val="100000"/>
              </a:lnSpc>
              <a:spcBef>
                <a:spcPts val="600"/>
              </a:spcBef>
              <a:spcAft>
                <a:spcPts val="0"/>
              </a:spcAft>
              <a:buClrTx/>
              <a:buSzPct val="100000"/>
              <a:buFontTx/>
              <a:buNone/>
              <a:tabLst/>
              <a:defRPr/>
            </a:pPr>
            <a:r>
              <a:rPr kumimoji="0" lang="en-US" altLang="en-US" sz="2800" b="0" i="0" u="none" strike="noStrike" kern="1200" cap="none" spc="0" normalizeH="0" baseline="0" noProof="0" dirty="0">
                <a:ln>
                  <a:noFill/>
                </a:ln>
                <a:solidFill>
                  <a:prstClr val="black"/>
                </a:solidFill>
                <a:effectLst/>
                <a:uLnTx/>
                <a:uFillTx/>
                <a:latin typeface="Calibri" panose="020F0502020204030204"/>
                <a:ea typeface="+mn-ea"/>
                <a:cs typeface="+mn-cs"/>
              </a:rPr>
              <a:t>Secure or sensitive information should </a:t>
            </a:r>
            <a:r>
              <a:rPr kumimoji="0" lang="en-US" altLang="en-US" sz="2800" b="0" i="1" u="none" strike="noStrike" kern="1200" cap="none" spc="0" normalizeH="0" baseline="0" noProof="0" dirty="0">
                <a:ln>
                  <a:noFill/>
                </a:ln>
                <a:solidFill>
                  <a:prstClr val="black"/>
                </a:solidFill>
                <a:effectLst/>
                <a:uLnTx/>
                <a:uFillTx/>
                <a:latin typeface="Calibri" panose="020F0502020204030204"/>
                <a:ea typeface="+mn-ea"/>
                <a:cs typeface="+mn-cs"/>
              </a:rPr>
              <a:t>only</a:t>
            </a:r>
            <a:r>
              <a:rPr kumimoji="0" lang="en-US" altLang="en-US" sz="2800" b="0" i="0" u="none" strike="noStrike" kern="1200" cap="none" spc="0" normalizeH="0" baseline="0" noProof="0" dirty="0">
                <a:ln>
                  <a:noFill/>
                </a:ln>
                <a:solidFill>
                  <a:prstClr val="black"/>
                </a:solidFill>
                <a:effectLst/>
                <a:uLnTx/>
                <a:uFillTx/>
                <a:latin typeface="Calibri" panose="020F0502020204030204"/>
                <a:ea typeface="+mn-ea"/>
                <a:cs typeface="+mn-cs"/>
              </a:rPr>
              <a:t> be used for the following purposes.</a:t>
            </a:r>
          </a:p>
          <a:p>
            <a:pPr marL="457200" marR="0" lvl="0" indent="-457200" algn="l" defTabSz="914400" rtl="0" eaLnBrk="0" fontAlgn="auto" latinLnBrk="0" hangingPunct="0">
              <a:lnSpc>
                <a:spcPct val="100000"/>
              </a:lnSpc>
              <a:spcBef>
                <a:spcPts val="600"/>
              </a:spcBef>
              <a:spcAft>
                <a:spcPts val="0"/>
              </a:spcAft>
              <a:buClrTx/>
              <a:buSzPct val="100000"/>
              <a:buFont typeface="Arial" panose="020B0604020202020204" pitchFamily="34" charset="0"/>
              <a:buChar char="•"/>
              <a:tabLst/>
              <a:defRPr/>
            </a:pPr>
            <a:r>
              <a:rPr kumimoji="0" lang="en-US" altLang="en-US" sz="2800" b="0" i="0" u="none" strike="noStrike" kern="1200" cap="none" spc="0" normalizeH="0" baseline="0" noProof="0" dirty="0">
                <a:ln>
                  <a:noFill/>
                </a:ln>
                <a:solidFill>
                  <a:prstClr val="black">
                    <a:lumMod val="50000"/>
                  </a:prstClr>
                </a:solidFill>
                <a:effectLst/>
                <a:uLnTx/>
                <a:uFillTx/>
                <a:latin typeface="Calibri" panose="020F0502020204030204"/>
                <a:ea typeface="+mn-ea"/>
                <a:cs typeface="+mn-cs"/>
              </a:rPr>
              <a:t>Taking appropriate action based on a crisis alert (notifying DHS of a child abuse or neglect, supporting a student in crisis, etc.)</a:t>
            </a:r>
          </a:p>
          <a:p>
            <a:pPr marL="457200" marR="0" lvl="0" indent="-457200" algn="l" defTabSz="914400" rtl="0" eaLnBrk="0" fontAlgn="auto" latinLnBrk="0" hangingPunct="0">
              <a:lnSpc>
                <a:spcPct val="100000"/>
              </a:lnSpc>
              <a:spcBef>
                <a:spcPts val="600"/>
              </a:spcBef>
              <a:spcAft>
                <a:spcPts val="0"/>
              </a:spcAft>
              <a:buClrTx/>
              <a:buSzPct val="100000"/>
              <a:buFont typeface="Arial" panose="020B0604020202020204" pitchFamily="34" charset="0"/>
              <a:buChar char="•"/>
              <a:tabLst/>
              <a:defRPr/>
            </a:pPr>
            <a:r>
              <a:rPr kumimoji="0" lang="en-US" altLang="en-US" sz="2800" b="0" i="0" u="none" strike="noStrike" kern="1200" cap="none" spc="0" normalizeH="0" baseline="0" noProof="0" dirty="0">
                <a:ln>
                  <a:noFill/>
                </a:ln>
                <a:solidFill>
                  <a:prstClr val="black">
                    <a:lumMod val="50000"/>
                  </a:prstClr>
                </a:solidFill>
                <a:effectLst/>
                <a:uLnTx/>
                <a:uFillTx/>
                <a:latin typeface="Calibri" panose="020F0502020204030204"/>
                <a:ea typeface="+mn-ea"/>
                <a:cs typeface="+mn-cs"/>
              </a:rPr>
              <a:t>Providing necessary information to authorized persons who need it to carry out actions referred to above</a:t>
            </a:r>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9</a:t>
            </a:fld>
            <a:endParaRPr lang="en-US" dirty="0"/>
          </a:p>
        </p:txBody>
      </p:sp>
      <p:sp>
        <p:nvSpPr>
          <p:cNvPr id="9222" name="Title 1"/>
          <p:cNvSpPr>
            <a:spLocks noGrp="1"/>
          </p:cNvSpPr>
          <p:nvPr>
            <p:ph type="title"/>
          </p:nvPr>
        </p:nvSpPr>
        <p:spPr/>
        <p:txBody>
          <a:bodyPr>
            <a:noAutofit/>
          </a:bodyPr>
          <a:lstStyle/>
          <a:p>
            <a:r>
              <a:rPr lang="en-US" altLang="en-US" dirty="0"/>
              <a:t>Proper Use</a:t>
            </a:r>
          </a:p>
        </p:txBody>
      </p:sp>
      <p:sp>
        <p:nvSpPr>
          <p:cNvPr id="9218" name="TextBox 3"/>
          <p:cNvSpPr txBox="1">
            <a:spLocks noChangeArrowheads="1"/>
          </p:cNvSpPr>
          <p:nvPr/>
        </p:nvSpPr>
        <p:spPr bwMode="auto">
          <a:xfrm>
            <a:off x="7683429" y="5646454"/>
            <a:ext cx="381828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eaLnBrk="0" hangingPunct="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eaLnBrk="0" hangingPunct="0">
              <a:spcBef>
                <a:spcPct val="20000"/>
              </a:spcBef>
              <a:buClr>
                <a:schemeClr val="tx1"/>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eaLnBrk="0" hangingPunct="0">
              <a:spcBef>
                <a:spcPct val="20000"/>
              </a:spcBef>
              <a:buClr>
                <a:schemeClr val="accent2"/>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eaLnBrk="0" hangingPunct="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r" eaLnBrk="1" hangingPunct="1">
              <a:spcBef>
                <a:spcPct val="0"/>
              </a:spcBef>
              <a:buClrTx/>
              <a:buSzTx/>
              <a:buFontTx/>
              <a:buNone/>
            </a:pPr>
            <a:r>
              <a:rPr lang="en-US" altLang="en-US" sz="1800" i="1" dirty="0">
                <a:solidFill>
                  <a:schemeClr val="accent1"/>
                </a:solidFill>
                <a:latin typeface="Times New Roman" panose="02020603050405020304" pitchFamily="18" charset="0"/>
              </a:rPr>
              <a:t>TAM, Appendix D: Crisis Alert Process</a:t>
            </a:r>
          </a:p>
        </p:txBody>
      </p:sp>
    </p:spTree>
    <p:extLst>
      <p:ext uri="{BB962C8B-B14F-4D97-AF65-F5344CB8AC3E}">
        <p14:creationId xmlns:p14="http://schemas.microsoft.com/office/powerpoint/2010/main" val="3265991437"/>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EB67050E-0E24-4803-A5FA-A7DAB8675003}"/>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697ED0C2-6A2F-44BD-A89B-AB51946EBEAC}"/>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BFF507A3-746C-4A8E-AC20-2966B2C8A103}"/>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47491027-B441-47A4-BE8F-967E7F9DFD6B}"/>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AEBF3550-3ED6-42D9-9388-1BD7DEB20E28}"/>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PowerPoint-Template [Read-Only]" id="{932AF277-D774-4D9B-949A-41E808AAE211}" vid="{89E1311E-2E1D-4481-BE67-5562D085D4A5}"/>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Estimated_x0020_Creation_x0020_Date xmlns="826a7eb6-1fc1-4229-aedf-6a10bdcdc31e" xsi:nil="true"/>
    <Remediation_x0020_Date xmlns="826a7eb6-1fc1-4229-aedf-6a10bdcdc31e">2025-09-18T21:47:00+00:00</Remediation_x0020_Date>
    <PublishingExpirationDate xmlns="http://schemas.microsoft.com/sharepoint/v3" xsi:nil="true"/>
    <PublishingStartDate xmlns="http://schemas.microsoft.com/sharepoint/v3" xsi:nil="true"/>
    <Priority xmlns="826a7eb6-1fc1-4229-aedf-6a10bdcdc31e">New</Priority>
  </documentManagement>
</p:properties>
</file>

<file path=customXml/itemProps1.xml><?xml version="1.0" encoding="utf-8"?>
<ds:datastoreItem xmlns:ds="http://schemas.openxmlformats.org/officeDocument/2006/customXml" ds:itemID="{27363581-7843-4F97-A5E1-D4A50976B2CE}"/>
</file>

<file path=customXml/itemProps2.xml><?xml version="1.0" encoding="utf-8"?>
<ds:datastoreItem xmlns:ds="http://schemas.openxmlformats.org/officeDocument/2006/customXml" ds:itemID="{C1885484-F803-4213-B483-4BAA86639D1A}"/>
</file>

<file path=customXml/itemProps3.xml><?xml version="1.0" encoding="utf-8"?>
<ds:datastoreItem xmlns:ds="http://schemas.openxmlformats.org/officeDocument/2006/customXml" ds:itemID="{56FC3848-531F-4CF0-A6AC-00C0FF0CC350}"/>
</file>

<file path=docMetadata/LabelInfo.xml><?xml version="1.0" encoding="utf-8"?>
<clbl:labelList xmlns:clbl="http://schemas.microsoft.com/office/2020/mipLabelMetadata">
  <clbl:label id="{7730ea53-6f5e-4160-81a5-992a9105450a}" enabled="1" method="Standar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emplate>ODE-PowerPoint-Template</Template>
  <TotalTime>14518</TotalTime>
  <Words>1836</Words>
  <Application>Microsoft Office PowerPoint</Application>
  <PresentationFormat>Widescreen</PresentationFormat>
  <Paragraphs>138</Paragraphs>
  <Slides>15</Slides>
  <Notes>15</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15</vt:i4>
      </vt:variant>
    </vt:vector>
  </HeadingPairs>
  <TitlesOfParts>
    <vt:vector size="24" baseType="lpstr">
      <vt:lpstr>Arial</vt:lpstr>
      <vt:lpstr>Calibri</vt:lpstr>
      <vt:lpstr>Times New Roman</vt:lpstr>
      <vt:lpstr>2021ODE</vt:lpstr>
      <vt:lpstr>Green_2021ODE</vt:lpstr>
      <vt:lpstr>Gold_2021ODE</vt:lpstr>
      <vt:lpstr>Orange_2021ODE</vt:lpstr>
      <vt:lpstr>Red_2021ODE</vt:lpstr>
      <vt:lpstr>Teal_2021ODE</vt:lpstr>
      <vt:lpstr>Crisis Alert Viewer Training</vt:lpstr>
      <vt:lpstr>Topics</vt:lpstr>
      <vt:lpstr>Crisis Alerts</vt:lpstr>
      <vt:lpstr>What are Crisis Alerts?</vt:lpstr>
      <vt:lpstr>Sensitive Response Criteria</vt:lpstr>
      <vt:lpstr>Assigning the RAV Role</vt:lpstr>
      <vt:lpstr>Secure or Sensitive Information</vt:lpstr>
      <vt:lpstr>Crisis Alert Contents</vt:lpstr>
      <vt:lpstr>Proper Use</vt:lpstr>
      <vt:lpstr>Handling and Storage</vt:lpstr>
      <vt:lpstr>SEED Survey and Crisis Alerts</vt:lpstr>
      <vt:lpstr>Crisis Alert Process</vt:lpstr>
      <vt:lpstr>Notification Process</vt:lpstr>
      <vt:lpstr>District Action</vt:lpstr>
      <vt:lpstr>Online Resources</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Security Training</dc:title>
  <dc:creator>WOLCOTT Ben - ODE</dc:creator>
  <cp:lastModifiedBy>LINGLEY Audrey * ODE</cp:lastModifiedBy>
  <cp:revision>151</cp:revision>
  <dcterms:created xsi:type="dcterms:W3CDTF">2018-06-15T23:45:52Z</dcterms:created>
  <dcterms:modified xsi:type="dcterms:W3CDTF">2025-09-16T22:22:09Z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730ea53-6f5e-4160-81a5-992a9105450a_Enabled">
    <vt:lpwstr>true</vt:lpwstr>
  </property>
  <property fmtid="{D5CDD505-2E9C-101B-9397-08002B2CF9AE}" pid="3" name="MSIP_Label_7730ea53-6f5e-4160-81a5-992a9105450a_SetDate">
    <vt:lpwstr>2024-08-09T15:32:27Z</vt:lpwstr>
  </property>
  <property fmtid="{D5CDD505-2E9C-101B-9397-08002B2CF9AE}" pid="4" name="MSIP_Label_7730ea53-6f5e-4160-81a5-992a9105450a_Method">
    <vt:lpwstr>Standard</vt:lpwstr>
  </property>
  <property fmtid="{D5CDD505-2E9C-101B-9397-08002B2CF9AE}" pid="5" name="MSIP_Label_7730ea53-6f5e-4160-81a5-992a9105450a_Name">
    <vt:lpwstr>Level 2 - Limited (Items)</vt:lpwstr>
  </property>
  <property fmtid="{D5CDD505-2E9C-101B-9397-08002B2CF9AE}" pid="6" name="MSIP_Label_7730ea53-6f5e-4160-81a5-992a9105450a_SiteId">
    <vt:lpwstr>b4f51418-b269-49a2-935a-fa54bf584fc8</vt:lpwstr>
  </property>
  <property fmtid="{D5CDD505-2E9C-101B-9397-08002B2CF9AE}" pid="7" name="MSIP_Label_7730ea53-6f5e-4160-81a5-992a9105450a_ActionId">
    <vt:lpwstr>0f967699-5706-4721-852a-efe962bb5641</vt:lpwstr>
  </property>
  <property fmtid="{D5CDD505-2E9C-101B-9397-08002B2CF9AE}" pid="8" name="MSIP_Label_7730ea53-6f5e-4160-81a5-992a9105450a_ContentBits">
    <vt:lpwstr>0</vt:lpwstr>
  </property>
  <property fmtid="{D5CDD505-2E9C-101B-9397-08002B2CF9AE}" pid="9" name="ContentTypeId">
    <vt:lpwstr>0x010100ACE426A0BE1DCD4282029129806F0353</vt:lpwstr>
  </property>
</Properties>
</file>