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4"/>
  </p:sldMasterIdLst>
  <p:notesMasterIdLst>
    <p:notesMasterId r:id="rId33"/>
  </p:notesMasterIdLst>
  <p:sldIdLst>
    <p:sldId id="256" r:id="rId5"/>
    <p:sldId id="382" r:id="rId6"/>
    <p:sldId id="383" r:id="rId7"/>
    <p:sldId id="384" r:id="rId8"/>
    <p:sldId id="400" r:id="rId9"/>
    <p:sldId id="401" r:id="rId10"/>
    <p:sldId id="402" r:id="rId11"/>
    <p:sldId id="403" r:id="rId12"/>
    <p:sldId id="404" r:id="rId13"/>
    <p:sldId id="385" r:id="rId14"/>
    <p:sldId id="376" r:id="rId15"/>
    <p:sldId id="386" r:id="rId16"/>
    <p:sldId id="387" r:id="rId17"/>
    <p:sldId id="388" r:id="rId18"/>
    <p:sldId id="389" r:id="rId19"/>
    <p:sldId id="393" r:id="rId20"/>
    <p:sldId id="390" r:id="rId21"/>
    <p:sldId id="391" r:id="rId22"/>
    <p:sldId id="392" r:id="rId23"/>
    <p:sldId id="394" r:id="rId24"/>
    <p:sldId id="378" r:id="rId25"/>
    <p:sldId id="405" r:id="rId26"/>
    <p:sldId id="396" r:id="rId27"/>
    <p:sldId id="379" r:id="rId28"/>
    <p:sldId id="397" r:id="rId29"/>
    <p:sldId id="398" r:id="rId30"/>
    <p:sldId id="367" r:id="rId31"/>
    <p:sldId id="381" r:id="rId32"/>
  </p:sldIdLst>
  <p:sldSz cx="9144000" cy="6858000" type="screen4x3"/>
  <p:notesSz cx="6858000" cy="9144000"/>
  <p:custDataLst>
    <p:tags r:id="rId34"/>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Karen Draney" initials="KD" lastIdx="15" clrIdx="0"/>
  <p:cmAuthor id="1" name="Henri" initials="H" lastIdx="2" clrIdx="1"/>
  <p:cmAuthor id="2" name="Diah" initials="D" lastIdx="7" clrIdx="2">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30" autoAdjust="0"/>
    <p:restoredTop sz="77167" autoAdjust="0"/>
  </p:normalViewPr>
  <p:slideViewPr>
    <p:cSldViewPr>
      <p:cViewPr varScale="1">
        <p:scale>
          <a:sx n="56" d="100"/>
          <a:sy n="56" d="100"/>
        </p:scale>
        <p:origin x="912" y="78"/>
      </p:cViewPr>
      <p:guideLst>
        <p:guide orient="horz" pos="2160"/>
        <p:guide pos="2880"/>
      </p:guideLst>
    </p:cSldViewPr>
  </p:slideViewPr>
  <p:outlineViewPr>
    <p:cViewPr>
      <p:scale>
        <a:sx n="33" d="100"/>
        <a:sy n="33" d="100"/>
      </p:scale>
      <p:origin x="72" y="2208"/>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gs" Target="tags/tag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notesMaster" Target="notesMasters/notesMaster1.xml"/><Relationship Id="rId38"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commentAuthors" Target="commentAuthor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7.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5E89C91-1DEC-49EC-AE7D-40E185A026B4}" type="datetimeFigureOut">
              <a:rPr lang="en-US" smtClean="0"/>
              <a:t>6/17/2019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88ED1C4-E55A-4059-8929-41A6A0563924}" type="slidenum">
              <a:rPr lang="en-US" smtClean="0"/>
              <a:t>‹#›</a:t>
            </a:fld>
            <a:endParaRPr lang="en-US"/>
          </a:p>
        </p:txBody>
      </p:sp>
    </p:spTree>
    <p:extLst>
      <p:ext uri="{BB962C8B-B14F-4D97-AF65-F5344CB8AC3E}">
        <p14:creationId xmlns:p14="http://schemas.microsoft.com/office/powerpoint/2010/main" val="10462841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I’d like to start with a review of some of the topics covered in the first set of slides.  In particular, I’ll be reviewing the four building blocks of the BEAR Assessment system and their relationship to our chapters.</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88ED1C4-E55A-4059-8929-41A6A0563924}" type="slidenum">
              <a:rPr lang="en-US" smtClean="0"/>
              <a:t>1</a:t>
            </a:fld>
            <a:endParaRPr lang="en-US"/>
          </a:p>
        </p:txBody>
      </p:sp>
    </p:spTree>
    <p:extLst>
      <p:ext uri="{BB962C8B-B14F-4D97-AF65-F5344CB8AC3E}">
        <p14:creationId xmlns:p14="http://schemas.microsoft.com/office/powerpoint/2010/main" val="418383606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Here is the learning progression developed by the team who worked on the curriculum.  </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Students at the lowest levels (shown at the bottom of the page) either left no response, or provided a response that was completely irrelevant to the question.  </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At the next level, students attended to some aspect of the floating object to explain its floating, but it was considered an unconventional feature such as the shape of the object, or that it was hollow.</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As students moved up, they first attended to either mass or volume, then to both mass and volume, then to the density as formally defined.</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The goal of the curriculum was to have students compare the density of the object to the density of the medium (such as water, oil, or rubbing alcohol) in which the object was floating. This is called relative density</a:t>
            </a:r>
          </a:p>
          <a:p>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14</a:t>
            </a:fld>
            <a:endParaRPr lang="en-US"/>
          </a:p>
        </p:txBody>
      </p:sp>
    </p:spTree>
    <p:extLst>
      <p:ext uri="{BB962C8B-B14F-4D97-AF65-F5344CB8AC3E}">
        <p14:creationId xmlns:p14="http://schemas.microsoft.com/office/powerpoint/2010/main" val="293664787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Once we have established the learning progression, we can then use it to develop items:  the item design</a:t>
            </a:r>
          </a:p>
          <a:p>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15</a:t>
            </a:fld>
            <a:endParaRPr lang="en-US"/>
          </a:p>
        </p:txBody>
      </p:sp>
    </p:spTree>
    <p:extLst>
      <p:ext uri="{BB962C8B-B14F-4D97-AF65-F5344CB8AC3E}">
        <p14:creationId xmlns:p14="http://schemas.microsoft.com/office/powerpoint/2010/main" val="313934058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The item design ensures a match between what is taught and what is assessed. </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It requires us to link assessment tasks to the learning progression</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It allows the use of a variety of different item types to match the specific purpose</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You can use the assessment blueprint and item writing templates provided to help you develop items</a:t>
            </a:r>
          </a:p>
          <a:p>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16</a:t>
            </a:fld>
            <a:endParaRPr lang="en-US"/>
          </a:p>
        </p:txBody>
      </p:sp>
    </p:spTree>
    <p:extLst>
      <p:ext uri="{BB962C8B-B14F-4D97-AF65-F5344CB8AC3E}">
        <p14:creationId xmlns:p14="http://schemas.microsoft.com/office/powerpoint/2010/main" val="138491731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Here is one of the multiple choice items used on the pretest and posttest for Why Things Sink and Float.  </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Students are told the density of a piece of wood, and asked what effect cutting the wood into pieces will have on density </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The correct answer is C; each piece will have the same density as the original piece. </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This item measures Level D (density) in the Learning Progression shown on the previous slide; a student who does not understand density</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as an inherent property of matter will not choose the correct answer.  This is one way to connect the items  to the learning progression</a:t>
            </a:r>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17</a:t>
            </a:fld>
            <a:endParaRPr lang="en-US"/>
          </a:p>
        </p:txBody>
      </p:sp>
    </p:spTree>
    <p:extLst>
      <p:ext uri="{BB962C8B-B14F-4D97-AF65-F5344CB8AC3E}">
        <p14:creationId xmlns:p14="http://schemas.microsoft.com/office/powerpoint/2010/main" val="112454305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Here is an open-ended item used in many of the reflective lessons throughout the course.  Students are asked to explain, as best they can, why things sink and float, using evidence and examples.  This item connects to all levels of the learning progression, as we will see in the section on outcome spaces</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88ED1C4-E55A-4059-8929-41A6A0563924}" type="slidenum">
              <a:rPr lang="en-US" smtClean="0"/>
              <a:t>18</a:t>
            </a:fld>
            <a:endParaRPr lang="en-US"/>
          </a:p>
        </p:txBody>
      </p:sp>
    </p:spTree>
    <p:extLst>
      <p:ext uri="{BB962C8B-B14F-4D97-AF65-F5344CB8AC3E}">
        <p14:creationId xmlns:p14="http://schemas.microsoft.com/office/powerpoint/2010/main" val="342000709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Here is a special kind of multiple choice item that we might make based on student responses to the previous open-ended item.  This is called an ordered multiple choice item, because the distractors are not coded as simply wrong.  They are, instead, taken as evidence of a particular level of the learning progression.  </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Students who choose response A show evidence of being at the level that considers only mass.</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Students who choose B or D show evidence of attending to unconventional features; </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While students who choose C show evidence of being at the level that considers density.</a:t>
            </a:r>
          </a:p>
          <a:p>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19</a:t>
            </a:fld>
            <a:endParaRPr lang="en-US"/>
          </a:p>
        </p:txBody>
      </p:sp>
    </p:spTree>
    <p:extLst>
      <p:ext uri="{BB962C8B-B14F-4D97-AF65-F5344CB8AC3E}">
        <p14:creationId xmlns:p14="http://schemas.microsoft.com/office/powerpoint/2010/main" val="375537202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Now, let’s move on to the Outcome Space – the coding of student responses and the relating of various responses to different levels of the learning progression</a:t>
            </a:r>
          </a:p>
          <a:p>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20</a:t>
            </a:fld>
            <a:endParaRPr lang="en-US"/>
          </a:p>
        </p:txBody>
      </p:sp>
    </p:spTree>
    <p:extLst>
      <p:ext uri="{BB962C8B-B14F-4D97-AF65-F5344CB8AC3E}">
        <p14:creationId xmlns:p14="http://schemas.microsoft.com/office/powerpoint/2010/main" val="339375910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The outcome space is designed to help teachers effectively judge student work and use the results to plan instruction</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For open-ended items, this involves the development and use of scoring guides or rubrics</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The item writing template can be use to aid in the development of rubrics</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We will clarify in future chapters the difference between scoring and grading</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We also want to point out that this process usually occurs in closer tandem with item development, but they have been separated for this series of chapters.</a:t>
            </a:r>
          </a:p>
          <a:p>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21</a:t>
            </a:fld>
            <a:endParaRPr lang="en-US"/>
          </a:p>
        </p:txBody>
      </p:sp>
    </p:spTree>
    <p:extLst>
      <p:ext uri="{BB962C8B-B14F-4D97-AF65-F5344CB8AC3E}">
        <p14:creationId xmlns:p14="http://schemas.microsoft.com/office/powerpoint/2010/main" val="367976507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Here is the scoring guide that was used for the open-ended question about why things sink and float.  </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You can see that the levels of the scoring guide in this case are equivalent to the levels of the learning progression, given on the left.  </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There is an objective description of each type of response in the middle column,</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while on the right is an actual example of such a response, given by a student who answered the item.</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Not all scoring guides are just restatements of the scoring guide (some  need to be much more specific) and not all open-ended items address all levels of the learning progression (some address only a few).</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88ED1C4-E55A-4059-8929-41A6A0563924}" type="slidenum">
              <a:rPr lang="en-US" smtClean="0"/>
              <a:t>22</a:t>
            </a:fld>
            <a:endParaRPr lang="en-US"/>
          </a:p>
        </p:txBody>
      </p:sp>
    </p:spTree>
    <p:extLst>
      <p:ext uri="{BB962C8B-B14F-4D97-AF65-F5344CB8AC3E}">
        <p14:creationId xmlns:p14="http://schemas.microsoft.com/office/powerpoint/2010/main" val="347792187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Finally, let’s talk a bit about the final building block:  assessment quality</a:t>
            </a:r>
          </a:p>
          <a:p>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23</a:t>
            </a:fld>
            <a:endParaRPr lang="en-US"/>
          </a:p>
        </p:txBody>
      </p:sp>
    </p:spTree>
    <p:extLst>
      <p:ext uri="{BB962C8B-B14F-4D97-AF65-F5344CB8AC3E}">
        <p14:creationId xmlns:p14="http://schemas.microsoft.com/office/powerpoint/2010/main" val="33566145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As I mentioned in the previous chapter, the BEAR Assessment System is a comprehensive, integrated system for assessing, interpreting, and monitoring student performance.  It includes tools for teachers to do the important tasks of assessment, including:</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Assessing student performance on central concepts and skills </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Setting standards of student performance in their classrooms</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Tracking student progress over the year on the central concepts they teach</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And providing feedback for themselves, students, administrators, parents, and other audiences about student progress and the effectiveness of the instructional materials and classroom instructional activities</a:t>
            </a:r>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2</a:t>
            </a:fld>
            <a:endParaRPr lang="en-US"/>
          </a:p>
        </p:txBody>
      </p:sp>
    </p:spTree>
    <p:extLst>
      <p:ext uri="{BB962C8B-B14F-4D97-AF65-F5344CB8AC3E}">
        <p14:creationId xmlns:p14="http://schemas.microsoft.com/office/powerpoint/2010/main" val="318555503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Finally, measures of assessment quality provide evidence regarding reliability, validity, and fairness</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This may require us to cycle back to preceding stages to improve the process</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88ED1C4-E55A-4059-8929-41A6A0563924}" type="slidenum">
              <a:rPr lang="en-US" smtClean="0"/>
              <a:t>24</a:t>
            </a:fld>
            <a:endParaRPr lang="en-US"/>
          </a:p>
        </p:txBody>
      </p:sp>
    </p:spTree>
    <p:extLst>
      <p:ext uri="{BB962C8B-B14F-4D97-AF65-F5344CB8AC3E}">
        <p14:creationId xmlns:p14="http://schemas.microsoft.com/office/powerpoint/2010/main" val="284742581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This is how you ensure that your assessment is performing as you intended</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This can include formal reliability and validity evidence, which will be discussed in a future chapter</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It is also very useful to predict (before test administration) which items you expect to be easy for your students, which moderately difficult, and which most difficult.  It is then possible to match this with actual test data from your class</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It is also useful to predict which students you expect to do well (based on homework, class discussion, and other information you have), and which you expect to do poorly.  This can be matched with actual test performance.</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When predictions for items or students deviate greatly from actual data, it is useful to see if you can determine why  (perhaps the wording of a simple item confused many students?  Perhaps a top student had a bad day, or a lingering misconception?)</a:t>
            </a:r>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25</a:t>
            </a:fld>
            <a:endParaRPr lang="en-US"/>
          </a:p>
        </p:txBody>
      </p:sp>
    </p:spTree>
    <p:extLst>
      <p:ext uri="{BB962C8B-B14F-4D97-AF65-F5344CB8AC3E}">
        <p14:creationId xmlns:p14="http://schemas.microsoft.com/office/powerpoint/2010/main" val="106375839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Finally, we want to reiterate that ideally, the BEAR Assessment System is an iterative process.  Evidence of lack of assessment quality leads to revision of the learning progression, the items design, and the outcome space, which leads to the collection of additional data regarding item quality, often over several uses of the assessment.</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88ED1C4-E55A-4059-8929-41A6A0563924}" type="slidenum">
              <a:rPr lang="en-US" smtClean="0"/>
              <a:t>26</a:t>
            </a:fld>
            <a:endParaRPr lang="en-US"/>
          </a:p>
        </p:txBody>
      </p:sp>
    </p:spTree>
    <p:extLst>
      <p:ext uri="{BB962C8B-B14F-4D97-AF65-F5344CB8AC3E}">
        <p14:creationId xmlns:p14="http://schemas.microsoft.com/office/powerpoint/2010/main" val="158731265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smtClean="0">
                <a:solidFill>
                  <a:schemeClr val="tx1"/>
                </a:solidFill>
                <a:effectLst/>
                <a:latin typeface="+mn-lt"/>
                <a:ea typeface="+mn-ea"/>
                <a:cs typeface="+mn-cs"/>
              </a:rPr>
              <a:t>That’s the end of our introductory chapter; if you’d like more general information, here are some references for you.</a:t>
            </a:r>
            <a:br>
              <a:rPr lang="en-US" sz="1200" kern="1200" smtClean="0">
                <a:solidFill>
                  <a:schemeClr val="tx1"/>
                </a:solidFill>
                <a:effectLst/>
                <a:latin typeface="+mn-lt"/>
                <a:ea typeface="+mn-ea"/>
                <a:cs typeface="+mn-cs"/>
              </a:rPr>
            </a:br>
            <a:endParaRPr lang="en-US" sz="1200" kern="120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88ED1C4-E55A-4059-8929-41A6A0563924}" type="slidenum">
              <a:rPr lang="en-US" smtClean="0"/>
              <a:t>27</a:t>
            </a:fld>
            <a:endParaRPr lang="en-US"/>
          </a:p>
        </p:txBody>
      </p:sp>
    </p:spTree>
    <p:extLst>
      <p:ext uri="{BB962C8B-B14F-4D97-AF65-F5344CB8AC3E}">
        <p14:creationId xmlns:p14="http://schemas.microsoft.com/office/powerpoint/2010/main" val="365971481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28</a:t>
            </a:fld>
            <a:endParaRPr lang="en-US"/>
          </a:p>
        </p:txBody>
      </p:sp>
    </p:spTree>
    <p:extLst>
      <p:ext uri="{BB962C8B-B14F-4D97-AF65-F5344CB8AC3E}">
        <p14:creationId xmlns:p14="http://schemas.microsoft.com/office/powerpoint/2010/main" val="33629491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BEAR Assessment System consists of four building blocks, starting with the construction or identification of a learning progression, leading to the design of items, and then of the outcome space (how to code the results from the administration of the items); finally, we have the evaluation of assessment quality.  Each building block leads to the next one in the process, and as you can see, the process is cyclical, and often consists of several cycles before a particular client is satisfied with the quality of all of them.</a:t>
            </a:r>
          </a:p>
          <a:p>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3</a:t>
            </a:fld>
            <a:endParaRPr lang="en-US"/>
          </a:p>
        </p:txBody>
      </p:sp>
    </p:spTree>
    <p:extLst>
      <p:ext uri="{BB962C8B-B14F-4D97-AF65-F5344CB8AC3E}">
        <p14:creationId xmlns:p14="http://schemas.microsoft.com/office/powerpoint/2010/main" val="35395978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Here’s another way to look at the four building blocks of the BEAR Assessment system.  The column on the far left contains the four building blocks.  Each of these was based on a principle, which are shown in the next column to the right.  Each of these necessitates an activity, shown in the next column to the right, and each results in a product, shown in the rightmost column.</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So, the learning progression building block was based on the principle that assessment should be based on a developmental perspective of student learning, it necessitates the definition of the knowledge development one wants to focus the assessment on, and it results in a map of knowledge development</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The item design building block is based on the principle that there should be a match between what is taught and what is assessed, it requires the linking of all the assessment tasks to the learning progression, and it results in high quality items.</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The outcome space building block is based on the principle that teachers should be the managers of any assessment system used in the classroom, and that they should have the tools to use it effectively.  It requires the judgment of student work, and the use of the results to plan further instruction, and it results in useful scoring guides, and exemplars – sets of examples of actual student work at every level of the scoring guide</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Finally, the building block of assessment quality is based on the need for evidence of reliability, validity and fairness, not only of large-scale tests, but of classroom assessments as well.  It requires the creation of empirical maps of student learning, and the collection of reliability and validity evidence, and leads to empirical maps and other reports.  We’ll be learning more about this in a later chapter.</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88ED1C4-E55A-4059-8929-41A6A0563924}" type="slidenum">
              <a:rPr lang="en-US" smtClean="0"/>
              <a:t>4</a:t>
            </a:fld>
            <a:endParaRPr lang="en-US"/>
          </a:p>
        </p:txBody>
      </p:sp>
    </p:spTree>
    <p:extLst>
      <p:ext uri="{BB962C8B-B14F-4D97-AF65-F5344CB8AC3E}">
        <p14:creationId xmlns:p14="http://schemas.microsoft.com/office/powerpoint/2010/main" val="9765637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Describe four blocks</a:t>
            </a:r>
          </a:p>
          <a:p>
            <a:r>
              <a:rPr lang="en-US" dirty="0" smtClean="0"/>
              <a:t>Teachers</a:t>
            </a:r>
            <a:r>
              <a:rPr lang="en-US" baseline="0" dirty="0" smtClean="0"/>
              <a:t> of course revisit assessment as part of teaching, but this provides a systematic model </a:t>
            </a:r>
            <a:r>
              <a:rPr lang="en-US" baseline="0" smtClean="0"/>
              <a:t>for </a:t>
            </a:r>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6</a:t>
            </a:fld>
            <a:endParaRPr lang="en-US"/>
          </a:p>
        </p:txBody>
      </p:sp>
    </p:spTree>
    <p:extLst>
      <p:ext uri="{BB962C8B-B14F-4D97-AF65-F5344CB8AC3E}">
        <p14:creationId xmlns:p14="http://schemas.microsoft.com/office/powerpoint/2010/main" val="8878616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Now, let’s talk about the first building block:  the learning progression.</a:t>
            </a:r>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10</a:t>
            </a:fld>
            <a:endParaRPr lang="en-US"/>
          </a:p>
        </p:txBody>
      </p:sp>
    </p:spTree>
    <p:extLst>
      <p:ext uri="{BB962C8B-B14F-4D97-AF65-F5344CB8AC3E}">
        <p14:creationId xmlns:p14="http://schemas.microsoft.com/office/powerpoint/2010/main" val="1828076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A learning progression should focus on the process of learning and on an individual’s progress through that process.  The LP levels are defined by </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an upper anchor (the target knowledge for students at the end of a unit, course, or year),</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a lower anchor (where the least able students start at the beginning of the unit, course, or year), </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and the middle levels, or building blocks.  </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You can use the guideline and templates provided for developing learning progressions to help you in this process</a:t>
            </a:r>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11</a:t>
            </a:fld>
            <a:endParaRPr lang="en-US"/>
          </a:p>
        </p:txBody>
      </p:sp>
    </p:spTree>
    <p:extLst>
      <p:ext uri="{BB962C8B-B14F-4D97-AF65-F5344CB8AC3E}">
        <p14:creationId xmlns:p14="http://schemas.microsoft.com/office/powerpoint/2010/main" val="35750872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We’ll be showing an example of a learning progression developed for an instructional unit for density and buoyancy called “Why Things Sink and Float.”  This unit was developed for middle school science, and is most often used at the 7</a:t>
            </a:r>
            <a:r>
              <a:rPr lang="en-US" sz="1200" kern="1200" baseline="30000" dirty="0" smtClean="0">
                <a:solidFill>
                  <a:schemeClr val="tx1"/>
                </a:solidFill>
                <a:effectLst/>
                <a:latin typeface="+mn-lt"/>
                <a:ea typeface="+mn-ea"/>
                <a:cs typeface="+mn-cs"/>
              </a:rPr>
              <a:t>th</a:t>
            </a:r>
            <a:r>
              <a:rPr lang="en-US" sz="1200" kern="1200" dirty="0" smtClean="0">
                <a:solidFill>
                  <a:schemeClr val="tx1"/>
                </a:solidFill>
                <a:effectLst/>
                <a:latin typeface="+mn-lt"/>
                <a:ea typeface="+mn-ea"/>
                <a:cs typeface="+mn-cs"/>
              </a:rPr>
              <a:t> grade level.  We chose this because it is a relatively simple example of a learning progression, and does not require a large amount of specific subject matter knowledge to understand.</a:t>
            </a:r>
          </a:p>
          <a:p>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12</a:t>
            </a:fld>
            <a:endParaRPr lang="en-US"/>
          </a:p>
        </p:txBody>
      </p:sp>
    </p:spTree>
    <p:extLst>
      <p:ext uri="{BB962C8B-B14F-4D97-AF65-F5344CB8AC3E}">
        <p14:creationId xmlns:p14="http://schemas.microsoft.com/office/powerpoint/2010/main" val="21350497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Here’s an illustration of what the instructional sequence looked like.  The order in which the ideas were taught is shown on the left; the center column includes the titles of some of the lessons (the ones including embedded formative assessments – called reflective lessons in this unit), and the right column contains the titles of these assessments</a:t>
            </a:r>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13</a:t>
            </a:fld>
            <a:endParaRPr lang="en-US"/>
          </a:p>
        </p:txBody>
      </p:sp>
    </p:spTree>
    <p:extLst>
      <p:ext uri="{BB962C8B-B14F-4D97-AF65-F5344CB8AC3E}">
        <p14:creationId xmlns:p14="http://schemas.microsoft.com/office/powerpoint/2010/main" val="19066375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Rectangle 1"/>
          <p:cNvSpPr/>
          <p:nvPr userDrawn="1"/>
        </p:nvSpPr>
        <p:spPr>
          <a:xfrm>
            <a:off x="228600" y="5844558"/>
            <a:ext cx="2514600" cy="688897"/>
          </a:xfrm>
          <a:prstGeom prst="rect">
            <a:avLst/>
          </a:prstGeom>
          <a:blipFill>
            <a:blip r:embed="rId2"/>
            <a:stretch>
              <a:fillRect/>
            </a:stretch>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7010400" y="152399"/>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3" name="Title 12"/>
          <p:cNvSpPr>
            <a:spLocks noGrp="1"/>
          </p:cNvSpPr>
          <p:nvPr>
            <p:ph type="title"/>
          </p:nvPr>
        </p:nvSpPr>
        <p:spPr>
          <a:xfrm>
            <a:off x="457200" y="2052960"/>
            <a:ext cx="6324600" cy="1828800"/>
          </a:xfrm>
        </p:spPr>
        <p:txBody>
          <a:bodyPr/>
          <a:lstStyle>
            <a:lvl1pPr algn="r">
              <a:defRPr sz="4200" spc="150" baseline="0"/>
            </a:lvl1pPr>
          </a:lstStyle>
          <a:p>
            <a:r>
              <a:rPr lang="en-US" smtClean="0"/>
              <a:t>Click to edit Master title style</a:t>
            </a:r>
            <a:endParaRPr lang="en-US" dirty="0"/>
          </a:p>
        </p:txBody>
      </p:sp>
      <p:pic>
        <p:nvPicPr>
          <p:cNvPr id="16" name="Picture 2" descr="OAKS Tree Only Paper_2014"/>
          <p:cNvPicPr>
            <a:picLocks noChangeAspect="1" noChangeArrowheads="1"/>
          </p:cNvPicPr>
          <p:nvPr userDrawn="1"/>
        </p:nvPicPr>
        <p:blipFill>
          <a:blip r:embed="rId3" cstate="print">
            <a:clrChange>
              <a:clrFrom>
                <a:srgbClr val="FFFFFE"/>
              </a:clrFrom>
              <a:clrTo>
                <a:srgbClr val="FFFFFE">
                  <a:alpha val="0"/>
                </a:srgbClr>
              </a:clrTo>
            </a:clrChange>
            <a:extLst>
              <a:ext uri="{28A0092B-C50C-407E-A947-70E740481C1C}">
                <a14:useLocalDpi xmlns:a14="http://schemas.microsoft.com/office/drawing/2010/main" val="0"/>
              </a:ext>
            </a:extLst>
          </a:blip>
          <a:srcRect l="27104" t="1495" r="28221" b="39485"/>
          <a:stretch>
            <a:fillRect/>
          </a:stretch>
        </p:blipFill>
        <p:spPr bwMode="auto">
          <a:xfrm>
            <a:off x="8249562" y="5844558"/>
            <a:ext cx="716884" cy="755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152400" y="147319"/>
            <a:ext cx="67056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7010400" y="147319"/>
            <a:ext cx="1956046"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Vertical Title 1"/>
          <p:cNvSpPr>
            <a:spLocks noGrp="1"/>
          </p:cNvSpPr>
          <p:nvPr>
            <p:ph type="title" orient="vert"/>
          </p:nvPr>
        </p:nvSpPr>
        <p:spPr>
          <a:xfrm>
            <a:off x="7162800" y="274638"/>
            <a:ext cx="1676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9" name="Picture 2" descr="OAKS Tree Only Paper_2014"/>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l="27104" t="1495" r="28221" b="39485"/>
          <a:stretch>
            <a:fillRect/>
          </a:stretch>
        </p:blipFill>
        <p:spPr bwMode="auto">
          <a:xfrm>
            <a:off x="8249562" y="5844558"/>
            <a:ext cx="716884" cy="755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6" descr="lbl_Learning-ISAAU-T2"/>
          <p:cNvPicPr>
            <a:picLocks noChangeAspect="1" noChangeArrowheads="1"/>
          </p:cNvPicPr>
          <p:nvPr userDrawn="1"/>
        </p:nvPicPr>
        <p:blipFill>
          <a:blip r:embed="rId3" cstate="print">
            <a:clrChange>
              <a:clrFrom>
                <a:srgbClr val="FFFFFE"/>
              </a:clrFrom>
              <a:clrTo>
                <a:srgbClr val="FFFFFE">
                  <a:alpha val="0"/>
                </a:srgbClr>
              </a:clrTo>
            </a:clrChange>
            <a:extLst>
              <a:ext uri="{28A0092B-C50C-407E-A947-70E740481C1C}">
                <a14:useLocalDpi xmlns:a14="http://schemas.microsoft.com/office/drawing/2010/main" val="0"/>
              </a:ext>
            </a:extLst>
          </a:blip>
          <a:srcRect/>
          <a:stretch>
            <a:fillRect/>
          </a:stretch>
        </p:blipFill>
        <p:spPr bwMode="auto">
          <a:xfrm>
            <a:off x="304800" y="5911457"/>
            <a:ext cx="2366883" cy="621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4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52400" y="153923"/>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2" name="Title 11"/>
          <p:cNvSpPr>
            <a:spLocks noGrp="1"/>
          </p:cNvSpPr>
          <p:nvPr>
            <p:ph type="title"/>
          </p:nvPr>
        </p:nvSpPr>
        <p:spPr>
          <a:xfrm>
            <a:off x="381000" y="2892277"/>
            <a:ext cx="6324600" cy="1645920"/>
          </a:xfrm>
        </p:spPr>
        <p:txBody>
          <a:bodyPr/>
          <a:lstStyle>
            <a:lvl1pPr algn="r">
              <a:defRPr sz="4200" spc="150" baseline="0"/>
            </a:lvl1pPr>
          </a:lstStyle>
          <a:p>
            <a:r>
              <a:rPr lang="en-US" smtClean="0"/>
              <a:t>Click to edit Master title style</a:t>
            </a:r>
            <a:endParaRPr lang="en-US" dirty="0"/>
          </a:p>
        </p:txBody>
      </p:sp>
      <p:pic>
        <p:nvPicPr>
          <p:cNvPr id="11" name="Picture 2" descr="OAKS Tree Only Paper_2014"/>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l="27104" t="1495" r="28221" b="39485"/>
          <a:stretch>
            <a:fillRect/>
          </a:stretch>
        </p:blipFill>
        <p:spPr bwMode="auto">
          <a:xfrm>
            <a:off x="8249562" y="5844558"/>
            <a:ext cx="716884" cy="755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tangle 8"/>
          <p:cNvSpPr/>
          <p:nvPr userDrawn="1"/>
        </p:nvSpPr>
        <p:spPr>
          <a:xfrm>
            <a:off x="228600" y="5844558"/>
            <a:ext cx="2514600" cy="688897"/>
          </a:xfrm>
          <a:prstGeom prst="rect">
            <a:avLst/>
          </a:prstGeom>
          <a:blipFill>
            <a:blip r:embed="rId3"/>
            <a:stretch>
              <a:fillRect/>
            </a:stretch>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Title 9"/>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2" descr="OAKS Tree Only Paper_2014"/>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l="27104" t="1495" r="28221" b="39485"/>
          <a:stretch>
            <a:fillRect/>
          </a:stretch>
        </p:blipFill>
        <p:spPr bwMode="auto">
          <a:xfrm>
            <a:off x="8249562" y="5844558"/>
            <a:ext cx="716884" cy="755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6" descr="lbl_Learning-ISAAU-T2"/>
          <p:cNvPicPr>
            <a:picLocks noChangeAspect="1" noChangeArrowheads="1"/>
          </p:cNvPicPr>
          <p:nvPr userDrawn="1"/>
        </p:nvPicPr>
        <p:blipFill>
          <a:blip r:embed="rId3" cstate="print">
            <a:clrChange>
              <a:clrFrom>
                <a:srgbClr val="FFFFFE"/>
              </a:clrFrom>
              <a:clrTo>
                <a:srgbClr val="FFFFFE">
                  <a:alpha val="0"/>
                </a:srgbClr>
              </a:clrTo>
            </a:clrChange>
            <a:extLst>
              <a:ext uri="{28A0092B-C50C-407E-A947-70E740481C1C}">
                <a14:useLocalDpi xmlns:a14="http://schemas.microsoft.com/office/drawing/2010/main" val="0"/>
              </a:ext>
            </a:extLst>
          </a:blip>
          <a:srcRect/>
          <a:stretch>
            <a:fillRect/>
          </a:stretch>
        </p:blipFill>
        <p:spPr bwMode="auto">
          <a:xfrm>
            <a:off x="304800" y="5911457"/>
            <a:ext cx="2366883" cy="621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7010400" y="150876"/>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en-US" smtClean="0"/>
              <a:t>Click to edit Master title style</a:t>
            </a:r>
            <a:endParaRPr lang="en-US" dirty="0"/>
          </a:p>
        </p:txBody>
      </p:sp>
      <p:pic>
        <p:nvPicPr>
          <p:cNvPr id="12" name="Picture 2" descr="OAKS Tree Only Paper_2014"/>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l="27104" t="1495" r="28221" b="39485"/>
          <a:stretch>
            <a:fillRect/>
          </a:stretch>
        </p:blipFill>
        <p:spPr bwMode="auto">
          <a:xfrm>
            <a:off x="8249562" y="5844558"/>
            <a:ext cx="716884" cy="755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icture 6" descr="lbl_Learning-ISAAU-T2"/>
          <p:cNvPicPr>
            <a:picLocks noChangeAspect="1" noChangeArrowheads="1"/>
          </p:cNvPicPr>
          <p:nvPr userDrawn="1"/>
        </p:nvPicPr>
        <p:blipFill>
          <a:blip r:embed="rId3" cstate="print">
            <a:clrChange>
              <a:clrFrom>
                <a:srgbClr val="FFFFFE"/>
              </a:clrFrom>
              <a:clrTo>
                <a:srgbClr val="FFFFFE">
                  <a:alpha val="0"/>
                </a:srgbClr>
              </a:clrTo>
            </a:clrChange>
            <a:extLst>
              <a:ext uri="{28A0092B-C50C-407E-A947-70E740481C1C}">
                <a14:useLocalDpi xmlns:a14="http://schemas.microsoft.com/office/drawing/2010/main" val="0"/>
              </a:ext>
            </a:extLst>
          </a:blip>
          <a:srcRect/>
          <a:stretch>
            <a:fillRect/>
          </a:stretch>
        </p:blipFill>
        <p:spPr bwMode="auto">
          <a:xfrm>
            <a:off x="304800" y="5911457"/>
            <a:ext cx="2366883" cy="621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9" name="Rectangle 8"/>
          <p:cNvSpPr/>
          <p:nvPr/>
        </p:nvSpPr>
        <p:spPr>
          <a:xfrm>
            <a:off x="7010400" y="150876"/>
            <a:ext cx="19812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0" name="Title 9"/>
          <p:cNvSpPr>
            <a:spLocks noGrp="1"/>
          </p:cNvSpPr>
          <p:nvPr>
            <p:ph type="title"/>
          </p:nvPr>
        </p:nvSpPr>
        <p:spPr>
          <a:xfrm>
            <a:off x="7162800" y="460248"/>
            <a:ext cx="1676400" cy="1673352"/>
          </a:xfrm>
        </p:spPr>
        <p:txBody>
          <a:bodyPr anchor="b"/>
          <a:lstStyle>
            <a:lvl1pPr algn="l">
              <a:defRPr sz="2000" spc="150" baseline="0">
                <a:solidFill>
                  <a:schemeClr val="tx2"/>
                </a:solidFill>
              </a:defRPr>
            </a:lvl1pPr>
          </a:lstStyle>
          <a:p>
            <a:r>
              <a:rPr lang="en-US" smtClean="0"/>
              <a:t>Click to edit Master title style</a:t>
            </a:r>
            <a:endParaRPr lang="en-US" dirty="0"/>
          </a:p>
        </p:txBody>
      </p:sp>
      <p:pic>
        <p:nvPicPr>
          <p:cNvPr id="15" name="Picture 2" descr="OAKS Tree Only Paper_2014"/>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l="27104" t="1495" r="28221" b="39485"/>
          <a:stretch>
            <a:fillRect/>
          </a:stretch>
        </p:blipFill>
        <p:spPr bwMode="auto">
          <a:xfrm>
            <a:off x="8249562" y="5844558"/>
            <a:ext cx="716884" cy="755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6" descr="lbl_Learning-ISAAU-T2"/>
          <p:cNvPicPr>
            <a:picLocks noChangeAspect="1" noChangeArrowheads="1"/>
          </p:cNvPicPr>
          <p:nvPr userDrawn="1"/>
        </p:nvPicPr>
        <p:blipFill>
          <a:blip r:embed="rId3" cstate="print">
            <a:clrChange>
              <a:clrFrom>
                <a:srgbClr val="FFFFFE"/>
              </a:clrFrom>
              <a:clrTo>
                <a:srgbClr val="FFFFFE">
                  <a:alpha val="0"/>
                </a:srgbClr>
              </a:clrTo>
            </a:clrChange>
            <a:extLst>
              <a:ext uri="{28A0092B-C50C-407E-A947-70E740481C1C}">
                <a14:useLocalDpi xmlns:a14="http://schemas.microsoft.com/office/drawing/2010/main" val="0"/>
              </a:ext>
            </a:extLst>
          </a:blip>
          <a:srcRect/>
          <a:stretch>
            <a:fillRect/>
          </a:stretch>
        </p:blipFill>
        <p:spPr bwMode="auto">
          <a:xfrm>
            <a:off x="304800" y="5911457"/>
            <a:ext cx="2366883" cy="621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userDrawn="1"/>
        </p:nvSpPr>
        <p:spPr>
          <a:xfrm>
            <a:off x="18643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image" Target="../media/image6.emf"/><Relationship Id="rId4" Type="http://schemas.openxmlformats.org/officeDocument/2006/relationships/oleObject" Target="../embeddings/oleObject1.bin"/></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6.xml"/><Relationship Id="rId1" Type="http://schemas.openxmlformats.org/officeDocument/2006/relationships/vmlDrawing" Target="../drawings/vmlDrawing2.vml"/><Relationship Id="rId5" Type="http://schemas.openxmlformats.org/officeDocument/2006/relationships/image" Target="../media/image7.png"/><Relationship Id="rId4" Type="http://schemas.openxmlformats.org/officeDocument/2006/relationships/oleObject" Target="!OLE_LINK1" TargetMode="Externa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hyperlink" Target="http://www.ode.state.or.us/home/" TargetMode="External"/><Relationship Id="rId7" Type="http://schemas.openxmlformats.org/officeDocument/2006/relationships/hyperlink" Target="mailto:cristen.mclean@state.or.us" TargetMode="External"/><Relationship Id="rId2" Type="http://schemas.openxmlformats.org/officeDocument/2006/relationships/notesSlide" Target="../notesSlides/notesSlide24.xml"/><Relationship Id="rId1" Type="http://schemas.openxmlformats.org/officeDocument/2006/relationships/slideLayout" Target="../slideLayouts/slideLayout2.xml"/><Relationship Id="rId6" Type="http://schemas.openxmlformats.org/officeDocument/2006/relationships/hyperlink" Target="https://creativecommons.org/licenses/by-nc-sa/4.0/" TargetMode="External"/><Relationship Id="rId5" Type="http://schemas.openxmlformats.org/officeDocument/2006/relationships/hyperlink" Target="http://creativecommons.org/licenses/by-nc/4.0/" TargetMode="External"/><Relationship Id="rId4" Type="http://schemas.openxmlformats.org/officeDocument/2006/relationships/hyperlink" Target="http://bearcenter.berkeley.edu/"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010400" y="1752600"/>
            <a:ext cx="1981200" cy="3048000"/>
          </a:xfrm>
        </p:spPr>
        <p:txBody>
          <a:bodyPr>
            <a:normAutofit/>
          </a:bodyPr>
          <a:lstStyle/>
          <a:p>
            <a:r>
              <a:rPr lang="en-US" dirty="0" smtClean="0"/>
              <a:t>Review of BAS</a:t>
            </a:r>
          </a:p>
          <a:p>
            <a:r>
              <a:rPr lang="en-US" dirty="0" smtClean="0"/>
              <a:t>Learning progression</a:t>
            </a:r>
          </a:p>
          <a:p>
            <a:r>
              <a:rPr lang="en-US" dirty="0" smtClean="0"/>
              <a:t>Item design</a:t>
            </a:r>
          </a:p>
          <a:p>
            <a:r>
              <a:rPr lang="en-US" dirty="0" smtClean="0"/>
              <a:t>Outcomes/Scoring</a:t>
            </a:r>
          </a:p>
          <a:p>
            <a:r>
              <a:rPr lang="en-US" dirty="0" smtClean="0"/>
              <a:t>Assessment quality</a:t>
            </a:r>
          </a:p>
          <a:p>
            <a:r>
              <a:rPr lang="en-US" dirty="0" smtClean="0"/>
              <a:t>Outline</a:t>
            </a:r>
          </a:p>
        </p:txBody>
      </p:sp>
      <p:sp>
        <p:nvSpPr>
          <p:cNvPr id="2" name="Title 1"/>
          <p:cNvSpPr>
            <a:spLocks noGrp="1"/>
          </p:cNvSpPr>
          <p:nvPr>
            <p:ph type="title"/>
          </p:nvPr>
        </p:nvSpPr>
        <p:spPr>
          <a:xfrm>
            <a:off x="304800" y="1752600"/>
            <a:ext cx="6477000" cy="3048000"/>
          </a:xfrm>
        </p:spPr>
        <p:txBody>
          <a:bodyPr/>
          <a:lstStyle/>
          <a:p>
            <a:r>
              <a:rPr lang="en-US" dirty="0" smtClean="0"/>
              <a:t/>
            </a:r>
            <a:br>
              <a:rPr lang="en-US" dirty="0" smtClean="0"/>
            </a:br>
            <a:r>
              <a:rPr lang="en-US" smtClean="0"/>
              <a:t>Overview of BEAR </a:t>
            </a:r>
            <a:r>
              <a:rPr lang="en-US" dirty="0" smtClean="0"/>
              <a:t>Assessment System </a:t>
            </a:r>
            <a:endParaRPr lang="en-US" dirty="0"/>
          </a:p>
        </p:txBody>
      </p:sp>
    </p:spTree>
    <p:extLst>
      <p:ext uri="{BB962C8B-B14F-4D97-AF65-F5344CB8AC3E}">
        <p14:creationId xmlns:p14="http://schemas.microsoft.com/office/powerpoint/2010/main" val="275968414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Learning Progressions</a:t>
            </a:r>
            <a:endParaRPr lang="en-US" dirty="0"/>
          </a:p>
        </p:txBody>
      </p:sp>
      <p:sp>
        <p:nvSpPr>
          <p:cNvPr id="4" name="Oval 3"/>
          <p:cNvSpPr/>
          <p:nvPr/>
        </p:nvSpPr>
        <p:spPr>
          <a:xfrm>
            <a:off x="1424152" y="2133600"/>
            <a:ext cx="1981200" cy="1295400"/>
          </a:xfrm>
          <a:prstGeom prst="ellipse">
            <a:avLst/>
          </a:prstGeom>
          <a:ln w="38100" cmpd="sng">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Learning Progression</a:t>
            </a:r>
            <a:endParaRPr lang="en-US" dirty="0"/>
          </a:p>
        </p:txBody>
      </p:sp>
      <p:sp>
        <p:nvSpPr>
          <p:cNvPr id="5" name="Oval 4"/>
          <p:cNvSpPr/>
          <p:nvPr/>
        </p:nvSpPr>
        <p:spPr>
          <a:xfrm>
            <a:off x="5759669" y="2133600"/>
            <a:ext cx="1981200" cy="1295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Item Design</a:t>
            </a:r>
            <a:endParaRPr lang="en-US" dirty="0"/>
          </a:p>
        </p:txBody>
      </p:sp>
      <p:sp>
        <p:nvSpPr>
          <p:cNvPr id="6" name="Oval 5"/>
          <p:cNvSpPr/>
          <p:nvPr/>
        </p:nvSpPr>
        <p:spPr>
          <a:xfrm>
            <a:off x="5791200" y="4495800"/>
            <a:ext cx="1981200" cy="1295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Outcomes/Scoring</a:t>
            </a:r>
            <a:endParaRPr lang="en-US" dirty="0"/>
          </a:p>
        </p:txBody>
      </p:sp>
      <p:sp>
        <p:nvSpPr>
          <p:cNvPr id="7" name="Oval 6"/>
          <p:cNvSpPr/>
          <p:nvPr/>
        </p:nvSpPr>
        <p:spPr>
          <a:xfrm>
            <a:off x="1424152" y="4495800"/>
            <a:ext cx="1981200" cy="1295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Assessment Quality</a:t>
            </a:r>
            <a:endParaRPr lang="en-US" dirty="0"/>
          </a:p>
        </p:txBody>
      </p:sp>
      <p:cxnSp>
        <p:nvCxnSpPr>
          <p:cNvPr id="8" name="Straight Arrow Connector 7" descr="Arrow from Learning Progression to Item Design"/>
          <p:cNvCxnSpPr>
            <a:stCxn id="4" idx="6"/>
            <a:endCxn id="5" idx="2"/>
          </p:cNvCxnSpPr>
          <p:nvPr/>
        </p:nvCxnSpPr>
        <p:spPr>
          <a:xfrm>
            <a:off x="3405352" y="2781300"/>
            <a:ext cx="2354317" cy="0"/>
          </a:xfrm>
          <a:prstGeom prst="straightConnector1">
            <a:avLst/>
          </a:prstGeom>
          <a:ln w="28575">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9" name="Straight Arrow Connector 8" descr="Arrow from Outcomes / Scoring to Assessment Quality"/>
          <p:cNvCxnSpPr>
            <a:stCxn id="7" idx="6"/>
            <a:endCxn id="6" idx="2"/>
          </p:cNvCxnSpPr>
          <p:nvPr/>
        </p:nvCxnSpPr>
        <p:spPr>
          <a:xfrm>
            <a:off x="3405352" y="5143500"/>
            <a:ext cx="2385848" cy="0"/>
          </a:xfrm>
          <a:prstGeom prst="straightConnector1">
            <a:avLst/>
          </a:prstGeom>
          <a:ln w="28575">
            <a:solidFill>
              <a:schemeClr val="tx1"/>
            </a:solidFill>
            <a:headEnd type="stealth" w="lg" len="lg"/>
            <a:tailEnd type="none"/>
          </a:ln>
        </p:spPr>
        <p:style>
          <a:lnRef idx="1">
            <a:schemeClr val="accent1"/>
          </a:lnRef>
          <a:fillRef idx="0">
            <a:schemeClr val="accent1"/>
          </a:fillRef>
          <a:effectRef idx="0">
            <a:schemeClr val="accent1"/>
          </a:effectRef>
          <a:fontRef idx="minor">
            <a:schemeClr val="tx1"/>
          </a:fontRef>
        </p:style>
      </p:cxnSp>
      <p:cxnSp>
        <p:nvCxnSpPr>
          <p:cNvPr id="10" name="Straight Arrow Connector 9" descr="Arrow from Item Design to Outcomes / Scoring"/>
          <p:cNvCxnSpPr/>
          <p:nvPr/>
        </p:nvCxnSpPr>
        <p:spPr>
          <a:xfrm>
            <a:off x="6781800" y="3429000"/>
            <a:ext cx="31531" cy="1066800"/>
          </a:xfrm>
          <a:prstGeom prst="straightConnector1">
            <a:avLst/>
          </a:prstGeom>
          <a:ln w="28575">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11" name="Straight Arrow Connector 10" descr="Arrow from Assessment Quality to Learning Progression"/>
          <p:cNvCxnSpPr>
            <a:stCxn id="4" idx="4"/>
            <a:endCxn id="7" idx="0"/>
          </p:cNvCxnSpPr>
          <p:nvPr/>
        </p:nvCxnSpPr>
        <p:spPr>
          <a:xfrm>
            <a:off x="2414752" y="3429000"/>
            <a:ext cx="0" cy="1066800"/>
          </a:xfrm>
          <a:prstGeom prst="straightConnector1">
            <a:avLst/>
          </a:prstGeom>
          <a:ln w="28575">
            <a:solidFill>
              <a:schemeClr val="tx1"/>
            </a:solidFill>
            <a:headEnd type="stealth" w="lg" len="lg"/>
            <a:tailEnd type="none"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6820758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1"/>
            <a:ext cx="8407893" cy="4330037"/>
          </a:xfrm>
        </p:spPr>
        <p:txBody>
          <a:bodyPr>
            <a:noAutofit/>
          </a:bodyPr>
          <a:lstStyle/>
          <a:p>
            <a:r>
              <a:rPr lang="en-US" sz="2400" dirty="0" smtClean="0"/>
              <a:t>Focus on the process of learning and on an individual student’s progress through that process </a:t>
            </a:r>
          </a:p>
          <a:p>
            <a:pPr fontAlgn="t"/>
            <a:r>
              <a:rPr lang="en-US" dirty="0"/>
              <a:t>Assessment should be based on a developmental perspective of student learning</a:t>
            </a:r>
          </a:p>
          <a:p>
            <a:pPr fontAlgn="t"/>
            <a:r>
              <a:rPr lang="en-US" dirty="0"/>
              <a:t>Define knowledge development </a:t>
            </a:r>
            <a:r>
              <a:rPr lang="en-US" dirty="0" smtClean="0"/>
              <a:t>aspects or learning targets within LP:</a:t>
            </a:r>
          </a:p>
          <a:p>
            <a:pPr lvl="1" fontAlgn="t"/>
            <a:r>
              <a:rPr lang="en-US" dirty="0" smtClean="0"/>
              <a:t>Upper level</a:t>
            </a:r>
          </a:p>
          <a:p>
            <a:pPr lvl="1" fontAlgn="t"/>
            <a:r>
              <a:rPr lang="en-US" dirty="0" smtClean="0"/>
              <a:t>Lower level</a:t>
            </a:r>
          </a:p>
          <a:p>
            <a:pPr lvl="1" fontAlgn="t"/>
            <a:r>
              <a:rPr lang="en-US" dirty="0" smtClean="0"/>
              <a:t>Middle levels </a:t>
            </a:r>
            <a:r>
              <a:rPr lang="en-US" dirty="0" smtClean="0">
                <a:sym typeface="Wingdings" panose="05000000000000000000" pitchFamily="2" charset="2"/>
              </a:rPr>
              <a:t> LP </a:t>
            </a:r>
            <a:r>
              <a:rPr lang="en-US" dirty="0" smtClean="0"/>
              <a:t>Building blocks</a:t>
            </a:r>
            <a:endParaRPr lang="en-US" dirty="0"/>
          </a:p>
          <a:p>
            <a:pPr marL="45720" indent="0" fontAlgn="t">
              <a:buNone/>
            </a:pPr>
            <a:endParaRPr lang="en-US" dirty="0"/>
          </a:p>
        </p:txBody>
      </p:sp>
      <p:sp>
        <p:nvSpPr>
          <p:cNvPr id="3" name="Title 2"/>
          <p:cNvSpPr>
            <a:spLocks noGrp="1"/>
          </p:cNvSpPr>
          <p:nvPr>
            <p:ph type="title"/>
          </p:nvPr>
        </p:nvSpPr>
        <p:spPr/>
        <p:txBody>
          <a:bodyPr/>
          <a:lstStyle/>
          <a:p>
            <a:r>
              <a:rPr lang="en-US" dirty="0" smtClean="0"/>
              <a:t>BAS #1: Learning Progression</a:t>
            </a:r>
            <a:endParaRPr lang="en-US" dirty="0"/>
          </a:p>
        </p:txBody>
      </p:sp>
    </p:spTree>
    <p:extLst>
      <p:ext uri="{BB962C8B-B14F-4D97-AF65-F5344CB8AC3E}">
        <p14:creationId xmlns:p14="http://schemas.microsoft.com/office/powerpoint/2010/main" val="203883880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Example based on measurement of student understanding of density and buoyancy</a:t>
            </a:r>
          </a:p>
          <a:p>
            <a:r>
              <a:rPr lang="en-US" dirty="0" smtClean="0"/>
              <a:t>Accompanied a curriculum called “Why Things Sink and Float”</a:t>
            </a:r>
          </a:p>
          <a:p>
            <a:r>
              <a:rPr lang="en-US" dirty="0" smtClean="0"/>
              <a:t>Science unit designed for middle school classrooms</a:t>
            </a:r>
            <a:endParaRPr lang="en-US" dirty="0"/>
          </a:p>
        </p:txBody>
      </p:sp>
      <p:sp>
        <p:nvSpPr>
          <p:cNvPr id="3" name="Title 2"/>
          <p:cNvSpPr>
            <a:spLocks noGrp="1"/>
          </p:cNvSpPr>
          <p:nvPr>
            <p:ph type="title"/>
          </p:nvPr>
        </p:nvSpPr>
        <p:spPr/>
        <p:txBody>
          <a:bodyPr/>
          <a:lstStyle/>
          <a:p>
            <a:r>
              <a:rPr lang="en-US" dirty="0" smtClean="0"/>
              <a:t>An example learning progression</a:t>
            </a:r>
            <a:endParaRPr lang="en-US" dirty="0"/>
          </a:p>
        </p:txBody>
      </p:sp>
    </p:spTree>
    <p:extLst>
      <p:ext uri="{BB962C8B-B14F-4D97-AF65-F5344CB8AC3E}">
        <p14:creationId xmlns:p14="http://schemas.microsoft.com/office/powerpoint/2010/main" val="9948111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Curriculum units</a:t>
            </a:r>
            <a:endParaRPr lang="en-US" dirty="0"/>
          </a:p>
        </p:txBody>
      </p:sp>
      <p:pic>
        <p:nvPicPr>
          <p:cNvPr id="5" name="Picture 3" descr="Image of a double-sided, vertical arror between a list of &quot;Levels of Understanding&quot; and a list of &quot;Lessons&quot; with arrorws from items in the lists pointing to points on teh double-sided vertical arrow. Also a list of Assessment Activities to the right of the list of Lessons. "/>
          <p:cNvPicPr>
            <a:picLocks noChangeAspect="1" noChangeArrowheads="1"/>
          </p:cNvPicPr>
          <p:nvPr/>
        </p:nvPicPr>
        <p:blipFill>
          <a:blip r:embed="rId3"/>
          <a:srcRect/>
          <a:stretch>
            <a:fillRect/>
          </a:stretch>
        </p:blipFill>
        <p:spPr bwMode="auto">
          <a:xfrm>
            <a:off x="1371600" y="1524000"/>
            <a:ext cx="6339157" cy="5181600"/>
          </a:xfrm>
          <a:prstGeom prst="rect">
            <a:avLst/>
          </a:prstGeom>
          <a:noFill/>
          <a:ln w="9525">
            <a:noFill/>
            <a:miter lim="800000"/>
            <a:headEnd/>
            <a:tailEnd/>
          </a:ln>
        </p:spPr>
      </p:pic>
    </p:spTree>
    <p:extLst>
      <p:ext uri="{BB962C8B-B14F-4D97-AF65-F5344CB8AC3E}">
        <p14:creationId xmlns:p14="http://schemas.microsoft.com/office/powerpoint/2010/main" val="403811870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idx="4294967295"/>
          </p:nvPr>
        </p:nvSpPr>
        <p:spPr>
          <a:xfrm>
            <a:off x="381000" y="152400"/>
            <a:ext cx="8382000" cy="1130300"/>
          </a:xfrm>
        </p:spPr>
        <p:txBody>
          <a:bodyPr/>
          <a:lstStyle/>
          <a:p>
            <a:r>
              <a:rPr lang="en-US" dirty="0" smtClean="0">
                <a:solidFill>
                  <a:schemeClr val="tx2"/>
                </a:solidFill>
              </a:rPr>
              <a:t>The learning progression</a:t>
            </a:r>
            <a:endParaRPr lang="en-US" dirty="0">
              <a:solidFill>
                <a:schemeClr val="tx2"/>
              </a:solidFill>
            </a:endParaRPr>
          </a:p>
        </p:txBody>
      </p:sp>
      <p:graphicFrame>
        <p:nvGraphicFramePr>
          <p:cNvPr id="4" name="Object 2" descr="Table with three column headers: Level, What the Student Already Knows, and What the Student Needs to Learn. The Levels are codes for bolded terms in the middle column: &#10;RD = Relative Density&#10;D = Density&#10;MV = Mass and Volume&#10;M - V = Mass - Volume&#10;UF = Unconventional Feature&#10;OT = Off Target&#10;and NR = No Response"/>
          <p:cNvGraphicFramePr>
            <a:graphicFrameLocks noChangeAspect="1"/>
          </p:cNvGraphicFramePr>
          <p:nvPr>
            <p:extLst>
              <p:ext uri="{D42A27DB-BD31-4B8C-83A1-F6EECF244321}">
                <p14:modId xmlns:p14="http://schemas.microsoft.com/office/powerpoint/2010/main" val="2848268992"/>
              </p:ext>
            </p:extLst>
          </p:nvPr>
        </p:nvGraphicFramePr>
        <p:xfrm>
          <a:off x="762000" y="990600"/>
          <a:ext cx="7315200" cy="5647909"/>
        </p:xfrm>
        <a:graphic>
          <a:graphicData uri="http://schemas.openxmlformats.org/presentationml/2006/ole">
            <mc:AlternateContent xmlns:mc="http://schemas.openxmlformats.org/markup-compatibility/2006">
              <mc:Choice xmlns:v="urn:schemas-microsoft-com:vml" Requires="v">
                <p:oleObj spid="_x0000_s1039" name="Document" r:id="rId4" imgW="6086856" imgH="6876288" progId="Word.Document.8">
                  <p:embed/>
                </p:oleObj>
              </mc:Choice>
              <mc:Fallback>
                <p:oleObj name="Document" r:id="rId4" imgW="6086856" imgH="6876288" progId="Word.Document.8">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t="7895" b="15790"/>
                      <a:stretch>
                        <a:fillRect/>
                      </a:stretch>
                    </p:blipFill>
                    <p:spPr bwMode="auto">
                      <a:xfrm>
                        <a:off x="762000" y="990600"/>
                        <a:ext cx="7315200" cy="5647909"/>
                      </a:xfrm>
                      <a:prstGeom prst="rect">
                        <a:avLst/>
                      </a:prstGeom>
                      <a:solidFill>
                        <a:schemeClr val="bg1"/>
                      </a:solidFill>
                    </p:spPr>
                  </p:pic>
                </p:oleObj>
              </mc:Fallback>
            </mc:AlternateContent>
          </a:graphicData>
        </a:graphic>
      </p:graphicFrame>
    </p:spTree>
    <p:extLst>
      <p:ext uri="{BB962C8B-B14F-4D97-AF65-F5344CB8AC3E}">
        <p14:creationId xmlns:p14="http://schemas.microsoft.com/office/powerpoint/2010/main" val="122155412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The item design</a:t>
            </a:r>
            <a:endParaRPr lang="en-US" dirty="0"/>
          </a:p>
        </p:txBody>
      </p:sp>
      <p:sp>
        <p:nvSpPr>
          <p:cNvPr id="4" name="Oval 3"/>
          <p:cNvSpPr/>
          <p:nvPr/>
        </p:nvSpPr>
        <p:spPr>
          <a:xfrm>
            <a:off x="1424152" y="2133600"/>
            <a:ext cx="1981200" cy="1295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Learning Progression</a:t>
            </a:r>
            <a:endParaRPr lang="en-US" dirty="0"/>
          </a:p>
        </p:txBody>
      </p:sp>
      <p:sp>
        <p:nvSpPr>
          <p:cNvPr id="5" name="Oval 4"/>
          <p:cNvSpPr/>
          <p:nvPr/>
        </p:nvSpPr>
        <p:spPr>
          <a:xfrm>
            <a:off x="5759669" y="2133600"/>
            <a:ext cx="1981200" cy="1295400"/>
          </a:xfrm>
          <a:prstGeom prst="ellipse">
            <a:avLst/>
          </a:prstGeom>
          <a:ln w="38100" cmpd="sng">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Item Design</a:t>
            </a:r>
            <a:endParaRPr lang="en-US" dirty="0"/>
          </a:p>
        </p:txBody>
      </p:sp>
      <p:sp>
        <p:nvSpPr>
          <p:cNvPr id="6" name="Oval 5"/>
          <p:cNvSpPr/>
          <p:nvPr/>
        </p:nvSpPr>
        <p:spPr>
          <a:xfrm>
            <a:off x="5791200" y="4495800"/>
            <a:ext cx="1981200" cy="1295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Outcomes/Scoring</a:t>
            </a:r>
          </a:p>
        </p:txBody>
      </p:sp>
      <p:sp>
        <p:nvSpPr>
          <p:cNvPr id="7" name="Oval 6"/>
          <p:cNvSpPr/>
          <p:nvPr/>
        </p:nvSpPr>
        <p:spPr>
          <a:xfrm>
            <a:off x="1424152" y="4495800"/>
            <a:ext cx="1981200" cy="1295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Assessment Quality</a:t>
            </a:r>
            <a:endParaRPr lang="en-US" dirty="0"/>
          </a:p>
        </p:txBody>
      </p:sp>
      <p:cxnSp>
        <p:nvCxnSpPr>
          <p:cNvPr id="8" name="Straight Arrow Connector 7" descr="Arrow from Learning Progression to Item Design"/>
          <p:cNvCxnSpPr>
            <a:stCxn id="4" idx="6"/>
            <a:endCxn id="5" idx="2"/>
          </p:cNvCxnSpPr>
          <p:nvPr/>
        </p:nvCxnSpPr>
        <p:spPr>
          <a:xfrm>
            <a:off x="3405352" y="2781300"/>
            <a:ext cx="2354317" cy="0"/>
          </a:xfrm>
          <a:prstGeom prst="straightConnector1">
            <a:avLst/>
          </a:prstGeom>
          <a:ln w="28575">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9" name="Straight Arrow Connector 8" descr="Arrow from Outcomes / Scoring to Assessment Quality"/>
          <p:cNvCxnSpPr>
            <a:stCxn id="7" idx="6"/>
            <a:endCxn id="6" idx="2"/>
          </p:cNvCxnSpPr>
          <p:nvPr/>
        </p:nvCxnSpPr>
        <p:spPr>
          <a:xfrm>
            <a:off x="3405352" y="5143500"/>
            <a:ext cx="2385848" cy="0"/>
          </a:xfrm>
          <a:prstGeom prst="straightConnector1">
            <a:avLst/>
          </a:prstGeom>
          <a:ln w="28575">
            <a:solidFill>
              <a:schemeClr val="tx1"/>
            </a:solidFill>
            <a:headEnd type="stealth" w="lg" len="lg"/>
            <a:tailEnd type="none"/>
          </a:ln>
        </p:spPr>
        <p:style>
          <a:lnRef idx="1">
            <a:schemeClr val="accent1"/>
          </a:lnRef>
          <a:fillRef idx="0">
            <a:schemeClr val="accent1"/>
          </a:fillRef>
          <a:effectRef idx="0">
            <a:schemeClr val="accent1"/>
          </a:effectRef>
          <a:fontRef idx="minor">
            <a:schemeClr val="tx1"/>
          </a:fontRef>
        </p:style>
      </p:cxnSp>
      <p:cxnSp>
        <p:nvCxnSpPr>
          <p:cNvPr id="10" name="Straight Arrow Connector 9" descr="Arrow from Item Design to Outcomes / Scoring"/>
          <p:cNvCxnSpPr/>
          <p:nvPr/>
        </p:nvCxnSpPr>
        <p:spPr>
          <a:xfrm>
            <a:off x="6781800" y="3429000"/>
            <a:ext cx="31531" cy="1066800"/>
          </a:xfrm>
          <a:prstGeom prst="straightConnector1">
            <a:avLst/>
          </a:prstGeom>
          <a:ln w="28575">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11" name="Straight Arrow Connector 10" descr="Arrow from Assessment Quality to Learning Progression"/>
          <p:cNvCxnSpPr>
            <a:stCxn id="4" idx="4"/>
            <a:endCxn id="7" idx="0"/>
          </p:cNvCxnSpPr>
          <p:nvPr/>
        </p:nvCxnSpPr>
        <p:spPr>
          <a:xfrm>
            <a:off x="2414752" y="3429000"/>
            <a:ext cx="0" cy="1066800"/>
          </a:xfrm>
          <a:prstGeom prst="straightConnector1">
            <a:avLst/>
          </a:prstGeom>
          <a:ln w="28575">
            <a:solidFill>
              <a:schemeClr val="tx1"/>
            </a:solidFill>
            <a:headEnd type="stealth" w="lg" len="lg"/>
            <a:tailEnd type="none"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9600451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pPr fontAlgn="t"/>
            <a:r>
              <a:rPr lang="en-US" dirty="0"/>
              <a:t>A match between what is taught and what is assessed</a:t>
            </a:r>
          </a:p>
          <a:p>
            <a:pPr fontAlgn="t"/>
            <a:r>
              <a:rPr lang="en-US" dirty="0"/>
              <a:t>L</a:t>
            </a:r>
            <a:r>
              <a:rPr lang="en-US" dirty="0" smtClean="0"/>
              <a:t>ink </a:t>
            </a:r>
            <a:r>
              <a:rPr lang="en-US" dirty="0"/>
              <a:t>assessment tasks to learning </a:t>
            </a:r>
            <a:r>
              <a:rPr lang="en-US" dirty="0" smtClean="0"/>
              <a:t>progression</a:t>
            </a:r>
          </a:p>
          <a:p>
            <a:pPr fontAlgn="t"/>
            <a:r>
              <a:rPr lang="en-US" dirty="0" smtClean="0"/>
              <a:t>Different </a:t>
            </a:r>
            <a:r>
              <a:rPr lang="en-US" dirty="0"/>
              <a:t>types for different purposes</a:t>
            </a:r>
          </a:p>
          <a:p>
            <a:pPr fontAlgn="t"/>
            <a:r>
              <a:rPr lang="en-US" dirty="0" smtClean="0"/>
              <a:t>Use Assessment Blueprint and Item-Writing </a:t>
            </a:r>
            <a:r>
              <a:rPr lang="en-US" dirty="0"/>
              <a:t>T</a:t>
            </a:r>
            <a:r>
              <a:rPr lang="en-US" dirty="0" smtClean="0"/>
              <a:t>emplate as provided</a:t>
            </a:r>
          </a:p>
          <a:p>
            <a:pPr marL="45720" indent="0" fontAlgn="t">
              <a:buNone/>
            </a:pPr>
            <a:endParaRPr lang="en-US" dirty="0"/>
          </a:p>
        </p:txBody>
      </p:sp>
      <p:sp>
        <p:nvSpPr>
          <p:cNvPr id="3" name="Title 2"/>
          <p:cNvSpPr>
            <a:spLocks noGrp="1"/>
          </p:cNvSpPr>
          <p:nvPr>
            <p:ph type="title"/>
          </p:nvPr>
        </p:nvSpPr>
        <p:spPr/>
        <p:txBody>
          <a:bodyPr/>
          <a:lstStyle/>
          <a:p>
            <a:r>
              <a:rPr lang="en-US" dirty="0" smtClean="0"/>
              <a:t>BAS #2: Item Design</a:t>
            </a:r>
            <a:endParaRPr lang="en-US" dirty="0"/>
          </a:p>
        </p:txBody>
      </p:sp>
    </p:spTree>
    <p:extLst>
      <p:ext uri="{BB962C8B-B14F-4D97-AF65-F5344CB8AC3E}">
        <p14:creationId xmlns:p14="http://schemas.microsoft.com/office/powerpoint/2010/main" val="187462017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A forced-choice item</a:t>
            </a:r>
            <a:endParaRPr lang="en-US" dirty="0"/>
          </a:p>
        </p:txBody>
      </p:sp>
      <p:graphicFrame>
        <p:nvGraphicFramePr>
          <p:cNvPr id="5" name="Object 2" descr="The density of a block of wood is 0.9 g/cm cubed. The block is then cut into three equal pieces. What is the density of each small piece?&#10;A. 0.3 g/cm cubed.&#10;B. Between 0.3 g/cm cubed and 0.9 g/cm cubed&#10;C. 0.9 g/cm cubed&#10;D. Between  0.9 g/cm cubed and 1.8  g/cm cubed"/>
          <p:cNvGraphicFramePr>
            <a:graphicFrameLocks noChangeAspect="1"/>
          </p:cNvGraphicFramePr>
          <p:nvPr>
            <p:extLst>
              <p:ext uri="{D42A27DB-BD31-4B8C-83A1-F6EECF244321}">
                <p14:modId xmlns:p14="http://schemas.microsoft.com/office/powerpoint/2010/main" val="3270829893"/>
              </p:ext>
            </p:extLst>
          </p:nvPr>
        </p:nvGraphicFramePr>
        <p:xfrm>
          <a:off x="838200" y="1905000"/>
          <a:ext cx="7389845" cy="2514600"/>
        </p:xfrm>
        <a:graphic>
          <a:graphicData uri="http://schemas.openxmlformats.org/presentationml/2006/ole">
            <mc:AlternateContent xmlns:mc="http://schemas.openxmlformats.org/markup-compatibility/2006">
              <mc:Choice xmlns:v="urn:schemas-microsoft-com:vml" Requires="v">
                <p:oleObj spid="_x0000_s2063" name="Document" r:id="rId4" imgW="5486400" imgH="1866900" progId="Word.Document.12">
                  <p:link updateAutomatic="1"/>
                </p:oleObj>
              </mc:Choice>
              <mc:Fallback>
                <p:oleObj name="Document" r:id="rId4" imgW="5486400" imgH="1866900" progId="Word.Document.12">
                  <p:link updateAutomatic="1"/>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38200" y="1905000"/>
                        <a:ext cx="7389845" cy="2514600"/>
                      </a:xfrm>
                      <a:prstGeom prst="rect">
                        <a:avLst/>
                      </a:prstGeom>
                      <a:noFill/>
                      <a:ln>
                        <a:solidFill>
                          <a:srgbClr val="FF0000"/>
                        </a:solidFill>
                      </a:ln>
                      <a:extLst/>
                    </p:spPr>
                  </p:pic>
                </p:oleObj>
              </mc:Fallback>
            </mc:AlternateContent>
          </a:graphicData>
        </a:graphic>
      </p:graphicFrame>
      <p:sp>
        <p:nvSpPr>
          <p:cNvPr id="6" name="Donut 5" descr="Circle around option C"/>
          <p:cNvSpPr/>
          <p:nvPr/>
        </p:nvSpPr>
        <p:spPr>
          <a:xfrm>
            <a:off x="1295400" y="3429000"/>
            <a:ext cx="457200" cy="304800"/>
          </a:xfrm>
          <a:prstGeom prst="donut">
            <a:avLst/>
          </a:prstGeom>
          <a:solidFill>
            <a:srgbClr val="FF0000"/>
          </a:solidFill>
          <a:ln w="12700" cmpd="sng"/>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212726062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Explain below why things sink and float.  Write as much information as you need to explain your answer.  Use evidence and examples to support your explanation</a:t>
            </a:r>
            <a:endParaRPr lang="en-US" dirty="0"/>
          </a:p>
        </p:txBody>
      </p:sp>
      <p:sp>
        <p:nvSpPr>
          <p:cNvPr id="3" name="Title 2"/>
          <p:cNvSpPr>
            <a:spLocks noGrp="1"/>
          </p:cNvSpPr>
          <p:nvPr>
            <p:ph type="title"/>
          </p:nvPr>
        </p:nvSpPr>
        <p:spPr/>
        <p:txBody>
          <a:bodyPr/>
          <a:lstStyle/>
          <a:p>
            <a:r>
              <a:rPr lang="en-US" dirty="0" smtClean="0"/>
              <a:t>An Open-ended item</a:t>
            </a:r>
            <a:endParaRPr lang="en-US" dirty="0"/>
          </a:p>
        </p:txBody>
      </p:sp>
    </p:spTree>
    <p:extLst>
      <p:ext uri="{BB962C8B-B14F-4D97-AF65-F5344CB8AC3E}">
        <p14:creationId xmlns:p14="http://schemas.microsoft.com/office/powerpoint/2010/main" val="8578168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45720" indent="0">
              <a:buNone/>
            </a:pPr>
            <a:r>
              <a:rPr lang="en-US" sz="2400" dirty="0" smtClean="0"/>
              <a:t>What is the most important reason why things sink and float?</a:t>
            </a:r>
            <a:endParaRPr lang="en-US" sz="2200" dirty="0" smtClean="0"/>
          </a:p>
          <a:p>
            <a:pPr marL="45720" indent="0">
              <a:buNone/>
            </a:pPr>
            <a:endParaRPr lang="en-US" sz="2400" dirty="0" smtClean="0"/>
          </a:p>
        </p:txBody>
      </p:sp>
      <p:sp>
        <p:nvSpPr>
          <p:cNvPr id="3" name="Title 2"/>
          <p:cNvSpPr>
            <a:spLocks noGrp="1"/>
          </p:cNvSpPr>
          <p:nvPr>
            <p:ph type="title"/>
          </p:nvPr>
        </p:nvSpPr>
        <p:spPr/>
        <p:txBody>
          <a:bodyPr/>
          <a:lstStyle/>
          <a:p>
            <a:r>
              <a:rPr lang="en-US" dirty="0" smtClean="0"/>
              <a:t>An ordered multiple choice item</a:t>
            </a:r>
            <a:endParaRPr lang="en-US" dirty="0"/>
          </a:p>
        </p:txBody>
      </p:sp>
      <p:graphicFrame>
        <p:nvGraphicFramePr>
          <p:cNvPr id="4" name="Table 3" descr="A. Mass or weight - anything will skind it if is heavy - M/V&#10;B. Shape - anything will float if it is the right shape - UF&#10;C. The ratio of mass to volume - things float if they are light for their size - D&#10;D. Hollowness - things float only when they have air inside - UF"/>
          <p:cNvGraphicFramePr>
            <a:graphicFrameLocks noGrp="1"/>
          </p:cNvGraphicFramePr>
          <p:nvPr>
            <p:extLst>
              <p:ext uri="{D42A27DB-BD31-4B8C-83A1-F6EECF244321}">
                <p14:modId xmlns:p14="http://schemas.microsoft.com/office/powerpoint/2010/main" val="872222425"/>
              </p:ext>
            </p:extLst>
          </p:nvPr>
        </p:nvGraphicFramePr>
        <p:xfrm>
          <a:off x="762000" y="2895600"/>
          <a:ext cx="7543800" cy="2499360"/>
        </p:xfrm>
        <a:graphic>
          <a:graphicData uri="http://schemas.openxmlformats.org/drawingml/2006/table">
            <a:tbl>
              <a:tblPr firstRow="1" bandRow="1">
                <a:tableStyleId>{2D5ABB26-0587-4C30-8999-92F81FD0307C}</a:tableStyleId>
              </a:tblPr>
              <a:tblGrid>
                <a:gridCol w="6096000">
                  <a:extLst>
                    <a:ext uri="{9D8B030D-6E8A-4147-A177-3AD203B41FA5}">
                      <a16:colId xmlns:a16="http://schemas.microsoft.com/office/drawing/2014/main" val="20000"/>
                    </a:ext>
                  </a:extLst>
                </a:gridCol>
                <a:gridCol w="1447800">
                  <a:extLst>
                    <a:ext uri="{9D8B030D-6E8A-4147-A177-3AD203B41FA5}">
                      <a16:colId xmlns:a16="http://schemas.microsoft.com/office/drawing/2014/main" val="20001"/>
                    </a:ext>
                  </a:extLst>
                </a:gridCol>
              </a:tblGrid>
              <a:tr h="370840">
                <a:tc>
                  <a:txBody>
                    <a:bodyPr/>
                    <a:lstStyle/>
                    <a:p>
                      <a:pPr marL="457200" indent="-457200">
                        <a:buFont typeface="+mj-lt"/>
                        <a:buAutoNum type="alphaUcPeriod"/>
                      </a:pPr>
                      <a:r>
                        <a:rPr lang="en-US" sz="2000" dirty="0" smtClean="0"/>
                        <a:t>Mass or weight – anything</a:t>
                      </a:r>
                      <a:r>
                        <a:rPr lang="en-US" sz="2000" baseline="0" dirty="0" smtClean="0"/>
                        <a:t> will sink if it is heavy enough</a:t>
                      </a:r>
                      <a:endParaRPr lang="en-US" sz="2000" dirty="0"/>
                    </a:p>
                  </a:txBody>
                  <a:tcPr/>
                </a:tc>
                <a:tc>
                  <a:txBody>
                    <a:bodyPr/>
                    <a:lstStyle/>
                    <a:p>
                      <a:r>
                        <a:rPr lang="en-US" dirty="0" smtClean="0"/>
                        <a:t>M/V</a:t>
                      </a:r>
                      <a:endParaRPr lang="en-US" dirty="0"/>
                    </a:p>
                  </a:txBody>
                  <a:tcPr/>
                </a:tc>
                <a:extLst>
                  <a:ext uri="{0D108BD9-81ED-4DB2-BD59-A6C34878D82A}">
                    <a16:rowId xmlns:a16="http://schemas.microsoft.com/office/drawing/2014/main" val="10000"/>
                  </a:ext>
                </a:extLst>
              </a:tr>
              <a:tr h="370840">
                <a:tc>
                  <a:txBody>
                    <a:bodyPr/>
                    <a:lstStyle/>
                    <a:p>
                      <a:pPr marL="457200" indent="-457200">
                        <a:buFont typeface="+mj-lt"/>
                        <a:buAutoNum type="alphaUcPeriod" startAt="2"/>
                      </a:pPr>
                      <a:r>
                        <a:rPr lang="en-US" sz="2000" dirty="0" smtClean="0"/>
                        <a:t>Shape – anything will float if it is the right shape</a:t>
                      </a:r>
                      <a:endParaRPr lang="en-US" sz="2000" dirty="0"/>
                    </a:p>
                  </a:txBody>
                  <a:tcPr/>
                </a:tc>
                <a:tc>
                  <a:txBody>
                    <a:bodyPr/>
                    <a:lstStyle/>
                    <a:p>
                      <a:r>
                        <a:rPr lang="en-US" dirty="0" smtClean="0"/>
                        <a:t>UF</a:t>
                      </a:r>
                      <a:endParaRPr lang="en-US" dirty="0"/>
                    </a:p>
                  </a:txBody>
                  <a:tcPr/>
                </a:tc>
                <a:extLst>
                  <a:ext uri="{0D108BD9-81ED-4DB2-BD59-A6C34878D82A}">
                    <a16:rowId xmlns:a16="http://schemas.microsoft.com/office/drawing/2014/main" val="10001"/>
                  </a:ext>
                </a:extLst>
              </a:tr>
              <a:tr h="370840">
                <a:tc>
                  <a:txBody>
                    <a:bodyPr/>
                    <a:lstStyle/>
                    <a:p>
                      <a:pPr marL="457200" indent="-457200">
                        <a:buFont typeface="+mj-lt"/>
                        <a:buAutoNum type="alphaUcPeriod" startAt="3"/>
                      </a:pPr>
                      <a:r>
                        <a:rPr lang="en-US" sz="2000" dirty="0" smtClean="0"/>
                        <a:t>The</a:t>
                      </a:r>
                      <a:r>
                        <a:rPr lang="en-US" sz="2000" baseline="0" dirty="0" smtClean="0"/>
                        <a:t> ratio of mass to volume – things float if they are light for their size</a:t>
                      </a:r>
                      <a:endParaRPr lang="en-US" sz="2000" dirty="0"/>
                    </a:p>
                  </a:txBody>
                  <a:tcPr/>
                </a:tc>
                <a:tc>
                  <a:txBody>
                    <a:bodyPr/>
                    <a:lstStyle/>
                    <a:p>
                      <a:r>
                        <a:rPr lang="en-US" dirty="0" smtClean="0"/>
                        <a:t>D</a:t>
                      </a:r>
                      <a:endParaRPr lang="en-US" dirty="0"/>
                    </a:p>
                  </a:txBody>
                  <a:tcPr/>
                </a:tc>
                <a:extLst>
                  <a:ext uri="{0D108BD9-81ED-4DB2-BD59-A6C34878D82A}">
                    <a16:rowId xmlns:a16="http://schemas.microsoft.com/office/drawing/2014/main" val="10002"/>
                  </a:ext>
                </a:extLst>
              </a:tr>
              <a:tr h="132080">
                <a:tc>
                  <a:txBody>
                    <a:bodyPr/>
                    <a:lstStyle/>
                    <a:p>
                      <a:pPr marL="457200" indent="-457200">
                        <a:buFont typeface="+mj-lt"/>
                        <a:buAutoNum type="alphaUcPeriod" startAt="4"/>
                      </a:pPr>
                      <a:r>
                        <a:rPr lang="en-US" sz="2000" dirty="0" smtClean="0"/>
                        <a:t>Hollowness – things float only when they have air inside</a:t>
                      </a:r>
                      <a:endParaRPr lang="en-US" sz="2000" dirty="0"/>
                    </a:p>
                  </a:txBody>
                  <a:tcPr/>
                </a:tc>
                <a:tc>
                  <a:txBody>
                    <a:bodyPr/>
                    <a:lstStyle/>
                    <a:p>
                      <a:r>
                        <a:rPr lang="en-US" dirty="0" smtClean="0"/>
                        <a:t>UF</a:t>
                      </a:r>
                      <a:endParaRPr lang="en-US" dirty="0"/>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0147050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4" name="Rectangle 3"/>
          <p:cNvSpPr>
            <a:spLocks noGrp="1" noChangeArrowheads="1"/>
          </p:cNvSpPr>
          <p:nvPr>
            <p:ph idx="1"/>
          </p:nvPr>
        </p:nvSpPr>
        <p:spPr>
          <a:xfrm>
            <a:off x="228600" y="1752600"/>
            <a:ext cx="8405446" cy="4144963"/>
          </a:xfrm>
        </p:spPr>
        <p:txBody>
          <a:bodyPr>
            <a:noAutofit/>
          </a:bodyPr>
          <a:lstStyle/>
          <a:p>
            <a:pPr>
              <a:spcBef>
                <a:spcPts val="300"/>
              </a:spcBef>
            </a:pPr>
            <a:r>
              <a:rPr lang="en-US" sz="2400" dirty="0" smtClean="0"/>
              <a:t>A comprehensive, integrated system for assessing, interpreting, and monitoring student performance Tools for teachers to do the following:</a:t>
            </a:r>
          </a:p>
          <a:p>
            <a:pPr lvl="1">
              <a:spcBef>
                <a:spcPts val="300"/>
              </a:spcBef>
            </a:pPr>
            <a:r>
              <a:rPr lang="en-US" sz="2400" dirty="0" smtClean="0"/>
              <a:t>Assess student performance on central concepts and skills in the curriculum</a:t>
            </a:r>
          </a:p>
          <a:p>
            <a:pPr lvl="1">
              <a:spcBef>
                <a:spcPts val="300"/>
              </a:spcBef>
            </a:pPr>
            <a:r>
              <a:rPr lang="en-US" sz="2400" dirty="0" smtClean="0"/>
              <a:t>Set standards of student performance</a:t>
            </a:r>
          </a:p>
          <a:p>
            <a:pPr lvl="1">
              <a:spcBef>
                <a:spcPts val="300"/>
              </a:spcBef>
            </a:pPr>
            <a:r>
              <a:rPr lang="en-US" sz="2400" dirty="0" smtClean="0"/>
              <a:t>Track student progress over the year on the central concepts</a:t>
            </a:r>
          </a:p>
          <a:p>
            <a:pPr lvl="1">
              <a:spcBef>
                <a:spcPts val="300"/>
              </a:spcBef>
            </a:pPr>
            <a:r>
              <a:rPr lang="en-US" sz="2400" dirty="0" smtClean="0"/>
              <a:t>Provide feedback for themselves, students, administrators, parents, or other audience about student progress and the effectiveness of the instructional materials and classroom instruction</a:t>
            </a:r>
          </a:p>
          <a:p>
            <a:pPr>
              <a:spcBef>
                <a:spcPts val="300"/>
              </a:spcBef>
            </a:pPr>
            <a:endParaRPr lang="en-US" sz="2400" dirty="0" smtClean="0"/>
          </a:p>
        </p:txBody>
      </p:sp>
      <p:sp>
        <p:nvSpPr>
          <p:cNvPr id="31746" name="Rectangle 2"/>
          <p:cNvSpPr>
            <a:spLocks noGrp="1" noChangeArrowheads="1"/>
          </p:cNvSpPr>
          <p:nvPr>
            <p:ph type="title"/>
          </p:nvPr>
        </p:nvSpPr>
        <p:spPr>
          <a:xfrm>
            <a:off x="228600" y="304800"/>
            <a:ext cx="8534400" cy="1295400"/>
          </a:xfrm>
        </p:spPr>
        <p:txBody>
          <a:bodyPr/>
          <a:lstStyle/>
          <a:p>
            <a:pPr eaLnBrk="1" hangingPunct="1"/>
            <a:r>
              <a:rPr lang="en-US" altLang="en-US" sz="3400" dirty="0" smtClean="0"/>
              <a:t>BEAR Assessment system (BAS)</a:t>
            </a:r>
          </a:p>
        </p:txBody>
      </p:sp>
    </p:spTree>
    <p:extLst>
      <p:ext uri="{BB962C8B-B14F-4D97-AF65-F5344CB8AC3E}">
        <p14:creationId xmlns:p14="http://schemas.microsoft.com/office/powerpoint/2010/main" val="13882590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0724">
                                            <p:txEl>
                                              <p:pRg st="0" end="0"/>
                                            </p:txEl>
                                          </p:spTgt>
                                        </p:tgtEl>
                                        <p:attrNameLst>
                                          <p:attrName>style.visibility</p:attrName>
                                        </p:attrNameLst>
                                      </p:cBhvr>
                                      <p:to>
                                        <p:strVal val="visible"/>
                                      </p:to>
                                    </p:set>
                                    <p:animEffect transition="in" filter="fade">
                                      <p:cBhvr>
                                        <p:cTn id="7" dur="1000"/>
                                        <p:tgtEl>
                                          <p:spTgt spid="30724">
                                            <p:txEl>
                                              <p:pRg st="0" end="0"/>
                                            </p:txEl>
                                          </p:spTgt>
                                        </p:tgtEl>
                                      </p:cBhvr>
                                    </p:animEffect>
                                    <p:anim calcmode="lin" valueType="num">
                                      <p:cBhvr>
                                        <p:cTn id="8" dur="1000" fill="hold"/>
                                        <p:tgtEl>
                                          <p:spTgt spid="3072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0724">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0724">
                                            <p:txEl>
                                              <p:pRg st="1" end="1"/>
                                            </p:txEl>
                                          </p:spTgt>
                                        </p:tgtEl>
                                        <p:attrNameLst>
                                          <p:attrName>style.visibility</p:attrName>
                                        </p:attrNameLst>
                                      </p:cBhvr>
                                      <p:to>
                                        <p:strVal val="visible"/>
                                      </p:to>
                                    </p:set>
                                    <p:animEffect transition="in" filter="fade">
                                      <p:cBhvr>
                                        <p:cTn id="12" dur="1000"/>
                                        <p:tgtEl>
                                          <p:spTgt spid="30724">
                                            <p:txEl>
                                              <p:pRg st="1" end="1"/>
                                            </p:txEl>
                                          </p:spTgt>
                                        </p:tgtEl>
                                      </p:cBhvr>
                                    </p:animEffect>
                                    <p:anim calcmode="lin" valueType="num">
                                      <p:cBhvr>
                                        <p:cTn id="13" dur="1000" fill="hold"/>
                                        <p:tgtEl>
                                          <p:spTgt spid="30724">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0724">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30724">
                                            <p:txEl>
                                              <p:pRg st="2" end="2"/>
                                            </p:txEl>
                                          </p:spTgt>
                                        </p:tgtEl>
                                        <p:attrNameLst>
                                          <p:attrName>style.visibility</p:attrName>
                                        </p:attrNameLst>
                                      </p:cBhvr>
                                      <p:to>
                                        <p:strVal val="visible"/>
                                      </p:to>
                                    </p:set>
                                    <p:animEffect transition="in" filter="fade">
                                      <p:cBhvr>
                                        <p:cTn id="17" dur="1000"/>
                                        <p:tgtEl>
                                          <p:spTgt spid="30724">
                                            <p:txEl>
                                              <p:pRg st="2" end="2"/>
                                            </p:txEl>
                                          </p:spTgt>
                                        </p:tgtEl>
                                      </p:cBhvr>
                                    </p:animEffect>
                                    <p:anim calcmode="lin" valueType="num">
                                      <p:cBhvr>
                                        <p:cTn id="18" dur="1000" fill="hold"/>
                                        <p:tgtEl>
                                          <p:spTgt spid="30724">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0724">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30724">
                                            <p:txEl>
                                              <p:pRg st="3" end="3"/>
                                            </p:txEl>
                                          </p:spTgt>
                                        </p:tgtEl>
                                        <p:attrNameLst>
                                          <p:attrName>style.visibility</p:attrName>
                                        </p:attrNameLst>
                                      </p:cBhvr>
                                      <p:to>
                                        <p:strVal val="visible"/>
                                      </p:to>
                                    </p:set>
                                    <p:animEffect transition="in" filter="fade">
                                      <p:cBhvr>
                                        <p:cTn id="22" dur="1000"/>
                                        <p:tgtEl>
                                          <p:spTgt spid="30724">
                                            <p:txEl>
                                              <p:pRg st="3" end="3"/>
                                            </p:txEl>
                                          </p:spTgt>
                                        </p:tgtEl>
                                      </p:cBhvr>
                                    </p:animEffect>
                                    <p:anim calcmode="lin" valueType="num">
                                      <p:cBhvr>
                                        <p:cTn id="23" dur="1000" fill="hold"/>
                                        <p:tgtEl>
                                          <p:spTgt spid="30724">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0724">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30724">
                                            <p:txEl>
                                              <p:pRg st="4" end="4"/>
                                            </p:txEl>
                                          </p:spTgt>
                                        </p:tgtEl>
                                        <p:attrNameLst>
                                          <p:attrName>style.visibility</p:attrName>
                                        </p:attrNameLst>
                                      </p:cBhvr>
                                      <p:to>
                                        <p:strVal val="visible"/>
                                      </p:to>
                                    </p:set>
                                    <p:animEffect transition="in" filter="fade">
                                      <p:cBhvr>
                                        <p:cTn id="27" dur="1000"/>
                                        <p:tgtEl>
                                          <p:spTgt spid="30724">
                                            <p:txEl>
                                              <p:pRg st="4" end="4"/>
                                            </p:txEl>
                                          </p:spTgt>
                                        </p:tgtEl>
                                      </p:cBhvr>
                                    </p:animEffect>
                                    <p:anim calcmode="lin" valueType="num">
                                      <p:cBhvr>
                                        <p:cTn id="28" dur="1000" fill="hold"/>
                                        <p:tgtEl>
                                          <p:spTgt spid="30724">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0724">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4"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 </a:t>
            </a:r>
            <a:r>
              <a:rPr lang="en-US" dirty="0" err="1" smtClean="0"/>
              <a:t>outcomES</a:t>
            </a:r>
            <a:r>
              <a:rPr lang="en-US" dirty="0" smtClean="0"/>
              <a:t>/Scoring</a:t>
            </a:r>
            <a:endParaRPr lang="en-US" dirty="0"/>
          </a:p>
        </p:txBody>
      </p:sp>
      <p:sp>
        <p:nvSpPr>
          <p:cNvPr id="4" name="Oval 3"/>
          <p:cNvSpPr/>
          <p:nvPr/>
        </p:nvSpPr>
        <p:spPr>
          <a:xfrm>
            <a:off x="1424152" y="2133600"/>
            <a:ext cx="1981200" cy="1295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Learning Progression</a:t>
            </a:r>
            <a:endParaRPr lang="en-US" dirty="0"/>
          </a:p>
        </p:txBody>
      </p:sp>
      <p:sp>
        <p:nvSpPr>
          <p:cNvPr id="5" name="Oval 4"/>
          <p:cNvSpPr/>
          <p:nvPr/>
        </p:nvSpPr>
        <p:spPr>
          <a:xfrm>
            <a:off x="5759669" y="2133600"/>
            <a:ext cx="1981200" cy="1295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Item Design</a:t>
            </a:r>
            <a:endParaRPr lang="en-US" dirty="0"/>
          </a:p>
        </p:txBody>
      </p:sp>
      <p:sp>
        <p:nvSpPr>
          <p:cNvPr id="6" name="Oval 5"/>
          <p:cNvSpPr/>
          <p:nvPr/>
        </p:nvSpPr>
        <p:spPr>
          <a:xfrm>
            <a:off x="5791200" y="4495800"/>
            <a:ext cx="1981200" cy="1295400"/>
          </a:xfrm>
          <a:prstGeom prst="ellipse">
            <a:avLst/>
          </a:prstGeom>
          <a:ln w="38100" cmpd="sng">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Outcomes/Scoring</a:t>
            </a:r>
            <a:endParaRPr lang="en-US" dirty="0"/>
          </a:p>
        </p:txBody>
      </p:sp>
      <p:sp>
        <p:nvSpPr>
          <p:cNvPr id="7" name="Oval 6"/>
          <p:cNvSpPr/>
          <p:nvPr/>
        </p:nvSpPr>
        <p:spPr>
          <a:xfrm>
            <a:off x="1424152" y="4495800"/>
            <a:ext cx="1981200" cy="1295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Assessment Quality</a:t>
            </a:r>
            <a:endParaRPr lang="en-US" dirty="0"/>
          </a:p>
        </p:txBody>
      </p:sp>
      <p:cxnSp>
        <p:nvCxnSpPr>
          <p:cNvPr id="8" name="Straight Arrow Connector 7" descr="Arrow from Learning Progression to Item Design"/>
          <p:cNvCxnSpPr>
            <a:stCxn id="4" idx="6"/>
            <a:endCxn id="5" idx="2"/>
          </p:cNvCxnSpPr>
          <p:nvPr/>
        </p:nvCxnSpPr>
        <p:spPr>
          <a:xfrm>
            <a:off x="3405352" y="2781300"/>
            <a:ext cx="2354317" cy="0"/>
          </a:xfrm>
          <a:prstGeom prst="straightConnector1">
            <a:avLst/>
          </a:prstGeom>
          <a:ln w="28575">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9" name="Straight Arrow Connector 8" descr="Arrow from Outcomes / Scoring to Assessment Quality"/>
          <p:cNvCxnSpPr>
            <a:stCxn id="7" idx="6"/>
            <a:endCxn id="6" idx="2"/>
          </p:cNvCxnSpPr>
          <p:nvPr/>
        </p:nvCxnSpPr>
        <p:spPr>
          <a:xfrm>
            <a:off x="3405352" y="5143500"/>
            <a:ext cx="2385848" cy="0"/>
          </a:xfrm>
          <a:prstGeom prst="straightConnector1">
            <a:avLst/>
          </a:prstGeom>
          <a:ln w="28575">
            <a:solidFill>
              <a:schemeClr val="tx1"/>
            </a:solidFill>
            <a:headEnd type="stealth" w="lg" len="lg"/>
            <a:tailEnd type="none"/>
          </a:ln>
        </p:spPr>
        <p:style>
          <a:lnRef idx="1">
            <a:schemeClr val="accent1"/>
          </a:lnRef>
          <a:fillRef idx="0">
            <a:schemeClr val="accent1"/>
          </a:fillRef>
          <a:effectRef idx="0">
            <a:schemeClr val="accent1"/>
          </a:effectRef>
          <a:fontRef idx="minor">
            <a:schemeClr val="tx1"/>
          </a:fontRef>
        </p:style>
      </p:cxnSp>
      <p:cxnSp>
        <p:nvCxnSpPr>
          <p:cNvPr id="10" name="Straight Arrow Connector 9" descr="Arrow from Item Design to Outcomes / Scoring"/>
          <p:cNvCxnSpPr/>
          <p:nvPr/>
        </p:nvCxnSpPr>
        <p:spPr>
          <a:xfrm>
            <a:off x="6781800" y="3429000"/>
            <a:ext cx="31531" cy="1066800"/>
          </a:xfrm>
          <a:prstGeom prst="straightConnector1">
            <a:avLst/>
          </a:prstGeom>
          <a:ln w="28575">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11" name="Straight Arrow Connector 10" descr="Arrow from Assessment Quality to Learning Progression"/>
          <p:cNvCxnSpPr>
            <a:stCxn id="4" idx="4"/>
            <a:endCxn id="7" idx="0"/>
          </p:cNvCxnSpPr>
          <p:nvPr/>
        </p:nvCxnSpPr>
        <p:spPr>
          <a:xfrm>
            <a:off x="2414752" y="3429000"/>
            <a:ext cx="0" cy="1066800"/>
          </a:xfrm>
          <a:prstGeom prst="straightConnector1">
            <a:avLst/>
          </a:prstGeom>
          <a:ln w="28575">
            <a:solidFill>
              <a:schemeClr val="tx1"/>
            </a:solidFill>
            <a:headEnd type="stealth" w="lg" len="lg"/>
            <a:tailEnd type="none"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5313380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904999"/>
            <a:ext cx="8407893" cy="4221479"/>
          </a:xfrm>
        </p:spPr>
        <p:txBody>
          <a:bodyPr>
            <a:noAutofit/>
          </a:bodyPr>
          <a:lstStyle/>
          <a:p>
            <a:pPr fontAlgn="t"/>
            <a:r>
              <a:rPr lang="en-US" dirty="0"/>
              <a:t>Teachers must be the managers of the system, with the tools to use it efficiently and </a:t>
            </a:r>
            <a:r>
              <a:rPr lang="en-US" dirty="0" smtClean="0"/>
              <a:t>effectively</a:t>
            </a:r>
            <a:endParaRPr lang="en-US" dirty="0"/>
          </a:p>
          <a:p>
            <a:pPr fontAlgn="t"/>
            <a:r>
              <a:rPr lang="en-US" dirty="0"/>
              <a:t>Judge students' work and use results to plan </a:t>
            </a:r>
            <a:r>
              <a:rPr lang="en-US" dirty="0" smtClean="0"/>
              <a:t>instruction</a:t>
            </a:r>
          </a:p>
          <a:p>
            <a:pPr fontAlgn="t"/>
            <a:r>
              <a:rPr lang="en-US" dirty="0" smtClean="0"/>
              <a:t>Development and use of scoring rubrics </a:t>
            </a:r>
          </a:p>
          <a:p>
            <a:pPr lvl="1" fontAlgn="t"/>
            <a:r>
              <a:rPr lang="en-US" dirty="0" smtClean="0"/>
              <a:t>Use the item-writing template to design the scoring rubrics</a:t>
            </a:r>
          </a:p>
          <a:p>
            <a:pPr lvl="1" fontAlgn="t"/>
            <a:r>
              <a:rPr lang="en-US" dirty="0" smtClean="0"/>
              <a:t>Typical student’s understanding/misunderstanding reflected in their item responses can delineate the different levels of the scoring criteria  </a:t>
            </a:r>
          </a:p>
          <a:p>
            <a:pPr fontAlgn="t">
              <a:tabLst>
                <a:tab pos="2506663" algn="l"/>
              </a:tabLst>
            </a:pPr>
            <a:r>
              <a:rPr lang="en-US" dirty="0"/>
              <a:t>The difference between scoring and grading </a:t>
            </a:r>
            <a:endParaRPr lang="en-US" dirty="0" smtClean="0"/>
          </a:p>
          <a:p>
            <a:pPr fontAlgn="t">
              <a:tabLst>
                <a:tab pos="2506663" algn="l"/>
              </a:tabLst>
            </a:pPr>
            <a:r>
              <a:rPr lang="en-US" dirty="0" smtClean="0"/>
              <a:t>Normally occurs in closer tandem with item development (BAS #2)</a:t>
            </a:r>
            <a:endParaRPr lang="en-US" dirty="0"/>
          </a:p>
          <a:p>
            <a:pPr marL="45720" indent="0" fontAlgn="t">
              <a:buNone/>
            </a:pPr>
            <a:endParaRPr lang="en-US" dirty="0"/>
          </a:p>
        </p:txBody>
      </p:sp>
      <p:sp>
        <p:nvSpPr>
          <p:cNvPr id="3" name="Title 2"/>
          <p:cNvSpPr>
            <a:spLocks noGrp="1"/>
          </p:cNvSpPr>
          <p:nvPr>
            <p:ph type="title"/>
          </p:nvPr>
        </p:nvSpPr>
        <p:spPr/>
        <p:txBody>
          <a:bodyPr/>
          <a:lstStyle/>
          <a:p>
            <a:r>
              <a:rPr lang="en-US" dirty="0" smtClean="0"/>
              <a:t>BAS #3: Outcomes/Scoring</a:t>
            </a:r>
            <a:endParaRPr lang="en-US" dirty="0"/>
          </a:p>
        </p:txBody>
      </p:sp>
    </p:spTree>
    <p:extLst>
      <p:ext uri="{BB962C8B-B14F-4D97-AF65-F5344CB8AC3E}">
        <p14:creationId xmlns:p14="http://schemas.microsoft.com/office/powerpoint/2010/main" val="97011477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idx="4294967295"/>
          </p:nvPr>
        </p:nvSpPr>
        <p:spPr>
          <a:xfrm>
            <a:off x="381000" y="152400"/>
            <a:ext cx="8382000" cy="1130300"/>
          </a:xfrm>
        </p:spPr>
        <p:txBody>
          <a:bodyPr/>
          <a:lstStyle/>
          <a:p>
            <a:r>
              <a:rPr lang="en-US" dirty="0">
                <a:solidFill>
                  <a:schemeClr val="tx1"/>
                </a:solidFill>
              </a:rPr>
              <a:t>Scoring Guide for open ended items</a:t>
            </a:r>
          </a:p>
        </p:txBody>
      </p:sp>
      <p:pic>
        <p:nvPicPr>
          <p:cNvPr id="5" name="Picture 4" descr="Table with three column headers: Level, Description, and Exemplar. The Levels are codes for bolded terms in the middle column: &#10;RD = Relative Density&#10;D = Density&#10;MV = Mass and Volume&#10;M - V = Mass - Volume&#10;UF = Unconventional Feature&#10;OT = Off Target&#10;and NR = No Response"/>
          <p:cNvPicPr>
            <a:picLocks noChangeAspect="1"/>
          </p:cNvPicPr>
          <p:nvPr/>
        </p:nvPicPr>
        <p:blipFill>
          <a:blip r:embed="rId3"/>
          <a:stretch>
            <a:fillRect/>
          </a:stretch>
        </p:blipFill>
        <p:spPr>
          <a:xfrm>
            <a:off x="762000" y="1015252"/>
            <a:ext cx="7391400" cy="5828371"/>
          </a:xfrm>
          <a:prstGeom prst="rect">
            <a:avLst/>
          </a:prstGeom>
        </p:spPr>
      </p:pic>
    </p:spTree>
    <p:extLst>
      <p:ext uri="{BB962C8B-B14F-4D97-AF65-F5344CB8AC3E}">
        <p14:creationId xmlns:p14="http://schemas.microsoft.com/office/powerpoint/2010/main" val="12902971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Assessment quality</a:t>
            </a:r>
            <a:endParaRPr lang="en-US" dirty="0"/>
          </a:p>
        </p:txBody>
      </p:sp>
      <p:sp>
        <p:nvSpPr>
          <p:cNvPr id="4" name="Oval 3"/>
          <p:cNvSpPr/>
          <p:nvPr/>
        </p:nvSpPr>
        <p:spPr>
          <a:xfrm>
            <a:off x="1424152" y="2133600"/>
            <a:ext cx="1981200" cy="1295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Learning Progression</a:t>
            </a:r>
            <a:endParaRPr lang="en-US" dirty="0"/>
          </a:p>
        </p:txBody>
      </p:sp>
      <p:sp>
        <p:nvSpPr>
          <p:cNvPr id="5" name="Oval 4"/>
          <p:cNvSpPr/>
          <p:nvPr/>
        </p:nvSpPr>
        <p:spPr>
          <a:xfrm>
            <a:off x="5759669" y="2133600"/>
            <a:ext cx="1981200" cy="1295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Item Design</a:t>
            </a:r>
            <a:endParaRPr lang="en-US" dirty="0"/>
          </a:p>
        </p:txBody>
      </p:sp>
      <p:sp>
        <p:nvSpPr>
          <p:cNvPr id="6" name="Oval 5"/>
          <p:cNvSpPr/>
          <p:nvPr/>
        </p:nvSpPr>
        <p:spPr>
          <a:xfrm>
            <a:off x="5791200" y="4495800"/>
            <a:ext cx="1981200" cy="1295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Outcomes/Scoring</a:t>
            </a:r>
          </a:p>
        </p:txBody>
      </p:sp>
      <p:sp>
        <p:nvSpPr>
          <p:cNvPr id="7" name="Oval 6"/>
          <p:cNvSpPr/>
          <p:nvPr/>
        </p:nvSpPr>
        <p:spPr>
          <a:xfrm>
            <a:off x="1424152" y="4495800"/>
            <a:ext cx="1981200" cy="1295400"/>
          </a:xfrm>
          <a:prstGeom prst="ellipse">
            <a:avLst/>
          </a:prstGeom>
          <a:ln w="38100" cmpd="sng">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Assessment Quality</a:t>
            </a:r>
            <a:endParaRPr lang="en-US" dirty="0"/>
          </a:p>
        </p:txBody>
      </p:sp>
      <p:cxnSp>
        <p:nvCxnSpPr>
          <p:cNvPr id="8" name="Straight Arrow Connector 7" descr="Arrow from Learning Progression to Item Design"/>
          <p:cNvCxnSpPr>
            <a:stCxn id="4" idx="6"/>
            <a:endCxn id="5" idx="2"/>
          </p:cNvCxnSpPr>
          <p:nvPr/>
        </p:nvCxnSpPr>
        <p:spPr>
          <a:xfrm>
            <a:off x="3405352" y="2781300"/>
            <a:ext cx="2354317" cy="0"/>
          </a:xfrm>
          <a:prstGeom prst="straightConnector1">
            <a:avLst/>
          </a:prstGeom>
          <a:ln w="28575">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9" name="Straight Arrow Connector 8" descr="Arrow from Outcomes / Scoring to Assessment Quality"/>
          <p:cNvCxnSpPr>
            <a:stCxn id="7" idx="6"/>
            <a:endCxn id="6" idx="2"/>
          </p:cNvCxnSpPr>
          <p:nvPr/>
        </p:nvCxnSpPr>
        <p:spPr>
          <a:xfrm>
            <a:off x="3405352" y="5143500"/>
            <a:ext cx="2385848" cy="0"/>
          </a:xfrm>
          <a:prstGeom prst="straightConnector1">
            <a:avLst/>
          </a:prstGeom>
          <a:ln w="28575">
            <a:solidFill>
              <a:schemeClr val="tx1"/>
            </a:solidFill>
            <a:headEnd type="stealth" w="lg" len="lg"/>
            <a:tailEnd type="none"/>
          </a:ln>
        </p:spPr>
        <p:style>
          <a:lnRef idx="1">
            <a:schemeClr val="accent1"/>
          </a:lnRef>
          <a:fillRef idx="0">
            <a:schemeClr val="accent1"/>
          </a:fillRef>
          <a:effectRef idx="0">
            <a:schemeClr val="accent1"/>
          </a:effectRef>
          <a:fontRef idx="minor">
            <a:schemeClr val="tx1"/>
          </a:fontRef>
        </p:style>
      </p:cxnSp>
      <p:cxnSp>
        <p:nvCxnSpPr>
          <p:cNvPr id="10" name="Straight Arrow Connector 9" descr="Arrow from Item Design to Outcomes / Scoring"/>
          <p:cNvCxnSpPr/>
          <p:nvPr/>
        </p:nvCxnSpPr>
        <p:spPr>
          <a:xfrm>
            <a:off x="6781800" y="3429000"/>
            <a:ext cx="31531" cy="1066800"/>
          </a:xfrm>
          <a:prstGeom prst="straightConnector1">
            <a:avLst/>
          </a:prstGeom>
          <a:ln w="28575">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11" name="Straight Arrow Connector 10" descr="Arrow from Assessment Quality to Learning Progression"/>
          <p:cNvCxnSpPr>
            <a:stCxn id="4" idx="4"/>
            <a:endCxn id="7" idx="0"/>
          </p:cNvCxnSpPr>
          <p:nvPr/>
        </p:nvCxnSpPr>
        <p:spPr>
          <a:xfrm>
            <a:off x="2414752" y="3429000"/>
            <a:ext cx="0" cy="1066800"/>
          </a:xfrm>
          <a:prstGeom prst="straightConnector1">
            <a:avLst/>
          </a:prstGeom>
          <a:ln w="28575">
            <a:solidFill>
              <a:schemeClr val="tx1"/>
            </a:solidFill>
            <a:headEnd type="stealth" w="lg" len="lg"/>
            <a:tailEnd type="none"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8498894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6862" y="1981200"/>
            <a:ext cx="8407893" cy="4407408"/>
          </a:xfrm>
        </p:spPr>
        <p:txBody>
          <a:bodyPr>
            <a:noAutofit/>
          </a:bodyPr>
          <a:lstStyle/>
          <a:p>
            <a:pPr fontAlgn="t"/>
            <a:r>
              <a:rPr lang="en-US" dirty="0" smtClean="0"/>
              <a:t>Provide evidence and analysis of quality of the assessment tasks </a:t>
            </a:r>
            <a:r>
              <a:rPr lang="en-US" dirty="0"/>
              <a:t>in terms of </a:t>
            </a:r>
            <a:r>
              <a:rPr lang="en-US" dirty="0" smtClean="0"/>
              <a:t>reliability, validity and fairness </a:t>
            </a:r>
          </a:p>
          <a:p>
            <a:pPr fontAlgn="t"/>
            <a:r>
              <a:rPr lang="en-US" dirty="0" smtClean="0"/>
              <a:t>Cycle back to any preceding stages, if necessary</a:t>
            </a:r>
          </a:p>
          <a:p>
            <a:pPr fontAlgn="t"/>
            <a:r>
              <a:rPr lang="en-US" dirty="0"/>
              <a:t>T</a:t>
            </a:r>
            <a:r>
              <a:rPr lang="en-US" dirty="0" smtClean="0"/>
              <a:t>he </a:t>
            </a:r>
            <a:r>
              <a:rPr lang="en-US" dirty="0"/>
              <a:t>work in </a:t>
            </a:r>
            <a:r>
              <a:rPr lang="en-US" dirty="0" smtClean="0"/>
              <a:t>the outcome </a:t>
            </a:r>
            <a:r>
              <a:rPr lang="en-US" dirty="0"/>
              <a:t>space and assessment quality will build upon the work </a:t>
            </a:r>
            <a:r>
              <a:rPr lang="en-US" dirty="0" smtClean="0"/>
              <a:t>in the </a:t>
            </a:r>
            <a:r>
              <a:rPr lang="en-US" dirty="0"/>
              <a:t>learning progression and </a:t>
            </a:r>
            <a:r>
              <a:rPr lang="en-US" dirty="0" smtClean="0"/>
              <a:t>item </a:t>
            </a:r>
            <a:r>
              <a:rPr lang="en-US" dirty="0"/>
              <a:t>design.</a:t>
            </a:r>
          </a:p>
          <a:p>
            <a:pPr marL="45720" indent="0" fontAlgn="t">
              <a:buNone/>
            </a:pPr>
            <a:endParaRPr lang="en-US" dirty="0"/>
          </a:p>
        </p:txBody>
      </p:sp>
      <p:sp>
        <p:nvSpPr>
          <p:cNvPr id="3" name="Title 2"/>
          <p:cNvSpPr>
            <a:spLocks noGrp="1"/>
          </p:cNvSpPr>
          <p:nvPr>
            <p:ph type="title"/>
          </p:nvPr>
        </p:nvSpPr>
        <p:spPr/>
        <p:txBody>
          <a:bodyPr/>
          <a:lstStyle/>
          <a:p>
            <a:r>
              <a:rPr lang="en-US" dirty="0" smtClean="0"/>
              <a:t>BAS #4: Assessment Quality</a:t>
            </a:r>
            <a:endParaRPr lang="en-US" dirty="0"/>
          </a:p>
        </p:txBody>
      </p:sp>
    </p:spTree>
    <p:extLst>
      <p:ext uri="{BB962C8B-B14F-4D97-AF65-F5344CB8AC3E}">
        <p14:creationId xmlns:p14="http://schemas.microsoft.com/office/powerpoint/2010/main" val="270238334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Assessment Quality</a:t>
            </a:r>
            <a:endParaRPr lang="en-US" dirty="0"/>
          </a:p>
        </p:txBody>
      </p:sp>
      <p:sp>
        <p:nvSpPr>
          <p:cNvPr id="3" name="Content Placeholder 2"/>
          <p:cNvSpPr>
            <a:spLocks noGrp="1"/>
          </p:cNvSpPr>
          <p:nvPr>
            <p:ph idx="1"/>
          </p:nvPr>
        </p:nvSpPr>
        <p:spPr/>
        <p:txBody>
          <a:bodyPr>
            <a:normAutofit/>
          </a:bodyPr>
          <a:lstStyle/>
          <a:p>
            <a:r>
              <a:rPr lang="en-US" sz="2400" dirty="0" smtClean="0"/>
              <a:t>How do you know if your assessment is performing as you intended?</a:t>
            </a:r>
          </a:p>
          <a:p>
            <a:pPr lvl="1"/>
            <a:r>
              <a:rPr lang="en-US" sz="2400" dirty="0" smtClean="0"/>
              <a:t>Includes reliability and validity evidence (see future chapters)</a:t>
            </a:r>
          </a:p>
          <a:p>
            <a:pPr lvl="1"/>
            <a:r>
              <a:rPr lang="en-US" sz="2400" dirty="0" smtClean="0"/>
              <a:t>Includes predictions for which items should be easy and which difficult, matched with actual data</a:t>
            </a:r>
          </a:p>
          <a:p>
            <a:pPr lvl="1"/>
            <a:r>
              <a:rPr lang="en-US" sz="2400" dirty="0" smtClean="0"/>
              <a:t>Includes predictions for student performance, matched with actual data</a:t>
            </a:r>
            <a:endParaRPr lang="en-US" sz="2400" dirty="0"/>
          </a:p>
        </p:txBody>
      </p:sp>
    </p:spTree>
    <p:extLst>
      <p:ext uri="{BB962C8B-B14F-4D97-AF65-F5344CB8AC3E}">
        <p14:creationId xmlns:p14="http://schemas.microsoft.com/office/powerpoint/2010/main" val="116817611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2800" dirty="0" smtClean="0"/>
              <a:t>Iterative process of bas</a:t>
            </a:r>
            <a:endParaRPr lang="en-US" sz="2800" dirty="0"/>
          </a:p>
        </p:txBody>
      </p:sp>
      <p:sp>
        <p:nvSpPr>
          <p:cNvPr id="15" name="Oval 14"/>
          <p:cNvSpPr/>
          <p:nvPr/>
        </p:nvSpPr>
        <p:spPr>
          <a:xfrm>
            <a:off x="1424152" y="2133600"/>
            <a:ext cx="1981200" cy="1295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Learning Progression</a:t>
            </a:r>
            <a:endParaRPr lang="en-US" dirty="0"/>
          </a:p>
        </p:txBody>
      </p:sp>
      <p:sp>
        <p:nvSpPr>
          <p:cNvPr id="17" name="Oval 16"/>
          <p:cNvSpPr/>
          <p:nvPr/>
        </p:nvSpPr>
        <p:spPr>
          <a:xfrm>
            <a:off x="5759669" y="2133600"/>
            <a:ext cx="1981200" cy="1295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Item Design</a:t>
            </a:r>
            <a:endParaRPr lang="en-US" dirty="0"/>
          </a:p>
        </p:txBody>
      </p:sp>
      <p:sp>
        <p:nvSpPr>
          <p:cNvPr id="18" name="Oval 17"/>
          <p:cNvSpPr/>
          <p:nvPr/>
        </p:nvSpPr>
        <p:spPr>
          <a:xfrm>
            <a:off x="5791200" y="4495800"/>
            <a:ext cx="1981200" cy="1295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Outcomes/Scoring</a:t>
            </a:r>
          </a:p>
        </p:txBody>
      </p:sp>
      <p:sp>
        <p:nvSpPr>
          <p:cNvPr id="19" name="Oval 18"/>
          <p:cNvSpPr/>
          <p:nvPr/>
        </p:nvSpPr>
        <p:spPr>
          <a:xfrm>
            <a:off x="1424152" y="4495800"/>
            <a:ext cx="1981200" cy="1295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Assessment Quality</a:t>
            </a:r>
            <a:endParaRPr lang="en-US" dirty="0"/>
          </a:p>
        </p:txBody>
      </p:sp>
      <p:cxnSp>
        <p:nvCxnSpPr>
          <p:cNvPr id="20" name="Straight Arrow Connector 19" descr="Arrow from Learning Progression to Item Design"/>
          <p:cNvCxnSpPr>
            <a:stCxn id="15" idx="6"/>
            <a:endCxn id="17" idx="2"/>
          </p:cNvCxnSpPr>
          <p:nvPr/>
        </p:nvCxnSpPr>
        <p:spPr>
          <a:xfrm>
            <a:off x="3405352" y="2781300"/>
            <a:ext cx="2354317" cy="0"/>
          </a:xfrm>
          <a:prstGeom prst="straightConnector1">
            <a:avLst/>
          </a:prstGeom>
          <a:ln w="76200" cmpd="sng">
            <a:solidFill>
              <a:srgbClr val="FF000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22" name="Straight Arrow Connector 21" descr="Arrow from Outcomes / Scoring to Assessment Quality"/>
          <p:cNvCxnSpPr>
            <a:stCxn id="19" idx="6"/>
            <a:endCxn id="18" idx="2"/>
          </p:cNvCxnSpPr>
          <p:nvPr/>
        </p:nvCxnSpPr>
        <p:spPr>
          <a:xfrm>
            <a:off x="3405352" y="5143500"/>
            <a:ext cx="2385848" cy="0"/>
          </a:xfrm>
          <a:prstGeom prst="straightConnector1">
            <a:avLst/>
          </a:prstGeom>
          <a:ln w="76200" cmpd="sng">
            <a:solidFill>
              <a:srgbClr val="FF0000"/>
            </a:solidFill>
            <a:headEnd type="stealth" w="lg" len="lg"/>
            <a:tailEnd type="none"/>
          </a:ln>
        </p:spPr>
        <p:style>
          <a:lnRef idx="1">
            <a:schemeClr val="accent1"/>
          </a:lnRef>
          <a:fillRef idx="0">
            <a:schemeClr val="accent1"/>
          </a:fillRef>
          <a:effectRef idx="0">
            <a:schemeClr val="accent1"/>
          </a:effectRef>
          <a:fontRef idx="minor">
            <a:schemeClr val="tx1"/>
          </a:fontRef>
        </p:style>
      </p:cxnSp>
      <p:cxnSp>
        <p:nvCxnSpPr>
          <p:cNvPr id="26" name="Straight Arrow Connector 25" descr="Arrow from Item Design to Outcomes / Scoring"/>
          <p:cNvCxnSpPr/>
          <p:nvPr/>
        </p:nvCxnSpPr>
        <p:spPr>
          <a:xfrm>
            <a:off x="6781800" y="3429000"/>
            <a:ext cx="31531" cy="1066800"/>
          </a:xfrm>
          <a:prstGeom prst="straightConnector1">
            <a:avLst/>
          </a:prstGeom>
          <a:ln w="76200" cmpd="sng">
            <a:solidFill>
              <a:srgbClr val="FF000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30" name="Straight Arrow Connector 29" descr="Arrow from Assessment Quality to Learning Progression"/>
          <p:cNvCxnSpPr>
            <a:stCxn id="15" idx="4"/>
            <a:endCxn id="19" idx="0"/>
          </p:cNvCxnSpPr>
          <p:nvPr/>
        </p:nvCxnSpPr>
        <p:spPr>
          <a:xfrm>
            <a:off x="2414752" y="3429000"/>
            <a:ext cx="0" cy="1066800"/>
          </a:xfrm>
          <a:prstGeom prst="straightConnector1">
            <a:avLst/>
          </a:prstGeom>
          <a:ln w="76200" cmpd="sng">
            <a:solidFill>
              <a:srgbClr val="FF0000"/>
            </a:solidFill>
            <a:headEnd type="stealth" w="lg" len="lg"/>
            <a:tailEnd type="none"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9060628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752600"/>
            <a:ext cx="8686800" cy="5105400"/>
          </a:xfrm>
        </p:spPr>
        <p:txBody>
          <a:bodyPr>
            <a:normAutofit/>
          </a:bodyPr>
          <a:lstStyle/>
          <a:p>
            <a:r>
              <a:rPr lang="en-US" sz="1600" dirty="0"/>
              <a:t>American Educational Research Association, American Psychology Association, &amp; National Council on Measurement in Education. </a:t>
            </a:r>
            <a:r>
              <a:rPr lang="en-US" sz="1600" dirty="0" smtClean="0"/>
              <a:t>(2014). </a:t>
            </a:r>
            <a:r>
              <a:rPr lang="en-US" sz="1600" i="1" dirty="0"/>
              <a:t>Standards for educational and psychological testing </a:t>
            </a:r>
            <a:r>
              <a:rPr lang="en-US" sz="1600" dirty="0" smtClean="0"/>
              <a:t>(3</a:t>
            </a:r>
            <a:r>
              <a:rPr lang="en-US" sz="1600" baseline="30000" dirty="0" smtClean="0"/>
              <a:t>rd</a:t>
            </a:r>
            <a:r>
              <a:rPr lang="en-US" sz="1600" dirty="0" smtClean="0"/>
              <a:t> </a:t>
            </a:r>
            <a:r>
              <a:rPr lang="en-US" sz="1600" dirty="0"/>
              <a:t>ed.). Washington, DC: Author</a:t>
            </a:r>
            <a:r>
              <a:rPr lang="en-US" sz="1600" dirty="0" smtClean="0"/>
              <a:t>.</a:t>
            </a:r>
            <a:endParaRPr lang="en-US" sz="1600" dirty="0" smtClean="0">
              <a:cs typeface="Times New Roman" panose="02020603050405020304" pitchFamily="18" charset="0"/>
            </a:endParaRPr>
          </a:p>
          <a:p>
            <a:pPr lvl="0"/>
            <a:r>
              <a:rPr lang="en-US" sz="1600" dirty="0" err="1" smtClean="0">
                <a:cs typeface="Times New Roman" panose="02020603050405020304" pitchFamily="18" charset="0"/>
              </a:rPr>
              <a:t>Nitko</a:t>
            </a:r>
            <a:r>
              <a:rPr lang="en-US" sz="1600" dirty="0" smtClean="0">
                <a:cs typeface="Times New Roman" panose="02020603050405020304" pitchFamily="18" charset="0"/>
              </a:rPr>
              <a:t>, A. J., &amp; </a:t>
            </a:r>
            <a:r>
              <a:rPr lang="en-US" sz="1600" dirty="0" err="1" smtClean="0">
                <a:cs typeface="Times New Roman" panose="02020603050405020304" pitchFamily="18" charset="0"/>
              </a:rPr>
              <a:t>Brookhart</a:t>
            </a:r>
            <a:r>
              <a:rPr lang="en-US" sz="1600" dirty="0" smtClean="0">
                <a:cs typeface="Times New Roman" panose="02020603050405020304" pitchFamily="18" charset="0"/>
              </a:rPr>
              <a:t>, S. (2007). Educational assessment of students. Upper Saddle River, NJ: Pearson Education, Inc.</a:t>
            </a:r>
          </a:p>
          <a:p>
            <a:r>
              <a:rPr lang="en-US" altLang="zh-CN" sz="1600" dirty="0">
                <a:cs typeface="Times New Roman" panose="02020603050405020304" pitchFamily="18" charset="0"/>
              </a:rPr>
              <a:t>McMillan, J. H. (2007). </a:t>
            </a:r>
            <a:r>
              <a:rPr lang="en-US" altLang="zh-CN" sz="1600" i="1" dirty="0">
                <a:cs typeface="Times New Roman" panose="02020603050405020304" pitchFamily="18" charset="0"/>
              </a:rPr>
              <a:t>Classroom assessment. Principles and practice for effective standard-based instruction</a:t>
            </a:r>
            <a:r>
              <a:rPr lang="en-US" altLang="zh-CN" sz="1600" dirty="0">
                <a:cs typeface="Times New Roman" panose="02020603050405020304" pitchFamily="18" charset="0"/>
              </a:rPr>
              <a:t> (4th ed.). Boston: Pearson - Allyn &amp; Bacon. </a:t>
            </a:r>
            <a:endParaRPr lang="en-US" altLang="zh-CN" sz="1600" dirty="0" smtClean="0">
              <a:cs typeface="Times New Roman" panose="02020603050405020304" pitchFamily="18" charset="0"/>
            </a:endParaRPr>
          </a:p>
          <a:p>
            <a:r>
              <a:rPr lang="en-US" sz="1600" dirty="0" smtClean="0">
                <a:cs typeface="Times New Roman" panose="02020603050405020304" pitchFamily="18" charset="0"/>
              </a:rPr>
              <a:t>Wilson</a:t>
            </a:r>
            <a:r>
              <a:rPr lang="en-US" sz="1600" dirty="0">
                <a:cs typeface="Times New Roman" panose="02020603050405020304" pitchFamily="18" charset="0"/>
              </a:rPr>
              <a:t>, M. (2005). Constructing measures: An item response modeling approach. New </a:t>
            </a:r>
            <a:r>
              <a:rPr lang="en-US" sz="1600" dirty="0" smtClean="0">
                <a:cs typeface="Times New Roman" panose="02020603050405020304" pitchFamily="18" charset="0"/>
              </a:rPr>
              <a:t>York: Psychology </a:t>
            </a:r>
            <a:r>
              <a:rPr lang="en-US" sz="1600" dirty="0">
                <a:cs typeface="Times New Roman" panose="02020603050405020304" pitchFamily="18" charset="0"/>
              </a:rPr>
              <a:t>Press, Taylor &amp; Francis </a:t>
            </a:r>
            <a:r>
              <a:rPr lang="en-US" sz="1600" dirty="0" smtClean="0">
                <a:cs typeface="Times New Roman" panose="02020603050405020304" pitchFamily="18" charset="0"/>
              </a:rPr>
              <a:t>Group.</a:t>
            </a:r>
          </a:p>
          <a:p>
            <a:r>
              <a:rPr lang="en-US" sz="1600" dirty="0" smtClean="0">
                <a:cs typeface="Times New Roman" panose="02020603050405020304" pitchFamily="18" charset="0"/>
              </a:rPr>
              <a:t>Wilson, M., &amp; Sloane, K. (2000). From principles to practice: An embedded assessment system. </a:t>
            </a:r>
            <a:r>
              <a:rPr lang="en-US" sz="1600" i="1" dirty="0" smtClean="0">
                <a:cs typeface="Times New Roman" panose="02020603050405020304" pitchFamily="18" charset="0"/>
              </a:rPr>
              <a:t>Applied Measurement in Education, 13 </a:t>
            </a:r>
            <a:r>
              <a:rPr lang="en-US" sz="1600" dirty="0" smtClean="0">
                <a:cs typeface="Times New Roman" panose="02020603050405020304" pitchFamily="18" charset="0"/>
              </a:rPr>
              <a:t>(2), pp. 181-208.</a:t>
            </a:r>
          </a:p>
        </p:txBody>
      </p:sp>
      <p:sp>
        <p:nvSpPr>
          <p:cNvPr id="2" name="Title 1"/>
          <p:cNvSpPr>
            <a:spLocks noGrp="1"/>
          </p:cNvSpPr>
          <p:nvPr>
            <p:ph type="title"/>
          </p:nvPr>
        </p:nvSpPr>
        <p:spPr/>
        <p:txBody>
          <a:bodyPr/>
          <a:lstStyle/>
          <a:p>
            <a:r>
              <a:rPr lang="en-US" dirty="0" smtClean="0"/>
              <a:t>Bibliography</a:t>
            </a:r>
            <a:endParaRPr lang="en-US" dirty="0"/>
          </a:p>
        </p:txBody>
      </p:sp>
    </p:spTree>
    <p:extLst>
      <p:ext uri="{BB962C8B-B14F-4D97-AF65-F5344CB8AC3E}">
        <p14:creationId xmlns:p14="http://schemas.microsoft.com/office/powerpoint/2010/main" val="71733824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365760" y="1524000"/>
            <a:ext cx="8407893" cy="4407408"/>
          </a:xfrm>
        </p:spPr>
        <p:txBody>
          <a:bodyPr>
            <a:normAutofit lnSpcReduction="10000"/>
          </a:bodyPr>
          <a:lstStyle/>
          <a:p>
            <a:pPr marL="45720" indent="0">
              <a:buNone/>
            </a:pPr>
            <a:endParaRPr lang="en-US" sz="1400" i="1" dirty="0" smtClean="0"/>
          </a:p>
          <a:p>
            <a:pPr marL="45720" indent="0">
              <a:buNone/>
            </a:pPr>
            <a:endParaRPr lang="en-US" sz="1400" i="1" dirty="0" smtClean="0"/>
          </a:p>
          <a:p>
            <a:pPr marL="45720" indent="0">
              <a:buNone/>
            </a:pPr>
            <a:r>
              <a:rPr lang="en-US" sz="1400" u="sng" dirty="0" smtClean="0"/>
              <a:t>Overview </a:t>
            </a:r>
            <a:r>
              <a:rPr lang="en-US" sz="1400" u="sng" dirty="0"/>
              <a:t>of BEAR Assessment System </a:t>
            </a:r>
            <a:r>
              <a:rPr lang="en-US" sz="1400" u="sng" dirty="0" smtClean="0"/>
              <a:t>PPT by </a:t>
            </a:r>
            <a:r>
              <a:rPr lang="en-US" sz="1400" u="sng" dirty="0"/>
              <a:t>the </a:t>
            </a:r>
            <a:r>
              <a:rPr lang="en-US" sz="1400" u="sng" dirty="0">
                <a:hlinkClick r:id="rId3"/>
              </a:rPr>
              <a:t>Oregon Department of Education</a:t>
            </a:r>
            <a:r>
              <a:rPr lang="en-US" sz="1400" u="sng" dirty="0"/>
              <a:t> and </a:t>
            </a:r>
            <a:r>
              <a:rPr lang="en-US" sz="1400" u="sng" dirty="0">
                <a:hlinkClick r:id="rId4"/>
              </a:rPr>
              <a:t>Berkeley Evaluation and Assessment </a:t>
            </a:r>
            <a:r>
              <a:rPr lang="en-US" sz="1400" u="sng" dirty="0" smtClean="0">
                <a:hlinkClick r:id="rId4"/>
              </a:rPr>
              <a:t>Research </a:t>
            </a:r>
            <a:r>
              <a:rPr lang="en-US" sz="1400" u="sng" dirty="0">
                <a:hlinkClick r:id="rId4"/>
              </a:rPr>
              <a:t>Center</a:t>
            </a:r>
            <a:r>
              <a:rPr lang="en-US" sz="1400" u="sng" dirty="0"/>
              <a:t> is licensed under a </a:t>
            </a:r>
            <a:r>
              <a:rPr lang="en-US" sz="1400" u="sng" dirty="0">
                <a:hlinkClick r:id="rId5"/>
              </a:rPr>
              <a:t>CC BY </a:t>
            </a:r>
            <a:r>
              <a:rPr lang="en-US" sz="1400" u="sng" dirty="0" smtClean="0">
                <a:hlinkClick r:id="rId5"/>
              </a:rPr>
              <a:t>4.0</a:t>
            </a:r>
            <a:r>
              <a:rPr lang="en-US" sz="1400" u="sng" dirty="0" smtClean="0"/>
              <a:t>.</a:t>
            </a:r>
            <a:endParaRPr lang="en-US" sz="1400" u="sng" dirty="0"/>
          </a:p>
          <a:p>
            <a:pPr marL="45720" indent="0">
              <a:buNone/>
            </a:pPr>
            <a:endParaRPr lang="en-US" sz="1400" b="1" dirty="0" smtClean="0"/>
          </a:p>
          <a:p>
            <a:pPr marL="45720" indent="0">
              <a:buNone/>
            </a:pPr>
            <a:r>
              <a:rPr lang="en-US" sz="1100" b="1" dirty="0" smtClean="0"/>
              <a:t>You </a:t>
            </a:r>
            <a:r>
              <a:rPr lang="en-US" sz="1100" b="1" dirty="0"/>
              <a:t>are free to:</a:t>
            </a:r>
          </a:p>
          <a:p>
            <a:r>
              <a:rPr lang="en-US" sz="1100" b="1" dirty="0"/>
              <a:t>Share</a:t>
            </a:r>
            <a:r>
              <a:rPr lang="en-US" sz="1100" dirty="0"/>
              <a:t> — copy and redistribute the material in any medium or format </a:t>
            </a:r>
          </a:p>
          <a:p>
            <a:r>
              <a:rPr lang="en-US" sz="1100" b="1" dirty="0"/>
              <a:t>Adapt</a:t>
            </a:r>
            <a:r>
              <a:rPr lang="en-US" sz="1100" dirty="0"/>
              <a:t> — remix, transform, and build upon the material </a:t>
            </a:r>
            <a:endParaRPr lang="en-US" sz="1100" dirty="0" smtClean="0"/>
          </a:p>
          <a:p>
            <a:pPr marL="45720" indent="0">
              <a:buNone/>
            </a:pPr>
            <a:endParaRPr lang="en-US" sz="1100" b="1" dirty="0"/>
          </a:p>
          <a:p>
            <a:pPr marL="45720" indent="0">
              <a:buNone/>
            </a:pPr>
            <a:r>
              <a:rPr lang="en-US" sz="1100" b="1" dirty="0" smtClean="0"/>
              <a:t>Under </a:t>
            </a:r>
            <a:r>
              <a:rPr lang="en-US" sz="1100" b="1" dirty="0"/>
              <a:t>the following terms:</a:t>
            </a:r>
          </a:p>
          <a:p>
            <a:r>
              <a:rPr lang="en-US" sz="1100" b="1" dirty="0" smtClean="0"/>
              <a:t>Attribution</a:t>
            </a:r>
            <a:r>
              <a:rPr lang="en-US" sz="1100" dirty="0" smtClean="0"/>
              <a:t> </a:t>
            </a:r>
            <a:r>
              <a:rPr lang="en-US" sz="1100" dirty="0"/>
              <a:t>— You must give </a:t>
            </a:r>
            <a:r>
              <a:rPr lang="en-US" sz="1100" dirty="0">
                <a:hlinkClick r:id="rId6"/>
              </a:rPr>
              <a:t>appropriate credit</a:t>
            </a:r>
            <a:r>
              <a:rPr lang="en-US" sz="1100" dirty="0"/>
              <a:t>, provide a link to the license, and </a:t>
            </a:r>
            <a:r>
              <a:rPr lang="en-US" sz="1100" dirty="0">
                <a:hlinkClick r:id="rId6"/>
              </a:rPr>
              <a:t>indicate if changes were made</a:t>
            </a:r>
            <a:r>
              <a:rPr lang="en-US" sz="1100" dirty="0"/>
              <a:t>. You may do so in any reasonable manner, but not in any way that suggests the licensor endorses you or </a:t>
            </a:r>
            <a:r>
              <a:rPr lang="en-US" sz="1100" dirty="0" smtClean="0"/>
              <a:t>your </a:t>
            </a:r>
            <a:r>
              <a:rPr lang="en-US" sz="1100" dirty="0"/>
              <a:t>use. </a:t>
            </a:r>
          </a:p>
          <a:p>
            <a:r>
              <a:rPr lang="en-US" sz="1100" b="1" dirty="0" err="1" smtClean="0"/>
              <a:t>NonCommercial</a:t>
            </a:r>
            <a:r>
              <a:rPr lang="en-US" sz="1100" dirty="0" smtClean="0"/>
              <a:t> </a:t>
            </a:r>
            <a:r>
              <a:rPr lang="en-US" sz="1100" dirty="0"/>
              <a:t>— You may not use the material for </a:t>
            </a:r>
            <a:r>
              <a:rPr lang="en-US" sz="1100" dirty="0">
                <a:hlinkClick r:id="rId6"/>
              </a:rPr>
              <a:t>commercial purposes</a:t>
            </a:r>
            <a:r>
              <a:rPr lang="en-US" sz="1100" dirty="0"/>
              <a:t>. </a:t>
            </a:r>
          </a:p>
          <a:p>
            <a:r>
              <a:rPr lang="en-US" sz="1100" b="1" dirty="0" err="1" smtClean="0"/>
              <a:t>ShareAlike</a:t>
            </a:r>
            <a:r>
              <a:rPr lang="en-US" sz="1100" dirty="0" smtClean="0"/>
              <a:t> </a:t>
            </a:r>
            <a:r>
              <a:rPr lang="en-US" sz="1100" dirty="0"/>
              <a:t>— If you remix, transform, or build upon the material, you must distribute your contributions under the </a:t>
            </a:r>
            <a:r>
              <a:rPr lang="en-US" sz="1100" dirty="0">
                <a:hlinkClick r:id="rId6"/>
              </a:rPr>
              <a:t>same license</a:t>
            </a:r>
            <a:r>
              <a:rPr lang="en-US" sz="1100" dirty="0"/>
              <a:t> as the original. </a:t>
            </a:r>
            <a:endParaRPr lang="en-US" sz="1100" dirty="0" smtClean="0"/>
          </a:p>
          <a:p>
            <a:pPr marL="45720" indent="0">
              <a:buNone/>
            </a:pPr>
            <a:endParaRPr lang="en-US" sz="1100" dirty="0"/>
          </a:p>
          <a:p>
            <a:pPr marL="45720" indent="0">
              <a:buNone/>
            </a:pPr>
            <a:endParaRPr lang="en-US" sz="1000" dirty="0" smtClean="0"/>
          </a:p>
          <a:p>
            <a:pPr marL="45720" indent="0">
              <a:buNone/>
            </a:pPr>
            <a:r>
              <a:rPr lang="en-US" sz="1400" i="1" dirty="0" smtClean="0"/>
              <a:t>Oregon </a:t>
            </a:r>
            <a:r>
              <a:rPr lang="en-US" sz="1400" i="1" dirty="0"/>
              <a:t>Department of Education welcomes editing of these resources and would greatly appreciate being able to learn from the changes made. To share an edited version of this resource, please contact Cristen McLean, </a:t>
            </a:r>
            <a:r>
              <a:rPr lang="en-US" sz="1400" i="1" dirty="0">
                <a:hlinkClick r:id="rId7"/>
              </a:rPr>
              <a:t>cristen.mclean@state.or.us</a:t>
            </a:r>
            <a:r>
              <a:rPr lang="en-US" sz="1400" i="1" dirty="0"/>
              <a:t>.</a:t>
            </a:r>
          </a:p>
          <a:p>
            <a:pPr marL="45720" indent="0">
              <a:buNone/>
            </a:pPr>
            <a:endParaRPr lang="en-US" sz="1400" dirty="0"/>
          </a:p>
        </p:txBody>
      </p:sp>
      <p:sp>
        <p:nvSpPr>
          <p:cNvPr id="3" name="Title 2"/>
          <p:cNvSpPr>
            <a:spLocks noGrp="1"/>
          </p:cNvSpPr>
          <p:nvPr>
            <p:ph type="title"/>
          </p:nvPr>
        </p:nvSpPr>
        <p:spPr/>
        <p:txBody>
          <a:bodyPr/>
          <a:lstStyle/>
          <a:p>
            <a:r>
              <a:rPr lang="en-US" dirty="0" smtClean="0"/>
              <a:t>Creative Commons License</a:t>
            </a:r>
            <a:r>
              <a:rPr lang="en-US" dirty="0"/>
              <a:t/>
            </a:r>
            <a:br>
              <a:rPr lang="en-US" dirty="0"/>
            </a:br>
            <a:endParaRPr lang="en-US" dirty="0"/>
          </a:p>
        </p:txBody>
      </p:sp>
      <p:pic>
        <p:nvPicPr>
          <p:cNvPr id="5" name="Shape 96" descr="Logo for CC Attribution Non-Commercial Share Alike license."/>
          <p:cNvPicPr/>
          <p:nvPr/>
        </p:nvPicPr>
        <p:blipFill>
          <a:blip r:embed="rId8">
            <a:alphaModFix/>
          </a:blip>
          <a:stretch>
            <a:fillRect/>
          </a:stretch>
        </p:blipFill>
        <p:spPr>
          <a:xfrm>
            <a:off x="6324600" y="2819400"/>
            <a:ext cx="1981200" cy="762000"/>
          </a:xfrm>
          <a:prstGeom prst="rect">
            <a:avLst/>
          </a:prstGeom>
          <a:noFill/>
          <a:ln>
            <a:noFill/>
          </a:ln>
        </p:spPr>
      </p:pic>
    </p:spTree>
    <p:extLst>
      <p:ext uri="{BB962C8B-B14F-4D97-AF65-F5344CB8AC3E}">
        <p14:creationId xmlns:p14="http://schemas.microsoft.com/office/powerpoint/2010/main" val="36306468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4 building blocks</a:t>
            </a:r>
            <a:endParaRPr lang="en-US" dirty="0"/>
          </a:p>
        </p:txBody>
      </p:sp>
      <p:sp>
        <p:nvSpPr>
          <p:cNvPr id="4" name="Oval 3"/>
          <p:cNvSpPr/>
          <p:nvPr/>
        </p:nvSpPr>
        <p:spPr>
          <a:xfrm>
            <a:off x="1424152" y="2133600"/>
            <a:ext cx="1981200" cy="1295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Learning Progression</a:t>
            </a:r>
            <a:endParaRPr lang="en-US" dirty="0"/>
          </a:p>
        </p:txBody>
      </p:sp>
      <p:sp>
        <p:nvSpPr>
          <p:cNvPr id="5" name="Oval 4"/>
          <p:cNvSpPr/>
          <p:nvPr/>
        </p:nvSpPr>
        <p:spPr>
          <a:xfrm>
            <a:off x="5759669" y="2133600"/>
            <a:ext cx="1981200" cy="1295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Item Design</a:t>
            </a:r>
            <a:endParaRPr lang="en-US" dirty="0"/>
          </a:p>
        </p:txBody>
      </p:sp>
      <p:sp>
        <p:nvSpPr>
          <p:cNvPr id="6" name="Oval 5"/>
          <p:cNvSpPr/>
          <p:nvPr/>
        </p:nvSpPr>
        <p:spPr>
          <a:xfrm>
            <a:off x="5791200" y="4495800"/>
            <a:ext cx="1981200" cy="1295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Outcomes/Scoring</a:t>
            </a:r>
          </a:p>
        </p:txBody>
      </p:sp>
      <p:sp>
        <p:nvSpPr>
          <p:cNvPr id="7" name="Oval 6"/>
          <p:cNvSpPr/>
          <p:nvPr/>
        </p:nvSpPr>
        <p:spPr>
          <a:xfrm>
            <a:off x="1424152" y="4495800"/>
            <a:ext cx="1981200" cy="1295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Assessment Quality</a:t>
            </a:r>
            <a:endParaRPr lang="en-US" dirty="0"/>
          </a:p>
        </p:txBody>
      </p:sp>
      <p:cxnSp>
        <p:nvCxnSpPr>
          <p:cNvPr id="8" name="Straight Arrow Connector 7" descr="Arrow from Learning Progression to Item Design"/>
          <p:cNvCxnSpPr>
            <a:stCxn id="4" idx="6"/>
            <a:endCxn id="5" idx="2"/>
          </p:cNvCxnSpPr>
          <p:nvPr/>
        </p:nvCxnSpPr>
        <p:spPr>
          <a:xfrm>
            <a:off x="3405352" y="2781300"/>
            <a:ext cx="2354317" cy="0"/>
          </a:xfrm>
          <a:prstGeom prst="straightConnector1">
            <a:avLst/>
          </a:prstGeom>
          <a:ln w="28575">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9" name="Straight Arrow Connector 8" descr="Arrow from Outcomes / Scoring to Assessment Quality"/>
          <p:cNvCxnSpPr>
            <a:stCxn id="7" idx="6"/>
            <a:endCxn id="6" idx="2"/>
          </p:cNvCxnSpPr>
          <p:nvPr/>
        </p:nvCxnSpPr>
        <p:spPr>
          <a:xfrm>
            <a:off x="3405352" y="5143500"/>
            <a:ext cx="2385848" cy="0"/>
          </a:xfrm>
          <a:prstGeom prst="straightConnector1">
            <a:avLst/>
          </a:prstGeom>
          <a:ln w="28575">
            <a:solidFill>
              <a:schemeClr val="tx1"/>
            </a:solidFill>
            <a:headEnd type="stealth" w="lg" len="lg"/>
            <a:tailEnd type="none"/>
          </a:ln>
        </p:spPr>
        <p:style>
          <a:lnRef idx="1">
            <a:schemeClr val="accent1"/>
          </a:lnRef>
          <a:fillRef idx="0">
            <a:schemeClr val="accent1"/>
          </a:fillRef>
          <a:effectRef idx="0">
            <a:schemeClr val="accent1"/>
          </a:effectRef>
          <a:fontRef idx="minor">
            <a:schemeClr val="tx1"/>
          </a:fontRef>
        </p:style>
      </p:cxnSp>
      <p:cxnSp>
        <p:nvCxnSpPr>
          <p:cNvPr id="10" name="Straight Arrow Connector 9" descr="Arrow from Item Design to Outcomes / Scoring"/>
          <p:cNvCxnSpPr/>
          <p:nvPr/>
        </p:nvCxnSpPr>
        <p:spPr>
          <a:xfrm>
            <a:off x="6781800" y="3429000"/>
            <a:ext cx="31531" cy="1066800"/>
          </a:xfrm>
          <a:prstGeom prst="straightConnector1">
            <a:avLst/>
          </a:prstGeom>
          <a:ln w="28575">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11" name="Straight Arrow Connector 10" descr="Arrow from Assessment Quality to Learning Progression"/>
          <p:cNvCxnSpPr>
            <a:stCxn id="4" idx="4"/>
            <a:endCxn id="7" idx="0"/>
          </p:cNvCxnSpPr>
          <p:nvPr/>
        </p:nvCxnSpPr>
        <p:spPr>
          <a:xfrm>
            <a:off x="2414752" y="3429000"/>
            <a:ext cx="0" cy="1066800"/>
          </a:xfrm>
          <a:prstGeom prst="straightConnector1">
            <a:avLst/>
          </a:prstGeom>
          <a:ln w="28575">
            <a:solidFill>
              <a:schemeClr val="tx1"/>
            </a:solidFill>
            <a:headEnd type="stealth" w="lg" len="lg"/>
            <a:tailEnd type="none"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5244846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2800" dirty="0" smtClean="0"/>
              <a:t>Components of bas</a:t>
            </a:r>
            <a:endParaRPr lang="en-US" sz="2800" dirty="0"/>
          </a:p>
        </p:txBody>
      </p:sp>
      <p:graphicFrame>
        <p:nvGraphicFramePr>
          <p:cNvPr id="4" name="Table 3" descr="4 columns: Building Block - Principle - Activity - Main Product with 4 rows:&#10;1) Learning Progression - Assessment should be based on a developmental perspective of student learning - Define knowledge development aspects within LP - Map of knowledge development&#10;2) Item Design - A match between what is taught and what is assessed - Link assessment tasks to learning progression; different types for different purposes - Items&#10;3) Outcome/Scoring - Teachers must be the managers of the system, with the tools to use it efficiently and effectively - Judge students' work and use results to plan instruction - Scoring guides and exemplars&#10;4) Assessment Quality - Evidence of quality in terms of reliability and validity studies and evidence of fairness are needed - Create maps of learning and evaluate reliability and validity evidence - Maps and related reports "/>
          <p:cNvGraphicFramePr>
            <a:graphicFrameLocks noGrp="1"/>
          </p:cNvGraphicFramePr>
          <p:nvPr>
            <p:extLst>
              <p:ext uri="{D42A27DB-BD31-4B8C-83A1-F6EECF244321}">
                <p14:modId xmlns:p14="http://schemas.microsoft.com/office/powerpoint/2010/main" val="1795896940"/>
              </p:ext>
            </p:extLst>
          </p:nvPr>
        </p:nvGraphicFramePr>
        <p:xfrm>
          <a:off x="457200" y="1905000"/>
          <a:ext cx="8153401" cy="3747620"/>
        </p:xfrm>
        <a:graphic>
          <a:graphicData uri="http://schemas.openxmlformats.org/drawingml/2006/table">
            <a:tbl>
              <a:tblPr firstRow="1" bandRow="1">
                <a:tableStyleId>{5C22544A-7EE6-4342-B048-85BDC9FD1C3A}</a:tableStyleId>
              </a:tblPr>
              <a:tblGrid>
                <a:gridCol w="1371600">
                  <a:extLst>
                    <a:ext uri="{9D8B030D-6E8A-4147-A177-3AD203B41FA5}">
                      <a16:colId xmlns:a16="http://schemas.microsoft.com/office/drawing/2014/main" val="20000"/>
                    </a:ext>
                  </a:extLst>
                </a:gridCol>
                <a:gridCol w="2971800">
                  <a:extLst>
                    <a:ext uri="{9D8B030D-6E8A-4147-A177-3AD203B41FA5}">
                      <a16:colId xmlns:a16="http://schemas.microsoft.com/office/drawing/2014/main" val="20001"/>
                    </a:ext>
                  </a:extLst>
                </a:gridCol>
                <a:gridCol w="2606426">
                  <a:extLst>
                    <a:ext uri="{9D8B030D-6E8A-4147-A177-3AD203B41FA5}">
                      <a16:colId xmlns:a16="http://schemas.microsoft.com/office/drawing/2014/main" val="20002"/>
                    </a:ext>
                  </a:extLst>
                </a:gridCol>
                <a:gridCol w="1203575">
                  <a:extLst>
                    <a:ext uri="{9D8B030D-6E8A-4147-A177-3AD203B41FA5}">
                      <a16:colId xmlns:a16="http://schemas.microsoft.com/office/drawing/2014/main" val="20003"/>
                    </a:ext>
                  </a:extLst>
                </a:gridCol>
              </a:tblGrid>
              <a:tr h="381000">
                <a:tc>
                  <a:txBody>
                    <a:bodyPr/>
                    <a:lstStyle/>
                    <a:p>
                      <a:pPr algn="ctr" fontAlgn="b"/>
                      <a:r>
                        <a:rPr lang="en-US" sz="1600" b="1" i="0" u="none" strike="noStrike" dirty="0">
                          <a:solidFill>
                            <a:srgbClr val="000000"/>
                          </a:solidFill>
                          <a:effectLst/>
                          <a:latin typeface="Calibri"/>
                        </a:rPr>
                        <a:t>Building Block</a:t>
                      </a:r>
                    </a:p>
                  </a:txBody>
                  <a:tcPr marL="9525" marR="9525" marT="9525" marB="0" anchor="b"/>
                </a:tc>
                <a:tc>
                  <a:txBody>
                    <a:bodyPr/>
                    <a:lstStyle/>
                    <a:p>
                      <a:pPr algn="ctr" fontAlgn="b"/>
                      <a:r>
                        <a:rPr lang="en-US" sz="1600" b="1" i="0" u="none" strike="noStrike" dirty="0">
                          <a:solidFill>
                            <a:srgbClr val="000000"/>
                          </a:solidFill>
                          <a:effectLst/>
                          <a:latin typeface="Calibri"/>
                        </a:rPr>
                        <a:t>Principle</a:t>
                      </a:r>
                    </a:p>
                  </a:txBody>
                  <a:tcPr marL="9525" marR="9525" marT="9525" marB="0" anchor="b"/>
                </a:tc>
                <a:tc>
                  <a:txBody>
                    <a:bodyPr/>
                    <a:lstStyle/>
                    <a:p>
                      <a:pPr algn="ctr" fontAlgn="b"/>
                      <a:r>
                        <a:rPr lang="en-US" sz="1600" b="1" i="0" u="none" strike="noStrike" dirty="0">
                          <a:solidFill>
                            <a:srgbClr val="000000"/>
                          </a:solidFill>
                          <a:effectLst/>
                          <a:latin typeface="Calibri"/>
                        </a:rPr>
                        <a:t>Activity</a:t>
                      </a:r>
                    </a:p>
                  </a:txBody>
                  <a:tcPr marL="9525" marR="9525" marT="9525" marB="0" anchor="b"/>
                </a:tc>
                <a:tc>
                  <a:txBody>
                    <a:bodyPr/>
                    <a:lstStyle/>
                    <a:p>
                      <a:pPr algn="ctr" fontAlgn="b"/>
                      <a:r>
                        <a:rPr lang="en-US" sz="1600" b="1" i="0" u="none" strike="noStrike" dirty="0">
                          <a:solidFill>
                            <a:srgbClr val="000000"/>
                          </a:solidFill>
                          <a:effectLst/>
                          <a:latin typeface="Calibri"/>
                        </a:rPr>
                        <a:t>Main Product</a:t>
                      </a:r>
                    </a:p>
                  </a:txBody>
                  <a:tcPr marL="9525" marR="9525" marT="9525" marB="0" anchor="b"/>
                </a:tc>
                <a:extLst>
                  <a:ext uri="{0D108BD9-81ED-4DB2-BD59-A6C34878D82A}">
                    <a16:rowId xmlns:a16="http://schemas.microsoft.com/office/drawing/2014/main" val="10000"/>
                  </a:ext>
                </a:extLst>
              </a:tr>
              <a:tr h="841655">
                <a:tc>
                  <a:txBody>
                    <a:bodyPr/>
                    <a:lstStyle/>
                    <a:p>
                      <a:pPr algn="l" fontAlgn="t"/>
                      <a:r>
                        <a:rPr lang="en-US" sz="1600" b="0" i="0" u="none" strike="noStrike" dirty="0">
                          <a:solidFill>
                            <a:srgbClr val="000000"/>
                          </a:solidFill>
                          <a:effectLst/>
                          <a:latin typeface="Calibri"/>
                        </a:rPr>
                        <a:t>Learning Progression</a:t>
                      </a:r>
                    </a:p>
                  </a:txBody>
                  <a:tcPr marL="9525" marR="9525" marT="9525" marB="0"/>
                </a:tc>
                <a:tc>
                  <a:txBody>
                    <a:bodyPr/>
                    <a:lstStyle/>
                    <a:p>
                      <a:pPr algn="l" fontAlgn="t"/>
                      <a:r>
                        <a:rPr lang="en-US" sz="1600" b="0" i="0" u="none" strike="noStrike" dirty="0">
                          <a:solidFill>
                            <a:srgbClr val="000000"/>
                          </a:solidFill>
                          <a:effectLst/>
                          <a:latin typeface="Calibri"/>
                        </a:rPr>
                        <a:t>Assessment should be based on a </a:t>
                      </a:r>
                      <a:r>
                        <a:rPr lang="en-US" sz="1600" b="0" i="0" u="none" strike="noStrike" dirty="0" smtClean="0">
                          <a:solidFill>
                            <a:srgbClr val="000000"/>
                          </a:solidFill>
                          <a:effectLst/>
                          <a:latin typeface="Calibri"/>
                        </a:rPr>
                        <a:t>developmental </a:t>
                      </a:r>
                      <a:r>
                        <a:rPr lang="en-US" sz="1600" b="0" i="0" u="none" strike="noStrike" dirty="0">
                          <a:solidFill>
                            <a:srgbClr val="000000"/>
                          </a:solidFill>
                          <a:effectLst/>
                          <a:latin typeface="Calibri"/>
                        </a:rPr>
                        <a:t>perspective of student learning</a:t>
                      </a:r>
                    </a:p>
                  </a:txBody>
                  <a:tcPr marL="9525" marR="9525" marT="9525" marB="0"/>
                </a:tc>
                <a:tc>
                  <a:txBody>
                    <a:bodyPr/>
                    <a:lstStyle/>
                    <a:p>
                      <a:pPr algn="l" fontAlgn="t"/>
                      <a:r>
                        <a:rPr lang="en-US" sz="1600" b="0" i="0" u="none" strike="noStrike" dirty="0">
                          <a:solidFill>
                            <a:srgbClr val="000000"/>
                          </a:solidFill>
                          <a:effectLst/>
                          <a:latin typeface="Calibri"/>
                        </a:rPr>
                        <a:t>Define </a:t>
                      </a:r>
                      <a:r>
                        <a:rPr lang="en-US" sz="1600" b="0" i="0" u="none" strike="noStrike" dirty="0" smtClean="0">
                          <a:solidFill>
                            <a:srgbClr val="000000"/>
                          </a:solidFill>
                          <a:effectLst/>
                          <a:latin typeface="Calibri"/>
                        </a:rPr>
                        <a:t>knowledge development</a:t>
                      </a:r>
                      <a:r>
                        <a:rPr lang="en-US" sz="1600" b="0" i="0" u="none" strike="noStrike" baseline="0" dirty="0" smtClean="0">
                          <a:solidFill>
                            <a:srgbClr val="000000"/>
                          </a:solidFill>
                          <a:effectLst/>
                          <a:latin typeface="Calibri"/>
                        </a:rPr>
                        <a:t> aspects within LP</a:t>
                      </a:r>
                      <a:endParaRPr lang="en-US" sz="1600" b="0" i="0" u="none" strike="noStrike" dirty="0">
                        <a:solidFill>
                          <a:srgbClr val="000000"/>
                        </a:solidFill>
                        <a:effectLst/>
                        <a:latin typeface="Calibri"/>
                      </a:endParaRPr>
                    </a:p>
                  </a:txBody>
                  <a:tcPr marL="9525" marR="9525" marT="9525" marB="0"/>
                </a:tc>
                <a:tc>
                  <a:txBody>
                    <a:bodyPr/>
                    <a:lstStyle/>
                    <a:p>
                      <a:pPr algn="l" fontAlgn="t"/>
                      <a:r>
                        <a:rPr lang="en-US" sz="1600" b="0" i="0" u="none" strike="noStrike" dirty="0" smtClean="0">
                          <a:solidFill>
                            <a:srgbClr val="000000"/>
                          </a:solidFill>
                          <a:effectLst/>
                          <a:latin typeface="Calibri"/>
                        </a:rPr>
                        <a:t>Map</a:t>
                      </a:r>
                      <a:r>
                        <a:rPr lang="en-US" sz="1600" b="0" i="0" u="none" strike="noStrike" baseline="0" dirty="0" smtClean="0">
                          <a:solidFill>
                            <a:srgbClr val="000000"/>
                          </a:solidFill>
                          <a:effectLst/>
                          <a:latin typeface="Calibri"/>
                        </a:rPr>
                        <a:t> of knowledge development </a:t>
                      </a:r>
                      <a:endParaRPr lang="en-US" sz="1600" b="0" i="0" u="none" strike="noStrike" dirty="0">
                        <a:solidFill>
                          <a:srgbClr val="000000"/>
                        </a:solidFill>
                        <a:effectLst/>
                        <a:latin typeface="Calibri"/>
                      </a:endParaRPr>
                    </a:p>
                  </a:txBody>
                  <a:tcPr marL="9525" marR="9525" marT="9525" marB="0"/>
                </a:tc>
                <a:extLst>
                  <a:ext uri="{0D108BD9-81ED-4DB2-BD59-A6C34878D82A}">
                    <a16:rowId xmlns:a16="http://schemas.microsoft.com/office/drawing/2014/main" val="10001"/>
                  </a:ext>
                </a:extLst>
              </a:tr>
              <a:tr h="841655">
                <a:tc>
                  <a:txBody>
                    <a:bodyPr/>
                    <a:lstStyle/>
                    <a:p>
                      <a:pPr algn="l" fontAlgn="t"/>
                      <a:r>
                        <a:rPr lang="en-US" sz="1600" b="0" i="0" u="none" strike="noStrike" dirty="0" smtClean="0">
                          <a:solidFill>
                            <a:srgbClr val="000000"/>
                          </a:solidFill>
                          <a:effectLst/>
                          <a:latin typeface="Calibri"/>
                        </a:rPr>
                        <a:t>Item </a:t>
                      </a:r>
                      <a:r>
                        <a:rPr lang="en-US" sz="1600" b="0" i="0" u="none" strike="noStrike" dirty="0">
                          <a:solidFill>
                            <a:srgbClr val="000000"/>
                          </a:solidFill>
                          <a:effectLst/>
                          <a:latin typeface="Calibri"/>
                        </a:rPr>
                        <a:t>Design</a:t>
                      </a:r>
                    </a:p>
                  </a:txBody>
                  <a:tcPr marL="9525" marR="9525" marT="9525" marB="0"/>
                </a:tc>
                <a:tc>
                  <a:txBody>
                    <a:bodyPr/>
                    <a:lstStyle/>
                    <a:p>
                      <a:pPr algn="l" fontAlgn="t"/>
                      <a:r>
                        <a:rPr lang="en-US" sz="1600" b="0" i="0" u="none" strike="noStrike" dirty="0">
                          <a:solidFill>
                            <a:srgbClr val="000000"/>
                          </a:solidFill>
                          <a:effectLst/>
                          <a:latin typeface="Calibri"/>
                        </a:rPr>
                        <a:t>A match between what is taught and </a:t>
                      </a:r>
                      <a:r>
                        <a:rPr lang="en-US" sz="1600" b="0" i="0" u="none" strike="noStrike" dirty="0" smtClean="0">
                          <a:solidFill>
                            <a:srgbClr val="000000"/>
                          </a:solidFill>
                          <a:effectLst/>
                          <a:latin typeface="Calibri"/>
                        </a:rPr>
                        <a:t>what </a:t>
                      </a:r>
                      <a:r>
                        <a:rPr lang="en-US" sz="1600" b="0" i="0" u="none" strike="noStrike" dirty="0">
                          <a:solidFill>
                            <a:srgbClr val="000000"/>
                          </a:solidFill>
                          <a:effectLst/>
                          <a:latin typeface="Calibri"/>
                        </a:rPr>
                        <a:t>is assessed</a:t>
                      </a:r>
                    </a:p>
                  </a:txBody>
                  <a:tcPr marL="9525" marR="9525" marT="9525" marB="0"/>
                </a:tc>
                <a:tc>
                  <a:txBody>
                    <a:bodyPr/>
                    <a:lstStyle/>
                    <a:p>
                      <a:pPr algn="l" fontAlgn="t"/>
                      <a:r>
                        <a:rPr lang="en-US" sz="1600" b="0" i="0" u="none" strike="noStrike" dirty="0">
                          <a:solidFill>
                            <a:srgbClr val="000000"/>
                          </a:solidFill>
                          <a:effectLst/>
                          <a:latin typeface="Calibri"/>
                        </a:rPr>
                        <a:t>Link assessment tasks to </a:t>
                      </a:r>
                      <a:r>
                        <a:rPr lang="en-US" sz="1600" b="0" i="0" u="none" strike="noStrike" dirty="0" smtClean="0">
                          <a:solidFill>
                            <a:srgbClr val="000000"/>
                          </a:solidFill>
                          <a:effectLst/>
                          <a:latin typeface="Calibri"/>
                        </a:rPr>
                        <a:t>learning progression; </a:t>
                      </a:r>
                      <a:r>
                        <a:rPr lang="en-US" sz="1600" b="0" i="0" u="none" strike="noStrike" dirty="0">
                          <a:solidFill>
                            <a:srgbClr val="000000"/>
                          </a:solidFill>
                          <a:effectLst/>
                          <a:latin typeface="Calibri"/>
                        </a:rPr>
                        <a:t>different types for different purposes</a:t>
                      </a:r>
                    </a:p>
                  </a:txBody>
                  <a:tcPr marL="9525" marR="9525" marT="9525" marB="0"/>
                </a:tc>
                <a:tc>
                  <a:txBody>
                    <a:bodyPr/>
                    <a:lstStyle/>
                    <a:p>
                      <a:pPr algn="l" fontAlgn="t"/>
                      <a:r>
                        <a:rPr lang="en-US" sz="1600" b="0" i="0" u="none" strike="noStrike">
                          <a:solidFill>
                            <a:srgbClr val="000000"/>
                          </a:solidFill>
                          <a:effectLst/>
                          <a:latin typeface="Calibri"/>
                        </a:rPr>
                        <a:t>Items</a:t>
                      </a:r>
                    </a:p>
                  </a:txBody>
                  <a:tcPr marL="9525" marR="9525" marT="9525" marB="0"/>
                </a:tc>
                <a:extLst>
                  <a:ext uri="{0D108BD9-81ED-4DB2-BD59-A6C34878D82A}">
                    <a16:rowId xmlns:a16="http://schemas.microsoft.com/office/drawing/2014/main" val="10002"/>
                  </a:ext>
                </a:extLst>
              </a:tr>
              <a:tr h="841655">
                <a:tc>
                  <a:txBody>
                    <a:bodyPr/>
                    <a:lstStyle/>
                    <a:p>
                      <a:pPr marL="0" algn="l" defTabSz="914400" rtl="0" eaLnBrk="1" fontAlgn="t" latinLnBrk="0" hangingPunct="1"/>
                      <a:r>
                        <a:rPr lang="en-US" sz="1600" b="0" i="0" u="none" strike="noStrike" kern="1200" dirty="0" smtClean="0">
                          <a:solidFill>
                            <a:srgbClr val="000000"/>
                          </a:solidFill>
                          <a:effectLst/>
                          <a:latin typeface="Calibri"/>
                          <a:ea typeface="+mn-ea"/>
                          <a:cs typeface="+mn-cs"/>
                        </a:rPr>
                        <a:t>Outcomes/</a:t>
                      </a:r>
                    </a:p>
                    <a:p>
                      <a:pPr marL="0" algn="l" defTabSz="914400" rtl="0" eaLnBrk="1" fontAlgn="t" latinLnBrk="0" hangingPunct="1"/>
                      <a:r>
                        <a:rPr lang="en-US" sz="1600" b="0" i="0" u="none" strike="noStrike" kern="1200" dirty="0" smtClean="0">
                          <a:solidFill>
                            <a:srgbClr val="000000"/>
                          </a:solidFill>
                          <a:effectLst/>
                          <a:latin typeface="Calibri"/>
                          <a:ea typeface="+mn-ea"/>
                          <a:cs typeface="+mn-cs"/>
                        </a:rPr>
                        <a:t>Scoring</a:t>
                      </a:r>
                      <a:endParaRPr lang="en-US" sz="1600" b="0" i="0" u="none" strike="noStrike" kern="1200" dirty="0">
                        <a:solidFill>
                          <a:srgbClr val="000000"/>
                        </a:solidFill>
                        <a:effectLst/>
                        <a:latin typeface="Calibri"/>
                        <a:ea typeface="+mn-ea"/>
                        <a:cs typeface="+mn-cs"/>
                      </a:endParaRPr>
                    </a:p>
                  </a:txBody>
                  <a:tcPr marL="9525" marR="9525" marT="9525" marB="0"/>
                </a:tc>
                <a:tc>
                  <a:txBody>
                    <a:bodyPr/>
                    <a:lstStyle/>
                    <a:p>
                      <a:pPr algn="l" fontAlgn="t"/>
                      <a:r>
                        <a:rPr lang="en-US" sz="1600" b="0" i="0" u="none" strike="noStrike" dirty="0" smtClean="0">
                          <a:solidFill>
                            <a:srgbClr val="000000"/>
                          </a:solidFill>
                          <a:effectLst/>
                          <a:latin typeface="Calibri"/>
                        </a:rPr>
                        <a:t>Teachers </a:t>
                      </a:r>
                      <a:r>
                        <a:rPr lang="en-US" sz="1600" b="0" i="0" u="none" strike="noStrike" dirty="0">
                          <a:solidFill>
                            <a:srgbClr val="000000"/>
                          </a:solidFill>
                          <a:effectLst/>
                          <a:latin typeface="Calibri"/>
                        </a:rPr>
                        <a:t>must be the managers of the system, with the tools to use it </a:t>
                      </a:r>
                      <a:endParaRPr lang="en-US" sz="1600" b="0" i="0" u="none" strike="noStrike" dirty="0" smtClean="0">
                        <a:solidFill>
                          <a:srgbClr val="000000"/>
                        </a:solidFill>
                        <a:effectLst/>
                        <a:latin typeface="Calibri"/>
                      </a:endParaRPr>
                    </a:p>
                    <a:p>
                      <a:pPr algn="l" fontAlgn="t"/>
                      <a:r>
                        <a:rPr lang="en-US" sz="1600" b="0" i="0" u="none" strike="noStrike" dirty="0" smtClean="0">
                          <a:solidFill>
                            <a:srgbClr val="000000"/>
                          </a:solidFill>
                          <a:effectLst/>
                          <a:latin typeface="Calibri"/>
                        </a:rPr>
                        <a:t>efficiently </a:t>
                      </a:r>
                      <a:r>
                        <a:rPr lang="en-US" sz="1600" b="0" i="0" u="none" strike="noStrike" dirty="0">
                          <a:solidFill>
                            <a:srgbClr val="000000"/>
                          </a:solidFill>
                          <a:effectLst/>
                          <a:latin typeface="Calibri"/>
                        </a:rPr>
                        <a:t>and effectively</a:t>
                      </a:r>
                    </a:p>
                  </a:txBody>
                  <a:tcPr marL="9525" marR="9525" marT="9525" marB="0"/>
                </a:tc>
                <a:tc>
                  <a:txBody>
                    <a:bodyPr/>
                    <a:lstStyle/>
                    <a:p>
                      <a:pPr algn="l" fontAlgn="t"/>
                      <a:r>
                        <a:rPr lang="en-US" sz="1600" b="0" i="0" u="none" strike="noStrike">
                          <a:solidFill>
                            <a:srgbClr val="000000"/>
                          </a:solidFill>
                          <a:effectLst/>
                          <a:latin typeface="Calibri"/>
                        </a:rPr>
                        <a:t>Judge students' work and use results to plan instruction</a:t>
                      </a:r>
                    </a:p>
                  </a:txBody>
                  <a:tcPr marL="9525" marR="9525" marT="9525" marB="0"/>
                </a:tc>
                <a:tc>
                  <a:txBody>
                    <a:bodyPr/>
                    <a:lstStyle/>
                    <a:p>
                      <a:pPr algn="l" fontAlgn="t"/>
                      <a:r>
                        <a:rPr lang="en-US" sz="1600" b="0" i="0" u="none" strike="noStrike">
                          <a:solidFill>
                            <a:srgbClr val="000000"/>
                          </a:solidFill>
                          <a:effectLst/>
                          <a:latin typeface="Calibri"/>
                        </a:rPr>
                        <a:t>Scoring guides and exemplars</a:t>
                      </a:r>
                    </a:p>
                  </a:txBody>
                  <a:tcPr marL="9525" marR="9525" marT="9525" marB="0"/>
                </a:tc>
                <a:extLst>
                  <a:ext uri="{0D108BD9-81ED-4DB2-BD59-A6C34878D82A}">
                    <a16:rowId xmlns:a16="http://schemas.microsoft.com/office/drawing/2014/main" val="10003"/>
                  </a:ext>
                </a:extLst>
              </a:tr>
              <a:tr h="841655">
                <a:tc>
                  <a:txBody>
                    <a:bodyPr/>
                    <a:lstStyle/>
                    <a:p>
                      <a:pPr algn="l" fontAlgn="t"/>
                      <a:r>
                        <a:rPr lang="en-US" sz="1600" b="0" i="0" u="none" strike="noStrike" dirty="0">
                          <a:solidFill>
                            <a:srgbClr val="000000"/>
                          </a:solidFill>
                          <a:effectLst/>
                          <a:latin typeface="Calibri"/>
                        </a:rPr>
                        <a:t>Assessment Quality</a:t>
                      </a:r>
                    </a:p>
                  </a:txBody>
                  <a:tcPr marL="9525" marR="9525" marT="9525" marB="0"/>
                </a:tc>
                <a:tc>
                  <a:txBody>
                    <a:bodyPr/>
                    <a:lstStyle/>
                    <a:p>
                      <a:pPr algn="l" fontAlgn="t"/>
                      <a:r>
                        <a:rPr lang="en-US" sz="1600" b="0" i="0" u="none" strike="noStrike" dirty="0" smtClean="0">
                          <a:solidFill>
                            <a:srgbClr val="000000"/>
                          </a:solidFill>
                          <a:effectLst/>
                          <a:latin typeface="Calibri"/>
                        </a:rPr>
                        <a:t>Evidence </a:t>
                      </a:r>
                      <a:r>
                        <a:rPr lang="en-US" sz="1600" b="0" i="0" u="none" strike="noStrike" dirty="0">
                          <a:solidFill>
                            <a:srgbClr val="000000"/>
                          </a:solidFill>
                          <a:effectLst/>
                          <a:latin typeface="Calibri"/>
                        </a:rPr>
                        <a:t>of quality in </a:t>
                      </a:r>
                      <a:r>
                        <a:rPr lang="en-US" sz="1600" b="0" i="0" u="none" strike="noStrike" dirty="0" smtClean="0">
                          <a:solidFill>
                            <a:srgbClr val="000000"/>
                          </a:solidFill>
                          <a:effectLst/>
                          <a:latin typeface="Calibri"/>
                        </a:rPr>
                        <a:t>terms </a:t>
                      </a:r>
                      <a:r>
                        <a:rPr lang="en-US" sz="1600" b="0" i="0" u="none" strike="noStrike" dirty="0">
                          <a:solidFill>
                            <a:srgbClr val="000000"/>
                          </a:solidFill>
                          <a:effectLst/>
                          <a:latin typeface="Calibri"/>
                        </a:rPr>
                        <a:t>of </a:t>
                      </a:r>
                      <a:r>
                        <a:rPr lang="en-US" sz="1600" b="0" i="0" u="none" strike="noStrike" dirty="0" smtClean="0">
                          <a:solidFill>
                            <a:srgbClr val="000000"/>
                          </a:solidFill>
                          <a:effectLst/>
                          <a:latin typeface="Calibri"/>
                        </a:rPr>
                        <a:t>reliability </a:t>
                      </a:r>
                      <a:r>
                        <a:rPr lang="en-US" sz="1600" b="0" i="0" u="none" strike="noStrike" dirty="0">
                          <a:solidFill>
                            <a:srgbClr val="000000"/>
                          </a:solidFill>
                          <a:effectLst/>
                          <a:latin typeface="Calibri"/>
                        </a:rPr>
                        <a:t>and validity studies and evidence of fairness are needed</a:t>
                      </a:r>
                    </a:p>
                  </a:txBody>
                  <a:tcPr marL="9525" marR="9525" marT="9525" marB="0"/>
                </a:tc>
                <a:tc>
                  <a:txBody>
                    <a:bodyPr/>
                    <a:lstStyle/>
                    <a:p>
                      <a:pPr algn="l" fontAlgn="t"/>
                      <a:r>
                        <a:rPr lang="en-US" sz="1600" b="0" i="0" u="none" strike="noStrike" dirty="0">
                          <a:solidFill>
                            <a:srgbClr val="000000"/>
                          </a:solidFill>
                          <a:effectLst/>
                          <a:latin typeface="Calibri"/>
                        </a:rPr>
                        <a:t>Create </a:t>
                      </a:r>
                      <a:r>
                        <a:rPr lang="en-US" sz="1600" b="0" i="0" u="none" strike="noStrike" dirty="0" smtClean="0">
                          <a:solidFill>
                            <a:srgbClr val="000000"/>
                          </a:solidFill>
                          <a:effectLst/>
                          <a:latin typeface="Calibri"/>
                        </a:rPr>
                        <a:t>maps of learning</a:t>
                      </a:r>
                      <a:r>
                        <a:rPr lang="en-US" sz="1600" b="0" i="0" u="none" strike="noStrike" baseline="0" dirty="0" smtClean="0">
                          <a:solidFill>
                            <a:srgbClr val="000000"/>
                          </a:solidFill>
                          <a:effectLst/>
                          <a:latin typeface="Calibri"/>
                        </a:rPr>
                        <a:t> </a:t>
                      </a:r>
                      <a:r>
                        <a:rPr lang="en-US" sz="1600" b="0" i="0" u="none" strike="noStrike" dirty="0" smtClean="0">
                          <a:solidFill>
                            <a:srgbClr val="000000"/>
                          </a:solidFill>
                          <a:effectLst/>
                          <a:latin typeface="Calibri"/>
                        </a:rPr>
                        <a:t>and </a:t>
                      </a:r>
                      <a:r>
                        <a:rPr lang="en-US" sz="1600" b="0" i="0" u="none" strike="noStrike" dirty="0">
                          <a:solidFill>
                            <a:srgbClr val="000000"/>
                          </a:solidFill>
                          <a:effectLst/>
                          <a:latin typeface="Calibri"/>
                        </a:rPr>
                        <a:t>evaluate </a:t>
                      </a:r>
                      <a:r>
                        <a:rPr lang="en-US" sz="1600" b="0" i="0" u="none" strike="noStrike" dirty="0" smtClean="0">
                          <a:solidFill>
                            <a:srgbClr val="000000"/>
                          </a:solidFill>
                          <a:effectLst/>
                          <a:latin typeface="Calibri"/>
                        </a:rPr>
                        <a:t>reliability and </a:t>
                      </a:r>
                      <a:r>
                        <a:rPr lang="en-US" sz="1600" b="0" i="0" u="none" strike="noStrike" dirty="0">
                          <a:solidFill>
                            <a:srgbClr val="000000"/>
                          </a:solidFill>
                          <a:effectLst/>
                          <a:latin typeface="Calibri"/>
                        </a:rPr>
                        <a:t>validity evidence</a:t>
                      </a:r>
                    </a:p>
                  </a:txBody>
                  <a:tcPr marL="9525" marR="9525" marT="9525" marB="0"/>
                </a:tc>
                <a:tc>
                  <a:txBody>
                    <a:bodyPr/>
                    <a:lstStyle/>
                    <a:p>
                      <a:pPr algn="l" fontAlgn="t"/>
                      <a:r>
                        <a:rPr lang="en-US" sz="1600" b="0" i="0" u="none" strike="noStrike" dirty="0" smtClean="0">
                          <a:solidFill>
                            <a:srgbClr val="000000"/>
                          </a:solidFill>
                          <a:effectLst/>
                          <a:latin typeface="Calibri"/>
                        </a:rPr>
                        <a:t>Maps </a:t>
                      </a:r>
                      <a:r>
                        <a:rPr lang="en-US" sz="1600" b="0" i="0" u="none" strike="noStrike" dirty="0">
                          <a:solidFill>
                            <a:srgbClr val="000000"/>
                          </a:solidFill>
                          <a:effectLst/>
                          <a:latin typeface="Calibri"/>
                        </a:rPr>
                        <a:t>and related reports</a:t>
                      </a:r>
                    </a:p>
                  </a:txBody>
                  <a:tcPr marL="9525" marR="9525" marT="9525" marB="0"/>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26458441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Provides information about students’ progress “just in time” to reteach or expand when necessary</a:t>
            </a:r>
          </a:p>
          <a:p>
            <a:r>
              <a:rPr lang="en-US" dirty="0" smtClean="0"/>
              <a:t>Allows diagnosis of individual students who are having difficulty or who are ready for more in-depth material</a:t>
            </a:r>
          </a:p>
          <a:p>
            <a:r>
              <a:rPr lang="en-US" dirty="0" smtClean="0"/>
              <a:t>Provides deeper understanding of where students really are – for example, do they understand conceptually, or have they simply learned a set of steps?</a:t>
            </a:r>
          </a:p>
          <a:p>
            <a:r>
              <a:rPr lang="en-US" dirty="0" smtClean="0"/>
              <a:t>Provides a chance for teachers to think reflectively about what they are doing: what works, what doesn’t, what they might change next time</a:t>
            </a:r>
            <a:endParaRPr lang="en-US" dirty="0"/>
          </a:p>
        </p:txBody>
      </p:sp>
      <p:sp>
        <p:nvSpPr>
          <p:cNvPr id="3" name="Title 2"/>
          <p:cNvSpPr>
            <a:spLocks noGrp="1"/>
          </p:cNvSpPr>
          <p:nvPr>
            <p:ph type="title"/>
          </p:nvPr>
        </p:nvSpPr>
        <p:spPr/>
        <p:txBody>
          <a:bodyPr/>
          <a:lstStyle/>
          <a:p>
            <a:r>
              <a:rPr lang="en-US" dirty="0" smtClean="0"/>
              <a:t>Spending time on assessment aids in high-quality teaching</a:t>
            </a:r>
            <a:endParaRPr lang="en-US" dirty="0"/>
          </a:p>
        </p:txBody>
      </p:sp>
    </p:spTree>
    <p:extLst>
      <p:ext uri="{BB962C8B-B14F-4D97-AF65-F5344CB8AC3E}">
        <p14:creationId xmlns:p14="http://schemas.microsoft.com/office/powerpoint/2010/main" val="1214837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lstStyle/>
          <a:p>
            <a:r>
              <a:rPr lang="en-US" dirty="0" smtClean="0"/>
              <a:t>Remember the BAS is a cycle</a:t>
            </a:r>
            <a:endParaRPr lang="en-US" dirty="0"/>
          </a:p>
        </p:txBody>
      </p:sp>
      <p:sp>
        <p:nvSpPr>
          <p:cNvPr id="4" name="Oval 3"/>
          <p:cNvSpPr/>
          <p:nvPr/>
        </p:nvSpPr>
        <p:spPr>
          <a:xfrm>
            <a:off x="1424152" y="2133600"/>
            <a:ext cx="1981200" cy="1295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Learning Progression</a:t>
            </a:r>
            <a:endParaRPr lang="en-US" dirty="0"/>
          </a:p>
        </p:txBody>
      </p:sp>
      <p:sp>
        <p:nvSpPr>
          <p:cNvPr id="5" name="Oval 4"/>
          <p:cNvSpPr/>
          <p:nvPr/>
        </p:nvSpPr>
        <p:spPr>
          <a:xfrm>
            <a:off x="5759669" y="2133600"/>
            <a:ext cx="1981200" cy="1295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Item Design</a:t>
            </a:r>
            <a:endParaRPr lang="en-US" dirty="0"/>
          </a:p>
        </p:txBody>
      </p:sp>
      <p:sp>
        <p:nvSpPr>
          <p:cNvPr id="6" name="Oval 5"/>
          <p:cNvSpPr/>
          <p:nvPr/>
        </p:nvSpPr>
        <p:spPr>
          <a:xfrm>
            <a:off x="5791200" y="4495800"/>
            <a:ext cx="1981200" cy="1295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Scoring</a:t>
            </a:r>
            <a:endParaRPr lang="en-US" dirty="0"/>
          </a:p>
        </p:txBody>
      </p:sp>
      <p:sp>
        <p:nvSpPr>
          <p:cNvPr id="7" name="Oval 6"/>
          <p:cNvSpPr/>
          <p:nvPr/>
        </p:nvSpPr>
        <p:spPr>
          <a:xfrm>
            <a:off x="1424152" y="4495800"/>
            <a:ext cx="1981200" cy="1295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Assessment Quality</a:t>
            </a:r>
            <a:endParaRPr lang="en-US" dirty="0"/>
          </a:p>
        </p:txBody>
      </p:sp>
      <p:cxnSp>
        <p:nvCxnSpPr>
          <p:cNvPr id="8" name="Straight Arrow Connector 7" descr="Arrow from Learning Progression to Item Design"/>
          <p:cNvCxnSpPr>
            <a:stCxn id="4" idx="6"/>
            <a:endCxn id="5" idx="2"/>
          </p:cNvCxnSpPr>
          <p:nvPr/>
        </p:nvCxnSpPr>
        <p:spPr>
          <a:xfrm>
            <a:off x="3405352" y="2781300"/>
            <a:ext cx="2354317" cy="0"/>
          </a:xfrm>
          <a:prstGeom prst="straightConnector1">
            <a:avLst/>
          </a:prstGeom>
          <a:ln w="127000" cmpd="tri">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9" name="Straight Arrow Connector 8" descr="Arrow from Outcomes / Scoring to Assessment Quality"/>
          <p:cNvCxnSpPr>
            <a:stCxn id="7" idx="6"/>
            <a:endCxn id="6" idx="2"/>
          </p:cNvCxnSpPr>
          <p:nvPr/>
        </p:nvCxnSpPr>
        <p:spPr>
          <a:xfrm>
            <a:off x="3405352" y="5143500"/>
            <a:ext cx="2385848" cy="0"/>
          </a:xfrm>
          <a:prstGeom prst="straightConnector1">
            <a:avLst/>
          </a:prstGeom>
          <a:ln w="127000" cmpd="tri">
            <a:solidFill>
              <a:schemeClr val="tx1"/>
            </a:solidFill>
            <a:headEnd type="stealth" w="lg" len="lg"/>
            <a:tailEnd type="none"/>
          </a:ln>
        </p:spPr>
        <p:style>
          <a:lnRef idx="1">
            <a:schemeClr val="accent1"/>
          </a:lnRef>
          <a:fillRef idx="0">
            <a:schemeClr val="accent1"/>
          </a:fillRef>
          <a:effectRef idx="0">
            <a:schemeClr val="accent1"/>
          </a:effectRef>
          <a:fontRef idx="minor">
            <a:schemeClr val="tx1"/>
          </a:fontRef>
        </p:style>
      </p:cxnSp>
      <p:cxnSp>
        <p:nvCxnSpPr>
          <p:cNvPr id="10" name="Straight Arrow Connector 9" descr="Arrow from Item Design to Outcomes / Scoring"/>
          <p:cNvCxnSpPr/>
          <p:nvPr/>
        </p:nvCxnSpPr>
        <p:spPr>
          <a:xfrm>
            <a:off x="6781800" y="3429000"/>
            <a:ext cx="31531" cy="1066800"/>
          </a:xfrm>
          <a:prstGeom prst="straightConnector1">
            <a:avLst/>
          </a:prstGeom>
          <a:ln w="127000" cmpd="tri">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11" name="Straight Arrow Connector 10" descr="Arrow from Assessment Quality to Learning Progression"/>
          <p:cNvCxnSpPr>
            <a:stCxn id="4" idx="4"/>
            <a:endCxn id="7" idx="0"/>
          </p:cNvCxnSpPr>
          <p:nvPr/>
        </p:nvCxnSpPr>
        <p:spPr>
          <a:xfrm>
            <a:off x="2414752" y="3429000"/>
            <a:ext cx="0" cy="1066800"/>
          </a:xfrm>
          <a:prstGeom prst="straightConnector1">
            <a:avLst/>
          </a:prstGeom>
          <a:ln w="127000" cmpd="tri">
            <a:solidFill>
              <a:schemeClr val="tx1"/>
            </a:solidFill>
            <a:headEnd type="stealth" w="lg" len="lg"/>
            <a:tailEnd type="none"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4098073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Often contains sub-cycles</a:t>
            </a:r>
            <a:endParaRPr lang="en-US" dirty="0"/>
          </a:p>
        </p:txBody>
      </p:sp>
      <p:grpSp>
        <p:nvGrpSpPr>
          <p:cNvPr id="3" name="Group 2" descr="Inner loop is Learning Progression to Item Design, back and forth between Item Design and Scoring and back and forth between Learning Progression and Scoring"/>
          <p:cNvGrpSpPr/>
          <p:nvPr/>
        </p:nvGrpSpPr>
        <p:grpSpPr>
          <a:xfrm>
            <a:off x="1371600" y="1676400"/>
            <a:ext cx="6858000" cy="4880195"/>
            <a:chOff x="533400" y="1139605"/>
            <a:chExt cx="8225930" cy="5616639"/>
          </a:xfrm>
        </p:grpSpPr>
        <p:sp>
          <p:nvSpPr>
            <p:cNvPr id="4" name="Oval 3"/>
            <p:cNvSpPr/>
            <p:nvPr/>
          </p:nvSpPr>
          <p:spPr>
            <a:xfrm>
              <a:off x="586128" y="1139605"/>
              <a:ext cx="1807956" cy="2227120"/>
            </a:xfrm>
            <a:prstGeom prst="ellipse">
              <a:avLst/>
            </a:prstGeom>
            <a:solidFill>
              <a:schemeClr val="accent5">
                <a:lumMod val="20000"/>
                <a:lumOff val="80000"/>
              </a:schemeClr>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a:latin typeface="Calibri"/>
                <a:cs typeface="Calibri"/>
              </a:endParaRPr>
            </a:p>
          </p:txBody>
        </p:sp>
        <p:sp>
          <p:nvSpPr>
            <p:cNvPr id="5" name="Oval 4"/>
            <p:cNvSpPr/>
            <p:nvPr/>
          </p:nvSpPr>
          <p:spPr>
            <a:xfrm>
              <a:off x="6338516" y="4529124"/>
              <a:ext cx="2420814" cy="2227120"/>
            </a:xfrm>
            <a:prstGeom prst="ellipse">
              <a:avLst/>
            </a:prstGeom>
            <a:solidFill>
              <a:schemeClr val="accent5">
                <a:lumMod val="20000"/>
                <a:lumOff val="80000"/>
              </a:schemeClr>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a:latin typeface="Calibri"/>
                <a:cs typeface="Calibri"/>
              </a:endParaRPr>
            </a:p>
          </p:txBody>
        </p:sp>
        <p:sp>
          <p:nvSpPr>
            <p:cNvPr id="6" name="Oval 5"/>
            <p:cNvSpPr/>
            <p:nvPr/>
          </p:nvSpPr>
          <p:spPr>
            <a:xfrm>
              <a:off x="887709" y="4529124"/>
              <a:ext cx="2591404" cy="2227120"/>
            </a:xfrm>
            <a:prstGeom prst="ellipse">
              <a:avLst/>
            </a:prstGeom>
            <a:solidFill>
              <a:schemeClr val="accent5">
                <a:lumMod val="20000"/>
                <a:lumOff val="80000"/>
              </a:schemeClr>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a:latin typeface="Calibri"/>
                <a:cs typeface="Calibri"/>
              </a:endParaRPr>
            </a:p>
          </p:txBody>
        </p:sp>
        <p:sp>
          <p:nvSpPr>
            <p:cNvPr id="7" name="Oval 6"/>
            <p:cNvSpPr/>
            <p:nvPr/>
          </p:nvSpPr>
          <p:spPr>
            <a:xfrm>
              <a:off x="6869991" y="1188445"/>
              <a:ext cx="1807956" cy="2227120"/>
            </a:xfrm>
            <a:prstGeom prst="ellipse">
              <a:avLst/>
            </a:prstGeom>
            <a:solidFill>
              <a:schemeClr val="accent5">
                <a:lumMod val="20000"/>
                <a:lumOff val="80000"/>
              </a:schemeClr>
            </a:solidFill>
            <a:ln>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a:latin typeface="Calibri"/>
                <a:cs typeface="Calibri"/>
              </a:endParaRPr>
            </a:p>
          </p:txBody>
        </p:sp>
        <p:sp>
          <p:nvSpPr>
            <p:cNvPr id="8" name="TextBox 7"/>
            <p:cNvSpPr txBox="1"/>
            <p:nvPr/>
          </p:nvSpPr>
          <p:spPr>
            <a:xfrm>
              <a:off x="533400" y="1676400"/>
              <a:ext cx="1953165" cy="954107"/>
            </a:xfrm>
            <a:prstGeom prst="rect">
              <a:avLst/>
            </a:prstGeom>
            <a:noFill/>
          </p:spPr>
          <p:txBody>
            <a:bodyPr wrap="square" rtlCol="0">
              <a:spAutoFit/>
            </a:bodyPr>
            <a:lstStyle/>
            <a:p>
              <a:pPr algn="ctr"/>
              <a:r>
                <a:rPr lang="en-US" sz="2800" b="1" dirty="0" smtClean="0">
                  <a:latin typeface="Calibri"/>
                  <a:cs typeface="Calibri"/>
                </a:rPr>
                <a:t>Learning Progression</a:t>
              </a:r>
              <a:endParaRPr lang="en-US" sz="2800" b="1" dirty="0">
                <a:latin typeface="Calibri"/>
                <a:cs typeface="Calibri"/>
              </a:endParaRPr>
            </a:p>
          </p:txBody>
        </p:sp>
        <p:sp>
          <p:nvSpPr>
            <p:cNvPr id="9" name="TextBox 8"/>
            <p:cNvSpPr txBox="1"/>
            <p:nvPr/>
          </p:nvSpPr>
          <p:spPr>
            <a:xfrm>
              <a:off x="6869991" y="1745225"/>
              <a:ext cx="1807956" cy="954107"/>
            </a:xfrm>
            <a:prstGeom prst="rect">
              <a:avLst/>
            </a:prstGeom>
            <a:noFill/>
          </p:spPr>
          <p:txBody>
            <a:bodyPr wrap="square" rtlCol="0">
              <a:spAutoFit/>
            </a:bodyPr>
            <a:lstStyle/>
            <a:p>
              <a:pPr algn="ctr"/>
              <a:r>
                <a:rPr lang="en-US" sz="2800" b="1" dirty="0" smtClean="0">
                  <a:latin typeface="Calibri"/>
                  <a:cs typeface="Calibri"/>
                </a:rPr>
                <a:t>Item</a:t>
              </a:r>
            </a:p>
            <a:p>
              <a:pPr algn="ctr"/>
              <a:r>
                <a:rPr lang="en-US" sz="2800" b="1" dirty="0" smtClean="0">
                  <a:latin typeface="Calibri"/>
                  <a:cs typeface="Calibri"/>
                </a:rPr>
                <a:t>Design</a:t>
              </a:r>
              <a:endParaRPr lang="en-US" sz="2800" b="1" dirty="0">
                <a:latin typeface="Calibri"/>
                <a:cs typeface="Calibri"/>
              </a:endParaRPr>
            </a:p>
          </p:txBody>
        </p:sp>
        <p:sp>
          <p:nvSpPr>
            <p:cNvPr id="10" name="TextBox 9"/>
            <p:cNvSpPr txBox="1"/>
            <p:nvPr/>
          </p:nvSpPr>
          <p:spPr>
            <a:xfrm>
              <a:off x="944332" y="5085904"/>
              <a:ext cx="2437096" cy="954107"/>
            </a:xfrm>
            <a:prstGeom prst="rect">
              <a:avLst/>
            </a:prstGeom>
            <a:noFill/>
          </p:spPr>
          <p:txBody>
            <a:bodyPr wrap="square" rtlCol="0">
              <a:spAutoFit/>
            </a:bodyPr>
            <a:lstStyle/>
            <a:p>
              <a:pPr algn="ctr"/>
              <a:r>
                <a:rPr lang="en-US" sz="2800" b="1" dirty="0" smtClean="0">
                  <a:latin typeface="Calibri"/>
                  <a:cs typeface="Calibri"/>
                </a:rPr>
                <a:t>Assessment</a:t>
              </a:r>
            </a:p>
            <a:p>
              <a:pPr algn="ctr"/>
              <a:r>
                <a:rPr lang="en-US" sz="2800" b="1" dirty="0" smtClean="0">
                  <a:latin typeface="Calibri"/>
                  <a:cs typeface="Calibri"/>
                </a:rPr>
                <a:t>Quality</a:t>
              </a:r>
            </a:p>
          </p:txBody>
        </p:sp>
        <p:sp>
          <p:nvSpPr>
            <p:cNvPr id="11" name="TextBox 10"/>
            <p:cNvSpPr txBox="1"/>
            <p:nvPr/>
          </p:nvSpPr>
          <p:spPr>
            <a:xfrm>
              <a:off x="6647855" y="5085904"/>
              <a:ext cx="1807956" cy="523220"/>
            </a:xfrm>
            <a:prstGeom prst="rect">
              <a:avLst/>
            </a:prstGeom>
            <a:noFill/>
          </p:spPr>
          <p:txBody>
            <a:bodyPr wrap="square" rtlCol="0">
              <a:spAutoFit/>
            </a:bodyPr>
            <a:lstStyle/>
            <a:p>
              <a:pPr algn="ctr"/>
              <a:r>
                <a:rPr lang="en-US" sz="2800" b="1" dirty="0" smtClean="0">
                  <a:latin typeface="Calibri"/>
                  <a:cs typeface="Calibri"/>
                </a:rPr>
                <a:t>Scoring</a:t>
              </a:r>
              <a:endParaRPr lang="en-US" sz="2800" b="1" dirty="0">
                <a:latin typeface="Calibri"/>
                <a:cs typeface="Calibri"/>
              </a:endParaRPr>
            </a:p>
          </p:txBody>
        </p:sp>
        <p:cxnSp>
          <p:nvCxnSpPr>
            <p:cNvPr id="12" name="Straight Arrow Connector 11"/>
            <p:cNvCxnSpPr/>
            <p:nvPr/>
          </p:nvCxnSpPr>
          <p:spPr>
            <a:xfrm flipV="1">
              <a:off x="2394084" y="1701319"/>
              <a:ext cx="4475907" cy="30886"/>
            </a:xfrm>
            <a:prstGeom prst="straightConnector1">
              <a:avLst/>
            </a:prstGeom>
            <a:ln w="28575" cmpd="sng">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13" name="Straight Arrow Connector 12"/>
            <p:cNvCxnSpPr>
              <a:stCxn id="7" idx="4"/>
            </p:cNvCxnSpPr>
            <p:nvPr/>
          </p:nvCxnSpPr>
          <p:spPr>
            <a:xfrm>
              <a:off x="7773969" y="3415565"/>
              <a:ext cx="0" cy="1113559"/>
            </a:xfrm>
            <a:prstGeom prst="straightConnector1">
              <a:avLst/>
            </a:prstGeom>
            <a:ln w="28575" cmpd="sng">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14" name="Straight Arrow Connector 13"/>
            <p:cNvCxnSpPr/>
            <p:nvPr/>
          </p:nvCxnSpPr>
          <p:spPr>
            <a:xfrm flipH="1">
              <a:off x="3479115" y="5562958"/>
              <a:ext cx="2859401" cy="0"/>
            </a:xfrm>
            <a:prstGeom prst="straightConnector1">
              <a:avLst/>
            </a:prstGeom>
            <a:ln w="28575" cmpd="sng">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15" name="Straight Arrow Connector 14"/>
            <p:cNvCxnSpPr>
              <a:stCxn id="6" idx="1"/>
            </p:cNvCxnSpPr>
            <p:nvPr/>
          </p:nvCxnSpPr>
          <p:spPr>
            <a:xfrm flipH="1" flipV="1">
              <a:off x="1229610" y="3366725"/>
              <a:ext cx="37601" cy="1488553"/>
            </a:xfrm>
            <a:prstGeom prst="straightConnector1">
              <a:avLst/>
            </a:prstGeom>
            <a:ln w="28575" cmpd="sng">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16" name="Straight Arrow Connector 15"/>
            <p:cNvCxnSpPr/>
            <p:nvPr/>
          </p:nvCxnSpPr>
          <p:spPr>
            <a:xfrm flipV="1">
              <a:off x="2702700" y="1953612"/>
              <a:ext cx="3945155" cy="16281"/>
            </a:xfrm>
            <a:prstGeom prst="straightConnector1">
              <a:avLst/>
            </a:prstGeom>
            <a:ln>
              <a:solidFill>
                <a:schemeClr val="accent2"/>
              </a:solidFill>
              <a:prstDash val="sysDash"/>
              <a:tailEnd type="arrow"/>
            </a:ln>
          </p:spPr>
          <p:style>
            <a:lnRef idx="2">
              <a:schemeClr val="accent1"/>
            </a:lnRef>
            <a:fillRef idx="0">
              <a:schemeClr val="accent1"/>
            </a:fillRef>
            <a:effectRef idx="1">
              <a:schemeClr val="accent1"/>
            </a:effectRef>
            <a:fontRef idx="minor">
              <a:schemeClr val="tx1"/>
            </a:fontRef>
          </p:style>
        </p:cxnSp>
        <p:cxnSp>
          <p:nvCxnSpPr>
            <p:cNvPr id="17" name="Straight Arrow Connector 16"/>
            <p:cNvCxnSpPr/>
            <p:nvPr/>
          </p:nvCxnSpPr>
          <p:spPr>
            <a:xfrm>
              <a:off x="6747594" y="2067573"/>
              <a:ext cx="41074" cy="2608625"/>
            </a:xfrm>
            <a:prstGeom prst="straightConnector1">
              <a:avLst/>
            </a:prstGeom>
            <a:ln>
              <a:solidFill>
                <a:schemeClr val="accent2"/>
              </a:solidFill>
              <a:prstDash val="sysDash"/>
              <a:headEnd type="arrow"/>
              <a:tailEnd type="arrow"/>
            </a:ln>
          </p:spPr>
          <p:style>
            <a:lnRef idx="2">
              <a:schemeClr val="accent1"/>
            </a:lnRef>
            <a:fillRef idx="0">
              <a:schemeClr val="accent1"/>
            </a:fillRef>
            <a:effectRef idx="1">
              <a:schemeClr val="accent1"/>
            </a:effectRef>
            <a:fontRef idx="minor">
              <a:schemeClr val="tx1"/>
            </a:fontRef>
          </p:style>
        </p:cxnSp>
        <p:cxnSp>
          <p:nvCxnSpPr>
            <p:cNvPr id="18" name="Straight Arrow Connector 17"/>
            <p:cNvCxnSpPr/>
            <p:nvPr/>
          </p:nvCxnSpPr>
          <p:spPr>
            <a:xfrm>
              <a:off x="2556168" y="2197812"/>
              <a:ext cx="3972644" cy="2657466"/>
            </a:xfrm>
            <a:prstGeom prst="straightConnector1">
              <a:avLst/>
            </a:prstGeom>
            <a:ln>
              <a:solidFill>
                <a:schemeClr val="accent2"/>
              </a:solidFill>
              <a:prstDash val="sysDash"/>
              <a:headEnd type="arrow"/>
              <a:tailEnd type="arrow"/>
            </a:ln>
          </p:spPr>
          <p:style>
            <a:lnRef idx="2">
              <a:schemeClr val="accent1"/>
            </a:lnRef>
            <a:fillRef idx="0">
              <a:schemeClr val="accent1"/>
            </a:fillRef>
            <a:effectRef idx="1">
              <a:schemeClr val="accent1"/>
            </a:effectRef>
            <a:fontRef idx="minor">
              <a:schemeClr val="tx1"/>
            </a:fontRef>
          </p:style>
        </p:cxnSp>
        <p:sp>
          <p:nvSpPr>
            <p:cNvPr id="19" name="TextBox 18"/>
            <p:cNvSpPr txBox="1"/>
            <p:nvPr/>
          </p:nvSpPr>
          <p:spPr>
            <a:xfrm>
              <a:off x="4444793" y="2311774"/>
              <a:ext cx="1938158" cy="531332"/>
            </a:xfrm>
            <a:prstGeom prst="rect">
              <a:avLst/>
            </a:prstGeom>
            <a:solidFill>
              <a:schemeClr val="accent6">
                <a:lumMod val="20000"/>
                <a:lumOff val="80000"/>
              </a:schemeClr>
            </a:solidFill>
          </p:spPr>
          <p:txBody>
            <a:bodyPr wrap="square" rtlCol="0">
              <a:spAutoFit/>
            </a:bodyPr>
            <a:lstStyle/>
            <a:p>
              <a:r>
                <a:rPr lang="en-US" sz="2400" b="1" dirty="0"/>
                <a:t>Inner </a:t>
              </a:r>
              <a:r>
                <a:rPr lang="en-US" sz="2400" b="1" dirty="0" smtClean="0"/>
                <a:t>Loop</a:t>
              </a:r>
              <a:endParaRPr lang="en-US" sz="2400" b="1" dirty="0"/>
            </a:p>
          </p:txBody>
        </p:sp>
      </p:grpSp>
    </p:spTree>
    <p:extLst>
      <p:ext uri="{BB962C8B-B14F-4D97-AF65-F5344CB8AC3E}">
        <p14:creationId xmlns:p14="http://schemas.microsoft.com/office/powerpoint/2010/main" val="33919933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Reasons for the cyclical nature</a:t>
            </a:r>
            <a:endParaRPr lang="en-US" dirty="0"/>
          </a:p>
        </p:txBody>
      </p:sp>
      <p:sp>
        <p:nvSpPr>
          <p:cNvPr id="3" name="Content Placeholder 2"/>
          <p:cNvSpPr>
            <a:spLocks noGrp="1"/>
          </p:cNvSpPr>
          <p:nvPr>
            <p:ph idx="1"/>
          </p:nvPr>
        </p:nvSpPr>
        <p:spPr/>
        <p:txBody>
          <a:bodyPr/>
          <a:lstStyle/>
          <a:p>
            <a:r>
              <a:rPr lang="en-US" dirty="0" smtClean="0"/>
              <a:t>Begins with theory-based ideas for LP levels, item design, order, and so on</a:t>
            </a:r>
          </a:p>
          <a:p>
            <a:r>
              <a:rPr lang="en-US" dirty="0" smtClean="0"/>
              <a:t>Makes extensive use of empirical evidence to improve on theory and relate to actual practice</a:t>
            </a:r>
          </a:p>
          <a:p>
            <a:r>
              <a:rPr lang="en-US" dirty="0" smtClean="0"/>
              <a:t>Draws heavily on ideas of validity evidence and the improvement of validity (i.e. response processes, internal structure, etc.)</a:t>
            </a:r>
          </a:p>
        </p:txBody>
      </p:sp>
    </p:spTree>
    <p:extLst>
      <p:ext uri="{BB962C8B-B14F-4D97-AF65-F5344CB8AC3E}">
        <p14:creationId xmlns:p14="http://schemas.microsoft.com/office/powerpoint/2010/main" val="39963038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 often don’t see this cycle</a:t>
            </a:r>
            <a:endParaRPr lang="en-US" dirty="0"/>
          </a:p>
        </p:txBody>
      </p:sp>
      <p:sp>
        <p:nvSpPr>
          <p:cNvPr id="3" name="Content Placeholder 2"/>
          <p:cNvSpPr>
            <a:spLocks noGrp="1"/>
          </p:cNvSpPr>
          <p:nvPr>
            <p:ph idx="1"/>
          </p:nvPr>
        </p:nvSpPr>
        <p:spPr/>
        <p:txBody>
          <a:bodyPr/>
          <a:lstStyle/>
          <a:p>
            <a:r>
              <a:rPr lang="en-US" dirty="0" smtClean="0"/>
              <a:t>Before the beginning of the Common Core, most teachers at most times used packaged curricula and assessments</a:t>
            </a:r>
          </a:p>
          <a:p>
            <a:r>
              <a:rPr lang="en-US" dirty="0" smtClean="0"/>
              <a:t>However, all curriculum developers and assessment developers have gone through several cycles of development – but behind the scenes, where teachers mostly don’t see them</a:t>
            </a:r>
            <a:endParaRPr lang="en-US" dirty="0"/>
          </a:p>
        </p:txBody>
      </p:sp>
    </p:spTree>
    <p:extLst>
      <p:ext uri="{BB962C8B-B14F-4D97-AF65-F5344CB8AC3E}">
        <p14:creationId xmlns:p14="http://schemas.microsoft.com/office/powerpoint/2010/main" val="407658504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8.0&quot;&gt;&lt;object type=&quot;1&quot; unique_id=&quot;10001&quot;&gt;&lt;object type=&quot;2&quot; unique_id=&quot;10002&quot;&gt;&lt;object type=&quot;3&quot; unique_id=&quot;10003&quot;&gt;&lt;property id=&quot;20148&quot; value=&quot;5&quot;/&gt;&lt;property id=&quot;20300&quot; value=&quot;Slide 1 - &amp;quot; Overview of BEAR Assessment System &amp;quot;&quot;/&gt;&lt;property id=&quot;20307&quot; value=&quot;256&quot;/&gt;&lt;/object&gt;&lt;object type=&quot;3&quot; unique_id=&quot;10005&quot;&gt;&lt;property id=&quot;20148&quot; value=&quot;5&quot;/&gt;&lt;property id=&quot;20300&quot; value=&quot;Slide 11 - &amp;quot;BAS #1: Learning Progression&amp;quot;&quot;/&gt;&lt;property id=&quot;20307&quot; value=&quot;376&quot;/&gt;&lt;/object&gt;&lt;object type=&quot;3&quot; unique_id=&quot;10007&quot;&gt;&lt;property id=&quot;20148&quot; value=&quot;5&quot;/&gt;&lt;property id=&quot;20300&quot; value=&quot;Slide 21 - &amp;quot;BAS #3: Outcomes/Scoring&amp;quot;&quot;/&gt;&lt;property id=&quot;20307&quot; value=&quot;378&quot;/&gt;&lt;/object&gt;&lt;object type=&quot;3&quot; unique_id=&quot;10008&quot;&gt;&lt;property id=&quot;20148&quot; value=&quot;5&quot;/&gt;&lt;property id=&quot;20300&quot; value=&quot;Slide 24 - &amp;quot;BAS #4: Assessment Quality&amp;quot;&quot;/&gt;&lt;property id=&quot;20307&quot; value=&quot;379&quot;/&gt;&lt;/object&gt;&lt;object type=&quot;3&quot; unique_id=&quot;10010&quot;&gt;&lt;property id=&quot;20148&quot; value=&quot;5&quot;/&gt;&lt;property id=&quot;20300&quot; value=&quot;Slide 27 - &amp;quot;Bibliography&amp;quot;&quot;/&gt;&lt;property id=&quot;20307&quot; value=&quot;367&quot;/&gt;&lt;/object&gt;&lt;object type=&quot;3&quot; unique_id=&quot;18616&quot;&gt;&lt;property id=&quot;20148&quot; value=&quot;5&quot;/&gt;&lt;property id=&quot;20300&quot; value=&quot;Slide 28 - &amp;quot;Creative Commons License &amp;quot;&quot;/&gt;&lt;property id=&quot;20307&quot; value=&quot;381&quot;/&gt;&lt;/object&gt;&lt;object type=&quot;3&quot; unique_id=&quot;18833&quot;&gt;&lt;property id=&quot;20148&quot; value=&quot;5&quot;/&gt;&lt;property id=&quot;20300&quot; value=&quot;Slide 2 - &amp;quot;BEAR Assessment system (BAS)&amp;quot;&quot;/&gt;&lt;property id=&quot;20307&quot; value=&quot;382&quot;/&gt;&lt;/object&gt;&lt;object type=&quot;3&quot; unique_id=&quot;18834&quot;&gt;&lt;property id=&quot;20148&quot; value=&quot;5&quot;/&gt;&lt;property id=&quot;20300&quot; value=&quot;Slide 3 - &amp;quot;4 building blocks&amp;quot;&quot;/&gt;&lt;property id=&quot;20307&quot; value=&quot;383&quot;/&gt;&lt;/object&gt;&lt;object type=&quot;3&quot; unique_id=&quot;18835&quot;&gt;&lt;property id=&quot;20148&quot; value=&quot;5&quot;/&gt;&lt;property id=&quot;20300&quot; value=&quot;Slide 4 - &amp;quot;Components of bas&amp;quot;&quot;/&gt;&lt;property id=&quot;20307&quot; value=&quot;384&quot;/&gt;&lt;/object&gt;&lt;object type=&quot;3&quot; unique_id=&quot;18836&quot;&gt;&lt;property id=&quot;20148&quot; value=&quot;5&quot;/&gt;&lt;property id=&quot;20300&quot; value=&quot;Slide 10 - &amp;quot;Learning Progressions&amp;quot;&quot;/&gt;&lt;property id=&quot;20307&quot; value=&quot;385&quot;/&gt;&lt;/object&gt;&lt;object type=&quot;3&quot; unique_id=&quot;18837&quot;&gt;&lt;property id=&quot;20148&quot; value=&quot;5&quot;/&gt;&lt;property id=&quot;20300&quot; value=&quot;Slide 12 - &amp;quot;An example learning progression&amp;quot;&quot;/&gt;&lt;property id=&quot;20307&quot; value=&quot;386&quot;/&gt;&lt;/object&gt;&lt;object type=&quot;3&quot; unique_id=&quot;18838&quot;&gt;&lt;property id=&quot;20148&quot; value=&quot;5&quot;/&gt;&lt;property id=&quot;20300&quot; value=&quot;Slide 13 - &amp;quot;Curriculum units&amp;quot;&quot;/&gt;&lt;property id=&quot;20307&quot; value=&quot;387&quot;/&gt;&lt;/object&gt;&lt;object type=&quot;3&quot; unique_id=&quot;18839&quot;&gt;&lt;property id=&quot;20148&quot; value=&quot;5&quot;/&gt;&lt;property id=&quot;20300&quot; value=&quot;Slide 14 - &amp;quot;The learning progression&amp;quot;&quot;/&gt;&lt;property id=&quot;20307&quot; value=&quot;388&quot;/&gt;&lt;/object&gt;&lt;object type=&quot;3&quot; unique_id=&quot;18840&quot;&gt;&lt;property id=&quot;20148&quot; value=&quot;5&quot;/&gt;&lt;property id=&quot;20300&quot; value=&quot;Slide 15 - &amp;quot;The item design&amp;quot;&quot;/&gt;&lt;property id=&quot;20307&quot; value=&quot;389&quot;/&gt;&lt;/object&gt;&lt;object type=&quot;3&quot; unique_id=&quot;18841&quot;&gt;&lt;property id=&quot;20148&quot; value=&quot;5&quot;/&gt;&lt;property id=&quot;20300&quot; value=&quot;Slide 16 - &amp;quot;BAS #2: Item Design&amp;quot;&quot;/&gt;&lt;property id=&quot;20307&quot; value=&quot;393&quot;/&gt;&lt;/object&gt;&lt;object type=&quot;3&quot; unique_id=&quot;18842&quot;&gt;&lt;property id=&quot;20148&quot; value=&quot;5&quot;/&gt;&lt;property id=&quot;20300&quot; value=&quot;Slide 17 - &amp;quot;A forced-choice item&amp;quot;&quot;/&gt;&lt;property id=&quot;20307&quot; value=&quot;390&quot;/&gt;&lt;/object&gt;&lt;object type=&quot;3&quot; unique_id=&quot;18843&quot;&gt;&lt;property id=&quot;20148&quot; value=&quot;5&quot;/&gt;&lt;property id=&quot;20300&quot; value=&quot;Slide 18 - &amp;quot;An Open-ended item&amp;quot;&quot;/&gt;&lt;property id=&quot;20307&quot; value=&quot;391&quot;/&gt;&lt;/object&gt;&lt;object type=&quot;3&quot; unique_id=&quot;18844&quot;&gt;&lt;property id=&quot;20148&quot; value=&quot;5&quot;/&gt;&lt;property id=&quot;20300&quot; value=&quot;Slide 19 - &amp;quot;An ordered multiple choice item&amp;quot;&quot;/&gt;&lt;property id=&quot;20307&quot; value=&quot;392&quot;/&gt;&lt;/object&gt;&lt;object type=&quot;3&quot; unique_id=&quot;18845&quot;&gt;&lt;property id=&quot;20148&quot; value=&quot;5&quot;/&gt;&lt;property id=&quot;20300&quot; value=&quot;Slide 20 - &amp;quot; outcomES/Scoring&amp;quot;&quot;/&gt;&lt;property id=&quot;20307&quot; value=&quot;394&quot;/&gt;&lt;/object&gt;&lt;object type=&quot;3&quot; unique_id=&quot;18846&quot;&gt;&lt;property id=&quot;20148&quot; value=&quot;5&quot;/&gt;&lt;property id=&quot;20300&quot; value=&quot;Slide 22&quot;/&gt;&lt;property id=&quot;20307&quot; value=&quot;395&quot;/&gt;&lt;/object&gt;&lt;object type=&quot;3&quot; unique_id=&quot;18847&quot;&gt;&lt;property id=&quot;20148&quot; value=&quot;5&quot;/&gt;&lt;property id=&quot;20300&quot; value=&quot;Slide 23 - &amp;quot;Assessment quality&amp;quot;&quot;/&gt;&lt;property id=&quot;20307&quot; value=&quot;396&quot;/&gt;&lt;/object&gt;&lt;object type=&quot;3&quot; unique_id=&quot;18848&quot;&gt;&lt;property id=&quot;20148&quot; value=&quot;5&quot;/&gt;&lt;property id=&quot;20300&quot; value=&quot;Slide 25 - &amp;quot;Assessment Quality&amp;quot;&quot;/&gt;&lt;property id=&quot;20307&quot; value=&quot;397&quot;/&gt;&lt;/object&gt;&lt;object type=&quot;3&quot; unique_id=&quot;18953&quot;&gt;&lt;property id=&quot;20148&quot; value=&quot;5&quot;/&gt;&lt;property id=&quot;20300&quot; value=&quot;Slide 26 - &amp;quot;Iterative process of bas&amp;quot;&quot;/&gt;&lt;property id=&quot;20307&quot; value=&quot;398&quot;/&gt;&lt;/object&gt;&lt;object type=&quot;3&quot; unique_id=&quot;20165&quot;&gt;&lt;property id=&quot;20148&quot; value=&quot;5&quot;/&gt;&lt;property id=&quot;20300&quot; value=&quot;Slide 5 - &amp;quot;Spending time on assessment aids in high-quality teaching&amp;quot;&quot;/&gt;&lt;property id=&quot;20307&quot; value=&quot;400&quot;/&gt;&lt;/object&gt;&lt;object type=&quot;3&quot; unique_id=&quot;20166&quot;&gt;&lt;property id=&quot;20148&quot; value=&quot;5&quot;/&gt;&lt;property id=&quot;20300&quot; value=&quot;Slide 6 - &amp;quot;Remember the BAS is a cycle&amp;quot;&quot;/&gt;&lt;property id=&quot;20307&quot; value=&quot;401&quot;/&gt;&lt;/object&gt;&lt;object type=&quot;3&quot; unique_id=&quot;20167&quot;&gt;&lt;property id=&quot;20148&quot; value=&quot;5&quot;/&gt;&lt;property id=&quot;20300&quot; value=&quot;Slide 7 - &amp;quot;Often contains sub-cycles&amp;quot;&quot;/&gt;&lt;property id=&quot;20307&quot; value=&quot;402&quot;/&gt;&lt;/object&gt;&lt;object type=&quot;3&quot; unique_id=&quot;20168&quot;&gt;&lt;property id=&quot;20148&quot; value=&quot;5&quot;/&gt;&lt;property id=&quot;20300&quot; value=&quot;Slide 8 - &amp;quot;Reasons for the cyclical nature&amp;quot;&quot;/&gt;&lt;property id=&quot;20307&quot; value=&quot;403&quot;/&gt;&lt;/object&gt;&lt;object type=&quot;3&quot; unique_id=&quot;20169&quot;&gt;&lt;property id=&quot;20148&quot; value=&quot;5&quot;/&gt;&lt;property id=&quot;20300&quot; value=&quot;Slide 9 - &amp;quot;We often don’t see this cycle&amp;quot;&quot;/&gt;&lt;property id=&quot;20307&quot; value=&quot;404&quot;/&gt;&lt;/object&gt;&lt;/object&gt;&lt;object type=&quot;8&quot; unique_id=&quot;10020&quot;&gt;&lt;/object&gt;&lt;/object&gt;&lt;/database&gt;"/>
  <p:tag name="SECTOMILLISECCONVERTED" val="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rid">
  <a:themeElements>
    <a:clrScheme name="Custom 4">
      <a:dk1>
        <a:srgbClr val="4A3927"/>
      </a:dk1>
      <a:lt1>
        <a:sysClr val="window" lastClr="FFFFFF"/>
      </a:lt1>
      <a:dk2>
        <a:srgbClr val="534949"/>
      </a:dk2>
      <a:lt2>
        <a:srgbClr val="CBDCB6"/>
      </a:lt2>
      <a:accent1>
        <a:srgbClr val="C4AB8F"/>
      </a:accent1>
      <a:accent2>
        <a:srgbClr val="003399"/>
      </a:accent2>
      <a:accent3>
        <a:srgbClr val="9AB052"/>
      </a:accent3>
      <a:accent4>
        <a:srgbClr val="87706B"/>
      </a:accent4>
      <a:accent5>
        <a:srgbClr val="94734E"/>
      </a:accent5>
      <a:accent6>
        <a:srgbClr val="72A5E2"/>
      </a:accent6>
      <a:hlink>
        <a:srgbClr val="006699"/>
      </a:hlink>
      <a:folHlink>
        <a:srgbClr val="C0C0C0"/>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CE426A0BE1DCD4282029129806F0353" ma:contentTypeVersion="8" ma:contentTypeDescription="Create a new document." ma:contentTypeScope="" ma:versionID="2fa6e710697f4022c0d5a648e4491bb5">
  <xsd:schema xmlns:xsd="http://www.w3.org/2001/XMLSchema" xmlns:xs="http://www.w3.org/2001/XMLSchema" xmlns:p="http://schemas.microsoft.com/office/2006/metadata/properties" xmlns:ns1="http://schemas.microsoft.com/sharepoint/v3" xmlns:ns2="826a7eb6-1fc1-4229-aedf-6a10bdcdc31e" xmlns:ns3="54031767-dd6d-417c-ab73-583408f47564" targetNamespace="http://schemas.microsoft.com/office/2006/metadata/properties" ma:root="true" ma:fieldsID="256e605d0e29d97c9081fe2632c68745" ns1:_="" ns2:_="" ns3:_="">
    <xsd:import namespace="http://schemas.microsoft.com/sharepoint/v3"/>
    <xsd:import namespace="826a7eb6-1fc1-4229-aedf-6a10bdcdc31e"/>
    <xsd:import namespace="54031767-dd6d-417c-ab73-583408f47564"/>
    <xsd:element name="properties">
      <xsd:complexType>
        <xsd:sequence>
          <xsd:element name="documentManagement">
            <xsd:complexType>
              <xsd:all>
                <xsd:element ref="ns1:PublishingStartDate" minOccurs="0"/>
                <xsd:element ref="ns1:PublishingExpirationDate" minOccurs="0"/>
                <xsd:element ref="ns2:Estimated_x0020_Creation_x0020_Date" minOccurs="0"/>
                <xsd:element ref="ns2:Remediation_x0020_Date" minOccurs="0"/>
                <xsd:element ref="ns2:Priority"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826a7eb6-1fc1-4229-aedf-6a10bdcdc31e" elementFormDefault="qualified">
    <xsd:import namespace="http://schemas.microsoft.com/office/2006/documentManagement/types"/>
    <xsd:import namespace="http://schemas.microsoft.com/office/infopath/2007/PartnerControls"/>
    <xsd:element name="Estimated_x0020_Creation_x0020_Date" ma:index="6" nillable="true" ma:displayName="Estimated Creation Date" ma:format="DateOnly" ma:internalName="Estimated_x0020_Creation_x0020_Date" ma:readOnly="false">
      <xsd:simpleType>
        <xsd:restriction base="dms:DateTime"/>
      </xsd:simpleType>
    </xsd:element>
    <xsd:element name="Remediation_x0020_Date" ma:index="7" nillable="true" ma:displayName="Remediation Date" ma:default="[today]" ma:format="DateOnly" ma:internalName="Remediation_x0020_Date" ma:readOnly="false">
      <xsd:simpleType>
        <xsd:restriction base="dms:DateTime"/>
      </xsd:simpleType>
    </xsd:element>
    <xsd:element name="Priority" ma:index="8" nillable="true" ma:displayName="Priority" ma:default="New" ma:description="What Priority Level Is This Document?" ma:format="RadioButtons" ma:internalName="Priority" ma:readOnly="false">
      <xsd:simpleType>
        <xsd:restriction base="dms:Choice">
          <xsd:enumeration value="New"/>
          <xsd:enumeration value="Legacy"/>
          <xsd:enumeration value="Tier 1"/>
          <xsd:enumeration value="Tier 2"/>
          <xsd:enumeration value="Tier 3"/>
        </xsd:restriction>
      </xsd:simpleType>
    </xsd:element>
  </xsd:schema>
  <xsd:schema xmlns:xsd="http://www.w3.org/2001/XMLSchema" xmlns:xs="http://www.w3.org/2001/XMLSchema" xmlns:dms="http://schemas.microsoft.com/office/2006/documentManagement/types" xmlns:pc="http://schemas.microsoft.com/office/infopath/2007/PartnerControls" targetNamespace="54031767-dd6d-417c-ab73-583408f47564"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9"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Remediation_x0020_Date xmlns="826a7eb6-1fc1-4229-aedf-6a10bdcdc31e">2019-06-28T07:00:00+00:00</Remediation_x0020_Date>
    <Estimated_x0020_Creation_x0020_Date xmlns="826a7eb6-1fc1-4229-aedf-6a10bdcdc31e" xsi:nil="true"/>
    <Priority xmlns="826a7eb6-1fc1-4229-aedf-6a10bdcdc31e">New</Priority>
  </documentManagement>
</p:properties>
</file>

<file path=customXml/itemProps1.xml><?xml version="1.0" encoding="utf-8"?>
<ds:datastoreItem xmlns:ds="http://schemas.openxmlformats.org/officeDocument/2006/customXml" ds:itemID="{A0B34D10-D3FA-47B1-8284-973EBEF3F39C}"/>
</file>

<file path=customXml/itemProps2.xml><?xml version="1.0" encoding="utf-8"?>
<ds:datastoreItem xmlns:ds="http://schemas.openxmlformats.org/officeDocument/2006/customXml" ds:itemID="{82881A27-C8EC-4471-AA31-EA1D574288EF}"/>
</file>

<file path=customXml/itemProps3.xml><?xml version="1.0" encoding="utf-8"?>
<ds:datastoreItem xmlns:ds="http://schemas.openxmlformats.org/officeDocument/2006/customXml" ds:itemID="{44BD708A-907B-494E-AC89-EAA8A1DBE3E9}"/>
</file>

<file path=docProps/app.xml><?xml version="1.0" encoding="utf-8"?>
<Properties xmlns="http://schemas.openxmlformats.org/officeDocument/2006/extended-properties" xmlns:vt="http://schemas.openxmlformats.org/officeDocument/2006/docPropsVTypes">
  <Template/>
  <TotalTime>19778</TotalTime>
  <Words>3186</Words>
  <Application>Microsoft Office PowerPoint</Application>
  <PresentationFormat>On-screen Show (4:3)</PresentationFormat>
  <Paragraphs>248</Paragraphs>
  <Slides>28</Slides>
  <Notes>24</Notes>
  <HiddenSlides>0</HiddenSlides>
  <MMClips>0</MMClips>
  <ScaleCrop>false</ScaleCrop>
  <HeadingPairs>
    <vt:vector size="10" baseType="variant">
      <vt:variant>
        <vt:lpstr>Fonts Used</vt:lpstr>
      </vt:variant>
      <vt:variant>
        <vt:i4>7</vt:i4>
      </vt:variant>
      <vt:variant>
        <vt:lpstr>Theme</vt:lpstr>
      </vt:variant>
      <vt:variant>
        <vt:i4>1</vt:i4>
      </vt:variant>
      <vt:variant>
        <vt:lpstr>Links</vt:lpstr>
      </vt:variant>
      <vt:variant>
        <vt:i4>1</vt:i4>
      </vt:variant>
      <vt:variant>
        <vt:lpstr>Embedded OLE Servers</vt:lpstr>
      </vt:variant>
      <vt:variant>
        <vt:i4>1</vt:i4>
      </vt:variant>
      <vt:variant>
        <vt:lpstr>Slide Titles</vt:lpstr>
      </vt:variant>
      <vt:variant>
        <vt:i4>28</vt:i4>
      </vt:variant>
    </vt:vector>
  </HeadingPairs>
  <TitlesOfParts>
    <vt:vector size="38" baseType="lpstr">
      <vt:lpstr>微软雅黑</vt:lpstr>
      <vt:lpstr>Arial</vt:lpstr>
      <vt:lpstr>Calibri</vt:lpstr>
      <vt:lpstr>Franklin Gothic Medium</vt:lpstr>
      <vt:lpstr>Times New Roman</vt:lpstr>
      <vt:lpstr>Wingdings</vt:lpstr>
      <vt:lpstr>Wingdings 2</vt:lpstr>
      <vt:lpstr>Grid</vt:lpstr>
      <vt:lpstr>!OLE_LINK1</vt:lpstr>
      <vt:lpstr>Document</vt:lpstr>
      <vt:lpstr> Overview of BEAR Assessment System </vt:lpstr>
      <vt:lpstr>BEAR Assessment system (BAS)</vt:lpstr>
      <vt:lpstr>4 building blocks</vt:lpstr>
      <vt:lpstr>Components of bas</vt:lpstr>
      <vt:lpstr>Spending time on assessment aids in high-quality teaching</vt:lpstr>
      <vt:lpstr>Remember the BAS is a cycle</vt:lpstr>
      <vt:lpstr>Often contains sub-cycles</vt:lpstr>
      <vt:lpstr>Reasons for the cyclical nature</vt:lpstr>
      <vt:lpstr>We often don’t see this cycle</vt:lpstr>
      <vt:lpstr>Learning Progressions</vt:lpstr>
      <vt:lpstr>BAS #1: Learning Progression</vt:lpstr>
      <vt:lpstr>An example learning progression</vt:lpstr>
      <vt:lpstr>Curriculum units</vt:lpstr>
      <vt:lpstr>The learning progression</vt:lpstr>
      <vt:lpstr>The item design</vt:lpstr>
      <vt:lpstr>BAS #2: Item Design</vt:lpstr>
      <vt:lpstr>A forced-choice item</vt:lpstr>
      <vt:lpstr>An Open-ended item</vt:lpstr>
      <vt:lpstr>An ordered multiple choice item</vt:lpstr>
      <vt:lpstr> outcomES/Scoring</vt:lpstr>
      <vt:lpstr>BAS #3: Outcomes/Scoring</vt:lpstr>
      <vt:lpstr>Scoring Guide for open ended items</vt:lpstr>
      <vt:lpstr>Assessment quality</vt:lpstr>
      <vt:lpstr>BAS #4: Assessment Quality</vt:lpstr>
      <vt:lpstr>Assessment Quality</vt:lpstr>
      <vt:lpstr>Iterative process of bas</vt:lpstr>
      <vt:lpstr>Bibliography</vt:lpstr>
      <vt:lpstr>Creative Commons License </vt:lpstr>
    </vt:vector>
  </TitlesOfParts>
  <Company>Oregon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Overview of BEAR Assessment System PowerPoint Presentation</dc:title>
  <dc:creator>Oregon Department of Education</dc:creator>
  <cp:lastModifiedBy>ASPENGREN Kirsten - ODE</cp:lastModifiedBy>
  <cp:revision>213</cp:revision>
  <dcterms:created xsi:type="dcterms:W3CDTF">2014-07-22T17:12:15Z</dcterms:created>
  <dcterms:modified xsi:type="dcterms:W3CDTF">2019-06-17T22:01:17Z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0x010100ACE426A0BE1DCD4282029129806F0353</vt:lpwstr>
  </property>
</Properties>
</file>