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4"/>
  </p:sldMasterIdLst>
  <p:notesMasterIdLst>
    <p:notesMasterId r:id="rId21"/>
  </p:notesMasterIdLst>
  <p:sldIdLst>
    <p:sldId id="256" r:id="rId5"/>
    <p:sldId id="367" r:id="rId6"/>
    <p:sldId id="404" r:id="rId7"/>
    <p:sldId id="402" r:id="rId8"/>
    <p:sldId id="403" r:id="rId9"/>
    <p:sldId id="381" r:id="rId10"/>
    <p:sldId id="383" r:id="rId11"/>
    <p:sldId id="405" r:id="rId12"/>
    <p:sldId id="374" r:id="rId13"/>
    <p:sldId id="373" r:id="rId14"/>
    <p:sldId id="406" r:id="rId15"/>
    <p:sldId id="369" r:id="rId16"/>
    <p:sldId id="407" r:id="rId17"/>
    <p:sldId id="408" r:id="rId18"/>
    <p:sldId id="396" r:id="rId19"/>
    <p:sldId id="409" r:id="rId20"/>
  </p:sldIdLst>
  <p:sldSz cx="9144000" cy="6858000" type="screen4x3"/>
  <p:notesSz cx="6858000" cy="91440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ren Draney" initials="KD" lastIdx="15" clrIdx="0"/>
  <p:cmAuthor id="1" name="Henri" initials="H" lastIdx="2" clrIdx="1"/>
  <p:cmAuthor id="2" name="Diah" initials="D" lastIdx="11"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33" autoAdjust="0"/>
    <p:restoredTop sz="72772" autoAdjust="0"/>
  </p:normalViewPr>
  <p:slideViewPr>
    <p:cSldViewPr>
      <p:cViewPr varScale="1">
        <p:scale>
          <a:sx n="53" d="100"/>
          <a:sy n="53" d="100"/>
        </p:scale>
        <p:origin x="1014" y="72"/>
      </p:cViewPr>
      <p:guideLst>
        <p:guide orient="horz" pos="2160"/>
        <p:guide pos="2880"/>
      </p:guideLst>
    </p:cSldViewPr>
  </p:slideViewPr>
  <p:outlineViewPr>
    <p:cViewPr>
      <p:scale>
        <a:sx n="33" d="100"/>
        <a:sy n="33" d="100"/>
      </p:scale>
      <p:origin x="72" y="2208"/>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gs" Target="tags/tag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E89C91-1DEC-49EC-AE7D-40E185A026B4}" type="datetimeFigureOut">
              <a:rPr lang="en-US" smtClean="0"/>
              <a:t>6/17/2019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8ED1C4-E55A-4059-8929-41A6A0563924}" type="slidenum">
              <a:rPr lang="en-US" smtClean="0"/>
              <a:t>‹#›</a:t>
            </a:fld>
            <a:endParaRPr lang="en-US" dirty="0"/>
          </a:p>
        </p:txBody>
      </p:sp>
    </p:spTree>
    <p:extLst>
      <p:ext uri="{BB962C8B-B14F-4D97-AF65-F5344CB8AC3E}">
        <p14:creationId xmlns:p14="http://schemas.microsoft.com/office/powerpoint/2010/main" val="1046284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This chapter will involve the characteristics of good rubrics, and some general strategies that can be used to produce them.</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a:t>
            </a:fld>
            <a:endParaRPr lang="en-US" dirty="0"/>
          </a:p>
        </p:txBody>
      </p:sp>
    </p:spTree>
    <p:extLst>
      <p:ext uri="{BB962C8B-B14F-4D97-AF65-F5344CB8AC3E}">
        <p14:creationId xmlns:p14="http://schemas.microsoft.com/office/powerpoint/2010/main" val="15667573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We’ll now be discussing several strategies that can be used to design rubrics for a particular task.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first of these includes using the description of the Learning Progression levels (either within or between grades) as general descriptors to design the specific levels of the rubric.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second is the use of a general rubric strategy such as Bloom’s taxonomy or a modification of it, or the Structure of the Learning Outcome taxonomy (which we’ll show in the next slide), to design the specific levels of the rubric</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third is a technique called </a:t>
            </a:r>
            <a:r>
              <a:rPr lang="en-US" sz="1200" kern="1200" dirty="0" err="1" smtClean="0">
                <a:solidFill>
                  <a:schemeClr val="tx1"/>
                </a:solidFill>
                <a:effectLst/>
                <a:latin typeface="+mn-lt"/>
                <a:ea typeface="+mn-ea"/>
                <a:cs typeface="+mn-cs"/>
              </a:rPr>
              <a:t>phenomenographic</a:t>
            </a:r>
            <a:r>
              <a:rPr lang="en-US" sz="1200" kern="1200" dirty="0" smtClean="0">
                <a:solidFill>
                  <a:schemeClr val="tx1"/>
                </a:solidFill>
                <a:effectLst/>
                <a:latin typeface="+mn-lt"/>
                <a:ea typeface="+mn-ea"/>
                <a:cs typeface="+mn-cs"/>
              </a:rPr>
              <a:t> sorting, which we’ll explore in more detail in a few minutes.  This technique basically involves sorting a set of student outcomes according to quality, and using the result to describe the specific rubric levels.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10</a:t>
            </a:fld>
            <a:endParaRPr lang="en-US" dirty="0"/>
          </a:p>
        </p:txBody>
      </p:sp>
    </p:spTree>
    <p:extLst>
      <p:ext uri="{BB962C8B-B14F-4D97-AF65-F5344CB8AC3E}">
        <p14:creationId xmlns:p14="http://schemas.microsoft.com/office/powerpoint/2010/main" val="37085625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SOLO (short for Structure of the Learning Outcome) taxonomy has five levels, which we’ve labeled 0 through 4.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lowest level, </a:t>
            </a:r>
            <a:r>
              <a:rPr lang="en-US" sz="1200" kern="1200" dirty="0" err="1" smtClean="0">
                <a:solidFill>
                  <a:schemeClr val="tx1"/>
                </a:solidFill>
                <a:effectLst/>
                <a:latin typeface="+mn-lt"/>
                <a:ea typeface="+mn-ea"/>
                <a:cs typeface="+mn-cs"/>
              </a:rPr>
              <a:t>prestructural</a:t>
            </a:r>
            <a:r>
              <a:rPr lang="en-US" sz="1200" kern="1200" dirty="0" smtClean="0">
                <a:solidFill>
                  <a:schemeClr val="tx1"/>
                </a:solidFill>
                <a:effectLst/>
                <a:latin typeface="+mn-lt"/>
                <a:ea typeface="+mn-ea"/>
                <a:cs typeface="+mn-cs"/>
              </a:rPr>
              <a:t> consists of only information that is irrelevant to the question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next highest level , </a:t>
            </a:r>
            <a:r>
              <a:rPr lang="en-US" sz="1200" kern="1200" dirty="0" err="1" smtClean="0">
                <a:solidFill>
                  <a:schemeClr val="tx1"/>
                </a:solidFill>
                <a:effectLst/>
                <a:latin typeface="+mn-lt"/>
                <a:ea typeface="+mn-ea"/>
                <a:cs typeface="+mn-cs"/>
              </a:rPr>
              <a:t>unistructural</a:t>
            </a:r>
            <a:r>
              <a:rPr lang="en-US" sz="1200" kern="1200" dirty="0" smtClean="0">
                <a:solidFill>
                  <a:schemeClr val="tx1"/>
                </a:solidFill>
                <a:effectLst/>
                <a:latin typeface="+mn-lt"/>
                <a:ea typeface="+mn-ea"/>
                <a:cs typeface="+mn-cs"/>
              </a:rPr>
              <a:t>, consists of only one relevant piece if information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Level 2, </a:t>
            </a:r>
            <a:r>
              <a:rPr lang="en-US" sz="1200" kern="1200" dirty="0" err="1" smtClean="0">
                <a:solidFill>
                  <a:schemeClr val="tx1"/>
                </a:solidFill>
                <a:effectLst/>
                <a:latin typeface="+mn-lt"/>
                <a:ea typeface="+mn-ea"/>
                <a:cs typeface="+mn-cs"/>
              </a:rPr>
              <a:t>multistructural</a:t>
            </a:r>
            <a:r>
              <a:rPr lang="en-US" sz="1200" kern="1200" dirty="0" smtClean="0">
                <a:solidFill>
                  <a:schemeClr val="tx1"/>
                </a:solidFill>
                <a:effectLst/>
                <a:latin typeface="+mn-lt"/>
                <a:ea typeface="+mn-ea"/>
                <a:cs typeface="+mn-cs"/>
              </a:rPr>
              <a:t>, consists of multiple pieces of information, often presented as a list</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Level 3. Relational, consists of multiple pieces of information, integrated into a coherent response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highest level, Extended, extends the response to information not included or required by the stimulus</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11</a:t>
            </a:fld>
            <a:endParaRPr lang="en-US" dirty="0"/>
          </a:p>
        </p:txBody>
      </p:sp>
    </p:spTree>
    <p:extLst>
      <p:ext uri="{BB962C8B-B14F-4D97-AF65-F5344CB8AC3E}">
        <p14:creationId xmlns:p14="http://schemas.microsoft.com/office/powerpoint/2010/main" val="15599096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err="1" smtClean="0">
                <a:solidFill>
                  <a:schemeClr val="tx1"/>
                </a:solidFill>
                <a:effectLst/>
                <a:latin typeface="+mn-lt"/>
                <a:ea typeface="+mn-ea"/>
                <a:cs typeface="+mn-cs"/>
              </a:rPr>
              <a:t>Phenomenographic</a:t>
            </a:r>
            <a:r>
              <a:rPr lang="en-US" sz="1200" kern="1200" dirty="0" smtClean="0">
                <a:solidFill>
                  <a:schemeClr val="tx1"/>
                </a:solidFill>
                <a:effectLst/>
                <a:latin typeface="+mn-lt"/>
                <a:ea typeface="+mn-ea"/>
                <a:cs typeface="+mn-cs"/>
              </a:rPr>
              <a:t> sorting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involves sorting student responses to a particular item into piles of increasingly good performance (performances within a pile should be similar in level of quality, and piles should be ordered according to quality).</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Then, the differences between the piles should be described.</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These can be used to develop descriptions of different levels of the rubric</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It is often most effective to do the sorting in pairs, and discussing the similarities and differences with a partner</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12</a:t>
            </a:fld>
            <a:endParaRPr lang="en-US" dirty="0"/>
          </a:p>
        </p:txBody>
      </p:sp>
    </p:spTree>
    <p:extLst>
      <p:ext uri="{BB962C8B-B14F-4D97-AF65-F5344CB8AC3E}">
        <p14:creationId xmlns:p14="http://schemas.microsoft.com/office/powerpoint/2010/main" val="28247737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Rubrics can also be used as a tool with students.  This has a number of advantages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They can be used to explain what the test will emphasize, and what the expectations will be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They can be used to explain how the assessment will be scored, and what the meanings of the criteria are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Finally, they can be used to explain how the results will be used</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13</a:t>
            </a:fld>
            <a:endParaRPr lang="en-US" dirty="0"/>
          </a:p>
        </p:txBody>
      </p:sp>
    </p:spTree>
    <p:extLst>
      <p:ext uri="{BB962C8B-B14F-4D97-AF65-F5344CB8AC3E}">
        <p14:creationId xmlns:p14="http://schemas.microsoft.com/office/powerpoint/2010/main" val="42190991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How to go about using rubrics with students: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First, make sure that the language of the rubric can be understood by students (you may have to simplify them for younger children).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Holistic rubrics, or a compilation of the criteria for analytic rubrics, are easier for students to follow.  They should provide characteristics of a good response, as opposed to information about correct answers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It’s a good idea to provide the rubrics as handouts to students in advance of administering the assessment, as they can use them to focus their preparation.  For take-home projects, rubrics can be included in the project packet.</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An alternative use for rubrics is to allow students to participate in a scoring exercise.  This works as follows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Choose a small number (say, 5-7) of student responses (ideally from another year or class).  Remove all identifying information.</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Have the students work in small groups to score the papers.  Require the groups to come to consensus about the scores to be assigned and the reasons why.  Allow about half an hour for discussion.</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If you like, have a whole group discussion about the results.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This technique works best with students 10 and older.  The idea is to help students understand what teachers are looking for in responses.</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14</a:t>
            </a:fld>
            <a:endParaRPr lang="en-US" dirty="0"/>
          </a:p>
        </p:txBody>
      </p:sp>
    </p:spTree>
    <p:extLst>
      <p:ext uri="{BB962C8B-B14F-4D97-AF65-F5344CB8AC3E}">
        <p14:creationId xmlns:p14="http://schemas.microsoft.com/office/powerpoint/2010/main" val="1951731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smtClean="0">
                <a:solidFill>
                  <a:schemeClr val="tx1"/>
                </a:solidFill>
                <a:effectLst/>
                <a:latin typeface="+mn-lt"/>
                <a:ea typeface="+mn-ea"/>
                <a:cs typeface="+mn-cs"/>
              </a:rPr>
              <a:t>That’s the end of our chapter on rubric development; if you’d like more  information, here are some references for you.</a:t>
            </a:r>
            <a:br>
              <a:rPr lang="en-US" sz="1200" kern="1200" smtClean="0">
                <a:solidFill>
                  <a:schemeClr val="tx1"/>
                </a:solidFill>
                <a:effectLst/>
                <a:latin typeface="+mn-lt"/>
                <a:ea typeface="+mn-ea"/>
                <a:cs typeface="+mn-cs"/>
              </a:rPr>
            </a:b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15</a:t>
            </a:fld>
            <a:endParaRPr lang="en-US" dirty="0"/>
          </a:p>
        </p:txBody>
      </p:sp>
    </p:spTree>
    <p:extLst>
      <p:ext uri="{BB962C8B-B14F-4D97-AF65-F5344CB8AC3E}">
        <p14:creationId xmlns:p14="http://schemas.microsoft.com/office/powerpoint/2010/main" val="18668166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16</a:t>
            </a:fld>
            <a:endParaRPr lang="en-US"/>
          </a:p>
        </p:txBody>
      </p:sp>
    </p:spTree>
    <p:extLst>
      <p:ext uri="{BB962C8B-B14F-4D97-AF65-F5344CB8AC3E}">
        <p14:creationId xmlns:p14="http://schemas.microsoft.com/office/powerpoint/2010/main" val="33629491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Scoring rubrics involve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specific expectations of an assessment task</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 set of clear expectations or criteria, that allows both teachers and students to focus on what is valued in a subject, topic, or activity</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components of a rubric may include</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Aspects of a task which may be taken into account when making a judgment about performance </a:t>
            </a:r>
            <a:r>
              <a:rPr lang="en-US" sz="1200" kern="1200" dirty="0" err="1" smtClean="0">
                <a:solidFill>
                  <a:schemeClr val="tx1"/>
                </a:solidFill>
                <a:effectLst/>
                <a:latin typeface="+mn-lt"/>
                <a:ea typeface="+mn-ea"/>
                <a:cs typeface="+mn-cs"/>
              </a:rPr>
              <a:t>ont</a:t>
            </a:r>
            <a:r>
              <a:rPr lang="en-US" sz="1200" kern="1200" dirty="0" smtClean="0">
                <a:solidFill>
                  <a:schemeClr val="tx1"/>
                </a:solidFill>
                <a:effectLst/>
                <a:latin typeface="+mn-lt"/>
                <a:ea typeface="+mn-ea"/>
                <a:cs typeface="+mn-cs"/>
              </a:rPr>
              <a:t> hat task</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Different weightings for different criteria</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Levels of attainment (which may include grade level descriptors)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We’ll be talking in the coming pages about two types of rubrics: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Descriptive or analytic</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Holistic</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As well as when and why we use particular types of rubrics</a:t>
            </a:r>
          </a:p>
          <a:p>
            <a:pPr marL="171450" indent="-171450">
              <a:buFont typeface="Arial" panose="020B0604020202020204" pitchFamily="34" charset="0"/>
              <a:buChar char="•"/>
            </a:pPr>
            <a:endParaRPr lang="en-US" sz="1200" kern="1200" baseline="0" dirty="0" smtClean="0">
              <a:solidFill>
                <a:schemeClr val="tx1"/>
              </a:solidFill>
              <a:latin typeface="+mn-lt"/>
              <a:ea typeface="+mn-ea"/>
              <a:cs typeface="+mn-cs"/>
            </a:endParaRPr>
          </a:p>
          <a:p>
            <a:pPr marL="171450" indent="-171450">
              <a:buFont typeface="Arial" panose="020B0604020202020204" pitchFamily="34" charset="0"/>
              <a:buChar char="•"/>
            </a:pPr>
            <a:endParaRPr lang="en-US" sz="1200" kern="1200" baseline="0" dirty="0" smtClean="0">
              <a:solidFill>
                <a:schemeClr val="tx1"/>
              </a:solidFill>
              <a:latin typeface="+mn-lt"/>
              <a:ea typeface="+mn-ea"/>
              <a:cs typeface="+mn-cs"/>
            </a:endParaRPr>
          </a:p>
          <a:p>
            <a:pPr marL="171450" indent="-171450">
              <a:buFont typeface="Arial" panose="020B0604020202020204" pitchFamily="34" charset="0"/>
              <a:buChar char="•"/>
            </a:pPr>
            <a:endParaRPr lang="en-US" baseline="0" dirty="0" smtClean="0"/>
          </a:p>
        </p:txBody>
      </p:sp>
      <p:sp>
        <p:nvSpPr>
          <p:cNvPr id="4" name="Slide Number Placeholder 3"/>
          <p:cNvSpPr>
            <a:spLocks noGrp="1"/>
          </p:cNvSpPr>
          <p:nvPr>
            <p:ph type="sldNum" sz="quarter" idx="10"/>
          </p:nvPr>
        </p:nvSpPr>
        <p:spPr/>
        <p:txBody>
          <a:bodyPr/>
          <a:lstStyle/>
          <a:p>
            <a:fld id="{988ED1C4-E55A-4059-8929-41A6A0563924}" type="slidenum">
              <a:rPr lang="en-US" smtClean="0"/>
              <a:t>2</a:t>
            </a:fld>
            <a:endParaRPr lang="en-US" dirty="0"/>
          </a:p>
        </p:txBody>
      </p:sp>
    </p:spTree>
    <p:extLst>
      <p:ext uri="{BB962C8B-B14F-4D97-AF65-F5344CB8AC3E}">
        <p14:creationId xmlns:p14="http://schemas.microsoft.com/office/powerpoint/2010/main" val="3259994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baseline="0" dirty="0" smtClean="0">
              <a:solidFill>
                <a:schemeClr val="tx1"/>
              </a:solidFill>
              <a:latin typeface="+mn-lt"/>
              <a:ea typeface="+mn-ea"/>
              <a:cs typeface="+mn-cs"/>
            </a:endParaRPr>
          </a:p>
          <a:p>
            <a:pPr lvl="0"/>
            <a:r>
              <a:rPr lang="en-US" sz="1200" kern="1200" dirty="0" smtClean="0">
                <a:solidFill>
                  <a:schemeClr val="tx1"/>
                </a:solidFill>
                <a:effectLst/>
                <a:latin typeface="+mn-lt"/>
                <a:ea typeface="+mn-ea"/>
                <a:cs typeface="+mn-cs"/>
              </a:rPr>
              <a:t>Rubrics have a number of advantages for both teachers and students.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For teachers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provide the criteria against which an assessment should be evaluated</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assist in providing a student with detailed and timely feedback about performance</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encourage the teacher’s critical thinking</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facilitate communication with colleagues using the same rubric for scoring</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An, they provide feedback that can be used to refine teaching and learning activities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For students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clarify the teacher’s expectations around assessment</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provide information about the expected performance</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And, they can help students to monitor, and to critique, their own work based on the rubric levels</a:t>
            </a:r>
          </a:p>
          <a:p>
            <a:pPr marL="171450" indent="-171450">
              <a:buFont typeface="Arial" panose="020B0604020202020204" pitchFamily="34" charset="0"/>
              <a:buChar char="•"/>
            </a:pPr>
            <a:endParaRPr lang="en-US" baseline="0" dirty="0" smtClean="0"/>
          </a:p>
        </p:txBody>
      </p:sp>
      <p:sp>
        <p:nvSpPr>
          <p:cNvPr id="4" name="Slide Number Placeholder 3"/>
          <p:cNvSpPr>
            <a:spLocks noGrp="1"/>
          </p:cNvSpPr>
          <p:nvPr>
            <p:ph type="sldNum" sz="quarter" idx="10"/>
          </p:nvPr>
        </p:nvSpPr>
        <p:spPr/>
        <p:txBody>
          <a:bodyPr/>
          <a:lstStyle/>
          <a:p>
            <a:fld id="{988ED1C4-E55A-4059-8929-41A6A0563924}" type="slidenum">
              <a:rPr lang="en-US" smtClean="0"/>
              <a:t>3</a:t>
            </a:fld>
            <a:endParaRPr lang="en-US" dirty="0"/>
          </a:p>
        </p:txBody>
      </p:sp>
    </p:spTree>
    <p:extLst>
      <p:ext uri="{BB962C8B-B14F-4D97-AF65-F5344CB8AC3E}">
        <p14:creationId xmlns:p14="http://schemas.microsoft.com/office/powerpoint/2010/main" val="28355849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Good rubrics have several characteristics.  These include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They are well defined</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clearly define the expected student performance for each level</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use specific objective terms involving behavior, rather than general evaluative terms (which each user of the rubric may define differently)</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They are context specific</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define teacher expectations for students for given performances in particular subject domains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This makes them useful for instruction as well as assessment purposes.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4</a:t>
            </a:fld>
            <a:endParaRPr lang="en-US" dirty="0"/>
          </a:p>
        </p:txBody>
      </p:sp>
    </p:spTree>
    <p:extLst>
      <p:ext uri="{BB962C8B-B14F-4D97-AF65-F5344CB8AC3E}">
        <p14:creationId xmlns:p14="http://schemas.microsoft.com/office/powerpoint/2010/main" val="16658640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Additional components include that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They are finite</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No need to make a new scoring category for each new type of response – and every response must be </a:t>
            </a:r>
            <a:r>
              <a:rPr lang="en-US" sz="1200" kern="1200" dirty="0" err="1" smtClean="0">
                <a:solidFill>
                  <a:schemeClr val="tx1"/>
                </a:solidFill>
                <a:effectLst/>
                <a:latin typeface="+mn-lt"/>
                <a:ea typeface="+mn-ea"/>
                <a:cs typeface="+mn-cs"/>
              </a:rPr>
              <a:t>scorable</a:t>
            </a:r>
            <a:r>
              <a:rPr lang="en-US" sz="1200" kern="1200" dirty="0" smtClean="0">
                <a:solidFill>
                  <a:schemeClr val="tx1"/>
                </a:solidFill>
                <a:effectLst/>
                <a:latin typeface="+mn-lt"/>
                <a:ea typeface="+mn-ea"/>
                <a:cs typeface="+mn-cs"/>
              </a:rPr>
              <a:t> (even those that are off task, or flippant!)</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They are exhaustive</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There should be a place for every type of response – even irrelevant or flippant types of responses (I think of this as “a place for everything and everything in its place”)</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 number of levels is important; we want to differentiate between important  level differences, but too many score levels can confuse both students and teachers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They are (at least partially) ordered</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 order should represent the different levels of learning targets as represented by the LP</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They should be related to the common core theme or strand, and coherent with the cognitive complexity of the standards.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5</a:t>
            </a:fld>
            <a:endParaRPr lang="en-US" dirty="0"/>
          </a:p>
        </p:txBody>
      </p:sp>
    </p:spTree>
    <p:extLst>
      <p:ext uri="{BB962C8B-B14F-4D97-AF65-F5344CB8AC3E}">
        <p14:creationId xmlns:p14="http://schemas.microsoft.com/office/powerpoint/2010/main" val="34527550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first of the two types of rubrics we’ll discuss is an analytic (or descriptive) type.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Analytic rubrics allow scoring of a task on several different aspects (or criteria) of the task (for example, grammar and creativity in ELA, or graphical skills and algorithmic correctness in math)</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Components include the general task description, descriptions of the criteria, and specific performance level descriptions for each of the criteria.</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Such rubrics provide separate judgments for each criteria</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Good for diagnostic purposes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Provides more information from larger tasks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However, such rubrics can be time consuming to make, and to use for scoring purposes.</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6</a:t>
            </a:fld>
            <a:endParaRPr lang="en-US" dirty="0"/>
          </a:p>
        </p:txBody>
      </p:sp>
    </p:spTree>
    <p:extLst>
      <p:ext uri="{BB962C8B-B14F-4D97-AF65-F5344CB8AC3E}">
        <p14:creationId xmlns:p14="http://schemas.microsoft.com/office/powerpoint/2010/main" val="4066541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second type of rubric is a holistic rubric</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holistic type provides a single scale in which all criteria for evaluation are considered together, providing an overall judgment of student work as a whole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Such a rubric is quicker to make and use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However, it does not provide diagnostic feedback for the student as to which components need improvement.  It can also be tricky to use if a student is much better at one subskill than another</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7</a:t>
            </a:fld>
            <a:endParaRPr lang="en-US" dirty="0"/>
          </a:p>
        </p:txBody>
      </p:sp>
    </p:spTree>
    <p:extLst>
      <p:ext uri="{BB962C8B-B14F-4D97-AF65-F5344CB8AC3E}">
        <p14:creationId xmlns:p14="http://schemas.microsoft.com/office/powerpoint/2010/main" val="37860383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Rubrics are most often used on performance-based tasks, such as extended response items, projects, presentations, or portfolios.  They are of course not needed for forced-choice items (like multiple choice or true-false), and are rarely needed for short-answer items.</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8</a:t>
            </a:fld>
            <a:endParaRPr lang="en-US" dirty="0"/>
          </a:p>
        </p:txBody>
      </p:sp>
    </p:spTree>
    <p:extLst>
      <p:ext uri="{BB962C8B-B14F-4D97-AF65-F5344CB8AC3E}">
        <p14:creationId xmlns:p14="http://schemas.microsoft.com/office/powerpoint/2010/main" val="40950249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There are several key steps to designing a rubric for a particular assessment task</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First, we need to think about the content, the task, and the students: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What did we intend to teach?</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What is the purpose of the assessment?</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What we want from our students?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Having done this, we need to list the particular details of the learning outcomes and objectives that we would like to see in an ideal response to a completed task.</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We then organize the results, grouping similar expectations together if we are designing an analytic rubric, and determining which expectations are easier and more difficult</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Finally, we use a rubric design template to produce the final form of the rubric</a:t>
            </a: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9</a:t>
            </a:fld>
            <a:endParaRPr lang="en-US" dirty="0"/>
          </a:p>
        </p:txBody>
      </p:sp>
    </p:spTree>
    <p:extLst>
      <p:ext uri="{BB962C8B-B14F-4D97-AF65-F5344CB8AC3E}">
        <p14:creationId xmlns:p14="http://schemas.microsoft.com/office/powerpoint/2010/main" val="924210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p:cNvSpPr/>
          <p:nvPr userDrawn="1"/>
        </p:nvSpPr>
        <p:spPr>
          <a:xfrm>
            <a:off x="228600" y="5844558"/>
            <a:ext cx="2514600" cy="688897"/>
          </a:xfrm>
          <a:prstGeom prst="rect">
            <a:avLst/>
          </a:prstGeom>
          <a:blipFill>
            <a:blip r:embed="rId2"/>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pic>
        <p:nvPicPr>
          <p:cNvPr id="16" name="Picture 2" descr="OAKS Tree Only Paper_2014"/>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22031" y="1066800"/>
            <a:ext cx="7596554"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22031" y="2133601"/>
            <a:ext cx="3727938" cy="3992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290646" y="2133601"/>
            <a:ext cx="3727938" cy="3992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en-US" dirty="0"/>
          </a:p>
        </p:txBody>
      </p:sp>
      <p:sp>
        <p:nvSpPr>
          <p:cNvPr id="6" name="Footer Placeholder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en-US" dirty="0"/>
          </a:p>
        </p:txBody>
      </p:sp>
      <p:sp>
        <p:nvSpPr>
          <p:cNvPr id="7" name="Slide Number Placeholder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B38484A4-C7E5-4FAE-9BE8-58332396DACB}" type="slidenum">
              <a:rPr lang="en-US" altLang="en-US"/>
              <a:pPr/>
              <a:t>‹#›</a:t>
            </a:fld>
            <a:endParaRPr lang="en-US" altLang="en-US" dirty="0"/>
          </a:p>
        </p:txBody>
      </p:sp>
    </p:spTree>
    <p:extLst>
      <p:ext uri="{BB962C8B-B14F-4D97-AF65-F5344CB8AC3E}">
        <p14:creationId xmlns:p14="http://schemas.microsoft.com/office/powerpoint/2010/main" val="1730345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pic>
        <p:nvPicPr>
          <p:cNvPr id="11"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userDrawn="1"/>
        </p:nvSpPr>
        <p:spPr>
          <a:xfrm>
            <a:off x="228600" y="5844558"/>
            <a:ext cx="2514600" cy="688897"/>
          </a:xfrm>
          <a:prstGeom prst="rect">
            <a:avLst/>
          </a:prstGeom>
          <a:blipFill>
            <a:blip r:embed="rId3"/>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pic>
        <p:nvPicPr>
          <p:cNvPr id="12"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pic>
        <p:nvPicPr>
          <p:cNvPr id="15"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18643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5" r:id="rId12"/>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www.ode.state.or.us/home/" TargetMode="External"/><Relationship Id="rId7" Type="http://schemas.openxmlformats.org/officeDocument/2006/relationships/hyperlink" Target="mailto:cristen.mclean@state.or.us"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hyperlink" Target="https://creativecommons.org/licenses/by-nc-sa/4.0/" TargetMode="External"/><Relationship Id="rId5" Type="http://schemas.openxmlformats.org/officeDocument/2006/relationships/hyperlink" Target="http://creativecommons.org/licenses/by-nc/4.0/" TargetMode="External"/><Relationship Id="rId4" Type="http://schemas.openxmlformats.org/officeDocument/2006/relationships/hyperlink" Target="http://bearcenter.berkeley.edu/"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2960"/>
            <a:ext cx="6324600" cy="2747640"/>
          </a:xfrm>
        </p:spPr>
        <p:txBody>
          <a:bodyPr/>
          <a:lstStyle/>
          <a:p>
            <a:r>
              <a:rPr lang="en-US" dirty="0" smtClean="0"/>
              <a:t>RUBRIC DEVELOPMENT </a:t>
            </a:r>
            <a:endParaRPr lang="en-US" dirty="0"/>
          </a:p>
        </p:txBody>
      </p:sp>
      <p:sp>
        <p:nvSpPr>
          <p:cNvPr id="4" name="Subtitle 3"/>
          <p:cNvSpPr>
            <a:spLocks noGrp="1"/>
          </p:cNvSpPr>
          <p:nvPr>
            <p:ph type="subTitle" idx="1"/>
          </p:nvPr>
        </p:nvSpPr>
        <p:spPr>
          <a:xfrm>
            <a:off x="7010400" y="1295400"/>
            <a:ext cx="2133600" cy="4267200"/>
          </a:xfrm>
        </p:spPr>
        <p:txBody>
          <a:bodyPr>
            <a:normAutofit lnSpcReduction="10000"/>
          </a:bodyPr>
          <a:lstStyle/>
          <a:p>
            <a:r>
              <a:rPr lang="en-US" dirty="0" smtClean="0"/>
              <a:t>Why use rubrics?</a:t>
            </a:r>
          </a:p>
          <a:p>
            <a:r>
              <a:rPr lang="en-US" dirty="0" smtClean="0"/>
              <a:t>Characteristics of good rubrics</a:t>
            </a:r>
          </a:p>
          <a:p>
            <a:r>
              <a:rPr lang="en-US" dirty="0" smtClean="0"/>
              <a:t>Definition &amp; types of rubric</a:t>
            </a:r>
          </a:p>
          <a:p>
            <a:r>
              <a:rPr lang="en-US" dirty="0" smtClean="0"/>
              <a:t>Strategies for rubric development</a:t>
            </a:r>
          </a:p>
          <a:p>
            <a:r>
              <a:rPr lang="en-US" dirty="0" smtClean="0"/>
              <a:t>SOLO taxonomy</a:t>
            </a:r>
          </a:p>
          <a:p>
            <a:r>
              <a:rPr lang="en-US" dirty="0" err="1" smtClean="0"/>
              <a:t>Phenomeno</a:t>
            </a:r>
            <a:r>
              <a:rPr lang="en-US" dirty="0" smtClean="0"/>
              <a:t>-</a:t>
            </a:r>
          </a:p>
          <a:p>
            <a:r>
              <a:rPr lang="en-US" dirty="0" smtClean="0"/>
              <a:t>graphic sorting</a:t>
            </a:r>
          </a:p>
          <a:p>
            <a:r>
              <a:rPr lang="en-US" dirty="0" smtClean="0"/>
              <a:t>Using rubrics with students</a:t>
            </a:r>
          </a:p>
          <a:p>
            <a:endParaRPr lang="en-US" dirty="0"/>
          </a:p>
        </p:txBody>
      </p:sp>
    </p:spTree>
    <p:extLst>
      <p:ext uri="{BB962C8B-B14F-4D97-AF65-F5344CB8AC3E}">
        <p14:creationId xmlns:p14="http://schemas.microsoft.com/office/powerpoint/2010/main" val="27596841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904999"/>
            <a:ext cx="8407893" cy="4221479"/>
          </a:xfrm>
        </p:spPr>
        <p:txBody>
          <a:bodyPr/>
          <a:lstStyle/>
          <a:p>
            <a:pPr lvl="0"/>
            <a:r>
              <a:rPr lang="en-US" dirty="0" smtClean="0"/>
              <a:t>Relationship between the intended Learning Progression (LP) and rubrics</a:t>
            </a:r>
          </a:p>
          <a:p>
            <a:pPr lvl="1"/>
            <a:r>
              <a:rPr lang="en-US" dirty="0" smtClean="0"/>
              <a:t>Direct </a:t>
            </a:r>
            <a:r>
              <a:rPr lang="en-US" dirty="0"/>
              <a:t>use of the </a:t>
            </a:r>
            <a:r>
              <a:rPr lang="en-US" dirty="0" smtClean="0"/>
              <a:t>LP as standard reference</a:t>
            </a:r>
            <a:endParaRPr lang="en-US" dirty="0"/>
          </a:p>
          <a:p>
            <a:pPr lvl="0"/>
            <a:r>
              <a:rPr lang="en-US" dirty="0"/>
              <a:t>Use of a general strategy (i.e. modified Bloom’s taxonomy or SOLO taxonomy</a:t>
            </a:r>
            <a:r>
              <a:rPr lang="en-US" dirty="0" smtClean="0"/>
              <a:t>)</a:t>
            </a:r>
          </a:p>
          <a:p>
            <a:pPr lvl="1"/>
            <a:r>
              <a:rPr lang="en-US" dirty="0" smtClean="0"/>
              <a:t>Assign the target outcome as mapped onto the Cognitive Rigor Matrix as the maximum level of the rubric</a:t>
            </a:r>
          </a:p>
          <a:p>
            <a:pPr lvl="1"/>
            <a:r>
              <a:rPr lang="en-US" dirty="0" smtClean="0"/>
              <a:t>Use the SOLO taxonomy as scoring</a:t>
            </a:r>
          </a:p>
          <a:p>
            <a:pPr lvl="0"/>
            <a:r>
              <a:rPr lang="en-US" dirty="0" smtClean="0"/>
              <a:t>Phenomenographic sorting</a:t>
            </a:r>
          </a:p>
          <a:p>
            <a:pPr lvl="1"/>
            <a:endParaRPr lang="en-US" dirty="0"/>
          </a:p>
        </p:txBody>
      </p:sp>
      <p:sp>
        <p:nvSpPr>
          <p:cNvPr id="3" name="Title 2"/>
          <p:cNvSpPr>
            <a:spLocks noGrp="1"/>
          </p:cNvSpPr>
          <p:nvPr>
            <p:ph type="title"/>
          </p:nvPr>
        </p:nvSpPr>
        <p:spPr/>
        <p:txBody>
          <a:bodyPr/>
          <a:lstStyle/>
          <a:p>
            <a:r>
              <a:rPr lang="en-US" dirty="0" smtClean="0"/>
              <a:t>Strategies For Rubric Development</a:t>
            </a:r>
            <a:endParaRPr lang="en-US" dirty="0"/>
          </a:p>
        </p:txBody>
      </p:sp>
    </p:spTree>
    <p:extLst>
      <p:ext uri="{BB962C8B-B14F-4D97-AF65-F5344CB8AC3E}">
        <p14:creationId xmlns:p14="http://schemas.microsoft.com/office/powerpoint/2010/main" val="3660748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Solo Taxonomy</a:t>
            </a:r>
            <a:endParaRPr lang="en-US" dirty="0"/>
          </a:p>
        </p:txBody>
      </p:sp>
      <p:graphicFrame>
        <p:nvGraphicFramePr>
          <p:cNvPr id="6" name="Content Placeholder 5" descr="Three columns: Possible Score, Level, and Responses that ...&#10;4 - Extended - not only include all relevant pieces of information, but also extend the response to integrate relevant pieces of information not in the stimulus.&#10;3 - Releational - integrate all relevant pieces of information from the stimulus.&#10;2 - Multistructural - respond to several relevant pieces of information from the stimulus.&#10;1 - Unistructural - respond to only one relevant piece of information from the stimulus.&#10;0 - Pre-structural - consist only of irrelevant information. "/>
          <p:cNvGraphicFramePr>
            <a:graphicFrameLocks noGrp="1"/>
          </p:cNvGraphicFramePr>
          <p:nvPr>
            <p:ph idx="1"/>
            <p:extLst>
              <p:ext uri="{D42A27DB-BD31-4B8C-83A1-F6EECF244321}">
                <p14:modId xmlns:p14="http://schemas.microsoft.com/office/powerpoint/2010/main" val="1024247185"/>
              </p:ext>
            </p:extLst>
          </p:nvPr>
        </p:nvGraphicFramePr>
        <p:xfrm>
          <a:off x="685060" y="2895600"/>
          <a:ext cx="8077200" cy="3034653"/>
        </p:xfrm>
        <a:graphic>
          <a:graphicData uri="http://schemas.openxmlformats.org/drawingml/2006/table">
            <a:tbl>
              <a:tblPr firstRow="1" bandRow="1">
                <a:tableStyleId>{5C22544A-7EE6-4342-B048-85BDC9FD1C3A}</a:tableStyleId>
              </a:tblPr>
              <a:tblGrid>
                <a:gridCol w="1123223">
                  <a:extLst>
                    <a:ext uri="{9D8B030D-6E8A-4147-A177-3AD203B41FA5}">
                      <a16:colId xmlns:a16="http://schemas.microsoft.com/office/drawing/2014/main" val="20000"/>
                    </a:ext>
                  </a:extLst>
                </a:gridCol>
                <a:gridCol w="1585445">
                  <a:extLst>
                    <a:ext uri="{9D8B030D-6E8A-4147-A177-3AD203B41FA5}">
                      <a16:colId xmlns:a16="http://schemas.microsoft.com/office/drawing/2014/main" val="20001"/>
                    </a:ext>
                  </a:extLst>
                </a:gridCol>
                <a:gridCol w="5368532">
                  <a:extLst>
                    <a:ext uri="{9D8B030D-6E8A-4147-A177-3AD203B41FA5}">
                      <a16:colId xmlns:a16="http://schemas.microsoft.com/office/drawing/2014/main" val="20002"/>
                    </a:ext>
                  </a:extLst>
                </a:gridCol>
              </a:tblGrid>
              <a:tr h="710610">
                <a:tc>
                  <a:txBody>
                    <a:bodyPr/>
                    <a:lstStyle/>
                    <a:p>
                      <a:pPr algn="ctr"/>
                      <a:r>
                        <a:rPr lang="en-US" sz="1600" dirty="0" smtClean="0">
                          <a:solidFill>
                            <a:schemeClr val="tx1"/>
                          </a:solidFill>
                        </a:rPr>
                        <a:t>Possible Score</a:t>
                      </a:r>
                      <a:endParaRPr lang="en-US" sz="1600" dirty="0">
                        <a:solidFill>
                          <a:schemeClr val="tx1"/>
                        </a:solidFill>
                      </a:endParaRPr>
                    </a:p>
                  </a:txBody>
                  <a:tcPr/>
                </a:tc>
                <a:tc>
                  <a:txBody>
                    <a:bodyPr/>
                    <a:lstStyle/>
                    <a:p>
                      <a:pPr algn="ctr"/>
                      <a:r>
                        <a:rPr lang="en-US" sz="1600" dirty="0" smtClean="0">
                          <a:solidFill>
                            <a:schemeClr val="tx1"/>
                          </a:solidFill>
                        </a:rPr>
                        <a:t>Level</a:t>
                      </a:r>
                      <a:endParaRPr lang="en-US" sz="1600" dirty="0">
                        <a:solidFill>
                          <a:schemeClr val="tx1"/>
                        </a:solidFill>
                      </a:endParaRPr>
                    </a:p>
                  </a:txBody>
                  <a:tcPr/>
                </a:tc>
                <a:tc>
                  <a:txBody>
                    <a:bodyPr/>
                    <a:lstStyle/>
                    <a:p>
                      <a:pPr algn="ctr"/>
                      <a:r>
                        <a:rPr lang="en-US" sz="1600" dirty="0" smtClean="0">
                          <a:solidFill>
                            <a:schemeClr val="tx1"/>
                          </a:solidFill>
                        </a:rPr>
                        <a:t>Responses</a:t>
                      </a:r>
                      <a:r>
                        <a:rPr lang="en-US" sz="1600" baseline="0" dirty="0" smtClean="0">
                          <a:solidFill>
                            <a:schemeClr val="tx1"/>
                          </a:solidFill>
                        </a:rPr>
                        <a:t> that … </a:t>
                      </a:r>
                      <a:endParaRPr lang="en-US" sz="1600" dirty="0">
                        <a:solidFill>
                          <a:schemeClr val="tx1"/>
                        </a:solidFill>
                      </a:endParaRPr>
                    </a:p>
                  </a:txBody>
                  <a:tcPr/>
                </a:tc>
                <a:extLst>
                  <a:ext uri="{0D108BD9-81ED-4DB2-BD59-A6C34878D82A}">
                    <a16:rowId xmlns:a16="http://schemas.microsoft.com/office/drawing/2014/main" val="10000"/>
                  </a:ext>
                </a:extLst>
              </a:tr>
              <a:tr h="520050">
                <a:tc>
                  <a:txBody>
                    <a:bodyPr/>
                    <a:lstStyle/>
                    <a:p>
                      <a:pPr algn="ctr" fontAlgn="t"/>
                      <a:r>
                        <a:rPr lang="en-US" sz="1600" b="0" i="0" u="none" strike="noStrike">
                          <a:solidFill>
                            <a:srgbClr val="000000"/>
                          </a:solidFill>
                          <a:effectLst/>
                          <a:latin typeface="+mn-lt"/>
                        </a:rPr>
                        <a:t>4</a:t>
                      </a:r>
                    </a:p>
                  </a:txBody>
                  <a:tcPr marL="9525" marR="9525" marT="9525" marB="0"/>
                </a:tc>
                <a:tc>
                  <a:txBody>
                    <a:bodyPr/>
                    <a:lstStyle/>
                    <a:p>
                      <a:pPr algn="ctr" fontAlgn="t"/>
                      <a:r>
                        <a:rPr lang="en-US" sz="1600" b="0" i="0" u="none" strike="noStrike" dirty="0">
                          <a:solidFill>
                            <a:srgbClr val="000000"/>
                          </a:solidFill>
                          <a:effectLst/>
                          <a:latin typeface="+mn-lt"/>
                        </a:rPr>
                        <a:t>Extended</a:t>
                      </a:r>
                    </a:p>
                  </a:txBody>
                  <a:tcPr marL="9525" marR="9525" marT="9525" marB="0"/>
                </a:tc>
                <a:tc>
                  <a:txBody>
                    <a:bodyPr/>
                    <a:lstStyle/>
                    <a:p>
                      <a:pPr algn="l" rtl="0" fontAlgn="t"/>
                      <a:r>
                        <a:rPr lang="en-US" sz="1600" b="0" i="0" u="none" strike="noStrike" dirty="0">
                          <a:solidFill>
                            <a:srgbClr val="000000"/>
                          </a:solidFill>
                          <a:effectLst/>
                          <a:latin typeface="+mn-lt"/>
                        </a:rPr>
                        <a:t>not only include all relevant pieces of information, but also extend the response to integrate relevant pieces of information not in the stimulus.</a:t>
                      </a:r>
                    </a:p>
                  </a:txBody>
                  <a:tcPr marL="9525" marR="9525" marT="9525" marB="0"/>
                </a:tc>
                <a:extLst>
                  <a:ext uri="{0D108BD9-81ED-4DB2-BD59-A6C34878D82A}">
                    <a16:rowId xmlns:a16="http://schemas.microsoft.com/office/drawing/2014/main" val="10001"/>
                  </a:ext>
                </a:extLst>
              </a:tr>
              <a:tr h="300725">
                <a:tc>
                  <a:txBody>
                    <a:bodyPr/>
                    <a:lstStyle/>
                    <a:p>
                      <a:pPr algn="ctr" fontAlgn="t"/>
                      <a:r>
                        <a:rPr lang="en-US" sz="1600" b="0" i="0" u="none" strike="noStrike">
                          <a:solidFill>
                            <a:srgbClr val="000000"/>
                          </a:solidFill>
                          <a:effectLst/>
                          <a:latin typeface="+mn-lt"/>
                        </a:rPr>
                        <a:t>3</a:t>
                      </a:r>
                    </a:p>
                  </a:txBody>
                  <a:tcPr marL="9525" marR="9525" marT="9525" marB="0"/>
                </a:tc>
                <a:tc>
                  <a:txBody>
                    <a:bodyPr/>
                    <a:lstStyle/>
                    <a:p>
                      <a:pPr algn="ctr" fontAlgn="t"/>
                      <a:r>
                        <a:rPr lang="en-US" sz="1600" b="0" i="0" u="none" strike="noStrike">
                          <a:solidFill>
                            <a:srgbClr val="000000"/>
                          </a:solidFill>
                          <a:effectLst/>
                          <a:latin typeface="+mn-lt"/>
                        </a:rPr>
                        <a:t>Relational</a:t>
                      </a:r>
                    </a:p>
                  </a:txBody>
                  <a:tcPr marL="9525" marR="9525" marT="9525" marB="0"/>
                </a:tc>
                <a:tc>
                  <a:txBody>
                    <a:bodyPr/>
                    <a:lstStyle/>
                    <a:p>
                      <a:pPr algn="l" rtl="0" fontAlgn="t"/>
                      <a:r>
                        <a:rPr lang="en-US" sz="1600" b="0" i="0" u="none" strike="noStrike" dirty="0">
                          <a:solidFill>
                            <a:srgbClr val="000000"/>
                          </a:solidFill>
                          <a:effectLst/>
                          <a:latin typeface="+mn-lt"/>
                        </a:rPr>
                        <a:t>integrate all relevant pieces of information from the stimulus.</a:t>
                      </a:r>
                    </a:p>
                  </a:txBody>
                  <a:tcPr marL="9525" marR="9525" marT="9525" marB="0"/>
                </a:tc>
                <a:extLst>
                  <a:ext uri="{0D108BD9-81ED-4DB2-BD59-A6C34878D82A}">
                    <a16:rowId xmlns:a16="http://schemas.microsoft.com/office/drawing/2014/main" val="10002"/>
                  </a:ext>
                </a:extLst>
              </a:tr>
              <a:tr h="272515">
                <a:tc>
                  <a:txBody>
                    <a:bodyPr/>
                    <a:lstStyle/>
                    <a:p>
                      <a:pPr algn="ctr" fontAlgn="t"/>
                      <a:r>
                        <a:rPr lang="en-US" sz="1600" b="0" i="0" u="none" strike="noStrike">
                          <a:solidFill>
                            <a:srgbClr val="000000"/>
                          </a:solidFill>
                          <a:effectLst/>
                          <a:latin typeface="+mn-lt"/>
                        </a:rPr>
                        <a:t>2</a:t>
                      </a:r>
                    </a:p>
                  </a:txBody>
                  <a:tcPr marL="9525" marR="9525" marT="9525" marB="0"/>
                </a:tc>
                <a:tc>
                  <a:txBody>
                    <a:bodyPr/>
                    <a:lstStyle/>
                    <a:p>
                      <a:pPr algn="ctr" fontAlgn="t"/>
                      <a:r>
                        <a:rPr lang="en-US" sz="1600" b="0" i="0" u="none" strike="noStrike">
                          <a:solidFill>
                            <a:srgbClr val="000000"/>
                          </a:solidFill>
                          <a:effectLst/>
                          <a:latin typeface="+mn-lt"/>
                        </a:rPr>
                        <a:t>Multistructural</a:t>
                      </a:r>
                    </a:p>
                  </a:txBody>
                  <a:tcPr marL="9525" marR="9525" marT="9525" marB="0"/>
                </a:tc>
                <a:tc>
                  <a:txBody>
                    <a:bodyPr/>
                    <a:lstStyle/>
                    <a:p>
                      <a:pPr algn="l" rtl="0" fontAlgn="t"/>
                      <a:r>
                        <a:rPr lang="en-US" sz="1600" b="0" i="0" u="none" strike="noStrike" dirty="0">
                          <a:solidFill>
                            <a:srgbClr val="000000"/>
                          </a:solidFill>
                          <a:effectLst/>
                          <a:latin typeface="+mn-lt"/>
                        </a:rPr>
                        <a:t>respond to several relevant pieces of information from the stimulus.</a:t>
                      </a:r>
                    </a:p>
                  </a:txBody>
                  <a:tcPr marL="9525" marR="9525" marT="9525" marB="0"/>
                </a:tc>
                <a:extLst>
                  <a:ext uri="{0D108BD9-81ED-4DB2-BD59-A6C34878D82A}">
                    <a16:rowId xmlns:a16="http://schemas.microsoft.com/office/drawing/2014/main" val="10003"/>
                  </a:ext>
                </a:extLst>
              </a:tr>
              <a:tr h="272515">
                <a:tc>
                  <a:txBody>
                    <a:bodyPr/>
                    <a:lstStyle/>
                    <a:p>
                      <a:pPr algn="ctr" fontAlgn="t"/>
                      <a:r>
                        <a:rPr lang="en-US" sz="1600" b="0" i="0" u="none" strike="noStrike">
                          <a:solidFill>
                            <a:srgbClr val="000000"/>
                          </a:solidFill>
                          <a:effectLst/>
                          <a:latin typeface="+mn-lt"/>
                        </a:rPr>
                        <a:t>1</a:t>
                      </a:r>
                    </a:p>
                  </a:txBody>
                  <a:tcPr marL="9525" marR="9525" marT="9525" marB="0"/>
                </a:tc>
                <a:tc>
                  <a:txBody>
                    <a:bodyPr/>
                    <a:lstStyle/>
                    <a:p>
                      <a:pPr algn="ctr" fontAlgn="t"/>
                      <a:r>
                        <a:rPr lang="en-US" sz="1600" b="0" i="0" u="none" strike="noStrike">
                          <a:solidFill>
                            <a:srgbClr val="000000"/>
                          </a:solidFill>
                          <a:effectLst/>
                          <a:latin typeface="+mn-lt"/>
                        </a:rPr>
                        <a:t>Unistructural</a:t>
                      </a:r>
                    </a:p>
                  </a:txBody>
                  <a:tcPr marL="9525" marR="9525" marT="9525" marB="0"/>
                </a:tc>
                <a:tc>
                  <a:txBody>
                    <a:bodyPr/>
                    <a:lstStyle/>
                    <a:p>
                      <a:pPr algn="l" rtl="0" fontAlgn="t"/>
                      <a:r>
                        <a:rPr lang="en-US" sz="1600" b="0" i="0" u="none" strike="noStrike" dirty="0">
                          <a:solidFill>
                            <a:srgbClr val="000000"/>
                          </a:solidFill>
                          <a:effectLst/>
                          <a:latin typeface="+mn-lt"/>
                        </a:rPr>
                        <a:t>respond to only one relevant piece of information from the stimulus.</a:t>
                      </a:r>
                    </a:p>
                  </a:txBody>
                  <a:tcPr marL="9525" marR="9525" marT="9525" marB="0"/>
                </a:tc>
                <a:extLst>
                  <a:ext uri="{0D108BD9-81ED-4DB2-BD59-A6C34878D82A}">
                    <a16:rowId xmlns:a16="http://schemas.microsoft.com/office/drawing/2014/main" val="10004"/>
                  </a:ext>
                </a:extLst>
              </a:tr>
              <a:tr h="287863">
                <a:tc>
                  <a:txBody>
                    <a:bodyPr/>
                    <a:lstStyle/>
                    <a:p>
                      <a:pPr algn="ctr" fontAlgn="t"/>
                      <a:r>
                        <a:rPr lang="en-US" sz="1600" b="0" i="0" u="none" strike="noStrike">
                          <a:solidFill>
                            <a:srgbClr val="000000"/>
                          </a:solidFill>
                          <a:effectLst/>
                          <a:latin typeface="+mn-lt"/>
                        </a:rPr>
                        <a:t>0</a:t>
                      </a:r>
                    </a:p>
                  </a:txBody>
                  <a:tcPr marL="9525" marR="9525" marT="9525" marB="0"/>
                </a:tc>
                <a:tc>
                  <a:txBody>
                    <a:bodyPr/>
                    <a:lstStyle/>
                    <a:p>
                      <a:pPr algn="ctr" fontAlgn="t"/>
                      <a:r>
                        <a:rPr lang="en-US" sz="1600" b="0" i="0" u="none" strike="noStrike">
                          <a:solidFill>
                            <a:srgbClr val="000000"/>
                          </a:solidFill>
                          <a:effectLst/>
                          <a:latin typeface="+mn-lt"/>
                        </a:rPr>
                        <a:t>Pre-structural</a:t>
                      </a:r>
                    </a:p>
                  </a:txBody>
                  <a:tcPr marL="9525" marR="9525" marT="9525" marB="0"/>
                </a:tc>
                <a:tc>
                  <a:txBody>
                    <a:bodyPr/>
                    <a:lstStyle/>
                    <a:p>
                      <a:pPr algn="l" rtl="0" fontAlgn="t"/>
                      <a:r>
                        <a:rPr lang="en-US" sz="1600" b="0" i="0" u="none" strike="noStrike" dirty="0">
                          <a:solidFill>
                            <a:srgbClr val="000000"/>
                          </a:solidFill>
                          <a:effectLst/>
                          <a:latin typeface="+mn-lt"/>
                        </a:rPr>
                        <a:t>consist only of irrelevant information.</a:t>
                      </a:r>
                    </a:p>
                  </a:txBody>
                  <a:tcPr marL="9525" marR="9525" marT="9525" marB="0"/>
                </a:tc>
                <a:extLst>
                  <a:ext uri="{0D108BD9-81ED-4DB2-BD59-A6C34878D82A}">
                    <a16:rowId xmlns:a16="http://schemas.microsoft.com/office/drawing/2014/main" val="10005"/>
                  </a:ext>
                </a:extLst>
              </a:tr>
            </a:tbl>
          </a:graphicData>
        </a:graphic>
      </p:graphicFrame>
      <p:sp>
        <p:nvSpPr>
          <p:cNvPr id="7" name="TextBox 6"/>
          <p:cNvSpPr txBox="1"/>
          <p:nvPr/>
        </p:nvSpPr>
        <p:spPr>
          <a:xfrm>
            <a:off x="5105400" y="6172200"/>
            <a:ext cx="3810000" cy="369332"/>
          </a:xfrm>
          <a:prstGeom prst="rect">
            <a:avLst/>
          </a:prstGeom>
          <a:noFill/>
        </p:spPr>
        <p:txBody>
          <a:bodyPr wrap="square" rtlCol="0">
            <a:spAutoFit/>
          </a:bodyPr>
          <a:lstStyle/>
          <a:p>
            <a:r>
              <a:rPr lang="en-US" dirty="0" smtClean="0"/>
              <a:t>* Modified from Wilson (2005, p. 75)</a:t>
            </a:r>
            <a:endParaRPr lang="en-US" dirty="0"/>
          </a:p>
        </p:txBody>
      </p:sp>
      <p:sp>
        <p:nvSpPr>
          <p:cNvPr id="8" name="Content Placeholder 1"/>
          <p:cNvSpPr txBox="1">
            <a:spLocks/>
          </p:cNvSpPr>
          <p:nvPr/>
        </p:nvSpPr>
        <p:spPr>
          <a:xfrm>
            <a:off x="380999" y="1719071"/>
            <a:ext cx="8407893" cy="1786129"/>
          </a:xfrm>
          <a:prstGeom prst="rect">
            <a:avLst/>
          </a:prstGeom>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r>
              <a:rPr lang="en-US" sz="2400" dirty="0" smtClean="0"/>
              <a:t>A possible value of 0 – 4 can be used to score each question </a:t>
            </a:r>
          </a:p>
        </p:txBody>
      </p:sp>
    </p:spTree>
    <p:extLst>
      <p:ext uri="{BB962C8B-B14F-4D97-AF65-F5344CB8AC3E}">
        <p14:creationId xmlns:p14="http://schemas.microsoft.com/office/powerpoint/2010/main" val="21503378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905000"/>
            <a:ext cx="8407893" cy="4407408"/>
          </a:xfrm>
        </p:spPr>
        <p:txBody>
          <a:bodyPr/>
          <a:lstStyle/>
          <a:p>
            <a:pPr marL="502920" indent="-457200">
              <a:buFont typeface="+mj-lt"/>
              <a:buAutoNum type="arabicPeriod"/>
            </a:pPr>
            <a:r>
              <a:rPr lang="en-US" dirty="0" smtClean="0"/>
              <a:t>Sort </a:t>
            </a:r>
            <a:r>
              <a:rPr lang="en-US" dirty="0"/>
              <a:t>student responses into performance level piles (excellent, good, </a:t>
            </a:r>
            <a:r>
              <a:rPr lang="en-US" dirty="0" smtClean="0"/>
              <a:t>…, and poor), or in terms of the levels of understanding of the responses</a:t>
            </a:r>
          </a:p>
          <a:p>
            <a:pPr marL="502920" indent="-457200">
              <a:buFont typeface="+mj-lt"/>
              <a:buAutoNum type="arabicPeriod"/>
            </a:pPr>
            <a:r>
              <a:rPr lang="en-US" dirty="0"/>
              <a:t>D</a:t>
            </a:r>
            <a:r>
              <a:rPr lang="en-US" dirty="0" smtClean="0"/>
              <a:t>escribe </a:t>
            </a:r>
            <a:r>
              <a:rPr lang="en-US" dirty="0"/>
              <a:t>similarities within a </a:t>
            </a:r>
            <a:r>
              <a:rPr lang="en-US" dirty="0" smtClean="0"/>
              <a:t>pile and differences between</a:t>
            </a:r>
          </a:p>
          <a:p>
            <a:pPr lvl="1"/>
            <a:r>
              <a:rPr lang="en-US" dirty="0" smtClean="0"/>
              <a:t>These similarities and differences can inform the different level of rubrics</a:t>
            </a:r>
          </a:p>
          <a:p>
            <a:pPr marL="502920" indent="-457200">
              <a:buFont typeface="+mj-lt"/>
              <a:buAutoNum type="arabicPeriod"/>
            </a:pPr>
            <a:r>
              <a:rPr lang="en-US" dirty="0" smtClean="0"/>
              <a:t>Do sorting in pairs</a:t>
            </a:r>
          </a:p>
          <a:p>
            <a:pPr marL="777240" lvl="1" indent="-457200"/>
            <a:r>
              <a:rPr lang="en-US" dirty="0" smtClean="0"/>
              <a:t>To reconfirm matches &amp; mismatches</a:t>
            </a:r>
          </a:p>
          <a:p>
            <a:pPr marL="777240" lvl="1" indent="-457200"/>
            <a:r>
              <a:rPr lang="en-US" dirty="0" smtClean="0"/>
              <a:t>Allow dialogue to maximize the effectiveness of rubric development</a:t>
            </a:r>
            <a:endParaRPr lang="en-US" dirty="0"/>
          </a:p>
          <a:p>
            <a:endParaRPr lang="en-US" dirty="0"/>
          </a:p>
        </p:txBody>
      </p:sp>
      <p:sp>
        <p:nvSpPr>
          <p:cNvPr id="3" name="Title 2"/>
          <p:cNvSpPr>
            <a:spLocks noGrp="1"/>
          </p:cNvSpPr>
          <p:nvPr>
            <p:ph type="title"/>
          </p:nvPr>
        </p:nvSpPr>
        <p:spPr/>
        <p:txBody>
          <a:bodyPr/>
          <a:lstStyle/>
          <a:p>
            <a:r>
              <a:rPr lang="en-US" dirty="0" smtClean="0"/>
              <a:t>Phenomenographic Sorting</a:t>
            </a:r>
            <a:endParaRPr lang="en-US" dirty="0"/>
          </a:p>
        </p:txBody>
      </p:sp>
    </p:spTree>
    <p:extLst>
      <p:ext uri="{BB962C8B-B14F-4D97-AF65-F5344CB8AC3E}">
        <p14:creationId xmlns:p14="http://schemas.microsoft.com/office/powerpoint/2010/main" val="11303245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67683" y="1828800"/>
            <a:ext cx="8407893" cy="4407408"/>
          </a:xfrm>
        </p:spPr>
        <p:txBody>
          <a:bodyPr/>
          <a:lstStyle/>
          <a:p>
            <a:r>
              <a:rPr lang="en-US" dirty="0" smtClean="0"/>
              <a:t>Explain what the test will emphasize</a:t>
            </a:r>
          </a:p>
          <a:p>
            <a:pPr lvl="1"/>
            <a:r>
              <a:rPr lang="en-US" dirty="0" smtClean="0"/>
              <a:t>Emphasis and expectations will be delineated in the assessment criteria in the rubrics</a:t>
            </a:r>
          </a:p>
          <a:p>
            <a:r>
              <a:rPr lang="en-US" dirty="0" smtClean="0"/>
              <a:t>Inform students how the assessment will be scored </a:t>
            </a:r>
          </a:p>
          <a:p>
            <a:pPr lvl="1"/>
            <a:r>
              <a:rPr lang="en-US" dirty="0" smtClean="0"/>
              <a:t>Explain what each of the assessment criteria defined in the rubrics means</a:t>
            </a:r>
          </a:p>
          <a:p>
            <a:r>
              <a:rPr lang="en-US" dirty="0" smtClean="0"/>
              <a:t>Explain how </a:t>
            </a:r>
            <a:r>
              <a:rPr lang="en-US" dirty="0"/>
              <a:t>the results will be used</a:t>
            </a:r>
          </a:p>
          <a:p>
            <a:pPr lvl="1"/>
            <a:r>
              <a:rPr lang="en-US" dirty="0" smtClean="0"/>
              <a:t>Explain the importance of the test scores in the student’s learning progression</a:t>
            </a:r>
            <a:endParaRPr lang="en-US" dirty="0"/>
          </a:p>
        </p:txBody>
      </p:sp>
      <p:sp>
        <p:nvSpPr>
          <p:cNvPr id="3" name="Title 2"/>
          <p:cNvSpPr>
            <a:spLocks noGrp="1"/>
          </p:cNvSpPr>
          <p:nvPr>
            <p:ph type="title"/>
          </p:nvPr>
        </p:nvSpPr>
        <p:spPr/>
        <p:txBody>
          <a:bodyPr/>
          <a:lstStyle/>
          <a:p>
            <a:r>
              <a:rPr lang="en-US" dirty="0" smtClean="0"/>
              <a:t>Using Rubrics With Students</a:t>
            </a:r>
            <a:endParaRPr lang="en-US" dirty="0"/>
          </a:p>
        </p:txBody>
      </p:sp>
    </p:spTree>
    <p:extLst>
      <p:ext uri="{BB962C8B-B14F-4D97-AF65-F5344CB8AC3E}">
        <p14:creationId xmlns:p14="http://schemas.microsoft.com/office/powerpoint/2010/main" val="38934652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86530"/>
          </a:xfrm>
        </p:spPr>
        <p:txBody>
          <a:bodyPr>
            <a:normAutofit/>
          </a:bodyPr>
          <a:lstStyle/>
          <a:p>
            <a:r>
              <a:rPr lang="en-US" dirty="0" smtClean="0"/>
              <a:t>Make sure that the wording of the rubrics is understandable to students (simplify wording for lower grades).</a:t>
            </a:r>
          </a:p>
          <a:p>
            <a:r>
              <a:rPr lang="en-US" dirty="0"/>
              <a:t>Works best with holistic rubrics (or with a combined version of analytic descriptions).</a:t>
            </a:r>
          </a:p>
          <a:p>
            <a:r>
              <a:rPr lang="en-US" dirty="0" smtClean="0"/>
              <a:t>Provide rubrics to students in advance of the administration of the assessment.</a:t>
            </a:r>
          </a:p>
          <a:p>
            <a:r>
              <a:rPr lang="en-US" dirty="0" smtClean="0"/>
              <a:t>Alternatively, students can be provided with a general rubric and a small number of papers (names removed).  Students can score the papers in small groups; groups are required to come to consensus on the grade to be assigned.</a:t>
            </a:r>
            <a:endParaRPr lang="en-US" dirty="0"/>
          </a:p>
        </p:txBody>
      </p:sp>
      <p:sp>
        <p:nvSpPr>
          <p:cNvPr id="3" name="Title 2"/>
          <p:cNvSpPr>
            <a:spLocks noGrp="1"/>
          </p:cNvSpPr>
          <p:nvPr>
            <p:ph type="title"/>
          </p:nvPr>
        </p:nvSpPr>
        <p:spPr/>
        <p:txBody>
          <a:bodyPr/>
          <a:lstStyle/>
          <a:p>
            <a:r>
              <a:rPr lang="en-US" dirty="0" smtClean="0"/>
              <a:t>How to use rubrics with students</a:t>
            </a:r>
            <a:endParaRPr lang="en-US" dirty="0"/>
          </a:p>
        </p:txBody>
      </p:sp>
    </p:spTree>
    <p:extLst>
      <p:ext uri="{BB962C8B-B14F-4D97-AF65-F5344CB8AC3E}">
        <p14:creationId xmlns:p14="http://schemas.microsoft.com/office/powerpoint/2010/main" val="38807046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230" y="1776153"/>
            <a:ext cx="8686800" cy="4700847"/>
          </a:xfrm>
        </p:spPr>
        <p:txBody>
          <a:bodyPr>
            <a:normAutofit fontScale="92500" lnSpcReduction="10000"/>
          </a:bodyPr>
          <a:lstStyle/>
          <a:p>
            <a:pPr lvl="0"/>
            <a:r>
              <a:rPr lang="en-US" sz="1600" dirty="0" smtClean="0">
                <a:cs typeface="Times New Roman" panose="02020603050405020304" pitchFamily="18" charset="0"/>
              </a:rPr>
              <a:t>Nitko, A. J., &amp; Brookhart, S. (2007). Educational assessment of students. Upper Saddle River, NJ: Pearson Education, Inc.</a:t>
            </a:r>
          </a:p>
          <a:p>
            <a:r>
              <a:rPr lang="en-US" altLang="zh-CN" sz="1600" dirty="0">
                <a:cs typeface="Times New Roman" panose="02020603050405020304" pitchFamily="18" charset="0"/>
              </a:rPr>
              <a:t>McMillan, J. H. (2007). </a:t>
            </a:r>
            <a:r>
              <a:rPr lang="en-US" altLang="zh-CN" sz="1600" i="1" dirty="0">
                <a:cs typeface="Times New Roman" panose="02020603050405020304" pitchFamily="18" charset="0"/>
              </a:rPr>
              <a:t>Classroom assessment. Principles and practice for effective standard-based instruction</a:t>
            </a:r>
            <a:r>
              <a:rPr lang="en-US" altLang="zh-CN" sz="1600" dirty="0">
                <a:cs typeface="Times New Roman" panose="02020603050405020304" pitchFamily="18" charset="0"/>
              </a:rPr>
              <a:t> (4th ed.). Boston: Pearson - Allyn &amp; Bacon. </a:t>
            </a:r>
            <a:endParaRPr lang="en-US" altLang="zh-CN" sz="1600" dirty="0" smtClean="0">
              <a:cs typeface="Times New Roman" panose="02020603050405020304" pitchFamily="18" charset="0"/>
            </a:endParaRPr>
          </a:p>
          <a:p>
            <a:r>
              <a:rPr lang="en-US" altLang="zh-CN" sz="1600" dirty="0" smtClean="0">
                <a:cs typeface="Times New Roman" panose="02020603050405020304" pitchFamily="18" charset="0"/>
              </a:rPr>
              <a:t>Oregon Department of Education. (2014, June). Assessment guidance. </a:t>
            </a:r>
          </a:p>
          <a:p>
            <a:r>
              <a:rPr lang="en-US" altLang="zh-CN" sz="1600" dirty="0">
                <a:cs typeface="Times New Roman" panose="02020603050405020304" pitchFamily="18" charset="0"/>
              </a:rPr>
              <a:t>Popham, W. J. (2014). Criterion-referenced measurement: A half-century wasted? Paper presented at the Annual Meeting of National Council on Measurement in Education, Philadephia, PA</a:t>
            </a:r>
            <a:r>
              <a:rPr lang="en-US" altLang="zh-CN" sz="1600" dirty="0" smtClean="0">
                <a:cs typeface="Times New Roman" panose="02020603050405020304" pitchFamily="18" charset="0"/>
              </a:rPr>
              <a:t>.</a:t>
            </a:r>
          </a:p>
          <a:p>
            <a:r>
              <a:rPr lang="en-US" sz="1600" dirty="0">
                <a:cs typeface="Times New Roman" pitchFamily="18" charset="0"/>
              </a:rPr>
              <a:t>Popham, W. J. (2014). </a:t>
            </a:r>
            <a:r>
              <a:rPr lang="en-US" sz="1600" i="1" dirty="0">
                <a:cs typeface="Times New Roman" pitchFamily="18" charset="0"/>
              </a:rPr>
              <a:t>Classroom assessment:  What teachers needs to </a:t>
            </a:r>
            <a:r>
              <a:rPr lang="en-US" sz="1600" i="1" dirty="0" smtClean="0">
                <a:cs typeface="Times New Roman" pitchFamily="18" charset="0"/>
              </a:rPr>
              <a:t>know</a:t>
            </a:r>
            <a:r>
              <a:rPr lang="en-US" sz="1600" dirty="0" smtClean="0">
                <a:cs typeface="Times New Roman" pitchFamily="18" charset="0"/>
              </a:rPr>
              <a:t>. San </a:t>
            </a:r>
            <a:r>
              <a:rPr lang="en-US" sz="1600" dirty="0">
                <a:cs typeface="Times New Roman" pitchFamily="18" charset="0"/>
              </a:rPr>
              <a:t>Francisco, CA: Pearson</a:t>
            </a:r>
            <a:endParaRPr lang="en-US" altLang="zh-CN" sz="1600" dirty="0" smtClean="0">
              <a:cs typeface="Times New Roman" panose="02020603050405020304" pitchFamily="18" charset="0"/>
            </a:endParaRPr>
          </a:p>
          <a:p>
            <a:r>
              <a:rPr lang="en-US" sz="1600" dirty="0">
                <a:cs typeface="Times New Roman" pitchFamily="18" charset="0"/>
              </a:rPr>
              <a:t>Russell, M. K., &amp; Airasian, P. W. (2012). </a:t>
            </a:r>
            <a:r>
              <a:rPr lang="en-US" sz="1600" i="1" dirty="0">
                <a:cs typeface="Times New Roman" pitchFamily="18" charset="0"/>
              </a:rPr>
              <a:t>Classroom assessment:  </a:t>
            </a:r>
            <a:r>
              <a:rPr lang="en-US" sz="1600" i="1" dirty="0" smtClean="0">
                <a:cs typeface="Times New Roman" pitchFamily="18" charset="0"/>
              </a:rPr>
              <a:t>Concepts and </a:t>
            </a:r>
            <a:r>
              <a:rPr lang="en-US" sz="1600" i="1" dirty="0">
                <a:cs typeface="Times New Roman" pitchFamily="18" charset="0"/>
              </a:rPr>
              <a:t>applications</a:t>
            </a:r>
            <a:r>
              <a:rPr lang="en-US" sz="1600" dirty="0">
                <a:cs typeface="Times New Roman" pitchFamily="18" charset="0"/>
              </a:rPr>
              <a:t>.  New York, NY: McGraw-Hill</a:t>
            </a:r>
            <a:r>
              <a:rPr lang="en-US" sz="1600" dirty="0" smtClean="0">
                <a:cs typeface="Times New Roman" pitchFamily="18" charset="0"/>
              </a:rPr>
              <a:t>.</a:t>
            </a:r>
            <a:endParaRPr lang="en-US" altLang="en-US" sz="1600" dirty="0" smtClean="0"/>
          </a:p>
          <a:p>
            <a:r>
              <a:rPr lang="en-US" altLang="en-US" sz="1600" dirty="0" smtClean="0"/>
              <a:t>Stevens</a:t>
            </a:r>
            <a:r>
              <a:rPr lang="en-US" altLang="en-US" sz="1600" dirty="0"/>
              <a:t>, D. &amp; Levi, A. (2005). </a:t>
            </a:r>
            <a:r>
              <a:rPr lang="en-US" altLang="en-US" sz="1600" i="1" dirty="0"/>
              <a:t>Introduction to rubrics. As assessment tool to save grading time, convey effective feedback, and promote student learning</a:t>
            </a:r>
            <a:r>
              <a:rPr lang="en-US" altLang="en-US" sz="1600" dirty="0"/>
              <a:t>. Sterling: Stylus Publishing, </a:t>
            </a:r>
            <a:r>
              <a:rPr lang="en-US" altLang="en-US" sz="1600" dirty="0" smtClean="0"/>
              <a:t>LLC</a:t>
            </a:r>
            <a:endParaRPr lang="en-US" altLang="zh-CN" sz="1600" dirty="0" smtClean="0">
              <a:cs typeface="Times New Roman" panose="02020603050405020304" pitchFamily="18" charset="0"/>
            </a:endParaRPr>
          </a:p>
          <a:p>
            <a:r>
              <a:rPr lang="en-US" altLang="zh-CN" sz="1600" dirty="0" smtClean="0">
                <a:cs typeface="Times New Roman" panose="02020603050405020304" pitchFamily="18" charset="0"/>
              </a:rPr>
              <a:t>Wihardini, D. (2010). Assessment development II. Unpublished manuscript. Research and Development Department, Binus Business School, Jakarta, Indonesia.</a:t>
            </a:r>
          </a:p>
          <a:p>
            <a:r>
              <a:rPr lang="en-US" sz="1600" dirty="0">
                <a:cs typeface="Times New Roman" panose="02020603050405020304" pitchFamily="18" charset="0"/>
              </a:rPr>
              <a:t>Wilson, M. (2005). Constructing measures: An item response modeling approach. </a:t>
            </a:r>
            <a:r>
              <a:rPr lang="en-US" sz="1600" dirty="0" smtClean="0">
                <a:cs typeface="Times New Roman" panose="02020603050405020304" pitchFamily="18" charset="0"/>
              </a:rPr>
              <a:t>Mahwah, NJ: Lawrence Erlbaum Associates.</a:t>
            </a:r>
            <a:endParaRPr lang="en-US" altLang="zh-CN" sz="1600" dirty="0" smtClean="0">
              <a:cs typeface="Times New Roman" panose="02020603050405020304" pitchFamily="18" charset="0"/>
            </a:endParaRPr>
          </a:p>
          <a:p>
            <a:endParaRPr lang="en-US" altLang="zh-CN" sz="1600" dirty="0" smtClean="0">
              <a:cs typeface="Times New Roman" panose="02020603050405020304" pitchFamily="18" charset="0"/>
            </a:endParaRPr>
          </a:p>
          <a:p>
            <a:endParaRPr lang="en-US" sz="1600" dirty="0" smtClean="0">
              <a:cs typeface="Times New Roman" panose="02020603050405020304" pitchFamily="18" charset="0"/>
            </a:endParaRPr>
          </a:p>
        </p:txBody>
      </p:sp>
      <p:sp>
        <p:nvSpPr>
          <p:cNvPr id="2" name="Title 1"/>
          <p:cNvSpPr>
            <a:spLocks noGrp="1"/>
          </p:cNvSpPr>
          <p:nvPr>
            <p:ph type="title"/>
          </p:nvPr>
        </p:nvSpPr>
        <p:spPr/>
        <p:txBody>
          <a:bodyPr/>
          <a:lstStyle/>
          <a:p>
            <a:r>
              <a:rPr lang="en-US" dirty="0" smtClean="0"/>
              <a:t>Bibliography</a:t>
            </a:r>
            <a:endParaRPr lang="en-US" dirty="0"/>
          </a:p>
        </p:txBody>
      </p:sp>
    </p:spTree>
    <p:extLst>
      <p:ext uri="{BB962C8B-B14F-4D97-AF65-F5344CB8AC3E}">
        <p14:creationId xmlns:p14="http://schemas.microsoft.com/office/powerpoint/2010/main" val="13754635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65760" y="1524000"/>
            <a:ext cx="8407893" cy="4407408"/>
          </a:xfrm>
        </p:spPr>
        <p:txBody>
          <a:bodyPr>
            <a:normAutofit lnSpcReduction="10000"/>
          </a:bodyPr>
          <a:lstStyle/>
          <a:p>
            <a:pPr marL="45720" indent="0">
              <a:buNone/>
            </a:pPr>
            <a:endParaRPr lang="en-US" sz="1400" i="1" dirty="0" smtClean="0"/>
          </a:p>
          <a:p>
            <a:pPr marL="45720" indent="0">
              <a:buNone/>
            </a:pPr>
            <a:endParaRPr lang="en-US" sz="1400" i="1" dirty="0" smtClean="0"/>
          </a:p>
          <a:p>
            <a:pPr marL="45720" indent="0">
              <a:buNone/>
            </a:pPr>
            <a:r>
              <a:rPr lang="en-US" sz="1400" u="sng" dirty="0"/>
              <a:t>Rubrics </a:t>
            </a:r>
            <a:r>
              <a:rPr lang="en-US" sz="1400" u="sng" dirty="0" smtClean="0"/>
              <a:t>PPT by </a:t>
            </a:r>
            <a:r>
              <a:rPr lang="en-US" sz="1400" u="sng" dirty="0"/>
              <a:t>the </a:t>
            </a:r>
            <a:r>
              <a:rPr lang="en-US" sz="1400" u="sng" dirty="0">
                <a:hlinkClick r:id="rId3"/>
              </a:rPr>
              <a:t>Oregon Department of Education</a:t>
            </a:r>
            <a:r>
              <a:rPr lang="en-US" sz="1400" u="sng" dirty="0"/>
              <a:t> and </a:t>
            </a:r>
            <a:r>
              <a:rPr lang="en-US" sz="1400" u="sng" dirty="0">
                <a:hlinkClick r:id="rId4"/>
              </a:rPr>
              <a:t>Berkeley Evaluation and Assessment </a:t>
            </a:r>
            <a:r>
              <a:rPr lang="en-US" sz="1400" u="sng" dirty="0" smtClean="0">
                <a:hlinkClick r:id="rId4"/>
              </a:rPr>
              <a:t>Research </a:t>
            </a:r>
            <a:r>
              <a:rPr lang="en-US" sz="1400" u="sng" dirty="0">
                <a:hlinkClick r:id="rId4"/>
              </a:rPr>
              <a:t>Center</a:t>
            </a:r>
            <a:r>
              <a:rPr lang="en-US" sz="1400" u="sng" dirty="0"/>
              <a:t> is licensed under a </a:t>
            </a:r>
            <a:r>
              <a:rPr lang="en-US" sz="1400" u="sng" dirty="0">
                <a:hlinkClick r:id="rId5"/>
              </a:rPr>
              <a:t>CC BY </a:t>
            </a:r>
            <a:r>
              <a:rPr lang="en-US" sz="1400" u="sng" dirty="0" smtClean="0">
                <a:hlinkClick r:id="rId5"/>
              </a:rPr>
              <a:t>4.0</a:t>
            </a:r>
            <a:r>
              <a:rPr lang="en-US" sz="1400" u="sng" dirty="0" smtClean="0"/>
              <a:t>.</a:t>
            </a:r>
            <a:endParaRPr lang="en-US" sz="1400" u="sng" dirty="0"/>
          </a:p>
          <a:p>
            <a:pPr marL="45720" indent="0">
              <a:buNone/>
            </a:pPr>
            <a:endParaRPr lang="en-US" sz="1400" b="1" dirty="0" smtClean="0"/>
          </a:p>
          <a:p>
            <a:pPr marL="45720" indent="0">
              <a:buNone/>
            </a:pPr>
            <a:r>
              <a:rPr lang="en-US" sz="1100" b="1" dirty="0" smtClean="0"/>
              <a:t>You </a:t>
            </a:r>
            <a:r>
              <a:rPr lang="en-US" sz="1100" b="1" dirty="0"/>
              <a:t>are free to:</a:t>
            </a:r>
          </a:p>
          <a:p>
            <a:r>
              <a:rPr lang="en-US" sz="1100" b="1" dirty="0"/>
              <a:t>Share</a:t>
            </a:r>
            <a:r>
              <a:rPr lang="en-US" sz="1100" dirty="0"/>
              <a:t> — copy and redistribute the material in any medium or format </a:t>
            </a:r>
          </a:p>
          <a:p>
            <a:r>
              <a:rPr lang="en-US" sz="1100" b="1" dirty="0"/>
              <a:t>Adapt</a:t>
            </a:r>
            <a:r>
              <a:rPr lang="en-US" sz="1100" dirty="0"/>
              <a:t> — remix, transform, and build upon the material </a:t>
            </a:r>
            <a:endParaRPr lang="en-US" sz="1100" dirty="0" smtClean="0"/>
          </a:p>
          <a:p>
            <a:pPr marL="45720" indent="0">
              <a:buNone/>
            </a:pPr>
            <a:endParaRPr lang="en-US" sz="1100" b="1" dirty="0"/>
          </a:p>
          <a:p>
            <a:pPr marL="45720" indent="0">
              <a:buNone/>
            </a:pPr>
            <a:r>
              <a:rPr lang="en-US" sz="1100" b="1" dirty="0" smtClean="0"/>
              <a:t>Under </a:t>
            </a:r>
            <a:r>
              <a:rPr lang="en-US" sz="1100" b="1" dirty="0"/>
              <a:t>the following terms:</a:t>
            </a:r>
          </a:p>
          <a:p>
            <a:r>
              <a:rPr lang="en-US" sz="1100" b="1" dirty="0" smtClean="0"/>
              <a:t>Attribution</a:t>
            </a:r>
            <a:r>
              <a:rPr lang="en-US" sz="1100" dirty="0" smtClean="0"/>
              <a:t> </a:t>
            </a:r>
            <a:r>
              <a:rPr lang="en-US" sz="1100" dirty="0"/>
              <a:t>— You must give </a:t>
            </a:r>
            <a:r>
              <a:rPr lang="en-US" sz="1100" dirty="0">
                <a:hlinkClick r:id="rId6"/>
              </a:rPr>
              <a:t>appropriate credit</a:t>
            </a:r>
            <a:r>
              <a:rPr lang="en-US" sz="1100" dirty="0"/>
              <a:t>, provide a link to the license, and </a:t>
            </a:r>
            <a:r>
              <a:rPr lang="en-US" sz="1100" dirty="0">
                <a:hlinkClick r:id="rId6"/>
              </a:rPr>
              <a:t>indicate if changes were made</a:t>
            </a:r>
            <a:r>
              <a:rPr lang="en-US" sz="1100" dirty="0"/>
              <a:t>. You may do so in any reasonable manner, but not in any way that suggests the licensor endorses you or </a:t>
            </a:r>
            <a:r>
              <a:rPr lang="en-US" sz="1100" dirty="0" smtClean="0"/>
              <a:t>your </a:t>
            </a:r>
            <a:r>
              <a:rPr lang="en-US" sz="1100" dirty="0"/>
              <a:t>use. </a:t>
            </a:r>
          </a:p>
          <a:p>
            <a:r>
              <a:rPr lang="en-US" sz="1100" b="1" dirty="0" err="1" smtClean="0"/>
              <a:t>NonCommercial</a:t>
            </a:r>
            <a:r>
              <a:rPr lang="en-US" sz="1100" dirty="0" smtClean="0"/>
              <a:t> </a:t>
            </a:r>
            <a:r>
              <a:rPr lang="en-US" sz="1100" dirty="0"/>
              <a:t>— You may not use the material for </a:t>
            </a:r>
            <a:r>
              <a:rPr lang="en-US" sz="1100" dirty="0">
                <a:hlinkClick r:id="rId6"/>
              </a:rPr>
              <a:t>commercial purposes</a:t>
            </a:r>
            <a:r>
              <a:rPr lang="en-US" sz="1100" dirty="0"/>
              <a:t>. </a:t>
            </a:r>
          </a:p>
          <a:p>
            <a:r>
              <a:rPr lang="en-US" sz="1100" b="1" dirty="0" err="1" smtClean="0"/>
              <a:t>ShareAlike</a:t>
            </a:r>
            <a:r>
              <a:rPr lang="en-US" sz="1100" dirty="0" smtClean="0"/>
              <a:t> </a:t>
            </a:r>
            <a:r>
              <a:rPr lang="en-US" sz="1100" dirty="0"/>
              <a:t>— If you remix, transform, or build upon the material, you must distribute your contributions under the </a:t>
            </a:r>
            <a:r>
              <a:rPr lang="en-US" sz="1100" dirty="0">
                <a:hlinkClick r:id="rId6"/>
              </a:rPr>
              <a:t>same license</a:t>
            </a:r>
            <a:r>
              <a:rPr lang="en-US" sz="1100" dirty="0"/>
              <a:t> as the original. </a:t>
            </a:r>
            <a:endParaRPr lang="en-US" sz="1100" dirty="0" smtClean="0"/>
          </a:p>
          <a:p>
            <a:pPr marL="45720" indent="0">
              <a:buNone/>
            </a:pPr>
            <a:endParaRPr lang="en-US" sz="1100" dirty="0"/>
          </a:p>
          <a:p>
            <a:pPr marL="45720" indent="0">
              <a:buNone/>
            </a:pPr>
            <a:endParaRPr lang="en-US" sz="1000" dirty="0" smtClean="0"/>
          </a:p>
          <a:p>
            <a:pPr marL="45720" indent="0">
              <a:buNone/>
            </a:pPr>
            <a:r>
              <a:rPr lang="en-US" sz="1400" i="1" dirty="0" smtClean="0"/>
              <a:t>Oregon </a:t>
            </a:r>
            <a:r>
              <a:rPr lang="en-US" sz="1400" i="1" dirty="0"/>
              <a:t>Department of Education welcomes editing of these resources and would greatly appreciate being able to learn from the changes made. To share an edited version of this resource, please contact Cristen McLean, </a:t>
            </a:r>
            <a:r>
              <a:rPr lang="en-US" sz="1400" i="1" dirty="0">
                <a:hlinkClick r:id="rId7"/>
              </a:rPr>
              <a:t>cristen.mclean@state.or.us</a:t>
            </a:r>
            <a:r>
              <a:rPr lang="en-US" sz="1400" i="1" dirty="0"/>
              <a:t>.</a:t>
            </a:r>
          </a:p>
          <a:p>
            <a:pPr marL="45720" indent="0">
              <a:buNone/>
            </a:pPr>
            <a:endParaRPr lang="en-US" sz="1400" dirty="0"/>
          </a:p>
        </p:txBody>
      </p:sp>
      <p:sp>
        <p:nvSpPr>
          <p:cNvPr id="3" name="Title 2"/>
          <p:cNvSpPr>
            <a:spLocks noGrp="1"/>
          </p:cNvSpPr>
          <p:nvPr>
            <p:ph type="title"/>
          </p:nvPr>
        </p:nvSpPr>
        <p:spPr/>
        <p:txBody>
          <a:bodyPr/>
          <a:lstStyle/>
          <a:p>
            <a:r>
              <a:rPr lang="en-US" dirty="0" smtClean="0"/>
              <a:t>Creative Commons License</a:t>
            </a:r>
            <a:r>
              <a:rPr lang="en-US" dirty="0"/>
              <a:t/>
            </a:r>
            <a:br>
              <a:rPr lang="en-US" dirty="0"/>
            </a:br>
            <a:endParaRPr lang="en-US" dirty="0"/>
          </a:p>
        </p:txBody>
      </p:sp>
      <p:pic>
        <p:nvPicPr>
          <p:cNvPr id="5" name="Shape 96" descr="Logo for CC Attribution Non-Commercial Share Alike license."/>
          <p:cNvPicPr/>
          <p:nvPr/>
        </p:nvPicPr>
        <p:blipFill>
          <a:blip r:embed="rId8">
            <a:alphaModFix/>
          </a:blip>
          <a:stretch>
            <a:fillRect/>
          </a:stretch>
        </p:blipFill>
        <p:spPr>
          <a:xfrm>
            <a:off x="6324600" y="2667000"/>
            <a:ext cx="1981200" cy="762000"/>
          </a:xfrm>
          <a:prstGeom prst="rect">
            <a:avLst/>
          </a:prstGeom>
          <a:noFill/>
          <a:ln>
            <a:noFill/>
          </a:ln>
        </p:spPr>
      </p:pic>
    </p:spTree>
    <p:extLst>
      <p:ext uri="{BB962C8B-B14F-4D97-AF65-F5344CB8AC3E}">
        <p14:creationId xmlns:p14="http://schemas.microsoft.com/office/powerpoint/2010/main" val="13167807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834129"/>
          </a:xfrm>
        </p:spPr>
        <p:txBody>
          <a:bodyPr>
            <a:normAutofit fontScale="92500" lnSpcReduction="20000"/>
          </a:bodyPr>
          <a:lstStyle/>
          <a:p>
            <a:pPr lvl="0"/>
            <a:r>
              <a:rPr lang="en-US" dirty="0" smtClean="0"/>
              <a:t>Definition</a:t>
            </a:r>
          </a:p>
          <a:p>
            <a:pPr lvl="1"/>
            <a:r>
              <a:rPr lang="en-US" altLang="en-US" dirty="0"/>
              <a:t>A scoring tool that lays out the specific expectations for an </a:t>
            </a:r>
            <a:r>
              <a:rPr lang="en-US" altLang="en-US" dirty="0" smtClean="0"/>
              <a:t>assessment task </a:t>
            </a:r>
            <a:r>
              <a:rPr lang="en-US" altLang="en-US" sz="1800" dirty="0"/>
              <a:t>(Stevens &amp; Levi, 2005</a:t>
            </a:r>
            <a:r>
              <a:rPr lang="en-US" altLang="en-US" sz="1800" dirty="0" smtClean="0"/>
              <a:t>)</a:t>
            </a:r>
          </a:p>
          <a:p>
            <a:pPr lvl="1"/>
            <a:r>
              <a:rPr lang="en-US" dirty="0" smtClean="0"/>
              <a:t>A </a:t>
            </a:r>
            <a:r>
              <a:rPr lang="en-US" dirty="0"/>
              <a:t>set of </a:t>
            </a:r>
            <a:r>
              <a:rPr lang="en-US" dirty="0" smtClean="0"/>
              <a:t>clear </a:t>
            </a:r>
            <a:r>
              <a:rPr lang="en-US" dirty="0"/>
              <a:t>explanations or criteria used to help teachers and students focus on what is valued in a subject, topic, or activity </a:t>
            </a:r>
            <a:r>
              <a:rPr lang="en-US" dirty="0">
                <a:solidFill>
                  <a:schemeClr val="tx1"/>
                </a:solidFill>
              </a:rPr>
              <a:t>(Russell, &amp; Airasian, 2012). </a:t>
            </a:r>
            <a:endParaRPr lang="en-US" dirty="0" smtClean="0"/>
          </a:p>
          <a:p>
            <a:pPr lvl="0"/>
            <a:r>
              <a:rPr lang="en-US" dirty="0" smtClean="0"/>
              <a:t>Components of a rubric:</a:t>
            </a:r>
          </a:p>
          <a:p>
            <a:pPr lvl="1"/>
            <a:r>
              <a:rPr lang="en-US" altLang="en-US" dirty="0" smtClean="0"/>
              <a:t>Criteria/</a:t>
            </a:r>
            <a:r>
              <a:rPr lang="en-US" altLang="en-US" dirty="0"/>
              <a:t>I</a:t>
            </a:r>
            <a:r>
              <a:rPr lang="en-US" altLang="en-US" dirty="0" smtClean="0"/>
              <a:t>ndicator</a:t>
            </a:r>
            <a:endParaRPr lang="en-US" altLang="en-US" dirty="0" smtClean="0">
              <a:sym typeface="Wingdings" panose="05000000000000000000" pitchFamily="2" charset="2"/>
            </a:endParaRPr>
          </a:p>
          <a:p>
            <a:pPr lvl="2"/>
            <a:r>
              <a:rPr lang="en-US" altLang="en-US" dirty="0" smtClean="0">
                <a:sym typeface="Wingdings" panose="05000000000000000000" pitchFamily="2" charset="2"/>
              </a:rPr>
              <a:t>aspects </a:t>
            </a:r>
            <a:r>
              <a:rPr lang="en-US" altLang="en-US" dirty="0">
                <a:sym typeface="Wingdings" panose="05000000000000000000" pitchFamily="2" charset="2"/>
              </a:rPr>
              <a:t>of an assessment task which the assessor </a:t>
            </a:r>
            <a:r>
              <a:rPr lang="en-US" altLang="en-US" dirty="0" smtClean="0">
                <a:sym typeface="Wingdings" panose="05000000000000000000" pitchFamily="2" charset="2"/>
              </a:rPr>
              <a:t>takes </a:t>
            </a:r>
            <a:r>
              <a:rPr lang="en-US" altLang="en-US" dirty="0">
                <a:sym typeface="Wingdings" panose="05000000000000000000" pitchFamily="2" charset="2"/>
              </a:rPr>
              <a:t>into account when making their </a:t>
            </a:r>
            <a:r>
              <a:rPr lang="en-US" altLang="en-US" dirty="0" smtClean="0">
                <a:sym typeface="Wingdings" panose="05000000000000000000" pitchFamily="2" charset="2"/>
              </a:rPr>
              <a:t>judgment</a:t>
            </a:r>
          </a:p>
          <a:p>
            <a:pPr lvl="2"/>
            <a:r>
              <a:rPr lang="en-US" altLang="en-US" dirty="0"/>
              <a:t>May use different weightings for different </a:t>
            </a:r>
            <a:r>
              <a:rPr lang="en-US" altLang="en-US" dirty="0" smtClean="0"/>
              <a:t>criteria</a:t>
            </a:r>
            <a:endParaRPr lang="en-US" altLang="en-US" dirty="0">
              <a:sym typeface="Wingdings" panose="05000000000000000000" pitchFamily="2" charset="2"/>
            </a:endParaRPr>
          </a:p>
          <a:p>
            <a:pPr lvl="1"/>
            <a:r>
              <a:rPr lang="en-US" altLang="en-US" sz="2100" dirty="0" smtClean="0">
                <a:sym typeface="Wingdings" panose="05000000000000000000" pitchFamily="2" charset="2"/>
              </a:rPr>
              <a:t>Level </a:t>
            </a:r>
            <a:r>
              <a:rPr lang="en-US" altLang="en-US" sz="2100" dirty="0">
                <a:sym typeface="Wingdings" panose="05000000000000000000" pitchFamily="2" charset="2"/>
              </a:rPr>
              <a:t>of Attainment</a:t>
            </a:r>
          </a:p>
          <a:p>
            <a:pPr lvl="2"/>
            <a:r>
              <a:rPr lang="en-US" altLang="en-US" dirty="0" smtClean="0">
                <a:sym typeface="Wingdings" panose="05000000000000000000" pitchFamily="2" charset="2"/>
              </a:rPr>
              <a:t>often </a:t>
            </a:r>
            <a:r>
              <a:rPr lang="en-US" altLang="en-US" dirty="0">
                <a:sym typeface="Wingdings" panose="05000000000000000000" pitchFamily="2" charset="2"/>
              </a:rPr>
              <a:t>use </a:t>
            </a:r>
            <a:r>
              <a:rPr lang="en-US" altLang="en-US" dirty="0" smtClean="0">
                <a:sym typeface="Wingdings" panose="05000000000000000000" pitchFamily="2" charset="2"/>
              </a:rPr>
              <a:t>grade level </a:t>
            </a:r>
            <a:r>
              <a:rPr lang="en-US" altLang="en-US" dirty="0">
                <a:sym typeface="Wingdings" panose="05000000000000000000" pitchFamily="2" charset="2"/>
              </a:rPr>
              <a:t>descriptors</a:t>
            </a:r>
            <a:endParaRPr lang="en-US" altLang="en-US" dirty="0"/>
          </a:p>
          <a:p>
            <a:r>
              <a:rPr lang="en-US" altLang="en-US" dirty="0" smtClean="0"/>
              <a:t>Types of rubrics:</a:t>
            </a:r>
          </a:p>
          <a:p>
            <a:pPr lvl="1"/>
            <a:r>
              <a:rPr lang="en-US" altLang="en-US" dirty="0" smtClean="0"/>
              <a:t>Descriptive (Analytic), Holistic</a:t>
            </a:r>
          </a:p>
          <a:p>
            <a:pPr lvl="1"/>
            <a:r>
              <a:rPr lang="en-US" altLang="en-US" dirty="0" smtClean="0"/>
              <a:t>Why and when we use particular types of rubrics</a:t>
            </a:r>
          </a:p>
          <a:p>
            <a:pPr lvl="1"/>
            <a:endParaRPr lang="en-US" dirty="0" smtClean="0"/>
          </a:p>
          <a:p>
            <a:pPr marL="45720" lvl="0" indent="0">
              <a:buNone/>
            </a:pPr>
            <a:endParaRPr lang="en-US" dirty="0" smtClean="0"/>
          </a:p>
        </p:txBody>
      </p:sp>
      <p:sp>
        <p:nvSpPr>
          <p:cNvPr id="3" name="Title 2"/>
          <p:cNvSpPr>
            <a:spLocks noGrp="1"/>
          </p:cNvSpPr>
          <p:nvPr>
            <p:ph type="title"/>
          </p:nvPr>
        </p:nvSpPr>
        <p:spPr/>
        <p:txBody>
          <a:bodyPr/>
          <a:lstStyle/>
          <a:p>
            <a:r>
              <a:rPr lang="en-US" dirty="0" smtClean="0"/>
              <a:t>Scoring Rubric</a:t>
            </a:r>
            <a:endParaRPr lang="en-US" dirty="0"/>
          </a:p>
        </p:txBody>
      </p:sp>
    </p:spTree>
    <p:extLst>
      <p:ext uri="{BB962C8B-B14F-4D97-AF65-F5344CB8AC3E}">
        <p14:creationId xmlns:p14="http://schemas.microsoft.com/office/powerpoint/2010/main" val="1865669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Why Use Rubrics?</a:t>
            </a:r>
            <a:endParaRPr lang="en-US" dirty="0"/>
          </a:p>
        </p:txBody>
      </p:sp>
      <p:sp>
        <p:nvSpPr>
          <p:cNvPr id="4" name="TextBox 3"/>
          <p:cNvSpPr txBox="1"/>
          <p:nvPr/>
        </p:nvSpPr>
        <p:spPr>
          <a:xfrm>
            <a:off x="477242" y="1871658"/>
            <a:ext cx="3866158" cy="3600986"/>
          </a:xfrm>
          <a:prstGeom prst="rect">
            <a:avLst/>
          </a:prstGeom>
          <a:solidFill>
            <a:schemeClr val="tx1">
              <a:lumMod val="20000"/>
              <a:lumOff val="80000"/>
            </a:schemeClr>
          </a:solidFill>
        </p:spPr>
        <p:txBody>
          <a:bodyPr wrap="square" rtlCol="0">
            <a:spAutoFit/>
          </a:bodyPr>
          <a:lstStyle/>
          <a:p>
            <a:r>
              <a:rPr lang="en-US" sz="2400" dirty="0" smtClean="0"/>
              <a:t>For teachers:</a:t>
            </a:r>
          </a:p>
          <a:p>
            <a:endParaRPr lang="en-US" sz="2400" dirty="0" smtClean="0"/>
          </a:p>
          <a:p>
            <a:pPr marL="285750" indent="-285750">
              <a:buFont typeface="Arial" panose="020B0604020202020204" pitchFamily="34" charset="0"/>
              <a:buChar char="•"/>
            </a:pPr>
            <a:r>
              <a:rPr lang="en-US" altLang="en-US" sz="2000" dirty="0"/>
              <a:t>Prompt a criterion-referenced assessment</a:t>
            </a:r>
          </a:p>
          <a:p>
            <a:pPr marL="285750" indent="-285750">
              <a:buFont typeface="Arial" panose="020B0604020202020204" pitchFamily="34" charset="0"/>
              <a:buChar char="•"/>
            </a:pPr>
            <a:r>
              <a:rPr lang="en-US" altLang="en-US" sz="2000" dirty="0" smtClean="0"/>
              <a:t>Provide </a:t>
            </a:r>
            <a:r>
              <a:rPr lang="en-US" altLang="en-US" sz="2000" dirty="0"/>
              <a:t>students </a:t>
            </a:r>
            <a:r>
              <a:rPr lang="en-US" altLang="en-US" sz="2000" dirty="0" smtClean="0"/>
              <a:t>with detailed and timely feedback</a:t>
            </a:r>
            <a:endParaRPr lang="en-US" altLang="en-US" sz="2000" dirty="0"/>
          </a:p>
          <a:p>
            <a:pPr marL="285750" indent="-285750">
              <a:buFont typeface="Arial" panose="020B0604020202020204" pitchFamily="34" charset="0"/>
              <a:buChar char="•"/>
            </a:pPr>
            <a:r>
              <a:rPr lang="en-US" altLang="en-US" sz="2000" dirty="0"/>
              <a:t>Encourage critical thinking</a:t>
            </a:r>
          </a:p>
          <a:p>
            <a:pPr marL="285750" indent="-285750">
              <a:buFont typeface="Arial" panose="020B0604020202020204" pitchFamily="34" charset="0"/>
              <a:buChar char="•"/>
            </a:pPr>
            <a:r>
              <a:rPr lang="en-US" altLang="en-US" sz="2000" dirty="0"/>
              <a:t>Facilitate communication with </a:t>
            </a:r>
            <a:r>
              <a:rPr lang="en-US" altLang="en-US" sz="2000" dirty="0" smtClean="0"/>
              <a:t>others involved in scoring</a:t>
            </a:r>
            <a:endParaRPr lang="en-US" altLang="en-US" sz="2000" dirty="0"/>
          </a:p>
          <a:p>
            <a:pPr marL="285750" indent="-285750">
              <a:buFont typeface="Arial" panose="020B0604020202020204" pitchFamily="34" charset="0"/>
              <a:buChar char="•"/>
            </a:pPr>
            <a:r>
              <a:rPr lang="en-US" altLang="en-US" sz="2000" dirty="0"/>
              <a:t>Help to refine teaching skills/learning </a:t>
            </a:r>
            <a:r>
              <a:rPr lang="en-US" altLang="en-US" sz="2000" dirty="0" smtClean="0"/>
              <a:t>activities</a:t>
            </a:r>
            <a:endParaRPr lang="en-US" altLang="en-US" sz="2000" dirty="0"/>
          </a:p>
        </p:txBody>
      </p:sp>
      <p:sp>
        <p:nvSpPr>
          <p:cNvPr id="5" name="TextBox 4"/>
          <p:cNvSpPr txBox="1"/>
          <p:nvPr/>
        </p:nvSpPr>
        <p:spPr>
          <a:xfrm>
            <a:off x="4876800" y="1871659"/>
            <a:ext cx="3580660" cy="3293209"/>
          </a:xfrm>
          <a:prstGeom prst="rect">
            <a:avLst/>
          </a:prstGeom>
          <a:solidFill>
            <a:schemeClr val="tx1">
              <a:lumMod val="20000"/>
              <a:lumOff val="80000"/>
            </a:schemeClr>
          </a:solidFill>
        </p:spPr>
        <p:txBody>
          <a:bodyPr wrap="square" rtlCol="0">
            <a:spAutoFit/>
          </a:bodyPr>
          <a:lstStyle/>
          <a:p>
            <a:r>
              <a:rPr lang="en-US" sz="2400" dirty="0" smtClean="0">
                <a:cs typeface="Times New Roman" pitchFamily="18" charset="0"/>
              </a:rPr>
              <a:t>For students:</a:t>
            </a:r>
          </a:p>
          <a:p>
            <a:endParaRPr lang="en-US" sz="2400" dirty="0" smtClean="0">
              <a:cs typeface="Times New Roman" pitchFamily="18" charset="0"/>
            </a:endParaRPr>
          </a:p>
          <a:p>
            <a:pPr marL="285750" indent="-285750">
              <a:buFont typeface="Arial" panose="020B0604020202020204" pitchFamily="34" charset="0"/>
              <a:buChar char="•"/>
            </a:pPr>
            <a:r>
              <a:rPr lang="en-US" sz="2000" dirty="0" smtClean="0">
                <a:cs typeface="Times New Roman" pitchFamily="18" charset="0"/>
              </a:rPr>
              <a:t>Clarify the </a:t>
            </a:r>
            <a:r>
              <a:rPr lang="en-US" sz="2000" dirty="0">
                <a:cs typeface="Times New Roman" pitchFamily="18" charset="0"/>
              </a:rPr>
              <a:t>teacher’s </a:t>
            </a:r>
            <a:r>
              <a:rPr lang="en-US" sz="2000" dirty="0" smtClean="0">
                <a:cs typeface="Times New Roman" pitchFamily="18" charset="0"/>
              </a:rPr>
              <a:t>expectations of student  performance</a:t>
            </a:r>
          </a:p>
          <a:p>
            <a:pPr marL="285750" indent="-285750">
              <a:buFont typeface="Arial" panose="020B0604020202020204" pitchFamily="34" charset="0"/>
              <a:buChar char="•"/>
            </a:pPr>
            <a:r>
              <a:rPr lang="en-US" sz="2000" dirty="0">
                <a:cs typeface="Times New Roman" pitchFamily="18" charset="0"/>
              </a:rPr>
              <a:t>Provide informative descriptions of expected </a:t>
            </a:r>
            <a:r>
              <a:rPr lang="en-US" sz="2000" dirty="0" smtClean="0">
                <a:cs typeface="Times New Roman" pitchFamily="18" charset="0"/>
              </a:rPr>
              <a:t>performance</a:t>
            </a:r>
          </a:p>
          <a:p>
            <a:pPr marL="285750" indent="-285750">
              <a:buFont typeface="Arial" panose="020B0604020202020204" pitchFamily="34" charset="0"/>
              <a:buChar char="•"/>
            </a:pPr>
            <a:r>
              <a:rPr lang="en-US" sz="2000" dirty="0" smtClean="0">
                <a:cs typeface="Times New Roman" pitchFamily="18" charset="0"/>
              </a:rPr>
              <a:t>Help to monitor and critique own work</a:t>
            </a:r>
            <a:endParaRPr lang="en-US" sz="2000" dirty="0">
              <a:cs typeface="Times New Roman" pitchFamily="18" charset="0"/>
            </a:endParaRPr>
          </a:p>
        </p:txBody>
      </p:sp>
    </p:spTree>
    <p:extLst>
      <p:ext uri="{BB962C8B-B14F-4D97-AF65-F5344CB8AC3E}">
        <p14:creationId xmlns:p14="http://schemas.microsoft.com/office/powerpoint/2010/main" val="2135748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4367" y="1828800"/>
            <a:ext cx="8407893" cy="4529329"/>
          </a:xfrm>
        </p:spPr>
        <p:txBody>
          <a:bodyPr>
            <a:normAutofit/>
          </a:bodyPr>
          <a:lstStyle/>
          <a:p>
            <a:r>
              <a:rPr lang="en-US" dirty="0"/>
              <a:t>Well </a:t>
            </a:r>
            <a:r>
              <a:rPr lang="en-US" dirty="0" smtClean="0"/>
              <a:t>defined</a:t>
            </a:r>
          </a:p>
          <a:p>
            <a:pPr marL="617220" lvl="1" indent="-342900"/>
            <a:r>
              <a:rPr lang="en-US" dirty="0" smtClean="0"/>
              <a:t>Clearly describe the expected </a:t>
            </a:r>
            <a:r>
              <a:rPr lang="en-US" dirty="0"/>
              <a:t>level of student performance for each criterion in a </a:t>
            </a:r>
            <a:r>
              <a:rPr lang="en-US" dirty="0" smtClean="0"/>
              <a:t>rubric</a:t>
            </a:r>
          </a:p>
          <a:p>
            <a:pPr marL="617220" lvl="1" indent="-342900"/>
            <a:r>
              <a:rPr lang="en-US" dirty="0" smtClean="0"/>
              <a:t>Avoid </a:t>
            </a:r>
            <a:r>
              <a:rPr lang="en-US" dirty="0"/>
              <a:t>general evaluative words (poor, excellent, etc</a:t>
            </a:r>
            <a:r>
              <a:rPr lang="en-US" dirty="0" smtClean="0"/>
              <a:t>.)</a:t>
            </a:r>
          </a:p>
          <a:p>
            <a:pPr marL="617220" lvl="1" indent="-342900"/>
            <a:r>
              <a:rPr lang="en-US" dirty="0" smtClean="0"/>
              <a:t>Use </a:t>
            </a:r>
            <a:r>
              <a:rPr lang="en-US" dirty="0"/>
              <a:t>specific objective terms (correctly identifies, uses only basic vocabulary, chooses incorrect formula… </a:t>
            </a:r>
            <a:r>
              <a:rPr lang="en-US" dirty="0" smtClean="0"/>
              <a:t>)</a:t>
            </a:r>
          </a:p>
          <a:p>
            <a:pPr marL="274320" lvl="1" indent="0">
              <a:buNone/>
            </a:pPr>
            <a:endParaRPr lang="en-US" dirty="0"/>
          </a:p>
          <a:p>
            <a:r>
              <a:rPr lang="en-US" dirty="0"/>
              <a:t>Context </a:t>
            </a:r>
            <a:r>
              <a:rPr lang="en-US" dirty="0" smtClean="0"/>
              <a:t>specific</a:t>
            </a:r>
          </a:p>
          <a:p>
            <a:pPr lvl="1"/>
            <a:r>
              <a:rPr lang="en-US" dirty="0"/>
              <a:t>Describe what </a:t>
            </a:r>
            <a:r>
              <a:rPr lang="en-US" dirty="0">
                <a:cs typeface="Times New Roman" pitchFamily="18" charset="0"/>
              </a:rPr>
              <a:t>teachers expect from student for a given performance or </a:t>
            </a:r>
            <a:r>
              <a:rPr lang="en-US" dirty="0" smtClean="0">
                <a:cs typeface="Times New Roman" pitchFamily="18" charset="0"/>
              </a:rPr>
              <a:t>work product </a:t>
            </a:r>
            <a:r>
              <a:rPr lang="en-US" dirty="0">
                <a:cs typeface="Times New Roman" pitchFamily="18" charset="0"/>
              </a:rPr>
              <a:t>on a particular subject </a:t>
            </a:r>
            <a:r>
              <a:rPr lang="en-US" dirty="0" smtClean="0">
                <a:cs typeface="Times New Roman" pitchFamily="18" charset="0"/>
              </a:rPr>
              <a:t>domain</a:t>
            </a:r>
          </a:p>
          <a:p>
            <a:pPr lvl="1"/>
            <a:r>
              <a:rPr lang="en-US" dirty="0" smtClean="0">
                <a:cs typeface="Times New Roman" pitchFamily="18" charset="0"/>
              </a:rPr>
              <a:t>Viable for instruction</a:t>
            </a:r>
          </a:p>
          <a:p>
            <a:pPr lvl="1"/>
            <a:endParaRPr lang="en-US" sz="2200" dirty="0">
              <a:cs typeface="Times New Roman" pitchFamily="18" charset="0"/>
            </a:endParaRPr>
          </a:p>
          <a:p>
            <a:endParaRPr lang="en-US" dirty="0"/>
          </a:p>
          <a:p>
            <a:endParaRPr lang="en-US" dirty="0"/>
          </a:p>
        </p:txBody>
      </p:sp>
      <p:sp>
        <p:nvSpPr>
          <p:cNvPr id="3" name="Title 2"/>
          <p:cNvSpPr>
            <a:spLocks noGrp="1"/>
          </p:cNvSpPr>
          <p:nvPr>
            <p:ph type="title"/>
          </p:nvPr>
        </p:nvSpPr>
        <p:spPr/>
        <p:txBody>
          <a:bodyPr/>
          <a:lstStyle/>
          <a:p>
            <a:r>
              <a:rPr lang="en-US" dirty="0" smtClean="0"/>
              <a:t>Characteristics of Good Rubrics (1)</a:t>
            </a:r>
            <a:endParaRPr lang="en-US" dirty="0"/>
          </a:p>
        </p:txBody>
      </p:sp>
    </p:spTree>
    <p:extLst>
      <p:ext uri="{BB962C8B-B14F-4D97-AF65-F5344CB8AC3E}">
        <p14:creationId xmlns:p14="http://schemas.microsoft.com/office/powerpoint/2010/main" val="798899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4367" y="1981200"/>
            <a:ext cx="8407893" cy="4376929"/>
          </a:xfrm>
        </p:spPr>
        <p:txBody>
          <a:bodyPr>
            <a:normAutofit/>
          </a:bodyPr>
          <a:lstStyle/>
          <a:p>
            <a:r>
              <a:rPr lang="en-US" dirty="0" smtClean="0"/>
              <a:t>Finite </a:t>
            </a:r>
            <a:r>
              <a:rPr lang="en-US" dirty="0"/>
              <a:t>and exhaustive </a:t>
            </a:r>
            <a:endParaRPr lang="en-US" dirty="0" smtClean="0"/>
          </a:p>
          <a:p>
            <a:pPr lvl="1"/>
            <a:r>
              <a:rPr lang="en-US" dirty="0" smtClean="0"/>
              <a:t>Every response must be scorable</a:t>
            </a:r>
          </a:p>
          <a:p>
            <a:pPr lvl="1"/>
            <a:r>
              <a:rPr lang="en-US" dirty="0" smtClean="0"/>
              <a:t>Too many score levels is confusing for students and causes disagreement among teacher scores</a:t>
            </a:r>
            <a:endParaRPr lang="en-US" dirty="0"/>
          </a:p>
          <a:p>
            <a:r>
              <a:rPr lang="en-US" dirty="0" smtClean="0"/>
              <a:t>Ordered</a:t>
            </a:r>
          </a:p>
          <a:p>
            <a:pPr lvl="1"/>
            <a:r>
              <a:rPr lang="en-US" dirty="0" smtClean="0"/>
              <a:t>Represent the different levels of learning targets as defined by LP</a:t>
            </a:r>
            <a:endParaRPr lang="en-US" dirty="0"/>
          </a:p>
          <a:p>
            <a:r>
              <a:rPr lang="en-US" dirty="0"/>
              <a:t>Related to Common Core </a:t>
            </a:r>
            <a:r>
              <a:rPr lang="en-US" dirty="0" smtClean="0"/>
              <a:t>theme/strand</a:t>
            </a:r>
          </a:p>
          <a:p>
            <a:pPr lvl="1"/>
            <a:r>
              <a:rPr lang="en-US" dirty="0" smtClean="0"/>
              <a:t>Coherent with the cognitive complexity of the standards</a:t>
            </a:r>
            <a:endParaRPr lang="en-US" dirty="0"/>
          </a:p>
          <a:p>
            <a:endParaRPr lang="en-US" dirty="0"/>
          </a:p>
        </p:txBody>
      </p:sp>
      <p:sp>
        <p:nvSpPr>
          <p:cNvPr id="3" name="Title 2"/>
          <p:cNvSpPr>
            <a:spLocks noGrp="1"/>
          </p:cNvSpPr>
          <p:nvPr>
            <p:ph type="title"/>
          </p:nvPr>
        </p:nvSpPr>
        <p:spPr/>
        <p:txBody>
          <a:bodyPr/>
          <a:lstStyle/>
          <a:p>
            <a:r>
              <a:rPr lang="en-US" dirty="0" smtClean="0"/>
              <a:t>Characteristics of Good Rubrics (2)</a:t>
            </a:r>
            <a:endParaRPr lang="en-US" dirty="0"/>
          </a:p>
        </p:txBody>
      </p:sp>
    </p:spTree>
    <p:extLst>
      <p:ext uri="{BB962C8B-B14F-4D97-AF65-F5344CB8AC3E}">
        <p14:creationId xmlns:p14="http://schemas.microsoft.com/office/powerpoint/2010/main" val="2260242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p:cNvSpPr>
          <p:nvPr>
            <p:ph type="body" sz="half" idx="1"/>
          </p:nvPr>
        </p:nvSpPr>
        <p:spPr>
          <a:xfrm>
            <a:off x="348343" y="1752600"/>
            <a:ext cx="2746131" cy="2582008"/>
          </a:xfrm>
        </p:spPr>
        <p:txBody>
          <a:bodyPr/>
          <a:lstStyle/>
          <a:p>
            <a:pPr marL="492382" indent="-492382">
              <a:lnSpc>
                <a:spcPct val="90000"/>
              </a:lnSpc>
              <a:buNone/>
            </a:pPr>
            <a:r>
              <a:rPr lang="en-US" altLang="en-US" sz="2215" dirty="0"/>
              <a:t>Components:</a:t>
            </a:r>
          </a:p>
          <a:p>
            <a:pPr marL="569763" indent="-422041">
              <a:lnSpc>
                <a:spcPct val="90000"/>
              </a:lnSpc>
              <a:buFontTx/>
              <a:buAutoNum type="arabicParenBoth"/>
            </a:pPr>
            <a:r>
              <a:rPr lang="en-US" altLang="en-US" dirty="0" smtClean="0"/>
              <a:t>Task description</a:t>
            </a:r>
          </a:p>
          <a:p>
            <a:pPr marL="569763" indent="-422041">
              <a:lnSpc>
                <a:spcPct val="90000"/>
              </a:lnSpc>
              <a:buFontTx/>
              <a:buAutoNum type="arabicParenBoth"/>
            </a:pPr>
            <a:r>
              <a:rPr lang="en-US" altLang="en-US" dirty="0" smtClean="0"/>
              <a:t>Assessment criteria</a:t>
            </a:r>
          </a:p>
          <a:p>
            <a:pPr marL="569763" indent="-422041">
              <a:lnSpc>
                <a:spcPct val="90000"/>
              </a:lnSpc>
              <a:buFontTx/>
              <a:buAutoNum type="arabicParenBoth"/>
            </a:pPr>
            <a:r>
              <a:rPr lang="en-US" altLang="en-US" dirty="0" smtClean="0"/>
              <a:t>Performance levels</a:t>
            </a:r>
          </a:p>
        </p:txBody>
      </p:sp>
      <p:graphicFrame>
        <p:nvGraphicFramePr>
          <p:cNvPr id="137514" name="Group 298" descr="Blank 5 x 5 Task Description table&#10;Column headers: Criteria 1, Criteria 2, Criteria 2, Criteria 4, Total&#10;Row Headers: Level 5, Level 4, Level 3, Level 2, Level 1"/>
          <p:cNvGraphicFramePr>
            <a:graphicFrameLocks noGrp="1"/>
          </p:cNvGraphicFramePr>
          <p:nvPr>
            <p:ph sz="half" idx="2"/>
            <p:extLst>
              <p:ext uri="{D42A27DB-BD31-4B8C-83A1-F6EECF244321}">
                <p14:modId xmlns:p14="http://schemas.microsoft.com/office/powerpoint/2010/main" val="3527524652"/>
              </p:ext>
            </p:extLst>
          </p:nvPr>
        </p:nvGraphicFramePr>
        <p:xfrm>
          <a:off x="3170674" y="1792585"/>
          <a:ext cx="5690090" cy="3645876"/>
        </p:xfrm>
        <a:graphic>
          <a:graphicData uri="http://schemas.openxmlformats.org/drawingml/2006/table">
            <a:tbl>
              <a:tblPr firstRow="1"/>
              <a:tblGrid>
                <a:gridCol w="1341553">
                  <a:extLst>
                    <a:ext uri="{9D8B030D-6E8A-4147-A177-3AD203B41FA5}">
                      <a16:colId xmlns:a16="http://schemas.microsoft.com/office/drawing/2014/main" val="20000"/>
                    </a:ext>
                  </a:extLst>
                </a:gridCol>
                <a:gridCol w="917654">
                  <a:extLst>
                    <a:ext uri="{9D8B030D-6E8A-4147-A177-3AD203B41FA5}">
                      <a16:colId xmlns:a16="http://schemas.microsoft.com/office/drawing/2014/main" val="20001"/>
                    </a:ext>
                  </a:extLst>
                </a:gridCol>
                <a:gridCol w="903365">
                  <a:extLst>
                    <a:ext uri="{9D8B030D-6E8A-4147-A177-3AD203B41FA5}">
                      <a16:colId xmlns:a16="http://schemas.microsoft.com/office/drawing/2014/main" val="20002"/>
                    </a:ext>
                  </a:extLst>
                </a:gridCol>
                <a:gridCol w="892252">
                  <a:extLst>
                    <a:ext uri="{9D8B030D-6E8A-4147-A177-3AD203B41FA5}">
                      <a16:colId xmlns:a16="http://schemas.microsoft.com/office/drawing/2014/main" val="20003"/>
                    </a:ext>
                  </a:extLst>
                </a:gridCol>
                <a:gridCol w="955758">
                  <a:extLst>
                    <a:ext uri="{9D8B030D-6E8A-4147-A177-3AD203B41FA5}">
                      <a16:colId xmlns:a16="http://schemas.microsoft.com/office/drawing/2014/main" val="20004"/>
                    </a:ext>
                  </a:extLst>
                </a:gridCol>
                <a:gridCol w="679508">
                  <a:extLst>
                    <a:ext uri="{9D8B030D-6E8A-4147-A177-3AD203B41FA5}">
                      <a16:colId xmlns:a16="http://schemas.microsoft.com/office/drawing/2014/main" val="20005"/>
                    </a:ext>
                  </a:extLst>
                </a:gridCol>
              </a:tblGrid>
              <a:tr h="611066">
                <a:tc gridSpan="2">
                  <a:txBody>
                    <a:bodyPr/>
                    <a:lstStyle/>
                    <a:p>
                      <a:pPr marL="0" marR="0" lvl="0" indent="0" algn="l" defTabSz="4572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chemeClr val="tx1"/>
                          </a:solidFill>
                          <a:effectLst/>
                          <a:latin typeface="Arial" charset="0"/>
                          <a:cs typeface="Arial" charset="0"/>
                        </a:rPr>
                        <a:t>Task Description:</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anchor="b" horzOverflow="overflow">
                    <a:lnL cap="flat">
                      <a:noFill/>
                    </a:lnL>
                    <a:lnR>
                      <a:noFill/>
                    </a:lnR>
                    <a:lnT cap="flat">
                      <a:noFill/>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457200" rtl="0" eaLnBrk="0" fontAlgn="base" latinLnBrk="0" hangingPunct="0">
                        <a:lnSpc>
                          <a:spcPct val="100000"/>
                        </a:lnSpc>
                        <a:spcBef>
                          <a:spcPct val="20000"/>
                        </a:spcBef>
                        <a:spcAft>
                          <a:spcPct val="0"/>
                        </a:spcAft>
                        <a:buClrTx/>
                        <a:buSzTx/>
                        <a:buFont typeface="Arial" charset="0"/>
                        <a:buNone/>
                        <a:tabLst/>
                      </a:pPr>
                      <a:endParaRPr kumimoji="0" lang="en-US" sz="2200" b="0" i="0" u="none" strike="noStrike" cap="none" normalizeH="0" baseline="0" dirty="0" smtClean="0">
                        <a:ln>
                          <a:noFill/>
                        </a:ln>
                        <a:solidFill>
                          <a:schemeClr val="tx1"/>
                        </a:solidFill>
                        <a:effectLst/>
                        <a:latin typeface="Calibri" pitchFamily="34" charset="0"/>
                      </a:endParaRPr>
                    </a:p>
                  </a:txBody>
                  <a:tcPr marL="91447" marR="91447" marT="42203" marB="42203" anchor="b" horzOverflow="overflow">
                    <a:lnL>
                      <a:noFill/>
                    </a:lnL>
                    <a:lnR>
                      <a:noFill/>
                    </a:lnR>
                    <a:lnT cap="fla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 typeface="Arial" charset="0"/>
                        <a:buNone/>
                        <a:tabLst/>
                      </a:pPr>
                      <a:endParaRPr kumimoji="0" lang="en-US" sz="2200" b="0" i="0" u="none" strike="noStrike" cap="none" normalizeH="0" baseline="0" dirty="0" smtClean="0">
                        <a:ln>
                          <a:noFill/>
                        </a:ln>
                        <a:solidFill>
                          <a:schemeClr val="tx1"/>
                        </a:solidFill>
                        <a:effectLst/>
                        <a:latin typeface="Calibri" pitchFamily="34" charset="0"/>
                      </a:endParaRPr>
                    </a:p>
                  </a:txBody>
                  <a:tcPr marL="91447" marR="91447" marT="42203" marB="42203" anchor="b" horzOverflow="overflow">
                    <a:lnL>
                      <a:noFill/>
                    </a:lnL>
                    <a:lnR>
                      <a:noFill/>
                    </a:lnR>
                    <a:lnT cap="fla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 typeface="Arial" charset="0"/>
                        <a:buNone/>
                        <a:tabLst/>
                      </a:pPr>
                      <a:endParaRPr kumimoji="0" lang="en-US" sz="2200" b="0" i="0" u="none" strike="noStrike" cap="none" normalizeH="0" baseline="0" dirty="0" smtClean="0">
                        <a:ln>
                          <a:noFill/>
                        </a:ln>
                        <a:solidFill>
                          <a:schemeClr val="tx1"/>
                        </a:solidFill>
                        <a:effectLst/>
                        <a:latin typeface="Calibri" pitchFamily="34" charset="0"/>
                      </a:endParaRPr>
                    </a:p>
                  </a:txBody>
                  <a:tcPr marL="91447" marR="91447" marT="42203" marB="42203" anchor="b" horzOverflow="overflow">
                    <a:lnL>
                      <a:noFill/>
                    </a:lnL>
                    <a:lnR>
                      <a:noFill/>
                    </a:lnR>
                    <a:lnT cap="fla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 typeface="Arial" charset="0"/>
                        <a:buNone/>
                        <a:tabLst/>
                      </a:pPr>
                      <a:endParaRPr kumimoji="0" lang="en-US" sz="2200" b="0" i="0" u="none" strike="noStrike" cap="none" normalizeH="0" baseline="0" dirty="0" smtClean="0">
                        <a:ln>
                          <a:noFill/>
                        </a:ln>
                        <a:solidFill>
                          <a:schemeClr val="tx1"/>
                        </a:solidFill>
                        <a:effectLst/>
                        <a:latin typeface="Calibri" pitchFamily="34" charset="0"/>
                      </a:endParaRPr>
                    </a:p>
                  </a:txBody>
                  <a:tcPr marL="91447" marR="91447" marT="42203" marB="42203" anchor="b" horzOverflow="overflow">
                    <a:lnL>
                      <a:noFill/>
                    </a:lnL>
                    <a:lnR cap="flat">
                      <a:noFill/>
                    </a:lnR>
                    <a:lnT cap="flat">
                      <a:noFill/>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78120">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Criteria 1</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Criteria 2</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Criteria 3</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Criteria </a:t>
                      </a:r>
                    </a:p>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4</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Total</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1"/>
                  </a:ext>
                </a:extLst>
              </a:tr>
              <a:tr h="451338">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Level 5</a:t>
                      </a:r>
                      <a:endParaRPr kumimoji="0" lang="en-US" sz="1500" b="0" i="0" u="none" strike="noStrike" cap="none" normalizeH="0" baseline="0" dirty="0" smtClean="0">
                        <a:ln>
                          <a:noFill/>
                        </a:ln>
                        <a:solidFill>
                          <a:schemeClr val="tx1"/>
                        </a:solidFill>
                        <a:effectLst/>
                        <a:latin typeface="Arial" charset="0"/>
                      </a:endParaRPr>
                    </a:p>
                  </a:txBody>
                  <a:tcPr marL="91434" marR="91434"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51338">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Level 4</a:t>
                      </a:r>
                      <a:endParaRPr kumimoji="0" lang="en-US" sz="1500" b="0" i="0" u="none" strike="noStrike" cap="none" normalizeH="0" baseline="0" dirty="0" smtClean="0">
                        <a:ln>
                          <a:noFill/>
                        </a:ln>
                        <a:solidFill>
                          <a:schemeClr val="tx1"/>
                        </a:solidFill>
                        <a:effectLst/>
                        <a:latin typeface="Arial" charset="0"/>
                      </a:endParaRPr>
                    </a:p>
                  </a:txBody>
                  <a:tcPr marL="91434" marR="91434"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51338">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Level 3</a:t>
                      </a:r>
                      <a:endParaRPr kumimoji="0" lang="en-US" sz="1500" b="0" i="0" u="none" strike="noStrike" cap="none" normalizeH="0" baseline="0" dirty="0" smtClean="0">
                        <a:ln>
                          <a:noFill/>
                        </a:ln>
                        <a:solidFill>
                          <a:schemeClr val="tx1"/>
                        </a:solidFill>
                        <a:effectLst/>
                        <a:latin typeface="Arial" charset="0"/>
                      </a:endParaRPr>
                    </a:p>
                  </a:txBody>
                  <a:tcPr marL="91434" marR="91434"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51338">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Level 2</a:t>
                      </a:r>
                      <a:endParaRPr kumimoji="0" lang="en-US" sz="1500" b="0" i="0" u="none" strike="noStrike" cap="none" normalizeH="0" baseline="0" dirty="0" smtClean="0">
                        <a:ln>
                          <a:noFill/>
                        </a:ln>
                        <a:solidFill>
                          <a:schemeClr val="tx1"/>
                        </a:solidFill>
                        <a:effectLst/>
                        <a:latin typeface="Arial" charset="0"/>
                      </a:endParaRPr>
                    </a:p>
                  </a:txBody>
                  <a:tcPr marL="91434" marR="91434"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51338">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Level 1</a:t>
                      </a:r>
                      <a:endParaRPr kumimoji="0" lang="en-US" sz="1500" b="0" i="0" u="none" strike="noStrike" cap="none" normalizeH="0" baseline="0" dirty="0" smtClean="0">
                        <a:ln>
                          <a:noFill/>
                        </a:ln>
                        <a:solidFill>
                          <a:schemeClr val="tx1"/>
                        </a:solidFill>
                        <a:effectLst/>
                        <a:latin typeface="Arial" charset="0"/>
                      </a:endParaRPr>
                    </a:p>
                  </a:txBody>
                  <a:tcPr marL="91434" marR="91434"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endParaRPr kumimoji="0" lang="en-US" sz="1700" b="0" i="0" u="none" strike="noStrike" cap="none" normalizeH="0" baseline="0" dirty="0" smtClean="0">
                        <a:ln>
                          <a:noFill/>
                        </a:ln>
                        <a:solidFill>
                          <a:schemeClr val="tx1"/>
                        </a:solidFill>
                        <a:effectLst/>
                        <a:latin typeface="Arial" charset="0"/>
                      </a:endParaRPr>
                    </a:p>
                  </a:txBody>
                  <a:tcPr marL="91447" marR="91447"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6" name="Title 2"/>
          <p:cNvSpPr>
            <a:spLocks noGrp="1"/>
          </p:cNvSpPr>
          <p:nvPr>
            <p:ph type="title"/>
          </p:nvPr>
        </p:nvSpPr>
        <p:spPr>
          <a:xfrm>
            <a:off x="381000" y="355847"/>
            <a:ext cx="8381260" cy="1054394"/>
          </a:xfrm>
        </p:spPr>
        <p:txBody>
          <a:bodyPr/>
          <a:lstStyle/>
          <a:p>
            <a:r>
              <a:rPr lang="en-US" dirty="0" smtClean="0"/>
              <a:t>Analytic (descriptive) Rubrics</a:t>
            </a:r>
            <a:endParaRPr lang="en-US" dirty="0"/>
          </a:p>
        </p:txBody>
      </p:sp>
      <p:sp>
        <p:nvSpPr>
          <p:cNvPr id="5" name="Rectangle 3"/>
          <p:cNvSpPr txBox="1">
            <a:spLocks/>
          </p:cNvSpPr>
          <p:nvPr/>
        </p:nvSpPr>
        <p:spPr>
          <a:xfrm>
            <a:off x="348342" y="4275992"/>
            <a:ext cx="2746131" cy="2201008"/>
          </a:xfrm>
          <a:prstGeom prst="rect">
            <a:avLst/>
          </a:prstGeom>
        </p:spPr>
        <p:txBody>
          <a:bodyPr vert="horz" lIns="91440" tIns="45720" rIns="91440" bIns="45720" rtlCol="0">
            <a:normAutofit lnSpcReduction="10000"/>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92382" indent="-492382">
              <a:lnSpc>
                <a:spcPct val="90000"/>
              </a:lnSpc>
              <a:buFont typeface="Wingdings 2" pitchFamily="18" charset="2"/>
              <a:buNone/>
            </a:pPr>
            <a:r>
              <a:rPr lang="en-US" altLang="en-US" sz="2215" dirty="0" smtClean="0"/>
              <a:t>Advantage:</a:t>
            </a:r>
          </a:p>
          <a:p>
            <a:pPr marL="490622" indent="-342900">
              <a:lnSpc>
                <a:spcPct val="90000"/>
              </a:lnSpc>
            </a:pPr>
            <a:r>
              <a:rPr lang="en-US" altLang="en-US" dirty="0" smtClean="0"/>
              <a:t>Provides judgment on each criterion</a:t>
            </a:r>
          </a:p>
          <a:p>
            <a:pPr marL="147722" indent="0">
              <a:lnSpc>
                <a:spcPct val="90000"/>
              </a:lnSpc>
              <a:buNone/>
            </a:pPr>
            <a:r>
              <a:rPr lang="en-US" altLang="en-US" dirty="0" smtClean="0"/>
              <a:t>Disadvantage:</a:t>
            </a:r>
          </a:p>
          <a:p>
            <a:pPr marL="490622" indent="-342900">
              <a:lnSpc>
                <a:spcPct val="90000"/>
              </a:lnSpc>
            </a:pPr>
            <a:r>
              <a:rPr lang="en-US" altLang="en-US" dirty="0" smtClean="0"/>
              <a:t>Time consuming to make</a:t>
            </a:r>
          </a:p>
        </p:txBody>
      </p:sp>
    </p:spTree>
    <p:extLst>
      <p:ext uri="{BB962C8B-B14F-4D97-AF65-F5344CB8AC3E}">
        <p14:creationId xmlns:p14="http://schemas.microsoft.com/office/powerpoint/2010/main" val="5592645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2585" name="Group 249" descr="Task Description table with two columns (Level / Critera) and 5 rows, each row a Level with &quot;Overall description of Level X&quot; in the Criteria column"/>
          <p:cNvGraphicFramePr>
            <a:graphicFrameLocks noGrp="1"/>
          </p:cNvGraphicFramePr>
          <p:nvPr>
            <p:ph sz="half" idx="2"/>
            <p:extLst>
              <p:ext uri="{D42A27DB-BD31-4B8C-83A1-F6EECF244321}">
                <p14:modId xmlns:p14="http://schemas.microsoft.com/office/powerpoint/2010/main" val="1982432009"/>
              </p:ext>
            </p:extLst>
          </p:nvPr>
        </p:nvGraphicFramePr>
        <p:xfrm>
          <a:off x="3464170" y="2819400"/>
          <a:ext cx="5451230" cy="3657600"/>
        </p:xfrm>
        <a:graphic>
          <a:graphicData uri="http://schemas.openxmlformats.org/drawingml/2006/table">
            <a:tbl>
              <a:tblPr firstRow="1"/>
              <a:tblGrid>
                <a:gridCol w="2151621">
                  <a:extLst>
                    <a:ext uri="{9D8B030D-6E8A-4147-A177-3AD203B41FA5}">
                      <a16:colId xmlns:a16="http://schemas.microsoft.com/office/drawing/2014/main" val="20000"/>
                    </a:ext>
                  </a:extLst>
                </a:gridCol>
                <a:gridCol w="3299609">
                  <a:extLst>
                    <a:ext uri="{9D8B030D-6E8A-4147-A177-3AD203B41FA5}">
                      <a16:colId xmlns:a16="http://schemas.microsoft.com/office/drawing/2014/main" val="20001"/>
                    </a:ext>
                  </a:extLst>
                </a:gridCol>
              </a:tblGrid>
              <a:tr h="478865">
                <a:tc gridSpan="2">
                  <a:txBody>
                    <a:bodyPr/>
                    <a:lstStyle/>
                    <a:p>
                      <a:pPr marL="0" marR="0" lvl="0" indent="0" algn="l" defTabSz="457200" rtl="0" eaLnBrk="0" fontAlgn="b"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chemeClr val="tx1"/>
                          </a:solidFill>
                          <a:effectLst/>
                          <a:latin typeface="Arial" charset="0"/>
                          <a:cs typeface="Arial" charset="0"/>
                        </a:rPr>
                        <a:t>Task Description:</a:t>
                      </a:r>
                      <a:endParaRPr kumimoji="0" lang="en-US" sz="1700" b="0" i="0" u="none" strike="noStrike" cap="none" normalizeH="0" baseline="0" dirty="0" smtClean="0">
                        <a:ln>
                          <a:noFill/>
                        </a:ln>
                        <a:solidFill>
                          <a:schemeClr val="tx1"/>
                        </a:solidFill>
                        <a:effectLst/>
                        <a:latin typeface="Arial" charset="0"/>
                      </a:endParaRPr>
                    </a:p>
                  </a:txBody>
                  <a:tcPr marL="91434" marR="91434" marT="42203" marB="42203" anchor="b" horzOverflow="overflow">
                    <a:lnL cap="flat">
                      <a:noFill/>
                    </a:lnL>
                    <a:lnR>
                      <a:noFill/>
                    </a:lnR>
                    <a:lnT cap="flat">
                      <a:noFill/>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327375">
                <a:tc>
                  <a:txBody>
                    <a:bodyPr/>
                    <a:lstStyle/>
                    <a:p>
                      <a:pPr marL="0" marR="0" lvl="0" indent="0" algn="l"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 </a:t>
                      </a:r>
                      <a:endParaRPr kumimoji="0" lang="en-US" sz="1500" b="0" i="0" u="none" strike="noStrike" cap="none" normalizeH="0" baseline="0" dirty="0" smtClean="0">
                        <a:ln>
                          <a:noFill/>
                        </a:ln>
                        <a:solidFill>
                          <a:schemeClr val="tx1"/>
                        </a:solidFill>
                        <a:effectLst/>
                        <a:latin typeface="Arial" charset="0"/>
                      </a:endParaRPr>
                    </a:p>
                  </a:txBody>
                  <a:tcPr marL="91434" marR="91434"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1" i="0" u="none" strike="noStrike" cap="none" normalizeH="0" baseline="0" dirty="0" smtClean="0">
                          <a:ln>
                            <a:noFill/>
                          </a:ln>
                          <a:solidFill>
                            <a:schemeClr val="tx1"/>
                          </a:solidFill>
                          <a:effectLst/>
                          <a:latin typeface="Arial" charset="0"/>
                          <a:cs typeface="Arial" charset="0"/>
                        </a:rPr>
                        <a:t>Criteria</a:t>
                      </a:r>
                      <a:endParaRPr kumimoji="0" lang="en-US" sz="1500" b="1" i="0" u="none" strike="noStrike" cap="none" normalizeH="0" baseline="0" dirty="0" smtClean="0">
                        <a:ln>
                          <a:noFill/>
                        </a:ln>
                        <a:solidFill>
                          <a:schemeClr val="tx1"/>
                        </a:solidFill>
                        <a:effectLst/>
                        <a:latin typeface="Arial" charset="0"/>
                      </a:endParaRPr>
                    </a:p>
                  </a:txBody>
                  <a:tcPr marL="91434" marR="91434"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1"/>
                  </a:ext>
                </a:extLst>
              </a:tr>
              <a:tr h="474499">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Level 5</a:t>
                      </a:r>
                      <a:endParaRPr kumimoji="0" lang="en-US" sz="1500" b="0" i="0" u="none" strike="noStrike" cap="none" normalizeH="0" baseline="0" dirty="0" smtClean="0">
                        <a:ln>
                          <a:noFill/>
                        </a:ln>
                        <a:solidFill>
                          <a:schemeClr val="tx1"/>
                        </a:solidFill>
                        <a:effectLst/>
                        <a:latin typeface="Arial" charset="0"/>
                      </a:endParaRPr>
                    </a:p>
                  </a:txBody>
                  <a:tcPr marL="91434" marR="91434"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Overall description of Level 5</a:t>
                      </a:r>
                      <a:endParaRPr kumimoji="0" lang="en-US" sz="1500" b="0" i="0" u="none" strike="noStrike" cap="none" normalizeH="0" baseline="0" dirty="0" smtClean="0">
                        <a:ln>
                          <a:noFill/>
                        </a:ln>
                        <a:solidFill>
                          <a:schemeClr val="tx1"/>
                        </a:solidFill>
                        <a:effectLst/>
                        <a:latin typeface="Arial" charset="0"/>
                      </a:endParaRPr>
                    </a:p>
                  </a:txBody>
                  <a:tcPr marL="91434" marR="91434"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74499">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Level 4</a:t>
                      </a:r>
                      <a:endParaRPr kumimoji="0" lang="en-US" sz="1500" b="0" i="0" u="none" strike="noStrike" cap="none" normalizeH="0" baseline="0" dirty="0" smtClean="0">
                        <a:ln>
                          <a:noFill/>
                        </a:ln>
                        <a:solidFill>
                          <a:schemeClr val="tx1"/>
                        </a:solidFill>
                        <a:effectLst/>
                        <a:latin typeface="Arial" charset="0"/>
                      </a:endParaRPr>
                    </a:p>
                  </a:txBody>
                  <a:tcPr marL="91434" marR="91434"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Overall description of Level 4</a:t>
                      </a:r>
                      <a:endParaRPr kumimoji="0" lang="en-US" sz="1500" b="0" i="0" u="none" strike="noStrike" cap="none" normalizeH="0" baseline="0" dirty="0" smtClean="0">
                        <a:ln>
                          <a:noFill/>
                        </a:ln>
                        <a:solidFill>
                          <a:schemeClr val="tx1"/>
                        </a:solidFill>
                        <a:effectLst/>
                        <a:latin typeface="Arial" charset="0"/>
                      </a:endParaRPr>
                    </a:p>
                  </a:txBody>
                  <a:tcPr marL="91434" marR="91434"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74499">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Level 3</a:t>
                      </a:r>
                      <a:endParaRPr kumimoji="0" lang="en-US" sz="1500" b="0" i="0" u="none" strike="noStrike" cap="none" normalizeH="0" baseline="0" dirty="0" smtClean="0">
                        <a:ln>
                          <a:noFill/>
                        </a:ln>
                        <a:solidFill>
                          <a:schemeClr val="tx1"/>
                        </a:solidFill>
                        <a:effectLst/>
                        <a:latin typeface="Arial" charset="0"/>
                      </a:endParaRPr>
                    </a:p>
                  </a:txBody>
                  <a:tcPr marL="91434" marR="91434"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Overall description of Level 3</a:t>
                      </a:r>
                      <a:endParaRPr kumimoji="0" lang="en-US" sz="1500" b="0" i="0" u="none" strike="noStrike" cap="none" normalizeH="0" baseline="0" dirty="0" smtClean="0">
                        <a:ln>
                          <a:noFill/>
                        </a:ln>
                        <a:solidFill>
                          <a:schemeClr val="tx1"/>
                        </a:solidFill>
                        <a:effectLst/>
                        <a:latin typeface="Arial" charset="0"/>
                      </a:endParaRPr>
                    </a:p>
                  </a:txBody>
                  <a:tcPr marL="91434" marR="91434"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74499">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Level 2</a:t>
                      </a:r>
                      <a:endParaRPr kumimoji="0" lang="en-US" sz="1500" b="0" i="0" u="none" strike="noStrike" cap="none" normalizeH="0" baseline="0" dirty="0" smtClean="0">
                        <a:ln>
                          <a:noFill/>
                        </a:ln>
                        <a:solidFill>
                          <a:schemeClr val="tx1"/>
                        </a:solidFill>
                        <a:effectLst/>
                        <a:latin typeface="Arial" charset="0"/>
                      </a:endParaRPr>
                    </a:p>
                  </a:txBody>
                  <a:tcPr marL="91434" marR="91434"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Overall description of Level 2</a:t>
                      </a:r>
                      <a:endParaRPr kumimoji="0" lang="en-US" sz="1500" b="0" i="0" u="none" strike="noStrike" cap="none" normalizeH="0" baseline="0" dirty="0" smtClean="0">
                        <a:ln>
                          <a:noFill/>
                        </a:ln>
                        <a:solidFill>
                          <a:schemeClr val="tx1"/>
                        </a:solidFill>
                        <a:effectLst/>
                        <a:latin typeface="Arial" charset="0"/>
                      </a:endParaRPr>
                    </a:p>
                  </a:txBody>
                  <a:tcPr marL="91434" marR="91434"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74499">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Level 1</a:t>
                      </a:r>
                      <a:endParaRPr kumimoji="0" lang="en-US" sz="1500" b="0" i="0" u="none" strike="noStrike" cap="none" normalizeH="0" baseline="0" dirty="0" smtClean="0">
                        <a:ln>
                          <a:noFill/>
                        </a:ln>
                        <a:solidFill>
                          <a:schemeClr val="tx1"/>
                        </a:solidFill>
                        <a:effectLst/>
                        <a:latin typeface="Arial" charset="0"/>
                      </a:endParaRPr>
                    </a:p>
                  </a:txBody>
                  <a:tcPr marL="91434" marR="91434"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457200" rtl="0" eaLnBrk="0" fontAlgn="t" latinLnBrk="0" hangingPunct="0">
                        <a:lnSpc>
                          <a:spcPct val="100000"/>
                        </a:lnSpc>
                        <a:spcBef>
                          <a:spcPct val="0"/>
                        </a:spcBef>
                        <a:spcAft>
                          <a:spcPct val="0"/>
                        </a:spcAft>
                        <a:buClrTx/>
                        <a:buSzTx/>
                        <a:buFontTx/>
                        <a:buNone/>
                        <a:tabLst/>
                      </a:pPr>
                      <a:r>
                        <a:rPr kumimoji="0" lang="en-US" sz="1500" b="0" i="0" u="none" strike="noStrike" cap="none" normalizeH="0" baseline="0" dirty="0" smtClean="0">
                          <a:ln>
                            <a:noFill/>
                          </a:ln>
                          <a:solidFill>
                            <a:schemeClr val="tx1"/>
                          </a:solidFill>
                          <a:effectLst/>
                          <a:latin typeface="Arial" charset="0"/>
                          <a:cs typeface="Arial" charset="0"/>
                        </a:rPr>
                        <a:t>Overall description of Level 1</a:t>
                      </a:r>
                      <a:endParaRPr kumimoji="0" lang="en-US" sz="1500" b="0" i="0" u="none" strike="noStrike" cap="none" normalizeH="0" baseline="0" dirty="0" smtClean="0">
                        <a:ln>
                          <a:noFill/>
                        </a:ln>
                        <a:solidFill>
                          <a:schemeClr val="tx1"/>
                        </a:solidFill>
                        <a:effectLst/>
                        <a:latin typeface="Arial" charset="0"/>
                      </a:endParaRPr>
                    </a:p>
                  </a:txBody>
                  <a:tcPr marL="91434" marR="91434" marT="42203" marB="4220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78865">
                <a:tc>
                  <a:txBody>
                    <a:bodyPr/>
                    <a:lstStyle/>
                    <a:p>
                      <a:pPr marL="0" marR="0" lvl="0" indent="0" algn="l" defTabSz="457200" rtl="0" eaLnBrk="0" fontAlgn="base" latinLnBrk="0" hangingPunct="0">
                        <a:lnSpc>
                          <a:spcPct val="100000"/>
                        </a:lnSpc>
                        <a:spcBef>
                          <a:spcPct val="20000"/>
                        </a:spcBef>
                        <a:spcAft>
                          <a:spcPct val="0"/>
                        </a:spcAft>
                        <a:buClrTx/>
                        <a:buSzTx/>
                        <a:buFont typeface="Arial" charset="0"/>
                        <a:buNone/>
                        <a:tabLst/>
                      </a:pPr>
                      <a:endParaRPr kumimoji="0" lang="en-US" sz="2200" b="0" i="0" u="none" strike="noStrike" cap="none" normalizeH="0" baseline="0" dirty="0" smtClean="0">
                        <a:ln>
                          <a:noFill/>
                        </a:ln>
                        <a:solidFill>
                          <a:schemeClr val="tx1"/>
                        </a:solidFill>
                        <a:effectLst/>
                        <a:latin typeface="Calibri" pitchFamily="34" charset="0"/>
                      </a:endParaRPr>
                    </a:p>
                  </a:txBody>
                  <a:tcPr marL="91434" marR="91434" marT="42203" marB="42203" anchor="b" horzOverflow="overflow">
                    <a:lnL cap="flat">
                      <a:noFill/>
                    </a:lnL>
                    <a:lnR>
                      <a:noFill/>
                    </a:lnR>
                    <a:lnT w="12700" cap="flat" cmpd="sng" algn="ctr">
                      <a:solidFill>
                        <a:srgbClr val="000000"/>
                      </a:solidFill>
                      <a:prstDash val="solid"/>
                      <a:round/>
                      <a:headEnd type="none" w="med" len="med"/>
                      <a:tailEnd type="none" w="med" len="med"/>
                    </a:lnT>
                    <a:lnB cap="flat">
                      <a:noFill/>
                    </a:lnB>
                    <a:lnTlToBr>
                      <a:noFill/>
                    </a:lnTlToBr>
                    <a:lnBlToTr>
                      <a:noFill/>
                    </a:lnBlToTr>
                    <a:noFill/>
                  </a:tcPr>
                </a:tc>
                <a:tc>
                  <a:txBody>
                    <a:bodyPr/>
                    <a:lstStyle/>
                    <a:p>
                      <a:pPr marL="0" marR="0" lvl="0" indent="0" algn="l" defTabSz="457200" rtl="0" eaLnBrk="0" fontAlgn="base" latinLnBrk="0" hangingPunct="0">
                        <a:lnSpc>
                          <a:spcPct val="100000"/>
                        </a:lnSpc>
                        <a:spcBef>
                          <a:spcPct val="20000"/>
                        </a:spcBef>
                        <a:spcAft>
                          <a:spcPct val="0"/>
                        </a:spcAft>
                        <a:buClrTx/>
                        <a:buSzTx/>
                        <a:buFont typeface="Arial" charset="0"/>
                        <a:buNone/>
                        <a:tabLst/>
                      </a:pPr>
                      <a:endParaRPr kumimoji="0" lang="en-US" sz="2200" b="0" i="0" u="none" strike="noStrike" cap="none" normalizeH="0" baseline="0" dirty="0" smtClean="0">
                        <a:ln>
                          <a:noFill/>
                        </a:ln>
                        <a:solidFill>
                          <a:schemeClr val="tx1"/>
                        </a:solidFill>
                        <a:effectLst/>
                        <a:latin typeface="Calibri" pitchFamily="34" charset="0"/>
                      </a:endParaRPr>
                    </a:p>
                  </a:txBody>
                  <a:tcPr marL="91434" marR="91434" marT="42203" marB="42203" anchor="b" horzOverflow="overflow">
                    <a:lnL>
                      <a:noFill/>
                    </a:lnL>
                    <a:lnR>
                      <a:noFill/>
                    </a:lnR>
                    <a:lnT w="12700" cap="flat" cmpd="sng" algn="ctr">
                      <a:solidFill>
                        <a:srgbClr val="000000"/>
                      </a:solidFill>
                      <a:prstDash val="solid"/>
                      <a:round/>
                      <a:headEnd type="none" w="med" len="med"/>
                      <a:tailEnd type="none" w="med" len="med"/>
                    </a:lnT>
                    <a:lnB cap="flat">
                      <a:noFill/>
                    </a:lnB>
                    <a:lnTlToBr>
                      <a:noFill/>
                    </a:lnTlToBr>
                    <a:lnBlToTr>
                      <a:noFill/>
                    </a:lnBlToTr>
                    <a:noFill/>
                  </a:tcPr>
                </a:tc>
                <a:extLst>
                  <a:ext uri="{0D108BD9-81ED-4DB2-BD59-A6C34878D82A}">
                    <a16:rowId xmlns:a16="http://schemas.microsoft.com/office/drawing/2014/main" val="10007"/>
                  </a:ext>
                </a:extLst>
              </a:tr>
            </a:tbl>
          </a:graphicData>
        </a:graphic>
      </p:graphicFrame>
      <p:sp>
        <p:nvSpPr>
          <p:cNvPr id="6" name="Title 2"/>
          <p:cNvSpPr>
            <a:spLocks noGrp="1"/>
          </p:cNvSpPr>
          <p:nvPr>
            <p:ph type="title"/>
          </p:nvPr>
        </p:nvSpPr>
        <p:spPr>
          <a:xfrm>
            <a:off x="381000" y="355847"/>
            <a:ext cx="8381260" cy="1054394"/>
          </a:xfrm>
        </p:spPr>
        <p:txBody>
          <a:bodyPr/>
          <a:lstStyle/>
          <a:p>
            <a:r>
              <a:rPr lang="en-US" dirty="0" smtClean="0"/>
              <a:t>Holistic Rubrics</a:t>
            </a:r>
            <a:endParaRPr lang="en-US" dirty="0"/>
          </a:p>
        </p:txBody>
      </p:sp>
      <p:sp>
        <p:nvSpPr>
          <p:cNvPr id="2" name="Text Placeholder 1"/>
          <p:cNvSpPr>
            <a:spLocks noGrp="1"/>
          </p:cNvSpPr>
          <p:nvPr>
            <p:ph type="body" sz="half" idx="1"/>
          </p:nvPr>
        </p:nvSpPr>
        <p:spPr>
          <a:xfrm>
            <a:off x="422030" y="1676400"/>
            <a:ext cx="8188569" cy="1523999"/>
          </a:xfrm>
        </p:spPr>
        <p:txBody>
          <a:bodyPr>
            <a:normAutofit/>
          </a:bodyPr>
          <a:lstStyle/>
          <a:p>
            <a:r>
              <a:rPr lang="en-US" sz="2400" dirty="0" smtClean="0"/>
              <a:t>A </a:t>
            </a:r>
            <a:r>
              <a:rPr lang="en-US" sz="2400" dirty="0"/>
              <a:t>single scale with all criteria to be included in the evaluation being considered </a:t>
            </a:r>
            <a:r>
              <a:rPr lang="en-US" sz="2400" dirty="0" smtClean="0"/>
              <a:t>together</a:t>
            </a:r>
          </a:p>
          <a:p>
            <a:pPr lvl="1"/>
            <a:r>
              <a:rPr lang="en-US" sz="2000" dirty="0" smtClean="0"/>
              <a:t>Based on an overall judgment of student work</a:t>
            </a:r>
          </a:p>
          <a:p>
            <a:endParaRPr lang="en-US" dirty="0"/>
          </a:p>
        </p:txBody>
      </p:sp>
      <p:sp>
        <p:nvSpPr>
          <p:cNvPr id="3" name="Rectangle 2"/>
          <p:cNvSpPr/>
          <p:nvPr/>
        </p:nvSpPr>
        <p:spPr>
          <a:xfrm>
            <a:off x="381000" y="3229494"/>
            <a:ext cx="3083170" cy="2616101"/>
          </a:xfrm>
          <a:prstGeom prst="rect">
            <a:avLst/>
          </a:prstGeom>
        </p:spPr>
        <p:txBody>
          <a:bodyPr wrap="square">
            <a:spAutoFit/>
          </a:bodyPr>
          <a:lstStyle/>
          <a:p>
            <a:pPr marL="147722">
              <a:lnSpc>
                <a:spcPct val="90000"/>
              </a:lnSpc>
              <a:spcBef>
                <a:spcPct val="20000"/>
              </a:spcBef>
              <a:buClr>
                <a:schemeClr val="accent1"/>
              </a:buClr>
            </a:pPr>
            <a:r>
              <a:rPr lang="en-US" altLang="en-US" sz="2400" spc="150" dirty="0">
                <a:solidFill>
                  <a:schemeClr val="tx2"/>
                </a:solidFill>
              </a:rPr>
              <a:t>Advantage:</a:t>
            </a:r>
          </a:p>
          <a:p>
            <a:pPr marL="490622" indent="-342900">
              <a:lnSpc>
                <a:spcPct val="90000"/>
              </a:lnSpc>
              <a:spcBef>
                <a:spcPct val="20000"/>
              </a:spcBef>
              <a:buClr>
                <a:schemeClr val="accent1"/>
              </a:buClr>
              <a:buFont typeface="Wingdings 2" pitchFamily="18" charset="2"/>
              <a:buChar char=""/>
            </a:pPr>
            <a:r>
              <a:rPr lang="en-US" altLang="en-US" sz="2000" spc="150" dirty="0">
                <a:solidFill>
                  <a:schemeClr val="tx2"/>
                </a:solidFill>
              </a:rPr>
              <a:t>Saves time in developing and scoring</a:t>
            </a:r>
          </a:p>
          <a:p>
            <a:pPr marL="147722">
              <a:lnSpc>
                <a:spcPct val="90000"/>
              </a:lnSpc>
              <a:spcBef>
                <a:spcPct val="20000"/>
              </a:spcBef>
              <a:buClr>
                <a:schemeClr val="accent1"/>
              </a:buClr>
            </a:pPr>
            <a:r>
              <a:rPr lang="en-US" altLang="en-US" sz="2400" spc="150" dirty="0">
                <a:solidFill>
                  <a:schemeClr val="tx2"/>
                </a:solidFill>
              </a:rPr>
              <a:t>Disadvantage:</a:t>
            </a:r>
          </a:p>
          <a:p>
            <a:pPr marL="490622" indent="-342900">
              <a:lnSpc>
                <a:spcPct val="90000"/>
              </a:lnSpc>
              <a:spcBef>
                <a:spcPct val="20000"/>
              </a:spcBef>
              <a:buClr>
                <a:schemeClr val="accent1"/>
              </a:buClr>
              <a:buFont typeface="Wingdings 2" pitchFamily="18" charset="2"/>
              <a:buChar char=""/>
            </a:pPr>
            <a:r>
              <a:rPr lang="en-US" altLang="en-US" sz="2000" spc="150" dirty="0">
                <a:solidFill>
                  <a:schemeClr val="tx2"/>
                </a:solidFill>
              </a:rPr>
              <a:t>Does not provide specific feedback for improvement</a:t>
            </a:r>
          </a:p>
        </p:txBody>
      </p:sp>
    </p:spTree>
    <p:extLst>
      <p:ext uri="{BB962C8B-B14F-4D97-AF65-F5344CB8AC3E}">
        <p14:creationId xmlns:p14="http://schemas.microsoft.com/office/powerpoint/2010/main" val="6123076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3657" y="1905000"/>
            <a:ext cx="8407893" cy="4407408"/>
          </a:xfrm>
        </p:spPr>
        <p:txBody>
          <a:bodyPr/>
          <a:lstStyle/>
          <a:p>
            <a:r>
              <a:rPr lang="en-US" dirty="0" smtClean="0"/>
              <a:t>On performance-based tasks: </a:t>
            </a:r>
          </a:p>
          <a:p>
            <a:pPr lvl="1"/>
            <a:r>
              <a:rPr lang="en-US" dirty="0" smtClean="0"/>
              <a:t>extended response items</a:t>
            </a:r>
          </a:p>
          <a:p>
            <a:pPr lvl="1"/>
            <a:r>
              <a:rPr lang="en-US" dirty="0" smtClean="0"/>
              <a:t>projects </a:t>
            </a:r>
          </a:p>
          <a:p>
            <a:pPr lvl="1"/>
            <a:r>
              <a:rPr lang="en-US" dirty="0" smtClean="0"/>
              <a:t>presentations </a:t>
            </a:r>
          </a:p>
          <a:p>
            <a:pPr lvl="1"/>
            <a:r>
              <a:rPr lang="en-US" dirty="0" smtClean="0"/>
              <a:t>portfolios</a:t>
            </a:r>
          </a:p>
          <a:p>
            <a:endParaRPr lang="en-US" dirty="0"/>
          </a:p>
        </p:txBody>
      </p:sp>
      <p:sp>
        <p:nvSpPr>
          <p:cNvPr id="3" name="Title 2"/>
          <p:cNvSpPr>
            <a:spLocks noGrp="1"/>
          </p:cNvSpPr>
          <p:nvPr>
            <p:ph type="title"/>
          </p:nvPr>
        </p:nvSpPr>
        <p:spPr/>
        <p:txBody>
          <a:bodyPr/>
          <a:lstStyle/>
          <a:p>
            <a:r>
              <a:rPr lang="en-US" dirty="0" smtClean="0"/>
              <a:t>When to Use Rubrics</a:t>
            </a:r>
            <a:endParaRPr lang="en-US" dirty="0"/>
          </a:p>
        </p:txBody>
      </p:sp>
    </p:spTree>
    <p:extLst>
      <p:ext uri="{BB962C8B-B14F-4D97-AF65-F5344CB8AC3E}">
        <p14:creationId xmlns:p14="http://schemas.microsoft.com/office/powerpoint/2010/main" val="1439565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834129"/>
          </a:xfrm>
        </p:spPr>
        <p:txBody>
          <a:bodyPr>
            <a:normAutofit/>
          </a:bodyPr>
          <a:lstStyle/>
          <a:p>
            <a:r>
              <a:rPr lang="en-US" altLang="en-US" sz="2000" dirty="0"/>
              <a:t>Reflecting on the task &amp; content</a:t>
            </a:r>
          </a:p>
          <a:p>
            <a:pPr lvl="1"/>
            <a:r>
              <a:rPr lang="en-US" altLang="en-US" dirty="0" smtClean="0"/>
              <a:t>Learning outcomes of the unit and the </a:t>
            </a:r>
            <a:r>
              <a:rPr lang="en-US" altLang="en-US" dirty="0"/>
              <a:t>particular assessment</a:t>
            </a:r>
          </a:p>
          <a:p>
            <a:pPr lvl="1"/>
            <a:r>
              <a:rPr lang="en-US" altLang="en-US" dirty="0"/>
              <a:t>What we want from the students, why we </a:t>
            </a:r>
            <a:r>
              <a:rPr lang="en-US" altLang="en-US" dirty="0" smtClean="0"/>
              <a:t>created </a:t>
            </a:r>
            <a:r>
              <a:rPr lang="en-US" altLang="en-US" dirty="0"/>
              <a:t>this assessment, what our expectations are</a:t>
            </a:r>
          </a:p>
          <a:p>
            <a:r>
              <a:rPr lang="en-US" altLang="en-US" sz="2000" dirty="0"/>
              <a:t>Listing the learning outcomes &amp; expectations</a:t>
            </a:r>
          </a:p>
          <a:p>
            <a:pPr lvl="1"/>
            <a:r>
              <a:rPr lang="en-US" altLang="en-US" dirty="0"/>
              <a:t>Focus on the particular details of the </a:t>
            </a:r>
            <a:r>
              <a:rPr lang="en-US" altLang="en-US" dirty="0" smtClean="0"/>
              <a:t>task </a:t>
            </a:r>
            <a:r>
              <a:rPr lang="en-US" altLang="en-US" dirty="0"/>
              <a:t>and what specific learning objectives we </a:t>
            </a:r>
            <a:r>
              <a:rPr lang="en-US" altLang="en-US" dirty="0" smtClean="0"/>
              <a:t>expect </a:t>
            </a:r>
            <a:r>
              <a:rPr lang="en-US" altLang="en-US" dirty="0"/>
              <a:t>to see in the </a:t>
            </a:r>
            <a:r>
              <a:rPr lang="en-US" altLang="en-US" dirty="0" smtClean="0"/>
              <a:t>completed task</a:t>
            </a:r>
            <a:endParaRPr lang="en-US" altLang="en-US" dirty="0"/>
          </a:p>
          <a:p>
            <a:r>
              <a:rPr lang="en-US" altLang="en-US" sz="2000" dirty="0"/>
              <a:t>Grouping &amp; labeling the outcomes &amp; criteria</a:t>
            </a:r>
          </a:p>
          <a:p>
            <a:pPr lvl="1"/>
            <a:r>
              <a:rPr lang="en-US" altLang="en-US" dirty="0" smtClean="0"/>
              <a:t>Organize </a:t>
            </a:r>
            <a:r>
              <a:rPr lang="en-US" altLang="en-US" dirty="0"/>
              <a:t>the results of reflections, group similar expectations together to become the rubric </a:t>
            </a:r>
            <a:r>
              <a:rPr lang="en-US" altLang="en-US" dirty="0" smtClean="0"/>
              <a:t>Indicators</a:t>
            </a:r>
            <a:endParaRPr lang="en-US" altLang="en-US" dirty="0"/>
          </a:p>
          <a:p>
            <a:r>
              <a:rPr lang="en-US" altLang="en-US" sz="2000" dirty="0"/>
              <a:t>Application </a:t>
            </a:r>
            <a:r>
              <a:rPr lang="en-US" altLang="en-US" sz="2000" dirty="0" smtClean="0"/>
              <a:t>of </a:t>
            </a:r>
            <a:r>
              <a:rPr lang="en-US" altLang="en-US" sz="2000" dirty="0"/>
              <a:t>a rubric </a:t>
            </a:r>
            <a:r>
              <a:rPr lang="en-US" altLang="en-US" sz="2000" dirty="0" smtClean="0"/>
              <a:t>format</a:t>
            </a:r>
            <a:endParaRPr lang="en-US" altLang="en-US" sz="2000" dirty="0"/>
          </a:p>
          <a:p>
            <a:pPr lvl="1"/>
            <a:r>
              <a:rPr lang="en-US" altLang="en-US" dirty="0"/>
              <a:t>Apply the </a:t>
            </a:r>
            <a:r>
              <a:rPr lang="en-US" altLang="en-US" dirty="0" smtClean="0"/>
              <a:t>templates &amp; </a:t>
            </a:r>
            <a:r>
              <a:rPr lang="en-US" altLang="en-US" dirty="0"/>
              <a:t>descriptions to the final form of the </a:t>
            </a:r>
            <a:r>
              <a:rPr lang="en-US" altLang="en-US" dirty="0" smtClean="0"/>
              <a:t>rubrics</a:t>
            </a:r>
            <a:endParaRPr lang="en-US" altLang="en-US" dirty="0"/>
          </a:p>
        </p:txBody>
      </p:sp>
      <p:sp>
        <p:nvSpPr>
          <p:cNvPr id="3" name="Title 2"/>
          <p:cNvSpPr>
            <a:spLocks noGrp="1"/>
          </p:cNvSpPr>
          <p:nvPr>
            <p:ph type="title"/>
          </p:nvPr>
        </p:nvSpPr>
        <p:spPr/>
        <p:txBody>
          <a:bodyPr/>
          <a:lstStyle/>
          <a:p>
            <a:r>
              <a:rPr lang="en-US" dirty="0" smtClean="0"/>
              <a:t>4 Key Stages in Creating Rubrics</a:t>
            </a:r>
            <a:endParaRPr lang="en-US" dirty="0"/>
          </a:p>
        </p:txBody>
      </p:sp>
    </p:spTree>
    <p:extLst>
      <p:ext uri="{BB962C8B-B14F-4D97-AF65-F5344CB8AC3E}">
        <p14:creationId xmlns:p14="http://schemas.microsoft.com/office/powerpoint/2010/main" val="69241193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8.0&quot;&gt;&lt;object type=&quot;1&quot; unique_id=&quot;10001&quot;&gt;&lt;object type=&quot;2&quot; unique_id=&quot;10002&quot;&gt;&lt;object type=&quot;3&quot; unique_id=&quot;10003&quot;&gt;&lt;property id=&quot;20148&quot; value=&quot;5&quot;/&gt;&lt;property id=&quot;20300&quot; value=&quot;Slide 1 - &amp;quot;RUBRIC DEVELOPMENT &amp;quot;&quot;/&gt;&lt;property id=&quot;20307&quot; value=&quot;256&quot;/&gt;&lt;/object&gt;&lt;object type=&quot;3&quot; unique_id=&quot;10004&quot;&gt;&lt;property id=&quot;20148&quot; value=&quot;5&quot;/&gt;&lt;property id=&quot;20300&quot; value=&quot;Slide 2 - &amp;quot;Scoring Rubric&amp;quot;&quot;/&gt;&lt;property id=&quot;20307&quot; value=&quot;367&quot;/&gt;&lt;/object&gt;&lt;object type=&quot;3&quot; unique_id=&quot;10005&quot;&gt;&lt;property id=&quot;20148&quot; value=&quot;5&quot;/&gt;&lt;property id=&quot;20300&quot; value=&quot;Slide 3 - &amp;quot;Why Use Rubrics?&amp;quot;&quot;/&gt;&lt;property id=&quot;20307&quot; value=&quot;404&quot;/&gt;&lt;/object&gt;&lt;object type=&quot;3&quot; unique_id=&quot;10006&quot;&gt;&lt;property id=&quot;20148&quot; value=&quot;5&quot;/&gt;&lt;property id=&quot;20300&quot; value=&quot;Slide 4 - &amp;quot;Characteristics of Good Rubrics (1)&amp;quot;&quot;/&gt;&lt;property id=&quot;20307&quot; value=&quot;402&quot;/&gt;&lt;/object&gt;&lt;object type=&quot;3&quot; unique_id=&quot;10007&quot;&gt;&lt;property id=&quot;20148&quot; value=&quot;5&quot;/&gt;&lt;property id=&quot;20300&quot; value=&quot;Slide 5 - &amp;quot;Characteristics of Good Rubrics (2)&amp;quot;&quot;/&gt;&lt;property id=&quot;20307&quot; value=&quot;403&quot;/&gt;&lt;/object&gt;&lt;object type=&quot;3&quot; unique_id=&quot;10008&quot;&gt;&lt;property id=&quot;20148&quot; value=&quot;5&quot;/&gt;&lt;property id=&quot;20300&quot; value=&quot;Slide 6 - &amp;quot;Analytic (descriptive) Rubrics&amp;quot;&quot;/&gt;&lt;property id=&quot;20307&quot; value=&quot;381&quot;/&gt;&lt;/object&gt;&lt;object type=&quot;3&quot; unique_id=&quot;10009&quot;&gt;&lt;property id=&quot;20148&quot; value=&quot;5&quot;/&gt;&lt;property id=&quot;20300&quot; value=&quot;Slide 7 - &amp;quot;Holistic Rubrics&amp;quot;&quot;/&gt;&lt;property id=&quot;20307&quot; value=&quot;383&quot;/&gt;&lt;/object&gt;&lt;object type=&quot;3&quot; unique_id=&quot;10010&quot;&gt;&lt;property id=&quot;20148&quot; value=&quot;5&quot;/&gt;&lt;property id=&quot;20300&quot; value=&quot;Slide 8 - &amp;quot;When to Use Rubrics&amp;quot;&quot;/&gt;&lt;property id=&quot;20307&quot; value=&quot;405&quot;/&gt;&lt;/object&gt;&lt;object type=&quot;3&quot; unique_id=&quot;10011&quot;&gt;&lt;property id=&quot;20148&quot; value=&quot;5&quot;/&gt;&lt;property id=&quot;20300&quot; value=&quot;Slide 9 - &amp;quot;4 Key Stages in Creating Rubrics&amp;quot;&quot;/&gt;&lt;property id=&quot;20307&quot; value=&quot;374&quot;/&gt;&lt;/object&gt;&lt;object type=&quot;3&quot; unique_id=&quot;10012&quot;&gt;&lt;property id=&quot;20148&quot; value=&quot;5&quot;/&gt;&lt;property id=&quot;20300&quot; value=&quot;Slide 10 - &amp;quot;Strategies For Rubric Development&amp;quot;&quot;/&gt;&lt;property id=&quot;20307&quot; value=&quot;373&quot;/&gt;&lt;/object&gt;&lt;object type=&quot;3&quot; unique_id=&quot;10013&quot;&gt;&lt;property id=&quot;20148&quot; value=&quot;5&quot;/&gt;&lt;property id=&quot;20300&quot; value=&quot;Slide 11 - &amp;quot;Solo Taxonomy&amp;quot;&quot;/&gt;&lt;property id=&quot;20307&quot; value=&quot;406&quot;/&gt;&lt;/object&gt;&lt;object type=&quot;3&quot; unique_id=&quot;10014&quot;&gt;&lt;property id=&quot;20148&quot; value=&quot;5&quot;/&gt;&lt;property id=&quot;20300&quot; value=&quot;Slide 12 - &amp;quot;Phenomenographic Sorting&amp;quot;&quot;/&gt;&lt;property id=&quot;20307&quot; value=&quot;369&quot;/&gt;&lt;/object&gt;&lt;object type=&quot;3&quot; unique_id=&quot;10015&quot;&gt;&lt;property id=&quot;20148&quot; value=&quot;5&quot;/&gt;&lt;property id=&quot;20300&quot; value=&quot;Slide 13 - &amp;quot;Using Rubrics With Students&amp;quot;&quot;/&gt;&lt;property id=&quot;20307&quot; value=&quot;407&quot;/&gt;&lt;/object&gt;&lt;object type=&quot;3&quot; unique_id=&quot;10016&quot;&gt;&lt;property id=&quot;20148&quot; value=&quot;5&quot;/&gt;&lt;property id=&quot;20300&quot; value=&quot;Slide 14 - &amp;quot;How to use rubrics with students&amp;quot;&quot;/&gt;&lt;property id=&quot;20307&quot; value=&quot;408&quot;/&gt;&lt;/object&gt;&lt;object type=&quot;3&quot; unique_id=&quot;10017&quot;&gt;&lt;property id=&quot;20148&quot; value=&quot;5&quot;/&gt;&lt;property id=&quot;20300&quot; value=&quot;Slide 15 - &amp;quot;Bibliography&amp;quot;&quot;/&gt;&lt;property id=&quot;20307&quot; value=&quot;396&quot;/&gt;&lt;/object&gt;&lt;object type=&quot;3&quot; unique_id=&quot;21022&quot;&gt;&lt;property id=&quot;20148&quot; value=&quot;5&quot;/&gt;&lt;property id=&quot;20300&quot; value=&quot;Slide 16 - &amp;quot;Creative Commons License &amp;quot;&quot;/&gt;&lt;property id=&quot;20307&quot; value=&quot;409&quot;/&gt;&lt;/object&gt;&lt;/object&gt;&lt;object type=&quot;8&quot; unique_id=&quot;10034&quo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Custom 4">
      <a:dk1>
        <a:srgbClr val="4A3927"/>
      </a:dk1>
      <a:lt1>
        <a:sysClr val="window" lastClr="FFFFFF"/>
      </a:lt1>
      <a:dk2>
        <a:srgbClr val="534949"/>
      </a:dk2>
      <a:lt2>
        <a:srgbClr val="CBDCB6"/>
      </a:lt2>
      <a:accent1>
        <a:srgbClr val="C4AB8F"/>
      </a:accent1>
      <a:accent2>
        <a:srgbClr val="003399"/>
      </a:accent2>
      <a:accent3>
        <a:srgbClr val="9AB052"/>
      </a:accent3>
      <a:accent4>
        <a:srgbClr val="87706B"/>
      </a:accent4>
      <a:accent5>
        <a:srgbClr val="94734E"/>
      </a:accent5>
      <a:accent6>
        <a:srgbClr val="72A5E2"/>
      </a:accent6>
      <a:hlink>
        <a:srgbClr val="006699"/>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CE426A0BE1DCD4282029129806F0353" ma:contentTypeVersion="8" ma:contentTypeDescription="Create a new document." ma:contentTypeScope="" ma:versionID="2fa6e710697f4022c0d5a648e4491bb5">
  <xsd:schema xmlns:xsd="http://www.w3.org/2001/XMLSchema" xmlns:xs="http://www.w3.org/2001/XMLSchema" xmlns:p="http://schemas.microsoft.com/office/2006/metadata/properties" xmlns:ns1="http://schemas.microsoft.com/sharepoint/v3" xmlns:ns2="826a7eb6-1fc1-4229-aedf-6a10bdcdc31e" xmlns:ns3="54031767-dd6d-417c-ab73-583408f47564" targetNamespace="http://schemas.microsoft.com/office/2006/metadata/properties" ma:root="true" ma:fieldsID="256e605d0e29d97c9081fe2632c68745" ns1:_="" ns2:_="" ns3:_="">
    <xsd:import namespace="http://schemas.microsoft.com/sharepoint/v3"/>
    <xsd:import namespace="826a7eb6-1fc1-4229-aedf-6a10bdcdc31e"/>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26a7eb6-1fc1-4229-aedf-6a10bdcdc31e"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Remediation_x0020_Date xmlns="826a7eb6-1fc1-4229-aedf-6a10bdcdc31e">2019-06-28T07:00:00+00:00</Remediation_x0020_Date>
    <Estimated_x0020_Creation_x0020_Date xmlns="826a7eb6-1fc1-4229-aedf-6a10bdcdc31e" xsi:nil="true"/>
    <Priority xmlns="826a7eb6-1fc1-4229-aedf-6a10bdcdc31e">New</Priority>
  </documentManagement>
</p:properties>
</file>

<file path=customXml/itemProps1.xml><?xml version="1.0" encoding="utf-8"?>
<ds:datastoreItem xmlns:ds="http://schemas.openxmlformats.org/officeDocument/2006/customXml" ds:itemID="{758543A7-76BC-45C1-A402-4E1C8D1A27D0}"/>
</file>

<file path=customXml/itemProps2.xml><?xml version="1.0" encoding="utf-8"?>
<ds:datastoreItem xmlns:ds="http://schemas.openxmlformats.org/officeDocument/2006/customXml" ds:itemID="{F03DF89D-7A92-4CB6-A647-49458CC9224F}"/>
</file>

<file path=customXml/itemProps3.xml><?xml version="1.0" encoding="utf-8"?>
<ds:datastoreItem xmlns:ds="http://schemas.openxmlformats.org/officeDocument/2006/customXml" ds:itemID="{924EC0C4-5E6A-454B-A300-2C3EB17813DA}"/>
</file>

<file path=docProps/app.xml><?xml version="1.0" encoding="utf-8"?>
<Properties xmlns="http://schemas.openxmlformats.org/officeDocument/2006/extended-properties" xmlns:vt="http://schemas.openxmlformats.org/officeDocument/2006/docPropsVTypes">
  <Template/>
  <TotalTime>11261</TotalTime>
  <Words>2905</Words>
  <Application>Microsoft Office PowerPoint</Application>
  <PresentationFormat>On-screen Show (4:3)</PresentationFormat>
  <Paragraphs>315</Paragraphs>
  <Slides>16</Slides>
  <Notes>16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微软雅黑</vt:lpstr>
      <vt:lpstr>Arial</vt:lpstr>
      <vt:lpstr>Calibri</vt:lpstr>
      <vt:lpstr>Franklin Gothic Medium</vt:lpstr>
      <vt:lpstr>Times New Roman</vt:lpstr>
      <vt:lpstr>Wingdings</vt:lpstr>
      <vt:lpstr>Wingdings 2</vt:lpstr>
      <vt:lpstr>Grid</vt:lpstr>
      <vt:lpstr>RUBRIC DEVELOPMENT </vt:lpstr>
      <vt:lpstr>Scoring Rubric</vt:lpstr>
      <vt:lpstr>Why Use Rubrics?</vt:lpstr>
      <vt:lpstr>Characteristics of Good Rubrics (1)</vt:lpstr>
      <vt:lpstr>Characteristics of Good Rubrics (2)</vt:lpstr>
      <vt:lpstr>Analytic (descriptive) Rubrics</vt:lpstr>
      <vt:lpstr>Holistic Rubrics</vt:lpstr>
      <vt:lpstr>When to Use Rubrics</vt:lpstr>
      <vt:lpstr>4 Key Stages in Creating Rubrics</vt:lpstr>
      <vt:lpstr>Strategies For Rubric Development</vt:lpstr>
      <vt:lpstr>Solo Taxonomy</vt:lpstr>
      <vt:lpstr>Phenomenographic Sorting</vt:lpstr>
      <vt:lpstr>Using Rubrics With Students</vt:lpstr>
      <vt:lpstr>How to use rubrics with students</vt:lpstr>
      <vt:lpstr>Bibliography</vt:lpstr>
      <vt:lpstr>Creative Commons License </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Rubric Development PowerPoint Presentation</dc:title>
  <dc:creator>Oregon Department of Education</dc:creator>
  <cp:lastModifiedBy>ASPENGREN Kirsten - ODE</cp:lastModifiedBy>
  <cp:revision>215</cp:revision>
  <dcterms:created xsi:type="dcterms:W3CDTF">2014-07-22T17:12:15Z</dcterms:created>
  <dcterms:modified xsi:type="dcterms:W3CDTF">2019-06-17T22:01:49Z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0x010100ACE426A0BE1DCD4282029129806F0353</vt:lpwstr>
  </property>
</Properties>
</file>