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2" r:id="rId6"/>
    <p:sldId id="257" r:id="rId7"/>
    <p:sldId id="258" r:id="rId8"/>
    <p:sldId id="259" r:id="rId9"/>
    <p:sldId id="261" r:id="rId10"/>
    <p:sldId id="262" r:id="rId11"/>
    <p:sldId id="264" r:id="rId12"/>
    <p:sldId id="266" r:id="rId13"/>
    <p:sldId id="276" r:id="rId14"/>
    <p:sldId id="277" r:id="rId15"/>
    <p:sldId id="278" r:id="rId16"/>
    <p:sldId id="274" r:id="rId17"/>
    <p:sldId id="275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24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TEMPLATE: PowerPoint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6B06-061B-4BE4-B547-B80484542BB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5B7B-68E3-4526-8E25-746F60A2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61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TEMPLATE: PowerPoint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D1459-9C8A-4EC4-B11F-5BC17ABE735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B4498-287F-4100-AFF9-1EABF550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689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B4498-287F-4100-AFF9-1EABF550BD2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TEMPLATE: PowerPoint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4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TEMPLATE: 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B4498-287F-4100-AFF9-1EABF550BD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TEMPLATE: 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B4498-287F-4100-AFF9-1EABF550BD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1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E0B8-4B27-4B96-82D5-3C6CC8C3EC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E0B8-4B27-4B96-82D5-3C6CC8C3EC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E0B8-4B27-4B96-82D5-3C6CC8C3EC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E0B8-4B27-4B96-82D5-3C6CC8C3EC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E0B8-4B27-4B96-82D5-3C6CC8C3EC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TEMPLATE: 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B4498-287F-4100-AFF9-1EABF550BD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0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6454-8949-47D5-8543-A270FC5ECDA9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B6C0-DEC2-433E-8224-B35A2AF867E5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3C04-F4A2-4BCB-93D7-5A81CF3A97C4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D76E-A034-48CB-8EB8-D4B62F0BCD00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170D-9931-445C-A9B1-5FB1C7E9F775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7FE1-B620-4946-B7EE-6BD8DE44AE62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A866-BFB7-44C6-A794-A778F3C6CEA7}" type="datetime1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56-39B6-4B2E-9B20-7CEDF6EEFC5F}" type="datetime1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6437-635D-4B86-BE14-FFAAA04CE18C}" type="datetime1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11FD-3BEE-47F2-9788-C29F32C97531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348-91A0-4AAA-9BE2-C753AD3B0C28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5AA8B5-C1D8-43C8-859F-125E896E8ECC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B00DE1-88FA-4F91-B072-E48FAAD708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143000"/>
            <a:ext cx="6934200" cy="1470025"/>
          </a:xfrm>
        </p:spPr>
        <p:txBody>
          <a:bodyPr/>
          <a:lstStyle/>
          <a:p>
            <a:pPr algn="r"/>
            <a:r>
              <a:rPr lang="en-US" sz="2800" dirty="0" smtClean="0"/>
              <a:t>Preparing [DISTRICT NAME] </a:t>
            </a:r>
            <a:br>
              <a:rPr lang="en-US" sz="2800" dirty="0" smtClean="0"/>
            </a:br>
            <a:r>
              <a:rPr lang="en-US" sz="2800" dirty="0" smtClean="0"/>
              <a:t>students for college &amp; Career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5029200" cy="1752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Setting a New Baseline for Success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4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do the results mean for students?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Because our standards are more rigorous, we </a:t>
            </a:r>
            <a:r>
              <a:rPr lang="en-US" sz="2000" dirty="0" smtClean="0"/>
              <a:t>anticipated </a:t>
            </a:r>
            <a:r>
              <a:rPr lang="en-US" sz="2000" dirty="0"/>
              <a:t>fewer students </a:t>
            </a:r>
            <a:r>
              <a:rPr lang="en-US" sz="2000" dirty="0" smtClean="0"/>
              <a:t>would meet the higher bar this first year. However, our students performed better than anticipated, showing that students and teachers are rising to the challenge of higher standards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Students who receive a level 3 or 4 (on a 4-point scale) are considered on track to graduate high school college- and career-ready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Smarter Balanced is one approved option for meeting the Essential Skills requirement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No student will be held back a grade or kept from graduating based on the results alone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70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do the results mean for </a:t>
            </a:r>
            <a:r>
              <a:rPr lang="en-US" sz="3200" b="1" dirty="0" smtClean="0"/>
              <a:t>teachers?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Student learning gains on this new test will be one factor in how educators are evaluated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transition to new tests will require patience and persistence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Test results will provide important feedback to educators to address learning gaps early and better prepare students for success.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Teachers need clear, consistent information about test results so they are able to communicate with parents and students.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972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do the results mean for </a:t>
            </a:r>
            <a:r>
              <a:rPr lang="en-US" sz="3200" b="1" dirty="0" smtClean="0"/>
              <a:t>schools?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Schools will not be rated this first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new scores set a new baseline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Results will improve over time. We know we can do better and we are committed to helping all students achieve at high levels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results help us address gaps for students, improve educational outcomes, and replicate 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3429000" cy="1539240"/>
          </a:xfrm>
        </p:spPr>
        <p:txBody>
          <a:bodyPr>
            <a:normAutofit/>
          </a:bodyPr>
          <a:lstStyle/>
          <a:p>
            <a:pPr marL="115888" indent="-115888"/>
            <a:r>
              <a:rPr lang="en-US" b="1" dirty="0" smtClean="0"/>
              <a:t>2 New Score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276600" cy="419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This form shows 3 content areas: English, Math, and Science – and your child’s progress.</a:t>
            </a:r>
            <a:endParaRPr lang="en-US" dirty="0">
              <a:latin typeface="+mj-lt"/>
            </a:endParaRPr>
          </a:p>
          <a:p>
            <a:pPr marL="0" indent="0"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Talk to your child’s teacher about the results and how to address areas needing work.</a:t>
            </a:r>
          </a:p>
        </p:txBody>
      </p:sp>
      <p:pic>
        <p:nvPicPr>
          <p:cNvPr id="4098" name="Picture 2" descr="Screenshot of the individual student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2" y="1"/>
            <a:ext cx="516952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5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3429000" cy="1691640"/>
          </a:xfrm>
        </p:spPr>
        <p:txBody>
          <a:bodyPr>
            <a:normAutofit/>
          </a:bodyPr>
          <a:lstStyle/>
          <a:p>
            <a:pPr marL="115888" indent="-115888"/>
            <a:r>
              <a:rPr lang="en-US" b="1" dirty="0" smtClean="0"/>
              <a:t>2 New Score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2766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This form shows Math and English scores, including an overall score and scores </a:t>
            </a:r>
            <a:r>
              <a:rPr lang="en-US" dirty="0" smtClean="0"/>
              <a:t>in each subject </a:t>
            </a:r>
            <a:r>
              <a:rPr lang="en-US" sz="2400" dirty="0" smtClean="0"/>
              <a:t>to help identify students’ strengths and areas of improvement. 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defRPr/>
            </a:pPr>
            <a:endParaRPr lang="en-US" sz="2400" dirty="0" smtClean="0"/>
          </a:p>
        </p:txBody>
      </p:sp>
      <p:pic>
        <p:nvPicPr>
          <p:cNvPr id="3074" name="Picture 2" descr="Screenshot of the individual student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40515"/>
            <a:ext cx="5257800" cy="69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0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mean if scores are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raised the bar to better prepare students for future success</a:t>
            </a:r>
          </a:p>
          <a:p>
            <a:endParaRPr lang="en-US" dirty="0" smtClean="0"/>
          </a:p>
          <a:p>
            <a:r>
              <a:rPr lang="en-US" dirty="0" smtClean="0"/>
              <a:t>This is a new baseline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will take time for students to acclimate to the new </a:t>
            </a:r>
            <a:r>
              <a:rPr lang="en-US" smtClean="0"/>
              <a:t>higher standards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We’re providing a more accurate indicator of whether students are prepared for college-level coursework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does </a:t>
            </a:r>
            <a:r>
              <a:rPr lang="en-US" b="1" dirty="0" smtClean="0"/>
              <a:t>NOT</a:t>
            </a:r>
            <a:r>
              <a:rPr lang="en-US" dirty="0" smtClean="0"/>
              <a:t> mean that students aren’t learning or proficiency levels have dropped </a:t>
            </a:r>
          </a:p>
          <a:p>
            <a:pPr marL="274320" lvl="1" indent="0">
              <a:buNone/>
            </a:pP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9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teachers do with the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419600"/>
          </a:xfrm>
        </p:spPr>
        <p:txBody>
          <a:bodyPr>
            <a:noAutofit/>
          </a:bodyPr>
          <a:lstStyle/>
          <a:p>
            <a:r>
              <a:rPr lang="en-US" dirty="0" smtClean="0"/>
              <a:t>Continue to focus on the standards</a:t>
            </a:r>
          </a:p>
          <a:p>
            <a:endParaRPr lang="en-US" dirty="0" smtClean="0"/>
          </a:p>
          <a:p>
            <a:r>
              <a:rPr lang="en-US" dirty="0" smtClean="0"/>
              <a:t>Attend professional development trainings</a:t>
            </a:r>
          </a:p>
          <a:p>
            <a:endParaRPr lang="en-US" dirty="0" smtClean="0"/>
          </a:p>
          <a:p>
            <a:r>
              <a:rPr lang="en-US" dirty="0" smtClean="0"/>
              <a:t>Seek guidance/support from mentors </a:t>
            </a:r>
          </a:p>
          <a:p>
            <a:endParaRPr lang="en-US" dirty="0" smtClean="0"/>
          </a:p>
          <a:p>
            <a:r>
              <a:rPr lang="en-US" dirty="0" smtClean="0"/>
              <a:t>Use differentiated strategies to meet different students’ learning needs </a:t>
            </a:r>
          </a:p>
          <a:p>
            <a:endParaRPr lang="en-US" dirty="0" smtClean="0"/>
          </a:p>
          <a:p>
            <a:r>
              <a:rPr lang="en-US" dirty="0" smtClean="0"/>
              <a:t>Familiarize students with the computerized format of the assessment</a:t>
            </a:r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[DISTRICT] do with the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data to inform school improvement processes</a:t>
            </a:r>
          </a:p>
          <a:p>
            <a:endParaRPr lang="en-US" dirty="0"/>
          </a:p>
          <a:p>
            <a:r>
              <a:rPr lang="en-US" dirty="0" smtClean="0"/>
              <a:t>Continue to provide professional development and support for teachers</a:t>
            </a:r>
          </a:p>
          <a:p>
            <a:endParaRPr lang="en-US" dirty="0"/>
          </a:p>
          <a:p>
            <a:r>
              <a:rPr lang="en-US" dirty="0" smtClean="0"/>
              <a:t>Compare progress with other schools in the district, state and across the country to assess performance</a:t>
            </a:r>
          </a:p>
          <a:p>
            <a:endParaRPr lang="en-US" dirty="0"/>
          </a:p>
          <a:p>
            <a:r>
              <a:rPr lang="en-US" dirty="0" smtClean="0"/>
              <a:t>Remember that test scores are only one data point</a:t>
            </a:r>
          </a:p>
          <a:p>
            <a:endParaRPr lang="en-US" sz="2000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0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parents do with the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Support their child’s learning at home – particularly in growth areas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with teachers to develop strategies to improve student performance</a:t>
            </a:r>
          </a:p>
          <a:p>
            <a:endParaRPr lang="en-US" dirty="0" smtClean="0"/>
          </a:p>
          <a:p>
            <a:r>
              <a:rPr lang="en-US" dirty="0" smtClean="0"/>
              <a:t>Encourage children and reassure them that test scores are only one indicator of progress </a:t>
            </a:r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7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go to learn more? </a:t>
            </a:r>
            <a:endParaRPr lang="en-US" dirty="0"/>
          </a:p>
        </p:txBody>
      </p:sp>
      <p:sp>
        <p:nvSpPr>
          <p:cNvPr id="6" name="Isosceles Triangle 5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  <p:pic>
        <p:nvPicPr>
          <p:cNvPr id="8" name="Picture 7" descr="Screenshot of the Assessmetn webpage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5715000" cy="4007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447800"/>
            <a:ext cx="818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Oregon Department of Education’s Assessment Webpage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18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Standards, Better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810000" cy="47183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Whether they want to go to college or straight into the workplace, </a:t>
            </a:r>
          </a:p>
          <a:p>
            <a:pPr marL="0" indent="0" algn="ctr">
              <a:buNone/>
            </a:pPr>
            <a:r>
              <a:rPr lang="en-US" dirty="0"/>
              <a:t>our students need to be able to think critically and solve complex problems.</a:t>
            </a:r>
          </a:p>
        </p:txBody>
      </p:sp>
      <p:pic>
        <p:nvPicPr>
          <p:cNvPr id="4" name="Picture 3" descr="Five students standing at the front of the classro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112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new standards? 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Old standards were not adequate for success after high school.</a:t>
            </a:r>
          </a:p>
          <a:p>
            <a:pPr lvl="1"/>
            <a:r>
              <a:rPr lang="en-US" sz="2400" dirty="0" smtClean="0"/>
              <a:t>Nationally, 40</a:t>
            </a:r>
            <a:r>
              <a:rPr lang="en-US" sz="2400" dirty="0"/>
              <a:t>% of students in college need remediation in at least one academic subject.</a:t>
            </a:r>
          </a:p>
          <a:p>
            <a:pPr lvl="1"/>
            <a:r>
              <a:rPr lang="en-US" sz="2400" dirty="0" smtClean="0"/>
              <a:t>In Oregon, 66% of graduates who go on to community college take remedial classes in math, English, or both.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b="1" dirty="0" smtClean="0"/>
              <a:t>By </a:t>
            </a:r>
            <a:r>
              <a:rPr lang="en-US" b="1" dirty="0"/>
              <a:t>2020, 74% of jobs will require more than a high school diploma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Oregon leaders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s</a:t>
            </a:r>
            <a:r>
              <a:rPr lang="en-US" dirty="0" smtClean="0"/>
              <a:t>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7418877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“Oregon’s college-and career-ready standards are a promise to our students that we will provide them with the best instruction.”</a:t>
            </a:r>
          </a:p>
          <a:p>
            <a:pPr marL="0" indent="0" algn="ctr">
              <a:buNone/>
            </a:pPr>
            <a:r>
              <a:rPr lang="en-US" dirty="0" smtClean="0"/>
              <a:t>Nanette Lehman,</a:t>
            </a:r>
          </a:p>
          <a:p>
            <a:pPr marL="0" indent="0" algn="ctr">
              <a:buNone/>
            </a:pPr>
            <a:r>
              <a:rPr lang="en-US" dirty="0" smtClean="0"/>
              <a:t>2013 Oregon Teacher of the Year</a:t>
            </a:r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Oregon’s new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267200"/>
          </a:xfrm>
        </p:spPr>
        <p:txBody>
          <a:bodyPr/>
          <a:lstStyle/>
          <a:p>
            <a:r>
              <a:rPr lang="en-US" dirty="0" smtClean="0"/>
              <a:t>More rigorous expectations </a:t>
            </a:r>
            <a:r>
              <a:rPr lang="en-US" dirty="0"/>
              <a:t>for what students should know and be able to </a:t>
            </a:r>
            <a:r>
              <a:rPr lang="en-US" dirty="0" smtClean="0"/>
              <a:t>do to be college and career ready</a:t>
            </a:r>
          </a:p>
          <a:p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students to demonstrate and apply their knowledge and skills in areas such as critical thinking, analytical writing, and problem </a:t>
            </a:r>
            <a:r>
              <a:rPr lang="en-US" dirty="0" smtClean="0"/>
              <a:t>solving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Are only for math and English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not a curriculum</a:t>
            </a:r>
          </a:p>
          <a:p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OAKS vs. Smarter Balanced questions </a:t>
            </a:r>
            <a:endParaRPr lang="en-US" dirty="0"/>
          </a:p>
        </p:txBody>
      </p:sp>
      <p:sp>
        <p:nvSpPr>
          <p:cNvPr id="10" name="Isosceles Triangle 9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5791200" cy="474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Grade </a:t>
            </a:r>
            <a:r>
              <a:rPr lang="en-US" sz="1100" b="1" dirty="0" smtClean="0">
                <a:effectLst/>
                <a:latin typeface="Calibri"/>
                <a:ea typeface="Calibri"/>
                <a:cs typeface="Times New Roman"/>
              </a:rPr>
              <a:t>3 ELA: Old Question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NY State Test, 2008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0999" y="3657600"/>
            <a:ext cx="4559935" cy="474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Grade 3 Math:  New </a:t>
            </a:r>
            <a:r>
              <a:rPr lang="en-US" sz="1100" b="1" dirty="0">
                <a:latin typeface="Calibri"/>
                <a:ea typeface="Calibri"/>
                <a:cs typeface="Times New Roman"/>
              </a:rPr>
              <a:t>Q</a:t>
            </a:r>
            <a:r>
              <a:rPr lang="en-US" sz="1100" b="1" dirty="0" smtClean="0">
                <a:effectLst/>
                <a:latin typeface="Calibri"/>
                <a:ea typeface="Calibri"/>
                <a:cs typeface="Times New Roman"/>
              </a:rPr>
              <a:t>uestion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err="1" smtClean="0">
                <a:effectLst/>
                <a:latin typeface="Calibri"/>
                <a:ea typeface="Calibri"/>
                <a:cs typeface="Times New Roman"/>
              </a:rPr>
              <a:t>EngageNY</a:t>
            </a: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 Common Core Test 2014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12" descr="Decorative image"/>
          <p:cNvPicPr/>
          <p:nvPr/>
        </p:nvPicPr>
        <p:blipFill rotWithShape="1">
          <a:blip r:embed="rId3"/>
          <a:srcRect l="14085" t="45000" r="66602" b="37500"/>
          <a:stretch/>
        </p:blipFill>
        <p:spPr bwMode="auto">
          <a:xfrm>
            <a:off x="381000" y="2133600"/>
            <a:ext cx="5756031" cy="1420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Decorative image"/>
          <p:cNvPicPr/>
          <p:nvPr/>
        </p:nvPicPr>
        <p:blipFill rotWithShape="1">
          <a:blip r:embed="rId4"/>
          <a:srcRect l="14582" t="21250" r="61139" b="36250"/>
          <a:stretch/>
        </p:blipFill>
        <p:spPr bwMode="auto">
          <a:xfrm>
            <a:off x="1222744" y="4038600"/>
            <a:ext cx="4914287" cy="2302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Left Arrow Callout 14" descr="Arrow pointing to the left"/>
          <p:cNvSpPr/>
          <p:nvPr/>
        </p:nvSpPr>
        <p:spPr>
          <a:xfrm>
            <a:off x="5860100" y="1560952"/>
            <a:ext cx="2217100" cy="209664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5600" y="1676400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Simple multiple choice question. Students do not need to understand passage to answer correctly.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Left Arrow Callout 16" descr="Arrow pointing to the left"/>
          <p:cNvSpPr/>
          <p:nvPr/>
        </p:nvSpPr>
        <p:spPr>
          <a:xfrm>
            <a:off x="5486400" y="3962400"/>
            <a:ext cx="2770676" cy="1676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7"/>
          <p:cNvSpPr txBox="1"/>
          <p:nvPr/>
        </p:nvSpPr>
        <p:spPr>
          <a:xfrm>
            <a:off x="6477000" y="3962400"/>
            <a:ext cx="1797918" cy="22068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This two-step question requires students comprehend the passage, and then compose a response that uses the story to support their answer.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" name="Picture 19" descr="Image of directions from david and the phoenix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17182" r="67265" b="27263"/>
          <a:stretch/>
        </p:blipFill>
        <p:spPr bwMode="auto">
          <a:xfrm>
            <a:off x="326466" y="5093394"/>
            <a:ext cx="1326897" cy="1353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697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are we measuring the new standards?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Oregon is part of the Smarter Balanced testing consortium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Questions for the tests were developed by teachers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500 teachers </a:t>
            </a:r>
            <a:r>
              <a:rPr lang="en-US" dirty="0"/>
              <a:t>from </a:t>
            </a:r>
            <a:r>
              <a:rPr lang="en-US" dirty="0" smtClean="0"/>
              <a:t>Oregon were </a:t>
            </a:r>
            <a:r>
              <a:rPr lang="en-US" dirty="0"/>
              <a:t>involved in the writing process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test questions are aligned to the new standards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5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students be scored?</a:t>
            </a:r>
            <a:endParaRPr lang="en-US" dirty="0"/>
          </a:p>
        </p:txBody>
      </p:sp>
      <p:sp>
        <p:nvSpPr>
          <p:cNvPr id="6" name="Isosceles Triangle 5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Students receive a numerical </a:t>
            </a:r>
            <a:r>
              <a:rPr lang="en-US" sz="2400" dirty="0" smtClean="0"/>
              <a:t>score:</a:t>
            </a:r>
          </a:p>
          <a:p>
            <a:pPr>
              <a:buClr>
                <a:schemeClr val="accent2"/>
              </a:buClr>
            </a:pPr>
            <a:endParaRPr lang="en-US" sz="24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Level 1 = the greatest need for improvement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Level </a:t>
            </a:r>
            <a:r>
              <a:rPr lang="en-US" sz="2400" dirty="0" smtClean="0"/>
              <a:t>4 </a:t>
            </a:r>
            <a:r>
              <a:rPr lang="en-US" sz="2400" dirty="0"/>
              <a:t>= the strongest performance.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Students who score a </a:t>
            </a:r>
            <a:r>
              <a:rPr lang="en-US" sz="2400" dirty="0" smtClean="0"/>
              <a:t>Level 3 or </a:t>
            </a:r>
            <a:r>
              <a:rPr lang="en-US" sz="2400" dirty="0"/>
              <a:t>above are deemed on the right track to be college- and career ready when they graduate from high school.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Students who score below a </a:t>
            </a:r>
            <a:r>
              <a:rPr lang="en-US" sz="2400" dirty="0" smtClean="0"/>
              <a:t>Level 3 have </a:t>
            </a:r>
            <a:r>
              <a:rPr lang="en-US" sz="2400" dirty="0"/>
              <a:t>not fully met some of the goals that were set for them in the current school year and need additional assistance to reach a Level 3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29670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scores compare to old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467600" cy="4449095"/>
          </a:xfrm>
        </p:spPr>
        <p:txBody>
          <a:bodyPr>
            <a:noAutofit/>
          </a:bodyPr>
          <a:lstStyle/>
          <a:p>
            <a:r>
              <a:rPr lang="en-US" dirty="0" smtClean="0"/>
              <a:t>Scores are not comparable to previous state tests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are setting a </a:t>
            </a:r>
            <a:r>
              <a:rPr lang="en-US" u="sng" dirty="0" smtClean="0"/>
              <a:t>new baseline </a:t>
            </a:r>
            <a:r>
              <a:rPr lang="en-US" dirty="0" smtClean="0"/>
              <a:t>for student performance</a:t>
            </a:r>
          </a:p>
          <a:p>
            <a:endParaRPr lang="en-US" dirty="0"/>
          </a:p>
          <a:p>
            <a:r>
              <a:rPr lang="en-US" dirty="0" smtClean="0"/>
              <a:t>Proficiency levels have changed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We’re asking students to challenge themselves to think critically and analyze data</a:t>
            </a:r>
          </a:p>
          <a:p>
            <a:pPr lvl="1"/>
            <a:endParaRPr lang="en-US" sz="2400" dirty="0"/>
          </a:p>
          <a:p>
            <a:r>
              <a:rPr lang="en-US" dirty="0" smtClean="0"/>
              <a:t>We’re putting all students on the right path to college and career </a:t>
            </a:r>
            <a:endParaRPr lang="en-US" dirty="0"/>
          </a:p>
        </p:txBody>
      </p:sp>
      <p:sp>
        <p:nvSpPr>
          <p:cNvPr id="4" name="Isosceles Triangle 3" descr="Decorative image"/>
          <p:cNvSpPr/>
          <p:nvPr/>
        </p:nvSpPr>
        <p:spPr>
          <a:xfrm rot="7975112">
            <a:off x="7691397" y="5907197"/>
            <a:ext cx="2203667" cy="1091140"/>
          </a:xfrm>
          <a:prstGeom prst="triangle">
            <a:avLst>
              <a:gd name="adj" fmla="val 5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479">
            <a:off x="7495077" y="57884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67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">
      <a:dk1>
        <a:srgbClr val="292934"/>
      </a:dk1>
      <a:lt1>
        <a:srgbClr val="FFFFFF"/>
      </a:lt1>
      <a:dk2>
        <a:srgbClr val="7C6A55"/>
      </a:dk2>
      <a:lt2>
        <a:srgbClr val="F3F2DC"/>
      </a:lt2>
      <a:accent1>
        <a:srgbClr val="008084"/>
      </a:accent1>
      <a:accent2>
        <a:srgbClr val="2F9297"/>
      </a:accent2>
      <a:accent3>
        <a:srgbClr val="6FADB2"/>
      </a:accent3>
      <a:accent4>
        <a:srgbClr val="8BBCC0"/>
      </a:accent4>
      <a:accent5>
        <a:srgbClr val="006B6E"/>
      </a:accent5>
      <a:accent6>
        <a:srgbClr val="7C6A5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426A0BE1DCD4282029129806F0353" ma:contentTypeVersion="8" ma:contentTypeDescription="Create a new document." ma:contentTypeScope="" ma:versionID="34b21dd53f68425072a8750ec8b2f614">
  <xsd:schema xmlns:xsd="http://www.w3.org/2001/XMLSchema" xmlns:xs="http://www.w3.org/2001/XMLSchema" xmlns:p="http://schemas.microsoft.com/office/2006/metadata/properties" xmlns:ns1="http://schemas.microsoft.com/sharepoint/v3" xmlns:ns2="826a7eb6-1fc1-4229-aedf-6a10bdcdc31e" xmlns:ns3="54031767-dd6d-417c-ab73-583408f47564" targetNamespace="http://schemas.microsoft.com/office/2006/metadata/properties" ma:root="true" ma:fieldsID="036c791183994789677983bc3230ce2c" ns1:_="" ns2:_="" ns3:_="">
    <xsd:import namespace="http://schemas.microsoft.com/sharepoint/v3"/>
    <xsd:import namespace="826a7eb6-1fc1-4229-aedf-6a10bdcdc31e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a7eb6-1fc1-4229-aedf-6a10bdcdc31e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826a7eb6-1fc1-4229-aedf-6a10bdcdc31e">2018-12-11T08:00:00+00:00</Remediation_x0020_Date>
    <Estimated_x0020_Creation_x0020_Date xmlns="826a7eb6-1fc1-4229-aedf-6a10bdcdc31e" xsi:nil="true"/>
    <Priority xmlns="826a7eb6-1fc1-4229-aedf-6a10bdcdc31e">New</Priority>
  </documentManagement>
</p:properties>
</file>

<file path=customXml/itemProps1.xml><?xml version="1.0" encoding="utf-8"?>
<ds:datastoreItem xmlns:ds="http://schemas.openxmlformats.org/officeDocument/2006/customXml" ds:itemID="{9009E86D-A6C6-4264-B3A0-7FEC55533692}"/>
</file>

<file path=customXml/itemProps2.xml><?xml version="1.0" encoding="utf-8"?>
<ds:datastoreItem xmlns:ds="http://schemas.openxmlformats.org/officeDocument/2006/customXml" ds:itemID="{47572F32-5CAD-461C-B198-61B674FE32ED}"/>
</file>

<file path=customXml/itemProps3.xml><?xml version="1.0" encoding="utf-8"?>
<ds:datastoreItem xmlns:ds="http://schemas.openxmlformats.org/officeDocument/2006/customXml" ds:itemID="{0D50B326-2DBF-4B1E-A6FF-D52DE01BBA04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2064</TotalTime>
  <Words>1032</Words>
  <Application>Microsoft Office PowerPoint</Application>
  <PresentationFormat>On-screen Show (4:3)</PresentationFormat>
  <Paragraphs>155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Clarity</vt:lpstr>
      <vt:lpstr>Preparing [DISTRICT NAME]  students for college &amp; Career </vt:lpstr>
      <vt:lpstr>Higher Standards, Better Assessments</vt:lpstr>
      <vt:lpstr>Why new standards? Why now?</vt:lpstr>
      <vt:lpstr>Oregon leaders support new standards</vt:lpstr>
      <vt:lpstr>What are Oregon’s new standards?</vt:lpstr>
      <vt:lpstr>Example of OAKS vs. Smarter Balanced questions </vt:lpstr>
      <vt:lpstr>How are we measuring the new standards?</vt:lpstr>
      <vt:lpstr>How will students be scored?</vt:lpstr>
      <vt:lpstr>How will scores compare to old tests?</vt:lpstr>
      <vt:lpstr>What do the results mean for students?</vt:lpstr>
      <vt:lpstr>What do the results mean for teachers?</vt:lpstr>
      <vt:lpstr>What do the results mean for schools?</vt:lpstr>
      <vt:lpstr>2 New Score Reports</vt:lpstr>
      <vt:lpstr>2 New Score Reports</vt:lpstr>
      <vt:lpstr>What does it mean if scores are low?</vt:lpstr>
      <vt:lpstr>What can teachers do with the results?</vt:lpstr>
      <vt:lpstr>What can [DISTRICT] do with the results?</vt:lpstr>
      <vt:lpstr>What can parents do with the results?</vt:lpstr>
      <vt:lpstr>Where can I go to learn more? </vt:lpstr>
    </vt:vector>
  </TitlesOfParts>
  <Company>Fleishman 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creator>FleishmanHillard</dc:creator>
  <cp:lastModifiedBy>LEDOUX Renee - ODE</cp:lastModifiedBy>
  <cp:revision>42</cp:revision>
  <dcterms:created xsi:type="dcterms:W3CDTF">2015-06-24T16:14:18Z</dcterms:created>
  <dcterms:modified xsi:type="dcterms:W3CDTF">2018-12-11T18:32:22Z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0x010100ACE426A0BE1DCD4282029129806F0353</vt:lpwstr>
  </property>
  <property fmtid="{D5CDD505-2E9C-101B-9397-08002B2CF9AE}" pid="3" name="Account Document Tagging">
    <vt:lpwstr/>
  </property>
</Properties>
</file>