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15"/>
  </p:notesMasterIdLst>
  <p:sldIdLst>
    <p:sldId id="256" r:id="rId5"/>
    <p:sldId id="401" r:id="rId6"/>
    <p:sldId id="355" r:id="rId7"/>
    <p:sldId id="403" r:id="rId8"/>
    <p:sldId id="361" r:id="rId9"/>
    <p:sldId id="387" r:id="rId10"/>
    <p:sldId id="400" r:id="rId11"/>
    <p:sldId id="398" r:id="rId12"/>
    <p:sldId id="396" r:id="rId13"/>
    <p:sldId id="40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3F62261-5D2E-4F5F-BEE4-DD43A7237458}">
          <p14:sldIdLst>
            <p14:sldId id="256"/>
            <p14:sldId id="401"/>
            <p14:sldId id="355"/>
            <p14:sldId id="403"/>
            <p14:sldId id="361"/>
            <p14:sldId id="387"/>
            <p14:sldId id="400"/>
            <p14:sldId id="398"/>
            <p14:sldId id="396"/>
            <p14:sldId id="40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5" clrIdx="0"/>
  <p:cmAuthor id="1" name="Henri" initials="H" lastIdx="2" clrIdx="1"/>
  <p:cmAuthor id="2" name="Diah" initials="D" lastIdx="12"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71505" autoAdjust="0"/>
  </p:normalViewPr>
  <p:slideViewPr>
    <p:cSldViewPr>
      <p:cViewPr varScale="1">
        <p:scale>
          <a:sx n="52" d="100"/>
          <a:sy n="52" d="100"/>
        </p:scale>
        <p:origin x="1032" y="72"/>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This chapter will include information about strategies for scoring, how to ensure scoring is reliable, and a process called scoring moderation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a:p>
        </p:txBody>
      </p:sp>
    </p:spTree>
    <p:extLst>
      <p:ext uri="{BB962C8B-B14F-4D97-AF65-F5344CB8AC3E}">
        <p14:creationId xmlns:p14="http://schemas.microsoft.com/office/powerpoint/2010/main" val="1566757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10</a:t>
            </a:fld>
            <a:endParaRPr lang="en-US"/>
          </a:p>
        </p:txBody>
      </p:sp>
    </p:spTree>
    <p:extLst>
      <p:ext uri="{BB962C8B-B14F-4D97-AF65-F5344CB8AC3E}">
        <p14:creationId xmlns:p14="http://schemas.microsoft.com/office/powerpoint/2010/main" val="3362949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Scoring is a complex process, and the following should be considered: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Not only the question, and the possible answers, but the way those answers are scored, should (taken together across items) measure the full range of complexity and depth of knowledge required in the learning target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Taken together across items, these aspects should also provide a reasonable estimation of a student’s mastery of the learning target.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Scoring criteria should be directly connected to the question, and this connection should be apparent to anyone familiar with the learning target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rigor of the scoring process should increase as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 stakes of the test increase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 complexity of the item increases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a:p>
        </p:txBody>
      </p:sp>
    </p:spTree>
    <p:extLst>
      <p:ext uri="{BB962C8B-B14F-4D97-AF65-F5344CB8AC3E}">
        <p14:creationId xmlns:p14="http://schemas.microsoft.com/office/powerpoint/2010/main" val="2640001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Different item types, of course, require different amounts of effort to score.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Multiple choice items are easy to score, and there is no subjectivity to the scores assigned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Short constructed response items require more time to score, but can still be fairly objective if the scoring rubrics are clear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Extended constructed response items require the most effort in scoring, and provide the least objectivity.  They should still have clear scoring rubrics with as much objectivity in the scoring criteria as possible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a:p>
        </p:txBody>
      </p:sp>
    </p:spTree>
    <p:extLst>
      <p:ext uri="{BB962C8B-B14F-4D97-AF65-F5344CB8AC3E}">
        <p14:creationId xmlns:p14="http://schemas.microsoft.com/office/powerpoint/2010/main" val="3811548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Reliable scoring is defined as the degree to which two or more scorers assign the same score to the same student response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is one type of the general concept of reliability, which will be discussed in Chapter 6</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Reliability is  usually assessed by the use of two or more raters.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use of clear and objective scoring rubrics can improve reliability by improving the consistency with which a particular score is given to a particular item response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 can also improve validity, as it can improve the degree to which the given score is associated with the intended learning outcome.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a:p>
        </p:txBody>
      </p:sp>
    </p:spTree>
    <p:extLst>
      <p:ext uri="{BB962C8B-B14F-4D97-AF65-F5344CB8AC3E}">
        <p14:creationId xmlns:p14="http://schemas.microsoft.com/office/powerpoint/2010/main" val="2251728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To ensure that scoring is reliable, we can use the following procedure.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First, select a set of responses, ideally representing a range of proficiency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Score the whole set of responses by all the people who will be involved in scoring the set of items (e.g. multiple teachers at the same grade level)</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Then, check for exact matches, differences of one, of two, and so 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Discuss the results, focusing particularly on the differences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process can be used to improve the rubric, as well as for scorer training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5</a:t>
            </a:fld>
            <a:endParaRPr lang="en-US"/>
          </a:p>
        </p:txBody>
      </p:sp>
    </p:spTree>
    <p:extLst>
      <p:ext uri="{BB962C8B-B14F-4D97-AF65-F5344CB8AC3E}">
        <p14:creationId xmlns:p14="http://schemas.microsoft.com/office/powerpoint/2010/main" val="2251728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Other issues in scoring include what to do with borderline, missing, or not reached responses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Some responses can be considered “exemplars”: they provide an excellent example of a particular scoring level.  It is often a good idea to include an exemplar response for each scoring level with a scoring rubric</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careful the rubric development is, there will always be some borderline responses.  One must decide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Whether to be lenient or severe as a general policy (should be decided in advance, and consistent across students)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Whether to include other information about a score, such as a plus or minus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Finally, we need to decide what to do with missing responses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Not reached responses are clustered at the end of the test, and may mean that a particular student works slowly</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Skipped responses occur between responses that are present, and are more likely to mean that the student was missing the necessary knowledge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Each type of response can be coded at the lowest level (usually 0), or can simply be left out of percentage calculations (should be decided in advance, and consistent across students)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a:p>
        </p:txBody>
      </p:sp>
    </p:spTree>
    <p:extLst>
      <p:ext uri="{BB962C8B-B14F-4D97-AF65-F5344CB8AC3E}">
        <p14:creationId xmlns:p14="http://schemas.microsoft.com/office/powerpoint/2010/main" val="2077876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Different scoring methods have different levels of rigor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Teachers directly scoring their own students’ work is the least rigorous (teachers are familiar with their students and may be influenced by this).  Of course, this is fine for classroom assessment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Blind scoring, in which teachers score randomized and anonymous selections of their own student work, is at a somewhat higher level of rigor. This may be used for benchmark testing in some schools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Multi-rater scoring, in which each student is scored by one rater (sometimes the results are averaged) is more rigorous still</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Third party scoring is the most rigorous (whether it involves single or double scoring).  This type of scoring is most often done in high-stakes standardized testing</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7</a:t>
            </a:fld>
            <a:endParaRPr lang="en-US"/>
          </a:p>
        </p:txBody>
      </p:sp>
    </p:spTree>
    <p:extLst>
      <p:ext uri="{BB962C8B-B14F-4D97-AF65-F5344CB8AC3E}">
        <p14:creationId xmlns:p14="http://schemas.microsoft.com/office/powerpoint/2010/main" val="2735409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Scoring moderation is a process that can be used at the individual school level, the district level, or even with large-scale tests.  It involves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Several teachers scoring the same student work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 designated leader conducting a discussion of mismatched scores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Ideally, all scorers coming to consensus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process can be used for several purposes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To train scorers and increase reliability</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To provide information about the quality of scoring rubrics.  </a:t>
            </a:r>
          </a:p>
          <a:p>
            <a:pPr marL="1543050" lvl="3" indent="-171450">
              <a:buFont typeface="Arial" panose="020B0604020202020204" pitchFamily="34" charset="0"/>
              <a:buChar char="•"/>
            </a:pPr>
            <a:r>
              <a:rPr lang="en-US" sz="1200" kern="1200" dirty="0" smtClean="0">
                <a:solidFill>
                  <a:schemeClr val="tx1"/>
                </a:solidFill>
                <a:effectLst/>
                <a:latin typeface="+mn-lt"/>
                <a:ea typeface="+mn-ea"/>
                <a:cs typeface="+mn-cs"/>
              </a:rPr>
              <a:t>For example, the level of detail in the rubric may not be great enough for ease of decision-making</a:t>
            </a:r>
          </a:p>
          <a:p>
            <a:pPr marL="1543050" lvl="3" indent="-171450">
              <a:buFont typeface="Arial" panose="020B0604020202020204" pitchFamily="34" charset="0"/>
              <a:buChar char="•"/>
            </a:pPr>
            <a:r>
              <a:rPr lang="en-US" sz="1200" kern="1200" dirty="0" smtClean="0">
                <a:solidFill>
                  <a:schemeClr val="tx1"/>
                </a:solidFill>
                <a:effectLst/>
                <a:latin typeface="+mn-lt"/>
                <a:ea typeface="+mn-ea"/>
                <a:cs typeface="+mn-cs"/>
              </a:rPr>
              <a:t>Also, scorers may discover that although several types of student responses qualify for a single level, they seem qualitatively different (with some better, some worse), suggesting the need to add additional levels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 discussion that ensues from scoring moderation can also promote professional development</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8</a:t>
            </a:fld>
            <a:endParaRPr lang="en-US"/>
          </a:p>
        </p:txBody>
      </p:sp>
    </p:spTree>
    <p:extLst>
      <p:ext uri="{BB962C8B-B14F-4D97-AF65-F5344CB8AC3E}">
        <p14:creationId xmlns:p14="http://schemas.microsoft.com/office/powerpoint/2010/main" val="3005567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That’s the end of our chapter on scoring.  </a:t>
            </a:r>
            <a:r>
              <a:rPr lang="en-US" sz="1200" kern="1200" smtClean="0">
                <a:solidFill>
                  <a:schemeClr val="tx1"/>
                </a:solidFill>
                <a:effectLst/>
                <a:latin typeface="+mn-lt"/>
                <a:ea typeface="+mn-ea"/>
                <a:cs typeface="+mn-cs"/>
              </a:rPr>
              <a:t>If you’d like more  information, here are some references for you.</a:t>
            </a:r>
            <a:br>
              <a:rPr lang="en-US" sz="1200" kern="1200" smtClean="0">
                <a:solidFill>
                  <a:schemeClr val="tx1"/>
                </a:solidFill>
                <a:effectLst/>
                <a:latin typeface="+mn-lt"/>
                <a:ea typeface="+mn-ea"/>
                <a:cs typeface="+mn-cs"/>
              </a:rPr>
            </a:b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9</a:t>
            </a:fld>
            <a:endParaRPr lang="en-US"/>
          </a:p>
        </p:txBody>
      </p:sp>
    </p:spTree>
    <p:extLst>
      <p:ext uri="{BB962C8B-B14F-4D97-AF65-F5344CB8AC3E}">
        <p14:creationId xmlns:p14="http://schemas.microsoft.com/office/powerpoint/2010/main" val="18668166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2960"/>
            <a:ext cx="6324600" cy="2747640"/>
          </a:xfrm>
        </p:spPr>
        <p:txBody>
          <a:bodyPr/>
          <a:lstStyle/>
          <a:p>
            <a:r>
              <a:rPr lang="en-US" dirty="0" smtClean="0"/>
              <a:t>CHAPTER 3</a:t>
            </a:r>
            <a:br>
              <a:rPr lang="en-US" dirty="0" smtClean="0"/>
            </a:br>
            <a:r>
              <a:rPr lang="en-US" dirty="0" smtClean="0"/>
              <a:t>SCORING &amp; MODERATION</a:t>
            </a:r>
            <a:endParaRPr lang="en-US" dirty="0"/>
          </a:p>
        </p:txBody>
      </p:sp>
      <p:sp>
        <p:nvSpPr>
          <p:cNvPr id="4" name="Subtitle 3"/>
          <p:cNvSpPr>
            <a:spLocks noGrp="1"/>
          </p:cNvSpPr>
          <p:nvPr>
            <p:ph type="subTitle" idx="1"/>
          </p:nvPr>
        </p:nvSpPr>
        <p:spPr/>
        <p:txBody>
          <a:bodyPr/>
          <a:lstStyle/>
          <a:p>
            <a:r>
              <a:rPr lang="en-US" dirty="0" smtClean="0"/>
              <a:t>Strategies for scoring</a:t>
            </a:r>
          </a:p>
          <a:p>
            <a:r>
              <a:rPr lang="en-US" dirty="0" smtClean="0"/>
              <a:t>Reliability </a:t>
            </a:r>
          </a:p>
          <a:p>
            <a:r>
              <a:rPr lang="en-US" dirty="0" smtClean="0"/>
              <a:t>Scoring moderation</a:t>
            </a:r>
            <a:endParaRPr lang="en-US" dirty="0"/>
          </a:p>
        </p:txBody>
      </p:sp>
    </p:spTree>
    <p:extLst>
      <p:ext uri="{BB962C8B-B14F-4D97-AF65-F5344CB8AC3E}">
        <p14:creationId xmlns:p14="http://schemas.microsoft.com/office/powerpoint/2010/main" val="275968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a:t>Scoring and Moderation </a:t>
            </a:r>
            <a:r>
              <a:rPr lang="en-US" sz="1400" u="sng" dirty="0" smtClean="0"/>
              <a:t>PPT 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a:t>
            </a:r>
            <a:r>
              <a:rPr lang="en-US" sz="1400" u="sng" dirty="0" smtClean="0">
                <a:hlinkClick r:id="rId4"/>
              </a:rPr>
              <a:t>Research </a:t>
            </a:r>
            <a:r>
              <a:rPr lang="en-US" sz="1400" u="sng" dirty="0">
                <a:hlinkClick r:id="rId4"/>
              </a:rPr>
              <a:t>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248400" y="2743200"/>
            <a:ext cx="1981200" cy="762000"/>
          </a:xfrm>
          <a:prstGeom prst="rect">
            <a:avLst/>
          </a:prstGeom>
          <a:noFill/>
          <a:ln>
            <a:noFill/>
          </a:ln>
        </p:spPr>
      </p:pic>
    </p:spTree>
    <p:extLst>
      <p:ext uri="{BB962C8B-B14F-4D97-AF65-F5344CB8AC3E}">
        <p14:creationId xmlns:p14="http://schemas.microsoft.com/office/powerpoint/2010/main" val="3158036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757930"/>
          </a:xfrm>
        </p:spPr>
        <p:txBody>
          <a:bodyPr>
            <a:normAutofit fontScale="85000" lnSpcReduction="20000"/>
          </a:bodyPr>
          <a:lstStyle/>
          <a:p>
            <a:r>
              <a:rPr lang="en-US" dirty="0" smtClean="0"/>
              <a:t>The </a:t>
            </a:r>
            <a:r>
              <a:rPr lang="en-US" dirty="0"/>
              <a:t>question format, options for how the student answers the question, and the way answers are scored should all measure the full range of complexity and depth of knowledge required in the learning target. </a:t>
            </a:r>
            <a:endParaRPr lang="en-US" dirty="0" smtClean="0"/>
          </a:p>
          <a:p>
            <a:pPr marL="45720" indent="0">
              <a:buNone/>
            </a:pPr>
            <a:endParaRPr lang="en-US" dirty="0"/>
          </a:p>
          <a:p>
            <a:r>
              <a:rPr lang="en-US" dirty="0" smtClean="0"/>
              <a:t>Together</a:t>
            </a:r>
            <a:r>
              <a:rPr lang="en-US" dirty="0"/>
              <a:t>, the question format, the options for how the student answers the question, and the way answers are scored provide a reasonable estimation of student mastery of the learning target. </a:t>
            </a:r>
            <a:endParaRPr lang="en-US" dirty="0" smtClean="0"/>
          </a:p>
          <a:p>
            <a:pPr marL="45720" indent="0">
              <a:buNone/>
            </a:pPr>
            <a:endParaRPr lang="en-US" dirty="0"/>
          </a:p>
          <a:p>
            <a:r>
              <a:rPr lang="en-US" dirty="0" smtClean="0"/>
              <a:t>The </a:t>
            </a:r>
            <a:r>
              <a:rPr lang="en-US" dirty="0"/>
              <a:t>connections between questions and their scoring criteria should be apparent to anyone familiar with the learning target. </a:t>
            </a:r>
            <a:endParaRPr lang="en-US" dirty="0" smtClean="0"/>
          </a:p>
          <a:p>
            <a:pPr marL="45720" indent="0">
              <a:buNone/>
            </a:pPr>
            <a:endParaRPr lang="en-US" dirty="0"/>
          </a:p>
          <a:p>
            <a:r>
              <a:rPr lang="en-US" dirty="0"/>
              <a:t>The rigor of scoring should increase in proportion to the stakes attached to the assessment and complexity of the item</a:t>
            </a:r>
          </a:p>
          <a:p>
            <a:endParaRPr lang="en-US" dirty="0"/>
          </a:p>
        </p:txBody>
      </p:sp>
      <p:sp>
        <p:nvSpPr>
          <p:cNvPr id="3" name="Title 2"/>
          <p:cNvSpPr>
            <a:spLocks noGrp="1"/>
          </p:cNvSpPr>
          <p:nvPr>
            <p:ph type="title"/>
          </p:nvPr>
        </p:nvSpPr>
        <p:spPr/>
        <p:txBody>
          <a:bodyPr/>
          <a:lstStyle/>
          <a:p>
            <a:r>
              <a:rPr lang="en-US" dirty="0" smtClean="0"/>
              <a:t>Strategies For Scoring*</a:t>
            </a:r>
            <a:endParaRPr lang="en-US" dirty="0"/>
          </a:p>
        </p:txBody>
      </p:sp>
      <p:sp>
        <p:nvSpPr>
          <p:cNvPr id="4" name="TextBox 3"/>
          <p:cNvSpPr txBox="1"/>
          <p:nvPr/>
        </p:nvSpPr>
        <p:spPr>
          <a:xfrm>
            <a:off x="4114800" y="6323111"/>
            <a:ext cx="5029200" cy="307777"/>
          </a:xfrm>
          <a:prstGeom prst="rect">
            <a:avLst/>
          </a:prstGeom>
          <a:noFill/>
        </p:spPr>
        <p:txBody>
          <a:bodyPr wrap="square" rtlCol="0">
            <a:spAutoFit/>
          </a:bodyPr>
          <a:lstStyle/>
          <a:p>
            <a:r>
              <a:rPr lang="en-US" sz="1400" dirty="0" smtClean="0"/>
              <a:t>* As modified from Oregon Assessment Guideline (2014, p. 7)</a:t>
            </a:r>
            <a:endParaRPr lang="en-US" sz="1400" dirty="0"/>
          </a:p>
        </p:txBody>
      </p:sp>
    </p:spTree>
    <p:extLst>
      <p:ext uri="{BB962C8B-B14F-4D97-AF65-F5344CB8AC3E}">
        <p14:creationId xmlns:p14="http://schemas.microsoft.com/office/powerpoint/2010/main" val="3993414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2770" y="3526972"/>
            <a:ext cx="8407893" cy="3091542"/>
          </a:xfrm>
        </p:spPr>
        <p:txBody>
          <a:bodyPr>
            <a:normAutofit/>
          </a:bodyPr>
          <a:lstStyle/>
          <a:p>
            <a:r>
              <a:rPr lang="en-US" dirty="0" smtClean="0"/>
              <a:t>Multiple-choice or Ordered Multiple-choice items</a:t>
            </a:r>
          </a:p>
          <a:p>
            <a:pPr lvl="1"/>
            <a:r>
              <a:rPr lang="en-US" dirty="0" smtClean="0"/>
              <a:t>Easy scoring; objective</a:t>
            </a:r>
          </a:p>
          <a:p>
            <a:r>
              <a:rPr lang="en-US" dirty="0" smtClean="0"/>
              <a:t>Short constructed response</a:t>
            </a:r>
          </a:p>
          <a:p>
            <a:pPr lvl="1"/>
            <a:r>
              <a:rPr lang="en-US" dirty="0" smtClean="0"/>
              <a:t>More time consuming to score, should have clear and objective scoring rubrics</a:t>
            </a:r>
          </a:p>
          <a:p>
            <a:r>
              <a:rPr lang="en-US" dirty="0" smtClean="0"/>
              <a:t>Extended constructed response</a:t>
            </a:r>
          </a:p>
          <a:p>
            <a:pPr lvl="1"/>
            <a:r>
              <a:rPr lang="en-US" dirty="0" smtClean="0"/>
              <a:t>Less objective, should have clear and objective scoring rubrics, more time consuming to score</a:t>
            </a:r>
            <a:endParaRPr lang="en-US" dirty="0"/>
          </a:p>
        </p:txBody>
      </p:sp>
      <p:sp>
        <p:nvSpPr>
          <p:cNvPr id="3" name="Title 2"/>
          <p:cNvSpPr>
            <a:spLocks noGrp="1"/>
          </p:cNvSpPr>
          <p:nvPr>
            <p:ph type="title"/>
          </p:nvPr>
        </p:nvSpPr>
        <p:spPr/>
        <p:txBody>
          <a:bodyPr/>
          <a:lstStyle/>
          <a:p>
            <a:r>
              <a:rPr lang="en-US" dirty="0" smtClean="0"/>
              <a:t>Scoring For Different Item Types</a:t>
            </a:r>
            <a:endParaRPr lang="en-US" dirty="0"/>
          </a:p>
        </p:txBody>
      </p:sp>
      <p:sp>
        <p:nvSpPr>
          <p:cNvPr id="4" name="TextBox 3"/>
          <p:cNvSpPr txBox="1"/>
          <p:nvPr/>
        </p:nvSpPr>
        <p:spPr>
          <a:xfrm>
            <a:off x="987217" y="1868442"/>
            <a:ext cx="7239000" cy="1200329"/>
          </a:xfrm>
          <a:prstGeom prst="rect">
            <a:avLst/>
          </a:prstGeom>
          <a:solidFill>
            <a:schemeClr val="accent1"/>
          </a:solidFill>
        </p:spPr>
        <p:txBody>
          <a:bodyPr wrap="square" rtlCol="0">
            <a:spAutoFit/>
          </a:bodyPr>
          <a:lstStyle/>
          <a:p>
            <a:pPr marL="45720" algn="ctr">
              <a:spcBef>
                <a:spcPct val="20000"/>
              </a:spcBef>
              <a:buClr>
                <a:schemeClr val="accent1"/>
              </a:buClr>
            </a:pPr>
            <a:r>
              <a:rPr lang="en-US" sz="2400" spc="150" dirty="0">
                <a:solidFill>
                  <a:schemeClr val="tx2"/>
                </a:solidFill>
              </a:rPr>
              <a:t>Scoring </a:t>
            </a:r>
            <a:r>
              <a:rPr lang="en-US" sz="2400" spc="150" dirty="0" smtClean="0">
                <a:solidFill>
                  <a:schemeClr val="tx2"/>
                </a:solidFill>
              </a:rPr>
              <a:t>is </a:t>
            </a:r>
            <a:r>
              <a:rPr lang="en-US" sz="2400" spc="150" dirty="0">
                <a:solidFill>
                  <a:schemeClr val="tx2"/>
                </a:solidFill>
              </a:rPr>
              <a:t>an activity </a:t>
            </a:r>
            <a:r>
              <a:rPr lang="en-US" sz="2400" spc="150" dirty="0" smtClean="0">
                <a:solidFill>
                  <a:schemeClr val="tx2"/>
                </a:solidFill>
              </a:rPr>
              <a:t>to assign </a:t>
            </a:r>
            <a:r>
              <a:rPr lang="en-US" sz="2400" spc="150" dirty="0">
                <a:solidFill>
                  <a:schemeClr val="tx2"/>
                </a:solidFill>
              </a:rPr>
              <a:t>a value that can represent the degree of correct </a:t>
            </a:r>
            <a:r>
              <a:rPr lang="en-US" sz="2400" spc="150" dirty="0" smtClean="0">
                <a:solidFill>
                  <a:schemeClr val="tx2"/>
                </a:solidFill>
              </a:rPr>
              <a:t>response </a:t>
            </a:r>
            <a:r>
              <a:rPr lang="en-US" sz="2400" spc="150" dirty="0">
                <a:solidFill>
                  <a:schemeClr val="tx2"/>
                </a:solidFill>
              </a:rPr>
              <a:t>to an assessment </a:t>
            </a:r>
            <a:r>
              <a:rPr lang="en-US" sz="2400" spc="150" dirty="0" smtClean="0">
                <a:solidFill>
                  <a:schemeClr val="tx2"/>
                </a:solidFill>
              </a:rPr>
              <a:t>task</a:t>
            </a:r>
            <a:endParaRPr lang="en-US" sz="2400" spc="150" dirty="0">
              <a:solidFill>
                <a:schemeClr val="tx2"/>
              </a:solidFill>
            </a:endParaRPr>
          </a:p>
        </p:txBody>
      </p:sp>
    </p:spTree>
    <p:extLst>
      <p:ext uri="{BB962C8B-B14F-4D97-AF65-F5344CB8AC3E}">
        <p14:creationId xmlns:p14="http://schemas.microsoft.com/office/powerpoint/2010/main" val="241083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lvl="0" indent="0">
              <a:buNone/>
            </a:pPr>
            <a:r>
              <a:rPr lang="en-US" dirty="0" smtClean="0"/>
              <a:t>The degree to which two or more scorers assign the same score to a single student response</a:t>
            </a:r>
          </a:p>
          <a:p>
            <a:pPr lvl="0"/>
            <a:r>
              <a:rPr lang="en-US" dirty="0" smtClean="0"/>
              <a:t>One type of reliability</a:t>
            </a:r>
          </a:p>
          <a:p>
            <a:pPr lvl="1"/>
            <a:r>
              <a:rPr lang="en-US" dirty="0" smtClean="0"/>
              <a:t>Component of Assessment Quality</a:t>
            </a:r>
          </a:p>
          <a:p>
            <a:pPr lvl="1"/>
            <a:r>
              <a:rPr lang="en-US" dirty="0" smtClean="0"/>
              <a:t>To be discussed in Chapter 6</a:t>
            </a:r>
          </a:p>
          <a:p>
            <a:r>
              <a:rPr lang="en-US" dirty="0" smtClean="0"/>
              <a:t>Assessed by the use </a:t>
            </a:r>
            <a:r>
              <a:rPr lang="en-US" dirty="0"/>
              <a:t>of two or more raters</a:t>
            </a:r>
          </a:p>
          <a:p>
            <a:r>
              <a:rPr lang="en-US" dirty="0" smtClean="0"/>
              <a:t>Use </a:t>
            </a:r>
            <a:r>
              <a:rPr lang="en-US" dirty="0"/>
              <a:t>of scoring rubrics</a:t>
            </a:r>
          </a:p>
          <a:p>
            <a:pPr lvl="1"/>
            <a:r>
              <a:rPr lang="en-US" dirty="0" smtClean="0"/>
              <a:t>Can </a:t>
            </a:r>
            <a:r>
              <a:rPr lang="en-US" dirty="0"/>
              <a:t>improve reliability since scores will be given consistently to a particular </a:t>
            </a:r>
            <a:r>
              <a:rPr lang="en-US" dirty="0" smtClean="0"/>
              <a:t>item</a:t>
            </a:r>
          </a:p>
          <a:p>
            <a:pPr lvl="1"/>
            <a:r>
              <a:rPr lang="en-US" dirty="0"/>
              <a:t>Improve validity as a score is specifically given to one or a set of intended learning </a:t>
            </a:r>
            <a:r>
              <a:rPr lang="en-US" dirty="0" smtClean="0"/>
              <a:t>outcomes</a:t>
            </a:r>
            <a:endParaRPr lang="en-US" dirty="0"/>
          </a:p>
        </p:txBody>
      </p:sp>
      <p:sp>
        <p:nvSpPr>
          <p:cNvPr id="3" name="Title 2"/>
          <p:cNvSpPr>
            <a:spLocks noGrp="1"/>
          </p:cNvSpPr>
          <p:nvPr>
            <p:ph type="title"/>
          </p:nvPr>
        </p:nvSpPr>
        <p:spPr/>
        <p:txBody>
          <a:bodyPr/>
          <a:lstStyle/>
          <a:p>
            <a:r>
              <a:rPr lang="en-US" dirty="0" smtClean="0"/>
              <a:t>Reliable Scoring</a:t>
            </a:r>
            <a:endParaRPr lang="en-US" dirty="0"/>
          </a:p>
        </p:txBody>
      </p:sp>
    </p:spTree>
    <p:extLst>
      <p:ext uri="{BB962C8B-B14F-4D97-AF65-F5344CB8AC3E}">
        <p14:creationId xmlns:p14="http://schemas.microsoft.com/office/powerpoint/2010/main" val="4142483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dirty="0" smtClean="0"/>
              <a:t>Selection of a set of responses</a:t>
            </a:r>
          </a:p>
          <a:p>
            <a:pPr lvl="1"/>
            <a:r>
              <a:rPr lang="en-US" dirty="0" smtClean="0"/>
              <a:t>Random samples of student work or</a:t>
            </a:r>
          </a:p>
          <a:p>
            <a:pPr lvl="1"/>
            <a:r>
              <a:rPr lang="en-US" dirty="0" smtClean="0"/>
              <a:t>Deliberately select from the high-, medium- and low-achieving groups of students</a:t>
            </a:r>
            <a:endParaRPr lang="en-US" dirty="0"/>
          </a:p>
          <a:p>
            <a:pPr lvl="0"/>
            <a:r>
              <a:rPr lang="en-US" dirty="0" smtClean="0"/>
              <a:t>Score by multiple people</a:t>
            </a:r>
            <a:endParaRPr lang="en-US" dirty="0"/>
          </a:p>
          <a:p>
            <a:pPr marL="617220" lvl="1" indent="-342900"/>
            <a:r>
              <a:rPr lang="en-US" dirty="0" smtClean="0">
                <a:cs typeface="Times New Roman" pitchFamily="18" charset="0"/>
              </a:rPr>
              <a:t>Check for exact matches, difference of one score, difference of two or more</a:t>
            </a:r>
            <a:endParaRPr lang="en-US" dirty="0"/>
          </a:p>
          <a:p>
            <a:r>
              <a:rPr lang="en-US" dirty="0" smtClean="0"/>
              <a:t>Discuss the results</a:t>
            </a:r>
          </a:p>
          <a:p>
            <a:pPr lvl="1"/>
            <a:r>
              <a:rPr lang="en-US" dirty="0" smtClean="0"/>
              <a:t>Evaluation of the effectiveness of scoring rubrics</a:t>
            </a:r>
          </a:p>
          <a:p>
            <a:pPr lvl="1"/>
            <a:r>
              <a:rPr lang="en-US" dirty="0" smtClean="0"/>
              <a:t>Training for additional scoring</a:t>
            </a:r>
          </a:p>
          <a:p>
            <a:pPr lvl="1"/>
            <a:r>
              <a:rPr lang="en-US" dirty="0" smtClean="0"/>
              <a:t>Evaluation of inter-rater reliability </a:t>
            </a:r>
            <a:endParaRPr lang="en-US" dirty="0"/>
          </a:p>
        </p:txBody>
      </p:sp>
      <p:sp>
        <p:nvSpPr>
          <p:cNvPr id="3" name="Title 2"/>
          <p:cNvSpPr>
            <a:spLocks noGrp="1"/>
          </p:cNvSpPr>
          <p:nvPr>
            <p:ph type="title"/>
          </p:nvPr>
        </p:nvSpPr>
        <p:spPr/>
        <p:txBody>
          <a:bodyPr/>
          <a:lstStyle/>
          <a:p>
            <a:r>
              <a:rPr lang="en-US" dirty="0" smtClean="0"/>
              <a:t/>
            </a:r>
            <a:br>
              <a:rPr lang="en-US" dirty="0" smtClean="0"/>
            </a:br>
            <a:r>
              <a:rPr lang="en-US" dirty="0" smtClean="0"/>
              <a:t>ensuring Reliable Scoring</a:t>
            </a:r>
            <a:endParaRPr lang="en-US" dirty="0"/>
          </a:p>
        </p:txBody>
      </p:sp>
    </p:spTree>
    <p:extLst>
      <p:ext uri="{BB962C8B-B14F-4D97-AF65-F5344CB8AC3E}">
        <p14:creationId xmlns:p14="http://schemas.microsoft.com/office/powerpoint/2010/main" val="1698108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a:bodyPr>
          <a:lstStyle/>
          <a:p>
            <a:r>
              <a:rPr lang="en-US" dirty="0"/>
              <a:t>Exemplar </a:t>
            </a:r>
            <a:r>
              <a:rPr lang="en-US" dirty="0" smtClean="0"/>
              <a:t>responses</a:t>
            </a:r>
          </a:p>
          <a:p>
            <a:pPr lvl="1"/>
            <a:r>
              <a:rPr lang="en-US" dirty="0" smtClean="0"/>
              <a:t>Responses that provide an excellent example of a particular scoring level</a:t>
            </a:r>
          </a:p>
          <a:p>
            <a:pPr lvl="1"/>
            <a:r>
              <a:rPr lang="en-US" dirty="0" smtClean="0"/>
              <a:t>Can be used to assist in the scoring process</a:t>
            </a:r>
            <a:endParaRPr lang="en-US" dirty="0"/>
          </a:p>
          <a:p>
            <a:r>
              <a:rPr lang="en-US" dirty="0"/>
              <a:t>Borderline </a:t>
            </a:r>
            <a:r>
              <a:rPr lang="en-US" dirty="0" smtClean="0"/>
              <a:t>responses</a:t>
            </a:r>
          </a:p>
          <a:p>
            <a:pPr lvl="1"/>
            <a:r>
              <a:rPr lang="en-US" dirty="0" smtClean="0"/>
              <a:t>Even the best rubrics will result in some borderline responses</a:t>
            </a:r>
          </a:p>
          <a:p>
            <a:pPr lvl="1"/>
            <a:r>
              <a:rPr lang="en-US" dirty="0" smtClean="0"/>
              <a:t>Assign a score, perhaps with a +/-</a:t>
            </a:r>
            <a:endParaRPr lang="en-US" dirty="0"/>
          </a:p>
          <a:p>
            <a:r>
              <a:rPr lang="en-US" dirty="0"/>
              <a:t>What to do with missing responses </a:t>
            </a:r>
            <a:endParaRPr lang="en-US" dirty="0" smtClean="0"/>
          </a:p>
          <a:p>
            <a:pPr lvl="1"/>
            <a:r>
              <a:rPr lang="en-US" dirty="0" smtClean="0"/>
              <a:t>Not-reached response</a:t>
            </a:r>
          </a:p>
          <a:p>
            <a:pPr lvl="1"/>
            <a:r>
              <a:rPr lang="en-US" dirty="0" smtClean="0"/>
              <a:t>Skipped response</a:t>
            </a:r>
          </a:p>
          <a:p>
            <a:pPr lvl="1"/>
            <a:r>
              <a:rPr lang="en-US" dirty="0" smtClean="0"/>
              <a:t>Can code as 0, or simply leave out (e.g. not use in percentage calculations)</a:t>
            </a:r>
          </a:p>
          <a:p>
            <a:pPr marL="45720" indent="0">
              <a:buNone/>
            </a:pPr>
            <a:endParaRPr lang="en-US" dirty="0"/>
          </a:p>
        </p:txBody>
      </p:sp>
      <p:sp>
        <p:nvSpPr>
          <p:cNvPr id="3" name="Title 2"/>
          <p:cNvSpPr>
            <a:spLocks noGrp="1"/>
          </p:cNvSpPr>
          <p:nvPr>
            <p:ph type="title"/>
          </p:nvPr>
        </p:nvSpPr>
        <p:spPr/>
        <p:txBody>
          <a:bodyPr/>
          <a:lstStyle/>
          <a:p>
            <a:r>
              <a:rPr lang="en-US" dirty="0" smtClean="0"/>
              <a:t>other issues in Scoring Process</a:t>
            </a:r>
            <a:endParaRPr lang="en-US" dirty="0"/>
          </a:p>
        </p:txBody>
      </p:sp>
    </p:spTree>
    <p:extLst>
      <p:ext uri="{BB962C8B-B14F-4D97-AF65-F5344CB8AC3E}">
        <p14:creationId xmlns:p14="http://schemas.microsoft.com/office/powerpoint/2010/main" val="3422024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4367" y="1828800"/>
            <a:ext cx="8407893" cy="4800600"/>
          </a:xfrm>
        </p:spPr>
        <p:txBody>
          <a:bodyPr>
            <a:normAutofit/>
          </a:bodyPr>
          <a:lstStyle/>
          <a:p>
            <a:r>
              <a:rPr lang="en-US" dirty="0" smtClean="0"/>
              <a:t>Four main options for scoring constructed response items, in order of ascending rigor:</a:t>
            </a:r>
          </a:p>
          <a:p>
            <a:pPr marL="822960" lvl="1" indent="-457200">
              <a:buFont typeface="+mj-lt"/>
              <a:buAutoNum type="arabicPeriod"/>
            </a:pPr>
            <a:r>
              <a:rPr lang="en-US" dirty="0" smtClean="0"/>
              <a:t>Teachers directly score their own students’ work </a:t>
            </a:r>
          </a:p>
          <a:p>
            <a:pPr marL="822960" lvl="1" indent="-457200">
              <a:buFont typeface="+mj-lt"/>
              <a:buAutoNum type="arabicPeriod"/>
            </a:pPr>
            <a:r>
              <a:rPr lang="en-US" dirty="0" smtClean="0"/>
              <a:t>Blind-scoring</a:t>
            </a:r>
          </a:p>
          <a:p>
            <a:pPr lvl="2"/>
            <a:r>
              <a:rPr lang="en-US" dirty="0" smtClean="0"/>
              <a:t>Teachers score randomized and anonymous selection of their own student work</a:t>
            </a:r>
          </a:p>
          <a:p>
            <a:pPr marL="822960" lvl="1" indent="-457200">
              <a:buFont typeface="+mj-lt"/>
              <a:buAutoNum type="arabicPeriod"/>
            </a:pPr>
            <a:r>
              <a:rPr lang="en-US" dirty="0" smtClean="0"/>
              <a:t>Multi-rater</a:t>
            </a:r>
          </a:p>
          <a:p>
            <a:pPr lvl="2"/>
            <a:r>
              <a:rPr lang="en-US" dirty="0" smtClean="0"/>
              <a:t>A selection of student work is scored by two different raters</a:t>
            </a:r>
          </a:p>
          <a:p>
            <a:pPr marL="822960" lvl="1" indent="-457200">
              <a:buFont typeface="+mj-lt"/>
              <a:buAutoNum type="arabicPeriod"/>
            </a:pPr>
            <a:r>
              <a:rPr lang="en-US" dirty="0" smtClean="0"/>
              <a:t>Single or double scoring by third party</a:t>
            </a:r>
          </a:p>
          <a:p>
            <a:pPr lvl="2"/>
            <a:r>
              <a:rPr lang="en-US" dirty="0" smtClean="0"/>
              <a:t>Scoring is done by a separate, objective third party</a:t>
            </a:r>
          </a:p>
          <a:p>
            <a:pPr lvl="2"/>
            <a:r>
              <a:rPr lang="en-US" dirty="0" smtClean="0"/>
              <a:t>Most often related to high-stakes or standardized testing</a:t>
            </a:r>
            <a:endParaRPr lang="en-US" dirty="0"/>
          </a:p>
        </p:txBody>
      </p:sp>
      <p:sp>
        <p:nvSpPr>
          <p:cNvPr id="3" name="Title 2"/>
          <p:cNvSpPr>
            <a:spLocks noGrp="1"/>
          </p:cNvSpPr>
          <p:nvPr>
            <p:ph type="title"/>
          </p:nvPr>
        </p:nvSpPr>
        <p:spPr/>
        <p:txBody>
          <a:bodyPr/>
          <a:lstStyle/>
          <a:p>
            <a:r>
              <a:rPr lang="en-US" dirty="0" smtClean="0"/>
              <a:t>Rigor of Scoring</a:t>
            </a:r>
            <a:endParaRPr lang="en-US" dirty="0"/>
          </a:p>
        </p:txBody>
      </p:sp>
    </p:spTree>
    <p:extLst>
      <p:ext uri="{BB962C8B-B14F-4D97-AF65-F5344CB8AC3E}">
        <p14:creationId xmlns:p14="http://schemas.microsoft.com/office/powerpoint/2010/main" val="1288664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1886" y="1905000"/>
            <a:ext cx="8407893" cy="4407408"/>
          </a:xfrm>
        </p:spPr>
        <p:txBody>
          <a:bodyPr>
            <a:normAutofit lnSpcReduction="10000"/>
          </a:bodyPr>
          <a:lstStyle/>
          <a:p>
            <a:r>
              <a:rPr lang="en-US" dirty="0" smtClean="0"/>
              <a:t>Activities:</a:t>
            </a:r>
          </a:p>
          <a:p>
            <a:pPr lvl="1"/>
            <a:r>
              <a:rPr lang="en-US" dirty="0" smtClean="0"/>
              <a:t>Ask two or more teachers to score the same portion of student work (for example, 25% of the total number of student work)</a:t>
            </a:r>
          </a:p>
          <a:p>
            <a:pPr lvl="1"/>
            <a:r>
              <a:rPr lang="en-US" dirty="0" smtClean="0"/>
              <a:t>A leader conducts a discussion of mismatched scores</a:t>
            </a:r>
          </a:p>
          <a:p>
            <a:pPr lvl="1"/>
            <a:r>
              <a:rPr lang="en-US" dirty="0" smtClean="0"/>
              <a:t>Discuss reasons for mismatched score to evaluate own scoring process </a:t>
            </a:r>
          </a:p>
          <a:p>
            <a:pPr lvl="1"/>
            <a:r>
              <a:rPr lang="en-US" dirty="0" smtClean="0"/>
              <a:t>Come to consensus</a:t>
            </a:r>
          </a:p>
          <a:p>
            <a:r>
              <a:rPr lang="en-US" dirty="0"/>
              <a:t>Aims:</a:t>
            </a:r>
          </a:p>
          <a:p>
            <a:pPr lvl="1"/>
            <a:r>
              <a:rPr lang="en-US" dirty="0"/>
              <a:t>To increase reliability</a:t>
            </a:r>
          </a:p>
          <a:p>
            <a:pPr lvl="1"/>
            <a:r>
              <a:rPr lang="en-US" dirty="0"/>
              <a:t>Provide feedback for improving scoring rubrics</a:t>
            </a:r>
          </a:p>
          <a:p>
            <a:pPr lvl="2"/>
            <a:r>
              <a:rPr lang="en-US" dirty="0"/>
              <a:t>For example, student responses in a single level may </a:t>
            </a:r>
            <a:r>
              <a:rPr lang="en-US" dirty="0" smtClean="0"/>
              <a:t>nevertheless look qualitatively different – perhaps needing more than </a:t>
            </a:r>
            <a:r>
              <a:rPr lang="en-US" smtClean="0"/>
              <a:t>one level</a:t>
            </a:r>
            <a:endParaRPr lang="en-US" dirty="0"/>
          </a:p>
          <a:p>
            <a:pPr lvl="1"/>
            <a:r>
              <a:rPr lang="en-US" dirty="0"/>
              <a:t>To promote professional development</a:t>
            </a:r>
          </a:p>
          <a:p>
            <a:pPr marL="365760" lvl="1" indent="0">
              <a:buNone/>
            </a:pPr>
            <a:endParaRPr lang="en-US" dirty="0"/>
          </a:p>
        </p:txBody>
      </p:sp>
      <p:sp>
        <p:nvSpPr>
          <p:cNvPr id="3" name="Title 2"/>
          <p:cNvSpPr>
            <a:spLocks noGrp="1"/>
          </p:cNvSpPr>
          <p:nvPr>
            <p:ph type="title"/>
          </p:nvPr>
        </p:nvSpPr>
        <p:spPr/>
        <p:txBody>
          <a:bodyPr/>
          <a:lstStyle/>
          <a:p>
            <a:r>
              <a:rPr lang="en-US" dirty="0" smtClean="0"/>
              <a:t>Scoring Moderation</a:t>
            </a:r>
            <a:endParaRPr lang="en-US" dirty="0"/>
          </a:p>
        </p:txBody>
      </p:sp>
    </p:spTree>
    <p:extLst>
      <p:ext uri="{BB962C8B-B14F-4D97-AF65-F5344CB8AC3E}">
        <p14:creationId xmlns:p14="http://schemas.microsoft.com/office/powerpoint/2010/main" val="2649283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52600"/>
            <a:ext cx="8686800" cy="5105400"/>
          </a:xfrm>
        </p:spPr>
        <p:txBody>
          <a:bodyPr>
            <a:normAutofit fontScale="92500" lnSpcReduction="20000"/>
          </a:bodyPr>
          <a:lstStyle/>
          <a:p>
            <a:pPr lvl="0"/>
            <a:r>
              <a:rPr lang="en-US" sz="1600" dirty="0" err="1" smtClean="0">
                <a:cs typeface="Times New Roman" panose="02020603050405020304" pitchFamily="18" charset="0"/>
              </a:rPr>
              <a:t>Ebel</a:t>
            </a:r>
            <a:r>
              <a:rPr lang="en-US" sz="1600" dirty="0" smtClean="0">
                <a:cs typeface="Times New Roman" panose="02020603050405020304" pitchFamily="18" charset="0"/>
              </a:rPr>
              <a:t>, R. L., &amp; </a:t>
            </a:r>
            <a:r>
              <a:rPr lang="en-US" sz="1600" dirty="0" err="1" smtClean="0">
                <a:cs typeface="Times New Roman" panose="02020603050405020304" pitchFamily="18" charset="0"/>
              </a:rPr>
              <a:t>Frisbie</a:t>
            </a:r>
            <a:r>
              <a:rPr lang="en-US" sz="1600" dirty="0" smtClean="0">
                <a:cs typeface="Times New Roman" panose="02020603050405020304" pitchFamily="18" charset="0"/>
              </a:rPr>
              <a:t>, D. A. (1991). Essentials of educational measurement. Englewood Cliffs, NJ: Prentice-Hall.</a:t>
            </a:r>
          </a:p>
          <a:p>
            <a:pPr lvl="0"/>
            <a:r>
              <a:rPr lang="en-US" sz="1600" dirty="0" err="1" smtClean="0">
                <a:cs typeface="Times New Roman" panose="02020603050405020304" pitchFamily="18" charset="0"/>
              </a:rPr>
              <a:t>Nitko</a:t>
            </a:r>
            <a:r>
              <a:rPr lang="en-US" sz="1600" dirty="0" smtClean="0">
                <a:cs typeface="Times New Roman" panose="02020603050405020304" pitchFamily="18" charset="0"/>
              </a:rPr>
              <a:t>, A. J., &amp; </a:t>
            </a:r>
            <a:r>
              <a:rPr lang="en-US" sz="1600" dirty="0" err="1" smtClean="0">
                <a:cs typeface="Times New Roman" panose="02020603050405020304" pitchFamily="18" charset="0"/>
              </a:rPr>
              <a:t>Brookhart</a:t>
            </a:r>
            <a:r>
              <a:rPr lang="en-US" sz="1600" dirty="0" smtClean="0">
                <a:cs typeface="Times New Roman" panose="02020603050405020304" pitchFamily="18" charset="0"/>
              </a:rPr>
              <a:t>, S. (2007). Educational assessment of students. Upper Saddle River, NJ: Pearson Education, Inc.</a:t>
            </a:r>
          </a:p>
          <a:p>
            <a:r>
              <a:rPr lang="en-US" altLang="zh-CN" sz="1600" dirty="0">
                <a:cs typeface="Times New Roman" panose="02020603050405020304" pitchFamily="18" charset="0"/>
              </a:rPr>
              <a:t>McMillan, J. H. (2007). </a:t>
            </a:r>
            <a:r>
              <a:rPr lang="en-US" altLang="zh-CN" sz="1600" i="1" dirty="0">
                <a:cs typeface="Times New Roman" panose="02020603050405020304" pitchFamily="18" charset="0"/>
              </a:rPr>
              <a:t>Classroom assessment. Principles and practice for effective standard-based instruction</a:t>
            </a:r>
            <a:r>
              <a:rPr lang="en-US" altLang="zh-CN" sz="1600" dirty="0">
                <a:cs typeface="Times New Roman" panose="02020603050405020304" pitchFamily="18" charset="0"/>
              </a:rPr>
              <a:t> (4th ed.). Boston: Pearson - Allyn &amp; Bacon. </a:t>
            </a:r>
            <a:endParaRPr lang="en-US" altLang="zh-CN" sz="1600" dirty="0" smtClean="0">
              <a:cs typeface="Times New Roman" panose="02020603050405020304" pitchFamily="18" charset="0"/>
            </a:endParaRPr>
          </a:p>
          <a:p>
            <a:r>
              <a:rPr lang="en-US" altLang="zh-CN" sz="1600" dirty="0" smtClean="0">
                <a:cs typeface="Times New Roman" panose="02020603050405020304" pitchFamily="18" charset="0"/>
              </a:rPr>
              <a:t>Oregon Department of Education. (2014, June). Assessment guidance. </a:t>
            </a:r>
          </a:p>
          <a:p>
            <a:r>
              <a:rPr lang="en-US" altLang="zh-CN" sz="1600" dirty="0" err="1">
                <a:cs typeface="Times New Roman" panose="02020603050405020304" pitchFamily="18" charset="0"/>
              </a:rPr>
              <a:t>Popham</a:t>
            </a:r>
            <a:r>
              <a:rPr lang="en-US" altLang="zh-CN" sz="1600" dirty="0">
                <a:cs typeface="Times New Roman" panose="02020603050405020304" pitchFamily="18" charset="0"/>
              </a:rPr>
              <a:t>, W. J. (2014). Criterion-referenced measurement: A half-century wasted? Paper presented at the Annual Meeting of National Council on Measurement in Education, </a:t>
            </a:r>
            <a:r>
              <a:rPr lang="en-US" altLang="zh-CN" sz="1600" dirty="0" err="1">
                <a:cs typeface="Times New Roman" panose="02020603050405020304" pitchFamily="18" charset="0"/>
              </a:rPr>
              <a:t>Philadephia</a:t>
            </a:r>
            <a:r>
              <a:rPr lang="en-US" altLang="zh-CN" sz="1600" dirty="0">
                <a:cs typeface="Times New Roman" panose="02020603050405020304" pitchFamily="18" charset="0"/>
              </a:rPr>
              <a:t>, PA</a:t>
            </a:r>
            <a:r>
              <a:rPr lang="en-US" altLang="zh-CN" sz="1600" dirty="0" smtClean="0">
                <a:cs typeface="Times New Roman" panose="02020603050405020304" pitchFamily="18" charset="0"/>
              </a:rPr>
              <a:t>.</a:t>
            </a:r>
          </a:p>
          <a:p>
            <a:r>
              <a:rPr lang="en-US" sz="1600" dirty="0" err="1">
                <a:cs typeface="Times New Roman" pitchFamily="18" charset="0"/>
              </a:rPr>
              <a:t>Popham</a:t>
            </a:r>
            <a:r>
              <a:rPr lang="en-US" sz="1600" dirty="0">
                <a:cs typeface="Times New Roman" pitchFamily="18" charset="0"/>
              </a:rPr>
              <a:t>, W. J. (2014). </a:t>
            </a:r>
            <a:r>
              <a:rPr lang="en-US" sz="1600" i="1" dirty="0">
                <a:cs typeface="Times New Roman" pitchFamily="18" charset="0"/>
              </a:rPr>
              <a:t>Classroom assessment:  What teachers needs to </a:t>
            </a:r>
            <a:r>
              <a:rPr lang="en-US" sz="1600" i="1" dirty="0" smtClean="0">
                <a:cs typeface="Times New Roman" pitchFamily="18" charset="0"/>
              </a:rPr>
              <a:t>know</a:t>
            </a:r>
            <a:r>
              <a:rPr lang="en-US" sz="1600" dirty="0" smtClean="0">
                <a:cs typeface="Times New Roman" pitchFamily="18" charset="0"/>
              </a:rPr>
              <a:t>. San </a:t>
            </a:r>
            <a:r>
              <a:rPr lang="en-US" sz="1600" dirty="0">
                <a:cs typeface="Times New Roman" pitchFamily="18" charset="0"/>
              </a:rPr>
              <a:t>Francisco, CA: Pearson</a:t>
            </a:r>
            <a:endParaRPr lang="en-US" altLang="zh-CN" sz="1600" dirty="0" smtClean="0">
              <a:cs typeface="Times New Roman" panose="02020603050405020304" pitchFamily="18" charset="0"/>
            </a:endParaRPr>
          </a:p>
          <a:p>
            <a:r>
              <a:rPr lang="en-US" sz="1600" dirty="0">
                <a:cs typeface="Times New Roman" pitchFamily="18" charset="0"/>
              </a:rPr>
              <a:t>Russell, M. K., &amp; </a:t>
            </a:r>
            <a:r>
              <a:rPr lang="en-US" sz="1600" dirty="0" err="1">
                <a:cs typeface="Times New Roman" pitchFamily="18" charset="0"/>
              </a:rPr>
              <a:t>Airasian</a:t>
            </a:r>
            <a:r>
              <a:rPr lang="en-US" sz="1600" dirty="0">
                <a:cs typeface="Times New Roman" pitchFamily="18" charset="0"/>
              </a:rPr>
              <a:t>, P. W. (2012). </a:t>
            </a:r>
            <a:r>
              <a:rPr lang="en-US" sz="1600" i="1" dirty="0">
                <a:cs typeface="Times New Roman" pitchFamily="18" charset="0"/>
              </a:rPr>
              <a:t>Classroom assessment:  </a:t>
            </a:r>
            <a:r>
              <a:rPr lang="en-US" sz="1600" i="1" dirty="0" smtClean="0">
                <a:cs typeface="Times New Roman" pitchFamily="18" charset="0"/>
              </a:rPr>
              <a:t>Concepts and </a:t>
            </a:r>
            <a:r>
              <a:rPr lang="en-US" sz="1600" i="1" dirty="0">
                <a:cs typeface="Times New Roman" pitchFamily="18" charset="0"/>
              </a:rPr>
              <a:t>applications</a:t>
            </a:r>
            <a:r>
              <a:rPr lang="en-US" sz="1600" dirty="0">
                <a:cs typeface="Times New Roman" pitchFamily="18" charset="0"/>
              </a:rPr>
              <a:t>.  New York, NY: McGraw-Hill</a:t>
            </a:r>
            <a:r>
              <a:rPr lang="en-US" sz="1600" dirty="0" smtClean="0">
                <a:cs typeface="Times New Roman" pitchFamily="18" charset="0"/>
              </a:rPr>
              <a:t>.</a:t>
            </a:r>
            <a:endParaRPr lang="en-US" altLang="en-US" sz="1600" dirty="0" smtClean="0"/>
          </a:p>
          <a:p>
            <a:r>
              <a:rPr lang="en-US" altLang="en-US" sz="1600" dirty="0" smtClean="0"/>
              <a:t>Stevens</a:t>
            </a:r>
            <a:r>
              <a:rPr lang="en-US" altLang="en-US" sz="1600" dirty="0"/>
              <a:t>, D. &amp; Levi, A. (2005). </a:t>
            </a:r>
            <a:r>
              <a:rPr lang="en-US" altLang="en-US" sz="1600" i="1" dirty="0"/>
              <a:t>Introduction to rubrics. As assessment tool to save grading time, convey effective feedback, and promote student learning</a:t>
            </a:r>
            <a:r>
              <a:rPr lang="en-US" altLang="en-US" sz="1600" dirty="0"/>
              <a:t>. Sterling: Stylus Publishing, </a:t>
            </a:r>
            <a:r>
              <a:rPr lang="en-US" altLang="en-US" sz="1600" dirty="0" smtClean="0"/>
              <a:t>LLC</a:t>
            </a:r>
            <a:endParaRPr lang="en-US" altLang="zh-CN" sz="1600" dirty="0" smtClean="0">
              <a:cs typeface="Times New Roman" panose="02020603050405020304" pitchFamily="18" charset="0"/>
            </a:endParaRPr>
          </a:p>
          <a:p>
            <a:r>
              <a:rPr lang="en-US" altLang="zh-CN" sz="1600" dirty="0" err="1" smtClean="0">
                <a:cs typeface="Times New Roman" panose="02020603050405020304" pitchFamily="18" charset="0"/>
              </a:rPr>
              <a:t>Wihardini</a:t>
            </a:r>
            <a:r>
              <a:rPr lang="en-US" altLang="zh-CN" sz="1600" dirty="0" smtClean="0">
                <a:cs typeface="Times New Roman" panose="02020603050405020304" pitchFamily="18" charset="0"/>
              </a:rPr>
              <a:t>, D. (2010). Assessment development II. Unpublished manuscript. Research and Development Department, </a:t>
            </a:r>
            <a:r>
              <a:rPr lang="en-US" altLang="zh-CN" sz="1600" dirty="0" err="1" smtClean="0">
                <a:cs typeface="Times New Roman" panose="02020603050405020304" pitchFamily="18" charset="0"/>
              </a:rPr>
              <a:t>Binus</a:t>
            </a:r>
            <a:r>
              <a:rPr lang="en-US" altLang="zh-CN" sz="1600" dirty="0" smtClean="0">
                <a:cs typeface="Times New Roman" panose="02020603050405020304" pitchFamily="18" charset="0"/>
              </a:rPr>
              <a:t> Business School, Jakarta, Indonesia.</a:t>
            </a:r>
          </a:p>
          <a:p>
            <a:r>
              <a:rPr lang="en-US" sz="1600" dirty="0">
                <a:cs typeface="Times New Roman" panose="02020603050405020304" pitchFamily="18" charset="0"/>
              </a:rPr>
              <a:t>Wilson, M. (2005). Constructing measures: An item response modeling approach. New </a:t>
            </a:r>
            <a:r>
              <a:rPr lang="en-US" sz="1600" dirty="0" smtClean="0">
                <a:cs typeface="Times New Roman" panose="02020603050405020304" pitchFamily="18" charset="0"/>
              </a:rPr>
              <a:t>York: Psychology </a:t>
            </a:r>
            <a:r>
              <a:rPr lang="en-US" sz="1600" dirty="0">
                <a:cs typeface="Times New Roman" panose="02020603050405020304" pitchFamily="18" charset="0"/>
              </a:rPr>
              <a:t>Press, Taylor &amp; Francis </a:t>
            </a:r>
            <a:r>
              <a:rPr lang="en-US" sz="1600" dirty="0" smtClean="0">
                <a:cs typeface="Times New Roman" panose="02020603050405020304" pitchFamily="18" charset="0"/>
              </a:rPr>
              <a:t>Group.</a:t>
            </a:r>
          </a:p>
          <a:p>
            <a:r>
              <a:rPr lang="en-US" sz="1600" dirty="0" smtClean="0">
                <a:cs typeface="Times New Roman" panose="02020603050405020304" pitchFamily="18" charset="0"/>
              </a:rPr>
              <a:t>Wilson, M., &amp; Sloane, K. (2000). From principles to practice: An embedded assessment system. </a:t>
            </a:r>
            <a:r>
              <a:rPr lang="en-US" sz="1600" i="1" dirty="0" smtClean="0">
                <a:cs typeface="Times New Roman" panose="02020603050405020304" pitchFamily="18" charset="0"/>
              </a:rPr>
              <a:t>Applied Measurement in Education, 13 </a:t>
            </a:r>
            <a:r>
              <a:rPr lang="en-US" sz="1600" dirty="0" smtClean="0">
                <a:cs typeface="Times New Roman" panose="02020603050405020304" pitchFamily="18" charset="0"/>
              </a:rPr>
              <a:t>(2), pp. 181-208.</a:t>
            </a:r>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13754635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Props1.xml><?xml version="1.0" encoding="utf-8"?>
<ds:datastoreItem xmlns:ds="http://schemas.openxmlformats.org/officeDocument/2006/customXml" ds:itemID="{2FF11307-CB0D-49AE-8EE8-4D707AAA5000}"/>
</file>

<file path=customXml/itemProps2.xml><?xml version="1.0" encoding="utf-8"?>
<ds:datastoreItem xmlns:ds="http://schemas.openxmlformats.org/officeDocument/2006/customXml" ds:itemID="{18542D38-E34F-46D8-B446-21F9655774DF}"/>
</file>

<file path=customXml/itemProps3.xml><?xml version="1.0" encoding="utf-8"?>
<ds:datastoreItem xmlns:ds="http://schemas.openxmlformats.org/officeDocument/2006/customXml" ds:itemID="{5A83A6A5-94C8-4134-B5EC-CB24ECCF43BF}"/>
</file>

<file path=docProps/app.xml><?xml version="1.0" encoding="utf-8"?>
<Properties xmlns="http://schemas.openxmlformats.org/officeDocument/2006/extended-properties" xmlns:vt="http://schemas.openxmlformats.org/officeDocument/2006/docPropsVTypes">
  <Template/>
  <TotalTime>9345</TotalTime>
  <Words>2026</Words>
  <Application>Microsoft Office PowerPoint</Application>
  <PresentationFormat>On-screen Show (4:3)</PresentationFormat>
  <Paragraphs>158</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微软雅黑</vt:lpstr>
      <vt:lpstr>Arial</vt:lpstr>
      <vt:lpstr>Calibri</vt:lpstr>
      <vt:lpstr>Franklin Gothic Medium</vt:lpstr>
      <vt:lpstr>Times New Roman</vt:lpstr>
      <vt:lpstr>Wingdings</vt:lpstr>
      <vt:lpstr>Wingdings 2</vt:lpstr>
      <vt:lpstr>Grid</vt:lpstr>
      <vt:lpstr>CHAPTER 3 SCORING &amp; MODERATION</vt:lpstr>
      <vt:lpstr>Strategies For Scoring*</vt:lpstr>
      <vt:lpstr>Scoring For Different Item Types</vt:lpstr>
      <vt:lpstr>Reliable Scoring</vt:lpstr>
      <vt:lpstr> ensuring Reliable Scoring</vt:lpstr>
      <vt:lpstr>other issues in Scoring Process</vt:lpstr>
      <vt:lpstr>Rigor of Scoring</vt:lpstr>
      <vt:lpstr>Scoring Moderation</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Scoring and Moderation PowerPoint Presentation</dc:title>
  <dc:creator>Oregon Department of Education</dc:creator>
  <cp:lastModifiedBy>ASPENGREN Kirsten - ODE</cp:lastModifiedBy>
  <cp:revision>191</cp:revision>
  <dcterms:created xsi:type="dcterms:W3CDTF">2014-07-22T17:12:15Z</dcterms:created>
  <dcterms:modified xsi:type="dcterms:W3CDTF">2019-06-17T22:02:22Z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