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0"/>
  </p:notesMasterIdLst>
  <p:sldIdLst>
    <p:sldId id="256" r:id="rId5"/>
    <p:sldId id="285" r:id="rId6"/>
    <p:sldId id="286" r:id="rId7"/>
    <p:sldId id="287" r:id="rId8"/>
    <p:sldId id="288" r:id="rId9"/>
    <p:sldId id="289" r:id="rId10"/>
    <p:sldId id="290" r:id="rId11"/>
    <p:sldId id="310" r:id="rId12"/>
    <p:sldId id="292" r:id="rId13"/>
    <p:sldId id="293" r:id="rId14"/>
    <p:sldId id="294" r:id="rId15"/>
    <p:sldId id="295" r:id="rId16"/>
    <p:sldId id="296" r:id="rId17"/>
    <p:sldId id="297" r:id="rId18"/>
    <p:sldId id="298" r:id="rId19"/>
    <p:sldId id="299" r:id="rId20"/>
    <p:sldId id="311" r:id="rId21"/>
    <p:sldId id="301" r:id="rId22"/>
    <p:sldId id="302" r:id="rId23"/>
    <p:sldId id="312" r:id="rId24"/>
    <p:sldId id="313" r:id="rId25"/>
    <p:sldId id="314" r:id="rId26"/>
    <p:sldId id="306" r:id="rId27"/>
    <p:sldId id="307"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77778" autoAdjust="0"/>
  </p:normalViewPr>
  <p:slideViewPr>
    <p:cSldViewPr>
      <p:cViewPr varScale="1">
        <p:scale>
          <a:sx n="46" d="100"/>
          <a:sy n="46" d="100"/>
        </p:scale>
        <p:origin x="1986" y="4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B4C2E-D05F-4E90-8189-C956EBC59CE9}"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070552B5-A3D1-4013-BCB5-B49F7F913F49}">
      <dgm:prSet phldrT="[Text]" custT="1"/>
      <dgm:spPr>
        <a:xfrm>
          <a:off x="7903" y="672579"/>
          <a:ext cx="1412765" cy="1301178"/>
        </a:xfrm>
        <a:solidFill>
          <a:srgbClr val="FF8000">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US" sz="1600" dirty="0" smtClean="0">
              <a:solidFill>
                <a:sysClr val="windowText" lastClr="000000"/>
              </a:solidFill>
              <a:latin typeface="Palatino Linotype"/>
              <a:ea typeface="+mn-ea"/>
              <a:cs typeface="+mn-cs"/>
            </a:rPr>
            <a:t>Personally valued future goal</a:t>
          </a:r>
          <a:endParaRPr lang="en-US" sz="1600" dirty="0">
            <a:solidFill>
              <a:sysClr val="windowText" lastClr="000000"/>
            </a:solidFill>
            <a:latin typeface="Palatino Linotype"/>
            <a:ea typeface="+mn-ea"/>
            <a:cs typeface="+mn-cs"/>
          </a:endParaRPr>
        </a:p>
      </dgm:t>
    </dgm:pt>
    <dgm:pt modelId="{81008E6A-4F38-485D-B969-BFF851F781EA}" type="parTrans" cxnId="{164B70F2-B1AA-4AAD-A2BF-D209D7F1305E}">
      <dgm:prSet/>
      <dgm:spPr/>
      <dgm:t>
        <a:bodyPr/>
        <a:lstStyle/>
        <a:p>
          <a:endParaRPr lang="en-US" sz="2400">
            <a:solidFill>
              <a:schemeClr val="tx1"/>
            </a:solidFill>
          </a:endParaRPr>
        </a:p>
      </dgm:t>
    </dgm:pt>
    <dgm:pt modelId="{466927FC-EC94-4440-87C6-24BF45C8DBBD}" type="sibTrans" cxnId="{164B70F2-B1AA-4AAD-A2BF-D209D7F1305E}">
      <dgm:prSet custT="1"/>
      <dgm:spPr>
        <a:xfrm>
          <a:off x="1561945" y="1147986"/>
          <a:ext cx="299506" cy="350365"/>
        </a:xfrm>
        <a:solidFill>
          <a:srgbClr val="FF8000">
            <a:lumMod val="20000"/>
            <a:lumOff val="80000"/>
          </a:srgbClr>
        </a:solidFill>
        <a:ln>
          <a:noFill/>
        </a:ln>
        <a:effectLst/>
      </dgm:spPr>
      <dgm:t>
        <a:bodyPr/>
        <a:lstStyle/>
        <a:p>
          <a:endParaRPr lang="en-US" sz="800">
            <a:solidFill>
              <a:sysClr val="windowText" lastClr="000000"/>
            </a:solidFill>
            <a:latin typeface="Palatino Linotype"/>
            <a:ea typeface="+mn-ea"/>
            <a:cs typeface="+mn-cs"/>
          </a:endParaRPr>
        </a:p>
      </dgm:t>
    </dgm:pt>
    <dgm:pt modelId="{92091A6F-F967-4FD4-85B0-759B44A17FCD}">
      <dgm:prSet phldrT="[Text]" custT="1"/>
      <dgm:spPr>
        <a:xfrm>
          <a:off x="1985775" y="702867"/>
          <a:ext cx="1507872" cy="1240602"/>
        </a:xfrm>
        <a:solidFill>
          <a:srgbClr val="FF8000">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sz="1600" dirty="0" smtClean="0">
              <a:solidFill>
                <a:sysClr val="windowText" lastClr="000000"/>
              </a:solidFill>
              <a:latin typeface="Palatino Linotype"/>
              <a:ea typeface="+mn-ea"/>
              <a:cs typeface="+mn-cs"/>
            </a:rPr>
            <a:t>Sub-goals</a:t>
          </a:r>
          <a:endParaRPr lang="en-US" sz="1600" dirty="0">
            <a:solidFill>
              <a:sysClr val="windowText" lastClr="000000"/>
            </a:solidFill>
            <a:latin typeface="Palatino Linotype"/>
            <a:ea typeface="+mn-ea"/>
            <a:cs typeface="+mn-cs"/>
          </a:endParaRPr>
        </a:p>
      </dgm:t>
    </dgm:pt>
    <dgm:pt modelId="{1832ED34-38F2-46E9-B59F-F078D3F7454B}" type="parTrans" cxnId="{4841BC6C-ED1F-4D0D-A124-54ECBF8C2F6D}">
      <dgm:prSet/>
      <dgm:spPr/>
      <dgm:t>
        <a:bodyPr/>
        <a:lstStyle/>
        <a:p>
          <a:endParaRPr lang="en-US" sz="2400">
            <a:solidFill>
              <a:schemeClr val="tx1"/>
            </a:solidFill>
          </a:endParaRPr>
        </a:p>
      </dgm:t>
    </dgm:pt>
    <dgm:pt modelId="{139E3E1C-9AE7-4041-AB97-DB07DEB42BD4}" type="sibTrans" cxnId="{4841BC6C-ED1F-4D0D-A124-54ECBF8C2F6D}">
      <dgm:prSet custT="1"/>
      <dgm:spPr>
        <a:xfrm>
          <a:off x="3634924" y="1147986"/>
          <a:ext cx="299506" cy="350365"/>
        </a:xfrm>
        <a:solidFill>
          <a:srgbClr val="FF8000">
            <a:lumMod val="40000"/>
            <a:lumOff val="60000"/>
          </a:srgbClr>
        </a:solidFill>
        <a:ln>
          <a:noFill/>
        </a:ln>
        <a:effectLst/>
      </dgm:spPr>
      <dgm:t>
        <a:bodyPr/>
        <a:lstStyle/>
        <a:p>
          <a:endParaRPr lang="en-US" sz="800">
            <a:solidFill>
              <a:sysClr val="windowText" lastClr="000000"/>
            </a:solidFill>
            <a:latin typeface="Palatino Linotype"/>
            <a:ea typeface="+mn-ea"/>
            <a:cs typeface="+mn-cs"/>
          </a:endParaRPr>
        </a:p>
      </dgm:t>
    </dgm:pt>
    <dgm:pt modelId="{7313495F-2AB4-491F-A012-A01B6B2DCA3F}">
      <dgm:prSet phldrT="[Text]" custT="1"/>
      <dgm:spPr>
        <a:xfrm>
          <a:off x="4058753" y="702875"/>
          <a:ext cx="1640573" cy="1240586"/>
        </a:xfrm>
        <a:solidFill>
          <a:srgbClr val="FF80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US" sz="1600" dirty="0" smtClean="0">
              <a:solidFill>
                <a:sysClr val="windowText" lastClr="000000"/>
              </a:solidFill>
              <a:latin typeface="Palatino Linotype"/>
              <a:ea typeface="+mn-ea"/>
              <a:cs typeface="+mn-cs"/>
            </a:rPr>
            <a:t>Self-regulatory behaviors</a:t>
          </a:r>
          <a:endParaRPr lang="en-US" sz="1600" dirty="0">
            <a:solidFill>
              <a:sysClr val="windowText" lastClr="000000"/>
            </a:solidFill>
            <a:latin typeface="Palatino Linotype"/>
            <a:ea typeface="+mn-ea"/>
            <a:cs typeface="+mn-cs"/>
          </a:endParaRPr>
        </a:p>
      </dgm:t>
    </dgm:pt>
    <dgm:pt modelId="{B61F2A40-A7BF-4362-B7C2-7C9B6A77342E}" type="parTrans" cxnId="{E04FE7A1-DE55-4ABA-B2C0-ECE44B65D7DF}">
      <dgm:prSet/>
      <dgm:spPr/>
      <dgm:t>
        <a:bodyPr/>
        <a:lstStyle/>
        <a:p>
          <a:endParaRPr lang="en-US" sz="2400">
            <a:solidFill>
              <a:schemeClr val="tx1"/>
            </a:solidFill>
          </a:endParaRPr>
        </a:p>
      </dgm:t>
    </dgm:pt>
    <dgm:pt modelId="{3321325D-14CA-4ABB-8A24-D4C8ACF5CF09}" type="sibTrans" cxnId="{E04FE7A1-DE55-4ABA-B2C0-ECE44B65D7DF}">
      <dgm:prSet custT="1"/>
      <dgm:spPr>
        <a:xfrm>
          <a:off x="5840603" y="1147986"/>
          <a:ext cx="299506" cy="350365"/>
        </a:xfrm>
        <a:solidFill>
          <a:srgbClr val="FF8000">
            <a:lumMod val="60000"/>
            <a:lumOff val="40000"/>
          </a:srgbClr>
        </a:solidFill>
        <a:ln>
          <a:noFill/>
        </a:ln>
        <a:effectLst/>
      </dgm:spPr>
      <dgm:t>
        <a:bodyPr/>
        <a:lstStyle/>
        <a:p>
          <a:endParaRPr lang="en-US" sz="800">
            <a:solidFill>
              <a:sysClr val="windowText" lastClr="000000"/>
            </a:solidFill>
            <a:latin typeface="Palatino Linotype"/>
            <a:ea typeface="+mn-ea"/>
            <a:cs typeface="+mn-cs"/>
          </a:endParaRPr>
        </a:p>
      </dgm:t>
    </dgm:pt>
    <dgm:pt modelId="{8034B7CD-F066-4BC3-AC04-C5AC0673A37D}">
      <dgm:prSet custT="1"/>
      <dgm:spPr>
        <a:xfrm>
          <a:off x="6264433" y="190498"/>
          <a:ext cx="2490662" cy="2265341"/>
        </a:xfrm>
        <a:solidFill>
          <a:srgbClr val="92D400"/>
        </a:solidFill>
        <a:ln w="25400" cap="flat" cmpd="sng" algn="ctr">
          <a:solidFill>
            <a:sysClr val="window" lastClr="FFFFFF">
              <a:hueOff val="0"/>
              <a:satOff val="0"/>
              <a:lumOff val="0"/>
              <a:alphaOff val="0"/>
            </a:sysClr>
          </a:solidFill>
          <a:prstDash val="solid"/>
        </a:ln>
        <a:effectLst/>
      </dgm:spPr>
      <dgm:t>
        <a:bodyPr/>
        <a:lstStyle/>
        <a:p>
          <a:r>
            <a:rPr lang="en-US" sz="1600" dirty="0" smtClean="0">
              <a:solidFill>
                <a:sysClr val="windowText" lastClr="000000"/>
              </a:solidFill>
              <a:latin typeface="Palatino Linotype"/>
              <a:ea typeface="+mn-ea"/>
              <a:cs typeface="+mn-cs"/>
            </a:rPr>
            <a:t>Goal achievement</a:t>
          </a:r>
          <a:endParaRPr lang="en-US" sz="1600" dirty="0">
            <a:solidFill>
              <a:sysClr val="windowText" lastClr="000000"/>
            </a:solidFill>
            <a:latin typeface="Palatino Linotype"/>
            <a:ea typeface="+mn-ea"/>
            <a:cs typeface="+mn-cs"/>
          </a:endParaRPr>
        </a:p>
      </dgm:t>
    </dgm:pt>
    <dgm:pt modelId="{D93FAE97-029B-4E9C-9E55-62CE63AD8D2B}" type="parTrans" cxnId="{4528CF19-44CB-405D-A794-A154C1A6CCB8}">
      <dgm:prSet/>
      <dgm:spPr/>
      <dgm:t>
        <a:bodyPr/>
        <a:lstStyle/>
        <a:p>
          <a:endParaRPr lang="en-US" sz="2400"/>
        </a:p>
      </dgm:t>
    </dgm:pt>
    <dgm:pt modelId="{771EE60C-86F8-480C-896F-70F03DB6A841}" type="sibTrans" cxnId="{4528CF19-44CB-405D-A794-A154C1A6CCB8}">
      <dgm:prSet/>
      <dgm:spPr/>
      <dgm:t>
        <a:bodyPr/>
        <a:lstStyle/>
        <a:p>
          <a:endParaRPr lang="en-US" sz="2400"/>
        </a:p>
      </dgm:t>
    </dgm:pt>
    <dgm:pt modelId="{1CA0471C-F991-448F-9B38-811E47CAE4B7}" type="pres">
      <dgm:prSet presAssocID="{F5AB4C2E-D05F-4E90-8189-C956EBC59CE9}" presName="Name0" presStyleCnt="0">
        <dgm:presLayoutVars>
          <dgm:dir/>
          <dgm:resizeHandles val="exact"/>
        </dgm:presLayoutVars>
      </dgm:prSet>
      <dgm:spPr/>
      <dgm:t>
        <a:bodyPr/>
        <a:lstStyle/>
        <a:p>
          <a:endParaRPr lang="en-US"/>
        </a:p>
      </dgm:t>
    </dgm:pt>
    <dgm:pt modelId="{DD3F77BE-1934-4032-BD76-DD93A956D452}" type="pres">
      <dgm:prSet presAssocID="{070552B5-A3D1-4013-BCB5-B49F7F913F49}" presName="node" presStyleLbl="node1" presStyleIdx="0" presStyleCnt="4" custScaleY="83708">
        <dgm:presLayoutVars>
          <dgm:bulletEnabled val="1"/>
        </dgm:presLayoutVars>
      </dgm:prSet>
      <dgm:spPr>
        <a:prstGeom prst="roundRect">
          <a:avLst>
            <a:gd name="adj" fmla="val 10000"/>
          </a:avLst>
        </a:prstGeom>
      </dgm:spPr>
      <dgm:t>
        <a:bodyPr/>
        <a:lstStyle/>
        <a:p>
          <a:endParaRPr lang="en-US"/>
        </a:p>
      </dgm:t>
    </dgm:pt>
    <dgm:pt modelId="{5B7187A5-175E-4F61-8180-1AF949517451}" type="pres">
      <dgm:prSet presAssocID="{466927FC-EC94-4440-87C6-24BF45C8DBBD}" presName="sibTrans" presStyleLbl="sibTrans2D1" presStyleIdx="0" presStyleCnt="3"/>
      <dgm:spPr>
        <a:prstGeom prst="rightArrow">
          <a:avLst>
            <a:gd name="adj1" fmla="val 60000"/>
            <a:gd name="adj2" fmla="val 50000"/>
          </a:avLst>
        </a:prstGeom>
      </dgm:spPr>
      <dgm:t>
        <a:bodyPr/>
        <a:lstStyle/>
        <a:p>
          <a:endParaRPr lang="en-US"/>
        </a:p>
      </dgm:t>
    </dgm:pt>
    <dgm:pt modelId="{2E9AA3FE-E995-44D9-B16D-DC72B2EB749E}" type="pres">
      <dgm:prSet presAssocID="{466927FC-EC94-4440-87C6-24BF45C8DBBD}" presName="connectorText" presStyleLbl="sibTrans2D1" presStyleIdx="0" presStyleCnt="3"/>
      <dgm:spPr/>
      <dgm:t>
        <a:bodyPr/>
        <a:lstStyle/>
        <a:p>
          <a:endParaRPr lang="en-US"/>
        </a:p>
      </dgm:t>
    </dgm:pt>
    <dgm:pt modelId="{AE8C4E2D-BF2D-4336-A26F-0AD01C79C556}" type="pres">
      <dgm:prSet presAssocID="{92091A6F-F967-4FD4-85B0-759B44A17FCD}" presName="node" presStyleLbl="node1" presStyleIdx="1" presStyleCnt="4" custScaleX="106732" custScaleY="79811">
        <dgm:presLayoutVars>
          <dgm:bulletEnabled val="1"/>
        </dgm:presLayoutVars>
      </dgm:prSet>
      <dgm:spPr>
        <a:prstGeom prst="roundRect">
          <a:avLst>
            <a:gd name="adj" fmla="val 10000"/>
          </a:avLst>
        </a:prstGeom>
      </dgm:spPr>
      <dgm:t>
        <a:bodyPr/>
        <a:lstStyle/>
        <a:p>
          <a:endParaRPr lang="en-US"/>
        </a:p>
      </dgm:t>
    </dgm:pt>
    <dgm:pt modelId="{B874DBB9-8F7E-41A4-8BB2-9DED3FE6C49D}" type="pres">
      <dgm:prSet presAssocID="{139E3E1C-9AE7-4041-AB97-DB07DEB42BD4}" presName="sibTrans" presStyleLbl="sibTrans2D1" presStyleIdx="1" presStyleCnt="3"/>
      <dgm:spPr>
        <a:prstGeom prst="rightArrow">
          <a:avLst>
            <a:gd name="adj1" fmla="val 60000"/>
            <a:gd name="adj2" fmla="val 50000"/>
          </a:avLst>
        </a:prstGeom>
      </dgm:spPr>
      <dgm:t>
        <a:bodyPr/>
        <a:lstStyle/>
        <a:p>
          <a:endParaRPr lang="en-US"/>
        </a:p>
      </dgm:t>
    </dgm:pt>
    <dgm:pt modelId="{93AF32E0-F326-4D4B-B75D-23E15E353231}" type="pres">
      <dgm:prSet presAssocID="{139E3E1C-9AE7-4041-AB97-DB07DEB42BD4}" presName="connectorText" presStyleLbl="sibTrans2D1" presStyleIdx="1" presStyleCnt="3"/>
      <dgm:spPr/>
      <dgm:t>
        <a:bodyPr/>
        <a:lstStyle/>
        <a:p>
          <a:endParaRPr lang="en-US"/>
        </a:p>
      </dgm:t>
    </dgm:pt>
    <dgm:pt modelId="{E4382A68-4133-46DC-B6DE-64D0DC1C218C}" type="pres">
      <dgm:prSet presAssocID="{7313495F-2AB4-491F-A012-A01B6B2DCA3F}" presName="node" presStyleLbl="node1" presStyleIdx="2" presStyleCnt="4" custScaleX="116125" custScaleY="79810">
        <dgm:presLayoutVars>
          <dgm:bulletEnabled val="1"/>
        </dgm:presLayoutVars>
      </dgm:prSet>
      <dgm:spPr>
        <a:prstGeom prst="roundRect">
          <a:avLst>
            <a:gd name="adj" fmla="val 10000"/>
          </a:avLst>
        </a:prstGeom>
      </dgm:spPr>
      <dgm:t>
        <a:bodyPr/>
        <a:lstStyle/>
        <a:p>
          <a:endParaRPr lang="en-US"/>
        </a:p>
      </dgm:t>
    </dgm:pt>
    <dgm:pt modelId="{8AB39A5A-EBAA-4679-B48D-A503E9E3DE89}" type="pres">
      <dgm:prSet presAssocID="{3321325D-14CA-4ABB-8A24-D4C8ACF5CF09}" presName="sibTrans" presStyleLbl="sibTrans2D1" presStyleIdx="2" presStyleCnt="3"/>
      <dgm:spPr>
        <a:prstGeom prst="rightArrow">
          <a:avLst>
            <a:gd name="adj1" fmla="val 60000"/>
            <a:gd name="adj2" fmla="val 50000"/>
          </a:avLst>
        </a:prstGeom>
      </dgm:spPr>
      <dgm:t>
        <a:bodyPr/>
        <a:lstStyle/>
        <a:p>
          <a:endParaRPr lang="en-US"/>
        </a:p>
      </dgm:t>
    </dgm:pt>
    <dgm:pt modelId="{F237C233-CA80-4C13-834B-D4ED8CCB44F1}" type="pres">
      <dgm:prSet presAssocID="{3321325D-14CA-4ABB-8A24-D4C8ACF5CF09}" presName="connectorText" presStyleLbl="sibTrans2D1" presStyleIdx="2" presStyleCnt="3"/>
      <dgm:spPr/>
      <dgm:t>
        <a:bodyPr/>
        <a:lstStyle/>
        <a:p>
          <a:endParaRPr lang="en-US"/>
        </a:p>
      </dgm:t>
    </dgm:pt>
    <dgm:pt modelId="{AB06A4F8-35DC-4E81-AD71-244481261434}" type="pres">
      <dgm:prSet presAssocID="{8034B7CD-F066-4BC3-AC04-C5AC0673A37D}" presName="node" presStyleLbl="node1" presStyleIdx="3" presStyleCnt="4" custScaleX="176297" custScaleY="145735">
        <dgm:presLayoutVars>
          <dgm:bulletEnabled val="1"/>
        </dgm:presLayoutVars>
      </dgm:prSet>
      <dgm:spPr>
        <a:prstGeom prst="irregularSeal1">
          <a:avLst/>
        </a:prstGeom>
      </dgm:spPr>
      <dgm:t>
        <a:bodyPr/>
        <a:lstStyle/>
        <a:p>
          <a:endParaRPr lang="en-US"/>
        </a:p>
      </dgm:t>
    </dgm:pt>
  </dgm:ptLst>
  <dgm:cxnLst>
    <dgm:cxn modelId="{E8D50370-5893-46AC-BC7F-BE7426C6C6F3}" type="presOf" srcId="{139E3E1C-9AE7-4041-AB97-DB07DEB42BD4}" destId="{B874DBB9-8F7E-41A4-8BB2-9DED3FE6C49D}" srcOrd="0" destOrd="0" presId="urn:microsoft.com/office/officeart/2005/8/layout/process1"/>
    <dgm:cxn modelId="{4841BC6C-ED1F-4D0D-A124-54ECBF8C2F6D}" srcId="{F5AB4C2E-D05F-4E90-8189-C956EBC59CE9}" destId="{92091A6F-F967-4FD4-85B0-759B44A17FCD}" srcOrd="1" destOrd="0" parTransId="{1832ED34-38F2-46E9-B59F-F078D3F7454B}" sibTransId="{139E3E1C-9AE7-4041-AB97-DB07DEB42BD4}"/>
    <dgm:cxn modelId="{7302BB55-8BAC-48A7-AF2B-EB55AD1424DE}" type="presOf" srcId="{7313495F-2AB4-491F-A012-A01B6B2DCA3F}" destId="{E4382A68-4133-46DC-B6DE-64D0DC1C218C}" srcOrd="0" destOrd="0" presId="urn:microsoft.com/office/officeart/2005/8/layout/process1"/>
    <dgm:cxn modelId="{1ACD6733-E68E-4183-A441-C7183F34BCF1}" type="presOf" srcId="{8034B7CD-F066-4BC3-AC04-C5AC0673A37D}" destId="{AB06A4F8-35DC-4E81-AD71-244481261434}" srcOrd="0" destOrd="0" presId="urn:microsoft.com/office/officeart/2005/8/layout/process1"/>
    <dgm:cxn modelId="{4528CF19-44CB-405D-A794-A154C1A6CCB8}" srcId="{F5AB4C2E-D05F-4E90-8189-C956EBC59CE9}" destId="{8034B7CD-F066-4BC3-AC04-C5AC0673A37D}" srcOrd="3" destOrd="0" parTransId="{D93FAE97-029B-4E9C-9E55-62CE63AD8D2B}" sibTransId="{771EE60C-86F8-480C-896F-70F03DB6A841}"/>
    <dgm:cxn modelId="{49793C29-9569-4E68-A235-84E4EB81DB9A}" type="presOf" srcId="{92091A6F-F967-4FD4-85B0-759B44A17FCD}" destId="{AE8C4E2D-BF2D-4336-A26F-0AD01C79C556}" srcOrd="0" destOrd="0" presId="urn:microsoft.com/office/officeart/2005/8/layout/process1"/>
    <dgm:cxn modelId="{0487E24F-6E8A-45C9-B674-910BE3258B60}" type="presOf" srcId="{070552B5-A3D1-4013-BCB5-B49F7F913F49}" destId="{DD3F77BE-1934-4032-BD76-DD93A956D452}" srcOrd="0" destOrd="0" presId="urn:microsoft.com/office/officeart/2005/8/layout/process1"/>
    <dgm:cxn modelId="{E04FE7A1-DE55-4ABA-B2C0-ECE44B65D7DF}" srcId="{F5AB4C2E-D05F-4E90-8189-C956EBC59CE9}" destId="{7313495F-2AB4-491F-A012-A01B6B2DCA3F}" srcOrd="2" destOrd="0" parTransId="{B61F2A40-A7BF-4362-B7C2-7C9B6A77342E}" sibTransId="{3321325D-14CA-4ABB-8A24-D4C8ACF5CF09}"/>
    <dgm:cxn modelId="{164B70F2-B1AA-4AAD-A2BF-D209D7F1305E}" srcId="{F5AB4C2E-D05F-4E90-8189-C956EBC59CE9}" destId="{070552B5-A3D1-4013-BCB5-B49F7F913F49}" srcOrd="0" destOrd="0" parTransId="{81008E6A-4F38-485D-B969-BFF851F781EA}" sibTransId="{466927FC-EC94-4440-87C6-24BF45C8DBBD}"/>
    <dgm:cxn modelId="{B62FC203-B9FF-49E7-BF3B-47AD7F450A6C}" type="presOf" srcId="{3321325D-14CA-4ABB-8A24-D4C8ACF5CF09}" destId="{F237C233-CA80-4C13-834B-D4ED8CCB44F1}" srcOrd="1" destOrd="0" presId="urn:microsoft.com/office/officeart/2005/8/layout/process1"/>
    <dgm:cxn modelId="{44C3E09B-A1E7-4297-9B8E-386751CF8C13}" type="presOf" srcId="{F5AB4C2E-D05F-4E90-8189-C956EBC59CE9}" destId="{1CA0471C-F991-448F-9B38-811E47CAE4B7}" srcOrd="0" destOrd="0" presId="urn:microsoft.com/office/officeart/2005/8/layout/process1"/>
    <dgm:cxn modelId="{1468AC71-4DCD-48B5-9ACE-AFFFE0838735}" type="presOf" srcId="{139E3E1C-9AE7-4041-AB97-DB07DEB42BD4}" destId="{93AF32E0-F326-4D4B-B75D-23E15E353231}" srcOrd="1" destOrd="0" presId="urn:microsoft.com/office/officeart/2005/8/layout/process1"/>
    <dgm:cxn modelId="{5F4FD1B0-1F45-42E5-9C74-410292400380}" type="presOf" srcId="{3321325D-14CA-4ABB-8A24-D4C8ACF5CF09}" destId="{8AB39A5A-EBAA-4679-B48D-A503E9E3DE89}" srcOrd="0" destOrd="0" presId="urn:microsoft.com/office/officeart/2005/8/layout/process1"/>
    <dgm:cxn modelId="{8131ACF5-B36B-4C3A-93D0-2E020E2E7E6E}" type="presOf" srcId="{466927FC-EC94-4440-87C6-24BF45C8DBBD}" destId="{5B7187A5-175E-4F61-8180-1AF949517451}" srcOrd="0" destOrd="0" presId="urn:microsoft.com/office/officeart/2005/8/layout/process1"/>
    <dgm:cxn modelId="{93FE0C28-1EEC-49ED-BE34-F8ECDCBE505F}" type="presOf" srcId="{466927FC-EC94-4440-87C6-24BF45C8DBBD}" destId="{2E9AA3FE-E995-44D9-B16D-DC72B2EB749E}" srcOrd="1" destOrd="0" presId="urn:microsoft.com/office/officeart/2005/8/layout/process1"/>
    <dgm:cxn modelId="{C9BEA707-6DCA-48A0-9FCD-829B33B98FC8}" type="presParOf" srcId="{1CA0471C-F991-448F-9B38-811E47CAE4B7}" destId="{DD3F77BE-1934-4032-BD76-DD93A956D452}" srcOrd="0" destOrd="0" presId="urn:microsoft.com/office/officeart/2005/8/layout/process1"/>
    <dgm:cxn modelId="{C211C751-5B3D-4BA2-BA7F-EC438F1445D3}" type="presParOf" srcId="{1CA0471C-F991-448F-9B38-811E47CAE4B7}" destId="{5B7187A5-175E-4F61-8180-1AF949517451}" srcOrd="1" destOrd="0" presId="urn:microsoft.com/office/officeart/2005/8/layout/process1"/>
    <dgm:cxn modelId="{FAED1040-E1D4-46CB-8B65-273C740A0A7D}" type="presParOf" srcId="{5B7187A5-175E-4F61-8180-1AF949517451}" destId="{2E9AA3FE-E995-44D9-B16D-DC72B2EB749E}" srcOrd="0" destOrd="0" presId="urn:microsoft.com/office/officeart/2005/8/layout/process1"/>
    <dgm:cxn modelId="{698564E9-E210-4D00-9D85-349D27F22A9D}" type="presParOf" srcId="{1CA0471C-F991-448F-9B38-811E47CAE4B7}" destId="{AE8C4E2D-BF2D-4336-A26F-0AD01C79C556}" srcOrd="2" destOrd="0" presId="urn:microsoft.com/office/officeart/2005/8/layout/process1"/>
    <dgm:cxn modelId="{5E78DE1F-3139-4337-9A8B-1400C3A49316}" type="presParOf" srcId="{1CA0471C-F991-448F-9B38-811E47CAE4B7}" destId="{B874DBB9-8F7E-41A4-8BB2-9DED3FE6C49D}" srcOrd="3" destOrd="0" presId="urn:microsoft.com/office/officeart/2005/8/layout/process1"/>
    <dgm:cxn modelId="{247F7B00-D379-46BD-95A8-B2484118E8DB}" type="presParOf" srcId="{B874DBB9-8F7E-41A4-8BB2-9DED3FE6C49D}" destId="{93AF32E0-F326-4D4B-B75D-23E15E353231}" srcOrd="0" destOrd="0" presId="urn:microsoft.com/office/officeart/2005/8/layout/process1"/>
    <dgm:cxn modelId="{550BF9F1-AA83-4625-A4E2-9C0F82B19DAC}" type="presParOf" srcId="{1CA0471C-F991-448F-9B38-811E47CAE4B7}" destId="{E4382A68-4133-46DC-B6DE-64D0DC1C218C}" srcOrd="4" destOrd="0" presId="urn:microsoft.com/office/officeart/2005/8/layout/process1"/>
    <dgm:cxn modelId="{AF8E9201-DE1A-46A8-8AC2-ECCC8E49872E}" type="presParOf" srcId="{1CA0471C-F991-448F-9B38-811E47CAE4B7}" destId="{8AB39A5A-EBAA-4679-B48D-A503E9E3DE89}" srcOrd="5" destOrd="0" presId="urn:microsoft.com/office/officeart/2005/8/layout/process1"/>
    <dgm:cxn modelId="{AF46FAF8-2017-4984-9770-D6CB7A973EEA}" type="presParOf" srcId="{8AB39A5A-EBAA-4679-B48D-A503E9E3DE89}" destId="{F237C233-CA80-4C13-834B-D4ED8CCB44F1}" srcOrd="0" destOrd="0" presId="urn:microsoft.com/office/officeart/2005/8/layout/process1"/>
    <dgm:cxn modelId="{162ED6F9-C8B5-4611-B86C-0553917B2C19}" type="presParOf" srcId="{1CA0471C-F991-448F-9B38-811E47CAE4B7}" destId="{AB06A4F8-35DC-4E81-AD71-24448126143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BD934-F3EF-40F2-A142-81F08505B02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C66A1A9-3EA2-4654-BF77-A86CD648E83F}">
      <dgm:prSet phldrT="[Text]"/>
      <dgm:spPr/>
      <dgm:t>
        <a:bodyPr/>
        <a:lstStyle/>
        <a:p>
          <a:r>
            <a:rPr lang="en-US" dirty="0" smtClean="0"/>
            <a:t>Teacher delivers instruction</a:t>
          </a:r>
          <a:endParaRPr lang="en-US" dirty="0"/>
        </a:p>
      </dgm:t>
    </dgm:pt>
    <dgm:pt modelId="{F39CE7FA-DDE5-4466-85B9-E75E6017F454}" type="parTrans" cxnId="{0547F5B7-A394-4B9A-8080-93E093D27034}">
      <dgm:prSet/>
      <dgm:spPr/>
      <dgm:t>
        <a:bodyPr/>
        <a:lstStyle/>
        <a:p>
          <a:endParaRPr lang="en-US"/>
        </a:p>
      </dgm:t>
    </dgm:pt>
    <dgm:pt modelId="{01CCCF0C-B23A-48C0-91C2-854E5059809B}" type="sibTrans" cxnId="{0547F5B7-A394-4B9A-8080-93E093D27034}">
      <dgm:prSet/>
      <dgm:spPr/>
      <dgm:t>
        <a:bodyPr/>
        <a:lstStyle/>
        <a:p>
          <a:endParaRPr lang="en-US"/>
        </a:p>
      </dgm:t>
    </dgm:pt>
    <dgm:pt modelId="{55002442-ABA0-4F2A-A910-7B1113D1050A}">
      <dgm:prSet phldrT="[Text]"/>
      <dgm:spPr/>
      <dgm:t>
        <a:bodyPr/>
        <a:lstStyle/>
        <a:p>
          <a:r>
            <a:rPr lang="en-US" dirty="0" smtClean="0"/>
            <a:t>Student responds</a:t>
          </a:r>
          <a:endParaRPr lang="en-US" dirty="0"/>
        </a:p>
      </dgm:t>
    </dgm:pt>
    <dgm:pt modelId="{8ADDC327-05EB-45B3-A4E9-C5F488347CA3}" type="parTrans" cxnId="{CAE37187-B1CC-4F94-A946-0E0F09905E0A}">
      <dgm:prSet/>
      <dgm:spPr/>
      <dgm:t>
        <a:bodyPr/>
        <a:lstStyle/>
        <a:p>
          <a:endParaRPr lang="en-US"/>
        </a:p>
      </dgm:t>
    </dgm:pt>
    <dgm:pt modelId="{7D958F01-9A37-42C2-AE77-BCAEC9376D66}" type="sibTrans" cxnId="{CAE37187-B1CC-4F94-A946-0E0F09905E0A}">
      <dgm:prSet/>
      <dgm:spPr/>
      <dgm:t>
        <a:bodyPr/>
        <a:lstStyle/>
        <a:p>
          <a:endParaRPr lang="en-US"/>
        </a:p>
      </dgm:t>
    </dgm:pt>
    <dgm:pt modelId="{2022AF50-8B6A-4C3C-871F-D97F0018A3E8}">
      <dgm:prSet phldrT="[Text]"/>
      <dgm:spPr/>
      <dgm:t>
        <a:bodyPr/>
        <a:lstStyle/>
        <a:p>
          <a:r>
            <a:rPr lang="en-US" dirty="0" smtClean="0"/>
            <a:t>Teacher interprets  student response </a:t>
          </a:r>
          <a:endParaRPr lang="en-US" dirty="0"/>
        </a:p>
      </dgm:t>
    </dgm:pt>
    <dgm:pt modelId="{5FC171F5-1FA1-4807-B4F3-14CEDF800C36}" type="parTrans" cxnId="{106C7C4F-0942-4795-A9C4-B1E271F6C703}">
      <dgm:prSet/>
      <dgm:spPr/>
      <dgm:t>
        <a:bodyPr/>
        <a:lstStyle/>
        <a:p>
          <a:endParaRPr lang="en-US"/>
        </a:p>
      </dgm:t>
    </dgm:pt>
    <dgm:pt modelId="{6EEAE1B2-87CE-4032-95D3-9BF65A765FAE}" type="sibTrans" cxnId="{106C7C4F-0942-4795-A9C4-B1E271F6C703}">
      <dgm:prSet/>
      <dgm:spPr/>
      <dgm:t>
        <a:bodyPr/>
        <a:lstStyle/>
        <a:p>
          <a:endParaRPr lang="en-US"/>
        </a:p>
      </dgm:t>
    </dgm:pt>
    <dgm:pt modelId="{F4BF3B9E-4054-4107-8C8C-47C093DD2AA8}">
      <dgm:prSet phldrT="[Text]"/>
      <dgm:spPr/>
      <dgm:t>
        <a:bodyPr/>
        <a:lstStyle/>
        <a:p>
          <a:r>
            <a:rPr lang="en-US" dirty="0" smtClean="0"/>
            <a:t>Teacher provides feedback and/or adjusts</a:t>
          </a:r>
          <a:endParaRPr lang="en-US" dirty="0"/>
        </a:p>
      </dgm:t>
    </dgm:pt>
    <dgm:pt modelId="{97CD1182-9273-45BC-9A62-E66275D2D46F}" type="parTrans" cxnId="{70BC5683-EF3D-44E3-BBA5-2D040F967FA9}">
      <dgm:prSet/>
      <dgm:spPr/>
      <dgm:t>
        <a:bodyPr/>
        <a:lstStyle/>
        <a:p>
          <a:endParaRPr lang="en-US"/>
        </a:p>
      </dgm:t>
    </dgm:pt>
    <dgm:pt modelId="{5EFE485B-6B2A-4A4B-A7D6-27F11D60A038}" type="sibTrans" cxnId="{70BC5683-EF3D-44E3-BBA5-2D040F967FA9}">
      <dgm:prSet/>
      <dgm:spPr/>
      <dgm:t>
        <a:bodyPr/>
        <a:lstStyle/>
        <a:p>
          <a:endParaRPr lang="en-US"/>
        </a:p>
      </dgm:t>
    </dgm:pt>
    <dgm:pt modelId="{289DC808-432B-420C-9F65-DFF33DCBDC7E}" type="pres">
      <dgm:prSet presAssocID="{083BD934-F3EF-40F2-A142-81F08505B02F}" presName="cycle" presStyleCnt="0">
        <dgm:presLayoutVars>
          <dgm:dir/>
          <dgm:resizeHandles val="exact"/>
        </dgm:presLayoutVars>
      </dgm:prSet>
      <dgm:spPr/>
      <dgm:t>
        <a:bodyPr/>
        <a:lstStyle/>
        <a:p>
          <a:endParaRPr lang="en-US"/>
        </a:p>
      </dgm:t>
    </dgm:pt>
    <dgm:pt modelId="{67ADDDA4-D08C-4F5F-9B3A-7CDF34B8A92A}" type="pres">
      <dgm:prSet presAssocID="{3C66A1A9-3EA2-4654-BF77-A86CD648E83F}" presName="node" presStyleLbl="node1" presStyleIdx="0" presStyleCnt="4" custScaleX="127505" custScaleY="121068" custRadScaleRad="101232">
        <dgm:presLayoutVars>
          <dgm:bulletEnabled val="1"/>
        </dgm:presLayoutVars>
      </dgm:prSet>
      <dgm:spPr/>
      <dgm:t>
        <a:bodyPr/>
        <a:lstStyle/>
        <a:p>
          <a:endParaRPr lang="en-US"/>
        </a:p>
      </dgm:t>
    </dgm:pt>
    <dgm:pt modelId="{DB15B913-A0D3-4BBA-8228-DED4DCE5EDB9}" type="pres">
      <dgm:prSet presAssocID="{01CCCF0C-B23A-48C0-91C2-854E5059809B}" presName="sibTrans" presStyleLbl="sibTrans2D1" presStyleIdx="0" presStyleCnt="4"/>
      <dgm:spPr/>
      <dgm:t>
        <a:bodyPr/>
        <a:lstStyle/>
        <a:p>
          <a:endParaRPr lang="en-US"/>
        </a:p>
      </dgm:t>
    </dgm:pt>
    <dgm:pt modelId="{1014E2D2-4899-43D6-8E9A-4AF304506E84}" type="pres">
      <dgm:prSet presAssocID="{01CCCF0C-B23A-48C0-91C2-854E5059809B}" presName="connectorText" presStyleLbl="sibTrans2D1" presStyleIdx="0" presStyleCnt="4"/>
      <dgm:spPr/>
      <dgm:t>
        <a:bodyPr/>
        <a:lstStyle/>
        <a:p>
          <a:endParaRPr lang="en-US"/>
        </a:p>
      </dgm:t>
    </dgm:pt>
    <dgm:pt modelId="{14A339E3-3924-407F-89AC-94F0D639DF74}" type="pres">
      <dgm:prSet presAssocID="{55002442-ABA0-4F2A-A910-7B1113D1050A}" presName="node" presStyleLbl="node1" presStyleIdx="1" presStyleCnt="4" custScaleX="127505" custScaleY="121068" custRadScaleRad="146436" custRadScaleInc="919">
        <dgm:presLayoutVars>
          <dgm:bulletEnabled val="1"/>
        </dgm:presLayoutVars>
      </dgm:prSet>
      <dgm:spPr/>
      <dgm:t>
        <a:bodyPr/>
        <a:lstStyle/>
        <a:p>
          <a:endParaRPr lang="en-US"/>
        </a:p>
      </dgm:t>
    </dgm:pt>
    <dgm:pt modelId="{BF6E75A4-854F-44F1-A993-E2D81232334E}" type="pres">
      <dgm:prSet presAssocID="{7D958F01-9A37-42C2-AE77-BCAEC9376D66}" presName="sibTrans" presStyleLbl="sibTrans2D1" presStyleIdx="1" presStyleCnt="4"/>
      <dgm:spPr/>
      <dgm:t>
        <a:bodyPr/>
        <a:lstStyle/>
        <a:p>
          <a:endParaRPr lang="en-US"/>
        </a:p>
      </dgm:t>
    </dgm:pt>
    <dgm:pt modelId="{9B807699-B57E-47F2-AEED-B3137E98347C}" type="pres">
      <dgm:prSet presAssocID="{7D958F01-9A37-42C2-AE77-BCAEC9376D66}" presName="connectorText" presStyleLbl="sibTrans2D1" presStyleIdx="1" presStyleCnt="4"/>
      <dgm:spPr/>
      <dgm:t>
        <a:bodyPr/>
        <a:lstStyle/>
        <a:p>
          <a:endParaRPr lang="en-US"/>
        </a:p>
      </dgm:t>
    </dgm:pt>
    <dgm:pt modelId="{836F70E6-4433-4E35-BFDF-78CB6878460E}" type="pres">
      <dgm:prSet presAssocID="{2022AF50-8B6A-4C3C-871F-D97F0018A3E8}" presName="node" presStyleLbl="node1" presStyleIdx="2" presStyleCnt="4" custScaleX="127505" custScaleY="121068">
        <dgm:presLayoutVars>
          <dgm:bulletEnabled val="1"/>
        </dgm:presLayoutVars>
      </dgm:prSet>
      <dgm:spPr/>
      <dgm:t>
        <a:bodyPr/>
        <a:lstStyle/>
        <a:p>
          <a:endParaRPr lang="en-US"/>
        </a:p>
      </dgm:t>
    </dgm:pt>
    <dgm:pt modelId="{97D7BD3D-71CC-4B42-B31F-54FFE61F70F8}" type="pres">
      <dgm:prSet presAssocID="{6EEAE1B2-87CE-4032-95D3-9BF65A765FAE}" presName="sibTrans" presStyleLbl="sibTrans2D1" presStyleIdx="2" presStyleCnt="4"/>
      <dgm:spPr/>
      <dgm:t>
        <a:bodyPr/>
        <a:lstStyle/>
        <a:p>
          <a:endParaRPr lang="en-US"/>
        </a:p>
      </dgm:t>
    </dgm:pt>
    <dgm:pt modelId="{1820143D-971F-41B1-9459-66A3E194E208}" type="pres">
      <dgm:prSet presAssocID="{6EEAE1B2-87CE-4032-95D3-9BF65A765FAE}" presName="connectorText" presStyleLbl="sibTrans2D1" presStyleIdx="2" presStyleCnt="4"/>
      <dgm:spPr/>
      <dgm:t>
        <a:bodyPr/>
        <a:lstStyle/>
        <a:p>
          <a:endParaRPr lang="en-US"/>
        </a:p>
      </dgm:t>
    </dgm:pt>
    <dgm:pt modelId="{DD4CBD55-109F-4064-A77B-16CB606687F5}" type="pres">
      <dgm:prSet presAssocID="{F4BF3B9E-4054-4107-8C8C-47C093DD2AA8}" presName="node" presStyleLbl="node1" presStyleIdx="3" presStyleCnt="4" custScaleX="127505" custScaleY="121068" custRadScaleRad="136705" custRadScaleInc="3485">
        <dgm:presLayoutVars>
          <dgm:bulletEnabled val="1"/>
        </dgm:presLayoutVars>
      </dgm:prSet>
      <dgm:spPr/>
      <dgm:t>
        <a:bodyPr/>
        <a:lstStyle/>
        <a:p>
          <a:endParaRPr lang="en-US"/>
        </a:p>
      </dgm:t>
    </dgm:pt>
    <dgm:pt modelId="{D90445B8-6D76-4462-B830-1AA708FF9344}" type="pres">
      <dgm:prSet presAssocID="{5EFE485B-6B2A-4A4B-A7D6-27F11D60A038}" presName="sibTrans" presStyleLbl="sibTrans2D1" presStyleIdx="3" presStyleCnt="4"/>
      <dgm:spPr/>
      <dgm:t>
        <a:bodyPr/>
        <a:lstStyle/>
        <a:p>
          <a:endParaRPr lang="en-US"/>
        </a:p>
      </dgm:t>
    </dgm:pt>
    <dgm:pt modelId="{11561DD5-4894-450B-A5BF-8BFB983A405E}" type="pres">
      <dgm:prSet presAssocID="{5EFE485B-6B2A-4A4B-A7D6-27F11D60A038}" presName="connectorText" presStyleLbl="sibTrans2D1" presStyleIdx="3" presStyleCnt="4"/>
      <dgm:spPr/>
      <dgm:t>
        <a:bodyPr/>
        <a:lstStyle/>
        <a:p>
          <a:endParaRPr lang="en-US"/>
        </a:p>
      </dgm:t>
    </dgm:pt>
  </dgm:ptLst>
  <dgm:cxnLst>
    <dgm:cxn modelId="{9CA4C2FC-A87F-4A35-8519-7D4AA4B033FF}" type="presOf" srcId="{7D958F01-9A37-42C2-AE77-BCAEC9376D66}" destId="{9B807699-B57E-47F2-AEED-B3137E98347C}" srcOrd="1" destOrd="0" presId="urn:microsoft.com/office/officeart/2005/8/layout/cycle2"/>
    <dgm:cxn modelId="{E3D540C0-4946-490B-82D2-5D320275CBC0}" type="presOf" srcId="{01CCCF0C-B23A-48C0-91C2-854E5059809B}" destId="{DB15B913-A0D3-4BBA-8228-DED4DCE5EDB9}" srcOrd="0" destOrd="0" presId="urn:microsoft.com/office/officeart/2005/8/layout/cycle2"/>
    <dgm:cxn modelId="{106C7C4F-0942-4795-A9C4-B1E271F6C703}" srcId="{083BD934-F3EF-40F2-A142-81F08505B02F}" destId="{2022AF50-8B6A-4C3C-871F-D97F0018A3E8}" srcOrd="2" destOrd="0" parTransId="{5FC171F5-1FA1-4807-B4F3-14CEDF800C36}" sibTransId="{6EEAE1B2-87CE-4032-95D3-9BF65A765FAE}"/>
    <dgm:cxn modelId="{B8C3A2A4-23EE-454E-8546-3B38B4C1ED40}" type="presOf" srcId="{5EFE485B-6B2A-4A4B-A7D6-27F11D60A038}" destId="{D90445B8-6D76-4462-B830-1AA708FF9344}" srcOrd="0" destOrd="0" presId="urn:microsoft.com/office/officeart/2005/8/layout/cycle2"/>
    <dgm:cxn modelId="{443254B1-3960-4929-865E-FE3D7D10C1EE}" type="presOf" srcId="{7D958F01-9A37-42C2-AE77-BCAEC9376D66}" destId="{BF6E75A4-854F-44F1-A993-E2D81232334E}" srcOrd="0" destOrd="0" presId="urn:microsoft.com/office/officeart/2005/8/layout/cycle2"/>
    <dgm:cxn modelId="{CAE37187-B1CC-4F94-A946-0E0F09905E0A}" srcId="{083BD934-F3EF-40F2-A142-81F08505B02F}" destId="{55002442-ABA0-4F2A-A910-7B1113D1050A}" srcOrd="1" destOrd="0" parTransId="{8ADDC327-05EB-45B3-A4E9-C5F488347CA3}" sibTransId="{7D958F01-9A37-42C2-AE77-BCAEC9376D66}"/>
    <dgm:cxn modelId="{6914654D-3178-49FF-A607-DA663847B0C8}" type="presOf" srcId="{2022AF50-8B6A-4C3C-871F-D97F0018A3E8}" destId="{836F70E6-4433-4E35-BFDF-78CB6878460E}" srcOrd="0" destOrd="0" presId="urn:microsoft.com/office/officeart/2005/8/layout/cycle2"/>
    <dgm:cxn modelId="{4645687C-5809-416C-AA82-6E5BCB7FF6D1}" type="presOf" srcId="{6EEAE1B2-87CE-4032-95D3-9BF65A765FAE}" destId="{97D7BD3D-71CC-4B42-B31F-54FFE61F70F8}" srcOrd="0" destOrd="0" presId="urn:microsoft.com/office/officeart/2005/8/layout/cycle2"/>
    <dgm:cxn modelId="{227AFFE3-1A7A-4D40-87C0-FBB3D84D4F1C}" type="presOf" srcId="{6EEAE1B2-87CE-4032-95D3-9BF65A765FAE}" destId="{1820143D-971F-41B1-9459-66A3E194E208}" srcOrd="1" destOrd="0" presId="urn:microsoft.com/office/officeart/2005/8/layout/cycle2"/>
    <dgm:cxn modelId="{C3CA251C-539D-45AE-ADCC-CF2AB561AC59}" type="presOf" srcId="{F4BF3B9E-4054-4107-8C8C-47C093DD2AA8}" destId="{DD4CBD55-109F-4064-A77B-16CB606687F5}" srcOrd="0" destOrd="0" presId="urn:microsoft.com/office/officeart/2005/8/layout/cycle2"/>
    <dgm:cxn modelId="{5E4357A1-6CC3-4CE3-825E-D8F875DB1081}" type="presOf" srcId="{01CCCF0C-B23A-48C0-91C2-854E5059809B}" destId="{1014E2D2-4899-43D6-8E9A-4AF304506E84}" srcOrd="1" destOrd="0" presId="urn:microsoft.com/office/officeart/2005/8/layout/cycle2"/>
    <dgm:cxn modelId="{EFD9CC61-2656-43B6-9D1E-35F9B930C085}" type="presOf" srcId="{5EFE485B-6B2A-4A4B-A7D6-27F11D60A038}" destId="{11561DD5-4894-450B-A5BF-8BFB983A405E}" srcOrd="1" destOrd="0" presId="urn:microsoft.com/office/officeart/2005/8/layout/cycle2"/>
    <dgm:cxn modelId="{0547F5B7-A394-4B9A-8080-93E093D27034}" srcId="{083BD934-F3EF-40F2-A142-81F08505B02F}" destId="{3C66A1A9-3EA2-4654-BF77-A86CD648E83F}" srcOrd="0" destOrd="0" parTransId="{F39CE7FA-DDE5-4466-85B9-E75E6017F454}" sibTransId="{01CCCF0C-B23A-48C0-91C2-854E5059809B}"/>
    <dgm:cxn modelId="{C9016396-A481-4AAE-8C36-2C3485922326}" type="presOf" srcId="{55002442-ABA0-4F2A-A910-7B1113D1050A}" destId="{14A339E3-3924-407F-89AC-94F0D639DF74}" srcOrd="0" destOrd="0" presId="urn:microsoft.com/office/officeart/2005/8/layout/cycle2"/>
    <dgm:cxn modelId="{70BC5683-EF3D-44E3-BBA5-2D040F967FA9}" srcId="{083BD934-F3EF-40F2-A142-81F08505B02F}" destId="{F4BF3B9E-4054-4107-8C8C-47C093DD2AA8}" srcOrd="3" destOrd="0" parTransId="{97CD1182-9273-45BC-9A62-E66275D2D46F}" sibTransId="{5EFE485B-6B2A-4A4B-A7D6-27F11D60A038}"/>
    <dgm:cxn modelId="{773E42BA-1A43-4C77-8A00-A861505B4F5F}" type="presOf" srcId="{3C66A1A9-3EA2-4654-BF77-A86CD648E83F}" destId="{67ADDDA4-D08C-4F5F-9B3A-7CDF34B8A92A}" srcOrd="0" destOrd="0" presId="urn:microsoft.com/office/officeart/2005/8/layout/cycle2"/>
    <dgm:cxn modelId="{AC976416-E502-4465-ADC6-607FB8975747}" type="presOf" srcId="{083BD934-F3EF-40F2-A142-81F08505B02F}" destId="{289DC808-432B-420C-9F65-DFF33DCBDC7E}" srcOrd="0" destOrd="0" presId="urn:microsoft.com/office/officeart/2005/8/layout/cycle2"/>
    <dgm:cxn modelId="{2EB4AD3C-CC6D-47BC-98CF-FFB8493F6A78}" type="presParOf" srcId="{289DC808-432B-420C-9F65-DFF33DCBDC7E}" destId="{67ADDDA4-D08C-4F5F-9B3A-7CDF34B8A92A}" srcOrd="0" destOrd="0" presId="urn:microsoft.com/office/officeart/2005/8/layout/cycle2"/>
    <dgm:cxn modelId="{5EF2853A-8BCB-46EF-945E-50FD9D9DD41A}" type="presParOf" srcId="{289DC808-432B-420C-9F65-DFF33DCBDC7E}" destId="{DB15B913-A0D3-4BBA-8228-DED4DCE5EDB9}" srcOrd="1" destOrd="0" presId="urn:microsoft.com/office/officeart/2005/8/layout/cycle2"/>
    <dgm:cxn modelId="{A06FE3C6-9ECC-4C53-A619-93BC5B4D7A55}" type="presParOf" srcId="{DB15B913-A0D3-4BBA-8228-DED4DCE5EDB9}" destId="{1014E2D2-4899-43D6-8E9A-4AF304506E84}" srcOrd="0" destOrd="0" presId="urn:microsoft.com/office/officeart/2005/8/layout/cycle2"/>
    <dgm:cxn modelId="{AB5EFEC2-C713-4DA7-87E2-A93D7591D76F}" type="presParOf" srcId="{289DC808-432B-420C-9F65-DFF33DCBDC7E}" destId="{14A339E3-3924-407F-89AC-94F0D639DF74}" srcOrd="2" destOrd="0" presId="urn:microsoft.com/office/officeart/2005/8/layout/cycle2"/>
    <dgm:cxn modelId="{985C863B-6CFC-4635-9DA0-6800EB74B8D9}" type="presParOf" srcId="{289DC808-432B-420C-9F65-DFF33DCBDC7E}" destId="{BF6E75A4-854F-44F1-A993-E2D81232334E}" srcOrd="3" destOrd="0" presId="urn:microsoft.com/office/officeart/2005/8/layout/cycle2"/>
    <dgm:cxn modelId="{9FAE1A07-6DC3-44F3-8F2F-5EE75779BDE9}" type="presParOf" srcId="{BF6E75A4-854F-44F1-A993-E2D81232334E}" destId="{9B807699-B57E-47F2-AEED-B3137E98347C}" srcOrd="0" destOrd="0" presId="urn:microsoft.com/office/officeart/2005/8/layout/cycle2"/>
    <dgm:cxn modelId="{7FE7D029-982A-4021-BE12-5225878EF7C3}" type="presParOf" srcId="{289DC808-432B-420C-9F65-DFF33DCBDC7E}" destId="{836F70E6-4433-4E35-BFDF-78CB6878460E}" srcOrd="4" destOrd="0" presId="urn:microsoft.com/office/officeart/2005/8/layout/cycle2"/>
    <dgm:cxn modelId="{93CAE227-FA3A-4950-A178-3CDCA981A89C}" type="presParOf" srcId="{289DC808-432B-420C-9F65-DFF33DCBDC7E}" destId="{97D7BD3D-71CC-4B42-B31F-54FFE61F70F8}" srcOrd="5" destOrd="0" presId="urn:microsoft.com/office/officeart/2005/8/layout/cycle2"/>
    <dgm:cxn modelId="{33034AF7-08B5-489C-BF32-38DA552B2DB0}" type="presParOf" srcId="{97D7BD3D-71CC-4B42-B31F-54FFE61F70F8}" destId="{1820143D-971F-41B1-9459-66A3E194E208}" srcOrd="0" destOrd="0" presId="urn:microsoft.com/office/officeart/2005/8/layout/cycle2"/>
    <dgm:cxn modelId="{59C54AC5-0A1D-4A84-A096-8E3922FA2AE8}" type="presParOf" srcId="{289DC808-432B-420C-9F65-DFF33DCBDC7E}" destId="{DD4CBD55-109F-4064-A77B-16CB606687F5}" srcOrd="6" destOrd="0" presId="urn:microsoft.com/office/officeart/2005/8/layout/cycle2"/>
    <dgm:cxn modelId="{66FEE39C-A7E4-4A0C-BFDB-A8F485165A86}" type="presParOf" srcId="{289DC808-432B-420C-9F65-DFF33DCBDC7E}" destId="{D90445B8-6D76-4462-B830-1AA708FF9344}" srcOrd="7" destOrd="0" presId="urn:microsoft.com/office/officeart/2005/8/layout/cycle2"/>
    <dgm:cxn modelId="{7D697D37-32A7-43AB-B7FA-5147975CD0E1}" type="presParOf" srcId="{D90445B8-6D76-4462-B830-1AA708FF9344}" destId="{11561DD5-4894-450B-A5BF-8BFB983A40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3BD934-F3EF-40F2-A142-81F08505B02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C66A1A9-3EA2-4654-BF77-A86CD648E83F}">
      <dgm:prSet phldrT="[Text]"/>
      <dgm:spPr/>
      <dgm:t>
        <a:bodyPr/>
        <a:lstStyle/>
        <a:p>
          <a:r>
            <a:rPr lang="en-US" dirty="0" smtClean="0"/>
            <a:t>Teacher delivers instruction</a:t>
          </a:r>
          <a:endParaRPr lang="en-US" dirty="0"/>
        </a:p>
      </dgm:t>
    </dgm:pt>
    <dgm:pt modelId="{F39CE7FA-DDE5-4466-85B9-E75E6017F454}" type="parTrans" cxnId="{0547F5B7-A394-4B9A-8080-93E093D27034}">
      <dgm:prSet/>
      <dgm:spPr/>
      <dgm:t>
        <a:bodyPr/>
        <a:lstStyle/>
        <a:p>
          <a:endParaRPr lang="en-US"/>
        </a:p>
      </dgm:t>
    </dgm:pt>
    <dgm:pt modelId="{01CCCF0C-B23A-48C0-91C2-854E5059809B}" type="sibTrans" cxnId="{0547F5B7-A394-4B9A-8080-93E093D27034}">
      <dgm:prSet/>
      <dgm:spPr/>
      <dgm:t>
        <a:bodyPr/>
        <a:lstStyle/>
        <a:p>
          <a:endParaRPr lang="en-US"/>
        </a:p>
      </dgm:t>
    </dgm:pt>
    <dgm:pt modelId="{55002442-ABA0-4F2A-A910-7B1113D1050A}">
      <dgm:prSet phldrT="[Text]"/>
      <dgm:spPr/>
      <dgm:t>
        <a:bodyPr/>
        <a:lstStyle/>
        <a:p>
          <a:r>
            <a:rPr lang="en-US" dirty="0" smtClean="0"/>
            <a:t>Student responds</a:t>
          </a:r>
          <a:endParaRPr lang="en-US" dirty="0"/>
        </a:p>
      </dgm:t>
    </dgm:pt>
    <dgm:pt modelId="{8ADDC327-05EB-45B3-A4E9-C5F488347CA3}" type="parTrans" cxnId="{CAE37187-B1CC-4F94-A946-0E0F09905E0A}">
      <dgm:prSet/>
      <dgm:spPr/>
      <dgm:t>
        <a:bodyPr/>
        <a:lstStyle/>
        <a:p>
          <a:endParaRPr lang="en-US"/>
        </a:p>
      </dgm:t>
    </dgm:pt>
    <dgm:pt modelId="{7D958F01-9A37-42C2-AE77-BCAEC9376D66}" type="sibTrans" cxnId="{CAE37187-B1CC-4F94-A946-0E0F09905E0A}">
      <dgm:prSet/>
      <dgm:spPr/>
      <dgm:t>
        <a:bodyPr/>
        <a:lstStyle/>
        <a:p>
          <a:endParaRPr lang="en-US"/>
        </a:p>
      </dgm:t>
    </dgm:pt>
    <dgm:pt modelId="{2022AF50-8B6A-4C3C-871F-D97F0018A3E8}">
      <dgm:prSet phldrT="[Text]"/>
      <dgm:spPr/>
      <dgm:t>
        <a:bodyPr/>
        <a:lstStyle/>
        <a:p>
          <a:r>
            <a:rPr lang="en-US" dirty="0" smtClean="0"/>
            <a:t>Teacher interprets  student response </a:t>
          </a:r>
          <a:endParaRPr lang="en-US" dirty="0"/>
        </a:p>
      </dgm:t>
    </dgm:pt>
    <dgm:pt modelId="{5FC171F5-1FA1-4807-B4F3-14CEDF800C36}" type="parTrans" cxnId="{106C7C4F-0942-4795-A9C4-B1E271F6C703}">
      <dgm:prSet/>
      <dgm:spPr/>
      <dgm:t>
        <a:bodyPr/>
        <a:lstStyle/>
        <a:p>
          <a:endParaRPr lang="en-US"/>
        </a:p>
      </dgm:t>
    </dgm:pt>
    <dgm:pt modelId="{6EEAE1B2-87CE-4032-95D3-9BF65A765FAE}" type="sibTrans" cxnId="{106C7C4F-0942-4795-A9C4-B1E271F6C703}">
      <dgm:prSet/>
      <dgm:spPr/>
      <dgm:t>
        <a:bodyPr/>
        <a:lstStyle/>
        <a:p>
          <a:endParaRPr lang="en-US"/>
        </a:p>
      </dgm:t>
    </dgm:pt>
    <dgm:pt modelId="{F4BF3B9E-4054-4107-8C8C-47C093DD2AA8}">
      <dgm:prSet phldrT="[Text]"/>
      <dgm:spPr/>
      <dgm:t>
        <a:bodyPr/>
        <a:lstStyle/>
        <a:p>
          <a:r>
            <a:rPr lang="en-US" dirty="0" smtClean="0"/>
            <a:t>Teacher provides feedback and/or adjusts</a:t>
          </a:r>
          <a:endParaRPr lang="en-US" dirty="0"/>
        </a:p>
      </dgm:t>
    </dgm:pt>
    <dgm:pt modelId="{97CD1182-9273-45BC-9A62-E66275D2D46F}" type="parTrans" cxnId="{70BC5683-EF3D-44E3-BBA5-2D040F967FA9}">
      <dgm:prSet/>
      <dgm:spPr/>
      <dgm:t>
        <a:bodyPr/>
        <a:lstStyle/>
        <a:p>
          <a:endParaRPr lang="en-US"/>
        </a:p>
      </dgm:t>
    </dgm:pt>
    <dgm:pt modelId="{5EFE485B-6B2A-4A4B-A7D6-27F11D60A038}" type="sibTrans" cxnId="{70BC5683-EF3D-44E3-BBA5-2D040F967FA9}">
      <dgm:prSet/>
      <dgm:spPr/>
      <dgm:t>
        <a:bodyPr/>
        <a:lstStyle/>
        <a:p>
          <a:endParaRPr lang="en-US"/>
        </a:p>
      </dgm:t>
    </dgm:pt>
    <dgm:pt modelId="{289DC808-432B-420C-9F65-DFF33DCBDC7E}" type="pres">
      <dgm:prSet presAssocID="{083BD934-F3EF-40F2-A142-81F08505B02F}" presName="cycle" presStyleCnt="0">
        <dgm:presLayoutVars>
          <dgm:dir/>
          <dgm:resizeHandles val="exact"/>
        </dgm:presLayoutVars>
      </dgm:prSet>
      <dgm:spPr/>
      <dgm:t>
        <a:bodyPr/>
        <a:lstStyle/>
        <a:p>
          <a:endParaRPr lang="en-US"/>
        </a:p>
      </dgm:t>
    </dgm:pt>
    <dgm:pt modelId="{67ADDDA4-D08C-4F5F-9B3A-7CDF34B8A92A}" type="pres">
      <dgm:prSet presAssocID="{3C66A1A9-3EA2-4654-BF77-A86CD648E83F}" presName="node" presStyleLbl="node1" presStyleIdx="0" presStyleCnt="4" custScaleX="127505" custScaleY="121068" custRadScaleRad="101232">
        <dgm:presLayoutVars>
          <dgm:bulletEnabled val="1"/>
        </dgm:presLayoutVars>
      </dgm:prSet>
      <dgm:spPr/>
      <dgm:t>
        <a:bodyPr/>
        <a:lstStyle/>
        <a:p>
          <a:endParaRPr lang="en-US"/>
        </a:p>
      </dgm:t>
    </dgm:pt>
    <dgm:pt modelId="{DB15B913-A0D3-4BBA-8228-DED4DCE5EDB9}" type="pres">
      <dgm:prSet presAssocID="{01CCCF0C-B23A-48C0-91C2-854E5059809B}" presName="sibTrans" presStyleLbl="sibTrans2D1" presStyleIdx="0" presStyleCnt="4"/>
      <dgm:spPr/>
      <dgm:t>
        <a:bodyPr/>
        <a:lstStyle/>
        <a:p>
          <a:endParaRPr lang="en-US"/>
        </a:p>
      </dgm:t>
    </dgm:pt>
    <dgm:pt modelId="{1014E2D2-4899-43D6-8E9A-4AF304506E84}" type="pres">
      <dgm:prSet presAssocID="{01CCCF0C-B23A-48C0-91C2-854E5059809B}" presName="connectorText" presStyleLbl="sibTrans2D1" presStyleIdx="0" presStyleCnt="4"/>
      <dgm:spPr/>
      <dgm:t>
        <a:bodyPr/>
        <a:lstStyle/>
        <a:p>
          <a:endParaRPr lang="en-US"/>
        </a:p>
      </dgm:t>
    </dgm:pt>
    <dgm:pt modelId="{14A339E3-3924-407F-89AC-94F0D639DF74}" type="pres">
      <dgm:prSet presAssocID="{55002442-ABA0-4F2A-A910-7B1113D1050A}" presName="node" presStyleLbl="node1" presStyleIdx="1" presStyleCnt="4" custScaleX="127505" custScaleY="121068" custRadScaleRad="146436" custRadScaleInc="919">
        <dgm:presLayoutVars>
          <dgm:bulletEnabled val="1"/>
        </dgm:presLayoutVars>
      </dgm:prSet>
      <dgm:spPr/>
      <dgm:t>
        <a:bodyPr/>
        <a:lstStyle/>
        <a:p>
          <a:endParaRPr lang="en-US"/>
        </a:p>
      </dgm:t>
    </dgm:pt>
    <dgm:pt modelId="{BF6E75A4-854F-44F1-A993-E2D81232334E}" type="pres">
      <dgm:prSet presAssocID="{7D958F01-9A37-42C2-AE77-BCAEC9376D66}" presName="sibTrans" presStyleLbl="sibTrans2D1" presStyleIdx="1" presStyleCnt="4"/>
      <dgm:spPr/>
      <dgm:t>
        <a:bodyPr/>
        <a:lstStyle/>
        <a:p>
          <a:endParaRPr lang="en-US"/>
        </a:p>
      </dgm:t>
    </dgm:pt>
    <dgm:pt modelId="{9B807699-B57E-47F2-AEED-B3137E98347C}" type="pres">
      <dgm:prSet presAssocID="{7D958F01-9A37-42C2-AE77-BCAEC9376D66}" presName="connectorText" presStyleLbl="sibTrans2D1" presStyleIdx="1" presStyleCnt="4"/>
      <dgm:spPr/>
      <dgm:t>
        <a:bodyPr/>
        <a:lstStyle/>
        <a:p>
          <a:endParaRPr lang="en-US"/>
        </a:p>
      </dgm:t>
    </dgm:pt>
    <dgm:pt modelId="{836F70E6-4433-4E35-BFDF-78CB6878460E}" type="pres">
      <dgm:prSet presAssocID="{2022AF50-8B6A-4C3C-871F-D97F0018A3E8}" presName="node" presStyleLbl="node1" presStyleIdx="2" presStyleCnt="4" custScaleX="127505" custScaleY="121068">
        <dgm:presLayoutVars>
          <dgm:bulletEnabled val="1"/>
        </dgm:presLayoutVars>
      </dgm:prSet>
      <dgm:spPr/>
      <dgm:t>
        <a:bodyPr/>
        <a:lstStyle/>
        <a:p>
          <a:endParaRPr lang="en-US"/>
        </a:p>
      </dgm:t>
    </dgm:pt>
    <dgm:pt modelId="{97D7BD3D-71CC-4B42-B31F-54FFE61F70F8}" type="pres">
      <dgm:prSet presAssocID="{6EEAE1B2-87CE-4032-95D3-9BF65A765FAE}" presName="sibTrans" presStyleLbl="sibTrans2D1" presStyleIdx="2" presStyleCnt="4"/>
      <dgm:spPr/>
      <dgm:t>
        <a:bodyPr/>
        <a:lstStyle/>
        <a:p>
          <a:endParaRPr lang="en-US"/>
        </a:p>
      </dgm:t>
    </dgm:pt>
    <dgm:pt modelId="{1820143D-971F-41B1-9459-66A3E194E208}" type="pres">
      <dgm:prSet presAssocID="{6EEAE1B2-87CE-4032-95D3-9BF65A765FAE}" presName="connectorText" presStyleLbl="sibTrans2D1" presStyleIdx="2" presStyleCnt="4"/>
      <dgm:spPr/>
      <dgm:t>
        <a:bodyPr/>
        <a:lstStyle/>
        <a:p>
          <a:endParaRPr lang="en-US"/>
        </a:p>
      </dgm:t>
    </dgm:pt>
    <dgm:pt modelId="{DD4CBD55-109F-4064-A77B-16CB606687F5}" type="pres">
      <dgm:prSet presAssocID="{F4BF3B9E-4054-4107-8C8C-47C093DD2AA8}" presName="node" presStyleLbl="node1" presStyleIdx="3" presStyleCnt="4" custScaleX="127505" custScaleY="121068" custRadScaleRad="136705" custRadScaleInc="3485">
        <dgm:presLayoutVars>
          <dgm:bulletEnabled val="1"/>
        </dgm:presLayoutVars>
      </dgm:prSet>
      <dgm:spPr/>
      <dgm:t>
        <a:bodyPr/>
        <a:lstStyle/>
        <a:p>
          <a:endParaRPr lang="en-US"/>
        </a:p>
      </dgm:t>
    </dgm:pt>
    <dgm:pt modelId="{D90445B8-6D76-4462-B830-1AA708FF9344}" type="pres">
      <dgm:prSet presAssocID="{5EFE485B-6B2A-4A4B-A7D6-27F11D60A038}" presName="sibTrans" presStyleLbl="sibTrans2D1" presStyleIdx="3" presStyleCnt="4"/>
      <dgm:spPr/>
      <dgm:t>
        <a:bodyPr/>
        <a:lstStyle/>
        <a:p>
          <a:endParaRPr lang="en-US"/>
        </a:p>
      </dgm:t>
    </dgm:pt>
    <dgm:pt modelId="{11561DD5-4894-450B-A5BF-8BFB983A405E}" type="pres">
      <dgm:prSet presAssocID="{5EFE485B-6B2A-4A4B-A7D6-27F11D60A038}" presName="connectorText" presStyleLbl="sibTrans2D1" presStyleIdx="3" presStyleCnt="4"/>
      <dgm:spPr/>
      <dgm:t>
        <a:bodyPr/>
        <a:lstStyle/>
        <a:p>
          <a:endParaRPr lang="en-US"/>
        </a:p>
      </dgm:t>
    </dgm:pt>
  </dgm:ptLst>
  <dgm:cxnLst>
    <dgm:cxn modelId="{106C7C4F-0942-4795-A9C4-B1E271F6C703}" srcId="{083BD934-F3EF-40F2-A142-81F08505B02F}" destId="{2022AF50-8B6A-4C3C-871F-D97F0018A3E8}" srcOrd="2" destOrd="0" parTransId="{5FC171F5-1FA1-4807-B4F3-14CEDF800C36}" sibTransId="{6EEAE1B2-87CE-4032-95D3-9BF65A765FAE}"/>
    <dgm:cxn modelId="{F1DF0498-F0A2-4FB3-A3A0-1567AA5515F4}" type="presOf" srcId="{5EFE485B-6B2A-4A4B-A7D6-27F11D60A038}" destId="{11561DD5-4894-450B-A5BF-8BFB983A405E}" srcOrd="1" destOrd="0" presId="urn:microsoft.com/office/officeart/2005/8/layout/cycle2"/>
    <dgm:cxn modelId="{D2B3DBFC-8056-426E-9966-506918314BCD}" type="presOf" srcId="{6EEAE1B2-87CE-4032-95D3-9BF65A765FAE}" destId="{97D7BD3D-71CC-4B42-B31F-54FFE61F70F8}" srcOrd="0" destOrd="0" presId="urn:microsoft.com/office/officeart/2005/8/layout/cycle2"/>
    <dgm:cxn modelId="{49994278-4088-475A-B5B9-D49ED473F642}" type="presOf" srcId="{7D958F01-9A37-42C2-AE77-BCAEC9376D66}" destId="{9B807699-B57E-47F2-AEED-B3137E98347C}" srcOrd="1" destOrd="0" presId="urn:microsoft.com/office/officeart/2005/8/layout/cycle2"/>
    <dgm:cxn modelId="{B8D1B46D-0E37-4B27-80E6-AF319C9E9A05}" type="presOf" srcId="{01CCCF0C-B23A-48C0-91C2-854E5059809B}" destId="{DB15B913-A0D3-4BBA-8228-DED4DCE5EDB9}" srcOrd="0" destOrd="0" presId="urn:microsoft.com/office/officeart/2005/8/layout/cycle2"/>
    <dgm:cxn modelId="{CAE37187-B1CC-4F94-A946-0E0F09905E0A}" srcId="{083BD934-F3EF-40F2-A142-81F08505B02F}" destId="{55002442-ABA0-4F2A-A910-7B1113D1050A}" srcOrd="1" destOrd="0" parTransId="{8ADDC327-05EB-45B3-A4E9-C5F488347CA3}" sibTransId="{7D958F01-9A37-42C2-AE77-BCAEC9376D66}"/>
    <dgm:cxn modelId="{E279CB9E-F5D3-4D34-8C58-2B11E1C15733}" type="presOf" srcId="{2022AF50-8B6A-4C3C-871F-D97F0018A3E8}" destId="{836F70E6-4433-4E35-BFDF-78CB6878460E}" srcOrd="0" destOrd="0" presId="urn:microsoft.com/office/officeart/2005/8/layout/cycle2"/>
    <dgm:cxn modelId="{0547F5B7-A394-4B9A-8080-93E093D27034}" srcId="{083BD934-F3EF-40F2-A142-81F08505B02F}" destId="{3C66A1A9-3EA2-4654-BF77-A86CD648E83F}" srcOrd="0" destOrd="0" parTransId="{F39CE7FA-DDE5-4466-85B9-E75E6017F454}" sibTransId="{01CCCF0C-B23A-48C0-91C2-854E5059809B}"/>
    <dgm:cxn modelId="{F1997444-7EAE-465B-A87C-BD173111E85E}" type="presOf" srcId="{01CCCF0C-B23A-48C0-91C2-854E5059809B}" destId="{1014E2D2-4899-43D6-8E9A-4AF304506E84}" srcOrd="1" destOrd="0" presId="urn:microsoft.com/office/officeart/2005/8/layout/cycle2"/>
    <dgm:cxn modelId="{C468377E-E52C-4820-8032-FDFC505E30F1}" type="presOf" srcId="{3C66A1A9-3EA2-4654-BF77-A86CD648E83F}" destId="{67ADDDA4-D08C-4F5F-9B3A-7CDF34B8A92A}" srcOrd="0" destOrd="0" presId="urn:microsoft.com/office/officeart/2005/8/layout/cycle2"/>
    <dgm:cxn modelId="{DABE41C2-699B-46BD-9D61-05B4DEDA9682}" type="presOf" srcId="{6EEAE1B2-87CE-4032-95D3-9BF65A765FAE}" destId="{1820143D-971F-41B1-9459-66A3E194E208}" srcOrd="1" destOrd="0" presId="urn:microsoft.com/office/officeart/2005/8/layout/cycle2"/>
    <dgm:cxn modelId="{9FC0B92B-0FFE-466F-B489-56B58B5A36E9}" type="presOf" srcId="{55002442-ABA0-4F2A-A910-7B1113D1050A}" destId="{14A339E3-3924-407F-89AC-94F0D639DF74}" srcOrd="0" destOrd="0" presId="urn:microsoft.com/office/officeart/2005/8/layout/cycle2"/>
    <dgm:cxn modelId="{70BC5683-EF3D-44E3-BBA5-2D040F967FA9}" srcId="{083BD934-F3EF-40F2-A142-81F08505B02F}" destId="{F4BF3B9E-4054-4107-8C8C-47C093DD2AA8}" srcOrd="3" destOrd="0" parTransId="{97CD1182-9273-45BC-9A62-E66275D2D46F}" sibTransId="{5EFE485B-6B2A-4A4B-A7D6-27F11D60A038}"/>
    <dgm:cxn modelId="{3D950971-8441-42FA-938D-30E25FEFDC27}" type="presOf" srcId="{7D958F01-9A37-42C2-AE77-BCAEC9376D66}" destId="{BF6E75A4-854F-44F1-A993-E2D81232334E}" srcOrd="0" destOrd="0" presId="urn:microsoft.com/office/officeart/2005/8/layout/cycle2"/>
    <dgm:cxn modelId="{E1804E64-2789-42EF-9944-C16439411207}" type="presOf" srcId="{F4BF3B9E-4054-4107-8C8C-47C093DD2AA8}" destId="{DD4CBD55-109F-4064-A77B-16CB606687F5}" srcOrd="0" destOrd="0" presId="urn:microsoft.com/office/officeart/2005/8/layout/cycle2"/>
    <dgm:cxn modelId="{D7D1186C-8167-45EE-A231-74F595B5B202}" type="presOf" srcId="{5EFE485B-6B2A-4A4B-A7D6-27F11D60A038}" destId="{D90445B8-6D76-4462-B830-1AA708FF9344}" srcOrd="0" destOrd="0" presId="urn:microsoft.com/office/officeart/2005/8/layout/cycle2"/>
    <dgm:cxn modelId="{486C6022-3BE1-4B87-8160-9593C692368B}" type="presOf" srcId="{083BD934-F3EF-40F2-A142-81F08505B02F}" destId="{289DC808-432B-420C-9F65-DFF33DCBDC7E}" srcOrd="0" destOrd="0" presId="urn:microsoft.com/office/officeart/2005/8/layout/cycle2"/>
    <dgm:cxn modelId="{812E5A5A-D962-463D-8D81-FE8A2F6606BD}" type="presParOf" srcId="{289DC808-432B-420C-9F65-DFF33DCBDC7E}" destId="{67ADDDA4-D08C-4F5F-9B3A-7CDF34B8A92A}" srcOrd="0" destOrd="0" presId="urn:microsoft.com/office/officeart/2005/8/layout/cycle2"/>
    <dgm:cxn modelId="{9CEDFADB-C5C8-4791-9E8C-18841AEE0E65}" type="presParOf" srcId="{289DC808-432B-420C-9F65-DFF33DCBDC7E}" destId="{DB15B913-A0D3-4BBA-8228-DED4DCE5EDB9}" srcOrd="1" destOrd="0" presId="urn:microsoft.com/office/officeart/2005/8/layout/cycle2"/>
    <dgm:cxn modelId="{3A275AD3-B9D7-42E7-843C-612F8DC9814B}" type="presParOf" srcId="{DB15B913-A0D3-4BBA-8228-DED4DCE5EDB9}" destId="{1014E2D2-4899-43D6-8E9A-4AF304506E84}" srcOrd="0" destOrd="0" presId="urn:microsoft.com/office/officeart/2005/8/layout/cycle2"/>
    <dgm:cxn modelId="{5A3A8977-2DAD-43A9-A2CA-C0D729E3E677}" type="presParOf" srcId="{289DC808-432B-420C-9F65-DFF33DCBDC7E}" destId="{14A339E3-3924-407F-89AC-94F0D639DF74}" srcOrd="2" destOrd="0" presId="urn:microsoft.com/office/officeart/2005/8/layout/cycle2"/>
    <dgm:cxn modelId="{A4922DAF-9005-4A50-B655-FEBB31D601B6}" type="presParOf" srcId="{289DC808-432B-420C-9F65-DFF33DCBDC7E}" destId="{BF6E75A4-854F-44F1-A993-E2D81232334E}" srcOrd="3" destOrd="0" presId="urn:microsoft.com/office/officeart/2005/8/layout/cycle2"/>
    <dgm:cxn modelId="{C316FF85-DB11-4A1D-8050-A068A41F0F59}" type="presParOf" srcId="{BF6E75A4-854F-44F1-A993-E2D81232334E}" destId="{9B807699-B57E-47F2-AEED-B3137E98347C}" srcOrd="0" destOrd="0" presId="urn:microsoft.com/office/officeart/2005/8/layout/cycle2"/>
    <dgm:cxn modelId="{2DF7E1AA-3CD5-488F-9C77-8BB4B71897F5}" type="presParOf" srcId="{289DC808-432B-420C-9F65-DFF33DCBDC7E}" destId="{836F70E6-4433-4E35-BFDF-78CB6878460E}" srcOrd="4" destOrd="0" presId="urn:microsoft.com/office/officeart/2005/8/layout/cycle2"/>
    <dgm:cxn modelId="{D4124AC5-3BFA-4110-88BA-73747CB8587A}" type="presParOf" srcId="{289DC808-432B-420C-9F65-DFF33DCBDC7E}" destId="{97D7BD3D-71CC-4B42-B31F-54FFE61F70F8}" srcOrd="5" destOrd="0" presId="urn:microsoft.com/office/officeart/2005/8/layout/cycle2"/>
    <dgm:cxn modelId="{F509BE3A-B102-4471-90A3-0F1B2337A823}" type="presParOf" srcId="{97D7BD3D-71CC-4B42-B31F-54FFE61F70F8}" destId="{1820143D-971F-41B1-9459-66A3E194E208}" srcOrd="0" destOrd="0" presId="urn:microsoft.com/office/officeart/2005/8/layout/cycle2"/>
    <dgm:cxn modelId="{384BFEED-30F6-48F9-8F4C-0FBE277F90FA}" type="presParOf" srcId="{289DC808-432B-420C-9F65-DFF33DCBDC7E}" destId="{DD4CBD55-109F-4064-A77B-16CB606687F5}" srcOrd="6" destOrd="0" presId="urn:microsoft.com/office/officeart/2005/8/layout/cycle2"/>
    <dgm:cxn modelId="{0B766575-944C-425F-A593-9B6F7B10E64E}" type="presParOf" srcId="{289DC808-432B-420C-9F65-DFF33DCBDC7E}" destId="{D90445B8-6D76-4462-B830-1AA708FF9344}" srcOrd="7" destOrd="0" presId="urn:microsoft.com/office/officeart/2005/8/layout/cycle2"/>
    <dgm:cxn modelId="{27990AC5-1AF8-4497-9588-923493DC5024}" type="presParOf" srcId="{D90445B8-6D76-4462-B830-1AA708FF9344}" destId="{11561DD5-4894-450B-A5BF-8BFB983A40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77BE-1934-4032-BD76-DD93A956D452}">
      <dsp:nvSpPr>
        <dsp:cNvPr id="0" name=""/>
        <dsp:cNvSpPr/>
      </dsp:nvSpPr>
      <dsp:spPr>
        <a:xfrm>
          <a:off x="7903" y="583888"/>
          <a:ext cx="1412765" cy="1478561"/>
        </a:xfrm>
        <a:prstGeom prst="roundRect">
          <a:avLst>
            <a:gd name="adj" fmla="val 10000"/>
          </a:avLst>
        </a:prstGeom>
        <a:solidFill>
          <a:srgbClr val="FF8000">
            <a:lumMod val="20000"/>
            <a:lumOff val="8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latin typeface="Palatino Linotype"/>
              <a:ea typeface="+mn-ea"/>
              <a:cs typeface="+mn-cs"/>
            </a:rPr>
            <a:t>Personally valued future goal</a:t>
          </a:r>
          <a:endParaRPr lang="en-US" sz="1600" kern="1200" dirty="0">
            <a:solidFill>
              <a:sysClr val="windowText" lastClr="000000"/>
            </a:solidFill>
            <a:latin typeface="Palatino Linotype"/>
            <a:ea typeface="+mn-ea"/>
            <a:cs typeface="+mn-cs"/>
          </a:endParaRPr>
        </a:p>
      </dsp:txBody>
      <dsp:txXfrm>
        <a:off x="49281" y="625266"/>
        <a:ext cx="1330009" cy="1395805"/>
      </dsp:txXfrm>
    </dsp:sp>
    <dsp:sp modelId="{5B7187A5-175E-4F61-8180-1AF949517451}">
      <dsp:nvSpPr>
        <dsp:cNvPr id="0" name=""/>
        <dsp:cNvSpPr/>
      </dsp:nvSpPr>
      <dsp:spPr>
        <a:xfrm>
          <a:off x="1561945" y="1147986"/>
          <a:ext cx="299506" cy="350365"/>
        </a:xfrm>
        <a:prstGeom prst="rightArrow">
          <a:avLst>
            <a:gd name="adj1" fmla="val 60000"/>
            <a:gd name="adj2" fmla="val 50000"/>
          </a:avLst>
        </a:prstGeom>
        <a:solidFill>
          <a:srgbClr val="FF8000">
            <a:lumMod val="20000"/>
            <a:lumOff val="8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solidFill>
              <a:sysClr val="windowText" lastClr="000000"/>
            </a:solidFill>
            <a:latin typeface="Palatino Linotype"/>
            <a:ea typeface="+mn-ea"/>
            <a:cs typeface="+mn-cs"/>
          </a:endParaRPr>
        </a:p>
      </dsp:txBody>
      <dsp:txXfrm>
        <a:off x="1561945" y="1218059"/>
        <a:ext cx="209654" cy="210219"/>
      </dsp:txXfrm>
    </dsp:sp>
    <dsp:sp modelId="{AE8C4E2D-BF2D-4336-A26F-0AD01C79C556}">
      <dsp:nvSpPr>
        <dsp:cNvPr id="0" name=""/>
        <dsp:cNvSpPr/>
      </dsp:nvSpPr>
      <dsp:spPr>
        <a:xfrm>
          <a:off x="1985775" y="618305"/>
          <a:ext cx="1507872" cy="1409727"/>
        </a:xfrm>
        <a:prstGeom prst="roundRect">
          <a:avLst>
            <a:gd name="adj" fmla="val 10000"/>
          </a:avLst>
        </a:prstGeom>
        <a:solidFill>
          <a:srgbClr val="FF8000">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latin typeface="Palatino Linotype"/>
              <a:ea typeface="+mn-ea"/>
              <a:cs typeface="+mn-cs"/>
            </a:rPr>
            <a:t>Sub-goals</a:t>
          </a:r>
          <a:endParaRPr lang="en-US" sz="1600" kern="1200" dirty="0">
            <a:solidFill>
              <a:sysClr val="windowText" lastClr="000000"/>
            </a:solidFill>
            <a:latin typeface="Palatino Linotype"/>
            <a:ea typeface="+mn-ea"/>
            <a:cs typeface="+mn-cs"/>
          </a:endParaRPr>
        </a:p>
      </dsp:txBody>
      <dsp:txXfrm>
        <a:off x="2027064" y="659594"/>
        <a:ext cx="1425294" cy="1327149"/>
      </dsp:txXfrm>
    </dsp:sp>
    <dsp:sp modelId="{B874DBB9-8F7E-41A4-8BB2-9DED3FE6C49D}">
      <dsp:nvSpPr>
        <dsp:cNvPr id="0" name=""/>
        <dsp:cNvSpPr/>
      </dsp:nvSpPr>
      <dsp:spPr>
        <a:xfrm>
          <a:off x="3634924" y="1147986"/>
          <a:ext cx="299506" cy="350365"/>
        </a:xfrm>
        <a:prstGeom prst="rightArrow">
          <a:avLst>
            <a:gd name="adj1" fmla="val 60000"/>
            <a:gd name="adj2" fmla="val 50000"/>
          </a:avLst>
        </a:prstGeom>
        <a:solidFill>
          <a:srgbClr val="FF8000">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solidFill>
              <a:sysClr val="windowText" lastClr="000000"/>
            </a:solidFill>
            <a:latin typeface="Palatino Linotype"/>
            <a:ea typeface="+mn-ea"/>
            <a:cs typeface="+mn-cs"/>
          </a:endParaRPr>
        </a:p>
      </dsp:txBody>
      <dsp:txXfrm>
        <a:off x="3634924" y="1218059"/>
        <a:ext cx="209654" cy="210219"/>
      </dsp:txXfrm>
    </dsp:sp>
    <dsp:sp modelId="{E4382A68-4133-46DC-B6DE-64D0DC1C218C}">
      <dsp:nvSpPr>
        <dsp:cNvPr id="0" name=""/>
        <dsp:cNvSpPr/>
      </dsp:nvSpPr>
      <dsp:spPr>
        <a:xfrm>
          <a:off x="4058753" y="618313"/>
          <a:ext cx="1640573" cy="1409710"/>
        </a:xfrm>
        <a:prstGeom prst="roundRect">
          <a:avLst>
            <a:gd name="adj" fmla="val 10000"/>
          </a:avLst>
        </a:prstGeom>
        <a:solidFill>
          <a:srgbClr val="FF80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latin typeface="Palatino Linotype"/>
              <a:ea typeface="+mn-ea"/>
              <a:cs typeface="+mn-cs"/>
            </a:rPr>
            <a:t>Self-regulatory behaviors</a:t>
          </a:r>
          <a:endParaRPr lang="en-US" sz="1600" kern="1200" dirty="0">
            <a:solidFill>
              <a:sysClr val="windowText" lastClr="000000"/>
            </a:solidFill>
            <a:latin typeface="Palatino Linotype"/>
            <a:ea typeface="+mn-ea"/>
            <a:cs typeface="+mn-cs"/>
          </a:endParaRPr>
        </a:p>
      </dsp:txBody>
      <dsp:txXfrm>
        <a:off x="4100042" y="659602"/>
        <a:ext cx="1557995" cy="1327132"/>
      </dsp:txXfrm>
    </dsp:sp>
    <dsp:sp modelId="{8AB39A5A-EBAA-4679-B48D-A503E9E3DE89}">
      <dsp:nvSpPr>
        <dsp:cNvPr id="0" name=""/>
        <dsp:cNvSpPr/>
      </dsp:nvSpPr>
      <dsp:spPr>
        <a:xfrm>
          <a:off x="5840603" y="1147986"/>
          <a:ext cx="299506" cy="350365"/>
        </a:xfrm>
        <a:prstGeom prst="rightArrow">
          <a:avLst>
            <a:gd name="adj1" fmla="val 60000"/>
            <a:gd name="adj2" fmla="val 50000"/>
          </a:avLst>
        </a:prstGeom>
        <a:solidFill>
          <a:srgbClr val="FF8000">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solidFill>
              <a:sysClr val="windowText" lastClr="000000"/>
            </a:solidFill>
            <a:latin typeface="Palatino Linotype"/>
            <a:ea typeface="+mn-ea"/>
            <a:cs typeface="+mn-cs"/>
          </a:endParaRPr>
        </a:p>
      </dsp:txBody>
      <dsp:txXfrm>
        <a:off x="5840603" y="1218059"/>
        <a:ext cx="209654" cy="210219"/>
      </dsp:txXfrm>
    </dsp:sp>
    <dsp:sp modelId="{AB06A4F8-35DC-4E81-AD71-244481261434}">
      <dsp:nvSpPr>
        <dsp:cNvPr id="0" name=""/>
        <dsp:cNvSpPr/>
      </dsp:nvSpPr>
      <dsp:spPr>
        <a:xfrm>
          <a:off x="6264433" y="36086"/>
          <a:ext cx="2490662" cy="2574165"/>
        </a:xfrm>
        <a:prstGeom prst="irregularSeal1">
          <a:avLst/>
        </a:prstGeom>
        <a:solidFill>
          <a:srgbClr val="92D4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latin typeface="Palatino Linotype"/>
              <a:ea typeface="+mn-ea"/>
              <a:cs typeface="+mn-cs"/>
            </a:rPr>
            <a:t>Goal achievement</a:t>
          </a:r>
          <a:endParaRPr lang="en-US" sz="1600" kern="1200" dirty="0">
            <a:solidFill>
              <a:sysClr val="windowText" lastClr="000000"/>
            </a:solidFill>
            <a:latin typeface="Palatino Linotype"/>
            <a:ea typeface="+mn-ea"/>
            <a:cs typeface="+mn-cs"/>
          </a:endParaRPr>
        </a:p>
      </dsp:txBody>
      <dsp:txXfrm>
        <a:off x="6797965" y="789268"/>
        <a:ext cx="1392349" cy="907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DDDA4-D08C-4F5F-9B3A-7CDF34B8A92A}">
      <dsp:nvSpPr>
        <dsp:cNvPr id="0" name=""/>
        <dsp:cNvSpPr/>
      </dsp:nvSpPr>
      <dsp:spPr>
        <a:xfrm>
          <a:off x="1843427" y="-135198"/>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Teacher delivers instruction</a:t>
          </a:r>
          <a:endParaRPr lang="en-US" sz="1400" kern="1200" dirty="0"/>
        </a:p>
      </dsp:txBody>
      <dsp:txXfrm>
        <a:off x="2084646" y="93843"/>
        <a:ext cx="1164707" cy="1105908"/>
      </dsp:txXfrm>
    </dsp:sp>
    <dsp:sp modelId="{DB15B913-A0D3-4BBA-8228-DED4DCE5EDB9}">
      <dsp:nvSpPr>
        <dsp:cNvPr id="0" name=""/>
        <dsp:cNvSpPr/>
      </dsp:nvSpPr>
      <dsp:spPr>
        <a:xfrm rot="2217487">
          <a:off x="3397213" y="1116070"/>
          <a:ext cx="366427"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408257" y="1170222"/>
        <a:ext cx="256499" cy="261595"/>
      </dsp:txXfrm>
    </dsp:sp>
    <dsp:sp modelId="{14A339E3-3924-407F-89AC-94F0D639DF74}">
      <dsp:nvSpPr>
        <dsp:cNvPr id="0" name=""/>
        <dsp:cNvSpPr/>
      </dsp:nvSpPr>
      <dsp:spPr>
        <a:xfrm>
          <a:off x="3686854" y="1251811"/>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Student responds</a:t>
          </a:r>
          <a:endParaRPr lang="en-US" sz="1400" kern="1200" dirty="0"/>
        </a:p>
      </dsp:txBody>
      <dsp:txXfrm>
        <a:off x="3928073" y="1480852"/>
        <a:ext cx="1164707" cy="1105908"/>
      </dsp:txXfrm>
    </dsp:sp>
    <dsp:sp modelId="{BF6E75A4-854F-44F1-A993-E2D81232334E}">
      <dsp:nvSpPr>
        <dsp:cNvPr id="0" name=""/>
        <dsp:cNvSpPr/>
      </dsp:nvSpPr>
      <dsp:spPr>
        <a:xfrm rot="8617323">
          <a:off x="3418439" y="2488819"/>
          <a:ext cx="356808"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515051" y="2544273"/>
        <a:ext cx="249766" cy="261595"/>
      </dsp:txXfrm>
    </dsp:sp>
    <dsp:sp modelId="{836F70E6-4433-4E35-BFDF-78CB6878460E}">
      <dsp:nvSpPr>
        <dsp:cNvPr id="0" name=""/>
        <dsp:cNvSpPr/>
      </dsp:nvSpPr>
      <dsp:spPr>
        <a:xfrm>
          <a:off x="1843427" y="2609808"/>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Teacher interprets  student response </a:t>
          </a:r>
          <a:endParaRPr lang="en-US" sz="1400" kern="1200" dirty="0"/>
        </a:p>
      </dsp:txBody>
      <dsp:txXfrm>
        <a:off x="2084646" y="2838849"/>
        <a:ext cx="1164707" cy="1105908"/>
      </dsp:txXfrm>
    </dsp:sp>
    <dsp:sp modelId="{97D7BD3D-71CC-4B42-B31F-54FFE61F70F8}">
      <dsp:nvSpPr>
        <dsp:cNvPr id="0" name=""/>
        <dsp:cNvSpPr/>
      </dsp:nvSpPr>
      <dsp:spPr>
        <a:xfrm rot="13060938">
          <a:off x="1564364" y="2468434"/>
          <a:ext cx="378813"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66156" y="2590366"/>
        <a:ext cx="265169" cy="261595"/>
      </dsp:txXfrm>
    </dsp:sp>
    <dsp:sp modelId="{DD4CBD55-109F-4064-A77B-16CB606687F5}">
      <dsp:nvSpPr>
        <dsp:cNvPr id="0" name=""/>
        <dsp:cNvSpPr/>
      </dsp:nvSpPr>
      <dsp:spPr>
        <a:xfrm>
          <a:off x="0" y="1185955"/>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Teacher provides feedback and/or adjusts</a:t>
          </a:r>
          <a:endParaRPr lang="en-US" sz="1400" kern="1200" dirty="0"/>
        </a:p>
      </dsp:txBody>
      <dsp:txXfrm>
        <a:off x="241219" y="1414996"/>
        <a:ext cx="1164707" cy="1105908"/>
      </dsp:txXfrm>
    </dsp:sp>
    <dsp:sp modelId="{D90445B8-6D76-4462-B830-1AA708FF9344}">
      <dsp:nvSpPr>
        <dsp:cNvPr id="0" name=""/>
        <dsp:cNvSpPr/>
      </dsp:nvSpPr>
      <dsp:spPr>
        <a:xfrm rot="19462287">
          <a:off x="1564970" y="1095061"/>
          <a:ext cx="344768"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74651" y="1212384"/>
        <a:ext cx="241338" cy="261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DDDA4-D08C-4F5F-9B3A-7CDF34B8A92A}">
      <dsp:nvSpPr>
        <dsp:cNvPr id="0" name=""/>
        <dsp:cNvSpPr/>
      </dsp:nvSpPr>
      <dsp:spPr>
        <a:xfrm>
          <a:off x="1843427" y="-135198"/>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Teacher delivers instruction</a:t>
          </a:r>
          <a:endParaRPr lang="en-US" sz="1400" kern="1200" dirty="0"/>
        </a:p>
      </dsp:txBody>
      <dsp:txXfrm>
        <a:off x="2084646" y="93843"/>
        <a:ext cx="1164707" cy="1105908"/>
      </dsp:txXfrm>
    </dsp:sp>
    <dsp:sp modelId="{DB15B913-A0D3-4BBA-8228-DED4DCE5EDB9}">
      <dsp:nvSpPr>
        <dsp:cNvPr id="0" name=""/>
        <dsp:cNvSpPr/>
      </dsp:nvSpPr>
      <dsp:spPr>
        <a:xfrm rot="2217487">
          <a:off x="3397213" y="1116070"/>
          <a:ext cx="366427"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408257" y="1170222"/>
        <a:ext cx="256499" cy="261595"/>
      </dsp:txXfrm>
    </dsp:sp>
    <dsp:sp modelId="{14A339E3-3924-407F-89AC-94F0D639DF74}">
      <dsp:nvSpPr>
        <dsp:cNvPr id="0" name=""/>
        <dsp:cNvSpPr/>
      </dsp:nvSpPr>
      <dsp:spPr>
        <a:xfrm>
          <a:off x="3686854" y="1251811"/>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Student responds</a:t>
          </a:r>
          <a:endParaRPr lang="en-US" sz="1400" kern="1200" dirty="0"/>
        </a:p>
      </dsp:txBody>
      <dsp:txXfrm>
        <a:off x="3928073" y="1480852"/>
        <a:ext cx="1164707" cy="1105908"/>
      </dsp:txXfrm>
    </dsp:sp>
    <dsp:sp modelId="{BF6E75A4-854F-44F1-A993-E2D81232334E}">
      <dsp:nvSpPr>
        <dsp:cNvPr id="0" name=""/>
        <dsp:cNvSpPr/>
      </dsp:nvSpPr>
      <dsp:spPr>
        <a:xfrm rot="8617323">
          <a:off x="3418439" y="2488819"/>
          <a:ext cx="356808"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515051" y="2544273"/>
        <a:ext cx="249766" cy="261595"/>
      </dsp:txXfrm>
    </dsp:sp>
    <dsp:sp modelId="{836F70E6-4433-4E35-BFDF-78CB6878460E}">
      <dsp:nvSpPr>
        <dsp:cNvPr id="0" name=""/>
        <dsp:cNvSpPr/>
      </dsp:nvSpPr>
      <dsp:spPr>
        <a:xfrm>
          <a:off x="1843427" y="2609808"/>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Teacher interprets  student response </a:t>
          </a:r>
          <a:endParaRPr lang="en-US" sz="1400" kern="1200" dirty="0"/>
        </a:p>
      </dsp:txBody>
      <dsp:txXfrm>
        <a:off x="2084646" y="2838849"/>
        <a:ext cx="1164707" cy="1105908"/>
      </dsp:txXfrm>
    </dsp:sp>
    <dsp:sp modelId="{97D7BD3D-71CC-4B42-B31F-54FFE61F70F8}">
      <dsp:nvSpPr>
        <dsp:cNvPr id="0" name=""/>
        <dsp:cNvSpPr/>
      </dsp:nvSpPr>
      <dsp:spPr>
        <a:xfrm rot="13060938">
          <a:off x="1564364" y="2468434"/>
          <a:ext cx="378813"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66156" y="2590366"/>
        <a:ext cx="265169" cy="261595"/>
      </dsp:txXfrm>
    </dsp:sp>
    <dsp:sp modelId="{DD4CBD55-109F-4064-A77B-16CB606687F5}">
      <dsp:nvSpPr>
        <dsp:cNvPr id="0" name=""/>
        <dsp:cNvSpPr/>
      </dsp:nvSpPr>
      <dsp:spPr>
        <a:xfrm>
          <a:off x="0" y="1185955"/>
          <a:ext cx="1647145" cy="1563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Teacher provides feedback and/or adjusts</a:t>
          </a:r>
          <a:endParaRPr lang="en-US" sz="1400" kern="1200" dirty="0"/>
        </a:p>
      </dsp:txBody>
      <dsp:txXfrm>
        <a:off x="241219" y="1414996"/>
        <a:ext cx="1164707" cy="1105908"/>
      </dsp:txXfrm>
    </dsp:sp>
    <dsp:sp modelId="{D90445B8-6D76-4462-B830-1AA708FF9344}">
      <dsp:nvSpPr>
        <dsp:cNvPr id="0" name=""/>
        <dsp:cNvSpPr/>
      </dsp:nvSpPr>
      <dsp:spPr>
        <a:xfrm rot="19462287">
          <a:off x="1564970" y="1095061"/>
          <a:ext cx="344768" cy="4359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74651" y="1212384"/>
        <a:ext cx="241338" cy="2615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73B6F-2440-415E-BC75-9A16346FA1E6}" type="datetimeFigureOut">
              <a:rPr lang="en-US" smtClean="0"/>
              <a:t>3/20/2019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C2ACD-A8FA-4769-8535-E1261E0494E7}" type="slidenum">
              <a:rPr lang="en-US" smtClean="0"/>
              <a:t>‹#›</a:t>
            </a:fld>
            <a:endParaRPr lang="en-US"/>
          </a:p>
        </p:txBody>
      </p:sp>
    </p:spTree>
    <p:extLst>
      <p:ext uri="{BB962C8B-B14F-4D97-AF65-F5344CB8AC3E}">
        <p14:creationId xmlns:p14="http://schemas.microsoft.com/office/powerpoint/2010/main" val="297469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C2ACD-A8FA-4769-8535-E1261E0494E7}" type="slidenum">
              <a:rPr lang="en-US" smtClean="0"/>
              <a:t>1</a:t>
            </a:fld>
            <a:endParaRPr lang="en-US"/>
          </a:p>
        </p:txBody>
      </p:sp>
    </p:spTree>
    <p:extLst>
      <p:ext uri="{BB962C8B-B14F-4D97-AF65-F5344CB8AC3E}">
        <p14:creationId xmlns:p14="http://schemas.microsoft.com/office/powerpoint/2010/main" val="412238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endParaRPr lang="en-US" sz="1100" dirty="0"/>
          </a:p>
          <a:p>
            <a:pPr defTabSz="897301" eaLnBrk="0" fontAlgn="base" hangingPunct="0">
              <a:spcBef>
                <a:spcPct val="30000"/>
              </a:spcBef>
              <a:spcAft>
                <a:spcPct val="0"/>
              </a:spcAft>
              <a:defRPr/>
            </a:pPr>
            <a:r>
              <a:rPr lang="en-US" dirty="0"/>
              <a:t>Interventions directed toward individuals hold promise, but are ultimately limited. Children and youth whose lives are affected by poverty, racism, and other forms of oppression face challenges that are difficult to rise above through individual agency alone. Educators and community members need to focus not only on individual children and youth, but also on the environments in which they spend their time and the adults with whom they interact. We need to work toward structural and institutional changes that will afford all children the opportunity to both imagine and achieve the future they desire. </a:t>
            </a:r>
          </a:p>
          <a:p>
            <a:endParaRPr lang="en-US"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11</a:t>
            </a:fld>
            <a:endParaRPr lang="en-US"/>
          </a:p>
        </p:txBody>
      </p:sp>
    </p:spTree>
    <p:extLst>
      <p:ext uri="{BB962C8B-B14F-4D97-AF65-F5344CB8AC3E}">
        <p14:creationId xmlns:p14="http://schemas.microsoft.com/office/powerpoint/2010/main" val="43372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Self-regulation</a:t>
            </a:r>
            <a:r>
              <a:rPr lang="en-US" baseline="0" dirty="0" smtClean="0"/>
              <a:t> skills play into formative assessment in a few ways. First, let’s consider the physiological side. For formative assessment to work, teachers have to design lessons that make it possible for students to reveal their thinking, such as by answering an open-ended question, sketching a diagram, writing an explanation, participating in a debate with other students—there are many ways for teachers to ask students to show their thinking. Crucially, students have to be willing to reveal what they are thinking, even if that means they reveal things they misunderstand or are just beginning to understand. Especially when students aren’t used to demonstrating their thinking in such ways or the content matter is especially challenging for them, this can make students feel vulnerable and stressed. When they’re feeling vulnerable and stressed, they may feel a variety of physical changes—tense muscles, knots or butterflies in their stomachs, sweaty palms, racing heart beats, dry mouths—that can interfere with their ability to think and learn. This is especially true for students suffering from trauma or adverse childhood experiences (ACEs), whose fight, flight, or freeze responses can be triggered by stressors in the classroom that have nothing to do with the original source of their trauma. </a:t>
            </a:r>
          </a:p>
          <a:p>
            <a:endParaRPr lang="en-US" baseline="0" dirty="0" smtClean="0"/>
          </a:p>
        </p:txBody>
      </p:sp>
      <p:sp>
        <p:nvSpPr>
          <p:cNvPr id="4" name="Slide Number Placeholder 3"/>
          <p:cNvSpPr>
            <a:spLocks noGrp="1"/>
          </p:cNvSpPr>
          <p:nvPr>
            <p:ph type="sldNum" sz="quarter" idx="10"/>
          </p:nvPr>
        </p:nvSpPr>
        <p:spPr/>
        <p:txBody>
          <a:bodyPr/>
          <a:lstStyle/>
          <a:p>
            <a:fld id="{5CBC2ACD-A8FA-4769-8535-E1261E0494E7}" type="slidenum">
              <a:rPr lang="en-US" smtClean="0"/>
              <a:t>12</a:t>
            </a:fld>
            <a:endParaRPr lang="en-US" dirty="0"/>
          </a:p>
        </p:txBody>
      </p:sp>
    </p:spTree>
    <p:extLst>
      <p:ext uri="{BB962C8B-B14F-4D97-AF65-F5344CB8AC3E}">
        <p14:creationId xmlns:p14="http://schemas.microsoft.com/office/powerpoint/2010/main" val="381165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very important to remember it’s normal to feel confused, frustrated, and stressed when we’re learning something new—I’m sure you can remember a time you struggled to learn something and it took a while for the concept to “click.” Thus the key point isn’t to try to remove stress entirely from classrooms. </a:t>
            </a:r>
            <a:r>
              <a:rPr lang="en-US" b="1" baseline="0" dirty="0" smtClean="0"/>
              <a:t>Rather, we can make classrooms less stressful by building social belonging within them and we can help students learn to notice and manage their stress, an important part of self-regulation</a:t>
            </a:r>
            <a:r>
              <a:rPr lang="en-US" baseline="0" dirty="0" smtClean="0"/>
              <a:t>. </a:t>
            </a:r>
          </a:p>
        </p:txBody>
      </p:sp>
      <p:sp>
        <p:nvSpPr>
          <p:cNvPr id="4" name="Slide Number Placeholder 3"/>
          <p:cNvSpPr>
            <a:spLocks noGrp="1"/>
          </p:cNvSpPr>
          <p:nvPr>
            <p:ph type="sldNum" sz="quarter" idx="10"/>
          </p:nvPr>
        </p:nvSpPr>
        <p:spPr/>
        <p:txBody>
          <a:bodyPr/>
          <a:lstStyle/>
          <a:p>
            <a:fld id="{5CBC2ACD-A8FA-4769-8535-E1261E0494E7}" type="slidenum">
              <a:rPr lang="en-US" smtClean="0"/>
              <a:t>13</a:t>
            </a:fld>
            <a:endParaRPr lang="en-US" dirty="0"/>
          </a:p>
        </p:txBody>
      </p:sp>
    </p:spTree>
    <p:extLst>
      <p:ext uri="{BB962C8B-B14F-4D97-AF65-F5344CB8AC3E}">
        <p14:creationId xmlns:p14="http://schemas.microsoft.com/office/powerpoint/2010/main" val="381165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aspect of self-regulation that relates to formative assessment is metacognition, or thinking about one’s own thinking. Over the long-term, a goal of formative assessment is for students—not just teachers—to monitor their own understanding of academic materials and become independent learners. Teachers help students learn to self-monitor or self-assess their learning, and introduce students to new learning strategies they can try, like rereading materials, talking to a peer, asking the teacher questions, looking for more research on the subject, etc. When students engage in self-assessment and take action to correct or deepen their understanding, they’re engaging in formative assessment.</a:t>
            </a:r>
          </a:p>
          <a:p>
            <a:endParaRPr lang="en-US" baseline="0" dirty="0" smtClean="0"/>
          </a:p>
        </p:txBody>
      </p:sp>
      <p:sp>
        <p:nvSpPr>
          <p:cNvPr id="4" name="Slide Number Placeholder 3"/>
          <p:cNvSpPr>
            <a:spLocks noGrp="1"/>
          </p:cNvSpPr>
          <p:nvPr>
            <p:ph type="sldNum" sz="quarter" idx="10"/>
          </p:nvPr>
        </p:nvSpPr>
        <p:spPr/>
        <p:txBody>
          <a:bodyPr/>
          <a:lstStyle/>
          <a:p>
            <a:fld id="{5CBC2ACD-A8FA-4769-8535-E1261E0494E7}" type="slidenum">
              <a:rPr lang="en-US" smtClean="0"/>
              <a:t>14</a:t>
            </a:fld>
            <a:endParaRPr lang="en-US" dirty="0"/>
          </a:p>
        </p:txBody>
      </p:sp>
    </p:spTree>
    <p:extLst>
      <p:ext uri="{BB962C8B-B14F-4D97-AF65-F5344CB8AC3E}">
        <p14:creationId xmlns:p14="http://schemas.microsoft.com/office/powerpoint/2010/main" val="381165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final way</a:t>
            </a:r>
            <a:r>
              <a:rPr lang="en-US" baseline="0" dirty="0" smtClean="0"/>
              <a:t> in which self-regulation relates to formative assessment is through perseverance. When teachers and students use formative assessment practices, they’re committing to an ongoing learning process in which both need to keep trying and adjusting. </a:t>
            </a:r>
            <a:endParaRPr lang="en-US" dirty="0"/>
          </a:p>
        </p:txBody>
      </p:sp>
      <p:sp>
        <p:nvSpPr>
          <p:cNvPr id="4" name="Slide Number Placeholder 3"/>
          <p:cNvSpPr>
            <a:spLocks noGrp="1"/>
          </p:cNvSpPr>
          <p:nvPr>
            <p:ph type="sldNum" sz="quarter" idx="10"/>
          </p:nvPr>
        </p:nvSpPr>
        <p:spPr/>
        <p:txBody>
          <a:bodyPr/>
          <a:lstStyle/>
          <a:p>
            <a:fld id="{5CBC2ACD-A8FA-4769-8535-E1261E0494E7}" type="slidenum">
              <a:rPr lang="en-US" smtClean="0"/>
              <a:t>15</a:t>
            </a:fld>
            <a:endParaRPr lang="en-US" dirty="0"/>
          </a:p>
        </p:txBody>
      </p:sp>
    </p:spTree>
    <p:extLst>
      <p:ext uri="{BB962C8B-B14F-4D97-AF65-F5344CB8AC3E}">
        <p14:creationId xmlns:p14="http://schemas.microsoft.com/office/powerpoint/2010/main" val="3811658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 student is struggling with a concept or is working on very challenging material, the teacher and student may go through </a:t>
            </a:r>
            <a:r>
              <a:rPr lang="en-US" baseline="0" smtClean="0"/>
              <a:t>many cycles </a:t>
            </a:r>
            <a:r>
              <a:rPr lang="en-US" baseline="0" dirty="0" smtClean="0"/>
              <a:t>of instruction, student response, feedback, and more instruction. Both teacher and student need to be able to persevere. For students, perseverance is made possible when students are able to focus on the learning task and keep at it. Self-regulation helps them keep that focus.</a:t>
            </a:r>
            <a:endParaRPr lang="en-US" dirty="0"/>
          </a:p>
        </p:txBody>
      </p:sp>
      <p:sp>
        <p:nvSpPr>
          <p:cNvPr id="4" name="Slide Number Placeholder 3"/>
          <p:cNvSpPr>
            <a:spLocks noGrp="1"/>
          </p:cNvSpPr>
          <p:nvPr>
            <p:ph type="sldNum" sz="quarter" idx="10"/>
          </p:nvPr>
        </p:nvSpPr>
        <p:spPr/>
        <p:txBody>
          <a:bodyPr/>
          <a:lstStyle/>
          <a:p>
            <a:fld id="{5CBC2ACD-A8FA-4769-8535-E1261E0494E7}" type="slidenum">
              <a:rPr lang="en-US" smtClean="0"/>
              <a:t>16</a:t>
            </a:fld>
            <a:endParaRPr lang="en-US" dirty="0"/>
          </a:p>
        </p:txBody>
      </p:sp>
    </p:spTree>
    <p:extLst>
      <p:ext uri="{BB962C8B-B14F-4D97-AF65-F5344CB8AC3E}">
        <p14:creationId xmlns:p14="http://schemas.microsoft.com/office/powerpoint/2010/main" val="3811658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t>Since </a:t>
            </a:r>
            <a:r>
              <a:rPr lang="en-US" dirty="0" smtClean="0"/>
              <a:t>self regulation is </a:t>
            </a:r>
            <a:r>
              <a:rPr lang="en-US" dirty="0"/>
              <a:t>conditioned by context, cultivating school and program climates that promote belonging is a key foundational practice. In her research on high school dropouts, Carol </a:t>
            </a:r>
            <a:r>
              <a:rPr lang="en-US" dirty="0" err="1"/>
              <a:t>Dweck</a:t>
            </a:r>
            <a:r>
              <a:rPr lang="en-US" dirty="0"/>
              <a:t> found that positive relationships and a sense of social belonging were linked to goal orientation generally and persistence in school in particular (</a:t>
            </a:r>
            <a:r>
              <a:rPr lang="en-US" dirty="0" err="1"/>
              <a:t>Dweck</a:t>
            </a:r>
            <a:r>
              <a:rPr lang="en-US" dirty="0"/>
              <a:t>, Walton &amp; Cohen 2014). Targeted interventions based on social belonging can also be effective in promoting future orientation in young people. Walton and Cohen (2007) found that an intervention designed to affirm social belonging in an academic context by framing adversity as a universal and temporary condition improved the optimism, sense of belonging, and ultimately academic performance of African American students. </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18</a:t>
            </a:fld>
            <a:endParaRPr lang="en-US"/>
          </a:p>
        </p:txBody>
      </p:sp>
    </p:spTree>
    <p:extLst>
      <p:ext uri="{BB962C8B-B14F-4D97-AF65-F5344CB8AC3E}">
        <p14:creationId xmlns:p14="http://schemas.microsoft.com/office/powerpoint/2010/main" val="365607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a:defRPr/>
            </a:pPr>
            <a:r>
              <a:rPr lang="en-US" dirty="0" smtClean="0"/>
              <a:t>These</a:t>
            </a:r>
            <a:r>
              <a:rPr lang="en-US" baseline="0" dirty="0" smtClean="0"/>
              <a:t> practices are especially important for students with adverse childhood experiences or other forms of trauma in their background. </a:t>
            </a:r>
            <a:endParaRPr lang="en-US" dirty="0"/>
          </a:p>
        </p:txBody>
      </p:sp>
      <p:sp>
        <p:nvSpPr>
          <p:cNvPr id="4" name="Slide Number Placeholder 3"/>
          <p:cNvSpPr>
            <a:spLocks noGrp="1"/>
          </p:cNvSpPr>
          <p:nvPr>
            <p:ph type="sldNum" sz="quarter" idx="10"/>
          </p:nvPr>
        </p:nvSpPr>
        <p:spPr/>
        <p:txBody>
          <a:bodyPr/>
          <a:lstStyle/>
          <a:p>
            <a:fld id="{5CBC2ACD-A8FA-4769-8535-E1261E0494E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7742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Detailed instructions for the</a:t>
            </a:r>
            <a:r>
              <a:rPr lang="en-US" i="1" baseline="0" dirty="0" smtClean="0"/>
              <a:t> Possible Selves Exercise are packaged under separate cover.</a:t>
            </a:r>
            <a:endParaRPr lang="en-US" i="1"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23</a:t>
            </a:fld>
            <a:endParaRPr lang="en-US" dirty="0"/>
          </a:p>
        </p:txBody>
      </p:sp>
    </p:spTree>
    <p:extLst>
      <p:ext uri="{BB962C8B-B14F-4D97-AF65-F5344CB8AC3E}">
        <p14:creationId xmlns:p14="http://schemas.microsoft.com/office/powerpoint/2010/main" val="143243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24</a:t>
            </a:fld>
            <a:endParaRPr lang="en-US" dirty="0"/>
          </a:p>
        </p:txBody>
      </p:sp>
    </p:spTree>
    <p:extLst>
      <p:ext uri="{BB962C8B-B14F-4D97-AF65-F5344CB8AC3E}">
        <p14:creationId xmlns:p14="http://schemas.microsoft.com/office/powerpoint/2010/main" val="143243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solidFill>
                <a:srgbClr val="4F3824"/>
              </a:solidFill>
            </a:endParaRPr>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2</a:t>
            </a:fld>
            <a:endParaRPr lang="en-US" dirty="0"/>
          </a:p>
        </p:txBody>
      </p:sp>
    </p:spTree>
    <p:extLst>
      <p:ext uri="{BB962C8B-B14F-4D97-AF65-F5344CB8AC3E}">
        <p14:creationId xmlns:p14="http://schemas.microsoft.com/office/powerpoint/2010/main" val="148471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3</a:t>
            </a:fld>
            <a:endParaRPr lang="en-US"/>
          </a:p>
        </p:txBody>
      </p:sp>
    </p:spTree>
    <p:extLst>
      <p:ext uri="{BB962C8B-B14F-4D97-AF65-F5344CB8AC3E}">
        <p14:creationId xmlns:p14="http://schemas.microsoft.com/office/powerpoint/2010/main" val="91218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Self-regulation is an umbrella term</a:t>
            </a:r>
            <a:r>
              <a:rPr lang="en-US" baseline="0" dirty="0" smtClean="0"/>
              <a:t> that encompasses other things like Future Orientation, Self-Control, Perseverance and Grit. </a:t>
            </a:r>
            <a:r>
              <a:rPr lang="en-US" dirty="0" smtClean="0"/>
              <a:t>These represent</a:t>
            </a:r>
            <a:r>
              <a:rPr lang="en-US" baseline="0" dirty="0" smtClean="0"/>
              <a:t> </a:t>
            </a:r>
            <a:r>
              <a:rPr lang="en-US" dirty="0" smtClean="0"/>
              <a:t>some of the skills, beliefs and capacities that youth need to navigate their way into the future. Self-regulatory skills and perseverance allow young people to</a:t>
            </a:r>
            <a:r>
              <a:rPr lang="en-US" b="1" dirty="0" smtClean="0"/>
              <a:t> rise above the distractions and temptations of the moment, stay on task, and navigate obstacles to long-term growth and achievement. </a:t>
            </a:r>
            <a:r>
              <a:rPr lang="en-US" dirty="0" smtClean="0"/>
              <a:t>Such abilities make it possible for students to set goals and consistently progress towards achieving them over the long term. </a:t>
            </a:r>
            <a:endParaRPr lang="en-US" sz="1400" dirty="0"/>
          </a:p>
        </p:txBody>
      </p:sp>
      <p:sp>
        <p:nvSpPr>
          <p:cNvPr id="4" name="Slide Number Placeholder 3"/>
          <p:cNvSpPr>
            <a:spLocks noGrp="1"/>
          </p:cNvSpPr>
          <p:nvPr>
            <p:ph type="sldNum" sz="quarter" idx="10"/>
          </p:nvPr>
        </p:nvSpPr>
        <p:spPr/>
        <p:txBody>
          <a:bodyPr/>
          <a:lstStyle/>
          <a:p>
            <a:fld id="{90805AAF-3122-431C-A878-3532D2BE6D4F}" type="slidenum">
              <a:rPr lang="en-US" smtClean="0"/>
              <a:t>4</a:t>
            </a:fld>
            <a:endParaRPr lang="en-US"/>
          </a:p>
        </p:txBody>
      </p:sp>
    </p:spTree>
    <p:extLst>
      <p:ext uri="{BB962C8B-B14F-4D97-AF65-F5344CB8AC3E}">
        <p14:creationId xmlns:p14="http://schemas.microsoft.com/office/powerpoint/2010/main" val="43111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term has been used to refer to a collection of loosely related affective, attitudinal, cognitive, and motivational constructs,</a:t>
            </a:r>
          </a:p>
          <a:p>
            <a:r>
              <a:rPr lang="en-US" dirty="0"/>
              <a:t>including the </a:t>
            </a:r>
            <a:r>
              <a:rPr lang="en-US" b="1" dirty="0"/>
              <a:t>ability to imagine one’s future life circumstances </a:t>
            </a:r>
            <a:r>
              <a:rPr lang="en-US" dirty="0"/>
              <a:t>(Greene, 1986; </a:t>
            </a:r>
            <a:r>
              <a:rPr lang="en-US" dirty="0" err="1"/>
              <a:t>Nurmi</a:t>
            </a:r>
            <a:r>
              <a:rPr lang="en-US" dirty="0"/>
              <a:t>, 1989a), the extent to which one </a:t>
            </a:r>
            <a:r>
              <a:rPr lang="en-US" b="1" dirty="0"/>
              <a:t>thinks about or considers the future (‘‘time perspective’’; </a:t>
            </a:r>
            <a:r>
              <a:rPr lang="en-US" dirty="0" err="1"/>
              <a:t>Cauffman</a:t>
            </a:r>
            <a:r>
              <a:rPr lang="en-US" dirty="0"/>
              <a:t> &amp; Steinberg, 2000), the extent to which one is optimistic or pessimistic about the future (</a:t>
            </a:r>
            <a:r>
              <a:rPr lang="en-US" dirty="0" err="1"/>
              <a:t>Trommsdorff</a:t>
            </a:r>
            <a:r>
              <a:rPr lang="en-US" dirty="0"/>
              <a:t> &amp; </a:t>
            </a:r>
            <a:r>
              <a:rPr lang="en-US" dirty="0" err="1"/>
              <a:t>Lamm</a:t>
            </a:r>
            <a:r>
              <a:rPr lang="en-US" dirty="0"/>
              <a:t>, 1980), the extent to which one </a:t>
            </a:r>
            <a:r>
              <a:rPr lang="en-US" b="1" dirty="0"/>
              <a:t>believes he or she has control over his or her future </a:t>
            </a:r>
            <a:r>
              <a:rPr lang="en-US" dirty="0"/>
              <a:t>(McCabe &amp; Barnett, 2000), and the </a:t>
            </a:r>
            <a:r>
              <a:rPr lang="en-US" dirty="0" smtClean="0"/>
              <a:t>extent </a:t>
            </a:r>
            <a:r>
              <a:rPr lang="en-US" dirty="0"/>
              <a:t>to which one engages in </a:t>
            </a:r>
            <a:r>
              <a:rPr lang="en-US" b="1" dirty="0"/>
              <a:t>goal setting or planning </a:t>
            </a:r>
            <a:r>
              <a:rPr lang="en-US" dirty="0"/>
              <a:t>(</a:t>
            </a:r>
            <a:r>
              <a:rPr lang="en-US" dirty="0" err="1"/>
              <a:t>Nurmi</a:t>
            </a:r>
            <a:r>
              <a:rPr lang="en-US" dirty="0"/>
              <a:t>, 1989b).</a:t>
            </a:r>
          </a:p>
          <a:p>
            <a:endParaRPr lang="en-US" dirty="0"/>
          </a:p>
          <a:p>
            <a:r>
              <a:rPr lang="en-US" dirty="0"/>
              <a:t>Here’s </a:t>
            </a:r>
            <a:r>
              <a:rPr lang="en-US" dirty="0" smtClean="0"/>
              <a:t>how the Youth</a:t>
            </a:r>
            <a:r>
              <a:rPr lang="en-US" baseline="0" dirty="0" smtClean="0"/>
              <a:t> Development Executives of King County (YDEKC) </a:t>
            </a:r>
            <a:r>
              <a:rPr lang="en-US" dirty="0" smtClean="0"/>
              <a:t>conceptualize </a:t>
            </a:r>
            <a:r>
              <a:rPr lang="en-US" dirty="0"/>
              <a:t>it:</a:t>
            </a:r>
          </a:p>
          <a:p>
            <a:r>
              <a:rPr lang="en-US" dirty="0" smtClean="0"/>
              <a:t>“Once </a:t>
            </a:r>
            <a:r>
              <a:rPr lang="en-US" dirty="0"/>
              <a:t>a young person commits to a personally valued future goal, he or she develops a system of proximal sub-goals and self-regulatory behaviors to achieve it. Goal orientation is an important component of academic success when school work is seen as relevant to future goals and instrumental to their </a:t>
            </a:r>
            <a:r>
              <a:rPr lang="en-US" dirty="0" smtClean="0"/>
              <a:t>attainment.” </a:t>
            </a:r>
            <a:r>
              <a:rPr lang="en-US" dirty="0"/>
              <a:t>(Miller &amp; Brickman, 2004; </a:t>
            </a:r>
            <a:r>
              <a:rPr lang="en-US" dirty="0" err="1"/>
              <a:t>Tabachnick</a:t>
            </a:r>
            <a:r>
              <a:rPr lang="en-US" dirty="0"/>
              <a:t>, Miller &amp; Relyea, 2008).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5</a:t>
            </a:fld>
            <a:endParaRPr lang="en-US"/>
          </a:p>
        </p:txBody>
      </p:sp>
    </p:spTree>
    <p:extLst>
      <p:ext uri="{BB962C8B-B14F-4D97-AF65-F5344CB8AC3E}">
        <p14:creationId xmlns:p14="http://schemas.microsoft.com/office/powerpoint/2010/main" val="369353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t>A young person with a hopeful attitude and an optimistic vision of their future self may be more motivated to pursue educational and vocational goals over the long term. Accordingly, hope is a strong predictor of success in middle school, high school, college, and beyond (Snyder, et. al., 2002) Youth who are not hopeful or goal-oriented may lack a clear sense of direction, and become overwhelmed by external pressures and expectations. Positive future orientation also predicts better social and emotional adjustment, and can help to mediate the effects of stress in youth (Wyman, Cowen, Work &amp; </a:t>
            </a:r>
            <a:r>
              <a:rPr lang="en-US" dirty="0" err="1"/>
              <a:t>Kerley</a:t>
            </a:r>
            <a:r>
              <a:rPr lang="en-US" dirty="0"/>
              <a:t>, 1993). </a:t>
            </a:r>
          </a:p>
          <a:p>
            <a:endParaRPr lang="en-US"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6</a:t>
            </a:fld>
            <a:endParaRPr lang="en-US"/>
          </a:p>
        </p:txBody>
      </p:sp>
    </p:spTree>
    <p:extLst>
      <p:ext uri="{BB962C8B-B14F-4D97-AF65-F5344CB8AC3E}">
        <p14:creationId xmlns:p14="http://schemas.microsoft.com/office/powerpoint/2010/main" val="4253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https://www.youtube.com/watch?v=0mWc1Y2dpmY</a:t>
            </a:r>
          </a:p>
          <a:p>
            <a:r>
              <a:rPr lang="en-US" sz="1100" dirty="0"/>
              <a:t>https://www.ted.com/talks/joachim_de_posada_says_don_t_eat_the_marshmallow_yet?language=en</a:t>
            </a:r>
          </a:p>
          <a:p>
            <a:endParaRPr lang="en-US" sz="1100" dirty="0"/>
          </a:p>
          <a:p>
            <a:r>
              <a:rPr lang="en-US" sz="1100" dirty="0"/>
              <a:t>Who can tell me what marshmallows might have to do with self-control?</a:t>
            </a:r>
          </a:p>
          <a:p>
            <a:endParaRPr lang="en-US" sz="1100" dirty="0"/>
          </a:p>
          <a:p>
            <a:r>
              <a:rPr lang="en-US" dirty="0"/>
              <a:t>The “marshmallow” studies were conducted by Walter </a:t>
            </a:r>
            <a:r>
              <a:rPr lang="en-US" dirty="0" err="1"/>
              <a:t>Mischel</a:t>
            </a:r>
            <a:r>
              <a:rPr lang="en-US" dirty="0"/>
              <a:t> and his colleagues in the 1970s. In these studies, preschoolers were given a choice between having one marshmallow whenever they wanted or having two marshmallows if they waited. Children’s responses varied greatly, ranging from eating one marshmallow in a few seconds to waiting a full 15 minutes to have 2 marshmallows. Years later, researchers have followed up with the participants and found significant positive correlations between children’s ability to wait as preschoolers and a range of outcomes in their childhood, adolescence, and even adult lives. Self-regulation allows students to put aside activities that may distract or tempt them in the short term so they can pursue tasks that are important to their long-term success. </a:t>
            </a:r>
          </a:p>
          <a:p>
            <a:endParaRPr lang="en-US" dirty="0"/>
          </a:p>
          <a:p>
            <a:pPr defTabSz="897301" eaLnBrk="0" fontAlgn="base" hangingPunct="0">
              <a:spcBef>
                <a:spcPct val="30000"/>
              </a:spcBef>
              <a:spcAft>
                <a:spcPct val="0"/>
              </a:spcAft>
              <a:defRPr/>
            </a:pPr>
            <a:r>
              <a:rPr lang="en-US" sz="1100" dirty="0" err="1"/>
              <a:t>TEdX</a:t>
            </a:r>
            <a:r>
              <a:rPr lang="en-US" sz="1100" dirty="0"/>
              <a:t> video showing that this is a cross-cultural phenomenon (replicated in Colombia). On average, about 2/3 eat the marshmallow without some intervention. Interventions can include picturing it as a cloud, or imagining a bug on it. Kids are able to wait a lot longer with such interventions, suggesting that self-control is not fixed, and it’s not a destiny—it is malleable, and there are strategies to promote it at different developmental stages. </a:t>
            </a:r>
          </a:p>
          <a:p>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7</a:t>
            </a:fld>
            <a:endParaRPr lang="en-US"/>
          </a:p>
        </p:txBody>
      </p:sp>
    </p:spTree>
    <p:extLst>
      <p:ext uri="{BB962C8B-B14F-4D97-AF65-F5344CB8AC3E}">
        <p14:creationId xmlns:p14="http://schemas.microsoft.com/office/powerpoint/2010/main" val="36278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distinguish between self-control, which involves the ability to resist temptation and control impulses in the short-term, and </a:t>
            </a:r>
            <a:r>
              <a:rPr lang="en-US" dirty="0" smtClean="0"/>
              <a:t>perseverance,</a:t>
            </a:r>
            <a:r>
              <a:rPr lang="en-US" baseline="0" dirty="0" smtClean="0"/>
              <a:t> which add the element of time. A</a:t>
            </a:r>
            <a:r>
              <a:rPr lang="en-US" dirty="0" smtClean="0"/>
              <a:t>nother </a:t>
            </a:r>
            <a:r>
              <a:rPr lang="en-US" dirty="0"/>
              <a:t>well-known construct called “grit,” </a:t>
            </a:r>
            <a:r>
              <a:rPr lang="en-US" dirty="0" smtClean="0"/>
              <a:t>emphasizes </a:t>
            </a:r>
            <a:r>
              <a:rPr lang="en-US" dirty="0"/>
              <a:t>perseverance in the pursuit of long-term goals.</a:t>
            </a:r>
          </a:p>
          <a:p>
            <a:endParaRPr lang="en-US" dirty="0"/>
          </a:p>
          <a:p>
            <a:pPr defTabSz="897301" eaLnBrk="0" fontAlgn="base" hangingPunct="0">
              <a:spcBef>
                <a:spcPct val="30000"/>
              </a:spcBef>
              <a:spcAft>
                <a:spcPct val="0"/>
              </a:spcAft>
              <a:defRPr/>
            </a:pPr>
            <a:r>
              <a:rPr lang="en-US" sz="1100" dirty="0"/>
              <a:t>Example from the research (Duckworth et al., 2007): </a:t>
            </a:r>
            <a:r>
              <a:rPr lang="en-US" dirty="0"/>
              <a:t>Grit accounted for an average of 4 percent of the variance in success outcomes, including educational attainment. Grittier individuals attained higher levels of education than less gritty individuals of the same age, controlling for conscientiousness and other Big Five traits. Results suggest that persisting with long-range goals over time enables completion of high levels of education.</a:t>
            </a:r>
          </a:p>
          <a:p>
            <a:pPr defTabSz="897301" eaLnBrk="0" fontAlgn="base" hangingPunct="0">
              <a:spcBef>
                <a:spcPct val="30000"/>
              </a:spcBef>
              <a:spcAft>
                <a:spcPct val="0"/>
              </a:spcAft>
              <a:defRPr/>
            </a:pPr>
            <a:endParaRPr lang="en-US" dirty="0"/>
          </a:p>
          <a:p>
            <a:pPr defTabSz="897301" eaLnBrk="0" fontAlgn="base" hangingPunct="0">
              <a:spcBef>
                <a:spcPct val="30000"/>
              </a:spcBef>
              <a:spcAft>
                <a:spcPct val="0"/>
              </a:spcAft>
              <a:defRPr/>
            </a:pPr>
            <a:r>
              <a:rPr lang="en-US" dirty="0"/>
              <a:t>BUT: a more recent study that grit was less important than conscientiousness in predicting academic achievement (</a:t>
            </a:r>
            <a:r>
              <a:rPr lang="en-US" dirty="0" err="1"/>
              <a:t>Rimfeld</a:t>
            </a:r>
            <a:r>
              <a:rPr lang="en-US" dirty="0"/>
              <a:t> et al, 2016). </a:t>
            </a:r>
          </a:p>
          <a:p>
            <a:pPr defTabSz="897301" eaLnBrk="0" fontAlgn="base" hangingPunct="0">
              <a:spcBef>
                <a:spcPct val="30000"/>
              </a:spcBef>
              <a:spcAft>
                <a:spcPct val="0"/>
              </a:spcAft>
              <a:defRPr/>
            </a:pPr>
            <a:endParaRPr lang="en-US" dirty="0"/>
          </a:p>
          <a:p>
            <a:pPr defTabSz="897301" eaLnBrk="0" fontAlgn="base" hangingPunct="0">
              <a:spcBef>
                <a:spcPct val="30000"/>
              </a:spcBef>
              <a:spcAft>
                <a:spcPct val="0"/>
              </a:spcAft>
              <a:defRPr/>
            </a:pP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9</a:t>
            </a:fld>
            <a:endParaRPr lang="en-US"/>
          </a:p>
        </p:txBody>
      </p:sp>
    </p:spTree>
    <p:extLst>
      <p:ext uri="{BB962C8B-B14F-4D97-AF65-F5344CB8AC3E}">
        <p14:creationId xmlns:p14="http://schemas.microsoft.com/office/powerpoint/2010/main" val="237821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most commonly used tool for measuring grit, from research by Angela Duckworth’s lab.</a:t>
            </a:r>
            <a:endParaRPr lang="en-US" dirty="0"/>
          </a:p>
        </p:txBody>
      </p:sp>
      <p:sp>
        <p:nvSpPr>
          <p:cNvPr id="4" name="Slide Number Placeholder 3"/>
          <p:cNvSpPr>
            <a:spLocks noGrp="1"/>
          </p:cNvSpPr>
          <p:nvPr>
            <p:ph type="sldNum" sz="quarter" idx="10"/>
          </p:nvPr>
        </p:nvSpPr>
        <p:spPr/>
        <p:txBody>
          <a:bodyPr/>
          <a:lstStyle/>
          <a:p>
            <a:pPr>
              <a:defRPr/>
            </a:pPr>
            <a:fld id="{2DD8C56C-2DB8-476E-8E23-FCBC2B581A72}" type="slidenum">
              <a:rPr lang="en-US" smtClean="0"/>
              <a:pPr>
                <a:defRPr/>
              </a:pPr>
              <a:t>10</a:t>
            </a:fld>
            <a:endParaRPr lang="en-US"/>
          </a:p>
        </p:txBody>
      </p:sp>
    </p:spTree>
    <p:extLst>
      <p:ext uri="{BB962C8B-B14F-4D97-AF65-F5344CB8AC3E}">
        <p14:creationId xmlns:p14="http://schemas.microsoft.com/office/powerpoint/2010/main" val="1986838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676400"/>
            <a:ext cx="5935133" cy="1828800"/>
          </a:xfrm>
        </p:spPr>
        <p:txBody>
          <a:bodyPr/>
          <a:lstStyle>
            <a:lvl1pPr algn="l">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3505200"/>
            <a:ext cx="5943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743200" cy="16630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5295291"/>
            <a:ext cx="3733800" cy="1562709"/>
          </a:xfrm>
          <a:prstGeom prst="rect">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743200" cy="166306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0200" y="5295291"/>
            <a:ext cx="3733800" cy="1562709"/>
          </a:xfrm>
          <a:prstGeom prst="rect">
            <a:avLst/>
          </a:prstGeom>
        </p:spPr>
      </p:pic>
    </p:spTree>
    <p:extLst>
      <p:ext uri="{BB962C8B-B14F-4D97-AF65-F5344CB8AC3E}">
        <p14:creationId xmlns:p14="http://schemas.microsoft.com/office/powerpoint/2010/main" val="4220473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114800"/>
          </a:xfrm>
        </p:spPr>
        <p:txBody>
          <a:bodyPr/>
          <a:lstStyle>
            <a:lvl1pPr marL="342900" indent="-342900">
              <a:buFontTx/>
              <a:buBlip>
                <a:blip r:embed="rId2"/>
              </a:buBlip>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155" r="67708" b="26689"/>
          <a:stretch/>
        </p:blipFill>
        <p:spPr>
          <a:xfrm>
            <a:off x="7924800" y="5867400"/>
            <a:ext cx="774166" cy="99060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5155" r="67708" b="26689"/>
          <a:stretch/>
        </p:blipFill>
        <p:spPr>
          <a:xfrm>
            <a:off x="7924800" y="5867400"/>
            <a:ext cx="774166" cy="990600"/>
          </a:xfrm>
          <a:prstGeom prst="rect">
            <a:avLst/>
          </a:prstGeom>
        </p:spPr>
      </p:pic>
    </p:spTree>
    <p:extLst>
      <p:ext uri="{BB962C8B-B14F-4D97-AF65-F5344CB8AC3E}">
        <p14:creationId xmlns:p14="http://schemas.microsoft.com/office/powerpoint/2010/main" val="2171314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114800"/>
          </a:xfrm>
        </p:spPr>
        <p:txBody>
          <a:bodyPr/>
          <a:lstStyle>
            <a:lvl1pPr marL="342900" indent="-342900">
              <a:buFontTx/>
              <a:buBlip>
                <a:blip r:embed="rId2"/>
              </a:buBlip>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5946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lvl1pPr algn="l">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698041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1600200"/>
            <a:ext cx="5935133" cy="1828800"/>
          </a:xfrm>
        </p:spPr>
        <p:txBody>
          <a:bodyPr/>
          <a:lstStyle>
            <a:lvl1pPr algn="l">
              <a:defRPr baseline="0">
                <a:solidFill>
                  <a:schemeClr val="tx2"/>
                </a:solidFill>
              </a:defRPr>
            </a:lvl1pPr>
          </a:lstStyle>
          <a:p>
            <a:r>
              <a:rPr lang="en-US" dirty="0" smtClean="0"/>
              <a:t>Section 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8020" y="4572001"/>
            <a:ext cx="2215980" cy="2286000"/>
          </a:xfrm>
          <a:prstGeom prst="rect">
            <a:avLst/>
          </a:prstGeom>
        </p:spPr>
      </p:pic>
    </p:spTree>
    <p:extLst>
      <p:ext uri="{BB962C8B-B14F-4D97-AF65-F5344CB8AC3E}">
        <p14:creationId xmlns:p14="http://schemas.microsoft.com/office/powerpoint/2010/main" val="337062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9311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lvl1pPr algn="l">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698041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49A4B-A89B-4F8D-8D08-C6D95EE969C2}" type="datetimeFigureOut">
              <a:rPr lang="en-US" smtClean="0"/>
              <a:t>3/20/2019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C1B0E-F52B-4D01-B9D3-113C8BEE74E4}" type="slidenum">
              <a:rPr lang="en-US" smtClean="0"/>
              <a:t>‹#›</a:t>
            </a:fld>
            <a:endParaRPr lang="en-US"/>
          </a:p>
        </p:txBody>
      </p:sp>
    </p:spTree>
    <p:extLst>
      <p:ext uri="{BB962C8B-B14F-4D97-AF65-F5344CB8AC3E}">
        <p14:creationId xmlns:p14="http://schemas.microsoft.com/office/powerpoint/2010/main" val="4339362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73"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cid:2E9CEB0123E71E498F72A3B882F7C786@namprd04.prod.outlook.com"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7840133" cy="1828800"/>
          </a:xfrm>
        </p:spPr>
        <p:txBody>
          <a:bodyPr>
            <a:normAutofit fontScale="90000"/>
          </a:bodyPr>
          <a:lstStyle/>
          <a:p>
            <a:pPr lvl="0" algn="ctr">
              <a:defRPr/>
            </a:pPr>
            <a:r>
              <a:rPr lang="en-US" sz="6000" dirty="0" smtClean="0"/>
              <a:t/>
            </a:r>
            <a:br>
              <a:rPr lang="en-US" sz="6000" dirty="0" smtClean="0"/>
            </a:br>
            <a:r>
              <a:rPr lang="en-US" sz="6000" dirty="0"/>
              <a:t/>
            </a:r>
            <a:br>
              <a:rPr lang="en-US" sz="6000" dirty="0"/>
            </a:br>
            <a:r>
              <a:rPr lang="en-US" sz="4000" dirty="0" smtClean="0"/>
              <a:t>Social </a:t>
            </a:r>
            <a:r>
              <a:rPr lang="en-US" sz="4000" dirty="0"/>
              <a:t>and Emotional Learning</a:t>
            </a:r>
            <a:br>
              <a:rPr lang="en-US" sz="4000" dirty="0"/>
            </a:br>
            <a:r>
              <a:rPr lang="en-US" sz="4000"/>
              <a:t>T</a:t>
            </a:r>
            <a:r>
              <a:rPr lang="en-US" sz="4000" smtClean="0"/>
              <a:t>o </a:t>
            </a:r>
            <a:r>
              <a:rPr lang="en-US" sz="4000"/>
              <a:t>Support Formative </a:t>
            </a:r>
            <a:r>
              <a:rPr lang="en-US" sz="4000" dirty="0"/>
              <a:t>Assessment </a:t>
            </a:r>
            <a:r>
              <a:rPr lang="en-US" dirty="0"/>
              <a:t/>
            </a:r>
            <a:br>
              <a:rPr lang="en-US" dirty="0"/>
            </a:br>
            <a:endParaRPr lang="en-US" dirty="0"/>
          </a:p>
        </p:txBody>
      </p:sp>
      <p:sp>
        <p:nvSpPr>
          <p:cNvPr id="3" name="Subtitle 2"/>
          <p:cNvSpPr>
            <a:spLocks noGrp="1"/>
          </p:cNvSpPr>
          <p:nvPr>
            <p:ph type="subTitle" idx="1"/>
          </p:nvPr>
        </p:nvSpPr>
        <p:spPr>
          <a:xfrm>
            <a:off x="1524000" y="3657600"/>
            <a:ext cx="5943600" cy="1752600"/>
          </a:xfrm>
        </p:spPr>
        <p:txBody>
          <a:bodyPr>
            <a:normAutofit/>
          </a:bodyPr>
          <a:lstStyle/>
          <a:p>
            <a:pPr lvl="0"/>
            <a:endParaRPr lang="en-US" dirty="0" smtClean="0">
              <a:solidFill>
                <a:schemeClr val="tx2"/>
              </a:solidFill>
            </a:endParaRPr>
          </a:p>
          <a:p>
            <a:pPr lvl="0" algn="ctr"/>
            <a:r>
              <a:rPr lang="en-US" sz="4800" dirty="0" smtClean="0">
                <a:solidFill>
                  <a:schemeClr val="tx2"/>
                </a:solidFill>
              </a:rPr>
              <a:t>Self-Regulation</a:t>
            </a:r>
            <a:endParaRPr lang="en-US" sz="4800" dirty="0">
              <a:solidFill>
                <a:schemeClr val="tx2"/>
              </a:solidFill>
            </a:endParaRPr>
          </a:p>
        </p:txBody>
      </p:sp>
      <p:pic>
        <p:nvPicPr>
          <p:cNvPr id="4" name="Picture 3" descr="SCA-SmallLogo_CMY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800"/>
            <a:ext cx="1208405" cy="685800"/>
          </a:xfrm>
          <a:prstGeom prst="rect">
            <a:avLst/>
          </a:prstGeom>
          <a:noFill/>
          <a:ln>
            <a:noFill/>
          </a:ln>
        </p:spPr>
      </p:pic>
      <p:pic>
        <p:nvPicPr>
          <p:cNvPr id="5" name="Picture 4" descr="Oregon Department of Education logo"/>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1802"/>
            <a:ext cx="2155190" cy="391795"/>
          </a:xfrm>
          <a:prstGeom prst="rect">
            <a:avLst/>
          </a:prstGeom>
          <a:noFill/>
          <a:ln>
            <a:noFill/>
          </a:ln>
        </p:spPr>
      </p:pic>
    </p:spTree>
    <p:extLst>
      <p:ext uri="{BB962C8B-B14F-4D97-AF65-F5344CB8AC3E}">
        <p14:creationId xmlns:p14="http://schemas.microsoft.com/office/powerpoint/2010/main" val="187683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chemeClr val="bg1"/>
          </a:solidFill>
        </p:spPr>
        <p:txBody>
          <a:bodyPr/>
          <a:lstStyle/>
          <a:p>
            <a:pPr algn="ctr"/>
            <a:r>
              <a:rPr lang="en-US" dirty="0" smtClean="0"/>
              <a:t>Am I gritty?</a:t>
            </a:r>
            <a:endParaRPr lang="en-US" dirty="0"/>
          </a:p>
        </p:txBody>
      </p:sp>
      <p:pic>
        <p:nvPicPr>
          <p:cNvPr id="1027" name="Picture 3" descr="Screen shot of the Grit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6400800" cy="5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0" y="6324600"/>
            <a:ext cx="3749424" cy="369332"/>
          </a:xfrm>
          <a:prstGeom prst="rect">
            <a:avLst/>
          </a:prstGeom>
        </p:spPr>
        <p:txBody>
          <a:bodyPr wrap="none">
            <a:spAutoFit/>
          </a:bodyPr>
          <a:lstStyle/>
          <a:p>
            <a:r>
              <a:rPr lang="en-US" sz="1600" dirty="0"/>
              <a:t>http://angeladuckworth.com/grit-scale</a:t>
            </a:r>
            <a:r>
              <a:rPr lang="en-US" dirty="0"/>
              <a:t>/</a:t>
            </a:r>
          </a:p>
        </p:txBody>
      </p:sp>
    </p:spTree>
    <p:extLst>
      <p:ext uri="{BB962C8B-B14F-4D97-AF65-F5344CB8AC3E}">
        <p14:creationId xmlns:p14="http://schemas.microsoft.com/office/powerpoint/2010/main" val="4095813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about Grit</a:t>
            </a:r>
            <a:endParaRPr lang="en-US" dirty="0"/>
          </a:p>
        </p:txBody>
      </p:sp>
      <p:sp>
        <p:nvSpPr>
          <p:cNvPr id="3" name="Content Placeholder 2"/>
          <p:cNvSpPr>
            <a:spLocks noGrp="1"/>
          </p:cNvSpPr>
          <p:nvPr>
            <p:ph idx="1"/>
          </p:nvPr>
        </p:nvSpPr>
        <p:spPr>
          <a:xfrm>
            <a:off x="152400" y="1371600"/>
            <a:ext cx="8839200" cy="4525963"/>
          </a:xfrm>
        </p:spPr>
        <p:txBody>
          <a:bodyPr/>
          <a:lstStyle/>
          <a:p>
            <a:r>
              <a:rPr lang="en-US" dirty="0"/>
              <a:t>Does the idea of “grit” risk blaming youth for their circumstances?</a:t>
            </a:r>
          </a:p>
          <a:p>
            <a:r>
              <a:rPr lang="en-US" dirty="0"/>
              <a:t>How can adults take responsibility for fostering self-management, </a:t>
            </a:r>
            <a:r>
              <a:rPr lang="en-US" dirty="0" smtClean="0"/>
              <a:t>perseverance, </a:t>
            </a:r>
            <a:r>
              <a:rPr lang="en-US" dirty="0"/>
              <a:t>and grit through changes to the environment? </a:t>
            </a:r>
          </a:p>
          <a:p>
            <a:pPr marL="0" indent="0">
              <a:buNone/>
            </a:pPr>
            <a:endParaRPr lang="en-US" dirty="0"/>
          </a:p>
          <a:p>
            <a:endParaRPr lang="en-US" dirty="0"/>
          </a:p>
        </p:txBody>
      </p:sp>
      <p:pic>
        <p:nvPicPr>
          <p:cNvPr id="4" name="Picture 3" descr="Photo of people climbing a 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329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does self-regulation relate to formative </a:t>
            </a:r>
            <a:r>
              <a:rPr lang="en-US" dirty="0"/>
              <a:t>a</a:t>
            </a:r>
            <a:r>
              <a:rPr lang="en-US" dirty="0" smtClean="0"/>
              <a:t>ssessment?</a:t>
            </a:r>
            <a:endParaRPr lang="en-US" dirty="0"/>
          </a:p>
        </p:txBody>
      </p:sp>
      <p:sp>
        <p:nvSpPr>
          <p:cNvPr id="3" name="Content Placeholder 2"/>
          <p:cNvSpPr>
            <a:spLocks noGrp="1"/>
          </p:cNvSpPr>
          <p:nvPr>
            <p:ph idx="1"/>
          </p:nvPr>
        </p:nvSpPr>
        <p:spPr>
          <a:xfrm>
            <a:off x="685800" y="1600200"/>
            <a:ext cx="8305800" cy="4525963"/>
          </a:xfrm>
        </p:spPr>
        <p:txBody>
          <a:bodyPr anchor="t">
            <a:normAutofit/>
          </a:bodyPr>
          <a:lstStyle/>
          <a:p>
            <a:pPr marL="0" indent="0">
              <a:buNone/>
            </a:pPr>
            <a:r>
              <a:rPr lang="en-US" sz="3600" dirty="0" smtClean="0"/>
              <a:t>Physical/physiological relationship</a:t>
            </a:r>
            <a:endParaRPr lang="en-US" sz="3600" dirty="0"/>
          </a:p>
        </p:txBody>
      </p:sp>
      <p:pic>
        <p:nvPicPr>
          <p:cNvPr id="1027" name="Picture 3" descr="Image of a brai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000" y="2971800"/>
            <a:ext cx="2292146" cy="229214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descr="Oval with a brain inside it"/>
          <p:cNvSpPr/>
          <p:nvPr/>
        </p:nvSpPr>
        <p:spPr>
          <a:xfrm>
            <a:off x="536473" y="2555773"/>
            <a:ext cx="3505200" cy="3124200"/>
          </a:xfrm>
          <a:prstGeom prst="ellipse">
            <a:avLst/>
          </a:prstGeom>
          <a:solidFill>
            <a:schemeClr val="accent3">
              <a:alpha val="1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61642" y="3106341"/>
            <a:ext cx="3886200" cy="1846659"/>
          </a:xfrm>
          <a:prstGeom prst="rect">
            <a:avLst/>
          </a:prstGeom>
          <a:noFill/>
        </p:spPr>
        <p:txBody>
          <a:bodyPr wrap="square" rtlCol="0">
            <a:spAutoFit/>
          </a:bodyPr>
          <a:lstStyle/>
          <a:p>
            <a:r>
              <a:rPr lang="en-US" sz="3200" dirty="0" smtClean="0">
                <a:solidFill>
                  <a:schemeClr val="accent3">
                    <a:lumMod val="75000"/>
                  </a:schemeClr>
                </a:solidFill>
              </a:rPr>
              <a:t>Unregulated stress responses distract from thinking</a:t>
            </a:r>
            <a:endParaRPr lang="en-US" dirty="0" smtClean="0"/>
          </a:p>
          <a:p>
            <a:endParaRPr lang="en-US" dirty="0"/>
          </a:p>
        </p:txBody>
      </p:sp>
    </p:spTree>
    <p:extLst>
      <p:ext uri="{BB962C8B-B14F-4D97-AF65-F5344CB8AC3E}">
        <p14:creationId xmlns:p14="http://schemas.microsoft.com/office/powerpoint/2010/main" val="308272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does self-regulation relate to formative </a:t>
            </a:r>
            <a:r>
              <a:rPr lang="en-US" dirty="0"/>
              <a:t>a</a:t>
            </a:r>
            <a:r>
              <a:rPr lang="en-US" dirty="0" smtClean="0"/>
              <a:t>ssessment?</a:t>
            </a:r>
            <a:endParaRPr lang="en-US" dirty="0"/>
          </a:p>
        </p:txBody>
      </p:sp>
      <p:sp>
        <p:nvSpPr>
          <p:cNvPr id="3" name="Content Placeholder 2"/>
          <p:cNvSpPr>
            <a:spLocks noGrp="1"/>
          </p:cNvSpPr>
          <p:nvPr>
            <p:ph idx="1"/>
          </p:nvPr>
        </p:nvSpPr>
        <p:spPr>
          <a:xfrm>
            <a:off x="685800" y="1600200"/>
            <a:ext cx="8305800" cy="4525963"/>
          </a:xfrm>
        </p:spPr>
        <p:txBody>
          <a:bodyPr anchor="t">
            <a:normAutofit/>
          </a:bodyPr>
          <a:lstStyle/>
          <a:p>
            <a:pPr marL="0" indent="0">
              <a:buNone/>
            </a:pPr>
            <a:r>
              <a:rPr lang="en-US" sz="3600" dirty="0" smtClean="0"/>
              <a:t>Physical/physiological relationship</a:t>
            </a:r>
            <a:endParaRPr lang="en-US" sz="3600" dirty="0"/>
          </a:p>
        </p:txBody>
      </p:sp>
      <p:pic>
        <p:nvPicPr>
          <p:cNvPr id="1027" name="Picture 3" descr="Image of a brai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000" y="2971800"/>
            <a:ext cx="2292146" cy="229214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descr="Oval with a brain inside it"/>
          <p:cNvSpPr/>
          <p:nvPr/>
        </p:nvSpPr>
        <p:spPr>
          <a:xfrm>
            <a:off x="536473" y="2555773"/>
            <a:ext cx="3505200" cy="3124200"/>
          </a:xfrm>
          <a:prstGeom prst="ellipse">
            <a:avLst/>
          </a:prstGeom>
          <a:solidFill>
            <a:schemeClr val="accent3">
              <a:alpha val="1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48352" y="2895600"/>
            <a:ext cx="3331779" cy="2062103"/>
          </a:xfrm>
          <a:prstGeom prst="rect">
            <a:avLst/>
          </a:prstGeom>
          <a:noFill/>
        </p:spPr>
        <p:txBody>
          <a:bodyPr wrap="square" rtlCol="0">
            <a:spAutoFit/>
          </a:bodyPr>
          <a:lstStyle/>
          <a:p>
            <a:r>
              <a:rPr lang="en-US" sz="3200" dirty="0" smtClean="0"/>
              <a:t>Stress management minimizes the distraction</a:t>
            </a:r>
            <a:endParaRPr lang="en-US" sz="3200" dirty="0"/>
          </a:p>
        </p:txBody>
      </p:sp>
    </p:spTree>
    <p:extLst>
      <p:ext uri="{BB962C8B-B14F-4D97-AF65-F5344CB8AC3E}">
        <p14:creationId xmlns:p14="http://schemas.microsoft.com/office/powerpoint/2010/main" val="16549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does self-regulation relate to formative </a:t>
            </a:r>
            <a:r>
              <a:rPr lang="en-US" dirty="0"/>
              <a:t>a</a:t>
            </a:r>
            <a:r>
              <a:rPr lang="en-US" dirty="0" smtClean="0"/>
              <a:t>ssessment?</a:t>
            </a:r>
            <a:endParaRPr lang="en-US" dirty="0"/>
          </a:p>
        </p:txBody>
      </p:sp>
      <p:sp>
        <p:nvSpPr>
          <p:cNvPr id="3" name="Content Placeholder 2"/>
          <p:cNvSpPr>
            <a:spLocks noGrp="1"/>
          </p:cNvSpPr>
          <p:nvPr>
            <p:ph idx="1"/>
          </p:nvPr>
        </p:nvSpPr>
        <p:spPr>
          <a:xfrm>
            <a:off x="685800" y="1600200"/>
            <a:ext cx="8305800" cy="4525963"/>
          </a:xfrm>
        </p:spPr>
        <p:txBody>
          <a:bodyPr anchor="t">
            <a:normAutofit/>
          </a:bodyPr>
          <a:lstStyle/>
          <a:p>
            <a:pPr marL="0" indent="0">
              <a:buNone/>
            </a:pPr>
            <a:r>
              <a:rPr lang="en-US" sz="3600" dirty="0" smtClean="0"/>
              <a:t>Metacognitive relationship</a:t>
            </a:r>
          </a:p>
          <a:p>
            <a:r>
              <a:rPr lang="en-US" sz="2800" dirty="0" smtClean="0"/>
              <a:t>Metacognition is thinking about one’s own thinking</a:t>
            </a:r>
          </a:p>
          <a:p>
            <a:r>
              <a:rPr lang="en-US" sz="2800" dirty="0" smtClean="0"/>
              <a:t>Over time, students develop self-monitoring or self-assessment skills and new learning strategies</a:t>
            </a:r>
          </a:p>
          <a:p>
            <a:r>
              <a:rPr lang="en-US" sz="2800" dirty="0" smtClean="0"/>
              <a:t>Students thus regulate their own learning and become independent learners</a:t>
            </a:r>
            <a:r>
              <a:rPr lang="en-US" sz="3600" dirty="0" smtClean="0"/>
              <a:t> </a:t>
            </a:r>
            <a:endParaRPr lang="en-US" sz="3600" dirty="0"/>
          </a:p>
        </p:txBody>
      </p:sp>
    </p:spTree>
    <p:extLst>
      <p:ext uri="{BB962C8B-B14F-4D97-AF65-F5344CB8AC3E}">
        <p14:creationId xmlns:p14="http://schemas.microsoft.com/office/powerpoint/2010/main" val="224890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does self-regulation relate to formative </a:t>
            </a:r>
            <a:r>
              <a:rPr lang="en-US" dirty="0"/>
              <a:t>a</a:t>
            </a:r>
            <a:r>
              <a:rPr lang="en-US" dirty="0" smtClean="0"/>
              <a:t>ssessment?</a:t>
            </a:r>
            <a:endParaRPr lang="en-US" dirty="0"/>
          </a:p>
        </p:txBody>
      </p:sp>
      <p:sp>
        <p:nvSpPr>
          <p:cNvPr id="3" name="Content Placeholder 2"/>
          <p:cNvSpPr>
            <a:spLocks noGrp="1"/>
          </p:cNvSpPr>
          <p:nvPr>
            <p:ph idx="1"/>
          </p:nvPr>
        </p:nvSpPr>
        <p:spPr>
          <a:xfrm>
            <a:off x="685800" y="1600200"/>
            <a:ext cx="8305800" cy="4525963"/>
          </a:xfrm>
        </p:spPr>
        <p:txBody>
          <a:bodyPr anchor="t">
            <a:normAutofit/>
          </a:bodyPr>
          <a:lstStyle/>
          <a:p>
            <a:pPr marL="0" indent="0">
              <a:buNone/>
            </a:pPr>
            <a:r>
              <a:rPr lang="en-US" dirty="0" smtClean="0"/>
              <a:t>Perseverance relationship</a:t>
            </a:r>
            <a:endParaRPr lang="en-US" dirty="0"/>
          </a:p>
        </p:txBody>
      </p:sp>
      <p:graphicFrame>
        <p:nvGraphicFramePr>
          <p:cNvPr id="8" name="Diagram 7" descr="Diagram of four circles with arrow between each: 1) Teacher delivers instruction, 2) Student responds, 3) Teacher interprets student response, 4) Teacher provides feedback and/or adjusts"/>
          <p:cNvGraphicFramePr/>
          <p:nvPr>
            <p:extLst>
              <p:ext uri="{D42A27DB-BD31-4B8C-83A1-F6EECF244321}">
                <p14:modId xmlns:p14="http://schemas.microsoft.com/office/powerpoint/2010/main" val="1770477500"/>
              </p:ext>
            </p:extLst>
          </p:nvPr>
        </p:nvGraphicFramePr>
        <p:xfrm>
          <a:off x="1600200" y="2438400"/>
          <a:ext cx="5334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661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does self-regulation relate to formative </a:t>
            </a:r>
            <a:r>
              <a:rPr lang="en-US" dirty="0"/>
              <a:t>a</a:t>
            </a:r>
            <a:r>
              <a:rPr lang="en-US" dirty="0" smtClean="0"/>
              <a:t>ssessment?</a:t>
            </a:r>
            <a:endParaRPr lang="en-US" dirty="0"/>
          </a:p>
        </p:txBody>
      </p:sp>
      <p:sp>
        <p:nvSpPr>
          <p:cNvPr id="3" name="Content Placeholder 2"/>
          <p:cNvSpPr>
            <a:spLocks noGrp="1"/>
          </p:cNvSpPr>
          <p:nvPr>
            <p:ph idx="1"/>
          </p:nvPr>
        </p:nvSpPr>
        <p:spPr>
          <a:xfrm>
            <a:off x="685800" y="1600200"/>
            <a:ext cx="8305800" cy="4525963"/>
          </a:xfrm>
        </p:spPr>
        <p:txBody>
          <a:bodyPr anchor="t">
            <a:normAutofit/>
          </a:bodyPr>
          <a:lstStyle/>
          <a:p>
            <a:pPr marL="0" indent="0">
              <a:buNone/>
            </a:pPr>
            <a:r>
              <a:rPr lang="en-US" sz="3600" dirty="0" smtClean="0"/>
              <a:t>Perseverance relationship</a:t>
            </a:r>
            <a:endParaRPr lang="en-US" sz="3600" dirty="0"/>
          </a:p>
        </p:txBody>
      </p:sp>
      <p:graphicFrame>
        <p:nvGraphicFramePr>
          <p:cNvPr id="4" name="Diagram 3" descr="Diagram of four circles with arrow between each: 1) Teacher delivers instruction, 2) Student responds, 3) Teacher interprets student response, 4) Teacher provides feedback and/or adjusts"/>
          <p:cNvGraphicFramePr/>
          <p:nvPr>
            <p:extLst>
              <p:ext uri="{D42A27DB-BD31-4B8C-83A1-F6EECF244321}">
                <p14:modId xmlns:p14="http://schemas.microsoft.com/office/powerpoint/2010/main" val="2005096556"/>
              </p:ext>
            </p:extLst>
          </p:nvPr>
        </p:nvGraphicFramePr>
        <p:xfrm>
          <a:off x="1600200" y="2438400"/>
          <a:ext cx="5334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Freeform 36" descr="Image of a arrow wrapped into a partial circle"/>
          <p:cNvSpPr>
            <a:spLocks/>
          </p:cNvSpPr>
          <p:nvPr/>
        </p:nvSpPr>
        <p:spPr bwMode="auto">
          <a:xfrm rot="19627383">
            <a:off x="3849611" y="4044803"/>
            <a:ext cx="850478" cy="901994"/>
          </a:xfrm>
          <a:custGeom>
            <a:avLst/>
            <a:gdLst/>
            <a:ahLst/>
            <a:cxnLst>
              <a:cxn ang="0">
                <a:pos x="180" y="672"/>
              </a:cxn>
              <a:cxn ang="0">
                <a:pos x="337" y="13"/>
              </a:cxn>
              <a:cxn ang="0">
                <a:pos x="510" y="43"/>
              </a:cxn>
              <a:cxn ang="0">
                <a:pos x="564" y="65"/>
              </a:cxn>
              <a:cxn ang="0">
                <a:pos x="590" y="24"/>
              </a:cxn>
              <a:cxn ang="0">
                <a:pos x="612" y="158"/>
              </a:cxn>
              <a:cxn ang="0">
                <a:pos x="495" y="174"/>
              </a:cxn>
              <a:cxn ang="0">
                <a:pos x="506" y="156"/>
              </a:cxn>
              <a:cxn ang="0">
                <a:pos x="487" y="136"/>
              </a:cxn>
              <a:cxn ang="0">
                <a:pos x="268" y="128"/>
              </a:cxn>
              <a:cxn ang="0">
                <a:pos x="116" y="441"/>
              </a:cxn>
              <a:cxn ang="0">
                <a:pos x="226" y="587"/>
              </a:cxn>
              <a:cxn ang="0">
                <a:pos x="509" y="586"/>
              </a:cxn>
              <a:cxn ang="0">
                <a:pos x="567" y="535"/>
              </a:cxn>
              <a:cxn ang="0">
                <a:pos x="593" y="489"/>
              </a:cxn>
              <a:cxn ang="0">
                <a:pos x="544" y="553"/>
              </a:cxn>
              <a:cxn ang="0">
                <a:pos x="454" y="607"/>
              </a:cxn>
              <a:cxn ang="0">
                <a:pos x="306" y="614"/>
              </a:cxn>
              <a:cxn ang="0">
                <a:pos x="299" y="609"/>
              </a:cxn>
              <a:cxn ang="0">
                <a:pos x="255" y="590"/>
              </a:cxn>
              <a:cxn ang="0">
                <a:pos x="221" y="573"/>
              </a:cxn>
              <a:cxn ang="0">
                <a:pos x="177" y="537"/>
              </a:cxn>
              <a:cxn ang="0">
                <a:pos x="156" y="502"/>
              </a:cxn>
              <a:cxn ang="0">
                <a:pos x="138" y="461"/>
              </a:cxn>
              <a:cxn ang="0">
                <a:pos x="126" y="432"/>
              </a:cxn>
              <a:cxn ang="0">
                <a:pos x="121" y="367"/>
              </a:cxn>
              <a:cxn ang="0">
                <a:pos x="126" y="297"/>
              </a:cxn>
              <a:cxn ang="0">
                <a:pos x="139" y="273"/>
              </a:cxn>
              <a:cxn ang="0">
                <a:pos x="242" y="156"/>
              </a:cxn>
              <a:cxn ang="0">
                <a:pos x="298" y="131"/>
              </a:cxn>
              <a:cxn ang="0">
                <a:pos x="438" y="132"/>
              </a:cxn>
              <a:cxn ang="0">
                <a:pos x="475" y="179"/>
              </a:cxn>
              <a:cxn ang="0">
                <a:pos x="453" y="211"/>
              </a:cxn>
              <a:cxn ang="0">
                <a:pos x="459" y="221"/>
              </a:cxn>
              <a:cxn ang="0">
                <a:pos x="481" y="217"/>
              </a:cxn>
              <a:cxn ang="0">
                <a:pos x="516" y="215"/>
              </a:cxn>
              <a:cxn ang="0">
                <a:pos x="561" y="211"/>
              </a:cxn>
              <a:cxn ang="0">
                <a:pos x="627" y="206"/>
              </a:cxn>
              <a:cxn ang="0">
                <a:pos x="631" y="201"/>
              </a:cxn>
              <a:cxn ang="0">
                <a:pos x="627" y="176"/>
              </a:cxn>
              <a:cxn ang="0">
                <a:pos x="604" y="13"/>
              </a:cxn>
              <a:cxn ang="0">
                <a:pos x="600" y="3"/>
              </a:cxn>
              <a:cxn ang="0">
                <a:pos x="594" y="0"/>
              </a:cxn>
              <a:cxn ang="0">
                <a:pos x="590" y="3"/>
              </a:cxn>
              <a:cxn ang="0">
                <a:pos x="583" y="14"/>
              </a:cxn>
              <a:cxn ang="0">
                <a:pos x="521" y="36"/>
              </a:cxn>
              <a:cxn ang="0">
                <a:pos x="460" y="15"/>
              </a:cxn>
              <a:cxn ang="0">
                <a:pos x="440" y="9"/>
              </a:cxn>
              <a:cxn ang="0">
                <a:pos x="346" y="3"/>
              </a:cxn>
              <a:cxn ang="0">
                <a:pos x="228" y="30"/>
              </a:cxn>
              <a:cxn ang="0">
                <a:pos x="157" y="69"/>
              </a:cxn>
              <a:cxn ang="0">
                <a:pos x="89" y="138"/>
              </a:cxn>
              <a:cxn ang="0">
                <a:pos x="23" y="246"/>
              </a:cxn>
              <a:cxn ang="0">
                <a:pos x="3" y="371"/>
              </a:cxn>
              <a:cxn ang="0">
                <a:pos x="67" y="581"/>
              </a:cxn>
              <a:cxn ang="0">
                <a:pos x="134" y="652"/>
              </a:cxn>
              <a:cxn ang="0">
                <a:pos x="367" y="733"/>
              </a:cxn>
              <a:cxn ang="0">
                <a:pos x="589" y="658"/>
              </a:cxn>
            </a:cxnLst>
            <a:rect l="0" t="0" r="r" b="b"/>
            <a:pathLst>
              <a:path w="700" h="740">
                <a:moveTo>
                  <a:pt x="559" y="669"/>
                </a:moveTo>
                <a:cubicBezTo>
                  <a:pt x="537" y="684"/>
                  <a:pt x="507" y="700"/>
                  <a:pt x="484" y="706"/>
                </a:cubicBezTo>
                <a:cubicBezTo>
                  <a:pt x="389" y="740"/>
                  <a:pt x="280" y="728"/>
                  <a:pt x="192" y="678"/>
                </a:cubicBezTo>
                <a:cubicBezTo>
                  <a:pt x="196" y="681"/>
                  <a:pt x="191" y="679"/>
                  <a:pt x="186" y="677"/>
                </a:cubicBezTo>
                <a:cubicBezTo>
                  <a:pt x="185" y="676"/>
                  <a:pt x="185" y="676"/>
                  <a:pt x="185" y="676"/>
                </a:cubicBezTo>
                <a:cubicBezTo>
                  <a:pt x="178" y="672"/>
                  <a:pt x="178" y="672"/>
                  <a:pt x="178" y="672"/>
                </a:cubicBezTo>
                <a:cubicBezTo>
                  <a:pt x="171" y="668"/>
                  <a:pt x="175" y="669"/>
                  <a:pt x="180" y="672"/>
                </a:cubicBezTo>
                <a:cubicBezTo>
                  <a:pt x="146" y="651"/>
                  <a:pt x="118" y="626"/>
                  <a:pt x="93" y="596"/>
                </a:cubicBezTo>
                <a:cubicBezTo>
                  <a:pt x="90" y="595"/>
                  <a:pt x="80" y="580"/>
                  <a:pt x="78" y="579"/>
                </a:cubicBezTo>
                <a:cubicBezTo>
                  <a:pt x="77" y="578"/>
                  <a:pt x="78" y="579"/>
                  <a:pt x="79" y="580"/>
                </a:cubicBezTo>
                <a:cubicBezTo>
                  <a:pt x="63" y="558"/>
                  <a:pt x="62" y="556"/>
                  <a:pt x="52" y="533"/>
                </a:cubicBezTo>
                <a:cubicBezTo>
                  <a:pt x="4" y="437"/>
                  <a:pt x="0" y="324"/>
                  <a:pt x="43" y="228"/>
                </a:cubicBezTo>
                <a:cubicBezTo>
                  <a:pt x="85" y="131"/>
                  <a:pt x="172" y="54"/>
                  <a:pt x="278" y="26"/>
                </a:cubicBezTo>
                <a:cubicBezTo>
                  <a:pt x="294" y="19"/>
                  <a:pt x="317" y="16"/>
                  <a:pt x="337" y="13"/>
                </a:cubicBezTo>
                <a:cubicBezTo>
                  <a:pt x="335" y="14"/>
                  <a:pt x="335" y="14"/>
                  <a:pt x="335" y="14"/>
                </a:cubicBezTo>
                <a:cubicBezTo>
                  <a:pt x="352" y="11"/>
                  <a:pt x="357" y="12"/>
                  <a:pt x="378" y="14"/>
                </a:cubicBezTo>
                <a:cubicBezTo>
                  <a:pt x="379" y="13"/>
                  <a:pt x="387" y="14"/>
                  <a:pt x="384" y="12"/>
                </a:cubicBezTo>
                <a:cubicBezTo>
                  <a:pt x="391" y="11"/>
                  <a:pt x="397" y="15"/>
                  <a:pt x="408" y="15"/>
                </a:cubicBezTo>
                <a:cubicBezTo>
                  <a:pt x="408" y="16"/>
                  <a:pt x="408" y="15"/>
                  <a:pt x="410" y="15"/>
                </a:cubicBezTo>
                <a:cubicBezTo>
                  <a:pt x="438" y="17"/>
                  <a:pt x="405" y="15"/>
                  <a:pt x="439" y="22"/>
                </a:cubicBezTo>
                <a:cubicBezTo>
                  <a:pt x="463" y="27"/>
                  <a:pt x="487" y="34"/>
                  <a:pt x="510" y="43"/>
                </a:cubicBezTo>
                <a:cubicBezTo>
                  <a:pt x="521" y="49"/>
                  <a:pt x="533" y="53"/>
                  <a:pt x="543" y="60"/>
                </a:cubicBezTo>
                <a:cubicBezTo>
                  <a:pt x="551" y="64"/>
                  <a:pt x="551" y="64"/>
                  <a:pt x="551" y="64"/>
                </a:cubicBezTo>
                <a:cubicBezTo>
                  <a:pt x="555" y="67"/>
                  <a:pt x="555" y="67"/>
                  <a:pt x="555" y="67"/>
                </a:cubicBezTo>
                <a:cubicBezTo>
                  <a:pt x="555" y="67"/>
                  <a:pt x="555" y="67"/>
                  <a:pt x="555" y="67"/>
                </a:cubicBezTo>
                <a:cubicBezTo>
                  <a:pt x="553" y="67"/>
                  <a:pt x="572" y="63"/>
                  <a:pt x="564" y="65"/>
                </a:cubicBezTo>
                <a:cubicBezTo>
                  <a:pt x="564" y="65"/>
                  <a:pt x="564" y="65"/>
                  <a:pt x="564" y="65"/>
                </a:cubicBezTo>
                <a:cubicBezTo>
                  <a:pt x="564" y="65"/>
                  <a:pt x="564" y="65"/>
                  <a:pt x="564" y="65"/>
                </a:cubicBezTo>
                <a:cubicBezTo>
                  <a:pt x="564" y="64"/>
                  <a:pt x="564" y="64"/>
                  <a:pt x="564" y="64"/>
                </a:cubicBezTo>
                <a:cubicBezTo>
                  <a:pt x="565" y="64"/>
                  <a:pt x="565" y="64"/>
                  <a:pt x="565" y="64"/>
                </a:cubicBezTo>
                <a:cubicBezTo>
                  <a:pt x="565" y="63"/>
                  <a:pt x="565" y="63"/>
                  <a:pt x="565" y="63"/>
                </a:cubicBezTo>
                <a:cubicBezTo>
                  <a:pt x="567" y="61"/>
                  <a:pt x="567" y="61"/>
                  <a:pt x="567" y="61"/>
                </a:cubicBezTo>
                <a:cubicBezTo>
                  <a:pt x="577" y="46"/>
                  <a:pt x="577" y="46"/>
                  <a:pt x="577" y="46"/>
                </a:cubicBezTo>
                <a:cubicBezTo>
                  <a:pt x="575" y="48"/>
                  <a:pt x="573" y="49"/>
                  <a:pt x="576" y="45"/>
                </a:cubicBezTo>
                <a:cubicBezTo>
                  <a:pt x="581" y="42"/>
                  <a:pt x="584" y="31"/>
                  <a:pt x="590" y="24"/>
                </a:cubicBezTo>
                <a:cubicBezTo>
                  <a:pt x="590" y="25"/>
                  <a:pt x="588" y="29"/>
                  <a:pt x="587" y="31"/>
                </a:cubicBezTo>
                <a:cubicBezTo>
                  <a:pt x="589" y="28"/>
                  <a:pt x="591" y="25"/>
                  <a:pt x="593" y="22"/>
                </a:cubicBezTo>
                <a:cubicBezTo>
                  <a:pt x="593" y="26"/>
                  <a:pt x="594" y="30"/>
                  <a:pt x="594" y="34"/>
                </a:cubicBezTo>
                <a:cubicBezTo>
                  <a:pt x="598" y="54"/>
                  <a:pt x="600" y="77"/>
                  <a:pt x="603" y="90"/>
                </a:cubicBezTo>
                <a:cubicBezTo>
                  <a:pt x="601" y="87"/>
                  <a:pt x="603" y="99"/>
                  <a:pt x="604" y="103"/>
                </a:cubicBezTo>
                <a:cubicBezTo>
                  <a:pt x="608" y="117"/>
                  <a:pt x="608" y="141"/>
                  <a:pt x="613" y="159"/>
                </a:cubicBezTo>
                <a:cubicBezTo>
                  <a:pt x="612" y="158"/>
                  <a:pt x="612" y="158"/>
                  <a:pt x="612" y="158"/>
                </a:cubicBezTo>
                <a:cubicBezTo>
                  <a:pt x="614" y="170"/>
                  <a:pt x="616" y="182"/>
                  <a:pt x="618" y="194"/>
                </a:cubicBezTo>
                <a:cubicBezTo>
                  <a:pt x="610" y="195"/>
                  <a:pt x="610" y="195"/>
                  <a:pt x="610" y="195"/>
                </a:cubicBezTo>
                <a:cubicBezTo>
                  <a:pt x="589" y="197"/>
                  <a:pt x="589" y="197"/>
                  <a:pt x="589" y="197"/>
                </a:cubicBezTo>
                <a:cubicBezTo>
                  <a:pt x="561" y="199"/>
                  <a:pt x="532" y="201"/>
                  <a:pt x="504" y="204"/>
                </a:cubicBezTo>
                <a:cubicBezTo>
                  <a:pt x="497" y="204"/>
                  <a:pt x="488" y="205"/>
                  <a:pt x="480" y="205"/>
                </a:cubicBezTo>
                <a:cubicBezTo>
                  <a:pt x="474" y="206"/>
                  <a:pt x="474" y="206"/>
                  <a:pt x="474" y="206"/>
                </a:cubicBezTo>
                <a:cubicBezTo>
                  <a:pt x="481" y="195"/>
                  <a:pt x="488" y="184"/>
                  <a:pt x="495" y="174"/>
                </a:cubicBezTo>
                <a:cubicBezTo>
                  <a:pt x="498" y="168"/>
                  <a:pt x="495" y="172"/>
                  <a:pt x="497" y="167"/>
                </a:cubicBezTo>
                <a:cubicBezTo>
                  <a:pt x="502" y="160"/>
                  <a:pt x="498" y="168"/>
                  <a:pt x="500" y="165"/>
                </a:cubicBezTo>
                <a:cubicBezTo>
                  <a:pt x="504" y="160"/>
                  <a:pt x="504" y="160"/>
                  <a:pt x="504" y="160"/>
                </a:cubicBezTo>
                <a:cubicBezTo>
                  <a:pt x="505" y="157"/>
                  <a:pt x="505" y="157"/>
                  <a:pt x="505" y="157"/>
                </a:cubicBezTo>
                <a:cubicBezTo>
                  <a:pt x="506" y="156"/>
                  <a:pt x="506" y="156"/>
                  <a:pt x="506" y="156"/>
                </a:cubicBezTo>
                <a:cubicBezTo>
                  <a:pt x="506" y="156"/>
                  <a:pt x="506" y="156"/>
                  <a:pt x="506" y="156"/>
                </a:cubicBezTo>
                <a:cubicBezTo>
                  <a:pt x="506" y="156"/>
                  <a:pt x="506" y="156"/>
                  <a:pt x="506" y="156"/>
                </a:cubicBezTo>
                <a:cubicBezTo>
                  <a:pt x="505" y="151"/>
                  <a:pt x="508" y="167"/>
                  <a:pt x="503" y="145"/>
                </a:cubicBezTo>
                <a:cubicBezTo>
                  <a:pt x="503" y="145"/>
                  <a:pt x="503" y="145"/>
                  <a:pt x="503" y="145"/>
                </a:cubicBezTo>
                <a:cubicBezTo>
                  <a:pt x="503" y="145"/>
                  <a:pt x="503" y="145"/>
                  <a:pt x="503" y="145"/>
                </a:cubicBezTo>
                <a:cubicBezTo>
                  <a:pt x="503" y="145"/>
                  <a:pt x="503" y="145"/>
                  <a:pt x="503" y="145"/>
                </a:cubicBezTo>
                <a:cubicBezTo>
                  <a:pt x="502" y="145"/>
                  <a:pt x="502" y="145"/>
                  <a:pt x="502" y="145"/>
                </a:cubicBezTo>
                <a:cubicBezTo>
                  <a:pt x="501" y="144"/>
                  <a:pt x="501" y="144"/>
                  <a:pt x="501" y="144"/>
                </a:cubicBezTo>
                <a:cubicBezTo>
                  <a:pt x="496" y="141"/>
                  <a:pt x="492" y="139"/>
                  <a:pt x="487" y="136"/>
                </a:cubicBezTo>
                <a:cubicBezTo>
                  <a:pt x="478" y="131"/>
                  <a:pt x="467" y="126"/>
                  <a:pt x="457" y="122"/>
                </a:cubicBezTo>
                <a:cubicBezTo>
                  <a:pt x="454" y="122"/>
                  <a:pt x="448" y="120"/>
                  <a:pt x="450" y="121"/>
                </a:cubicBezTo>
                <a:cubicBezTo>
                  <a:pt x="428" y="112"/>
                  <a:pt x="394" y="108"/>
                  <a:pt x="369" y="107"/>
                </a:cubicBezTo>
                <a:cubicBezTo>
                  <a:pt x="378" y="109"/>
                  <a:pt x="354" y="109"/>
                  <a:pt x="346" y="110"/>
                </a:cubicBezTo>
                <a:cubicBezTo>
                  <a:pt x="342" y="110"/>
                  <a:pt x="341" y="110"/>
                  <a:pt x="341" y="109"/>
                </a:cubicBezTo>
                <a:cubicBezTo>
                  <a:pt x="323" y="111"/>
                  <a:pt x="313" y="113"/>
                  <a:pt x="292" y="118"/>
                </a:cubicBezTo>
                <a:cubicBezTo>
                  <a:pt x="282" y="122"/>
                  <a:pt x="280" y="124"/>
                  <a:pt x="268" y="128"/>
                </a:cubicBezTo>
                <a:cubicBezTo>
                  <a:pt x="260" y="130"/>
                  <a:pt x="244" y="138"/>
                  <a:pt x="234" y="144"/>
                </a:cubicBezTo>
                <a:cubicBezTo>
                  <a:pt x="237" y="144"/>
                  <a:pt x="224" y="152"/>
                  <a:pt x="214" y="159"/>
                </a:cubicBezTo>
                <a:cubicBezTo>
                  <a:pt x="216" y="156"/>
                  <a:pt x="216" y="156"/>
                  <a:pt x="216" y="156"/>
                </a:cubicBezTo>
                <a:cubicBezTo>
                  <a:pt x="185" y="178"/>
                  <a:pt x="145" y="219"/>
                  <a:pt x="129" y="262"/>
                </a:cubicBezTo>
                <a:cubicBezTo>
                  <a:pt x="127" y="265"/>
                  <a:pt x="127" y="265"/>
                  <a:pt x="127" y="265"/>
                </a:cubicBezTo>
                <a:cubicBezTo>
                  <a:pt x="109" y="308"/>
                  <a:pt x="102" y="355"/>
                  <a:pt x="108" y="399"/>
                </a:cubicBezTo>
                <a:cubicBezTo>
                  <a:pt x="109" y="411"/>
                  <a:pt x="112" y="430"/>
                  <a:pt x="116" y="441"/>
                </a:cubicBezTo>
                <a:cubicBezTo>
                  <a:pt x="121" y="457"/>
                  <a:pt x="124" y="462"/>
                  <a:pt x="129" y="472"/>
                </a:cubicBezTo>
                <a:cubicBezTo>
                  <a:pt x="131" y="477"/>
                  <a:pt x="132" y="481"/>
                  <a:pt x="133" y="483"/>
                </a:cubicBezTo>
                <a:cubicBezTo>
                  <a:pt x="141" y="502"/>
                  <a:pt x="151" y="519"/>
                  <a:pt x="162" y="531"/>
                </a:cubicBezTo>
                <a:cubicBezTo>
                  <a:pt x="162" y="532"/>
                  <a:pt x="162" y="532"/>
                  <a:pt x="162" y="532"/>
                </a:cubicBezTo>
                <a:cubicBezTo>
                  <a:pt x="172" y="544"/>
                  <a:pt x="190" y="560"/>
                  <a:pt x="203" y="572"/>
                </a:cubicBezTo>
                <a:cubicBezTo>
                  <a:pt x="207" y="575"/>
                  <a:pt x="222" y="585"/>
                  <a:pt x="216" y="579"/>
                </a:cubicBezTo>
                <a:cubicBezTo>
                  <a:pt x="222" y="583"/>
                  <a:pt x="219" y="584"/>
                  <a:pt x="226" y="587"/>
                </a:cubicBezTo>
                <a:cubicBezTo>
                  <a:pt x="223" y="586"/>
                  <a:pt x="221" y="585"/>
                  <a:pt x="219" y="584"/>
                </a:cubicBezTo>
                <a:cubicBezTo>
                  <a:pt x="252" y="608"/>
                  <a:pt x="286" y="620"/>
                  <a:pt x="325" y="626"/>
                </a:cubicBezTo>
                <a:cubicBezTo>
                  <a:pt x="336" y="629"/>
                  <a:pt x="362" y="631"/>
                  <a:pt x="384" y="630"/>
                </a:cubicBezTo>
                <a:cubicBezTo>
                  <a:pt x="397" y="628"/>
                  <a:pt x="420" y="625"/>
                  <a:pt x="429" y="621"/>
                </a:cubicBezTo>
                <a:cubicBezTo>
                  <a:pt x="430" y="622"/>
                  <a:pt x="430" y="622"/>
                  <a:pt x="430" y="622"/>
                </a:cubicBezTo>
                <a:cubicBezTo>
                  <a:pt x="447" y="618"/>
                  <a:pt x="469" y="610"/>
                  <a:pt x="490" y="599"/>
                </a:cubicBezTo>
                <a:cubicBezTo>
                  <a:pt x="501" y="593"/>
                  <a:pt x="501" y="592"/>
                  <a:pt x="509" y="586"/>
                </a:cubicBezTo>
                <a:cubicBezTo>
                  <a:pt x="510" y="586"/>
                  <a:pt x="510" y="586"/>
                  <a:pt x="510" y="586"/>
                </a:cubicBezTo>
                <a:cubicBezTo>
                  <a:pt x="520" y="579"/>
                  <a:pt x="521" y="576"/>
                  <a:pt x="524" y="572"/>
                </a:cubicBezTo>
                <a:cubicBezTo>
                  <a:pt x="531" y="567"/>
                  <a:pt x="531" y="567"/>
                  <a:pt x="538" y="561"/>
                </a:cubicBezTo>
                <a:cubicBezTo>
                  <a:pt x="533" y="567"/>
                  <a:pt x="527" y="572"/>
                  <a:pt x="524" y="577"/>
                </a:cubicBezTo>
                <a:cubicBezTo>
                  <a:pt x="535" y="569"/>
                  <a:pt x="544" y="557"/>
                  <a:pt x="551" y="552"/>
                </a:cubicBezTo>
                <a:cubicBezTo>
                  <a:pt x="559" y="544"/>
                  <a:pt x="565" y="537"/>
                  <a:pt x="565" y="535"/>
                </a:cubicBezTo>
                <a:cubicBezTo>
                  <a:pt x="566" y="535"/>
                  <a:pt x="570" y="530"/>
                  <a:pt x="567" y="535"/>
                </a:cubicBezTo>
                <a:cubicBezTo>
                  <a:pt x="572" y="528"/>
                  <a:pt x="576" y="523"/>
                  <a:pt x="578" y="518"/>
                </a:cubicBezTo>
                <a:cubicBezTo>
                  <a:pt x="577" y="520"/>
                  <a:pt x="576" y="522"/>
                  <a:pt x="575" y="523"/>
                </a:cubicBezTo>
                <a:cubicBezTo>
                  <a:pt x="576" y="519"/>
                  <a:pt x="581" y="512"/>
                  <a:pt x="579" y="513"/>
                </a:cubicBezTo>
                <a:cubicBezTo>
                  <a:pt x="577" y="517"/>
                  <a:pt x="577" y="517"/>
                  <a:pt x="574" y="522"/>
                </a:cubicBezTo>
                <a:cubicBezTo>
                  <a:pt x="574" y="519"/>
                  <a:pt x="582" y="507"/>
                  <a:pt x="585" y="504"/>
                </a:cubicBezTo>
                <a:cubicBezTo>
                  <a:pt x="588" y="501"/>
                  <a:pt x="581" y="514"/>
                  <a:pt x="585" y="508"/>
                </a:cubicBezTo>
                <a:cubicBezTo>
                  <a:pt x="588" y="502"/>
                  <a:pt x="591" y="496"/>
                  <a:pt x="593" y="489"/>
                </a:cubicBezTo>
                <a:cubicBezTo>
                  <a:pt x="591" y="493"/>
                  <a:pt x="589" y="497"/>
                  <a:pt x="589" y="495"/>
                </a:cubicBezTo>
                <a:cubicBezTo>
                  <a:pt x="585" y="503"/>
                  <a:pt x="585" y="503"/>
                  <a:pt x="585" y="503"/>
                </a:cubicBezTo>
                <a:cubicBezTo>
                  <a:pt x="584" y="502"/>
                  <a:pt x="584" y="502"/>
                  <a:pt x="584" y="502"/>
                </a:cubicBezTo>
                <a:cubicBezTo>
                  <a:pt x="576" y="516"/>
                  <a:pt x="569" y="524"/>
                  <a:pt x="559" y="538"/>
                </a:cubicBezTo>
                <a:cubicBezTo>
                  <a:pt x="563" y="534"/>
                  <a:pt x="563" y="534"/>
                  <a:pt x="563" y="534"/>
                </a:cubicBezTo>
                <a:cubicBezTo>
                  <a:pt x="557" y="541"/>
                  <a:pt x="552" y="549"/>
                  <a:pt x="544" y="555"/>
                </a:cubicBezTo>
                <a:cubicBezTo>
                  <a:pt x="547" y="551"/>
                  <a:pt x="545" y="553"/>
                  <a:pt x="544" y="553"/>
                </a:cubicBezTo>
                <a:cubicBezTo>
                  <a:pt x="543" y="554"/>
                  <a:pt x="541" y="556"/>
                  <a:pt x="539" y="558"/>
                </a:cubicBezTo>
                <a:cubicBezTo>
                  <a:pt x="540" y="555"/>
                  <a:pt x="540" y="555"/>
                  <a:pt x="540" y="555"/>
                </a:cubicBezTo>
                <a:cubicBezTo>
                  <a:pt x="537" y="561"/>
                  <a:pt x="522" y="572"/>
                  <a:pt x="518" y="574"/>
                </a:cubicBezTo>
                <a:cubicBezTo>
                  <a:pt x="519" y="573"/>
                  <a:pt x="519" y="573"/>
                  <a:pt x="519" y="573"/>
                </a:cubicBezTo>
                <a:cubicBezTo>
                  <a:pt x="507" y="581"/>
                  <a:pt x="522" y="573"/>
                  <a:pt x="514" y="578"/>
                </a:cubicBezTo>
                <a:cubicBezTo>
                  <a:pt x="507" y="583"/>
                  <a:pt x="510" y="578"/>
                  <a:pt x="504" y="582"/>
                </a:cubicBezTo>
                <a:cubicBezTo>
                  <a:pt x="492" y="590"/>
                  <a:pt x="470" y="603"/>
                  <a:pt x="454" y="607"/>
                </a:cubicBezTo>
                <a:cubicBezTo>
                  <a:pt x="443" y="612"/>
                  <a:pt x="429" y="616"/>
                  <a:pt x="418" y="619"/>
                </a:cubicBezTo>
                <a:cubicBezTo>
                  <a:pt x="406" y="621"/>
                  <a:pt x="418" y="617"/>
                  <a:pt x="407" y="620"/>
                </a:cubicBezTo>
                <a:cubicBezTo>
                  <a:pt x="408" y="619"/>
                  <a:pt x="406" y="619"/>
                  <a:pt x="405" y="618"/>
                </a:cubicBezTo>
                <a:cubicBezTo>
                  <a:pt x="403" y="619"/>
                  <a:pt x="384" y="621"/>
                  <a:pt x="393" y="621"/>
                </a:cubicBezTo>
                <a:cubicBezTo>
                  <a:pt x="376" y="623"/>
                  <a:pt x="357" y="622"/>
                  <a:pt x="340" y="621"/>
                </a:cubicBezTo>
                <a:cubicBezTo>
                  <a:pt x="345" y="622"/>
                  <a:pt x="347" y="620"/>
                  <a:pt x="342" y="620"/>
                </a:cubicBezTo>
                <a:cubicBezTo>
                  <a:pt x="334" y="619"/>
                  <a:pt x="320" y="619"/>
                  <a:pt x="306" y="614"/>
                </a:cubicBezTo>
                <a:cubicBezTo>
                  <a:pt x="305" y="616"/>
                  <a:pt x="310" y="617"/>
                  <a:pt x="308" y="618"/>
                </a:cubicBezTo>
                <a:cubicBezTo>
                  <a:pt x="306" y="617"/>
                  <a:pt x="303" y="617"/>
                  <a:pt x="299" y="616"/>
                </a:cubicBezTo>
                <a:cubicBezTo>
                  <a:pt x="297" y="614"/>
                  <a:pt x="298" y="613"/>
                  <a:pt x="286" y="608"/>
                </a:cubicBezTo>
                <a:cubicBezTo>
                  <a:pt x="290" y="608"/>
                  <a:pt x="307" y="615"/>
                  <a:pt x="302" y="612"/>
                </a:cubicBezTo>
                <a:cubicBezTo>
                  <a:pt x="308" y="612"/>
                  <a:pt x="331" y="616"/>
                  <a:pt x="336" y="618"/>
                </a:cubicBezTo>
                <a:cubicBezTo>
                  <a:pt x="348" y="618"/>
                  <a:pt x="327" y="616"/>
                  <a:pt x="330" y="615"/>
                </a:cubicBezTo>
                <a:cubicBezTo>
                  <a:pt x="319" y="614"/>
                  <a:pt x="314" y="613"/>
                  <a:pt x="299" y="609"/>
                </a:cubicBezTo>
                <a:cubicBezTo>
                  <a:pt x="298" y="610"/>
                  <a:pt x="303" y="612"/>
                  <a:pt x="296" y="610"/>
                </a:cubicBezTo>
                <a:cubicBezTo>
                  <a:pt x="281" y="608"/>
                  <a:pt x="279" y="603"/>
                  <a:pt x="276" y="602"/>
                </a:cubicBezTo>
                <a:cubicBezTo>
                  <a:pt x="278" y="602"/>
                  <a:pt x="281" y="603"/>
                  <a:pt x="283" y="604"/>
                </a:cubicBezTo>
                <a:cubicBezTo>
                  <a:pt x="274" y="600"/>
                  <a:pt x="270" y="600"/>
                  <a:pt x="261" y="595"/>
                </a:cubicBezTo>
                <a:cubicBezTo>
                  <a:pt x="259" y="592"/>
                  <a:pt x="276" y="602"/>
                  <a:pt x="280" y="602"/>
                </a:cubicBezTo>
                <a:cubicBezTo>
                  <a:pt x="274" y="598"/>
                  <a:pt x="274" y="598"/>
                  <a:pt x="274" y="598"/>
                </a:cubicBezTo>
                <a:cubicBezTo>
                  <a:pt x="260" y="591"/>
                  <a:pt x="269" y="598"/>
                  <a:pt x="255" y="590"/>
                </a:cubicBezTo>
                <a:cubicBezTo>
                  <a:pt x="257" y="590"/>
                  <a:pt x="257" y="590"/>
                  <a:pt x="257" y="590"/>
                </a:cubicBezTo>
                <a:cubicBezTo>
                  <a:pt x="254" y="589"/>
                  <a:pt x="251" y="588"/>
                  <a:pt x="248" y="586"/>
                </a:cubicBezTo>
                <a:cubicBezTo>
                  <a:pt x="247" y="587"/>
                  <a:pt x="249" y="589"/>
                  <a:pt x="257" y="593"/>
                </a:cubicBezTo>
                <a:cubicBezTo>
                  <a:pt x="250" y="592"/>
                  <a:pt x="249" y="590"/>
                  <a:pt x="237" y="583"/>
                </a:cubicBezTo>
                <a:cubicBezTo>
                  <a:pt x="233" y="582"/>
                  <a:pt x="242" y="586"/>
                  <a:pt x="242" y="587"/>
                </a:cubicBezTo>
                <a:cubicBezTo>
                  <a:pt x="243" y="589"/>
                  <a:pt x="234" y="584"/>
                  <a:pt x="228" y="580"/>
                </a:cubicBezTo>
                <a:cubicBezTo>
                  <a:pt x="219" y="574"/>
                  <a:pt x="224" y="576"/>
                  <a:pt x="221" y="573"/>
                </a:cubicBezTo>
                <a:cubicBezTo>
                  <a:pt x="223" y="574"/>
                  <a:pt x="230" y="579"/>
                  <a:pt x="229" y="579"/>
                </a:cubicBezTo>
                <a:cubicBezTo>
                  <a:pt x="241" y="585"/>
                  <a:pt x="225" y="573"/>
                  <a:pt x="234" y="578"/>
                </a:cubicBezTo>
                <a:cubicBezTo>
                  <a:pt x="225" y="571"/>
                  <a:pt x="225" y="573"/>
                  <a:pt x="220" y="569"/>
                </a:cubicBezTo>
                <a:cubicBezTo>
                  <a:pt x="223" y="572"/>
                  <a:pt x="218" y="570"/>
                  <a:pt x="220" y="571"/>
                </a:cubicBezTo>
                <a:cubicBezTo>
                  <a:pt x="203" y="563"/>
                  <a:pt x="212" y="562"/>
                  <a:pt x="198" y="551"/>
                </a:cubicBezTo>
                <a:cubicBezTo>
                  <a:pt x="199" y="556"/>
                  <a:pt x="179" y="537"/>
                  <a:pt x="187" y="547"/>
                </a:cubicBezTo>
                <a:cubicBezTo>
                  <a:pt x="184" y="545"/>
                  <a:pt x="180" y="541"/>
                  <a:pt x="177" y="537"/>
                </a:cubicBezTo>
                <a:cubicBezTo>
                  <a:pt x="181" y="540"/>
                  <a:pt x="172" y="531"/>
                  <a:pt x="179" y="536"/>
                </a:cubicBezTo>
                <a:cubicBezTo>
                  <a:pt x="175" y="531"/>
                  <a:pt x="175" y="531"/>
                  <a:pt x="175" y="531"/>
                </a:cubicBezTo>
                <a:cubicBezTo>
                  <a:pt x="182" y="537"/>
                  <a:pt x="182" y="537"/>
                  <a:pt x="182" y="537"/>
                </a:cubicBezTo>
                <a:cubicBezTo>
                  <a:pt x="178" y="532"/>
                  <a:pt x="172" y="522"/>
                  <a:pt x="170" y="518"/>
                </a:cubicBezTo>
                <a:cubicBezTo>
                  <a:pt x="164" y="511"/>
                  <a:pt x="171" y="521"/>
                  <a:pt x="164" y="513"/>
                </a:cubicBezTo>
                <a:cubicBezTo>
                  <a:pt x="167" y="515"/>
                  <a:pt x="163" y="510"/>
                  <a:pt x="161" y="506"/>
                </a:cubicBezTo>
                <a:cubicBezTo>
                  <a:pt x="165" y="514"/>
                  <a:pt x="159" y="507"/>
                  <a:pt x="156" y="502"/>
                </a:cubicBezTo>
                <a:cubicBezTo>
                  <a:pt x="151" y="494"/>
                  <a:pt x="148" y="487"/>
                  <a:pt x="149" y="488"/>
                </a:cubicBezTo>
                <a:cubicBezTo>
                  <a:pt x="151" y="490"/>
                  <a:pt x="153" y="492"/>
                  <a:pt x="155" y="495"/>
                </a:cubicBezTo>
                <a:cubicBezTo>
                  <a:pt x="150" y="489"/>
                  <a:pt x="153" y="492"/>
                  <a:pt x="150" y="486"/>
                </a:cubicBezTo>
                <a:cubicBezTo>
                  <a:pt x="148" y="485"/>
                  <a:pt x="145" y="481"/>
                  <a:pt x="143" y="480"/>
                </a:cubicBezTo>
                <a:cubicBezTo>
                  <a:pt x="140" y="474"/>
                  <a:pt x="139" y="470"/>
                  <a:pt x="138" y="468"/>
                </a:cubicBezTo>
                <a:cubicBezTo>
                  <a:pt x="143" y="476"/>
                  <a:pt x="143" y="476"/>
                  <a:pt x="143" y="476"/>
                </a:cubicBezTo>
                <a:cubicBezTo>
                  <a:pt x="138" y="465"/>
                  <a:pt x="144" y="473"/>
                  <a:pt x="138" y="461"/>
                </a:cubicBezTo>
                <a:cubicBezTo>
                  <a:pt x="136" y="459"/>
                  <a:pt x="136" y="459"/>
                  <a:pt x="136" y="459"/>
                </a:cubicBezTo>
                <a:cubicBezTo>
                  <a:pt x="136" y="457"/>
                  <a:pt x="136" y="455"/>
                  <a:pt x="136" y="456"/>
                </a:cubicBezTo>
                <a:cubicBezTo>
                  <a:pt x="135" y="454"/>
                  <a:pt x="133" y="448"/>
                  <a:pt x="132" y="446"/>
                </a:cubicBezTo>
                <a:cubicBezTo>
                  <a:pt x="132" y="445"/>
                  <a:pt x="132" y="445"/>
                  <a:pt x="132" y="445"/>
                </a:cubicBezTo>
                <a:cubicBezTo>
                  <a:pt x="130" y="440"/>
                  <a:pt x="127" y="433"/>
                  <a:pt x="127" y="427"/>
                </a:cubicBezTo>
                <a:cubicBezTo>
                  <a:pt x="126" y="432"/>
                  <a:pt x="128" y="433"/>
                  <a:pt x="130" y="442"/>
                </a:cubicBezTo>
                <a:cubicBezTo>
                  <a:pt x="130" y="448"/>
                  <a:pt x="126" y="434"/>
                  <a:pt x="126" y="432"/>
                </a:cubicBezTo>
                <a:cubicBezTo>
                  <a:pt x="128" y="432"/>
                  <a:pt x="122" y="418"/>
                  <a:pt x="122" y="411"/>
                </a:cubicBezTo>
                <a:cubicBezTo>
                  <a:pt x="122" y="408"/>
                  <a:pt x="122" y="404"/>
                  <a:pt x="122" y="402"/>
                </a:cubicBezTo>
                <a:cubicBezTo>
                  <a:pt x="120" y="400"/>
                  <a:pt x="120" y="400"/>
                  <a:pt x="120" y="400"/>
                </a:cubicBezTo>
                <a:cubicBezTo>
                  <a:pt x="122" y="397"/>
                  <a:pt x="119" y="387"/>
                  <a:pt x="119" y="379"/>
                </a:cubicBezTo>
                <a:cubicBezTo>
                  <a:pt x="120" y="383"/>
                  <a:pt x="121" y="382"/>
                  <a:pt x="121" y="377"/>
                </a:cubicBezTo>
                <a:cubicBezTo>
                  <a:pt x="119" y="384"/>
                  <a:pt x="118" y="366"/>
                  <a:pt x="117" y="368"/>
                </a:cubicBezTo>
                <a:cubicBezTo>
                  <a:pt x="118" y="354"/>
                  <a:pt x="119" y="371"/>
                  <a:pt x="121" y="367"/>
                </a:cubicBezTo>
                <a:cubicBezTo>
                  <a:pt x="120" y="360"/>
                  <a:pt x="122" y="352"/>
                  <a:pt x="121" y="348"/>
                </a:cubicBezTo>
                <a:cubicBezTo>
                  <a:pt x="120" y="357"/>
                  <a:pt x="120" y="346"/>
                  <a:pt x="119" y="344"/>
                </a:cubicBezTo>
                <a:cubicBezTo>
                  <a:pt x="121" y="332"/>
                  <a:pt x="120" y="346"/>
                  <a:pt x="122" y="338"/>
                </a:cubicBezTo>
                <a:cubicBezTo>
                  <a:pt x="122" y="333"/>
                  <a:pt x="122" y="326"/>
                  <a:pt x="120" y="334"/>
                </a:cubicBezTo>
                <a:cubicBezTo>
                  <a:pt x="121" y="327"/>
                  <a:pt x="121" y="319"/>
                  <a:pt x="124" y="311"/>
                </a:cubicBezTo>
                <a:cubicBezTo>
                  <a:pt x="126" y="308"/>
                  <a:pt x="121" y="326"/>
                  <a:pt x="123" y="321"/>
                </a:cubicBezTo>
                <a:cubicBezTo>
                  <a:pt x="127" y="305"/>
                  <a:pt x="122" y="313"/>
                  <a:pt x="126" y="297"/>
                </a:cubicBezTo>
                <a:cubicBezTo>
                  <a:pt x="124" y="304"/>
                  <a:pt x="123" y="297"/>
                  <a:pt x="125" y="289"/>
                </a:cubicBezTo>
                <a:cubicBezTo>
                  <a:pt x="132" y="273"/>
                  <a:pt x="123" y="297"/>
                  <a:pt x="127" y="291"/>
                </a:cubicBezTo>
                <a:cubicBezTo>
                  <a:pt x="129" y="284"/>
                  <a:pt x="129" y="284"/>
                  <a:pt x="129" y="284"/>
                </a:cubicBezTo>
                <a:cubicBezTo>
                  <a:pt x="134" y="276"/>
                  <a:pt x="125" y="304"/>
                  <a:pt x="130" y="296"/>
                </a:cubicBezTo>
                <a:cubicBezTo>
                  <a:pt x="132" y="289"/>
                  <a:pt x="132" y="289"/>
                  <a:pt x="132" y="289"/>
                </a:cubicBezTo>
                <a:cubicBezTo>
                  <a:pt x="132" y="291"/>
                  <a:pt x="132" y="293"/>
                  <a:pt x="133" y="291"/>
                </a:cubicBezTo>
                <a:cubicBezTo>
                  <a:pt x="133" y="288"/>
                  <a:pt x="139" y="274"/>
                  <a:pt x="139" y="273"/>
                </a:cubicBezTo>
                <a:cubicBezTo>
                  <a:pt x="139" y="271"/>
                  <a:pt x="137" y="279"/>
                  <a:pt x="137" y="277"/>
                </a:cubicBezTo>
                <a:cubicBezTo>
                  <a:pt x="140" y="270"/>
                  <a:pt x="140" y="266"/>
                  <a:pt x="146" y="255"/>
                </a:cubicBezTo>
                <a:cubicBezTo>
                  <a:pt x="143" y="261"/>
                  <a:pt x="148" y="253"/>
                  <a:pt x="148" y="256"/>
                </a:cubicBezTo>
                <a:cubicBezTo>
                  <a:pt x="151" y="251"/>
                  <a:pt x="147" y="254"/>
                  <a:pt x="152" y="247"/>
                </a:cubicBezTo>
                <a:cubicBezTo>
                  <a:pt x="152" y="248"/>
                  <a:pt x="152" y="248"/>
                  <a:pt x="152" y="248"/>
                </a:cubicBezTo>
                <a:cubicBezTo>
                  <a:pt x="168" y="220"/>
                  <a:pt x="194" y="191"/>
                  <a:pt x="215" y="172"/>
                </a:cubicBezTo>
                <a:cubicBezTo>
                  <a:pt x="220" y="170"/>
                  <a:pt x="228" y="163"/>
                  <a:pt x="242" y="156"/>
                </a:cubicBezTo>
                <a:cubicBezTo>
                  <a:pt x="236" y="160"/>
                  <a:pt x="241" y="155"/>
                  <a:pt x="244" y="153"/>
                </a:cubicBezTo>
                <a:cubicBezTo>
                  <a:pt x="247" y="152"/>
                  <a:pt x="249" y="151"/>
                  <a:pt x="252" y="151"/>
                </a:cubicBezTo>
                <a:cubicBezTo>
                  <a:pt x="261" y="148"/>
                  <a:pt x="271" y="141"/>
                  <a:pt x="279" y="137"/>
                </a:cubicBezTo>
                <a:cubicBezTo>
                  <a:pt x="280" y="137"/>
                  <a:pt x="281" y="137"/>
                  <a:pt x="281" y="137"/>
                </a:cubicBezTo>
                <a:cubicBezTo>
                  <a:pt x="289" y="136"/>
                  <a:pt x="289" y="134"/>
                  <a:pt x="292" y="132"/>
                </a:cubicBezTo>
                <a:cubicBezTo>
                  <a:pt x="297" y="132"/>
                  <a:pt x="297" y="132"/>
                  <a:pt x="297" y="132"/>
                </a:cubicBezTo>
                <a:cubicBezTo>
                  <a:pt x="298" y="131"/>
                  <a:pt x="298" y="131"/>
                  <a:pt x="298" y="131"/>
                </a:cubicBezTo>
                <a:cubicBezTo>
                  <a:pt x="306" y="128"/>
                  <a:pt x="317" y="126"/>
                  <a:pt x="316" y="127"/>
                </a:cubicBezTo>
                <a:cubicBezTo>
                  <a:pt x="319" y="126"/>
                  <a:pt x="323" y="126"/>
                  <a:pt x="318" y="126"/>
                </a:cubicBezTo>
                <a:cubicBezTo>
                  <a:pt x="327" y="125"/>
                  <a:pt x="349" y="122"/>
                  <a:pt x="364" y="122"/>
                </a:cubicBezTo>
                <a:cubicBezTo>
                  <a:pt x="357" y="122"/>
                  <a:pt x="358" y="121"/>
                  <a:pt x="357" y="120"/>
                </a:cubicBezTo>
                <a:cubicBezTo>
                  <a:pt x="359" y="118"/>
                  <a:pt x="360" y="120"/>
                  <a:pt x="366" y="119"/>
                </a:cubicBezTo>
                <a:cubicBezTo>
                  <a:pt x="366" y="120"/>
                  <a:pt x="373" y="120"/>
                  <a:pt x="366" y="121"/>
                </a:cubicBezTo>
                <a:cubicBezTo>
                  <a:pt x="386" y="123"/>
                  <a:pt x="414" y="124"/>
                  <a:pt x="438" y="132"/>
                </a:cubicBezTo>
                <a:cubicBezTo>
                  <a:pt x="442" y="133"/>
                  <a:pt x="441" y="132"/>
                  <a:pt x="444" y="133"/>
                </a:cubicBezTo>
                <a:cubicBezTo>
                  <a:pt x="458" y="139"/>
                  <a:pt x="477" y="145"/>
                  <a:pt x="491" y="154"/>
                </a:cubicBezTo>
                <a:cubicBezTo>
                  <a:pt x="489" y="153"/>
                  <a:pt x="490" y="153"/>
                  <a:pt x="492" y="153"/>
                </a:cubicBezTo>
                <a:cubicBezTo>
                  <a:pt x="493" y="153"/>
                  <a:pt x="493" y="153"/>
                  <a:pt x="494" y="154"/>
                </a:cubicBezTo>
                <a:cubicBezTo>
                  <a:pt x="493" y="154"/>
                  <a:pt x="493" y="154"/>
                  <a:pt x="493" y="154"/>
                </a:cubicBezTo>
                <a:cubicBezTo>
                  <a:pt x="489" y="164"/>
                  <a:pt x="489" y="157"/>
                  <a:pt x="483" y="164"/>
                </a:cubicBezTo>
                <a:cubicBezTo>
                  <a:pt x="481" y="169"/>
                  <a:pt x="477" y="176"/>
                  <a:pt x="475" y="179"/>
                </a:cubicBezTo>
                <a:cubicBezTo>
                  <a:pt x="474" y="179"/>
                  <a:pt x="474" y="179"/>
                  <a:pt x="474" y="179"/>
                </a:cubicBezTo>
                <a:cubicBezTo>
                  <a:pt x="472" y="184"/>
                  <a:pt x="467" y="192"/>
                  <a:pt x="463" y="198"/>
                </a:cubicBezTo>
                <a:cubicBezTo>
                  <a:pt x="463" y="197"/>
                  <a:pt x="463" y="197"/>
                  <a:pt x="463" y="197"/>
                </a:cubicBezTo>
                <a:cubicBezTo>
                  <a:pt x="462" y="199"/>
                  <a:pt x="460" y="202"/>
                  <a:pt x="458" y="204"/>
                </a:cubicBezTo>
                <a:cubicBezTo>
                  <a:pt x="455" y="208"/>
                  <a:pt x="455" y="208"/>
                  <a:pt x="455" y="208"/>
                </a:cubicBezTo>
                <a:cubicBezTo>
                  <a:pt x="454" y="210"/>
                  <a:pt x="454" y="210"/>
                  <a:pt x="454" y="210"/>
                </a:cubicBezTo>
                <a:cubicBezTo>
                  <a:pt x="453" y="211"/>
                  <a:pt x="453" y="211"/>
                  <a:pt x="453" y="211"/>
                </a:cubicBezTo>
                <a:cubicBezTo>
                  <a:pt x="453" y="211"/>
                  <a:pt x="453" y="211"/>
                  <a:pt x="453" y="211"/>
                </a:cubicBezTo>
                <a:cubicBezTo>
                  <a:pt x="453" y="211"/>
                  <a:pt x="453" y="211"/>
                  <a:pt x="453" y="211"/>
                </a:cubicBezTo>
                <a:cubicBezTo>
                  <a:pt x="453" y="211"/>
                  <a:pt x="453" y="211"/>
                  <a:pt x="453" y="211"/>
                </a:cubicBezTo>
                <a:cubicBezTo>
                  <a:pt x="453" y="211"/>
                  <a:pt x="453" y="211"/>
                  <a:pt x="453" y="211"/>
                </a:cubicBezTo>
                <a:cubicBezTo>
                  <a:pt x="448" y="203"/>
                  <a:pt x="460" y="223"/>
                  <a:pt x="459" y="221"/>
                </a:cubicBezTo>
                <a:cubicBezTo>
                  <a:pt x="459" y="221"/>
                  <a:pt x="459" y="221"/>
                  <a:pt x="459" y="221"/>
                </a:cubicBezTo>
                <a:cubicBezTo>
                  <a:pt x="459" y="221"/>
                  <a:pt x="459" y="221"/>
                  <a:pt x="459" y="221"/>
                </a:cubicBezTo>
                <a:cubicBezTo>
                  <a:pt x="459" y="221"/>
                  <a:pt x="459" y="221"/>
                  <a:pt x="459" y="221"/>
                </a:cubicBezTo>
                <a:cubicBezTo>
                  <a:pt x="459" y="221"/>
                  <a:pt x="459" y="221"/>
                  <a:pt x="459" y="221"/>
                </a:cubicBezTo>
                <a:cubicBezTo>
                  <a:pt x="460" y="220"/>
                  <a:pt x="462" y="220"/>
                  <a:pt x="465" y="220"/>
                </a:cubicBezTo>
                <a:cubicBezTo>
                  <a:pt x="467" y="222"/>
                  <a:pt x="467" y="223"/>
                  <a:pt x="465" y="220"/>
                </a:cubicBezTo>
                <a:cubicBezTo>
                  <a:pt x="470" y="219"/>
                  <a:pt x="477" y="219"/>
                  <a:pt x="479" y="218"/>
                </a:cubicBezTo>
                <a:cubicBezTo>
                  <a:pt x="480" y="218"/>
                  <a:pt x="479" y="218"/>
                  <a:pt x="481" y="218"/>
                </a:cubicBezTo>
                <a:cubicBezTo>
                  <a:pt x="481" y="217"/>
                  <a:pt x="481" y="217"/>
                  <a:pt x="481" y="217"/>
                </a:cubicBezTo>
                <a:cubicBezTo>
                  <a:pt x="493" y="217"/>
                  <a:pt x="493" y="217"/>
                  <a:pt x="493" y="217"/>
                </a:cubicBezTo>
                <a:cubicBezTo>
                  <a:pt x="490" y="217"/>
                  <a:pt x="490" y="218"/>
                  <a:pt x="487" y="218"/>
                </a:cubicBezTo>
                <a:cubicBezTo>
                  <a:pt x="499" y="218"/>
                  <a:pt x="491" y="217"/>
                  <a:pt x="497" y="216"/>
                </a:cubicBezTo>
                <a:cubicBezTo>
                  <a:pt x="506" y="215"/>
                  <a:pt x="506" y="216"/>
                  <a:pt x="510" y="216"/>
                </a:cubicBezTo>
                <a:cubicBezTo>
                  <a:pt x="506" y="217"/>
                  <a:pt x="503" y="216"/>
                  <a:pt x="501" y="216"/>
                </a:cubicBezTo>
                <a:cubicBezTo>
                  <a:pt x="496" y="218"/>
                  <a:pt x="507" y="216"/>
                  <a:pt x="507" y="217"/>
                </a:cubicBezTo>
                <a:cubicBezTo>
                  <a:pt x="509" y="217"/>
                  <a:pt x="509" y="215"/>
                  <a:pt x="516" y="215"/>
                </a:cubicBezTo>
                <a:cubicBezTo>
                  <a:pt x="521" y="215"/>
                  <a:pt x="534" y="214"/>
                  <a:pt x="533" y="215"/>
                </a:cubicBezTo>
                <a:cubicBezTo>
                  <a:pt x="538" y="214"/>
                  <a:pt x="543" y="214"/>
                  <a:pt x="547" y="213"/>
                </a:cubicBezTo>
                <a:cubicBezTo>
                  <a:pt x="542" y="213"/>
                  <a:pt x="534" y="213"/>
                  <a:pt x="533" y="213"/>
                </a:cubicBezTo>
                <a:cubicBezTo>
                  <a:pt x="537" y="212"/>
                  <a:pt x="545" y="211"/>
                  <a:pt x="546" y="212"/>
                </a:cubicBezTo>
                <a:cubicBezTo>
                  <a:pt x="543" y="212"/>
                  <a:pt x="543" y="212"/>
                  <a:pt x="543" y="212"/>
                </a:cubicBezTo>
                <a:cubicBezTo>
                  <a:pt x="546" y="212"/>
                  <a:pt x="559" y="211"/>
                  <a:pt x="552" y="210"/>
                </a:cubicBezTo>
                <a:cubicBezTo>
                  <a:pt x="561" y="211"/>
                  <a:pt x="561" y="211"/>
                  <a:pt x="561" y="211"/>
                </a:cubicBezTo>
                <a:cubicBezTo>
                  <a:pt x="564" y="210"/>
                  <a:pt x="573" y="209"/>
                  <a:pt x="580" y="209"/>
                </a:cubicBezTo>
                <a:cubicBezTo>
                  <a:pt x="580" y="210"/>
                  <a:pt x="575" y="212"/>
                  <a:pt x="588" y="211"/>
                </a:cubicBezTo>
                <a:cubicBezTo>
                  <a:pt x="599" y="209"/>
                  <a:pt x="599" y="209"/>
                  <a:pt x="599" y="209"/>
                </a:cubicBezTo>
                <a:cubicBezTo>
                  <a:pt x="605" y="208"/>
                  <a:pt x="606" y="208"/>
                  <a:pt x="606" y="209"/>
                </a:cubicBezTo>
                <a:cubicBezTo>
                  <a:pt x="616" y="209"/>
                  <a:pt x="621" y="208"/>
                  <a:pt x="626" y="206"/>
                </a:cubicBezTo>
                <a:cubicBezTo>
                  <a:pt x="627" y="206"/>
                  <a:pt x="627" y="206"/>
                  <a:pt x="627" y="206"/>
                </a:cubicBezTo>
                <a:cubicBezTo>
                  <a:pt x="627" y="206"/>
                  <a:pt x="627" y="206"/>
                  <a:pt x="627" y="206"/>
                </a:cubicBezTo>
                <a:cubicBezTo>
                  <a:pt x="628" y="206"/>
                  <a:pt x="628" y="206"/>
                  <a:pt x="628" y="206"/>
                </a:cubicBezTo>
                <a:cubicBezTo>
                  <a:pt x="628" y="206"/>
                  <a:pt x="628" y="206"/>
                  <a:pt x="628" y="206"/>
                </a:cubicBezTo>
                <a:cubicBezTo>
                  <a:pt x="628" y="206"/>
                  <a:pt x="628" y="206"/>
                  <a:pt x="628" y="206"/>
                </a:cubicBezTo>
                <a:cubicBezTo>
                  <a:pt x="635" y="196"/>
                  <a:pt x="630" y="203"/>
                  <a:pt x="631" y="201"/>
                </a:cubicBezTo>
                <a:cubicBezTo>
                  <a:pt x="631" y="201"/>
                  <a:pt x="631" y="201"/>
                  <a:pt x="631" y="201"/>
                </a:cubicBezTo>
                <a:cubicBezTo>
                  <a:pt x="631" y="201"/>
                  <a:pt x="631" y="201"/>
                  <a:pt x="631" y="201"/>
                </a:cubicBezTo>
                <a:cubicBezTo>
                  <a:pt x="631" y="201"/>
                  <a:pt x="631" y="201"/>
                  <a:pt x="631" y="201"/>
                </a:cubicBezTo>
                <a:cubicBezTo>
                  <a:pt x="631" y="200"/>
                  <a:pt x="631" y="200"/>
                  <a:pt x="631" y="200"/>
                </a:cubicBezTo>
                <a:cubicBezTo>
                  <a:pt x="630" y="196"/>
                  <a:pt x="630" y="196"/>
                  <a:pt x="630" y="196"/>
                </a:cubicBezTo>
                <a:cubicBezTo>
                  <a:pt x="629" y="194"/>
                  <a:pt x="629" y="191"/>
                  <a:pt x="629" y="187"/>
                </a:cubicBezTo>
                <a:cubicBezTo>
                  <a:pt x="631" y="193"/>
                  <a:pt x="630" y="187"/>
                  <a:pt x="630" y="180"/>
                </a:cubicBezTo>
                <a:cubicBezTo>
                  <a:pt x="629" y="180"/>
                  <a:pt x="629" y="179"/>
                  <a:pt x="628" y="176"/>
                </a:cubicBezTo>
                <a:cubicBezTo>
                  <a:pt x="628" y="179"/>
                  <a:pt x="630" y="180"/>
                  <a:pt x="630" y="186"/>
                </a:cubicBezTo>
                <a:cubicBezTo>
                  <a:pt x="629" y="188"/>
                  <a:pt x="628" y="180"/>
                  <a:pt x="627" y="176"/>
                </a:cubicBezTo>
                <a:cubicBezTo>
                  <a:pt x="628" y="162"/>
                  <a:pt x="621" y="129"/>
                  <a:pt x="619" y="106"/>
                </a:cubicBezTo>
                <a:cubicBezTo>
                  <a:pt x="617" y="108"/>
                  <a:pt x="617" y="96"/>
                  <a:pt x="616" y="91"/>
                </a:cubicBezTo>
                <a:cubicBezTo>
                  <a:pt x="617" y="93"/>
                  <a:pt x="613" y="79"/>
                  <a:pt x="613" y="72"/>
                </a:cubicBezTo>
                <a:cubicBezTo>
                  <a:pt x="612" y="76"/>
                  <a:pt x="612" y="76"/>
                  <a:pt x="612" y="76"/>
                </a:cubicBezTo>
                <a:cubicBezTo>
                  <a:pt x="611" y="62"/>
                  <a:pt x="606" y="53"/>
                  <a:pt x="607" y="44"/>
                </a:cubicBezTo>
                <a:cubicBezTo>
                  <a:pt x="606" y="37"/>
                  <a:pt x="608" y="47"/>
                  <a:pt x="609" y="50"/>
                </a:cubicBezTo>
                <a:cubicBezTo>
                  <a:pt x="610" y="39"/>
                  <a:pt x="603" y="21"/>
                  <a:pt x="604" y="13"/>
                </a:cubicBezTo>
                <a:cubicBezTo>
                  <a:pt x="603" y="12"/>
                  <a:pt x="603" y="14"/>
                  <a:pt x="601" y="9"/>
                </a:cubicBezTo>
                <a:cubicBezTo>
                  <a:pt x="602" y="8"/>
                  <a:pt x="602" y="8"/>
                  <a:pt x="602" y="8"/>
                </a:cubicBezTo>
                <a:cubicBezTo>
                  <a:pt x="603" y="6"/>
                  <a:pt x="603" y="6"/>
                  <a:pt x="603" y="6"/>
                </a:cubicBezTo>
                <a:cubicBezTo>
                  <a:pt x="603" y="6"/>
                  <a:pt x="603" y="6"/>
                  <a:pt x="603" y="6"/>
                </a:cubicBezTo>
                <a:cubicBezTo>
                  <a:pt x="604" y="6"/>
                  <a:pt x="603" y="6"/>
                  <a:pt x="601" y="6"/>
                </a:cubicBezTo>
                <a:cubicBezTo>
                  <a:pt x="601" y="6"/>
                  <a:pt x="601" y="6"/>
                  <a:pt x="601" y="6"/>
                </a:cubicBezTo>
                <a:cubicBezTo>
                  <a:pt x="600" y="3"/>
                  <a:pt x="600" y="3"/>
                  <a:pt x="600" y="3"/>
                </a:cubicBezTo>
                <a:cubicBezTo>
                  <a:pt x="600" y="2"/>
                  <a:pt x="600" y="2"/>
                  <a:pt x="600" y="2"/>
                </a:cubicBezTo>
                <a:cubicBezTo>
                  <a:pt x="600" y="2"/>
                  <a:pt x="600" y="2"/>
                  <a:pt x="600" y="2"/>
                </a:cubicBezTo>
                <a:cubicBezTo>
                  <a:pt x="600" y="2"/>
                  <a:pt x="600" y="2"/>
                  <a:pt x="600" y="2"/>
                </a:cubicBezTo>
                <a:cubicBezTo>
                  <a:pt x="600" y="2"/>
                  <a:pt x="600" y="2"/>
                  <a:pt x="600" y="2"/>
                </a:cubicBezTo>
                <a:cubicBezTo>
                  <a:pt x="600" y="2"/>
                  <a:pt x="600" y="2"/>
                  <a:pt x="600" y="2"/>
                </a:cubicBezTo>
                <a:cubicBezTo>
                  <a:pt x="600" y="2"/>
                  <a:pt x="600" y="2"/>
                  <a:pt x="600" y="2"/>
                </a:cubicBezTo>
                <a:cubicBezTo>
                  <a:pt x="597" y="1"/>
                  <a:pt x="607" y="3"/>
                  <a:pt x="594" y="0"/>
                </a:cubicBezTo>
                <a:cubicBezTo>
                  <a:pt x="594" y="0"/>
                  <a:pt x="594" y="0"/>
                  <a:pt x="594" y="0"/>
                </a:cubicBezTo>
                <a:cubicBezTo>
                  <a:pt x="593" y="1"/>
                  <a:pt x="593" y="1"/>
                  <a:pt x="593" y="1"/>
                </a:cubicBezTo>
                <a:cubicBezTo>
                  <a:pt x="592" y="3"/>
                  <a:pt x="592" y="3"/>
                  <a:pt x="592" y="3"/>
                </a:cubicBezTo>
                <a:cubicBezTo>
                  <a:pt x="591" y="4"/>
                  <a:pt x="591" y="4"/>
                  <a:pt x="591" y="4"/>
                </a:cubicBezTo>
                <a:cubicBezTo>
                  <a:pt x="587" y="3"/>
                  <a:pt x="584" y="2"/>
                  <a:pt x="590" y="3"/>
                </a:cubicBezTo>
                <a:cubicBezTo>
                  <a:pt x="590" y="3"/>
                  <a:pt x="590" y="3"/>
                  <a:pt x="590" y="3"/>
                </a:cubicBezTo>
                <a:cubicBezTo>
                  <a:pt x="590" y="3"/>
                  <a:pt x="590" y="3"/>
                  <a:pt x="590" y="3"/>
                </a:cubicBezTo>
                <a:cubicBezTo>
                  <a:pt x="590" y="4"/>
                  <a:pt x="590" y="4"/>
                  <a:pt x="590" y="4"/>
                </a:cubicBezTo>
                <a:cubicBezTo>
                  <a:pt x="590" y="4"/>
                  <a:pt x="590" y="4"/>
                  <a:pt x="590" y="4"/>
                </a:cubicBezTo>
                <a:cubicBezTo>
                  <a:pt x="590" y="4"/>
                  <a:pt x="590" y="4"/>
                  <a:pt x="590" y="4"/>
                </a:cubicBezTo>
                <a:cubicBezTo>
                  <a:pt x="590" y="5"/>
                  <a:pt x="590" y="5"/>
                  <a:pt x="590" y="5"/>
                </a:cubicBezTo>
                <a:cubicBezTo>
                  <a:pt x="590" y="5"/>
                  <a:pt x="590" y="5"/>
                  <a:pt x="590" y="5"/>
                </a:cubicBezTo>
                <a:cubicBezTo>
                  <a:pt x="588" y="8"/>
                  <a:pt x="588" y="8"/>
                  <a:pt x="588" y="8"/>
                </a:cubicBezTo>
                <a:cubicBezTo>
                  <a:pt x="585" y="12"/>
                  <a:pt x="583" y="15"/>
                  <a:pt x="583" y="14"/>
                </a:cubicBezTo>
                <a:cubicBezTo>
                  <a:pt x="580" y="20"/>
                  <a:pt x="579" y="21"/>
                  <a:pt x="575" y="27"/>
                </a:cubicBezTo>
                <a:cubicBezTo>
                  <a:pt x="575" y="26"/>
                  <a:pt x="577" y="24"/>
                  <a:pt x="578" y="22"/>
                </a:cubicBezTo>
                <a:cubicBezTo>
                  <a:pt x="571" y="31"/>
                  <a:pt x="567" y="38"/>
                  <a:pt x="562" y="47"/>
                </a:cubicBezTo>
                <a:cubicBezTo>
                  <a:pt x="561" y="48"/>
                  <a:pt x="560" y="50"/>
                  <a:pt x="558" y="52"/>
                </a:cubicBezTo>
                <a:cubicBezTo>
                  <a:pt x="557" y="54"/>
                  <a:pt x="557" y="54"/>
                  <a:pt x="557" y="54"/>
                </a:cubicBezTo>
                <a:cubicBezTo>
                  <a:pt x="551" y="50"/>
                  <a:pt x="545" y="47"/>
                  <a:pt x="541" y="44"/>
                </a:cubicBezTo>
                <a:cubicBezTo>
                  <a:pt x="534" y="42"/>
                  <a:pt x="522" y="34"/>
                  <a:pt x="521" y="36"/>
                </a:cubicBezTo>
                <a:cubicBezTo>
                  <a:pt x="521" y="36"/>
                  <a:pt x="520" y="35"/>
                  <a:pt x="519" y="34"/>
                </a:cubicBezTo>
                <a:cubicBezTo>
                  <a:pt x="514" y="33"/>
                  <a:pt x="510" y="33"/>
                  <a:pt x="505" y="30"/>
                </a:cubicBezTo>
                <a:cubicBezTo>
                  <a:pt x="507" y="30"/>
                  <a:pt x="507" y="30"/>
                  <a:pt x="507" y="30"/>
                </a:cubicBezTo>
                <a:cubicBezTo>
                  <a:pt x="509" y="29"/>
                  <a:pt x="491" y="23"/>
                  <a:pt x="490" y="22"/>
                </a:cubicBezTo>
                <a:cubicBezTo>
                  <a:pt x="494" y="25"/>
                  <a:pt x="483" y="20"/>
                  <a:pt x="482" y="21"/>
                </a:cubicBezTo>
                <a:cubicBezTo>
                  <a:pt x="475" y="19"/>
                  <a:pt x="475" y="19"/>
                  <a:pt x="475" y="19"/>
                </a:cubicBezTo>
                <a:cubicBezTo>
                  <a:pt x="465" y="16"/>
                  <a:pt x="474" y="19"/>
                  <a:pt x="460" y="15"/>
                </a:cubicBezTo>
                <a:cubicBezTo>
                  <a:pt x="453" y="14"/>
                  <a:pt x="458" y="13"/>
                  <a:pt x="461" y="14"/>
                </a:cubicBezTo>
                <a:cubicBezTo>
                  <a:pt x="455" y="12"/>
                  <a:pt x="449" y="11"/>
                  <a:pt x="443" y="10"/>
                </a:cubicBezTo>
                <a:cubicBezTo>
                  <a:pt x="444" y="10"/>
                  <a:pt x="444" y="10"/>
                  <a:pt x="442" y="10"/>
                </a:cubicBezTo>
                <a:cubicBezTo>
                  <a:pt x="442" y="10"/>
                  <a:pt x="441" y="10"/>
                  <a:pt x="440" y="9"/>
                </a:cubicBezTo>
                <a:cubicBezTo>
                  <a:pt x="438" y="9"/>
                  <a:pt x="435" y="9"/>
                  <a:pt x="433" y="8"/>
                </a:cubicBezTo>
                <a:cubicBezTo>
                  <a:pt x="433" y="8"/>
                  <a:pt x="433" y="8"/>
                  <a:pt x="433" y="8"/>
                </a:cubicBezTo>
                <a:cubicBezTo>
                  <a:pt x="435" y="8"/>
                  <a:pt x="438" y="9"/>
                  <a:pt x="440" y="9"/>
                </a:cubicBezTo>
                <a:cubicBezTo>
                  <a:pt x="438" y="9"/>
                  <a:pt x="435" y="8"/>
                  <a:pt x="433" y="8"/>
                </a:cubicBezTo>
                <a:cubicBezTo>
                  <a:pt x="433" y="8"/>
                  <a:pt x="432" y="8"/>
                  <a:pt x="431" y="7"/>
                </a:cubicBezTo>
                <a:cubicBezTo>
                  <a:pt x="429" y="7"/>
                  <a:pt x="426" y="7"/>
                  <a:pt x="425" y="6"/>
                </a:cubicBezTo>
                <a:cubicBezTo>
                  <a:pt x="427" y="5"/>
                  <a:pt x="427" y="5"/>
                  <a:pt x="427" y="5"/>
                </a:cubicBezTo>
                <a:cubicBezTo>
                  <a:pt x="422" y="4"/>
                  <a:pt x="409" y="4"/>
                  <a:pt x="409" y="5"/>
                </a:cubicBezTo>
                <a:cubicBezTo>
                  <a:pt x="390" y="1"/>
                  <a:pt x="359" y="2"/>
                  <a:pt x="346" y="3"/>
                </a:cubicBezTo>
                <a:cubicBezTo>
                  <a:pt x="348" y="3"/>
                  <a:pt x="348" y="2"/>
                  <a:pt x="346" y="3"/>
                </a:cubicBezTo>
                <a:cubicBezTo>
                  <a:pt x="339" y="4"/>
                  <a:pt x="332" y="5"/>
                  <a:pt x="331" y="4"/>
                </a:cubicBezTo>
                <a:cubicBezTo>
                  <a:pt x="325" y="6"/>
                  <a:pt x="325" y="4"/>
                  <a:pt x="315" y="5"/>
                </a:cubicBezTo>
                <a:cubicBezTo>
                  <a:pt x="315" y="5"/>
                  <a:pt x="314" y="6"/>
                  <a:pt x="316" y="6"/>
                </a:cubicBezTo>
                <a:cubicBezTo>
                  <a:pt x="299" y="7"/>
                  <a:pt x="279" y="14"/>
                  <a:pt x="260" y="19"/>
                </a:cubicBezTo>
                <a:cubicBezTo>
                  <a:pt x="261" y="18"/>
                  <a:pt x="263" y="17"/>
                  <a:pt x="265" y="16"/>
                </a:cubicBezTo>
                <a:cubicBezTo>
                  <a:pt x="250" y="21"/>
                  <a:pt x="237" y="27"/>
                  <a:pt x="224" y="33"/>
                </a:cubicBezTo>
                <a:cubicBezTo>
                  <a:pt x="226" y="32"/>
                  <a:pt x="225" y="32"/>
                  <a:pt x="228" y="30"/>
                </a:cubicBezTo>
                <a:cubicBezTo>
                  <a:pt x="218" y="34"/>
                  <a:pt x="207" y="39"/>
                  <a:pt x="203" y="43"/>
                </a:cubicBezTo>
                <a:cubicBezTo>
                  <a:pt x="210" y="40"/>
                  <a:pt x="203" y="42"/>
                  <a:pt x="208" y="40"/>
                </a:cubicBezTo>
                <a:cubicBezTo>
                  <a:pt x="215" y="37"/>
                  <a:pt x="203" y="44"/>
                  <a:pt x="197" y="47"/>
                </a:cubicBezTo>
                <a:cubicBezTo>
                  <a:pt x="197" y="47"/>
                  <a:pt x="197" y="47"/>
                  <a:pt x="197" y="47"/>
                </a:cubicBezTo>
                <a:cubicBezTo>
                  <a:pt x="187" y="52"/>
                  <a:pt x="187" y="53"/>
                  <a:pt x="178" y="58"/>
                </a:cubicBezTo>
                <a:cubicBezTo>
                  <a:pt x="172" y="61"/>
                  <a:pt x="183" y="55"/>
                  <a:pt x="180" y="56"/>
                </a:cubicBezTo>
                <a:cubicBezTo>
                  <a:pt x="177" y="56"/>
                  <a:pt x="159" y="68"/>
                  <a:pt x="157" y="69"/>
                </a:cubicBezTo>
                <a:cubicBezTo>
                  <a:pt x="156" y="71"/>
                  <a:pt x="153" y="73"/>
                  <a:pt x="153" y="73"/>
                </a:cubicBezTo>
                <a:cubicBezTo>
                  <a:pt x="147" y="79"/>
                  <a:pt x="150" y="75"/>
                  <a:pt x="145" y="78"/>
                </a:cubicBezTo>
                <a:cubicBezTo>
                  <a:pt x="140" y="84"/>
                  <a:pt x="135" y="89"/>
                  <a:pt x="130" y="95"/>
                </a:cubicBezTo>
                <a:cubicBezTo>
                  <a:pt x="130" y="94"/>
                  <a:pt x="123" y="99"/>
                  <a:pt x="128" y="94"/>
                </a:cubicBezTo>
                <a:cubicBezTo>
                  <a:pt x="115" y="105"/>
                  <a:pt x="110" y="114"/>
                  <a:pt x="103" y="122"/>
                </a:cubicBezTo>
                <a:cubicBezTo>
                  <a:pt x="99" y="125"/>
                  <a:pt x="89" y="139"/>
                  <a:pt x="86" y="143"/>
                </a:cubicBezTo>
                <a:cubicBezTo>
                  <a:pt x="83" y="145"/>
                  <a:pt x="89" y="139"/>
                  <a:pt x="89" y="138"/>
                </a:cubicBezTo>
                <a:cubicBezTo>
                  <a:pt x="83" y="144"/>
                  <a:pt x="83" y="144"/>
                  <a:pt x="83" y="144"/>
                </a:cubicBezTo>
                <a:cubicBezTo>
                  <a:pt x="90" y="135"/>
                  <a:pt x="80" y="144"/>
                  <a:pt x="84" y="139"/>
                </a:cubicBezTo>
                <a:cubicBezTo>
                  <a:pt x="78" y="146"/>
                  <a:pt x="65" y="163"/>
                  <a:pt x="57" y="175"/>
                </a:cubicBezTo>
                <a:cubicBezTo>
                  <a:pt x="64" y="168"/>
                  <a:pt x="48" y="191"/>
                  <a:pt x="50" y="192"/>
                </a:cubicBezTo>
                <a:cubicBezTo>
                  <a:pt x="43" y="206"/>
                  <a:pt x="45" y="198"/>
                  <a:pt x="42" y="203"/>
                </a:cubicBezTo>
                <a:cubicBezTo>
                  <a:pt x="35" y="218"/>
                  <a:pt x="28" y="233"/>
                  <a:pt x="23" y="247"/>
                </a:cubicBezTo>
                <a:cubicBezTo>
                  <a:pt x="23" y="247"/>
                  <a:pt x="23" y="247"/>
                  <a:pt x="23" y="246"/>
                </a:cubicBezTo>
                <a:cubicBezTo>
                  <a:pt x="19" y="260"/>
                  <a:pt x="12" y="281"/>
                  <a:pt x="11" y="296"/>
                </a:cubicBezTo>
                <a:cubicBezTo>
                  <a:pt x="11" y="295"/>
                  <a:pt x="10" y="296"/>
                  <a:pt x="11" y="292"/>
                </a:cubicBezTo>
                <a:cubicBezTo>
                  <a:pt x="7" y="307"/>
                  <a:pt x="12" y="296"/>
                  <a:pt x="8" y="312"/>
                </a:cubicBezTo>
                <a:cubicBezTo>
                  <a:pt x="8" y="308"/>
                  <a:pt x="8" y="308"/>
                  <a:pt x="8" y="308"/>
                </a:cubicBezTo>
                <a:cubicBezTo>
                  <a:pt x="7" y="319"/>
                  <a:pt x="4" y="329"/>
                  <a:pt x="4" y="341"/>
                </a:cubicBezTo>
                <a:cubicBezTo>
                  <a:pt x="4" y="342"/>
                  <a:pt x="4" y="339"/>
                  <a:pt x="4" y="337"/>
                </a:cubicBezTo>
                <a:cubicBezTo>
                  <a:pt x="3" y="348"/>
                  <a:pt x="2" y="361"/>
                  <a:pt x="3" y="371"/>
                </a:cubicBezTo>
                <a:cubicBezTo>
                  <a:pt x="3" y="372"/>
                  <a:pt x="2" y="371"/>
                  <a:pt x="2" y="366"/>
                </a:cubicBezTo>
                <a:cubicBezTo>
                  <a:pt x="1" y="377"/>
                  <a:pt x="4" y="378"/>
                  <a:pt x="3" y="388"/>
                </a:cubicBezTo>
                <a:cubicBezTo>
                  <a:pt x="3" y="391"/>
                  <a:pt x="3" y="397"/>
                  <a:pt x="3" y="395"/>
                </a:cubicBezTo>
                <a:cubicBezTo>
                  <a:pt x="4" y="400"/>
                  <a:pt x="5" y="415"/>
                  <a:pt x="7" y="421"/>
                </a:cubicBezTo>
                <a:cubicBezTo>
                  <a:pt x="6" y="422"/>
                  <a:pt x="7" y="426"/>
                  <a:pt x="7" y="433"/>
                </a:cubicBezTo>
                <a:cubicBezTo>
                  <a:pt x="16" y="488"/>
                  <a:pt x="39" y="542"/>
                  <a:pt x="73" y="586"/>
                </a:cubicBezTo>
                <a:cubicBezTo>
                  <a:pt x="77" y="594"/>
                  <a:pt x="65" y="576"/>
                  <a:pt x="67" y="581"/>
                </a:cubicBezTo>
                <a:cubicBezTo>
                  <a:pt x="68" y="580"/>
                  <a:pt x="73" y="589"/>
                  <a:pt x="84" y="602"/>
                </a:cubicBezTo>
                <a:cubicBezTo>
                  <a:pt x="84" y="602"/>
                  <a:pt x="84" y="602"/>
                  <a:pt x="84" y="602"/>
                </a:cubicBezTo>
                <a:cubicBezTo>
                  <a:pt x="89" y="608"/>
                  <a:pt x="91" y="611"/>
                  <a:pt x="97" y="617"/>
                </a:cubicBezTo>
                <a:cubicBezTo>
                  <a:pt x="97" y="616"/>
                  <a:pt x="97" y="616"/>
                  <a:pt x="97" y="616"/>
                </a:cubicBezTo>
                <a:cubicBezTo>
                  <a:pt x="103" y="622"/>
                  <a:pt x="108" y="631"/>
                  <a:pt x="112" y="633"/>
                </a:cubicBezTo>
                <a:cubicBezTo>
                  <a:pt x="116" y="638"/>
                  <a:pt x="116" y="638"/>
                  <a:pt x="116" y="638"/>
                </a:cubicBezTo>
                <a:cubicBezTo>
                  <a:pt x="123" y="642"/>
                  <a:pt x="126" y="647"/>
                  <a:pt x="134" y="652"/>
                </a:cubicBezTo>
                <a:cubicBezTo>
                  <a:pt x="133" y="652"/>
                  <a:pt x="133" y="652"/>
                  <a:pt x="133" y="652"/>
                </a:cubicBezTo>
                <a:cubicBezTo>
                  <a:pt x="143" y="661"/>
                  <a:pt x="156" y="668"/>
                  <a:pt x="160" y="672"/>
                </a:cubicBezTo>
                <a:cubicBezTo>
                  <a:pt x="169" y="678"/>
                  <a:pt x="181" y="685"/>
                  <a:pt x="183" y="684"/>
                </a:cubicBezTo>
                <a:cubicBezTo>
                  <a:pt x="185" y="686"/>
                  <a:pt x="184" y="686"/>
                  <a:pt x="182" y="685"/>
                </a:cubicBezTo>
                <a:cubicBezTo>
                  <a:pt x="219" y="707"/>
                  <a:pt x="265" y="724"/>
                  <a:pt x="303" y="728"/>
                </a:cubicBezTo>
                <a:cubicBezTo>
                  <a:pt x="305" y="729"/>
                  <a:pt x="302" y="728"/>
                  <a:pt x="301" y="729"/>
                </a:cubicBezTo>
                <a:cubicBezTo>
                  <a:pt x="325" y="731"/>
                  <a:pt x="349" y="736"/>
                  <a:pt x="367" y="733"/>
                </a:cubicBezTo>
                <a:cubicBezTo>
                  <a:pt x="373" y="732"/>
                  <a:pt x="373" y="732"/>
                  <a:pt x="373" y="732"/>
                </a:cubicBezTo>
                <a:cubicBezTo>
                  <a:pt x="379" y="732"/>
                  <a:pt x="378" y="733"/>
                  <a:pt x="383" y="733"/>
                </a:cubicBezTo>
                <a:cubicBezTo>
                  <a:pt x="387" y="733"/>
                  <a:pt x="404" y="732"/>
                  <a:pt x="407" y="730"/>
                </a:cubicBezTo>
                <a:cubicBezTo>
                  <a:pt x="409" y="730"/>
                  <a:pt x="406" y="731"/>
                  <a:pt x="406" y="731"/>
                </a:cubicBezTo>
                <a:cubicBezTo>
                  <a:pt x="417" y="730"/>
                  <a:pt x="429" y="727"/>
                  <a:pt x="439" y="725"/>
                </a:cubicBezTo>
                <a:cubicBezTo>
                  <a:pt x="436" y="726"/>
                  <a:pt x="436" y="726"/>
                  <a:pt x="436" y="726"/>
                </a:cubicBezTo>
                <a:cubicBezTo>
                  <a:pt x="490" y="720"/>
                  <a:pt x="556" y="689"/>
                  <a:pt x="589" y="658"/>
                </a:cubicBezTo>
                <a:cubicBezTo>
                  <a:pt x="598" y="650"/>
                  <a:pt x="594" y="656"/>
                  <a:pt x="598" y="653"/>
                </a:cubicBezTo>
                <a:cubicBezTo>
                  <a:pt x="632" y="622"/>
                  <a:pt x="671" y="581"/>
                  <a:pt x="687" y="541"/>
                </a:cubicBezTo>
                <a:cubicBezTo>
                  <a:pt x="700" y="514"/>
                  <a:pt x="700" y="502"/>
                  <a:pt x="700" y="501"/>
                </a:cubicBezTo>
                <a:cubicBezTo>
                  <a:pt x="672" y="574"/>
                  <a:pt x="624" y="630"/>
                  <a:pt x="559" y="669"/>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pl-PL">
              <a:solidFill>
                <a:schemeClr val="tx1"/>
              </a:solidFill>
            </a:endParaRPr>
          </a:p>
        </p:txBody>
      </p:sp>
    </p:spTree>
    <p:extLst>
      <p:ext uri="{BB962C8B-B14F-4D97-AF65-F5344CB8AC3E}">
        <p14:creationId xmlns:p14="http://schemas.microsoft.com/office/powerpoint/2010/main" val="338704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Promoting self-regulation: What can we do</a:t>
            </a:r>
            <a:r>
              <a:rPr lang="en-US" dirty="0" smtClean="0"/>
              <a:t>?</a:t>
            </a:r>
            <a:endParaRPr lang="en-US" dirty="0"/>
          </a:p>
        </p:txBody>
      </p:sp>
      <p:pic>
        <p:nvPicPr>
          <p:cNvPr id="3" name="Picture 58" descr="Image of a page with boxes on it and a check mark"/>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485" y="1676400"/>
            <a:ext cx="3484687" cy="468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10640" y="1863419"/>
            <a:ext cx="1512239" cy="1200329"/>
          </a:xfrm>
          <a:prstGeom prst="rect">
            <a:avLst/>
          </a:prstGeom>
          <a:noFill/>
        </p:spPr>
        <p:txBody>
          <a:bodyPr wrap="square" rtlCol="0">
            <a:spAutoFit/>
          </a:bodyPr>
          <a:lstStyle/>
          <a:p>
            <a:r>
              <a:rPr lang="en-US" dirty="0" smtClean="0"/>
              <a:t>Tune out distractions and temptations</a:t>
            </a:r>
            <a:endParaRPr lang="en-US" dirty="0"/>
          </a:p>
        </p:txBody>
      </p:sp>
      <p:pic>
        <p:nvPicPr>
          <p:cNvPr id="5" name="Picture 2" descr="Box with check mark"/>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5694" y="1863419"/>
            <a:ext cx="833318" cy="66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24123" y="3833007"/>
            <a:ext cx="1512239" cy="369332"/>
          </a:xfrm>
          <a:prstGeom prst="rect">
            <a:avLst/>
          </a:prstGeom>
          <a:noFill/>
        </p:spPr>
        <p:txBody>
          <a:bodyPr wrap="square" rtlCol="0">
            <a:spAutoFit/>
          </a:bodyPr>
          <a:lstStyle/>
          <a:p>
            <a:r>
              <a:rPr lang="en-US" dirty="0" smtClean="0"/>
              <a:t>Stay on task</a:t>
            </a:r>
            <a:endParaRPr lang="en-US" dirty="0"/>
          </a:p>
        </p:txBody>
      </p:sp>
      <p:pic>
        <p:nvPicPr>
          <p:cNvPr id="7" name="Picture 2" descr="Box with check mark"/>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90805" y="3686395"/>
            <a:ext cx="833318" cy="66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Box with check mark"/>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3597" y="5560050"/>
            <a:ext cx="833318" cy="66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344500" y="5563594"/>
            <a:ext cx="1182388" cy="646331"/>
          </a:xfrm>
          <a:prstGeom prst="rect">
            <a:avLst/>
          </a:prstGeom>
          <a:noFill/>
        </p:spPr>
        <p:txBody>
          <a:bodyPr wrap="square" rtlCol="0">
            <a:spAutoFit/>
          </a:bodyPr>
          <a:lstStyle/>
          <a:p>
            <a:r>
              <a:rPr lang="en-US" dirty="0" smtClean="0"/>
              <a:t>Navigate obstacles</a:t>
            </a:r>
            <a:endParaRPr lang="en-US" dirty="0"/>
          </a:p>
        </p:txBody>
      </p:sp>
      <p:sp>
        <p:nvSpPr>
          <p:cNvPr id="10" name="Cloud 9" descr="Cloud &quot;Mindfulness&quot;"/>
          <p:cNvSpPr/>
          <p:nvPr/>
        </p:nvSpPr>
        <p:spPr>
          <a:xfrm>
            <a:off x="6549736" y="4996888"/>
            <a:ext cx="2171700" cy="1676312"/>
          </a:xfrm>
          <a:prstGeom prst="cloud">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descr="Cloud &quot;Stress management&quot;"/>
          <p:cNvSpPr/>
          <p:nvPr/>
        </p:nvSpPr>
        <p:spPr>
          <a:xfrm>
            <a:off x="6539104" y="3297238"/>
            <a:ext cx="2171700" cy="1676312"/>
          </a:xfrm>
          <a:prstGeom prst="cloud">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descr="Cloud &quot;Belonging&quot;"/>
          <p:cNvSpPr/>
          <p:nvPr/>
        </p:nvSpPr>
        <p:spPr>
          <a:xfrm>
            <a:off x="6549736" y="1552839"/>
            <a:ext cx="2171700" cy="1676312"/>
          </a:xfrm>
          <a:prstGeom prst="cloud">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79466" y="5650378"/>
            <a:ext cx="1512239" cy="369332"/>
          </a:xfrm>
          <a:prstGeom prst="rect">
            <a:avLst/>
          </a:prstGeom>
          <a:noFill/>
        </p:spPr>
        <p:txBody>
          <a:bodyPr wrap="square" rtlCol="0">
            <a:spAutoFit/>
          </a:bodyPr>
          <a:lstStyle/>
          <a:p>
            <a:r>
              <a:rPr lang="en-US" dirty="0" smtClean="0"/>
              <a:t>Mindfulness</a:t>
            </a:r>
            <a:endParaRPr lang="en-US" dirty="0"/>
          </a:p>
        </p:txBody>
      </p:sp>
      <p:sp>
        <p:nvSpPr>
          <p:cNvPr id="14" name="TextBox 13"/>
          <p:cNvSpPr txBox="1"/>
          <p:nvPr/>
        </p:nvSpPr>
        <p:spPr>
          <a:xfrm>
            <a:off x="6879466" y="3812228"/>
            <a:ext cx="1512239" cy="646331"/>
          </a:xfrm>
          <a:prstGeom prst="rect">
            <a:avLst/>
          </a:prstGeom>
          <a:noFill/>
        </p:spPr>
        <p:txBody>
          <a:bodyPr wrap="square" rtlCol="0">
            <a:spAutoFit/>
          </a:bodyPr>
          <a:lstStyle/>
          <a:p>
            <a:pPr algn="ctr"/>
            <a:r>
              <a:rPr lang="en-US" dirty="0" smtClean="0"/>
              <a:t>Stress management</a:t>
            </a:r>
            <a:endParaRPr lang="en-US" dirty="0"/>
          </a:p>
        </p:txBody>
      </p:sp>
      <p:sp>
        <p:nvSpPr>
          <p:cNvPr id="15" name="TextBox 14"/>
          <p:cNvSpPr txBox="1"/>
          <p:nvPr/>
        </p:nvSpPr>
        <p:spPr>
          <a:xfrm>
            <a:off x="6840480" y="2067829"/>
            <a:ext cx="1512239" cy="369332"/>
          </a:xfrm>
          <a:prstGeom prst="rect">
            <a:avLst/>
          </a:prstGeom>
          <a:noFill/>
        </p:spPr>
        <p:txBody>
          <a:bodyPr wrap="square" rtlCol="0">
            <a:spAutoFit/>
          </a:bodyPr>
          <a:lstStyle/>
          <a:p>
            <a:pPr algn="ctr"/>
            <a:r>
              <a:rPr lang="en-US" dirty="0" smtClean="0"/>
              <a:t>Belonging</a:t>
            </a:r>
            <a:endParaRPr lang="en-US" dirty="0"/>
          </a:p>
        </p:txBody>
      </p:sp>
    </p:spTree>
    <p:extLst>
      <p:ext uri="{BB962C8B-B14F-4D97-AF65-F5344CB8AC3E}">
        <p14:creationId xmlns:p14="http://schemas.microsoft.com/office/powerpoint/2010/main" val="1280745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sz="4000" dirty="0" smtClean="0"/>
              <a:t>Classroom strategies </a:t>
            </a:r>
            <a:r>
              <a:rPr lang="en-US" sz="4000" dirty="0"/>
              <a:t>to p</a:t>
            </a:r>
            <a:r>
              <a:rPr lang="en-US" sz="4000" dirty="0" smtClean="0"/>
              <a:t>romote </a:t>
            </a:r>
            <a:br>
              <a:rPr lang="en-US" sz="4000" dirty="0" smtClean="0"/>
            </a:br>
            <a:r>
              <a:rPr lang="en-US" sz="4000" dirty="0"/>
              <a:t>s</a:t>
            </a:r>
            <a:r>
              <a:rPr lang="en-US" sz="4000" dirty="0" smtClean="0"/>
              <a:t>elf-regulation</a:t>
            </a:r>
            <a:endParaRPr lang="en-US" sz="4000" dirty="0">
              <a:latin typeface="+mn-lt"/>
            </a:endParaRPr>
          </a:p>
        </p:txBody>
      </p:sp>
      <p:sp>
        <p:nvSpPr>
          <p:cNvPr id="5" name="TextBox 4"/>
          <p:cNvSpPr txBox="1"/>
          <p:nvPr/>
        </p:nvSpPr>
        <p:spPr>
          <a:xfrm>
            <a:off x="2057400" y="2209800"/>
            <a:ext cx="4991100" cy="954107"/>
          </a:xfrm>
          <a:prstGeom prst="rect">
            <a:avLst/>
          </a:prstGeom>
          <a:solidFill>
            <a:schemeClr val="accent1">
              <a:lumMod val="20000"/>
              <a:lumOff val="80000"/>
            </a:schemeClr>
          </a:solidFill>
          <a:ln>
            <a:solidFill>
              <a:schemeClr val="accent2"/>
            </a:solidFill>
          </a:ln>
        </p:spPr>
        <p:txBody>
          <a:bodyPr wrap="square" rtlCol="0">
            <a:spAutoFit/>
          </a:bodyPr>
          <a:lstStyle/>
          <a:p>
            <a:pPr algn="ctr" fontAlgn="auto">
              <a:spcBef>
                <a:spcPts val="0"/>
              </a:spcBef>
              <a:spcAft>
                <a:spcPts val="0"/>
              </a:spcAft>
            </a:pPr>
            <a:r>
              <a:rPr lang="en-US" sz="2800" b="1" dirty="0">
                <a:latin typeface="+mn-lt"/>
                <a:ea typeface="+mj-ea"/>
                <a:cs typeface="+mj-cs"/>
              </a:rPr>
              <a:t>Start by promoting belonging</a:t>
            </a:r>
          </a:p>
        </p:txBody>
      </p:sp>
      <p:pic>
        <p:nvPicPr>
          <p:cNvPr id="4" name="Picture 3" descr="Photo of students at a table"/>
          <p:cNvPicPr>
            <a:picLocks noChangeAspect="1"/>
          </p:cNvPicPr>
          <p:nvPr/>
        </p:nvPicPr>
        <p:blipFill rotWithShape="1">
          <a:blip r:embed="rId3" cstate="print"/>
          <a:srcRect l="4389" r="5250" b="194"/>
          <a:stretch/>
        </p:blipFill>
        <p:spPr>
          <a:xfrm>
            <a:off x="2876550" y="3810000"/>
            <a:ext cx="3352800" cy="2514600"/>
          </a:xfrm>
          <a:prstGeom prst="rect">
            <a:avLst/>
          </a:prstGeom>
        </p:spPr>
      </p:pic>
    </p:spTree>
    <p:extLst>
      <p:ext uri="{BB962C8B-B14F-4D97-AF65-F5344CB8AC3E}">
        <p14:creationId xmlns:p14="http://schemas.microsoft.com/office/powerpoint/2010/main" val="13921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smtClean="0"/>
              <a:t>Classroom strategies to promote </a:t>
            </a:r>
            <a:br>
              <a:rPr lang="en-US" sz="3600" dirty="0" smtClean="0"/>
            </a:br>
            <a:r>
              <a:rPr lang="en-US" sz="3600" dirty="0"/>
              <a:t>s</a:t>
            </a:r>
            <a:r>
              <a:rPr lang="en-US" sz="3600" dirty="0" smtClean="0"/>
              <a:t>elf-regulation</a:t>
            </a:r>
            <a:endParaRPr lang="en-US" sz="3600" dirty="0"/>
          </a:p>
        </p:txBody>
      </p:sp>
      <p:sp>
        <p:nvSpPr>
          <p:cNvPr id="2" name="TextBox 1"/>
          <p:cNvSpPr txBox="1"/>
          <p:nvPr/>
        </p:nvSpPr>
        <p:spPr>
          <a:xfrm>
            <a:off x="762000" y="1676400"/>
            <a:ext cx="7467600"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Give students a quiet space they can retreat to if they need a few minutes to calm themselves</a:t>
            </a:r>
          </a:p>
          <a:p>
            <a:pPr marL="285750" indent="-285750">
              <a:buFont typeface="Arial" panose="020B0604020202020204" pitchFamily="34" charset="0"/>
              <a:buChar char="•"/>
            </a:pPr>
            <a:r>
              <a:rPr lang="en-US" sz="2800" dirty="0" smtClean="0"/>
              <a:t>Teach students to take slow, deep breaths when they’re feeling stressed</a:t>
            </a:r>
          </a:p>
          <a:p>
            <a:pPr marL="285750" indent="-285750">
              <a:buFont typeface="Arial" panose="020B0604020202020204" pitchFamily="34" charset="0"/>
              <a:buChar char="•"/>
            </a:pPr>
            <a:r>
              <a:rPr lang="en-US" sz="2800" dirty="0" smtClean="0"/>
              <a:t>If kids have sports practice, recess, and/or PE, encourage them to advantage of those times to play and be active</a:t>
            </a:r>
          </a:p>
          <a:p>
            <a:pPr marL="285750" indent="-285750">
              <a:buFont typeface="Arial" panose="020B0604020202020204" pitchFamily="34" charset="0"/>
              <a:buChar char="•"/>
            </a:pPr>
            <a:r>
              <a:rPr lang="en-US" sz="2800" dirty="0" smtClean="0"/>
              <a:t>Encourage empathy and patience</a:t>
            </a:r>
          </a:p>
          <a:p>
            <a:pPr marL="285750" indent="-285750">
              <a:buFont typeface="Arial" panose="020B0604020202020204" pitchFamily="34" charset="0"/>
              <a:buChar char="•"/>
            </a:pPr>
            <a:r>
              <a:rPr lang="en-US" sz="2800" dirty="0" smtClean="0"/>
              <a:t>Practice mindfulness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1378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lstStyle/>
          <a:p>
            <a:r>
              <a:rPr lang="en-US" altLang="en-US" dirty="0" smtClean="0"/>
              <a:t>Learning objectives</a:t>
            </a:r>
          </a:p>
        </p:txBody>
      </p:sp>
      <p:sp>
        <p:nvSpPr>
          <p:cNvPr id="13315" name="Content Placeholder 2"/>
          <p:cNvSpPr>
            <a:spLocks noGrp="1"/>
          </p:cNvSpPr>
          <p:nvPr>
            <p:ph idx="1"/>
          </p:nvPr>
        </p:nvSpPr>
        <p:spPr>
          <a:xfrm>
            <a:off x="381000" y="990600"/>
            <a:ext cx="8610600" cy="5029200"/>
          </a:xfrm>
        </p:spPr>
        <p:txBody>
          <a:bodyPr anchor="t">
            <a:noAutofit/>
          </a:bodyPr>
          <a:lstStyle/>
          <a:p>
            <a:pPr>
              <a:spcBef>
                <a:spcPct val="0"/>
              </a:spcBef>
              <a:buFontTx/>
              <a:buAutoNum type="arabicPeriod"/>
            </a:pPr>
            <a:endParaRPr lang="en-US" altLang="en-US" sz="2000" dirty="0" smtClean="0">
              <a:solidFill>
                <a:srgbClr val="4F3824"/>
              </a:solidFill>
            </a:endParaRPr>
          </a:p>
          <a:p>
            <a:pPr marL="0" indent="0">
              <a:buNone/>
            </a:pPr>
            <a:r>
              <a:rPr lang="en-US" sz="3000" dirty="0"/>
              <a:t>By the end of this session, participants will be able to:</a:t>
            </a:r>
            <a:endParaRPr lang="en-US" sz="2800" dirty="0"/>
          </a:p>
          <a:p>
            <a:pPr fontAlgn="base"/>
            <a:r>
              <a:rPr lang="en-US" sz="2800" dirty="0" smtClean="0"/>
              <a:t>Define self-regulation</a:t>
            </a:r>
            <a:endParaRPr lang="en-US" sz="2800" dirty="0"/>
          </a:p>
          <a:p>
            <a:pPr fontAlgn="base"/>
            <a:r>
              <a:rPr lang="en-US" sz="2800" dirty="0"/>
              <a:t>Understand the importance of </a:t>
            </a:r>
            <a:r>
              <a:rPr lang="en-US" sz="2800" dirty="0" smtClean="0"/>
              <a:t>self-regulation </a:t>
            </a:r>
            <a:r>
              <a:rPr lang="en-US" sz="2800" dirty="0"/>
              <a:t>for </a:t>
            </a:r>
            <a:r>
              <a:rPr lang="en-US" sz="2800" dirty="0" smtClean="0"/>
              <a:t>formative assessment</a:t>
            </a:r>
            <a:endParaRPr lang="en-US" sz="2800" dirty="0"/>
          </a:p>
          <a:p>
            <a:pPr fontAlgn="base"/>
            <a:r>
              <a:rPr lang="en-US" sz="2800" dirty="0"/>
              <a:t>Feel familiar with the research base in this area</a:t>
            </a:r>
          </a:p>
          <a:p>
            <a:pPr fontAlgn="base"/>
            <a:r>
              <a:rPr lang="en-US" sz="2800" dirty="0"/>
              <a:t>Use actionable strategies to </a:t>
            </a:r>
            <a:r>
              <a:rPr lang="en-US" sz="2800" dirty="0" smtClean="0"/>
              <a:t>implement self-regulation interventions </a:t>
            </a:r>
            <a:r>
              <a:rPr lang="en-US" sz="2800" dirty="0"/>
              <a:t>with students</a:t>
            </a:r>
          </a:p>
          <a:p>
            <a:pPr fontAlgn="base"/>
            <a:r>
              <a:rPr lang="en-US" sz="2800" dirty="0"/>
              <a:t>Train other adults using the materials provided</a:t>
            </a:r>
          </a:p>
        </p:txBody>
      </p:sp>
    </p:spTree>
    <p:extLst>
      <p:ext uri="{BB962C8B-B14F-4D97-AF65-F5344CB8AC3E}">
        <p14:creationId xmlns:p14="http://schemas.microsoft.com/office/powerpoint/2010/main" val="594020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Mindfulness </a:t>
            </a:r>
            <a:r>
              <a:rPr lang="en-US" dirty="0" smtClean="0"/>
              <a:t>experiment</a:t>
            </a:r>
            <a:endParaRPr lang="en-US" dirty="0"/>
          </a:p>
        </p:txBody>
      </p:sp>
      <p:sp>
        <p:nvSpPr>
          <p:cNvPr id="3" name="Rectangle 2"/>
          <p:cNvSpPr/>
          <p:nvPr/>
        </p:nvSpPr>
        <p:spPr>
          <a:xfrm>
            <a:off x="278631" y="1455381"/>
            <a:ext cx="3512496" cy="2031325"/>
          </a:xfrm>
          <a:prstGeom prst="rect">
            <a:avLst/>
          </a:prstGeom>
          <a:solidFill>
            <a:schemeClr val="accent2"/>
          </a:solidFill>
        </p:spPr>
        <p:txBody>
          <a:bodyPr wrap="square">
            <a:spAutoFit/>
          </a:bodyPr>
          <a:lstStyle/>
          <a:p>
            <a:r>
              <a:rPr lang="en-US" dirty="0" smtClean="0">
                <a:solidFill>
                  <a:schemeClr val="accent6"/>
                </a:solidFill>
              </a:rPr>
              <a:t> </a:t>
            </a:r>
            <a:r>
              <a:rPr lang="en-US" dirty="0">
                <a:solidFill>
                  <a:schemeClr val="accent6"/>
                </a:solidFill>
              </a:rPr>
              <a:t>Students </a:t>
            </a:r>
            <a:r>
              <a:rPr lang="en-US" b="1" i="1" dirty="0">
                <a:solidFill>
                  <a:schemeClr val="accent6"/>
                </a:solidFill>
              </a:rPr>
              <a:t>picture a safe place </a:t>
            </a:r>
            <a:r>
              <a:rPr lang="en-US" dirty="0">
                <a:solidFill>
                  <a:schemeClr val="accent6"/>
                </a:solidFill>
              </a:rPr>
              <a:t>where they feel protected and in </a:t>
            </a:r>
            <a:r>
              <a:rPr lang="en-US" dirty="0" smtClean="0">
                <a:solidFill>
                  <a:schemeClr val="accent6"/>
                </a:solidFill>
              </a:rPr>
              <a:t>control</a:t>
            </a:r>
            <a:r>
              <a:rPr lang="en-US" dirty="0" smtClean="0">
                <a:solidFill>
                  <a:schemeClr val="accent6"/>
                </a:solidFill>
                <a:latin typeface="Arial"/>
                <a:cs typeface="Arial"/>
              </a:rPr>
              <a:t>—</a:t>
            </a:r>
            <a:r>
              <a:rPr lang="en-US" dirty="0" smtClean="0">
                <a:solidFill>
                  <a:schemeClr val="accent6"/>
                </a:solidFill>
              </a:rPr>
              <a:t>a </a:t>
            </a:r>
            <a:r>
              <a:rPr lang="en-US" dirty="0">
                <a:solidFill>
                  <a:schemeClr val="accent6"/>
                </a:solidFill>
              </a:rPr>
              <a:t>caring, supportive, and encouraging place. Before a task, students spend a few minutes </a:t>
            </a:r>
            <a:r>
              <a:rPr lang="en-US" b="1" i="1" dirty="0">
                <a:solidFill>
                  <a:schemeClr val="accent6"/>
                </a:solidFill>
              </a:rPr>
              <a:t>breathing deeply and imagining their safe space.</a:t>
            </a:r>
            <a:endParaRPr lang="en-US" dirty="0">
              <a:solidFill>
                <a:schemeClr val="accent6"/>
              </a:solidFill>
            </a:endParaRPr>
          </a:p>
        </p:txBody>
      </p:sp>
      <p:pic>
        <p:nvPicPr>
          <p:cNvPr id="4" name="Picture 2" descr="Photo of a person standing looking out over the 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78" y="3733800"/>
            <a:ext cx="3571875"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38600" y="1778546"/>
            <a:ext cx="4225636" cy="3139321"/>
          </a:xfrm>
          <a:prstGeom prst="rect">
            <a:avLst/>
          </a:prstGeom>
        </p:spPr>
        <p:txBody>
          <a:bodyPr wrap="square">
            <a:spAutoFit/>
          </a:bodyPr>
          <a:lstStyle/>
          <a:p>
            <a:r>
              <a:rPr lang="en-US" dirty="0" smtClean="0"/>
              <a:t> A small-group </a:t>
            </a:r>
            <a:r>
              <a:rPr lang="en-US" dirty="0"/>
              <a:t>counseling intervention, Student Success Skills, </a:t>
            </a:r>
            <a:r>
              <a:rPr lang="en-US" dirty="0" smtClean="0"/>
              <a:t>was provided </a:t>
            </a:r>
            <a:r>
              <a:rPr lang="en-US" dirty="0"/>
              <a:t>to 53 fourth- and fifth-grade </a:t>
            </a:r>
            <a:r>
              <a:rPr lang="en-US" dirty="0" smtClean="0"/>
              <a:t>African American </a:t>
            </a:r>
            <a:r>
              <a:rPr lang="en-US" dirty="0"/>
              <a:t>students in an inner-city environment.</a:t>
            </a:r>
            <a:r>
              <a:rPr lang="en-US" b="1" dirty="0"/>
              <a:t> Compared with the control group, students who received the treatment reported significant changes in metacognitive skill, feelings of connectedness to school, and executive </a:t>
            </a:r>
            <a:r>
              <a:rPr lang="en-US" b="1" dirty="0" smtClean="0"/>
              <a:t>function (related to self-regulation). </a:t>
            </a:r>
            <a:endParaRPr lang="en-US" b="1" dirty="0"/>
          </a:p>
        </p:txBody>
      </p:sp>
      <p:sp>
        <p:nvSpPr>
          <p:cNvPr id="6" name="TextBox 5"/>
          <p:cNvSpPr txBox="1"/>
          <p:nvPr/>
        </p:nvSpPr>
        <p:spPr>
          <a:xfrm>
            <a:off x="4038600" y="5375837"/>
            <a:ext cx="4343400" cy="307777"/>
          </a:xfrm>
          <a:prstGeom prst="rect">
            <a:avLst/>
          </a:prstGeom>
          <a:noFill/>
        </p:spPr>
        <p:txBody>
          <a:bodyPr wrap="square" rtlCol="0">
            <a:spAutoFit/>
          </a:bodyPr>
          <a:lstStyle/>
          <a:p>
            <a:r>
              <a:rPr lang="en-US" sz="1400" dirty="0" err="1"/>
              <a:t>Lemberger</a:t>
            </a:r>
            <a:r>
              <a:rPr lang="en-US" sz="1400" dirty="0"/>
              <a:t>, M. E., &amp; Clemens, E. V. (2012). </a:t>
            </a:r>
          </a:p>
        </p:txBody>
      </p:sp>
    </p:spTree>
    <p:extLst>
      <p:ext uri="{BB962C8B-B14F-4D97-AF65-F5344CB8AC3E}">
        <p14:creationId xmlns:p14="http://schemas.microsoft.com/office/powerpoint/2010/main" val="367035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078162"/>
          </a:xfrm>
        </p:spPr>
        <p:txBody>
          <a:bodyPr>
            <a:normAutofit/>
          </a:bodyPr>
          <a:lstStyle/>
          <a:p>
            <a:pPr algn="ctr"/>
            <a:r>
              <a:rPr lang="en-US" dirty="0"/>
              <a:t>Exercise To Promote </a:t>
            </a:r>
            <a:br>
              <a:rPr lang="en-US" dirty="0"/>
            </a:br>
            <a:r>
              <a:rPr lang="en-US" dirty="0"/>
              <a:t>Self-Regulation: </a:t>
            </a:r>
            <a:br>
              <a:rPr lang="en-US" dirty="0"/>
            </a:br>
            <a:r>
              <a:rPr lang="en-US" dirty="0"/>
              <a:t>Possible </a:t>
            </a:r>
            <a:r>
              <a:rPr lang="en-US" dirty="0" smtClean="0"/>
              <a:t>Selves</a:t>
            </a:r>
            <a:endParaRPr lang="en-US" dirty="0"/>
          </a:p>
        </p:txBody>
      </p:sp>
    </p:spTree>
    <p:extLst>
      <p:ext uri="{BB962C8B-B14F-4D97-AF65-F5344CB8AC3E}">
        <p14:creationId xmlns:p14="http://schemas.microsoft.com/office/powerpoint/2010/main" val="3783723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Possible selves </a:t>
            </a:r>
            <a:r>
              <a:rPr lang="en-US" dirty="0" smtClean="0"/>
              <a:t>exercise</a:t>
            </a:r>
            <a:endParaRPr lang="en-US" dirty="0"/>
          </a:p>
        </p:txBody>
      </p:sp>
      <p:sp>
        <p:nvSpPr>
          <p:cNvPr id="3" name="Rectangle 2"/>
          <p:cNvSpPr/>
          <p:nvPr/>
        </p:nvSpPr>
        <p:spPr>
          <a:xfrm>
            <a:off x="381000" y="1921639"/>
            <a:ext cx="4114800" cy="2862322"/>
          </a:xfrm>
          <a:prstGeom prst="rect">
            <a:avLst/>
          </a:prstGeom>
        </p:spPr>
        <p:txBody>
          <a:bodyPr wrap="square">
            <a:spAutoFit/>
          </a:bodyPr>
          <a:lstStyle/>
          <a:p>
            <a:r>
              <a:rPr lang="en-US" dirty="0"/>
              <a:t>An intervention designed to help low-income and minority eighth-graders imagine “possible selves” increased </a:t>
            </a:r>
            <a:r>
              <a:rPr lang="en-US" dirty="0" smtClean="0"/>
              <a:t>success </a:t>
            </a:r>
            <a:r>
              <a:rPr lang="en-US" dirty="0"/>
              <a:t>in moving toward APS goals: academic initiative, standardized test scores, and improved grades. </a:t>
            </a:r>
            <a:r>
              <a:rPr lang="en-US" b="1" i="1" dirty="0"/>
              <a:t>Depression, absences, and in-school misbehavior also declined. </a:t>
            </a:r>
            <a:r>
              <a:rPr lang="en-US" dirty="0"/>
              <a:t>The effects were still present during a two-year follow-up.</a:t>
            </a:r>
          </a:p>
        </p:txBody>
      </p:sp>
      <p:sp>
        <p:nvSpPr>
          <p:cNvPr id="4" name="TextBox 3"/>
          <p:cNvSpPr txBox="1"/>
          <p:nvPr/>
        </p:nvSpPr>
        <p:spPr>
          <a:xfrm>
            <a:off x="381000" y="5143949"/>
            <a:ext cx="3581400" cy="307777"/>
          </a:xfrm>
          <a:prstGeom prst="rect">
            <a:avLst/>
          </a:prstGeom>
          <a:noFill/>
        </p:spPr>
        <p:txBody>
          <a:bodyPr wrap="square" rtlCol="0">
            <a:spAutoFit/>
          </a:bodyPr>
          <a:lstStyle/>
          <a:p>
            <a:r>
              <a:rPr lang="en-US" sz="1400" dirty="0" err="1"/>
              <a:t>Oyserman</a:t>
            </a:r>
            <a:r>
              <a:rPr lang="en-US" sz="1400" dirty="0"/>
              <a:t>, D., </a:t>
            </a:r>
            <a:r>
              <a:rPr lang="en-US" sz="1400" dirty="0" err="1"/>
              <a:t>Bybee</a:t>
            </a:r>
            <a:r>
              <a:rPr lang="en-US" sz="1400" dirty="0"/>
              <a:t>, D., &amp; Terry, K. (2006</a:t>
            </a:r>
            <a:r>
              <a:rPr lang="en-US" sz="1400" dirty="0" smtClean="0"/>
              <a:t>) </a:t>
            </a:r>
            <a:endParaRPr lang="en-US" sz="1400" dirty="0"/>
          </a:p>
        </p:txBody>
      </p:sp>
      <p:sp>
        <p:nvSpPr>
          <p:cNvPr id="5" name="Rectangle 4"/>
          <p:cNvSpPr/>
          <p:nvPr/>
        </p:nvSpPr>
        <p:spPr>
          <a:xfrm>
            <a:off x="4792188" y="1306485"/>
            <a:ext cx="4072246" cy="1754326"/>
          </a:xfrm>
          <a:prstGeom prst="rect">
            <a:avLst/>
          </a:prstGeom>
          <a:solidFill>
            <a:schemeClr val="accent2"/>
          </a:solidFill>
        </p:spPr>
        <p:txBody>
          <a:bodyPr wrap="square">
            <a:spAutoFit/>
          </a:bodyPr>
          <a:lstStyle/>
          <a:p>
            <a:r>
              <a:rPr lang="en-US" dirty="0">
                <a:solidFill>
                  <a:schemeClr val="bg1"/>
                </a:solidFill>
              </a:rPr>
              <a:t>Students take part in a </a:t>
            </a:r>
            <a:r>
              <a:rPr lang="en-US" dirty="0" smtClean="0">
                <a:solidFill>
                  <a:schemeClr val="bg1"/>
                </a:solidFill>
              </a:rPr>
              <a:t>workshop </a:t>
            </a:r>
            <a:r>
              <a:rPr lang="en-US" dirty="0">
                <a:solidFill>
                  <a:schemeClr val="bg1"/>
                </a:solidFill>
              </a:rPr>
              <a:t>in which they are asked to </a:t>
            </a:r>
            <a:r>
              <a:rPr lang="en-US" b="1" i="1" dirty="0">
                <a:solidFill>
                  <a:schemeClr val="bg1"/>
                </a:solidFill>
              </a:rPr>
              <a:t>imagine a future “possible self,” list the obstacles </a:t>
            </a:r>
            <a:r>
              <a:rPr lang="en-US" dirty="0">
                <a:solidFill>
                  <a:schemeClr val="bg1"/>
                </a:solidFill>
              </a:rPr>
              <a:t>they might encounter to realizing that self, and </a:t>
            </a:r>
            <a:r>
              <a:rPr lang="en-US" b="1" i="1" dirty="0">
                <a:solidFill>
                  <a:schemeClr val="bg1"/>
                </a:solidFill>
              </a:rPr>
              <a:t>strategies </a:t>
            </a:r>
            <a:r>
              <a:rPr lang="en-US" dirty="0">
                <a:solidFill>
                  <a:schemeClr val="bg1"/>
                </a:solidFill>
              </a:rPr>
              <a:t>they can use to overcome the obstacles.</a:t>
            </a:r>
          </a:p>
        </p:txBody>
      </p:sp>
      <p:pic>
        <p:nvPicPr>
          <p:cNvPr id="6" name="Picture 2" descr="Photo of students in their classroom des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9011" y="3352800"/>
            <a:ext cx="4055423" cy="261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054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Possible selves </a:t>
            </a:r>
            <a:r>
              <a:rPr lang="en-US" dirty="0"/>
              <a:t>e</a:t>
            </a:r>
            <a:r>
              <a:rPr lang="en-US" dirty="0" smtClean="0"/>
              <a:t>xercise</a:t>
            </a:r>
            <a:endParaRPr lang="en-US" dirty="0"/>
          </a:p>
        </p:txBody>
      </p:sp>
      <p:sp>
        <p:nvSpPr>
          <p:cNvPr id="3" name="Content Placeholder 2"/>
          <p:cNvSpPr>
            <a:spLocks noGrp="1"/>
          </p:cNvSpPr>
          <p:nvPr>
            <p:ph idx="1"/>
          </p:nvPr>
        </p:nvSpPr>
        <p:spPr>
          <a:xfrm>
            <a:off x="152400" y="1981200"/>
            <a:ext cx="8839200" cy="4525963"/>
          </a:xfrm>
        </p:spPr>
        <p:txBody>
          <a:bodyPr anchor="t">
            <a:normAutofit/>
          </a:bodyPr>
          <a:lstStyle/>
          <a:p>
            <a:r>
              <a:rPr lang="en-US" sz="2800" dirty="0" smtClean="0"/>
              <a:t>Group discussions and/or writing exercises in which </a:t>
            </a:r>
            <a:r>
              <a:rPr lang="en-US" sz="2800" dirty="0"/>
              <a:t>students </a:t>
            </a:r>
            <a:r>
              <a:rPr lang="en-US" sz="2800" dirty="0" smtClean="0"/>
              <a:t>reflect on their possible future selves to develop their vision of their own future</a:t>
            </a:r>
            <a:endParaRPr lang="en-US" sz="2800" dirty="0"/>
          </a:p>
          <a:p>
            <a:pPr lvl="1">
              <a:lnSpc>
                <a:spcPct val="90000"/>
              </a:lnSpc>
            </a:pPr>
            <a:r>
              <a:rPr lang="en-US" sz="2600" dirty="0"/>
              <a:t>Students </a:t>
            </a:r>
            <a:r>
              <a:rPr lang="en-US" sz="2600" dirty="0" smtClean="0"/>
              <a:t>imagine themselves as successful adults</a:t>
            </a:r>
          </a:p>
          <a:p>
            <a:pPr lvl="1">
              <a:lnSpc>
                <a:spcPct val="90000"/>
              </a:lnSpc>
            </a:pPr>
            <a:r>
              <a:rPr lang="en-US" sz="2600" dirty="0" smtClean="0"/>
              <a:t>Students spend time connecting future possible selves to current school involvement </a:t>
            </a:r>
            <a:endParaRPr lang="en-US" sz="2600" dirty="0"/>
          </a:p>
          <a:p>
            <a:pPr lvl="1">
              <a:lnSpc>
                <a:spcPct val="90000"/>
              </a:lnSpc>
            </a:pPr>
            <a:r>
              <a:rPr lang="en-US" sz="2600" dirty="0"/>
              <a:t>Students </a:t>
            </a:r>
            <a:r>
              <a:rPr lang="en-US" sz="2600" dirty="0" smtClean="0"/>
              <a:t>plan a path to attain their vision</a:t>
            </a:r>
            <a:endParaRPr lang="en-US" sz="2600" dirty="0"/>
          </a:p>
          <a:p>
            <a:endParaRPr lang="en-US" dirty="0"/>
          </a:p>
        </p:txBody>
      </p:sp>
    </p:spTree>
    <p:extLst>
      <p:ext uri="{BB962C8B-B14F-4D97-AF65-F5344CB8AC3E}">
        <p14:creationId xmlns:p14="http://schemas.microsoft.com/office/powerpoint/2010/main" val="3867696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Possible selves </a:t>
            </a:r>
            <a:r>
              <a:rPr lang="en-US" dirty="0"/>
              <a:t>e</a:t>
            </a:r>
            <a:r>
              <a:rPr lang="en-US" dirty="0" smtClean="0"/>
              <a:t>xercise</a:t>
            </a:r>
            <a:endParaRPr lang="en-US" dirty="0"/>
          </a:p>
        </p:txBody>
      </p:sp>
      <p:sp>
        <p:nvSpPr>
          <p:cNvPr id="3" name="Content Placeholder 2"/>
          <p:cNvSpPr>
            <a:spLocks noGrp="1"/>
          </p:cNvSpPr>
          <p:nvPr>
            <p:ph idx="1"/>
          </p:nvPr>
        </p:nvSpPr>
        <p:spPr>
          <a:xfrm>
            <a:off x="128752" y="1600200"/>
            <a:ext cx="8839200" cy="4525963"/>
          </a:xfrm>
        </p:spPr>
        <p:txBody>
          <a:bodyPr anchor="t">
            <a:normAutofit/>
          </a:bodyPr>
          <a:lstStyle/>
          <a:p>
            <a:r>
              <a:rPr lang="en-US" sz="2800" dirty="0" smtClean="0"/>
              <a:t>Expands sense of academic identity and engagement in school</a:t>
            </a:r>
          </a:p>
          <a:p>
            <a:r>
              <a:rPr lang="en-US" sz="2800" dirty="0" smtClean="0"/>
              <a:t>By promoting academic identity, students can build sense of belonging with school</a:t>
            </a:r>
          </a:p>
        </p:txBody>
      </p:sp>
      <p:sp>
        <p:nvSpPr>
          <p:cNvPr id="4" name="TextBox 3"/>
          <p:cNvSpPr txBox="1"/>
          <p:nvPr/>
        </p:nvSpPr>
        <p:spPr>
          <a:xfrm>
            <a:off x="1271752" y="3962400"/>
            <a:ext cx="6553200" cy="2585323"/>
          </a:xfrm>
          <a:prstGeom prst="rect">
            <a:avLst/>
          </a:prstGeom>
          <a:solidFill>
            <a:srgbClr val="DAEDEF"/>
          </a:solidFill>
          <a:ln>
            <a:solidFill>
              <a:schemeClr val="accent2"/>
            </a:solidFill>
          </a:ln>
        </p:spPr>
        <p:txBody>
          <a:bodyPr wrap="square" rtlCol="0">
            <a:spAutoFit/>
          </a:bodyPr>
          <a:lstStyle/>
          <a:p>
            <a:pPr algn="ctr" fontAlgn="auto">
              <a:spcBef>
                <a:spcPts val="0"/>
              </a:spcBef>
              <a:spcAft>
                <a:spcPts val="0"/>
              </a:spcAft>
            </a:pPr>
            <a:r>
              <a:rPr lang="en-US" sz="5400" dirty="0" smtClean="0">
                <a:solidFill>
                  <a:schemeClr val="tx2"/>
                </a:solidFill>
                <a:latin typeface="Palatino Linotype"/>
              </a:rPr>
              <a:t>School is important to my future and I belong here.</a:t>
            </a:r>
            <a:endParaRPr lang="en-US" sz="5400" dirty="0">
              <a:solidFill>
                <a:schemeClr val="tx2"/>
              </a:solidFill>
              <a:latin typeface="Palatino Linotype"/>
            </a:endParaRPr>
          </a:p>
        </p:txBody>
      </p:sp>
    </p:spTree>
    <p:extLst>
      <p:ext uri="{BB962C8B-B14F-4D97-AF65-F5344CB8AC3E}">
        <p14:creationId xmlns:p14="http://schemas.microsoft.com/office/powerpoint/2010/main" val="28183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Thank You</a:t>
            </a:r>
            <a:endParaRPr lang="en-US" dirty="0"/>
          </a:p>
        </p:txBody>
      </p:sp>
      <p:pic>
        <p:nvPicPr>
          <p:cNvPr id="1028" name="Picture 4" descr="cid:2E9CEB0123E71E498F72A3B882F7C786@namprd04.prod.outlook.co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 y="6477000"/>
            <a:ext cx="819150" cy="2952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10;"/>
          <p:cNvSpPr/>
          <p:nvPr/>
        </p:nvSpPr>
        <p:spPr>
          <a:xfrm>
            <a:off x="971550" y="6402943"/>
            <a:ext cx="5886450" cy="369332"/>
          </a:xfrm>
          <a:prstGeom prst="rect">
            <a:avLst/>
          </a:prstGeom>
        </p:spPr>
        <p:txBody>
          <a:bodyPr wrap="square">
            <a:spAutoFit/>
          </a:bodyPr>
          <a:lstStyle/>
          <a:p>
            <a:pPr lvl="0" fontAlgn="base">
              <a:spcBef>
                <a:spcPct val="0"/>
              </a:spcBef>
              <a:spcAft>
                <a:spcPct val="0"/>
              </a:spcAft>
              <a:tabLst>
                <a:tab pos="2971800" algn="ctr"/>
                <a:tab pos="5943600" algn="r"/>
              </a:tabLst>
            </a:pPr>
            <a:r>
              <a:rPr lang="en-US" altLang="en-US" sz="900" dirty="0">
                <a:solidFill>
                  <a:srgbClr val="1F497D"/>
                </a:solidFill>
                <a:latin typeface="Arial" pitchFamily="34" charset="0"/>
                <a:ea typeface="Calibri" pitchFamily="34" charset="0"/>
                <a:cs typeface="Arial" pitchFamily="34" charset="0"/>
              </a:rPr>
              <a:t>SEL for Formative Assessment by Davidson, S., Bates, L., McLean, C. and Lewis, K. is licensed under a </a:t>
            </a:r>
            <a:r>
              <a:rPr lang="en-US" altLang="en-US" sz="900" dirty="0">
                <a:latin typeface="Calibri" pitchFamily="34" charset="0"/>
                <a:ea typeface="Times New Roman" pitchFamily="18" charset="0"/>
                <a:cs typeface="Times New Roman" pitchFamily="18" charset="0"/>
                <a:hlinkClick r:id="rId4"/>
              </a:rPr>
              <a:t>Creative Commons Attribution-</a:t>
            </a:r>
            <a:r>
              <a:rPr lang="en-US" altLang="en-US" sz="900" dirty="0" err="1">
                <a:latin typeface="Calibri" pitchFamily="34" charset="0"/>
                <a:ea typeface="Times New Roman" pitchFamily="18" charset="0"/>
                <a:cs typeface="Times New Roman" pitchFamily="18" charset="0"/>
                <a:hlinkClick r:id="rId4"/>
              </a:rPr>
              <a:t>NonCommercial</a:t>
            </a:r>
            <a:r>
              <a:rPr lang="en-US" altLang="en-US" sz="900" dirty="0">
                <a:latin typeface="Calibri" pitchFamily="34" charset="0"/>
                <a:ea typeface="Times New Roman" pitchFamily="18" charset="0"/>
                <a:cs typeface="Times New Roman" pitchFamily="18" charset="0"/>
                <a:hlinkClick r:id="rId4"/>
              </a:rPr>
              <a:t>-</a:t>
            </a:r>
            <a:r>
              <a:rPr lang="en-US" altLang="en-US" sz="900" dirty="0" err="1">
                <a:latin typeface="Calibri" pitchFamily="34" charset="0"/>
                <a:ea typeface="Times New Roman" pitchFamily="18" charset="0"/>
                <a:cs typeface="Times New Roman" pitchFamily="18" charset="0"/>
                <a:hlinkClick r:id="rId4"/>
              </a:rPr>
              <a:t>ShareAlike</a:t>
            </a:r>
            <a:r>
              <a:rPr lang="en-US" altLang="en-US" sz="900" dirty="0">
                <a:latin typeface="Calibri" pitchFamily="34" charset="0"/>
                <a:ea typeface="Times New Roman" pitchFamily="18" charset="0"/>
                <a:cs typeface="Times New Roman" pitchFamily="18" charset="0"/>
                <a:hlinkClick r:id="rId4"/>
              </a:rPr>
              <a:t> 4.0 International License.</a:t>
            </a:r>
            <a:endParaRPr lang="en-US" altLang="en-US" sz="900" dirty="0">
              <a:latin typeface="Arial" pitchFamily="34" charset="0"/>
              <a:cs typeface="Arial" pitchFamily="34" charset="0"/>
            </a:endParaRPr>
          </a:p>
        </p:txBody>
      </p:sp>
    </p:spTree>
    <p:extLst>
      <p:ext uri="{BB962C8B-B14F-4D97-AF65-F5344CB8AC3E}">
        <p14:creationId xmlns:p14="http://schemas.microsoft.com/office/powerpoint/2010/main" val="3645831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90" y="228600"/>
            <a:ext cx="8229600" cy="1143000"/>
          </a:xfrm>
        </p:spPr>
        <p:txBody>
          <a:bodyPr>
            <a:normAutofit fontScale="90000"/>
          </a:bodyPr>
          <a:lstStyle/>
          <a:p>
            <a:r>
              <a:rPr lang="en-US" dirty="0" smtClean="0"/>
              <a:t>Self-regulation: What’s in a name?</a:t>
            </a:r>
            <a:endParaRPr lang="en-US" dirty="0"/>
          </a:p>
        </p:txBody>
      </p:sp>
      <p:sp>
        <p:nvSpPr>
          <p:cNvPr id="3" name="Content Placeholder 2"/>
          <p:cNvSpPr>
            <a:spLocks noGrp="1"/>
          </p:cNvSpPr>
          <p:nvPr>
            <p:ph idx="1"/>
          </p:nvPr>
        </p:nvSpPr>
        <p:spPr>
          <a:xfrm>
            <a:off x="476250" y="1726324"/>
            <a:ext cx="4953000" cy="1143000"/>
          </a:xfrm>
        </p:spPr>
        <p:txBody>
          <a:bodyPr/>
          <a:lstStyle/>
          <a:p>
            <a:pPr marL="0" indent="0">
              <a:buNone/>
            </a:pPr>
            <a:r>
              <a:rPr lang="en-US" sz="4800" b="1" dirty="0" smtClean="0">
                <a:solidFill>
                  <a:schemeClr val="accent4"/>
                </a:solidFill>
                <a:latin typeface="Courier New" panose="02070309020205020404" pitchFamily="49" charset="0"/>
                <a:cs typeface="Courier New" panose="02070309020205020404" pitchFamily="49" charset="0"/>
              </a:rPr>
              <a:t>Self-control</a:t>
            </a:r>
            <a:endParaRPr lang="en-US" sz="4800" b="1" dirty="0">
              <a:solidFill>
                <a:schemeClr val="accent4"/>
              </a:solidFill>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bwMode="auto">
          <a:xfrm>
            <a:off x="2793124" y="54102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rgbClr val="917591"/>
                </a:solidFill>
                <a:latin typeface="Stencil" panose="040409050D0802020404" pitchFamily="82" charset="0"/>
              </a:rPr>
              <a:t>Self-management</a:t>
            </a:r>
            <a:endParaRPr lang="en-US" kern="0" dirty="0">
              <a:solidFill>
                <a:srgbClr val="917591"/>
              </a:solidFill>
              <a:latin typeface="Stencil" panose="040409050D0802020404" pitchFamily="82" charset="0"/>
            </a:endParaRPr>
          </a:p>
        </p:txBody>
      </p:sp>
      <p:sp>
        <p:nvSpPr>
          <p:cNvPr id="5" name="Content Placeholder 2"/>
          <p:cNvSpPr txBox="1">
            <a:spLocks/>
          </p:cNvSpPr>
          <p:nvPr/>
        </p:nvSpPr>
        <p:spPr bwMode="auto">
          <a:xfrm>
            <a:off x="1192924" y="3429000"/>
            <a:ext cx="35196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6000" kern="0" dirty="0" smtClean="0">
                <a:solidFill>
                  <a:srgbClr val="F5821F"/>
                </a:solidFill>
                <a:latin typeface="Harlow Solid Italic" panose="04030604020F02020D02" pitchFamily="82" charset="0"/>
              </a:rPr>
              <a:t>Self-regulation</a:t>
            </a:r>
            <a:endParaRPr lang="en-US" sz="6000" kern="0" dirty="0">
              <a:solidFill>
                <a:srgbClr val="F5821F"/>
              </a:solidFill>
              <a:latin typeface="Harlow Solid Italic" panose="04030604020F02020D02" pitchFamily="82" charset="0"/>
            </a:endParaRPr>
          </a:p>
        </p:txBody>
      </p:sp>
      <p:sp>
        <p:nvSpPr>
          <p:cNvPr id="6" name="Content Placeholder 2"/>
          <p:cNvSpPr txBox="1">
            <a:spLocks/>
          </p:cNvSpPr>
          <p:nvPr/>
        </p:nvSpPr>
        <p:spPr bwMode="auto">
          <a:xfrm>
            <a:off x="3037490" y="2869324"/>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accent5">
                    <a:lumMod val="75000"/>
                  </a:schemeClr>
                </a:solidFill>
                <a:latin typeface="Goudy Stout" panose="0202090407030B020401" pitchFamily="18" charset="0"/>
              </a:rPr>
              <a:t>Self-discipline</a:t>
            </a:r>
            <a:endParaRPr lang="en-US" kern="0" dirty="0">
              <a:solidFill>
                <a:schemeClr val="accent5">
                  <a:lumMod val="75000"/>
                </a:schemeClr>
              </a:solidFill>
              <a:latin typeface="Goudy Stout" panose="0202090407030B020401" pitchFamily="18" charset="0"/>
            </a:endParaRPr>
          </a:p>
        </p:txBody>
      </p:sp>
      <p:sp>
        <p:nvSpPr>
          <p:cNvPr id="7" name="Content Placeholder 2"/>
          <p:cNvSpPr txBox="1">
            <a:spLocks/>
          </p:cNvSpPr>
          <p:nvPr/>
        </p:nvSpPr>
        <p:spPr bwMode="auto">
          <a:xfrm>
            <a:off x="5105400" y="3810000"/>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4800" kern="0" dirty="0" smtClean="0">
                <a:solidFill>
                  <a:srgbClr val="FF0000"/>
                </a:solidFill>
              </a:rPr>
              <a:t>Executive function</a:t>
            </a:r>
            <a:endParaRPr lang="en-US" sz="4800" kern="0" dirty="0">
              <a:solidFill>
                <a:srgbClr val="FF0000"/>
              </a:solidFill>
            </a:endParaRPr>
          </a:p>
        </p:txBody>
      </p:sp>
      <p:sp>
        <p:nvSpPr>
          <p:cNvPr id="8" name="Content Placeholder 2"/>
          <p:cNvSpPr txBox="1">
            <a:spLocks/>
          </p:cNvSpPr>
          <p:nvPr/>
        </p:nvSpPr>
        <p:spPr bwMode="auto">
          <a:xfrm>
            <a:off x="3352800" y="24384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Tx/>
              <a:buNone/>
            </a:pPr>
            <a:r>
              <a:rPr lang="en-US" sz="4400" b="1" kern="0" dirty="0" smtClean="0">
                <a:solidFill>
                  <a:srgbClr val="663366"/>
                </a:solidFill>
                <a:latin typeface="FreesiaUPC" panose="020B0604020202020204" pitchFamily="34" charset="-34"/>
                <a:cs typeface="FreesiaUPC" panose="020B0604020202020204" pitchFamily="34" charset="-34"/>
              </a:rPr>
              <a:t>Emotional Competence</a:t>
            </a:r>
            <a:endParaRPr lang="en-US" sz="4400" b="1" kern="0" dirty="0">
              <a:solidFill>
                <a:srgbClr val="663366"/>
              </a:solidFill>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541079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an umbre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29898" y="1066800"/>
            <a:ext cx="5334000" cy="5484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9186" y="1752600"/>
            <a:ext cx="8229600" cy="1143000"/>
          </a:xfrm>
        </p:spPr>
        <p:txBody>
          <a:bodyPr/>
          <a:lstStyle/>
          <a:p>
            <a:pPr algn="ctr"/>
            <a:r>
              <a:rPr lang="en-US" sz="4000" dirty="0" smtClean="0">
                <a:solidFill>
                  <a:schemeClr val="tx1"/>
                </a:solidFill>
              </a:rPr>
              <a:t>Self-Regulation</a:t>
            </a:r>
            <a:endParaRPr lang="en-US" sz="4000" dirty="0">
              <a:solidFill>
                <a:schemeClr val="tx1"/>
              </a:solidFill>
            </a:endParaRPr>
          </a:p>
        </p:txBody>
      </p:sp>
      <p:sp>
        <p:nvSpPr>
          <p:cNvPr id="3" name="Content Placeholder 2"/>
          <p:cNvSpPr>
            <a:spLocks noGrp="1"/>
          </p:cNvSpPr>
          <p:nvPr>
            <p:ph idx="1"/>
          </p:nvPr>
        </p:nvSpPr>
        <p:spPr>
          <a:xfrm>
            <a:off x="304800" y="3429000"/>
            <a:ext cx="3810000" cy="990599"/>
          </a:xfrm>
        </p:spPr>
        <p:txBody>
          <a:bodyPr numCol="1">
            <a:noAutofit/>
          </a:bodyPr>
          <a:lstStyle/>
          <a:p>
            <a:pPr marL="457200" lvl="1" indent="0" algn="r">
              <a:buNone/>
            </a:pPr>
            <a:r>
              <a:rPr lang="en-US" sz="2800" dirty="0" smtClean="0"/>
              <a:t>Future orientation</a:t>
            </a:r>
          </a:p>
          <a:p>
            <a:pPr marL="457200" lvl="1" indent="0" algn="r">
              <a:buNone/>
            </a:pPr>
            <a:r>
              <a:rPr lang="en-US" sz="2800" dirty="0" smtClean="0"/>
              <a:t>Self-control</a:t>
            </a:r>
          </a:p>
        </p:txBody>
      </p:sp>
      <p:sp>
        <p:nvSpPr>
          <p:cNvPr id="6" name="Content Placeholder 2"/>
          <p:cNvSpPr txBox="1">
            <a:spLocks/>
          </p:cNvSpPr>
          <p:nvPr/>
        </p:nvSpPr>
        <p:spPr bwMode="auto">
          <a:xfrm>
            <a:off x="4545724" y="3429000"/>
            <a:ext cx="4038600" cy="99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1" indent="0">
              <a:buFontTx/>
              <a:buNone/>
            </a:pPr>
            <a:r>
              <a:rPr lang="en-US" kern="0" dirty="0" smtClean="0"/>
              <a:t>Perseverance</a:t>
            </a:r>
          </a:p>
          <a:p>
            <a:pPr marL="0" lvl="1" indent="0">
              <a:buFontTx/>
              <a:buNone/>
            </a:pPr>
            <a:r>
              <a:rPr lang="en-US" kern="0" dirty="0" smtClean="0"/>
              <a:t>Grit</a:t>
            </a:r>
            <a:endParaRPr lang="en-US" kern="0" dirty="0"/>
          </a:p>
        </p:txBody>
      </p:sp>
      <p:sp>
        <p:nvSpPr>
          <p:cNvPr id="7" name="Title 1"/>
          <p:cNvSpPr txBox="1">
            <a:spLocks/>
          </p:cNvSpPr>
          <p:nvPr/>
        </p:nvSpPr>
        <p:spPr>
          <a:xfrm>
            <a:off x="126124" y="152400"/>
            <a:ext cx="8839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r>
              <a:rPr lang="en-US" smtClean="0"/>
              <a:t>Self-regulation: What’s in a name?</a:t>
            </a:r>
            <a:endParaRPr lang="en-US" dirty="0"/>
          </a:p>
        </p:txBody>
      </p:sp>
    </p:spTree>
    <p:extLst>
      <p:ext uri="{BB962C8B-B14F-4D97-AF65-F5344CB8AC3E}">
        <p14:creationId xmlns:p14="http://schemas.microsoft.com/office/powerpoint/2010/main" val="3460235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orientation</a:t>
            </a:r>
            <a:endParaRPr lang="en-US" dirty="0"/>
          </a:p>
        </p:txBody>
      </p:sp>
      <p:sp>
        <p:nvSpPr>
          <p:cNvPr id="3" name="Content Placeholder 2"/>
          <p:cNvSpPr>
            <a:spLocks noGrp="1"/>
          </p:cNvSpPr>
          <p:nvPr>
            <p:ph idx="1"/>
          </p:nvPr>
        </p:nvSpPr>
        <p:spPr>
          <a:xfrm>
            <a:off x="152400" y="1600201"/>
            <a:ext cx="8458200" cy="1828800"/>
          </a:xfrm>
        </p:spPr>
        <p:txBody>
          <a:bodyPr/>
          <a:lstStyle/>
          <a:p>
            <a:pPr marL="0" indent="0">
              <a:buNone/>
            </a:pPr>
            <a:r>
              <a:rPr lang="en-US" dirty="0"/>
              <a:t> “Future time perspective” is a key feature </a:t>
            </a:r>
            <a:r>
              <a:rPr lang="en-US" dirty="0" smtClean="0"/>
              <a:t>that develops significantly in adolescence</a:t>
            </a:r>
            <a:r>
              <a:rPr lang="en-US" dirty="0"/>
              <a:t>. </a:t>
            </a:r>
          </a:p>
          <a:p>
            <a:endParaRPr lang="en-US" dirty="0"/>
          </a:p>
        </p:txBody>
      </p:sp>
      <p:graphicFrame>
        <p:nvGraphicFramePr>
          <p:cNvPr id="6" name="Diagram 5" descr="Image with three squares with subsequent arrows in between leading to a irregular shape with &quot;Goal achievement&quot; inside: 1) &quot;Personally valued future goal&quot; 2) &quot;Sub-goals&quot;, 3) &quot;Self-regulatory behaviors&quot;"/>
          <p:cNvGraphicFramePr/>
          <p:nvPr>
            <p:extLst>
              <p:ext uri="{D42A27DB-BD31-4B8C-83A1-F6EECF244321}">
                <p14:modId xmlns:p14="http://schemas.microsoft.com/office/powerpoint/2010/main" val="288734870"/>
              </p:ext>
            </p:extLst>
          </p:nvPr>
        </p:nvGraphicFramePr>
        <p:xfrm>
          <a:off x="228600" y="2819400"/>
          <a:ext cx="8763000" cy="2646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20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25214"/>
          </a:xfrm>
        </p:spPr>
        <p:txBody>
          <a:bodyPr>
            <a:normAutofit fontScale="90000"/>
          </a:bodyPr>
          <a:lstStyle/>
          <a:p>
            <a:pPr algn="ctr"/>
            <a:r>
              <a:rPr lang="en-US" dirty="0" smtClean="0"/>
              <a:t>Example of </a:t>
            </a:r>
            <a:r>
              <a:rPr lang="en-US" dirty="0"/>
              <a:t>f</a:t>
            </a:r>
            <a:r>
              <a:rPr lang="en-US" dirty="0" smtClean="0"/>
              <a:t>uture orientation</a:t>
            </a:r>
            <a:endParaRPr lang="en-US" dirty="0"/>
          </a:p>
        </p:txBody>
      </p:sp>
      <p:sp>
        <p:nvSpPr>
          <p:cNvPr id="3" name="Content Placeholder 2"/>
          <p:cNvSpPr>
            <a:spLocks noGrp="1"/>
          </p:cNvSpPr>
          <p:nvPr>
            <p:ph idx="1"/>
          </p:nvPr>
        </p:nvSpPr>
        <p:spPr>
          <a:xfrm>
            <a:off x="457200" y="762000"/>
            <a:ext cx="8229600" cy="5364163"/>
          </a:xfrm>
        </p:spPr>
        <p:txBody>
          <a:bodyPr/>
          <a:lstStyle/>
          <a:p>
            <a:pPr marL="0" indent="0">
              <a:buNone/>
            </a:pPr>
            <a:endParaRPr lang="en-US" sz="2000" dirty="0" smtClean="0"/>
          </a:p>
          <a:p>
            <a:pPr marL="0" indent="0">
              <a:buNone/>
            </a:pPr>
            <a:endParaRPr lang="en-US" sz="2000" dirty="0"/>
          </a:p>
          <a:p>
            <a:pPr marL="0" indent="0">
              <a:buNone/>
            </a:pPr>
            <a:r>
              <a:rPr lang="en-US" sz="2000" dirty="0" smtClean="0"/>
              <a:t>Marina was feeling a little lost during her junior year of high school. Part of her wanted to go to community college after high school to study child development, because she liked little kids and was interested in being a preschool teacher. But another part of her had always assumed she wouldn’t go to college. She was worried about sliding into an unfulfilling job after high school and being unhappy. Her older sister encouraged her to volunteer a couple of days a week at a preschool to see if she really liked being a preschool teacher. She loved it, and found that she fit in really well with the teachers at the school. She decided to find out the requirements for admission in the child development program, and started studying hard to pull her grades up in order to apply.</a:t>
            </a:r>
            <a:endParaRPr lang="en-US" sz="2000" dirty="0"/>
          </a:p>
        </p:txBody>
      </p:sp>
    </p:spTree>
    <p:extLst>
      <p:ext uri="{BB962C8B-B14F-4D97-AF65-F5344CB8AC3E}">
        <p14:creationId xmlns:p14="http://schemas.microsoft.com/office/powerpoint/2010/main" val="2984246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Self-control</a:t>
            </a:r>
            <a:endParaRPr lang="en-US" dirty="0"/>
          </a:p>
        </p:txBody>
      </p:sp>
      <p:pic>
        <p:nvPicPr>
          <p:cNvPr id="5" name="Picture 2" descr="Image of a student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6102012" cy="308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908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Self-control</a:t>
            </a:r>
            <a:endParaRPr lang="en-US" dirty="0"/>
          </a:p>
        </p:txBody>
      </p:sp>
      <p:pic>
        <p:nvPicPr>
          <p:cNvPr id="3" name="Picture 58" descr="Image of a page with boxes on it and a check mark"/>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1000" y="1752600"/>
            <a:ext cx="3484687" cy="468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Tune out distractions and temptations"/>
          <p:cNvSpPr/>
          <p:nvPr/>
        </p:nvSpPr>
        <p:spPr>
          <a:xfrm>
            <a:off x="1040394" y="1183832"/>
            <a:ext cx="2362200" cy="1295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76498" y="1231367"/>
            <a:ext cx="1512239" cy="1200329"/>
          </a:xfrm>
          <a:prstGeom prst="rect">
            <a:avLst/>
          </a:prstGeom>
          <a:noFill/>
        </p:spPr>
        <p:txBody>
          <a:bodyPr wrap="square" rtlCol="0">
            <a:spAutoFit/>
          </a:bodyPr>
          <a:lstStyle/>
          <a:p>
            <a:r>
              <a:rPr lang="en-US" dirty="0" smtClean="0"/>
              <a:t>Tune out distractions and temptations</a:t>
            </a:r>
            <a:endParaRPr lang="en-US" dirty="0"/>
          </a:p>
        </p:txBody>
      </p:sp>
      <p:pic>
        <p:nvPicPr>
          <p:cNvPr id="6" name="Picture 2" descr="Box with check mark"/>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63155" y="1500254"/>
            <a:ext cx="833318" cy="66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descr="Stay on task"/>
          <p:cNvSpPr/>
          <p:nvPr/>
        </p:nvSpPr>
        <p:spPr>
          <a:xfrm>
            <a:off x="1062002" y="2798473"/>
            <a:ext cx="2362200" cy="1295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76499" y="3174679"/>
            <a:ext cx="1512239" cy="369332"/>
          </a:xfrm>
          <a:prstGeom prst="rect">
            <a:avLst/>
          </a:prstGeom>
          <a:noFill/>
        </p:spPr>
        <p:txBody>
          <a:bodyPr wrap="square" rtlCol="0">
            <a:spAutoFit/>
          </a:bodyPr>
          <a:lstStyle/>
          <a:p>
            <a:r>
              <a:rPr lang="en-US" dirty="0" smtClean="0"/>
              <a:t>Stay on task</a:t>
            </a:r>
            <a:endParaRPr lang="en-US" dirty="0"/>
          </a:p>
        </p:txBody>
      </p:sp>
      <p:pic>
        <p:nvPicPr>
          <p:cNvPr id="9" name="Picture 2" descr="Box with check mark"/>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13312" y="3060616"/>
            <a:ext cx="833318" cy="66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descr="Navigate obstacles"/>
          <p:cNvSpPr/>
          <p:nvPr/>
        </p:nvSpPr>
        <p:spPr>
          <a:xfrm>
            <a:off x="1063155" y="4386124"/>
            <a:ext cx="2362200" cy="1295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Box with check mark"/>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0897" y="4702546"/>
            <a:ext cx="833318" cy="66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946630" y="4718771"/>
            <a:ext cx="1182388" cy="646331"/>
          </a:xfrm>
          <a:prstGeom prst="rect">
            <a:avLst/>
          </a:prstGeom>
          <a:noFill/>
        </p:spPr>
        <p:txBody>
          <a:bodyPr wrap="square" rtlCol="0">
            <a:spAutoFit/>
          </a:bodyPr>
          <a:lstStyle/>
          <a:p>
            <a:r>
              <a:rPr lang="en-US" dirty="0" smtClean="0"/>
              <a:t>Navigate obstacles</a:t>
            </a:r>
            <a:endParaRPr lang="en-US" dirty="0"/>
          </a:p>
        </p:txBody>
      </p:sp>
    </p:spTree>
    <p:extLst>
      <p:ext uri="{BB962C8B-B14F-4D97-AF65-F5344CB8AC3E}">
        <p14:creationId xmlns:p14="http://schemas.microsoft.com/office/powerpoint/2010/main" val="394760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Perseverance and grit</a:t>
            </a:r>
            <a:endParaRPr lang="en-US" dirty="0"/>
          </a:p>
        </p:txBody>
      </p:sp>
      <p:sp>
        <p:nvSpPr>
          <p:cNvPr id="3" name="Content Placeholder 2"/>
          <p:cNvSpPr>
            <a:spLocks noGrp="1"/>
          </p:cNvSpPr>
          <p:nvPr>
            <p:ph idx="1"/>
          </p:nvPr>
        </p:nvSpPr>
        <p:spPr/>
        <p:txBody>
          <a:bodyPr/>
          <a:lstStyle/>
          <a:p>
            <a:r>
              <a:rPr lang="en-US" dirty="0"/>
              <a:t>Perseverance and related constructs such as “grit” emphasize self-management </a:t>
            </a:r>
            <a:r>
              <a:rPr lang="en-US" dirty="0" smtClean="0"/>
              <a:t>and </a:t>
            </a:r>
            <a:r>
              <a:rPr lang="en-US" dirty="0"/>
              <a:t>the ability to overcome setbacks </a:t>
            </a:r>
          </a:p>
          <a:p>
            <a:r>
              <a:rPr lang="en-US" dirty="0"/>
              <a:t>Linked to the achievement of long-term goals, such as college attendance, but recent results are mixed.</a:t>
            </a:r>
          </a:p>
          <a:p>
            <a:endParaRPr lang="en-US" dirty="0"/>
          </a:p>
          <a:p>
            <a:endParaRPr lang="en-US" dirty="0"/>
          </a:p>
        </p:txBody>
      </p:sp>
      <p:pic>
        <p:nvPicPr>
          <p:cNvPr id="4" name="Picture 3" descr="Photo of people climbing a 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724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623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EdNW presentation template 2015">
  <a:themeElements>
    <a:clrScheme name="EdNW 2015">
      <a:dk1>
        <a:sysClr val="windowText" lastClr="000000"/>
      </a:dk1>
      <a:lt1>
        <a:sysClr val="window" lastClr="FFFFFF"/>
      </a:lt1>
      <a:dk2>
        <a:srgbClr val="007A87"/>
      </a:dk2>
      <a:lt2>
        <a:srgbClr val="CC00CC"/>
      </a:lt2>
      <a:accent1>
        <a:srgbClr val="92D400"/>
      </a:accent1>
      <a:accent2>
        <a:srgbClr val="007934"/>
      </a:accent2>
      <a:accent3>
        <a:srgbClr val="ED2939"/>
      </a:accent3>
      <a:accent4>
        <a:srgbClr val="FFFF00"/>
      </a:accent4>
      <a:accent5>
        <a:srgbClr val="FF8000"/>
      </a:accent5>
      <a:accent6>
        <a:srgbClr val="D8D8D8"/>
      </a:accent6>
      <a:hlink>
        <a:srgbClr val="007A87"/>
      </a:hlink>
      <a:folHlink>
        <a:srgbClr val="000000"/>
      </a:folHlink>
    </a:clrScheme>
    <a:fontScheme name="My Normal">
      <a:majorFont>
        <a:latin typeface="Arial"/>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2019-04-03T07:00:00+00:00</Remediation_x0020_Date>
    <Estimated_x0020_Creation_x0020_Date xmlns="826a7eb6-1fc1-4229-aedf-6a10bdcdc31e" xsi:nil="true"/>
    <Priority xmlns="826a7eb6-1fc1-4229-aedf-6a10bdcdc31e">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34b21dd53f68425072a8750ec8b2f614">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036c791183994789677983bc3230ce2c"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07D7D1-3BF3-424E-8F8C-119948CCF210}"/>
</file>

<file path=customXml/itemProps2.xml><?xml version="1.0" encoding="utf-8"?>
<ds:datastoreItem xmlns:ds="http://schemas.openxmlformats.org/officeDocument/2006/customXml" ds:itemID="{B44CB4EF-F3B2-4B39-9387-B85D917A289B}"/>
</file>

<file path=customXml/itemProps3.xml><?xml version="1.0" encoding="utf-8"?>
<ds:datastoreItem xmlns:ds="http://schemas.openxmlformats.org/officeDocument/2006/customXml" ds:itemID="{76A65444-C376-43EE-BC95-8138B4037EA4}"/>
</file>

<file path=docProps/app.xml><?xml version="1.0" encoding="utf-8"?>
<Properties xmlns="http://schemas.openxmlformats.org/officeDocument/2006/extended-properties" xmlns:vt="http://schemas.openxmlformats.org/officeDocument/2006/docPropsVTypes">
  <Template>EdNW presentation template 2015</Template>
  <TotalTime>138</TotalTime>
  <Words>2551</Words>
  <Application>Microsoft Office PowerPoint</Application>
  <PresentationFormat>On-screen Show (4:3)</PresentationFormat>
  <Paragraphs>158</Paragraphs>
  <Slides>25</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Courier New</vt:lpstr>
      <vt:lpstr>FreesiaUPC</vt:lpstr>
      <vt:lpstr>Goudy Stout</vt:lpstr>
      <vt:lpstr>Harlow Solid Italic</vt:lpstr>
      <vt:lpstr>Palatino Linotype</vt:lpstr>
      <vt:lpstr>Stencil</vt:lpstr>
      <vt:lpstr>Times New Roman</vt:lpstr>
      <vt:lpstr>EdNW presentation template 2015</vt:lpstr>
      <vt:lpstr>  Social and Emotional Learning To Support Formative Assessment  </vt:lpstr>
      <vt:lpstr>Learning objectives</vt:lpstr>
      <vt:lpstr>Self-regulation: What’s in a name?</vt:lpstr>
      <vt:lpstr>Self-Regulation</vt:lpstr>
      <vt:lpstr>Future orientation</vt:lpstr>
      <vt:lpstr>Example of future orientation</vt:lpstr>
      <vt:lpstr>Self-control</vt:lpstr>
      <vt:lpstr>Self-control</vt:lpstr>
      <vt:lpstr>Perseverance and grit</vt:lpstr>
      <vt:lpstr>Am I gritty?</vt:lpstr>
      <vt:lpstr>Discussion about Grit</vt:lpstr>
      <vt:lpstr>How does self-regulation relate to formative assessment?</vt:lpstr>
      <vt:lpstr>How does self-regulation relate to formative assessment?</vt:lpstr>
      <vt:lpstr>How does self-regulation relate to formative assessment?</vt:lpstr>
      <vt:lpstr>How does self-regulation relate to formative assessment?</vt:lpstr>
      <vt:lpstr>How does self-regulation relate to formative assessment?</vt:lpstr>
      <vt:lpstr>Promoting self-regulation: What can we do?</vt:lpstr>
      <vt:lpstr>Classroom strategies to promote  self-regulation</vt:lpstr>
      <vt:lpstr>Classroom strategies to promote  self-regulation</vt:lpstr>
      <vt:lpstr>Mindfulness experiment</vt:lpstr>
      <vt:lpstr>Exercise To Promote  Self-Regulation:  Possible Selves</vt:lpstr>
      <vt:lpstr>Possible selves exercise</vt:lpstr>
      <vt:lpstr>Possible selves exercise</vt:lpstr>
      <vt:lpstr>Possible selves exercise</vt:lpstr>
      <vt:lpstr>Thank You</vt:lpstr>
    </vt:vector>
  </TitlesOfParts>
  <Company>Education Northwest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Regulation for Formative Assessment - Facilitator Presentation</dc:title>
  <dc:creator>Shannon Davidson</dc:creator>
  <cp:lastModifiedBy>ASPENGREN Kirsten - ODE</cp:lastModifiedBy>
  <cp:revision>16</cp:revision>
  <dcterms:created xsi:type="dcterms:W3CDTF">2016-06-28T20:05:25Z</dcterms:created>
  <dcterms:modified xsi:type="dcterms:W3CDTF">2019-03-21T02:27:16Z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