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4" r:id="rId9"/>
    <p:sldId id="263"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05" autoAdjust="0"/>
    <p:restoredTop sz="66327" autoAdjust="0"/>
  </p:normalViewPr>
  <p:slideViewPr>
    <p:cSldViewPr snapToGrid="0">
      <p:cViewPr varScale="1">
        <p:scale>
          <a:sx n="51" d="100"/>
          <a:sy n="51" d="100"/>
        </p:scale>
        <p:origin x="1104"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014EB2-3A69-4FAF-BF76-1DF23CC83843}" type="datetimeFigureOut">
              <a:rPr lang="en-US" smtClean="0"/>
              <a:t>9/1/2021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0A468C-11C9-48D6-A3E0-6C9F3247D2B7}" type="slidenum">
              <a:rPr lang="en-US" smtClean="0"/>
              <a:t>‹#›</a:t>
            </a:fld>
            <a:endParaRPr lang="en-US"/>
          </a:p>
        </p:txBody>
      </p:sp>
    </p:spTree>
    <p:extLst>
      <p:ext uri="{BB962C8B-B14F-4D97-AF65-F5344CB8AC3E}">
        <p14:creationId xmlns:p14="http://schemas.microsoft.com/office/powerpoint/2010/main" val="1179860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Rationale: </a:t>
            </a:r>
          </a:p>
          <a:p>
            <a:pPr marL="573088" marR="0" lvl="0" indent="-339725" algn="l" defTabSz="914400" rtl="0" eaLnBrk="1" fontAlgn="auto" latinLnBrk="0" hangingPunct="1">
              <a:lnSpc>
                <a:spcPct val="100000"/>
              </a:lnSpc>
              <a:spcBef>
                <a:spcPts val="0"/>
              </a:spcBef>
              <a:spcAft>
                <a:spcPts val="0"/>
              </a:spcAft>
              <a:buClrTx/>
              <a:buSzTx/>
              <a:buFont typeface="+mj-lt"/>
              <a:buAutoNum type="arabicPeriod"/>
              <a:tabLst/>
              <a:defRPr/>
            </a:pPr>
            <a:r>
              <a:rPr lang="en-US" dirty="0"/>
              <a:t>“</a:t>
            </a:r>
            <a:r>
              <a:rPr lang="en-US" sz="1200" dirty="0">
                <a:effectLst/>
                <a:latin typeface="+mn-lt"/>
                <a:ea typeface="+mn-ea"/>
                <a:cs typeface="+mn-cs"/>
              </a:rPr>
              <a:t>Why did you want to become a journalist? </a:t>
            </a:r>
            <a:r>
              <a:rPr lang="en-US" dirty="0"/>
              <a:t>” is an appropriate and</a:t>
            </a:r>
            <a:r>
              <a:rPr lang="en-US" baseline="0" dirty="0"/>
              <a:t> accurate response to the prompt and meets all criteria at the 3-point level.</a:t>
            </a:r>
          </a:p>
          <a:p>
            <a:pPr marL="573088" lvl="0" indent="-339725">
              <a:buFont typeface="+mj-lt"/>
              <a:buAutoNum type="arabicPeriod"/>
            </a:pPr>
            <a:r>
              <a:rPr lang="en-US" baseline="0" dirty="0"/>
              <a:t>“</a:t>
            </a:r>
            <a:r>
              <a:rPr lang="en-US" sz="1200" dirty="0">
                <a:effectLst/>
                <a:latin typeface="+mn-lt"/>
              </a:rPr>
              <a:t>I have a camera, I like pics!”</a:t>
            </a:r>
            <a:r>
              <a:rPr lang="en-US" sz="1200" baseline="0" dirty="0">
                <a:effectLst/>
                <a:latin typeface="+mn-lt"/>
              </a:rPr>
              <a:t> receives zero points because it</a:t>
            </a:r>
            <a:r>
              <a:rPr lang="en-US" sz="1200" dirty="0">
                <a:effectLst/>
                <a:latin typeface="+mn-lt"/>
              </a:rPr>
              <a:t> </a:t>
            </a:r>
            <a:r>
              <a:rPr lang="en-US" sz="1200" kern="1200" dirty="0">
                <a:solidFill>
                  <a:schemeClr val="tx1"/>
                </a:solidFill>
                <a:effectLst/>
                <a:latin typeface="+mn-lt"/>
                <a:ea typeface="+mn-ea"/>
                <a:cs typeface="+mn-cs"/>
              </a:rPr>
              <a:t>does not address the communicative demands of the task. The task is to ask the journalist a question, not</a:t>
            </a:r>
            <a:r>
              <a:rPr lang="en-US" sz="1200" kern="1200" baseline="0" dirty="0">
                <a:solidFill>
                  <a:schemeClr val="tx1"/>
                </a:solidFill>
                <a:effectLst/>
                <a:latin typeface="+mn-lt"/>
                <a:ea typeface="+mn-ea"/>
                <a:cs typeface="+mn-cs"/>
              </a:rPr>
              <a:t> to issue a statement. </a:t>
            </a:r>
            <a:endParaRPr lang="en-US" sz="1200" kern="1200" dirty="0">
              <a:solidFill>
                <a:schemeClr val="tx1"/>
              </a:solidFill>
              <a:effectLst/>
              <a:latin typeface="+mn-lt"/>
              <a:ea typeface="+mn-ea"/>
              <a:cs typeface="+mn-cs"/>
            </a:endParaRPr>
          </a:p>
          <a:p>
            <a:pPr marL="573088" marR="0" lvl="0" indent="-339725"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a:t>“</a:t>
            </a:r>
            <a:r>
              <a:rPr lang="en-US" sz="1200" dirty="0">
                <a:effectLst/>
                <a:latin typeface="+mn-lt"/>
                <a:ea typeface="+mn-ea"/>
                <a:cs typeface="+mn-cs"/>
              </a:rPr>
              <a:t>How</a:t>
            </a:r>
            <a:r>
              <a:rPr lang="en-US" sz="1200" baseline="0" dirty="0">
                <a:effectLst/>
                <a:latin typeface="+mn-lt"/>
                <a:ea typeface="+mn-ea"/>
                <a:cs typeface="+mn-cs"/>
              </a:rPr>
              <a:t> you chose what to wrote about for you stories?” meets the criteria at the 2-point level. </a:t>
            </a:r>
            <a:r>
              <a:rPr lang="en-US" sz="1200" kern="1200" dirty="0">
                <a:solidFill>
                  <a:schemeClr val="tx1"/>
                </a:solidFill>
                <a:effectLst/>
                <a:latin typeface="+mn-lt"/>
                <a:ea typeface="+mn-ea"/>
                <a:cs typeface="+mn-cs"/>
              </a:rPr>
              <a:t>Though the student’s overall message may be understood, errors in grammar or word choice may interfere with meaning in part of the response.</a:t>
            </a:r>
          </a:p>
          <a:p>
            <a:pPr marL="573088" marR="0" lvl="0" indent="-339725" algn="l" defTabSz="914400" rtl="0" eaLnBrk="1" fontAlgn="auto" latinLnBrk="0" hangingPunct="1">
              <a:lnSpc>
                <a:spcPct val="100000"/>
              </a:lnSpc>
              <a:spcBef>
                <a:spcPts val="0"/>
              </a:spcBef>
              <a:spcAft>
                <a:spcPts val="0"/>
              </a:spcAft>
              <a:buClrTx/>
              <a:buSzTx/>
              <a:buFont typeface="+mj-lt"/>
              <a:buAutoNum type="arabicPeriod"/>
              <a:tabLst/>
              <a:defRPr/>
            </a:pPr>
            <a:r>
              <a:rPr lang="en-US" sz="1200" b="1" kern="1200" dirty="0">
                <a:solidFill>
                  <a:schemeClr val="tx1"/>
                </a:solidFill>
                <a:effectLst/>
                <a:latin typeface="+mn-lt"/>
                <a:ea typeface="+mn-ea"/>
                <a:cs typeface="+mn-cs"/>
              </a:rPr>
              <a:t>“</a:t>
            </a:r>
            <a:r>
              <a:rPr lang="en-US" sz="1200" b="1" dirty="0">
                <a:effectLst/>
                <a:latin typeface="+mn-lt"/>
                <a:ea typeface="+mn-ea"/>
                <a:cs typeface="+mn-cs"/>
              </a:rPr>
              <a:t>Hi. How</a:t>
            </a:r>
            <a:r>
              <a:rPr lang="en-US" sz="1200" b="1" baseline="0" dirty="0">
                <a:effectLst/>
                <a:latin typeface="+mn-lt"/>
                <a:ea typeface="+mn-ea"/>
                <a:cs typeface="+mn-cs"/>
              </a:rPr>
              <a:t> are you?” </a:t>
            </a:r>
            <a:r>
              <a:rPr lang="en-US" sz="1200" b="1" u="sng" baseline="0" dirty="0">
                <a:effectLst/>
                <a:latin typeface="+mn-lt"/>
              </a:rPr>
              <a:t>receives zero points</a:t>
            </a:r>
            <a:r>
              <a:rPr lang="en-US" sz="1200" b="1" baseline="0" dirty="0">
                <a:effectLst/>
                <a:latin typeface="+mn-lt"/>
              </a:rPr>
              <a:t> because it</a:t>
            </a:r>
            <a:r>
              <a:rPr lang="en-US" sz="1200" b="1" dirty="0">
                <a:effectLst/>
                <a:latin typeface="+mn-lt"/>
              </a:rPr>
              <a:t> </a:t>
            </a:r>
            <a:r>
              <a:rPr lang="en-US" sz="1200" b="1" kern="1200" dirty="0">
                <a:solidFill>
                  <a:schemeClr val="tx1"/>
                </a:solidFill>
                <a:effectLst/>
                <a:latin typeface="+mn-lt"/>
                <a:ea typeface="+mn-ea"/>
                <a:cs typeface="+mn-cs"/>
              </a:rPr>
              <a:t>does not address the communicative demands of the task. The question must be for the visitor but does not need to be asked of the visitor. Wide latitude is given in terms of what questions are asked. It does not need to relate to the visitor’s background, career, or field of expertise. Any reasonable, general question is acceptable.</a:t>
            </a:r>
          </a:p>
          <a:p>
            <a:pPr marL="573088" marR="0" lvl="0" indent="-339725" algn="l" defTabSz="914400" rtl="0" eaLnBrk="1" fontAlgn="auto" latinLnBrk="0" hangingPunct="1">
              <a:lnSpc>
                <a:spcPct val="100000"/>
              </a:lnSpc>
              <a:spcBef>
                <a:spcPts val="0"/>
              </a:spcBef>
              <a:spcAft>
                <a:spcPts val="0"/>
              </a:spcAft>
              <a:buClrTx/>
              <a:buSzTx/>
              <a:buFont typeface="+mj-lt"/>
              <a:buAutoNum type="arabicPeriod"/>
              <a:tabLst/>
              <a:defRPr/>
            </a:pPr>
            <a:r>
              <a:rPr lang="en-US" sz="1200" b="1" kern="1200" dirty="0">
                <a:solidFill>
                  <a:schemeClr val="tx1"/>
                </a:solidFill>
                <a:effectLst/>
                <a:latin typeface="+mn-lt"/>
                <a:ea typeface="+mn-ea"/>
                <a:cs typeface="+mn-cs"/>
              </a:rPr>
              <a:t> “</a:t>
            </a:r>
            <a:r>
              <a:rPr lang="en-US" sz="1200" b="1" dirty="0">
                <a:effectLst/>
                <a:latin typeface="+mn-lt"/>
              </a:rPr>
              <a:t>Do you play </a:t>
            </a:r>
            <a:r>
              <a:rPr lang="en-US" sz="1200" b="1" dirty="0" err="1">
                <a:effectLst/>
                <a:latin typeface="+mn-lt"/>
              </a:rPr>
              <a:t>Fortnite</a:t>
            </a:r>
            <a:r>
              <a:rPr lang="en-US" sz="1200" b="1" dirty="0">
                <a:effectLst/>
                <a:latin typeface="+mn-lt"/>
              </a:rPr>
              <a:t>?” </a:t>
            </a:r>
            <a:r>
              <a:rPr lang="en-US" sz="1200" b="1" u="sng" baseline="0" dirty="0">
                <a:solidFill>
                  <a:srgbClr val="FF0000"/>
                </a:solidFill>
                <a:effectLst/>
                <a:latin typeface="+mn-lt"/>
              </a:rPr>
              <a:t>receives zero points </a:t>
            </a:r>
            <a:r>
              <a:rPr lang="en-US" sz="1200" b="1" baseline="0" dirty="0">
                <a:effectLst/>
                <a:latin typeface="+mn-lt"/>
              </a:rPr>
              <a:t>because it</a:t>
            </a:r>
            <a:r>
              <a:rPr lang="en-US" sz="1200" b="1" dirty="0">
                <a:effectLst/>
                <a:latin typeface="+mn-lt"/>
              </a:rPr>
              <a:t> </a:t>
            </a:r>
            <a:r>
              <a:rPr lang="en-US" sz="1200" b="1" kern="1200" dirty="0">
                <a:solidFill>
                  <a:schemeClr val="tx1"/>
                </a:solidFill>
                <a:effectLst/>
                <a:latin typeface="+mn-lt"/>
                <a:ea typeface="+mn-ea"/>
                <a:cs typeface="+mn-cs"/>
              </a:rPr>
              <a:t>does not address the communicative demands of the task. The question must be for the visitor but does not need to be asked of the visitor. Wide latitude is given in terms of what questions are asked. It does not need to relate to the visitor’s background, career, or field of expertise. Any reasonable, general question is acceptable.</a:t>
            </a:r>
          </a:p>
          <a:p>
            <a:pPr marL="573088" marR="0" lvl="0" indent="-339725" algn="l" defTabSz="914400" rtl="0" eaLnBrk="1" fontAlgn="auto" latinLnBrk="0" hangingPunct="1">
              <a:lnSpc>
                <a:spcPct val="100000"/>
              </a:lnSpc>
              <a:spcBef>
                <a:spcPts val="0"/>
              </a:spcBef>
              <a:spcAft>
                <a:spcPts val="0"/>
              </a:spcAft>
              <a:buClrTx/>
              <a:buSzTx/>
              <a:buFont typeface="+mj-lt"/>
              <a:buAutoNum type="arabicPeriod"/>
              <a:tabLst/>
              <a:defRPr/>
            </a:pPr>
            <a:r>
              <a:rPr lang="en-US" dirty="0"/>
              <a:t>“</a:t>
            </a:r>
            <a:r>
              <a:rPr lang="en-US" sz="1200" dirty="0">
                <a:effectLst/>
                <a:latin typeface="+mn-lt"/>
              </a:rPr>
              <a:t>Who</a:t>
            </a:r>
            <a:r>
              <a:rPr lang="en-US" sz="1200" baseline="0" dirty="0">
                <a:effectLst/>
                <a:latin typeface="+mn-lt"/>
              </a:rPr>
              <a:t> has been your favorite person to interview?</a:t>
            </a:r>
            <a:r>
              <a:rPr lang="en-US" dirty="0"/>
              <a:t>” is an appropriate and</a:t>
            </a:r>
            <a:r>
              <a:rPr lang="en-US" baseline="0" dirty="0"/>
              <a:t> accurate response to the prompt and meets all criteria at the 3-point level.</a:t>
            </a:r>
          </a:p>
          <a:p>
            <a:pPr marL="573088" marR="0" lvl="0" indent="-339725"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a:t>“</a:t>
            </a:r>
            <a:r>
              <a:rPr lang="en-US" sz="1200" dirty="0" err="1">
                <a:effectLst/>
                <a:latin typeface="+mn-lt"/>
                <a:ea typeface="+mn-ea"/>
                <a:cs typeface="+mn-cs"/>
              </a:rPr>
              <a:t>Por</a:t>
            </a:r>
            <a:r>
              <a:rPr lang="en-US" sz="1200" dirty="0">
                <a:effectLst/>
                <a:latin typeface="+mn-lt"/>
                <a:ea typeface="+mn-ea"/>
                <a:cs typeface="+mn-cs"/>
              </a:rPr>
              <a:t> </a:t>
            </a:r>
            <a:r>
              <a:rPr lang="es-ES" sz="1200" dirty="0">
                <a:effectLst/>
                <a:latin typeface="+mn-lt"/>
                <a:ea typeface="+mn-ea"/>
                <a:cs typeface="+mn-cs"/>
              </a:rPr>
              <a:t>qué querías trabajar como periodista? </a:t>
            </a:r>
            <a:r>
              <a:rPr lang="en-US" baseline="0" dirty="0"/>
              <a:t>” is a Spanish question being asked of the journalist. The rubric states specifically that responses in a language other than English will receive zero points. </a:t>
            </a:r>
          </a:p>
          <a:p>
            <a:pPr marL="573088" marR="0" lvl="0" indent="-339725"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a:t>“</a:t>
            </a:r>
            <a:r>
              <a:rPr lang="en-US" sz="1200" dirty="0">
                <a:effectLst/>
                <a:latin typeface="+mn-lt"/>
                <a:ea typeface="+mn-ea"/>
                <a:cs typeface="+mn-cs"/>
              </a:rPr>
              <a:t>How long it take for interview someone a </a:t>
            </a:r>
            <a:r>
              <a:rPr lang="en-US" sz="1200" dirty="0" err="1">
                <a:effectLst/>
                <a:latin typeface="+mn-lt"/>
                <a:ea typeface="+mn-ea"/>
                <a:cs typeface="+mn-cs"/>
              </a:rPr>
              <a:t>storee</a:t>
            </a:r>
            <a:r>
              <a:rPr lang="en-US" sz="1200" baseline="0" dirty="0">
                <a:effectLst/>
                <a:latin typeface="+mn-lt"/>
                <a:ea typeface="+mn-ea"/>
                <a:cs typeface="+mn-cs"/>
              </a:rPr>
              <a:t>?” meets the criteria at the 2-point level. </a:t>
            </a:r>
            <a:r>
              <a:rPr lang="en-US" sz="1200" kern="1200" dirty="0">
                <a:solidFill>
                  <a:schemeClr val="tx1"/>
                </a:solidFill>
                <a:effectLst/>
                <a:latin typeface="+mn-lt"/>
                <a:ea typeface="+mn-ea"/>
                <a:cs typeface="+mn-cs"/>
              </a:rPr>
              <a:t>Though the student’s overall message may be understood, errors in grammar or word choice may interfere with meaning in part of the response.</a:t>
            </a:r>
          </a:p>
          <a:p>
            <a:pPr marL="573088" marR="0" lvl="0" indent="-339725"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a:t>“</a:t>
            </a:r>
            <a:r>
              <a:rPr lang="en-US" sz="1200" dirty="0">
                <a:effectLst/>
                <a:latin typeface="+mn-lt"/>
                <a:ea typeface="Times New Roman" panose="02020603050405020304" pitchFamily="18" charset="0"/>
                <a:cs typeface="Times New Roman" panose="02020603050405020304" pitchFamily="18" charset="0"/>
              </a:rPr>
              <a:t>What college</a:t>
            </a:r>
            <a:r>
              <a:rPr lang="en-US" sz="1200" baseline="0" dirty="0">
                <a:effectLst/>
                <a:latin typeface="+mn-lt"/>
                <a:ea typeface="Times New Roman" panose="02020603050405020304" pitchFamily="18" charset="0"/>
                <a:cs typeface="Times New Roman" panose="02020603050405020304" pitchFamily="18" charset="0"/>
              </a:rPr>
              <a:t> you go for journal?” </a:t>
            </a:r>
            <a:r>
              <a:rPr lang="en-US" sz="1200" baseline="0" dirty="0">
                <a:effectLst/>
                <a:latin typeface="+mn-lt"/>
                <a:ea typeface="+mn-ea"/>
                <a:cs typeface="+mn-cs"/>
              </a:rPr>
              <a:t>meets the criteria at the 2-point level. </a:t>
            </a:r>
            <a:r>
              <a:rPr lang="en-US" sz="1200" kern="1200" dirty="0">
                <a:solidFill>
                  <a:schemeClr val="tx1"/>
                </a:solidFill>
                <a:effectLst/>
                <a:latin typeface="+mn-lt"/>
                <a:ea typeface="+mn-ea"/>
                <a:cs typeface="+mn-cs"/>
              </a:rPr>
              <a:t>Though the student’s overall message may be understood, errors in grammar or word choice may interfere with meaning in part of the response.</a:t>
            </a:r>
          </a:p>
          <a:p>
            <a:pPr marL="573088" marR="0" lvl="0" indent="-339725"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a:t>“</a:t>
            </a:r>
            <a:r>
              <a:rPr lang="en-US" sz="1200" dirty="0">
                <a:effectLst/>
                <a:latin typeface="+mn-lt"/>
                <a:ea typeface="Times New Roman" panose="02020603050405020304" pitchFamily="18" charset="0"/>
                <a:cs typeface="Times New Roman" panose="02020603050405020304" pitchFamily="18" charset="0"/>
              </a:rPr>
              <a:t>Is it</a:t>
            </a:r>
            <a:r>
              <a:rPr lang="en-US" sz="1200" baseline="0" dirty="0">
                <a:effectLst/>
                <a:latin typeface="+mn-lt"/>
                <a:ea typeface="Times New Roman" panose="02020603050405020304" pitchFamily="18" charset="0"/>
                <a:cs typeface="Times New Roman" panose="02020603050405020304" pitchFamily="18" charset="0"/>
              </a:rPr>
              <a:t> </a:t>
            </a:r>
            <a:r>
              <a:rPr lang="en-US" sz="1200" baseline="0" dirty="0" err="1">
                <a:effectLst/>
                <a:latin typeface="+mn-lt"/>
                <a:ea typeface="Times New Roman" panose="02020603050405020304" pitchFamily="18" charset="0"/>
                <a:cs typeface="Times New Roman" panose="02020603050405020304" pitchFamily="18" charset="0"/>
              </a:rPr>
              <a:t>hardd</a:t>
            </a:r>
            <a:r>
              <a:rPr lang="en-US" sz="1200" baseline="0" dirty="0">
                <a:effectLst/>
                <a:latin typeface="+mn-lt"/>
                <a:ea typeface="Times New Roman" panose="02020603050405020304" pitchFamily="18" charset="0"/>
                <a:cs typeface="Times New Roman" panose="02020603050405020304" pitchFamily="18" charset="0"/>
              </a:rPr>
              <a:t> to be a </a:t>
            </a:r>
            <a:r>
              <a:rPr lang="en-US" sz="1200" baseline="0" dirty="0" err="1">
                <a:effectLst/>
                <a:latin typeface="+mn-lt"/>
                <a:ea typeface="Times New Roman" panose="02020603050405020304" pitchFamily="18" charset="0"/>
                <a:cs typeface="Times New Roman" panose="02020603050405020304" pitchFamily="18" charset="0"/>
              </a:rPr>
              <a:t>jurnalist</a:t>
            </a:r>
            <a:r>
              <a:rPr lang="en-US" sz="1200" baseline="0" dirty="0">
                <a:effectLst/>
                <a:latin typeface="+mn-lt"/>
                <a:ea typeface="Times New Roman" panose="02020603050405020304" pitchFamily="18" charset="0"/>
                <a:cs typeface="Times New Roman" panose="02020603050405020304" pitchFamily="18" charset="0"/>
              </a:rPr>
              <a:t>?” </a:t>
            </a:r>
            <a:r>
              <a:rPr lang="en-US" sz="1200" baseline="0" dirty="0">
                <a:effectLst/>
                <a:latin typeface="+mn-lt"/>
                <a:ea typeface="+mn-ea"/>
                <a:cs typeface="+mn-cs"/>
              </a:rPr>
              <a:t>meets the criteria at the 3-point level. </a:t>
            </a:r>
            <a:r>
              <a:rPr lang="en-US" sz="1200" kern="1200" baseline="0" dirty="0">
                <a:solidFill>
                  <a:schemeClr val="tx1"/>
                </a:solidFill>
                <a:effectLst/>
                <a:latin typeface="+mn-lt"/>
                <a:ea typeface="+mn-ea"/>
                <a:cs typeface="+mn-cs"/>
              </a:rPr>
              <a:t>T</a:t>
            </a:r>
            <a:r>
              <a:rPr lang="en-US" sz="1200" kern="1200" dirty="0">
                <a:solidFill>
                  <a:schemeClr val="tx1"/>
                </a:solidFill>
                <a:effectLst/>
                <a:latin typeface="+mn-lt"/>
                <a:ea typeface="+mn-ea"/>
                <a:cs typeface="+mn-cs"/>
              </a:rPr>
              <a:t>he grammar and word choice should be largely accurate. The response might contain some errors or typos, but the meaning is not obscured.</a:t>
            </a:r>
          </a:p>
          <a:p>
            <a:pPr marL="573088" marR="0" lvl="0" indent="-339725" algn="l" defTabSz="914400" rtl="0" eaLnBrk="1" fontAlgn="auto" latinLnBrk="0" hangingPunct="1">
              <a:lnSpc>
                <a:spcPct val="100000"/>
              </a:lnSpc>
              <a:spcBef>
                <a:spcPts val="0"/>
              </a:spcBef>
              <a:spcAft>
                <a:spcPts val="0"/>
              </a:spcAft>
              <a:buClrTx/>
              <a:buSzTx/>
              <a:buFont typeface="+mj-lt"/>
              <a:buAutoNum type="arabicPeriod"/>
              <a:tabLst/>
              <a:defRPr/>
            </a:pPr>
            <a:r>
              <a:rPr lang="en-US" dirty="0"/>
              <a:t>“</a:t>
            </a:r>
            <a:r>
              <a:rPr lang="en-US" sz="1200" dirty="0">
                <a:effectLst/>
                <a:latin typeface="+mn-lt"/>
                <a:ea typeface="+mn-ea"/>
                <a:cs typeface="+mn-cs"/>
              </a:rPr>
              <a:t>What</a:t>
            </a:r>
            <a:r>
              <a:rPr lang="en-US" sz="1200" baseline="0" dirty="0">
                <a:effectLst/>
                <a:latin typeface="+mn-lt"/>
                <a:ea typeface="+mn-ea"/>
                <a:cs typeface="+mn-cs"/>
              </a:rPr>
              <a:t> were the steps you took to become a journalist?</a:t>
            </a:r>
            <a:r>
              <a:rPr lang="en-US" dirty="0"/>
              <a:t>” is an appropriate and</a:t>
            </a:r>
            <a:r>
              <a:rPr lang="en-US" baseline="0" dirty="0"/>
              <a:t> accurate response to the prompt and meets all criteria at the 3-point level.</a:t>
            </a:r>
          </a:p>
          <a:p>
            <a:pPr marL="573088" marR="0" lvl="0" indent="-339725"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a:effectLst/>
                <a:latin typeface="+mn-lt"/>
              </a:rPr>
              <a:t>“</a:t>
            </a:r>
            <a:r>
              <a:rPr lang="en-US" sz="1200" dirty="0" err="1">
                <a:effectLst/>
                <a:latin typeface="+mn-lt"/>
              </a:rPr>
              <a:t>Yo</a:t>
            </a:r>
            <a:r>
              <a:rPr lang="en-US" sz="1200" dirty="0">
                <a:effectLst/>
                <a:latin typeface="+mn-lt"/>
              </a:rPr>
              <a:t> are </a:t>
            </a:r>
            <a:r>
              <a:rPr lang="en-US" sz="1200" dirty="0" err="1">
                <a:effectLst/>
                <a:latin typeface="+mn-lt"/>
              </a:rPr>
              <a:t>inturvuu</a:t>
            </a:r>
            <a:r>
              <a:rPr lang="en-US" sz="1200" dirty="0">
                <a:effectLst/>
                <a:latin typeface="+mn-lt"/>
              </a:rPr>
              <a:t> lots of people?</a:t>
            </a:r>
            <a:r>
              <a:rPr lang="en-US" sz="1200" baseline="0" dirty="0">
                <a:effectLst/>
                <a:latin typeface="+mn-lt"/>
              </a:rPr>
              <a:t>”</a:t>
            </a:r>
            <a:r>
              <a:rPr lang="en-US" sz="1200" baseline="0" dirty="0">
                <a:effectLst/>
                <a:latin typeface="+mn-lt"/>
                <a:cs typeface="Times New Roman" panose="02020603050405020304" pitchFamily="18" charset="0"/>
              </a:rPr>
              <a:t> </a:t>
            </a:r>
            <a:r>
              <a:rPr lang="en-US" sz="1200" baseline="0" dirty="0">
                <a:effectLst/>
                <a:latin typeface="+mn-lt"/>
                <a:ea typeface="+mn-ea"/>
                <a:cs typeface="+mn-cs"/>
              </a:rPr>
              <a:t>meets the criteria at the 1-point level. </a:t>
            </a:r>
            <a:r>
              <a:rPr lang="en-US" sz="1200" kern="1200" dirty="0">
                <a:solidFill>
                  <a:schemeClr val="tx1"/>
                </a:solidFill>
                <a:effectLst/>
                <a:latin typeface="+mn-lt"/>
                <a:ea typeface="+mn-ea"/>
                <a:cs typeface="+mn-cs"/>
              </a:rPr>
              <a:t> A response was attempted but the errors interfere with overall meaning.  There are some isolated English words and/or phrases that are related to the prompt or stimulus.</a:t>
            </a:r>
          </a:p>
          <a:p>
            <a:pPr marL="573088" marR="0" lvl="0" indent="-339725" algn="l" defTabSz="914400" rtl="0" eaLnBrk="1" fontAlgn="auto" latinLnBrk="0" hangingPunct="1">
              <a:lnSpc>
                <a:spcPct val="100000"/>
              </a:lnSpc>
              <a:spcBef>
                <a:spcPts val="0"/>
              </a:spcBef>
              <a:spcAft>
                <a:spcPts val="0"/>
              </a:spcAft>
              <a:buClrTx/>
              <a:buSzTx/>
              <a:buFont typeface="+mj-lt"/>
              <a:buAutoNum type="arabicPeriod"/>
              <a:tabLst/>
              <a:defRPr/>
            </a:pPr>
            <a:r>
              <a:rPr lang="en-US" dirty="0"/>
              <a:t>“</a:t>
            </a:r>
            <a:r>
              <a:rPr lang="en-US" sz="1200" dirty="0">
                <a:effectLst/>
                <a:latin typeface="+mn-lt"/>
                <a:ea typeface="Times New Roman" panose="02020603050405020304" pitchFamily="18" charset="0"/>
                <a:cs typeface="Times New Roman" panose="02020603050405020304" pitchFamily="18" charset="0"/>
              </a:rPr>
              <a:t>How long have you been a journalist?</a:t>
            </a:r>
            <a:r>
              <a:rPr lang="en-US" dirty="0"/>
              <a:t>” is an appropriate and</a:t>
            </a:r>
            <a:r>
              <a:rPr lang="en-US" baseline="0" dirty="0"/>
              <a:t> accurate response to the prompt and meets all criteria at the 3-point level.</a:t>
            </a:r>
          </a:p>
          <a:p>
            <a:pPr marL="573088" marR="0" lvl="0" indent="-339725"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a:solidFill>
                  <a:schemeClr val="tx1"/>
                </a:solidFill>
                <a:effectLst/>
                <a:latin typeface="+mn-lt"/>
                <a:ea typeface="+mn-ea"/>
                <a:cs typeface="+mn-cs"/>
              </a:rPr>
              <a:t>“</a:t>
            </a:r>
            <a:r>
              <a:rPr lang="en-US" sz="1200" dirty="0" err="1">
                <a:effectLst/>
                <a:latin typeface="+mn-lt"/>
                <a:ea typeface="Times New Roman" panose="02020603050405020304" pitchFamily="18" charset="0"/>
                <a:cs typeface="Times New Roman" panose="02020603050405020304" pitchFamily="18" charset="0"/>
              </a:rPr>
              <a:t>Hufehqwfu</a:t>
            </a:r>
            <a:r>
              <a:rPr lang="en-US" sz="1200" dirty="0">
                <a:effectLst/>
                <a:latin typeface="+mn-lt"/>
                <a:ea typeface="Times New Roman" panose="02020603050405020304" pitchFamily="18" charset="0"/>
                <a:cs typeface="Times New Roman" panose="02020603050405020304" pitchFamily="18" charset="0"/>
              </a:rPr>
              <a:t> </a:t>
            </a:r>
            <a:r>
              <a:rPr lang="en-US" sz="1200" dirty="0" err="1">
                <a:effectLst/>
                <a:latin typeface="+mn-lt"/>
                <a:ea typeface="Times New Roman" panose="02020603050405020304" pitchFamily="18" charset="0"/>
                <a:cs typeface="Times New Roman" panose="02020603050405020304" pitchFamily="18" charset="0"/>
              </a:rPr>
              <a:t>igfvwejqifqio</a:t>
            </a:r>
            <a:r>
              <a:rPr lang="en-US" sz="1200" dirty="0">
                <a:effectLst/>
                <a:latin typeface="+mn-lt"/>
                <a:ea typeface="Times New Roman" panose="02020603050405020304" pitchFamily="18" charset="0"/>
                <a:cs typeface="Times New Roman" panose="02020603050405020304" pitchFamily="18" charset="0"/>
              </a:rPr>
              <a:t> iojfjewqfjqfjiffr23i1rijgvw2fi “ meets</a:t>
            </a:r>
            <a:r>
              <a:rPr lang="en-US" sz="1200" baseline="0" dirty="0">
                <a:effectLst/>
                <a:latin typeface="+mn-lt"/>
                <a:ea typeface="Times New Roman" panose="02020603050405020304" pitchFamily="18" charset="0"/>
                <a:cs typeface="Times New Roman" panose="02020603050405020304" pitchFamily="18" charset="0"/>
              </a:rPr>
              <a:t> the criteria at the 0-point level because </a:t>
            </a:r>
            <a:r>
              <a:rPr lang="en-US" sz="1200" kern="1200" baseline="0" dirty="0">
                <a:solidFill>
                  <a:schemeClr val="tx1"/>
                </a:solidFill>
                <a:effectLst/>
                <a:latin typeface="+mn-lt"/>
                <a:ea typeface="+mn-ea"/>
                <a:cs typeface="+mn-cs"/>
              </a:rPr>
              <a:t>t</a:t>
            </a:r>
            <a:r>
              <a:rPr lang="en-US" sz="1200" kern="1200" dirty="0">
                <a:solidFill>
                  <a:schemeClr val="tx1"/>
                </a:solidFill>
                <a:effectLst/>
                <a:latin typeface="+mn-lt"/>
                <a:ea typeface="+mn-ea"/>
                <a:cs typeface="+mn-cs"/>
              </a:rPr>
              <a:t>he response does not address the communicative demands of the task. </a:t>
            </a:r>
          </a:p>
          <a:p>
            <a:pPr marL="573088" marR="0" lvl="0" indent="-339725"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a:t>“</a:t>
            </a:r>
            <a:r>
              <a:rPr lang="en-US" sz="1200" dirty="0" err="1">
                <a:effectLst/>
                <a:latin typeface="+mn-lt"/>
              </a:rPr>
              <a:t>Whi</a:t>
            </a:r>
            <a:r>
              <a:rPr lang="en-US" sz="1200" dirty="0">
                <a:effectLst/>
                <a:latin typeface="+mn-lt"/>
              </a:rPr>
              <a:t> du </a:t>
            </a:r>
            <a:r>
              <a:rPr lang="en-US" sz="1200" dirty="0" err="1">
                <a:effectLst/>
                <a:latin typeface="+mn-lt"/>
              </a:rPr>
              <a:t>yoo</a:t>
            </a:r>
            <a:r>
              <a:rPr lang="en-US" sz="1200" dirty="0">
                <a:effectLst/>
                <a:latin typeface="+mn-lt"/>
              </a:rPr>
              <a:t> </a:t>
            </a:r>
            <a:r>
              <a:rPr lang="en-US" sz="1200" dirty="0" err="1">
                <a:effectLst/>
                <a:latin typeface="+mn-lt"/>
              </a:rPr>
              <a:t>kom</a:t>
            </a:r>
            <a:r>
              <a:rPr lang="en-US" sz="1200" dirty="0">
                <a:effectLst/>
                <a:latin typeface="+mn-lt"/>
              </a:rPr>
              <a:t> her </a:t>
            </a:r>
            <a:r>
              <a:rPr lang="en-US" sz="1200" dirty="0" err="1">
                <a:effectLst/>
                <a:latin typeface="+mn-lt"/>
              </a:rPr>
              <a:t>todai</a:t>
            </a:r>
            <a:r>
              <a:rPr lang="en-US" sz="1200" dirty="0">
                <a:effectLst/>
                <a:latin typeface="+mn-lt"/>
              </a:rPr>
              <a:t> 2 tac</a:t>
            </a:r>
            <a:r>
              <a:rPr lang="en-US" sz="1200" baseline="0" dirty="0">
                <a:effectLst/>
                <a:latin typeface="+mn-lt"/>
              </a:rPr>
              <a:t> we al</a:t>
            </a:r>
            <a:r>
              <a:rPr lang="en-US" sz="1200" dirty="0">
                <a:effectLst/>
                <a:latin typeface="+mn-lt"/>
              </a:rPr>
              <a:t>? “</a:t>
            </a:r>
            <a:r>
              <a:rPr lang="en-US" sz="1200" dirty="0">
                <a:effectLst/>
                <a:latin typeface="+mn-lt"/>
                <a:ea typeface="Times New Roman" panose="02020603050405020304" pitchFamily="18" charset="0"/>
                <a:cs typeface="Times New Roman" panose="02020603050405020304" pitchFamily="18" charset="0"/>
              </a:rPr>
              <a:t>meets</a:t>
            </a:r>
            <a:r>
              <a:rPr lang="en-US" sz="1200" baseline="0" dirty="0">
                <a:effectLst/>
                <a:latin typeface="+mn-lt"/>
                <a:ea typeface="Times New Roman" panose="02020603050405020304" pitchFamily="18" charset="0"/>
                <a:cs typeface="Times New Roman" panose="02020603050405020304" pitchFamily="18" charset="0"/>
              </a:rPr>
              <a:t> the criteria at the 1-point level because </a:t>
            </a:r>
            <a:r>
              <a:rPr lang="en-US" sz="1200" kern="1200" baseline="0" dirty="0">
                <a:solidFill>
                  <a:schemeClr val="tx1"/>
                </a:solidFill>
                <a:effectLst/>
                <a:latin typeface="+mn-lt"/>
                <a:ea typeface="+mn-ea"/>
                <a:cs typeface="+mn-cs"/>
              </a:rPr>
              <a:t>e</a:t>
            </a:r>
            <a:r>
              <a:rPr lang="en-US" sz="1200" kern="1200" dirty="0">
                <a:solidFill>
                  <a:schemeClr val="tx1"/>
                </a:solidFill>
                <a:effectLst/>
                <a:latin typeface="+mn-lt"/>
                <a:ea typeface="+mn-ea"/>
                <a:cs typeface="+mn-cs"/>
              </a:rPr>
              <a:t>rrors in grammar and word choice obscure the overall meaning of the response.</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The response consists of a few isolated English words and phrases related to the prompt or stimulus.</a:t>
            </a:r>
            <a:endParaRPr lang="en-US" baseline="0" dirty="0"/>
          </a:p>
          <a:p>
            <a:pPr marL="233363" marR="0" lvl="0" indent="0" algn="l" defTabSz="914400" rtl="0" eaLnBrk="1" fontAlgn="auto" latinLnBrk="0" hangingPunct="1">
              <a:lnSpc>
                <a:spcPct val="100000"/>
              </a:lnSpc>
              <a:spcBef>
                <a:spcPts val="0"/>
              </a:spcBef>
              <a:spcAft>
                <a:spcPts val="0"/>
              </a:spcAft>
              <a:buClrTx/>
              <a:buSzTx/>
              <a:buFont typeface="+mj-lt"/>
              <a:buNone/>
              <a:tabLst/>
              <a:defRPr/>
            </a:pPr>
            <a:endParaRPr lang="en-US" baseline="0" dirty="0"/>
          </a:p>
          <a:p>
            <a:pPr marL="573088" marR="0" lvl="0" indent="-339725" algn="l" defTabSz="914400" rtl="0" eaLnBrk="1" fontAlgn="auto" latinLnBrk="0" hangingPunct="1">
              <a:lnSpc>
                <a:spcPct val="100000"/>
              </a:lnSpc>
              <a:spcBef>
                <a:spcPts val="0"/>
              </a:spcBef>
              <a:spcAft>
                <a:spcPts val="0"/>
              </a:spcAft>
              <a:buClrTx/>
              <a:buSzTx/>
              <a:buFont typeface="+mj-lt"/>
              <a:buAutoNum type="arabicPeriod"/>
              <a:tabLst/>
              <a:defRPr/>
            </a:pPr>
            <a:endParaRPr lang="en-US" baseline="0" dirty="0"/>
          </a:p>
          <a:p>
            <a:pPr marL="573088" marR="0" lvl="0" indent="-339725"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D0A468C-11C9-48D6-A3E0-6C9F3247D2B7}" type="slidenum">
              <a:rPr lang="en-US" smtClean="0"/>
              <a:t>4</a:t>
            </a:fld>
            <a:endParaRPr lang="en-US"/>
          </a:p>
        </p:txBody>
      </p:sp>
    </p:spTree>
    <p:extLst>
      <p:ext uri="{BB962C8B-B14F-4D97-AF65-F5344CB8AC3E}">
        <p14:creationId xmlns:p14="http://schemas.microsoft.com/office/powerpoint/2010/main" val="3469112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a:t>“</a:t>
            </a:r>
            <a:r>
              <a:rPr lang="en-US" dirty="0"/>
              <a:t>Janie. Peppers?” </a:t>
            </a:r>
            <a:r>
              <a:rPr lang="en-US" sz="1200" baseline="0" dirty="0">
                <a:effectLst/>
                <a:latin typeface="+mn-lt"/>
                <a:ea typeface="+mn-ea"/>
                <a:cs typeface="+mn-cs"/>
              </a:rPr>
              <a:t>meets the criteria at the 1-point level. </a:t>
            </a:r>
            <a:r>
              <a:rPr lang="en-US" sz="1200" kern="1200" dirty="0">
                <a:solidFill>
                  <a:schemeClr val="tx1"/>
                </a:solidFill>
                <a:effectLst/>
                <a:latin typeface="+mn-lt"/>
                <a:ea typeface="+mn-ea"/>
                <a:cs typeface="+mn-cs"/>
              </a:rPr>
              <a:t>The response consists of a few isolated English words that may be related to the prompt or stimulus.</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“People</a:t>
            </a:r>
            <a:r>
              <a:rPr lang="en-US" baseline="0" dirty="0"/>
              <a:t> eat peppers</a:t>
            </a:r>
            <a:r>
              <a:rPr lang="en-US" dirty="0"/>
              <a:t>?” </a:t>
            </a:r>
            <a:r>
              <a:rPr lang="en-US" sz="1200" baseline="0" dirty="0">
                <a:effectLst/>
                <a:latin typeface="+mn-lt"/>
                <a:ea typeface="+mn-ea"/>
                <a:cs typeface="+mn-cs"/>
              </a:rPr>
              <a:t>meets the criteria at the 2-point level. </a:t>
            </a:r>
            <a:r>
              <a:rPr lang="en-US" sz="1200" kern="1200" dirty="0">
                <a:solidFill>
                  <a:schemeClr val="tx1"/>
                </a:solidFill>
                <a:effectLst/>
                <a:latin typeface="+mn-lt"/>
                <a:ea typeface="+mn-ea"/>
                <a:cs typeface="+mn-cs"/>
              </a:rPr>
              <a:t>The student partially addresses the prompt, but the response may not be fully complete due to errors that occasionally interfere with meaning, such as digressions and/or omissions.</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a:solidFill>
                  <a:schemeClr val="tx1"/>
                </a:solidFill>
                <a:effectLst/>
                <a:latin typeface="+mn-lt"/>
                <a:ea typeface="+mn-ea"/>
                <a:cs typeface="+mn-cs"/>
              </a:rPr>
              <a:t>“Could everybody</a:t>
            </a:r>
            <a:r>
              <a:rPr lang="en-US" sz="1200" kern="1200" baseline="0" dirty="0">
                <a:solidFill>
                  <a:schemeClr val="tx1"/>
                </a:solidFill>
                <a:effectLst/>
                <a:latin typeface="+mn-lt"/>
                <a:ea typeface="+mn-ea"/>
                <a:cs typeface="+mn-cs"/>
              </a:rPr>
              <a:t> eat peppers?” meets the criteria at the 3-point level. The student </a:t>
            </a:r>
            <a:r>
              <a:rPr lang="en-US" sz="1200" kern="1200" dirty="0">
                <a:solidFill>
                  <a:schemeClr val="tx1"/>
                </a:solidFill>
                <a:effectLst/>
                <a:latin typeface="+mn-lt"/>
                <a:ea typeface="+mn-ea"/>
                <a:cs typeface="+mn-cs"/>
              </a:rPr>
              <a:t>effectively uses appropriate vocabulary and grammatical structures that are relevant to the stimulus and prompt. The response may contain minor errors that do not interfere with meaning.</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a:t>“</a:t>
            </a:r>
            <a:r>
              <a:rPr lang="es-ES" dirty="0"/>
              <a:t>Puede la gente comer pimientos?</a:t>
            </a:r>
            <a:r>
              <a:rPr lang="en-US" baseline="0" dirty="0"/>
              <a:t>” is a Spanish question being asked about eating peppers. The rubric states that </a:t>
            </a:r>
            <a:r>
              <a:rPr lang="en-US" sz="1200" kern="1200" baseline="0" dirty="0">
                <a:solidFill>
                  <a:schemeClr val="tx1"/>
                </a:solidFill>
                <a:effectLst/>
                <a:latin typeface="+mn-lt"/>
                <a:ea typeface="+mn-ea"/>
                <a:cs typeface="+mn-cs"/>
              </a:rPr>
              <a:t>r</a:t>
            </a:r>
            <a:r>
              <a:rPr lang="en-US" sz="1200" kern="1200" dirty="0">
                <a:solidFill>
                  <a:schemeClr val="tx1"/>
                </a:solidFill>
                <a:effectLst/>
                <a:latin typeface="+mn-lt"/>
                <a:ea typeface="+mn-ea"/>
                <a:cs typeface="+mn-cs"/>
              </a:rPr>
              <a:t>esponses at the 0 level are typically characterized by</a:t>
            </a:r>
            <a:r>
              <a:rPr lang="en-US" sz="1200" kern="1200" baseline="0" dirty="0">
                <a:solidFill>
                  <a:schemeClr val="tx1"/>
                </a:solidFill>
                <a:effectLst/>
                <a:latin typeface="+mn-lt"/>
                <a:ea typeface="+mn-ea"/>
                <a:cs typeface="+mn-cs"/>
              </a:rPr>
              <a:t> being dictated </a:t>
            </a:r>
            <a:r>
              <a:rPr lang="en-US" sz="1200" b="0" kern="1200" baseline="0" dirty="0">
                <a:solidFill>
                  <a:schemeClr val="tx1"/>
                </a:solidFill>
                <a:effectLst/>
                <a:latin typeface="+mn-lt"/>
                <a:ea typeface="+mn-ea"/>
                <a:cs typeface="+mn-cs"/>
              </a:rPr>
              <a:t>in o</a:t>
            </a:r>
            <a:r>
              <a:rPr lang="en-US" sz="1200" b="0" kern="1200" dirty="0">
                <a:solidFill>
                  <a:schemeClr val="tx1"/>
                </a:solidFill>
                <a:effectLst/>
                <a:latin typeface="+mn-lt"/>
                <a:ea typeface="+mn-ea"/>
                <a:cs typeface="+mn-cs"/>
              </a:rPr>
              <a:t>nly a language other than English.</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a:solidFill>
                  <a:schemeClr val="tx1"/>
                </a:solidFill>
                <a:effectLst/>
                <a:latin typeface="+mn-lt"/>
                <a:ea typeface="+mn-ea"/>
                <a:cs typeface="+mn-cs"/>
              </a:rPr>
              <a:t>“</a:t>
            </a:r>
            <a:r>
              <a:rPr lang="en-US" dirty="0"/>
              <a:t>Could</a:t>
            </a:r>
            <a:r>
              <a:rPr lang="en-US" baseline="0" dirty="0"/>
              <a:t> people eat the peppers</a:t>
            </a:r>
            <a:r>
              <a:rPr lang="en-US" sz="1200" kern="1200" baseline="0" dirty="0">
                <a:solidFill>
                  <a:schemeClr val="tx1"/>
                </a:solidFill>
                <a:effectLst/>
                <a:latin typeface="+mn-lt"/>
                <a:ea typeface="+mn-ea"/>
                <a:cs typeface="+mn-cs"/>
              </a:rPr>
              <a:t>?” meets the criteria at the 3-point level. </a:t>
            </a:r>
            <a:r>
              <a:rPr lang="en-US" sz="1200" kern="1200" dirty="0">
                <a:solidFill>
                  <a:schemeClr val="tx1"/>
                </a:solidFill>
                <a:effectLst/>
                <a:latin typeface="+mn-lt"/>
                <a:ea typeface="+mn-ea"/>
                <a:cs typeface="+mn-cs"/>
              </a:rPr>
              <a:t>The student successfully addressed the prompt.</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a:solidFill>
                  <a:schemeClr val="tx1"/>
                </a:solidFill>
                <a:effectLst/>
                <a:latin typeface="+mn-lt"/>
                <a:ea typeface="+mn-ea"/>
                <a:cs typeface="+mn-cs"/>
              </a:rPr>
              <a:t>A student response of, “Yes, No, I don’t know,” is considered a refusal and should be scored a “0.”</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a:solidFill>
                  <a:schemeClr val="tx1"/>
                </a:solidFill>
                <a:effectLst/>
                <a:latin typeface="+mn-lt"/>
                <a:ea typeface="+mn-ea"/>
                <a:cs typeface="+mn-cs"/>
              </a:rPr>
              <a:t>If no words are spoken by the student, it is considered a zero score.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a:t>“</a:t>
            </a:r>
            <a:r>
              <a:rPr lang="en-US" dirty="0"/>
              <a:t>I like pepper?” </a:t>
            </a:r>
            <a:r>
              <a:rPr lang="en-US" sz="1200" baseline="0" dirty="0">
                <a:effectLst/>
                <a:latin typeface="+mn-lt"/>
                <a:ea typeface="+mn-ea"/>
                <a:cs typeface="+mn-cs"/>
              </a:rPr>
              <a:t>meets the criteria at the 1-point level. </a:t>
            </a:r>
            <a:r>
              <a:rPr lang="en-US" sz="1200" kern="1200" dirty="0">
                <a:solidFill>
                  <a:schemeClr val="tx1"/>
                </a:solidFill>
                <a:effectLst/>
                <a:latin typeface="+mn-lt"/>
                <a:ea typeface="+mn-ea"/>
                <a:cs typeface="+mn-cs"/>
              </a:rPr>
              <a:t>When a student responds with a word or phrase that can be tied to the stimulus, it can receive a score point of “1.”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a:solidFill>
                  <a:schemeClr val="tx1"/>
                </a:solidFill>
                <a:effectLst/>
                <a:latin typeface="+mn-lt"/>
                <a:ea typeface="+mn-ea"/>
                <a:cs typeface="+mn-cs"/>
              </a:rPr>
              <a:t>“</a:t>
            </a:r>
            <a:r>
              <a:rPr lang="en-US" sz="1200" b="0" i="0" u="none" strike="noStrike" kern="1200" dirty="0">
                <a:solidFill>
                  <a:schemeClr val="tx1"/>
                </a:solidFill>
                <a:effectLst/>
                <a:latin typeface="+mn-lt"/>
                <a:ea typeface="+mn-ea"/>
                <a:cs typeface="+mn-cs"/>
              </a:rPr>
              <a:t>Can people comer pimientos?” </a:t>
            </a:r>
            <a:r>
              <a:rPr lang="en-US" sz="1200" baseline="0" dirty="0">
                <a:effectLst/>
                <a:latin typeface="+mn-lt"/>
                <a:ea typeface="+mn-ea"/>
                <a:cs typeface="+mn-cs"/>
              </a:rPr>
              <a:t>meets the criteria at the 1-point level. </a:t>
            </a:r>
            <a:r>
              <a:rPr lang="en-US" sz="1200" kern="1200" dirty="0">
                <a:solidFill>
                  <a:schemeClr val="tx1"/>
                </a:solidFill>
                <a:effectLst/>
                <a:latin typeface="+mn-lt"/>
                <a:ea typeface="+mn-ea"/>
                <a:cs typeface="+mn-cs"/>
              </a:rPr>
              <a:t>The response consists of a few isolated English words (“can people”) that may be related to the prompt or stimulus. The remaining words “eat pimientos” are Spanish words that translate to “eat peppers.”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kern="1200" dirty="0">
              <a:solidFill>
                <a:schemeClr val="tx1"/>
              </a:solidFill>
              <a:effectLst/>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kern="1200" dirty="0">
              <a:solidFill>
                <a:schemeClr val="tx1"/>
              </a:solidFill>
              <a:effectLst/>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dirty="0"/>
          </a:p>
        </p:txBody>
      </p:sp>
      <p:sp>
        <p:nvSpPr>
          <p:cNvPr id="4" name="Slide Number Placeholder 3"/>
          <p:cNvSpPr>
            <a:spLocks noGrp="1"/>
          </p:cNvSpPr>
          <p:nvPr>
            <p:ph type="sldNum" sz="quarter" idx="10"/>
          </p:nvPr>
        </p:nvSpPr>
        <p:spPr/>
        <p:txBody>
          <a:bodyPr/>
          <a:lstStyle/>
          <a:p>
            <a:fld id="{ED0A468C-11C9-48D6-A3E0-6C9F3247D2B7}" type="slidenum">
              <a:rPr lang="en-US" smtClean="0"/>
              <a:t>8</a:t>
            </a:fld>
            <a:endParaRPr lang="en-US"/>
          </a:p>
        </p:txBody>
      </p:sp>
    </p:spTree>
    <p:extLst>
      <p:ext uri="{BB962C8B-B14F-4D97-AF65-F5344CB8AC3E}">
        <p14:creationId xmlns:p14="http://schemas.microsoft.com/office/powerpoint/2010/main" val="32323515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a:solidFill>
                  <a:schemeClr val="tx1"/>
                </a:solidFill>
                <a:effectLst/>
                <a:latin typeface="+mn-lt"/>
                <a:ea typeface="+mn-ea"/>
                <a:cs typeface="+mn-cs"/>
              </a:rPr>
              <a:t>“</a:t>
            </a:r>
            <a:r>
              <a:rPr lang="es-ES" baseline="0" dirty="0" err="1"/>
              <a:t>Where</a:t>
            </a:r>
            <a:r>
              <a:rPr lang="es-ES" baseline="0" dirty="0"/>
              <a:t> </a:t>
            </a:r>
            <a:r>
              <a:rPr lang="en-US" sz="1200" b="0" i="0" u="none" strike="noStrike" kern="1200" dirty="0">
                <a:solidFill>
                  <a:schemeClr val="tx1"/>
                </a:solidFill>
                <a:effectLst/>
                <a:latin typeface="+mn-lt"/>
                <a:ea typeface="+mn-ea"/>
                <a:cs typeface="+mn-cs"/>
              </a:rPr>
              <a:t>from</a:t>
            </a:r>
            <a:r>
              <a:rPr lang="es-ES" baseline="0" dirty="0"/>
              <a:t> </a:t>
            </a:r>
            <a:r>
              <a:rPr lang="en-US" sz="1200" b="0" i="0" u="none" strike="noStrike" kern="1200" dirty="0" err="1" smtClean="0">
                <a:solidFill>
                  <a:schemeClr val="tx1"/>
                </a:solidFill>
                <a:effectLst/>
                <a:latin typeface="+mn-lt"/>
                <a:ea typeface="+mn-ea"/>
                <a:cs typeface="+mn-cs"/>
              </a:rPr>
              <a:t>piment</a:t>
            </a:r>
            <a:r>
              <a:rPr lang="en-US" sz="1200" b="0" i="0" u="none" strike="noStrike" kern="1200" dirty="0" smtClean="0">
                <a:solidFill>
                  <a:schemeClr val="tx1"/>
                </a:solidFill>
                <a:effectLst/>
                <a:latin typeface="+mn-lt"/>
                <a:ea typeface="+mn-ea"/>
                <a:cs typeface="+mn-cs"/>
              </a:rPr>
              <a:t>?” </a:t>
            </a:r>
            <a:r>
              <a:rPr lang="en-US" sz="1200" baseline="0" dirty="0">
                <a:effectLst/>
                <a:latin typeface="+mn-lt"/>
                <a:ea typeface="+mn-ea"/>
                <a:cs typeface="+mn-cs"/>
              </a:rPr>
              <a:t>meets the criteria at the 1-point level. </a:t>
            </a:r>
            <a:r>
              <a:rPr lang="en-US" sz="1200" kern="1200" dirty="0">
                <a:solidFill>
                  <a:schemeClr val="tx1"/>
                </a:solidFill>
                <a:effectLst/>
                <a:latin typeface="+mn-lt"/>
                <a:ea typeface="+mn-ea"/>
                <a:cs typeface="+mn-cs"/>
              </a:rPr>
              <a:t>The response consists of a few isolated English words (“where from”) that may be related to the prompt or stimulus. The remaining </a:t>
            </a:r>
            <a:r>
              <a:rPr lang="en-US" sz="1200" kern="1200" dirty="0" smtClean="0">
                <a:solidFill>
                  <a:schemeClr val="tx1"/>
                </a:solidFill>
                <a:effectLst/>
                <a:latin typeface="+mn-lt"/>
                <a:ea typeface="+mn-ea"/>
                <a:cs typeface="+mn-cs"/>
              </a:rPr>
              <a:t>word “</a:t>
            </a:r>
            <a:r>
              <a:rPr lang="en-US" sz="1200" kern="1200" dirty="0" err="1" smtClean="0">
                <a:solidFill>
                  <a:schemeClr val="tx1"/>
                </a:solidFill>
                <a:effectLst/>
                <a:latin typeface="+mn-lt"/>
                <a:ea typeface="+mn-ea"/>
                <a:cs typeface="+mn-cs"/>
              </a:rPr>
              <a:t>piment</a:t>
            </a:r>
            <a:r>
              <a:rPr lang="en-US" sz="1200" kern="1200" dirty="0" smtClean="0">
                <a:solidFill>
                  <a:schemeClr val="tx1"/>
                </a:solidFill>
                <a:effectLst/>
                <a:latin typeface="+mn-lt"/>
                <a:ea typeface="+mn-ea"/>
                <a:cs typeface="+mn-cs"/>
              </a:rPr>
              <a:t>” means “pepper plant” in French. </a:t>
            </a:r>
            <a:endParaRPr lang="en-US" sz="1200" kern="1200" dirty="0">
              <a:solidFill>
                <a:schemeClr val="tx1"/>
              </a:solidFill>
              <a:effectLst/>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a:t>“</a:t>
            </a:r>
            <a:r>
              <a:rPr lang="en-US" dirty="0"/>
              <a:t>Where from pepper?” </a:t>
            </a:r>
            <a:r>
              <a:rPr lang="en-US" sz="1200" baseline="0" dirty="0">
                <a:effectLst/>
                <a:latin typeface="+mn-lt"/>
                <a:ea typeface="+mn-ea"/>
                <a:cs typeface="+mn-cs"/>
              </a:rPr>
              <a:t>meets the criteria at the 1-point level. </a:t>
            </a:r>
            <a:r>
              <a:rPr lang="en-US" sz="1200" kern="1200" dirty="0">
                <a:solidFill>
                  <a:schemeClr val="tx1"/>
                </a:solidFill>
                <a:effectLst/>
                <a:latin typeface="+mn-lt"/>
                <a:ea typeface="+mn-ea"/>
                <a:cs typeface="+mn-cs"/>
              </a:rPr>
              <a:t>The response may include words and phrases connected to the pictures, but limitations in grammar and vocabulary may significantly interfere with comprehension.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a:solidFill>
                  <a:schemeClr val="tx1"/>
                </a:solidFill>
                <a:effectLst/>
                <a:latin typeface="+mn-lt"/>
                <a:ea typeface="+mn-ea"/>
                <a:cs typeface="+mn-cs"/>
              </a:rPr>
              <a:t>“</a:t>
            </a:r>
            <a:r>
              <a:rPr lang="en-US" dirty="0"/>
              <a:t>Where did you</a:t>
            </a:r>
            <a:r>
              <a:rPr lang="en-US" baseline="0" dirty="0"/>
              <a:t> get the pepper plant</a:t>
            </a:r>
            <a:r>
              <a:rPr lang="en-US" sz="1200" kern="1200" baseline="0" dirty="0">
                <a:solidFill>
                  <a:schemeClr val="tx1"/>
                </a:solidFill>
                <a:effectLst/>
                <a:latin typeface="+mn-lt"/>
                <a:ea typeface="+mn-ea"/>
                <a:cs typeface="+mn-cs"/>
              </a:rPr>
              <a:t>?” meets the criteria at the 3-point level. </a:t>
            </a:r>
            <a:r>
              <a:rPr lang="en-US" sz="1200" kern="1200" dirty="0">
                <a:solidFill>
                  <a:schemeClr val="tx1"/>
                </a:solidFill>
                <a:effectLst/>
                <a:latin typeface="+mn-lt"/>
                <a:ea typeface="+mn-ea"/>
                <a:cs typeface="+mn-cs"/>
              </a:rPr>
              <a:t>The student successfully addressed the prompt.</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a:solidFill>
                  <a:schemeClr val="tx1"/>
                </a:solidFill>
                <a:effectLst/>
                <a:latin typeface="+mn-lt"/>
                <a:ea typeface="+mn-ea"/>
                <a:cs typeface="+mn-cs"/>
              </a:rPr>
              <a:t>“Mexico!” is an off task response</a:t>
            </a:r>
            <a:r>
              <a:rPr lang="en-US" sz="1200" kern="1200" baseline="0" dirty="0">
                <a:solidFill>
                  <a:schemeClr val="tx1"/>
                </a:solidFill>
                <a:effectLst/>
                <a:latin typeface="+mn-lt"/>
                <a:ea typeface="+mn-ea"/>
                <a:cs typeface="+mn-cs"/>
              </a:rPr>
              <a:t> because it is a statement, rather than a question.  Off task responses receive a score of zero. </a:t>
            </a:r>
            <a:endParaRPr lang="en-US" dirty="0"/>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“Did you ge</a:t>
            </a:r>
            <a:r>
              <a:rPr lang="en-US" baseline="0" dirty="0"/>
              <a:t>t that outside</a:t>
            </a:r>
            <a:r>
              <a:rPr lang="en-US" dirty="0"/>
              <a:t>?” </a:t>
            </a:r>
            <a:r>
              <a:rPr lang="en-US" sz="1200" baseline="0" dirty="0">
                <a:effectLst/>
                <a:latin typeface="+mn-lt"/>
                <a:ea typeface="+mn-ea"/>
                <a:cs typeface="+mn-cs"/>
              </a:rPr>
              <a:t>meets the criteria at the 2-point level. </a:t>
            </a:r>
            <a:r>
              <a:rPr lang="en-US" sz="1200" kern="1200" dirty="0">
                <a:solidFill>
                  <a:schemeClr val="tx1"/>
                </a:solidFill>
                <a:effectLst/>
                <a:latin typeface="+mn-lt"/>
                <a:ea typeface="+mn-ea"/>
                <a:cs typeface="+mn-cs"/>
              </a:rPr>
              <a:t>The student partially addresses the prompt, but the response may not be fully complete due to errors that occasionally interfere with meaning, such as digressions and/or omissions.</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a:solidFill>
                  <a:schemeClr val="tx1"/>
                </a:solidFill>
                <a:effectLst/>
                <a:latin typeface="+mn-lt"/>
                <a:ea typeface="+mn-ea"/>
                <a:cs typeface="+mn-cs"/>
              </a:rPr>
              <a:t>“Where</a:t>
            </a:r>
            <a:r>
              <a:rPr lang="en-US" sz="1200" kern="1200" baseline="0" dirty="0">
                <a:solidFill>
                  <a:schemeClr val="tx1"/>
                </a:solidFill>
                <a:effectLst/>
                <a:latin typeface="+mn-lt"/>
                <a:ea typeface="+mn-ea"/>
                <a:cs typeface="+mn-cs"/>
              </a:rPr>
              <a:t> is </a:t>
            </a:r>
            <a:r>
              <a:rPr lang="en-US" baseline="0" dirty="0"/>
              <a:t>the pepper plant from</a:t>
            </a:r>
            <a:r>
              <a:rPr lang="en-US" sz="1200" kern="1200" baseline="0" dirty="0">
                <a:solidFill>
                  <a:schemeClr val="tx1"/>
                </a:solidFill>
                <a:effectLst/>
                <a:latin typeface="+mn-lt"/>
                <a:ea typeface="+mn-ea"/>
                <a:cs typeface="+mn-cs"/>
              </a:rPr>
              <a:t>?” meets the criteria at the 3-point level. </a:t>
            </a:r>
            <a:r>
              <a:rPr lang="en-US" sz="1200" kern="1200" dirty="0">
                <a:solidFill>
                  <a:schemeClr val="tx1"/>
                </a:solidFill>
                <a:effectLst/>
                <a:latin typeface="+mn-lt"/>
                <a:ea typeface="+mn-ea"/>
                <a:cs typeface="+mn-cs"/>
              </a:rPr>
              <a:t>The student successfully addressed the prompt.</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a:t>“</a:t>
            </a:r>
            <a:r>
              <a:rPr lang="es-ES" dirty="0"/>
              <a:t>De dónde es la planta de pimienta? </a:t>
            </a:r>
            <a:r>
              <a:rPr lang="en-US" baseline="0" dirty="0"/>
              <a:t>” is a Spanish question being asked about the location of the peppers. The rubric states that </a:t>
            </a:r>
            <a:r>
              <a:rPr lang="en-US" sz="1200" kern="1200" baseline="0" dirty="0">
                <a:solidFill>
                  <a:schemeClr val="tx1"/>
                </a:solidFill>
                <a:effectLst/>
                <a:latin typeface="+mn-lt"/>
                <a:ea typeface="+mn-ea"/>
                <a:cs typeface="+mn-cs"/>
              </a:rPr>
              <a:t>r</a:t>
            </a:r>
            <a:r>
              <a:rPr lang="en-US" sz="1200" kern="1200" dirty="0">
                <a:solidFill>
                  <a:schemeClr val="tx1"/>
                </a:solidFill>
                <a:effectLst/>
                <a:latin typeface="+mn-lt"/>
                <a:ea typeface="+mn-ea"/>
                <a:cs typeface="+mn-cs"/>
              </a:rPr>
              <a:t>esponses at the 0 level are typically characterized by</a:t>
            </a:r>
            <a:r>
              <a:rPr lang="en-US" sz="1200" kern="1200" baseline="0" dirty="0">
                <a:solidFill>
                  <a:schemeClr val="tx1"/>
                </a:solidFill>
                <a:effectLst/>
                <a:latin typeface="+mn-lt"/>
                <a:ea typeface="+mn-ea"/>
                <a:cs typeface="+mn-cs"/>
              </a:rPr>
              <a:t> being dictated </a:t>
            </a:r>
            <a:r>
              <a:rPr lang="en-US" sz="1200" b="0" kern="1200" baseline="0" dirty="0">
                <a:solidFill>
                  <a:schemeClr val="tx1"/>
                </a:solidFill>
                <a:effectLst/>
                <a:latin typeface="+mn-lt"/>
                <a:ea typeface="+mn-ea"/>
                <a:cs typeface="+mn-cs"/>
              </a:rPr>
              <a:t>in o</a:t>
            </a:r>
            <a:r>
              <a:rPr lang="en-US" sz="1200" b="0" kern="1200" dirty="0">
                <a:solidFill>
                  <a:schemeClr val="tx1"/>
                </a:solidFill>
                <a:effectLst/>
                <a:latin typeface="+mn-lt"/>
                <a:ea typeface="+mn-ea"/>
                <a:cs typeface="+mn-cs"/>
              </a:rPr>
              <a:t>nly a language other than English.</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“Where did you get it?” </a:t>
            </a:r>
            <a:r>
              <a:rPr lang="en-US" sz="1200" baseline="0" dirty="0">
                <a:effectLst/>
                <a:latin typeface="+mn-lt"/>
                <a:ea typeface="+mn-ea"/>
                <a:cs typeface="+mn-cs"/>
              </a:rPr>
              <a:t>meets the criteria at the 2-point level. </a:t>
            </a:r>
            <a:r>
              <a:rPr lang="en-US" sz="1200" kern="1200" dirty="0">
                <a:solidFill>
                  <a:schemeClr val="tx1"/>
                </a:solidFill>
                <a:effectLst/>
                <a:latin typeface="+mn-lt"/>
                <a:ea typeface="+mn-ea"/>
                <a:cs typeface="+mn-cs"/>
              </a:rPr>
              <a:t>The student partially addresses the prompt, but the response may not be fully complete due to errors that occasionally interfere with meaning, such as digressions and/or omissions.</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a:solidFill>
                  <a:schemeClr val="tx1"/>
                </a:solidFill>
                <a:effectLst/>
                <a:latin typeface="+mn-lt"/>
                <a:ea typeface="+mn-ea"/>
                <a:cs typeface="+mn-cs"/>
              </a:rPr>
              <a:t>“</a:t>
            </a:r>
            <a:r>
              <a:rPr lang="es-ES" baseline="0" dirty="0" err="1"/>
              <a:t>My</a:t>
            </a:r>
            <a:r>
              <a:rPr lang="es-ES" baseline="0" dirty="0"/>
              <a:t> </a:t>
            </a:r>
            <a:r>
              <a:rPr lang="es-ES" baseline="0" dirty="0" err="1"/>
              <a:t>mom</a:t>
            </a:r>
            <a:r>
              <a:rPr lang="es-ES" baseline="0" dirty="0"/>
              <a:t> </a:t>
            </a:r>
            <a:r>
              <a:rPr lang="es-ES" baseline="0" dirty="0" err="1"/>
              <a:t>grows</a:t>
            </a:r>
            <a:r>
              <a:rPr lang="es-ES" baseline="0" dirty="0"/>
              <a:t> </a:t>
            </a:r>
            <a:r>
              <a:rPr lang="es-ES" baseline="0" dirty="0" err="1"/>
              <a:t>peppers</a:t>
            </a:r>
            <a:r>
              <a:rPr lang="es-ES" baseline="0" dirty="0"/>
              <a:t> in </a:t>
            </a:r>
            <a:r>
              <a:rPr lang="es-ES" baseline="0" dirty="0" err="1"/>
              <a:t>the</a:t>
            </a:r>
            <a:r>
              <a:rPr lang="es-ES" baseline="0" dirty="0"/>
              <a:t> </a:t>
            </a:r>
            <a:r>
              <a:rPr lang="es-ES" baseline="0" dirty="0" err="1"/>
              <a:t>garden</a:t>
            </a:r>
            <a:r>
              <a:rPr lang="es-ES" baseline="0" dirty="0"/>
              <a:t>” </a:t>
            </a:r>
            <a:r>
              <a:rPr lang="en-US" sz="1200" kern="1200" dirty="0">
                <a:solidFill>
                  <a:schemeClr val="tx1"/>
                </a:solidFill>
                <a:effectLst/>
                <a:latin typeface="+mn-lt"/>
                <a:ea typeface="+mn-ea"/>
                <a:cs typeface="+mn-cs"/>
              </a:rPr>
              <a:t>is an off task response</a:t>
            </a:r>
            <a:r>
              <a:rPr lang="en-US" sz="1200" kern="1200" baseline="0" dirty="0">
                <a:solidFill>
                  <a:schemeClr val="tx1"/>
                </a:solidFill>
                <a:effectLst/>
                <a:latin typeface="+mn-lt"/>
                <a:ea typeface="+mn-ea"/>
                <a:cs typeface="+mn-cs"/>
              </a:rPr>
              <a:t> because it is a statement, rather than a question.  Off task responses receive a score of zero. </a:t>
            </a:r>
            <a:endParaRPr lang="en-US" dirty="0"/>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1200" kern="1200" dirty="0">
              <a:solidFill>
                <a:schemeClr val="tx1"/>
              </a:solidFill>
              <a:effectLst/>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dirty="0"/>
          </a:p>
        </p:txBody>
      </p:sp>
      <p:sp>
        <p:nvSpPr>
          <p:cNvPr id="4" name="Slide Number Placeholder 3"/>
          <p:cNvSpPr>
            <a:spLocks noGrp="1"/>
          </p:cNvSpPr>
          <p:nvPr>
            <p:ph type="sldNum" sz="quarter" idx="10"/>
          </p:nvPr>
        </p:nvSpPr>
        <p:spPr/>
        <p:txBody>
          <a:bodyPr/>
          <a:lstStyle/>
          <a:p>
            <a:fld id="{ED0A468C-11C9-48D6-A3E0-6C9F3247D2B7}" type="slidenum">
              <a:rPr lang="en-US" smtClean="0"/>
              <a:t>10</a:t>
            </a:fld>
            <a:endParaRPr lang="en-US"/>
          </a:p>
        </p:txBody>
      </p:sp>
    </p:spTree>
    <p:extLst>
      <p:ext uri="{BB962C8B-B14F-4D97-AF65-F5344CB8AC3E}">
        <p14:creationId xmlns:p14="http://schemas.microsoft.com/office/powerpoint/2010/main" val="3909724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C5C42D0-3163-4468-A313-0A53945BEA30}"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3A1B75-4008-4FF5-9202-EE1FF5D1387B}" type="slidenum">
              <a:rPr lang="en-US" smtClean="0"/>
              <a:t>‹#›</a:t>
            </a:fld>
            <a:endParaRPr lang="en-US"/>
          </a:p>
        </p:txBody>
      </p:sp>
    </p:spTree>
    <p:extLst>
      <p:ext uri="{BB962C8B-B14F-4D97-AF65-F5344CB8AC3E}">
        <p14:creationId xmlns:p14="http://schemas.microsoft.com/office/powerpoint/2010/main" val="3059463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5C42D0-3163-4468-A313-0A53945BEA30}"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3A1B75-4008-4FF5-9202-EE1FF5D1387B}" type="slidenum">
              <a:rPr lang="en-US" smtClean="0"/>
              <a:t>‹#›</a:t>
            </a:fld>
            <a:endParaRPr lang="en-US"/>
          </a:p>
        </p:txBody>
      </p:sp>
    </p:spTree>
    <p:extLst>
      <p:ext uri="{BB962C8B-B14F-4D97-AF65-F5344CB8AC3E}">
        <p14:creationId xmlns:p14="http://schemas.microsoft.com/office/powerpoint/2010/main" val="1429872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5C42D0-3163-4468-A313-0A53945BEA30}"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3A1B75-4008-4FF5-9202-EE1FF5D1387B}" type="slidenum">
              <a:rPr lang="en-US" smtClean="0"/>
              <a:t>‹#›</a:t>
            </a:fld>
            <a:endParaRPr lang="en-US"/>
          </a:p>
        </p:txBody>
      </p:sp>
    </p:spTree>
    <p:extLst>
      <p:ext uri="{BB962C8B-B14F-4D97-AF65-F5344CB8AC3E}">
        <p14:creationId xmlns:p14="http://schemas.microsoft.com/office/powerpoint/2010/main" val="2763826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5C42D0-3163-4468-A313-0A53945BEA30}"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3A1B75-4008-4FF5-9202-EE1FF5D1387B}" type="slidenum">
              <a:rPr lang="en-US" smtClean="0"/>
              <a:t>‹#›</a:t>
            </a:fld>
            <a:endParaRPr lang="en-US"/>
          </a:p>
        </p:txBody>
      </p:sp>
    </p:spTree>
    <p:extLst>
      <p:ext uri="{BB962C8B-B14F-4D97-AF65-F5344CB8AC3E}">
        <p14:creationId xmlns:p14="http://schemas.microsoft.com/office/powerpoint/2010/main" val="1745138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C5C42D0-3163-4468-A313-0A53945BEA30}"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3A1B75-4008-4FF5-9202-EE1FF5D1387B}" type="slidenum">
              <a:rPr lang="en-US" smtClean="0"/>
              <a:t>‹#›</a:t>
            </a:fld>
            <a:endParaRPr lang="en-US"/>
          </a:p>
        </p:txBody>
      </p:sp>
    </p:spTree>
    <p:extLst>
      <p:ext uri="{BB962C8B-B14F-4D97-AF65-F5344CB8AC3E}">
        <p14:creationId xmlns:p14="http://schemas.microsoft.com/office/powerpoint/2010/main" val="2643927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C5C42D0-3163-4468-A313-0A53945BEA30}"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3A1B75-4008-4FF5-9202-EE1FF5D1387B}" type="slidenum">
              <a:rPr lang="en-US" smtClean="0"/>
              <a:t>‹#›</a:t>
            </a:fld>
            <a:endParaRPr lang="en-US"/>
          </a:p>
        </p:txBody>
      </p:sp>
    </p:spTree>
    <p:extLst>
      <p:ext uri="{BB962C8B-B14F-4D97-AF65-F5344CB8AC3E}">
        <p14:creationId xmlns:p14="http://schemas.microsoft.com/office/powerpoint/2010/main" val="1719037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C5C42D0-3163-4468-A313-0A53945BEA30}" type="datetimeFigureOut">
              <a:rPr lang="en-US" smtClean="0"/>
              <a:t>9/1/2021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3A1B75-4008-4FF5-9202-EE1FF5D1387B}" type="slidenum">
              <a:rPr lang="en-US" smtClean="0"/>
              <a:t>‹#›</a:t>
            </a:fld>
            <a:endParaRPr lang="en-US"/>
          </a:p>
        </p:txBody>
      </p:sp>
    </p:spTree>
    <p:extLst>
      <p:ext uri="{BB962C8B-B14F-4D97-AF65-F5344CB8AC3E}">
        <p14:creationId xmlns:p14="http://schemas.microsoft.com/office/powerpoint/2010/main" val="1222629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C5C42D0-3163-4468-A313-0A53945BEA30}" type="datetimeFigureOut">
              <a:rPr lang="en-US" smtClean="0"/>
              <a:t>9/1/2021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3A1B75-4008-4FF5-9202-EE1FF5D1387B}" type="slidenum">
              <a:rPr lang="en-US" smtClean="0"/>
              <a:t>‹#›</a:t>
            </a:fld>
            <a:endParaRPr lang="en-US"/>
          </a:p>
        </p:txBody>
      </p:sp>
    </p:spTree>
    <p:extLst>
      <p:ext uri="{BB962C8B-B14F-4D97-AF65-F5344CB8AC3E}">
        <p14:creationId xmlns:p14="http://schemas.microsoft.com/office/powerpoint/2010/main" val="2735030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5C42D0-3163-4468-A313-0A53945BEA30}" type="datetimeFigureOut">
              <a:rPr lang="en-US" smtClean="0"/>
              <a:t>9/1/2021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3A1B75-4008-4FF5-9202-EE1FF5D1387B}" type="slidenum">
              <a:rPr lang="en-US" smtClean="0"/>
              <a:t>‹#›</a:t>
            </a:fld>
            <a:endParaRPr lang="en-US"/>
          </a:p>
        </p:txBody>
      </p:sp>
    </p:spTree>
    <p:extLst>
      <p:ext uri="{BB962C8B-B14F-4D97-AF65-F5344CB8AC3E}">
        <p14:creationId xmlns:p14="http://schemas.microsoft.com/office/powerpoint/2010/main" val="3198912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C5C42D0-3163-4468-A313-0A53945BEA30}"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3A1B75-4008-4FF5-9202-EE1FF5D1387B}" type="slidenum">
              <a:rPr lang="en-US" smtClean="0"/>
              <a:t>‹#›</a:t>
            </a:fld>
            <a:endParaRPr lang="en-US"/>
          </a:p>
        </p:txBody>
      </p:sp>
    </p:spTree>
    <p:extLst>
      <p:ext uri="{BB962C8B-B14F-4D97-AF65-F5344CB8AC3E}">
        <p14:creationId xmlns:p14="http://schemas.microsoft.com/office/powerpoint/2010/main" val="2819364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C5C42D0-3163-4468-A313-0A53945BEA30}"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3A1B75-4008-4FF5-9202-EE1FF5D1387B}" type="slidenum">
              <a:rPr lang="en-US" smtClean="0"/>
              <a:t>‹#›</a:t>
            </a:fld>
            <a:endParaRPr lang="en-US"/>
          </a:p>
        </p:txBody>
      </p:sp>
    </p:spTree>
    <p:extLst>
      <p:ext uri="{BB962C8B-B14F-4D97-AF65-F5344CB8AC3E}">
        <p14:creationId xmlns:p14="http://schemas.microsoft.com/office/powerpoint/2010/main" val="2609517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5C42D0-3163-4468-A313-0A53945BEA30}" type="datetimeFigureOut">
              <a:rPr lang="en-US" smtClean="0"/>
              <a:t>9/1/2021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3A1B75-4008-4FF5-9202-EE1FF5D1387B}" type="slidenum">
              <a:rPr lang="en-US" smtClean="0"/>
              <a:t>‹#›</a:t>
            </a:fld>
            <a:endParaRPr lang="en-US"/>
          </a:p>
        </p:txBody>
      </p:sp>
    </p:spTree>
    <p:extLst>
      <p:ext uri="{BB962C8B-B14F-4D97-AF65-F5344CB8AC3E}">
        <p14:creationId xmlns:p14="http://schemas.microsoft.com/office/powerpoint/2010/main" val="42684492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quot;&quot;"/>
          <p:cNvPicPr>
            <a:picLocks noChangeAspect="1"/>
          </p:cNvPicPr>
          <p:nvPr/>
        </p:nvPicPr>
        <p:blipFill>
          <a:blip r:embed="rId2"/>
          <a:stretch>
            <a:fillRect/>
          </a:stretch>
        </p:blipFill>
        <p:spPr>
          <a:xfrm>
            <a:off x="2666872" y="1592989"/>
            <a:ext cx="7196108" cy="5090696"/>
          </a:xfrm>
          <a:prstGeom prst="rect">
            <a:avLst/>
          </a:prstGeom>
        </p:spPr>
      </p:pic>
      <p:sp>
        <p:nvSpPr>
          <p:cNvPr id="2" name="Title 1"/>
          <p:cNvSpPr>
            <a:spLocks noGrp="1"/>
          </p:cNvSpPr>
          <p:nvPr>
            <p:ph type="title"/>
          </p:nvPr>
        </p:nvSpPr>
        <p:spPr>
          <a:xfrm>
            <a:off x="1007126" y="151480"/>
            <a:ext cx="10515600" cy="1325563"/>
          </a:xfrm>
        </p:spPr>
        <p:txBody>
          <a:bodyPr>
            <a:normAutofit/>
          </a:bodyPr>
          <a:lstStyle/>
          <a:p>
            <a:r>
              <a:rPr lang="en-US" dirty="0"/>
              <a:t>Step 3 THSS Local Scoring Rubric for Grade Band 6-8 Writing </a:t>
            </a:r>
            <a:r>
              <a:rPr lang="en-US" dirty="0" smtClean="0"/>
              <a:t>Questions</a:t>
            </a:r>
            <a:endParaRPr lang="en-US" dirty="0"/>
          </a:p>
        </p:txBody>
      </p:sp>
    </p:spTree>
    <p:extLst>
      <p:ext uri="{BB962C8B-B14F-4D97-AF65-F5344CB8AC3E}">
        <p14:creationId xmlns:p14="http://schemas.microsoft.com/office/powerpoint/2010/main" val="2121940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838200" y="147955"/>
            <a:ext cx="10515600" cy="1017905"/>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t>Step 3 THSS Local Scoring Example for Kindergarten Speaking – Show and Share Questions </a:t>
            </a:r>
          </a:p>
        </p:txBody>
      </p:sp>
      <p:pic>
        <p:nvPicPr>
          <p:cNvPr id="6" name="Picture 5" descr="&quot;&quot;"/>
          <p:cNvPicPr>
            <a:picLocks noChangeAspect="1"/>
          </p:cNvPicPr>
          <p:nvPr/>
        </p:nvPicPr>
        <p:blipFill>
          <a:blip r:embed="rId3"/>
          <a:stretch>
            <a:fillRect/>
          </a:stretch>
        </p:blipFill>
        <p:spPr>
          <a:xfrm>
            <a:off x="137161" y="1165860"/>
            <a:ext cx="6836092" cy="5410556"/>
          </a:xfrm>
          <a:prstGeom prst="rect">
            <a:avLst/>
          </a:prstGeom>
        </p:spPr>
      </p:pic>
      <p:sp>
        <p:nvSpPr>
          <p:cNvPr id="8" name="Content Placeholder 2"/>
          <p:cNvSpPr>
            <a:spLocks noGrp="1"/>
          </p:cNvSpPr>
          <p:nvPr>
            <p:ph idx="1"/>
          </p:nvPr>
        </p:nvSpPr>
        <p:spPr>
          <a:xfrm>
            <a:off x="6973253" y="1313815"/>
            <a:ext cx="4742497" cy="1017905"/>
          </a:xfrm>
        </p:spPr>
        <p:txBody>
          <a:bodyPr>
            <a:normAutofit/>
          </a:bodyPr>
          <a:lstStyle/>
          <a:p>
            <a:pPr marL="0" indent="0">
              <a:buNone/>
            </a:pPr>
            <a:r>
              <a:rPr lang="en-US" b="1" dirty="0"/>
              <a:t>Ask Janie where the pepper plant is from.</a:t>
            </a:r>
          </a:p>
        </p:txBody>
      </p:sp>
      <p:graphicFrame>
        <p:nvGraphicFramePr>
          <p:cNvPr id="7" name="Table 6" descr="&quot;&quot;"/>
          <p:cNvGraphicFramePr>
            <a:graphicFrameLocks noGrp="1"/>
          </p:cNvGraphicFramePr>
          <p:nvPr>
            <p:extLst>
              <p:ext uri="{D42A27DB-BD31-4B8C-83A1-F6EECF244321}">
                <p14:modId xmlns:p14="http://schemas.microsoft.com/office/powerpoint/2010/main" val="2461591297"/>
              </p:ext>
            </p:extLst>
          </p:nvPr>
        </p:nvGraphicFramePr>
        <p:xfrm>
          <a:off x="7419180" y="2331720"/>
          <a:ext cx="4574898" cy="2931160"/>
        </p:xfrm>
        <a:graphic>
          <a:graphicData uri="http://schemas.openxmlformats.org/drawingml/2006/table">
            <a:tbl>
              <a:tblPr firstRow="1" bandRow="1">
                <a:tableStyleId>{2D5ABB26-0587-4C30-8999-92F81FD0307C}</a:tableStyleId>
              </a:tblPr>
              <a:tblGrid>
                <a:gridCol w="4574898">
                  <a:extLst>
                    <a:ext uri="{9D8B030D-6E8A-4147-A177-3AD203B41FA5}">
                      <a16:colId xmlns:a16="http://schemas.microsoft.com/office/drawing/2014/main" val="4194431982"/>
                    </a:ext>
                  </a:extLst>
                </a:gridCol>
              </a:tblGrid>
              <a:tr h="370840">
                <a:tc>
                  <a:txBody>
                    <a:bodyPr/>
                    <a:lstStyle/>
                    <a:p>
                      <a:pPr algn="ctr"/>
                      <a:r>
                        <a:rPr lang="en-US" b="1" u="sng" dirty="0"/>
                        <a:t>Example</a:t>
                      </a:r>
                      <a:r>
                        <a:rPr lang="en-US" b="1" u="sng" baseline="0" dirty="0"/>
                        <a:t> Student Responses</a:t>
                      </a:r>
                      <a:endParaRPr lang="en-US" b="1" u="sng" dirty="0"/>
                    </a:p>
                  </a:txBody>
                  <a:tcPr/>
                </a:tc>
                <a:extLst>
                  <a:ext uri="{0D108BD9-81ED-4DB2-BD59-A6C34878D82A}">
                    <a16:rowId xmlns:a16="http://schemas.microsoft.com/office/drawing/2014/main" val="1165762794"/>
                  </a:ext>
                </a:extLst>
              </a:tr>
              <a:tr h="370840">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s-ES" baseline="0" dirty="0" err="1"/>
                        <a:t>Where</a:t>
                      </a:r>
                      <a:r>
                        <a:rPr lang="es-ES" baseline="0" dirty="0"/>
                        <a:t> </a:t>
                      </a:r>
                      <a:r>
                        <a:rPr lang="en-US" sz="1800" b="0" i="0" u="none" strike="noStrike" kern="1200" dirty="0">
                          <a:solidFill>
                            <a:schemeClr val="tx1"/>
                          </a:solidFill>
                          <a:effectLst/>
                          <a:latin typeface="+mn-lt"/>
                          <a:ea typeface="+mn-ea"/>
                          <a:cs typeface="+mn-cs"/>
                        </a:rPr>
                        <a:t>from</a:t>
                      </a:r>
                      <a:r>
                        <a:rPr lang="es-ES" baseline="0" dirty="0"/>
                        <a:t> </a:t>
                      </a:r>
                      <a:r>
                        <a:rPr lang="en-US" sz="1800" b="0" i="0" u="none" strike="noStrike" kern="1200" dirty="0" err="1" smtClean="0">
                          <a:solidFill>
                            <a:schemeClr val="tx1"/>
                          </a:solidFill>
                          <a:effectLst/>
                          <a:latin typeface="+mn-lt"/>
                          <a:ea typeface="+mn-ea"/>
                          <a:cs typeface="+mn-cs"/>
                        </a:rPr>
                        <a:t>piment</a:t>
                      </a:r>
                      <a:r>
                        <a:rPr lang="en-US" sz="1800" b="0" i="0" u="none" strike="noStrike" kern="1200" dirty="0" smtClean="0">
                          <a:solidFill>
                            <a:schemeClr val="tx1"/>
                          </a:solidFill>
                          <a:effectLst/>
                          <a:latin typeface="+mn-lt"/>
                          <a:ea typeface="+mn-ea"/>
                          <a:cs typeface="+mn-cs"/>
                        </a:rPr>
                        <a:t>? </a:t>
                      </a:r>
                      <a:r>
                        <a:rPr lang="en-US" sz="1800" b="0" i="0" u="none" strike="noStrike" kern="1200" dirty="0">
                          <a:solidFill>
                            <a:schemeClr val="tx1"/>
                          </a:solidFill>
                          <a:effectLst/>
                          <a:latin typeface="+mn-lt"/>
                          <a:ea typeface="+mn-ea"/>
                          <a:cs typeface="+mn-cs"/>
                        </a:rPr>
                        <a:t>(1)</a:t>
                      </a:r>
                      <a:endParaRPr lang="es-ES" baseline="0" dirty="0"/>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Where</a:t>
                      </a:r>
                      <a:r>
                        <a:rPr lang="en-US" baseline="0" dirty="0"/>
                        <a:t> from pepper? (1)</a:t>
                      </a:r>
                      <a:r>
                        <a:rPr lang="en-US" dirty="0"/>
                        <a:t> </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Where</a:t>
                      </a:r>
                      <a:r>
                        <a:rPr lang="en-US" baseline="0" dirty="0"/>
                        <a:t> did you get the pepper p</a:t>
                      </a:r>
                      <a:r>
                        <a:rPr lang="en-US" dirty="0"/>
                        <a:t>lant? (3)</a:t>
                      </a:r>
                      <a:endParaRPr lang="en-US" baseline="0" dirty="0"/>
                    </a:p>
                    <a:p>
                      <a:pPr marL="342900" indent="-342900">
                        <a:buFont typeface="+mj-lt"/>
                        <a:buAutoNum type="arabicPeriod"/>
                      </a:pPr>
                      <a:r>
                        <a:rPr lang="en-US" dirty="0"/>
                        <a:t>Mexico! (0)</a:t>
                      </a:r>
                    </a:p>
                    <a:p>
                      <a:pPr marL="342900" indent="-342900">
                        <a:buFont typeface="+mj-lt"/>
                        <a:buAutoNum type="arabicPeriod"/>
                      </a:pPr>
                      <a:r>
                        <a:rPr lang="es-ES" dirty="0" err="1"/>
                        <a:t>Did</a:t>
                      </a:r>
                      <a:r>
                        <a:rPr lang="es-ES" baseline="0" dirty="0"/>
                        <a:t> </a:t>
                      </a:r>
                      <a:r>
                        <a:rPr lang="es-ES" baseline="0" dirty="0" err="1"/>
                        <a:t>you</a:t>
                      </a:r>
                      <a:r>
                        <a:rPr lang="es-ES" baseline="0" dirty="0"/>
                        <a:t> </a:t>
                      </a:r>
                      <a:r>
                        <a:rPr lang="es-ES" baseline="0" dirty="0" err="1"/>
                        <a:t>get</a:t>
                      </a:r>
                      <a:r>
                        <a:rPr lang="es-ES" baseline="0" dirty="0"/>
                        <a:t> </a:t>
                      </a:r>
                      <a:r>
                        <a:rPr lang="es-ES" baseline="0" dirty="0" err="1"/>
                        <a:t>that</a:t>
                      </a:r>
                      <a:r>
                        <a:rPr lang="es-ES" baseline="0" dirty="0"/>
                        <a:t> </a:t>
                      </a:r>
                      <a:r>
                        <a:rPr lang="es-ES" baseline="0" dirty="0" err="1"/>
                        <a:t>outside</a:t>
                      </a:r>
                      <a:r>
                        <a:rPr lang="es-ES" baseline="0" dirty="0"/>
                        <a:t>? </a:t>
                      </a:r>
                      <a:r>
                        <a:rPr lang="es-ES" dirty="0"/>
                        <a:t>(2)</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Where is</a:t>
                      </a:r>
                      <a:r>
                        <a:rPr lang="en-US" baseline="0" dirty="0"/>
                        <a:t> the pepper plant from? (3)</a:t>
                      </a:r>
                      <a:endParaRPr lang="en-US" dirty="0"/>
                    </a:p>
                    <a:p>
                      <a:pPr marL="342900" indent="-342900">
                        <a:buFont typeface="+mj-lt"/>
                        <a:buAutoNum type="arabicPeriod"/>
                      </a:pPr>
                      <a:r>
                        <a:rPr lang="es-ES" dirty="0"/>
                        <a:t>De dónde es la planta de pimienta? (0)</a:t>
                      </a:r>
                    </a:p>
                    <a:p>
                      <a:pPr marL="342900" indent="-342900">
                        <a:buFont typeface="+mj-lt"/>
                        <a:buAutoNum type="arabicPeriod"/>
                      </a:pPr>
                      <a:r>
                        <a:rPr lang="es-ES" dirty="0" err="1"/>
                        <a:t>Where</a:t>
                      </a:r>
                      <a:r>
                        <a:rPr lang="es-ES" dirty="0"/>
                        <a:t> </a:t>
                      </a:r>
                      <a:r>
                        <a:rPr lang="es-ES" dirty="0" err="1"/>
                        <a:t>did</a:t>
                      </a:r>
                      <a:r>
                        <a:rPr lang="es-ES" dirty="0"/>
                        <a:t> </a:t>
                      </a:r>
                      <a:r>
                        <a:rPr lang="es-ES" dirty="0" err="1"/>
                        <a:t>you</a:t>
                      </a:r>
                      <a:r>
                        <a:rPr lang="es-ES" dirty="0"/>
                        <a:t> </a:t>
                      </a:r>
                      <a:r>
                        <a:rPr lang="es-ES" dirty="0" err="1"/>
                        <a:t>get</a:t>
                      </a:r>
                      <a:r>
                        <a:rPr lang="es-ES" dirty="0"/>
                        <a:t> </a:t>
                      </a:r>
                      <a:r>
                        <a:rPr lang="es-ES" dirty="0" err="1"/>
                        <a:t>it</a:t>
                      </a:r>
                      <a:r>
                        <a:rPr lang="es-ES" dirty="0"/>
                        <a:t>? (2)</a:t>
                      </a:r>
                      <a:endParaRPr lang="es-ES" baseline="0" dirty="0"/>
                    </a:p>
                    <a:p>
                      <a:pPr marL="342900" indent="-342900">
                        <a:buFont typeface="+mj-lt"/>
                        <a:buAutoNum type="arabicPeriod"/>
                      </a:pPr>
                      <a:r>
                        <a:rPr lang="es-ES" baseline="0" dirty="0" err="1"/>
                        <a:t>My</a:t>
                      </a:r>
                      <a:r>
                        <a:rPr lang="es-ES" baseline="0" dirty="0"/>
                        <a:t> </a:t>
                      </a:r>
                      <a:r>
                        <a:rPr lang="es-ES" baseline="0" dirty="0" err="1"/>
                        <a:t>mom</a:t>
                      </a:r>
                      <a:r>
                        <a:rPr lang="es-ES" baseline="0" dirty="0"/>
                        <a:t> </a:t>
                      </a:r>
                      <a:r>
                        <a:rPr lang="es-ES" baseline="0" dirty="0" err="1"/>
                        <a:t>grows</a:t>
                      </a:r>
                      <a:r>
                        <a:rPr lang="es-ES" baseline="0" dirty="0"/>
                        <a:t> </a:t>
                      </a:r>
                      <a:r>
                        <a:rPr lang="es-ES" baseline="0" dirty="0" err="1"/>
                        <a:t>peppers</a:t>
                      </a:r>
                      <a:r>
                        <a:rPr lang="es-ES" baseline="0" dirty="0"/>
                        <a:t> in </a:t>
                      </a:r>
                      <a:r>
                        <a:rPr lang="es-ES" baseline="0" dirty="0" err="1"/>
                        <a:t>the</a:t>
                      </a:r>
                      <a:r>
                        <a:rPr lang="es-ES" baseline="0" dirty="0"/>
                        <a:t> </a:t>
                      </a:r>
                      <a:r>
                        <a:rPr lang="es-ES" baseline="0" dirty="0" err="1"/>
                        <a:t>garden</a:t>
                      </a:r>
                      <a:r>
                        <a:rPr lang="es-ES" baseline="0" dirty="0"/>
                        <a:t>. (0)</a:t>
                      </a:r>
                    </a:p>
                  </a:txBody>
                  <a:tcPr/>
                </a:tc>
                <a:extLst>
                  <a:ext uri="{0D108BD9-81ED-4DB2-BD59-A6C34878D82A}">
                    <a16:rowId xmlns:a16="http://schemas.microsoft.com/office/drawing/2014/main" val="1421431589"/>
                  </a:ext>
                </a:extLst>
              </a:tr>
            </a:tbl>
          </a:graphicData>
        </a:graphic>
      </p:graphicFrame>
    </p:spTree>
    <p:extLst>
      <p:ext uri="{BB962C8B-B14F-4D97-AF65-F5344CB8AC3E}">
        <p14:creationId xmlns:p14="http://schemas.microsoft.com/office/powerpoint/2010/main" val="2931957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876" y="1690688"/>
            <a:ext cx="11558752" cy="4888532"/>
          </a:xfrm>
        </p:spPr>
        <p:txBody>
          <a:bodyPr>
            <a:normAutofit/>
          </a:bodyPr>
          <a:lstStyle/>
          <a:p>
            <a:pPr marL="0" indent="0">
              <a:buNone/>
            </a:pPr>
            <a:r>
              <a:rPr lang="en-US" dirty="0"/>
              <a:t>Listen to an announcement from the Class President.</a:t>
            </a:r>
            <a:br>
              <a:rPr lang="en-US" dirty="0"/>
            </a:br>
            <a:r>
              <a:rPr lang="en-US" dirty="0"/>
              <a:t> Follow the speaker’s directions for a writing task.</a:t>
            </a:r>
          </a:p>
          <a:p>
            <a:pPr marL="0" indent="0">
              <a:buNone/>
            </a:pPr>
            <a:endParaRPr lang="en-US" dirty="0"/>
          </a:p>
          <a:p>
            <a:pPr marL="0" indent="0">
              <a:buNone/>
            </a:pPr>
            <a:r>
              <a:rPr lang="en-US" i="1" dirty="0"/>
              <a:t>I have great news, everyone. A famous journalist is going to come to our school. His name is Jose Medina. He is going to visit next week! I am collecting questions from students before Mr. Medina visits. Mr. Medina has traveled all over the world covering news stories. He currently writes for a very popular news magazine.</a:t>
            </a:r>
          </a:p>
          <a:p>
            <a:pPr marL="0" indent="0">
              <a:buNone/>
            </a:pPr>
            <a:endParaRPr lang="en-US" dirty="0"/>
          </a:p>
          <a:p>
            <a:pPr marL="0" indent="0">
              <a:buNone/>
            </a:pPr>
            <a:r>
              <a:rPr lang="en-US" b="1" dirty="0"/>
              <a:t>Write three questions that you want to ask the visitor. Be sure to write in complete sentences.</a:t>
            </a:r>
          </a:p>
          <a:p>
            <a:endParaRPr lang="en-US" dirty="0"/>
          </a:p>
        </p:txBody>
      </p:sp>
      <p:pic>
        <p:nvPicPr>
          <p:cNvPr id="7" name="Picture 6" descr="&quot;&quot;"/>
          <p:cNvPicPr/>
          <p:nvPr/>
        </p:nvPicPr>
        <p:blipFill>
          <a:blip r:embed="rId2" cstate="print"/>
          <a:srcRect/>
          <a:stretch>
            <a:fillRect/>
          </a:stretch>
        </p:blipFill>
        <p:spPr bwMode="auto">
          <a:xfrm>
            <a:off x="7947481" y="248673"/>
            <a:ext cx="3979133" cy="2494527"/>
          </a:xfrm>
          <a:prstGeom prst="rect">
            <a:avLst/>
          </a:prstGeom>
          <a:noFill/>
          <a:ln w="9525">
            <a:noFill/>
            <a:miter lim="800000"/>
            <a:headEnd/>
            <a:tailEnd/>
          </a:ln>
        </p:spPr>
      </p:pic>
      <p:sp>
        <p:nvSpPr>
          <p:cNvPr id="9" name="Title 1"/>
          <p:cNvSpPr>
            <a:spLocks noGrp="1"/>
          </p:cNvSpPr>
          <p:nvPr>
            <p:ph type="title"/>
          </p:nvPr>
        </p:nvSpPr>
        <p:spPr>
          <a:xfrm>
            <a:off x="148590" y="365125"/>
            <a:ext cx="7947481" cy="1325563"/>
          </a:xfrm>
        </p:spPr>
        <p:txBody>
          <a:bodyPr>
            <a:normAutofit fontScale="90000"/>
          </a:bodyPr>
          <a:lstStyle/>
          <a:p>
            <a:pPr algn="ctr"/>
            <a:r>
              <a:rPr lang="en-US" b="1" dirty="0"/>
              <a:t>Step 3 THSS Local Scoring Example </a:t>
            </a:r>
            <a:br>
              <a:rPr lang="en-US" b="1" dirty="0"/>
            </a:br>
            <a:r>
              <a:rPr lang="en-US" b="1" dirty="0"/>
              <a:t>for Grade Band 6-8 Writing Questions</a:t>
            </a:r>
          </a:p>
        </p:txBody>
      </p:sp>
    </p:spTree>
    <p:extLst>
      <p:ext uri="{BB962C8B-B14F-4D97-AF65-F5344CB8AC3E}">
        <p14:creationId xmlns:p14="http://schemas.microsoft.com/office/powerpoint/2010/main" val="1352261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876" y="1690687"/>
            <a:ext cx="7761079" cy="1052513"/>
          </a:xfrm>
        </p:spPr>
        <p:txBody>
          <a:bodyPr>
            <a:normAutofit/>
          </a:bodyPr>
          <a:lstStyle/>
          <a:p>
            <a:pPr marL="0" indent="0">
              <a:buNone/>
            </a:pPr>
            <a:r>
              <a:rPr lang="en-US" b="1" dirty="0"/>
              <a:t>Write three questions that you want to ask the </a:t>
            </a:r>
            <a:br>
              <a:rPr lang="en-US" b="1" dirty="0"/>
            </a:br>
            <a:r>
              <a:rPr lang="en-US" b="1" dirty="0"/>
              <a:t>visitor. Be sure to write in complete sentences.</a:t>
            </a:r>
          </a:p>
        </p:txBody>
      </p:sp>
      <p:pic>
        <p:nvPicPr>
          <p:cNvPr id="7" name="Picture 6" descr="&quot;&quot;"/>
          <p:cNvPicPr/>
          <p:nvPr/>
        </p:nvPicPr>
        <p:blipFill>
          <a:blip r:embed="rId2" cstate="print"/>
          <a:srcRect/>
          <a:stretch>
            <a:fillRect/>
          </a:stretch>
        </p:blipFill>
        <p:spPr bwMode="auto">
          <a:xfrm>
            <a:off x="7947481" y="248673"/>
            <a:ext cx="3979133" cy="2494527"/>
          </a:xfrm>
          <a:prstGeom prst="rect">
            <a:avLst/>
          </a:prstGeom>
          <a:noFill/>
          <a:ln w="9525">
            <a:noFill/>
            <a:miter lim="800000"/>
            <a:headEnd/>
            <a:tailEnd/>
          </a:ln>
        </p:spPr>
      </p:pic>
      <p:graphicFrame>
        <p:nvGraphicFramePr>
          <p:cNvPr id="5" name="Table 4" descr="&quot;&quot;"/>
          <p:cNvGraphicFramePr>
            <a:graphicFrameLocks noGrp="1"/>
          </p:cNvGraphicFramePr>
          <p:nvPr>
            <p:extLst>
              <p:ext uri="{D42A27DB-BD31-4B8C-83A1-F6EECF244321}">
                <p14:modId xmlns:p14="http://schemas.microsoft.com/office/powerpoint/2010/main" val="4063676964"/>
              </p:ext>
            </p:extLst>
          </p:nvPr>
        </p:nvGraphicFramePr>
        <p:xfrm>
          <a:off x="369514" y="2573869"/>
          <a:ext cx="6969961" cy="1051560"/>
        </p:xfrm>
        <a:graphic>
          <a:graphicData uri="http://schemas.openxmlformats.org/drawingml/2006/table">
            <a:tbl>
              <a:tblPr firstRow="1" firstCol="1" bandRow="1">
                <a:tableStyleId>{5940675A-B579-460E-94D1-54222C63F5DA}</a:tableStyleId>
              </a:tblPr>
              <a:tblGrid>
                <a:gridCol w="2147951">
                  <a:extLst>
                    <a:ext uri="{9D8B030D-6E8A-4147-A177-3AD203B41FA5}">
                      <a16:colId xmlns:a16="http://schemas.microsoft.com/office/drawing/2014/main" val="752668686"/>
                    </a:ext>
                  </a:extLst>
                </a:gridCol>
                <a:gridCol w="4822010">
                  <a:extLst>
                    <a:ext uri="{9D8B030D-6E8A-4147-A177-3AD203B41FA5}">
                      <a16:colId xmlns:a16="http://schemas.microsoft.com/office/drawing/2014/main" val="3446660373"/>
                    </a:ext>
                  </a:extLst>
                </a:gridCol>
              </a:tblGrid>
              <a:tr h="105410">
                <a:tc>
                  <a:txBody>
                    <a:bodyPr/>
                    <a:lstStyle/>
                    <a:p>
                      <a:pPr marL="0" marR="0">
                        <a:lnSpc>
                          <a:spcPct val="115000"/>
                        </a:lnSpc>
                        <a:spcBef>
                          <a:spcPts val="600"/>
                        </a:spcBef>
                        <a:spcAft>
                          <a:spcPts val="600"/>
                        </a:spcAft>
                      </a:pPr>
                      <a:r>
                        <a:rPr lang="en-US" sz="1000" dirty="0">
                          <a:effectLst/>
                        </a:rPr>
                        <a:t>Now, write the first question for the visitor here.</a:t>
                      </a:r>
                      <a:endParaRPr lang="en-US" sz="10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000" dirty="0">
                          <a:effectLst/>
                          <a:latin typeface="Tahoma" panose="020B0604030504040204" pitchFamily="34" charset="0"/>
                          <a:ea typeface="Times New Roman" panose="02020603050405020304" pitchFamily="18" charset="0"/>
                          <a:cs typeface="Times New Roman" panose="02020603050405020304" pitchFamily="18" charset="0"/>
                        </a:rPr>
                        <a:t>Student’s first response</a:t>
                      </a:r>
                    </a:p>
                  </a:txBody>
                  <a:tcPr marL="68580" marR="68580" marT="0" marB="0" anchor="ctr"/>
                </a:tc>
                <a:extLst>
                  <a:ext uri="{0D108BD9-81ED-4DB2-BD59-A6C34878D82A}">
                    <a16:rowId xmlns:a16="http://schemas.microsoft.com/office/drawing/2014/main" val="4154084162"/>
                  </a:ext>
                </a:extLst>
              </a:tr>
              <a:tr h="105410">
                <a:tc>
                  <a:txBody>
                    <a:bodyPr/>
                    <a:lstStyle/>
                    <a:p>
                      <a:pPr marL="0" marR="0">
                        <a:lnSpc>
                          <a:spcPct val="115000"/>
                        </a:lnSpc>
                        <a:spcBef>
                          <a:spcPts val="600"/>
                        </a:spcBef>
                        <a:spcAft>
                          <a:spcPts val="600"/>
                        </a:spcAft>
                      </a:pPr>
                      <a:r>
                        <a:rPr lang="en-US" sz="1000" dirty="0">
                          <a:effectLst/>
                        </a:rPr>
                        <a:t>Now, write the second question for the visitor here.</a:t>
                      </a:r>
                      <a:endParaRPr lang="en-US" sz="10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000" dirty="0">
                          <a:effectLst/>
                          <a:latin typeface="Tahoma" panose="020B0604030504040204" pitchFamily="34" charset="0"/>
                          <a:ea typeface="Times New Roman" panose="02020603050405020304" pitchFamily="18" charset="0"/>
                          <a:cs typeface="Times New Roman" panose="02020603050405020304" pitchFamily="18" charset="0"/>
                        </a:rPr>
                        <a:t>Student’s second response</a:t>
                      </a:r>
                    </a:p>
                    <a:p>
                      <a:pPr marL="0" marR="0">
                        <a:lnSpc>
                          <a:spcPct val="115000"/>
                        </a:lnSpc>
                        <a:spcBef>
                          <a:spcPts val="0"/>
                        </a:spcBef>
                        <a:spcAft>
                          <a:spcPts val="0"/>
                        </a:spcAft>
                      </a:pPr>
                      <a:endParaRPr lang="en-US" sz="10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59271863"/>
                  </a:ext>
                </a:extLst>
              </a:tr>
              <a:tr h="105410">
                <a:tc>
                  <a:txBody>
                    <a:bodyPr/>
                    <a:lstStyle/>
                    <a:p>
                      <a:pPr marL="0" marR="0">
                        <a:lnSpc>
                          <a:spcPct val="115000"/>
                        </a:lnSpc>
                        <a:spcBef>
                          <a:spcPts val="600"/>
                        </a:spcBef>
                        <a:spcAft>
                          <a:spcPts val="600"/>
                        </a:spcAft>
                      </a:pPr>
                      <a:r>
                        <a:rPr lang="en-US" sz="1000" dirty="0">
                          <a:effectLst/>
                        </a:rPr>
                        <a:t>Now, write the third question for the visitor here.</a:t>
                      </a:r>
                      <a:endParaRPr lang="en-US" sz="10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000" dirty="0">
                          <a:effectLst/>
                          <a:latin typeface="Tahoma" panose="020B0604030504040204" pitchFamily="34" charset="0"/>
                          <a:ea typeface="Times New Roman" panose="02020603050405020304" pitchFamily="18" charset="0"/>
                          <a:cs typeface="Times New Roman" panose="02020603050405020304" pitchFamily="18" charset="0"/>
                        </a:rPr>
                        <a:t>Student’s third response</a:t>
                      </a:r>
                    </a:p>
                    <a:p>
                      <a:pPr marL="0" marR="0">
                        <a:lnSpc>
                          <a:spcPct val="115000"/>
                        </a:lnSpc>
                        <a:spcBef>
                          <a:spcPts val="0"/>
                        </a:spcBef>
                        <a:spcAft>
                          <a:spcPts val="0"/>
                        </a:spcAft>
                      </a:pPr>
                      <a:endParaRPr lang="en-US" sz="100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59675463"/>
                  </a:ext>
                </a:extLst>
              </a:tr>
            </a:tbl>
          </a:graphicData>
        </a:graphic>
      </p:graphicFrame>
      <p:graphicFrame>
        <p:nvGraphicFramePr>
          <p:cNvPr id="14" name="Table 13" descr="&quot;&quot;"/>
          <p:cNvGraphicFramePr>
            <a:graphicFrameLocks noGrp="1"/>
          </p:cNvGraphicFramePr>
          <p:nvPr>
            <p:extLst>
              <p:ext uri="{D42A27DB-BD31-4B8C-83A1-F6EECF244321}">
                <p14:modId xmlns:p14="http://schemas.microsoft.com/office/powerpoint/2010/main" val="599880815"/>
              </p:ext>
            </p:extLst>
          </p:nvPr>
        </p:nvGraphicFramePr>
        <p:xfrm>
          <a:off x="467989" y="3825126"/>
          <a:ext cx="10568198" cy="2621280"/>
        </p:xfrm>
        <a:graphic>
          <a:graphicData uri="http://schemas.openxmlformats.org/drawingml/2006/table">
            <a:tbl>
              <a:tblPr firstRow="1" bandRow="1">
                <a:tableStyleId>{2D5ABB26-0587-4C30-8999-92F81FD0307C}</a:tableStyleId>
              </a:tblPr>
              <a:tblGrid>
                <a:gridCol w="5284099">
                  <a:extLst>
                    <a:ext uri="{9D8B030D-6E8A-4147-A177-3AD203B41FA5}">
                      <a16:colId xmlns:a16="http://schemas.microsoft.com/office/drawing/2014/main" val="1447169325"/>
                    </a:ext>
                  </a:extLst>
                </a:gridCol>
                <a:gridCol w="5284099">
                  <a:extLst>
                    <a:ext uri="{9D8B030D-6E8A-4147-A177-3AD203B41FA5}">
                      <a16:colId xmlns:a16="http://schemas.microsoft.com/office/drawing/2014/main" val="1717881825"/>
                    </a:ext>
                  </a:extLst>
                </a:gridCol>
              </a:tblGrid>
              <a:tr h="334377">
                <a:tc gridSpan="2">
                  <a:txBody>
                    <a:bodyPr/>
                    <a:lstStyle/>
                    <a:p>
                      <a:pPr marL="0" indent="0" algn="ctr">
                        <a:buFont typeface="Arial" panose="020B0604020202020204" pitchFamily="34" charset="0"/>
                        <a:buNone/>
                      </a:pPr>
                      <a:r>
                        <a:rPr lang="en-US" sz="1600" b="1" u="sng" dirty="0">
                          <a:latin typeface="+mn-lt"/>
                        </a:rPr>
                        <a:t>Example Student</a:t>
                      </a:r>
                      <a:r>
                        <a:rPr lang="en-US" sz="1600" b="1" u="sng" baseline="0" dirty="0">
                          <a:latin typeface="+mn-lt"/>
                        </a:rPr>
                        <a:t> Responses </a:t>
                      </a:r>
                      <a:endParaRPr lang="en-US" sz="1600" b="1" u="sng" dirty="0">
                        <a:latin typeface="+mn-lt"/>
                      </a:endParaRPr>
                    </a:p>
                  </a:txBody>
                  <a:tcPr/>
                </a:tc>
                <a:tc hMerge="1">
                  <a:txBody>
                    <a:bodyPr/>
                    <a:lstStyle/>
                    <a:p>
                      <a:pPr marL="171450" indent="-171450">
                        <a:buFont typeface="Arial" panose="020B0604020202020204" pitchFamily="34" charset="0"/>
                        <a:buChar char="•"/>
                      </a:pPr>
                      <a:endParaRPr lang="en-US" sz="1200" dirty="0">
                        <a:latin typeface="+mn-lt"/>
                      </a:endParaRPr>
                    </a:p>
                  </a:txBody>
                  <a:tcPr/>
                </a:tc>
                <a:extLst>
                  <a:ext uri="{0D108BD9-81ED-4DB2-BD59-A6C34878D82A}">
                    <a16:rowId xmlns:a16="http://schemas.microsoft.com/office/drawing/2014/main" val="2151831739"/>
                  </a:ext>
                </a:extLst>
              </a:tr>
              <a:tr h="1540091">
                <a:tc>
                  <a:txBody>
                    <a:bodyPr/>
                    <a:lstStyle/>
                    <a:p>
                      <a:pPr marL="285750" marR="0" lvl="0" indent="-28575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a:effectLst/>
                          <a:latin typeface="+mn-lt"/>
                          <a:ea typeface="+mn-ea"/>
                          <a:cs typeface="+mn-cs"/>
                        </a:rPr>
                        <a:t>Why did you want to become a journalist?</a:t>
                      </a:r>
                    </a:p>
                    <a:p>
                      <a:pPr marL="285750" marR="0" lvl="0" indent="-28575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a:effectLst/>
                          <a:latin typeface="+mn-lt"/>
                        </a:rPr>
                        <a:t>I have a camera, I like pics! </a:t>
                      </a:r>
                    </a:p>
                    <a:p>
                      <a:pPr marL="285750" marR="0" lvl="0" indent="-28575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a:effectLst/>
                          <a:latin typeface="+mn-lt"/>
                          <a:ea typeface="+mn-ea"/>
                          <a:cs typeface="+mn-cs"/>
                        </a:rPr>
                        <a:t>How</a:t>
                      </a:r>
                      <a:r>
                        <a:rPr lang="en-US" sz="1600" baseline="0" dirty="0">
                          <a:effectLst/>
                          <a:latin typeface="+mn-lt"/>
                          <a:ea typeface="+mn-ea"/>
                          <a:cs typeface="+mn-cs"/>
                        </a:rPr>
                        <a:t> you chose what to wrote about for you </a:t>
                      </a:r>
                      <a:br>
                        <a:rPr lang="en-US" sz="1600" baseline="0" dirty="0">
                          <a:effectLst/>
                          <a:latin typeface="+mn-lt"/>
                          <a:ea typeface="+mn-ea"/>
                          <a:cs typeface="+mn-cs"/>
                        </a:rPr>
                      </a:br>
                      <a:r>
                        <a:rPr lang="en-US" sz="1600" baseline="0" dirty="0">
                          <a:effectLst/>
                          <a:latin typeface="+mn-lt"/>
                          <a:ea typeface="+mn-ea"/>
                          <a:cs typeface="+mn-cs"/>
                        </a:rPr>
                        <a:t>stories? </a:t>
                      </a:r>
                    </a:p>
                    <a:p>
                      <a:pPr marL="285750" marR="0" lvl="0" indent="-28575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a:solidFill>
                            <a:schemeClr val="tx1"/>
                          </a:solidFill>
                          <a:effectLst/>
                          <a:latin typeface="+mn-lt"/>
                          <a:ea typeface="+mn-ea"/>
                          <a:cs typeface="+mn-cs"/>
                        </a:rPr>
                        <a:t>Hi. How</a:t>
                      </a:r>
                      <a:r>
                        <a:rPr lang="en-US" sz="1600" baseline="0" dirty="0">
                          <a:solidFill>
                            <a:schemeClr val="tx1"/>
                          </a:solidFill>
                          <a:effectLst/>
                          <a:latin typeface="+mn-lt"/>
                          <a:ea typeface="+mn-ea"/>
                          <a:cs typeface="+mn-cs"/>
                        </a:rPr>
                        <a:t> are you? </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a:solidFill>
                            <a:schemeClr val="tx1"/>
                          </a:solidFill>
                          <a:effectLst/>
                          <a:latin typeface="+mn-lt"/>
                        </a:rPr>
                        <a:t>Do you play </a:t>
                      </a:r>
                      <a:r>
                        <a:rPr lang="en-US" sz="1600" dirty="0" err="1">
                          <a:solidFill>
                            <a:schemeClr val="tx1"/>
                          </a:solidFill>
                          <a:effectLst/>
                          <a:latin typeface="+mn-lt"/>
                        </a:rPr>
                        <a:t>Fortnite</a:t>
                      </a:r>
                      <a:r>
                        <a:rPr lang="en-US" sz="1600" dirty="0">
                          <a:solidFill>
                            <a:schemeClr val="tx1"/>
                          </a:solidFill>
                          <a:effectLst/>
                          <a:latin typeface="+mn-lt"/>
                        </a:rPr>
                        <a:t>? </a:t>
                      </a:r>
                    </a:p>
                    <a:p>
                      <a:pPr marL="285750" marR="0" lvl="0" indent="-28575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a:effectLst/>
                          <a:latin typeface="+mn-lt"/>
                        </a:rPr>
                        <a:t>Who</a:t>
                      </a:r>
                      <a:r>
                        <a:rPr lang="en-US" sz="1600" baseline="0" dirty="0">
                          <a:effectLst/>
                          <a:latin typeface="+mn-lt"/>
                        </a:rPr>
                        <a:t> has been your favorite person to interview? </a:t>
                      </a:r>
                    </a:p>
                    <a:p>
                      <a:pPr marL="285750" marR="0" lvl="0" indent="-28575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err="1">
                          <a:effectLst/>
                          <a:latin typeface="+mn-lt"/>
                          <a:ea typeface="+mn-ea"/>
                          <a:cs typeface="+mn-cs"/>
                        </a:rPr>
                        <a:t>Por</a:t>
                      </a:r>
                      <a:r>
                        <a:rPr lang="en-US" sz="1600" dirty="0">
                          <a:effectLst/>
                          <a:latin typeface="+mn-lt"/>
                          <a:ea typeface="+mn-ea"/>
                          <a:cs typeface="+mn-cs"/>
                        </a:rPr>
                        <a:t> </a:t>
                      </a:r>
                      <a:r>
                        <a:rPr lang="es-ES" sz="1600" dirty="0">
                          <a:effectLst/>
                          <a:latin typeface="+mn-lt"/>
                          <a:ea typeface="+mn-ea"/>
                          <a:cs typeface="+mn-cs"/>
                        </a:rPr>
                        <a:t>qué querías trabajar como periodista? </a:t>
                      </a:r>
                      <a:endParaRPr lang="en-US" sz="1600" dirty="0">
                        <a:effectLst/>
                        <a:latin typeface="+mn-lt"/>
                        <a:ea typeface="+mn-ea"/>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a:effectLst/>
                          <a:latin typeface="+mn-lt"/>
                          <a:ea typeface="+mn-ea"/>
                          <a:cs typeface="+mn-cs"/>
                        </a:rPr>
                        <a:t>How long it take for interview someone a </a:t>
                      </a:r>
                      <a:r>
                        <a:rPr lang="en-US" sz="1600" dirty="0" err="1">
                          <a:effectLst/>
                          <a:latin typeface="+mn-lt"/>
                          <a:ea typeface="+mn-ea"/>
                          <a:cs typeface="+mn-cs"/>
                        </a:rPr>
                        <a:t>storee</a:t>
                      </a:r>
                      <a:r>
                        <a:rPr lang="en-US" sz="1600" dirty="0">
                          <a:effectLst/>
                          <a:latin typeface="+mn-lt"/>
                          <a:ea typeface="+mn-ea"/>
                          <a:cs typeface="+mn-cs"/>
                        </a:rPr>
                        <a:t>? </a:t>
                      </a:r>
                      <a:endParaRPr lang="en-US" sz="1600" dirty="0">
                        <a:effectLst/>
                        <a:latin typeface="+mn-lt"/>
                        <a:ea typeface="Times New Roman" panose="02020603050405020304" pitchFamily="18" charset="0"/>
                        <a:cs typeface="Times New Roman" panose="02020603050405020304" pitchFamily="18" charset="0"/>
                      </a:endParaRPr>
                    </a:p>
                  </a:txBody>
                  <a:tcPr/>
                </a:tc>
                <a:tc>
                  <a:txBody>
                    <a:bodyPr/>
                    <a:lstStyle/>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9"/>
                        <a:tabLst/>
                        <a:defRPr/>
                      </a:pPr>
                      <a:r>
                        <a:rPr lang="en-US" sz="1600" dirty="0">
                          <a:effectLst/>
                          <a:latin typeface="+mn-lt"/>
                          <a:ea typeface="Times New Roman" panose="02020603050405020304" pitchFamily="18" charset="0"/>
                          <a:cs typeface="Times New Roman" panose="02020603050405020304" pitchFamily="18" charset="0"/>
                        </a:rPr>
                        <a:t>What college</a:t>
                      </a:r>
                      <a:r>
                        <a:rPr lang="en-US" sz="1600" baseline="0" dirty="0">
                          <a:effectLst/>
                          <a:latin typeface="+mn-lt"/>
                          <a:ea typeface="Times New Roman" panose="02020603050405020304" pitchFamily="18" charset="0"/>
                          <a:cs typeface="Times New Roman" panose="02020603050405020304" pitchFamily="18" charset="0"/>
                        </a:rPr>
                        <a:t> you go for journal? </a:t>
                      </a:r>
                      <a:endParaRPr lang="en-US" sz="1600" dirty="0">
                        <a:effectLst/>
                        <a:latin typeface="+mn-lt"/>
                        <a:ea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9"/>
                        <a:tabLst/>
                        <a:defRPr/>
                      </a:pPr>
                      <a:r>
                        <a:rPr lang="en-US" sz="1600" dirty="0">
                          <a:effectLst/>
                          <a:latin typeface="+mn-lt"/>
                          <a:ea typeface="Times New Roman" panose="02020603050405020304" pitchFamily="18" charset="0"/>
                          <a:cs typeface="Times New Roman" panose="02020603050405020304" pitchFamily="18" charset="0"/>
                        </a:rPr>
                        <a:t>Is it</a:t>
                      </a:r>
                      <a:r>
                        <a:rPr lang="en-US" sz="1600" baseline="0" dirty="0">
                          <a:effectLst/>
                          <a:latin typeface="+mn-lt"/>
                          <a:ea typeface="Times New Roman" panose="02020603050405020304" pitchFamily="18" charset="0"/>
                          <a:cs typeface="Times New Roman" panose="02020603050405020304" pitchFamily="18" charset="0"/>
                        </a:rPr>
                        <a:t> </a:t>
                      </a:r>
                      <a:r>
                        <a:rPr lang="en-US" sz="1600" baseline="0" dirty="0" err="1">
                          <a:effectLst/>
                          <a:latin typeface="+mn-lt"/>
                          <a:ea typeface="Times New Roman" panose="02020603050405020304" pitchFamily="18" charset="0"/>
                          <a:cs typeface="Times New Roman" panose="02020603050405020304" pitchFamily="18" charset="0"/>
                        </a:rPr>
                        <a:t>hardd</a:t>
                      </a:r>
                      <a:r>
                        <a:rPr lang="en-US" sz="1600" baseline="0" dirty="0">
                          <a:effectLst/>
                          <a:latin typeface="+mn-lt"/>
                          <a:ea typeface="Times New Roman" panose="02020603050405020304" pitchFamily="18" charset="0"/>
                          <a:cs typeface="Times New Roman" panose="02020603050405020304" pitchFamily="18" charset="0"/>
                        </a:rPr>
                        <a:t> to be a </a:t>
                      </a:r>
                      <a:r>
                        <a:rPr lang="en-US" sz="1600" baseline="0" dirty="0" err="1">
                          <a:effectLst/>
                          <a:latin typeface="+mn-lt"/>
                          <a:ea typeface="Times New Roman" panose="02020603050405020304" pitchFamily="18" charset="0"/>
                          <a:cs typeface="Times New Roman" panose="02020603050405020304" pitchFamily="18" charset="0"/>
                        </a:rPr>
                        <a:t>jurnalist</a:t>
                      </a:r>
                      <a:r>
                        <a:rPr lang="en-US" sz="1600" baseline="0" dirty="0">
                          <a:effectLst/>
                          <a:latin typeface="+mn-lt"/>
                          <a:ea typeface="Times New Roman" panose="02020603050405020304" pitchFamily="18" charset="0"/>
                          <a:cs typeface="Times New Roman" panose="02020603050405020304" pitchFamily="18" charset="0"/>
                        </a:rPr>
                        <a:t>?  </a:t>
                      </a:r>
                      <a:endParaRPr lang="en-US" sz="1600" dirty="0">
                        <a:effectLst/>
                        <a:latin typeface="+mn-lt"/>
                        <a:ea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9"/>
                        <a:tabLst/>
                        <a:defRPr/>
                      </a:pPr>
                      <a:r>
                        <a:rPr lang="en-US" sz="1600" dirty="0">
                          <a:effectLst/>
                          <a:latin typeface="+mn-lt"/>
                          <a:ea typeface="+mn-ea"/>
                          <a:cs typeface="+mn-cs"/>
                        </a:rPr>
                        <a:t>What</a:t>
                      </a:r>
                      <a:r>
                        <a:rPr lang="en-US" sz="1600" baseline="0" dirty="0">
                          <a:effectLst/>
                          <a:latin typeface="+mn-lt"/>
                          <a:ea typeface="+mn-ea"/>
                          <a:cs typeface="+mn-cs"/>
                        </a:rPr>
                        <a:t> were the steps you took to become a journalist? </a:t>
                      </a:r>
                      <a:endParaRPr lang="en-US" sz="1600" dirty="0">
                        <a:effectLst/>
                        <a:latin typeface="+mn-lt"/>
                        <a:ea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9"/>
                        <a:tabLst/>
                        <a:defRPr/>
                      </a:pPr>
                      <a:r>
                        <a:rPr lang="en-US" sz="1600" dirty="0" err="1">
                          <a:effectLst/>
                          <a:latin typeface="+mn-lt"/>
                        </a:rPr>
                        <a:t>Yo</a:t>
                      </a:r>
                      <a:r>
                        <a:rPr lang="en-US" sz="1600" dirty="0">
                          <a:effectLst/>
                          <a:latin typeface="+mn-lt"/>
                        </a:rPr>
                        <a:t> are </a:t>
                      </a:r>
                      <a:r>
                        <a:rPr lang="en-US" sz="1600" dirty="0" err="1">
                          <a:effectLst/>
                          <a:latin typeface="+mn-lt"/>
                        </a:rPr>
                        <a:t>inturvuu</a:t>
                      </a:r>
                      <a:r>
                        <a:rPr lang="en-US" sz="1600" dirty="0">
                          <a:effectLst/>
                          <a:latin typeface="+mn-lt"/>
                        </a:rPr>
                        <a:t> lots of people?</a:t>
                      </a:r>
                      <a:endParaRPr lang="en-US" sz="1600" baseline="0" dirty="0">
                        <a:effectLst/>
                        <a:latin typeface="+mn-lt"/>
                        <a:cs typeface="Times New Roman" panose="02020603050405020304" pitchFamily="18" charset="0"/>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9"/>
                        <a:tabLst/>
                        <a:defRPr/>
                      </a:pPr>
                      <a:r>
                        <a:rPr lang="en-US" sz="1600" dirty="0">
                          <a:effectLst/>
                          <a:latin typeface="+mn-lt"/>
                          <a:ea typeface="Times New Roman" panose="02020603050405020304" pitchFamily="18" charset="0"/>
                          <a:cs typeface="Times New Roman" panose="02020603050405020304" pitchFamily="18" charset="0"/>
                        </a:rPr>
                        <a:t>How long have you been a journalist?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9"/>
                        <a:tabLst/>
                        <a:defRPr/>
                      </a:pPr>
                      <a:r>
                        <a:rPr lang="en-US" sz="1600" dirty="0" err="1">
                          <a:effectLst/>
                          <a:latin typeface="+mn-lt"/>
                          <a:ea typeface="Times New Roman" panose="02020603050405020304" pitchFamily="18" charset="0"/>
                          <a:cs typeface="Times New Roman" panose="02020603050405020304" pitchFamily="18" charset="0"/>
                        </a:rPr>
                        <a:t>Hufehqwfu</a:t>
                      </a:r>
                      <a:r>
                        <a:rPr lang="en-US" sz="1600" dirty="0">
                          <a:effectLst/>
                          <a:latin typeface="+mn-lt"/>
                          <a:ea typeface="Times New Roman" panose="02020603050405020304" pitchFamily="18" charset="0"/>
                          <a:cs typeface="Times New Roman" panose="02020603050405020304" pitchFamily="18" charset="0"/>
                        </a:rPr>
                        <a:t> </a:t>
                      </a:r>
                      <a:r>
                        <a:rPr lang="en-US" sz="1600" dirty="0" err="1">
                          <a:effectLst/>
                          <a:latin typeface="+mn-lt"/>
                          <a:ea typeface="Times New Roman" panose="02020603050405020304" pitchFamily="18" charset="0"/>
                          <a:cs typeface="Times New Roman" panose="02020603050405020304" pitchFamily="18" charset="0"/>
                        </a:rPr>
                        <a:t>igfvwejqifqio</a:t>
                      </a:r>
                      <a:r>
                        <a:rPr lang="en-US" sz="1600" dirty="0">
                          <a:effectLst/>
                          <a:latin typeface="+mn-lt"/>
                          <a:ea typeface="Times New Roman" panose="02020603050405020304" pitchFamily="18" charset="0"/>
                          <a:cs typeface="Times New Roman" panose="02020603050405020304" pitchFamily="18" charset="0"/>
                        </a:rPr>
                        <a:t> iojfjewqfjqfjiffr23i1rijgvw2fi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9"/>
                        <a:tabLst/>
                        <a:defRPr/>
                      </a:pPr>
                      <a:r>
                        <a:rPr lang="en-US" sz="1600" dirty="0">
                          <a:effectLst/>
                          <a:latin typeface="+mn-lt"/>
                        </a:rPr>
                        <a:t>Why do </a:t>
                      </a:r>
                      <a:r>
                        <a:rPr lang="en-US" sz="1600" dirty="0" err="1">
                          <a:effectLst/>
                          <a:latin typeface="+mn-lt"/>
                        </a:rPr>
                        <a:t>yoo</a:t>
                      </a:r>
                      <a:r>
                        <a:rPr lang="en-US" sz="1600" dirty="0">
                          <a:effectLst/>
                          <a:latin typeface="+mn-lt"/>
                        </a:rPr>
                        <a:t> </a:t>
                      </a:r>
                      <a:r>
                        <a:rPr lang="en-US" sz="1600" dirty="0" err="1">
                          <a:effectLst/>
                          <a:latin typeface="+mn-lt"/>
                        </a:rPr>
                        <a:t>kom</a:t>
                      </a:r>
                      <a:r>
                        <a:rPr lang="en-US" sz="1600" dirty="0">
                          <a:effectLst/>
                          <a:latin typeface="+mn-lt"/>
                        </a:rPr>
                        <a:t> her </a:t>
                      </a:r>
                      <a:r>
                        <a:rPr lang="en-US" sz="1600" dirty="0" err="1">
                          <a:effectLst/>
                          <a:latin typeface="+mn-lt"/>
                        </a:rPr>
                        <a:t>todai</a:t>
                      </a:r>
                      <a:r>
                        <a:rPr lang="en-US" sz="1600" dirty="0">
                          <a:effectLst/>
                          <a:latin typeface="+mn-lt"/>
                        </a:rPr>
                        <a:t> 2 tac</a:t>
                      </a:r>
                      <a:r>
                        <a:rPr lang="en-US" sz="1600" baseline="0" dirty="0">
                          <a:effectLst/>
                          <a:latin typeface="+mn-lt"/>
                        </a:rPr>
                        <a:t> we al</a:t>
                      </a:r>
                      <a:r>
                        <a:rPr lang="en-US" sz="1600" dirty="0">
                          <a:effectLst/>
                          <a:latin typeface="+mn-lt"/>
                        </a:rPr>
                        <a:t>? </a:t>
                      </a:r>
                      <a:endParaRPr lang="en-US" sz="1600" dirty="0">
                        <a:effectLst/>
                        <a:latin typeface="+mn-lt"/>
                        <a:ea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9"/>
                        <a:tabLst/>
                        <a:defRPr/>
                      </a:pPr>
                      <a:endParaRPr lang="en-US" sz="1600" dirty="0">
                        <a:effectLst/>
                        <a:latin typeface="+mn-lt"/>
                        <a:ea typeface="Times New Roman" panose="02020603050405020304" pitchFamily="18" charset="0"/>
                        <a:cs typeface="Times New Roman" panose="02020603050405020304" pitchFamily="18" charset="0"/>
                      </a:endParaRPr>
                    </a:p>
                    <a:p>
                      <a:pPr marL="228600" indent="-228600">
                        <a:buFont typeface="+mj-lt"/>
                        <a:buAutoNum type="arabicPeriod" startAt="9"/>
                      </a:pPr>
                      <a:endParaRPr lang="en-US" sz="1600" dirty="0">
                        <a:latin typeface="+mn-lt"/>
                      </a:endParaRPr>
                    </a:p>
                  </a:txBody>
                  <a:tcPr/>
                </a:tc>
                <a:extLst>
                  <a:ext uri="{0D108BD9-81ED-4DB2-BD59-A6C34878D82A}">
                    <a16:rowId xmlns:a16="http://schemas.microsoft.com/office/drawing/2014/main" val="2289404892"/>
                  </a:ext>
                </a:extLst>
              </a:tr>
            </a:tbl>
          </a:graphicData>
        </a:graphic>
      </p:graphicFrame>
      <p:sp>
        <p:nvSpPr>
          <p:cNvPr id="17" name="Title 1"/>
          <p:cNvSpPr>
            <a:spLocks noGrp="1"/>
          </p:cNvSpPr>
          <p:nvPr>
            <p:ph type="title"/>
          </p:nvPr>
        </p:nvSpPr>
        <p:spPr>
          <a:xfrm>
            <a:off x="91440" y="365125"/>
            <a:ext cx="7856041" cy="1325563"/>
          </a:xfrm>
        </p:spPr>
        <p:txBody>
          <a:bodyPr>
            <a:normAutofit fontScale="90000"/>
          </a:bodyPr>
          <a:lstStyle/>
          <a:p>
            <a:pPr algn="ctr"/>
            <a:r>
              <a:rPr lang="en-US" b="1" dirty="0"/>
              <a:t>Step 3 THSS Local Scoring Example </a:t>
            </a:r>
            <a:br>
              <a:rPr lang="en-US" b="1" dirty="0"/>
            </a:br>
            <a:r>
              <a:rPr lang="en-US" b="1" dirty="0"/>
              <a:t>for Grade Band 6-8 Writing Questions</a:t>
            </a:r>
          </a:p>
        </p:txBody>
      </p:sp>
    </p:spTree>
    <p:extLst>
      <p:ext uri="{BB962C8B-B14F-4D97-AF65-F5344CB8AC3E}">
        <p14:creationId xmlns:p14="http://schemas.microsoft.com/office/powerpoint/2010/main" val="395281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133" y="365124"/>
            <a:ext cx="7879822" cy="1325563"/>
          </a:xfrm>
        </p:spPr>
        <p:txBody>
          <a:bodyPr>
            <a:normAutofit fontScale="90000"/>
          </a:bodyPr>
          <a:lstStyle/>
          <a:p>
            <a:pPr algn="ctr"/>
            <a:r>
              <a:rPr lang="en-US" b="1" dirty="0"/>
              <a:t>Step 3 THSS Local Scoring Example </a:t>
            </a:r>
            <a:br>
              <a:rPr lang="en-US" b="1" dirty="0"/>
            </a:br>
            <a:r>
              <a:rPr lang="en-US" b="1" dirty="0"/>
              <a:t>for Grade Band 6-8 Writing Questions</a:t>
            </a:r>
          </a:p>
        </p:txBody>
      </p:sp>
      <p:sp>
        <p:nvSpPr>
          <p:cNvPr id="3" name="Content Placeholder 2"/>
          <p:cNvSpPr>
            <a:spLocks noGrp="1"/>
          </p:cNvSpPr>
          <p:nvPr>
            <p:ph idx="1"/>
          </p:nvPr>
        </p:nvSpPr>
        <p:spPr>
          <a:xfrm>
            <a:off x="254876" y="1690687"/>
            <a:ext cx="7761079" cy="1052513"/>
          </a:xfrm>
        </p:spPr>
        <p:txBody>
          <a:bodyPr>
            <a:normAutofit/>
          </a:bodyPr>
          <a:lstStyle/>
          <a:p>
            <a:pPr marL="0" indent="0">
              <a:buNone/>
            </a:pPr>
            <a:r>
              <a:rPr lang="en-US" b="1" dirty="0"/>
              <a:t>Write three questions that you want to ask the </a:t>
            </a:r>
            <a:br>
              <a:rPr lang="en-US" b="1" dirty="0"/>
            </a:br>
            <a:r>
              <a:rPr lang="en-US" b="1" dirty="0"/>
              <a:t>visitor. Be sure to write in complete sentences.</a:t>
            </a:r>
          </a:p>
        </p:txBody>
      </p:sp>
      <p:pic>
        <p:nvPicPr>
          <p:cNvPr id="7" name="Picture 6" descr="&quot;&quot;"/>
          <p:cNvPicPr/>
          <p:nvPr/>
        </p:nvPicPr>
        <p:blipFill>
          <a:blip r:embed="rId3" cstate="print"/>
          <a:srcRect/>
          <a:stretch>
            <a:fillRect/>
          </a:stretch>
        </p:blipFill>
        <p:spPr bwMode="auto">
          <a:xfrm>
            <a:off x="8015955" y="267327"/>
            <a:ext cx="3979133" cy="2494527"/>
          </a:xfrm>
          <a:prstGeom prst="rect">
            <a:avLst/>
          </a:prstGeom>
          <a:noFill/>
          <a:ln w="9525">
            <a:noFill/>
            <a:miter lim="800000"/>
            <a:headEnd/>
            <a:tailEnd/>
          </a:ln>
        </p:spPr>
      </p:pic>
      <p:graphicFrame>
        <p:nvGraphicFramePr>
          <p:cNvPr id="5" name="Table 4" descr="&quot;&quot;"/>
          <p:cNvGraphicFramePr>
            <a:graphicFrameLocks noGrp="1"/>
          </p:cNvGraphicFramePr>
          <p:nvPr>
            <p:extLst>
              <p:ext uri="{D42A27DB-BD31-4B8C-83A1-F6EECF244321}">
                <p14:modId xmlns:p14="http://schemas.microsoft.com/office/powerpoint/2010/main" val="1040349542"/>
              </p:ext>
            </p:extLst>
          </p:nvPr>
        </p:nvGraphicFramePr>
        <p:xfrm>
          <a:off x="369514" y="2573869"/>
          <a:ext cx="6969961" cy="1156716"/>
        </p:xfrm>
        <a:graphic>
          <a:graphicData uri="http://schemas.openxmlformats.org/drawingml/2006/table">
            <a:tbl>
              <a:tblPr firstRow="1" firstCol="1" bandRow="1">
                <a:tableStyleId>{5940675A-B579-460E-94D1-54222C63F5DA}</a:tableStyleId>
              </a:tblPr>
              <a:tblGrid>
                <a:gridCol w="2147951">
                  <a:extLst>
                    <a:ext uri="{9D8B030D-6E8A-4147-A177-3AD203B41FA5}">
                      <a16:colId xmlns:a16="http://schemas.microsoft.com/office/drawing/2014/main" val="752668686"/>
                    </a:ext>
                  </a:extLst>
                </a:gridCol>
                <a:gridCol w="4822010">
                  <a:extLst>
                    <a:ext uri="{9D8B030D-6E8A-4147-A177-3AD203B41FA5}">
                      <a16:colId xmlns:a16="http://schemas.microsoft.com/office/drawing/2014/main" val="3446660373"/>
                    </a:ext>
                  </a:extLst>
                </a:gridCol>
              </a:tblGrid>
              <a:tr h="105410">
                <a:tc>
                  <a:txBody>
                    <a:bodyPr/>
                    <a:lstStyle/>
                    <a:p>
                      <a:pPr marL="0" marR="0">
                        <a:lnSpc>
                          <a:spcPct val="115000"/>
                        </a:lnSpc>
                        <a:spcBef>
                          <a:spcPts val="600"/>
                        </a:spcBef>
                        <a:spcAft>
                          <a:spcPts val="600"/>
                        </a:spcAft>
                      </a:pPr>
                      <a:r>
                        <a:rPr lang="en-US" sz="1100" dirty="0">
                          <a:effectLst/>
                          <a:latin typeface="+mn-lt"/>
                        </a:rPr>
                        <a:t>Now, write the first question for the visitor here.</a:t>
                      </a:r>
                      <a:endParaRPr lang="en-US" sz="11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Student’s first response</a:t>
                      </a:r>
                    </a:p>
                  </a:txBody>
                  <a:tcPr marL="68580" marR="68580" marT="0" marB="0" anchor="ctr"/>
                </a:tc>
                <a:extLst>
                  <a:ext uri="{0D108BD9-81ED-4DB2-BD59-A6C34878D82A}">
                    <a16:rowId xmlns:a16="http://schemas.microsoft.com/office/drawing/2014/main" val="4154084162"/>
                  </a:ext>
                </a:extLst>
              </a:tr>
              <a:tr h="105410">
                <a:tc>
                  <a:txBody>
                    <a:bodyPr/>
                    <a:lstStyle/>
                    <a:p>
                      <a:pPr marL="0" marR="0">
                        <a:lnSpc>
                          <a:spcPct val="115000"/>
                        </a:lnSpc>
                        <a:spcBef>
                          <a:spcPts val="600"/>
                        </a:spcBef>
                        <a:spcAft>
                          <a:spcPts val="600"/>
                        </a:spcAft>
                      </a:pPr>
                      <a:r>
                        <a:rPr lang="en-US" sz="1100" dirty="0">
                          <a:effectLst/>
                          <a:latin typeface="+mn-lt"/>
                        </a:rPr>
                        <a:t>Now, write the second question for the visitor here.</a:t>
                      </a:r>
                      <a:endParaRPr lang="en-US" sz="11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100" dirty="0">
                          <a:effectLst/>
                          <a:latin typeface="+mn-lt"/>
                          <a:ea typeface="Times New Roman" panose="02020603050405020304" pitchFamily="18" charset="0"/>
                          <a:cs typeface="Times New Roman" panose="02020603050405020304" pitchFamily="18" charset="0"/>
                        </a:rPr>
                        <a:t>Student’s second response</a:t>
                      </a:r>
                    </a:p>
                    <a:p>
                      <a:pPr marL="0" marR="0">
                        <a:lnSpc>
                          <a:spcPct val="115000"/>
                        </a:lnSpc>
                        <a:spcBef>
                          <a:spcPts val="0"/>
                        </a:spcBef>
                        <a:spcAft>
                          <a:spcPts val="0"/>
                        </a:spcAft>
                      </a:pPr>
                      <a:endParaRPr lang="en-US" sz="11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59271863"/>
                  </a:ext>
                </a:extLst>
              </a:tr>
              <a:tr h="105410">
                <a:tc>
                  <a:txBody>
                    <a:bodyPr/>
                    <a:lstStyle/>
                    <a:p>
                      <a:pPr marL="0" marR="0">
                        <a:lnSpc>
                          <a:spcPct val="115000"/>
                        </a:lnSpc>
                        <a:spcBef>
                          <a:spcPts val="600"/>
                        </a:spcBef>
                        <a:spcAft>
                          <a:spcPts val="600"/>
                        </a:spcAft>
                      </a:pPr>
                      <a:r>
                        <a:rPr lang="en-US" sz="1100" dirty="0">
                          <a:effectLst/>
                          <a:latin typeface="+mn-lt"/>
                        </a:rPr>
                        <a:t>Now, write the third question for the visitor here.</a:t>
                      </a:r>
                      <a:endParaRPr lang="en-US" sz="11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100" dirty="0">
                          <a:effectLst/>
                          <a:latin typeface="+mn-lt"/>
                          <a:ea typeface="Times New Roman" panose="02020603050405020304" pitchFamily="18" charset="0"/>
                          <a:cs typeface="Times New Roman" panose="02020603050405020304" pitchFamily="18" charset="0"/>
                        </a:rPr>
                        <a:t>Student’s third response</a:t>
                      </a:r>
                    </a:p>
                    <a:p>
                      <a:pPr marL="0" marR="0">
                        <a:lnSpc>
                          <a:spcPct val="115000"/>
                        </a:lnSpc>
                        <a:spcBef>
                          <a:spcPts val="0"/>
                        </a:spcBef>
                        <a:spcAft>
                          <a:spcPts val="0"/>
                        </a:spcAft>
                      </a:pPr>
                      <a:endParaRPr lang="en-US" sz="11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59675463"/>
                  </a:ext>
                </a:extLst>
              </a:tr>
            </a:tbl>
          </a:graphicData>
        </a:graphic>
      </p:graphicFrame>
      <p:graphicFrame>
        <p:nvGraphicFramePr>
          <p:cNvPr id="12" name="Table 11" descr="&quot;&quot;"/>
          <p:cNvGraphicFramePr>
            <a:graphicFrameLocks noGrp="1"/>
          </p:cNvGraphicFramePr>
          <p:nvPr>
            <p:extLst>
              <p:ext uri="{D42A27DB-BD31-4B8C-83A1-F6EECF244321}">
                <p14:modId xmlns:p14="http://schemas.microsoft.com/office/powerpoint/2010/main" val="829460821"/>
              </p:ext>
            </p:extLst>
          </p:nvPr>
        </p:nvGraphicFramePr>
        <p:xfrm>
          <a:off x="509798" y="3833021"/>
          <a:ext cx="10568198" cy="2621280"/>
        </p:xfrm>
        <a:graphic>
          <a:graphicData uri="http://schemas.openxmlformats.org/drawingml/2006/table">
            <a:tbl>
              <a:tblPr firstRow="1" bandRow="1">
                <a:tableStyleId>{2D5ABB26-0587-4C30-8999-92F81FD0307C}</a:tableStyleId>
              </a:tblPr>
              <a:tblGrid>
                <a:gridCol w="5284099">
                  <a:extLst>
                    <a:ext uri="{9D8B030D-6E8A-4147-A177-3AD203B41FA5}">
                      <a16:colId xmlns:a16="http://schemas.microsoft.com/office/drawing/2014/main" val="1447169325"/>
                    </a:ext>
                  </a:extLst>
                </a:gridCol>
                <a:gridCol w="5284099">
                  <a:extLst>
                    <a:ext uri="{9D8B030D-6E8A-4147-A177-3AD203B41FA5}">
                      <a16:colId xmlns:a16="http://schemas.microsoft.com/office/drawing/2014/main" val="1717881825"/>
                    </a:ext>
                  </a:extLst>
                </a:gridCol>
              </a:tblGrid>
              <a:tr h="334377">
                <a:tc gridSpan="2">
                  <a:txBody>
                    <a:bodyPr/>
                    <a:lstStyle/>
                    <a:p>
                      <a:pPr marL="0" indent="0" algn="ctr">
                        <a:buFont typeface="Arial" panose="020B0604020202020204" pitchFamily="34" charset="0"/>
                        <a:buNone/>
                      </a:pPr>
                      <a:r>
                        <a:rPr lang="en-US" sz="1600" b="1" u="sng" dirty="0">
                          <a:latin typeface="+mn-lt"/>
                        </a:rPr>
                        <a:t>Example Student</a:t>
                      </a:r>
                      <a:r>
                        <a:rPr lang="en-US" sz="1600" b="1" u="sng" baseline="0" dirty="0">
                          <a:latin typeface="+mn-lt"/>
                        </a:rPr>
                        <a:t> Responses </a:t>
                      </a:r>
                      <a:endParaRPr lang="en-US" sz="1600" b="1" u="sng" dirty="0">
                        <a:latin typeface="+mn-lt"/>
                      </a:endParaRPr>
                    </a:p>
                  </a:txBody>
                  <a:tcPr/>
                </a:tc>
                <a:tc hMerge="1">
                  <a:txBody>
                    <a:bodyPr/>
                    <a:lstStyle/>
                    <a:p>
                      <a:pPr marL="171450" indent="-171450">
                        <a:buFont typeface="Arial" panose="020B0604020202020204" pitchFamily="34" charset="0"/>
                        <a:buChar char="•"/>
                      </a:pPr>
                      <a:endParaRPr lang="en-US" sz="1200" dirty="0">
                        <a:latin typeface="+mn-lt"/>
                      </a:endParaRPr>
                    </a:p>
                  </a:txBody>
                  <a:tcPr/>
                </a:tc>
                <a:extLst>
                  <a:ext uri="{0D108BD9-81ED-4DB2-BD59-A6C34878D82A}">
                    <a16:rowId xmlns:a16="http://schemas.microsoft.com/office/drawing/2014/main" val="2151831739"/>
                  </a:ext>
                </a:extLst>
              </a:tr>
              <a:tr h="1540091">
                <a:tc>
                  <a:txBody>
                    <a:bodyPr/>
                    <a:lstStyle/>
                    <a:p>
                      <a:pPr marL="285750" marR="0" lvl="0" indent="-28575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a:effectLst/>
                          <a:latin typeface="+mn-lt"/>
                          <a:ea typeface="+mn-ea"/>
                          <a:cs typeface="+mn-cs"/>
                        </a:rPr>
                        <a:t>Why did you want to become a journalist? (3)</a:t>
                      </a:r>
                    </a:p>
                    <a:p>
                      <a:pPr marL="285750" marR="0" lvl="0" indent="-28575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a:effectLst/>
                          <a:latin typeface="+mn-lt"/>
                        </a:rPr>
                        <a:t>I have a camera, I like pics! (0)</a:t>
                      </a:r>
                    </a:p>
                    <a:p>
                      <a:pPr marL="285750" marR="0" lvl="0" indent="-28575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a:effectLst/>
                          <a:latin typeface="+mn-lt"/>
                          <a:ea typeface="+mn-ea"/>
                          <a:cs typeface="+mn-cs"/>
                        </a:rPr>
                        <a:t>How</a:t>
                      </a:r>
                      <a:r>
                        <a:rPr lang="en-US" sz="1600" baseline="0" dirty="0">
                          <a:effectLst/>
                          <a:latin typeface="+mn-lt"/>
                          <a:ea typeface="+mn-ea"/>
                          <a:cs typeface="+mn-cs"/>
                        </a:rPr>
                        <a:t> you chose what to wrote about for you </a:t>
                      </a:r>
                      <a:br>
                        <a:rPr lang="en-US" sz="1600" baseline="0" dirty="0">
                          <a:effectLst/>
                          <a:latin typeface="+mn-lt"/>
                          <a:ea typeface="+mn-ea"/>
                          <a:cs typeface="+mn-cs"/>
                        </a:rPr>
                      </a:br>
                      <a:r>
                        <a:rPr lang="en-US" sz="1600" baseline="0" dirty="0">
                          <a:effectLst/>
                          <a:latin typeface="+mn-lt"/>
                          <a:ea typeface="+mn-ea"/>
                          <a:cs typeface="+mn-cs"/>
                        </a:rPr>
                        <a:t>stories? (2)</a:t>
                      </a:r>
                    </a:p>
                    <a:p>
                      <a:pPr marL="285750" marR="0" lvl="0" indent="-28575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a:solidFill>
                            <a:srgbClr val="FF0000"/>
                          </a:solidFill>
                          <a:effectLst/>
                          <a:latin typeface="+mn-lt"/>
                          <a:ea typeface="+mn-ea"/>
                          <a:cs typeface="+mn-cs"/>
                        </a:rPr>
                        <a:t>Hi. How</a:t>
                      </a:r>
                      <a:r>
                        <a:rPr lang="en-US" sz="1600" baseline="0" dirty="0">
                          <a:solidFill>
                            <a:srgbClr val="FF0000"/>
                          </a:solidFill>
                          <a:effectLst/>
                          <a:latin typeface="+mn-lt"/>
                          <a:ea typeface="+mn-ea"/>
                          <a:cs typeface="+mn-cs"/>
                        </a:rPr>
                        <a:t> are you? (0)</a:t>
                      </a:r>
                      <a:endParaRPr lang="en-US" sz="1600" dirty="0">
                        <a:solidFill>
                          <a:srgbClr val="FF0000"/>
                        </a:solidFill>
                        <a:effectLst/>
                        <a:latin typeface="+mn-lt"/>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a:solidFill>
                            <a:srgbClr val="FF0000"/>
                          </a:solidFill>
                          <a:effectLst/>
                          <a:latin typeface="+mn-lt"/>
                        </a:rPr>
                        <a:t>Do you play </a:t>
                      </a:r>
                      <a:r>
                        <a:rPr lang="en-US" sz="1600" dirty="0" err="1">
                          <a:solidFill>
                            <a:srgbClr val="FF0000"/>
                          </a:solidFill>
                          <a:effectLst/>
                          <a:latin typeface="+mn-lt"/>
                        </a:rPr>
                        <a:t>Fortnite</a:t>
                      </a:r>
                      <a:r>
                        <a:rPr lang="en-US" sz="1600" dirty="0">
                          <a:solidFill>
                            <a:srgbClr val="FF0000"/>
                          </a:solidFill>
                          <a:effectLst/>
                          <a:latin typeface="+mn-lt"/>
                        </a:rPr>
                        <a:t>? (0)</a:t>
                      </a:r>
                    </a:p>
                    <a:p>
                      <a:pPr marL="285750" marR="0" lvl="0" indent="-28575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a:effectLst/>
                          <a:latin typeface="+mn-lt"/>
                        </a:rPr>
                        <a:t>Who</a:t>
                      </a:r>
                      <a:r>
                        <a:rPr lang="en-US" sz="1600" baseline="0" dirty="0">
                          <a:effectLst/>
                          <a:latin typeface="+mn-lt"/>
                        </a:rPr>
                        <a:t> has been your favorite person to interview? (3)</a:t>
                      </a:r>
                    </a:p>
                    <a:p>
                      <a:pPr marL="285750" marR="0" lvl="0" indent="-28575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err="1">
                          <a:effectLst/>
                          <a:latin typeface="+mn-lt"/>
                          <a:ea typeface="+mn-ea"/>
                          <a:cs typeface="+mn-cs"/>
                        </a:rPr>
                        <a:t>Por</a:t>
                      </a:r>
                      <a:r>
                        <a:rPr lang="en-US" sz="1600" dirty="0">
                          <a:effectLst/>
                          <a:latin typeface="+mn-lt"/>
                          <a:ea typeface="+mn-ea"/>
                          <a:cs typeface="+mn-cs"/>
                        </a:rPr>
                        <a:t> </a:t>
                      </a:r>
                      <a:r>
                        <a:rPr lang="es-ES" sz="1600" dirty="0">
                          <a:effectLst/>
                          <a:latin typeface="+mn-lt"/>
                          <a:ea typeface="+mn-ea"/>
                          <a:cs typeface="+mn-cs"/>
                        </a:rPr>
                        <a:t>qué querías trabajar como periodista? (0)</a:t>
                      </a:r>
                      <a:endParaRPr lang="en-US" sz="1600" dirty="0">
                        <a:effectLst/>
                        <a:latin typeface="+mn-lt"/>
                        <a:ea typeface="+mn-ea"/>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a:effectLst/>
                          <a:latin typeface="+mn-lt"/>
                          <a:ea typeface="+mn-ea"/>
                          <a:cs typeface="+mn-cs"/>
                        </a:rPr>
                        <a:t>How long it take for interview someone a </a:t>
                      </a:r>
                      <a:r>
                        <a:rPr lang="en-US" sz="1600" dirty="0" err="1">
                          <a:effectLst/>
                          <a:latin typeface="+mn-lt"/>
                          <a:ea typeface="+mn-ea"/>
                          <a:cs typeface="+mn-cs"/>
                        </a:rPr>
                        <a:t>storee</a:t>
                      </a:r>
                      <a:r>
                        <a:rPr lang="en-US" sz="1600" dirty="0">
                          <a:effectLst/>
                          <a:latin typeface="+mn-lt"/>
                          <a:ea typeface="+mn-ea"/>
                          <a:cs typeface="+mn-cs"/>
                        </a:rPr>
                        <a:t>? (2)</a:t>
                      </a:r>
                      <a:endParaRPr lang="en-US" sz="1600" dirty="0">
                        <a:effectLst/>
                        <a:latin typeface="+mn-lt"/>
                        <a:ea typeface="Times New Roman" panose="02020603050405020304" pitchFamily="18" charset="0"/>
                        <a:cs typeface="Times New Roman" panose="02020603050405020304" pitchFamily="18" charset="0"/>
                      </a:endParaRPr>
                    </a:p>
                  </a:txBody>
                  <a:tcPr/>
                </a:tc>
                <a:tc>
                  <a:txBody>
                    <a:bodyPr/>
                    <a:lstStyle/>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9"/>
                        <a:tabLst/>
                        <a:defRPr/>
                      </a:pPr>
                      <a:r>
                        <a:rPr lang="en-US" sz="1600" dirty="0">
                          <a:effectLst/>
                          <a:latin typeface="+mn-lt"/>
                          <a:ea typeface="Times New Roman" panose="02020603050405020304" pitchFamily="18" charset="0"/>
                          <a:cs typeface="Times New Roman" panose="02020603050405020304" pitchFamily="18" charset="0"/>
                        </a:rPr>
                        <a:t>What college</a:t>
                      </a:r>
                      <a:r>
                        <a:rPr lang="en-US" sz="1600" baseline="0" dirty="0">
                          <a:effectLst/>
                          <a:latin typeface="+mn-lt"/>
                          <a:ea typeface="Times New Roman" panose="02020603050405020304" pitchFamily="18" charset="0"/>
                          <a:cs typeface="Times New Roman" panose="02020603050405020304" pitchFamily="18" charset="0"/>
                        </a:rPr>
                        <a:t> you go for journal? (2)</a:t>
                      </a:r>
                      <a:endParaRPr lang="en-US" sz="1600" dirty="0">
                        <a:effectLst/>
                        <a:latin typeface="+mn-lt"/>
                        <a:ea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9"/>
                        <a:tabLst/>
                        <a:defRPr/>
                      </a:pPr>
                      <a:r>
                        <a:rPr lang="en-US" sz="1600" dirty="0">
                          <a:effectLst/>
                          <a:latin typeface="+mn-lt"/>
                          <a:ea typeface="Times New Roman" panose="02020603050405020304" pitchFamily="18" charset="0"/>
                          <a:cs typeface="Times New Roman" panose="02020603050405020304" pitchFamily="18" charset="0"/>
                        </a:rPr>
                        <a:t>Is it</a:t>
                      </a:r>
                      <a:r>
                        <a:rPr lang="en-US" sz="1600" baseline="0" dirty="0">
                          <a:effectLst/>
                          <a:latin typeface="+mn-lt"/>
                          <a:ea typeface="Times New Roman" panose="02020603050405020304" pitchFamily="18" charset="0"/>
                          <a:cs typeface="Times New Roman" panose="02020603050405020304" pitchFamily="18" charset="0"/>
                        </a:rPr>
                        <a:t> </a:t>
                      </a:r>
                      <a:r>
                        <a:rPr lang="en-US" sz="1600" baseline="0" dirty="0" err="1">
                          <a:effectLst/>
                          <a:latin typeface="+mn-lt"/>
                          <a:ea typeface="Times New Roman" panose="02020603050405020304" pitchFamily="18" charset="0"/>
                          <a:cs typeface="Times New Roman" panose="02020603050405020304" pitchFamily="18" charset="0"/>
                        </a:rPr>
                        <a:t>hardd</a:t>
                      </a:r>
                      <a:r>
                        <a:rPr lang="en-US" sz="1600" baseline="0" dirty="0">
                          <a:effectLst/>
                          <a:latin typeface="+mn-lt"/>
                          <a:ea typeface="Times New Roman" panose="02020603050405020304" pitchFamily="18" charset="0"/>
                          <a:cs typeface="Times New Roman" panose="02020603050405020304" pitchFamily="18" charset="0"/>
                        </a:rPr>
                        <a:t> to be a </a:t>
                      </a:r>
                      <a:r>
                        <a:rPr lang="en-US" sz="1600" baseline="0" dirty="0" err="1">
                          <a:effectLst/>
                          <a:latin typeface="+mn-lt"/>
                          <a:ea typeface="Times New Roman" panose="02020603050405020304" pitchFamily="18" charset="0"/>
                          <a:cs typeface="Times New Roman" panose="02020603050405020304" pitchFamily="18" charset="0"/>
                        </a:rPr>
                        <a:t>jurnalist</a:t>
                      </a:r>
                      <a:r>
                        <a:rPr lang="en-US" sz="1600" baseline="0" dirty="0">
                          <a:effectLst/>
                          <a:latin typeface="+mn-lt"/>
                          <a:ea typeface="Times New Roman" panose="02020603050405020304" pitchFamily="18" charset="0"/>
                          <a:cs typeface="Times New Roman" panose="02020603050405020304" pitchFamily="18" charset="0"/>
                        </a:rPr>
                        <a:t>?  (3)</a:t>
                      </a:r>
                      <a:endParaRPr lang="en-US" sz="1600" dirty="0">
                        <a:effectLst/>
                        <a:latin typeface="+mn-lt"/>
                        <a:ea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9"/>
                        <a:tabLst/>
                        <a:defRPr/>
                      </a:pPr>
                      <a:r>
                        <a:rPr lang="en-US" sz="1600" dirty="0">
                          <a:effectLst/>
                          <a:latin typeface="+mn-lt"/>
                          <a:ea typeface="+mn-ea"/>
                          <a:cs typeface="+mn-cs"/>
                        </a:rPr>
                        <a:t>What</a:t>
                      </a:r>
                      <a:r>
                        <a:rPr lang="en-US" sz="1600" baseline="0" dirty="0">
                          <a:effectLst/>
                          <a:latin typeface="+mn-lt"/>
                          <a:ea typeface="+mn-ea"/>
                          <a:cs typeface="+mn-cs"/>
                        </a:rPr>
                        <a:t> were the steps you took to become a journalist? (3)</a:t>
                      </a:r>
                      <a:endParaRPr lang="en-US" sz="1600" dirty="0">
                        <a:effectLst/>
                        <a:latin typeface="+mn-lt"/>
                        <a:ea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9"/>
                        <a:tabLst/>
                        <a:defRPr/>
                      </a:pPr>
                      <a:r>
                        <a:rPr lang="en-US" sz="1600" dirty="0" err="1">
                          <a:effectLst/>
                          <a:latin typeface="+mn-lt"/>
                        </a:rPr>
                        <a:t>Yo</a:t>
                      </a:r>
                      <a:r>
                        <a:rPr lang="en-US" sz="1600" dirty="0">
                          <a:effectLst/>
                          <a:latin typeface="+mn-lt"/>
                        </a:rPr>
                        <a:t> are </a:t>
                      </a:r>
                      <a:r>
                        <a:rPr lang="en-US" sz="1600" dirty="0" err="1">
                          <a:effectLst/>
                          <a:latin typeface="+mn-lt"/>
                        </a:rPr>
                        <a:t>inturvuu</a:t>
                      </a:r>
                      <a:r>
                        <a:rPr lang="en-US" sz="1600" dirty="0">
                          <a:effectLst/>
                          <a:latin typeface="+mn-lt"/>
                        </a:rPr>
                        <a:t> lots of people?</a:t>
                      </a:r>
                      <a:r>
                        <a:rPr lang="en-US" sz="1600" baseline="0" dirty="0">
                          <a:effectLst/>
                          <a:latin typeface="+mn-lt"/>
                        </a:rPr>
                        <a:t>(1)</a:t>
                      </a:r>
                      <a:endParaRPr lang="en-US" sz="1600" baseline="0" dirty="0">
                        <a:effectLst/>
                        <a:latin typeface="+mn-lt"/>
                        <a:cs typeface="Times New Roman" panose="02020603050405020304" pitchFamily="18" charset="0"/>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9"/>
                        <a:tabLst/>
                        <a:defRPr/>
                      </a:pPr>
                      <a:r>
                        <a:rPr lang="en-US" sz="1600" dirty="0">
                          <a:effectLst/>
                          <a:latin typeface="+mn-lt"/>
                          <a:ea typeface="Times New Roman" panose="02020603050405020304" pitchFamily="18" charset="0"/>
                          <a:cs typeface="Times New Roman" panose="02020603050405020304" pitchFamily="18" charset="0"/>
                        </a:rPr>
                        <a:t>How long have you been a journalist? (3)</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9"/>
                        <a:tabLst/>
                        <a:defRPr/>
                      </a:pPr>
                      <a:r>
                        <a:rPr lang="en-US" sz="1600" dirty="0" err="1">
                          <a:effectLst/>
                          <a:latin typeface="+mn-lt"/>
                          <a:ea typeface="Times New Roman" panose="02020603050405020304" pitchFamily="18" charset="0"/>
                          <a:cs typeface="Times New Roman" panose="02020603050405020304" pitchFamily="18" charset="0"/>
                        </a:rPr>
                        <a:t>Hufehqwfu</a:t>
                      </a:r>
                      <a:r>
                        <a:rPr lang="en-US" sz="1600" dirty="0">
                          <a:effectLst/>
                          <a:latin typeface="+mn-lt"/>
                          <a:ea typeface="Times New Roman" panose="02020603050405020304" pitchFamily="18" charset="0"/>
                          <a:cs typeface="Times New Roman" panose="02020603050405020304" pitchFamily="18" charset="0"/>
                        </a:rPr>
                        <a:t> </a:t>
                      </a:r>
                      <a:r>
                        <a:rPr lang="en-US" sz="1600" dirty="0" err="1">
                          <a:effectLst/>
                          <a:latin typeface="+mn-lt"/>
                          <a:ea typeface="Times New Roman" panose="02020603050405020304" pitchFamily="18" charset="0"/>
                          <a:cs typeface="Times New Roman" panose="02020603050405020304" pitchFamily="18" charset="0"/>
                        </a:rPr>
                        <a:t>igfvwejqifqio</a:t>
                      </a:r>
                      <a:r>
                        <a:rPr lang="en-US" sz="1600" dirty="0">
                          <a:effectLst/>
                          <a:latin typeface="+mn-lt"/>
                          <a:ea typeface="Times New Roman" panose="02020603050405020304" pitchFamily="18" charset="0"/>
                          <a:cs typeface="Times New Roman" panose="02020603050405020304" pitchFamily="18" charset="0"/>
                        </a:rPr>
                        <a:t> iojfjewqfjqfjiffr23i1rijgvw2fi  (0)</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9"/>
                        <a:tabLst/>
                        <a:defRPr/>
                      </a:pPr>
                      <a:r>
                        <a:rPr lang="en-US" sz="1600" dirty="0">
                          <a:effectLst/>
                          <a:latin typeface="+mn-lt"/>
                        </a:rPr>
                        <a:t>Why do </a:t>
                      </a:r>
                      <a:r>
                        <a:rPr lang="en-US" sz="1600" dirty="0" err="1">
                          <a:effectLst/>
                          <a:latin typeface="+mn-lt"/>
                        </a:rPr>
                        <a:t>yoo</a:t>
                      </a:r>
                      <a:r>
                        <a:rPr lang="en-US" sz="1600" dirty="0">
                          <a:effectLst/>
                          <a:latin typeface="+mn-lt"/>
                        </a:rPr>
                        <a:t> </a:t>
                      </a:r>
                      <a:r>
                        <a:rPr lang="en-US" sz="1600" dirty="0" err="1">
                          <a:effectLst/>
                          <a:latin typeface="+mn-lt"/>
                        </a:rPr>
                        <a:t>kom</a:t>
                      </a:r>
                      <a:r>
                        <a:rPr lang="en-US" sz="1600" dirty="0">
                          <a:effectLst/>
                          <a:latin typeface="+mn-lt"/>
                        </a:rPr>
                        <a:t> her </a:t>
                      </a:r>
                      <a:r>
                        <a:rPr lang="en-US" sz="1600" dirty="0" err="1">
                          <a:effectLst/>
                          <a:latin typeface="+mn-lt"/>
                        </a:rPr>
                        <a:t>todai</a:t>
                      </a:r>
                      <a:r>
                        <a:rPr lang="en-US" sz="1600" dirty="0">
                          <a:effectLst/>
                          <a:latin typeface="+mn-lt"/>
                        </a:rPr>
                        <a:t> 2 tac</a:t>
                      </a:r>
                      <a:r>
                        <a:rPr lang="en-US" sz="1600" baseline="0" dirty="0">
                          <a:effectLst/>
                          <a:latin typeface="+mn-lt"/>
                        </a:rPr>
                        <a:t> we al</a:t>
                      </a:r>
                      <a:r>
                        <a:rPr lang="en-US" sz="1600" dirty="0">
                          <a:effectLst/>
                          <a:latin typeface="+mn-lt"/>
                        </a:rPr>
                        <a:t>? (1)</a:t>
                      </a:r>
                      <a:endParaRPr lang="en-US" sz="1600" dirty="0">
                        <a:effectLst/>
                        <a:latin typeface="+mn-lt"/>
                        <a:ea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9"/>
                        <a:tabLst/>
                        <a:defRPr/>
                      </a:pPr>
                      <a:endParaRPr lang="en-US" sz="1600" dirty="0">
                        <a:effectLst/>
                        <a:latin typeface="+mn-lt"/>
                        <a:ea typeface="Times New Roman" panose="02020603050405020304" pitchFamily="18" charset="0"/>
                        <a:cs typeface="Times New Roman" panose="02020603050405020304" pitchFamily="18" charset="0"/>
                      </a:endParaRPr>
                    </a:p>
                    <a:p>
                      <a:pPr marL="228600" indent="-228600">
                        <a:buFont typeface="+mj-lt"/>
                        <a:buAutoNum type="arabicPeriod" startAt="9"/>
                      </a:pPr>
                      <a:endParaRPr lang="en-US" sz="1600" dirty="0">
                        <a:latin typeface="+mn-lt"/>
                      </a:endParaRPr>
                    </a:p>
                  </a:txBody>
                  <a:tcPr/>
                </a:tc>
                <a:extLst>
                  <a:ext uri="{0D108BD9-81ED-4DB2-BD59-A6C34878D82A}">
                    <a16:rowId xmlns:a16="http://schemas.microsoft.com/office/drawing/2014/main" val="2289404892"/>
                  </a:ext>
                </a:extLst>
              </a:tr>
            </a:tbl>
          </a:graphicData>
        </a:graphic>
      </p:graphicFrame>
    </p:spTree>
    <p:extLst>
      <p:ext uri="{BB962C8B-B14F-4D97-AF65-F5344CB8AC3E}">
        <p14:creationId xmlns:p14="http://schemas.microsoft.com/office/powerpoint/2010/main" val="695919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quot;&quot;"/>
          <p:cNvPicPr>
            <a:picLocks noChangeAspect="1"/>
          </p:cNvPicPr>
          <p:nvPr/>
        </p:nvPicPr>
        <p:blipFill>
          <a:blip r:embed="rId2"/>
          <a:stretch>
            <a:fillRect/>
          </a:stretch>
        </p:blipFill>
        <p:spPr>
          <a:xfrm>
            <a:off x="678655" y="1546860"/>
            <a:ext cx="10802181" cy="3356610"/>
          </a:xfrm>
          <a:prstGeom prst="rect">
            <a:avLst/>
          </a:prstGeom>
        </p:spPr>
      </p:pic>
      <p:sp>
        <p:nvSpPr>
          <p:cNvPr id="2" name="Title 1"/>
          <p:cNvSpPr>
            <a:spLocks noGrp="1"/>
          </p:cNvSpPr>
          <p:nvPr>
            <p:ph type="title"/>
          </p:nvPr>
        </p:nvSpPr>
        <p:spPr/>
        <p:txBody>
          <a:bodyPr>
            <a:normAutofit fontScale="90000"/>
          </a:bodyPr>
          <a:lstStyle/>
          <a:p>
            <a:r>
              <a:rPr lang="en-US" b="1" dirty="0"/>
              <a:t>Step 3 THSS Local Scoring Rubric (notes) for Kindergarten Speaking – Show and Share Questions </a:t>
            </a:r>
            <a:endParaRPr lang="en-US" dirty="0"/>
          </a:p>
        </p:txBody>
      </p:sp>
    </p:spTree>
    <p:extLst>
      <p:ext uri="{BB962C8B-B14F-4D97-AF65-F5344CB8AC3E}">
        <p14:creationId xmlns:p14="http://schemas.microsoft.com/office/powerpoint/2010/main" val="4092423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quot;&quot;"/>
          <p:cNvPicPr>
            <a:picLocks noChangeAspect="1"/>
          </p:cNvPicPr>
          <p:nvPr/>
        </p:nvPicPr>
        <p:blipFill>
          <a:blip r:embed="rId2"/>
          <a:stretch>
            <a:fillRect/>
          </a:stretch>
        </p:blipFill>
        <p:spPr>
          <a:xfrm>
            <a:off x="2264092" y="1127284"/>
            <a:ext cx="7234188" cy="5616416"/>
          </a:xfrm>
          <a:prstGeom prst="rect">
            <a:avLst/>
          </a:prstGeom>
        </p:spPr>
      </p:pic>
      <p:sp>
        <p:nvSpPr>
          <p:cNvPr id="2" name="Title 1"/>
          <p:cNvSpPr>
            <a:spLocks noGrp="1"/>
          </p:cNvSpPr>
          <p:nvPr>
            <p:ph type="title"/>
          </p:nvPr>
        </p:nvSpPr>
        <p:spPr>
          <a:xfrm>
            <a:off x="821108" y="0"/>
            <a:ext cx="10515600" cy="1325563"/>
          </a:xfrm>
        </p:spPr>
        <p:txBody>
          <a:bodyPr>
            <a:normAutofit fontScale="90000"/>
          </a:bodyPr>
          <a:lstStyle/>
          <a:p>
            <a:r>
              <a:rPr lang="en-US" b="1" dirty="0"/>
              <a:t>Step 3 THSS Local Scoring Rubric for Kindergarten Speaking – Show and Share Questions </a:t>
            </a:r>
            <a:endParaRPr lang="en-US" dirty="0"/>
          </a:p>
        </p:txBody>
      </p:sp>
    </p:spTree>
    <p:extLst>
      <p:ext uri="{BB962C8B-B14F-4D97-AF65-F5344CB8AC3E}">
        <p14:creationId xmlns:p14="http://schemas.microsoft.com/office/powerpoint/2010/main" val="999153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838200" y="147955"/>
            <a:ext cx="10515600" cy="1017905"/>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t>Step 3 THSS Local Scoring Example for Kindergarten Speaking – Show and Share Questions </a:t>
            </a:r>
          </a:p>
        </p:txBody>
      </p:sp>
      <p:pic>
        <p:nvPicPr>
          <p:cNvPr id="6" name="Picture 5" descr="&quot;&quot;"/>
          <p:cNvPicPr>
            <a:picLocks noChangeAspect="1"/>
          </p:cNvPicPr>
          <p:nvPr/>
        </p:nvPicPr>
        <p:blipFill>
          <a:blip r:embed="rId2"/>
          <a:stretch>
            <a:fillRect/>
          </a:stretch>
        </p:blipFill>
        <p:spPr>
          <a:xfrm>
            <a:off x="137161" y="1165860"/>
            <a:ext cx="6836092" cy="5410556"/>
          </a:xfrm>
          <a:prstGeom prst="rect">
            <a:avLst/>
          </a:prstGeom>
        </p:spPr>
      </p:pic>
      <p:sp>
        <p:nvSpPr>
          <p:cNvPr id="8" name="Content Placeholder 2"/>
          <p:cNvSpPr>
            <a:spLocks noGrp="1"/>
          </p:cNvSpPr>
          <p:nvPr>
            <p:ph idx="1"/>
          </p:nvPr>
        </p:nvSpPr>
        <p:spPr>
          <a:xfrm>
            <a:off x="6973253" y="1313815"/>
            <a:ext cx="4742497" cy="1017905"/>
          </a:xfrm>
        </p:spPr>
        <p:txBody>
          <a:bodyPr>
            <a:normAutofit/>
          </a:bodyPr>
          <a:lstStyle/>
          <a:p>
            <a:pPr marL="0" indent="0">
              <a:buNone/>
            </a:pPr>
            <a:r>
              <a:rPr lang="en-US" b="1" dirty="0"/>
              <a:t>Now it’s your turn. Ask Janie if people can eat the peppers.</a:t>
            </a:r>
          </a:p>
        </p:txBody>
      </p:sp>
      <p:graphicFrame>
        <p:nvGraphicFramePr>
          <p:cNvPr id="7" name="Table 6" descr="&quot;&quot;"/>
          <p:cNvGraphicFramePr>
            <a:graphicFrameLocks noGrp="1"/>
          </p:cNvGraphicFramePr>
          <p:nvPr>
            <p:extLst>
              <p:ext uri="{D42A27DB-BD31-4B8C-83A1-F6EECF244321}">
                <p14:modId xmlns:p14="http://schemas.microsoft.com/office/powerpoint/2010/main" val="2167886018"/>
              </p:ext>
            </p:extLst>
          </p:nvPr>
        </p:nvGraphicFramePr>
        <p:xfrm>
          <a:off x="7419180" y="2331720"/>
          <a:ext cx="4296569" cy="2931160"/>
        </p:xfrm>
        <a:graphic>
          <a:graphicData uri="http://schemas.openxmlformats.org/drawingml/2006/table">
            <a:tbl>
              <a:tblPr firstRow="1" bandRow="1">
                <a:tableStyleId>{2D5ABB26-0587-4C30-8999-92F81FD0307C}</a:tableStyleId>
              </a:tblPr>
              <a:tblGrid>
                <a:gridCol w="4296569">
                  <a:extLst>
                    <a:ext uri="{9D8B030D-6E8A-4147-A177-3AD203B41FA5}">
                      <a16:colId xmlns:a16="http://schemas.microsoft.com/office/drawing/2014/main" val="4194431982"/>
                    </a:ext>
                  </a:extLst>
                </a:gridCol>
              </a:tblGrid>
              <a:tr h="370840">
                <a:tc>
                  <a:txBody>
                    <a:bodyPr/>
                    <a:lstStyle/>
                    <a:p>
                      <a:pPr algn="ctr"/>
                      <a:r>
                        <a:rPr lang="en-US" b="1" u="sng" dirty="0"/>
                        <a:t>Example</a:t>
                      </a:r>
                      <a:r>
                        <a:rPr lang="en-US" b="1" u="sng" baseline="0" dirty="0"/>
                        <a:t> Student Responses</a:t>
                      </a:r>
                      <a:endParaRPr lang="en-US" b="1" u="sng" dirty="0"/>
                    </a:p>
                  </a:txBody>
                  <a:tcPr/>
                </a:tc>
                <a:extLst>
                  <a:ext uri="{0D108BD9-81ED-4DB2-BD59-A6C34878D82A}">
                    <a16:rowId xmlns:a16="http://schemas.microsoft.com/office/drawing/2014/main" val="1165762794"/>
                  </a:ext>
                </a:extLst>
              </a:tr>
              <a:tr h="370840">
                <a:tc>
                  <a:txBody>
                    <a:bodyPr/>
                    <a:lstStyle/>
                    <a:p>
                      <a:pPr marL="342900" indent="-342900">
                        <a:buFont typeface="+mj-lt"/>
                        <a:buAutoNum type="arabicPeriod"/>
                      </a:pPr>
                      <a:r>
                        <a:rPr lang="en-US" dirty="0"/>
                        <a:t>Janie. Peppers? </a:t>
                      </a:r>
                    </a:p>
                    <a:p>
                      <a:pPr marL="342900" indent="-342900">
                        <a:buFont typeface="+mj-lt"/>
                        <a:buAutoNum type="arabicPeriod"/>
                      </a:pPr>
                      <a:r>
                        <a:rPr lang="en-US" dirty="0"/>
                        <a:t>People eat peppers? </a:t>
                      </a:r>
                    </a:p>
                    <a:p>
                      <a:pPr marL="342900" indent="-342900">
                        <a:buFont typeface="+mj-lt"/>
                        <a:buAutoNum type="arabicPeriod"/>
                      </a:pPr>
                      <a:r>
                        <a:rPr lang="en-US" dirty="0"/>
                        <a:t>Could everybody eat peppers? </a:t>
                      </a:r>
                    </a:p>
                    <a:p>
                      <a:pPr marL="342900" indent="-342900">
                        <a:buFont typeface="+mj-lt"/>
                        <a:buAutoNum type="arabicPeriod"/>
                      </a:pPr>
                      <a:r>
                        <a:rPr lang="es-ES" dirty="0"/>
                        <a:t>Puede la gente comer pimientos? </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Could</a:t>
                      </a:r>
                      <a:r>
                        <a:rPr lang="en-US" baseline="0" dirty="0"/>
                        <a:t> people eat the peppers? </a:t>
                      </a:r>
                      <a:endParaRPr lang="en-US" dirty="0"/>
                    </a:p>
                    <a:p>
                      <a:pPr marL="342900" indent="-342900">
                        <a:buFont typeface="+mj-lt"/>
                        <a:buAutoNum type="arabicPeriod"/>
                      </a:pPr>
                      <a:r>
                        <a:rPr lang="es-ES" dirty="0"/>
                        <a:t>Yes. </a:t>
                      </a:r>
                    </a:p>
                    <a:p>
                      <a:pPr marL="342900" indent="-342900">
                        <a:buFont typeface="+mj-lt"/>
                        <a:buAutoNum type="arabicPeriod"/>
                      </a:pPr>
                      <a:r>
                        <a:rPr lang="es-ES" i="1" dirty="0"/>
                        <a:t>…(no response)… </a:t>
                      </a:r>
                      <a:endParaRPr lang="es-ES" i="1" baseline="0" dirty="0"/>
                    </a:p>
                    <a:p>
                      <a:pPr marL="342900" indent="-342900">
                        <a:buFont typeface="+mj-lt"/>
                        <a:buAutoNum type="arabicPeriod"/>
                      </a:pPr>
                      <a:r>
                        <a:rPr lang="es-ES" baseline="0" dirty="0"/>
                        <a:t>I </a:t>
                      </a:r>
                      <a:r>
                        <a:rPr lang="es-ES" baseline="0" dirty="0" err="1"/>
                        <a:t>like</a:t>
                      </a:r>
                      <a:r>
                        <a:rPr lang="es-ES" baseline="0" dirty="0"/>
                        <a:t> </a:t>
                      </a:r>
                      <a:r>
                        <a:rPr lang="es-ES" baseline="0" dirty="0" err="1"/>
                        <a:t>pepper</a:t>
                      </a:r>
                      <a:r>
                        <a:rPr lang="es-ES" baseline="0" dirty="0"/>
                        <a:t>. </a:t>
                      </a:r>
                    </a:p>
                    <a:p>
                      <a:pPr marL="342900" indent="-342900">
                        <a:buFont typeface="+mj-lt"/>
                        <a:buAutoNum type="arabicPeriod"/>
                      </a:pPr>
                      <a:r>
                        <a:rPr lang="en-US" sz="1800" b="0" i="0" u="none" strike="noStrike" kern="1200" dirty="0">
                          <a:solidFill>
                            <a:schemeClr val="tx1"/>
                          </a:solidFill>
                          <a:effectLst/>
                          <a:latin typeface="+mn-lt"/>
                          <a:ea typeface="+mn-ea"/>
                          <a:cs typeface="+mn-cs"/>
                        </a:rPr>
                        <a:t>Can people comer pimientos? </a:t>
                      </a:r>
                      <a:endParaRPr lang="es-ES" baseline="0" dirty="0"/>
                    </a:p>
                  </a:txBody>
                  <a:tcPr/>
                </a:tc>
                <a:extLst>
                  <a:ext uri="{0D108BD9-81ED-4DB2-BD59-A6C34878D82A}">
                    <a16:rowId xmlns:a16="http://schemas.microsoft.com/office/drawing/2014/main" val="1421431589"/>
                  </a:ext>
                </a:extLst>
              </a:tr>
            </a:tbl>
          </a:graphicData>
        </a:graphic>
      </p:graphicFrame>
    </p:spTree>
    <p:extLst>
      <p:ext uri="{BB962C8B-B14F-4D97-AF65-F5344CB8AC3E}">
        <p14:creationId xmlns:p14="http://schemas.microsoft.com/office/powerpoint/2010/main" val="3159763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838200" y="147955"/>
            <a:ext cx="10515600" cy="1017905"/>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t>Step 3 THSS Local Scoring Example for Kindergarten Speaking – Show and Share Questions </a:t>
            </a:r>
          </a:p>
        </p:txBody>
      </p:sp>
      <p:pic>
        <p:nvPicPr>
          <p:cNvPr id="6" name="Picture 5" descr="&quot;&quot;"/>
          <p:cNvPicPr>
            <a:picLocks noChangeAspect="1"/>
          </p:cNvPicPr>
          <p:nvPr/>
        </p:nvPicPr>
        <p:blipFill>
          <a:blip r:embed="rId3"/>
          <a:stretch>
            <a:fillRect/>
          </a:stretch>
        </p:blipFill>
        <p:spPr>
          <a:xfrm>
            <a:off x="137161" y="1165860"/>
            <a:ext cx="6836092" cy="5410556"/>
          </a:xfrm>
          <a:prstGeom prst="rect">
            <a:avLst/>
          </a:prstGeom>
        </p:spPr>
      </p:pic>
      <p:sp>
        <p:nvSpPr>
          <p:cNvPr id="8" name="Content Placeholder 2"/>
          <p:cNvSpPr>
            <a:spLocks noGrp="1"/>
          </p:cNvSpPr>
          <p:nvPr>
            <p:ph idx="1"/>
          </p:nvPr>
        </p:nvSpPr>
        <p:spPr>
          <a:xfrm>
            <a:off x="6973253" y="1313815"/>
            <a:ext cx="4742497" cy="1017905"/>
          </a:xfrm>
        </p:spPr>
        <p:txBody>
          <a:bodyPr>
            <a:normAutofit/>
          </a:bodyPr>
          <a:lstStyle/>
          <a:p>
            <a:pPr marL="0" indent="0">
              <a:buNone/>
            </a:pPr>
            <a:r>
              <a:rPr lang="en-US" b="1" dirty="0"/>
              <a:t>Now it’s your turn. Ask Janie if people can eat the peppers.</a:t>
            </a:r>
          </a:p>
        </p:txBody>
      </p:sp>
      <p:graphicFrame>
        <p:nvGraphicFramePr>
          <p:cNvPr id="9" name="Table 8" descr="&quot;&quot;"/>
          <p:cNvGraphicFramePr>
            <a:graphicFrameLocks noGrp="1"/>
          </p:cNvGraphicFramePr>
          <p:nvPr>
            <p:extLst>
              <p:ext uri="{D42A27DB-BD31-4B8C-83A1-F6EECF244321}">
                <p14:modId xmlns:p14="http://schemas.microsoft.com/office/powerpoint/2010/main" val="1042656978"/>
              </p:ext>
            </p:extLst>
          </p:nvPr>
        </p:nvGraphicFramePr>
        <p:xfrm>
          <a:off x="7419180" y="2331720"/>
          <a:ext cx="4296569" cy="2931160"/>
        </p:xfrm>
        <a:graphic>
          <a:graphicData uri="http://schemas.openxmlformats.org/drawingml/2006/table">
            <a:tbl>
              <a:tblPr firstRow="1" bandRow="1">
                <a:tableStyleId>{2D5ABB26-0587-4C30-8999-92F81FD0307C}</a:tableStyleId>
              </a:tblPr>
              <a:tblGrid>
                <a:gridCol w="4296569">
                  <a:extLst>
                    <a:ext uri="{9D8B030D-6E8A-4147-A177-3AD203B41FA5}">
                      <a16:colId xmlns:a16="http://schemas.microsoft.com/office/drawing/2014/main" val="4194431982"/>
                    </a:ext>
                  </a:extLst>
                </a:gridCol>
              </a:tblGrid>
              <a:tr h="370840">
                <a:tc>
                  <a:txBody>
                    <a:bodyPr/>
                    <a:lstStyle/>
                    <a:p>
                      <a:pPr algn="ctr"/>
                      <a:r>
                        <a:rPr lang="en-US" b="1" u="sng" dirty="0"/>
                        <a:t>Example</a:t>
                      </a:r>
                      <a:r>
                        <a:rPr lang="en-US" b="1" u="sng" baseline="0" dirty="0"/>
                        <a:t> Student Responses</a:t>
                      </a:r>
                      <a:endParaRPr lang="en-US" b="1" u="sng" dirty="0"/>
                    </a:p>
                  </a:txBody>
                  <a:tcPr/>
                </a:tc>
                <a:extLst>
                  <a:ext uri="{0D108BD9-81ED-4DB2-BD59-A6C34878D82A}">
                    <a16:rowId xmlns:a16="http://schemas.microsoft.com/office/drawing/2014/main" val="1165762794"/>
                  </a:ext>
                </a:extLst>
              </a:tr>
              <a:tr h="370840">
                <a:tc>
                  <a:txBody>
                    <a:bodyPr/>
                    <a:lstStyle/>
                    <a:p>
                      <a:pPr marL="342900" indent="-342900">
                        <a:buFont typeface="+mj-lt"/>
                        <a:buAutoNum type="arabicPeriod"/>
                      </a:pPr>
                      <a:r>
                        <a:rPr lang="en-US" dirty="0"/>
                        <a:t>Janie. Peppers? (1)</a:t>
                      </a:r>
                    </a:p>
                    <a:p>
                      <a:pPr marL="342900" indent="-342900">
                        <a:buFont typeface="+mj-lt"/>
                        <a:buAutoNum type="arabicPeriod"/>
                      </a:pPr>
                      <a:r>
                        <a:rPr lang="en-US" dirty="0"/>
                        <a:t>People eat peppers? (2)</a:t>
                      </a:r>
                    </a:p>
                    <a:p>
                      <a:pPr marL="342900" indent="-342900">
                        <a:buFont typeface="+mj-lt"/>
                        <a:buAutoNum type="arabicPeriod"/>
                      </a:pPr>
                      <a:r>
                        <a:rPr lang="en-US" dirty="0"/>
                        <a:t>Could everybody eat peppers? (3)</a:t>
                      </a:r>
                    </a:p>
                    <a:p>
                      <a:pPr marL="342900" indent="-342900">
                        <a:buFont typeface="+mj-lt"/>
                        <a:buAutoNum type="arabicPeriod"/>
                      </a:pPr>
                      <a:r>
                        <a:rPr lang="es-ES" dirty="0"/>
                        <a:t>Puede la gente comer pimientos? (0)</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Could</a:t>
                      </a:r>
                      <a:r>
                        <a:rPr lang="en-US" baseline="0" dirty="0"/>
                        <a:t> people eat the peppers? (3)</a:t>
                      </a:r>
                      <a:endParaRPr lang="en-US" dirty="0"/>
                    </a:p>
                    <a:p>
                      <a:pPr marL="342900" indent="-342900">
                        <a:buFont typeface="+mj-lt"/>
                        <a:buAutoNum type="arabicPeriod"/>
                      </a:pPr>
                      <a:r>
                        <a:rPr lang="es-ES" dirty="0"/>
                        <a:t>Yes. (0)</a:t>
                      </a:r>
                    </a:p>
                    <a:p>
                      <a:pPr marL="342900" indent="-342900">
                        <a:buFont typeface="+mj-lt"/>
                        <a:buAutoNum type="arabicPeriod"/>
                      </a:pPr>
                      <a:r>
                        <a:rPr lang="es-ES" i="1" dirty="0"/>
                        <a:t>…(no response)… (0)</a:t>
                      </a:r>
                      <a:endParaRPr lang="es-ES" i="1" baseline="0" dirty="0"/>
                    </a:p>
                    <a:p>
                      <a:pPr marL="342900" indent="-342900">
                        <a:buFont typeface="+mj-lt"/>
                        <a:buAutoNum type="arabicPeriod"/>
                      </a:pPr>
                      <a:r>
                        <a:rPr lang="es-ES" baseline="0" dirty="0"/>
                        <a:t>I </a:t>
                      </a:r>
                      <a:r>
                        <a:rPr lang="es-ES" baseline="0" dirty="0" err="1"/>
                        <a:t>like</a:t>
                      </a:r>
                      <a:r>
                        <a:rPr lang="es-ES" baseline="0" dirty="0"/>
                        <a:t> </a:t>
                      </a:r>
                      <a:r>
                        <a:rPr lang="es-ES" baseline="0" dirty="0" err="1"/>
                        <a:t>pepper</a:t>
                      </a:r>
                      <a:r>
                        <a:rPr lang="es-ES" baseline="0" dirty="0"/>
                        <a:t>. (1)</a:t>
                      </a:r>
                    </a:p>
                    <a:p>
                      <a:pPr marL="342900" indent="-342900">
                        <a:buFont typeface="+mj-lt"/>
                        <a:buAutoNum type="arabicPeriod"/>
                      </a:pPr>
                      <a:r>
                        <a:rPr lang="en-US" sz="1800" b="0" i="0" u="none" strike="noStrike" kern="1200" dirty="0">
                          <a:solidFill>
                            <a:schemeClr val="tx1"/>
                          </a:solidFill>
                          <a:effectLst/>
                          <a:latin typeface="+mn-lt"/>
                          <a:ea typeface="+mn-ea"/>
                          <a:cs typeface="+mn-cs"/>
                        </a:rPr>
                        <a:t>Can people comer pimientos? (1)</a:t>
                      </a:r>
                      <a:endParaRPr lang="es-ES" baseline="0" dirty="0"/>
                    </a:p>
                  </a:txBody>
                  <a:tcPr/>
                </a:tc>
                <a:extLst>
                  <a:ext uri="{0D108BD9-81ED-4DB2-BD59-A6C34878D82A}">
                    <a16:rowId xmlns:a16="http://schemas.microsoft.com/office/drawing/2014/main" val="1421431589"/>
                  </a:ext>
                </a:extLst>
              </a:tr>
            </a:tbl>
          </a:graphicData>
        </a:graphic>
      </p:graphicFrame>
    </p:spTree>
    <p:extLst>
      <p:ext uri="{BB962C8B-B14F-4D97-AF65-F5344CB8AC3E}">
        <p14:creationId xmlns:p14="http://schemas.microsoft.com/office/powerpoint/2010/main" val="1856985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838200" y="147955"/>
            <a:ext cx="10515600" cy="1017905"/>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t>Step 3 THSS Local Scoring Example for Kindergarten Speaking – Show and Share Questions </a:t>
            </a:r>
          </a:p>
        </p:txBody>
      </p:sp>
      <p:pic>
        <p:nvPicPr>
          <p:cNvPr id="6" name="Picture 5" descr="&quot;&quot;"/>
          <p:cNvPicPr>
            <a:picLocks noChangeAspect="1"/>
          </p:cNvPicPr>
          <p:nvPr/>
        </p:nvPicPr>
        <p:blipFill>
          <a:blip r:embed="rId2"/>
          <a:stretch>
            <a:fillRect/>
          </a:stretch>
        </p:blipFill>
        <p:spPr>
          <a:xfrm>
            <a:off x="137161" y="1165860"/>
            <a:ext cx="6836092" cy="5410556"/>
          </a:xfrm>
          <a:prstGeom prst="rect">
            <a:avLst/>
          </a:prstGeom>
        </p:spPr>
      </p:pic>
      <p:sp>
        <p:nvSpPr>
          <p:cNvPr id="8" name="Content Placeholder 2"/>
          <p:cNvSpPr>
            <a:spLocks noGrp="1"/>
          </p:cNvSpPr>
          <p:nvPr>
            <p:ph idx="1"/>
          </p:nvPr>
        </p:nvSpPr>
        <p:spPr>
          <a:xfrm>
            <a:off x="6973253" y="1313815"/>
            <a:ext cx="4742497" cy="1017905"/>
          </a:xfrm>
        </p:spPr>
        <p:txBody>
          <a:bodyPr>
            <a:normAutofit/>
          </a:bodyPr>
          <a:lstStyle/>
          <a:p>
            <a:pPr marL="0" indent="0">
              <a:buNone/>
            </a:pPr>
            <a:r>
              <a:rPr lang="en-US" b="1" dirty="0"/>
              <a:t>Ask Janie where the pepper plant is from.</a:t>
            </a:r>
          </a:p>
        </p:txBody>
      </p:sp>
      <p:graphicFrame>
        <p:nvGraphicFramePr>
          <p:cNvPr id="9" name="Table 8" descr="&quot;&quot;"/>
          <p:cNvGraphicFramePr>
            <a:graphicFrameLocks noGrp="1"/>
          </p:cNvGraphicFramePr>
          <p:nvPr>
            <p:extLst>
              <p:ext uri="{D42A27DB-BD31-4B8C-83A1-F6EECF244321}">
                <p14:modId xmlns:p14="http://schemas.microsoft.com/office/powerpoint/2010/main" val="3364362739"/>
              </p:ext>
            </p:extLst>
          </p:nvPr>
        </p:nvGraphicFramePr>
        <p:xfrm>
          <a:off x="7419180" y="2331720"/>
          <a:ext cx="4574898" cy="2931160"/>
        </p:xfrm>
        <a:graphic>
          <a:graphicData uri="http://schemas.openxmlformats.org/drawingml/2006/table">
            <a:tbl>
              <a:tblPr firstRow="1" bandRow="1">
                <a:tableStyleId>{2D5ABB26-0587-4C30-8999-92F81FD0307C}</a:tableStyleId>
              </a:tblPr>
              <a:tblGrid>
                <a:gridCol w="4574898">
                  <a:extLst>
                    <a:ext uri="{9D8B030D-6E8A-4147-A177-3AD203B41FA5}">
                      <a16:colId xmlns:a16="http://schemas.microsoft.com/office/drawing/2014/main" val="4194431982"/>
                    </a:ext>
                  </a:extLst>
                </a:gridCol>
              </a:tblGrid>
              <a:tr h="370840">
                <a:tc>
                  <a:txBody>
                    <a:bodyPr/>
                    <a:lstStyle/>
                    <a:p>
                      <a:pPr algn="ctr"/>
                      <a:r>
                        <a:rPr lang="en-US" b="1" u="sng" dirty="0"/>
                        <a:t>Example</a:t>
                      </a:r>
                      <a:r>
                        <a:rPr lang="en-US" b="1" u="sng" baseline="0" dirty="0"/>
                        <a:t> Student Responses</a:t>
                      </a:r>
                      <a:endParaRPr lang="en-US" b="1" u="sng" dirty="0"/>
                    </a:p>
                  </a:txBody>
                  <a:tcPr/>
                </a:tc>
                <a:extLst>
                  <a:ext uri="{0D108BD9-81ED-4DB2-BD59-A6C34878D82A}">
                    <a16:rowId xmlns:a16="http://schemas.microsoft.com/office/drawing/2014/main" val="1165762794"/>
                  </a:ext>
                </a:extLst>
              </a:tr>
              <a:tr h="370840">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s-ES" baseline="0" dirty="0" err="1"/>
                        <a:t>Where</a:t>
                      </a:r>
                      <a:r>
                        <a:rPr lang="es-ES" baseline="0" dirty="0"/>
                        <a:t> </a:t>
                      </a:r>
                      <a:r>
                        <a:rPr lang="en-US" sz="1800" b="0" i="0" u="none" strike="noStrike" kern="1200" dirty="0">
                          <a:solidFill>
                            <a:schemeClr val="tx1"/>
                          </a:solidFill>
                          <a:effectLst/>
                          <a:latin typeface="+mn-lt"/>
                          <a:ea typeface="+mn-ea"/>
                          <a:cs typeface="+mn-cs"/>
                        </a:rPr>
                        <a:t>from</a:t>
                      </a:r>
                      <a:r>
                        <a:rPr lang="es-ES" baseline="0" dirty="0"/>
                        <a:t> </a:t>
                      </a:r>
                      <a:r>
                        <a:rPr lang="en-US" sz="1800" b="0" i="0" u="none" strike="noStrike" kern="1200" baseline="0" dirty="0" err="1" smtClean="0">
                          <a:solidFill>
                            <a:schemeClr val="tx1"/>
                          </a:solidFill>
                          <a:effectLst/>
                          <a:latin typeface="+mn-lt"/>
                          <a:ea typeface="+mn-ea"/>
                          <a:cs typeface="+mn-cs"/>
                        </a:rPr>
                        <a:t>piment</a:t>
                      </a:r>
                      <a:r>
                        <a:rPr lang="en-US" sz="1800" b="0" i="0" u="none" strike="noStrike" kern="1200" dirty="0" smtClean="0">
                          <a:solidFill>
                            <a:schemeClr val="tx1"/>
                          </a:solidFill>
                          <a:effectLst/>
                          <a:latin typeface="+mn-lt"/>
                          <a:ea typeface="+mn-ea"/>
                          <a:cs typeface="+mn-cs"/>
                        </a:rPr>
                        <a:t>? </a:t>
                      </a:r>
                      <a:endParaRPr lang="es-ES" baseline="0" dirty="0"/>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Where</a:t>
                      </a:r>
                      <a:r>
                        <a:rPr lang="en-US" baseline="0" dirty="0"/>
                        <a:t> from pepper? </a:t>
                      </a:r>
                      <a:endParaRPr lang="en-US" dirty="0"/>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Where</a:t>
                      </a:r>
                      <a:r>
                        <a:rPr lang="en-US" baseline="0" dirty="0"/>
                        <a:t> did you get the pepper p</a:t>
                      </a:r>
                      <a:r>
                        <a:rPr lang="en-US" dirty="0"/>
                        <a:t>lant? </a:t>
                      </a:r>
                      <a:endParaRPr lang="en-US" baseline="0" dirty="0"/>
                    </a:p>
                    <a:p>
                      <a:pPr marL="342900" indent="-342900">
                        <a:buFont typeface="+mj-lt"/>
                        <a:buAutoNum type="arabicPeriod"/>
                      </a:pPr>
                      <a:r>
                        <a:rPr lang="en-US" dirty="0"/>
                        <a:t>Mexico! </a:t>
                      </a:r>
                    </a:p>
                    <a:p>
                      <a:pPr marL="342900" indent="-342900">
                        <a:buFont typeface="+mj-lt"/>
                        <a:buAutoNum type="arabicPeriod"/>
                      </a:pPr>
                      <a:r>
                        <a:rPr lang="es-ES" dirty="0" err="1"/>
                        <a:t>Did</a:t>
                      </a:r>
                      <a:r>
                        <a:rPr lang="es-ES" baseline="0" dirty="0"/>
                        <a:t> </a:t>
                      </a:r>
                      <a:r>
                        <a:rPr lang="es-ES" baseline="0" dirty="0" err="1"/>
                        <a:t>you</a:t>
                      </a:r>
                      <a:r>
                        <a:rPr lang="es-ES" baseline="0" dirty="0"/>
                        <a:t> </a:t>
                      </a:r>
                      <a:r>
                        <a:rPr lang="es-ES" baseline="0" dirty="0" err="1"/>
                        <a:t>get</a:t>
                      </a:r>
                      <a:r>
                        <a:rPr lang="es-ES" baseline="0" dirty="0"/>
                        <a:t> </a:t>
                      </a:r>
                      <a:r>
                        <a:rPr lang="es-ES" baseline="0" dirty="0" err="1"/>
                        <a:t>that</a:t>
                      </a:r>
                      <a:r>
                        <a:rPr lang="es-ES" baseline="0" dirty="0"/>
                        <a:t> </a:t>
                      </a:r>
                      <a:r>
                        <a:rPr lang="es-ES" baseline="0" dirty="0" err="1"/>
                        <a:t>outside</a:t>
                      </a:r>
                      <a:r>
                        <a:rPr lang="es-ES" baseline="0" dirty="0"/>
                        <a:t>? </a:t>
                      </a:r>
                      <a:endParaRPr lang="es-ES" dirty="0"/>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Where is</a:t>
                      </a:r>
                      <a:r>
                        <a:rPr lang="en-US" baseline="0" dirty="0"/>
                        <a:t> the pepper plant from? </a:t>
                      </a:r>
                      <a:endParaRPr lang="en-US" dirty="0"/>
                    </a:p>
                    <a:p>
                      <a:pPr marL="342900" indent="-342900">
                        <a:buFont typeface="+mj-lt"/>
                        <a:buAutoNum type="arabicPeriod"/>
                      </a:pPr>
                      <a:r>
                        <a:rPr lang="es-ES" dirty="0"/>
                        <a:t>De dónde es la planta de pimienta? </a:t>
                      </a:r>
                    </a:p>
                    <a:p>
                      <a:pPr marL="342900" indent="-342900">
                        <a:buFont typeface="+mj-lt"/>
                        <a:buAutoNum type="arabicPeriod"/>
                      </a:pPr>
                      <a:r>
                        <a:rPr lang="es-ES" dirty="0" err="1"/>
                        <a:t>Where</a:t>
                      </a:r>
                      <a:r>
                        <a:rPr lang="es-ES" dirty="0"/>
                        <a:t> </a:t>
                      </a:r>
                      <a:r>
                        <a:rPr lang="es-ES" dirty="0" err="1"/>
                        <a:t>did</a:t>
                      </a:r>
                      <a:r>
                        <a:rPr lang="es-ES" dirty="0"/>
                        <a:t> </a:t>
                      </a:r>
                      <a:r>
                        <a:rPr lang="es-ES" dirty="0" err="1"/>
                        <a:t>you</a:t>
                      </a:r>
                      <a:r>
                        <a:rPr lang="es-ES" dirty="0"/>
                        <a:t> </a:t>
                      </a:r>
                      <a:r>
                        <a:rPr lang="es-ES" dirty="0" err="1"/>
                        <a:t>get</a:t>
                      </a:r>
                      <a:r>
                        <a:rPr lang="es-ES" dirty="0"/>
                        <a:t> </a:t>
                      </a:r>
                      <a:r>
                        <a:rPr lang="es-ES" dirty="0" err="1"/>
                        <a:t>it</a:t>
                      </a:r>
                      <a:r>
                        <a:rPr lang="es-ES" dirty="0"/>
                        <a:t>? </a:t>
                      </a:r>
                      <a:endParaRPr lang="es-ES" baseline="0" dirty="0"/>
                    </a:p>
                    <a:p>
                      <a:pPr marL="342900" indent="-342900">
                        <a:buFont typeface="+mj-lt"/>
                        <a:buAutoNum type="arabicPeriod"/>
                      </a:pPr>
                      <a:r>
                        <a:rPr lang="es-ES" baseline="0" dirty="0" err="1"/>
                        <a:t>My</a:t>
                      </a:r>
                      <a:r>
                        <a:rPr lang="es-ES" baseline="0" dirty="0"/>
                        <a:t> </a:t>
                      </a:r>
                      <a:r>
                        <a:rPr lang="es-ES" baseline="0" dirty="0" err="1"/>
                        <a:t>mom</a:t>
                      </a:r>
                      <a:r>
                        <a:rPr lang="es-ES" baseline="0" dirty="0"/>
                        <a:t> </a:t>
                      </a:r>
                      <a:r>
                        <a:rPr lang="es-ES" baseline="0" dirty="0" err="1"/>
                        <a:t>grows</a:t>
                      </a:r>
                      <a:r>
                        <a:rPr lang="es-ES" baseline="0" dirty="0"/>
                        <a:t> </a:t>
                      </a:r>
                      <a:r>
                        <a:rPr lang="es-ES" baseline="0" dirty="0" err="1"/>
                        <a:t>peppers</a:t>
                      </a:r>
                      <a:r>
                        <a:rPr lang="es-ES" baseline="0" dirty="0"/>
                        <a:t> in </a:t>
                      </a:r>
                      <a:r>
                        <a:rPr lang="es-ES" baseline="0" dirty="0" err="1"/>
                        <a:t>the</a:t>
                      </a:r>
                      <a:r>
                        <a:rPr lang="es-ES" baseline="0" dirty="0"/>
                        <a:t> </a:t>
                      </a:r>
                      <a:r>
                        <a:rPr lang="es-ES" baseline="0" dirty="0" err="1"/>
                        <a:t>garden</a:t>
                      </a:r>
                      <a:r>
                        <a:rPr lang="es-ES" baseline="0" dirty="0"/>
                        <a:t>. </a:t>
                      </a:r>
                    </a:p>
                  </a:txBody>
                  <a:tcPr/>
                </a:tc>
                <a:extLst>
                  <a:ext uri="{0D108BD9-81ED-4DB2-BD59-A6C34878D82A}">
                    <a16:rowId xmlns:a16="http://schemas.microsoft.com/office/drawing/2014/main" val="1421431589"/>
                  </a:ext>
                </a:extLst>
              </a:tr>
            </a:tbl>
          </a:graphicData>
        </a:graphic>
      </p:graphicFrame>
    </p:spTree>
    <p:extLst>
      <p:ext uri="{BB962C8B-B14F-4D97-AF65-F5344CB8AC3E}">
        <p14:creationId xmlns:p14="http://schemas.microsoft.com/office/powerpoint/2010/main" val="1385682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Estimated_x0020_Creation_x0020_Date xmlns="826a7eb6-1fc1-4229-aedf-6a10bdcdc31e" xsi:nil="true"/>
    <Remediation_x0020_Date xmlns="826a7eb6-1fc1-4229-aedf-6a10bdcdc31e">2021-09-01T21:48:35+00:00</Remediation_x0020_Date>
    <PublishingExpirationDate xmlns="http://schemas.microsoft.com/sharepoint/v3" xsi:nil="true"/>
    <PublishingStartDate xmlns="http://schemas.microsoft.com/sharepoint/v3" xsi:nil="true"/>
    <Priority xmlns="826a7eb6-1fc1-4229-aedf-6a10bdcdc31e">New</Priority>
  </documentManagement>
</p:properties>
</file>

<file path=customXml/itemProps1.xml><?xml version="1.0" encoding="utf-8"?>
<ds:datastoreItem xmlns:ds="http://schemas.openxmlformats.org/officeDocument/2006/customXml" ds:itemID="{8678A2C5-5A52-4AD3-A4B9-6000A325A068}"/>
</file>

<file path=customXml/itemProps2.xml><?xml version="1.0" encoding="utf-8"?>
<ds:datastoreItem xmlns:ds="http://schemas.openxmlformats.org/officeDocument/2006/customXml" ds:itemID="{2066D308-2F61-497B-8FF6-538B240F5641}"/>
</file>

<file path=customXml/itemProps3.xml><?xml version="1.0" encoding="utf-8"?>
<ds:datastoreItem xmlns:ds="http://schemas.openxmlformats.org/officeDocument/2006/customXml" ds:itemID="{C24C5914-73C6-4958-B5AF-85FEE6D67C75}"/>
</file>

<file path=docProps/app.xml><?xml version="1.0" encoding="utf-8"?>
<Properties xmlns="http://schemas.openxmlformats.org/officeDocument/2006/extended-properties" xmlns:vt="http://schemas.openxmlformats.org/officeDocument/2006/docPropsVTypes">
  <TotalTime>557</TotalTime>
  <Words>2261</Words>
  <Application>Microsoft Office PowerPoint</Application>
  <PresentationFormat>Widescreen</PresentationFormat>
  <Paragraphs>145</Paragraphs>
  <Slides>10</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Tahoma</vt:lpstr>
      <vt:lpstr>Times New Roman</vt:lpstr>
      <vt:lpstr>Office Theme</vt:lpstr>
      <vt:lpstr>Step 3 THSS Local Scoring Rubric for Grade Band 6-8 Writing Questions</vt:lpstr>
      <vt:lpstr>Step 3 THSS Local Scoring Example  for Grade Band 6-8 Writing Questions</vt:lpstr>
      <vt:lpstr>Step 3 THSS Local Scoring Example  for Grade Band 6-8 Writing Questions</vt:lpstr>
      <vt:lpstr>Step 3 THSS Local Scoring Example  for Grade Band 6-8 Writing Questions</vt:lpstr>
      <vt:lpstr>Step 3 THSS Local Scoring Rubric (notes) for Kindergarten Speaking – Show and Share Questions </vt:lpstr>
      <vt:lpstr>Step 3 THSS Local Scoring Rubric for Kindergarten Speaking – Show and Share Questions </vt:lpstr>
      <vt:lpstr>Step 3 THSS Local Scoring Example for Kindergarten Speaking – Show and Share Questions </vt:lpstr>
      <vt:lpstr>Step 3 THSS Local Scoring Example for Kindergarten Speaking – Show and Share Questions </vt:lpstr>
      <vt:lpstr>Step 3 THSS Local Scoring Example for Kindergarten Speaking – Show and Share Questions </vt:lpstr>
      <vt:lpstr>Step 3 THSS Local Scoring Example for Kindergarten Speaking – Show and Share Questions </vt:lpstr>
    </vt:vector>
  </TitlesOfParts>
  <Company>UCLA CRESST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Ledis Castillo</dc:creator>
  <cp:lastModifiedBy>MARTINEZ Carla * ODE</cp:lastModifiedBy>
  <cp:revision>45</cp:revision>
  <dcterms:created xsi:type="dcterms:W3CDTF">2019-01-25T19:48:40Z</dcterms:created>
  <dcterms:modified xsi:type="dcterms:W3CDTF">2021-09-01T21:47:38Z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ies>
</file>