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3"/>
  </p:notesMasterIdLst>
  <p:sldIdLst>
    <p:sldId id="298" r:id="rId5"/>
    <p:sldId id="300" r:id="rId6"/>
    <p:sldId id="288" r:id="rId7"/>
    <p:sldId id="289" r:id="rId8"/>
    <p:sldId id="290" r:id="rId9"/>
    <p:sldId id="299" r:id="rId10"/>
    <p:sldId id="303" r:id="rId11"/>
    <p:sldId id="304"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80708" autoAdjust="0"/>
  </p:normalViewPr>
  <p:slideViewPr>
    <p:cSldViewPr>
      <p:cViewPr varScale="1">
        <p:scale>
          <a:sx n="59" d="100"/>
          <a:sy n="59" d="100"/>
        </p:scale>
        <p:origin x="822" y="66"/>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we have constructed a high-quality assessment, we want to make sure that the administration of the test, and the analysis of the results, is of high quality as well.</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153183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We want to be sure that students are well-prepared to take the test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want to assess the maximum, not typical, performance of the student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do this, we need to give students enough information about the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need to give students time to prepare – pop quizzes do not assess maximum performance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need to consider the appropriateness of the test conditions for what is being assessed (is it timed in class, speeded, is it take-home?)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need to inform the students of the test content (what material will be covered on the test)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also need to consider the emphasis of the test relative to what has been taught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lastly we need to keep in mind how the test will be scored and how the resulting information will be used.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3752472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It is best to keep the following in mind when assembling a test: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the purpose of the assessment being assembled?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the range of content or span of the learning progression to be covered?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the distribution of test items (response type, target topic)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should be typed, printed legibly, and distributed fairly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the organization of test items?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is a good idea to place some easier items first, to minimize test anxiety and improve validity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We want to give clear directions to answer each item</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We also want to provide a balance of item types, content coverage, and difficulty levels as appropriate to the situation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Lastly, we want to make sure adequate time is allowed, or to design a test with our testing time in mind – don’t include too many items, or items that take too long to complete.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2533630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Some important test administration concerns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Time of day – will the students be too tired at 2pm? When was the material usually taught?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Time allotted – students will take longer to complete than we would, is there enough time for them to finish?</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Was the target content taught recently?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There are doubtless many other such issues as well that are specific to a classroom and a particular age group.</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2804240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Next, here are some things to keep in mind when we prepare to analyze student responses: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first step is scoring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Next, group students; for example into upper, middle, and lower scoring groups.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Did any group of students have any particular difficulties? Is there anything in common about the lower or higher scoring groups that might indicate unfairness? Or learning difficulties?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Next, we want to compute item difficulty (the percentage of students passing the item, or the average score on a scored item)</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Then, we can examine responses for the most and least difficult items as well as middle-of-the-road items where some students could answer correctly but others could not.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 these items function differently for different groups?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Are top scorers missing “easy” questions?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Are lower scores the only ones that got the “hard” questions?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2480549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Last, we will need to provide reports on the results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To whom are we reporting?  Our students only, their parents?  Are there any administrative reports that will need to be made?  Different reports may be at different </a:t>
            </a:r>
            <a:r>
              <a:rPr lang="en-US" sz="1200" kern="1200" dirty="0" err="1" smtClean="0">
                <a:solidFill>
                  <a:schemeClr val="tx1"/>
                </a:solidFill>
                <a:effectLst/>
                <a:latin typeface="+mn-lt"/>
                <a:ea typeface="+mn-ea"/>
                <a:cs typeface="+mn-cs"/>
              </a:rPr>
              <a:t>grainsizes</a:t>
            </a:r>
            <a:r>
              <a:rPr lang="en-US" sz="1200" kern="1200" dirty="0" smtClean="0">
                <a:solidFill>
                  <a:schemeClr val="tx1"/>
                </a:solidFill>
                <a:effectLst/>
                <a:latin typeface="+mn-lt"/>
                <a:ea typeface="+mn-ea"/>
                <a:cs typeface="+mn-cs"/>
              </a:rPr>
              <a:t>, or in different formats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“Reports should provide information about student achievement relative to the learning target”.  Students should know the expectations, and how their results were relative to those expectations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1722276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completes our chapter on test administration, and the series of videos on item and test development.  </a:t>
            </a:r>
            <a:r>
              <a:rPr lang="en-US" sz="1200" kern="1200" smtClean="0">
                <a:solidFill>
                  <a:schemeClr val="tx1"/>
                </a:solidFill>
                <a:effectLst/>
                <a:latin typeface="+mn-lt"/>
                <a:ea typeface="+mn-ea"/>
                <a:cs typeface="+mn-cs"/>
              </a:rPr>
              <a:t>For further information, here are some references for you.</a:t>
            </a:r>
          </a:p>
          <a:p>
            <a:endParaRPr lang="en-US"/>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2556810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33629491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524000"/>
            <a:ext cx="1981200" cy="3429000"/>
          </a:xfrm>
        </p:spPr>
        <p:txBody>
          <a:bodyPr/>
          <a:lstStyle/>
          <a:p>
            <a:r>
              <a:rPr lang="en-US" dirty="0" smtClean="0"/>
              <a:t>Preparing student</a:t>
            </a:r>
          </a:p>
          <a:p>
            <a:r>
              <a:rPr lang="en-US" dirty="0" smtClean="0"/>
              <a:t>Test Assembly</a:t>
            </a:r>
          </a:p>
          <a:p>
            <a:r>
              <a:rPr lang="en-US" dirty="0" smtClean="0"/>
              <a:t>Test administration</a:t>
            </a:r>
          </a:p>
          <a:p>
            <a:r>
              <a:rPr lang="en-US" dirty="0" smtClean="0"/>
              <a:t>Analysis of student responses</a:t>
            </a:r>
          </a:p>
          <a:p>
            <a:r>
              <a:rPr lang="en-US" dirty="0" smtClean="0"/>
              <a:t>Reporting</a:t>
            </a:r>
          </a:p>
          <a:p>
            <a:endParaRPr lang="en-US" dirty="0"/>
          </a:p>
        </p:txBody>
      </p:sp>
      <p:sp>
        <p:nvSpPr>
          <p:cNvPr id="2" name="Title 1"/>
          <p:cNvSpPr>
            <a:spLocks noGrp="1"/>
          </p:cNvSpPr>
          <p:nvPr>
            <p:ph type="title"/>
          </p:nvPr>
        </p:nvSpPr>
        <p:spPr/>
        <p:txBody>
          <a:bodyPr/>
          <a:lstStyle/>
          <a:p>
            <a:r>
              <a:rPr lang="en-US" smtClean="0"/>
              <a:t>test </a:t>
            </a:r>
            <a:r>
              <a:rPr lang="en-US" dirty="0" smtClean="0"/>
              <a:t>administration and reporting</a:t>
            </a:r>
            <a:endParaRPr lang="en-US" dirty="0"/>
          </a:p>
        </p:txBody>
      </p:sp>
    </p:spTree>
    <p:extLst>
      <p:ext uri="{BB962C8B-B14F-4D97-AF65-F5344CB8AC3E}">
        <p14:creationId xmlns:p14="http://schemas.microsoft.com/office/powerpoint/2010/main" val="2550273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681729"/>
          </a:xfrm>
        </p:spPr>
        <p:txBody>
          <a:bodyPr>
            <a:normAutofit lnSpcReduction="10000"/>
          </a:bodyPr>
          <a:lstStyle/>
          <a:p>
            <a:r>
              <a:rPr lang="en-US" dirty="0" smtClean="0"/>
              <a:t>Assess maximum, not typical, performance of the student</a:t>
            </a:r>
          </a:p>
          <a:p>
            <a:r>
              <a:rPr lang="en-US" dirty="0" smtClean="0"/>
              <a:t>Give students enough information about the assessment:</a:t>
            </a:r>
          </a:p>
          <a:p>
            <a:pPr lvl="1"/>
            <a:r>
              <a:rPr lang="en-US" sz="2000" dirty="0" smtClean="0"/>
              <a:t>Time</a:t>
            </a:r>
          </a:p>
          <a:p>
            <a:pPr lvl="2"/>
            <a:r>
              <a:rPr lang="en-US" sz="2000" dirty="0" smtClean="0"/>
              <a:t>Pop quizzes do not assess maximum performance</a:t>
            </a:r>
          </a:p>
          <a:p>
            <a:pPr lvl="1"/>
            <a:r>
              <a:rPr lang="en-US" sz="2000" dirty="0" smtClean="0"/>
              <a:t>Test condition (timed, speeded, take-home)</a:t>
            </a:r>
          </a:p>
          <a:p>
            <a:pPr lvl="1"/>
            <a:r>
              <a:rPr lang="en-US" sz="2000" dirty="0" smtClean="0"/>
              <a:t>Test content </a:t>
            </a:r>
          </a:p>
          <a:p>
            <a:pPr lvl="1"/>
            <a:r>
              <a:rPr lang="en-US" sz="2000" dirty="0" smtClean="0"/>
              <a:t>Emphasis of the test</a:t>
            </a:r>
          </a:p>
          <a:p>
            <a:pPr lvl="1"/>
            <a:r>
              <a:rPr lang="en-US" sz="2000" dirty="0" smtClean="0"/>
              <a:t>Scoring </a:t>
            </a:r>
          </a:p>
          <a:p>
            <a:pPr lvl="1"/>
            <a:r>
              <a:rPr lang="en-US" sz="2000" dirty="0" smtClean="0"/>
              <a:t>Test use</a:t>
            </a:r>
          </a:p>
          <a:p>
            <a:pPr marL="365760" lvl="1" indent="0">
              <a:buNone/>
            </a:pPr>
            <a:endParaRPr lang="en-US" sz="2000" dirty="0" smtClean="0"/>
          </a:p>
          <a:p>
            <a:pPr lvl="1"/>
            <a:endParaRPr lang="en-US" dirty="0" smtClean="0"/>
          </a:p>
          <a:p>
            <a:pPr lvl="1"/>
            <a:endParaRPr lang="en-US" dirty="0" smtClean="0"/>
          </a:p>
          <a:p>
            <a:pPr marL="45720" indent="0">
              <a:buNone/>
            </a:pPr>
            <a:endParaRPr lang="en-US" dirty="0"/>
          </a:p>
          <a:p>
            <a:pPr marL="45720" indent="0">
              <a:buNone/>
            </a:pPr>
            <a:r>
              <a:rPr lang="en-US" dirty="0" smtClean="0"/>
              <a:t>  </a:t>
            </a:r>
            <a:endParaRPr lang="en-US" dirty="0"/>
          </a:p>
        </p:txBody>
      </p:sp>
      <p:sp>
        <p:nvSpPr>
          <p:cNvPr id="3" name="Title 2"/>
          <p:cNvSpPr>
            <a:spLocks noGrp="1"/>
          </p:cNvSpPr>
          <p:nvPr>
            <p:ph type="title"/>
          </p:nvPr>
        </p:nvSpPr>
        <p:spPr/>
        <p:txBody>
          <a:bodyPr/>
          <a:lstStyle/>
          <a:p>
            <a:r>
              <a:rPr lang="en-US" dirty="0" smtClean="0"/>
              <a:t>Preparing students</a:t>
            </a:r>
            <a:endParaRPr lang="en-US" dirty="0"/>
          </a:p>
        </p:txBody>
      </p:sp>
      <p:sp>
        <p:nvSpPr>
          <p:cNvPr id="4" name="TextBox 3"/>
          <p:cNvSpPr txBox="1"/>
          <p:nvPr/>
        </p:nvSpPr>
        <p:spPr>
          <a:xfrm>
            <a:off x="762000" y="5257800"/>
            <a:ext cx="7848600" cy="1015663"/>
          </a:xfrm>
          <a:prstGeom prst="rect">
            <a:avLst/>
          </a:prstGeom>
          <a:solidFill>
            <a:schemeClr val="tx1">
              <a:lumMod val="60000"/>
              <a:lumOff val="40000"/>
            </a:schemeClr>
          </a:solidFill>
        </p:spPr>
        <p:txBody>
          <a:bodyPr wrap="square" rtlCol="0">
            <a:spAutoFit/>
          </a:bodyPr>
          <a:lstStyle/>
          <a:p>
            <a:r>
              <a:rPr lang="en-US" sz="2000" dirty="0" smtClean="0">
                <a:solidFill>
                  <a:schemeClr val="bg1"/>
                </a:solidFill>
              </a:rPr>
              <a:t>Poor </a:t>
            </a:r>
            <a:r>
              <a:rPr lang="en-US" sz="2000" dirty="0">
                <a:solidFill>
                  <a:schemeClr val="bg1"/>
                </a:solidFill>
              </a:rPr>
              <a:t>test administration conditions have the potential to interfere with students demonstrating their full potential and puts at risk the accuracy and usefulness of the </a:t>
            </a:r>
            <a:r>
              <a:rPr lang="en-US" sz="2000" dirty="0" smtClean="0">
                <a:solidFill>
                  <a:schemeClr val="bg1"/>
                </a:solidFill>
              </a:rPr>
              <a:t>data (ODE, 2014 ).</a:t>
            </a:r>
            <a:endParaRPr lang="en-US" sz="2000" dirty="0">
              <a:solidFill>
                <a:schemeClr val="bg1"/>
              </a:solidFill>
            </a:endParaRPr>
          </a:p>
        </p:txBody>
      </p:sp>
    </p:spTree>
    <p:extLst>
      <p:ext uri="{BB962C8B-B14F-4D97-AF65-F5344CB8AC3E}">
        <p14:creationId xmlns:p14="http://schemas.microsoft.com/office/powerpoint/2010/main" val="2211160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0"/>
            <a:r>
              <a:rPr lang="en-US" sz="2400" dirty="0"/>
              <a:t>Purpose of the assessment being assembled</a:t>
            </a:r>
          </a:p>
          <a:p>
            <a:pPr lvl="0"/>
            <a:r>
              <a:rPr lang="en-US" sz="2400" dirty="0"/>
              <a:t>Range of content/Learning Progression to be covered</a:t>
            </a:r>
          </a:p>
          <a:p>
            <a:r>
              <a:rPr lang="en-US" sz="2400" dirty="0"/>
              <a:t>Distribution of test items</a:t>
            </a:r>
          </a:p>
          <a:p>
            <a:pPr lvl="1"/>
            <a:r>
              <a:rPr lang="en-US" sz="2400" dirty="0"/>
              <a:t>Type the test and distribute it fairly</a:t>
            </a:r>
          </a:p>
          <a:p>
            <a:r>
              <a:rPr lang="en-US" sz="2400" dirty="0"/>
              <a:t>Organization of test items</a:t>
            </a:r>
          </a:p>
          <a:p>
            <a:pPr lvl="1"/>
            <a:r>
              <a:rPr lang="en-US" sz="2400" dirty="0"/>
              <a:t>Place easier items first </a:t>
            </a:r>
            <a:r>
              <a:rPr lang="en-US" sz="2400" dirty="0">
                <a:sym typeface="Wingdings" panose="05000000000000000000" pitchFamily="2" charset="2"/>
              </a:rPr>
              <a:t> minimize test-anxiety and improve validity</a:t>
            </a:r>
            <a:endParaRPr lang="en-US" sz="2400" dirty="0"/>
          </a:p>
          <a:p>
            <a:pPr lvl="1"/>
            <a:r>
              <a:rPr lang="en-US" sz="2400" dirty="0"/>
              <a:t>Give clear directions to answer each item</a:t>
            </a:r>
          </a:p>
          <a:p>
            <a:pPr lvl="1"/>
            <a:r>
              <a:rPr lang="en-US" sz="2400" dirty="0"/>
              <a:t>Provide a balance of item types, content coverage, difficulty levels</a:t>
            </a:r>
          </a:p>
          <a:p>
            <a:r>
              <a:rPr lang="en-US" sz="2400" dirty="0"/>
              <a:t>Make sure adequate time is </a:t>
            </a:r>
            <a:r>
              <a:rPr lang="en-US" sz="2400" dirty="0" smtClean="0"/>
              <a:t>allowed</a:t>
            </a:r>
            <a:endParaRPr lang="en-US" sz="2400" dirty="0"/>
          </a:p>
        </p:txBody>
      </p:sp>
      <p:sp>
        <p:nvSpPr>
          <p:cNvPr id="2" name="Title 1"/>
          <p:cNvSpPr>
            <a:spLocks noGrp="1"/>
          </p:cNvSpPr>
          <p:nvPr>
            <p:ph type="title"/>
          </p:nvPr>
        </p:nvSpPr>
        <p:spPr/>
        <p:txBody>
          <a:bodyPr/>
          <a:lstStyle/>
          <a:p>
            <a:r>
              <a:rPr lang="en-US" dirty="0" smtClean="0"/>
              <a:t>Test Assembly</a:t>
            </a:r>
            <a:endParaRPr lang="en-US" dirty="0"/>
          </a:p>
        </p:txBody>
      </p:sp>
    </p:spTree>
    <p:extLst>
      <p:ext uri="{BB962C8B-B14F-4D97-AF65-F5344CB8AC3E}">
        <p14:creationId xmlns:p14="http://schemas.microsoft.com/office/powerpoint/2010/main" val="666189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Time of day</a:t>
            </a:r>
          </a:p>
          <a:p>
            <a:r>
              <a:rPr lang="en-US" sz="2400" dirty="0" smtClean="0"/>
              <a:t>Time allotted</a:t>
            </a:r>
          </a:p>
          <a:p>
            <a:r>
              <a:rPr lang="en-US" sz="2400" dirty="0" smtClean="0"/>
              <a:t>Proximity to teaching of targeted content</a:t>
            </a:r>
          </a:p>
          <a:p>
            <a:r>
              <a:rPr lang="en-US" sz="2400" dirty="0" smtClean="0"/>
              <a:t>Other issues</a:t>
            </a:r>
            <a:endParaRPr lang="en-US" sz="2400" dirty="0"/>
          </a:p>
        </p:txBody>
      </p:sp>
      <p:sp>
        <p:nvSpPr>
          <p:cNvPr id="2" name="Title 1"/>
          <p:cNvSpPr>
            <a:spLocks noGrp="1"/>
          </p:cNvSpPr>
          <p:nvPr>
            <p:ph type="title"/>
          </p:nvPr>
        </p:nvSpPr>
        <p:spPr/>
        <p:txBody>
          <a:bodyPr/>
          <a:lstStyle/>
          <a:p>
            <a:r>
              <a:rPr lang="en-US" dirty="0" smtClean="0"/>
              <a:t>Test administration considerations</a:t>
            </a:r>
            <a:endParaRPr lang="en-US" dirty="0"/>
          </a:p>
        </p:txBody>
      </p:sp>
    </p:spTree>
    <p:extLst>
      <p:ext uri="{BB962C8B-B14F-4D97-AF65-F5344CB8AC3E}">
        <p14:creationId xmlns:p14="http://schemas.microsoft.com/office/powerpoint/2010/main" val="2961849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72000"/>
          </a:xfrm>
        </p:spPr>
        <p:txBody>
          <a:bodyPr>
            <a:normAutofit/>
          </a:bodyPr>
          <a:lstStyle/>
          <a:p>
            <a:pPr lvl="0"/>
            <a:r>
              <a:rPr lang="en-US" dirty="0" smtClean="0"/>
              <a:t>Score student responses</a:t>
            </a:r>
          </a:p>
          <a:p>
            <a:r>
              <a:rPr lang="en-US" dirty="0" smtClean="0"/>
              <a:t>Group students </a:t>
            </a:r>
            <a:r>
              <a:rPr lang="en-US" dirty="0" smtClean="0">
                <a:sym typeface="Wingdings" panose="05000000000000000000" pitchFamily="2" charset="2"/>
              </a:rPr>
              <a:t> upper-, middle-, and lower-scoring group</a:t>
            </a:r>
          </a:p>
          <a:p>
            <a:pPr lvl="1"/>
            <a:r>
              <a:rPr lang="en-US" dirty="0"/>
              <a:t>Did the group of students have particular difficulties?  What might be done about this</a:t>
            </a:r>
            <a:r>
              <a:rPr lang="en-US" dirty="0" smtClean="0"/>
              <a:t>?</a:t>
            </a:r>
            <a:endParaRPr lang="en-US" dirty="0" smtClean="0">
              <a:sym typeface="Wingdings" panose="05000000000000000000" pitchFamily="2" charset="2"/>
            </a:endParaRPr>
          </a:p>
          <a:p>
            <a:r>
              <a:rPr lang="en-US" dirty="0" smtClean="0"/>
              <a:t>Compute item difficulty (percent of students passing item, or average score)</a:t>
            </a:r>
          </a:p>
          <a:p>
            <a:r>
              <a:rPr lang="en-US" dirty="0" smtClean="0"/>
              <a:t>Analyze responses for the least and most difficult items, as well as items where most students could do</a:t>
            </a:r>
            <a:endParaRPr lang="en-US" dirty="0"/>
          </a:p>
          <a:p>
            <a:pPr lvl="1"/>
            <a:r>
              <a:rPr lang="en-US" dirty="0" smtClean="0"/>
              <a:t>Distribution of scores per item</a:t>
            </a:r>
          </a:p>
          <a:p>
            <a:r>
              <a:rPr lang="en-US" dirty="0"/>
              <a:t>Does the item function differently for different groups of students?</a:t>
            </a:r>
            <a:endParaRPr lang="en-US" dirty="0" smtClean="0"/>
          </a:p>
        </p:txBody>
      </p:sp>
      <p:sp>
        <p:nvSpPr>
          <p:cNvPr id="2" name="Title 1"/>
          <p:cNvSpPr>
            <a:spLocks noGrp="1"/>
          </p:cNvSpPr>
          <p:nvPr>
            <p:ph type="title"/>
          </p:nvPr>
        </p:nvSpPr>
        <p:spPr/>
        <p:txBody>
          <a:bodyPr/>
          <a:lstStyle/>
          <a:p>
            <a:r>
              <a:rPr lang="en-US" dirty="0" smtClean="0"/>
              <a:t>Analysis of Student Responses</a:t>
            </a:r>
            <a:endParaRPr lang="en-US" dirty="0"/>
          </a:p>
        </p:txBody>
      </p:sp>
    </p:spTree>
    <p:extLst>
      <p:ext uri="{BB962C8B-B14F-4D97-AF65-F5344CB8AC3E}">
        <p14:creationId xmlns:p14="http://schemas.microsoft.com/office/powerpoint/2010/main" val="1713955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Reports should provide information about student achievement relative to the learning </a:t>
            </a:r>
            <a:r>
              <a:rPr lang="en-US" sz="2400" dirty="0" smtClean="0"/>
              <a:t>target (ODE, 2014). </a:t>
            </a:r>
            <a:endParaRPr lang="en-US" sz="2400" dirty="0"/>
          </a:p>
          <a:p>
            <a:endParaRPr lang="en-US" sz="2400" dirty="0"/>
          </a:p>
        </p:txBody>
      </p:sp>
      <p:sp>
        <p:nvSpPr>
          <p:cNvPr id="3" name="Title 2"/>
          <p:cNvSpPr>
            <a:spLocks noGrp="1"/>
          </p:cNvSpPr>
          <p:nvPr>
            <p:ph type="title"/>
          </p:nvPr>
        </p:nvSpPr>
        <p:spPr/>
        <p:txBody>
          <a:bodyPr/>
          <a:lstStyle/>
          <a:p>
            <a:r>
              <a:rPr lang="en-US" dirty="0" smtClean="0"/>
              <a:t>reporting</a:t>
            </a:r>
            <a:endParaRPr lang="en-US" dirty="0"/>
          </a:p>
        </p:txBody>
      </p:sp>
    </p:spTree>
    <p:extLst>
      <p:ext uri="{BB962C8B-B14F-4D97-AF65-F5344CB8AC3E}">
        <p14:creationId xmlns:p14="http://schemas.microsoft.com/office/powerpoint/2010/main" val="59375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953000"/>
          </a:xfrm>
        </p:spPr>
        <p:txBody>
          <a:bodyPr>
            <a:normAutofit/>
          </a:bodyPr>
          <a:lstStyle/>
          <a:p>
            <a:pPr lvl="0"/>
            <a:r>
              <a:rPr lang="en-US" sz="1800" dirty="0" err="1" smtClean="0">
                <a:cs typeface="Times New Roman" panose="02020603050405020304" pitchFamily="18" charset="0"/>
              </a:rPr>
              <a:t>Nitko</a:t>
            </a:r>
            <a:r>
              <a:rPr lang="en-US" sz="1800" dirty="0" smtClean="0">
                <a:cs typeface="Times New Roman" panose="02020603050405020304" pitchFamily="18" charset="0"/>
              </a:rPr>
              <a:t>, A. J., &amp; </a:t>
            </a:r>
            <a:r>
              <a:rPr lang="en-US" sz="1800" dirty="0" err="1" smtClean="0">
                <a:cs typeface="Times New Roman" panose="02020603050405020304" pitchFamily="18" charset="0"/>
              </a:rPr>
              <a:t>Brookhart</a:t>
            </a:r>
            <a:r>
              <a:rPr lang="en-US" sz="1800" dirty="0" smtClean="0">
                <a:cs typeface="Times New Roman" panose="02020603050405020304" pitchFamily="18" charset="0"/>
              </a:rPr>
              <a:t>, S. (2007). </a:t>
            </a:r>
            <a:r>
              <a:rPr lang="en-US" sz="1800" i="1" dirty="0" smtClean="0">
                <a:cs typeface="Times New Roman" panose="02020603050405020304" pitchFamily="18" charset="0"/>
              </a:rPr>
              <a:t>Educational assessment of students</a:t>
            </a:r>
            <a:r>
              <a:rPr lang="en-US" sz="1800" dirty="0" smtClean="0">
                <a:cs typeface="Times New Roman" panose="02020603050405020304" pitchFamily="18" charset="0"/>
              </a:rPr>
              <a:t>. Upper Saddle River, NJ: Pearson Education, Inc.</a:t>
            </a:r>
          </a:p>
          <a:p>
            <a:r>
              <a:rPr lang="en-US" altLang="zh-CN" sz="1800" dirty="0">
                <a:cs typeface="Times New Roman" panose="02020603050405020304" pitchFamily="18" charset="0"/>
              </a:rPr>
              <a:t>McMillan, J. H. (2007). </a:t>
            </a:r>
            <a:r>
              <a:rPr lang="en-US" altLang="zh-CN" sz="1800" i="1" dirty="0">
                <a:cs typeface="Times New Roman" panose="02020603050405020304" pitchFamily="18" charset="0"/>
              </a:rPr>
              <a:t>Classroom assessment. Principles and practice for effective standard-based instruction</a:t>
            </a:r>
            <a:r>
              <a:rPr lang="en-US" altLang="zh-CN" sz="1800" dirty="0">
                <a:cs typeface="Times New Roman" panose="02020603050405020304" pitchFamily="18" charset="0"/>
              </a:rPr>
              <a:t> (4th ed.). Boston: Pearson - Allyn &amp; Bacon. </a:t>
            </a:r>
            <a:endParaRPr lang="en-US" altLang="zh-CN" sz="1800" dirty="0" smtClean="0">
              <a:cs typeface="Times New Roman" panose="02020603050405020304" pitchFamily="18" charset="0"/>
            </a:endParaRPr>
          </a:p>
          <a:p>
            <a:r>
              <a:rPr lang="en-US" altLang="zh-CN" sz="1800" dirty="0" smtClean="0">
                <a:cs typeface="Times New Roman" panose="02020603050405020304" pitchFamily="18" charset="0"/>
              </a:rPr>
              <a:t>Oregon Department of Education. (2014, June). </a:t>
            </a:r>
            <a:r>
              <a:rPr lang="en-US" altLang="zh-CN" sz="1800" i="1" dirty="0" smtClean="0">
                <a:cs typeface="Times New Roman" panose="02020603050405020304" pitchFamily="18" charset="0"/>
              </a:rPr>
              <a:t>Assessment guidance</a:t>
            </a:r>
            <a:r>
              <a:rPr lang="en-US" altLang="zh-CN" sz="1800" dirty="0" smtClean="0">
                <a:cs typeface="Times New Roman" panose="02020603050405020304" pitchFamily="18" charset="0"/>
              </a:rPr>
              <a:t>. </a:t>
            </a:r>
          </a:p>
          <a:p>
            <a:r>
              <a:rPr lang="en-US" sz="1800" dirty="0" smtClean="0">
                <a:cs typeface="Times New Roman" panose="02020603050405020304" pitchFamily="18" charset="0"/>
              </a:rPr>
              <a:t>Wilson</a:t>
            </a:r>
            <a:r>
              <a:rPr lang="en-US" sz="1800" dirty="0">
                <a:cs typeface="Times New Roman" panose="02020603050405020304" pitchFamily="18" charset="0"/>
              </a:rPr>
              <a:t>, M. (2005). </a:t>
            </a:r>
            <a:r>
              <a:rPr lang="en-US" sz="1800" i="1" dirty="0">
                <a:cs typeface="Times New Roman" panose="02020603050405020304" pitchFamily="18" charset="0"/>
              </a:rPr>
              <a:t>Constructing measures: An item response modeling approach</a:t>
            </a:r>
            <a:r>
              <a:rPr lang="en-US" sz="1800" dirty="0">
                <a:cs typeface="Times New Roman" panose="02020603050405020304" pitchFamily="18" charset="0"/>
              </a:rPr>
              <a:t>. New </a:t>
            </a:r>
            <a:r>
              <a:rPr lang="en-US" sz="1800" dirty="0" smtClean="0">
                <a:cs typeface="Times New Roman" panose="02020603050405020304" pitchFamily="18" charset="0"/>
              </a:rPr>
              <a:t>York: Psychology </a:t>
            </a:r>
            <a:r>
              <a:rPr lang="en-US" sz="1800" dirty="0">
                <a:cs typeface="Times New Roman" panose="02020603050405020304" pitchFamily="18" charset="0"/>
              </a:rPr>
              <a:t>Press, Taylor &amp; Francis </a:t>
            </a:r>
            <a:r>
              <a:rPr lang="en-US" sz="1800" dirty="0" smtClean="0">
                <a:cs typeface="Times New Roman" panose="02020603050405020304" pitchFamily="18" charset="0"/>
              </a:rPr>
              <a:t>Group.</a:t>
            </a:r>
          </a:p>
          <a:p>
            <a:r>
              <a:rPr lang="en-US" sz="1800" dirty="0" smtClean="0">
                <a:cs typeface="Times New Roman" panose="02020603050405020304" pitchFamily="18" charset="0"/>
              </a:rPr>
              <a:t>Wilson, M., &amp; Sloane, K. (2000). From principles to practice: An embedded assessment system. </a:t>
            </a:r>
            <a:r>
              <a:rPr lang="en-US" sz="1800" i="1" dirty="0" smtClean="0">
                <a:cs typeface="Times New Roman" panose="02020603050405020304" pitchFamily="18" charset="0"/>
              </a:rPr>
              <a:t>Applied Measurement in Education, 13 </a:t>
            </a:r>
            <a:r>
              <a:rPr lang="en-US" sz="1800" dirty="0" smtClean="0">
                <a:cs typeface="Times New Roman" panose="02020603050405020304" pitchFamily="18" charset="0"/>
              </a:rPr>
              <a:t>(2), pp. 181-208.</a:t>
            </a:r>
          </a:p>
          <a:p>
            <a:r>
              <a:rPr lang="en-US" sz="1800" dirty="0" smtClean="0">
                <a:cs typeface="Times New Roman" panose="02020603050405020304" pitchFamily="18" charset="0"/>
              </a:rPr>
              <a:t>Smarter Balanced Assessment Consortium. (2012, April). </a:t>
            </a:r>
            <a:r>
              <a:rPr lang="en-US" sz="1800" i="1" dirty="0" smtClean="0">
                <a:cs typeface="Times New Roman" panose="02020603050405020304" pitchFamily="18" charset="0"/>
              </a:rPr>
              <a:t>General item specifications.</a:t>
            </a:r>
          </a:p>
          <a:p>
            <a:endParaRPr lang="en-US" sz="1200" dirty="0">
              <a:cs typeface="Times New Roman" panose="02020603050405020304" pitchFamily="18" charset="0"/>
            </a:endParaRPr>
          </a:p>
          <a:p>
            <a:pPr marL="0" indent="0">
              <a:buNone/>
            </a:pPr>
            <a:endParaRPr lang="en-US" altLang="en-US" dirty="0"/>
          </a:p>
          <a:p>
            <a:pPr lvl="0"/>
            <a:endParaRPr lang="en-US" dirty="0" smtClean="0"/>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4245144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Introduction to Test Administration </a:t>
            </a:r>
            <a:r>
              <a:rPr lang="en-US" sz="1400" u="sng"/>
              <a:t>and </a:t>
            </a:r>
            <a:r>
              <a:rPr lang="en-US" sz="1400" u="sng" smtClean="0"/>
              <a:t>Reporting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248400" y="2819400"/>
            <a:ext cx="1981200" cy="762000"/>
          </a:xfrm>
          <a:prstGeom prst="rect">
            <a:avLst/>
          </a:prstGeom>
          <a:noFill/>
          <a:ln>
            <a:noFill/>
          </a:ln>
        </p:spPr>
      </p:pic>
    </p:spTree>
    <p:extLst>
      <p:ext uri="{BB962C8B-B14F-4D97-AF65-F5344CB8AC3E}">
        <p14:creationId xmlns:p14="http://schemas.microsoft.com/office/powerpoint/2010/main" val="6491228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0&quot;&gt;&lt;object type=&quot;1&quot; unique_id=&quot;10001&quot;&gt;&lt;object type=&quot;2&quot; unique_id=&quot;21400&quot;&gt;&lt;object type=&quot;3&quot; unique_id=&quot;21401&quot;&gt;&lt;property id=&quot;20148&quot; value=&quot;5&quot;/&gt;&lt;property id=&quot;20300&quot; value=&quot;Slide 1 - &amp;quot;test administration and reporting&amp;quot;&quot;/&gt;&lt;property id=&quot;20307&quot; value=&quot;298&quot;/&gt;&lt;/object&gt;&lt;object type=&quot;3&quot; unique_id=&quot;21402&quot;&gt;&lt;property id=&quot;20148&quot; value=&quot;5&quot;/&gt;&lt;property id=&quot;20300&quot; value=&quot;Slide 2 - &amp;quot;Preparing students&amp;quot;&quot;/&gt;&lt;property id=&quot;20307&quot; value=&quot;300&quot;/&gt;&lt;/object&gt;&lt;object type=&quot;3&quot; unique_id=&quot;21403&quot;&gt;&lt;property id=&quot;20148&quot; value=&quot;5&quot;/&gt;&lt;property id=&quot;20300&quot; value=&quot;Slide 3 - &amp;quot;Test Assembly&amp;quot;&quot;/&gt;&lt;property id=&quot;20307&quot; value=&quot;288&quot;/&gt;&lt;/object&gt;&lt;object type=&quot;3&quot; unique_id=&quot;21404&quot;&gt;&lt;property id=&quot;20148&quot; value=&quot;5&quot;/&gt;&lt;property id=&quot;20300&quot; value=&quot;Slide 4 - &amp;quot;Test administration considerations&amp;quot;&quot;/&gt;&lt;property id=&quot;20307&quot; value=&quot;289&quot;/&gt;&lt;/object&gt;&lt;object type=&quot;3&quot; unique_id=&quot;21405&quot;&gt;&lt;property id=&quot;20148&quot; value=&quot;5&quot;/&gt;&lt;property id=&quot;20300&quot; value=&quot;Slide 5 - &amp;quot;Analysis of Student Responses&amp;quot;&quot;/&gt;&lt;property id=&quot;20307&quot; value=&quot;290&quot;/&gt;&lt;/object&gt;&lt;object type=&quot;3&quot; unique_id=&quot;21406&quot;&gt;&lt;property id=&quot;20148&quot; value=&quot;5&quot;/&gt;&lt;property id=&quot;20300&quot; value=&quot;Slide 6 - &amp;quot;reporting&amp;quot;&quot;/&gt;&lt;property id=&quot;20307&quot; value=&quot;299&quot;/&gt;&lt;/object&gt;&lt;object type=&quot;3&quot; unique_id=&quot;21407&quot;&gt;&lt;property id=&quot;20148&quot; value=&quot;5&quot;/&gt;&lt;property id=&quot;20300&quot; value=&quot;Slide 7 - &amp;quot;Bibliography&amp;quot;&quot;/&gt;&lt;property id=&quot;20307&quot; value=&quot;303&quot;/&gt;&lt;/object&gt;&lt;object type=&quot;3&quot; unique_id=&quot;21408&quot;&gt;&lt;property id=&quot;20148&quot; value=&quot;5&quot;/&gt;&lt;property id=&quot;20300&quot; value=&quot;Slide 8 - &amp;quot;Creative Commons License &amp;quot;&quot;/&gt;&lt;property id=&quot;20307&quot; value=&quot;304&quot;/&gt;&lt;/object&gt;&lt;/object&gt;&lt;object type=&quot;8&quot; unique_id=&quot;21418&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1D7A5C-99CD-4C2E-A50C-027E208D00E4}"/>
</file>

<file path=customXml/itemProps2.xml><?xml version="1.0" encoding="utf-8"?>
<ds:datastoreItem xmlns:ds="http://schemas.openxmlformats.org/officeDocument/2006/customXml" ds:itemID="{1D814C6A-D1F8-449B-9B8E-DC9FB5F924D6}"/>
</file>

<file path=customXml/itemProps3.xml><?xml version="1.0" encoding="utf-8"?>
<ds:datastoreItem xmlns:ds="http://schemas.openxmlformats.org/officeDocument/2006/customXml" ds:itemID="{06E81C1B-419C-410A-9BD3-27B5951E24A7}"/>
</file>

<file path=docProps/app.xml><?xml version="1.0" encoding="utf-8"?>
<Properties xmlns="http://schemas.openxmlformats.org/officeDocument/2006/extended-properties" xmlns:vt="http://schemas.openxmlformats.org/officeDocument/2006/docPropsVTypes">
  <Template/>
  <TotalTime>2677</TotalTime>
  <Words>1304</Words>
  <Application>Microsoft Office PowerPoint</Application>
  <PresentationFormat>On-screen Show (4:3)</PresentationFormat>
  <Paragraphs>116</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微软雅黑</vt:lpstr>
      <vt:lpstr>Arial</vt:lpstr>
      <vt:lpstr>Calibri</vt:lpstr>
      <vt:lpstr>Franklin Gothic Medium</vt:lpstr>
      <vt:lpstr>Times New Roman</vt:lpstr>
      <vt:lpstr>Wingdings</vt:lpstr>
      <vt:lpstr>Wingdings 2</vt:lpstr>
      <vt:lpstr>Grid</vt:lpstr>
      <vt:lpstr>test administration and reporting</vt:lpstr>
      <vt:lpstr>Preparing students</vt:lpstr>
      <vt:lpstr>Test Assembly</vt:lpstr>
      <vt:lpstr>Test administration considerations</vt:lpstr>
      <vt:lpstr>Analysis of Student Responses</vt:lpstr>
      <vt:lpstr>reporting</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Administration and Reporting PowerPoint Presentation</dc:title>
  <dc:creator>Oregon Department of Education</dc:creator>
  <cp:lastModifiedBy>ASPENGREN Kirsten - ODE</cp:lastModifiedBy>
  <cp:revision>86</cp:revision>
  <dcterms:created xsi:type="dcterms:W3CDTF">2014-07-22T17:12:15Z</dcterms:created>
  <dcterms:modified xsi:type="dcterms:W3CDTF">2019-06-17T21:57:24Z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