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8"/>
  </p:notesMasterIdLst>
  <p:sldIdLst>
    <p:sldId id="259" r:id="rId5"/>
    <p:sldId id="293" r:id="rId6"/>
    <p:sldId id="262" r:id="rId7"/>
    <p:sldId id="261" r:id="rId8"/>
    <p:sldId id="297" r:id="rId9"/>
    <p:sldId id="291" r:id="rId10"/>
    <p:sldId id="294" r:id="rId11"/>
    <p:sldId id="260" r:id="rId12"/>
    <p:sldId id="284" r:id="rId13"/>
    <p:sldId id="295" r:id="rId14"/>
    <p:sldId id="296" r:id="rId15"/>
    <p:sldId id="298" r:id="rId16"/>
    <p:sldId id="299"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30" autoAdjust="0"/>
  </p:normalViewPr>
  <p:slideViewPr>
    <p:cSldViewPr>
      <p:cViewPr varScale="1">
        <p:scale>
          <a:sx n="88" d="100"/>
          <a:sy n="88" d="100"/>
        </p:scale>
        <p:origin x="163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44052406-DD69-44F0-B13D-E81D1F5C1789}" type="datetimeFigureOut">
              <a:rPr lang="en-US"/>
              <a:pPr>
                <a:defRPr/>
              </a:pPr>
              <a:t>9/27/2017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536367F8-EFEC-434B-B89D-E80BDF9E0882}" type="slidenum">
              <a:rPr lang="en-US"/>
              <a:pPr>
                <a:defRPr/>
              </a:pPr>
              <a:t>‹#›</a:t>
            </a:fld>
            <a:endParaRPr lang="en-US"/>
          </a:p>
        </p:txBody>
      </p:sp>
    </p:spTree>
    <p:extLst>
      <p:ext uri="{BB962C8B-B14F-4D97-AF65-F5344CB8AC3E}">
        <p14:creationId xmlns:p14="http://schemas.microsoft.com/office/powerpoint/2010/main" val="21398346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Introduce myself.</a:t>
            </a:r>
          </a:p>
        </p:txBody>
      </p:sp>
      <p:sp>
        <p:nvSpPr>
          <p:cNvPr id="4" name="Slide Number Placeholder 3"/>
          <p:cNvSpPr>
            <a:spLocks noGrp="1"/>
          </p:cNvSpPr>
          <p:nvPr>
            <p:ph type="sldNum" sz="quarter" idx="5"/>
          </p:nvPr>
        </p:nvSpPr>
        <p:spPr/>
        <p:txBody>
          <a:bodyPr/>
          <a:lstStyle/>
          <a:p>
            <a:pPr>
              <a:defRPr/>
            </a:pPr>
            <a:fld id="{55DFAA6D-5DD5-496E-BAF3-FD16B573D31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three outcomes for reporting are listed in this order for a reason. We heard from projects that the reflection process has been a valuable one and that the questions provided have been useful</a:t>
            </a:r>
          </a:p>
          <a:p>
            <a:endParaRPr lang="en-US" baseline="0" dirty="0" smtClean="0"/>
          </a:p>
          <a:p>
            <a:r>
              <a:rPr lang="en-US" baseline="0" dirty="0" smtClean="0"/>
              <a:t>We coupled the June reflection with an in-person sharing which was really well received. Provided an opportunity for projects to learn from each other and ask each other questions</a:t>
            </a:r>
          </a:p>
          <a:p>
            <a:endParaRPr lang="en-US" baseline="0" dirty="0" smtClean="0"/>
          </a:p>
          <a:p>
            <a:r>
              <a:rPr lang="en-US" baseline="0" dirty="0" smtClean="0"/>
              <a:t>I think of accountability two ways – internal and external. It is a way for projects to ask themselves how are we doing at keeping the work moving forward while at the same time providing an artifact that is evidence of work being done.</a:t>
            </a:r>
          </a:p>
          <a:p>
            <a:endParaRPr lang="en-US" baseline="0" dirty="0" smtClean="0"/>
          </a:p>
          <a:p>
            <a:r>
              <a:rPr lang="en-US" dirty="0" smtClean="0"/>
              <a:t>Partnership</a:t>
            </a:r>
            <a:r>
              <a:rPr lang="en-US" baseline="0" dirty="0" smtClean="0"/>
              <a:t> with Theresa</a:t>
            </a:r>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10</a:t>
            </a:fld>
            <a:endParaRPr lang="en-US"/>
          </a:p>
        </p:txBody>
      </p:sp>
    </p:spTree>
    <p:extLst>
      <p:ext uri="{BB962C8B-B14F-4D97-AF65-F5344CB8AC3E}">
        <p14:creationId xmlns:p14="http://schemas.microsoft.com/office/powerpoint/2010/main" val="1156456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want this process to be useful for projects and ODE/CB</a:t>
            </a:r>
            <a:r>
              <a:rPr lang="en-US" baseline="0" dirty="0" smtClean="0"/>
              <a:t> and take the best of what we have learned to this point. There is no perfect format for reporting, but we feel like this combination gets at the best that both have to offer.</a:t>
            </a:r>
          </a:p>
          <a:p>
            <a:endParaRPr lang="en-US" baseline="0" dirty="0" smtClean="0"/>
          </a:p>
          <a:p>
            <a:r>
              <a:rPr lang="en-US" baseline="0" dirty="0" smtClean="0"/>
              <a:t>Trying to be mindful of travel and distances</a:t>
            </a:r>
          </a:p>
          <a:p>
            <a:endParaRPr lang="en-US" baseline="0" dirty="0" smtClean="0"/>
          </a:p>
          <a:p>
            <a:r>
              <a:rPr lang="en-US" baseline="0" dirty="0" smtClean="0"/>
              <a:t>Any dates you know are bad? Feedback on this draft idea</a:t>
            </a:r>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11</a:t>
            </a:fld>
            <a:endParaRPr lang="en-US"/>
          </a:p>
        </p:txBody>
      </p:sp>
    </p:spTree>
    <p:extLst>
      <p:ext uri="{BB962C8B-B14F-4D97-AF65-F5344CB8AC3E}">
        <p14:creationId xmlns:p14="http://schemas.microsoft.com/office/powerpoint/2010/main" val="1766863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projects are being funded</a:t>
            </a:r>
          </a:p>
          <a:p>
            <a:r>
              <a:rPr lang="en-US" dirty="0" smtClean="0"/>
              <a:t>Moving from competitive to continuing has made it necessary to</a:t>
            </a:r>
            <a:r>
              <a:rPr lang="en-US" baseline="0" dirty="0" smtClean="0"/>
              <a:t> seek additional detail since we don’t have a scoring rubric to use</a:t>
            </a:r>
          </a:p>
          <a:p>
            <a:endParaRPr lang="en-US" baseline="0" dirty="0" smtClean="0"/>
          </a:p>
          <a:p>
            <a:r>
              <a:rPr lang="en-US" baseline="0" dirty="0" smtClean="0"/>
              <a:t>How can we communicate the key components to those not in the know, without drowning in data?</a:t>
            </a:r>
          </a:p>
          <a:p>
            <a:endParaRPr lang="en-US" baseline="0" dirty="0" smtClean="0"/>
          </a:p>
          <a:p>
            <a:r>
              <a:rPr lang="en-US" baseline="0" dirty="0" smtClean="0"/>
              <a:t>Will talk this afternoon about report format</a:t>
            </a:r>
          </a:p>
          <a:p>
            <a:endParaRPr lang="en-US" baseline="0" dirty="0"/>
          </a:p>
          <a:p>
            <a:endParaRPr lang="en-US" baseline="0" dirty="0" smtClean="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a:t>
            </a:fld>
            <a:endParaRPr lang="en-US"/>
          </a:p>
        </p:txBody>
      </p:sp>
    </p:spTree>
    <p:extLst>
      <p:ext uri="{BB962C8B-B14F-4D97-AF65-F5344CB8AC3E}">
        <p14:creationId xmlns:p14="http://schemas.microsoft.com/office/powerpoint/2010/main" val="324972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US" alt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98A888-3FB0-43F2-8858-F1468EA346C5}"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 on dates for peer sessions, see those as a similar process to the process we used at the end of June with Year 1 folks. Chance</a:t>
            </a:r>
            <a:r>
              <a:rPr lang="en-US" baseline="0" dirty="0" smtClean="0"/>
              <a:t> to learn from each other and report on progress. </a:t>
            </a:r>
            <a:r>
              <a:rPr lang="en-US" dirty="0" smtClean="0"/>
              <a:t>When</a:t>
            </a:r>
            <a:r>
              <a:rPr lang="en-US" baseline="0" dirty="0" smtClean="0"/>
              <a:t> we talk about reporting this afternoon we’ll</a:t>
            </a:r>
            <a:r>
              <a:rPr lang="en-US" dirty="0" smtClean="0"/>
              <a:t> discuss</a:t>
            </a:r>
            <a:r>
              <a:rPr lang="en-US" baseline="0" dirty="0" smtClean="0"/>
              <a:t> our intention to combine/supplement reports with </a:t>
            </a:r>
            <a:r>
              <a:rPr lang="en-US" baseline="0" dirty="0" err="1" smtClean="0"/>
              <a:t>convenings</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4</a:t>
            </a:fld>
            <a:endParaRPr lang="en-US"/>
          </a:p>
        </p:txBody>
      </p:sp>
    </p:spTree>
    <p:extLst>
      <p:ext uri="{BB962C8B-B14F-4D97-AF65-F5344CB8AC3E}">
        <p14:creationId xmlns:p14="http://schemas.microsoft.com/office/powerpoint/2010/main" val="626463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5</a:t>
            </a:fld>
            <a:endParaRPr lang="en-US"/>
          </a:p>
        </p:txBody>
      </p:sp>
    </p:spTree>
    <p:extLst>
      <p:ext uri="{BB962C8B-B14F-4D97-AF65-F5344CB8AC3E}">
        <p14:creationId xmlns:p14="http://schemas.microsoft.com/office/powerpoint/2010/main" val="2533307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your award letter says you have until June 30,</a:t>
            </a:r>
            <a:r>
              <a:rPr lang="en-US" baseline="0" dirty="0" smtClean="0"/>
              <a:t> 2019, he RFA and award letter make clear that this is a one year grant. Please make sure everyone who needs to know that does!</a:t>
            </a:r>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6</a:t>
            </a:fld>
            <a:endParaRPr lang="en-US"/>
          </a:p>
        </p:txBody>
      </p:sp>
    </p:spTree>
    <p:extLst>
      <p:ext uri="{BB962C8B-B14F-4D97-AF65-F5344CB8AC3E}">
        <p14:creationId xmlns:p14="http://schemas.microsoft.com/office/powerpoint/2010/main" val="3277303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Prior to submitting a claim through EGMS, we will ask each project to submit an “invoice” via email that shows the expenses related to the funds being claimed. In the Excel template that we provide, you’ll be asked to identify the type of expenditure (salaries, contractor fees, travel,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and associate it with a goal. Our intention in shifting to this process is to provide projects with a way to track their expenditures over the life of the grant, to provide ODE with data to share with the legislature on how grant funds are being spent so that we can better tell the story of the impact SDCG are having in districts, and to maintain accountability for the funds being spent.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send your “invoice” to Sarah via email</a:t>
            </a:r>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7</a:t>
            </a:fld>
            <a:endParaRPr lang="en-US"/>
          </a:p>
        </p:txBody>
      </p:sp>
    </p:spTree>
    <p:extLst>
      <p:ext uri="{BB962C8B-B14F-4D97-AF65-F5344CB8AC3E}">
        <p14:creationId xmlns:p14="http://schemas.microsoft.com/office/powerpoint/2010/main" val="4247122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a:t>
            </a:r>
            <a:r>
              <a:rPr lang="en-US" altLang="en-US" baseline="0" dirty="0" smtClean="0"/>
              <a:t> is something new we are trying. With the onset of SB 182 we are being asked to be able describe impact of funds as the commission looks at how to roll out the new model.</a:t>
            </a:r>
            <a:endParaRPr lang="en-US" alt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8279CB-AA73-43E6-9247-C116D94F169A}"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A9A50A-6B5A-46C4-8222-2D8303E19670}"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82299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pPr>
              <a:defRPr/>
            </a:pPr>
            <a:fld id="{009469E9-0418-4C3D-B736-CDA947BD4FC6}" type="slidenum">
              <a:rPr lang="en-US" altLang="en-US"/>
              <a:pPr>
                <a:defRPr/>
              </a:pPr>
              <a:t>‹#›</a:t>
            </a:fld>
            <a:endParaRPr lang="en-US" altLang="en-US"/>
          </a:p>
        </p:txBody>
      </p:sp>
    </p:spTree>
    <p:extLst>
      <p:ext uri="{BB962C8B-B14F-4D97-AF65-F5344CB8AC3E}">
        <p14:creationId xmlns:p14="http://schemas.microsoft.com/office/powerpoint/2010/main" val="358725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pPr>
              <a:defRPr/>
            </a:pPr>
            <a:fld id="{756E58F0-8A76-43A2-9714-A00B8B39E720}" type="slidenum">
              <a:rPr lang="en-US" altLang="en-US"/>
              <a:pPr>
                <a:defRPr/>
              </a:pPr>
              <a:t>‹#›</a:t>
            </a:fld>
            <a:endParaRPr lang="en-US" altLang="en-US"/>
          </a:p>
        </p:txBody>
      </p:sp>
    </p:spTree>
    <p:extLst>
      <p:ext uri="{BB962C8B-B14F-4D97-AF65-F5344CB8AC3E}">
        <p14:creationId xmlns:p14="http://schemas.microsoft.com/office/powerpoint/2010/main" val="2970110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normAutofit/>
          </a:bodyPr>
          <a:lstStyle>
            <a:lvl1pPr>
              <a:defRPr sz="2800"/>
            </a:lvl1pPr>
            <a:lvl2pPr>
              <a:defRPr sz="24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815D5DA-00E0-4748-BEE8-B21FEF4191D4}" type="datetimeFigureOut">
              <a:rPr lang="en-US"/>
              <a:pPr>
                <a:defRPr/>
              </a:pPr>
              <a:t>9/27/2017</a:t>
            </a:fld>
            <a:endParaRPr lang="en-US"/>
          </a:p>
        </p:txBody>
      </p:sp>
      <p:sp>
        <p:nvSpPr>
          <p:cNvPr id="5" name="Footer Placeholder 2"/>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71FE6EF-8AD8-486D-B4DD-D932F711AFB3}" type="slidenum">
              <a:rPr lang="en-US"/>
              <a:pPr>
                <a:defRPr/>
              </a:pPr>
              <a:t>‹#›</a:t>
            </a:fld>
            <a:endParaRPr lang="en-US"/>
          </a:p>
        </p:txBody>
      </p:sp>
    </p:spTree>
    <p:extLst>
      <p:ext uri="{BB962C8B-B14F-4D97-AF65-F5344CB8AC3E}">
        <p14:creationId xmlns:p14="http://schemas.microsoft.com/office/powerpoint/2010/main" val="478955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B64809B7-C5B5-4638-B479-F570D7710832}" type="slidenum">
              <a:rPr lang="en-US" altLang="en-US"/>
              <a:pPr>
                <a:defRPr/>
              </a:pPr>
              <a:t>‹#›</a:t>
            </a:fld>
            <a:endParaRPr lang="en-US" altLang="en-US"/>
          </a:p>
        </p:txBody>
      </p:sp>
    </p:spTree>
    <p:extLst>
      <p:ext uri="{BB962C8B-B14F-4D97-AF65-F5344CB8AC3E}">
        <p14:creationId xmlns:p14="http://schemas.microsoft.com/office/powerpoint/2010/main" val="406684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270811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068A924F-B567-484D-8F33-8AC74423F201}" type="slidenum">
              <a:rPr lang="en-US" altLang="en-US"/>
              <a:pPr>
                <a:defRPr/>
              </a:pPr>
              <a:t>‹#›</a:t>
            </a:fld>
            <a:endParaRPr lang="en-US" altLang="en-US"/>
          </a:p>
        </p:txBody>
      </p:sp>
    </p:spTree>
    <p:extLst>
      <p:ext uri="{BB962C8B-B14F-4D97-AF65-F5344CB8AC3E}">
        <p14:creationId xmlns:p14="http://schemas.microsoft.com/office/powerpoint/2010/main" val="139490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BC9B9384-BE3F-43FC-8FC8-1549B2036410}" type="slidenum">
              <a:rPr lang="en-US" altLang="en-US"/>
              <a:pPr>
                <a:defRPr/>
              </a:pPr>
              <a:t>‹#›</a:t>
            </a:fld>
            <a:endParaRPr lang="en-US" altLang="en-US"/>
          </a:p>
        </p:txBody>
      </p:sp>
    </p:spTree>
    <p:extLst>
      <p:ext uri="{BB962C8B-B14F-4D97-AF65-F5344CB8AC3E}">
        <p14:creationId xmlns:p14="http://schemas.microsoft.com/office/powerpoint/2010/main" val="113818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F115DC89-2D08-4D67-AC57-E32A2CDB534B}" type="slidenum">
              <a:rPr lang="en-US" altLang="en-US"/>
              <a:pPr>
                <a:defRPr/>
              </a:pPr>
              <a:t>‹#›</a:t>
            </a:fld>
            <a:endParaRPr lang="en-US" altLang="en-US"/>
          </a:p>
        </p:txBody>
      </p:sp>
    </p:spTree>
    <p:extLst>
      <p:ext uri="{BB962C8B-B14F-4D97-AF65-F5344CB8AC3E}">
        <p14:creationId xmlns:p14="http://schemas.microsoft.com/office/powerpoint/2010/main" val="320539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9E176CEE-43F5-4766-87B8-427AFE0EB8CE}" type="slidenum">
              <a:rPr lang="en-US" altLang="en-US"/>
              <a:pPr>
                <a:defRPr/>
              </a:pPr>
              <a:t>‹#›</a:t>
            </a:fld>
            <a:endParaRPr lang="en-US" altLang="en-US" dirty="0"/>
          </a:p>
        </p:txBody>
      </p:sp>
    </p:spTree>
    <p:extLst>
      <p:ext uri="{BB962C8B-B14F-4D97-AF65-F5344CB8AC3E}">
        <p14:creationId xmlns:p14="http://schemas.microsoft.com/office/powerpoint/2010/main" val="3055404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0B88F129-CCB1-4B4C-8451-C1BFB0D3066F}" type="slidenum">
              <a:rPr lang="en-US" altLang="en-US"/>
              <a:pPr>
                <a:defRPr/>
              </a:pPr>
              <a:t>‹#›</a:t>
            </a:fld>
            <a:endParaRPr lang="en-US" altLang="en-US" dirty="0"/>
          </a:p>
        </p:txBody>
      </p:sp>
    </p:spTree>
    <p:extLst>
      <p:ext uri="{BB962C8B-B14F-4D97-AF65-F5344CB8AC3E}">
        <p14:creationId xmlns:p14="http://schemas.microsoft.com/office/powerpoint/2010/main" val="42646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pPr>
              <a:defRPr/>
            </a:pPr>
            <a:fld id="{785073B9-A360-4416-A2C1-9A99E4ABFB78}" type="slidenum">
              <a:rPr lang="en-US" altLang="en-US"/>
              <a:pPr>
                <a:defRPr/>
              </a:pPr>
              <a:t>‹#›</a:t>
            </a:fld>
            <a:endParaRPr lang="en-US" altLang="en-US"/>
          </a:p>
        </p:txBody>
      </p:sp>
    </p:spTree>
    <p:extLst>
      <p:ext uri="{BB962C8B-B14F-4D97-AF65-F5344CB8AC3E}">
        <p14:creationId xmlns:p14="http://schemas.microsoft.com/office/powerpoint/2010/main" val="220172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600AE717-2294-4A19-AA34-D65D5F954A7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mailto:sarah.martin@ode.state.or.us"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Box 4"/>
          <p:cNvSpPr txBox="1">
            <a:spLocks noChangeArrowheads="1"/>
          </p:cNvSpPr>
          <p:nvPr/>
        </p:nvSpPr>
        <p:spPr bwMode="auto">
          <a:xfrm>
            <a:off x="673100" y="2438400"/>
            <a:ext cx="8229600"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Calibri" pitchFamily="34" charset="0"/>
                <a:cs typeface="Tahoma"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Calibri" pitchFamily="34" charset="0"/>
                <a:cs typeface="Tahoma"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Calibri" pitchFamily="34" charset="0"/>
                <a:cs typeface="Tahoma" pitchFamily="34" charset="0"/>
              </a:defRPr>
            </a:lvl3pPr>
            <a:lvl4pPr marL="1600200" indent="-228600" eaLnBrk="0" hangingPunct="0">
              <a:spcBef>
                <a:spcPts val="400"/>
              </a:spcBef>
              <a:buClr>
                <a:srgbClr val="9BB39B"/>
              </a:buClr>
              <a:buSzPct val="70000"/>
              <a:buFont typeface="Wingdings" pitchFamily="2" charset="2"/>
              <a:buChar char=""/>
              <a:defRPr>
                <a:solidFill>
                  <a:schemeClr val="tx1"/>
                </a:solidFill>
                <a:latin typeface="Calibri" pitchFamily="34" charset="0"/>
                <a:cs typeface="Tahoma"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Calibri" pitchFamily="34" charset="0"/>
                <a:cs typeface="Tahoma"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Calibri" pitchFamily="34" charset="0"/>
                <a:cs typeface="Tahoma"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Calibri" pitchFamily="34" charset="0"/>
                <a:cs typeface="Tahoma"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Calibri" pitchFamily="34" charset="0"/>
                <a:cs typeface="Tahoma"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Calibri" pitchFamily="34" charset="0"/>
                <a:cs typeface="Tahoma" pitchFamily="34" charset="0"/>
              </a:defRPr>
            </a:lvl9pPr>
          </a:lstStyle>
          <a:p>
            <a:pPr algn="r" eaLnBrk="1" hangingPunct="1">
              <a:spcBef>
                <a:spcPct val="0"/>
              </a:spcBef>
              <a:buClrTx/>
              <a:buSzTx/>
              <a:buFontTx/>
              <a:buNone/>
            </a:pPr>
            <a:r>
              <a:rPr lang="en-US" altLang="en-US" sz="4400" dirty="0" smtClean="0">
                <a:latin typeface="Tahoma" pitchFamily="34" charset="0"/>
              </a:rPr>
              <a:t>SDCG Grant Manager Meeting</a:t>
            </a:r>
          </a:p>
          <a:p>
            <a:pPr algn="r" eaLnBrk="1" hangingPunct="1">
              <a:spcBef>
                <a:spcPct val="0"/>
              </a:spcBef>
              <a:buClrTx/>
              <a:buSzTx/>
              <a:buFontTx/>
              <a:buNone/>
            </a:pPr>
            <a:r>
              <a:rPr lang="en-US" altLang="en-US" sz="4400" dirty="0" smtClean="0">
                <a:latin typeface="Tahoma" pitchFamily="34" charset="0"/>
              </a:rPr>
              <a:t>ODE Update </a:t>
            </a:r>
          </a:p>
          <a:p>
            <a:pPr eaLnBrk="1" hangingPunct="1">
              <a:spcBef>
                <a:spcPct val="0"/>
              </a:spcBef>
              <a:buClrTx/>
              <a:buSzTx/>
              <a:buFontTx/>
              <a:buNone/>
            </a:pPr>
            <a:endParaRPr lang="en-US" altLang="en-US" sz="1800" dirty="0">
              <a:latin typeface="Arial" charset="0"/>
            </a:endParaRPr>
          </a:p>
        </p:txBody>
      </p:sp>
      <p:sp>
        <p:nvSpPr>
          <p:cNvPr id="2" name="Title 1"/>
          <p:cNvSpPr>
            <a:spLocks noGrp="1"/>
          </p:cNvSpPr>
          <p:nvPr>
            <p:ph type="ctrTitle"/>
          </p:nvPr>
        </p:nvSpPr>
        <p:spPr>
          <a:xfrm>
            <a:off x="1066800" y="4495800"/>
            <a:ext cx="7772400" cy="1470025"/>
          </a:xfrm>
        </p:spPr>
        <p:txBody>
          <a:bodyPr/>
          <a:lstStyle/>
          <a:p>
            <a:r>
              <a:rPr lang="en-US" dirty="0" smtClean="0"/>
              <a:t>September 26, 2017</a:t>
            </a:r>
            <a:endParaRPr lang="en-US" dirty="0"/>
          </a:p>
        </p:txBody>
      </p:sp>
    </p:spTree>
    <p:extLst>
      <p:ext uri="{BB962C8B-B14F-4D97-AF65-F5344CB8AC3E}">
        <p14:creationId xmlns:p14="http://schemas.microsoft.com/office/powerpoint/2010/main" val="786766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Reporting</a:t>
            </a:r>
            <a:endParaRPr lang="en-US" dirty="0"/>
          </a:p>
        </p:txBody>
      </p:sp>
      <p:sp>
        <p:nvSpPr>
          <p:cNvPr id="3" name="Text Placeholder 2"/>
          <p:cNvSpPr>
            <a:spLocks noGrp="1"/>
          </p:cNvSpPr>
          <p:nvPr>
            <p:ph type="body" idx="1"/>
          </p:nvPr>
        </p:nvSpPr>
        <p:spPr/>
        <p:txBody>
          <a:bodyPr>
            <a:normAutofit lnSpcReduction="10000"/>
          </a:bodyPr>
          <a:lstStyle/>
          <a:p>
            <a:r>
              <a:rPr lang="en-US" sz="3600" dirty="0" smtClean="0"/>
              <a:t>Reflection</a:t>
            </a:r>
          </a:p>
          <a:p>
            <a:endParaRPr lang="en-US" sz="3600" dirty="0" smtClean="0"/>
          </a:p>
          <a:p>
            <a:endParaRPr lang="en-US" sz="3600" dirty="0" smtClean="0"/>
          </a:p>
          <a:p>
            <a:r>
              <a:rPr lang="en-US" sz="3600" dirty="0" smtClean="0"/>
              <a:t>Learning</a:t>
            </a:r>
          </a:p>
          <a:p>
            <a:endParaRPr lang="en-US" sz="3600" dirty="0"/>
          </a:p>
          <a:p>
            <a:endParaRPr lang="en-US" sz="3600" dirty="0" smtClean="0"/>
          </a:p>
          <a:p>
            <a:r>
              <a:rPr lang="en-US" sz="3600" dirty="0" smtClean="0"/>
              <a:t>Accountability</a:t>
            </a:r>
          </a:p>
          <a:p>
            <a:pPr lvl="1"/>
            <a:endParaRPr lang="en-US" sz="3200" dirty="0"/>
          </a:p>
        </p:txBody>
      </p:sp>
      <p:sp>
        <p:nvSpPr>
          <p:cNvPr id="4" name="AutoShape 2" descr="Image result for reflection images"/>
          <p:cNvSpPr>
            <a:spLocks noChangeAspect="1" noChangeArrowheads="1"/>
          </p:cNvSpPr>
          <p:nvPr/>
        </p:nvSpPr>
        <p:spPr bwMode="auto">
          <a:xfrm>
            <a:off x="0" y="-136525"/>
            <a:ext cx="1562100" cy="1123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15112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the plan?</a:t>
            </a:r>
            <a:endParaRPr lang="en-US" dirty="0"/>
          </a:p>
        </p:txBody>
      </p:sp>
      <p:sp>
        <p:nvSpPr>
          <p:cNvPr id="3" name="Text Placeholder 2"/>
          <p:cNvSpPr>
            <a:spLocks noGrp="1"/>
          </p:cNvSpPr>
          <p:nvPr>
            <p:ph type="body" idx="1"/>
          </p:nvPr>
        </p:nvSpPr>
        <p:spPr/>
        <p:txBody>
          <a:bodyPr>
            <a:normAutofit/>
          </a:bodyPr>
          <a:lstStyle/>
          <a:p>
            <a:r>
              <a:rPr lang="en-US" sz="3200" dirty="0" smtClean="0"/>
              <a:t>Combination of written reports and project </a:t>
            </a:r>
            <a:r>
              <a:rPr lang="en-US" sz="3200" dirty="0" err="1" smtClean="0"/>
              <a:t>convenings</a:t>
            </a:r>
            <a:endParaRPr lang="en-US" sz="3200" dirty="0" smtClean="0"/>
          </a:p>
          <a:p>
            <a:pPr lvl="1"/>
            <a:r>
              <a:rPr lang="en-US" sz="2800" dirty="0" smtClean="0"/>
              <a:t>Written reports for reflection and </a:t>
            </a:r>
          </a:p>
          <a:p>
            <a:pPr lvl="1"/>
            <a:r>
              <a:rPr lang="en-US" sz="2800" dirty="0" smtClean="0"/>
              <a:t>Use </a:t>
            </a:r>
            <a:r>
              <a:rPr lang="en-US" sz="2800" dirty="0" err="1" smtClean="0"/>
              <a:t>convenings</a:t>
            </a:r>
            <a:r>
              <a:rPr lang="en-US" sz="2800" dirty="0" smtClean="0"/>
              <a:t> as a way to share and learn</a:t>
            </a:r>
          </a:p>
          <a:p>
            <a:r>
              <a:rPr lang="en-US" sz="3200" dirty="0" smtClean="0"/>
              <a:t>DRAFT ideas</a:t>
            </a:r>
          </a:p>
          <a:p>
            <a:pPr lvl="1"/>
            <a:r>
              <a:rPr lang="en-US" sz="2800" dirty="0" smtClean="0"/>
              <a:t>Written reports due in December and April</a:t>
            </a:r>
          </a:p>
          <a:p>
            <a:pPr lvl="1"/>
            <a:r>
              <a:rPr lang="en-US" sz="2800" dirty="0" err="1" smtClean="0"/>
              <a:t>Convenings</a:t>
            </a:r>
            <a:r>
              <a:rPr lang="en-US" sz="2800" dirty="0" smtClean="0"/>
              <a:t> in February and June with some written prep</a:t>
            </a:r>
            <a:endParaRPr lang="en-US" sz="3200" dirty="0" smtClean="0"/>
          </a:p>
          <a:p>
            <a:pPr lvl="1"/>
            <a:endParaRPr lang="en-US" sz="2800"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813188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Text Placeholder 2"/>
          <p:cNvSpPr>
            <a:spLocks noGrp="1"/>
          </p:cNvSpPr>
          <p:nvPr>
            <p:ph type="body" idx="1"/>
          </p:nvPr>
        </p:nvSpPr>
        <p:spPr/>
        <p:txBody>
          <a:bodyPr>
            <a:normAutofit/>
          </a:bodyPr>
          <a:lstStyle/>
          <a:p>
            <a:r>
              <a:rPr lang="en-US" sz="3200" dirty="0" smtClean="0"/>
              <a:t>What have you liked about the reports?</a:t>
            </a:r>
          </a:p>
          <a:p>
            <a:endParaRPr lang="en-US" sz="3200" dirty="0" smtClean="0"/>
          </a:p>
          <a:p>
            <a:r>
              <a:rPr lang="en-US" sz="3200" dirty="0" smtClean="0"/>
              <a:t>What would you change if you could?</a:t>
            </a:r>
          </a:p>
          <a:p>
            <a:endParaRPr lang="en-US" sz="3200" dirty="0"/>
          </a:p>
          <a:p>
            <a:r>
              <a:rPr lang="en-US" sz="3200" dirty="0" smtClean="0"/>
              <a:t>What dates are good/bad for </a:t>
            </a:r>
            <a:r>
              <a:rPr lang="en-US" sz="3200" dirty="0" err="1" smtClean="0"/>
              <a:t>convenings</a:t>
            </a:r>
            <a:r>
              <a:rPr lang="en-US" sz="3200" smtClean="0"/>
              <a:t>?</a:t>
            </a:r>
            <a:endParaRPr lang="en-US" sz="3200" dirty="0" smtClean="0"/>
          </a:p>
          <a:p>
            <a:pPr marL="0" indent="0">
              <a:buNone/>
            </a:pPr>
            <a:endParaRPr lang="en-US" sz="3200" dirty="0"/>
          </a:p>
        </p:txBody>
      </p:sp>
    </p:spTree>
    <p:extLst>
      <p:ext uri="{BB962C8B-B14F-4D97-AF65-F5344CB8AC3E}">
        <p14:creationId xmlns:p14="http://schemas.microsoft.com/office/powerpoint/2010/main" val="2305021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Text Placeholder 2"/>
          <p:cNvSpPr>
            <a:spLocks noGrp="1"/>
          </p:cNvSpPr>
          <p:nvPr>
            <p:ph type="body" idx="1"/>
          </p:nvPr>
        </p:nvSpPr>
        <p:spPr/>
        <p:txBody>
          <a:bodyPr/>
          <a:lstStyle/>
          <a:p>
            <a:r>
              <a:rPr lang="en-US" dirty="0" smtClean="0"/>
              <a:t>Sarah Martin, Education Specialist</a:t>
            </a:r>
          </a:p>
          <a:p>
            <a:pPr lvl="1"/>
            <a:r>
              <a:rPr lang="en-US" sz="2800" dirty="0">
                <a:hlinkClick r:id="rId2"/>
              </a:rPr>
              <a:t>s</a:t>
            </a:r>
            <a:r>
              <a:rPr lang="en-US" sz="2800" dirty="0" smtClean="0">
                <a:hlinkClick r:id="rId2"/>
              </a:rPr>
              <a:t>arah.martin@ode.state.or.us</a:t>
            </a:r>
            <a:endParaRPr lang="en-US" sz="2800" dirty="0" smtClean="0"/>
          </a:p>
          <a:p>
            <a:pPr lvl="1"/>
            <a:r>
              <a:rPr lang="en-US" sz="2800" dirty="0" smtClean="0"/>
              <a:t>503-947-5668</a:t>
            </a:r>
            <a:endParaRPr lang="en-US" sz="2800" dirty="0"/>
          </a:p>
        </p:txBody>
      </p:sp>
    </p:spTree>
    <p:extLst>
      <p:ext uri="{BB962C8B-B14F-4D97-AF65-F5344CB8AC3E}">
        <p14:creationId xmlns:p14="http://schemas.microsoft.com/office/powerpoint/2010/main" val="108490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Plans</a:t>
            </a:r>
            <a:endParaRPr lang="en-US" dirty="0"/>
          </a:p>
        </p:txBody>
      </p:sp>
      <p:sp>
        <p:nvSpPr>
          <p:cNvPr id="3" name="Content Placeholder 2"/>
          <p:cNvSpPr>
            <a:spLocks noGrp="1"/>
          </p:cNvSpPr>
          <p:nvPr>
            <p:ph idx="1"/>
          </p:nvPr>
        </p:nvSpPr>
        <p:spPr>
          <a:xfrm>
            <a:off x="1066800" y="1600201"/>
            <a:ext cx="8001000" cy="4267199"/>
          </a:xfrm>
        </p:spPr>
        <p:txBody>
          <a:bodyPr/>
          <a:lstStyle/>
          <a:p>
            <a:r>
              <a:rPr lang="en-US" dirty="0" smtClean="0"/>
              <a:t>All projects have received feedback</a:t>
            </a:r>
          </a:p>
          <a:p>
            <a:pPr lvl="1"/>
            <a:r>
              <a:rPr lang="en-US" dirty="0" smtClean="0"/>
              <a:t>Need for more detail related to the fact that this is an application for funds rather than a report</a:t>
            </a:r>
          </a:p>
          <a:p>
            <a:r>
              <a:rPr lang="en-US" dirty="0" smtClean="0"/>
              <a:t>Continuing to work toward finding the right balance for reporting</a:t>
            </a:r>
          </a:p>
          <a:p>
            <a:endParaRPr lang="en-US" dirty="0" smtClean="0"/>
          </a:p>
        </p:txBody>
      </p:sp>
    </p:spTree>
    <p:extLst>
      <p:ext uri="{BB962C8B-B14F-4D97-AF65-F5344CB8AC3E}">
        <p14:creationId xmlns:p14="http://schemas.microsoft.com/office/powerpoint/2010/main" val="3874606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z="4400" dirty="0" smtClean="0"/>
              <a:t>Use of Funds</a:t>
            </a:r>
          </a:p>
        </p:txBody>
      </p:sp>
      <p:sp>
        <p:nvSpPr>
          <p:cNvPr id="3" name="Text Placeholder 2"/>
          <p:cNvSpPr>
            <a:spLocks noGrp="1"/>
          </p:cNvSpPr>
          <p:nvPr>
            <p:ph type="body" idx="1"/>
          </p:nvPr>
        </p:nvSpPr>
        <p:spPr>
          <a:xfrm>
            <a:off x="1143000" y="1219200"/>
            <a:ext cx="8229600" cy="5410200"/>
          </a:xfrm>
        </p:spPr>
        <p:txBody>
          <a:bodyPr>
            <a:normAutofit fontScale="47500" lnSpcReduction="20000"/>
          </a:bodyPr>
          <a:lstStyle/>
          <a:p>
            <a:pPr lvl="0"/>
            <a:r>
              <a:rPr lang="en-US" sz="6000" dirty="0"/>
              <a:t>Release time </a:t>
            </a:r>
          </a:p>
          <a:p>
            <a:pPr lvl="0"/>
            <a:r>
              <a:rPr lang="en-US" sz="6000" dirty="0" smtClean="0"/>
              <a:t>Substitute </a:t>
            </a:r>
            <a:r>
              <a:rPr lang="en-US" sz="6000" dirty="0"/>
              <a:t>pay for teachers </a:t>
            </a:r>
          </a:p>
          <a:p>
            <a:pPr lvl="0"/>
            <a:r>
              <a:rPr lang="en-US" sz="6000" dirty="0"/>
              <a:t>Stipends/compensation for certified and classified </a:t>
            </a:r>
            <a:r>
              <a:rPr lang="en-US" sz="6000" dirty="0" smtClean="0"/>
              <a:t>staff</a:t>
            </a:r>
            <a:endParaRPr lang="en-US" sz="6000" dirty="0"/>
          </a:p>
          <a:p>
            <a:pPr lvl="0"/>
            <a:r>
              <a:rPr lang="en-US" sz="6000" dirty="0"/>
              <a:t>Grant manager/project director expenses </a:t>
            </a:r>
            <a:endParaRPr lang="en-US" sz="6000" dirty="0" smtClean="0"/>
          </a:p>
          <a:p>
            <a:pPr lvl="0"/>
            <a:r>
              <a:rPr lang="en-US" sz="6000" dirty="0" smtClean="0"/>
              <a:t>Professional </a:t>
            </a:r>
            <a:r>
              <a:rPr lang="en-US" sz="6000" dirty="0"/>
              <a:t>development aligned to </a:t>
            </a:r>
            <a:r>
              <a:rPr lang="en-US" sz="6000" dirty="0" smtClean="0"/>
              <a:t>goals</a:t>
            </a:r>
            <a:endParaRPr lang="en-US" sz="6000" dirty="0"/>
          </a:p>
          <a:p>
            <a:pPr lvl="0"/>
            <a:r>
              <a:rPr lang="en-US" sz="6000" dirty="0"/>
              <a:t>Consultation services aligned to project goals</a:t>
            </a:r>
          </a:p>
          <a:p>
            <a:pPr lvl="0"/>
            <a:r>
              <a:rPr lang="en-US" sz="6000" dirty="0"/>
              <a:t>Materials and supplies for the project</a:t>
            </a:r>
          </a:p>
          <a:p>
            <a:pPr lvl="0"/>
            <a:r>
              <a:rPr lang="en-US" sz="6000" dirty="0"/>
              <a:t>Project evaluation expenses</a:t>
            </a:r>
          </a:p>
          <a:p>
            <a:pPr lvl="0"/>
            <a:r>
              <a:rPr lang="en-US" sz="6000" dirty="0"/>
              <a:t>Travel reimbursements </a:t>
            </a:r>
            <a:endParaRPr lang="en-US" sz="6000" dirty="0" smtClean="0"/>
          </a:p>
          <a:p>
            <a:pPr lvl="0"/>
            <a:r>
              <a:rPr lang="en-US" sz="6000" dirty="0" smtClean="0"/>
              <a:t>Administrative </a:t>
            </a:r>
            <a:r>
              <a:rPr lang="en-US" sz="6000" dirty="0"/>
              <a:t>costs not to exceed 5</a:t>
            </a:r>
            <a:r>
              <a:rPr lang="en-US" sz="6000" dirty="0" smtClean="0"/>
              <a:t>%</a:t>
            </a:r>
            <a:endParaRPr lang="en-US" sz="6000" dirty="0"/>
          </a:p>
        </p:txBody>
      </p:sp>
    </p:spTree>
    <p:extLst>
      <p:ext uri="{BB962C8B-B14F-4D97-AF65-F5344CB8AC3E}">
        <p14:creationId xmlns:p14="http://schemas.microsoft.com/office/powerpoint/2010/main" val="2492808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09600"/>
            <a:ext cx="8229600" cy="685800"/>
          </a:xfrm>
        </p:spPr>
        <p:txBody>
          <a:bodyPr/>
          <a:lstStyle/>
          <a:p>
            <a:r>
              <a:rPr lang="en-US" altLang="en-US" dirty="0" smtClean="0"/>
              <a:t>Reporting and Deliverables</a:t>
            </a:r>
          </a:p>
        </p:txBody>
      </p:sp>
      <p:sp>
        <p:nvSpPr>
          <p:cNvPr id="16387" name="Text Placeholder 2"/>
          <p:cNvSpPr>
            <a:spLocks noGrp="1"/>
          </p:cNvSpPr>
          <p:nvPr>
            <p:ph type="body" idx="1"/>
          </p:nvPr>
        </p:nvSpPr>
        <p:spPr/>
        <p:txBody>
          <a:bodyPr/>
          <a:lstStyle/>
          <a:p>
            <a:pPr marL="640080" lvl="1" indent="-274320" eaLnBrk="1" fontAlgn="auto" hangingPunct="1">
              <a:spcAft>
                <a:spcPts val="0"/>
              </a:spcAft>
              <a:defRPr/>
            </a:pPr>
            <a:endParaRPr lang="en-US" altLang="en-US" sz="800" dirty="0"/>
          </a:p>
          <a:p>
            <a:pPr indent="-274320" eaLnBrk="1" fontAlgn="auto" hangingPunct="1">
              <a:spcAft>
                <a:spcPts val="0"/>
              </a:spcAft>
              <a:defRPr/>
            </a:pPr>
            <a:r>
              <a:rPr lang="en-US" altLang="en-US" sz="3200" dirty="0" smtClean="0"/>
              <a:t>Teacher and </a:t>
            </a:r>
            <a:r>
              <a:rPr lang="en-US" altLang="en-US" sz="3200" dirty="0"/>
              <a:t>administrator surveys</a:t>
            </a:r>
          </a:p>
          <a:p>
            <a:r>
              <a:rPr lang="en-US" altLang="en-US" sz="3200" dirty="0"/>
              <a:t>Quarterly reports on implementation work</a:t>
            </a:r>
          </a:p>
          <a:p>
            <a:pPr lvl="1"/>
            <a:r>
              <a:rPr lang="en-US" dirty="0" smtClean="0"/>
              <a:t>Written reflections</a:t>
            </a:r>
          </a:p>
          <a:p>
            <a:pPr lvl="1"/>
            <a:r>
              <a:rPr lang="en-US" dirty="0" smtClean="0"/>
              <a:t>Project </a:t>
            </a:r>
            <a:r>
              <a:rPr lang="en-US" dirty="0" err="1" smtClean="0"/>
              <a:t>convenings</a:t>
            </a:r>
            <a:r>
              <a:rPr lang="en-US" dirty="0" smtClean="0"/>
              <a:t> (peer sessions)</a:t>
            </a:r>
          </a:p>
          <a:p>
            <a:pPr lvl="0"/>
            <a:r>
              <a:rPr lang="en-US" sz="3200" dirty="0"/>
              <a:t>D</a:t>
            </a:r>
            <a:r>
              <a:rPr lang="en-US" sz="3200" dirty="0" smtClean="0"/>
              <a:t>ata </a:t>
            </a:r>
            <a:r>
              <a:rPr lang="en-US" sz="3200" dirty="0"/>
              <a:t>collection for the purposes of documenting investment </a:t>
            </a:r>
            <a:r>
              <a:rPr lang="en-US" sz="3200" dirty="0" smtClean="0"/>
              <a:t>impacts</a:t>
            </a:r>
            <a:endParaRPr lang="en-US" sz="3200" dirty="0"/>
          </a:p>
          <a:p>
            <a:endParaRPr lang="en-US" altLang="en-US" dirty="0" smtClean="0"/>
          </a:p>
        </p:txBody>
      </p:sp>
    </p:spTree>
    <p:extLst>
      <p:ext uri="{BB962C8B-B14F-4D97-AF65-F5344CB8AC3E}">
        <p14:creationId xmlns:p14="http://schemas.microsoft.com/office/powerpoint/2010/main" val="159761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Theresa!</a:t>
            </a:r>
            <a:endParaRPr lang="en-US" dirty="0"/>
          </a:p>
        </p:txBody>
      </p:sp>
      <p:sp>
        <p:nvSpPr>
          <p:cNvPr id="3" name="Text Placeholder 2"/>
          <p:cNvSpPr>
            <a:spLocks noGrp="1"/>
          </p:cNvSpPr>
          <p:nvPr>
            <p:ph type="body" idx="1"/>
          </p:nvPr>
        </p:nvSpPr>
        <p:spPr/>
        <p:txBody>
          <a:bodyPr>
            <a:normAutofit lnSpcReduction="10000"/>
          </a:bodyPr>
          <a:lstStyle/>
          <a:p>
            <a:r>
              <a:rPr lang="en-US" sz="3200" dirty="0" smtClean="0"/>
              <a:t>Expanding evaluation of the program to include project specific outcomes, not just student outcomes such as:</a:t>
            </a:r>
          </a:p>
          <a:p>
            <a:pPr lvl="1"/>
            <a:r>
              <a:rPr lang="en-US" sz="2800" dirty="0" smtClean="0"/>
              <a:t>shifts </a:t>
            </a:r>
            <a:r>
              <a:rPr lang="en-US" sz="2800" dirty="0"/>
              <a:t>in </a:t>
            </a:r>
            <a:r>
              <a:rPr lang="en-US" sz="2800" dirty="0" smtClean="0"/>
              <a:t>mindsets</a:t>
            </a:r>
          </a:p>
          <a:p>
            <a:pPr lvl="1"/>
            <a:r>
              <a:rPr lang="en-US" sz="2800" dirty="0" smtClean="0"/>
              <a:t>changes </a:t>
            </a:r>
            <a:r>
              <a:rPr lang="en-US" sz="2800" dirty="0"/>
              <a:t>in the systems of teacher </a:t>
            </a:r>
            <a:r>
              <a:rPr lang="en-US" sz="2800" dirty="0" smtClean="0"/>
              <a:t>support</a:t>
            </a:r>
          </a:p>
          <a:p>
            <a:pPr lvl="1"/>
            <a:r>
              <a:rPr lang="en-US" sz="2800" dirty="0" smtClean="0"/>
              <a:t>improvements </a:t>
            </a:r>
            <a:r>
              <a:rPr lang="en-US" sz="2800" dirty="0"/>
              <a:t>in teacher </a:t>
            </a:r>
            <a:r>
              <a:rPr lang="en-US" sz="2800" dirty="0" smtClean="0"/>
              <a:t>practice</a:t>
            </a:r>
          </a:p>
          <a:p>
            <a:pPr lvl="1"/>
            <a:r>
              <a:rPr lang="en-US" sz="2800" dirty="0" smtClean="0"/>
              <a:t>or </a:t>
            </a:r>
            <a:r>
              <a:rPr lang="en-US" sz="2800" dirty="0"/>
              <a:t>improved school </a:t>
            </a:r>
            <a:r>
              <a:rPr lang="en-US" sz="2800" dirty="0" smtClean="0"/>
              <a:t>culture</a:t>
            </a:r>
          </a:p>
          <a:p>
            <a:r>
              <a:rPr lang="en-US" sz="3200" dirty="0" smtClean="0"/>
              <a:t>May involve interviews, site visits, document requests</a:t>
            </a:r>
            <a:endParaRPr lang="en-US" sz="3200" dirty="0"/>
          </a:p>
          <a:p>
            <a:endParaRPr lang="en-US" dirty="0"/>
          </a:p>
        </p:txBody>
      </p:sp>
    </p:spTree>
    <p:extLst>
      <p:ext uri="{BB962C8B-B14F-4D97-AF65-F5344CB8AC3E}">
        <p14:creationId xmlns:p14="http://schemas.microsoft.com/office/powerpoint/2010/main" val="2509584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Funding Dates</a:t>
            </a:r>
            <a:endParaRPr lang="en-US" dirty="0"/>
          </a:p>
        </p:txBody>
      </p:sp>
      <p:sp>
        <p:nvSpPr>
          <p:cNvPr id="3" name="Text Placeholder 2"/>
          <p:cNvSpPr>
            <a:spLocks noGrp="1"/>
          </p:cNvSpPr>
          <p:nvPr>
            <p:ph type="body" idx="1"/>
          </p:nvPr>
        </p:nvSpPr>
        <p:spPr/>
        <p:txBody>
          <a:bodyPr>
            <a:normAutofit/>
          </a:bodyPr>
          <a:lstStyle/>
          <a:p>
            <a:pPr marL="0" indent="0">
              <a:buNone/>
            </a:pPr>
            <a:r>
              <a:rPr lang="en-US" sz="3200" dirty="0" smtClean="0"/>
              <a:t>Funds were allocated by the legislature for the 2017-19 biennium, but these are ONE YEAR GRANTS </a:t>
            </a:r>
          </a:p>
          <a:p>
            <a:pPr lvl="1"/>
            <a:r>
              <a:rPr lang="en-US" sz="2800" dirty="0" smtClean="0"/>
              <a:t>June 30, 2018 – Last date to expend funds on grant activities</a:t>
            </a:r>
          </a:p>
          <a:p>
            <a:pPr marL="457200" lvl="1" indent="0">
              <a:buNone/>
            </a:pPr>
            <a:endParaRPr lang="en-US" sz="2800" dirty="0" smtClean="0"/>
          </a:p>
          <a:p>
            <a:pPr lvl="1"/>
            <a:r>
              <a:rPr lang="en-US" sz="2800" dirty="0" smtClean="0"/>
              <a:t>August 14, 2018 - Last date to claim funds</a:t>
            </a:r>
            <a:endParaRPr lang="en-US" sz="2800" dirty="0"/>
          </a:p>
        </p:txBody>
      </p:sp>
    </p:spTree>
    <p:extLst>
      <p:ext uri="{BB962C8B-B14F-4D97-AF65-F5344CB8AC3E}">
        <p14:creationId xmlns:p14="http://schemas.microsoft.com/office/powerpoint/2010/main" val="1411033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Claiming Funds</a:t>
            </a:r>
            <a:endParaRPr lang="en-US" dirty="0"/>
          </a:p>
        </p:txBody>
      </p:sp>
      <p:sp>
        <p:nvSpPr>
          <p:cNvPr id="3" name="Text Placeholder 2"/>
          <p:cNvSpPr>
            <a:spLocks noGrp="1"/>
          </p:cNvSpPr>
          <p:nvPr>
            <p:ph type="body" idx="1"/>
          </p:nvPr>
        </p:nvSpPr>
        <p:spPr>
          <a:xfrm>
            <a:off x="990600" y="1371600"/>
            <a:ext cx="8077200" cy="4724400"/>
          </a:xfrm>
        </p:spPr>
        <p:txBody>
          <a:bodyPr/>
          <a:lstStyle/>
          <a:p>
            <a:r>
              <a:rPr lang="en-US" sz="4000" dirty="0" smtClean="0"/>
              <a:t>New process for 2017-18</a:t>
            </a:r>
          </a:p>
          <a:p>
            <a:pPr lvl="1"/>
            <a:r>
              <a:rPr lang="en-US" sz="3000" dirty="0" smtClean="0"/>
              <a:t>WHO? Grant managers and fiscal agents</a:t>
            </a:r>
          </a:p>
          <a:p>
            <a:pPr lvl="1"/>
            <a:r>
              <a:rPr lang="en-US" sz="3000" dirty="0" smtClean="0"/>
              <a:t>WHAT? Use the Excel spreadsheet template to document the type of expenditure and to which “bucket” it most directly relates</a:t>
            </a:r>
          </a:p>
          <a:p>
            <a:pPr lvl="1"/>
            <a:r>
              <a:rPr lang="en-US" sz="3000" dirty="0" smtClean="0"/>
              <a:t>WHEN? Prior to submitting a claim in EGMS</a:t>
            </a:r>
          </a:p>
          <a:p>
            <a:pPr lvl="1"/>
            <a:r>
              <a:rPr lang="en-US" sz="3000" dirty="0" smtClean="0"/>
              <a:t>WHERE? Template on SDCG web page</a:t>
            </a:r>
            <a:endParaRPr lang="en-US" sz="3000" dirty="0"/>
          </a:p>
        </p:txBody>
      </p:sp>
    </p:spTree>
    <p:extLst>
      <p:ext uri="{BB962C8B-B14F-4D97-AF65-F5344CB8AC3E}">
        <p14:creationId xmlns:p14="http://schemas.microsoft.com/office/powerpoint/2010/main" val="71146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z="4800" dirty="0" smtClean="0"/>
              <a:t>Claiming </a:t>
            </a:r>
            <a:r>
              <a:rPr lang="en-US" altLang="en-US" sz="4800" dirty="0" smtClean="0"/>
              <a:t>Funds </a:t>
            </a:r>
            <a:r>
              <a:rPr lang="en-US" altLang="en-US" sz="800" dirty="0" smtClean="0">
                <a:solidFill>
                  <a:srgbClr val="FFFFFF"/>
                </a:solidFill>
              </a:rPr>
              <a:t>cont.</a:t>
            </a:r>
            <a:endParaRPr lang="en-US" altLang="en-US" sz="800" dirty="0" smtClean="0">
              <a:solidFill>
                <a:srgbClr val="FFFFFF"/>
              </a:solidFill>
            </a:endParaRPr>
          </a:p>
        </p:txBody>
      </p:sp>
      <p:sp>
        <p:nvSpPr>
          <p:cNvPr id="3" name="Text Placeholder 2"/>
          <p:cNvSpPr>
            <a:spLocks noGrp="1"/>
          </p:cNvSpPr>
          <p:nvPr>
            <p:ph type="body" idx="1"/>
          </p:nvPr>
        </p:nvSpPr>
        <p:spPr>
          <a:xfrm>
            <a:off x="990600" y="1295400"/>
            <a:ext cx="8077200" cy="4800600"/>
          </a:xfrm>
        </p:spPr>
        <p:txBody>
          <a:bodyPr>
            <a:normAutofit fontScale="70000" lnSpcReduction="20000"/>
          </a:bodyPr>
          <a:lstStyle/>
          <a:p>
            <a:pPr marL="0" indent="0" eaLnBrk="1" fontAlgn="auto" hangingPunct="1">
              <a:spcAft>
                <a:spcPts val="0"/>
              </a:spcAft>
              <a:buNone/>
              <a:defRPr/>
            </a:pPr>
            <a:r>
              <a:rPr lang="en-US" sz="5200" dirty="0"/>
              <a:t>Why</a:t>
            </a:r>
            <a:r>
              <a:rPr lang="en-US" sz="5200" dirty="0" smtClean="0"/>
              <a:t>?</a:t>
            </a:r>
          </a:p>
          <a:p>
            <a:pPr marL="0" indent="0" eaLnBrk="1" fontAlgn="auto" hangingPunct="1">
              <a:spcAft>
                <a:spcPts val="0"/>
              </a:spcAft>
              <a:buNone/>
              <a:defRPr/>
            </a:pPr>
            <a:r>
              <a:rPr lang="en-US" sz="4100" dirty="0" smtClean="0"/>
              <a:t>The</a:t>
            </a:r>
            <a:r>
              <a:rPr lang="en-US" sz="4400" dirty="0" smtClean="0"/>
              <a:t> </a:t>
            </a:r>
            <a:r>
              <a:rPr lang="en-US" sz="4400" dirty="0"/>
              <a:t>intention in shifting to this process is </a:t>
            </a:r>
            <a:r>
              <a:rPr lang="en-US" sz="4400" dirty="0" smtClean="0"/>
              <a:t>to provide:  </a:t>
            </a:r>
          </a:p>
          <a:p>
            <a:pPr eaLnBrk="1" fontAlgn="auto" hangingPunct="1">
              <a:spcAft>
                <a:spcPts val="0"/>
              </a:spcAft>
              <a:defRPr/>
            </a:pPr>
            <a:r>
              <a:rPr lang="en-US" sz="4400" dirty="0"/>
              <a:t>P</a:t>
            </a:r>
            <a:r>
              <a:rPr lang="en-US" sz="4400" dirty="0" smtClean="0"/>
              <a:t>rojects </a:t>
            </a:r>
            <a:r>
              <a:rPr lang="en-US" sz="4400" dirty="0"/>
              <a:t>with a way to track their expenditures over the life of the grant, </a:t>
            </a:r>
            <a:endParaRPr lang="en-US" sz="4400" dirty="0" smtClean="0"/>
          </a:p>
          <a:p>
            <a:pPr eaLnBrk="1" fontAlgn="auto" hangingPunct="1">
              <a:spcAft>
                <a:spcPts val="0"/>
              </a:spcAft>
              <a:defRPr/>
            </a:pPr>
            <a:r>
              <a:rPr lang="en-US" sz="4400" dirty="0" smtClean="0"/>
              <a:t>ODE </a:t>
            </a:r>
            <a:r>
              <a:rPr lang="en-US" sz="4400" dirty="0"/>
              <a:t>with data to share with the legislature on how grant funds are being spent so that we can better tell the story of the impact </a:t>
            </a:r>
            <a:r>
              <a:rPr lang="en-US" sz="4400" dirty="0" smtClean="0"/>
              <a:t>funds are </a:t>
            </a:r>
            <a:r>
              <a:rPr lang="en-US" sz="4400" dirty="0"/>
              <a:t>having in districts, and </a:t>
            </a:r>
            <a:endParaRPr lang="en-US" sz="4400" dirty="0" smtClean="0"/>
          </a:p>
          <a:p>
            <a:pPr eaLnBrk="1" fontAlgn="auto" hangingPunct="1">
              <a:spcAft>
                <a:spcPts val="0"/>
              </a:spcAft>
              <a:defRPr/>
            </a:pPr>
            <a:r>
              <a:rPr lang="en-US" sz="4400" dirty="0" smtClean="0"/>
              <a:t>accountability </a:t>
            </a:r>
            <a:r>
              <a:rPr lang="en-US" sz="4400" dirty="0"/>
              <a:t>for the funds being spent.</a:t>
            </a:r>
            <a:endParaRPr lang="en-US" sz="4400" dirty="0" smtClean="0"/>
          </a:p>
        </p:txBody>
      </p:sp>
    </p:spTree>
    <p:extLst>
      <p:ext uri="{BB962C8B-B14F-4D97-AF65-F5344CB8AC3E}">
        <p14:creationId xmlns:p14="http://schemas.microsoft.com/office/powerpoint/2010/main" val="3812184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dirty="0" smtClean="0"/>
              <a:t>Q</a:t>
            </a:r>
            <a:r>
              <a:rPr lang="en-US" altLang="en-US" sz="4400" dirty="0" smtClean="0"/>
              <a:t>uestions</a:t>
            </a:r>
            <a:r>
              <a:rPr lang="en-US" altLang="en-US" dirty="0"/>
              <a:t>?</a:t>
            </a:r>
            <a:endParaRPr lang="en-US" altLang="en-US" sz="3200" dirty="0" smtClean="0"/>
          </a:p>
        </p:txBody>
      </p:sp>
    </p:spTree>
    <p:extLst>
      <p:ext uri="{BB962C8B-B14F-4D97-AF65-F5344CB8AC3E}">
        <p14:creationId xmlns:p14="http://schemas.microsoft.com/office/powerpoint/2010/main" val="2670188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1EDF2100B64E49B1291E2901D21D48" ma:contentTypeVersion="7" ma:contentTypeDescription="Create a new document." ma:contentTypeScope="" ma:versionID="446566eb20b54b48c69742cc1c9903eb">
  <xsd:schema xmlns:xsd="http://www.w3.org/2001/XMLSchema" xmlns:xs="http://www.w3.org/2001/XMLSchema" xmlns:p="http://schemas.microsoft.com/office/2006/metadata/properties" xmlns:ns1="http://schemas.microsoft.com/sharepoint/v3" xmlns:ns2="a46da635-35ab-4168-9e0e-61b66d2ed8e3" xmlns:ns3="54031767-dd6d-417c-ab73-583408f47564" targetNamespace="http://schemas.microsoft.com/office/2006/metadata/properties" ma:root="true" ma:fieldsID="7087f3705c773f4cf2c7d9b38a145241" ns1:_="" ns2:_="" ns3:_="">
    <xsd:import namespace="http://schemas.microsoft.com/sharepoint/v3"/>
    <xsd:import namespace="a46da635-35ab-4168-9e0e-61b66d2ed8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6da635-35ab-4168-9e0e-61b66d2ed8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a46da635-35ab-4168-9e0e-61b66d2ed8e3" xsi:nil="true"/>
    <Remediation_x0020_Date xmlns="a46da635-35ab-4168-9e0e-61b66d2ed8e3">2018-08-31T07:00:00+00:00</Remediation_x0020_Date>
    <Priority xmlns="a46da635-35ab-4168-9e0e-61b66d2ed8e3">Tier 1</Priority>
  </documentManagement>
</p:properties>
</file>

<file path=customXml/itemProps1.xml><?xml version="1.0" encoding="utf-8"?>
<ds:datastoreItem xmlns:ds="http://schemas.openxmlformats.org/officeDocument/2006/customXml" ds:itemID="{B2D182A3-936F-4B7E-981C-D860E5D86CE4}"/>
</file>

<file path=customXml/itemProps2.xml><?xml version="1.0" encoding="utf-8"?>
<ds:datastoreItem xmlns:ds="http://schemas.openxmlformats.org/officeDocument/2006/customXml" ds:itemID="{001F4596-8445-4B89-823F-BB6B8C9C703E}"/>
</file>

<file path=customXml/itemProps3.xml><?xml version="1.0" encoding="utf-8"?>
<ds:datastoreItem xmlns:ds="http://schemas.openxmlformats.org/officeDocument/2006/customXml" ds:itemID="{5368D039-13B6-4944-B0A5-EDE28E4EE6F7}"/>
</file>

<file path=docProps/app.xml><?xml version="1.0" encoding="utf-8"?>
<Properties xmlns="http://schemas.openxmlformats.org/officeDocument/2006/extended-properties" xmlns:vt="http://schemas.openxmlformats.org/officeDocument/2006/docPropsVTypes">
  <Template/>
  <TotalTime>9016</TotalTime>
  <Words>951</Words>
  <Application>Microsoft Office PowerPoint</Application>
  <PresentationFormat>On-screen Show (4:3)</PresentationFormat>
  <Paragraphs>113</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Bookman Old Style</vt:lpstr>
      <vt:lpstr>Calibri</vt:lpstr>
      <vt:lpstr>Tahoma</vt:lpstr>
      <vt:lpstr>1_simple</vt:lpstr>
      <vt:lpstr>September 26, 2017</vt:lpstr>
      <vt:lpstr>Action Plans</vt:lpstr>
      <vt:lpstr>Use of Funds</vt:lpstr>
      <vt:lpstr>Reporting and Deliverables</vt:lpstr>
      <vt:lpstr>Working with Theresa!</vt:lpstr>
      <vt:lpstr>Important Funding Dates</vt:lpstr>
      <vt:lpstr>Claiming Funds</vt:lpstr>
      <vt:lpstr>Claiming Funds cont.</vt:lpstr>
      <vt:lpstr>Questions?</vt:lpstr>
      <vt:lpstr>Purposes of Reporting</vt:lpstr>
      <vt:lpstr>So what’s the plan?</vt:lpstr>
      <vt:lpstr>Feedback</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Somerville</dc:creator>
  <cp:lastModifiedBy>DUMAS Sheli - ODE</cp:lastModifiedBy>
  <cp:revision>70</cp:revision>
  <cp:lastPrinted>2017-07-20T18:35:48Z</cp:lastPrinted>
  <dcterms:created xsi:type="dcterms:W3CDTF">2017-01-05T16:22:22Z</dcterms:created>
  <dcterms:modified xsi:type="dcterms:W3CDTF">2017-09-27T19:21:27Z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0x010100AD1EDF2100B64E49B1291E2901D21D48</vt:lpwstr>
  </property>
</Properties>
</file>