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43"/>
  </p:notesMasterIdLst>
  <p:sldIdLst>
    <p:sldId id="292" r:id="rId5"/>
    <p:sldId id="275" r:id="rId6"/>
    <p:sldId id="295" r:id="rId7"/>
    <p:sldId id="293" r:id="rId8"/>
    <p:sldId id="307" r:id="rId9"/>
    <p:sldId id="296" r:id="rId10"/>
    <p:sldId id="302" r:id="rId11"/>
    <p:sldId id="297" r:id="rId12"/>
    <p:sldId id="371" r:id="rId13"/>
    <p:sldId id="260" r:id="rId14"/>
    <p:sldId id="335" r:id="rId15"/>
    <p:sldId id="360" r:id="rId16"/>
    <p:sldId id="338" r:id="rId17"/>
    <p:sldId id="359" r:id="rId18"/>
    <p:sldId id="343" r:id="rId19"/>
    <p:sldId id="344" r:id="rId20"/>
    <p:sldId id="345" r:id="rId21"/>
    <p:sldId id="346" r:id="rId22"/>
    <p:sldId id="367" r:id="rId23"/>
    <p:sldId id="347" r:id="rId24"/>
    <p:sldId id="277" r:id="rId25"/>
    <p:sldId id="348" r:id="rId26"/>
    <p:sldId id="350" r:id="rId27"/>
    <p:sldId id="349" r:id="rId28"/>
    <p:sldId id="351" r:id="rId29"/>
    <p:sldId id="362" r:id="rId30"/>
    <p:sldId id="352" r:id="rId31"/>
    <p:sldId id="361" r:id="rId32"/>
    <p:sldId id="353" r:id="rId33"/>
    <p:sldId id="363" r:id="rId34"/>
    <p:sldId id="354" r:id="rId35"/>
    <p:sldId id="364" r:id="rId36"/>
    <p:sldId id="365" r:id="rId37"/>
    <p:sldId id="273" r:id="rId38"/>
    <p:sldId id="290" r:id="rId39"/>
    <p:sldId id="305" r:id="rId40"/>
    <p:sldId id="284" r:id="rId41"/>
    <p:sldId id="285" r:id="rId42"/>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1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9F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44" autoAdjust="0"/>
    <p:restoredTop sz="81528" autoAdjust="0"/>
  </p:normalViewPr>
  <p:slideViewPr>
    <p:cSldViewPr>
      <p:cViewPr varScale="1">
        <p:scale>
          <a:sx n="94" d="100"/>
          <a:sy n="94" d="100"/>
        </p:scale>
        <p:origin x="2226" y="66"/>
      </p:cViewPr>
      <p:guideLst>
        <p:guide orient="horz" pos="2160"/>
        <p:guide pos="2880"/>
      </p:guideLst>
    </p:cSldViewPr>
  </p:slideViewPr>
  <p:notesTextViewPr>
    <p:cViewPr>
      <p:scale>
        <a:sx n="1" d="1"/>
        <a:sy n="1" d="1"/>
      </p:scale>
      <p:origin x="0" y="0"/>
    </p:cViewPr>
  </p:notesTextViewPr>
  <p:notesViewPr>
    <p:cSldViewPr>
      <p:cViewPr>
        <p:scale>
          <a:sx n="110" d="100"/>
          <a:sy n="110" d="100"/>
        </p:scale>
        <p:origin x="-1398" y="216"/>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1440" tIns="45720" rIns="91440" bIns="45720" rtlCol="0"/>
          <a:lstStyle>
            <a:lvl1pPr algn="r">
              <a:defRPr sz="1200"/>
            </a:lvl1pPr>
          </a:lstStyle>
          <a:p>
            <a:fld id="{35B7539A-AFF3-438D-A288-3E01908681ED}" type="datetimeFigureOut">
              <a:rPr lang="en-US" smtClean="0"/>
              <a:t>4/5/2019</a:t>
            </a:fld>
            <a:endParaRPr lang="en-US"/>
          </a:p>
        </p:txBody>
      </p:sp>
      <p:sp>
        <p:nvSpPr>
          <p:cNvPr id="4" name="Slide Image Placeholder 3"/>
          <p:cNvSpPr>
            <a:spLocks noGrp="1" noRot="1" noChangeAspect="1"/>
          </p:cNvSpPr>
          <p:nvPr>
            <p:ph type="sldImg" idx="2"/>
          </p:nvPr>
        </p:nvSpPr>
        <p:spPr>
          <a:xfrm>
            <a:off x="1116013" y="696913"/>
            <a:ext cx="4649787"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1440" tIns="45720" rIns="91440" bIns="45720" rtlCol="0" anchor="b"/>
          <a:lstStyle>
            <a:lvl1pPr algn="r">
              <a:defRPr sz="1200"/>
            </a:lvl1pPr>
          </a:lstStyle>
          <a:p>
            <a:fld id="{2FB62C51-B965-466B-8D8B-9F01CBA68B5C}" type="slidenum">
              <a:rPr lang="en-US" smtClean="0"/>
              <a:t>‹#›</a:t>
            </a:fld>
            <a:endParaRPr lang="en-US"/>
          </a:p>
        </p:txBody>
      </p:sp>
    </p:spTree>
    <p:extLst>
      <p:ext uri="{BB962C8B-B14F-4D97-AF65-F5344CB8AC3E}">
        <p14:creationId xmlns:p14="http://schemas.microsoft.com/office/powerpoint/2010/main" val="1892455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b="1" dirty="0" smtClean="0">
                <a:ea typeface="ＭＳ Ｐゴシック" pitchFamily="34" charset="-128"/>
              </a:rPr>
              <a:t>Welcome</a:t>
            </a:r>
            <a:r>
              <a:rPr lang="en-US" altLang="en-US" b="1" dirty="0">
                <a:ea typeface="ＭＳ Ｐゴシック" pitchFamily="34" charset="-128"/>
              </a:rPr>
              <a:t> </a:t>
            </a:r>
            <a:r>
              <a:rPr lang="en-US" altLang="en-US" b="1" dirty="0" smtClean="0">
                <a:ea typeface="ＭＳ Ｐゴシック" pitchFamily="34" charset="-128"/>
              </a:rPr>
              <a:t>and Introductions</a:t>
            </a:r>
            <a:endParaRPr lang="en-US" altLang="en-US" dirty="0" smtClean="0">
              <a:ea typeface="ＭＳ Ｐゴシック" pitchFamily="34" charset="-128"/>
            </a:endParaRPr>
          </a:p>
        </p:txBody>
      </p:sp>
      <p:sp>
        <p:nvSpPr>
          <p:cNvPr id="36868" name="Slide Number Placeholder 4"/>
          <p:cNvSpPr txBox="1">
            <a:spLocks noGrp="1"/>
          </p:cNvSpPr>
          <p:nvPr/>
        </p:nvSpPr>
        <p:spPr bwMode="auto">
          <a:xfrm>
            <a:off x="3897515" y="8829675"/>
            <a:ext cx="2982742"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730" tIns="44865" rIns="89730" bIns="44865" anchor="b"/>
          <a:lstStyle>
            <a:lvl1pPr eaLnBrk="0" hangingPunct="0">
              <a:spcBef>
                <a:spcPct val="30000"/>
              </a:spcBef>
              <a:defRPr sz="1200">
                <a:solidFill>
                  <a:schemeClr val="tx1"/>
                </a:solidFill>
                <a:latin typeface="Calibri" pitchFamily="34" charset="0"/>
                <a:ea typeface="ＭＳ Ｐゴシック" pitchFamily="34" charset="-128"/>
              </a:defRPr>
            </a:lvl1pPr>
            <a:lvl2pPr marL="37931725" indent="-37474525" eaLnBrk="0" hangingPunct="0">
              <a:spcBef>
                <a:spcPct val="30000"/>
              </a:spcBef>
              <a:defRPr sz="1200">
                <a:solidFill>
                  <a:schemeClr val="tx1"/>
                </a:solidFill>
                <a:latin typeface="Calibri" pitchFamily="34" charset="0"/>
                <a:ea typeface="ＭＳ Ｐゴシック" pitchFamily="34" charset="-128"/>
              </a:defRPr>
            </a:lvl2pPr>
            <a:lvl3pPr marL="1143000" indent="-228600" eaLnBrk="0" hangingPunct="0">
              <a:spcBef>
                <a:spcPct val="30000"/>
              </a:spcBef>
              <a:defRPr sz="1200">
                <a:solidFill>
                  <a:schemeClr val="tx1"/>
                </a:solidFill>
                <a:latin typeface="Calibri" pitchFamily="34" charset="0"/>
                <a:ea typeface="ＭＳ Ｐゴシック" pitchFamily="34" charset="-128"/>
              </a:defRPr>
            </a:lvl3pPr>
            <a:lvl4pPr marL="1600200" indent="-228600" eaLnBrk="0" hangingPunct="0">
              <a:spcBef>
                <a:spcPct val="30000"/>
              </a:spcBef>
              <a:defRPr sz="1200">
                <a:solidFill>
                  <a:schemeClr val="tx1"/>
                </a:solidFill>
                <a:latin typeface="Calibri" pitchFamily="34" charset="0"/>
                <a:ea typeface="ＭＳ Ｐゴシック" pitchFamily="34" charset="-128"/>
              </a:defRPr>
            </a:lvl4pPr>
            <a:lvl5pPr marL="2057400" indent="-228600" eaLnBrk="0" hangingPunct="0">
              <a:spcBef>
                <a:spcPct val="30000"/>
              </a:spcBef>
              <a:defRPr sz="1200">
                <a:solidFill>
                  <a:schemeClr val="tx1"/>
                </a:solidFill>
                <a:latin typeface="Calibri" pitchFamily="34" charset="0"/>
                <a:ea typeface="ＭＳ Ｐゴシック" pitchFamily="34"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algn="r" eaLnBrk="1" fontAlgn="base" hangingPunct="1">
              <a:spcBef>
                <a:spcPct val="0"/>
              </a:spcBef>
              <a:spcAft>
                <a:spcPct val="0"/>
              </a:spcAft>
            </a:pPr>
            <a:fld id="{2A52B2DE-B143-4F75-A504-ED9BB6F22AE2}" type="slidenum">
              <a:rPr lang="en-US" altLang="en-US">
                <a:solidFill>
                  <a:prstClr val="black"/>
                </a:solidFill>
                <a:cs typeface="Arial" pitchFamily="34" charset="0"/>
              </a:rPr>
              <a:pPr algn="r" eaLnBrk="1" fontAlgn="base" hangingPunct="1">
                <a:spcBef>
                  <a:spcPct val="0"/>
                </a:spcBef>
                <a:spcAft>
                  <a:spcPct val="0"/>
                </a:spcAft>
              </a:pPr>
              <a:t>1</a:t>
            </a:fld>
            <a:endParaRPr lang="en-US" altLang="en-US" dirty="0">
              <a:solidFill>
                <a:prstClr val="black"/>
              </a:solidFill>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8182" y="4415790"/>
            <a:ext cx="5505450" cy="4415790"/>
          </a:xfrm>
        </p:spPr>
        <p:txBody>
          <a:bodyPr/>
          <a:lstStyle/>
          <a:p>
            <a:r>
              <a:rPr lang="en-US" sz="1000" b="1" i="0" baseline="0" dirty="0" smtClean="0"/>
              <a:t>HANDOUT  - SLG Guidance</a:t>
            </a:r>
          </a:p>
          <a:p>
            <a:pPr defTabSz="929579">
              <a:defRPr/>
            </a:pPr>
            <a:r>
              <a:rPr lang="en-US" sz="1000" dirty="0" smtClean="0"/>
              <a:t>These</a:t>
            </a:r>
            <a:r>
              <a:rPr lang="en-US" sz="1000" baseline="0" dirty="0" smtClean="0"/>
              <a:t> are the 8 required components that must be included in an SLG goal. ODE has developed a goal setting template (pp. 23 and 26 in the SLG Guidance) which charter schools may choose to use., or they may develop their own template. However, all 8 components must be included. Examples of each of these components can be found on pages 5-7 of the SLG Guidance. We’ve provided you with a 2 page summary of SLG goals along with the definitions.</a:t>
            </a:r>
          </a:p>
          <a:p>
            <a:pPr defTabSz="929579">
              <a:defRPr/>
            </a:pPr>
            <a:endParaRPr lang="en-US" sz="1000" baseline="0" dirty="0" smtClean="0"/>
          </a:p>
          <a:p>
            <a:pPr lvl="0"/>
            <a:r>
              <a:rPr lang="en-US" sz="1000" b="1" kern="1200" dirty="0" smtClean="0">
                <a:solidFill>
                  <a:schemeClr val="tx1"/>
                </a:solidFill>
                <a:effectLst/>
                <a:latin typeface="+mn-lt"/>
                <a:ea typeface="+mn-ea"/>
                <a:cs typeface="+mn-cs"/>
              </a:rPr>
              <a:t>Content Standards/Skills </a:t>
            </a:r>
            <a:r>
              <a:rPr lang="en-US" sz="1000" kern="1200" dirty="0" smtClean="0">
                <a:solidFill>
                  <a:schemeClr val="tx1"/>
                </a:solidFill>
                <a:effectLst/>
                <a:latin typeface="+mn-lt"/>
                <a:ea typeface="+mn-ea"/>
                <a:cs typeface="+mn-cs"/>
              </a:rPr>
              <a:t>- A clear statement of the relevant content and skills students should know or be able to do at the end of the course/class.  </a:t>
            </a:r>
          </a:p>
          <a:p>
            <a:pPr lvl="0"/>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Context/Students</a:t>
            </a:r>
            <a:r>
              <a:rPr lang="en-US" sz="1000" kern="1200" dirty="0" smtClean="0">
                <a:solidFill>
                  <a:schemeClr val="tx1"/>
                </a:solidFill>
                <a:effectLst/>
                <a:latin typeface="+mn-lt"/>
                <a:ea typeface="+mn-ea"/>
                <a:cs typeface="+mn-cs"/>
              </a:rPr>
              <a:t> - Description of the demographics and learning needs of all students in the class or course.  </a:t>
            </a:r>
          </a:p>
          <a:p>
            <a:pPr lvl="0"/>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Assessments</a:t>
            </a:r>
            <a:r>
              <a:rPr lang="en-US" sz="1000" kern="1200" dirty="0" smtClean="0">
                <a:solidFill>
                  <a:schemeClr val="tx1"/>
                </a:solidFill>
                <a:effectLst/>
                <a:latin typeface="+mn-lt"/>
                <a:ea typeface="+mn-ea"/>
                <a:cs typeface="+mn-cs"/>
              </a:rPr>
              <a:t> - Describes how student learning and growth will be measured.  </a:t>
            </a:r>
          </a:p>
          <a:p>
            <a:pPr lvl="0"/>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Baseline Data</a:t>
            </a:r>
            <a:r>
              <a:rPr lang="en-US" sz="1000" kern="1200" dirty="0" smtClean="0">
                <a:solidFill>
                  <a:schemeClr val="tx1"/>
                </a:solidFill>
                <a:effectLst/>
                <a:latin typeface="+mn-lt"/>
                <a:ea typeface="+mn-ea"/>
                <a:cs typeface="+mn-cs"/>
              </a:rPr>
              <a:t> - Provides information about the students’ current performance at the start of course/class. Determine students’ strengths and areas of weaknesses that inform the goal.  </a:t>
            </a:r>
          </a:p>
          <a:p>
            <a:pPr lvl="0"/>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Student Learning and Growth Goal (Targets) </a:t>
            </a:r>
            <a:r>
              <a:rPr lang="en-US" sz="1000" kern="1200" dirty="0" smtClean="0">
                <a:solidFill>
                  <a:schemeClr val="tx1"/>
                </a:solidFill>
                <a:effectLst/>
                <a:latin typeface="+mn-lt"/>
                <a:ea typeface="+mn-ea"/>
                <a:cs typeface="+mn-cs"/>
              </a:rPr>
              <a:t>- Describes rigorous yet realistic growth goals or targets for student achievement that are developmentally appropriate.  </a:t>
            </a:r>
          </a:p>
          <a:p>
            <a:pPr lvl="0"/>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Rationale -</a:t>
            </a:r>
            <a:r>
              <a:rPr lang="en-US" sz="1000" kern="1200" dirty="0" smtClean="0">
                <a:solidFill>
                  <a:schemeClr val="tx1"/>
                </a:solidFill>
                <a:effectLst/>
                <a:latin typeface="+mn-lt"/>
                <a:ea typeface="+mn-ea"/>
                <a:cs typeface="+mn-cs"/>
              </a:rPr>
              <a:t> Provides a detailed description of the reasons for selecting this specific area for a goal. </a:t>
            </a:r>
          </a:p>
          <a:p>
            <a:pPr lvl="0"/>
            <a:r>
              <a:rPr lang="en-US" sz="1000" b="1" kern="1200" dirty="0" smtClean="0">
                <a:solidFill>
                  <a:schemeClr val="tx1"/>
                </a:solidFill>
                <a:effectLst/>
                <a:latin typeface="+mn-lt"/>
                <a:ea typeface="+mn-ea"/>
                <a:cs typeface="+mn-cs"/>
              </a:rPr>
              <a:t> </a:t>
            </a:r>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Strategies</a:t>
            </a:r>
            <a:r>
              <a:rPr lang="en-US" sz="1000" kern="1200" dirty="0" smtClean="0">
                <a:solidFill>
                  <a:schemeClr val="tx1"/>
                </a:solidFill>
                <a:effectLst/>
                <a:latin typeface="+mn-lt"/>
                <a:ea typeface="+mn-ea"/>
                <a:cs typeface="+mn-cs"/>
              </a:rPr>
              <a:t> - Describes the instructional strategies the educator will use relevant to learning specific content and skills to accomplish the goal. These strategies can be adjusted throughout the year .</a:t>
            </a:r>
          </a:p>
          <a:p>
            <a:pPr lvl="0"/>
            <a:r>
              <a:rPr lang="en-US" sz="1000" b="1" kern="1200" dirty="0" smtClean="0">
                <a:solidFill>
                  <a:schemeClr val="tx1"/>
                </a:solidFill>
                <a:effectLst/>
                <a:latin typeface="+mn-lt"/>
                <a:ea typeface="+mn-ea"/>
                <a:cs typeface="+mn-cs"/>
              </a:rPr>
              <a:t> </a:t>
            </a:r>
            <a:endParaRPr lang="en-US" sz="1000" kern="1200" dirty="0" smtClean="0">
              <a:solidFill>
                <a:schemeClr val="tx1"/>
              </a:solidFill>
              <a:effectLst/>
              <a:latin typeface="+mn-lt"/>
              <a:ea typeface="+mn-ea"/>
              <a:cs typeface="+mn-cs"/>
            </a:endParaRPr>
          </a:p>
          <a:p>
            <a:pPr lvl="0"/>
            <a:r>
              <a:rPr lang="en-US" sz="1000" b="1" kern="1200" dirty="0" smtClean="0">
                <a:solidFill>
                  <a:schemeClr val="tx1"/>
                </a:solidFill>
                <a:effectLst/>
                <a:latin typeface="+mn-lt"/>
                <a:ea typeface="+mn-ea"/>
                <a:cs typeface="+mn-cs"/>
              </a:rPr>
              <a:t>Professional Learning and Support</a:t>
            </a:r>
            <a:r>
              <a:rPr lang="en-US" sz="1000" kern="1200" dirty="0" smtClean="0">
                <a:solidFill>
                  <a:schemeClr val="tx1"/>
                </a:solidFill>
                <a:effectLst/>
                <a:latin typeface="+mn-lt"/>
                <a:ea typeface="+mn-ea"/>
                <a:cs typeface="+mn-cs"/>
              </a:rPr>
              <a:t> – Opportunity for the educator to identify areas of additional learning and support needed to meet student learning and growth goals. </a:t>
            </a:r>
            <a:endParaRPr lang="en-US" sz="1000" dirty="0" smtClean="0"/>
          </a:p>
        </p:txBody>
      </p:sp>
      <p:sp>
        <p:nvSpPr>
          <p:cNvPr id="4" name="Slide Number Placeholder 3"/>
          <p:cNvSpPr>
            <a:spLocks noGrp="1"/>
          </p:cNvSpPr>
          <p:nvPr>
            <p:ph type="sldNum" sz="quarter" idx="10"/>
          </p:nvPr>
        </p:nvSpPr>
        <p:spPr/>
        <p:txBody>
          <a:bodyPr/>
          <a:lstStyle/>
          <a:p>
            <a:fld id="{FE5FB3E2-11B1-4331-9A5C-37D93105D236}" type="slidenum">
              <a:rPr lang="en-US" smtClean="0"/>
              <a:t>10</a:t>
            </a:fld>
            <a:endParaRPr lang="en-US"/>
          </a:p>
        </p:txBody>
      </p:sp>
    </p:spTree>
    <p:extLst>
      <p:ext uri="{BB962C8B-B14F-4D97-AF65-F5344CB8AC3E}">
        <p14:creationId xmlns:p14="http://schemas.microsoft.com/office/powerpoint/2010/main" val="5708061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i="0" baseline="0" dirty="0" smtClean="0"/>
              <a:t>HANDOUT  - MS Math sample goal</a:t>
            </a:r>
          </a:p>
          <a:p>
            <a:pPr marL="0" marR="0" indent="0" algn="l" defTabSz="914400" rtl="0" eaLnBrk="1" fontAlgn="auto" latinLnBrk="0" hangingPunct="1">
              <a:lnSpc>
                <a:spcPct val="100000"/>
              </a:lnSpc>
              <a:spcBef>
                <a:spcPts val="0"/>
              </a:spcBef>
              <a:spcAft>
                <a:spcPts val="0"/>
              </a:spcAft>
              <a:buClrTx/>
              <a:buSzTx/>
              <a:buFontTx/>
              <a:buNone/>
              <a:tabLst/>
              <a:defRPr/>
            </a:pPr>
            <a:endParaRPr lang="en-US" b="1" i="0" baseline="0" dirty="0" smtClean="0"/>
          </a:p>
          <a:p>
            <a:r>
              <a:rPr lang="en-US" dirty="0" smtClean="0"/>
              <a:t>FOR</a:t>
            </a:r>
            <a:r>
              <a:rPr lang="en-US" baseline="0" dirty="0" smtClean="0"/>
              <a:t> EACH OF THE 8 DEFINITION SLIDES PARTICIPANTS WILL REFERENCE THE MS MATH GOAL AS THE EXAMPLE.</a:t>
            </a:r>
            <a:endParaRPr lang="en-US" dirty="0" smtClean="0"/>
          </a:p>
          <a:p>
            <a:endParaRPr lang="en-US" dirty="0"/>
          </a:p>
          <a:p>
            <a:r>
              <a:rPr lang="en-US" i="1" dirty="0" smtClean="0"/>
              <a:t>“What </a:t>
            </a:r>
            <a:r>
              <a:rPr lang="en-US" i="1" dirty="0"/>
              <a:t>is the focused, deep, content that you are going to measure student progress on? It should be specific, but broad enough to cover the period of instruction and be based on an analysis of student data and areas where the educator sees potential for improvement in their practice. It is not a list of standards, and it is not all the content to be taught in the course. For example, the CCSS for Mathematics would not qualify.”</a:t>
            </a:r>
            <a:endParaRPr lang="en-US" dirty="0"/>
          </a:p>
        </p:txBody>
      </p:sp>
      <p:sp>
        <p:nvSpPr>
          <p:cNvPr id="4" name="Slide Number Placeholder 3"/>
          <p:cNvSpPr>
            <a:spLocks noGrp="1"/>
          </p:cNvSpPr>
          <p:nvPr>
            <p:ph type="sldNum" sz="quarter" idx="10"/>
          </p:nvPr>
        </p:nvSpPr>
        <p:spPr/>
        <p:txBody>
          <a:bodyPr/>
          <a:lstStyle/>
          <a:p>
            <a:fld id="{FE5FB3E2-11B1-4331-9A5C-37D93105D236}" type="slidenum">
              <a:rPr lang="en-US" smtClean="0"/>
              <a:t>11</a:t>
            </a:fld>
            <a:endParaRPr lang="en-US"/>
          </a:p>
        </p:txBody>
      </p:sp>
    </p:spTree>
    <p:extLst>
      <p:ext uri="{BB962C8B-B14F-4D97-AF65-F5344CB8AC3E}">
        <p14:creationId xmlns:p14="http://schemas.microsoft.com/office/powerpoint/2010/main" val="8392424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a:t>
            </a:r>
            <a:r>
              <a:rPr lang="en-US" i="1" dirty="0"/>
              <a:t>Assessment is a broad concept. Assessment does not mean just sitting down and taking a test, though tests are one form of assessment. </a:t>
            </a:r>
            <a:endParaRPr lang="en-US" i="1" dirty="0" smtClean="0"/>
          </a:p>
          <a:p>
            <a:r>
              <a:rPr lang="en-US" i="1" baseline="0" dirty="0" smtClean="0"/>
              <a:t>As you know, when selecting an assessment it is important to make sure that how you measure is a good fit with what you are measuring. For example, a multiple choice test would be a poor measure for standards that focus on application.”</a:t>
            </a:r>
            <a:endParaRPr lang="en-US" dirty="0"/>
          </a:p>
        </p:txBody>
      </p:sp>
      <p:sp>
        <p:nvSpPr>
          <p:cNvPr id="4" name="Slide Number Placeholder 3"/>
          <p:cNvSpPr>
            <a:spLocks noGrp="1"/>
          </p:cNvSpPr>
          <p:nvPr>
            <p:ph type="sldNum" sz="quarter" idx="10"/>
          </p:nvPr>
        </p:nvSpPr>
        <p:spPr/>
        <p:txBody>
          <a:bodyPr/>
          <a:lstStyle/>
          <a:p>
            <a:fld id="{FE5FB3E2-11B1-4331-9A5C-37D93105D236}" type="slidenum">
              <a:rPr lang="en-US" smtClean="0"/>
              <a:t>13</a:t>
            </a:fld>
            <a:endParaRPr lang="en-US"/>
          </a:p>
        </p:txBody>
      </p:sp>
    </p:spTree>
    <p:extLst>
      <p:ext uri="{BB962C8B-B14F-4D97-AF65-F5344CB8AC3E}">
        <p14:creationId xmlns:p14="http://schemas.microsoft.com/office/powerpoint/2010/main" val="9668238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a:t>
            </a:r>
            <a:r>
              <a:rPr lang="en-US" i="1" dirty="0"/>
              <a:t>Context is all about identifying the characteristics of your students and circumstances of instruction (such as time) that might impact learning. It requires a conversation about the make-up of the community you serve. </a:t>
            </a:r>
            <a:endParaRPr lang="en-US" i="1" dirty="0" smtClean="0"/>
          </a:p>
          <a:p>
            <a:endParaRPr lang="en-US" i="1" dirty="0" smtClean="0"/>
          </a:p>
          <a:p>
            <a:r>
              <a:rPr lang="en-US" i="1" dirty="0" smtClean="0"/>
              <a:t>Context </a:t>
            </a:r>
            <a:r>
              <a:rPr lang="en-US" i="1" dirty="0"/>
              <a:t>is important because it will help you set appropriate goals and identify strategies that will best serve the needs of your students in the time period </a:t>
            </a:r>
            <a:r>
              <a:rPr lang="en-US" i="1" dirty="0" smtClean="0"/>
              <a:t>allocated.</a:t>
            </a:r>
            <a:r>
              <a:rPr lang="en-US" i="1" baseline="0" dirty="0" smtClean="0"/>
              <a:t> It is important to remember that context is not used in isolation to set goals, it is used in conjunction with the baseline data that has been gathered which we will talk about in the next section. </a:t>
            </a:r>
            <a:r>
              <a:rPr lang="en-US" i="1" dirty="0" smtClean="0"/>
              <a:t>Context</a:t>
            </a:r>
            <a:r>
              <a:rPr lang="en-US" i="1" baseline="0" dirty="0" smtClean="0"/>
              <a:t> is not what determines goals or the setting of tiers, rather it is additional data that informs these two things.</a:t>
            </a:r>
          </a:p>
          <a:p>
            <a:endParaRPr lang="en-US" baseline="0" dirty="0" smtClean="0"/>
          </a:p>
          <a:p>
            <a:r>
              <a:rPr lang="en-US" baseline="0" dirty="0" smtClean="0"/>
              <a:t>Pull participants back to share ideas.</a:t>
            </a:r>
          </a:p>
        </p:txBody>
      </p:sp>
      <p:sp>
        <p:nvSpPr>
          <p:cNvPr id="4" name="Slide Number Placeholder 3"/>
          <p:cNvSpPr>
            <a:spLocks noGrp="1"/>
          </p:cNvSpPr>
          <p:nvPr>
            <p:ph type="sldNum" sz="quarter" idx="10"/>
          </p:nvPr>
        </p:nvSpPr>
        <p:spPr/>
        <p:txBody>
          <a:bodyPr/>
          <a:lstStyle/>
          <a:p>
            <a:fld id="{FE5FB3E2-11B1-4331-9A5C-37D93105D236}" type="slidenum">
              <a:rPr lang="en-US" smtClean="0"/>
              <a:t>15</a:t>
            </a:fld>
            <a:endParaRPr lang="en-US"/>
          </a:p>
        </p:txBody>
      </p:sp>
    </p:spTree>
    <p:extLst>
      <p:ext uri="{BB962C8B-B14F-4D97-AF65-F5344CB8AC3E}">
        <p14:creationId xmlns:p14="http://schemas.microsoft.com/office/powerpoint/2010/main" val="8392424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a:t>
            </a:r>
            <a:r>
              <a:rPr lang="en-US" i="1" dirty="0"/>
              <a:t>Here is an example of context from </a:t>
            </a:r>
            <a:r>
              <a:rPr lang="en-US" i="1" dirty="0" smtClean="0"/>
              <a:t>our MS Math goal.</a:t>
            </a:r>
            <a:r>
              <a:rPr lang="en-US" i="1" baseline="0" dirty="0" smtClean="0"/>
              <a:t> </a:t>
            </a:r>
            <a:r>
              <a:rPr lang="en-US" i="1" dirty="0" smtClean="0"/>
              <a:t>Take </a:t>
            </a:r>
            <a:r>
              <a:rPr lang="en-US" i="1" dirty="0"/>
              <a:t>a few moments and identify the </a:t>
            </a:r>
            <a:r>
              <a:rPr lang="en-US" i="1" dirty="0" smtClean="0"/>
              <a:t>type </a:t>
            </a:r>
            <a:r>
              <a:rPr lang="en-US" i="1" dirty="0"/>
              <a:t>of data points included for context in this example.”</a:t>
            </a:r>
            <a:endParaRPr lang="en-US" dirty="0"/>
          </a:p>
          <a:p>
            <a:r>
              <a:rPr lang="en-US" dirty="0"/>
              <a:t>Call on volunteers for answers: (number, gender, learning </a:t>
            </a:r>
            <a:r>
              <a:rPr lang="en-US" dirty="0" smtClean="0"/>
              <a:t>needs, </a:t>
            </a:r>
            <a:r>
              <a:rPr lang="en-US" dirty="0"/>
              <a:t>time period)</a:t>
            </a:r>
          </a:p>
          <a:p>
            <a:endParaRPr lang="en-US" dirty="0"/>
          </a:p>
          <a:p>
            <a:r>
              <a:rPr lang="en-US" i="1" dirty="0"/>
              <a:t>Ask: “What additional information would you want to have in order to be able to set appropriate goals for these students?”</a:t>
            </a:r>
            <a:endParaRPr lang="en-US" dirty="0"/>
          </a:p>
          <a:p>
            <a:r>
              <a:rPr lang="en-US" dirty="0"/>
              <a:t>	Examples: What are their IEPs for? At what English Proficiency Level are the EL students? </a:t>
            </a:r>
            <a:r>
              <a:rPr lang="en-US" dirty="0" smtClean="0"/>
              <a:t>Attendance?</a:t>
            </a:r>
            <a:endParaRPr lang="en-US" dirty="0"/>
          </a:p>
        </p:txBody>
      </p:sp>
      <p:sp>
        <p:nvSpPr>
          <p:cNvPr id="4" name="Slide Number Placeholder 3"/>
          <p:cNvSpPr>
            <a:spLocks noGrp="1"/>
          </p:cNvSpPr>
          <p:nvPr>
            <p:ph type="sldNum" sz="quarter" idx="10"/>
          </p:nvPr>
        </p:nvSpPr>
        <p:spPr/>
        <p:txBody>
          <a:bodyPr/>
          <a:lstStyle/>
          <a:p>
            <a:fld id="{FE5FB3E2-11B1-4331-9A5C-37D93105D236}" type="slidenum">
              <a:rPr lang="en-US" smtClean="0"/>
              <a:t>16</a:t>
            </a:fld>
            <a:endParaRPr lang="en-US"/>
          </a:p>
        </p:txBody>
      </p:sp>
    </p:spTree>
    <p:extLst>
      <p:ext uri="{BB962C8B-B14F-4D97-AF65-F5344CB8AC3E}">
        <p14:creationId xmlns:p14="http://schemas.microsoft.com/office/powerpoint/2010/main" val="6518843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a:t>
            </a:r>
            <a:r>
              <a:rPr lang="en-US" i="1" dirty="0"/>
              <a:t>Use multiple data points where possible. Teachers acting as intervention specialists would use baseline data from the student’s core content classroom as well as formal assessments that they have administered as part of the intervention process. More information never hurts, but one good data point is better than multiple data points that do not inform the goal, or that provide the wrong information. </a:t>
            </a:r>
            <a:r>
              <a:rPr lang="en-US" i="1" dirty="0" smtClean="0"/>
              <a:t>“</a:t>
            </a:r>
          </a:p>
        </p:txBody>
      </p:sp>
      <p:sp>
        <p:nvSpPr>
          <p:cNvPr id="4" name="Slide Number Placeholder 3"/>
          <p:cNvSpPr>
            <a:spLocks noGrp="1"/>
          </p:cNvSpPr>
          <p:nvPr>
            <p:ph type="sldNum" sz="quarter" idx="10"/>
          </p:nvPr>
        </p:nvSpPr>
        <p:spPr/>
        <p:txBody>
          <a:bodyPr/>
          <a:lstStyle/>
          <a:p>
            <a:fld id="{FE5FB3E2-11B1-4331-9A5C-37D93105D236}" type="slidenum">
              <a:rPr lang="en-US" smtClean="0"/>
              <a:t>17</a:t>
            </a:fld>
            <a:endParaRPr lang="en-US"/>
          </a:p>
        </p:txBody>
      </p:sp>
    </p:spTree>
    <p:extLst>
      <p:ext uri="{BB962C8B-B14F-4D97-AF65-F5344CB8AC3E}">
        <p14:creationId xmlns:p14="http://schemas.microsoft.com/office/powerpoint/2010/main" val="8392424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a:t>
            </a:r>
            <a:r>
              <a:rPr lang="en-US" baseline="0" dirty="0" smtClean="0"/>
              <a:t> the beginning of today’s presentation we talked about the difference between achievement goals and growth goals. Because growth goals include ALL students, identifying tiers of performance is a common strategy.</a:t>
            </a:r>
            <a:endParaRPr lang="en-US" dirty="0"/>
          </a:p>
        </p:txBody>
      </p:sp>
      <p:sp>
        <p:nvSpPr>
          <p:cNvPr id="4" name="Slide Number Placeholder 3"/>
          <p:cNvSpPr>
            <a:spLocks noGrp="1"/>
          </p:cNvSpPr>
          <p:nvPr>
            <p:ph type="sldNum" sz="quarter" idx="10"/>
          </p:nvPr>
        </p:nvSpPr>
        <p:spPr/>
        <p:txBody>
          <a:bodyPr/>
          <a:lstStyle/>
          <a:p>
            <a:fld id="{FE5FB3E2-11B1-4331-9A5C-37D93105D236}" type="slidenum">
              <a:rPr lang="en-US" smtClean="0"/>
              <a:t>20</a:t>
            </a:fld>
            <a:endParaRPr lang="en-US"/>
          </a:p>
        </p:txBody>
      </p:sp>
    </p:spTree>
    <p:extLst>
      <p:ext uri="{BB962C8B-B14F-4D97-AF65-F5344CB8AC3E}">
        <p14:creationId xmlns:p14="http://schemas.microsoft.com/office/powerpoint/2010/main" val="8392424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In order to measure growth for ALL students, it is recommended that goals be tiered. Simply put, different groups of students, are expected to make different amounts of progress or reach different levels of proficiency by the end of the interval of instruction based on baseline data. All students in a course (including multiple sections, if applicable) should be included in an educator’s SLG and all students are expected to meet their targets, but those targets should be tiered to be appropriate for each student.</a:t>
            </a:r>
            <a:endParaRPr lang="en-US" i="0" dirty="0" smtClean="0"/>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In some courses, most students enter with very little background knowledge about the subject area, as in an introductory course to a world language, for example. In this case, the teacher would likely have similar expectations for what students will know and be able to do upon completion of the course. In other cases, particularly in courses that focus on more linear content that spans many grade levels, such as reading comprehension, students’ background knowledge and skills will have significant bearing on their expected performance by the end of the course. </a:t>
            </a: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E5FB3E2-11B1-4331-9A5C-37D93105D236}" type="slidenum">
              <a:rPr lang="en-US" smtClean="0"/>
              <a:t>21</a:t>
            </a:fld>
            <a:endParaRPr lang="en-US"/>
          </a:p>
        </p:txBody>
      </p:sp>
    </p:spTree>
    <p:extLst>
      <p:ext uri="{BB962C8B-B14F-4D97-AF65-F5344CB8AC3E}">
        <p14:creationId xmlns:p14="http://schemas.microsoft.com/office/powerpoint/2010/main" val="6885826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baseline="0" dirty="0" smtClean="0"/>
              <a:t>If there’s a time issue, cut this entire activity (this slide and 23; keep 22)</a:t>
            </a:r>
          </a:p>
          <a:p>
            <a:endParaRPr lang="en-US" b="1" i="0" baseline="0" dirty="0" smtClean="0"/>
          </a:p>
          <a:p>
            <a:r>
              <a:rPr lang="en-US" b="1" i="0" baseline="0" dirty="0" smtClean="0"/>
              <a:t>HANDOUT  - How do you determine targets that are rigorous yet attainable?</a:t>
            </a:r>
          </a:p>
          <a:p>
            <a:endParaRPr lang="en-US" i="1" baseline="0" dirty="0" smtClean="0"/>
          </a:p>
          <a:p>
            <a:r>
              <a:rPr lang="en-US" i="1" baseline="0" dirty="0" smtClean="0"/>
              <a:t>“On your table is an excerpt from a document on target setting developed by the Rhode Island Department of Education titled </a:t>
            </a:r>
            <a:r>
              <a:rPr lang="en-US" sz="1200" i="1" kern="1200" baseline="0" dirty="0" smtClean="0">
                <a:solidFill>
                  <a:schemeClr val="tx1"/>
                </a:solidFill>
                <a:effectLst/>
                <a:latin typeface="+mn-lt"/>
                <a:ea typeface="+mn-ea"/>
                <a:cs typeface="+mn-cs"/>
              </a:rPr>
              <a:t>S</a:t>
            </a:r>
            <a:r>
              <a:rPr lang="en-US" sz="1200" i="1" kern="1200" dirty="0" smtClean="0">
                <a:solidFill>
                  <a:schemeClr val="tx1"/>
                </a:solidFill>
                <a:effectLst/>
                <a:latin typeface="+mn-lt"/>
                <a:ea typeface="+mn-ea"/>
                <a:cs typeface="+mn-cs"/>
              </a:rPr>
              <a:t>etting Targets in Student Learning Objectives.</a:t>
            </a:r>
            <a:r>
              <a:rPr lang="en-US" sz="1200" i="1" kern="1200" baseline="0" dirty="0" smtClean="0">
                <a:solidFill>
                  <a:schemeClr val="tx1"/>
                </a:solidFill>
                <a:effectLst/>
                <a:latin typeface="+mn-lt"/>
                <a:ea typeface="+mn-ea"/>
                <a:cs typeface="+mn-cs"/>
              </a:rPr>
              <a:t> </a:t>
            </a:r>
          </a:p>
          <a:p>
            <a:endParaRPr lang="en-US" sz="1200" i="1" kern="1200" baseline="0" dirty="0" smtClean="0">
              <a:solidFill>
                <a:schemeClr val="tx1"/>
              </a:solidFill>
              <a:effectLst/>
              <a:latin typeface="+mn-lt"/>
              <a:ea typeface="+mn-ea"/>
              <a:cs typeface="+mn-cs"/>
            </a:endParaRPr>
          </a:p>
          <a:p>
            <a:r>
              <a:rPr lang="en-US" sz="1200" i="1" kern="1200" baseline="0" dirty="0" smtClean="0">
                <a:solidFill>
                  <a:schemeClr val="tx1"/>
                </a:solidFill>
                <a:effectLst/>
                <a:latin typeface="+mn-lt"/>
                <a:ea typeface="+mn-ea"/>
                <a:cs typeface="+mn-cs"/>
              </a:rPr>
              <a:t>Read through the excerpt individually, and write down any thoughts or questions you have that you can share when we engage in table discussion.”</a:t>
            </a:r>
            <a:endParaRPr lang="en-US" i="1" baseline="0" dirty="0" smtClean="0"/>
          </a:p>
        </p:txBody>
      </p:sp>
      <p:sp>
        <p:nvSpPr>
          <p:cNvPr id="4" name="Slide Number Placeholder 3"/>
          <p:cNvSpPr>
            <a:spLocks noGrp="1"/>
          </p:cNvSpPr>
          <p:nvPr>
            <p:ph type="sldNum" sz="quarter" idx="10"/>
          </p:nvPr>
        </p:nvSpPr>
        <p:spPr/>
        <p:txBody>
          <a:bodyPr/>
          <a:lstStyle/>
          <a:p>
            <a:fld id="{FE5FB3E2-11B1-4331-9A5C-37D93105D236}" type="slidenum">
              <a:rPr lang="en-US" smtClean="0"/>
              <a:t>22</a:t>
            </a:fld>
            <a:endParaRPr lang="en-US"/>
          </a:p>
        </p:txBody>
      </p:sp>
    </p:spTree>
    <p:extLst>
      <p:ext uri="{BB962C8B-B14F-4D97-AF65-F5344CB8AC3E}">
        <p14:creationId xmlns:p14="http://schemas.microsoft.com/office/powerpoint/2010/main" val="21382499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Ask</a:t>
            </a:r>
            <a:r>
              <a:rPr lang="en-US" baseline="0" dirty="0" smtClean="0"/>
              <a:t> for volunteers to share out to the larger group.</a:t>
            </a:r>
          </a:p>
          <a:p>
            <a:endParaRPr lang="en-US" baseline="0" dirty="0" smtClean="0"/>
          </a:p>
        </p:txBody>
      </p:sp>
      <p:sp>
        <p:nvSpPr>
          <p:cNvPr id="4" name="Slide Number Placeholder 3"/>
          <p:cNvSpPr>
            <a:spLocks noGrp="1"/>
          </p:cNvSpPr>
          <p:nvPr>
            <p:ph type="sldNum" sz="quarter" idx="10"/>
          </p:nvPr>
        </p:nvSpPr>
        <p:spPr/>
        <p:txBody>
          <a:bodyPr/>
          <a:lstStyle/>
          <a:p>
            <a:fld id="{FE5FB3E2-11B1-4331-9A5C-37D93105D236}" type="slidenum">
              <a:rPr lang="en-US" smtClean="0"/>
              <a:t>23</a:t>
            </a:fld>
            <a:endParaRPr lang="en-US"/>
          </a:p>
        </p:txBody>
      </p:sp>
    </p:spTree>
    <p:extLst>
      <p:ext uri="{BB962C8B-B14F-4D97-AF65-F5344CB8AC3E}">
        <p14:creationId xmlns:p14="http://schemas.microsoft.com/office/powerpoint/2010/main" val="10413954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2</a:t>
            </a:fld>
            <a:endParaRPr lang="en-US"/>
          </a:p>
        </p:txBody>
      </p:sp>
    </p:spTree>
    <p:extLst>
      <p:ext uri="{BB962C8B-B14F-4D97-AF65-F5344CB8AC3E}">
        <p14:creationId xmlns:p14="http://schemas.microsoft.com/office/powerpoint/2010/main" val="2406012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b="1" i="0" dirty="0" smtClean="0"/>
              <a:t>If there’s a time</a:t>
            </a:r>
            <a:r>
              <a:rPr lang="en-US" b="1" i="0" baseline="0" dirty="0" smtClean="0"/>
              <a:t> issue, keep this slide. Cut 21 and 23. </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i="1"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i="1" dirty="0" smtClean="0"/>
              <a:t>Before we</a:t>
            </a:r>
            <a:r>
              <a:rPr lang="en-US" i="1" baseline="0" dirty="0" smtClean="0"/>
              <a:t> ask you to talk at your tables, a few things to keep in mind…</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i="1"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1200" b="0" i="1" u="none" strike="noStrike" kern="1200" baseline="0" dirty="0" smtClean="0">
                <a:solidFill>
                  <a:schemeClr val="tx1"/>
                </a:solidFill>
                <a:latin typeface="+mn-lt"/>
                <a:ea typeface="+mn-ea"/>
                <a:cs typeface="+mn-cs"/>
              </a:rPr>
              <a:t>“While students in lower tiers may have a lower absolute target, reaching it may require them to make more progress than students with higher targets. </a:t>
            </a:r>
            <a:r>
              <a:rPr lang="en-US" i="1" dirty="0" smtClean="0"/>
              <a:t>Consider looking at the standard to which the student is currently performing in relation to the standard at  the grade-level where they should be performing and determine what scaffolding is needed to bring them closer.</a:t>
            </a:r>
            <a:endParaRPr lang="en-US" sz="1200" b="0" i="1" u="none" strike="noStrike" kern="1200" baseline="0" dirty="0" smtClean="0">
              <a:solidFill>
                <a:schemeClr val="tx1"/>
              </a:solidFill>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200" b="0" i="1" u="none" strike="noStrike" kern="1200" baseline="0" dirty="0" smtClean="0">
              <a:solidFill>
                <a:schemeClr val="tx1"/>
              </a:solidFill>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sz="1200" b="0" i="1" u="none" strike="noStrike" kern="1200" baseline="0" dirty="0" smtClean="0">
                <a:solidFill>
                  <a:schemeClr val="tx1"/>
                </a:solidFill>
                <a:latin typeface="+mn-lt"/>
                <a:ea typeface="+mn-ea"/>
                <a:cs typeface="+mn-cs"/>
              </a:rPr>
              <a:t>If above grade-level students are expected to maintain a certain (usually high) level of proficiency across an interval of instruction, then their target should represent student learning across that interval; it should not be the expectation that students will simply not lose the knowledge or skills with which they entered the course. The expectation should be that students arriving above grade-level expectations maintain their high level of proficiency or performance on a new set of standards, on increasingly rigorous texts/content, or according to a more rigorous rubric or assessment.” </a:t>
            </a:r>
            <a:endParaRPr lang="en-US" i="1" dirty="0" smtClean="0"/>
          </a:p>
          <a:p>
            <a:endParaRPr lang="en-US" i="1" dirty="0"/>
          </a:p>
        </p:txBody>
      </p:sp>
      <p:sp>
        <p:nvSpPr>
          <p:cNvPr id="4" name="Slide Number Placeholder 3"/>
          <p:cNvSpPr>
            <a:spLocks noGrp="1"/>
          </p:cNvSpPr>
          <p:nvPr>
            <p:ph type="sldNum" sz="quarter" idx="10"/>
          </p:nvPr>
        </p:nvSpPr>
        <p:spPr/>
        <p:txBody>
          <a:bodyPr/>
          <a:lstStyle/>
          <a:p>
            <a:fld id="{FE5FB3E2-11B1-4331-9A5C-37D93105D236}" type="slidenum">
              <a:rPr lang="en-US" smtClean="0"/>
              <a:t>24</a:t>
            </a:fld>
            <a:endParaRPr lang="en-US"/>
          </a:p>
        </p:txBody>
      </p:sp>
    </p:spTree>
    <p:extLst>
      <p:ext uri="{BB962C8B-B14F-4D97-AF65-F5344CB8AC3E}">
        <p14:creationId xmlns:p14="http://schemas.microsoft.com/office/powerpoint/2010/main" val="1820236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1" i="0" dirty="0" smtClean="0"/>
              <a:t>HANDOUT – Target graphics</a:t>
            </a:r>
          </a:p>
          <a:p>
            <a:pPr marL="0" marR="0" indent="0" algn="l" defTabSz="914400" rtl="0" eaLnBrk="1" fontAlgn="auto" latinLnBrk="0" hangingPunct="1">
              <a:lnSpc>
                <a:spcPct val="100000"/>
              </a:lnSpc>
              <a:spcBef>
                <a:spcPts val="0"/>
              </a:spcBef>
              <a:spcAft>
                <a:spcPts val="0"/>
              </a:spcAft>
              <a:buClrTx/>
              <a:buSzTx/>
              <a:buFontTx/>
              <a:buNone/>
              <a:tabLst/>
              <a:defRPr/>
            </a:pPr>
            <a:endParaRPr lang="en-US" i="1"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t>“Now that we</a:t>
            </a:r>
            <a:r>
              <a:rPr lang="en-US" i="1" baseline="0" dirty="0" smtClean="0"/>
              <a:t>’ve done some reading about target setting, we’re going to try some application. </a:t>
            </a:r>
            <a:r>
              <a:rPr lang="en-US" i="1" dirty="0" smtClean="0"/>
              <a:t>The three graphics at your</a:t>
            </a:r>
            <a:r>
              <a:rPr lang="en-US" i="1" baseline="0" dirty="0" smtClean="0"/>
              <a:t> table represent three different approaches to goal setting for a </a:t>
            </a:r>
            <a:r>
              <a:rPr lang="en-US" i="1" dirty="0" smtClean="0"/>
              <a:t>6</a:t>
            </a:r>
            <a:r>
              <a:rPr lang="en-US" i="1" baseline="30000" dirty="0" smtClean="0"/>
              <a:t>th</a:t>
            </a:r>
            <a:r>
              <a:rPr lang="en-US" i="1" dirty="0" smtClean="0"/>
              <a:t> grade math class. This class has a total of 24 students,</a:t>
            </a:r>
            <a:r>
              <a:rPr lang="en-US" i="1" baseline="0" dirty="0" smtClean="0"/>
              <a:t> some of which are entering performing at the 5</a:t>
            </a:r>
            <a:r>
              <a:rPr lang="en-US" i="1" baseline="30000" dirty="0" smtClean="0"/>
              <a:t>th</a:t>
            </a:r>
            <a:r>
              <a:rPr lang="en-US" i="1" baseline="0" dirty="0" smtClean="0"/>
              <a:t> grade level, some are on grade level and some are performing between 6</a:t>
            </a:r>
            <a:r>
              <a:rPr lang="en-US" i="1" baseline="30000" dirty="0" smtClean="0"/>
              <a:t>th</a:t>
            </a:r>
            <a:r>
              <a:rPr lang="en-US" i="1" baseline="0" dirty="0" smtClean="0"/>
              <a:t> and 7</a:t>
            </a:r>
            <a:r>
              <a:rPr lang="en-US" i="1" baseline="30000" dirty="0" smtClean="0"/>
              <a:t>th</a:t>
            </a:r>
            <a:r>
              <a:rPr lang="en-US" i="1" baseline="0" dirty="0" smtClean="0"/>
              <a:t> grade level.</a:t>
            </a:r>
            <a:r>
              <a:rPr lang="en-US" i="1" dirty="0" smtClean="0"/>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i="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1" baseline="0" dirty="0" smtClean="0"/>
              <a:t>Which of the three examples represents rigorous target setting based on what we just read and discussed?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i="1"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0" baseline="0" dirty="0" smtClean="0"/>
              <a:t>Ask volunteers to share out </a:t>
            </a:r>
            <a:endParaRPr lang="en-US" i="0" dirty="0" smtClean="0"/>
          </a:p>
          <a:p>
            <a:endParaRPr lang="en-US" dirty="0"/>
          </a:p>
        </p:txBody>
      </p:sp>
      <p:sp>
        <p:nvSpPr>
          <p:cNvPr id="4" name="Slide Number Placeholder 3"/>
          <p:cNvSpPr>
            <a:spLocks noGrp="1"/>
          </p:cNvSpPr>
          <p:nvPr>
            <p:ph type="sldNum" sz="quarter" idx="10"/>
          </p:nvPr>
        </p:nvSpPr>
        <p:spPr/>
        <p:txBody>
          <a:bodyPr/>
          <a:lstStyle/>
          <a:p>
            <a:fld id="{FE5FB3E2-11B1-4331-9A5C-37D93105D236}" type="slidenum">
              <a:rPr lang="en-US" smtClean="0"/>
              <a:t>25</a:t>
            </a:fld>
            <a:endParaRPr lang="en-US"/>
          </a:p>
        </p:txBody>
      </p:sp>
    </p:spTree>
    <p:extLst>
      <p:ext uri="{BB962C8B-B14F-4D97-AF65-F5344CB8AC3E}">
        <p14:creationId xmlns:p14="http://schemas.microsoft.com/office/powerpoint/2010/main" val="3886097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26</a:t>
            </a:fld>
            <a:endParaRPr lang="en-US"/>
          </a:p>
        </p:txBody>
      </p:sp>
    </p:spTree>
    <p:extLst>
      <p:ext uri="{BB962C8B-B14F-4D97-AF65-F5344CB8AC3E}">
        <p14:creationId xmlns:p14="http://schemas.microsoft.com/office/powerpoint/2010/main" val="8095897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The rationale should include language for the importance of the selected content/standards. Includes reasons for the expected growth and how the target is appropriate and rigorous for students.</a:t>
            </a:r>
            <a:endParaRPr lang="en-US" dirty="0" smtClean="0"/>
          </a:p>
        </p:txBody>
      </p:sp>
      <p:sp>
        <p:nvSpPr>
          <p:cNvPr id="4" name="Slide Number Placeholder 3"/>
          <p:cNvSpPr>
            <a:spLocks noGrp="1"/>
          </p:cNvSpPr>
          <p:nvPr>
            <p:ph type="sldNum" sz="quarter" idx="10"/>
          </p:nvPr>
        </p:nvSpPr>
        <p:spPr/>
        <p:txBody>
          <a:bodyPr/>
          <a:lstStyle/>
          <a:p>
            <a:fld id="{FE5FB3E2-11B1-4331-9A5C-37D93105D236}" type="slidenum">
              <a:rPr lang="en-US" smtClean="0"/>
              <a:t>27</a:t>
            </a:fld>
            <a:endParaRPr lang="en-US"/>
          </a:p>
        </p:txBody>
      </p:sp>
    </p:spTree>
    <p:extLst>
      <p:ext uri="{BB962C8B-B14F-4D97-AF65-F5344CB8AC3E}">
        <p14:creationId xmlns:p14="http://schemas.microsoft.com/office/powerpoint/2010/main" val="9668238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baseline="0" dirty="0" smtClean="0"/>
          </a:p>
          <a:p>
            <a:r>
              <a:rPr lang="en-US" i="1" baseline="0" dirty="0" smtClean="0"/>
              <a:t>“Identifying instructional strategies that align to the content being taught as well as the needs of the students (as determined from context and baseline data) is key to helping you meet your goals. We are going to spend most of the remainder of the morning talking about strategies to support all students, knowing that teachers often have diverse groups of learners.”</a:t>
            </a:r>
          </a:p>
          <a:p>
            <a:endParaRPr lang="en-US" baseline="0" dirty="0" smtClean="0"/>
          </a:p>
        </p:txBody>
      </p:sp>
      <p:sp>
        <p:nvSpPr>
          <p:cNvPr id="4" name="Slide Number Placeholder 3"/>
          <p:cNvSpPr>
            <a:spLocks noGrp="1"/>
          </p:cNvSpPr>
          <p:nvPr>
            <p:ph type="sldNum" sz="quarter" idx="10"/>
          </p:nvPr>
        </p:nvSpPr>
        <p:spPr/>
        <p:txBody>
          <a:bodyPr/>
          <a:lstStyle/>
          <a:p>
            <a:fld id="{FE5FB3E2-11B1-4331-9A5C-37D93105D236}" type="slidenum">
              <a:rPr lang="en-US" smtClean="0"/>
              <a:t>29</a:t>
            </a:fld>
            <a:endParaRPr lang="en-US"/>
          </a:p>
        </p:txBody>
      </p:sp>
    </p:spTree>
    <p:extLst>
      <p:ext uri="{BB962C8B-B14F-4D97-AF65-F5344CB8AC3E}">
        <p14:creationId xmlns:p14="http://schemas.microsoft.com/office/powerpoint/2010/main" val="83924244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i="1" dirty="0" smtClean="0"/>
              <a:t>“This is the place</a:t>
            </a:r>
            <a:r>
              <a:rPr lang="en-US" i="1" baseline="0" dirty="0" smtClean="0"/>
              <a:t> for the educator to identify what support and resources they need to help them meet the SLG goals they have identified.”</a:t>
            </a:r>
            <a:endParaRPr lang="en-US" i="1" dirty="0" smtClean="0"/>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FE5FB3E2-11B1-4331-9A5C-37D93105D236}" type="slidenum">
              <a:rPr lang="en-US" smtClean="0"/>
              <a:t>31</a:t>
            </a:fld>
            <a:endParaRPr lang="en-US"/>
          </a:p>
        </p:txBody>
      </p:sp>
    </p:spTree>
    <p:extLst>
      <p:ext uri="{BB962C8B-B14F-4D97-AF65-F5344CB8AC3E}">
        <p14:creationId xmlns:p14="http://schemas.microsoft.com/office/powerpoint/2010/main" val="8392424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checklist is used during the goal setting process and ensures the goals are complete for scoring. </a:t>
            </a:r>
            <a:r>
              <a:rPr lang="en-US" dirty="0" smtClean="0"/>
              <a:t>Goals are set in</a:t>
            </a:r>
            <a:r>
              <a:rPr lang="en-US" baseline="0" dirty="0" smtClean="0"/>
              <a:t> the fall through a collaborative process between educator and evaluator. A</a:t>
            </a:r>
            <a:r>
              <a:rPr lang="en-US" dirty="0" smtClean="0"/>
              <a:t>s</a:t>
            </a:r>
            <a:r>
              <a:rPr lang="en-US" baseline="0" dirty="0" smtClean="0"/>
              <a:t> part of the goal setting process, teachers and administrators should use the goal setting checklist when sharing their goals with their evaluator. The checklist includes questions in three categories to help the educator and evaluator collaboratively determine the quality of the goal: Baseline Data, Targets, and Rigor. If the answers to all the questions in the checklist are “YES”, then the goal can be approved.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Once SLG goals are approved, educators start collecting the information needed to measure student progress as defined in the SLG goal. The collection and analysis of data continues throughout the course or school year to monitor student progress towards goals. The educator is responsible for collecting and organizing documentation, including the approved SLG goals and evidence of progress defined within it, in a way that is easy for them to reference and for the evaluators to review. At the end of the course or school year, educators meet with their evaluator to review results.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34</a:t>
            </a:fld>
            <a:endParaRPr lang="en-US"/>
          </a:p>
        </p:txBody>
      </p:sp>
    </p:spTree>
    <p:extLst>
      <p:ext uri="{BB962C8B-B14F-4D97-AF65-F5344CB8AC3E}">
        <p14:creationId xmlns:p14="http://schemas.microsoft.com/office/powerpoint/2010/main" val="325564481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a requirement of SB290 and the ESEA waiver, student learning and growth must be included as a significant factor of educators’ summative evaluations. The SLG scoring rubric is used for scoring individual SLG goals based on evidence submitted by the teacher and administrator. The scoring tools are used to determine the educator’s impact on student learning and growth in the summative evaluation. Educators score their SLG goals and review and finalize the score with their supervisor/ evaluator. Evaluators are responsible for determining the final score.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scoring process is facilitated by using the scoring rubric to determine whether each student exceeded, met, or did not meet the target; and the percentage of students in each category. To ensure consistency in evaluations across the state, all districts must use the </a:t>
            </a:r>
            <a:r>
              <a:rPr lang="en-US" sz="1200" b="1" kern="1200" dirty="0" smtClean="0">
                <a:solidFill>
                  <a:schemeClr val="tx1"/>
                </a:solidFill>
                <a:effectLst/>
                <a:latin typeface="+mn-lt"/>
                <a:ea typeface="+mn-ea"/>
                <a:cs typeface="+mn-cs"/>
              </a:rPr>
              <a:t>Oregon</a:t>
            </a:r>
            <a:r>
              <a:rPr lang="en-US" sz="1200" kern="120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SLG Goal Scoring Rubric</a:t>
            </a:r>
            <a:r>
              <a:rPr lang="en-US" sz="1200" kern="1200" dirty="0" smtClean="0">
                <a:solidFill>
                  <a:schemeClr val="tx1"/>
                </a:solidFill>
                <a:effectLst/>
                <a:latin typeface="+mn-lt"/>
                <a:ea typeface="+mn-ea"/>
                <a:cs typeface="+mn-cs"/>
              </a:rPr>
              <a:t> to score SLG goals measured by Category 2 assessments.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Educators on a two year evaluation cycle will select two of the four goals collaboratively with their evaluator to be included in their summative evaluation. </a:t>
            </a:r>
          </a:p>
          <a:p>
            <a:endParaRPr lang="en-US" baseline="0" dirty="0" smtClean="0"/>
          </a:p>
          <a:p>
            <a:endParaRPr lang="en-US" baseline="0" dirty="0" smtClean="0"/>
          </a:p>
          <a:p>
            <a:endParaRPr lang="en-US" sz="1200" b="0" i="0" u="none" strike="noStrike" kern="1200" baseline="0" dirty="0" smtClean="0">
              <a:solidFill>
                <a:schemeClr val="tx1"/>
              </a:solidFill>
              <a:latin typeface="+mn-lt"/>
              <a:ea typeface="+mn-ea"/>
              <a:cs typeface="+mn-cs"/>
            </a:endParaRPr>
          </a:p>
          <a:p>
            <a:endParaRPr lang="en-US" baseline="0" dirty="0" smtClean="0"/>
          </a:p>
        </p:txBody>
      </p:sp>
      <p:sp>
        <p:nvSpPr>
          <p:cNvPr id="4" name="Slide Number Placeholder 3"/>
          <p:cNvSpPr>
            <a:spLocks noGrp="1"/>
          </p:cNvSpPr>
          <p:nvPr>
            <p:ph type="sldNum" sz="quarter" idx="10"/>
          </p:nvPr>
        </p:nvSpPr>
        <p:spPr/>
        <p:txBody>
          <a:bodyPr/>
          <a:lstStyle/>
          <a:p>
            <a:fld id="{9F91980A-78A8-450D-8300-3693D20AE3A9}" type="slidenum">
              <a:rPr lang="en-US" smtClean="0"/>
              <a:t>35</a:t>
            </a:fld>
            <a:endParaRPr lang="en-US" dirty="0"/>
          </a:p>
        </p:txBody>
      </p:sp>
    </p:spTree>
    <p:extLst>
      <p:ext uri="{BB962C8B-B14F-4D97-AF65-F5344CB8AC3E}">
        <p14:creationId xmlns:p14="http://schemas.microsoft.com/office/powerpoint/2010/main" val="42921243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Hand out: </a:t>
            </a:r>
            <a:r>
              <a:rPr lang="en-US" baseline="0" dirty="0" smtClean="0"/>
              <a:t>Use the Checklist w/Guiding questions; and, four sample goals.</a:t>
            </a:r>
            <a:endParaRPr lang="en-US" dirty="0" smtClean="0"/>
          </a:p>
          <a:p>
            <a:endParaRPr lang="en-US" dirty="0" smtClean="0"/>
          </a:p>
          <a:p>
            <a:r>
              <a:rPr lang="en-US" dirty="0" smtClean="0"/>
              <a:t>We’ve provided you with four sample goals, 2 teacher goals and 2 administrator goals.</a:t>
            </a:r>
            <a:r>
              <a:rPr lang="en-US" baseline="0" dirty="0" smtClean="0"/>
              <a:t> Divide the group, assigning two goals to each side. Take 10 minutes to review your two goals. Then we’ll get back together and talk about what you noticed and questions you still have</a:t>
            </a:r>
          </a:p>
        </p:txBody>
      </p:sp>
      <p:sp>
        <p:nvSpPr>
          <p:cNvPr id="4" name="Slide Number Placeholder 3"/>
          <p:cNvSpPr>
            <a:spLocks noGrp="1"/>
          </p:cNvSpPr>
          <p:nvPr>
            <p:ph type="sldNum" sz="quarter" idx="10"/>
          </p:nvPr>
        </p:nvSpPr>
        <p:spPr/>
        <p:txBody>
          <a:bodyPr/>
          <a:lstStyle/>
          <a:p>
            <a:fld id="{2FB62C51-B965-466B-8D8B-9F01CBA68B5C}" type="slidenum">
              <a:rPr lang="en-US" smtClean="0"/>
              <a:t>36</a:t>
            </a:fld>
            <a:endParaRPr lang="en-US"/>
          </a:p>
        </p:txBody>
      </p:sp>
    </p:spTree>
    <p:extLst>
      <p:ext uri="{BB962C8B-B14F-4D97-AF65-F5344CB8AC3E}">
        <p14:creationId xmlns:p14="http://schemas.microsoft.com/office/powerpoint/2010/main" val="12184255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37</a:t>
            </a:fld>
            <a:endParaRPr lang="en-US"/>
          </a:p>
        </p:txBody>
      </p:sp>
    </p:spTree>
    <p:extLst>
      <p:ext uri="{BB962C8B-B14F-4D97-AF65-F5344CB8AC3E}">
        <p14:creationId xmlns:p14="http://schemas.microsoft.com/office/powerpoint/2010/main" val="24443415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t>The student learning and growth goal setting process began with SB290 and the ESEA waiver, and continues to evolve based on feedback received from the federal government and what has been learned through the pilot district process. </a:t>
            </a:r>
            <a:endParaRPr lang="en-US" dirty="0" smtClean="0"/>
          </a:p>
          <a:p>
            <a:r>
              <a:rPr lang="en-US" i="1" dirty="0" smtClean="0"/>
              <a:t>  </a:t>
            </a:r>
            <a:endParaRPr lang="en-US" dirty="0" smtClean="0"/>
          </a:p>
          <a:p>
            <a:r>
              <a:rPr lang="en-US" i="1" dirty="0" smtClean="0"/>
              <a:t>So does that mean that the only purpose of setting SLG goals is to meet a state and federal requirement? Not at all. SLG goals offers us an opportunity to examine our practice, engage in collaborative conversations about that practice, receive recognition for our strengths, and  provide support where we need it. In addition, it helps us think intentionally about what our students need and how we are going to support them in getting there.”</a:t>
            </a:r>
            <a:endParaRPr lang="en-US" dirty="0" smtClean="0"/>
          </a:p>
          <a:p>
            <a:r>
              <a:rPr lang="en-US" dirty="0" smtClean="0"/>
              <a:t> </a:t>
            </a:r>
          </a:p>
        </p:txBody>
      </p:sp>
      <p:sp>
        <p:nvSpPr>
          <p:cNvPr id="4" name="Slide Number Placeholder 3"/>
          <p:cNvSpPr>
            <a:spLocks noGrp="1"/>
          </p:cNvSpPr>
          <p:nvPr>
            <p:ph type="sldNum" sz="quarter" idx="10"/>
          </p:nvPr>
        </p:nvSpPr>
        <p:spPr/>
        <p:txBody>
          <a:bodyPr/>
          <a:lstStyle/>
          <a:p>
            <a:fld id="{05777013-E872-4092-A1AD-115C75283B67}" type="slidenum">
              <a:rPr lang="en-US" smtClean="0"/>
              <a:t>3</a:t>
            </a:fld>
            <a:endParaRPr lang="en-US" dirty="0"/>
          </a:p>
        </p:txBody>
      </p:sp>
    </p:spTree>
    <p:extLst>
      <p:ext uri="{BB962C8B-B14F-4D97-AF65-F5344CB8AC3E}">
        <p14:creationId xmlns:p14="http://schemas.microsoft.com/office/powerpoint/2010/main" val="2535512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B62C51-B965-466B-8D8B-9F01CBA68B5C}" type="slidenum">
              <a:rPr lang="en-US" smtClean="0"/>
              <a:t>38</a:t>
            </a:fld>
            <a:endParaRPr lang="en-US"/>
          </a:p>
        </p:txBody>
      </p:sp>
    </p:spTree>
    <p:extLst>
      <p:ext uri="{BB962C8B-B14F-4D97-AF65-F5344CB8AC3E}">
        <p14:creationId xmlns:p14="http://schemas.microsoft.com/office/powerpoint/2010/main" val="1918850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B62C51-B965-466B-8D8B-9F01CBA68B5C}" type="slidenum">
              <a:rPr lang="en-US" smtClean="0"/>
              <a:t>4</a:t>
            </a:fld>
            <a:endParaRPr lang="en-US"/>
          </a:p>
        </p:txBody>
      </p:sp>
    </p:spTree>
    <p:extLst>
      <p:ext uri="{BB962C8B-B14F-4D97-AF65-F5344CB8AC3E}">
        <p14:creationId xmlns:p14="http://schemas.microsoft.com/office/powerpoint/2010/main" val="42039510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At its most basic, target setting for SLGs occurs when educators describe where students are, in regards to the prioritized content knowledge or skills, at the beginning of the interval of instruction (Point A) and then name a goal for where students will be in regards to that knowledge and skills at the end of the interval of instruction (Point B). </a:t>
            </a:r>
          </a:p>
          <a:p>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5</a:t>
            </a:fld>
            <a:endParaRPr lang="en-US"/>
          </a:p>
        </p:txBody>
      </p:sp>
    </p:spTree>
    <p:extLst>
      <p:ext uri="{BB962C8B-B14F-4D97-AF65-F5344CB8AC3E}">
        <p14:creationId xmlns:p14="http://schemas.microsoft.com/office/powerpoint/2010/main" val="392952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ea typeface="ＭＳ Ｐゴシック" pitchFamily="34" charset="-128"/>
              </a:rPr>
              <a:t>On the </a:t>
            </a:r>
            <a:r>
              <a:rPr lang="en-US" altLang="en-US" dirty="0" err="1" smtClean="0">
                <a:ea typeface="ＭＳ Ｐゴシック" pitchFamily="34" charset="-128"/>
              </a:rPr>
              <a:t>topof</a:t>
            </a:r>
            <a:r>
              <a:rPr lang="en-US" altLang="en-US" dirty="0" smtClean="0">
                <a:ea typeface="ＭＳ Ｐゴシック" pitchFamily="34" charset="-128"/>
              </a:rPr>
              <a:t> this table are the primary characteristics of an achievement goal. For each of these categories, what do you think corresponding description of  an SLG would be?”</a:t>
            </a:r>
          </a:p>
          <a:p>
            <a:r>
              <a:rPr lang="en-US" altLang="en-US" dirty="0" smtClean="0">
                <a:ea typeface="ＭＳ Ｐゴシック" pitchFamily="34" charset="-128"/>
              </a:rPr>
              <a:t>Take responses from participants and click mouse to make the descriptions appear one at a time.</a:t>
            </a:r>
          </a:p>
        </p:txBody>
      </p:sp>
      <p:sp>
        <p:nvSpPr>
          <p:cNvPr id="52228"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37222402" indent="-36773751" eaLnBrk="0" hangingPunct="0">
              <a:spcBef>
                <a:spcPct val="30000"/>
              </a:spcBef>
              <a:defRPr sz="1200">
                <a:solidFill>
                  <a:schemeClr val="tx1"/>
                </a:solidFill>
                <a:latin typeface="Calibri" pitchFamily="34" charset="0"/>
                <a:ea typeface="ＭＳ Ｐゴシック" pitchFamily="34" charset="-128"/>
              </a:defRPr>
            </a:lvl2pPr>
            <a:lvl3pPr marL="1121626" indent="-224325" eaLnBrk="0" hangingPunct="0">
              <a:spcBef>
                <a:spcPct val="30000"/>
              </a:spcBef>
              <a:defRPr sz="1200">
                <a:solidFill>
                  <a:schemeClr val="tx1"/>
                </a:solidFill>
                <a:latin typeface="Calibri" pitchFamily="34" charset="0"/>
                <a:ea typeface="ＭＳ Ｐゴシック" pitchFamily="34" charset="-128"/>
              </a:defRPr>
            </a:lvl3pPr>
            <a:lvl4pPr marL="1570276" indent="-224325" eaLnBrk="0" hangingPunct="0">
              <a:spcBef>
                <a:spcPct val="30000"/>
              </a:spcBef>
              <a:defRPr sz="1200">
                <a:solidFill>
                  <a:schemeClr val="tx1"/>
                </a:solidFill>
                <a:latin typeface="Calibri" pitchFamily="34" charset="0"/>
                <a:ea typeface="ＭＳ Ｐゴシック" pitchFamily="34" charset="-128"/>
              </a:defRPr>
            </a:lvl4pPr>
            <a:lvl5pPr marL="2018927" indent="-224325" eaLnBrk="0" hangingPunct="0">
              <a:spcBef>
                <a:spcPct val="30000"/>
              </a:spcBef>
              <a:defRPr sz="1200">
                <a:solidFill>
                  <a:schemeClr val="tx1"/>
                </a:solidFill>
                <a:latin typeface="Calibri" pitchFamily="34"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2DF15A42-CF8A-41DC-985E-7B5D539A2671}" type="slidenum">
              <a:rPr lang="en-US" altLang="en-US">
                <a:solidFill>
                  <a:prstClr val="black"/>
                </a:solidFill>
              </a:rPr>
              <a:pPr eaLnBrk="1" hangingPunct="1">
                <a:spcBef>
                  <a:spcPct val="0"/>
                </a:spcBef>
              </a:pPr>
              <a:t>6</a:t>
            </a:fld>
            <a:endParaRPr lang="en-US" altLang="en-US" dirty="0">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Ask participants why this is an achievement goal.</a:t>
            </a:r>
            <a:r>
              <a:rPr lang="en-US" baseline="0" dirty="0" smtClean="0"/>
              <a:t> Ask for suggestions on how to make it a growth goal.</a:t>
            </a:r>
            <a:endParaRPr lang="en-US" dirty="0"/>
          </a:p>
        </p:txBody>
      </p:sp>
      <p:sp>
        <p:nvSpPr>
          <p:cNvPr id="4" name="Slide Number Placeholder 3"/>
          <p:cNvSpPr>
            <a:spLocks noGrp="1"/>
          </p:cNvSpPr>
          <p:nvPr>
            <p:ph type="sldNum" sz="quarter" idx="10"/>
          </p:nvPr>
        </p:nvSpPr>
        <p:spPr/>
        <p:txBody>
          <a:bodyPr/>
          <a:lstStyle/>
          <a:p>
            <a:fld id="{2FB62C51-B965-466B-8D8B-9F01CBA68B5C}" type="slidenum">
              <a:rPr lang="en-US" smtClean="0"/>
              <a:t>7</a:t>
            </a:fld>
            <a:endParaRPr lang="en-US"/>
          </a:p>
        </p:txBody>
      </p:sp>
    </p:spTree>
    <p:extLst>
      <p:ext uri="{BB962C8B-B14F-4D97-AF65-F5344CB8AC3E}">
        <p14:creationId xmlns:p14="http://schemas.microsoft.com/office/powerpoint/2010/main" val="4009177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lvl="1"/>
            <a:r>
              <a:rPr lang="en-US" altLang="en-US" b="1" dirty="0" smtClean="0">
                <a:ea typeface="ＭＳ Ｐゴシック" pitchFamily="34" charset="-128"/>
              </a:rPr>
              <a:t>HAND</a:t>
            </a:r>
            <a:r>
              <a:rPr lang="en-US" altLang="en-US" b="1" baseline="0" dirty="0" smtClean="0">
                <a:ea typeface="ＭＳ Ｐゴシック" pitchFamily="34" charset="-128"/>
              </a:rPr>
              <a:t> OUT Sorting Slips</a:t>
            </a:r>
            <a:endParaRPr lang="en-US" altLang="en-US" b="1" dirty="0" smtClean="0">
              <a:ea typeface="ＭＳ Ｐゴシック" pitchFamily="34" charset="-128"/>
            </a:endParaRPr>
          </a:p>
          <a:p>
            <a:pPr marL="0" lvl="1"/>
            <a:endParaRPr lang="en-US" altLang="en-US" dirty="0" smtClean="0">
              <a:ea typeface="ＭＳ Ｐゴシック" pitchFamily="34" charset="-128"/>
            </a:endParaRPr>
          </a:p>
          <a:p>
            <a:pPr marL="0" lvl="1"/>
            <a:r>
              <a:rPr lang="en-US" altLang="en-US" dirty="0" smtClean="0">
                <a:ea typeface="ＭＳ Ｐゴシック" pitchFamily="34" charset="-128"/>
              </a:rPr>
              <a:t>Explain:</a:t>
            </a:r>
          </a:p>
          <a:p>
            <a:pPr marL="0" lvl="1"/>
            <a:r>
              <a:rPr lang="en-US" altLang="en-US" dirty="0" smtClean="0">
                <a:ea typeface="ＭＳ Ｐゴシック" pitchFamily="34" charset="-128"/>
              </a:rPr>
              <a:t>“Now you are going to practice! Every table will have a set of 6 slips. Please take a few minutes with the others at your table to sort them into two categories by depending on whether you think they are achievement goals or SLGs.”</a:t>
            </a:r>
          </a:p>
          <a:p>
            <a:pPr marL="0" lvl="1"/>
            <a:r>
              <a:rPr lang="en-US" altLang="en-US" dirty="0" smtClean="0">
                <a:ea typeface="ＭＳ Ｐゴシック" pitchFamily="34" charset="-128"/>
              </a:rPr>
              <a:t>Make participants aware that there is a hard copy of the table from the previous slide on their table that they can reference as they sort the goals.  There are a total of</a:t>
            </a:r>
            <a:r>
              <a:rPr lang="en-US" altLang="en-US" baseline="0" dirty="0" smtClean="0">
                <a:ea typeface="ＭＳ Ｐゴシック" pitchFamily="34" charset="-128"/>
              </a:rPr>
              <a:t> 6 goals.</a:t>
            </a:r>
          </a:p>
          <a:p>
            <a:pPr marL="0" lvl="1"/>
            <a:endParaRPr lang="en-US" altLang="en-US" baseline="0" dirty="0" smtClean="0">
              <a:ea typeface="ＭＳ Ｐゴシック" pitchFamily="34" charset="-128"/>
            </a:endParaRPr>
          </a:p>
          <a:p>
            <a:pPr marL="0" lvl="1"/>
            <a:r>
              <a:rPr lang="en-US" altLang="en-US" baseline="0" dirty="0" smtClean="0">
                <a:ea typeface="ＭＳ Ｐゴシック" pitchFamily="34" charset="-128"/>
              </a:rPr>
              <a:t>NOTE TO PRESENTER: 1 and 5 are achievement goals, the rest are growth goals.</a:t>
            </a:r>
          </a:p>
          <a:p>
            <a:pPr marL="0" lvl="1"/>
            <a:endParaRPr lang="en-US" altLang="en-US" baseline="0" dirty="0" smtClean="0">
              <a:ea typeface="ＭＳ Ｐゴシック" pitchFamily="34" charset="-128"/>
            </a:endParaRPr>
          </a:p>
          <a:p>
            <a:pPr marL="0" lvl="1"/>
            <a:r>
              <a:rPr lang="en-US" altLang="en-US" baseline="0" dirty="0" smtClean="0">
                <a:ea typeface="ＭＳ Ｐゴシック" pitchFamily="34" charset="-128"/>
              </a:rPr>
              <a:t>Ask participants to report out and describe how the two achievement goals might be turned into growth goals.</a:t>
            </a:r>
          </a:p>
          <a:p>
            <a:pPr marL="0" lvl="1"/>
            <a:endParaRPr lang="en-US" altLang="en-US" baseline="0" dirty="0" smtClean="0">
              <a:ea typeface="ＭＳ Ｐゴシック" pitchFamily="34" charset="-128"/>
            </a:endParaRPr>
          </a:p>
          <a:p>
            <a:pPr marL="0" lvl="1"/>
            <a:endParaRPr lang="en-US" altLang="en-US" dirty="0" smtClean="0">
              <a:ea typeface="ＭＳ Ｐゴシック" pitchFamily="34" charset="-128"/>
            </a:endParaRPr>
          </a:p>
        </p:txBody>
      </p:sp>
      <p:sp>
        <p:nvSpPr>
          <p:cNvPr id="53252" name="Slide Number Placeholder 4"/>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pitchFamily="34" charset="-128"/>
              </a:defRPr>
            </a:lvl1pPr>
            <a:lvl2pPr marL="37222402" indent="-36773751" eaLnBrk="0" hangingPunct="0">
              <a:spcBef>
                <a:spcPct val="30000"/>
              </a:spcBef>
              <a:defRPr sz="1200">
                <a:solidFill>
                  <a:schemeClr val="tx1"/>
                </a:solidFill>
                <a:latin typeface="Calibri" pitchFamily="34" charset="0"/>
                <a:ea typeface="ＭＳ Ｐゴシック" pitchFamily="34" charset="-128"/>
              </a:defRPr>
            </a:lvl2pPr>
            <a:lvl3pPr marL="1121626" indent="-224325" eaLnBrk="0" hangingPunct="0">
              <a:spcBef>
                <a:spcPct val="30000"/>
              </a:spcBef>
              <a:defRPr sz="1200">
                <a:solidFill>
                  <a:schemeClr val="tx1"/>
                </a:solidFill>
                <a:latin typeface="Calibri" pitchFamily="34" charset="0"/>
                <a:ea typeface="ＭＳ Ｐゴシック" pitchFamily="34" charset="-128"/>
              </a:defRPr>
            </a:lvl3pPr>
            <a:lvl4pPr marL="1570276" indent="-224325" eaLnBrk="0" hangingPunct="0">
              <a:spcBef>
                <a:spcPct val="30000"/>
              </a:spcBef>
              <a:defRPr sz="1200">
                <a:solidFill>
                  <a:schemeClr val="tx1"/>
                </a:solidFill>
                <a:latin typeface="Calibri" pitchFamily="34" charset="0"/>
                <a:ea typeface="ＭＳ Ｐゴシック" pitchFamily="34" charset="-128"/>
              </a:defRPr>
            </a:lvl4pPr>
            <a:lvl5pPr marL="2018927" indent="-224325" eaLnBrk="0" hangingPunct="0">
              <a:spcBef>
                <a:spcPct val="30000"/>
              </a:spcBef>
              <a:defRPr sz="1200">
                <a:solidFill>
                  <a:schemeClr val="tx1"/>
                </a:solidFill>
                <a:latin typeface="Calibri" pitchFamily="34" charset="0"/>
                <a:ea typeface="ＭＳ Ｐゴシック" pitchFamily="34" charset="-128"/>
              </a:defRPr>
            </a:lvl5pPr>
            <a:lvl6pPr marL="2467577" indent="-224325" eaLnBrk="0" fontAlgn="base" hangingPunct="0">
              <a:spcBef>
                <a:spcPct val="30000"/>
              </a:spcBef>
              <a:spcAft>
                <a:spcPct val="0"/>
              </a:spcAft>
              <a:defRPr sz="1200">
                <a:solidFill>
                  <a:schemeClr val="tx1"/>
                </a:solidFill>
                <a:latin typeface="Calibri" pitchFamily="34" charset="0"/>
                <a:ea typeface="ＭＳ Ｐゴシック" pitchFamily="34" charset="-128"/>
              </a:defRPr>
            </a:lvl6pPr>
            <a:lvl7pPr marL="2916227" indent="-224325" eaLnBrk="0" fontAlgn="base" hangingPunct="0">
              <a:spcBef>
                <a:spcPct val="30000"/>
              </a:spcBef>
              <a:spcAft>
                <a:spcPct val="0"/>
              </a:spcAft>
              <a:defRPr sz="1200">
                <a:solidFill>
                  <a:schemeClr val="tx1"/>
                </a:solidFill>
                <a:latin typeface="Calibri" pitchFamily="34" charset="0"/>
                <a:ea typeface="ＭＳ Ｐゴシック" pitchFamily="34" charset="-128"/>
              </a:defRPr>
            </a:lvl7pPr>
            <a:lvl8pPr marL="3364878" indent="-224325" eaLnBrk="0" fontAlgn="base" hangingPunct="0">
              <a:spcBef>
                <a:spcPct val="30000"/>
              </a:spcBef>
              <a:spcAft>
                <a:spcPct val="0"/>
              </a:spcAft>
              <a:defRPr sz="1200">
                <a:solidFill>
                  <a:schemeClr val="tx1"/>
                </a:solidFill>
                <a:latin typeface="Calibri" pitchFamily="34" charset="0"/>
                <a:ea typeface="ＭＳ Ｐゴシック" pitchFamily="34" charset="-128"/>
              </a:defRPr>
            </a:lvl8pPr>
            <a:lvl9pPr marL="3813528" indent="-224325" eaLnBrk="0" fontAlgn="base" hangingPunct="0">
              <a:spcBef>
                <a:spcPct val="30000"/>
              </a:spcBef>
              <a:spcAft>
                <a:spcPct val="0"/>
              </a:spcAft>
              <a:defRPr sz="1200">
                <a:solidFill>
                  <a:schemeClr val="tx1"/>
                </a:solidFill>
                <a:latin typeface="Calibri" pitchFamily="34" charset="0"/>
                <a:ea typeface="ＭＳ Ｐゴシック" pitchFamily="34" charset="-128"/>
              </a:defRPr>
            </a:lvl9pPr>
          </a:lstStyle>
          <a:p>
            <a:pPr eaLnBrk="1" hangingPunct="1">
              <a:spcBef>
                <a:spcPct val="0"/>
              </a:spcBef>
            </a:pPr>
            <a:fld id="{316F7DBF-9A63-4D76-B4CF-4A443742735C}" type="slidenum">
              <a:rPr lang="en-US" altLang="en-US" smtClean="0"/>
              <a:pPr eaLnBrk="1" hangingPunct="1">
                <a:spcBef>
                  <a:spcPct val="0"/>
                </a:spcBef>
              </a:pPr>
              <a:t>8</a:t>
            </a:fld>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kern="1200" dirty="0" smtClean="0">
                <a:solidFill>
                  <a:schemeClr val="tx1"/>
                </a:solidFill>
                <a:effectLst/>
                <a:latin typeface="+mn-lt"/>
                <a:ea typeface="+mn-ea"/>
                <a:cs typeface="+mn-cs"/>
              </a:rPr>
              <a:t>The educator sets two annual SLG goals between which all students in a classroom or course are included.  A course is considered a content and/or grade-specific class (or a school for administrators).  The instructional period will vary depending on staff assignment. For example, Algebra I SLG goal would span the length of an Algebra I course (e.g. year, semester, or trimester). </a:t>
            </a:r>
          </a:p>
          <a:p>
            <a:r>
              <a:rPr lang="en-US" sz="1000" kern="1200" dirty="0" smtClean="0">
                <a:solidFill>
                  <a:schemeClr val="tx1"/>
                </a:solidFill>
                <a:effectLst/>
                <a:latin typeface="+mn-lt"/>
                <a:ea typeface="+mn-ea"/>
                <a:cs typeface="+mn-cs"/>
              </a:rPr>
              <a:t> </a:t>
            </a:r>
          </a:p>
          <a:p>
            <a:r>
              <a:rPr lang="en-US" sz="1000" kern="1200" dirty="0" smtClean="0">
                <a:solidFill>
                  <a:schemeClr val="tx1"/>
                </a:solidFill>
                <a:effectLst/>
                <a:latin typeface="+mn-lt"/>
                <a:ea typeface="+mn-ea"/>
                <a:cs typeface="+mn-cs"/>
              </a:rPr>
              <a:t>For most secondary teachers (including middle school) goals must cover all the students instructed by the teacher in a particular course or class. For example, a high school math teacher who teaches four Algebra I courses, a Geometry course, and a Calculus course might set one goal for students in their Algebra I courses and another for students in their Geometry course. It is not necessary for a secondary teacher to set goals that cover all students they teach. This would also be true for other TSPC licensed personnel such as PE teachers, reading teachers, special education teachers, etc.</a:t>
            </a:r>
          </a:p>
          <a:p>
            <a:r>
              <a:rPr lang="en-US" sz="1000" kern="1200" dirty="0" smtClean="0">
                <a:solidFill>
                  <a:schemeClr val="tx1"/>
                </a:solidFill>
                <a:effectLst/>
                <a:latin typeface="+mn-lt"/>
                <a:ea typeface="+mn-ea"/>
                <a:cs typeface="+mn-cs"/>
              </a:rPr>
              <a:t> </a:t>
            </a:r>
          </a:p>
          <a:p>
            <a:r>
              <a:rPr lang="en-US" sz="1000" kern="1200" dirty="0" smtClean="0">
                <a:solidFill>
                  <a:schemeClr val="tx1"/>
                </a:solidFill>
                <a:effectLst/>
                <a:latin typeface="+mn-lt"/>
                <a:ea typeface="+mn-ea"/>
                <a:cs typeface="+mn-cs"/>
              </a:rPr>
              <a:t>For most elementary teachers goals must cover all the students in their class over the course of a year. For example, a third grade teacher might set a tiered goal for reading that describes the expected growth of all students</a:t>
            </a:r>
            <a:r>
              <a:rPr lang="en-US" sz="1000" kern="1200" baseline="0" dirty="0" smtClean="0">
                <a:solidFill>
                  <a:schemeClr val="tx1"/>
                </a:solidFill>
                <a:effectLst/>
                <a:latin typeface="+mn-lt"/>
                <a:ea typeface="+mn-ea"/>
                <a:cs typeface="+mn-cs"/>
              </a:rPr>
              <a:t> while a second goal might cover a subgroup of students in her class that require more targeted support.</a:t>
            </a:r>
          </a:p>
          <a:p>
            <a:endParaRPr lang="en-US" sz="1000" kern="1200" baseline="0" dirty="0" smtClean="0">
              <a:solidFill>
                <a:schemeClr val="tx1"/>
              </a:solidFill>
              <a:effectLst/>
              <a:latin typeface="+mn-lt"/>
              <a:ea typeface="+mn-ea"/>
              <a:cs typeface="+mn-cs"/>
            </a:endParaRPr>
          </a:p>
          <a:p>
            <a:r>
              <a:rPr lang="en-US" sz="1000" kern="1200" dirty="0" smtClean="0">
                <a:solidFill>
                  <a:schemeClr val="tx1"/>
                </a:solidFill>
                <a:effectLst/>
                <a:latin typeface="+mn-lt"/>
                <a:ea typeface="+mn-ea"/>
                <a:cs typeface="+mn-cs"/>
              </a:rPr>
              <a:t>Educators are encouraged to collaborate with other educators to establish SLG goals (e.g. grade level, departments, curricular or administrative teams). Collaborative goal setting for teachers could take various forms:</a:t>
            </a:r>
          </a:p>
          <a:p>
            <a:pPr marL="171450" lvl="0" indent="-171450">
              <a:buFont typeface="Arial" panose="020B0604020202020204" pitchFamily="34" charset="0"/>
              <a:buChar char="•"/>
            </a:pPr>
            <a:r>
              <a:rPr lang="en-US" sz="1000" kern="1200" dirty="0" smtClean="0">
                <a:solidFill>
                  <a:schemeClr val="tx1"/>
                </a:solidFill>
                <a:effectLst/>
                <a:latin typeface="+mn-lt"/>
                <a:ea typeface="+mn-ea"/>
                <a:cs typeface="+mn-cs"/>
              </a:rPr>
              <a:t>A team of teachers responsible for the same grade and/or content (e.g., 9th grade English or 4th grade team) write a team-level goal with each teacher only accountable for their individual intact group of students.</a:t>
            </a:r>
          </a:p>
          <a:p>
            <a:pPr marL="171450" lvl="0" indent="-171450">
              <a:buFont typeface="Arial" panose="020B0604020202020204" pitchFamily="34" charset="0"/>
              <a:buChar char="•"/>
            </a:pPr>
            <a:r>
              <a:rPr lang="en-US" sz="1000" kern="1200" dirty="0" smtClean="0">
                <a:solidFill>
                  <a:schemeClr val="tx1"/>
                </a:solidFill>
                <a:effectLst/>
                <a:latin typeface="+mn-lt"/>
                <a:ea typeface="+mn-ea"/>
                <a:cs typeface="+mn-cs"/>
              </a:rPr>
              <a:t>A team of teachers who share students between classrooms (e.g., RTI, Walk to Read), write a team-level goal where teachers are accountable for all students.</a:t>
            </a:r>
          </a:p>
          <a:p>
            <a:pPr marL="171450" lvl="0" indent="-171450">
              <a:buFont typeface="Arial" panose="020B0604020202020204" pitchFamily="34" charset="0"/>
              <a:buChar char="•"/>
            </a:pPr>
            <a:r>
              <a:rPr lang="en-US" sz="1000" kern="1200" dirty="0" smtClean="0">
                <a:solidFill>
                  <a:schemeClr val="tx1"/>
                </a:solidFill>
                <a:effectLst/>
                <a:latin typeface="+mn-lt"/>
                <a:ea typeface="+mn-ea"/>
                <a:cs typeface="+mn-cs"/>
              </a:rPr>
              <a:t>An individual teacher accountable for an intact group of students writes a classroom or course-level goal in collaboration with their evaluator.</a:t>
            </a:r>
          </a:p>
          <a:p>
            <a:endParaRPr lang="en-US" sz="10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FB62C51-B965-466B-8D8B-9F01CBA68B5C}" type="slidenum">
              <a:rPr lang="en-US" smtClean="0"/>
              <a:t>9</a:t>
            </a:fld>
            <a:endParaRPr lang="en-US"/>
          </a:p>
        </p:txBody>
      </p:sp>
    </p:spTree>
    <p:extLst>
      <p:ext uri="{BB962C8B-B14F-4D97-AF65-F5344CB8AC3E}">
        <p14:creationId xmlns:p14="http://schemas.microsoft.com/office/powerpoint/2010/main" val="1159149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828EEAB-7BE4-4AE5-BCAA-F5D119D0DDFC}" type="datetimeFigureOut">
              <a:rPr lang="en-US" smtClean="0"/>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DFCD2-8A64-43EC-AEFE-5178700ECF5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28EEAB-7BE4-4AE5-BCAA-F5D119D0DDFC}" type="datetimeFigureOut">
              <a:rPr lang="en-US" smtClean="0"/>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DFCD2-8A64-43EC-AEFE-5178700ECF5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28EEAB-7BE4-4AE5-BCAA-F5D119D0DDFC}" type="datetimeFigureOut">
              <a:rPr lang="en-US" smtClean="0"/>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DFCD2-8A64-43EC-AEFE-5178700ECF5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28EEAB-7BE4-4AE5-BCAA-F5D119D0DDFC}" type="datetimeFigureOut">
              <a:rPr lang="en-US" smtClean="0"/>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DFCD2-8A64-43EC-AEFE-5178700ECF5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28EEAB-7BE4-4AE5-BCAA-F5D119D0DDFC}" type="datetimeFigureOut">
              <a:rPr lang="en-US" smtClean="0"/>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FDFCD2-8A64-43EC-AEFE-5178700ECF5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828EEAB-7BE4-4AE5-BCAA-F5D119D0DDFC}" type="datetimeFigureOut">
              <a:rPr lang="en-US" smtClean="0"/>
              <a:t>4/5/2019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FDFCD2-8A64-43EC-AEFE-5178700ECF5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828EEAB-7BE4-4AE5-BCAA-F5D119D0DDFC}" type="datetimeFigureOut">
              <a:rPr lang="en-US" smtClean="0"/>
              <a:t>4/5/2019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FDFCD2-8A64-43EC-AEFE-5178700ECF5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828EEAB-7BE4-4AE5-BCAA-F5D119D0DDFC}" type="datetimeFigureOut">
              <a:rPr lang="en-US" smtClean="0"/>
              <a:t>4/5/2019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FDFCD2-8A64-43EC-AEFE-5178700ECF5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28EEAB-7BE4-4AE5-BCAA-F5D119D0DDFC}" type="datetimeFigureOut">
              <a:rPr lang="en-US" smtClean="0"/>
              <a:t>4/5/2019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FDFCD2-8A64-43EC-AEFE-5178700ECF5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28EEAB-7BE4-4AE5-BCAA-F5D119D0DDFC}" type="datetimeFigureOut">
              <a:rPr lang="en-US" smtClean="0"/>
              <a:t>4/5/2019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FDFCD2-8A64-43EC-AEFE-5178700ECF5E}" type="slidenum">
              <a:rPr lang="en-US" smtClean="0"/>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D828EEAB-7BE4-4AE5-BCAA-F5D119D0DDFC}" type="datetimeFigureOut">
              <a:rPr lang="en-US" smtClean="0"/>
              <a:t>4/5/2019</a:t>
            </a:fld>
            <a:endParaRPr lang="en-US"/>
          </a:p>
        </p:txBody>
      </p:sp>
      <p:sp>
        <p:nvSpPr>
          <p:cNvPr id="9" name="Slide Number Placeholder 8"/>
          <p:cNvSpPr>
            <a:spLocks noGrp="1"/>
          </p:cNvSpPr>
          <p:nvPr>
            <p:ph type="sldNum" sz="quarter" idx="11"/>
          </p:nvPr>
        </p:nvSpPr>
        <p:spPr/>
        <p:txBody>
          <a:bodyPr/>
          <a:lstStyle/>
          <a:p>
            <a:fld id="{BEFDFCD2-8A64-43EC-AEFE-5178700ECF5E}"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EFDFCD2-8A64-43EC-AEFE-5178700ECF5E}" type="slidenum">
              <a:rPr lang="en-US" smtClean="0"/>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D828EEAB-7BE4-4AE5-BCAA-F5D119D0DDFC}" type="datetimeFigureOut">
              <a:rPr lang="en-US" smtClean="0"/>
              <a:t>4/5/2019</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ode.state.or.us/wma/teachlearn/educatoreffectiveness/slg-scoring-rubric.docx" TargetMode="External"/><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mailto:sarah.martin@state.or.us"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hyperlink" Target="https://www.oregon.gov/ode/educator-resources/educator_effectiveness/Pages/default.aspx" TargetMode="External"/><Relationship Id="rId4" Type="http://schemas.openxmlformats.org/officeDocument/2006/relationships/hyperlink" Target="mailto:brian.putnam@state.or.u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685800" y="1600200"/>
            <a:ext cx="7543800" cy="2286000"/>
          </a:xfrm>
        </p:spPr>
        <p:txBody>
          <a:bodyPr wrap="square" numCol="1" anchorCtr="0" compatLnSpc="1">
            <a:prstTxWarp prst="textNoShape">
              <a:avLst/>
            </a:prstTxWarp>
            <a:noAutofit/>
          </a:bodyPr>
          <a:lstStyle/>
          <a:p>
            <a:pPr eaLnBrk="1" hangingPunct="1">
              <a:defRPr/>
            </a:pPr>
            <a:r>
              <a:rPr lang="en-US" altLang="en-US" sz="4800" b="1" dirty="0" smtClean="0"/>
              <a:t/>
            </a:r>
            <a:br>
              <a:rPr lang="en-US" altLang="en-US" sz="4800" b="1" dirty="0" smtClean="0"/>
            </a:br>
            <a:r>
              <a:rPr lang="en-US" altLang="en-US" sz="4800" b="1" dirty="0" smtClean="0"/>
              <a:t/>
            </a:r>
            <a:br>
              <a:rPr lang="en-US" altLang="en-US" sz="4800" b="1" dirty="0" smtClean="0"/>
            </a:br>
            <a:r>
              <a:rPr lang="en-US" altLang="en-US" sz="4800" b="1" dirty="0" smtClean="0"/>
              <a:t/>
            </a:r>
            <a:br>
              <a:rPr lang="en-US" altLang="en-US" sz="4800" b="1" dirty="0" smtClean="0"/>
            </a:br>
            <a:r>
              <a:rPr lang="en-US" altLang="en-US" sz="4800" b="1" dirty="0" smtClean="0"/>
              <a:t/>
            </a:r>
            <a:br>
              <a:rPr lang="en-US" altLang="en-US" sz="4800" b="1" dirty="0" smtClean="0"/>
            </a:br>
            <a:r>
              <a:rPr lang="en-US" altLang="en-US" sz="4800" b="1" dirty="0" smtClean="0"/>
              <a:t/>
            </a:r>
            <a:br>
              <a:rPr lang="en-US" altLang="en-US" sz="4800" b="1" dirty="0" smtClean="0"/>
            </a:br>
            <a:r>
              <a:rPr lang="en-US" altLang="en-US" sz="4800" b="1" dirty="0" smtClean="0"/>
              <a:t/>
            </a:r>
            <a:br>
              <a:rPr lang="en-US" altLang="en-US" sz="4800" b="1" dirty="0" smtClean="0"/>
            </a:br>
            <a:r>
              <a:rPr lang="en-US" altLang="en-US" sz="4800" b="1" dirty="0" smtClean="0"/>
              <a:t/>
            </a:r>
            <a:br>
              <a:rPr lang="en-US" altLang="en-US" sz="4800" b="1" dirty="0" smtClean="0"/>
            </a:br>
            <a:r>
              <a:rPr lang="en-US" altLang="en-US" sz="4800" b="1" dirty="0" smtClean="0"/>
              <a:t/>
            </a:r>
            <a:br>
              <a:rPr lang="en-US" altLang="en-US" sz="4800" b="1" dirty="0" smtClean="0"/>
            </a:br>
            <a:r>
              <a:rPr lang="en-US" altLang="en-US" sz="4800" b="1" dirty="0" smtClean="0"/>
              <a:t>Student Learning and Growth </a:t>
            </a:r>
            <a:r>
              <a:rPr lang="en-US" altLang="en-US" sz="4800" b="1" smtClean="0"/>
              <a:t>Goals Foundations</a:t>
            </a:r>
            <a:endParaRPr lang="en-US" altLang="en-US" sz="4800" b="1" dirty="0" smtClean="0"/>
          </a:p>
        </p:txBody>
      </p:sp>
      <p:sp>
        <p:nvSpPr>
          <p:cNvPr id="4099" name="Subtitle 2"/>
          <p:cNvSpPr>
            <a:spLocks noGrp="1"/>
          </p:cNvSpPr>
          <p:nvPr>
            <p:ph type="subTitle" idx="1"/>
          </p:nvPr>
        </p:nvSpPr>
        <p:spPr>
          <a:xfrm>
            <a:off x="685800" y="4572000"/>
            <a:ext cx="6461125" cy="1905000"/>
          </a:xfrm>
        </p:spPr>
        <p:txBody>
          <a:bodyPr/>
          <a:lstStyle/>
          <a:p>
            <a:pPr eaLnBrk="1" hangingPunct="1"/>
            <a:r>
              <a:rPr lang="en-US" altLang="en-US" sz="3600" b="1" dirty="0" smtClean="0">
                <a:solidFill>
                  <a:srgbClr val="8E8D8C"/>
                </a:solidFill>
                <a:ea typeface="ＭＳ Ｐゴシック" pitchFamily="34" charset="-128"/>
              </a:rPr>
              <a:t>Charter School Work Session</a:t>
            </a:r>
          </a:p>
          <a:p>
            <a:pPr eaLnBrk="1" hangingPunct="1"/>
            <a:r>
              <a:rPr lang="en-US" altLang="en-US" sz="3600" b="1" smtClean="0">
                <a:solidFill>
                  <a:srgbClr val="8E8D8C"/>
                </a:solidFill>
                <a:ea typeface="ＭＳ Ｐゴシック" pitchFamily="34" charset="-128"/>
              </a:rPr>
              <a:t>Spring </a:t>
            </a:r>
            <a:r>
              <a:rPr lang="en-US" altLang="en-US" sz="3600" b="1" dirty="0" smtClean="0">
                <a:solidFill>
                  <a:srgbClr val="8E8D8C"/>
                </a:solidFill>
                <a:ea typeface="ＭＳ Ｐゴシック" pitchFamily="34" charset="-128"/>
              </a:rPr>
              <a:t>2016</a:t>
            </a:r>
          </a:p>
        </p:txBody>
      </p:sp>
      <p:sp>
        <p:nvSpPr>
          <p:cNvPr id="4100"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1</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17691860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153400" cy="1143000"/>
          </a:xfrm>
        </p:spPr>
        <p:txBody>
          <a:bodyPr>
            <a:noAutofit/>
          </a:bodyPr>
          <a:lstStyle/>
          <a:p>
            <a:r>
              <a:rPr lang="en-US" sz="4400" dirty="0" smtClean="0"/>
              <a:t>Components of SLG Goals</a:t>
            </a:r>
            <a:endParaRPr lang="en-US" sz="4400" dirty="0"/>
          </a:p>
        </p:txBody>
      </p:sp>
      <p:sp>
        <p:nvSpPr>
          <p:cNvPr id="3" name="Content Placeholder 2"/>
          <p:cNvSpPr>
            <a:spLocks noGrp="1"/>
          </p:cNvSpPr>
          <p:nvPr>
            <p:ph idx="1"/>
          </p:nvPr>
        </p:nvSpPr>
        <p:spPr>
          <a:xfrm>
            <a:off x="533400" y="1447800"/>
            <a:ext cx="7498080" cy="5257800"/>
          </a:xfrm>
        </p:spPr>
        <p:txBody>
          <a:bodyPr>
            <a:normAutofit/>
          </a:bodyPr>
          <a:lstStyle/>
          <a:p>
            <a:r>
              <a:rPr lang="en-US" sz="2800" dirty="0" smtClean="0"/>
              <a:t>Content (Standards)</a:t>
            </a:r>
          </a:p>
          <a:p>
            <a:r>
              <a:rPr lang="en-US" sz="2800" dirty="0" smtClean="0"/>
              <a:t>Assessment</a:t>
            </a:r>
          </a:p>
          <a:p>
            <a:r>
              <a:rPr lang="en-US" sz="2800" dirty="0" smtClean="0"/>
              <a:t>Context</a:t>
            </a:r>
          </a:p>
          <a:p>
            <a:r>
              <a:rPr lang="en-US" sz="2800" dirty="0" smtClean="0"/>
              <a:t>Baseline Data</a:t>
            </a:r>
          </a:p>
          <a:p>
            <a:r>
              <a:rPr lang="en-US" sz="2800" dirty="0" smtClean="0"/>
              <a:t>Student Growth Goals (Targets)</a:t>
            </a:r>
          </a:p>
          <a:p>
            <a:r>
              <a:rPr lang="en-US" sz="2800" dirty="0" smtClean="0"/>
              <a:t>Rationale</a:t>
            </a:r>
          </a:p>
          <a:p>
            <a:r>
              <a:rPr lang="en-US" sz="2800" dirty="0" smtClean="0"/>
              <a:t>Strategies</a:t>
            </a:r>
          </a:p>
          <a:p>
            <a:r>
              <a:rPr lang="en-US" sz="2800" dirty="0" smtClean="0"/>
              <a:t>Professional Learning &amp; Support</a:t>
            </a:r>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10</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29648001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19200"/>
            <a:ext cx="8229600" cy="4525963"/>
          </a:xfrm>
        </p:spPr>
        <p:txBody>
          <a:bodyPr/>
          <a:lstStyle/>
          <a:p>
            <a:pPr marL="0" indent="0">
              <a:buNone/>
            </a:pPr>
            <a:endParaRPr lang="en-US" b="1" dirty="0" smtClean="0"/>
          </a:p>
          <a:p>
            <a:pPr marL="114300" indent="0">
              <a:buNone/>
            </a:pPr>
            <a:r>
              <a:rPr lang="en-US" sz="2800" dirty="0" smtClean="0"/>
              <a:t>Based on the relevant content and skills students should know or be able to do at the end of the </a:t>
            </a:r>
          </a:p>
          <a:p>
            <a:pPr marL="114300" indent="0">
              <a:buNone/>
            </a:pPr>
            <a:r>
              <a:rPr lang="en-US" sz="2800" dirty="0" smtClean="0"/>
              <a:t>course </a:t>
            </a:r>
            <a:r>
              <a:rPr lang="en-US" sz="2800" dirty="0"/>
              <a:t>/</a:t>
            </a:r>
            <a:r>
              <a:rPr lang="en-US" sz="2800" dirty="0" smtClean="0"/>
              <a:t>class, a clear statement of a specific area of focus is selected. These should be based on specific state or national standards. A statement such as </a:t>
            </a:r>
          </a:p>
          <a:p>
            <a:pPr marL="114300" indent="0">
              <a:buNone/>
            </a:pPr>
            <a:r>
              <a:rPr lang="en-US" sz="2800" dirty="0" smtClean="0"/>
              <a:t>“CCSS in Math” is not specific enough.</a:t>
            </a:r>
            <a:endParaRPr lang="en-US" sz="2800" dirty="0"/>
          </a:p>
        </p:txBody>
      </p:sp>
      <p:sp>
        <p:nvSpPr>
          <p:cNvPr id="2" name="Title 1"/>
          <p:cNvSpPr>
            <a:spLocks noGrp="1"/>
          </p:cNvSpPr>
          <p:nvPr>
            <p:ph type="title"/>
          </p:nvPr>
        </p:nvSpPr>
        <p:spPr/>
        <p:txBody>
          <a:bodyPr>
            <a:normAutofit/>
          </a:bodyPr>
          <a:lstStyle/>
          <a:p>
            <a:r>
              <a:rPr lang="en-US" dirty="0" smtClean="0"/>
              <a:t>Content</a:t>
            </a: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11</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22424316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Example – MS Math</a:t>
            </a:r>
            <a:endParaRPr lang="en-US" dirty="0"/>
          </a:p>
        </p:txBody>
      </p:sp>
      <p:sp>
        <p:nvSpPr>
          <p:cNvPr id="3" name="Content Placeholder 2"/>
          <p:cNvSpPr>
            <a:spLocks noGrp="1"/>
          </p:cNvSpPr>
          <p:nvPr>
            <p:ph idx="1"/>
          </p:nvPr>
        </p:nvSpPr>
        <p:spPr>
          <a:xfrm>
            <a:off x="457200" y="1447800"/>
            <a:ext cx="7620000" cy="5181600"/>
          </a:xfrm>
        </p:spPr>
        <p:txBody>
          <a:bodyPr>
            <a:normAutofit fontScale="77500" lnSpcReduction="20000"/>
          </a:bodyPr>
          <a:lstStyle/>
          <a:p>
            <a:endParaRPr lang="en-US" dirty="0"/>
          </a:p>
          <a:p>
            <a:r>
              <a:rPr lang="en-US" sz="2800" dirty="0"/>
              <a:t> 8.EE.5 - Graph proportional relationships, interpreting the unit rate as the slope of the graph. Compare two different proportional relationships represented in different </a:t>
            </a:r>
            <a:r>
              <a:rPr lang="en-US" sz="2800" dirty="0" smtClean="0"/>
              <a:t>ways.</a:t>
            </a:r>
          </a:p>
          <a:p>
            <a:endParaRPr lang="en-US" sz="1100" dirty="0" smtClean="0"/>
          </a:p>
          <a:p>
            <a:r>
              <a:rPr lang="en-US" sz="2800" dirty="0" smtClean="0"/>
              <a:t>8.F.2 </a:t>
            </a:r>
            <a:r>
              <a:rPr lang="en-US" sz="2800" dirty="0"/>
              <a:t>- Compare properties of two functions each represented in a different way (algebraically, graphically, numerically in tables, or by verbal descriptions). </a:t>
            </a:r>
            <a:endParaRPr lang="en-US" sz="2800" dirty="0" smtClean="0"/>
          </a:p>
          <a:p>
            <a:endParaRPr lang="en-US" sz="1100" dirty="0" smtClean="0"/>
          </a:p>
          <a:p>
            <a:r>
              <a:rPr lang="en-US" sz="2800" dirty="0" smtClean="0"/>
              <a:t>8.G.7</a:t>
            </a:r>
            <a:r>
              <a:rPr lang="en-US" sz="2800" dirty="0"/>
              <a:t>. - Apply the Pythagorean Theorem to determine unknown side lengths in right triangles in real-world and mathematical problems in two and three dimensions. </a:t>
            </a:r>
            <a:endParaRPr lang="en-US" sz="2800" dirty="0" smtClean="0"/>
          </a:p>
          <a:p>
            <a:endParaRPr lang="en-US" sz="1000" dirty="0"/>
          </a:p>
          <a:p>
            <a:r>
              <a:rPr lang="en-US" sz="2800" dirty="0"/>
              <a:t>8.G.4. - Understand that a two-dimensional figure is similar to another if the second can be obtained from the first by a sequence of rotations, reflections, translations, and dilations; given two similar two-dimensional figures, describe a sequence that exhibits the similarity between them. </a:t>
            </a:r>
            <a:r>
              <a:rPr lang="en-US" dirty="0"/>
              <a:t>	</a:t>
            </a:r>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12</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26002748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14300" indent="0">
              <a:buNone/>
            </a:pPr>
            <a:r>
              <a:rPr lang="en-US" sz="3200" dirty="0" smtClean="0"/>
              <a:t>Describes how student learning and growth will be measured. </a:t>
            </a:r>
          </a:p>
          <a:p>
            <a:pPr lvl="1"/>
            <a:r>
              <a:rPr lang="en-US" altLang="en-US" sz="2600" dirty="0" smtClean="0"/>
              <a:t>Important to ensure a good match between what is being measured and the tool used to measure it </a:t>
            </a:r>
          </a:p>
          <a:p>
            <a:pPr lvl="1"/>
            <a:r>
              <a:rPr lang="en-US" altLang="en-US" sz="2600" dirty="0" smtClean="0"/>
              <a:t>Category 2 measures </a:t>
            </a:r>
            <a:r>
              <a:rPr lang="en-US" altLang="en-US" sz="2600" dirty="0"/>
              <a:t>(school or district-wide assessments</a:t>
            </a:r>
            <a:r>
              <a:rPr lang="en-US" altLang="en-US" sz="2600" dirty="0" smtClean="0"/>
              <a:t>)</a:t>
            </a:r>
            <a:endParaRPr lang="en-US" altLang="en-US" sz="2600" dirty="0"/>
          </a:p>
          <a:p>
            <a:endParaRPr lang="en-US" dirty="0"/>
          </a:p>
        </p:txBody>
      </p:sp>
      <p:sp>
        <p:nvSpPr>
          <p:cNvPr id="2" name="Title 1"/>
          <p:cNvSpPr>
            <a:spLocks noGrp="1"/>
          </p:cNvSpPr>
          <p:nvPr>
            <p:ph type="title"/>
          </p:nvPr>
        </p:nvSpPr>
        <p:spPr/>
        <p:txBody>
          <a:bodyPr>
            <a:normAutofit/>
          </a:bodyPr>
          <a:lstStyle/>
          <a:p>
            <a:r>
              <a:rPr lang="en-US" dirty="0" smtClean="0"/>
              <a:t>Assessment</a:t>
            </a: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13</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15454131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7848600" cy="1143000"/>
          </a:xfrm>
        </p:spPr>
        <p:txBody>
          <a:bodyPr/>
          <a:lstStyle/>
          <a:p>
            <a:r>
              <a:rPr lang="en-US" dirty="0" smtClean="0"/>
              <a:t>Assessment Example – MS Math</a:t>
            </a:r>
            <a:endParaRPr lang="en-US" dirty="0"/>
          </a:p>
        </p:txBody>
      </p:sp>
      <p:sp>
        <p:nvSpPr>
          <p:cNvPr id="3" name="Content Placeholder 2"/>
          <p:cNvSpPr>
            <a:spLocks noGrp="1"/>
          </p:cNvSpPr>
          <p:nvPr>
            <p:ph idx="1"/>
          </p:nvPr>
        </p:nvSpPr>
        <p:spPr/>
        <p:txBody>
          <a:bodyPr/>
          <a:lstStyle/>
          <a:p>
            <a:endParaRPr lang="en-US" dirty="0"/>
          </a:p>
          <a:p>
            <a:r>
              <a:rPr lang="en-US" sz="2800" dirty="0" smtClean="0"/>
              <a:t>I will administer the district-wide </a:t>
            </a:r>
            <a:r>
              <a:rPr lang="en-US" sz="2800" dirty="0"/>
              <a:t>8th grade End of Year </a:t>
            </a:r>
            <a:r>
              <a:rPr lang="en-US" sz="2800" dirty="0" smtClean="0"/>
              <a:t>assessment </a:t>
            </a:r>
            <a:r>
              <a:rPr lang="en-US" sz="2800" dirty="0"/>
              <a:t>and </a:t>
            </a:r>
            <a:r>
              <a:rPr lang="en-US" sz="2800" dirty="0" smtClean="0"/>
              <a:t>score it </a:t>
            </a:r>
            <a:r>
              <a:rPr lang="en-US" sz="2800" dirty="0"/>
              <a:t>using the district Math Proficiency Grading Rubric. </a:t>
            </a:r>
            <a:r>
              <a:rPr lang="en-US" sz="2800" dirty="0" smtClean="0"/>
              <a:t>The assessment includes multiple choice as well as constructed response items. The rubric includes five levels: Not Yet Met, Progressing, Approaching Proficient, Proficient, and Mastery.</a:t>
            </a:r>
            <a:r>
              <a:rPr lang="en-US" sz="2800" dirty="0"/>
              <a:t>	</a:t>
            </a:r>
          </a:p>
          <a:p>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14</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11118428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7478"/>
            <a:ext cx="7086600" cy="4802322"/>
          </a:xfrm>
        </p:spPr>
        <p:txBody>
          <a:bodyPr>
            <a:normAutofit/>
          </a:bodyPr>
          <a:lstStyle/>
          <a:p>
            <a:pPr marL="0" indent="0">
              <a:buNone/>
            </a:pPr>
            <a:r>
              <a:rPr lang="en-US" sz="2800" dirty="0" smtClean="0"/>
              <a:t>Description of the demographics and learning needs of all student in the class/course. Includes as relevant: number of students and their gender, race/ethnicity, socioeconomic status (building level data, not individual), attendance, and any students with diverse learning needs (EL, TAG, IEP, 504 plans). For those educators who do not meet with students on a regular basis, including contact time provides additional context for the goals developed.</a:t>
            </a:r>
          </a:p>
        </p:txBody>
      </p:sp>
      <p:sp>
        <p:nvSpPr>
          <p:cNvPr id="2" name="Title 1"/>
          <p:cNvSpPr>
            <a:spLocks noGrp="1"/>
          </p:cNvSpPr>
          <p:nvPr>
            <p:ph type="title"/>
          </p:nvPr>
        </p:nvSpPr>
        <p:spPr/>
        <p:txBody>
          <a:bodyPr>
            <a:normAutofit/>
          </a:bodyPr>
          <a:lstStyle/>
          <a:p>
            <a:r>
              <a:rPr lang="en-US" dirty="0" smtClean="0"/>
              <a:t>Context</a:t>
            </a: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15</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3220610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endParaRPr lang="en-US" sz="2800" dirty="0" smtClean="0"/>
          </a:p>
          <a:p>
            <a:r>
              <a:rPr lang="en-US" sz="2800" dirty="0"/>
              <a:t> There are a total of 54 students in my two sections of 8th grade math. Of these 31 are boys and 23 are girls. 3 students have IEPs, </a:t>
            </a:r>
            <a:r>
              <a:rPr lang="en-US" sz="2800" dirty="0" smtClean="0"/>
              <a:t>2 are English learners, 1 </a:t>
            </a:r>
            <a:r>
              <a:rPr lang="en-US" sz="2800" dirty="0"/>
              <a:t>is identified as TAG, and 3 students have 504 plans. </a:t>
            </a:r>
            <a:r>
              <a:rPr lang="en-US" sz="2800" dirty="0" smtClean="0"/>
              <a:t>This </a:t>
            </a:r>
            <a:r>
              <a:rPr lang="en-US" sz="2800" dirty="0"/>
              <a:t>class meets for 55 minutes per day. 	</a:t>
            </a:r>
          </a:p>
        </p:txBody>
      </p:sp>
      <p:sp>
        <p:nvSpPr>
          <p:cNvPr id="2" name="Title 1"/>
          <p:cNvSpPr>
            <a:spLocks noGrp="1"/>
          </p:cNvSpPr>
          <p:nvPr>
            <p:ph type="title"/>
          </p:nvPr>
        </p:nvSpPr>
        <p:spPr>
          <a:xfrm>
            <a:off x="228600" y="274638"/>
            <a:ext cx="8458200" cy="1143000"/>
          </a:xfrm>
        </p:spPr>
        <p:txBody>
          <a:bodyPr>
            <a:normAutofit/>
          </a:bodyPr>
          <a:lstStyle/>
          <a:p>
            <a:r>
              <a:rPr lang="en-US" dirty="0" smtClean="0"/>
              <a:t>Context Example: MS Math</a:t>
            </a: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16</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28279650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471837"/>
            <a:ext cx="6858000" cy="4166963"/>
          </a:xfrm>
        </p:spPr>
        <p:txBody>
          <a:bodyPr>
            <a:normAutofit/>
          </a:bodyPr>
          <a:lstStyle/>
          <a:p>
            <a:pPr marL="0" indent="0">
              <a:buNone/>
            </a:pPr>
            <a:r>
              <a:rPr lang="en-US" sz="2800" dirty="0" smtClean="0"/>
              <a:t>Provides information about the students’ current performance at the start of course/class. It is generally the most recent data available and can include the prior year’s assessment scores or grades, results from a beginning of the year benchmark assessment, a pre-test, or other evidence of student learning. Determine students’ strengths and areas of weakness that inform the goal.</a:t>
            </a:r>
          </a:p>
        </p:txBody>
      </p:sp>
      <p:sp>
        <p:nvSpPr>
          <p:cNvPr id="2" name="Title 1"/>
          <p:cNvSpPr>
            <a:spLocks noGrp="1"/>
          </p:cNvSpPr>
          <p:nvPr>
            <p:ph type="title"/>
          </p:nvPr>
        </p:nvSpPr>
        <p:spPr/>
        <p:txBody>
          <a:bodyPr>
            <a:normAutofit/>
          </a:bodyPr>
          <a:lstStyle/>
          <a:p>
            <a:r>
              <a:rPr lang="en-US" dirty="0" smtClean="0"/>
              <a:t>Baseline Data</a:t>
            </a: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17</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19529982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Baseline Example: MS Math</a:t>
            </a:r>
            <a:endParaRPr lang="en-US" dirty="0"/>
          </a:p>
        </p:txBody>
      </p:sp>
      <p:sp>
        <p:nvSpPr>
          <p:cNvPr id="3" name="Content Placeholder 2"/>
          <p:cNvSpPr>
            <a:spLocks noGrp="1"/>
          </p:cNvSpPr>
          <p:nvPr>
            <p:ph idx="1"/>
          </p:nvPr>
        </p:nvSpPr>
        <p:spPr/>
        <p:txBody>
          <a:bodyPr>
            <a:normAutofit lnSpcReduction="10000"/>
          </a:bodyPr>
          <a:lstStyle/>
          <a:p>
            <a:r>
              <a:rPr lang="en-US" sz="2800" dirty="0" smtClean="0"/>
              <a:t> </a:t>
            </a:r>
            <a:r>
              <a:rPr lang="en-US" sz="2800" dirty="0"/>
              <a:t>I administered the district-wide 8th grade Beginning of </a:t>
            </a:r>
            <a:r>
              <a:rPr lang="en-US" sz="2800" dirty="0" smtClean="0"/>
              <a:t>Year </a:t>
            </a:r>
            <a:r>
              <a:rPr lang="en-US" sz="2800" dirty="0"/>
              <a:t>assessment. The assessment was scored using the district Math Proficiency Grading Rubric </a:t>
            </a:r>
            <a:r>
              <a:rPr lang="en-US" sz="2800" dirty="0" smtClean="0"/>
              <a:t>. </a:t>
            </a:r>
            <a:r>
              <a:rPr lang="en-US" sz="2800" dirty="0"/>
              <a:t>The results of my baseline assessment of student skills in my grade 8 math classes are as follows: </a:t>
            </a:r>
          </a:p>
          <a:p>
            <a:pPr lvl="1"/>
            <a:r>
              <a:rPr lang="en-US" sz="2600" dirty="0"/>
              <a:t>2 scored “Not Yet Met” </a:t>
            </a:r>
          </a:p>
          <a:p>
            <a:pPr lvl="1"/>
            <a:r>
              <a:rPr lang="en-US" sz="2600" dirty="0"/>
              <a:t>28 scored “Progressing” </a:t>
            </a:r>
          </a:p>
          <a:p>
            <a:pPr lvl="1"/>
            <a:r>
              <a:rPr lang="en-US" sz="2600" dirty="0"/>
              <a:t>21 scored “Approaching Proficient” </a:t>
            </a:r>
          </a:p>
          <a:p>
            <a:pPr lvl="1"/>
            <a:r>
              <a:rPr lang="en-US" sz="2600" dirty="0"/>
              <a:t>1 scored “Proficient” </a:t>
            </a:r>
          </a:p>
          <a:p>
            <a:pPr lvl="1"/>
            <a:r>
              <a:rPr lang="en-US" sz="2600" dirty="0"/>
              <a:t>0 accomplished “Mastery” 	</a:t>
            </a:r>
          </a:p>
          <a:p>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18</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102051240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a:xfrm>
            <a:off x="457200" y="274638"/>
            <a:ext cx="1676400" cy="411162"/>
          </a:xfrm>
        </p:spPr>
        <p:txBody>
          <a:bodyPr/>
          <a:lstStyle/>
          <a:p>
            <a:r>
              <a:rPr lang="en-US" sz="800" dirty="0" smtClean="0"/>
              <a:t>Keep Calm &amp; take a break</a:t>
            </a:r>
            <a:endParaRPr lang="en-US" sz="800" dirty="0"/>
          </a:p>
        </p:txBody>
      </p:sp>
      <p:pic>
        <p:nvPicPr>
          <p:cNvPr id="7" name="Content Placeholder 6" descr="Breaktime graphic" title="Keep Calm and Take A Break"/>
          <p:cNvPicPr>
            <a:picLocks noGrp="1" noChangeAspect="1"/>
          </p:cNvPicPr>
          <p:nvPr>
            <p:ph idx="4294967295"/>
          </p:nvPr>
        </p:nvPicPr>
        <p:blipFill>
          <a:blip r:embed="rId2">
            <a:extLst>
              <a:ext uri="{28A0092B-C50C-407E-A947-70E740481C1C}">
                <a14:useLocalDpi xmlns:a14="http://schemas.microsoft.com/office/drawing/2010/main" val="0"/>
              </a:ext>
            </a:extLst>
          </a:blip>
          <a:stretch>
            <a:fillRect/>
          </a:stretch>
        </p:blipFill>
        <p:spPr>
          <a:xfrm>
            <a:off x="0" y="76200"/>
            <a:ext cx="5486400" cy="6423025"/>
          </a:xfrm>
        </p:spPr>
      </p:pic>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19</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14985641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Outcomes</a:t>
            </a:r>
            <a:endParaRPr lang="en-US" sz="4400" dirty="0"/>
          </a:p>
        </p:txBody>
      </p:sp>
      <p:sp>
        <p:nvSpPr>
          <p:cNvPr id="3" name="Content Placeholder 2"/>
          <p:cNvSpPr>
            <a:spLocks noGrp="1"/>
          </p:cNvSpPr>
          <p:nvPr>
            <p:ph idx="1"/>
          </p:nvPr>
        </p:nvSpPr>
        <p:spPr>
          <a:xfrm>
            <a:off x="304800" y="1447800"/>
            <a:ext cx="7714488" cy="4800600"/>
          </a:xfrm>
        </p:spPr>
        <p:txBody>
          <a:bodyPr>
            <a:normAutofit/>
          </a:bodyPr>
          <a:lstStyle/>
          <a:p>
            <a:r>
              <a:rPr lang="en-US" sz="3200" dirty="0"/>
              <a:t>Understand </a:t>
            </a:r>
            <a:r>
              <a:rPr lang="en-US" sz="3200" dirty="0" smtClean="0"/>
              <a:t>purpose and requirements of </a:t>
            </a:r>
            <a:r>
              <a:rPr lang="en-US" sz="3200" dirty="0"/>
              <a:t>Student Learning and Growth (SLG) </a:t>
            </a:r>
            <a:r>
              <a:rPr lang="en-US" sz="3200" dirty="0" smtClean="0"/>
              <a:t>goals</a:t>
            </a:r>
          </a:p>
          <a:p>
            <a:pPr marL="114300" indent="0">
              <a:buNone/>
            </a:pPr>
            <a:endParaRPr lang="en-US" sz="3200" dirty="0"/>
          </a:p>
          <a:p>
            <a:r>
              <a:rPr lang="en-US" sz="3200" dirty="0" smtClean="0"/>
              <a:t>Analyze sample goals</a:t>
            </a:r>
          </a:p>
          <a:p>
            <a:endParaRPr lang="en-US" sz="3200" dirty="0"/>
          </a:p>
          <a:p>
            <a:r>
              <a:rPr lang="en-US" sz="3200" dirty="0" smtClean="0"/>
              <a:t>Practice </a:t>
            </a:r>
            <a:r>
              <a:rPr lang="en-US" sz="3200" dirty="0"/>
              <a:t>G</a:t>
            </a:r>
            <a:r>
              <a:rPr lang="en-US" sz="3200" dirty="0" smtClean="0"/>
              <a:t>oal </a:t>
            </a:r>
            <a:r>
              <a:rPr lang="en-US" sz="3200" dirty="0"/>
              <a:t>W</a:t>
            </a:r>
            <a:r>
              <a:rPr lang="en-US" sz="3200" dirty="0" smtClean="0"/>
              <a:t>riting/Plan Next Steps</a:t>
            </a:r>
          </a:p>
          <a:p>
            <a:pPr marL="114300" indent="0">
              <a:buNone/>
            </a:pPr>
            <a:endParaRPr lang="en-US" sz="3200"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2</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5693276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17637"/>
            <a:ext cx="8229600" cy="4525963"/>
          </a:xfrm>
        </p:spPr>
        <p:txBody>
          <a:bodyPr>
            <a:normAutofit/>
          </a:bodyPr>
          <a:lstStyle/>
          <a:p>
            <a:pPr marL="0" indent="0">
              <a:buNone/>
            </a:pPr>
            <a:r>
              <a:rPr lang="en-US" sz="2800" dirty="0" smtClean="0"/>
              <a:t>Describes </a:t>
            </a:r>
            <a:r>
              <a:rPr lang="en-US" sz="2800" dirty="0"/>
              <a:t>rigorous yet realistic growth goals or targets for student achievement that are developmentally appropriate. The targets should be rigorous yet attainable. The target can be tiered for specific students in the class/course to allow all students to demonstrate growth. </a:t>
            </a:r>
            <a:endParaRPr lang="en-US" sz="2800" b="1" dirty="0" smtClean="0"/>
          </a:p>
        </p:txBody>
      </p:sp>
      <p:sp>
        <p:nvSpPr>
          <p:cNvPr id="2" name="Title 1"/>
          <p:cNvSpPr>
            <a:spLocks noGrp="1"/>
          </p:cNvSpPr>
          <p:nvPr>
            <p:ph type="title"/>
          </p:nvPr>
        </p:nvSpPr>
        <p:spPr/>
        <p:txBody>
          <a:bodyPr>
            <a:normAutofit fontScale="90000"/>
          </a:bodyPr>
          <a:lstStyle/>
          <a:p>
            <a:r>
              <a:rPr lang="en-US" sz="4800" dirty="0"/>
              <a:t>Student Growth Goal (Targets</a:t>
            </a:r>
            <a:r>
              <a:rPr lang="en-US" sz="4800" dirty="0" smtClean="0"/>
              <a:t>):</a:t>
            </a: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20</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41847125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400" dirty="0" smtClean="0"/>
              <a:t>Tiered Goals</a:t>
            </a:r>
            <a:endParaRPr lang="en-US" sz="4400" dirty="0"/>
          </a:p>
        </p:txBody>
      </p:sp>
      <p:sp>
        <p:nvSpPr>
          <p:cNvPr id="2" name="Content Placeholder 1"/>
          <p:cNvSpPr>
            <a:spLocks noGrp="1"/>
          </p:cNvSpPr>
          <p:nvPr>
            <p:ph idx="1"/>
          </p:nvPr>
        </p:nvSpPr>
        <p:spPr/>
        <p:txBody>
          <a:bodyPr>
            <a:normAutofit fontScale="92500" lnSpcReduction="20000"/>
          </a:bodyPr>
          <a:lstStyle/>
          <a:p>
            <a:r>
              <a:rPr lang="en-US" sz="3200" dirty="0" smtClean="0"/>
              <a:t>Students enter the classroom with a range of knowledge and skills</a:t>
            </a:r>
          </a:p>
          <a:p>
            <a:endParaRPr lang="en-US" sz="3200" dirty="0" smtClean="0"/>
          </a:p>
          <a:p>
            <a:r>
              <a:rPr lang="en-US" sz="3200" dirty="0" smtClean="0"/>
              <a:t>Tiered goals help </a:t>
            </a:r>
            <a:r>
              <a:rPr lang="en-US" sz="3200" dirty="0"/>
              <a:t>ensure that each student is appropriately </a:t>
            </a:r>
            <a:r>
              <a:rPr lang="en-US" sz="3200" dirty="0" smtClean="0"/>
              <a:t>challenged</a:t>
            </a:r>
            <a:endParaRPr lang="en-US" sz="3200" dirty="0"/>
          </a:p>
          <a:p>
            <a:endParaRPr lang="en-US" sz="3200" dirty="0" smtClean="0"/>
          </a:p>
          <a:p>
            <a:r>
              <a:rPr lang="en-US" sz="3200" dirty="0" smtClean="0"/>
              <a:t>Tiers typically set for groups of students with similar performance </a:t>
            </a:r>
          </a:p>
          <a:p>
            <a:endParaRPr lang="en-US" sz="3200" dirty="0" smtClean="0"/>
          </a:p>
          <a:p>
            <a:r>
              <a:rPr lang="en-US" sz="3200" dirty="0" smtClean="0"/>
              <a:t>Tiered goals allow for more realistic expectations for goal attainment</a:t>
            </a:r>
          </a:p>
          <a:p>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21</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15954077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09928"/>
            <a:ext cx="7315200" cy="4995672"/>
          </a:xfrm>
        </p:spPr>
        <p:txBody>
          <a:bodyPr>
            <a:normAutofit/>
          </a:bodyPr>
          <a:lstStyle/>
          <a:p>
            <a:r>
              <a:rPr lang="en-US" sz="3200" dirty="0" smtClean="0"/>
              <a:t>Read the short excerpt on setting targets that are rigorous yet attainable</a:t>
            </a:r>
          </a:p>
          <a:p>
            <a:endParaRPr lang="en-US" sz="3200" dirty="0" smtClean="0"/>
          </a:p>
          <a:p>
            <a:r>
              <a:rPr lang="en-US" sz="3200" dirty="0" smtClean="0"/>
              <a:t>Take notes on the key learnings you identified, and any questions you still have</a:t>
            </a:r>
          </a:p>
        </p:txBody>
      </p:sp>
      <p:sp>
        <p:nvSpPr>
          <p:cNvPr id="2" name="Title 1"/>
          <p:cNvSpPr>
            <a:spLocks noGrp="1"/>
          </p:cNvSpPr>
          <p:nvPr>
            <p:ph type="title"/>
          </p:nvPr>
        </p:nvSpPr>
        <p:spPr/>
        <p:txBody>
          <a:bodyPr>
            <a:normAutofit fontScale="90000"/>
          </a:bodyPr>
          <a:lstStyle/>
          <a:p>
            <a:r>
              <a:rPr lang="en-US" dirty="0" smtClean="0"/>
              <a:t>Activity 1a - What makes a target rigorous?</a:t>
            </a: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22</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32944513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3200" dirty="0" smtClean="0"/>
              <a:t>Table Talk:</a:t>
            </a:r>
          </a:p>
          <a:p>
            <a:pPr lvl="1"/>
            <a:r>
              <a:rPr lang="en-US" sz="2800" dirty="0" smtClean="0"/>
              <a:t>Think </a:t>
            </a:r>
            <a:r>
              <a:rPr lang="en-US" sz="2800" dirty="0"/>
              <a:t>about the targets </a:t>
            </a:r>
            <a:r>
              <a:rPr lang="en-US" sz="2800" dirty="0" smtClean="0"/>
              <a:t>you have set for students in the past. How does what you read align </a:t>
            </a:r>
            <a:r>
              <a:rPr lang="en-US" sz="2800" dirty="0"/>
              <a:t>with or clarify the process you used? If not, why</a:t>
            </a:r>
            <a:r>
              <a:rPr lang="en-US" sz="2800" dirty="0" smtClean="0"/>
              <a:t>?</a:t>
            </a:r>
          </a:p>
          <a:p>
            <a:endParaRPr lang="en-US" sz="3200" dirty="0"/>
          </a:p>
          <a:p>
            <a:r>
              <a:rPr lang="en-US" sz="3200" dirty="0" smtClean="0"/>
              <a:t>Whole group share out</a:t>
            </a:r>
          </a:p>
          <a:p>
            <a:endParaRPr lang="en-US" dirty="0"/>
          </a:p>
        </p:txBody>
      </p:sp>
      <p:sp>
        <p:nvSpPr>
          <p:cNvPr id="3" name="Title 2"/>
          <p:cNvSpPr>
            <a:spLocks noGrp="1"/>
          </p:cNvSpPr>
          <p:nvPr>
            <p:ph type="title"/>
          </p:nvPr>
        </p:nvSpPr>
        <p:spPr/>
        <p:txBody>
          <a:bodyPr/>
          <a:lstStyle/>
          <a:p>
            <a:r>
              <a:rPr lang="en-US" dirty="0" smtClean="0"/>
              <a:t>Reflection on Reading</a:t>
            </a: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23</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30938955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800" dirty="0" smtClean="0"/>
              <a:t>The intent of tiered targets is not to solidify achievement gaps, but to support their narrowing</a:t>
            </a:r>
          </a:p>
          <a:p>
            <a:endParaRPr lang="en-US" sz="1200" dirty="0" smtClean="0"/>
          </a:p>
          <a:p>
            <a:r>
              <a:rPr lang="en-US" sz="2800" dirty="0"/>
              <a:t>S</a:t>
            </a:r>
            <a:r>
              <a:rPr lang="en-US" sz="2800" dirty="0" smtClean="0"/>
              <a:t>tudents who begin the course behind will need to make more than a year’s worth of learning otherwise they will never catch up</a:t>
            </a:r>
          </a:p>
          <a:p>
            <a:endParaRPr lang="en-US" sz="1200" dirty="0"/>
          </a:p>
          <a:p>
            <a:r>
              <a:rPr lang="en-US" sz="2800" dirty="0" smtClean="0"/>
              <a:t>Students who enter above grade level should be expected to show appropriate growth</a:t>
            </a:r>
          </a:p>
        </p:txBody>
      </p:sp>
      <p:sp>
        <p:nvSpPr>
          <p:cNvPr id="3" name="Title 2"/>
          <p:cNvSpPr>
            <a:spLocks noGrp="1"/>
          </p:cNvSpPr>
          <p:nvPr>
            <p:ph type="title"/>
          </p:nvPr>
        </p:nvSpPr>
        <p:spPr/>
        <p:txBody>
          <a:bodyPr/>
          <a:lstStyle/>
          <a:p>
            <a:r>
              <a:rPr lang="en-US" dirty="0" smtClean="0"/>
              <a:t>Points to keep in mind…</a:t>
            </a: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24</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29625806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3200" dirty="0" smtClean="0"/>
              <a:t>Examine the three graphics at your table</a:t>
            </a:r>
          </a:p>
          <a:p>
            <a:endParaRPr lang="en-US" sz="1200" dirty="0" smtClean="0"/>
          </a:p>
          <a:p>
            <a:r>
              <a:rPr lang="en-US" sz="3200" dirty="0"/>
              <a:t>D</a:t>
            </a:r>
            <a:r>
              <a:rPr lang="en-US" sz="3200" dirty="0" smtClean="0"/>
              <a:t>etermine which of the three illustrates rigorous target setting</a:t>
            </a:r>
          </a:p>
          <a:p>
            <a:endParaRPr lang="en-US" sz="1200" dirty="0" smtClean="0"/>
          </a:p>
          <a:p>
            <a:r>
              <a:rPr lang="en-US" sz="3200" dirty="0" smtClean="0"/>
              <a:t>Be prepared to defend to the whole group why you believe your choice is rigorous and the other two are not </a:t>
            </a:r>
          </a:p>
          <a:p>
            <a:endParaRPr lang="en-US" sz="1200" dirty="0" smtClean="0"/>
          </a:p>
        </p:txBody>
      </p:sp>
      <p:sp>
        <p:nvSpPr>
          <p:cNvPr id="3" name="Title 2"/>
          <p:cNvSpPr>
            <a:spLocks noGrp="1"/>
          </p:cNvSpPr>
          <p:nvPr>
            <p:ph type="title"/>
          </p:nvPr>
        </p:nvSpPr>
        <p:spPr/>
        <p:txBody>
          <a:bodyPr/>
          <a:lstStyle/>
          <a:p>
            <a:r>
              <a:rPr lang="en-US" dirty="0" smtClean="0"/>
              <a:t>Activity 1b – Analyzing Targets</a:t>
            </a: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25</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35732277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 Example: MS Math</a:t>
            </a:r>
            <a:endParaRPr lang="en-US" dirty="0"/>
          </a:p>
        </p:txBody>
      </p:sp>
      <p:sp>
        <p:nvSpPr>
          <p:cNvPr id="3" name="Content Placeholder 2"/>
          <p:cNvSpPr>
            <a:spLocks noGrp="1"/>
          </p:cNvSpPr>
          <p:nvPr>
            <p:ph idx="1"/>
          </p:nvPr>
        </p:nvSpPr>
        <p:spPr/>
        <p:txBody>
          <a:bodyPr/>
          <a:lstStyle/>
          <a:p>
            <a:pPr marL="114300" indent="0">
              <a:buNone/>
            </a:pPr>
            <a:r>
              <a:rPr lang="en-US" sz="2800" dirty="0"/>
              <a:t>100% </a:t>
            </a:r>
            <a:r>
              <a:rPr lang="en-US" sz="2800" dirty="0" smtClean="0"/>
              <a:t>of students </a:t>
            </a:r>
            <a:r>
              <a:rPr lang="en-US" sz="2800" dirty="0"/>
              <a:t>will demonstrate learning growth on </a:t>
            </a:r>
            <a:r>
              <a:rPr lang="en-US" sz="2800" dirty="0" smtClean="0"/>
              <a:t>the district end-of-year assessment delivered </a:t>
            </a:r>
            <a:r>
              <a:rPr lang="en-US" sz="2800" dirty="0"/>
              <a:t>in the last trimester. See the below target growth goals for my students based on the categories provided: </a:t>
            </a:r>
          </a:p>
          <a:p>
            <a:r>
              <a:rPr lang="en-US" dirty="0"/>
              <a:t>Tier 1 (Not Yet Met/Progressing): Increase </a:t>
            </a:r>
            <a:r>
              <a:rPr lang="en-US" dirty="0" smtClean="0"/>
              <a:t>at least two </a:t>
            </a:r>
            <a:r>
              <a:rPr lang="en-US" dirty="0"/>
              <a:t>proficiency levels (Approaching Proficient/Proficient)</a:t>
            </a:r>
          </a:p>
          <a:p>
            <a:r>
              <a:rPr lang="en-US" dirty="0"/>
              <a:t>Tier 2 (Approaching Proficiency): </a:t>
            </a:r>
            <a:r>
              <a:rPr lang="en-US" dirty="0" smtClean="0"/>
              <a:t>Increase at least </a:t>
            </a:r>
            <a:r>
              <a:rPr lang="en-US" dirty="0"/>
              <a:t>one proficiency level (Proficient)</a:t>
            </a:r>
          </a:p>
          <a:p>
            <a:r>
              <a:rPr lang="en-US" dirty="0"/>
              <a:t>Tier 3 (Proficient): Increase one proficiency level (Mastery)</a:t>
            </a:r>
          </a:p>
          <a:p>
            <a:endParaRPr lang="en-US" dirty="0"/>
          </a:p>
        </p:txBody>
      </p:sp>
      <p:sp>
        <p:nvSpPr>
          <p:cNvPr id="5"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26</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118468796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09728" indent="0">
              <a:buNone/>
            </a:pPr>
            <a:r>
              <a:rPr lang="en-US" sz="2800" dirty="0" smtClean="0"/>
              <a:t>Provides </a:t>
            </a:r>
            <a:r>
              <a:rPr lang="en-US" sz="2800" dirty="0"/>
              <a:t>a detailed description of the reasons for selecting this specific area </a:t>
            </a:r>
            <a:r>
              <a:rPr lang="en-US" sz="2800" dirty="0" smtClean="0"/>
              <a:t>for </a:t>
            </a:r>
            <a:r>
              <a:rPr lang="en-US" sz="2800" dirty="0"/>
              <a:t>a goal.  Includes a discussion of baseline data as well as current practice within the school and/or classroom. </a:t>
            </a:r>
          </a:p>
          <a:p>
            <a:endParaRPr lang="en-US" dirty="0"/>
          </a:p>
        </p:txBody>
      </p:sp>
      <p:sp>
        <p:nvSpPr>
          <p:cNvPr id="2" name="Title 1"/>
          <p:cNvSpPr>
            <a:spLocks noGrp="1"/>
          </p:cNvSpPr>
          <p:nvPr>
            <p:ph type="title"/>
          </p:nvPr>
        </p:nvSpPr>
        <p:spPr/>
        <p:txBody>
          <a:bodyPr>
            <a:normAutofit/>
          </a:bodyPr>
          <a:lstStyle/>
          <a:p>
            <a:r>
              <a:rPr lang="en-US" dirty="0" smtClean="0"/>
              <a:t>Rationale</a:t>
            </a: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27</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31938204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Rationale Example – MS Math</a:t>
            </a:r>
            <a:endParaRPr lang="en-US" dirty="0"/>
          </a:p>
        </p:txBody>
      </p:sp>
      <p:sp>
        <p:nvSpPr>
          <p:cNvPr id="3" name="Content Placeholder 2"/>
          <p:cNvSpPr>
            <a:spLocks noGrp="1"/>
          </p:cNvSpPr>
          <p:nvPr>
            <p:ph idx="1"/>
          </p:nvPr>
        </p:nvSpPr>
        <p:spPr/>
        <p:txBody>
          <a:bodyPr/>
          <a:lstStyle/>
          <a:p>
            <a:r>
              <a:rPr lang="en-US" dirty="0"/>
              <a:t>After assessing my students in 8th grade content standards, the data revealed a large percentage of my students (68%) do not meet the 8th grade benchmarks in the content and skills tested on the </a:t>
            </a:r>
            <a:r>
              <a:rPr lang="en-US" dirty="0" smtClean="0"/>
              <a:t>beginning-of-year </a:t>
            </a:r>
            <a:r>
              <a:rPr lang="en-US" dirty="0"/>
              <a:t>assessment. Thus, my goal this year centers around improving each student’s content knowledge, procedural skills, and application skills because that is what students need in order to be prepared for future success in mathematics. </a:t>
            </a:r>
          </a:p>
          <a:p>
            <a:r>
              <a:rPr lang="en-US" dirty="0"/>
              <a:t>My growth goal is reasonable because my targets require all students to grow at least one proficiency level. The two students who are furthest behind will be required to grow two proficiency levels, reaching approaching mastery by the end of the year. 	</a:t>
            </a:r>
          </a:p>
          <a:p>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28</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200824329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2278"/>
            <a:ext cx="7467600" cy="4802322"/>
          </a:xfrm>
        </p:spPr>
        <p:txBody>
          <a:bodyPr>
            <a:normAutofit/>
          </a:bodyPr>
          <a:lstStyle/>
          <a:p>
            <a:pPr marL="0" indent="0">
              <a:buNone/>
            </a:pPr>
            <a:r>
              <a:rPr lang="en-US" sz="2800" dirty="0" smtClean="0"/>
              <a:t>Describes </a:t>
            </a:r>
            <a:r>
              <a:rPr lang="en-US" sz="2800" dirty="0"/>
              <a:t>the instructional strategies the educator will use relevant to learning </a:t>
            </a:r>
            <a:r>
              <a:rPr lang="en-US" sz="2800" dirty="0" smtClean="0"/>
              <a:t>specific </a:t>
            </a:r>
            <a:r>
              <a:rPr lang="en-US" sz="2800" dirty="0"/>
              <a:t>content and skills to accomplish the </a:t>
            </a:r>
            <a:r>
              <a:rPr lang="en-US" sz="2800" dirty="0" smtClean="0"/>
              <a:t>goal. These </a:t>
            </a:r>
            <a:r>
              <a:rPr lang="en-US" sz="2800" dirty="0"/>
              <a:t>strategies can be adjusted throughout the year based on data about student progress. </a:t>
            </a:r>
            <a:endParaRPr lang="en-US" sz="2800" dirty="0" smtClean="0"/>
          </a:p>
        </p:txBody>
      </p:sp>
      <p:sp>
        <p:nvSpPr>
          <p:cNvPr id="2" name="Title 1"/>
          <p:cNvSpPr>
            <a:spLocks noGrp="1"/>
          </p:cNvSpPr>
          <p:nvPr>
            <p:ph type="title"/>
          </p:nvPr>
        </p:nvSpPr>
        <p:spPr/>
        <p:txBody>
          <a:bodyPr>
            <a:normAutofit/>
          </a:bodyPr>
          <a:lstStyle/>
          <a:p>
            <a:r>
              <a:rPr lang="en-US" dirty="0" smtClean="0"/>
              <a:t>Strategies</a:t>
            </a: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29</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39594908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Purpose of SLG Goals</a:t>
            </a:r>
            <a:endParaRPr lang="en-US" sz="4400" dirty="0"/>
          </a:p>
        </p:txBody>
      </p:sp>
      <p:sp>
        <p:nvSpPr>
          <p:cNvPr id="3" name="Content Placeholder 2"/>
          <p:cNvSpPr>
            <a:spLocks noGrp="1"/>
          </p:cNvSpPr>
          <p:nvPr>
            <p:ph idx="1"/>
          </p:nvPr>
        </p:nvSpPr>
        <p:spPr>
          <a:xfrm>
            <a:off x="381000" y="1600200"/>
            <a:ext cx="7620000" cy="4800600"/>
          </a:xfrm>
        </p:spPr>
        <p:txBody>
          <a:bodyPr>
            <a:normAutofit/>
          </a:bodyPr>
          <a:lstStyle/>
          <a:p>
            <a:r>
              <a:rPr lang="en-US" sz="4000" dirty="0" smtClean="0"/>
              <a:t>SB 290</a:t>
            </a:r>
          </a:p>
          <a:p>
            <a:pPr marL="114300" indent="0">
              <a:buNone/>
            </a:pPr>
            <a:endParaRPr lang="en-US" sz="800" dirty="0" smtClean="0"/>
          </a:p>
          <a:p>
            <a:r>
              <a:rPr lang="en-US" sz="4000" dirty="0" smtClean="0"/>
              <a:t>Accountability not the only reason</a:t>
            </a:r>
          </a:p>
          <a:p>
            <a:endParaRPr lang="en-US" sz="1200" dirty="0" smtClean="0"/>
          </a:p>
          <a:p>
            <a:pPr lvl="1"/>
            <a:r>
              <a:rPr lang="en-US" sz="3200" dirty="0" smtClean="0"/>
              <a:t>Reflective practice is essential for growth as an educator</a:t>
            </a:r>
          </a:p>
          <a:p>
            <a:pPr lvl="1"/>
            <a:r>
              <a:rPr lang="en-US" sz="3200" dirty="0" smtClean="0"/>
              <a:t>Data collected and analyzed supports informed classroom and building decisions</a:t>
            </a:r>
          </a:p>
          <a:p>
            <a:pPr marL="114300" indent="0">
              <a:buNone/>
            </a:pP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3</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6441515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 Example – MS Math</a:t>
            </a:r>
            <a:endParaRPr lang="en-US" dirty="0"/>
          </a:p>
        </p:txBody>
      </p:sp>
      <p:sp>
        <p:nvSpPr>
          <p:cNvPr id="3" name="Content Placeholder 2"/>
          <p:cNvSpPr>
            <a:spLocks noGrp="1"/>
          </p:cNvSpPr>
          <p:nvPr>
            <p:ph idx="1"/>
          </p:nvPr>
        </p:nvSpPr>
        <p:spPr>
          <a:xfrm>
            <a:off x="457200" y="1600200"/>
            <a:ext cx="7620000" cy="5181600"/>
          </a:xfrm>
        </p:spPr>
        <p:txBody>
          <a:bodyPr>
            <a:normAutofit fontScale="92500" lnSpcReduction="20000"/>
          </a:bodyPr>
          <a:lstStyle/>
          <a:p>
            <a:r>
              <a:rPr lang="en-US" sz="2400" dirty="0" smtClean="0"/>
              <a:t>Use the </a:t>
            </a:r>
            <a:r>
              <a:rPr lang="en-US" sz="2400" dirty="0"/>
              <a:t>Eureka/Engage NY curriculum as my primary teaching resource. This curriculum was specifically written to not only teach the Common Core State Standards, but to teach them in a way that integrates the Mathematical Practices, which are ways of thinking about, discussing, and communicating mathematically. </a:t>
            </a:r>
          </a:p>
          <a:p>
            <a:r>
              <a:rPr lang="en-US" sz="2400" dirty="0" smtClean="0"/>
              <a:t>Actively </a:t>
            </a:r>
            <a:r>
              <a:rPr lang="en-US" sz="2400" dirty="0"/>
              <a:t>engage students in the process of communicating their own reasoning, as well as critiquing the reasoning of others. </a:t>
            </a:r>
          </a:p>
          <a:p>
            <a:r>
              <a:rPr lang="en-US" sz="2400" dirty="0"/>
              <a:t>E</a:t>
            </a:r>
            <a:r>
              <a:rPr lang="en-US" sz="2400" dirty="0" smtClean="0"/>
              <a:t>ngage </a:t>
            </a:r>
            <a:r>
              <a:rPr lang="en-US" sz="2400" dirty="0"/>
              <a:t>students in fluency and procedural practice using </a:t>
            </a:r>
            <a:r>
              <a:rPr lang="en-US" sz="2400" dirty="0" err="1"/>
              <a:t>Kuta</a:t>
            </a:r>
            <a:r>
              <a:rPr lang="en-US" sz="2400" dirty="0"/>
              <a:t> software to generate on grade-level practice. </a:t>
            </a:r>
          </a:p>
          <a:p>
            <a:r>
              <a:rPr lang="en-US" sz="2400" dirty="0"/>
              <a:t>E</a:t>
            </a:r>
            <a:r>
              <a:rPr lang="en-US" sz="2400" dirty="0" smtClean="0"/>
              <a:t>xplicitly </a:t>
            </a:r>
            <a:r>
              <a:rPr lang="en-US" sz="2400" dirty="0"/>
              <a:t>teach students how to communicate their mathematical reasoning using a template that scaffolds the way in which they describe how they are solving a problem. This mathematical communication will be measured once per module using a curriculum embedded prompt that I </a:t>
            </a:r>
            <a:r>
              <a:rPr lang="en-US" sz="2400" dirty="0" smtClean="0"/>
              <a:t>create </a:t>
            </a:r>
            <a:r>
              <a:rPr lang="en-US" sz="2400" dirty="0"/>
              <a:t>to provide students with a relevant problem solving experience. </a:t>
            </a:r>
          </a:p>
          <a:p>
            <a:endParaRPr lang="en-US" dirty="0"/>
          </a:p>
          <a:p>
            <a:endParaRPr lang="en-US" dirty="0"/>
          </a:p>
          <a:p>
            <a:pPr marL="114300" indent="0">
              <a:buNone/>
            </a:pPr>
            <a:endParaRPr lang="en-US" dirty="0"/>
          </a:p>
          <a:p>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30</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7723561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48037"/>
            <a:ext cx="7772400" cy="4166963"/>
          </a:xfrm>
        </p:spPr>
        <p:txBody>
          <a:bodyPr>
            <a:normAutofit/>
          </a:bodyPr>
          <a:lstStyle/>
          <a:p>
            <a:pPr marL="0" indent="0">
              <a:buNone/>
            </a:pPr>
            <a:r>
              <a:rPr lang="en-US" sz="2800" dirty="0" smtClean="0"/>
              <a:t>Opportunity </a:t>
            </a:r>
            <a:r>
              <a:rPr lang="en-US" sz="2800" dirty="0"/>
              <a:t>for the educator to identify areas of additional learning and support needed to meet student learning and growth goals. Self-reflection and identification of professional learning needs can help focus efforts to provide meaningful professional learning opportunities to educators. </a:t>
            </a:r>
            <a:endParaRPr lang="en-US" sz="2800" dirty="0" smtClean="0"/>
          </a:p>
        </p:txBody>
      </p:sp>
      <p:sp>
        <p:nvSpPr>
          <p:cNvPr id="2" name="Title 1"/>
          <p:cNvSpPr>
            <a:spLocks noGrp="1"/>
          </p:cNvSpPr>
          <p:nvPr>
            <p:ph type="title"/>
          </p:nvPr>
        </p:nvSpPr>
        <p:spPr/>
        <p:txBody>
          <a:bodyPr>
            <a:normAutofit fontScale="90000"/>
          </a:bodyPr>
          <a:lstStyle/>
          <a:p>
            <a:r>
              <a:rPr lang="en-US" dirty="0" smtClean="0"/>
              <a:t>Professional Learning &amp; Support</a:t>
            </a:r>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31</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90516310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7848600" cy="1143000"/>
          </a:xfrm>
        </p:spPr>
        <p:txBody>
          <a:bodyPr/>
          <a:lstStyle/>
          <a:p>
            <a:r>
              <a:rPr lang="en-US" dirty="0" smtClean="0"/>
              <a:t>PL &amp; Support Example – MS Math</a:t>
            </a:r>
            <a:endParaRPr lang="en-US" dirty="0"/>
          </a:p>
        </p:txBody>
      </p:sp>
      <p:sp>
        <p:nvSpPr>
          <p:cNvPr id="3" name="Content Placeholder 2"/>
          <p:cNvSpPr>
            <a:spLocks noGrp="1"/>
          </p:cNvSpPr>
          <p:nvPr>
            <p:ph idx="1"/>
          </p:nvPr>
        </p:nvSpPr>
        <p:spPr/>
        <p:txBody>
          <a:bodyPr/>
          <a:lstStyle/>
          <a:p>
            <a:endParaRPr lang="en-US" sz="2400" dirty="0"/>
          </a:p>
          <a:p>
            <a:r>
              <a:rPr lang="en-US" sz="2400" dirty="0" smtClean="0"/>
              <a:t>Attend </a:t>
            </a:r>
            <a:r>
              <a:rPr lang="en-US" sz="2400" dirty="0"/>
              <a:t>the district’s upcoming PD regarding Eureka Math </a:t>
            </a:r>
          </a:p>
          <a:p>
            <a:r>
              <a:rPr lang="en-US" sz="2400" dirty="0" smtClean="0"/>
              <a:t>Collaborate </a:t>
            </a:r>
            <a:r>
              <a:rPr lang="en-US" sz="2400" dirty="0"/>
              <a:t>with my colleagues who are teaching the same new math curriculum this year. </a:t>
            </a:r>
          </a:p>
          <a:p>
            <a:r>
              <a:rPr lang="en-US" sz="2400" dirty="0" smtClean="0"/>
              <a:t>In </a:t>
            </a:r>
            <a:r>
              <a:rPr lang="en-US" sz="2400" dirty="0"/>
              <a:t>order to support my students’ needs in the classroom, I need additional support in understanding high leverage classroom practices. </a:t>
            </a:r>
          </a:p>
          <a:p>
            <a:endParaRPr lang="en-US"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32</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344251272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Tools for Setting and Scoring Goals</a:t>
            </a:r>
            <a:endParaRPr lang="en-US" dirty="0"/>
          </a:p>
        </p:txBody>
      </p:sp>
      <p:sp>
        <p:nvSpPr>
          <p:cNvPr id="3" name="Content Placeholder 2"/>
          <p:cNvSpPr>
            <a:spLocks noGrp="1"/>
          </p:cNvSpPr>
          <p:nvPr>
            <p:ph idx="1"/>
          </p:nvPr>
        </p:nvSpPr>
        <p:spPr/>
        <p:txBody>
          <a:bodyPr>
            <a:normAutofit/>
          </a:bodyPr>
          <a:lstStyle/>
          <a:p>
            <a:endParaRPr lang="en-US" sz="3200" dirty="0" smtClean="0"/>
          </a:p>
          <a:p>
            <a:r>
              <a:rPr lang="en-US" sz="3200" dirty="0" smtClean="0"/>
              <a:t>Quality Review Checklist</a:t>
            </a:r>
          </a:p>
          <a:p>
            <a:endParaRPr lang="en-US" sz="3200" dirty="0" smtClean="0"/>
          </a:p>
          <a:p>
            <a:r>
              <a:rPr lang="en-US" sz="3200" dirty="0" smtClean="0"/>
              <a:t>Statewide SLG Goal Scoring Rubric</a:t>
            </a:r>
            <a:endParaRPr lang="en-US" sz="3200"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33</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404471214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Quality Review Checklist</a:t>
            </a:r>
            <a:endParaRPr lang="en-US" sz="4400" dirty="0"/>
          </a:p>
        </p:txBody>
      </p:sp>
      <p:sp>
        <p:nvSpPr>
          <p:cNvPr id="3" name="Content Placeholder 2"/>
          <p:cNvSpPr>
            <a:spLocks noGrp="1"/>
          </p:cNvSpPr>
          <p:nvPr>
            <p:ph idx="1"/>
          </p:nvPr>
        </p:nvSpPr>
        <p:spPr>
          <a:xfrm>
            <a:off x="304800" y="1447800"/>
            <a:ext cx="7498080" cy="5181600"/>
          </a:xfrm>
        </p:spPr>
        <p:txBody>
          <a:bodyPr>
            <a:noAutofit/>
          </a:bodyPr>
          <a:lstStyle/>
          <a:p>
            <a:pPr fontAlgn="base">
              <a:spcAft>
                <a:spcPct val="0"/>
              </a:spcAft>
            </a:pPr>
            <a:r>
              <a:rPr lang="en-US" altLang="en-US" sz="2800" dirty="0" smtClean="0"/>
              <a:t>Takes </a:t>
            </a:r>
            <a:r>
              <a:rPr lang="en-US" altLang="en-US" sz="2800" dirty="0"/>
              <a:t>place during the goal setting phase of the professional growth </a:t>
            </a:r>
            <a:r>
              <a:rPr lang="en-US" altLang="en-US" sz="2800" dirty="0" smtClean="0"/>
              <a:t>cycle</a:t>
            </a:r>
          </a:p>
          <a:p>
            <a:pPr fontAlgn="base">
              <a:spcAft>
                <a:spcPct val="0"/>
              </a:spcAft>
            </a:pPr>
            <a:endParaRPr lang="en-US" altLang="en-US" sz="2800" dirty="0"/>
          </a:p>
          <a:p>
            <a:pPr fontAlgn="base">
              <a:spcAft>
                <a:spcPct val="0"/>
              </a:spcAft>
            </a:pPr>
            <a:r>
              <a:rPr lang="en-US" altLang="en-US" sz="2800" dirty="0"/>
              <a:t>For an SLG goal to be </a:t>
            </a:r>
            <a:r>
              <a:rPr lang="en-US" altLang="en-US" sz="2800" dirty="0" smtClean="0"/>
              <a:t>approved, all </a:t>
            </a:r>
            <a:r>
              <a:rPr lang="en-US" altLang="en-US" sz="2800" dirty="0"/>
              <a:t>criteria must be met</a:t>
            </a:r>
          </a:p>
          <a:p>
            <a:pPr fontAlgn="base">
              <a:spcAft>
                <a:spcPct val="0"/>
              </a:spcAft>
            </a:pPr>
            <a:endParaRPr lang="en-US" altLang="en-US" sz="2800" dirty="0" smtClean="0"/>
          </a:p>
          <a:p>
            <a:pPr fontAlgn="base">
              <a:spcAft>
                <a:spcPct val="0"/>
              </a:spcAft>
            </a:pPr>
            <a:r>
              <a:rPr lang="en-US" altLang="en-US" sz="2800" dirty="0" smtClean="0"/>
              <a:t>Version with guiding questions available in SLG section of toolkit</a:t>
            </a:r>
          </a:p>
          <a:p>
            <a:pPr fontAlgn="base">
              <a:spcAft>
                <a:spcPct val="0"/>
              </a:spcAft>
            </a:pPr>
            <a:endParaRPr lang="en-US" altLang="en-US" sz="2800" dirty="0" smtClean="0"/>
          </a:p>
          <a:p>
            <a:endParaRPr lang="en-US" sz="2800"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34</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28326319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Scoring SLG Goals</a:t>
            </a:r>
            <a:endParaRPr lang="en-US" dirty="0"/>
          </a:p>
        </p:txBody>
      </p:sp>
      <p:sp>
        <p:nvSpPr>
          <p:cNvPr id="3" name="Content Placeholder 2"/>
          <p:cNvSpPr>
            <a:spLocks noGrp="1"/>
          </p:cNvSpPr>
          <p:nvPr>
            <p:ph sz="half" idx="1"/>
          </p:nvPr>
        </p:nvSpPr>
        <p:spPr>
          <a:xfrm>
            <a:off x="304800" y="1371600"/>
            <a:ext cx="7924800" cy="5334000"/>
          </a:xfrm>
        </p:spPr>
        <p:txBody>
          <a:bodyPr>
            <a:normAutofit/>
          </a:bodyPr>
          <a:lstStyle/>
          <a:p>
            <a:pPr marL="285750" lvl="0" indent="-285750" fontAlgn="base">
              <a:spcBef>
                <a:spcPct val="0"/>
              </a:spcBef>
              <a:spcAft>
                <a:spcPct val="0"/>
              </a:spcAft>
              <a:buClrTx/>
              <a:buSzTx/>
              <a:buFont typeface="Arial" panose="020B0604020202020204" pitchFamily="34" charset="0"/>
              <a:buChar char="•"/>
            </a:pPr>
            <a:r>
              <a:rPr lang="en-US" altLang="en-US" sz="3200" dirty="0" smtClean="0">
                <a:ea typeface="Calibri" pitchFamily="34" charset="0"/>
                <a:cs typeface="Times New Roman" pitchFamily="18" charset="0"/>
              </a:rPr>
              <a:t>All teachers and administrators set and score </a:t>
            </a:r>
            <a:r>
              <a:rPr lang="en-US" altLang="en-US" sz="3200" b="1" dirty="0" smtClean="0">
                <a:ea typeface="Calibri" pitchFamily="34" charset="0"/>
                <a:cs typeface="Times New Roman" pitchFamily="18" charset="0"/>
              </a:rPr>
              <a:t>2 goals each year</a:t>
            </a:r>
          </a:p>
          <a:p>
            <a:pPr marL="285750" lvl="0" indent="-285750" fontAlgn="base">
              <a:spcBef>
                <a:spcPct val="0"/>
              </a:spcBef>
              <a:spcAft>
                <a:spcPct val="0"/>
              </a:spcAft>
              <a:buClrTx/>
              <a:buSzTx/>
              <a:buFont typeface="Arial" panose="020B0604020202020204" pitchFamily="34" charset="0"/>
              <a:buChar char="•"/>
            </a:pPr>
            <a:endParaRPr lang="en-US" altLang="en-US" sz="3200" b="1" dirty="0" smtClean="0">
              <a:ea typeface="Calibri" pitchFamily="34" charset="0"/>
              <a:cs typeface="Times New Roman" pitchFamily="18" charset="0"/>
            </a:endParaRPr>
          </a:p>
          <a:p>
            <a:pPr marL="285750" lvl="0" indent="-285750" fontAlgn="base">
              <a:spcBef>
                <a:spcPct val="0"/>
              </a:spcBef>
              <a:spcAft>
                <a:spcPct val="0"/>
              </a:spcAft>
              <a:buClrTx/>
              <a:buSzTx/>
              <a:buFont typeface="Arial" panose="020B0604020202020204" pitchFamily="34" charset="0"/>
              <a:buChar char="•"/>
            </a:pPr>
            <a:endParaRPr lang="en-US" altLang="en-US" sz="1600" dirty="0" smtClean="0">
              <a:ea typeface="Calibri" pitchFamily="34" charset="0"/>
              <a:cs typeface="Times New Roman" pitchFamily="18" charset="0"/>
            </a:endParaRPr>
          </a:p>
          <a:p>
            <a:pPr marL="285750" lvl="0" indent="-285750" fontAlgn="base">
              <a:spcBef>
                <a:spcPct val="0"/>
              </a:spcBef>
              <a:spcAft>
                <a:spcPct val="0"/>
              </a:spcAft>
              <a:buClrTx/>
              <a:buSzTx/>
              <a:buFont typeface="Arial" panose="020B0604020202020204" pitchFamily="34" charset="0"/>
              <a:buChar char="•"/>
            </a:pPr>
            <a:r>
              <a:rPr lang="en-US" altLang="en-US" sz="3200" dirty="0" smtClean="0">
                <a:ea typeface="Calibri" pitchFamily="34" charset="0"/>
                <a:cs typeface="Times New Roman" pitchFamily="18" charset="0"/>
              </a:rPr>
              <a:t>Goals</a:t>
            </a:r>
            <a:r>
              <a:rPr lang="en-US" altLang="en-US" sz="3200" b="1" dirty="0" smtClean="0">
                <a:ea typeface="Calibri" pitchFamily="34" charset="0"/>
                <a:cs typeface="Times New Roman" pitchFamily="18" charset="0"/>
              </a:rPr>
              <a:t> </a:t>
            </a:r>
            <a:r>
              <a:rPr lang="en-US" altLang="en-US" sz="3200" dirty="0" smtClean="0">
                <a:ea typeface="Calibri" pitchFamily="34" charset="0"/>
                <a:cs typeface="Times New Roman" pitchFamily="18" charset="0"/>
              </a:rPr>
              <a:t>are</a:t>
            </a:r>
            <a:r>
              <a:rPr lang="en-US" altLang="en-US" sz="3200" b="1" dirty="0" smtClean="0">
                <a:ea typeface="Calibri" pitchFamily="34" charset="0"/>
                <a:cs typeface="Times New Roman" pitchFamily="18" charset="0"/>
              </a:rPr>
              <a:t> </a:t>
            </a:r>
            <a:r>
              <a:rPr lang="en-US" altLang="en-US" sz="3200" dirty="0" smtClean="0">
                <a:ea typeface="Calibri" pitchFamily="34" charset="0"/>
                <a:cs typeface="Times New Roman" pitchFamily="18" charset="0"/>
              </a:rPr>
              <a:t>scored using state SLG </a:t>
            </a:r>
            <a:r>
              <a:rPr lang="en-US" altLang="en-US" sz="3200" dirty="0">
                <a:ea typeface="Calibri" pitchFamily="34" charset="0"/>
                <a:cs typeface="Times New Roman" pitchFamily="18" charset="0"/>
              </a:rPr>
              <a:t>Scoring </a:t>
            </a:r>
            <a:r>
              <a:rPr lang="en-US" altLang="en-US" sz="3200" dirty="0" smtClean="0">
                <a:ea typeface="Calibri" pitchFamily="34" charset="0"/>
                <a:cs typeface="Times New Roman" pitchFamily="18" charset="0"/>
              </a:rPr>
              <a:t>Rubric</a:t>
            </a:r>
          </a:p>
          <a:p>
            <a:pPr marL="285750" lvl="0" indent="-285750" fontAlgn="base">
              <a:spcBef>
                <a:spcPct val="0"/>
              </a:spcBef>
              <a:spcAft>
                <a:spcPct val="0"/>
              </a:spcAft>
              <a:buClrTx/>
              <a:buSzTx/>
              <a:buFont typeface="Arial" panose="020B0604020202020204" pitchFamily="34" charset="0"/>
              <a:buChar char="•"/>
            </a:pPr>
            <a:endParaRPr lang="en-US" altLang="en-US" sz="3200" dirty="0" smtClean="0">
              <a:ea typeface="Calibri" pitchFamily="34" charset="0"/>
              <a:cs typeface="Times New Roman" pitchFamily="18" charset="0"/>
            </a:endParaRPr>
          </a:p>
          <a:p>
            <a:pPr marL="285750" lvl="0" indent="-285750" fontAlgn="base">
              <a:spcBef>
                <a:spcPct val="0"/>
              </a:spcBef>
              <a:spcAft>
                <a:spcPct val="0"/>
              </a:spcAft>
              <a:buClrTx/>
              <a:buSzTx/>
              <a:buFont typeface="Arial" panose="020B0604020202020204" pitchFamily="34" charset="0"/>
              <a:buChar char="•"/>
            </a:pPr>
            <a:r>
              <a:rPr lang="en-US" altLang="en-US" sz="3200" dirty="0" smtClean="0">
                <a:ea typeface="Calibri" pitchFamily="34" charset="0"/>
                <a:cs typeface="Times New Roman" pitchFamily="18" charset="0"/>
              </a:rPr>
              <a:t>Rubric levels defined by percentage of students who met the target(s) set </a:t>
            </a:r>
          </a:p>
          <a:p>
            <a:pPr marL="0" lvl="0" indent="0" fontAlgn="base">
              <a:spcBef>
                <a:spcPct val="0"/>
              </a:spcBef>
              <a:spcAft>
                <a:spcPct val="0"/>
              </a:spcAft>
              <a:buClrTx/>
              <a:buSzTx/>
              <a:buNone/>
            </a:pPr>
            <a:endParaRPr lang="en-US" altLang="en-US" sz="2400" dirty="0" smtClean="0">
              <a:hlinkClick r:id="rId3"/>
            </a:endParaRPr>
          </a:p>
          <a:p>
            <a:pPr marL="285750" lvl="0" indent="-285750" eaLnBrk="0" fontAlgn="base" hangingPunct="0">
              <a:spcBef>
                <a:spcPct val="0"/>
              </a:spcBef>
              <a:spcAft>
                <a:spcPct val="0"/>
              </a:spcAft>
              <a:buClrTx/>
              <a:buSzTx/>
              <a:buFont typeface="Arial" panose="020B0604020202020204" pitchFamily="34" charset="0"/>
              <a:buChar char="•"/>
            </a:pPr>
            <a:endParaRPr lang="en-US" altLang="en-US" sz="3200" b="1" dirty="0" smtClean="0">
              <a:ea typeface="Calibri" pitchFamily="34" charset="0"/>
              <a:cs typeface="Times New Roman" pitchFamily="18" charset="0"/>
            </a:endParaRPr>
          </a:p>
          <a:p>
            <a:pPr marL="285750" lvl="0" indent="-285750" eaLnBrk="0" fontAlgn="base" hangingPunct="0">
              <a:spcBef>
                <a:spcPct val="0"/>
              </a:spcBef>
              <a:spcAft>
                <a:spcPct val="0"/>
              </a:spcAft>
              <a:buClrTx/>
              <a:buSzTx/>
              <a:buFont typeface="Arial" panose="020B0604020202020204" pitchFamily="34" charset="0"/>
              <a:buChar char="•"/>
            </a:pPr>
            <a:endParaRPr lang="en-US" sz="1000" dirty="0">
              <a:latin typeface="+mj-lt"/>
              <a:cs typeface="Times New Roman" pitchFamily="18" charset="0"/>
            </a:endParaRPr>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35</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326658457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Sample Goal Review</a:t>
            </a:r>
            <a:endParaRPr lang="en-US" dirty="0"/>
          </a:p>
        </p:txBody>
      </p:sp>
      <p:sp>
        <p:nvSpPr>
          <p:cNvPr id="3" name="Content Placeholder 2"/>
          <p:cNvSpPr>
            <a:spLocks noGrp="1"/>
          </p:cNvSpPr>
          <p:nvPr>
            <p:ph idx="1"/>
          </p:nvPr>
        </p:nvSpPr>
        <p:spPr/>
        <p:txBody>
          <a:bodyPr>
            <a:normAutofit/>
          </a:bodyPr>
          <a:lstStyle/>
          <a:p>
            <a:r>
              <a:rPr lang="en-US" sz="3200" dirty="0" smtClean="0"/>
              <a:t>Work with a partner to look at the sample goals provided</a:t>
            </a:r>
          </a:p>
          <a:p>
            <a:pPr lvl="1"/>
            <a:r>
              <a:rPr lang="en-US" sz="3000" dirty="0" smtClean="0"/>
              <a:t>Which goals do you think are strong?</a:t>
            </a:r>
          </a:p>
          <a:p>
            <a:pPr lvl="1"/>
            <a:r>
              <a:rPr lang="en-US" sz="3000" dirty="0" smtClean="0"/>
              <a:t>Which need more work? In what areas?</a:t>
            </a:r>
          </a:p>
          <a:p>
            <a:pPr lvl="1"/>
            <a:endParaRPr lang="en-US" sz="3000" dirty="0" smtClean="0"/>
          </a:p>
          <a:p>
            <a:r>
              <a:rPr lang="en-US" sz="3200" dirty="0" smtClean="0"/>
              <a:t>Share out</a:t>
            </a:r>
            <a:endParaRPr lang="en-US" sz="3200"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36</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158035871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Questions?</a:t>
            </a:r>
            <a:endParaRPr lang="en-US" sz="4400" dirty="0"/>
          </a:p>
        </p:txBody>
      </p:sp>
      <p:pic>
        <p:nvPicPr>
          <p:cNvPr id="4" name="Content Placeholder 3" descr="Question Marks picture" title="Question Marks picture"/>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457200" y="1371600"/>
            <a:ext cx="7814872" cy="5181600"/>
          </a:xfrm>
        </p:spPr>
      </p:pic>
      <p:sp>
        <p:nvSpPr>
          <p:cNvPr id="5"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37</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230678002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Contacts</a:t>
            </a:r>
            <a:endParaRPr lang="en-US" sz="4400" dirty="0"/>
          </a:p>
        </p:txBody>
      </p:sp>
      <p:sp>
        <p:nvSpPr>
          <p:cNvPr id="3" name="Content Placeholder 2"/>
          <p:cNvSpPr>
            <a:spLocks noGrp="1"/>
          </p:cNvSpPr>
          <p:nvPr>
            <p:ph idx="1"/>
          </p:nvPr>
        </p:nvSpPr>
        <p:spPr>
          <a:xfrm>
            <a:off x="152400" y="1371600"/>
            <a:ext cx="8229600" cy="5105400"/>
          </a:xfrm>
        </p:spPr>
        <p:txBody>
          <a:bodyPr>
            <a:normAutofit/>
          </a:bodyPr>
          <a:lstStyle/>
          <a:p>
            <a:pPr marL="82296" indent="0">
              <a:buNone/>
            </a:pPr>
            <a:r>
              <a:rPr lang="en-US" sz="3200" dirty="0" smtClean="0"/>
              <a:t>District and School Effectiveness Team: </a:t>
            </a:r>
          </a:p>
          <a:p>
            <a:r>
              <a:rPr lang="en-US" sz="3200" dirty="0" smtClean="0"/>
              <a:t>Sarah Martin </a:t>
            </a:r>
            <a:r>
              <a:rPr lang="en-US" sz="3200" dirty="0" smtClean="0">
                <a:hlinkClick r:id="rId3"/>
              </a:rPr>
              <a:t>sarah.martin@state.or.us</a:t>
            </a:r>
            <a:r>
              <a:rPr lang="en-US" sz="3200" dirty="0" smtClean="0"/>
              <a:t> </a:t>
            </a:r>
          </a:p>
          <a:p>
            <a:r>
              <a:rPr lang="en-US" sz="3200" dirty="0" smtClean="0"/>
              <a:t>Brian Putnam </a:t>
            </a:r>
            <a:r>
              <a:rPr lang="en-US" sz="3200" dirty="0" smtClean="0">
                <a:hlinkClick r:id="rId4"/>
              </a:rPr>
              <a:t>brian.putnam@state.or.us</a:t>
            </a:r>
            <a:r>
              <a:rPr lang="en-US" sz="3200" dirty="0" smtClean="0"/>
              <a:t> </a:t>
            </a:r>
          </a:p>
          <a:p>
            <a:pPr marL="114300" indent="0">
              <a:buNone/>
            </a:pPr>
            <a:endParaRPr lang="en-US" sz="3200" dirty="0" smtClean="0"/>
          </a:p>
          <a:p>
            <a:pPr marL="114300" indent="0">
              <a:buNone/>
            </a:pPr>
            <a:r>
              <a:rPr lang="en-US" sz="3200" u="sng" dirty="0" smtClean="0"/>
              <a:t>Online Resources</a:t>
            </a:r>
          </a:p>
          <a:p>
            <a:pPr marL="114300" indent="0">
              <a:buNone/>
            </a:pPr>
            <a:r>
              <a:rPr lang="en-US" sz="3200" dirty="0">
                <a:hlinkClick r:id="rId5"/>
              </a:rPr>
              <a:t>https://</a:t>
            </a:r>
            <a:r>
              <a:rPr lang="en-US" sz="3200" dirty="0" smtClean="0">
                <a:hlinkClick r:id="rId5"/>
              </a:rPr>
              <a:t>www.oregon.gov/ode/educator-resources/educator_effectiveness/Pages/default.aspx</a:t>
            </a:r>
            <a:r>
              <a:rPr lang="en-US" sz="3200" dirty="0" smtClean="0"/>
              <a:t> </a:t>
            </a:r>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38</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7948383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71500" indent="-457200">
              <a:buFont typeface="+mj-lt"/>
              <a:buAutoNum type="arabicPeriod"/>
            </a:pPr>
            <a:r>
              <a:rPr lang="en-US" dirty="0" smtClean="0">
                <a:solidFill>
                  <a:schemeClr val="tx2">
                    <a:lumMod val="75000"/>
                  </a:schemeClr>
                </a:solidFill>
              </a:rPr>
              <a:t>Standards of Professional Practice</a:t>
            </a:r>
          </a:p>
          <a:p>
            <a:pPr marL="571500" indent="-457200">
              <a:buFont typeface="+mj-lt"/>
              <a:buAutoNum type="arabicPeriod"/>
            </a:pPr>
            <a:r>
              <a:rPr lang="en-US" dirty="0" smtClean="0">
                <a:solidFill>
                  <a:schemeClr val="tx2">
                    <a:lumMod val="75000"/>
                  </a:schemeClr>
                </a:solidFill>
              </a:rPr>
              <a:t>Differentiated Performance Levels: 4 Levels</a:t>
            </a:r>
          </a:p>
          <a:p>
            <a:pPr marL="571500" indent="-457200">
              <a:buFont typeface="+mj-lt"/>
              <a:buAutoNum type="arabicPeriod"/>
            </a:pPr>
            <a:r>
              <a:rPr lang="en-US" b="1" dirty="0" smtClean="0">
                <a:solidFill>
                  <a:schemeClr val="tx2">
                    <a:lumMod val="75000"/>
                  </a:schemeClr>
                </a:solidFill>
              </a:rPr>
              <a:t>Multiple Measures</a:t>
            </a:r>
          </a:p>
          <a:p>
            <a:pPr marL="571500" indent="-457200">
              <a:buFont typeface="+mj-lt"/>
              <a:buAutoNum type="arabicPeriod"/>
            </a:pPr>
            <a:r>
              <a:rPr lang="en-US" dirty="0" smtClean="0">
                <a:solidFill>
                  <a:schemeClr val="tx2">
                    <a:lumMod val="75000"/>
                  </a:schemeClr>
                </a:solidFill>
              </a:rPr>
              <a:t>Evaluation and Professional Growth Cycle</a:t>
            </a:r>
          </a:p>
          <a:p>
            <a:pPr marL="571500" indent="-457200">
              <a:buFont typeface="+mj-lt"/>
              <a:buAutoNum type="arabicPeriod"/>
            </a:pPr>
            <a:r>
              <a:rPr lang="en-US" dirty="0" smtClean="0">
                <a:solidFill>
                  <a:schemeClr val="tx2">
                    <a:lumMod val="75000"/>
                  </a:schemeClr>
                </a:solidFill>
              </a:rPr>
              <a:t>Aligned Professional Learning</a:t>
            </a:r>
            <a:endParaRPr lang="en-US" dirty="0">
              <a:solidFill>
                <a:schemeClr val="tx2">
                  <a:lumMod val="75000"/>
                </a:schemeClr>
              </a:solidFill>
            </a:endParaRPr>
          </a:p>
        </p:txBody>
      </p:sp>
      <p:sp>
        <p:nvSpPr>
          <p:cNvPr id="6" name="Title 1"/>
          <p:cNvSpPr>
            <a:spLocks noGrp="1"/>
          </p:cNvSpPr>
          <p:nvPr>
            <p:ph type="title"/>
          </p:nvPr>
        </p:nvSpPr>
        <p:spPr/>
        <p:txBody>
          <a:bodyPr>
            <a:noAutofit/>
          </a:bodyPr>
          <a:lstStyle/>
          <a:p>
            <a:pPr>
              <a:defRPr/>
            </a:pPr>
            <a:r>
              <a:rPr lang="en-US" sz="4400" dirty="0" smtClean="0"/>
              <a:t>Required Evaluation and Support System Components</a:t>
            </a:r>
            <a:endParaRPr lang="en-US" sz="4400" dirty="0"/>
          </a:p>
        </p:txBody>
      </p:sp>
      <p:sp>
        <p:nvSpPr>
          <p:cNvPr id="5" name="TextBox 4"/>
          <p:cNvSpPr txBox="1"/>
          <p:nvPr/>
        </p:nvSpPr>
        <p:spPr>
          <a:xfrm>
            <a:off x="152400" y="4432498"/>
            <a:ext cx="8153400" cy="1077218"/>
          </a:xfrm>
          <a:prstGeom prst="rect">
            <a:avLst/>
          </a:prstGeom>
          <a:noFill/>
        </p:spPr>
        <p:txBody>
          <a:bodyPr>
            <a:spAutoFit/>
          </a:bodyPr>
          <a:lstStyle/>
          <a:p>
            <a:pPr>
              <a:defRPr/>
            </a:pPr>
            <a:r>
              <a:rPr lang="en-US" sz="3200" dirty="0" smtClean="0"/>
              <a:t>Student Learning and Growth Goals</a:t>
            </a:r>
            <a:r>
              <a:rPr lang="en-US" sz="3200" dirty="0"/>
              <a:t> </a:t>
            </a:r>
            <a:r>
              <a:rPr lang="en-US" sz="3200" dirty="0" smtClean="0"/>
              <a:t>are one of three categories of evidence </a:t>
            </a:r>
          </a:p>
        </p:txBody>
      </p:sp>
      <p:sp>
        <p:nvSpPr>
          <p:cNvPr id="2" name="Oval 1" title="Circle Graphic around Multiple Measures"/>
          <p:cNvSpPr/>
          <p:nvPr/>
        </p:nvSpPr>
        <p:spPr>
          <a:xfrm>
            <a:off x="990600" y="2362200"/>
            <a:ext cx="2438400" cy="5334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4</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87903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SLG Goals?</a:t>
            </a:r>
            <a:endParaRPr lang="en-US" dirty="0"/>
          </a:p>
        </p:txBody>
      </p:sp>
      <p:sp>
        <p:nvSpPr>
          <p:cNvPr id="3" name="Content Placeholder 2"/>
          <p:cNvSpPr>
            <a:spLocks noGrp="1"/>
          </p:cNvSpPr>
          <p:nvPr>
            <p:ph idx="1"/>
          </p:nvPr>
        </p:nvSpPr>
        <p:spPr/>
        <p:txBody>
          <a:bodyPr>
            <a:noAutofit/>
          </a:bodyPr>
          <a:lstStyle/>
          <a:p>
            <a:r>
              <a:rPr lang="en-US" sz="3200" dirty="0"/>
              <a:t>D</a:t>
            </a:r>
            <a:r>
              <a:rPr lang="en-US" sz="3200" dirty="0" smtClean="0"/>
              <a:t>etailed</a:t>
            </a:r>
            <a:r>
              <a:rPr lang="en-US" sz="3200" dirty="0"/>
              <a:t>, measurable goals for student learning and </a:t>
            </a:r>
            <a:r>
              <a:rPr lang="en-US" sz="3200" dirty="0" smtClean="0"/>
              <a:t>growth</a:t>
            </a:r>
          </a:p>
          <a:p>
            <a:endParaRPr lang="en-US" sz="800" dirty="0" smtClean="0"/>
          </a:p>
          <a:p>
            <a:r>
              <a:rPr lang="en-US" sz="3200" dirty="0" smtClean="0"/>
              <a:t>Aligned </a:t>
            </a:r>
            <a:r>
              <a:rPr lang="en-US" sz="3200" dirty="0"/>
              <a:t>to standards and clearly describe specific learning targets students are expected to </a:t>
            </a:r>
            <a:r>
              <a:rPr lang="en-US" sz="3200" dirty="0" smtClean="0"/>
              <a:t>meet</a:t>
            </a:r>
          </a:p>
          <a:p>
            <a:endParaRPr lang="en-US" sz="800" dirty="0" smtClean="0"/>
          </a:p>
          <a:p>
            <a:r>
              <a:rPr lang="en-US" sz="3200" dirty="0" smtClean="0"/>
              <a:t>Based </a:t>
            </a:r>
            <a:r>
              <a:rPr lang="en-US" sz="3200" dirty="0"/>
              <a:t>on student learning needs identified by a review of </a:t>
            </a:r>
            <a:r>
              <a:rPr lang="en-US" sz="3200" dirty="0" smtClean="0"/>
              <a:t>baseline data</a:t>
            </a:r>
          </a:p>
          <a:p>
            <a:endParaRPr lang="en-US" sz="800" dirty="0" smtClean="0"/>
          </a:p>
          <a:p>
            <a:r>
              <a:rPr lang="en-US" sz="3200" dirty="0"/>
              <a:t>R</a:t>
            </a:r>
            <a:r>
              <a:rPr lang="en-US" sz="3200" dirty="0" smtClean="0"/>
              <a:t>igorous</a:t>
            </a:r>
            <a:r>
              <a:rPr lang="en-US" sz="3200" dirty="0"/>
              <a:t>, yet </a:t>
            </a:r>
            <a:r>
              <a:rPr lang="en-US" sz="3200" dirty="0" smtClean="0"/>
              <a:t>attainable</a:t>
            </a:r>
            <a:endParaRPr lang="en-US" sz="3200" dirty="0"/>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5</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4449708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458200" cy="1143000"/>
          </a:xfrm>
        </p:spPr>
        <p:txBody>
          <a:bodyPr wrap="square" numCol="1" anchorCtr="0" compatLnSpc="1">
            <a:prstTxWarp prst="textNoShape">
              <a:avLst/>
            </a:prstTxWarp>
            <a:noAutofit/>
          </a:bodyPr>
          <a:lstStyle/>
          <a:p>
            <a:pPr algn="ctr" eaLnBrk="1" hangingPunct="1">
              <a:defRPr/>
            </a:pPr>
            <a:r>
              <a:rPr lang="en-US" altLang="en-US" sz="4400" dirty="0" smtClean="0"/>
              <a:t>Achievement Goals vs. </a:t>
            </a:r>
            <a:br>
              <a:rPr lang="en-US" altLang="en-US" sz="4400" dirty="0" smtClean="0"/>
            </a:br>
            <a:r>
              <a:rPr lang="en-US" altLang="en-US" sz="4400" dirty="0" smtClean="0"/>
              <a:t>Growth Goals</a:t>
            </a:r>
          </a:p>
        </p:txBody>
      </p:sp>
      <p:sp>
        <p:nvSpPr>
          <p:cNvPr id="7"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6</a:t>
            </a:fld>
            <a:endParaRPr lang="en-US" altLang="en-US" sz="2000" dirty="0">
              <a:solidFill>
                <a:srgbClr val="8A8BA1"/>
              </a:solidFill>
              <a:latin typeface="Georgia" pitchFamily="18" charset="0"/>
              <a:cs typeface="Arial" pitchFamily="34" charset="0"/>
            </a:endParaRPr>
          </a:p>
        </p:txBody>
      </p:sp>
      <p:sp>
        <p:nvSpPr>
          <p:cNvPr id="4" name="TextBox 3"/>
          <p:cNvSpPr txBox="1"/>
          <p:nvPr/>
        </p:nvSpPr>
        <p:spPr>
          <a:xfrm>
            <a:off x="381000" y="1447800"/>
            <a:ext cx="7924800" cy="5262979"/>
          </a:xfrm>
          <a:prstGeom prst="rect">
            <a:avLst/>
          </a:prstGeom>
          <a:noFill/>
        </p:spPr>
        <p:txBody>
          <a:bodyPr wrap="square" rtlCol="0">
            <a:spAutoFit/>
          </a:bodyPr>
          <a:lstStyle/>
          <a:p>
            <a:r>
              <a:rPr lang="en-US" sz="2800" b="1" dirty="0" smtClean="0">
                <a:solidFill>
                  <a:schemeClr val="tx2"/>
                </a:solidFill>
              </a:rPr>
              <a:t>Achievement Goal</a:t>
            </a:r>
          </a:p>
          <a:p>
            <a:pPr marL="285750" indent="-285750">
              <a:buFont typeface="Arial" panose="020B0604020202020204" pitchFamily="34" charset="0"/>
              <a:buChar char="•"/>
            </a:pPr>
            <a:r>
              <a:rPr lang="en-US" sz="2800" dirty="0" smtClean="0">
                <a:solidFill>
                  <a:schemeClr val="tx2"/>
                </a:solidFill>
              </a:rPr>
              <a:t>Does not consider baseline data</a:t>
            </a:r>
          </a:p>
          <a:p>
            <a:pPr marL="285750" indent="-285750">
              <a:buFont typeface="Arial" panose="020B0604020202020204" pitchFamily="34" charset="0"/>
              <a:buChar char="•"/>
            </a:pPr>
            <a:r>
              <a:rPr lang="en-US" sz="2800" dirty="0" smtClean="0">
                <a:solidFill>
                  <a:schemeClr val="tx2"/>
                </a:solidFill>
              </a:rPr>
              <a:t>Student goals are a “one-size-fits-all” and do not include ALL students</a:t>
            </a:r>
          </a:p>
          <a:p>
            <a:pPr marL="285750" indent="-285750">
              <a:buFont typeface="Arial" panose="020B0604020202020204" pitchFamily="34" charset="0"/>
              <a:buChar char="•"/>
            </a:pPr>
            <a:r>
              <a:rPr lang="en-US" sz="2800" dirty="0" smtClean="0">
                <a:solidFill>
                  <a:schemeClr val="tx2"/>
                </a:solidFill>
              </a:rPr>
              <a:t>Students are expected to cross the same finish line regardless of where they start.</a:t>
            </a:r>
          </a:p>
          <a:p>
            <a:endParaRPr lang="en-US" dirty="0">
              <a:solidFill>
                <a:schemeClr val="tx2"/>
              </a:solidFill>
            </a:endParaRPr>
          </a:p>
          <a:p>
            <a:r>
              <a:rPr lang="en-US" sz="2800" b="1" dirty="0" smtClean="0">
                <a:solidFill>
                  <a:schemeClr val="tx2"/>
                </a:solidFill>
              </a:rPr>
              <a:t>Student Learning and Growth Goal</a:t>
            </a:r>
          </a:p>
          <a:p>
            <a:pPr marL="285750" indent="-285750">
              <a:buFont typeface="Arial" panose="020B0604020202020204" pitchFamily="34" charset="0"/>
              <a:buChar char="•"/>
            </a:pPr>
            <a:r>
              <a:rPr lang="en-US" sz="2800" dirty="0" smtClean="0">
                <a:solidFill>
                  <a:schemeClr val="tx2"/>
                </a:solidFill>
              </a:rPr>
              <a:t>Start with baseline data</a:t>
            </a:r>
          </a:p>
          <a:p>
            <a:pPr marL="285750" indent="-285750">
              <a:buFont typeface="Arial" panose="020B0604020202020204" pitchFamily="34" charset="0"/>
              <a:buChar char="•"/>
            </a:pPr>
            <a:r>
              <a:rPr lang="en-US" sz="2800" dirty="0" smtClean="0">
                <a:solidFill>
                  <a:schemeClr val="tx2"/>
                </a:solidFill>
              </a:rPr>
              <a:t>Includes ALL students regardless of ability level</a:t>
            </a:r>
          </a:p>
          <a:p>
            <a:pPr marL="285750" indent="-285750">
              <a:buFont typeface="Arial" panose="020B0604020202020204" pitchFamily="34" charset="0"/>
              <a:buChar char="•"/>
            </a:pPr>
            <a:r>
              <a:rPr lang="en-US" sz="2800" dirty="0" smtClean="0">
                <a:solidFill>
                  <a:schemeClr val="tx2"/>
                </a:solidFill>
              </a:rPr>
              <a:t>Students can show various levels of growth – students may have individualized finish lines.</a:t>
            </a:r>
            <a:endParaRPr lang="en-US" sz="2800" dirty="0">
              <a:solidFill>
                <a:schemeClr val="tx2"/>
              </a:solidFill>
            </a:endParaRPr>
          </a:p>
        </p:txBody>
      </p:sp>
    </p:spTree>
    <p:extLst>
      <p:ext uri="{BB962C8B-B14F-4D97-AF65-F5344CB8AC3E}">
        <p14:creationId xmlns:p14="http://schemas.microsoft.com/office/powerpoint/2010/main" val="29676208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p:cNvSpPr>
            <a:spLocks noGrp="1"/>
          </p:cNvSpPr>
          <p:nvPr>
            <p:ph type="title"/>
          </p:nvPr>
        </p:nvSpPr>
        <p:spPr>
          <a:xfrm>
            <a:off x="457200" y="274638"/>
            <a:ext cx="2209800" cy="411162"/>
          </a:xfrm>
        </p:spPr>
        <p:txBody>
          <a:bodyPr/>
          <a:lstStyle/>
          <a:p>
            <a:r>
              <a:rPr lang="en-US" sz="800" dirty="0" smtClean="0"/>
              <a:t>Achievement Goal</a:t>
            </a:r>
            <a:endParaRPr lang="en-US" sz="800" dirty="0"/>
          </a:p>
        </p:txBody>
      </p:sp>
      <p:sp>
        <p:nvSpPr>
          <p:cNvPr id="3" name="Content Placeholder 2"/>
          <p:cNvSpPr>
            <a:spLocks noGrp="1"/>
          </p:cNvSpPr>
          <p:nvPr>
            <p:ph idx="4294967295"/>
          </p:nvPr>
        </p:nvSpPr>
        <p:spPr>
          <a:xfrm>
            <a:off x="0" y="457200"/>
            <a:ext cx="7620000" cy="5943600"/>
          </a:xfrm>
        </p:spPr>
        <p:txBody>
          <a:bodyPr/>
          <a:lstStyle/>
          <a:p>
            <a:pPr marL="114300" indent="0">
              <a:buNone/>
            </a:pPr>
            <a:r>
              <a:rPr lang="en-US" b="1" dirty="0" smtClean="0">
                <a:solidFill>
                  <a:schemeClr val="tx2"/>
                </a:solidFill>
              </a:rPr>
              <a:t>Achievement Goal</a:t>
            </a:r>
          </a:p>
          <a:p>
            <a:pPr marL="114300" indent="0">
              <a:buNone/>
            </a:pPr>
            <a:r>
              <a:rPr lang="en-US" dirty="0" smtClean="0">
                <a:solidFill>
                  <a:schemeClr val="tx2"/>
                </a:solidFill>
              </a:rPr>
              <a:t>80% of 3</a:t>
            </a:r>
            <a:r>
              <a:rPr lang="en-US" baseline="30000" dirty="0" smtClean="0">
                <a:solidFill>
                  <a:schemeClr val="tx2"/>
                </a:solidFill>
              </a:rPr>
              <a:t>rd</a:t>
            </a:r>
            <a:r>
              <a:rPr lang="en-US" dirty="0" smtClean="0">
                <a:solidFill>
                  <a:schemeClr val="tx2"/>
                </a:solidFill>
              </a:rPr>
              <a:t> Grade students will be proficient on the district’s Common Formative Assessment for multiplication and division</a:t>
            </a:r>
          </a:p>
          <a:p>
            <a:pPr marL="114300" indent="0">
              <a:buNone/>
            </a:pPr>
            <a:endParaRPr lang="en-US" dirty="0">
              <a:solidFill>
                <a:schemeClr val="tx2"/>
              </a:solidFill>
            </a:endParaRPr>
          </a:p>
          <a:p>
            <a:pPr marL="114300" indent="0">
              <a:buNone/>
            </a:pPr>
            <a:r>
              <a:rPr lang="en-US" b="1" dirty="0" smtClean="0">
                <a:solidFill>
                  <a:schemeClr val="tx2"/>
                </a:solidFill>
              </a:rPr>
              <a:t>Student Learning Growth Goal</a:t>
            </a:r>
          </a:p>
          <a:p>
            <a:pPr marL="114300" indent="0">
              <a:buNone/>
            </a:pPr>
            <a:r>
              <a:rPr lang="en-US" dirty="0" smtClean="0">
                <a:solidFill>
                  <a:schemeClr val="tx2"/>
                </a:solidFill>
              </a:rPr>
              <a:t>100% of the 3</a:t>
            </a:r>
            <a:r>
              <a:rPr lang="en-US" baseline="30000" dirty="0" smtClean="0">
                <a:solidFill>
                  <a:schemeClr val="tx2"/>
                </a:solidFill>
              </a:rPr>
              <a:t>rd</a:t>
            </a:r>
            <a:r>
              <a:rPr lang="en-US" dirty="0" smtClean="0">
                <a:solidFill>
                  <a:schemeClr val="tx2"/>
                </a:solidFill>
              </a:rPr>
              <a:t> Grade will improve and make the following growth on the district’s Common Formative Assessment for multiplication and division:</a:t>
            </a:r>
          </a:p>
          <a:p>
            <a:pPr marL="114300" indent="0">
              <a:buNone/>
            </a:pPr>
            <a:endParaRPr lang="en-US" dirty="0" smtClean="0">
              <a:solidFill>
                <a:schemeClr val="tx2"/>
              </a:solidFill>
            </a:endParaRPr>
          </a:p>
          <a:p>
            <a:pPr marL="114300" indent="0">
              <a:buNone/>
            </a:pPr>
            <a:r>
              <a:rPr lang="en-US" dirty="0">
                <a:solidFill>
                  <a:schemeClr val="tx2"/>
                </a:solidFill>
                <a:latin typeface="Calibri" pitchFamily="-1" charset="0"/>
                <a:ea typeface="ＭＳ Ｐゴシック" pitchFamily="-1" charset="-128"/>
              </a:rPr>
              <a:t>Pre score of 0%- 25% will improve to 60% or higher </a:t>
            </a:r>
          </a:p>
          <a:p>
            <a:pPr marL="114300" indent="0">
              <a:buNone/>
            </a:pPr>
            <a:r>
              <a:rPr lang="en-US" dirty="0">
                <a:solidFill>
                  <a:schemeClr val="tx2"/>
                </a:solidFill>
                <a:latin typeface="Calibri" pitchFamily="-1" charset="0"/>
                <a:ea typeface="ＭＳ Ｐゴシック" pitchFamily="-1" charset="-128"/>
              </a:rPr>
              <a:t>Pre score of 33% will improve to 66% or higher </a:t>
            </a:r>
          </a:p>
          <a:p>
            <a:pPr marL="114300" indent="0">
              <a:buNone/>
            </a:pPr>
            <a:r>
              <a:rPr lang="en-US" dirty="0">
                <a:solidFill>
                  <a:schemeClr val="tx2"/>
                </a:solidFill>
                <a:latin typeface="Calibri" pitchFamily="-1" charset="0"/>
                <a:ea typeface="ＭＳ Ｐゴシック" pitchFamily="-1" charset="-128"/>
              </a:rPr>
              <a:t>Pre score of 42% will improve to 73% or higher </a:t>
            </a:r>
          </a:p>
          <a:p>
            <a:pPr marL="114300" indent="0">
              <a:buNone/>
            </a:pPr>
            <a:r>
              <a:rPr lang="en-US" dirty="0">
                <a:solidFill>
                  <a:schemeClr val="tx2"/>
                </a:solidFill>
                <a:latin typeface="Calibri" pitchFamily="-1" charset="0"/>
                <a:ea typeface="ＭＳ Ｐゴシック" pitchFamily="-1" charset="-128"/>
              </a:rPr>
              <a:t>Pre score of 58% will improve to 82% or higher </a:t>
            </a:r>
            <a:endParaRPr lang="en-US" dirty="0">
              <a:solidFill>
                <a:schemeClr val="tx2"/>
              </a:solidFill>
            </a:endParaRPr>
          </a:p>
          <a:p>
            <a:pPr marL="114300" indent="0">
              <a:buNone/>
            </a:pPr>
            <a:endParaRPr lang="en-US" dirty="0"/>
          </a:p>
        </p:txBody>
      </p:sp>
      <p:sp>
        <p:nvSpPr>
          <p:cNvPr id="6"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7</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15710075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bodyPr>
          <a:lstStyle/>
          <a:p>
            <a:pPr>
              <a:defRPr/>
            </a:pPr>
            <a:r>
              <a:rPr lang="en-US" altLang="en-US" sz="4400" dirty="0" smtClean="0"/>
              <a:t>Activity: Goal </a:t>
            </a:r>
            <a:r>
              <a:rPr lang="en-US" altLang="en-US" sz="4400" dirty="0"/>
              <a:t>Sorting</a:t>
            </a:r>
            <a:endParaRPr lang="en-US" altLang="en-US" sz="4400" dirty="0" smtClean="0"/>
          </a:p>
        </p:txBody>
      </p:sp>
      <p:sp>
        <p:nvSpPr>
          <p:cNvPr id="20483" name="Content Placeholder 2"/>
          <p:cNvSpPr>
            <a:spLocks noGrp="1"/>
          </p:cNvSpPr>
          <p:nvPr>
            <p:ph idx="1"/>
          </p:nvPr>
        </p:nvSpPr>
        <p:spPr>
          <a:xfrm>
            <a:off x="457200" y="1600200"/>
            <a:ext cx="7848600" cy="4800600"/>
          </a:xfrm>
        </p:spPr>
        <p:txBody>
          <a:bodyPr>
            <a:normAutofit/>
          </a:bodyPr>
          <a:lstStyle/>
          <a:p>
            <a:r>
              <a:rPr lang="en-US" altLang="en-US" sz="3600" dirty="0" smtClean="0">
                <a:ea typeface="ＭＳ Ｐゴシック" pitchFamily="34" charset="-128"/>
              </a:rPr>
              <a:t>Sort the slips into two groups by Achievement Goals and Student Learning and Growth Goals</a:t>
            </a:r>
          </a:p>
          <a:p>
            <a:pPr lvl="1" eaLnBrk="1" hangingPunct="1"/>
            <a:endParaRPr lang="en-US" altLang="en-US" sz="3600" dirty="0" smtClean="0">
              <a:ea typeface="ＭＳ Ｐゴシック" pitchFamily="34" charset="-128"/>
            </a:endParaRPr>
          </a:p>
          <a:p>
            <a:r>
              <a:rPr lang="en-US" altLang="en-US" sz="3600" dirty="0" smtClean="0">
                <a:ea typeface="ＭＳ Ｐゴシック" pitchFamily="34" charset="-128"/>
              </a:rPr>
              <a:t>Discuss reasoning of their group selection</a:t>
            </a:r>
          </a:p>
        </p:txBody>
      </p:sp>
      <p:sp>
        <p:nvSpPr>
          <p:cNvPr id="4" name="Slide Number Placeholder 5"/>
          <p:cNvSpPr txBox="1">
            <a:spLocks/>
          </p:cNvSpPr>
          <p:nvPr/>
        </p:nvSpPr>
        <p:spPr bwMode="auto">
          <a:xfrm>
            <a:off x="8610600" y="6400800"/>
            <a:ext cx="533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ea typeface="ＭＳ Ｐゴシック" pitchFamily="34" charset="-128"/>
              </a:defRPr>
            </a:lvl1pPr>
            <a:lvl2pPr marL="37931725" indent="-37474525" eaLnBrk="0" hangingPunct="0">
              <a:spcBef>
                <a:spcPct val="20000"/>
              </a:spcBef>
              <a:buClr>
                <a:schemeClr val="accent2"/>
              </a:buClr>
              <a:buFont typeface="Arial" pitchFamily="34" charset="0"/>
              <a:buChar char="•"/>
              <a:defRPr sz="2000">
                <a:solidFill>
                  <a:schemeClr val="tx1"/>
                </a:solidFill>
                <a:latin typeface="Calibri" pitchFamily="34" charset="0"/>
                <a:ea typeface="ＭＳ Ｐゴシック" pitchFamily="34" charset="-128"/>
              </a:defRPr>
            </a:lvl2pPr>
            <a:lvl3pPr marL="1004888" indent="-228600" eaLnBrk="0" hangingPunct="0">
              <a:spcBef>
                <a:spcPct val="20000"/>
              </a:spcBef>
              <a:buClr>
                <a:srgbClr val="D2CB6C"/>
              </a:buClr>
              <a:buFont typeface="Arial" pitchFamily="34" charset="0"/>
              <a:buChar char="•"/>
              <a:defRPr>
                <a:solidFill>
                  <a:schemeClr val="tx1"/>
                </a:solidFill>
                <a:latin typeface="Calibri" pitchFamily="34" charset="0"/>
                <a:ea typeface="ＭＳ Ｐゴシック" pitchFamily="34" charset="-128"/>
              </a:defRPr>
            </a:lvl3pPr>
            <a:lvl4pPr marL="1279525" indent="-228600" eaLnBrk="0" hangingPunct="0">
              <a:spcBef>
                <a:spcPct val="20000"/>
              </a:spcBef>
              <a:buClr>
                <a:srgbClr val="95A39D"/>
              </a:buClr>
              <a:buFont typeface="Arial" pitchFamily="34" charset="0"/>
              <a:buChar char="•"/>
              <a:defRPr sz="1600">
                <a:solidFill>
                  <a:schemeClr val="tx1"/>
                </a:solidFill>
                <a:latin typeface="Calibri" pitchFamily="34" charset="0"/>
                <a:ea typeface="ＭＳ Ｐゴシック" pitchFamily="34" charset="-128"/>
              </a:defRPr>
            </a:lvl4pPr>
            <a:lvl5pPr marL="1554163" indent="-228600" eaLnBrk="0" hangingPunct="0">
              <a:spcBef>
                <a:spcPct val="20000"/>
              </a:spcBef>
              <a:buClr>
                <a:srgbClr val="C89F5D"/>
              </a:buClr>
              <a:buFont typeface="Arial" pitchFamily="34" charset="0"/>
              <a:buChar char="•"/>
              <a:defRPr sz="1400">
                <a:solidFill>
                  <a:schemeClr val="tx1"/>
                </a:solidFill>
                <a:latin typeface="Calibri" pitchFamily="34" charset="0"/>
                <a:ea typeface="ＭＳ Ｐゴシック" pitchFamily="34" charset="-128"/>
              </a:defRPr>
            </a:lvl5pPr>
            <a:lvl6pPr marL="20113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6pPr>
            <a:lvl7pPr marL="24685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7pPr>
            <a:lvl8pPr marL="29257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8pPr>
            <a:lvl9pPr marL="3382963"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ea typeface="ＭＳ Ｐゴシック" pitchFamily="34" charset="-128"/>
              </a:defRPr>
            </a:lvl9pPr>
          </a:lstStyle>
          <a:p>
            <a:pPr algn="ctr" eaLnBrk="1" fontAlgn="base" hangingPunct="1">
              <a:spcBef>
                <a:spcPct val="0"/>
              </a:spcBef>
              <a:spcAft>
                <a:spcPct val="0"/>
              </a:spcAft>
              <a:buClrTx/>
              <a:buFontTx/>
              <a:buNone/>
            </a:pPr>
            <a:fld id="{E1EA70C0-9CFC-4ED7-8573-A4DFB042F156}" type="slidenum">
              <a:rPr lang="en-US" altLang="en-US" sz="2000">
                <a:solidFill>
                  <a:srgbClr val="8A8BA1"/>
                </a:solidFill>
                <a:latin typeface="Georgia" pitchFamily="18" charset="0"/>
                <a:cs typeface="Arial" pitchFamily="34" charset="0"/>
              </a:rPr>
              <a:pPr algn="ctr" eaLnBrk="1" fontAlgn="base" hangingPunct="1">
                <a:spcBef>
                  <a:spcPct val="0"/>
                </a:spcBef>
                <a:spcAft>
                  <a:spcPct val="0"/>
                </a:spcAft>
                <a:buClrTx/>
                <a:buFontTx/>
                <a:buNone/>
              </a:pPr>
              <a:t>8</a:t>
            </a:fld>
            <a:endParaRPr lang="en-US" altLang="en-US" sz="2000" dirty="0">
              <a:solidFill>
                <a:srgbClr val="8A8BA1"/>
              </a:solidFill>
              <a:latin typeface="Georgia" pitchFamily="18" charset="0"/>
              <a:cs typeface="Arial" pitchFamily="34" charset="0"/>
            </a:endParaRPr>
          </a:p>
        </p:txBody>
      </p:sp>
    </p:spTree>
    <p:extLst>
      <p:ext uri="{BB962C8B-B14F-4D97-AF65-F5344CB8AC3E}">
        <p14:creationId xmlns:p14="http://schemas.microsoft.com/office/powerpoint/2010/main" val="39950601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of SLG Goals</a:t>
            </a:r>
            <a:endParaRPr lang="en-US" dirty="0"/>
          </a:p>
        </p:txBody>
      </p:sp>
      <p:sp>
        <p:nvSpPr>
          <p:cNvPr id="3" name="Content Placeholder 2"/>
          <p:cNvSpPr>
            <a:spLocks noGrp="1"/>
          </p:cNvSpPr>
          <p:nvPr>
            <p:ph idx="1"/>
          </p:nvPr>
        </p:nvSpPr>
        <p:spPr/>
        <p:txBody>
          <a:bodyPr>
            <a:normAutofit/>
          </a:bodyPr>
          <a:lstStyle/>
          <a:p>
            <a:r>
              <a:rPr lang="en-US" sz="3200" dirty="0" smtClean="0"/>
              <a:t>All educators set </a:t>
            </a:r>
            <a:r>
              <a:rPr lang="en-US" sz="3200" b="1" dirty="0" smtClean="0"/>
              <a:t>two goals each year</a:t>
            </a:r>
          </a:p>
          <a:p>
            <a:endParaRPr lang="en-US" sz="3200" b="1" dirty="0" smtClean="0"/>
          </a:p>
          <a:p>
            <a:r>
              <a:rPr lang="en-US" sz="3200" dirty="0" smtClean="0"/>
              <a:t>Between two goals </a:t>
            </a:r>
            <a:r>
              <a:rPr lang="en-US" sz="3200" b="1" dirty="0" smtClean="0"/>
              <a:t>all students in a course or class</a:t>
            </a:r>
            <a:r>
              <a:rPr lang="en-US" sz="3200" dirty="0" smtClean="0"/>
              <a:t> must be included</a:t>
            </a:r>
          </a:p>
          <a:p>
            <a:endParaRPr lang="en-US" sz="3200" dirty="0" smtClean="0"/>
          </a:p>
          <a:p>
            <a:r>
              <a:rPr lang="en-US" sz="3200" dirty="0" smtClean="0"/>
              <a:t>Goals can be </a:t>
            </a:r>
            <a:r>
              <a:rPr lang="en-US" sz="3200" b="1" dirty="0" smtClean="0"/>
              <a:t>individual or team </a:t>
            </a:r>
            <a:r>
              <a:rPr lang="en-US" sz="3200" dirty="0" smtClean="0"/>
              <a:t>goals</a:t>
            </a:r>
            <a:endParaRPr lang="en-US" sz="3200" dirty="0"/>
          </a:p>
        </p:txBody>
      </p:sp>
    </p:spTree>
    <p:extLst>
      <p:ext uri="{BB962C8B-B14F-4D97-AF65-F5344CB8AC3E}">
        <p14:creationId xmlns:p14="http://schemas.microsoft.com/office/powerpoint/2010/main" val="36203889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D1EDF2100B64E49B1291E2901D21D48" ma:contentTypeVersion="7" ma:contentTypeDescription="Create a new document." ma:contentTypeScope="" ma:versionID="446566eb20b54b48c69742cc1c9903eb">
  <xsd:schema xmlns:xsd="http://www.w3.org/2001/XMLSchema" xmlns:xs="http://www.w3.org/2001/XMLSchema" xmlns:p="http://schemas.microsoft.com/office/2006/metadata/properties" xmlns:ns1="http://schemas.microsoft.com/sharepoint/v3" xmlns:ns2="a46da635-35ab-4168-9e0e-61b66d2ed8e3" xmlns:ns3="54031767-dd6d-417c-ab73-583408f47564" targetNamespace="http://schemas.microsoft.com/office/2006/metadata/properties" ma:root="true" ma:fieldsID="7087f3705c773f4cf2c7d9b38a145241" ns1:_="" ns2:_="" ns3:_="">
    <xsd:import namespace="http://schemas.microsoft.com/sharepoint/v3"/>
    <xsd:import namespace="a46da635-35ab-4168-9e0e-61b66d2ed8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46da635-35ab-4168-9e0e-61b66d2ed8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Estimated_x0020_Creation_x0020_Date xmlns="a46da635-35ab-4168-9e0e-61b66d2ed8e3">2016-05-01T07:00:00+00:00</Estimated_x0020_Creation_x0020_Date>
    <Remediation_x0020_Date xmlns="a46da635-35ab-4168-9e0e-61b66d2ed8e3">2019-04-05T07:00:00+00:00</Remediation_x0020_Date>
    <Priority xmlns="a46da635-35ab-4168-9e0e-61b66d2ed8e3">Tier 1</Priority>
  </documentManagement>
</p:properties>
</file>

<file path=customXml/itemProps1.xml><?xml version="1.0" encoding="utf-8"?>
<ds:datastoreItem xmlns:ds="http://schemas.openxmlformats.org/officeDocument/2006/customXml" ds:itemID="{C0A0EC9F-CFB1-413A-B9D4-56F907975C09}"/>
</file>

<file path=customXml/itemProps2.xml><?xml version="1.0" encoding="utf-8"?>
<ds:datastoreItem xmlns:ds="http://schemas.openxmlformats.org/officeDocument/2006/customXml" ds:itemID="{3367A0B3-1A3D-49EC-8491-9CFCCB6A3946}"/>
</file>

<file path=customXml/itemProps3.xml><?xml version="1.0" encoding="utf-8"?>
<ds:datastoreItem xmlns:ds="http://schemas.openxmlformats.org/officeDocument/2006/customXml" ds:itemID="{38ACE406-024B-4DB6-885B-0B7B2931E73B}"/>
</file>

<file path=docProps/app.xml><?xml version="1.0" encoding="utf-8"?>
<Properties xmlns="http://schemas.openxmlformats.org/officeDocument/2006/extended-properties" xmlns:vt="http://schemas.openxmlformats.org/officeDocument/2006/docPropsVTypes">
  <Template>Adjacency</Template>
  <TotalTime>1884</TotalTime>
  <Words>4137</Words>
  <Application>Microsoft Office PowerPoint</Application>
  <PresentationFormat>On-screen Show (4:3)</PresentationFormat>
  <Paragraphs>373</Paragraphs>
  <Slides>38</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ＭＳ Ｐゴシック</vt:lpstr>
      <vt:lpstr>Arial</vt:lpstr>
      <vt:lpstr>Calibri</vt:lpstr>
      <vt:lpstr>Cambria</vt:lpstr>
      <vt:lpstr>Georgia</vt:lpstr>
      <vt:lpstr>Times New Roman</vt:lpstr>
      <vt:lpstr>Adjacency</vt:lpstr>
      <vt:lpstr>        Student Learning and Growth Goals Foundations</vt:lpstr>
      <vt:lpstr>Outcomes</vt:lpstr>
      <vt:lpstr>Purpose of SLG Goals</vt:lpstr>
      <vt:lpstr>Required Evaluation and Support System Components</vt:lpstr>
      <vt:lpstr>What are SLG Goals?</vt:lpstr>
      <vt:lpstr>Achievement Goals vs.  Growth Goals</vt:lpstr>
      <vt:lpstr>Achievement Goal</vt:lpstr>
      <vt:lpstr>Activity: Goal Sorting</vt:lpstr>
      <vt:lpstr>Requirements of SLG Goals</vt:lpstr>
      <vt:lpstr>Components of SLG Goals</vt:lpstr>
      <vt:lpstr>Content</vt:lpstr>
      <vt:lpstr>Content Example – MS Math</vt:lpstr>
      <vt:lpstr>Assessment</vt:lpstr>
      <vt:lpstr>Assessment Example – MS Math</vt:lpstr>
      <vt:lpstr>Context</vt:lpstr>
      <vt:lpstr>Context Example: MS Math</vt:lpstr>
      <vt:lpstr>Baseline Data</vt:lpstr>
      <vt:lpstr>Baseline Example: MS Math</vt:lpstr>
      <vt:lpstr>Keep Calm &amp; take a break</vt:lpstr>
      <vt:lpstr>Student Growth Goal (Targets):</vt:lpstr>
      <vt:lpstr>Tiered Goals</vt:lpstr>
      <vt:lpstr>Activity 1a - What makes a target rigorous?</vt:lpstr>
      <vt:lpstr>Reflection on Reading</vt:lpstr>
      <vt:lpstr>Points to keep in mind…</vt:lpstr>
      <vt:lpstr>Activity 1b – Analyzing Targets</vt:lpstr>
      <vt:lpstr>Target Example: MS Math</vt:lpstr>
      <vt:lpstr>Rationale</vt:lpstr>
      <vt:lpstr>Rationale Example – MS Math</vt:lpstr>
      <vt:lpstr>Strategies</vt:lpstr>
      <vt:lpstr>Strategies Example – MS Math</vt:lpstr>
      <vt:lpstr>Professional Learning &amp; Support</vt:lpstr>
      <vt:lpstr>PL &amp; Support Example – MS Math</vt:lpstr>
      <vt:lpstr>Tools for Setting and Scoring Goals</vt:lpstr>
      <vt:lpstr>Quality Review Checklist</vt:lpstr>
      <vt:lpstr>Scoring SLG Goals</vt:lpstr>
      <vt:lpstr>Activity: Sample Goal Review</vt:lpstr>
      <vt:lpstr>Questions?</vt:lpstr>
      <vt:lpstr>Contacts</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PUTNAM Brian</dc:creator>
  <cp:lastModifiedBy>DUMAS Sheli - ODE</cp:lastModifiedBy>
  <cp:revision>185</cp:revision>
  <cp:lastPrinted>2015-08-24T19:30:55Z</cp:lastPrinted>
  <dcterms:created xsi:type="dcterms:W3CDTF">2015-02-02T18:21:41Z</dcterms:created>
  <dcterms:modified xsi:type="dcterms:W3CDTF">2019-04-05T15:38:06Z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0x010100AD1EDF2100B64E49B1291E2901D21D48</vt:lpwstr>
  </property>
</Properties>
</file>