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28"/>
  </p:notesMasterIdLst>
  <p:sldIdLst>
    <p:sldId id="256" r:id="rId5"/>
    <p:sldId id="257" r:id="rId6"/>
    <p:sldId id="258" r:id="rId7"/>
    <p:sldId id="269" r:id="rId8"/>
    <p:sldId id="276" r:id="rId9"/>
    <p:sldId id="270" r:id="rId10"/>
    <p:sldId id="271" r:id="rId11"/>
    <p:sldId id="272" r:id="rId12"/>
    <p:sldId id="273" r:id="rId13"/>
    <p:sldId id="274" r:id="rId14"/>
    <p:sldId id="275" r:id="rId15"/>
    <p:sldId id="286" r:id="rId16"/>
    <p:sldId id="278" r:id="rId17"/>
    <p:sldId id="261" r:id="rId18"/>
    <p:sldId id="262" r:id="rId19"/>
    <p:sldId id="263" r:id="rId20"/>
    <p:sldId id="264" r:id="rId21"/>
    <p:sldId id="280" r:id="rId22"/>
    <p:sldId id="281" r:id="rId23"/>
    <p:sldId id="282" r:id="rId24"/>
    <p:sldId id="284" r:id="rId25"/>
    <p:sldId id="285" r:id="rId26"/>
    <p:sldId id="283" r:id="rId27"/>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664" autoAdjust="0"/>
  </p:normalViewPr>
  <p:slideViewPr>
    <p:cSldViewPr>
      <p:cViewPr varScale="1">
        <p:scale>
          <a:sx n="92" d="100"/>
          <a:sy n="92" d="100"/>
        </p:scale>
        <p:origin x="143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6C460A0-21B8-496C-92DE-F3823E93C636}" type="doc">
      <dgm:prSet loTypeId="urn:microsoft.com/office/officeart/2005/8/layout/cycle7" loCatId="cycle" qsTypeId="urn:microsoft.com/office/officeart/2005/8/quickstyle/simple1" qsCatId="simple" csTypeId="urn:microsoft.com/office/officeart/2005/8/colors/accent3_2" csCatId="accent3" phldr="1"/>
      <dgm:spPr/>
      <dgm:t>
        <a:bodyPr/>
        <a:lstStyle/>
        <a:p>
          <a:endParaRPr lang="en-US"/>
        </a:p>
      </dgm:t>
    </dgm:pt>
    <dgm:pt modelId="{BD88E793-DF86-487E-B692-66FF07918FFA}">
      <dgm:prSet phldrT="[Text]"/>
      <dgm:spPr/>
      <dgm:t>
        <a:bodyPr/>
        <a:lstStyle/>
        <a:p>
          <a:r>
            <a:rPr lang="en-US" dirty="0" smtClean="0"/>
            <a:t>(A)Professional Practice</a:t>
          </a:r>
          <a:endParaRPr lang="en-US" dirty="0"/>
        </a:p>
      </dgm:t>
    </dgm:pt>
    <dgm:pt modelId="{03FA674B-D9D1-4857-937D-63EB5B0136D4}" type="parTrans" cxnId="{8E8CAF4D-F56D-4047-B7DA-99EFD972ACB2}">
      <dgm:prSet/>
      <dgm:spPr/>
      <dgm:t>
        <a:bodyPr/>
        <a:lstStyle/>
        <a:p>
          <a:endParaRPr lang="en-US"/>
        </a:p>
      </dgm:t>
    </dgm:pt>
    <dgm:pt modelId="{2B41FE18-58DF-4247-8B6E-F7839083595C}" type="sibTrans" cxnId="{8E8CAF4D-F56D-4047-B7DA-99EFD972ACB2}">
      <dgm:prSet/>
      <dgm:spPr/>
      <dgm:t>
        <a:bodyPr/>
        <a:lstStyle/>
        <a:p>
          <a:endParaRPr lang="en-US" dirty="0"/>
        </a:p>
      </dgm:t>
    </dgm:pt>
    <dgm:pt modelId="{3C525B11-EF93-4B74-8694-F4753A42CA92}">
      <dgm:prSet phldrT="[Text]"/>
      <dgm:spPr/>
      <dgm:t>
        <a:bodyPr/>
        <a:lstStyle/>
        <a:p>
          <a:r>
            <a:rPr lang="en-US" dirty="0" smtClean="0"/>
            <a:t>(B)Professional Responsibilities</a:t>
          </a:r>
          <a:endParaRPr lang="en-US" dirty="0"/>
        </a:p>
      </dgm:t>
    </dgm:pt>
    <dgm:pt modelId="{34346FAD-354A-4637-A17E-F1D1666BD5ED}" type="parTrans" cxnId="{20E9863E-EB39-4FCB-9014-48ECD07D8A4B}">
      <dgm:prSet/>
      <dgm:spPr/>
      <dgm:t>
        <a:bodyPr/>
        <a:lstStyle/>
        <a:p>
          <a:endParaRPr lang="en-US"/>
        </a:p>
      </dgm:t>
    </dgm:pt>
    <dgm:pt modelId="{6B9CC7EB-F8BA-4D27-8065-77042EBC16B8}" type="sibTrans" cxnId="{20E9863E-EB39-4FCB-9014-48ECD07D8A4B}">
      <dgm:prSet/>
      <dgm:spPr/>
      <dgm:t>
        <a:bodyPr/>
        <a:lstStyle/>
        <a:p>
          <a:endParaRPr lang="en-US" dirty="0"/>
        </a:p>
      </dgm:t>
    </dgm:pt>
    <dgm:pt modelId="{CF5F6AA7-33B0-4949-8559-7DF954A4D920}">
      <dgm:prSet phldrT="[Text]"/>
      <dgm:spPr/>
      <dgm:t>
        <a:bodyPr/>
        <a:lstStyle/>
        <a:p>
          <a:r>
            <a:rPr lang="en-US" dirty="0" smtClean="0"/>
            <a:t>(C) Student Learning and Growth</a:t>
          </a:r>
          <a:endParaRPr lang="en-US" dirty="0"/>
        </a:p>
      </dgm:t>
    </dgm:pt>
    <dgm:pt modelId="{73BC2CCA-E502-4564-BA03-6990564BDCC2}" type="parTrans" cxnId="{2C0153A9-8C3E-4203-A879-CCECFC1D3C2A}">
      <dgm:prSet/>
      <dgm:spPr/>
      <dgm:t>
        <a:bodyPr/>
        <a:lstStyle/>
        <a:p>
          <a:endParaRPr lang="en-US"/>
        </a:p>
      </dgm:t>
    </dgm:pt>
    <dgm:pt modelId="{60161180-C018-42C8-A37B-81B9AC18977D}" type="sibTrans" cxnId="{2C0153A9-8C3E-4203-A879-CCECFC1D3C2A}">
      <dgm:prSet/>
      <dgm:spPr/>
      <dgm:t>
        <a:bodyPr/>
        <a:lstStyle/>
        <a:p>
          <a:endParaRPr lang="en-US" dirty="0"/>
        </a:p>
      </dgm:t>
    </dgm:pt>
    <dgm:pt modelId="{44F522C0-CD3C-4941-BF15-23B988FA074D}" type="pres">
      <dgm:prSet presAssocID="{86C460A0-21B8-496C-92DE-F3823E93C636}" presName="Name0" presStyleCnt="0">
        <dgm:presLayoutVars>
          <dgm:dir/>
          <dgm:resizeHandles val="exact"/>
        </dgm:presLayoutVars>
      </dgm:prSet>
      <dgm:spPr/>
      <dgm:t>
        <a:bodyPr/>
        <a:lstStyle/>
        <a:p>
          <a:endParaRPr lang="en-US"/>
        </a:p>
      </dgm:t>
    </dgm:pt>
    <dgm:pt modelId="{094AE36D-98C7-452C-A6DA-0A0B81822AFE}" type="pres">
      <dgm:prSet presAssocID="{BD88E793-DF86-487E-B692-66FF07918FFA}" presName="node" presStyleLbl="node1" presStyleIdx="0" presStyleCnt="3">
        <dgm:presLayoutVars>
          <dgm:bulletEnabled val="1"/>
        </dgm:presLayoutVars>
      </dgm:prSet>
      <dgm:spPr/>
      <dgm:t>
        <a:bodyPr/>
        <a:lstStyle/>
        <a:p>
          <a:endParaRPr lang="en-US"/>
        </a:p>
      </dgm:t>
    </dgm:pt>
    <dgm:pt modelId="{25DAA805-3296-41EC-9C42-9DAE69BC83B2}" type="pres">
      <dgm:prSet presAssocID="{2B41FE18-58DF-4247-8B6E-F7839083595C}" presName="sibTrans" presStyleLbl="sibTrans2D1" presStyleIdx="0" presStyleCnt="3"/>
      <dgm:spPr/>
      <dgm:t>
        <a:bodyPr/>
        <a:lstStyle/>
        <a:p>
          <a:endParaRPr lang="en-US"/>
        </a:p>
      </dgm:t>
    </dgm:pt>
    <dgm:pt modelId="{888F1C3F-2CFD-467C-A13A-B3622F5ABCF5}" type="pres">
      <dgm:prSet presAssocID="{2B41FE18-58DF-4247-8B6E-F7839083595C}" presName="connectorText" presStyleLbl="sibTrans2D1" presStyleIdx="0" presStyleCnt="3"/>
      <dgm:spPr/>
      <dgm:t>
        <a:bodyPr/>
        <a:lstStyle/>
        <a:p>
          <a:endParaRPr lang="en-US"/>
        </a:p>
      </dgm:t>
    </dgm:pt>
    <dgm:pt modelId="{A97573FA-74ED-4EB5-90A8-30C7D4BC38D7}" type="pres">
      <dgm:prSet presAssocID="{3C525B11-EF93-4B74-8694-F4753A42CA92}" presName="node" presStyleLbl="node1" presStyleIdx="1" presStyleCnt="3">
        <dgm:presLayoutVars>
          <dgm:bulletEnabled val="1"/>
        </dgm:presLayoutVars>
      </dgm:prSet>
      <dgm:spPr/>
      <dgm:t>
        <a:bodyPr/>
        <a:lstStyle/>
        <a:p>
          <a:endParaRPr lang="en-US"/>
        </a:p>
      </dgm:t>
    </dgm:pt>
    <dgm:pt modelId="{29ED3B81-67A7-47B2-9A86-69A4B2F77C74}" type="pres">
      <dgm:prSet presAssocID="{6B9CC7EB-F8BA-4D27-8065-77042EBC16B8}" presName="sibTrans" presStyleLbl="sibTrans2D1" presStyleIdx="1" presStyleCnt="3"/>
      <dgm:spPr/>
      <dgm:t>
        <a:bodyPr/>
        <a:lstStyle/>
        <a:p>
          <a:endParaRPr lang="en-US"/>
        </a:p>
      </dgm:t>
    </dgm:pt>
    <dgm:pt modelId="{3B4D9E26-214F-4053-91F6-B490CE04A946}" type="pres">
      <dgm:prSet presAssocID="{6B9CC7EB-F8BA-4D27-8065-77042EBC16B8}" presName="connectorText" presStyleLbl="sibTrans2D1" presStyleIdx="1" presStyleCnt="3"/>
      <dgm:spPr/>
      <dgm:t>
        <a:bodyPr/>
        <a:lstStyle/>
        <a:p>
          <a:endParaRPr lang="en-US"/>
        </a:p>
      </dgm:t>
    </dgm:pt>
    <dgm:pt modelId="{39CFA414-8E15-49A7-9714-E0E613BB201C}" type="pres">
      <dgm:prSet presAssocID="{CF5F6AA7-33B0-4949-8559-7DF954A4D920}" presName="node" presStyleLbl="node1" presStyleIdx="2" presStyleCnt="3">
        <dgm:presLayoutVars>
          <dgm:bulletEnabled val="1"/>
        </dgm:presLayoutVars>
      </dgm:prSet>
      <dgm:spPr/>
      <dgm:t>
        <a:bodyPr/>
        <a:lstStyle/>
        <a:p>
          <a:endParaRPr lang="en-US"/>
        </a:p>
      </dgm:t>
    </dgm:pt>
    <dgm:pt modelId="{D4F8B72D-2B32-4486-8C7D-29DE0F588F56}" type="pres">
      <dgm:prSet presAssocID="{60161180-C018-42C8-A37B-81B9AC18977D}" presName="sibTrans" presStyleLbl="sibTrans2D1" presStyleIdx="2" presStyleCnt="3"/>
      <dgm:spPr/>
      <dgm:t>
        <a:bodyPr/>
        <a:lstStyle/>
        <a:p>
          <a:endParaRPr lang="en-US"/>
        </a:p>
      </dgm:t>
    </dgm:pt>
    <dgm:pt modelId="{9F00C04B-B9A5-44BE-A1D1-5F0F9EB56236}" type="pres">
      <dgm:prSet presAssocID="{60161180-C018-42C8-A37B-81B9AC18977D}" presName="connectorText" presStyleLbl="sibTrans2D1" presStyleIdx="2" presStyleCnt="3"/>
      <dgm:spPr/>
      <dgm:t>
        <a:bodyPr/>
        <a:lstStyle/>
        <a:p>
          <a:endParaRPr lang="en-US"/>
        </a:p>
      </dgm:t>
    </dgm:pt>
  </dgm:ptLst>
  <dgm:cxnLst>
    <dgm:cxn modelId="{387D1810-8F0F-4781-9744-37868177E903}" type="presOf" srcId="{60161180-C018-42C8-A37B-81B9AC18977D}" destId="{D4F8B72D-2B32-4486-8C7D-29DE0F588F56}" srcOrd="0" destOrd="0" presId="urn:microsoft.com/office/officeart/2005/8/layout/cycle7"/>
    <dgm:cxn modelId="{F76DD81E-EDB1-48BE-A371-DF0E6F967F71}" type="presOf" srcId="{CF5F6AA7-33B0-4949-8559-7DF954A4D920}" destId="{39CFA414-8E15-49A7-9714-E0E613BB201C}" srcOrd="0" destOrd="0" presId="urn:microsoft.com/office/officeart/2005/8/layout/cycle7"/>
    <dgm:cxn modelId="{14F2A896-0C00-4C09-ACBE-30E133722F9F}" type="presOf" srcId="{6B9CC7EB-F8BA-4D27-8065-77042EBC16B8}" destId="{29ED3B81-67A7-47B2-9A86-69A4B2F77C74}" srcOrd="0" destOrd="0" presId="urn:microsoft.com/office/officeart/2005/8/layout/cycle7"/>
    <dgm:cxn modelId="{4C6B0E48-D7A4-4987-8764-1029EA1D0E49}" type="presOf" srcId="{2B41FE18-58DF-4247-8B6E-F7839083595C}" destId="{25DAA805-3296-41EC-9C42-9DAE69BC83B2}" srcOrd="0" destOrd="0" presId="urn:microsoft.com/office/officeart/2005/8/layout/cycle7"/>
    <dgm:cxn modelId="{41B29804-468D-4EF9-A26D-220D49F085E9}" type="presOf" srcId="{2B41FE18-58DF-4247-8B6E-F7839083595C}" destId="{888F1C3F-2CFD-467C-A13A-B3622F5ABCF5}" srcOrd="1" destOrd="0" presId="urn:microsoft.com/office/officeart/2005/8/layout/cycle7"/>
    <dgm:cxn modelId="{20E9863E-EB39-4FCB-9014-48ECD07D8A4B}" srcId="{86C460A0-21B8-496C-92DE-F3823E93C636}" destId="{3C525B11-EF93-4B74-8694-F4753A42CA92}" srcOrd="1" destOrd="0" parTransId="{34346FAD-354A-4637-A17E-F1D1666BD5ED}" sibTransId="{6B9CC7EB-F8BA-4D27-8065-77042EBC16B8}"/>
    <dgm:cxn modelId="{AF833F67-874E-4958-AEF9-5A417DE881C4}" type="presOf" srcId="{86C460A0-21B8-496C-92DE-F3823E93C636}" destId="{44F522C0-CD3C-4941-BF15-23B988FA074D}" srcOrd="0" destOrd="0" presId="urn:microsoft.com/office/officeart/2005/8/layout/cycle7"/>
    <dgm:cxn modelId="{2C0153A9-8C3E-4203-A879-CCECFC1D3C2A}" srcId="{86C460A0-21B8-496C-92DE-F3823E93C636}" destId="{CF5F6AA7-33B0-4949-8559-7DF954A4D920}" srcOrd="2" destOrd="0" parTransId="{73BC2CCA-E502-4564-BA03-6990564BDCC2}" sibTransId="{60161180-C018-42C8-A37B-81B9AC18977D}"/>
    <dgm:cxn modelId="{8E8CAF4D-F56D-4047-B7DA-99EFD972ACB2}" srcId="{86C460A0-21B8-496C-92DE-F3823E93C636}" destId="{BD88E793-DF86-487E-B692-66FF07918FFA}" srcOrd="0" destOrd="0" parTransId="{03FA674B-D9D1-4857-937D-63EB5B0136D4}" sibTransId="{2B41FE18-58DF-4247-8B6E-F7839083595C}"/>
    <dgm:cxn modelId="{9C896CE0-7A1F-4AD3-8E46-88F608650499}" type="presOf" srcId="{60161180-C018-42C8-A37B-81B9AC18977D}" destId="{9F00C04B-B9A5-44BE-A1D1-5F0F9EB56236}" srcOrd="1" destOrd="0" presId="urn:microsoft.com/office/officeart/2005/8/layout/cycle7"/>
    <dgm:cxn modelId="{CD385F2E-59C8-4CC9-8569-E6C1E7283729}" type="presOf" srcId="{BD88E793-DF86-487E-B692-66FF07918FFA}" destId="{094AE36D-98C7-452C-A6DA-0A0B81822AFE}" srcOrd="0" destOrd="0" presId="urn:microsoft.com/office/officeart/2005/8/layout/cycle7"/>
    <dgm:cxn modelId="{AB895EE2-BF18-40F2-8049-37379C52CF16}" type="presOf" srcId="{6B9CC7EB-F8BA-4D27-8065-77042EBC16B8}" destId="{3B4D9E26-214F-4053-91F6-B490CE04A946}" srcOrd="1" destOrd="0" presId="urn:microsoft.com/office/officeart/2005/8/layout/cycle7"/>
    <dgm:cxn modelId="{44BC2605-A144-4F81-8B68-E8C60E39F644}" type="presOf" srcId="{3C525B11-EF93-4B74-8694-F4753A42CA92}" destId="{A97573FA-74ED-4EB5-90A8-30C7D4BC38D7}" srcOrd="0" destOrd="0" presId="urn:microsoft.com/office/officeart/2005/8/layout/cycle7"/>
    <dgm:cxn modelId="{A027B40A-7038-497C-AC9C-AE870670D6ED}" type="presParOf" srcId="{44F522C0-CD3C-4941-BF15-23B988FA074D}" destId="{094AE36D-98C7-452C-A6DA-0A0B81822AFE}" srcOrd="0" destOrd="0" presId="urn:microsoft.com/office/officeart/2005/8/layout/cycle7"/>
    <dgm:cxn modelId="{4F224340-E2ED-4D0B-8218-7D47E0B90C74}" type="presParOf" srcId="{44F522C0-CD3C-4941-BF15-23B988FA074D}" destId="{25DAA805-3296-41EC-9C42-9DAE69BC83B2}" srcOrd="1" destOrd="0" presId="urn:microsoft.com/office/officeart/2005/8/layout/cycle7"/>
    <dgm:cxn modelId="{0A7DBA23-0ADD-410E-B0AA-24B9B225A4D7}" type="presParOf" srcId="{25DAA805-3296-41EC-9C42-9DAE69BC83B2}" destId="{888F1C3F-2CFD-467C-A13A-B3622F5ABCF5}" srcOrd="0" destOrd="0" presId="urn:microsoft.com/office/officeart/2005/8/layout/cycle7"/>
    <dgm:cxn modelId="{1EEC7A20-BBB0-4256-A37E-39B67FDA2B0B}" type="presParOf" srcId="{44F522C0-CD3C-4941-BF15-23B988FA074D}" destId="{A97573FA-74ED-4EB5-90A8-30C7D4BC38D7}" srcOrd="2" destOrd="0" presId="urn:microsoft.com/office/officeart/2005/8/layout/cycle7"/>
    <dgm:cxn modelId="{AF016E76-C9FF-47E0-A80D-6C15C2DA0C67}" type="presParOf" srcId="{44F522C0-CD3C-4941-BF15-23B988FA074D}" destId="{29ED3B81-67A7-47B2-9A86-69A4B2F77C74}" srcOrd="3" destOrd="0" presId="urn:microsoft.com/office/officeart/2005/8/layout/cycle7"/>
    <dgm:cxn modelId="{F816845C-D43F-4B45-A476-D612A80AA114}" type="presParOf" srcId="{29ED3B81-67A7-47B2-9A86-69A4B2F77C74}" destId="{3B4D9E26-214F-4053-91F6-B490CE04A946}" srcOrd="0" destOrd="0" presId="urn:microsoft.com/office/officeart/2005/8/layout/cycle7"/>
    <dgm:cxn modelId="{68E68C3D-5DE3-4719-82F3-D778A605731B}" type="presParOf" srcId="{44F522C0-CD3C-4941-BF15-23B988FA074D}" destId="{39CFA414-8E15-49A7-9714-E0E613BB201C}" srcOrd="4" destOrd="0" presId="urn:microsoft.com/office/officeart/2005/8/layout/cycle7"/>
    <dgm:cxn modelId="{5EBF474B-68D6-4DB4-9D7E-8CF232FD4BB5}" type="presParOf" srcId="{44F522C0-CD3C-4941-BF15-23B988FA074D}" destId="{D4F8B72D-2B32-4486-8C7D-29DE0F588F56}" srcOrd="5" destOrd="0" presId="urn:microsoft.com/office/officeart/2005/8/layout/cycle7"/>
    <dgm:cxn modelId="{714D6CEB-D1F6-4A5B-90F2-5D423C1F5ABC}" type="presParOf" srcId="{D4F8B72D-2B32-4486-8C7D-29DE0F588F56}" destId="{9F00C04B-B9A5-44BE-A1D1-5F0F9EB56236}" srcOrd="0" destOrd="0" presId="urn:microsoft.com/office/officeart/2005/8/layout/cycle7"/>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7121938-59A7-42BB-952B-1C42A93BDD17}" type="doc">
      <dgm:prSet loTypeId="urn:microsoft.com/office/officeart/2005/8/layout/cycle3" loCatId="cycle" qsTypeId="urn:microsoft.com/office/officeart/2005/8/quickstyle/simple2" qsCatId="simple" csTypeId="urn:microsoft.com/office/officeart/2005/8/colors/accent3_5" csCatId="accent3" phldr="1"/>
      <dgm:spPr/>
      <dgm:t>
        <a:bodyPr/>
        <a:lstStyle/>
        <a:p>
          <a:endParaRPr lang="en-US"/>
        </a:p>
      </dgm:t>
    </dgm:pt>
    <dgm:pt modelId="{CB85AF70-547F-4364-A122-281E65DAAFC1}">
      <dgm:prSet phldrT="[Text]"/>
      <dgm:spPr/>
      <dgm:t>
        <a:bodyPr/>
        <a:lstStyle/>
        <a:p>
          <a:r>
            <a:rPr lang="en-US" dirty="0" smtClean="0"/>
            <a:t>Self-Reflection</a:t>
          </a:r>
          <a:endParaRPr lang="en-US" dirty="0"/>
        </a:p>
      </dgm:t>
    </dgm:pt>
    <dgm:pt modelId="{124931FB-9269-4F4A-ABCE-AC6F2A949659}" type="parTrans" cxnId="{53981A4E-8C07-4551-8520-04B579B5AA61}">
      <dgm:prSet/>
      <dgm:spPr/>
      <dgm:t>
        <a:bodyPr/>
        <a:lstStyle/>
        <a:p>
          <a:endParaRPr lang="en-US"/>
        </a:p>
      </dgm:t>
    </dgm:pt>
    <dgm:pt modelId="{B23DD43F-C811-4504-8554-0563DF43B09F}" type="sibTrans" cxnId="{53981A4E-8C07-4551-8520-04B579B5AA61}">
      <dgm:prSet/>
      <dgm:spPr/>
      <dgm:t>
        <a:bodyPr/>
        <a:lstStyle/>
        <a:p>
          <a:endParaRPr lang="en-US" dirty="0"/>
        </a:p>
      </dgm:t>
    </dgm:pt>
    <dgm:pt modelId="{8C086BD4-D9E5-4E5D-95E2-49ED063FF87D}">
      <dgm:prSet phldrT="[Text]"/>
      <dgm:spPr/>
      <dgm:t>
        <a:bodyPr/>
        <a:lstStyle/>
        <a:p>
          <a:r>
            <a:rPr lang="en-US" dirty="0" smtClean="0"/>
            <a:t>Goal Setting</a:t>
          </a:r>
          <a:endParaRPr lang="en-US" dirty="0"/>
        </a:p>
      </dgm:t>
    </dgm:pt>
    <dgm:pt modelId="{B2F737D7-6B8A-4DBD-9326-C849306C754D}" type="parTrans" cxnId="{08CD20DF-0A77-40A8-BFEC-882E66D296D8}">
      <dgm:prSet/>
      <dgm:spPr/>
      <dgm:t>
        <a:bodyPr/>
        <a:lstStyle/>
        <a:p>
          <a:endParaRPr lang="en-US"/>
        </a:p>
      </dgm:t>
    </dgm:pt>
    <dgm:pt modelId="{B0538A6F-FD67-4409-AA6B-1253CFD35CB0}" type="sibTrans" cxnId="{08CD20DF-0A77-40A8-BFEC-882E66D296D8}">
      <dgm:prSet/>
      <dgm:spPr/>
      <dgm:t>
        <a:bodyPr/>
        <a:lstStyle/>
        <a:p>
          <a:endParaRPr lang="en-US"/>
        </a:p>
      </dgm:t>
    </dgm:pt>
    <dgm:pt modelId="{2864B863-97D2-4A4A-9C91-8DB2AC261051}">
      <dgm:prSet phldrT="[Text]"/>
      <dgm:spPr/>
      <dgm:t>
        <a:bodyPr/>
        <a:lstStyle/>
        <a:p>
          <a:r>
            <a:rPr lang="en-US" dirty="0" smtClean="0"/>
            <a:t>Observation &amp;</a:t>
          </a:r>
        </a:p>
        <a:p>
          <a:r>
            <a:rPr lang="en-US" dirty="0" smtClean="0"/>
            <a:t>Collection of Evidence</a:t>
          </a:r>
          <a:endParaRPr lang="en-US" dirty="0"/>
        </a:p>
      </dgm:t>
    </dgm:pt>
    <dgm:pt modelId="{E185B58D-428B-459C-9B87-BE748EEDA4FE}" type="parTrans" cxnId="{2FC2D7B2-1B48-44F8-97D1-E4B7374F837E}">
      <dgm:prSet/>
      <dgm:spPr/>
      <dgm:t>
        <a:bodyPr/>
        <a:lstStyle/>
        <a:p>
          <a:endParaRPr lang="en-US"/>
        </a:p>
      </dgm:t>
    </dgm:pt>
    <dgm:pt modelId="{5739319B-E851-4ED9-A042-C659C4832B7A}" type="sibTrans" cxnId="{2FC2D7B2-1B48-44F8-97D1-E4B7374F837E}">
      <dgm:prSet/>
      <dgm:spPr/>
      <dgm:t>
        <a:bodyPr/>
        <a:lstStyle/>
        <a:p>
          <a:endParaRPr lang="en-US"/>
        </a:p>
      </dgm:t>
    </dgm:pt>
    <dgm:pt modelId="{C0DBA00F-F7ED-4A36-8126-BCEA0202734C}">
      <dgm:prSet phldrT="[Text]"/>
      <dgm:spPr/>
      <dgm:t>
        <a:bodyPr/>
        <a:lstStyle/>
        <a:p>
          <a:r>
            <a:rPr lang="en-US" dirty="0" smtClean="0"/>
            <a:t>Formative Assessment</a:t>
          </a:r>
          <a:endParaRPr lang="en-US" dirty="0"/>
        </a:p>
      </dgm:t>
    </dgm:pt>
    <dgm:pt modelId="{70310B66-4E1A-412B-AD22-81F8550CE813}" type="parTrans" cxnId="{5D6E8B2C-F9AB-41A0-B814-CC436999907D}">
      <dgm:prSet/>
      <dgm:spPr/>
      <dgm:t>
        <a:bodyPr/>
        <a:lstStyle/>
        <a:p>
          <a:endParaRPr lang="en-US"/>
        </a:p>
      </dgm:t>
    </dgm:pt>
    <dgm:pt modelId="{78660566-2080-4F1B-A562-22B810DE56D4}" type="sibTrans" cxnId="{5D6E8B2C-F9AB-41A0-B814-CC436999907D}">
      <dgm:prSet/>
      <dgm:spPr/>
      <dgm:t>
        <a:bodyPr/>
        <a:lstStyle/>
        <a:p>
          <a:endParaRPr lang="en-US"/>
        </a:p>
      </dgm:t>
    </dgm:pt>
    <dgm:pt modelId="{9CE4B4C0-D13B-4601-AE93-9C998FCB52C9}">
      <dgm:prSet phldrT="[Text]"/>
      <dgm:spPr/>
      <dgm:t>
        <a:bodyPr/>
        <a:lstStyle/>
        <a:p>
          <a:r>
            <a:rPr lang="en-US" dirty="0" smtClean="0"/>
            <a:t>Summative Evaluation</a:t>
          </a:r>
          <a:endParaRPr lang="en-US" dirty="0"/>
        </a:p>
      </dgm:t>
    </dgm:pt>
    <dgm:pt modelId="{8E4CEC62-C519-400E-B2C4-78BE52BF4933}" type="parTrans" cxnId="{8463BACC-9208-4AC6-8FFA-9DA28230AD95}">
      <dgm:prSet/>
      <dgm:spPr/>
      <dgm:t>
        <a:bodyPr/>
        <a:lstStyle/>
        <a:p>
          <a:endParaRPr lang="en-US"/>
        </a:p>
      </dgm:t>
    </dgm:pt>
    <dgm:pt modelId="{CE66B17F-6CD7-4E17-8E2B-D8CBF3210F4D}" type="sibTrans" cxnId="{8463BACC-9208-4AC6-8FFA-9DA28230AD95}">
      <dgm:prSet/>
      <dgm:spPr/>
      <dgm:t>
        <a:bodyPr/>
        <a:lstStyle/>
        <a:p>
          <a:endParaRPr lang="en-US"/>
        </a:p>
      </dgm:t>
    </dgm:pt>
    <dgm:pt modelId="{A84B4160-7305-47A4-AB93-61AE3164BF7D}" type="pres">
      <dgm:prSet presAssocID="{37121938-59A7-42BB-952B-1C42A93BDD17}" presName="Name0" presStyleCnt="0">
        <dgm:presLayoutVars>
          <dgm:dir/>
          <dgm:resizeHandles val="exact"/>
        </dgm:presLayoutVars>
      </dgm:prSet>
      <dgm:spPr/>
      <dgm:t>
        <a:bodyPr/>
        <a:lstStyle/>
        <a:p>
          <a:endParaRPr lang="en-US"/>
        </a:p>
      </dgm:t>
    </dgm:pt>
    <dgm:pt modelId="{09A4FF81-D935-494D-A462-5FF876D1220F}" type="pres">
      <dgm:prSet presAssocID="{37121938-59A7-42BB-952B-1C42A93BDD17}" presName="cycle" presStyleCnt="0"/>
      <dgm:spPr/>
      <dgm:t>
        <a:bodyPr/>
        <a:lstStyle/>
        <a:p>
          <a:endParaRPr lang="en-US"/>
        </a:p>
      </dgm:t>
    </dgm:pt>
    <dgm:pt modelId="{5AF9BF83-4927-42D3-978D-75C7898648E1}" type="pres">
      <dgm:prSet presAssocID="{CB85AF70-547F-4364-A122-281E65DAAFC1}" presName="nodeFirstNode" presStyleLbl="node1" presStyleIdx="0" presStyleCnt="5">
        <dgm:presLayoutVars>
          <dgm:bulletEnabled val="1"/>
        </dgm:presLayoutVars>
      </dgm:prSet>
      <dgm:spPr/>
      <dgm:t>
        <a:bodyPr/>
        <a:lstStyle/>
        <a:p>
          <a:endParaRPr lang="en-US"/>
        </a:p>
      </dgm:t>
    </dgm:pt>
    <dgm:pt modelId="{16878AB6-11CB-4747-8AEE-6C9150D9EC1F}" type="pres">
      <dgm:prSet presAssocID="{B23DD43F-C811-4504-8554-0563DF43B09F}" presName="sibTransFirstNode" presStyleLbl="bgShp" presStyleIdx="0" presStyleCnt="1"/>
      <dgm:spPr/>
      <dgm:t>
        <a:bodyPr/>
        <a:lstStyle/>
        <a:p>
          <a:endParaRPr lang="en-US"/>
        </a:p>
      </dgm:t>
    </dgm:pt>
    <dgm:pt modelId="{D3567615-C5F7-4C37-8793-9F2E126CE3EC}" type="pres">
      <dgm:prSet presAssocID="{8C086BD4-D9E5-4E5D-95E2-49ED063FF87D}" presName="nodeFollowingNodes" presStyleLbl="node1" presStyleIdx="1" presStyleCnt="5" custRadScaleRad="81812" custRadScaleInc="-6986">
        <dgm:presLayoutVars>
          <dgm:bulletEnabled val="1"/>
        </dgm:presLayoutVars>
      </dgm:prSet>
      <dgm:spPr/>
      <dgm:t>
        <a:bodyPr/>
        <a:lstStyle/>
        <a:p>
          <a:endParaRPr lang="en-US"/>
        </a:p>
      </dgm:t>
    </dgm:pt>
    <dgm:pt modelId="{FEE2DFE4-677C-4F87-BB16-8C28AD7EC0AA}" type="pres">
      <dgm:prSet presAssocID="{2864B863-97D2-4A4A-9C91-8DB2AC261051}" presName="nodeFollowingNodes" presStyleLbl="node1" presStyleIdx="2" presStyleCnt="5">
        <dgm:presLayoutVars>
          <dgm:bulletEnabled val="1"/>
        </dgm:presLayoutVars>
      </dgm:prSet>
      <dgm:spPr/>
      <dgm:t>
        <a:bodyPr/>
        <a:lstStyle/>
        <a:p>
          <a:endParaRPr lang="en-US"/>
        </a:p>
      </dgm:t>
    </dgm:pt>
    <dgm:pt modelId="{DCDCAB3C-E1B8-40E8-8E1E-E26906FCB7E2}" type="pres">
      <dgm:prSet presAssocID="{C0DBA00F-F7ED-4A36-8126-BCEA0202734C}" presName="nodeFollowingNodes" presStyleLbl="node1" presStyleIdx="3" presStyleCnt="5">
        <dgm:presLayoutVars>
          <dgm:bulletEnabled val="1"/>
        </dgm:presLayoutVars>
      </dgm:prSet>
      <dgm:spPr/>
      <dgm:t>
        <a:bodyPr/>
        <a:lstStyle/>
        <a:p>
          <a:endParaRPr lang="en-US"/>
        </a:p>
      </dgm:t>
    </dgm:pt>
    <dgm:pt modelId="{936547E9-0B58-438B-9C5E-8EC044BBA158}" type="pres">
      <dgm:prSet presAssocID="{9CE4B4C0-D13B-4601-AE93-9C998FCB52C9}" presName="nodeFollowingNodes" presStyleLbl="node1" presStyleIdx="4" presStyleCnt="5" custRadScaleRad="83714" custRadScaleInc="6104">
        <dgm:presLayoutVars>
          <dgm:bulletEnabled val="1"/>
        </dgm:presLayoutVars>
      </dgm:prSet>
      <dgm:spPr/>
      <dgm:t>
        <a:bodyPr/>
        <a:lstStyle/>
        <a:p>
          <a:endParaRPr lang="en-US"/>
        </a:p>
      </dgm:t>
    </dgm:pt>
  </dgm:ptLst>
  <dgm:cxnLst>
    <dgm:cxn modelId="{A4D15D18-1030-4B78-9C7B-F475927F7520}" type="presOf" srcId="{2864B863-97D2-4A4A-9C91-8DB2AC261051}" destId="{FEE2DFE4-677C-4F87-BB16-8C28AD7EC0AA}" srcOrd="0" destOrd="0" presId="urn:microsoft.com/office/officeart/2005/8/layout/cycle3"/>
    <dgm:cxn modelId="{7AAADE16-8014-4976-8E7B-E0BFDD224E61}" type="presOf" srcId="{C0DBA00F-F7ED-4A36-8126-BCEA0202734C}" destId="{DCDCAB3C-E1B8-40E8-8E1E-E26906FCB7E2}" srcOrd="0" destOrd="0" presId="urn:microsoft.com/office/officeart/2005/8/layout/cycle3"/>
    <dgm:cxn modelId="{8463BACC-9208-4AC6-8FFA-9DA28230AD95}" srcId="{37121938-59A7-42BB-952B-1C42A93BDD17}" destId="{9CE4B4C0-D13B-4601-AE93-9C998FCB52C9}" srcOrd="4" destOrd="0" parTransId="{8E4CEC62-C519-400E-B2C4-78BE52BF4933}" sibTransId="{CE66B17F-6CD7-4E17-8E2B-D8CBF3210F4D}"/>
    <dgm:cxn modelId="{4B97EF4F-82AB-4354-AD96-882FE688A5B0}" type="presOf" srcId="{8C086BD4-D9E5-4E5D-95E2-49ED063FF87D}" destId="{D3567615-C5F7-4C37-8793-9F2E126CE3EC}" srcOrd="0" destOrd="0" presId="urn:microsoft.com/office/officeart/2005/8/layout/cycle3"/>
    <dgm:cxn modelId="{08CD20DF-0A77-40A8-BFEC-882E66D296D8}" srcId="{37121938-59A7-42BB-952B-1C42A93BDD17}" destId="{8C086BD4-D9E5-4E5D-95E2-49ED063FF87D}" srcOrd="1" destOrd="0" parTransId="{B2F737D7-6B8A-4DBD-9326-C849306C754D}" sibTransId="{B0538A6F-FD67-4409-AA6B-1253CFD35CB0}"/>
    <dgm:cxn modelId="{53981A4E-8C07-4551-8520-04B579B5AA61}" srcId="{37121938-59A7-42BB-952B-1C42A93BDD17}" destId="{CB85AF70-547F-4364-A122-281E65DAAFC1}" srcOrd="0" destOrd="0" parTransId="{124931FB-9269-4F4A-ABCE-AC6F2A949659}" sibTransId="{B23DD43F-C811-4504-8554-0563DF43B09F}"/>
    <dgm:cxn modelId="{BE3C1E1B-BBF6-4C93-9B3B-6BF6AEA20431}" type="presOf" srcId="{37121938-59A7-42BB-952B-1C42A93BDD17}" destId="{A84B4160-7305-47A4-AB93-61AE3164BF7D}" srcOrd="0" destOrd="0" presId="urn:microsoft.com/office/officeart/2005/8/layout/cycle3"/>
    <dgm:cxn modelId="{5D6E8B2C-F9AB-41A0-B814-CC436999907D}" srcId="{37121938-59A7-42BB-952B-1C42A93BDD17}" destId="{C0DBA00F-F7ED-4A36-8126-BCEA0202734C}" srcOrd="3" destOrd="0" parTransId="{70310B66-4E1A-412B-AD22-81F8550CE813}" sibTransId="{78660566-2080-4F1B-A562-22B810DE56D4}"/>
    <dgm:cxn modelId="{2990B0F8-B4C3-4755-BF62-5B1E3CFD1EDE}" type="presOf" srcId="{CB85AF70-547F-4364-A122-281E65DAAFC1}" destId="{5AF9BF83-4927-42D3-978D-75C7898648E1}" srcOrd="0" destOrd="0" presId="urn:microsoft.com/office/officeart/2005/8/layout/cycle3"/>
    <dgm:cxn modelId="{2CAE1CCE-FE8D-4A4C-8DD6-18F85F897DC0}" type="presOf" srcId="{B23DD43F-C811-4504-8554-0563DF43B09F}" destId="{16878AB6-11CB-4747-8AEE-6C9150D9EC1F}" srcOrd="0" destOrd="0" presId="urn:microsoft.com/office/officeart/2005/8/layout/cycle3"/>
    <dgm:cxn modelId="{2FC2D7B2-1B48-44F8-97D1-E4B7374F837E}" srcId="{37121938-59A7-42BB-952B-1C42A93BDD17}" destId="{2864B863-97D2-4A4A-9C91-8DB2AC261051}" srcOrd="2" destOrd="0" parTransId="{E185B58D-428B-459C-9B87-BE748EEDA4FE}" sibTransId="{5739319B-E851-4ED9-A042-C659C4832B7A}"/>
    <dgm:cxn modelId="{CE2A5288-37D8-4B74-BA22-0C7987775AD5}" type="presOf" srcId="{9CE4B4C0-D13B-4601-AE93-9C998FCB52C9}" destId="{936547E9-0B58-438B-9C5E-8EC044BBA158}" srcOrd="0" destOrd="0" presId="urn:microsoft.com/office/officeart/2005/8/layout/cycle3"/>
    <dgm:cxn modelId="{266324CB-2944-4244-BD74-C185441F22A5}" type="presParOf" srcId="{A84B4160-7305-47A4-AB93-61AE3164BF7D}" destId="{09A4FF81-D935-494D-A462-5FF876D1220F}" srcOrd="0" destOrd="0" presId="urn:microsoft.com/office/officeart/2005/8/layout/cycle3"/>
    <dgm:cxn modelId="{5F398BBF-151A-47B3-8DC6-725CC34BA0B2}" type="presParOf" srcId="{09A4FF81-D935-494D-A462-5FF876D1220F}" destId="{5AF9BF83-4927-42D3-978D-75C7898648E1}" srcOrd="0" destOrd="0" presId="urn:microsoft.com/office/officeart/2005/8/layout/cycle3"/>
    <dgm:cxn modelId="{141086CD-AEF7-47D0-B141-8541EF409603}" type="presParOf" srcId="{09A4FF81-D935-494D-A462-5FF876D1220F}" destId="{16878AB6-11CB-4747-8AEE-6C9150D9EC1F}" srcOrd="1" destOrd="0" presId="urn:microsoft.com/office/officeart/2005/8/layout/cycle3"/>
    <dgm:cxn modelId="{7E33A3DB-EA09-4AEF-869C-771291396C66}" type="presParOf" srcId="{09A4FF81-D935-494D-A462-5FF876D1220F}" destId="{D3567615-C5F7-4C37-8793-9F2E126CE3EC}" srcOrd="2" destOrd="0" presId="urn:microsoft.com/office/officeart/2005/8/layout/cycle3"/>
    <dgm:cxn modelId="{CBA448CD-0F28-4727-8E6F-7BE83F560DDD}" type="presParOf" srcId="{09A4FF81-D935-494D-A462-5FF876D1220F}" destId="{FEE2DFE4-677C-4F87-BB16-8C28AD7EC0AA}" srcOrd="3" destOrd="0" presId="urn:microsoft.com/office/officeart/2005/8/layout/cycle3"/>
    <dgm:cxn modelId="{BAF937FE-2816-4F45-909F-261DAF922880}" type="presParOf" srcId="{09A4FF81-D935-494D-A462-5FF876D1220F}" destId="{DCDCAB3C-E1B8-40E8-8E1E-E26906FCB7E2}" srcOrd="4" destOrd="0" presId="urn:microsoft.com/office/officeart/2005/8/layout/cycle3"/>
    <dgm:cxn modelId="{C7B55446-B404-4319-98CE-AE8F64AF83AF}" type="presParOf" srcId="{09A4FF81-D935-494D-A462-5FF876D1220F}" destId="{936547E9-0B58-438B-9C5E-8EC044BBA158}" srcOrd="5" destOrd="0" presId="urn:microsoft.com/office/officeart/2005/8/layout/cycle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4AE36D-98C7-452C-A6DA-0A0B81822AFE}">
      <dsp:nvSpPr>
        <dsp:cNvPr id="0" name=""/>
        <dsp:cNvSpPr/>
      </dsp:nvSpPr>
      <dsp:spPr>
        <a:xfrm>
          <a:off x="2971930" y="1241"/>
          <a:ext cx="2209539" cy="1104769"/>
        </a:xfrm>
        <a:prstGeom prst="roundRect">
          <a:avLst>
            <a:gd name="adj" fmla="val 10000"/>
          </a:avLst>
        </a:prstGeom>
        <a:solidFill>
          <a:schemeClr val="accent3">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smtClean="0"/>
            <a:t>(A)Professional Practice</a:t>
          </a:r>
          <a:endParaRPr lang="en-US" sz="2200" kern="1200" dirty="0"/>
        </a:p>
      </dsp:txBody>
      <dsp:txXfrm>
        <a:off x="3004288" y="33599"/>
        <a:ext cx="2144823" cy="1040053"/>
      </dsp:txXfrm>
    </dsp:sp>
    <dsp:sp modelId="{25DAA805-3296-41EC-9C42-9DAE69BC83B2}">
      <dsp:nvSpPr>
        <dsp:cNvPr id="0" name=""/>
        <dsp:cNvSpPr/>
      </dsp:nvSpPr>
      <dsp:spPr>
        <a:xfrm rot="3600000">
          <a:off x="4413197" y="1940265"/>
          <a:ext cx="1151402" cy="386669"/>
        </a:xfrm>
        <a:prstGeom prst="leftRightArrow">
          <a:avLst>
            <a:gd name="adj1" fmla="val 60000"/>
            <a:gd name="adj2" fmla="val 50000"/>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dirty="0"/>
        </a:p>
      </dsp:txBody>
      <dsp:txXfrm>
        <a:off x="4529198" y="2017599"/>
        <a:ext cx="919400" cy="232001"/>
      </dsp:txXfrm>
    </dsp:sp>
    <dsp:sp modelId="{A97573FA-74ED-4EB5-90A8-30C7D4BC38D7}">
      <dsp:nvSpPr>
        <dsp:cNvPr id="0" name=""/>
        <dsp:cNvSpPr/>
      </dsp:nvSpPr>
      <dsp:spPr>
        <a:xfrm>
          <a:off x="4796327" y="3161189"/>
          <a:ext cx="2209539" cy="1104769"/>
        </a:xfrm>
        <a:prstGeom prst="roundRect">
          <a:avLst>
            <a:gd name="adj" fmla="val 10000"/>
          </a:avLst>
        </a:prstGeom>
        <a:solidFill>
          <a:schemeClr val="accent3">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smtClean="0"/>
            <a:t>(B)Professional Responsibilities</a:t>
          </a:r>
          <a:endParaRPr lang="en-US" sz="2200" kern="1200" dirty="0"/>
        </a:p>
      </dsp:txBody>
      <dsp:txXfrm>
        <a:off x="4828685" y="3193547"/>
        <a:ext cx="2144823" cy="1040053"/>
      </dsp:txXfrm>
    </dsp:sp>
    <dsp:sp modelId="{29ED3B81-67A7-47B2-9A86-69A4B2F77C74}">
      <dsp:nvSpPr>
        <dsp:cNvPr id="0" name=""/>
        <dsp:cNvSpPr/>
      </dsp:nvSpPr>
      <dsp:spPr>
        <a:xfrm rot="10800000">
          <a:off x="3500999" y="3520239"/>
          <a:ext cx="1151402" cy="386669"/>
        </a:xfrm>
        <a:prstGeom prst="leftRightArrow">
          <a:avLst>
            <a:gd name="adj1" fmla="val 60000"/>
            <a:gd name="adj2" fmla="val 50000"/>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dirty="0"/>
        </a:p>
      </dsp:txBody>
      <dsp:txXfrm rot="10800000">
        <a:off x="3617000" y="3597573"/>
        <a:ext cx="919400" cy="232001"/>
      </dsp:txXfrm>
    </dsp:sp>
    <dsp:sp modelId="{39CFA414-8E15-49A7-9714-E0E613BB201C}">
      <dsp:nvSpPr>
        <dsp:cNvPr id="0" name=""/>
        <dsp:cNvSpPr/>
      </dsp:nvSpPr>
      <dsp:spPr>
        <a:xfrm>
          <a:off x="1147534" y="3161189"/>
          <a:ext cx="2209539" cy="1104769"/>
        </a:xfrm>
        <a:prstGeom prst="roundRect">
          <a:avLst>
            <a:gd name="adj" fmla="val 10000"/>
          </a:avLst>
        </a:prstGeom>
        <a:solidFill>
          <a:schemeClr val="accent3">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smtClean="0"/>
            <a:t>(C) Student Learning and Growth</a:t>
          </a:r>
          <a:endParaRPr lang="en-US" sz="2200" kern="1200" dirty="0"/>
        </a:p>
      </dsp:txBody>
      <dsp:txXfrm>
        <a:off x="1179892" y="3193547"/>
        <a:ext cx="2144823" cy="1040053"/>
      </dsp:txXfrm>
    </dsp:sp>
    <dsp:sp modelId="{D4F8B72D-2B32-4486-8C7D-29DE0F588F56}">
      <dsp:nvSpPr>
        <dsp:cNvPr id="0" name=""/>
        <dsp:cNvSpPr/>
      </dsp:nvSpPr>
      <dsp:spPr>
        <a:xfrm rot="18000000">
          <a:off x="2588801" y="1940265"/>
          <a:ext cx="1151402" cy="386669"/>
        </a:xfrm>
        <a:prstGeom prst="leftRightArrow">
          <a:avLst>
            <a:gd name="adj1" fmla="val 60000"/>
            <a:gd name="adj2" fmla="val 50000"/>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dirty="0"/>
        </a:p>
      </dsp:txBody>
      <dsp:txXfrm>
        <a:off x="2704802" y="2017599"/>
        <a:ext cx="919400" cy="23200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878AB6-11CB-4747-8AEE-6C9150D9EC1F}">
      <dsp:nvSpPr>
        <dsp:cNvPr id="0" name=""/>
        <dsp:cNvSpPr/>
      </dsp:nvSpPr>
      <dsp:spPr>
        <a:xfrm>
          <a:off x="1982335" y="-27605"/>
          <a:ext cx="4539567" cy="4539567"/>
        </a:xfrm>
        <a:prstGeom prst="circularArrow">
          <a:avLst>
            <a:gd name="adj1" fmla="val 5544"/>
            <a:gd name="adj2" fmla="val 330680"/>
            <a:gd name="adj3" fmla="val 13766482"/>
            <a:gd name="adj4" fmla="val 17391714"/>
            <a:gd name="adj5" fmla="val 5757"/>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AF9BF83-4927-42D3-978D-75C7898648E1}">
      <dsp:nvSpPr>
        <dsp:cNvPr id="0" name=""/>
        <dsp:cNvSpPr/>
      </dsp:nvSpPr>
      <dsp:spPr>
        <a:xfrm>
          <a:off x="3184936" y="1416"/>
          <a:ext cx="2134364" cy="1067182"/>
        </a:xfrm>
        <a:prstGeom prst="roundRect">
          <a:avLst/>
        </a:prstGeom>
        <a:solidFill>
          <a:schemeClr val="accent3">
            <a:alpha val="90000"/>
            <a:hueOff val="0"/>
            <a:satOff val="0"/>
            <a:lumOff val="0"/>
            <a:alphaOff val="0"/>
          </a:schemeClr>
        </a:solidFill>
        <a:ln w="20000" cap="flat" cmpd="sng" algn="ctr">
          <a:solidFill>
            <a:schemeClr val="lt1">
              <a:hueOff val="0"/>
              <a:satOff val="0"/>
              <a:lumOff val="0"/>
              <a:alphaOff val="0"/>
            </a:schemeClr>
          </a:solidFill>
          <a:prstDash val="solid"/>
        </a:ln>
        <a:effectLst>
          <a:outerShdw blurRad="50800" dist="25400" dir="5400000" rotWithShape="0">
            <a:srgbClr val="000000">
              <a:alpha val="35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Self-Reflection</a:t>
          </a:r>
          <a:endParaRPr lang="en-US" sz="1800" kern="1200" dirty="0"/>
        </a:p>
      </dsp:txBody>
      <dsp:txXfrm>
        <a:off x="3237032" y="53512"/>
        <a:ext cx="2030172" cy="962990"/>
      </dsp:txXfrm>
    </dsp:sp>
    <dsp:sp modelId="{D3567615-C5F7-4C37-8793-9F2E126CE3EC}">
      <dsp:nvSpPr>
        <dsp:cNvPr id="0" name=""/>
        <dsp:cNvSpPr/>
      </dsp:nvSpPr>
      <dsp:spPr>
        <a:xfrm>
          <a:off x="4651378" y="1339072"/>
          <a:ext cx="2134364" cy="1067182"/>
        </a:xfrm>
        <a:prstGeom prst="roundRect">
          <a:avLst/>
        </a:prstGeom>
        <a:solidFill>
          <a:schemeClr val="accent3">
            <a:alpha val="90000"/>
            <a:hueOff val="0"/>
            <a:satOff val="0"/>
            <a:lumOff val="0"/>
            <a:alphaOff val="-10000"/>
          </a:schemeClr>
        </a:solidFill>
        <a:ln w="20000" cap="flat" cmpd="sng" algn="ctr">
          <a:solidFill>
            <a:schemeClr val="lt1">
              <a:hueOff val="0"/>
              <a:satOff val="0"/>
              <a:lumOff val="0"/>
              <a:alphaOff val="0"/>
            </a:schemeClr>
          </a:solidFill>
          <a:prstDash val="solid"/>
        </a:ln>
        <a:effectLst>
          <a:outerShdw blurRad="50800" dist="25400" dir="5400000" rotWithShape="0">
            <a:srgbClr val="000000">
              <a:alpha val="35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Goal Setting</a:t>
          </a:r>
          <a:endParaRPr lang="en-US" sz="1800" kern="1200" dirty="0"/>
        </a:p>
      </dsp:txBody>
      <dsp:txXfrm>
        <a:off x="4703474" y="1391168"/>
        <a:ext cx="2030172" cy="962990"/>
      </dsp:txXfrm>
    </dsp:sp>
    <dsp:sp modelId="{FEE2DFE4-677C-4F87-BB16-8C28AD7EC0AA}">
      <dsp:nvSpPr>
        <dsp:cNvPr id="0" name=""/>
        <dsp:cNvSpPr/>
      </dsp:nvSpPr>
      <dsp:spPr>
        <a:xfrm>
          <a:off x="4322800" y="3503401"/>
          <a:ext cx="2134364" cy="1067182"/>
        </a:xfrm>
        <a:prstGeom prst="roundRect">
          <a:avLst/>
        </a:prstGeom>
        <a:solidFill>
          <a:schemeClr val="accent3">
            <a:alpha val="90000"/>
            <a:hueOff val="0"/>
            <a:satOff val="0"/>
            <a:lumOff val="0"/>
            <a:alphaOff val="-20000"/>
          </a:schemeClr>
        </a:solidFill>
        <a:ln w="20000" cap="flat" cmpd="sng" algn="ctr">
          <a:solidFill>
            <a:schemeClr val="lt1">
              <a:hueOff val="0"/>
              <a:satOff val="0"/>
              <a:lumOff val="0"/>
              <a:alphaOff val="0"/>
            </a:schemeClr>
          </a:solidFill>
          <a:prstDash val="solid"/>
        </a:ln>
        <a:effectLst>
          <a:outerShdw blurRad="50800" dist="25400" dir="5400000" rotWithShape="0">
            <a:srgbClr val="000000">
              <a:alpha val="35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Observation &amp;</a:t>
          </a:r>
        </a:p>
        <a:p>
          <a:pPr lvl="0" algn="ctr" defTabSz="800100">
            <a:lnSpc>
              <a:spcPct val="90000"/>
            </a:lnSpc>
            <a:spcBef>
              <a:spcPct val="0"/>
            </a:spcBef>
            <a:spcAft>
              <a:spcPct val="35000"/>
            </a:spcAft>
          </a:pPr>
          <a:r>
            <a:rPr lang="en-US" sz="1800" kern="1200" dirty="0" smtClean="0"/>
            <a:t>Collection of Evidence</a:t>
          </a:r>
          <a:endParaRPr lang="en-US" sz="1800" kern="1200" dirty="0"/>
        </a:p>
      </dsp:txBody>
      <dsp:txXfrm>
        <a:off x="4374896" y="3555497"/>
        <a:ext cx="2030172" cy="962990"/>
      </dsp:txXfrm>
    </dsp:sp>
    <dsp:sp modelId="{DCDCAB3C-E1B8-40E8-8E1E-E26906FCB7E2}">
      <dsp:nvSpPr>
        <dsp:cNvPr id="0" name=""/>
        <dsp:cNvSpPr/>
      </dsp:nvSpPr>
      <dsp:spPr>
        <a:xfrm>
          <a:off x="2047072" y="3503401"/>
          <a:ext cx="2134364" cy="1067182"/>
        </a:xfrm>
        <a:prstGeom prst="roundRect">
          <a:avLst/>
        </a:prstGeom>
        <a:solidFill>
          <a:schemeClr val="accent3">
            <a:alpha val="90000"/>
            <a:hueOff val="0"/>
            <a:satOff val="0"/>
            <a:lumOff val="0"/>
            <a:alphaOff val="-30000"/>
          </a:schemeClr>
        </a:solidFill>
        <a:ln w="20000" cap="flat" cmpd="sng" algn="ctr">
          <a:solidFill>
            <a:schemeClr val="lt1">
              <a:hueOff val="0"/>
              <a:satOff val="0"/>
              <a:lumOff val="0"/>
              <a:alphaOff val="0"/>
            </a:schemeClr>
          </a:solidFill>
          <a:prstDash val="solid"/>
        </a:ln>
        <a:effectLst>
          <a:outerShdw blurRad="50800" dist="25400" dir="5400000" rotWithShape="0">
            <a:srgbClr val="000000">
              <a:alpha val="35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Formative Assessment</a:t>
          </a:r>
          <a:endParaRPr lang="en-US" sz="1800" kern="1200" dirty="0"/>
        </a:p>
      </dsp:txBody>
      <dsp:txXfrm>
        <a:off x="2099168" y="3555497"/>
        <a:ext cx="2030172" cy="962990"/>
      </dsp:txXfrm>
    </dsp:sp>
    <dsp:sp modelId="{936547E9-0B58-438B-9C5E-8EC044BBA158}">
      <dsp:nvSpPr>
        <dsp:cNvPr id="0" name=""/>
        <dsp:cNvSpPr/>
      </dsp:nvSpPr>
      <dsp:spPr>
        <a:xfrm>
          <a:off x="1678812" y="1339051"/>
          <a:ext cx="2134364" cy="1067182"/>
        </a:xfrm>
        <a:prstGeom prst="roundRect">
          <a:avLst/>
        </a:prstGeom>
        <a:solidFill>
          <a:schemeClr val="accent3">
            <a:alpha val="90000"/>
            <a:hueOff val="0"/>
            <a:satOff val="0"/>
            <a:lumOff val="0"/>
            <a:alphaOff val="-40000"/>
          </a:schemeClr>
        </a:solidFill>
        <a:ln w="20000" cap="flat" cmpd="sng" algn="ctr">
          <a:solidFill>
            <a:schemeClr val="lt1">
              <a:hueOff val="0"/>
              <a:satOff val="0"/>
              <a:lumOff val="0"/>
              <a:alphaOff val="0"/>
            </a:schemeClr>
          </a:solidFill>
          <a:prstDash val="solid"/>
        </a:ln>
        <a:effectLst>
          <a:outerShdw blurRad="50800" dist="25400" dir="5400000" rotWithShape="0">
            <a:srgbClr val="000000">
              <a:alpha val="35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Summative Evaluation</a:t>
          </a:r>
          <a:endParaRPr lang="en-US" sz="1800" kern="1200" dirty="0"/>
        </a:p>
      </dsp:txBody>
      <dsp:txXfrm>
        <a:off x="1730908" y="1391147"/>
        <a:ext cx="2030172" cy="962990"/>
      </dsp:txXfrm>
    </dsp:sp>
  </dsp:spTree>
</dsp:drawing>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4EEC2E83-82B2-492E-A0BC-D77B99D2B55A}" type="datetimeFigureOut">
              <a:rPr lang="en-US" smtClean="0"/>
              <a:t>11/19/2018</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C76E4365-AECC-4DE7-962E-007D6B77F07F}" type="slidenum">
              <a:rPr lang="en-US" smtClean="0"/>
              <a:t>‹#›</a:t>
            </a:fld>
            <a:endParaRPr lang="en-US"/>
          </a:p>
        </p:txBody>
      </p:sp>
    </p:spTree>
    <p:extLst>
      <p:ext uri="{BB962C8B-B14F-4D97-AF65-F5344CB8AC3E}">
        <p14:creationId xmlns:p14="http://schemas.microsoft.com/office/powerpoint/2010/main" val="17155810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Welcome</a:t>
            </a:r>
            <a:r>
              <a:rPr lang="en-US" baseline="0" dirty="0" smtClean="0"/>
              <a:t> and </a:t>
            </a:r>
            <a:r>
              <a:rPr lang="en-US" dirty="0" smtClean="0"/>
              <a:t>Introductions</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C76E4365-AECC-4DE7-962E-007D6B77F07F}" type="slidenum">
              <a:rPr lang="en-US" smtClean="0"/>
              <a:t>1</a:t>
            </a:fld>
            <a:endParaRPr lang="en-US"/>
          </a:p>
        </p:txBody>
      </p:sp>
    </p:spTree>
    <p:extLst>
      <p:ext uri="{BB962C8B-B14F-4D97-AF65-F5344CB8AC3E}">
        <p14:creationId xmlns:p14="http://schemas.microsoft.com/office/powerpoint/2010/main" val="19419750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1000" dirty="0"/>
              <a:t>This slide illustrates the critical steps in the </a:t>
            </a:r>
            <a:r>
              <a:rPr lang="en-US" altLang="en-US" sz="1000" dirty="0" smtClean="0"/>
              <a:t>evaluation</a:t>
            </a:r>
            <a:r>
              <a:rPr lang="en-US" altLang="en-US" sz="1000" baseline="0" dirty="0" smtClean="0"/>
              <a:t> and professional growth </a:t>
            </a:r>
            <a:r>
              <a:rPr lang="en-US" altLang="en-US" sz="1000" dirty="0" smtClean="0"/>
              <a:t>cycle</a:t>
            </a:r>
            <a:r>
              <a:rPr lang="en-US" altLang="en-US" sz="1000" dirty="0"/>
              <a:t>, which all systems must include. It is likely that many of your systems already include this cycle, or something very similar.</a:t>
            </a:r>
          </a:p>
          <a:p>
            <a:endParaRPr lang="en-US" altLang="en-US" sz="1000" dirty="0"/>
          </a:p>
          <a:p>
            <a:r>
              <a:rPr lang="en-US" altLang="en-US" sz="1000" dirty="0"/>
              <a:t>Is a collaborative process that uses ongoing feedback with the purpose of focusing on improving effectiveness. </a:t>
            </a:r>
          </a:p>
          <a:p>
            <a:endParaRPr lang="en-US" altLang="en-US" sz="1000" dirty="0"/>
          </a:p>
          <a:p>
            <a:endParaRPr lang="en-US" altLang="en-US" dirty="0" smtClean="0"/>
          </a:p>
        </p:txBody>
      </p:sp>
      <p:sp>
        <p:nvSpPr>
          <p:cNvPr id="481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29057" indent="-280406" eaLnBrk="0" hangingPunct="0">
              <a:spcBef>
                <a:spcPct val="30000"/>
              </a:spcBef>
              <a:defRPr sz="1200">
                <a:solidFill>
                  <a:schemeClr val="tx1"/>
                </a:solidFill>
                <a:latin typeface="Calibri" pitchFamily="34" charset="0"/>
              </a:defRPr>
            </a:lvl2pPr>
            <a:lvl3pPr marL="1121626" indent="-224325" eaLnBrk="0" hangingPunct="0">
              <a:spcBef>
                <a:spcPct val="30000"/>
              </a:spcBef>
              <a:defRPr sz="1200">
                <a:solidFill>
                  <a:schemeClr val="tx1"/>
                </a:solidFill>
                <a:latin typeface="Calibri" pitchFamily="34" charset="0"/>
              </a:defRPr>
            </a:lvl3pPr>
            <a:lvl4pPr marL="1570276" indent="-224325" eaLnBrk="0" hangingPunct="0">
              <a:spcBef>
                <a:spcPct val="30000"/>
              </a:spcBef>
              <a:defRPr sz="1200">
                <a:solidFill>
                  <a:schemeClr val="tx1"/>
                </a:solidFill>
                <a:latin typeface="Calibri" pitchFamily="34" charset="0"/>
              </a:defRPr>
            </a:lvl4pPr>
            <a:lvl5pPr marL="2018927" indent="-224325" eaLnBrk="0" hangingPunct="0">
              <a:spcBef>
                <a:spcPct val="30000"/>
              </a:spcBef>
              <a:defRPr sz="1200">
                <a:solidFill>
                  <a:schemeClr val="tx1"/>
                </a:solidFill>
                <a:latin typeface="Calibri" pitchFamily="34" charset="0"/>
              </a:defRPr>
            </a:lvl5pPr>
            <a:lvl6pPr marL="2467577" indent="-224325" eaLnBrk="0" fontAlgn="base" hangingPunct="0">
              <a:spcBef>
                <a:spcPct val="30000"/>
              </a:spcBef>
              <a:spcAft>
                <a:spcPct val="0"/>
              </a:spcAft>
              <a:defRPr sz="1200">
                <a:solidFill>
                  <a:schemeClr val="tx1"/>
                </a:solidFill>
                <a:latin typeface="Calibri" pitchFamily="34" charset="0"/>
              </a:defRPr>
            </a:lvl6pPr>
            <a:lvl7pPr marL="2916227" indent="-224325" eaLnBrk="0" fontAlgn="base" hangingPunct="0">
              <a:spcBef>
                <a:spcPct val="30000"/>
              </a:spcBef>
              <a:spcAft>
                <a:spcPct val="0"/>
              </a:spcAft>
              <a:defRPr sz="1200">
                <a:solidFill>
                  <a:schemeClr val="tx1"/>
                </a:solidFill>
                <a:latin typeface="Calibri" pitchFamily="34" charset="0"/>
              </a:defRPr>
            </a:lvl7pPr>
            <a:lvl8pPr marL="3364878" indent="-224325" eaLnBrk="0" fontAlgn="base" hangingPunct="0">
              <a:spcBef>
                <a:spcPct val="30000"/>
              </a:spcBef>
              <a:spcAft>
                <a:spcPct val="0"/>
              </a:spcAft>
              <a:defRPr sz="1200">
                <a:solidFill>
                  <a:schemeClr val="tx1"/>
                </a:solidFill>
                <a:latin typeface="Calibri" pitchFamily="34" charset="0"/>
              </a:defRPr>
            </a:lvl8pPr>
            <a:lvl9pPr marL="3813528" indent="-224325"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C6C0F001-8DB4-4FA5-9749-9D4E4515CAD4}" type="slidenum">
              <a:rPr lang="en-US" altLang="en-US" smtClean="0">
                <a:latin typeface="Arial" charset="0"/>
              </a:rPr>
              <a:pPr eaLnBrk="1" hangingPunct="1">
                <a:spcBef>
                  <a:spcPct val="0"/>
                </a:spcBef>
              </a:pPr>
              <a:t>10</a:t>
            </a:fld>
            <a:endParaRPr lang="en-US" altLang="en-US" smtClean="0">
              <a:latin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The focus of the evaluation system is on improving professional practice and student learning.  To that end, linking evaluations with high quality professional learning is key.  Aligned evaluation systems inform educators of strengths and weaknesses and provide opportunities to make informed decisions regarding individual professional growth.  High quality professional learning is sustained and focused and relevant to the educator’s goals and needs. All educators must have opportunities for professional growth to meet their needs, not only those whose evaluation ratings do not meet the standard.  </a:t>
            </a:r>
          </a:p>
          <a:p>
            <a:r>
              <a:rPr lang="en-US" altLang="en-US" dirty="0" smtClean="0"/>
              <a:t> </a:t>
            </a:r>
          </a:p>
          <a:p>
            <a:r>
              <a:rPr lang="en-US" altLang="en-US" dirty="0" smtClean="0"/>
              <a:t>Evidence from observations and artifacts tied to the district performance rubric as well as educator self-reflections and SLG goals aggregated at the district level can reveal areas of focus for professional learning that will benefit groups of educators. It can also identify those staff who can serve as models or leaders in a particular area of practice. </a:t>
            </a:r>
          </a:p>
          <a:p>
            <a:endParaRPr lang="en-US" altLang="en-US" dirty="0" smtClean="0"/>
          </a:p>
        </p:txBody>
      </p:sp>
      <p:sp>
        <p:nvSpPr>
          <p:cNvPr id="491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29057" indent="-280406" eaLnBrk="0" hangingPunct="0">
              <a:spcBef>
                <a:spcPct val="30000"/>
              </a:spcBef>
              <a:defRPr sz="1200">
                <a:solidFill>
                  <a:schemeClr val="tx1"/>
                </a:solidFill>
                <a:latin typeface="Calibri" pitchFamily="34" charset="0"/>
              </a:defRPr>
            </a:lvl2pPr>
            <a:lvl3pPr marL="1121626" indent="-224325" eaLnBrk="0" hangingPunct="0">
              <a:spcBef>
                <a:spcPct val="30000"/>
              </a:spcBef>
              <a:defRPr sz="1200">
                <a:solidFill>
                  <a:schemeClr val="tx1"/>
                </a:solidFill>
                <a:latin typeface="Calibri" pitchFamily="34" charset="0"/>
              </a:defRPr>
            </a:lvl3pPr>
            <a:lvl4pPr marL="1570276" indent="-224325" eaLnBrk="0" hangingPunct="0">
              <a:spcBef>
                <a:spcPct val="30000"/>
              </a:spcBef>
              <a:defRPr sz="1200">
                <a:solidFill>
                  <a:schemeClr val="tx1"/>
                </a:solidFill>
                <a:latin typeface="Calibri" pitchFamily="34" charset="0"/>
              </a:defRPr>
            </a:lvl4pPr>
            <a:lvl5pPr marL="2018927" indent="-224325" eaLnBrk="0" hangingPunct="0">
              <a:spcBef>
                <a:spcPct val="30000"/>
              </a:spcBef>
              <a:defRPr sz="1200">
                <a:solidFill>
                  <a:schemeClr val="tx1"/>
                </a:solidFill>
                <a:latin typeface="Calibri" pitchFamily="34" charset="0"/>
              </a:defRPr>
            </a:lvl5pPr>
            <a:lvl6pPr marL="2467577" indent="-224325" eaLnBrk="0" fontAlgn="base" hangingPunct="0">
              <a:spcBef>
                <a:spcPct val="30000"/>
              </a:spcBef>
              <a:spcAft>
                <a:spcPct val="0"/>
              </a:spcAft>
              <a:defRPr sz="1200">
                <a:solidFill>
                  <a:schemeClr val="tx1"/>
                </a:solidFill>
                <a:latin typeface="Calibri" pitchFamily="34" charset="0"/>
              </a:defRPr>
            </a:lvl6pPr>
            <a:lvl7pPr marL="2916227" indent="-224325" eaLnBrk="0" fontAlgn="base" hangingPunct="0">
              <a:spcBef>
                <a:spcPct val="30000"/>
              </a:spcBef>
              <a:spcAft>
                <a:spcPct val="0"/>
              </a:spcAft>
              <a:defRPr sz="1200">
                <a:solidFill>
                  <a:schemeClr val="tx1"/>
                </a:solidFill>
                <a:latin typeface="Calibri" pitchFamily="34" charset="0"/>
              </a:defRPr>
            </a:lvl7pPr>
            <a:lvl8pPr marL="3364878" indent="-224325" eaLnBrk="0" fontAlgn="base" hangingPunct="0">
              <a:spcBef>
                <a:spcPct val="30000"/>
              </a:spcBef>
              <a:spcAft>
                <a:spcPct val="0"/>
              </a:spcAft>
              <a:defRPr sz="1200">
                <a:solidFill>
                  <a:schemeClr val="tx1"/>
                </a:solidFill>
                <a:latin typeface="Calibri" pitchFamily="34" charset="0"/>
              </a:defRPr>
            </a:lvl8pPr>
            <a:lvl9pPr marL="3813528" indent="-224325"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3BA432FE-EAEE-4BD6-B7E5-683AC5887582}" type="slidenum">
              <a:rPr lang="en-US" altLang="en-US" smtClean="0">
                <a:latin typeface="Arial" charset="0"/>
              </a:rPr>
              <a:pPr eaLnBrk="1" hangingPunct="1">
                <a:spcBef>
                  <a:spcPct val="0"/>
                </a:spcBef>
              </a:pPr>
              <a:t>11</a:t>
            </a:fld>
            <a:endParaRPr lang="en-US" altLang="en-US" smtClean="0">
              <a:latin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Two of the supports to Charter schools involve in-person work sessions that will be held in four locations around the state. As mentioned earlier in this webinar, schools will need to complete some work prior to attending in order to accomplish meaningful work during this time. The rest of today’s webinar will focus on the steps to prepare for these sessions.</a:t>
            </a:r>
            <a:endParaRPr lang="en-US" dirty="0"/>
          </a:p>
        </p:txBody>
      </p:sp>
      <p:sp>
        <p:nvSpPr>
          <p:cNvPr id="4" name="Slide Number Placeholder 3"/>
          <p:cNvSpPr>
            <a:spLocks noGrp="1"/>
          </p:cNvSpPr>
          <p:nvPr>
            <p:ph type="sldNum" sz="quarter" idx="10"/>
          </p:nvPr>
        </p:nvSpPr>
        <p:spPr/>
        <p:txBody>
          <a:bodyPr/>
          <a:lstStyle/>
          <a:p>
            <a:fld id="{C76E4365-AECC-4DE7-962E-007D6B77F07F}" type="slidenum">
              <a:rPr lang="en-US" smtClean="0"/>
              <a:t>12</a:t>
            </a:fld>
            <a:endParaRPr lang="en-US"/>
          </a:p>
        </p:txBody>
      </p:sp>
    </p:spTree>
    <p:extLst>
      <p:ext uri="{BB962C8B-B14F-4D97-AF65-F5344CB8AC3E}">
        <p14:creationId xmlns:p14="http://schemas.microsoft.com/office/powerpoint/2010/main" val="29743215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76E4365-AECC-4DE7-962E-007D6B77F07F}" type="slidenum">
              <a:rPr lang="en-US" smtClean="0"/>
              <a:t>13</a:t>
            </a:fld>
            <a:endParaRPr lang="en-US"/>
          </a:p>
        </p:txBody>
      </p:sp>
    </p:spTree>
    <p:extLst>
      <p:ext uri="{BB962C8B-B14F-4D97-AF65-F5344CB8AC3E}">
        <p14:creationId xmlns:p14="http://schemas.microsoft.com/office/powerpoint/2010/main" val="26030410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order to develop a</a:t>
            </a:r>
            <a:r>
              <a:rPr lang="en-US" baseline="0" dirty="0" smtClean="0"/>
              <a:t> meaningful evaluation system that is supported by all staff it is important that the design team include all relevant stakeholders. This will ensure buy-in and meets the obligation of SB290 that this be a collaborative process.</a:t>
            </a:r>
          </a:p>
          <a:p>
            <a:endParaRPr lang="en-US" baseline="0" dirty="0" smtClean="0"/>
          </a:p>
          <a:p>
            <a:r>
              <a:rPr lang="en-US" baseline="0" dirty="0" smtClean="0"/>
              <a:t>The first step in preparing for the work sessions is to identify a team. It is not necessary to create a team if an existing team is well positioned to do the work. Including one administrator, one teacher and one board member, at minimum is advised. Depending on your school’s philosophy and instructional approach there may be additional stakeholders you want to include.</a:t>
            </a:r>
            <a:endParaRPr lang="en-US" dirty="0"/>
          </a:p>
        </p:txBody>
      </p:sp>
      <p:sp>
        <p:nvSpPr>
          <p:cNvPr id="4" name="Slide Number Placeholder 3"/>
          <p:cNvSpPr>
            <a:spLocks noGrp="1"/>
          </p:cNvSpPr>
          <p:nvPr>
            <p:ph type="sldNum" sz="quarter" idx="10"/>
          </p:nvPr>
        </p:nvSpPr>
        <p:spPr/>
        <p:txBody>
          <a:bodyPr/>
          <a:lstStyle/>
          <a:p>
            <a:fld id="{C76E4365-AECC-4DE7-962E-007D6B77F07F}" type="slidenum">
              <a:rPr lang="en-US" smtClean="0"/>
              <a:t>14</a:t>
            </a:fld>
            <a:endParaRPr lang="en-US"/>
          </a:p>
        </p:txBody>
      </p:sp>
    </p:spTree>
    <p:extLst>
      <p:ext uri="{BB962C8B-B14F-4D97-AF65-F5344CB8AC3E}">
        <p14:creationId xmlns:p14="http://schemas.microsoft.com/office/powerpoint/2010/main" val="8098287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smtClean="0"/>
              <a:t>The second step is to identify what</a:t>
            </a:r>
            <a:r>
              <a:rPr lang="en-US" altLang="en-US" baseline="0" dirty="0" smtClean="0"/>
              <a:t> your school already has in place. </a:t>
            </a:r>
            <a:r>
              <a:rPr lang="en-US" altLang="en-US" dirty="0" smtClean="0"/>
              <a:t>You will not need to reinvent the wheel. Much of what your school is currently doing with evaluation may already be in alignment with what is required. ODE has</a:t>
            </a:r>
            <a:r>
              <a:rPr lang="en-US" altLang="en-US" baseline="0" dirty="0" smtClean="0"/>
              <a:t> developed a process tool for teams to use to examine their current system and tools to identify where alignment exists and where additional work is required. </a:t>
            </a:r>
          </a:p>
          <a:p>
            <a:endParaRPr lang="en-US" altLang="en-US" baseline="0" dirty="0" smtClean="0"/>
          </a:p>
          <a:p>
            <a:r>
              <a:rPr lang="en-US" altLang="en-US" baseline="0" dirty="0" smtClean="0"/>
              <a:t>This tool should be completed prior to attending the January sessions. We’ll show you the tool later in the webinar.</a:t>
            </a:r>
            <a:endParaRPr lang="en-US" altLang="en-US" dirty="0" smtClean="0"/>
          </a:p>
          <a:p>
            <a:endParaRPr lang="en-US" dirty="0"/>
          </a:p>
        </p:txBody>
      </p:sp>
      <p:sp>
        <p:nvSpPr>
          <p:cNvPr id="4" name="Slide Number Placeholder 3"/>
          <p:cNvSpPr>
            <a:spLocks noGrp="1"/>
          </p:cNvSpPr>
          <p:nvPr>
            <p:ph type="sldNum" sz="quarter" idx="10"/>
          </p:nvPr>
        </p:nvSpPr>
        <p:spPr/>
        <p:txBody>
          <a:bodyPr/>
          <a:lstStyle/>
          <a:p>
            <a:fld id="{C76E4365-AECC-4DE7-962E-007D6B77F07F}" type="slidenum">
              <a:rPr lang="en-US" smtClean="0"/>
              <a:t>15</a:t>
            </a:fld>
            <a:endParaRPr lang="en-US"/>
          </a:p>
        </p:txBody>
      </p:sp>
    </p:spTree>
    <p:extLst>
      <p:ext uri="{BB962C8B-B14F-4D97-AF65-F5344CB8AC3E}">
        <p14:creationId xmlns:p14="http://schemas.microsoft.com/office/powerpoint/2010/main" val="41720847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key component of the evaluation system is the</a:t>
            </a:r>
            <a:r>
              <a:rPr lang="en-US" baseline="0" dirty="0" smtClean="0"/>
              <a:t> evaluation rubric which describes levels of performance. All rubrics used in evaluation systems are required to be aligned to the standards for professional practice. </a:t>
            </a:r>
          </a:p>
          <a:p>
            <a:endParaRPr lang="en-US" baseline="0" dirty="0" smtClean="0"/>
          </a:p>
          <a:p>
            <a:r>
              <a:rPr lang="en-US" baseline="0" dirty="0" smtClean="0"/>
              <a:t>The team’s third step is to think about which rubric might work best for your school. ODE has identified recommended rubrics that are aligned to the standards which schools </a:t>
            </a:r>
            <a:r>
              <a:rPr lang="en-US" baseline="0" smtClean="0"/>
              <a:t>can adopt. </a:t>
            </a:r>
            <a:r>
              <a:rPr lang="en-US" baseline="0" dirty="0" smtClean="0"/>
              <a:t>Schools are also free to use an existing rubric already in place in their system. Teams should be aware that if they choose to use a rubric that is not included on the recommended list a match gap analysis will need to be conducted demonstrate alignment to the standards.</a:t>
            </a:r>
          </a:p>
          <a:p>
            <a:endParaRPr lang="en-US" baseline="0" dirty="0" smtClean="0"/>
          </a:p>
          <a:p>
            <a:r>
              <a:rPr lang="en-US" baseline="0" dirty="0" smtClean="0"/>
              <a:t>Another factor for teams to consider is which rubric is in use by the sponsoring district. Charter schools are not required to use the same rubric as their sponsor, but doing so would provide access to the tools, training and resources already in place within the district.</a:t>
            </a:r>
            <a:endParaRPr lang="en-US" dirty="0"/>
          </a:p>
        </p:txBody>
      </p:sp>
      <p:sp>
        <p:nvSpPr>
          <p:cNvPr id="4" name="Slide Number Placeholder 3"/>
          <p:cNvSpPr>
            <a:spLocks noGrp="1"/>
          </p:cNvSpPr>
          <p:nvPr>
            <p:ph type="sldNum" sz="quarter" idx="10"/>
          </p:nvPr>
        </p:nvSpPr>
        <p:spPr/>
        <p:txBody>
          <a:bodyPr/>
          <a:lstStyle/>
          <a:p>
            <a:fld id="{C76E4365-AECC-4DE7-962E-007D6B77F07F}" type="slidenum">
              <a:rPr lang="en-US" smtClean="0"/>
              <a:t>16</a:t>
            </a:fld>
            <a:endParaRPr lang="en-US"/>
          </a:p>
        </p:txBody>
      </p:sp>
    </p:spTree>
    <p:extLst>
      <p:ext uri="{BB962C8B-B14F-4D97-AF65-F5344CB8AC3E}">
        <p14:creationId xmlns:p14="http://schemas.microsoft.com/office/powerpoint/2010/main" val="187454713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final</a:t>
            </a:r>
            <a:r>
              <a:rPr lang="en-US" baseline="0" dirty="0" smtClean="0"/>
              <a:t> step before attending one of the work sessions is to make a preliminary decision about which rubric the team believes is a best match. The school is not locked in to this decision, but will be asked to bring a copy of the rubric they initially decide on to the work session.</a:t>
            </a:r>
            <a:endParaRPr lang="en-US" dirty="0"/>
          </a:p>
        </p:txBody>
      </p:sp>
      <p:sp>
        <p:nvSpPr>
          <p:cNvPr id="4" name="Slide Number Placeholder 3"/>
          <p:cNvSpPr>
            <a:spLocks noGrp="1"/>
          </p:cNvSpPr>
          <p:nvPr>
            <p:ph type="sldNum" sz="quarter" idx="10"/>
          </p:nvPr>
        </p:nvSpPr>
        <p:spPr/>
        <p:txBody>
          <a:bodyPr/>
          <a:lstStyle/>
          <a:p>
            <a:fld id="{C76E4365-AECC-4DE7-962E-007D6B77F07F}" type="slidenum">
              <a:rPr lang="en-US" smtClean="0"/>
              <a:t>17</a:t>
            </a:fld>
            <a:endParaRPr lang="en-US"/>
          </a:p>
        </p:txBody>
      </p:sp>
    </p:spTree>
    <p:extLst>
      <p:ext uri="{BB962C8B-B14F-4D97-AF65-F5344CB8AC3E}">
        <p14:creationId xmlns:p14="http://schemas.microsoft.com/office/powerpoint/2010/main" val="4973804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Work</a:t>
            </a:r>
            <a:r>
              <a:rPr lang="en-US" baseline="0" dirty="0" smtClean="0"/>
              <a:t> sessions will be held in four locations. Kate Pattison sent out registration information last week. Schools should choose one of these four sessions to attend.</a:t>
            </a:r>
            <a:endParaRPr lang="en-US" dirty="0"/>
          </a:p>
        </p:txBody>
      </p:sp>
      <p:sp>
        <p:nvSpPr>
          <p:cNvPr id="4" name="Slide Number Placeholder 3"/>
          <p:cNvSpPr>
            <a:spLocks noGrp="1"/>
          </p:cNvSpPr>
          <p:nvPr>
            <p:ph type="sldNum" sz="quarter" idx="10"/>
          </p:nvPr>
        </p:nvSpPr>
        <p:spPr/>
        <p:txBody>
          <a:bodyPr/>
          <a:lstStyle/>
          <a:p>
            <a:fld id="{C76E4365-AECC-4DE7-962E-007D6B77F07F}" type="slidenum">
              <a:rPr lang="en-US" smtClean="0"/>
              <a:t>18</a:t>
            </a:fld>
            <a:endParaRPr lang="en-US"/>
          </a:p>
        </p:txBody>
      </p:sp>
    </p:spTree>
    <p:extLst>
      <p:ext uri="{BB962C8B-B14F-4D97-AF65-F5344CB8AC3E}">
        <p14:creationId xmlns:p14="http://schemas.microsoft.com/office/powerpoint/2010/main" val="26372906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process tool that ODE has developed</a:t>
            </a:r>
            <a:r>
              <a:rPr lang="en-US" baseline="0" dirty="0" smtClean="0"/>
              <a:t> is provided to help your team evaluate your current system to identify where it is aligned and where it has gaps. It is designed as a checklist with places for the team to comment on alignment for each of the 5 required components. </a:t>
            </a:r>
            <a:endParaRPr lang="en-US" dirty="0"/>
          </a:p>
        </p:txBody>
      </p:sp>
      <p:sp>
        <p:nvSpPr>
          <p:cNvPr id="4" name="Slide Number Placeholder 3"/>
          <p:cNvSpPr>
            <a:spLocks noGrp="1"/>
          </p:cNvSpPr>
          <p:nvPr>
            <p:ph type="sldNum" sz="quarter" idx="10"/>
          </p:nvPr>
        </p:nvSpPr>
        <p:spPr/>
        <p:txBody>
          <a:bodyPr/>
          <a:lstStyle/>
          <a:p>
            <a:fld id="{C76E4365-AECC-4DE7-962E-007D6B77F07F}" type="slidenum">
              <a:rPr lang="en-US" smtClean="0"/>
              <a:t>19</a:t>
            </a:fld>
            <a:endParaRPr lang="en-US"/>
          </a:p>
        </p:txBody>
      </p:sp>
    </p:spTree>
    <p:extLst>
      <p:ext uri="{BB962C8B-B14F-4D97-AF65-F5344CB8AC3E}">
        <p14:creationId xmlns:p14="http://schemas.microsoft.com/office/powerpoint/2010/main" val="18849297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As you know, charter schools are required to abide by the Oregon Framework (SB290) requirements of evaluation systems by the start of the 2016-2017 school year. ODE has put together a set of supports for the 2015-16 school year to assist charter schools in the creation of evaluation systems aligned to the requirements of the Oregon Framework and a plan for implementation.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larger</a:t>
            </a:r>
            <a:r>
              <a:rPr lang="en-US" sz="1200" kern="1200" baseline="0" dirty="0" smtClean="0">
                <a:solidFill>
                  <a:schemeClr val="tx1"/>
                </a:solidFill>
                <a:effectLst/>
                <a:latin typeface="+mn-lt"/>
                <a:ea typeface="+mn-ea"/>
                <a:cs typeface="+mn-cs"/>
              </a:rPr>
              <a:t> outcome for this school year is for charter schools to gain a working knowledge of the required components of evaluation systems as described in the Oregon Framework, to develop/revise an evaluation system in line with those requirements and to begin planning for implementation in the 2016-17 school year.</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mn-lt"/>
                <a:ea typeface="+mn-ea"/>
                <a:cs typeface="+mn-cs"/>
              </a:rPr>
              <a:t>For the purposes of our webinar today and the work sessions that we’ll talk about we will be focusing on teacher systems. Systems for administrators will be referenced, but will not be the focus of today’s conversation.</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76E4365-AECC-4DE7-962E-007D6B77F07F}" type="slidenum">
              <a:rPr lang="en-US" smtClean="0"/>
              <a:t>2</a:t>
            </a:fld>
            <a:endParaRPr lang="en-US"/>
          </a:p>
        </p:txBody>
      </p:sp>
    </p:spTree>
    <p:extLst>
      <p:ext uri="{BB962C8B-B14F-4D97-AF65-F5344CB8AC3E}">
        <p14:creationId xmlns:p14="http://schemas.microsoft.com/office/powerpoint/2010/main" val="8383583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6E4365-AECC-4DE7-962E-007D6B77F07F}" type="slidenum">
              <a:rPr lang="en-US" smtClean="0"/>
              <a:t>20</a:t>
            </a:fld>
            <a:endParaRPr lang="en-US"/>
          </a:p>
        </p:txBody>
      </p:sp>
    </p:spTree>
    <p:extLst>
      <p:ext uri="{BB962C8B-B14F-4D97-AF65-F5344CB8AC3E}">
        <p14:creationId xmlns:p14="http://schemas.microsoft.com/office/powerpoint/2010/main" val="225332378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ODE</a:t>
            </a:r>
            <a:r>
              <a:rPr lang="en-US" baseline="0" dirty="0" smtClean="0"/>
              <a:t> web site includes an Educator Effectiveness Toolkit that contains a wealth of resources for this work. A charter school web page has been established that includes information about the work sessions as well as a copy of the process tool that teams will need to complete.</a:t>
            </a:r>
            <a:endParaRPr lang="en-US" dirty="0"/>
          </a:p>
        </p:txBody>
      </p:sp>
      <p:sp>
        <p:nvSpPr>
          <p:cNvPr id="4" name="Slide Number Placeholder 3"/>
          <p:cNvSpPr>
            <a:spLocks noGrp="1"/>
          </p:cNvSpPr>
          <p:nvPr>
            <p:ph type="sldNum" sz="quarter" idx="10"/>
          </p:nvPr>
        </p:nvSpPr>
        <p:spPr/>
        <p:txBody>
          <a:bodyPr/>
          <a:lstStyle/>
          <a:p>
            <a:fld id="{C76E4365-AECC-4DE7-962E-007D6B77F07F}" type="slidenum">
              <a:rPr lang="en-US" smtClean="0"/>
              <a:t>21</a:t>
            </a:fld>
            <a:endParaRPr lang="en-US"/>
          </a:p>
        </p:txBody>
      </p:sp>
    </p:spTree>
    <p:extLst>
      <p:ext uri="{BB962C8B-B14F-4D97-AF65-F5344CB8AC3E}">
        <p14:creationId xmlns:p14="http://schemas.microsoft.com/office/powerpoint/2010/main" val="37035941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46E1485-5045-47DA-9824-E7BB4867BD77}" type="slidenum">
              <a:rPr lang="en-US" smtClean="0"/>
              <a:t>22</a:t>
            </a:fld>
            <a:endParaRPr lang="en-US"/>
          </a:p>
        </p:txBody>
      </p:sp>
    </p:spTree>
    <p:extLst>
      <p:ext uri="{BB962C8B-B14F-4D97-AF65-F5344CB8AC3E}">
        <p14:creationId xmlns:p14="http://schemas.microsoft.com/office/powerpoint/2010/main" val="57582778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6E4365-AECC-4DE7-962E-007D6B77F07F}" type="slidenum">
              <a:rPr lang="en-US" smtClean="0"/>
              <a:t>23</a:t>
            </a:fld>
            <a:endParaRPr lang="en-US"/>
          </a:p>
        </p:txBody>
      </p:sp>
    </p:spTree>
    <p:extLst>
      <p:ext uri="{BB962C8B-B14F-4D97-AF65-F5344CB8AC3E}">
        <p14:creationId xmlns:p14="http://schemas.microsoft.com/office/powerpoint/2010/main" val="1819481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These supports are being provided in several</a:t>
            </a:r>
            <a:r>
              <a:rPr lang="en-US" baseline="0" dirty="0" smtClean="0"/>
              <a:t> phases, the first of which is today’s webinar.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mn-lt"/>
                <a:ea typeface="+mn-ea"/>
                <a:cs typeface="+mn-cs"/>
              </a:rPr>
              <a:t>The purpose of the webinar is </a:t>
            </a:r>
            <a:r>
              <a:rPr lang="en-US" sz="1200" kern="1200" dirty="0" smtClean="0">
                <a:solidFill>
                  <a:schemeClr val="tx1"/>
                </a:solidFill>
                <a:effectLst/>
                <a:latin typeface="+mn-lt"/>
                <a:ea typeface="+mn-ea"/>
                <a:cs typeface="+mn-cs"/>
              </a:rPr>
              <a:t>to begin this discussion and to inform charter schools of the pre-work required to participate in the second</a:t>
            </a:r>
            <a:r>
              <a:rPr lang="en-US" sz="1200" kern="1200" baseline="0" dirty="0" smtClean="0">
                <a:solidFill>
                  <a:schemeClr val="tx1"/>
                </a:solidFill>
                <a:effectLst/>
                <a:latin typeface="+mn-lt"/>
                <a:ea typeface="+mn-ea"/>
                <a:cs typeface="+mn-cs"/>
              </a:rPr>
              <a:t> phase of support which is </a:t>
            </a:r>
            <a:r>
              <a:rPr lang="en-US" sz="1200" kern="1200" dirty="0" smtClean="0">
                <a:solidFill>
                  <a:schemeClr val="tx1"/>
                </a:solidFill>
                <a:effectLst/>
                <a:latin typeface="+mn-lt"/>
                <a:ea typeface="+mn-ea"/>
                <a:cs typeface="+mn-cs"/>
              </a:rPr>
              <a:t>the regional work sessions that will take place</a:t>
            </a:r>
            <a:r>
              <a:rPr lang="en-US" sz="1200" kern="1200" baseline="0" dirty="0" smtClean="0">
                <a:solidFill>
                  <a:schemeClr val="tx1"/>
                </a:solidFill>
                <a:effectLst/>
                <a:latin typeface="+mn-lt"/>
                <a:ea typeface="+mn-ea"/>
                <a:cs typeface="+mn-cs"/>
              </a:rPr>
              <a:t> in January</a:t>
            </a:r>
            <a:r>
              <a:rPr lang="en-US" sz="1200" kern="1200" dirty="0" smtClean="0">
                <a:solidFill>
                  <a:schemeClr val="tx1"/>
                </a:solidFill>
                <a:effectLst/>
                <a:latin typeface="+mn-lt"/>
                <a:ea typeface="+mn-ea"/>
                <a:cs typeface="+mn-cs"/>
              </a:rPr>
              <a:t>. </a:t>
            </a:r>
            <a:r>
              <a:rPr lang="en-US" sz="1200" i="1" kern="1200" dirty="0" smtClean="0">
                <a:solidFill>
                  <a:schemeClr val="tx1"/>
                </a:solidFill>
                <a:effectLst/>
                <a:latin typeface="+mn-lt"/>
                <a:ea typeface="+mn-ea"/>
                <a:cs typeface="+mn-cs"/>
              </a:rPr>
              <a:t>We are taping this webinar and </a:t>
            </a:r>
            <a:r>
              <a:rPr lang="en-US" sz="1200" kern="1200" dirty="0" smtClean="0">
                <a:solidFill>
                  <a:schemeClr val="tx1"/>
                </a:solidFill>
                <a:effectLst/>
                <a:latin typeface="+mn-lt"/>
                <a:ea typeface="+mn-ea"/>
                <a:cs typeface="+mn-cs"/>
              </a:rPr>
              <a:t> will post the video link </a:t>
            </a:r>
            <a:r>
              <a:rPr lang="en-US" sz="1200" u="none" kern="1200" dirty="0" smtClean="0">
                <a:solidFill>
                  <a:schemeClr val="tx1"/>
                </a:solidFill>
                <a:effectLst/>
                <a:latin typeface="+mn-lt"/>
                <a:ea typeface="+mn-ea"/>
                <a:cs typeface="+mn-cs"/>
              </a:rPr>
              <a:t>on</a:t>
            </a:r>
            <a:r>
              <a:rPr lang="en-US" sz="1200" u="none" kern="1200" baseline="0" dirty="0" smtClean="0">
                <a:solidFill>
                  <a:schemeClr val="tx1"/>
                </a:solidFill>
                <a:effectLst/>
                <a:latin typeface="+mn-lt"/>
                <a:ea typeface="+mn-ea"/>
                <a:cs typeface="+mn-cs"/>
              </a:rPr>
              <a:t> the Charter School page of the Educator Effectiveness Toolkit.</a:t>
            </a:r>
            <a:endParaRPr lang="en-US" sz="1200" u="none"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76E4365-AECC-4DE7-962E-007D6B77F07F}" type="slidenum">
              <a:rPr lang="en-US" smtClean="0"/>
              <a:t>3</a:t>
            </a:fld>
            <a:endParaRPr lang="en-US"/>
          </a:p>
        </p:txBody>
      </p:sp>
    </p:spTree>
    <p:extLst>
      <p:ext uri="{BB962C8B-B14F-4D97-AF65-F5344CB8AC3E}">
        <p14:creationId xmlns:p14="http://schemas.microsoft.com/office/powerpoint/2010/main" val="24142793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Implementation of an evaluation and support system is not just for accountability purposes. While having an evaluation system aligned to the Framework is required, the primary purpose should be to improve practice of teachers and administrators and improve outcomes for students.</a:t>
            </a:r>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27500" indent="-278849" eaLnBrk="0" hangingPunct="0">
              <a:spcBef>
                <a:spcPct val="30000"/>
              </a:spcBef>
              <a:defRPr sz="1200">
                <a:solidFill>
                  <a:schemeClr val="tx1"/>
                </a:solidFill>
                <a:latin typeface="Calibri" pitchFamily="34" charset="0"/>
              </a:defRPr>
            </a:lvl2pPr>
            <a:lvl3pPr marL="1120069" indent="-222768" eaLnBrk="0" hangingPunct="0">
              <a:spcBef>
                <a:spcPct val="30000"/>
              </a:spcBef>
              <a:defRPr sz="1200">
                <a:solidFill>
                  <a:schemeClr val="tx1"/>
                </a:solidFill>
                <a:latin typeface="Calibri" pitchFamily="34" charset="0"/>
              </a:defRPr>
            </a:lvl3pPr>
            <a:lvl4pPr marL="1568719" indent="-222768" eaLnBrk="0" hangingPunct="0">
              <a:spcBef>
                <a:spcPct val="30000"/>
              </a:spcBef>
              <a:defRPr sz="1200">
                <a:solidFill>
                  <a:schemeClr val="tx1"/>
                </a:solidFill>
                <a:latin typeface="Calibri" pitchFamily="34" charset="0"/>
              </a:defRPr>
            </a:lvl4pPr>
            <a:lvl5pPr marL="2017369" indent="-222768" eaLnBrk="0" hangingPunct="0">
              <a:spcBef>
                <a:spcPct val="30000"/>
              </a:spcBef>
              <a:defRPr sz="1200">
                <a:solidFill>
                  <a:schemeClr val="tx1"/>
                </a:solidFill>
                <a:latin typeface="Calibri" pitchFamily="34" charset="0"/>
              </a:defRPr>
            </a:lvl5pPr>
            <a:lvl6pPr marL="2466020" indent="-222768" eaLnBrk="0" fontAlgn="base" hangingPunct="0">
              <a:spcBef>
                <a:spcPct val="30000"/>
              </a:spcBef>
              <a:spcAft>
                <a:spcPct val="0"/>
              </a:spcAft>
              <a:defRPr sz="1200">
                <a:solidFill>
                  <a:schemeClr val="tx1"/>
                </a:solidFill>
                <a:latin typeface="Calibri" pitchFamily="34" charset="0"/>
              </a:defRPr>
            </a:lvl6pPr>
            <a:lvl7pPr marL="2914670" indent="-222768" eaLnBrk="0" fontAlgn="base" hangingPunct="0">
              <a:spcBef>
                <a:spcPct val="30000"/>
              </a:spcBef>
              <a:spcAft>
                <a:spcPct val="0"/>
              </a:spcAft>
              <a:defRPr sz="1200">
                <a:solidFill>
                  <a:schemeClr val="tx1"/>
                </a:solidFill>
                <a:latin typeface="Calibri" pitchFamily="34" charset="0"/>
              </a:defRPr>
            </a:lvl7pPr>
            <a:lvl8pPr marL="3363320" indent="-222768" eaLnBrk="0" fontAlgn="base" hangingPunct="0">
              <a:spcBef>
                <a:spcPct val="30000"/>
              </a:spcBef>
              <a:spcAft>
                <a:spcPct val="0"/>
              </a:spcAft>
              <a:defRPr sz="1200">
                <a:solidFill>
                  <a:schemeClr val="tx1"/>
                </a:solidFill>
                <a:latin typeface="Calibri" pitchFamily="34" charset="0"/>
              </a:defRPr>
            </a:lvl8pPr>
            <a:lvl9pPr marL="3811971" indent="-222768"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9F1E341C-2942-4E87-ABCF-DAB1384F2946}" type="slidenum">
              <a:rPr lang="en-US" altLang="en-US" smtClean="0">
                <a:latin typeface="Arial" charset="0"/>
              </a:rPr>
              <a:pPr eaLnBrk="1" hangingPunct="1">
                <a:spcBef>
                  <a:spcPct val="0"/>
                </a:spcBef>
              </a:pPr>
              <a:t>4</a:t>
            </a:fld>
            <a:endParaRPr lang="en-US" altLang="en-US" smtClean="0">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altLang="en-US" dirty="0" smtClean="0"/>
              <a:t>The changes in requirements around evaluation and support systems that are now in place in all Oregon districts are the result of both state and federal requirements.   </a:t>
            </a:r>
          </a:p>
          <a:p>
            <a:pPr eaLnBrk="1" hangingPunct="1">
              <a:spcBef>
                <a:spcPct val="0"/>
              </a:spcBef>
            </a:pPr>
            <a:endParaRPr lang="en-US" altLang="en-US" dirty="0" smtClean="0"/>
          </a:p>
          <a:p>
            <a:pPr eaLnBrk="1" hangingPunct="1">
              <a:spcBef>
                <a:spcPct val="0"/>
              </a:spcBef>
            </a:pPr>
            <a:r>
              <a:rPr lang="en-US" altLang="en-US" dirty="0" smtClean="0"/>
              <a:t>SB 290 required districts to use the adopted standards for teacher and administrator practice for all evaluations.</a:t>
            </a:r>
          </a:p>
          <a:p>
            <a:pPr eaLnBrk="1" hangingPunct="1">
              <a:spcBef>
                <a:spcPct val="0"/>
              </a:spcBef>
            </a:pPr>
            <a:endParaRPr lang="en-US" altLang="en-US" dirty="0" smtClean="0"/>
          </a:p>
          <a:p>
            <a:pPr eaLnBrk="1" hangingPunct="1">
              <a:spcBef>
                <a:spcPct val="0"/>
              </a:spcBef>
            </a:pPr>
            <a:r>
              <a:rPr lang="en-US" altLang="en-US" dirty="0" smtClean="0"/>
              <a:t>ESEA waiver requires that evaluations include evidence of teacher impact on student learning and growth as measured by statewide assessments in ELA and math.</a:t>
            </a:r>
          </a:p>
          <a:p>
            <a:pPr eaLnBrk="1" hangingPunct="1">
              <a:spcBef>
                <a:spcPct val="0"/>
              </a:spcBef>
            </a:pPr>
            <a:endParaRPr lang="en-US" altLang="en-US" dirty="0" smtClean="0"/>
          </a:p>
          <a:p>
            <a:pPr eaLnBrk="1" hangingPunct="1">
              <a:spcBef>
                <a:spcPct val="0"/>
              </a:spcBef>
            </a:pPr>
            <a:r>
              <a:rPr lang="en-US" altLang="en-US" dirty="0" smtClean="0"/>
              <a:t>The Oregon Framework establishes the parameters for all local evaluation systems. HB 2186 which was passed during the most recent legislative session requires charter schools to develop and implement evaluation systems aligned to the framework.</a:t>
            </a:r>
          </a:p>
          <a:p>
            <a:endParaRPr lang="en-US" dirty="0"/>
          </a:p>
        </p:txBody>
      </p:sp>
      <p:sp>
        <p:nvSpPr>
          <p:cNvPr id="4" name="Slide Number Placeholder 3"/>
          <p:cNvSpPr>
            <a:spLocks noGrp="1"/>
          </p:cNvSpPr>
          <p:nvPr>
            <p:ph type="sldNum" sz="quarter" idx="10"/>
          </p:nvPr>
        </p:nvSpPr>
        <p:spPr/>
        <p:txBody>
          <a:bodyPr/>
          <a:lstStyle/>
          <a:p>
            <a:fld id="{C76E4365-AECC-4DE7-962E-007D6B77F07F}" type="slidenum">
              <a:rPr lang="en-US" smtClean="0"/>
              <a:t>5</a:t>
            </a:fld>
            <a:endParaRPr lang="en-US"/>
          </a:p>
        </p:txBody>
      </p:sp>
    </p:spTree>
    <p:extLst>
      <p:ext uri="{BB962C8B-B14F-4D97-AF65-F5344CB8AC3E}">
        <p14:creationId xmlns:p14="http://schemas.microsoft.com/office/powerpoint/2010/main" val="29743215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There are 5 required elements that must be included in all evaluation and support systems.</a:t>
            </a:r>
            <a:r>
              <a:rPr lang="en-US" altLang="en-US" baseline="0" dirty="0" smtClean="0"/>
              <a:t> All evaluation systems must align to these five requirements, but schools do have some flexibility in their design.</a:t>
            </a:r>
            <a:endParaRPr lang="en-US" altLang="en-US" dirty="0" smtClean="0"/>
          </a:p>
          <a:p>
            <a:endParaRPr lang="en-US" altLang="en-US"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altLang="en-US" b="1" dirty="0" smtClean="0"/>
              <a:t>Based on standards of practice </a:t>
            </a:r>
            <a:r>
              <a:rPr lang="en-US" altLang="en-US" dirty="0" smtClean="0"/>
              <a:t>-</a:t>
            </a:r>
            <a:r>
              <a:rPr lang="en-US" sz="1200" kern="1200" dirty="0" smtClean="0">
                <a:solidFill>
                  <a:schemeClr val="tx1"/>
                </a:solidFill>
                <a:effectLst/>
                <a:latin typeface="+mn-lt"/>
                <a:ea typeface="+mn-ea"/>
                <a:cs typeface="+mn-cs"/>
              </a:rPr>
              <a:t>The state adopted Model Core Teaching Standards and Educational Leadership/Administrator Standards define what teachers and administrators should know and be able to do to ensure that every student is ready for college, careers and engaged citizenship in today’s world.  </a:t>
            </a:r>
            <a:endParaRPr lang="en-US" sz="1400" kern="1200" dirty="0" smtClean="0">
              <a:solidFill>
                <a:schemeClr val="tx1"/>
              </a:solidFill>
              <a:effectLst/>
              <a:latin typeface="+mn-lt"/>
              <a:ea typeface="+mn-ea"/>
              <a:cs typeface="+mn-cs"/>
            </a:endParaRPr>
          </a:p>
          <a:p>
            <a:pPr marL="0" marR="0" lvl="1" indent="0" algn="l" defTabSz="914400" rtl="0" eaLnBrk="1" fontAlgn="auto" latinLnBrk="0" hangingPunct="1">
              <a:lnSpc>
                <a:spcPct val="100000"/>
              </a:lnSpc>
              <a:spcBef>
                <a:spcPts val="0"/>
              </a:spcBef>
              <a:spcAft>
                <a:spcPts val="0"/>
              </a:spcAft>
              <a:buClrTx/>
              <a:buSzTx/>
              <a:buFontTx/>
              <a:buNone/>
              <a:tabLst/>
              <a:defRPr/>
            </a:pPr>
            <a:endParaRPr lang="en-US" altLang="en-US" sz="1400" b="1" kern="1200" dirty="0" smtClean="0">
              <a:solidFill>
                <a:schemeClr val="tx1"/>
              </a:solidFill>
              <a:effectLst/>
              <a:latin typeface="+mn-lt"/>
              <a:ea typeface="+mn-ea"/>
              <a:cs typeface="+mn-cs"/>
            </a:endParaRPr>
          </a:p>
          <a:p>
            <a:pPr marL="0" marR="0" lvl="1" indent="0" algn="l" defTabSz="914400" rtl="0" eaLnBrk="1" fontAlgn="auto" latinLnBrk="0" hangingPunct="1">
              <a:lnSpc>
                <a:spcPct val="100000"/>
              </a:lnSpc>
              <a:spcBef>
                <a:spcPts val="0"/>
              </a:spcBef>
              <a:spcAft>
                <a:spcPts val="0"/>
              </a:spcAft>
              <a:buClrTx/>
              <a:buSzTx/>
              <a:buFontTx/>
              <a:buNone/>
              <a:tabLst/>
              <a:defRPr/>
            </a:pPr>
            <a:r>
              <a:rPr lang="en-US" altLang="en-US" b="1" dirty="0" smtClean="0"/>
              <a:t>Include 4 levels of performance </a:t>
            </a:r>
            <a:r>
              <a:rPr lang="en-US" altLang="en-US" dirty="0" smtClean="0"/>
              <a:t>- </a:t>
            </a:r>
            <a:r>
              <a:rPr lang="en-US" sz="1200" kern="1200" dirty="0" smtClean="0">
                <a:solidFill>
                  <a:schemeClr val="tx1"/>
                </a:solidFill>
                <a:effectLst/>
                <a:latin typeface="+mn-lt"/>
                <a:ea typeface="+mn-ea"/>
                <a:cs typeface="+mn-cs"/>
              </a:rPr>
              <a:t>Teacher and administrator performance on the standards of professional practice are measured on four performance levels. </a:t>
            </a:r>
            <a:endParaRPr lang="en-US" sz="14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endParaRPr lang="en-US" sz="1400" kern="1200" dirty="0" smtClean="0">
              <a:solidFill>
                <a:schemeClr val="tx1"/>
              </a:solidFill>
              <a:effectLst/>
              <a:latin typeface="+mn-lt"/>
              <a:ea typeface="+mn-ea"/>
              <a:cs typeface="+mn-cs"/>
            </a:endParaRPr>
          </a:p>
          <a:p>
            <a:endParaRPr lang="en-US" altLang="en-US" dirty="0" smtClean="0"/>
          </a:p>
          <a:p>
            <a:r>
              <a:rPr lang="en-US" altLang="en-US" b="1" dirty="0" smtClean="0"/>
              <a:t>Use evidence from three categories </a:t>
            </a:r>
            <a:r>
              <a:rPr lang="en-US" altLang="en-US" dirty="0" smtClean="0"/>
              <a:t>(PP, PR, SL) - </a:t>
            </a:r>
            <a:r>
              <a:rPr lang="en-US" sz="1200" kern="1200" dirty="0" smtClean="0">
                <a:solidFill>
                  <a:schemeClr val="tx1"/>
                </a:solidFill>
                <a:effectLst/>
                <a:latin typeface="+mn-lt"/>
                <a:ea typeface="+mn-ea"/>
                <a:cs typeface="+mn-cs"/>
              </a:rPr>
              <a:t>Multiple sources of data are used to measure teacher and administrator performance on the standards of professional practice.  Evaluators look at evidence from three categories: professional practice, professional responsibilities, and student learning and growth. </a:t>
            </a:r>
            <a:endParaRPr lang="en-US" sz="1400" kern="1200" dirty="0" smtClean="0">
              <a:solidFill>
                <a:schemeClr val="tx1"/>
              </a:solidFill>
              <a:effectLst/>
              <a:latin typeface="+mn-lt"/>
              <a:ea typeface="+mn-ea"/>
              <a:cs typeface="+mn-cs"/>
            </a:endParaRPr>
          </a:p>
          <a:p>
            <a:endParaRPr lang="en-US" altLang="en-US"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altLang="en-US" b="1" dirty="0" smtClean="0"/>
              <a:t>Are based on a cycle of continuous professional growth that includes reflection, goal setting, observation and collection of evidence, formative assessment and summative evaluation </a:t>
            </a:r>
            <a:r>
              <a:rPr lang="en-US" altLang="en-US" dirty="0" smtClean="0"/>
              <a:t>-</a:t>
            </a:r>
            <a:r>
              <a:rPr lang="en-US" sz="1200" kern="1200" dirty="0" smtClean="0">
                <a:solidFill>
                  <a:schemeClr val="tx1"/>
                </a:solidFill>
                <a:effectLst/>
                <a:latin typeface="+mn-lt"/>
                <a:ea typeface="+mn-ea"/>
                <a:cs typeface="+mn-cs"/>
              </a:rPr>
              <a:t>Teachers and administrators are evaluated on a regular cycle of continuous improvement which includes self-reflection, goal setting, observations, formative assessment and summative evaluation. The</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Oregon Matrix is used to combine multiple measures for the summative evaluation to determine an overall performance level and professional growth plan. </a:t>
            </a:r>
            <a:endParaRPr lang="en-US" sz="1400" kern="1200" dirty="0" smtClean="0">
              <a:solidFill>
                <a:schemeClr val="tx1"/>
              </a:solidFill>
              <a:effectLst/>
              <a:latin typeface="+mn-lt"/>
              <a:ea typeface="+mn-ea"/>
              <a:cs typeface="+mn-cs"/>
            </a:endParaRPr>
          </a:p>
          <a:p>
            <a:endParaRPr lang="en-US" sz="1200" b="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Aligned Professional Learning</a:t>
            </a:r>
            <a:r>
              <a:rPr lang="en-US" sz="1200" kern="1200" dirty="0" smtClean="0">
                <a:solidFill>
                  <a:schemeClr val="tx1"/>
                </a:solidFill>
                <a:effectLst/>
                <a:latin typeface="+mn-lt"/>
                <a:ea typeface="+mn-ea"/>
                <a:cs typeface="+mn-cs"/>
              </a:rPr>
              <a:t>.  Relevant professional learning opportunities to improve professional practice and impact on student learning are aligned to the teacher’s or administrator’s evaluation and his/her need for professional growth.</a:t>
            </a:r>
            <a:endParaRPr lang="en-US" sz="1400" kern="1200" dirty="0" smtClean="0">
              <a:solidFill>
                <a:schemeClr val="tx1"/>
              </a:solidFill>
              <a:effectLst/>
              <a:latin typeface="+mn-lt"/>
              <a:ea typeface="+mn-ea"/>
              <a:cs typeface="+mn-cs"/>
            </a:endParaRPr>
          </a:p>
          <a:p>
            <a:endParaRPr lang="en-US" altLang="en-US" dirty="0" smtClean="0"/>
          </a:p>
          <a:p>
            <a:endParaRPr lang="en-US" altLang="en-US" dirty="0" smtClean="0"/>
          </a:p>
          <a:p>
            <a:endParaRPr lang="en-US" altLang="en-US" dirty="0" smtClean="0"/>
          </a:p>
          <a:p>
            <a:endParaRPr lang="en-US" altLang="en-US" dirty="0" smtClean="0"/>
          </a:p>
        </p:txBody>
      </p:sp>
      <p:sp>
        <p:nvSpPr>
          <p:cNvPr id="399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27500" indent="-278849" eaLnBrk="0" hangingPunct="0">
              <a:spcBef>
                <a:spcPct val="30000"/>
              </a:spcBef>
              <a:defRPr sz="1200">
                <a:solidFill>
                  <a:schemeClr val="tx1"/>
                </a:solidFill>
                <a:latin typeface="Calibri" pitchFamily="34" charset="0"/>
              </a:defRPr>
            </a:lvl2pPr>
            <a:lvl3pPr marL="1120069" indent="-222768" eaLnBrk="0" hangingPunct="0">
              <a:spcBef>
                <a:spcPct val="30000"/>
              </a:spcBef>
              <a:defRPr sz="1200">
                <a:solidFill>
                  <a:schemeClr val="tx1"/>
                </a:solidFill>
                <a:latin typeface="Calibri" pitchFamily="34" charset="0"/>
              </a:defRPr>
            </a:lvl3pPr>
            <a:lvl4pPr marL="1568719" indent="-222768" eaLnBrk="0" hangingPunct="0">
              <a:spcBef>
                <a:spcPct val="30000"/>
              </a:spcBef>
              <a:defRPr sz="1200">
                <a:solidFill>
                  <a:schemeClr val="tx1"/>
                </a:solidFill>
                <a:latin typeface="Calibri" pitchFamily="34" charset="0"/>
              </a:defRPr>
            </a:lvl4pPr>
            <a:lvl5pPr marL="2017369" indent="-222768" eaLnBrk="0" hangingPunct="0">
              <a:spcBef>
                <a:spcPct val="30000"/>
              </a:spcBef>
              <a:defRPr sz="1200">
                <a:solidFill>
                  <a:schemeClr val="tx1"/>
                </a:solidFill>
                <a:latin typeface="Calibri" pitchFamily="34" charset="0"/>
              </a:defRPr>
            </a:lvl5pPr>
            <a:lvl6pPr marL="2466020" indent="-222768" eaLnBrk="0" fontAlgn="base" hangingPunct="0">
              <a:spcBef>
                <a:spcPct val="30000"/>
              </a:spcBef>
              <a:spcAft>
                <a:spcPct val="0"/>
              </a:spcAft>
              <a:defRPr sz="1200">
                <a:solidFill>
                  <a:schemeClr val="tx1"/>
                </a:solidFill>
                <a:latin typeface="Calibri" pitchFamily="34" charset="0"/>
              </a:defRPr>
            </a:lvl6pPr>
            <a:lvl7pPr marL="2914670" indent="-222768" eaLnBrk="0" fontAlgn="base" hangingPunct="0">
              <a:spcBef>
                <a:spcPct val="30000"/>
              </a:spcBef>
              <a:spcAft>
                <a:spcPct val="0"/>
              </a:spcAft>
              <a:defRPr sz="1200">
                <a:solidFill>
                  <a:schemeClr val="tx1"/>
                </a:solidFill>
                <a:latin typeface="Calibri" pitchFamily="34" charset="0"/>
              </a:defRPr>
            </a:lvl7pPr>
            <a:lvl8pPr marL="3363320" indent="-222768" eaLnBrk="0" fontAlgn="base" hangingPunct="0">
              <a:spcBef>
                <a:spcPct val="30000"/>
              </a:spcBef>
              <a:spcAft>
                <a:spcPct val="0"/>
              </a:spcAft>
              <a:defRPr sz="1200">
                <a:solidFill>
                  <a:schemeClr val="tx1"/>
                </a:solidFill>
                <a:latin typeface="Calibri" pitchFamily="34" charset="0"/>
              </a:defRPr>
            </a:lvl8pPr>
            <a:lvl9pPr marL="3811971" indent="-222768"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564DB44E-0769-452A-8849-93D675FB5E91}" type="slidenum">
              <a:rPr lang="en-US" altLang="en-US" smtClean="0">
                <a:latin typeface="Arial" charset="0"/>
              </a:rPr>
              <a:pPr eaLnBrk="1" hangingPunct="1">
                <a:spcBef>
                  <a:spcPct val="0"/>
                </a:spcBef>
              </a:pPr>
              <a:t>6</a:t>
            </a:fld>
            <a:endParaRPr lang="en-US" altLang="en-US" smtClean="0">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Standards for practice for both teachers and administrators were adopted by the State Board of Education. All rubrics used as part of evaluation systems must align to these standards. One</a:t>
            </a:r>
            <a:r>
              <a:rPr lang="en-US" altLang="en-US" baseline="0" dirty="0" smtClean="0"/>
              <a:t> of the steps that schools will complete as part of their preparation for the January work sessions will involve exploration of rubrics to determine what aligns best with the work of their school. We’ll talk more about this process later in the webinar.</a:t>
            </a:r>
            <a:endParaRPr lang="en-US" altLang="en-US" dirty="0" smtClean="0"/>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29057" indent="-280406" eaLnBrk="0" hangingPunct="0">
              <a:spcBef>
                <a:spcPct val="30000"/>
              </a:spcBef>
              <a:defRPr sz="1200">
                <a:solidFill>
                  <a:schemeClr val="tx1"/>
                </a:solidFill>
                <a:latin typeface="Calibri" pitchFamily="34" charset="0"/>
              </a:defRPr>
            </a:lvl2pPr>
            <a:lvl3pPr marL="1121626" indent="-224325" eaLnBrk="0" hangingPunct="0">
              <a:spcBef>
                <a:spcPct val="30000"/>
              </a:spcBef>
              <a:defRPr sz="1200">
                <a:solidFill>
                  <a:schemeClr val="tx1"/>
                </a:solidFill>
                <a:latin typeface="Calibri" pitchFamily="34" charset="0"/>
              </a:defRPr>
            </a:lvl3pPr>
            <a:lvl4pPr marL="1570276" indent="-224325" eaLnBrk="0" hangingPunct="0">
              <a:spcBef>
                <a:spcPct val="30000"/>
              </a:spcBef>
              <a:defRPr sz="1200">
                <a:solidFill>
                  <a:schemeClr val="tx1"/>
                </a:solidFill>
                <a:latin typeface="Calibri" pitchFamily="34" charset="0"/>
              </a:defRPr>
            </a:lvl4pPr>
            <a:lvl5pPr marL="2018927" indent="-224325" eaLnBrk="0" hangingPunct="0">
              <a:spcBef>
                <a:spcPct val="30000"/>
              </a:spcBef>
              <a:defRPr sz="1200">
                <a:solidFill>
                  <a:schemeClr val="tx1"/>
                </a:solidFill>
                <a:latin typeface="Calibri" pitchFamily="34" charset="0"/>
              </a:defRPr>
            </a:lvl5pPr>
            <a:lvl6pPr marL="2467577" indent="-224325" eaLnBrk="0" fontAlgn="base" hangingPunct="0">
              <a:spcBef>
                <a:spcPct val="30000"/>
              </a:spcBef>
              <a:spcAft>
                <a:spcPct val="0"/>
              </a:spcAft>
              <a:defRPr sz="1200">
                <a:solidFill>
                  <a:schemeClr val="tx1"/>
                </a:solidFill>
                <a:latin typeface="Calibri" pitchFamily="34" charset="0"/>
              </a:defRPr>
            </a:lvl6pPr>
            <a:lvl7pPr marL="2916227" indent="-224325" eaLnBrk="0" fontAlgn="base" hangingPunct="0">
              <a:spcBef>
                <a:spcPct val="30000"/>
              </a:spcBef>
              <a:spcAft>
                <a:spcPct val="0"/>
              </a:spcAft>
              <a:defRPr sz="1200">
                <a:solidFill>
                  <a:schemeClr val="tx1"/>
                </a:solidFill>
                <a:latin typeface="Calibri" pitchFamily="34" charset="0"/>
              </a:defRPr>
            </a:lvl7pPr>
            <a:lvl8pPr marL="3364878" indent="-224325" eaLnBrk="0" fontAlgn="base" hangingPunct="0">
              <a:spcBef>
                <a:spcPct val="30000"/>
              </a:spcBef>
              <a:spcAft>
                <a:spcPct val="0"/>
              </a:spcAft>
              <a:defRPr sz="1200">
                <a:solidFill>
                  <a:schemeClr val="tx1"/>
                </a:solidFill>
                <a:latin typeface="Calibri" pitchFamily="34" charset="0"/>
              </a:defRPr>
            </a:lvl8pPr>
            <a:lvl9pPr marL="3813528" indent="-224325"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CCA0CD89-E723-400B-B003-FA03CC6341BB}" type="slidenum">
              <a:rPr lang="en-US" altLang="en-US" smtClean="0">
                <a:latin typeface="Arial" charset="0"/>
              </a:rPr>
              <a:pPr eaLnBrk="1" hangingPunct="1">
                <a:spcBef>
                  <a:spcPct val="0"/>
                </a:spcBef>
              </a:pPr>
              <a:t>7</a:t>
            </a:fld>
            <a:endParaRPr lang="en-US" altLang="en-US" smtClean="0">
              <a:latin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Oregon’s framework for evaluation is designed to assess teacher and administrator performance with respect to the Model Core Teaching Standards and Educational Leadership/Administrator Standards (i.e., standards of professional practice). To assess performance, evaluators use a rubric. </a:t>
            </a:r>
          </a:p>
          <a:p>
            <a:endParaRPr lang="en-US" altLang="en-US" dirty="0" smtClean="0"/>
          </a:p>
          <a:p>
            <a:r>
              <a:rPr lang="en-US" altLang="en-US" dirty="0" smtClean="0"/>
              <a:t>Rubrics are designed with differentiated performance levels and performance descriptors. Performance descriptors are observable and measurable statements of educator actions and behaviors that serve as the basis for identifying the level of teaching or administrative performance. They contain descriptors at each performance level illustrating the types of performance expected at a given level under a given standard of practice. All rubrics must include 4 levels of performance. The levels may be named as desired (e.g., ineffective, emerging, effective and highly effective), but they must be aligned to the descriptions on this slide.</a:t>
            </a:r>
          </a:p>
          <a:p>
            <a:endParaRPr lang="en-US" altLang="en-US" dirty="0" smtClean="0"/>
          </a:p>
          <a:p>
            <a:r>
              <a:rPr lang="en-US" altLang="en-US" dirty="0" smtClean="0"/>
              <a:t>There is flexibility in the rubric selected, names of levels of performance, process and timelines. It is strongly encouraged that charter schools consider the rubric and system in place within their cooperating district. Aligning evaluation systems can mean the charter school can benefit from the resources, trainings and lessons learned by the district when implementing their system.</a:t>
            </a:r>
          </a:p>
          <a:p>
            <a:endParaRPr lang="en-US" altLang="en-US" dirty="0" smtClean="0"/>
          </a:p>
        </p:txBody>
      </p:sp>
      <p:sp>
        <p:nvSpPr>
          <p:cNvPr id="419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29057" indent="-280406" eaLnBrk="0" hangingPunct="0">
              <a:spcBef>
                <a:spcPct val="30000"/>
              </a:spcBef>
              <a:defRPr sz="1200">
                <a:solidFill>
                  <a:schemeClr val="tx1"/>
                </a:solidFill>
                <a:latin typeface="Calibri" pitchFamily="34" charset="0"/>
              </a:defRPr>
            </a:lvl2pPr>
            <a:lvl3pPr marL="1121626" indent="-224325" eaLnBrk="0" hangingPunct="0">
              <a:spcBef>
                <a:spcPct val="30000"/>
              </a:spcBef>
              <a:defRPr sz="1200">
                <a:solidFill>
                  <a:schemeClr val="tx1"/>
                </a:solidFill>
                <a:latin typeface="Calibri" pitchFamily="34" charset="0"/>
              </a:defRPr>
            </a:lvl3pPr>
            <a:lvl4pPr marL="1570276" indent="-224325" eaLnBrk="0" hangingPunct="0">
              <a:spcBef>
                <a:spcPct val="30000"/>
              </a:spcBef>
              <a:defRPr sz="1200">
                <a:solidFill>
                  <a:schemeClr val="tx1"/>
                </a:solidFill>
                <a:latin typeface="Calibri" pitchFamily="34" charset="0"/>
              </a:defRPr>
            </a:lvl4pPr>
            <a:lvl5pPr marL="2018927" indent="-224325" eaLnBrk="0" hangingPunct="0">
              <a:spcBef>
                <a:spcPct val="30000"/>
              </a:spcBef>
              <a:defRPr sz="1200">
                <a:solidFill>
                  <a:schemeClr val="tx1"/>
                </a:solidFill>
                <a:latin typeface="Calibri" pitchFamily="34" charset="0"/>
              </a:defRPr>
            </a:lvl5pPr>
            <a:lvl6pPr marL="2467577" indent="-224325" eaLnBrk="0" fontAlgn="base" hangingPunct="0">
              <a:spcBef>
                <a:spcPct val="30000"/>
              </a:spcBef>
              <a:spcAft>
                <a:spcPct val="0"/>
              </a:spcAft>
              <a:defRPr sz="1200">
                <a:solidFill>
                  <a:schemeClr val="tx1"/>
                </a:solidFill>
                <a:latin typeface="Calibri" pitchFamily="34" charset="0"/>
              </a:defRPr>
            </a:lvl6pPr>
            <a:lvl7pPr marL="2916227" indent="-224325" eaLnBrk="0" fontAlgn="base" hangingPunct="0">
              <a:spcBef>
                <a:spcPct val="30000"/>
              </a:spcBef>
              <a:spcAft>
                <a:spcPct val="0"/>
              </a:spcAft>
              <a:defRPr sz="1200">
                <a:solidFill>
                  <a:schemeClr val="tx1"/>
                </a:solidFill>
                <a:latin typeface="Calibri" pitchFamily="34" charset="0"/>
              </a:defRPr>
            </a:lvl7pPr>
            <a:lvl8pPr marL="3364878" indent="-224325" eaLnBrk="0" fontAlgn="base" hangingPunct="0">
              <a:spcBef>
                <a:spcPct val="30000"/>
              </a:spcBef>
              <a:spcAft>
                <a:spcPct val="0"/>
              </a:spcAft>
              <a:defRPr sz="1200">
                <a:solidFill>
                  <a:schemeClr val="tx1"/>
                </a:solidFill>
                <a:latin typeface="Calibri" pitchFamily="34" charset="0"/>
              </a:defRPr>
            </a:lvl8pPr>
            <a:lvl9pPr marL="3813528" indent="-224325"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939DFD06-55C8-4BDB-BA12-655F71C7C1CD}" type="slidenum">
              <a:rPr lang="en-US" altLang="en-US" smtClean="0">
                <a:latin typeface="Arial" charset="0"/>
              </a:rPr>
              <a:pPr eaLnBrk="1" hangingPunct="1">
                <a:spcBef>
                  <a:spcPct val="0"/>
                </a:spcBef>
              </a:pPr>
              <a:t>8</a:t>
            </a:fld>
            <a:endParaRPr lang="en-US" altLang="en-US" smtClean="0">
              <a:latin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Under the requirements outlined in the ESEA waiver and SB 290 Oregon’s teacher and administrator evaluation systems must include measures from the following three components: (A) Professional Practice, (B) Professional Responsibilities, and (C) Student Learning and Growth. All teachers and administrators will be evaluated using measures from each of the three categories in combination with one another. These categories are interdependent and provide a three-dimensional view of teacher and administrator practice as illustrated  on this slide.  Evaluators will look at evidence from all three categories of evidence to holistically rate performance.</a:t>
            </a:r>
          </a:p>
          <a:p>
            <a:endParaRPr lang="en-US" altLang="en-US" dirty="0" smtClean="0"/>
          </a:p>
          <a:p>
            <a:r>
              <a:rPr lang="en-US" altLang="en-US" dirty="0" smtClean="0"/>
              <a:t>PP Examples include evidence gathered through observations and analysis of artifacts</a:t>
            </a:r>
          </a:p>
          <a:p>
            <a:endParaRPr lang="en-US" altLang="en-US" dirty="0" smtClean="0"/>
          </a:p>
          <a:p>
            <a:r>
              <a:rPr lang="en-US" altLang="en-US" dirty="0" smtClean="0"/>
              <a:t>PR examples include self-reflections, professional goal setting, peer collaboration, team work</a:t>
            </a:r>
          </a:p>
          <a:p>
            <a:endParaRPr lang="en-US" altLang="en-US" dirty="0" smtClean="0"/>
          </a:p>
          <a:p>
            <a:r>
              <a:rPr lang="en-US" altLang="en-US" dirty="0" smtClean="0"/>
              <a:t>See page 17 of the Framework for a more comprehensive list</a:t>
            </a:r>
          </a:p>
          <a:p>
            <a:endParaRPr lang="en-US" altLang="en-US" dirty="0" smtClean="0"/>
          </a:p>
          <a:p>
            <a:endParaRPr lang="en-US" altLang="en-US" dirty="0" smtClean="0">
              <a:latin typeface="Arial" charset="0"/>
            </a:endParaRPr>
          </a:p>
          <a:p>
            <a:endParaRPr lang="en-US" altLang="en-US" dirty="0" smtClean="0"/>
          </a:p>
        </p:txBody>
      </p:sp>
      <p:sp>
        <p:nvSpPr>
          <p:cNvPr id="430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29057" indent="-280406" eaLnBrk="0" hangingPunct="0">
              <a:spcBef>
                <a:spcPct val="30000"/>
              </a:spcBef>
              <a:defRPr sz="1200">
                <a:solidFill>
                  <a:schemeClr val="tx1"/>
                </a:solidFill>
                <a:latin typeface="Calibri" pitchFamily="34" charset="0"/>
              </a:defRPr>
            </a:lvl2pPr>
            <a:lvl3pPr marL="1121626" indent="-224325" eaLnBrk="0" hangingPunct="0">
              <a:spcBef>
                <a:spcPct val="30000"/>
              </a:spcBef>
              <a:defRPr sz="1200">
                <a:solidFill>
                  <a:schemeClr val="tx1"/>
                </a:solidFill>
                <a:latin typeface="Calibri" pitchFamily="34" charset="0"/>
              </a:defRPr>
            </a:lvl3pPr>
            <a:lvl4pPr marL="1570276" indent="-224325" eaLnBrk="0" hangingPunct="0">
              <a:spcBef>
                <a:spcPct val="30000"/>
              </a:spcBef>
              <a:defRPr sz="1200">
                <a:solidFill>
                  <a:schemeClr val="tx1"/>
                </a:solidFill>
                <a:latin typeface="Calibri" pitchFamily="34" charset="0"/>
              </a:defRPr>
            </a:lvl4pPr>
            <a:lvl5pPr marL="2018927" indent="-224325" eaLnBrk="0" hangingPunct="0">
              <a:spcBef>
                <a:spcPct val="30000"/>
              </a:spcBef>
              <a:defRPr sz="1200">
                <a:solidFill>
                  <a:schemeClr val="tx1"/>
                </a:solidFill>
                <a:latin typeface="Calibri" pitchFamily="34" charset="0"/>
              </a:defRPr>
            </a:lvl5pPr>
            <a:lvl6pPr marL="2467577" indent="-224325" eaLnBrk="0" fontAlgn="base" hangingPunct="0">
              <a:spcBef>
                <a:spcPct val="30000"/>
              </a:spcBef>
              <a:spcAft>
                <a:spcPct val="0"/>
              </a:spcAft>
              <a:defRPr sz="1200">
                <a:solidFill>
                  <a:schemeClr val="tx1"/>
                </a:solidFill>
                <a:latin typeface="Calibri" pitchFamily="34" charset="0"/>
              </a:defRPr>
            </a:lvl6pPr>
            <a:lvl7pPr marL="2916227" indent="-224325" eaLnBrk="0" fontAlgn="base" hangingPunct="0">
              <a:spcBef>
                <a:spcPct val="30000"/>
              </a:spcBef>
              <a:spcAft>
                <a:spcPct val="0"/>
              </a:spcAft>
              <a:defRPr sz="1200">
                <a:solidFill>
                  <a:schemeClr val="tx1"/>
                </a:solidFill>
                <a:latin typeface="Calibri" pitchFamily="34" charset="0"/>
              </a:defRPr>
            </a:lvl7pPr>
            <a:lvl8pPr marL="3364878" indent="-224325" eaLnBrk="0" fontAlgn="base" hangingPunct="0">
              <a:spcBef>
                <a:spcPct val="30000"/>
              </a:spcBef>
              <a:spcAft>
                <a:spcPct val="0"/>
              </a:spcAft>
              <a:defRPr sz="1200">
                <a:solidFill>
                  <a:schemeClr val="tx1"/>
                </a:solidFill>
                <a:latin typeface="Calibri" pitchFamily="34" charset="0"/>
              </a:defRPr>
            </a:lvl8pPr>
            <a:lvl9pPr marL="3813528" indent="-224325"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CB393036-F674-455B-BAD0-A1A039B89E51}" type="slidenum">
              <a:rPr lang="en-US" altLang="en-US" smtClean="0">
                <a:latin typeface="Arial" charset="0"/>
              </a:rPr>
              <a:pPr eaLnBrk="1" hangingPunct="1">
                <a:spcBef>
                  <a:spcPct val="0"/>
                </a:spcBef>
              </a:pPr>
              <a:t>9</a:t>
            </a:fld>
            <a:endParaRPr lang="en-US" altLang="en-US"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8AD616DA-224C-4F4B-BE49-17664BF5C6B1}" type="datetimeFigureOut">
              <a:rPr lang="en-US" smtClean="0"/>
              <a:t>11/19/2018</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632B7AD3-7440-4203-A78A-3D0ADE2A065C}"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AD616DA-224C-4F4B-BE49-17664BF5C6B1}" type="datetimeFigureOut">
              <a:rPr lang="en-US" smtClean="0"/>
              <a:t>11/19/2018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2B7AD3-7440-4203-A78A-3D0ADE2A065C}"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632B7AD3-7440-4203-A78A-3D0ADE2A065C}"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AD616DA-224C-4F4B-BE49-17664BF5C6B1}" type="datetimeFigureOut">
              <a:rPr lang="en-US" smtClean="0"/>
              <a:t>11/19/2018</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AD616DA-224C-4F4B-BE49-17664BF5C6B1}" type="datetimeFigureOut">
              <a:rPr lang="en-US" smtClean="0"/>
              <a:t>11/19/2018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632B7AD3-7440-4203-A78A-3D0ADE2A065C}"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8AD616DA-224C-4F4B-BE49-17664BF5C6B1}" type="datetimeFigureOut">
              <a:rPr lang="en-US" smtClean="0"/>
              <a:t>11/19/2018</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632B7AD3-7440-4203-A78A-3D0ADE2A065C}"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8AD616DA-224C-4F4B-BE49-17664BF5C6B1}" type="datetimeFigureOut">
              <a:rPr lang="en-US" smtClean="0"/>
              <a:t>11/19/2018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2B7AD3-7440-4203-A78A-3D0ADE2A065C}"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AD616DA-224C-4F4B-BE49-17664BF5C6B1}" type="datetimeFigureOut">
              <a:rPr lang="en-US" smtClean="0"/>
              <a:t>11/19/2018</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632B7AD3-7440-4203-A78A-3D0ADE2A065C}" type="slidenum">
              <a:rPr lang="en-US" smtClean="0"/>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AD616DA-224C-4F4B-BE49-17664BF5C6B1}" type="datetimeFigureOut">
              <a:rPr lang="en-US" smtClean="0"/>
              <a:t>11/19/2018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632B7AD3-7440-4203-A78A-3D0ADE2A065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8AD616DA-224C-4F4B-BE49-17664BF5C6B1}" type="datetimeFigureOut">
              <a:rPr lang="en-US" smtClean="0"/>
              <a:t>11/19/2018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632B7AD3-7440-4203-A78A-3D0ADE2A065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632B7AD3-7440-4203-A78A-3D0ADE2A065C}"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8AD616DA-224C-4F4B-BE49-17664BF5C6B1}" type="datetimeFigureOut">
              <a:rPr lang="en-US" smtClean="0"/>
              <a:t>11/19/2018</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632B7AD3-7440-4203-A78A-3D0ADE2A065C}"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8AD616DA-224C-4F4B-BE49-17664BF5C6B1}" type="datetimeFigureOut">
              <a:rPr lang="en-US" smtClean="0"/>
              <a:t>11/19/2018</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8AD616DA-224C-4F4B-BE49-17664BF5C6B1}" type="datetimeFigureOut">
              <a:rPr lang="en-US" smtClean="0"/>
              <a:t>11/19/2018</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632B7AD3-7440-4203-A78A-3D0ADE2A065C}"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www.learningforward.org/standards"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ode.state.or.us/search/page/?id=3637"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mailto:kate.pattison@ode.k12.or.us"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ode.state.or.us/search/page/?id=5453"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hyperlink" Target="http://www.ode.state.or.us/search/page/?id=3759"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mailto:tanya.frisendahl@state.or.us"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hyperlink" Target="mailto:brian.putnam@state.or.us" TargetMode="External"/><Relationship Id="rId5" Type="http://schemas.openxmlformats.org/officeDocument/2006/relationships/hyperlink" Target="mailto:sarah.phillips@state.or.us" TargetMode="External"/><Relationship Id="rId4" Type="http://schemas.openxmlformats.org/officeDocument/2006/relationships/hyperlink" Target="mailto:sarah.martin@state.or.us"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December 7, 2015</a:t>
            </a:r>
            <a:endParaRPr lang="en-US" dirty="0"/>
          </a:p>
        </p:txBody>
      </p:sp>
      <p:sp>
        <p:nvSpPr>
          <p:cNvPr id="2" name="Title 1"/>
          <p:cNvSpPr>
            <a:spLocks noGrp="1"/>
          </p:cNvSpPr>
          <p:nvPr>
            <p:ph type="ctrTitle"/>
          </p:nvPr>
        </p:nvSpPr>
        <p:spPr/>
        <p:txBody>
          <a:bodyPr/>
          <a:lstStyle/>
          <a:p>
            <a:r>
              <a:rPr lang="en-US" dirty="0" smtClean="0"/>
              <a:t>Educator Effectiveness: </a:t>
            </a:r>
            <a:br>
              <a:rPr lang="en-US" dirty="0" smtClean="0"/>
            </a:br>
            <a:r>
              <a:rPr lang="en-US" dirty="0" smtClean="0"/>
              <a:t>Charter School Webinar</a:t>
            </a:r>
            <a:endParaRPr lang="en-US" dirty="0"/>
          </a:p>
        </p:txBody>
      </p:sp>
    </p:spTree>
    <p:extLst>
      <p:ext uri="{BB962C8B-B14F-4D97-AF65-F5344CB8AC3E}">
        <p14:creationId xmlns:p14="http://schemas.microsoft.com/office/powerpoint/2010/main" val="28848496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207963" y="152400"/>
            <a:ext cx="8915400" cy="758825"/>
          </a:xfrm>
        </p:spPr>
        <p:txBody>
          <a:bodyPr>
            <a:normAutofit fontScale="90000"/>
          </a:bodyPr>
          <a:lstStyle/>
          <a:p>
            <a:pPr eaLnBrk="1" hangingPunct="1">
              <a:defRPr/>
            </a:pPr>
            <a:r>
              <a:rPr lang="en-US" sz="3200" b="1" dirty="0" smtClean="0">
                <a:solidFill>
                  <a:schemeClr val="accent3">
                    <a:lumMod val="75000"/>
                  </a:schemeClr>
                </a:solidFill>
              </a:rPr>
              <a:t>Evaluation and Professional Growth Cycle</a:t>
            </a:r>
          </a:p>
        </p:txBody>
      </p:sp>
      <p:graphicFrame>
        <p:nvGraphicFramePr>
          <p:cNvPr id="4" name="Content Placeholder 3" descr="Self Reflection, Goal setting, Observation &amp; collection of evidence, formative assessment, summative evaluation" title="Eval &amp; Prof Growth cycle"/>
          <p:cNvGraphicFramePr>
            <a:graphicFrameLocks noGrp="1"/>
          </p:cNvGraphicFramePr>
          <p:nvPr>
            <p:ph sz="quarter" idx="1"/>
            <p:extLst>
              <p:ext uri="{D42A27DB-BD31-4B8C-83A1-F6EECF244321}">
                <p14:modId xmlns:p14="http://schemas.microsoft.com/office/powerpoint/2010/main" val="2198045804"/>
              </p:ext>
            </p:extLst>
          </p:nvPr>
        </p:nvGraphicFramePr>
        <p:xfrm>
          <a:off x="301625" y="1524000"/>
          <a:ext cx="8504238" cy="457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Oval 9" descr="Educator conducts an assessment of practice against performance standards" title="Self-Reflection"/>
          <p:cNvSpPr/>
          <p:nvPr/>
        </p:nvSpPr>
        <p:spPr>
          <a:xfrm>
            <a:off x="5638800" y="1066800"/>
            <a:ext cx="1943100" cy="1371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 name="TextBox 10"/>
          <p:cNvSpPr txBox="1"/>
          <p:nvPr/>
        </p:nvSpPr>
        <p:spPr>
          <a:xfrm>
            <a:off x="5848350" y="1244600"/>
            <a:ext cx="1524000" cy="1016000"/>
          </a:xfrm>
          <a:prstGeom prst="rect">
            <a:avLst/>
          </a:prstGeom>
          <a:noFill/>
        </p:spPr>
        <p:txBody>
          <a:bodyPr>
            <a:spAutoFit/>
          </a:bodyPr>
          <a:lstStyle/>
          <a:p>
            <a:pPr algn="ctr">
              <a:defRPr/>
            </a:pPr>
            <a:r>
              <a:rPr lang="en-US" sz="1200" dirty="0">
                <a:solidFill>
                  <a:schemeClr val="lt1"/>
                </a:solidFill>
                <a:latin typeface="+mn-lt"/>
              </a:rPr>
              <a:t>Educator conducts an assessment of practice against performance standards</a:t>
            </a:r>
          </a:p>
        </p:txBody>
      </p:sp>
      <p:sp>
        <p:nvSpPr>
          <p:cNvPr id="13" name="Oval 12" descr="Culmination of multiple formative observations, reflections, professional conversations" title="Summative Eval"/>
          <p:cNvSpPr/>
          <p:nvPr/>
        </p:nvSpPr>
        <p:spPr>
          <a:xfrm>
            <a:off x="76200" y="1727200"/>
            <a:ext cx="2095500" cy="16065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4" name="TextBox 13"/>
          <p:cNvSpPr txBox="1"/>
          <p:nvPr/>
        </p:nvSpPr>
        <p:spPr>
          <a:xfrm>
            <a:off x="438150" y="1905000"/>
            <a:ext cx="1524000" cy="1200150"/>
          </a:xfrm>
          <a:prstGeom prst="rect">
            <a:avLst/>
          </a:prstGeom>
          <a:noFill/>
        </p:spPr>
        <p:txBody>
          <a:bodyPr>
            <a:spAutoFit/>
          </a:bodyPr>
          <a:lstStyle/>
          <a:p>
            <a:pPr algn="ctr">
              <a:defRPr/>
            </a:pPr>
            <a:r>
              <a:rPr lang="en-US" sz="1200" dirty="0">
                <a:solidFill>
                  <a:schemeClr val="bg1"/>
                </a:solidFill>
                <a:latin typeface="+mn-lt"/>
              </a:rPr>
              <a:t>Culmination of multiple formative observations, reflections, professional conversations </a:t>
            </a:r>
          </a:p>
        </p:txBody>
      </p:sp>
      <p:sp>
        <p:nvSpPr>
          <p:cNvPr id="15" name="Oval 14" descr="Educator and evaluator review progress toward goals and/or performance against standards" title="Formative Assessment"/>
          <p:cNvSpPr/>
          <p:nvPr/>
        </p:nvSpPr>
        <p:spPr>
          <a:xfrm>
            <a:off x="266700" y="4686300"/>
            <a:ext cx="1943100" cy="16383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6" name="TextBox 15"/>
          <p:cNvSpPr txBox="1"/>
          <p:nvPr/>
        </p:nvSpPr>
        <p:spPr>
          <a:xfrm>
            <a:off x="438150" y="4895850"/>
            <a:ext cx="1524000" cy="1200150"/>
          </a:xfrm>
          <a:prstGeom prst="rect">
            <a:avLst/>
          </a:prstGeom>
          <a:noFill/>
        </p:spPr>
        <p:txBody>
          <a:bodyPr>
            <a:spAutoFit/>
          </a:bodyPr>
          <a:lstStyle/>
          <a:p>
            <a:pPr algn="ctr">
              <a:defRPr/>
            </a:pPr>
            <a:r>
              <a:rPr lang="en-US" sz="1200" dirty="0">
                <a:solidFill>
                  <a:schemeClr val="lt1"/>
                </a:solidFill>
                <a:latin typeface="+mn-lt"/>
              </a:rPr>
              <a:t>Educator and evaluator review progress toward goals and/or performance against standards </a:t>
            </a:r>
          </a:p>
        </p:txBody>
      </p:sp>
      <p:sp>
        <p:nvSpPr>
          <p:cNvPr id="17" name="Oval 16" descr="Educator strategically identifies professional practice and student learning goals" title="Goal Setting"/>
          <p:cNvSpPr/>
          <p:nvPr/>
        </p:nvSpPr>
        <p:spPr>
          <a:xfrm>
            <a:off x="7105650" y="2551113"/>
            <a:ext cx="2038350" cy="156368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8" name="TextBox 17"/>
          <p:cNvSpPr txBox="1"/>
          <p:nvPr/>
        </p:nvSpPr>
        <p:spPr>
          <a:xfrm>
            <a:off x="7296150" y="2903538"/>
            <a:ext cx="1695450" cy="830262"/>
          </a:xfrm>
          <a:prstGeom prst="rect">
            <a:avLst/>
          </a:prstGeom>
          <a:noFill/>
        </p:spPr>
        <p:txBody>
          <a:bodyPr>
            <a:spAutoFit/>
          </a:bodyPr>
          <a:lstStyle/>
          <a:p>
            <a:pPr algn="ctr">
              <a:defRPr/>
            </a:pPr>
            <a:r>
              <a:rPr lang="en-US" sz="1200" dirty="0">
                <a:solidFill>
                  <a:schemeClr val="lt1"/>
                </a:solidFill>
                <a:latin typeface="+mn-lt"/>
              </a:rPr>
              <a:t>Educator strategically identifies professional practice and student learning goals</a:t>
            </a:r>
          </a:p>
        </p:txBody>
      </p:sp>
      <p:sp>
        <p:nvSpPr>
          <p:cNvPr id="19" name="Oval 18" descr="Educator and evaluator collect evidence using multiple measures" title="Observation"/>
          <p:cNvSpPr/>
          <p:nvPr/>
        </p:nvSpPr>
        <p:spPr>
          <a:xfrm>
            <a:off x="7105650" y="4719638"/>
            <a:ext cx="1790700" cy="14525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0" name="TextBox 19"/>
          <p:cNvSpPr txBox="1"/>
          <p:nvPr/>
        </p:nvSpPr>
        <p:spPr>
          <a:xfrm>
            <a:off x="7162800" y="5035550"/>
            <a:ext cx="1695450" cy="831850"/>
          </a:xfrm>
          <a:prstGeom prst="rect">
            <a:avLst/>
          </a:prstGeom>
          <a:noFill/>
        </p:spPr>
        <p:txBody>
          <a:bodyPr>
            <a:spAutoFit/>
          </a:bodyPr>
          <a:lstStyle/>
          <a:p>
            <a:pPr algn="ctr">
              <a:defRPr/>
            </a:pPr>
            <a:r>
              <a:rPr lang="en-US" sz="1200" dirty="0">
                <a:solidFill>
                  <a:schemeClr val="lt1"/>
                </a:solidFill>
                <a:latin typeface="+mn-lt"/>
              </a:rPr>
              <a:t>Educator and evaluator collect evidence using multiple measures</a:t>
            </a:r>
          </a:p>
        </p:txBody>
      </p:sp>
    </p:spTree>
    <p:extLst>
      <p:ext uri="{BB962C8B-B14F-4D97-AF65-F5344CB8AC3E}">
        <p14:creationId xmlns:p14="http://schemas.microsoft.com/office/powerpoint/2010/main" val="325445512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1000"/>
                                        <p:tgtEl>
                                          <p:spTgt spid="11"/>
                                        </p:tgtEl>
                                      </p:cBhvr>
                                    </p:animEffect>
                                    <p:anim calcmode="lin" valueType="num">
                                      <p:cBhvr>
                                        <p:cTn id="13" dur="1000" fill="hold"/>
                                        <p:tgtEl>
                                          <p:spTgt spid="11"/>
                                        </p:tgtEl>
                                        <p:attrNameLst>
                                          <p:attrName>ppt_x</p:attrName>
                                        </p:attrNameLst>
                                      </p:cBhvr>
                                      <p:tavLst>
                                        <p:tav tm="0">
                                          <p:val>
                                            <p:strVal val="#ppt_x"/>
                                          </p:val>
                                        </p:tav>
                                        <p:tav tm="100000">
                                          <p:val>
                                            <p:strVal val="#ppt_x"/>
                                          </p:val>
                                        </p:tav>
                                      </p:tavLst>
                                    </p:anim>
                                    <p:anim calcmode="lin" valueType="num">
                                      <p:cBhvr>
                                        <p:cTn id="1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animEffect transition="in" filter="fade">
                                      <p:cBhvr>
                                        <p:cTn id="19" dur="1000"/>
                                        <p:tgtEl>
                                          <p:spTgt spid="17"/>
                                        </p:tgtEl>
                                      </p:cBhvr>
                                    </p:animEffect>
                                    <p:anim calcmode="lin" valueType="num">
                                      <p:cBhvr>
                                        <p:cTn id="20" dur="1000" fill="hold"/>
                                        <p:tgtEl>
                                          <p:spTgt spid="17"/>
                                        </p:tgtEl>
                                        <p:attrNameLst>
                                          <p:attrName>ppt_x</p:attrName>
                                        </p:attrNameLst>
                                      </p:cBhvr>
                                      <p:tavLst>
                                        <p:tav tm="0">
                                          <p:val>
                                            <p:strVal val="#ppt_x"/>
                                          </p:val>
                                        </p:tav>
                                        <p:tav tm="100000">
                                          <p:val>
                                            <p:strVal val="#ppt_x"/>
                                          </p:val>
                                        </p:tav>
                                      </p:tavLst>
                                    </p:anim>
                                    <p:anim calcmode="lin" valueType="num">
                                      <p:cBhvr>
                                        <p:cTn id="21" dur="1000" fill="hold"/>
                                        <p:tgtEl>
                                          <p:spTgt spid="17"/>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18"/>
                                        </p:tgtEl>
                                        <p:attrNameLst>
                                          <p:attrName>style.visibility</p:attrName>
                                        </p:attrNameLst>
                                      </p:cBhvr>
                                      <p:to>
                                        <p:strVal val="visible"/>
                                      </p:to>
                                    </p:set>
                                    <p:animEffect transition="in" filter="fade">
                                      <p:cBhvr>
                                        <p:cTn id="24" dur="1000"/>
                                        <p:tgtEl>
                                          <p:spTgt spid="18"/>
                                        </p:tgtEl>
                                      </p:cBhvr>
                                    </p:animEffect>
                                    <p:anim calcmode="lin" valueType="num">
                                      <p:cBhvr>
                                        <p:cTn id="25" dur="1000" fill="hold"/>
                                        <p:tgtEl>
                                          <p:spTgt spid="18"/>
                                        </p:tgtEl>
                                        <p:attrNameLst>
                                          <p:attrName>ppt_x</p:attrName>
                                        </p:attrNameLst>
                                      </p:cBhvr>
                                      <p:tavLst>
                                        <p:tav tm="0">
                                          <p:val>
                                            <p:strVal val="#ppt_x"/>
                                          </p:val>
                                        </p:tav>
                                        <p:tav tm="100000">
                                          <p:val>
                                            <p:strVal val="#ppt_x"/>
                                          </p:val>
                                        </p:tav>
                                      </p:tavLst>
                                    </p:anim>
                                    <p:anim calcmode="lin" valueType="num">
                                      <p:cBhvr>
                                        <p:cTn id="26"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19"/>
                                        </p:tgtEl>
                                        <p:attrNameLst>
                                          <p:attrName>style.visibility</p:attrName>
                                        </p:attrNameLst>
                                      </p:cBhvr>
                                      <p:to>
                                        <p:strVal val="visible"/>
                                      </p:to>
                                    </p:set>
                                    <p:animEffect transition="in" filter="fade">
                                      <p:cBhvr>
                                        <p:cTn id="31" dur="1000"/>
                                        <p:tgtEl>
                                          <p:spTgt spid="19"/>
                                        </p:tgtEl>
                                      </p:cBhvr>
                                    </p:animEffect>
                                    <p:anim calcmode="lin" valueType="num">
                                      <p:cBhvr>
                                        <p:cTn id="32" dur="1000" fill="hold"/>
                                        <p:tgtEl>
                                          <p:spTgt spid="19"/>
                                        </p:tgtEl>
                                        <p:attrNameLst>
                                          <p:attrName>ppt_x</p:attrName>
                                        </p:attrNameLst>
                                      </p:cBhvr>
                                      <p:tavLst>
                                        <p:tav tm="0">
                                          <p:val>
                                            <p:strVal val="#ppt_x"/>
                                          </p:val>
                                        </p:tav>
                                        <p:tav tm="100000">
                                          <p:val>
                                            <p:strVal val="#ppt_x"/>
                                          </p:val>
                                        </p:tav>
                                      </p:tavLst>
                                    </p:anim>
                                    <p:anim calcmode="lin" valueType="num">
                                      <p:cBhvr>
                                        <p:cTn id="33" dur="1000" fill="hold"/>
                                        <p:tgtEl>
                                          <p:spTgt spid="19"/>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20"/>
                                        </p:tgtEl>
                                        <p:attrNameLst>
                                          <p:attrName>style.visibility</p:attrName>
                                        </p:attrNameLst>
                                      </p:cBhvr>
                                      <p:to>
                                        <p:strVal val="visible"/>
                                      </p:to>
                                    </p:set>
                                    <p:animEffect transition="in" filter="fade">
                                      <p:cBhvr>
                                        <p:cTn id="36" dur="1000"/>
                                        <p:tgtEl>
                                          <p:spTgt spid="20"/>
                                        </p:tgtEl>
                                      </p:cBhvr>
                                    </p:animEffect>
                                    <p:anim calcmode="lin" valueType="num">
                                      <p:cBhvr>
                                        <p:cTn id="37" dur="1000" fill="hold"/>
                                        <p:tgtEl>
                                          <p:spTgt spid="20"/>
                                        </p:tgtEl>
                                        <p:attrNameLst>
                                          <p:attrName>ppt_x</p:attrName>
                                        </p:attrNameLst>
                                      </p:cBhvr>
                                      <p:tavLst>
                                        <p:tav tm="0">
                                          <p:val>
                                            <p:strVal val="#ppt_x"/>
                                          </p:val>
                                        </p:tav>
                                        <p:tav tm="100000">
                                          <p:val>
                                            <p:strVal val="#ppt_x"/>
                                          </p:val>
                                        </p:tav>
                                      </p:tavLst>
                                    </p:anim>
                                    <p:anim calcmode="lin" valueType="num">
                                      <p:cBhvr>
                                        <p:cTn id="38"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15"/>
                                        </p:tgtEl>
                                        <p:attrNameLst>
                                          <p:attrName>style.visibility</p:attrName>
                                        </p:attrNameLst>
                                      </p:cBhvr>
                                      <p:to>
                                        <p:strVal val="visible"/>
                                      </p:to>
                                    </p:set>
                                    <p:animEffect transition="in" filter="fade">
                                      <p:cBhvr>
                                        <p:cTn id="43" dur="1000"/>
                                        <p:tgtEl>
                                          <p:spTgt spid="15"/>
                                        </p:tgtEl>
                                      </p:cBhvr>
                                    </p:animEffect>
                                    <p:anim calcmode="lin" valueType="num">
                                      <p:cBhvr>
                                        <p:cTn id="44" dur="1000" fill="hold"/>
                                        <p:tgtEl>
                                          <p:spTgt spid="15"/>
                                        </p:tgtEl>
                                        <p:attrNameLst>
                                          <p:attrName>ppt_x</p:attrName>
                                        </p:attrNameLst>
                                      </p:cBhvr>
                                      <p:tavLst>
                                        <p:tav tm="0">
                                          <p:val>
                                            <p:strVal val="#ppt_x"/>
                                          </p:val>
                                        </p:tav>
                                        <p:tav tm="100000">
                                          <p:val>
                                            <p:strVal val="#ppt_x"/>
                                          </p:val>
                                        </p:tav>
                                      </p:tavLst>
                                    </p:anim>
                                    <p:anim calcmode="lin" valueType="num">
                                      <p:cBhvr>
                                        <p:cTn id="45" dur="1000" fill="hold"/>
                                        <p:tgtEl>
                                          <p:spTgt spid="15"/>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16"/>
                                        </p:tgtEl>
                                        <p:attrNameLst>
                                          <p:attrName>style.visibility</p:attrName>
                                        </p:attrNameLst>
                                      </p:cBhvr>
                                      <p:to>
                                        <p:strVal val="visible"/>
                                      </p:to>
                                    </p:set>
                                    <p:animEffect transition="in" filter="fade">
                                      <p:cBhvr>
                                        <p:cTn id="48" dur="1000"/>
                                        <p:tgtEl>
                                          <p:spTgt spid="16"/>
                                        </p:tgtEl>
                                      </p:cBhvr>
                                    </p:animEffect>
                                    <p:anim calcmode="lin" valueType="num">
                                      <p:cBhvr>
                                        <p:cTn id="49" dur="1000" fill="hold"/>
                                        <p:tgtEl>
                                          <p:spTgt spid="16"/>
                                        </p:tgtEl>
                                        <p:attrNameLst>
                                          <p:attrName>ppt_x</p:attrName>
                                        </p:attrNameLst>
                                      </p:cBhvr>
                                      <p:tavLst>
                                        <p:tav tm="0">
                                          <p:val>
                                            <p:strVal val="#ppt_x"/>
                                          </p:val>
                                        </p:tav>
                                        <p:tav tm="100000">
                                          <p:val>
                                            <p:strVal val="#ppt_x"/>
                                          </p:val>
                                        </p:tav>
                                      </p:tavLst>
                                    </p:anim>
                                    <p:anim calcmode="lin" valueType="num">
                                      <p:cBhvr>
                                        <p:cTn id="50"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42" presetClass="entr" presetSubtype="0" fill="hold" grpId="0" nodeType="clickEffect">
                                  <p:stCondLst>
                                    <p:cond delay="0"/>
                                  </p:stCondLst>
                                  <p:childTnLst>
                                    <p:set>
                                      <p:cBhvr>
                                        <p:cTn id="54" dur="1" fill="hold">
                                          <p:stCondLst>
                                            <p:cond delay="0"/>
                                          </p:stCondLst>
                                        </p:cTn>
                                        <p:tgtEl>
                                          <p:spTgt spid="13"/>
                                        </p:tgtEl>
                                        <p:attrNameLst>
                                          <p:attrName>style.visibility</p:attrName>
                                        </p:attrNameLst>
                                      </p:cBhvr>
                                      <p:to>
                                        <p:strVal val="visible"/>
                                      </p:to>
                                    </p:set>
                                    <p:animEffect transition="in" filter="fade">
                                      <p:cBhvr>
                                        <p:cTn id="55" dur="1000"/>
                                        <p:tgtEl>
                                          <p:spTgt spid="13"/>
                                        </p:tgtEl>
                                      </p:cBhvr>
                                    </p:animEffect>
                                    <p:anim calcmode="lin" valueType="num">
                                      <p:cBhvr>
                                        <p:cTn id="56" dur="1000" fill="hold"/>
                                        <p:tgtEl>
                                          <p:spTgt spid="13"/>
                                        </p:tgtEl>
                                        <p:attrNameLst>
                                          <p:attrName>ppt_x</p:attrName>
                                        </p:attrNameLst>
                                      </p:cBhvr>
                                      <p:tavLst>
                                        <p:tav tm="0">
                                          <p:val>
                                            <p:strVal val="#ppt_x"/>
                                          </p:val>
                                        </p:tav>
                                        <p:tav tm="100000">
                                          <p:val>
                                            <p:strVal val="#ppt_x"/>
                                          </p:val>
                                        </p:tav>
                                      </p:tavLst>
                                    </p:anim>
                                    <p:anim calcmode="lin" valueType="num">
                                      <p:cBhvr>
                                        <p:cTn id="57" dur="1000" fill="hold"/>
                                        <p:tgtEl>
                                          <p:spTgt spid="13"/>
                                        </p:tgtEl>
                                        <p:attrNameLst>
                                          <p:attrName>ppt_y</p:attrName>
                                        </p:attrNameLst>
                                      </p:cBhvr>
                                      <p:tavLst>
                                        <p:tav tm="0">
                                          <p:val>
                                            <p:strVal val="#ppt_y+.1"/>
                                          </p:val>
                                        </p:tav>
                                        <p:tav tm="100000">
                                          <p:val>
                                            <p:strVal val="#ppt_y"/>
                                          </p:val>
                                        </p:tav>
                                      </p:tavLst>
                                    </p:anim>
                                  </p:childTnLst>
                                </p:cTn>
                              </p:par>
                              <p:par>
                                <p:cTn id="58" presetID="42" presetClass="entr" presetSubtype="0" fill="hold" grpId="0" nodeType="withEffect">
                                  <p:stCondLst>
                                    <p:cond delay="0"/>
                                  </p:stCondLst>
                                  <p:childTnLst>
                                    <p:set>
                                      <p:cBhvr>
                                        <p:cTn id="59" dur="1" fill="hold">
                                          <p:stCondLst>
                                            <p:cond delay="0"/>
                                          </p:stCondLst>
                                        </p:cTn>
                                        <p:tgtEl>
                                          <p:spTgt spid="14"/>
                                        </p:tgtEl>
                                        <p:attrNameLst>
                                          <p:attrName>style.visibility</p:attrName>
                                        </p:attrNameLst>
                                      </p:cBhvr>
                                      <p:to>
                                        <p:strVal val="visible"/>
                                      </p:to>
                                    </p:set>
                                    <p:animEffect transition="in" filter="fade">
                                      <p:cBhvr>
                                        <p:cTn id="60" dur="1000"/>
                                        <p:tgtEl>
                                          <p:spTgt spid="14"/>
                                        </p:tgtEl>
                                      </p:cBhvr>
                                    </p:animEffect>
                                    <p:anim calcmode="lin" valueType="num">
                                      <p:cBhvr>
                                        <p:cTn id="61" dur="1000" fill="hold"/>
                                        <p:tgtEl>
                                          <p:spTgt spid="14"/>
                                        </p:tgtEl>
                                        <p:attrNameLst>
                                          <p:attrName>ppt_x</p:attrName>
                                        </p:attrNameLst>
                                      </p:cBhvr>
                                      <p:tavLst>
                                        <p:tav tm="0">
                                          <p:val>
                                            <p:strVal val="#ppt_x"/>
                                          </p:val>
                                        </p:tav>
                                        <p:tav tm="100000">
                                          <p:val>
                                            <p:strVal val="#ppt_x"/>
                                          </p:val>
                                        </p:tav>
                                      </p:tavLst>
                                    </p:anim>
                                    <p:anim calcmode="lin" valueType="num">
                                      <p:cBhvr>
                                        <p:cTn id="62"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P spid="13" grpId="0" animBg="1"/>
      <p:bldP spid="14" grpId="0"/>
      <p:bldP spid="15" grpId="0" animBg="1"/>
      <p:bldP spid="16" grpId="0"/>
      <p:bldP spid="17" grpId="0" animBg="1"/>
      <p:bldP spid="18" grpId="0"/>
      <p:bldP spid="19" grpId="0" animBg="1"/>
      <p:bldP spid="2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3600" b="1" dirty="0" smtClean="0">
                <a:solidFill>
                  <a:schemeClr val="accent3">
                    <a:lumMod val="75000"/>
                  </a:schemeClr>
                </a:solidFill>
              </a:rPr>
              <a:t>Aligned Professional Learning</a:t>
            </a:r>
            <a:endParaRPr lang="en-US" sz="3600" b="1" dirty="0">
              <a:solidFill>
                <a:schemeClr val="accent3">
                  <a:lumMod val="75000"/>
                </a:schemeClr>
              </a:solidFill>
            </a:endParaRPr>
          </a:p>
        </p:txBody>
      </p:sp>
      <p:sp>
        <p:nvSpPr>
          <p:cNvPr id="3" name="Content Placeholder 2"/>
          <p:cNvSpPr>
            <a:spLocks noGrp="1"/>
          </p:cNvSpPr>
          <p:nvPr>
            <p:ph sz="quarter" idx="1"/>
          </p:nvPr>
        </p:nvSpPr>
        <p:spPr>
          <a:xfrm>
            <a:off x="301625" y="1527175"/>
            <a:ext cx="8308975" cy="4572000"/>
          </a:xfrm>
        </p:spPr>
        <p:txBody>
          <a:bodyPr/>
          <a:lstStyle/>
          <a:p>
            <a:pPr>
              <a:defRPr/>
            </a:pPr>
            <a:r>
              <a:rPr lang="en-US" sz="2800" dirty="0" smtClean="0"/>
              <a:t>Evaluation aligned with high quality professional development opportunities </a:t>
            </a:r>
          </a:p>
          <a:p>
            <a:pPr lvl="1">
              <a:defRPr/>
            </a:pPr>
            <a:r>
              <a:rPr lang="en-US" sz="2400" dirty="0" smtClean="0"/>
              <a:t>Relevant </a:t>
            </a:r>
            <a:r>
              <a:rPr lang="en-US" sz="2400" dirty="0"/>
              <a:t>to educator’s goals and </a:t>
            </a:r>
            <a:r>
              <a:rPr lang="en-US" sz="2400" dirty="0" smtClean="0"/>
              <a:t>needs</a:t>
            </a:r>
          </a:p>
          <a:p>
            <a:pPr lvl="1">
              <a:defRPr/>
            </a:pPr>
            <a:r>
              <a:rPr lang="en-US" sz="2400" dirty="0" smtClean="0"/>
              <a:t>Informs </a:t>
            </a:r>
            <a:r>
              <a:rPr lang="en-US" sz="2400" dirty="0"/>
              <a:t>decisions for professional </a:t>
            </a:r>
            <a:r>
              <a:rPr lang="en-US" sz="2400" dirty="0" smtClean="0"/>
              <a:t>growth</a:t>
            </a:r>
            <a:endParaRPr lang="en-US" sz="2400" dirty="0"/>
          </a:p>
          <a:p>
            <a:pPr marL="274638" lvl="1" indent="0">
              <a:buFont typeface="Wingdings" pitchFamily="2" charset="2"/>
              <a:buNone/>
              <a:defRPr/>
            </a:pPr>
            <a:endParaRPr lang="en-US" sz="2400" dirty="0" smtClean="0"/>
          </a:p>
          <a:p>
            <a:pPr marL="274638" lvl="1" indent="0">
              <a:buFont typeface="Wingdings" pitchFamily="2" charset="2"/>
              <a:buNone/>
              <a:defRPr/>
            </a:pPr>
            <a:endParaRPr lang="en-US" sz="2400" dirty="0"/>
          </a:p>
        </p:txBody>
      </p:sp>
      <p:pic>
        <p:nvPicPr>
          <p:cNvPr id="26628" name="Picture 2" title="people around the tabl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3429000"/>
            <a:ext cx="4572000" cy="297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5638800" y="3714750"/>
            <a:ext cx="3200400" cy="1754188"/>
          </a:xfrm>
          <a:prstGeom prst="rect">
            <a:avLst/>
          </a:prstGeom>
          <a:noFill/>
          <a:ln>
            <a:solidFill>
              <a:srgbClr val="0691C2"/>
            </a:solidFill>
          </a:ln>
        </p:spPr>
        <p:txBody>
          <a:bodyPr>
            <a:spAutoFit/>
          </a:bodyPr>
          <a:lstStyle/>
          <a:p>
            <a:pPr>
              <a:defRPr/>
            </a:pPr>
            <a:r>
              <a:rPr lang="en-US" b="1" i="1" dirty="0">
                <a:solidFill>
                  <a:srgbClr val="0691C2"/>
                </a:solidFill>
                <a:latin typeface="+mn-lt"/>
              </a:rPr>
              <a:t>Standards for Professional Learning  </a:t>
            </a:r>
          </a:p>
          <a:p>
            <a:pPr>
              <a:defRPr/>
            </a:pPr>
            <a:endParaRPr lang="en-US" b="1" i="1" dirty="0">
              <a:solidFill>
                <a:srgbClr val="0691C2"/>
              </a:solidFill>
              <a:latin typeface="+mn-lt"/>
            </a:endParaRPr>
          </a:p>
          <a:p>
            <a:pPr>
              <a:defRPr/>
            </a:pPr>
            <a:r>
              <a:rPr lang="en-US" b="1" i="1" dirty="0">
                <a:solidFill>
                  <a:srgbClr val="0691C2"/>
                </a:solidFill>
                <a:latin typeface="+mn-lt"/>
                <a:hlinkClick r:id="rId4"/>
              </a:rPr>
              <a:t>http://www.learningforward.org/standards</a:t>
            </a:r>
            <a:r>
              <a:rPr lang="en-US" b="1" i="1" dirty="0">
                <a:solidFill>
                  <a:srgbClr val="0691C2"/>
                </a:solidFill>
                <a:latin typeface="+mn-lt"/>
              </a:rPr>
              <a:t> </a:t>
            </a:r>
          </a:p>
          <a:p>
            <a:pPr>
              <a:defRPr/>
            </a:pPr>
            <a:endParaRPr lang="en-US" b="1" i="1" dirty="0">
              <a:solidFill>
                <a:srgbClr val="0691C2"/>
              </a:solidFill>
            </a:endParaRPr>
          </a:p>
        </p:txBody>
      </p:sp>
    </p:spTree>
    <p:extLst>
      <p:ext uri="{BB962C8B-B14F-4D97-AF65-F5344CB8AC3E}">
        <p14:creationId xmlns:p14="http://schemas.microsoft.com/office/powerpoint/2010/main" val="34321351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Section Two</a:t>
            </a:r>
            <a:endParaRPr lang="en-US" sz="4000" b="1" dirty="0"/>
          </a:p>
        </p:txBody>
      </p:sp>
      <p:sp>
        <p:nvSpPr>
          <p:cNvPr id="3" name="Content Placeholder 2"/>
          <p:cNvSpPr>
            <a:spLocks noGrp="1"/>
          </p:cNvSpPr>
          <p:nvPr>
            <p:ph sz="quarter" idx="1"/>
          </p:nvPr>
        </p:nvSpPr>
        <p:spPr/>
        <p:txBody>
          <a:bodyPr/>
          <a:lstStyle/>
          <a:p>
            <a:pPr marL="0" indent="0" algn="ctr">
              <a:buNone/>
            </a:pPr>
            <a:r>
              <a:rPr lang="en-US" dirty="0" smtClean="0"/>
              <a:t>	</a:t>
            </a:r>
          </a:p>
          <a:p>
            <a:pPr marL="0" indent="0" algn="ctr">
              <a:buNone/>
            </a:pPr>
            <a:endParaRPr lang="en-US" sz="4000" dirty="0"/>
          </a:p>
          <a:p>
            <a:pPr marL="0" indent="0" algn="ctr">
              <a:buNone/>
            </a:pPr>
            <a:r>
              <a:rPr lang="en-US" sz="4000" dirty="0" smtClean="0"/>
              <a:t>Preparing for the Work Sessions</a:t>
            </a:r>
            <a:endParaRPr lang="en-US" sz="4000" dirty="0"/>
          </a:p>
        </p:txBody>
      </p:sp>
    </p:spTree>
    <p:extLst>
      <p:ext uri="{BB962C8B-B14F-4D97-AF65-F5344CB8AC3E}">
        <p14:creationId xmlns:p14="http://schemas.microsoft.com/office/powerpoint/2010/main" val="23959507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dirty="0" smtClean="0"/>
              <a:t>Steps to Prepare</a:t>
            </a:r>
            <a:endParaRPr lang="en-US" sz="4000" b="1" dirty="0"/>
          </a:p>
        </p:txBody>
      </p:sp>
      <p:sp>
        <p:nvSpPr>
          <p:cNvPr id="3" name="Content Placeholder 2"/>
          <p:cNvSpPr>
            <a:spLocks noGrp="1"/>
          </p:cNvSpPr>
          <p:nvPr>
            <p:ph sz="quarter" idx="1"/>
          </p:nvPr>
        </p:nvSpPr>
        <p:spPr>
          <a:xfrm>
            <a:off x="301752" y="1527048"/>
            <a:ext cx="8503920" cy="4797552"/>
          </a:xfrm>
        </p:spPr>
        <p:txBody>
          <a:bodyPr>
            <a:normAutofit/>
          </a:bodyPr>
          <a:lstStyle/>
          <a:p>
            <a:pPr marL="514350" indent="-514350">
              <a:buAutoNum type="arabicPeriod"/>
            </a:pPr>
            <a:r>
              <a:rPr lang="en-US" sz="3200" dirty="0" smtClean="0"/>
              <a:t>Identify a collaborative design team</a:t>
            </a:r>
          </a:p>
          <a:p>
            <a:pPr marL="514350" indent="-514350">
              <a:buAutoNum type="arabicPeriod"/>
            </a:pPr>
            <a:endParaRPr lang="en-US" sz="3200" dirty="0" smtClean="0"/>
          </a:p>
          <a:p>
            <a:pPr marL="514350" indent="-514350">
              <a:buAutoNum type="arabicPeriod"/>
            </a:pPr>
            <a:r>
              <a:rPr lang="en-US" sz="3200" dirty="0"/>
              <a:t>Become familiar with the </a:t>
            </a:r>
            <a:r>
              <a:rPr lang="en-US" sz="3200" dirty="0">
                <a:hlinkClick r:id="rId3"/>
              </a:rPr>
              <a:t>Oregon </a:t>
            </a:r>
            <a:r>
              <a:rPr lang="en-US" sz="3200" dirty="0" smtClean="0">
                <a:hlinkClick r:id="rId3"/>
              </a:rPr>
              <a:t>Framework</a:t>
            </a:r>
            <a:endParaRPr lang="en-US" sz="3200" dirty="0" smtClean="0"/>
          </a:p>
          <a:p>
            <a:pPr marL="514350" indent="-514350">
              <a:buAutoNum type="arabicPeriod"/>
            </a:pPr>
            <a:endParaRPr lang="en-US" sz="3200" dirty="0" smtClean="0"/>
          </a:p>
          <a:p>
            <a:pPr marL="514350" indent="-514350">
              <a:buAutoNum type="arabicPeriod"/>
            </a:pPr>
            <a:r>
              <a:rPr lang="en-US" sz="3200" dirty="0" smtClean="0"/>
              <a:t>Conduct research</a:t>
            </a:r>
          </a:p>
          <a:p>
            <a:pPr marL="514350" indent="-514350">
              <a:buAutoNum type="arabicPeriod"/>
            </a:pPr>
            <a:endParaRPr lang="en-US" sz="3200" dirty="0" smtClean="0"/>
          </a:p>
          <a:p>
            <a:pPr marL="514350" indent="-514350">
              <a:buAutoNum type="arabicPeriod"/>
            </a:pPr>
            <a:r>
              <a:rPr lang="en-US" sz="3200" dirty="0" smtClean="0"/>
              <a:t>Make a preliminary decision about rubric</a:t>
            </a:r>
          </a:p>
          <a:p>
            <a:pPr marL="514350" indent="-514350">
              <a:buAutoNum type="arabicPeriod"/>
            </a:pPr>
            <a:endParaRPr lang="en-US" dirty="0"/>
          </a:p>
        </p:txBody>
      </p:sp>
    </p:spTree>
    <p:extLst>
      <p:ext uri="{BB962C8B-B14F-4D97-AF65-F5344CB8AC3E}">
        <p14:creationId xmlns:p14="http://schemas.microsoft.com/office/powerpoint/2010/main" val="27787260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460248"/>
            <a:ext cx="8534400" cy="758952"/>
          </a:xfrm>
        </p:spPr>
        <p:txBody>
          <a:bodyPr>
            <a:normAutofit fontScale="90000"/>
          </a:bodyPr>
          <a:lstStyle/>
          <a:p>
            <a:pPr lvl="0"/>
            <a:r>
              <a:rPr lang="en-US" sz="3600" b="1" dirty="0" smtClean="0"/>
              <a:t>1. Identify a collaborative </a:t>
            </a:r>
            <a:r>
              <a:rPr lang="en-US" sz="3600" b="1" dirty="0"/>
              <a:t>design </a:t>
            </a:r>
            <a:r>
              <a:rPr lang="en-US" sz="3600" b="1" dirty="0" smtClean="0"/>
              <a:t>team</a:t>
            </a:r>
            <a:r>
              <a:rPr lang="en-US" sz="3600" dirty="0"/>
              <a:t/>
            </a:r>
            <a:br>
              <a:rPr lang="en-US" sz="3600" dirty="0"/>
            </a:br>
            <a:endParaRPr lang="en-US" dirty="0"/>
          </a:p>
        </p:txBody>
      </p:sp>
      <p:sp>
        <p:nvSpPr>
          <p:cNvPr id="3" name="Content Placeholder 2"/>
          <p:cNvSpPr>
            <a:spLocks noGrp="1"/>
          </p:cNvSpPr>
          <p:nvPr>
            <p:ph sz="quarter" idx="1"/>
          </p:nvPr>
        </p:nvSpPr>
        <p:spPr>
          <a:xfrm>
            <a:off x="301752" y="1527048"/>
            <a:ext cx="8503920" cy="4721352"/>
          </a:xfrm>
        </p:spPr>
        <p:txBody>
          <a:bodyPr/>
          <a:lstStyle/>
          <a:p>
            <a:r>
              <a:rPr lang="en-US" sz="2900" dirty="0" smtClean="0"/>
              <a:t>SB 290 requires the development of the evaluation system be collaborative</a:t>
            </a:r>
          </a:p>
          <a:p>
            <a:pPr lvl="1"/>
            <a:r>
              <a:rPr lang="en-US" sz="2400" dirty="0" smtClean="0"/>
              <a:t>At </a:t>
            </a:r>
            <a:r>
              <a:rPr lang="en-US" sz="2400" dirty="0"/>
              <a:t>least one administrator and </a:t>
            </a:r>
            <a:r>
              <a:rPr lang="en-US" sz="2400" dirty="0" smtClean="0"/>
              <a:t>teacher required; </a:t>
            </a:r>
            <a:r>
              <a:rPr lang="en-US" sz="2400" dirty="0"/>
              <a:t>board </a:t>
            </a:r>
            <a:r>
              <a:rPr lang="en-US" sz="2400" dirty="0" smtClean="0"/>
              <a:t>member strongly encouraged</a:t>
            </a:r>
          </a:p>
          <a:p>
            <a:pPr lvl="1"/>
            <a:r>
              <a:rPr lang="en-US" sz="2400" dirty="0" smtClean="0"/>
              <a:t>If applicable, union </a:t>
            </a:r>
            <a:r>
              <a:rPr lang="en-US" sz="2400" dirty="0"/>
              <a:t>or collective bargaining </a:t>
            </a:r>
            <a:r>
              <a:rPr lang="en-US" sz="2400" dirty="0" smtClean="0"/>
              <a:t>personnel required</a:t>
            </a:r>
          </a:p>
          <a:p>
            <a:pPr lvl="1"/>
            <a:endParaRPr lang="en-US" sz="2400" dirty="0" smtClean="0"/>
          </a:p>
          <a:p>
            <a:pPr marL="0" indent="0">
              <a:buNone/>
            </a:pPr>
            <a:r>
              <a:rPr lang="en-US" sz="2900" u="sng" dirty="0" smtClean="0"/>
              <a:t>KEY QUESTION:</a:t>
            </a:r>
            <a:endParaRPr lang="en-US" sz="2900" u="sng" dirty="0"/>
          </a:p>
          <a:p>
            <a:pPr marL="0" indent="0">
              <a:buNone/>
            </a:pPr>
            <a:r>
              <a:rPr lang="en-US" sz="2900" i="1" dirty="0"/>
              <a:t>Do you already have an existing team that should do this work or will you need to create one?</a:t>
            </a:r>
          </a:p>
          <a:p>
            <a:endParaRPr lang="en-US" dirty="0"/>
          </a:p>
        </p:txBody>
      </p:sp>
    </p:spTree>
    <p:extLst>
      <p:ext uri="{BB962C8B-B14F-4D97-AF65-F5344CB8AC3E}">
        <p14:creationId xmlns:p14="http://schemas.microsoft.com/office/powerpoint/2010/main" val="17720575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84048"/>
            <a:ext cx="8766048" cy="758952"/>
          </a:xfrm>
        </p:spPr>
        <p:txBody>
          <a:bodyPr>
            <a:normAutofit fontScale="90000"/>
          </a:bodyPr>
          <a:lstStyle/>
          <a:p>
            <a:pPr lvl="0"/>
            <a:r>
              <a:rPr lang="en-US" sz="3600" dirty="0"/>
              <a:t/>
            </a:r>
            <a:br>
              <a:rPr lang="en-US" sz="3600" dirty="0"/>
            </a:br>
            <a:r>
              <a:rPr lang="en-US" sz="3600" b="1" dirty="0" smtClean="0"/>
              <a:t>2. </a:t>
            </a:r>
            <a:r>
              <a:rPr lang="en-US" sz="3100" b="1" dirty="0" smtClean="0"/>
              <a:t>Become familiar with the Oregon Framework and the five required components</a:t>
            </a:r>
            <a:endParaRPr lang="en-US" sz="3100" b="1" dirty="0"/>
          </a:p>
        </p:txBody>
      </p:sp>
      <p:sp>
        <p:nvSpPr>
          <p:cNvPr id="3" name="Content Placeholder 2"/>
          <p:cNvSpPr>
            <a:spLocks noGrp="1"/>
          </p:cNvSpPr>
          <p:nvPr>
            <p:ph sz="quarter" idx="1"/>
          </p:nvPr>
        </p:nvSpPr>
        <p:spPr>
          <a:xfrm>
            <a:off x="301752" y="1527048"/>
            <a:ext cx="8503920" cy="4797552"/>
          </a:xfrm>
        </p:spPr>
        <p:txBody>
          <a:bodyPr>
            <a:normAutofit/>
          </a:bodyPr>
          <a:lstStyle/>
          <a:p>
            <a:r>
              <a:rPr lang="en-US" sz="2900" dirty="0" smtClean="0"/>
              <a:t>Gather </a:t>
            </a:r>
            <a:r>
              <a:rPr lang="en-US" sz="2900" dirty="0"/>
              <a:t>any materials currently used in your school for evaluation, observation and goal setting. </a:t>
            </a:r>
            <a:endParaRPr lang="en-US" sz="2900" dirty="0" smtClean="0"/>
          </a:p>
          <a:p>
            <a:pPr lvl="1"/>
            <a:r>
              <a:rPr lang="en-US" sz="2400" dirty="0" smtClean="0"/>
              <a:t>Use the ODE provided process tool</a:t>
            </a:r>
          </a:p>
          <a:p>
            <a:pPr lvl="1"/>
            <a:r>
              <a:rPr lang="en-US" sz="2400" dirty="0" smtClean="0"/>
              <a:t>Identify </a:t>
            </a:r>
            <a:r>
              <a:rPr lang="en-US" sz="2400" dirty="0"/>
              <a:t>which components are addressed in your current system and where you have </a:t>
            </a:r>
            <a:r>
              <a:rPr lang="en-US" sz="2400" dirty="0" smtClean="0"/>
              <a:t>gaps</a:t>
            </a:r>
            <a:endParaRPr lang="en-US" sz="2400" dirty="0"/>
          </a:p>
          <a:p>
            <a:endParaRPr lang="en-US" dirty="0" smtClean="0"/>
          </a:p>
          <a:p>
            <a:pPr marL="0" indent="0">
              <a:buNone/>
            </a:pPr>
            <a:r>
              <a:rPr lang="en-US" sz="2800" u="sng" dirty="0"/>
              <a:t>KEY QUESTION:</a:t>
            </a:r>
          </a:p>
          <a:p>
            <a:pPr marL="0" indent="0">
              <a:buNone/>
            </a:pPr>
            <a:r>
              <a:rPr lang="en-US" sz="2800" i="1" dirty="0" smtClean="0"/>
              <a:t>What components of your existing system align with the requirements of the Oregon Framework?</a:t>
            </a:r>
            <a:endParaRPr lang="en-US" sz="2800" i="1" dirty="0"/>
          </a:p>
        </p:txBody>
      </p:sp>
    </p:spTree>
    <p:extLst>
      <p:ext uri="{BB962C8B-B14F-4D97-AF65-F5344CB8AC3E}">
        <p14:creationId xmlns:p14="http://schemas.microsoft.com/office/powerpoint/2010/main" val="24753876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3. Conduct Research</a:t>
            </a:r>
            <a:endParaRPr lang="en-US" b="1" dirty="0"/>
          </a:p>
        </p:txBody>
      </p:sp>
      <p:sp>
        <p:nvSpPr>
          <p:cNvPr id="3" name="Content Placeholder 2"/>
          <p:cNvSpPr>
            <a:spLocks noGrp="1"/>
          </p:cNvSpPr>
          <p:nvPr>
            <p:ph sz="quarter" idx="1"/>
          </p:nvPr>
        </p:nvSpPr>
        <p:spPr>
          <a:xfrm>
            <a:off x="301752" y="1527048"/>
            <a:ext cx="8503920" cy="5102352"/>
          </a:xfrm>
        </p:spPr>
        <p:txBody>
          <a:bodyPr>
            <a:normAutofit fontScale="92500"/>
          </a:bodyPr>
          <a:lstStyle/>
          <a:p>
            <a:r>
              <a:rPr lang="en-US" sz="2900" dirty="0" smtClean="0"/>
              <a:t>Review </a:t>
            </a:r>
            <a:r>
              <a:rPr lang="en-US" sz="2900" dirty="0"/>
              <a:t>recommended rubrics and sample models on ODE website. </a:t>
            </a:r>
            <a:endParaRPr lang="en-US" sz="2900" dirty="0" smtClean="0"/>
          </a:p>
          <a:p>
            <a:pPr lvl="1"/>
            <a:r>
              <a:rPr lang="en-US" sz="2400" dirty="0" smtClean="0"/>
              <a:t>Recommended rubrics are aligned to the Oregon Model Core Teaching Standards</a:t>
            </a:r>
          </a:p>
          <a:p>
            <a:pPr lvl="1"/>
            <a:r>
              <a:rPr lang="en-US" sz="2400" dirty="0" smtClean="0"/>
              <a:t>If another rubric is selected, schools will need to complete a match gap analysis to assure alignment to standards</a:t>
            </a:r>
          </a:p>
          <a:p>
            <a:pPr lvl="1"/>
            <a:endParaRPr lang="en-US" sz="900" dirty="0" smtClean="0"/>
          </a:p>
          <a:p>
            <a:pPr marL="0" indent="0">
              <a:buNone/>
            </a:pPr>
            <a:r>
              <a:rPr lang="en-US" sz="2900" u="sng" dirty="0"/>
              <a:t>KEY QUESTION:</a:t>
            </a:r>
          </a:p>
          <a:p>
            <a:pPr marL="0" indent="0">
              <a:buNone/>
            </a:pPr>
            <a:r>
              <a:rPr lang="en-US" sz="2900" i="1" dirty="0" smtClean="0"/>
              <a:t>Which ODE recommended rubric(s) align </a:t>
            </a:r>
            <a:r>
              <a:rPr lang="en-US" sz="2900" i="1" dirty="0"/>
              <a:t>with your school’s vision and goals</a:t>
            </a:r>
            <a:r>
              <a:rPr lang="en-US" sz="2900" i="1" dirty="0" smtClean="0"/>
              <a:t>?</a:t>
            </a:r>
          </a:p>
          <a:p>
            <a:pPr marL="0" indent="0">
              <a:buNone/>
            </a:pPr>
            <a:endParaRPr lang="en-US" sz="900" i="1" dirty="0" smtClean="0"/>
          </a:p>
          <a:p>
            <a:pPr marL="0" indent="0">
              <a:buNone/>
            </a:pPr>
            <a:r>
              <a:rPr lang="en-US" sz="2900" i="1" dirty="0"/>
              <a:t>What is the rubric in place in your sponsoring district? (e.g., Danielson</a:t>
            </a:r>
            <a:r>
              <a:rPr lang="en-US" sz="2900" i="1" dirty="0" smtClean="0"/>
              <a:t>) </a:t>
            </a:r>
          </a:p>
        </p:txBody>
      </p:sp>
    </p:spTree>
    <p:extLst>
      <p:ext uri="{BB962C8B-B14F-4D97-AF65-F5344CB8AC3E}">
        <p14:creationId xmlns:p14="http://schemas.microsoft.com/office/powerpoint/2010/main" val="34406539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4. Preliminary Decision on Rubric</a:t>
            </a:r>
            <a:endParaRPr lang="en-US" b="1" dirty="0"/>
          </a:p>
        </p:txBody>
      </p:sp>
      <p:sp>
        <p:nvSpPr>
          <p:cNvPr id="3" name="Content Placeholder 2"/>
          <p:cNvSpPr>
            <a:spLocks noGrp="1"/>
          </p:cNvSpPr>
          <p:nvPr>
            <p:ph sz="quarter" idx="1"/>
          </p:nvPr>
        </p:nvSpPr>
        <p:spPr/>
        <p:txBody>
          <a:bodyPr/>
          <a:lstStyle/>
          <a:p>
            <a:pPr lvl="0"/>
            <a:r>
              <a:rPr lang="en-US" sz="2800" dirty="0"/>
              <a:t>Make a preliminary decision </a:t>
            </a:r>
            <a:r>
              <a:rPr lang="en-US" sz="2800" dirty="0" smtClean="0"/>
              <a:t>about </a:t>
            </a:r>
            <a:r>
              <a:rPr lang="en-US" sz="2800" dirty="0"/>
              <a:t>the rubric(s) your system might </a:t>
            </a:r>
            <a:r>
              <a:rPr lang="en-US" sz="2800" dirty="0" smtClean="0"/>
              <a:t>use</a:t>
            </a:r>
          </a:p>
          <a:p>
            <a:pPr lvl="0"/>
            <a:endParaRPr lang="en-US" sz="2800" dirty="0"/>
          </a:p>
          <a:p>
            <a:pPr marL="0" indent="0">
              <a:buNone/>
            </a:pPr>
            <a:r>
              <a:rPr lang="en-US" sz="2800" u="sng" dirty="0"/>
              <a:t>KEY QUESTION:</a:t>
            </a:r>
          </a:p>
          <a:p>
            <a:pPr marL="0" lvl="0" indent="0">
              <a:buNone/>
            </a:pPr>
            <a:r>
              <a:rPr lang="en-US" sz="2800" i="1" dirty="0" smtClean="0"/>
              <a:t>Would </a:t>
            </a:r>
            <a:r>
              <a:rPr lang="en-US" sz="2800" i="1" dirty="0"/>
              <a:t>you prefer to augment your current rubric/evaluation system </a:t>
            </a:r>
            <a:r>
              <a:rPr lang="en-US" sz="2800" i="1" dirty="0" smtClean="0"/>
              <a:t>or </a:t>
            </a:r>
            <a:r>
              <a:rPr lang="en-US" sz="2800" i="1" dirty="0"/>
              <a:t>adopt one of the four recommended rubrics? </a:t>
            </a:r>
          </a:p>
          <a:p>
            <a:pPr lvl="0"/>
            <a:endParaRPr lang="en-US" dirty="0"/>
          </a:p>
        </p:txBody>
      </p:sp>
    </p:spTree>
    <p:extLst>
      <p:ext uri="{BB962C8B-B14F-4D97-AF65-F5344CB8AC3E}">
        <p14:creationId xmlns:p14="http://schemas.microsoft.com/office/powerpoint/2010/main" val="16096028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Work Session Dates</a:t>
            </a:r>
            <a:endParaRPr lang="en-US" b="1" dirty="0"/>
          </a:p>
        </p:txBody>
      </p:sp>
      <p:sp>
        <p:nvSpPr>
          <p:cNvPr id="3" name="Content Placeholder 2"/>
          <p:cNvSpPr>
            <a:spLocks noGrp="1"/>
          </p:cNvSpPr>
          <p:nvPr>
            <p:ph sz="quarter" idx="1"/>
          </p:nvPr>
        </p:nvSpPr>
        <p:spPr/>
        <p:txBody>
          <a:bodyPr>
            <a:normAutofit/>
          </a:bodyPr>
          <a:lstStyle/>
          <a:p>
            <a:pPr lvl="0"/>
            <a:r>
              <a:rPr lang="en-US" sz="2800" dirty="0" smtClean="0"/>
              <a:t>January 6</a:t>
            </a:r>
            <a:r>
              <a:rPr lang="en-US" sz="2800" baseline="30000" dirty="0" smtClean="0"/>
              <a:t>th</a:t>
            </a:r>
            <a:r>
              <a:rPr lang="en-US" sz="2800" dirty="0"/>
              <a:t>:</a:t>
            </a:r>
            <a:r>
              <a:rPr lang="en-US" sz="2800" dirty="0" smtClean="0"/>
              <a:t> Salem – Marion Center, Oregon Room</a:t>
            </a:r>
          </a:p>
          <a:p>
            <a:pPr lvl="0"/>
            <a:endParaRPr lang="en-US" sz="2800" dirty="0"/>
          </a:p>
          <a:p>
            <a:pPr lvl="0"/>
            <a:r>
              <a:rPr lang="en-US" sz="2800" dirty="0" smtClean="0"/>
              <a:t>January 14</a:t>
            </a:r>
            <a:r>
              <a:rPr lang="en-US" sz="2800" baseline="30000" dirty="0" smtClean="0"/>
              <a:t>th</a:t>
            </a:r>
            <a:r>
              <a:rPr lang="en-US" sz="2800" dirty="0"/>
              <a:t>:</a:t>
            </a:r>
            <a:r>
              <a:rPr lang="en-US" sz="2800" dirty="0" smtClean="0"/>
              <a:t>Hillsboro – Northwest Regional ESD</a:t>
            </a:r>
          </a:p>
          <a:p>
            <a:pPr lvl="0"/>
            <a:endParaRPr lang="en-US" sz="2800" dirty="0"/>
          </a:p>
          <a:p>
            <a:pPr lvl="0"/>
            <a:r>
              <a:rPr lang="en-US" sz="2800" dirty="0" smtClean="0"/>
              <a:t>January 19</a:t>
            </a:r>
            <a:r>
              <a:rPr lang="en-US" sz="2800" baseline="30000" dirty="0" smtClean="0"/>
              <a:t>th</a:t>
            </a:r>
            <a:r>
              <a:rPr lang="en-US" sz="2800" dirty="0" smtClean="0"/>
              <a:t>: Medford – Southern Oregon ESD</a:t>
            </a:r>
          </a:p>
          <a:p>
            <a:pPr lvl="0"/>
            <a:endParaRPr lang="en-US" sz="2800" dirty="0"/>
          </a:p>
          <a:p>
            <a:pPr lvl="0"/>
            <a:r>
              <a:rPr lang="en-US" sz="2800" dirty="0" smtClean="0"/>
              <a:t>January 20</a:t>
            </a:r>
            <a:r>
              <a:rPr lang="en-US" sz="2800" baseline="30000" dirty="0" smtClean="0"/>
              <a:t>th</a:t>
            </a:r>
            <a:r>
              <a:rPr lang="en-US" sz="2800" dirty="0" smtClean="0"/>
              <a:t>: Portland – Multnomah ESD</a:t>
            </a:r>
            <a:endParaRPr lang="en-US" sz="2800" dirty="0"/>
          </a:p>
          <a:p>
            <a:pPr lvl="0"/>
            <a:endParaRPr lang="en-US" dirty="0" smtClean="0"/>
          </a:p>
          <a:p>
            <a:pPr marL="0" lvl="0" indent="0">
              <a:buNone/>
            </a:pPr>
            <a:r>
              <a:rPr lang="en-US" sz="2200" dirty="0" smtClean="0"/>
              <a:t>**Registration information was emailed by </a:t>
            </a:r>
            <a:r>
              <a:rPr lang="en-US" sz="2200" dirty="0" smtClean="0">
                <a:hlinkClick r:id="rId3"/>
              </a:rPr>
              <a:t>Kate Pattison</a:t>
            </a:r>
            <a:r>
              <a:rPr lang="en-US" sz="2200" dirty="0" smtClean="0"/>
              <a:t>**</a:t>
            </a:r>
            <a:endParaRPr lang="en-US" sz="2200" dirty="0"/>
          </a:p>
          <a:p>
            <a:endParaRPr lang="en-US" dirty="0"/>
          </a:p>
        </p:txBody>
      </p:sp>
    </p:spTree>
    <p:extLst>
      <p:ext uri="{BB962C8B-B14F-4D97-AF65-F5344CB8AC3E}">
        <p14:creationId xmlns:p14="http://schemas.microsoft.com/office/powerpoint/2010/main" val="17189920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 to bring to the work session</a:t>
            </a:r>
            <a:endParaRPr lang="en-US" b="1" dirty="0"/>
          </a:p>
        </p:txBody>
      </p:sp>
      <p:sp>
        <p:nvSpPr>
          <p:cNvPr id="3" name="Content Placeholder 2"/>
          <p:cNvSpPr>
            <a:spLocks noGrp="1"/>
          </p:cNvSpPr>
          <p:nvPr>
            <p:ph sz="quarter" idx="1"/>
          </p:nvPr>
        </p:nvSpPr>
        <p:spPr>
          <a:xfrm>
            <a:off x="301752" y="1527048"/>
            <a:ext cx="8503920" cy="4949952"/>
          </a:xfrm>
        </p:spPr>
        <p:txBody>
          <a:bodyPr>
            <a:normAutofit fontScale="92500" lnSpcReduction="10000"/>
          </a:bodyPr>
          <a:lstStyle/>
          <a:p>
            <a:r>
              <a:rPr lang="en-US" sz="2800" dirty="0" smtClean="0"/>
              <a:t>As many team members as possible!</a:t>
            </a:r>
          </a:p>
          <a:p>
            <a:endParaRPr lang="en-US" sz="2800" dirty="0" smtClean="0"/>
          </a:p>
          <a:p>
            <a:r>
              <a:rPr lang="en-US" sz="2800" dirty="0" smtClean="0"/>
              <a:t>Laptop/electronic device</a:t>
            </a:r>
          </a:p>
          <a:p>
            <a:endParaRPr lang="en-US" sz="2800" dirty="0" smtClean="0"/>
          </a:p>
          <a:p>
            <a:r>
              <a:rPr lang="en-US" sz="2800" dirty="0" smtClean="0"/>
              <a:t>Electronic copy of current system and any related materials (e.g., observation and goal setting tools, handbook)</a:t>
            </a:r>
          </a:p>
          <a:p>
            <a:endParaRPr lang="en-US" sz="2800" dirty="0" smtClean="0"/>
          </a:p>
          <a:p>
            <a:r>
              <a:rPr lang="en-US" sz="2800" dirty="0" smtClean="0"/>
              <a:t>Process tool (completed) </a:t>
            </a:r>
          </a:p>
          <a:p>
            <a:endParaRPr lang="en-US" sz="2800" dirty="0" smtClean="0"/>
          </a:p>
          <a:p>
            <a:r>
              <a:rPr lang="en-US" sz="2800" dirty="0" smtClean="0"/>
              <a:t>Preliminary rubric choice</a:t>
            </a:r>
            <a:endParaRPr lang="en-US" sz="2800" dirty="0"/>
          </a:p>
        </p:txBody>
      </p:sp>
    </p:spTree>
    <p:extLst>
      <p:ext uri="{BB962C8B-B14F-4D97-AF65-F5344CB8AC3E}">
        <p14:creationId xmlns:p14="http://schemas.microsoft.com/office/powerpoint/2010/main" val="2284999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Outcomes for 2015-2016 SY</a:t>
            </a:r>
            <a:endParaRPr lang="en-US" b="1" dirty="0"/>
          </a:p>
        </p:txBody>
      </p:sp>
      <p:sp>
        <p:nvSpPr>
          <p:cNvPr id="3" name="Content Placeholder 2"/>
          <p:cNvSpPr>
            <a:spLocks noGrp="1"/>
          </p:cNvSpPr>
          <p:nvPr>
            <p:ph sz="quarter" idx="1"/>
          </p:nvPr>
        </p:nvSpPr>
        <p:spPr/>
        <p:txBody>
          <a:bodyPr/>
          <a:lstStyle/>
          <a:p>
            <a:r>
              <a:rPr lang="en-US" sz="2800" dirty="0"/>
              <a:t>K</a:t>
            </a:r>
            <a:r>
              <a:rPr lang="en-US" sz="2800" dirty="0" smtClean="0"/>
              <a:t>nowledge </a:t>
            </a:r>
            <a:r>
              <a:rPr lang="en-US" sz="2800" dirty="0"/>
              <a:t>of 5 required Framework components</a:t>
            </a:r>
          </a:p>
          <a:p>
            <a:pPr lvl="0"/>
            <a:endParaRPr lang="en-US" sz="2800" dirty="0" smtClean="0"/>
          </a:p>
          <a:p>
            <a:pPr lvl="0"/>
            <a:r>
              <a:rPr lang="en-US" sz="2800" dirty="0" smtClean="0"/>
              <a:t>An </a:t>
            </a:r>
            <a:r>
              <a:rPr lang="en-US" sz="2800" dirty="0"/>
              <a:t>electronic representation of </a:t>
            </a:r>
            <a:r>
              <a:rPr lang="en-US" sz="2800" dirty="0" smtClean="0"/>
              <a:t>your evaluation </a:t>
            </a:r>
            <a:r>
              <a:rPr lang="en-US" sz="2800" dirty="0"/>
              <a:t>system (handbook</a:t>
            </a:r>
            <a:r>
              <a:rPr lang="en-US" sz="2800" dirty="0" smtClean="0"/>
              <a:t>)</a:t>
            </a:r>
          </a:p>
          <a:p>
            <a:pPr lvl="0"/>
            <a:endParaRPr lang="en-US" sz="2800" dirty="0"/>
          </a:p>
          <a:p>
            <a:pPr lvl="0"/>
            <a:r>
              <a:rPr lang="en-US" sz="2800" dirty="0"/>
              <a:t>An </a:t>
            </a:r>
            <a:r>
              <a:rPr lang="en-US" sz="2800" dirty="0" smtClean="0"/>
              <a:t>implementation plan/timeline </a:t>
            </a:r>
            <a:r>
              <a:rPr lang="en-US" sz="2800" dirty="0"/>
              <a:t>for rolling evaluation system </a:t>
            </a:r>
            <a:r>
              <a:rPr lang="en-US" sz="2800" dirty="0" smtClean="0"/>
              <a:t>out</a:t>
            </a:r>
          </a:p>
          <a:p>
            <a:pPr lvl="0"/>
            <a:endParaRPr lang="en-US" sz="2800" dirty="0"/>
          </a:p>
          <a:p>
            <a:endParaRPr lang="en-US" dirty="0"/>
          </a:p>
        </p:txBody>
      </p:sp>
    </p:spTree>
    <p:extLst>
      <p:ext uri="{BB962C8B-B14F-4D97-AF65-F5344CB8AC3E}">
        <p14:creationId xmlns:p14="http://schemas.microsoft.com/office/powerpoint/2010/main" val="41454167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 to expect at the work sessions</a:t>
            </a:r>
            <a:endParaRPr lang="en-US" b="1" dirty="0"/>
          </a:p>
        </p:txBody>
      </p:sp>
      <p:sp>
        <p:nvSpPr>
          <p:cNvPr id="3" name="Content Placeholder 2"/>
          <p:cNvSpPr>
            <a:spLocks noGrp="1"/>
          </p:cNvSpPr>
          <p:nvPr>
            <p:ph sz="quarter" idx="1"/>
          </p:nvPr>
        </p:nvSpPr>
        <p:spPr/>
        <p:txBody>
          <a:bodyPr>
            <a:normAutofit/>
          </a:bodyPr>
          <a:lstStyle/>
          <a:p>
            <a:r>
              <a:rPr lang="en-US" sz="2800" dirty="0" smtClean="0"/>
              <a:t>Sessions are: 8am-4pm with a lunch break (lunch provided)</a:t>
            </a:r>
          </a:p>
          <a:p>
            <a:endParaRPr lang="en-US" sz="2800" dirty="0" smtClean="0"/>
          </a:p>
          <a:p>
            <a:r>
              <a:rPr lang="en-US" sz="2800" dirty="0" smtClean="0"/>
              <a:t>Sessions will be a combination of work time (facilitated by ODE specialists) and direct information</a:t>
            </a:r>
            <a:endParaRPr lang="en-US" sz="2800" dirty="0"/>
          </a:p>
        </p:txBody>
      </p:sp>
    </p:spTree>
    <p:extLst>
      <p:ext uri="{BB962C8B-B14F-4D97-AF65-F5344CB8AC3E}">
        <p14:creationId xmlns:p14="http://schemas.microsoft.com/office/powerpoint/2010/main" val="17353915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ODE Resources for Charter Schools</a:t>
            </a:r>
            <a:endParaRPr lang="en-US" b="1" dirty="0"/>
          </a:p>
        </p:txBody>
      </p:sp>
      <p:sp>
        <p:nvSpPr>
          <p:cNvPr id="3" name="Content Placeholder 2"/>
          <p:cNvSpPr>
            <a:spLocks noGrp="1"/>
          </p:cNvSpPr>
          <p:nvPr>
            <p:ph sz="quarter" idx="1"/>
          </p:nvPr>
        </p:nvSpPr>
        <p:spPr/>
        <p:txBody>
          <a:bodyPr/>
          <a:lstStyle/>
          <a:p>
            <a:pPr marL="0" indent="0">
              <a:buNone/>
            </a:pPr>
            <a:endParaRPr lang="en-US" dirty="0">
              <a:hlinkClick r:id="rId3"/>
            </a:endParaRPr>
          </a:p>
          <a:p>
            <a:r>
              <a:rPr lang="en-US" dirty="0">
                <a:hlinkClick r:id="rId4"/>
              </a:rPr>
              <a:t>EE Toolkit</a:t>
            </a:r>
            <a:endParaRPr lang="en-US" dirty="0"/>
          </a:p>
          <a:p>
            <a:pPr marL="0" indent="0">
              <a:buNone/>
            </a:pPr>
            <a:endParaRPr lang="en-US" dirty="0" smtClean="0">
              <a:hlinkClick r:id="rId3"/>
            </a:endParaRPr>
          </a:p>
          <a:p>
            <a:r>
              <a:rPr lang="en-US" dirty="0" smtClean="0">
                <a:hlinkClick r:id="rId3"/>
              </a:rPr>
              <a:t>EE Charter School Webpage</a:t>
            </a:r>
            <a:endParaRPr lang="en-US" dirty="0" smtClean="0"/>
          </a:p>
        </p:txBody>
      </p:sp>
    </p:spTree>
    <p:extLst>
      <p:ext uri="{BB962C8B-B14F-4D97-AF65-F5344CB8AC3E}">
        <p14:creationId xmlns:p14="http://schemas.microsoft.com/office/powerpoint/2010/main" val="38008311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620000" cy="1143000"/>
          </a:xfrm>
        </p:spPr>
        <p:txBody>
          <a:bodyPr>
            <a:normAutofit/>
          </a:bodyPr>
          <a:lstStyle/>
          <a:p>
            <a:r>
              <a:rPr lang="en-US" b="1" dirty="0"/>
              <a:t>R</a:t>
            </a:r>
            <a:r>
              <a:rPr lang="en-US" b="1" dirty="0" smtClean="0"/>
              <a:t>emaining questions?</a:t>
            </a:r>
            <a:endParaRPr lang="en-US" b="1" dirty="0"/>
          </a:p>
        </p:txBody>
      </p:sp>
      <p:pic>
        <p:nvPicPr>
          <p:cNvPr id="4" name="Content Placeholder 3" title="question marks"/>
          <p:cNvPicPr>
            <a:picLocks noGrp="1" noChangeAspect="1"/>
          </p:cNvPicPr>
          <p:nvPr>
            <p:ph sz="quarter" idx="1"/>
          </p:nvPr>
        </p:nvPicPr>
        <p:blipFill>
          <a:blip r:embed="rId3">
            <a:extLst>
              <a:ext uri="{28A0092B-C50C-407E-A947-70E740481C1C}">
                <a14:useLocalDpi xmlns:a14="http://schemas.microsoft.com/office/drawing/2010/main" val="0"/>
              </a:ext>
            </a:extLst>
          </a:blip>
          <a:stretch>
            <a:fillRect/>
          </a:stretch>
        </p:blipFill>
        <p:spPr>
          <a:xfrm>
            <a:off x="565880" y="990600"/>
            <a:ext cx="8044720" cy="5333999"/>
          </a:xfrm>
          <a:prstGeom prst="rect">
            <a:avLst/>
          </a:prstGeom>
        </p:spPr>
      </p:pic>
    </p:spTree>
    <p:extLst>
      <p:ext uri="{BB962C8B-B14F-4D97-AF65-F5344CB8AC3E}">
        <p14:creationId xmlns:p14="http://schemas.microsoft.com/office/powerpoint/2010/main" val="158409412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b="1" dirty="0" smtClean="0"/>
              <a:t>Contact Information</a:t>
            </a:r>
            <a:endParaRPr lang="en-US" b="1" dirty="0"/>
          </a:p>
        </p:txBody>
      </p:sp>
      <p:sp>
        <p:nvSpPr>
          <p:cNvPr id="30723" name="Content Placeholder 2"/>
          <p:cNvSpPr>
            <a:spLocks noGrp="1"/>
          </p:cNvSpPr>
          <p:nvPr>
            <p:ph sz="quarter" idx="1"/>
          </p:nvPr>
        </p:nvSpPr>
        <p:spPr>
          <a:xfrm>
            <a:off x="301625" y="1527175"/>
            <a:ext cx="8504238" cy="4572000"/>
          </a:xfrm>
        </p:spPr>
        <p:txBody>
          <a:bodyPr/>
          <a:lstStyle/>
          <a:p>
            <a:pPr marL="82296" indent="0">
              <a:buFont typeface="Wingdings 2" pitchFamily="18" charset="2"/>
              <a:buNone/>
              <a:defRPr/>
            </a:pPr>
            <a:r>
              <a:rPr lang="en-US" sz="2800" dirty="0" smtClean="0"/>
              <a:t>Please reach out to any of our team members for online and telephone support!</a:t>
            </a:r>
          </a:p>
          <a:p>
            <a:pPr marL="82296" indent="0">
              <a:buFont typeface="Wingdings 2" pitchFamily="18" charset="2"/>
              <a:buNone/>
              <a:defRPr/>
            </a:pPr>
            <a:endParaRPr lang="en-US" sz="2800" dirty="0"/>
          </a:p>
          <a:p>
            <a:pPr>
              <a:defRPr/>
            </a:pPr>
            <a:r>
              <a:rPr lang="en-US" sz="2800" dirty="0" smtClean="0"/>
              <a:t>Tanya </a:t>
            </a:r>
            <a:r>
              <a:rPr lang="en-US" sz="2800" dirty="0" err="1" smtClean="0"/>
              <a:t>Frisendahl</a:t>
            </a:r>
            <a:r>
              <a:rPr lang="en-US" sz="2800" dirty="0" smtClean="0"/>
              <a:t> </a:t>
            </a:r>
            <a:r>
              <a:rPr lang="en-US" sz="2800" dirty="0" smtClean="0">
                <a:hlinkClick r:id="rId3"/>
              </a:rPr>
              <a:t>tanya.frisendahl@state.or.us</a:t>
            </a:r>
            <a:r>
              <a:rPr lang="en-US" sz="2800" dirty="0" smtClean="0"/>
              <a:t> </a:t>
            </a:r>
          </a:p>
          <a:p>
            <a:pPr>
              <a:defRPr/>
            </a:pPr>
            <a:r>
              <a:rPr lang="en-US" sz="2800" dirty="0" smtClean="0"/>
              <a:t>Sarah Martin </a:t>
            </a:r>
            <a:r>
              <a:rPr lang="en-US" sz="2800" dirty="0" smtClean="0">
                <a:hlinkClick r:id="rId4"/>
              </a:rPr>
              <a:t>sarah.martin@state.or.us</a:t>
            </a:r>
            <a:r>
              <a:rPr lang="en-US" sz="2800" dirty="0" smtClean="0"/>
              <a:t> </a:t>
            </a:r>
          </a:p>
          <a:p>
            <a:pPr>
              <a:defRPr/>
            </a:pPr>
            <a:r>
              <a:rPr lang="en-US" sz="2800" dirty="0" smtClean="0"/>
              <a:t>Sarah Phillips </a:t>
            </a:r>
            <a:r>
              <a:rPr lang="en-US" sz="2800" dirty="0" smtClean="0">
                <a:hlinkClick r:id="rId5"/>
              </a:rPr>
              <a:t>sarah.phillips@state.or.us</a:t>
            </a:r>
            <a:r>
              <a:rPr lang="en-US" sz="2800" dirty="0" smtClean="0"/>
              <a:t> </a:t>
            </a:r>
          </a:p>
          <a:p>
            <a:pPr>
              <a:defRPr/>
            </a:pPr>
            <a:r>
              <a:rPr lang="en-US" sz="2800" dirty="0" smtClean="0"/>
              <a:t>Brian Putnam </a:t>
            </a:r>
            <a:r>
              <a:rPr lang="en-US" sz="2800" dirty="0" smtClean="0">
                <a:hlinkClick r:id="rId6"/>
              </a:rPr>
              <a:t>brian.putnam@state.or.us</a:t>
            </a:r>
            <a:r>
              <a:rPr lang="en-US" sz="2800" dirty="0" smtClean="0"/>
              <a:t> </a:t>
            </a:r>
          </a:p>
          <a:p>
            <a:pPr>
              <a:defRPr/>
            </a:pPr>
            <a:endParaRPr lang="en-US" altLang="en-US" dirty="0" smtClean="0"/>
          </a:p>
        </p:txBody>
      </p:sp>
    </p:spTree>
    <p:extLst>
      <p:ext uri="{BB962C8B-B14F-4D97-AF65-F5344CB8AC3E}">
        <p14:creationId xmlns:p14="http://schemas.microsoft.com/office/powerpoint/2010/main" val="16262686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Webinar Outcomes</a:t>
            </a:r>
            <a:endParaRPr lang="en-US" b="1" dirty="0"/>
          </a:p>
        </p:txBody>
      </p:sp>
      <p:sp>
        <p:nvSpPr>
          <p:cNvPr id="3" name="Content Placeholder 2"/>
          <p:cNvSpPr>
            <a:spLocks noGrp="1"/>
          </p:cNvSpPr>
          <p:nvPr>
            <p:ph sz="quarter" idx="1"/>
          </p:nvPr>
        </p:nvSpPr>
        <p:spPr/>
        <p:txBody>
          <a:bodyPr>
            <a:normAutofit/>
          </a:bodyPr>
          <a:lstStyle/>
          <a:p>
            <a:pPr marL="0" lvl="0" indent="0">
              <a:buNone/>
            </a:pPr>
            <a:endParaRPr lang="en-US" sz="2800" dirty="0"/>
          </a:p>
          <a:p>
            <a:pPr lvl="0"/>
            <a:r>
              <a:rPr lang="en-US" sz="2800" dirty="0"/>
              <a:t>Gain a complete understanding of what is required for </a:t>
            </a:r>
            <a:r>
              <a:rPr lang="en-US" sz="2800" dirty="0" smtClean="0"/>
              <a:t>evaluation </a:t>
            </a:r>
            <a:r>
              <a:rPr lang="en-US" sz="2800" dirty="0"/>
              <a:t>and support system </a:t>
            </a:r>
            <a:r>
              <a:rPr lang="en-US" sz="2800" dirty="0" smtClean="0"/>
              <a:t>work</a:t>
            </a:r>
          </a:p>
          <a:p>
            <a:pPr lvl="0"/>
            <a:endParaRPr lang="en-US" sz="2800" dirty="0"/>
          </a:p>
          <a:p>
            <a:r>
              <a:rPr lang="en-US" sz="2800" dirty="0"/>
              <a:t>Identify steps needed to prepare for the January work session </a:t>
            </a:r>
            <a:r>
              <a:rPr lang="en-US" sz="2800" dirty="0" smtClean="0"/>
              <a:t>opportunities</a:t>
            </a:r>
            <a:endParaRPr lang="en-US" sz="2800" dirty="0"/>
          </a:p>
          <a:p>
            <a:pPr lvl="0"/>
            <a:endParaRPr lang="en-US" sz="2800" dirty="0"/>
          </a:p>
        </p:txBody>
      </p:sp>
    </p:spTree>
    <p:extLst>
      <p:ext uri="{BB962C8B-B14F-4D97-AF65-F5344CB8AC3E}">
        <p14:creationId xmlns:p14="http://schemas.microsoft.com/office/powerpoint/2010/main" val="10502599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lang="en-US" sz="2900" b="1" dirty="0" smtClean="0"/>
              <a:t>Purpose of an Evaluation &amp; Support System</a:t>
            </a:r>
            <a:endParaRPr lang="en-US" sz="2900" b="1" dirty="0"/>
          </a:p>
        </p:txBody>
      </p:sp>
      <p:sp>
        <p:nvSpPr>
          <p:cNvPr id="3" name="Content Placeholder 2"/>
          <p:cNvSpPr>
            <a:spLocks noGrp="1"/>
          </p:cNvSpPr>
          <p:nvPr>
            <p:ph idx="1"/>
          </p:nvPr>
        </p:nvSpPr>
        <p:spPr>
          <a:xfrm>
            <a:off x="152400" y="1527175"/>
            <a:ext cx="8504238" cy="4873625"/>
          </a:xfrm>
        </p:spPr>
        <p:txBody>
          <a:bodyPr>
            <a:normAutofit/>
          </a:bodyPr>
          <a:lstStyle/>
          <a:p>
            <a:pPr marL="457200" lvl="1" indent="-457200" eaLnBrk="1" fontAlgn="auto" hangingPunct="1">
              <a:lnSpc>
                <a:spcPct val="90000"/>
              </a:lnSpc>
              <a:spcAft>
                <a:spcPts val="0"/>
              </a:spcAft>
              <a:buClr>
                <a:schemeClr val="accent1"/>
              </a:buClr>
              <a:buSzPct val="85000"/>
              <a:buFont typeface="Arial" panose="020B0604020202020204" pitchFamily="34" charset="0"/>
              <a:buChar char="•"/>
              <a:defRPr/>
            </a:pPr>
            <a:r>
              <a:rPr lang="en-US" altLang="en-US" sz="2800" dirty="0" smtClean="0">
                <a:solidFill>
                  <a:schemeClr val="tx1"/>
                </a:solidFill>
                <a:latin typeface="+mj-lt"/>
              </a:rPr>
              <a:t>Improve </a:t>
            </a:r>
            <a:r>
              <a:rPr lang="en-US" altLang="en-US" sz="2800" dirty="0">
                <a:solidFill>
                  <a:schemeClr val="tx1"/>
                </a:solidFill>
                <a:latin typeface="+mj-lt"/>
              </a:rPr>
              <a:t>instructional, professional and leadership practices </a:t>
            </a:r>
            <a:endParaRPr lang="en-US" altLang="en-US" sz="2800" dirty="0" smtClean="0">
              <a:solidFill>
                <a:schemeClr val="tx1"/>
              </a:solidFill>
              <a:latin typeface="+mj-lt"/>
            </a:endParaRPr>
          </a:p>
          <a:p>
            <a:pPr marL="457200" lvl="1" indent="-457200" eaLnBrk="1" fontAlgn="auto" hangingPunct="1">
              <a:lnSpc>
                <a:spcPct val="90000"/>
              </a:lnSpc>
              <a:spcAft>
                <a:spcPts val="0"/>
              </a:spcAft>
              <a:buClr>
                <a:schemeClr val="accent1"/>
              </a:buClr>
              <a:buSzPct val="85000"/>
              <a:buFont typeface="Arial" panose="020B0604020202020204" pitchFamily="34" charset="0"/>
              <a:buChar char="•"/>
              <a:defRPr/>
            </a:pPr>
            <a:endParaRPr lang="en-US" altLang="en-US" sz="2800" dirty="0">
              <a:solidFill>
                <a:schemeClr val="tx1"/>
              </a:solidFill>
              <a:latin typeface="+mj-lt"/>
            </a:endParaRPr>
          </a:p>
          <a:p>
            <a:pPr marL="457200" lvl="1" indent="-457200" eaLnBrk="1" fontAlgn="auto" hangingPunct="1">
              <a:lnSpc>
                <a:spcPct val="90000"/>
              </a:lnSpc>
              <a:spcAft>
                <a:spcPts val="0"/>
              </a:spcAft>
              <a:buClr>
                <a:schemeClr val="accent1"/>
              </a:buClr>
              <a:buSzPct val="85000"/>
              <a:buFont typeface="Arial" panose="020B0604020202020204" pitchFamily="34" charset="0"/>
              <a:buChar char="•"/>
              <a:defRPr/>
            </a:pPr>
            <a:r>
              <a:rPr lang="en-US" altLang="en-US" sz="2800" dirty="0">
                <a:solidFill>
                  <a:schemeClr val="tx1"/>
                </a:solidFill>
                <a:latin typeface="+mj-lt"/>
              </a:rPr>
              <a:t>Engage every educator as an active participant in their evaluation </a:t>
            </a:r>
            <a:endParaRPr lang="en-US" altLang="en-US" sz="2800" dirty="0" smtClean="0">
              <a:solidFill>
                <a:schemeClr val="tx1"/>
              </a:solidFill>
              <a:latin typeface="+mj-lt"/>
            </a:endParaRPr>
          </a:p>
          <a:p>
            <a:pPr marL="457200" lvl="1" indent="-457200" eaLnBrk="1" fontAlgn="auto" hangingPunct="1">
              <a:lnSpc>
                <a:spcPct val="90000"/>
              </a:lnSpc>
              <a:spcAft>
                <a:spcPts val="0"/>
              </a:spcAft>
              <a:buClr>
                <a:schemeClr val="accent1"/>
              </a:buClr>
              <a:buSzPct val="85000"/>
              <a:buFont typeface="Arial" panose="020B0604020202020204" pitchFamily="34" charset="0"/>
              <a:buChar char="•"/>
              <a:defRPr/>
            </a:pPr>
            <a:endParaRPr lang="en-US" altLang="en-US" sz="2800" dirty="0">
              <a:solidFill>
                <a:schemeClr val="tx1"/>
              </a:solidFill>
              <a:latin typeface="+mj-lt"/>
            </a:endParaRPr>
          </a:p>
          <a:p>
            <a:pPr marL="457200" lvl="1" indent="-457200" eaLnBrk="1" fontAlgn="auto" hangingPunct="1">
              <a:lnSpc>
                <a:spcPct val="90000"/>
              </a:lnSpc>
              <a:spcAft>
                <a:spcPts val="0"/>
              </a:spcAft>
              <a:buClr>
                <a:schemeClr val="accent1"/>
              </a:buClr>
              <a:buSzPct val="85000"/>
              <a:buFont typeface="Arial" panose="020B0604020202020204" pitchFamily="34" charset="0"/>
              <a:buChar char="•"/>
              <a:defRPr/>
            </a:pPr>
            <a:r>
              <a:rPr lang="en-US" altLang="en-US" sz="2800" dirty="0">
                <a:solidFill>
                  <a:schemeClr val="tx1"/>
                </a:solidFill>
                <a:latin typeface="+mj-lt"/>
              </a:rPr>
              <a:t>Ensure the process promotes collaboration and continuous learning</a:t>
            </a:r>
          </a:p>
          <a:p>
            <a:pPr marL="0" lvl="1" indent="0">
              <a:lnSpc>
                <a:spcPct val="90000"/>
              </a:lnSpc>
              <a:buClr>
                <a:schemeClr val="accent1"/>
              </a:buClr>
              <a:buSzPct val="85000"/>
              <a:buFont typeface="Wingdings" pitchFamily="2" charset="2"/>
              <a:buNone/>
              <a:defRPr/>
            </a:pPr>
            <a:endParaRPr lang="en-US" altLang="en-US" dirty="0">
              <a:latin typeface="+mj-lt"/>
            </a:endParaRPr>
          </a:p>
          <a:p>
            <a:pPr marL="457200" lvl="1" indent="-457200" eaLnBrk="1" fontAlgn="auto" hangingPunct="1">
              <a:lnSpc>
                <a:spcPct val="90000"/>
              </a:lnSpc>
              <a:spcAft>
                <a:spcPts val="0"/>
              </a:spcAft>
              <a:buClr>
                <a:schemeClr val="accent1"/>
              </a:buClr>
              <a:buSzPct val="85000"/>
              <a:buFont typeface="Arial" panose="020B0604020202020204" pitchFamily="34" charset="0"/>
              <a:buChar char="•"/>
              <a:defRPr/>
            </a:pPr>
            <a:r>
              <a:rPr lang="en-US" altLang="en-US" sz="2800" dirty="0">
                <a:solidFill>
                  <a:schemeClr val="tx1"/>
                </a:solidFill>
                <a:latin typeface="+mj-lt"/>
              </a:rPr>
              <a:t>Improve student growth and prepare students for College, Careers and Citizenship</a:t>
            </a:r>
          </a:p>
          <a:p>
            <a:pPr marL="0" lvl="1" indent="0" eaLnBrk="1" fontAlgn="auto" hangingPunct="1">
              <a:lnSpc>
                <a:spcPct val="90000"/>
              </a:lnSpc>
              <a:spcAft>
                <a:spcPts val="0"/>
              </a:spcAft>
              <a:buClr>
                <a:schemeClr val="accent1"/>
              </a:buClr>
              <a:buSzPct val="85000"/>
              <a:buFont typeface="Wingdings" pitchFamily="2" charset="2"/>
              <a:buNone/>
              <a:defRPr/>
            </a:pPr>
            <a:endParaRPr lang="en-US" altLang="en-US" sz="2000" dirty="0">
              <a:solidFill>
                <a:schemeClr val="tx1"/>
              </a:solidFill>
              <a:latin typeface="Cambria" pitchFamily="18" charset="0"/>
            </a:endParaRPr>
          </a:p>
          <a:p>
            <a:pPr>
              <a:defRPr/>
            </a:pPr>
            <a:endParaRPr lang="en-US" dirty="0"/>
          </a:p>
        </p:txBody>
      </p:sp>
    </p:spTree>
    <p:extLst>
      <p:ext uri="{BB962C8B-B14F-4D97-AF65-F5344CB8AC3E}">
        <p14:creationId xmlns:p14="http://schemas.microsoft.com/office/powerpoint/2010/main" val="219450706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1000"/>
                                        <p:tgtEl>
                                          <p:spTgt spid="3">
                                            <p:txEl>
                                              <p:pRg st="6" end="6"/>
                                            </p:txEl>
                                          </p:spTgt>
                                        </p:tgtEl>
                                      </p:cBhvr>
                                    </p:animEffect>
                                    <p:anim calcmode="lin" valueType="num">
                                      <p:cBhvr>
                                        <p:cTn id="2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Section One</a:t>
            </a:r>
            <a:endParaRPr lang="en-US" sz="4000" b="1" dirty="0"/>
          </a:p>
        </p:txBody>
      </p:sp>
      <p:sp>
        <p:nvSpPr>
          <p:cNvPr id="3" name="Content Placeholder 2"/>
          <p:cNvSpPr>
            <a:spLocks noGrp="1"/>
          </p:cNvSpPr>
          <p:nvPr>
            <p:ph sz="quarter" idx="1"/>
          </p:nvPr>
        </p:nvSpPr>
        <p:spPr/>
        <p:txBody>
          <a:bodyPr/>
          <a:lstStyle/>
          <a:p>
            <a:pPr marL="0" indent="0" algn="ctr">
              <a:buNone/>
            </a:pPr>
            <a:r>
              <a:rPr lang="en-US" dirty="0" smtClean="0"/>
              <a:t>	</a:t>
            </a:r>
          </a:p>
          <a:p>
            <a:pPr marL="0" indent="0" algn="ctr">
              <a:buNone/>
            </a:pPr>
            <a:endParaRPr lang="en-US" sz="4000" dirty="0"/>
          </a:p>
          <a:p>
            <a:pPr marL="0" indent="0" algn="ctr">
              <a:buNone/>
            </a:pPr>
            <a:r>
              <a:rPr lang="en-US" sz="4000" dirty="0" smtClean="0"/>
              <a:t>Five </a:t>
            </a:r>
            <a:r>
              <a:rPr lang="en-US" sz="4000" dirty="0"/>
              <a:t>Required </a:t>
            </a:r>
            <a:r>
              <a:rPr lang="en-US" sz="4000" dirty="0" smtClean="0"/>
              <a:t>Elements of the Oregon Framework</a:t>
            </a:r>
            <a:endParaRPr lang="en-US" sz="4000" dirty="0"/>
          </a:p>
        </p:txBody>
      </p:sp>
    </p:spTree>
    <p:extLst>
      <p:ext uri="{BB962C8B-B14F-4D97-AF65-F5344CB8AC3E}">
        <p14:creationId xmlns:p14="http://schemas.microsoft.com/office/powerpoint/2010/main" val="28600296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51" name="Title 1"/>
          <p:cNvSpPr>
            <a:spLocks noGrp="1"/>
          </p:cNvSpPr>
          <p:nvPr>
            <p:ph type="title"/>
          </p:nvPr>
        </p:nvSpPr>
        <p:spPr>
          <a:xfrm>
            <a:off x="266700" y="152400"/>
            <a:ext cx="8534400" cy="758825"/>
          </a:xfrm>
        </p:spPr>
        <p:txBody>
          <a:bodyPr>
            <a:normAutofit fontScale="90000"/>
          </a:bodyPr>
          <a:lstStyle/>
          <a:p>
            <a:pPr>
              <a:defRPr/>
            </a:pPr>
            <a:r>
              <a:rPr lang="en-US" sz="3600" b="1" dirty="0" smtClean="0">
                <a:solidFill>
                  <a:schemeClr val="accent3">
                    <a:lumMod val="75000"/>
                  </a:schemeClr>
                </a:solidFill>
              </a:rPr>
              <a:t>Oregon Framework Required Elements</a:t>
            </a:r>
          </a:p>
        </p:txBody>
      </p:sp>
      <p:graphicFrame>
        <p:nvGraphicFramePr>
          <p:cNvPr id="4" name="Content Placeholder 3" title="Framework Elements"/>
          <p:cNvGraphicFramePr>
            <a:graphicFrameLocks noGrp="1"/>
          </p:cNvGraphicFramePr>
          <p:nvPr>
            <p:ph idx="1"/>
            <p:extLst>
              <p:ext uri="{D42A27DB-BD31-4B8C-83A1-F6EECF244321}">
                <p14:modId xmlns:p14="http://schemas.microsoft.com/office/powerpoint/2010/main" val="4184390325"/>
              </p:ext>
            </p:extLst>
          </p:nvPr>
        </p:nvGraphicFramePr>
        <p:xfrm>
          <a:off x="457200" y="3032125"/>
          <a:ext cx="8229600" cy="2378075"/>
        </p:xfrm>
        <a:graphic>
          <a:graphicData uri="http://schemas.openxmlformats.org/drawingml/2006/table">
            <a:tbl>
              <a:tblPr firstRow="1" bandRow="1">
                <a:tableStyleId>{F5AB1C69-6EDB-4FF4-983F-18BD219EF322}</a:tableStyleId>
              </a:tblPr>
              <a:tblGrid>
                <a:gridCol w="1645920">
                  <a:extLst>
                    <a:ext uri="{9D8B030D-6E8A-4147-A177-3AD203B41FA5}">
                      <a16:colId xmlns:a16="http://schemas.microsoft.com/office/drawing/2014/main" val="20000"/>
                    </a:ext>
                  </a:extLst>
                </a:gridCol>
                <a:gridCol w="1859280">
                  <a:extLst>
                    <a:ext uri="{9D8B030D-6E8A-4147-A177-3AD203B41FA5}">
                      <a16:colId xmlns:a16="http://schemas.microsoft.com/office/drawing/2014/main" val="20001"/>
                    </a:ext>
                  </a:extLst>
                </a:gridCol>
                <a:gridCol w="143256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457355">
                <a:tc>
                  <a:txBody>
                    <a:bodyPr/>
                    <a:lstStyle/>
                    <a:p>
                      <a:pPr algn="ctr"/>
                      <a:r>
                        <a:rPr lang="en-US" sz="2400" dirty="0" smtClean="0"/>
                        <a:t>(1)</a:t>
                      </a:r>
                      <a:endParaRPr lang="en-US" sz="2400" dirty="0"/>
                    </a:p>
                  </a:txBody>
                  <a:tcPr marT="45757" marB="45757"/>
                </a:tc>
                <a:tc>
                  <a:txBody>
                    <a:bodyPr/>
                    <a:lstStyle/>
                    <a:p>
                      <a:pPr algn="ctr"/>
                      <a:r>
                        <a:rPr lang="en-US" sz="2400" dirty="0" smtClean="0"/>
                        <a:t>(2)</a:t>
                      </a:r>
                      <a:endParaRPr lang="en-US" sz="2400" dirty="0"/>
                    </a:p>
                  </a:txBody>
                  <a:tcPr marT="45757" marB="45757"/>
                </a:tc>
                <a:tc>
                  <a:txBody>
                    <a:bodyPr/>
                    <a:lstStyle/>
                    <a:p>
                      <a:pPr algn="ctr"/>
                      <a:r>
                        <a:rPr lang="en-US" sz="2400" dirty="0" smtClean="0"/>
                        <a:t>(3)</a:t>
                      </a:r>
                      <a:endParaRPr lang="en-US" sz="2400" dirty="0"/>
                    </a:p>
                  </a:txBody>
                  <a:tcPr marT="45757" marB="45757"/>
                </a:tc>
                <a:tc>
                  <a:txBody>
                    <a:bodyPr/>
                    <a:lstStyle/>
                    <a:p>
                      <a:pPr algn="ctr"/>
                      <a:r>
                        <a:rPr lang="en-US" sz="2400" dirty="0" smtClean="0"/>
                        <a:t>(4)</a:t>
                      </a:r>
                      <a:endParaRPr lang="en-US" sz="2400" dirty="0"/>
                    </a:p>
                  </a:txBody>
                  <a:tcPr marT="45757" marB="45757"/>
                </a:tc>
                <a:tc>
                  <a:txBody>
                    <a:bodyPr/>
                    <a:lstStyle/>
                    <a:p>
                      <a:pPr algn="ctr"/>
                      <a:r>
                        <a:rPr lang="en-US" sz="2400" dirty="0" smtClean="0"/>
                        <a:t>(5)</a:t>
                      </a:r>
                      <a:endParaRPr lang="en-US" sz="2400" dirty="0"/>
                    </a:p>
                  </a:txBody>
                  <a:tcPr marT="45757" marB="45757"/>
                </a:tc>
                <a:extLst>
                  <a:ext uri="{0D108BD9-81ED-4DB2-BD59-A6C34878D82A}">
                    <a16:rowId xmlns:a16="http://schemas.microsoft.com/office/drawing/2014/main" val="10000"/>
                  </a:ext>
                </a:extLst>
              </a:tr>
              <a:tr h="1920720">
                <a:tc>
                  <a:txBody>
                    <a:bodyPr/>
                    <a:lstStyle/>
                    <a:p>
                      <a:pPr algn="ctr"/>
                      <a:r>
                        <a:rPr lang="en-US" sz="2000" dirty="0" smtClean="0"/>
                        <a:t>Standards</a:t>
                      </a:r>
                      <a:r>
                        <a:rPr lang="en-US" sz="2000" baseline="0" dirty="0" smtClean="0"/>
                        <a:t> of Professional Practice</a:t>
                      </a:r>
                    </a:p>
                    <a:p>
                      <a:pPr algn="ctr"/>
                      <a:endParaRPr lang="en-US" sz="2000" baseline="0" dirty="0" smtClean="0"/>
                    </a:p>
                    <a:p>
                      <a:pPr algn="ctr"/>
                      <a:endParaRPr lang="en-US" sz="2000" dirty="0" smtClean="0"/>
                    </a:p>
                  </a:txBody>
                  <a:tcPr marT="45757" marB="45757"/>
                </a:tc>
                <a:tc>
                  <a:txBody>
                    <a:bodyPr/>
                    <a:lstStyle/>
                    <a:p>
                      <a:pPr algn="ctr"/>
                      <a:r>
                        <a:rPr lang="en-US" sz="2000" dirty="0" smtClean="0"/>
                        <a:t>Differentiated Performance Levels:</a:t>
                      </a:r>
                    </a:p>
                    <a:p>
                      <a:pPr algn="ctr"/>
                      <a:endParaRPr lang="en-US" sz="2000" dirty="0" smtClean="0"/>
                    </a:p>
                    <a:p>
                      <a:pPr algn="ctr"/>
                      <a:r>
                        <a:rPr lang="en-US" sz="2000" dirty="0" smtClean="0"/>
                        <a:t>4 Levels</a:t>
                      </a:r>
                      <a:endParaRPr lang="en-US" sz="2000" i="0" dirty="0"/>
                    </a:p>
                  </a:txBody>
                  <a:tcPr marT="45757" marB="45757"/>
                </a:tc>
                <a:tc>
                  <a:txBody>
                    <a:bodyPr/>
                    <a:lstStyle/>
                    <a:p>
                      <a:pPr algn="ctr"/>
                      <a:r>
                        <a:rPr lang="en-US" sz="2000" dirty="0" smtClean="0"/>
                        <a:t>Multiple Measures</a:t>
                      </a:r>
                      <a:endParaRPr lang="en-US" sz="2000" dirty="0"/>
                    </a:p>
                  </a:txBody>
                  <a:tcPr marT="45757" marB="45757"/>
                </a:tc>
                <a:tc>
                  <a:txBody>
                    <a:bodyPr/>
                    <a:lstStyle/>
                    <a:p>
                      <a:pPr algn="ctr"/>
                      <a:r>
                        <a:rPr lang="en-US" sz="2000" dirty="0" smtClean="0"/>
                        <a:t>Evaluation and Professional Growth</a:t>
                      </a:r>
                      <a:r>
                        <a:rPr lang="en-US" sz="2000" baseline="0" dirty="0" smtClean="0"/>
                        <a:t> Cycle</a:t>
                      </a:r>
                      <a:endParaRPr lang="en-US" sz="2000" dirty="0"/>
                    </a:p>
                  </a:txBody>
                  <a:tcPr marT="45757" marB="45757"/>
                </a:tc>
                <a:tc>
                  <a:txBody>
                    <a:bodyPr/>
                    <a:lstStyle/>
                    <a:p>
                      <a:pPr algn="ctr"/>
                      <a:r>
                        <a:rPr lang="en-US" sz="2000" dirty="0" smtClean="0"/>
                        <a:t>Aligned Professional Learning</a:t>
                      </a:r>
                      <a:endParaRPr lang="en-US" sz="2000" dirty="0"/>
                    </a:p>
                  </a:txBody>
                  <a:tcPr marT="45757" marB="45757"/>
                </a:tc>
                <a:extLst>
                  <a:ext uri="{0D108BD9-81ED-4DB2-BD59-A6C34878D82A}">
                    <a16:rowId xmlns:a16="http://schemas.microsoft.com/office/drawing/2014/main" val="10001"/>
                  </a:ext>
                </a:extLst>
              </a:tr>
            </a:tbl>
          </a:graphicData>
        </a:graphic>
      </p:graphicFrame>
      <p:sp>
        <p:nvSpPr>
          <p:cNvPr id="17431" name="TextBox 4"/>
          <p:cNvSpPr txBox="1">
            <a:spLocks noChangeArrowheads="1"/>
          </p:cNvSpPr>
          <p:nvPr/>
        </p:nvSpPr>
        <p:spPr bwMode="auto">
          <a:xfrm>
            <a:off x="228600" y="1511300"/>
            <a:ext cx="815340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buFont typeface="Arial" charset="0"/>
              <a:buChar char="•"/>
              <a:defRPr/>
            </a:pPr>
            <a:r>
              <a:rPr lang="en-US" altLang="en-US" sz="2800" dirty="0" smtClean="0">
                <a:latin typeface="+mn-lt"/>
              </a:rPr>
              <a:t>Elements must be included in all</a:t>
            </a:r>
            <a:r>
              <a:rPr lang="en-US" altLang="en-US" sz="2800" b="1" dirty="0" smtClean="0">
                <a:latin typeface="+mn-lt"/>
              </a:rPr>
              <a:t> teacher </a:t>
            </a:r>
            <a:r>
              <a:rPr lang="en-US" altLang="en-US" sz="2800" dirty="0" smtClean="0">
                <a:latin typeface="+mn-lt"/>
              </a:rPr>
              <a:t>and</a:t>
            </a:r>
            <a:r>
              <a:rPr lang="en-US" altLang="en-US" sz="2800" b="1" dirty="0" smtClean="0">
                <a:latin typeface="+mn-lt"/>
              </a:rPr>
              <a:t> administrator </a:t>
            </a:r>
            <a:r>
              <a:rPr lang="en-US" altLang="en-US" sz="2800" dirty="0" smtClean="0">
                <a:latin typeface="+mn-lt"/>
              </a:rPr>
              <a:t>evaluation and support systems: </a:t>
            </a:r>
          </a:p>
        </p:txBody>
      </p:sp>
      <p:sp>
        <p:nvSpPr>
          <p:cNvPr id="2" name="TextBox 1"/>
          <p:cNvSpPr txBox="1"/>
          <p:nvPr/>
        </p:nvSpPr>
        <p:spPr>
          <a:xfrm>
            <a:off x="228600" y="5410200"/>
            <a:ext cx="8197850" cy="1508125"/>
          </a:xfrm>
          <a:prstGeom prst="rect">
            <a:avLst/>
          </a:prstGeom>
          <a:noFill/>
        </p:spPr>
        <p:txBody>
          <a:bodyPr>
            <a:spAutoFit/>
          </a:bodyPr>
          <a:lstStyle/>
          <a:p>
            <a:pPr>
              <a:defRPr/>
            </a:pPr>
            <a:endParaRPr lang="en-US" sz="800" dirty="0">
              <a:latin typeface="+mn-lt"/>
            </a:endParaRPr>
          </a:p>
          <a:p>
            <a:pPr marL="342900" indent="-342900">
              <a:buFont typeface="Arial" pitchFamily="34" charset="0"/>
              <a:buChar char="•"/>
              <a:defRPr/>
            </a:pPr>
            <a:r>
              <a:rPr lang="en-US" sz="2800" dirty="0">
                <a:latin typeface="+mn-lt"/>
              </a:rPr>
              <a:t>Must align to requirements, but flexibility in local design</a:t>
            </a:r>
          </a:p>
          <a:p>
            <a:pPr lvl="1">
              <a:defRPr/>
            </a:pPr>
            <a:endParaRPr lang="en-US" sz="2800" dirty="0"/>
          </a:p>
        </p:txBody>
      </p:sp>
    </p:spTree>
    <p:extLst>
      <p:ext uri="{BB962C8B-B14F-4D97-AF65-F5344CB8AC3E}">
        <p14:creationId xmlns:p14="http://schemas.microsoft.com/office/powerpoint/2010/main" val="133524644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barn(inVertical)">
                                      <p:cBhvr>
                                        <p:cTn id="7"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301625" y="1371600"/>
            <a:ext cx="4040188" cy="885825"/>
          </a:xfrm>
        </p:spPr>
        <p:txBody>
          <a:bodyPr/>
          <a:lstStyle/>
          <a:p>
            <a:pPr algn="ctr">
              <a:defRPr/>
            </a:pPr>
            <a:r>
              <a:rPr sz="2800"/>
              <a:t>Teachers</a:t>
            </a:r>
          </a:p>
        </p:txBody>
      </p:sp>
      <p:sp>
        <p:nvSpPr>
          <p:cNvPr id="3" name="Text Placeholder 2"/>
          <p:cNvSpPr>
            <a:spLocks noGrp="1"/>
          </p:cNvSpPr>
          <p:nvPr>
            <p:ph type="body" sz="half" idx="3"/>
          </p:nvPr>
        </p:nvSpPr>
        <p:spPr>
          <a:xfrm>
            <a:off x="4800600" y="1371600"/>
            <a:ext cx="4041775" cy="884238"/>
          </a:xfrm>
        </p:spPr>
        <p:txBody>
          <a:bodyPr/>
          <a:lstStyle/>
          <a:p>
            <a:pPr algn="ctr">
              <a:defRPr/>
            </a:pPr>
            <a:r>
              <a:rPr lang="en-US" sz="2800" dirty="0" smtClean="0"/>
              <a:t>Administrators</a:t>
            </a:r>
            <a:endParaRPr lang="en-US" sz="2800" dirty="0"/>
          </a:p>
        </p:txBody>
      </p:sp>
      <p:sp>
        <p:nvSpPr>
          <p:cNvPr id="4" name="Content Placeholder 3"/>
          <p:cNvSpPr>
            <a:spLocks noGrp="1"/>
          </p:cNvSpPr>
          <p:nvPr>
            <p:ph sz="quarter" idx="2"/>
          </p:nvPr>
        </p:nvSpPr>
        <p:spPr>
          <a:xfrm>
            <a:off x="304800" y="2362200"/>
            <a:ext cx="4041775" cy="3817938"/>
          </a:xfrm>
        </p:spPr>
        <p:txBody>
          <a:bodyPr/>
          <a:lstStyle/>
          <a:p>
            <a:pPr marL="0" indent="0">
              <a:buFont typeface="Wingdings 2" pitchFamily="18" charset="2"/>
              <a:buNone/>
              <a:defRPr/>
            </a:pPr>
            <a:r>
              <a:rPr lang="en-US" sz="2000" b="1" dirty="0"/>
              <a:t>Model Core Teaching Standards (</a:t>
            </a:r>
            <a:r>
              <a:rPr lang="en-US" sz="2000" b="1" dirty="0" err="1" smtClean="0"/>
              <a:t>InTASC</a:t>
            </a:r>
            <a:r>
              <a:rPr lang="en-US" sz="2000" b="1" dirty="0"/>
              <a:t>)</a:t>
            </a:r>
          </a:p>
          <a:p>
            <a:pPr eaLnBrk="1" hangingPunct="1">
              <a:buClr>
                <a:schemeClr val="accent2"/>
              </a:buClr>
              <a:buFont typeface="Courier New" pitchFamily="49" charset="0"/>
              <a:buChar char="o"/>
              <a:defRPr/>
            </a:pPr>
            <a:r>
              <a:rPr lang="en-US" sz="2000" dirty="0" smtClean="0">
                <a:solidFill>
                  <a:schemeClr val="tx2">
                    <a:lumMod val="75000"/>
                  </a:schemeClr>
                </a:solidFill>
              </a:rPr>
              <a:t>Four Domains/10 Standards:</a:t>
            </a:r>
          </a:p>
          <a:p>
            <a:pPr marL="788988" lvl="1" indent="-514350" eaLnBrk="1" hangingPunct="1">
              <a:buFont typeface="+mj-lt"/>
              <a:buAutoNum type="arabicPeriod"/>
              <a:defRPr/>
            </a:pPr>
            <a:r>
              <a:rPr lang="en-US" sz="2000" dirty="0" smtClean="0">
                <a:solidFill>
                  <a:schemeClr val="tx1"/>
                </a:solidFill>
              </a:rPr>
              <a:t>The Learner and Learning</a:t>
            </a:r>
          </a:p>
          <a:p>
            <a:pPr marL="788988" lvl="1" indent="-514350" eaLnBrk="1" hangingPunct="1">
              <a:buFont typeface="+mj-lt"/>
              <a:buAutoNum type="arabicPeriod"/>
              <a:defRPr/>
            </a:pPr>
            <a:r>
              <a:rPr lang="en-US" sz="2000" dirty="0" smtClean="0">
                <a:solidFill>
                  <a:schemeClr val="tx1"/>
                </a:solidFill>
              </a:rPr>
              <a:t>Content</a:t>
            </a:r>
          </a:p>
          <a:p>
            <a:pPr marL="788988" lvl="1" indent="-514350" eaLnBrk="1" hangingPunct="1">
              <a:buFont typeface="+mj-lt"/>
              <a:buAutoNum type="arabicPeriod"/>
              <a:defRPr/>
            </a:pPr>
            <a:r>
              <a:rPr lang="en-US" sz="2000" dirty="0" smtClean="0">
                <a:solidFill>
                  <a:schemeClr val="tx1"/>
                </a:solidFill>
              </a:rPr>
              <a:t>Instructional Practice</a:t>
            </a:r>
          </a:p>
          <a:p>
            <a:pPr marL="788988" lvl="1" indent="-514350" eaLnBrk="1" hangingPunct="1">
              <a:buFont typeface="+mj-lt"/>
              <a:buAutoNum type="arabicPeriod"/>
              <a:defRPr/>
            </a:pPr>
            <a:r>
              <a:rPr lang="en-US" sz="2000" dirty="0" smtClean="0">
                <a:solidFill>
                  <a:schemeClr val="tx1"/>
                </a:solidFill>
              </a:rPr>
              <a:t>Professional Responsibility</a:t>
            </a:r>
            <a:endParaRPr lang="en-US" sz="1800" dirty="0">
              <a:solidFill>
                <a:schemeClr val="tx1"/>
              </a:solidFill>
            </a:endParaRPr>
          </a:p>
        </p:txBody>
      </p:sp>
      <p:sp>
        <p:nvSpPr>
          <p:cNvPr id="5" name="Content Placeholder 4"/>
          <p:cNvSpPr>
            <a:spLocks noGrp="1"/>
          </p:cNvSpPr>
          <p:nvPr>
            <p:ph sz="quarter" idx="4"/>
          </p:nvPr>
        </p:nvSpPr>
        <p:spPr>
          <a:xfrm>
            <a:off x="4800600" y="2286000"/>
            <a:ext cx="4038600" cy="3821113"/>
          </a:xfrm>
        </p:spPr>
        <p:txBody>
          <a:bodyPr>
            <a:normAutofit lnSpcReduction="10000"/>
          </a:bodyPr>
          <a:lstStyle/>
          <a:p>
            <a:pPr marL="0" indent="0">
              <a:buFont typeface="Wingdings 2" pitchFamily="18" charset="2"/>
              <a:buNone/>
              <a:defRPr/>
            </a:pPr>
            <a:r>
              <a:rPr lang="en-US" sz="2000" b="1" dirty="0"/>
              <a:t>Educational</a:t>
            </a:r>
            <a:r>
              <a:rPr lang="en-US" sz="2400" b="1" dirty="0"/>
              <a:t> </a:t>
            </a:r>
            <a:r>
              <a:rPr lang="en-US" sz="2000" b="1" dirty="0"/>
              <a:t>Leadership/</a:t>
            </a:r>
            <a:endParaRPr lang="en-US" sz="2400" b="1" dirty="0"/>
          </a:p>
          <a:p>
            <a:pPr marL="0" indent="0">
              <a:buFont typeface="Wingdings 2" pitchFamily="18" charset="2"/>
              <a:buNone/>
              <a:defRPr/>
            </a:pPr>
            <a:r>
              <a:rPr lang="en-US" sz="2000" b="1" dirty="0"/>
              <a:t>Administrator Standards </a:t>
            </a:r>
            <a:r>
              <a:rPr lang="en-US" sz="1800" b="1" dirty="0"/>
              <a:t>(ISLLC)</a:t>
            </a:r>
            <a:endParaRPr lang="en-US" sz="2000" b="1" dirty="0"/>
          </a:p>
          <a:p>
            <a:pPr lvl="1" eaLnBrk="1" hangingPunct="1">
              <a:defRPr/>
            </a:pPr>
            <a:r>
              <a:rPr lang="en-US" sz="2000" dirty="0" smtClean="0">
                <a:solidFill>
                  <a:schemeClr val="tx2">
                    <a:lumMod val="75000"/>
                  </a:schemeClr>
                </a:solidFill>
              </a:rPr>
              <a:t>Six Domains:</a:t>
            </a:r>
          </a:p>
          <a:p>
            <a:pPr marL="1050925" lvl="2" indent="-457200" eaLnBrk="1" hangingPunct="1">
              <a:buClr>
                <a:schemeClr val="accent2"/>
              </a:buClr>
              <a:buFont typeface="Georgia" pitchFamily="18" charset="0"/>
              <a:buAutoNum type="arabicPeriod"/>
              <a:defRPr/>
            </a:pPr>
            <a:r>
              <a:rPr lang="en-US" dirty="0" smtClean="0"/>
              <a:t>Visionary Leadership</a:t>
            </a:r>
          </a:p>
          <a:p>
            <a:pPr marL="1050925" lvl="2" indent="-457200" eaLnBrk="1" hangingPunct="1">
              <a:buClr>
                <a:schemeClr val="accent2"/>
              </a:buClr>
              <a:buFont typeface="Georgia" pitchFamily="18" charset="0"/>
              <a:buAutoNum type="arabicPeriod"/>
              <a:defRPr/>
            </a:pPr>
            <a:r>
              <a:rPr lang="en-US" dirty="0" smtClean="0"/>
              <a:t>Instructional Improvement</a:t>
            </a:r>
          </a:p>
          <a:p>
            <a:pPr marL="1050925" lvl="2" indent="-457200" eaLnBrk="1" hangingPunct="1">
              <a:buClr>
                <a:schemeClr val="accent2"/>
              </a:buClr>
              <a:buFont typeface="Georgia" pitchFamily="18" charset="0"/>
              <a:buAutoNum type="arabicPeriod"/>
              <a:defRPr/>
            </a:pPr>
            <a:r>
              <a:rPr lang="en-US" dirty="0" smtClean="0"/>
              <a:t>Effective Management</a:t>
            </a:r>
          </a:p>
          <a:p>
            <a:pPr marL="1050925" lvl="2" indent="-457200" eaLnBrk="1" hangingPunct="1">
              <a:buClr>
                <a:schemeClr val="accent2"/>
              </a:buClr>
              <a:buFont typeface="Georgia" pitchFamily="18" charset="0"/>
              <a:buAutoNum type="arabicPeriod"/>
              <a:defRPr/>
            </a:pPr>
            <a:r>
              <a:rPr lang="en-US" dirty="0" smtClean="0"/>
              <a:t>Inclusive Practice</a:t>
            </a:r>
          </a:p>
          <a:p>
            <a:pPr marL="1050925" lvl="2" indent="-457200" eaLnBrk="1" hangingPunct="1">
              <a:buClr>
                <a:schemeClr val="accent2"/>
              </a:buClr>
              <a:buFont typeface="Georgia" pitchFamily="18" charset="0"/>
              <a:buAutoNum type="arabicPeriod"/>
              <a:defRPr/>
            </a:pPr>
            <a:r>
              <a:rPr lang="en-US" dirty="0" smtClean="0"/>
              <a:t>Ethical Leadership</a:t>
            </a:r>
          </a:p>
          <a:p>
            <a:pPr marL="1050925" lvl="2" indent="-457200" eaLnBrk="1" hangingPunct="1">
              <a:buClr>
                <a:schemeClr val="accent2"/>
              </a:buClr>
              <a:buFont typeface="Georgia" pitchFamily="18" charset="0"/>
              <a:buAutoNum type="arabicPeriod"/>
              <a:defRPr/>
            </a:pPr>
            <a:r>
              <a:rPr lang="en-US" dirty="0" smtClean="0"/>
              <a:t>Socio-Political Context</a:t>
            </a:r>
          </a:p>
          <a:p>
            <a:pPr>
              <a:defRPr/>
            </a:pPr>
            <a:endParaRPr lang="en-US" dirty="0"/>
          </a:p>
        </p:txBody>
      </p:sp>
      <p:sp>
        <p:nvSpPr>
          <p:cNvPr id="23558" name="Title 5"/>
          <p:cNvSpPr>
            <a:spLocks noGrp="1"/>
          </p:cNvSpPr>
          <p:nvPr>
            <p:ph type="title"/>
          </p:nvPr>
        </p:nvSpPr>
        <p:spPr/>
        <p:txBody>
          <a:bodyPr/>
          <a:lstStyle/>
          <a:p>
            <a:pPr>
              <a:defRPr/>
            </a:pPr>
            <a:r>
              <a:rPr lang="en-US" sz="3600" b="1" dirty="0" smtClean="0">
                <a:solidFill>
                  <a:schemeClr val="accent3">
                    <a:lumMod val="75000"/>
                  </a:schemeClr>
                </a:solidFill>
              </a:rPr>
              <a:t>Standards of Professional Practice</a:t>
            </a:r>
          </a:p>
        </p:txBody>
      </p:sp>
    </p:spTree>
    <p:extLst>
      <p:ext uri="{BB962C8B-B14F-4D97-AF65-F5344CB8AC3E}">
        <p14:creationId xmlns:p14="http://schemas.microsoft.com/office/powerpoint/2010/main" val="550526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eaLnBrk="1" hangingPunct="1">
              <a:defRPr/>
            </a:pPr>
            <a:r>
              <a:rPr lang="en-US" sz="3600" b="1" dirty="0" smtClean="0">
                <a:solidFill>
                  <a:schemeClr val="accent3">
                    <a:lumMod val="75000"/>
                  </a:schemeClr>
                </a:solidFill>
              </a:rPr>
              <a:t>Differentiated Performance Levels</a:t>
            </a:r>
          </a:p>
        </p:txBody>
      </p:sp>
      <p:sp>
        <p:nvSpPr>
          <p:cNvPr id="19459" name="Content Placeholder 2"/>
          <p:cNvSpPr>
            <a:spLocks noGrp="1"/>
          </p:cNvSpPr>
          <p:nvPr>
            <p:ph sz="quarter" idx="1"/>
          </p:nvPr>
        </p:nvSpPr>
        <p:spPr>
          <a:xfrm>
            <a:off x="228600" y="1524000"/>
            <a:ext cx="8458200" cy="4572000"/>
          </a:xfrm>
        </p:spPr>
        <p:txBody>
          <a:bodyPr/>
          <a:lstStyle/>
          <a:p>
            <a:pPr eaLnBrk="1" hangingPunct="1"/>
            <a:r>
              <a:rPr lang="en-US" altLang="en-US" sz="3200" smtClean="0"/>
              <a:t>Performance evaluated on the </a:t>
            </a:r>
            <a:r>
              <a:rPr lang="en-US" altLang="en-US" sz="3200" b="1" smtClean="0"/>
              <a:t>Standards of Professional Practice </a:t>
            </a:r>
            <a:r>
              <a:rPr lang="en-US" altLang="en-US" sz="3200" smtClean="0"/>
              <a:t>on </a:t>
            </a:r>
            <a:r>
              <a:rPr lang="en-US" altLang="en-US" sz="3200" b="1" smtClean="0"/>
              <a:t>4 levels </a:t>
            </a:r>
          </a:p>
          <a:p>
            <a:pPr lvl="1" eaLnBrk="1" hangingPunct="1"/>
            <a:r>
              <a:rPr lang="en-US" altLang="en-US" sz="2800" smtClean="0"/>
              <a:t>Level 1 – Does not meet standards</a:t>
            </a:r>
          </a:p>
          <a:p>
            <a:pPr lvl="1" eaLnBrk="1" hangingPunct="1"/>
            <a:r>
              <a:rPr lang="en-US" altLang="en-US" sz="2800" smtClean="0"/>
              <a:t>Level 2 – Making progress toward standards</a:t>
            </a:r>
          </a:p>
          <a:p>
            <a:pPr lvl="1" eaLnBrk="1" hangingPunct="1"/>
            <a:r>
              <a:rPr lang="en-US" altLang="en-US" sz="2800" smtClean="0"/>
              <a:t>Level 3 – Meets standards</a:t>
            </a:r>
          </a:p>
          <a:p>
            <a:pPr lvl="1" eaLnBrk="1" hangingPunct="1"/>
            <a:r>
              <a:rPr lang="en-US" altLang="en-US" sz="2800" smtClean="0"/>
              <a:t>Level 4 – Exceeds standards</a:t>
            </a:r>
          </a:p>
          <a:p>
            <a:pPr lvl="1" eaLnBrk="1" hangingPunct="1"/>
            <a:endParaRPr lang="en-US" altLang="en-US" sz="1600" smtClean="0"/>
          </a:p>
          <a:p>
            <a:pPr lvl="1" eaLnBrk="1" hangingPunct="1"/>
            <a:endParaRPr lang="en-US" altLang="en-US" smtClean="0"/>
          </a:p>
          <a:p>
            <a:pPr lvl="1" eaLnBrk="1" hangingPunct="1"/>
            <a:endParaRPr lang="en-US" altLang="en-US" smtClean="0"/>
          </a:p>
        </p:txBody>
      </p:sp>
      <p:sp>
        <p:nvSpPr>
          <p:cNvPr id="2" name="Oval 1" descr="Surrounding Level 3 Proficient" title="Oval "/>
          <p:cNvSpPr/>
          <p:nvPr/>
        </p:nvSpPr>
        <p:spPr>
          <a:xfrm>
            <a:off x="685800" y="3581400"/>
            <a:ext cx="5029200" cy="685800"/>
          </a:xfrm>
          <a:prstGeom prst="ellipse">
            <a:avLst/>
          </a:prstGeom>
          <a:noFill/>
          <a:ln>
            <a:solidFill>
              <a:srgbClr val="0679A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 name="TextBox 3"/>
          <p:cNvSpPr txBox="1"/>
          <p:nvPr/>
        </p:nvSpPr>
        <p:spPr>
          <a:xfrm>
            <a:off x="5638800" y="3657600"/>
            <a:ext cx="1609725" cy="460375"/>
          </a:xfrm>
          <a:prstGeom prst="rect">
            <a:avLst/>
          </a:prstGeom>
          <a:noFill/>
        </p:spPr>
        <p:txBody>
          <a:bodyPr>
            <a:spAutoFit/>
          </a:bodyPr>
          <a:lstStyle/>
          <a:p>
            <a:pPr>
              <a:defRPr/>
            </a:pPr>
            <a:r>
              <a:rPr lang="en-US" sz="2400" dirty="0">
                <a:solidFill>
                  <a:srgbClr val="0679A3"/>
                </a:solidFill>
                <a:latin typeface="+mj-lt"/>
              </a:rPr>
              <a:t>Proficient</a:t>
            </a:r>
          </a:p>
        </p:txBody>
      </p:sp>
    </p:spTree>
    <p:extLst>
      <p:ext uri="{BB962C8B-B14F-4D97-AF65-F5344CB8AC3E}">
        <p14:creationId xmlns:p14="http://schemas.microsoft.com/office/powerpoint/2010/main" val="194007722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pPr eaLnBrk="1" hangingPunct="1">
              <a:defRPr/>
            </a:pPr>
            <a:r>
              <a:rPr lang="en-US" sz="3600" b="1" dirty="0" smtClean="0">
                <a:solidFill>
                  <a:schemeClr val="accent3">
                    <a:lumMod val="75000"/>
                  </a:schemeClr>
                </a:solidFill>
              </a:rPr>
              <a:t>Multiple Measures</a:t>
            </a:r>
          </a:p>
        </p:txBody>
      </p:sp>
      <p:graphicFrame>
        <p:nvGraphicFramePr>
          <p:cNvPr id="4" name="Content Placeholder 3" descr="Professional Responsibilities &amp; Student learning &amp; growth" title="Prof Practice"/>
          <p:cNvGraphicFramePr>
            <a:graphicFrameLocks noGrp="1"/>
          </p:cNvGraphicFramePr>
          <p:nvPr>
            <p:ph sz="quarter" idx="1"/>
            <p:extLst>
              <p:ext uri="{D42A27DB-BD31-4B8C-83A1-F6EECF244321}">
                <p14:modId xmlns:p14="http://schemas.microsoft.com/office/powerpoint/2010/main" val="657359458"/>
              </p:ext>
            </p:extLst>
          </p:nvPr>
        </p:nvGraphicFramePr>
        <p:xfrm>
          <a:off x="533399" y="1676399"/>
          <a:ext cx="8153401" cy="426720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p:cNvSpPr txBox="1">
            <a:spLocks noChangeArrowheads="1"/>
          </p:cNvSpPr>
          <p:nvPr/>
        </p:nvSpPr>
        <p:spPr bwMode="auto">
          <a:xfrm>
            <a:off x="1219200" y="1447800"/>
            <a:ext cx="2076450" cy="1323975"/>
          </a:xfrm>
          <a:prstGeom prst="rect">
            <a:avLst/>
          </a:prstGeom>
          <a:noFill/>
          <a:ln w="9525">
            <a:solidFill>
              <a:srgbClr val="CC33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eaLnBrk="1" hangingPunct="1">
              <a:spcBef>
                <a:spcPct val="0"/>
              </a:spcBef>
              <a:buClrTx/>
              <a:buSzTx/>
              <a:buFontTx/>
              <a:buNone/>
            </a:pPr>
            <a:r>
              <a:rPr lang="en-US" altLang="en-US" sz="1600">
                <a:latin typeface="Calibri" pitchFamily="34" charset="0"/>
                <a:ea typeface="Calibri" pitchFamily="34" charset="0"/>
                <a:cs typeface="Calibri" pitchFamily="34" charset="0"/>
              </a:rPr>
              <a:t>Evidence of the quality of teachers’ planning, delivery of instruction, and assessment of student learning</a:t>
            </a:r>
          </a:p>
        </p:txBody>
      </p:sp>
      <p:sp>
        <p:nvSpPr>
          <p:cNvPr id="31750" name="TextBox 8"/>
          <p:cNvSpPr txBox="1">
            <a:spLocks noChangeArrowheads="1"/>
          </p:cNvSpPr>
          <p:nvPr/>
        </p:nvSpPr>
        <p:spPr bwMode="auto">
          <a:xfrm>
            <a:off x="6781800" y="3124200"/>
            <a:ext cx="2133600" cy="1076325"/>
          </a:xfrm>
          <a:prstGeom prst="rect">
            <a:avLst/>
          </a:prstGeom>
          <a:noFill/>
          <a:ln w="9525">
            <a:solidFill>
              <a:srgbClr val="CC33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eaLnBrk="1" hangingPunct="1">
              <a:spcBef>
                <a:spcPct val="0"/>
              </a:spcBef>
              <a:buClrTx/>
              <a:buSzTx/>
              <a:buFontTx/>
              <a:buNone/>
            </a:pPr>
            <a:r>
              <a:rPr lang="en-US" altLang="en-US" sz="1600">
                <a:latin typeface="Calibri" pitchFamily="34" charset="0"/>
                <a:ea typeface="Calibri" pitchFamily="34" charset="0"/>
                <a:cs typeface="Calibri" pitchFamily="34" charset="0"/>
              </a:rPr>
              <a:t>Evidence of progress toward professional goals or contribution to school or district goals</a:t>
            </a:r>
          </a:p>
        </p:txBody>
      </p:sp>
      <p:sp>
        <p:nvSpPr>
          <p:cNvPr id="2" name="TextBox 1"/>
          <p:cNvSpPr txBox="1">
            <a:spLocks noChangeArrowheads="1"/>
          </p:cNvSpPr>
          <p:nvPr/>
        </p:nvSpPr>
        <p:spPr bwMode="auto">
          <a:xfrm>
            <a:off x="227013" y="4022725"/>
            <a:ext cx="1371600" cy="1323975"/>
          </a:xfrm>
          <a:prstGeom prst="rect">
            <a:avLst/>
          </a:prstGeom>
          <a:noFill/>
          <a:ln w="9525">
            <a:solidFill>
              <a:srgbClr val="CC33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eaLnBrk="1" hangingPunct="1">
              <a:spcBef>
                <a:spcPct val="0"/>
              </a:spcBef>
              <a:buClrTx/>
              <a:buSzTx/>
              <a:buFontTx/>
              <a:buNone/>
            </a:pPr>
            <a:r>
              <a:rPr lang="en-US" altLang="en-US" sz="1600">
                <a:latin typeface="Calibri" pitchFamily="34" charset="0"/>
                <a:ea typeface="Calibri" pitchFamily="34" charset="0"/>
                <a:cs typeface="Calibri" pitchFamily="34" charset="0"/>
              </a:rPr>
              <a:t>Evidence of educators’ contributions to student learning</a:t>
            </a:r>
          </a:p>
        </p:txBody>
      </p:sp>
      <p:sp>
        <p:nvSpPr>
          <p:cNvPr id="7" name="Isosceles Triangle 6" title="Tirangle"/>
          <p:cNvSpPr/>
          <p:nvPr/>
        </p:nvSpPr>
        <p:spPr>
          <a:xfrm>
            <a:off x="912813" y="914400"/>
            <a:ext cx="7316787" cy="5105400"/>
          </a:xfrm>
          <a:prstGeom prst="triangle">
            <a:avLst/>
          </a:prstGeom>
          <a:noFill/>
          <a:ln w="28575">
            <a:solidFill>
              <a:srgbClr val="00B050"/>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extLst>
      <p:ext uri="{BB962C8B-B14F-4D97-AF65-F5344CB8AC3E}">
        <p14:creationId xmlns:p14="http://schemas.microsoft.com/office/powerpoint/2010/main" val="568327297"/>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1750"/>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45"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2000"/>
                                        <p:tgtEl>
                                          <p:spTgt spid="7"/>
                                        </p:tgtEl>
                                      </p:cBhvr>
                                    </p:animEffect>
                                    <p:anim calcmode="lin" valueType="num">
                                      <p:cBhvr>
                                        <p:cTn id="20" dur="2000" fill="hold"/>
                                        <p:tgtEl>
                                          <p:spTgt spid="7"/>
                                        </p:tgtEl>
                                        <p:attrNameLst>
                                          <p:attrName>ppt_w</p:attrName>
                                        </p:attrNameLst>
                                      </p:cBhvr>
                                      <p:tavLst>
                                        <p:tav tm="0" fmla="#ppt_w*sin(2.5*pi*$)">
                                          <p:val>
                                            <p:fltVal val="0"/>
                                          </p:val>
                                        </p:tav>
                                        <p:tav tm="100000">
                                          <p:val>
                                            <p:fltVal val="1"/>
                                          </p:val>
                                        </p:tav>
                                      </p:tavLst>
                                    </p:anim>
                                    <p:anim calcmode="lin" valueType="num">
                                      <p:cBhvr>
                                        <p:cTn id="21" dur="2000" fill="hold"/>
                                        <p:tgtEl>
                                          <p:spTgt spid="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1750" grpId="0" animBg="1"/>
      <p:bldP spid="2" grpId="0" animBg="1"/>
      <p:bldP spid="7" grpId="0" animBg="1"/>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Estimated_x0020_Creation_x0020_Date xmlns="a46da635-35ab-4168-9e0e-61b66d2ed8e3">2015-11-01T07:00:00+00:00</Estimated_x0020_Creation_x0020_Date>
    <Remediation_x0020_Date xmlns="a46da635-35ab-4168-9e0e-61b66d2ed8e3">2018-11-19T08:00:00+00:00</Remediation_x0020_Date>
    <Priority xmlns="a46da635-35ab-4168-9e0e-61b66d2ed8e3">Tier 1</Priority>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D1EDF2100B64E49B1291E2901D21D48" ma:contentTypeVersion="7" ma:contentTypeDescription="Create a new document." ma:contentTypeScope="" ma:versionID="446566eb20b54b48c69742cc1c9903eb">
  <xsd:schema xmlns:xsd="http://www.w3.org/2001/XMLSchema" xmlns:xs="http://www.w3.org/2001/XMLSchema" xmlns:p="http://schemas.microsoft.com/office/2006/metadata/properties" xmlns:ns1="http://schemas.microsoft.com/sharepoint/v3" xmlns:ns2="a46da635-35ab-4168-9e0e-61b66d2ed8e3" xmlns:ns3="54031767-dd6d-417c-ab73-583408f47564" targetNamespace="http://schemas.microsoft.com/office/2006/metadata/properties" ma:root="true" ma:fieldsID="7087f3705c773f4cf2c7d9b38a145241" ns1:_="" ns2:_="" ns3:_="">
    <xsd:import namespace="http://schemas.microsoft.com/sharepoint/v3"/>
    <xsd:import namespace="a46da635-35ab-4168-9e0e-61b66d2ed8e3"/>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46da635-35ab-4168-9e0e-61b66d2ed8e3"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BDDB840-2102-4665-8B36-95DC93B79907}"/>
</file>

<file path=customXml/itemProps2.xml><?xml version="1.0" encoding="utf-8"?>
<ds:datastoreItem xmlns:ds="http://schemas.openxmlformats.org/officeDocument/2006/customXml" ds:itemID="{192C5EAE-CA58-4BE5-93D0-95D3742181C2}"/>
</file>

<file path=customXml/itemProps3.xml><?xml version="1.0" encoding="utf-8"?>
<ds:datastoreItem xmlns:ds="http://schemas.openxmlformats.org/officeDocument/2006/customXml" ds:itemID="{C0FF4716-4964-445C-84DA-EBE11479FDA7}"/>
</file>

<file path=docProps/app.xml><?xml version="1.0" encoding="utf-8"?>
<Properties xmlns="http://schemas.openxmlformats.org/officeDocument/2006/extended-properties" xmlns:vt="http://schemas.openxmlformats.org/officeDocument/2006/docPropsVTypes">
  <Template>Civic</Template>
  <TotalTime>377</TotalTime>
  <Words>2549</Words>
  <Application>Microsoft Office PowerPoint</Application>
  <PresentationFormat>On-screen Show (4:3)</PresentationFormat>
  <Paragraphs>260</Paragraphs>
  <Slides>23</Slides>
  <Notes>23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Arial</vt:lpstr>
      <vt:lpstr>Calibri</vt:lpstr>
      <vt:lpstr>Cambria</vt:lpstr>
      <vt:lpstr>Courier New</vt:lpstr>
      <vt:lpstr>Georgia</vt:lpstr>
      <vt:lpstr>Wingdings</vt:lpstr>
      <vt:lpstr>Wingdings 2</vt:lpstr>
      <vt:lpstr>Civic</vt:lpstr>
      <vt:lpstr>Educator Effectiveness:  Charter School Webinar</vt:lpstr>
      <vt:lpstr>Outcomes for 2015-2016 SY</vt:lpstr>
      <vt:lpstr>Webinar Outcomes</vt:lpstr>
      <vt:lpstr>Purpose of an Evaluation &amp; Support System</vt:lpstr>
      <vt:lpstr>Section One</vt:lpstr>
      <vt:lpstr>Oregon Framework Required Elements</vt:lpstr>
      <vt:lpstr>Standards of Professional Practice</vt:lpstr>
      <vt:lpstr>Differentiated Performance Levels</vt:lpstr>
      <vt:lpstr>Multiple Measures</vt:lpstr>
      <vt:lpstr>Evaluation and Professional Growth Cycle</vt:lpstr>
      <vt:lpstr>Aligned Professional Learning</vt:lpstr>
      <vt:lpstr>Section Two</vt:lpstr>
      <vt:lpstr>Steps to Prepare</vt:lpstr>
      <vt:lpstr>1. Identify a collaborative design team </vt:lpstr>
      <vt:lpstr> 2. Become familiar with the Oregon Framework and the five required components</vt:lpstr>
      <vt:lpstr>3. Conduct Research</vt:lpstr>
      <vt:lpstr>4. Preliminary Decision on Rubric</vt:lpstr>
      <vt:lpstr>Work Session Dates</vt:lpstr>
      <vt:lpstr>What to bring to the work session</vt:lpstr>
      <vt:lpstr>What to expect at the work sessions</vt:lpstr>
      <vt:lpstr>ODE Resources for Charter Schools</vt:lpstr>
      <vt:lpstr>Remaining questions?</vt:lpstr>
      <vt:lpstr>Contact Information</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Charter School Webinar</dc:title>
  <dc:creator>PHILLIPS Sarah</dc:creator>
  <cp:lastModifiedBy>DUMAS Sheli - ODE</cp:lastModifiedBy>
  <cp:revision>34</cp:revision>
  <cp:lastPrinted>2015-11-30T22:39:35Z</cp:lastPrinted>
  <dcterms:created xsi:type="dcterms:W3CDTF">2015-11-23T21:10:13Z</dcterms:created>
  <dcterms:modified xsi:type="dcterms:W3CDTF">2018-11-19T19:11:03Z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0x010100AD1EDF2100B64E49B1291E2901D21D48</vt:lpwstr>
  </property>
</Properties>
</file>