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5"/>
  </p:notesMasterIdLst>
  <p:sldIdLst>
    <p:sldId id="256" r:id="rId10"/>
    <p:sldId id="258" r:id="rId11"/>
    <p:sldId id="307" r:id="rId12"/>
    <p:sldId id="323" r:id="rId13"/>
    <p:sldId id="308" r:id="rId14"/>
    <p:sldId id="311" r:id="rId15"/>
    <p:sldId id="324" r:id="rId16"/>
    <p:sldId id="325" r:id="rId17"/>
    <p:sldId id="326" r:id="rId18"/>
    <p:sldId id="327" r:id="rId19"/>
    <p:sldId id="328" r:id="rId20"/>
    <p:sldId id="319" r:id="rId21"/>
    <p:sldId id="318" r:id="rId22"/>
    <p:sldId id="329" r:id="rId23"/>
    <p:sldId id="30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1224" autoAdjust="0"/>
  </p:normalViewPr>
  <p:slideViewPr>
    <p:cSldViewPr snapToGrid="0">
      <p:cViewPr varScale="1">
        <p:scale>
          <a:sx n="62" d="100"/>
          <a:sy n="62" d="100"/>
        </p:scale>
        <p:origin x="758" y="62"/>
      </p:cViewPr>
      <p:guideLst/>
    </p:cSldViewPr>
  </p:slideViewPr>
  <p:notesTextViewPr>
    <p:cViewPr>
      <p:scale>
        <a:sx n="1" d="1"/>
        <a:sy n="1" d="1"/>
      </p:scale>
      <p:origin x="0" y="0"/>
    </p:cViewPr>
  </p:notesTextViewPr>
  <p:notesViewPr>
    <p:cSldViewPr snapToGrid="0">
      <p:cViewPr varScale="1">
        <p:scale>
          <a:sx n="83" d="100"/>
          <a:sy n="83" d="100"/>
        </p:scale>
        <p:origin x="39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97071-C836-418F-BD04-E8CE9BF3A8A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63C22BE1-94C8-4F5F-B8AF-7FF9DD486322}">
      <dgm:prSet phldrT="[Text]" custT="1"/>
      <dgm:spPr>
        <a:solidFill>
          <a:schemeClr val="tx2"/>
        </a:solidFill>
      </dgm:spPr>
      <dgm:t>
        <a:bodyPr/>
        <a:lstStyle/>
        <a:p>
          <a:r>
            <a:rPr lang="en-US" sz="1400" b="1" dirty="0" smtClean="0"/>
            <a:t>Self-Reflection </a:t>
          </a:r>
          <a:endParaRPr lang="en-US" sz="1400" b="1" dirty="0"/>
        </a:p>
      </dgm:t>
      <dgm:extLst>
        <a:ext uri="{E40237B7-FDA0-4F09-8148-C483321AD2D9}">
          <dgm14:cNvPr xmlns:dgm14="http://schemas.microsoft.com/office/drawing/2010/diagram" id="0" name="" title="Self-Reflection"/>
        </a:ext>
      </dgm:extLst>
    </dgm:pt>
    <dgm:pt modelId="{DEFD43C3-9C61-4E8C-A318-BDD6F0D17ADA}" type="parTrans" cxnId="{FB23CB62-E562-48BC-BE54-57EB18EB416A}">
      <dgm:prSet/>
      <dgm:spPr/>
      <dgm:t>
        <a:bodyPr/>
        <a:lstStyle/>
        <a:p>
          <a:endParaRPr lang="en-US"/>
        </a:p>
      </dgm:t>
    </dgm:pt>
    <dgm:pt modelId="{C0862991-81F7-4460-8AD9-F9D15D66787A}" type="sibTrans" cxnId="{FB23CB62-E562-48BC-BE54-57EB18EB416A}">
      <dgm:prSet/>
      <dgm:spPr/>
      <dgm:t>
        <a:bodyPr/>
        <a:lstStyle/>
        <a:p>
          <a:endParaRPr lang="en-US"/>
        </a:p>
      </dgm:t>
      <dgm:extLst>
        <a:ext uri="{E40237B7-FDA0-4F09-8148-C483321AD2D9}">
          <dgm14:cNvPr xmlns:dgm14="http://schemas.microsoft.com/office/drawing/2010/diagram" id="0" name="" title="arrow leading to goal setting"/>
        </a:ext>
      </dgm:extLst>
    </dgm:pt>
    <dgm:pt modelId="{8F1C7E5F-B157-4394-B0E2-FDE246F45220}">
      <dgm:prSet phldrT="[Text]" custT="1"/>
      <dgm:spPr>
        <a:solidFill>
          <a:schemeClr val="accent1"/>
        </a:solidFill>
      </dgm:spPr>
      <dgm:t>
        <a:bodyPr/>
        <a:lstStyle/>
        <a:p>
          <a:r>
            <a:rPr lang="en-US" sz="1400" b="1" dirty="0" smtClean="0"/>
            <a:t>Goal Setting</a:t>
          </a:r>
          <a:endParaRPr lang="en-US" sz="1400" b="1" dirty="0"/>
        </a:p>
      </dgm:t>
      <dgm:extLst>
        <a:ext uri="{E40237B7-FDA0-4F09-8148-C483321AD2D9}">
          <dgm14:cNvPr xmlns:dgm14="http://schemas.microsoft.com/office/drawing/2010/diagram" id="0" name="" title="Goal Setting"/>
        </a:ext>
      </dgm:extLst>
    </dgm:pt>
    <dgm:pt modelId="{CA52D61B-E523-437D-A32D-CA941DA9D443}" type="parTrans" cxnId="{00B7836C-A496-4783-8FA6-974BD9A3E417}">
      <dgm:prSet/>
      <dgm:spPr/>
      <dgm:t>
        <a:bodyPr/>
        <a:lstStyle/>
        <a:p>
          <a:endParaRPr lang="en-US"/>
        </a:p>
      </dgm:t>
    </dgm:pt>
    <dgm:pt modelId="{4689C9DB-BECB-4E81-B2D8-3AA23B2F396F}" type="sibTrans" cxnId="{00B7836C-A496-4783-8FA6-974BD9A3E417}">
      <dgm:prSet/>
      <dgm:spPr/>
      <dgm:t>
        <a:bodyPr/>
        <a:lstStyle/>
        <a:p>
          <a:endParaRPr lang="en-US"/>
        </a:p>
      </dgm:t>
      <dgm:extLst>
        <a:ext uri="{E40237B7-FDA0-4F09-8148-C483321AD2D9}">
          <dgm14:cNvPr xmlns:dgm14="http://schemas.microsoft.com/office/drawing/2010/diagram" id="0" name="" title="arrow leading to observation and evidence collection"/>
        </a:ext>
      </dgm:extLst>
    </dgm:pt>
    <dgm:pt modelId="{EC9EA221-9647-439E-AB51-CAB29FA17E44}">
      <dgm:prSet phldrT="[Text]" custT="1"/>
      <dgm:spPr>
        <a:solidFill>
          <a:schemeClr val="accent2"/>
        </a:solidFill>
      </dgm:spPr>
      <dgm:t>
        <a:bodyPr/>
        <a:lstStyle/>
        <a:p>
          <a:r>
            <a:rPr lang="en-US" sz="1300" b="1" dirty="0" smtClean="0"/>
            <a:t>Observation &amp; Evidence Collection</a:t>
          </a:r>
          <a:endParaRPr lang="en-US" sz="1300" b="1" dirty="0"/>
        </a:p>
      </dgm:t>
      <dgm:extLst>
        <a:ext uri="{E40237B7-FDA0-4F09-8148-C483321AD2D9}">
          <dgm14:cNvPr xmlns:dgm14="http://schemas.microsoft.com/office/drawing/2010/diagram" id="0" name="" title="Observation &amp; Evidence Collection"/>
        </a:ext>
      </dgm:extLst>
    </dgm:pt>
    <dgm:pt modelId="{EEEC628B-1A64-4ADF-9E71-3520155E35D8}" type="parTrans" cxnId="{337706CE-9A69-4AEF-BAD4-57A1A5CF6D6F}">
      <dgm:prSet/>
      <dgm:spPr/>
      <dgm:t>
        <a:bodyPr/>
        <a:lstStyle/>
        <a:p>
          <a:endParaRPr lang="en-US"/>
        </a:p>
      </dgm:t>
    </dgm:pt>
    <dgm:pt modelId="{4A262A45-E564-494B-B44F-4E789D7B9548}" type="sibTrans" cxnId="{337706CE-9A69-4AEF-BAD4-57A1A5CF6D6F}">
      <dgm:prSet/>
      <dgm:spPr/>
      <dgm:t>
        <a:bodyPr/>
        <a:lstStyle/>
        <a:p>
          <a:endParaRPr lang="en-US"/>
        </a:p>
      </dgm:t>
      <dgm:extLst>
        <a:ext uri="{E40237B7-FDA0-4F09-8148-C483321AD2D9}">
          <dgm14:cNvPr xmlns:dgm14="http://schemas.microsoft.com/office/drawing/2010/diagram" id="0" name="" title="arrow leading to formative assessment"/>
        </a:ext>
      </dgm:extLst>
    </dgm:pt>
    <dgm:pt modelId="{2FB5F68B-E1F7-4AB3-B46F-9296F4B39707}">
      <dgm:prSet phldrT="[Text]" custT="1"/>
      <dgm:spPr>
        <a:solidFill>
          <a:schemeClr val="accent5"/>
        </a:solidFill>
      </dgm:spPr>
      <dgm:t>
        <a:bodyPr/>
        <a:lstStyle/>
        <a:p>
          <a:r>
            <a:rPr lang="en-US" sz="1400" b="1" dirty="0" smtClean="0"/>
            <a:t>Formative Assessment</a:t>
          </a:r>
          <a:endParaRPr lang="en-US" sz="1400" b="1" dirty="0"/>
        </a:p>
      </dgm:t>
      <dgm:extLst>
        <a:ext uri="{E40237B7-FDA0-4F09-8148-C483321AD2D9}">
          <dgm14:cNvPr xmlns:dgm14="http://schemas.microsoft.com/office/drawing/2010/diagram" id="0" name="" title="Formative Assessment"/>
        </a:ext>
      </dgm:extLst>
    </dgm:pt>
    <dgm:pt modelId="{7F7CBCCA-14D3-4804-B3B5-39B866F8227A}" type="parTrans" cxnId="{5F978CAB-9E59-4DD5-8C82-A623E04E34A7}">
      <dgm:prSet/>
      <dgm:spPr/>
      <dgm:t>
        <a:bodyPr/>
        <a:lstStyle/>
        <a:p>
          <a:endParaRPr lang="en-US"/>
        </a:p>
      </dgm:t>
    </dgm:pt>
    <dgm:pt modelId="{3537EC9E-55B2-474C-B3C3-A7EB5E8F0C6F}" type="sibTrans" cxnId="{5F978CAB-9E59-4DD5-8C82-A623E04E34A7}">
      <dgm:prSet/>
      <dgm:spPr/>
      <dgm:t>
        <a:bodyPr/>
        <a:lstStyle/>
        <a:p>
          <a:endParaRPr lang="en-US"/>
        </a:p>
      </dgm:t>
      <dgm:extLst>
        <a:ext uri="{E40237B7-FDA0-4F09-8148-C483321AD2D9}">
          <dgm14:cNvPr xmlns:dgm14="http://schemas.microsoft.com/office/drawing/2010/diagram" id="0" name="" title="arrow leading to observation and collection of evidence"/>
        </a:ext>
      </dgm:extLst>
    </dgm:pt>
    <dgm:pt modelId="{C68FE221-08C3-4287-9C48-84634543B9EB}">
      <dgm:prSet phldrT="[Text]" custT="1"/>
      <dgm:spPr>
        <a:solidFill>
          <a:schemeClr val="accent6"/>
        </a:solidFill>
      </dgm:spPr>
      <dgm:t>
        <a:bodyPr/>
        <a:lstStyle/>
        <a:p>
          <a:r>
            <a:rPr lang="en-US" sz="1400" b="1" dirty="0" smtClean="0"/>
            <a:t>Summative Evaluation</a:t>
          </a:r>
          <a:endParaRPr lang="en-US" sz="1400" b="1" dirty="0"/>
        </a:p>
      </dgm:t>
      <dgm:extLst>
        <a:ext uri="{E40237B7-FDA0-4F09-8148-C483321AD2D9}">
          <dgm14:cNvPr xmlns:dgm14="http://schemas.microsoft.com/office/drawing/2010/diagram" id="0" name="" title="Summative Evaluation"/>
        </a:ext>
      </dgm:extLst>
    </dgm:pt>
    <dgm:pt modelId="{93F1F44B-4BC9-47FF-9E52-45082B556BAC}" type="parTrans" cxnId="{E6C220DF-0A52-4ECA-8A93-51098DD7E686}">
      <dgm:prSet/>
      <dgm:spPr/>
      <dgm:t>
        <a:bodyPr/>
        <a:lstStyle/>
        <a:p>
          <a:endParaRPr lang="en-US"/>
        </a:p>
      </dgm:t>
    </dgm:pt>
    <dgm:pt modelId="{897BC271-B584-434F-A1A2-702AF13CD2D4}" type="sibTrans" cxnId="{E6C220DF-0A52-4ECA-8A93-51098DD7E686}">
      <dgm:prSet/>
      <dgm:spPr/>
      <dgm:t>
        <a:bodyPr/>
        <a:lstStyle/>
        <a:p>
          <a:endParaRPr lang="en-US"/>
        </a:p>
      </dgm:t>
      <dgm:extLst>
        <a:ext uri="{E40237B7-FDA0-4F09-8148-C483321AD2D9}">
          <dgm14:cNvPr xmlns:dgm14="http://schemas.microsoft.com/office/drawing/2010/diagram" id="0" name="" title="arrow leading to self-reflection"/>
        </a:ext>
      </dgm:extLst>
    </dgm:pt>
    <dgm:pt modelId="{071379D7-E638-48C2-A5ED-D012CDEF3AD7}">
      <dgm:prSet phldrT="[Text]"/>
      <dgm:spPr>
        <a:solidFill>
          <a:schemeClr val="accent2"/>
        </a:solidFill>
      </dgm:spPr>
      <dgm:t>
        <a:bodyPr/>
        <a:lstStyle/>
        <a:p>
          <a:r>
            <a:rPr lang="en-US" b="1" dirty="0" smtClean="0"/>
            <a:t>Observation &amp; Evidence Collection</a:t>
          </a:r>
          <a:endParaRPr lang="en-US" b="1" dirty="0"/>
        </a:p>
      </dgm:t>
      <dgm:extLst>
        <a:ext uri="{E40237B7-FDA0-4F09-8148-C483321AD2D9}">
          <dgm14:cNvPr xmlns:dgm14="http://schemas.microsoft.com/office/drawing/2010/diagram" id="0" name="" title="Observation and Evidence Collection"/>
        </a:ext>
      </dgm:extLst>
    </dgm:pt>
    <dgm:pt modelId="{C173284E-337F-46DD-AD5C-3854AA16FD5E}" type="parTrans" cxnId="{833D7366-4D52-4C8E-BCE9-D5D213A9C949}">
      <dgm:prSet/>
      <dgm:spPr/>
      <dgm:t>
        <a:bodyPr/>
        <a:lstStyle/>
        <a:p>
          <a:endParaRPr lang="en-US"/>
        </a:p>
      </dgm:t>
    </dgm:pt>
    <dgm:pt modelId="{FE553997-2DAD-4956-AAAA-0DB4BA6C4A19}" type="sibTrans" cxnId="{833D7366-4D52-4C8E-BCE9-D5D213A9C949}">
      <dgm:prSet/>
      <dgm:spPr/>
      <dgm:t>
        <a:bodyPr/>
        <a:lstStyle/>
        <a:p>
          <a:endParaRPr lang="en-US"/>
        </a:p>
      </dgm:t>
      <dgm:extLst>
        <a:ext uri="{E40237B7-FDA0-4F09-8148-C483321AD2D9}">
          <dgm14:cNvPr xmlns:dgm14="http://schemas.microsoft.com/office/drawing/2010/diagram" id="0" name="" title="arrow leading to summative evaluation"/>
        </a:ext>
      </dgm:extLst>
    </dgm:pt>
    <dgm:pt modelId="{3D41ACC2-22E0-43BE-92EA-3BF911AB387F}" type="pres">
      <dgm:prSet presAssocID="{5D997071-C836-418F-BD04-E8CE9BF3A8AB}" presName="cycle" presStyleCnt="0">
        <dgm:presLayoutVars>
          <dgm:dir/>
          <dgm:resizeHandles val="exact"/>
        </dgm:presLayoutVars>
      </dgm:prSet>
      <dgm:spPr/>
      <dgm:t>
        <a:bodyPr/>
        <a:lstStyle/>
        <a:p>
          <a:endParaRPr lang="en-US"/>
        </a:p>
      </dgm:t>
    </dgm:pt>
    <dgm:pt modelId="{E659DE69-D46F-408E-A26E-663896EE31DA}" type="pres">
      <dgm:prSet presAssocID="{63C22BE1-94C8-4F5F-B8AF-7FF9DD486322}" presName="node" presStyleLbl="node1" presStyleIdx="0" presStyleCnt="6">
        <dgm:presLayoutVars>
          <dgm:bulletEnabled val="1"/>
        </dgm:presLayoutVars>
      </dgm:prSet>
      <dgm:spPr/>
      <dgm:t>
        <a:bodyPr/>
        <a:lstStyle/>
        <a:p>
          <a:endParaRPr lang="en-US"/>
        </a:p>
      </dgm:t>
    </dgm:pt>
    <dgm:pt modelId="{DFC588E3-E467-475F-8AAB-C02BF2DE456A}" type="pres">
      <dgm:prSet presAssocID="{C0862991-81F7-4460-8AD9-F9D15D66787A}" presName="sibTrans" presStyleLbl="sibTrans2D1" presStyleIdx="0" presStyleCnt="6"/>
      <dgm:spPr/>
      <dgm:t>
        <a:bodyPr/>
        <a:lstStyle/>
        <a:p>
          <a:endParaRPr lang="en-US"/>
        </a:p>
      </dgm:t>
    </dgm:pt>
    <dgm:pt modelId="{126EB205-E24A-4A3F-945E-4886A14BDAF1}" type="pres">
      <dgm:prSet presAssocID="{C0862991-81F7-4460-8AD9-F9D15D66787A}" presName="connectorText" presStyleLbl="sibTrans2D1" presStyleIdx="0" presStyleCnt="6"/>
      <dgm:spPr/>
      <dgm:t>
        <a:bodyPr/>
        <a:lstStyle/>
        <a:p>
          <a:endParaRPr lang="en-US"/>
        </a:p>
      </dgm:t>
    </dgm:pt>
    <dgm:pt modelId="{C7317A4F-B56A-4B3D-A59E-97A59E93A36B}" type="pres">
      <dgm:prSet presAssocID="{8F1C7E5F-B157-4394-B0E2-FDE246F45220}" presName="node" presStyleLbl="node1" presStyleIdx="1" presStyleCnt="6">
        <dgm:presLayoutVars>
          <dgm:bulletEnabled val="1"/>
        </dgm:presLayoutVars>
      </dgm:prSet>
      <dgm:spPr/>
      <dgm:t>
        <a:bodyPr/>
        <a:lstStyle/>
        <a:p>
          <a:endParaRPr lang="en-US"/>
        </a:p>
      </dgm:t>
    </dgm:pt>
    <dgm:pt modelId="{C9993605-3354-45AB-BBF4-38C9ED7A2B5A}" type="pres">
      <dgm:prSet presAssocID="{4689C9DB-BECB-4E81-B2D8-3AA23B2F396F}" presName="sibTrans" presStyleLbl="sibTrans2D1" presStyleIdx="1" presStyleCnt="6"/>
      <dgm:spPr/>
      <dgm:t>
        <a:bodyPr/>
        <a:lstStyle/>
        <a:p>
          <a:endParaRPr lang="en-US"/>
        </a:p>
      </dgm:t>
    </dgm:pt>
    <dgm:pt modelId="{C1792FEB-29F9-464B-AEF8-44D0BA3868C1}" type="pres">
      <dgm:prSet presAssocID="{4689C9DB-BECB-4E81-B2D8-3AA23B2F396F}" presName="connectorText" presStyleLbl="sibTrans2D1" presStyleIdx="1" presStyleCnt="6"/>
      <dgm:spPr/>
      <dgm:t>
        <a:bodyPr/>
        <a:lstStyle/>
        <a:p>
          <a:endParaRPr lang="en-US"/>
        </a:p>
      </dgm:t>
    </dgm:pt>
    <dgm:pt modelId="{D0CE84EA-623B-467A-BA6C-C3C2E80676E1}" type="pres">
      <dgm:prSet presAssocID="{EC9EA221-9647-439E-AB51-CAB29FA17E44}" presName="node" presStyleLbl="node1" presStyleIdx="2" presStyleCnt="6" custScaleX="104719" custScaleY="99541">
        <dgm:presLayoutVars>
          <dgm:bulletEnabled val="1"/>
        </dgm:presLayoutVars>
      </dgm:prSet>
      <dgm:spPr/>
      <dgm:t>
        <a:bodyPr/>
        <a:lstStyle/>
        <a:p>
          <a:endParaRPr lang="en-US"/>
        </a:p>
      </dgm:t>
    </dgm:pt>
    <dgm:pt modelId="{568E6CAF-CB84-4AB4-8A41-D8A6CD8A70EF}" type="pres">
      <dgm:prSet presAssocID="{4A262A45-E564-494B-B44F-4E789D7B9548}" presName="sibTrans" presStyleLbl="sibTrans2D1" presStyleIdx="2" presStyleCnt="6"/>
      <dgm:spPr/>
      <dgm:t>
        <a:bodyPr/>
        <a:lstStyle/>
        <a:p>
          <a:endParaRPr lang="en-US"/>
        </a:p>
      </dgm:t>
    </dgm:pt>
    <dgm:pt modelId="{52B2FC0A-9131-46F6-8659-C515FC12A15A}" type="pres">
      <dgm:prSet presAssocID="{4A262A45-E564-494B-B44F-4E789D7B9548}" presName="connectorText" presStyleLbl="sibTrans2D1" presStyleIdx="2" presStyleCnt="6"/>
      <dgm:spPr/>
      <dgm:t>
        <a:bodyPr/>
        <a:lstStyle/>
        <a:p>
          <a:endParaRPr lang="en-US"/>
        </a:p>
      </dgm:t>
    </dgm:pt>
    <dgm:pt modelId="{5D3736CE-17AB-4ACA-9AC8-9189EDD09740}" type="pres">
      <dgm:prSet presAssocID="{2FB5F68B-E1F7-4AB3-B46F-9296F4B39707}" presName="node" presStyleLbl="node1" presStyleIdx="3" presStyleCnt="6" custScaleX="114816">
        <dgm:presLayoutVars>
          <dgm:bulletEnabled val="1"/>
        </dgm:presLayoutVars>
      </dgm:prSet>
      <dgm:spPr/>
      <dgm:t>
        <a:bodyPr/>
        <a:lstStyle/>
        <a:p>
          <a:endParaRPr lang="en-US"/>
        </a:p>
      </dgm:t>
    </dgm:pt>
    <dgm:pt modelId="{FE2EA8C1-334F-4124-B488-4212CC85514A}" type="pres">
      <dgm:prSet presAssocID="{3537EC9E-55B2-474C-B3C3-A7EB5E8F0C6F}" presName="sibTrans" presStyleLbl="sibTrans2D1" presStyleIdx="3" presStyleCnt="6"/>
      <dgm:spPr/>
      <dgm:t>
        <a:bodyPr/>
        <a:lstStyle/>
        <a:p>
          <a:endParaRPr lang="en-US"/>
        </a:p>
      </dgm:t>
    </dgm:pt>
    <dgm:pt modelId="{032787A4-2F72-4BF7-8BA1-6F430E8D240F}" type="pres">
      <dgm:prSet presAssocID="{3537EC9E-55B2-474C-B3C3-A7EB5E8F0C6F}" presName="connectorText" presStyleLbl="sibTrans2D1" presStyleIdx="3" presStyleCnt="6"/>
      <dgm:spPr/>
      <dgm:t>
        <a:bodyPr/>
        <a:lstStyle/>
        <a:p>
          <a:endParaRPr lang="en-US"/>
        </a:p>
      </dgm:t>
    </dgm:pt>
    <dgm:pt modelId="{88877D7F-3418-464B-8C93-4FD152A6D458}" type="pres">
      <dgm:prSet presAssocID="{071379D7-E638-48C2-A5ED-D012CDEF3AD7}" presName="node" presStyleLbl="node1" presStyleIdx="4" presStyleCnt="6" custScaleX="104719" custScaleY="99541">
        <dgm:presLayoutVars>
          <dgm:bulletEnabled val="1"/>
        </dgm:presLayoutVars>
      </dgm:prSet>
      <dgm:spPr/>
      <dgm:t>
        <a:bodyPr/>
        <a:lstStyle/>
        <a:p>
          <a:endParaRPr lang="en-US"/>
        </a:p>
      </dgm:t>
    </dgm:pt>
    <dgm:pt modelId="{94FFD60B-04C6-4B5A-92AA-792EC6D7F6D5}" type="pres">
      <dgm:prSet presAssocID="{FE553997-2DAD-4956-AAAA-0DB4BA6C4A19}" presName="sibTrans" presStyleLbl="sibTrans2D1" presStyleIdx="4" presStyleCnt="6"/>
      <dgm:spPr/>
      <dgm:t>
        <a:bodyPr/>
        <a:lstStyle/>
        <a:p>
          <a:endParaRPr lang="en-US"/>
        </a:p>
      </dgm:t>
    </dgm:pt>
    <dgm:pt modelId="{2109D80F-669C-4B29-8AC8-F8C29B100926}" type="pres">
      <dgm:prSet presAssocID="{FE553997-2DAD-4956-AAAA-0DB4BA6C4A19}" presName="connectorText" presStyleLbl="sibTrans2D1" presStyleIdx="4" presStyleCnt="6"/>
      <dgm:spPr/>
      <dgm:t>
        <a:bodyPr/>
        <a:lstStyle/>
        <a:p>
          <a:endParaRPr lang="en-US"/>
        </a:p>
      </dgm:t>
    </dgm:pt>
    <dgm:pt modelId="{5B14DBF4-F7F8-44BD-942C-A1C53877EC82}" type="pres">
      <dgm:prSet presAssocID="{C68FE221-08C3-4287-9C48-84634543B9EB}" presName="node" presStyleLbl="node1" presStyleIdx="5" presStyleCnt="6" custScaleX="119742">
        <dgm:presLayoutVars>
          <dgm:bulletEnabled val="1"/>
        </dgm:presLayoutVars>
      </dgm:prSet>
      <dgm:spPr/>
      <dgm:t>
        <a:bodyPr/>
        <a:lstStyle/>
        <a:p>
          <a:endParaRPr lang="en-US"/>
        </a:p>
      </dgm:t>
    </dgm:pt>
    <dgm:pt modelId="{88C0C7A5-7A7B-4F3C-9733-08A268E5A126}" type="pres">
      <dgm:prSet presAssocID="{897BC271-B584-434F-A1A2-702AF13CD2D4}" presName="sibTrans" presStyleLbl="sibTrans2D1" presStyleIdx="5" presStyleCnt="6"/>
      <dgm:spPr/>
      <dgm:t>
        <a:bodyPr/>
        <a:lstStyle/>
        <a:p>
          <a:endParaRPr lang="en-US"/>
        </a:p>
      </dgm:t>
    </dgm:pt>
    <dgm:pt modelId="{4BD0897D-9CD9-4E36-A6B7-C9EC5281EC20}" type="pres">
      <dgm:prSet presAssocID="{897BC271-B584-434F-A1A2-702AF13CD2D4}" presName="connectorText" presStyleLbl="sibTrans2D1" presStyleIdx="5" presStyleCnt="6"/>
      <dgm:spPr/>
      <dgm:t>
        <a:bodyPr/>
        <a:lstStyle/>
        <a:p>
          <a:endParaRPr lang="en-US"/>
        </a:p>
      </dgm:t>
    </dgm:pt>
  </dgm:ptLst>
  <dgm:cxnLst>
    <dgm:cxn modelId="{337706CE-9A69-4AEF-BAD4-57A1A5CF6D6F}" srcId="{5D997071-C836-418F-BD04-E8CE9BF3A8AB}" destId="{EC9EA221-9647-439E-AB51-CAB29FA17E44}" srcOrd="2" destOrd="0" parTransId="{EEEC628B-1A64-4ADF-9E71-3520155E35D8}" sibTransId="{4A262A45-E564-494B-B44F-4E789D7B9548}"/>
    <dgm:cxn modelId="{628F66A4-A12B-4622-B81F-63AEAE6CB20B}" type="presOf" srcId="{4A262A45-E564-494B-B44F-4E789D7B9548}" destId="{52B2FC0A-9131-46F6-8659-C515FC12A15A}" srcOrd="1" destOrd="0" presId="urn:microsoft.com/office/officeart/2005/8/layout/cycle2"/>
    <dgm:cxn modelId="{6588E6AF-826C-46DE-857F-66A220747366}" type="presOf" srcId="{8F1C7E5F-B157-4394-B0E2-FDE246F45220}" destId="{C7317A4F-B56A-4B3D-A59E-97A59E93A36B}" srcOrd="0" destOrd="0" presId="urn:microsoft.com/office/officeart/2005/8/layout/cycle2"/>
    <dgm:cxn modelId="{86F6A0A1-50BF-4EDA-B790-EFB7B832C2D7}" type="presOf" srcId="{FE553997-2DAD-4956-AAAA-0DB4BA6C4A19}" destId="{94FFD60B-04C6-4B5A-92AA-792EC6D7F6D5}" srcOrd="0" destOrd="0" presId="urn:microsoft.com/office/officeart/2005/8/layout/cycle2"/>
    <dgm:cxn modelId="{833D7366-4D52-4C8E-BCE9-D5D213A9C949}" srcId="{5D997071-C836-418F-BD04-E8CE9BF3A8AB}" destId="{071379D7-E638-48C2-A5ED-D012CDEF3AD7}" srcOrd="4" destOrd="0" parTransId="{C173284E-337F-46DD-AD5C-3854AA16FD5E}" sibTransId="{FE553997-2DAD-4956-AAAA-0DB4BA6C4A19}"/>
    <dgm:cxn modelId="{D7174A72-D0E5-42BA-8FD9-AE62CDC9145E}" type="presOf" srcId="{071379D7-E638-48C2-A5ED-D012CDEF3AD7}" destId="{88877D7F-3418-464B-8C93-4FD152A6D458}" srcOrd="0" destOrd="0" presId="urn:microsoft.com/office/officeart/2005/8/layout/cycle2"/>
    <dgm:cxn modelId="{6CE0BBE5-DA1D-40EA-B17C-DF35F61F678C}" type="presOf" srcId="{FE553997-2DAD-4956-AAAA-0DB4BA6C4A19}" destId="{2109D80F-669C-4B29-8AC8-F8C29B100926}" srcOrd="1" destOrd="0" presId="urn:microsoft.com/office/officeart/2005/8/layout/cycle2"/>
    <dgm:cxn modelId="{1B457C4B-479F-4B13-A635-35B82C57E155}" type="presOf" srcId="{4A262A45-E564-494B-B44F-4E789D7B9548}" destId="{568E6CAF-CB84-4AB4-8A41-D8A6CD8A70EF}" srcOrd="0" destOrd="0" presId="urn:microsoft.com/office/officeart/2005/8/layout/cycle2"/>
    <dgm:cxn modelId="{FB23CB62-E562-48BC-BE54-57EB18EB416A}" srcId="{5D997071-C836-418F-BD04-E8CE9BF3A8AB}" destId="{63C22BE1-94C8-4F5F-B8AF-7FF9DD486322}" srcOrd="0" destOrd="0" parTransId="{DEFD43C3-9C61-4E8C-A318-BDD6F0D17ADA}" sibTransId="{C0862991-81F7-4460-8AD9-F9D15D66787A}"/>
    <dgm:cxn modelId="{601CE463-CE86-4646-AC88-4F69E6C031A4}" type="presOf" srcId="{5D997071-C836-418F-BD04-E8CE9BF3A8AB}" destId="{3D41ACC2-22E0-43BE-92EA-3BF911AB387F}" srcOrd="0" destOrd="0" presId="urn:microsoft.com/office/officeart/2005/8/layout/cycle2"/>
    <dgm:cxn modelId="{00B7836C-A496-4783-8FA6-974BD9A3E417}" srcId="{5D997071-C836-418F-BD04-E8CE9BF3A8AB}" destId="{8F1C7E5F-B157-4394-B0E2-FDE246F45220}" srcOrd="1" destOrd="0" parTransId="{CA52D61B-E523-437D-A32D-CA941DA9D443}" sibTransId="{4689C9DB-BECB-4E81-B2D8-3AA23B2F396F}"/>
    <dgm:cxn modelId="{9D190039-5D7D-437F-B8BB-23C20AD163D5}" type="presOf" srcId="{EC9EA221-9647-439E-AB51-CAB29FA17E44}" destId="{D0CE84EA-623B-467A-BA6C-C3C2E80676E1}" srcOrd="0" destOrd="0" presId="urn:microsoft.com/office/officeart/2005/8/layout/cycle2"/>
    <dgm:cxn modelId="{A8DA9D76-5132-4FEE-B4F5-6E6104DB7FFE}" type="presOf" srcId="{63C22BE1-94C8-4F5F-B8AF-7FF9DD486322}" destId="{E659DE69-D46F-408E-A26E-663896EE31DA}" srcOrd="0" destOrd="0" presId="urn:microsoft.com/office/officeart/2005/8/layout/cycle2"/>
    <dgm:cxn modelId="{240FFFF3-A0B3-4F7A-98E7-FD370E399491}" type="presOf" srcId="{2FB5F68B-E1F7-4AB3-B46F-9296F4B39707}" destId="{5D3736CE-17AB-4ACA-9AC8-9189EDD09740}" srcOrd="0" destOrd="0" presId="urn:microsoft.com/office/officeart/2005/8/layout/cycle2"/>
    <dgm:cxn modelId="{B55E5ECF-C676-4AD8-94A7-BB4C0DCCEF08}" type="presOf" srcId="{C0862991-81F7-4460-8AD9-F9D15D66787A}" destId="{126EB205-E24A-4A3F-945E-4886A14BDAF1}" srcOrd="1" destOrd="0" presId="urn:microsoft.com/office/officeart/2005/8/layout/cycle2"/>
    <dgm:cxn modelId="{6BC5DC91-B9A7-4A39-8C8D-42B69D2779A5}" type="presOf" srcId="{4689C9DB-BECB-4E81-B2D8-3AA23B2F396F}" destId="{C1792FEB-29F9-464B-AEF8-44D0BA3868C1}" srcOrd="1" destOrd="0" presId="urn:microsoft.com/office/officeart/2005/8/layout/cycle2"/>
    <dgm:cxn modelId="{AF92DFAB-E9F4-400A-B6B4-F7A9D526AA79}" type="presOf" srcId="{3537EC9E-55B2-474C-B3C3-A7EB5E8F0C6F}" destId="{032787A4-2F72-4BF7-8BA1-6F430E8D240F}" srcOrd="1" destOrd="0" presId="urn:microsoft.com/office/officeart/2005/8/layout/cycle2"/>
    <dgm:cxn modelId="{C56C86EC-F2A9-432A-B4EE-B3EF39F3A0C8}" type="presOf" srcId="{3537EC9E-55B2-474C-B3C3-A7EB5E8F0C6F}" destId="{FE2EA8C1-334F-4124-B488-4212CC85514A}" srcOrd="0" destOrd="0" presId="urn:microsoft.com/office/officeart/2005/8/layout/cycle2"/>
    <dgm:cxn modelId="{D311A0D0-48F1-466F-9060-D4B51673D530}" type="presOf" srcId="{C0862991-81F7-4460-8AD9-F9D15D66787A}" destId="{DFC588E3-E467-475F-8AAB-C02BF2DE456A}" srcOrd="0" destOrd="0" presId="urn:microsoft.com/office/officeart/2005/8/layout/cycle2"/>
    <dgm:cxn modelId="{4EDFA80E-C72F-49AE-BEA3-81CCF4B9DB48}" type="presOf" srcId="{897BC271-B584-434F-A1A2-702AF13CD2D4}" destId="{88C0C7A5-7A7B-4F3C-9733-08A268E5A126}" srcOrd="0" destOrd="0" presId="urn:microsoft.com/office/officeart/2005/8/layout/cycle2"/>
    <dgm:cxn modelId="{811676E2-B601-441F-B456-60E22F438D86}" type="presOf" srcId="{4689C9DB-BECB-4E81-B2D8-3AA23B2F396F}" destId="{C9993605-3354-45AB-BBF4-38C9ED7A2B5A}" srcOrd="0" destOrd="0" presId="urn:microsoft.com/office/officeart/2005/8/layout/cycle2"/>
    <dgm:cxn modelId="{5F978CAB-9E59-4DD5-8C82-A623E04E34A7}" srcId="{5D997071-C836-418F-BD04-E8CE9BF3A8AB}" destId="{2FB5F68B-E1F7-4AB3-B46F-9296F4B39707}" srcOrd="3" destOrd="0" parTransId="{7F7CBCCA-14D3-4804-B3B5-39B866F8227A}" sibTransId="{3537EC9E-55B2-474C-B3C3-A7EB5E8F0C6F}"/>
    <dgm:cxn modelId="{81D054BD-FE15-4E96-A855-D9B952D387B3}" type="presOf" srcId="{897BC271-B584-434F-A1A2-702AF13CD2D4}" destId="{4BD0897D-9CD9-4E36-A6B7-C9EC5281EC20}" srcOrd="1" destOrd="0" presId="urn:microsoft.com/office/officeart/2005/8/layout/cycle2"/>
    <dgm:cxn modelId="{4E49411A-F895-43D7-8C00-5C11F7555E34}" type="presOf" srcId="{C68FE221-08C3-4287-9C48-84634543B9EB}" destId="{5B14DBF4-F7F8-44BD-942C-A1C53877EC82}" srcOrd="0" destOrd="0" presId="urn:microsoft.com/office/officeart/2005/8/layout/cycle2"/>
    <dgm:cxn modelId="{E6C220DF-0A52-4ECA-8A93-51098DD7E686}" srcId="{5D997071-C836-418F-BD04-E8CE9BF3A8AB}" destId="{C68FE221-08C3-4287-9C48-84634543B9EB}" srcOrd="5" destOrd="0" parTransId="{93F1F44B-4BC9-47FF-9E52-45082B556BAC}" sibTransId="{897BC271-B584-434F-A1A2-702AF13CD2D4}"/>
    <dgm:cxn modelId="{CD3065C1-8079-4B12-A613-EBE1F1BCFBA8}" type="presParOf" srcId="{3D41ACC2-22E0-43BE-92EA-3BF911AB387F}" destId="{E659DE69-D46F-408E-A26E-663896EE31DA}" srcOrd="0" destOrd="0" presId="urn:microsoft.com/office/officeart/2005/8/layout/cycle2"/>
    <dgm:cxn modelId="{BD38BEB7-893D-4C94-8C59-41F85E89509B}" type="presParOf" srcId="{3D41ACC2-22E0-43BE-92EA-3BF911AB387F}" destId="{DFC588E3-E467-475F-8AAB-C02BF2DE456A}" srcOrd="1" destOrd="0" presId="urn:microsoft.com/office/officeart/2005/8/layout/cycle2"/>
    <dgm:cxn modelId="{51FA5AF2-CC68-4BF5-88A9-2036912795C9}" type="presParOf" srcId="{DFC588E3-E467-475F-8AAB-C02BF2DE456A}" destId="{126EB205-E24A-4A3F-945E-4886A14BDAF1}" srcOrd="0" destOrd="0" presId="urn:microsoft.com/office/officeart/2005/8/layout/cycle2"/>
    <dgm:cxn modelId="{97D66808-B38C-4868-B627-CBA1CFAD87E4}" type="presParOf" srcId="{3D41ACC2-22E0-43BE-92EA-3BF911AB387F}" destId="{C7317A4F-B56A-4B3D-A59E-97A59E93A36B}" srcOrd="2" destOrd="0" presId="urn:microsoft.com/office/officeart/2005/8/layout/cycle2"/>
    <dgm:cxn modelId="{097CAF1E-D2F3-4FEC-8FF4-FB774AE86E84}" type="presParOf" srcId="{3D41ACC2-22E0-43BE-92EA-3BF911AB387F}" destId="{C9993605-3354-45AB-BBF4-38C9ED7A2B5A}" srcOrd="3" destOrd="0" presId="urn:microsoft.com/office/officeart/2005/8/layout/cycle2"/>
    <dgm:cxn modelId="{BDBBE48C-9BF6-433A-A90D-4267BCB74B7F}" type="presParOf" srcId="{C9993605-3354-45AB-BBF4-38C9ED7A2B5A}" destId="{C1792FEB-29F9-464B-AEF8-44D0BA3868C1}" srcOrd="0" destOrd="0" presId="urn:microsoft.com/office/officeart/2005/8/layout/cycle2"/>
    <dgm:cxn modelId="{37BD753C-3CE4-4934-8201-821B950C996D}" type="presParOf" srcId="{3D41ACC2-22E0-43BE-92EA-3BF911AB387F}" destId="{D0CE84EA-623B-467A-BA6C-C3C2E80676E1}" srcOrd="4" destOrd="0" presId="urn:microsoft.com/office/officeart/2005/8/layout/cycle2"/>
    <dgm:cxn modelId="{30145423-D00A-4DD2-8C1E-98BAD305EDB9}" type="presParOf" srcId="{3D41ACC2-22E0-43BE-92EA-3BF911AB387F}" destId="{568E6CAF-CB84-4AB4-8A41-D8A6CD8A70EF}" srcOrd="5" destOrd="0" presId="urn:microsoft.com/office/officeart/2005/8/layout/cycle2"/>
    <dgm:cxn modelId="{800851AF-3C42-4A2C-93A1-55F58A235852}" type="presParOf" srcId="{568E6CAF-CB84-4AB4-8A41-D8A6CD8A70EF}" destId="{52B2FC0A-9131-46F6-8659-C515FC12A15A}" srcOrd="0" destOrd="0" presId="urn:microsoft.com/office/officeart/2005/8/layout/cycle2"/>
    <dgm:cxn modelId="{6E150180-9D62-426C-821B-B3CA7CF400FB}" type="presParOf" srcId="{3D41ACC2-22E0-43BE-92EA-3BF911AB387F}" destId="{5D3736CE-17AB-4ACA-9AC8-9189EDD09740}" srcOrd="6" destOrd="0" presId="urn:microsoft.com/office/officeart/2005/8/layout/cycle2"/>
    <dgm:cxn modelId="{4C3C40FC-76DC-4CF1-BFF2-9516C37F0901}" type="presParOf" srcId="{3D41ACC2-22E0-43BE-92EA-3BF911AB387F}" destId="{FE2EA8C1-334F-4124-B488-4212CC85514A}" srcOrd="7" destOrd="0" presId="urn:microsoft.com/office/officeart/2005/8/layout/cycle2"/>
    <dgm:cxn modelId="{131DD36F-9021-4A64-BD62-689EFB59EFDD}" type="presParOf" srcId="{FE2EA8C1-334F-4124-B488-4212CC85514A}" destId="{032787A4-2F72-4BF7-8BA1-6F430E8D240F}" srcOrd="0" destOrd="0" presId="urn:microsoft.com/office/officeart/2005/8/layout/cycle2"/>
    <dgm:cxn modelId="{1F41A52D-ED59-4A4B-B539-76E545FB01B1}" type="presParOf" srcId="{3D41ACC2-22E0-43BE-92EA-3BF911AB387F}" destId="{88877D7F-3418-464B-8C93-4FD152A6D458}" srcOrd="8" destOrd="0" presId="urn:microsoft.com/office/officeart/2005/8/layout/cycle2"/>
    <dgm:cxn modelId="{2DF88681-4AE9-4DB2-A6F8-1A64348F4206}" type="presParOf" srcId="{3D41ACC2-22E0-43BE-92EA-3BF911AB387F}" destId="{94FFD60B-04C6-4B5A-92AA-792EC6D7F6D5}" srcOrd="9" destOrd="0" presId="urn:microsoft.com/office/officeart/2005/8/layout/cycle2"/>
    <dgm:cxn modelId="{77484F4E-A36A-4526-940D-B1D5235FE51F}" type="presParOf" srcId="{94FFD60B-04C6-4B5A-92AA-792EC6D7F6D5}" destId="{2109D80F-669C-4B29-8AC8-F8C29B100926}" srcOrd="0" destOrd="0" presId="urn:microsoft.com/office/officeart/2005/8/layout/cycle2"/>
    <dgm:cxn modelId="{62B16354-E237-4554-8FF3-8313DF30BF2B}" type="presParOf" srcId="{3D41ACC2-22E0-43BE-92EA-3BF911AB387F}" destId="{5B14DBF4-F7F8-44BD-942C-A1C53877EC82}" srcOrd="10" destOrd="0" presId="urn:microsoft.com/office/officeart/2005/8/layout/cycle2"/>
    <dgm:cxn modelId="{8FBB564E-43A9-4747-B7EA-C7B1200A2F3F}" type="presParOf" srcId="{3D41ACC2-22E0-43BE-92EA-3BF911AB387F}" destId="{88C0C7A5-7A7B-4F3C-9733-08A268E5A126}" srcOrd="11" destOrd="0" presId="urn:microsoft.com/office/officeart/2005/8/layout/cycle2"/>
    <dgm:cxn modelId="{AC6E813F-6F00-4422-9B28-DBDCE58F5FAB}" type="presParOf" srcId="{88C0C7A5-7A7B-4F3C-9733-08A268E5A126}" destId="{4BD0897D-9CD9-4E36-A6B7-C9EC5281EC2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9DE69-D46F-408E-A26E-663896EE31DA}">
      <dsp:nvSpPr>
        <dsp:cNvPr id="0" name=""/>
        <dsp:cNvSpPr/>
      </dsp:nvSpPr>
      <dsp:spPr>
        <a:xfrm>
          <a:off x="4999362" y="1833"/>
          <a:ext cx="1224248" cy="1224248"/>
        </a:xfrm>
        <a:prstGeom prst="ellipse">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Self-Reflection </a:t>
          </a:r>
          <a:endParaRPr lang="en-US" sz="1400" b="1" kern="1200" dirty="0"/>
        </a:p>
      </dsp:txBody>
      <dsp:txXfrm>
        <a:off x="5178649" y="181120"/>
        <a:ext cx="865674" cy="865674"/>
      </dsp:txXfrm>
    </dsp:sp>
    <dsp:sp modelId="{DFC588E3-E467-475F-8AAB-C02BF2DE456A}">
      <dsp:nvSpPr>
        <dsp:cNvPr id="0" name=""/>
        <dsp:cNvSpPr/>
      </dsp:nvSpPr>
      <dsp:spPr>
        <a:xfrm rot="1800000">
          <a:off x="6236532" y="861926"/>
          <a:ext cx="324553" cy="413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243054" y="920222"/>
        <a:ext cx="227187" cy="247909"/>
      </dsp:txXfrm>
    </dsp:sp>
    <dsp:sp modelId="{C7317A4F-B56A-4B3D-A59E-97A59E93A36B}">
      <dsp:nvSpPr>
        <dsp:cNvPr id="0" name=""/>
        <dsp:cNvSpPr/>
      </dsp:nvSpPr>
      <dsp:spPr>
        <a:xfrm>
          <a:off x="6589917" y="920140"/>
          <a:ext cx="1224248" cy="1224248"/>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Goal Setting</a:t>
          </a:r>
          <a:endParaRPr lang="en-US" sz="1400" b="1" kern="1200" dirty="0"/>
        </a:p>
      </dsp:txBody>
      <dsp:txXfrm>
        <a:off x="6769204" y="1099427"/>
        <a:ext cx="865674" cy="865674"/>
      </dsp:txXfrm>
    </dsp:sp>
    <dsp:sp modelId="{C9993605-3354-45AB-BBF4-38C9ED7A2B5A}">
      <dsp:nvSpPr>
        <dsp:cNvPr id="0" name=""/>
        <dsp:cNvSpPr/>
      </dsp:nvSpPr>
      <dsp:spPr>
        <a:xfrm rot="5400000">
          <a:off x="7039020" y="2236156"/>
          <a:ext cx="326042" cy="413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087927" y="2269887"/>
        <a:ext cx="228229" cy="247909"/>
      </dsp:txXfrm>
    </dsp:sp>
    <dsp:sp modelId="{D0CE84EA-623B-467A-BA6C-C3C2E80676E1}">
      <dsp:nvSpPr>
        <dsp:cNvPr id="0" name=""/>
        <dsp:cNvSpPr/>
      </dsp:nvSpPr>
      <dsp:spPr>
        <a:xfrm>
          <a:off x="6561030" y="2759563"/>
          <a:ext cx="1282020" cy="121862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Observation &amp; Evidence Collection</a:t>
          </a:r>
          <a:endParaRPr lang="en-US" sz="1300" b="1" kern="1200" dirty="0"/>
        </a:p>
      </dsp:txBody>
      <dsp:txXfrm>
        <a:off x="6748777" y="2938027"/>
        <a:ext cx="906526" cy="861701"/>
      </dsp:txXfrm>
    </dsp:sp>
    <dsp:sp modelId="{568E6CAF-CB84-4AB4-8A41-D8A6CD8A70EF}">
      <dsp:nvSpPr>
        <dsp:cNvPr id="0" name=""/>
        <dsp:cNvSpPr/>
      </dsp:nvSpPr>
      <dsp:spPr>
        <a:xfrm rot="9000000">
          <a:off x="6292776" y="3606534"/>
          <a:ext cx="279610" cy="413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371040" y="3668200"/>
        <a:ext cx="195727" cy="247909"/>
      </dsp:txXfrm>
    </dsp:sp>
    <dsp:sp modelId="{5D3736CE-17AB-4ACA-9AC8-9189EDD09740}">
      <dsp:nvSpPr>
        <dsp:cNvPr id="0" name=""/>
        <dsp:cNvSpPr/>
      </dsp:nvSpPr>
      <dsp:spPr>
        <a:xfrm>
          <a:off x="4908670" y="3675060"/>
          <a:ext cx="1405633" cy="1224248"/>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Formative Assessment</a:t>
          </a:r>
          <a:endParaRPr lang="en-US" sz="1400" b="1" kern="1200" dirty="0"/>
        </a:p>
      </dsp:txBody>
      <dsp:txXfrm>
        <a:off x="5114520" y="3854347"/>
        <a:ext cx="993933" cy="865674"/>
      </dsp:txXfrm>
    </dsp:sp>
    <dsp:sp modelId="{FE2EA8C1-334F-4124-B488-4212CC85514A}">
      <dsp:nvSpPr>
        <dsp:cNvPr id="0" name=""/>
        <dsp:cNvSpPr/>
      </dsp:nvSpPr>
      <dsp:spPr>
        <a:xfrm rot="12600000">
          <a:off x="4664293" y="3614447"/>
          <a:ext cx="279610" cy="413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4742557" y="3718055"/>
        <a:ext cx="195727" cy="247909"/>
      </dsp:txXfrm>
    </dsp:sp>
    <dsp:sp modelId="{88877D7F-3418-464B-8C93-4FD152A6D458}">
      <dsp:nvSpPr>
        <dsp:cNvPr id="0" name=""/>
        <dsp:cNvSpPr/>
      </dsp:nvSpPr>
      <dsp:spPr>
        <a:xfrm>
          <a:off x="3379922" y="2759563"/>
          <a:ext cx="1282020" cy="121862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Observation &amp; Evidence Collection</a:t>
          </a:r>
          <a:endParaRPr lang="en-US" sz="1300" b="1" kern="1200" dirty="0"/>
        </a:p>
      </dsp:txBody>
      <dsp:txXfrm>
        <a:off x="3567669" y="2938027"/>
        <a:ext cx="906526" cy="861701"/>
      </dsp:txXfrm>
    </dsp:sp>
    <dsp:sp modelId="{94FFD60B-04C6-4B5A-92AA-792EC6D7F6D5}">
      <dsp:nvSpPr>
        <dsp:cNvPr id="0" name=""/>
        <dsp:cNvSpPr/>
      </dsp:nvSpPr>
      <dsp:spPr>
        <a:xfrm rot="16200000">
          <a:off x="3857911" y="2254611"/>
          <a:ext cx="326042" cy="413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906818" y="2386155"/>
        <a:ext cx="228229" cy="247909"/>
      </dsp:txXfrm>
    </dsp:sp>
    <dsp:sp modelId="{5B14DBF4-F7F8-44BD-942C-A1C53877EC82}">
      <dsp:nvSpPr>
        <dsp:cNvPr id="0" name=""/>
        <dsp:cNvSpPr/>
      </dsp:nvSpPr>
      <dsp:spPr>
        <a:xfrm>
          <a:off x="3287963" y="920140"/>
          <a:ext cx="1465939" cy="1224248"/>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Summative Evaluation</a:t>
          </a:r>
          <a:endParaRPr lang="en-US" sz="1400" b="1" kern="1200" dirty="0"/>
        </a:p>
      </dsp:txBody>
      <dsp:txXfrm>
        <a:off x="3502645" y="1099427"/>
        <a:ext cx="1036575" cy="865674"/>
      </dsp:txXfrm>
    </dsp:sp>
    <dsp:sp modelId="{88C0C7A5-7A7B-4F3C-9733-08A268E5A126}">
      <dsp:nvSpPr>
        <dsp:cNvPr id="0" name=""/>
        <dsp:cNvSpPr/>
      </dsp:nvSpPr>
      <dsp:spPr>
        <a:xfrm rot="19800000">
          <a:off x="4705749" y="849465"/>
          <a:ext cx="279999" cy="4131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711376" y="953102"/>
        <a:ext cx="195999" cy="2479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257477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a:t>
            </a:r>
            <a:r>
              <a:rPr lang="en-US" dirty="0" smtClean="0"/>
              <a:t>he Oregon</a:t>
            </a:r>
            <a:r>
              <a:rPr lang="en-US" baseline="0" dirty="0" smtClean="0"/>
              <a:t> Framework for Evaluation and Support is very clear about the types of evidence that need to be collected, when it comes to artifacts it is relatively silent on the process of collection, how many should be collected, etc.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52620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may feel overwhelming or look like a lot to do. However, there are ways</a:t>
            </a:r>
            <a:r>
              <a:rPr lang="en-US" altLang="en-US" baseline="0" dirty="0" smtClean="0"/>
              <a:t> to </a:t>
            </a:r>
            <a:r>
              <a:rPr lang="en-US" altLang="en-US" dirty="0" smtClean="0"/>
              <a:t>promote effective, focused collection of artifacts in your district. </a:t>
            </a:r>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79250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First,</a:t>
            </a:r>
            <a:r>
              <a:rPr lang="en-US" altLang="en-US" baseline="0" dirty="0" smtClean="0"/>
              <a:t> g</a:t>
            </a:r>
            <a:r>
              <a:rPr lang="en-US" altLang="en-US" dirty="0" smtClean="0"/>
              <a:t>et ORGANIZED. Adopting a standardized process for organizing artifacts and notes is essential, whether it’s paper-based, e-mail-driven, or supported by an online cloud-based system.</a:t>
            </a:r>
          </a:p>
          <a:p>
            <a:endParaRPr lang="en-US" altLang="en-US" dirty="0" smtClean="0"/>
          </a:p>
          <a:p>
            <a:r>
              <a:rPr lang="en-US" altLang="en-US" dirty="0" smtClean="0"/>
              <a:t>The creation of a calendar can help to ensure that key points of contact occur, such as formative assessments, and will help evaluators organize their time.</a:t>
            </a:r>
          </a:p>
          <a:p>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Being</a:t>
            </a:r>
            <a:r>
              <a:rPr lang="en-US" altLang="en-US" baseline="0" dirty="0" smtClean="0"/>
              <a:t> clear about who does what will facilitate a smoother process. </a:t>
            </a:r>
            <a:r>
              <a:rPr lang="en-US" altLang="en-US" sz="1200" dirty="0" smtClean="0"/>
              <a:t>Depending on the type of evidence—whether it’s an artifact from a classroom lesson, student data, or notes from an observation—the educator or the evaluator will be responsible for its collection and organization. For the most part, the educator will collect most of the evidence over the course of the year, and the evaluator will be primarily responsible for organizing and analyzing evidence.</a:t>
            </a:r>
          </a:p>
          <a:p>
            <a:endParaRPr lang="en-US" i="0"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160330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Second,</a:t>
            </a:r>
            <a:r>
              <a:rPr lang="en-US" altLang="en-US" baseline="0" dirty="0" smtClean="0"/>
              <a:t> BE STRATEGIC. </a:t>
            </a:r>
            <a:r>
              <a:rPr lang="en-US" altLang="en-US" dirty="0" smtClean="0"/>
              <a:t>The collection of artifacts must be seen as an opportunity to select a sample of artifacts and other data that fairly represents performance and impact. It is not intended to be a record of all that the educator has done in a year. It needs to be focused on the educator’s goals, high priority Standards and Indicators, and any critical school priorities not addressed by the professional practice and student learning goals.</a:t>
            </a:r>
          </a:p>
          <a:p>
            <a:endParaRPr lang="en-US" altLang="en-US" dirty="0" smtClean="0"/>
          </a:p>
          <a:p>
            <a:r>
              <a:rPr lang="en-US" altLang="en-US" dirty="0" smtClean="0"/>
              <a:t>There is no set number of artifacts required to be submitted, and, in fact, the number of artifacts to collect will vary by educator depending on their goals and the action steps in their plan. The key is to ensure a balanced representation of performance.</a:t>
            </a:r>
          </a:p>
          <a:p>
            <a:r>
              <a:rPr lang="en-US" altLang="en-US" b="1" dirty="0" smtClean="0"/>
              <a:t> </a:t>
            </a:r>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47908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Finally, COMMUNICATE. It is important to take the</a:t>
            </a:r>
            <a:r>
              <a:rPr lang="en-US" baseline="0" dirty="0" smtClean="0"/>
              <a:t> time to ensure everyone understands the nature and role of artifacts in your district’s system. </a:t>
            </a:r>
            <a:r>
              <a:rPr lang="en-US" dirty="0" smtClean="0"/>
              <a:t>Important messages to communicate might include:</a:t>
            </a:r>
          </a:p>
          <a:p>
            <a:pPr marL="226108" indent="-226108">
              <a:buFont typeface="Arial" pitchFamily="34" charset="0"/>
              <a:buChar char="•"/>
              <a:defRPr/>
            </a:pPr>
            <a:r>
              <a:rPr lang="en-US" dirty="0" smtClean="0"/>
              <a:t>Artifacts are only a sample of all evidence of educator performance and impact.</a:t>
            </a:r>
          </a:p>
          <a:p>
            <a:pPr marL="226108" indent="-226108">
              <a:buFont typeface="Arial" pitchFamily="34" charset="0"/>
              <a:buChar char="•"/>
              <a:defRPr/>
            </a:pPr>
            <a:r>
              <a:rPr lang="en-US" dirty="0" smtClean="0"/>
              <a:t>Evidence should be tied to educator goals and/or Standards and Indicators.</a:t>
            </a:r>
          </a:p>
          <a:p>
            <a:pPr marL="226108" indent="-226108">
              <a:buFont typeface="Arial" pitchFamily="34" charset="0"/>
              <a:buChar char="•"/>
              <a:defRPr/>
            </a:pPr>
            <a:r>
              <a:rPr lang="en-US" dirty="0" smtClean="0"/>
              <a:t>What, how, and when to share products of practice.</a:t>
            </a:r>
          </a:p>
          <a:p>
            <a:pPr marL="0" indent="0">
              <a:buFont typeface="Arial" pitchFamily="34" charset="0"/>
              <a:buNone/>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altLang="en-US" dirty="0" smtClean="0"/>
              <a:t>Time</a:t>
            </a:r>
            <a:r>
              <a:rPr lang="en-US" altLang="en-US" baseline="0" dirty="0" smtClean="0"/>
              <a:t> could be periodically devoted to f</a:t>
            </a:r>
            <a:r>
              <a:rPr lang="en-US" altLang="en-US" dirty="0" smtClean="0"/>
              <a:t>aculty and team time showcasing examples of well-chosen samples and their thoughtful analysis of impact. This will help make sure that everyone understands what high-quality evidence looks like, and how artifacts can and should include evidence of multiple Indicators.</a:t>
            </a:r>
          </a:p>
          <a:p>
            <a:pPr marL="0" indent="0">
              <a:buFont typeface="Arial" pitchFamily="34" charset="0"/>
              <a:buNone/>
              <a:defRPr/>
            </a:pPr>
            <a:endParaRPr lang="en-US" alt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188751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altLang="en-US" dirty="0" smtClean="0"/>
              <a:t>There are states</a:t>
            </a:r>
            <a:r>
              <a:rPr lang="en-US" altLang="en-US" baseline="0" dirty="0" smtClean="0"/>
              <a:t> </a:t>
            </a:r>
            <a:r>
              <a:rPr lang="en-US" altLang="en-US" dirty="0" smtClean="0"/>
              <a:t>that have developed rubrics</a:t>
            </a:r>
            <a:r>
              <a:rPr lang="en-US" altLang="en-US" baseline="0" dirty="0" smtClean="0"/>
              <a:t> for the purpose of evaluating artifacts. In other cases, evaluators review the artifact in conjunction with the district rubric to help them in determining the level of performance illustrated.</a:t>
            </a:r>
          </a:p>
          <a:p>
            <a:endParaRPr lang="en-US" altLang="en-US" dirty="0" smtClean="0"/>
          </a:p>
          <a:p>
            <a:r>
              <a:rPr lang="en-US" altLang="en-US" dirty="0" smtClean="0"/>
              <a:t>Evaluators and school leadership teams can identify common artifacts that all or most educators will be expected to collect.</a:t>
            </a:r>
            <a:r>
              <a:rPr lang="en-US" altLang="en-US" baseline="0" dirty="0" smtClean="0"/>
              <a:t> </a:t>
            </a:r>
            <a:r>
              <a:rPr lang="en-US" altLang="en-US" dirty="0" smtClean="0"/>
              <a:t>Common artifacts can be used to promote school-wide goals that are aligned to school improvement plans, as well as team goals, thereby building coherence and a shared sense of accountability throughout the building. Another</a:t>
            </a:r>
            <a:r>
              <a:rPr lang="en-US" altLang="en-US" baseline="0" dirty="0" smtClean="0"/>
              <a:t> approach might be to leave the decision to educators and their evaluators about which artifacts to collect based on where evidence of practice is needed. </a:t>
            </a:r>
          </a:p>
          <a:p>
            <a:endParaRPr lang="en-US" altLang="en-US" sz="1200" baseline="0" dirty="0" smtClean="0"/>
          </a:p>
          <a:p>
            <a:r>
              <a:rPr lang="en-US" altLang="en-US" sz="1200" dirty="0" smtClean="0"/>
              <a:t>It is important to note</a:t>
            </a:r>
            <a:r>
              <a:rPr lang="en-US" altLang="en-US" sz="1200" baseline="0" dirty="0" smtClean="0"/>
              <a:t> that </a:t>
            </a:r>
            <a:r>
              <a:rPr lang="en-US" altLang="en-US" sz="1200" dirty="0" smtClean="0"/>
              <a:t>common artifacts are not required by the Framework.</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6075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a:t>
            </a:r>
            <a:r>
              <a:rPr lang="en-US" altLang="en-US" baseline="0" dirty="0" smtClean="0"/>
              <a:t> focus of this presentation is on evidence and artifacts. We’ll start with an overview of the 3 categories of evidence, discuss the role of artifacts in Educator Support and Evaluation Systems, and possible ways for districts to make the process of collecting and using artifacts efficient and effective. We’ve set aside time for questions at the end of the session, but please feel free to type questions into the chat function as we go.</a:t>
            </a:r>
            <a:endParaRPr lang="en-US" alt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By</a:t>
            </a:r>
            <a:r>
              <a:rPr lang="en-US" altLang="en-US" baseline="0" dirty="0" smtClean="0"/>
              <a:t> now we are all familiar with the professional growth cycle. As part of the third step, </a:t>
            </a:r>
            <a:r>
              <a:rPr lang="en-US" altLang="en-US" dirty="0" smtClean="0"/>
              <a:t>Observation and Collection of Evidence,</a:t>
            </a:r>
            <a:r>
              <a:rPr lang="en-US" altLang="en-US" baseline="0" dirty="0" smtClean="0"/>
              <a:t> b</a:t>
            </a:r>
            <a:r>
              <a:rPr lang="en-US" altLang="en-US" dirty="0" smtClean="0"/>
              <a:t>oth the educator and evaluator begin collecting evidence and tracking progress towards goal attainment. This includes information</a:t>
            </a:r>
            <a:r>
              <a:rPr lang="en-US" altLang="en-US" baseline="0" dirty="0" smtClean="0"/>
              <a:t> collected through observation as well as artifacts.</a:t>
            </a:r>
            <a:endParaRPr lang="en-US" altLang="en-US" dirty="0" smtClean="0"/>
          </a:p>
          <a:p>
            <a:r>
              <a:rPr lang="en-US" altLang="en-US" dirty="0" smtClean="0"/>
              <a:t>This step of the 5-Step Cycle is where educators will spend most of their time. You’ll notice in this graphic</a:t>
            </a:r>
            <a:r>
              <a:rPr lang="en-US" altLang="en-US" baseline="0" dirty="0" smtClean="0"/>
              <a:t> that the collection of evidence appears twice. This is to illustrate that evidence collection is an ongoing process.</a:t>
            </a:r>
            <a:endParaRPr lang="en-US" altLang="en-US" dirty="0" smtClean="0"/>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32555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dirty="0" smtClean="0"/>
              <a:t>As outlined in the Oregon Framework three categories of evidence that should inform each educator’s evaluation.</a:t>
            </a:r>
          </a:p>
          <a:p>
            <a:pPr>
              <a:defRPr/>
            </a:pPr>
            <a:r>
              <a:rPr lang="en-US" i="0" dirty="0" smtClean="0"/>
              <a:t>These include: </a:t>
            </a:r>
          </a:p>
          <a:p>
            <a:pPr marL="230819" indent="-230819">
              <a:buFont typeface="Arial" pitchFamily="34" charset="0"/>
              <a:buChar char="•"/>
              <a:defRPr/>
            </a:pPr>
            <a:r>
              <a:rPr lang="en-US" i="0" dirty="0" smtClean="0"/>
              <a:t>Multiple measures of student growth</a:t>
            </a:r>
          </a:p>
          <a:p>
            <a:pPr marL="230819" indent="-230819">
              <a:buFont typeface="Arial" pitchFamily="34" charset="0"/>
              <a:buChar char="•"/>
              <a:defRPr/>
            </a:pPr>
            <a:r>
              <a:rPr lang="en-US" i="0" dirty="0" smtClean="0"/>
              <a:t>Evidence based on observations and artifacts of practice </a:t>
            </a:r>
          </a:p>
          <a:p>
            <a:pPr marL="230819" indent="-230819">
              <a:buFont typeface="Arial" pitchFamily="34" charset="0"/>
              <a:buChar char="•"/>
              <a:defRPr/>
            </a:pPr>
            <a:r>
              <a:rPr lang="en-US" i="0" dirty="0" smtClean="0"/>
              <a:t>Evidence based on professional responsibilities, including progress toward their professional goals</a:t>
            </a:r>
          </a:p>
        </p:txBody>
      </p:sp>
      <p:sp>
        <p:nvSpPr>
          <p:cNvPr id="4" name="Slide Number Placeholder 3"/>
          <p:cNvSpPr>
            <a:spLocks noGrp="1"/>
          </p:cNvSpPr>
          <p:nvPr>
            <p:ph type="sldNum" sz="quarter" idx="10"/>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7243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endParaRPr lang="en-US" sz="1100"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60906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On stage - </a:t>
            </a:r>
          </a:p>
          <a:p>
            <a:r>
              <a:rPr lang="en-US" sz="1000" dirty="0" smtClean="0"/>
              <a:t>Evaluator’s observation, documentation and feedback on a teacher’s instructional practices; both formal and informal.</a:t>
            </a:r>
            <a:r>
              <a:rPr lang="en-US" sz="1000" baseline="0" dirty="0" smtClean="0"/>
              <a:t> For teachers this is what occurs in classrooms.</a:t>
            </a:r>
          </a:p>
          <a:p>
            <a:endParaRPr lang="en-US" sz="1000" baseline="0" dirty="0" smtClean="0"/>
          </a:p>
          <a:p>
            <a:r>
              <a:rPr lang="en-US" sz="1000" baseline="0" dirty="0" smtClean="0"/>
              <a:t>Off stage - </a:t>
            </a:r>
          </a:p>
          <a:p>
            <a:r>
              <a:rPr lang="en-US" sz="1000" dirty="0" smtClean="0"/>
              <a:t>Lesson plans, curriculum design, scope and sequence, student assignments, student work.</a:t>
            </a:r>
            <a:r>
              <a:rPr lang="en-US" sz="1000" baseline="0" dirty="0" smtClean="0"/>
              <a:t> For teachers this is what occurs outside of direct instruction</a:t>
            </a:r>
            <a:endParaRPr lang="en-US" sz="1000" dirty="0"/>
          </a:p>
        </p:txBody>
      </p:sp>
      <p:sp>
        <p:nvSpPr>
          <p:cNvPr id="4" name="Slide Number Placeholder 3"/>
          <p:cNvSpPr>
            <a:spLocks noGrp="1"/>
          </p:cNvSpPr>
          <p:nvPr>
            <p:ph type="sldNum" sz="quarter" idx="10"/>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32860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0" dirty="0" smtClean="0"/>
              <a:t>Any</a:t>
            </a:r>
            <a:r>
              <a:rPr lang="en-US" i="0" baseline="0" dirty="0" smtClean="0"/>
              <a:t> evidence collected as part of the professional growth process should tie directly to the standards and indicators against which teachers and administrators are measured or the goals they have set. This includes artifacts.</a:t>
            </a:r>
          </a:p>
          <a:p>
            <a:pPr>
              <a:defRPr/>
            </a:pPr>
            <a:endParaRPr lang="en-US" i="0" baseline="0" dirty="0" smtClean="0"/>
          </a:p>
          <a:p>
            <a:pPr>
              <a:defRPr/>
            </a:pPr>
            <a:r>
              <a:rPr lang="en-US" dirty="0" smtClean="0"/>
              <a:t>When we are talking about artifacts, we mean</a:t>
            </a:r>
            <a:r>
              <a:rPr lang="en-US" baseline="0" dirty="0" smtClean="0"/>
              <a:t> </a:t>
            </a:r>
            <a:r>
              <a:rPr lang="en-US" dirty="0" smtClean="0"/>
              <a:t>’products of an educator’s work that demonstrate knowledge and skills of the educator.’ In other words, artifacts should never be documents manufactured for the evaluation. </a:t>
            </a:r>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3836205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what does this look like? Here you can see examples of evidence sources for each category. Under Products of Professional Practice, artifacts could include anything from teacher developed unit assessments, lesson plans, etc. , depending on the kind of evidence an educator needs. Notes from short, unannounced observations as well as formal, announced observations also fall under this category. </a:t>
            </a:r>
          </a:p>
          <a:p>
            <a:endParaRPr lang="en-US" altLang="en-US" dirty="0" smtClean="0"/>
          </a:p>
          <a:p>
            <a:r>
              <a:rPr lang="en-US" altLang="en-US" dirty="0" smtClean="0"/>
              <a:t>The second category of evidence—Measures of Student Learning &amp; Growth—could include a wide variety of measures, from student work to portfolios to performance assessments. Again, when thinking about how to track progress related to a student learning goal, the measures of student performance could take many forms.</a:t>
            </a:r>
          </a:p>
          <a:p>
            <a:endParaRPr lang="en-US" altLang="en-US" dirty="0" smtClean="0"/>
          </a:p>
          <a:p>
            <a:r>
              <a:rPr lang="en-US" altLang="en-US" dirty="0" smtClean="0"/>
              <a:t>And finally, the third category, Professional responsibilities, includes evidence from student feedback and staff feedback surveys, Grade level meeting notes, parent/teacher communication, PLC meeting notes.</a:t>
            </a:r>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45579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34241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8/2/2023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8/2/2023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8/2/2023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8/2/2023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8/2/2023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8/2/2023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8/2/2023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Role of Artifacts and Evidence in Educator Evaluation and Support</a:t>
            </a:r>
            <a:endParaRPr lang="en-US" dirty="0"/>
          </a:p>
        </p:txBody>
      </p:sp>
      <p:sp>
        <p:nvSpPr>
          <p:cNvPr id="3" name="Subtitle 2"/>
          <p:cNvSpPr>
            <a:spLocks noGrp="1"/>
          </p:cNvSpPr>
          <p:nvPr>
            <p:ph type="subTitle" idx="1"/>
          </p:nvPr>
        </p:nvSpPr>
        <p:spPr/>
        <p:txBody>
          <a:bodyPr>
            <a:normAutofit/>
          </a:bodyPr>
          <a:lstStyle/>
          <a:p>
            <a:endParaRPr lang="en-US" sz="32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3972213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5"/>
            <a:ext cx="3931826" cy="1299817"/>
          </a:xfrm>
        </p:spPr>
        <p:txBody>
          <a:bodyPr/>
          <a:lstStyle/>
          <a:p>
            <a:r>
              <a:rPr lang="en-US" dirty="0" smtClean="0"/>
              <a:t>How is evidence collected?</a:t>
            </a:r>
            <a:endParaRPr lang="en-US" dirty="0"/>
          </a:p>
        </p:txBody>
      </p:sp>
      <p:sp>
        <p:nvSpPr>
          <p:cNvPr id="2" name="Content Placeholder 1"/>
          <p:cNvSpPr>
            <a:spLocks noGrp="1"/>
          </p:cNvSpPr>
          <p:nvPr>
            <p:ph idx="1"/>
          </p:nvPr>
        </p:nvSpPr>
        <p:spPr/>
        <p:txBody>
          <a:bodyPr>
            <a:normAutofit/>
          </a:bodyPr>
          <a:lstStyle/>
          <a:p>
            <a:pPr marL="0" indent="0">
              <a:buNone/>
            </a:pPr>
            <a:endParaRPr lang="en-US" sz="3200" dirty="0" smtClean="0"/>
          </a:p>
          <a:p>
            <a:pPr marL="0" indent="0">
              <a:buNone/>
            </a:pPr>
            <a:r>
              <a:rPr lang="en-US" sz="3200" dirty="0" smtClean="0"/>
              <a:t>“</a:t>
            </a:r>
            <a:r>
              <a:rPr lang="en-US" sz="3200" dirty="0"/>
              <a:t>The educator and evaluator collect evidence using multiple measures regarding student learning and growth, professional practice, professional responsibilities, and student learning to inform progress throughout the process of evaluation”</a:t>
            </a:r>
          </a:p>
          <a:p>
            <a:pPr marL="0" indent="0">
              <a:buNone/>
            </a:pPr>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10</a:t>
            </a:fld>
            <a:endParaRPr lang="en-US" dirty="0"/>
          </a:p>
        </p:txBody>
      </p:sp>
      <p:pic>
        <p:nvPicPr>
          <p:cNvPr id="9" name="Picture 8" descr="This image is a picture of the Oregon Framework for Teacher and Administrator Evaluation and Support. It is included for aesthetic purposes." title="How is evidence collected"/>
          <p:cNvPicPr/>
          <p:nvPr/>
        </p:nvPicPr>
        <p:blipFill rotWithShape="1">
          <a:blip r:embed="rId3"/>
          <a:srcRect l="20718" t="22441" r="52842" b="12331"/>
          <a:stretch/>
        </p:blipFill>
        <p:spPr bwMode="auto">
          <a:xfrm>
            <a:off x="865457" y="2222280"/>
            <a:ext cx="2955848" cy="37746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449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a:t>Get Organized</a:t>
            </a:r>
          </a:p>
          <a:p>
            <a:endParaRPr lang="en-US" sz="3200" dirty="0"/>
          </a:p>
          <a:p>
            <a:r>
              <a:rPr lang="en-US" sz="3200" dirty="0"/>
              <a:t>Be Strategic</a:t>
            </a:r>
          </a:p>
          <a:p>
            <a:pPr marL="82296" indent="0">
              <a:buNone/>
            </a:pPr>
            <a:endParaRPr lang="en-US" sz="3200" dirty="0"/>
          </a:p>
          <a:p>
            <a:r>
              <a:rPr lang="en-US" sz="3200" dirty="0"/>
              <a:t>Communicate Expectations</a:t>
            </a:r>
          </a:p>
          <a:p>
            <a:endParaRPr lang="en-US" sz="32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11</a:t>
            </a:fld>
            <a:endParaRPr lang="en-US" dirty="0"/>
          </a:p>
        </p:txBody>
      </p:sp>
      <p:sp>
        <p:nvSpPr>
          <p:cNvPr id="5" name="Title 4" descr="This image says &quot;make it happen&quot; and it is included for aesthetic purposes." title="Setting your district up for success"/>
          <p:cNvSpPr>
            <a:spLocks noGrp="1"/>
          </p:cNvSpPr>
          <p:nvPr>
            <p:ph type="title"/>
          </p:nvPr>
        </p:nvSpPr>
        <p:spPr/>
        <p:txBody>
          <a:bodyPr/>
          <a:lstStyle/>
          <a:p>
            <a:r>
              <a:rPr lang="en-US" dirty="0" smtClean="0"/>
              <a:t>Setting Your </a:t>
            </a:r>
            <a:r>
              <a:rPr lang="en-US" smtClean="0"/>
              <a:t>District </a:t>
            </a:r>
            <a:r>
              <a:rPr lang="en-US"/>
              <a:t>U</a:t>
            </a:r>
            <a:r>
              <a:rPr lang="en-US" smtClean="0"/>
              <a:t>p </a:t>
            </a:r>
            <a:r>
              <a:rPr lang="en-US" dirty="0" smtClean="0"/>
              <a:t>for Success</a:t>
            </a:r>
            <a:endParaRPr lang="en-US" dirty="0"/>
          </a:p>
        </p:txBody>
      </p:sp>
      <p:pic>
        <p:nvPicPr>
          <p:cNvPr id="6" name="Picture 5" title="Setting Your District up for Success"/>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30100" y="2100649"/>
            <a:ext cx="5597610" cy="3731740"/>
          </a:xfrm>
          <a:prstGeom prst="rect">
            <a:avLst/>
          </a:prstGeom>
        </p:spPr>
      </p:pic>
    </p:spTree>
    <p:extLst>
      <p:ext uri="{BB962C8B-B14F-4D97-AF65-F5344CB8AC3E}">
        <p14:creationId xmlns:p14="http://schemas.microsoft.com/office/powerpoint/2010/main" val="304719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a:defRPr/>
            </a:pPr>
            <a:r>
              <a:rPr lang="en-US" sz="3200" dirty="0"/>
              <a:t>Adopt a process for organizing artifacts by Standard or Indicator and/or goals:</a:t>
            </a:r>
          </a:p>
          <a:p>
            <a:pPr marL="627063" lvl="1" indent="-287338">
              <a:defRPr/>
            </a:pPr>
            <a:r>
              <a:rPr lang="en-US" sz="2800" dirty="0"/>
              <a:t>Paper-based, email-driven, or online “cloud-based” system</a:t>
            </a:r>
          </a:p>
          <a:p>
            <a:pPr marL="352743" indent="-287338">
              <a:defRPr/>
            </a:pPr>
            <a:r>
              <a:rPr lang="en-US" sz="3200" dirty="0"/>
              <a:t>Identify key points of contact throughout the year to review artifacts</a:t>
            </a:r>
          </a:p>
          <a:p>
            <a:pPr marL="352743" indent="-287338">
              <a:defRPr/>
            </a:pPr>
            <a:r>
              <a:rPr lang="en-US" sz="3200" dirty="0"/>
              <a:t>Assign Responsibility</a:t>
            </a:r>
          </a:p>
          <a:p>
            <a:pPr marL="627063" lvl="1" indent="-287338">
              <a:defRPr/>
            </a:pPr>
            <a:r>
              <a:rPr lang="en-US" sz="2800" dirty="0"/>
              <a:t>Educator collects and submits artifacts throughout the evaluation cycle </a:t>
            </a:r>
          </a:p>
          <a:p>
            <a:pPr marL="627063" lvl="1" indent="-287338">
              <a:defRPr/>
            </a:pPr>
            <a:r>
              <a:rPr lang="en-US" sz="2800" dirty="0"/>
              <a:t>Evaluator organizes and analyzes artifacts</a:t>
            </a:r>
          </a:p>
          <a:p>
            <a:pPr marL="457200" lvl="1" indent="0">
              <a:buNone/>
            </a:pPr>
            <a:endParaRPr lang="en-US"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12</a:t>
            </a:fld>
            <a:endParaRPr lang="en-US" dirty="0"/>
          </a:p>
        </p:txBody>
      </p:sp>
      <p:sp>
        <p:nvSpPr>
          <p:cNvPr id="4" name="Title 3"/>
          <p:cNvSpPr>
            <a:spLocks noGrp="1"/>
          </p:cNvSpPr>
          <p:nvPr>
            <p:ph type="title"/>
          </p:nvPr>
        </p:nvSpPr>
        <p:spPr/>
        <p:txBody>
          <a:bodyPr/>
          <a:lstStyle/>
          <a:p>
            <a:r>
              <a:rPr lang="en-US" dirty="0" smtClean="0"/>
              <a:t>1. Get Organized</a:t>
            </a:r>
            <a:endParaRPr lang="en-US" b="1" dirty="0"/>
          </a:p>
        </p:txBody>
      </p:sp>
    </p:spTree>
    <p:extLst>
      <p:ext uri="{BB962C8B-B14F-4D97-AF65-F5344CB8AC3E}">
        <p14:creationId xmlns:p14="http://schemas.microsoft.com/office/powerpoint/2010/main" val="64082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a:spcAft>
                <a:spcPts val="600"/>
              </a:spcAft>
              <a:defRPr/>
            </a:pPr>
            <a:r>
              <a:rPr lang="en-US" sz="3500" dirty="0"/>
              <a:t>The more focused the Student Learning and Growth and Professional Goals, the easier it is to identify and collect </a:t>
            </a:r>
            <a:r>
              <a:rPr lang="en-US" sz="3500" dirty="0" smtClean="0"/>
              <a:t>artifacts</a:t>
            </a:r>
            <a:endParaRPr lang="en-US" sz="3500" dirty="0"/>
          </a:p>
          <a:p>
            <a:pPr>
              <a:spcAft>
                <a:spcPts val="600"/>
              </a:spcAft>
              <a:defRPr/>
            </a:pPr>
            <a:r>
              <a:rPr lang="en-US" sz="3500" dirty="0"/>
              <a:t>Share examples of artifacts during faculty or team meetings that provide evidence of more than one Standard or </a:t>
            </a:r>
            <a:r>
              <a:rPr lang="en-US" sz="3500" dirty="0" smtClean="0"/>
              <a:t>Indicator</a:t>
            </a:r>
            <a:endParaRPr lang="en-US" sz="3500" dirty="0"/>
          </a:p>
          <a:p>
            <a:pPr>
              <a:spcAft>
                <a:spcPts val="600"/>
              </a:spcAft>
              <a:defRPr/>
            </a:pPr>
            <a:r>
              <a:rPr lang="en-US" sz="3500" dirty="0"/>
              <a:t>Identify common artifacts that all or most educators might already be collecting (unit assessments, parent-teacher </a:t>
            </a:r>
            <a:r>
              <a:rPr lang="en-US" sz="3500" dirty="0" smtClean="0"/>
              <a:t>logs</a:t>
            </a:r>
            <a:r>
              <a:rPr lang="en-US" sz="3500" dirty="0"/>
              <a:t>)</a:t>
            </a:r>
            <a:endParaRPr lang="en-US" sz="3500" dirty="0" smtClean="0"/>
          </a:p>
          <a:p>
            <a:pPr>
              <a:spcAft>
                <a:spcPts val="600"/>
              </a:spcAft>
              <a:defRPr/>
            </a:pPr>
            <a:r>
              <a:rPr lang="en-US" sz="3500" dirty="0" smtClean="0"/>
              <a:t>Number of artifacts to collect varies by educator </a:t>
            </a:r>
          </a:p>
          <a:p>
            <a:pPr lvl="1"/>
            <a:endParaRPr lang="en-US" dirty="0"/>
          </a:p>
          <a:p>
            <a:endParaRPr lang="en-US" dirty="0"/>
          </a:p>
        </p:txBody>
      </p:sp>
      <p:sp>
        <p:nvSpPr>
          <p:cNvPr id="2" name="Footer Placeholder 1"/>
          <p:cNvSpPr>
            <a:spLocks noGrp="1"/>
          </p:cNvSpPr>
          <p:nvPr>
            <p:ph type="ftr" sz="quarter" idx="11"/>
          </p:nvPr>
        </p:nvSpPr>
        <p:spPr/>
        <p:txBody>
          <a:bodyPr/>
          <a:lstStyle/>
          <a:p>
            <a:r>
              <a:rPr lang="en-US" smtClean="0"/>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13</a:t>
            </a:fld>
            <a:endParaRPr lang="en-US" dirty="0"/>
          </a:p>
        </p:txBody>
      </p:sp>
      <p:sp>
        <p:nvSpPr>
          <p:cNvPr id="4" name="Title 3"/>
          <p:cNvSpPr>
            <a:spLocks noGrp="1"/>
          </p:cNvSpPr>
          <p:nvPr>
            <p:ph type="title"/>
          </p:nvPr>
        </p:nvSpPr>
        <p:spPr/>
        <p:txBody>
          <a:bodyPr>
            <a:normAutofit/>
          </a:bodyPr>
          <a:lstStyle/>
          <a:p>
            <a:r>
              <a:rPr lang="en-US" dirty="0" smtClean="0"/>
              <a:t>2. Be Strategic</a:t>
            </a:r>
            <a:endParaRPr lang="en-US" dirty="0"/>
          </a:p>
        </p:txBody>
      </p:sp>
    </p:spTree>
    <p:extLst>
      <p:ext uri="{BB962C8B-B14F-4D97-AF65-F5344CB8AC3E}">
        <p14:creationId xmlns:p14="http://schemas.microsoft.com/office/powerpoint/2010/main" val="2803287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600"/>
              </a:spcAft>
            </a:pPr>
            <a:r>
              <a:rPr lang="en-US" altLang="en-US" sz="3200" dirty="0"/>
              <a:t>Artifacts should be </a:t>
            </a:r>
            <a:r>
              <a:rPr lang="en-US" altLang="en-US" sz="3200" b="1" dirty="0"/>
              <a:t>samples</a:t>
            </a:r>
            <a:r>
              <a:rPr lang="en-US" altLang="en-US" sz="3200" dirty="0"/>
              <a:t> that demonstrates educator performance and impact</a:t>
            </a:r>
          </a:p>
          <a:p>
            <a:pPr>
              <a:spcAft>
                <a:spcPts val="600"/>
              </a:spcAft>
            </a:pPr>
            <a:r>
              <a:rPr lang="en-US" altLang="en-US" sz="3200" dirty="0"/>
              <a:t>Evidence should be clearly tied to educator goals, Standards, or Indicators</a:t>
            </a:r>
          </a:p>
          <a:p>
            <a:pPr>
              <a:spcAft>
                <a:spcPts val="600"/>
              </a:spcAft>
            </a:pPr>
            <a:r>
              <a:rPr lang="en-US" altLang="en-US" sz="3200" dirty="0"/>
              <a:t>Provide everyone with a clear idea of </a:t>
            </a:r>
            <a:r>
              <a:rPr lang="en-US" altLang="en-US" sz="3200" b="1" dirty="0"/>
              <a:t>what</a:t>
            </a:r>
            <a:r>
              <a:rPr lang="en-US" altLang="en-US" sz="3200" dirty="0"/>
              <a:t>, </a:t>
            </a:r>
            <a:r>
              <a:rPr lang="en-US" altLang="en-US" sz="3200" b="1" dirty="0"/>
              <a:t>how</a:t>
            </a:r>
            <a:r>
              <a:rPr lang="en-US" altLang="en-US" sz="3200" dirty="0"/>
              <a:t>, and </a:t>
            </a:r>
            <a:r>
              <a:rPr lang="en-US" altLang="en-US" sz="3200" b="1" dirty="0"/>
              <a:t>when</a:t>
            </a:r>
            <a:r>
              <a:rPr lang="en-US" altLang="en-US" sz="3200" dirty="0"/>
              <a:t> to share products of practice</a:t>
            </a:r>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sp>
        <p:nvSpPr>
          <p:cNvPr id="5" name="Title 4"/>
          <p:cNvSpPr>
            <a:spLocks noGrp="1"/>
          </p:cNvSpPr>
          <p:nvPr>
            <p:ph type="title"/>
          </p:nvPr>
        </p:nvSpPr>
        <p:spPr/>
        <p:txBody>
          <a:bodyPr/>
          <a:lstStyle/>
          <a:p>
            <a:r>
              <a:rPr lang="en-US" dirty="0" smtClean="0"/>
              <a:t>3. Communicate Expectations</a:t>
            </a:r>
            <a:endParaRPr lang="en-US" dirty="0"/>
          </a:p>
        </p:txBody>
      </p:sp>
    </p:spTree>
    <p:extLst>
      <p:ext uri="{BB962C8B-B14F-4D97-AF65-F5344CB8AC3E}">
        <p14:creationId xmlns:p14="http://schemas.microsoft.com/office/powerpoint/2010/main" val="118444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3200" dirty="0"/>
              <a:t>Artifacts reviewed through the lens of the performance rubric vs. “artifact tool”</a:t>
            </a:r>
          </a:p>
          <a:p>
            <a:endParaRPr lang="en-US" sz="3200" dirty="0"/>
          </a:p>
          <a:p>
            <a:r>
              <a:rPr lang="en-US" sz="3200" dirty="0"/>
              <a:t>Choice of artifacts left up to educator and evaluator vs. district required list of artifacts</a:t>
            </a:r>
          </a:p>
          <a:p>
            <a:endParaRPr lang="en-US" sz="3200" dirty="0"/>
          </a:p>
          <a:p>
            <a:r>
              <a:rPr lang="en-US" sz="3200" dirty="0"/>
              <a:t>Other?</a:t>
            </a:r>
          </a:p>
          <a:p>
            <a:pPr marL="0" indent="0">
              <a:buNone/>
            </a:pPr>
            <a:endParaRPr lang="en-US" sz="2800" u="sng" dirty="0" smtClean="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6" name="Title 5"/>
          <p:cNvSpPr>
            <a:spLocks noGrp="1"/>
          </p:cNvSpPr>
          <p:nvPr>
            <p:ph type="title"/>
          </p:nvPr>
        </p:nvSpPr>
        <p:spPr/>
        <p:txBody>
          <a:bodyPr/>
          <a:lstStyle/>
          <a:p>
            <a:r>
              <a:rPr lang="en-US" dirty="0" smtClean="0"/>
              <a:t>Possible Processes</a:t>
            </a:r>
            <a:endParaRPr lang="en-US" dirty="0"/>
          </a:p>
        </p:txBody>
      </p:sp>
    </p:spTree>
    <p:extLst>
      <p:ext uri="{BB962C8B-B14F-4D97-AF65-F5344CB8AC3E}">
        <p14:creationId xmlns:p14="http://schemas.microsoft.com/office/powerpoint/2010/main" val="3893033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8248" y="1879667"/>
            <a:ext cx="10784542" cy="4109010"/>
          </a:xfrm>
        </p:spPr>
        <p:txBody>
          <a:bodyPr/>
          <a:lstStyle/>
          <a:p>
            <a:pPr>
              <a:spcBef>
                <a:spcPct val="0"/>
              </a:spcBef>
            </a:pPr>
            <a:r>
              <a:rPr lang="en-US" sz="3200" dirty="0"/>
              <a:t>Explain the three </a:t>
            </a:r>
            <a:r>
              <a:rPr lang="en-US" sz="3200" b="1" dirty="0"/>
              <a:t>categories</a:t>
            </a:r>
            <a:r>
              <a:rPr lang="en-US" sz="3200" dirty="0"/>
              <a:t> </a:t>
            </a:r>
            <a:r>
              <a:rPr lang="en-US" sz="3200" b="1" dirty="0"/>
              <a:t>of evidence </a:t>
            </a:r>
            <a:r>
              <a:rPr lang="en-US" sz="3200" dirty="0"/>
              <a:t>required by the Oregon Framework, and identify concrete examples of each</a:t>
            </a:r>
          </a:p>
          <a:p>
            <a:pPr>
              <a:spcBef>
                <a:spcPct val="0"/>
              </a:spcBef>
            </a:pPr>
            <a:endParaRPr lang="en-US" altLang="en-US" sz="3200" dirty="0"/>
          </a:p>
          <a:p>
            <a:pPr>
              <a:spcBef>
                <a:spcPct val="0"/>
              </a:spcBef>
            </a:pPr>
            <a:r>
              <a:rPr lang="en-US" altLang="en-US" sz="3200" dirty="0"/>
              <a:t>Understand the role of </a:t>
            </a:r>
            <a:r>
              <a:rPr lang="en-US" altLang="en-US" sz="3200" b="1" dirty="0"/>
              <a:t>artifacts</a:t>
            </a:r>
            <a:r>
              <a:rPr lang="en-US" altLang="en-US" sz="3200" dirty="0"/>
              <a:t> in the evaluation process</a:t>
            </a:r>
          </a:p>
          <a:p>
            <a:pPr>
              <a:spcBef>
                <a:spcPct val="0"/>
              </a:spcBef>
            </a:pPr>
            <a:endParaRPr lang="en-US" altLang="en-US" sz="3200" dirty="0"/>
          </a:p>
          <a:p>
            <a:pPr>
              <a:spcBef>
                <a:spcPct val="0"/>
              </a:spcBef>
            </a:pPr>
            <a:r>
              <a:rPr lang="en-US" altLang="en-US" sz="3200" dirty="0"/>
              <a:t>Identify a </a:t>
            </a:r>
            <a:r>
              <a:rPr lang="en-US" altLang="en-US" sz="3200" b="1" dirty="0"/>
              <a:t>process that is efficient and effective</a:t>
            </a:r>
            <a:r>
              <a:rPr lang="en-US" altLang="en-US" sz="3200" dirty="0"/>
              <a:t> and reduces redundancy</a:t>
            </a:r>
          </a:p>
          <a:p>
            <a:pPr marL="457200" lvl="1" indent="0">
              <a:lnSpc>
                <a:spcPct val="80000"/>
              </a:lnSpc>
              <a:spcBef>
                <a:spcPts val="0"/>
              </a:spcBef>
              <a:buSzPts val="2800"/>
              <a:buNone/>
            </a:pPr>
            <a:endParaRPr lang="en-US" sz="2800" dirty="0"/>
          </a:p>
          <a:p>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sp>
        <p:nvSpPr>
          <p:cNvPr id="5" name="Title 4"/>
          <p:cNvSpPr>
            <a:spLocks noGrp="1"/>
          </p:cNvSpPr>
          <p:nvPr>
            <p:ph type="title"/>
          </p:nvPr>
        </p:nvSpPr>
        <p:spPr/>
        <p:txBody>
          <a:bodyPr/>
          <a:lstStyle/>
          <a:p>
            <a:r>
              <a:rPr lang="en-US" dirty="0" smtClean="0"/>
              <a:t>Outcomes</a:t>
            </a:r>
            <a:endParaRPr lang="en-US" dirty="0"/>
          </a:p>
        </p:txBody>
      </p:sp>
      <p:pic>
        <p:nvPicPr>
          <p:cNvPr id="2" name="Picture 1"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a:t>
            </a:fld>
            <a:endParaRPr lang="en-US" dirty="0"/>
          </a:p>
        </p:txBody>
      </p:sp>
      <p:sp>
        <p:nvSpPr>
          <p:cNvPr id="7" name="Title 6"/>
          <p:cNvSpPr>
            <a:spLocks noGrp="1"/>
          </p:cNvSpPr>
          <p:nvPr>
            <p:ph type="title"/>
          </p:nvPr>
        </p:nvSpPr>
        <p:spPr/>
        <p:txBody>
          <a:bodyPr/>
          <a:lstStyle/>
          <a:p>
            <a:r>
              <a:rPr lang="en-US" dirty="0" smtClean="0"/>
              <a:t>Required Components of SLG Goals</a:t>
            </a:r>
            <a:endParaRPr lang="en-US" dirty="0"/>
          </a:p>
        </p:txBody>
      </p:sp>
      <p:graphicFrame>
        <p:nvGraphicFramePr>
          <p:cNvPr id="6" name="Content Placeholder 5" descr="This graphic shows the 5 phases of the evaluation and professional growth cycle: Self-reflection, goal setting, observation and evidence collection, formative assessment and summative evaluation" title="Evaluation and Growth Cycle"/>
          <p:cNvGraphicFramePr>
            <a:graphicFrameLocks noGrp="1"/>
          </p:cNvGraphicFramePr>
          <p:nvPr>
            <p:ph idx="1"/>
            <p:extLst>
              <p:ext uri="{D42A27DB-BD31-4B8C-83A1-F6EECF244321}">
                <p14:modId xmlns:p14="http://schemas.microsoft.com/office/powerpoint/2010/main" val="3066286283"/>
              </p:ext>
            </p:extLst>
          </p:nvPr>
        </p:nvGraphicFramePr>
        <p:xfrm>
          <a:off x="370703" y="1603774"/>
          <a:ext cx="11131015" cy="4901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356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6"/>
            <a:ext cx="3931826" cy="1296290"/>
          </a:xfrm>
        </p:spPr>
        <p:txBody>
          <a:bodyPr>
            <a:normAutofit fontScale="90000"/>
          </a:bodyPr>
          <a:lstStyle/>
          <a:p>
            <a:r>
              <a:rPr lang="en-US" dirty="0" smtClean="0"/>
              <a:t>Three Types of Evidence</a:t>
            </a:r>
            <a:endParaRPr lang="en-US" dirty="0"/>
          </a:p>
        </p:txBody>
      </p:sp>
      <p:sp>
        <p:nvSpPr>
          <p:cNvPr id="2" name="Content Placeholder 1"/>
          <p:cNvSpPr>
            <a:spLocks noGrp="1"/>
          </p:cNvSpPr>
          <p:nvPr>
            <p:ph idx="1"/>
          </p:nvPr>
        </p:nvSpPr>
        <p:spPr>
          <a:xfrm>
            <a:off x="5183188" y="779647"/>
            <a:ext cx="6172200" cy="5509942"/>
          </a:xfrm>
        </p:spPr>
        <p:txBody>
          <a:bodyPr>
            <a:normAutofit/>
          </a:bodyPr>
          <a:lstStyle/>
          <a:p>
            <a:pPr marL="640080" indent="-457200">
              <a:spcAft>
                <a:spcPts val="600"/>
              </a:spcAft>
              <a:buFont typeface="News Gothic MT"/>
              <a:buAutoNum type="arabicPeriod"/>
            </a:pPr>
            <a:r>
              <a:rPr lang="en-US" altLang="en-US" sz="3200" dirty="0"/>
              <a:t>Multiple measures of student learning </a:t>
            </a:r>
            <a:r>
              <a:rPr lang="en-US" altLang="en-US" sz="3200" dirty="0" smtClean="0"/>
              <a:t>and </a:t>
            </a:r>
            <a:r>
              <a:rPr lang="en-US" altLang="en-US" sz="3200" dirty="0"/>
              <a:t>growth</a:t>
            </a:r>
          </a:p>
          <a:p>
            <a:pPr marL="640080" indent="-457200">
              <a:spcAft>
                <a:spcPts val="600"/>
              </a:spcAft>
              <a:buFont typeface="News Gothic MT"/>
              <a:buAutoNum type="arabicPeriod"/>
            </a:pPr>
            <a:r>
              <a:rPr lang="en-US" altLang="en-US" sz="3200" dirty="0"/>
              <a:t>Evidence relevant to professional practice</a:t>
            </a:r>
          </a:p>
          <a:p>
            <a:pPr marL="1035050" lvl="1" indent="-457200">
              <a:spcAft>
                <a:spcPts val="600"/>
              </a:spcAft>
            </a:pPr>
            <a:r>
              <a:rPr lang="en-US" altLang="en-US" sz="2800" dirty="0"/>
              <a:t>Observations</a:t>
            </a:r>
          </a:p>
          <a:p>
            <a:pPr marL="1035050" lvl="1" indent="-457200">
              <a:spcAft>
                <a:spcPts val="600"/>
              </a:spcAft>
            </a:pPr>
            <a:r>
              <a:rPr lang="en-US" altLang="en-US" sz="2800" dirty="0"/>
              <a:t>Artifacts </a:t>
            </a:r>
          </a:p>
          <a:p>
            <a:pPr marL="640080" indent="-457200">
              <a:spcAft>
                <a:spcPts val="600"/>
              </a:spcAft>
              <a:buFont typeface="News Gothic MT"/>
              <a:buAutoNum type="arabicPeriod"/>
            </a:pPr>
            <a:r>
              <a:rPr lang="en-US" altLang="en-US" sz="3200" dirty="0"/>
              <a:t>Evidence relevant to professional responsibilities</a:t>
            </a:r>
          </a:p>
          <a:p>
            <a:pPr marL="1124712" lvl="1" indent="-457200">
              <a:spcAft>
                <a:spcPts val="600"/>
              </a:spcAft>
            </a:pPr>
            <a:r>
              <a:rPr lang="en-US" altLang="en-US" sz="2800" dirty="0"/>
              <a:t>Includes evidence collected by the educator and shared with </a:t>
            </a:r>
            <a:r>
              <a:rPr lang="en-US" altLang="en-US" sz="2800" dirty="0" smtClean="0"/>
              <a:t>evaluator</a:t>
            </a:r>
            <a:endParaRPr lang="en-US" altLang="en-US" sz="2800"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pic>
        <p:nvPicPr>
          <p:cNvPr id="10" name="Picture 9" descr="This is an image of a magnifying glass. It is included for aesthetic purposes." title="Let's Take a Look"/>
          <p:cNvPicPr>
            <a:picLocks noGrp="1" noChangeAspect="1"/>
          </p:cNvPicPr>
          <p:nvPr/>
        </p:nvPicPr>
        <p:blipFill rotWithShape="1">
          <a:blip r:embed="rId3" cstate="print">
            <a:extLst>
              <a:ext uri="{28A0092B-C50C-407E-A947-70E740481C1C}">
                <a14:useLocalDpi xmlns:a14="http://schemas.microsoft.com/office/drawing/2010/main" val="0"/>
              </a:ext>
            </a:extLst>
          </a:blip>
          <a:srcRect t="254" b="5461"/>
          <a:stretch/>
        </p:blipFill>
        <p:spPr>
          <a:xfrm>
            <a:off x="717176" y="2187466"/>
            <a:ext cx="3932238" cy="3840797"/>
          </a:xfrm>
          <a:prstGeom prst="rect">
            <a:avLst/>
          </a:prstGeom>
        </p:spPr>
      </p:pic>
    </p:spTree>
    <p:extLst>
      <p:ext uri="{BB962C8B-B14F-4D97-AF65-F5344CB8AC3E}">
        <p14:creationId xmlns:p14="http://schemas.microsoft.com/office/powerpoint/2010/main" val="305891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the available body of facts or information indicating whether a belief or proposition is true or valid</a:t>
            </a:r>
          </a:p>
          <a:p>
            <a:r>
              <a:rPr lang="en-US" sz="3200" dirty="0"/>
              <a:t>signs; indications</a:t>
            </a:r>
          </a:p>
          <a:p>
            <a:endParaRPr lang="en-US" sz="3200" dirty="0"/>
          </a:p>
          <a:p>
            <a:r>
              <a:rPr lang="en-US" sz="3200" dirty="0"/>
              <a:t>Can be gathered “on stage” or “off stage”</a:t>
            </a:r>
          </a:p>
          <a:p>
            <a:pPr marL="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5" name="Title 4"/>
          <p:cNvSpPr>
            <a:spLocks noGrp="1"/>
          </p:cNvSpPr>
          <p:nvPr>
            <p:ph type="title"/>
          </p:nvPr>
        </p:nvSpPr>
        <p:spPr/>
        <p:txBody>
          <a:bodyPr/>
          <a:lstStyle/>
          <a:p>
            <a:r>
              <a:rPr lang="en-US" dirty="0" smtClean="0"/>
              <a:t>What is “evidence”?</a:t>
            </a:r>
            <a:endParaRPr lang="en-US" dirty="0"/>
          </a:p>
        </p:txBody>
      </p:sp>
    </p:spTree>
    <p:extLst>
      <p:ext uri="{BB962C8B-B14F-4D97-AF65-F5344CB8AC3E}">
        <p14:creationId xmlns:p14="http://schemas.microsoft.com/office/powerpoint/2010/main" val="2244145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On Stage (Observations) </a:t>
            </a:r>
          </a:p>
          <a:p>
            <a:pPr lvl="1"/>
            <a:r>
              <a:rPr lang="en-US" sz="2800" dirty="0"/>
              <a:t>What is seen</a:t>
            </a:r>
          </a:p>
          <a:p>
            <a:pPr lvl="1"/>
            <a:r>
              <a:rPr lang="en-US" sz="2800" dirty="0"/>
              <a:t>Aspects of teaching/leadership that are directly observable</a:t>
            </a:r>
          </a:p>
          <a:p>
            <a:pPr marL="402336" lvl="1" indent="0">
              <a:buNone/>
            </a:pPr>
            <a:endParaRPr lang="en-US" sz="3200" dirty="0"/>
          </a:p>
          <a:p>
            <a:r>
              <a:rPr lang="en-US" sz="3200" dirty="0"/>
              <a:t>Off Stage (Artifacts)</a:t>
            </a:r>
          </a:p>
          <a:p>
            <a:pPr lvl="1"/>
            <a:r>
              <a:rPr lang="en-US" altLang="en-US" sz="2800" dirty="0"/>
              <a:t>Behind-the-scenes work that has a significant impact on learning</a:t>
            </a:r>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6</a:t>
            </a:fld>
            <a:endParaRPr lang="en-US" dirty="0"/>
          </a:p>
        </p:txBody>
      </p:sp>
      <p:sp>
        <p:nvSpPr>
          <p:cNvPr id="5" name="Title 4"/>
          <p:cNvSpPr>
            <a:spLocks noGrp="1"/>
          </p:cNvSpPr>
          <p:nvPr>
            <p:ph type="title"/>
          </p:nvPr>
        </p:nvSpPr>
        <p:spPr/>
        <p:txBody>
          <a:bodyPr>
            <a:normAutofit/>
          </a:bodyPr>
          <a:lstStyle/>
          <a:p>
            <a:r>
              <a:rPr lang="en-US" dirty="0" smtClean="0"/>
              <a:t>On Stage vs. Off Stage</a:t>
            </a:r>
            <a:endParaRPr lang="en-US" dirty="0"/>
          </a:p>
        </p:txBody>
      </p:sp>
    </p:spTree>
    <p:extLst>
      <p:ext uri="{BB962C8B-B14F-4D97-AF65-F5344CB8AC3E}">
        <p14:creationId xmlns:p14="http://schemas.microsoft.com/office/powerpoint/2010/main" val="374075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77" y="779646"/>
            <a:ext cx="3931826" cy="1061512"/>
          </a:xfrm>
        </p:spPr>
        <p:txBody>
          <a:bodyPr/>
          <a:lstStyle/>
          <a:p>
            <a:r>
              <a:rPr lang="en-US" dirty="0" smtClean="0"/>
              <a:t>Artifacts</a:t>
            </a:r>
            <a:endParaRPr lang="en-US" dirty="0"/>
          </a:p>
        </p:txBody>
      </p:sp>
      <p:sp>
        <p:nvSpPr>
          <p:cNvPr id="2" name="Content Placeholder 1"/>
          <p:cNvSpPr>
            <a:spLocks noGrp="1"/>
          </p:cNvSpPr>
          <p:nvPr>
            <p:ph idx="1"/>
          </p:nvPr>
        </p:nvSpPr>
        <p:spPr/>
        <p:txBody>
          <a:bodyPr>
            <a:noAutofit/>
          </a:bodyPr>
          <a:lstStyle/>
          <a:p>
            <a:pPr>
              <a:spcAft>
                <a:spcPts val="1200"/>
              </a:spcAft>
              <a:defRPr/>
            </a:pPr>
            <a:r>
              <a:rPr lang="en-US" sz="3200" dirty="0"/>
              <a:t>Artifacts should be </a:t>
            </a:r>
            <a:r>
              <a:rPr lang="en-US" sz="3200" b="1" dirty="0"/>
              <a:t>samples</a:t>
            </a:r>
            <a:r>
              <a:rPr lang="en-US" sz="3200" dirty="0"/>
              <a:t> that demonstrates educator performance and </a:t>
            </a:r>
            <a:r>
              <a:rPr lang="en-US" sz="3200" dirty="0" smtClean="0"/>
              <a:t>impact</a:t>
            </a:r>
          </a:p>
          <a:p>
            <a:pPr lvl="1">
              <a:spcAft>
                <a:spcPts val="1200"/>
              </a:spcAft>
              <a:defRPr/>
            </a:pPr>
            <a:r>
              <a:rPr lang="en-US" sz="2800" dirty="0" smtClean="0"/>
              <a:t>Aligned </a:t>
            </a:r>
            <a:r>
              <a:rPr lang="en-US" sz="2800" dirty="0"/>
              <a:t>with educator goals, the </a:t>
            </a:r>
            <a:r>
              <a:rPr lang="en-US" sz="2800" dirty="0" smtClean="0"/>
              <a:t>standards for professional practice, or </a:t>
            </a:r>
            <a:r>
              <a:rPr lang="en-US" sz="2800" dirty="0"/>
              <a:t>school/district goals</a:t>
            </a: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7</a:t>
            </a:fld>
            <a:endParaRPr lang="en-US" dirty="0"/>
          </a:p>
        </p:txBody>
      </p:sp>
      <p:pic>
        <p:nvPicPr>
          <p:cNvPr id="7" name="Picture Placeholder 6" descr="This is a picture that says &quot;achieving goals&quot;." title="Artifacts"/>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5733" b="5733"/>
          <a:stretch>
            <a:fillRect/>
          </a:stretch>
        </p:blipFill>
        <p:spPr>
          <a:xfrm>
            <a:off x="497617" y="2688050"/>
            <a:ext cx="4151386" cy="2450531"/>
          </a:xfrm>
        </p:spPr>
      </p:pic>
    </p:spTree>
    <p:extLst>
      <p:ext uri="{BB962C8B-B14F-4D97-AF65-F5344CB8AC3E}">
        <p14:creationId xmlns:p14="http://schemas.microsoft.com/office/powerpoint/2010/main" val="1519301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17176" y="1825624"/>
            <a:ext cx="10784542" cy="4550461"/>
          </a:xfrm>
        </p:spPr>
        <p:txBody>
          <a:bodyPr>
            <a:normAutofit fontScale="55000" lnSpcReduction="20000"/>
          </a:bodyPr>
          <a:lstStyle/>
          <a:p>
            <a:pPr marL="82296" indent="0">
              <a:spcAft>
                <a:spcPts val="600"/>
              </a:spcAft>
              <a:buNone/>
            </a:pPr>
            <a:r>
              <a:rPr lang="en-US" sz="3300" b="1" dirty="0"/>
              <a:t>Professional Practice Related to Standards</a:t>
            </a:r>
          </a:p>
          <a:p>
            <a:pPr marL="506095" lvl="1" indent="-231775">
              <a:spcBef>
                <a:spcPts val="0"/>
              </a:spcBef>
              <a:spcAft>
                <a:spcPts val="600"/>
              </a:spcAft>
            </a:pPr>
            <a:r>
              <a:rPr lang="en-US" sz="2900" dirty="0">
                <a:solidFill>
                  <a:prstClr val="black"/>
                </a:solidFill>
              </a:rPr>
              <a:t>Teacher-developed unit assessments</a:t>
            </a:r>
          </a:p>
          <a:p>
            <a:pPr marL="506095" lvl="1" indent="-231775">
              <a:spcBef>
                <a:spcPts val="0"/>
              </a:spcBef>
              <a:spcAft>
                <a:spcPts val="600"/>
              </a:spcAft>
            </a:pPr>
            <a:r>
              <a:rPr lang="en-US" sz="2900" dirty="0">
                <a:solidFill>
                  <a:prstClr val="black"/>
                </a:solidFill>
              </a:rPr>
              <a:t>Lesson Plans</a:t>
            </a:r>
            <a:endParaRPr lang="en-US" sz="2900" b="1" dirty="0">
              <a:solidFill>
                <a:prstClr val="black"/>
              </a:solidFill>
            </a:endParaRPr>
          </a:p>
          <a:p>
            <a:pPr marL="506095" lvl="1" indent="-231775">
              <a:spcBef>
                <a:spcPts val="0"/>
              </a:spcBef>
              <a:spcAft>
                <a:spcPts val="600"/>
              </a:spcAft>
            </a:pPr>
            <a:r>
              <a:rPr lang="en-US" sz="2900" dirty="0">
                <a:solidFill>
                  <a:prstClr val="black"/>
                </a:solidFill>
              </a:rPr>
              <a:t>Notes/feedback forms from </a:t>
            </a:r>
            <a:r>
              <a:rPr lang="en-US" sz="2900" dirty="0" smtClean="0">
                <a:solidFill>
                  <a:prstClr val="black"/>
                </a:solidFill>
              </a:rPr>
              <a:t>observations</a:t>
            </a:r>
          </a:p>
          <a:p>
            <a:pPr marL="506095" lvl="1" indent="-231775">
              <a:spcBef>
                <a:spcPts val="0"/>
              </a:spcBef>
              <a:spcAft>
                <a:spcPts val="600"/>
              </a:spcAft>
            </a:pPr>
            <a:r>
              <a:rPr lang="en-US" sz="2900" dirty="0" smtClean="0">
                <a:solidFill>
                  <a:prstClr val="black"/>
                </a:solidFill>
              </a:rPr>
              <a:t>Email </a:t>
            </a:r>
            <a:r>
              <a:rPr lang="en-US" sz="2900" dirty="0">
                <a:solidFill>
                  <a:prstClr val="black"/>
                </a:solidFill>
              </a:rPr>
              <a:t>communications between educator and evaluator tied to practice</a:t>
            </a:r>
          </a:p>
          <a:p>
            <a:pPr marL="82296" indent="0">
              <a:spcAft>
                <a:spcPts val="600"/>
              </a:spcAft>
              <a:buNone/>
            </a:pPr>
            <a:r>
              <a:rPr lang="en-US" sz="3300" b="1" dirty="0"/>
              <a:t>Multiple Measures of Student Learning &amp; Growth</a:t>
            </a:r>
          </a:p>
          <a:p>
            <a:pPr marL="506095" lvl="1" indent="-231775">
              <a:spcBef>
                <a:spcPts val="0"/>
              </a:spcBef>
              <a:spcAft>
                <a:spcPts val="600"/>
              </a:spcAft>
              <a:defRPr/>
            </a:pPr>
            <a:r>
              <a:rPr lang="en-US" sz="2900" dirty="0">
                <a:solidFill>
                  <a:prstClr val="black"/>
                </a:solidFill>
              </a:rPr>
              <a:t>Student work (quizzes, homework, presentations, etc.)</a:t>
            </a:r>
          </a:p>
          <a:p>
            <a:pPr marL="506095" lvl="1" indent="-231775">
              <a:spcBef>
                <a:spcPts val="0"/>
              </a:spcBef>
              <a:spcAft>
                <a:spcPts val="600"/>
              </a:spcAft>
            </a:pPr>
            <a:r>
              <a:rPr lang="en-US" sz="2900" dirty="0">
                <a:solidFill>
                  <a:prstClr val="black"/>
                </a:solidFill>
              </a:rPr>
              <a:t>Portfolios</a:t>
            </a:r>
          </a:p>
          <a:p>
            <a:pPr marL="506095" lvl="1" indent="-231775">
              <a:spcBef>
                <a:spcPts val="0"/>
              </a:spcBef>
              <a:spcAft>
                <a:spcPts val="600"/>
              </a:spcAft>
              <a:defRPr/>
            </a:pPr>
            <a:r>
              <a:rPr lang="en-US" sz="2900" dirty="0">
                <a:solidFill>
                  <a:prstClr val="black"/>
                </a:solidFill>
              </a:rPr>
              <a:t>Performance assessments </a:t>
            </a:r>
          </a:p>
          <a:p>
            <a:pPr marL="506095" lvl="1" indent="-231775">
              <a:spcBef>
                <a:spcPts val="0"/>
              </a:spcBef>
              <a:spcAft>
                <a:spcPts val="600"/>
              </a:spcAft>
              <a:defRPr/>
            </a:pPr>
            <a:r>
              <a:rPr lang="en-US" sz="2900" dirty="0">
                <a:solidFill>
                  <a:prstClr val="black"/>
                </a:solidFill>
              </a:rPr>
              <a:t>Interim assessments</a:t>
            </a:r>
          </a:p>
          <a:p>
            <a:pPr marL="506095" lvl="1" indent="-231775">
              <a:spcBef>
                <a:spcPts val="0"/>
              </a:spcBef>
              <a:spcAft>
                <a:spcPts val="600"/>
              </a:spcAft>
              <a:defRPr/>
            </a:pPr>
            <a:r>
              <a:rPr lang="en-US" sz="2900" dirty="0">
                <a:solidFill>
                  <a:prstClr val="black"/>
                </a:solidFill>
              </a:rPr>
              <a:t>State or district assessments</a:t>
            </a:r>
          </a:p>
          <a:p>
            <a:pPr marL="0" lvl="0" indent="0">
              <a:spcBef>
                <a:spcPts val="0"/>
              </a:spcBef>
              <a:spcAft>
                <a:spcPts val="600"/>
              </a:spcAft>
              <a:buClrTx/>
              <a:buSzTx/>
              <a:buNone/>
              <a:defRPr/>
            </a:pPr>
            <a:r>
              <a:rPr lang="en-US" sz="3300" b="1" dirty="0">
                <a:solidFill>
                  <a:prstClr val="black"/>
                </a:solidFill>
              </a:rPr>
              <a:t>Professional Responsibilities Related to Standards</a:t>
            </a:r>
          </a:p>
          <a:p>
            <a:pPr marL="506095" lvl="1" indent="-231775">
              <a:spcBef>
                <a:spcPts val="0"/>
              </a:spcBef>
              <a:spcAft>
                <a:spcPts val="600"/>
              </a:spcAft>
            </a:pPr>
            <a:r>
              <a:rPr lang="en-US" sz="2900" dirty="0">
                <a:solidFill>
                  <a:prstClr val="black"/>
                </a:solidFill>
              </a:rPr>
              <a:t>Student and staff feedback</a:t>
            </a:r>
          </a:p>
          <a:p>
            <a:pPr marL="506095" lvl="1" indent="-231775">
              <a:spcBef>
                <a:spcPts val="0"/>
              </a:spcBef>
              <a:spcAft>
                <a:spcPts val="600"/>
              </a:spcAft>
              <a:defRPr/>
            </a:pPr>
            <a:r>
              <a:rPr lang="en-US" sz="2900" dirty="0">
                <a:solidFill>
                  <a:prstClr val="black"/>
                </a:solidFill>
              </a:rPr>
              <a:t>Grade-level meeting notes</a:t>
            </a:r>
          </a:p>
          <a:p>
            <a:pPr marL="506095" lvl="1" indent="-231775">
              <a:spcBef>
                <a:spcPts val="0"/>
              </a:spcBef>
              <a:spcAft>
                <a:spcPts val="600"/>
              </a:spcAft>
              <a:defRPr/>
            </a:pPr>
            <a:r>
              <a:rPr lang="en-US" sz="2900" dirty="0">
                <a:solidFill>
                  <a:prstClr val="black"/>
                </a:solidFill>
              </a:rPr>
              <a:t>Parent/teacher communication log</a:t>
            </a:r>
          </a:p>
          <a:p>
            <a:pPr marL="506095" lvl="1" indent="-231775">
              <a:spcBef>
                <a:spcPts val="0"/>
              </a:spcBef>
              <a:spcAft>
                <a:spcPts val="600"/>
              </a:spcAft>
              <a:defRPr/>
            </a:pPr>
            <a:r>
              <a:rPr lang="en-US" sz="2900" dirty="0">
                <a:solidFill>
                  <a:prstClr val="black"/>
                </a:solidFill>
              </a:rPr>
              <a:t>PLC meeting notes</a:t>
            </a:r>
          </a:p>
          <a:p>
            <a:pPr marL="506095" lvl="1" indent="-231775">
              <a:spcBef>
                <a:spcPts val="0"/>
              </a:spcBef>
              <a:spcAft>
                <a:spcPts val="600"/>
              </a:spcAft>
              <a:defRPr/>
            </a:pPr>
            <a:r>
              <a:rPr lang="en-US" sz="2900" dirty="0">
                <a:solidFill>
                  <a:prstClr val="black"/>
                </a:solidFill>
              </a:rPr>
              <a:t>Documentation of Professional </a:t>
            </a:r>
            <a:r>
              <a:rPr lang="en-US" sz="2900" dirty="0" smtClean="0">
                <a:solidFill>
                  <a:prstClr val="black"/>
                </a:solidFill>
              </a:rPr>
              <a:t>Learning</a:t>
            </a:r>
            <a:endParaRPr lang="en-US" sz="2900" dirty="0" smtClean="0"/>
          </a:p>
          <a:p>
            <a:pPr marL="457200" lvl="1" indent="0">
              <a:buNone/>
            </a:pPr>
            <a:endParaRPr lang="en-US" sz="3200"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8</a:t>
            </a:fld>
            <a:endParaRPr lang="en-US" dirty="0"/>
          </a:p>
        </p:txBody>
      </p:sp>
      <p:sp>
        <p:nvSpPr>
          <p:cNvPr id="7" name="Title 6"/>
          <p:cNvSpPr>
            <a:spLocks noGrp="1"/>
          </p:cNvSpPr>
          <p:nvPr>
            <p:ph type="title"/>
          </p:nvPr>
        </p:nvSpPr>
        <p:spPr/>
        <p:txBody>
          <a:bodyPr/>
          <a:lstStyle/>
          <a:p>
            <a:r>
              <a:rPr lang="en-US" dirty="0" smtClean="0"/>
              <a:t>Possible Artifacts for Teachers</a:t>
            </a:r>
            <a:endParaRPr lang="en-US" dirty="0"/>
          </a:p>
        </p:txBody>
      </p:sp>
    </p:spTree>
    <p:extLst>
      <p:ext uri="{BB962C8B-B14F-4D97-AF65-F5344CB8AC3E}">
        <p14:creationId xmlns:p14="http://schemas.microsoft.com/office/powerpoint/2010/main" val="300298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643061"/>
            <a:ext cx="10784542" cy="4679294"/>
          </a:xfrm>
        </p:spPr>
        <p:txBody>
          <a:bodyPr>
            <a:normAutofit fontScale="40000" lnSpcReduction="20000"/>
          </a:bodyPr>
          <a:lstStyle/>
          <a:p>
            <a:pPr marL="82296" indent="0">
              <a:spcAft>
                <a:spcPts val="600"/>
              </a:spcAft>
              <a:buNone/>
            </a:pPr>
            <a:r>
              <a:rPr lang="en-US" sz="4500" b="1" dirty="0"/>
              <a:t>Professional Practice Related to Standards</a:t>
            </a:r>
          </a:p>
          <a:p>
            <a:pPr marL="82296" indent="0">
              <a:spcBef>
                <a:spcPts val="0"/>
              </a:spcBef>
              <a:spcAft>
                <a:spcPts val="600"/>
              </a:spcAft>
              <a:buNone/>
            </a:pPr>
            <a:r>
              <a:rPr lang="en-US" sz="3600" dirty="0" smtClean="0"/>
              <a:t>360 feedback</a:t>
            </a:r>
          </a:p>
          <a:p>
            <a:pPr marL="82296" indent="0">
              <a:spcBef>
                <a:spcPts val="0"/>
              </a:spcBef>
              <a:spcAft>
                <a:spcPts val="600"/>
              </a:spcAft>
              <a:buNone/>
            </a:pPr>
            <a:r>
              <a:rPr lang="en-US" sz="3600" dirty="0" smtClean="0"/>
              <a:t>feedback </a:t>
            </a:r>
            <a:r>
              <a:rPr lang="en-US" sz="3600" dirty="0"/>
              <a:t>to </a:t>
            </a:r>
            <a:r>
              <a:rPr lang="en-US" sz="3600" dirty="0" smtClean="0"/>
              <a:t>teachers</a:t>
            </a:r>
          </a:p>
          <a:p>
            <a:pPr marL="82296" indent="0">
              <a:spcBef>
                <a:spcPts val="0"/>
              </a:spcBef>
              <a:spcAft>
                <a:spcPts val="600"/>
              </a:spcAft>
              <a:buNone/>
            </a:pPr>
            <a:r>
              <a:rPr lang="en-US" sz="3600" dirty="0" smtClean="0"/>
              <a:t>surveys </a:t>
            </a:r>
            <a:r>
              <a:rPr lang="en-US" sz="3600" dirty="0"/>
              <a:t>developed collaboratively with staff (re: instructional leadership, teacher/student </a:t>
            </a:r>
            <a:r>
              <a:rPr lang="en-US" sz="3600" dirty="0" smtClean="0"/>
              <a:t>climate)</a:t>
            </a:r>
          </a:p>
          <a:p>
            <a:pPr marL="82296" indent="0">
              <a:spcBef>
                <a:spcPts val="0"/>
              </a:spcBef>
              <a:spcAft>
                <a:spcPts val="600"/>
              </a:spcAft>
              <a:buNone/>
            </a:pPr>
            <a:r>
              <a:rPr lang="en-US" sz="3600" dirty="0" smtClean="0"/>
              <a:t>staff communication </a:t>
            </a:r>
          </a:p>
          <a:p>
            <a:pPr marL="82296" indent="0">
              <a:spcBef>
                <a:spcPts val="0"/>
              </a:spcBef>
              <a:spcAft>
                <a:spcPts val="600"/>
              </a:spcAft>
              <a:buNone/>
            </a:pPr>
            <a:r>
              <a:rPr lang="en-US" sz="3600" dirty="0" smtClean="0"/>
              <a:t>records </a:t>
            </a:r>
            <a:r>
              <a:rPr lang="en-US" sz="3600" dirty="0"/>
              <a:t>of </a:t>
            </a:r>
            <a:r>
              <a:rPr lang="en-US" sz="3600" dirty="0" smtClean="0"/>
              <a:t>mentoring/coaching</a:t>
            </a:r>
          </a:p>
          <a:p>
            <a:pPr marL="82296" indent="0">
              <a:spcBef>
                <a:spcPts val="0"/>
              </a:spcBef>
              <a:spcAft>
                <a:spcPts val="600"/>
              </a:spcAft>
              <a:buNone/>
            </a:pPr>
            <a:r>
              <a:rPr lang="en-US" sz="3600" dirty="0" smtClean="0"/>
              <a:t>teacher observations; </a:t>
            </a:r>
            <a:r>
              <a:rPr lang="en-US" sz="3600" dirty="0"/>
              <a:t>summative and formative teacher </a:t>
            </a:r>
            <a:r>
              <a:rPr lang="en-US" sz="3600" dirty="0" smtClean="0"/>
              <a:t>evaluation</a:t>
            </a:r>
          </a:p>
          <a:p>
            <a:pPr marL="82296" indent="0">
              <a:spcBef>
                <a:spcPts val="0"/>
              </a:spcBef>
              <a:spcAft>
                <a:spcPts val="600"/>
              </a:spcAft>
              <a:buNone/>
            </a:pPr>
            <a:r>
              <a:rPr lang="en-US" sz="4500" b="1" dirty="0" smtClean="0"/>
              <a:t>Multiple </a:t>
            </a:r>
            <a:r>
              <a:rPr lang="en-US" sz="4500" b="1" dirty="0"/>
              <a:t>Measures of Student Learning &amp; Growth</a:t>
            </a:r>
          </a:p>
          <a:p>
            <a:pPr marL="82296" indent="0">
              <a:spcBef>
                <a:spcPts val="0"/>
              </a:spcBef>
              <a:spcAft>
                <a:spcPts val="600"/>
              </a:spcAft>
              <a:buNone/>
            </a:pPr>
            <a:r>
              <a:rPr lang="en-US" sz="3500" dirty="0" smtClean="0"/>
              <a:t>Performance </a:t>
            </a:r>
            <a:r>
              <a:rPr lang="en-US" sz="3500" dirty="0"/>
              <a:t>assessments</a:t>
            </a:r>
          </a:p>
          <a:p>
            <a:pPr marL="82296" indent="0">
              <a:spcBef>
                <a:spcPts val="0"/>
              </a:spcBef>
              <a:spcAft>
                <a:spcPts val="600"/>
              </a:spcAft>
              <a:buNone/>
            </a:pPr>
            <a:r>
              <a:rPr lang="en-US" sz="3500" dirty="0"/>
              <a:t>Interim assessments</a:t>
            </a:r>
          </a:p>
          <a:p>
            <a:pPr marL="82296" indent="0">
              <a:spcBef>
                <a:spcPts val="0"/>
              </a:spcBef>
              <a:spcAft>
                <a:spcPts val="600"/>
              </a:spcAft>
              <a:buNone/>
            </a:pPr>
            <a:r>
              <a:rPr lang="en-US" sz="3500" dirty="0"/>
              <a:t>State or district assessments</a:t>
            </a:r>
          </a:p>
          <a:p>
            <a:pPr marL="82296" indent="0">
              <a:spcBef>
                <a:spcPts val="0"/>
              </a:spcBef>
              <a:spcAft>
                <a:spcPts val="600"/>
              </a:spcAft>
              <a:buNone/>
            </a:pPr>
            <a:r>
              <a:rPr lang="en-US" sz="4500" b="1" dirty="0"/>
              <a:t>Professional Responsibilities Related to Standards </a:t>
            </a:r>
          </a:p>
          <a:p>
            <a:pPr marL="82296" indent="0">
              <a:spcBef>
                <a:spcPts val="0"/>
              </a:spcBef>
              <a:spcAft>
                <a:spcPts val="600"/>
              </a:spcAft>
              <a:buNone/>
            </a:pPr>
            <a:r>
              <a:rPr lang="en-US" sz="3500" dirty="0"/>
              <a:t>administrator </a:t>
            </a:r>
            <a:r>
              <a:rPr lang="en-US" sz="3500" dirty="0" smtClean="0"/>
              <a:t>reflection</a:t>
            </a:r>
          </a:p>
          <a:p>
            <a:pPr marL="82296" indent="0">
              <a:spcBef>
                <a:spcPts val="0"/>
              </a:spcBef>
              <a:spcAft>
                <a:spcPts val="600"/>
              </a:spcAft>
              <a:buNone/>
            </a:pPr>
            <a:r>
              <a:rPr lang="en-US" sz="3500" dirty="0" smtClean="0"/>
              <a:t>professional </a:t>
            </a:r>
            <a:r>
              <a:rPr lang="en-US" sz="3500" dirty="0"/>
              <a:t>goal </a:t>
            </a:r>
            <a:r>
              <a:rPr lang="en-US" sz="3500" dirty="0" smtClean="0"/>
              <a:t>setting</a:t>
            </a:r>
          </a:p>
          <a:p>
            <a:pPr marL="82296" indent="0">
              <a:spcBef>
                <a:spcPts val="0"/>
              </a:spcBef>
              <a:spcAft>
                <a:spcPts val="600"/>
              </a:spcAft>
              <a:buNone/>
            </a:pPr>
            <a:r>
              <a:rPr lang="en-US" sz="3500" dirty="0" smtClean="0"/>
              <a:t>school-wide </a:t>
            </a:r>
            <a:r>
              <a:rPr lang="en-US" sz="3500" dirty="0"/>
              <a:t>improvement </a:t>
            </a:r>
            <a:r>
              <a:rPr lang="en-US" sz="3500" dirty="0" smtClean="0"/>
              <a:t>goals</a:t>
            </a:r>
          </a:p>
          <a:p>
            <a:pPr marL="82296" indent="0">
              <a:spcBef>
                <a:spcPts val="0"/>
              </a:spcBef>
              <a:spcAft>
                <a:spcPts val="600"/>
              </a:spcAft>
              <a:buNone/>
            </a:pPr>
            <a:r>
              <a:rPr lang="en-US" sz="3500" dirty="0" smtClean="0"/>
              <a:t>parent </a:t>
            </a:r>
            <a:r>
              <a:rPr lang="en-US" sz="3500" dirty="0"/>
              <a:t>and community </a:t>
            </a:r>
            <a:r>
              <a:rPr lang="en-US" sz="3500" dirty="0" smtClean="0"/>
              <a:t>involvement</a:t>
            </a:r>
          </a:p>
          <a:p>
            <a:pPr marL="82296" indent="0">
              <a:spcBef>
                <a:spcPts val="0"/>
              </a:spcBef>
              <a:spcAft>
                <a:spcPts val="600"/>
              </a:spcAft>
              <a:buNone/>
            </a:pPr>
            <a:r>
              <a:rPr lang="en-US" sz="3500" dirty="0" smtClean="0"/>
              <a:t>collaborative leadership</a:t>
            </a:r>
          </a:p>
          <a:p>
            <a:pPr marL="82296" indent="0">
              <a:spcBef>
                <a:spcPts val="0"/>
              </a:spcBef>
              <a:spcAft>
                <a:spcPts val="600"/>
              </a:spcAft>
              <a:buNone/>
            </a:pPr>
            <a:r>
              <a:rPr lang="en-US" sz="3500" dirty="0" smtClean="0"/>
              <a:t> </a:t>
            </a:r>
            <a:r>
              <a:rPr lang="en-US" sz="3500" dirty="0"/>
              <a:t>school-wide </a:t>
            </a:r>
            <a:r>
              <a:rPr lang="en-US" sz="3500" dirty="0" smtClean="0"/>
              <a:t>budget</a:t>
            </a:r>
          </a:p>
          <a:p>
            <a:pPr marL="82296" indent="0">
              <a:spcBef>
                <a:spcPts val="0"/>
              </a:spcBef>
              <a:spcAft>
                <a:spcPts val="600"/>
              </a:spcAft>
              <a:buNone/>
            </a:pPr>
            <a:r>
              <a:rPr lang="en-US" sz="3500" dirty="0" smtClean="0"/>
              <a:t>master schedule</a:t>
            </a:r>
          </a:p>
          <a:p>
            <a:pPr marL="82296" indent="0">
              <a:spcBef>
                <a:spcPts val="0"/>
              </a:spcBef>
              <a:spcAft>
                <a:spcPts val="600"/>
              </a:spcAft>
              <a:buNone/>
            </a:pPr>
            <a:endParaRPr lang="en-US" sz="3500"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
        <p:nvSpPr>
          <p:cNvPr id="5" name="Title 4"/>
          <p:cNvSpPr>
            <a:spLocks noGrp="1"/>
          </p:cNvSpPr>
          <p:nvPr>
            <p:ph type="title"/>
          </p:nvPr>
        </p:nvSpPr>
        <p:spPr/>
        <p:txBody>
          <a:bodyPr/>
          <a:lstStyle/>
          <a:p>
            <a:r>
              <a:rPr lang="en-US" dirty="0" smtClean="0"/>
              <a:t>Possible Artifacts for Administrators</a:t>
            </a:r>
            <a:endParaRPr lang="en-US" dirty="0"/>
          </a:p>
        </p:txBody>
      </p:sp>
    </p:spTree>
    <p:extLst>
      <p:ext uri="{BB962C8B-B14F-4D97-AF65-F5344CB8AC3E}">
        <p14:creationId xmlns:p14="http://schemas.microsoft.com/office/powerpoint/2010/main" val="214008214"/>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EDF2100B64E49B1291E2901D21D48" ma:contentTypeVersion="7" ma:contentTypeDescription="Create a new document." ma:contentTypeScope="" ma:versionID="446566eb20b54b48c69742cc1c9903eb">
  <xsd:schema xmlns:xsd="http://www.w3.org/2001/XMLSchema" xmlns:xs="http://www.w3.org/2001/XMLSchema" xmlns:p="http://schemas.microsoft.com/office/2006/metadata/properties" xmlns:ns1="http://schemas.microsoft.com/sharepoint/v3" xmlns:ns2="a46da635-35ab-4168-9e0e-61b66d2ed8e3" xmlns:ns3="54031767-dd6d-417c-ab73-583408f47564" targetNamespace="http://schemas.microsoft.com/office/2006/metadata/properties" ma:root="true" ma:fieldsID="7087f3705c773f4cf2c7d9b38a145241" ns1:_="" ns2:_="" ns3:_="">
    <xsd:import namespace="http://schemas.microsoft.com/sharepoint/v3"/>
    <xsd:import namespace="a46da635-35ab-4168-9e0e-61b66d2ed8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6da635-35ab-4168-9e0e-61b66d2ed8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46da635-35ab-4168-9e0e-61b66d2ed8e3" xsi:nil="true"/>
    <Remediation_x0020_Date xmlns="a46da635-35ab-4168-9e0e-61b66d2ed8e3">2022-05-12T07:00:00+00:00</Remediation_x0020_Date>
    <Priority xmlns="a46da635-35ab-4168-9e0e-61b66d2ed8e3">New</Priority>
  </documentManagement>
</p:properties>
</file>

<file path=customXml/itemProps1.xml><?xml version="1.0" encoding="utf-8"?>
<ds:datastoreItem xmlns:ds="http://schemas.openxmlformats.org/officeDocument/2006/customXml" ds:itemID="{CC596173-53FD-4BA0-8C55-486B5383090F}"/>
</file>

<file path=customXml/itemProps2.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3.xml><?xml version="1.0" encoding="utf-8"?>
<ds:datastoreItem xmlns:ds="http://schemas.openxmlformats.org/officeDocument/2006/customXml" ds:itemID="{1C2AA772-8C0A-480C-9E0C-84C76C73C71D}">
  <ds:schemaRefs>
    <ds:schemaRef ds:uri="http://purl.org/dc/terms/"/>
    <ds:schemaRef ds:uri="http://schemas.microsoft.com/office/2006/documentManagement/types"/>
    <ds:schemaRef ds:uri="54031767-dd6d-417c-ab73-583408f47564"/>
    <ds:schemaRef ds:uri="http://purl.org/dc/elements/1.1/"/>
    <ds:schemaRef ds:uri="http://schemas.microsoft.com/office/2006/metadata/properties"/>
    <ds:schemaRef ds:uri="033ab11c-6041-4f50-b845-c0c38e41b3e3"/>
    <ds:schemaRef ds:uri="http://schemas.microsoft.com/office/infopath/2007/PartnerControls"/>
    <ds:schemaRef ds:uri="http://schemas.openxmlformats.org/package/2006/metadata/core-propertie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2224</TotalTime>
  <Words>1808</Words>
  <Application>Microsoft Office PowerPoint</Application>
  <PresentationFormat>Widescreen</PresentationFormat>
  <Paragraphs>194</Paragraphs>
  <Slides>15</Slides>
  <Notes>15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Arial</vt:lpstr>
      <vt:lpstr>Calibri</vt:lpstr>
      <vt:lpstr>Franklin Gothic Book</vt:lpstr>
      <vt:lpstr>News Gothic MT</vt:lpstr>
      <vt:lpstr>Times New Roman</vt:lpstr>
      <vt:lpstr>2021ODE</vt:lpstr>
      <vt:lpstr>Green_2021ODE</vt:lpstr>
      <vt:lpstr>Gold_2021ODE</vt:lpstr>
      <vt:lpstr>Orange_2021ODE</vt:lpstr>
      <vt:lpstr>Red_2021ODE</vt:lpstr>
      <vt:lpstr>Teal_2021ODE</vt:lpstr>
      <vt:lpstr>The Role of Artifacts and Evidence in Educator Evaluation and Support</vt:lpstr>
      <vt:lpstr>Outcomes</vt:lpstr>
      <vt:lpstr>Required Components of SLG Goals</vt:lpstr>
      <vt:lpstr>Three Types of Evidence</vt:lpstr>
      <vt:lpstr>What is “evidence”?</vt:lpstr>
      <vt:lpstr>On Stage vs. Off Stage</vt:lpstr>
      <vt:lpstr>Artifacts</vt:lpstr>
      <vt:lpstr>Possible Artifacts for Teachers</vt:lpstr>
      <vt:lpstr>Possible Artifacts for Administrators</vt:lpstr>
      <vt:lpstr>How is evidence collected?</vt:lpstr>
      <vt:lpstr>Setting Your District Up for Success</vt:lpstr>
      <vt:lpstr>1. Get Organized</vt:lpstr>
      <vt:lpstr>2. Be Strategic</vt:lpstr>
      <vt:lpstr>3. Communicate Expectations</vt:lpstr>
      <vt:lpstr>Possible Processes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Artifacts 101</dc:title>
  <dc:creator>MARTIN Sarah * ODE</dc:creator>
  <cp:lastModifiedBy>MARTIN Sarah * ODE</cp:lastModifiedBy>
  <cp:revision>160</cp:revision>
  <dcterms:created xsi:type="dcterms:W3CDTF">2021-11-08T23:34:50Z</dcterms:created>
  <dcterms:modified xsi:type="dcterms:W3CDTF">2023-08-02T21:53:25Z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0x010100AD1EDF2100B64E49B1291E2901D21D48</vt:lpwstr>
  </property>
</Properties>
</file>