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5"/>
  </p:notesMasterIdLst>
  <p:sldIdLst>
    <p:sldId id="256" r:id="rId10"/>
    <p:sldId id="258" r:id="rId11"/>
    <p:sldId id="306" r:id="rId12"/>
    <p:sldId id="307" r:id="rId13"/>
    <p:sldId id="323" r:id="rId14"/>
    <p:sldId id="308" r:id="rId15"/>
    <p:sldId id="311" r:id="rId16"/>
    <p:sldId id="324" r:id="rId17"/>
    <p:sldId id="325" r:id="rId18"/>
    <p:sldId id="326" r:id="rId19"/>
    <p:sldId id="327" r:id="rId20"/>
    <p:sldId id="328" r:id="rId21"/>
    <p:sldId id="319" r:id="rId22"/>
    <p:sldId id="318"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1224" autoAdjust="0"/>
  </p:normalViewPr>
  <p:slideViewPr>
    <p:cSldViewPr snapToGrid="0">
      <p:cViewPr varScale="1">
        <p:scale>
          <a:sx n="62" d="100"/>
          <a:sy n="62" d="100"/>
        </p:scale>
        <p:origin x="110" y="62"/>
      </p:cViewPr>
      <p:guideLst/>
    </p:cSldViewPr>
  </p:slideViewPr>
  <p:notesTextViewPr>
    <p:cViewPr>
      <p:scale>
        <a:sx n="1" d="1"/>
        <a:sy n="1" d="1"/>
      </p:scale>
      <p:origin x="0" y="0"/>
    </p:cViewPr>
  </p:notesTextViewPr>
  <p:notesViewPr>
    <p:cSldViewPr snapToGrid="0">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3424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SLG goals must</a:t>
            </a:r>
            <a:r>
              <a:rPr lang="en-US" baseline="0" dirty="0" smtClean="0"/>
              <a:t> be based on data about the educator and his/her students. Once the educator has drafted a goal, it is shared with the evaluator. Because this is a collaborative process, the evaluator may ask the educator to clarify or identify how their goal aligns with the larger school or district needs.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52620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determining who has to set SLG goals, the primary question is </a:t>
            </a:r>
            <a:r>
              <a:rPr lang="en-US" baseline="0" dirty="0" smtClean="0"/>
              <a:t>whether the individual meets the definition of teacher or administrator as described in law.</a:t>
            </a:r>
            <a:endParaRPr 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79250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Teachers</a:t>
            </a:r>
          </a:p>
          <a:p>
            <a:r>
              <a:rPr lang="en-US" dirty="0" smtClean="0"/>
              <a:t>Not necessarily </a:t>
            </a:r>
            <a:r>
              <a:rPr lang="en-US" b="1" dirty="0" smtClean="0"/>
              <a:t>all </a:t>
            </a:r>
            <a:r>
              <a:rPr lang="en-US" dirty="0" smtClean="0"/>
              <a:t>students you teach/lead, depends on your role/level. Students in a course or class, or a specific instructional timeframe for interventionists; students who are present for both the pre and post assessment (intact group)</a:t>
            </a:r>
          </a:p>
          <a:p>
            <a:r>
              <a:rPr lang="en-US" dirty="0" smtClean="0"/>
              <a:t> </a:t>
            </a:r>
          </a:p>
          <a:p>
            <a:r>
              <a:rPr lang="en-US" dirty="0" smtClean="0"/>
              <a:t>Administrators</a:t>
            </a:r>
          </a:p>
          <a:p>
            <a:r>
              <a:rPr lang="en-US" i="0" dirty="0" smtClean="0"/>
              <a:t>Administrator SLG goals can focus more narrowly on one or two grade levels, if the data warrants it. For example, if the analysis of school data shows that primary mathematics is the highest area of need the administrator could set a goal for K-2 students in math.</a:t>
            </a:r>
          </a:p>
          <a:p>
            <a:endParaRPr lang="en-US" i="0"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603305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School-wide or district-wide assessments </a:t>
            </a:r>
            <a:r>
              <a:rPr lang="en-US" dirty="0" smtClean="0"/>
              <a:t>can </a:t>
            </a:r>
            <a:r>
              <a:rPr lang="en-US" dirty="0" smtClean="0"/>
              <a:t>include, but are not limited to: </a:t>
            </a:r>
          </a:p>
          <a:p>
            <a:r>
              <a:rPr lang="en-US" dirty="0" smtClean="0"/>
              <a:t>Commercially developed assessments  that include pre- and post-measures</a:t>
            </a:r>
          </a:p>
          <a:p>
            <a:r>
              <a:rPr lang="en-US" dirty="0" smtClean="0"/>
              <a:t>Locally developed assessments that include pre- and post-measures</a:t>
            </a:r>
          </a:p>
          <a:p>
            <a:r>
              <a:rPr lang="en-US" dirty="0" smtClean="0"/>
              <a:t>Results from proficiency-based assessment systems</a:t>
            </a:r>
          </a:p>
          <a:p>
            <a:r>
              <a:rPr lang="en-US" dirty="0" smtClean="0"/>
              <a:t>Locally-developed collections of evidence, i.e. portfolios of student work that include multiple types of performance</a:t>
            </a:r>
          </a:p>
          <a:p>
            <a:endParaRPr lang="en-US" dirty="0" smtClean="0"/>
          </a:p>
          <a:p>
            <a:r>
              <a:rPr lang="en-US" dirty="0" smtClean="0"/>
              <a:t>Classroom measures developed by individual teachers would not meet this requirement.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statewide summative assessments can serve as a corroborative measure (e.g., do the state results align with what local measures are showing), </a:t>
            </a:r>
            <a:r>
              <a:rPr lang="en-US" sz="1200" b="1" kern="1200" dirty="0" smtClean="0">
                <a:solidFill>
                  <a:schemeClr val="tx1"/>
                </a:solidFill>
                <a:effectLst/>
                <a:latin typeface="+mn-lt"/>
                <a:ea typeface="+mn-ea"/>
                <a:cs typeface="+mn-cs"/>
              </a:rPr>
              <a:t>they should not be used as the sole source of evidence for SLG goals.</a:t>
            </a:r>
            <a:r>
              <a:rPr lang="en-US" sz="1200" kern="1200" dirty="0" smtClean="0">
                <a:solidFill>
                  <a:schemeClr val="tx1"/>
                </a:solidFill>
                <a:effectLst/>
                <a:latin typeface="+mn-lt"/>
                <a:ea typeface="+mn-ea"/>
                <a:cs typeface="+mn-cs"/>
              </a:rPr>
              <a:t> </a:t>
            </a:r>
            <a:r>
              <a:rPr lang="en-US" dirty="0" smtClean="0">
                <a:effectLst/>
              </a:rPr>
              <a:t> </a:t>
            </a:r>
            <a:r>
              <a:rPr lang="en-US" sz="1200" kern="1200" dirty="0" smtClean="0">
                <a:solidFill>
                  <a:schemeClr val="tx1"/>
                </a:solidFill>
                <a:effectLst/>
                <a:latin typeface="+mn-lt"/>
                <a:ea typeface="+mn-ea"/>
                <a:cs typeface="+mn-cs"/>
              </a:rPr>
              <a:t> This aligns with the new language in the Framework</a:t>
            </a:r>
          </a:p>
          <a:p>
            <a:endParaRPr lang="en-US" b="1"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47908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 are a wealth of materials provided in the Educator Effectiveness toolkit on the ODE website. Guidance documents, recommended rubrics, sample SLG goals and resources and materials developed by districts can all be accessed from this web page.</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This presentation starts with an overview of the 8 components that make up SLG goals, review the required tools for scoring SLGs and discuss the role of SLG goals in Educator Support and Evaluation Systems. It will also touch on the unique needs of specialists and non-building administrators related to SLG goals. </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slide compares the primary characteristics of achievement goals to SLG goals. Teachers are very experienced at setting </a:t>
            </a:r>
            <a:r>
              <a:rPr lang="en-US" altLang="en-US" baseline="0" dirty="0" smtClean="0"/>
              <a:t>achievement goals, but not necessarily growth goals. So how to growth goals differ? </a:t>
            </a:r>
          </a:p>
          <a:p>
            <a:endParaRPr lang="en-US" altLang="en-US" baseline="0" dirty="0" smtClean="0"/>
          </a:p>
          <a:p>
            <a:r>
              <a:rPr lang="en-US" altLang="en-US" baseline="0" dirty="0" smtClean="0"/>
              <a:t>There is one way in which growth goals and achievement goals are the same, both should be SMART:</a:t>
            </a:r>
          </a:p>
          <a:p>
            <a:r>
              <a:rPr lang="en-US" altLang="en-US" baseline="0" dirty="0" smtClean="0"/>
              <a:t>Specific – the goal addresses student needs within the content</a:t>
            </a:r>
          </a:p>
          <a:p>
            <a:r>
              <a:rPr lang="en-US" altLang="en-US" baseline="0" dirty="0" smtClean="0"/>
              <a:t> Measureable – an appropriate measure is used to assess the goal</a:t>
            </a:r>
          </a:p>
          <a:p>
            <a:r>
              <a:rPr lang="en-US" altLang="en-US" baseline="0" dirty="0" smtClean="0"/>
              <a:t>Appropriate – the goal is related to the role and responsibilities of the teacher</a:t>
            </a:r>
          </a:p>
          <a:p>
            <a:r>
              <a:rPr lang="en-US" altLang="en-US" baseline="0" dirty="0" smtClean="0"/>
              <a:t>Realistic/Rigorous – the goal is achievable</a:t>
            </a:r>
          </a:p>
          <a:p>
            <a:r>
              <a:rPr lang="en-US" altLang="en-US" baseline="0" dirty="0" err="1" smtClean="0"/>
              <a:t>Timebound</a:t>
            </a:r>
            <a:r>
              <a:rPr lang="en-US" altLang="en-US" baseline="0" dirty="0" smtClean="0"/>
              <a:t> – the goal is tied to a class/course for teachers, a grade or subgroup for admin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33951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200" dirty="0" smtClean="0"/>
              <a:t>These</a:t>
            </a:r>
            <a:r>
              <a:rPr lang="en-US" sz="1200" baseline="0" dirty="0" smtClean="0"/>
              <a:t> are the 8 required components that must be included in an SLG goal. ODE has developed a goal setting template (pp. 22 and 25 in the SLG Guidance) which districts may choose to use. A district may develop its own template, but all 8 components must be included. Definitions and examples of each of these components can be found on pages 5-7 of the SLG Guidance.</a:t>
            </a:r>
          </a:p>
          <a:p>
            <a:pPr defTabSz="929579">
              <a:defRPr/>
            </a:pPr>
            <a:endParaRPr lang="en-US" sz="1200" baseline="0" dirty="0" smtClean="0"/>
          </a:p>
          <a:p>
            <a:pPr lvl="0"/>
            <a:r>
              <a:rPr lang="en-US" sz="1200" b="1" kern="1200" dirty="0" smtClean="0">
                <a:solidFill>
                  <a:schemeClr val="tx1"/>
                </a:solidFill>
                <a:effectLst/>
                <a:latin typeface="+mn-lt"/>
                <a:ea typeface="+mn-ea"/>
                <a:cs typeface="+mn-cs"/>
              </a:rPr>
              <a:t>Content Standards/Skills </a:t>
            </a:r>
            <a:r>
              <a:rPr lang="en-US" sz="1200" kern="1200" dirty="0" smtClean="0">
                <a:solidFill>
                  <a:schemeClr val="tx1"/>
                </a:solidFill>
                <a:effectLst/>
                <a:latin typeface="+mn-lt"/>
                <a:ea typeface="+mn-ea"/>
                <a:cs typeface="+mn-cs"/>
              </a:rPr>
              <a:t>- A clear statement of the relevant content and skills students should know or be able to do at the end of the course/class.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Context/Students</a:t>
            </a:r>
            <a:r>
              <a:rPr lang="en-US" sz="1200" kern="1200" dirty="0" smtClean="0">
                <a:solidFill>
                  <a:schemeClr val="tx1"/>
                </a:solidFill>
                <a:effectLst/>
                <a:latin typeface="+mn-lt"/>
                <a:ea typeface="+mn-ea"/>
                <a:cs typeface="+mn-cs"/>
              </a:rPr>
              <a:t> - Description of the demographics and learning needs of all students in the class or course.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Assessments</a:t>
            </a:r>
            <a:r>
              <a:rPr lang="en-US" sz="1200" kern="1200" dirty="0" smtClean="0">
                <a:solidFill>
                  <a:schemeClr val="tx1"/>
                </a:solidFill>
                <a:effectLst/>
                <a:latin typeface="+mn-lt"/>
                <a:ea typeface="+mn-ea"/>
                <a:cs typeface="+mn-cs"/>
              </a:rPr>
              <a:t> - Describes how student learning and growth will be measured.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Baseline Data</a:t>
            </a:r>
            <a:r>
              <a:rPr lang="en-US" sz="1200" kern="1200" dirty="0" smtClean="0">
                <a:solidFill>
                  <a:schemeClr val="tx1"/>
                </a:solidFill>
                <a:effectLst/>
                <a:latin typeface="+mn-lt"/>
                <a:ea typeface="+mn-ea"/>
                <a:cs typeface="+mn-cs"/>
              </a:rPr>
              <a:t> - Provides information about the students’ current performance at the start of course/class. Determine students’ strengths and areas of weaknesses that inform the goal.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Student Learning and Growth Goal (Targets) </a:t>
            </a:r>
            <a:r>
              <a:rPr lang="en-US" sz="1200" kern="1200" dirty="0" smtClean="0">
                <a:solidFill>
                  <a:schemeClr val="tx1"/>
                </a:solidFill>
                <a:effectLst/>
                <a:latin typeface="+mn-lt"/>
                <a:ea typeface="+mn-ea"/>
                <a:cs typeface="+mn-cs"/>
              </a:rPr>
              <a:t>- Describes rigorous yet realistic growth goals or targets for student achievement that are developmentally appropriate.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Rationale -</a:t>
            </a:r>
            <a:r>
              <a:rPr lang="en-US" sz="1200" kern="1200" dirty="0" smtClean="0">
                <a:solidFill>
                  <a:schemeClr val="tx1"/>
                </a:solidFill>
                <a:effectLst/>
                <a:latin typeface="+mn-lt"/>
                <a:ea typeface="+mn-ea"/>
                <a:cs typeface="+mn-cs"/>
              </a:rPr>
              <a:t> Provides a detailed description of the reasons for selecting this specific area for a goal. </a:t>
            </a:r>
          </a:p>
          <a:p>
            <a:pPr lvl="0"/>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Strategies</a:t>
            </a:r>
            <a:r>
              <a:rPr lang="en-US" sz="1200" kern="1200" dirty="0" smtClean="0">
                <a:solidFill>
                  <a:schemeClr val="tx1"/>
                </a:solidFill>
                <a:effectLst/>
                <a:latin typeface="+mn-lt"/>
                <a:ea typeface="+mn-ea"/>
                <a:cs typeface="+mn-cs"/>
              </a:rPr>
              <a:t> - Describes the instructional strategies the educator will use relevant to learning specific content and skills to accomplish the goal. These strategies can be adjusted throughout the year .</a:t>
            </a:r>
          </a:p>
          <a:p>
            <a:pPr lvl="0"/>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Professional Learning and Support</a:t>
            </a:r>
            <a:r>
              <a:rPr lang="en-US" sz="1200" kern="1200" dirty="0" smtClean="0">
                <a:solidFill>
                  <a:schemeClr val="tx1"/>
                </a:solidFill>
                <a:effectLst/>
                <a:latin typeface="+mn-lt"/>
                <a:ea typeface="+mn-ea"/>
                <a:cs typeface="+mn-cs"/>
              </a:rPr>
              <a:t> – Opportunity for the educator to identify areas of additional learning and support needed to meet student learning and growth goals.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32555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For those teachers who provide instruction in academic content areas, at least one of the two goals set must reflect the standards of the content area they teach.</a:t>
            </a:r>
            <a:r>
              <a:rPr lang="en-US" sz="14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For those teachers who do not provide instruction in academic content areas goals should reflect the standards to which they instruct. </a:t>
            </a:r>
          </a:p>
          <a:p>
            <a:pPr lvl="0"/>
            <a:endParaRPr lang="en-US" sz="14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All administrators responsible for student learning should set at least one academic goal. All other administrators should set goals related to their area of leadership and the accompanying standards.</a:t>
            </a:r>
            <a:r>
              <a:rPr lang="en-US" sz="1200" i="0" kern="1200" baseline="0" dirty="0" smtClean="0">
                <a:solidFill>
                  <a:schemeClr val="tx1"/>
                </a:solidFill>
                <a:effectLst/>
                <a:latin typeface="+mn-lt"/>
                <a:ea typeface="+mn-ea"/>
                <a:cs typeface="+mn-cs"/>
              </a:rPr>
              <a:t> </a:t>
            </a:r>
          </a:p>
          <a:p>
            <a:pPr lvl="0"/>
            <a:endParaRPr lang="en-US" sz="1200" i="0" kern="1200" baseline="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The content of the second goal can reflect non-academic goals for students. This can include goals focused on student engagement and/or social, emotional and behavioral health.</a:t>
            </a:r>
            <a:endParaRPr lang="en-US" sz="1400" i="0" kern="1200" dirty="0" smtClean="0">
              <a:solidFill>
                <a:schemeClr val="tx1"/>
              </a:solidFill>
              <a:effectLst/>
              <a:latin typeface="+mn-lt"/>
              <a:ea typeface="+mn-ea"/>
              <a:cs typeface="+mn-cs"/>
            </a:endParaRPr>
          </a:p>
          <a:p>
            <a:pPr lvl="0"/>
            <a:endParaRPr lang="en-US" sz="14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All educators, regardless of grade and subject, may use measures that are state-wide, district-wide, school-wide or nationally recognized to measure student growth.</a:t>
            </a:r>
            <a:r>
              <a:rPr lang="en-US" sz="1200" b="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ODE encourages school leaders to use interim and classroom-based tests as measures for SLG goals</a:t>
            </a:r>
            <a:r>
              <a:rPr lang="en-US" sz="1100" i="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statewide summative assessments can serve as a corroborative measure (e.g., do the state results align with what local measures are showing), </a:t>
            </a:r>
            <a:r>
              <a:rPr lang="en-US" sz="1200" b="1" kern="1200" dirty="0" smtClean="0">
                <a:solidFill>
                  <a:schemeClr val="tx1"/>
                </a:solidFill>
                <a:effectLst/>
                <a:latin typeface="+mn-lt"/>
                <a:ea typeface="+mn-ea"/>
                <a:cs typeface="+mn-cs"/>
              </a:rPr>
              <a:t>they should not be used as the sole source of evidence for SLG goals.</a:t>
            </a:r>
            <a:r>
              <a:rPr lang="en-US" sz="9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endParaRPr lang="en-US" sz="1200" b="1" i="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7243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dirty="0" smtClean="0"/>
              <a:t>The checklist is used early in the professional growth cycle</a:t>
            </a:r>
            <a:r>
              <a:rPr lang="en-US" sz="1100" baseline="0" dirty="0" smtClean="0"/>
              <a:t>. A</a:t>
            </a:r>
            <a:r>
              <a:rPr lang="en-US" sz="1100" dirty="0" smtClean="0"/>
              <a:t>s</a:t>
            </a:r>
            <a:r>
              <a:rPr lang="en-US" sz="1100" baseline="0" dirty="0" smtClean="0"/>
              <a:t> part of the goal setting process, teachers and administrators should use the goal setting checklist when sharing their goals with their evaluator. The checklist includes questions in three categories to help the educator and evaluator collaboratively determine the quality of the goal: Baseline Data, Targets, and Rigor. If the answers to all the questions in the checklist are “YES”, then the goal can be approved.</a:t>
            </a:r>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60906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dirty="0" smtClean="0"/>
              <a:t>Content</a:t>
            </a:r>
            <a:r>
              <a:rPr lang="en-US" sz="1000" i="0" baseline="0" dirty="0" smtClean="0"/>
              <a:t> - </a:t>
            </a:r>
            <a:r>
              <a:rPr lang="en-US" sz="1000" i="0" dirty="0" smtClean="0"/>
              <a:t>It is not a list of standards, and it is not all the content to be taught in the course. What is the focused, deep, content that you are going to measure student progress on? It should be specific, but broad enough to cover the period of instruction and be based on an analysis of student data and areas where the educator sees potential for improvement in their practice. </a:t>
            </a:r>
            <a:endParaRPr lang="en-US" sz="100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dirty="0" smtClean="0"/>
              <a:t>Context</a:t>
            </a:r>
            <a:r>
              <a:rPr lang="en-US" sz="1000" i="0" baseline="0" dirty="0" smtClean="0"/>
              <a:t> – possible categories: </a:t>
            </a:r>
            <a:r>
              <a:rPr lang="en-US" sz="1000" kern="1200" dirty="0" smtClean="0">
                <a:solidFill>
                  <a:schemeClr val="tx1"/>
                </a:solidFill>
                <a:effectLst/>
                <a:latin typeface="+mn-lt"/>
                <a:ea typeface="+mn-ea"/>
                <a:cs typeface="+mn-cs"/>
              </a:rPr>
              <a:t>the number of students and their gender, race/ethnicity, socioeconomic status, and any students with diverse learning needs (e.g., EL, IEP, 504 plans), length</a:t>
            </a:r>
            <a:r>
              <a:rPr lang="en-US" sz="1000" kern="1200" baseline="0" dirty="0" smtClean="0">
                <a:solidFill>
                  <a:schemeClr val="tx1"/>
                </a:solidFill>
                <a:effectLst/>
                <a:latin typeface="+mn-lt"/>
                <a:ea typeface="+mn-ea"/>
                <a:cs typeface="+mn-cs"/>
              </a:rPr>
              <a:t> of class period/contact time</a:t>
            </a:r>
            <a:endParaRPr lang="en-US" sz="1000" i="0" dirty="0" smtClean="0"/>
          </a:p>
          <a:p>
            <a:endParaRPr lang="en-US" sz="1000" dirty="0" smtClean="0"/>
          </a:p>
          <a:p>
            <a:r>
              <a:rPr lang="en-US" sz="1000" dirty="0" smtClean="0"/>
              <a:t>Tiered targets – talk about this on next slide</a:t>
            </a:r>
            <a:endParaRPr lang="en-US" sz="1000" baseline="0" dirty="0" smtClean="0"/>
          </a:p>
          <a:p>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Professional</a:t>
            </a:r>
            <a:r>
              <a:rPr lang="en-US" sz="1000" baseline="0" dirty="0" smtClean="0"/>
              <a:t> Support – important not to forget to ask your evaluator for what you need to make progress toward your goal. </a:t>
            </a:r>
            <a:r>
              <a:rPr lang="en-US" sz="1000" kern="1200" dirty="0" smtClean="0">
                <a:solidFill>
                  <a:schemeClr val="tx1"/>
                </a:solidFill>
                <a:effectLst/>
                <a:latin typeface="+mn-lt"/>
                <a:ea typeface="+mn-ea"/>
                <a:cs typeface="+mn-cs"/>
              </a:rPr>
              <a:t>Self-reflection and identification of professional learning needs can help focus efforts to provide meaningful professional learning opportunities to educators.  </a:t>
            </a:r>
          </a:p>
          <a:p>
            <a:endParaRPr lang="en-US" sz="1000"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32860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its most basic, target setting for SLGs occurs when educators describe where students are, in regards to the prioritized content knowledge or skills, at the beginning of the interval of instruction (Point A) and then name a goal for where students will be in regards to that knowledge and skills at the end of the interval of instruction (Point B).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some courses, most students enter with very little background knowledge about the subject area, as in an introductory course to a world language, for example. In this case, the teacher would likely have similar expectations for what students will know and be able to do upon completion of the course. In other cases, particularly in courses that focus on more linear content that spans many grade levels, such as reading comprehension, students’ background knowledge and skills will have significant bearing on their expected performance by the end of the course.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Simply put, different groups of students, are expected to make different amounts of progress or reach different levels of proficiency by the end of the interval of instruction based on baseline data. All students in a course (including multiple sections, if applicable) should be included in an educator’s SLG and all students are expected to meet their targets, but those targets should be tiered to be appropriate for each student.</a:t>
            </a:r>
            <a:endParaRPr lang="en-US" i="0"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83620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summative evaluation </a:t>
            </a:r>
            <a:r>
              <a:rPr lang="en-US" sz="1200" kern="1200" dirty="0" smtClean="0">
                <a:solidFill>
                  <a:schemeClr val="tx1"/>
                </a:solidFill>
                <a:effectLst/>
                <a:latin typeface="+mn-lt"/>
                <a:ea typeface="+mn-ea"/>
                <a:cs typeface="+mn-cs"/>
              </a:rPr>
              <a:t>must take </a:t>
            </a:r>
            <a:r>
              <a:rPr lang="en-US" sz="1200" kern="1200" dirty="0" smtClean="0">
                <a:solidFill>
                  <a:schemeClr val="tx1"/>
                </a:solidFill>
                <a:effectLst/>
                <a:latin typeface="+mn-lt"/>
                <a:ea typeface="+mn-ea"/>
                <a:cs typeface="+mn-cs"/>
              </a:rPr>
              <a:t>in to account the data gathered from multiple measures: professional practice, professional responsibilities, and goals that impact student learning and growth, however, it is the responsibility of individual districts to determine the degree to which the data collected in these three areas informs the educator’s summative evaluation. </a:t>
            </a:r>
          </a:p>
          <a:p>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Summative ratings reported to ODE </a:t>
            </a:r>
            <a:r>
              <a:rPr lang="en-US" sz="1200" b="0" kern="1200" dirty="0" smtClean="0">
                <a:solidFill>
                  <a:schemeClr val="tx1"/>
                </a:solidFill>
                <a:effectLst/>
                <a:latin typeface="+mn-lt"/>
                <a:ea typeface="+mn-ea"/>
                <a:cs typeface="+mn-cs"/>
              </a:rPr>
              <a:t>must </a:t>
            </a:r>
            <a:r>
              <a:rPr lang="en-US" sz="1200" b="0" kern="1200" dirty="0" smtClean="0">
                <a:solidFill>
                  <a:schemeClr val="tx1"/>
                </a:solidFill>
                <a:effectLst/>
                <a:latin typeface="+mn-lt"/>
                <a:ea typeface="+mn-ea"/>
                <a:cs typeface="+mn-cs"/>
              </a:rPr>
              <a:t>reflect the educator’s performance relative to the standards for professional practice and responsibility described in the district’s four point evaluation rubric.</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Districts may include data collected as part of Student Learning and Growth goals in calculating the summative rating, but it is not required.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455790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educator-resources/educator_effectiveness/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educator-resources/educator_effectiveness/Pages/default.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PrincipalAndTeacherEvaluations.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Student Learning and Growth Goals</a:t>
            </a:r>
            <a:endParaRPr lang="en-US" dirty="0"/>
          </a:p>
        </p:txBody>
      </p:sp>
      <p:sp>
        <p:nvSpPr>
          <p:cNvPr id="3" name="Subtitle 2"/>
          <p:cNvSpPr>
            <a:spLocks noGrp="1"/>
          </p:cNvSpPr>
          <p:nvPr>
            <p:ph type="subTitle" idx="1"/>
          </p:nvPr>
        </p:nvSpPr>
        <p:spPr/>
        <p:txBody>
          <a:bodyPr>
            <a:normAutofit/>
          </a:bodyPr>
          <a:lstStyle/>
          <a:p>
            <a:r>
              <a:rPr lang="en-US" sz="3200" dirty="0" smtClean="0"/>
              <a:t>Requirements and Recommendations</a:t>
            </a:r>
            <a:endParaRPr lang="en-US" sz="32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Where does goal setting originate?</a:t>
            </a:r>
          </a:p>
          <a:p>
            <a:endParaRPr lang="en-US" sz="3200" dirty="0"/>
          </a:p>
          <a:p>
            <a:r>
              <a:rPr lang="en-US" sz="3200" dirty="0"/>
              <a:t>Who has to set SLG goals?</a:t>
            </a:r>
          </a:p>
          <a:p>
            <a:endParaRPr lang="en-US" sz="3200" dirty="0"/>
          </a:p>
          <a:p>
            <a:r>
              <a:rPr lang="en-US" sz="3200" dirty="0"/>
              <a:t>Who are SLG goals set for?</a:t>
            </a:r>
          </a:p>
          <a:p>
            <a:endParaRPr lang="en-US" sz="3200" dirty="0"/>
          </a:p>
          <a:p>
            <a:r>
              <a:rPr lang="en-US" sz="3200" dirty="0"/>
              <a:t>What kinds of assessments can be used?</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
        <p:nvSpPr>
          <p:cNvPr id="5" name="Title 4"/>
          <p:cNvSpPr>
            <a:spLocks noGrp="1"/>
          </p:cNvSpPr>
          <p:nvPr>
            <p:ph type="title"/>
          </p:nvPr>
        </p:nvSpPr>
        <p:spPr/>
        <p:txBody>
          <a:bodyPr/>
          <a:lstStyle/>
          <a:p>
            <a:r>
              <a:rPr lang="en-US" dirty="0" smtClean="0"/>
              <a:t>Common Questions</a:t>
            </a:r>
            <a:endParaRPr lang="en-US" dirty="0"/>
          </a:p>
        </p:txBody>
      </p:sp>
    </p:spTree>
    <p:extLst>
      <p:ext uri="{BB962C8B-B14F-4D97-AF65-F5344CB8AC3E}">
        <p14:creationId xmlns:p14="http://schemas.microsoft.com/office/powerpoint/2010/main" val="21400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does goal setting originate?</a:t>
            </a:r>
            <a:endParaRPr lang="en-US" dirty="0"/>
          </a:p>
        </p:txBody>
      </p:sp>
      <p:sp>
        <p:nvSpPr>
          <p:cNvPr id="2" name="Content Placeholder 1"/>
          <p:cNvSpPr>
            <a:spLocks noGrp="1"/>
          </p:cNvSpPr>
          <p:nvPr>
            <p:ph idx="1"/>
          </p:nvPr>
        </p:nvSpPr>
        <p:spPr/>
        <p:txBody>
          <a:bodyPr>
            <a:normAutofit/>
          </a:bodyPr>
          <a:lstStyle/>
          <a:p>
            <a:r>
              <a:rPr lang="en-US" sz="3200" dirty="0"/>
              <a:t>Goal setting begins with the individual educator and is based on data</a:t>
            </a:r>
          </a:p>
          <a:p>
            <a:pPr lvl="1"/>
            <a:r>
              <a:rPr lang="en-US" sz="2800" dirty="0" smtClean="0"/>
              <a:t>Part of </a:t>
            </a:r>
            <a:r>
              <a:rPr lang="en-US" sz="2800" dirty="0"/>
              <a:t>a collaborative process within their school and/or district and with the evaluator</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pic>
        <p:nvPicPr>
          <p:cNvPr id="7" name="Picture Placeholder 6" descr="This image is a photo of a teacher. It is included for aesthetic purposes." title="Goal setting"/>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5779" b="5779"/>
          <a:stretch>
            <a:fillRect/>
          </a:stretch>
        </p:blipFill>
        <p:spPr>
          <a:xfrm>
            <a:off x="593609" y="3070568"/>
            <a:ext cx="3931826" cy="2320926"/>
          </a:xfrm>
        </p:spPr>
      </p:pic>
    </p:spTree>
    <p:extLst>
      <p:ext uri="{BB962C8B-B14F-4D97-AF65-F5344CB8AC3E}">
        <p14:creationId xmlns:p14="http://schemas.microsoft.com/office/powerpoint/2010/main" val="227449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 indent="0">
              <a:buNone/>
            </a:pPr>
            <a:r>
              <a:rPr lang="en-US" sz="3200" dirty="0"/>
              <a:t>As defined by law:</a:t>
            </a:r>
          </a:p>
          <a:p>
            <a:endParaRPr lang="en-US" sz="900" dirty="0"/>
          </a:p>
          <a:p>
            <a:r>
              <a:rPr lang="en-US" sz="2800" dirty="0"/>
              <a:t> Teacher – anyone holding TSPC license or registration, employed as an instructor at .5 FTE and at least 135 consecutive days</a:t>
            </a:r>
          </a:p>
          <a:p>
            <a:endParaRPr lang="en-US" sz="900" dirty="0"/>
          </a:p>
          <a:p>
            <a:r>
              <a:rPr lang="en-US" sz="2800" dirty="0"/>
              <a:t>Administrator - any teacher the majority of whose employed time is devoted to service as a supervisor, principal, vice principal or director of a department or the equivalent in a fair dismissal district </a:t>
            </a:r>
          </a:p>
          <a:p>
            <a:pPr lvl="1"/>
            <a:r>
              <a:rPr lang="en-US" dirty="0"/>
              <a:t>Exceptions: superintendents, non-TSPC licensed personnel, teachers who do not instruct students directly (e.g., TOSAs, instructional coaches)</a:t>
            </a:r>
          </a:p>
          <a:p>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smtClean="0"/>
              <a:t>Who has to set SLG goals?</a:t>
            </a:r>
            <a:endParaRPr lang="en-US" dirty="0"/>
          </a:p>
        </p:txBody>
      </p:sp>
    </p:spTree>
    <p:extLst>
      <p:ext uri="{BB962C8B-B14F-4D97-AF65-F5344CB8AC3E}">
        <p14:creationId xmlns:p14="http://schemas.microsoft.com/office/powerpoint/2010/main" val="3047193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3200" dirty="0"/>
              <a:t>Teachers</a:t>
            </a:r>
          </a:p>
          <a:p>
            <a:pPr lvl="1"/>
            <a:r>
              <a:rPr lang="en-US" sz="2800" dirty="0"/>
              <a:t>Course or class</a:t>
            </a:r>
          </a:p>
          <a:p>
            <a:pPr lvl="1"/>
            <a:r>
              <a:rPr lang="en-US" sz="2800" dirty="0"/>
              <a:t>Intact group</a:t>
            </a:r>
          </a:p>
          <a:p>
            <a:pPr lvl="1"/>
            <a:endParaRPr lang="en-US" dirty="0"/>
          </a:p>
          <a:p>
            <a:r>
              <a:rPr lang="en-US" sz="3200" dirty="0"/>
              <a:t>Administrators</a:t>
            </a:r>
          </a:p>
          <a:p>
            <a:pPr lvl="1"/>
            <a:r>
              <a:rPr lang="en-US" sz="2800" dirty="0" smtClean="0"/>
              <a:t>Can be t</a:t>
            </a:r>
            <a:r>
              <a:rPr lang="en-US" sz="2800" dirty="0" smtClean="0"/>
              <a:t>argeted </a:t>
            </a:r>
            <a:r>
              <a:rPr lang="en-US" sz="2800" dirty="0"/>
              <a:t>goals rather than school </a:t>
            </a:r>
            <a:r>
              <a:rPr lang="en-US" sz="2800" dirty="0" smtClean="0"/>
              <a:t>wide</a:t>
            </a:r>
          </a:p>
          <a:p>
            <a:pPr lvl="1"/>
            <a:r>
              <a:rPr lang="en-US" sz="2800" dirty="0" smtClean="0"/>
              <a:t>Need for t</a:t>
            </a:r>
            <a:r>
              <a:rPr lang="en-US" sz="2800" dirty="0" smtClean="0"/>
              <a:t>argeted goals must be demonstrated in data</a:t>
            </a:r>
            <a:endParaRPr lang="en-US" sz="2800" dirty="0"/>
          </a:p>
          <a:p>
            <a:pPr marL="457200" lvl="1" indent="0">
              <a:buNone/>
            </a:pPr>
            <a:endParaRPr lang="en-US" dirty="0"/>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13</a:t>
            </a:fld>
            <a:endParaRPr lang="en-US" dirty="0"/>
          </a:p>
        </p:txBody>
      </p:sp>
      <p:sp>
        <p:nvSpPr>
          <p:cNvPr id="4" name="Title 3"/>
          <p:cNvSpPr>
            <a:spLocks noGrp="1"/>
          </p:cNvSpPr>
          <p:nvPr>
            <p:ph type="title"/>
          </p:nvPr>
        </p:nvSpPr>
        <p:spPr/>
        <p:txBody>
          <a:bodyPr/>
          <a:lstStyle/>
          <a:p>
            <a:r>
              <a:rPr lang="en-US" dirty="0" smtClean="0"/>
              <a:t>Who are goals set </a:t>
            </a:r>
            <a:r>
              <a:rPr lang="en-US" b="1" dirty="0" smtClean="0"/>
              <a:t>for?</a:t>
            </a:r>
            <a:endParaRPr lang="en-US" b="1" dirty="0"/>
          </a:p>
        </p:txBody>
      </p:sp>
    </p:spTree>
    <p:extLst>
      <p:ext uri="{BB962C8B-B14F-4D97-AF65-F5344CB8AC3E}">
        <p14:creationId xmlns:p14="http://schemas.microsoft.com/office/powerpoint/2010/main" val="640820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200" dirty="0"/>
              <a:t>ODE encourages </a:t>
            </a:r>
            <a:r>
              <a:rPr lang="en-US" sz="3200" dirty="0" smtClean="0"/>
              <a:t>the use of interim </a:t>
            </a:r>
            <a:r>
              <a:rPr lang="en-US" sz="3200" dirty="0"/>
              <a:t>and classroom-based tests as </a:t>
            </a:r>
            <a:r>
              <a:rPr lang="en-US" sz="3200" dirty="0" smtClean="0"/>
              <a:t>measures</a:t>
            </a:r>
          </a:p>
          <a:p>
            <a:r>
              <a:rPr lang="en-US" sz="3200" dirty="0" smtClean="0"/>
              <a:t>School-wide </a:t>
            </a:r>
            <a:r>
              <a:rPr lang="en-US" sz="3200" dirty="0"/>
              <a:t>or district-wide</a:t>
            </a:r>
          </a:p>
          <a:p>
            <a:pPr lvl="1"/>
            <a:r>
              <a:rPr lang="en-US" sz="2800" dirty="0"/>
              <a:t>Purchased or developed</a:t>
            </a:r>
          </a:p>
          <a:p>
            <a:pPr lvl="1"/>
            <a:r>
              <a:rPr lang="en-US" sz="2800" dirty="0"/>
              <a:t>Include pre and post measures</a:t>
            </a:r>
          </a:p>
          <a:p>
            <a:pPr lvl="1"/>
            <a:r>
              <a:rPr lang="en-US" sz="2800" dirty="0"/>
              <a:t>Aligned to assessment </a:t>
            </a:r>
            <a:r>
              <a:rPr lang="en-US" sz="2800" dirty="0" smtClean="0"/>
              <a:t>criteria</a:t>
            </a:r>
          </a:p>
          <a:p>
            <a:r>
              <a:rPr lang="en-US" sz="3200" dirty="0" smtClean="0"/>
              <a:t>Statewide summative assessments</a:t>
            </a:r>
            <a:r>
              <a:rPr lang="en-US" sz="3200" b="1" dirty="0" smtClean="0"/>
              <a:t> </a:t>
            </a:r>
            <a:r>
              <a:rPr lang="en-US" sz="3200" b="1" dirty="0"/>
              <a:t>should not be used as the sole source of evidence for SLG </a:t>
            </a:r>
            <a:r>
              <a:rPr lang="en-US" sz="3200" b="1" dirty="0" smtClean="0"/>
              <a:t>goals</a:t>
            </a:r>
            <a:endParaRPr lang="en-US" sz="3200" dirty="0"/>
          </a:p>
          <a:p>
            <a:pPr lvl="1"/>
            <a:endParaRPr lang="en-US" dirty="0"/>
          </a:p>
          <a:p>
            <a:endParaRPr lang="en-US" dirty="0"/>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14</a:t>
            </a:fld>
            <a:endParaRPr lang="en-US" dirty="0"/>
          </a:p>
        </p:txBody>
      </p:sp>
      <p:sp>
        <p:nvSpPr>
          <p:cNvPr id="4" name="Title 3"/>
          <p:cNvSpPr>
            <a:spLocks noGrp="1"/>
          </p:cNvSpPr>
          <p:nvPr>
            <p:ph type="title"/>
          </p:nvPr>
        </p:nvSpPr>
        <p:spPr/>
        <p:txBody>
          <a:bodyPr>
            <a:normAutofit/>
          </a:bodyPr>
          <a:lstStyle/>
          <a:p>
            <a:r>
              <a:rPr lang="en-US" dirty="0" smtClean="0"/>
              <a:t>What assessments can be used?</a:t>
            </a:r>
            <a:endParaRPr lang="en-US" dirty="0"/>
          </a:p>
        </p:txBody>
      </p:sp>
    </p:spTree>
    <p:extLst>
      <p:ext uri="{BB962C8B-B14F-4D97-AF65-F5344CB8AC3E}">
        <p14:creationId xmlns:p14="http://schemas.microsoft.com/office/powerpoint/2010/main" val="2803287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a:bodyPr>
          <a:lstStyle/>
          <a:p>
            <a:pPr marL="25146" lvl="1" indent="0">
              <a:lnSpc>
                <a:spcPct val="110000"/>
              </a:lnSpc>
              <a:buNone/>
            </a:pPr>
            <a:r>
              <a:rPr lang="en-US" sz="3200" dirty="0" smtClean="0"/>
              <a:t>Check out </a:t>
            </a:r>
            <a:r>
              <a:rPr lang="en-US" sz="3200" dirty="0" smtClean="0">
                <a:hlinkClick r:id="rId3"/>
              </a:rPr>
              <a:t>the Educator Effectiveness Toolkit</a:t>
            </a:r>
            <a:r>
              <a:rPr lang="en-US" sz="3200" dirty="0" smtClean="0"/>
              <a:t>!</a:t>
            </a:r>
          </a:p>
          <a:p>
            <a:pPr marL="482346" lvl="1" indent="-457200">
              <a:lnSpc>
                <a:spcPct val="110000"/>
              </a:lnSpc>
            </a:pPr>
            <a:r>
              <a:rPr lang="en-US" sz="3200" dirty="0" smtClean="0"/>
              <a:t>FAQs</a:t>
            </a:r>
          </a:p>
          <a:p>
            <a:pPr marL="482346" lvl="1" indent="-457200">
              <a:lnSpc>
                <a:spcPct val="110000"/>
              </a:lnSpc>
            </a:pPr>
            <a:r>
              <a:rPr lang="en-US" sz="3200" dirty="0" smtClean="0"/>
              <a:t>SLG Guidance</a:t>
            </a:r>
          </a:p>
          <a:p>
            <a:pPr marL="482346" lvl="1" indent="-457200">
              <a:lnSpc>
                <a:spcPct val="110000"/>
              </a:lnSpc>
            </a:pPr>
            <a:r>
              <a:rPr lang="en-US" sz="3200" dirty="0" smtClean="0"/>
              <a:t>Who </a:t>
            </a:r>
            <a:r>
              <a:rPr lang="en-US" sz="3200" dirty="0"/>
              <a:t>is Evaluated under SB </a:t>
            </a:r>
            <a:r>
              <a:rPr lang="en-US" sz="3200" dirty="0" smtClean="0"/>
              <a:t>290</a:t>
            </a:r>
          </a:p>
          <a:p>
            <a:pPr marL="482346" lvl="1" indent="-457200">
              <a:lnSpc>
                <a:spcPct val="110000"/>
              </a:lnSpc>
            </a:pPr>
            <a:r>
              <a:rPr lang="en-US" sz="3200" dirty="0" smtClean="0"/>
              <a:t>The Right Assessment for the Right Purpose</a:t>
            </a:r>
            <a:endParaRPr lang="en-US" sz="3200" dirty="0"/>
          </a:p>
          <a:p>
            <a:pPr marL="482346" lvl="1" indent="-457200">
              <a:lnSpc>
                <a:spcPct val="110000"/>
              </a:lnSpc>
            </a:pPr>
            <a:r>
              <a:rPr lang="en-US" sz="3200" dirty="0"/>
              <a:t>Sample SLG Goals</a:t>
            </a:r>
          </a:p>
          <a:p>
            <a:pPr marL="482346" lvl="1" indent="-457200">
              <a:lnSpc>
                <a:spcPct val="110000"/>
              </a:lnSpc>
            </a:pPr>
            <a:r>
              <a:rPr lang="en-US" sz="3200" dirty="0"/>
              <a:t>Resources from Districts</a:t>
            </a:r>
          </a:p>
          <a:p>
            <a:pPr marL="0" indent="0">
              <a:buNone/>
            </a:pPr>
            <a:endParaRPr lang="en-US" sz="2800" u="sng"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9" name="Picture Placeholder 8" descr="This is an image of a signpost that includes the following words: Help, Tips, Assistance, Guidance, Support and Advice. It is included to emphasize the role of resources provided by ODE in helping districts navigate equitable services.&#10;" title="Resources"/>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389303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7"/>
            <a:ext cx="10784542" cy="4109010"/>
          </a:xfrm>
        </p:spPr>
        <p:txBody>
          <a:bodyPr/>
          <a:lstStyle/>
          <a:p>
            <a:pPr>
              <a:lnSpc>
                <a:spcPct val="80000"/>
              </a:lnSpc>
              <a:spcBef>
                <a:spcPts val="0"/>
              </a:spcBef>
              <a:buSzPts val="2800"/>
            </a:pPr>
            <a:r>
              <a:rPr lang="en-US" sz="3200" dirty="0" smtClean="0"/>
              <a:t>Review 8 components of SLG goals</a:t>
            </a:r>
          </a:p>
          <a:p>
            <a:pPr marL="0" indent="0">
              <a:lnSpc>
                <a:spcPct val="80000"/>
              </a:lnSpc>
              <a:spcBef>
                <a:spcPts val="0"/>
              </a:spcBef>
              <a:buSzPts val="2800"/>
              <a:buNone/>
            </a:pPr>
            <a:endParaRPr lang="en-US" sz="3200" dirty="0" smtClean="0"/>
          </a:p>
          <a:p>
            <a:pPr>
              <a:lnSpc>
                <a:spcPct val="80000"/>
              </a:lnSpc>
              <a:spcBef>
                <a:spcPts val="0"/>
              </a:spcBef>
              <a:buSzPts val="2800"/>
            </a:pPr>
            <a:r>
              <a:rPr lang="en-US" sz="3200" dirty="0" smtClean="0"/>
              <a:t>Understand requirements around SLG Goals</a:t>
            </a:r>
          </a:p>
          <a:p>
            <a:pPr marL="0" indent="0">
              <a:lnSpc>
                <a:spcPct val="80000"/>
              </a:lnSpc>
              <a:spcBef>
                <a:spcPts val="0"/>
              </a:spcBef>
              <a:buSzPts val="2800"/>
              <a:buNone/>
            </a:pPr>
            <a:endParaRPr lang="en-US" sz="3200" dirty="0" smtClean="0"/>
          </a:p>
          <a:p>
            <a:pPr>
              <a:lnSpc>
                <a:spcPct val="80000"/>
              </a:lnSpc>
              <a:spcBef>
                <a:spcPts val="0"/>
              </a:spcBef>
              <a:buSzPts val="2800"/>
            </a:pPr>
            <a:r>
              <a:rPr lang="en-US" sz="3200" dirty="0" smtClean="0"/>
              <a:t>Recognize the role of SLG goals in evaluation process</a:t>
            </a:r>
          </a:p>
          <a:p>
            <a:pPr>
              <a:lnSpc>
                <a:spcPct val="80000"/>
              </a:lnSpc>
              <a:spcBef>
                <a:spcPts val="0"/>
              </a:spcBef>
              <a:buSzPts val="2800"/>
            </a:pPr>
            <a:endParaRPr lang="en-US" sz="3200" dirty="0" smtClean="0"/>
          </a:p>
          <a:p>
            <a:pPr>
              <a:lnSpc>
                <a:spcPct val="80000"/>
              </a:lnSpc>
              <a:spcBef>
                <a:spcPts val="0"/>
              </a:spcBef>
              <a:buSzPts val="2800"/>
            </a:pPr>
            <a:r>
              <a:rPr lang="en-US" sz="3200" dirty="0" smtClean="0"/>
              <a:t>Answer common questions</a:t>
            </a:r>
          </a:p>
          <a:p>
            <a:pPr>
              <a:lnSpc>
                <a:spcPct val="80000"/>
              </a:lnSpc>
              <a:spcBef>
                <a:spcPts val="0"/>
              </a:spcBef>
              <a:buSzPts val="2800"/>
            </a:pPr>
            <a:endParaRPr lang="en-US" sz="3200" dirty="0"/>
          </a:p>
          <a:p>
            <a:pPr>
              <a:lnSpc>
                <a:spcPct val="80000"/>
              </a:lnSpc>
              <a:spcBef>
                <a:spcPts val="0"/>
              </a:spcBef>
              <a:buSzPts val="2800"/>
            </a:pPr>
            <a:r>
              <a:rPr lang="en-US" sz="3200" dirty="0" smtClean="0"/>
              <a:t>Share resources</a:t>
            </a:r>
            <a:endParaRPr lang="en-US" sz="3200" dirty="0"/>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Outcomes</a:t>
            </a:r>
            <a:endParaRPr lang="en-US" dirty="0"/>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pPr marL="539496" indent="-457200"/>
            <a:r>
              <a:rPr lang="en-US" sz="3500" dirty="0"/>
              <a:t>Achievement </a:t>
            </a:r>
            <a:r>
              <a:rPr lang="en-US" sz="3500" dirty="0" smtClean="0"/>
              <a:t>Goals</a:t>
            </a:r>
          </a:p>
          <a:p>
            <a:pPr marL="996696" lvl="1" indent="-457200"/>
            <a:r>
              <a:rPr lang="en-US" altLang="en-US" sz="3000" dirty="0" smtClean="0">
                <a:solidFill>
                  <a:srgbClr val="2F2B20"/>
                </a:solidFill>
                <a:cs typeface="Arial" charset="0"/>
              </a:rPr>
              <a:t>Do </a:t>
            </a:r>
            <a:r>
              <a:rPr lang="en-US" altLang="en-US" sz="3000" dirty="0">
                <a:solidFill>
                  <a:srgbClr val="2F2B20"/>
                </a:solidFill>
                <a:cs typeface="Arial" charset="0"/>
              </a:rPr>
              <a:t>not consider </a:t>
            </a:r>
            <a:r>
              <a:rPr lang="en-US" altLang="en-US" sz="3000" dirty="0" smtClean="0">
                <a:solidFill>
                  <a:srgbClr val="2F2B20"/>
                </a:solidFill>
                <a:cs typeface="Arial" charset="0"/>
              </a:rPr>
              <a:t>baseline data</a:t>
            </a:r>
          </a:p>
          <a:p>
            <a:pPr marL="996696" lvl="1" indent="-457200"/>
            <a:r>
              <a:rPr lang="en-US" altLang="en-US" sz="3000" dirty="0">
                <a:solidFill>
                  <a:srgbClr val="2F2B20"/>
                </a:solidFill>
                <a:cs typeface="Arial" charset="0"/>
              </a:rPr>
              <a:t>A</a:t>
            </a:r>
            <a:r>
              <a:rPr lang="en-US" altLang="en-US" sz="3000" dirty="0" smtClean="0">
                <a:solidFill>
                  <a:srgbClr val="2F2B20"/>
                </a:solidFill>
                <a:cs typeface="Arial" charset="0"/>
              </a:rPr>
              <a:t>re </a:t>
            </a:r>
            <a:r>
              <a:rPr lang="en-US" altLang="en-US" sz="3000" dirty="0">
                <a:solidFill>
                  <a:srgbClr val="2F2B20"/>
                </a:solidFill>
                <a:cs typeface="Arial" charset="0"/>
              </a:rPr>
              <a:t>“one-size-fits-all” and do not include ALL </a:t>
            </a:r>
            <a:r>
              <a:rPr lang="en-US" altLang="en-US" sz="3000" dirty="0" smtClean="0">
                <a:solidFill>
                  <a:srgbClr val="2F2B20"/>
                </a:solidFill>
                <a:cs typeface="Arial" charset="0"/>
              </a:rPr>
              <a:t>students</a:t>
            </a:r>
          </a:p>
          <a:p>
            <a:pPr marL="996696" lvl="1" indent="-457200"/>
            <a:r>
              <a:rPr lang="en-US" altLang="en-US" sz="3000" dirty="0" smtClean="0">
                <a:solidFill>
                  <a:srgbClr val="2F2B20"/>
                </a:solidFill>
                <a:cs typeface="Arial" charset="0"/>
              </a:rPr>
              <a:t>Students </a:t>
            </a:r>
            <a:r>
              <a:rPr lang="en-US" altLang="en-US" sz="3000" dirty="0">
                <a:solidFill>
                  <a:srgbClr val="2F2B20"/>
                </a:solidFill>
                <a:cs typeface="Arial" charset="0"/>
              </a:rPr>
              <a:t>are expected to </a:t>
            </a:r>
            <a:r>
              <a:rPr lang="en-US" altLang="en-US" sz="3000" dirty="0" smtClean="0">
                <a:solidFill>
                  <a:srgbClr val="2F2B20"/>
                </a:solidFill>
                <a:cs typeface="Arial" charset="0"/>
              </a:rPr>
              <a:t>cross </a:t>
            </a:r>
            <a:r>
              <a:rPr lang="en-US" altLang="en-US" sz="3000" dirty="0">
                <a:solidFill>
                  <a:srgbClr val="2F2B20"/>
                </a:solidFill>
                <a:cs typeface="Arial" charset="0"/>
              </a:rPr>
              <a:t>the same finish line regardless of where they </a:t>
            </a:r>
            <a:r>
              <a:rPr lang="en-US" altLang="en-US" sz="3000" dirty="0" smtClean="0">
                <a:solidFill>
                  <a:srgbClr val="2F2B20"/>
                </a:solidFill>
                <a:cs typeface="Arial" charset="0"/>
              </a:rPr>
              <a:t>start</a:t>
            </a:r>
          </a:p>
          <a:p>
            <a:pPr marL="539496" lvl="1" indent="0">
              <a:buNone/>
            </a:pPr>
            <a:endParaRPr lang="en-US" altLang="en-US" sz="3000" dirty="0">
              <a:solidFill>
                <a:srgbClr val="2F2B20"/>
              </a:solidFill>
              <a:cs typeface="Arial" charset="0"/>
            </a:endParaRPr>
          </a:p>
          <a:p>
            <a:pPr marL="539496" indent="-457200"/>
            <a:r>
              <a:rPr lang="en-US" sz="3500" dirty="0"/>
              <a:t>Student Learning Growth </a:t>
            </a:r>
            <a:r>
              <a:rPr lang="en-US" sz="3500" dirty="0" smtClean="0"/>
              <a:t>Goals</a:t>
            </a:r>
          </a:p>
          <a:p>
            <a:pPr marL="996696" lvl="1" indent="-457200"/>
            <a:r>
              <a:rPr lang="en-US" altLang="en-US" sz="3000" dirty="0" smtClean="0">
                <a:solidFill>
                  <a:srgbClr val="2F2B20"/>
                </a:solidFill>
                <a:cs typeface="Arial" charset="0"/>
              </a:rPr>
              <a:t>Starts </a:t>
            </a:r>
            <a:r>
              <a:rPr lang="en-US" altLang="en-US" sz="3000" dirty="0">
                <a:solidFill>
                  <a:srgbClr val="2F2B20"/>
                </a:solidFill>
                <a:cs typeface="Arial" charset="0"/>
              </a:rPr>
              <a:t>with baseline </a:t>
            </a:r>
            <a:r>
              <a:rPr lang="en-US" altLang="en-US" sz="3000" dirty="0" smtClean="0">
                <a:solidFill>
                  <a:srgbClr val="2F2B20"/>
                </a:solidFill>
                <a:cs typeface="Arial" charset="0"/>
              </a:rPr>
              <a:t>data</a:t>
            </a:r>
          </a:p>
          <a:p>
            <a:pPr marL="996696" lvl="1" indent="-457200"/>
            <a:r>
              <a:rPr lang="en-US" altLang="en-US" sz="3000" dirty="0" smtClean="0">
                <a:solidFill>
                  <a:srgbClr val="2F2B20"/>
                </a:solidFill>
                <a:cs typeface="Arial" charset="0"/>
              </a:rPr>
              <a:t>Includes </a:t>
            </a:r>
            <a:r>
              <a:rPr lang="en-US" altLang="en-US" sz="3000" dirty="0">
                <a:solidFill>
                  <a:srgbClr val="2F2B20"/>
                </a:solidFill>
                <a:cs typeface="Arial" charset="0"/>
              </a:rPr>
              <a:t>ALL students, regardless of ability </a:t>
            </a:r>
            <a:r>
              <a:rPr lang="en-US" altLang="en-US" sz="3000" dirty="0" smtClean="0">
                <a:solidFill>
                  <a:srgbClr val="2F2B20"/>
                </a:solidFill>
                <a:cs typeface="Arial" charset="0"/>
              </a:rPr>
              <a:t>level</a:t>
            </a:r>
          </a:p>
          <a:p>
            <a:pPr marL="996696" lvl="1" indent="-457200"/>
            <a:r>
              <a:rPr lang="en-US" altLang="en-US" sz="3000" dirty="0" smtClean="0">
                <a:solidFill>
                  <a:srgbClr val="2F2B20"/>
                </a:solidFill>
                <a:cs typeface="Arial" charset="0"/>
              </a:rPr>
              <a:t>Students </a:t>
            </a:r>
            <a:r>
              <a:rPr lang="en-US" altLang="en-US" sz="3000" dirty="0">
                <a:solidFill>
                  <a:srgbClr val="2F2B20"/>
                </a:solidFill>
                <a:cs typeface="Arial" charset="0"/>
              </a:rPr>
              <a:t>can show various levels of growth –students may have individualized finish lines</a:t>
            </a:r>
          </a:p>
          <a:p>
            <a:pPr marL="457200" lvl="1" indent="0">
              <a:buNone/>
            </a:pPr>
            <a:endParaRPr lang="en-US" sz="2800" dirty="0" smtClean="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
        <p:nvSpPr>
          <p:cNvPr id="7" name="Title 6"/>
          <p:cNvSpPr>
            <a:spLocks noGrp="1"/>
          </p:cNvSpPr>
          <p:nvPr>
            <p:ph type="title"/>
          </p:nvPr>
        </p:nvSpPr>
        <p:spPr/>
        <p:txBody>
          <a:bodyPr/>
          <a:lstStyle/>
          <a:p>
            <a:r>
              <a:rPr lang="en-US" dirty="0" smtClean="0"/>
              <a:t>Achievement Goals vs. SLG Goals</a:t>
            </a:r>
            <a:endParaRPr lang="en-US" dirty="0"/>
          </a:p>
        </p:txBody>
      </p:sp>
    </p:spTree>
    <p:extLst>
      <p:ext uri="{BB962C8B-B14F-4D97-AF65-F5344CB8AC3E}">
        <p14:creationId xmlns:p14="http://schemas.microsoft.com/office/powerpoint/2010/main" val="153247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Required Components of SLG Goals</a:t>
            </a:r>
            <a:endParaRPr lang="en-US" dirty="0"/>
          </a:p>
        </p:txBody>
      </p:sp>
      <p:sp>
        <p:nvSpPr>
          <p:cNvPr id="8" name="Content Placeholder 7"/>
          <p:cNvSpPr>
            <a:spLocks noGrp="1"/>
          </p:cNvSpPr>
          <p:nvPr>
            <p:ph idx="1"/>
          </p:nvPr>
        </p:nvSpPr>
        <p:spPr/>
        <p:txBody>
          <a:bodyPr>
            <a:normAutofit fontScale="92500"/>
          </a:bodyPr>
          <a:lstStyle/>
          <a:p>
            <a:r>
              <a:rPr lang="en-US" sz="3600" dirty="0"/>
              <a:t>Content (Standards)</a:t>
            </a:r>
          </a:p>
          <a:p>
            <a:r>
              <a:rPr lang="en-US" sz="3600" dirty="0"/>
              <a:t>Assessment</a:t>
            </a:r>
          </a:p>
          <a:p>
            <a:r>
              <a:rPr lang="en-US" sz="3600" dirty="0"/>
              <a:t>Context</a:t>
            </a:r>
          </a:p>
          <a:p>
            <a:r>
              <a:rPr lang="en-US" sz="3600" dirty="0"/>
              <a:t>Baseline Data</a:t>
            </a:r>
          </a:p>
          <a:p>
            <a:r>
              <a:rPr lang="en-US" sz="3600" dirty="0"/>
              <a:t>Student Growth Goals (Targets)</a:t>
            </a:r>
          </a:p>
          <a:p>
            <a:r>
              <a:rPr lang="en-US" sz="3600" dirty="0"/>
              <a:t>Rationale</a:t>
            </a:r>
          </a:p>
          <a:p>
            <a:r>
              <a:rPr lang="en-US" sz="3600" dirty="0"/>
              <a:t>Strategies</a:t>
            </a:r>
          </a:p>
          <a:p>
            <a:r>
              <a:rPr lang="en-US" sz="3600" dirty="0"/>
              <a:t>Professional Learning &amp; </a:t>
            </a:r>
            <a:r>
              <a:rPr lang="en-US" sz="3600" dirty="0" smtClean="0"/>
              <a:t>Support</a:t>
            </a:r>
            <a:endParaRPr lang="en-US" sz="3200" dirty="0" smtClean="0"/>
          </a:p>
          <a:p>
            <a:pPr lvl="1"/>
            <a:endParaRPr lang="en-US" sz="36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pic>
        <p:nvPicPr>
          <p:cNvPr id="9" name="Picture Placeholder 6" descr="This is an image of checkmarks being made on a list by a pencil. It is included for aesthetic reasons." title="Consultation Checklis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a:fillRect/>
          </a:stretch>
        </p:blipFill>
        <p:spPr>
          <a:xfrm>
            <a:off x="556539" y="3305262"/>
            <a:ext cx="3931826" cy="2320926"/>
          </a:xfrm>
        </p:spPr>
      </p:pic>
    </p:spTree>
    <p:extLst>
      <p:ext uri="{BB962C8B-B14F-4D97-AF65-F5344CB8AC3E}">
        <p14:creationId xmlns:p14="http://schemas.microsoft.com/office/powerpoint/2010/main" val="422835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475163"/>
          </a:xfrm>
        </p:spPr>
        <p:txBody>
          <a:bodyPr>
            <a:normAutofit lnSpcReduction="10000"/>
          </a:bodyPr>
          <a:lstStyle/>
          <a:p>
            <a:pPr>
              <a:spcAft>
                <a:spcPts val="1200"/>
              </a:spcAft>
            </a:pPr>
            <a:r>
              <a:rPr lang="en-US" altLang="en-US" sz="3200" dirty="0"/>
              <a:t>Minimum of </a:t>
            </a:r>
            <a:r>
              <a:rPr lang="en-US" altLang="en-US" sz="3200" dirty="0" smtClean="0"/>
              <a:t>two </a:t>
            </a:r>
            <a:r>
              <a:rPr lang="en-US" altLang="en-US" sz="3200" dirty="0"/>
              <a:t>SLG goals </a:t>
            </a:r>
            <a:r>
              <a:rPr lang="en-US" altLang="en-US" sz="3200" b="1" dirty="0"/>
              <a:t>each year</a:t>
            </a:r>
          </a:p>
          <a:p>
            <a:pPr lvl="1">
              <a:spcAft>
                <a:spcPts val="1200"/>
              </a:spcAft>
            </a:pPr>
            <a:r>
              <a:rPr lang="en-US" altLang="en-US" sz="2800" dirty="0" smtClean="0"/>
              <a:t>At least one goal should be based on standards</a:t>
            </a:r>
          </a:p>
          <a:p>
            <a:pPr lvl="1">
              <a:spcAft>
                <a:spcPts val="1200"/>
              </a:spcAft>
            </a:pPr>
            <a:r>
              <a:rPr lang="en-US" altLang="en-US" sz="2800" dirty="0" smtClean="0"/>
              <a:t>Second goal can be non-academic</a:t>
            </a:r>
            <a:endParaRPr lang="en-US" altLang="en-US" sz="800" dirty="0"/>
          </a:p>
          <a:p>
            <a:pPr>
              <a:spcAft>
                <a:spcPts val="1200"/>
              </a:spcAft>
            </a:pPr>
            <a:r>
              <a:rPr lang="en-US" altLang="en-US" sz="3200" dirty="0"/>
              <a:t>District-wide, school-wide or nationally recognized </a:t>
            </a:r>
            <a:r>
              <a:rPr lang="en-US" altLang="en-US" sz="3200" dirty="0" smtClean="0"/>
              <a:t>measure</a:t>
            </a:r>
            <a:r>
              <a:rPr lang="en-US" altLang="en-US" sz="3200" dirty="0"/>
              <a:t>s</a:t>
            </a:r>
          </a:p>
          <a:p>
            <a:pPr lvl="1">
              <a:spcAft>
                <a:spcPts val="1200"/>
              </a:spcAft>
            </a:pPr>
            <a:r>
              <a:rPr lang="en-US" altLang="en-US" sz="2800" dirty="0" smtClean="0"/>
              <a:t>Recommend interim and classroom-based tests</a:t>
            </a:r>
          </a:p>
          <a:p>
            <a:pPr lvl="1">
              <a:spcAft>
                <a:spcPts val="1200"/>
              </a:spcAft>
            </a:pPr>
            <a:r>
              <a:rPr lang="en-US" altLang="en-US" sz="2800" dirty="0" smtClean="0"/>
              <a:t>Statewide assessment should not be the sole source of evidence</a:t>
            </a:r>
            <a:endParaRPr lang="en-US" sz="2800" dirty="0"/>
          </a:p>
          <a:p>
            <a:pPr>
              <a:spcAft>
                <a:spcPts val="1200"/>
              </a:spcAft>
            </a:pPr>
            <a:r>
              <a:rPr lang="en-US" altLang="en-US" sz="3200" dirty="0"/>
              <a:t>Quality Review Checklist used for goal setting</a:t>
            </a:r>
          </a:p>
          <a:p>
            <a:pPr lvl="1"/>
            <a:endParaRPr lang="en-US" sz="2800" dirty="0"/>
          </a:p>
          <a:p>
            <a:endParaRPr lang="en-US" sz="32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lstStyle/>
          <a:p>
            <a:r>
              <a:rPr lang="en-US" dirty="0" smtClean="0"/>
              <a:t>Requirements for SLG Goals</a:t>
            </a:r>
            <a:endParaRPr lang="en-US" dirty="0"/>
          </a:p>
        </p:txBody>
      </p:sp>
    </p:spTree>
    <p:extLst>
      <p:ext uri="{BB962C8B-B14F-4D97-AF65-F5344CB8AC3E}">
        <p14:creationId xmlns:p14="http://schemas.microsoft.com/office/powerpoint/2010/main" val="305891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spcAft>
                <a:spcPct val="0"/>
              </a:spcAft>
            </a:pPr>
            <a:r>
              <a:rPr lang="en-US" altLang="en-US" sz="3200" dirty="0"/>
              <a:t>Takes place during the goal setting phase of the professional growth cycle for teachers and administrators</a:t>
            </a:r>
          </a:p>
          <a:p>
            <a:pPr fontAlgn="base">
              <a:spcAft>
                <a:spcPct val="0"/>
              </a:spcAft>
            </a:pPr>
            <a:endParaRPr lang="en-US" altLang="en-US" sz="3200" dirty="0"/>
          </a:p>
          <a:p>
            <a:pPr fontAlgn="base">
              <a:spcAft>
                <a:spcPct val="0"/>
              </a:spcAft>
            </a:pPr>
            <a:r>
              <a:rPr lang="en-US" altLang="en-US" sz="3200" dirty="0"/>
              <a:t>For an SLG goal to be approved, all criteria must be met</a:t>
            </a:r>
          </a:p>
          <a:p>
            <a:pPr fontAlgn="base">
              <a:spcAft>
                <a:spcPct val="0"/>
              </a:spcAft>
            </a:pPr>
            <a:endParaRPr lang="en-US" altLang="en-US" sz="3200" dirty="0"/>
          </a:p>
          <a:p>
            <a:pPr fontAlgn="base">
              <a:spcAft>
                <a:spcPct val="0"/>
              </a:spcAft>
            </a:pPr>
            <a:r>
              <a:rPr lang="en-US" altLang="en-US" sz="3200" dirty="0"/>
              <a:t>Version with guiding questions available in SLG section of </a:t>
            </a:r>
            <a:r>
              <a:rPr lang="en-US" altLang="en-US" sz="3200" dirty="0">
                <a:hlinkClick r:id="rId3"/>
              </a:rPr>
              <a:t>toolkit</a:t>
            </a:r>
            <a:endParaRPr lang="en-US" altLang="en-US" sz="3200" dirty="0"/>
          </a:p>
          <a:p>
            <a:pPr marL="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smtClean="0"/>
              <a:t>Quality Review Checklist</a:t>
            </a:r>
            <a:endParaRPr lang="en-US" dirty="0"/>
          </a:p>
        </p:txBody>
      </p:sp>
    </p:spTree>
    <p:extLst>
      <p:ext uri="{BB962C8B-B14F-4D97-AF65-F5344CB8AC3E}">
        <p14:creationId xmlns:p14="http://schemas.microsoft.com/office/powerpoint/2010/main" val="224414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sz="3200" dirty="0"/>
              <a:t>Content is focused, not everything you </a:t>
            </a:r>
            <a:r>
              <a:rPr lang="en-US" sz="3200" dirty="0" smtClean="0"/>
              <a:t>teach</a:t>
            </a:r>
            <a:endParaRPr lang="en-US" sz="3200" dirty="0"/>
          </a:p>
          <a:p>
            <a:pPr>
              <a:spcAft>
                <a:spcPts val="1200"/>
              </a:spcAft>
            </a:pPr>
            <a:r>
              <a:rPr lang="en-US" sz="3200" dirty="0"/>
              <a:t>Context can help ascertain instructional </a:t>
            </a:r>
            <a:r>
              <a:rPr lang="en-US" sz="3200" dirty="0" smtClean="0"/>
              <a:t>needs</a:t>
            </a:r>
            <a:endParaRPr lang="en-US" sz="3200" dirty="0"/>
          </a:p>
          <a:p>
            <a:pPr>
              <a:spcAft>
                <a:spcPts val="1200"/>
              </a:spcAft>
            </a:pPr>
            <a:r>
              <a:rPr lang="en-US" sz="3200" dirty="0"/>
              <a:t>Tier goals/targets where </a:t>
            </a:r>
            <a:r>
              <a:rPr lang="en-US" sz="3200" dirty="0" smtClean="0"/>
              <a:t>appropriate</a:t>
            </a:r>
            <a:endParaRPr lang="en-US" sz="3200" dirty="0"/>
          </a:p>
          <a:p>
            <a:pPr>
              <a:spcAft>
                <a:spcPts val="1200"/>
              </a:spcAft>
            </a:pPr>
            <a:r>
              <a:rPr lang="en-US" sz="3200" dirty="0"/>
              <a:t>Include the support YOU need</a:t>
            </a:r>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p:cNvSpPr>
            <a:spLocks noGrp="1"/>
          </p:cNvSpPr>
          <p:nvPr>
            <p:ph type="title"/>
          </p:nvPr>
        </p:nvSpPr>
        <p:spPr/>
        <p:txBody>
          <a:bodyPr>
            <a:normAutofit/>
          </a:bodyPr>
          <a:lstStyle/>
          <a:p>
            <a:r>
              <a:rPr lang="en-US" dirty="0" smtClean="0"/>
              <a:t>Recommendations</a:t>
            </a:r>
            <a:endParaRPr lang="en-US" dirty="0"/>
          </a:p>
        </p:txBody>
      </p:sp>
    </p:spTree>
    <p:extLst>
      <p:ext uri="{BB962C8B-B14F-4D97-AF65-F5344CB8AC3E}">
        <p14:creationId xmlns:p14="http://schemas.microsoft.com/office/powerpoint/2010/main" val="3740754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Tiered Targets</a:t>
            </a:r>
            <a:endParaRPr lang="en-US" dirty="0"/>
          </a:p>
        </p:txBody>
      </p:sp>
      <p:sp>
        <p:nvSpPr>
          <p:cNvPr id="2" name="Content Placeholder 1"/>
          <p:cNvSpPr>
            <a:spLocks noGrp="1"/>
          </p:cNvSpPr>
          <p:nvPr>
            <p:ph idx="1"/>
          </p:nvPr>
        </p:nvSpPr>
        <p:spPr/>
        <p:txBody>
          <a:bodyPr>
            <a:noAutofit/>
          </a:bodyPr>
          <a:lstStyle/>
          <a:p>
            <a:pPr>
              <a:spcAft>
                <a:spcPts val="600"/>
              </a:spcAft>
            </a:pPr>
            <a:r>
              <a:rPr lang="en-US" sz="3200" dirty="0"/>
              <a:t>Students enter the classroom with a range of knowledge and </a:t>
            </a:r>
            <a:r>
              <a:rPr lang="en-US" sz="3200" dirty="0" smtClean="0"/>
              <a:t>skills</a:t>
            </a:r>
            <a:endParaRPr lang="en-US" sz="3200" dirty="0"/>
          </a:p>
          <a:p>
            <a:pPr>
              <a:spcAft>
                <a:spcPts val="600"/>
              </a:spcAft>
            </a:pPr>
            <a:r>
              <a:rPr lang="en-US" sz="3200" dirty="0"/>
              <a:t>Tiered targets help ensure that each student is appropriately </a:t>
            </a:r>
            <a:r>
              <a:rPr lang="en-US" sz="3200" dirty="0" smtClean="0"/>
              <a:t>challenged</a:t>
            </a:r>
            <a:endParaRPr lang="en-US" sz="3200" dirty="0"/>
          </a:p>
          <a:p>
            <a:pPr>
              <a:spcAft>
                <a:spcPts val="600"/>
              </a:spcAft>
            </a:pPr>
            <a:r>
              <a:rPr lang="en-US" sz="3200" dirty="0"/>
              <a:t>Tiers typically set for groups of students with similar performance </a:t>
            </a:r>
          </a:p>
          <a:p>
            <a:pPr>
              <a:spcAft>
                <a:spcPts val="600"/>
              </a:spcAft>
            </a:pPr>
            <a:r>
              <a:rPr lang="en-US" sz="3200" dirty="0"/>
              <a:t>Tiered targets allow for more realistic expectations for goal attainment</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11" name="Picture Placeholder 10" descr="This image is a picture of a dart board. It is included for aesthetic purposes." title="Tiered Targets"/>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2164" r="12164"/>
          <a:stretch>
            <a:fillRect/>
          </a:stretch>
        </p:blipFill>
        <p:spPr>
          <a:xfrm>
            <a:off x="1026469" y="2139045"/>
            <a:ext cx="3347823" cy="3474869"/>
          </a:xfrm>
        </p:spPr>
      </p:pic>
    </p:spTree>
    <p:extLst>
      <p:ext uri="{BB962C8B-B14F-4D97-AF65-F5344CB8AC3E}">
        <p14:creationId xmlns:p14="http://schemas.microsoft.com/office/powerpoint/2010/main" val="151930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pPr>
              <a:spcAft>
                <a:spcPts val="1200"/>
              </a:spcAft>
            </a:pPr>
            <a:r>
              <a:rPr lang="en-US" sz="3200" dirty="0">
                <a:cs typeface="Calibri" panose="020F0502020204030204" pitchFamily="34" charset="0"/>
              </a:rPr>
              <a:t>Summative evaluations must be based on multiple measures</a:t>
            </a:r>
          </a:p>
          <a:p>
            <a:pPr lvl="1">
              <a:spcAft>
                <a:spcPts val="1200"/>
              </a:spcAft>
            </a:pPr>
            <a:r>
              <a:rPr lang="en-US" sz="2800" dirty="0">
                <a:cs typeface="Calibri" panose="020F0502020204030204" pitchFamily="34" charset="0"/>
              </a:rPr>
              <a:t>Professional Practice, Professional Responsibility, and Student Learning &amp;</a:t>
            </a:r>
            <a:r>
              <a:rPr lang="en-US" sz="2800" dirty="0" smtClean="0">
                <a:cs typeface="Calibri" panose="020F0502020204030204" pitchFamily="34" charset="0"/>
              </a:rPr>
              <a:t> </a:t>
            </a:r>
            <a:r>
              <a:rPr lang="en-US" sz="2800" dirty="0">
                <a:cs typeface="Calibri" panose="020F0502020204030204" pitchFamily="34" charset="0"/>
              </a:rPr>
              <a:t>Growth</a:t>
            </a:r>
          </a:p>
          <a:p>
            <a:pPr>
              <a:spcAft>
                <a:spcPts val="1200"/>
              </a:spcAft>
            </a:pPr>
            <a:r>
              <a:rPr lang="en-US" sz="3200" dirty="0">
                <a:cs typeface="Calibri" panose="020F0502020204030204" pitchFamily="34" charset="0"/>
              </a:rPr>
              <a:t>Districts determine the degree of impact of each of the three types of measures on the summative evaluation</a:t>
            </a:r>
          </a:p>
          <a:p>
            <a:pPr>
              <a:spcAft>
                <a:spcPts val="1200"/>
              </a:spcAft>
            </a:pPr>
            <a:r>
              <a:rPr lang="en-US" sz="3200" dirty="0">
                <a:cs typeface="Calibri" panose="020F0502020204030204" pitchFamily="34" charset="0"/>
              </a:rPr>
              <a:t>Summative ratings reported to ODE must include PP and PR</a:t>
            </a:r>
          </a:p>
          <a:p>
            <a:pPr lvl="1">
              <a:spcAft>
                <a:spcPts val="1200"/>
              </a:spcAft>
            </a:pPr>
            <a:r>
              <a:rPr lang="en-US" sz="2800" dirty="0">
                <a:cs typeface="Calibri" panose="020F0502020204030204" pitchFamily="34" charset="0"/>
              </a:rPr>
              <a:t>Inclusion of SLG in calculation is </a:t>
            </a:r>
            <a:r>
              <a:rPr lang="en-US" sz="2800" dirty="0" smtClean="0">
                <a:cs typeface="Calibri" panose="020F0502020204030204" pitchFamily="34" charset="0"/>
              </a:rPr>
              <a:t>optional</a:t>
            </a:r>
          </a:p>
          <a:p>
            <a:pPr lvl="1">
              <a:spcAft>
                <a:spcPts val="1200"/>
              </a:spcAft>
            </a:pPr>
            <a:r>
              <a:rPr lang="en-US" sz="2800" dirty="0" smtClean="0">
                <a:cs typeface="Calibri" panose="020F0502020204030204" pitchFamily="34" charset="0"/>
              </a:rPr>
              <a:t>Reported in the </a:t>
            </a:r>
            <a:r>
              <a:rPr lang="en-US" sz="2800" dirty="0" smtClean="0">
                <a:cs typeface="Calibri" panose="020F0502020204030204" pitchFamily="34" charset="0"/>
                <a:hlinkClick r:id="rId3"/>
              </a:rPr>
              <a:t>Principal and Teacher Evaluation Data Collection</a:t>
            </a:r>
            <a:endParaRPr lang="en-US" sz="2800" dirty="0">
              <a:cs typeface="Calibri" panose="020F0502020204030204" pitchFamily="34" charset="0"/>
            </a:endParaRPr>
          </a:p>
          <a:p>
            <a:pPr marL="457200" lvl="1" indent="0">
              <a:buNone/>
            </a:pPr>
            <a:endParaRPr lang="en-US" sz="3200" dirty="0" smtClean="0"/>
          </a:p>
          <a:p>
            <a:pPr marL="457200" lvl="1" indent="0">
              <a:buNone/>
            </a:pPr>
            <a:endParaRPr lang="en-US" sz="32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
        <p:nvSpPr>
          <p:cNvPr id="7" name="Title 6"/>
          <p:cNvSpPr>
            <a:spLocks noGrp="1"/>
          </p:cNvSpPr>
          <p:nvPr>
            <p:ph type="title"/>
          </p:nvPr>
        </p:nvSpPr>
        <p:spPr/>
        <p:txBody>
          <a:bodyPr/>
          <a:lstStyle/>
          <a:p>
            <a:r>
              <a:rPr lang="en-US" dirty="0" smtClean="0"/>
              <a:t>Role of SLG Goals in Evaluation</a:t>
            </a:r>
            <a:endParaRPr lang="en-US" dirty="0"/>
          </a:p>
        </p:txBody>
      </p:sp>
    </p:spTree>
    <p:extLst>
      <p:ext uri="{BB962C8B-B14F-4D97-AF65-F5344CB8AC3E}">
        <p14:creationId xmlns:p14="http://schemas.microsoft.com/office/powerpoint/2010/main" val="3002988699"/>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1EDF2100B64E49B1291E2901D21D48" ma:contentTypeVersion="7" ma:contentTypeDescription="Create a new document." ma:contentTypeScope="" ma:versionID="446566eb20b54b48c69742cc1c9903eb">
  <xsd:schema xmlns:xsd="http://www.w3.org/2001/XMLSchema" xmlns:xs="http://www.w3.org/2001/XMLSchema" xmlns:p="http://schemas.microsoft.com/office/2006/metadata/properties" xmlns:ns1="http://schemas.microsoft.com/sharepoint/v3" xmlns:ns2="a46da635-35ab-4168-9e0e-61b66d2ed8e3" xmlns:ns3="54031767-dd6d-417c-ab73-583408f47564" targetNamespace="http://schemas.microsoft.com/office/2006/metadata/properties" ma:root="true" ma:fieldsID="7087f3705c773f4cf2c7d9b38a145241" ns1:_="" ns2:_="" ns3:_="">
    <xsd:import namespace="http://schemas.microsoft.com/sharepoint/v3"/>
    <xsd:import namespace="a46da635-35ab-4168-9e0e-61b66d2ed8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6da635-35ab-4168-9e0e-61b66d2ed8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a46da635-35ab-4168-9e0e-61b66d2ed8e3" xsi:nil="true"/>
    <Remediation_x0020_Date xmlns="a46da635-35ab-4168-9e0e-61b66d2ed8e3">2022-05-12T07:00:00+00:00</Remediation_x0020_Date>
    <Priority xmlns="a46da635-35ab-4168-9e0e-61b66d2ed8e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F3D0B6-B693-428F-BA9E-1FA253F7F346}"/>
</file>

<file path=customXml/itemProps2.xml><?xml version="1.0" encoding="utf-8"?>
<ds:datastoreItem xmlns:ds="http://schemas.openxmlformats.org/officeDocument/2006/customXml" ds:itemID="{1C2AA772-8C0A-480C-9E0C-84C76C73C71D}">
  <ds:schemaRefs>
    <ds:schemaRef ds:uri="http://schemas.microsoft.com/office/2006/documentManagement/types"/>
    <ds:schemaRef ds:uri="033ab11c-6041-4f50-b845-c0c38e41b3e3"/>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54031767-dd6d-417c-ab73-583408f47564"/>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2148</TotalTime>
  <Words>2301</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Calibri</vt:lpstr>
      <vt:lpstr>Franklin Gothic Book</vt:lpstr>
      <vt:lpstr>Times New Roman</vt:lpstr>
      <vt:lpstr>2021ODE</vt:lpstr>
      <vt:lpstr>Green_2021ODE</vt:lpstr>
      <vt:lpstr>Gold_2021ODE</vt:lpstr>
      <vt:lpstr>Orange_2021ODE</vt:lpstr>
      <vt:lpstr>Red_2021ODE</vt:lpstr>
      <vt:lpstr>Teal_2021ODE</vt:lpstr>
      <vt:lpstr>Student Learning and Growth Goals</vt:lpstr>
      <vt:lpstr>Outcomes</vt:lpstr>
      <vt:lpstr>Achievement Goals vs. SLG Goals</vt:lpstr>
      <vt:lpstr>Required Components of SLG Goals</vt:lpstr>
      <vt:lpstr>Requirements for SLG Goals</vt:lpstr>
      <vt:lpstr>Quality Review Checklist</vt:lpstr>
      <vt:lpstr>Recommendations</vt:lpstr>
      <vt:lpstr>Tiered Targets</vt:lpstr>
      <vt:lpstr>Role of SLG Goals in Evaluation</vt:lpstr>
      <vt:lpstr>Common Questions</vt:lpstr>
      <vt:lpstr>Where does goal setting originate?</vt:lpstr>
      <vt:lpstr>Who has to set SLG goals?</vt:lpstr>
      <vt:lpstr>Who are goals set for?</vt:lpstr>
      <vt:lpstr>What assessments can be used?</vt:lpstr>
      <vt:lpstr>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SLG Foundations</dc:title>
  <dc:creator>MARTIN Sarah * ODE</dc:creator>
  <cp:lastModifiedBy>MARTIN Sarah * ODE</cp:lastModifiedBy>
  <cp:revision>150</cp:revision>
  <dcterms:created xsi:type="dcterms:W3CDTF">2021-11-08T23:34:50Z</dcterms:created>
  <dcterms:modified xsi:type="dcterms:W3CDTF">2023-07-27T19:44:33Z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0x010100AD1EDF2100B64E49B1291E2901D21D48</vt:lpwstr>
  </property>
</Properties>
</file>