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6.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4.xml" ContentType="application/vnd.openxmlformats-officedocument.presentationml.slide+xml"/>
  <Override PartName="/ppt/slides/slide16.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6.xml" ContentType="application/vnd.openxmlformats-officedocument.presentationml.notesSlide+xml"/>
  <Override PartName="/ppt/notesSlides/notesSlide3.xml" ContentType="application/vnd.openxmlformats-officedocument.presentationml.notesSlide+xml"/>
  <Override PartName="/ppt/notesSlides/notesSlide8.xml" ContentType="application/vnd.openxmlformats-officedocument.presentationml.notesSlide+xml"/>
  <Override PartName="/ppt/notesSlides/notesSlide14.xml" ContentType="application/vnd.openxmlformats-officedocument.presentationml.notesSlide+xml"/>
  <Override PartName="/ppt/notesSlides/notesSlide7.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3.xml" ContentType="application/vnd.openxmlformats-officedocument.presentationml.notesSlide+xml"/>
  <Override PartName="/ppt/notesSlides/notesSlide15.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19"/>
  </p:notesMasterIdLst>
  <p:sldIdLst>
    <p:sldId id="256" r:id="rId2"/>
    <p:sldId id="258" r:id="rId3"/>
    <p:sldId id="259" r:id="rId4"/>
    <p:sldId id="260" r:id="rId5"/>
    <p:sldId id="261" r:id="rId6"/>
    <p:sldId id="262" r:id="rId7"/>
    <p:sldId id="265" r:id="rId8"/>
    <p:sldId id="266" r:id="rId9"/>
    <p:sldId id="278" r:id="rId10"/>
    <p:sldId id="268" r:id="rId11"/>
    <p:sldId id="269" r:id="rId12"/>
    <p:sldId id="270" r:id="rId13"/>
    <p:sldId id="273" r:id="rId14"/>
    <p:sldId id="274" r:id="rId15"/>
    <p:sldId id="279" r:id="rId16"/>
    <p:sldId id="276" r:id="rId17"/>
    <p:sldId id="280" r:id="rId1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73134" autoAdjust="0"/>
  </p:normalViewPr>
  <p:slideViewPr>
    <p:cSldViewPr>
      <p:cViewPr varScale="1">
        <p:scale>
          <a:sx n="84" d="100"/>
          <a:sy n="84" d="100"/>
        </p:scale>
        <p:origin x="1458"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C954DC2F-AA0D-4951-A92B-E92C8E473F41}" type="datetimeFigureOut">
              <a:rPr lang="en-US"/>
              <a:pPr>
                <a:defRPr/>
              </a:pPr>
              <a:t>9/6/2018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0C9ABCD5-98F5-410A-83F4-317D58C43391}" type="slidenum">
              <a:rPr lang="en-US" altLang="en-US"/>
              <a:pPr/>
              <a:t>‹#›</a:t>
            </a:fld>
            <a:endParaRPr lang="en-US" altLang="en-US"/>
          </a:p>
        </p:txBody>
      </p:sp>
    </p:spTree>
    <p:extLst>
      <p:ext uri="{BB962C8B-B14F-4D97-AF65-F5344CB8AC3E}">
        <p14:creationId xmlns:p14="http://schemas.microsoft.com/office/powerpoint/2010/main" val="41192201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E8BF58B7-CAC9-488A-AB53-A61AE96DC8AC}" type="slidenum">
              <a:rPr lang="en-US" altLang="en-US">
                <a:latin typeface="Arial" charset="0"/>
              </a:rPr>
              <a:pPr>
                <a:spcBef>
                  <a:spcPct val="0"/>
                </a:spcBef>
              </a:pPr>
              <a:t>1</a:t>
            </a:fld>
            <a:endParaRPr lang="en-US" altLang="en-US">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5FB3E2-11B1-4331-9A5C-37D93105D236}" type="slidenum">
              <a:rPr lang="en-US" smtClean="0"/>
              <a:t>10</a:t>
            </a:fld>
            <a:endParaRPr lang="en-US"/>
          </a:p>
        </p:txBody>
      </p:sp>
    </p:spTree>
    <p:extLst>
      <p:ext uri="{BB962C8B-B14F-4D97-AF65-F5344CB8AC3E}">
        <p14:creationId xmlns:p14="http://schemas.microsoft.com/office/powerpoint/2010/main" val="32322044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SLG goals must</a:t>
            </a:r>
            <a:r>
              <a:rPr lang="en-US" baseline="0" dirty="0" smtClean="0"/>
              <a:t> be based on data about the educator and his/her students. Once the educator has drafted a goal, it is shared with the evaluator. Because this is a collaborative process, the evaluator may ask the educator to clarify or identify how their goal aligns with the larger school or district needs.</a:t>
            </a:r>
            <a:endParaRPr lang="en-US" dirty="0"/>
          </a:p>
        </p:txBody>
      </p:sp>
      <p:sp>
        <p:nvSpPr>
          <p:cNvPr id="4" name="Slide Number Placeholder 3"/>
          <p:cNvSpPr>
            <a:spLocks noGrp="1"/>
          </p:cNvSpPr>
          <p:nvPr>
            <p:ph type="sldNum" sz="quarter" idx="10"/>
          </p:nvPr>
        </p:nvSpPr>
        <p:spPr/>
        <p:txBody>
          <a:bodyPr/>
          <a:lstStyle/>
          <a:p>
            <a:fld id="{2FB62C51-B965-466B-8D8B-9F01CBA68B5C}" type="slidenum">
              <a:rPr lang="en-US" smtClean="0"/>
              <a:t>11</a:t>
            </a:fld>
            <a:endParaRPr lang="en-US"/>
          </a:p>
        </p:txBody>
      </p:sp>
    </p:spTree>
    <p:extLst>
      <p:ext uri="{BB962C8B-B14F-4D97-AF65-F5344CB8AC3E}">
        <p14:creationId xmlns:p14="http://schemas.microsoft.com/office/powerpoint/2010/main" val="13269060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When determining who has to set SLG goals, the primary question is “who is required to be evaluated under SB 290?” To that end, the department developed a guidance document by that name that can be found on the FAQ and Guidance page of the Educator Effectiveness toolkit. ODE was required to use the statutory definitions of “teacher” and “administrator”  in this process. There is a flow chart on p.3 of the guidance </a:t>
            </a:r>
            <a:r>
              <a:rPr lang="en-US" dirty="0" smtClean="0"/>
              <a:t>(https://www.oregon.gov/ode/educator-resources/educator_effectiveness/Documents/guidance-for-sb-290-evaluations.pdf)</a:t>
            </a:r>
          </a:p>
          <a:p>
            <a:r>
              <a:rPr lang="en-US" dirty="0" smtClean="0"/>
              <a:t>Additionally,</a:t>
            </a:r>
            <a:r>
              <a:rPr lang="en-US" baseline="0" dirty="0" smtClean="0"/>
              <a:t> the FAQs for educator effectiveness address specific questions about who has to be evaluated.</a:t>
            </a:r>
            <a:endParaRPr lang="en-US" dirty="0" smtClean="0"/>
          </a:p>
          <a:p>
            <a:endParaRPr lang="en-US" dirty="0" smtClean="0"/>
          </a:p>
          <a:p>
            <a:r>
              <a:rPr lang="en-US" dirty="0" smtClean="0"/>
              <a:t>FAQs</a:t>
            </a:r>
            <a:r>
              <a:rPr lang="en-US" baseline="0" dirty="0" smtClean="0"/>
              <a:t> -https://www.oregon.gov/ode/educator-resources/educator_effectiveness/Documents/faqs-for-educator-effectiveness.pdf</a:t>
            </a:r>
            <a:endParaRPr lang="en-US" dirty="0" smtClean="0"/>
          </a:p>
        </p:txBody>
      </p:sp>
      <p:sp>
        <p:nvSpPr>
          <p:cNvPr id="4" name="Slide Number Placeholder 3"/>
          <p:cNvSpPr>
            <a:spLocks noGrp="1"/>
          </p:cNvSpPr>
          <p:nvPr>
            <p:ph type="sldNum" sz="quarter" idx="10"/>
          </p:nvPr>
        </p:nvSpPr>
        <p:spPr/>
        <p:txBody>
          <a:bodyPr/>
          <a:lstStyle/>
          <a:p>
            <a:fld id="{2FB62C51-B965-466B-8D8B-9F01CBA68B5C}" type="slidenum">
              <a:rPr lang="en-US" smtClean="0"/>
              <a:t>12</a:t>
            </a:fld>
            <a:endParaRPr lang="en-US"/>
          </a:p>
        </p:txBody>
      </p:sp>
    </p:spTree>
    <p:extLst>
      <p:ext uri="{BB962C8B-B14F-4D97-AF65-F5344CB8AC3E}">
        <p14:creationId xmlns:p14="http://schemas.microsoft.com/office/powerpoint/2010/main" val="19303134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smtClean="0"/>
              <a:t>Teachers</a:t>
            </a:r>
          </a:p>
          <a:p>
            <a:r>
              <a:rPr lang="en-US" dirty="0" smtClean="0"/>
              <a:t>Not necessarily </a:t>
            </a:r>
            <a:r>
              <a:rPr lang="en-US" b="1" dirty="0" smtClean="0"/>
              <a:t>all </a:t>
            </a:r>
            <a:r>
              <a:rPr lang="en-US" dirty="0" smtClean="0"/>
              <a:t>students you teach/lead, depends on your role/level. Students in a course or class, or a specific instructional timeframe for interventionists; students who are present for both the pre and post assessment (intact group)</a:t>
            </a:r>
          </a:p>
          <a:p>
            <a:r>
              <a:rPr lang="en-US" dirty="0" smtClean="0"/>
              <a:t> </a:t>
            </a:r>
          </a:p>
          <a:p>
            <a:r>
              <a:rPr lang="en-US" dirty="0" smtClean="0"/>
              <a:t>Administrators</a:t>
            </a:r>
          </a:p>
          <a:p>
            <a:r>
              <a:rPr lang="en-US" i="0" dirty="0" smtClean="0"/>
              <a:t>ODE has received additional guidance from USED on goal setting for administrators. Previous guidance put out by ODE indicated that administrator goals had to address all the grades within the school. The new guidance is that administrator SLG goals can focus more narrowly on one or two grade levels, if the data warrants it. For example, if the analysis of school data shows that primary mathematics is the highest area of need the administrator could set a goal for K-2 students in math.</a:t>
            </a:r>
          </a:p>
          <a:p>
            <a:endParaRPr lang="en-US" i="0" dirty="0" smtClean="0"/>
          </a:p>
          <a:p>
            <a:r>
              <a:rPr lang="en-US" i="0" dirty="0" smtClean="0"/>
              <a:t>The previous version of the guidance also indicated that administrators could set one of their goals in a non-academic area such as behavior, graduation rates, attendance, etc. In the revised guidance the USED has made clear that all administrators SLG goals must be focused on academic growth. Administrators are free to set professional goals in non-academic areas or use non-academic areas as strategies to meet academic goals.</a:t>
            </a:r>
          </a:p>
          <a:p>
            <a:endParaRPr lang="en-US" i="0" dirty="0" smtClean="0"/>
          </a:p>
          <a:p>
            <a:endParaRPr lang="en-US" i="0" dirty="0"/>
          </a:p>
        </p:txBody>
      </p:sp>
      <p:sp>
        <p:nvSpPr>
          <p:cNvPr id="4" name="Slide Number Placeholder 3"/>
          <p:cNvSpPr>
            <a:spLocks noGrp="1"/>
          </p:cNvSpPr>
          <p:nvPr>
            <p:ph type="sldNum" sz="quarter" idx="10"/>
          </p:nvPr>
        </p:nvSpPr>
        <p:spPr/>
        <p:txBody>
          <a:bodyPr/>
          <a:lstStyle/>
          <a:p>
            <a:fld id="{2FB62C51-B965-466B-8D8B-9F01CBA68B5C}" type="slidenum">
              <a:rPr lang="en-US" smtClean="0"/>
              <a:t>13</a:t>
            </a:fld>
            <a:endParaRPr lang="en-US"/>
          </a:p>
        </p:txBody>
      </p:sp>
    </p:spTree>
    <p:extLst>
      <p:ext uri="{BB962C8B-B14F-4D97-AF65-F5344CB8AC3E}">
        <p14:creationId xmlns:p14="http://schemas.microsoft.com/office/powerpoint/2010/main" val="39972547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Oregon statewide assessments</a:t>
            </a:r>
            <a:r>
              <a:rPr lang="en-US" baseline="0" dirty="0" smtClean="0"/>
              <a:t> </a:t>
            </a:r>
            <a:r>
              <a:rPr lang="en-US" dirty="0" smtClean="0"/>
              <a:t>include SMARTER Balanced (formerly OAKS) and Extended Assessments in ELA and Math. With</a:t>
            </a:r>
            <a:r>
              <a:rPr lang="en-US" baseline="0" dirty="0" smtClean="0"/>
              <a:t> the removal of Oregon’s waiver, statewide assessments are now an OPTIONAL measure for SLG goal attainment.</a:t>
            </a:r>
            <a:endParaRPr lang="en-US" dirty="0" smtClean="0"/>
          </a:p>
          <a:p>
            <a:endParaRPr lang="en-US" dirty="0" smtClean="0"/>
          </a:p>
          <a:p>
            <a:r>
              <a:rPr lang="en-US" dirty="0" smtClean="0"/>
              <a:t>School-wide or district-wide assessments that have been purchased or developed by the school or district may also be used. They can include, but are not limited to: </a:t>
            </a:r>
          </a:p>
          <a:p>
            <a:r>
              <a:rPr lang="en-US" dirty="0" smtClean="0"/>
              <a:t>Commercially developed assessments  that include pre- and post-measures</a:t>
            </a:r>
          </a:p>
          <a:p>
            <a:r>
              <a:rPr lang="en-US" dirty="0" smtClean="0"/>
              <a:t>Locally developed assessments that include pre- and post-measures</a:t>
            </a:r>
          </a:p>
          <a:p>
            <a:r>
              <a:rPr lang="en-US" dirty="0" smtClean="0"/>
              <a:t>Results from proficiency-based assessment systems</a:t>
            </a:r>
          </a:p>
          <a:p>
            <a:r>
              <a:rPr lang="en-US" dirty="0" smtClean="0"/>
              <a:t>Locally-developed collections of evidence, i.e. portfolios of student work that include multiple types of performance</a:t>
            </a:r>
          </a:p>
          <a:p>
            <a:endParaRPr lang="en-US" dirty="0" smtClean="0"/>
          </a:p>
          <a:p>
            <a:r>
              <a:rPr lang="en-US" dirty="0" smtClean="0"/>
              <a:t>Classroom measures developed by individual teachers would not meet this requirement.</a:t>
            </a:r>
          </a:p>
        </p:txBody>
      </p:sp>
      <p:sp>
        <p:nvSpPr>
          <p:cNvPr id="4" name="Slide Number Placeholder 3"/>
          <p:cNvSpPr>
            <a:spLocks noGrp="1"/>
          </p:cNvSpPr>
          <p:nvPr>
            <p:ph type="sldNum" sz="quarter" idx="10"/>
          </p:nvPr>
        </p:nvSpPr>
        <p:spPr/>
        <p:txBody>
          <a:bodyPr/>
          <a:lstStyle/>
          <a:p>
            <a:fld id="{2FB62C51-B965-466B-8D8B-9F01CBA68B5C}" type="slidenum">
              <a:rPr lang="en-US" smtClean="0"/>
              <a:t>14</a:t>
            </a:fld>
            <a:endParaRPr lang="en-US"/>
          </a:p>
        </p:txBody>
      </p:sp>
    </p:spTree>
    <p:extLst>
      <p:ext uri="{BB962C8B-B14F-4D97-AF65-F5344CB8AC3E}">
        <p14:creationId xmlns:p14="http://schemas.microsoft.com/office/powerpoint/2010/main" val="1565960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dirty="0" smtClean="0"/>
              <a:t>There are a wealth of materials provided in the Educator Effectiveness toolkit on the ODE website. Guidance documents, recommended rubrics, sample SLG goals and resources and materials developed by districts can all be accessed from this web page.</a:t>
            </a:r>
          </a:p>
          <a:p>
            <a:endParaRPr lang="en-US" dirty="0"/>
          </a:p>
        </p:txBody>
      </p:sp>
      <p:sp>
        <p:nvSpPr>
          <p:cNvPr id="4" name="Slide Number Placeholder 3"/>
          <p:cNvSpPr>
            <a:spLocks noGrp="1"/>
          </p:cNvSpPr>
          <p:nvPr>
            <p:ph type="sldNum" sz="quarter" idx="10"/>
          </p:nvPr>
        </p:nvSpPr>
        <p:spPr/>
        <p:txBody>
          <a:bodyPr/>
          <a:lstStyle/>
          <a:p>
            <a:fld id="{2FB62C51-B965-466B-8D8B-9F01CBA68B5C}" type="slidenum">
              <a:rPr lang="en-US" smtClean="0"/>
              <a:t>15</a:t>
            </a:fld>
            <a:endParaRPr lang="en-US"/>
          </a:p>
        </p:txBody>
      </p:sp>
    </p:spTree>
    <p:extLst>
      <p:ext uri="{BB962C8B-B14F-4D97-AF65-F5344CB8AC3E}">
        <p14:creationId xmlns:p14="http://schemas.microsoft.com/office/powerpoint/2010/main" val="17856345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B62C51-B965-466B-8D8B-9F01CBA68B5C}" type="slidenum">
              <a:rPr lang="en-US" smtClean="0"/>
              <a:t>16</a:t>
            </a:fld>
            <a:endParaRPr lang="en-US"/>
          </a:p>
        </p:txBody>
      </p:sp>
    </p:spTree>
    <p:extLst>
      <p:ext uri="{BB962C8B-B14F-4D97-AF65-F5344CB8AC3E}">
        <p14:creationId xmlns:p14="http://schemas.microsoft.com/office/powerpoint/2010/main" val="35131396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a:t>
            </a:r>
            <a:r>
              <a:rPr lang="en-US" baseline="0" dirty="0" smtClean="0"/>
              <a:t> you have more specific questions about SLGs, contact these specialists at ODE</a:t>
            </a:r>
            <a:endParaRPr lang="en-US" dirty="0"/>
          </a:p>
        </p:txBody>
      </p:sp>
      <p:sp>
        <p:nvSpPr>
          <p:cNvPr id="4" name="Slide Number Placeholder 3"/>
          <p:cNvSpPr>
            <a:spLocks noGrp="1"/>
          </p:cNvSpPr>
          <p:nvPr>
            <p:ph type="sldNum" sz="quarter" idx="10"/>
          </p:nvPr>
        </p:nvSpPr>
        <p:spPr/>
        <p:txBody>
          <a:bodyPr/>
          <a:lstStyle/>
          <a:p>
            <a:fld id="{2FB62C51-B965-466B-8D8B-9F01CBA68B5C}" type="slidenum">
              <a:rPr lang="en-US" smtClean="0"/>
              <a:t>17</a:t>
            </a:fld>
            <a:endParaRPr lang="en-US"/>
          </a:p>
        </p:txBody>
      </p:sp>
    </p:spTree>
    <p:extLst>
      <p:ext uri="{BB962C8B-B14F-4D97-AF65-F5344CB8AC3E}">
        <p14:creationId xmlns:p14="http://schemas.microsoft.com/office/powerpoint/2010/main" val="3232754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baseline="0" dirty="0" smtClean="0"/>
              <a:t>We’ll start with an overview of the 8 components that make up SLG goals, review the required tools for scoring SLGs and discuss the role of SLG goals in Educator Support and Evaluation Systems. We’ll also touch on the unique needs of specialists and non-building administrators related to SLG goals. </a:t>
            </a:r>
            <a:endParaRPr lang="en-US" dirty="0"/>
          </a:p>
        </p:txBody>
      </p:sp>
      <p:sp>
        <p:nvSpPr>
          <p:cNvPr id="4" name="Slide Number Placeholder 3"/>
          <p:cNvSpPr>
            <a:spLocks noGrp="1"/>
          </p:cNvSpPr>
          <p:nvPr>
            <p:ph type="sldNum" sz="quarter" idx="10"/>
          </p:nvPr>
        </p:nvSpPr>
        <p:spPr/>
        <p:txBody>
          <a:bodyPr/>
          <a:lstStyle/>
          <a:p>
            <a:fld id="{2FB62C51-B965-466B-8D8B-9F01CBA68B5C}" type="slidenum">
              <a:rPr lang="en-US" smtClean="0"/>
              <a:t>2</a:t>
            </a:fld>
            <a:endParaRPr lang="en-US"/>
          </a:p>
        </p:txBody>
      </p:sp>
    </p:spTree>
    <p:extLst>
      <p:ext uri="{BB962C8B-B14F-4D97-AF65-F5344CB8AC3E}">
        <p14:creationId xmlns:p14="http://schemas.microsoft.com/office/powerpoint/2010/main" val="34661388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We are going to start today by comparing</a:t>
            </a:r>
            <a:r>
              <a:rPr lang="en-US" altLang="en-US" baseline="0" dirty="0" smtClean="0"/>
              <a:t> growth goals to achievement goals. </a:t>
            </a:r>
            <a:r>
              <a:rPr lang="en-US" altLang="en-US" dirty="0" smtClean="0"/>
              <a:t>On the left hand side of this table are the primary characteristics of an achievement goal. Teachers are very experienced at setting </a:t>
            </a:r>
            <a:r>
              <a:rPr lang="en-US" altLang="en-US" baseline="0" dirty="0" smtClean="0"/>
              <a:t>achievement goals, but not necessarily growth goals. So how to growth goals differ? </a:t>
            </a:r>
          </a:p>
          <a:p>
            <a:endParaRPr lang="en-US" altLang="en-US" baseline="0" dirty="0" smtClean="0"/>
          </a:p>
          <a:p>
            <a:r>
              <a:rPr lang="en-US" altLang="en-US" baseline="0" dirty="0" smtClean="0"/>
              <a:t>There is one way in which growth goals and achievement goals are the same, both should be SMART:</a:t>
            </a:r>
          </a:p>
          <a:p>
            <a:r>
              <a:rPr lang="en-US" altLang="en-US" baseline="0" dirty="0" smtClean="0"/>
              <a:t>Specific – the goal addresses student needs within the content</a:t>
            </a:r>
          </a:p>
          <a:p>
            <a:r>
              <a:rPr lang="en-US" altLang="en-US" baseline="0" dirty="0" smtClean="0"/>
              <a:t> Measureable – an appropriate measure is used to assess the goal</a:t>
            </a:r>
          </a:p>
          <a:p>
            <a:r>
              <a:rPr lang="en-US" altLang="en-US" baseline="0" dirty="0" smtClean="0"/>
              <a:t>Appropriate – the goal is related to the role and responsibilities of the teacher</a:t>
            </a:r>
          </a:p>
          <a:p>
            <a:r>
              <a:rPr lang="en-US" altLang="en-US" baseline="0" dirty="0" smtClean="0"/>
              <a:t>Realistic/Rigorous – the goal is achievable</a:t>
            </a:r>
          </a:p>
          <a:p>
            <a:r>
              <a:rPr lang="en-US" altLang="en-US" baseline="0" dirty="0" err="1" smtClean="0"/>
              <a:t>Timebound</a:t>
            </a:r>
            <a:r>
              <a:rPr lang="en-US" altLang="en-US" baseline="0" dirty="0" smtClean="0"/>
              <a:t> – the goal is tied to a class/course for teachers, a grade or subgroup for admin</a:t>
            </a:r>
            <a:endParaRPr lang="en-US" altLang="en-US" dirty="0" smtClean="0"/>
          </a:p>
        </p:txBody>
      </p:sp>
      <p:sp>
        <p:nvSpPr>
          <p:cNvPr id="52228"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1" charset="0"/>
                <a:ea typeface="ＭＳ Ｐゴシック" pitchFamily="-1" charset="-128"/>
              </a:defRPr>
            </a:lvl1pPr>
            <a:lvl2pPr marL="37222402" indent="-36773751" eaLnBrk="0" hangingPunct="0">
              <a:spcBef>
                <a:spcPct val="30000"/>
              </a:spcBef>
              <a:defRPr sz="1200">
                <a:solidFill>
                  <a:schemeClr val="tx1"/>
                </a:solidFill>
                <a:latin typeface="Calibri" pitchFamily="-1" charset="0"/>
                <a:ea typeface="ＭＳ Ｐゴシック" pitchFamily="-1" charset="-128"/>
              </a:defRPr>
            </a:lvl2pPr>
            <a:lvl3pPr marL="1121626" indent="-224325" eaLnBrk="0" hangingPunct="0">
              <a:spcBef>
                <a:spcPct val="30000"/>
              </a:spcBef>
              <a:defRPr sz="1200">
                <a:solidFill>
                  <a:schemeClr val="tx1"/>
                </a:solidFill>
                <a:latin typeface="Calibri" pitchFamily="-1" charset="0"/>
                <a:ea typeface="ＭＳ Ｐゴシック" pitchFamily="-1" charset="-128"/>
              </a:defRPr>
            </a:lvl3pPr>
            <a:lvl4pPr marL="1570276" indent="-224325" eaLnBrk="0" hangingPunct="0">
              <a:spcBef>
                <a:spcPct val="30000"/>
              </a:spcBef>
              <a:defRPr sz="1200">
                <a:solidFill>
                  <a:schemeClr val="tx1"/>
                </a:solidFill>
                <a:latin typeface="Calibri" pitchFamily="-1" charset="0"/>
                <a:ea typeface="ＭＳ Ｐゴシック" pitchFamily="-1" charset="-128"/>
              </a:defRPr>
            </a:lvl4pPr>
            <a:lvl5pPr marL="2018927" indent="-224325" eaLnBrk="0" hangingPunct="0">
              <a:spcBef>
                <a:spcPct val="30000"/>
              </a:spcBef>
              <a:defRPr sz="1200">
                <a:solidFill>
                  <a:schemeClr val="tx1"/>
                </a:solidFill>
                <a:latin typeface="Calibri" pitchFamily="-1" charset="0"/>
                <a:ea typeface="ＭＳ Ｐゴシック" pitchFamily="-1" charset="-128"/>
              </a:defRPr>
            </a:lvl5pPr>
            <a:lvl6pPr marL="2467577" indent="-224325" eaLnBrk="0" fontAlgn="base" hangingPunct="0">
              <a:spcBef>
                <a:spcPct val="30000"/>
              </a:spcBef>
              <a:spcAft>
                <a:spcPct val="0"/>
              </a:spcAft>
              <a:defRPr sz="1200">
                <a:solidFill>
                  <a:schemeClr val="tx1"/>
                </a:solidFill>
                <a:latin typeface="Calibri" pitchFamily="-1" charset="0"/>
                <a:ea typeface="ＭＳ Ｐゴシック" pitchFamily="-1" charset="-128"/>
              </a:defRPr>
            </a:lvl6pPr>
            <a:lvl7pPr marL="2916227" indent="-224325" eaLnBrk="0" fontAlgn="base" hangingPunct="0">
              <a:spcBef>
                <a:spcPct val="30000"/>
              </a:spcBef>
              <a:spcAft>
                <a:spcPct val="0"/>
              </a:spcAft>
              <a:defRPr sz="1200">
                <a:solidFill>
                  <a:schemeClr val="tx1"/>
                </a:solidFill>
                <a:latin typeface="Calibri" pitchFamily="-1" charset="0"/>
                <a:ea typeface="ＭＳ Ｐゴシック" pitchFamily="-1" charset="-128"/>
              </a:defRPr>
            </a:lvl7pPr>
            <a:lvl8pPr marL="3364878" indent="-224325" eaLnBrk="0" fontAlgn="base" hangingPunct="0">
              <a:spcBef>
                <a:spcPct val="30000"/>
              </a:spcBef>
              <a:spcAft>
                <a:spcPct val="0"/>
              </a:spcAft>
              <a:defRPr sz="1200">
                <a:solidFill>
                  <a:schemeClr val="tx1"/>
                </a:solidFill>
                <a:latin typeface="Calibri" pitchFamily="-1" charset="0"/>
                <a:ea typeface="ＭＳ Ｐゴシック" pitchFamily="-1" charset="-128"/>
              </a:defRPr>
            </a:lvl8pPr>
            <a:lvl9pPr marL="3813528" indent="-224325" eaLnBrk="0" fontAlgn="base" hangingPunct="0">
              <a:spcBef>
                <a:spcPct val="30000"/>
              </a:spcBef>
              <a:spcAft>
                <a:spcPct val="0"/>
              </a:spcAft>
              <a:defRPr sz="1200">
                <a:solidFill>
                  <a:schemeClr val="tx1"/>
                </a:solidFill>
                <a:latin typeface="Calibri" pitchFamily="-1" charset="0"/>
                <a:ea typeface="ＭＳ Ｐゴシック" pitchFamily="-1" charset="-128"/>
              </a:defRPr>
            </a:lvl9pPr>
          </a:lstStyle>
          <a:p>
            <a:pPr eaLnBrk="1" hangingPunct="1">
              <a:spcBef>
                <a:spcPct val="0"/>
              </a:spcBef>
            </a:pPr>
            <a:fld id="{7CDFEEB1-C785-4462-9459-63A84121EA12}" type="slidenum">
              <a:rPr lang="en-US" altLang="en-US" smtClean="0"/>
              <a:pPr eaLnBrk="1" hangingPunct="1">
                <a:spcBef>
                  <a:spcPct val="0"/>
                </a:spcBef>
              </a:pPr>
              <a:t>3</a:t>
            </a:fld>
            <a:endParaRPr lang="en-US" altLang="en-US" smtClean="0"/>
          </a:p>
        </p:txBody>
      </p:sp>
    </p:spTree>
    <p:extLst>
      <p:ext uri="{BB962C8B-B14F-4D97-AF65-F5344CB8AC3E}">
        <p14:creationId xmlns:p14="http://schemas.microsoft.com/office/powerpoint/2010/main" val="42581180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15790"/>
            <a:ext cx="5486400" cy="4415790"/>
          </a:xfrm>
        </p:spPr>
        <p:txBody>
          <a:bodyPr/>
          <a:lstStyle/>
          <a:p>
            <a:pPr defTabSz="929579">
              <a:defRPr/>
            </a:pPr>
            <a:r>
              <a:rPr lang="en-US" sz="1000" dirty="0" smtClean="0"/>
              <a:t>These</a:t>
            </a:r>
            <a:r>
              <a:rPr lang="en-US" sz="1000" baseline="0" dirty="0" smtClean="0"/>
              <a:t> are the 8 required components that must be included in an SLG goal. ODE has developed a goal setting template (pp. 22 and 25 in the SLG Guidance) which districts may choose to use. A district may develop its own template, but all 8 components must be included. Definitions and examples of each of these components can be found on pages 5-7 of the SLG Guidance.</a:t>
            </a:r>
          </a:p>
          <a:p>
            <a:pPr defTabSz="929579">
              <a:defRPr/>
            </a:pPr>
            <a:endParaRPr lang="en-US" sz="1000" baseline="0" dirty="0" smtClean="0"/>
          </a:p>
          <a:p>
            <a:pPr lvl="0"/>
            <a:r>
              <a:rPr lang="en-US" sz="1000" b="1" kern="1200" dirty="0" smtClean="0">
                <a:solidFill>
                  <a:schemeClr val="tx1"/>
                </a:solidFill>
                <a:effectLst/>
                <a:latin typeface="+mn-lt"/>
                <a:ea typeface="+mn-ea"/>
                <a:cs typeface="+mn-cs"/>
              </a:rPr>
              <a:t>Content Standards/Skills </a:t>
            </a:r>
            <a:r>
              <a:rPr lang="en-US" sz="1000" kern="1200" dirty="0" smtClean="0">
                <a:solidFill>
                  <a:schemeClr val="tx1"/>
                </a:solidFill>
                <a:effectLst/>
                <a:latin typeface="+mn-lt"/>
                <a:ea typeface="+mn-ea"/>
                <a:cs typeface="+mn-cs"/>
              </a:rPr>
              <a:t>- A clear statement of the relevant content and skills students should know or be able to do at the end of the course/class.  </a:t>
            </a:r>
          </a:p>
          <a:p>
            <a:pPr lvl="0"/>
            <a:endParaRPr lang="en-US" sz="1000" kern="1200" dirty="0" smtClean="0">
              <a:solidFill>
                <a:schemeClr val="tx1"/>
              </a:solidFill>
              <a:effectLst/>
              <a:latin typeface="+mn-lt"/>
              <a:ea typeface="+mn-ea"/>
              <a:cs typeface="+mn-cs"/>
            </a:endParaRPr>
          </a:p>
          <a:p>
            <a:pPr lvl="0"/>
            <a:r>
              <a:rPr lang="en-US" sz="1000" b="1" kern="1200" dirty="0" smtClean="0">
                <a:solidFill>
                  <a:schemeClr val="tx1"/>
                </a:solidFill>
                <a:effectLst/>
                <a:latin typeface="+mn-lt"/>
                <a:ea typeface="+mn-ea"/>
                <a:cs typeface="+mn-cs"/>
              </a:rPr>
              <a:t>Context/Students</a:t>
            </a:r>
            <a:r>
              <a:rPr lang="en-US" sz="1000" kern="1200" dirty="0" smtClean="0">
                <a:solidFill>
                  <a:schemeClr val="tx1"/>
                </a:solidFill>
                <a:effectLst/>
                <a:latin typeface="+mn-lt"/>
                <a:ea typeface="+mn-ea"/>
                <a:cs typeface="+mn-cs"/>
              </a:rPr>
              <a:t> - Description of the demographics and learning needs of all students in the class or course.  </a:t>
            </a:r>
          </a:p>
          <a:p>
            <a:pPr lvl="0"/>
            <a:endParaRPr lang="en-US" sz="1000" kern="1200" dirty="0" smtClean="0">
              <a:solidFill>
                <a:schemeClr val="tx1"/>
              </a:solidFill>
              <a:effectLst/>
              <a:latin typeface="+mn-lt"/>
              <a:ea typeface="+mn-ea"/>
              <a:cs typeface="+mn-cs"/>
            </a:endParaRPr>
          </a:p>
          <a:p>
            <a:pPr lvl="0"/>
            <a:r>
              <a:rPr lang="en-US" sz="1000" b="1" kern="1200" dirty="0" smtClean="0">
                <a:solidFill>
                  <a:schemeClr val="tx1"/>
                </a:solidFill>
                <a:effectLst/>
                <a:latin typeface="+mn-lt"/>
                <a:ea typeface="+mn-ea"/>
                <a:cs typeface="+mn-cs"/>
              </a:rPr>
              <a:t>Assessments</a:t>
            </a:r>
            <a:r>
              <a:rPr lang="en-US" sz="1000" kern="1200" dirty="0" smtClean="0">
                <a:solidFill>
                  <a:schemeClr val="tx1"/>
                </a:solidFill>
                <a:effectLst/>
                <a:latin typeface="+mn-lt"/>
                <a:ea typeface="+mn-ea"/>
                <a:cs typeface="+mn-cs"/>
              </a:rPr>
              <a:t> - Describes how student learning and growth will be measured.  </a:t>
            </a:r>
          </a:p>
          <a:p>
            <a:pPr lvl="0"/>
            <a:endParaRPr lang="en-US" sz="1000" kern="1200" dirty="0" smtClean="0">
              <a:solidFill>
                <a:schemeClr val="tx1"/>
              </a:solidFill>
              <a:effectLst/>
              <a:latin typeface="+mn-lt"/>
              <a:ea typeface="+mn-ea"/>
              <a:cs typeface="+mn-cs"/>
            </a:endParaRPr>
          </a:p>
          <a:p>
            <a:pPr lvl="0"/>
            <a:r>
              <a:rPr lang="en-US" sz="1000" b="1" kern="1200" dirty="0" smtClean="0">
                <a:solidFill>
                  <a:schemeClr val="tx1"/>
                </a:solidFill>
                <a:effectLst/>
                <a:latin typeface="+mn-lt"/>
                <a:ea typeface="+mn-ea"/>
                <a:cs typeface="+mn-cs"/>
              </a:rPr>
              <a:t>Baseline Data</a:t>
            </a:r>
            <a:r>
              <a:rPr lang="en-US" sz="1000" kern="1200" dirty="0" smtClean="0">
                <a:solidFill>
                  <a:schemeClr val="tx1"/>
                </a:solidFill>
                <a:effectLst/>
                <a:latin typeface="+mn-lt"/>
                <a:ea typeface="+mn-ea"/>
                <a:cs typeface="+mn-cs"/>
              </a:rPr>
              <a:t> - Provides information about the students’ current performance at the start of course/class. Determine students’ strengths and areas of weaknesses that inform the goal.  </a:t>
            </a:r>
          </a:p>
          <a:p>
            <a:pPr lvl="0"/>
            <a:endParaRPr lang="en-US" sz="1000" kern="1200" dirty="0" smtClean="0">
              <a:solidFill>
                <a:schemeClr val="tx1"/>
              </a:solidFill>
              <a:effectLst/>
              <a:latin typeface="+mn-lt"/>
              <a:ea typeface="+mn-ea"/>
              <a:cs typeface="+mn-cs"/>
            </a:endParaRPr>
          </a:p>
          <a:p>
            <a:pPr lvl="0"/>
            <a:r>
              <a:rPr lang="en-US" sz="1000" b="1" kern="1200" dirty="0" smtClean="0">
                <a:solidFill>
                  <a:schemeClr val="tx1"/>
                </a:solidFill>
                <a:effectLst/>
                <a:latin typeface="+mn-lt"/>
                <a:ea typeface="+mn-ea"/>
                <a:cs typeface="+mn-cs"/>
              </a:rPr>
              <a:t>Student Learning and Growth Goal (Targets) </a:t>
            </a:r>
            <a:r>
              <a:rPr lang="en-US" sz="1000" kern="1200" dirty="0" smtClean="0">
                <a:solidFill>
                  <a:schemeClr val="tx1"/>
                </a:solidFill>
                <a:effectLst/>
                <a:latin typeface="+mn-lt"/>
                <a:ea typeface="+mn-ea"/>
                <a:cs typeface="+mn-cs"/>
              </a:rPr>
              <a:t>- Describes rigorous yet realistic growth goals or targets for student achievement that are developmentally appropriate.  </a:t>
            </a:r>
          </a:p>
          <a:p>
            <a:pPr lvl="0"/>
            <a:endParaRPr lang="en-US" sz="1000" kern="1200" dirty="0" smtClean="0">
              <a:solidFill>
                <a:schemeClr val="tx1"/>
              </a:solidFill>
              <a:effectLst/>
              <a:latin typeface="+mn-lt"/>
              <a:ea typeface="+mn-ea"/>
              <a:cs typeface="+mn-cs"/>
            </a:endParaRPr>
          </a:p>
          <a:p>
            <a:pPr lvl="0"/>
            <a:r>
              <a:rPr lang="en-US" sz="1000" b="1" kern="1200" dirty="0" smtClean="0">
                <a:solidFill>
                  <a:schemeClr val="tx1"/>
                </a:solidFill>
                <a:effectLst/>
                <a:latin typeface="+mn-lt"/>
                <a:ea typeface="+mn-ea"/>
                <a:cs typeface="+mn-cs"/>
              </a:rPr>
              <a:t>Rationale -</a:t>
            </a:r>
            <a:r>
              <a:rPr lang="en-US" sz="1000" kern="1200" dirty="0" smtClean="0">
                <a:solidFill>
                  <a:schemeClr val="tx1"/>
                </a:solidFill>
                <a:effectLst/>
                <a:latin typeface="+mn-lt"/>
                <a:ea typeface="+mn-ea"/>
                <a:cs typeface="+mn-cs"/>
              </a:rPr>
              <a:t> Provides a detailed description of the reasons for selecting this specific area for a goal. </a:t>
            </a:r>
          </a:p>
          <a:p>
            <a:pPr lvl="0"/>
            <a:r>
              <a:rPr lang="en-US" sz="1000" b="1" kern="1200" dirty="0" smtClean="0">
                <a:solidFill>
                  <a:schemeClr val="tx1"/>
                </a:solidFill>
                <a:effectLst/>
                <a:latin typeface="+mn-lt"/>
                <a:ea typeface="+mn-ea"/>
                <a:cs typeface="+mn-cs"/>
              </a:rPr>
              <a:t> </a:t>
            </a:r>
            <a:endParaRPr lang="en-US" sz="1000" kern="1200" dirty="0" smtClean="0">
              <a:solidFill>
                <a:schemeClr val="tx1"/>
              </a:solidFill>
              <a:effectLst/>
              <a:latin typeface="+mn-lt"/>
              <a:ea typeface="+mn-ea"/>
              <a:cs typeface="+mn-cs"/>
            </a:endParaRPr>
          </a:p>
          <a:p>
            <a:pPr lvl="0"/>
            <a:r>
              <a:rPr lang="en-US" sz="1000" b="1" kern="1200" dirty="0" smtClean="0">
                <a:solidFill>
                  <a:schemeClr val="tx1"/>
                </a:solidFill>
                <a:effectLst/>
                <a:latin typeface="+mn-lt"/>
                <a:ea typeface="+mn-ea"/>
                <a:cs typeface="+mn-cs"/>
              </a:rPr>
              <a:t>Strategies</a:t>
            </a:r>
            <a:r>
              <a:rPr lang="en-US" sz="1000" kern="1200" dirty="0" smtClean="0">
                <a:solidFill>
                  <a:schemeClr val="tx1"/>
                </a:solidFill>
                <a:effectLst/>
                <a:latin typeface="+mn-lt"/>
                <a:ea typeface="+mn-ea"/>
                <a:cs typeface="+mn-cs"/>
              </a:rPr>
              <a:t> - Describes the instructional strategies the educator will use relevant to learning specific content and skills to accomplish the goal. These strategies can be adjusted throughout the year .</a:t>
            </a:r>
          </a:p>
          <a:p>
            <a:pPr lvl="0"/>
            <a:r>
              <a:rPr lang="en-US" sz="1000" b="1" kern="1200" dirty="0" smtClean="0">
                <a:solidFill>
                  <a:schemeClr val="tx1"/>
                </a:solidFill>
                <a:effectLst/>
                <a:latin typeface="+mn-lt"/>
                <a:ea typeface="+mn-ea"/>
                <a:cs typeface="+mn-cs"/>
              </a:rPr>
              <a:t> </a:t>
            </a:r>
            <a:endParaRPr lang="en-US" sz="1000" kern="1200" dirty="0" smtClean="0">
              <a:solidFill>
                <a:schemeClr val="tx1"/>
              </a:solidFill>
              <a:effectLst/>
              <a:latin typeface="+mn-lt"/>
              <a:ea typeface="+mn-ea"/>
              <a:cs typeface="+mn-cs"/>
            </a:endParaRPr>
          </a:p>
          <a:p>
            <a:pPr lvl="0"/>
            <a:r>
              <a:rPr lang="en-US" sz="1000" b="1" kern="1200" dirty="0" smtClean="0">
                <a:solidFill>
                  <a:schemeClr val="tx1"/>
                </a:solidFill>
                <a:effectLst/>
                <a:latin typeface="+mn-lt"/>
                <a:ea typeface="+mn-ea"/>
                <a:cs typeface="+mn-cs"/>
              </a:rPr>
              <a:t>Professional Learning and Support</a:t>
            </a:r>
            <a:r>
              <a:rPr lang="en-US" sz="1000" kern="1200" dirty="0" smtClean="0">
                <a:solidFill>
                  <a:schemeClr val="tx1"/>
                </a:solidFill>
                <a:effectLst/>
                <a:latin typeface="+mn-lt"/>
                <a:ea typeface="+mn-ea"/>
                <a:cs typeface="+mn-cs"/>
              </a:rPr>
              <a:t> – Opportunity for the educator to identify areas of additional learning and support needed to meet student learning and growth goals. </a:t>
            </a:r>
            <a:endParaRPr lang="en-US" sz="1000" dirty="0" smtClean="0"/>
          </a:p>
        </p:txBody>
      </p:sp>
      <p:sp>
        <p:nvSpPr>
          <p:cNvPr id="4" name="Slide Number Placeholder 3"/>
          <p:cNvSpPr>
            <a:spLocks noGrp="1"/>
          </p:cNvSpPr>
          <p:nvPr>
            <p:ph type="sldNum" sz="quarter" idx="10"/>
          </p:nvPr>
        </p:nvSpPr>
        <p:spPr/>
        <p:txBody>
          <a:bodyPr/>
          <a:lstStyle/>
          <a:p>
            <a:fld id="{FE5FB3E2-11B1-4331-9A5C-37D93105D236}" type="slidenum">
              <a:rPr lang="en-US" smtClean="0"/>
              <a:t>4</a:t>
            </a:fld>
            <a:endParaRPr lang="en-US"/>
          </a:p>
        </p:txBody>
      </p:sp>
    </p:spTree>
    <p:extLst>
      <p:ext uri="{BB962C8B-B14F-4D97-AF65-F5344CB8AC3E}">
        <p14:creationId xmlns:p14="http://schemas.microsoft.com/office/powerpoint/2010/main" val="40316353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i="1" kern="1200" dirty="0" smtClean="0">
                <a:solidFill>
                  <a:schemeClr val="tx1"/>
                </a:solidFill>
                <a:effectLst/>
                <a:latin typeface="+mn-lt"/>
                <a:ea typeface="+mn-ea"/>
                <a:cs typeface="+mn-cs"/>
              </a:rPr>
              <a:t>For those teachers who provide instruction in academic content areas, at least one of the two goals set must reflect the standards of the content area they teach.</a:t>
            </a:r>
            <a:r>
              <a:rPr lang="en-US" sz="1400" i="1" kern="1200" baseline="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For those teachers who do not provide instruction in academic content areas goals should reflect the standards to which they instruct. </a:t>
            </a:r>
          </a:p>
          <a:p>
            <a:pPr lvl="0"/>
            <a:endParaRPr lang="en-US" sz="1400" i="1" kern="1200" dirty="0" smtClean="0">
              <a:solidFill>
                <a:schemeClr val="tx1"/>
              </a:solidFill>
              <a:effectLst/>
              <a:latin typeface="+mn-lt"/>
              <a:ea typeface="+mn-ea"/>
              <a:cs typeface="+mn-cs"/>
            </a:endParaRPr>
          </a:p>
          <a:p>
            <a:pPr lvl="0"/>
            <a:r>
              <a:rPr lang="en-US" sz="1200" i="1" kern="1200" dirty="0" smtClean="0">
                <a:solidFill>
                  <a:schemeClr val="tx1"/>
                </a:solidFill>
                <a:effectLst/>
                <a:latin typeface="+mn-lt"/>
                <a:ea typeface="+mn-ea"/>
                <a:cs typeface="+mn-cs"/>
              </a:rPr>
              <a:t>All administrators responsible for student learning should set at least one academic goal. All other administrators should set goals related to their area of leadership and the accompanying standards.</a:t>
            </a:r>
            <a:endParaRPr lang="en-US" sz="1400" i="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Wingdings"/>
              <a:buNone/>
              <a:tabLst/>
              <a:defRPr/>
            </a:pPr>
            <a:endParaRPr lang="en-US" i="1" dirty="0" smtClean="0"/>
          </a:p>
          <a:p>
            <a:pPr lvl="0"/>
            <a:r>
              <a:rPr lang="en-US" sz="1200" b="0" i="1" kern="1200" dirty="0" smtClean="0">
                <a:solidFill>
                  <a:schemeClr val="tx1"/>
                </a:solidFill>
                <a:effectLst/>
                <a:latin typeface="+mn-lt"/>
                <a:ea typeface="+mn-ea"/>
                <a:cs typeface="+mn-cs"/>
              </a:rPr>
              <a:t>All educators, regardless of grade and subject, may use measures that are state-wide, district-wide, school-wide or nationally recognized to measure student growth.</a:t>
            </a:r>
            <a:r>
              <a:rPr lang="en-US" sz="1200" b="0" i="1" kern="1200" baseline="0" dirty="0" smtClean="0">
                <a:solidFill>
                  <a:schemeClr val="tx1"/>
                </a:solidFill>
                <a:effectLst/>
                <a:latin typeface="+mn-lt"/>
                <a:ea typeface="+mn-ea"/>
                <a:cs typeface="+mn-cs"/>
              </a:rPr>
              <a:t> </a:t>
            </a:r>
            <a:r>
              <a:rPr lang="en-US" sz="1200" b="1" i="1" kern="1200" dirty="0" smtClean="0">
                <a:solidFill>
                  <a:schemeClr val="tx1"/>
                </a:solidFill>
                <a:effectLst/>
                <a:latin typeface="+mn-lt"/>
                <a:ea typeface="+mn-ea"/>
                <a:cs typeface="+mn-cs"/>
              </a:rPr>
              <a:t>The use of statewide assessments as a measure of SLG goals is optional.</a:t>
            </a:r>
          </a:p>
          <a:p>
            <a:endParaRPr lang="en-US" baseline="0" dirty="0" smtClean="0"/>
          </a:p>
        </p:txBody>
      </p:sp>
      <p:sp>
        <p:nvSpPr>
          <p:cNvPr id="4" name="Slide Number Placeholder 3"/>
          <p:cNvSpPr>
            <a:spLocks noGrp="1"/>
          </p:cNvSpPr>
          <p:nvPr>
            <p:ph type="sldNum" sz="quarter" idx="10"/>
          </p:nvPr>
        </p:nvSpPr>
        <p:spPr/>
        <p:txBody>
          <a:bodyPr/>
          <a:lstStyle/>
          <a:p>
            <a:fld id="{9F91980A-78A8-450D-8300-3693D20AE3A9}" type="slidenum">
              <a:rPr lang="en-US" smtClean="0"/>
              <a:t>5</a:t>
            </a:fld>
            <a:endParaRPr lang="en-US" dirty="0"/>
          </a:p>
        </p:txBody>
      </p:sp>
    </p:spTree>
    <p:extLst>
      <p:ext uri="{BB962C8B-B14F-4D97-AF65-F5344CB8AC3E}">
        <p14:creationId xmlns:p14="http://schemas.microsoft.com/office/powerpoint/2010/main" val="11618225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checklist is used early in the professional growth cycle</a:t>
            </a:r>
            <a:r>
              <a:rPr lang="en-US" baseline="0" dirty="0" smtClean="0"/>
              <a:t>. A</a:t>
            </a:r>
            <a:r>
              <a:rPr lang="en-US" dirty="0" smtClean="0"/>
              <a:t>s</a:t>
            </a:r>
            <a:r>
              <a:rPr lang="en-US" baseline="0" dirty="0" smtClean="0"/>
              <a:t> part of the goal setting process, teachers and administrators should use the goal setting checklist when sharing their goals with their evaluator. The checklist includes questions in three categories to help the educator and evaluator collaboratively determine the quality of the goal: Baseline Data, Targets, and Rigor. If the answers to all the questions in the checklist are “YES”, then the goal can be approved.</a:t>
            </a:r>
            <a:endParaRPr lang="en-US" dirty="0"/>
          </a:p>
        </p:txBody>
      </p:sp>
      <p:sp>
        <p:nvSpPr>
          <p:cNvPr id="4" name="Slide Number Placeholder 3"/>
          <p:cNvSpPr>
            <a:spLocks noGrp="1"/>
          </p:cNvSpPr>
          <p:nvPr>
            <p:ph type="sldNum" sz="quarter" idx="10"/>
          </p:nvPr>
        </p:nvSpPr>
        <p:spPr/>
        <p:txBody>
          <a:bodyPr/>
          <a:lstStyle/>
          <a:p>
            <a:fld id="{2FB62C51-B965-466B-8D8B-9F01CBA68B5C}" type="slidenum">
              <a:rPr lang="en-US" smtClean="0"/>
              <a:t>6</a:t>
            </a:fld>
            <a:endParaRPr lang="en-US"/>
          </a:p>
        </p:txBody>
      </p:sp>
    </p:spTree>
    <p:extLst>
      <p:ext uri="{BB962C8B-B14F-4D97-AF65-F5344CB8AC3E}">
        <p14:creationId xmlns:p14="http://schemas.microsoft.com/office/powerpoint/2010/main" val="27366294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0" dirty="0" smtClean="0"/>
              <a:t>Content</a:t>
            </a:r>
            <a:r>
              <a:rPr lang="en-US" i="0" baseline="0" dirty="0" smtClean="0"/>
              <a:t> - </a:t>
            </a:r>
            <a:r>
              <a:rPr lang="en-US" i="0" dirty="0" smtClean="0"/>
              <a:t>It is not a list of standards, and it is not all the content to be taught in the course. What is the focused, deep, content that you are going to measure student progress on? It should be specific, but broad enough to cover the period of instruction and be based on an analysis of student data and areas where the educator sees potential for improvement in their practice. For example, the CCSS for Mathematics would not qualify.</a:t>
            </a:r>
          </a:p>
          <a:p>
            <a:pPr marL="0" marR="0" indent="0" algn="l" defTabSz="914400" rtl="0" eaLnBrk="1" fontAlgn="auto" latinLnBrk="0" hangingPunct="1">
              <a:lnSpc>
                <a:spcPct val="100000"/>
              </a:lnSpc>
              <a:spcBef>
                <a:spcPts val="0"/>
              </a:spcBef>
              <a:spcAft>
                <a:spcPts val="0"/>
              </a:spcAft>
              <a:buClrTx/>
              <a:buSzTx/>
              <a:buFontTx/>
              <a:buNone/>
              <a:tabLst/>
              <a:defRPr/>
            </a:pPr>
            <a:endParaRPr lang="en-US" i="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i="0" dirty="0" smtClean="0"/>
              <a:t>Context</a:t>
            </a:r>
            <a:r>
              <a:rPr lang="en-US" i="0" baseline="0" dirty="0" smtClean="0"/>
              <a:t> – possible categories: </a:t>
            </a:r>
            <a:r>
              <a:rPr lang="en-US" sz="1200" kern="1200" dirty="0" smtClean="0">
                <a:solidFill>
                  <a:schemeClr val="tx1"/>
                </a:solidFill>
                <a:effectLst/>
                <a:latin typeface="+mn-lt"/>
                <a:ea typeface="+mn-ea"/>
                <a:cs typeface="+mn-cs"/>
              </a:rPr>
              <a:t>the number of students and their gender, race/ethnicity, socioeconomic status, and any students with diverse learning needs (e.g., EL, IEP, 504 plans), length</a:t>
            </a:r>
            <a:r>
              <a:rPr lang="en-US" sz="1200" kern="1200" baseline="0" dirty="0" smtClean="0">
                <a:solidFill>
                  <a:schemeClr val="tx1"/>
                </a:solidFill>
                <a:effectLst/>
                <a:latin typeface="+mn-lt"/>
                <a:ea typeface="+mn-ea"/>
                <a:cs typeface="+mn-cs"/>
              </a:rPr>
              <a:t> of class period/contact time</a:t>
            </a:r>
            <a:endParaRPr lang="en-US" i="0" dirty="0" smtClean="0"/>
          </a:p>
          <a:p>
            <a:endParaRPr lang="en-US" dirty="0" smtClean="0"/>
          </a:p>
          <a:p>
            <a:r>
              <a:rPr lang="en-US" dirty="0" smtClean="0"/>
              <a:t>Tiered targets – talk about this on next slide</a:t>
            </a:r>
            <a:endParaRPr lang="en-US" baseline="0" dirty="0" smtClean="0"/>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Professional</a:t>
            </a:r>
            <a:r>
              <a:rPr lang="en-US" baseline="0" dirty="0" smtClean="0"/>
              <a:t> Support – important not to forget to ask your evaluator for what you need to make progress toward your goal. </a:t>
            </a:r>
            <a:r>
              <a:rPr lang="en-US" sz="1200" kern="1200" dirty="0" smtClean="0">
                <a:solidFill>
                  <a:schemeClr val="tx1"/>
                </a:solidFill>
                <a:effectLst/>
                <a:latin typeface="+mn-lt"/>
                <a:ea typeface="+mn-ea"/>
                <a:cs typeface="+mn-cs"/>
              </a:rPr>
              <a:t>Self-reflection and identification of professional learning needs can help focus efforts to provide meaningful professional learning opportunities to educators.  </a:t>
            </a:r>
          </a:p>
          <a:p>
            <a:endParaRPr lang="en-US" dirty="0"/>
          </a:p>
        </p:txBody>
      </p:sp>
      <p:sp>
        <p:nvSpPr>
          <p:cNvPr id="4" name="Slide Number Placeholder 3"/>
          <p:cNvSpPr>
            <a:spLocks noGrp="1"/>
          </p:cNvSpPr>
          <p:nvPr>
            <p:ph type="sldNum" sz="quarter" idx="10"/>
          </p:nvPr>
        </p:nvSpPr>
        <p:spPr/>
        <p:txBody>
          <a:bodyPr/>
          <a:lstStyle/>
          <a:p>
            <a:fld id="{2FB62C51-B965-466B-8D8B-9F01CBA68B5C}" type="slidenum">
              <a:rPr lang="en-US" smtClean="0"/>
              <a:t>7</a:t>
            </a:fld>
            <a:endParaRPr lang="en-US"/>
          </a:p>
        </p:txBody>
      </p:sp>
    </p:spTree>
    <p:extLst>
      <p:ext uri="{BB962C8B-B14F-4D97-AF65-F5344CB8AC3E}">
        <p14:creationId xmlns:p14="http://schemas.microsoft.com/office/powerpoint/2010/main" val="31038646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At its most basic, target setting for SLGs occurs when educators describe where students are, in regards to the prioritized content knowledge or skills, at the beginning of the interval of instruction (Point A) and then name a goal for where students will be in regards to that knowledge and skills at the end of the interval of instruction (Point B).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In some courses, most students enter with very little background knowledge about the subject area, as in an introductory course to a world language, for example. In this case, the teacher would likely have similar expectations for what students will know and be able to do upon completion of the course. In other cases, particularly in courses that focus on more linear content that spans many grade levels, such as reading comprehension, students’ background knowledge and skills will have significant bearing on their expected performance by the end of the course.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Simply put, different groups of students, are expected to make different amounts of progress or reach different levels of proficiency by the end of the interval of instruction based on baseline data. All students in a course (including multiple sections, if applicable) should be included in an educator’s SLG and all students are expected to meet their targets, but those targets should be tiered to be appropriate for each student.</a:t>
            </a:r>
            <a:endParaRPr lang="en-US" i="0" dirty="0"/>
          </a:p>
        </p:txBody>
      </p:sp>
      <p:sp>
        <p:nvSpPr>
          <p:cNvPr id="4" name="Slide Number Placeholder 3"/>
          <p:cNvSpPr>
            <a:spLocks noGrp="1"/>
          </p:cNvSpPr>
          <p:nvPr>
            <p:ph type="sldNum" sz="quarter" idx="10"/>
          </p:nvPr>
        </p:nvSpPr>
        <p:spPr/>
        <p:txBody>
          <a:bodyPr/>
          <a:lstStyle/>
          <a:p>
            <a:fld id="{FE5FB3E2-11B1-4331-9A5C-37D93105D236}" type="slidenum">
              <a:rPr lang="en-US" smtClean="0"/>
              <a:t>8</a:t>
            </a:fld>
            <a:endParaRPr lang="en-US"/>
          </a:p>
        </p:txBody>
      </p:sp>
    </p:spTree>
    <p:extLst>
      <p:ext uri="{BB962C8B-B14F-4D97-AF65-F5344CB8AC3E}">
        <p14:creationId xmlns:p14="http://schemas.microsoft.com/office/powerpoint/2010/main" val="35317139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With the revision to OAR 581-022-2410 adopted by the State Board of Education in June 2017 districts are no longer required to use the Oregon Matrix as the method for determining summative evaluations. The summative evaluation must still take in to account the data gathered from multiple measures: professional practice, professional responsibilities, and goals that impact student learning and growth, however, it is the responsibility of individual districts to determine the degree to which the data collected in these three areas informs the educator’s summative evaluation. </a:t>
            </a:r>
          </a:p>
          <a:p>
            <a:endParaRPr lang="en-US" sz="1200" kern="1200" dirty="0" smtClean="0">
              <a:solidFill>
                <a:schemeClr val="tx1"/>
              </a:solidFill>
              <a:effectLst/>
              <a:latin typeface="+mn-lt"/>
              <a:ea typeface="+mn-ea"/>
              <a:cs typeface="+mn-cs"/>
            </a:endParaRPr>
          </a:p>
          <a:p>
            <a:pPr lvl="0"/>
            <a:r>
              <a:rPr lang="en-US" sz="1200" b="0" kern="1200" dirty="0" smtClean="0">
                <a:solidFill>
                  <a:schemeClr val="tx1"/>
                </a:solidFill>
                <a:effectLst/>
                <a:latin typeface="+mn-lt"/>
                <a:ea typeface="+mn-ea"/>
                <a:cs typeface="+mn-cs"/>
              </a:rPr>
              <a:t>Summative ratings reported to ODE for the 2018 - 19 school year must reflect the educator’s performance relative to the standards for professional practice and responsibility described in the district’s four point evaluation rubric.</a:t>
            </a:r>
            <a:r>
              <a:rPr lang="en-US" sz="1200" b="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Districts may include data collected as part of Student Learning and Growth goals in calculating the summative rating, but it is not required. </a:t>
            </a:r>
          </a:p>
          <a:p>
            <a:endParaRPr lang="en-US" dirty="0"/>
          </a:p>
        </p:txBody>
      </p:sp>
      <p:sp>
        <p:nvSpPr>
          <p:cNvPr id="4" name="Slide Number Placeholder 3"/>
          <p:cNvSpPr>
            <a:spLocks noGrp="1"/>
          </p:cNvSpPr>
          <p:nvPr>
            <p:ph type="sldNum" sz="quarter" idx="10"/>
          </p:nvPr>
        </p:nvSpPr>
        <p:spPr/>
        <p:txBody>
          <a:bodyPr/>
          <a:lstStyle/>
          <a:p>
            <a:fld id="{2FB62C51-B965-466B-8D8B-9F01CBA68B5C}" type="slidenum">
              <a:rPr lang="en-US" smtClean="0"/>
              <a:t>9</a:t>
            </a:fld>
            <a:endParaRPr lang="en-US"/>
          </a:p>
        </p:txBody>
      </p:sp>
    </p:spTree>
    <p:extLst>
      <p:ext uri="{BB962C8B-B14F-4D97-AF65-F5344CB8AC3E}">
        <p14:creationId xmlns:p14="http://schemas.microsoft.com/office/powerpoint/2010/main" val="23040044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16213" y="609600"/>
            <a:ext cx="3711575"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130425"/>
            <a:ext cx="7772400" cy="1470025"/>
          </a:xfrm>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000">
                <a:latin typeface="Arial" panose="020B0604020202020204" pitchFamily="34" charset="0"/>
                <a:cs typeface="Arial" panose="020B0604020202020204"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Tree>
    <p:extLst>
      <p:ext uri="{BB962C8B-B14F-4D97-AF65-F5344CB8AC3E}">
        <p14:creationId xmlns:p14="http://schemas.microsoft.com/office/powerpoint/2010/main" val="981959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Bookman Old Style" panose="02050604050505020204" pitchFamily="18"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Slide Number Placeholder 5"/>
          <p:cNvSpPr>
            <a:spLocks noGrp="1"/>
          </p:cNvSpPr>
          <p:nvPr>
            <p:ph type="sldNum" sz="quarter" idx="11"/>
          </p:nvPr>
        </p:nvSpPr>
        <p:spPr>
          <a:xfrm>
            <a:off x="6096000" y="6245225"/>
            <a:ext cx="2133600" cy="476250"/>
          </a:xfrm>
        </p:spPr>
        <p:txBody>
          <a:bodyPr/>
          <a:lstStyle>
            <a:lvl1pPr>
              <a:defRPr/>
            </a:lvl1pPr>
          </a:lstStyle>
          <a:p>
            <a:fld id="{3399BAC2-F985-492E-8C66-45DD0FC1B1CC}" type="slidenum">
              <a:rPr lang="en-US" altLang="en-US"/>
              <a:pPr/>
              <a:t>‹#›</a:t>
            </a:fld>
            <a:endParaRPr lang="en-US" altLang="en-US"/>
          </a:p>
        </p:txBody>
      </p:sp>
    </p:spTree>
    <p:extLst>
      <p:ext uri="{BB962C8B-B14F-4D97-AF65-F5344CB8AC3E}">
        <p14:creationId xmlns:p14="http://schemas.microsoft.com/office/powerpoint/2010/main" val="2932379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7010400" y="274638"/>
            <a:ext cx="2057400" cy="5851525"/>
          </a:xfrm>
        </p:spPr>
        <p:txBody>
          <a:bodyPr vert="eaVert"/>
          <a:lstStyle>
            <a:lvl1pPr>
              <a:defRPr sz="4000">
                <a:latin typeface="Bookman Old Style" panose="02050604050505020204" pitchFamily="18"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274638"/>
            <a:ext cx="6019800" cy="5578705"/>
          </a:xfrm>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Slide Number Placeholder 5"/>
          <p:cNvSpPr>
            <a:spLocks noGrp="1"/>
          </p:cNvSpPr>
          <p:nvPr>
            <p:ph type="sldNum" sz="quarter" idx="11"/>
          </p:nvPr>
        </p:nvSpPr>
        <p:spPr>
          <a:xfrm>
            <a:off x="6096000" y="6245225"/>
            <a:ext cx="2133600" cy="476250"/>
          </a:xfrm>
        </p:spPr>
        <p:txBody>
          <a:bodyPr/>
          <a:lstStyle>
            <a:lvl1pPr>
              <a:defRPr/>
            </a:lvl1pPr>
          </a:lstStyle>
          <a:p>
            <a:fld id="{B2649CA0-1FA7-4A42-AB63-8A4A753306CE}" type="slidenum">
              <a:rPr lang="en-US" altLang="en-US"/>
              <a:pPr/>
              <a:t>‹#›</a:t>
            </a:fld>
            <a:endParaRPr lang="en-US" altLang="en-US"/>
          </a:p>
        </p:txBody>
      </p:sp>
    </p:spTree>
    <p:extLst>
      <p:ext uri="{BB962C8B-B14F-4D97-AF65-F5344CB8AC3E}">
        <p14:creationId xmlns:p14="http://schemas.microsoft.com/office/powerpoint/2010/main" val="2543166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838200" y="1600201"/>
            <a:ext cx="8229600" cy="4267199"/>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6" name="Slide Number Placeholder 5"/>
          <p:cNvSpPr>
            <a:spLocks noGrp="1"/>
          </p:cNvSpPr>
          <p:nvPr>
            <p:ph type="sldNum" sz="quarter" idx="11"/>
          </p:nvPr>
        </p:nvSpPr>
        <p:spPr>
          <a:xfrm>
            <a:off x="6096000" y="6245225"/>
            <a:ext cx="2133600" cy="476250"/>
          </a:xfrm>
        </p:spPr>
        <p:txBody>
          <a:bodyPr/>
          <a:lstStyle>
            <a:lvl1pPr>
              <a:defRPr/>
            </a:lvl1pPr>
          </a:lstStyle>
          <a:p>
            <a:fld id="{226447FC-8BFD-4D0B-AB8A-829574E1A271}" type="slidenum">
              <a:rPr lang="en-US" altLang="en-US"/>
              <a:pPr/>
              <a:t>‹#›</a:t>
            </a:fld>
            <a:endParaRPr lang="en-US" altLang="en-US"/>
          </a:p>
        </p:txBody>
      </p:sp>
    </p:spTree>
    <p:extLst>
      <p:ext uri="{BB962C8B-B14F-4D97-AF65-F5344CB8AC3E}">
        <p14:creationId xmlns:p14="http://schemas.microsoft.com/office/powerpoint/2010/main" val="2107519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16213" y="609600"/>
            <a:ext cx="3711575"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7772400" cy="1362075"/>
          </a:xfrm>
        </p:spPr>
        <p:txBody>
          <a:bodyPr anchor="t"/>
          <a:lstStyle>
            <a:lvl1pPr algn="l">
              <a:defRPr sz="4000" b="0" cap="a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Arial" panose="020B0604020202020204" pitchFamily="34" charset="0"/>
                <a:cs typeface="Arial" panose="020B0604020202020204"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Edit Master text styles</a:t>
            </a:r>
          </a:p>
        </p:txBody>
      </p:sp>
    </p:spTree>
    <p:extLst>
      <p:ext uri="{BB962C8B-B14F-4D97-AF65-F5344CB8AC3E}">
        <p14:creationId xmlns:p14="http://schemas.microsoft.com/office/powerpoint/2010/main" val="2174486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600200"/>
            <a:ext cx="40386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600200"/>
            <a:ext cx="40386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7" name="Slide Number Placeholder 6"/>
          <p:cNvSpPr>
            <a:spLocks noGrp="1"/>
          </p:cNvSpPr>
          <p:nvPr>
            <p:ph type="sldNum" sz="quarter" idx="11"/>
          </p:nvPr>
        </p:nvSpPr>
        <p:spPr>
          <a:xfrm>
            <a:off x="6096000" y="6245225"/>
            <a:ext cx="2133600" cy="476250"/>
          </a:xfrm>
        </p:spPr>
        <p:txBody>
          <a:bodyPr/>
          <a:lstStyle>
            <a:lvl1pPr>
              <a:defRPr/>
            </a:lvl1pPr>
          </a:lstStyle>
          <a:p>
            <a:fld id="{791A5B57-F909-4AC3-9311-3EA94818A276}" type="slidenum">
              <a:rPr lang="en-US" altLang="en-US"/>
              <a:pPr/>
              <a:t>‹#›</a:t>
            </a:fld>
            <a:endParaRPr lang="en-US" altLang="en-US"/>
          </a:p>
        </p:txBody>
      </p:sp>
    </p:spTree>
    <p:extLst>
      <p:ext uri="{BB962C8B-B14F-4D97-AF65-F5344CB8AC3E}">
        <p14:creationId xmlns:p14="http://schemas.microsoft.com/office/powerpoint/2010/main" val="2394300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8229600" cy="1143000"/>
          </a:xfrm>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2174875"/>
            <a:ext cx="4040188"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5" y="2174875"/>
            <a:ext cx="4041775"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6"/>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9" name="Slide Number Placeholder 8"/>
          <p:cNvSpPr>
            <a:spLocks noGrp="1"/>
          </p:cNvSpPr>
          <p:nvPr>
            <p:ph type="sldNum" sz="quarter" idx="11"/>
          </p:nvPr>
        </p:nvSpPr>
        <p:spPr>
          <a:xfrm>
            <a:off x="6096000" y="6245225"/>
            <a:ext cx="2133600" cy="476250"/>
          </a:xfrm>
        </p:spPr>
        <p:txBody>
          <a:bodyPr/>
          <a:lstStyle>
            <a:lvl1pPr>
              <a:defRPr/>
            </a:lvl1pPr>
          </a:lstStyle>
          <a:p>
            <a:fld id="{1B1CC7A4-579E-4DCB-AC1B-7A58E54DE2AE}" type="slidenum">
              <a:rPr lang="en-US" altLang="en-US"/>
              <a:pPr/>
              <a:t>‹#›</a:t>
            </a:fld>
            <a:endParaRPr lang="en-US" altLang="en-US"/>
          </a:p>
        </p:txBody>
      </p:sp>
    </p:spTree>
    <p:extLst>
      <p:ext uri="{BB962C8B-B14F-4D97-AF65-F5344CB8AC3E}">
        <p14:creationId xmlns:p14="http://schemas.microsoft.com/office/powerpoint/2010/main" val="1554811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4" name="Date Placeholder 2"/>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5" name="Slide Number Placeholder 4"/>
          <p:cNvSpPr>
            <a:spLocks noGrp="1"/>
          </p:cNvSpPr>
          <p:nvPr>
            <p:ph type="sldNum" sz="quarter" idx="11"/>
          </p:nvPr>
        </p:nvSpPr>
        <p:spPr>
          <a:xfrm>
            <a:off x="6096000" y="6245225"/>
            <a:ext cx="2133600" cy="476250"/>
          </a:xfrm>
        </p:spPr>
        <p:txBody>
          <a:bodyPr/>
          <a:lstStyle>
            <a:lvl1pPr>
              <a:defRPr/>
            </a:lvl1pPr>
          </a:lstStyle>
          <a:p>
            <a:fld id="{6297A6A4-B866-4F24-B81C-2F7CB92E9F3F}" type="slidenum">
              <a:rPr lang="en-US" altLang="en-US"/>
              <a:pPr/>
              <a:t>‹#›</a:t>
            </a:fld>
            <a:endParaRPr lang="en-US" altLang="en-US"/>
          </a:p>
        </p:txBody>
      </p:sp>
    </p:spTree>
    <p:extLst>
      <p:ext uri="{BB962C8B-B14F-4D97-AF65-F5344CB8AC3E}">
        <p14:creationId xmlns:p14="http://schemas.microsoft.com/office/powerpoint/2010/main" val="118495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ate Placeholder 1"/>
          <p:cNvSpPr>
            <a:spLocks noGrp="1"/>
          </p:cNvSpPr>
          <p:nvPr>
            <p:ph type="dt" sz="half" idx="10"/>
          </p:nvPr>
        </p:nvSpPr>
        <p:spPr/>
        <p:txBody>
          <a:bodyPr/>
          <a:lstStyle>
            <a:lvl1pPr>
              <a:defRPr/>
            </a:lvl1pPr>
          </a:lstStyle>
          <a:p>
            <a:pPr>
              <a:defRPr/>
            </a:pPr>
            <a:endParaRPr lang="en-US" altLang="en-US"/>
          </a:p>
        </p:txBody>
      </p:sp>
      <p:sp>
        <p:nvSpPr>
          <p:cNvPr id="4" name="Slide Number Placeholder 3"/>
          <p:cNvSpPr>
            <a:spLocks noGrp="1"/>
          </p:cNvSpPr>
          <p:nvPr>
            <p:ph type="sldNum" sz="quarter" idx="11"/>
          </p:nvPr>
        </p:nvSpPr>
        <p:spPr>
          <a:xfrm>
            <a:off x="6096000" y="6245225"/>
            <a:ext cx="2133600" cy="476250"/>
          </a:xfrm>
        </p:spPr>
        <p:txBody>
          <a:bodyPr/>
          <a:lstStyle>
            <a:lvl1pPr>
              <a:defRPr/>
            </a:lvl1pPr>
          </a:lstStyle>
          <a:p>
            <a:fld id="{731B009C-F82B-44BC-B1E1-09D4ED5C878A}" type="slidenum">
              <a:rPr lang="en-US" altLang="en-US"/>
              <a:pPr/>
              <a:t>‹#›</a:t>
            </a:fld>
            <a:endParaRPr lang="en-US" altLang="en-US"/>
          </a:p>
        </p:txBody>
      </p:sp>
    </p:spTree>
    <p:extLst>
      <p:ext uri="{BB962C8B-B14F-4D97-AF65-F5344CB8AC3E}">
        <p14:creationId xmlns:p14="http://schemas.microsoft.com/office/powerpoint/2010/main" val="2764151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3050"/>
            <a:ext cx="3008313" cy="1162050"/>
          </a:xfrm>
        </p:spPr>
        <p:txBody>
          <a:bodyPr anchor="b"/>
          <a:lstStyle>
            <a:lvl1pPr algn="ctr">
              <a:defRPr sz="20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580293"/>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472407"/>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7" name="Slide Number Placeholder 6"/>
          <p:cNvSpPr>
            <a:spLocks noGrp="1"/>
          </p:cNvSpPr>
          <p:nvPr>
            <p:ph type="sldNum" sz="quarter" idx="11"/>
          </p:nvPr>
        </p:nvSpPr>
        <p:spPr>
          <a:xfrm>
            <a:off x="6096000" y="6245225"/>
            <a:ext cx="2133600" cy="476250"/>
          </a:xfrm>
        </p:spPr>
        <p:txBody>
          <a:bodyPr/>
          <a:lstStyle>
            <a:lvl1pPr>
              <a:defRPr/>
            </a:lvl1pPr>
          </a:lstStyle>
          <a:p>
            <a:fld id="{9D92ADDD-D6AD-4757-AB20-9B906F4FE357}" type="slidenum">
              <a:rPr lang="en-US" altLang="en-US"/>
              <a:pPr/>
              <a:t>‹#›</a:t>
            </a:fld>
            <a:endParaRPr lang="en-US" altLang="en-US"/>
          </a:p>
        </p:txBody>
      </p:sp>
    </p:spTree>
    <p:extLst>
      <p:ext uri="{BB962C8B-B14F-4D97-AF65-F5344CB8AC3E}">
        <p14:creationId xmlns:p14="http://schemas.microsoft.com/office/powerpoint/2010/main" val="3498517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ctr">
              <a:defRPr sz="2000" b="0" u="sng">
                <a:latin typeface="Bookman Old Style" panose="02050604050505020204" pitchFamily="18"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Bookman Old Style" panose="02050604050505020204" pitchFamily="18"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486005"/>
          </a:xfrm>
        </p:spPr>
        <p:txBody>
          <a:bodyPr/>
          <a:lstStyle>
            <a:lvl1pPr marL="0" indent="0" algn="ctr">
              <a:buNone/>
              <a:defRPr sz="1400">
                <a:latin typeface="Bookman Old Style" panose="020506040505050202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Date Placeholder 4"/>
          <p:cNvSpPr>
            <a:spLocks noGrp="1"/>
          </p:cNvSpPr>
          <p:nvPr>
            <p:ph type="dt" sz="half" idx="10"/>
          </p:nvPr>
        </p:nvSpPr>
        <p:spPr/>
        <p:txBody>
          <a:bodyPr/>
          <a:lstStyle>
            <a:lvl1pPr>
              <a:defRPr/>
            </a:lvl1pPr>
          </a:lstStyle>
          <a:p>
            <a:pPr>
              <a:defRPr/>
            </a:pPr>
            <a:endParaRPr lang="en-US" altLang="en-US"/>
          </a:p>
        </p:txBody>
      </p:sp>
      <p:sp>
        <p:nvSpPr>
          <p:cNvPr id="7" name="Slide Number Placeholder 6"/>
          <p:cNvSpPr>
            <a:spLocks noGrp="1"/>
          </p:cNvSpPr>
          <p:nvPr>
            <p:ph type="sldNum" sz="quarter" idx="11"/>
          </p:nvPr>
        </p:nvSpPr>
        <p:spPr>
          <a:xfrm>
            <a:off x="6096000" y="6245225"/>
            <a:ext cx="2133600" cy="476250"/>
          </a:xfrm>
        </p:spPr>
        <p:txBody>
          <a:bodyPr/>
          <a:lstStyle>
            <a:lvl1pPr>
              <a:defRPr/>
            </a:lvl1pPr>
          </a:lstStyle>
          <a:p>
            <a:fld id="{3DC4D9BF-B17E-41A1-A0D0-45684979F605}" type="slidenum">
              <a:rPr lang="en-US" altLang="en-US"/>
              <a:pPr/>
              <a:t>‹#›</a:t>
            </a:fld>
            <a:endParaRPr lang="en-US" altLang="en-US"/>
          </a:p>
        </p:txBody>
      </p:sp>
    </p:spTree>
    <p:extLst>
      <p:ext uri="{BB962C8B-B14F-4D97-AF65-F5344CB8AC3E}">
        <p14:creationId xmlns:p14="http://schemas.microsoft.com/office/powerpoint/2010/main" val="1823380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38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38200" y="1600200"/>
            <a:ext cx="8229600" cy="431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638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panose="020B0604020202020204" pitchFamily="34" charset="0"/>
                <a:cs typeface="Arial" panose="020B0604020202020204" pitchFamily="34" charset="0"/>
              </a:defRPr>
            </a:lvl1pPr>
          </a:lstStyle>
          <a:p>
            <a:pPr>
              <a:defRPr/>
            </a:pPr>
            <a:endParaRPr lang="en-US" altLang="en-US"/>
          </a:p>
        </p:txBody>
      </p:sp>
      <p:sp>
        <p:nvSpPr>
          <p:cNvPr id="16390" name="Rectangle 6"/>
          <p:cNvSpPr>
            <a:spLocks noGrp="1" noChangeArrowheads="1"/>
          </p:cNvSpPr>
          <p:nvPr>
            <p:ph type="sldNum" sz="quarter" idx="4"/>
          </p:nvPr>
        </p:nvSpPr>
        <p:spPr bwMode="auto">
          <a:xfrm>
            <a:off x="63246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cs typeface="Arial" charset="0"/>
              </a:defRPr>
            </a:lvl1pPr>
          </a:lstStyle>
          <a:p>
            <a:fld id="{786BEC99-EBB7-441A-96C4-AA710557F2AA}"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oregon.gov/ode/educator-resources/educator_effectiveness/Pages/default.aspx"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brian.putnam@state.or.us"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mailto:sarah.martin@state.or.u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oregon.gov/ode/educator-resources/educator_effectiveness/Pages/default.aspx"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685800" y="2416175"/>
            <a:ext cx="7772400" cy="1470025"/>
          </a:xfrm>
        </p:spPr>
        <p:txBody>
          <a:bodyPr/>
          <a:lstStyle/>
          <a:p>
            <a:r>
              <a:rPr lang="en-US" dirty="0"/>
              <a:t>Student Learning and Growth Goals 101</a:t>
            </a:r>
            <a:r>
              <a:rPr lang="en-US" dirty="0" smtClean="0"/>
              <a:t>:</a:t>
            </a:r>
            <a:endParaRPr lang="en-US" altLang="en-US" dirty="0" smtClean="0">
              <a:latin typeface="Arial" charset="0"/>
              <a:cs typeface="Arial" charset="0"/>
            </a:endParaRPr>
          </a:p>
        </p:txBody>
      </p:sp>
      <p:sp>
        <p:nvSpPr>
          <p:cNvPr id="14339" name="Rectangle 3"/>
          <p:cNvSpPr>
            <a:spLocks noGrp="1" noChangeArrowheads="1"/>
          </p:cNvSpPr>
          <p:nvPr>
            <p:ph type="subTitle" idx="1"/>
          </p:nvPr>
        </p:nvSpPr>
        <p:spPr>
          <a:xfrm>
            <a:off x="1371600" y="4114800"/>
            <a:ext cx="6400800" cy="1752600"/>
          </a:xfrm>
        </p:spPr>
        <p:txBody>
          <a:bodyPr/>
          <a:lstStyle/>
          <a:p>
            <a:r>
              <a:rPr lang="en-US" dirty="0"/>
              <a:t>Requirements and Recommendations</a:t>
            </a:r>
            <a:endParaRPr lang="en-US" altLang="en-US" dirty="0" smtClean="0">
              <a:latin typeface="Arial" charset="0"/>
              <a:cs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Common Questions</a:t>
            </a:r>
            <a:endParaRPr lang="en-US" sz="4400" dirty="0"/>
          </a:p>
        </p:txBody>
      </p:sp>
      <p:sp>
        <p:nvSpPr>
          <p:cNvPr id="3" name="Content Placeholder 2"/>
          <p:cNvSpPr>
            <a:spLocks noGrp="1"/>
          </p:cNvSpPr>
          <p:nvPr>
            <p:ph idx="1"/>
          </p:nvPr>
        </p:nvSpPr>
        <p:spPr/>
        <p:txBody>
          <a:bodyPr>
            <a:normAutofit/>
          </a:bodyPr>
          <a:lstStyle/>
          <a:p>
            <a:r>
              <a:rPr lang="en-US" dirty="0" smtClean="0"/>
              <a:t>Where does goal setting originate?</a:t>
            </a:r>
          </a:p>
          <a:p>
            <a:endParaRPr lang="en-US" dirty="0" smtClean="0"/>
          </a:p>
          <a:p>
            <a:r>
              <a:rPr lang="en-US" dirty="0" smtClean="0"/>
              <a:t>Who has to set SLG goals?</a:t>
            </a:r>
          </a:p>
          <a:p>
            <a:endParaRPr lang="en-US" dirty="0" smtClean="0"/>
          </a:p>
          <a:p>
            <a:r>
              <a:rPr lang="en-US" dirty="0" smtClean="0"/>
              <a:t>Who are SLG goals set for?</a:t>
            </a:r>
          </a:p>
          <a:p>
            <a:endParaRPr lang="en-US" dirty="0" smtClean="0"/>
          </a:p>
          <a:p>
            <a:r>
              <a:rPr lang="en-US" dirty="0" smtClean="0"/>
              <a:t>What kinds of assessments can be used?</a:t>
            </a:r>
          </a:p>
          <a:p>
            <a:pPr marL="0" indent="0">
              <a:buNone/>
            </a:pPr>
            <a:endParaRPr lang="en-US" sz="2200" dirty="0"/>
          </a:p>
        </p:txBody>
      </p:sp>
    </p:spTree>
    <p:extLst>
      <p:ext uri="{BB962C8B-B14F-4D97-AF65-F5344CB8AC3E}">
        <p14:creationId xmlns:p14="http://schemas.microsoft.com/office/powerpoint/2010/main" val="2503308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638"/>
            <a:ext cx="7714488" cy="1143000"/>
          </a:xfrm>
        </p:spPr>
        <p:txBody>
          <a:bodyPr/>
          <a:lstStyle/>
          <a:p>
            <a:pPr lvl="1" algn="ctr" rtl="0">
              <a:spcBef>
                <a:spcPct val="0"/>
              </a:spcBef>
            </a:pPr>
            <a:r>
              <a:rPr lang="en-US" altLang="en-US" sz="2000" dirty="0" smtClean="0">
                <a:latin typeface="Georgia" panose="02040502050405020303" pitchFamily="18" charset="0"/>
              </a:rPr>
              <a:t/>
            </a:r>
            <a:br>
              <a:rPr lang="en-US" altLang="en-US" sz="2000" dirty="0" smtClean="0">
                <a:latin typeface="Georgia" panose="02040502050405020303" pitchFamily="18" charset="0"/>
              </a:rPr>
            </a:br>
            <a:endParaRPr lang="en-US" dirty="0"/>
          </a:p>
        </p:txBody>
      </p:sp>
      <p:sp>
        <p:nvSpPr>
          <p:cNvPr id="3" name="Content Placeholder 2"/>
          <p:cNvSpPr>
            <a:spLocks noGrp="1"/>
          </p:cNvSpPr>
          <p:nvPr>
            <p:ph idx="1"/>
          </p:nvPr>
        </p:nvSpPr>
        <p:spPr/>
        <p:txBody>
          <a:bodyPr/>
          <a:lstStyle/>
          <a:p>
            <a:endParaRPr lang="en-US" dirty="0" smtClean="0"/>
          </a:p>
          <a:p>
            <a:r>
              <a:rPr lang="en-US" dirty="0" smtClean="0"/>
              <a:t>Goal setting </a:t>
            </a:r>
            <a:r>
              <a:rPr lang="en-US" dirty="0"/>
              <a:t>begins with the individual </a:t>
            </a:r>
            <a:r>
              <a:rPr lang="en-US" dirty="0" smtClean="0"/>
              <a:t>educator and is based on data</a:t>
            </a:r>
          </a:p>
          <a:p>
            <a:pPr lvl="1"/>
            <a:r>
              <a:rPr lang="en-US" dirty="0" smtClean="0"/>
              <a:t>a </a:t>
            </a:r>
            <a:r>
              <a:rPr lang="en-US" dirty="0"/>
              <a:t>part of a collaborative process within their school and/or district and with the </a:t>
            </a:r>
            <a:r>
              <a:rPr lang="en-US" dirty="0" smtClean="0"/>
              <a:t>evaluator</a:t>
            </a:r>
            <a:endParaRPr lang="en-US" dirty="0"/>
          </a:p>
          <a:p>
            <a:endParaRPr lang="en-US" dirty="0"/>
          </a:p>
        </p:txBody>
      </p:sp>
      <p:sp>
        <p:nvSpPr>
          <p:cNvPr id="5" name="Title 1"/>
          <p:cNvSpPr txBox="1">
            <a:spLocks/>
          </p:cNvSpPr>
          <p:nvPr/>
        </p:nvSpPr>
        <p:spPr>
          <a:xfrm>
            <a:off x="1066800" y="228600"/>
            <a:ext cx="7879080" cy="1143000"/>
          </a:xfrm>
          <a:prstGeom prst="rect">
            <a:avLst/>
          </a:prstGeom>
        </p:spPr>
        <p:txBody>
          <a:bodyPr anchor="ctr">
            <a:no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sz="4400" dirty="0" smtClean="0"/>
              <a:t>Where does goal setting originate?</a:t>
            </a:r>
            <a:endParaRPr lang="en-US" sz="4400" dirty="0"/>
          </a:p>
        </p:txBody>
      </p:sp>
    </p:spTree>
    <p:extLst>
      <p:ext uri="{BB962C8B-B14F-4D97-AF65-F5344CB8AC3E}">
        <p14:creationId xmlns:p14="http://schemas.microsoft.com/office/powerpoint/2010/main" val="2504937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rtl="0">
              <a:spcBef>
                <a:spcPct val="0"/>
              </a:spcBef>
            </a:pPr>
            <a:r>
              <a:rPr lang="en-US" altLang="en-US" sz="2000" dirty="0" smtClean="0">
                <a:latin typeface="Georgia" panose="02040502050405020303" pitchFamily="18" charset="0"/>
              </a:rPr>
              <a:t/>
            </a:r>
            <a:br>
              <a:rPr lang="en-US" altLang="en-US" sz="2000" dirty="0" smtClean="0">
                <a:latin typeface="Georgia" panose="02040502050405020303" pitchFamily="18" charset="0"/>
              </a:rPr>
            </a:br>
            <a:endParaRPr lang="en-US" dirty="0"/>
          </a:p>
        </p:txBody>
      </p:sp>
      <p:sp>
        <p:nvSpPr>
          <p:cNvPr id="3" name="Content Placeholder 2"/>
          <p:cNvSpPr>
            <a:spLocks noGrp="1"/>
          </p:cNvSpPr>
          <p:nvPr>
            <p:ph idx="1"/>
          </p:nvPr>
        </p:nvSpPr>
        <p:spPr>
          <a:xfrm>
            <a:off x="1435608" y="1143000"/>
            <a:ext cx="7498080" cy="5562600"/>
          </a:xfrm>
        </p:spPr>
        <p:txBody>
          <a:bodyPr>
            <a:normAutofit fontScale="92500" lnSpcReduction="20000"/>
          </a:bodyPr>
          <a:lstStyle/>
          <a:p>
            <a:pPr marL="82296" indent="0">
              <a:buNone/>
            </a:pPr>
            <a:r>
              <a:rPr lang="en-US" dirty="0" smtClean="0"/>
              <a:t>As defined by law:</a:t>
            </a:r>
          </a:p>
          <a:p>
            <a:endParaRPr lang="en-US" sz="900" dirty="0"/>
          </a:p>
          <a:p>
            <a:r>
              <a:rPr lang="en-US" dirty="0"/>
              <a:t> </a:t>
            </a:r>
            <a:r>
              <a:rPr lang="en-US" dirty="0" smtClean="0"/>
              <a:t>Teacher – anyone holding TSPC license or registration, </a:t>
            </a:r>
            <a:r>
              <a:rPr lang="en-US" dirty="0"/>
              <a:t>employed as an instructor at .5 FTE and at least 135 consecutive </a:t>
            </a:r>
            <a:r>
              <a:rPr lang="en-US" dirty="0" smtClean="0"/>
              <a:t>days</a:t>
            </a:r>
          </a:p>
          <a:p>
            <a:endParaRPr lang="en-US" sz="900" dirty="0" smtClean="0"/>
          </a:p>
          <a:p>
            <a:r>
              <a:rPr lang="en-US" dirty="0" smtClean="0"/>
              <a:t>Administrator - </a:t>
            </a:r>
            <a:r>
              <a:rPr lang="en-US" dirty="0"/>
              <a:t>any teacher the majority of whose employed time is devoted to service as a supervisor, principal, vice principal or director of a department or the equivalent in a fair dismissal district </a:t>
            </a:r>
            <a:endParaRPr lang="en-US" dirty="0" smtClean="0"/>
          </a:p>
          <a:p>
            <a:pPr lvl="1"/>
            <a:r>
              <a:rPr lang="en-US" dirty="0" smtClean="0"/>
              <a:t>Exceptions: superintendents, non-TSPC licensed personnel, teachers who do not instruct students directly (e.g., TOSAs, instructional coaches)</a:t>
            </a:r>
            <a:endParaRPr lang="en-US" dirty="0"/>
          </a:p>
        </p:txBody>
      </p:sp>
      <p:sp>
        <p:nvSpPr>
          <p:cNvPr id="4" name="Title 1"/>
          <p:cNvSpPr txBox="1">
            <a:spLocks/>
          </p:cNvSpPr>
          <p:nvPr/>
        </p:nvSpPr>
        <p:spPr>
          <a:xfrm>
            <a:off x="1447800" y="228600"/>
            <a:ext cx="7498080" cy="1143000"/>
          </a:xfrm>
          <a:prstGeom prst="rect">
            <a:avLst/>
          </a:prstGeom>
        </p:spPr>
        <p:txBody>
          <a:bodyPr anchor="ctr">
            <a:norm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sz="4400" dirty="0" smtClean="0"/>
              <a:t>Who has to set SLG goals?</a:t>
            </a:r>
            <a:endParaRPr lang="en-US" sz="4400" dirty="0"/>
          </a:p>
        </p:txBody>
      </p:sp>
    </p:spTree>
    <p:extLst>
      <p:ext uri="{BB962C8B-B14F-4D97-AF65-F5344CB8AC3E}">
        <p14:creationId xmlns:p14="http://schemas.microsoft.com/office/powerpoint/2010/main" val="1210447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Teachers</a:t>
            </a:r>
          </a:p>
          <a:p>
            <a:pPr lvl="1"/>
            <a:r>
              <a:rPr lang="en-US" dirty="0" smtClean="0"/>
              <a:t>Course or class</a:t>
            </a:r>
          </a:p>
          <a:p>
            <a:pPr lvl="1"/>
            <a:r>
              <a:rPr lang="en-US" dirty="0" smtClean="0"/>
              <a:t>Intact group</a:t>
            </a:r>
          </a:p>
          <a:p>
            <a:pPr lvl="1"/>
            <a:endParaRPr lang="en-US" dirty="0" smtClean="0"/>
          </a:p>
          <a:p>
            <a:r>
              <a:rPr lang="en-US" dirty="0" smtClean="0"/>
              <a:t>Administrators</a:t>
            </a:r>
            <a:endParaRPr lang="en-US" dirty="0"/>
          </a:p>
          <a:p>
            <a:pPr lvl="1"/>
            <a:r>
              <a:rPr lang="en-US" dirty="0"/>
              <a:t>Targeted goals rather than school </a:t>
            </a:r>
            <a:r>
              <a:rPr lang="en-US" dirty="0" smtClean="0"/>
              <a:t>wide</a:t>
            </a:r>
            <a:endParaRPr lang="en-US" dirty="0"/>
          </a:p>
          <a:p>
            <a:pPr lvl="1"/>
            <a:r>
              <a:rPr lang="en-US" dirty="0"/>
              <a:t>All goals must be focused on academic growth</a:t>
            </a:r>
          </a:p>
          <a:p>
            <a:endParaRPr lang="en-US" dirty="0" smtClean="0"/>
          </a:p>
          <a:p>
            <a:pPr lvl="1"/>
            <a:endParaRPr lang="en-US" dirty="0"/>
          </a:p>
        </p:txBody>
      </p:sp>
      <p:sp>
        <p:nvSpPr>
          <p:cNvPr id="4" name="Title 3"/>
          <p:cNvSpPr>
            <a:spLocks noGrp="1"/>
          </p:cNvSpPr>
          <p:nvPr>
            <p:ph type="title"/>
          </p:nvPr>
        </p:nvSpPr>
        <p:spPr/>
        <p:txBody>
          <a:bodyPr>
            <a:normAutofit/>
          </a:bodyPr>
          <a:lstStyle/>
          <a:p>
            <a:r>
              <a:rPr lang="en-US" sz="4000" dirty="0" smtClean="0"/>
              <a:t>Who are SLG goals set for?</a:t>
            </a:r>
            <a:endParaRPr lang="en-US" sz="4000" dirty="0"/>
          </a:p>
        </p:txBody>
      </p:sp>
    </p:spTree>
    <p:extLst>
      <p:ext uri="{BB962C8B-B14F-4D97-AF65-F5344CB8AC3E}">
        <p14:creationId xmlns:p14="http://schemas.microsoft.com/office/powerpoint/2010/main" val="821889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0688" cy="1143000"/>
          </a:xfrm>
        </p:spPr>
        <p:txBody>
          <a:bodyPr>
            <a:noAutofit/>
          </a:bodyPr>
          <a:lstStyle/>
          <a:p>
            <a:r>
              <a:rPr lang="en-US" sz="4000" dirty="0" smtClean="0"/>
              <a:t>What assessments can be used?</a:t>
            </a:r>
            <a:endParaRPr lang="en-US" sz="4000" dirty="0"/>
          </a:p>
        </p:txBody>
      </p:sp>
      <p:sp>
        <p:nvSpPr>
          <p:cNvPr id="3" name="Content Placeholder 2"/>
          <p:cNvSpPr>
            <a:spLocks noGrp="1"/>
          </p:cNvSpPr>
          <p:nvPr>
            <p:ph idx="1"/>
          </p:nvPr>
        </p:nvSpPr>
        <p:spPr/>
        <p:txBody>
          <a:bodyPr>
            <a:normAutofit/>
          </a:bodyPr>
          <a:lstStyle/>
          <a:p>
            <a:r>
              <a:rPr lang="en-US" dirty="0"/>
              <a:t>S</a:t>
            </a:r>
            <a:r>
              <a:rPr lang="en-US" dirty="0" smtClean="0"/>
              <a:t>tatewide assessments</a:t>
            </a:r>
          </a:p>
          <a:p>
            <a:pPr lvl="1"/>
            <a:r>
              <a:rPr lang="en-US" dirty="0" smtClean="0"/>
              <a:t>Statewide assessments </a:t>
            </a:r>
            <a:r>
              <a:rPr lang="en-US" b="1" dirty="0" smtClean="0"/>
              <a:t>are no longer required, but can be used as an OPTIONAL measure</a:t>
            </a:r>
          </a:p>
          <a:p>
            <a:r>
              <a:rPr lang="en-US" dirty="0"/>
              <a:t>S</a:t>
            </a:r>
            <a:r>
              <a:rPr lang="en-US" dirty="0" smtClean="0"/>
              <a:t>chool-wide or district-wide</a:t>
            </a:r>
          </a:p>
          <a:p>
            <a:pPr lvl="1"/>
            <a:r>
              <a:rPr lang="en-US" dirty="0" smtClean="0"/>
              <a:t>Purchased or developed</a:t>
            </a:r>
          </a:p>
          <a:p>
            <a:pPr lvl="1"/>
            <a:r>
              <a:rPr lang="en-US" dirty="0" smtClean="0"/>
              <a:t>Include pre and post measures</a:t>
            </a:r>
          </a:p>
          <a:p>
            <a:pPr lvl="1"/>
            <a:r>
              <a:rPr lang="en-US" dirty="0" smtClean="0"/>
              <a:t>Aligned to assessment criteria</a:t>
            </a:r>
          </a:p>
        </p:txBody>
      </p:sp>
    </p:spTree>
    <p:extLst>
      <p:ext uri="{BB962C8B-B14F-4D97-AF65-F5344CB8AC3E}">
        <p14:creationId xmlns:p14="http://schemas.microsoft.com/office/powerpoint/2010/main" val="28222221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Resources</a:t>
            </a:r>
            <a:endParaRPr lang="en-US" sz="4400" dirty="0"/>
          </a:p>
        </p:txBody>
      </p:sp>
      <p:sp>
        <p:nvSpPr>
          <p:cNvPr id="3" name="Content Placeholder 2"/>
          <p:cNvSpPr>
            <a:spLocks noGrp="1"/>
          </p:cNvSpPr>
          <p:nvPr>
            <p:ph idx="1"/>
          </p:nvPr>
        </p:nvSpPr>
        <p:spPr>
          <a:xfrm>
            <a:off x="838200" y="1395096"/>
            <a:ext cx="8010144" cy="5105400"/>
          </a:xfrm>
        </p:spPr>
        <p:txBody>
          <a:bodyPr>
            <a:normAutofit/>
          </a:bodyPr>
          <a:lstStyle/>
          <a:p>
            <a:pPr marL="0" indent="0">
              <a:lnSpc>
                <a:spcPct val="110000"/>
              </a:lnSpc>
              <a:buNone/>
            </a:pPr>
            <a:r>
              <a:rPr lang="en-US" sz="3600" dirty="0"/>
              <a:t>Toolkit </a:t>
            </a:r>
          </a:p>
          <a:p>
            <a:pPr marL="939546" lvl="2" indent="-457200">
              <a:lnSpc>
                <a:spcPct val="110000"/>
              </a:lnSpc>
            </a:pPr>
            <a:r>
              <a:rPr lang="en-US" sz="2800" dirty="0" smtClean="0">
                <a:ea typeface="+mn-ea"/>
              </a:rPr>
              <a:t>Guidance documents</a:t>
            </a:r>
          </a:p>
          <a:p>
            <a:pPr marL="1396746" lvl="3" indent="-457200">
              <a:lnSpc>
                <a:spcPct val="110000"/>
              </a:lnSpc>
            </a:pPr>
            <a:r>
              <a:rPr lang="en-US" sz="2400" dirty="0" smtClean="0">
                <a:ea typeface="+mn-ea"/>
              </a:rPr>
              <a:t>FAQs</a:t>
            </a:r>
            <a:r>
              <a:rPr lang="en-US" sz="2400" dirty="0">
                <a:ea typeface="+mn-ea"/>
              </a:rPr>
              <a:t>, SLG Guidance, Assessment Guidance,  Who is Evaluated under SB 290</a:t>
            </a:r>
          </a:p>
          <a:p>
            <a:pPr marL="939546" lvl="2" indent="-457200">
              <a:lnSpc>
                <a:spcPct val="110000"/>
              </a:lnSpc>
            </a:pPr>
            <a:r>
              <a:rPr lang="en-US" sz="2800" dirty="0">
                <a:ea typeface="+mn-ea"/>
              </a:rPr>
              <a:t>Sample SLG Goals</a:t>
            </a:r>
          </a:p>
          <a:p>
            <a:pPr marL="939546" lvl="2" indent="-457200">
              <a:lnSpc>
                <a:spcPct val="110000"/>
              </a:lnSpc>
            </a:pPr>
            <a:r>
              <a:rPr lang="en-US" sz="2800" dirty="0">
                <a:ea typeface="+mn-ea"/>
              </a:rPr>
              <a:t>Resources from </a:t>
            </a:r>
            <a:r>
              <a:rPr lang="en-US" sz="2800" dirty="0" smtClean="0">
                <a:ea typeface="+mn-ea"/>
              </a:rPr>
              <a:t>Districts</a:t>
            </a:r>
          </a:p>
          <a:p>
            <a:pPr marL="939546" lvl="2" indent="-457200">
              <a:lnSpc>
                <a:spcPct val="110000"/>
              </a:lnSpc>
            </a:pPr>
            <a:endParaRPr lang="en-US" dirty="0">
              <a:ea typeface="+mn-ea"/>
            </a:endParaRPr>
          </a:p>
          <a:p>
            <a:pPr marL="0" indent="0" algn="ctr">
              <a:buNone/>
            </a:pPr>
            <a:r>
              <a:rPr lang="en-US" sz="2400" dirty="0" smtClean="0"/>
              <a:t>Visit the </a:t>
            </a:r>
            <a:r>
              <a:rPr lang="en-US" sz="2400" dirty="0" smtClean="0">
                <a:hlinkClick r:id="rId3"/>
              </a:rPr>
              <a:t>Educator Effectiveness Toolkit </a:t>
            </a:r>
            <a:r>
              <a:rPr lang="en-US" sz="2400" dirty="0" smtClean="0"/>
              <a:t>web page for additional details. </a:t>
            </a:r>
            <a:endParaRPr lang="en-US" sz="2400" dirty="0"/>
          </a:p>
          <a:p>
            <a:pPr marL="0" indent="0">
              <a:buNone/>
            </a:pPr>
            <a:endParaRPr lang="en-US" sz="2800" dirty="0" smtClean="0"/>
          </a:p>
        </p:txBody>
      </p:sp>
    </p:spTree>
    <p:extLst>
      <p:ext uri="{BB962C8B-B14F-4D97-AF65-F5344CB8AC3E}">
        <p14:creationId xmlns:p14="http://schemas.microsoft.com/office/powerpoint/2010/main" val="25278710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Questions?</a:t>
            </a:r>
            <a:endParaRPr lang="en-US" sz="4400" dirty="0"/>
          </a:p>
        </p:txBody>
      </p:sp>
      <p:pic>
        <p:nvPicPr>
          <p:cNvPr id="4" name="Content Placeholder 3" title="Questions graphic"/>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1295400"/>
            <a:ext cx="7814872" cy="5181600"/>
          </a:xfrm>
        </p:spPr>
      </p:pic>
    </p:spTree>
    <p:extLst>
      <p:ext uri="{BB962C8B-B14F-4D97-AF65-F5344CB8AC3E}">
        <p14:creationId xmlns:p14="http://schemas.microsoft.com/office/powerpoint/2010/main" val="16183086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Contacts</a:t>
            </a:r>
            <a:endParaRPr lang="en-US" sz="4400" dirty="0"/>
          </a:p>
        </p:txBody>
      </p:sp>
      <p:sp>
        <p:nvSpPr>
          <p:cNvPr id="3" name="Content Placeholder 2"/>
          <p:cNvSpPr>
            <a:spLocks noGrp="1"/>
          </p:cNvSpPr>
          <p:nvPr>
            <p:ph idx="1"/>
          </p:nvPr>
        </p:nvSpPr>
        <p:spPr>
          <a:xfrm>
            <a:off x="762000" y="1371600"/>
            <a:ext cx="6641592" cy="5105400"/>
          </a:xfrm>
        </p:spPr>
        <p:txBody>
          <a:bodyPr>
            <a:normAutofit/>
          </a:bodyPr>
          <a:lstStyle/>
          <a:p>
            <a:r>
              <a:rPr lang="en-US" sz="3200" dirty="0" smtClean="0"/>
              <a:t>Brian Putnam </a:t>
            </a:r>
            <a:r>
              <a:rPr lang="en-US" sz="3200" dirty="0" smtClean="0">
                <a:hlinkClick r:id="rId3"/>
              </a:rPr>
              <a:t>brian.putnam@state.or.us</a:t>
            </a:r>
            <a:endParaRPr lang="en-US" sz="3200" dirty="0" smtClean="0"/>
          </a:p>
          <a:p>
            <a:r>
              <a:rPr lang="en-US" dirty="0"/>
              <a:t>Sarah Martin </a:t>
            </a:r>
            <a:r>
              <a:rPr lang="en-US" dirty="0">
                <a:hlinkClick r:id="rId4"/>
              </a:rPr>
              <a:t>sarah.martin@state.or.us</a:t>
            </a:r>
            <a:r>
              <a:rPr lang="en-US" dirty="0"/>
              <a:t> </a:t>
            </a:r>
          </a:p>
          <a:p>
            <a:pPr marL="0" indent="0">
              <a:buNone/>
            </a:pPr>
            <a:r>
              <a:rPr lang="en-US" sz="3200" dirty="0" smtClean="0"/>
              <a:t> </a:t>
            </a:r>
            <a:endParaRPr lang="en-US" sz="3200" dirty="0"/>
          </a:p>
        </p:txBody>
      </p:sp>
    </p:spTree>
    <p:extLst>
      <p:ext uri="{BB962C8B-B14F-4D97-AF65-F5344CB8AC3E}">
        <p14:creationId xmlns:p14="http://schemas.microsoft.com/office/powerpoint/2010/main" val="2875560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Outcomes</a:t>
            </a:r>
            <a:endParaRPr lang="en-US" sz="4400" dirty="0"/>
          </a:p>
        </p:txBody>
      </p:sp>
      <p:sp>
        <p:nvSpPr>
          <p:cNvPr id="3" name="Content Placeholder 2"/>
          <p:cNvSpPr>
            <a:spLocks noGrp="1"/>
          </p:cNvSpPr>
          <p:nvPr>
            <p:ph idx="1"/>
          </p:nvPr>
        </p:nvSpPr>
        <p:spPr>
          <a:xfrm>
            <a:off x="1219200" y="1447800"/>
            <a:ext cx="7714488" cy="4800600"/>
          </a:xfrm>
        </p:spPr>
        <p:txBody>
          <a:bodyPr>
            <a:normAutofit/>
          </a:bodyPr>
          <a:lstStyle/>
          <a:p>
            <a:r>
              <a:rPr lang="en-US" dirty="0" smtClean="0"/>
              <a:t>Review 8 </a:t>
            </a:r>
            <a:r>
              <a:rPr lang="en-US" dirty="0"/>
              <a:t>components </a:t>
            </a:r>
            <a:r>
              <a:rPr lang="en-US" dirty="0" smtClean="0"/>
              <a:t>of Student Learning and Growth (SLG) goals</a:t>
            </a:r>
          </a:p>
          <a:p>
            <a:endParaRPr lang="en-US" dirty="0"/>
          </a:p>
          <a:p>
            <a:r>
              <a:rPr lang="en-US" dirty="0" smtClean="0"/>
              <a:t>Understand requirements for scoring SLG goals</a:t>
            </a:r>
          </a:p>
          <a:p>
            <a:endParaRPr lang="en-US" dirty="0"/>
          </a:p>
          <a:p>
            <a:r>
              <a:rPr lang="en-US" dirty="0" smtClean="0"/>
              <a:t>Recognize </a:t>
            </a:r>
            <a:r>
              <a:rPr lang="en-US" dirty="0"/>
              <a:t>the role of SLG goals in the evaluation cycle</a:t>
            </a:r>
          </a:p>
        </p:txBody>
      </p:sp>
    </p:spTree>
    <p:extLst>
      <p:ext uri="{BB962C8B-B14F-4D97-AF65-F5344CB8AC3E}">
        <p14:creationId xmlns:p14="http://schemas.microsoft.com/office/powerpoint/2010/main" val="20787003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
            <a:ext cx="7924800" cy="1143000"/>
          </a:xfrm>
        </p:spPr>
        <p:txBody>
          <a:bodyPr wrap="square" numCol="1" anchorCtr="0" compatLnSpc="1">
            <a:prstTxWarp prst="textNoShape">
              <a:avLst/>
            </a:prstTxWarp>
          </a:bodyPr>
          <a:lstStyle/>
          <a:p>
            <a:pPr eaLnBrk="1" hangingPunct="1">
              <a:defRPr/>
            </a:pPr>
            <a:r>
              <a:rPr lang="en-US" altLang="en-US" dirty="0" smtClean="0"/>
              <a:t>Achievement Goals vs. SLG Goals</a:t>
            </a:r>
          </a:p>
        </p:txBody>
      </p:sp>
      <p:sp>
        <p:nvSpPr>
          <p:cNvPr id="19476"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accent1"/>
              </a:buClr>
              <a:buFont typeface="Arial" charset="0"/>
              <a:buChar char="•"/>
              <a:defRPr sz="2200">
                <a:solidFill>
                  <a:schemeClr val="tx1"/>
                </a:solidFill>
                <a:latin typeface="Calibri" pitchFamily="-1" charset="0"/>
                <a:ea typeface="ＭＳ Ｐゴシック" pitchFamily="-1" charset="-128"/>
              </a:defRPr>
            </a:lvl1pPr>
            <a:lvl2pPr marL="37931725" indent="-37474525" eaLnBrk="0" hangingPunct="0">
              <a:spcBef>
                <a:spcPct val="20000"/>
              </a:spcBef>
              <a:buClr>
                <a:schemeClr val="accent2"/>
              </a:buClr>
              <a:buFont typeface="Arial" charset="0"/>
              <a:buChar char="•"/>
              <a:defRPr sz="2000">
                <a:solidFill>
                  <a:schemeClr val="tx1"/>
                </a:solidFill>
                <a:latin typeface="Calibri" pitchFamily="-1" charset="0"/>
                <a:ea typeface="ＭＳ Ｐゴシック" pitchFamily="-1" charset="-128"/>
              </a:defRPr>
            </a:lvl2pPr>
            <a:lvl3pPr marL="1004888" indent="-228600" eaLnBrk="0" hangingPunct="0">
              <a:spcBef>
                <a:spcPct val="20000"/>
              </a:spcBef>
              <a:buClr>
                <a:srgbClr val="D2CB6C"/>
              </a:buClr>
              <a:buFont typeface="Arial" charset="0"/>
              <a:buChar char="•"/>
              <a:defRPr>
                <a:solidFill>
                  <a:schemeClr val="tx1"/>
                </a:solidFill>
                <a:latin typeface="Calibri" pitchFamily="-1" charset="0"/>
                <a:ea typeface="ＭＳ Ｐゴシック" pitchFamily="-1" charset="-128"/>
              </a:defRPr>
            </a:lvl3pPr>
            <a:lvl4pPr marL="1279525" indent="-228600" eaLnBrk="0" hangingPunct="0">
              <a:spcBef>
                <a:spcPct val="20000"/>
              </a:spcBef>
              <a:buClr>
                <a:srgbClr val="95A39D"/>
              </a:buClr>
              <a:buFont typeface="Arial" charset="0"/>
              <a:buChar char="•"/>
              <a:defRPr sz="1600">
                <a:solidFill>
                  <a:schemeClr val="tx1"/>
                </a:solidFill>
                <a:latin typeface="Calibri" pitchFamily="-1" charset="0"/>
                <a:ea typeface="ＭＳ Ｐゴシック" pitchFamily="-1" charset="-128"/>
              </a:defRPr>
            </a:lvl4pPr>
            <a:lvl5pPr marL="1554163" indent="-228600" eaLnBrk="0" hangingPunct="0">
              <a:spcBef>
                <a:spcPct val="20000"/>
              </a:spcBef>
              <a:buClr>
                <a:srgbClr val="C89F5D"/>
              </a:buClr>
              <a:buFont typeface="Arial" charset="0"/>
              <a:buChar char="•"/>
              <a:defRPr sz="1400">
                <a:solidFill>
                  <a:schemeClr val="tx1"/>
                </a:solidFill>
                <a:latin typeface="Calibri" pitchFamily="-1" charset="0"/>
                <a:ea typeface="ＭＳ Ｐゴシック" pitchFamily="-1" charset="-128"/>
              </a:defRPr>
            </a:lvl5pPr>
            <a:lvl6pPr marL="2011363" indent="-228600" eaLnBrk="0" fontAlgn="base" hangingPunct="0">
              <a:spcBef>
                <a:spcPct val="20000"/>
              </a:spcBef>
              <a:spcAft>
                <a:spcPct val="0"/>
              </a:spcAft>
              <a:buClr>
                <a:srgbClr val="C89F5D"/>
              </a:buClr>
              <a:buFont typeface="Arial" charset="0"/>
              <a:buChar char="•"/>
              <a:defRPr sz="1400">
                <a:solidFill>
                  <a:schemeClr val="tx1"/>
                </a:solidFill>
                <a:latin typeface="Calibri" pitchFamily="-1" charset="0"/>
                <a:ea typeface="ＭＳ Ｐゴシック" pitchFamily="-1" charset="-128"/>
              </a:defRPr>
            </a:lvl6pPr>
            <a:lvl7pPr marL="2468563" indent="-228600" eaLnBrk="0" fontAlgn="base" hangingPunct="0">
              <a:spcBef>
                <a:spcPct val="20000"/>
              </a:spcBef>
              <a:spcAft>
                <a:spcPct val="0"/>
              </a:spcAft>
              <a:buClr>
                <a:srgbClr val="C89F5D"/>
              </a:buClr>
              <a:buFont typeface="Arial" charset="0"/>
              <a:buChar char="•"/>
              <a:defRPr sz="1400">
                <a:solidFill>
                  <a:schemeClr val="tx1"/>
                </a:solidFill>
                <a:latin typeface="Calibri" pitchFamily="-1" charset="0"/>
                <a:ea typeface="ＭＳ Ｐゴシック" pitchFamily="-1" charset="-128"/>
              </a:defRPr>
            </a:lvl7pPr>
            <a:lvl8pPr marL="2925763" indent="-228600" eaLnBrk="0" fontAlgn="base" hangingPunct="0">
              <a:spcBef>
                <a:spcPct val="20000"/>
              </a:spcBef>
              <a:spcAft>
                <a:spcPct val="0"/>
              </a:spcAft>
              <a:buClr>
                <a:srgbClr val="C89F5D"/>
              </a:buClr>
              <a:buFont typeface="Arial" charset="0"/>
              <a:buChar char="•"/>
              <a:defRPr sz="1400">
                <a:solidFill>
                  <a:schemeClr val="tx1"/>
                </a:solidFill>
                <a:latin typeface="Calibri" pitchFamily="-1" charset="0"/>
                <a:ea typeface="ＭＳ Ｐゴシック" pitchFamily="-1" charset="-128"/>
              </a:defRPr>
            </a:lvl8pPr>
            <a:lvl9pPr marL="3382963" indent="-228600" eaLnBrk="0" fontAlgn="base" hangingPunct="0">
              <a:spcBef>
                <a:spcPct val="20000"/>
              </a:spcBef>
              <a:spcAft>
                <a:spcPct val="0"/>
              </a:spcAft>
              <a:buClr>
                <a:srgbClr val="C89F5D"/>
              </a:buClr>
              <a:buFont typeface="Arial" charset="0"/>
              <a:buChar char="•"/>
              <a:defRPr sz="1400">
                <a:solidFill>
                  <a:schemeClr val="tx1"/>
                </a:solidFill>
                <a:latin typeface="Calibri" pitchFamily="-1" charset="0"/>
                <a:ea typeface="ＭＳ Ｐゴシック" pitchFamily="-1" charset="-128"/>
              </a:defRPr>
            </a:lvl9pPr>
          </a:lstStyle>
          <a:p>
            <a:pPr eaLnBrk="1" hangingPunct="1">
              <a:spcBef>
                <a:spcPct val="0"/>
              </a:spcBef>
              <a:buClrTx/>
              <a:buFontTx/>
              <a:buNone/>
            </a:pPr>
            <a:fld id="{4493BAA4-67B3-49E1-B8B3-7438CE3574BB}" type="slidenum">
              <a:rPr lang="en-US" altLang="en-US" sz="1800" smtClean="0">
                <a:solidFill>
                  <a:srgbClr val="FFFFFF"/>
                </a:solidFill>
                <a:latin typeface="Arial" charset="0"/>
              </a:rPr>
              <a:pPr eaLnBrk="1" hangingPunct="1">
                <a:spcBef>
                  <a:spcPct val="0"/>
                </a:spcBef>
                <a:buClrTx/>
                <a:buFontTx/>
                <a:buNone/>
              </a:pPr>
              <a:t>3</a:t>
            </a:fld>
            <a:endParaRPr lang="en-US" altLang="en-US" sz="1800" smtClean="0">
              <a:solidFill>
                <a:srgbClr val="FFFFFF"/>
              </a:solidFill>
              <a:latin typeface="Arial" charset="0"/>
            </a:endParaRPr>
          </a:p>
        </p:txBody>
      </p:sp>
      <p:sp>
        <p:nvSpPr>
          <p:cNvPr id="3" name="Content Placeholder 2"/>
          <p:cNvSpPr>
            <a:spLocks noGrp="1"/>
          </p:cNvSpPr>
          <p:nvPr>
            <p:ph idx="1"/>
          </p:nvPr>
        </p:nvSpPr>
        <p:spPr>
          <a:xfrm>
            <a:off x="990600" y="1371600"/>
            <a:ext cx="7498080" cy="4800600"/>
          </a:xfrm>
        </p:spPr>
        <p:txBody>
          <a:bodyPr>
            <a:normAutofit/>
          </a:bodyPr>
          <a:lstStyle/>
          <a:p>
            <a:pPr marL="82296" indent="0">
              <a:buNone/>
            </a:pPr>
            <a:r>
              <a:rPr lang="en-US" dirty="0" smtClean="0"/>
              <a:t>Achievement Goal</a:t>
            </a:r>
          </a:p>
          <a:p>
            <a:pPr marL="342900" indent="-342900" fontAlgn="base">
              <a:spcBef>
                <a:spcPct val="0"/>
              </a:spcBef>
              <a:spcAft>
                <a:spcPct val="0"/>
              </a:spcAft>
              <a:buClrTx/>
              <a:buSzTx/>
            </a:pPr>
            <a:r>
              <a:rPr lang="en-US" altLang="en-US" sz="2400" dirty="0">
                <a:solidFill>
                  <a:srgbClr val="2F2B20"/>
                </a:solidFill>
                <a:latin typeface="Gill Sans MT" panose="020B0502020104020203" pitchFamily="34" charset="0"/>
                <a:cs typeface="Arial" charset="0"/>
              </a:rPr>
              <a:t>Does not consider baseline  data</a:t>
            </a:r>
          </a:p>
          <a:p>
            <a:pPr marL="342900" indent="-342900" fontAlgn="base">
              <a:spcBef>
                <a:spcPct val="0"/>
              </a:spcBef>
              <a:spcAft>
                <a:spcPct val="0"/>
              </a:spcAft>
              <a:buClrTx/>
              <a:buSzTx/>
            </a:pPr>
            <a:r>
              <a:rPr lang="en-US" altLang="en-US" sz="2400" dirty="0">
                <a:solidFill>
                  <a:srgbClr val="2F2B20"/>
                </a:solidFill>
                <a:latin typeface="Gill Sans MT" panose="020B0502020104020203" pitchFamily="34" charset="0"/>
                <a:cs typeface="Arial" charset="0"/>
              </a:rPr>
              <a:t>Student goals are a “one-size-fits-all” and do not include ALL students</a:t>
            </a:r>
          </a:p>
          <a:p>
            <a:pPr marL="342900" indent="-342900" fontAlgn="base">
              <a:spcBef>
                <a:spcPct val="0"/>
              </a:spcBef>
              <a:spcAft>
                <a:spcPct val="0"/>
              </a:spcAft>
              <a:buClrTx/>
              <a:buSzTx/>
            </a:pPr>
            <a:r>
              <a:rPr lang="en-US" altLang="en-US" sz="2400" dirty="0">
                <a:solidFill>
                  <a:srgbClr val="2F2B20"/>
                </a:solidFill>
                <a:latin typeface="Gill Sans MT" panose="020B0502020104020203" pitchFamily="34" charset="0"/>
                <a:cs typeface="Arial" charset="0"/>
              </a:rPr>
              <a:t>Students are expected to cross  the same finish line regardless of where they start</a:t>
            </a:r>
          </a:p>
          <a:p>
            <a:pPr marL="82296" indent="0">
              <a:buNone/>
            </a:pPr>
            <a:r>
              <a:rPr lang="en-US" dirty="0" smtClean="0"/>
              <a:t>Student Learning Growth Goal</a:t>
            </a:r>
          </a:p>
          <a:p>
            <a:pPr marL="342900" indent="-342900" fontAlgn="base">
              <a:spcBef>
                <a:spcPct val="0"/>
              </a:spcBef>
              <a:spcAft>
                <a:spcPct val="0"/>
              </a:spcAft>
              <a:buClrTx/>
              <a:buSzTx/>
            </a:pPr>
            <a:r>
              <a:rPr lang="en-US" altLang="en-US" sz="2400" dirty="0">
                <a:solidFill>
                  <a:srgbClr val="2F2B20"/>
                </a:solidFill>
                <a:latin typeface="Gill Sans MT" panose="020B0502020104020203" pitchFamily="34" charset="0"/>
                <a:cs typeface="Arial" charset="0"/>
              </a:rPr>
              <a:t>Starts with baseline data</a:t>
            </a:r>
          </a:p>
          <a:p>
            <a:pPr marL="342900" indent="-342900" fontAlgn="base">
              <a:spcBef>
                <a:spcPct val="0"/>
              </a:spcBef>
              <a:spcAft>
                <a:spcPct val="0"/>
              </a:spcAft>
              <a:buClrTx/>
              <a:buSzTx/>
            </a:pPr>
            <a:r>
              <a:rPr lang="en-US" altLang="en-US" sz="2400" dirty="0">
                <a:solidFill>
                  <a:srgbClr val="2F2B20"/>
                </a:solidFill>
                <a:latin typeface="Gill Sans MT" panose="020B0502020104020203" pitchFamily="34" charset="0"/>
                <a:cs typeface="Arial" charset="0"/>
              </a:rPr>
              <a:t>Includes ALL students, </a:t>
            </a:r>
            <a:r>
              <a:rPr lang="en-US" altLang="en-US" sz="2400" dirty="0" smtClean="0">
                <a:solidFill>
                  <a:srgbClr val="2F2B20"/>
                </a:solidFill>
                <a:latin typeface="Gill Sans MT" panose="020B0502020104020203" pitchFamily="34" charset="0"/>
                <a:cs typeface="Arial" charset="0"/>
              </a:rPr>
              <a:t>regardless </a:t>
            </a:r>
            <a:r>
              <a:rPr lang="en-US" altLang="en-US" sz="2400" dirty="0">
                <a:solidFill>
                  <a:srgbClr val="2F2B20"/>
                </a:solidFill>
                <a:latin typeface="Gill Sans MT" panose="020B0502020104020203" pitchFamily="34" charset="0"/>
                <a:cs typeface="Arial" charset="0"/>
              </a:rPr>
              <a:t>of ability </a:t>
            </a:r>
            <a:r>
              <a:rPr lang="en-US" altLang="en-US" sz="2400" dirty="0" smtClean="0">
                <a:solidFill>
                  <a:srgbClr val="2F2B20"/>
                </a:solidFill>
                <a:latin typeface="Gill Sans MT" panose="020B0502020104020203" pitchFamily="34" charset="0"/>
                <a:cs typeface="Arial" charset="0"/>
              </a:rPr>
              <a:t>level</a:t>
            </a:r>
          </a:p>
          <a:p>
            <a:pPr marL="342900" indent="-342900" fontAlgn="base">
              <a:spcBef>
                <a:spcPct val="0"/>
              </a:spcBef>
              <a:spcAft>
                <a:spcPct val="0"/>
              </a:spcAft>
              <a:buClrTx/>
              <a:buSzTx/>
            </a:pPr>
            <a:r>
              <a:rPr lang="en-US" altLang="en-US" sz="2400" dirty="0">
                <a:solidFill>
                  <a:srgbClr val="2F2B20"/>
                </a:solidFill>
                <a:latin typeface="Gill Sans MT" panose="020B0502020104020203" pitchFamily="34" charset="0"/>
                <a:cs typeface="Arial" charset="0"/>
              </a:rPr>
              <a:t>Students can show various </a:t>
            </a:r>
            <a:r>
              <a:rPr lang="en-US" altLang="en-US" sz="2400" dirty="0" smtClean="0">
                <a:solidFill>
                  <a:srgbClr val="2F2B20"/>
                </a:solidFill>
                <a:latin typeface="Gill Sans MT" panose="020B0502020104020203" pitchFamily="34" charset="0"/>
                <a:cs typeface="Arial" charset="0"/>
              </a:rPr>
              <a:t>levels </a:t>
            </a:r>
            <a:r>
              <a:rPr lang="en-US" altLang="en-US" sz="2400" dirty="0">
                <a:solidFill>
                  <a:srgbClr val="2F2B20"/>
                </a:solidFill>
                <a:latin typeface="Gill Sans MT" panose="020B0502020104020203" pitchFamily="34" charset="0"/>
                <a:cs typeface="Arial" charset="0"/>
              </a:rPr>
              <a:t>of growth –students </a:t>
            </a:r>
            <a:r>
              <a:rPr lang="en-US" altLang="en-US" sz="2400" dirty="0" smtClean="0">
                <a:solidFill>
                  <a:srgbClr val="2F2B20"/>
                </a:solidFill>
                <a:latin typeface="Gill Sans MT" panose="020B0502020104020203" pitchFamily="34" charset="0"/>
                <a:cs typeface="Arial" charset="0"/>
              </a:rPr>
              <a:t>may </a:t>
            </a:r>
            <a:r>
              <a:rPr lang="en-US" altLang="en-US" sz="2400" dirty="0">
                <a:solidFill>
                  <a:srgbClr val="2F2B20"/>
                </a:solidFill>
                <a:latin typeface="Gill Sans MT" panose="020B0502020104020203" pitchFamily="34" charset="0"/>
                <a:cs typeface="Arial" charset="0"/>
              </a:rPr>
              <a:t>have individualized </a:t>
            </a:r>
            <a:r>
              <a:rPr lang="en-US" altLang="en-US" sz="2400" dirty="0" smtClean="0">
                <a:solidFill>
                  <a:srgbClr val="2F2B20"/>
                </a:solidFill>
                <a:latin typeface="Gill Sans MT" panose="020B0502020104020203" pitchFamily="34" charset="0"/>
                <a:cs typeface="Arial" charset="0"/>
              </a:rPr>
              <a:t>finish lines</a:t>
            </a:r>
            <a:endParaRPr lang="en-US" altLang="en-US" sz="2400" dirty="0">
              <a:solidFill>
                <a:srgbClr val="2F2B20"/>
              </a:solidFill>
              <a:latin typeface="Gill Sans MT" panose="020B0502020104020203" pitchFamily="34" charset="0"/>
              <a:cs typeface="Arial" charset="0"/>
            </a:endParaRPr>
          </a:p>
          <a:p>
            <a:pPr marL="0" lvl="0" indent="0" fontAlgn="base">
              <a:spcBef>
                <a:spcPct val="0"/>
              </a:spcBef>
              <a:spcAft>
                <a:spcPct val="0"/>
              </a:spcAft>
              <a:buClrTx/>
              <a:buSzTx/>
              <a:buNone/>
            </a:pPr>
            <a:endParaRPr lang="en-US" altLang="en-US" sz="2400" dirty="0">
              <a:solidFill>
                <a:srgbClr val="2F2B20"/>
              </a:solidFill>
              <a:latin typeface="Gill Sans MT" panose="020B0502020104020203" pitchFamily="34" charset="0"/>
              <a:cs typeface="Arial" charset="0"/>
            </a:endParaRPr>
          </a:p>
          <a:p>
            <a:pPr marL="82296" indent="0">
              <a:buNone/>
            </a:pPr>
            <a:endParaRPr lang="en-US" dirty="0"/>
          </a:p>
        </p:txBody>
      </p:sp>
    </p:spTree>
    <p:extLst>
      <p:ext uri="{BB962C8B-B14F-4D97-AF65-F5344CB8AC3E}">
        <p14:creationId xmlns:p14="http://schemas.microsoft.com/office/powerpoint/2010/main" val="33247002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0688" cy="1143000"/>
          </a:xfrm>
        </p:spPr>
        <p:txBody>
          <a:bodyPr>
            <a:normAutofit fontScale="90000"/>
          </a:bodyPr>
          <a:lstStyle/>
          <a:p>
            <a:r>
              <a:rPr lang="en-US" sz="4400" dirty="0" smtClean="0"/>
              <a:t>Required Components of SLG Goals</a:t>
            </a:r>
            <a:endParaRPr lang="en-US" sz="4400" dirty="0"/>
          </a:p>
        </p:txBody>
      </p:sp>
      <p:sp>
        <p:nvSpPr>
          <p:cNvPr id="3" name="Content Placeholder 2"/>
          <p:cNvSpPr>
            <a:spLocks noGrp="1"/>
          </p:cNvSpPr>
          <p:nvPr>
            <p:ph idx="1"/>
          </p:nvPr>
        </p:nvSpPr>
        <p:spPr>
          <a:xfrm>
            <a:off x="1435608" y="1447800"/>
            <a:ext cx="7498080" cy="5257800"/>
          </a:xfrm>
        </p:spPr>
        <p:txBody>
          <a:bodyPr>
            <a:normAutofit/>
          </a:bodyPr>
          <a:lstStyle/>
          <a:p>
            <a:r>
              <a:rPr lang="en-US" dirty="0" smtClean="0"/>
              <a:t>Content (Standards)</a:t>
            </a:r>
          </a:p>
          <a:p>
            <a:r>
              <a:rPr lang="en-US" dirty="0" smtClean="0"/>
              <a:t>Assessment</a:t>
            </a:r>
          </a:p>
          <a:p>
            <a:r>
              <a:rPr lang="en-US" dirty="0" smtClean="0"/>
              <a:t>Context</a:t>
            </a:r>
          </a:p>
          <a:p>
            <a:r>
              <a:rPr lang="en-US" dirty="0" smtClean="0"/>
              <a:t>Baseline Data</a:t>
            </a:r>
          </a:p>
          <a:p>
            <a:r>
              <a:rPr lang="en-US" dirty="0" smtClean="0"/>
              <a:t>Student Growth Goals (Targets)</a:t>
            </a:r>
          </a:p>
          <a:p>
            <a:r>
              <a:rPr lang="en-US" dirty="0" smtClean="0"/>
              <a:t>Rationale</a:t>
            </a:r>
          </a:p>
          <a:p>
            <a:r>
              <a:rPr lang="en-US" dirty="0" smtClean="0"/>
              <a:t>Strategies</a:t>
            </a:r>
          </a:p>
          <a:p>
            <a:r>
              <a:rPr lang="en-US" dirty="0" smtClean="0"/>
              <a:t>Professional Learning &amp; Support</a:t>
            </a:r>
          </a:p>
        </p:txBody>
      </p:sp>
    </p:spTree>
    <p:extLst>
      <p:ext uri="{BB962C8B-B14F-4D97-AF65-F5344CB8AC3E}">
        <p14:creationId xmlns:p14="http://schemas.microsoft.com/office/powerpoint/2010/main" val="8752559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400" cap="none" dirty="0" smtClean="0"/>
              <a:t>Requirements for SLG Goals</a:t>
            </a:r>
            <a:endParaRPr lang="en-US" sz="4400" cap="none" dirty="0"/>
          </a:p>
        </p:txBody>
      </p:sp>
      <p:sp>
        <p:nvSpPr>
          <p:cNvPr id="2" name="Content Placeholder 1"/>
          <p:cNvSpPr>
            <a:spLocks noGrp="1"/>
          </p:cNvSpPr>
          <p:nvPr>
            <p:ph idx="1"/>
          </p:nvPr>
        </p:nvSpPr>
        <p:spPr>
          <a:xfrm>
            <a:off x="1143000" y="1447800"/>
            <a:ext cx="7790688" cy="5029200"/>
          </a:xfrm>
        </p:spPr>
        <p:txBody>
          <a:bodyPr>
            <a:noAutofit/>
          </a:bodyPr>
          <a:lstStyle/>
          <a:p>
            <a:r>
              <a:rPr lang="en-US" altLang="en-US" dirty="0"/>
              <a:t>Minimum of 2 SLG goals </a:t>
            </a:r>
            <a:r>
              <a:rPr lang="en-US" altLang="en-US" b="1" dirty="0" smtClean="0"/>
              <a:t>each year</a:t>
            </a:r>
          </a:p>
          <a:p>
            <a:pPr lvl="1"/>
            <a:r>
              <a:rPr lang="en-US" altLang="en-US" dirty="0" smtClean="0"/>
              <a:t>Quality Review Checklist used for goal setting</a:t>
            </a:r>
          </a:p>
          <a:p>
            <a:pPr lvl="1"/>
            <a:endParaRPr lang="en-US" altLang="en-US" sz="800" dirty="0" smtClean="0"/>
          </a:p>
          <a:p>
            <a:r>
              <a:rPr lang="en-US" altLang="en-US" dirty="0"/>
              <a:t>District-wide, school-wide or nationally recognized measures </a:t>
            </a:r>
          </a:p>
          <a:p>
            <a:pPr lvl="1"/>
            <a:r>
              <a:rPr lang="en-US" altLang="en-US" dirty="0"/>
              <a:t>Use of statewide assessments optional</a:t>
            </a:r>
            <a:endParaRPr lang="en-US" dirty="0"/>
          </a:p>
          <a:p>
            <a:pPr marL="402336" lvl="1" indent="0">
              <a:buNone/>
            </a:pPr>
            <a:endParaRPr lang="en-US" sz="800" dirty="0" smtClean="0">
              <a:solidFill>
                <a:srgbClr val="FF0000"/>
              </a:solidFill>
            </a:endParaRPr>
          </a:p>
          <a:p>
            <a:endParaRPr lang="en-US" dirty="0"/>
          </a:p>
          <a:p>
            <a:pPr marL="402336" lvl="1" indent="0">
              <a:buNone/>
            </a:pPr>
            <a:endParaRPr lang="en-US" dirty="0">
              <a:solidFill>
                <a:srgbClr val="FF0000"/>
              </a:solidFill>
            </a:endParaRPr>
          </a:p>
        </p:txBody>
      </p:sp>
    </p:spTree>
    <p:extLst>
      <p:ext uri="{BB962C8B-B14F-4D97-AF65-F5344CB8AC3E}">
        <p14:creationId xmlns:p14="http://schemas.microsoft.com/office/powerpoint/2010/main" val="38114913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Quality Review Checklist</a:t>
            </a:r>
            <a:endParaRPr lang="en-US" sz="4400" dirty="0"/>
          </a:p>
        </p:txBody>
      </p:sp>
      <p:sp>
        <p:nvSpPr>
          <p:cNvPr id="3" name="Content Placeholder 2"/>
          <p:cNvSpPr>
            <a:spLocks noGrp="1"/>
          </p:cNvSpPr>
          <p:nvPr>
            <p:ph idx="1"/>
          </p:nvPr>
        </p:nvSpPr>
        <p:spPr>
          <a:xfrm>
            <a:off x="1435608" y="1447800"/>
            <a:ext cx="7498080" cy="5181600"/>
          </a:xfrm>
        </p:spPr>
        <p:txBody>
          <a:bodyPr>
            <a:normAutofit/>
          </a:bodyPr>
          <a:lstStyle/>
          <a:p>
            <a:pPr marL="0" lvl="0" indent="0" fontAlgn="base">
              <a:spcBef>
                <a:spcPct val="0"/>
              </a:spcBef>
              <a:spcAft>
                <a:spcPct val="0"/>
              </a:spcAft>
              <a:buClrTx/>
              <a:buSzTx/>
              <a:buNone/>
            </a:pPr>
            <a:endParaRPr lang="en-US" altLang="en-US" sz="1800" dirty="0">
              <a:latin typeface="Arial" pitchFamily="34" charset="0"/>
              <a:cs typeface="Arial" pitchFamily="34" charset="0"/>
            </a:endParaRPr>
          </a:p>
          <a:p>
            <a:pPr fontAlgn="base">
              <a:spcAft>
                <a:spcPct val="0"/>
              </a:spcAft>
            </a:pPr>
            <a:r>
              <a:rPr lang="en-US" altLang="en-US" dirty="0"/>
              <a:t>Takes place during the goal setting phase of the professional growth cycle for teachers and administrators</a:t>
            </a:r>
          </a:p>
          <a:p>
            <a:pPr fontAlgn="base">
              <a:spcAft>
                <a:spcPct val="0"/>
              </a:spcAft>
            </a:pPr>
            <a:endParaRPr lang="en-US" altLang="en-US" sz="1000" dirty="0"/>
          </a:p>
          <a:p>
            <a:pPr fontAlgn="base">
              <a:spcAft>
                <a:spcPct val="0"/>
              </a:spcAft>
            </a:pPr>
            <a:r>
              <a:rPr lang="en-US" altLang="en-US" dirty="0"/>
              <a:t>For an SLG goal to be </a:t>
            </a:r>
            <a:r>
              <a:rPr lang="en-US" altLang="en-US" dirty="0" smtClean="0"/>
              <a:t>approved, all </a:t>
            </a:r>
            <a:r>
              <a:rPr lang="en-US" altLang="en-US" dirty="0"/>
              <a:t>criteria must be met</a:t>
            </a:r>
          </a:p>
          <a:p>
            <a:pPr fontAlgn="base">
              <a:spcAft>
                <a:spcPct val="0"/>
              </a:spcAft>
            </a:pPr>
            <a:endParaRPr lang="en-US" altLang="en-US" sz="1000" dirty="0" smtClean="0"/>
          </a:p>
          <a:p>
            <a:pPr fontAlgn="base">
              <a:spcAft>
                <a:spcPct val="0"/>
              </a:spcAft>
            </a:pPr>
            <a:r>
              <a:rPr lang="en-US" altLang="en-US" dirty="0" smtClean="0"/>
              <a:t>Version with guiding questions available in SLG section of </a:t>
            </a:r>
            <a:r>
              <a:rPr lang="en-US" altLang="en-US" dirty="0" smtClean="0">
                <a:hlinkClick r:id="rId3"/>
              </a:rPr>
              <a:t>toolkit</a:t>
            </a:r>
            <a:endParaRPr lang="en-US" altLang="en-US" dirty="0" smtClean="0"/>
          </a:p>
          <a:p>
            <a:endParaRPr lang="en-US" dirty="0"/>
          </a:p>
        </p:txBody>
      </p:sp>
    </p:spTree>
    <p:extLst>
      <p:ext uri="{BB962C8B-B14F-4D97-AF65-F5344CB8AC3E}">
        <p14:creationId xmlns:p14="http://schemas.microsoft.com/office/powerpoint/2010/main" val="36910515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Recommendations</a:t>
            </a:r>
            <a:endParaRPr lang="en-US" sz="4400" dirty="0"/>
          </a:p>
        </p:txBody>
      </p:sp>
      <p:sp>
        <p:nvSpPr>
          <p:cNvPr id="3" name="Content Placeholder 2"/>
          <p:cNvSpPr>
            <a:spLocks noGrp="1"/>
          </p:cNvSpPr>
          <p:nvPr>
            <p:ph idx="1"/>
          </p:nvPr>
        </p:nvSpPr>
        <p:spPr/>
        <p:txBody>
          <a:bodyPr>
            <a:normAutofit/>
          </a:bodyPr>
          <a:lstStyle/>
          <a:p>
            <a:r>
              <a:rPr lang="en-US" dirty="0" smtClean="0"/>
              <a:t>Content is focused, not everything you teach</a:t>
            </a:r>
          </a:p>
          <a:p>
            <a:endParaRPr lang="en-US" sz="900" dirty="0" smtClean="0"/>
          </a:p>
          <a:p>
            <a:r>
              <a:rPr lang="en-US" dirty="0" smtClean="0"/>
              <a:t>Context can help ascertain instructional needs</a:t>
            </a:r>
          </a:p>
          <a:p>
            <a:endParaRPr lang="en-US" sz="800" dirty="0" smtClean="0"/>
          </a:p>
          <a:p>
            <a:r>
              <a:rPr lang="en-US" dirty="0" smtClean="0"/>
              <a:t>Tier goals/targets where appropriate</a:t>
            </a:r>
          </a:p>
          <a:p>
            <a:endParaRPr lang="en-US" sz="800" dirty="0" smtClean="0"/>
          </a:p>
          <a:p>
            <a:endParaRPr lang="en-US" sz="800" dirty="0" smtClean="0"/>
          </a:p>
          <a:p>
            <a:r>
              <a:rPr lang="en-US" dirty="0" smtClean="0"/>
              <a:t>Include the support YOU need</a:t>
            </a:r>
          </a:p>
          <a:p>
            <a:endParaRPr lang="en-US" dirty="0"/>
          </a:p>
        </p:txBody>
      </p:sp>
    </p:spTree>
    <p:extLst>
      <p:ext uri="{BB962C8B-B14F-4D97-AF65-F5344CB8AC3E}">
        <p14:creationId xmlns:p14="http://schemas.microsoft.com/office/powerpoint/2010/main" val="211003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400" dirty="0" smtClean="0"/>
              <a:t>Tiered Targets</a:t>
            </a:r>
            <a:endParaRPr lang="en-US" sz="4400" dirty="0"/>
          </a:p>
        </p:txBody>
      </p:sp>
      <p:sp>
        <p:nvSpPr>
          <p:cNvPr id="2" name="Content Placeholder 1"/>
          <p:cNvSpPr>
            <a:spLocks noGrp="1"/>
          </p:cNvSpPr>
          <p:nvPr>
            <p:ph idx="1"/>
          </p:nvPr>
        </p:nvSpPr>
        <p:spPr/>
        <p:txBody>
          <a:bodyPr>
            <a:normAutofit fontScale="92500" lnSpcReduction="10000"/>
          </a:bodyPr>
          <a:lstStyle/>
          <a:p>
            <a:r>
              <a:rPr lang="en-US" dirty="0" smtClean="0"/>
              <a:t>Students enter the classroom with a range of knowledge and skills</a:t>
            </a:r>
          </a:p>
          <a:p>
            <a:endParaRPr lang="en-US" sz="800" dirty="0" smtClean="0"/>
          </a:p>
          <a:p>
            <a:r>
              <a:rPr lang="en-US" dirty="0" smtClean="0"/>
              <a:t>Tiered targets help </a:t>
            </a:r>
            <a:r>
              <a:rPr lang="en-US" dirty="0"/>
              <a:t>ensure that each student is appropriately </a:t>
            </a:r>
            <a:r>
              <a:rPr lang="en-US" dirty="0" smtClean="0"/>
              <a:t>challenged</a:t>
            </a:r>
            <a:endParaRPr lang="en-US" dirty="0"/>
          </a:p>
          <a:p>
            <a:endParaRPr lang="en-US" sz="800" dirty="0" smtClean="0"/>
          </a:p>
          <a:p>
            <a:r>
              <a:rPr lang="en-US" dirty="0" smtClean="0"/>
              <a:t>Tiers typically set for groups of students with similar performance </a:t>
            </a:r>
          </a:p>
          <a:p>
            <a:endParaRPr lang="en-US" sz="800" dirty="0" smtClean="0"/>
          </a:p>
          <a:p>
            <a:r>
              <a:rPr lang="en-US" dirty="0" smtClean="0"/>
              <a:t>Tiered targets allow for more realistic expectations for goal attainment</a:t>
            </a:r>
          </a:p>
          <a:p>
            <a:endParaRPr lang="en-US" dirty="0"/>
          </a:p>
        </p:txBody>
      </p:sp>
    </p:spTree>
    <p:extLst>
      <p:ext uri="{BB962C8B-B14F-4D97-AF65-F5344CB8AC3E}">
        <p14:creationId xmlns:p14="http://schemas.microsoft.com/office/powerpoint/2010/main" val="38032880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7714488" cy="1143000"/>
          </a:xfrm>
        </p:spPr>
        <p:txBody>
          <a:bodyPr>
            <a:noAutofit/>
          </a:bodyPr>
          <a:lstStyle/>
          <a:p>
            <a:r>
              <a:rPr lang="en-US" sz="4400" dirty="0" smtClean="0"/>
              <a:t>Role of SLG Goals in Evaluation</a:t>
            </a:r>
            <a:endParaRPr lang="en-US" sz="4400" dirty="0"/>
          </a:p>
        </p:txBody>
      </p:sp>
      <p:sp>
        <p:nvSpPr>
          <p:cNvPr id="3" name="Content Placeholder 2"/>
          <p:cNvSpPr>
            <a:spLocks noGrp="1"/>
          </p:cNvSpPr>
          <p:nvPr>
            <p:ph idx="1"/>
          </p:nvPr>
        </p:nvSpPr>
        <p:spPr>
          <a:xfrm>
            <a:off x="914400" y="1447800"/>
            <a:ext cx="7848600" cy="4800600"/>
          </a:xfrm>
        </p:spPr>
        <p:txBody>
          <a:bodyPr>
            <a:noAutofit/>
          </a:bodyPr>
          <a:lstStyle/>
          <a:p>
            <a:r>
              <a:rPr lang="en-US" sz="2800" dirty="0" smtClean="0">
                <a:latin typeface="+mn-lt"/>
                <a:cs typeface="Calibri" panose="020F0502020204030204" pitchFamily="34" charset="0"/>
              </a:rPr>
              <a:t>Summative evaluations must be based on multiple measures</a:t>
            </a:r>
          </a:p>
          <a:p>
            <a:pPr lvl="1"/>
            <a:r>
              <a:rPr lang="en-US" sz="2400" dirty="0" smtClean="0">
                <a:latin typeface="+mn-lt"/>
                <a:cs typeface="Calibri" panose="020F0502020204030204" pitchFamily="34" charset="0"/>
              </a:rPr>
              <a:t>Professional Practice, Professional Responsibility, and Student Learning and Growth</a:t>
            </a:r>
          </a:p>
          <a:p>
            <a:r>
              <a:rPr lang="en-US" sz="2800" dirty="0" smtClean="0">
                <a:latin typeface="+mn-lt"/>
                <a:cs typeface="Calibri" panose="020F0502020204030204" pitchFamily="34" charset="0"/>
              </a:rPr>
              <a:t>Districts determine the degree of impact of each of the three types of measures on the summative evaluation</a:t>
            </a:r>
          </a:p>
          <a:p>
            <a:r>
              <a:rPr lang="en-US" sz="2800" dirty="0" smtClean="0">
                <a:latin typeface="+mn-lt"/>
                <a:cs typeface="Calibri" panose="020F0502020204030204" pitchFamily="34" charset="0"/>
              </a:rPr>
              <a:t>Summative ratings reported to ODE must include PP and PR</a:t>
            </a:r>
          </a:p>
          <a:p>
            <a:pPr lvl="1"/>
            <a:r>
              <a:rPr lang="en-US" sz="2400" dirty="0" smtClean="0">
                <a:latin typeface="+mn-lt"/>
                <a:cs typeface="Calibri" panose="020F0502020204030204" pitchFamily="34" charset="0"/>
              </a:rPr>
              <a:t>Inclusion of SLG in calculation is optional</a:t>
            </a:r>
          </a:p>
        </p:txBody>
      </p:sp>
    </p:spTree>
    <p:extLst>
      <p:ext uri="{BB962C8B-B14F-4D97-AF65-F5344CB8AC3E}">
        <p14:creationId xmlns:p14="http://schemas.microsoft.com/office/powerpoint/2010/main" val="2023967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de-template_2017">
  <a:themeElements>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fontScheme name="1_sim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imple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1_simple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1_simple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1_simple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1_simple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1_simple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1_simple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1_simple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1_simple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1_simple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1_simple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1_simple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1_simple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1_simple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1_simple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DE 2017 PPT Template A.pptx [Read-Only]" id="{E9FFAB21-AEA4-42B1-AA84-145F5B3310BB}" vid="{F7529993-0A55-42AA-9A08-B1321E717FD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D1EDF2100B64E49B1291E2901D21D48" ma:contentTypeVersion="7" ma:contentTypeDescription="Create a new document." ma:contentTypeScope="" ma:versionID="446566eb20b54b48c69742cc1c9903eb">
  <xsd:schema xmlns:xsd="http://www.w3.org/2001/XMLSchema" xmlns:xs="http://www.w3.org/2001/XMLSchema" xmlns:p="http://schemas.microsoft.com/office/2006/metadata/properties" xmlns:ns1="http://schemas.microsoft.com/sharepoint/v3" xmlns:ns2="a46da635-35ab-4168-9e0e-61b66d2ed8e3" xmlns:ns3="54031767-dd6d-417c-ab73-583408f47564" targetNamespace="http://schemas.microsoft.com/office/2006/metadata/properties" ma:root="true" ma:fieldsID="7087f3705c773f4cf2c7d9b38a145241" ns1:_="" ns2:_="" ns3:_="">
    <xsd:import namespace="http://schemas.microsoft.com/sharepoint/v3"/>
    <xsd:import namespace="a46da635-35ab-4168-9e0e-61b66d2ed8e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46da635-35ab-4168-9e0e-61b66d2ed8e3"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StartDate xmlns="http://schemas.microsoft.com/sharepoint/v3" xsi:nil="true"/>
    <PublishingExpirationDate xmlns="http://schemas.microsoft.com/sharepoint/v3" xsi:nil="true"/>
    <Remediation_x0020_Date xmlns="a46da635-35ab-4168-9e0e-61b66d2ed8e3">2018-09-06T07:00:00+00:00</Remediation_x0020_Date>
    <Priority xmlns="a46da635-35ab-4168-9e0e-61b66d2ed8e3">New</Priority>
    <Estimated_x0020_Creation_x0020_Date xmlns="a46da635-35ab-4168-9e0e-61b66d2ed8e3" xsi:nil="true"/>
  </documentManagement>
</p:properties>
</file>

<file path=customXml/itemProps1.xml><?xml version="1.0" encoding="utf-8"?>
<ds:datastoreItem xmlns:ds="http://schemas.openxmlformats.org/officeDocument/2006/customXml" ds:itemID="{DC3325F7-CAE0-49FD-9D61-29B8B2559EFD}"/>
</file>

<file path=customXml/itemProps2.xml><?xml version="1.0" encoding="utf-8"?>
<ds:datastoreItem xmlns:ds="http://schemas.openxmlformats.org/officeDocument/2006/customXml" ds:itemID="{81BA058F-05A4-4CB0-AE9D-40B885AC11AA}"/>
</file>

<file path=customXml/itemProps3.xml><?xml version="1.0" encoding="utf-8"?>
<ds:datastoreItem xmlns:ds="http://schemas.openxmlformats.org/officeDocument/2006/customXml" ds:itemID="{B65E3C8C-8A54-438E-878E-45CA5EB26E2F}"/>
</file>

<file path=docProps/app.xml><?xml version="1.0" encoding="utf-8"?>
<Properties xmlns="http://schemas.openxmlformats.org/officeDocument/2006/extended-properties" xmlns:vt="http://schemas.openxmlformats.org/officeDocument/2006/docPropsVTypes">
  <Template>ODE 2017 PPT Template A</Template>
  <TotalTime>12</TotalTime>
  <Words>2084</Words>
  <Application>Microsoft Office PowerPoint</Application>
  <PresentationFormat>On-screen Show (4:3)</PresentationFormat>
  <Paragraphs>200</Paragraphs>
  <Slides>17</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ＭＳ Ｐゴシック</vt:lpstr>
      <vt:lpstr>Arial</vt:lpstr>
      <vt:lpstr>Bookman Old Style</vt:lpstr>
      <vt:lpstr>Calibri</vt:lpstr>
      <vt:lpstr>Georgia</vt:lpstr>
      <vt:lpstr>Gill Sans MT</vt:lpstr>
      <vt:lpstr>Wingdings</vt:lpstr>
      <vt:lpstr>ode-template_2017</vt:lpstr>
      <vt:lpstr>Student Learning and Growth Goals 101:</vt:lpstr>
      <vt:lpstr>Outcomes</vt:lpstr>
      <vt:lpstr>Achievement Goals vs. SLG Goals</vt:lpstr>
      <vt:lpstr>Required Components of SLG Goals</vt:lpstr>
      <vt:lpstr>Requirements for SLG Goals</vt:lpstr>
      <vt:lpstr>Quality Review Checklist</vt:lpstr>
      <vt:lpstr>Recommendations</vt:lpstr>
      <vt:lpstr>Tiered Targets</vt:lpstr>
      <vt:lpstr>Role of SLG Goals in Evaluation</vt:lpstr>
      <vt:lpstr>Common Questions</vt:lpstr>
      <vt:lpstr> </vt:lpstr>
      <vt:lpstr> </vt:lpstr>
      <vt:lpstr>Who are SLG goals set for?</vt:lpstr>
      <vt:lpstr>What assessments can be used?</vt:lpstr>
      <vt:lpstr>Resources</vt:lpstr>
      <vt:lpstr>Questions?</vt:lpstr>
      <vt:lpstr>Contacts</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Learning and Growth Goals 101:</dc:title>
  <dc:creator>MARTIN Sarah - ODE</dc:creator>
  <cp:lastModifiedBy>DUMAS Sheli - ODE</cp:lastModifiedBy>
  <cp:revision>3</cp:revision>
  <dcterms:created xsi:type="dcterms:W3CDTF">2018-09-05T23:10:25Z</dcterms:created>
  <dcterms:modified xsi:type="dcterms:W3CDTF">2018-09-06T16:00:29Z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0x010100AD1EDF2100B64E49B1291E2901D21D48</vt:lpwstr>
  </property>
</Properties>
</file>