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83" r:id="rId5"/>
    <p:sldId id="256" r:id="rId6"/>
    <p:sldId id="257" r:id="rId7"/>
    <p:sldId id="277" r:id="rId8"/>
    <p:sldId id="258" r:id="rId9"/>
    <p:sldId id="259" r:id="rId10"/>
    <p:sldId id="275" r:id="rId11"/>
    <p:sldId id="260" r:id="rId12"/>
    <p:sldId id="261" r:id="rId13"/>
    <p:sldId id="262" r:id="rId14"/>
    <p:sldId id="263" r:id="rId15"/>
    <p:sldId id="282" r:id="rId16"/>
    <p:sldId id="284" r:id="rId17"/>
    <p:sldId id="268" r:id="rId18"/>
    <p:sldId id="278" r:id="rId19"/>
    <p:sldId id="279" r:id="rId20"/>
    <p:sldId id="280" r:id="rId21"/>
    <p:sldId id="281" r:id="rId22"/>
    <p:sldId id="270" r:id="rId23"/>
    <p:sldId id="271" r:id="rId24"/>
    <p:sldId id="272" r:id="rId2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4C15"/>
    <a:srgbClr val="808000"/>
    <a:srgbClr val="E87C40"/>
    <a:srgbClr val="642B0C"/>
    <a:srgbClr val="FF9933"/>
    <a:srgbClr val="EDEEEF"/>
    <a:srgbClr val="D9DCDD"/>
    <a:srgbClr val="B2B8BA"/>
    <a:srgbClr val="FCFFD9"/>
    <a:srgbClr val="BF5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38" autoAdjust="0"/>
  </p:normalViewPr>
  <p:slideViewPr>
    <p:cSldViewPr>
      <p:cViewPr>
        <p:scale>
          <a:sx n="81" d="100"/>
          <a:sy n="81" d="100"/>
        </p:scale>
        <p:origin x="69"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174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174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3174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AF9A23C5-0548-44B1-A5C0-FB3C282C035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236698E3-91CF-4C7F-9F4F-C2F1B592FA9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slide</a:t>
            </a:r>
          </a:p>
          <a:p>
            <a:r>
              <a:rPr lang="en-US" b="1" i="0" cap="all" baseline="0" dirty="0" smtClean="0"/>
              <a:t>Refer to Handout:  </a:t>
            </a:r>
            <a:r>
              <a:rPr lang="en-US" baseline="0" dirty="0" smtClean="0"/>
              <a:t>Participants </a:t>
            </a:r>
            <a:r>
              <a:rPr lang="en-US" b="0" i="0" cap="none" baseline="0" dirty="0" smtClean="0"/>
              <a:t>P</a:t>
            </a:r>
            <a:r>
              <a:rPr lang="en-US" dirty="0" smtClean="0"/>
              <a:t>owerPoint</a:t>
            </a:r>
            <a:r>
              <a:rPr lang="en-US" baseline="0" dirty="0" smtClean="0"/>
              <a:t> Notes Pages</a:t>
            </a:r>
            <a:endParaRPr lang="en-US" dirty="0" smtClean="0"/>
          </a:p>
          <a:p>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1</a:t>
            </a:fld>
            <a:endParaRPr lang="en-US"/>
          </a:p>
        </p:txBody>
      </p:sp>
    </p:spTree>
    <p:extLst>
      <p:ext uri="{BB962C8B-B14F-4D97-AF65-F5344CB8AC3E}">
        <p14:creationId xmlns:p14="http://schemas.microsoft.com/office/powerpoint/2010/main" val="424662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of Develop an Interpretation.  This trait focuses</a:t>
            </a:r>
            <a:r>
              <a:rPr lang="en-US" baseline="0" dirty="0" smtClean="0"/>
              <a:t> </a:t>
            </a:r>
            <a:r>
              <a:rPr lang="en-US" dirty="0" smtClean="0"/>
              <a:t>on deriving meaning by inference.  Students demonstrate</a:t>
            </a:r>
            <a:r>
              <a:rPr lang="en-US" baseline="0" dirty="0" smtClean="0"/>
              <a:t> this trait by explaining how they came up with an interpretation, generalization, inference, conclusion etc. that is not directly stated in the text.</a:t>
            </a:r>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of Analyze Text. For</a:t>
            </a:r>
            <a:r>
              <a:rPr lang="en-US" baseline="0" dirty="0" smtClean="0"/>
              <a:t> </a:t>
            </a:r>
            <a:r>
              <a:rPr lang="en-US" dirty="0" smtClean="0"/>
              <a:t>informational text, students are asked to analyze the author’s purpose and reasoning and the</a:t>
            </a:r>
            <a:r>
              <a:rPr lang="en-US" baseline="0" dirty="0" smtClean="0"/>
              <a:t> use of various stylistic techniques.  The focus is always on the effect of the author’s decisions on the impact of the writing.  Students must give specific examples from the text.</a:t>
            </a:r>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of Analyze Text.  In Literary selections,</a:t>
            </a:r>
            <a:r>
              <a:rPr lang="en-US" baseline="0" dirty="0" smtClean="0"/>
              <a:t> students are asked to analyze the </a:t>
            </a:r>
            <a:r>
              <a:rPr lang="en-US" dirty="0" smtClean="0"/>
              <a:t>author’s</a:t>
            </a:r>
            <a:r>
              <a:rPr lang="en-US" baseline="0" dirty="0" smtClean="0"/>
              <a:t> stylistic  techniques and they may use knowledge of literature to explain the impact on the text.  For example, a student might explain how a particular sentence creates a visual picture – with or without the term imagery.</a:t>
            </a:r>
          </a:p>
          <a:p>
            <a:endParaRPr lang="en-US" baseline="0" dirty="0" smtClean="0"/>
          </a:p>
          <a:p>
            <a:r>
              <a:rPr lang="en-US" baseline="0" dirty="0" smtClean="0"/>
              <a:t>Point out Literary Scoring Guide and how Analyze Text differs from Informational Scoring Guide for this trait.</a:t>
            </a:r>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This shows the continuum of scores students</a:t>
            </a:r>
            <a:r>
              <a:rPr lang="en-US" baseline="0" dirty="0" smtClean="0"/>
              <a:t> may achieve.  Point out that the Official Scoring Guide contains detailed descriptions of each score level for each trait.  This example is designed to help people understand how the scores from 1-6 represent a continuum of developing reading skill for each trait.</a:t>
            </a:r>
            <a:endParaRPr lang="en-US" dirty="0" smtClean="0"/>
          </a:p>
        </p:txBody>
      </p:sp>
      <p:sp>
        <p:nvSpPr>
          <p:cNvPr id="4" name="Slide Number Placeholder 3"/>
          <p:cNvSpPr>
            <a:spLocks noGrp="1"/>
          </p:cNvSpPr>
          <p:nvPr>
            <p:ph type="sldNum" sz="quarter" idx="10"/>
          </p:nvPr>
        </p:nvSpPr>
        <p:spPr/>
        <p:txBody>
          <a:bodyPr/>
          <a:lstStyle/>
          <a:p>
            <a:fld id="{236698E3-91CF-4C7F-9F4F-C2F1B592FA9C}" type="slidenum">
              <a:rPr lang="en-US" smtClean="0"/>
              <a:pPr/>
              <a:t>13</a:t>
            </a:fld>
            <a:endParaRPr lang="en-US"/>
          </a:p>
        </p:txBody>
      </p:sp>
    </p:spTree>
    <p:extLst>
      <p:ext uri="{BB962C8B-B14F-4D97-AF65-F5344CB8AC3E}">
        <p14:creationId xmlns:p14="http://schemas.microsoft.com/office/powerpoint/2010/main" val="258341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cap="all" baseline="0" dirty="0" smtClean="0"/>
              <a:t>Refer to handout: </a:t>
            </a:r>
            <a:r>
              <a:rPr lang="en-US" b="1" dirty="0" smtClean="0"/>
              <a:t>Student Language Scoring Guides.  </a:t>
            </a:r>
            <a:r>
              <a:rPr lang="en-US" dirty="0" smtClean="0"/>
              <a:t>Teachers use the scoring guides to give students feedback</a:t>
            </a:r>
            <a:r>
              <a:rPr lang="en-US" baseline="0" dirty="0" smtClean="0"/>
              <a:t> during instruction and as formative (interim) assessment.  When students learn the student language version of the scoring guide, their understanding of reading improves and their scores often go up.  </a:t>
            </a:r>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rumors circulating around Essential Skills contain </a:t>
            </a:r>
            <a:r>
              <a:rPr lang="en-US" baseline="0" dirty="0" smtClean="0"/>
              <a:t>inaccurate information.  The next series of slides is designed to provide up-to-date correct information.</a:t>
            </a:r>
          </a:p>
          <a:p>
            <a:endParaRPr lang="en-US" baseline="0" dirty="0" smtClean="0"/>
          </a:p>
          <a:p>
            <a:r>
              <a:rPr lang="en-US" b="1" cap="all" baseline="0" dirty="0" smtClean="0"/>
              <a:t>Refer to Handout: </a:t>
            </a:r>
            <a:r>
              <a:rPr lang="en-US" b="1" baseline="0" dirty="0" smtClean="0"/>
              <a:t>Guidelines for High School Reading Work Samples </a:t>
            </a:r>
            <a:r>
              <a:rPr lang="en-US" baseline="0" dirty="0" smtClean="0"/>
              <a:t>which explains requirements and recommendations.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 slide and next explain what is allowed for revision and feedback.</a:t>
            </a:r>
            <a:endParaRPr lang="en-US" b="0"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0" cap="all" dirty="0" smtClean="0"/>
              <a:t>Refer to handout</a:t>
            </a:r>
            <a:r>
              <a:rPr lang="en-US" b="1" cap="all" dirty="0" smtClean="0"/>
              <a:t>:</a:t>
            </a:r>
            <a:r>
              <a:rPr lang="en-US" b="1" cap="all" baseline="0" dirty="0" smtClean="0"/>
              <a:t>  </a:t>
            </a:r>
            <a:r>
              <a:rPr lang="en-US" b="1" baseline="0" dirty="0" smtClean="0"/>
              <a:t>Official Scoring Form. </a:t>
            </a:r>
            <a:r>
              <a:rPr lang="en-US" dirty="0" smtClean="0"/>
              <a:t>Emphasize that teachers may provide feedback for revisions by highlighting on the Official Scoring Guide, and/or checking boxes on the Official Scoring Form which is included in handouts.  </a:t>
            </a:r>
          </a:p>
          <a:p>
            <a:endParaRPr lang="en-US" b="0"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Regional</a:t>
            </a:r>
            <a:r>
              <a:rPr lang="en-US" baseline="0" dirty="0" smtClean="0"/>
              <a:t> Trainers and other resources are available at </a:t>
            </a:r>
            <a:r>
              <a:rPr lang="en-US" dirty="0" smtClean="0"/>
              <a:t> www.ode.state.or.us/go/worksamples</a:t>
            </a:r>
            <a:r>
              <a:rPr lang="en-US" baseline="0" dirty="0" smtClean="0"/>
              <a:t> Reading.  Also, many schools and districts have Instructional Coaches or Literacy Coaches who can present in-depth scoring guide and work sample development workshops.  Additional Training of Trainer WebEx sessions are scheduled throughout the 2011-12 school year.  The training schedule and a calendar may be found at http://www.ode.state.or.us/search/page/?=2042</a:t>
            </a:r>
            <a:endParaRPr lang="en-US" b="1"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half of an important</a:t>
            </a:r>
            <a:r>
              <a:rPr lang="en-US" baseline="0" dirty="0" smtClean="0"/>
              <a:t> quote about reading and literacy instruction in middle and high schools.</a:t>
            </a:r>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B6548-2BF7-4939-891F-60BA131CA046}" type="slidenum">
              <a:rPr lang="en-US"/>
              <a:pPr/>
              <a:t>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dirty="0" smtClean="0"/>
              <a:t>This slide sets goals for the presentation.  These</a:t>
            </a:r>
            <a:r>
              <a:rPr lang="en-US" baseline="0" dirty="0" smtClean="0"/>
              <a:t> are general awareness and introductory knowledge goals.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completes the quote</a:t>
            </a:r>
            <a:r>
              <a:rPr lang="en-US" baseline="0" dirty="0" smtClean="0"/>
              <a:t> and provides a starting point for discussion about a comprehensive reading plan for middle and high school students in your district.</a:t>
            </a:r>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Next, proceed with facilitator’s agenda by reading and discussing the two student work samples provided in the handouts.</a:t>
            </a:r>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these students will be seniors in the 2011-12 school year. </a:t>
            </a:r>
            <a:r>
              <a:rPr lang="en-US" baseline="0" dirty="0" smtClean="0"/>
              <a:t> Requirements are based on a cohort group determined by the year in which a student first enrolled in grade 9.  If a student </a:t>
            </a:r>
            <a:r>
              <a:rPr lang="en-US" dirty="0" smtClean="0"/>
              <a:t>in this cohort group</a:t>
            </a:r>
            <a:r>
              <a:rPr lang="en-US" baseline="0" dirty="0" smtClean="0"/>
              <a:t> graduates early or takes additional time to complete diploma requirements, he/she is still responsible for only this one Essential Skill.</a:t>
            </a:r>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Language from Essential</a:t>
            </a:r>
            <a:r>
              <a:rPr lang="en-US" baseline="0" dirty="0" smtClean="0"/>
              <a:t> Skill Definition on ODE website http://www.ode.state.or.us/teachlearn/certificates/diploma/essential-skills-definitions.pdf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All these skills are assessed on the OAKS statewide reading and literature assessment. Reading worksamples do not assess the final bullet because of the type of reading required.  If students can meet the standard for two reading worksamples, they are likely to be able to do the type of reading called for in the final bullet here.</a:t>
            </a:r>
          </a:p>
          <a:p>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13"/>
            <a:r>
              <a:rPr lang="en-US" dirty="0" smtClean="0">
                <a:solidFill>
                  <a:srgbClr val="663300"/>
                </a:solidFill>
                <a:latin typeface="Trebuchet MS" pitchFamily="34" charset="0"/>
              </a:rPr>
              <a:t>This slide shows the OAKS assessment and other standardized assessments, with required scores, which can be used to demonstrate proficiency in the Essential Skill of Reading.   The next slide shows the work sample option.</a:t>
            </a:r>
          </a:p>
          <a:p>
            <a:pPr defTabSz="912813"/>
            <a:endParaRPr lang="en-US" dirty="0" smtClean="0">
              <a:solidFill>
                <a:srgbClr val="663300"/>
              </a:solidFill>
              <a:latin typeface="Trebuchet MS" pitchFamily="34" charset="0"/>
            </a:endParaRPr>
          </a:p>
        </p:txBody>
      </p:sp>
      <p:sp>
        <p:nvSpPr>
          <p:cNvPr id="4" name="Slide Number Placeholder 3"/>
          <p:cNvSpPr>
            <a:spLocks noGrp="1"/>
          </p:cNvSpPr>
          <p:nvPr>
            <p:ph type="sldNum" sz="quarter" idx="10"/>
          </p:nvPr>
        </p:nvSpPr>
        <p:spPr/>
        <p:txBody>
          <a:bodyPr/>
          <a:lstStyle/>
          <a:p>
            <a:fld id="{236698E3-91CF-4C7F-9F4F-C2F1B592FA9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explains the</a:t>
            </a:r>
            <a:r>
              <a:rPr lang="en-US" baseline="0" dirty="0" smtClean="0"/>
              <a:t> third option for demonstrating proficiency in the Essential Skills.  Students may complete 2 reading work samples – at least one of these must be informational reading.  The scoring for reading is different from writing or math.  Within one work sample, a student could achieve the required score of 12 with 4,4,4, or with 3,4,5 in any combination.  However, no score may be lower than a 3 for any trait in a proficient work sample.</a:t>
            </a:r>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Explanation that work samples require equal rigor but provide a</a:t>
            </a:r>
            <a:r>
              <a:rPr lang="en-US" baseline="0" dirty="0" smtClean="0"/>
              <a:t> different format to demonstrate proficiency.</a:t>
            </a:r>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cap="all" dirty="0" smtClean="0"/>
              <a:t>Refer</a:t>
            </a:r>
            <a:r>
              <a:rPr lang="en-US" b="1" cap="all" baseline="0" dirty="0" smtClean="0"/>
              <a:t> to handout</a:t>
            </a:r>
            <a:r>
              <a:rPr lang="en-US" b="1" cap="all" dirty="0" smtClean="0"/>
              <a:t>:  </a:t>
            </a:r>
            <a:r>
              <a:rPr lang="en-US" b="1" dirty="0" smtClean="0"/>
              <a:t>Official Scoring Guide</a:t>
            </a:r>
            <a:r>
              <a:rPr lang="en-US" dirty="0" smtClean="0"/>
              <a:t>.  Oregon scores 3</a:t>
            </a:r>
            <a:r>
              <a:rPr lang="en-US" baseline="0" dirty="0" smtClean="0"/>
              <a:t> traits of Reading. Demonstrate Understanding and Develop an Interpretation are the same whether the selection is informational or literary.  Analyze Text differs between the two types of reading selections, which is why there are two scoring guides.</a:t>
            </a:r>
            <a:endParaRPr lang="en-US" dirty="0" smtClean="0"/>
          </a:p>
          <a:p>
            <a:endParaRPr lang="en-US" dirty="0" smtClean="0"/>
          </a:p>
          <a:p>
            <a:r>
              <a:rPr lang="en-US" b="1" dirty="0" smtClean="0"/>
              <a:t>Presenter choose:  </a:t>
            </a:r>
            <a:r>
              <a:rPr lang="en-US" dirty="0" smtClean="0"/>
              <a:t>briefly review scoring guide here or review it after PowerPoint</a:t>
            </a:r>
            <a:r>
              <a:rPr lang="en-US" baseline="0" dirty="0" smtClean="0"/>
              <a:t> presentation.  Focus on Informational Scoring Guide.</a:t>
            </a:r>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of Demonstrate Understanding.</a:t>
            </a:r>
            <a:r>
              <a:rPr lang="en-US" baseline="0" dirty="0" smtClean="0"/>
              <a:t>  This trait is focused on literal comprehension.  Students demonstrate understanding by explaining things like main ideas, details, fact versus opinion, etc.</a:t>
            </a:r>
            <a:endParaRPr lang="en-US" dirty="0"/>
          </a:p>
        </p:txBody>
      </p:sp>
      <p:sp>
        <p:nvSpPr>
          <p:cNvPr id="4" name="Slide Number Placeholder 3"/>
          <p:cNvSpPr>
            <a:spLocks noGrp="1"/>
          </p:cNvSpPr>
          <p:nvPr>
            <p:ph type="sldNum" sz="quarter" idx="10"/>
          </p:nvPr>
        </p:nvSpPr>
        <p:spPr/>
        <p:txBody>
          <a:bodyPr/>
          <a:lstStyle/>
          <a:p>
            <a:fld id="{236698E3-91CF-4C7F-9F4F-C2F1B592FA9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6ADC7A7-E962-45F0-B709-80480BB4A96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649BEE-9BE4-4BB0-9609-6B0F4314CD9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B63A7C-4E69-4577-9E9A-81B147639DC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79525" y="1600200"/>
            <a:ext cx="2552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29375"/>
            <a:ext cx="2133600" cy="323850"/>
          </a:xfrm>
        </p:spPr>
        <p:txBody>
          <a:bodyPr/>
          <a:lstStyle>
            <a:lvl1pPr>
              <a:defRPr/>
            </a:lvl1pPr>
          </a:lstStyle>
          <a:p>
            <a:endParaRPr lang="en-US"/>
          </a:p>
        </p:txBody>
      </p:sp>
      <p:sp>
        <p:nvSpPr>
          <p:cNvPr id="6" name="Footer Placeholder 5"/>
          <p:cNvSpPr>
            <a:spLocks noGrp="1"/>
          </p:cNvSpPr>
          <p:nvPr>
            <p:ph type="ftr" sz="quarter" idx="11"/>
          </p:nvPr>
        </p:nvSpPr>
        <p:spPr>
          <a:xfrm>
            <a:off x="3124200" y="6429375"/>
            <a:ext cx="2895600" cy="3238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29375"/>
            <a:ext cx="2133600" cy="323850"/>
          </a:xfrm>
        </p:spPr>
        <p:txBody>
          <a:bodyPr/>
          <a:lstStyle>
            <a:lvl1pPr>
              <a:defRPr/>
            </a:lvl1pPr>
          </a:lstStyle>
          <a:p>
            <a:fld id="{E62558AA-705C-4634-A263-BE6ECE2F0B1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7FE620-B693-454A-9C42-4F506E02CB1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9C5794-EF72-415E-B398-4FD73AB761C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1AB67E-C702-4C41-B562-9A3D23A5C43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9E6C9D7-6041-4254-BE31-2CD182FF50E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0D8239C-08E8-4FCB-86AC-1CCFCA6573C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640E79-3FD1-4421-A214-B088BC2D516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5DD702-0AC8-415E-B5B6-B812B8BF9B4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F2D2EE-1074-4140-8C4D-FA58D6B00F5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52E3E9E2-EED0-4C27-A408-E6A69EAD0EB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Century Gothic" pitchFamily="34" charset="0"/>
        </a:defRPr>
      </a:lvl2pPr>
      <a:lvl3pPr algn="l" rtl="0" fontAlgn="base">
        <a:spcBef>
          <a:spcPct val="0"/>
        </a:spcBef>
        <a:spcAft>
          <a:spcPct val="0"/>
        </a:spcAft>
        <a:defRPr sz="3600">
          <a:solidFill>
            <a:schemeClr val="tx2"/>
          </a:solidFill>
          <a:latin typeface="Century Gothic" pitchFamily="34" charset="0"/>
        </a:defRPr>
      </a:lvl3pPr>
      <a:lvl4pPr algn="l" rtl="0" fontAlgn="base">
        <a:spcBef>
          <a:spcPct val="0"/>
        </a:spcBef>
        <a:spcAft>
          <a:spcPct val="0"/>
        </a:spcAft>
        <a:defRPr sz="3600">
          <a:solidFill>
            <a:schemeClr val="tx2"/>
          </a:solidFill>
          <a:latin typeface="Century Gothic" pitchFamily="34" charset="0"/>
        </a:defRPr>
      </a:lvl4pPr>
      <a:lvl5pPr algn="l" rtl="0" fontAlgn="base">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ode/state.or.us/go/worksampl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discs.orvsd.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085013" cy="1066800"/>
          </a:xfrm>
        </p:spPr>
        <p:txBody>
          <a:bodyPr/>
          <a:lstStyle/>
          <a:p>
            <a:pPr algn="ctr">
              <a:lnSpc>
                <a:spcPct val="85000"/>
              </a:lnSpc>
            </a:pPr>
            <a:r>
              <a:rPr lang="en-US" b="1" dirty="0" smtClean="0">
                <a:solidFill>
                  <a:srgbClr val="663300"/>
                </a:solidFill>
                <a:latin typeface="Adobe Garamond Pro Bold" pitchFamily="18" charset="0"/>
              </a:rPr>
              <a:t>Blank for accessibility</a:t>
            </a:r>
            <a:endParaRPr lang="en-US" sz="2800" b="1" dirty="0">
              <a:solidFill>
                <a:srgbClr val="663300"/>
              </a:solidFill>
              <a:latin typeface="Adobe Garamond Pro Bold" pitchFamily="18" charset="0"/>
            </a:endParaRPr>
          </a:p>
        </p:txBody>
      </p:sp>
      <p:sp>
        <p:nvSpPr>
          <p:cNvPr id="4" name="Text Box 8"/>
          <p:cNvSpPr txBox="1">
            <a:spLocks noChangeArrowheads="1"/>
          </p:cNvSpPr>
          <p:nvPr/>
        </p:nvSpPr>
        <p:spPr bwMode="auto">
          <a:xfrm>
            <a:off x="381000" y="261271"/>
            <a:ext cx="8382000" cy="1034129"/>
          </a:xfrm>
          <a:prstGeom prst="rect">
            <a:avLst/>
          </a:prstGeom>
          <a:gradFill rotWithShape="1">
            <a:gsLst>
              <a:gs pos="0">
                <a:srgbClr val="D9DCDD"/>
              </a:gs>
              <a:gs pos="100000">
                <a:schemeClr val="bg1"/>
              </a:gs>
            </a:gsLst>
            <a:path path="rect">
              <a:fillToRect r="100000" b="100000"/>
            </a:path>
          </a:gradFill>
          <a:ln w="15875">
            <a:solidFill>
              <a:srgbClr val="B2B8BA"/>
            </a:solidFill>
            <a:miter lim="800000"/>
            <a:headEnd/>
            <a:tailEnd/>
          </a:ln>
          <a:effectLst/>
        </p:spPr>
        <p:txBody>
          <a:bodyPr>
            <a:spAutoFit/>
          </a:bodyPr>
          <a:lstStyle/>
          <a:p>
            <a:pPr algn="ctr">
              <a:lnSpc>
                <a:spcPct val="85000"/>
              </a:lnSpc>
            </a:pPr>
            <a:r>
              <a:rPr lang="en-US" sz="4000" b="1" dirty="0" smtClean="0">
                <a:solidFill>
                  <a:srgbClr val="663300"/>
                </a:solidFill>
                <a:latin typeface="Adobe Garamond Pro Bold" pitchFamily="18" charset="0"/>
              </a:rPr>
              <a:t>Essential Skill – Reading</a:t>
            </a:r>
          </a:p>
          <a:p>
            <a:pPr algn="ctr">
              <a:lnSpc>
                <a:spcPct val="85000"/>
              </a:lnSpc>
            </a:pPr>
            <a:r>
              <a:rPr lang="en-US" sz="3200" b="1" dirty="0" smtClean="0">
                <a:solidFill>
                  <a:srgbClr val="663300"/>
                </a:solidFill>
                <a:latin typeface="Adobe Garamond Pro Bold" pitchFamily="18" charset="0"/>
              </a:rPr>
              <a:t>Overview of Requirements</a:t>
            </a:r>
            <a:endParaRPr lang="en-US" sz="3200" b="1" dirty="0">
              <a:solidFill>
                <a:srgbClr val="663300"/>
              </a:solidFill>
              <a:latin typeface="Adobe Garamond Pro Bold" pitchFamily="18" charset="0"/>
            </a:endParaRPr>
          </a:p>
        </p:txBody>
      </p:sp>
      <p:pic>
        <p:nvPicPr>
          <p:cNvPr id="5" name="Picture 4" descr="MPj04384980000[1]"/>
          <p:cNvPicPr>
            <a:picLocks noChangeAspect="1" noChangeArrowheads="1"/>
          </p:cNvPicPr>
          <p:nvPr/>
        </p:nvPicPr>
        <p:blipFill>
          <a:blip r:embed="rId3" cstate="print"/>
          <a:srcRect b="14859"/>
          <a:stretch>
            <a:fillRect/>
          </a:stretch>
        </p:blipFill>
        <p:spPr bwMode="auto">
          <a:xfrm>
            <a:off x="381000" y="1295400"/>
            <a:ext cx="8382000" cy="5257800"/>
          </a:xfrm>
          <a:prstGeom prst="rect">
            <a:avLst/>
          </a:prstGeom>
          <a:noFill/>
        </p:spPr>
      </p:pic>
    </p:spTree>
    <p:extLst>
      <p:ext uri="{BB962C8B-B14F-4D97-AF65-F5344CB8AC3E}">
        <p14:creationId xmlns:p14="http://schemas.microsoft.com/office/powerpoint/2010/main" val="2231812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685800"/>
            <a:ext cx="7620000" cy="731838"/>
          </a:xfrm>
        </p:spPr>
        <p:txBody>
          <a:bodyPr/>
          <a:lstStyle/>
          <a:p>
            <a:r>
              <a:rPr lang="en-US" sz="4800" b="1">
                <a:solidFill>
                  <a:srgbClr val="E87C40"/>
                </a:solidFill>
                <a:effectLst>
                  <a:outerShdw blurRad="38100" dist="38100" dir="2700000" algn="tl">
                    <a:srgbClr val="C0C0C0"/>
                  </a:outerShdw>
                </a:effectLst>
                <a:latin typeface="Trebuchet MS" pitchFamily="34" charset="0"/>
              </a:rPr>
              <a:t>Develop an Interpretation</a:t>
            </a:r>
          </a:p>
        </p:txBody>
      </p:sp>
      <p:sp>
        <p:nvSpPr>
          <p:cNvPr id="15364" name="Rectangle 6"/>
          <p:cNvSpPr>
            <a:spLocks noChangeArrowheads="1"/>
          </p:cNvSpPr>
          <p:nvPr/>
        </p:nvSpPr>
        <p:spPr bwMode="auto">
          <a:xfrm>
            <a:off x="1066800" y="1524000"/>
            <a:ext cx="7620000" cy="609600"/>
          </a:xfrm>
          <a:prstGeom prst="rect">
            <a:avLst/>
          </a:prstGeom>
          <a:noFill/>
          <a:ln w="9525">
            <a:noFill/>
            <a:miter lim="800000"/>
            <a:headEnd/>
            <a:tailEnd/>
          </a:ln>
        </p:spPr>
        <p:txBody>
          <a:bodyPr anchor="ctr"/>
          <a:lstStyle/>
          <a:p>
            <a:pPr algn="ctr"/>
            <a:r>
              <a:rPr lang="en-US" sz="4000" b="1" dirty="0">
                <a:solidFill>
                  <a:srgbClr val="808000"/>
                </a:solidFill>
                <a:latin typeface="Trebuchet MS" pitchFamily="34" charset="0"/>
              </a:rPr>
              <a:t>“Reading between the lines”</a:t>
            </a:r>
          </a:p>
        </p:txBody>
      </p:sp>
      <p:sp>
        <p:nvSpPr>
          <p:cNvPr id="15365" name="Rectangle 5"/>
          <p:cNvSpPr>
            <a:spLocks noGrp="1" noChangeArrowheads="1"/>
          </p:cNvSpPr>
          <p:nvPr>
            <p:ph type="body" idx="1"/>
          </p:nvPr>
        </p:nvSpPr>
        <p:spPr>
          <a:xfrm>
            <a:off x="762000" y="2667000"/>
            <a:ext cx="6096000" cy="3459163"/>
          </a:xfrm>
          <a:ln/>
        </p:spPr>
        <p:txBody>
          <a:bodyPr/>
          <a:lstStyle/>
          <a:p>
            <a:pPr>
              <a:buClr>
                <a:srgbClr val="E87C40"/>
              </a:buClr>
              <a:buFont typeface="Wingdings" pitchFamily="2" charset="2"/>
              <a:buChar char="n"/>
            </a:pPr>
            <a:r>
              <a:rPr lang="en-US" sz="3200" b="1" dirty="0">
                <a:solidFill>
                  <a:srgbClr val="663300"/>
                </a:solidFill>
                <a:latin typeface="Trebuchet MS" pitchFamily="34" charset="0"/>
              </a:rPr>
              <a:t>Unstated main ideas/themes</a:t>
            </a:r>
          </a:p>
          <a:p>
            <a:pPr>
              <a:buClr>
                <a:srgbClr val="E87C40"/>
              </a:buClr>
              <a:buFont typeface="Wingdings" pitchFamily="2" charset="2"/>
              <a:buChar char="n"/>
            </a:pPr>
            <a:r>
              <a:rPr lang="en-US" sz="3200" b="1" dirty="0">
                <a:solidFill>
                  <a:srgbClr val="663300"/>
                </a:solidFill>
                <a:latin typeface="Trebuchet MS" pitchFamily="34" charset="0"/>
              </a:rPr>
              <a:t>Inferences, interpretations, conclusions, generalizations, and predictions</a:t>
            </a:r>
          </a:p>
          <a:p>
            <a:pPr>
              <a:buClr>
                <a:srgbClr val="E87C40"/>
              </a:buClr>
              <a:buFont typeface="Wingdings" pitchFamily="2" charset="2"/>
              <a:buChar char="n"/>
            </a:pPr>
            <a:r>
              <a:rPr lang="en-US" sz="3200" b="1" dirty="0">
                <a:solidFill>
                  <a:srgbClr val="663300"/>
                </a:solidFill>
                <a:latin typeface="Trebuchet MS" pitchFamily="34" charset="0"/>
              </a:rPr>
              <a:t>Inferential Comprehension</a:t>
            </a:r>
          </a:p>
          <a:p>
            <a:pPr>
              <a:lnSpc>
                <a:spcPct val="90000"/>
              </a:lnSpc>
              <a:buFontTx/>
              <a:buNone/>
            </a:pPr>
            <a:endParaRPr lang="en-US" sz="2600" b="1" dirty="0">
              <a:latin typeface="Adobe Garamond Pro Bold"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609600"/>
            <a:ext cx="8001000" cy="1219200"/>
          </a:xfrm>
        </p:spPr>
        <p:txBody>
          <a:bodyPr/>
          <a:lstStyle/>
          <a:p>
            <a:pPr algn="ctr"/>
            <a:r>
              <a:rPr lang="en-US" sz="4400" b="1" dirty="0">
                <a:solidFill>
                  <a:srgbClr val="E87C40"/>
                </a:solidFill>
                <a:effectLst>
                  <a:outerShdw blurRad="38100" dist="38100" dir="2700000" algn="tl">
                    <a:srgbClr val="C0C0C0"/>
                  </a:outerShdw>
                </a:effectLst>
                <a:latin typeface="Trebuchet MS" pitchFamily="34" charset="0"/>
              </a:rPr>
              <a:t>Analyze </a:t>
            </a:r>
            <a:r>
              <a:rPr lang="en-US" sz="4400" b="1" dirty="0" smtClean="0">
                <a:solidFill>
                  <a:srgbClr val="E87C40"/>
                </a:solidFill>
                <a:effectLst>
                  <a:outerShdw blurRad="38100" dist="38100" dir="2700000" algn="tl">
                    <a:srgbClr val="C0C0C0"/>
                  </a:outerShdw>
                </a:effectLst>
                <a:latin typeface="Trebuchet MS" pitchFamily="34" charset="0"/>
              </a:rPr>
              <a:t>Text</a:t>
            </a:r>
            <a:r>
              <a:rPr lang="en-US" sz="4400" b="1" dirty="0">
                <a:solidFill>
                  <a:srgbClr val="E87C40"/>
                </a:solidFill>
                <a:effectLst>
                  <a:outerShdw blurRad="38100" dist="38100" dir="2700000" algn="tl">
                    <a:srgbClr val="C0C0C0"/>
                  </a:outerShdw>
                </a:effectLst>
                <a:latin typeface="Trebuchet MS" pitchFamily="34" charset="0"/>
              </a:rPr>
              <a:t> </a:t>
            </a:r>
            <a:r>
              <a:rPr lang="en-US" sz="4400" b="1" dirty="0" smtClean="0">
                <a:solidFill>
                  <a:srgbClr val="E87C40"/>
                </a:solidFill>
                <a:effectLst>
                  <a:outerShdw blurRad="38100" dist="38100" dir="2700000" algn="tl">
                    <a:srgbClr val="C0C0C0"/>
                  </a:outerShdw>
                </a:effectLst>
                <a:latin typeface="Trebuchet MS" pitchFamily="34" charset="0"/>
              </a:rPr>
              <a:t>― </a:t>
            </a:r>
            <a:r>
              <a:rPr lang="en-US" sz="4400" b="1" dirty="0" smtClean="0">
                <a:solidFill>
                  <a:srgbClr val="E87C40"/>
                </a:solidFill>
                <a:latin typeface="Trebuchet MS" pitchFamily="34" charset="0"/>
              </a:rPr>
              <a:t>Informational</a:t>
            </a:r>
            <a:endParaRPr lang="en-US" sz="4400" b="1" dirty="0">
              <a:solidFill>
                <a:srgbClr val="E87C40"/>
              </a:solidFill>
              <a:latin typeface="Trebuchet MS" pitchFamily="34" charset="0"/>
            </a:endParaRPr>
          </a:p>
        </p:txBody>
      </p:sp>
      <p:sp>
        <p:nvSpPr>
          <p:cNvPr id="16388" name="Text Box 4"/>
          <p:cNvSpPr txBox="1">
            <a:spLocks noChangeArrowheads="1"/>
          </p:cNvSpPr>
          <p:nvPr/>
        </p:nvSpPr>
        <p:spPr bwMode="auto">
          <a:xfrm>
            <a:off x="1447800" y="1905000"/>
            <a:ext cx="6477000" cy="523220"/>
          </a:xfrm>
          <a:prstGeom prst="rect">
            <a:avLst/>
          </a:prstGeom>
          <a:noFill/>
          <a:ln w="9525">
            <a:noFill/>
            <a:miter lim="800000"/>
            <a:headEnd/>
            <a:tailEnd/>
          </a:ln>
          <a:effectLst/>
        </p:spPr>
        <p:txBody>
          <a:bodyPr>
            <a:spAutoFit/>
          </a:bodyPr>
          <a:lstStyle/>
          <a:p>
            <a:pPr algn="ctr"/>
            <a:r>
              <a:rPr lang="en-US" sz="2800" b="1" dirty="0">
                <a:solidFill>
                  <a:srgbClr val="808000"/>
                </a:solidFill>
                <a:latin typeface="Trebuchet MS" pitchFamily="34" charset="0"/>
              </a:rPr>
              <a:t>“Looking at the author’s </a:t>
            </a:r>
            <a:r>
              <a:rPr lang="en-US" sz="2800" b="1" dirty="0" smtClean="0">
                <a:solidFill>
                  <a:srgbClr val="808000"/>
                </a:solidFill>
                <a:latin typeface="Trebuchet MS" pitchFamily="34" charset="0"/>
              </a:rPr>
              <a:t>craft”</a:t>
            </a:r>
            <a:endParaRPr lang="en-US" sz="2800" dirty="0">
              <a:solidFill>
                <a:srgbClr val="808000"/>
              </a:solidFill>
              <a:latin typeface="Trebuchet MS" pitchFamily="34" charset="0"/>
            </a:endParaRPr>
          </a:p>
        </p:txBody>
      </p:sp>
      <p:sp>
        <p:nvSpPr>
          <p:cNvPr id="16387" name="Rectangle 3"/>
          <p:cNvSpPr>
            <a:spLocks noGrp="1" noChangeArrowheads="1"/>
          </p:cNvSpPr>
          <p:nvPr>
            <p:ph type="body" idx="1"/>
          </p:nvPr>
        </p:nvSpPr>
        <p:spPr>
          <a:xfrm>
            <a:off x="762000" y="3124201"/>
            <a:ext cx="7848601" cy="1828800"/>
          </a:xfrm>
        </p:spPr>
        <p:txBody>
          <a:bodyPr/>
          <a:lstStyle/>
          <a:p>
            <a:pPr>
              <a:lnSpc>
                <a:spcPct val="80000"/>
              </a:lnSpc>
              <a:spcAft>
                <a:spcPct val="20000"/>
              </a:spcAft>
              <a:buClr>
                <a:srgbClr val="E87C40"/>
              </a:buClr>
              <a:buSzPct val="110000"/>
              <a:buFont typeface="Wingdings" pitchFamily="2" charset="2"/>
              <a:buChar char="n"/>
            </a:pPr>
            <a:r>
              <a:rPr lang="en-US" sz="3200" b="1" dirty="0">
                <a:solidFill>
                  <a:srgbClr val="663300"/>
                </a:solidFill>
                <a:latin typeface="Trebuchet MS" pitchFamily="34" charset="0"/>
              </a:rPr>
              <a:t>Author’s purpose, ideas</a:t>
            </a:r>
          </a:p>
          <a:p>
            <a:pPr>
              <a:lnSpc>
                <a:spcPct val="80000"/>
              </a:lnSpc>
              <a:spcAft>
                <a:spcPct val="20000"/>
              </a:spcAft>
              <a:buClr>
                <a:srgbClr val="E87C40"/>
              </a:buClr>
              <a:buSzPct val="110000"/>
              <a:buFont typeface="Wingdings" pitchFamily="2" charset="2"/>
              <a:buNone/>
            </a:pPr>
            <a:r>
              <a:rPr lang="en-US" sz="3200" b="1" dirty="0">
                <a:solidFill>
                  <a:srgbClr val="663300"/>
                </a:solidFill>
                <a:latin typeface="Trebuchet MS" pitchFamily="34" charset="0"/>
              </a:rPr>
              <a:t>	and reasoning</a:t>
            </a:r>
          </a:p>
          <a:p>
            <a:pPr>
              <a:lnSpc>
                <a:spcPct val="80000"/>
              </a:lnSpc>
              <a:spcAft>
                <a:spcPct val="20000"/>
              </a:spcAft>
              <a:buClr>
                <a:srgbClr val="E87C40"/>
              </a:buClr>
              <a:buSzPct val="110000"/>
              <a:buFont typeface="Wingdings" pitchFamily="2" charset="2"/>
              <a:buChar char="n"/>
            </a:pPr>
            <a:r>
              <a:rPr lang="en-US" sz="3200" b="1" dirty="0">
                <a:solidFill>
                  <a:srgbClr val="663300"/>
                </a:solidFill>
                <a:latin typeface="Trebuchet MS" pitchFamily="34" charset="0"/>
              </a:rPr>
              <a:t>Author’s stylistic decisions</a:t>
            </a:r>
          </a:p>
          <a:p>
            <a:pPr>
              <a:lnSpc>
                <a:spcPct val="80000"/>
              </a:lnSpc>
              <a:spcAft>
                <a:spcPct val="20000"/>
              </a:spcAft>
              <a:buClr>
                <a:srgbClr val="E87C40"/>
              </a:buClr>
              <a:buSzPct val="110000"/>
              <a:buFont typeface="Wingdings" pitchFamily="2" charset="2"/>
              <a:buChar char="n"/>
            </a:pPr>
            <a:r>
              <a:rPr lang="en-US" sz="3200" b="1" dirty="0" smtClean="0">
                <a:solidFill>
                  <a:srgbClr val="663300"/>
                </a:solidFill>
                <a:latin typeface="Trebuchet MS" pitchFamily="34" charset="0"/>
              </a:rPr>
              <a:t>Textual </a:t>
            </a:r>
            <a:r>
              <a:rPr lang="en-US" sz="3200" b="1" dirty="0">
                <a:solidFill>
                  <a:srgbClr val="663300"/>
                </a:solidFill>
                <a:latin typeface="Trebuchet MS" pitchFamily="34" charset="0"/>
              </a:rPr>
              <a:t>evidence</a:t>
            </a:r>
          </a:p>
        </p:txBody>
      </p:sp>
      <p:pic>
        <p:nvPicPr>
          <p:cNvPr id="16390" name="Picture 6" descr="MPj04383630000[1]"/>
          <p:cNvPicPr>
            <a:picLocks noChangeAspect="1" noChangeArrowheads="1"/>
          </p:cNvPicPr>
          <p:nvPr/>
        </p:nvPicPr>
        <p:blipFill>
          <a:blip r:embed="rId3" cstate="print"/>
          <a:srcRect/>
          <a:stretch>
            <a:fillRect/>
          </a:stretch>
        </p:blipFill>
        <p:spPr bwMode="auto">
          <a:xfrm>
            <a:off x="6553200" y="3048000"/>
            <a:ext cx="2137948" cy="3200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609600"/>
            <a:ext cx="7543800" cy="1219200"/>
          </a:xfrm>
        </p:spPr>
        <p:txBody>
          <a:bodyPr/>
          <a:lstStyle/>
          <a:p>
            <a:pPr algn="ctr"/>
            <a:r>
              <a:rPr lang="en-US" sz="4800" b="1" dirty="0">
                <a:solidFill>
                  <a:srgbClr val="E87C40"/>
                </a:solidFill>
                <a:effectLst>
                  <a:outerShdw blurRad="38100" dist="38100" dir="2700000" algn="tl">
                    <a:srgbClr val="C0C0C0"/>
                  </a:outerShdw>
                </a:effectLst>
                <a:latin typeface="Trebuchet MS" pitchFamily="34" charset="0"/>
              </a:rPr>
              <a:t>Analyze </a:t>
            </a:r>
            <a:r>
              <a:rPr lang="en-US" sz="4800" b="1" dirty="0" smtClean="0">
                <a:solidFill>
                  <a:srgbClr val="E87C40"/>
                </a:solidFill>
                <a:effectLst>
                  <a:outerShdw blurRad="38100" dist="38100" dir="2700000" algn="tl">
                    <a:srgbClr val="C0C0C0"/>
                  </a:outerShdw>
                </a:effectLst>
                <a:latin typeface="Trebuchet MS" pitchFamily="34" charset="0"/>
              </a:rPr>
              <a:t>Text</a:t>
            </a:r>
            <a:r>
              <a:rPr lang="en-US" sz="4800" b="1" dirty="0">
                <a:solidFill>
                  <a:srgbClr val="E87C40"/>
                </a:solidFill>
                <a:effectLst>
                  <a:outerShdw blurRad="38100" dist="38100" dir="2700000" algn="tl">
                    <a:srgbClr val="C0C0C0"/>
                  </a:outerShdw>
                </a:effectLst>
                <a:latin typeface="Trebuchet MS" pitchFamily="34" charset="0"/>
              </a:rPr>
              <a:t> </a:t>
            </a:r>
            <a:r>
              <a:rPr lang="en-US" sz="4800" b="1" dirty="0" smtClean="0">
                <a:solidFill>
                  <a:srgbClr val="E87C40"/>
                </a:solidFill>
                <a:effectLst>
                  <a:outerShdw blurRad="38100" dist="38100" dir="2700000" algn="tl">
                    <a:srgbClr val="C0C0C0"/>
                  </a:outerShdw>
                </a:effectLst>
                <a:latin typeface="Trebuchet MS" pitchFamily="34" charset="0"/>
              </a:rPr>
              <a:t>― </a:t>
            </a:r>
            <a:r>
              <a:rPr lang="en-US" sz="4800" b="1" dirty="0" smtClean="0">
                <a:solidFill>
                  <a:srgbClr val="E87C40"/>
                </a:solidFill>
                <a:latin typeface="Trebuchet MS" pitchFamily="34" charset="0"/>
              </a:rPr>
              <a:t>Literary</a:t>
            </a:r>
            <a:endParaRPr lang="en-US" sz="4800" b="1" dirty="0">
              <a:solidFill>
                <a:srgbClr val="E87C40"/>
              </a:solidFill>
              <a:latin typeface="Trebuchet MS" pitchFamily="34" charset="0"/>
            </a:endParaRPr>
          </a:p>
        </p:txBody>
      </p:sp>
      <p:sp>
        <p:nvSpPr>
          <p:cNvPr id="16388" name="Text Box 4"/>
          <p:cNvSpPr txBox="1">
            <a:spLocks noChangeArrowheads="1"/>
          </p:cNvSpPr>
          <p:nvPr/>
        </p:nvSpPr>
        <p:spPr bwMode="auto">
          <a:xfrm>
            <a:off x="1066800" y="1752600"/>
            <a:ext cx="7543800" cy="584775"/>
          </a:xfrm>
          <a:prstGeom prst="rect">
            <a:avLst/>
          </a:prstGeom>
          <a:noFill/>
          <a:ln w="9525">
            <a:noFill/>
            <a:miter lim="800000"/>
            <a:headEnd/>
            <a:tailEnd/>
          </a:ln>
          <a:effectLst/>
        </p:spPr>
        <p:txBody>
          <a:bodyPr wrap="square">
            <a:spAutoFit/>
          </a:bodyPr>
          <a:lstStyle/>
          <a:p>
            <a:pPr algn="ctr"/>
            <a:r>
              <a:rPr lang="en-US" sz="3200" b="1" dirty="0" smtClean="0">
                <a:solidFill>
                  <a:srgbClr val="808000"/>
                </a:solidFill>
                <a:latin typeface="Trebuchet MS" pitchFamily="34" charset="0"/>
              </a:rPr>
              <a:t>“Applying </a:t>
            </a:r>
            <a:r>
              <a:rPr lang="en-US" sz="3200" b="1" dirty="0">
                <a:solidFill>
                  <a:srgbClr val="808000"/>
                </a:solidFill>
                <a:latin typeface="Trebuchet MS" pitchFamily="34" charset="0"/>
              </a:rPr>
              <a:t>knowledge of literature”</a:t>
            </a:r>
            <a:endParaRPr lang="en-US" sz="3200" dirty="0">
              <a:solidFill>
                <a:srgbClr val="808000"/>
              </a:solidFill>
              <a:latin typeface="Trebuchet MS" pitchFamily="34" charset="0"/>
            </a:endParaRPr>
          </a:p>
        </p:txBody>
      </p:sp>
      <p:sp>
        <p:nvSpPr>
          <p:cNvPr id="16387" name="Rectangle 3"/>
          <p:cNvSpPr>
            <a:spLocks noGrp="1" noChangeArrowheads="1"/>
          </p:cNvSpPr>
          <p:nvPr>
            <p:ph type="body" idx="1"/>
          </p:nvPr>
        </p:nvSpPr>
        <p:spPr>
          <a:xfrm>
            <a:off x="914400" y="2743200"/>
            <a:ext cx="7696200" cy="3001963"/>
          </a:xfrm>
        </p:spPr>
        <p:txBody>
          <a:bodyPr/>
          <a:lstStyle/>
          <a:p>
            <a:pPr>
              <a:lnSpc>
                <a:spcPct val="80000"/>
              </a:lnSpc>
              <a:spcAft>
                <a:spcPct val="20000"/>
              </a:spcAft>
              <a:buClr>
                <a:srgbClr val="E87C40"/>
              </a:buClr>
              <a:buSzPct val="110000"/>
              <a:buFont typeface="Wingdings" pitchFamily="2" charset="2"/>
              <a:buChar char="n"/>
            </a:pPr>
            <a:r>
              <a:rPr lang="en-US" sz="3600" b="1" dirty="0" smtClean="0">
                <a:solidFill>
                  <a:srgbClr val="663300"/>
                </a:solidFill>
                <a:latin typeface="Trebuchet MS" pitchFamily="34" charset="0"/>
              </a:rPr>
              <a:t>Author’s </a:t>
            </a:r>
            <a:r>
              <a:rPr lang="en-US" sz="3600" b="1" dirty="0">
                <a:solidFill>
                  <a:srgbClr val="663300"/>
                </a:solidFill>
                <a:latin typeface="Trebuchet MS" pitchFamily="34" charset="0"/>
              </a:rPr>
              <a:t>stylistic decisions</a:t>
            </a:r>
          </a:p>
          <a:p>
            <a:pPr>
              <a:lnSpc>
                <a:spcPct val="80000"/>
              </a:lnSpc>
              <a:spcAft>
                <a:spcPct val="20000"/>
              </a:spcAft>
              <a:buClr>
                <a:srgbClr val="E87C40"/>
              </a:buClr>
              <a:buSzPct val="110000"/>
              <a:buFont typeface="Wingdings" pitchFamily="2" charset="2"/>
              <a:buChar char="n"/>
            </a:pPr>
            <a:r>
              <a:rPr lang="en-US" sz="3600" b="1" dirty="0">
                <a:solidFill>
                  <a:srgbClr val="663300"/>
                </a:solidFill>
                <a:latin typeface="Trebuchet MS" pitchFamily="34" charset="0"/>
              </a:rPr>
              <a:t>Literary elements</a:t>
            </a:r>
          </a:p>
          <a:p>
            <a:pPr>
              <a:lnSpc>
                <a:spcPct val="80000"/>
              </a:lnSpc>
              <a:spcAft>
                <a:spcPct val="20000"/>
              </a:spcAft>
              <a:buClr>
                <a:srgbClr val="E87C40"/>
              </a:buClr>
              <a:buSzPct val="110000"/>
              <a:buFont typeface="Wingdings" pitchFamily="2" charset="2"/>
              <a:buChar char="n"/>
            </a:pPr>
            <a:r>
              <a:rPr lang="en-US" sz="3600" b="1" dirty="0">
                <a:solidFill>
                  <a:srgbClr val="663300"/>
                </a:solidFill>
                <a:latin typeface="Trebuchet MS" pitchFamily="34" charset="0"/>
              </a:rPr>
              <a:t>Literary devices</a:t>
            </a:r>
          </a:p>
          <a:p>
            <a:pPr>
              <a:lnSpc>
                <a:spcPct val="80000"/>
              </a:lnSpc>
              <a:spcAft>
                <a:spcPct val="20000"/>
              </a:spcAft>
              <a:buClr>
                <a:srgbClr val="E87C40"/>
              </a:buClr>
              <a:buSzPct val="110000"/>
              <a:buFont typeface="Wingdings" pitchFamily="2" charset="2"/>
              <a:buChar char="n"/>
            </a:pPr>
            <a:r>
              <a:rPr lang="en-US" sz="3600" b="1" dirty="0">
                <a:solidFill>
                  <a:srgbClr val="663300"/>
                </a:solidFill>
                <a:latin typeface="Trebuchet MS" pitchFamily="34" charset="0"/>
              </a:rPr>
              <a:t>Textual evidence</a:t>
            </a:r>
          </a:p>
        </p:txBody>
      </p:sp>
      <p:pic>
        <p:nvPicPr>
          <p:cNvPr id="6" name="Picture 5" descr="Photo of a teen reading"/>
          <p:cNvPicPr>
            <a:picLocks noChangeAspect="1"/>
          </p:cNvPicPr>
          <p:nvPr/>
        </p:nvPicPr>
        <p:blipFill>
          <a:blip r:embed="rId3" cstate="print"/>
          <a:stretch>
            <a:fillRect/>
          </a:stretch>
        </p:blipFill>
        <p:spPr>
          <a:xfrm>
            <a:off x="6400800" y="3200400"/>
            <a:ext cx="2374900" cy="3200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2091" y="685800"/>
            <a:ext cx="7407275" cy="609600"/>
          </a:xfrm>
        </p:spPr>
        <p:txBody>
          <a:bodyPr/>
          <a:lstStyle/>
          <a:p>
            <a:r>
              <a:rPr lang="en-US" b="1" dirty="0">
                <a:solidFill>
                  <a:srgbClr val="E87C40"/>
                </a:solidFill>
                <a:effectLst>
                  <a:outerShdw blurRad="38100" dist="38100" dir="2700000" algn="tl">
                    <a:srgbClr val="C0C0C0"/>
                  </a:outerShdw>
                </a:effectLst>
                <a:latin typeface="Trebuchet MS" pitchFamily="34" charset="0"/>
                <a:cs typeface="Times New Roman" pitchFamily="18" charset="0"/>
              </a:rPr>
              <a:t>Simplified Reading Scoring </a:t>
            </a:r>
            <a:r>
              <a:rPr lang="en-US" b="1" dirty="0" smtClean="0">
                <a:solidFill>
                  <a:srgbClr val="E87C40"/>
                </a:solidFill>
                <a:effectLst>
                  <a:outerShdw blurRad="38100" dist="38100" dir="2700000" algn="tl">
                    <a:srgbClr val="C0C0C0"/>
                  </a:outerShdw>
                </a:effectLst>
                <a:latin typeface="Trebuchet MS" pitchFamily="34" charset="0"/>
                <a:cs typeface="Times New Roman" pitchFamily="18" charset="0"/>
              </a:rPr>
              <a:t>Guide</a:t>
            </a:r>
            <a:endParaRPr lang="en-US" dirty="0"/>
          </a:p>
        </p:txBody>
      </p:sp>
      <p:grpSp>
        <p:nvGrpSpPr>
          <p:cNvPr id="4" name="Group 3" descr="Diagonal arrow with numbers:&#10;1) Beginning&#10;2) Emerging&#10;3) Developing&#10;4) Proficient&#10;5) Strong&#10;6) Exemplary"/>
          <p:cNvGrpSpPr/>
          <p:nvPr/>
        </p:nvGrpSpPr>
        <p:grpSpPr>
          <a:xfrm>
            <a:off x="914400" y="1676400"/>
            <a:ext cx="6934200" cy="3733800"/>
            <a:chOff x="609600" y="2057400"/>
            <a:chExt cx="6934200" cy="3733800"/>
          </a:xfrm>
        </p:grpSpPr>
        <p:cxnSp>
          <p:nvCxnSpPr>
            <p:cNvPr id="5" name="Straight Arrow Connector 4"/>
            <p:cNvCxnSpPr/>
            <p:nvPr/>
          </p:nvCxnSpPr>
          <p:spPr>
            <a:xfrm flipV="1">
              <a:off x="609600" y="2209800"/>
              <a:ext cx="6934200" cy="3276600"/>
            </a:xfrm>
            <a:prstGeom prst="straightConnector1">
              <a:avLst/>
            </a:prstGeom>
            <a:ln w="57150">
              <a:solidFill>
                <a:srgbClr val="808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990600" y="5334000"/>
              <a:ext cx="381000" cy="369332"/>
            </a:xfrm>
            <a:prstGeom prst="rect">
              <a:avLst/>
            </a:prstGeom>
            <a:noFill/>
            <a:ln w="9525">
              <a:noFill/>
              <a:miter lim="800000"/>
              <a:headEnd/>
              <a:tailEnd/>
            </a:ln>
          </p:spPr>
          <p:txBody>
            <a:bodyPr wrap="square">
              <a:spAutoFit/>
            </a:bodyPr>
            <a:lstStyle/>
            <a:p>
              <a:r>
                <a:rPr lang="en-US" b="1" dirty="0">
                  <a:latin typeface="Times New Roman" pitchFamily="18" charset="0"/>
                  <a:cs typeface="Times New Roman" pitchFamily="18" charset="0"/>
                </a:rPr>
                <a:t>1</a:t>
              </a:r>
            </a:p>
          </p:txBody>
        </p:sp>
        <p:sp>
          <p:nvSpPr>
            <p:cNvPr id="6" name="Rectangle 5"/>
            <p:cNvSpPr/>
            <p:nvPr/>
          </p:nvSpPr>
          <p:spPr>
            <a:xfrm>
              <a:off x="1447800" y="5334000"/>
              <a:ext cx="1447800" cy="457200"/>
            </a:xfrm>
            <a:prstGeom prst="rect">
              <a:avLst/>
            </a:prstGeom>
            <a:solidFill>
              <a:srgbClr val="AF4C15"/>
            </a:solidFill>
            <a:ln>
              <a:solidFill>
                <a:srgbClr val="AF4C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Beginning</a:t>
              </a:r>
            </a:p>
          </p:txBody>
        </p:sp>
        <p:sp>
          <p:nvSpPr>
            <p:cNvPr id="8" name="Rectangle 7"/>
            <p:cNvSpPr/>
            <p:nvPr/>
          </p:nvSpPr>
          <p:spPr>
            <a:xfrm>
              <a:off x="2057400" y="4800600"/>
              <a:ext cx="300082" cy="369332"/>
            </a:xfrm>
            <a:prstGeom prst="rect">
              <a:avLst/>
            </a:prstGeom>
          </p:spPr>
          <p:txBody>
            <a:bodyPr wrap="none">
              <a:spAutoFit/>
            </a:bodyPr>
            <a:lstStyle/>
            <a:p>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p:txBody>
        </p:sp>
        <p:sp>
          <p:nvSpPr>
            <p:cNvPr id="12" name="Rectangle 11"/>
            <p:cNvSpPr/>
            <p:nvPr/>
          </p:nvSpPr>
          <p:spPr>
            <a:xfrm>
              <a:off x="2438400" y="4724400"/>
              <a:ext cx="1447800" cy="457200"/>
            </a:xfrm>
            <a:prstGeom prst="rect">
              <a:avLst/>
            </a:prstGeom>
            <a:solidFill>
              <a:srgbClr val="AF4C15"/>
            </a:solidFill>
            <a:ln>
              <a:solidFill>
                <a:srgbClr val="AF4C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Emerging</a:t>
              </a:r>
              <a:endParaRPr lang="en-US" dirty="0"/>
            </a:p>
          </p:txBody>
        </p:sp>
        <p:sp>
          <p:nvSpPr>
            <p:cNvPr id="9" name="Rectangle 8"/>
            <p:cNvSpPr/>
            <p:nvPr/>
          </p:nvSpPr>
          <p:spPr>
            <a:xfrm>
              <a:off x="3124200" y="4267200"/>
              <a:ext cx="300082" cy="369332"/>
            </a:xfrm>
            <a:prstGeom prst="rect">
              <a:avLst/>
            </a:prstGeom>
          </p:spPr>
          <p:txBody>
            <a:bodyPr wrap="none">
              <a:spAutoFit/>
            </a:bodyPr>
            <a:lstStyle/>
            <a:p>
              <a:r>
                <a:rPr lang="en-US" b="1" dirty="0" smtClean="0">
                  <a:latin typeface="Times New Roman" pitchFamily="18" charset="0"/>
                  <a:cs typeface="Times New Roman" pitchFamily="18" charset="0"/>
                </a:rPr>
                <a:t>3</a:t>
              </a:r>
              <a:endParaRPr lang="en-US" b="1" dirty="0">
                <a:latin typeface="Times New Roman" pitchFamily="18" charset="0"/>
                <a:cs typeface="Times New Roman" pitchFamily="18" charset="0"/>
              </a:endParaRPr>
            </a:p>
          </p:txBody>
        </p:sp>
        <p:sp>
          <p:nvSpPr>
            <p:cNvPr id="13" name="Rectangle 12"/>
            <p:cNvSpPr/>
            <p:nvPr/>
          </p:nvSpPr>
          <p:spPr>
            <a:xfrm>
              <a:off x="3657600" y="4114800"/>
              <a:ext cx="1752600" cy="457200"/>
            </a:xfrm>
            <a:prstGeom prst="rect">
              <a:avLst/>
            </a:prstGeom>
            <a:solidFill>
              <a:srgbClr val="AF4C15"/>
            </a:solidFill>
            <a:ln>
              <a:solidFill>
                <a:srgbClr val="AF4C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Developing</a:t>
              </a:r>
            </a:p>
          </p:txBody>
        </p:sp>
        <p:sp>
          <p:nvSpPr>
            <p:cNvPr id="10" name="Rectangle 9"/>
            <p:cNvSpPr/>
            <p:nvPr/>
          </p:nvSpPr>
          <p:spPr>
            <a:xfrm>
              <a:off x="4114800" y="3276600"/>
              <a:ext cx="300082" cy="369332"/>
            </a:xfrm>
            <a:prstGeom prst="rect">
              <a:avLst/>
            </a:prstGeom>
          </p:spPr>
          <p:txBody>
            <a:bodyPr wrap="square">
              <a:spAutoFit/>
            </a:bodyPr>
            <a:lstStyle/>
            <a:p>
              <a:r>
                <a:rPr lang="en-US" b="1" dirty="0" smtClean="0">
                  <a:latin typeface="Times New Roman" pitchFamily="18" charset="0"/>
                  <a:cs typeface="Times New Roman" pitchFamily="18" charset="0"/>
                </a:rPr>
                <a:t>4</a:t>
              </a:r>
              <a:endParaRPr lang="en-US" b="1" dirty="0">
                <a:latin typeface="Times New Roman" pitchFamily="18" charset="0"/>
                <a:cs typeface="Times New Roman" pitchFamily="18" charset="0"/>
              </a:endParaRPr>
            </a:p>
          </p:txBody>
        </p:sp>
        <p:sp>
          <p:nvSpPr>
            <p:cNvPr id="14" name="Rectangle 13"/>
            <p:cNvSpPr/>
            <p:nvPr/>
          </p:nvSpPr>
          <p:spPr>
            <a:xfrm>
              <a:off x="2590800" y="3276600"/>
              <a:ext cx="1447800" cy="457200"/>
            </a:xfrm>
            <a:prstGeom prst="rect">
              <a:avLst/>
            </a:prstGeom>
            <a:solidFill>
              <a:srgbClr val="AF4C15"/>
            </a:solidFill>
            <a:ln>
              <a:solidFill>
                <a:srgbClr val="AF4C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Proficient</a:t>
              </a:r>
              <a:endParaRPr lang="en-US" dirty="0"/>
            </a:p>
          </p:txBody>
        </p:sp>
        <p:sp>
          <p:nvSpPr>
            <p:cNvPr id="11" name="Rectangle 10"/>
            <p:cNvSpPr/>
            <p:nvPr/>
          </p:nvSpPr>
          <p:spPr>
            <a:xfrm>
              <a:off x="5257800" y="2743200"/>
              <a:ext cx="300082" cy="369332"/>
            </a:xfrm>
            <a:prstGeom prst="rect">
              <a:avLst/>
            </a:prstGeom>
          </p:spPr>
          <p:txBody>
            <a:bodyPr wrap="none">
              <a:spAutoFit/>
            </a:bodyPr>
            <a:lstStyle/>
            <a:p>
              <a:r>
                <a:rPr lang="en-US" b="1" dirty="0" smtClean="0">
                  <a:latin typeface="Times New Roman" pitchFamily="18" charset="0"/>
                  <a:cs typeface="Times New Roman" pitchFamily="18" charset="0"/>
                </a:rPr>
                <a:t>5</a:t>
              </a:r>
              <a:endParaRPr lang="en-US" b="1" dirty="0">
                <a:latin typeface="Times New Roman" pitchFamily="18" charset="0"/>
                <a:cs typeface="Times New Roman" pitchFamily="18" charset="0"/>
              </a:endParaRPr>
            </a:p>
          </p:txBody>
        </p:sp>
        <p:sp>
          <p:nvSpPr>
            <p:cNvPr id="15" name="Rectangle 14"/>
            <p:cNvSpPr/>
            <p:nvPr/>
          </p:nvSpPr>
          <p:spPr>
            <a:xfrm>
              <a:off x="3810000" y="2667000"/>
              <a:ext cx="1447800" cy="457200"/>
            </a:xfrm>
            <a:prstGeom prst="rect">
              <a:avLst/>
            </a:prstGeom>
            <a:solidFill>
              <a:srgbClr val="AF4C15"/>
            </a:solidFill>
            <a:ln>
              <a:solidFill>
                <a:srgbClr val="AF4C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Strong</a:t>
              </a:r>
              <a:endParaRPr lang="en-US" dirty="0"/>
            </a:p>
          </p:txBody>
        </p:sp>
        <p:sp>
          <p:nvSpPr>
            <p:cNvPr id="16" name="Rectangle 15"/>
            <p:cNvSpPr/>
            <p:nvPr/>
          </p:nvSpPr>
          <p:spPr>
            <a:xfrm>
              <a:off x="5105400" y="2057400"/>
              <a:ext cx="1447800" cy="457200"/>
            </a:xfrm>
            <a:prstGeom prst="rect">
              <a:avLst/>
            </a:prstGeom>
            <a:solidFill>
              <a:srgbClr val="AF4C15"/>
            </a:solidFill>
            <a:ln>
              <a:solidFill>
                <a:srgbClr val="AF4C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Exemplary</a:t>
              </a:r>
              <a:endParaRPr lang="en-US" dirty="0"/>
            </a:p>
          </p:txBody>
        </p:sp>
      </p:grpSp>
      <p:sp>
        <p:nvSpPr>
          <p:cNvPr id="17" name="Rectangle 16"/>
          <p:cNvSpPr/>
          <p:nvPr/>
        </p:nvSpPr>
        <p:spPr>
          <a:xfrm>
            <a:off x="6858000" y="1828800"/>
            <a:ext cx="300082" cy="369332"/>
          </a:xfrm>
          <a:prstGeom prst="rect">
            <a:avLst/>
          </a:prstGeom>
        </p:spPr>
        <p:txBody>
          <a:bodyPr wrap="none">
            <a:spAutoFit/>
          </a:bodyPr>
          <a:lstStyle/>
          <a:p>
            <a:r>
              <a:rPr lang="en-US" b="1" dirty="0" smtClean="0">
                <a:latin typeface="Times New Roman" pitchFamily="18" charset="0"/>
                <a:cs typeface="Times New Roman" pitchFamily="18" charset="0"/>
              </a:rPr>
              <a:t>6</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791631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95400" y="609600"/>
            <a:ext cx="7086600" cy="731838"/>
          </a:xfrm>
        </p:spPr>
        <p:txBody>
          <a:bodyPr/>
          <a:lstStyle/>
          <a:p>
            <a:r>
              <a:rPr lang="en-US" sz="4800" b="1">
                <a:solidFill>
                  <a:srgbClr val="E87C40"/>
                </a:solidFill>
                <a:effectLst>
                  <a:outerShdw blurRad="38100" dist="38100" dir="2700000" algn="tl">
                    <a:srgbClr val="C0C0C0"/>
                  </a:outerShdw>
                </a:effectLst>
                <a:latin typeface="Trebuchet MS" pitchFamily="34" charset="0"/>
              </a:rPr>
              <a:t>Formative Assessment</a:t>
            </a:r>
          </a:p>
        </p:txBody>
      </p:sp>
      <p:sp>
        <p:nvSpPr>
          <p:cNvPr id="22532" name="Text Box 4"/>
          <p:cNvSpPr txBox="1">
            <a:spLocks noChangeArrowheads="1"/>
          </p:cNvSpPr>
          <p:nvPr/>
        </p:nvSpPr>
        <p:spPr bwMode="auto">
          <a:xfrm>
            <a:off x="1371600" y="1371600"/>
            <a:ext cx="6950075" cy="1250950"/>
          </a:xfrm>
          <a:prstGeom prst="rect">
            <a:avLst/>
          </a:prstGeom>
          <a:noFill/>
          <a:ln w="9525">
            <a:noFill/>
            <a:miter lim="800000"/>
            <a:headEnd/>
            <a:tailEnd/>
          </a:ln>
          <a:effectLst/>
        </p:spPr>
        <p:txBody>
          <a:bodyPr>
            <a:spAutoFit/>
          </a:bodyPr>
          <a:lstStyle/>
          <a:p>
            <a:pPr>
              <a:lnSpc>
                <a:spcPct val="90000"/>
              </a:lnSpc>
              <a:spcBef>
                <a:spcPct val="20000"/>
              </a:spcBef>
              <a:buClr>
                <a:schemeClr val="tx2"/>
              </a:buClr>
              <a:buSzPct val="50000"/>
              <a:buFont typeface="Wingdings" pitchFamily="2" charset="2"/>
              <a:buNone/>
            </a:pPr>
            <a:r>
              <a:rPr lang="en-US" sz="4000" b="1" dirty="0">
                <a:solidFill>
                  <a:srgbClr val="E87C40"/>
                </a:solidFill>
                <a:effectLst>
                  <a:outerShdw blurRad="38100" dist="38100" dir="2700000" algn="tl">
                    <a:srgbClr val="C0C0C0"/>
                  </a:outerShdw>
                </a:effectLst>
                <a:latin typeface="Trebuchet MS" pitchFamily="34" charset="0"/>
              </a:rPr>
              <a:t>and the Scoring Guide</a:t>
            </a:r>
          </a:p>
          <a:p>
            <a:endParaRPr lang="en-US" sz="4000" b="1" dirty="0">
              <a:solidFill>
                <a:srgbClr val="E87C40"/>
              </a:solidFill>
              <a:effectLst>
                <a:outerShdw blurRad="38100" dist="38100" dir="2700000" algn="tl">
                  <a:srgbClr val="C0C0C0"/>
                </a:outerShdw>
              </a:effectLst>
              <a:latin typeface="Trebuchet MS" pitchFamily="34" charset="0"/>
            </a:endParaRPr>
          </a:p>
        </p:txBody>
      </p:sp>
      <p:sp>
        <p:nvSpPr>
          <p:cNvPr id="22531" name="Rectangle 3"/>
          <p:cNvSpPr>
            <a:spLocks noGrp="1" noChangeArrowheads="1"/>
          </p:cNvSpPr>
          <p:nvPr>
            <p:ph type="body" idx="1"/>
          </p:nvPr>
        </p:nvSpPr>
        <p:spPr>
          <a:xfrm>
            <a:off x="914400" y="2590800"/>
            <a:ext cx="5029200" cy="3535363"/>
          </a:xfrm>
        </p:spPr>
        <p:txBody>
          <a:bodyPr/>
          <a:lstStyle/>
          <a:p>
            <a:pPr>
              <a:lnSpc>
                <a:spcPct val="85000"/>
              </a:lnSpc>
              <a:spcBef>
                <a:spcPct val="0"/>
              </a:spcBef>
              <a:spcAft>
                <a:spcPct val="20000"/>
              </a:spcAft>
              <a:buClr>
                <a:srgbClr val="E87C40"/>
              </a:buClr>
              <a:buSzPct val="110000"/>
              <a:buFont typeface="Wingdings" pitchFamily="2" charset="2"/>
              <a:buChar char="n"/>
            </a:pPr>
            <a:r>
              <a:rPr lang="en-US" sz="3000" dirty="0">
                <a:solidFill>
                  <a:srgbClr val="663300"/>
                </a:solidFill>
                <a:latin typeface="Trebuchet MS" pitchFamily="34" charset="0"/>
              </a:rPr>
              <a:t>The Scoring Guide is intended to be more than a final assessment tool.</a:t>
            </a:r>
          </a:p>
          <a:p>
            <a:pPr>
              <a:spcAft>
                <a:spcPct val="20000"/>
              </a:spcAft>
              <a:buClr>
                <a:srgbClr val="E87C40"/>
              </a:buClr>
              <a:buSzPct val="110000"/>
              <a:buFont typeface="Wingdings" pitchFamily="2" charset="2"/>
              <a:buChar char="n"/>
            </a:pPr>
            <a:r>
              <a:rPr lang="en-US" sz="3000" dirty="0">
                <a:solidFill>
                  <a:srgbClr val="663300"/>
                </a:solidFill>
                <a:latin typeface="Trebuchet MS" pitchFamily="34" charset="0"/>
              </a:rPr>
              <a:t>Both teachers and students can use the Scoring Guide to improve reading skills.</a:t>
            </a:r>
            <a:endParaRPr lang="en-US" sz="3200" dirty="0"/>
          </a:p>
        </p:txBody>
      </p:sp>
      <p:pic>
        <p:nvPicPr>
          <p:cNvPr id="22533" name="Picture 5" descr="MPj04090500000[1]"/>
          <p:cNvPicPr>
            <a:picLocks noChangeAspect="1" noChangeArrowheads="1"/>
          </p:cNvPicPr>
          <p:nvPr/>
        </p:nvPicPr>
        <p:blipFill>
          <a:blip r:embed="rId3" cstate="print"/>
          <a:srcRect/>
          <a:stretch>
            <a:fillRect/>
          </a:stretch>
        </p:blipFill>
        <p:spPr bwMode="auto">
          <a:xfrm>
            <a:off x="5919788" y="2362200"/>
            <a:ext cx="2633662" cy="3962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rgbClr val="E87C40"/>
                </a:solidFill>
              </a:rPr>
              <a:t>Rumor versus Reality</a:t>
            </a:r>
            <a:endParaRPr lang="en-US" sz="4400" b="1" dirty="0">
              <a:solidFill>
                <a:srgbClr val="E87C40"/>
              </a:solidFill>
            </a:endParaRPr>
          </a:p>
        </p:txBody>
      </p:sp>
      <p:sp>
        <p:nvSpPr>
          <p:cNvPr id="4" name="Text Placeholder 3"/>
          <p:cNvSpPr>
            <a:spLocks noGrp="1"/>
          </p:cNvSpPr>
          <p:nvPr>
            <p:ph type="body" idx="1"/>
          </p:nvPr>
        </p:nvSpPr>
        <p:spPr>
          <a:xfrm>
            <a:off x="1295400" y="1535113"/>
            <a:ext cx="3201988" cy="639762"/>
          </a:xfrm>
        </p:spPr>
        <p:txBody>
          <a:bodyPr/>
          <a:lstStyle/>
          <a:p>
            <a:pPr algn="ctr"/>
            <a:r>
              <a:rPr lang="en-US" sz="3600" dirty="0" smtClean="0">
                <a:solidFill>
                  <a:srgbClr val="642B0C"/>
                </a:solidFill>
              </a:rPr>
              <a:t>Rumor</a:t>
            </a:r>
            <a:endParaRPr lang="en-US" sz="3600" dirty="0">
              <a:solidFill>
                <a:srgbClr val="642B0C"/>
              </a:solidFill>
            </a:endParaRPr>
          </a:p>
        </p:txBody>
      </p:sp>
      <p:sp>
        <p:nvSpPr>
          <p:cNvPr id="8" name="Content Placeholder 4"/>
          <p:cNvSpPr>
            <a:spLocks noGrp="1"/>
          </p:cNvSpPr>
          <p:nvPr>
            <p:ph sz="half" idx="2"/>
          </p:nvPr>
        </p:nvSpPr>
        <p:spPr>
          <a:xfrm>
            <a:off x="914400" y="2438400"/>
            <a:ext cx="3659188" cy="3951288"/>
          </a:xfrm>
        </p:spPr>
        <p:txBody>
          <a:bodyPr rtlCol="0">
            <a:normAutofit/>
          </a:bodyPr>
          <a:lstStyle/>
          <a:p>
            <a:pPr fontAlgn="auto">
              <a:spcAft>
                <a:spcPts val="0"/>
              </a:spcAft>
              <a:buClr>
                <a:srgbClr val="E87C40"/>
              </a:buClr>
              <a:defRPr/>
            </a:pPr>
            <a:r>
              <a:rPr lang="en-US" sz="2800" dirty="0" smtClean="0">
                <a:solidFill>
                  <a:srgbClr val="642B0C"/>
                </a:solidFill>
              </a:rPr>
              <a:t>Work Samples must be scored by 2 raters</a:t>
            </a:r>
            <a:endParaRPr lang="en-US" sz="2800" dirty="0">
              <a:solidFill>
                <a:srgbClr val="642B0C"/>
              </a:solidFill>
            </a:endParaRPr>
          </a:p>
        </p:txBody>
      </p:sp>
      <p:sp>
        <p:nvSpPr>
          <p:cNvPr id="6" name="Text Placeholder 5"/>
          <p:cNvSpPr>
            <a:spLocks noGrp="1"/>
          </p:cNvSpPr>
          <p:nvPr>
            <p:ph type="body" sz="quarter" idx="3"/>
          </p:nvPr>
        </p:nvSpPr>
        <p:spPr>
          <a:xfrm>
            <a:off x="5334000" y="1535113"/>
            <a:ext cx="3352800" cy="639762"/>
          </a:xfrm>
        </p:spPr>
        <p:txBody>
          <a:bodyPr/>
          <a:lstStyle/>
          <a:p>
            <a:pPr algn="ctr"/>
            <a:r>
              <a:rPr lang="en-US" sz="3600" dirty="0" smtClean="0">
                <a:solidFill>
                  <a:srgbClr val="642B0C"/>
                </a:solidFill>
              </a:rPr>
              <a:t>Reality</a:t>
            </a:r>
            <a:endParaRPr lang="en-US" sz="3600" dirty="0">
              <a:solidFill>
                <a:srgbClr val="642B0C"/>
              </a:solidFill>
            </a:endParaRPr>
          </a:p>
        </p:txBody>
      </p:sp>
      <p:sp>
        <p:nvSpPr>
          <p:cNvPr id="7" name="Content Placeholder 6"/>
          <p:cNvSpPr>
            <a:spLocks noGrp="1"/>
          </p:cNvSpPr>
          <p:nvPr>
            <p:ph sz="quarter" idx="4"/>
          </p:nvPr>
        </p:nvSpPr>
        <p:spPr>
          <a:xfrm>
            <a:off x="4800600" y="2362200"/>
            <a:ext cx="3962399" cy="3810000"/>
          </a:xfrm>
        </p:spPr>
        <p:txBody>
          <a:bodyPr/>
          <a:lstStyle/>
          <a:p>
            <a:pPr fontAlgn="auto">
              <a:spcAft>
                <a:spcPts val="0"/>
              </a:spcAft>
              <a:buClr>
                <a:srgbClr val="E87C40"/>
              </a:buClr>
              <a:buFont typeface="Wingdings" pitchFamily="2" charset="2"/>
              <a:buChar char="§"/>
              <a:defRPr/>
            </a:pPr>
            <a:r>
              <a:rPr lang="en-US" sz="2800" dirty="0">
                <a:solidFill>
                  <a:srgbClr val="642B0C"/>
                </a:solidFill>
              </a:rPr>
              <a:t>Only one rater is required</a:t>
            </a:r>
          </a:p>
          <a:p>
            <a:pPr fontAlgn="auto">
              <a:spcAft>
                <a:spcPts val="0"/>
              </a:spcAft>
              <a:buClr>
                <a:srgbClr val="E87C40"/>
              </a:buClr>
              <a:buFont typeface="Wingdings" pitchFamily="2" charset="2"/>
              <a:buChar char="§"/>
              <a:defRPr/>
            </a:pPr>
            <a:endParaRPr lang="en-US" sz="2800" dirty="0">
              <a:solidFill>
                <a:srgbClr val="642B0C"/>
              </a:solidFill>
            </a:endParaRPr>
          </a:p>
          <a:p>
            <a:pPr fontAlgn="auto">
              <a:spcAft>
                <a:spcPts val="0"/>
              </a:spcAft>
              <a:buClr>
                <a:srgbClr val="E87C40"/>
              </a:buClr>
              <a:buFont typeface="Wingdings" pitchFamily="2" charset="2"/>
              <a:buChar char="§"/>
              <a:defRPr/>
            </a:pPr>
            <a:r>
              <a:rPr lang="en-US" sz="2800" dirty="0">
                <a:solidFill>
                  <a:srgbClr val="642B0C"/>
                </a:solidFill>
              </a:rPr>
              <a:t>In the case of a borderline passing paper, districts may wish to have more than 1 rater.</a:t>
            </a:r>
          </a:p>
          <a:p>
            <a:endParaRPr lang="en-US" dirty="0"/>
          </a:p>
        </p:txBody>
      </p:sp>
      <p:cxnSp>
        <p:nvCxnSpPr>
          <p:cNvPr id="11" name="Straight Connector 10" descr="Straight vertical line dividing Rumor from Reality"/>
          <p:cNvCxnSpPr/>
          <p:nvPr/>
        </p:nvCxnSpPr>
        <p:spPr>
          <a:xfrm rot="5400000">
            <a:off x="2247900" y="3771900"/>
            <a:ext cx="4495800" cy="0"/>
          </a:xfrm>
          <a:prstGeom prst="line">
            <a:avLst/>
          </a:prstGeom>
          <a:ln w="19050"/>
        </p:spPr>
        <p:style>
          <a:lnRef idx="1">
            <a:schemeClr val="accent6"/>
          </a:lnRef>
          <a:fillRef idx="0">
            <a:schemeClr val="accent6"/>
          </a:fillRef>
          <a:effectRef idx="0">
            <a:schemeClr val="accent6"/>
          </a:effectRef>
          <a:fontRef idx="minor">
            <a:schemeClr val="tx1"/>
          </a:fontRef>
        </p:style>
      </p:cxnSp>
      <p:pic>
        <p:nvPicPr>
          <p:cNvPr id="13" name="Picture 12" descr="Photo of arms reaching for books on a library shelf"/>
          <p:cNvPicPr>
            <a:picLocks noChangeAspect="1"/>
          </p:cNvPicPr>
          <p:nvPr/>
        </p:nvPicPr>
        <p:blipFill>
          <a:blip r:embed="rId3" cstate="print"/>
          <a:stretch>
            <a:fillRect/>
          </a:stretch>
        </p:blipFill>
        <p:spPr>
          <a:xfrm>
            <a:off x="1143000" y="3847832"/>
            <a:ext cx="1676400" cy="251263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rgbClr val="E87C40"/>
                </a:solidFill>
              </a:rPr>
              <a:t>Rumor versus </a:t>
            </a:r>
            <a:r>
              <a:rPr lang="en-US" sz="4400" b="1" dirty="0">
                <a:solidFill>
                  <a:srgbClr val="E87C40"/>
                </a:solidFill>
              </a:rPr>
              <a:t>Reality </a:t>
            </a:r>
            <a:r>
              <a:rPr lang="en-US" sz="2800" b="1" dirty="0">
                <a:solidFill>
                  <a:srgbClr val="E87C40"/>
                </a:solidFill>
              </a:rPr>
              <a:t>cont. </a:t>
            </a:r>
            <a:r>
              <a:rPr lang="en-US" sz="2800" b="1" dirty="0">
                <a:solidFill>
                  <a:srgbClr val="E87C40"/>
                </a:solidFill>
              </a:rPr>
              <a:t>1</a:t>
            </a:r>
            <a:endParaRPr lang="en-US" sz="2800" b="1" dirty="0">
              <a:solidFill>
                <a:srgbClr val="E87C40"/>
              </a:solidFill>
            </a:endParaRPr>
          </a:p>
        </p:txBody>
      </p:sp>
      <p:sp>
        <p:nvSpPr>
          <p:cNvPr id="4" name="Text Placeholder 3"/>
          <p:cNvSpPr>
            <a:spLocks noGrp="1"/>
          </p:cNvSpPr>
          <p:nvPr>
            <p:ph type="body" idx="1"/>
          </p:nvPr>
        </p:nvSpPr>
        <p:spPr>
          <a:xfrm>
            <a:off x="1295400" y="1535113"/>
            <a:ext cx="3201988" cy="639762"/>
          </a:xfrm>
        </p:spPr>
        <p:txBody>
          <a:bodyPr/>
          <a:lstStyle/>
          <a:p>
            <a:pPr algn="ctr"/>
            <a:r>
              <a:rPr lang="en-US" sz="3600" dirty="0" smtClean="0">
                <a:solidFill>
                  <a:srgbClr val="642B0C"/>
                </a:solidFill>
              </a:rPr>
              <a:t>Rumor</a:t>
            </a:r>
            <a:endParaRPr lang="en-US" sz="3600" dirty="0">
              <a:solidFill>
                <a:srgbClr val="642B0C"/>
              </a:solidFill>
            </a:endParaRPr>
          </a:p>
        </p:txBody>
      </p:sp>
      <p:sp>
        <p:nvSpPr>
          <p:cNvPr id="8" name="Content Placeholder 4"/>
          <p:cNvSpPr>
            <a:spLocks noGrp="1"/>
          </p:cNvSpPr>
          <p:nvPr>
            <p:ph sz="half" idx="2"/>
          </p:nvPr>
        </p:nvSpPr>
        <p:spPr>
          <a:xfrm>
            <a:off x="914400" y="2286000"/>
            <a:ext cx="3659188" cy="3951288"/>
          </a:xfrm>
        </p:spPr>
        <p:txBody>
          <a:bodyPr rtlCol="0">
            <a:normAutofit/>
          </a:bodyPr>
          <a:lstStyle/>
          <a:p>
            <a:pPr>
              <a:buClr>
                <a:srgbClr val="E87C40"/>
              </a:buClr>
              <a:buFont typeface="Wingdings" pitchFamily="2" charset="2"/>
              <a:buChar char="§"/>
            </a:pPr>
            <a:r>
              <a:rPr lang="en-US" sz="2800" dirty="0" smtClean="0">
                <a:solidFill>
                  <a:srgbClr val="642B0C"/>
                </a:solidFill>
              </a:rPr>
              <a:t>Students may not revise after a work sample has been scored</a:t>
            </a:r>
          </a:p>
        </p:txBody>
      </p:sp>
      <p:sp>
        <p:nvSpPr>
          <p:cNvPr id="6" name="Text Placeholder 5"/>
          <p:cNvSpPr>
            <a:spLocks noGrp="1"/>
          </p:cNvSpPr>
          <p:nvPr>
            <p:ph type="body" sz="quarter" idx="3"/>
          </p:nvPr>
        </p:nvSpPr>
        <p:spPr>
          <a:xfrm>
            <a:off x="5334000" y="1535113"/>
            <a:ext cx="3352800" cy="639762"/>
          </a:xfrm>
        </p:spPr>
        <p:txBody>
          <a:bodyPr/>
          <a:lstStyle/>
          <a:p>
            <a:pPr algn="ctr"/>
            <a:r>
              <a:rPr lang="en-US" sz="3600" dirty="0" smtClean="0">
                <a:solidFill>
                  <a:srgbClr val="642B0C"/>
                </a:solidFill>
              </a:rPr>
              <a:t>Reality</a:t>
            </a:r>
            <a:endParaRPr lang="en-US" sz="3600" dirty="0">
              <a:solidFill>
                <a:srgbClr val="642B0C"/>
              </a:solidFill>
            </a:endParaRPr>
          </a:p>
        </p:txBody>
      </p:sp>
      <p:sp>
        <p:nvSpPr>
          <p:cNvPr id="7" name="Content Placeholder 6"/>
          <p:cNvSpPr>
            <a:spLocks noGrp="1"/>
          </p:cNvSpPr>
          <p:nvPr>
            <p:ph sz="quarter" idx="4"/>
          </p:nvPr>
        </p:nvSpPr>
        <p:spPr>
          <a:xfrm>
            <a:off x="4572000" y="2209800"/>
            <a:ext cx="3962399" cy="3810000"/>
          </a:xfrm>
        </p:spPr>
        <p:txBody>
          <a:bodyPr/>
          <a:lstStyle/>
          <a:p>
            <a:pPr>
              <a:buClr>
                <a:srgbClr val="E87C40"/>
              </a:buClr>
              <a:buFont typeface="Wingdings" pitchFamily="2" charset="2"/>
              <a:buChar char="§"/>
            </a:pPr>
            <a:r>
              <a:rPr lang="en-US" sz="2800" dirty="0" smtClean="0">
                <a:solidFill>
                  <a:srgbClr val="642B0C"/>
                </a:solidFill>
              </a:rPr>
              <a:t>Students may revise and resubmit work samples to be rescored</a:t>
            </a:r>
          </a:p>
          <a:p>
            <a:pPr fontAlgn="auto">
              <a:spcAft>
                <a:spcPts val="0"/>
              </a:spcAft>
              <a:buClr>
                <a:srgbClr val="E87C40"/>
              </a:buClr>
              <a:buNone/>
              <a:defRPr/>
            </a:pPr>
            <a:endParaRPr lang="en-US" sz="2800" dirty="0">
              <a:solidFill>
                <a:schemeClr val="tx2"/>
              </a:solidFill>
            </a:endParaRPr>
          </a:p>
        </p:txBody>
      </p:sp>
      <p:cxnSp>
        <p:nvCxnSpPr>
          <p:cNvPr id="11" name="Straight Connector 10" descr="Straight line dividing Rumor from Reality"/>
          <p:cNvCxnSpPr/>
          <p:nvPr/>
        </p:nvCxnSpPr>
        <p:spPr>
          <a:xfrm rot="5400000">
            <a:off x="2247900" y="3771900"/>
            <a:ext cx="4495800" cy="0"/>
          </a:xfrm>
          <a:prstGeom prst="line">
            <a:avLst/>
          </a:prstGeom>
          <a:ln w="19050"/>
        </p:spPr>
        <p:style>
          <a:lnRef idx="1">
            <a:schemeClr val="accent6"/>
          </a:lnRef>
          <a:fillRef idx="0">
            <a:schemeClr val="accent6"/>
          </a:fillRef>
          <a:effectRef idx="0">
            <a:schemeClr val="accent6"/>
          </a:effectRef>
          <a:fontRef idx="minor">
            <a:schemeClr val="tx1"/>
          </a:fontRef>
        </p:style>
      </p:cxnSp>
      <p:pic>
        <p:nvPicPr>
          <p:cNvPr id="10" name="Picture 9" descr="Student holding books"/>
          <p:cNvPicPr>
            <a:picLocks noChangeAspect="1"/>
          </p:cNvPicPr>
          <p:nvPr/>
        </p:nvPicPr>
        <p:blipFill>
          <a:blip r:embed="rId3" cstate="print">
            <a:clrChange>
              <a:clrFrom>
                <a:srgbClr val="FFFFFF"/>
              </a:clrFrom>
              <a:clrTo>
                <a:srgbClr val="FFFFFF">
                  <a:alpha val="0"/>
                </a:srgbClr>
              </a:clrTo>
            </a:clrChange>
          </a:blip>
          <a:stretch>
            <a:fillRect/>
          </a:stretch>
        </p:blipFill>
        <p:spPr>
          <a:xfrm>
            <a:off x="6705600" y="3353514"/>
            <a:ext cx="1911096" cy="286440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rgbClr val="E87C40"/>
                </a:solidFill>
              </a:rPr>
              <a:t>Rumor versus Reality </a:t>
            </a:r>
            <a:r>
              <a:rPr lang="en-US" sz="2800" b="1" dirty="0" smtClean="0">
                <a:solidFill>
                  <a:srgbClr val="E87C40"/>
                </a:solidFill>
              </a:rPr>
              <a:t>cont. </a:t>
            </a:r>
            <a:r>
              <a:rPr lang="en-US" sz="2800" b="1" dirty="0" smtClean="0">
                <a:solidFill>
                  <a:srgbClr val="E87C40"/>
                </a:solidFill>
              </a:rPr>
              <a:t>2</a:t>
            </a:r>
            <a:endParaRPr lang="en-US" sz="2800" b="1" dirty="0">
              <a:solidFill>
                <a:srgbClr val="E87C40"/>
              </a:solidFill>
            </a:endParaRPr>
          </a:p>
        </p:txBody>
      </p:sp>
      <p:sp>
        <p:nvSpPr>
          <p:cNvPr id="4" name="Text Placeholder 3"/>
          <p:cNvSpPr>
            <a:spLocks noGrp="1"/>
          </p:cNvSpPr>
          <p:nvPr>
            <p:ph type="body" idx="1"/>
          </p:nvPr>
        </p:nvSpPr>
        <p:spPr>
          <a:xfrm>
            <a:off x="1295400" y="1535113"/>
            <a:ext cx="3201988" cy="639762"/>
          </a:xfrm>
        </p:spPr>
        <p:txBody>
          <a:bodyPr/>
          <a:lstStyle/>
          <a:p>
            <a:pPr algn="ctr"/>
            <a:r>
              <a:rPr lang="en-US" sz="3600" dirty="0" smtClean="0">
                <a:solidFill>
                  <a:srgbClr val="642B0C"/>
                </a:solidFill>
              </a:rPr>
              <a:t>Rumor</a:t>
            </a:r>
            <a:endParaRPr lang="en-US" sz="3600" dirty="0">
              <a:solidFill>
                <a:srgbClr val="642B0C"/>
              </a:solidFill>
            </a:endParaRPr>
          </a:p>
        </p:txBody>
      </p:sp>
      <p:sp>
        <p:nvSpPr>
          <p:cNvPr id="8" name="Content Placeholder 4"/>
          <p:cNvSpPr>
            <a:spLocks noGrp="1"/>
          </p:cNvSpPr>
          <p:nvPr>
            <p:ph sz="half" idx="2"/>
          </p:nvPr>
        </p:nvSpPr>
        <p:spPr>
          <a:xfrm>
            <a:off x="838200" y="2286000"/>
            <a:ext cx="3659188" cy="3951288"/>
          </a:xfrm>
        </p:spPr>
        <p:txBody>
          <a:bodyPr rtlCol="0">
            <a:normAutofit/>
          </a:bodyPr>
          <a:lstStyle/>
          <a:p>
            <a:pPr>
              <a:buClr>
                <a:srgbClr val="E87C40"/>
              </a:buClr>
              <a:buFont typeface="Wingdings" pitchFamily="2" charset="2"/>
              <a:buChar char="§"/>
            </a:pPr>
            <a:r>
              <a:rPr lang="en-US" sz="2800" dirty="0" smtClean="0">
                <a:solidFill>
                  <a:srgbClr val="642B0C"/>
                </a:solidFill>
              </a:rPr>
              <a:t>Teachers may not provide any feedback</a:t>
            </a:r>
          </a:p>
        </p:txBody>
      </p:sp>
      <p:sp>
        <p:nvSpPr>
          <p:cNvPr id="6" name="Text Placeholder 5"/>
          <p:cNvSpPr>
            <a:spLocks noGrp="1"/>
          </p:cNvSpPr>
          <p:nvPr>
            <p:ph type="body" sz="quarter" idx="3"/>
          </p:nvPr>
        </p:nvSpPr>
        <p:spPr>
          <a:xfrm>
            <a:off x="5334000" y="1535113"/>
            <a:ext cx="3352800" cy="639762"/>
          </a:xfrm>
        </p:spPr>
        <p:txBody>
          <a:bodyPr/>
          <a:lstStyle/>
          <a:p>
            <a:pPr algn="ctr"/>
            <a:r>
              <a:rPr lang="en-US" sz="3600" dirty="0" smtClean="0">
                <a:solidFill>
                  <a:srgbClr val="642B0C"/>
                </a:solidFill>
              </a:rPr>
              <a:t>Reality</a:t>
            </a:r>
            <a:endParaRPr lang="en-US" sz="3600" dirty="0">
              <a:solidFill>
                <a:srgbClr val="642B0C"/>
              </a:solidFill>
            </a:endParaRPr>
          </a:p>
        </p:txBody>
      </p:sp>
      <p:sp>
        <p:nvSpPr>
          <p:cNvPr id="7" name="Content Placeholder 6"/>
          <p:cNvSpPr>
            <a:spLocks noGrp="1"/>
          </p:cNvSpPr>
          <p:nvPr>
            <p:ph sz="quarter" idx="4"/>
          </p:nvPr>
        </p:nvSpPr>
        <p:spPr>
          <a:xfrm>
            <a:off x="4572000" y="2209800"/>
            <a:ext cx="3962399" cy="3810000"/>
          </a:xfrm>
        </p:spPr>
        <p:txBody>
          <a:bodyPr/>
          <a:lstStyle/>
          <a:p>
            <a:pPr>
              <a:buClr>
                <a:srgbClr val="E87C40"/>
              </a:buClr>
              <a:buFont typeface="Wingdings" pitchFamily="2" charset="2"/>
              <a:buChar char="§"/>
            </a:pPr>
            <a:r>
              <a:rPr lang="en-US" sz="2800" dirty="0" smtClean="0">
                <a:solidFill>
                  <a:srgbClr val="642B0C"/>
                </a:solidFill>
              </a:rPr>
              <a:t>Feedback is allowed using </a:t>
            </a:r>
            <a:r>
              <a:rPr lang="en-US" sz="2800" b="1" u="sng" cap="small" dirty="0" smtClean="0">
                <a:solidFill>
                  <a:srgbClr val="642B0C"/>
                </a:solidFill>
              </a:rPr>
              <a:t>only</a:t>
            </a:r>
            <a:r>
              <a:rPr lang="en-US" sz="2800" dirty="0" smtClean="0">
                <a:solidFill>
                  <a:srgbClr val="642B0C"/>
                </a:solidFill>
              </a:rPr>
              <a:t> the Scoring Guide and/or the Official Scoring Form</a:t>
            </a:r>
          </a:p>
          <a:p>
            <a:pPr fontAlgn="auto">
              <a:spcAft>
                <a:spcPts val="0"/>
              </a:spcAft>
              <a:buClr>
                <a:srgbClr val="E87C40"/>
              </a:buClr>
              <a:buNone/>
              <a:defRPr/>
            </a:pPr>
            <a:endParaRPr lang="en-US" sz="2800" dirty="0">
              <a:solidFill>
                <a:schemeClr val="tx2"/>
              </a:solidFill>
            </a:endParaRPr>
          </a:p>
        </p:txBody>
      </p:sp>
      <p:cxnSp>
        <p:nvCxnSpPr>
          <p:cNvPr id="11" name="Straight Connector 10" descr="Straight verticle line dividing Rumor from Reality"/>
          <p:cNvCxnSpPr/>
          <p:nvPr/>
        </p:nvCxnSpPr>
        <p:spPr>
          <a:xfrm rot="5400000">
            <a:off x="2514600" y="4038600"/>
            <a:ext cx="3962400" cy="0"/>
          </a:xfrm>
          <a:prstGeom prst="line">
            <a:avLst/>
          </a:prstGeom>
          <a:ln w="19050"/>
        </p:spPr>
        <p:style>
          <a:lnRef idx="1">
            <a:schemeClr val="accent6"/>
          </a:lnRef>
          <a:fillRef idx="0">
            <a:schemeClr val="accent6"/>
          </a:fillRef>
          <a:effectRef idx="0">
            <a:schemeClr val="accent6"/>
          </a:effectRef>
          <a:fontRef idx="minor">
            <a:schemeClr val="tx1"/>
          </a:fontRef>
        </p:style>
      </p:cxnSp>
      <p:pic>
        <p:nvPicPr>
          <p:cNvPr id="14" name="Picture 13" descr="Student holding books"/>
          <p:cNvPicPr>
            <a:picLocks noChangeAspect="1"/>
          </p:cNvPicPr>
          <p:nvPr/>
        </p:nvPicPr>
        <p:blipFill>
          <a:blip r:embed="rId3" cstate="print"/>
          <a:srcRect t="17453" r="42500"/>
          <a:stretch>
            <a:fillRect/>
          </a:stretch>
        </p:blipFill>
        <p:spPr>
          <a:xfrm>
            <a:off x="990600" y="3722618"/>
            <a:ext cx="2655679" cy="2525782"/>
          </a:xfrm>
          <a:prstGeom prst="round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rgbClr val="E87C40"/>
                </a:solidFill>
              </a:rPr>
              <a:t>Rumor versus </a:t>
            </a:r>
            <a:r>
              <a:rPr lang="en-US" sz="4400" b="1" dirty="0" smtClean="0">
                <a:solidFill>
                  <a:srgbClr val="E87C40"/>
                </a:solidFill>
              </a:rPr>
              <a:t>Reality </a:t>
            </a:r>
            <a:r>
              <a:rPr lang="en-US" sz="2800" b="1" dirty="0" smtClean="0">
                <a:solidFill>
                  <a:srgbClr val="E87C40"/>
                </a:solidFill>
              </a:rPr>
              <a:t>cont. 3 </a:t>
            </a:r>
            <a:endParaRPr lang="en-US" sz="2800" b="1" dirty="0">
              <a:solidFill>
                <a:srgbClr val="E87C40"/>
              </a:solidFill>
            </a:endParaRPr>
          </a:p>
        </p:txBody>
      </p:sp>
      <p:sp>
        <p:nvSpPr>
          <p:cNvPr id="4" name="Text Placeholder 3"/>
          <p:cNvSpPr>
            <a:spLocks noGrp="1"/>
          </p:cNvSpPr>
          <p:nvPr>
            <p:ph type="body" idx="1"/>
          </p:nvPr>
        </p:nvSpPr>
        <p:spPr>
          <a:xfrm>
            <a:off x="1295400" y="1535113"/>
            <a:ext cx="3201988" cy="639762"/>
          </a:xfrm>
        </p:spPr>
        <p:txBody>
          <a:bodyPr/>
          <a:lstStyle/>
          <a:p>
            <a:pPr algn="ctr"/>
            <a:r>
              <a:rPr lang="en-US" sz="3600" dirty="0" smtClean="0">
                <a:solidFill>
                  <a:srgbClr val="642B0C"/>
                </a:solidFill>
              </a:rPr>
              <a:t>Rumor</a:t>
            </a:r>
            <a:endParaRPr lang="en-US" sz="3600" dirty="0">
              <a:solidFill>
                <a:srgbClr val="642B0C"/>
              </a:solidFill>
            </a:endParaRPr>
          </a:p>
        </p:txBody>
      </p:sp>
      <p:sp>
        <p:nvSpPr>
          <p:cNvPr id="8" name="Content Placeholder 4"/>
          <p:cNvSpPr>
            <a:spLocks noGrp="1"/>
          </p:cNvSpPr>
          <p:nvPr>
            <p:ph sz="half" idx="2"/>
          </p:nvPr>
        </p:nvSpPr>
        <p:spPr>
          <a:xfrm>
            <a:off x="838200" y="2286000"/>
            <a:ext cx="3659188" cy="3951288"/>
          </a:xfrm>
        </p:spPr>
        <p:txBody>
          <a:bodyPr rtlCol="0">
            <a:normAutofit/>
          </a:bodyPr>
          <a:lstStyle/>
          <a:p>
            <a:pPr>
              <a:buClr>
                <a:srgbClr val="E87C40"/>
              </a:buClr>
              <a:buFont typeface="Wingdings" pitchFamily="2" charset="2"/>
              <a:buChar char="§"/>
            </a:pPr>
            <a:r>
              <a:rPr lang="en-US" sz="2800" dirty="0" smtClean="0">
                <a:solidFill>
                  <a:srgbClr val="642B0C"/>
                </a:solidFill>
              </a:rPr>
              <a:t>Only trained raters can score work samples</a:t>
            </a:r>
          </a:p>
        </p:txBody>
      </p:sp>
      <p:sp>
        <p:nvSpPr>
          <p:cNvPr id="6" name="Text Placeholder 5"/>
          <p:cNvSpPr>
            <a:spLocks noGrp="1"/>
          </p:cNvSpPr>
          <p:nvPr>
            <p:ph type="body" sz="quarter" idx="3"/>
          </p:nvPr>
        </p:nvSpPr>
        <p:spPr>
          <a:xfrm>
            <a:off x="5334000" y="1535113"/>
            <a:ext cx="3352800" cy="639762"/>
          </a:xfrm>
        </p:spPr>
        <p:txBody>
          <a:bodyPr/>
          <a:lstStyle/>
          <a:p>
            <a:pPr algn="ctr"/>
            <a:r>
              <a:rPr lang="en-US" sz="3600" dirty="0" smtClean="0">
                <a:solidFill>
                  <a:srgbClr val="642B0C"/>
                </a:solidFill>
              </a:rPr>
              <a:t>Reality</a:t>
            </a:r>
            <a:endParaRPr lang="en-US" sz="3600" dirty="0">
              <a:solidFill>
                <a:srgbClr val="642B0C"/>
              </a:solidFill>
            </a:endParaRPr>
          </a:p>
        </p:txBody>
      </p:sp>
      <p:sp>
        <p:nvSpPr>
          <p:cNvPr id="7" name="Content Placeholder 6"/>
          <p:cNvSpPr>
            <a:spLocks noGrp="1"/>
          </p:cNvSpPr>
          <p:nvPr>
            <p:ph sz="quarter" idx="4"/>
          </p:nvPr>
        </p:nvSpPr>
        <p:spPr>
          <a:xfrm>
            <a:off x="4572000" y="2209800"/>
            <a:ext cx="3962399" cy="3810000"/>
          </a:xfrm>
        </p:spPr>
        <p:txBody>
          <a:bodyPr/>
          <a:lstStyle/>
          <a:p>
            <a:pPr>
              <a:buClr>
                <a:srgbClr val="E87C40"/>
              </a:buClr>
              <a:buFont typeface="Wingdings" pitchFamily="2" charset="2"/>
              <a:buChar char="§"/>
            </a:pPr>
            <a:r>
              <a:rPr lang="en-US" sz="2800" b="1" dirty="0" smtClean="0">
                <a:solidFill>
                  <a:srgbClr val="642B0C"/>
                </a:solidFill>
              </a:rPr>
              <a:t>TRUE</a:t>
            </a:r>
            <a:r>
              <a:rPr lang="en-US" sz="2800" dirty="0" smtClean="0">
                <a:solidFill>
                  <a:srgbClr val="642B0C"/>
                </a:solidFill>
              </a:rPr>
              <a:t> – raters must be trained to use the scoring guide accurately</a:t>
            </a:r>
          </a:p>
          <a:p>
            <a:pPr fontAlgn="auto">
              <a:spcAft>
                <a:spcPts val="0"/>
              </a:spcAft>
              <a:buClr>
                <a:srgbClr val="E87C40"/>
              </a:buClr>
              <a:buNone/>
              <a:defRPr/>
            </a:pPr>
            <a:endParaRPr lang="en-US" sz="2800" dirty="0">
              <a:solidFill>
                <a:schemeClr val="tx2"/>
              </a:solidFill>
            </a:endParaRPr>
          </a:p>
        </p:txBody>
      </p:sp>
      <p:cxnSp>
        <p:nvCxnSpPr>
          <p:cNvPr id="11" name="Straight Connector 10" descr="Straight verticle line dividing Rumor from Reality"/>
          <p:cNvCxnSpPr>
            <a:endCxn id="8" idx="3"/>
          </p:cNvCxnSpPr>
          <p:nvPr/>
        </p:nvCxnSpPr>
        <p:spPr>
          <a:xfrm rot="16200000" flipH="1">
            <a:off x="3394472" y="3158728"/>
            <a:ext cx="2204244" cy="1588"/>
          </a:xfrm>
          <a:prstGeom prst="line">
            <a:avLst/>
          </a:prstGeom>
          <a:ln w="19050"/>
        </p:spPr>
        <p:style>
          <a:lnRef idx="1">
            <a:schemeClr val="accent6"/>
          </a:lnRef>
          <a:fillRef idx="0">
            <a:schemeClr val="accent6"/>
          </a:fillRef>
          <a:effectRef idx="0">
            <a:schemeClr val="accent6"/>
          </a:effectRef>
          <a:fontRef idx="minor">
            <a:schemeClr val="tx1"/>
          </a:fontRef>
        </p:style>
      </p:cxnSp>
      <p:pic>
        <p:nvPicPr>
          <p:cNvPr id="13" name="Picture 12" descr="Photo of an apple surrounded by stacks of books with graduation hats"/>
          <p:cNvPicPr>
            <a:picLocks noChangeAspect="1"/>
          </p:cNvPicPr>
          <p:nvPr/>
        </p:nvPicPr>
        <p:blipFill>
          <a:blip r:embed="rId3" cstate="print"/>
          <a:stretch>
            <a:fillRect/>
          </a:stretch>
        </p:blipFill>
        <p:spPr>
          <a:xfrm>
            <a:off x="3048000" y="4232275"/>
            <a:ext cx="2950464" cy="201307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800" b="1">
                <a:solidFill>
                  <a:srgbClr val="E87C40"/>
                </a:solidFill>
                <a:effectLst>
                  <a:outerShdw blurRad="38100" dist="38100" dir="2700000" algn="tl">
                    <a:srgbClr val="C0C0C0"/>
                  </a:outerShdw>
                </a:effectLst>
                <a:latin typeface="Trebuchet MS" pitchFamily="34" charset="0"/>
              </a:rPr>
              <a:t>Research shows …</a:t>
            </a:r>
          </a:p>
        </p:txBody>
      </p:sp>
      <p:sp>
        <p:nvSpPr>
          <p:cNvPr id="24579" name="Rectangle 3"/>
          <p:cNvSpPr>
            <a:spLocks noGrp="1" noChangeArrowheads="1"/>
          </p:cNvSpPr>
          <p:nvPr>
            <p:ph type="body" idx="1"/>
          </p:nvPr>
        </p:nvSpPr>
        <p:spPr>
          <a:xfrm>
            <a:off x="1219200" y="1828800"/>
            <a:ext cx="7391400" cy="4343400"/>
          </a:xfrm>
          <a:solidFill>
            <a:schemeClr val="bg1"/>
          </a:solidFill>
        </p:spPr>
        <p:txBody>
          <a:bodyPr/>
          <a:lstStyle/>
          <a:p>
            <a:pPr>
              <a:buFontTx/>
              <a:buNone/>
            </a:pPr>
            <a:r>
              <a:rPr lang="en-US" sz="3600" b="1" dirty="0">
                <a:solidFill>
                  <a:srgbClr val="663300"/>
                </a:solidFill>
                <a:latin typeface="Trebuchet MS" pitchFamily="34" charset="0"/>
              </a:rPr>
              <a:t>“Students who receive intensive focused literacy instruction and tutoring will graduate from high school and attend college in significantly greater numbers than those not receiving such attention. . . .</a:t>
            </a:r>
          </a:p>
        </p:txBody>
      </p:sp>
      <p:sp>
        <p:nvSpPr>
          <p:cNvPr id="4" name="TextBox 3"/>
          <p:cNvSpPr txBox="1"/>
          <p:nvPr/>
        </p:nvSpPr>
        <p:spPr>
          <a:xfrm>
            <a:off x="5562600" y="5486400"/>
            <a:ext cx="3200400" cy="960263"/>
          </a:xfrm>
          <a:prstGeom prst="rect">
            <a:avLst/>
          </a:prstGeom>
          <a:noFill/>
        </p:spPr>
        <p:txBody>
          <a:bodyPr wrap="square" rtlCol="0">
            <a:spAutoFit/>
          </a:bodyPr>
          <a:lstStyle/>
          <a:p>
            <a:pPr>
              <a:lnSpc>
                <a:spcPct val="80000"/>
              </a:lnSpc>
            </a:pPr>
            <a:r>
              <a:rPr lang="en-US" sz="1600" b="1" dirty="0" smtClean="0">
                <a:solidFill>
                  <a:srgbClr val="AF4C15"/>
                </a:solidFill>
                <a:latin typeface="Trebuchet MS" pitchFamily="34" charset="0"/>
              </a:rPr>
              <a:t>M.L. Kamil</a:t>
            </a:r>
          </a:p>
          <a:p>
            <a:pPr>
              <a:lnSpc>
                <a:spcPct val="80000"/>
              </a:lnSpc>
            </a:pPr>
            <a:r>
              <a:rPr lang="en-US" sz="1600" b="1" dirty="0" smtClean="0">
                <a:solidFill>
                  <a:srgbClr val="AF4C15"/>
                </a:solidFill>
                <a:latin typeface="Trebuchet MS" pitchFamily="34" charset="0"/>
              </a:rPr>
              <a:t>Adolescents and Literacy:</a:t>
            </a:r>
          </a:p>
          <a:p>
            <a:pPr>
              <a:lnSpc>
                <a:spcPct val="80000"/>
              </a:lnSpc>
            </a:pPr>
            <a:r>
              <a:rPr lang="en-US" sz="1600" b="1" dirty="0" smtClean="0">
                <a:solidFill>
                  <a:srgbClr val="AF4C15"/>
                </a:solidFill>
                <a:latin typeface="Trebuchet MS" pitchFamily="34" charset="0"/>
              </a:rPr>
              <a:t>Reading for the 21st Century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838200"/>
            <a:ext cx="7085013" cy="1066800"/>
          </a:xfrm>
        </p:spPr>
        <p:txBody>
          <a:bodyPr/>
          <a:lstStyle/>
          <a:p>
            <a:r>
              <a:rPr lang="en-US" sz="4800" b="1" smtClean="0">
                <a:solidFill>
                  <a:srgbClr val="E87C40"/>
                </a:solidFill>
                <a:effectLst>
                  <a:outerShdw blurRad="38100" dist="38100" dir="2700000" algn="tl">
                    <a:srgbClr val="C0C0C0"/>
                  </a:outerShdw>
                </a:effectLst>
                <a:latin typeface="Trebuchet MS" pitchFamily="34" charset="0"/>
              </a:rPr>
              <a:t>Goals</a:t>
            </a:r>
            <a:r>
              <a:rPr lang="en-US" sz="4400" dirty="0">
                <a:solidFill>
                  <a:srgbClr val="E87C40"/>
                </a:solidFill>
                <a:latin typeface="Trebuchet MS" pitchFamily="34" charset="0"/>
              </a:rPr>
              <a:t/>
            </a:r>
            <a:br>
              <a:rPr lang="en-US" sz="4400" dirty="0">
                <a:solidFill>
                  <a:srgbClr val="E87C40"/>
                </a:solidFill>
                <a:latin typeface="Trebuchet MS" pitchFamily="34" charset="0"/>
              </a:rPr>
            </a:br>
            <a:r>
              <a:rPr lang="en-US" b="1" dirty="0">
                <a:solidFill>
                  <a:srgbClr val="E87C40"/>
                </a:solidFill>
                <a:effectLst>
                  <a:outerShdw blurRad="38100" dist="38100" dir="2700000" algn="tl">
                    <a:srgbClr val="C0C0C0"/>
                  </a:outerShdw>
                </a:effectLst>
                <a:latin typeface="Trebuchet MS" pitchFamily="34" charset="0"/>
              </a:rPr>
              <a:t>Participants will know:</a:t>
            </a:r>
          </a:p>
        </p:txBody>
      </p:sp>
      <p:sp>
        <p:nvSpPr>
          <p:cNvPr id="2051" name="Rectangle 3"/>
          <p:cNvSpPr>
            <a:spLocks noGrp="1" noChangeArrowheads="1"/>
          </p:cNvSpPr>
          <p:nvPr>
            <p:ph type="subTitle" idx="1"/>
          </p:nvPr>
        </p:nvSpPr>
        <p:spPr>
          <a:xfrm>
            <a:off x="990600" y="2209800"/>
            <a:ext cx="5791200" cy="3581400"/>
          </a:xfrm>
        </p:spPr>
        <p:txBody>
          <a:bodyPr/>
          <a:lstStyle/>
          <a:p>
            <a:pPr marL="568325" indent="-457200">
              <a:spcAft>
                <a:spcPct val="20000"/>
              </a:spcAft>
              <a:buClr>
                <a:srgbClr val="E87C40"/>
              </a:buClr>
              <a:buSzPct val="110000"/>
              <a:buFont typeface="Wingdings" pitchFamily="2" charset="2"/>
              <a:buChar char="n"/>
            </a:pPr>
            <a:r>
              <a:rPr lang="en-US" dirty="0">
                <a:solidFill>
                  <a:srgbClr val="642B0C"/>
                </a:solidFill>
                <a:latin typeface="Trebuchet MS" pitchFamily="34" charset="0"/>
              </a:rPr>
              <a:t>Requirements for demonstrating proficiency in the Essential Skill of Reading   </a:t>
            </a:r>
          </a:p>
          <a:p>
            <a:pPr marL="568325" indent="-457200">
              <a:spcAft>
                <a:spcPct val="20000"/>
              </a:spcAft>
              <a:buClr>
                <a:srgbClr val="E87C40"/>
              </a:buClr>
              <a:buSzPct val="110000"/>
              <a:buFont typeface="Wingdings" pitchFamily="2" charset="2"/>
              <a:buChar char="n"/>
            </a:pPr>
            <a:r>
              <a:rPr lang="en-US" dirty="0">
                <a:solidFill>
                  <a:srgbClr val="642B0C"/>
                </a:solidFill>
                <a:latin typeface="Trebuchet MS" pitchFamily="34" charset="0"/>
              </a:rPr>
              <a:t>Official State Scoring Guide traits </a:t>
            </a:r>
          </a:p>
          <a:p>
            <a:pPr marL="568325" indent="-457200">
              <a:spcAft>
                <a:spcPct val="20000"/>
              </a:spcAft>
              <a:buClr>
                <a:srgbClr val="E87C40"/>
              </a:buClr>
              <a:buSzPct val="110000"/>
              <a:buFont typeface="Wingdings" pitchFamily="2" charset="2"/>
              <a:buChar char="n"/>
            </a:pPr>
            <a:r>
              <a:rPr lang="en-US" dirty="0">
                <a:solidFill>
                  <a:srgbClr val="642B0C"/>
                </a:solidFill>
                <a:latin typeface="Trebuchet MS" pitchFamily="34" charset="0"/>
              </a:rPr>
              <a:t>Resources &amp; professional development available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1279525" y="685800"/>
            <a:ext cx="7178675" cy="2667000"/>
          </a:xfrm>
        </p:spPr>
        <p:txBody>
          <a:bodyPr/>
          <a:lstStyle/>
          <a:p>
            <a:r>
              <a:rPr lang="en-US" b="1" dirty="0">
                <a:solidFill>
                  <a:srgbClr val="663300"/>
                </a:solidFill>
                <a:latin typeface="Trebuchet MS" pitchFamily="34" charset="0"/>
              </a:rPr>
              <a:t>Despite these findings, few middle or high schools have a comprehensive approach to teaching literacy across the curriculum.”</a:t>
            </a:r>
          </a:p>
        </p:txBody>
      </p:sp>
      <p:sp>
        <p:nvSpPr>
          <p:cNvPr id="25605" name="Rectangle 5"/>
          <p:cNvSpPr>
            <a:spLocks noGrp="1" noChangeArrowheads="1"/>
          </p:cNvSpPr>
          <p:nvPr>
            <p:ph type="subTitle" idx="1"/>
          </p:nvPr>
        </p:nvSpPr>
        <p:spPr>
          <a:xfrm>
            <a:off x="5486400" y="3429000"/>
            <a:ext cx="3124200" cy="2743200"/>
          </a:xfrm>
          <a:solidFill>
            <a:schemeClr val="bg1"/>
          </a:solidFill>
        </p:spPr>
        <p:txBody>
          <a:bodyPr/>
          <a:lstStyle/>
          <a:p>
            <a:pPr>
              <a:lnSpc>
                <a:spcPct val="80000"/>
              </a:lnSpc>
            </a:pPr>
            <a:endParaRPr lang="en-US" sz="2000" dirty="0">
              <a:solidFill>
                <a:srgbClr val="622C78"/>
              </a:solidFill>
            </a:endParaRPr>
          </a:p>
          <a:p>
            <a:pPr>
              <a:lnSpc>
                <a:spcPct val="80000"/>
              </a:lnSpc>
            </a:pPr>
            <a:endParaRPr lang="en-US" sz="2000" dirty="0">
              <a:solidFill>
                <a:srgbClr val="622C78"/>
              </a:solidFill>
            </a:endParaRPr>
          </a:p>
          <a:p>
            <a:pPr>
              <a:lnSpc>
                <a:spcPct val="80000"/>
              </a:lnSpc>
            </a:pPr>
            <a:endParaRPr lang="en-US" sz="2000" dirty="0">
              <a:solidFill>
                <a:srgbClr val="622C78"/>
              </a:solidFill>
            </a:endParaRPr>
          </a:p>
          <a:p>
            <a:pPr>
              <a:lnSpc>
                <a:spcPct val="80000"/>
              </a:lnSpc>
            </a:pPr>
            <a:r>
              <a:rPr lang="en-US" sz="2400" b="1" dirty="0">
                <a:solidFill>
                  <a:srgbClr val="AF4C15"/>
                </a:solidFill>
                <a:latin typeface="Trebuchet MS" pitchFamily="34" charset="0"/>
              </a:rPr>
              <a:t>M.L. Kamil</a:t>
            </a:r>
          </a:p>
          <a:p>
            <a:pPr>
              <a:lnSpc>
                <a:spcPct val="80000"/>
              </a:lnSpc>
            </a:pPr>
            <a:r>
              <a:rPr lang="en-US" sz="2400" b="1" dirty="0">
                <a:solidFill>
                  <a:srgbClr val="AF4C15"/>
                </a:solidFill>
                <a:latin typeface="Trebuchet MS" pitchFamily="34" charset="0"/>
              </a:rPr>
              <a:t>Adolescents and Literacy:</a:t>
            </a:r>
          </a:p>
          <a:p>
            <a:pPr>
              <a:lnSpc>
                <a:spcPct val="80000"/>
              </a:lnSpc>
            </a:pPr>
            <a:r>
              <a:rPr lang="en-US" sz="2400" b="1" dirty="0">
                <a:solidFill>
                  <a:srgbClr val="AF4C15"/>
                </a:solidFill>
                <a:latin typeface="Trebuchet MS" pitchFamily="34" charset="0"/>
              </a:rPr>
              <a:t>Reading for the 21st Century</a:t>
            </a:r>
          </a:p>
          <a:p>
            <a:pPr>
              <a:lnSpc>
                <a:spcPct val="80000"/>
              </a:lnSpc>
            </a:pPr>
            <a:endParaRPr lang="en-US" sz="2400" b="1" dirty="0">
              <a:solidFill>
                <a:srgbClr val="AF4C15"/>
              </a:solidFill>
              <a:latin typeface="Trebuchet MS" pitchFamily="34" charset="0"/>
            </a:endParaRPr>
          </a:p>
        </p:txBody>
      </p:sp>
      <p:pic>
        <p:nvPicPr>
          <p:cNvPr id="25607" name="Picture 7" descr="MPj04394110000[1]"/>
          <p:cNvPicPr>
            <a:picLocks noChangeAspect="1" noChangeArrowheads="1"/>
          </p:cNvPicPr>
          <p:nvPr/>
        </p:nvPicPr>
        <p:blipFill>
          <a:blip r:embed="rId3" cstate="print"/>
          <a:srcRect/>
          <a:stretch>
            <a:fillRect/>
          </a:stretch>
        </p:blipFill>
        <p:spPr bwMode="auto">
          <a:xfrm>
            <a:off x="1447800" y="3663950"/>
            <a:ext cx="3505200" cy="254793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400" b="1" dirty="0">
                <a:solidFill>
                  <a:srgbClr val="E87C40"/>
                </a:solidFill>
                <a:effectLst>
                  <a:outerShdw blurRad="38100" dist="38100" dir="2700000" algn="tl">
                    <a:srgbClr val="C0C0C0"/>
                  </a:outerShdw>
                </a:effectLst>
                <a:latin typeface="Trebuchet MS" pitchFamily="34" charset="0"/>
              </a:rPr>
              <a:t>Resources</a:t>
            </a:r>
          </a:p>
        </p:txBody>
      </p:sp>
      <p:sp>
        <p:nvSpPr>
          <p:cNvPr id="27653" name="Rectangle 6"/>
          <p:cNvSpPr>
            <a:spLocks noChangeArrowheads="1"/>
          </p:cNvSpPr>
          <p:nvPr/>
        </p:nvSpPr>
        <p:spPr bwMode="auto">
          <a:xfrm>
            <a:off x="1143000" y="1524000"/>
            <a:ext cx="7467600" cy="2133600"/>
          </a:xfrm>
          <a:prstGeom prst="rect">
            <a:avLst/>
          </a:prstGeom>
          <a:noFill/>
          <a:ln w="9525">
            <a:noFill/>
            <a:miter lim="800000"/>
            <a:headEnd/>
            <a:tailEnd/>
          </a:ln>
        </p:spPr>
        <p:txBody>
          <a:bodyPr/>
          <a:lstStyle/>
          <a:p>
            <a:pPr marL="342900" indent="-342900">
              <a:lnSpc>
                <a:spcPct val="90000"/>
              </a:lnSpc>
              <a:spcBef>
                <a:spcPct val="20000"/>
              </a:spcBef>
              <a:buClr>
                <a:schemeClr val="tx2"/>
              </a:buClr>
              <a:buSzPct val="50000"/>
              <a:buFont typeface="Wingdings" pitchFamily="2" charset="2"/>
              <a:buNone/>
            </a:pPr>
            <a:r>
              <a:rPr lang="en-US" sz="2800" b="1" dirty="0">
                <a:solidFill>
                  <a:srgbClr val="663300"/>
                </a:solidFill>
                <a:latin typeface="Trebuchet MS" pitchFamily="34" charset="0"/>
              </a:rPr>
              <a:t>ODE website:</a:t>
            </a:r>
          </a:p>
          <a:p>
            <a:pPr marL="342900" indent="-342900">
              <a:lnSpc>
                <a:spcPct val="90000"/>
              </a:lnSpc>
              <a:spcBef>
                <a:spcPct val="20000"/>
              </a:spcBef>
              <a:buClr>
                <a:schemeClr val="tx2"/>
              </a:buClr>
              <a:buSzPct val="50000"/>
              <a:buFont typeface="Wingdings" pitchFamily="2" charset="2"/>
              <a:buNone/>
            </a:pPr>
            <a:r>
              <a:rPr lang="en-US" sz="2800" dirty="0">
                <a:solidFill>
                  <a:srgbClr val="0070C0"/>
                </a:solidFill>
                <a:latin typeface="Trebuchet MS" pitchFamily="34" charset="0"/>
                <a:hlinkClick r:id="rId3"/>
              </a:rPr>
              <a:t>http://</a:t>
            </a:r>
            <a:r>
              <a:rPr lang="en-US" sz="2800" dirty="0" smtClean="0">
                <a:solidFill>
                  <a:srgbClr val="0070C0"/>
                </a:solidFill>
                <a:latin typeface="Trebuchet MS" pitchFamily="34" charset="0"/>
                <a:hlinkClick r:id="rId3"/>
              </a:rPr>
              <a:t>ode/state.or.us/go/worksamples</a:t>
            </a:r>
            <a:endParaRPr lang="en-US" sz="2800" dirty="0" smtClean="0">
              <a:solidFill>
                <a:srgbClr val="0070C0"/>
              </a:solidFill>
              <a:latin typeface="Trebuchet MS" pitchFamily="34" charset="0"/>
            </a:endParaRPr>
          </a:p>
          <a:p>
            <a:pPr marL="342900" indent="-342900">
              <a:lnSpc>
                <a:spcPct val="90000"/>
              </a:lnSpc>
              <a:spcBef>
                <a:spcPct val="20000"/>
              </a:spcBef>
              <a:buClr>
                <a:srgbClr val="BF5317"/>
              </a:buClr>
              <a:buSzPct val="100000"/>
              <a:buFont typeface="Wingdings" pitchFamily="2" charset="2"/>
              <a:buChar char="§"/>
            </a:pPr>
            <a:r>
              <a:rPr lang="en-US" sz="2800" dirty="0" smtClean="0">
                <a:solidFill>
                  <a:srgbClr val="AF4C15"/>
                </a:solidFill>
                <a:latin typeface="Trebuchet MS" pitchFamily="34" charset="0"/>
              </a:rPr>
              <a:t>Scoring Guides</a:t>
            </a:r>
          </a:p>
          <a:p>
            <a:pPr marL="342900" indent="-342900">
              <a:lnSpc>
                <a:spcPct val="90000"/>
              </a:lnSpc>
              <a:spcBef>
                <a:spcPct val="20000"/>
              </a:spcBef>
              <a:buClr>
                <a:srgbClr val="BF5317"/>
              </a:buClr>
              <a:buSzPct val="100000"/>
              <a:buFont typeface="Wingdings" pitchFamily="2" charset="2"/>
              <a:buChar char="§"/>
            </a:pPr>
            <a:r>
              <a:rPr lang="en-US" sz="2800" dirty="0" smtClean="0">
                <a:solidFill>
                  <a:srgbClr val="AF4C15"/>
                </a:solidFill>
                <a:latin typeface="Trebuchet MS" pitchFamily="34" charset="0"/>
              </a:rPr>
              <a:t>Sample Student Papers</a:t>
            </a:r>
          </a:p>
          <a:p>
            <a:pPr marL="342900" indent="-342900">
              <a:lnSpc>
                <a:spcPct val="90000"/>
              </a:lnSpc>
              <a:spcBef>
                <a:spcPct val="20000"/>
              </a:spcBef>
              <a:buClr>
                <a:srgbClr val="BF5317"/>
              </a:buClr>
              <a:buSzPct val="100000"/>
              <a:buFont typeface="Wingdings" pitchFamily="2" charset="2"/>
              <a:buChar char="§"/>
            </a:pPr>
            <a:r>
              <a:rPr lang="en-US" sz="2800" dirty="0" smtClean="0">
                <a:solidFill>
                  <a:srgbClr val="AF4C15"/>
                </a:solidFill>
                <a:latin typeface="Trebuchet MS" pitchFamily="34" charset="0"/>
              </a:rPr>
              <a:t>Work Samples	</a:t>
            </a:r>
          </a:p>
          <a:p>
            <a:pPr marL="342900" indent="-342900">
              <a:lnSpc>
                <a:spcPct val="90000"/>
              </a:lnSpc>
              <a:spcBef>
                <a:spcPct val="20000"/>
              </a:spcBef>
              <a:buClr>
                <a:schemeClr val="tx2"/>
              </a:buClr>
              <a:buSzPct val="50000"/>
              <a:buFont typeface="Wingdings" pitchFamily="2" charset="2"/>
              <a:buNone/>
            </a:pPr>
            <a:endParaRPr lang="en-US" sz="2800" dirty="0">
              <a:solidFill>
                <a:srgbClr val="0070C0"/>
              </a:solidFill>
              <a:latin typeface="Trebuchet MS" pitchFamily="34" charset="0"/>
            </a:endParaRPr>
          </a:p>
          <a:p>
            <a:pPr marL="342900" indent="-342900"/>
            <a:endParaRPr lang="en-US" dirty="0"/>
          </a:p>
        </p:txBody>
      </p:sp>
      <p:sp>
        <p:nvSpPr>
          <p:cNvPr id="27651" name="Rectangle 3"/>
          <p:cNvSpPr>
            <a:spLocks noGrp="1" noChangeArrowheads="1"/>
          </p:cNvSpPr>
          <p:nvPr>
            <p:ph type="body" idx="1"/>
          </p:nvPr>
        </p:nvSpPr>
        <p:spPr>
          <a:xfrm>
            <a:off x="762000" y="4038600"/>
            <a:ext cx="7772400" cy="3505200"/>
          </a:xfrm>
        </p:spPr>
        <p:txBody>
          <a:bodyPr/>
          <a:lstStyle/>
          <a:p>
            <a:pPr>
              <a:lnSpc>
                <a:spcPct val="85000"/>
              </a:lnSpc>
              <a:spcBef>
                <a:spcPct val="0"/>
              </a:spcBef>
              <a:spcAft>
                <a:spcPct val="20000"/>
              </a:spcAft>
              <a:buClr>
                <a:srgbClr val="E87C40"/>
              </a:buClr>
              <a:buSzPct val="110000"/>
              <a:buNone/>
            </a:pPr>
            <a:r>
              <a:rPr lang="en-US" b="1" dirty="0" smtClean="0">
                <a:solidFill>
                  <a:srgbClr val="663300"/>
                </a:solidFill>
                <a:latin typeface="Trebuchet MS" pitchFamily="34" charset="0"/>
              </a:rPr>
              <a:t>	DISCS – Dynamic Interactive Scoring Calibration System</a:t>
            </a:r>
          </a:p>
          <a:p>
            <a:pPr>
              <a:lnSpc>
                <a:spcPct val="85000"/>
              </a:lnSpc>
              <a:spcBef>
                <a:spcPct val="0"/>
              </a:spcBef>
              <a:spcAft>
                <a:spcPct val="20000"/>
              </a:spcAft>
              <a:buClr>
                <a:srgbClr val="E87C40"/>
              </a:buClr>
              <a:buSzPct val="110000"/>
              <a:buNone/>
            </a:pPr>
            <a:r>
              <a:rPr lang="en-US" b="1" dirty="0" smtClean="0">
                <a:solidFill>
                  <a:srgbClr val="663300"/>
                </a:solidFill>
                <a:latin typeface="Trebuchet MS" pitchFamily="34" charset="0"/>
              </a:rPr>
              <a:t>	</a:t>
            </a:r>
            <a:r>
              <a:rPr lang="en-US" b="1" dirty="0" smtClean="0">
                <a:solidFill>
                  <a:srgbClr val="663300"/>
                </a:solidFill>
                <a:latin typeface="Trebuchet MS" pitchFamily="34" charset="0"/>
                <a:hlinkClick r:id="rId4"/>
              </a:rPr>
              <a:t>http://discs.orvsd.org/</a:t>
            </a:r>
            <a:endParaRPr lang="en-US" b="1" dirty="0" smtClean="0">
              <a:solidFill>
                <a:srgbClr val="663300"/>
              </a:solidFill>
              <a:latin typeface="Trebuchet MS" pitchFamily="34" charset="0"/>
            </a:endParaRPr>
          </a:p>
          <a:p>
            <a:pPr marL="742950" lvl="2" indent="-342900">
              <a:lnSpc>
                <a:spcPct val="90000"/>
              </a:lnSpc>
              <a:buClr>
                <a:srgbClr val="BF5317"/>
              </a:buClr>
              <a:buSzPct val="100000"/>
              <a:buFont typeface="Wingdings" pitchFamily="2" charset="2"/>
              <a:buChar char="§"/>
            </a:pPr>
            <a:r>
              <a:rPr lang="en-US" sz="2800" kern="1200" dirty="0" smtClean="0">
                <a:solidFill>
                  <a:srgbClr val="AF4C15"/>
                </a:solidFill>
                <a:latin typeface="Trebuchet MS" pitchFamily="34" charset="0"/>
                <a:ea typeface="+mn-ea"/>
                <a:cs typeface="+mn-cs"/>
              </a:rPr>
              <a:t>Tutorial</a:t>
            </a:r>
          </a:p>
          <a:p>
            <a:pPr marL="742950" lvl="2" indent="-342900">
              <a:lnSpc>
                <a:spcPct val="90000"/>
              </a:lnSpc>
              <a:buClr>
                <a:srgbClr val="BF5317"/>
              </a:buClr>
              <a:buSzPct val="100000"/>
              <a:buFont typeface="Wingdings" pitchFamily="2" charset="2"/>
              <a:buChar char="§"/>
            </a:pPr>
            <a:r>
              <a:rPr lang="en-US" sz="2800" kern="1200" dirty="0" smtClean="0">
                <a:solidFill>
                  <a:srgbClr val="AF4C15"/>
                </a:solidFill>
                <a:latin typeface="Trebuchet MS" pitchFamily="34" charset="0"/>
                <a:ea typeface="+mn-ea"/>
                <a:cs typeface="+mn-cs"/>
              </a:rPr>
              <a:t>Practice Scoring Work Samples	</a:t>
            </a:r>
            <a:r>
              <a:rPr lang="en-US" b="1" dirty="0" smtClean="0">
                <a:solidFill>
                  <a:srgbClr val="663300"/>
                </a:solidFill>
                <a:latin typeface="Trebuchet MS"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685800" y="685800"/>
            <a:ext cx="8077200" cy="731838"/>
          </a:xfrm>
          <a:ln/>
        </p:spPr>
        <p:txBody>
          <a:bodyPr/>
          <a:lstStyle/>
          <a:p>
            <a:pPr algn="ctr"/>
            <a:r>
              <a:rPr lang="en-US" sz="3200" b="1" dirty="0" smtClean="0">
                <a:solidFill>
                  <a:srgbClr val="E87C40"/>
                </a:solidFill>
                <a:effectLst>
                  <a:outerShdw blurRad="38100" dist="38100" dir="2700000" algn="tl">
                    <a:srgbClr val="C0C0C0"/>
                  </a:outerShdw>
                </a:effectLst>
                <a:latin typeface="Trebuchet MS" pitchFamily="34" charset="0"/>
              </a:rPr>
              <a:t>Essential Skill of Reading Requirements</a:t>
            </a:r>
            <a:endParaRPr lang="en-US" sz="3200" b="1" dirty="0">
              <a:solidFill>
                <a:srgbClr val="E87C40"/>
              </a:solidFill>
              <a:effectLst>
                <a:outerShdw blurRad="38100" dist="38100" dir="2700000" algn="tl">
                  <a:srgbClr val="C0C0C0"/>
                </a:outerShdw>
              </a:effectLst>
              <a:latin typeface="Trebuchet MS" pitchFamily="34" charset="0"/>
            </a:endParaRPr>
          </a:p>
        </p:txBody>
      </p:sp>
      <p:sp>
        <p:nvSpPr>
          <p:cNvPr id="9219" name="Rectangle 3"/>
          <p:cNvSpPr>
            <a:spLocks noGrp="1" noChangeArrowheads="1"/>
          </p:cNvSpPr>
          <p:nvPr>
            <p:ph type="body" idx="1"/>
          </p:nvPr>
        </p:nvSpPr>
        <p:spPr>
          <a:xfrm>
            <a:off x="1066800" y="1676400"/>
            <a:ext cx="5959475" cy="1524000"/>
          </a:xfrm>
        </p:spPr>
        <p:txBody>
          <a:bodyPr/>
          <a:lstStyle/>
          <a:p>
            <a:pPr>
              <a:lnSpc>
                <a:spcPct val="80000"/>
              </a:lnSpc>
              <a:spcAft>
                <a:spcPct val="20000"/>
              </a:spcAft>
              <a:buClr>
                <a:srgbClr val="E87C40"/>
              </a:buClr>
              <a:buSzPct val="110000"/>
              <a:buFont typeface="Wingdings" pitchFamily="2" charset="2"/>
              <a:buChar char="n"/>
            </a:pPr>
            <a:r>
              <a:rPr lang="en-US" sz="3200" dirty="0" smtClean="0">
                <a:solidFill>
                  <a:srgbClr val="663300"/>
                </a:solidFill>
                <a:latin typeface="Trebuchet MS" pitchFamily="34" charset="0"/>
              </a:rPr>
              <a:t>OAR</a:t>
            </a:r>
            <a:r>
              <a:rPr lang="en-US" sz="3200" dirty="0">
                <a:solidFill>
                  <a:srgbClr val="663300"/>
                </a:solidFill>
                <a:latin typeface="Trebuchet MS" pitchFamily="34" charset="0"/>
              </a:rPr>
              <a:t>: </a:t>
            </a:r>
            <a:r>
              <a:rPr lang="en-US" sz="3200" dirty="0" smtClean="0">
                <a:solidFill>
                  <a:srgbClr val="663300"/>
                </a:solidFill>
                <a:latin typeface="Trebuchet MS" pitchFamily="34" charset="0"/>
              </a:rPr>
              <a:t>581-22-0615</a:t>
            </a:r>
            <a:endParaRPr lang="en-US" sz="3200" dirty="0">
              <a:solidFill>
                <a:srgbClr val="663300"/>
              </a:solidFill>
              <a:latin typeface="Trebuchet MS" pitchFamily="34" charset="0"/>
            </a:endParaRPr>
          </a:p>
          <a:p>
            <a:pPr>
              <a:lnSpc>
                <a:spcPct val="80000"/>
              </a:lnSpc>
              <a:spcAft>
                <a:spcPct val="20000"/>
              </a:spcAft>
              <a:buClr>
                <a:srgbClr val="E87C40"/>
              </a:buClr>
              <a:buSzPct val="110000"/>
              <a:buFont typeface="Wingdings" pitchFamily="2" charset="2"/>
              <a:buNone/>
            </a:pPr>
            <a:r>
              <a:rPr lang="en-US" sz="3200" dirty="0">
                <a:solidFill>
                  <a:srgbClr val="663300"/>
                </a:solidFill>
                <a:latin typeface="Trebuchet MS" pitchFamily="34" charset="0"/>
              </a:rPr>
              <a:t>	</a:t>
            </a:r>
            <a:r>
              <a:rPr lang="en-US" sz="3200" b="1" dirty="0" smtClean="0">
                <a:solidFill>
                  <a:srgbClr val="663300"/>
                </a:solidFill>
                <a:latin typeface="Trebuchet MS" pitchFamily="34" charset="0"/>
              </a:rPr>
              <a:t>Students first enrolled in grade 9 in 2008-09 (and beyond) will </a:t>
            </a:r>
            <a:r>
              <a:rPr lang="en-US" sz="3200" b="1" dirty="0">
                <a:solidFill>
                  <a:srgbClr val="663300"/>
                </a:solidFill>
                <a:latin typeface="Trebuchet MS" pitchFamily="34" charset="0"/>
              </a:rPr>
              <a:t>be required to demonstrate </a:t>
            </a:r>
            <a:r>
              <a:rPr lang="en-US" sz="3200" b="1" dirty="0" smtClean="0">
                <a:solidFill>
                  <a:srgbClr val="663300"/>
                </a:solidFill>
                <a:latin typeface="Trebuchet MS" pitchFamily="34" charset="0"/>
              </a:rPr>
              <a:t>proficiency in the following essential skill:</a:t>
            </a:r>
          </a:p>
          <a:p>
            <a:pPr>
              <a:lnSpc>
                <a:spcPct val="80000"/>
              </a:lnSpc>
              <a:spcAft>
                <a:spcPct val="20000"/>
              </a:spcAft>
              <a:buClr>
                <a:srgbClr val="E87C40"/>
              </a:buClr>
              <a:buSzPct val="110000"/>
              <a:buFont typeface="Wingdings" pitchFamily="2" charset="2"/>
              <a:buNone/>
            </a:pPr>
            <a:endParaRPr lang="en-US" sz="3200" b="1" dirty="0" smtClean="0">
              <a:solidFill>
                <a:srgbClr val="663300"/>
              </a:solidFill>
              <a:latin typeface="Trebuchet MS" pitchFamily="34" charset="0"/>
            </a:endParaRPr>
          </a:p>
          <a:p>
            <a:pPr>
              <a:lnSpc>
                <a:spcPct val="80000"/>
              </a:lnSpc>
              <a:spcAft>
                <a:spcPct val="20000"/>
              </a:spcAft>
              <a:buClr>
                <a:srgbClr val="E87C40"/>
              </a:buClr>
              <a:buSzPct val="110000"/>
              <a:buFont typeface="Wingdings" pitchFamily="2" charset="2"/>
              <a:buNone/>
            </a:pPr>
            <a:endParaRPr lang="en-US" sz="3200" b="1" dirty="0" smtClean="0">
              <a:solidFill>
                <a:srgbClr val="663300"/>
              </a:solidFill>
              <a:latin typeface="Trebuchet MS" pitchFamily="34" charset="0"/>
            </a:endParaRPr>
          </a:p>
          <a:p>
            <a:pPr>
              <a:lnSpc>
                <a:spcPct val="80000"/>
              </a:lnSpc>
              <a:spcAft>
                <a:spcPct val="20000"/>
              </a:spcAft>
              <a:buClr>
                <a:srgbClr val="E87C40"/>
              </a:buClr>
              <a:buSzPct val="110000"/>
              <a:buFont typeface="Wingdings" pitchFamily="2" charset="2"/>
              <a:buNone/>
            </a:pPr>
            <a:endParaRPr lang="en-US" sz="2600" b="1" dirty="0">
              <a:solidFill>
                <a:srgbClr val="663300"/>
              </a:solidFill>
              <a:latin typeface="Trebuchet MS" pitchFamily="34" charset="0"/>
            </a:endParaRPr>
          </a:p>
        </p:txBody>
      </p:sp>
      <p:sp>
        <p:nvSpPr>
          <p:cNvPr id="6" name="TextBox 5"/>
          <p:cNvSpPr txBox="1"/>
          <p:nvPr/>
        </p:nvSpPr>
        <p:spPr>
          <a:xfrm>
            <a:off x="1752600" y="4495800"/>
            <a:ext cx="5334000" cy="1157240"/>
          </a:xfrm>
          <a:prstGeom prst="rect">
            <a:avLst/>
          </a:prstGeom>
          <a:noFill/>
        </p:spPr>
        <p:txBody>
          <a:bodyPr wrap="square" rtlCol="0">
            <a:spAutoFit/>
          </a:bodyPr>
          <a:lstStyle/>
          <a:p>
            <a:pPr>
              <a:lnSpc>
                <a:spcPct val="80000"/>
              </a:lnSpc>
              <a:spcBef>
                <a:spcPts val="0"/>
              </a:spcBef>
              <a:spcAft>
                <a:spcPts val="0"/>
              </a:spcAft>
              <a:buClr>
                <a:srgbClr val="E87C40"/>
              </a:buClr>
              <a:buSzPct val="110000"/>
            </a:pPr>
            <a:r>
              <a:rPr lang="en-US" sz="3200" b="1" dirty="0" smtClean="0">
                <a:solidFill>
                  <a:srgbClr val="E87C40"/>
                </a:solidFill>
                <a:latin typeface="Trebuchet MS" pitchFamily="34" charset="0"/>
                <a:sym typeface="Wingdings"/>
              </a:rPr>
              <a:t></a:t>
            </a:r>
            <a:r>
              <a:rPr lang="en-US" sz="3200" b="1" dirty="0" smtClean="0">
                <a:solidFill>
                  <a:srgbClr val="663300"/>
                </a:solidFill>
                <a:latin typeface="Trebuchet MS" pitchFamily="34" charset="0"/>
                <a:sym typeface="Wingdings"/>
              </a:rPr>
              <a:t> </a:t>
            </a:r>
            <a:r>
              <a:rPr lang="en-US" sz="3200" b="1" dirty="0" smtClean="0">
                <a:solidFill>
                  <a:srgbClr val="808000"/>
                </a:solidFill>
                <a:latin typeface="Trebuchet MS" pitchFamily="34" charset="0"/>
                <a:sym typeface="Wingdings"/>
              </a:rPr>
              <a:t>R</a:t>
            </a:r>
            <a:r>
              <a:rPr lang="en-US" sz="3200" b="1" dirty="0" smtClean="0">
                <a:solidFill>
                  <a:srgbClr val="808000"/>
                </a:solidFill>
                <a:latin typeface="Trebuchet MS" pitchFamily="34" charset="0"/>
              </a:rPr>
              <a:t>ead and comprehend</a:t>
            </a:r>
          </a:p>
          <a:p>
            <a:pPr>
              <a:lnSpc>
                <a:spcPct val="80000"/>
              </a:lnSpc>
              <a:spcBef>
                <a:spcPts val="0"/>
              </a:spcBef>
              <a:spcAft>
                <a:spcPts val="0"/>
              </a:spcAft>
              <a:buClr>
                <a:srgbClr val="E87C40"/>
              </a:buClr>
              <a:buSzPct val="110000"/>
              <a:buNone/>
            </a:pPr>
            <a:r>
              <a:rPr lang="en-US" sz="3200" b="1" dirty="0" smtClean="0">
                <a:solidFill>
                  <a:srgbClr val="808000"/>
                </a:solidFill>
                <a:latin typeface="Trebuchet MS" pitchFamily="34" charset="0"/>
              </a:rPr>
              <a:t>	a variety of text</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620000" cy="731838"/>
          </a:xfrm>
        </p:spPr>
        <p:txBody>
          <a:bodyPr/>
          <a:lstStyle/>
          <a:p>
            <a:r>
              <a:rPr lang="en-US" sz="3200" b="1" dirty="0" smtClean="0">
                <a:solidFill>
                  <a:srgbClr val="E87C40"/>
                </a:solidFill>
              </a:rPr>
              <a:t>Read &amp; comprehend a variety of text</a:t>
            </a:r>
            <a:endParaRPr lang="en-US" sz="3200" b="1" dirty="0">
              <a:solidFill>
                <a:srgbClr val="E87C40"/>
              </a:solidFill>
            </a:endParaRPr>
          </a:p>
        </p:txBody>
      </p:sp>
      <p:sp>
        <p:nvSpPr>
          <p:cNvPr id="3" name="Content Placeholder 2"/>
          <p:cNvSpPr>
            <a:spLocks noGrp="1"/>
          </p:cNvSpPr>
          <p:nvPr>
            <p:ph idx="1"/>
          </p:nvPr>
        </p:nvSpPr>
        <p:spPr>
          <a:xfrm>
            <a:off x="914400" y="1295400"/>
            <a:ext cx="7864475" cy="4876799"/>
          </a:xfrm>
        </p:spPr>
        <p:txBody>
          <a:bodyPr/>
          <a:lstStyle/>
          <a:p>
            <a:r>
              <a:rPr lang="en-US" dirty="0">
                <a:solidFill>
                  <a:srgbClr val="642B0C"/>
                </a:solidFill>
                <a:latin typeface="+mn-lt"/>
                <a:ea typeface="+mn-ea"/>
                <a:cs typeface="+mn-cs"/>
              </a:rPr>
              <a:t>Demonstrate the ability to read and understand text.</a:t>
            </a:r>
          </a:p>
          <a:p>
            <a:r>
              <a:rPr lang="en-US" dirty="0" smtClean="0">
                <a:solidFill>
                  <a:srgbClr val="642B0C"/>
                </a:solidFill>
                <a:latin typeface="+mn-lt"/>
                <a:ea typeface="+mn-ea"/>
                <a:cs typeface="+mn-cs"/>
              </a:rPr>
              <a:t>Summarize key </a:t>
            </a:r>
            <a:r>
              <a:rPr lang="en-US" dirty="0">
                <a:solidFill>
                  <a:srgbClr val="642B0C"/>
                </a:solidFill>
                <a:latin typeface="+mn-lt"/>
                <a:ea typeface="+mn-ea"/>
                <a:cs typeface="+mn-cs"/>
              </a:rPr>
              <a:t>points of </a:t>
            </a:r>
            <a:r>
              <a:rPr lang="en-US" dirty="0" smtClean="0">
                <a:solidFill>
                  <a:srgbClr val="642B0C"/>
                </a:solidFill>
                <a:latin typeface="+mn-lt"/>
                <a:ea typeface="+mn-ea"/>
                <a:cs typeface="+mn-cs"/>
              </a:rPr>
              <a:t>text</a:t>
            </a:r>
            <a:r>
              <a:rPr lang="en-US" dirty="0" smtClean="0">
                <a:solidFill>
                  <a:srgbClr val="642B0C"/>
                </a:solidFill>
              </a:rPr>
              <a:t>, </a:t>
            </a:r>
            <a:r>
              <a:rPr lang="en-US" dirty="0" smtClean="0">
                <a:solidFill>
                  <a:srgbClr val="642B0C"/>
                </a:solidFill>
                <a:latin typeface="+mn-lt"/>
                <a:ea typeface="+mn-ea"/>
                <a:cs typeface="+mn-cs"/>
              </a:rPr>
              <a:t>distinguishing </a:t>
            </a:r>
            <a:r>
              <a:rPr lang="en-US" dirty="0">
                <a:solidFill>
                  <a:srgbClr val="642B0C"/>
                </a:solidFill>
                <a:latin typeface="+mn-lt"/>
                <a:ea typeface="+mn-ea"/>
                <a:cs typeface="+mn-cs"/>
              </a:rPr>
              <a:t>factual from non-factual and literal from </a:t>
            </a:r>
            <a:r>
              <a:rPr lang="en-US" dirty="0" smtClean="0">
                <a:solidFill>
                  <a:srgbClr val="642B0C"/>
                </a:solidFill>
                <a:latin typeface="+mn-lt"/>
                <a:ea typeface="+mn-ea"/>
                <a:cs typeface="+mn-cs"/>
              </a:rPr>
              <a:t>inferential</a:t>
            </a:r>
            <a:endParaRPr lang="en-US" dirty="0">
              <a:solidFill>
                <a:srgbClr val="642B0C"/>
              </a:solidFill>
              <a:latin typeface="+mn-lt"/>
              <a:ea typeface="+mn-ea"/>
              <a:cs typeface="+mn-cs"/>
            </a:endParaRPr>
          </a:p>
          <a:p>
            <a:r>
              <a:rPr lang="en-US" dirty="0" smtClean="0">
                <a:solidFill>
                  <a:srgbClr val="642B0C"/>
                </a:solidFill>
                <a:latin typeface="+mn-lt"/>
                <a:ea typeface="+mn-ea"/>
                <a:cs typeface="+mn-cs"/>
              </a:rPr>
              <a:t>Interpret </a:t>
            </a:r>
            <a:r>
              <a:rPr lang="en-US" dirty="0">
                <a:solidFill>
                  <a:srgbClr val="642B0C"/>
                </a:solidFill>
                <a:latin typeface="+mn-lt"/>
                <a:ea typeface="+mn-ea"/>
                <a:cs typeface="+mn-cs"/>
              </a:rPr>
              <a:t>significant ideas and themes, including those conveyed through </a:t>
            </a:r>
            <a:r>
              <a:rPr lang="en-US" dirty="0" smtClean="0">
                <a:solidFill>
                  <a:srgbClr val="642B0C"/>
                </a:solidFill>
                <a:latin typeface="+mn-lt"/>
                <a:ea typeface="+mn-ea"/>
                <a:cs typeface="+mn-cs"/>
              </a:rPr>
              <a:t>figurative language </a:t>
            </a:r>
            <a:r>
              <a:rPr lang="en-US" dirty="0">
                <a:solidFill>
                  <a:srgbClr val="642B0C"/>
                </a:solidFill>
                <a:latin typeface="+mn-lt"/>
                <a:ea typeface="+mn-ea"/>
                <a:cs typeface="+mn-cs"/>
              </a:rPr>
              <a:t>and use of symbols.</a:t>
            </a:r>
          </a:p>
          <a:p>
            <a:r>
              <a:rPr lang="en-US" dirty="0" smtClean="0">
                <a:solidFill>
                  <a:srgbClr val="642B0C"/>
                </a:solidFill>
                <a:latin typeface="+mn-lt"/>
                <a:ea typeface="+mn-ea"/>
                <a:cs typeface="+mn-cs"/>
              </a:rPr>
              <a:t>Follow </a:t>
            </a:r>
            <a:r>
              <a:rPr lang="en-US" dirty="0">
                <a:solidFill>
                  <a:srgbClr val="642B0C"/>
                </a:solidFill>
                <a:latin typeface="+mn-lt"/>
                <a:ea typeface="+mn-ea"/>
                <a:cs typeface="+mn-cs"/>
              </a:rPr>
              <a:t>instructions from informational or </a:t>
            </a:r>
            <a:r>
              <a:rPr lang="en-US" dirty="0" smtClean="0">
                <a:solidFill>
                  <a:srgbClr val="642B0C"/>
                </a:solidFill>
                <a:latin typeface="+mn-lt"/>
                <a:ea typeface="+mn-ea"/>
                <a:cs typeface="+mn-cs"/>
              </a:rPr>
              <a:t>technical </a:t>
            </a:r>
            <a:r>
              <a:rPr lang="en-US" dirty="0">
                <a:solidFill>
                  <a:srgbClr val="642B0C"/>
                </a:solidFill>
                <a:latin typeface="+mn-lt"/>
                <a:ea typeface="+mn-ea"/>
                <a:cs typeface="+mn-cs"/>
              </a:rPr>
              <a:t>text to perform a </a:t>
            </a:r>
            <a:r>
              <a:rPr lang="en-US" dirty="0" smtClean="0">
                <a:solidFill>
                  <a:srgbClr val="642B0C"/>
                </a:solidFill>
                <a:latin typeface="+mn-lt"/>
                <a:ea typeface="+mn-ea"/>
                <a:cs typeface="+mn-cs"/>
              </a:rPr>
              <a:t>task*</a:t>
            </a:r>
          </a:p>
          <a:p>
            <a:endParaRPr lang="en-US" sz="1800" dirty="0"/>
          </a:p>
          <a:p>
            <a:pPr lvl="5"/>
            <a:endParaRPr lang="en-US" sz="600" dirty="0" smtClean="0"/>
          </a:p>
        </p:txBody>
      </p:sp>
      <p:sp>
        <p:nvSpPr>
          <p:cNvPr id="5" name="TextBox 4"/>
          <p:cNvSpPr txBox="1"/>
          <p:nvPr/>
        </p:nvSpPr>
        <p:spPr>
          <a:xfrm>
            <a:off x="4495800" y="6019800"/>
            <a:ext cx="4267200" cy="369332"/>
          </a:xfrm>
          <a:prstGeom prst="rect">
            <a:avLst/>
          </a:prstGeom>
          <a:noFill/>
        </p:spPr>
        <p:txBody>
          <a:bodyPr wrap="square" rtlCol="0">
            <a:spAutoFit/>
          </a:bodyPr>
          <a:lstStyle/>
          <a:p>
            <a:r>
              <a:rPr lang="en-US" sz="1800" dirty="0" smtClean="0">
                <a:solidFill>
                  <a:srgbClr val="642B0C"/>
                </a:solidFill>
              </a:rPr>
              <a:t>*not assessed in work samples</a:t>
            </a:r>
            <a:endParaRPr lang="en-US" sz="1800" dirty="0">
              <a:solidFill>
                <a:srgbClr val="642B0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533400"/>
            <a:ext cx="7620000" cy="731838"/>
          </a:xfrm>
          <a:noFill/>
          <a:ln/>
        </p:spPr>
        <p:txBody>
          <a:bodyPr/>
          <a:lstStyle/>
          <a:p>
            <a:pPr algn="ctr"/>
            <a:r>
              <a:rPr lang="en-US" sz="3200" b="1" dirty="0" smtClean="0">
                <a:solidFill>
                  <a:srgbClr val="E87C40"/>
                </a:solidFill>
                <a:effectLst>
                  <a:outerShdw blurRad="38100" dist="38100" dir="2700000" algn="tl">
                    <a:srgbClr val="C0C0C0"/>
                  </a:outerShdw>
                </a:effectLst>
                <a:latin typeface="Trebuchet MS" pitchFamily="34" charset="0"/>
              </a:rPr>
              <a:t>3 Ways to Demonstrate</a:t>
            </a:r>
            <a:br>
              <a:rPr lang="en-US" sz="3200" b="1" dirty="0" smtClean="0">
                <a:solidFill>
                  <a:srgbClr val="E87C40"/>
                </a:solidFill>
                <a:effectLst>
                  <a:outerShdw blurRad="38100" dist="38100" dir="2700000" algn="tl">
                    <a:srgbClr val="C0C0C0"/>
                  </a:outerShdw>
                </a:effectLst>
                <a:latin typeface="Trebuchet MS" pitchFamily="34" charset="0"/>
              </a:rPr>
            </a:br>
            <a:r>
              <a:rPr lang="en-US" sz="3200" b="1" dirty="0" smtClean="0">
                <a:solidFill>
                  <a:srgbClr val="E87C40"/>
                </a:solidFill>
                <a:effectLst>
                  <a:outerShdw blurRad="38100" dist="38100" dir="2700000" algn="tl">
                    <a:srgbClr val="C0C0C0"/>
                  </a:outerShdw>
                </a:effectLst>
                <a:latin typeface="Trebuchet MS" pitchFamily="34" charset="0"/>
              </a:rPr>
              <a:t>Proficiency </a:t>
            </a:r>
            <a:r>
              <a:rPr lang="en-US" sz="3200" b="1" dirty="0">
                <a:solidFill>
                  <a:srgbClr val="E87C40"/>
                </a:solidFill>
                <a:effectLst>
                  <a:outerShdw blurRad="38100" dist="38100" dir="2700000" algn="tl">
                    <a:srgbClr val="C0C0C0"/>
                  </a:outerShdw>
                </a:effectLst>
                <a:latin typeface="Trebuchet MS" pitchFamily="34" charset="0"/>
              </a:rPr>
              <a:t>in Reading</a:t>
            </a:r>
          </a:p>
        </p:txBody>
      </p:sp>
      <p:sp>
        <p:nvSpPr>
          <p:cNvPr id="10246" name="Text Box 6"/>
          <p:cNvSpPr txBox="1">
            <a:spLocks noGrp="1" noChangeArrowheads="1"/>
          </p:cNvSpPr>
          <p:nvPr>
            <p:ph type="body" sz="half" idx="1"/>
          </p:nvPr>
        </p:nvSpPr>
        <p:spPr>
          <a:xfrm>
            <a:off x="1371600" y="1447800"/>
            <a:ext cx="7254875" cy="1143000"/>
          </a:xfrm>
          <a:noFill/>
          <a:ln/>
        </p:spPr>
        <p:txBody>
          <a:bodyPr/>
          <a:lstStyle/>
          <a:p>
            <a:pPr>
              <a:spcBef>
                <a:spcPct val="50000"/>
              </a:spcBef>
              <a:buFontTx/>
              <a:buNone/>
            </a:pPr>
            <a:r>
              <a:rPr lang="en-US" sz="2400" b="1" dirty="0">
                <a:solidFill>
                  <a:srgbClr val="663300"/>
                </a:solidFill>
              </a:rPr>
              <a:t>1. OAKS Reading/Literature Assessment</a:t>
            </a:r>
          </a:p>
          <a:p>
            <a:pPr algn="ctr">
              <a:spcBef>
                <a:spcPct val="50000"/>
              </a:spcBef>
              <a:buFontTx/>
              <a:buNone/>
            </a:pPr>
            <a:r>
              <a:rPr lang="en-US" sz="2400" b="1" dirty="0">
                <a:solidFill>
                  <a:srgbClr val="663300"/>
                </a:solidFill>
              </a:rPr>
              <a:t>Score of 236</a:t>
            </a:r>
          </a:p>
        </p:txBody>
      </p:sp>
      <p:sp>
        <p:nvSpPr>
          <p:cNvPr id="10244" name="Text Box 4"/>
          <p:cNvSpPr txBox="1">
            <a:spLocks noChangeArrowheads="1"/>
          </p:cNvSpPr>
          <p:nvPr/>
        </p:nvSpPr>
        <p:spPr bwMode="auto">
          <a:xfrm>
            <a:off x="1371600" y="2590800"/>
            <a:ext cx="5562600" cy="461665"/>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663300"/>
                </a:solidFill>
              </a:rPr>
              <a:t>2. Other </a:t>
            </a:r>
            <a:r>
              <a:rPr lang="en-US" sz="2400" b="1" dirty="0" smtClean="0">
                <a:solidFill>
                  <a:srgbClr val="663300"/>
                </a:solidFill>
              </a:rPr>
              <a:t>Approved Test Options</a:t>
            </a:r>
            <a:endParaRPr lang="en-US" sz="2400" b="1" dirty="0">
              <a:solidFill>
                <a:srgbClr val="663300"/>
              </a:solidFill>
            </a:endParaRPr>
          </a:p>
        </p:txBody>
      </p:sp>
      <p:graphicFrame>
        <p:nvGraphicFramePr>
          <p:cNvPr id="6" name="Group 27" descr="Table with two columns and seven rows:&#10;ACT or PLAN - 18&#10;WorkKeys - 5&#10;Compass - 81&#10;Asset - 42&#10;Accuplacer - 86&#10;SAT/PSAT - 440/44&#10;AP &amp; IB - various"/>
          <p:cNvGraphicFramePr>
            <a:graphicFrameLocks/>
          </p:cNvGraphicFramePr>
          <p:nvPr>
            <p:extLst>
              <p:ext uri="{D42A27DB-BD31-4B8C-83A1-F6EECF244321}">
                <p14:modId xmlns:p14="http://schemas.microsoft.com/office/powerpoint/2010/main" val="1101758599"/>
              </p:ext>
            </p:extLst>
          </p:nvPr>
        </p:nvGraphicFramePr>
        <p:xfrm>
          <a:off x="1447800" y="3124200"/>
          <a:ext cx="5105400" cy="3200400"/>
        </p:xfrm>
        <a:graphic>
          <a:graphicData uri="http://schemas.openxmlformats.org/drawingml/2006/table">
            <a:tbl>
              <a:tblPr firstRow="1"/>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tblGrid>
              <a:tr h="359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ACT or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9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WorkKeys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9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Compass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9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Asset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9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Accuplacer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9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SAT/PSAT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440/44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9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AP &amp; IB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various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800" b="1" dirty="0" smtClean="0">
                <a:solidFill>
                  <a:srgbClr val="E87C40"/>
                </a:solidFill>
                <a:effectLst>
                  <a:outerShdw blurRad="38100" dist="38100" dir="2700000" algn="tl">
                    <a:srgbClr val="C0C0C0"/>
                  </a:outerShdw>
                </a:effectLst>
                <a:latin typeface="Trebuchet MS" pitchFamily="34" charset="0"/>
              </a:rPr>
              <a:t>3. Local </a:t>
            </a:r>
            <a:r>
              <a:rPr lang="en-US" sz="4800" b="1" dirty="0">
                <a:solidFill>
                  <a:srgbClr val="E87C40"/>
                </a:solidFill>
                <a:effectLst>
                  <a:outerShdw blurRad="38100" dist="38100" dir="2700000" algn="tl">
                    <a:srgbClr val="C0C0C0"/>
                  </a:outerShdw>
                </a:effectLst>
                <a:latin typeface="Trebuchet MS" pitchFamily="34" charset="0"/>
              </a:rPr>
              <a:t>Work </a:t>
            </a:r>
            <a:r>
              <a:rPr lang="en-US" sz="4800" b="1" dirty="0" smtClean="0">
                <a:solidFill>
                  <a:srgbClr val="E87C40"/>
                </a:solidFill>
                <a:effectLst>
                  <a:outerShdw blurRad="38100" dist="38100" dir="2700000" algn="tl">
                    <a:srgbClr val="C0C0C0"/>
                  </a:outerShdw>
                </a:effectLst>
                <a:latin typeface="Trebuchet MS" pitchFamily="34" charset="0"/>
              </a:rPr>
              <a:t>Samples</a:t>
            </a:r>
            <a:endParaRPr lang="en-US" sz="4800" b="1" dirty="0">
              <a:solidFill>
                <a:srgbClr val="E87C40"/>
              </a:solidFill>
              <a:effectLst>
                <a:outerShdw blurRad="38100" dist="38100" dir="2700000" algn="tl">
                  <a:srgbClr val="C0C0C0"/>
                </a:outerShdw>
              </a:effectLst>
              <a:latin typeface="Trebuchet MS" pitchFamily="34" charset="0"/>
            </a:endParaRPr>
          </a:p>
        </p:txBody>
      </p:sp>
      <p:sp>
        <p:nvSpPr>
          <p:cNvPr id="12292" name="Rectangle 4"/>
          <p:cNvSpPr>
            <a:spLocks noGrp="1" noChangeArrowheads="1"/>
          </p:cNvSpPr>
          <p:nvPr>
            <p:ph type="body" idx="1"/>
          </p:nvPr>
        </p:nvSpPr>
        <p:spPr>
          <a:xfrm>
            <a:off x="1066800" y="1447800"/>
            <a:ext cx="7086600" cy="1676400"/>
          </a:xfrm>
          <a:noFill/>
          <a:ln/>
        </p:spPr>
        <p:txBody>
          <a:bodyPr/>
          <a:lstStyle/>
          <a:p>
            <a:pPr>
              <a:buClr>
                <a:srgbClr val="E87C40"/>
              </a:buClr>
              <a:buFont typeface="Wingdings" pitchFamily="2" charset="2"/>
              <a:buChar char="n"/>
            </a:pPr>
            <a:r>
              <a:rPr lang="en-US" sz="3200" dirty="0">
                <a:solidFill>
                  <a:srgbClr val="663300"/>
                </a:solidFill>
                <a:latin typeface="Trebuchet MS" pitchFamily="34" charset="0"/>
              </a:rPr>
              <a:t>Reading Work Sample scored </a:t>
            </a:r>
            <a:endParaRPr lang="en-US" sz="3200" dirty="0" smtClean="0">
              <a:solidFill>
                <a:srgbClr val="663300"/>
              </a:solidFill>
              <a:latin typeface="Trebuchet MS" pitchFamily="34" charset="0"/>
            </a:endParaRPr>
          </a:p>
          <a:p>
            <a:pPr>
              <a:spcBef>
                <a:spcPts val="0"/>
              </a:spcBef>
              <a:buClr>
                <a:srgbClr val="E87C40"/>
              </a:buClr>
              <a:buNone/>
            </a:pPr>
            <a:r>
              <a:rPr lang="en-US" sz="3200" dirty="0">
                <a:solidFill>
                  <a:srgbClr val="663300"/>
                </a:solidFill>
                <a:latin typeface="Trebuchet MS" pitchFamily="34" charset="0"/>
              </a:rPr>
              <a:t>	</a:t>
            </a:r>
            <a:r>
              <a:rPr lang="en-US" sz="3200" dirty="0" smtClean="0">
                <a:solidFill>
                  <a:srgbClr val="663300"/>
                </a:solidFill>
                <a:latin typeface="Trebuchet MS" pitchFamily="34" charset="0"/>
              </a:rPr>
              <a:t>using </a:t>
            </a:r>
            <a:r>
              <a:rPr lang="en-US" sz="3200" dirty="0">
                <a:solidFill>
                  <a:srgbClr val="663300"/>
                </a:solidFill>
                <a:latin typeface="Trebuchet MS" pitchFamily="34" charset="0"/>
              </a:rPr>
              <a:t>Official State Scoring </a:t>
            </a:r>
            <a:r>
              <a:rPr lang="en-US" sz="3200" dirty="0" smtClean="0">
                <a:solidFill>
                  <a:srgbClr val="663300"/>
                </a:solidFill>
                <a:latin typeface="Trebuchet MS" pitchFamily="34" charset="0"/>
              </a:rPr>
              <a:t>Guide</a:t>
            </a:r>
            <a:endParaRPr lang="en-US" sz="3200" dirty="0">
              <a:solidFill>
                <a:srgbClr val="663300"/>
              </a:solidFill>
              <a:latin typeface="Trebuchet MS" pitchFamily="34" charset="0"/>
            </a:endParaRPr>
          </a:p>
        </p:txBody>
      </p:sp>
      <p:pic>
        <p:nvPicPr>
          <p:cNvPr id="12293" name="Picture 5" descr="MPj04394190000[1]"/>
          <p:cNvPicPr>
            <a:picLocks noChangeAspect="1" noChangeArrowheads="1"/>
          </p:cNvPicPr>
          <p:nvPr/>
        </p:nvPicPr>
        <p:blipFill>
          <a:blip r:embed="rId3" cstate="print"/>
          <a:srcRect/>
          <a:stretch>
            <a:fillRect/>
          </a:stretch>
        </p:blipFill>
        <p:spPr bwMode="auto">
          <a:xfrm>
            <a:off x="6400800" y="3304902"/>
            <a:ext cx="2201863" cy="3019697"/>
          </a:xfrm>
          <a:prstGeom prst="rect">
            <a:avLst/>
          </a:prstGeom>
          <a:noFill/>
        </p:spPr>
      </p:pic>
      <p:sp>
        <p:nvSpPr>
          <p:cNvPr id="7" name="TextBox 6"/>
          <p:cNvSpPr txBox="1"/>
          <p:nvPr/>
        </p:nvSpPr>
        <p:spPr>
          <a:xfrm>
            <a:off x="1066800" y="2895600"/>
            <a:ext cx="8077200" cy="584775"/>
          </a:xfrm>
          <a:prstGeom prst="rect">
            <a:avLst/>
          </a:prstGeom>
          <a:noFill/>
        </p:spPr>
        <p:txBody>
          <a:bodyPr wrap="square" rtlCol="0">
            <a:spAutoFit/>
          </a:bodyPr>
          <a:lstStyle/>
          <a:p>
            <a:pPr>
              <a:spcAft>
                <a:spcPct val="20000"/>
              </a:spcAft>
              <a:buClr>
                <a:srgbClr val="E87C40"/>
              </a:buClr>
              <a:buSzPct val="110000"/>
              <a:buFont typeface="Wingdings" pitchFamily="2" charset="2"/>
              <a:buChar char="n"/>
              <a:tabLst>
                <a:tab pos="465138" algn="l"/>
              </a:tabLst>
            </a:pPr>
            <a:r>
              <a:rPr lang="en-US" sz="3200" b="1" dirty="0" smtClean="0">
                <a:solidFill>
                  <a:srgbClr val="663300"/>
                </a:solidFill>
                <a:latin typeface="Trebuchet MS" pitchFamily="34" charset="0"/>
              </a:rPr>
              <a:t>Two</a:t>
            </a:r>
            <a:r>
              <a:rPr lang="en-US" sz="3200" dirty="0" smtClean="0">
                <a:solidFill>
                  <a:srgbClr val="663300"/>
                </a:solidFill>
                <a:latin typeface="Trebuchet MS" pitchFamily="34" charset="0"/>
              </a:rPr>
              <a:t> Reading Work Samples Required</a:t>
            </a:r>
          </a:p>
        </p:txBody>
      </p:sp>
      <p:sp>
        <p:nvSpPr>
          <p:cNvPr id="8" name="TextBox 7"/>
          <p:cNvSpPr txBox="1"/>
          <p:nvPr/>
        </p:nvSpPr>
        <p:spPr>
          <a:xfrm>
            <a:off x="1066800" y="4038600"/>
            <a:ext cx="5638800" cy="1846659"/>
          </a:xfrm>
          <a:prstGeom prst="rect">
            <a:avLst/>
          </a:prstGeom>
          <a:noFill/>
        </p:spPr>
        <p:txBody>
          <a:bodyPr wrap="square" rtlCol="0">
            <a:spAutoFit/>
          </a:bodyPr>
          <a:lstStyle/>
          <a:p>
            <a:pPr indent="-457200">
              <a:spcAft>
                <a:spcPts val="0"/>
              </a:spcAft>
              <a:buClr>
                <a:srgbClr val="E87C40"/>
              </a:buClr>
              <a:buSzPct val="110000"/>
              <a:buFont typeface="Wingdings" pitchFamily="2" charset="2"/>
              <a:buChar char="n"/>
              <a:tabLst>
                <a:tab pos="465138" algn="l"/>
              </a:tabLst>
            </a:pPr>
            <a:r>
              <a:rPr lang="en-US" sz="3200" dirty="0">
                <a:solidFill>
                  <a:srgbClr val="663300"/>
                </a:solidFill>
                <a:latin typeface="Trebuchet MS" pitchFamily="34" charset="0"/>
              </a:rPr>
              <a:t>Students must </a:t>
            </a:r>
            <a:r>
              <a:rPr lang="en-US" sz="3200" dirty="0" smtClean="0">
                <a:solidFill>
                  <a:srgbClr val="663300"/>
                </a:solidFill>
                <a:latin typeface="Trebuchet MS" pitchFamily="34" charset="0"/>
              </a:rPr>
              <a:t>earn</a:t>
            </a:r>
          </a:p>
          <a:p>
            <a:pPr indent="-457200">
              <a:spcAft>
                <a:spcPts val="0"/>
              </a:spcAft>
              <a:buClr>
                <a:srgbClr val="E87C40"/>
              </a:buClr>
              <a:buSzPct val="110000"/>
              <a:tabLst>
                <a:tab pos="465138" algn="l"/>
              </a:tabLst>
            </a:pPr>
            <a:r>
              <a:rPr lang="en-US" sz="3200" dirty="0">
                <a:solidFill>
                  <a:srgbClr val="663300"/>
                </a:solidFill>
                <a:latin typeface="Trebuchet MS" pitchFamily="34" charset="0"/>
              </a:rPr>
              <a:t>	</a:t>
            </a:r>
            <a:r>
              <a:rPr lang="en-US" sz="3200" dirty="0" smtClean="0">
                <a:solidFill>
                  <a:srgbClr val="663300"/>
                </a:solidFill>
                <a:latin typeface="Trebuchet MS" pitchFamily="34" charset="0"/>
              </a:rPr>
              <a:t>a score of </a:t>
            </a:r>
            <a:r>
              <a:rPr lang="en-US" sz="3200" dirty="0">
                <a:solidFill>
                  <a:srgbClr val="663300"/>
                </a:solidFill>
                <a:latin typeface="Trebuchet MS" pitchFamily="34" charset="0"/>
              </a:rPr>
              <a:t>12 or </a:t>
            </a:r>
            <a:r>
              <a:rPr lang="en-US" sz="3200" dirty="0" smtClean="0">
                <a:solidFill>
                  <a:srgbClr val="663300"/>
                </a:solidFill>
                <a:latin typeface="Trebuchet MS" pitchFamily="34" charset="0"/>
              </a:rPr>
              <a:t>higher</a:t>
            </a:r>
          </a:p>
          <a:p>
            <a:pPr indent="-457200">
              <a:spcAft>
                <a:spcPts val="0"/>
              </a:spcAft>
              <a:buClr>
                <a:srgbClr val="E87C40"/>
              </a:buClr>
              <a:buSzPct val="110000"/>
              <a:tabLst>
                <a:tab pos="465138" algn="l"/>
              </a:tabLst>
            </a:pPr>
            <a:r>
              <a:rPr lang="en-US" sz="3200" dirty="0">
                <a:solidFill>
                  <a:srgbClr val="663300"/>
                </a:solidFill>
                <a:latin typeface="Trebuchet MS" pitchFamily="34" charset="0"/>
              </a:rPr>
              <a:t>	</a:t>
            </a:r>
            <a:r>
              <a:rPr lang="en-US" sz="3200" dirty="0" smtClean="0">
                <a:solidFill>
                  <a:srgbClr val="663300"/>
                </a:solidFill>
                <a:latin typeface="Trebuchet MS" pitchFamily="34" charset="0"/>
              </a:rPr>
              <a:t>on </a:t>
            </a:r>
            <a:r>
              <a:rPr lang="en-US" sz="3200" dirty="0">
                <a:solidFill>
                  <a:srgbClr val="663300"/>
                </a:solidFill>
                <a:latin typeface="Trebuchet MS" pitchFamily="34" charset="0"/>
              </a:rPr>
              <a:t>each </a:t>
            </a:r>
            <a:r>
              <a:rPr lang="en-US" sz="3200" dirty="0" smtClean="0">
                <a:solidFill>
                  <a:srgbClr val="663300"/>
                </a:solidFill>
                <a:latin typeface="Trebuchet MS" pitchFamily="34" charset="0"/>
              </a:rPr>
              <a:t>work </a:t>
            </a:r>
            <a:r>
              <a:rPr lang="en-US" sz="3200" dirty="0">
                <a:solidFill>
                  <a:srgbClr val="663300"/>
                </a:solidFill>
                <a:latin typeface="Trebuchet MS" pitchFamily="34" charset="0"/>
              </a:rPr>
              <a:t>sample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5400" b="1" dirty="0">
                <a:solidFill>
                  <a:srgbClr val="E87C40"/>
                </a:solidFill>
                <a:effectLst>
                  <a:outerShdw blurRad="38100" dist="38100" dir="2700000" algn="tl">
                    <a:srgbClr val="C0C0C0"/>
                  </a:outerShdw>
                </a:effectLst>
                <a:latin typeface="Trebuchet MS" pitchFamily="34" charset="0"/>
              </a:rPr>
              <a:t>Level of Rigor</a:t>
            </a:r>
          </a:p>
        </p:txBody>
      </p:sp>
      <p:sp>
        <p:nvSpPr>
          <p:cNvPr id="30723" name="Rectangle 3"/>
          <p:cNvSpPr>
            <a:spLocks noGrp="1" noChangeArrowheads="1"/>
          </p:cNvSpPr>
          <p:nvPr>
            <p:ph type="body" idx="1"/>
          </p:nvPr>
        </p:nvSpPr>
        <p:spPr>
          <a:xfrm>
            <a:off x="1279525" y="1905000"/>
            <a:ext cx="5257800" cy="4221163"/>
          </a:xfrm>
        </p:spPr>
        <p:txBody>
          <a:bodyPr/>
          <a:lstStyle/>
          <a:p>
            <a:pPr>
              <a:lnSpc>
                <a:spcPct val="80000"/>
              </a:lnSpc>
              <a:spcAft>
                <a:spcPct val="20000"/>
              </a:spcAft>
              <a:buClr>
                <a:srgbClr val="E87C40"/>
              </a:buClr>
              <a:buSzPct val="110000"/>
              <a:buFont typeface="Wingdings" pitchFamily="2" charset="2"/>
              <a:buChar char="n"/>
            </a:pPr>
            <a:r>
              <a:rPr lang="en-US" sz="3200" b="1" dirty="0">
                <a:solidFill>
                  <a:srgbClr val="663300"/>
                </a:solidFill>
                <a:latin typeface="Trebuchet MS" pitchFamily="34" charset="0"/>
              </a:rPr>
              <a:t>Work samples must meet the level of rigor required on the OAKS assessment.</a:t>
            </a:r>
          </a:p>
          <a:p>
            <a:pPr>
              <a:lnSpc>
                <a:spcPct val="80000"/>
              </a:lnSpc>
              <a:spcAft>
                <a:spcPct val="20000"/>
              </a:spcAft>
              <a:buClr>
                <a:srgbClr val="E87C40"/>
              </a:buClr>
              <a:buSzPct val="110000"/>
              <a:buFont typeface="Wingdings" pitchFamily="2" charset="2"/>
              <a:buChar char="n"/>
            </a:pPr>
            <a:r>
              <a:rPr lang="en-US" sz="3200" b="1" dirty="0">
                <a:solidFill>
                  <a:srgbClr val="663300"/>
                </a:solidFill>
                <a:latin typeface="Trebuchet MS" pitchFamily="34" charset="0"/>
              </a:rPr>
              <a:t>Work samples provide an optional means to demonstrate proficiency </a:t>
            </a:r>
            <a:r>
              <a:rPr lang="en-US" sz="3200" b="1" u="sng" dirty="0">
                <a:solidFill>
                  <a:srgbClr val="663300"/>
                </a:solidFill>
                <a:latin typeface="Trebuchet MS" pitchFamily="34" charset="0"/>
              </a:rPr>
              <a:t>not</a:t>
            </a:r>
            <a:r>
              <a:rPr lang="en-US" sz="3200" b="1" dirty="0">
                <a:solidFill>
                  <a:srgbClr val="663300"/>
                </a:solidFill>
                <a:latin typeface="Trebuchet MS" pitchFamily="34" charset="0"/>
              </a:rPr>
              <a:t> </a:t>
            </a:r>
            <a:r>
              <a:rPr lang="en-US" sz="3200" b="1" u="sng" dirty="0">
                <a:solidFill>
                  <a:srgbClr val="663300"/>
                </a:solidFill>
                <a:latin typeface="Trebuchet MS" pitchFamily="34" charset="0"/>
              </a:rPr>
              <a:t>an</a:t>
            </a:r>
            <a:r>
              <a:rPr lang="en-US" sz="3200" b="1" dirty="0">
                <a:solidFill>
                  <a:srgbClr val="663300"/>
                </a:solidFill>
                <a:latin typeface="Trebuchet MS" pitchFamily="34" charset="0"/>
              </a:rPr>
              <a:t> </a:t>
            </a:r>
            <a:r>
              <a:rPr lang="en-US" sz="3200" b="1" u="sng" dirty="0">
                <a:solidFill>
                  <a:srgbClr val="663300"/>
                </a:solidFill>
                <a:latin typeface="Trebuchet MS" pitchFamily="34" charset="0"/>
              </a:rPr>
              <a:t>easier</a:t>
            </a:r>
            <a:r>
              <a:rPr lang="en-US" sz="3200" b="1" dirty="0">
                <a:solidFill>
                  <a:srgbClr val="663300"/>
                </a:solidFill>
                <a:latin typeface="Trebuchet MS" pitchFamily="34" charset="0"/>
              </a:rPr>
              <a:t> means.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685800"/>
            <a:ext cx="7620000" cy="609600"/>
          </a:xfrm>
        </p:spPr>
        <p:txBody>
          <a:bodyPr/>
          <a:lstStyle/>
          <a:p>
            <a:r>
              <a:rPr lang="en-US" sz="4000" dirty="0">
                <a:solidFill>
                  <a:srgbClr val="6890C0"/>
                </a:solidFill>
                <a:latin typeface="Adobe Garamond Pro Bold" pitchFamily="18" charset="0"/>
              </a:rPr>
              <a:t/>
            </a:r>
            <a:br>
              <a:rPr lang="en-US" sz="4000" dirty="0">
                <a:solidFill>
                  <a:srgbClr val="6890C0"/>
                </a:solidFill>
                <a:latin typeface="Adobe Garamond Pro Bold" pitchFamily="18" charset="0"/>
              </a:rPr>
            </a:br>
            <a:r>
              <a:rPr lang="en-US" sz="4400" b="1" dirty="0">
                <a:solidFill>
                  <a:srgbClr val="E87C40"/>
                </a:solidFill>
                <a:effectLst>
                  <a:outerShdw blurRad="38100" dist="38100" dir="2700000" algn="tl">
                    <a:srgbClr val="C0C0C0"/>
                  </a:outerShdw>
                </a:effectLst>
                <a:latin typeface="Trebuchet MS" pitchFamily="34" charset="0"/>
              </a:rPr>
              <a:t>Official Scoring Guide Traits</a:t>
            </a:r>
            <a:r>
              <a:rPr lang="en-US" sz="4000" b="1" dirty="0">
                <a:solidFill>
                  <a:srgbClr val="E87C40"/>
                </a:solidFill>
                <a:effectLst>
                  <a:outerShdw blurRad="38100" dist="38100" dir="2700000" algn="tl">
                    <a:srgbClr val="C0C0C0"/>
                  </a:outerShdw>
                </a:effectLst>
                <a:latin typeface="Trebuchet MS" pitchFamily="34" charset="0"/>
              </a:rPr>
              <a:t/>
            </a:r>
            <a:br>
              <a:rPr lang="en-US" sz="4000" b="1" dirty="0">
                <a:solidFill>
                  <a:srgbClr val="E87C40"/>
                </a:solidFill>
                <a:effectLst>
                  <a:outerShdw blurRad="38100" dist="38100" dir="2700000" algn="tl">
                    <a:srgbClr val="C0C0C0"/>
                  </a:outerShdw>
                </a:effectLst>
                <a:latin typeface="Trebuchet MS" pitchFamily="34" charset="0"/>
              </a:rPr>
            </a:br>
            <a:endParaRPr lang="en-US" sz="4000" b="1" dirty="0">
              <a:solidFill>
                <a:srgbClr val="E87C40"/>
              </a:solidFill>
              <a:effectLst>
                <a:outerShdw blurRad="38100" dist="38100" dir="2700000" algn="tl">
                  <a:srgbClr val="C0C0C0"/>
                </a:outerShdw>
              </a:effectLst>
              <a:latin typeface="Trebuchet MS" pitchFamily="34" charset="0"/>
            </a:endParaRPr>
          </a:p>
        </p:txBody>
      </p:sp>
      <p:sp>
        <p:nvSpPr>
          <p:cNvPr id="13315" name="Rectangle 3"/>
          <p:cNvSpPr>
            <a:spLocks noGrp="1" noChangeArrowheads="1"/>
          </p:cNvSpPr>
          <p:nvPr>
            <p:ph type="body" idx="1"/>
          </p:nvPr>
        </p:nvSpPr>
        <p:spPr>
          <a:xfrm>
            <a:off x="1143000" y="1981200"/>
            <a:ext cx="4191000" cy="3733800"/>
          </a:xfrm>
        </p:spPr>
        <p:txBody>
          <a:bodyPr/>
          <a:lstStyle/>
          <a:p>
            <a:pPr>
              <a:spcAft>
                <a:spcPct val="20000"/>
              </a:spcAft>
              <a:buClr>
                <a:srgbClr val="E87C40"/>
              </a:buClr>
              <a:buSzPct val="110000"/>
              <a:buFont typeface="Wingdings" pitchFamily="2" charset="2"/>
              <a:buChar char="n"/>
            </a:pPr>
            <a:r>
              <a:rPr lang="en-US" sz="3600" b="1" dirty="0">
                <a:solidFill>
                  <a:srgbClr val="663300"/>
                </a:solidFill>
                <a:latin typeface="Trebuchet MS" pitchFamily="34" charset="0"/>
              </a:rPr>
              <a:t>Demonstrate understanding</a:t>
            </a:r>
          </a:p>
          <a:p>
            <a:pPr>
              <a:spcAft>
                <a:spcPct val="20000"/>
              </a:spcAft>
              <a:buClr>
                <a:srgbClr val="E87C40"/>
              </a:buClr>
              <a:buSzPct val="110000"/>
              <a:buFont typeface="Wingdings" pitchFamily="2" charset="2"/>
              <a:buChar char="n"/>
            </a:pPr>
            <a:r>
              <a:rPr lang="en-US" sz="3600" b="1" dirty="0">
                <a:solidFill>
                  <a:srgbClr val="663300"/>
                </a:solidFill>
                <a:latin typeface="Trebuchet MS" pitchFamily="34" charset="0"/>
              </a:rPr>
              <a:t>Develop an interpretation </a:t>
            </a:r>
          </a:p>
          <a:p>
            <a:pPr>
              <a:buClr>
                <a:srgbClr val="E87C40"/>
              </a:buClr>
              <a:buSzPct val="110000"/>
              <a:buFont typeface="Wingdings" pitchFamily="2" charset="2"/>
              <a:buChar char="n"/>
            </a:pPr>
            <a:r>
              <a:rPr lang="en-US" sz="3600" b="1" dirty="0">
                <a:solidFill>
                  <a:srgbClr val="663300"/>
                </a:solidFill>
                <a:latin typeface="Trebuchet MS" pitchFamily="34" charset="0"/>
              </a:rPr>
              <a:t>Analyze text</a:t>
            </a:r>
          </a:p>
          <a:p>
            <a:pPr>
              <a:buFontTx/>
              <a:buNone/>
            </a:pPr>
            <a:endParaRPr lang="en-US" sz="3600" b="1" dirty="0">
              <a:solidFill>
                <a:srgbClr val="663300"/>
              </a:solidFill>
              <a:latin typeface="Trebuchet MS" pitchFamily="34" charset="0"/>
            </a:endParaRPr>
          </a:p>
        </p:txBody>
      </p:sp>
      <p:pic>
        <p:nvPicPr>
          <p:cNvPr id="13316" name="Picture 4" descr="MPj04277850000[1]"/>
          <p:cNvPicPr>
            <a:picLocks noChangeAspect="1" noChangeArrowheads="1"/>
          </p:cNvPicPr>
          <p:nvPr/>
        </p:nvPicPr>
        <p:blipFill>
          <a:blip r:embed="rId3" cstate="print"/>
          <a:srcRect/>
          <a:stretch>
            <a:fillRect/>
          </a:stretch>
        </p:blipFill>
        <p:spPr bwMode="auto">
          <a:xfrm>
            <a:off x="5319713" y="1905000"/>
            <a:ext cx="3324225" cy="4191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533400"/>
            <a:ext cx="7543800" cy="731838"/>
          </a:xfrm>
        </p:spPr>
        <p:txBody>
          <a:bodyPr/>
          <a:lstStyle/>
          <a:p>
            <a:r>
              <a:rPr lang="en-US" sz="4400" b="1" dirty="0">
                <a:solidFill>
                  <a:srgbClr val="E87C40"/>
                </a:solidFill>
                <a:effectLst>
                  <a:outerShdw blurRad="38100" dist="38100" dir="2700000" algn="tl">
                    <a:srgbClr val="C0C0C0"/>
                  </a:outerShdw>
                </a:effectLst>
                <a:latin typeface="Trebuchet MS" pitchFamily="34" charset="0"/>
              </a:rPr>
              <a:t>Demonstrate Understanding</a:t>
            </a:r>
          </a:p>
        </p:txBody>
      </p:sp>
      <p:sp>
        <p:nvSpPr>
          <p:cNvPr id="14340" name="Rectangle 6"/>
          <p:cNvSpPr>
            <a:spLocks noChangeArrowheads="1"/>
          </p:cNvSpPr>
          <p:nvPr/>
        </p:nvSpPr>
        <p:spPr bwMode="auto">
          <a:xfrm>
            <a:off x="2057400" y="1371600"/>
            <a:ext cx="5105400" cy="609600"/>
          </a:xfrm>
          <a:prstGeom prst="rect">
            <a:avLst/>
          </a:prstGeom>
          <a:noFill/>
          <a:ln w="9525">
            <a:noFill/>
            <a:miter lim="800000"/>
            <a:headEnd/>
            <a:tailEnd/>
          </a:ln>
        </p:spPr>
        <p:txBody>
          <a:bodyPr anchor="ctr"/>
          <a:lstStyle/>
          <a:p>
            <a:pPr algn="ctr"/>
            <a:r>
              <a:rPr lang="en-US" sz="4000" b="1" dirty="0">
                <a:solidFill>
                  <a:srgbClr val="808000"/>
                </a:solidFill>
                <a:latin typeface="Trebuchet MS" pitchFamily="34" charset="0"/>
              </a:rPr>
              <a:t>“Getting the gist”</a:t>
            </a:r>
          </a:p>
        </p:txBody>
      </p:sp>
      <p:sp>
        <p:nvSpPr>
          <p:cNvPr id="14339" name="Rectangle 3"/>
          <p:cNvSpPr>
            <a:spLocks noGrp="1" noChangeArrowheads="1"/>
          </p:cNvSpPr>
          <p:nvPr>
            <p:ph type="body" idx="1"/>
          </p:nvPr>
        </p:nvSpPr>
        <p:spPr>
          <a:xfrm>
            <a:off x="3657600" y="2286000"/>
            <a:ext cx="5029200" cy="4114800"/>
          </a:xfrm>
        </p:spPr>
        <p:txBody>
          <a:bodyPr/>
          <a:lstStyle/>
          <a:p>
            <a:pPr>
              <a:spcAft>
                <a:spcPct val="20000"/>
              </a:spcAft>
              <a:buClr>
                <a:srgbClr val="E87C40"/>
              </a:buClr>
              <a:buSzPct val="110000"/>
              <a:buFont typeface="Wingdings" pitchFamily="2" charset="2"/>
              <a:buChar char="n"/>
            </a:pPr>
            <a:r>
              <a:rPr lang="en-US" sz="3600" b="1" dirty="0">
                <a:solidFill>
                  <a:srgbClr val="663300"/>
                </a:solidFill>
                <a:latin typeface="Trebuchet MS" pitchFamily="34" charset="0"/>
              </a:rPr>
              <a:t>Main ideas, relevant details, sequence of events, relationship among ideas, facts/opinions</a:t>
            </a:r>
          </a:p>
          <a:p>
            <a:pPr>
              <a:spcAft>
                <a:spcPct val="20000"/>
              </a:spcAft>
              <a:buClr>
                <a:srgbClr val="E87C40"/>
              </a:buClr>
              <a:buSzPct val="110000"/>
              <a:buFont typeface="Wingdings" pitchFamily="2" charset="2"/>
              <a:buChar char="n"/>
            </a:pPr>
            <a:r>
              <a:rPr lang="en-US" sz="3600" b="1" dirty="0">
                <a:solidFill>
                  <a:srgbClr val="663300"/>
                </a:solidFill>
                <a:latin typeface="Trebuchet MS" pitchFamily="34" charset="0"/>
              </a:rPr>
              <a:t>Literal Comprehension</a:t>
            </a:r>
          </a:p>
          <a:p>
            <a:endParaRPr lang="en-US" b="1" dirty="0">
              <a:solidFill>
                <a:srgbClr val="663300"/>
              </a:solidFill>
              <a:latin typeface="Trebuchet MS" pitchFamily="34" charset="0"/>
            </a:endParaRPr>
          </a:p>
        </p:txBody>
      </p:sp>
      <p:pic>
        <p:nvPicPr>
          <p:cNvPr id="14341" name="Picture 5" descr="MPj04276850000[1]"/>
          <p:cNvPicPr>
            <a:picLocks noChangeAspect="1" noChangeArrowheads="1"/>
          </p:cNvPicPr>
          <p:nvPr/>
        </p:nvPicPr>
        <p:blipFill>
          <a:blip r:embed="rId3" cstate="print"/>
          <a:srcRect/>
          <a:stretch>
            <a:fillRect/>
          </a:stretch>
        </p:blipFill>
        <p:spPr bwMode="auto">
          <a:xfrm>
            <a:off x="609600" y="2362200"/>
            <a:ext cx="2655888" cy="39798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chool books design template">
  <a:themeElements>
    <a:clrScheme name="Custom 7">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hool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hool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hool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hool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hool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hool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hool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hool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hool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hool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hool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hool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ool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ade45190-58ad-4205-9511-327de626788e" xsi:nil="true"/>
    <Remediation_x0020_Date xmlns="ade45190-58ad-4205-9511-327de626788e">2020-01-02T08:00:00+00:00</Remediation_x0020_Date>
    <Priority xmlns="ade45190-58ad-4205-9511-327de626788e">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DEBD80F6EFF343A082A1AF9D939F5E" ma:contentTypeVersion="7" ma:contentTypeDescription="Create a new document." ma:contentTypeScope="" ma:versionID="a93e56043d4ffc9d723a8d24e36804c0">
  <xsd:schema xmlns:xsd="http://www.w3.org/2001/XMLSchema" xmlns:xs="http://www.w3.org/2001/XMLSchema" xmlns:p="http://schemas.microsoft.com/office/2006/metadata/properties" xmlns:ns1="http://schemas.microsoft.com/sharepoint/v3" xmlns:ns2="ade45190-58ad-4205-9511-327de626788e" xmlns:ns3="54031767-dd6d-417c-ab73-583408f47564" targetNamespace="http://schemas.microsoft.com/office/2006/metadata/properties" ma:root="true" ma:fieldsID="4d0e905daf0fcf89a2dfe5f2d35fb5ab" ns1:_="" ns2:_="" ns3:_="">
    <xsd:import namespace="http://schemas.microsoft.com/sharepoint/v3"/>
    <xsd:import namespace="ade45190-58ad-4205-9511-327de626788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e45190-58ad-4205-9511-327de626788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9B26E6-70B4-42B4-8D49-974B4CA995AC}"/>
</file>

<file path=customXml/itemProps2.xml><?xml version="1.0" encoding="utf-8"?>
<ds:datastoreItem xmlns:ds="http://schemas.openxmlformats.org/officeDocument/2006/customXml" ds:itemID="{83B8338B-85CF-4512-A2B5-64C563DCC0F5}"/>
</file>

<file path=customXml/itemProps3.xml><?xml version="1.0" encoding="utf-8"?>
<ds:datastoreItem xmlns:ds="http://schemas.openxmlformats.org/officeDocument/2006/customXml" ds:itemID="{C3F6C834-D2A0-45A0-BA32-9A1415A8FAAA}"/>
</file>

<file path=docProps/app.xml><?xml version="1.0" encoding="utf-8"?>
<Properties xmlns="http://schemas.openxmlformats.org/officeDocument/2006/extended-properties" xmlns:vt="http://schemas.openxmlformats.org/officeDocument/2006/docPropsVTypes">
  <Template>School books design template</Template>
  <TotalTime>1204</TotalTime>
  <Words>1467</Words>
  <Application>Microsoft Office PowerPoint</Application>
  <PresentationFormat>On-screen Show (4:3)</PresentationFormat>
  <Paragraphs>185</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Adobe Garamond Pro Bold</vt:lpstr>
      <vt:lpstr>Arial</vt:lpstr>
      <vt:lpstr>Century Gothic</vt:lpstr>
      <vt:lpstr>Times New Roman</vt:lpstr>
      <vt:lpstr>Trebuchet MS</vt:lpstr>
      <vt:lpstr>Wingdings</vt:lpstr>
      <vt:lpstr>School books design template</vt:lpstr>
      <vt:lpstr>Blank for accessibility</vt:lpstr>
      <vt:lpstr>Goals Participants will know:</vt:lpstr>
      <vt:lpstr>Essential Skill of Reading Requirements</vt:lpstr>
      <vt:lpstr>Read &amp; comprehend a variety of text</vt:lpstr>
      <vt:lpstr>3 Ways to Demonstrate Proficiency in Reading</vt:lpstr>
      <vt:lpstr>3. Local Work Samples</vt:lpstr>
      <vt:lpstr>Level of Rigor</vt:lpstr>
      <vt:lpstr> Official Scoring Guide Traits </vt:lpstr>
      <vt:lpstr>Demonstrate Understanding</vt:lpstr>
      <vt:lpstr>Develop an Interpretation</vt:lpstr>
      <vt:lpstr>Analyze Text ― Informational</vt:lpstr>
      <vt:lpstr>Analyze Text ― Literary</vt:lpstr>
      <vt:lpstr>Simplified Reading Scoring Guide</vt:lpstr>
      <vt:lpstr>Formative Assessment</vt:lpstr>
      <vt:lpstr>Rumor versus Reality</vt:lpstr>
      <vt:lpstr>Rumor versus Reality cont. 1</vt:lpstr>
      <vt:lpstr>Rumor versus Reality cont. 2</vt:lpstr>
      <vt:lpstr>Rumor versus Reality cont. 3 </vt:lpstr>
      <vt:lpstr>Research shows …</vt:lpstr>
      <vt:lpstr>Despite these findings, few middle or high schools have a comprehensive approach to teaching literacy across the curriculum.”</vt:lpstr>
      <vt:lpstr>Resources</vt:lpstr>
    </vt:vector>
  </TitlesOfParts>
  <Manager/>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whiteca</dc:creator>
  <cp:keywords/>
  <dc:description/>
  <cp:lastModifiedBy>"AspengrK"</cp:lastModifiedBy>
  <cp:revision>88</cp:revision>
  <dcterms:created xsi:type="dcterms:W3CDTF">2009-07-27T18:19:39Z</dcterms:created>
  <dcterms:modified xsi:type="dcterms:W3CDTF">2019-10-20T17:24:18Z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y fmtid="{D5CDD505-2E9C-101B-9397-08002B2CF9AE}" pid="3" name="ContentTypeId">
    <vt:lpwstr>0x01010096DEBD80F6EFF343A082A1AF9D939F5E</vt:lpwstr>
  </property>
</Properties>
</file>