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79" r:id="rId19"/>
    <p:sldId id="280" r:id="rId20"/>
    <p:sldId id="281" r:id="rId21"/>
    <p:sldId id="282" r:id="rId22"/>
    <p:sldId id="283" r:id="rId23"/>
    <p:sldId id="269" r:id="rId24"/>
    <p:sldId id="271" r:id="rId25"/>
    <p:sldId id="272" r:id="rId26"/>
    <p:sldId id="273" r:id="rId27"/>
    <p:sldId id="274" r:id="rId28"/>
    <p:sldId id="276" r:id="rId29"/>
    <p:sldId id="277" r:id="rId30"/>
    <p:sldId id="278"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9" autoAdjust="0"/>
    <p:restoredTop sz="79959" autoAdjust="0"/>
  </p:normalViewPr>
  <p:slideViewPr>
    <p:cSldViewPr>
      <p:cViewPr>
        <p:scale>
          <a:sx n="82" d="100"/>
          <a:sy n="82" d="100"/>
        </p:scale>
        <p:origin x="402" y="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3E2FB-725E-4950-9A52-AF6D28E4B342}" type="doc">
      <dgm:prSet loTypeId="urn:microsoft.com/office/officeart/2005/8/layout/cycle8" loCatId="cycle" qsTypeId="urn:microsoft.com/office/officeart/2005/8/quickstyle/simple1" qsCatId="simple" csTypeId="urn:microsoft.com/office/officeart/2005/8/colors/accent1_2" csCatId="accent1" phldr="1"/>
      <dgm:spPr/>
    </dgm:pt>
    <dgm:pt modelId="{684A13FB-8071-420A-994E-1790CF648485}">
      <dgm:prSet phldrT="[Text]"/>
      <dgm:spPr>
        <a:solidFill>
          <a:schemeClr val="accent4">
            <a:lumMod val="75000"/>
          </a:schemeClr>
        </a:solidFill>
      </dgm:spPr>
      <dgm:t>
        <a:bodyPr/>
        <a:lstStyle/>
        <a:p>
          <a:r>
            <a:rPr lang="en-US" dirty="0" smtClean="0"/>
            <a:t>CCSS</a:t>
          </a:r>
          <a:endParaRPr lang="en-US" dirty="0"/>
        </a:p>
      </dgm:t>
    </dgm:pt>
    <dgm:pt modelId="{88E1B71B-9FFD-4723-8FC5-E766CC596158}" type="parTrans" cxnId="{5681D877-F0D9-46F4-AC07-FF4718DBBCB0}">
      <dgm:prSet/>
      <dgm:spPr/>
      <dgm:t>
        <a:bodyPr/>
        <a:lstStyle/>
        <a:p>
          <a:endParaRPr lang="en-US"/>
        </a:p>
      </dgm:t>
    </dgm:pt>
    <dgm:pt modelId="{2FB5981B-FD17-4BA3-AE46-04EEE24EE052}" type="sibTrans" cxnId="{5681D877-F0D9-46F4-AC07-FF4718DBBCB0}">
      <dgm:prSet/>
      <dgm:spPr/>
      <dgm:t>
        <a:bodyPr/>
        <a:lstStyle/>
        <a:p>
          <a:endParaRPr lang="en-US"/>
        </a:p>
      </dgm:t>
    </dgm:pt>
    <dgm:pt modelId="{D568CE48-FB01-49DB-9E48-3C9DB3DA162C}">
      <dgm:prSet phldrT="[Text]"/>
      <dgm:spPr>
        <a:solidFill>
          <a:schemeClr val="accent1"/>
        </a:solidFill>
      </dgm:spPr>
      <dgm:t>
        <a:bodyPr/>
        <a:lstStyle/>
        <a:p>
          <a:r>
            <a:rPr lang="en-US" dirty="0" smtClean="0"/>
            <a:t>Assessments  - Adolescent Literacy</a:t>
          </a:r>
          <a:endParaRPr lang="en-US" dirty="0"/>
        </a:p>
      </dgm:t>
    </dgm:pt>
    <dgm:pt modelId="{5AFBAD97-C3B4-4828-8775-89F4EC1E08B3}" type="parTrans" cxnId="{FBC593E1-7786-4A6B-B459-B7E871F22E72}">
      <dgm:prSet/>
      <dgm:spPr/>
      <dgm:t>
        <a:bodyPr/>
        <a:lstStyle/>
        <a:p>
          <a:endParaRPr lang="en-US"/>
        </a:p>
      </dgm:t>
    </dgm:pt>
    <dgm:pt modelId="{6FA6072B-D415-4D94-85A3-A91F5DCD4D37}" type="sibTrans" cxnId="{FBC593E1-7786-4A6B-B459-B7E871F22E72}">
      <dgm:prSet/>
      <dgm:spPr/>
      <dgm:t>
        <a:bodyPr/>
        <a:lstStyle/>
        <a:p>
          <a:endParaRPr lang="en-US"/>
        </a:p>
      </dgm:t>
    </dgm:pt>
    <dgm:pt modelId="{63E8D406-9703-47D5-847B-B5D7DC65B4B7}">
      <dgm:prSet phldrT="[Text]"/>
      <dgm:spPr>
        <a:solidFill>
          <a:srgbClr val="504BAF"/>
        </a:solidFill>
      </dgm:spPr>
      <dgm:t>
        <a:bodyPr/>
        <a:lstStyle/>
        <a:p>
          <a:r>
            <a:rPr lang="en-US" dirty="0" smtClean="0"/>
            <a:t>Oregon Literacy Framework</a:t>
          </a:r>
          <a:endParaRPr lang="en-US" dirty="0"/>
        </a:p>
      </dgm:t>
    </dgm:pt>
    <dgm:pt modelId="{F056AA8C-245E-4DCD-9E41-71058DD73AF4}" type="parTrans" cxnId="{8AC2BC0B-A767-42E8-BB64-3AE68E6D1F77}">
      <dgm:prSet/>
      <dgm:spPr/>
      <dgm:t>
        <a:bodyPr/>
        <a:lstStyle/>
        <a:p>
          <a:endParaRPr lang="en-US"/>
        </a:p>
      </dgm:t>
    </dgm:pt>
    <dgm:pt modelId="{E022B387-490F-4385-BFDB-847CCAAA563C}" type="sibTrans" cxnId="{8AC2BC0B-A767-42E8-BB64-3AE68E6D1F77}">
      <dgm:prSet/>
      <dgm:spPr/>
      <dgm:t>
        <a:bodyPr/>
        <a:lstStyle/>
        <a:p>
          <a:endParaRPr lang="en-US"/>
        </a:p>
      </dgm:t>
    </dgm:pt>
    <dgm:pt modelId="{D16B7148-DF15-46B7-8190-180B9A564E8C}" type="pres">
      <dgm:prSet presAssocID="{3533E2FB-725E-4950-9A52-AF6D28E4B342}" presName="compositeShape" presStyleCnt="0">
        <dgm:presLayoutVars>
          <dgm:chMax val="7"/>
          <dgm:dir/>
          <dgm:resizeHandles val="exact"/>
        </dgm:presLayoutVars>
      </dgm:prSet>
      <dgm:spPr/>
    </dgm:pt>
    <dgm:pt modelId="{E4AFAB97-4FB8-46A4-A28B-FCAD3FBE40CE}" type="pres">
      <dgm:prSet presAssocID="{3533E2FB-725E-4950-9A52-AF6D28E4B342}" presName="wedge1" presStyleLbl="node1" presStyleIdx="0" presStyleCnt="3"/>
      <dgm:spPr/>
      <dgm:t>
        <a:bodyPr/>
        <a:lstStyle/>
        <a:p>
          <a:endParaRPr lang="en-US"/>
        </a:p>
      </dgm:t>
    </dgm:pt>
    <dgm:pt modelId="{8CDB9C7F-131C-45C8-BA9E-6578786C9035}" type="pres">
      <dgm:prSet presAssocID="{3533E2FB-725E-4950-9A52-AF6D28E4B342}" presName="dummy1a" presStyleCnt="0"/>
      <dgm:spPr/>
    </dgm:pt>
    <dgm:pt modelId="{64A75515-5313-43F5-BB08-BB781B501F52}" type="pres">
      <dgm:prSet presAssocID="{3533E2FB-725E-4950-9A52-AF6D28E4B342}" presName="dummy1b" presStyleCnt="0"/>
      <dgm:spPr/>
    </dgm:pt>
    <dgm:pt modelId="{0462EDAD-56F0-43F6-9EBE-FEBB9A3D577F}" type="pres">
      <dgm:prSet presAssocID="{3533E2FB-725E-4950-9A52-AF6D28E4B342}" presName="wedge1Tx" presStyleLbl="node1" presStyleIdx="0" presStyleCnt="3">
        <dgm:presLayoutVars>
          <dgm:chMax val="0"/>
          <dgm:chPref val="0"/>
          <dgm:bulletEnabled val="1"/>
        </dgm:presLayoutVars>
      </dgm:prSet>
      <dgm:spPr/>
      <dgm:t>
        <a:bodyPr/>
        <a:lstStyle/>
        <a:p>
          <a:endParaRPr lang="en-US"/>
        </a:p>
      </dgm:t>
    </dgm:pt>
    <dgm:pt modelId="{65FAFE62-C0D1-49F9-A2AF-C44C38495F99}" type="pres">
      <dgm:prSet presAssocID="{3533E2FB-725E-4950-9A52-AF6D28E4B342}" presName="wedge2" presStyleLbl="node1" presStyleIdx="1" presStyleCnt="3"/>
      <dgm:spPr/>
      <dgm:t>
        <a:bodyPr/>
        <a:lstStyle/>
        <a:p>
          <a:endParaRPr lang="en-US"/>
        </a:p>
      </dgm:t>
    </dgm:pt>
    <dgm:pt modelId="{5B34DE92-70DC-4B25-86F2-2F94DC016055}" type="pres">
      <dgm:prSet presAssocID="{3533E2FB-725E-4950-9A52-AF6D28E4B342}" presName="dummy2a" presStyleCnt="0"/>
      <dgm:spPr/>
    </dgm:pt>
    <dgm:pt modelId="{07725693-1DC9-4CD6-A35F-2F6076200C57}" type="pres">
      <dgm:prSet presAssocID="{3533E2FB-725E-4950-9A52-AF6D28E4B342}" presName="dummy2b" presStyleCnt="0"/>
      <dgm:spPr/>
    </dgm:pt>
    <dgm:pt modelId="{397D0993-58A8-4812-8181-1F32A4FB675D}" type="pres">
      <dgm:prSet presAssocID="{3533E2FB-725E-4950-9A52-AF6D28E4B342}" presName="wedge2Tx" presStyleLbl="node1" presStyleIdx="1" presStyleCnt="3">
        <dgm:presLayoutVars>
          <dgm:chMax val="0"/>
          <dgm:chPref val="0"/>
          <dgm:bulletEnabled val="1"/>
        </dgm:presLayoutVars>
      </dgm:prSet>
      <dgm:spPr/>
      <dgm:t>
        <a:bodyPr/>
        <a:lstStyle/>
        <a:p>
          <a:endParaRPr lang="en-US"/>
        </a:p>
      </dgm:t>
    </dgm:pt>
    <dgm:pt modelId="{5F290D44-6D1A-455A-820D-E50A4DF896C6}" type="pres">
      <dgm:prSet presAssocID="{3533E2FB-725E-4950-9A52-AF6D28E4B342}" presName="wedge3" presStyleLbl="node1" presStyleIdx="2" presStyleCnt="3" custLinFactNeighborX="720" custLinFactNeighborY="-1042"/>
      <dgm:spPr/>
      <dgm:t>
        <a:bodyPr/>
        <a:lstStyle/>
        <a:p>
          <a:endParaRPr lang="en-US"/>
        </a:p>
      </dgm:t>
    </dgm:pt>
    <dgm:pt modelId="{ACF6E1F7-51EC-4A04-8386-55A00EADEF86}" type="pres">
      <dgm:prSet presAssocID="{3533E2FB-725E-4950-9A52-AF6D28E4B342}" presName="dummy3a" presStyleCnt="0"/>
      <dgm:spPr/>
    </dgm:pt>
    <dgm:pt modelId="{ACD55679-7AA5-40EA-B512-A314F510E216}" type="pres">
      <dgm:prSet presAssocID="{3533E2FB-725E-4950-9A52-AF6D28E4B342}" presName="dummy3b" presStyleCnt="0"/>
      <dgm:spPr/>
    </dgm:pt>
    <dgm:pt modelId="{240B5906-8F93-43C8-A2C1-C9B05A51E38B}" type="pres">
      <dgm:prSet presAssocID="{3533E2FB-725E-4950-9A52-AF6D28E4B342}" presName="wedge3Tx" presStyleLbl="node1" presStyleIdx="2" presStyleCnt="3">
        <dgm:presLayoutVars>
          <dgm:chMax val="0"/>
          <dgm:chPref val="0"/>
          <dgm:bulletEnabled val="1"/>
        </dgm:presLayoutVars>
      </dgm:prSet>
      <dgm:spPr/>
      <dgm:t>
        <a:bodyPr/>
        <a:lstStyle/>
        <a:p>
          <a:endParaRPr lang="en-US"/>
        </a:p>
      </dgm:t>
    </dgm:pt>
    <dgm:pt modelId="{E8781A2A-3EF9-4C47-9F7F-3A06434CC05C}" type="pres">
      <dgm:prSet presAssocID="{2FB5981B-FD17-4BA3-AE46-04EEE24EE052}" presName="arrowWedge1" presStyleLbl="fgSibTrans2D1" presStyleIdx="0" presStyleCnt="3"/>
      <dgm:spPr/>
    </dgm:pt>
    <dgm:pt modelId="{B3081EF6-BFD3-44A0-9869-50CD983E93A1}" type="pres">
      <dgm:prSet presAssocID="{6FA6072B-D415-4D94-85A3-A91F5DCD4D37}" presName="arrowWedge2" presStyleLbl="fgSibTrans2D1" presStyleIdx="1" presStyleCnt="3"/>
      <dgm:spPr/>
    </dgm:pt>
    <dgm:pt modelId="{5029D7C9-E7D3-43E3-BCB3-321105059C1D}" type="pres">
      <dgm:prSet presAssocID="{E022B387-490F-4385-BFDB-847CCAAA563C}" presName="arrowWedge3" presStyleLbl="fgSibTrans2D1" presStyleIdx="2" presStyleCnt="3"/>
      <dgm:spPr/>
    </dgm:pt>
  </dgm:ptLst>
  <dgm:cxnLst>
    <dgm:cxn modelId="{41CCF3F2-C0E3-4897-9AEE-77B9320C9EB7}" type="presOf" srcId="{684A13FB-8071-420A-994E-1790CF648485}" destId="{E4AFAB97-4FB8-46A4-A28B-FCAD3FBE40CE}" srcOrd="0" destOrd="0" presId="urn:microsoft.com/office/officeart/2005/8/layout/cycle8"/>
    <dgm:cxn modelId="{EDBACC46-7560-4D85-80AA-0A6FFD790A47}" type="presOf" srcId="{3533E2FB-725E-4950-9A52-AF6D28E4B342}" destId="{D16B7148-DF15-46B7-8190-180B9A564E8C}" srcOrd="0" destOrd="0" presId="urn:microsoft.com/office/officeart/2005/8/layout/cycle8"/>
    <dgm:cxn modelId="{F3DA9631-F895-4EC1-95C7-62C6EE2ED56D}" type="presOf" srcId="{D568CE48-FB01-49DB-9E48-3C9DB3DA162C}" destId="{397D0993-58A8-4812-8181-1F32A4FB675D}" srcOrd="1" destOrd="0" presId="urn:microsoft.com/office/officeart/2005/8/layout/cycle8"/>
    <dgm:cxn modelId="{FC2378B6-DE5F-439A-95D3-D79ED9872044}" type="presOf" srcId="{63E8D406-9703-47D5-847B-B5D7DC65B4B7}" destId="{240B5906-8F93-43C8-A2C1-C9B05A51E38B}" srcOrd="1" destOrd="0" presId="urn:microsoft.com/office/officeart/2005/8/layout/cycle8"/>
    <dgm:cxn modelId="{29EED3EE-3AF9-49CD-9D22-CB51C807FD93}" type="presOf" srcId="{684A13FB-8071-420A-994E-1790CF648485}" destId="{0462EDAD-56F0-43F6-9EBE-FEBB9A3D577F}" srcOrd="1" destOrd="0" presId="urn:microsoft.com/office/officeart/2005/8/layout/cycle8"/>
    <dgm:cxn modelId="{BFB9299E-4D60-493A-B9E8-56ACC0C90D62}" type="presOf" srcId="{63E8D406-9703-47D5-847B-B5D7DC65B4B7}" destId="{5F290D44-6D1A-455A-820D-E50A4DF896C6}" srcOrd="0" destOrd="0" presId="urn:microsoft.com/office/officeart/2005/8/layout/cycle8"/>
    <dgm:cxn modelId="{8AC2BC0B-A767-42E8-BB64-3AE68E6D1F77}" srcId="{3533E2FB-725E-4950-9A52-AF6D28E4B342}" destId="{63E8D406-9703-47D5-847B-B5D7DC65B4B7}" srcOrd="2" destOrd="0" parTransId="{F056AA8C-245E-4DCD-9E41-71058DD73AF4}" sibTransId="{E022B387-490F-4385-BFDB-847CCAAA563C}"/>
    <dgm:cxn modelId="{3CDAD2EB-47AF-40E7-A024-1BB5649EB8C0}" type="presOf" srcId="{D568CE48-FB01-49DB-9E48-3C9DB3DA162C}" destId="{65FAFE62-C0D1-49F9-A2AF-C44C38495F99}" srcOrd="0" destOrd="0" presId="urn:microsoft.com/office/officeart/2005/8/layout/cycle8"/>
    <dgm:cxn modelId="{5681D877-F0D9-46F4-AC07-FF4718DBBCB0}" srcId="{3533E2FB-725E-4950-9A52-AF6D28E4B342}" destId="{684A13FB-8071-420A-994E-1790CF648485}" srcOrd="0" destOrd="0" parTransId="{88E1B71B-9FFD-4723-8FC5-E766CC596158}" sibTransId="{2FB5981B-FD17-4BA3-AE46-04EEE24EE052}"/>
    <dgm:cxn modelId="{FBC593E1-7786-4A6B-B459-B7E871F22E72}" srcId="{3533E2FB-725E-4950-9A52-AF6D28E4B342}" destId="{D568CE48-FB01-49DB-9E48-3C9DB3DA162C}" srcOrd="1" destOrd="0" parTransId="{5AFBAD97-C3B4-4828-8775-89F4EC1E08B3}" sibTransId="{6FA6072B-D415-4D94-85A3-A91F5DCD4D37}"/>
    <dgm:cxn modelId="{C9A99076-51DB-44F2-B9A0-8641A050E8E4}" type="presParOf" srcId="{D16B7148-DF15-46B7-8190-180B9A564E8C}" destId="{E4AFAB97-4FB8-46A4-A28B-FCAD3FBE40CE}" srcOrd="0" destOrd="0" presId="urn:microsoft.com/office/officeart/2005/8/layout/cycle8"/>
    <dgm:cxn modelId="{71063C2D-56D5-4B1F-BF52-5AEEC3332B85}" type="presParOf" srcId="{D16B7148-DF15-46B7-8190-180B9A564E8C}" destId="{8CDB9C7F-131C-45C8-BA9E-6578786C9035}" srcOrd="1" destOrd="0" presId="urn:microsoft.com/office/officeart/2005/8/layout/cycle8"/>
    <dgm:cxn modelId="{11C948B9-ECB7-49E9-89B5-DFB5E39E9CD7}" type="presParOf" srcId="{D16B7148-DF15-46B7-8190-180B9A564E8C}" destId="{64A75515-5313-43F5-BB08-BB781B501F52}" srcOrd="2" destOrd="0" presId="urn:microsoft.com/office/officeart/2005/8/layout/cycle8"/>
    <dgm:cxn modelId="{579434E7-C8C8-47C3-8A60-3CAD54D970AF}" type="presParOf" srcId="{D16B7148-DF15-46B7-8190-180B9A564E8C}" destId="{0462EDAD-56F0-43F6-9EBE-FEBB9A3D577F}" srcOrd="3" destOrd="0" presId="urn:microsoft.com/office/officeart/2005/8/layout/cycle8"/>
    <dgm:cxn modelId="{01912B94-1C3B-49F5-AFC0-B4C0719DCEFA}" type="presParOf" srcId="{D16B7148-DF15-46B7-8190-180B9A564E8C}" destId="{65FAFE62-C0D1-49F9-A2AF-C44C38495F99}" srcOrd="4" destOrd="0" presId="urn:microsoft.com/office/officeart/2005/8/layout/cycle8"/>
    <dgm:cxn modelId="{F3EF842D-DCAA-4282-8355-DBCA7D8C1D1E}" type="presParOf" srcId="{D16B7148-DF15-46B7-8190-180B9A564E8C}" destId="{5B34DE92-70DC-4B25-86F2-2F94DC016055}" srcOrd="5" destOrd="0" presId="urn:microsoft.com/office/officeart/2005/8/layout/cycle8"/>
    <dgm:cxn modelId="{F0AA31BC-CC8E-40BB-9FE8-D340DFD925A5}" type="presParOf" srcId="{D16B7148-DF15-46B7-8190-180B9A564E8C}" destId="{07725693-1DC9-4CD6-A35F-2F6076200C57}" srcOrd="6" destOrd="0" presId="urn:microsoft.com/office/officeart/2005/8/layout/cycle8"/>
    <dgm:cxn modelId="{4FAA6087-9213-4F26-BE90-CD442E020818}" type="presParOf" srcId="{D16B7148-DF15-46B7-8190-180B9A564E8C}" destId="{397D0993-58A8-4812-8181-1F32A4FB675D}" srcOrd="7" destOrd="0" presId="urn:microsoft.com/office/officeart/2005/8/layout/cycle8"/>
    <dgm:cxn modelId="{83EFE1A9-F7A9-4D84-82E3-014CC460A820}" type="presParOf" srcId="{D16B7148-DF15-46B7-8190-180B9A564E8C}" destId="{5F290D44-6D1A-455A-820D-E50A4DF896C6}" srcOrd="8" destOrd="0" presId="urn:microsoft.com/office/officeart/2005/8/layout/cycle8"/>
    <dgm:cxn modelId="{F74B3268-5B46-42C4-8308-2B3B15AB7160}" type="presParOf" srcId="{D16B7148-DF15-46B7-8190-180B9A564E8C}" destId="{ACF6E1F7-51EC-4A04-8386-55A00EADEF86}" srcOrd="9" destOrd="0" presId="urn:microsoft.com/office/officeart/2005/8/layout/cycle8"/>
    <dgm:cxn modelId="{8245DED7-7F97-46F2-AB51-5CB05BB4B02A}" type="presParOf" srcId="{D16B7148-DF15-46B7-8190-180B9A564E8C}" destId="{ACD55679-7AA5-40EA-B512-A314F510E216}" srcOrd="10" destOrd="0" presId="urn:microsoft.com/office/officeart/2005/8/layout/cycle8"/>
    <dgm:cxn modelId="{D16B034A-8FCD-44FD-AC46-1602F1C3BB17}" type="presParOf" srcId="{D16B7148-DF15-46B7-8190-180B9A564E8C}" destId="{240B5906-8F93-43C8-A2C1-C9B05A51E38B}" srcOrd="11" destOrd="0" presId="urn:microsoft.com/office/officeart/2005/8/layout/cycle8"/>
    <dgm:cxn modelId="{AB1724D7-F553-4523-BB6B-AB382F136410}" type="presParOf" srcId="{D16B7148-DF15-46B7-8190-180B9A564E8C}" destId="{E8781A2A-3EF9-4C47-9F7F-3A06434CC05C}" srcOrd="12" destOrd="0" presId="urn:microsoft.com/office/officeart/2005/8/layout/cycle8"/>
    <dgm:cxn modelId="{1CB88F0A-9DFF-41C9-9AC5-0B07071F02BF}" type="presParOf" srcId="{D16B7148-DF15-46B7-8190-180B9A564E8C}" destId="{B3081EF6-BFD3-44A0-9869-50CD983E93A1}" srcOrd="13" destOrd="0" presId="urn:microsoft.com/office/officeart/2005/8/layout/cycle8"/>
    <dgm:cxn modelId="{5046E3D2-CC92-4AD5-895E-13076FD307EE}" type="presParOf" srcId="{D16B7148-DF15-46B7-8190-180B9A564E8C}" destId="{5029D7C9-E7D3-43E3-BCB3-321105059C1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FAB97-4FB8-46A4-A28B-FCAD3FBE40CE}">
      <dsp:nvSpPr>
        <dsp:cNvPr id="0" name=""/>
        <dsp:cNvSpPr/>
      </dsp:nvSpPr>
      <dsp:spPr>
        <a:xfrm>
          <a:off x="638441" y="222884"/>
          <a:ext cx="2880360" cy="2880360"/>
        </a:xfrm>
        <a:prstGeom prst="pie">
          <a:avLst>
            <a:gd name="adj1" fmla="val 16200000"/>
            <a:gd name="adj2" fmla="val 180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CCSS</a:t>
          </a:r>
          <a:endParaRPr lang="en-US" sz="1600" kern="1200" dirty="0"/>
        </a:p>
      </dsp:txBody>
      <dsp:txXfrm>
        <a:off x="2156460" y="833247"/>
        <a:ext cx="1028700" cy="857250"/>
      </dsp:txXfrm>
    </dsp:sp>
    <dsp:sp modelId="{65FAFE62-C0D1-49F9-A2AF-C44C38495F99}">
      <dsp:nvSpPr>
        <dsp:cNvPr id="0" name=""/>
        <dsp:cNvSpPr/>
      </dsp:nvSpPr>
      <dsp:spPr>
        <a:xfrm>
          <a:off x="579120" y="325754"/>
          <a:ext cx="2880360" cy="2880360"/>
        </a:xfrm>
        <a:prstGeom prst="pie">
          <a:avLst>
            <a:gd name="adj1" fmla="val 1800000"/>
            <a:gd name="adj2" fmla="val 900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Assessments  - Adolescent Literacy</a:t>
          </a:r>
          <a:endParaRPr lang="en-US" sz="1600" kern="1200" dirty="0"/>
        </a:p>
      </dsp:txBody>
      <dsp:txXfrm>
        <a:off x="1264920" y="2194560"/>
        <a:ext cx="1543050" cy="754380"/>
      </dsp:txXfrm>
    </dsp:sp>
    <dsp:sp modelId="{5F290D44-6D1A-455A-820D-E50A4DF896C6}">
      <dsp:nvSpPr>
        <dsp:cNvPr id="0" name=""/>
        <dsp:cNvSpPr/>
      </dsp:nvSpPr>
      <dsp:spPr>
        <a:xfrm>
          <a:off x="540536" y="192871"/>
          <a:ext cx="2880360" cy="2880360"/>
        </a:xfrm>
        <a:prstGeom prst="pie">
          <a:avLst>
            <a:gd name="adj1" fmla="val 9000000"/>
            <a:gd name="adj2" fmla="val 16200000"/>
          </a:avLst>
        </a:prstGeom>
        <a:solidFill>
          <a:srgbClr val="504B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Oregon Literacy Framework</a:t>
          </a:r>
          <a:endParaRPr lang="en-US" sz="1600" kern="1200" dirty="0"/>
        </a:p>
      </dsp:txBody>
      <dsp:txXfrm>
        <a:off x="874178" y="803233"/>
        <a:ext cx="1028700" cy="857250"/>
      </dsp:txXfrm>
    </dsp:sp>
    <dsp:sp modelId="{E8781A2A-3EF9-4C47-9F7F-3A06434CC05C}">
      <dsp:nvSpPr>
        <dsp:cNvPr id="0" name=""/>
        <dsp:cNvSpPr/>
      </dsp:nvSpPr>
      <dsp:spPr>
        <a:xfrm>
          <a:off x="460371" y="44576"/>
          <a:ext cx="3236976" cy="323697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081EF6-BFD3-44A0-9869-50CD983E93A1}">
      <dsp:nvSpPr>
        <dsp:cNvPr id="0" name=""/>
        <dsp:cNvSpPr/>
      </dsp:nvSpPr>
      <dsp:spPr>
        <a:xfrm>
          <a:off x="400812" y="147264"/>
          <a:ext cx="3236976" cy="323697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29D7C9-E7D3-43E3-BCB3-321105059C1D}">
      <dsp:nvSpPr>
        <dsp:cNvPr id="0" name=""/>
        <dsp:cNvSpPr/>
      </dsp:nvSpPr>
      <dsp:spPr>
        <a:xfrm>
          <a:off x="361991" y="14563"/>
          <a:ext cx="3236976" cy="323697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B2A894-5AF4-4EFC-B59A-7BE083E36F4E}" type="datetimeFigureOut">
              <a:rPr lang="en-US" smtClean="0"/>
              <a:pPr/>
              <a:t>10/21/2019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E0CA1-E341-4B2B-B661-D6C2574582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PowerPoint presentation is intended to be used as part of a 2.5</a:t>
            </a:r>
            <a:r>
              <a:rPr lang="en-US" baseline="0" dirty="0" smtClean="0"/>
              <a:t> to 3</a:t>
            </a:r>
            <a:r>
              <a:rPr lang="en-US" dirty="0" smtClean="0"/>
              <a:t> hour in-depth training session.  This version is focused</a:t>
            </a:r>
            <a:r>
              <a:rPr lang="en-US" baseline="0" dirty="0" smtClean="0"/>
              <a:t> toward content area teachers and emphasizes using Reading Work Samples in their classrooms. Ideally, p</a:t>
            </a:r>
            <a:r>
              <a:rPr lang="en-US" dirty="0" smtClean="0"/>
              <a:t>articipants should have attended an </a:t>
            </a:r>
            <a:r>
              <a:rPr lang="en-US" baseline="0" dirty="0" smtClean="0"/>
              <a:t>introductory training session previously, although that is not mandatory.</a:t>
            </a:r>
            <a:endParaRPr lang="en-US" b="1" dirty="0" smtClean="0"/>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review opportunity.  Have participants use highlighters</a:t>
            </a:r>
            <a:r>
              <a:rPr lang="en-US" baseline="0" dirty="0" smtClean="0"/>
              <a:t> to mark key words and phrases as you go through each trait in the next set of slides.  Use the Facilitator’s Suggestions for Leading Student Scoring to help you lead the discussion.</a:t>
            </a:r>
          </a:p>
          <a:p>
            <a:r>
              <a:rPr lang="en-US" baseline="0" dirty="0" smtClean="0"/>
              <a:t>Remember, t</a:t>
            </a:r>
            <a:r>
              <a:rPr lang="en-US" dirty="0" smtClean="0"/>
              <a:t>here are 2 versions of the Scoring Guide, one to be used with Informational text and one to be used with Literary text. The Informational version is provided for this workshop. (Demonstrate Understanding and Develop an Interpretation are the same whether the selection is informational or literary.  Analyze Text differs between the two types of reading selections, which is why there are two scoring guides.)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Overview of Demonstrate Understanding.  This trait is focused on literal comprehension.  Students demonstrate understanding by explaining things like main ideas, details, fact versus opinion, etc.</a:t>
            </a:r>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Overview of Develop an Interpretation.  This trait focuses on deriving meaning by inference.  Students demonstrate this trait by explaining how they came up with an interpretation, generalization, inference, etc.</a:t>
            </a:r>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Overview of Analyze Text. For informational text, students are asked to analyze the author’s purpose and reasoning and the use of various stylistic techniques.  The focus is always on the effect of the author’s decisions on the impact of the writing.  Students must give specific examples from the text.</a:t>
            </a:r>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activity</a:t>
            </a:r>
            <a:r>
              <a:rPr lang="en-US" baseline="0" dirty="0" smtClean="0"/>
              <a:t> will be scoring </a:t>
            </a:r>
            <a:r>
              <a:rPr lang="en-US" b="1" baseline="0" dirty="0" smtClean="0"/>
              <a:t>10 </a:t>
            </a:r>
            <a:r>
              <a:rPr lang="en-US" baseline="0" dirty="0" smtClean="0"/>
              <a:t>student papers.  The PowerPoint presentation should be paused during the scoring session and training. Refer to the Facilitator’s Packet for guidance in leading participants through the scoring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a:t>
            </a:r>
            <a:r>
              <a:rPr lang="en-US" baseline="0" dirty="0" smtClean="0"/>
              <a:t> in Facilitator’s Guide to Leading the Scoring Session.</a:t>
            </a:r>
          </a:p>
          <a:p>
            <a:endParaRPr lang="en-US" baseline="0" dirty="0" smtClean="0"/>
          </a:p>
          <a:p>
            <a:r>
              <a:rPr lang="en-US" baseline="0" dirty="0" smtClean="0"/>
              <a:t>These are examples of responses to “Robotics” that are at a score level of 4.</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Instructions</a:t>
            </a:r>
            <a:r>
              <a:rPr lang="en-US" baseline="0" dirty="0" smtClean="0"/>
              <a:t> are included in Facilitator’s Guide to Leading the Scoring Session.</a:t>
            </a:r>
          </a:p>
          <a:p>
            <a:endParaRPr lang="en-US" baseline="0" dirty="0" smtClean="0"/>
          </a:p>
          <a:p>
            <a:r>
              <a:rPr lang="en-US" baseline="0" dirty="0" smtClean="0"/>
              <a:t>This is an example of some responses that different students made to Question #3.  All reflect level 4 interpretation.</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 in facilitator’s packet.  Another example of level 4 Develop an Interpretation</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Directions in facilitator’s packet.  Examples of level 4 responses</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a:t>
            </a:r>
            <a:r>
              <a:rPr lang="en-US" baseline="0" dirty="0" smtClean="0"/>
              <a:t> in Facilitator’s Packet:  Example of 4 level response </a:t>
            </a:r>
            <a:r>
              <a:rPr lang="en-US" baseline="0" smtClean="0"/>
              <a:t>to Analyze Text</a:t>
            </a:r>
            <a:endParaRPr lang="en-US"/>
          </a:p>
        </p:txBody>
      </p:sp>
      <p:sp>
        <p:nvSpPr>
          <p:cNvPr id="4" name="Slide Number Placeholder 3"/>
          <p:cNvSpPr>
            <a:spLocks noGrp="1"/>
          </p:cNvSpPr>
          <p:nvPr>
            <p:ph type="sldNum" sz="quarter" idx="10"/>
          </p:nvPr>
        </p:nvSpPr>
        <p:spPr/>
        <p:txBody>
          <a:bodyPr/>
          <a:lstStyle/>
          <a:p>
            <a:fld id="{FF8E0CA1-E341-4B2B-B661-D6C2574582E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Goals for the training session</a:t>
            </a:r>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to talking</a:t>
            </a:r>
            <a:r>
              <a:rPr lang="en-US" baseline="0" dirty="0" smtClean="0"/>
              <a:t> about using the scoring guide in classrooms for multiple purposes and the importance of increased literacy skills for our students.</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can use Reading</a:t>
            </a:r>
            <a:r>
              <a:rPr lang="en-US" baseline="0" dirty="0" smtClean="0"/>
              <a:t> Work Samples to determine student progress throughout their courses or on a planned schedule.  They do not have to assign all parts of the work sample or score all elements – for example, after a lesson on text analysis, having students respond to only questions on text analysis would be an appropriate use of the scoring guide.  As students become increasingly familiar with the Scoring Guide, (student language version was provided in Intro Level 2 workshop and is available on ODE website) they will better understand what good readers do and how to demonstrate those skills so a rater can see the student’s proficiency.</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should be aware of the new Common Core State Standards. Many districts are beginning curriculum</a:t>
            </a:r>
            <a:r>
              <a:rPr lang="en-US" baseline="0" dirty="0" smtClean="0"/>
              <a:t> alignment to the standards.</a:t>
            </a:r>
          </a:p>
          <a:p>
            <a:endParaRPr lang="en-US" baseline="0" dirty="0" smtClean="0"/>
          </a:p>
          <a:p>
            <a:r>
              <a:rPr lang="en-US" baseline="0" dirty="0" smtClean="0"/>
              <a:t>In the participant packet is a handout listing the literacy standards for reading in the content areas for High School.  Standards listed under Key Ideas and Details link to Demonstrate Understanding and Develop Interpretation, while Craft and Structure relate to Analyze Text. </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important change</a:t>
            </a:r>
            <a:r>
              <a:rPr lang="en-US" baseline="0" dirty="0" smtClean="0"/>
              <a:t> in the CCSS is the level of text complexity students are expected to be able to read independently.  Note that the current target score for reading work sample text (1070) is at the low end of current 11</a:t>
            </a:r>
            <a:r>
              <a:rPr lang="en-US" baseline="30000" dirty="0" smtClean="0"/>
              <a:t>th</a:t>
            </a:r>
            <a:r>
              <a:rPr lang="en-US" baseline="0" dirty="0" smtClean="0"/>
              <a:t> grade expectations.  In the new CCSS expectations, 1070 is below expected reading level for grade 9, and well below expectations for grades 11 – College &amp; Career Ready.  This chart is also in Participant’s Packet.</a:t>
            </a:r>
            <a:endParaRPr lang="en-US" dirty="0" smtClean="0"/>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 in participant packet gives further information about this problem.</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content area teachers, the CCSS</a:t>
            </a:r>
            <a:r>
              <a:rPr lang="en-US" baseline="0" dirty="0" smtClean="0"/>
              <a:t> require attention to reading and writing (Literacy) in content classes.  Using reading work samples to determine students ability to comprehend and interpret content information and including the concepts from the reading scoring guide will not only meet some of those standards, but will help students with the content in current classes and their ability to understand content text in college, community college, post-secondary training, the military or the work force.  Bu fundamental change is required!</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Here are some sites for reading</a:t>
            </a:r>
            <a:r>
              <a:rPr lang="en-US" b="0" baseline="0" dirty="0" smtClean="0"/>
              <a:t> assessment </a:t>
            </a:r>
            <a:r>
              <a:rPr lang="en-US" b="0" dirty="0" smtClean="0"/>
              <a:t>resources.</a:t>
            </a:r>
            <a:r>
              <a:rPr lang="en-US" b="0" baseline="0" dirty="0" smtClean="0"/>
              <a:t> </a:t>
            </a:r>
            <a:r>
              <a:rPr lang="en-US" b="0" dirty="0" smtClean="0"/>
              <a:t>The go/worksamples address does not work as a link, but if you type /go/worksamples in the address line of your browser on the ODE homepage following www.ode.state.or.us, it will take you directly</a:t>
            </a:r>
            <a:r>
              <a:rPr lang="en-US" b="0" baseline="0" dirty="0" smtClean="0"/>
              <a:t> to a page of information on work samples</a:t>
            </a:r>
            <a:r>
              <a:rPr lang="en-US" b="0" dirty="0" smtClean="0"/>
              <a:t>.  You can also use the search feature and type in worksamples as one word.</a:t>
            </a:r>
            <a:r>
              <a:rPr lang="en-US" b="0" baseline="0" dirty="0" smtClean="0"/>
              <a:t>  </a:t>
            </a:r>
            <a:r>
              <a:rPr lang="en-US" b="0" dirty="0" smtClean="0"/>
              <a:t>Many resources are available in the Resources and Promising Practices section for Reading Work Samples and more are added frequently.</a:t>
            </a:r>
          </a:p>
          <a:p>
            <a:endParaRPr lang="en-US" b="0" dirty="0" smtClean="0"/>
          </a:p>
          <a:p>
            <a:r>
              <a:rPr lang="en-US" b="0" dirty="0" smtClean="0"/>
              <a:t>Oregon Data Project</a:t>
            </a:r>
            <a:r>
              <a:rPr lang="en-US" b="0" baseline="0" dirty="0" smtClean="0"/>
              <a:t> provides training in establishing assessment systems and analyzing data, as well as in the specific Essential Skills of Reading, Writing and Mathematics.</a:t>
            </a:r>
          </a:p>
          <a:p>
            <a:endParaRPr lang="en-US" b="0" baseline="0" dirty="0" smtClean="0"/>
          </a:p>
          <a:p>
            <a:r>
              <a:rPr lang="en-US" b="0" baseline="0" dirty="0" smtClean="0"/>
              <a:t>The Assessment of Essential Skills Toolkit provides a step by step approach to designing a district assessment system geared to students meeting diploma requirements.</a:t>
            </a:r>
          </a:p>
          <a:p>
            <a:r>
              <a:rPr lang="en-US" b="0" baseline="0" dirty="0" smtClean="0"/>
              <a:t>The Common Core State Standards for Oregon provides a lot of information and resources for teachers in making the transition to the new standards and upcoming SMARTER-Balanced assessments.</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Fill in any</a:t>
            </a:r>
            <a:r>
              <a:rPr lang="en-US" baseline="0" dirty="0" smtClean="0"/>
              <a:t> workshop dates you have scheduled and your contact information here.  Hopefully, participants in Level 3 workshops will have attended the introduction (level 2) workshop – but they may recommend it to colleagues.  Level 4, Work Sample Task Development, will help them use their content material to assess students ability to read and comprehend it.</a:t>
            </a:r>
            <a:endParaRPr lang="en-US" dirty="0" smtClean="0"/>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three</a:t>
            </a:r>
            <a:r>
              <a:rPr lang="en-US" baseline="0" dirty="0" smtClean="0"/>
              <a:t> key documents used as rationale and direction for this workshop.  The direct ties to the Reading Scoring Guide are very clear and make continued (and increased) use of the scoring guide a beneficial exercise for teachers and students in all subject areas.</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Assessments to Guide Adolescent</a:t>
            </a:r>
            <a:r>
              <a:rPr lang="en-US" baseline="0" dirty="0" smtClean="0"/>
              <a:t> Literacy Instruction by Center on Instruction.  The full document is available at http://www.centeroninstruction.org/files/Assessment%20Guide.pdf</a:t>
            </a:r>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reading skills – these skills will help students deepen their understanding of content area material they are asked to read.</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evidence that current</a:t>
            </a:r>
            <a:r>
              <a:rPr lang="en-US" baseline="0" dirty="0" smtClean="0"/>
              <a:t> </a:t>
            </a:r>
            <a:r>
              <a:rPr lang="en-US" dirty="0" smtClean="0"/>
              <a:t>average reading levels of students graduating from high school are not sufficient to meet post-secondary literacy demands, both in many workplace settings and at community colleges and universities (Biancarosa &amp;</a:t>
            </a:r>
            <a:r>
              <a:rPr lang="en-US" baseline="0" dirty="0" smtClean="0"/>
              <a:t> </a:t>
            </a:r>
            <a:r>
              <a:rPr lang="en-US" dirty="0" smtClean="0"/>
              <a:t>Snow, 2006; Williamson, 2004).  More about lack of reading skills among high school graduates will appear later</a:t>
            </a:r>
            <a:r>
              <a:rPr lang="en-US" baseline="0" dirty="0" smtClean="0"/>
              <a:t> in this workshop.</a:t>
            </a:r>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13"/>
            <a:r>
              <a:rPr lang="en-US" dirty="0" smtClean="0">
                <a:solidFill>
                  <a:srgbClr val="663300"/>
                </a:solidFill>
                <a:latin typeface="Trebuchet MS" pitchFamily="34" charset="0"/>
              </a:rPr>
              <a:t>This should be information participants have seen before in earlier workshops.  It is just a reminder of the options for demonstrating proficiency:</a:t>
            </a:r>
            <a:r>
              <a:rPr lang="en-US" baseline="0" dirty="0" smtClean="0">
                <a:solidFill>
                  <a:srgbClr val="663300"/>
                </a:solidFill>
                <a:latin typeface="Trebuchet MS" pitchFamily="34" charset="0"/>
              </a:rPr>
              <a:t> </a:t>
            </a:r>
            <a:r>
              <a:rPr lang="en-US" dirty="0" smtClean="0">
                <a:solidFill>
                  <a:srgbClr val="663300"/>
                </a:solidFill>
                <a:latin typeface="Trebuchet MS" pitchFamily="34" charset="0"/>
              </a:rPr>
              <a:t> 1. OAKS assessment and 2. other standardized assessments, with required scores.</a:t>
            </a:r>
            <a:r>
              <a:rPr lang="en-US" baseline="0" dirty="0" smtClean="0">
                <a:solidFill>
                  <a:srgbClr val="663300"/>
                </a:solidFill>
                <a:latin typeface="Trebuchet MS" pitchFamily="34" charset="0"/>
              </a:rPr>
              <a:t> </a:t>
            </a:r>
            <a:r>
              <a:rPr lang="en-US" dirty="0" smtClean="0">
                <a:solidFill>
                  <a:srgbClr val="663300"/>
                </a:solidFill>
                <a:latin typeface="Trebuchet MS" pitchFamily="34" charset="0"/>
              </a:rPr>
              <a:t>Some of these may be helpful to some students, but more</a:t>
            </a:r>
            <a:r>
              <a:rPr lang="en-US" baseline="0" dirty="0" smtClean="0">
                <a:solidFill>
                  <a:srgbClr val="663300"/>
                </a:solidFill>
                <a:latin typeface="Trebuchet MS" pitchFamily="34" charset="0"/>
              </a:rPr>
              <a:t> are likely to benefit from the next option: Reading Work Samples</a:t>
            </a:r>
            <a:endParaRPr lang="en-US" dirty="0" smtClean="0">
              <a:solidFill>
                <a:srgbClr val="663300"/>
              </a:solidFill>
              <a:latin typeface="Trebuchet MS" pitchFamily="34" charset="0"/>
            </a:endParaRPr>
          </a:p>
          <a:p>
            <a:pPr defTabSz="912813"/>
            <a:endParaRPr lang="en-US" dirty="0" smtClean="0">
              <a:solidFill>
                <a:srgbClr val="663300"/>
              </a:solidFill>
              <a:latin typeface="Trebuchet MS" pitchFamily="34" charset="0"/>
            </a:endParaRPr>
          </a:p>
          <a:p>
            <a:pPr defTabSz="912813"/>
            <a:r>
              <a:rPr lang="en-US" dirty="0" smtClean="0">
                <a:solidFill>
                  <a:srgbClr val="663300"/>
                </a:solidFill>
                <a:latin typeface="Trebuchet MS" pitchFamily="34" charset="0"/>
              </a:rPr>
              <a:t>On March 11, 2011 the State Board of Education adopted additional </a:t>
            </a:r>
            <a:r>
              <a:rPr lang="en-US" u="sng" dirty="0" smtClean="0">
                <a:solidFill>
                  <a:srgbClr val="663300"/>
                </a:solidFill>
                <a:latin typeface="Trebuchet MS" pitchFamily="34" charset="0"/>
              </a:rPr>
              <a:t>tests</a:t>
            </a:r>
            <a:r>
              <a:rPr lang="en-US" dirty="0" smtClean="0">
                <a:solidFill>
                  <a:srgbClr val="663300"/>
                </a:solidFill>
                <a:latin typeface="Trebuchet MS" pitchFamily="34" charset="0"/>
              </a:rPr>
              <a:t> and </a:t>
            </a:r>
            <a:r>
              <a:rPr lang="en-US" u="sng" dirty="0" smtClean="0">
                <a:solidFill>
                  <a:srgbClr val="663300"/>
                </a:solidFill>
                <a:latin typeface="Trebuchet MS" pitchFamily="34" charset="0"/>
              </a:rPr>
              <a:t>scores</a:t>
            </a:r>
            <a:r>
              <a:rPr lang="en-US" dirty="0" smtClean="0">
                <a:solidFill>
                  <a:srgbClr val="663300"/>
                </a:solidFill>
                <a:latin typeface="Trebuchet MS" pitchFamily="34" charset="0"/>
              </a:rPr>
              <a:t> for proficiency in the Essential Skill of Reading.  They are listed below:</a:t>
            </a:r>
          </a:p>
          <a:p>
            <a:pPr defTabSz="912813"/>
            <a:endParaRPr lang="en-US" dirty="0" smtClean="0">
              <a:solidFill>
                <a:srgbClr val="663300"/>
              </a:solidFill>
              <a:latin typeface="Trebuchet MS" pitchFamily="34" charset="0"/>
            </a:endParaRPr>
          </a:p>
          <a:p>
            <a:pPr defTabSz="912813"/>
            <a:r>
              <a:rPr lang="en-US" dirty="0" smtClean="0"/>
              <a:t>AP English Literature &amp; Composition, AP Macroeconomics, AP Microeconomics, AP Psychology, AP United States History, AP World History, AP</a:t>
            </a:r>
            <a:r>
              <a:rPr lang="en-US" baseline="0" dirty="0" smtClean="0"/>
              <a:t> European History, </a:t>
            </a:r>
            <a:r>
              <a:rPr lang="en-US" dirty="0" smtClean="0"/>
              <a:t> AP United States Government &amp; Politics, AP Comparative Government &amp; Politics</a:t>
            </a:r>
          </a:p>
          <a:p>
            <a:pPr defTabSz="912813"/>
            <a:endParaRPr lang="en-US" dirty="0" smtClean="0"/>
          </a:p>
          <a:p>
            <a:pPr defTabSz="912813"/>
            <a:r>
              <a:rPr lang="en-US" dirty="0" smtClean="0"/>
              <a:t>All AP tests require a score of 3 or higher to meet proficiency requirements for the Essential Skill of Reading.</a:t>
            </a:r>
          </a:p>
          <a:p>
            <a:pPr defTabSz="912813"/>
            <a:endParaRPr lang="en-US" dirty="0" smtClean="0"/>
          </a:p>
          <a:p>
            <a:pPr defTabSz="912813"/>
            <a:r>
              <a:rPr lang="en-US" dirty="0" smtClean="0"/>
              <a:t>IB English Language , IB History of Americas, IB History of Europe, IB 20th Century Topics, IB Economics, IB Psychology, IB Social Anthropology</a:t>
            </a:r>
          </a:p>
          <a:p>
            <a:pPr defTabSz="912813"/>
            <a:endParaRPr lang="en-US" dirty="0" smtClean="0"/>
          </a:p>
          <a:p>
            <a:pPr defTabSz="912813"/>
            <a:r>
              <a:rPr lang="en-US" dirty="0" smtClean="0"/>
              <a:t>All IB tests require a score of 4 or higher to meet proficiency requirements for the Essential Skill of Reading.</a:t>
            </a:r>
          </a:p>
          <a:p>
            <a:pPr defTabSz="912813"/>
            <a:endParaRPr lang="en-US" dirty="0" smtClean="0">
              <a:solidFill>
                <a:srgbClr val="663300"/>
              </a:solidFill>
              <a:latin typeface="Trebuchet MS" pitchFamily="34" charset="0"/>
            </a:endParaRPr>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Option</a:t>
            </a:r>
            <a:r>
              <a:rPr lang="en-US" baseline="0" dirty="0" smtClean="0"/>
              <a:t> 3 --</a:t>
            </a:r>
            <a:r>
              <a:rPr lang="en-US" dirty="0" smtClean="0"/>
              <a:t> Reading Work Samples</a:t>
            </a:r>
            <a:r>
              <a:rPr lang="en-US" baseline="0" dirty="0" smtClean="0"/>
              <a:t> and the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students can benefit from learning to explain their reading and using the scoring guide.  Some students may increase their proficiency as a result of work samples and the scoring guide which may lead to meeting the standard using work samples or increasing their scores on the OAKS test to meet the standard.  Strategies used in reading work samples will carry over into students’ post secondary plans.</a:t>
            </a:r>
            <a:endParaRPr lang="en-US" dirty="0" smtClean="0"/>
          </a:p>
          <a:p>
            <a:endParaRPr lang="en-US" dirty="0"/>
          </a:p>
        </p:txBody>
      </p:sp>
      <p:sp>
        <p:nvSpPr>
          <p:cNvPr id="4" name="Slide Number Placeholder 3"/>
          <p:cNvSpPr>
            <a:spLocks noGrp="1"/>
          </p:cNvSpPr>
          <p:nvPr>
            <p:ph type="sldNum" sz="quarter" idx="10"/>
          </p:nvPr>
        </p:nvSpPr>
        <p:spPr/>
        <p:txBody>
          <a:bodyPr/>
          <a:lstStyle/>
          <a:p>
            <a:fld id="{FF8E0CA1-E341-4B2B-B661-D6C2574582E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pPr/>
              <a:t>10/21/2019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10/21/2019</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ode.state.or.us/search/page/?id=2834" TargetMode="External"/><Relationship Id="rId7" Type="http://schemas.openxmlformats.org/officeDocument/2006/relationships/hyperlink" Target="http://www.ode.state.or.us/search/page/?id=286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assessment.oregonk-12.net/" TargetMode="External"/><Relationship Id="rId5" Type="http://schemas.openxmlformats.org/officeDocument/2006/relationships/hyperlink" Target="http://www.oregondataproject.org/" TargetMode="External"/><Relationship Id="rId4" Type="http://schemas.openxmlformats.org/officeDocument/2006/relationships/hyperlink" Target="http://www.ode.state.or.us/go/worksampl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4495800"/>
          </a:xfrm>
        </p:spPr>
        <p:txBody>
          <a:bodyPr>
            <a:normAutofit/>
          </a:bodyPr>
          <a:lstStyle/>
          <a:p>
            <a:pPr algn="ctr"/>
            <a:r>
              <a:rPr lang="en-US" sz="4400" dirty="0">
                <a:solidFill>
                  <a:srgbClr val="663300"/>
                </a:solidFill>
              </a:rPr>
              <a:t>2011-12</a:t>
            </a:r>
            <a:br>
              <a:rPr lang="en-US" sz="4400" dirty="0">
                <a:solidFill>
                  <a:srgbClr val="663300"/>
                </a:solidFill>
              </a:rPr>
            </a:br>
            <a:r>
              <a:rPr lang="en-US" sz="4400" dirty="0">
                <a:solidFill>
                  <a:srgbClr val="663300"/>
                </a:solidFill>
              </a:rPr>
              <a:t>State Scoring Guide </a:t>
            </a:r>
            <a:br>
              <a:rPr lang="en-US" sz="4400" dirty="0">
                <a:solidFill>
                  <a:srgbClr val="663300"/>
                </a:solidFill>
              </a:rPr>
            </a:br>
            <a:r>
              <a:rPr lang="en-US" sz="4400" dirty="0">
                <a:solidFill>
                  <a:srgbClr val="663300"/>
                </a:solidFill>
              </a:rPr>
              <a:t>Professional Development:</a:t>
            </a:r>
            <a:br>
              <a:rPr lang="en-US" sz="4400" dirty="0">
                <a:solidFill>
                  <a:srgbClr val="663300"/>
                </a:solidFill>
              </a:rPr>
            </a:br>
            <a:r>
              <a:rPr lang="en-US" sz="4400" dirty="0">
                <a:solidFill>
                  <a:srgbClr val="663300"/>
                </a:solidFill>
              </a:rPr>
              <a:t/>
            </a:r>
            <a:br>
              <a:rPr lang="en-US" sz="4400" dirty="0">
                <a:solidFill>
                  <a:srgbClr val="663300"/>
                </a:solidFill>
              </a:rPr>
            </a:br>
            <a:r>
              <a:rPr lang="en-US" sz="3600" dirty="0">
                <a:solidFill>
                  <a:schemeClr val="accent5">
                    <a:lumMod val="50000"/>
                  </a:schemeClr>
                </a:solidFill>
              </a:rPr>
              <a:t>Assessing the Essential Skill of Reading</a:t>
            </a:r>
            <a:endParaRPr lang="en-US" sz="3600" dirty="0">
              <a:solidFill>
                <a:schemeClr val="accent5">
                  <a:lumMod val="50000"/>
                </a:schemeClr>
              </a:solidFill>
            </a:endParaRPr>
          </a:p>
        </p:txBody>
      </p:sp>
      <p:sp>
        <p:nvSpPr>
          <p:cNvPr id="7" name="TextBox 6"/>
          <p:cNvSpPr txBox="1"/>
          <p:nvPr/>
        </p:nvSpPr>
        <p:spPr>
          <a:xfrm>
            <a:off x="1524000" y="4419600"/>
            <a:ext cx="6934200" cy="461665"/>
          </a:xfrm>
          <a:prstGeom prst="rect">
            <a:avLst/>
          </a:prstGeom>
          <a:noFill/>
        </p:spPr>
        <p:txBody>
          <a:bodyPr wrap="square" rtlCol="0">
            <a:spAutoFit/>
          </a:bodyPr>
          <a:lstStyle/>
          <a:p>
            <a:r>
              <a:rPr lang="en-US" dirty="0" smtClean="0">
                <a:solidFill>
                  <a:schemeClr val="accent1">
                    <a:lumMod val="50000"/>
                  </a:schemeClr>
                </a:solidFill>
                <a:latin typeface="+mn-lt"/>
              </a:rPr>
              <a:t>Level 3 – In-Depth Training for Content Area Teachers</a:t>
            </a:r>
            <a:endParaRPr lang="en-US" dirty="0">
              <a:solidFill>
                <a:schemeClr val="accent1">
                  <a:lumMod val="50000"/>
                </a:schemeClr>
              </a:solidFill>
              <a:latin typeface="+mn-lt"/>
            </a:endParaRPr>
          </a:p>
        </p:txBody>
      </p:sp>
      <p:sp>
        <p:nvSpPr>
          <p:cNvPr id="8" name="TextBox 7"/>
          <p:cNvSpPr txBox="1"/>
          <p:nvPr/>
        </p:nvSpPr>
        <p:spPr>
          <a:xfrm>
            <a:off x="1524000" y="5858470"/>
            <a:ext cx="5486400" cy="923330"/>
          </a:xfrm>
          <a:prstGeom prst="rect">
            <a:avLst/>
          </a:prstGeom>
          <a:noFill/>
        </p:spPr>
        <p:txBody>
          <a:bodyPr wrap="square" rtlCol="0">
            <a:spAutoFit/>
          </a:bodyPr>
          <a:lstStyle/>
          <a:p>
            <a:r>
              <a:rPr lang="en-US" sz="1800" dirty="0" smtClean="0">
                <a:latin typeface="+mn-lt"/>
              </a:rPr>
              <a:t>Information provided by</a:t>
            </a:r>
          </a:p>
          <a:p>
            <a:r>
              <a:rPr lang="en-US" sz="1800" dirty="0" smtClean="0">
                <a:latin typeface="+mn-lt"/>
              </a:rPr>
              <a:t>Oregon Department of Education</a:t>
            </a:r>
          </a:p>
          <a:p>
            <a:r>
              <a:rPr lang="en-US" sz="1800" dirty="0" smtClean="0">
                <a:latin typeface="+mn-lt"/>
              </a:rPr>
              <a:t>2011-12</a:t>
            </a:r>
            <a:endParaRPr lang="en-US" sz="1800" dirty="0">
              <a:latin typeface="+mn-lt"/>
            </a:endParaRPr>
          </a:p>
        </p:txBody>
      </p:sp>
      <p:pic>
        <p:nvPicPr>
          <p:cNvPr id="9" name="Picture 8" descr="&quot; &quot;"/>
          <p:cNvPicPr>
            <a:picLocks noChangeAspect="1"/>
          </p:cNvPicPr>
          <p:nvPr/>
        </p:nvPicPr>
        <p:blipFill>
          <a:blip r:embed="rId3" cstate="print"/>
          <a:stretch>
            <a:fillRect/>
          </a:stretch>
        </p:blipFill>
        <p:spPr>
          <a:xfrm>
            <a:off x="5486400" y="5167312"/>
            <a:ext cx="3272005" cy="16906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5400" y="152400"/>
            <a:ext cx="7498080" cy="1143000"/>
          </a:xfrm>
        </p:spPr>
        <p:txBody>
          <a:bodyPr>
            <a:normAutofit fontScale="90000"/>
          </a:bodyPr>
          <a:lstStyle/>
          <a:p>
            <a:pPr eaLnBrk="1" hangingPunct="1">
              <a:defRPr/>
            </a:pPr>
            <a:r>
              <a:rPr lang="en-US" sz="4000" dirty="0" smtClean="0">
                <a:solidFill>
                  <a:schemeClr val="accent2">
                    <a:lumMod val="50000"/>
                  </a:schemeClr>
                </a:solidFill>
                <a:latin typeface="Adobe Garamond Pro Bold" pitchFamily="18" charset="0"/>
              </a:rPr>
              <a:t/>
            </a:r>
            <a:br>
              <a:rPr lang="en-US" sz="4000" dirty="0" smtClean="0">
                <a:solidFill>
                  <a:schemeClr val="accent2">
                    <a:lumMod val="50000"/>
                  </a:schemeClr>
                </a:solidFill>
                <a:latin typeface="Adobe Garamond Pro Bold" pitchFamily="18" charset="0"/>
              </a:rPr>
            </a:br>
            <a:r>
              <a:rPr lang="en-US" sz="4900" b="1" dirty="0" smtClean="0">
                <a:solidFill>
                  <a:schemeClr val="accent2">
                    <a:lumMod val="50000"/>
                  </a:schemeClr>
                </a:solidFill>
                <a:effectLst>
                  <a:outerShdw blurRad="38100" dist="38100" dir="2700000" algn="tl">
                    <a:srgbClr val="C0C0C0"/>
                  </a:outerShdw>
                </a:effectLst>
                <a:latin typeface="Trebuchet MS" pitchFamily="34" charset="0"/>
              </a:rPr>
              <a:t>Official Scoring Guide Traits</a:t>
            </a:r>
            <a:r>
              <a:rPr lang="en-US" sz="4000" b="1" dirty="0" smtClean="0">
                <a:solidFill>
                  <a:schemeClr val="accent2">
                    <a:lumMod val="50000"/>
                  </a:schemeClr>
                </a:solidFill>
                <a:effectLst>
                  <a:outerShdw blurRad="38100" dist="38100" dir="2700000" algn="tl">
                    <a:srgbClr val="C0C0C0"/>
                  </a:outerShdw>
                </a:effectLst>
                <a:latin typeface="Trebuchet MS" pitchFamily="34" charset="0"/>
              </a:rPr>
              <a:t/>
            </a:r>
            <a:br>
              <a:rPr lang="en-US" sz="4000" b="1" dirty="0" smtClean="0">
                <a:solidFill>
                  <a:schemeClr val="accent2">
                    <a:lumMod val="50000"/>
                  </a:schemeClr>
                </a:solidFill>
                <a:effectLst>
                  <a:outerShdw blurRad="38100" dist="38100" dir="2700000" algn="tl">
                    <a:srgbClr val="C0C0C0"/>
                  </a:outerShdw>
                </a:effectLst>
                <a:latin typeface="Trebuchet MS" pitchFamily="34" charset="0"/>
              </a:rPr>
            </a:br>
            <a:endParaRPr lang="en-US" sz="4000" b="1" dirty="0" smtClean="0">
              <a:solidFill>
                <a:schemeClr val="accent2">
                  <a:lumMod val="50000"/>
                </a:schemeClr>
              </a:solidFill>
              <a:effectLst>
                <a:outerShdw blurRad="38100" dist="38100" dir="2700000" algn="tl">
                  <a:srgbClr val="C0C0C0"/>
                </a:outerShdw>
              </a:effectLst>
              <a:latin typeface="Trebuchet MS" pitchFamily="34" charset="0"/>
            </a:endParaRPr>
          </a:p>
        </p:txBody>
      </p:sp>
      <p:sp>
        <p:nvSpPr>
          <p:cNvPr id="5" name="Rectangle 3"/>
          <p:cNvSpPr txBox="1">
            <a:spLocks noGrp="1" noChangeArrowheads="1"/>
          </p:cNvSpPr>
          <p:nvPr>
            <p:ph idx="1"/>
          </p:nvPr>
        </p:nvSpPr>
        <p:spPr bwMode="auto">
          <a:xfrm>
            <a:off x="1435608" y="1295400"/>
            <a:ext cx="749808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chemeClr val="accent5">
                    <a:lumMod val="75000"/>
                  </a:schemeClr>
                </a:solidFill>
                <a:effectLst/>
                <a:uLnTx/>
                <a:uFillTx/>
                <a:latin typeface="Trebuchet MS" pitchFamily="34" charset="0"/>
                <a:ea typeface="+mn-ea"/>
                <a:cs typeface="+mn-cs"/>
              </a:rPr>
              <a:t>Demonstrate understanding</a:t>
            </a:r>
          </a:p>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chemeClr val="accent5">
                    <a:lumMod val="75000"/>
                  </a:schemeClr>
                </a:solidFill>
                <a:effectLst/>
                <a:uLnTx/>
                <a:uFillTx/>
                <a:latin typeface="Trebuchet MS" pitchFamily="34" charset="0"/>
                <a:ea typeface="+mn-ea"/>
                <a:cs typeface="+mn-cs"/>
              </a:rPr>
              <a:t>Develop an interpretation </a:t>
            </a:r>
          </a:p>
          <a:p>
            <a:pPr marL="342900" marR="0" lvl="0" indent="-342900" algn="l" defTabSz="914400" rtl="0" eaLnBrk="1" fontAlgn="base" latinLnBrk="0" hangingPunct="1">
              <a:lnSpc>
                <a:spcPct val="100000"/>
              </a:lnSpc>
              <a:spcBef>
                <a:spcPct val="20000"/>
              </a:spcBef>
              <a:spcAft>
                <a:spcPct val="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chemeClr val="accent5">
                    <a:lumMod val="75000"/>
                  </a:schemeClr>
                </a:solidFill>
                <a:effectLst/>
                <a:uLnTx/>
                <a:uFillTx/>
                <a:latin typeface="Trebuchet MS" pitchFamily="34" charset="0"/>
                <a:ea typeface="+mn-ea"/>
                <a:cs typeface="+mn-cs"/>
              </a:rPr>
              <a:t>Analyze text</a:t>
            </a:r>
          </a:p>
          <a:p>
            <a:pPr marL="342900" marR="0" lvl="0" indent="-342900" algn="l" defTabSz="914400" rtl="0" eaLnBrk="1" fontAlgn="base" latinLnBrk="0" hangingPunct="1">
              <a:lnSpc>
                <a:spcPct val="100000"/>
              </a:lnSpc>
              <a:spcBef>
                <a:spcPct val="20000"/>
              </a:spcBef>
              <a:spcAft>
                <a:spcPct val="0"/>
              </a:spcAft>
              <a:buClr>
                <a:srgbClr val="5C2305"/>
              </a:buClr>
              <a:buSzTx/>
              <a:buFontTx/>
              <a:buNone/>
              <a:tabLst/>
              <a:defRPr/>
            </a:pPr>
            <a:endPar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endParaRPr>
          </a:p>
        </p:txBody>
      </p:sp>
      <p:pic>
        <p:nvPicPr>
          <p:cNvPr id="6" name="Picture 5" descr="&quot; &quot;"/>
          <p:cNvPicPr>
            <a:picLocks noChangeAspect="1"/>
          </p:cNvPicPr>
          <p:nvPr/>
        </p:nvPicPr>
        <p:blipFill>
          <a:blip r:embed="rId3" cstate="print"/>
          <a:stretch>
            <a:fillRect/>
          </a:stretch>
        </p:blipFill>
        <p:spPr>
          <a:xfrm>
            <a:off x="2449068" y="3715512"/>
            <a:ext cx="4485132" cy="2990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341120" y="274638"/>
            <a:ext cx="7498080" cy="1143000"/>
          </a:xfrm>
        </p:spPr>
        <p:txBody>
          <a:bodyPr/>
          <a:lstStyle/>
          <a:p>
            <a:pPr eaLnBrk="1" hangingPunct="1">
              <a:defRPr/>
            </a:pPr>
            <a:r>
              <a:rPr lang="en-US" sz="4400" b="1" dirty="0" smtClean="0">
                <a:solidFill>
                  <a:schemeClr val="accent5">
                    <a:lumMod val="75000"/>
                  </a:schemeClr>
                </a:solidFill>
                <a:effectLst>
                  <a:outerShdw blurRad="38100" dist="38100" dir="2700000" algn="tl">
                    <a:srgbClr val="C0C0C0"/>
                  </a:outerShdw>
                </a:effectLst>
                <a:latin typeface="Trebuchet MS" pitchFamily="34" charset="0"/>
              </a:rPr>
              <a:t>Demonstrate Understanding</a:t>
            </a:r>
          </a:p>
        </p:txBody>
      </p:sp>
      <p:sp>
        <p:nvSpPr>
          <p:cNvPr id="5" name="Rectangle 6"/>
          <p:cNvSpPr>
            <a:spLocks noGrp="1" noChangeArrowheads="1"/>
          </p:cNvSpPr>
          <p:nvPr>
            <p:ph idx="1"/>
          </p:nvPr>
        </p:nvSpPr>
        <p:spPr bwMode="auto">
          <a:xfrm>
            <a:off x="1524000" y="1219200"/>
            <a:ext cx="6553200" cy="914400"/>
          </a:xfrm>
          <a:prstGeom prst="rect">
            <a:avLst/>
          </a:prstGeom>
          <a:noFill/>
          <a:ln w="9525">
            <a:noFill/>
            <a:miter lim="800000"/>
            <a:headEnd/>
            <a:tailEnd/>
          </a:ln>
        </p:spPr>
        <p:txBody>
          <a:bodyPr anchor="ctr"/>
          <a:lstStyle/>
          <a:p>
            <a:pPr algn="ctr">
              <a:buNone/>
            </a:pPr>
            <a:r>
              <a:rPr lang="en-US" sz="4000" dirty="0">
                <a:solidFill>
                  <a:srgbClr val="808000"/>
                </a:solidFill>
                <a:latin typeface="Trebuchet MS" pitchFamily="34" charset="0"/>
              </a:rPr>
              <a:t>“Getting the gist”</a:t>
            </a:r>
          </a:p>
        </p:txBody>
      </p:sp>
      <p:sp>
        <p:nvSpPr>
          <p:cNvPr id="6" name="Rectangle 3"/>
          <p:cNvSpPr txBox="1">
            <a:spLocks noChangeArrowheads="1"/>
          </p:cNvSpPr>
          <p:nvPr/>
        </p:nvSpPr>
        <p:spPr bwMode="auto">
          <a:xfrm>
            <a:off x="1066800" y="2209800"/>
            <a:ext cx="5715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marR="0" lvl="0" indent="-398463"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 Main ideas, relevant  details, sequence of  events, relationships  among ideas,  facts/opinions</a:t>
            </a:r>
          </a:p>
          <a:p>
            <a:pPr marL="342900" marR="0" lvl="0" indent="-342900" algn="l" defTabSz="914400" rtl="0" eaLnBrk="1" fontAlgn="base" latinLnBrk="0" hangingPunct="1">
              <a:lnSpc>
                <a:spcPct val="100000"/>
              </a:lnSpc>
              <a:spcBef>
                <a:spcPct val="20000"/>
              </a:spcBef>
              <a:spcAft>
                <a:spcPct val="20000"/>
              </a:spcAft>
              <a:buClr>
                <a:srgbClr val="E87C40"/>
              </a:buClr>
              <a:buSzPct val="110000"/>
              <a:buFont typeface="Wingdings" pitchFamily="2" charset="2"/>
              <a:buChar char="n"/>
              <a:tabLst/>
              <a:defRPr/>
            </a:pPr>
            <a:r>
              <a:rPr kumimoji="1" lang="en-US" sz="3600" b="1" i="0" u="none" strike="noStrike" kern="0" cap="none" spc="0" normalizeH="0" baseline="0" noProof="0" dirty="0" smtClean="0">
                <a:ln>
                  <a:noFill/>
                </a:ln>
                <a:solidFill>
                  <a:srgbClr val="663300"/>
                </a:solidFill>
                <a:effectLst/>
                <a:uLnTx/>
                <a:uFillTx/>
                <a:latin typeface="Trebuchet MS" pitchFamily="34" charset="0"/>
                <a:ea typeface="+mn-ea"/>
                <a:cs typeface="+mn-cs"/>
              </a:rPr>
              <a:t> Literal Comprehension</a:t>
            </a:r>
          </a:p>
          <a:p>
            <a:pPr marL="342900" marR="0" lvl="0" indent="-342900" algn="l" defTabSz="914400" rtl="0" eaLnBrk="1" fontAlgn="base" latinLnBrk="0" hangingPunct="1">
              <a:lnSpc>
                <a:spcPct val="100000"/>
              </a:lnSpc>
              <a:spcBef>
                <a:spcPct val="20000"/>
              </a:spcBef>
              <a:spcAft>
                <a:spcPct val="0"/>
              </a:spcAft>
              <a:buClr>
                <a:srgbClr val="5C2305"/>
              </a:buClr>
              <a:buSzTx/>
              <a:buFontTx/>
              <a:buChar char="•"/>
              <a:tabLst/>
              <a:defRPr/>
            </a:pPr>
            <a:endParaRPr kumimoji="1" lang="en-US" sz="2200" b="1" i="0" u="none" strike="noStrike" kern="0" cap="none" spc="0" normalizeH="0" baseline="0" noProof="0" dirty="0" smtClean="0">
              <a:ln>
                <a:noFill/>
              </a:ln>
              <a:solidFill>
                <a:srgbClr val="663300"/>
              </a:solidFill>
              <a:effectLst/>
              <a:uLnTx/>
              <a:uFillTx/>
              <a:latin typeface="Trebuchet MS" pitchFamily="34" charset="0"/>
              <a:ea typeface="+mn-ea"/>
              <a:cs typeface="+mn-cs"/>
            </a:endParaRPr>
          </a:p>
        </p:txBody>
      </p:sp>
      <p:pic>
        <p:nvPicPr>
          <p:cNvPr id="7" name="Picture 6" descr="&quot; &quot;"/>
          <p:cNvPicPr>
            <a:picLocks noChangeAspect="1"/>
          </p:cNvPicPr>
          <p:nvPr/>
        </p:nvPicPr>
        <p:blipFill>
          <a:blip r:embed="rId3" cstate="print"/>
          <a:stretch>
            <a:fillRect/>
          </a:stretch>
        </p:blipFill>
        <p:spPr>
          <a:xfrm rot="1900859">
            <a:off x="5443265" y="4014091"/>
            <a:ext cx="3630995" cy="1876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35608" y="152400"/>
            <a:ext cx="7498080" cy="1143000"/>
          </a:xfrm>
        </p:spPr>
        <p:txBody>
          <a:bodyPr>
            <a:normAutofit/>
          </a:bodyPr>
          <a:lstStyle/>
          <a:p>
            <a:pPr algn="ctr" eaLnBrk="1" hangingPunct="1">
              <a:defRPr/>
            </a:pPr>
            <a:r>
              <a:rPr lang="en-US" sz="4400" b="1" dirty="0" smtClean="0">
                <a:solidFill>
                  <a:schemeClr val="accent5">
                    <a:lumMod val="75000"/>
                  </a:schemeClr>
                </a:solidFill>
                <a:effectLst>
                  <a:outerShdw blurRad="38100" dist="38100" dir="2700000" algn="tl">
                    <a:srgbClr val="C0C0C0"/>
                  </a:outerShdw>
                </a:effectLst>
                <a:latin typeface="Trebuchet MS" pitchFamily="34" charset="0"/>
              </a:rPr>
              <a:t>Develop an Interpretation</a:t>
            </a:r>
          </a:p>
        </p:txBody>
      </p:sp>
      <p:sp>
        <p:nvSpPr>
          <p:cNvPr id="5" name="Rectangle 6"/>
          <p:cNvSpPr>
            <a:spLocks noGrp="1" noChangeArrowheads="1"/>
          </p:cNvSpPr>
          <p:nvPr>
            <p:ph idx="1"/>
          </p:nvPr>
        </p:nvSpPr>
        <p:spPr bwMode="auto">
          <a:xfrm>
            <a:off x="1676400" y="1447800"/>
            <a:ext cx="6553200" cy="609600"/>
          </a:xfrm>
          <a:prstGeom prst="rect">
            <a:avLst/>
          </a:prstGeom>
          <a:noFill/>
          <a:ln w="9525">
            <a:noFill/>
            <a:miter lim="800000"/>
            <a:headEnd/>
            <a:tailEnd/>
          </a:ln>
        </p:spPr>
        <p:txBody>
          <a:bodyPr anchor="ctr">
            <a:normAutofit fontScale="92500" lnSpcReduction="10000"/>
          </a:bodyPr>
          <a:lstStyle/>
          <a:p>
            <a:pPr algn="ctr">
              <a:buNone/>
            </a:pPr>
            <a:r>
              <a:rPr lang="en-US" sz="4000" dirty="0">
                <a:solidFill>
                  <a:srgbClr val="808000"/>
                </a:solidFill>
                <a:latin typeface="Trebuchet MS" pitchFamily="34" charset="0"/>
              </a:rPr>
              <a:t>“Reading between the lines”</a:t>
            </a:r>
          </a:p>
        </p:txBody>
      </p:sp>
      <p:sp>
        <p:nvSpPr>
          <p:cNvPr id="6" name="Rectangle 5"/>
          <p:cNvSpPr txBox="1">
            <a:spLocks noChangeArrowheads="1"/>
          </p:cNvSpPr>
          <p:nvPr/>
        </p:nvSpPr>
        <p:spPr bwMode="auto">
          <a:xfrm>
            <a:off x="1295400" y="2209800"/>
            <a:ext cx="6096000" cy="345916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E87C40"/>
              </a:buClr>
              <a:buSzPct val="200000"/>
              <a:buFont typeface="Wingdings" pitchFamily="2" charset="2"/>
              <a:buChar char="§"/>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Unstated main ideas/themes</a:t>
            </a:r>
          </a:p>
          <a:p>
            <a:pPr marL="342900" marR="0" lvl="0" indent="-342900" algn="l" defTabSz="914400" rtl="0" eaLnBrk="1" fontAlgn="base" latinLnBrk="0" hangingPunct="1">
              <a:lnSpc>
                <a:spcPct val="100000"/>
              </a:lnSpc>
              <a:spcBef>
                <a:spcPct val="20000"/>
              </a:spcBef>
              <a:spcAft>
                <a:spcPct val="0"/>
              </a:spcAft>
              <a:buClr>
                <a:srgbClr val="E87C40"/>
              </a:buClr>
              <a:buSzPct val="200000"/>
              <a:buFont typeface="Wingdings" pitchFamily="2" charset="2"/>
              <a:buChar char="§"/>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Inferences, interpretations, conclusions, generalizations, and predictions</a:t>
            </a:r>
          </a:p>
          <a:p>
            <a:pPr marL="342900" marR="0" lvl="0" indent="-342900" algn="l" defTabSz="914400" rtl="0" eaLnBrk="1" fontAlgn="base" latinLnBrk="0" hangingPunct="1">
              <a:lnSpc>
                <a:spcPct val="100000"/>
              </a:lnSpc>
              <a:spcBef>
                <a:spcPct val="20000"/>
              </a:spcBef>
              <a:spcAft>
                <a:spcPct val="0"/>
              </a:spcAft>
              <a:buClr>
                <a:srgbClr val="E87C40"/>
              </a:buClr>
              <a:buSzPct val="200000"/>
              <a:buFont typeface="Wingdings" pitchFamily="2" charset="2"/>
              <a:buChar char="§"/>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Inferential Comprehension</a:t>
            </a:r>
          </a:p>
          <a:p>
            <a:pPr marL="342900" marR="0" lvl="0" indent="-342900" algn="l" defTabSz="914400" rtl="0" eaLnBrk="1" fontAlgn="base" latinLnBrk="0" hangingPunct="1">
              <a:lnSpc>
                <a:spcPct val="90000"/>
              </a:lnSpc>
              <a:spcBef>
                <a:spcPct val="20000"/>
              </a:spcBef>
              <a:spcAft>
                <a:spcPct val="0"/>
              </a:spcAft>
              <a:buClr>
                <a:srgbClr val="5C2305"/>
              </a:buClr>
              <a:buSzTx/>
              <a:buFontTx/>
              <a:buNone/>
              <a:tabLst/>
              <a:defRPr/>
            </a:pPr>
            <a:endParaRPr kumimoji="1" lang="en-US" sz="2600" b="1" i="0" u="none" strike="noStrike" kern="0" cap="none" spc="0" normalizeH="0" baseline="0" noProof="0" dirty="0" smtClean="0">
              <a:ln>
                <a:noFill/>
              </a:ln>
              <a:solidFill>
                <a:srgbClr val="5C2305"/>
              </a:solidFill>
              <a:effectLst/>
              <a:uLnTx/>
              <a:uFillTx/>
              <a:latin typeface="Adobe Garamond Pro Bold" pitchFamily="18" charset="0"/>
              <a:ea typeface="+mn-ea"/>
              <a:cs typeface="+mn-cs"/>
            </a:endParaRPr>
          </a:p>
        </p:txBody>
      </p:sp>
      <p:pic>
        <p:nvPicPr>
          <p:cNvPr id="7" name="Picture 6"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6172200" y="4408610"/>
            <a:ext cx="2665848" cy="244939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19200" y="152400"/>
            <a:ext cx="7498080" cy="1143000"/>
          </a:xfrm>
        </p:spPr>
        <p:txBody>
          <a:bodyPr>
            <a:normAutofit fontScale="90000"/>
          </a:bodyPr>
          <a:lstStyle/>
          <a:p>
            <a:pPr algn="ctr">
              <a:defRPr/>
            </a:pPr>
            <a:r>
              <a:rPr lang="en-US" sz="4400" b="1" dirty="0">
                <a:solidFill>
                  <a:schemeClr val="accent5">
                    <a:lumMod val="75000"/>
                  </a:schemeClr>
                </a:solidFill>
                <a:effectLst>
                  <a:outerShdw blurRad="38100" dist="38100" dir="2700000" algn="tl">
                    <a:srgbClr val="C0C0C0"/>
                  </a:outerShdw>
                </a:effectLst>
              </a:rPr>
              <a:t>Analyze </a:t>
            </a:r>
            <a:r>
              <a:rPr lang="en-US" sz="4400" b="1" dirty="0" smtClean="0">
                <a:solidFill>
                  <a:schemeClr val="accent5">
                    <a:lumMod val="75000"/>
                  </a:schemeClr>
                </a:solidFill>
                <a:effectLst>
                  <a:outerShdw blurRad="38100" dist="38100" dir="2700000" algn="tl">
                    <a:srgbClr val="C0C0C0"/>
                  </a:outerShdw>
                </a:effectLst>
              </a:rPr>
              <a:t>Text</a:t>
            </a:r>
            <a:r>
              <a:rPr lang="en-US" sz="4400" b="1" dirty="0">
                <a:solidFill>
                  <a:schemeClr val="accent5">
                    <a:lumMod val="75000"/>
                  </a:schemeClr>
                </a:solidFill>
                <a:effectLst>
                  <a:outerShdw blurRad="38100" dist="38100" dir="2700000" algn="tl">
                    <a:srgbClr val="C0C0C0"/>
                  </a:outerShdw>
                </a:effectLst>
              </a:rPr>
              <a:t> </a:t>
            </a:r>
            <a:r>
              <a:rPr lang="en-US" sz="4400" b="1" dirty="0" smtClean="0">
                <a:solidFill>
                  <a:schemeClr val="accent5">
                    <a:lumMod val="75000"/>
                  </a:schemeClr>
                </a:solidFill>
                <a:effectLst>
                  <a:outerShdw blurRad="38100" dist="38100" dir="2700000" algn="tl">
                    <a:srgbClr val="C0C0C0"/>
                  </a:outerShdw>
                </a:effectLst>
              </a:rPr>
              <a:t>― </a:t>
            </a:r>
            <a:r>
              <a:rPr lang="en-US" sz="4400" b="1" dirty="0" smtClean="0">
                <a:solidFill>
                  <a:schemeClr val="accent5">
                    <a:lumMod val="75000"/>
                  </a:schemeClr>
                </a:solidFill>
              </a:rPr>
              <a:t>Informational</a:t>
            </a:r>
            <a:endParaRPr lang="en-US" sz="4400" b="1" dirty="0">
              <a:solidFill>
                <a:schemeClr val="accent5">
                  <a:lumMod val="75000"/>
                </a:schemeClr>
              </a:solidFill>
            </a:endParaRPr>
          </a:p>
        </p:txBody>
      </p:sp>
      <p:sp>
        <p:nvSpPr>
          <p:cNvPr id="5" name="Text Box 4"/>
          <p:cNvSpPr txBox="1">
            <a:spLocks noGrp="1" noChangeArrowheads="1"/>
          </p:cNvSpPr>
          <p:nvPr>
            <p:ph idx="1"/>
          </p:nvPr>
        </p:nvSpPr>
        <p:spPr bwMode="auto">
          <a:xfrm>
            <a:off x="1143000" y="1143000"/>
            <a:ext cx="7620000" cy="646331"/>
          </a:xfrm>
          <a:prstGeom prst="rect">
            <a:avLst/>
          </a:prstGeom>
          <a:noFill/>
          <a:ln w="9525">
            <a:noFill/>
            <a:miter lim="800000"/>
            <a:headEnd/>
            <a:tailEnd/>
          </a:ln>
        </p:spPr>
        <p:txBody>
          <a:bodyPr wrap="square">
            <a:spAutoFit/>
          </a:bodyPr>
          <a:lstStyle/>
          <a:p>
            <a:pPr algn="ctr">
              <a:buNone/>
            </a:pPr>
            <a:r>
              <a:rPr lang="en-US" sz="3600" dirty="0">
                <a:solidFill>
                  <a:srgbClr val="808000"/>
                </a:solidFill>
                <a:latin typeface="Trebuchet MS" pitchFamily="34" charset="0"/>
              </a:rPr>
              <a:t>“Looking at the author’s craft”</a:t>
            </a:r>
            <a:endParaRPr lang="en-US" sz="3600" b="0" dirty="0">
              <a:solidFill>
                <a:srgbClr val="808000"/>
              </a:solidFill>
              <a:latin typeface="Trebuchet MS" pitchFamily="34" charset="0"/>
            </a:endParaRPr>
          </a:p>
        </p:txBody>
      </p:sp>
      <p:pic>
        <p:nvPicPr>
          <p:cNvPr id="8" name="Picture 7" descr="&quot; &quot;"/>
          <p:cNvPicPr>
            <a:picLocks noChangeAspect="1"/>
          </p:cNvPicPr>
          <p:nvPr/>
        </p:nvPicPr>
        <p:blipFill>
          <a:blip r:embed="rId3" cstate="print"/>
          <a:srcRect l="13265" r="17007"/>
          <a:stretch>
            <a:fillRect/>
          </a:stretch>
        </p:blipFill>
        <p:spPr>
          <a:xfrm flipH="1">
            <a:off x="1066800" y="2286000"/>
            <a:ext cx="3657600" cy="3497022"/>
          </a:xfrm>
          <a:prstGeom prst="rect">
            <a:avLst/>
          </a:prstGeom>
        </p:spPr>
      </p:pic>
      <p:sp>
        <p:nvSpPr>
          <p:cNvPr id="6" name="Rectangle 3"/>
          <p:cNvSpPr txBox="1">
            <a:spLocks noChangeArrowheads="1"/>
          </p:cNvSpPr>
          <p:nvPr/>
        </p:nvSpPr>
        <p:spPr bwMode="auto">
          <a:xfrm>
            <a:off x="4800600" y="2590800"/>
            <a:ext cx="4191000" cy="3048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spcBef>
                <a:spcPts val="0"/>
              </a:spcBef>
              <a:spcAft>
                <a:spcPts val="6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Author’s purpose, ideas</a:t>
            </a:r>
            <a:r>
              <a:rPr kumimoji="1" lang="en-US" sz="3200" b="1" i="0" u="none" strike="noStrike" kern="0" cap="none" spc="0" normalizeH="0" noProof="0" dirty="0" smtClean="0">
                <a:ln>
                  <a:noFill/>
                </a:ln>
                <a:solidFill>
                  <a:srgbClr val="663300"/>
                </a:solidFill>
                <a:effectLst/>
                <a:uLnTx/>
                <a:uFillTx/>
                <a:latin typeface="Trebuchet MS" pitchFamily="34" charset="0"/>
                <a:ea typeface="+mn-ea"/>
                <a:cs typeface="+mn-cs"/>
              </a:rPr>
              <a:t> </a:t>
            </a: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and reasoning</a:t>
            </a:r>
          </a:p>
          <a:p>
            <a:pPr marL="342900" marR="0" lvl="0" indent="-342900" algn="l" defTabSz="914400" rtl="0" eaLnBrk="1" fontAlgn="base" latinLnBrk="0" hangingPunct="1">
              <a:spcBef>
                <a:spcPts val="0"/>
              </a:spcBef>
              <a:spcAft>
                <a:spcPts val="12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Writer’s Strategies</a:t>
            </a:r>
          </a:p>
          <a:p>
            <a:pPr marL="342900" marR="0" lvl="0" indent="-342900" algn="l" defTabSz="914400" rtl="0" eaLnBrk="1" fontAlgn="base" latinLnBrk="0" hangingPunct="1">
              <a:spcBef>
                <a:spcPts val="0"/>
              </a:spcBef>
              <a:spcAft>
                <a:spcPts val="1200"/>
              </a:spcAft>
              <a:buClr>
                <a:srgbClr val="E87C40"/>
              </a:buClr>
              <a:buSzPct val="110000"/>
              <a:buFont typeface="Wingdings" pitchFamily="2" charset="2"/>
              <a:buChar char="n"/>
              <a:tabLst/>
              <a:defRPr/>
            </a:pPr>
            <a:r>
              <a:rPr kumimoji="1" lang="en-US" sz="3200" b="1" i="0" u="none" strike="noStrike" kern="0" cap="none" spc="0" normalizeH="0" baseline="0" noProof="0" dirty="0" smtClean="0">
                <a:ln>
                  <a:noFill/>
                </a:ln>
                <a:solidFill>
                  <a:srgbClr val="663300"/>
                </a:solidFill>
                <a:effectLst/>
                <a:uLnTx/>
                <a:uFillTx/>
                <a:latin typeface="Trebuchet MS" pitchFamily="34" charset="0"/>
                <a:ea typeface="+mn-ea"/>
                <a:cs typeface="+mn-cs"/>
              </a:rPr>
              <a:t>Textual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267200"/>
            <a:ext cx="8610600" cy="1143000"/>
          </a:xfrm>
        </p:spPr>
        <p:txBody>
          <a:bodyPr>
            <a:noAutofit/>
          </a:bodyPr>
          <a:lstStyle/>
          <a:p>
            <a:pPr algn="ctr"/>
            <a:r>
              <a:rPr lang="en-US" sz="6000" kern="0" dirty="0">
                <a:solidFill>
                  <a:schemeClr val="tx2"/>
                </a:solidFill>
                <a:effectLst/>
              </a:rPr>
              <a:t>Let’s Score Some Student Papers</a:t>
            </a:r>
            <a:r>
              <a:rPr lang="en-US" sz="6000" kern="0" dirty="0" smtClean="0">
                <a:solidFill>
                  <a:schemeClr val="tx2"/>
                </a:solidFill>
                <a:effectLst/>
              </a:rPr>
              <a:t>!</a:t>
            </a:r>
            <a:endParaRPr lang="en-US" sz="6000" dirty="0"/>
          </a:p>
        </p:txBody>
      </p:sp>
      <p:pic>
        <p:nvPicPr>
          <p:cNvPr id="3" name="Picture 2"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67733" y="1371600"/>
            <a:ext cx="9211734" cy="2590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8229600" cy="1143000"/>
          </a:xfrm>
        </p:spPr>
        <p:txBody>
          <a:bodyPr>
            <a:normAutofit fontScale="90000"/>
          </a:bodyPr>
          <a:lstStyle/>
          <a:p>
            <a:r>
              <a:rPr lang="en-US" dirty="0" smtClean="0"/>
              <a:t>Demonstrate </a:t>
            </a:r>
            <a:r>
              <a:rPr lang="en-US" dirty="0" smtClean="0"/>
              <a:t>Understanding Example</a:t>
            </a:r>
            <a:endParaRPr lang="en-US" dirty="0"/>
          </a:p>
        </p:txBody>
      </p:sp>
      <p:sp>
        <p:nvSpPr>
          <p:cNvPr id="4" name="Content Placeholder 3"/>
          <p:cNvSpPr>
            <a:spLocks noGrp="1"/>
          </p:cNvSpPr>
          <p:nvPr>
            <p:ph idx="1"/>
          </p:nvPr>
        </p:nvSpPr>
        <p:spPr>
          <a:xfrm>
            <a:off x="1295400" y="1143000"/>
            <a:ext cx="7498080" cy="5715000"/>
          </a:xfrm>
        </p:spPr>
        <p:txBody>
          <a:bodyPr>
            <a:normAutofit fontScale="85000" lnSpcReduction="10000"/>
          </a:bodyPr>
          <a:lstStyle/>
          <a:p>
            <a:pPr marL="596646" lvl="0" indent="-514350">
              <a:buFont typeface="+mj-lt"/>
              <a:buAutoNum type="arabicPeriod"/>
            </a:pPr>
            <a:r>
              <a:rPr lang="en-US" sz="3300" b="1" i="1" dirty="0" smtClean="0"/>
              <a:t>This article is about kids from the western U.S. competing in a robotics team representing their school. Each team of high schoolers must design their own robot and compete against others. This article also gets the message across that we need to work together all the time to solve our problems. </a:t>
            </a:r>
          </a:p>
          <a:p>
            <a:pPr marL="596646" lvl="0" indent="-514350">
              <a:buFont typeface="+mj-lt"/>
              <a:buAutoNum type="arabicPeriod"/>
            </a:pPr>
            <a:endParaRPr lang="en-US" sz="1600" dirty="0" smtClean="0"/>
          </a:p>
          <a:p>
            <a:pPr marL="596646" lvl="0" indent="-514350">
              <a:buFont typeface="+mj-lt"/>
              <a:buAutoNum type="arabicPeriod"/>
            </a:pPr>
            <a:r>
              <a:rPr lang="en-US" sz="3300" b="1" i="1" dirty="0" smtClean="0"/>
              <a:t>It’s kind of like being a “good sport.” Everyone is helping everyone and cheering on everyone. An example of this is when Eric and Ian were helping the Spokane team so they could compete.</a:t>
            </a:r>
            <a:endParaRPr lang="en-US" sz="330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229600" cy="1143000"/>
          </a:xfrm>
        </p:spPr>
        <p:txBody>
          <a:bodyPr>
            <a:normAutofit/>
          </a:bodyPr>
          <a:lstStyle/>
          <a:p>
            <a:r>
              <a:rPr lang="en-US" dirty="0" smtClean="0"/>
              <a:t>Develop an </a:t>
            </a:r>
            <a:r>
              <a:rPr lang="en-US" dirty="0" smtClean="0"/>
              <a:t>Interpretation Example</a:t>
            </a:r>
            <a:endParaRPr lang="en-US" dirty="0"/>
          </a:p>
        </p:txBody>
      </p:sp>
      <p:sp>
        <p:nvSpPr>
          <p:cNvPr id="5" name="TextBox 4"/>
          <p:cNvSpPr txBox="1"/>
          <p:nvPr/>
        </p:nvSpPr>
        <p:spPr>
          <a:xfrm>
            <a:off x="1447800" y="838201"/>
            <a:ext cx="6019800" cy="830997"/>
          </a:xfrm>
          <a:prstGeom prst="rect">
            <a:avLst/>
          </a:prstGeom>
          <a:noFill/>
        </p:spPr>
        <p:txBody>
          <a:bodyPr wrap="square" rtlCol="0">
            <a:spAutoFit/>
          </a:bodyPr>
          <a:lstStyle/>
          <a:p>
            <a:r>
              <a:rPr lang="en-US" dirty="0" smtClean="0"/>
              <a:t> </a:t>
            </a:r>
            <a:r>
              <a:rPr lang="en-US" b="1" dirty="0" smtClean="0">
                <a:latin typeface="+mn-lt"/>
              </a:rPr>
              <a:t>3.) From Venn diagram:</a:t>
            </a:r>
            <a:endParaRPr lang="en-US" dirty="0" smtClean="0">
              <a:latin typeface="+mn-lt"/>
            </a:endParaRPr>
          </a:p>
          <a:p>
            <a:endParaRPr lang="en-US" dirty="0"/>
          </a:p>
        </p:txBody>
      </p:sp>
      <p:graphicFrame>
        <p:nvGraphicFramePr>
          <p:cNvPr id="4" name="Content Placeholder 3" descr="Three header columns and six subsequent roles&#10;1) Athletic sports&#10;* Doing whatever it takes to put your competition at a disadvantage&#10;* Physical conditioning&#10;* Mostly female or male, not mixed&#10;* Most teams the same size&#10;2) Similarities&#10;* Trying to beat your Competition&#10;* Trying to get better&#10;* Working as a team&#10;* Traveling to face Opponents&#10;* Playoff system&#10;* Rely on teammates&#10;3) Robotics competitions&#10;* Helping your competition&#10;* Mental conditioning&#10;* Mixed gender&#10;* Different sized teams&#10;"/>
          <p:cNvGraphicFramePr>
            <a:graphicFrameLocks noGrp="1"/>
          </p:cNvGraphicFramePr>
          <p:nvPr>
            <p:ph idx="1"/>
            <p:extLst>
              <p:ext uri="{D42A27DB-BD31-4B8C-83A1-F6EECF244321}">
                <p14:modId xmlns:p14="http://schemas.microsoft.com/office/powerpoint/2010/main" val="3997796805"/>
              </p:ext>
            </p:extLst>
          </p:nvPr>
        </p:nvGraphicFramePr>
        <p:xfrm>
          <a:off x="1143000" y="1447799"/>
          <a:ext cx="7772400" cy="4953002"/>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840084">
                <a:tc>
                  <a:txBody>
                    <a:bodyPr/>
                    <a:lstStyle/>
                    <a:p>
                      <a:pPr marL="0" marR="0">
                        <a:spcBef>
                          <a:spcPts val="0"/>
                        </a:spcBef>
                        <a:spcAft>
                          <a:spcPts val="0"/>
                        </a:spcAft>
                      </a:pPr>
                      <a:r>
                        <a:rPr lang="en-US" sz="2400" b="1" i="1" dirty="0">
                          <a:latin typeface="+mn-lt"/>
                          <a:ea typeface="Times New Roman"/>
                        </a:rPr>
                        <a:t>Athletic sports</a:t>
                      </a:r>
                      <a:endParaRPr lang="en-US" sz="2400" dirty="0">
                        <a:latin typeface="+mn-lt"/>
                        <a:ea typeface="Times New Roman"/>
                      </a:endParaRPr>
                    </a:p>
                  </a:txBody>
                  <a:tcPr marL="68580" marR="68580" marT="0" marB="0"/>
                </a:tc>
                <a:tc>
                  <a:txBody>
                    <a:bodyPr/>
                    <a:lstStyle/>
                    <a:p>
                      <a:pPr marL="0" marR="0">
                        <a:spcBef>
                          <a:spcPts val="0"/>
                        </a:spcBef>
                        <a:spcAft>
                          <a:spcPts val="0"/>
                        </a:spcAft>
                      </a:pPr>
                      <a:r>
                        <a:rPr lang="en-US" sz="2400" b="1" i="1">
                          <a:latin typeface="+mn-lt"/>
                          <a:ea typeface="Times New Roman"/>
                        </a:rPr>
                        <a:t>Similarities</a:t>
                      </a:r>
                      <a:endParaRPr lang="en-US" sz="2400">
                        <a:latin typeface="+mn-lt"/>
                        <a:ea typeface="Times New Roman"/>
                      </a:endParaRPr>
                    </a:p>
                  </a:txBody>
                  <a:tcPr marL="68580" marR="68580" marT="0" marB="0"/>
                </a:tc>
                <a:tc>
                  <a:txBody>
                    <a:bodyPr/>
                    <a:lstStyle/>
                    <a:p>
                      <a:pPr marL="0" marR="0">
                        <a:spcBef>
                          <a:spcPts val="0"/>
                        </a:spcBef>
                        <a:spcAft>
                          <a:spcPts val="0"/>
                        </a:spcAft>
                      </a:pPr>
                      <a:r>
                        <a:rPr lang="en-US" sz="2400" b="1" i="1" dirty="0">
                          <a:latin typeface="+mn-lt"/>
                          <a:ea typeface="Times New Roman"/>
                        </a:rPr>
                        <a:t>Robotics competitions</a:t>
                      </a:r>
                      <a:endParaRPr lang="en-US" sz="2400" dirty="0">
                        <a:latin typeface="+mn-lt"/>
                        <a:ea typeface="Times New Roman"/>
                      </a:endParaRPr>
                    </a:p>
                  </a:txBody>
                  <a:tcPr marL="68580" marR="68580" marT="0" marB="0"/>
                </a:tc>
                <a:extLst>
                  <a:ext uri="{0D108BD9-81ED-4DB2-BD59-A6C34878D82A}">
                    <a16:rowId xmlns:a16="http://schemas.microsoft.com/office/drawing/2014/main" val="10000"/>
                  </a:ext>
                </a:extLst>
              </a:tr>
              <a:tr h="1575159">
                <a:tc>
                  <a:txBody>
                    <a:bodyPr/>
                    <a:lstStyle/>
                    <a:p>
                      <a:pPr marL="0" marR="0">
                        <a:spcBef>
                          <a:spcPts val="0"/>
                        </a:spcBef>
                        <a:spcAft>
                          <a:spcPts val="0"/>
                        </a:spcAft>
                      </a:pPr>
                      <a:r>
                        <a:rPr lang="en-US" sz="1800" b="1" i="1" dirty="0">
                          <a:latin typeface="+mn-lt"/>
                          <a:ea typeface="Times New Roman"/>
                        </a:rPr>
                        <a:t>Doing whatever it takes</a:t>
                      </a:r>
                      <a:endParaRPr lang="en-US" sz="1800" dirty="0">
                        <a:latin typeface="+mn-lt"/>
                        <a:ea typeface="Times New Roman"/>
                      </a:endParaRPr>
                    </a:p>
                    <a:p>
                      <a:pPr marL="0" marR="0">
                        <a:spcBef>
                          <a:spcPts val="0"/>
                        </a:spcBef>
                        <a:spcAft>
                          <a:spcPts val="0"/>
                        </a:spcAft>
                      </a:pPr>
                      <a:r>
                        <a:rPr lang="en-US" sz="1800" b="1" i="1" dirty="0">
                          <a:latin typeface="+mn-lt"/>
                          <a:ea typeface="Times New Roman"/>
                        </a:rPr>
                        <a:t> to put your competition </a:t>
                      </a:r>
                      <a:endParaRPr lang="en-US" sz="1800" dirty="0">
                        <a:latin typeface="+mn-lt"/>
                        <a:ea typeface="Times New Roman"/>
                      </a:endParaRPr>
                    </a:p>
                    <a:p>
                      <a:pPr marL="0" marR="0">
                        <a:spcBef>
                          <a:spcPts val="0"/>
                        </a:spcBef>
                        <a:spcAft>
                          <a:spcPts val="0"/>
                        </a:spcAft>
                      </a:pPr>
                      <a:r>
                        <a:rPr lang="en-US" sz="1800" b="1" i="1" dirty="0">
                          <a:latin typeface="+mn-lt"/>
                          <a:ea typeface="Times New Roman"/>
                        </a:rPr>
                        <a:t>at a disadvantage</a:t>
                      </a: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a:latin typeface="+mn-lt"/>
                          <a:ea typeface="Times New Roman"/>
                        </a:rPr>
                        <a:t>Trying to beat your</a:t>
                      </a:r>
                      <a:endParaRPr lang="en-US" sz="1800">
                        <a:latin typeface="+mn-lt"/>
                        <a:ea typeface="Times New Roman"/>
                      </a:endParaRPr>
                    </a:p>
                    <a:p>
                      <a:pPr marL="0" marR="0">
                        <a:spcBef>
                          <a:spcPts val="0"/>
                        </a:spcBef>
                        <a:spcAft>
                          <a:spcPts val="0"/>
                        </a:spcAft>
                      </a:pPr>
                      <a:r>
                        <a:rPr lang="en-US" sz="1800" b="1" i="1">
                          <a:latin typeface="+mn-lt"/>
                          <a:ea typeface="Times New Roman"/>
                        </a:rPr>
                        <a:t>Competition</a:t>
                      </a:r>
                      <a:endParaRPr lang="en-US" sz="180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Helping your competition</a:t>
                      </a:r>
                      <a:endParaRPr lang="en-US" sz="1800" dirty="0">
                        <a:latin typeface="+mn-lt"/>
                        <a:ea typeface="Times New Roman"/>
                      </a:endParaRPr>
                    </a:p>
                  </a:txBody>
                  <a:tcPr marL="68580" marR="68580" marT="0" marB="0"/>
                </a:tc>
                <a:extLst>
                  <a:ext uri="{0D108BD9-81ED-4DB2-BD59-A6C34878D82A}">
                    <a16:rowId xmlns:a16="http://schemas.microsoft.com/office/drawing/2014/main" val="10001"/>
                  </a:ext>
                </a:extLst>
              </a:tr>
              <a:tr h="425877">
                <a:tc>
                  <a:txBody>
                    <a:bodyPr/>
                    <a:lstStyle/>
                    <a:p>
                      <a:pPr marL="0" marR="0">
                        <a:spcBef>
                          <a:spcPts val="0"/>
                        </a:spcBef>
                        <a:spcAft>
                          <a:spcPts val="0"/>
                        </a:spcAft>
                      </a:pPr>
                      <a:r>
                        <a:rPr lang="en-US" sz="1800" b="1" i="1" dirty="0">
                          <a:latin typeface="+mn-lt"/>
                          <a:ea typeface="Times New Roman"/>
                        </a:rPr>
                        <a:t>Physical conditioning</a:t>
                      </a: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Trying to get better</a:t>
                      </a: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Mental conditioning</a:t>
                      </a:r>
                      <a:endParaRPr lang="en-US" sz="1800" dirty="0">
                        <a:latin typeface="+mn-lt"/>
                        <a:ea typeface="Times New Roman"/>
                      </a:endParaRPr>
                    </a:p>
                  </a:txBody>
                  <a:tcPr marL="68580" marR="68580" marT="0" marB="0"/>
                </a:tc>
                <a:extLst>
                  <a:ext uri="{0D108BD9-81ED-4DB2-BD59-A6C34878D82A}">
                    <a16:rowId xmlns:a16="http://schemas.microsoft.com/office/drawing/2014/main" val="10002"/>
                  </a:ext>
                </a:extLst>
              </a:tr>
              <a:tr h="630064">
                <a:tc>
                  <a:txBody>
                    <a:bodyPr/>
                    <a:lstStyle/>
                    <a:p>
                      <a:pPr marL="0" marR="0">
                        <a:spcBef>
                          <a:spcPts val="0"/>
                        </a:spcBef>
                        <a:spcAft>
                          <a:spcPts val="0"/>
                        </a:spcAft>
                      </a:pPr>
                      <a:r>
                        <a:rPr lang="en-US" sz="1800" b="1" i="1">
                          <a:latin typeface="+mn-lt"/>
                          <a:ea typeface="Times New Roman"/>
                        </a:rPr>
                        <a:t>Mostly female or male, </a:t>
                      </a:r>
                      <a:endParaRPr lang="en-US" sz="1800">
                        <a:latin typeface="+mn-lt"/>
                        <a:ea typeface="Times New Roman"/>
                      </a:endParaRPr>
                    </a:p>
                    <a:p>
                      <a:pPr marL="0" marR="0">
                        <a:spcBef>
                          <a:spcPts val="0"/>
                        </a:spcBef>
                        <a:spcAft>
                          <a:spcPts val="0"/>
                        </a:spcAft>
                      </a:pPr>
                      <a:r>
                        <a:rPr lang="en-US" sz="1800" b="1" i="1">
                          <a:latin typeface="+mn-lt"/>
                          <a:ea typeface="Times New Roman"/>
                        </a:rPr>
                        <a:t>not mixed</a:t>
                      </a:r>
                      <a:endParaRPr lang="en-US" sz="180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Working as a team</a:t>
                      </a: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Mixed gender</a:t>
                      </a:r>
                      <a:endParaRPr lang="en-US" sz="1800" dirty="0">
                        <a:latin typeface="+mn-lt"/>
                        <a:ea typeface="Times New Roman"/>
                      </a:endParaRPr>
                    </a:p>
                  </a:txBody>
                  <a:tcPr marL="68580" marR="68580" marT="0" marB="0"/>
                </a:tc>
                <a:extLst>
                  <a:ext uri="{0D108BD9-81ED-4DB2-BD59-A6C34878D82A}">
                    <a16:rowId xmlns:a16="http://schemas.microsoft.com/office/drawing/2014/main" val="10003"/>
                  </a:ext>
                </a:extLst>
              </a:tr>
              <a:tr h="630064">
                <a:tc>
                  <a:txBody>
                    <a:bodyPr/>
                    <a:lstStyle/>
                    <a:p>
                      <a:pPr marL="0" marR="0">
                        <a:spcBef>
                          <a:spcPts val="0"/>
                        </a:spcBef>
                        <a:spcAft>
                          <a:spcPts val="0"/>
                        </a:spcAft>
                      </a:pPr>
                      <a:r>
                        <a:rPr lang="en-US" sz="1800" b="1" i="1">
                          <a:latin typeface="+mn-lt"/>
                          <a:ea typeface="Times New Roman"/>
                        </a:rPr>
                        <a:t>Most teams the same size</a:t>
                      </a:r>
                      <a:endParaRPr lang="en-US" sz="180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Traveling to face </a:t>
                      </a:r>
                      <a:endParaRPr lang="en-US" sz="1800" dirty="0">
                        <a:latin typeface="+mn-lt"/>
                        <a:ea typeface="Times New Roman"/>
                      </a:endParaRPr>
                    </a:p>
                    <a:p>
                      <a:pPr marL="0" marR="0">
                        <a:spcBef>
                          <a:spcPts val="0"/>
                        </a:spcBef>
                        <a:spcAft>
                          <a:spcPts val="0"/>
                        </a:spcAft>
                      </a:pPr>
                      <a:r>
                        <a:rPr lang="en-US" sz="1800" b="1" i="1" dirty="0">
                          <a:latin typeface="+mn-lt"/>
                          <a:ea typeface="Times New Roman"/>
                        </a:rPr>
                        <a:t>Opponents</a:t>
                      </a: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Different sized teams</a:t>
                      </a:r>
                      <a:endParaRPr lang="en-US" sz="1800" dirty="0">
                        <a:latin typeface="+mn-lt"/>
                        <a:ea typeface="Times New Roman"/>
                      </a:endParaRPr>
                    </a:p>
                  </a:txBody>
                  <a:tcPr marL="68580" marR="68580" marT="0" marB="0"/>
                </a:tc>
                <a:extLst>
                  <a:ext uri="{0D108BD9-81ED-4DB2-BD59-A6C34878D82A}">
                    <a16:rowId xmlns:a16="http://schemas.microsoft.com/office/drawing/2014/main" val="10004"/>
                  </a:ext>
                </a:extLst>
              </a:tr>
              <a:tr h="425877">
                <a:tc>
                  <a:txBody>
                    <a:bodyPr/>
                    <a:lstStyle/>
                    <a:p>
                      <a:pPr marL="0" marR="0">
                        <a:spcBef>
                          <a:spcPts val="0"/>
                        </a:spcBef>
                        <a:spcAft>
                          <a:spcPts val="0"/>
                        </a:spcAft>
                      </a:pPr>
                      <a:endParaRPr lang="en-US" sz="1800">
                        <a:latin typeface="+mn-lt"/>
                        <a:ea typeface="Times New Roman"/>
                      </a:endParaRPr>
                    </a:p>
                  </a:txBody>
                  <a:tcPr marL="68580" marR="68580" marT="0" marB="0"/>
                </a:tc>
                <a:tc>
                  <a:txBody>
                    <a:bodyPr/>
                    <a:lstStyle/>
                    <a:p>
                      <a:pPr marL="0" marR="0">
                        <a:spcBef>
                          <a:spcPts val="0"/>
                        </a:spcBef>
                        <a:spcAft>
                          <a:spcPts val="0"/>
                        </a:spcAft>
                      </a:pPr>
                      <a:r>
                        <a:rPr lang="en-US" sz="1800" b="1" i="1">
                          <a:latin typeface="+mn-lt"/>
                          <a:ea typeface="Times New Roman"/>
                        </a:rPr>
                        <a:t>Playoff system</a:t>
                      </a:r>
                      <a:endParaRPr lang="en-US" sz="1800">
                        <a:latin typeface="+mn-lt"/>
                        <a:ea typeface="Times New Roman"/>
                      </a:endParaRPr>
                    </a:p>
                  </a:txBody>
                  <a:tcPr marL="68580" marR="68580" marT="0" marB="0"/>
                </a:tc>
                <a:tc>
                  <a:txBody>
                    <a:bodyPr/>
                    <a:lstStyle/>
                    <a:p>
                      <a:pPr marL="0" marR="0">
                        <a:spcBef>
                          <a:spcPts val="0"/>
                        </a:spcBef>
                        <a:spcAft>
                          <a:spcPts val="0"/>
                        </a:spcAft>
                      </a:pPr>
                      <a:endParaRPr lang="en-US" sz="1800" dirty="0">
                        <a:latin typeface="+mn-lt"/>
                        <a:ea typeface="Times New Roman"/>
                      </a:endParaRPr>
                    </a:p>
                  </a:txBody>
                  <a:tcPr marL="68580" marR="68580" marT="0" marB="0"/>
                </a:tc>
                <a:extLst>
                  <a:ext uri="{0D108BD9-81ED-4DB2-BD59-A6C34878D82A}">
                    <a16:rowId xmlns:a16="http://schemas.microsoft.com/office/drawing/2014/main" val="10005"/>
                  </a:ext>
                </a:extLst>
              </a:tr>
              <a:tr h="425877">
                <a:tc>
                  <a:txBody>
                    <a:bodyPr/>
                    <a:lstStyle/>
                    <a:p>
                      <a:pPr marL="0" marR="0">
                        <a:spcBef>
                          <a:spcPts val="0"/>
                        </a:spcBef>
                        <a:spcAft>
                          <a:spcPts val="0"/>
                        </a:spcAft>
                      </a:pPr>
                      <a:endParaRPr lang="en-US" sz="1800" dirty="0">
                        <a:latin typeface="+mn-lt"/>
                        <a:ea typeface="Times New Roman"/>
                      </a:endParaRPr>
                    </a:p>
                  </a:txBody>
                  <a:tcPr marL="68580" marR="68580" marT="0" marB="0"/>
                </a:tc>
                <a:tc>
                  <a:txBody>
                    <a:bodyPr/>
                    <a:lstStyle/>
                    <a:p>
                      <a:pPr marL="0" marR="0">
                        <a:spcBef>
                          <a:spcPts val="0"/>
                        </a:spcBef>
                        <a:spcAft>
                          <a:spcPts val="0"/>
                        </a:spcAft>
                      </a:pPr>
                      <a:r>
                        <a:rPr lang="en-US" sz="1800" b="1" i="1" dirty="0">
                          <a:latin typeface="+mn-lt"/>
                          <a:ea typeface="Times New Roman"/>
                        </a:rPr>
                        <a:t>Rely on teammates</a:t>
                      </a:r>
                      <a:endParaRPr lang="en-US" sz="1800" dirty="0">
                        <a:latin typeface="+mn-lt"/>
                        <a:ea typeface="Times New Roman"/>
                      </a:endParaRPr>
                    </a:p>
                  </a:txBody>
                  <a:tcPr marL="68580" marR="68580" marT="0" marB="0"/>
                </a:tc>
                <a:tc>
                  <a:txBody>
                    <a:bodyPr/>
                    <a:lstStyle/>
                    <a:p>
                      <a:pPr marL="0" marR="0">
                        <a:spcBef>
                          <a:spcPts val="0"/>
                        </a:spcBef>
                        <a:spcAft>
                          <a:spcPts val="0"/>
                        </a:spcAft>
                      </a:pPr>
                      <a:endParaRPr lang="en-US" sz="1800" dirty="0">
                        <a:latin typeface="+mn-lt"/>
                        <a:ea typeface="Times New Roman"/>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 an </a:t>
            </a:r>
            <a:r>
              <a:rPr lang="en-US" dirty="0" smtClean="0"/>
              <a:t>Interpretation Example, cont.</a:t>
            </a:r>
            <a:endParaRPr lang="en-US" dirty="0"/>
          </a:p>
        </p:txBody>
      </p:sp>
      <p:sp>
        <p:nvSpPr>
          <p:cNvPr id="3" name="Content Placeholder 2"/>
          <p:cNvSpPr>
            <a:spLocks noGrp="1"/>
          </p:cNvSpPr>
          <p:nvPr>
            <p:ph idx="1"/>
          </p:nvPr>
        </p:nvSpPr>
        <p:spPr>
          <a:xfrm>
            <a:off x="1066800" y="1447800"/>
            <a:ext cx="4355592" cy="4953000"/>
          </a:xfrm>
        </p:spPr>
        <p:txBody>
          <a:bodyPr>
            <a:normAutofit/>
          </a:bodyPr>
          <a:lstStyle/>
          <a:p>
            <a:pPr>
              <a:buNone/>
            </a:pPr>
            <a:r>
              <a:rPr lang="en-US" b="1" i="1" dirty="0" smtClean="0"/>
              <a:t>4.) I think she likes the concept but not fierce competition and the emotions that come with it. “but we took out the bad part…” “…the trying to crush your opponent”</a:t>
            </a:r>
            <a:endParaRPr lang="en-US" dirty="0" smtClean="0"/>
          </a:p>
          <a:p>
            <a:pPr>
              <a:buNone/>
            </a:pPr>
            <a:endParaRPr lang="en-US" dirty="0"/>
          </a:p>
        </p:txBody>
      </p:sp>
      <p:pic>
        <p:nvPicPr>
          <p:cNvPr id="60418" name="Picture 2" descr="&quot; &quot;"/>
          <p:cNvPicPr>
            <a:picLocks noChangeAspect="1" noChangeArrowheads="1"/>
          </p:cNvPicPr>
          <p:nvPr/>
        </p:nvPicPr>
        <p:blipFill>
          <a:blip r:embed="rId3" cstate="print"/>
          <a:srcRect/>
          <a:stretch>
            <a:fillRect/>
          </a:stretch>
        </p:blipFill>
        <p:spPr bwMode="auto">
          <a:xfrm>
            <a:off x="5638800" y="1643529"/>
            <a:ext cx="3286432" cy="3995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r>
              <a:rPr lang="en-US" dirty="0" smtClean="0"/>
              <a:t>Analyze Text: Informational</a:t>
            </a:r>
            <a:endParaRPr lang="en-US" dirty="0"/>
          </a:p>
        </p:txBody>
      </p:sp>
      <p:sp>
        <p:nvSpPr>
          <p:cNvPr id="5" name="TextBox 4"/>
          <p:cNvSpPr txBox="1"/>
          <p:nvPr/>
        </p:nvSpPr>
        <p:spPr>
          <a:xfrm>
            <a:off x="1219200" y="1143000"/>
            <a:ext cx="2057400" cy="461665"/>
          </a:xfrm>
          <a:prstGeom prst="rect">
            <a:avLst/>
          </a:prstGeom>
          <a:noFill/>
        </p:spPr>
        <p:txBody>
          <a:bodyPr wrap="square" rtlCol="0">
            <a:spAutoFit/>
          </a:bodyPr>
          <a:lstStyle/>
          <a:p>
            <a:r>
              <a:rPr lang="en-US" dirty="0" smtClean="0">
                <a:latin typeface="+mn-lt"/>
              </a:rPr>
              <a:t>Question 5</a:t>
            </a:r>
            <a:endParaRPr lang="en-US" dirty="0">
              <a:latin typeface="+mn-lt"/>
            </a:endParaRPr>
          </a:p>
        </p:txBody>
      </p:sp>
      <p:graphicFrame>
        <p:nvGraphicFramePr>
          <p:cNvPr id="4" name="Content Placeholder 3" descr="Two columns and three rows&#10;1) Text from article&#10;* “just as the modern workplace does”&#10;* Robots battle for supremacy in Portland this weekend”&#10;2) How it makes the writing effective&#10;* Shows how it will be preparing you for how things will be used when you’re older working a real job&#10;* Makes the role of the robots more exciting&#10;"/>
          <p:cNvGraphicFramePr>
            <a:graphicFrameLocks noGrp="1"/>
          </p:cNvGraphicFramePr>
          <p:nvPr>
            <p:ph idx="1"/>
            <p:extLst>
              <p:ext uri="{D42A27DB-BD31-4B8C-83A1-F6EECF244321}">
                <p14:modId xmlns:p14="http://schemas.microsoft.com/office/powerpoint/2010/main" val="1113498218"/>
              </p:ext>
            </p:extLst>
          </p:nvPr>
        </p:nvGraphicFramePr>
        <p:xfrm>
          <a:off x="1143000" y="1752600"/>
          <a:ext cx="7791450" cy="3811555"/>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4438650">
                  <a:extLst>
                    <a:ext uri="{9D8B030D-6E8A-4147-A177-3AD203B41FA5}">
                      <a16:colId xmlns:a16="http://schemas.microsoft.com/office/drawing/2014/main" val="20001"/>
                    </a:ext>
                  </a:extLst>
                </a:gridCol>
              </a:tblGrid>
              <a:tr h="885475">
                <a:tc>
                  <a:txBody>
                    <a:bodyPr/>
                    <a:lstStyle/>
                    <a:p>
                      <a:pPr marL="0" marR="0">
                        <a:spcBef>
                          <a:spcPts val="0"/>
                        </a:spcBef>
                        <a:spcAft>
                          <a:spcPts val="0"/>
                        </a:spcAft>
                      </a:pPr>
                      <a:r>
                        <a:rPr lang="en-US" sz="2800" b="1" i="1" dirty="0">
                          <a:latin typeface="+mj-lt"/>
                          <a:ea typeface="Times New Roman"/>
                        </a:rPr>
                        <a:t>Text from article</a:t>
                      </a:r>
                      <a:endParaRPr lang="en-US" sz="2800" dirty="0">
                        <a:latin typeface="+mj-lt"/>
                        <a:ea typeface="Times New Roman"/>
                      </a:endParaRPr>
                    </a:p>
                  </a:txBody>
                  <a:tcPr marL="68580" marR="68580" marT="0" marB="0"/>
                </a:tc>
                <a:tc>
                  <a:txBody>
                    <a:bodyPr/>
                    <a:lstStyle/>
                    <a:p>
                      <a:pPr marL="0" marR="0">
                        <a:spcBef>
                          <a:spcPts val="0"/>
                        </a:spcBef>
                        <a:spcAft>
                          <a:spcPts val="0"/>
                        </a:spcAft>
                      </a:pPr>
                      <a:r>
                        <a:rPr lang="en-US" sz="2800" b="1" i="1" dirty="0">
                          <a:latin typeface="+mj-lt"/>
                          <a:ea typeface="Times New Roman"/>
                        </a:rPr>
                        <a:t>How it makes the writing effective</a:t>
                      </a:r>
                      <a:endParaRPr lang="en-US" sz="2800" dirty="0">
                        <a:latin typeface="+mj-lt"/>
                        <a:ea typeface="Times New Roman"/>
                      </a:endParaRPr>
                    </a:p>
                  </a:txBody>
                  <a:tcPr marL="68580" marR="68580" marT="0" marB="0"/>
                </a:tc>
                <a:extLst>
                  <a:ext uri="{0D108BD9-81ED-4DB2-BD59-A6C34878D82A}">
                    <a16:rowId xmlns:a16="http://schemas.microsoft.com/office/drawing/2014/main" val="10000"/>
                  </a:ext>
                </a:extLst>
              </a:tr>
              <a:tr h="1200850">
                <a:tc>
                  <a:txBody>
                    <a:bodyPr/>
                    <a:lstStyle/>
                    <a:p>
                      <a:pPr marL="0" marR="0">
                        <a:spcBef>
                          <a:spcPts val="0"/>
                        </a:spcBef>
                        <a:spcAft>
                          <a:spcPts val="0"/>
                        </a:spcAft>
                      </a:pPr>
                      <a:r>
                        <a:rPr lang="en-US" sz="2400" b="1" i="1" dirty="0">
                          <a:latin typeface="+mn-lt"/>
                          <a:ea typeface="Times New Roman"/>
                        </a:rPr>
                        <a:t>“just as the modern workplace does”</a:t>
                      </a:r>
                      <a:endParaRPr lang="en-US" sz="2400" dirty="0">
                        <a:latin typeface="+mn-lt"/>
                        <a:ea typeface="Times New Roman"/>
                      </a:endParaRPr>
                    </a:p>
                  </a:txBody>
                  <a:tcPr marL="68580" marR="68580" marT="0" marB="0"/>
                </a:tc>
                <a:tc>
                  <a:txBody>
                    <a:bodyPr/>
                    <a:lstStyle/>
                    <a:p>
                      <a:pPr marL="0" marR="0">
                        <a:spcBef>
                          <a:spcPts val="0"/>
                        </a:spcBef>
                        <a:spcAft>
                          <a:spcPts val="0"/>
                        </a:spcAft>
                      </a:pPr>
                      <a:r>
                        <a:rPr lang="en-US" sz="2400" b="1" i="1" dirty="0">
                          <a:latin typeface="+mn-lt"/>
                          <a:ea typeface="Times New Roman"/>
                        </a:rPr>
                        <a:t>Shows how it will be preparing you for how</a:t>
                      </a:r>
                      <a:endParaRPr lang="en-US" sz="2400" dirty="0">
                        <a:latin typeface="+mn-lt"/>
                        <a:ea typeface="Times New Roman"/>
                      </a:endParaRPr>
                    </a:p>
                    <a:p>
                      <a:pPr marL="0" marR="0">
                        <a:spcBef>
                          <a:spcPts val="0"/>
                        </a:spcBef>
                        <a:spcAft>
                          <a:spcPts val="0"/>
                        </a:spcAft>
                      </a:pPr>
                      <a:r>
                        <a:rPr lang="en-US" sz="2400" b="1" i="1" dirty="0">
                          <a:latin typeface="+mn-lt"/>
                          <a:ea typeface="Times New Roman"/>
                        </a:rPr>
                        <a:t>things will be used when you’re older working a real job</a:t>
                      </a:r>
                      <a:endParaRPr lang="en-US" sz="2400" dirty="0">
                        <a:latin typeface="+mn-lt"/>
                        <a:ea typeface="Times New Roman"/>
                      </a:endParaRPr>
                    </a:p>
                  </a:txBody>
                  <a:tcPr marL="68580" marR="68580" marT="0" marB="0"/>
                </a:tc>
                <a:extLst>
                  <a:ext uri="{0D108BD9-81ED-4DB2-BD59-A6C34878D82A}">
                    <a16:rowId xmlns:a16="http://schemas.microsoft.com/office/drawing/2014/main" val="10001"/>
                  </a:ext>
                </a:extLst>
              </a:tr>
              <a:tr h="885475">
                <a:tc>
                  <a:txBody>
                    <a:bodyPr/>
                    <a:lstStyle/>
                    <a:p>
                      <a:pPr marL="0" marR="0">
                        <a:spcBef>
                          <a:spcPts val="0"/>
                        </a:spcBef>
                        <a:spcAft>
                          <a:spcPts val="0"/>
                        </a:spcAft>
                      </a:pPr>
                      <a:endParaRPr lang="en-US" sz="2400" b="1" i="1" dirty="0" smtClean="0">
                        <a:latin typeface="+mn-lt"/>
                        <a:ea typeface="Times New Roman"/>
                      </a:endParaRPr>
                    </a:p>
                    <a:p>
                      <a:pPr marL="0" marR="0">
                        <a:spcBef>
                          <a:spcPts val="0"/>
                        </a:spcBef>
                        <a:spcAft>
                          <a:spcPts val="0"/>
                        </a:spcAft>
                      </a:pPr>
                      <a:r>
                        <a:rPr lang="en-US" sz="2400" b="1" i="1" dirty="0" smtClean="0">
                          <a:latin typeface="+mn-lt"/>
                          <a:ea typeface="Times New Roman"/>
                        </a:rPr>
                        <a:t>“</a:t>
                      </a:r>
                      <a:r>
                        <a:rPr lang="en-US" sz="2400" b="1" i="1" dirty="0">
                          <a:latin typeface="+mn-lt"/>
                          <a:ea typeface="Times New Roman"/>
                        </a:rPr>
                        <a:t>Robots battle for supremacy in</a:t>
                      </a:r>
                      <a:endParaRPr lang="en-US" sz="2400" dirty="0">
                        <a:latin typeface="+mn-lt"/>
                        <a:ea typeface="Times New Roman"/>
                      </a:endParaRPr>
                    </a:p>
                    <a:p>
                      <a:pPr marL="0" marR="0">
                        <a:spcBef>
                          <a:spcPts val="0"/>
                        </a:spcBef>
                        <a:spcAft>
                          <a:spcPts val="0"/>
                        </a:spcAft>
                      </a:pPr>
                      <a:r>
                        <a:rPr lang="en-US" sz="2400" b="1" i="1" dirty="0">
                          <a:latin typeface="+mn-lt"/>
                          <a:ea typeface="Times New Roman"/>
                        </a:rPr>
                        <a:t>Portland this weekend” </a:t>
                      </a:r>
                      <a:endParaRPr lang="en-US" sz="2400" dirty="0">
                        <a:latin typeface="+mn-lt"/>
                        <a:ea typeface="Times New Roman"/>
                      </a:endParaRPr>
                    </a:p>
                  </a:txBody>
                  <a:tcPr marL="68580" marR="68580" marT="0" marB="0"/>
                </a:tc>
                <a:tc>
                  <a:txBody>
                    <a:bodyPr/>
                    <a:lstStyle/>
                    <a:p>
                      <a:pPr marL="0" marR="0">
                        <a:spcBef>
                          <a:spcPts val="0"/>
                        </a:spcBef>
                        <a:spcAft>
                          <a:spcPts val="0"/>
                        </a:spcAft>
                      </a:pPr>
                      <a:endParaRPr lang="en-US" sz="2400" b="1" i="1" dirty="0" smtClean="0">
                        <a:latin typeface="+mn-lt"/>
                        <a:ea typeface="Times New Roman"/>
                      </a:endParaRPr>
                    </a:p>
                    <a:p>
                      <a:pPr marL="0" marR="0">
                        <a:spcBef>
                          <a:spcPts val="0"/>
                        </a:spcBef>
                        <a:spcAft>
                          <a:spcPts val="0"/>
                        </a:spcAft>
                      </a:pPr>
                      <a:r>
                        <a:rPr lang="en-US" sz="2400" b="1" i="1" dirty="0" smtClean="0">
                          <a:latin typeface="+mn-lt"/>
                          <a:ea typeface="Times New Roman"/>
                        </a:rPr>
                        <a:t>Makes </a:t>
                      </a:r>
                      <a:r>
                        <a:rPr lang="en-US" sz="2400" b="1" i="1" dirty="0">
                          <a:latin typeface="+mn-lt"/>
                          <a:ea typeface="Times New Roman"/>
                        </a:rPr>
                        <a:t>the role of the robots more exciting</a:t>
                      </a:r>
                      <a:endParaRPr lang="en-US" sz="2400" dirty="0">
                        <a:latin typeface="+mn-lt"/>
                        <a:ea typeface="Times New Roman"/>
                      </a:endParaRPr>
                    </a:p>
                  </a:txBody>
                  <a:tcPr marL="68580" marR="68580" marT="0" marB="0"/>
                </a:tc>
                <a:extLst>
                  <a:ext uri="{0D108BD9-81ED-4DB2-BD59-A6C34878D82A}">
                    <a16:rowId xmlns:a16="http://schemas.microsoft.com/office/drawing/2014/main" val="10002"/>
                  </a:ext>
                </a:extLst>
              </a:tr>
            </a:tbl>
          </a:graphicData>
        </a:graphic>
      </p:graphicFrame>
      <p:pic>
        <p:nvPicPr>
          <p:cNvPr id="61442" name="Picture 2" descr="&quot; &quot;"/>
          <p:cNvPicPr>
            <a:picLocks noChangeAspect="1" noChangeArrowheads="1"/>
          </p:cNvPicPr>
          <p:nvPr/>
        </p:nvPicPr>
        <p:blipFill>
          <a:blip r:embed="rId3" cstate="print"/>
          <a:srcRect/>
          <a:stretch>
            <a:fillRect/>
          </a:stretch>
        </p:blipFill>
        <p:spPr bwMode="auto">
          <a:xfrm flipH="1">
            <a:off x="6858000" y="4846622"/>
            <a:ext cx="1388198" cy="185897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smtClean="0"/>
              <a:t>Analyze Text: </a:t>
            </a:r>
            <a:r>
              <a:rPr lang="en-US" dirty="0" smtClean="0"/>
              <a:t>Informational, cont.</a:t>
            </a:r>
            <a:endParaRPr lang="en-US" dirty="0"/>
          </a:p>
        </p:txBody>
      </p:sp>
      <p:sp>
        <p:nvSpPr>
          <p:cNvPr id="3" name="Content Placeholder 2"/>
          <p:cNvSpPr>
            <a:spLocks noGrp="1"/>
          </p:cNvSpPr>
          <p:nvPr>
            <p:ph idx="1"/>
          </p:nvPr>
        </p:nvSpPr>
        <p:spPr>
          <a:xfrm>
            <a:off x="1493520" y="990600"/>
            <a:ext cx="7498080" cy="4800600"/>
          </a:xfrm>
        </p:spPr>
        <p:txBody>
          <a:bodyPr>
            <a:normAutofit lnSpcReduction="10000"/>
          </a:bodyPr>
          <a:lstStyle/>
          <a:p>
            <a:pPr>
              <a:buNone/>
            </a:pPr>
            <a:r>
              <a:rPr lang="en-US" b="1" i="1" dirty="0" smtClean="0"/>
              <a:t>6.) The author makes the robot competition more exciting by calling it a battle. The word battle makes people think about fighting which is more exciting than how they later explain that they will be “moving soccer sized balls into their opponents trailers.” He also uses people who he knows will have nothing but good things to say about the subject like Erica Smith did.</a:t>
            </a:r>
            <a:endParaRPr lang="en-US" dirty="0" smtClean="0"/>
          </a:p>
          <a:p>
            <a:endParaRPr lang="en-US" dirty="0"/>
          </a:p>
        </p:txBody>
      </p:sp>
      <p:pic>
        <p:nvPicPr>
          <p:cNvPr id="62466" name="Picture 2" descr="&quot; &quot;"/>
          <p:cNvPicPr>
            <a:picLocks noChangeAspect="1" noChangeArrowheads="1"/>
          </p:cNvPicPr>
          <p:nvPr/>
        </p:nvPicPr>
        <p:blipFill>
          <a:blip r:embed="rId3" cstate="print"/>
          <a:srcRect/>
          <a:stretch>
            <a:fillRect/>
          </a:stretch>
        </p:blipFill>
        <p:spPr bwMode="auto">
          <a:xfrm>
            <a:off x="990600" y="4953000"/>
            <a:ext cx="1295400" cy="17424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bwMode="auto">
          <a:xfrm>
            <a:off x="1435608" y="533400"/>
            <a:ext cx="749808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normAutofit fontScale="9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5300" b="1" i="0" u="none" strike="noStrike" kern="0" cap="none" spc="0" normalizeH="0" baseline="0" noProof="0" dirty="0" smtClean="0">
                <a:ln>
                  <a:noFill/>
                </a:ln>
                <a:solidFill>
                  <a:schemeClr val="accent1">
                    <a:lumMod val="50000"/>
                  </a:schemeClr>
                </a:solidFill>
                <a:uLnTx/>
                <a:uFillTx/>
                <a:ea typeface="+mj-ea"/>
                <a:cs typeface="+mj-cs"/>
              </a:rPr>
              <a:t>Goals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4000" b="1" i="0" u="none" strike="noStrike" kern="0" cap="none" spc="0" normalizeH="0" baseline="0" noProof="0" dirty="0" smtClean="0">
                <a:ln>
                  <a:noFill/>
                </a:ln>
                <a:solidFill>
                  <a:schemeClr val="accent1">
                    <a:lumMod val="50000"/>
                  </a:schemeClr>
                </a:solidFill>
                <a:uLnTx/>
                <a:uFillTx/>
                <a:ea typeface="+mj-ea"/>
                <a:cs typeface="+mj-cs"/>
              </a:rPr>
              <a:t>Participants will</a:t>
            </a:r>
          </a:p>
        </p:txBody>
      </p:sp>
      <p:sp>
        <p:nvSpPr>
          <p:cNvPr id="6" name="Rectangle 3"/>
          <p:cNvSpPr txBox="1">
            <a:spLocks noGrp="1" noChangeArrowheads="1"/>
          </p:cNvSpPr>
          <p:nvPr>
            <p:ph idx="1"/>
          </p:nvPr>
        </p:nvSpPr>
        <p:spPr bwMode="auto">
          <a:xfrm>
            <a:off x="1435608" y="2209800"/>
            <a:ext cx="749808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20000"/>
              </a:spcAft>
              <a:buClr>
                <a:schemeClr val="accent1">
                  <a:lumMod val="50000"/>
                </a:schemeClr>
              </a:buClr>
              <a:buSzPct val="110000"/>
              <a:buFont typeface="Wingdings" pitchFamily="2" charset="2"/>
              <a:buChar char="n"/>
              <a:tabLst/>
              <a:defRPr/>
            </a:pPr>
            <a:r>
              <a:rPr kumimoji="1" lang="en-US" sz="2800" b="0" i="0" u="none" strike="noStrike" kern="0" cap="none" spc="0" normalizeH="0" baseline="0" noProof="0" dirty="0" smtClean="0">
                <a:ln>
                  <a:noFill/>
                </a:ln>
                <a:solidFill>
                  <a:srgbClr val="663300"/>
                </a:solidFill>
                <a:effectLst/>
                <a:uLnTx/>
                <a:uFillTx/>
                <a:latin typeface="+mn-lt"/>
                <a:ea typeface="+mn-ea"/>
                <a:cs typeface="+mn-cs"/>
              </a:rPr>
              <a:t>Understand current information about </a:t>
            </a:r>
            <a:r>
              <a:rPr kumimoji="1" lang="en-US" sz="2800" b="0" i="0" u="none" strike="noStrike" kern="0" cap="none" spc="0" normalizeH="0" noProof="0" dirty="0" smtClean="0">
                <a:ln>
                  <a:noFill/>
                </a:ln>
                <a:solidFill>
                  <a:srgbClr val="663300"/>
                </a:solidFill>
                <a:effectLst/>
                <a:uLnTx/>
                <a:uFillTx/>
                <a:latin typeface="+mn-lt"/>
                <a:ea typeface="+mn-ea"/>
                <a:cs typeface="+mn-cs"/>
              </a:rPr>
              <a:t> </a:t>
            </a:r>
            <a:r>
              <a:rPr kumimoji="1" lang="en-US" sz="2800" b="0" i="0" u="none" strike="noStrike" kern="0" cap="none" spc="0" normalizeH="0" baseline="0" noProof="0" dirty="0" smtClean="0">
                <a:ln>
                  <a:noFill/>
                </a:ln>
                <a:solidFill>
                  <a:srgbClr val="663300"/>
                </a:solidFill>
                <a:effectLst/>
                <a:uLnTx/>
                <a:uFillTx/>
                <a:latin typeface="+mn-lt"/>
                <a:ea typeface="+mn-ea"/>
                <a:cs typeface="+mn-cs"/>
              </a:rPr>
              <a:t>Adolescent Literacy Instruction and Assessment</a:t>
            </a:r>
          </a:p>
          <a:p>
            <a:pPr marL="342900" lvl="0" indent="-342900" eaLnBrk="1" hangingPunct="1">
              <a:lnSpc>
                <a:spcPct val="90000"/>
              </a:lnSpc>
              <a:spcBef>
                <a:spcPct val="20000"/>
              </a:spcBef>
              <a:spcAft>
                <a:spcPct val="20000"/>
              </a:spcAft>
              <a:buClr>
                <a:schemeClr val="accent1">
                  <a:lumMod val="50000"/>
                </a:schemeClr>
              </a:buClr>
              <a:buSzPct val="110000"/>
              <a:buFont typeface="Wingdings" pitchFamily="2" charset="2"/>
              <a:buChar char="n"/>
              <a:defRPr/>
            </a:pPr>
            <a:r>
              <a:rPr lang="en-US" sz="2800" b="0" kern="0" dirty="0" smtClean="0">
                <a:solidFill>
                  <a:srgbClr val="663300"/>
                </a:solidFill>
                <a:latin typeface="+mn-lt"/>
              </a:rPr>
              <a:t>Be able to apply the Official Reading Scoring Guide to Student Work </a:t>
            </a:r>
            <a:r>
              <a:rPr lang="en-US" sz="2800" b="0" kern="0" dirty="0" smtClean="0">
                <a:solidFill>
                  <a:srgbClr val="663300"/>
                </a:solidFill>
              </a:rPr>
              <a:t>accurately</a:t>
            </a:r>
            <a:endParaRPr lang="en-US" sz="2800" b="0" kern="0" dirty="0" smtClean="0">
              <a:solidFill>
                <a:srgbClr val="663300"/>
              </a:solidFill>
              <a:latin typeface="+mn-lt"/>
            </a:endParaRPr>
          </a:p>
          <a:p>
            <a:pPr marL="342900" marR="0" lvl="0" indent="-342900" algn="l" defTabSz="914400" rtl="0" eaLnBrk="1" fontAlgn="base" latinLnBrk="0" hangingPunct="1">
              <a:lnSpc>
                <a:spcPct val="90000"/>
              </a:lnSpc>
              <a:spcBef>
                <a:spcPct val="20000"/>
              </a:spcBef>
              <a:spcAft>
                <a:spcPct val="20000"/>
              </a:spcAft>
              <a:buClr>
                <a:schemeClr val="accent1">
                  <a:lumMod val="50000"/>
                </a:schemeClr>
              </a:buClr>
              <a:buSzPct val="110000"/>
              <a:buFont typeface="Wingdings" pitchFamily="2" charset="2"/>
              <a:buChar char="n"/>
              <a:tabLst/>
              <a:defRPr/>
            </a:pPr>
            <a:r>
              <a:rPr kumimoji="1" lang="en-US" sz="2800" b="0" i="0" u="none" strike="noStrike" kern="0" cap="none" spc="0" normalizeH="0" baseline="0" noProof="0" dirty="0" smtClean="0">
                <a:ln>
                  <a:noFill/>
                </a:ln>
                <a:solidFill>
                  <a:srgbClr val="663300"/>
                </a:solidFill>
                <a:effectLst/>
                <a:uLnTx/>
                <a:uFillTx/>
                <a:latin typeface="+mn-lt"/>
                <a:ea typeface="+mn-ea"/>
                <a:cs typeface="+mn-cs"/>
              </a:rPr>
              <a:t>Be aware of Common Core State Standards for Literacy in the Content  areas.</a:t>
            </a:r>
          </a:p>
          <a:p>
            <a:pPr marL="342900" marR="0" lvl="0" indent="-342900" algn="l" defTabSz="914400" rtl="0" eaLnBrk="1" fontAlgn="base" latinLnBrk="0" hangingPunct="1">
              <a:lnSpc>
                <a:spcPct val="90000"/>
              </a:lnSpc>
              <a:spcBef>
                <a:spcPct val="20000"/>
              </a:spcBef>
              <a:spcAft>
                <a:spcPct val="20000"/>
              </a:spcAft>
              <a:buClr>
                <a:schemeClr val="accent1">
                  <a:lumMod val="50000"/>
                </a:schemeClr>
              </a:buClr>
              <a:buSzPct val="110000"/>
              <a:buFont typeface="Wingdings" pitchFamily="2" charset="2"/>
              <a:buChar char="n"/>
              <a:tabLst/>
              <a:defRPr/>
            </a:pPr>
            <a:r>
              <a:rPr kumimoji="1" lang="en-US" sz="2800" b="0" i="0" u="none" strike="noStrike" kern="0" cap="none" spc="0" normalizeH="0" baseline="0" noProof="0" dirty="0" smtClean="0">
                <a:ln>
                  <a:noFill/>
                </a:ln>
                <a:solidFill>
                  <a:srgbClr val="663300"/>
                </a:solidFill>
                <a:effectLst/>
                <a:uLnTx/>
                <a:uFillTx/>
                <a:latin typeface="+mn-lt"/>
                <a:ea typeface="+mn-ea"/>
                <a:cs typeface="+mn-cs"/>
              </a:rPr>
              <a:t> Know about resources &amp; further professional development available</a:t>
            </a:r>
          </a:p>
          <a:p>
            <a:pPr marL="342900" marR="0" lvl="0" indent="-342900" algn="l" defTabSz="914400" rtl="0" eaLnBrk="1" fontAlgn="base" latinLnBrk="0" hangingPunct="1">
              <a:lnSpc>
                <a:spcPct val="90000"/>
              </a:lnSpc>
              <a:spcBef>
                <a:spcPct val="20000"/>
              </a:spcBef>
              <a:spcAft>
                <a:spcPct val="0"/>
              </a:spcAft>
              <a:buClr>
                <a:srgbClr val="5C2305"/>
              </a:buClr>
              <a:buSzTx/>
              <a:buFontTx/>
              <a:buChar char="•"/>
              <a:tabLst/>
              <a:defRPr/>
            </a:pPr>
            <a:endParaRPr kumimoji="1" lang="en-US" sz="2800" b="0" i="0" u="none" strike="noStrike" kern="0" cap="none" spc="0" normalizeH="0" baseline="0" noProof="0" dirty="0" smtClean="0">
              <a:ln>
                <a:noFill/>
              </a:ln>
              <a:solidFill>
                <a:srgbClr val="663300"/>
              </a:solidFill>
              <a:effectLst/>
              <a:uLnTx/>
              <a:uFillTx/>
              <a:latin typeface="+mn-lt"/>
              <a:ea typeface="+mn-ea"/>
              <a:cs typeface="+mn-cs"/>
            </a:endParaRPr>
          </a:p>
        </p:txBody>
      </p:sp>
      <p:pic>
        <p:nvPicPr>
          <p:cNvPr id="5" name="Picture 2" descr="&quot; &quot;"/>
          <p:cNvPicPr>
            <a:picLocks noChangeAspect="1" noChangeArrowheads="1"/>
          </p:cNvPicPr>
          <p:nvPr/>
        </p:nvPicPr>
        <p:blipFill>
          <a:blip r:embed="rId3" cstate="print"/>
          <a:srcRect/>
          <a:stretch>
            <a:fillRect/>
          </a:stretch>
        </p:blipFill>
        <p:spPr bwMode="auto">
          <a:xfrm rot="1147820" flipH="1">
            <a:off x="6553199" y="306541"/>
            <a:ext cx="1687187" cy="16702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1066800" y="4733925"/>
            <a:ext cx="8421687" cy="1362075"/>
          </a:xfrm>
        </p:spPr>
        <p:txBody>
          <a:bodyPr>
            <a:normAutofit fontScale="90000"/>
          </a:bodyPr>
          <a:lstStyle/>
          <a:p>
            <a:r>
              <a:rPr lang="en-US" sz="6000" dirty="0" smtClean="0"/>
              <a:t>How do Work Samples fit into the big picture?</a:t>
            </a:r>
            <a:endParaRPr lang="en-US" sz="6000" dirty="0"/>
          </a:p>
        </p:txBody>
      </p:sp>
      <p:pic>
        <p:nvPicPr>
          <p:cNvPr id="8" name="Picture 2" descr="&quot; &quot;"/>
          <p:cNvPicPr>
            <a:picLocks noGrp="1" noChangeAspect="1" noChangeArrowheads="1"/>
          </p:cNvPicPr>
          <p:nvPr>
            <p:ph idx="1"/>
          </p:nvPr>
        </p:nvPicPr>
        <p:blipFill>
          <a:blip r:embed="rId3" cstate="print"/>
          <a:srcRect/>
          <a:stretch>
            <a:fillRect/>
          </a:stretch>
        </p:blipFill>
        <p:spPr bwMode="auto">
          <a:xfrm>
            <a:off x="3124200" y="762000"/>
            <a:ext cx="3758866"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7714488" cy="4800600"/>
          </a:xfrm>
        </p:spPr>
        <p:txBody>
          <a:bodyPr>
            <a:normAutofit fontScale="92500"/>
          </a:bodyPr>
          <a:lstStyle/>
          <a:p>
            <a:pPr marL="342900" lvl="0" indent="-342900" eaLnBrk="0" fontAlgn="base" hangingPunct="0">
              <a:spcBef>
                <a:spcPct val="20000"/>
              </a:spcBef>
              <a:spcAft>
                <a:spcPct val="0"/>
              </a:spcAft>
              <a:buClr>
                <a:srgbClr val="5C2305"/>
              </a:buClr>
              <a:buSzTx/>
              <a:buFont typeface="Wingdings" pitchFamily="2" charset="2"/>
              <a:buChar char="§"/>
              <a:defRPr/>
            </a:pPr>
            <a:r>
              <a:rPr kumimoji="1" lang="en-US" sz="3600" b="1" kern="0" dirty="0" smtClean="0">
                <a:solidFill>
                  <a:srgbClr val="BF5317"/>
                </a:solidFill>
              </a:rPr>
              <a:t>Instructional Tool</a:t>
            </a:r>
          </a:p>
          <a:p>
            <a:pPr marL="742950" lvl="1" indent="-285750" eaLnBrk="0" fontAlgn="base" hangingPunct="0">
              <a:spcBef>
                <a:spcPct val="20000"/>
              </a:spcBef>
              <a:spcAft>
                <a:spcPct val="0"/>
              </a:spcAft>
              <a:buClr>
                <a:srgbClr val="5C2305"/>
              </a:buClr>
              <a:buFontTx/>
              <a:buChar char="•"/>
              <a:defRPr/>
            </a:pPr>
            <a:r>
              <a:rPr kumimoji="1" lang="en-US" kern="0" dirty="0" smtClean="0">
                <a:solidFill>
                  <a:srgbClr val="5C2305"/>
                </a:solidFill>
              </a:rPr>
              <a:t>Makes targets explicit to students</a:t>
            </a:r>
          </a:p>
          <a:p>
            <a:pPr marL="742950" lvl="1" indent="-285750" eaLnBrk="0" fontAlgn="base" hangingPunct="0">
              <a:spcBef>
                <a:spcPct val="20000"/>
              </a:spcBef>
              <a:spcAft>
                <a:spcPct val="0"/>
              </a:spcAft>
              <a:buClr>
                <a:srgbClr val="5C2305"/>
              </a:buClr>
              <a:buFontTx/>
              <a:buChar char="•"/>
              <a:defRPr/>
            </a:pPr>
            <a:r>
              <a:rPr kumimoji="1" lang="en-US" kern="0" dirty="0" smtClean="0">
                <a:solidFill>
                  <a:srgbClr val="5C2305"/>
                </a:solidFill>
              </a:rPr>
              <a:t>Opportunities to show students models from website or other examples</a:t>
            </a:r>
          </a:p>
          <a:p>
            <a:pPr marL="342900" indent="-342900" eaLnBrk="0" fontAlgn="base" hangingPunct="0">
              <a:spcBef>
                <a:spcPct val="20000"/>
              </a:spcBef>
              <a:spcAft>
                <a:spcPct val="0"/>
              </a:spcAft>
              <a:buClr>
                <a:srgbClr val="5C2305"/>
              </a:buClr>
              <a:buSzTx/>
              <a:buFont typeface="Wingdings" pitchFamily="2" charset="2"/>
              <a:buChar char="§"/>
              <a:defRPr/>
            </a:pPr>
            <a:r>
              <a:rPr kumimoji="1" lang="en-US" sz="3600" b="1" kern="0" dirty="0" smtClean="0">
                <a:solidFill>
                  <a:srgbClr val="BF5317"/>
                </a:solidFill>
              </a:rPr>
              <a:t>Formative &amp; Interim Assessments</a:t>
            </a:r>
          </a:p>
          <a:p>
            <a:pPr marL="742950" lvl="1" indent="-285750" eaLnBrk="0" fontAlgn="base" hangingPunct="0">
              <a:spcBef>
                <a:spcPct val="20000"/>
              </a:spcBef>
              <a:spcAft>
                <a:spcPct val="0"/>
              </a:spcAft>
              <a:buClr>
                <a:srgbClr val="5C2305"/>
              </a:buClr>
              <a:buFontTx/>
              <a:buChar char="•"/>
              <a:defRPr/>
            </a:pPr>
            <a:r>
              <a:rPr kumimoji="1" lang="en-US" kern="0" dirty="0" smtClean="0">
                <a:solidFill>
                  <a:srgbClr val="5C2305"/>
                </a:solidFill>
              </a:rPr>
              <a:t>Inform instructional strategies</a:t>
            </a:r>
          </a:p>
          <a:p>
            <a:pPr marL="742950" lvl="1" indent="-285750" eaLnBrk="0" fontAlgn="base" hangingPunct="0">
              <a:spcBef>
                <a:spcPct val="20000"/>
              </a:spcBef>
              <a:spcAft>
                <a:spcPct val="0"/>
              </a:spcAft>
              <a:buClr>
                <a:srgbClr val="5C2305"/>
              </a:buClr>
              <a:buFontTx/>
              <a:buChar char="•"/>
              <a:defRPr/>
            </a:pPr>
            <a:r>
              <a:rPr kumimoji="1" lang="en-US" kern="0" dirty="0" smtClean="0">
                <a:solidFill>
                  <a:srgbClr val="5C2305"/>
                </a:solidFill>
              </a:rPr>
              <a:t>Provide data on student progress</a:t>
            </a:r>
          </a:p>
          <a:p>
            <a:pPr marL="342900" lvl="0" indent="-342900" eaLnBrk="0" fontAlgn="base" hangingPunct="0">
              <a:spcBef>
                <a:spcPct val="20000"/>
              </a:spcBef>
              <a:spcAft>
                <a:spcPct val="0"/>
              </a:spcAft>
              <a:buClr>
                <a:srgbClr val="5C2305"/>
              </a:buClr>
              <a:buSzTx/>
              <a:buFont typeface="Wingdings" pitchFamily="2" charset="2"/>
              <a:buChar char="§"/>
              <a:defRPr/>
            </a:pPr>
            <a:r>
              <a:rPr kumimoji="1" lang="en-US" sz="3600" b="1" kern="0" dirty="0" smtClean="0">
                <a:solidFill>
                  <a:srgbClr val="BF5317"/>
                </a:solidFill>
              </a:rPr>
              <a:t>Classroom/ Summative Assessment</a:t>
            </a:r>
          </a:p>
          <a:p>
            <a:pPr marL="742950" lvl="1" indent="-285750" eaLnBrk="0" fontAlgn="base" hangingPunct="0">
              <a:spcBef>
                <a:spcPct val="20000"/>
              </a:spcBef>
              <a:spcAft>
                <a:spcPct val="0"/>
              </a:spcAft>
              <a:buClr>
                <a:srgbClr val="5C2305"/>
              </a:buClr>
              <a:buFontTx/>
              <a:buChar char="•"/>
              <a:defRPr/>
            </a:pPr>
            <a:r>
              <a:rPr kumimoji="1" lang="en-US" kern="0" dirty="0" smtClean="0">
                <a:solidFill>
                  <a:srgbClr val="5C2305"/>
                </a:solidFill>
              </a:rPr>
              <a:t>End of unit, course, etc. or Essential Skills</a:t>
            </a:r>
          </a:p>
          <a:p>
            <a:pPr marL="742950" lvl="1" indent="-285750" eaLnBrk="0" fontAlgn="base" hangingPunct="0">
              <a:spcBef>
                <a:spcPct val="20000"/>
              </a:spcBef>
              <a:spcAft>
                <a:spcPct val="0"/>
              </a:spcAft>
              <a:buClr>
                <a:srgbClr val="5C2305"/>
              </a:buClr>
              <a:buFontTx/>
              <a:buChar char="•"/>
              <a:defRPr/>
            </a:pPr>
            <a:endParaRPr kumimoji="1" lang="en-US" kern="0" dirty="0" smtClean="0">
              <a:solidFill>
                <a:srgbClr val="5C2305"/>
              </a:solidFill>
            </a:endParaRPr>
          </a:p>
        </p:txBody>
      </p:sp>
      <p:sp>
        <p:nvSpPr>
          <p:cNvPr id="4" name="Title 1"/>
          <p:cNvSpPr txBox="1">
            <a:spLocks noGrp="1"/>
          </p:cNvSpPr>
          <p:nvPr>
            <p:ph type="title"/>
          </p:nvPr>
        </p:nvSpPr>
        <p:spPr>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3200" b="1" i="0" u="none" strike="noStrike" kern="0" cap="none" spc="0" normalizeH="0" baseline="0" noProof="0" dirty="0" smtClean="0">
                <a:ln>
                  <a:noFill/>
                </a:ln>
                <a:solidFill>
                  <a:srgbClr val="663300"/>
                </a:solidFill>
                <a:effectLst/>
                <a:uLnTx/>
                <a:uFillTx/>
                <a:latin typeface="+mj-lt"/>
                <a:ea typeface="+mj-ea"/>
                <a:cs typeface="+mj-cs"/>
              </a:rPr>
              <a:t>Multiple Uses for the Scoring Guide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b="1" dirty="0" smtClean="0"/>
              <a:t>Slide 22 Blank Title</a:t>
            </a:r>
            <a:endParaRPr lang="en-US" b="1" dirty="0"/>
          </a:p>
        </p:txBody>
      </p:sp>
      <p:pic>
        <p:nvPicPr>
          <p:cNvPr id="5" name="Picture 2" descr="Oregon Common Core State Standards logo"/>
          <p:cNvPicPr>
            <a:picLocks noChangeAspect="1" noChangeArrowheads="1"/>
          </p:cNvPicPr>
          <p:nvPr/>
        </p:nvPicPr>
        <p:blipFill>
          <a:blip r:embed="rId3" cstate="print"/>
          <a:srcRect/>
          <a:stretch>
            <a:fillRect/>
          </a:stretch>
        </p:blipFill>
        <p:spPr bwMode="auto">
          <a:xfrm>
            <a:off x="1066800" y="3886200"/>
            <a:ext cx="7974014" cy="2208188"/>
          </a:xfrm>
          <a:prstGeom prst="rect">
            <a:avLst/>
          </a:prstGeom>
          <a:noFill/>
          <a:ln w="9525">
            <a:noFill/>
            <a:miter lim="800000"/>
            <a:headEnd/>
            <a:tailEnd/>
          </a:ln>
        </p:spPr>
      </p:pic>
      <p:sp>
        <p:nvSpPr>
          <p:cNvPr id="4" name="Content Placeholder 5"/>
          <p:cNvSpPr>
            <a:spLocks noGrp="1"/>
          </p:cNvSpPr>
          <p:nvPr>
            <p:ph idx="4294967295"/>
          </p:nvPr>
        </p:nvSpPr>
        <p:spPr>
          <a:xfrm>
            <a:off x="1644650" y="381000"/>
            <a:ext cx="7499350" cy="5867400"/>
          </a:xfrm>
        </p:spPr>
        <p:txBody>
          <a:bodyPr>
            <a:normAutofit/>
          </a:bodyPr>
          <a:lstStyle/>
          <a:p>
            <a:pPr marL="457200" indent="-457200">
              <a:buClr>
                <a:schemeClr val="accent5">
                  <a:lumMod val="50000"/>
                </a:schemeClr>
              </a:buClr>
              <a:buFont typeface="Wingdings" pitchFamily="2" charset="2"/>
              <a:buChar char="q"/>
            </a:pPr>
            <a:r>
              <a:rPr lang="en-US" sz="3600" dirty="0" smtClean="0"/>
              <a:t>What are the Common Core State Standards for Literacy in Science, Social Studies &amp; Technical Subjects?</a:t>
            </a:r>
          </a:p>
          <a:p>
            <a:pPr marL="457200" indent="-457200">
              <a:buClr>
                <a:schemeClr val="accent5">
                  <a:lumMod val="50000"/>
                </a:schemeClr>
              </a:buClr>
              <a:buFont typeface="Wingdings" pitchFamily="2" charset="2"/>
              <a:buChar char="q"/>
            </a:pPr>
            <a:endParaRPr lang="en-US" sz="1400" dirty="0" smtClean="0"/>
          </a:p>
          <a:p>
            <a:pPr marL="457200" indent="-457200">
              <a:buClr>
                <a:schemeClr val="accent5">
                  <a:lumMod val="50000"/>
                </a:schemeClr>
              </a:buClr>
              <a:buFont typeface="Wingdings" pitchFamily="2" charset="2"/>
              <a:buChar char="q"/>
            </a:pPr>
            <a:r>
              <a:rPr lang="en-US" sz="3600" dirty="0" smtClean="0"/>
              <a:t>How do they fit in with reading work samples and the scoring guide?</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143000" y="76200"/>
            <a:ext cx="7498080" cy="1143000"/>
          </a:xfrm>
          <a:prstGeom prst="rect">
            <a:avLst/>
          </a:prstGeom>
          <a:noFill/>
        </p:spPr>
        <p:txBody>
          <a:bodyPr wrap="square" rtlCol="0">
            <a:spAutoFit/>
          </a:bodyPr>
          <a:lstStyle/>
          <a:p>
            <a:pPr algn="ctr"/>
            <a:r>
              <a:rPr lang="en-US" sz="3200" dirty="0" smtClean="0">
                <a:latin typeface="+mj-lt"/>
              </a:rPr>
              <a:t>Changes in Text Complexity Requirements</a:t>
            </a:r>
            <a:endParaRPr lang="en-US" sz="3200" dirty="0">
              <a:latin typeface="+mj-lt"/>
            </a:endParaRPr>
          </a:p>
        </p:txBody>
      </p:sp>
      <p:graphicFrame>
        <p:nvGraphicFramePr>
          <p:cNvPr id="6" name="Table 5" descr="Three columns with headers with 6 subsequent rows:&#10;1) Text Complexity Grade Band in the Standards&#10;* K-1&#10;* 2-3&#10;* 4-5&#10;* 6-8&#10;* 9-10&#10;* 11-CCR&#10;&#10;2) Old Lexile Ranges &#10;* N/A&#10;* 450-725&#10;* 645-845&#10;* 860-1010&#10;* 960-1115&#10;* 1070-1220&#10;&#10;3) Lexile Ranges Aligned to CCSS expectations&#10;* N/A&#10;* 450-790&#10;* 770-980&#10;* 955-1155&#10;* 1080-1305&#10;* 1215-1355&#10;"/>
          <p:cNvGraphicFramePr>
            <a:graphicFrameLocks noGrp="1"/>
          </p:cNvGraphicFramePr>
          <p:nvPr>
            <p:extLst>
              <p:ext uri="{D42A27DB-BD31-4B8C-83A1-F6EECF244321}">
                <p14:modId xmlns:p14="http://schemas.microsoft.com/office/powerpoint/2010/main" val="344478654"/>
              </p:ext>
            </p:extLst>
          </p:nvPr>
        </p:nvGraphicFramePr>
        <p:xfrm>
          <a:off x="1600200" y="1066800"/>
          <a:ext cx="6781800" cy="4952998"/>
        </p:xfrm>
        <a:graphic>
          <a:graphicData uri="http://schemas.openxmlformats.org/drawingml/2006/table">
            <a:tbl>
              <a:tblPr firstRow="1"/>
              <a:tblGrid>
                <a:gridCol w="2260600">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tblGrid>
              <a:tr h="1651000">
                <a:tc>
                  <a:txBody>
                    <a:bodyPr/>
                    <a:lstStyle/>
                    <a:p>
                      <a:pPr marL="0" marR="0">
                        <a:spcBef>
                          <a:spcPts val="0"/>
                        </a:spcBef>
                        <a:spcAft>
                          <a:spcPts val="0"/>
                        </a:spcAft>
                      </a:pPr>
                      <a:r>
                        <a:rPr lang="en-US" sz="2400" b="1" dirty="0">
                          <a:solidFill>
                            <a:srgbClr val="000000"/>
                          </a:solidFill>
                          <a:latin typeface="+mj-lt"/>
                          <a:ea typeface="Times New Roman"/>
                          <a:cs typeface="Perpetua"/>
                        </a:rPr>
                        <a:t>Text Complexity Grade Band in the Standards </a:t>
                      </a:r>
                      <a:endParaRPr lang="en-US" sz="2400" dirty="0">
                        <a:solidFill>
                          <a:srgbClr val="000000"/>
                        </a:solidFill>
                        <a:latin typeface="+mj-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400" b="1" dirty="0" smtClean="0">
                        <a:solidFill>
                          <a:srgbClr val="000000"/>
                        </a:solidFill>
                        <a:latin typeface="+mj-lt"/>
                        <a:ea typeface="Times New Roman"/>
                        <a:cs typeface="Perpetua"/>
                      </a:endParaRPr>
                    </a:p>
                    <a:p>
                      <a:pPr marL="0" marR="0">
                        <a:spcBef>
                          <a:spcPts val="0"/>
                        </a:spcBef>
                        <a:spcAft>
                          <a:spcPts val="0"/>
                        </a:spcAft>
                      </a:pPr>
                      <a:r>
                        <a:rPr lang="en-US" sz="2400" b="1" dirty="0" smtClean="0">
                          <a:solidFill>
                            <a:srgbClr val="000000"/>
                          </a:solidFill>
                          <a:latin typeface="+mj-lt"/>
                          <a:ea typeface="Times New Roman"/>
                          <a:cs typeface="Perpetua"/>
                        </a:rPr>
                        <a:t>Old </a:t>
                      </a:r>
                      <a:r>
                        <a:rPr lang="en-US" sz="2400" b="1" dirty="0">
                          <a:solidFill>
                            <a:srgbClr val="000000"/>
                          </a:solidFill>
                          <a:latin typeface="+mj-lt"/>
                          <a:ea typeface="Times New Roman"/>
                          <a:cs typeface="Perpetua"/>
                        </a:rPr>
                        <a:t>Lexile Ranges </a:t>
                      </a:r>
                      <a:endParaRPr lang="en-US" sz="2400" dirty="0">
                        <a:solidFill>
                          <a:srgbClr val="000000"/>
                        </a:solidFill>
                        <a:latin typeface="+mj-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000000"/>
                          </a:solidFill>
                          <a:latin typeface="+mj-lt"/>
                          <a:ea typeface="Times New Roman"/>
                          <a:cs typeface="Perpetua"/>
                        </a:rPr>
                        <a:t>Lexile Ranges Aligned to </a:t>
                      </a:r>
                      <a:r>
                        <a:rPr lang="en-US" sz="2400" b="1" dirty="0" smtClean="0">
                          <a:solidFill>
                            <a:srgbClr val="000000"/>
                          </a:solidFill>
                          <a:latin typeface="+mj-lt"/>
                          <a:ea typeface="Times New Roman"/>
                          <a:cs typeface="Perpetua"/>
                        </a:rPr>
                        <a:t>CCSS </a:t>
                      </a:r>
                      <a:r>
                        <a:rPr lang="en-US" sz="2400" b="1" dirty="0">
                          <a:solidFill>
                            <a:srgbClr val="000000"/>
                          </a:solidFill>
                          <a:latin typeface="+mj-lt"/>
                          <a:ea typeface="Times New Roman"/>
                          <a:cs typeface="Perpetua"/>
                        </a:rPr>
                        <a:t>expectations </a:t>
                      </a:r>
                      <a:endParaRPr lang="en-US" sz="2400" dirty="0">
                        <a:solidFill>
                          <a:srgbClr val="000000"/>
                        </a:solidFill>
                        <a:latin typeface="+mj-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0333">
                <a:tc>
                  <a:txBody>
                    <a:bodyPr/>
                    <a:lstStyle/>
                    <a:p>
                      <a:pPr marL="0" marR="0">
                        <a:spcBef>
                          <a:spcPts val="0"/>
                        </a:spcBef>
                        <a:spcAft>
                          <a:spcPts val="0"/>
                        </a:spcAft>
                      </a:pPr>
                      <a:r>
                        <a:rPr lang="en-US" sz="2000" smtClean="0">
                          <a:solidFill>
                            <a:srgbClr val="000000"/>
                          </a:solidFill>
                          <a:latin typeface="+mn-lt"/>
                          <a:ea typeface="Times New Roman"/>
                          <a:cs typeface="Perpetua"/>
                        </a:rPr>
                        <a:t>K–1 </a:t>
                      </a:r>
                      <a:endParaRPr lang="en-US" sz="2000" dirty="0">
                        <a:solidFill>
                          <a:srgbClr val="000000"/>
                        </a:solidFill>
                        <a:latin typeface="+mn-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smtClean="0">
                          <a:solidFill>
                            <a:srgbClr val="000000"/>
                          </a:solidFill>
                          <a:latin typeface="+mn-lt"/>
                          <a:ea typeface="Times New Roman"/>
                          <a:cs typeface="Perpetua"/>
                        </a:rPr>
                        <a:t>N/A </a:t>
                      </a:r>
                      <a:endParaRPr lang="en-US" sz="2000" dirty="0">
                        <a:solidFill>
                          <a:srgbClr val="000000"/>
                        </a:solidFill>
                        <a:latin typeface="+mn-lt"/>
                        <a:ea typeface="Times New Roman"/>
                        <a:cs typeface="Perpetu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N/A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2–3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latin typeface="+mn-lt"/>
                          <a:ea typeface="Times New Roman"/>
                          <a:cs typeface="Perpetua"/>
                        </a:rPr>
                        <a:t>450–725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450–790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latin typeface="+mn-lt"/>
                          <a:ea typeface="Times New Roman"/>
                          <a:cs typeface="Perpetua"/>
                        </a:rPr>
                        <a:t>645–845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770–980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6–8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latin typeface="+mn-lt"/>
                          <a:ea typeface="Times New Roman"/>
                          <a:cs typeface="Perpetua"/>
                        </a:rPr>
                        <a:t>860–1010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955–1155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9–10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latin typeface="+mn-lt"/>
                          <a:ea typeface="Times New Roman"/>
                          <a:cs typeface="Perpetua"/>
                        </a:rPr>
                        <a:t>960–1115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1080–1305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0333">
                <a:tc>
                  <a:txBody>
                    <a:bodyPr/>
                    <a:lstStyle/>
                    <a:p>
                      <a:pPr marL="0" marR="0">
                        <a:spcBef>
                          <a:spcPts val="0"/>
                        </a:spcBef>
                        <a:spcAft>
                          <a:spcPts val="0"/>
                        </a:spcAft>
                      </a:pPr>
                      <a:r>
                        <a:rPr lang="en-US" sz="2000">
                          <a:solidFill>
                            <a:srgbClr val="000000"/>
                          </a:solidFill>
                          <a:latin typeface="+mn-lt"/>
                          <a:ea typeface="Times New Roman"/>
                          <a:cs typeface="Perpetua"/>
                        </a:rPr>
                        <a:t>11–CCR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1070–1220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latin typeface="+mn-lt"/>
                          <a:ea typeface="Times New Roman"/>
                          <a:cs typeface="Perpetua"/>
                        </a:rPr>
                        <a:t>1215–1355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lstStyle/>
          <a:p>
            <a:pPr algn="ctr"/>
            <a:r>
              <a:rPr lang="en-US" dirty="0" smtClean="0"/>
              <a:t>College Remediation Needs</a:t>
            </a:r>
            <a:endParaRPr lang="en-US" dirty="0"/>
          </a:p>
        </p:txBody>
      </p:sp>
      <p:pic>
        <p:nvPicPr>
          <p:cNvPr id="4" name="Content Placeholder 3" descr="&quot; &quot;"/>
          <p:cNvPicPr>
            <a:picLocks noGrp="1" noChangeAspect="1"/>
          </p:cNvPicPr>
          <p:nvPr>
            <p:ph idx="1"/>
          </p:nvPr>
        </p:nvPicPr>
        <p:blipFill>
          <a:blip r:embed="rId3" cstate="print"/>
          <a:stretch>
            <a:fillRect/>
          </a:stretch>
        </p:blipFill>
        <p:spPr>
          <a:xfrm>
            <a:off x="5181600" y="4038600"/>
            <a:ext cx="3742182" cy="2494788"/>
          </a:xfrm>
        </p:spPr>
      </p:pic>
      <p:sp>
        <p:nvSpPr>
          <p:cNvPr id="5" name="TextBox 4"/>
          <p:cNvSpPr txBox="1"/>
          <p:nvPr/>
        </p:nvSpPr>
        <p:spPr>
          <a:xfrm>
            <a:off x="1295400" y="1219200"/>
            <a:ext cx="6858000" cy="1077218"/>
          </a:xfrm>
          <a:prstGeom prst="rect">
            <a:avLst/>
          </a:prstGeom>
          <a:noFill/>
        </p:spPr>
        <p:txBody>
          <a:bodyPr wrap="square" rtlCol="0">
            <a:spAutoFit/>
          </a:bodyPr>
          <a:lstStyle/>
          <a:p>
            <a:pPr indent="-457200" defTabSz="509588">
              <a:buFont typeface="Arial" pitchFamily="34" charset="0"/>
              <a:buChar char="•"/>
            </a:pPr>
            <a:r>
              <a:rPr lang="en-US" sz="3200" b="1" dirty="0" smtClean="0">
                <a:solidFill>
                  <a:srgbClr val="0070C0"/>
                </a:solidFill>
                <a:latin typeface="+mn-lt"/>
              </a:rPr>
              <a:t>1/3</a:t>
            </a:r>
            <a:r>
              <a:rPr lang="en-US" sz="3200" dirty="0" smtClean="0">
                <a:solidFill>
                  <a:schemeClr val="accent5">
                    <a:lumMod val="75000"/>
                  </a:schemeClr>
                </a:solidFill>
                <a:latin typeface="+mn-lt"/>
              </a:rPr>
              <a:t> of high school graduates need 	remedial reading classes in college.</a:t>
            </a:r>
            <a:endParaRPr lang="en-US" sz="3200" dirty="0">
              <a:solidFill>
                <a:schemeClr val="accent5">
                  <a:lumMod val="75000"/>
                </a:schemeClr>
              </a:solidFill>
              <a:latin typeface="+mn-lt"/>
            </a:endParaRPr>
          </a:p>
        </p:txBody>
      </p:sp>
      <p:sp>
        <p:nvSpPr>
          <p:cNvPr id="6" name="TextBox 5"/>
          <p:cNvSpPr txBox="1"/>
          <p:nvPr/>
        </p:nvSpPr>
        <p:spPr>
          <a:xfrm>
            <a:off x="1219200" y="2590800"/>
            <a:ext cx="7467600" cy="1077218"/>
          </a:xfrm>
          <a:prstGeom prst="rect">
            <a:avLst/>
          </a:prstGeom>
          <a:noFill/>
        </p:spPr>
        <p:txBody>
          <a:bodyPr wrap="square" rtlCol="0">
            <a:spAutoFit/>
          </a:bodyPr>
          <a:lstStyle/>
          <a:p>
            <a:pPr indent="-457200" defTabSz="509588">
              <a:buFont typeface="Arial" pitchFamily="34" charset="0"/>
              <a:buChar char="•"/>
            </a:pPr>
            <a:r>
              <a:rPr lang="en-US" sz="3200" b="1" dirty="0" smtClean="0">
                <a:solidFill>
                  <a:srgbClr val="0070C0"/>
                </a:solidFill>
                <a:latin typeface="+mn-lt"/>
              </a:rPr>
              <a:t>42% </a:t>
            </a:r>
            <a:r>
              <a:rPr lang="en-US" sz="3200" dirty="0" smtClean="0">
                <a:solidFill>
                  <a:schemeClr val="accent5">
                    <a:lumMod val="75000"/>
                  </a:schemeClr>
                </a:solidFill>
                <a:latin typeface="+mn-lt"/>
              </a:rPr>
              <a:t>of high school graduates need 	remedial reading in community colleges</a:t>
            </a:r>
          </a:p>
        </p:txBody>
      </p:sp>
      <p:sp>
        <p:nvSpPr>
          <p:cNvPr id="7" name="TextBox 6"/>
          <p:cNvSpPr txBox="1"/>
          <p:nvPr/>
        </p:nvSpPr>
        <p:spPr>
          <a:xfrm>
            <a:off x="1219200" y="3881497"/>
            <a:ext cx="4038600" cy="2062103"/>
          </a:xfrm>
          <a:prstGeom prst="rect">
            <a:avLst/>
          </a:prstGeom>
          <a:noFill/>
        </p:spPr>
        <p:txBody>
          <a:bodyPr wrap="square" rtlCol="0">
            <a:spAutoFit/>
          </a:bodyPr>
          <a:lstStyle/>
          <a:p>
            <a:pPr indent="-457200" defTabSz="457200">
              <a:buClr>
                <a:srgbClr val="0070C0"/>
              </a:buClr>
              <a:buFont typeface="Arial" pitchFamily="34" charset="0"/>
              <a:buChar char="•"/>
            </a:pPr>
            <a:r>
              <a:rPr lang="en-US" sz="3200" dirty="0" smtClean="0">
                <a:solidFill>
                  <a:schemeClr val="accent5">
                    <a:lumMod val="75000"/>
                  </a:schemeClr>
                </a:solidFill>
                <a:latin typeface="+mn-lt"/>
              </a:rPr>
              <a:t>Costs for remedial 	education post high 	school are nearly 	</a:t>
            </a:r>
            <a:r>
              <a:rPr lang="en-US" sz="3200" b="1" dirty="0" smtClean="0">
                <a:solidFill>
                  <a:srgbClr val="0070C0"/>
                </a:solidFill>
                <a:latin typeface="+mn-lt"/>
              </a:rPr>
              <a:t>$3.7 </a:t>
            </a:r>
            <a:r>
              <a:rPr lang="en-US" sz="3200" dirty="0" smtClean="0">
                <a:solidFill>
                  <a:schemeClr val="accent5">
                    <a:lumMod val="75000"/>
                  </a:schemeClr>
                </a:solidFill>
                <a:latin typeface="+mn-lt"/>
              </a:rPr>
              <a:t>billion annually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435608" y="76200"/>
            <a:ext cx="7498080" cy="1143000"/>
          </a:xfrm>
          <a:prstGeom prst="rect">
            <a:avLst/>
          </a:prstGeom>
          <a:noFill/>
        </p:spPr>
        <p:txBody>
          <a:bodyPr wrap="square" rtlCol="0">
            <a:spAutoFit/>
          </a:bodyPr>
          <a:lstStyle/>
          <a:p>
            <a:pPr algn="ctr"/>
            <a:r>
              <a:rPr lang="en-US" sz="3600" dirty="0" smtClean="0">
                <a:solidFill>
                  <a:schemeClr val="accent4">
                    <a:lumMod val="50000"/>
                  </a:schemeClr>
                </a:solidFill>
                <a:latin typeface="+mj-lt"/>
              </a:rPr>
              <a:t>Three Challenges</a:t>
            </a:r>
          </a:p>
          <a:p>
            <a:pPr algn="ctr"/>
            <a:r>
              <a:rPr lang="en-US" sz="3600" dirty="0" smtClean="0">
                <a:solidFill>
                  <a:schemeClr val="accent4">
                    <a:lumMod val="50000"/>
                  </a:schemeClr>
                </a:solidFill>
                <a:latin typeface="+mj-lt"/>
              </a:rPr>
              <a:t>Educators Must Address</a:t>
            </a:r>
            <a:endParaRPr lang="en-US" sz="3600" dirty="0">
              <a:solidFill>
                <a:schemeClr val="accent4">
                  <a:lumMod val="50000"/>
                </a:schemeClr>
              </a:solidFill>
              <a:latin typeface="+mj-lt"/>
            </a:endParaRPr>
          </a:p>
        </p:txBody>
      </p:sp>
      <p:sp>
        <p:nvSpPr>
          <p:cNvPr id="5" name="Content Placeholder 4"/>
          <p:cNvSpPr>
            <a:spLocks noGrp="1"/>
          </p:cNvSpPr>
          <p:nvPr>
            <p:ph idx="1"/>
          </p:nvPr>
        </p:nvSpPr>
        <p:spPr>
          <a:xfrm>
            <a:off x="1435608" y="1447800"/>
            <a:ext cx="7498080" cy="4616648"/>
          </a:xfrm>
          <a:prstGeom prst="rect">
            <a:avLst/>
          </a:prstGeom>
        </p:spPr>
        <p:txBody>
          <a:bodyPr wrap="square">
            <a:spAutoFit/>
          </a:bodyPr>
          <a:lstStyle/>
          <a:p>
            <a:pPr marL="457200" indent="-457200">
              <a:spcAft>
                <a:spcPts val="600"/>
              </a:spcAft>
              <a:buClr>
                <a:schemeClr val="tx2">
                  <a:lumMod val="75000"/>
                </a:schemeClr>
              </a:buClr>
              <a:buFont typeface="+mj-lt"/>
              <a:buAutoNum type="arabicParenR"/>
            </a:pPr>
            <a:r>
              <a:rPr lang="en-US" sz="2400" b="0" dirty="0" smtClean="0">
                <a:latin typeface="+mn-lt"/>
              </a:rPr>
              <a:t>the need for fundamental change in attitudes and instructional practices,</a:t>
            </a:r>
          </a:p>
          <a:p>
            <a:pPr marL="457200" indent="-457200">
              <a:spcAft>
                <a:spcPts val="600"/>
              </a:spcAft>
              <a:buClr>
                <a:schemeClr val="tx2">
                  <a:lumMod val="75000"/>
                </a:schemeClr>
              </a:buClr>
              <a:buFont typeface="+mj-lt"/>
              <a:buAutoNum type="arabicParenR"/>
            </a:pPr>
            <a:r>
              <a:rPr lang="en-US" sz="2400" b="0" dirty="0" smtClean="0">
                <a:latin typeface="+mn-lt"/>
              </a:rPr>
              <a:t>the need to resolve tensions between teachers and administrators about the types of formative assessments each prefer, and </a:t>
            </a:r>
          </a:p>
          <a:p>
            <a:pPr marL="457200" indent="-457200">
              <a:spcAft>
                <a:spcPts val="600"/>
              </a:spcAft>
              <a:buClr>
                <a:schemeClr val="tx2">
                  <a:lumMod val="75000"/>
                </a:schemeClr>
              </a:buClr>
              <a:buFont typeface="+mj-lt"/>
              <a:buAutoNum type="arabicParenR"/>
            </a:pPr>
            <a:r>
              <a:rPr lang="en-US" sz="2400" b="0" dirty="0" smtClean="0">
                <a:latin typeface="+mn-lt"/>
              </a:rPr>
              <a:t>the need to change educators’ attitudes and beliefs about indicators of student success. </a:t>
            </a:r>
          </a:p>
          <a:p>
            <a:pPr marL="7938" indent="9525">
              <a:buNone/>
            </a:pPr>
            <a:r>
              <a:rPr lang="en-US" sz="2400" b="0" dirty="0" smtClean="0">
                <a:latin typeface="+mn-lt"/>
              </a:rPr>
              <a:t>All will require new thinking about the purposes of assessment, student abilities, and teaching methods; attention to new instructional resources; and the development of new assessment and pedagogical skills.</a:t>
            </a:r>
            <a:endParaRPr lang="en-US" sz="2400" b="0" dirty="0">
              <a:latin typeface="+mn-lt"/>
            </a:endParaRPr>
          </a:p>
        </p:txBody>
      </p:sp>
      <p:sp>
        <p:nvSpPr>
          <p:cNvPr id="6" name="TextBox 5"/>
          <p:cNvSpPr txBox="1"/>
          <p:nvPr/>
        </p:nvSpPr>
        <p:spPr>
          <a:xfrm>
            <a:off x="5181600" y="6172200"/>
            <a:ext cx="4267200" cy="646331"/>
          </a:xfrm>
          <a:prstGeom prst="rect">
            <a:avLst/>
          </a:prstGeom>
          <a:noFill/>
        </p:spPr>
        <p:txBody>
          <a:bodyPr wrap="square" rtlCol="0">
            <a:spAutoFit/>
          </a:bodyPr>
          <a:lstStyle/>
          <a:p>
            <a:r>
              <a:rPr lang="en-US" sz="1800" b="0" i="1" dirty="0" smtClean="0">
                <a:latin typeface="+mn-lt"/>
              </a:rPr>
              <a:t>Assessments to Guide Adolescent</a:t>
            </a:r>
          </a:p>
          <a:p>
            <a:r>
              <a:rPr lang="en-US" sz="1800" b="0" i="1" dirty="0" smtClean="0">
                <a:latin typeface="+mn-lt"/>
              </a:rPr>
              <a:t>Literacy Instruction, </a:t>
            </a:r>
            <a:r>
              <a:rPr lang="en-US" sz="1800" b="0" dirty="0" smtClean="0">
                <a:latin typeface="+mn-lt"/>
              </a:rPr>
              <a:t>pg 4</a:t>
            </a:r>
            <a:endParaRPr lang="en-US" sz="1800" b="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xfrm>
            <a:off x="1435608" y="-76200"/>
            <a:ext cx="749808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4400" b="1" i="0" u="none" strike="noStrike" kern="0" cap="none" spc="0" normalizeH="0" baseline="0" noProof="0" dirty="0" smtClean="0">
                <a:ln>
                  <a:noFill/>
                </a:ln>
                <a:solidFill>
                  <a:schemeClr val="accent6">
                    <a:lumMod val="50000"/>
                  </a:schemeClr>
                </a:solidFill>
                <a:uLnTx/>
                <a:uFillTx/>
                <a:latin typeface="Trebuchet MS" pitchFamily="34" charset="0"/>
                <a:ea typeface="+mj-ea"/>
                <a:cs typeface="+mj-cs"/>
              </a:rPr>
              <a:t>Resources</a:t>
            </a:r>
          </a:p>
        </p:txBody>
      </p:sp>
      <p:sp>
        <p:nvSpPr>
          <p:cNvPr id="5" name="Rectangle 6"/>
          <p:cNvSpPr>
            <a:spLocks noGrp="1" noChangeArrowheads="1"/>
          </p:cNvSpPr>
          <p:nvPr>
            <p:ph idx="1"/>
          </p:nvPr>
        </p:nvSpPr>
        <p:spPr bwMode="auto">
          <a:xfrm>
            <a:off x="990600" y="990600"/>
            <a:ext cx="8153400" cy="5867400"/>
          </a:xfrm>
          <a:prstGeom prst="rect">
            <a:avLst/>
          </a:prstGeom>
          <a:noFill/>
          <a:ln w="9525">
            <a:noFill/>
            <a:miter lim="800000"/>
            <a:headEnd/>
            <a:tailEnd/>
          </a:ln>
        </p:spPr>
        <p:txBody>
          <a:bodyPr>
            <a:normAutofit fontScale="85000" lnSpcReduction="20000"/>
          </a:bodyPr>
          <a:lstStyle/>
          <a:p>
            <a:pPr marL="342900" indent="-342900">
              <a:lnSpc>
                <a:spcPct val="120000"/>
              </a:lnSpc>
              <a:spcBef>
                <a:spcPct val="20000"/>
              </a:spcBef>
              <a:spcAft>
                <a:spcPts val="600"/>
              </a:spcAft>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Oregon Literacy Framework: Assessment Section</a:t>
            </a:r>
          </a:p>
          <a:p>
            <a:pPr marL="342900" indent="-342900">
              <a:lnSpc>
                <a:spcPct val="120000"/>
              </a:lnSpc>
              <a:spcBef>
                <a:spcPct val="20000"/>
              </a:spcBef>
              <a:spcAft>
                <a:spcPts val="600"/>
              </a:spcAft>
              <a:buClr>
                <a:schemeClr val="tx2"/>
              </a:buClr>
              <a:buSzPct val="50000"/>
              <a:buFont typeface="Wingdings" pitchFamily="2" charset="2"/>
              <a:buNone/>
            </a:pPr>
            <a:r>
              <a:rPr lang="en-US" dirty="0" smtClean="0">
                <a:solidFill>
                  <a:schemeClr val="accent6">
                    <a:lumMod val="50000"/>
                  </a:schemeClr>
                </a:solidFill>
                <a:latin typeface="Trebuchet MS" pitchFamily="34" charset="0"/>
                <a:hlinkClick r:id="rId3"/>
              </a:rPr>
              <a:t>http://www.ode.state.or.us/search/page/?id=2834</a:t>
            </a:r>
            <a:endParaRPr lang="en-US" dirty="0" smtClean="0">
              <a:solidFill>
                <a:schemeClr val="accent6">
                  <a:lumMod val="50000"/>
                </a:schemeClr>
              </a:solidFill>
              <a:latin typeface="Trebuchet MS" pitchFamily="34" charset="0"/>
            </a:endParaRPr>
          </a:p>
          <a:p>
            <a:pPr marL="342900" indent="-342900">
              <a:lnSpc>
                <a:spcPct val="120000"/>
              </a:lnSpc>
              <a:spcBef>
                <a:spcPct val="20000"/>
              </a:spcBef>
              <a:spcAft>
                <a:spcPts val="600"/>
              </a:spcAft>
              <a:buClr>
                <a:schemeClr val="tx2"/>
              </a:buClr>
              <a:buSzPct val="50000"/>
              <a:buFont typeface="Wingdings" pitchFamily="2" charset="2"/>
              <a:buNone/>
            </a:pPr>
            <a:endParaRPr lang="en-US" sz="1200" b="0" dirty="0" smtClean="0">
              <a:solidFill>
                <a:schemeClr val="accent6">
                  <a:lumMod val="50000"/>
                </a:schemeClr>
              </a:solidFill>
              <a:latin typeface="Trebuchet MS" pitchFamily="34" charset="0"/>
            </a:endParaRPr>
          </a:p>
          <a:p>
            <a:pPr marL="342900" indent="-342900">
              <a:lnSpc>
                <a:spcPct val="120000"/>
              </a:lnSpc>
              <a:spcBef>
                <a:spcPct val="20000"/>
              </a:spcBef>
              <a:spcAft>
                <a:spcPts val="600"/>
              </a:spcAft>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Work Samples</a:t>
            </a:r>
            <a:endParaRPr lang="en-US" sz="2800" b="0" dirty="0">
              <a:solidFill>
                <a:schemeClr val="accent6">
                  <a:lumMod val="50000"/>
                </a:schemeClr>
              </a:solidFill>
              <a:latin typeface="Trebuchet MS" pitchFamily="34" charset="0"/>
            </a:endParaRPr>
          </a:p>
          <a:p>
            <a:pPr marL="342900" indent="-342900">
              <a:lnSpc>
                <a:spcPct val="120000"/>
              </a:lnSpc>
              <a:spcBef>
                <a:spcPts val="0"/>
              </a:spcBef>
              <a:spcAft>
                <a:spcPts val="600"/>
              </a:spcAft>
              <a:buClr>
                <a:schemeClr val="tx2"/>
              </a:buClr>
              <a:buSzPct val="50000"/>
              <a:buFont typeface="Wingdings" pitchFamily="2" charset="2"/>
              <a:buNone/>
            </a:pPr>
            <a:r>
              <a:rPr lang="en-US" dirty="0" smtClean="0">
                <a:solidFill>
                  <a:srgbClr val="808000"/>
                </a:solidFill>
                <a:latin typeface="Trebuchet MS" pitchFamily="34" charset="0"/>
                <a:hlinkClick r:id="rId4"/>
              </a:rPr>
              <a:t>www.ode.state.or.us/go/worksamples</a:t>
            </a:r>
            <a:endParaRPr lang="en-US" dirty="0" smtClean="0">
              <a:solidFill>
                <a:srgbClr val="808000"/>
              </a:solidFill>
              <a:latin typeface="Trebuchet MS" pitchFamily="34" charset="0"/>
            </a:endParaRPr>
          </a:p>
          <a:p>
            <a:pPr marL="342900" indent="-342900">
              <a:lnSpc>
                <a:spcPct val="120000"/>
              </a:lnSpc>
              <a:spcBef>
                <a:spcPct val="20000"/>
              </a:spcBef>
              <a:spcAft>
                <a:spcPts val="600"/>
              </a:spcAft>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Oregon Data Project:</a:t>
            </a:r>
          </a:p>
          <a:p>
            <a:pPr marL="342900" indent="-342900">
              <a:lnSpc>
                <a:spcPct val="120000"/>
              </a:lnSpc>
              <a:spcBef>
                <a:spcPts val="0"/>
              </a:spcBef>
              <a:spcAft>
                <a:spcPts val="600"/>
              </a:spcAft>
              <a:buClr>
                <a:schemeClr val="tx2"/>
              </a:buClr>
              <a:buSzPct val="50000"/>
              <a:buFont typeface="Wingdings" pitchFamily="2" charset="2"/>
              <a:buNone/>
            </a:pPr>
            <a:r>
              <a:rPr lang="en-US" dirty="0" smtClean="0">
                <a:solidFill>
                  <a:srgbClr val="808000"/>
                </a:solidFill>
                <a:latin typeface="Trebuchet MS" pitchFamily="34" charset="0"/>
                <a:hlinkClick r:id="rId5"/>
              </a:rPr>
              <a:t>http://www.oregondataproject.org/</a:t>
            </a:r>
            <a:endParaRPr lang="en-US" dirty="0" smtClean="0">
              <a:solidFill>
                <a:srgbClr val="808000"/>
              </a:solidFill>
              <a:latin typeface="Trebuchet MS" pitchFamily="34" charset="0"/>
            </a:endParaRPr>
          </a:p>
          <a:p>
            <a:pPr marL="342900" indent="-342900">
              <a:lnSpc>
                <a:spcPct val="120000"/>
              </a:lnSpc>
              <a:spcBef>
                <a:spcPct val="20000"/>
              </a:spcBef>
              <a:spcAft>
                <a:spcPts val="600"/>
              </a:spcAft>
              <a:buClr>
                <a:schemeClr val="tx2"/>
              </a:buClr>
              <a:buSzPct val="50000"/>
              <a:buFont typeface="Wingdings" pitchFamily="2" charset="2"/>
              <a:buNone/>
            </a:pPr>
            <a:r>
              <a:rPr lang="en-US" sz="2800" b="0" dirty="0" smtClean="0">
                <a:solidFill>
                  <a:schemeClr val="accent6">
                    <a:lumMod val="50000"/>
                  </a:schemeClr>
                </a:solidFill>
                <a:latin typeface="Trebuchet MS" pitchFamily="34" charset="0"/>
              </a:rPr>
              <a:t>Assessment of Essential Skills Toolkit:</a:t>
            </a:r>
          </a:p>
          <a:p>
            <a:pPr marL="342900" indent="-342900">
              <a:lnSpc>
                <a:spcPct val="120000"/>
              </a:lnSpc>
              <a:spcBef>
                <a:spcPct val="20000"/>
              </a:spcBef>
              <a:spcAft>
                <a:spcPts val="600"/>
              </a:spcAft>
              <a:buClr>
                <a:schemeClr val="tx2"/>
              </a:buClr>
              <a:buSzPct val="50000"/>
              <a:buFont typeface="Wingdings" pitchFamily="2" charset="2"/>
              <a:buNone/>
            </a:pPr>
            <a:r>
              <a:rPr lang="en-US" dirty="0" smtClean="0">
                <a:solidFill>
                  <a:srgbClr val="808000"/>
                </a:solidFill>
                <a:latin typeface="Trebuchet MS" pitchFamily="34" charset="0"/>
                <a:hlinkClick r:id="rId6"/>
              </a:rPr>
              <a:t>http://assessment.oregonk-12.net/</a:t>
            </a:r>
            <a:endParaRPr lang="en-US" dirty="0" smtClean="0">
              <a:solidFill>
                <a:srgbClr val="808000"/>
              </a:solidFill>
              <a:latin typeface="Trebuchet MS" pitchFamily="34" charset="0"/>
            </a:endParaRPr>
          </a:p>
          <a:p>
            <a:pPr marL="342900" indent="-342900">
              <a:lnSpc>
                <a:spcPct val="120000"/>
              </a:lnSpc>
              <a:spcBef>
                <a:spcPct val="20000"/>
              </a:spcBef>
              <a:spcAft>
                <a:spcPts val="600"/>
              </a:spcAft>
              <a:buClr>
                <a:schemeClr val="tx2"/>
              </a:buClr>
              <a:buSzPct val="50000"/>
              <a:buNone/>
            </a:pPr>
            <a:r>
              <a:rPr lang="en-US" sz="2800" dirty="0" smtClean="0">
                <a:solidFill>
                  <a:schemeClr val="accent6">
                    <a:lumMod val="50000"/>
                  </a:schemeClr>
                </a:solidFill>
                <a:latin typeface="Trebuchet MS" pitchFamily="34" charset="0"/>
              </a:rPr>
              <a:t>Common Core State Standards for Oregon:</a:t>
            </a:r>
          </a:p>
          <a:p>
            <a:pPr marL="342900" indent="-342900">
              <a:lnSpc>
                <a:spcPct val="120000"/>
              </a:lnSpc>
              <a:spcBef>
                <a:spcPct val="20000"/>
              </a:spcBef>
              <a:spcAft>
                <a:spcPts val="600"/>
              </a:spcAft>
              <a:buClr>
                <a:schemeClr val="tx2"/>
              </a:buClr>
              <a:buSzPct val="50000"/>
              <a:buNone/>
            </a:pPr>
            <a:r>
              <a:rPr lang="en-US" sz="2800" dirty="0" smtClean="0">
                <a:solidFill>
                  <a:schemeClr val="accent6">
                    <a:lumMod val="50000"/>
                  </a:schemeClr>
                </a:solidFill>
                <a:latin typeface="Trebuchet MS" pitchFamily="34" charset="0"/>
                <a:hlinkClick r:id="rId7"/>
              </a:rPr>
              <a:t>http://www.ode.state.or.us/search/page/?id=2860</a:t>
            </a:r>
            <a:endParaRPr lang="en-US" sz="2800" dirty="0" smtClean="0">
              <a:solidFill>
                <a:schemeClr val="accent6">
                  <a:lumMod val="50000"/>
                </a:schemeClr>
              </a:solidFill>
              <a:latin typeface="Trebuchet MS" pitchFamily="34" charset="0"/>
            </a:endParaRPr>
          </a:p>
          <a:p>
            <a:pPr marL="342900" indent="-342900">
              <a:lnSpc>
                <a:spcPct val="90000"/>
              </a:lnSpc>
              <a:spcBef>
                <a:spcPct val="20000"/>
              </a:spcBef>
              <a:buClr>
                <a:schemeClr val="tx2"/>
              </a:buClr>
              <a:buSzPct val="50000"/>
              <a:buNone/>
            </a:pPr>
            <a:endParaRPr lang="en-US" sz="2800" dirty="0" smtClean="0">
              <a:solidFill>
                <a:schemeClr val="accent6">
                  <a:lumMod val="50000"/>
                </a:schemeClr>
              </a:solidFill>
              <a:latin typeface="Trebuchet MS" pitchFamily="34" charset="0"/>
            </a:endParaRPr>
          </a:p>
          <a:p>
            <a:pPr marL="342900" indent="-342900">
              <a:lnSpc>
                <a:spcPct val="90000"/>
              </a:lnSpc>
              <a:spcBef>
                <a:spcPct val="20000"/>
              </a:spcBef>
              <a:buClr>
                <a:schemeClr val="tx2"/>
              </a:buClr>
              <a:buSzPct val="50000"/>
              <a:buNone/>
            </a:pPr>
            <a:endParaRPr lang="en-US" sz="2800" dirty="0" smtClean="0">
              <a:solidFill>
                <a:schemeClr val="accent6">
                  <a:lumMod val="50000"/>
                </a:schemeClr>
              </a:solidFill>
              <a:latin typeface="Trebuchet MS" pitchFamily="34" charset="0"/>
            </a:endParaRPr>
          </a:p>
          <a:p>
            <a:pPr marL="342900" indent="-342900">
              <a:lnSpc>
                <a:spcPct val="90000"/>
              </a:lnSpc>
              <a:spcBef>
                <a:spcPct val="20000"/>
              </a:spcBef>
              <a:buClr>
                <a:schemeClr val="tx2"/>
              </a:buClr>
              <a:buSzPct val="50000"/>
              <a:buFont typeface="Wingdings" pitchFamily="2" charset="2"/>
              <a:buNone/>
            </a:pPr>
            <a:endParaRPr lang="en-US" sz="2800" b="0" dirty="0">
              <a:solidFill>
                <a:srgbClr val="808000"/>
              </a:solidFill>
              <a:latin typeface="Trebuchet MS" pitchFamily="34" charset="0"/>
            </a:endParaRPr>
          </a:p>
          <a:p>
            <a:pPr marL="342900" indent="-342900"/>
            <a:endParaRPr lang="en-US" b="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35608" y="-76200"/>
            <a:ext cx="7498080" cy="1143000"/>
          </a:xfrm>
        </p:spPr>
        <p:txBody>
          <a:bodyPr>
            <a:normAutofit fontScale="90000"/>
          </a:bodyPr>
          <a:lstStyle/>
          <a:p>
            <a:r>
              <a:rPr lang="en-US" sz="4000" dirty="0" smtClean="0"/>
              <a:t>Future Reading Work Sample Trainings</a:t>
            </a:r>
            <a:endParaRPr lang="en-US" sz="4000" dirty="0"/>
          </a:p>
        </p:txBody>
      </p:sp>
      <p:sp>
        <p:nvSpPr>
          <p:cNvPr id="5" name="Content Placeholder 2"/>
          <p:cNvSpPr>
            <a:spLocks noGrp="1"/>
          </p:cNvSpPr>
          <p:nvPr>
            <p:ph idx="1"/>
          </p:nvPr>
        </p:nvSpPr>
        <p:spPr>
          <a:xfrm>
            <a:off x="1143000" y="1066800"/>
            <a:ext cx="4114800" cy="4800600"/>
          </a:xfrm>
        </p:spPr>
        <p:txBody>
          <a:bodyPr>
            <a:normAutofit fontScale="85000" lnSpcReduction="20000"/>
          </a:bodyPr>
          <a:lstStyle/>
          <a:p>
            <a:pPr lvl="1">
              <a:buNone/>
            </a:pPr>
            <a:endParaRPr lang="en-US" sz="2800" dirty="0" smtClean="0"/>
          </a:p>
          <a:p>
            <a:pPr marL="457200" indent="-457200">
              <a:buClr>
                <a:schemeClr val="accent4">
                  <a:lumMod val="50000"/>
                </a:schemeClr>
              </a:buClr>
            </a:pPr>
            <a:r>
              <a:rPr lang="en-US" sz="3600" dirty="0" smtClean="0">
                <a:solidFill>
                  <a:schemeClr val="accent5">
                    <a:lumMod val="75000"/>
                  </a:schemeClr>
                </a:solidFill>
              </a:rPr>
              <a:t>Introduction to the Reading Scoring Guide</a:t>
            </a:r>
          </a:p>
          <a:p>
            <a:pPr marL="1257300" lvl="2" indent="-457200">
              <a:lnSpc>
                <a:spcPct val="110000"/>
              </a:lnSpc>
              <a:buClr>
                <a:schemeClr val="accent4">
                  <a:lumMod val="50000"/>
                </a:schemeClr>
              </a:buClr>
            </a:pPr>
            <a:r>
              <a:rPr lang="en-US" sz="2800" dirty="0" smtClean="0">
                <a:solidFill>
                  <a:schemeClr val="accent5">
                    <a:lumMod val="75000"/>
                  </a:schemeClr>
                </a:solidFill>
              </a:rPr>
              <a:t>Dates:</a:t>
            </a:r>
          </a:p>
          <a:p>
            <a:pPr marL="1257300" lvl="2" indent="-457200">
              <a:lnSpc>
                <a:spcPct val="110000"/>
              </a:lnSpc>
              <a:buClr>
                <a:schemeClr val="accent4">
                  <a:lumMod val="50000"/>
                </a:schemeClr>
              </a:buClr>
              <a:buNone/>
            </a:pPr>
            <a:endParaRPr lang="en-US" sz="2800" dirty="0" smtClean="0">
              <a:solidFill>
                <a:schemeClr val="accent5">
                  <a:lumMod val="75000"/>
                </a:schemeClr>
              </a:solidFill>
            </a:endParaRPr>
          </a:p>
          <a:p>
            <a:pPr marL="457200" indent="-457200">
              <a:buClr>
                <a:schemeClr val="accent4">
                  <a:lumMod val="50000"/>
                </a:schemeClr>
              </a:buClr>
            </a:pPr>
            <a:r>
              <a:rPr lang="en-US" sz="3600" dirty="0" smtClean="0">
                <a:solidFill>
                  <a:schemeClr val="accent5">
                    <a:lumMod val="75000"/>
                  </a:schemeClr>
                </a:solidFill>
              </a:rPr>
              <a:t>Reading Work Sample Task Development</a:t>
            </a:r>
          </a:p>
          <a:p>
            <a:pPr marL="1257300" lvl="2" indent="-457200">
              <a:buClr>
                <a:schemeClr val="accent4">
                  <a:lumMod val="50000"/>
                </a:schemeClr>
              </a:buClr>
            </a:pPr>
            <a:r>
              <a:rPr lang="en-US" sz="2800" dirty="0" smtClean="0">
                <a:solidFill>
                  <a:schemeClr val="accent5">
                    <a:lumMod val="75000"/>
                  </a:schemeClr>
                </a:solidFill>
              </a:rPr>
              <a:t>Dates:</a:t>
            </a:r>
          </a:p>
          <a:p>
            <a:pPr marL="857250" lvl="1" indent="-457200"/>
            <a:endParaRPr lang="en-US" sz="2800" dirty="0" smtClean="0">
              <a:solidFill>
                <a:schemeClr val="accent5">
                  <a:lumMod val="75000"/>
                </a:schemeClr>
              </a:solidFill>
            </a:endParaRPr>
          </a:p>
          <a:p>
            <a:pPr marL="457200" indent="-457200">
              <a:buNone/>
            </a:pPr>
            <a:r>
              <a:rPr lang="en-US" sz="2800" dirty="0" smtClean="0">
                <a:solidFill>
                  <a:schemeClr val="accent5">
                    <a:lumMod val="75000"/>
                  </a:schemeClr>
                </a:solidFill>
              </a:rPr>
              <a:t>Contact Information:</a:t>
            </a:r>
            <a:endParaRPr lang="en-US" sz="2800" dirty="0">
              <a:solidFill>
                <a:schemeClr val="accent5">
                  <a:lumMod val="75000"/>
                </a:schemeClr>
              </a:solidFill>
            </a:endParaRPr>
          </a:p>
        </p:txBody>
      </p:sp>
      <p:pic>
        <p:nvPicPr>
          <p:cNvPr id="6" name="Picture 5" descr="&quot; &quot;"/>
          <p:cNvPicPr>
            <a:picLocks noChangeAspect="1"/>
          </p:cNvPicPr>
          <p:nvPr/>
        </p:nvPicPr>
        <p:blipFill>
          <a:blip r:embed="rId3" cstate="print"/>
          <a:stretch>
            <a:fillRect/>
          </a:stretch>
        </p:blipFill>
        <p:spPr>
          <a:xfrm>
            <a:off x="5638800" y="1447800"/>
            <a:ext cx="3205099" cy="4724400"/>
          </a:xfrm>
          <a:prstGeom prst="rect">
            <a:avLst/>
          </a:prstGeom>
        </p:spPr>
      </p:pic>
      <p:sp>
        <p:nvSpPr>
          <p:cNvPr id="7" name="TextBox 6"/>
          <p:cNvSpPr txBox="1"/>
          <p:nvPr/>
        </p:nvSpPr>
        <p:spPr>
          <a:xfrm>
            <a:off x="5486400" y="6400800"/>
            <a:ext cx="3657600" cy="338554"/>
          </a:xfrm>
          <a:prstGeom prst="rect">
            <a:avLst/>
          </a:prstGeom>
          <a:noFill/>
        </p:spPr>
        <p:txBody>
          <a:bodyPr wrap="square" rtlCol="0">
            <a:spAutoFit/>
          </a:bodyPr>
          <a:lstStyle/>
          <a:p>
            <a:r>
              <a:rPr lang="en-US" sz="1600" dirty="0" smtClean="0">
                <a:latin typeface="+mn-lt"/>
              </a:rPr>
              <a:t>Photo courtesy of The Statesman Journal</a:t>
            </a:r>
            <a:endParaRPr lang="en-US" sz="16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62200" y="-152400"/>
            <a:ext cx="6553200" cy="1143000"/>
          </a:xfrm>
        </p:spPr>
        <p:txBody>
          <a:bodyPr>
            <a:normAutofit/>
          </a:bodyPr>
          <a:lstStyle/>
          <a:p>
            <a:r>
              <a:rPr lang="en-US" sz="4800" dirty="0" smtClean="0"/>
              <a:t>Information Sources</a:t>
            </a:r>
            <a:endParaRPr lang="en-US" sz="4800" dirty="0"/>
          </a:p>
        </p:txBody>
      </p:sp>
      <p:sp>
        <p:nvSpPr>
          <p:cNvPr id="5" name="Content Placeholder 2"/>
          <p:cNvSpPr>
            <a:spLocks noGrp="1"/>
          </p:cNvSpPr>
          <p:nvPr>
            <p:ph idx="1"/>
          </p:nvPr>
        </p:nvSpPr>
        <p:spPr>
          <a:xfrm>
            <a:off x="1828800" y="4191000"/>
            <a:ext cx="6553200" cy="2743200"/>
          </a:xfrm>
        </p:spPr>
        <p:txBody>
          <a:bodyPr/>
          <a:lstStyle/>
          <a:p>
            <a:r>
              <a:rPr lang="en-US" sz="2400" dirty="0" smtClean="0">
                <a:solidFill>
                  <a:schemeClr val="accent5">
                    <a:lumMod val="50000"/>
                  </a:schemeClr>
                </a:solidFill>
              </a:rPr>
              <a:t>Oregon Literacy Framework</a:t>
            </a:r>
          </a:p>
          <a:p>
            <a:r>
              <a:rPr lang="en-US" sz="2400" dirty="0" smtClean="0">
                <a:solidFill>
                  <a:schemeClr val="accent5">
                    <a:lumMod val="50000"/>
                  </a:schemeClr>
                </a:solidFill>
              </a:rPr>
              <a:t>Common Core State Standards for English Language Arts &amp; Literacy in Science, Social Studies and Technical Subjects</a:t>
            </a:r>
          </a:p>
          <a:p>
            <a:r>
              <a:rPr lang="en-US" sz="2400" dirty="0" smtClean="0">
                <a:solidFill>
                  <a:schemeClr val="accent5">
                    <a:lumMod val="50000"/>
                  </a:schemeClr>
                </a:solidFill>
              </a:rPr>
              <a:t>Assessments to Guide Adolescent Literacy Instruction (Center on Instruction)</a:t>
            </a:r>
            <a:endParaRPr lang="en-US" sz="2400" dirty="0">
              <a:solidFill>
                <a:schemeClr val="accent5">
                  <a:lumMod val="50000"/>
                </a:schemeClr>
              </a:solidFill>
            </a:endParaRPr>
          </a:p>
        </p:txBody>
      </p:sp>
      <p:graphicFrame>
        <p:nvGraphicFramePr>
          <p:cNvPr id="9" name="Diagram 8" descr="&quot; &quot;"/>
          <p:cNvGraphicFramePr/>
          <p:nvPr>
            <p:extLst>
              <p:ext uri="{D42A27DB-BD31-4B8C-83A1-F6EECF244321}">
                <p14:modId xmlns:p14="http://schemas.microsoft.com/office/powerpoint/2010/main" val="3046262571"/>
              </p:ext>
            </p:extLst>
          </p:nvPr>
        </p:nvGraphicFramePr>
        <p:xfrm>
          <a:off x="2743200" y="914400"/>
          <a:ext cx="4038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p:nvPr>
        </p:nvSpPr>
        <p:spPr>
          <a:xfrm>
            <a:off x="883920" y="274638"/>
            <a:ext cx="7498080" cy="1143000"/>
          </a:xfrm>
          <a:prstGeom prst="rect">
            <a:avLst/>
          </a:prstGeom>
          <a:noFill/>
        </p:spPr>
        <p:txBody>
          <a:bodyPr wrap="square" rtlCol="0">
            <a:spAutoFit/>
          </a:bodyPr>
          <a:lstStyle/>
          <a:p>
            <a:pPr algn="ctr"/>
            <a:r>
              <a:rPr lang="en-US" sz="5400" dirty="0" smtClean="0">
                <a:solidFill>
                  <a:schemeClr val="accent6">
                    <a:lumMod val="50000"/>
                  </a:schemeClr>
                </a:solidFill>
              </a:rPr>
              <a:t>What is Adolescent Academic Literacy?</a:t>
            </a:r>
            <a:endParaRPr lang="en-US" sz="5400" dirty="0">
              <a:solidFill>
                <a:schemeClr val="accent6">
                  <a:lumMod val="50000"/>
                </a:schemeClr>
              </a:solidFill>
            </a:endParaRPr>
          </a:p>
        </p:txBody>
      </p:sp>
      <p:sp>
        <p:nvSpPr>
          <p:cNvPr id="5" name="Content Placeholder 5"/>
          <p:cNvSpPr txBox="1">
            <a:spLocks noGrp="1"/>
          </p:cNvSpPr>
          <p:nvPr>
            <p:ph idx="1"/>
          </p:nvPr>
        </p:nvSpPr>
        <p:spPr>
          <a:xfrm>
            <a:off x="5105400" y="1600200"/>
            <a:ext cx="3364992" cy="5586145"/>
          </a:xfrm>
          <a:prstGeom prst="rect">
            <a:avLst/>
          </a:prstGeom>
          <a:noFill/>
          <a:ln>
            <a:noFill/>
          </a:ln>
        </p:spPr>
        <p:txBody>
          <a:bodyPr wrap="square" rtlCol="0">
            <a:spAutoFit/>
          </a:bodyPr>
          <a:lstStyle/>
          <a:p>
            <a:pPr>
              <a:buNone/>
            </a:pPr>
            <a:r>
              <a:rPr lang="en-US" sz="4000" dirty="0" smtClean="0">
                <a:solidFill>
                  <a:schemeClr val="accent5"/>
                </a:solidFill>
              </a:rPr>
              <a:t>	The ability to construct meaning in </a:t>
            </a:r>
            <a:r>
              <a:rPr lang="en-US" sz="4000" dirty="0" smtClean="0">
                <a:solidFill>
                  <a:schemeClr val="accent1">
                    <a:lumMod val="50000"/>
                  </a:schemeClr>
                </a:solidFill>
              </a:rPr>
              <a:t>content-area texts </a:t>
            </a:r>
            <a:r>
              <a:rPr lang="en-US" sz="4000" dirty="0" smtClean="0">
                <a:solidFill>
                  <a:schemeClr val="accent5"/>
                </a:solidFill>
              </a:rPr>
              <a:t>and literature</a:t>
            </a:r>
            <a:r>
              <a:rPr lang="en-US" sz="4000" dirty="0" smtClean="0">
                <a:solidFill>
                  <a:schemeClr val="accent2"/>
                </a:solidFill>
              </a:rPr>
              <a:t> </a:t>
            </a:r>
            <a:r>
              <a:rPr lang="en-US" sz="4000" dirty="0" smtClean="0">
                <a:solidFill>
                  <a:schemeClr val="accent5"/>
                </a:solidFill>
              </a:rPr>
              <a:t>including the following:</a:t>
            </a:r>
          </a:p>
          <a:p>
            <a:endParaRPr lang="en-US" dirty="0">
              <a:solidFill>
                <a:schemeClr val="bg1"/>
              </a:solidFill>
            </a:endParaRPr>
          </a:p>
        </p:txBody>
      </p:sp>
      <p:pic>
        <p:nvPicPr>
          <p:cNvPr id="7" name="Picture 6" descr="&quot; &quot;"/>
          <p:cNvPicPr>
            <a:picLocks noChangeAspect="1"/>
          </p:cNvPicPr>
          <p:nvPr/>
        </p:nvPicPr>
        <p:blipFill>
          <a:blip r:embed="rId3" cstate="print"/>
          <a:stretch>
            <a:fillRect/>
          </a:stretch>
        </p:blipFill>
        <p:spPr>
          <a:xfrm>
            <a:off x="1676400" y="1752600"/>
            <a:ext cx="3191027" cy="4572000"/>
          </a:xfrm>
          <a:prstGeom prst="rect">
            <a:avLst/>
          </a:prstGeom>
        </p:spPr>
      </p:pic>
      <p:sp>
        <p:nvSpPr>
          <p:cNvPr id="8" name="TextBox 7"/>
          <p:cNvSpPr txBox="1"/>
          <p:nvPr/>
        </p:nvSpPr>
        <p:spPr>
          <a:xfrm>
            <a:off x="1143000" y="6553200"/>
            <a:ext cx="3657600" cy="307777"/>
          </a:xfrm>
          <a:prstGeom prst="rect">
            <a:avLst/>
          </a:prstGeom>
          <a:noFill/>
        </p:spPr>
        <p:txBody>
          <a:bodyPr wrap="square" rtlCol="0">
            <a:spAutoFit/>
          </a:bodyPr>
          <a:lstStyle/>
          <a:p>
            <a:r>
              <a:rPr lang="en-US" sz="1400" dirty="0" smtClean="0">
                <a:latin typeface="+mn-lt"/>
              </a:rPr>
              <a:t>Photo by Randy L. Rasmussen The Oregonian </a:t>
            </a:r>
            <a:endParaRPr lang="en-US" sz="14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Slide 5 Blank Title</a:t>
            </a:r>
            <a:endParaRPr lang="en-US" dirty="0"/>
          </a:p>
        </p:txBody>
      </p:sp>
      <p:sp>
        <p:nvSpPr>
          <p:cNvPr id="3" name="Content Placeholder 2"/>
          <p:cNvSpPr>
            <a:spLocks noGrp="1"/>
          </p:cNvSpPr>
          <p:nvPr>
            <p:ph idx="4294967295"/>
          </p:nvPr>
        </p:nvSpPr>
        <p:spPr>
          <a:xfrm>
            <a:off x="1828800" y="457200"/>
            <a:ext cx="7315200" cy="6172200"/>
          </a:xfrm>
        </p:spPr>
        <p:txBody>
          <a:bodyPr>
            <a:normAutofit fontScale="92500"/>
          </a:bodyPr>
          <a:lstStyle/>
          <a:p>
            <a:pPr>
              <a:buNone/>
            </a:pPr>
            <a:r>
              <a:rPr lang="en-US" sz="3500" dirty="0" smtClean="0">
                <a:solidFill>
                  <a:srgbClr val="002060"/>
                </a:solidFill>
              </a:rPr>
              <a:t>Ability to</a:t>
            </a:r>
          </a:p>
          <a:p>
            <a:pPr lvl="1">
              <a:lnSpc>
                <a:spcPct val="120000"/>
              </a:lnSpc>
              <a:spcBef>
                <a:spcPts val="0"/>
              </a:spcBef>
              <a:spcAft>
                <a:spcPts val="1200"/>
              </a:spcAft>
              <a:buClr>
                <a:schemeClr val="accent3">
                  <a:lumMod val="50000"/>
                </a:schemeClr>
              </a:buClr>
              <a:buFont typeface="Arial" pitchFamily="34" charset="0"/>
              <a:buChar char="•"/>
            </a:pPr>
            <a:r>
              <a:rPr lang="en-US" sz="3500" dirty="0" smtClean="0">
                <a:solidFill>
                  <a:srgbClr val="002060"/>
                </a:solidFill>
              </a:rPr>
              <a:t> Make </a:t>
            </a:r>
            <a:r>
              <a:rPr lang="en-US" sz="3500" dirty="0" smtClean="0">
                <a:solidFill>
                  <a:schemeClr val="accent3">
                    <a:lumMod val="75000"/>
                  </a:schemeClr>
                </a:solidFill>
              </a:rPr>
              <a:t>inferences</a:t>
            </a:r>
            <a:endParaRPr lang="en-US" sz="1400" dirty="0" smtClean="0">
              <a:solidFill>
                <a:schemeClr val="accent3">
                  <a:lumMod val="75000"/>
                </a:schemeClr>
              </a:solidFill>
            </a:endParaRPr>
          </a:p>
          <a:p>
            <a:pPr lvl="1">
              <a:lnSpc>
                <a:spcPct val="120000"/>
              </a:lnSpc>
              <a:spcBef>
                <a:spcPts val="0"/>
              </a:spcBef>
              <a:spcAft>
                <a:spcPts val="1200"/>
              </a:spcAft>
              <a:buClr>
                <a:schemeClr val="accent3">
                  <a:lumMod val="50000"/>
                </a:schemeClr>
              </a:buClr>
              <a:buFont typeface="Arial" pitchFamily="34" charset="0"/>
              <a:buChar char="•"/>
              <a:tabLst>
                <a:tab pos="738188" algn="l"/>
              </a:tabLst>
            </a:pPr>
            <a:r>
              <a:rPr lang="en-US" sz="3500" dirty="0" smtClean="0">
                <a:solidFill>
                  <a:schemeClr val="accent6">
                    <a:lumMod val="50000"/>
                  </a:schemeClr>
                </a:solidFill>
              </a:rPr>
              <a:t> Learn </a:t>
            </a:r>
            <a:r>
              <a:rPr lang="en-US" sz="3500" dirty="0" smtClean="0">
                <a:solidFill>
                  <a:schemeClr val="accent3">
                    <a:lumMod val="75000"/>
                  </a:schemeClr>
                </a:solidFill>
              </a:rPr>
              <a:t>new vocabulary </a:t>
            </a:r>
            <a:r>
              <a:rPr lang="en-US" sz="3500" dirty="0" smtClean="0">
                <a:solidFill>
                  <a:schemeClr val="accent6">
                    <a:lumMod val="50000"/>
                  </a:schemeClr>
                </a:solidFill>
              </a:rPr>
              <a:t>from context</a:t>
            </a:r>
          </a:p>
          <a:p>
            <a:pPr lvl="1">
              <a:lnSpc>
                <a:spcPct val="120000"/>
              </a:lnSpc>
              <a:spcBef>
                <a:spcPts val="0"/>
              </a:spcBef>
              <a:spcAft>
                <a:spcPts val="1200"/>
              </a:spcAft>
              <a:buClr>
                <a:schemeClr val="accent3">
                  <a:lumMod val="50000"/>
                </a:schemeClr>
              </a:buClr>
              <a:buFont typeface="Arial" pitchFamily="34" charset="0"/>
              <a:buChar char="•"/>
            </a:pPr>
            <a:r>
              <a:rPr lang="en-US" sz="3500" dirty="0" smtClean="0">
                <a:solidFill>
                  <a:srgbClr val="002060"/>
                </a:solidFill>
              </a:rPr>
              <a:t> </a:t>
            </a:r>
            <a:r>
              <a:rPr lang="en-US" sz="3500" dirty="0" smtClean="0">
                <a:solidFill>
                  <a:schemeClr val="accent3">
                    <a:lumMod val="75000"/>
                  </a:schemeClr>
                </a:solidFill>
              </a:rPr>
              <a:t>Link ideas </a:t>
            </a:r>
            <a:r>
              <a:rPr lang="en-US" sz="3500" dirty="0" smtClean="0">
                <a:solidFill>
                  <a:schemeClr val="accent6">
                    <a:lumMod val="50000"/>
                  </a:schemeClr>
                </a:solidFill>
              </a:rPr>
              <a:t>across texts</a:t>
            </a:r>
          </a:p>
          <a:p>
            <a:pPr lvl="1">
              <a:lnSpc>
                <a:spcPct val="120000"/>
              </a:lnSpc>
              <a:spcBef>
                <a:spcPts val="0"/>
              </a:spcBef>
              <a:spcAft>
                <a:spcPts val="1200"/>
              </a:spcAft>
              <a:buClr>
                <a:schemeClr val="accent3">
                  <a:lumMod val="50000"/>
                </a:schemeClr>
              </a:buClr>
              <a:buFont typeface="Arial" pitchFamily="34" charset="0"/>
              <a:buChar char="•"/>
              <a:tabLst>
                <a:tab pos="738188" algn="l"/>
              </a:tabLst>
            </a:pPr>
            <a:r>
              <a:rPr lang="en-US" sz="3500" dirty="0" smtClean="0">
                <a:solidFill>
                  <a:srgbClr val="002060"/>
                </a:solidFill>
              </a:rPr>
              <a:t> </a:t>
            </a:r>
            <a:r>
              <a:rPr lang="en-US" sz="3500" dirty="0" smtClean="0">
                <a:solidFill>
                  <a:schemeClr val="accent3">
                    <a:lumMod val="75000"/>
                  </a:schemeClr>
                </a:solidFill>
              </a:rPr>
              <a:t>Identify &amp; summarize </a:t>
            </a:r>
            <a:r>
              <a:rPr lang="en-US" sz="3500" dirty="0" smtClean="0">
                <a:solidFill>
                  <a:schemeClr val="accent6">
                    <a:lumMod val="50000"/>
                  </a:schemeClr>
                </a:solidFill>
              </a:rPr>
              <a:t>important ideas</a:t>
            </a:r>
          </a:p>
          <a:p>
            <a:pPr lvl="1">
              <a:lnSpc>
                <a:spcPct val="120000"/>
              </a:lnSpc>
              <a:spcBef>
                <a:spcPts val="0"/>
              </a:spcBef>
              <a:spcAft>
                <a:spcPts val="1200"/>
              </a:spcAft>
              <a:buClr>
                <a:schemeClr val="accent3">
                  <a:lumMod val="50000"/>
                </a:schemeClr>
              </a:buClr>
              <a:buFont typeface="Arial" pitchFamily="34" charset="0"/>
              <a:buChar char="•"/>
              <a:tabLst>
                <a:tab pos="738188" algn="l"/>
              </a:tabLst>
            </a:pPr>
            <a:r>
              <a:rPr lang="en-US" sz="3500" dirty="0" smtClean="0">
                <a:solidFill>
                  <a:srgbClr val="002060"/>
                </a:solidFill>
              </a:rPr>
              <a:t> Read for </a:t>
            </a:r>
            <a:r>
              <a:rPr lang="en-US" sz="3500" dirty="0" smtClean="0">
                <a:solidFill>
                  <a:schemeClr val="accent3">
                    <a:lumMod val="75000"/>
                  </a:schemeClr>
                </a:solidFill>
              </a:rPr>
              <a:t>initial understanding </a:t>
            </a:r>
            <a:r>
              <a:rPr lang="en-US" sz="3500" u="sng" dirty="0" smtClean="0">
                <a:solidFill>
                  <a:srgbClr val="002060"/>
                </a:solidFill>
              </a:rPr>
              <a:t>and</a:t>
            </a:r>
            <a:r>
              <a:rPr lang="en-US" sz="3500" dirty="0" smtClean="0">
                <a:solidFill>
                  <a:srgbClr val="002060"/>
                </a:solidFill>
              </a:rPr>
              <a:t> 	</a:t>
            </a:r>
            <a:r>
              <a:rPr lang="en-US" sz="3500" dirty="0" smtClean="0">
                <a:solidFill>
                  <a:schemeClr val="accent3">
                    <a:lumMod val="75000"/>
                  </a:schemeClr>
                </a:solidFill>
              </a:rPr>
              <a:t>think about meaning </a:t>
            </a:r>
            <a:r>
              <a:rPr lang="en-US" sz="3500" dirty="0" smtClean="0">
                <a:solidFill>
                  <a:srgbClr val="002060"/>
                </a:solidFill>
              </a:rPr>
              <a:t>in order to </a:t>
            </a:r>
            <a:r>
              <a:rPr lang="en-US" sz="3500" dirty="0" smtClean="0">
                <a:solidFill>
                  <a:schemeClr val="accent3">
                    <a:lumMod val="75000"/>
                  </a:schemeClr>
                </a:solidFill>
              </a:rPr>
              <a:t>make 	inferences </a:t>
            </a:r>
            <a:r>
              <a:rPr lang="en-US" sz="3500" dirty="0" smtClean="0">
                <a:solidFill>
                  <a:srgbClr val="002060"/>
                </a:solidFill>
              </a:rPr>
              <a:t>or </a:t>
            </a:r>
            <a:r>
              <a:rPr lang="en-US" sz="3500" dirty="0" smtClean="0">
                <a:solidFill>
                  <a:schemeClr val="accent3">
                    <a:lumMod val="75000"/>
                  </a:schemeClr>
                </a:solidFill>
              </a:rPr>
              <a:t>draw conclusions</a:t>
            </a:r>
          </a:p>
          <a:p>
            <a:endParaRPr lang="en-US" sz="2000" dirty="0">
              <a:solidFill>
                <a:srgbClr val="002060"/>
              </a:solidFill>
            </a:endParaRPr>
          </a:p>
        </p:txBody>
      </p:sp>
      <p:sp>
        <p:nvSpPr>
          <p:cNvPr id="4" name="TextBox 3"/>
          <p:cNvSpPr txBox="1"/>
          <p:nvPr/>
        </p:nvSpPr>
        <p:spPr>
          <a:xfrm rot="10800000" flipV="1">
            <a:off x="5791200" y="5681007"/>
            <a:ext cx="4495800" cy="1938992"/>
          </a:xfrm>
          <a:prstGeom prst="rect">
            <a:avLst/>
          </a:prstGeom>
          <a:noFill/>
        </p:spPr>
        <p:txBody>
          <a:bodyPr wrap="square" rtlCol="0">
            <a:spAutoFit/>
          </a:bodyPr>
          <a:lstStyle/>
          <a:p>
            <a:r>
              <a:rPr lang="en-US" sz="1400" dirty="0" smtClean="0">
                <a:latin typeface="+mn-lt"/>
              </a:rPr>
              <a:t>Torgesen, Houston, Rissman, et al., 2007</a:t>
            </a:r>
          </a:p>
          <a:p>
            <a:endParaRPr lang="en-US" sz="800" i="1" dirty="0" smtClean="0">
              <a:latin typeface="+mn-lt"/>
            </a:endParaRPr>
          </a:p>
          <a:p>
            <a:r>
              <a:rPr lang="en-US" sz="1400" i="1" dirty="0" smtClean="0">
                <a:latin typeface="+mn-lt"/>
              </a:rPr>
              <a:t>Assessments to Guide Adolescent</a:t>
            </a:r>
          </a:p>
          <a:p>
            <a:r>
              <a:rPr lang="en-US" sz="1400" i="1" dirty="0" smtClean="0">
                <a:latin typeface="+mn-lt"/>
              </a:rPr>
              <a:t>Literacy Instruction</a:t>
            </a:r>
          </a:p>
          <a:p>
            <a:endParaRPr lang="en-US" sz="800" dirty="0" smtClean="0">
              <a:latin typeface="+mn-lt"/>
            </a:endParaRPr>
          </a:p>
          <a:p>
            <a:r>
              <a:rPr lang="en-US" sz="1400" dirty="0" smtClean="0">
                <a:latin typeface="+mn-lt"/>
              </a:rPr>
              <a:t>Center on Instruction</a:t>
            </a:r>
          </a:p>
          <a:p>
            <a:endParaRPr lang="en-US" dirty="0" smtClean="0"/>
          </a:p>
          <a:p>
            <a:endParaRPr lang="en-US" dirty="0"/>
          </a:p>
        </p:txBody>
      </p:sp>
      <p:pic>
        <p:nvPicPr>
          <p:cNvPr id="5" name="Picture 4" descr="&quot; &quot;"/>
          <p:cNvPicPr>
            <a:picLocks noChangeAspect="1"/>
          </p:cNvPicPr>
          <p:nvPr/>
        </p:nvPicPr>
        <p:blipFill>
          <a:blip r:embed="rId3" cstate="print"/>
          <a:stretch>
            <a:fillRect/>
          </a:stretch>
        </p:blipFill>
        <p:spPr>
          <a:xfrm rot="1362961">
            <a:off x="5834979" y="138561"/>
            <a:ext cx="3334286" cy="172286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noGrp="1"/>
          </p:cNvSpPr>
          <p:nvPr>
            <p:ph type="title"/>
          </p:nvPr>
        </p:nvSpPr>
        <p:spPr>
          <a:xfrm>
            <a:off x="1066800" y="-19348"/>
            <a:ext cx="8077200" cy="2000548"/>
          </a:xfrm>
          <a:prstGeom prst="rect">
            <a:avLst/>
          </a:prstGeom>
          <a:noFill/>
        </p:spPr>
        <p:txBody>
          <a:bodyPr wrap="square" rtlCol="0">
            <a:spAutoFit/>
          </a:bodyPr>
          <a:lstStyle/>
          <a:p>
            <a:pPr algn="ctr"/>
            <a:r>
              <a:rPr lang="en-US" sz="4000" b="1" dirty="0" smtClean="0">
                <a:solidFill>
                  <a:schemeClr val="accent6">
                    <a:lumMod val="50000"/>
                  </a:schemeClr>
                </a:solidFill>
              </a:rPr>
              <a:t>Three Goals for Adolescent Literacy Instruction</a:t>
            </a:r>
          </a:p>
          <a:p>
            <a:endParaRPr lang="en-US" dirty="0"/>
          </a:p>
        </p:txBody>
      </p:sp>
      <p:sp>
        <p:nvSpPr>
          <p:cNvPr id="5" name="Content Placeholder 5"/>
          <p:cNvSpPr txBox="1">
            <a:spLocks noGrp="1"/>
          </p:cNvSpPr>
          <p:nvPr>
            <p:ph idx="1"/>
          </p:nvPr>
        </p:nvSpPr>
        <p:spPr>
          <a:xfrm>
            <a:off x="1143000" y="1524000"/>
            <a:ext cx="7772400" cy="4632037"/>
          </a:xfrm>
          <a:prstGeom prst="rect">
            <a:avLst/>
          </a:prstGeom>
          <a:noFill/>
        </p:spPr>
        <p:txBody>
          <a:bodyPr wrap="square" rtlCol="0">
            <a:spAutoFit/>
          </a:bodyPr>
          <a:lstStyle/>
          <a:p>
            <a:pPr marL="514350" indent="-514350">
              <a:buClr>
                <a:schemeClr val="accent6">
                  <a:lumMod val="50000"/>
                </a:schemeClr>
              </a:buClr>
              <a:buFont typeface="+mj-lt"/>
              <a:buAutoNum type="arabicPeriod"/>
            </a:pPr>
            <a:r>
              <a:rPr lang="en-US" dirty="0" smtClean="0">
                <a:solidFill>
                  <a:schemeClr val="accent6">
                    <a:lumMod val="50000"/>
                  </a:schemeClr>
                </a:solidFill>
              </a:rPr>
              <a:t>To increase overall levels of </a:t>
            </a:r>
            <a:r>
              <a:rPr lang="en-US" dirty="0" smtClean="0">
                <a:solidFill>
                  <a:schemeClr val="accent3">
                    <a:lumMod val="75000"/>
                  </a:schemeClr>
                </a:solidFill>
              </a:rPr>
              <a:t>reading proficiency</a:t>
            </a:r>
          </a:p>
          <a:p>
            <a:pPr marL="514350" indent="-514350">
              <a:buClr>
                <a:schemeClr val="accent6">
                  <a:lumMod val="50000"/>
                </a:schemeClr>
              </a:buClr>
              <a:buFont typeface="+mj-lt"/>
              <a:buAutoNum type="arabicPeriod" startAt="2"/>
            </a:pPr>
            <a:r>
              <a:rPr lang="en-US" dirty="0" smtClean="0">
                <a:solidFill>
                  <a:schemeClr val="accent6">
                    <a:lumMod val="50000"/>
                  </a:schemeClr>
                </a:solidFill>
              </a:rPr>
              <a:t>To help students meet </a:t>
            </a:r>
            <a:r>
              <a:rPr lang="en-US" dirty="0" smtClean="0">
                <a:solidFill>
                  <a:schemeClr val="accent3">
                    <a:lumMod val="75000"/>
                  </a:schemeClr>
                </a:solidFill>
              </a:rPr>
              <a:t>increasingly difficult standards</a:t>
            </a:r>
            <a:r>
              <a:rPr lang="en-US" dirty="0" smtClean="0">
                <a:solidFill>
                  <a:schemeClr val="accent6">
                    <a:lumMod val="50000"/>
                  </a:schemeClr>
                </a:solidFill>
              </a:rPr>
              <a:t> in middle and high school. </a:t>
            </a:r>
          </a:p>
          <a:p>
            <a:pPr marL="514350" indent="-514350">
              <a:buClr>
                <a:schemeClr val="accent6">
                  <a:lumMod val="50000"/>
                </a:schemeClr>
              </a:buClr>
              <a:buFont typeface="+mj-lt"/>
              <a:buAutoNum type="arabicPeriod" startAt="2"/>
            </a:pPr>
            <a:r>
              <a:rPr lang="en-US" dirty="0" smtClean="0">
                <a:solidFill>
                  <a:schemeClr val="accent6">
                    <a:lumMod val="50000"/>
                  </a:schemeClr>
                </a:solidFill>
              </a:rPr>
              <a:t>To </a:t>
            </a:r>
            <a:r>
              <a:rPr lang="en-US" dirty="0" smtClean="0">
                <a:solidFill>
                  <a:schemeClr val="accent3">
                    <a:lumMod val="75000"/>
                  </a:schemeClr>
                </a:solidFill>
              </a:rPr>
              <a:t>assist students who are reading below grade-level </a:t>
            </a:r>
            <a:r>
              <a:rPr lang="en-US" dirty="0" smtClean="0">
                <a:solidFill>
                  <a:schemeClr val="accent6">
                    <a:lumMod val="50000"/>
                  </a:schemeClr>
                </a:solidFill>
              </a:rPr>
              <a:t>to acquire the skills and knowledge necessary to reach high school standards.</a:t>
            </a:r>
          </a:p>
          <a:p>
            <a:pPr>
              <a:buClr>
                <a:schemeClr val="accent6">
                  <a:lumMod val="50000"/>
                </a:schemeClr>
              </a:buClr>
            </a:pPr>
            <a:endParaRPr lang="en-US" sz="2400" dirty="0">
              <a:solidFill>
                <a:schemeClr val="bg1"/>
              </a:solidFill>
            </a:endParaRPr>
          </a:p>
        </p:txBody>
      </p:sp>
      <p:sp>
        <p:nvSpPr>
          <p:cNvPr id="6" name="TextBox 5"/>
          <p:cNvSpPr txBox="1"/>
          <p:nvPr/>
        </p:nvSpPr>
        <p:spPr>
          <a:xfrm>
            <a:off x="5943600" y="5943600"/>
            <a:ext cx="3733800" cy="738664"/>
          </a:xfrm>
          <a:prstGeom prst="rect">
            <a:avLst/>
          </a:prstGeom>
          <a:noFill/>
        </p:spPr>
        <p:txBody>
          <a:bodyPr wrap="square" rtlCol="0">
            <a:spAutoFit/>
          </a:bodyPr>
          <a:lstStyle/>
          <a:p>
            <a:r>
              <a:rPr lang="en-US" sz="1400" dirty="0" smtClean="0">
                <a:latin typeface="+mn-lt"/>
              </a:rPr>
              <a:t>Assessments to Guide Adolescent </a:t>
            </a:r>
          </a:p>
          <a:p>
            <a:r>
              <a:rPr lang="en-US" sz="1400" dirty="0" smtClean="0">
                <a:latin typeface="+mn-lt"/>
              </a:rPr>
              <a:t>Literacy Instruction</a:t>
            </a:r>
          </a:p>
          <a:p>
            <a:r>
              <a:rPr lang="en-US" sz="1400" dirty="0" smtClean="0">
                <a:latin typeface="+mn-lt"/>
              </a:rPr>
              <a:t>Center on Instruction</a:t>
            </a:r>
            <a:endParaRPr lang="en-US" sz="14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274638"/>
            <a:ext cx="8305800" cy="1143000"/>
          </a:xfrm>
        </p:spPr>
        <p:txBody>
          <a:bodyPr>
            <a:noAutofit/>
          </a:bodyPr>
          <a:lstStyle/>
          <a:p>
            <a:pPr algn="ctr" eaLnBrk="1" hangingPunct="1">
              <a:defRPr/>
            </a:pPr>
            <a:r>
              <a:rPr lang="en-US" sz="3200" b="1" dirty="0" smtClean="0">
                <a:solidFill>
                  <a:schemeClr val="accent5">
                    <a:lumMod val="75000"/>
                  </a:schemeClr>
                </a:solidFill>
                <a:effectLst/>
              </a:rPr>
              <a:t>Demonstrating Proficiency in Reading</a:t>
            </a:r>
          </a:p>
        </p:txBody>
      </p:sp>
      <p:sp>
        <p:nvSpPr>
          <p:cNvPr id="5" name="Text Box 6"/>
          <p:cNvSpPr txBox="1">
            <a:spLocks noGrp="1" noChangeArrowheads="1"/>
          </p:cNvSpPr>
          <p:nvPr>
            <p:ph idx="1"/>
          </p:nvPr>
        </p:nvSpPr>
        <p:spPr bwMode="auto">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
                <a:srgbClr val="5C2305"/>
              </a:buClr>
              <a:buSzTx/>
              <a:buFontTx/>
              <a:buNone/>
              <a:tabLst/>
              <a:defRPr/>
            </a:pPr>
            <a:r>
              <a:rPr kumimoji="1" lang="en-US" sz="2400" b="1" i="0" u="none" strike="noStrike" kern="0" cap="none" spc="0" normalizeH="0" baseline="0" noProof="0" dirty="0" smtClean="0">
                <a:ln>
                  <a:noFill/>
                </a:ln>
                <a:solidFill>
                  <a:srgbClr val="663300"/>
                </a:solidFill>
                <a:effectLst/>
                <a:uLnTx/>
                <a:uFillTx/>
                <a:latin typeface="+mn-lt"/>
                <a:ea typeface="+mn-ea"/>
                <a:cs typeface="+mn-cs"/>
              </a:rPr>
              <a:t>1. OAKS Reading/Literature Assessment</a:t>
            </a:r>
          </a:p>
          <a:p>
            <a:pPr marL="342900" marR="0" lvl="0" indent="-342900" algn="ctr" defTabSz="914400" rtl="0" eaLnBrk="1" fontAlgn="base" latinLnBrk="0" hangingPunct="1">
              <a:lnSpc>
                <a:spcPct val="100000"/>
              </a:lnSpc>
              <a:spcBef>
                <a:spcPct val="50000"/>
              </a:spcBef>
              <a:spcAft>
                <a:spcPct val="0"/>
              </a:spcAft>
              <a:buClr>
                <a:srgbClr val="5C2305"/>
              </a:buClr>
              <a:buSzTx/>
              <a:buFontTx/>
              <a:buNone/>
              <a:tabLst/>
              <a:defRPr/>
            </a:pPr>
            <a:r>
              <a:rPr kumimoji="1" lang="en-US" sz="2400" b="1" i="0" u="none" strike="noStrike" kern="0" cap="none" spc="0" normalizeH="0" baseline="0" noProof="0" dirty="0" smtClean="0">
                <a:ln>
                  <a:noFill/>
                </a:ln>
                <a:solidFill>
                  <a:srgbClr val="663300"/>
                </a:solidFill>
                <a:effectLst/>
                <a:uLnTx/>
                <a:uFillTx/>
                <a:latin typeface="+mn-lt"/>
                <a:ea typeface="+mn-ea"/>
                <a:cs typeface="+mn-cs"/>
              </a:rPr>
              <a:t>Score of 236</a:t>
            </a:r>
          </a:p>
        </p:txBody>
      </p:sp>
      <p:sp>
        <p:nvSpPr>
          <p:cNvPr id="6" name="Text Box 4"/>
          <p:cNvSpPr txBox="1">
            <a:spLocks noChangeArrowheads="1"/>
          </p:cNvSpPr>
          <p:nvPr/>
        </p:nvSpPr>
        <p:spPr bwMode="auto">
          <a:xfrm>
            <a:off x="1447800" y="2438400"/>
            <a:ext cx="4876800" cy="461963"/>
          </a:xfrm>
          <a:prstGeom prst="rect">
            <a:avLst/>
          </a:prstGeom>
          <a:noFill/>
          <a:ln w="9525">
            <a:noFill/>
            <a:miter lim="800000"/>
            <a:headEnd/>
            <a:tailEnd/>
          </a:ln>
        </p:spPr>
        <p:txBody>
          <a:bodyPr wrap="square">
            <a:spAutoFit/>
          </a:bodyPr>
          <a:lstStyle/>
          <a:p>
            <a:pPr marL="342900" indent="-342900">
              <a:spcBef>
                <a:spcPct val="50000"/>
              </a:spcBef>
              <a:buClr>
                <a:srgbClr val="5C2305"/>
              </a:buClr>
              <a:defRPr/>
            </a:pPr>
            <a:r>
              <a:rPr kumimoji="1" lang="en-US" b="1" kern="0" dirty="0">
                <a:solidFill>
                  <a:srgbClr val="663300"/>
                </a:solidFill>
                <a:latin typeface="+mn-lt"/>
              </a:rPr>
              <a:t>2. Other Options</a:t>
            </a:r>
          </a:p>
        </p:txBody>
      </p:sp>
      <p:graphicFrame>
        <p:nvGraphicFramePr>
          <p:cNvPr id="7" name="Group 27" descr="Table with two columns and seven rows:&#10;ACT or PLAN - 18&#10;WorkKeys - 5&#10;Compass - 81&#10;Asset - 42&#10;Accuplacer - 86&#10;SAT / PSAT - 440/44&#10;A &amp; IB - various"/>
          <p:cNvGraphicFramePr>
            <a:graphicFrameLocks/>
          </p:cNvGraphicFramePr>
          <p:nvPr>
            <p:extLst>
              <p:ext uri="{D42A27DB-BD31-4B8C-83A1-F6EECF244321}">
                <p14:modId xmlns:p14="http://schemas.microsoft.com/office/powerpoint/2010/main" val="1277511186"/>
              </p:ext>
            </p:extLst>
          </p:nvPr>
        </p:nvGraphicFramePr>
        <p:xfrm>
          <a:off x="2133600" y="3022366"/>
          <a:ext cx="5715000" cy="3470620"/>
        </p:xfrm>
        <a:graphic>
          <a:graphicData uri="http://schemas.openxmlformats.org/drawingml/2006/table">
            <a:tbl>
              <a:tblPr firstRow="1"/>
              <a:tblGrid>
                <a:gridCol w="2857501">
                  <a:extLst>
                    <a:ext uri="{9D8B030D-6E8A-4147-A177-3AD203B41FA5}">
                      <a16:colId xmlns:a16="http://schemas.microsoft.com/office/drawing/2014/main" val="20000"/>
                    </a:ext>
                  </a:extLst>
                </a:gridCol>
                <a:gridCol w="2857499">
                  <a:extLst>
                    <a:ext uri="{9D8B030D-6E8A-4147-A177-3AD203B41FA5}">
                      <a16:colId xmlns:a16="http://schemas.microsoft.com/office/drawing/2014/main" val="20001"/>
                    </a:ext>
                  </a:extLst>
                </a:gridCol>
              </a:tblGrid>
              <a:tr h="566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ACT or 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WorkKeys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63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Compass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3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Asset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Accuplacer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808000"/>
                          </a:solidFill>
                          <a:effectLst/>
                          <a:latin typeface="Century Gothic" pitchFamily="34" charset="0"/>
                        </a:rPr>
                        <a:t>86</a:t>
                      </a:r>
                      <a:endParaRPr kumimoji="0" lang="en-US" sz="2400" b="1" i="0" u="none" strike="noStrike" cap="none" normalizeH="0" baseline="0" dirty="0" smtClean="0">
                        <a:ln>
                          <a:noFill/>
                        </a:ln>
                        <a:solidFill>
                          <a:srgbClr val="808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3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SAT/PSAT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440/44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31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AP &amp; IB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808000"/>
                          </a:solidFill>
                          <a:effectLst/>
                          <a:latin typeface="Century Gothic" pitchFamily="34" charset="0"/>
                        </a:rPr>
                        <a:t>various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76200"/>
            <a:ext cx="7498080" cy="1143000"/>
          </a:xfrm>
        </p:spPr>
        <p:txBody>
          <a:bodyPr/>
          <a:lstStyle/>
          <a:p>
            <a:pPr eaLnBrk="1" hangingPunct="1">
              <a:defRPr/>
            </a:pPr>
            <a:r>
              <a:rPr lang="en-US" sz="4800" b="1" dirty="0" smtClean="0">
                <a:solidFill>
                  <a:schemeClr val="accent5">
                    <a:lumMod val="75000"/>
                  </a:schemeClr>
                </a:solidFill>
                <a:effectLst>
                  <a:outerShdw blurRad="38100" dist="38100" dir="2700000" algn="tl">
                    <a:srgbClr val="C0C0C0"/>
                  </a:outerShdw>
                </a:effectLst>
              </a:rPr>
              <a:t>Local Work Sample</a:t>
            </a:r>
          </a:p>
        </p:txBody>
      </p:sp>
      <p:sp>
        <p:nvSpPr>
          <p:cNvPr id="5" name="Rectangle 4"/>
          <p:cNvSpPr txBox="1">
            <a:spLocks noGrp="1" noChangeArrowheads="1"/>
          </p:cNvSpPr>
          <p:nvPr>
            <p:ph idx="1"/>
          </p:nvPr>
        </p:nvSpPr>
        <p:spPr bwMode="auto">
          <a:xfrm>
            <a:off x="960120" y="1143000"/>
            <a:ext cx="7498080" cy="4800600"/>
          </a:xfrm>
          <a:prstGeom prst="rect">
            <a:avLst/>
          </a:prstGeom>
          <a:noFill/>
          <a:ln w="9525">
            <a:noFill/>
            <a:miter lim="800000"/>
            <a:headEnd/>
            <a:tailEnd/>
          </a:ln>
        </p:spPr>
        <p:txBody>
          <a:bodyPr/>
          <a:lstStyle/>
          <a:p>
            <a:pPr marL="461963" indent="-342900" eaLnBrk="0" hangingPunct="0">
              <a:spcBef>
                <a:spcPct val="20000"/>
              </a:spcBef>
              <a:buClr>
                <a:schemeClr val="accent3">
                  <a:lumMod val="75000"/>
                </a:schemeClr>
              </a:buClr>
              <a:buNone/>
              <a:tabLst>
                <a:tab pos="457200" algn="l"/>
              </a:tabLst>
              <a:defRPr/>
            </a:pPr>
            <a:r>
              <a:rPr lang="en-US" sz="3200" kern="0" dirty="0" smtClean="0">
                <a:solidFill>
                  <a:schemeClr val="accent4">
                    <a:lumMod val="50000"/>
                  </a:schemeClr>
                </a:solidFill>
                <a:latin typeface="Trebuchet MS" pitchFamily="34" charset="0"/>
              </a:rPr>
              <a:t>Reading </a:t>
            </a:r>
            <a:r>
              <a:rPr lang="en-US" sz="3200" kern="0" dirty="0">
                <a:solidFill>
                  <a:schemeClr val="accent4">
                    <a:lumMod val="50000"/>
                  </a:schemeClr>
                </a:solidFill>
                <a:latin typeface="Trebuchet MS" pitchFamily="34" charset="0"/>
              </a:rPr>
              <a:t>Work </a:t>
            </a:r>
            <a:r>
              <a:rPr lang="en-US" sz="3200" kern="0" dirty="0" smtClean="0">
                <a:solidFill>
                  <a:schemeClr val="accent4">
                    <a:lumMod val="50000"/>
                  </a:schemeClr>
                </a:solidFill>
                <a:latin typeface="Trebuchet MS" pitchFamily="34" charset="0"/>
              </a:rPr>
              <a:t>Sample </a:t>
            </a:r>
            <a:r>
              <a:rPr lang="en-US" sz="3200" kern="0" dirty="0">
                <a:solidFill>
                  <a:schemeClr val="accent4">
                    <a:lumMod val="50000"/>
                  </a:schemeClr>
                </a:solidFill>
                <a:latin typeface="Trebuchet MS" pitchFamily="34" charset="0"/>
              </a:rPr>
              <a:t>scored </a:t>
            </a:r>
          </a:p>
          <a:p>
            <a:pPr marL="461963" indent="-342900" eaLnBrk="0" hangingPunct="0">
              <a:spcBef>
                <a:spcPts val="0"/>
              </a:spcBef>
              <a:buClr>
                <a:srgbClr val="E87C40"/>
              </a:buClr>
              <a:buNone/>
              <a:tabLst>
                <a:tab pos="457200" algn="l"/>
              </a:tabLst>
              <a:defRPr/>
            </a:pPr>
            <a:r>
              <a:rPr lang="en-US" sz="3200" kern="0" dirty="0" smtClean="0">
                <a:solidFill>
                  <a:schemeClr val="accent4">
                    <a:lumMod val="50000"/>
                  </a:schemeClr>
                </a:solidFill>
                <a:latin typeface="Trebuchet MS" pitchFamily="34" charset="0"/>
              </a:rPr>
              <a:t>using </a:t>
            </a:r>
            <a:r>
              <a:rPr lang="en-US" sz="3200" kern="0" dirty="0">
                <a:solidFill>
                  <a:schemeClr val="accent4">
                    <a:lumMod val="50000"/>
                  </a:schemeClr>
                </a:solidFill>
                <a:latin typeface="Trebuchet MS" pitchFamily="34" charset="0"/>
              </a:rPr>
              <a:t>Official State Scoring Guide</a:t>
            </a:r>
          </a:p>
        </p:txBody>
      </p:sp>
      <p:sp>
        <p:nvSpPr>
          <p:cNvPr id="6" name="TextBox 7"/>
          <p:cNvSpPr txBox="1">
            <a:spLocks noChangeArrowheads="1"/>
          </p:cNvSpPr>
          <p:nvPr/>
        </p:nvSpPr>
        <p:spPr bwMode="auto">
          <a:xfrm>
            <a:off x="1600200" y="2362200"/>
            <a:ext cx="5562600" cy="1077218"/>
          </a:xfrm>
          <a:prstGeom prst="rect">
            <a:avLst/>
          </a:prstGeom>
          <a:noFill/>
          <a:ln w="9525">
            <a:noFill/>
            <a:miter lim="800000"/>
            <a:headEnd/>
            <a:tailEnd/>
          </a:ln>
        </p:spPr>
        <p:txBody>
          <a:bodyPr wrap="square">
            <a:spAutoFit/>
          </a:bodyPr>
          <a:lstStyle/>
          <a:p>
            <a:pPr>
              <a:spcAft>
                <a:spcPct val="20000"/>
              </a:spcAft>
              <a:buClr>
                <a:schemeClr val="accent3">
                  <a:lumMod val="75000"/>
                </a:schemeClr>
              </a:buClr>
              <a:buSzPct val="110000"/>
              <a:buFont typeface="Wingdings" pitchFamily="2" charset="2"/>
              <a:buChar char="n"/>
              <a:tabLst>
                <a:tab pos="465138" algn="l"/>
              </a:tabLst>
            </a:pPr>
            <a:r>
              <a:rPr lang="en-US" sz="3200" dirty="0" smtClean="0">
                <a:solidFill>
                  <a:srgbClr val="663300"/>
                </a:solidFill>
                <a:latin typeface="Trebuchet MS" pitchFamily="34" charset="0"/>
              </a:rPr>
              <a:t> </a:t>
            </a:r>
            <a:r>
              <a:rPr lang="en-US" sz="3200" dirty="0" smtClean="0">
                <a:solidFill>
                  <a:schemeClr val="accent4">
                    <a:lumMod val="50000"/>
                  </a:schemeClr>
                </a:solidFill>
                <a:latin typeface="Trebuchet MS" pitchFamily="34" charset="0"/>
              </a:rPr>
              <a:t>Two </a:t>
            </a:r>
            <a:r>
              <a:rPr lang="en-US" sz="3200" dirty="0">
                <a:solidFill>
                  <a:schemeClr val="accent4">
                    <a:lumMod val="50000"/>
                  </a:schemeClr>
                </a:solidFill>
                <a:latin typeface="Trebuchet MS" pitchFamily="34" charset="0"/>
              </a:rPr>
              <a:t>Reading Work </a:t>
            </a:r>
            <a:r>
              <a:rPr lang="en-US" sz="3200" dirty="0" smtClean="0">
                <a:solidFill>
                  <a:schemeClr val="accent4">
                    <a:lumMod val="50000"/>
                  </a:schemeClr>
                </a:solidFill>
                <a:latin typeface="Trebuchet MS" pitchFamily="34" charset="0"/>
              </a:rPr>
              <a:t>	Samples </a:t>
            </a:r>
            <a:r>
              <a:rPr lang="en-US" sz="3200" dirty="0">
                <a:solidFill>
                  <a:schemeClr val="accent4">
                    <a:lumMod val="50000"/>
                  </a:schemeClr>
                </a:solidFill>
                <a:latin typeface="Trebuchet MS" pitchFamily="34" charset="0"/>
              </a:rPr>
              <a:t>Required</a:t>
            </a:r>
          </a:p>
        </p:txBody>
      </p:sp>
      <p:sp>
        <p:nvSpPr>
          <p:cNvPr id="7" name="TextBox 6"/>
          <p:cNvSpPr txBox="1"/>
          <p:nvPr/>
        </p:nvSpPr>
        <p:spPr>
          <a:xfrm>
            <a:off x="1600200" y="3657600"/>
            <a:ext cx="4419600" cy="2431435"/>
          </a:xfrm>
          <a:prstGeom prst="rect">
            <a:avLst/>
          </a:prstGeom>
          <a:noFill/>
        </p:spPr>
        <p:txBody>
          <a:bodyPr wrap="square">
            <a:spAutoFit/>
          </a:bodyPr>
          <a:lstStyle/>
          <a:p>
            <a:pPr indent="-457200">
              <a:spcAft>
                <a:spcPts val="0"/>
              </a:spcAft>
              <a:buClr>
                <a:schemeClr val="accent3">
                  <a:lumMod val="75000"/>
                </a:schemeClr>
              </a:buClr>
              <a:buSzPct val="110000"/>
              <a:buFont typeface="Wingdings" pitchFamily="2" charset="2"/>
              <a:buChar char="n"/>
              <a:tabLst>
                <a:tab pos="465138" algn="l"/>
              </a:tabLst>
              <a:defRPr/>
            </a:pPr>
            <a:r>
              <a:rPr lang="en-US" sz="3200" dirty="0">
                <a:solidFill>
                  <a:schemeClr val="accent4">
                    <a:lumMod val="50000"/>
                  </a:schemeClr>
                </a:solidFill>
                <a:latin typeface="Trebuchet MS" pitchFamily="34" charset="0"/>
              </a:rPr>
              <a:t>Students must </a:t>
            </a:r>
            <a:r>
              <a:rPr lang="en-US" sz="3200" dirty="0" smtClean="0">
                <a:solidFill>
                  <a:schemeClr val="accent4">
                    <a:lumMod val="50000"/>
                  </a:schemeClr>
                </a:solidFill>
                <a:latin typeface="Trebuchet MS" pitchFamily="34" charset="0"/>
              </a:rPr>
              <a:t>	earn a </a:t>
            </a:r>
            <a:r>
              <a:rPr lang="en-US" sz="3200" dirty="0">
                <a:solidFill>
                  <a:schemeClr val="accent4">
                    <a:lumMod val="50000"/>
                  </a:schemeClr>
                </a:solidFill>
                <a:latin typeface="Trebuchet MS" pitchFamily="34" charset="0"/>
              </a:rPr>
              <a:t>score of </a:t>
            </a:r>
            <a:r>
              <a:rPr lang="en-US" sz="3200" dirty="0" smtClean="0">
                <a:solidFill>
                  <a:schemeClr val="accent4">
                    <a:lumMod val="50000"/>
                  </a:schemeClr>
                </a:solidFill>
                <a:latin typeface="Trebuchet MS" pitchFamily="34" charset="0"/>
              </a:rPr>
              <a:t>12 	or higher on each 	work </a:t>
            </a:r>
            <a:r>
              <a:rPr lang="en-US" sz="3200" dirty="0">
                <a:solidFill>
                  <a:schemeClr val="accent4">
                    <a:lumMod val="50000"/>
                  </a:schemeClr>
                </a:solidFill>
                <a:latin typeface="Trebuchet MS" pitchFamily="34" charset="0"/>
              </a:rPr>
              <a:t>sample</a:t>
            </a:r>
          </a:p>
          <a:p>
            <a:pPr>
              <a:defRPr/>
            </a:pPr>
            <a:endParaRPr lang="en-US" dirty="0"/>
          </a:p>
        </p:txBody>
      </p:sp>
      <p:pic>
        <p:nvPicPr>
          <p:cNvPr id="8" name="Picture 7" descr="&quot; &quot;"/>
          <p:cNvPicPr>
            <a:picLocks noChangeAspect="1"/>
          </p:cNvPicPr>
          <p:nvPr/>
        </p:nvPicPr>
        <p:blipFill>
          <a:blip r:embed="rId3" cstate="print"/>
          <a:stretch>
            <a:fillRect/>
          </a:stretch>
        </p:blipFill>
        <p:spPr>
          <a:xfrm rot="806089">
            <a:off x="5986434" y="2600594"/>
            <a:ext cx="2438400" cy="327966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35608" y="-76200"/>
            <a:ext cx="7498080" cy="1143000"/>
          </a:xfrm>
        </p:spPr>
        <p:txBody>
          <a:bodyPr/>
          <a:lstStyle/>
          <a:p>
            <a:r>
              <a:rPr lang="en-US" sz="5400" dirty="0" smtClean="0"/>
              <a:t>Reading Work Samples</a:t>
            </a:r>
            <a:endParaRPr lang="en-US" sz="5400" dirty="0"/>
          </a:p>
        </p:txBody>
      </p:sp>
      <p:sp>
        <p:nvSpPr>
          <p:cNvPr id="5" name="Content Placeholder 2"/>
          <p:cNvSpPr>
            <a:spLocks noGrp="1"/>
          </p:cNvSpPr>
          <p:nvPr>
            <p:ph idx="1"/>
          </p:nvPr>
        </p:nvSpPr>
        <p:spPr>
          <a:xfrm>
            <a:off x="1066800" y="1143000"/>
            <a:ext cx="4572000" cy="5334000"/>
          </a:xfrm>
        </p:spPr>
        <p:txBody>
          <a:bodyPr>
            <a:normAutofit fontScale="92500" lnSpcReduction="10000"/>
          </a:bodyPr>
          <a:lstStyle/>
          <a:p>
            <a:pPr marL="0">
              <a:spcBef>
                <a:spcPts val="0"/>
              </a:spcBef>
              <a:spcAft>
                <a:spcPts val="1200"/>
              </a:spcAft>
              <a:buNone/>
            </a:pPr>
            <a:r>
              <a:rPr lang="en-US" sz="3600" dirty="0" smtClean="0"/>
              <a:t>Reading work samples may provide the opportunity that some students need to show their reading skills.</a:t>
            </a:r>
          </a:p>
          <a:p>
            <a:pPr marL="0">
              <a:spcBef>
                <a:spcPts val="0"/>
              </a:spcBef>
              <a:spcAft>
                <a:spcPts val="1200"/>
              </a:spcAft>
              <a:buNone/>
            </a:pPr>
            <a:r>
              <a:rPr lang="en-US" sz="3600" dirty="0" smtClean="0"/>
              <a:t>Reading work samples are an effective strategy to help students comprehend content information more thoroughly.</a:t>
            </a:r>
          </a:p>
        </p:txBody>
      </p:sp>
      <p:pic>
        <p:nvPicPr>
          <p:cNvPr id="8" name="Picture 7" descr="&quot; &quot;"/>
          <p:cNvPicPr>
            <a:picLocks noChangeAspect="1"/>
          </p:cNvPicPr>
          <p:nvPr/>
        </p:nvPicPr>
        <p:blipFill>
          <a:blip r:embed="rId3" cstate="print"/>
          <a:srcRect l="16357"/>
          <a:stretch>
            <a:fillRect/>
          </a:stretch>
        </p:blipFill>
        <p:spPr>
          <a:xfrm>
            <a:off x="5562600" y="1600200"/>
            <a:ext cx="3429000" cy="41315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ade45190-58ad-4205-9511-327de626788e" xsi:nil="true"/>
    <Remediation_x0020_Date xmlns="ade45190-58ad-4205-9511-327de626788e">2020-01-02T08:00:00+00:00</Remediation_x0020_Date>
    <Priority xmlns="ade45190-58ad-4205-9511-327de626788e">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FCA4C-C51A-4236-9927-2D02F263F4C2}"/>
</file>

<file path=customXml/itemProps2.xml><?xml version="1.0" encoding="utf-8"?>
<ds:datastoreItem xmlns:ds="http://schemas.openxmlformats.org/officeDocument/2006/customXml" ds:itemID="{3A1ECC2C-535D-488A-8D47-34A2C5224DFD}"/>
</file>

<file path=customXml/itemProps3.xml><?xml version="1.0" encoding="utf-8"?>
<ds:datastoreItem xmlns:ds="http://schemas.openxmlformats.org/officeDocument/2006/customXml" ds:itemID="{1A5EC8FF-0AAF-465B-B70A-0867D82CCEDF}"/>
</file>

<file path=docProps/app.xml><?xml version="1.0" encoding="utf-8"?>
<Properties xmlns="http://schemas.openxmlformats.org/officeDocument/2006/extended-properties" xmlns:vt="http://schemas.openxmlformats.org/officeDocument/2006/docPropsVTypes">
  <Template>Solstice</Template>
  <TotalTime>575</TotalTime>
  <Words>2595</Words>
  <Application>Microsoft Office PowerPoint</Application>
  <PresentationFormat>On-screen Show (4:3)</PresentationFormat>
  <Paragraphs>279</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Adobe Garamond Pro Bold</vt:lpstr>
      <vt:lpstr>Arial</vt:lpstr>
      <vt:lpstr>Calibri</vt:lpstr>
      <vt:lpstr>Century Gothic</vt:lpstr>
      <vt:lpstr>Gill Sans MT</vt:lpstr>
      <vt:lpstr>Perpetua</vt:lpstr>
      <vt:lpstr>Times New Roman</vt:lpstr>
      <vt:lpstr>Trebuchet MS</vt:lpstr>
      <vt:lpstr>Verdana</vt:lpstr>
      <vt:lpstr>Wingdings</vt:lpstr>
      <vt:lpstr>Wingdings 2</vt:lpstr>
      <vt:lpstr>Solstice</vt:lpstr>
      <vt:lpstr>2011-12 State Scoring Guide  Professional Development:  Assessing the Essential Skill of Reading</vt:lpstr>
      <vt:lpstr>Goals Participants will</vt:lpstr>
      <vt:lpstr>Information Sources</vt:lpstr>
      <vt:lpstr>What is Adolescent Academic Literacy?</vt:lpstr>
      <vt:lpstr>Slide 5 Blank Title</vt:lpstr>
      <vt:lpstr>Three Goals for Adolescent Literacy Instruction </vt:lpstr>
      <vt:lpstr>Demonstrating Proficiency in Reading</vt:lpstr>
      <vt:lpstr>Local Work Sample</vt:lpstr>
      <vt:lpstr>Reading Work Samples</vt:lpstr>
      <vt:lpstr> Official Scoring Guide Traits </vt:lpstr>
      <vt:lpstr>Demonstrate Understanding</vt:lpstr>
      <vt:lpstr>Develop an Interpretation</vt:lpstr>
      <vt:lpstr>Analyze Text ― Informational</vt:lpstr>
      <vt:lpstr>Let’s Score Some Student Papers!</vt:lpstr>
      <vt:lpstr>Demonstrate Understanding Example</vt:lpstr>
      <vt:lpstr>Develop an Interpretation Example</vt:lpstr>
      <vt:lpstr>Develop an Interpretation Example, cont.</vt:lpstr>
      <vt:lpstr>Analyze Text: Informational</vt:lpstr>
      <vt:lpstr>Analyze Text: Informational, cont.</vt:lpstr>
      <vt:lpstr>How do Work Samples fit into the big picture?</vt:lpstr>
      <vt:lpstr>Multiple Uses for the Scoring Guide</vt:lpstr>
      <vt:lpstr>Slide 22 Blank Title</vt:lpstr>
      <vt:lpstr>Changes in Text Complexity Requirements</vt:lpstr>
      <vt:lpstr>College Remediation Needs</vt:lpstr>
      <vt:lpstr>Three Challenges Educators Must Address</vt:lpstr>
      <vt:lpstr>Resources</vt:lpstr>
      <vt:lpstr>Future Reading Work Sample Trainings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Tech Comm.</dc:title>
  <dc:creator>Barbara Wolfe</dc:creator>
  <cp:lastModifiedBy>"AspengrK"</cp:lastModifiedBy>
  <cp:revision>63</cp:revision>
  <dcterms:created xsi:type="dcterms:W3CDTF">2011-02-07T20:30:20Z</dcterms:created>
  <dcterms:modified xsi:type="dcterms:W3CDTF">2019-10-22T03:01:19Z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0x01010096DEBD80F6EFF343A082A1AF9D939F5E</vt:lpwstr>
  </property>
</Properties>
</file>