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56" r:id="rId5"/>
    <p:sldId id="257" r:id="rId6"/>
    <p:sldId id="258" r:id="rId7"/>
    <p:sldId id="259" r:id="rId8"/>
    <p:sldId id="261" r:id="rId9"/>
    <p:sldId id="262" r:id="rId10"/>
    <p:sldId id="263" r:id="rId11"/>
    <p:sldId id="260" r:id="rId12"/>
    <p:sldId id="264" r:id="rId13"/>
    <p:sldId id="266" r:id="rId14"/>
    <p:sldId id="268" r:id="rId15"/>
    <p:sldId id="269" r:id="rId16"/>
    <p:sldId id="270" r:id="rId17"/>
    <p:sldId id="271" r:id="rId18"/>
    <p:sldId id="273" r:id="rId19"/>
    <p:sldId id="274" r:id="rId20"/>
    <p:sldId id="277" r:id="rId21"/>
    <p:sldId id="275" r:id="rId22"/>
    <p:sldId id="278" r:id="rId23"/>
    <p:sldId id="276" r:id="rId24"/>
    <p:sldId id="279" r:id="rId25"/>
    <p:sldId id="280" r:id="rId26"/>
    <p:sldId id="265" r:id="rId27"/>
    <p:sldId id="267"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00" autoAdjust="0"/>
  </p:normalViewPr>
  <p:slideViewPr>
    <p:cSldViewPr>
      <p:cViewPr varScale="1">
        <p:scale>
          <a:sx n="52" d="100"/>
          <a:sy n="52" d="100"/>
        </p:scale>
        <p:origin x="45" y="4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A3C6EE-3596-4248-A845-B689E5DD57E1}" type="datetimeFigureOut">
              <a:rPr lang="en-US" smtClean="0"/>
              <a:pPr/>
              <a:t>10/23/2019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DEF4B9-E91B-4610-BEFE-9501FD71EBC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867E82-9F15-4B79-B0F8-10D53B149C76}" type="datetimeFigureOut">
              <a:rPr lang="en-US" smtClean="0"/>
              <a:pPr/>
              <a:t>10/23/2019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505AA-CADB-49A3-BA5D-81175DC02F6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workshop is appropriate for both middle school and high school teachers.  The process for task development is the same.  The main difference is the Lexile level and</a:t>
            </a:r>
            <a:r>
              <a:rPr lang="en-US" baseline="0" dirty="0" smtClean="0"/>
              <a:t> length of the reading passage for middle school and the use of more scaffolding in the prompts for middle school.</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aseline="0" dirty="0" smtClean="0"/>
              <a:t> books are written to meet criteria set by the 28 states that adopt textbooks.  The three most influential states (because they have the largest numbers of students) are Texas, Florida and California (in that order).  However, textbook publishers want to be sure they can check off every criterion for every state that adopts textbooks – so they often include “factoids” to meet a certain state’s requirement.  Finally, textbooks are “written by committee” in that the individuals listed as “authors” may have had input in the very beginning of development, but revisions, including new editions of the book, are edited by junior and senior editors.</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Handouts:</a:t>
            </a:r>
            <a:r>
              <a:rPr lang="en-US" baseline="0" dirty="0" smtClean="0"/>
              <a:t> Guidelines for High School Reading Work Samples (first 4 bullets under Recommendations for Developing) and FAQ’s about Curriculum-embedded Reading Tasks.  Remind middle school participants that these recommendations are much more flexible for them – and for high school teachers when developing work samples for instruction or practice.</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section will be a demonstration</a:t>
            </a:r>
            <a:r>
              <a:rPr lang="en-US" baseline="0" dirty="0" smtClean="0"/>
              <a:t> of how to use the Lexile Analyzer</a:t>
            </a:r>
            <a:r>
              <a:rPr lang="en-US" baseline="30000" dirty="0" smtClean="0"/>
              <a:t>®</a:t>
            </a:r>
            <a:r>
              <a:rPr lang="en-US" baseline="0" dirty="0" smtClean="0"/>
              <a:t>.  Refer participants their handout packet that shows the current Lexile level chart and CCSS text complexity demands. (This will also help middle school teachers by revealing approximate Lexile</a:t>
            </a:r>
            <a:r>
              <a:rPr lang="en-US" baseline="30000" dirty="0" smtClean="0"/>
              <a:t>®</a:t>
            </a:r>
            <a:r>
              <a:rPr lang="en-US" baseline="0" dirty="0" smtClean="0"/>
              <a:t> levels at grades 6, 7 &amp; 8.)</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handout – Lexile Analyzer Instructions</a:t>
            </a:r>
          </a:p>
          <a:p>
            <a:endParaRPr lang="en-US" dirty="0" smtClean="0"/>
          </a:p>
          <a:p>
            <a:r>
              <a:rPr lang="en-US" dirty="0" smtClean="0"/>
              <a:t>Demonstrate process:</a:t>
            </a:r>
            <a:r>
              <a:rPr lang="en-US" baseline="0" dirty="0" smtClean="0"/>
              <a:t> Have participants turn to article “Endangered State Parks.” Then show them the Lexile Analyzer</a:t>
            </a:r>
            <a:r>
              <a:rPr lang="en-US" baseline="30000" dirty="0" smtClean="0"/>
              <a:t>®</a:t>
            </a:r>
            <a:r>
              <a:rPr lang="en-US" baseline="0" dirty="0" smtClean="0"/>
              <a:t> process</a:t>
            </a:r>
            <a:r>
              <a:rPr lang="en-US" dirty="0" smtClean="0"/>
              <a:t> using the plain</a:t>
            </a:r>
            <a:r>
              <a:rPr lang="en-US" baseline="0" dirty="0" smtClean="0"/>
              <a:t> txt file of the beginning of the article in your facilitator materials: In 1936 the civilian conservation corps.txt  Explain that to get a true Lexile</a:t>
            </a:r>
            <a:r>
              <a:rPr lang="en-US" baseline="30000" dirty="0" smtClean="0"/>
              <a:t>®</a:t>
            </a:r>
            <a:r>
              <a:rPr lang="en-US" baseline="0" dirty="0" smtClean="0"/>
              <a:t> level, you would have to break the article into several sections in order to run the whole article because Lexile</a:t>
            </a:r>
            <a:r>
              <a:rPr lang="en-US" baseline="30000" dirty="0" smtClean="0"/>
              <a:t>®</a:t>
            </a:r>
            <a:r>
              <a:rPr lang="en-US" baseline="0" dirty="0" smtClean="0"/>
              <a:t> level may vary within a passage.  However, for the purposes of work samples, assuring that about 800 - 900 words from the article are at an appropriate level is probably sufficient.</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 group activity – reading</a:t>
            </a:r>
            <a:r>
              <a:rPr lang="en-US" baseline="0" dirty="0" smtClean="0"/>
              <a:t> article “Endangered State Parks” and developing questions.  Explain that this is an excerpt from the complete article to save time and provide an example that is closer to the high school guidelines for length. (This excerpt is 1157 words long). See Facilitator guide for details on small group activity.</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lvl="1"/>
            <a:r>
              <a:rPr lang="en-US" sz="1200" kern="1200" dirty="0" smtClean="0">
                <a:solidFill>
                  <a:schemeClr val="tx1"/>
                </a:solidFill>
                <a:latin typeface="+mn-lt"/>
                <a:ea typeface="+mn-ea"/>
                <a:cs typeface="+mn-cs"/>
              </a:rPr>
              <a:t>Discuss difference between a “prompt” and a test or worksheet question in both designing a task and scoring a student response.  (</a:t>
            </a:r>
            <a:r>
              <a:rPr lang="en-US" sz="1200" i="1" kern="1200" dirty="0" smtClean="0">
                <a:solidFill>
                  <a:schemeClr val="tx1"/>
                </a:solidFill>
                <a:latin typeface="+mn-lt"/>
                <a:ea typeface="+mn-ea"/>
                <a:cs typeface="+mn-cs"/>
              </a:rPr>
              <a:t>Test/Worksheet Questions are generally seeking a “right” answer or at least something that can be marked as correct or incorrect.  Prompts pose open-ended questions to stimulate student thinking.  There are generally a variety of “correct” responses.  Attempting to get students to open a window into their mind so rater can see the covert activity of reading.)</a:t>
            </a:r>
            <a:r>
              <a:rPr lang="en-US" sz="1200" i="0" kern="1200" baseline="0" dirty="0">
                <a:solidFill>
                  <a:schemeClr val="tx1"/>
                </a:solidFill>
                <a:latin typeface="+mn-lt"/>
                <a:ea typeface="+mn-ea"/>
                <a:cs typeface="+mn-cs"/>
              </a:rPr>
              <a:t> </a:t>
            </a:r>
            <a:r>
              <a:rPr lang="en-US" sz="1200" i="0" kern="1200" baseline="0" dirty="0" smtClean="0">
                <a:solidFill>
                  <a:schemeClr val="tx1"/>
                </a:solidFill>
                <a:latin typeface="+mn-lt"/>
                <a:ea typeface="+mn-ea"/>
                <a:cs typeface="+mn-cs"/>
              </a:rPr>
              <a:t>Facilitator Agenda has additional information.</a:t>
            </a:r>
            <a:endParaRPr lang="en-US" sz="18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D505AA-CADB-49A3-BA5D-81175DC02F6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participants work in pairs to write 2 or 3 Demonstrate Understanding questions for “Endangered Parks” article.  Remind participants that this is an excerpt,</a:t>
            </a:r>
            <a:r>
              <a:rPr lang="en-US" baseline="0" dirty="0" smtClean="0"/>
              <a:t> which is why the conclusion seems unsatisfying.</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Sample Prompts to Individual</a:t>
            </a:r>
            <a:r>
              <a:rPr lang="en-US" baseline="0" dirty="0" smtClean="0"/>
              <a:t>ize for Your Work Sample in handout packet.</a:t>
            </a:r>
          </a:p>
          <a:p>
            <a:r>
              <a:rPr lang="en-US" baseline="0" dirty="0" smtClean="0"/>
              <a:t>Then look at pages # - # for ideas to help students </a:t>
            </a:r>
            <a:r>
              <a:rPr lang="en-US" b="1" baseline="0" dirty="0" smtClean="0"/>
              <a:t>practice</a:t>
            </a:r>
            <a:r>
              <a:rPr lang="en-US" baseline="0" dirty="0" smtClean="0"/>
              <a:t> demonstrating understanding in all classes.  Some of the activities in the various handouts for each trait might also be appropriate scaffolded questions for middle school students.  High school students, after instruction and practice, should be able to respond to more open-ended prompts.</a:t>
            </a:r>
          </a:p>
          <a:p>
            <a:r>
              <a:rPr lang="en-US" baseline="0" dirty="0" smtClean="0"/>
              <a:t>Point out that </a:t>
            </a:r>
            <a:r>
              <a:rPr lang="en-US" b="1" baseline="0" dirty="0" smtClean="0"/>
              <a:t>all</a:t>
            </a:r>
            <a:r>
              <a:rPr lang="en-US" baseline="0" dirty="0" smtClean="0"/>
              <a:t> students benefit from strategy instruction  and having the strategy taught within a content class helps students see that they can apply it to many situations.</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have participants</a:t>
            </a:r>
            <a:r>
              <a:rPr lang="en-US" baseline="0" dirty="0" smtClean="0"/>
              <a:t> generate a few potential “prompts” for inferential understanding of the Endangered Parks article.  </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Sample Prompts to Individualize For Your Work Sample</a:t>
            </a:r>
            <a:r>
              <a:rPr lang="en-US" baseline="0" dirty="0" smtClean="0"/>
              <a:t> document in handout – Develop an Interpretation. </a:t>
            </a:r>
          </a:p>
          <a:p>
            <a:r>
              <a:rPr lang="en-US" baseline="0" dirty="0" smtClean="0"/>
              <a:t>Then look at following pages for ideas to help students practice developing interpretations which reveal inferential thinking.</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goals for the training session – emphasize</a:t>
            </a:r>
            <a:r>
              <a:rPr lang="en-US" b="1" dirty="0" smtClean="0"/>
              <a:t> hands-on</a:t>
            </a:r>
            <a:r>
              <a:rPr lang="en-US" dirty="0" smtClean="0"/>
              <a:t>!  Most important is that participants leave with a finished work sample they can administer in their classrooms.  (If minor formatting needs to be cleaned</a:t>
            </a:r>
            <a:r>
              <a:rPr lang="en-US" baseline="0" dirty="0" smtClean="0"/>
              <a:t> up, that is ok, but it is important that participants feel that passage and prompts/questions are solid so they can try them out with their students.)</a:t>
            </a:r>
          </a:p>
          <a:p>
            <a:r>
              <a:rPr lang="en-US" baseline="0" dirty="0" smtClean="0"/>
              <a:t>During the work session on each trait, teachers will also be provided with materials they can use before students attempt a work sample to help them understand each trait better.</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three statements sum up the most challenging aspect</a:t>
            </a:r>
            <a:r>
              <a:rPr lang="en-US" baseline="0" dirty="0" smtClean="0"/>
              <a:t> of work samples for many students – they have not received direct instruction in Analyze Text, they are rarely asked to do it, and when they encounter a work sample they are not prepared to perform well.</a:t>
            </a:r>
          </a:p>
          <a:p>
            <a:r>
              <a:rPr lang="en-US" baseline="0" dirty="0" smtClean="0"/>
              <a:t>You can decide whether or not to have participants generate questions for Analyze Text or to move directly to the resource material in the participants’ packet. It is worth spending some time on the resource materials as they will help teachers understand how to teach text analysis and students to make the connection between </a:t>
            </a:r>
            <a:r>
              <a:rPr lang="en-US" b="1" baseline="0" dirty="0" smtClean="0"/>
              <a:t>identifying</a:t>
            </a:r>
            <a:r>
              <a:rPr lang="en-US" baseline="0" dirty="0" smtClean="0"/>
              <a:t> a writer’s strategy in the story/article and explaining how it </a:t>
            </a:r>
            <a:r>
              <a:rPr lang="en-US" b="1" baseline="0" dirty="0" smtClean="0"/>
              <a:t>affects</a:t>
            </a:r>
            <a:r>
              <a:rPr lang="en-US" baseline="0" dirty="0" smtClean="0"/>
              <a:t> the impact of the writing.</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resources in packet on various approaches to text analysis.</a:t>
            </a:r>
            <a:r>
              <a:rPr lang="en-US" baseline="0" dirty="0" smtClean="0"/>
              <a:t>  Break into small groups to discuss specific applications to classroom practice – or have each group study one or two resources and then present them to whole group.</a:t>
            </a:r>
          </a:p>
          <a:p>
            <a:r>
              <a:rPr lang="en-US" baseline="0" dirty="0" smtClean="0"/>
              <a:t>Review generic prompts for Analyze Text from handout packet</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Important to have short introduction to the work sample to “invite” the</a:t>
            </a:r>
            <a:r>
              <a:rPr lang="en-US" baseline="0" dirty="0" smtClean="0"/>
              <a:t> reader into the story/article.  This is a good place for information that puts the article in a context so the student can understand it or to make connections to the student’s world – for example, “this is an Oregon author,” or “most teens use some sort of social networking.”  A “Read the article to” statement is also helpful as a specific direction statement.</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to move into developing individual or team work samples.  See Facilitator’s Guide</a:t>
            </a:r>
            <a:r>
              <a:rPr lang="en-US" baseline="0" dirty="0" smtClean="0"/>
              <a:t> for specific recommendations for this activity.</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participants complete their work samples and before the official end of the</a:t>
            </a:r>
            <a:r>
              <a:rPr lang="en-US" baseline="0" dirty="0" smtClean="0"/>
              <a:t> workshop, it is a good idea to have them share what they have done.  This might be part of an on-going activity where groups or departments review each other’s work in progress or a general sharing of where each person is on the road to completing the task – what is the topic; how many prompts are completed, etc.  You can also find out if anyone needs specific help to finish and (if desired) set a date to check back or even to bring student work samples to score and review.</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slide – you</a:t>
            </a:r>
            <a:r>
              <a:rPr lang="en-US" baseline="0" dirty="0" smtClean="0"/>
              <a:t> can list dates for future training sessions or for scoring student work from the tasks created (almost all tasks get some revision after seeing how students respond).  Add contact information for yourself or someone in the building or district.</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 of the requirements</a:t>
            </a:r>
            <a:r>
              <a:rPr lang="en-US" baseline="0" dirty="0" smtClean="0"/>
              <a:t> for high school students to use the reading work sample as demonstration of reading proficiency for diploma requirement.  Refer to Handout in Participants’ Packet:  Guidelines for High School Reading Work Samples – Intro and 2 Requirements.  Facilitators have an Annotated copy of the Guidelines to help in leading discussion or providing additional insight.</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Reading work samples assist students in 2 ways – 1) for students who do not perform well in a multiple-choice</a:t>
            </a:r>
            <a:r>
              <a:rPr lang="en-US" baseline="0" dirty="0" smtClean="0"/>
              <a:t> test, the constructed response format of the reading work sample may allow them to show that they have the reading proficiency needed; 2) working with the reading work sample format helps students to understand what each trait means and how to show proficiency in that trait.  This understanding and practice with reading skills often leads to improved student scores on the OAKS assessment as well as the reading work sample.</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w</a:t>
            </a:r>
            <a:r>
              <a:rPr lang="en-US" dirty="0" smtClean="0"/>
              <a:t>ork samples for Essential Skills proficiency is most appropriate for students who Nearly Meet</a:t>
            </a:r>
            <a:r>
              <a:rPr lang="en-US" baseline="0" dirty="0" smtClean="0"/>
              <a:t> the standard.</a:t>
            </a:r>
          </a:p>
          <a:p>
            <a:endParaRPr lang="en-US" baseline="0" dirty="0" smtClean="0"/>
          </a:p>
          <a:p>
            <a:r>
              <a:rPr lang="en-US" baseline="0" dirty="0" smtClean="0"/>
              <a:t>Generally, students are not successful on the first try with a work sample because they are unfamiliar with the format, don’t understand what the prompts/questions are asking for, or have not received instruction (or explicit instruction) in a particular trait.</a:t>
            </a:r>
          </a:p>
          <a:p>
            <a:endParaRPr lang="en-US" baseline="0" dirty="0" smtClean="0"/>
          </a:p>
          <a:p>
            <a:r>
              <a:rPr lang="en-US" baseline="0" dirty="0" smtClean="0"/>
              <a:t>However, </a:t>
            </a:r>
            <a:r>
              <a:rPr lang="en-US" b="1" baseline="0" dirty="0" smtClean="0"/>
              <a:t>all students </a:t>
            </a:r>
            <a:r>
              <a:rPr lang="en-US" baseline="0" dirty="0" smtClean="0"/>
              <a:t>can benefit from learning to explain their reading and using the scoring guide – from students who already Exceed the standard to students who struggle at the “Low” level on the OAKS test.  One added benefit of the work sample is that tasks used for instruction or practice can be adapted to the student’s reading level so that the focus is on learning to demonstrate reading skills and then gradually increasing the difficulty level of the passages.</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section of the</a:t>
            </a:r>
            <a:r>
              <a:rPr lang="en-US" baseline="0" dirty="0" smtClean="0"/>
              <a:t> workshop will focus on selecting appropriate reading material.</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for some interaction!  Have participants work in small groups, pair</a:t>
            </a:r>
            <a:r>
              <a:rPr lang="en-US" baseline="0" dirty="0" smtClean="0"/>
              <a:t> and share, or whole group if workshop is small.  Brainstorm ways students use reading in the classroom – what are important skills to comprehend material.  You can also extend this if there are a number of content area teachers to “how do workers/professionals in fields related to your subject area use reading on the job?”</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suggestions in the Facilitator’s Agenda</a:t>
            </a:r>
            <a:r>
              <a:rPr lang="en-US" baseline="0" dirty="0" smtClean="0"/>
              <a:t> to provide information on curriculum-embedded tasks and “stand alone” tasks on this slide and the next.</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Encourage teachers to think about including curriculum embedded work samples</a:t>
            </a:r>
            <a:r>
              <a:rPr lang="en-US" baseline="0" dirty="0" smtClean="0"/>
              <a:t> as part of the regular activities in their classrooms.  Not only will that give students practice and feedback on reading skills, but it will reveal to the teacher where there are major gaps in understanding or confusions about the content.</a:t>
            </a:r>
            <a:endParaRPr lang="en-US" dirty="0"/>
          </a:p>
        </p:txBody>
      </p:sp>
      <p:sp>
        <p:nvSpPr>
          <p:cNvPr id="4" name="Slide Number Placeholder 3"/>
          <p:cNvSpPr>
            <a:spLocks noGrp="1"/>
          </p:cNvSpPr>
          <p:nvPr>
            <p:ph type="sldNum" sz="quarter" idx="10"/>
          </p:nvPr>
        </p:nvSpPr>
        <p:spPr/>
        <p:txBody>
          <a:bodyPr/>
          <a:lstStyle/>
          <a:p>
            <a:fld id="{2ED505AA-CADB-49A3-BA5D-81175DC02F6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2438400"/>
            <a:ext cx="5943600" cy="1143000"/>
          </a:xfrm>
          <a:effectLst/>
        </p:spPr>
        <p:txBody>
          <a:bodyPr/>
          <a:lstStyle>
            <a:lvl1pPr>
              <a:defRPr>
                <a:effectLst>
                  <a:outerShdw blurRad="38100" dist="38100" dir="2700000" algn="tl">
                    <a:srgbClr val="000000"/>
                  </a:outerShdw>
                </a:effectLst>
              </a:defRPr>
            </a:lvl1pPr>
          </a:lstStyle>
          <a:p>
            <a:r>
              <a:rPr lang="en-US" smtClean="0"/>
              <a:t>Click to edit Master title style</a:t>
            </a:r>
            <a:endParaRPr lang="en-US"/>
          </a:p>
        </p:txBody>
      </p:sp>
      <p:sp>
        <p:nvSpPr>
          <p:cNvPr id="2055" name="Rectangle 7"/>
          <p:cNvSpPr>
            <a:spLocks noGrp="1" noChangeArrowheads="1"/>
          </p:cNvSpPr>
          <p:nvPr>
            <p:ph type="dt" sz="half" idx="2"/>
          </p:nvPr>
        </p:nvSpPr>
        <p:spPr>
          <a:xfrm>
            <a:off x="457200" y="6397625"/>
            <a:ext cx="2133600" cy="476250"/>
          </a:xfrm>
        </p:spPr>
        <p:txBody>
          <a:bodyPr/>
          <a:lstStyle>
            <a:lvl1pPr>
              <a:defRPr/>
            </a:lvl1pPr>
          </a:lstStyle>
          <a:p>
            <a:fld id="{1CEB6036-01A2-4040-BE66-5E85E471B11C}" type="datetimeFigureOut">
              <a:rPr lang="en-US" smtClean="0"/>
              <a:pPr/>
              <a:t>10/23/2019</a:t>
            </a:fld>
            <a:endParaRPr lang="en-US" dirty="0"/>
          </a:p>
        </p:txBody>
      </p:sp>
      <p:sp>
        <p:nvSpPr>
          <p:cNvPr id="2056" name="Rectangle 8"/>
          <p:cNvSpPr>
            <a:spLocks noGrp="1" noChangeArrowheads="1"/>
          </p:cNvSpPr>
          <p:nvPr>
            <p:ph type="ftr" sz="quarter" idx="3"/>
          </p:nvPr>
        </p:nvSpPr>
        <p:spPr>
          <a:xfrm>
            <a:off x="3124200" y="6410325"/>
            <a:ext cx="2895600" cy="476250"/>
          </a:xfrm>
        </p:spPr>
        <p:txBody>
          <a:bodyPr/>
          <a:lstStyle>
            <a:lvl1pPr>
              <a:defRPr/>
            </a:lvl1pPr>
          </a:lstStyle>
          <a:p>
            <a:endParaRPr lang="en-US" dirty="0"/>
          </a:p>
        </p:txBody>
      </p:sp>
      <p:sp>
        <p:nvSpPr>
          <p:cNvPr id="2057" name="Rectangle 9"/>
          <p:cNvSpPr>
            <a:spLocks noGrp="1" noChangeArrowheads="1"/>
          </p:cNvSpPr>
          <p:nvPr>
            <p:ph type="sldNum" sz="quarter" idx="4"/>
          </p:nvPr>
        </p:nvSpPr>
        <p:spPr>
          <a:xfrm>
            <a:off x="6553200" y="6410325"/>
            <a:ext cx="2133600" cy="476250"/>
          </a:xfrm>
        </p:spPr>
        <p:txBody>
          <a:bodyPr/>
          <a:lstStyle>
            <a:lvl1pPr>
              <a:defRPr/>
            </a:lvl1pPr>
          </a:lstStyle>
          <a:p>
            <a:fld id="{088C565F-440A-4506-B493-E5687D2E27F2}" type="slidenum">
              <a:rPr lang="en-US" smtClean="0"/>
              <a:pPr/>
              <a:t>‹#›</a:t>
            </a:fld>
            <a:endParaRPr lang="en-US" dirty="0"/>
          </a:p>
        </p:txBody>
      </p:sp>
      <p:sp>
        <p:nvSpPr>
          <p:cNvPr id="2058" name="Rectangle 10"/>
          <p:cNvSpPr>
            <a:spLocks noGrp="1" noChangeArrowheads="1"/>
          </p:cNvSpPr>
          <p:nvPr>
            <p:ph type="subTitle" idx="1"/>
          </p:nvPr>
        </p:nvSpPr>
        <p:spPr>
          <a:xfrm>
            <a:off x="3429000" y="4267200"/>
            <a:ext cx="5562600" cy="1295400"/>
          </a:xfrm>
          <a:effectLst/>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EB6036-01A2-4040-BE66-5E85E471B11C}" type="datetimeFigureOut">
              <a:rPr lang="en-US" smtClean="0"/>
              <a:pPr/>
              <a:t>10/23/2019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8C565F-440A-4506-B493-E5687D2E27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1981200"/>
            <a:ext cx="2114550" cy="441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981200"/>
            <a:ext cx="6191250"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EB6036-01A2-4040-BE66-5E85E471B11C}" type="datetimeFigureOut">
              <a:rPr lang="en-US" smtClean="0"/>
              <a:pPr/>
              <a:t>10/23/2019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8C565F-440A-4506-B493-E5687D2E27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EB6036-01A2-4040-BE66-5E85E471B11C}" type="datetimeFigureOut">
              <a:rPr lang="en-US" smtClean="0"/>
              <a:pPr/>
              <a:t>10/23/2019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8C565F-440A-4506-B493-E5687D2E27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CEB6036-01A2-4040-BE66-5E85E471B11C}" type="datetimeFigureOut">
              <a:rPr lang="en-US" smtClean="0"/>
              <a:pPr/>
              <a:t>10/23/2019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8C565F-440A-4506-B493-E5687D2E27F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3528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3528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CEB6036-01A2-4040-BE66-5E85E471B11C}" type="datetimeFigureOut">
              <a:rPr lang="en-US" smtClean="0"/>
              <a:pPr/>
              <a:t>10/23/2019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8C565F-440A-4506-B493-E5687D2E27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CEB6036-01A2-4040-BE66-5E85E471B11C}" type="datetimeFigureOut">
              <a:rPr lang="en-US" smtClean="0"/>
              <a:pPr/>
              <a:t>10/23/2019</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088C565F-440A-4506-B493-E5687D2E27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CEB6036-01A2-4040-BE66-5E85E471B11C}" type="datetimeFigureOut">
              <a:rPr lang="en-US" smtClean="0"/>
              <a:pPr/>
              <a:t>10/23/2019</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88C565F-440A-4506-B493-E5687D2E27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CEB6036-01A2-4040-BE66-5E85E471B11C}" type="datetimeFigureOut">
              <a:rPr lang="en-US" smtClean="0"/>
              <a:pPr/>
              <a:t>10/23/2019</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088C565F-440A-4506-B493-E5687D2E27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CEB6036-01A2-4040-BE66-5E85E471B11C}" type="datetimeFigureOut">
              <a:rPr lang="en-US" smtClean="0"/>
              <a:pPr/>
              <a:t>10/23/2019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8C565F-440A-4506-B493-E5687D2E27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CEB6036-01A2-4040-BE66-5E85E471B11C}" type="datetimeFigureOut">
              <a:rPr lang="en-US" smtClean="0"/>
              <a:pPr/>
              <a:t>10/23/2019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8C565F-440A-4506-B493-E5687D2E27F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981200"/>
            <a:ext cx="7772400" cy="1143000"/>
          </a:xfrm>
          <a:prstGeom prst="rect">
            <a:avLst/>
          </a:prstGeom>
          <a:noFill/>
          <a:ln w="9525">
            <a:noFill/>
            <a:miter lim="800000"/>
            <a:headEnd/>
            <a:tailEnd/>
          </a:ln>
          <a:effectLst>
            <a:outerShdw dist="35921" dir="2700000" algn="ctr" rotWithShape="0">
              <a:srgbClr val="BEAB9C"/>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3352800"/>
            <a:ext cx="7772400" cy="3048000"/>
          </a:xfrm>
          <a:prstGeom prst="rect">
            <a:avLst/>
          </a:prstGeom>
          <a:noFill/>
          <a:ln w="9525">
            <a:noFill/>
            <a:miter lim="800000"/>
            <a:headEnd/>
            <a:tailEnd/>
          </a:ln>
          <a:effectLst>
            <a:outerShdw dist="35921" dir="2700000" algn="ctr" rotWithShape="0">
              <a:srgbClr val="BEAB9C"/>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6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1CEB6036-01A2-4040-BE66-5E85E471B11C}" type="datetimeFigureOut">
              <a:rPr lang="en-US" smtClean="0"/>
              <a:pPr/>
              <a:t>10/23/2019</a:t>
            </a:fld>
            <a:endParaRPr lang="en-US" dirty="0"/>
          </a:p>
        </p:txBody>
      </p:sp>
      <p:sp>
        <p:nvSpPr>
          <p:cNvPr id="1032" name="Rectangle 8"/>
          <p:cNvSpPr>
            <a:spLocks noGrp="1" noChangeArrowheads="1"/>
          </p:cNvSpPr>
          <p:nvPr>
            <p:ph type="ftr" sz="quarter" idx="3"/>
          </p:nvPr>
        </p:nvSpPr>
        <p:spPr bwMode="auto">
          <a:xfrm>
            <a:off x="3124200" y="64230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dirty="0"/>
          </a:p>
        </p:txBody>
      </p:sp>
      <p:sp>
        <p:nvSpPr>
          <p:cNvPr id="1033" name="Rectangle 9"/>
          <p:cNvSpPr>
            <a:spLocks noGrp="1" noChangeArrowheads="1"/>
          </p:cNvSpPr>
          <p:nvPr>
            <p:ph type="sldNum" sz="quarter" idx="4"/>
          </p:nvPr>
        </p:nvSpPr>
        <p:spPr bwMode="auto">
          <a:xfrm>
            <a:off x="6553200" y="64230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88C565F-440A-4506-B493-E5687D2E27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Black" pitchFamily="34" charset="0"/>
        </a:defRPr>
      </a:lvl2pPr>
      <a:lvl3pPr algn="ctr" rtl="0" eaLnBrk="1" fontAlgn="base" hangingPunct="1">
        <a:spcBef>
          <a:spcPct val="0"/>
        </a:spcBef>
        <a:spcAft>
          <a:spcPct val="0"/>
        </a:spcAft>
        <a:defRPr sz="3600">
          <a:solidFill>
            <a:schemeClr val="tx2"/>
          </a:solidFill>
          <a:latin typeface="Arial Black" pitchFamily="34" charset="0"/>
        </a:defRPr>
      </a:lvl3pPr>
      <a:lvl4pPr algn="ctr" rtl="0" eaLnBrk="1" fontAlgn="base" hangingPunct="1">
        <a:spcBef>
          <a:spcPct val="0"/>
        </a:spcBef>
        <a:spcAft>
          <a:spcPct val="0"/>
        </a:spcAft>
        <a:defRPr sz="3600">
          <a:solidFill>
            <a:schemeClr val="tx2"/>
          </a:solidFill>
          <a:latin typeface="Arial Black" pitchFamily="34" charset="0"/>
        </a:defRPr>
      </a:lvl4pPr>
      <a:lvl5pPr algn="ctr" rtl="0" eaLnBrk="1" fontAlgn="base" hangingPunct="1">
        <a:spcBef>
          <a:spcPct val="0"/>
        </a:spcBef>
        <a:spcAft>
          <a:spcPct val="0"/>
        </a:spcAft>
        <a:defRPr sz="3600">
          <a:solidFill>
            <a:schemeClr val="tx2"/>
          </a:solidFill>
          <a:latin typeface="Arial Black" pitchFamily="34" charset="0"/>
        </a:defRPr>
      </a:lvl5pPr>
      <a:lvl6pPr marL="457200" algn="ctr" rtl="0" eaLnBrk="1" fontAlgn="base" hangingPunct="1">
        <a:spcBef>
          <a:spcPct val="0"/>
        </a:spcBef>
        <a:spcAft>
          <a:spcPct val="0"/>
        </a:spcAft>
        <a:defRPr sz="3600">
          <a:solidFill>
            <a:schemeClr val="tx2"/>
          </a:solidFill>
          <a:latin typeface="Arial Black" pitchFamily="34" charset="0"/>
        </a:defRPr>
      </a:lvl6pPr>
      <a:lvl7pPr marL="914400" algn="ctr" rtl="0" eaLnBrk="1" fontAlgn="base" hangingPunct="1">
        <a:spcBef>
          <a:spcPct val="0"/>
        </a:spcBef>
        <a:spcAft>
          <a:spcPct val="0"/>
        </a:spcAft>
        <a:defRPr sz="3600">
          <a:solidFill>
            <a:schemeClr val="tx2"/>
          </a:solidFill>
          <a:latin typeface="Arial Black" pitchFamily="34" charset="0"/>
        </a:defRPr>
      </a:lvl7pPr>
      <a:lvl8pPr marL="1371600" algn="ctr" rtl="0" eaLnBrk="1" fontAlgn="base" hangingPunct="1">
        <a:spcBef>
          <a:spcPct val="0"/>
        </a:spcBef>
        <a:spcAft>
          <a:spcPct val="0"/>
        </a:spcAft>
        <a:defRPr sz="3600">
          <a:solidFill>
            <a:schemeClr val="tx2"/>
          </a:solidFill>
          <a:latin typeface="Arial Black" pitchFamily="34" charset="0"/>
        </a:defRPr>
      </a:lvl8pPr>
      <a:lvl9pPr marL="1828800" algn="ctr" rtl="0" eaLnBrk="1" fontAlgn="base" hangingPunct="1">
        <a:spcBef>
          <a:spcPct val="0"/>
        </a:spcBef>
        <a:spcAft>
          <a:spcPct val="0"/>
        </a:spcAft>
        <a:defRPr sz="3600">
          <a:solidFill>
            <a:schemeClr val="tx2"/>
          </a:solidFill>
          <a:latin typeface="Arial Black" pitchFamily="34" charset="0"/>
        </a:defRPr>
      </a:lvl9pPr>
    </p:titleStyle>
    <p:bodyStyle>
      <a:lvl1pPr marL="609600" indent="-609600" algn="l" rtl="0" eaLnBrk="1" fontAlgn="base" hangingPunct="1">
        <a:spcBef>
          <a:spcPct val="20000"/>
        </a:spcBef>
        <a:spcAft>
          <a:spcPct val="0"/>
        </a:spcAft>
        <a:buChar char="•"/>
        <a:defRPr sz="3200">
          <a:solidFill>
            <a:schemeClr val="tx1"/>
          </a:solidFill>
          <a:latin typeface="+mn-lt"/>
          <a:ea typeface="+mn-ea"/>
          <a:cs typeface="+mn-cs"/>
        </a:defRPr>
      </a:lvl1pPr>
      <a:lvl2pPr marL="990600" indent="-533400" algn="l" rtl="0" eaLnBrk="1" fontAlgn="base" hangingPunct="1">
        <a:spcBef>
          <a:spcPct val="20000"/>
        </a:spcBef>
        <a:spcAft>
          <a:spcPct val="0"/>
        </a:spcAft>
        <a:buChar char="–"/>
        <a:defRPr sz="2800">
          <a:solidFill>
            <a:schemeClr val="tx1"/>
          </a:solidFill>
          <a:latin typeface="+mn-lt"/>
        </a:defRPr>
      </a:lvl2pPr>
      <a:lvl3pPr marL="1371600" indent="-457200" algn="l" rtl="0" eaLnBrk="1" fontAlgn="base" hangingPunct="1">
        <a:spcBef>
          <a:spcPct val="20000"/>
        </a:spcBef>
        <a:spcAft>
          <a:spcPct val="0"/>
        </a:spcAft>
        <a:buChar char="•"/>
        <a:defRPr sz="2400">
          <a:solidFill>
            <a:schemeClr val="tx1"/>
          </a:solidFill>
          <a:latin typeface="+mn-lt"/>
        </a:defRPr>
      </a:lvl3pPr>
      <a:lvl4pPr marL="1752600" indent="-381000" algn="l" rtl="0" eaLnBrk="1" fontAlgn="base" hangingPunct="1">
        <a:spcBef>
          <a:spcPct val="20000"/>
        </a:spcBef>
        <a:spcAft>
          <a:spcPct val="0"/>
        </a:spcAft>
        <a:buChar char="–"/>
        <a:defRPr sz="2000">
          <a:solidFill>
            <a:schemeClr val="tx1"/>
          </a:solidFill>
          <a:latin typeface="+mn-lt"/>
        </a:defRPr>
      </a:lvl4pPr>
      <a:lvl5pPr marL="2209800" indent="-38100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86000"/>
            <a:ext cx="5943600" cy="1143000"/>
          </a:xfrm>
        </p:spPr>
        <p:txBody>
          <a:bodyPr/>
          <a:lstStyle/>
          <a:p>
            <a:r>
              <a:rPr lang="en-US" dirty="0"/>
              <a:t>D</a:t>
            </a:r>
            <a:r>
              <a:rPr lang="en-US" smtClean="0"/>
              <a:t>eveloping </a:t>
            </a:r>
            <a:r>
              <a:rPr lang="en-US" dirty="0" smtClean="0"/>
              <a:t>Reading Work Samples</a:t>
            </a:r>
            <a:endParaRPr lang="en-US" dirty="0"/>
          </a:p>
        </p:txBody>
      </p:sp>
      <p:sp>
        <p:nvSpPr>
          <p:cNvPr id="3" name="Subtitle 2"/>
          <p:cNvSpPr>
            <a:spLocks noGrp="1"/>
          </p:cNvSpPr>
          <p:nvPr>
            <p:ph type="subTitle" idx="1"/>
          </p:nvPr>
        </p:nvSpPr>
        <p:spPr>
          <a:xfrm>
            <a:off x="2057400" y="4038600"/>
            <a:ext cx="7086600" cy="1295400"/>
          </a:xfrm>
        </p:spPr>
        <p:txBody>
          <a:bodyPr/>
          <a:lstStyle/>
          <a:p>
            <a:r>
              <a:rPr lang="en-US" dirty="0" smtClean="0"/>
              <a:t>Level 4 – Task Development for High School &amp; Middle School Teachers</a:t>
            </a:r>
            <a:endParaRPr lang="en-US" dirty="0"/>
          </a:p>
        </p:txBody>
      </p:sp>
      <p:sp>
        <p:nvSpPr>
          <p:cNvPr id="4" name="TextBox 3"/>
          <p:cNvSpPr txBox="1"/>
          <p:nvPr/>
        </p:nvSpPr>
        <p:spPr>
          <a:xfrm>
            <a:off x="304800" y="5562600"/>
            <a:ext cx="3733800" cy="923330"/>
          </a:xfrm>
          <a:prstGeom prst="rect">
            <a:avLst/>
          </a:prstGeom>
          <a:noFill/>
        </p:spPr>
        <p:txBody>
          <a:bodyPr wrap="square" rtlCol="0">
            <a:spAutoFit/>
          </a:bodyPr>
          <a:lstStyle/>
          <a:p>
            <a:r>
              <a:rPr lang="en-US" dirty="0" smtClean="0"/>
              <a:t>Information provided by</a:t>
            </a:r>
          </a:p>
          <a:p>
            <a:r>
              <a:rPr lang="en-US" dirty="0" smtClean="0"/>
              <a:t>Oregon Department of Education</a:t>
            </a:r>
          </a:p>
          <a:p>
            <a:r>
              <a:rPr lang="en-US" dirty="0" smtClean="0"/>
              <a:t>2011-12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333685"/>
            <a:ext cx="8382000" cy="3539430"/>
          </a:xfrm>
          <a:prstGeom prst="rect">
            <a:avLst/>
          </a:prstGeom>
          <a:noFill/>
        </p:spPr>
        <p:txBody>
          <a:bodyPr wrap="square" rtlCol="0">
            <a:spAutoFit/>
          </a:bodyPr>
          <a:lstStyle/>
          <a:p>
            <a:pPr>
              <a:spcAft>
                <a:spcPts val="600"/>
              </a:spcAft>
            </a:pPr>
            <a:r>
              <a:rPr lang="en-US" sz="3200" dirty="0" smtClean="0"/>
              <a:t>Generally, textbook selections do not make good reading work samples.</a:t>
            </a:r>
          </a:p>
          <a:p>
            <a:pPr lvl="1" indent="-457200">
              <a:spcAft>
                <a:spcPts val="600"/>
              </a:spcAft>
              <a:buFont typeface="Wingdings" pitchFamily="2" charset="2"/>
              <a:buChar char="§"/>
            </a:pPr>
            <a:r>
              <a:rPr lang="en-US" sz="2800" dirty="0" smtClean="0"/>
              <a:t>Technical vocabulary</a:t>
            </a:r>
          </a:p>
          <a:p>
            <a:pPr lvl="1" indent="-457200">
              <a:spcAft>
                <a:spcPts val="600"/>
              </a:spcAft>
              <a:buFont typeface="Wingdings" pitchFamily="2" charset="2"/>
              <a:buChar char="§"/>
            </a:pPr>
            <a:r>
              <a:rPr lang="en-US" sz="2800" dirty="0" smtClean="0"/>
              <a:t>Expansive scope – “a mile wide &amp; an inch deep”</a:t>
            </a:r>
          </a:p>
          <a:p>
            <a:pPr lvl="1" indent="-457200">
              <a:spcAft>
                <a:spcPts val="600"/>
              </a:spcAft>
              <a:buFont typeface="Wingdings" pitchFamily="2" charset="2"/>
              <a:buChar char="§"/>
            </a:pPr>
            <a:r>
              <a:rPr lang="en-US" sz="2800" dirty="0" smtClean="0"/>
              <a:t>Written “by committee”</a:t>
            </a:r>
          </a:p>
          <a:p>
            <a:pPr lvl="1" indent="-457200">
              <a:spcAft>
                <a:spcPts val="600"/>
              </a:spcAft>
              <a:buFont typeface="Wingdings" pitchFamily="2" charset="2"/>
              <a:buChar char="§"/>
            </a:pPr>
            <a:r>
              <a:rPr lang="en-US" sz="2800" dirty="0" smtClean="0"/>
              <a:t>Designed to meet adoption criteria for large states – Texas, Florida, and California </a:t>
            </a:r>
            <a:endParaRPr lang="en-US" sz="2800" dirty="0"/>
          </a:p>
        </p:txBody>
      </p:sp>
      <p:sp>
        <p:nvSpPr>
          <p:cNvPr id="3" name="Title 2" hidden="1"/>
          <p:cNvSpPr>
            <a:spLocks noGrp="1"/>
          </p:cNvSpPr>
          <p:nvPr>
            <p:ph type="title"/>
          </p:nvPr>
        </p:nvSpPr>
        <p:spPr>
          <a:xfrm>
            <a:off x="152400" y="1066800"/>
            <a:ext cx="7772400" cy="1143000"/>
          </a:xfrm>
        </p:spPr>
        <p:txBody>
          <a:bodyPr/>
          <a:lstStyle/>
          <a:p>
            <a:r>
              <a:rPr lang="en-US" dirty="0" smtClean="0"/>
              <a:t>Slide 10 Blank Title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works?</a:t>
            </a:r>
            <a:endParaRPr lang="en-US" dirty="0"/>
          </a:p>
        </p:txBody>
      </p:sp>
      <p:sp>
        <p:nvSpPr>
          <p:cNvPr id="3" name="Content Placeholder 2"/>
          <p:cNvSpPr>
            <a:spLocks noGrp="1"/>
          </p:cNvSpPr>
          <p:nvPr>
            <p:ph idx="1"/>
          </p:nvPr>
        </p:nvSpPr>
        <p:spPr/>
        <p:txBody>
          <a:bodyPr/>
          <a:lstStyle/>
          <a:p>
            <a:r>
              <a:rPr lang="en-US" dirty="0" smtClean="0"/>
              <a:t>High interest</a:t>
            </a:r>
          </a:p>
          <a:p>
            <a:r>
              <a:rPr lang="en-US" dirty="0" smtClean="0"/>
              <a:t>Appropriate length</a:t>
            </a:r>
          </a:p>
          <a:p>
            <a:r>
              <a:rPr lang="en-US" dirty="0" smtClean="0"/>
              <a:t>Appropriate Lexile</a:t>
            </a:r>
            <a:r>
              <a:rPr lang="en-US" baseline="30000" dirty="0">
                <a:solidFill>
                  <a:schemeClr val="tx1"/>
                </a:solidFill>
                <a:latin typeface="+mn-lt"/>
                <a:ea typeface="+mn-ea"/>
                <a:cs typeface="+mn-cs"/>
              </a:rPr>
              <a:t>®</a:t>
            </a:r>
            <a:r>
              <a:rPr lang="en-US" dirty="0" smtClean="0"/>
              <a:t> level</a:t>
            </a:r>
          </a:p>
          <a:p>
            <a:r>
              <a:rPr lang="en-US" dirty="0" smtClean="0"/>
              <a:t>Good prompts/questions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0400"/>
            <a:ext cx="8458200" cy="1362075"/>
          </a:xfrm>
        </p:spPr>
        <p:txBody>
          <a:bodyPr/>
          <a:lstStyle/>
          <a:p>
            <a:pPr algn="ctr"/>
            <a:r>
              <a:rPr lang="en-US" dirty="0" smtClean="0"/>
              <a:t>Determining Lexile</a:t>
            </a:r>
            <a:r>
              <a:rPr lang="en-US" baseline="30000" dirty="0" smtClean="0"/>
              <a:t>®</a:t>
            </a:r>
            <a:r>
              <a:rPr lang="en-US" dirty="0" smtClean="0"/>
              <a:t> Level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228600" y="890588"/>
            <a:ext cx="7772400" cy="1143000"/>
          </a:xfrm>
        </p:spPr>
        <p:txBody>
          <a:bodyPr/>
          <a:lstStyle/>
          <a:p>
            <a:r>
              <a:rPr lang="en-US" dirty="0" smtClean="0"/>
              <a:t>Slide 13 Blank Title</a:t>
            </a:r>
            <a:endParaRPr lang="en-US" dirty="0"/>
          </a:p>
        </p:txBody>
      </p:sp>
      <p:sp>
        <p:nvSpPr>
          <p:cNvPr id="3" name="Content Placeholder 2"/>
          <p:cNvSpPr>
            <a:spLocks noGrp="1"/>
          </p:cNvSpPr>
          <p:nvPr>
            <p:ph idx="4294967295"/>
          </p:nvPr>
        </p:nvSpPr>
        <p:spPr>
          <a:xfrm>
            <a:off x="3575050" y="2147888"/>
            <a:ext cx="5568950" cy="5091112"/>
          </a:xfrm>
        </p:spPr>
        <p:txBody>
          <a:bodyPr/>
          <a:lstStyle/>
          <a:p>
            <a:pPr>
              <a:buAutoNum type="arabicPeriod"/>
            </a:pPr>
            <a:r>
              <a:rPr lang="en-US" sz="3000" dirty="0" smtClean="0"/>
              <a:t>Copy and paste or type material into MS Word</a:t>
            </a:r>
          </a:p>
          <a:p>
            <a:pPr>
              <a:buAutoNum type="arabicPeriod"/>
            </a:pPr>
            <a:r>
              <a:rPr lang="en-US" sz="3000" dirty="0" smtClean="0"/>
              <a:t>Lexile Analyzer </a:t>
            </a:r>
            <a:r>
              <a:rPr lang="en-US" sz="3000" baseline="30000" dirty="0" smtClean="0"/>
              <a:t>®</a:t>
            </a:r>
            <a:r>
              <a:rPr lang="en-US" sz="3000" dirty="0" smtClean="0"/>
              <a:t> will not handle more than 1000 words</a:t>
            </a:r>
          </a:p>
          <a:p>
            <a:pPr>
              <a:buAutoNum type="arabicPeriod"/>
            </a:pPr>
            <a:r>
              <a:rPr lang="en-US" sz="3000" dirty="0" smtClean="0"/>
              <a:t>Save document as “Plain Text”</a:t>
            </a:r>
          </a:p>
          <a:p>
            <a:pPr>
              <a:buAutoNum type="arabicPeriod"/>
            </a:pPr>
            <a:r>
              <a:rPr lang="en-US" sz="3000" dirty="0" smtClean="0"/>
              <a:t>Submit to Lexile Analyzer</a:t>
            </a:r>
            <a:r>
              <a:rPr lang="en-US" sz="3000" baseline="30000" dirty="0" smtClean="0"/>
              <a:t> ®</a:t>
            </a:r>
            <a:endParaRPr lang="en-US" sz="3000" dirty="0"/>
          </a:p>
        </p:txBody>
      </p:sp>
      <p:pic>
        <p:nvPicPr>
          <p:cNvPr id="5" name="Picture 4" descr="&quot; &quot;"/>
          <p:cNvPicPr>
            <a:picLocks noChangeAspect="1"/>
          </p:cNvPicPr>
          <p:nvPr/>
        </p:nvPicPr>
        <p:blipFill>
          <a:blip r:embed="rId3" cstate="print">
            <a:clrChange>
              <a:clrFrom>
                <a:srgbClr val="FFFFFF"/>
              </a:clrFrom>
              <a:clrTo>
                <a:srgbClr val="FFFFFF">
                  <a:alpha val="0"/>
                </a:srgbClr>
              </a:clrTo>
            </a:clrChange>
          </a:blip>
          <a:stretch>
            <a:fillRect/>
          </a:stretch>
        </p:blipFill>
        <p:spPr>
          <a:xfrm>
            <a:off x="425450" y="1828800"/>
            <a:ext cx="3149600" cy="4724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7400"/>
            <a:ext cx="7772400" cy="1362075"/>
          </a:xfrm>
        </p:spPr>
        <p:txBody>
          <a:bodyPr/>
          <a:lstStyle/>
          <a:p>
            <a:pPr algn="ctr"/>
            <a:r>
              <a:rPr lang="en-US" dirty="0" smtClean="0"/>
              <a:t>Developing Prompts</a:t>
            </a:r>
            <a:endParaRPr lang="en-US" dirty="0"/>
          </a:p>
        </p:txBody>
      </p:sp>
      <p:pic>
        <p:nvPicPr>
          <p:cNvPr id="4" name="Picture 3" descr="&quot; &quot;"/>
          <p:cNvPicPr>
            <a:picLocks noChangeAspect="1"/>
          </p:cNvPicPr>
          <p:nvPr/>
        </p:nvPicPr>
        <p:blipFill>
          <a:blip r:embed="rId3" cstate="print">
            <a:clrChange>
              <a:clrFrom>
                <a:srgbClr val="FFFFFF"/>
              </a:clrFrom>
              <a:clrTo>
                <a:srgbClr val="FFFFFF">
                  <a:alpha val="0"/>
                </a:srgbClr>
              </a:clrTo>
            </a:clrChange>
          </a:blip>
          <a:stretch>
            <a:fillRect/>
          </a:stretch>
        </p:blipFill>
        <p:spPr>
          <a:xfrm>
            <a:off x="2057400" y="2895600"/>
            <a:ext cx="5181600" cy="344765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characteristics of good prompts?</a:t>
            </a:r>
            <a:endParaRPr lang="en-US" dirty="0"/>
          </a:p>
        </p:txBody>
      </p:sp>
      <p:sp>
        <p:nvSpPr>
          <p:cNvPr id="3" name="Content Placeholder 2"/>
          <p:cNvSpPr>
            <a:spLocks noGrp="1"/>
          </p:cNvSpPr>
          <p:nvPr>
            <p:ph idx="1"/>
          </p:nvPr>
        </p:nvSpPr>
        <p:spPr/>
        <p:txBody>
          <a:bodyPr/>
          <a:lstStyle/>
          <a:p>
            <a:r>
              <a:rPr lang="en-US" dirty="0" smtClean="0"/>
              <a:t>Open-ended – “mental elbow room”</a:t>
            </a:r>
          </a:p>
          <a:p>
            <a:r>
              <a:rPr lang="en-US" dirty="0" smtClean="0"/>
              <a:t>Clearly worded</a:t>
            </a:r>
          </a:p>
          <a:p>
            <a:r>
              <a:rPr lang="en-US" dirty="0" smtClean="0"/>
              <a:t>Single question per prompt</a:t>
            </a:r>
          </a:p>
          <a:p>
            <a:r>
              <a:rPr lang="en-US" dirty="0" smtClean="0"/>
              <a:t>May include scaffolding</a:t>
            </a:r>
          </a:p>
          <a:p>
            <a:r>
              <a:rPr lang="en-US" dirty="0" smtClean="0"/>
              <a:t>May include graphics </a:t>
            </a:r>
            <a:r>
              <a:rPr lang="en-US" sz="2000" dirty="0" smtClean="0"/>
              <a:t>(with written interpretation)</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Demonstrate Understanding</a:t>
            </a:r>
            <a:endParaRPr lang="en-US" dirty="0"/>
          </a:p>
        </p:txBody>
      </p:sp>
      <p:sp>
        <p:nvSpPr>
          <p:cNvPr id="3" name="Content Placeholder 2"/>
          <p:cNvSpPr>
            <a:spLocks noGrp="1"/>
          </p:cNvSpPr>
          <p:nvPr>
            <p:ph idx="1"/>
          </p:nvPr>
        </p:nvSpPr>
        <p:spPr/>
        <p:txBody>
          <a:bodyPr/>
          <a:lstStyle/>
          <a:p>
            <a:r>
              <a:rPr lang="en-US" dirty="0" smtClean="0"/>
              <a:t>What is “getting the gist”?</a:t>
            </a:r>
          </a:p>
          <a:p>
            <a:r>
              <a:rPr lang="en-US" dirty="0" smtClean="0"/>
              <a:t>What are classroom activities that help students demonstrate general, literal understanding of text?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8991600" cy="1143000"/>
          </a:xfrm>
        </p:spPr>
        <p:txBody>
          <a:bodyPr/>
          <a:lstStyle/>
          <a:p>
            <a:r>
              <a:rPr lang="en-US" dirty="0" smtClean="0"/>
              <a:t>Demonstrate </a:t>
            </a:r>
            <a:r>
              <a:rPr lang="en-US" dirty="0" smtClean="0"/>
              <a:t>Understanding, cont.</a:t>
            </a:r>
            <a:endParaRPr lang="en-US" dirty="0"/>
          </a:p>
        </p:txBody>
      </p:sp>
      <p:sp>
        <p:nvSpPr>
          <p:cNvPr id="3" name="Content Placeholder 2"/>
          <p:cNvSpPr>
            <a:spLocks noGrp="1"/>
          </p:cNvSpPr>
          <p:nvPr>
            <p:ph idx="1"/>
          </p:nvPr>
        </p:nvSpPr>
        <p:spPr>
          <a:xfrm>
            <a:off x="685800" y="3048000"/>
            <a:ext cx="7772400" cy="685800"/>
          </a:xfrm>
        </p:spPr>
        <p:txBody>
          <a:bodyPr/>
          <a:lstStyle/>
          <a:p>
            <a:r>
              <a:rPr lang="en-US" dirty="0" smtClean="0"/>
              <a:t>Let’s look at some sample “prompts”</a:t>
            </a:r>
            <a:endParaRPr lang="en-US" dirty="0"/>
          </a:p>
        </p:txBody>
      </p:sp>
      <p:pic>
        <p:nvPicPr>
          <p:cNvPr id="4" name="Picture 3" descr="&quot; &quot;"/>
          <p:cNvPicPr>
            <a:picLocks noChangeAspect="1"/>
          </p:cNvPicPr>
          <p:nvPr/>
        </p:nvPicPr>
        <p:blipFill>
          <a:blip r:embed="rId3" cstate="print"/>
          <a:stretch>
            <a:fillRect/>
          </a:stretch>
        </p:blipFill>
        <p:spPr>
          <a:xfrm>
            <a:off x="2819400" y="3922776"/>
            <a:ext cx="3581400" cy="2697988"/>
          </a:xfrm>
          <a:prstGeom prst="round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an Interpretation</a:t>
            </a:r>
            <a:endParaRPr lang="en-US" dirty="0"/>
          </a:p>
        </p:txBody>
      </p:sp>
      <p:sp>
        <p:nvSpPr>
          <p:cNvPr id="3" name="Content Placeholder 2"/>
          <p:cNvSpPr>
            <a:spLocks noGrp="1"/>
          </p:cNvSpPr>
          <p:nvPr>
            <p:ph idx="1"/>
          </p:nvPr>
        </p:nvSpPr>
        <p:spPr>
          <a:xfrm>
            <a:off x="685800" y="3048000"/>
            <a:ext cx="7772400" cy="3048000"/>
          </a:xfrm>
        </p:spPr>
        <p:txBody>
          <a:bodyPr/>
          <a:lstStyle/>
          <a:p>
            <a:pPr>
              <a:spcBef>
                <a:spcPts val="0"/>
              </a:spcBef>
              <a:spcAft>
                <a:spcPts val="1200"/>
              </a:spcAft>
            </a:pPr>
            <a:r>
              <a:rPr lang="en-US" dirty="0" smtClean="0"/>
              <a:t>When do you actively teach your students how to develop interpretations from their reading?</a:t>
            </a:r>
          </a:p>
          <a:p>
            <a:pPr>
              <a:spcBef>
                <a:spcPts val="0"/>
              </a:spcBef>
              <a:spcAft>
                <a:spcPts val="1200"/>
              </a:spcAft>
            </a:pPr>
            <a:r>
              <a:rPr lang="en-US" dirty="0" smtClean="0"/>
              <a:t>What are classroom activities that encourage students to “read between the lines” and draw inferences?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9067800" cy="1143000"/>
          </a:xfrm>
        </p:spPr>
        <p:txBody>
          <a:bodyPr/>
          <a:lstStyle/>
          <a:p>
            <a:r>
              <a:rPr lang="en-US" dirty="0" smtClean="0"/>
              <a:t>Develop an </a:t>
            </a:r>
            <a:r>
              <a:rPr lang="en-US" dirty="0" smtClean="0"/>
              <a:t>Interpretation, cont.</a:t>
            </a:r>
            <a:endParaRPr lang="en-US" dirty="0"/>
          </a:p>
        </p:txBody>
      </p:sp>
      <p:sp>
        <p:nvSpPr>
          <p:cNvPr id="3" name="Content Placeholder 2"/>
          <p:cNvSpPr>
            <a:spLocks noGrp="1"/>
          </p:cNvSpPr>
          <p:nvPr>
            <p:ph idx="1"/>
          </p:nvPr>
        </p:nvSpPr>
        <p:spPr>
          <a:xfrm>
            <a:off x="685800" y="3048000"/>
            <a:ext cx="7772400" cy="685800"/>
          </a:xfrm>
        </p:spPr>
        <p:txBody>
          <a:bodyPr/>
          <a:lstStyle/>
          <a:p>
            <a:r>
              <a:rPr lang="en-US" dirty="0" smtClean="0"/>
              <a:t>Let’s look at some sample “prompts”</a:t>
            </a:r>
            <a:endParaRPr lang="en-US" dirty="0"/>
          </a:p>
        </p:txBody>
      </p:sp>
      <p:pic>
        <p:nvPicPr>
          <p:cNvPr id="5" name="Picture 4" descr="&quot; &quot;"/>
          <p:cNvPicPr>
            <a:picLocks noChangeAspect="1"/>
          </p:cNvPicPr>
          <p:nvPr/>
        </p:nvPicPr>
        <p:blipFill>
          <a:blip r:embed="rId3" cstate="print"/>
          <a:stretch>
            <a:fillRect/>
          </a:stretch>
        </p:blipFill>
        <p:spPr>
          <a:xfrm>
            <a:off x="2438400" y="3810000"/>
            <a:ext cx="3911600" cy="26097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7772400" cy="1143000"/>
          </a:xfrm>
        </p:spPr>
        <p:txBody>
          <a:bodyPr/>
          <a:lstStyle/>
          <a:p>
            <a:r>
              <a:rPr lang="en-US" dirty="0" smtClean="0"/>
              <a:t>Goals</a:t>
            </a:r>
            <a:endParaRPr lang="en-US" dirty="0"/>
          </a:p>
        </p:txBody>
      </p:sp>
      <p:sp>
        <p:nvSpPr>
          <p:cNvPr id="3" name="Content Placeholder 2"/>
          <p:cNvSpPr>
            <a:spLocks noGrp="1"/>
          </p:cNvSpPr>
          <p:nvPr>
            <p:ph idx="1"/>
          </p:nvPr>
        </p:nvSpPr>
        <p:spPr>
          <a:xfrm>
            <a:off x="685800" y="2971800"/>
            <a:ext cx="7772400" cy="3048000"/>
          </a:xfrm>
        </p:spPr>
        <p:txBody>
          <a:bodyPr/>
          <a:lstStyle/>
          <a:p>
            <a:pPr>
              <a:buNone/>
            </a:pPr>
            <a:r>
              <a:rPr lang="en-US" dirty="0" smtClean="0"/>
              <a:t>Participants will</a:t>
            </a:r>
          </a:p>
          <a:p>
            <a:pPr lvl="1">
              <a:buFont typeface="Wingdings" pitchFamily="2" charset="2"/>
              <a:buChar char="§"/>
            </a:pPr>
            <a:r>
              <a:rPr lang="en-US" dirty="0" smtClean="0"/>
              <a:t>Know how to select grade appropriate reading material</a:t>
            </a:r>
          </a:p>
          <a:p>
            <a:pPr lvl="1">
              <a:buFont typeface="Wingdings" pitchFamily="2" charset="2"/>
              <a:buChar char="§"/>
            </a:pPr>
            <a:r>
              <a:rPr lang="en-US" dirty="0" smtClean="0"/>
              <a:t>Know the key elements in a good reading work sample</a:t>
            </a:r>
          </a:p>
          <a:p>
            <a:pPr lvl="1">
              <a:buFont typeface="Wingdings" pitchFamily="2" charset="2"/>
              <a:buChar char="§"/>
            </a:pPr>
            <a:r>
              <a:rPr lang="en-US" dirty="0" smtClean="0"/>
              <a:t>Create a work sample that is complete and ready to use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7772400" cy="1143000"/>
          </a:xfrm>
        </p:spPr>
        <p:txBody>
          <a:bodyPr/>
          <a:lstStyle/>
          <a:p>
            <a:r>
              <a:rPr lang="en-US" dirty="0" smtClean="0"/>
              <a:t>Analyze Text</a:t>
            </a:r>
            <a:endParaRPr lang="en-US" dirty="0"/>
          </a:p>
        </p:txBody>
      </p:sp>
      <p:sp>
        <p:nvSpPr>
          <p:cNvPr id="3" name="Content Placeholder 2"/>
          <p:cNvSpPr>
            <a:spLocks noGrp="1"/>
          </p:cNvSpPr>
          <p:nvPr>
            <p:ph idx="1"/>
          </p:nvPr>
        </p:nvSpPr>
        <p:spPr>
          <a:xfrm>
            <a:off x="304800" y="2819400"/>
            <a:ext cx="8382000" cy="3048000"/>
          </a:xfrm>
        </p:spPr>
        <p:txBody>
          <a:bodyPr/>
          <a:lstStyle/>
          <a:p>
            <a:pPr>
              <a:spcBef>
                <a:spcPts val="0"/>
              </a:spcBef>
              <a:spcAft>
                <a:spcPts val="1200"/>
              </a:spcAft>
            </a:pPr>
            <a:r>
              <a:rPr lang="en-US" sz="2800" dirty="0" smtClean="0"/>
              <a:t>Generally, text analysis is not directly taught consistently</a:t>
            </a:r>
          </a:p>
          <a:p>
            <a:pPr>
              <a:spcBef>
                <a:spcPts val="0"/>
              </a:spcBef>
              <a:spcAft>
                <a:spcPts val="1200"/>
              </a:spcAft>
            </a:pPr>
            <a:r>
              <a:rPr lang="en-US" sz="2800" dirty="0" smtClean="0"/>
              <a:t>Frequently, teachers do not specifically ask students to analyze the author’s strategies</a:t>
            </a:r>
          </a:p>
          <a:p>
            <a:pPr>
              <a:spcBef>
                <a:spcPts val="0"/>
              </a:spcBef>
              <a:spcAft>
                <a:spcPts val="1200"/>
              </a:spcAft>
            </a:pPr>
            <a:r>
              <a:rPr lang="en-US" sz="2800" dirty="0" smtClean="0"/>
              <a:t>Many students receive lower scores in Analyze Text on OAKS and in worksamples than in other categories/traits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143000"/>
          </a:xfrm>
        </p:spPr>
        <p:txBody>
          <a:bodyPr/>
          <a:lstStyle/>
          <a:p>
            <a:r>
              <a:rPr lang="en-US" dirty="0" smtClean="0"/>
              <a:t>Analyze </a:t>
            </a:r>
            <a:r>
              <a:rPr lang="en-US" dirty="0" smtClean="0"/>
              <a:t>Text, cont.</a:t>
            </a:r>
            <a:endParaRPr lang="en-US" dirty="0"/>
          </a:p>
        </p:txBody>
      </p:sp>
      <p:sp>
        <p:nvSpPr>
          <p:cNvPr id="3" name="Content Placeholder 2"/>
          <p:cNvSpPr>
            <a:spLocks noGrp="1"/>
          </p:cNvSpPr>
          <p:nvPr>
            <p:ph idx="1"/>
          </p:nvPr>
        </p:nvSpPr>
        <p:spPr>
          <a:xfrm>
            <a:off x="228600" y="2971800"/>
            <a:ext cx="4419600" cy="3048000"/>
          </a:xfrm>
        </p:spPr>
        <p:txBody>
          <a:bodyPr/>
          <a:lstStyle/>
          <a:p>
            <a:pPr>
              <a:spcBef>
                <a:spcPts val="0"/>
              </a:spcBef>
              <a:spcAft>
                <a:spcPts val="1200"/>
              </a:spcAft>
            </a:pPr>
            <a:r>
              <a:rPr lang="en-US" dirty="0" smtClean="0"/>
              <a:t>Strategies to increase student understanding of text analysis</a:t>
            </a:r>
          </a:p>
          <a:p>
            <a:pPr>
              <a:spcBef>
                <a:spcPts val="0"/>
              </a:spcBef>
              <a:spcAft>
                <a:spcPts val="1200"/>
              </a:spcAft>
            </a:pPr>
            <a:r>
              <a:rPr lang="en-US" dirty="0" smtClean="0"/>
              <a:t>Sample prompts for text analysis</a:t>
            </a:r>
            <a:endParaRPr lang="en-US" dirty="0"/>
          </a:p>
        </p:txBody>
      </p:sp>
      <p:pic>
        <p:nvPicPr>
          <p:cNvPr id="4" name="Picture 3" descr="&quot; &quot;"/>
          <p:cNvPicPr>
            <a:picLocks noChangeAspect="1"/>
          </p:cNvPicPr>
          <p:nvPr/>
        </p:nvPicPr>
        <p:blipFill>
          <a:blip r:embed="rId3" cstate="print"/>
          <a:stretch>
            <a:fillRect/>
          </a:stretch>
        </p:blipFill>
        <p:spPr>
          <a:xfrm>
            <a:off x="4724400" y="3124200"/>
            <a:ext cx="4115655" cy="275234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Touches	</a:t>
            </a:r>
            <a:endParaRPr lang="en-US" dirty="0"/>
          </a:p>
        </p:txBody>
      </p:sp>
      <p:sp>
        <p:nvSpPr>
          <p:cNvPr id="3" name="Content Placeholder 2"/>
          <p:cNvSpPr>
            <a:spLocks noGrp="1"/>
          </p:cNvSpPr>
          <p:nvPr>
            <p:ph idx="1"/>
          </p:nvPr>
        </p:nvSpPr>
        <p:spPr/>
        <p:txBody>
          <a:bodyPr/>
          <a:lstStyle/>
          <a:p>
            <a:pPr>
              <a:buNone/>
            </a:pPr>
            <a:r>
              <a:rPr lang="en-US" dirty="0" smtClean="0"/>
              <a:t>Be sure to include an introduction to the reading selection</a:t>
            </a:r>
          </a:p>
          <a:p>
            <a:pPr lvl="1">
              <a:buFont typeface="Wingdings" pitchFamily="2" charset="2"/>
              <a:buChar char="§"/>
            </a:pPr>
            <a:r>
              <a:rPr lang="en-US" dirty="0" smtClean="0"/>
              <a:t>Invite reader into selection</a:t>
            </a:r>
          </a:p>
          <a:p>
            <a:pPr lvl="1">
              <a:buFont typeface="Wingdings" pitchFamily="2" charset="2"/>
              <a:buChar char="§"/>
            </a:pPr>
            <a:r>
              <a:rPr lang="en-US" dirty="0" smtClean="0"/>
              <a:t>Provide important background knowledge</a:t>
            </a:r>
          </a:p>
          <a:p>
            <a:pPr lvl="1">
              <a:buFont typeface="Wingdings" pitchFamily="2" charset="2"/>
              <a:buChar char="§"/>
            </a:pPr>
            <a:r>
              <a:rPr lang="en-US" dirty="0" smtClean="0"/>
              <a:t>Make connections to students’ world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7772400" cy="1143000"/>
          </a:xfrm>
        </p:spPr>
        <p:txBody>
          <a:bodyPr/>
          <a:lstStyle/>
          <a:p>
            <a:r>
              <a:rPr lang="en-US" dirty="0" smtClean="0"/>
              <a:t>Let’s get to work!</a:t>
            </a:r>
            <a:endParaRPr lang="en-US" dirty="0"/>
          </a:p>
        </p:txBody>
      </p:sp>
      <p:pic>
        <p:nvPicPr>
          <p:cNvPr id="4" name="Content Placeholder 3" descr="&quot; &quot;"/>
          <p:cNvPicPr>
            <a:picLocks noGrp="1" noChangeAspect="1"/>
          </p:cNvPicPr>
          <p:nvPr>
            <p:ph idx="1"/>
          </p:nvPr>
        </p:nvPicPr>
        <p:blipFill>
          <a:blip r:embed="rId3" cstate="print"/>
          <a:stretch>
            <a:fillRect/>
          </a:stretch>
        </p:blipFill>
        <p:spPr>
          <a:xfrm>
            <a:off x="3048000" y="3048000"/>
            <a:ext cx="2724150" cy="3539856"/>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772400" cy="1362075"/>
          </a:xfrm>
        </p:spPr>
        <p:txBody>
          <a:bodyPr/>
          <a:lstStyle/>
          <a:p>
            <a:pPr algn="ctr"/>
            <a:r>
              <a:rPr lang="en-US" dirty="0" smtClean="0"/>
              <a:t>Share the wealth!</a:t>
            </a:r>
            <a:endParaRPr lang="en-US" dirty="0"/>
          </a:p>
        </p:txBody>
      </p:sp>
      <p:pic>
        <p:nvPicPr>
          <p:cNvPr id="1026" name="Picture 2" descr="&quot; &quot;"/>
          <p:cNvPicPr>
            <a:picLocks noChangeAspect="1" noChangeArrowheads="1"/>
          </p:cNvPicPr>
          <p:nvPr/>
        </p:nvPicPr>
        <p:blipFill>
          <a:blip r:embed="rId3" cstate="print"/>
          <a:srcRect/>
          <a:stretch>
            <a:fillRect/>
          </a:stretch>
        </p:blipFill>
        <p:spPr bwMode="auto">
          <a:xfrm>
            <a:off x="2819400" y="3124200"/>
            <a:ext cx="3429000" cy="3429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438400"/>
            <a:ext cx="6858000" cy="1143000"/>
          </a:xfrm>
        </p:spPr>
        <p:txBody>
          <a:bodyPr/>
          <a:lstStyle/>
          <a:p>
            <a:r>
              <a:rPr lang="en-US" dirty="0" smtClean="0"/>
              <a:t>Thanks for participating!</a:t>
            </a:r>
            <a:endParaRPr lang="en-US" dirty="0"/>
          </a:p>
        </p:txBody>
      </p:sp>
      <p:sp>
        <p:nvSpPr>
          <p:cNvPr id="3" name="Subtitle 2"/>
          <p:cNvSpPr>
            <a:spLocks noGrp="1"/>
          </p:cNvSpPr>
          <p:nvPr>
            <p:ph type="subTitle" idx="1"/>
          </p:nvPr>
        </p:nvSpPr>
        <p:spPr/>
        <p:txBody>
          <a:bodyPr/>
          <a:lstStyle/>
          <a:p>
            <a:r>
              <a:rPr lang="en-US" dirty="0" smtClean="0"/>
              <a:t>Add any future dates or contact information here.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762000"/>
            <a:ext cx="2133600" cy="1162050"/>
          </a:xfrm>
        </p:spPr>
        <p:txBody>
          <a:bodyPr/>
          <a:lstStyle/>
          <a:p>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Local Work Sample</a:t>
            </a:r>
            <a:endPar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Content Placeholder 4" descr="&quot; &quot;"/>
          <p:cNvPicPr>
            <a:picLocks noGrp="1" noChangeAspect="1"/>
          </p:cNvPicPr>
          <p:nvPr>
            <p:ph idx="1"/>
          </p:nvPr>
        </p:nvPicPr>
        <p:blipFill>
          <a:blip r:embed="rId3" cstate="print"/>
          <a:stretch>
            <a:fillRect/>
          </a:stretch>
        </p:blipFill>
        <p:spPr>
          <a:xfrm>
            <a:off x="4267200" y="2514600"/>
            <a:ext cx="4517084" cy="3013742"/>
          </a:xfrm>
          <a:prstGeom prst="roundRect">
            <a:avLst/>
          </a:prstGeom>
          <a:effectLst>
            <a:outerShdw dist="35921" dir="2700000" algn="ctr" rotWithShape="0">
              <a:srgbClr val="BEAB9C"/>
            </a:outerShdw>
            <a:reflection blurRad="6350" stA="52000" endA="300" endPos="35000" dir="5400000" sy="-100000" algn="bl" rotWithShape="0"/>
          </a:effectLst>
        </p:spPr>
      </p:pic>
      <p:sp>
        <p:nvSpPr>
          <p:cNvPr id="4" name="Text Placeholder 3"/>
          <p:cNvSpPr>
            <a:spLocks noGrp="1"/>
          </p:cNvSpPr>
          <p:nvPr>
            <p:ph type="body" sz="half" idx="2"/>
          </p:nvPr>
        </p:nvSpPr>
        <p:spPr>
          <a:xfrm>
            <a:off x="39687" y="1785937"/>
            <a:ext cx="3846513" cy="4691063"/>
          </a:xfrm>
        </p:spPr>
        <p:txBody>
          <a:bodyPr/>
          <a:lstStyle/>
          <a:p>
            <a:endParaRPr lang="en-US" dirty="0" smtClean="0"/>
          </a:p>
          <a:p>
            <a:endParaRPr lang="en-US" dirty="0"/>
          </a:p>
          <a:p>
            <a:pPr marL="457200" indent="-457200">
              <a:spcBef>
                <a:spcPts val="0"/>
              </a:spcBef>
              <a:spcAft>
                <a:spcPts val="600"/>
              </a:spcAft>
              <a:buFont typeface="Arial" pitchFamily="34" charset="0"/>
              <a:buChar char="•"/>
            </a:pPr>
            <a:r>
              <a:rPr lang="en-US" sz="2800" dirty="0" smtClean="0">
                <a:solidFill>
                  <a:schemeClr val="tx2"/>
                </a:solidFill>
              </a:rPr>
              <a:t>Scored using Official State Scoring Guide</a:t>
            </a:r>
          </a:p>
          <a:p>
            <a:pPr marL="457200" indent="-457200">
              <a:spcBef>
                <a:spcPts val="0"/>
              </a:spcBef>
              <a:spcAft>
                <a:spcPts val="600"/>
              </a:spcAft>
              <a:buFont typeface="Arial" pitchFamily="34" charset="0"/>
              <a:buChar char="•"/>
            </a:pPr>
            <a:r>
              <a:rPr lang="en-US" sz="2800" dirty="0" smtClean="0">
                <a:solidFill>
                  <a:schemeClr val="tx2"/>
                </a:solidFill>
              </a:rPr>
              <a:t>Two Reading Work Samples Required</a:t>
            </a:r>
          </a:p>
          <a:p>
            <a:pPr marL="457200" indent="-457200">
              <a:spcBef>
                <a:spcPts val="0"/>
              </a:spcBef>
              <a:spcAft>
                <a:spcPts val="600"/>
              </a:spcAft>
              <a:buFont typeface="Arial" pitchFamily="34" charset="0"/>
              <a:buChar char="•"/>
            </a:pPr>
            <a:r>
              <a:rPr lang="en-US" sz="2800" dirty="0" smtClean="0">
                <a:solidFill>
                  <a:schemeClr val="tx2"/>
                </a:solidFill>
              </a:rPr>
              <a:t>Students must earn a score of 12 or higher on each work sample</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209800"/>
            <a:ext cx="7772400" cy="1143000"/>
          </a:xfrm>
        </p:spPr>
        <p:txBody>
          <a:bodyPr/>
          <a:lstStyle/>
          <a:p>
            <a:r>
              <a:rPr lang="en-US" sz="5400" dirty="0" smtClean="0"/>
              <a:t>Reading Work Samples</a:t>
            </a:r>
            <a:endParaRPr lang="en-US" sz="5400" dirty="0"/>
          </a:p>
        </p:txBody>
      </p:sp>
      <p:sp>
        <p:nvSpPr>
          <p:cNvPr id="5" name="Content Placeholder 2"/>
          <p:cNvSpPr>
            <a:spLocks noGrp="1"/>
          </p:cNvSpPr>
          <p:nvPr>
            <p:ph idx="1"/>
          </p:nvPr>
        </p:nvSpPr>
        <p:spPr>
          <a:xfrm>
            <a:off x="685800" y="3581400"/>
            <a:ext cx="7772400" cy="3048000"/>
          </a:xfrm>
        </p:spPr>
        <p:txBody>
          <a:bodyPr/>
          <a:lstStyle/>
          <a:p>
            <a:pPr marL="0">
              <a:buNone/>
            </a:pPr>
            <a:r>
              <a:rPr lang="en-US" sz="3600" dirty="0" smtClean="0"/>
              <a:t>Reading work samples may provide the opportunity that some students need to show their reading skills.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838200" y="990600"/>
            <a:ext cx="7772400" cy="1143000"/>
          </a:xfrm>
        </p:spPr>
        <p:txBody>
          <a:bodyPr/>
          <a:lstStyle/>
          <a:p>
            <a:r>
              <a:rPr lang="en-US" dirty="0" smtClean="0"/>
              <a:t>Slide 5 Blank Title</a:t>
            </a:r>
            <a:endParaRPr lang="en-US" dirty="0"/>
          </a:p>
        </p:txBody>
      </p:sp>
      <p:sp>
        <p:nvSpPr>
          <p:cNvPr id="3" name="Content Placeholder 2"/>
          <p:cNvSpPr>
            <a:spLocks noGrp="1"/>
          </p:cNvSpPr>
          <p:nvPr>
            <p:ph idx="4294967295"/>
          </p:nvPr>
        </p:nvSpPr>
        <p:spPr>
          <a:xfrm>
            <a:off x="4032250" y="2178050"/>
            <a:ext cx="5111750" cy="4527550"/>
          </a:xfrm>
        </p:spPr>
        <p:txBody>
          <a:bodyPr/>
          <a:lstStyle/>
          <a:p>
            <a:pPr marL="800100" lvl="2">
              <a:spcAft>
                <a:spcPts val="1200"/>
              </a:spcAft>
              <a:buFont typeface="Arial" pitchFamily="34" charset="0"/>
              <a:buChar char="•"/>
            </a:pPr>
            <a:r>
              <a:rPr lang="en-US" sz="2800" b="0" dirty="0" smtClean="0">
                <a:latin typeface="+mn-lt"/>
              </a:rPr>
              <a:t>Most students need instruction and practice in completing reading work samples</a:t>
            </a:r>
          </a:p>
          <a:p>
            <a:pPr marL="800100" lvl="2">
              <a:buFont typeface="Arial" pitchFamily="34" charset="0"/>
              <a:buChar char="•"/>
            </a:pPr>
            <a:r>
              <a:rPr lang="en-US" sz="2800" b="0" dirty="0" smtClean="0">
                <a:latin typeface="+mn-lt"/>
              </a:rPr>
              <a:t>Some students may need additional instruction or targeted coaching to demonstrate proficiency in all three traits</a:t>
            </a:r>
          </a:p>
          <a:p>
            <a:endParaRPr lang="en-US" dirty="0"/>
          </a:p>
        </p:txBody>
      </p:sp>
      <p:pic>
        <p:nvPicPr>
          <p:cNvPr id="6" name="Picture 5" descr="&quot; &quot;"/>
          <p:cNvPicPr>
            <a:picLocks noChangeAspect="1"/>
          </p:cNvPicPr>
          <p:nvPr/>
        </p:nvPicPr>
        <p:blipFill>
          <a:blip r:embed="rId3" cstate="print"/>
          <a:stretch>
            <a:fillRect/>
          </a:stretch>
        </p:blipFill>
        <p:spPr>
          <a:xfrm flipH="1">
            <a:off x="381000" y="2133600"/>
            <a:ext cx="2853690" cy="4267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438400"/>
            <a:ext cx="7239000" cy="1143000"/>
          </a:xfrm>
        </p:spPr>
        <p:txBody>
          <a:bodyPr/>
          <a:lstStyle/>
          <a:p>
            <a:r>
              <a:rPr lang="en-US" dirty="0" smtClean="0"/>
              <a:t>Selecting Reading Material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62400"/>
            <a:ext cx="7772400" cy="1143000"/>
          </a:xfrm>
        </p:spPr>
        <p:txBody>
          <a:bodyPr/>
          <a:lstStyle/>
          <a:p>
            <a:r>
              <a:rPr lang="en-US" sz="6000" b="1" dirty="0">
                <a:ln w="1905"/>
                <a:solidFill>
                  <a:schemeClr val="accent6">
                    <a:lumMod val="75000"/>
                  </a:schemeClr>
                </a:solidFill>
                <a:effectLst>
                  <a:innerShdw blurRad="69850" dist="43180" dir="5400000">
                    <a:srgbClr val="000000">
                      <a:alpha val="65000"/>
                    </a:srgbClr>
                  </a:innerShdw>
                </a:effectLst>
              </a:rPr>
              <a:t>How do students use reading in your subject area?</a:t>
            </a:r>
            <a:r>
              <a:rPr lang="en-US" b="1" dirty="0">
                <a:ln w="1905"/>
                <a:solidFill>
                  <a:schemeClr val="accent6">
                    <a:lumMod val="75000"/>
                  </a:schemeClr>
                </a:solidFill>
                <a:effectLst>
                  <a:innerShdw blurRad="69850" dist="43180" dir="5400000">
                    <a:srgbClr val="000000">
                      <a:alpha val="65000"/>
                    </a:srgbClr>
                  </a:innerShdw>
                </a:effectLst>
              </a:rPr>
              <a:t/>
            </a:r>
            <a:br>
              <a:rPr lang="en-US" b="1" dirty="0">
                <a:ln w="1905"/>
                <a:solidFill>
                  <a:schemeClr val="accent6">
                    <a:lumMod val="75000"/>
                  </a:schemeClr>
                </a:solidFill>
                <a:effectLst>
                  <a:innerShdw blurRad="69850" dist="43180" dir="5400000">
                    <a:srgbClr val="000000">
                      <a:alpha val="65000"/>
                    </a:srgbClr>
                  </a:innerShdw>
                </a:effectLst>
              </a:rPr>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9144000" cy="1143000"/>
          </a:xfrm>
        </p:spPr>
        <p:txBody>
          <a:bodyPr/>
          <a:lstStyle/>
          <a:p>
            <a:r>
              <a:rPr lang="en-US" sz="5400" dirty="0" smtClean="0"/>
              <a:t>Two types of tasks</a:t>
            </a:r>
            <a:endParaRPr lang="en-US" sz="5400" dirty="0"/>
          </a:p>
        </p:txBody>
      </p:sp>
      <p:sp>
        <p:nvSpPr>
          <p:cNvPr id="3" name="Content Placeholder 2"/>
          <p:cNvSpPr>
            <a:spLocks noGrp="1"/>
          </p:cNvSpPr>
          <p:nvPr>
            <p:ph idx="1"/>
          </p:nvPr>
        </p:nvSpPr>
        <p:spPr>
          <a:xfrm>
            <a:off x="685800" y="3124200"/>
            <a:ext cx="7772400" cy="3048000"/>
          </a:xfrm>
        </p:spPr>
        <p:txBody>
          <a:bodyPr/>
          <a:lstStyle/>
          <a:p>
            <a:r>
              <a:rPr lang="en-US" sz="4000" dirty="0" smtClean="0"/>
              <a:t>Curriculum embedded</a:t>
            </a:r>
          </a:p>
          <a:p>
            <a:pPr>
              <a:buNone/>
            </a:pPr>
            <a:endParaRPr lang="en-US" sz="4000" dirty="0" smtClean="0"/>
          </a:p>
          <a:p>
            <a:r>
              <a:rPr lang="en-US" sz="4000" dirty="0" smtClean="0"/>
              <a:t>Stand alone</a:t>
            </a:r>
            <a:endParaRPr lang="en-US" sz="4000" dirty="0"/>
          </a:p>
        </p:txBody>
      </p:sp>
      <p:pic>
        <p:nvPicPr>
          <p:cNvPr id="4" name="Picture 3" descr="&quot; &quot;"/>
          <p:cNvPicPr>
            <a:picLocks noChangeAspect="1"/>
          </p:cNvPicPr>
          <p:nvPr/>
        </p:nvPicPr>
        <p:blipFill>
          <a:blip r:embed="rId3" cstate="print"/>
          <a:stretch>
            <a:fillRect/>
          </a:stretch>
        </p:blipFill>
        <p:spPr>
          <a:xfrm>
            <a:off x="5029200" y="3810000"/>
            <a:ext cx="3703320" cy="277749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685007" y="843757"/>
            <a:ext cx="7772400" cy="1143000"/>
          </a:xfrm>
        </p:spPr>
        <p:txBody>
          <a:bodyPr/>
          <a:lstStyle/>
          <a:p>
            <a:r>
              <a:rPr lang="en-US" dirty="0" smtClean="0"/>
              <a:t>Slide 9 Blank Title</a:t>
            </a:r>
            <a:endParaRPr lang="en-US" dirty="0"/>
          </a:p>
        </p:txBody>
      </p:sp>
      <p:sp>
        <p:nvSpPr>
          <p:cNvPr id="4" name="Content Placeholder 3"/>
          <p:cNvSpPr>
            <a:spLocks noGrp="1"/>
          </p:cNvSpPr>
          <p:nvPr>
            <p:ph sz="half" idx="4294967295"/>
          </p:nvPr>
        </p:nvSpPr>
        <p:spPr>
          <a:xfrm>
            <a:off x="9769" y="2286000"/>
            <a:ext cx="4523154" cy="4419600"/>
          </a:xfrm>
        </p:spPr>
        <p:txBody>
          <a:bodyPr/>
          <a:lstStyle/>
          <a:p>
            <a:r>
              <a:rPr lang="en-US" sz="2400" dirty="0"/>
              <a:t>Curriculum embedded</a:t>
            </a:r>
          </a:p>
          <a:p>
            <a:r>
              <a:rPr lang="en-US" sz="2400" dirty="0" smtClean="0"/>
              <a:t>Part </a:t>
            </a:r>
            <a:r>
              <a:rPr lang="en-US" sz="2400" dirty="0" smtClean="0"/>
              <a:t>of current unit of study (e.g., civil war, stream habitat, public health issues, changes in construction industry</a:t>
            </a:r>
          </a:p>
          <a:p>
            <a:r>
              <a:rPr lang="en-US" sz="2400" dirty="0" smtClean="0"/>
              <a:t>May be primary source material or related article or fiction that supports/enhances unit of study</a:t>
            </a:r>
            <a:endParaRPr lang="en-US" sz="2400" dirty="0"/>
          </a:p>
        </p:txBody>
      </p:sp>
      <p:sp>
        <p:nvSpPr>
          <p:cNvPr id="6" name="Content Placeholder 5"/>
          <p:cNvSpPr>
            <a:spLocks noGrp="1"/>
          </p:cNvSpPr>
          <p:nvPr>
            <p:ph sz="quarter" idx="4294967295"/>
          </p:nvPr>
        </p:nvSpPr>
        <p:spPr>
          <a:xfrm>
            <a:off x="4763477" y="2289908"/>
            <a:ext cx="4343400" cy="4267200"/>
          </a:xfrm>
        </p:spPr>
        <p:txBody>
          <a:bodyPr/>
          <a:lstStyle/>
          <a:p>
            <a:r>
              <a:rPr lang="en-US" sz="2400" dirty="0"/>
              <a:t>Stand alone</a:t>
            </a:r>
          </a:p>
          <a:p>
            <a:r>
              <a:rPr lang="en-US" sz="2400" dirty="0" smtClean="0"/>
              <a:t>Ideally </a:t>
            </a:r>
            <a:r>
              <a:rPr lang="en-US" sz="2400" dirty="0" smtClean="0"/>
              <a:t>related to curriculum</a:t>
            </a:r>
          </a:p>
          <a:p>
            <a:r>
              <a:rPr lang="en-US" sz="2400" dirty="0" smtClean="0"/>
              <a:t>May simply be reading skill check</a:t>
            </a:r>
          </a:p>
          <a:p>
            <a:r>
              <a:rPr lang="en-US" sz="2400" dirty="0" smtClean="0"/>
              <a:t>High interest for students</a:t>
            </a:r>
          </a:p>
          <a:p>
            <a:r>
              <a:rPr lang="en-US" sz="2400" dirty="0" smtClean="0"/>
              <a:t>Good vocabulary</a:t>
            </a:r>
          </a:p>
          <a:p>
            <a:r>
              <a:rPr lang="en-US" sz="2400" dirty="0" smtClean="0"/>
              <a:t>Background knowledge appropriate to grade level of students</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 Vinci design template">
  <a:themeElements>
    <a:clrScheme name="Office Theme 7">
      <a:dk1>
        <a:srgbClr val="000000"/>
      </a:dk1>
      <a:lt1>
        <a:srgbClr val="FFFFCC"/>
      </a:lt1>
      <a:dk2>
        <a:srgbClr val="60300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CC"/>
        </a:lt1>
        <a:dk2>
          <a:srgbClr val="60300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ade45190-58ad-4205-9511-327de626788e" xsi:nil="true"/>
    <Remediation_x0020_Date xmlns="ade45190-58ad-4205-9511-327de626788e">2020-01-02T08:00:00+00:00</Remediation_x0020_Date>
    <Priority xmlns="ade45190-58ad-4205-9511-327de626788e">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DEBD80F6EFF343A082A1AF9D939F5E" ma:contentTypeVersion="7" ma:contentTypeDescription="Create a new document." ma:contentTypeScope="" ma:versionID="a93e56043d4ffc9d723a8d24e36804c0">
  <xsd:schema xmlns:xsd="http://www.w3.org/2001/XMLSchema" xmlns:xs="http://www.w3.org/2001/XMLSchema" xmlns:p="http://schemas.microsoft.com/office/2006/metadata/properties" xmlns:ns1="http://schemas.microsoft.com/sharepoint/v3" xmlns:ns2="ade45190-58ad-4205-9511-327de626788e" xmlns:ns3="54031767-dd6d-417c-ab73-583408f47564" targetNamespace="http://schemas.microsoft.com/office/2006/metadata/properties" ma:root="true" ma:fieldsID="4d0e905daf0fcf89a2dfe5f2d35fb5ab" ns1:_="" ns2:_="" ns3:_="">
    <xsd:import namespace="http://schemas.microsoft.com/sharepoint/v3"/>
    <xsd:import namespace="ade45190-58ad-4205-9511-327de626788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e45190-58ad-4205-9511-327de626788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532267-F774-4F07-AA4A-504BA99A019F}"/>
</file>

<file path=customXml/itemProps2.xml><?xml version="1.0" encoding="utf-8"?>
<ds:datastoreItem xmlns:ds="http://schemas.openxmlformats.org/officeDocument/2006/customXml" ds:itemID="{B275DEFF-6814-48B5-8C4E-1FC262269DD8}"/>
</file>

<file path=customXml/itemProps3.xml><?xml version="1.0" encoding="utf-8"?>
<ds:datastoreItem xmlns:ds="http://schemas.openxmlformats.org/officeDocument/2006/customXml" ds:itemID="{49DA1D84-5C9E-4FC5-998D-614E1C7046AB}"/>
</file>

<file path=docProps/app.xml><?xml version="1.0" encoding="utf-8"?>
<Properties xmlns="http://schemas.openxmlformats.org/officeDocument/2006/extended-properties" xmlns:vt="http://schemas.openxmlformats.org/officeDocument/2006/docPropsVTypes">
  <Template>Da Vinci design template</Template>
  <TotalTime>1060</TotalTime>
  <Words>2343</Words>
  <Application>Microsoft Office PowerPoint</Application>
  <PresentationFormat>On-screen Show (4:3)</PresentationFormat>
  <Paragraphs>150</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Black</vt:lpstr>
      <vt:lpstr>Calibri</vt:lpstr>
      <vt:lpstr>Wingdings</vt:lpstr>
      <vt:lpstr>Da Vinci design template</vt:lpstr>
      <vt:lpstr>Developing Reading Work Samples</vt:lpstr>
      <vt:lpstr>Goals</vt:lpstr>
      <vt:lpstr>Local Work Sample</vt:lpstr>
      <vt:lpstr>Reading Work Samples</vt:lpstr>
      <vt:lpstr>Slide 5 Blank Title</vt:lpstr>
      <vt:lpstr>Selecting Reading Material</vt:lpstr>
      <vt:lpstr>How do students use reading in your subject area? </vt:lpstr>
      <vt:lpstr>Two types of tasks</vt:lpstr>
      <vt:lpstr>Slide 9 Blank Title</vt:lpstr>
      <vt:lpstr>Slide 10 Blank Title</vt:lpstr>
      <vt:lpstr>So, what works?</vt:lpstr>
      <vt:lpstr>Determining Lexile® Level</vt:lpstr>
      <vt:lpstr>Slide 13 Blank Title</vt:lpstr>
      <vt:lpstr>Developing Prompts</vt:lpstr>
      <vt:lpstr>What are characteristics of good prompts?</vt:lpstr>
      <vt:lpstr>Demonstrate Understanding</vt:lpstr>
      <vt:lpstr>Demonstrate Understanding, cont.</vt:lpstr>
      <vt:lpstr>Develop an Interpretation</vt:lpstr>
      <vt:lpstr>Develop an Interpretation, cont.</vt:lpstr>
      <vt:lpstr>Analyze Text</vt:lpstr>
      <vt:lpstr>Analyze Text, cont.</vt:lpstr>
      <vt:lpstr>Finishing Touches </vt:lpstr>
      <vt:lpstr>Let’s get to work!</vt:lpstr>
      <vt:lpstr>Share the wealth!</vt:lpstr>
      <vt:lpstr>Thanks for participating!</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Reading Work Samples</dc:title>
  <dc:creator>Barbara Wolfe</dc:creator>
  <cp:lastModifiedBy>"AspengrK"</cp:lastModifiedBy>
  <cp:revision>108</cp:revision>
  <dcterms:created xsi:type="dcterms:W3CDTF">2011-09-21T18:22:01Z</dcterms:created>
  <dcterms:modified xsi:type="dcterms:W3CDTF">2019-10-24T02:53:53Z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0x01010096DEBD80F6EFF343A082A1AF9D939F5E</vt:lpwstr>
  </property>
</Properties>
</file>