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6"/>
  </p:notesMasterIdLst>
  <p:handoutMasterIdLst>
    <p:handoutMasterId r:id="rId47"/>
  </p:handoutMasterIdLst>
  <p:sldIdLst>
    <p:sldId id="258" r:id="rId6"/>
    <p:sldId id="267" r:id="rId7"/>
    <p:sldId id="296" r:id="rId8"/>
    <p:sldId id="289" r:id="rId9"/>
    <p:sldId id="308" r:id="rId10"/>
    <p:sldId id="302" r:id="rId11"/>
    <p:sldId id="303" r:id="rId12"/>
    <p:sldId id="283" r:id="rId13"/>
    <p:sldId id="304" r:id="rId14"/>
    <p:sldId id="287" r:id="rId15"/>
    <p:sldId id="305" r:id="rId16"/>
    <p:sldId id="288" r:id="rId17"/>
    <p:sldId id="294" r:id="rId18"/>
    <p:sldId id="282" r:id="rId19"/>
    <p:sldId id="268" r:id="rId20"/>
    <p:sldId id="269" r:id="rId21"/>
    <p:sldId id="260" r:id="rId22"/>
    <p:sldId id="271" r:id="rId23"/>
    <p:sldId id="273" r:id="rId24"/>
    <p:sldId id="277" r:id="rId25"/>
    <p:sldId id="278" r:id="rId26"/>
    <p:sldId id="280" r:id="rId27"/>
    <p:sldId id="279" r:id="rId28"/>
    <p:sldId id="274" r:id="rId29"/>
    <p:sldId id="275" r:id="rId30"/>
    <p:sldId id="276" r:id="rId31"/>
    <p:sldId id="261" r:id="rId32"/>
    <p:sldId id="284" r:id="rId33"/>
    <p:sldId id="285" r:id="rId34"/>
    <p:sldId id="290" r:id="rId35"/>
    <p:sldId id="286" r:id="rId36"/>
    <p:sldId id="291" r:id="rId37"/>
    <p:sldId id="292" r:id="rId38"/>
    <p:sldId id="298" r:id="rId39"/>
    <p:sldId id="299" r:id="rId40"/>
    <p:sldId id="306" r:id="rId41"/>
    <p:sldId id="300" r:id="rId42"/>
    <p:sldId id="301" r:id="rId43"/>
    <p:sldId id="293" r:id="rId44"/>
    <p:sldId id="307" r:id="rId4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a:srgbClr val="9966FF"/>
    <a:srgbClr val="CC66FF"/>
    <a:srgbClr val="9900CC"/>
    <a:srgbClr val="CCCCFF"/>
    <a:srgbClr val="0099CC"/>
    <a:srgbClr val="008080"/>
    <a:srgbClr val="BDE7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43" autoAdjust="0"/>
    <p:restoredTop sz="72401" autoAdjust="0"/>
  </p:normalViewPr>
  <p:slideViewPr>
    <p:cSldViewPr>
      <p:cViewPr varScale="1">
        <p:scale>
          <a:sx n="49" d="100"/>
          <a:sy n="49" d="100"/>
        </p:scale>
        <p:origin x="42" y="4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notesViewPr>
    <p:cSldViewPr>
      <p:cViewPr>
        <p:scale>
          <a:sx n="100" d="100"/>
          <a:sy n="100" d="100"/>
        </p:scale>
        <p:origin x="-636" y="237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F715C-E292-41CE-8167-789F234BD00E}"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en-US"/>
        </a:p>
      </dgm:t>
    </dgm:pt>
    <dgm:pt modelId="{E2E916AE-58C7-4AC6-85EE-F875F0E59141}">
      <dgm:prSet phldrT="[Text]"/>
      <dgm:spPr/>
      <dgm:t>
        <a:bodyPr/>
        <a:lstStyle/>
        <a:p>
          <a:r>
            <a:rPr lang="en-US" dirty="0" smtClean="0"/>
            <a:t>Easy to Read Aloud?</a:t>
          </a:r>
          <a:endParaRPr lang="en-US" dirty="0"/>
        </a:p>
      </dgm:t>
    </dgm:pt>
    <dgm:pt modelId="{99302148-CB74-468E-8D4F-75CE5988E1E0}" type="parTrans" cxnId="{ADC551E5-893B-4681-939A-7895E9F9EF95}">
      <dgm:prSet/>
      <dgm:spPr/>
      <dgm:t>
        <a:bodyPr/>
        <a:lstStyle/>
        <a:p>
          <a:endParaRPr lang="en-US"/>
        </a:p>
      </dgm:t>
    </dgm:pt>
    <dgm:pt modelId="{DB85C020-7F22-4ED5-85B1-E4B35DBC0508}" type="sibTrans" cxnId="{ADC551E5-893B-4681-939A-7895E9F9EF95}">
      <dgm:prSet/>
      <dgm:spPr/>
      <dgm:t>
        <a:bodyPr/>
        <a:lstStyle/>
        <a:p>
          <a:endParaRPr lang="en-US"/>
        </a:p>
      </dgm:t>
    </dgm:pt>
    <dgm:pt modelId="{D6E89A5C-CBC4-40E2-BF38-7FB83153BB9D}">
      <dgm:prSet phldrT="[Text]"/>
      <dgm:spPr/>
      <dgm:t>
        <a:bodyPr/>
        <a:lstStyle/>
        <a:p>
          <a:r>
            <a:rPr lang="en-US" dirty="0" smtClean="0"/>
            <a:t>Supply Punctuation where natural</a:t>
          </a:r>
          <a:endParaRPr lang="en-US" dirty="0"/>
        </a:p>
      </dgm:t>
    </dgm:pt>
    <dgm:pt modelId="{F22AC644-3F08-4990-AA73-3F9E35B5CFAE}" type="parTrans" cxnId="{55CB6C6C-747D-4384-A13A-F7E6FFEDC267}">
      <dgm:prSet/>
      <dgm:spPr/>
      <dgm:t>
        <a:bodyPr/>
        <a:lstStyle/>
        <a:p>
          <a:endParaRPr lang="en-US"/>
        </a:p>
      </dgm:t>
    </dgm:pt>
    <dgm:pt modelId="{0E904B11-AFB9-48A3-81ED-3873A18C3318}" type="sibTrans" cxnId="{55CB6C6C-747D-4384-A13A-F7E6FFEDC267}">
      <dgm:prSet/>
      <dgm:spPr/>
      <dgm:t>
        <a:bodyPr/>
        <a:lstStyle/>
        <a:p>
          <a:endParaRPr lang="en-US"/>
        </a:p>
      </dgm:t>
    </dgm:pt>
    <dgm:pt modelId="{790767B3-E9C8-4EC6-AC2D-F8CFE624C4B1}">
      <dgm:prSet phldrT="[Text]"/>
      <dgm:spPr/>
      <dgm:t>
        <a:bodyPr/>
        <a:lstStyle/>
        <a:p>
          <a:r>
            <a:rPr lang="en-US" dirty="0" smtClean="0"/>
            <a:t>Enough Variety?</a:t>
          </a:r>
          <a:endParaRPr lang="en-US" dirty="0"/>
        </a:p>
      </dgm:t>
    </dgm:pt>
    <dgm:pt modelId="{A8AA9898-39FB-4B8A-8FF8-70E044288927}" type="parTrans" cxnId="{33392708-31F5-48CA-A2F3-2349F3961940}">
      <dgm:prSet/>
      <dgm:spPr/>
      <dgm:t>
        <a:bodyPr/>
        <a:lstStyle/>
        <a:p>
          <a:endParaRPr lang="en-US"/>
        </a:p>
      </dgm:t>
    </dgm:pt>
    <dgm:pt modelId="{50A5542B-8DFC-4569-8570-9550B38FB2F3}" type="sibTrans" cxnId="{33392708-31F5-48CA-A2F3-2349F3961940}">
      <dgm:prSet/>
      <dgm:spPr/>
      <dgm:t>
        <a:bodyPr/>
        <a:lstStyle/>
        <a:p>
          <a:endParaRPr lang="en-US"/>
        </a:p>
      </dgm:t>
    </dgm:pt>
    <dgm:pt modelId="{6D97AA0C-A73D-49C6-AFEA-7AC6FD2EF88F}">
      <dgm:prSet phldrT="[Text]"/>
      <dgm:spPr/>
      <dgm:t>
        <a:bodyPr/>
        <a:lstStyle/>
        <a:p>
          <a:r>
            <a:rPr lang="en-US" dirty="0" smtClean="0"/>
            <a:t>Sentence Structure</a:t>
          </a:r>
          <a:endParaRPr lang="en-US" dirty="0"/>
        </a:p>
      </dgm:t>
    </dgm:pt>
    <dgm:pt modelId="{8481FB9A-8A02-4B4F-8294-0EBFC5C7240C}" type="parTrans" cxnId="{AC7973EF-E590-4127-80FB-A5890AD157C4}">
      <dgm:prSet/>
      <dgm:spPr/>
      <dgm:t>
        <a:bodyPr/>
        <a:lstStyle/>
        <a:p>
          <a:endParaRPr lang="en-US"/>
        </a:p>
      </dgm:t>
    </dgm:pt>
    <dgm:pt modelId="{7BE47641-DBDF-4033-8C89-D1CD99089EAC}" type="sibTrans" cxnId="{AC7973EF-E590-4127-80FB-A5890AD157C4}">
      <dgm:prSet/>
      <dgm:spPr/>
      <dgm:t>
        <a:bodyPr/>
        <a:lstStyle/>
        <a:p>
          <a:endParaRPr lang="en-US"/>
        </a:p>
      </dgm:t>
    </dgm:pt>
    <dgm:pt modelId="{FB6FD3DB-48E9-4F5F-90F9-5CFF63753EAC}">
      <dgm:prSet phldrT="[Text]"/>
      <dgm:spPr/>
      <dgm:t>
        <a:bodyPr/>
        <a:lstStyle/>
        <a:p>
          <a:r>
            <a:rPr lang="en-US" dirty="0" smtClean="0"/>
            <a:t>Sentence Beginnings</a:t>
          </a:r>
          <a:endParaRPr lang="en-US" dirty="0"/>
        </a:p>
      </dgm:t>
    </dgm:pt>
    <dgm:pt modelId="{CCBBFDEB-D594-4EB5-80A3-A52F57B79D69}" type="parTrans" cxnId="{32067B7B-62CD-4C37-ACF0-9CB7295FB6A2}">
      <dgm:prSet/>
      <dgm:spPr/>
      <dgm:t>
        <a:bodyPr/>
        <a:lstStyle/>
        <a:p>
          <a:endParaRPr lang="en-US"/>
        </a:p>
      </dgm:t>
    </dgm:pt>
    <dgm:pt modelId="{01EBD60F-9ADD-4B27-883C-45B6FEEED135}" type="sibTrans" cxnId="{32067B7B-62CD-4C37-ACF0-9CB7295FB6A2}">
      <dgm:prSet/>
      <dgm:spPr/>
      <dgm:t>
        <a:bodyPr/>
        <a:lstStyle/>
        <a:p>
          <a:endParaRPr lang="en-US"/>
        </a:p>
      </dgm:t>
    </dgm:pt>
    <dgm:pt modelId="{2DA844BE-4C35-4AA5-8CA0-A9726A92B2EC}">
      <dgm:prSet phldrT="[Text]"/>
      <dgm:spPr/>
      <dgm:t>
        <a:bodyPr/>
        <a:lstStyle/>
        <a:p>
          <a:r>
            <a:rPr lang="en-US" dirty="0" smtClean="0"/>
            <a:t>Stylistic Control?</a:t>
          </a:r>
          <a:endParaRPr lang="en-US" dirty="0"/>
        </a:p>
      </dgm:t>
    </dgm:pt>
    <dgm:pt modelId="{8A6A298D-74D8-4598-A3D5-47E1B82785FD}" type="parTrans" cxnId="{97ABFC0B-34D6-4DCC-8BE7-8C5B22D97C27}">
      <dgm:prSet/>
      <dgm:spPr/>
      <dgm:t>
        <a:bodyPr/>
        <a:lstStyle/>
        <a:p>
          <a:endParaRPr lang="en-US"/>
        </a:p>
      </dgm:t>
    </dgm:pt>
    <dgm:pt modelId="{A45C1764-C956-425E-8192-A2731C9093B3}" type="sibTrans" cxnId="{97ABFC0B-34D6-4DCC-8BE7-8C5B22D97C27}">
      <dgm:prSet/>
      <dgm:spPr/>
      <dgm:t>
        <a:bodyPr/>
        <a:lstStyle/>
        <a:p>
          <a:endParaRPr lang="en-US"/>
        </a:p>
      </dgm:t>
    </dgm:pt>
    <dgm:pt modelId="{FD7ADD01-8424-49B5-8192-ACECC7E60F9D}">
      <dgm:prSet phldrT="[Text]"/>
      <dgm:spPr/>
      <dgm:t>
        <a:bodyPr/>
        <a:lstStyle/>
        <a:p>
          <a:r>
            <a:rPr lang="en-US" dirty="0" smtClean="0"/>
            <a:t>Effective fragments</a:t>
          </a:r>
          <a:endParaRPr lang="en-US" dirty="0"/>
        </a:p>
      </dgm:t>
    </dgm:pt>
    <dgm:pt modelId="{1ADD41BD-A0B7-4631-9C14-2FF39ECE81AF}" type="parTrans" cxnId="{C5D7518D-7E3F-48F6-A089-43D345EB16AB}">
      <dgm:prSet/>
      <dgm:spPr/>
      <dgm:t>
        <a:bodyPr/>
        <a:lstStyle/>
        <a:p>
          <a:endParaRPr lang="en-US"/>
        </a:p>
      </dgm:t>
    </dgm:pt>
    <dgm:pt modelId="{8ED63D94-A809-4FA8-A342-6A957317B98E}" type="sibTrans" cxnId="{C5D7518D-7E3F-48F6-A089-43D345EB16AB}">
      <dgm:prSet/>
      <dgm:spPr/>
      <dgm:t>
        <a:bodyPr/>
        <a:lstStyle/>
        <a:p>
          <a:endParaRPr lang="en-US"/>
        </a:p>
      </dgm:t>
    </dgm:pt>
    <dgm:pt modelId="{BF2FE2CB-8263-40EA-860B-117C710BC49A}">
      <dgm:prSet phldrT="[Text]"/>
      <dgm:spPr/>
      <dgm:t>
        <a:bodyPr/>
        <a:lstStyle/>
        <a:p>
          <a:r>
            <a:rPr lang="en-US" dirty="0" smtClean="0"/>
            <a:t>Natural dialogue</a:t>
          </a:r>
          <a:endParaRPr lang="en-US" dirty="0"/>
        </a:p>
      </dgm:t>
    </dgm:pt>
    <dgm:pt modelId="{A364FCDF-FA33-40A8-942F-12DF95EB65A2}" type="parTrans" cxnId="{B79270F0-6B10-48D4-9861-37C19AE98E3D}">
      <dgm:prSet/>
      <dgm:spPr/>
      <dgm:t>
        <a:bodyPr/>
        <a:lstStyle/>
        <a:p>
          <a:endParaRPr lang="en-US"/>
        </a:p>
      </dgm:t>
    </dgm:pt>
    <dgm:pt modelId="{94B9FDEA-6C33-4094-B5F6-8E22D1FC7087}" type="sibTrans" cxnId="{B79270F0-6B10-48D4-9861-37C19AE98E3D}">
      <dgm:prSet/>
      <dgm:spPr/>
      <dgm:t>
        <a:bodyPr/>
        <a:lstStyle/>
        <a:p>
          <a:endParaRPr lang="en-US"/>
        </a:p>
      </dgm:t>
    </dgm:pt>
    <dgm:pt modelId="{3F26FB21-20CF-450D-98F6-478BCA8DCD70}">
      <dgm:prSet phldrT="[Text]"/>
      <dgm:spPr/>
      <dgm:t>
        <a:bodyPr/>
        <a:lstStyle/>
        <a:p>
          <a:r>
            <a:rPr lang="en-US" dirty="0" smtClean="0"/>
            <a:t>Sentence Lengths</a:t>
          </a:r>
          <a:endParaRPr lang="en-US" dirty="0"/>
        </a:p>
      </dgm:t>
    </dgm:pt>
    <dgm:pt modelId="{24F6D165-4B15-44B5-9ECC-9585CF3180B7}" type="parTrans" cxnId="{26EE19FF-10BB-4E4D-8C93-4369A6255B6D}">
      <dgm:prSet/>
      <dgm:spPr/>
      <dgm:t>
        <a:bodyPr/>
        <a:lstStyle/>
        <a:p>
          <a:endParaRPr lang="en-US"/>
        </a:p>
      </dgm:t>
    </dgm:pt>
    <dgm:pt modelId="{2E57EF27-301C-46F7-ACE8-67C74A8DCC83}" type="sibTrans" cxnId="{26EE19FF-10BB-4E4D-8C93-4369A6255B6D}">
      <dgm:prSet/>
      <dgm:spPr/>
      <dgm:t>
        <a:bodyPr/>
        <a:lstStyle/>
        <a:p>
          <a:endParaRPr lang="en-US"/>
        </a:p>
      </dgm:t>
    </dgm:pt>
    <dgm:pt modelId="{29FB92B7-88E6-461A-A538-4B4C1E389543}" type="pres">
      <dgm:prSet presAssocID="{993F715C-E292-41CE-8167-789F234BD00E}" presName="Name0" presStyleCnt="0">
        <dgm:presLayoutVars>
          <dgm:chMax val="7"/>
          <dgm:dir/>
          <dgm:animLvl val="lvl"/>
          <dgm:resizeHandles val="exact"/>
        </dgm:presLayoutVars>
      </dgm:prSet>
      <dgm:spPr/>
      <dgm:t>
        <a:bodyPr/>
        <a:lstStyle/>
        <a:p>
          <a:endParaRPr lang="en-US"/>
        </a:p>
      </dgm:t>
    </dgm:pt>
    <dgm:pt modelId="{11298D77-61A3-40FB-BA4D-D62BC8DCD68E}" type="pres">
      <dgm:prSet presAssocID="{E2E916AE-58C7-4AC6-85EE-F875F0E59141}" presName="circle1" presStyleLbl="node1" presStyleIdx="0" presStyleCnt="3" custScaleX="112644"/>
      <dgm:spPr/>
    </dgm:pt>
    <dgm:pt modelId="{5E3A7026-6C23-438A-90AC-FC16E914758F}" type="pres">
      <dgm:prSet presAssocID="{E2E916AE-58C7-4AC6-85EE-F875F0E59141}" presName="space" presStyleCnt="0"/>
      <dgm:spPr/>
    </dgm:pt>
    <dgm:pt modelId="{B84E54D9-1091-4FFA-B3DF-6CCE3F7734A9}" type="pres">
      <dgm:prSet presAssocID="{E2E916AE-58C7-4AC6-85EE-F875F0E59141}" presName="rect1" presStyleLbl="alignAcc1" presStyleIdx="0" presStyleCnt="3"/>
      <dgm:spPr/>
      <dgm:t>
        <a:bodyPr/>
        <a:lstStyle/>
        <a:p>
          <a:endParaRPr lang="en-US"/>
        </a:p>
      </dgm:t>
    </dgm:pt>
    <dgm:pt modelId="{076BF64A-5845-4880-A352-C58634A20E34}" type="pres">
      <dgm:prSet presAssocID="{790767B3-E9C8-4EC6-AC2D-F8CFE624C4B1}" presName="vertSpace2" presStyleLbl="node1" presStyleIdx="0" presStyleCnt="3"/>
      <dgm:spPr/>
    </dgm:pt>
    <dgm:pt modelId="{3BAE4660-F83E-4AAF-B557-374843E65624}" type="pres">
      <dgm:prSet presAssocID="{790767B3-E9C8-4EC6-AC2D-F8CFE624C4B1}" presName="circle2" presStyleLbl="node1" presStyleIdx="1" presStyleCnt="3"/>
      <dgm:spPr/>
    </dgm:pt>
    <dgm:pt modelId="{F2E251B0-564B-46DA-8807-65AD03F865AD}" type="pres">
      <dgm:prSet presAssocID="{790767B3-E9C8-4EC6-AC2D-F8CFE624C4B1}" presName="rect2" presStyleLbl="alignAcc1" presStyleIdx="1" presStyleCnt="3"/>
      <dgm:spPr/>
      <dgm:t>
        <a:bodyPr/>
        <a:lstStyle/>
        <a:p>
          <a:endParaRPr lang="en-US"/>
        </a:p>
      </dgm:t>
    </dgm:pt>
    <dgm:pt modelId="{0556AE74-8B53-463D-AA6B-03DD781492C1}" type="pres">
      <dgm:prSet presAssocID="{2DA844BE-4C35-4AA5-8CA0-A9726A92B2EC}" presName="vertSpace3" presStyleLbl="node1" presStyleIdx="1" presStyleCnt="3"/>
      <dgm:spPr/>
    </dgm:pt>
    <dgm:pt modelId="{B7D11C12-6E37-4A41-9B82-FA44660A6263}" type="pres">
      <dgm:prSet presAssocID="{2DA844BE-4C35-4AA5-8CA0-A9726A92B2EC}" presName="circle3" presStyleLbl="node1" presStyleIdx="2" presStyleCnt="3"/>
      <dgm:spPr/>
    </dgm:pt>
    <dgm:pt modelId="{B5D282D0-5E58-4751-9356-AAA5F93CEE3F}" type="pres">
      <dgm:prSet presAssocID="{2DA844BE-4C35-4AA5-8CA0-A9726A92B2EC}" presName="rect3" presStyleLbl="alignAcc1" presStyleIdx="2" presStyleCnt="3" custScaleX="100000" custScaleY="100000"/>
      <dgm:spPr/>
      <dgm:t>
        <a:bodyPr/>
        <a:lstStyle/>
        <a:p>
          <a:endParaRPr lang="en-US"/>
        </a:p>
      </dgm:t>
    </dgm:pt>
    <dgm:pt modelId="{B3EDCBE9-9122-4311-A790-4AE3DDC113F8}" type="pres">
      <dgm:prSet presAssocID="{E2E916AE-58C7-4AC6-85EE-F875F0E59141}" presName="rect1ParTx" presStyleLbl="alignAcc1" presStyleIdx="2" presStyleCnt="3">
        <dgm:presLayoutVars>
          <dgm:chMax val="1"/>
          <dgm:bulletEnabled val="1"/>
        </dgm:presLayoutVars>
      </dgm:prSet>
      <dgm:spPr/>
      <dgm:t>
        <a:bodyPr/>
        <a:lstStyle/>
        <a:p>
          <a:endParaRPr lang="en-US"/>
        </a:p>
      </dgm:t>
    </dgm:pt>
    <dgm:pt modelId="{A827CFDA-940A-4E45-96DA-C376FE53F617}" type="pres">
      <dgm:prSet presAssocID="{E2E916AE-58C7-4AC6-85EE-F875F0E59141}" presName="rect1ChTx" presStyleLbl="alignAcc1" presStyleIdx="2" presStyleCnt="3">
        <dgm:presLayoutVars>
          <dgm:bulletEnabled val="1"/>
        </dgm:presLayoutVars>
      </dgm:prSet>
      <dgm:spPr/>
      <dgm:t>
        <a:bodyPr/>
        <a:lstStyle/>
        <a:p>
          <a:endParaRPr lang="en-US"/>
        </a:p>
      </dgm:t>
    </dgm:pt>
    <dgm:pt modelId="{ED9E322C-80B7-489B-ABDC-2BCDF1918B75}" type="pres">
      <dgm:prSet presAssocID="{790767B3-E9C8-4EC6-AC2D-F8CFE624C4B1}" presName="rect2ParTx" presStyleLbl="alignAcc1" presStyleIdx="2" presStyleCnt="3">
        <dgm:presLayoutVars>
          <dgm:chMax val="1"/>
          <dgm:bulletEnabled val="1"/>
        </dgm:presLayoutVars>
      </dgm:prSet>
      <dgm:spPr/>
      <dgm:t>
        <a:bodyPr/>
        <a:lstStyle/>
        <a:p>
          <a:endParaRPr lang="en-US"/>
        </a:p>
      </dgm:t>
    </dgm:pt>
    <dgm:pt modelId="{08C57C72-EBBB-44AF-8119-01D4F1D35096}" type="pres">
      <dgm:prSet presAssocID="{790767B3-E9C8-4EC6-AC2D-F8CFE624C4B1}" presName="rect2ChTx" presStyleLbl="alignAcc1" presStyleIdx="2" presStyleCnt="3">
        <dgm:presLayoutVars>
          <dgm:bulletEnabled val="1"/>
        </dgm:presLayoutVars>
      </dgm:prSet>
      <dgm:spPr/>
      <dgm:t>
        <a:bodyPr/>
        <a:lstStyle/>
        <a:p>
          <a:endParaRPr lang="en-US"/>
        </a:p>
      </dgm:t>
    </dgm:pt>
    <dgm:pt modelId="{6D279B00-69DA-46C1-95A7-70435652D80A}" type="pres">
      <dgm:prSet presAssocID="{2DA844BE-4C35-4AA5-8CA0-A9726A92B2EC}" presName="rect3ParTx" presStyleLbl="alignAcc1" presStyleIdx="2" presStyleCnt="3">
        <dgm:presLayoutVars>
          <dgm:chMax val="1"/>
          <dgm:bulletEnabled val="1"/>
        </dgm:presLayoutVars>
      </dgm:prSet>
      <dgm:spPr/>
      <dgm:t>
        <a:bodyPr/>
        <a:lstStyle/>
        <a:p>
          <a:endParaRPr lang="en-US"/>
        </a:p>
      </dgm:t>
    </dgm:pt>
    <dgm:pt modelId="{B804C99F-578F-466E-AED0-3511B308892B}" type="pres">
      <dgm:prSet presAssocID="{2DA844BE-4C35-4AA5-8CA0-A9726A92B2EC}" presName="rect3ChTx" presStyleLbl="alignAcc1" presStyleIdx="2" presStyleCnt="3">
        <dgm:presLayoutVars>
          <dgm:bulletEnabled val="1"/>
        </dgm:presLayoutVars>
      </dgm:prSet>
      <dgm:spPr/>
      <dgm:t>
        <a:bodyPr/>
        <a:lstStyle/>
        <a:p>
          <a:endParaRPr lang="en-US"/>
        </a:p>
      </dgm:t>
    </dgm:pt>
  </dgm:ptLst>
  <dgm:cxnLst>
    <dgm:cxn modelId="{DFF52BF5-3273-4ED0-A562-C8BA07A0F025}" type="presOf" srcId="{993F715C-E292-41CE-8167-789F234BD00E}" destId="{29FB92B7-88E6-461A-A538-4B4C1E389543}" srcOrd="0" destOrd="0" presId="urn:microsoft.com/office/officeart/2005/8/layout/target3"/>
    <dgm:cxn modelId="{2199CC17-6863-4469-8F84-30982B55F3FB}" type="presOf" srcId="{2DA844BE-4C35-4AA5-8CA0-A9726A92B2EC}" destId="{B5D282D0-5E58-4751-9356-AAA5F93CEE3F}" srcOrd="0" destOrd="0" presId="urn:microsoft.com/office/officeart/2005/8/layout/target3"/>
    <dgm:cxn modelId="{A896D693-A0C9-4A31-BE41-843221969086}" type="presOf" srcId="{E2E916AE-58C7-4AC6-85EE-F875F0E59141}" destId="{B3EDCBE9-9122-4311-A790-4AE3DDC113F8}" srcOrd="1" destOrd="0" presId="urn:microsoft.com/office/officeart/2005/8/layout/target3"/>
    <dgm:cxn modelId="{33392708-31F5-48CA-A2F3-2349F3961940}" srcId="{993F715C-E292-41CE-8167-789F234BD00E}" destId="{790767B3-E9C8-4EC6-AC2D-F8CFE624C4B1}" srcOrd="1" destOrd="0" parTransId="{A8AA9898-39FB-4B8A-8FF8-70E044288927}" sibTransId="{50A5542B-8DFC-4569-8570-9550B38FB2F3}"/>
    <dgm:cxn modelId="{FC9C8FB6-E79A-4495-83BB-48F170F96356}" type="presOf" srcId="{FD7ADD01-8424-49B5-8192-ACECC7E60F9D}" destId="{B804C99F-578F-466E-AED0-3511B308892B}" srcOrd="0" destOrd="0" presId="urn:microsoft.com/office/officeart/2005/8/layout/target3"/>
    <dgm:cxn modelId="{97ABFC0B-34D6-4DCC-8BE7-8C5B22D97C27}" srcId="{993F715C-E292-41CE-8167-789F234BD00E}" destId="{2DA844BE-4C35-4AA5-8CA0-A9726A92B2EC}" srcOrd="2" destOrd="0" parTransId="{8A6A298D-74D8-4598-A3D5-47E1B82785FD}" sibTransId="{A45C1764-C956-425E-8192-A2731C9093B3}"/>
    <dgm:cxn modelId="{32067B7B-62CD-4C37-ACF0-9CB7295FB6A2}" srcId="{790767B3-E9C8-4EC6-AC2D-F8CFE624C4B1}" destId="{FB6FD3DB-48E9-4F5F-90F9-5CFF63753EAC}" srcOrd="1" destOrd="0" parTransId="{CCBBFDEB-D594-4EB5-80A3-A52F57B79D69}" sibTransId="{01EBD60F-9ADD-4B27-883C-45B6FEEED135}"/>
    <dgm:cxn modelId="{AC7973EF-E590-4127-80FB-A5890AD157C4}" srcId="{790767B3-E9C8-4EC6-AC2D-F8CFE624C4B1}" destId="{6D97AA0C-A73D-49C6-AFEA-7AC6FD2EF88F}" srcOrd="0" destOrd="0" parTransId="{8481FB9A-8A02-4B4F-8294-0EBFC5C7240C}" sibTransId="{7BE47641-DBDF-4033-8C89-D1CD99089EAC}"/>
    <dgm:cxn modelId="{EBADAB02-88D0-4CBB-BA8A-6B5C12DDA2DA}" type="presOf" srcId="{FB6FD3DB-48E9-4F5F-90F9-5CFF63753EAC}" destId="{08C57C72-EBBB-44AF-8119-01D4F1D35096}" srcOrd="0" destOrd="1" presId="urn:microsoft.com/office/officeart/2005/8/layout/target3"/>
    <dgm:cxn modelId="{6F4D41D7-1244-46BD-8692-0AB125E7969E}" type="presOf" srcId="{3F26FB21-20CF-450D-98F6-478BCA8DCD70}" destId="{08C57C72-EBBB-44AF-8119-01D4F1D35096}" srcOrd="0" destOrd="2" presId="urn:microsoft.com/office/officeart/2005/8/layout/target3"/>
    <dgm:cxn modelId="{55CB6C6C-747D-4384-A13A-F7E6FFEDC267}" srcId="{E2E916AE-58C7-4AC6-85EE-F875F0E59141}" destId="{D6E89A5C-CBC4-40E2-BF38-7FB83153BB9D}" srcOrd="0" destOrd="0" parTransId="{F22AC644-3F08-4990-AA73-3F9E35B5CFAE}" sibTransId="{0E904B11-AFB9-48A3-81ED-3873A18C3318}"/>
    <dgm:cxn modelId="{F1FC0994-BA95-4078-B707-8E04033AFF12}" type="presOf" srcId="{D6E89A5C-CBC4-40E2-BF38-7FB83153BB9D}" destId="{A827CFDA-940A-4E45-96DA-C376FE53F617}" srcOrd="0" destOrd="0" presId="urn:microsoft.com/office/officeart/2005/8/layout/target3"/>
    <dgm:cxn modelId="{C7D67B97-11A6-4BF8-A2AC-AD97DAA125D7}" type="presOf" srcId="{790767B3-E9C8-4EC6-AC2D-F8CFE624C4B1}" destId="{F2E251B0-564B-46DA-8807-65AD03F865AD}" srcOrd="0" destOrd="0" presId="urn:microsoft.com/office/officeart/2005/8/layout/target3"/>
    <dgm:cxn modelId="{ADC551E5-893B-4681-939A-7895E9F9EF95}" srcId="{993F715C-E292-41CE-8167-789F234BD00E}" destId="{E2E916AE-58C7-4AC6-85EE-F875F0E59141}" srcOrd="0" destOrd="0" parTransId="{99302148-CB74-468E-8D4F-75CE5988E1E0}" sibTransId="{DB85C020-7F22-4ED5-85B1-E4B35DBC0508}"/>
    <dgm:cxn modelId="{29EA2710-E323-4C1C-A97F-D588504ECC96}" type="presOf" srcId="{790767B3-E9C8-4EC6-AC2D-F8CFE624C4B1}" destId="{ED9E322C-80B7-489B-ABDC-2BCDF1918B75}" srcOrd="1" destOrd="0" presId="urn:microsoft.com/office/officeart/2005/8/layout/target3"/>
    <dgm:cxn modelId="{DD08A4F8-8C61-477D-9622-9BC0EBEEC1E0}" type="presOf" srcId="{E2E916AE-58C7-4AC6-85EE-F875F0E59141}" destId="{B84E54D9-1091-4FFA-B3DF-6CCE3F7734A9}" srcOrd="0" destOrd="0" presId="urn:microsoft.com/office/officeart/2005/8/layout/target3"/>
    <dgm:cxn modelId="{26EE19FF-10BB-4E4D-8C93-4369A6255B6D}" srcId="{790767B3-E9C8-4EC6-AC2D-F8CFE624C4B1}" destId="{3F26FB21-20CF-450D-98F6-478BCA8DCD70}" srcOrd="2" destOrd="0" parTransId="{24F6D165-4B15-44B5-9ECC-9585CF3180B7}" sibTransId="{2E57EF27-301C-46F7-ACE8-67C74A8DCC83}"/>
    <dgm:cxn modelId="{C5D7518D-7E3F-48F6-A089-43D345EB16AB}" srcId="{2DA844BE-4C35-4AA5-8CA0-A9726A92B2EC}" destId="{FD7ADD01-8424-49B5-8192-ACECC7E60F9D}" srcOrd="0" destOrd="0" parTransId="{1ADD41BD-A0B7-4631-9C14-2FF39ECE81AF}" sibTransId="{8ED63D94-A809-4FA8-A342-6A957317B98E}"/>
    <dgm:cxn modelId="{EB24C567-CDA0-4927-92D9-A0F958AFB196}" type="presOf" srcId="{2DA844BE-4C35-4AA5-8CA0-A9726A92B2EC}" destId="{6D279B00-69DA-46C1-95A7-70435652D80A}" srcOrd="1" destOrd="0" presId="urn:microsoft.com/office/officeart/2005/8/layout/target3"/>
    <dgm:cxn modelId="{B79270F0-6B10-48D4-9861-37C19AE98E3D}" srcId="{2DA844BE-4C35-4AA5-8CA0-A9726A92B2EC}" destId="{BF2FE2CB-8263-40EA-860B-117C710BC49A}" srcOrd="1" destOrd="0" parTransId="{A364FCDF-FA33-40A8-942F-12DF95EB65A2}" sibTransId="{94B9FDEA-6C33-4094-B5F6-8E22D1FC7087}"/>
    <dgm:cxn modelId="{A7CDDB05-EC1B-454A-BD5C-B6326E5F846B}" type="presOf" srcId="{6D97AA0C-A73D-49C6-AFEA-7AC6FD2EF88F}" destId="{08C57C72-EBBB-44AF-8119-01D4F1D35096}" srcOrd="0" destOrd="0" presId="urn:microsoft.com/office/officeart/2005/8/layout/target3"/>
    <dgm:cxn modelId="{063C4D85-EFD1-477F-8288-F4F2B54770E5}" type="presOf" srcId="{BF2FE2CB-8263-40EA-860B-117C710BC49A}" destId="{B804C99F-578F-466E-AED0-3511B308892B}" srcOrd="0" destOrd="1" presId="urn:microsoft.com/office/officeart/2005/8/layout/target3"/>
    <dgm:cxn modelId="{B8AAD595-76A6-4063-B73E-89CEC3D38E60}" type="presParOf" srcId="{29FB92B7-88E6-461A-A538-4B4C1E389543}" destId="{11298D77-61A3-40FB-BA4D-D62BC8DCD68E}" srcOrd="0" destOrd="0" presId="urn:microsoft.com/office/officeart/2005/8/layout/target3"/>
    <dgm:cxn modelId="{A095C535-4FD4-4094-83EE-F9B06C1B5D51}" type="presParOf" srcId="{29FB92B7-88E6-461A-A538-4B4C1E389543}" destId="{5E3A7026-6C23-438A-90AC-FC16E914758F}" srcOrd="1" destOrd="0" presId="urn:microsoft.com/office/officeart/2005/8/layout/target3"/>
    <dgm:cxn modelId="{7B750799-8880-4B27-AB44-E7468DC03386}" type="presParOf" srcId="{29FB92B7-88E6-461A-A538-4B4C1E389543}" destId="{B84E54D9-1091-4FFA-B3DF-6CCE3F7734A9}" srcOrd="2" destOrd="0" presId="urn:microsoft.com/office/officeart/2005/8/layout/target3"/>
    <dgm:cxn modelId="{D8268419-C4E0-401B-8763-E1C53FEBB384}" type="presParOf" srcId="{29FB92B7-88E6-461A-A538-4B4C1E389543}" destId="{076BF64A-5845-4880-A352-C58634A20E34}" srcOrd="3" destOrd="0" presId="urn:microsoft.com/office/officeart/2005/8/layout/target3"/>
    <dgm:cxn modelId="{5725A81E-83FF-44E8-9EC3-2B50D7777DEF}" type="presParOf" srcId="{29FB92B7-88E6-461A-A538-4B4C1E389543}" destId="{3BAE4660-F83E-4AAF-B557-374843E65624}" srcOrd="4" destOrd="0" presId="urn:microsoft.com/office/officeart/2005/8/layout/target3"/>
    <dgm:cxn modelId="{A679C62C-386D-4FDA-A3B9-04B0626F03F6}" type="presParOf" srcId="{29FB92B7-88E6-461A-A538-4B4C1E389543}" destId="{F2E251B0-564B-46DA-8807-65AD03F865AD}" srcOrd="5" destOrd="0" presId="urn:microsoft.com/office/officeart/2005/8/layout/target3"/>
    <dgm:cxn modelId="{084D50AF-9405-45D6-8F57-0D698AAFA69A}" type="presParOf" srcId="{29FB92B7-88E6-461A-A538-4B4C1E389543}" destId="{0556AE74-8B53-463D-AA6B-03DD781492C1}" srcOrd="6" destOrd="0" presId="urn:microsoft.com/office/officeart/2005/8/layout/target3"/>
    <dgm:cxn modelId="{CB6C7B76-D737-41EB-8EBC-3D6690B6CA27}" type="presParOf" srcId="{29FB92B7-88E6-461A-A538-4B4C1E389543}" destId="{B7D11C12-6E37-4A41-9B82-FA44660A6263}" srcOrd="7" destOrd="0" presId="urn:microsoft.com/office/officeart/2005/8/layout/target3"/>
    <dgm:cxn modelId="{38D21400-4A8B-4F73-B572-EC0ABC1CC6F8}" type="presParOf" srcId="{29FB92B7-88E6-461A-A538-4B4C1E389543}" destId="{B5D282D0-5E58-4751-9356-AAA5F93CEE3F}" srcOrd="8" destOrd="0" presId="urn:microsoft.com/office/officeart/2005/8/layout/target3"/>
    <dgm:cxn modelId="{C6E3F517-6B97-4CC8-A510-241EB89706BA}" type="presParOf" srcId="{29FB92B7-88E6-461A-A538-4B4C1E389543}" destId="{B3EDCBE9-9122-4311-A790-4AE3DDC113F8}" srcOrd="9" destOrd="0" presId="urn:microsoft.com/office/officeart/2005/8/layout/target3"/>
    <dgm:cxn modelId="{85AA1F73-905C-45AC-8E65-2C44B440EF23}" type="presParOf" srcId="{29FB92B7-88E6-461A-A538-4B4C1E389543}" destId="{A827CFDA-940A-4E45-96DA-C376FE53F617}" srcOrd="10" destOrd="0" presId="urn:microsoft.com/office/officeart/2005/8/layout/target3"/>
    <dgm:cxn modelId="{C62A2CF5-2798-41D9-A3E6-41B9C6CA28CA}" type="presParOf" srcId="{29FB92B7-88E6-461A-A538-4B4C1E389543}" destId="{ED9E322C-80B7-489B-ABDC-2BCDF1918B75}" srcOrd="11" destOrd="0" presId="urn:microsoft.com/office/officeart/2005/8/layout/target3"/>
    <dgm:cxn modelId="{455D75D2-C4F2-4F09-BFDF-E48C5D1302F2}" type="presParOf" srcId="{29FB92B7-88E6-461A-A538-4B4C1E389543}" destId="{08C57C72-EBBB-44AF-8119-01D4F1D35096}" srcOrd="12" destOrd="0" presId="urn:microsoft.com/office/officeart/2005/8/layout/target3"/>
    <dgm:cxn modelId="{1C5A25E0-3D36-4067-B245-6408FCAA5C59}" type="presParOf" srcId="{29FB92B7-88E6-461A-A538-4B4C1E389543}" destId="{6D279B00-69DA-46C1-95A7-70435652D80A}" srcOrd="13" destOrd="0" presId="urn:microsoft.com/office/officeart/2005/8/layout/target3"/>
    <dgm:cxn modelId="{4F5D4D3F-5656-4E98-9101-5B7F81B991E3}" type="presParOf" srcId="{29FB92B7-88E6-461A-A538-4B4C1E389543}" destId="{B804C99F-578F-466E-AED0-3511B308892B}"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0F0C6-2CF6-408F-BFAF-5D8B112E5F84}" type="doc">
      <dgm:prSet loTypeId="urn:microsoft.com/office/officeart/2005/8/layout/vProcess5" loCatId="process" qsTypeId="urn:microsoft.com/office/officeart/2005/8/quickstyle/simple1" qsCatId="simple" csTypeId="urn:microsoft.com/office/officeart/2005/8/colors/colorful1#2" csCatId="colorful" phldr="1"/>
      <dgm:spPr/>
      <dgm:t>
        <a:bodyPr/>
        <a:lstStyle/>
        <a:p>
          <a:endParaRPr lang="en-US"/>
        </a:p>
      </dgm:t>
    </dgm:pt>
    <dgm:pt modelId="{60E21966-2476-449D-9965-65EF90D62DF8}">
      <dgm:prSet phldrT="[Text]"/>
      <dgm:spPr/>
      <dgm:t>
        <a:bodyPr/>
        <a:lstStyle/>
        <a:p>
          <a:r>
            <a:rPr lang="en-US" dirty="0" smtClean="0"/>
            <a:t>Kinds of Errors</a:t>
          </a:r>
          <a:endParaRPr lang="en-US" dirty="0"/>
        </a:p>
      </dgm:t>
    </dgm:pt>
    <dgm:pt modelId="{224EF130-ED09-47DB-926B-EB00AB70F85E}" type="parTrans" cxnId="{D83E48EE-A6BC-486A-8D28-B9460436B4CD}">
      <dgm:prSet/>
      <dgm:spPr/>
      <dgm:t>
        <a:bodyPr/>
        <a:lstStyle/>
        <a:p>
          <a:endParaRPr lang="en-US"/>
        </a:p>
      </dgm:t>
    </dgm:pt>
    <dgm:pt modelId="{93ED1B50-F0BE-4C7C-8697-FA974D4929E1}" type="sibTrans" cxnId="{D83E48EE-A6BC-486A-8D28-B9460436B4CD}">
      <dgm:prSet/>
      <dgm:spPr>
        <a:solidFill>
          <a:schemeClr val="tx2">
            <a:alpha val="90000"/>
          </a:schemeClr>
        </a:solidFill>
        <a:ln>
          <a:solidFill>
            <a:schemeClr val="accent2">
              <a:lumMod val="25000"/>
              <a:alpha val="90000"/>
            </a:schemeClr>
          </a:solidFill>
        </a:ln>
      </dgm:spPr>
      <dgm:t>
        <a:bodyPr/>
        <a:lstStyle/>
        <a:p>
          <a:endParaRPr lang="en-US"/>
        </a:p>
      </dgm:t>
    </dgm:pt>
    <dgm:pt modelId="{656D645D-0493-4B60-8433-8897244EF722}">
      <dgm:prSet phldrT="[Text]"/>
      <dgm:spPr>
        <a:solidFill>
          <a:schemeClr val="accent1">
            <a:lumMod val="60000"/>
            <a:lumOff val="40000"/>
          </a:schemeClr>
        </a:solidFill>
      </dgm:spPr>
      <dgm:t>
        <a:bodyPr/>
        <a:lstStyle/>
        <a:p>
          <a:r>
            <a:rPr lang="en-US" dirty="0" smtClean="0"/>
            <a:t>Significance of Errors</a:t>
          </a:r>
          <a:endParaRPr lang="en-US" dirty="0"/>
        </a:p>
      </dgm:t>
    </dgm:pt>
    <dgm:pt modelId="{396949FB-F939-400C-8150-E53FAD5F14CF}" type="parTrans" cxnId="{9F516977-A98C-4DBE-8D5E-85210F2AA874}">
      <dgm:prSet/>
      <dgm:spPr/>
      <dgm:t>
        <a:bodyPr/>
        <a:lstStyle/>
        <a:p>
          <a:endParaRPr lang="en-US"/>
        </a:p>
      </dgm:t>
    </dgm:pt>
    <dgm:pt modelId="{2036E143-B7FA-4843-99DB-DE36B9F2FCB4}" type="sibTrans" cxnId="{9F516977-A98C-4DBE-8D5E-85210F2AA874}">
      <dgm:prSet/>
      <dgm:spPr>
        <a:ln>
          <a:solidFill>
            <a:schemeClr val="accent2">
              <a:lumMod val="25000"/>
              <a:alpha val="90000"/>
            </a:schemeClr>
          </a:solidFill>
        </a:ln>
      </dgm:spPr>
      <dgm:t>
        <a:bodyPr/>
        <a:lstStyle/>
        <a:p>
          <a:endParaRPr lang="en-US"/>
        </a:p>
      </dgm:t>
    </dgm:pt>
    <dgm:pt modelId="{5E98F2C5-F889-44FB-8C0D-CFAE3A1332B7}">
      <dgm:prSet phldrT="[Text]"/>
      <dgm:spPr/>
      <dgm:t>
        <a:bodyPr/>
        <a:lstStyle/>
        <a:p>
          <a:r>
            <a:rPr lang="en-US" dirty="0" smtClean="0"/>
            <a:t>Proportion of Errors</a:t>
          </a:r>
          <a:endParaRPr lang="en-US" dirty="0"/>
        </a:p>
      </dgm:t>
    </dgm:pt>
    <dgm:pt modelId="{D93D5341-5142-4FC8-BC76-D3CC1C2F053A}" type="parTrans" cxnId="{A8857645-E5E0-40BD-A95E-04898463C7E8}">
      <dgm:prSet/>
      <dgm:spPr/>
      <dgm:t>
        <a:bodyPr/>
        <a:lstStyle/>
        <a:p>
          <a:endParaRPr lang="en-US"/>
        </a:p>
      </dgm:t>
    </dgm:pt>
    <dgm:pt modelId="{D4D35DEE-35DF-44FB-8948-54FD22A2FB7E}" type="sibTrans" cxnId="{A8857645-E5E0-40BD-A95E-04898463C7E8}">
      <dgm:prSet/>
      <dgm:spPr/>
      <dgm:t>
        <a:bodyPr/>
        <a:lstStyle/>
        <a:p>
          <a:endParaRPr lang="en-US"/>
        </a:p>
      </dgm:t>
    </dgm:pt>
    <dgm:pt modelId="{AB6C41D0-6CFE-41A7-BD68-C2CCAE5C99D5}" type="pres">
      <dgm:prSet presAssocID="{9010F0C6-2CF6-408F-BFAF-5D8B112E5F84}" presName="outerComposite" presStyleCnt="0">
        <dgm:presLayoutVars>
          <dgm:chMax val="5"/>
          <dgm:dir/>
          <dgm:resizeHandles val="exact"/>
        </dgm:presLayoutVars>
      </dgm:prSet>
      <dgm:spPr/>
      <dgm:t>
        <a:bodyPr/>
        <a:lstStyle/>
        <a:p>
          <a:endParaRPr lang="en-US"/>
        </a:p>
      </dgm:t>
    </dgm:pt>
    <dgm:pt modelId="{70F71A3E-7EF4-48B2-859C-29A4C3D230F4}" type="pres">
      <dgm:prSet presAssocID="{9010F0C6-2CF6-408F-BFAF-5D8B112E5F84}" presName="dummyMaxCanvas" presStyleCnt="0">
        <dgm:presLayoutVars/>
      </dgm:prSet>
      <dgm:spPr/>
    </dgm:pt>
    <dgm:pt modelId="{FB80F98B-2522-4098-A1DB-8F608E28C1D3}" type="pres">
      <dgm:prSet presAssocID="{9010F0C6-2CF6-408F-BFAF-5D8B112E5F84}" presName="ThreeNodes_1" presStyleLbl="node1" presStyleIdx="0" presStyleCnt="3">
        <dgm:presLayoutVars>
          <dgm:bulletEnabled val="1"/>
        </dgm:presLayoutVars>
      </dgm:prSet>
      <dgm:spPr/>
      <dgm:t>
        <a:bodyPr/>
        <a:lstStyle/>
        <a:p>
          <a:endParaRPr lang="en-US"/>
        </a:p>
      </dgm:t>
    </dgm:pt>
    <dgm:pt modelId="{622CF9F0-16EF-43A1-8068-D1DDD00958D9}" type="pres">
      <dgm:prSet presAssocID="{9010F0C6-2CF6-408F-BFAF-5D8B112E5F84}" presName="ThreeNodes_2" presStyleLbl="node1" presStyleIdx="1" presStyleCnt="3">
        <dgm:presLayoutVars>
          <dgm:bulletEnabled val="1"/>
        </dgm:presLayoutVars>
      </dgm:prSet>
      <dgm:spPr/>
      <dgm:t>
        <a:bodyPr/>
        <a:lstStyle/>
        <a:p>
          <a:endParaRPr lang="en-US"/>
        </a:p>
      </dgm:t>
    </dgm:pt>
    <dgm:pt modelId="{B5225937-FB55-496F-BCDB-3B62B1A19F59}" type="pres">
      <dgm:prSet presAssocID="{9010F0C6-2CF6-408F-BFAF-5D8B112E5F84}" presName="ThreeNodes_3" presStyleLbl="node1" presStyleIdx="2" presStyleCnt="3">
        <dgm:presLayoutVars>
          <dgm:bulletEnabled val="1"/>
        </dgm:presLayoutVars>
      </dgm:prSet>
      <dgm:spPr/>
      <dgm:t>
        <a:bodyPr/>
        <a:lstStyle/>
        <a:p>
          <a:endParaRPr lang="en-US"/>
        </a:p>
      </dgm:t>
    </dgm:pt>
    <dgm:pt modelId="{A258776E-5988-4E66-AB14-DD000F2BF99D}" type="pres">
      <dgm:prSet presAssocID="{9010F0C6-2CF6-408F-BFAF-5D8B112E5F84}" presName="ThreeConn_1-2" presStyleLbl="fgAccFollowNode1" presStyleIdx="0" presStyleCnt="2">
        <dgm:presLayoutVars>
          <dgm:bulletEnabled val="1"/>
        </dgm:presLayoutVars>
      </dgm:prSet>
      <dgm:spPr/>
      <dgm:t>
        <a:bodyPr/>
        <a:lstStyle/>
        <a:p>
          <a:endParaRPr lang="en-US"/>
        </a:p>
      </dgm:t>
    </dgm:pt>
    <dgm:pt modelId="{CA349AEA-6256-4890-A4AB-BEA8E3E208EC}" type="pres">
      <dgm:prSet presAssocID="{9010F0C6-2CF6-408F-BFAF-5D8B112E5F84}" presName="ThreeConn_2-3" presStyleLbl="fgAccFollowNode1" presStyleIdx="1" presStyleCnt="2">
        <dgm:presLayoutVars>
          <dgm:bulletEnabled val="1"/>
        </dgm:presLayoutVars>
      </dgm:prSet>
      <dgm:spPr/>
      <dgm:t>
        <a:bodyPr/>
        <a:lstStyle/>
        <a:p>
          <a:endParaRPr lang="en-US"/>
        </a:p>
      </dgm:t>
    </dgm:pt>
    <dgm:pt modelId="{714A1DDA-27E7-4C53-B899-5D977C142A41}" type="pres">
      <dgm:prSet presAssocID="{9010F0C6-2CF6-408F-BFAF-5D8B112E5F84}" presName="ThreeNodes_1_text" presStyleLbl="node1" presStyleIdx="2" presStyleCnt="3">
        <dgm:presLayoutVars>
          <dgm:bulletEnabled val="1"/>
        </dgm:presLayoutVars>
      </dgm:prSet>
      <dgm:spPr/>
      <dgm:t>
        <a:bodyPr/>
        <a:lstStyle/>
        <a:p>
          <a:endParaRPr lang="en-US"/>
        </a:p>
      </dgm:t>
    </dgm:pt>
    <dgm:pt modelId="{8D28FC61-ECD0-44DE-8756-24F6A1B27748}" type="pres">
      <dgm:prSet presAssocID="{9010F0C6-2CF6-408F-BFAF-5D8B112E5F84}" presName="ThreeNodes_2_text" presStyleLbl="node1" presStyleIdx="2" presStyleCnt="3">
        <dgm:presLayoutVars>
          <dgm:bulletEnabled val="1"/>
        </dgm:presLayoutVars>
      </dgm:prSet>
      <dgm:spPr/>
      <dgm:t>
        <a:bodyPr/>
        <a:lstStyle/>
        <a:p>
          <a:endParaRPr lang="en-US"/>
        </a:p>
      </dgm:t>
    </dgm:pt>
    <dgm:pt modelId="{33F00445-1529-4C99-B2A7-9C553B2E06F5}" type="pres">
      <dgm:prSet presAssocID="{9010F0C6-2CF6-408F-BFAF-5D8B112E5F84}" presName="ThreeNodes_3_text" presStyleLbl="node1" presStyleIdx="2" presStyleCnt="3">
        <dgm:presLayoutVars>
          <dgm:bulletEnabled val="1"/>
        </dgm:presLayoutVars>
      </dgm:prSet>
      <dgm:spPr/>
      <dgm:t>
        <a:bodyPr/>
        <a:lstStyle/>
        <a:p>
          <a:endParaRPr lang="en-US"/>
        </a:p>
      </dgm:t>
    </dgm:pt>
  </dgm:ptLst>
  <dgm:cxnLst>
    <dgm:cxn modelId="{2636C794-FF9B-4BAA-A142-F16956BBF933}" type="presOf" srcId="{5E98F2C5-F889-44FB-8C0D-CFAE3A1332B7}" destId="{33F00445-1529-4C99-B2A7-9C553B2E06F5}" srcOrd="1" destOrd="0" presId="urn:microsoft.com/office/officeart/2005/8/layout/vProcess5"/>
    <dgm:cxn modelId="{8F7C11AD-475F-49F5-BE8A-ED6BA6323045}" type="presOf" srcId="{656D645D-0493-4B60-8433-8897244EF722}" destId="{8D28FC61-ECD0-44DE-8756-24F6A1B27748}" srcOrd="1" destOrd="0" presId="urn:microsoft.com/office/officeart/2005/8/layout/vProcess5"/>
    <dgm:cxn modelId="{D8C701A9-94AF-46AC-9FFB-7570A31724B3}" type="presOf" srcId="{60E21966-2476-449D-9965-65EF90D62DF8}" destId="{FB80F98B-2522-4098-A1DB-8F608E28C1D3}" srcOrd="0" destOrd="0" presId="urn:microsoft.com/office/officeart/2005/8/layout/vProcess5"/>
    <dgm:cxn modelId="{A8857645-E5E0-40BD-A95E-04898463C7E8}" srcId="{9010F0C6-2CF6-408F-BFAF-5D8B112E5F84}" destId="{5E98F2C5-F889-44FB-8C0D-CFAE3A1332B7}" srcOrd="2" destOrd="0" parTransId="{D93D5341-5142-4FC8-BC76-D3CC1C2F053A}" sibTransId="{D4D35DEE-35DF-44FB-8948-54FD22A2FB7E}"/>
    <dgm:cxn modelId="{478B0D32-8DAC-42C3-8EDB-42888F826696}" type="presOf" srcId="{2036E143-B7FA-4843-99DB-DE36B9F2FCB4}" destId="{CA349AEA-6256-4890-A4AB-BEA8E3E208EC}" srcOrd="0" destOrd="0" presId="urn:microsoft.com/office/officeart/2005/8/layout/vProcess5"/>
    <dgm:cxn modelId="{C153816B-B09D-4D31-95A9-A74DEACADCFD}" type="presOf" srcId="{656D645D-0493-4B60-8433-8897244EF722}" destId="{622CF9F0-16EF-43A1-8068-D1DDD00958D9}" srcOrd="0" destOrd="0" presId="urn:microsoft.com/office/officeart/2005/8/layout/vProcess5"/>
    <dgm:cxn modelId="{5022B79A-2EFE-4DCF-AC16-0AC2AED82447}" type="presOf" srcId="{9010F0C6-2CF6-408F-BFAF-5D8B112E5F84}" destId="{AB6C41D0-6CFE-41A7-BD68-C2CCAE5C99D5}" srcOrd="0" destOrd="0" presId="urn:microsoft.com/office/officeart/2005/8/layout/vProcess5"/>
    <dgm:cxn modelId="{EC0BF326-1E72-49ED-9D61-BAE8DD4B0025}" type="presOf" srcId="{93ED1B50-F0BE-4C7C-8697-FA974D4929E1}" destId="{A258776E-5988-4E66-AB14-DD000F2BF99D}" srcOrd="0" destOrd="0" presId="urn:microsoft.com/office/officeart/2005/8/layout/vProcess5"/>
    <dgm:cxn modelId="{D83E48EE-A6BC-486A-8D28-B9460436B4CD}" srcId="{9010F0C6-2CF6-408F-BFAF-5D8B112E5F84}" destId="{60E21966-2476-449D-9965-65EF90D62DF8}" srcOrd="0" destOrd="0" parTransId="{224EF130-ED09-47DB-926B-EB00AB70F85E}" sibTransId="{93ED1B50-F0BE-4C7C-8697-FA974D4929E1}"/>
    <dgm:cxn modelId="{73928EB6-6BC1-44D5-B4A5-407D41571E62}" type="presOf" srcId="{60E21966-2476-449D-9965-65EF90D62DF8}" destId="{714A1DDA-27E7-4C53-B899-5D977C142A41}" srcOrd="1" destOrd="0" presId="urn:microsoft.com/office/officeart/2005/8/layout/vProcess5"/>
    <dgm:cxn modelId="{9F516977-A98C-4DBE-8D5E-85210F2AA874}" srcId="{9010F0C6-2CF6-408F-BFAF-5D8B112E5F84}" destId="{656D645D-0493-4B60-8433-8897244EF722}" srcOrd="1" destOrd="0" parTransId="{396949FB-F939-400C-8150-E53FAD5F14CF}" sibTransId="{2036E143-B7FA-4843-99DB-DE36B9F2FCB4}"/>
    <dgm:cxn modelId="{0041B96C-F03B-4C82-810C-4A9C5C37E37D}" type="presOf" srcId="{5E98F2C5-F889-44FB-8C0D-CFAE3A1332B7}" destId="{B5225937-FB55-496F-BCDB-3B62B1A19F59}" srcOrd="0" destOrd="0" presId="urn:microsoft.com/office/officeart/2005/8/layout/vProcess5"/>
    <dgm:cxn modelId="{12B4F46F-9F57-473D-87D5-8A9D9B98074F}" type="presParOf" srcId="{AB6C41D0-6CFE-41A7-BD68-C2CCAE5C99D5}" destId="{70F71A3E-7EF4-48B2-859C-29A4C3D230F4}" srcOrd="0" destOrd="0" presId="urn:microsoft.com/office/officeart/2005/8/layout/vProcess5"/>
    <dgm:cxn modelId="{CB53957D-A87C-4B77-A0B4-731DA5C461F3}" type="presParOf" srcId="{AB6C41D0-6CFE-41A7-BD68-C2CCAE5C99D5}" destId="{FB80F98B-2522-4098-A1DB-8F608E28C1D3}" srcOrd="1" destOrd="0" presId="urn:microsoft.com/office/officeart/2005/8/layout/vProcess5"/>
    <dgm:cxn modelId="{59206AA0-4713-4010-8EB1-221C023F8B20}" type="presParOf" srcId="{AB6C41D0-6CFE-41A7-BD68-C2CCAE5C99D5}" destId="{622CF9F0-16EF-43A1-8068-D1DDD00958D9}" srcOrd="2" destOrd="0" presId="urn:microsoft.com/office/officeart/2005/8/layout/vProcess5"/>
    <dgm:cxn modelId="{D96ECE67-9803-4BAD-9A63-DA682300CF0F}" type="presParOf" srcId="{AB6C41D0-6CFE-41A7-BD68-C2CCAE5C99D5}" destId="{B5225937-FB55-496F-BCDB-3B62B1A19F59}" srcOrd="3" destOrd="0" presId="urn:microsoft.com/office/officeart/2005/8/layout/vProcess5"/>
    <dgm:cxn modelId="{0DFAF780-EC18-4FF4-8C89-40157C2616FE}" type="presParOf" srcId="{AB6C41D0-6CFE-41A7-BD68-C2CCAE5C99D5}" destId="{A258776E-5988-4E66-AB14-DD000F2BF99D}" srcOrd="4" destOrd="0" presId="urn:microsoft.com/office/officeart/2005/8/layout/vProcess5"/>
    <dgm:cxn modelId="{0C81116B-B33B-4EAF-9FF6-5D1C5E5312DF}" type="presParOf" srcId="{AB6C41D0-6CFE-41A7-BD68-C2CCAE5C99D5}" destId="{CA349AEA-6256-4890-A4AB-BEA8E3E208EC}" srcOrd="5" destOrd="0" presId="urn:microsoft.com/office/officeart/2005/8/layout/vProcess5"/>
    <dgm:cxn modelId="{2468F89B-640C-4DBE-9753-412DB781C7BE}" type="presParOf" srcId="{AB6C41D0-6CFE-41A7-BD68-C2CCAE5C99D5}" destId="{714A1DDA-27E7-4C53-B899-5D977C142A41}" srcOrd="6" destOrd="0" presId="urn:microsoft.com/office/officeart/2005/8/layout/vProcess5"/>
    <dgm:cxn modelId="{14B6A566-EE6F-4C18-B8ED-0EF7FBD9E7AE}" type="presParOf" srcId="{AB6C41D0-6CFE-41A7-BD68-C2CCAE5C99D5}" destId="{8D28FC61-ECD0-44DE-8756-24F6A1B27748}" srcOrd="7" destOrd="0" presId="urn:microsoft.com/office/officeart/2005/8/layout/vProcess5"/>
    <dgm:cxn modelId="{623673C1-6C6B-4E78-9F64-5B0B2E353362}" type="presParOf" srcId="{AB6C41D0-6CFE-41A7-BD68-C2CCAE5C99D5}" destId="{33F00445-1529-4C99-B2A7-9C553B2E06F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F6679C-BA49-4AC1-B8DC-098774191D61}" type="doc">
      <dgm:prSet loTypeId="urn:microsoft.com/office/officeart/2005/8/layout/hList9" loCatId="list" qsTypeId="urn:microsoft.com/office/officeart/2005/8/quickstyle/simple1" qsCatId="simple" csTypeId="urn:microsoft.com/office/officeart/2005/8/colors/colorful5" csCatId="colorful" phldr="1"/>
      <dgm:spPr/>
      <dgm:t>
        <a:bodyPr/>
        <a:lstStyle/>
        <a:p>
          <a:endParaRPr lang="en-US"/>
        </a:p>
      </dgm:t>
    </dgm:pt>
    <dgm:pt modelId="{A96A0E7F-B774-4880-AA02-7C115DD3C098}">
      <dgm:prSet phldrT="[Text]"/>
      <dgm:spPr>
        <a:solidFill>
          <a:srgbClr val="CCCCFF"/>
        </a:solidFill>
      </dgm:spPr>
      <dgm:t>
        <a:bodyPr/>
        <a:lstStyle/>
        <a:p>
          <a:r>
            <a:rPr lang="en-US" dirty="0" smtClean="0"/>
            <a:t>Commitment to Topic</a:t>
          </a:r>
          <a:endParaRPr lang="en-US" dirty="0"/>
        </a:p>
      </dgm:t>
    </dgm:pt>
    <dgm:pt modelId="{4475AF83-B3E0-4815-9694-01737221098B}" type="parTrans" cxnId="{567B5824-A85A-4137-AA9E-BC9B405E5986}">
      <dgm:prSet/>
      <dgm:spPr/>
      <dgm:t>
        <a:bodyPr/>
        <a:lstStyle/>
        <a:p>
          <a:endParaRPr lang="en-US"/>
        </a:p>
      </dgm:t>
    </dgm:pt>
    <dgm:pt modelId="{CBE0D865-6131-48A3-8523-3F28F6081A38}" type="sibTrans" cxnId="{567B5824-A85A-4137-AA9E-BC9B405E5986}">
      <dgm:prSet/>
      <dgm:spPr/>
      <dgm:t>
        <a:bodyPr/>
        <a:lstStyle/>
        <a:p>
          <a:endParaRPr lang="en-US"/>
        </a:p>
      </dgm:t>
    </dgm:pt>
    <dgm:pt modelId="{E91041B0-0767-402E-B059-FE1AD926F7C2}">
      <dgm:prSet phldrT="[Text]"/>
      <dgm:spPr>
        <a:solidFill>
          <a:srgbClr val="CCCCFF">
            <a:alpha val="90000"/>
          </a:srgbClr>
        </a:solidFill>
      </dgm:spPr>
      <dgm:t>
        <a:bodyPr/>
        <a:lstStyle/>
        <a:p>
          <a:r>
            <a:rPr lang="en-US" dirty="0" smtClean="0"/>
            <a:t>Sincere, engaging</a:t>
          </a:r>
          <a:endParaRPr lang="en-US" dirty="0"/>
        </a:p>
      </dgm:t>
    </dgm:pt>
    <dgm:pt modelId="{1CB2BE5E-226B-4E4A-90B5-DEEFD5D0B3F1}" type="parTrans" cxnId="{48CEB49E-FD57-4167-8E34-753C11112E74}">
      <dgm:prSet/>
      <dgm:spPr/>
      <dgm:t>
        <a:bodyPr/>
        <a:lstStyle/>
        <a:p>
          <a:endParaRPr lang="en-US"/>
        </a:p>
      </dgm:t>
    </dgm:pt>
    <dgm:pt modelId="{45C38C53-4938-4C68-A714-1BA2C9DE3904}" type="sibTrans" cxnId="{48CEB49E-FD57-4167-8E34-753C11112E74}">
      <dgm:prSet/>
      <dgm:spPr/>
      <dgm:t>
        <a:bodyPr/>
        <a:lstStyle/>
        <a:p>
          <a:endParaRPr lang="en-US"/>
        </a:p>
      </dgm:t>
    </dgm:pt>
    <dgm:pt modelId="{C340856A-17D5-4A70-ACC6-B4882D723FDD}">
      <dgm:prSet phldrT="[Text]" custT="1"/>
      <dgm:spPr>
        <a:solidFill>
          <a:srgbClr val="0099CC"/>
        </a:solidFill>
      </dgm:spPr>
      <dgm:t>
        <a:bodyPr/>
        <a:lstStyle/>
        <a:p>
          <a:r>
            <a:rPr lang="en-US" sz="1900" b="1" dirty="0" smtClean="0"/>
            <a:t>Appropriate</a:t>
          </a:r>
        </a:p>
        <a:p>
          <a:r>
            <a:rPr lang="en-US" sz="1900" b="1" dirty="0" smtClean="0"/>
            <a:t>Voice?</a:t>
          </a:r>
          <a:endParaRPr lang="en-US" sz="1900" b="1" dirty="0"/>
        </a:p>
      </dgm:t>
    </dgm:pt>
    <dgm:pt modelId="{0CD5EF8E-33A8-47BC-8B5E-6780A31D6D5C}" type="parTrans" cxnId="{6A5C3540-CB5F-490B-BA78-4B0361DCDBFB}">
      <dgm:prSet/>
      <dgm:spPr/>
      <dgm:t>
        <a:bodyPr/>
        <a:lstStyle/>
        <a:p>
          <a:endParaRPr lang="en-US"/>
        </a:p>
      </dgm:t>
    </dgm:pt>
    <dgm:pt modelId="{F60F92D1-0D74-4401-86EB-51CFC64376F1}" type="sibTrans" cxnId="{6A5C3540-CB5F-490B-BA78-4B0361DCDBFB}">
      <dgm:prSet/>
      <dgm:spPr/>
      <dgm:t>
        <a:bodyPr/>
        <a:lstStyle/>
        <a:p>
          <a:endParaRPr lang="en-US"/>
        </a:p>
      </dgm:t>
    </dgm:pt>
    <dgm:pt modelId="{2DA1597F-6B68-4D90-A547-407A59CE3EA2}">
      <dgm:prSet phldrT="[Text]"/>
      <dgm:spPr>
        <a:solidFill>
          <a:srgbClr val="CCCCFF">
            <a:alpha val="90000"/>
          </a:srgbClr>
        </a:solidFill>
      </dgm:spPr>
      <dgm:t>
        <a:bodyPr/>
        <a:lstStyle/>
        <a:p>
          <a:r>
            <a:rPr lang="en-US" dirty="0" smtClean="0"/>
            <a:t>Topic, Mode</a:t>
          </a:r>
          <a:endParaRPr lang="en-US" dirty="0"/>
        </a:p>
      </dgm:t>
    </dgm:pt>
    <dgm:pt modelId="{91119942-BB32-424A-A16F-F7CBA6E1D2D8}" type="parTrans" cxnId="{74F24D00-1B34-4A36-8D2E-2BE911F0C0C2}">
      <dgm:prSet/>
      <dgm:spPr/>
      <dgm:t>
        <a:bodyPr/>
        <a:lstStyle/>
        <a:p>
          <a:endParaRPr lang="en-US"/>
        </a:p>
      </dgm:t>
    </dgm:pt>
    <dgm:pt modelId="{86D7E36C-D496-4AB0-94F8-641B0431A3CD}" type="sibTrans" cxnId="{74F24D00-1B34-4A36-8D2E-2BE911F0C0C2}">
      <dgm:prSet/>
      <dgm:spPr/>
      <dgm:t>
        <a:bodyPr/>
        <a:lstStyle/>
        <a:p>
          <a:endParaRPr lang="en-US"/>
        </a:p>
      </dgm:t>
    </dgm:pt>
    <dgm:pt modelId="{096EFFFA-0F62-4F84-B4BC-D4B583212983}">
      <dgm:prSet phldrT="[Text]"/>
      <dgm:spPr>
        <a:solidFill>
          <a:srgbClr val="CCCCFF">
            <a:alpha val="90000"/>
          </a:srgbClr>
        </a:solidFill>
      </dgm:spPr>
      <dgm:t>
        <a:bodyPr/>
        <a:lstStyle/>
        <a:p>
          <a:r>
            <a:rPr lang="en-US" dirty="0" smtClean="0"/>
            <a:t>Audience, level of formality</a:t>
          </a:r>
          <a:endParaRPr lang="en-US" dirty="0"/>
        </a:p>
      </dgm:t>
    </dgm:pt>
    <dgm:pt modelId="{76026709-B60C-4DC3-85EB-ADB88F0D2380}" type="parTrans" cxnId="{0EF5BC52-B55F-4261-B0DE-547E7F575F0A}">
      <dgm:prSet/>
      <dgm:spPr/>
      <dgm:t>
        <a:bodyPr/>
        <a:lstStyle/>
        <a:p>
          <a:endParaRPr lang="en-US"/>
        </a:p>
      </dgm:t>
    </dgm:pt>
    <dgm:pt modelId="{10C393CF-068C-486D-82EA-F2771299E390}" type="sibTrans" cxnId="{0EF5BC52-B55F-4261-B0DE-547E7F575F0A}">
      <dgm:prSet/>
      <dgm:spPr/>
      <dgm:t>
        <a:bodyPr/>
        <a:lstStyle/>
        <a:p>
          <a:endParaRPr lang="en-US"/>
        </a:p>
      </dgm:t>
    </dgm:pt>
    <dgm:pt modelId="{2967AD57-380F-4AED-826A-E658E8E63293}">
      <dgm:prSet phldrT="[Text]" custT="1"/>
      <dgm:spPr>
        <a:solidFill>
          <a:srgbClr val="0099CC"/>
        </a:solidFill>
      </dgm:spPr>
      <dgm:t>
        <a:bodyPr/>
        <a:lstStyle/>
        <a:p>
          <a:r>
            <a:rPr lang="en-US" sz="2000" b="1" dirty="0" smtClean="0"/>
            <a:t>Writer’s Voice Present?</a:t>
          </a:r>
          <a:endParaRPr lang="en-US" sz="2000" b="1" dirty="0"/>
        </a:p>
      </dgm:t>
    </dgm:pt>
    <dgm:pt modelId="{A5C0EFA4-CA25-48F0-8B72-D2B0F641EEC3}" type="sibTrans" cxnId="{207D71C6-9D24-435E-9ECF-93E4502CAFC5}">
      <dgm:prSet/>
      <dgm:spPr/>
      <dgm:t>
        <a:bodyPr/>
        <a:lstStyle/>
        <a:p>
          <a:endParaRPr lang="en-US"/>
        </a:p>
      </dgm:t>
    </dgm:pt>
    <dgm:pt modelId="{2E30DB3D-A7C4-4820-969E-CE6FB252091A}" type="parTrans" cxnId="{207D71C6-9D24-435E-9ECF-93E4502CAFC5}">
      <dgm:prSet/>
      <dgm:spPr/>
      <dgm:t>
        <a:bodyPr/>
        <a:lstStyle/>
        <a:p>
          <a:endParaRPr lang="en-US"/>
        </a:p>
      </dgm:t>
    </dgm:pt>
    <dgm:pt modelId="{8CC4C2E0-D388-43C1-A585-3E3301B41C38}" type="pres">
      <dgm:prSet presAssocID="{B7F6679C-BA49-4AC1-B8DC-098774191D61}" presName="list" presStyleCnt="0">
        <dgm:presLayoutVars>
          <dgm:dir/>
          <dgm:animLvl val="lvl"/>
        </dgm:presLayoutVars>
      </dgm:prSet>
      <dgm:spPr/>
      <dgm:t>
        <a:bodyPr/>
        <a:lstStyle/>
        <a:p>
          <a:endParaRPr lang="en-US"/>
        </a:p>
      </dgm:t>
    </dgm:pt>
    <dgm:pt modelId="{3C0D5035-DCB1-43B3-9B06-426221FD10E6}" type="pres">
      <dgm:prSet presAssocID="{2967AD57-380F-4AED-826A-E658E8E63293}" presName="posSpace" presStyleCnt="0"/>
      <dgm:spPr/>
    </dgm:pt>
    <dgm:pt modelId="{946598AB-B0C8-4588-B374-7F931494B270}" type="pres">
      <dgm:prSet presAssocID="{2967AD57-380F-4AED-826A-E658E8E63293}" presName="vertFlow" presStyleCnt="0"/>
      <dgm:spPr/>
    </dgm:pt>
    <dgm:pt modelId="{CF5E3395-4025-45BA-8864-BED6846BA75D}" type="pres">
      <dgm:prSet presAssocID="{2967AD57-380F-4AED-826A-E658E8E63293}" presName="topSpace" presStyleCnt="0"/>
      <dgm:spPr/>
    </dgm:pt>
    <dgm:pt modelId="{E19B2956-E11E-4E48-89B7-EBCCFDA0843A}" type="pres">
      <dgm:prSet presAssocID="{2967AD57-380F-4AED-826A-E658E8E63293}" presName="firstComp" presStyleCnt="0"/>
      <dgm:spPr/>
    </dgm:pt>
    <dgm:pt modelId="{62BCE6C0-57EB-4F78-90D8-DA02B750C23F}" type="pres">
      <dgm:prSet presAssocID="{2967AD57-380F-4AED-826A-E658E8E63293}" presName="firstChild" presStyleLbl="bgAccFollowNode1" presStyleIdx="0" presStyleCnt="4" custLinFactNeighborX="9158" custLinFactNeighborY="24767"/>
      <dgm:spPr/>
      <dgm:t>
        <a:bodyPr/>
        <a:lstStyle/>
        <a:p>
          <a:endParaRPr lang="en-US"/>
        </a:p>
      </dgm:t>
    </dgm:pt>
    <dgm:pt modelId="{A0792086-6695-482A-A5BE-1D54C05EFE7D}" type="pres">
      <dgm:prSet presAssocID="{2967AD57-380F-4AED-826A-E658E8E63293}" presName="firstChildTx" presStyleLbl="bgAccFollowNode1" presStyleIdx="0" presStyleCnt="4">
        <dgm:presLayoutVars>
          <dgm:bulletEnabled val="1"/>
        </dgm:presLayoutVars>
      </dgm:prSet>
      <dgm:spPr/>
      <dgm:t>
        <a:bodyPr/>
        <a:lstStyle/>
        <a:p>
          <a:endParaRPr lang="en-US"/>
        </a:p>
      </dgm:t>
    </dgm:pt>
    <dgm:pt modelId="{33728D05-3777-4A8E-91D0-637A355A6F3E}" type="pres">
      <dgm:prSet presAssocID="{E91041B0-0767-402E-B059-FE1AD926F7C2}" presName="comp" presStyleCnt="0"/>
      <dgm:spPr/>
    </dgm:pt>
    <dgm:pt modelId="{EDBAEB5A-B1E6-4441-BEF6-88FC5CA085AD}" type="pres">
      <dgm:prSet presAssocID="{E91041B0-0767-402E-B059-FE1AD926F7C2}" presName="child" presStyleLbl="bgAccFollowNode1" presStyleIdx="1" presStyleCnt="4" custLinFactNeighborX="9158" custLinFactNeighborY="23704"/>
      <dgm:spPr/>
      <dgm:t>
        <a:bodyPr/>
        <a:lstStyle/>
        <a:p>
          <a:endParaRPr lang="en-US"/>
        </a:p>
      </dgm:t>
    </dgm:pt>
    <dgm:pt modelId="{0B242776-FAB6-4FF4-A8E8-EBFC7D94A13E}" type="pres">
      <dgm:prSet presAssocID="{E91041B0-0767-402E-B059-FE1AD926F7C2}" presName="childTx" presStyleLbl="bgAccFollowNode1" presStyleIdx="1" presStyleCnt="4">
        <dgm:presLayoutVars>
          <dgm:bulletEnabled val="1"/>
        </dgm:presLayoutVars>
      </dgm:prSet>
      <dgm:spPr/>
      <dgm:t>
        <a:bodyPr/>
        <a:lstStyle/>
        <a:p>
          <a:endParaRPr lang="en-US"/>
        </a:p>
      </dgm:t>
    </dgm:pt>
    <dgm:pt modelId="{44E86E23-0E66-4708-B8B0-D2413F66A451}" type="pres">
      <dgm:prSet presAssocID="{2967AD57-380F-4AED-826A-E658E8E63293}" presName="negSpace" presStyleCnt="0"/>
      <dgm:spPr/>
    </dgm:pt>
    <dgm:pt modelId="{57D71CF7-EBF6-4BA8-A562-D42D4E8C233B}" type="pres">
      <dgm:prSet presAssocID="{2967AD57-380F-4AED-826A-E658E8E63293}" presName="circle" presStyleLbl="node1" presStyleIdx="0" presStyleCnt="2" custScaleX="177314" custScaleY="130662" custLinFactNeighborY="-28429"/>
      <dgm:spPr>
        <a:prstGeom prst="star6">
          <a:avLst/>
        </a:prstGeom>
      </dgm:spPr>
      <dgm:t>
        <a:bodyPr/>
        <a:lstStyle/>
        <a:p>
          <a:endParaRPr lang="en-US"/>
        </a:p>
      </dgm:t>
    </dgm:pt>
    <dgm:pt modelId="{207C06E1-8756-4E84-872F-BBC1F54F3C8A}" type="pres">
      <dgm:prSet presAssocID="{A5C0EFA4-CA25-48F0-8B72-D2B0F641EEC3}" presName="transSpace" presStyleCnt="0"/>
      <dgm:spPr/>
    </dgm:pt>
    <dgm:pt modelId="{2B42C0A6-BA89-43E3-9FDD-8085A4543467}" type="pres">
      <dgm:prSet presAssocID="{C340856A-17D5-4A70-ACC6-B4882D723FDD}" presName="posSpace" presStyleCnt="0"/>
      <dgm:spPr/>
    </dgm:pt>
    <dgm:pt modelId="{7BA43EFF-DEEC-4B19-BFCB-BE6458AB393E}" type="pres">
      <dgm:prSet presAssocID="{C340856A-17D5-4A70-ACC6-B4882D723FDD}" presName="vertFlow" presStyleCnt="0"/>
      <dgm:spPr/>
    </dgm:pt>
    <dgm:pt modelId="{BFB3BAD6-5331-440A-8BD7-2D3649B8114D}" type="pres">
      <dgm:prSet presAssocID="{C340856A-17D5-4A70-ACC6-B4882D723FDD}" presName="topSpace" presStyleCnt="0"/>
      <dgm:spPr/>
    </dgm:pt>
    <dgm:pt modelId="{D26C0D37-C5AE-4108-A59E-5B09B08250EF}" type="pres">
      <dgm:prSet presAssocID="{C340856A-17D5-4A70-ACC6-B4882D723FDD}" presName="firstComp" presStyleCnt="0"/>
      <dgm:spPr/>
    </dgm:pt>
    <dgm:pt modelId="{4D5448D8-7A95-4654-B84F-AF95A6BA2CB9}" type="pres">
      <dgm:prSet presAssocID="{C340856A-17D5-4A70-ACC6-B4882D723FDD}" presName="firstChild" presStyleLbl="bgAccFollowNode1" presStyleIdx="2" presStyleCnt="4" custLinFactNeighborX="-18280" custLinFactNeighborY="20056"/>
      <dgm:spPr/>
      <dgm:t>
        <a:bodyPr/>
        <a:lstStyle/>
        <a:p>
          <a:endParaRPr lang="en-US"/>
        </a:p>
      </dgm:t>
    </dgm:pt>
    <dgm:pt modelId="{8257353F-D08C-4756-A3CD-F965EA9ABEB4}" type="pres">
      <dgm:prSet presAssocID="{C340856A-17D5-4A70-ACC6-B4882D723FDD}" presName="firstChildTx" presStyleLbl="bgAccFollowNode1" presStyleIdx="2" presStyleCnt="4">
        <dgm:presLayoutVars>
          <dgm:bulletEnabled val="1"/>
        </dgm:presLayoutVars>
      </dgm:prSet>
      <dgm:spPr/>
      <dgm:t>
        <a:bodyPr/>
        <a:lstStyle/>
        <a:p>
          <a:endParaRPr lang="en-US"/>
        </a:p>
      </dgm:t>
    </dgm:pt>
    <dgm:pt modelId="{E46ED728-BED4-4481-BFFE-9863077555A5}" type="pres">
      <dgm:prSet presAssocID="{096EFFFA-0F62-4F84-B4BC-D4B583212983}" presName="comp" presStyleCnt="0"/>
      <dgm:spPr/>
    </dgm:pt>
    <dgm:pt modelId="{78DFFDB6-E466-43E6-8681-9E8CE30FCDF4}" type="pres">
      <dgm:prSet presAssocID="{096EFFFA-0F62-4F84-B4BC-D4B583212983}" presName="child" presStyleLbl="bgAccFollowNode1" presStyleIdx="3" presStyleCnt="4" custLinFactNeighborX="-18280" custLinFactNeighborY="18993"/>
      <dgm:spPr/>
      <dgm:t>
        <a:bodyPr/>
        <a:lstStyle/>
        <a:p>
          <a:endParaRPr lang="en-US"/>
        </a:p>
      </dgm:t>
    </dgm:pt>
    <dgm:pt modelId="{B47A73CF-E567-46F1-AACF-0E0AFC088CAC}" type="pres">
      <dgm:prSet presAssocID="{096EFFFA-0F62-4F84-B4BC-D4B583212983}" presName="childTx" presStyleLbl="bgAccFollowNode1" presStyleIdx="3" presStyleCnt="4">
        <dgm:presLayoutVars>
          <dgm:bulletEnabled val="1"/>
        </dgm:presLayoutVars>
      </dgm:prSet>
      <dgm:spPr/>
      <dgm:t>
        <a:bodyPr/>
        <a:lstStyle/>
        <a:p>
          <a:endParaRPr lang="en-US"/>
        </a:p>
      </dgm:t>
    </dgm:pt>
    <dgm:pt modelId="{0EF089E3-8C98-4B05-ACED-F9CBE46D9A65}" type="pres">
      <dgm:prSet presAssocID="{C340856A-17D5-4A70-ACC6-B4882D723FDD}" presName="negSpace" presStyleCnt="0"/>
      <dgm:spPr/>
    </dgm:pt>
    <dgm:pt modelId="{0009DBBA-3894-4B99-8A73-98D428768142}" type="pres">
      <dgm:prSet presAssocID="{C340856A-17D5-4A70-ACC6-B4882D723FDD}" presName="circle" presStyleLbl="node1" presStyleIdx="1" presStyleCnt="2" custScaleX="173819" custScaleY="136099" custLinFactNeighborX="-15787" custLinFactNeighborY="-40448"/>
      <dgm:spPr>
        <a:prstGeom prst="star6">
          <a:avLst/>
        </a:prstGeom>
      </dgm:spPr>
      <dgm:t>
        <a:bodyPr/>
        <a:lstStyle/>
        <a:p>
          <a:endParaRPr lang="en-US"/>
        </a:p>
      </dgm:t>
    </dgm:pt>
  </dgm:ptLst>
  <dgm:cxnLst>
    <dgm:cxn modelId="{207D71C6-9D24-435E-9ECF-93E4502CAFC5}" srcId="{B7F6679C-BA49-4AC1-B8DC-098774191D61}" destId="{2967AD57-380F-4AED-826A-E658E8E63293}" srcOrd="0" destOrd="0" parTransId="{2E30DB3D-A7C4-4820-969E-CE6FB252091A}" sibTransId="{A5C0EFA4-CA25-48F0-8B72-D2B0F641EEC3}"/>
    <dgm:cxn modelId="{48CEB49E-FD57-4167-8E34-753C11112E74}" srcId="{2967AD57-380F-4AED-826A-E658E8E63293}" destId="{E91041B0-0767-402E-B059-FE1AD926F7C2}" srcOrd="1" destOrd="0" parTransId="{1CB2BE5E-226B-4E4A-90B5-DEEFD5D0B3F1}" sibTransId="{45C38C53-4938-4C68-A714-1BA2C9DE3904}"/>
    <dgm:cxn modelId="{567B5824-A85A-4137-AA9E-BC9B405E5986}" srcId="{2967AD57-380F-4AED-826A-E658E8E63293}" destId="{A96A0E7F-B774-4880-AA02-7C115DD3C098}" srcOrd="0" destOrd="0" parTransId="{4475AF83-B3E0-4815-9694-01737221098B}" sibTransId="{CBE0D865-6131-48A3-8523-3F28F6081A38}"/>
    <dgm:cxn modelId="{EA2E1034-6844-4698-BFDB-A0883858F40C}" type="presOf" srcId="{C340856A-17D5-4A70-ACC6-B4882D723FDD}" destId="{0009DBBA-3894-4B99-8A73-98D428768142}" srcOrd="0" destOrd="0" presId="urn:microsoft.com/office/officeart/2005/8/layout/hList9"/>
    <dgm:cxn modelId="{3F4DFDC6-4DB8-4968-B29C-1677113B266E}" type="presOf" srcId="{2967AD57-380F-4AED-826A-E658E8E63293}" destId="{57D71CF7-EBF6-4BA8-A562-D42D4E8C233B}" srcOrd="0" destOrd="0" presId="urn:microsoft.com/office/officeart/2005/8/layout/hList9"/>
    <dgm:cxn modelId="{35225AE0-77C9-413F-AC75-355C4AB53B67}" type="presOf" srcId="{B7F6679C-BA49-4AC1-B8DC-098774191D61}" destId="{8CC4C2E0-D388-43C1-A585-3E3301B41C38}" srcOrd="0" destOrd="0" presId="urn:microsoft.com/office/officeart/2005/8/layout/hList9"/>
    <dgm:cxn modelId="{0EF5BC52-B55F-4261-B0DE-547E7F575F0A}" srcId="{C340856A-17D5-4A70-ACC6-B4882D723FDD}" destId="{096EFFFA-0F62-4F84-B4BC-D4B583212983}" srcOrd="1" destOrd="0" parTransId="{76026709-B60C-4DC3-85EB-ADB88F0D2380}" sibTransId="{10C393CF-068C-486D-82EA-F2771299E390}"/>
    <dgm:cxn modelId="{74F24D00-1B34-4A36-8D2E-2BE911F0C0C2}" srcId="{C340856A-17D5-4A70-ACC6-B4882D723FDD}" destId="{2DA1597F-6B68-4D90-A547-407A59CE3EA2}" srcOrd="0" destOrd="0" parTransId="{91119942-BB32-424A-A16F-F7CBA6E1D2D8}" sibTransId="{86D7E36C-D496-4AB0-94F8-641B0431A3CD}"/>
    <dgm:cxn modelId="{82B353CE-8C5C-47AD-95DB-CCF7360C4AC2}" type="presOf" srcId="{A96A0E7F-B774-4880-AA02-7C115DD3C098}" destId="{62BCE6C0-57EB-4F78-90D8-DA02B750C23F}" srcOrd="0" destOrd="0" presId="urn:microsoft.com/office/officeart/2005/8/layout/hList9"/>
    <dgm:cxn modelId="{B1132B45-179C-4EF4-AA71-C4F2C651CA86}" type="presOf" srcId="{096EFFFA-0F62-4F84-B4BC-D4B583212983}" destId="{B47A73CF-E567-46F1-AACF-0E0AFC088CAC}" srcOrd="1" destOrd="0" presId="urn:microsoft.com/office/officeart/2005/8/layout/hList9"/>
    <dgm:cxn modelId="{6F1236D5-4C91-4C52-A58F-58C6ACFD9488}" type="presOf" srcId="{E91041B0-0767-402E-B059-FE1AD926F7C2}" destId="{EDBAEB5A-B1E6-4441-BEF6-88FC5CA085AD}" srcOrd="0" destOrd="0" presId="urn:microsoft.com/office/officeart/2005/8/layout/hList9"/>
    <dgm:cxn modelId="{A818AD46-B031-4E1B-B4DA-F99197FB1772}" type="presOf" srcId="{096EFFFA-0F62-4F84-B4BC-D4B583212983}" destId="{78DFFDB6-E466-43E6-8681-9E8CE30FCDF4}" srcOrd="0" destOrd="0" presId="urn:microsoft.com/office/officeart/2005/8/layout/hList9"/>
    <dgm:cxn modelId="{FDD6B96D-E0AA-420F-B711-E0F622B025BB}" type="presOf" srcId="{2DA1597F-6B68-4D90-A547-407A59CE3EA2}" destId="{8257353F-D08C-4756-A3CD-F965EA9ABEB4}" srcOrd="1" destOrd="0" presId="urn:microsoft.com/office/officeart/2005/8/layout/hList9"/>
    <dgm:cxn modelId="{6A5C3540-CB5F-490B-BA78-4B0361DCDBFB}" srcId="{B7F6679C-BA49-4AC1-B8DC-098774191D61}" destId="{C340856A-17D5-4A70-ACC6-B4882D723FDD}" srcOrd="1" destOrd="0" parTransId="{0CD5EF8E-33A8-47BC-8B5E-6780A31D6D5C}" sibTransId="{F60F92D1-0D74-4401-86EB-51CFC64376F1}"/>
    <dgm:cxn modelId="{730CD836-E13C-4320-B05A-33F7A43C09D8}" type="presOf" srcId="{2DA1597F-6B68-4D90-A547-407A59CE3EA2}" destId="{4D5448D8-7A95-4654-B84F-AF95A6BA2CB9}" srcOrd="0" destOrd="0" presId="urn:microsoft.com/office/officeart/2005/8/layout/hList9"/>
    <dgm:cxn modelId="{4B653F12-E924-45ED-9CAA-921198431906}" type="presOf" srcId="{A96A0E7F-B774-4880-AA02-7C115DD3C098}" destId="{A0792086-6695-482A-A5BE-1D54C05EFE7D}" srcOrd="1" destOrd="0" presId="urn:microsoft.com/office/officeart/2005/8/layout/hList9"/>
    <dgm:cxn modelId="{D8115873-2F0C-4D85-AD26-7025B15AAD78}" type="presOf" srcId="{E91041B0-0767-402E-B059-FE1AD926F7C2}" destId="{0B242776-FAB6-4FF4-A8E8-EBFC7D94A13E}" srcOrd="1" destOrd="0" presId="urn:microsoft.com/office/officeart/2005/8/layout/hList9"/>
    <dgm:cxn modelId="{049928FD-DABC-40F4-B03E-B63FD38F886F}" type="presParOf" srcId="{8CC4C2E0-D388-43C1-A585-3E3301B41C38}" destId="{3C0D5035-DCB1-43B3-9B06-426221FD10E6}" srcOrd="0" destOrd="0" presId="urn:microsoft.com/office/officeart/2005/8/layout/hList9"/>
    <dgm:cxn modelId="{9771643F-CCD2-4692-A138-2007295416A2}" type="presParOf" srcId="{8CC4C2E0-D388-43C1-A585-3E3301B41C38}" destId="{946598AB-B0C8-4588-B374-7F931494B270}" srcOrd="1" destOrd="0" presId="urn:microsoft.com/office/officeart/2005/8/layout/hList9"/>
    <dgm:cxn modelId="{61A4117E-5779-4086-9399-8F2B2B79DA42}" type="presParOf" srcId="{946598AB-B0C8-4588-B374-7F931494B270}" destId="{CF5E3395-4025-45BA-8864-BED6846BA75D}" srcOrd="0" destOrd="0" presId="urn:microsoft.com/office/officeart/2005/8/layout/hList9"/>
    <dgm:cxn modelId="{DD303BEB-490D-483B-AD6A-7E8BC120E428}" type="presParOf" srcId="{946598AB-B0C8-4588-B374-7F931494B270}" destId="{E19B2956-E11E-4E48-89B7-EBCCFDA0843A}" srcOrd="1" destOrd="0" presId="urn:microsoft.com/office/officeart/2005/8/layout/hList9"/>
    <dgm:cxn modelId="{88A7C986-FF30-4F18-9448-A8FB46011C07}" type="presParOf" srcId="{E19B2956-E11E-4E48-89B7-EBCCFDA0843A}" destId="{62BCE6C0-57EB-4F78-90D8-DA02B750C23F}" srcOrd="0" destOrd="0" presId="urn:microsoft.com/office/officeart/2005/8/layout/hList9"/>
    <dgm:cxn modelId="{6114B468-05E5-40CD-AAE2-246D4794781E}" type="presParOf" srcId="{E19B2956-E11E-4E48-89B7-EBCCFDA0843A}" destId="{A0792086-6695-482A-A5BE-1D54C05EFE7D}" srcOrd="1" destOrd="0" presId="urn:microsoft.com/office/officeart/2005/8/layout/hList9"/>
    <dgm:cxn modelId="{E6D0D096-6D5F-4B5A-B50A-C42DA64C80F8}" type="presParOf" srcId="{946598AB-B0C8-4588-B374-7F931494B270}" destId="{33728D05-3777-4A8E-91D0-637A355A6F3E}" srcOrd="2" destOrd="0" presId="urn:microsoft.com/office/officeart/2005/8/layout/hList9"/>
    <dgm:cxn modelId="{37EFBAE5-4043-4680-B977-1D68A1248473}" type="presParOf" srcId="{33728D05-3777-4A8E-91D0-637A355A6F3E}" destId="{EDBAEB5A-B1E6-4441-BEF6-88FC5CA085AD}" srcOrd="0" destOrd="0" presId="urn:microsoft.com/office/officeart/2005/8/layout/hList9"/>
    <dgm:cxn modelId="{F9793C84-4F8C-4365-8A64-1E5E5FF1210D}" type="presParOf" srcId="{33728D05-3777-4A8E-91D0-637A355A6F3E}" destId="{0B242776-FAB6-4FF4-A8E8-EBFC7D94A13E}" srcOrd="1" destOrd="0" presId="urn:microsoft.com/office/officeart/2005/8/layout/hList9"/>
    <dgm:cxn modelId="{55272B04-C421-447F-A707-F86C628ED8E4}" type="presParOf" srcId="{8CC4C2E0-D388-43C1-A585-3E3301B41C38}" destId="{44E86E23-0E66-4708-B8B0-D2413F66A451}" srcOrd="2" destOrd="0" presId="urn:microsoft.com/office/officeart/2005/8/layout/hList9"/>
    <dgm:cxn modelId="{2FC0A70A-08A3-40A6-984E-3815E32170BD}" type="presParOf" srcId="{8CC4C2E0-D388-43C1-A585-3E3301B41C38}" destId="{57D71CF7-EBF6-4BA8-A562-D42D4E8C233B}" srcOrd="3" destOrd="0" presId="urn:microsoft.com/office/officeart/2005/8/layout/hList9"/>
    <dgm:cxn modelId="{FD19A3CA-522D-4AE4-8318-3DF2D4D4D1EA}" type="presParOf" srcId="{8CC4C2E0-D388-43C1-A585-3E3301B41C38}" destId="{207C06E1-8756-4E84-872F-BBC1F54F3C8A}" srcOrd="4" destOrd="0" presId="urn:microsoft.com/office/officeart/2005/8/layout/hList9"/>
    <dgm:cxn modelId="{834434E9-BF1F-4D2F-A239-F9B1D3B72863}" type="presParOf" srcId="{8CC4C2E0-D388-43C1-A585-3E3301B41C38}" destId="{2B42C0A6-BA89-43E3-9FDD-8085A4543467}" srcOrd="5" destOrd="0" presId="urn:microsoft.com/office/officeart/2005/8/layout/hList9"/>
    <dgm:cxn modelId="{D99769D4-8480-4C4E-9973-6931D7E7A4FF}" type="presParOf" srcId="{8CC4C2E0-D388-43C1-A585-3E3301B41C38}" destId="{7BA43EFF-DEEC-4B19-BFCB-BE6458AB393E}" srcOrd="6" destOrd="0" presId="urn:microsoft.com/office/officeart/2005/8/layout/hList9"/>
    <dgm:cxn modelId="{DFA4A01D-7DBA-416F-ACCC-ACC093F567FC}" type="presParOf" srcId="{7BA43EFF-DEEC-4B19-BFCB-BE6458AB393E}" destId="{BFB3BAD6-5331-440A-8BD7-2D3649B8114D}" srcOrd="0" destOrd="0" presId="urn:microsoft.com/office/officeart/2005/8/layout/hList9"/>
    <dgm:cxn modelId="{1F3B003D-8DB6-4E1D-A040-FEE4A6CF2CAA}" type="presParOf" srcId="{7BA43EFF-DEEC-4B19-BFCB-BE6458AB393E}" destId="{D26C0D37-C5AE-4108-A59E-5B09B08250EF}" srcOrd="1" destOrd="0" presId="urn:microsoft.com/office/officeart/2005/8/layout/hList9"/>
    <dgm:cxn modelId="{8F785780-5A80-4754-B1D0-9A8508C3490F}" type="presParOf" srcId="{D26C0D37-C5AE-4108-A59E-5B09B08250EF}" destId="{4D5448D8-7A95-4654-B84F-AF95A6BA2CB9}" srcOrd="0" destOrd="0" presId="urn:microsoft.com/office/officeart/2005/8/layout/hList9"/>
    <dgm:cxn modelId="{C0D8081F-C6ED-4F13-84FD-0C150E89977A}" type="presParOf" srcId="{D26C0D37-C5AE-4108-A59E-5B09B08250EF}" destId="{8257353F-D08C-4756-A3CD-F965EA9ABEB4}" srcOrd="1" destOrd="0" presId="urn:microsoft.com/office/officeart/2005/8/layout/hList9"/>
    <dgm:cxn modelId="{0ACE57D8-200E-42F9-B25F-B02999DF3DD5}" type="presParOf" srcId="{7BA43EFF-DEEC-4B19-BFCB-BE6458AB393E}" destId="{E46ED728-BED4-4481-BFFE-9863077555A5}" srcOrd="2" destOrd="0" presId="urn:microsoft.com/office/officeart/2005/8/layout/hList9"/>
    <dgm:cxn modelId="{B0B009AC-0F94-4840-892D-59BCAA07F1A8}" type="presParOf" srcId="{E46ED728-BED4-4481-BFFE-9863077555A5}" destId="{78DFFDB6-E466-43E6-8681-9E8CE30FCDF4}" srcOrd="0" destOrd="0" presId="urn:microsoft.com/office/officeart/2005/8/layout/hList9"/>
    <dgm:cxn modelId="{AD3DD4D3-8265-4EF6-87B4-6B4CFF80C4A0}" type="presParOf" srcId="{E46ED728-BED4-4481-BFFE-9863077555A5}" destId="{B47A73CF-E567-46F1-AACF-0E0AFC088CAC}" srcOrd="1" destOrd="0" presId="urn:microsoft.com/office/officeart/2005/8/layout/hList9"/>
    <dgm:cxn modelId="{80429E9C-4B77-4CD4-A4F6-0E5EDC45881F}" type="presParOf" srcId="{8CC4C2E0-D388-43C1-A585-3E3301B41C38}" destId="{0EF089E3-8C98-4B05-ACED-F9CBE46D9A65}" srcOrd="7" destOrd="0" presId="urn:microsoft.com/office/officeart/2005/8/layout/hList9"/>
    <dgm:cxn modelId="{A49C27AD-9565-4C1C-BA8B-C6B4C970329B}" type="presParOf" srcId="{8CC4C2E0-D388-43C1-A585-3E3301B41C38}" destId="{0009DBBA-3894-4B99-8A73-98D428768142}"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E7468F-8014-498D-9328-7C4DAB76D79C}" type="doc">
      <dgm:prSet loTypeId="urn:microsoft.com/office/officeart/2005/8/layout/arrow2" loCatId="process" qsTypeId="urn:microsoft.com/office/officeart/2005/8/quickstyle/simple5" qsCatId="simple" csTypeId="urn:microsoft.com/office/officeart/2005/8/colors/accent1_2" csCatId="accent1" phldr="1"/>
      <dgm:spPr/>
    </dgm:pt>
    <dgm:pt modelId="{A3F3DC20-D6B9-4462-8BDC-BEC6F6A0195C}">
      <dgm:prSet phldrT="[Text]" custT="1"/>
      <dgm:spPr/>
      <dgm:t>
        <a:bodyPr/>
        <a:lstStyle/>
        <a:p>
          <a:r>
            <a:rPr lang="en-US" sz="2400" dirty="0" smtClean="0"/>
            <a:t>Functional?</a:t>
          </a:r>
          <a:endParaRPr lang="en-US" sz="2400" dirty="0"/>
        </a:p>
      </dgm:t>
    </dgm:pt>
    <dgm:pt modelId="{2EB6A180-F5EA-480E-9C40-494EC2F523B9}" type="parTrans" cxnId="{840C8240-7FEF-410D-BEEF-4DEB84E8A172}">
      <dgm:prSet/>
      <dgm:spPr/>
      <dgm:t>
        <a:bodyPr/>
        <a:lstStyle/>
        <a:p>
          <a:endParaRPr lang="en-US"/>
        </a:p>
      </dgm:t>
    </dgm:pt>
    <dgm:pt modelId="{9A458CF9-749C-4643-B741-3B105F91E42F}" type="sibTrans" cxnId="{840C8240-7FEF-410D-BEEF-4DEB84E8A172}">
      <dgm:prSet/>
      <dgm:spPr/>
      <dgm:t>
        <a:bodyPr/>
        <a:lstStyle/>
        <a:p>
          <a:endParaRPr lang="en-US"/>
        </a:p>
      </dgm:t>
    </dgm:pt>
    <dgm:pt modelId="{592D1E43-B333-4FA3-A456-457C475B44B6}">
      <dgm:prSet phldrT="[Text]" custT="1"/>
      <dgm:spPr/>
      <dgm:t>
        <a:bodyPr/>
        <a:lstStyle/>
        <a:p>
          <a:r>
            <a:rPr lang="en-US" sz="2400" dirty="0" smtClean="0"/>
            <a:t>Appropriate?</a:t>
          </a:r>
          <a:endParaRPr lang="en-US" sz="2400" dirty="0"/>
        </a:p>
      </dgm:t>
    </dgm:pt>
    <dgm:pt modelId="{83BA102B-2329-4A7C-A597-9FE596FA2700}" type="parTrans" cxnId="{0EDB5F55-A3C2-4939-90DE-E09ED68B4D5A}">
      <dgm:prSet/>
      <dgm:spPr/>
      <dgm:t>
        <a:bodyPr/>
        <a:lstStyle/>
        <a:p>
          <a:endParaRPr lang="en-US"/>
        </a:p>
      </dgm:t>
    </dgm:pt>
    <dgm:pt modelId="{6737E5B9-1B89-4890-92E6-969BBA7DC126}" type="sibTrans" cxnId="{0EDB5F55-A3C2-4939-90DE-E09ED68B4D5A}">
      <dgm:prSet/>
      <dgm:spPr/>
      <dgm:t>
        <a:bodyPr/>
        <a:lstStyle/>
        <a:p>
          <a:endParaRPr lang="en-US"/>
        </a:p>
      </dgm:t>
    </dgm:pt>
    <dgm:pt modelId="{E9E9E825-2700-4D91-A395-76D7322DE860}">
      <dgm:prSet phldrT="[Text]" custT="1"/>
      <dgm:spPr/>
      <dgm:t>
        <a:bodyPr/>
        <a:lstStyle/>
        <a:p>
          <a:r>
            <a:rPr lang="en-US" sz="2400" dirty="0" smtClean="0"/>
            <a:t>Enough Variety?</a:t>
          </a:r>
          <a:endParaRPr lang="en-US" sz="2400" dirty="0"/>
        </a:p>
      </dgm:t>
    </dgm:pt>
    <dgm:pt modelId="{59C86DCD-FEDD-45F1-99B1-FACA621BF503}" type="parTrans" cxnId="{6A6FB3EB-052A-4911-84AC-589A7215F9F4}">
      <dgm:prSet/>
      <dgm:spPr/>
      <dgm:t>
        <a:bodyPr/>
        <a:lstStyle/>
        <a:p>
          <a:endParaRPr lang="en-US"/>
        </a:p>
      </dgm:t>
    </dgm:pt>
    <dgm:pt modelId="{8826D8F5-1609-431E-A168-07C235FB776C}" type="sibTrans" cxnId="{6A6FB3EB-052A-4911-84AC-589A7215F9F4}">
      <dgm:prSet/>
      <dgm:spPr/>
      <dgm:t>
        <a:bodyPr/>
        <a:lstStyle/>
        <a:p>
          <a:endParaRPr lang="en-US"/>
        </a:p>
      </dgm:t>
    </dgm:pt>
    <dgm:pt modelId="{35053A5B-138B-4617-95B7-881E899EA647}">
      <dgm:prSet phldrT="[Text]" custT="1"/>
      <dgm:spPr/>
      <dgm:t>
        <a:bodyPr/>
        <a:lstStyle/>
        <a:p>
          <a:r>
            <a:rPr lang="en-US" sz="2400" dirty="0" smtClean="0"/>
            <a:t>Specific Enough?</a:t>
          </a:r>
          <a:endParaRPr lang="en-US" sz="2400" dirty="0"/>
        </a:p>
      </dgm:t>
    </dgm:pt>
    <dgm:pt modelId="{387D66AF-318F-4156-9906-31B9CC2F54A3}" type="parTrans" cxnId="{39411322-A8D5-4F03-9F49-C9CCB2686967}">
      <dgm:prSet/>
      <dgm:spPr/>
      <dgm:t>
        <a:bodyPr/>
        <a:lstStyle/>
        <a:p>
          <a:endParaRPr lang="en-US"/>
        </a:p>
      </dgm:t>
    </dgm:pt>
    <dgm:pt modelId="{638E9949-04EB-463A-A785-5625FDFD5F79}" type="sibTrans" cxnId="{39411322-A8D5-4F03-9F49-C9CCB2686967}">
      <dgm:prSet/>
      <dgm:spPr/>
      <dgm:t>
        <a:bodyPr/>
        <a:lstStyle/>
        <a:p>
          <a:endParaRPr lang="en-US"/>
        </a:p>
      </dgm:t>
    </dgm:pt>
    <dgm:pt modelId="{8E88F630-826D-49E6-8740-9A6FADB44BB2}" type="pres">
      <dgm:prSet presAssocID="{ECE7468F-8014-498D-9328-7C4DAB76D79C}" presName="arrowDiagram" presStyleCnt="0">
        <dgm:presLayoutVars>
          <dgm:chMax val="5"/>
          <dgm:dir/>
          <dgm:resizeHandles val="exact"/>
        </dgm:presLayoutVars>
      </dgm:prSet>
      <dgm:spPr/>
    </dgm:pt>
    <dgm:pt modelId="{4D7B2905-B41D-4C50-8BC8-827315516E62}" type="pres">
      <dgm:prSet presAssocID="{ECE7468F-8014-498D-9328-7C4DAB76D79C}" presName="arrow" presStyleLbl="bgShp" presStyleIdx="0" presStyleCnt="1"/>
      <dgm:spPr>
        <a:solidFill>
          <a:srgbClr val="9966FF"/>
        </a:solidFill>
      </dgm:spPr>
    </dgm:pt>
    <dgm:pt modelId="{990C6E97-8746-4BFE-A80D-74F6439E40C9}" type="pres">
      <dgm:prSet presAssocID="{ECE7468F-8014-498D-9328-7C4DAB76D79C}" presName="arrowDiagram4" presStyleCnt="0"/>
      <dgm:spPr/>
    </dgm:pt>
    <dgm:pt modelId="{CA15E46E-237A-4968-9351-1953740BD328}" type="pres">
      <dgm:prSet presAssocID="{A3F3DC20-D6B9-4462-8BDC-BEC6F6A0195C}" presName="bullet4a" presStyleLbl="node1" presStyleIdx="0" presStyleCnt="4"/>
      <dgm:spPr/>
    </dgm:pt>
    <dgm:pt modelId="{BECAC026-F8CC-4561-9F09-F961713FFC78}" type="pres">
      <dgm:prSet presAssocID="{A3F3DC20-D6B9-4462-8BDC-BEC6F6A0195C}" presName="textBox4a" presStyleLbl="revTx" presStyleIdx="0" presStyleCnt="4" custScaleX="176203" custLinFactNeighborX="50608">
        <dgm:presLayoutVars>
          <dgm:bulletEnabled val="1"/>
        </dgm:presLayoutVars>
      </dgm:prSet>
      <dgm:spPr/>
      <dgm:t>
        <a:bodyPr/>
        <a:lstStyle/>
        <a:p>
          <a:endParaRPr lang="en-US"/>
        </a:p>
      </dgm:t>
    </dgm:pt>
    <dgm:pt modelId="{70758B75-AF93-44A4-B88B-9545C1537F16}" type="pres">
      <dgm:prSet presAssocID="{592D1E43-B333-4FA3-A456-457C475B44B6}" presName="bullet4b" presStyleLbl="node1" presStyleIdx="1" presStyleCnt="4"/>
      <dgm:spPr/>
    </dgm:pt>
    <dgm:pt modelId="{C54DD1DC-9990-44E8-86A6-6A26C75F12FE}" type="pres">
      <dgm:prSet presAssocID="{592D1E43-B333-4FA3-A456-457C475B44B6}" presName="textBox4b" presStyleLbl="revTx" presStyleIdx="1" presStyleCnt="4" custScaleX="120366" custScaleY="81787" custLinFactNeighborX="7839" custLinFactNeighborY="5740">
        <dgm:presLayoutVars>
          <dgm:bulletEnabled val="1"/>
        </dgm:presLayoutVars>
      </dgm:prSet>
      <dgm:spPr/>
      <dgm:t>
        <a:bodyPr/>
        <a:lstStyle/>
        <a:p>
          <a:endParaRPr lang="en-US"/>
        </a:p>
      </dgm:t>
    </dgm:pt>
    <dgm:pt modelId="{AEA1E2F7-D39B-4414-9E5E-B7882340594E}" type="pres">
      <dgm:prSet presAssocID="{E9E9E825-2700-4D91-A395-76D7322DE860}" presName="bullet4c" presStyleLbl="node1" presStyleIdx="2" presStyleCnt="4"/>
      <dgm:spPr/>
    </dgm:pt>
    <dgm:pt modelId="{F065CE5B-320D-4459-B5DE-298D78BAE643}" type="pres">
      <dgm:prSet presAssocID="{E9E9E825-2700-4D91-A395-76D7322DE860}" presName="textBox4c" presStyleLbl="revTx" presStyleIdx="2" presStyleCnt="4" custAng="10800000" custFlipVert="1" custScaleY="29450" custLinFactNeighborX="7692" custLinFactNeighborY="-21982">
        <dgm:presLayoutVars>
          <dgm:bulletEnabled val="1"/>
        </dgm:presLayoutVars>
      </dgm:prSet>
      <dgm:spPr/>
      <dgm:t>
        <a:bodyPr/>
        <a:lstStyle/>
        <a:p>
          <a:endParaRPr lang="en-US"/>
        </a:p>
      </dgm:t>
    </dgm:pt>
    <dgm:pt modelId="{395ECCC6-F3B6-450D-80AA-6C5B761084A0}" type="pres">
      <dgm:prSet presAssocID="{35053A5B-138B-4617-95B7-881E899EA647}" presName="bullet4d" presStyleLbl="node1" presStyleIdx="3" presStyleCnt="4"/>
      <dgm:spPr/>
    </dgm:pt>
    <dgm:pt modelId="{6FD0470F-B9C7-4319-84F5-AB0623F0CD04}" type="pres">
      <dgm:prSet presAssocID="{35053A5B-138B-4617-95B7-881E899EA647}" presName="textBox4d" presStyleLbl="revTx" presStyleIdx="3" presStyleCnt="4" custScaleX="129671" custScaleY="80238" custLinFactNeighborX="-7692" custLinFactNeighborY="7735">
        <dgm:presLayoutVars>
          <dgm:bulletEnabled val="1"/>
        </dgm:presLayoutVars>
      </dgm:prSet>
      <dgm:spPr/>
      <dgm:t>
        <a:bodyPr/>
        <a:lstStyle/>
        <a:p>
          <a:endParaRPr lang="en-US"/>
        </a:p>
      </dgm:t>
    </dgm:pt>
  </dgm:ptLst>
  <dgm:cxnLst>
    <dgm:cxn modelId="{840C8240-7FEF-410D-BEEF-4DEB84E8A172}" srcId="{ECE7468F-8014-498D-9328-7C4DAB76D79C}" destId="{A3F3DC20-D6B9-4462-8BDC-BEC6F6A0195C}" srcOrd="0" destOrd="0" parTransId="{2EB6A180-F5EA-480E-9C40-494EC2F523B9}" sibTransId="{9A458CF9-749C-4643-B741-3B105F91E42F}"/>
    <dgm:cxn modelId="{FFAB6A97-112B-4E07-A281-A7BE585EC5A9}" type="presOf" srcId="{592D1E43-B333-4FA3-A456-457C475B44B6}" destId="{C54DD1DC-9990-44E8-86A6-6A26C75F12FE}" srcOrd="0" destOrd="0" presId="urn:microsoft.com/office/officeart/2005/8/layout/arrow2"/>
    <dgm:cxn modelId="{89BF5CAF-502E-4E4A-8DA3-A456230C43E2}" type="presOf" srcId="{35053A5B-138B-4617-95B7-881E899EA647}" destId="{6FD0470F-B9C7-4319-84F5-AB0623F0CD04}" srcOrd="0" destOrd="0" presId="urn:microsoft.com/office/officeart/2005/8/layout/arrow2"/>
    <dgm:cxn modelId="{7574D3D3-36B4-469A-9980-48187E76ADFF}" type="presOf" srcId="{A3F3DC20-D6B9-4462-8BDC-BEC6F6A0195C}" destId="{BECAC026-F8CC-4561-9F09-F961713FFC78}" srcOrd="0" destOrd="0" presId="urn:microsoft.com/office/officeart/2005/8/layout/arrow2"/>
    <dgm:cxn modelId="{F8FB8EC8-CA60-4783-8B76-E279FDFE3E7F}" type="presOf" srcId="{ECE7468F-8014-498D-9328-7C4DAB76D79C}" destId="{8E88F630-826D-49E6-8740-9A6FADB44BB2}" srcOrd="0" destOrd="0" presId="urn:microsoft.com/office/officeart/2005/8/layout/arrow2"/>
    <dgm:cxn modelId="{0EDB5F55-A3C2-4939-90DE-E09ED68B4D5A}" srcId="{ECE7468F-8014-498D-9328-7C4DAB76D79C}" destId="{592D1E43-B333-4FA3-A456-457C475B44B6}" srcOrd="1" destOrd="0" parTransId="{83BA102B-2329-4A7C-A597-9FE596FA2700}" sibTransId="{6737E5B9-1B89-4890-92E6-969BBA7DC126}"/>
    <dgm:cxn modelId="{39411322-A8D5-4F03-9F49-C9CCB2686967}" srcId="{ECE7468F-8014-498D-9328-7C4DAB76D79C}" destId="{35053A5B-138B-4617-95B7-881E899EA647}" srcOrd="3" destOrd="0" parTransId="{387D66AF-318F-4156-9906-31B9CC2F54A3}" sibTransId="{638E9949-04EB-463A-A785-5625FDFD5F79}"/>
    <dgm:cxn modelId="{939BB5A5-C0E3-44E6-90AE-4D4CF7B61E81}" type="presOf" srcId="{E9E9E825-2700-4D91-A395-76D7322DE860}" destId="{F065CE5B-320D-4459-B5DE-298D78BAE643}" srcOrd="0" destOrd="0" presId="urn:microsoft.com/office/officeart/2005/8/layout/arrow2"/>
    <dgm:cxn modelId="{6A6FB3EB-052A-4911-84AC-589A7215F9F4}" srcId="{ECE7468F-8014-498D-9328-7C4DAB76D79C}" destId="{E9E9E825-2700-4D91-A395-76D7322DE860}" srcOrd="2" destOrd="0" parTransId="{59C86DCD-FEDD-45F1-99B1-FACA621BF503}" sibTransId="{8826D8F5-1609-431E-A168-07C235FB776C}"/>
    <dgm:cxn modelId="{9F903793-4A70-4530-8468-E1EFA1E58D30}" type="presParOf" srcId="{8E88F630-826D-49E6-8740-9A6FADB44BB2}" destId="{4D7B2905-B41D-4C50-8BC8-827315516E62}" srcOrd="0" destOrd="0" presId="urn:microsoft.com/office/officeart/2005/8/layout/arrow2"/>
    <dgm:cxn modelId="{37AB4519-244D-471F-A668-78393DE61276}" type="presParOf" srcId="{8E88F630-826D-49E6-8740-9A6FADB44BB2}" destId="{990C6E97-8746-4BFE-A80D-74F6439E40C9}" srcOrd="1" destOrd="0" presId="urn:microsoft.com/office/officeart/2005/8/layout/arrow2"/>
    <dgm:cxn modelId="{2BA412EF-CA08-466E-A31E-4501BA82CB28}" type="presParOf" srcId="{990C6E97-8746-4BFE-A80D-74F6439E40C9}" destId="{CA15E46E-237A-4968-9351-1953740BD328}" srcOrd="0" destOrd="0" presId="urn:microsoft.com/office/officeart/2005/8/layout/arrow2"/>
    <dgm:cxn modelId="{30E647B8-AB01-4EA3-9F60-82888A2C3319}" type="presParOf" srcId="{990C6E97-8746-4BFE-A80D-74F6439E40C9}" destId="{BECAC026-F8CC-4561-9F09-F961713FFC78}" srcOrd="1" destOrd="0" presId="urn:microsoft.com/office/officeart/2005/8/layout/arrow2"/>
    <dgm:cxn modelId="{D276C436-5713-4681-B883-7DD517A83FD2}" type="presParOf" srcId="{990C6E97-8746-4BFE-A80D-74F6439E40C9}" destId="{70758B75-AF93-44A4-B88B-9545C1537F16}" srcOrd="2" destOrd="0" presId="urn:microsoft.com/office/officeart/2005/8/layout/arrow2"/>
    <dgm:cxn modelId="{85FE01A3-E0D8-403F-9E05-8A1FC32458A0}" type="presParOf" srcId="{990C6E97-8746-4BFE-A80D-74F6439E40C9}" destId="{C54DD1DC-9990-44E8-86A6-6A26C75F12FE}" srcOrd="3" destOrd="0" presId="urn:microsoft.com/office/officeart/2005/8/layout/arrow2"/>
    <dgm:cxn modelId="{B25389D9-381A-4811-B3C7-103C17FA3CCD}" type="presParOf" srcId="{990C6E97-8746-4BFE-A80D-74F6439E40C9}" destId="{AEA1E2F7-D39B-4414-9E5E-B7882340594E}" srcOrd="4" destOrd="0" presId="urn:microsoft.com/office/officeart/2005/8/layout/arrow2"/>
    <dgm:cxn modelId="{28E3466A-C8AA-47C7-88C1-1D75C747834F}" type="presParOf" srcId="{990C6E97-8746-4BFE-A80D-74F6439E40C9}" destId="{F065CE5B-320D-4459-B5DE-298D78BAE643}" srcOrd="5" destOrd="0" presId="urn:microsoft.com/office/officeart/2005/8/layout/arrow2"/>
    <dgm:cxn modelId="{CE1793A6-FE81-4A0A-B1B3-2F4E939D4104}" type="presParOf" srcId="{990C6E97-8746-4BFE-A80D-74F6439E40C9}" destId="{395ECCC6-F3B6-450D-80AA-6C5B761084A0}" srcOrd="6" destOrd="0" presId="urn:microsoft.com/office/officeart/2005/8/layout/arrow2"/>
    <dgm:cxn modelId="{AA3C61A6-3D70-4C8A-A70E-D9A12BA979D4}" type="presParOf" srcId="{990C6E97-8746-4BFE-A80D-74F6439E40C9}" destId="{6FD0470F-B9C7-4319-84F5-AB0623F0CD04}"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98D77-61A3-40FB-BA4D-D62BC8DCD68E}">
      <dsp:nvSpPr>
        <dsp:cNvPr id="0" name=""/>
        <dsp:cNvSpPr/>
      </dsp:nvSpPr>
      <dsp:spPr>
        <a:xfrm>
          <a:off x="-160418" y="129539"/>
          <a:ext cx="5716592" cy="5074920"/>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4E54D9-1091-4FFA-B3DF-6CCE3F7734A9}">
      <dsp:nvSpPr>
        <dsp:cNvPr id="0" name=""/>
        <dsp:cNvSpPr/>
      </dsp:nvSpPr>
      <dsp:spPr>
        <a:xfrm>
          <a:off x="2697878" y="129539"/>
          <a:ext cx="5920739" cy="507492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Easy to Read Aloud?</a:t>
          </a:r>
          <a:endParaRPr lang="en-US" sz="3600" kern="1200" dirty="0"/>
        </a:p>
      </dsp:txBody>
      <dsp:txXfrm>
        <a:off x="2697878" y="129539"/>
        <a:ext cx="2960369" cy="1522479"/>
      </dsp:txXfrm>
    </dsp:sp>
    <dsp:sp modelId="{3BAE4660-F83E-4AAF-B557-374843E65624}">
      <dsp:nvSpPr>
        <dsp:cNvPr id="0" name=""/>
        <dsp:cNvSpPr/>
      </dsp:nvSpPr>
      <dsp:spPr>
        <a:xfrm>
          <a:off x="1048530" y="1652019"/>
          <a:ext cx="3298694" cy="3298694"/>
        </a:xfrm>
        <a:prstGeom prst="pie">
          <a:avLst>
            <a:gd name="adj1" fmla="val 5400000"/>
            <a:gd name="adj2" fmla="val 16200000"/>
          </a:avLst>
        </a:prstGeom>
        <a:solidFill>
          <a:schemeClr val="accent4">
            <a:hueOff val="170566"/>
            <a:satOff val="-18816"/>
            <a:lumOff val="256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251B0-564B-46DA-8807-65AD03F865AD}">
      <dsp:nvSpPr>
        <dsp:cNvPr id="0" name=""/>
        <dsp:cNvSpPr/>
      </dsp:nvSpPr>
      <dsp:spPr>
        <a:xfrm>
          <a:off x="2697878" y="1652019"/>
          <a:ext cx="5920739" cy="3298694"/>
        </a:xfrm>
        <a:prstGeom prst="rect">
          <a:avLst/>
        </a:prstGeom>
        <a:solidFill>
          <a:schemeClr val="lt1">
            <a:alpha val="90000"/>
            <a:hueOff val="0"/>
            <a:satOff val="0"/>
            <a:lumOff val="0"/>
            <a:alphaOff val="0"/>
          </a:schemeClr>
        </a:solidFill>
        <a:ln w="25400" cap="flat" cmpd="sng" algn="ctr">
          <a:solidFill>
            <a:schemeClr val="accent4">
              <a:hueOff val="170566"/>
              <a:satOff val="-18816"/>
              <a:lumOff val="256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Enough Variety?</a:t>
          </a:r>
          <a:endParaRPr lang="en-US" sz="3600" kern="1200" dirty="0"/>
        </a:p>
      </dsp:txBody>
      <dsp:txXfrm>
        <a:off x="2697878" y="1652019"/>
        <a:ext cx="2960369" cy="1522474"/>
      </dsp:txXfrm>
    </dsp:sp>
    <dsp:sp modelId="{B7D11C12-6E37-4A41-9B82-FA44660A6263}">
      <dsp:nvSpPr>
        <dsp:cNvPr id="0" name=""/>
        <dsp:cNvSpPr/>
      </dsp:nvSpPr>
      <dsp:spPr>
        <a:xfrm>
          <a:off x="1936640" y="3174493"/>
          <a:ext cx="1522474" cy="1522474"/>
        </a:xfrm>
        <a:prstGeom prst="pie">
          <a:avLst>
            <a:gd name="adj1" fmla="val 5400000"/>
            <a:gd name="adj2" fmla="val 16200000"/>
          </a:avLst>
        </a:prstGeom>
        <a:solidFill>
          <a:schemeClr val="accent4">
            <a:hueOff val="341133"/>
            <a:satOff val="-37633"/>
            <a:lumOff val="513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282D0-5E58-4751-9356-AAA5F93CEE3F}">
      <dsp:nvSpPr>
        <dsp:cNvPr id="0" name=""/>
        <dsp:cNvSpPr/>
      </dsp:nvSpPr>
      <dsp:spPr>
        <a:xfrm>
          <a:off x="2697878" y="3174493"/>
          <a:ext cx="5920739" cy="1522474"/>
        </a:xfrm>
        <a:prstGeom prst="rect">
          <a:avLst/>
        </a:prstGeom>
        <a:solidFill>
          <a:schemeClr val="lt1">
            <a:alpha val="90000"/>
            <a:hueOff val="0"/>
            <a:satOff val="0"/>
            <a:lumOff val="0"/>
            <a:alphaOff val="0"/>
          </a:schemeClr>
        </a:solidFill>
        <a:ln w="25400" cap="flat" cmpd="sng" algn="ctr">
          <a:solidFill>
            <a:schemeClr val="accent4">
              <a:hueOff val="341133"/>
              <a:satOff val="-37633"/>
              <a:lumOff val="513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Stylistic Control?</a:t>
          </a:r>
          <a:endParaRPr lang="en-US" sz="3600" kern="1200" dirty="0"/>
        </a:p>
      </dsp:txBody>
      <dsp:txXfrm>
        <a:off x="2697878" y="3174493"/>
        <a:ext cx="2960369" cy="1522474"/>
      </dsp:txXfrm>
    </dsp:sp>
    <dsp:sp modelId="{A827CFDA-940A-4E45-96DA-C376FE53F617}">
      <dsp:nvSpPr>
        <dsp:cNvPr id="0" name=""/>
        <dsp:cNvSpPr/>
      </dsp:nvSpPr>
      <dsp:spPr>
        <a:xfrm>
          <a:off x="5658248" y="129539"/>
          <a:ext cx="2960369" cy="152247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Supply Punctuation where natural</a:t>
          </a:r>
          <a:endParaRPr lang="en-US" sz="2300" kern="1200" dirty="0"/>
        </a:p>
      </dsp:txBody>
      <dsp:txXfrm>
        <a:off x="5658248" y="129539"/>
        <a:ext cx="2960369" cy="1522479"/>
      </dsp:txXfrm>
    </dsp:sp>
    <dsp:sp modelId="{08C57C72-EBBB-44AF-8119-01D4F1D35096}">
      <dsp:nvSpPr>
        <dsp:cNvPr id="0" name=""/>
        <dsp:cNvSpPr/>
      </dsp:nvSpPr>
      <dsp:spPr>
        <a:xfrm>
          <a:off x="5658248" y="1652019"/>
          <a:ext cx="2960369" cy="15224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Sentence Structure</a:t>
          </a:r>
          <a:endParaRPr lang="en-US" sz="2300" kern="1200" dirty="0"/>
        </a:p>
        <a:p>
          <a:pPr marL="228600" lvl="1" indent="-228600" algn="l" defTabSz="1022350">
            <a:lnSpc>
              <a:spcPct val="90000"/>
            </a:lnSpc>
            <a:spcBef>
              <a:spcPct val="0"/>
            </a:spcBef>
            <a:spcAft>
              <a:spcPct val="15000"/>
            </a:spcAft>
            <a:buChar char="••"/>
          </a:pPr>
          <a:r>
            <a:rPr lang="en-US" sz="2300" kern="1200" dirty="0" smtClean="0"/>
            <a:t>Sentence Beginnings</a:t>
          </a:r>
          <a:endParaRPr lang="en-US" sz="2300" kern="1200" dirty="0"/>
        </a:p>
        <a:p>
          <a:pPr marL="228600" lvl="1" indent="-228600" algn="l" defTabSz="1022350">
            <a:lnSpc>
              <a:spcPct val="90000"/>
            </a:lnSpc>
            <a:spcBef>
              <a:spcPct val="0"/>
            </a:spcBef>
            <a:spcAft>
              <a:spcPct val="15000"/>
            </a:spcAft>
            <a:buChar char="••"/>
          </a:pPr>
          <a:r>
            <a:rPr lang="en-US" sz="2300" kern="1200" dirty="0" smtClean="0"/>
            <a:t>Sentence Lengths</a:t>
          </a:r>
          <a:endParaRPr lang="en-US" sz="2300" kern="1200" dirty="0"/>
        </a:p>
      </dsp:txBody>
      <dsp:txXfrm>
        <a:off x="5658248" y="1652019"/>
        <a:ext cx="2960369" cy="1522474"/>
      </dsp:txXfrm>
    </dsp:sp>
    <dsp:sp modelId="{B804C99F-578F-466E-AED0-3511B308892B}">
      <dsp:nvSpPr>
        <dsp:cNvPr id="0" name=""/>
        <dsp:cNvSpPr/>
      </dsp:nvSpPr>
      <dsp:spPr>
        <a:xfrm>
          <a:off x="5658248" y="3174493"/>
          <a:ext cx="2960369" cy="15224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Effective fragments</a:t>
          </a:r>
          <a:endParaRPr lang="en-US" sz="2300" kern="1200" dirty="0"/>
        </a:p>
        <a:p>
          <a:pPr marL="228600" lvl="1" indent="-228600" algn="l" defTabSz="1022350">
            <a:lnSpc>
              <a:spcPct val="90000"/>
            </a:lnSpc>
            <a:spcBef>
              <a:spcPct val="0"/>
            </a:spcBef>
            <a:spcAft>
              <a:spcPct val="15000"/>
            </a:spcAft>
            <a:buChar char="••"/>
          </a:pPr>
          <a:r>
            <a:rPr lang="en-US" sz="2300" kern="1200" dirty="0" smtClean="0"/>
            <a:t>Natural dialogue</a:t>
          </a:r>
          <a:endParaRPr lang="en-US" sz="2300" kern="1200" dirty="0"/>
        </a:p>
      </dsp:txBody>
      <dsp:txXfrm>
        <a:off x="5658248" y="3174493"/>
        <a:ext cx="2960369" cy="1522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0F98B-2522-4098-A1DB-8F608E28C1D3}">
      <dsp:nvSpPr>
        <dsp:cNvPr id="0" name=""/>
        <dsp:cNvSpPr/>
      </dsp:nvSpPr>
      <dsp:spPr>
        <a:xfrm>
          <a:off x="0" y="0"/>
          <a:ext cx="6930390" cy="14554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Kinds of Errors</a:t>
          </a:r>
          <a:endParaRPr lang="en-US" sz="4100" kern="1200" dirty="0"/>
        </a:p>
      </dsp:txBody>
      <dsp:txXfrm>
        <a:off x="42628" y="42628"/>
        <a:ext cx="5359877" cy="1370164"/>
      </dsp:txXfrm>
    </dsp:sp>
    <dsp:sp modelId="{622CF9F0-16EF-43A1-8068-D1DDD00958D9}">
      <dsp:nvSpPr>
        <dsp:cNvPr id="0" name=""/>
        <dsp:cNvSpPr/>
      </dsp:nvSpPr>
      <dsp:spPr>
        <a:xfrm>
          <a:off x="611504" y="1697990"/>
          <a:ext cx="6930390" cy="1455420"/>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Significance of Errors</a:t>
          </a:r>
          <a:endParaRPr lang="en-US" sz="4100" kern="1200" dirty="0"/>
        </a:p>
      </dsp:txBody>
      <dsp:txXfrm>
        <a:off x="654132" y="1740618"/>
        <a:ext cx="5287606" cy="1370164"/>
      </dsp:txXfrm>
    </dsp:sp>
    <dsp:sp modelId="{B5225937-FB55-496F-BCDB-3B62B1A19F59}">
      <dsp:nvSpPr>
        <dsp:cNvPr id="0" name=""/>
        <dsp:cNvSpPr/>
      </dsp:nvSpPr>
      <dsp:spPr>
        <a:xfrm>
          <a:off x="1223009" y="3395980"/>
          <a:ext cx="6930390" cy="145542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Proportion of Errors</a:t>
          </a:r>
          <a:endParaRPr lang="en-US" sz="4100" kern="1200" dirty="0"/>
        </a:p>
      </dsp:txBody>
      <dsp:txXfrm>
        <a:off x="1265637" y="3438608"/>
        <a:ext cx="5287606" cy="1370164"/>
      </dsp:txXfrm>
    </dsp:sp>
    <dsp:sp modelId="{A258776E-5988-4E66-AB14-DD000F2BF99D}">
      <dsp:nvSpPr>
        <dsp:cNvPr id="0" name=""/>
        <dsp:cNvSpPr/>
      </dsp:nvSpPr>
      <dsp:spPr>
        <a:xfrm>
          <a:off x="5984367" y="1103693"/>
          <a:ext cx="946023" cy="946023"/>
        </a:xfrm>
        <a:prstGeom prst="downArrow">
          <a:avLst>
            <a:gd name="adj1" fmla="val 55000"/>
            <a:gd name="adj2" fmla="val 45000"/>
          </a:avLst>
        </a:prstGeom>
        <a:solidFill>
          <a:schemeClr val="tx2">
            <a:alpha val="90000"/>
          </a:schemeClr>
        </a:solidFill>
        <a:ln w="25400" cap="flat" cmpd="sng" algn="ctr">
          <a:solidFill>
            <a:schemeClr val="accent2">
              <a:lumMod val="2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197222" y="1103693"/>
        <a:ext cx="520313" cy="711882"/>
      </dsp:txXfrm>
    </dsp:sp>
    <dsp:sp modelId="{CA349AEA-6256-4890-A4AB-BEA8E3E208EC}">
      <dsp:nvSpPr>
        <dsp:cNvPr id="0" name=""/>
        <dsp:cNvSpPr/>
      </dsp:nvSpPr>
      <dsp:spPr>
        <a:xfrm>
          <a:off x="6595871" y="2791980"/>
          <a:ext cx="946023" cy="946023"/>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2">
              <a:lumMod val="2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808726" y="2791980"/>
        <a:ext cx="520313" cy="7118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CE6C0-57EB-4F78-90D8-DA02B750C23F}">
      <dsp:nvSpPr>
        <dsp:cNvPr id="0" name=""/>
        <dsp:cNvSpPr/>
      </dsp:nvSpPr>
      <dsp:spPr>
        <a:xfrm>
          <a:off x="1451960" y="1699867"/>
          <a:ext cx="2314519" cy="1543784"/>
        </a:xfrm>
        <a:prstGeom prst="rect">
          <a:avLst/>
        </a:prstGeom>
        <a:solidFill>
          <a:srgbClr val="CCCCFF"/>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Commitment to Topic</a:t>
          </a:r>
          <a:endParaRPr lang="en-US" sz="2400" kern="1200" dirty="0"/>
        </a:p>
      </dsp:txBody>
      <dsp:txXfrm>
        <a:off x="1822283" y="1699867"/>
        <a:ext cx="1944196" cy="1543784"/>
      </dsp:txXfrm>
    </dsp:sp>
    <dsp:sp modelId="{EDBAEB5A-B1E6-4441-BEF6-88FC5CA085AD}">
      <dsp:nvSpPr>
        <dsp:cNvPr id="0" name=""/>
        <dsp:cNvSpPr/>
      </dsp:nvSpPr>
      <dsp:spPr>
        <a:xfrm>
          <a:off x="1451960" y="3227241"/>
          <a:ext cx="2314519" cy="1543784"/>
        </a:xfrm>
        <a:prstGeom prst="rect">
          <a:avLst/>
        </a:prstGeom>
        <a:solidFill>
          <a:srgbClr val="CCCCFF">
            <a:alpha val="90000"/>
          </a:srgbClr>
        </a:solidFill>
        <a:ln w="25400" cap="flat" cmpd="sng" algn="ctr">
          <a:solidFill>
            <a:schemeClr val="accent5">
              <a:tint val="40000"/>
              <a:alpha val="90000"/>
              <a:hueOff val="-244767"/>
              <a:satOff val="5476"/>
              <a:lumOff val="-4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Sincere, engaging</a:t>
          </a:r>
          <a:endParaRPr lang="en-US" sz="2400" kern="1200" dirty="0"/>
        </a:p>
      </dsp:txBody>
      <dsp:txXfrm>
        <a:off x="1822283" y="3227241"/>
        <a:ext cx="1944196" cy="1543784"/>
      </dsp:txXfrm>
    </dsp:sp>
    <dsp:sp modelId="{57D71CF7-EBF6-4BA8-A562-D42D4E8C233B}">
      <dsp:nvSpPr>
        <dsp:cNvPr id="0" name=""/>
        <dsp:cNvSpPr/>
      </dsp:nvSpPr>
      <dsp:spPr>
        <a:xfrm>
          <a:off x="5586" y="261650"/>
          <a:ext cx="2735977" cy="2016131"/>
        </a:xfrm>
        <a:prstGeom prst="star6">
          <a:avLst/>
        </a:prstGeom>
        <a:solidFill>
          <a:srgbClr val="00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t>Writer’s Voice Present?</a:t>
          </a:r>
          <a:endParaRPr lang="en-US" sz="2000" b="1" kern="1200" dirty="0"/>
        </a:p>
      </dsp:txBody>
      <dsp:txXfrm>
        <a:off x="461567" y="765674"/>
        <a:ext cx="1824015" cy="1008083"/>
      </dsp:txXfrm>
    </dsp:sp>
    <dsp:sp modelId="{4D5448D8-7A95-4654-B84F-AF95A6BA2CB9}">
      <dsp:nvSpPr>
        <dsp:cNvPr id="0" name=""/>
        <dsp:cNvSpPr/>
      </dsp:nvSpPr>
      <dsp:spPr>
        <a:xfrm>
          <a:off x="5867399" y="1627139"/>
          <a:ext cx="2314519" cy="1543784"/>
        </a:xfrm>
        <a:prstGeom prst="rect">
          <a:avLst/>
        </a:prstGeom>
        <a:solidFill>
          <a:srgbClr val="CCCCFF">
            <a:alpha val="90000"/>
          </a:srgbClr>
        </a:solidFill>
        <a:ln w="25400" cap="flat" cmpd="sng" algn="ctr">
          <a:solidFill>
            <a:schemeClr val="accent5">
              <a:tint val="40000"/>
              <a:alpha val="90000"/>
              <a:hueOff val="-489534"/>
              <a:satOff val="10952"/>
              <a:lumOff val="-9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Topic, Mode</a:t>
          </a:r>
          <a:endParaRPr lang="en-US" sz="2400" kern="1200" dirty="0"/>
        </a:p>
      </dsp:txBody>
      <dsp:txXfrm>
        <a:off x="6237722" y="1627139"/>
        <a:ext cx="1944196" cy="1543784"/>
      </dsp:txXfrm>
    </dsp:sp>
    <dsp:sp modelId="{78DFFDB6-E466-43E6-8681-9E8CE30FCDF4}">
      <dsp:nvSpPr>
        <dsp:cNvPr id="0" name=""/>
        <dsp:cNvSpPr/>
      </dsp:nvSpPr>
      <dsp:spPr>
        <a:xfrm>
          <a:off x="5867399" y="3154513"/>
          <a:ext cx="2314519" cy="1543784"/>
        </a:xfrm>
        <a:prstGeom prst="rect">
          <a:avLst/>
        </a:prstGeom>
        <a:solidFill>
          <a:srgbClr val="CCCCFF">
            <a:alpha val="90000"/>
          </a:srgbClr>
        </a:solidFill>
        <a:ln w="25400" cap="flat" cmpd="sng" algn="ctr">
          <a:solidFill>
            <a:schemeClr val="accent5">
              <a:tint val="40000"/>
              <a:alpha val="90000"/>
              <a:hueOff val="-734301"/>
              <a:satOff val="16428"/>
              <a:lumOff val="-13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Audience, level of formality</a:t>
          </a:r>
          <a:endParaRPr lang="en-US" sz="2400" kern="1200" dirty="0"/>
        </a:p>
      </dsp:txBody>
      <dsp:txXfrm>
        <a:off x="6237722" y="3154513"/>
        <a:ext cx="1944196" cy="1543784"/>
      </dsp:txXfrm>
    </dsp:sp>
    <dsp:sp modelId="{0009DBBA-3894-4B99-8A73-98D428768142}">
      <dsp:nvSpPr>
        <dsp:cNvPr id="0" name=""/>
        <dsp:cNvSpPr/>
      </dsp:nvSpPr>
      <dsp:spPr>
        <a:xfrm>
          <a:off x="4495814" y="76195"/>
          <a:ext cx="2682049" cy="2100024"/>
        </a:xfrm>
        <a:prstGeom prst="star6">
          <a:avLst/>
        </a:prstGeom>
        <a:solidFill>
          <a:srgbClr val="0099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b="1" kern="1200" dirty="0" smtClean="0"/>
            <a:t>Appropriate</a:t>
          </a:r>
        </a:p>
        <a:p>
          <a:pPr lvl="0" algn="ctr" defTabSz="844550">
            <a:lnSpc>
              <a:spcPct val="90000"/>
            </a:lnSpc>
            <a:spcBef>
              <a:spcPct val="0"/>
            </a:spcBef>
            <a:spcAft>
              <a:spcPct val="35000"/>
            </a:spcAft>
          </a:pPr>
          <a:r>
            <a:rPr lang="en-US" sz="1900" b="1" kern="1200" dirty="0" smtClean="0"/>
            <a:t>Voice?</a:t>
          </a:r>
          <a:endParaRPr lang="en-US" sz="1900" b="1" kern="1200" dirty="0"/>
        </a:p>
      </dsp:txBody>
      <dsp:txXfrm>
        <a:off x="4942808" y="601192"/>
        <a:ext cx="1788061" cy="10500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B2905-B41D-4C50-8BC8-827315516E62}">
      <dsp:nvSpPr>
        <dsp:cNvPr id="0" name=""/>
        <dsp:cNvSpPr/>
      </dsp:nvSpPr>
      <dsp:spPr>
        <a:xfrm>
          <a:off x="76199" y="0"/>
          <a:ext cx="7924800" cy="4953000"/>
        </a:xfrm>
        <a:prstGeom prst="swooshArrow">
          <a:avLst>
            <a:gd name="adj1" fmla="val 25000"/>
            <a:gd name="adj2" fmla="val 25000"/>
          </a:avLst>
        </a:prstGeom>
        <a:solidFill>
          <a:srgbClr val="9966FF"/>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A15E46E-237A-4968-9351-1953740BD328}">
      <dsp:nvSpPr>
        <dsp:cNvPr id="0" name=""/>
        <dsp:cNvSpPr/>
      </dsp:nvSpPr>
      <dsp:spPr>
        <a:xfrm>
          <a:off x="856792" y="3683050"/>
          <a:ext cx="182270" cy="1822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ECAC026-F8CC-4561-9F09-F961713FFC78}">
      <dsp:nvSpPr>
        <dsp:cNvPr id="0" name=""/>
        <dsp:cNvSpPr/>
      </dsp:nvSpPr>
      <dsp:spPr>
        <a:xfrm>
          <a:off x="1117408" y="3774186"/>
          <a:ext cx="2387798" cy="117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1" tIns="0" rIns="0" bIns="0" numCol="1" spcCol="1270" anchor="t" anchorCtr="0">
          <a:noAutofit/>
        </a:bodyPr>
        <a:lstStyle/>
        <a:p>
          <a:pPr lvl="0" algn="l" defTabSz="1066800">
            <a:lnSpc>
              <a:spcPct val="90000"/>
            </a:lnSpc>
            <a:spcBef>
              <a:spcPct val="0"/>
            </a:spcBef>
            <a:spcAft>
              <a:spcPct val="35000"/>
            </a:spcAft>
          </a:pPr>
          <a:r>
            <a:rPr lang="en-US" sz="2400" kern="1200" dirty="0" smtClean="0"/>
            <a:t>Functional?</a:t>
          </a:r>
          <a:endParaRPr lang="en-US" sz="2400" kern="1200" dirty="0"/>
        </a:p>
      </dsp:txBody>
      <dsp:txXfrm>
        <a:off x="1117408" y="3774186"/>
        <a:ext cx="2387798" cy="1178814"/>
      </dsp:txXfrm>
    </dsp:sp>
    <dsp:sp modelId="{70758B75-AF93-44A4-B88B-9545C1537F16}">
      <dsp:nvSpPr>
        <dsp:cNvPr id="0" name=""/>
        <dsp:cNvSpPr/>
      </dsp:nvSpPr>
      <dsp:spPr>
        <a:xfrm>
          <a:off x="2144572" y="2530983"/>
          <a:ext cx="316992" cy="31699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54DD1DC-9990-44E8-86A6-6A26C75F12FE}">
      <dsp:nvSpPr>
        <dsp:cNvPr id="0" name=""/>
        <dsp:cNvSpPr/>
      </dsp:nvSpPr>
      <dsp:spPr>
        <a:xfrm>
          <a:off x="2264059" y="3025532"/>
          <a:ext cx="2003140" cy="185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67" tIns="0" rIns="0" bIns="0" numCol="1" spcCol="1270" anchor="t" anchorCtr="0">
          <a:noAutofit/>
        </a:bodyPr>
        <a:lstStyle/>
        <a:p>
          <a:pPr lvl="0" algn="l" defTabSz="1066800">
            <a:lnSpc>
              <a:spcPct val="90000"/>
            </a:lnSpc>
            <a:spcBef>
              <a:spcPct val="0"/>
            </a:spcBef>
            <a:spcAft>
              <a:spcPct val="35000"/>
            </a:spcAft>
          </a:pPr>
          <a:r>
            <a:rPr lang="en-US" sz="2400" kern="1200" dirty="0" smtClean="0"/>
            <a:t>Appropriate?</a:t>
          </a:r>
          <a:endParaRPr lang="en-US" sz="2400" kern="1200" dirty="0"/>
        </a:p>
      </dsp:txBody>
      <dsp:txXfrm>
        <a:off x="2264059" y="3025532"/>
        <a:ext cx="2003140" cy="1851265"/>
      </dsp:txXfrm>
    </dsp:sp>
    <dsp:sp modelId="{AEA1E2F7-D39B-4414-9E5E-B7882340594E}">
      <dsp:nvSpPr>
        <dsp:cNvPr id="0" name=""/>
        <dsp:cNvSpPr/>
      </dsp:nvSpPr>
      <dsp:spPr>
        <a:xfrm>
          <a:off x="3788968" y="1682038"/>
          <a:ext cx="420014" cy="42001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065CE5B-320D-4459-B5DE-298D78BAE643}">
      <dsp:nvSpPr>
        <dsp:cNvPr id="0" name=""/>
        <dsp:cNvSpPr/>
      </dsp:nvSpPr>
      <dsp:spPr>
        <a:xfrm rot="10800000" flipV="1">
          <a:off x="4126986" y="2298938"/>
          <a:ext cx="1664208" cy="90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57" tIns="0" rIns="0" bIns="0" numCol="1" spcCol="1270" anchor="t" anchorCtr="0">
          <a:noAutofit/>
        </a:bodyPr>
        <a:lstStyle/>
        <a:p>
          <a:pPr lvl="0" algn="l" defTabSz="1066800">
            <a:lnSpc>
              <a:spcPct val="90000"/>
            </a:lnSpc>
            <a:spcBef>
              <a:spcPct val="0"/>
            </a:spcBef>
            <a:spcAft>
              <a:spcPct val="35000"/>
            </a:spcAft>
          </a:pPr>
          <a:r>
            <a:rPr lang="en-US" sz="2400" kern="1200" dirty="0" smtClean="0"/>
            <a:t>Enough Variety?</a:t>
          </a:r>
          <a:endParaRPr lang="en-US" sz="2400" kern="1200" dirty="0"/>
        </a:p>
      </dsp:txBody>
      <dsp:txXfrm rot="-10800000">
        <a:off x="4126986" y="2298938"/>
        <a:ext cx="1664208" cy="901450"/>
      </dsp:txXfrm>
    </dsp:sp>
    <dsp:sp modelId="{395ECCC6-F3B6-450D-80AA-6C5B761084A0}">
      <dsp:nvSpPr>
        <dsp:cNvPr id="0" name=""/>
        <dsp:cNvSpPr/>
      </dsp:nvSpPr>
      <dsp:spPr>
        <a:xfrm>
          <a:off x="5579973" y="1120368"/>
          <a:ext cx="562660" cy="56266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FD0470F-B9C7-4319-84F5-AB0623F0CD04}">
      <dsp:nvSpPr>
        <dsp:cNvPr id="0" name=""/>
        <dsp:cNvSpPr/>
      </dsp:nvSpPr>
      <dsp:spPr>
        <a:xfrm>
          <a:off x="5486399" y="2027296"/>
          <a:ext cx="2157995" cy="2849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142" tIns="0" rIns="0" bIns="0" numCol="1" spcCol="1270" anchor="t" anchorCtr="0">
          <a:noAutofit/>
        </a:bodyPr>
        <a:lstStyle/>
        <a:p>
          <a:pPr lvl="0" algn="l" defTabSz="1066800">
            <a:lnSpc>
              <a:spcPct val="90000"/>
            </a:lnSpc>
            <a:spcBef>
              <a:spcPct val="0"/>
            </a:spcBef>
            <a:spcAft>
              <a:spcPct val="35000"/>
            </a:spcAft>
          </a:pPr>
          <a:r>
            <a:rPr lang="en-US" sz="2400" kern="1200" dirty="0" smtClean="0"/>
            <a:t>Specific Enough?</a:t>
          </a:r>
          <a:endParaRPr lang="en-US" sz="2400" kern="1200" dirty="0"/>
        </a:p>
      </dsp:txBody>
      <dsp:txXfrm>
        <a:off x="5486399" y="2027296"/>
        <a:ext cx="2157995" cy="284949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6E87465-2118-4352-97E6-04BE0292E1F6}" type="datetimeFigureOut">
              <a:rPr lang="en-US" smtClean="0"/>
              <a:pPr/>
              <a:t>10/23/2019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5C25EF5-10D9-48AE-B1E6-955946E5F56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6" tIns="48328" rIns="96656" bIns="48328"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6" tIns="48328" rIns="96656" bIns="48328" rtlCol="0"/>
          <a:lstStyle>
            <a:lvl1pPr algn="r">
              <a:defRPr sz="1300"/>
            </a:lvl1pPr>
          </a:lstStyle>
          <a:p>
            <a:fld id="{85E0D700-9672-4882-92F7-FAD0D1FE1029}" type="datetimeFigureOut">
              <a:rPr lang="en-US" smtClean="0"/>
              <a:pPr/>
              <a:t>10/23/2019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6" tIns="48328" rIns="96656" bIns="483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6" tIns="48328" rIns="96656" bIns="48328" rtlCol="0" anchor="b"/>
          <a:lstStyle>
            <a:lvl1pPr algn="r">
              <a:defRPr sz="1300"/>
            </a:lvl1pPr>
          </a:lstStyle>
          <a:p>
            <a:fld id="{849084CD-6D10-4D47-A02F-A823621759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ode.state.or.us/search/page/?id=3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ode.state.or.us/wma/teachlearn/testing/dev/testspecs/asmtwrtestspecshs_0910.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ode.state.or.us/search/page/?=486"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This introductory workshop is targeted to content</a:t>
            </a:r>
            <a:r>
              <a:rPr lang="en-US" baseline="0" dirty="0" smtClean="0">
                <a:latin typeface="Arial" pitchFamily="34" charset="0"/>
                <a:cs typeface="Arial" pitchFamily="34" charset="0"/>
              </a:rPr>
              <a:t> area teachers at the high school level, although it could be used at the middle school as well. There is a separate workshop designed specifically for middle level teachers.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A companion introductory/refresher workshop is available for language arts teachers.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If you have a mixed group of content teachers and language arts teachers, this would be the best workshop format to use, perhaps providing the language arts teachers with the handouts from the companion workshop.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sym typeface="Helvetica" charset="0"/>
              </a:rPr>
              <a:t>Refer to handout: “Tips for Writing Work Samples”</a:t>
            </a:r>
            <a:r>
              <a:rPr lang="en-US" baseline="0" dirty="0" smtClean="0">
                <a:latin typeface="Arial" pitchFamily="34" charset="0"/>
                <a:cs typeface="Arial" pitchFamily="34" charset="0"/>
                <a:sym typeface="Helvetica" charset="0"/>
              </a:rPr>
              <a:t> in Participant P</a:t>
            </a:r>
            <a:r>
              <a:rPr lang="en-US" dirty="0" smtClean="0">
                <a:latin typeface="Arial" pitchFamily="34" charset="0"/>
                <a:cs typeface="Arial" pitchFamily="34" charset="0"/>
                <a:sym typeface="Helvetica" charset="0"/>
              </a:rPr>
              <a:t>acket.</a:t>
            </a:r>
            <a:endParaRPr lang="en-US" baseline="0" dirty="0" smtClean="0">
              <a:latin typeface="Arial" pitchFamily="34" charset="0"/>
              <a:cs typeface="Arial" pitchFamily="34" charset="0"/>
              <a:sym typeface="Helvetica" charset="0"/>
            </a:endParaRPr>
          </a:p>
          <a:p>
            <a:endParaRPr lang="en-US" dirty="0" smtClean="0">
              <a:latin typeface="Arial" pitchFamily="34" charset="0"/>
              <a:cs typeface="Arial" pitchFamily="34" charset="0"/>
              <a:sym typeface="Helvetica" charset="0"/>
            </a:endParaRPr>
          </a:p>
          <a:p>
            <a:r>
              <a:rPr lang="en-US" dirty="0" smtClean="0">
                <a:latin typeface="Arial" pitchFamily="34" charset="0"/>
                <a:cs typeface="Arial" pitchFamily="34" charset="0"/>
                <a:sym typeface="Helvetica" charset="0"/>
              </a:rPr>
              <a:t>This is the ONE resource teachers should keep at their fingertips to answer just about any question about writing work sample requirements. </a:t>
            </a:r>
          </a:p>
          <a:p>
            <a:endParaRPr lang="en-US" dirty="0" smtClean="0">
              <a:latin typeface="Arial" pitchFamily="34" charset="0"/>
              <a:cs typeface="Arial" pitchFamily="34" charset="0"/>
              <a:sym typeface="Helvetica" charset="0"/>
            </a:endParaRPr>
          </a:p>
          <a:p>
            <a:r>
              <a:rPr lang="en-US" dirty="0" smtClean="0">
                <a:latin typeface="Arial" pitchFamily="34" charset="0"/>
                <a:cs typeface="Arial" pitchFamily="34" charset="0"/>
                <a:sym typeface="Helvetica" charset="0"/>
              </a:rPr>
              <a:t>Review the </a:t>
            </a:r>
            <a:r>
              <a:rPr lang="en-US" u="sng" dirty="0" smtClean="0">
                <a:latin typeface="Arial" pitchFamily="34" charset="0"/>
                <a:cs typeface="Arial" pitchFamily="34" charset="0"/>
                <a:sym typeface="Helvetica" charset="0"/>
              </a:rPr>
              <a:t>categories</a:t>
            </a:r>
            <a:r>
              <a:rPr lang="en-US" dirty="0" smtClean="0">
                <a:latin typeface="Arial" pitchFamily="34" charset="0"/>
                <a:cs typeface="Arial" pitchFamily="34" charset="0"/>
                <a:sym typeface="Helvetica" charset="0"/>
              </a:rPr>
              <a:t> of information on the handout, but go over only the “Design” section--on this slide. </a:t>
            </a:r>
          </a:p>
          <a:p>
            <a:endParaRPr lang="en-US" dirty="0" smtClean="0">
              <a:latin typeface="Arial" pitchFamily="34" charset="0"/>
              <a:cs typeface="Arial" pitchFamily="34" charset="0"/>
              <a:sym typeface="Helvetica" charset="0"/>
            </a:endParaRPr>
          </a:p>
          <a:p>
            <a:r>
              <a:rPr lang="en-US" dirty="0" smtClean="0">
                <a:latin typeface="Arial" pitchFamily="34" charset="0"/>
                <a:cs typeface="Arial" pitchFamily="34" charset="0"/>
                <a:sym typeface="Helvetica" charset="0"/>
              </a:rPr>
              <a:t>Tell them they’ll be referring to the other sections later in the presentation.</a:t>
            </a:r>
            <a:endParaRPr lang="en-US" dirty="0">
              <a:latin typeface="Arial" pitchFamily="34" charset="0"/>
              <a:cs typeface="Arial" pitchFamily="34" charset="0"/>
              <a:sym typeface="Helvetica"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accent2">
                    <a:lumMod val="25000"/>
                  </a:schemeClr>
                </a:solidFill>
                <a:latin typeface="Arial" pitchFamily="34" charset="0"/>
                <a:cs typeface="Arial" pitchFamily="34" charset="0"/>
                <a:sym typeface="Times" charset="0"/>
              </a:rPr>
              <a:t>Ask teachers to identify assignments they currently use that might fit these</a:t>
            </a:r>
            <a:r>
              <a:rPr lang="en-US" baseline="0" dirty="0" smtClean="0">
                <a:solidFill>
                  <a:schemeClr val="accent2">
                    <a:lumMod val="25000"/>
                  </a:schemeClr>
                </a:solidFill>
                <a:latin typeface="Arial" pitchFamily="34" charset="0"/>
                <a:cs typeface="Arial" pitchFamily="34" charset="0"/>
                <a:sym typeface="Times" charset="0"/>
              </a:rPr>
              <a:t> categories or topics they cover that could be turned into a writing assignment like one of these.</a:t>
            </a:r>
            <a:endParaRPr lang="en-US" dirty="0" smtClean="0">
              <a:solidFill>
                <a:schemeClr val="accent2">
                  <a:lumMod val="25000"/>
                </a:schemeClr>
              </a:solidFill>
              <a:latin typeface="Arial" pitchFamily="34" charset="0"/>
              <a:cs typeface="Arial" pitchFamily="34" charset="0"/>
              <a:sym typeface="Times" charset="0"/>
            </a:endParaRPr>
          </a:p>
          <a:p>
            <a:endParaRPr lang="en-US" dirty="0" smtClean="0">
              <a:solidFill>
                <a:schemeClr val="accent2">
                  <a:lumMod val="25000"/>
                </a:schemeClr>
              </a:solidFill>
              <a:latin typeface="Arial" pitchFamily="34" charset="0"/>
              <a:cs typeface="Arial" pitchFamily="34" charset="0"/>
              <a:sym typeface="Times" charset="0"/>
            </a:endParaRPr>
          </a:p>
          <a:p>
            <a:r>
              <a:rPr lang="en-US" dirty="0" smtClean="0">
                <a:solidFill>
                  <a:schemeClr val="accent2">
                    <a:lumMod val="25000"/>
                  </a:schemeClr>
                </a:solidFill>
                <a:latin typeface="Arial" pitchFamily="34" charset="0"/>
                <a:cs typeface="Arial" pitchFamily="34" charset="0"/>
                <a:sym typeface="Times" charset="0"/>
              </a:rPr>
              <a:t>Long research papers complicate scoring and create more potential for plagiarism, intended or unintended.</a:t>
            </a:r>
          </a:p>
          <a:p>
            <a:endParaRPr lang="en-US" dirty="0" smtClean="0">
              <a:solidFill>
                <a:schemeClr val="accent2">
                  <a:lumMod val="25000"/>
                </a:schemeClr>
              </a:solidFill>
              <a:latin typeface="Arial" pitchFamily="34" charset="0"/>
              <a:cs typeface="Arial" pitchFamily="34" charset="0"/>
              <a:sym typeface="Times" charset="0"/>
            </a:endParaRPr>
          </a:p>
          <a:p>
            <a:pPr marL="0" lvl="1" defTabSz="966559">
              <a:defRPr/>
            </a:pPr>
            <a:r>
              <a:rPr lang="en-US" dirty="0" smtClean="0">
                <a:solidFill>
                  <a:schemeClr val="accent2">
                    <a:lumMod val="25000"/>
                  </a:schemeClr>
                </a:solidFill>
                <a:latin typeface="Arial" pitchFamily="34" charset="0"/>
                <a:cs typeface="Arial" pitchFamily="34" charset="0"/>
                <a:sym typeface="Times" charset="0"/>
              </a:rPr>
              <a:t>Persuasive</a:t>
            </a:r>
            <a:r>
              <a:rPr lang="en-US" baseline="0" dirty="0" smtClean="0">
                <a:solidFill>
                  <a:schemeClr val="accent2">
                    <a:lumMod val="25000"/>
                  </a:schemeClr>
                </a:solidFill>
                <a:latin typeface="Arial" pitchFamily="34" charset="0"/>
                <a:cs typeface="Arial" pitchFamily="34" charset="0"/>
                <a:sym typeface="Times" charset="0"/>
              </a:rPr>
              <a:t> papers also a</a:t>
            </a:r>
            <a:r>
              <a:rPr lang="en-US" dirty="0" smtClean="0">
                <a:solidFill>
                  <a:schemeClr val="accent2">
                    <a:lumMod val="25000"/>
                  </a:schemeClr>
                </a:solidFill>
                <a:latin typeface="Arial" pitchFamily="34" charset="0"/>
                <a:cs typeface="Arial" pitchFamily="34" charset="0"/>
                <a:sym typeface="Times" charset="0"/>
              </a:rPr>
              <a:t>ttempt to convince. Papers that acknowledge</a:t>
            </a:r>
            <a:r>
              <a:rPr lang="en-US" baseline="0" dirty="0" smtClean="0">
                <a:solidFill>
                  <a:schemeClr val="accent2">
                    <a:lumMod val="25000"/>
                  </a:schemeClr>
                </a:solidFill>
                <a:latin typeface="Arial" pitchFamily="34" charset="0"/>
                <a:cs typeface="Arial" pitchFamily="34" charset="0"/>
                <a:sym typeface="Times" charset="0"/>
              </a:rPr>
              <a:t> and respond to </a:t>
            </a:r>
            <a:r>
              <a:rPr lang="en-US" dirty="0" smtClean="0">
                <a:solidFill>
                  <a:schemeClr val="accent2">
                    <a:lumMod val="25000"/>
                  </a:schemeClr>
                </a:solidFill>
                <a:latin typeface="Arial" pitchFamily="34" charset="0"/>
                <a:cs typeface="Arial" pitchFamily="34" charset="0"/>
                <a:sym typeface="Times" charset="0"/>
              </a:rPr>
              <a:t>opposing points present a stronger argument.</a:t>
            </a:r>
          </a:p>
          <a:p>
            <a:pPr marL="0" lvl="1" defTabSz="966559">
              <a:defRPr/>
            </a:pPr>
            <a:endParaRPr lang="en-US" dirty="0" smtClean="0">
              <a:solidFill>
                <a:schemeClr val="accent2">
                  <a:lumMod val="25000"/>
                </a:schemeClr>
              </a:solidFill>
              <a:latin typeface="Arial" pitchFamily="34" charset="0"/>
              <a:cs typeface="Arial" pitchFamily="34" charset="0"/>
              <a:sym typeface="Times" charset="0"/>
            </a:endParaRPr>
          </a:p>
          <a:p>
            <a:pPr marL="0" lvl="1" defTabSz="966559">
              <a:defRPr/>
            </a:pPr>
            <a:r>
              <a:rPr lang="en-US" dirty="0" smtClean="0">
                <a:solidFill>
                  <a:schemeClr val="accent2">
                    <a:lumMod val="25000"/>
                  </a:schemeClr>
                </a:solidFill>
                <a:latin typeface="Arial" pitchFamily="34" charset="0"/>
                <a:cs typeface="Arial" pitchFamily="34" charset="0"/>
                <a:sym typeface="Times" charset="0"/>
              </a:rPr>
              <a:t>A handout in the Participant Packet shows the modes of writing required</a:t>
            </a:r>
            <a:r>
              <a:rPr lang="en-US" baseline="0" dirty="0" smtClean="0">
                <a:solidFill>
                  <a:schemeClr val="accent2">
                    <a:lumMod val="25000"/>
                  </a:schemeClr>
                </a:solidFill>
                <a:latin typeface="Arial" pitchFamily="34" charset="0"/>
                <a:cs typeface="Arial" pitchFamily="34" charset="0"/>
                <a:sym typeface="Times" charset="0"/>
              </a:rPr>
              <a:t> in the Common Core State Standards – including standards in literacy for History/Social Studies, Science and Technical Subjects.  These modes match Oregon’s with slightly different titles and emphasis.</a:t>
            </a:r>
            <a:endParaRPr lang="en-US" dirty="0" smtClean="0">
              <a:solidFill>
                <a:schemeClr val="accent2">
                  <a:lumMod val="25000"/>
                </a:schemeClr>
              </a:solidFill>
              <a:latin typeface="Arial" pitchFamily="34" charset="0"/>
              <a:cs typeface="Arial" pitchFamily="34" charset="0"/>
              <a:sym typeface="Times"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Handout -- “Criteria for Effective Writing Prompts”– highlight some key points; suggest participants refer to this when planning their next writing assignment.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Handouts</a:t>
            </a:r>
            <a:r>
              <a:rPr lang="en-US" baseline="0" dirty="0" smtClean="0">
                <a:latin typeface="Arial" pitchFamily="34" charset="0"/>
                <a:cs typeface="Arial" pitchFamily="34" charset="0"/>
              </a:rPr>
              <a:t> – “Sample Writing Prompts Across the Curriculum” – ask participants to </a:t>
            </a:r>
            <a:r>
              <a:rPr lang="en-US" b="1" baseline="0" dirty="0" smtClean="0">
                <a:latin typeface="Arial" pitchFamily="34" charset="0"/>
                <a:cs typeface="Arial" pitchFamily="34" charset="0"/>
              </a:rPr>
              <a:t>check at least two </a:t>
            </a:r>
            <a:r>
              <a:rPr lang="en-US" baseline="0" dirty="0" smtClean="0">
                <a:latin typeface="Arial" pitchFamily="34" charset="0"/>
                <a:cs typeface="Arial" pitchFamily="34" charset="0"/>
              </a:rPr>
              <a:t>that they could </a:t>
            </a:r>
            <a:r>
              <a:rPr lang="en-US" b="1" baseline="0" dirty="0" smtClean="0">
                <a:latin typeface="Arial" pitchFamily="34" charset="0"/>
                <a:cs typeface="Arial" pitchFamily="34" charset="0"/>
              </a:rPr>
              <a:t>use</a:t>
            </a:r>
            <a:r>
              <a:rPr lang="en-US" baseline="0" dirty="0" smtClean="0">
                <a:latin typeface="Arial" pitchFamily="34" charset="0"/>
                <a:cs typeface="Arial" pitchFamily="34" charset="0"/>
              </a:rPr>
              <a:t> or </a:t>
            </a:r>
            <a:r>
              <a:rPr lang="en-US" b="1" baseline="0" dirty="0" smtClean="0">
                <a:latin typeface="Arial" pitchFamily="34" charset="0"/>
                <a:cs typeface="Arial" pitchFamily="34" charset="0"/>
              </a:rPr>
              <a:t>modify</a:t>
            </a:r>
            <a:r>
              <a:rPr lang="en-US" baseline="0" dirty="0" smtClean="0">
                <a:latin typeface="Arial" pitchFamily="34" charset="0"/>
                <a:cs typeface="Arial" pitchFamily="34" charset="0"/>
              </a:rPr>
              <a:t> in their classrooms. Report out if time allows.</a:t>
            </a:r>
          </a:p>
          <a:p>
            <a:endParaRPr lang="en-US" baseline="0"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Refer participants to Handout</a:t>
            </a:r>
            <a:r>
              <a:rPr lang="en-US" baseline="0" dirty="0" smtClean="0">
                <a:latin typeface="Arial" pitchFamily="34" charset="0"/>
                <a:cs typeface="Arial" pitchFamily="34" charset="0"/>
              </a:rPr>
              <a:t> – “Work Samples: Appropriate Forms and Modes” (</a:t>
            </a:r>
            <a:r>
              <a:rPr lang="en-US" dirty="0" smtClean="0">
                <a:latin typeface="Arial" pitchFamily="34" charset="0"/>
                <a:cs typeface="Arial" pitchFamily="34" charset="0"/>
                <a:sym typeface="Helvetica" charset="0"/>
              </a:rPr>
              <a:t>in Participant Packet</a:t>
            </a:r>
            <a:r>
              <a:rPr lang="en-US" baseline="0" dirty="0" smtClean="0">
                <a:latin typeface="Arial" pitchFamily="34" charset="0"/>
                <a:cs typeface="Arial" pitchFamily="34" charset="0"/>
              </a:rPr>
              <a:t>).  This slide summarizes the information from the last few slides on one page as a handy reference when planning writing assignments.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Some of the types of assignments on the slide are very good for students to practice writing skills, but they are not good for use as a work sample because they tend to be too short and sometimes simplistic.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Bring out your sales skills!  Oregon has lots of reasons to be proud</a:t>
            </a:r>
            <a:r>
              <a:rPr lang="en-US" baseline="0" dirty="0" smtClean="0">
                <a:latin typeface="Arial" pitchFamily="34" charset="0"/>
                <a:cs typeface="Arial" pitchFamily="34" charset="0"/>
              </a:rPr>
              <a:t> of our scoring guide and to recognize that it can be an important classroom tool for instruction, formative assessment, and summative assessment.</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Refer to the Scoring Guide in the </a:t>
            </a:r>
            <a:r>
              <a:rPr lang="en-US" dirty="0" smtClean="0">
                <a:latin typeface="Arial" pitchFamily="34" charset="0"/>
                <a:cs typeface="Arial" pitchFamily="34" charset="0"/>
                <a:sym typeface="Helvetica" charset="0"/>
              </a:rPr>
              <a:t>Participant Packet.</a:t>
            </a:r>
            <a:r>
              <a:rPr lang="en-US" baseline="0" dirty="0" smtClean="0">
                <a:latin typeface="Arial" pitchFamily="34" charset="0"/>
                <a:cs typeface="Arial" pitchFamily="34" charset="0"/>
              </a:rPr>
              <a:t> The packet contains the “Portrait” version of the Scoring Guide because it allows for easy comparison of the 3 and 4 score level, which is the most critical to understand. It can also be found on-line at </a:t>
            </a:r>
            <a:r>
              <a:rPr lang="en-US" baseline="0" dirty="0" smtClean="0">
                <a:latin typeface="Arial" pitchFamily="34" charset="0"/>
                <a:cs typeface="Arial" pitchFamily="34" charset="0"/>
                <a:hlinkClick r:id="rId3"/>
              </a:rPr>
              <a:t>http://www.ode.state.or.us/search/page/?id=32</a:t>
            </a:r>
            <a:r>
              <a:rPr lang="en-US" baseline="0" dirty="0" smtClean="0">
                <a:latin typeface="Arial" pitchFamily="34" charset="0"/>
                <a:cs typeface="Arial" pitchFamily="34" charset="0"/>
              </a:rPr>
              <a:t>.</a:t>
            </a:r>
            <a:r>
              <a:rPr lang="en-US" dirty="0" smtClean="0">
                <a:latin typeface="Arial" pitchFamily="34" charset="0"/>
                <a:cs typeface="Arial" pitchFamily="34" charset="0"/>
              </a:rPr>
              <a:t> </a:t>
            </a:r>
            <a:r>
              <a:rPr lang="en-US" baseline="0"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Focus participants on different ways they can use the scoring guide to support writing improvement for students.  This will ultimately lead to more students meeting the Essential Skill requirement on the OAKS assessment or on work samples.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This is intended to be a visual</a:t>
            </a:r>
            <a:r>
              <a:rPr lang="en-US" baseline="0" dirty="0" smtClean="0">
                <a:latin typeface="Arial" pitchFamily="34" charset="0"/>
                <a:cs typeface="Arial" pitchFamily="34" charset="0"/>
              </a:rPr>
              <a:t> of the scoring categories.  Remind them that the scoring guide contains detailed descriptions of each level for each of the six writing traits.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Point out that the lower end of the scale refers to writers who are beginning, developing etc. Intent is not to categorize the student, but to identify the stage of a single piece of writing on a continuum.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Point out that the traits with an asterisk are required for Essential Skill</a:t>
            </a:r>
            <a:r>
              <a:rPr lang="en-US" baseline="0" dirty="0" smtClean="0">
                <a:latin typeface="Arial" pitchFamily="34" charset="0"/>
                <a:cs typeface="Arial" pitchFamily="34" charset="0"/>
              </a:rPr>
              <a:t> proficiency. .  However, giving students feedback on Voice and Word Choice in classroom assignments and formative assessments will increase the liveliness and interest of their writing.</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Each of the</a:t>
            </a:r>
            <a:r>
              <a:rPr lang="en-US" baseline="0" dirty="0" smtClean="0">
                <a:latin typeface="Arial" pitchFamily="34" charset="0"/>
                <a:cs typeface="Arial" pitchFamily="34" charset="0"/>
              </a:rPr>
              <a:t> following slides gives a broad overview of the components of each trait.</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You may want to have participants look at the description of a score of 4 on the Official Scoring Guide (portrait version) as you go through these slides and highlight or comment on key descriptors.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These 4 elements reflect the major concepts in Ideas and Content.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Basic organization</a:t>
            </a:r>
            <a:r>
              <a:rPr lang="en-US" baseline="0" dirty="0" smtClean="0">
                <a:latin typeface="Arial" pitchFamily="34" charset="0"/>
                <a:cs typeface="Arial" pitchFamily="34" charset="0"/>
              </a:rPr>
              <a:t> – most teachers feel pretty comfortable with this trait.   Some students may have more sophisticated organizational structures, but a nice basic organization is all that is required at the score of 4.</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These three goals help</a:t>
            </a:r>
            <a:r>
              <a:rPr lang="en-US" baseline="0" dirty="0" smtClean="0">
                <a:latin typeface="Arial" pitchFamily="34" charset="0"/>
                <a:cs typeface="Arial" pitchFamily="34" charset="0"/>
              </a:rPr>
              <a:t> set the stage.  Be sure that participants know that this is an introductory session and that further training would be needed to score student work samples for the diploma.   However, this workshop will give them some tools to use in their classrooms.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There will be a series of in-depth training sessions available to provide content teachers with the necessary background and calibration to feel confident scoring papers to demonstrate proficiency in the Essential Skill of Writing.</a:t>
            </a:r>
          </a:p>
          <a:p>
            <a:pPr defTabSz="966612">
              <a:defRPr/>
            </a:pPr>
            <a:r>
              <a:rPr lang="en-US" baseline="0" dirty="0" smtClean="0">
                <a:latin typeface="Arial" pitchFamily="34" charset="0"/>
                <a:cs typeface="Arial" pitchFamily="34" charset="0"/>
              </a:rPr>
              <a:t>Remind participants that they have the PowerPoint slides in their handout to take notes on, if they wish.  </a:t>
            </a: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Many teachers feel</a:t>
            </a:r>
            <a:r>
              <a:rPr lang="en-US" baseline="0" dirty="0" smtClean="0">
                <a:latin typeface="Arial" pitchFamily="34" charset="0"/>
                <a:cs typeface="Arial" pitchFamily="34" charset="0"/>
              </a:rPr>
              <a:t> a little uncomfortable with this trait. </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Point out the sequence – first, is the writing easy to read (ignore punctuation errors and read aloud)?  Second is there variety or do you notice most sentences starting the same way, being simple declarative sentences or does the writer vary beginnings, ask questions, etc.?  Stylistic control is last issue here and teachers can address it to the degree they themselves feel comfortable.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775260" indent="-550401" defTabSz="966559">
              <a:lnSpc>
                <a:spcPct val="90000"/>
              </a:lnSpc>
              <a:spcBef>
                <a:spcPts val="1374"/>
              </a:spcBef>
              <a:buClr>
                <a:schemeClr val="tx1"/>
              </a:buClr>
              <a:defRPr/>
            </a:pPr>
            <a:r>
              <a:rPr lang="en-US" kern="0" dirty="0" smtClean="0">
                <a:latin typeface="Arial" pitchFamily="34" charset="0"/>
                <a:ea typeface="Lucida Grande" charset="0"/>
                <a:cs typeface="Arial" pitchFamily="34" charset="0"/>
                <a:sym typeface="Lucida Grande" charset="0"/>
              </a:rPr>
              <a:t>Facilitator – use the information below to firm up your understanding of the different issues here, but remember that content teachers don’t want a lot of detail about conventions – at least at this overview level of workshop</a:t>
            </a:r>
          </a:p>
          <a:p>
            <a:pPr marL="775260" indent="-550401" defTabSz="966559">
              <a:lnSpc>
                <a:spcPct val="90000"/>
              </a:lnSpc>
              <a:spcBef>
                <a:spcPts val="1374"/>
              </a:spcBef>
              <a:buClr>
                <a:schemeClr val="tx1"/>
              </a:buClr>
              <a:defRPr/>
            </a:pPr>
            <a:r>
              <a:rPr lang="en-US" kern="0" dirty="0" smtClean="0">
                <a:latin typeface="Arial" pitchFamily="34" charset="0"/>
                <a:ea typeface="Lucida Grande" charset="0"/>
                <a:cs typeface="Arial" pitchFamily="34" charset="0"/>
                <a:sym typeface="Lucida Grande" charset="0"/>
              </a:rPr>
              <a:t>Kinds of errors – are errors occurring when using more sophisticated conventions, or are the errors ones you would expect most high school students to have mastered in grade school or middle school, such as run-on sentences or misspellings of common words?</a:t>
            </a:r>
          </a:p>
          <a:p>
            <a:pPr marL="775260" indent="-550401" defTabSz="966559">
              <a:lnSpc>
                <a:spcPct val="90000"/>
              </a:lnSpc>
              <a:spcBef>
                <a:spcPts val="1374"/>
              </a:spcBef>
              <a:buClr>
                <a:schemeClr val="tx1"/>
              </a:buClr>
              <a:defRPr/>
            </a:pPr>
            <a:r>
              <a:rPr lang="en-US" kern="0" dirty="0" smtClean="0">
                <a:latin typeface="Arial" pitchFamily="34" charset="0"/>
                <a:ea typeface="Lucida Grande" charset="0"/>
                <a:cs typeface="Arial" pitchFamily="34" charset="0"/>
                <a:sym typeface="Lucida Grande" charset="0"/>
              </a:rPr>
              <a:t>Significance of errors – </a:t>
            </a:r>
            <a:r>
              <a:rPr lang="en-US" dirty="0" smtClean="0">
                <a:latin typeface="Arial" pitchFamily="34" charset="0"/>
                <a:cs typeface="Arial" pitchFamily="34" charset="0"/>
              </a:rPr>
              <a:t>How important are these errors at the high school level? Some are more significant than others. For example, run-on sentences are very significant, as are misspellings of common words. However, at the 10th grade level, noun/pronoun agreement is NOT considered a significant error; it is a minor error. (An example of the latter: "The principal announced that EACH STUDENT should get THEIR backpacks from THEIR lockers.")   (The Guidelines chart--the one with different conventions expectations for different grade levels--will help make this determination. It says "</a:t>
            </a:r>
            <a:r>
              <a:rPr lang="en-US" u="sng" dirty="0" smtClean="0">
                <a:latin typeface="Arial" pitchFamily="34" charset="0"/>
                <a:cs typeface="Arial" pitchFamily="34" charset="0"/>
              </a:rPr>
              <a:t>Correct</a:t>
            </a:r>
            <a:r>
              <a:rPr lang="en-US" dirty="0" smtClean="0">
                <a:latin typeface="Arial" pitchFamily="34" charset="0"/>
                <a:cs typeface="Arial" pitchFamily="34" charset="0"/>
              </a:rPr>
              <a:t> end-of-sentence punctuation," but says only "</a:t>
            </a:r>
            <a:r>
              <a:rPr lang="en-US" u="sng" dirty="0" smtClean="0">
                <a:latin typeface="Arial" pitchFamily="34" charset="0"/>
                <a:cs typeface="Arial" pitchFamily="34" charset="0"/>
              </a:rPr>
              <a:t>general control</a:t>
            </a:r>
            <a:r>
              <a:rPr lang="en-US" dirty="0" smtClean="0">
                <a:latin typeface="Arial" pitchFamily="34" charset="0"/>
                <a:cs typeface="Arial" pitchFamily="34" charset="0"/>
              </a:rPr>
              <a:t>  of noun/pronoun agreement.")</a:t>
            </a:r>
          </a:p>
          <a:p>
            <a:pPr marL="775260" indent="-550401" defTabSz="966559">
              <a:lnSpc>
                <a:spcPct val="90000"/>
              </a:lnSpc>
              <a:spcBef>
                <a:spcPts val="1374"/>
              </a:spcBef>
              <a:buClr>
                <a:schemeClr val="tx1"/>
              </a:buClr>
              <a:defRPr/>
            </a:pPr>
            <a:r>
              <a:rPr lang="en-US" kern="0" dirty="0" smtClean="0">
                <a:latin typeface="Arial" pitchFamily="34" charset="0"/>
                <a:ea typeface="Lucida Grande" charset="0"/>
                <a:cs typeface="Arial" pitchFamily="34" charset="0"/>
                <a:sym typeface="Lucida Grande" charset="0"/>
              </a:rPr>
              <a:t>Proportion of errors is important as it relates to overall text length and complexity – a longer, more sophisticated paper may be forgiven a few errors, where a short, 1 page simple paper with end of sentence punctuation or basic capitalization errors would not. </a:t>
            </a:r>
            <a:r>
              <a:rPr lang="en-US" dirty="0" smtClean="0">
                <a:latin typeface="Arial" pitchFamily="34" charset="0"/>
                <a:cs typeface="Arial" pitchFamily="34" charset="0"/>
              </a:rPr>
              <a:t>Proportion of Errors in relation to overall text length and complexity: How many errors occur in proportion to the amount and complexity of the writing? For example, a dense, two-page, complex paper with two or three ineffective sentence fragments might still meet the standard (depending on the nature and frequency of other errors), whereas a shorter, one-page paper with large handwriting that has two or three ineffective fragments might not. </a:t>
            </a:r>
          </a:p>
        </p:txBody>
      </p:sp>
      <p:sp>
        <p:nvSpPr>
          <p:cNvPr id="4" name="Slide Number Placeholder 3"/>
          <p:cNvSpPr>
            <a:spLocks noGrp="1"/>
          </p:cNvSpPr>
          <p:nvPr>
            <p:ph type="sldNum" sz="quarter" idx="10"/>
          </p:nvPr>
        </p:nvSpPr>
        <p:spPr/>
        <p:txBody>
          <a:bodyPr/>
          <a:lstStyle/>
          <a:p>
            <a:fld id="{849084CD-6D10-4D47-A02F-A823621759B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Most teachers feel pretty comfortable with the list above.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It is when English</a:t>
            </a:r>
            <a:r>
              <a:rPr lang="en-US" baseline="0" dirty="0" smtClean="0">
                <a:latin typeface="Arial" pitchFamily="34" charset="0"/>
                <a:cs typeface="Arial" pitchFamily="34" charset="0"/>
              </a:rPr>
              <a:t> teachers expect them to catch more sophisticated  internal punctuation or structural errors that content teachers want to skip conventions.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latin typeface="Arial" pitchFamily="34" charset="0"/>
                <a:cs typeface="Arial" pitchFamily="34" charset="0"/>
              </a:rPr>
              <a:t>Point out that there are different grade level expectations for each trait and especially</a:t>
            </a:r>
            <a:r>
              <a:rPr lang="en-US" baseline="0" dirty="0" smtClean="0">
                <a:latin typeface="Arial" pitchFamily="34" charset="0"/>
                <a:cs typeface="Arial" pitchFamily="34" charset="0"/>
              </a:rPr>
              <a:t> for </a:t>
            </a:r>
            <a:r>
              <a:rPr lang="en-US" dirty="0" smtClean="0">
                <a:latin typeface="Arial" pitchFamily="34" charset="0"/>
                <a:cs typeface="Arial" pitchFamily="34" charset="0"/>
              </a:rPr>
              <a:t>conventions.  Also note that we are scoring “usage” not “grammar” –</a:t>
            </a:r>
            <a:r>
              <a:rPr lang="en-US" baseline="0" dirty="0" smtClean="0">
                <a:latin typeface="Arial" pitchFamily="34" charset="0"/>
                <a:cs typeface="Arial" pitchFamily="34" charset="0"/>
              </a:rPr>
              <a:t> students ability to use standard English in writing not the ability to name parts of speech.</a:t>
            </a:r>
            <a:r>
              <a:rPr lang="en-US" dirty="0" smtClean="0">
                <a:latin typeface="Arial" pitchFamily="34" charset="0"/>
                <a:cs typeface="Arial" pitchFamily="34" charset="0"/>
              </a:rPr>
              <a:t> Participants will </a:t>
            </a:r>
            <a:r>
              <a:rPr lang="en-US" baseline="0" dirty="0" smtClean="0">
                <a:latin typeface="Arial" pitchFamily="34" charset="0"/>
                <a:cs typeface="Arial" pitchFamily="34" charset="0"/>
              </a:rPr>
              <a:t>receive this handout if they take the more in-depth scoring training. </a:t>
            </a:r>
          </a:p>
          <a:p>
            <a:pPr defTabSz="966612">
              <a:defRPr/>
            </a:pPr>
            <a:endParaRPr lang="en-US" baseline="0" dirty="0" smtClean="0">
              <a:latin typeface="Arial" pitchFamily="34" charset="0"/>
              <a:cs typeface="Arial" pitchFamily="34" charset="0"/>
              <a:sym typeface="Arial" charset="0"/>
            </a:endParaRPr>
          </a:p>
          <a:p>
            <a:pPr defTabSz="966612">
              <a:defRPr/>
            </a:pPr>
            <a:r>
              <a:rPr lang="en-US" baseline="0" dirty="0" smtClean="0">
                <a:latin typeface="Arial" pitchFamily="34" charset="0"/>
                <a:cs typeface="Arial" pitchFamily="34" charset="0"/>
                <a:sym typeface="Arial" charset="0"/>
              </a:rPr>
              <a:t>For facilitator background, s</a:t>
            </a:r>
            <a:r>
              <a:rPr lang="en-US" dirty="0" smtClean="0">
                <a:latin typeface="Arial" pitchFamily="34" charset="0"/>
                <a:cs typeface="Arial" pitchFamily="34" charset="0"/>
                <a:sym typeface="Arial" charset="0"/>
              </a:rPr>
              <a:t>pecific expectations for each trait/each grade level can be found on ODE website at: </a:t>
            </a:r>
            <a:r>
              <a:rPr lang="en-US" dirty="0" smtClean="0">
                <a:solidFill>
                  <a:srgbClr val="0E3F96"/>
                </a:solidFill>
                <a:latin typeface="Arial" pitchFamily="34" charset="0"/>
                <a:cs typeface="Arial" pitchFamily="34" charset="0"/>
                <a:sym typeface="Arial" charset="0"/>
                <a:hlinkClick r:id="rId3"/>
              </a:rPr>
              <a:t>http://www.ode.state.or.us/wma/teachlearn/testing/dev/testspecs/asmtwrtestspecshs_0910.pdf</a:t>
            </a:r>
            <a:r>
              <a:rPr lang="en-US" dirty="0" smtClean="0">
                <a:solidFill>
                  <a:srgbClr val="0E3F96"/>
                </a:solidFill>
                <a:latin typeface="Arial" pitchFamily="34" charset="0"/>
                <a:cs typeface="Arial" pitchFamily="34" charset="0"/>
                <a:sym typeface="Arial" charset="0"/>
              </a:rPr>
              <a:t> </a:t>
            </a:r>
          </a:p>
          <a:p>
            <a:pPr defTabSz="966612">
              <a:defRPr/>
            </a:pPr>
            <a:endParaRPr lang="en-US" dirty="0" smtClean="0">
              <a:solidFill>
                <a:srgbClr val="0E3F96"/>
              </a:solidFill>
              <a:latin typeface="Arial" pitchFamily="34" charset="0"/>
              <a:cs typeface="Arial" pitchFamily="34" charset="0"/>
              <a:sym typeface="Arial"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Although voice is</a:t>
            </a:r>
            <a:r>
              <a:rPr lang="en-US" baseline="0" dirty="0" smtClean="0">
                <a:latin typeface="Arial" pitchFamily="34" charset="0"/>
                <a:cs typeface="Arial" pitchFamily="34" charset="0"/>
              </a:rPr>
              <a:t> not a required trait for the Essential Skills, it is what makes writing lively and interesting.  Giving students a score for voice provides good feedback about how their writing impacts the reader and may provide some motivation for students to think about audience when writing.</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This page give some additional info about voice, including the</a:t>
            </a:r>
            <a:r>
              <a:rPr lang="en-US" baseline="0" dirty="0" smtClean="0">
                <a:latin typeface="Arial" pitchFamily="34" charset="0"/>
                <a:cs typeface="Arial" pitchFamily="34" charset="0"/>
              </a:rPr>
              <a:t> fact that if students are writing a more formal paper, the voice should be more objective and academic. </a:t>
            </a:r>
            <a:r>
              <a:rPr lang="en-US" dirty="0" smtClean="0">
                <a:latin typeface="Arial" pitchFamily="34" charset="0"/>
                <a:cs typeface="Arial" pitchFamily="34" charset="0"/>
              </a:rPr>
              <a:t>This handout will be included in the in-depth</a:t>
            </a:r>
            <a:r>
              <a:rPr lang="en-US" baseline="0" dirty="0" smtClean="0">
                <a:latin typeface="Arial" pitchFamily="34" charset="0"/>
                <a:cs typeface="Arial" pitchFamily="34" charset="0"/>
              </a:rPr>
              <a:t> training materials.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Again, this trait is not required.  Some teachers may not feel confident about this trait or may not see its value.  Point out that raters are not looking for students who know how to use a thesaurus, but for good</a:t>
            </a:r>
            <a:r>
              <a:rPr lang="en-US" baseline="0" dirty="0" smtClean="0">
                <a:latin typeface="Arial" pitchFamily="34" charset="0"/>
                <a:cs typeface="Arial" pitchFamily="34" charset="0"/>
              </a:rPr>
              <a:t> specific language rather than vague terms.  “</a:t>
            </a:r>
            <a:r>
              <a:rPr lang="en-US" dirty="0" smtClean="0">
                <a:latin typeface="Arial" pitchFamily="34" charset="0"/>
                <a:cs typeface="Arial" pitchFamily="34" charset="0"/>
              </a:rPr>
              <a:t>The difference between the almost right word &amp; the right word is really a large matter--it's the difference between the lightning bug and the lightning.” Mark Twain</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Briefly walk</a:t>
            </a:r>
            <a:r>
              <a:rPr lang="en-US" baseline="0" dirty="0" smtClean="0">
                <a:latin typeface="Arial" pitchFamily="34" charset="0"/>
                <a:cs typeface="Arial" pitchFamily="34" charset="0"/>
              </a:rPr>
              <a:t> through each stage of the writing process.  Encouraging students to use these steps will likely produce better writing.  Consistent use of these terms across the curriculum also helps students to see importance.</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Teachers do not need to provide time for or require evidence of each stage for every assignment, but including some emphasis on the process and allowing some time when working on big assignments, helps to reinforce importance of writing.  Following slides will give some suggestions for using the scoring guide in writing process and across the curriculum.</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Really important</a:t>
            </a:r>
            <a:r>
              <a:rPr lang="en-US" baseline="0" dirty="0" smtClean="0">
                <a:latin typeface="Arial" pitchFamily="34" charset="0"/>
                <a:cs typeface="Arial" pitchFamily="34" charset="0"/>
              </a:rPr>
              <a:t> to reassure content teachers that they can contribute to the improvement of writing in their school without taking on the full responsibility of becoming “a writing teacher.”</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These</a:t>
            </a:r>
            <a:r>
              <a:rPr lang="en-US" baseline="0" dirty="0" smtClean="0">
                <a:latin typeface="Arial" pitchFamily="34" charset="0"/>
                <a:cs typeface="Arial" pitchFamily="34" charset="0"/>
              </a:rPr>
              <a:t> are examples teachers can easily implement – give their students the Student Language Version of the Scoring Guide (</a:t>
            </a:r>
            <a:r>
              <a:rPr lang="en-US" dirty="0" smtClean="0">
                <a:latin typeface="Arial" pitchFamily="34" charset="0"/>
                <a:cs typeface="Arial" pitchFamily="34" charset="0"/>
                <a:sym typeface="Helvetica" charset="0"/>
              </a:rPr>
              <a:t>in Participant Packet</a:t>
            </a:r>
            <a:r>
              <a:rPr lang="en-US" baseline="0" dirty="0" smtClean="0">
                <a:latin typeface="Arial" pitchFamily="34" charset="0"/>
                <a:cs typeface="Arial" pitchFamily="34" charset="0"/>
              </a:rPr>
              <a:t>) when the assignment is given and tell them their grade will be based on two or three (or more) of the traits.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59">
              <a:defRPr/>
            </a:pPr>
            <a:r>
              <a:rPr lang="en-US" b="0" dirty="0" smtClean="0">
                <a:latin typeface="Arial" pitchFamily="34" charset="0"/>
                <a:cs typeface="Arial" pitchFamily="34" charset="0"/>
              </a:rPr>
              <a:t>This is the</a:t>
            </a:r>
            <a:r>
              <a:rPr lang="en-US" b="0" baseline="0" dirty="0" smtClean="0">
                <a:latin typeface="Arial" pitchFamily="34" charset="0"/>
                <a:cs typeface="Arial" pitchFamily="34" charset="0"/>
              </a:rPr>
              <a:t> Oregon Administrative Rule, adopted by the State Board of Education, that sets the diploma requirements for the Essential Skills.  </a:t>
            </a:r>
            <a:r>
              <a:rPr lang="en-US" b="0" dirty="0" smtClean="0">
                <a:latin typeface="Arial" pitchFamily="34" charset="0"/>
                <a:cs typeface="Arial" pitchFamily="34" charset="0"/>
              </a:rPr>
              <a:t>These Essential Skills are also required for subsequent entering freshmen classes.  The Essential Skill of Apply math will be implemented for students who first enrolled in 9</a:t>
            </a:r>
            <a:r>
              <a:rPr lang="en-US" b="0" baseline="30000" dirty="0" smtClean="0">
                <a:latin typeface="Arial" pitchFamily="34" charset="0"/>
                <a:cs typeface="Arial" pitchFamily="34" charset="0"/>
              </a:rPr>
              <a:t>th</a:t>
            </a:r>
            <a:r>
              <a:rPr lang="en-US" b="0" dirty="0" smtClean="0">
                <a:latin typeface="Arial" pitchFamily="34" charset="0"/>
                <a:cs typeface="Arial" pitchFamily="34" charset="0"/>
              </a:rPr>
              <a:t> grade in 2010-11.</a:t>
            </a:r>
          </a:p>
          <a:p>
            <a:endParaRPr lang="en-US" dirty="0"/>
          </a:p>
        </p:txBody>
      </p:sp>
      <p:sp>
        <p:nvSpPr>
          <p:cNvPr id="4" name="Slide Number Placeholder 3"/>
          <p:cNvSpPr>
            <a:spLocks noGrp="1"/>
          </p:cNvSpPr>
          <p:nvPr>
            <p:ph type="sldNum" sz="quarter" idx="10"/>
          </p:nvPr>
        </p:nvSpPr>
        <p:spPr/>
        <p:txBody>
          <a:bodyPr/>
          <a:lstStyle/>
          <a:p>
            <a:fld id="{849084CD-6D10-4D47-A02F-A823621759B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sym typeface="Helvetica" charset="0"/>
              </a:rPr>
              <a:t>Refer to Handout: “Student Language Scoring Guide: High School Condensed Version” (in Participant Packet)</a:t>
            </a:r>
          </a:p>
          <a:p>
            <a:endParaRPr lang="en-US" dirty="0" smtClean="0">
              <a:latin typeface="Arial" pitchFamily="34" charset="0"/>
              <a:cs typeface="Arial" pitchFamily="34" charset="0"/>
              <a:sym typeface="Helvetica" charset="0"/>
            </a:endParaRPr>
          </a:p>
          <a:p>
            <a:r>
              <a:rPr lang="en-US" dirty="0" smtClean="0">
                <a:latin typeface="Arial" pitchFamily="34" charset="0"/>
                <a:cs typeface="Arial" pitchFamily="34" charset="0"/>
                <a:sym typeface="Helvetica" charset="0"/>
              </a:rPr>
              <a:t>GREAT resource for use with students in classroom--ONE PAGE front and back--can be used in many activities such as those suggested here</a:t>
            </a:r>
          </a:p>
          <a:p>
            <a:endParaRPr lang="en-US" dirty="0" smtClean="0">
              <a:latin typeface="Arial" pitchFamily="34" charset="0"/>
              <a:cs typeface="Arial" pitchFamily="34" charset="0"/>
              <a:sym typeface="Helvetica" charset="0"/>
            </a:endParaRPr>
          </a:p>
          <a:p>
            <a:r>
              <a:rPr lang="en-US" dirty="0" smtClean="0">
                <a:latin typeface="Arial" pitchFamily="34" charset="0"/>
                <a:cs typeface="Arial" pitchFamily="34" charset="0"/>
                <a:sym typeface="Helvetica" charset="0"/>
              </a:rPr>
              <a:t>Refer</a:t>
            </a:r>
            <a:r>
              <a:rPr lang="en-US" baseline="0" dirty="0" smtClean="0">
                <a:latin typeface="Arial" pitchFamily="34" charset="0"/>
                <a:cs typeface="Arial" pitchFamily="34" charset="0"/>
                <a:sym typeface="Helvetica" charset="0"/>
              </a:rPr>
              <a:t> to </a:t>
            </a:r>
            <a:r>
              <a:rPr lang="en-US" dirty="0" smtClean="0">
                <a:latin typeface="Arial" pitchFamily="34" charset="0"/>
                <a:cs typeface="Arial" pitchFamily="34" charset="0"/>
                <a:sym typeface="Helvetica" charset="0"/>
              </a:rPr>
              <a:t>Handout: “High School</a:t>
            </a:r>
            <a:r>
              <a:rPr lang="en-US" baseline="0" dirty="0" smtClean="0">
                <a:latin typeface="Arial" pitchFamily="34" charset="0"/>
                <a:cs typeface="Arial" pitchFamily="34" charset="0"/>
                <a:sym typeface="Helvetica" charset="0"/>
              </a:rPr>
              <a:t> </a:t>
            </a:r>
            <a:r>
              <a:rPr lang="en-US" dirty="0" smtClean="0">
                <a:latin typeface="Arial" pitchFamily="34" charset="0"/>
                <a:cs typeface="Arial" pitchFamily="34" charset="0"/>
                <a:sym typeface="Helvetica" charset="0"/>
              </a:rPr>
              <a:t>Guide to Revision” for final bullet (in Participant Packet).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Students can exchange papers or do a self-rating if given time in</a:t>
            </a:r>
            <a:r>
              <a:rPr lang="en-US" baseline="0" dirty="0" smtClean="0">
                <a:latin typeface="Arial" pitchFamily="34" charset="0"/>
                <a:cs typeface="Arial" pitchFamily="34" charset="0"/>
              </a:rPr>
              <a:t> class.  Teachers can also ask students to fill out the High School Guide to Revision and turn it in (along with a self-rating) with the final paper.  Creates some accountability for students to examine their writing.</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Here is where teachers can use the scoring</a:t>
            </a:r>
            <a:r>
              <a:rPr lang="en-US" baseline="0" dirty="0" smtClean="0">
                <a:latin typeface="Arial" pitchFamily="34" charset="0"/>
                <a:cs typeface="Arial" pitchFamily="34" charset="0"/>
              </a:rPr>
              <a:t> guide literally – Highlight a score and several bullets indicating what a student did right on a given writing assignment.  Can the student raise his/her grade by revising and improving?</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Some teachers like to use a quarter sheet of paper with all the traits listed in sequence (provided </a:t>
            </a:r>
            <a:r>
              <a:rPr lang="en-US" dirty="0" smtClean="0">
                <a:latin typeface="Arial" pitchFamily="34" charset="0"/>
                <a:cs typeface="Arial" pitchFamily="34" charset="0"/>
                <a:sym typeface="Helvetica" charset="0"/>
              </a:rPr>
              <a:t>in Participant Packet</a:t>
            </a:r>
            <a:r>
              <a:rPr lang="en-US" baseline="0" dirty="0" smtClean="0">
                <a:latin typeface="Arial" pitchFamily="34" charset="0"/>
                <a:cs typeface="Arial" pitchFamily="34" charset="0"/>
              </a:rPr>
              <a:t>).  Then the teacher writes score next to those rated.  Can also ask student to rate him/herself before teacher sees paper.</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These are the many</a:t>
            </a:r>
            <a:r>
              <a:rPr lang="en-US" baseline="0" dirty="0" smtClean="0">
                <a:latin typeface="Arial" pitchFamily="34" charset="0"/>
                <a:cs typeface="Arial" pitchFamily="34" charset="0"/>
              </a:rPr>
              <a:t> ways the Writing Scoring Guide can be used for summative assessment.</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Bullet #3 refers to the idea of keeping samples of a student’s writing during a semester or year and then returning several papers from different times as a packet to show both teacher and student the growth over time.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This is summary reminder of the requirements for a student to demonstrate mastery</a:t>
            </a:r>
            <a:r>
              <a:rPr lang="en-US" baseline="0" dirty="0" smtClean="0">
                <a:latin typeface="Arial" pitchFamily="34" charset="0"/>
                <a:cs typeface="Arial" pitchFamily="34" charset="0"/>
              </a:rPr>
              <a:t> of the Essential Skill of Writing using work samples. (repeated from earlier in the presentation)</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Question to group is “How is our school set up to help students succeed with this?”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latin typeface="Arial" pitchFamily="34" charset="0"/>
                <a:cs typeface="Arial" pitchFamily="34" charset="0"/>
              </a:rPr>
              <a:t>Refer to Handout – “Incorporating the Writing Process” (</a:t>
            </a:r>
            <a:r>
              <a:rPr lang="en-US" dirty="0" smtClean="0">
                <a:latin typeface="Arial" pitchFamily="34" charset="0"/>
                <a:cs typeface="Arial" pitchFamily="34" charset="0"/>
                <a:sym typeface="Helvetica" charset="0"/>
              </a:rPr>
              <a:t>in Participant Packet</a:t>
            </a:r>
            <a:r>
              <a:rPr lang="en-US" baseline="0" dirty="0" smtClean="0">
                <a:latin typeface="Arial" pitchFamily="34" charset="0"/>
                <a:cs typeface="Arial" pitchFamily="34" charset="0"/>
              </a:rPr>
              <a:t>) -- </a:t>
            </a:r>
            <a:r>
              <a:rPr lang="en-US" sz="1300" dirty="0" smtClean="0">
                <a:latin typeface="Arial" pitchFamily="34" charset="0"/>
                <a:cs typeface="Arial" pitchFamily="34" charset="0"/>
                <a:sym typeface="Helvetica" charset="0"/>
              </a:rPr>
              <a:t>stress </a:t>
            </a:r>
            <a:r>
              <a:rPr lang="en-US" sz="1300" b="1" dirty="0" smtClean="0">
                <a:latin typeface="Arial" pitchFamily="34" charset="0"/>
                <a:cs typeface="Arial" pitchFamily="34" charset="0"/>
                <a:sym typeface="Helvetica" charset="0"/>
              </a:rPr>
              <a:t>quality</a:t>
            </a:r>
            <a:r>
              <a:rPr lang="en-US" sz="1300" dirty="0" smtClean="0">
                <a:latin typeface="Arial" pitchFamily="34" charset="0"/>
                <a:cs typeface="Arial" pitchFamily="34" charset="0"/>
                <a:sym typeface="Helvetica" charset="0"/>
              </a:rPr>
              <a:t> and time investment vs. </a:t>
            </a:r>
            <a:r>
              <a:rPr lang="en-US" sz="1300" b="1" dirty="0" smtClean="0">
                <a:latin typeface="Arial" pitchFamily="34" charset="0"/>
                <a:cs typeface="Arial" pitchFamily="34" charset="0"/>
                <a:sym typeface="Helvetica" charset="0"/>
              </a:rPr>
              <a:t>quantity</a:t>
            </a:r>
            <a:r>
              <a:rPr lang="en-US" sz="1300" dirty="0" smtClean="0">
                <a:latin typeface="Arial" pitchFamily="34" charset="0"/>
                <a:cs typeface="Arial" pitchFamily="34" charset="0"/>
                <a:sym typeface="Helvetica" charset="0"/>
              </a:rPr>
              <a:t> of work samples.</a:t>
            </a:r>
          </a:p>
          <a:p>
            <a:endParaRPr lang="en-US" sz="1300" dirty="0" smtClean="0">
              <a:latin typeface="Arial" pitchFamily="34" charset="0"/>
              <a:cs typeface="Arial" pitchFamily="34" charset="0"/>
              <a:sym typeface="Helvetica" charset="0"/>
            </a:endParaRPr>
          </a:p>
          <a:p>
            <a:r>
              <a:rPr lang="en-US" sz="1300" dirty="0" smtClean="0">
                <a:latin typeface="Arial" pitchFamily="34" charset="0"/>
                <a:cs typeface="Arial" pitchFamily="34" charset="0"/>
                <a:sym typeface="Helvetica" charset="0"/>
              </a:rPr>
              <a:t>One quality writing assignment per semester in every content area class would make a big difference in student writing.</a:t>
            </a:r>
          </a:p>
          <a:p>
            <a:r>
              <a:rPr lang="en-US" sz="1300" dirty="0" smtClean="0">
                <a:latin typeface="Arial" pitchFamily="34" charset="0"/>
                <a:cs typeface="Arial" pitchFamily="34" charset="0"/>
                <a:sym typeface="Helvetica" charset="0"/>
              </a:rPr>
              <a:t>Summarize example of process on handout.</a:t>
            </a:r>
            <a:endParaRPr lang="en-US" sz="1300" dirty="0">
              <a:latin typeface="Arial" pitchFamily="34" charset="0"/>
              <a:cs typeface="Arial" pitchFamily="34" charset="0"/>
              <a:sym typeface="Helvetica"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latin typeface="Arial" pitchFamily="34" charset="0"/>
                <a:cs typeface="Arial" pitchFamily="34" charset="0"/>
              </a:rPr>
              <a:t>Students should be allowed </a:t>
            </a:r>
            <a:r>
              <a:rPr lang="en-US" b="1" dirty="0" smtClean="0">
                <a:latin typeface="Arial" pitchFamily="34" charset="0"/>
                <a:cs typeface="Arial" pitchFamily="34" charset="0"/>
              </a:rPr>
              <a:t>ample</a:t>
            </a:r>
            <a:r>
              <a:rPr lang="en-US" dirty="0" smtClean="0">
                <a:latin typeface="Arial" pitchFamily="34" charset="0"/>
                <a:cs typeface="Arial" pitchFamily="34" charset="0"/>
              </a:rPr>
              <a:t> </a:t>
            </a:r>
            <a:r>
              <a:rPr lang="en-US" b="1" dirty="0" smtClean="0">
                <a:latin typeface="Arial" pitchFamily="34" charset="0"/>
                <a:cs typeface="Arial" pitchFamily="34" charset="0"/>
              </a:rPr>
              <a:t>time</a:t>
            </a:r>
            <a:r>
              <a:rPr lang="en-US" dirty="0" smtClean="0">
                <a:latin typeface="Arial" pitchFamily="34" charset="0"/>
                <a:cs typeface="Arial" pitchFamily="34" charset="0"/>
              </a:rPr>
              <a:t> to do their best work. Generally, three one-hour sessions are recommended.</a:t>
            </a:r>
          </a:p>
          <a:p>
            <a:pPr lvl="0"/>
            <a:endParaRPr lang="en-US" dirty="0" smtClean="0">
              <a:latin typeface="Arial" pitchFamily="34" charset="0"/>
              <a:cs typeface="Arial" pitchFamily="34" charset="0"/>
            </a:endParaRPr>
          </a:p>
          <a:p>
            <a:pPr lvl="0"/>
            <a:r>
              <a:rPr lang="en-US" dirty="0" smtClean="0">
                <a:latin typeface="Arial" pitchFamily="34" charset="0"/>
                <a:cs typeface="Arial" pitchFamily="34" charset="0"/>
              </a:rPr>
              <a:t>According to</a:t>
            </a:r>
            <a:r>
              <a:rPr lang="en-US" baseline="0" dirty="0" smtClean="0">
                <a:latin typeface="Arial" pitchFamily="34" charset="0"/>
                <a:cs typeface="Arial" pitchFamily="34" charset="0"/>
              </a:rPr>
              <a:t> Appendix M of the 2011-12 Test Administration Manual, students may use outside resources for one of the three writing work samples (as in a research paper), but the student must then provide additional evidence that the work is his/hers alone.</a:t>
            </a:r>
          </a:p>
          <a:p>
            <a:pPr lvl="0"/>
            <a:r>
              <a:rPr lang="en-US" dirty="0" smtClean="0">
                <a:latin typeface="Arial" pitchFamily="34" charset="0"/>
                <a:cs typeface="Arial" pitchFamily="34" charset="0"/>
                <a:hlinkClick r:id="rId3"/>
              </a:rPr>
              <a:t>http://www.ode.state.or.us/search/page/?=486</a:t>
            </a:r>
            <a:r>
              <a:rPr lang="en-US" dirty="0" smtClean="0">
                <a:latin typeface="Arial" pitchFamily="34" charset="0"/>
                <a:cs typeface="Arial" pitchFamily="34" charset="0"/>
              </a:rPr>
              <a:t>  Select Appendix M</a:t>
            </a:r>
          </a:p>
          <a:p>
            <a:pPr lvl="0"/>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Reminders that students may use word processors with</a:t>
            </a:r>
            <a:r>
              <a:rPr lang="en-US" baseline="0" dirty="0" smtClean="0">
                <a:latin typeface="Arial" pitchFamily="34" charset="0"/>
                <a:cs typeface="Arial" pitchFamily="34" charset="0"/>
              </a:rPr>
              <a:t> grammar and spell check features.  One issue to consider is how to keep work in progress secure so that students cannot access it from outside the supervised setting.</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Teachers</a:t>
            </a:r>
            <a:r>
              <a:rPr lang="en-US" baseline="0" dirty="0" smtClean="0">
                <a:latin typeface="Arial" pitchFamily="34" charset="0"/>
                <a:cs typeface="Arial" pitchFamily="34" charset="0"/>
              </a:rPr>
              <a:t> who rate student work samples for the purpose of demonstrating proficiency in the Essential Skill of Writing, must be well-trained in using the scoring guide.  Additional workshops will be available for those who wish to do this.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Also, a reminder that only one rater is required.  However, a number of districts are considering having two raters for papers that are in the 3 – 4 range.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Students may receive feedback after a work sample has been scored and they may revise the work sample (in</a:t>
            </a:r>
            <a:r>
              <a:rPr lang="en-US" baseline="0" dirty="0" smtClean="0">
                <a:latin typeface="Arial" pitchFamily="34" charset="0"/>
                <a:cs typeface="Arial" pitchFamily="34" charset="0"/>
              </a:rPr>
              <a:t> a supervised setting) and resubmit it to be scored again.  Typically, this would be offered to students whose paper nearly meets the standard of all 4’s rather than for papers in the 1 &amp; 2 range where more instruction may be needed.</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Refer to Handout – Writing Scoring </a:t>
            </a:r>
            <a:r>
              <a:rPr lang="en-US" baseline="0" smtClean="0">
                <a:latin typeface="Arial" pitchFamily="34" charset="0"/>
                <a:cs typeface="Arial" pitchFamily="34" charset="0"/>
              </a:rPr>
              <a:t>Form (</a:t>
            </a:r>
            <a:r>
              <a:rPr lang="en-US" smtClean="0">
                <a:latin typeface="Arial" pitchFamily="34" charset="0"/>
                <a:cs typeface="Arial" pitchFamily="34" charset="0"/>
                <a:sym typeface="Helvetica" charset="0"/>
              </a:rPr>
              <a:t>in Participant Packet</a:t>
            </a:r>
            <a:r>
              <a:rPr lang="en-US" baseline="0" smtClean="0">
                <a:latin typeface="Arial" pitchFamily="34" charset="0"/>
                <a:cs typeface="Arial" pitchFamily="34" charset="0"/>
              </a:rPr>
              <a: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Please adjust this slide to reflect your information.  You can either list dates if you have specifically scheduled future</a:t>
            </a:r>
            <a:r>
              <a:rPr lang="en-US" baseline="0" dirty="0" smtClean="0">
                <a:latin typeface="Arial" pitchFamily="34" charset="0"/>
                <a:cs typeface="Arial" pitchFamily="34" charset="0"/>
              </a:rPr>
              <a:t> workshops, or you can leave it blank with just “Follow-up workshops” and indicate that additional workshops are available on request or will be scheduled later.</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Put your contact information or someone else participants can contact with follow-up questions etc.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For the 2011-13 biennium, students will only be allowed to take the OAKS writing assessment once during their 11</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grade year.</a:t>
            </a:r>
            <a:r>
              <a:rPr lang="en-US" baseline="0" dirty="0" smtClean="0">
                <a:latin typeface="Arial" pitchFamily="34" charset="0"/>
                <a:cs typeface="Arial" pitchFamily="34" charset="0"/>
              </a:rPr>
              <a:t>  As a result, many schools will be implementing the use of Work Samples (on the next slide) as an important means of meeting the Essential Skill Graduation Requirement.</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On March 11, 2011 the State Board of Education approved the SAT</a:t>
            </a:r>
            <a:r>
              <a:rPr lang="en-US" baseline="0" dirty="0" smtClean="0">
                <a:latin typeface="Arial" pitchFamily="34" charset="0"/>
                <a:cs typeface="Arial" pitchFamily="34" charset="0"/>
              </a:rPr>
              <a:t> Writing Assessment as the first standardized test approved for proficiency in the Essential Skill of Writing.  The minimum score required is 460.  The SAT Writing Test is a direct writing assessment.  The Assessment of Essential Skills Review Panel, the group that makes recommendations to the State Board for standardized test options, is committed to recommending only tests that include a direct writing component.</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For most students the SAT is taken during the senior year and most teachers and students will want to be sure Essential Skill proficiency is taken care of before then.  The third option, on the next slide, using work samples will most likely be an important opportunity for many students.</a:t>
            </a: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Asking students</a:t>
            </a:r>
            <a:r>
              <a:rPr lang="en-US" baseline="0" dirty="0" smtClean="0">
                <a:latin typeface="Arial" pitchFamily="34" charset="0"/>
                <a:cs typeface="Arial" pitchFamily="34" charset="0"/>
              </a:rPr>
              <a:t> to do more writing in content area classes will not only improve their writing, it will improve their learning of the content.</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William Zinsser is a journalist and the author of </a:t>
            </a:r>
            <a:r>
              <a:rPr lang="en-US" u="sng" baseline="0" dirty="0" smtClean="0">
                <a:latin typeface="Arial" pitchFamily="34" charset="0"/>
                <a:cs typeface="Arial" pitchFamily="34" charset="0"/>
              </a:rPr>
              <a:t>On Writing Well </a:t>
            </a:r>
            <a:r>
              <a:rPr lang="en-US" baseline="0" dirty="0" smtClean="0">
                <a:latin typeface="Arial" pitchFamily="34" charset="0"/>
                <a:cs typeface="Arial" pitchFamily="34" charset="0"/>
              </a:rPr>
              <a:t>which is an excellent book about what quality writing looks like in various fields of study, business, science, sports, history, etc.</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This slide provides a nice closing and a focal point if you plan to have some Q &amp; A before going into scoring student papers.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In March 2012, the State Board of Education approved a change</a:t>
            </a:r>
            <a:r>
              <a:rPr lang="en-US" baseline="0" dirty="0" smtClean="0">
                <a:latin typeface="Arial" pitchFamily="34" charset="0"/>
                <a:cs typeface="Arial" pitchFamily="34" charset="0"/>
              </a:rPr>
              <a:t> to the requirement for writing work samples to be used for Essential Skills proficiency to bring writing into alignment with reading and mathematics.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To demonstrate proficiency</a:t>
            </a:r>
            <a:r>
              <a:rPr lang="en-US" baseline="0" dirty="0" smtClean="0">
                <a:latin typeface="Arial" pitchFamily="34" charset="0"/>
                <a:cs typeface="Arial" pitchFamily="34" charset="0"/>
              </a:rPr>
              <a:t> in the Essential Skill of Writing using work samples, students must meet all criteria listed here – 2 work samples, one of which must be either expository or persuasive, with scores of 4 or higher in the required traits of Ideas/Content, Organization, Sentence Fluency, and Conventions.</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This presentation will cover many important issues for schools who want to implement a planned system for students to use work samples to meet the Essential Skill of Writing proficiency requirement.</a:t>
            </a: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Use this and the following</a:t>
            </a:r>
            <a:r>
              <a:rPr lang="en-US" baseline="0" dirty="0" smtClean="0">
                <a:latin typeface="Arial" pitchFamily="34" charset="0"/>
                <a:cs typeface="Arial" pitchFamily="34" charset="0"/>
              </a:rPr>
              <a:t> slide for some participant interaction.  Either whole group discussion (if your workshop size is small), or break into small groups and report out using chart paper (allow at least 10 minutes) or pair and share and report out loud (allow 5-7 minutes). See facilitator’s agenda for details.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Point out that the scoring guide you are going to share can make the job of reviewing writing easier (particularly</a:t>
            </a:r>
            <a:r>
              <a:rPr lang="en-US" baseline="0" dirty="0" smtClean="0">
                <a:latin typeface="Arial" pitchFamily="34" charset="0"/>
                <a:cs typeface="Arial" pitchFamily="34" charset="0"/>
              </a:rPr>
              <a:t> if teachers rate only some traits) </a:t>
            </a:r>
            <a:r>
              <a:rPr lang="en-US" dirty="0" smtClean="0">
                <a:latin typeface="Arial" pitchFamily="34" charset="0"/>
                <a:cs typeface="Arial" pitchFamily="34" charset="0"/>
              </a:rPr>
              <a:t> and provide consistent feedback to students from</a:t>
            </a:r>
            <a:r>
              <a:rPr lang="en-US" baseline="0" dirty="0" smtClean="0">
                <a:latin typeface="Arial" pitchFamily="34" charset="0"/>
                <a:cs typeface="Arial" pitchFamily="34" charset="0"/>
              </a:rPr>
              <a:t> all their classes.</a:t>
            </a:r>
          </a:p>
          <a:p>
            <a:endParaRPr lang="en-US" baseline="0" dirty="0" smtClean="0">
              <a:latin typeface="Arial" pitchFamily="34" charset="0"/>
              <a:cs typeface="Arial" pitchFamily="34" charset="0"/>
            </a:endParaRPr>
          </a:p>
          <a:p>
            <a:pPr defTabSz="966612">
              <a:defRPr/>
            </a:pPr>
            <a:r>
              <a:rPr lang="en-US" baseline="0" dirty="0" smtClean="0">
                <a:latin typeface="Arial" pitchFamily="34" charset="0"/>
                <a:cs typeface="Arial" pitchFamily="34" charset="0"/>
              </a:rPr>
              <a:t>You can use this as a group activity also, if desired – even splitting the group so that some respond to the previous slide and some to this slide.</a:t>
            </a: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a:t>
            </a:r>
            <a:r>
              <a:rPr lang="en-US" baseline="0" dirty="0" smtClean="0">
                <a:latin typeface="Arial" pitchFamily="34" charset="0"/>
                <a:cs typeface="Arial" pitchFamily="34" charset="0"/>
              </a:rPr>
              <a:t> n</a:t>
            </a:r>
            <a:r>
              <a:rPr lang="en-US" dirty="0" smtClean="0">
                <a:latin typeface="Arial" pitchFamily="34" charset="0"/>
                <a:cs typeface="Arial" pitchFamily="34" charset="0"/>
              </a:rPr>
              <a:t>ext several slides lay</a:t>
            </a:r>
            <a:r>
              <a:rPr lang="en-US" baseline="0" dirty="0" smtClean="0">
                <a:latin typeface="Arial" pitchFamily="34" charset="0"/>
                <a:cs typeface="Arial" pitchFamily="34" charset="0"/>
              </a:rPr>
              <a:t> out key differences in types of writing assignments that can be scored and used for essential skill proficiency.</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However, all classroom writing activities provide important practice toward successful essential skill work samples as long as students receive consistent feedback.</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Key words are </a:t>
            </a:r>
            <a:r>
              <a:rPr lang="en-US" b="1" dirty="0" smtClean="0">
                <a:latin typeface="Arial" pitchFamily="34" charset="0"/>
                <a:cs typeface="Arial" pitchFamily="34" charset="0"/>
              </a:rPr>
              <a:t>long</a:t>
            </a:r>
            <a:r>
              <a:rPr lang="en-US" b="1" baseline="0" dirty="0" smtClean="0">
                <a:latin typeface="Arial" pitchFamily="34" charset="0"/>
                <a:cs typeface="Arial" pitchFamily="34" charset="0"/>
              </a:rPr>
              <a:t> enough </a:t>
            </a:r>
            <a:r>
              <a:rPr lang="en-US" baseline="0" dirty="0" smtClean="0">
                <a:latin typeface="Arial" pitchFamily="34" charset="0"/>
                <a:cs typeface="Arial" pitchFamily="34" charset="0"/>
              </a:rPr>
              <a:t>and </a:t>
            </a:r>
            <a:r>
              <a:rPr lang="en-US" b="1" baseline="0" dirty="0" smtClean="0">
                <a:latin typeface="Arial" pitchFamily="34" charset="0"/>
                <a:cs typeface="Arial" pitchFamily="34" charset="0"/>
              </a:rPr>
              <a:t>complex enough</a:t>
            </a:r>
          </a:p>
          <a:p>
            <a:endParaRPr lang="en-US" b="1" baseline="0" dirty="0" smtClean="0">
              <a:latin typeface="Arial" pitchFamily="34" charset="0"/>
              <a:cs typeface="Arial" pitchFamily="34" charset="0"/>
            </a:endParaRPr>
          </a:p>
          <a:p>
            <a:pPr defTabSz="966612">
              <a:defRPr/>
            </a:pPr>
            <a:r>
              <a:rPr lang="en-US" b="0" baseline="0" dirty="0" smtClean="0">
                <a:latin typeface="Arial" pitchFamily="34" charset="0"/>
                <a:cs typeface="Arial" pitchFamily="34" charset="0"/>
              </a:rPr>
              <a:t>Refer to Handout:  Guidelines for High School Writing Work Samples (2 pages)</a:t>
            </a:r>
            <a:endParaRPr lang="en-US" b="0" dirty="0" smtClean="0">
              <a:latin typeface="Arial" pitchFamily="34" charset="0"/>
              <a:cs typeface="Arial" pitchFamily="34" charset="0"/>
            </a:endParaRPr>
          </a:p>
          <a:p>
            <a:endParaRPr lang="en-US"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49084CD-6D10-4D47-A02F-A823621759B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23" name="Rectangle 51"/>
          <p:cNvSpPr>
            <a:spLocks noChangeArrowheads="1"/>
          </p:cNvSpPr>
          <p:nvPr/>
        </p:nvSpPr>
        <p:spPr bwMode="ltGray">
          <a:xfrm>
            <a:off x="0" y="476250"/>
            <a:ext cx="9147175" cy="6381750"/>
          </a:xfrm>
          <a:prstGeom prst="rect">
            <a:avLst/>
          </a:prstGeom>
          <a:gradFill rotWithShape="1">
            <a:gsLst>
              <a:gs pos="0">
                <a:schemeClr val="accent1"/>
              </a:gs>
              <a:gs pos="100000">
                <a:schemeClr val="accent1">
                  <a:gamma/>
                  <a:tint val="90980"/>
                  <a:invGamma/>
                </a:schemeClr>
              </a:gs>
            </a:gsLst>
            <a:lin ang="0" scaled="1"/>
          </a:gradFill>
          <a:ln w="9525">
            <a:noFill/>
            <a:miter lim="800000"/>
            <a:headEnd/>
            <a:tailEnd/>
          </a:ln>
          <a:effectLst/>
        </p:spPr>
        <p:txBody>
          <a:bodyPr wrap="none" anchor="ctr"/>
          <a:lstStyle/>
          <a:p>
            <a:endParaRPr lang="en-US"/>
          </a:p>
        </p:txBody>
      </p:sp>
      <p:sp>
        <p:nvSpPr>
          <p:cNvPr id="3107" name="Rectangle 35"/>
          <p:cNvSpPr>
            <a:spLocks noChangeArrowheads="1"/>
          </p:cNvSpPr>
          <p:nvPr/>
        </p:nvSpPr>
        <p:spPr bwMode="gray">
          <a:xfrm>
            <a:off x="0" y="0"/>
            <a:ext cx="9144000" cy="609600"/>
          </a:xfrm>
          <a:prstGeom prst="rect">
            <a:avLst/>
          </a:prstGeom>
          <a:gradFill rotWithShape="1">
            <a:gsLst>
              <a:gs pos="0">
                <a:schemeClr val="accent1">
                  <a:gamma/>
                  <a:shade val="42353"/>
                  <a:invGamma/>
                </a:schemeClr>
              </a:gs>
              <a:gs pos="100000">
                <a:schemeClr val="accent1"/>
              </a:gs>
            </a:gsLst>
            <a:lin ang="0" scaled="1"/>
          </a:gradFill>
          <a:ln w="9525">
            <a:noFill/>
            <a:miter lim="800000"/>
            <a:headEnd/>
            <a:tailEnd/>
          </a:ln>
          <a:effectLst/>
        </p:spPr>
        <p:txBody>
          <a:bodyPr wrap="none" anchor="ctr"/>
          <a:lstStyle/>
          <a:p>
            <a:endParaRPr lang="en-US"/>
          </a:p>
        </p:txBody>
      </p:sp>
      <p:sp>
        <p:nvSpPr>
          <p:cNvPr id="3108" name="Rectangle 36"/>
          <p:cNvSpPr>
            <a:spLocks noChangeArrowheads="1"/>
          </p:cNvSpPr>
          <p:nvPr/>
        </p:nvSpPr>
        <p:spPr bwMode="ltGray">
          <a:xfrm flipV="1">
            <a:off x="304800" y="685800"/>
            <a:ext cx="5257800" cy="6019800"/>
          </a:xfrm>
          <a:prstGeom prst="rect">
            <a:avLst/>
          </a:prstGeom>
          <a:noFill/>
          <a:ln w="9525">
            <a:solidFill>
              <a:schemeClr val="tx2"/>
            </a:solidFill>
            <a:miter lim="800000"/>
            <a:headEnd/>
            <a:tailEnd/>
          </a:ln>
          <a:effectLst/>
        </p:spPr>
        <p:txBody>
          <a:bodyPr wrap="none" anchor="ctr"/>
          <a:lstStyle/>
          <a:p>
            <a:endParaRPr lang="en-US"/>
          </a:p>
        </p:txBody>
      </p:sp>
      <p:sp>
        <p:nvSpPr>
          <p:cNvPr id="3109" name="Rectangle 37"/>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endParaRPr lang="en-US"/>
          </a:p>
        </p:txBody>
      </p:sp>
      <p:grpSp>
        <p:nvGrpSpPr>
          <p:cNvPr id="3110" name="Group 38"/>
          <p:cNvGrpSpPr>
            <a:grpSpLocks/>
          </p:cNvGrpSpPr>
          <p:nvPr/>
        </p:nvGrpSpPr>
        <p:grpSpPr bwMode="auto">
          <a:xfrm>
            <a:off x="1143000" y="2133600"/>
            <a:ext cx="8001000" cy="4724400"/>
            <a:chOff x="720" y="1344"/>
            <a:chExt cx="5040" cy="2976"/>
          </a:xfrm>
        </p:grpSpPr>
        <p:sp>
          <p:nvSpPr>
            <p:cNvPr id="3111" name="Rectangle 39"/>
            <p:cNvSpPr>
              <a:spLocks noChangeArrowheads="1"/>
            </p:cNvSpPr>
            <p:nvPr userDrawn="1"/>
          </p:nvSpPr>
          <p:spPr bwMode="gray">
            <a:xfrm>
              <a:off x="1032" y="1344"/>
              <a:ext cx="4728" cy="2976"/>
            </a:xfrm>
            <a:prstGeom prst="rect">
              <a:avLst/>
            </a:prstGeom>
            <a:solidFill>
              <a:schemeClr val="bg1"/>
            </a:solidFill>
            <a:ln w="9525">
              <a:noFill/>
              <a:miter lim="800000"/>
              <a:headEnd/>
              <a:tailEnd/>
            </a:ln>
            <a:effectLst/>
          </p:spPr>
          <p:txBody>
            <a:bodyPr wrap="none" anchor="ctr"/>
            <a:lstStyle/>
            <a:p>
              <a:endParaRPr lang="en-US"/>
            </a:p>
          </p:txBody>
        </p:sp>
        <p:grpSp>
          <p:nvGrpSpPr>
            <p:cNvPr id="3112" name="Group 40"/>
            <p:cNvGrpSpPr>
              <a:grpSpLocks/>
            </p:cNvGrpSpPr>
            <p:nvPr userDrawn="1"/>
          </p:nvGrpSpPr>
          <p:grpSpPr bwMode="auto">
            <a:xfrm>
              <a:off x="720" y="1344"/>
              <a:ext cx="624" cy="2976"/>
              <a:chOff x="768" y="1104"/>
              <a:chExt cx="624" cy="3216"/>
            </a:xfrm>
          </p:grpSpPr>
          <p:sp>
            <p:nvSpPr>
              <p:cNvPr id="3113" name="Oval 41"/>
              <p:cNvSpPr>
                <a:spLocks noChangeArrowheads="1"/>
              </p:cNvSpPr>
              <p:nvPr userDrawn="1"/>
            </p:nvSpPr>
            <p:spPr bwMode="gray">
              <a:xfrm>
                <a:off x="768" y="1104"/>
                <a:ext cx="624" cy="624"/>
              </a:xfrm>
              <a:prstGeom prst="ellipse">
                <a:avLst/>
              </a:prstGeom>
              <a:solidFill>
                <a:schemeClr val="bg1"/>
              </a:solidFill>
              <a:ln w="9525">
                <a:noFill/>
                <a:miter lim="800000"/>
                <a:headEnd/>
                <a:tailEnd/>
              </a:ln>
              <a:effectLst/>
            </p:spPr>
            <p:txBody>
              <a:bodyPr wrap="none" anchor="ctr"/>
              <a:lstStyle/>
              <a:p>
                <a:endParaRPr lang="en-US"/>
              </a:p>
            </p:txBody>
          </p:sp>
          <p:sp>
            <p:nvSpPr>
              <p:cNvPr id="3114" name="Rectangle 42"/>
              <p:cNvSpPr>
                <a:spLocks noChangeArrowheads="1"/>
              </p:cNvSpPr>
              <p:nvPr userDrawn="1"/>
            </p:nvSpPr>
            <p:spPr bwMode="gray">
              <a:xfrm>
                <a:off x="768" y="1440"/>
                <a:ext cx="576" cy="2880"/>
              </a:xfrm>
              <a:prstGeom prst="rect">
                <a:avLst/>
              </a:prstGeom>
              <a:solidFill>
                <a:schemeClr val="bg1"/>
              </a:solidFill>
              <a:ln w="9525">
                <a:noFill/>
                <a:miter lim="800000"/>
                <a:headEnd/>
                <a:tailEnd/>
              </a:ln>
              <a:effectLst/>
            </p:spPr>
            <p:txBody>
              <a:bodyPr wrap="none" anchor="ctr"/>
              <a:lstStyle/>
              <a:p>
                <a:endParaRPr lang="en-US"/>
              </a:p>
            </p:txBody>
          </p:sp>
        </p:grpSp>
      </p:grpSp>
      <p:sp>
        <p:nvSpPr>
          <p:cNvPr id="3115" name="Rectangle 43"/>
          <p:cNvSpPr>
            <a:spLocks noChangeArrowheads="1"/>
          </p:cNvSpPr>
          <p:nvPr/>
        </p:nvSpPr>
        <p:spPr bwMode="ltGray">
          <a:xfrm>
            <a:off x="533400" y="6553200"/>
            <a:ext cx="8610600" cy="304800"/>
          </a:xfrm>
          <a:prstGeom prst="rect">
            <a:avLst/>
          </a:prstGeom>
          <a:solidFill>
            <a:schemeClr val="accent2"/>
          </a:solidFill>
          <a:ln w="9525">
            <a:noFill/>
            <a:miter lim="800000"/>
            <a:headEnd/>
            <a:tailEnd/>
          </a:ln>
          <a:effectLst/>
        </p:spPr>
        <p:txBody>
          <a:bodyPr wrap="none" anchor="ctr"/>
          <a:lstStyle/>
          <a:p>
            <a:endParaRPr lang="en-US"/>
          </a:p>
        </p:txBody>
      </p:sp>
      <p:sp>
        <p:nvSpPr>
          <p:cNvPr id="3116" name="Rectangle 44"/>
          <p:cNvSpPr>
            <a:spLocks noChangeArrowheads="1"/>
          </p:cNvSpPr>
          <p:nvPr/>
        </p:nvSpPr>
        <p:spPr bwMode="ltGray">
          <a:xfrm>
            <a:off x="2124075" y="1860550"/>
            <a:ext cx="6791325" cy="501650"/>
          </a:xfrm>
          <a:prstGeom prst="rect">
            <a:avLst/>
          </a:prstGeom>
          <a:solidFill>
            <a:schemeClr val="hlink"/>
          </a:solidFill>
          <a:ln w="28575">
            <a:solidFill>
              <a:schemeClr val="tx2"/>
            </a:solidFill>
            <a:miter lim="800000"/>
            <a:headEnd/>
            <a:tailEnd/>
          </a:ln>
          <a:effectLst/>
        </p:spPr>
        <p:txBody>
          <a:bodyPr/>
          <a:lstStyle/>
          <a:p>
            <a:pPr algn="ctr">
              <a:spcBef>
                <a:spcPct val="20000"/>
              </a:spcBef>
              <a:buFont typeface="Wingdings" charset="2"/>
              <a:buNone/>
            </a:pPr>
            <a:endParaRPr lang="en-US" altLang="ko-KR" sz="2800">
              <a:solidFill>
                <a:schemeClr val="bg1"/>
              </a:solidFill>
            </a:endParaRPr>
          </a:p>
        </p:txBody>
      </p:sp>
      <p:sp>
        <p:nvSpPr>
          <p:cNvPr id="3074" name="Rectangle 2"/>
          <p:cNvSpPr>
            <a:spLocks noGrp="1" noChangeArrowheads="1"/>
          </p:cNvSpPr>
          <p:nvPr>
            <p:ph type="ctrTitle"/>
          </p:nvPr>
        </p:nvSpPr>
        <p:spPr>
          <a:xfrm>
            <a:off x="1600200" y="3200400"/>
            <a:ext cx="6858000" cy="685800"/>
          </a:xfrm>
        </p:spPr>
        <p:txBody>
          <a:bodyPr/>
          <a:lstStyle>
            <a:lvl1pPr algn="ctr">
              <a:defRPr sz="4400" b="1">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362200" y="1871663"/>
            <a:ext cx="6400800" cy="457200"/>
          </a:xfrm>
        </p:spPr>
        <p:txBody>
          <a:bodyPr/>
          <a:lstStyle>
            <a:lvl1pPr marL="0" indent="0" algn="ctr">
              <a:buFont typeface="Wingdings" charset="2"/>
              <a:buNone/>
              <a:defRPr sz="2800">
                <a:solidFill>
                  <a:schemeClr val="bg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0800"/>
            <a:ext cx="2133600" cy="320675"/>
          </a:xfrm>
        </p:spPr>
        <p:txBody>
          <a:bodyPr/>
          <a:lstStyle>
            <a:lvl1pPr>
              <a:defRPr>
                <a:solidFill>
                  <a:schemeClr val="bg1"/>
                </a:solidFill>
              </a:defRPr>
            </a:lvl1pPr>
          </a:lstStyle>
          <a:p>
            <a:endParaRPr lang="en-US"/>
          </a:p>
        </p:txBody>
      </p:sp>
      <p:sp>
        <p:nvSpPr>
          <p:cNvPr id="3077" name="Rectangle 5"/>
          <p:cNvSpPr>
            <a:spLocks noGrp="1" noChangeArrowheads="1"/>
          </p:cNvSpPr>
          <p:nvPr>
            <p:ph type="ftr" sz="quarter" idx="3"/>
          </p:nvPr>
        </p:nvSpPr>
        <p:spPr>
          <a:xfrm>
            <a:off x="3124200" y="6400800"/>
            <a:ext cx="2895600" cy="320675"/>
          </a:xfrm>
        </p:spPr>
        <p:txBody>
          <a:bodyPr/>
          <a:lstStyle>
            <a:lvl1pPr>
              <a:defRPr>
                <a:solidFill>
                  <a:schemeClr val="bg1"/>
                </a:solidFill>
              </a:defRPr>
            </a:lvl1pPr>
          </a:lstStyle>
          <a:p>
            <a:endParaRPr lang="en-US"/>
          </a:p>
        </p:txBody>
      </p:sp>
      <p:sp>
        <p:nvSpPr>
          <p:cNvPr id="3078" name="Rectangle 6"/>
          <p:cNvSpPr>
            <a:spLocks noGrp="1" noChangeArrowheads="1"/>
          </p:cNvSpPr>
          <p:nvPr>
            <p:ph type="sldNum" sz="quarter" idx="4"/>
          </p:nvPr>
        </p:nvSpPr>
        <p:spPr>
          <a:xfrm>
            <a:off x="6553200" y="6400800"/>
            <a:ext cx="2133600" cy="320675"/>
          </a:xfrm>
        </p:spPr>
        <p:txBody>
          <a:bodyPr/>
          <a:lstStyle>
            <a:lvl1pPr>
              <a:defRPr>
                <a:solidFill>
                  <a:schemeClr val="bg1"/>
                </a:solidFill>
              </a:defRPr>
            </a:lvl1pPr>
          </a:lstStyle>
          <a:p>
            <a:fld id="{18B4EE50-DAE8-4D3F-919B-D35D1F833D54}" type="slidenum">
              <a:rPr lang="en-US"/>
              <a:pPr/>
              <a:t>‹#›</a:t>
            </a:fld>
            <a:endParaRPr lang="en-US"/>
          </a:p>
        </p:txBody>
      </p:sp>
      <p:sp>
        <p:nvSpPr>
          <p:cNvPr id="3106" name="Text Box 34"/>
          <p:cNvSpPr txBox="1">
            <a:spLocks noChangeArrowheads="1"/>
          </p:cNvSpPr>
          <p:nvPr/>
        </p:nvSpPr>
        <p:spPr bwMode="auto">
          <a:xfrm>
            <a:off x="4267200" y="5257800"/>
            <a:ext cx="1157288" cy="733425"/>
          </a:xfrm>
          <a:prstGeom prst="rect">
            <a:avLst/>
          </a:prstGeom>
          <a:noFill/>
          <a:ln w="9525">
            <a:noFill/>
            <a:miter lim="800000"/>
            <a:headEnd/>
            <a:tailEnd/>
          </a:ln>
          <a:effectLst/>
        </p:spPr>
        <p:txBody>
          <a:bodyPr wrap="none">
            <a:spAutoFit/>
          </a:bodyPr>
          <a:lstStyle/>
          <a:p>
            <a:r>
              <a:rPr lang="en-US" sz="1600" b="1"/>
              <a:t>Company</a:t>
            </a:r>
          </a:p>
          <a:p>
            <a:r>
              <a:rPr lang="en-US" sz="2600" b="1"/>
              <a:t>LOGO</a:t>
            </a:r>
          </a:p>
        </p:txBody>
      </p:sp>
      <p:pic>
        <p:nvPicPr>
          <p:cNvPr id="3120" name="Picture 48"/>
          <p:cNvPicPr>
            <a:picLocks noChangeAspect="1" noChangeArrowheads="1"/>
          </p:cNvPicPr>
          <p:nvPr/>
        </p:nvPicPr>
        <p:blipFill>
          <a:blip r:embed="rId2" cstate="print"/>
          <a:srcRect/>
          <a:stretch>
            <a:fillRect/>
          </a:stretch>
        </p:blipFill>
        <p:spPr bwMode="auto">
          <a:xfrm>
            <a:off x="5940425" y="692150"/>
            <a:ext cx="673100" cy="812800"/>
          </a:xfrm>
          <a:prstGeom prst="rect">
            <a:avLst/>
          </a:prstGeom>
          <a:noFill/>
          <a:ln w="9525">
            <a:solidFill>
              <a:schemeClr val="bg1"/>
            </a:solidFill>
            <a:miter lim="800000"/>
            <a:headEnd/>
            <a:tailEnd/>
          </a:ln>
        </p:spPr>
      </p:pic>
      <p:pic>
        <p:nvPicPr>
          <p:cNvPr id="3121" name="Picture 49"/>
          <p:cNvPicPr>
            <a:picLocks noChangeAspect="1" noChangeArrowheads="1"/>
          </p:cNvPicPr>
          <p:nvPr/>
        </p:nvPicPr>
        <p:blipFill>
          <a:blip r:embed="rId3" cstate="print"/>
          <a:srcRect/>
          <a:stretch>
            <a:fillRect/>
          </a:stretch>
        </p:blipFill>
        <p:spPr bwMode="auto">
          <a:xfrm>
            <a:off x="6948488" y="692150"/>
            <a:ext cx="708025" cy="811213"/>
          </a:xfrm>
          <a:prstGeom prst="rect">
            <a:avLst/>
          </a:prstGeom>
          <a:noFill/>
          <a:ln w="9525">
            <a:solidFill>
              <a:schemeClr val="bg1"/>
            </a:solidFill>
            <a:miter lim="800000"/>
            <a:headEnd/>
            <a:tailEnd/>
          </a:ln>
        </p:spPr>
      </p:pic>
      <p:pic>
        <p:nvPicPr>
          <p:cNvPr id="3122" name="Picture 50"/>
          <p:cNvPicPr>
            <a:picLocks noChangeAspect="1" noChangeArrowheads="1"/>
          </p:cNvPicPr>
          <p:nvPr/>
        </p:nvPicPr>
        <p:blipFill>
          <a:blip r:embed="rId4" cstate="print"/>
          <a:srcRect/>
          <a:stretch>
            <a:fillRect/>
          </a:stretch>
        </p:blipFill>
        <p:spPr bwMode="auto">
          <a:xfrm>
            <a:off x="8072438" y="692150"/>
            <a:ext cx="676275" cy="819150"/>
          </a:xfrm>
          <a:prstGeom prst="rect">
            <a:avLst/>
          </a:prstGeom>
          <a:noFill/>
          <a:ln w="9525">
            <a:solidFill>
              <a:schemeClr val="bg1"/>
            </a:solid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0FA1F6-2FEF-4D10-8695-AB65933E1D8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457200"/>
            <a:ext cx="2076450" cy="5940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76950" cy="5940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CFAC49-E477-4761-8DF1-F95A6395DD0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68580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50260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521450"/>
            <a:ext cx="2133600" cy="244475"/>
          </a:xfrm>
        </p:spPr>
        <p:txBody>
          <a:bodyPr/>
          <a:lstStyle>
            <a:lvl1pPr>
              <a:defRPr/>
            </a:lvl1pPr>
          </a:lstStyle>
          <a:p>
            <a:endParaRPr lang="en-US"/>
          </a:p>
        </p:txBody>
      </p:sp>
      <p:sp>
        <p:nvSpPr>
          <p:cNvPr id="5" name="Footer Placeholder 4"/>
          <p:cNvSpPr>
            <a:spLocks noGrp="1"/>
          </p:cNvSpPr>
          <p:nvPr>
            <p:ph type="ftr" sz="quarter" idx="11"/>
          </p:nvPr>
        </p:nvSpPr>
        <p:spPr>
          <a:xfrm>
            <a:off x="3124200" y="6521450"/>
            <a:ext cx="28956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521450"/>
            <a:ext cx="2133600" cy="244475"/>
          </a:xfrm>
        </p:spPr>
        <p:txBody>
          <a:bodyPr/>
          <a:lstStyle>
            <a:lvl1pPr>
              <a:defRPr/>
            </a:lvl1pPr>
          </a:lstStyle>
          <a:p>
            <a:fld id="{8DC83A6E-58D8-4F03-83D1-278D1AC170A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C2CC45-20FE-474D-80EF-6D20DA214AE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628692-D866-432D-BDB3-58D604D58E4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523C2F-3740-40DC-9B47-0A8E0773EFF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CC3A7B2-46B2-4F1C-932E-0253825AEDE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181FC8-F2D0-411B-990E-C148E3D5E0B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C275E5E-17F6-4644-BB25-07043E679C6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840C87-23D8-4898-94A7-0CA4D4909CE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A19995B-FCF7-41AE-9A72-5FB1DC60D42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054" name="Group 30"/>
          <p:cNvGrpSpPr>
            <a:grpSpLocks/>
          </p:cNvGrpSpPr>
          <p:nvPr/>
        </p:nvGrpSpPr>
        <p:grpSpPr bwMode="auto">
          <a:xfrm>
            <a:off x="0" y="0"/>
            <a:ext cx="9144000" cy="6858000"/>
            <a:chOff x="0" y="0"/>
            <a:chExt cx="5760" cy="4320"/>
          </a:xfrm>
        </p:grpSpPr>
        <p:sp>
          <p:nvSpPr>
            <p:cNvPr id="1047" name="Rectangle 23"/>
            <p:cNvSpPr>
              <a:spLocks noChangeArrowheads="1"/>
            </p:cNvSpPr>
            <p:nvPr userDrawn="1"/>
          </p:nvSpPr>
          <p:spPr bwMode="gray">
            <a:xfrm>
              <a:off x="0" y="0"/>
              <a:ext cx="5760" cy="624"/>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endParaRPr lang="en-US"/>
            </a:p>
          </p:txBody>
        </p:sp>
        <p:sp>
          <p:nvSpPr>
            <p:cNvPr id="1048" name="Rectangle 24"/>
            <p:cNvSpPr>
              <a:spLocks noChangeArrowheads="1"/>
            </p:cNvSpPr>
            <p:nvPr userDrawn="1"/>
          </p:nvSpPr>
          <p:spPr bwMode="gray">
            <a:xfrm>
              <a:off x="0" y="4080"/>
              <a:ext cx="5760" cy="240"/>
            </a:xfrm>
            <a:prstGeom prst="rect">
              <a:avLst/>
            </a:prstGeom>
            <a:solidFill>
              <a:schemeClr val="accent2"/>
            </a:solidFill>
            <a:ln w="9525">
              <a:noFill/>
              <a:miter lim="800000"/>
              <a:headEnd/>
              <a:tailEnd/>
            </a:ln>
            <a:effectLst/>
          </p:spPr>
          <p:txBody>
            <a:bodyPr wrap="none" anchor="ctr"/>
            <a:lstStyle/>
            <a:p>
              <a:endParaRPr lang="en-US"/>
            </a:p>
          </p:txBody>
        </p:sp>
        <p:sp>
          <p:nvSpPr>
            <p:cNvPr id="1049" name="Rectangle 25"/>
            <p:cNvSpPr>
              <a:spLocks noChangeArrowheads="1"/>
            </p:cNvSpPr>
            <p:nvPr userDrawn="1"/>
          </p:nvSpPr>
          <p:spPr bwMode="gray">
            <a:xfrm>
              <a:off x="5568" y="144"/>
              <a:ext cx="192" cy="4080"/>
            </a:xfrm>
            <a:prstGeom prst="rect">
              <a:avLst/>
            </a:prstGeom>
            <a:solidFill>
              <a:schemeClr val="accent1"/>
            </a:solidFill>
            <a:ln w="9525">
              <a:noFill/>
              <a:miter lim="800000"/>
              <a:headEnd/>
              <a:tailEnd/>
            </a:ln>
            <a:effectLst/>
          </p:spPr>
          <p:txBody>
            <a:bodyPr wrap="none" anchor="ctr"/>
            <a:lstStyle/>
            <a:p>
              <a:endParaRPr lang="en-US"/>
            </a:p>
          </p:txBody>
        </p:sp>
        <p:sp>
          <p:nvSpPr>
            <p:cNvPr id="1053" name="Rectangle 29"/>
            <p:cNvSpPr>
              <a:spLocks noChangeArrowheads="1"/>
            </p:cNvSpPr>
            <p:nvPr userDrawn="1"/>
          </p:nvSpPr>
          <p:spPr bwMode="gray">
            <a:xfrm>
              <a:off x="1104" y="240"/>
              <a:ext cx="4464" cy="432"/>
            </a:xfrm>
            <a:prstGeom prst="rect">
              <a:avLst/>
            </a:prstGeom>
            <a:solidFill>
              <a:schemeClr val="bg1"/>
            </a:solidFill>
            <a:ln w="9525">
              <a:noFill/>
              <a:miter lim="800000"/>
              <a:headEnd/>
              <a:tailEnd/>
            </a:ln>
            <a:effectLst/>
          </p:spPr>
          <p:txBody>
            <a:bodyPr wrap="none" anchor="ctr"/>
            <a:lstStyle/>
            <a:p>
              <a:endParaRPr lang="en-US"/>
            </a:p>
          </p:txBody>
        </p:sp>
        <p:grpSp>
          <p:nvGrpSpPr>
            <p:cNvPr id="1050" name="Group 26"/>
            <p:cNvGrpSpPr>
              <a:grpSpLocks/>
            </p:cNvGrpSpPr>
            <p:nvPr userDrawn="1"/>
          </p:nvGrpSpPr>
          <p:grpSpPr bwMode="auto">
            <a:xfrm>
              <a:off x="0" y="656"/>
              <a:ext cx="5760" cy="96"/>
              <a:chOff x="0" y="672"/>
              <a:chExt cx="5760" cy="96"/>
            </a:xfrm>
          </p:grpSpPr>
          <p:sp>
            <p:nvSpPr>
              <p:cNvPr id="1051" name="Line 27"/>
              <p:cNvSpPr>
                <a:spLocks noChangeShapeType="1"/>
              </p:cNvSpPr>
              <p:nvPr userDrawn="1"/>
            </p:nvSpPr>
            <p:spPr bwMode="gray">
              <a:xfrm>
                <a:off x="0" y="672"/>
                <a:ext cx="5760" cy="0"/>
              </a:xfrm>
              <a:prstGeom prst="line">
                <a:avLst/>
              </a:prstGeom>
              <a:noFill/>
              <a:ln w="28575">
                <a:solidFill>
                  <a:schemeClr val="hlink"/>
                </a:solidFill>
                <a:miter lim="800000"/>
                <a:headEnd/>
                <a:tailEnd/>
              </a:ln>
              <a:effectLst/>
            </p:spPr>
            <p:txBody>
              <a:bodyPr wrap="none"/>
              <a:lstStyle/>
              <a:p>
                <a:endParaRPr lang="en-US"/>
              </a:p>
            </p:txBody>
          </p:sp>
          <p:sp>
            <p:nvSpPr>
              <p:cNvPr id="1052" name="Rectangle 28"/>
              <p:cNvSpPr>
                <a:spLocks noChangeArrowheads="1"/>
              </p:cNvSpPr>
              <p:nvPr/>
            </p:nvSpPr>
            <p:spPr bwMode="gray">
              <a:xfrm>
                <a:off x="0" y="672"/>
                <a:ext cx="1104" cy="96"/>
              </a:xfrm>
              <a:prstGeom prst="rect">
                <a:avLst/>
              </a:prstGeom>
              <a:solidFill>
                <a:schemeClr val="hlink"/>
              </a:solidFill>
              <a:ln w="9525">
                <a:noFill/>
                <a:miter lim="800000"/>
                <a:headEnd/>
                <a:tailEnd/>
              </a:ln>
              <a:effectLst/>
            </p:spPr>
            <p:txBody>
              <a:bodyPr wrap="none" anchor="ctr"/>
              <a:lstStyle/>
              <a:p>
                <a:endParaRPr lang="en-US"/>
              </a:p>
            </p:txBody>
          </p:sp>
        </p:grpSp>
      </p:grpSp>
      <p:sp>
        <p:nvSpPr>
          <p:cNvPr id="1026" name="Rectangle 2"/>
          <p:cNvSpPr>
            <a:spLocks noGrp="1" noChangeArrowheads="1"/>
          </p:cNvSpPr>
          <p:nvPr>
            <p:ph type="title"/>
          </p:nvPr>
        </p:nvSpPr>
        <p:spPr bwMode="auto">
          <a:xfrm>
            <a:off x="1905000" y="457200"/>
            <a:ext cx="6858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71600"/>
            <a:ext cx="8229600" cy="5026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1"/>
                </a:solidFill>
              </a:defRPr>
            </a:lvl1pPr>
          </a:lstStyle>
          <a:p>
            <a:endParaRPr lang="en-US"/>
          </a:p>
        </p:txBody>
      </p:sp>
      <p:sp>
        <p:nvSpPr>
          <p:cNvPr id="1029" name="Rectangle 5"/>
          <p:cNvSpPr>
            <a:spLocks noGrp="1" noChangeArrowheads="1"/>
          </p:cNvSpPr>
          <p:nvPr>
            <p:ph type="ftr" sz="quarter" idx="3"/>
          </p:nvPr>
        </p:nvSpPr>
        <p:spPr bwMode="auto">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1"/>
                </a:solidFill>
              </a:defRPr>
            </a:lvl1pPr>
          </a:lstStyle>
          <a:p>
            <a:endParaRPr lang="en-US"/>
          </a:p>
        </p:txBody>
      </p:sp>
      <p:sp>
        <p:nvSpPr>
          <p:cNvPr id="1030" name="Rectangle 6"/>
          <p:cNvSpPr>
            <a:spLocks noGrp="1" noChangeArrowheads="1"/>
          </p:cNvSpPr>
          <p:nvPr>
            <p:ph type="sldNum" sz="quarter" idx="4"/>
          </p:nvPr>
        </p:nvSpPr>
        <p:spPr bwMode="auto">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fld id="{592C785E-B310-4627-9C79-9E2C9A36ACD2}" type="slidenum">
              <a:rPr lang="en-US"/>
              <a:pPr/>
              <a:t>‹#›</a:t>
            </a:fld>
            <a:endParaRPr lang="en-US"/>
          </a:p>
        </p:txBody>
      </p:sp>
      <p:sp>
        <p:nvSpPr>
          <p:cNvPr id="1055" name="Text Box 31"/>
          <p:cNvSpPr txBox="1">
            <a:spLocks noChangeArrowheads="1"/>
          </p:cNvSpPr>
          <p:nvPr/>
        </p:nvSpPr>
        <p:spPr bwMode="white">
          <a:xfrm>
            <a:off x="304800" y="257175"/>
            <a:ext cx="1157288" cy="733425"/>
          </a:xfrm>
          <a:prstGeom prst="rect">
            <a:avLst/>
          </a:prstGeom>
          <a:noFill/>
          <a:ln w="9525">
            <a:noFill/>
            <a:miter lim="800000"/>
            <a:headEnd/>
            <a:tailEnd/>
          </a:ln>
          <a:effectLst/>
        </p:spPr>
        <p:txBody>
          <a:bodyPr wrap="none">
            <a:spAutoFit/>
          </a:bodyPr>
          <a:lstStyle/>
          <a:p>
            <a:r>
              <a:rPr lang="en-US" sz="1600" b="1">
                <a:solidFill>
                  <a:schemeClr val="bg1"/>
                </a:solidFill>
              </a:rPr>
              <a:t>Company</a:t>
            </a:r>
          </a:p>
          <a:p>
            <a:r>
              <a:rPr lang="en-US" sz="2600" b="1">
                <a:solidFill>
                  <a:schemeClr val="bg1"/>
                </a:solidFill>
              </a:rPr>
              <a:t>LOGO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000">
          <a:solidFill>
            <a:schemeClr val="accent1"/>
          </a:solidFill>
          <a:latin typeface="+mj-lt"/>
          <a:ea typeface="+mj-ea"/>
          <a:cs typeface="+mj-cs"/>
        </a:defRPr>
      </a:lvl1pPr>
      <a:lvl2pPr algn="l" rtl="0" eaLnBrk="1" fontAlgn="base" hangingPunct="1">
        <a:spcBef>
          <a:spcPct val="0"/>
        </a:spcBef>
        <a:spcAft>
          <a:spcPct val="0"/>
        </a:spcAft>
        <a:defRPr sz="4000">
          <a:solidFill>
            <a:schemeClr val="accent1"/>
          </a:solidFill>
          <a:latin typeface="Arial" charset="0"/>
        </a:defRPr>
      </a:lvl2pPr>
      <a:lvl3pPr algn="l" rtl="0" eaLnBrk="1" fontAlgn="base" hangingPunct="1">
        <a:spcBef>
          <a:spcPct val="0"/>
        </a:spcBef>
        <a:spcAft>
          <a:spcPct val="0"/>
        </a:spcAft>
        <a:defRPr sz="4000">
          <a:solidFill>
            <a:schemeClr val="accent1"/>
          </a:solidFill>
          <a:latin typeface="Arial" charset="0"/>
        </a:defRPr>
      </a:lvl3pPr>
      <a:lvl4pPr algn="l" rtl="0" eaLnBrk="1" fontAlgn="base" hangingPunct="1">
        <a:spcBef>
          <a:spcPct val="0"/>
        </a:spcBef>
        <a:spcAft>
          <a:spcPct val="0"/>
        </a:spcAft>
        <a:defRPr sz="4000">
          <a:solidFill>
            <a:schemeClr val="accent1"/>
          </a:solidFill>
          <a:latin typeface="Arial" charset="0"/>
        </a:defRPr>
      </a:lvl4pPr>
      <a:lvl5pPr algn="l" rtl="0" eaLnBrk="1" fontAlgn="base" hangingPunct="1">
        <a:spcBef>
          <a:spcPct val="0"/>
        </a:spcBef>
        <a:spcAft>
          <a:spcPct val="0"/>
        </a:spcAft>
        <a:defRPr sz="4000">
          <a:solidFill>
            <a:schemeClr val="accent1"/>
          </a:solidFill>
          <a:latin typeface="Arial" charset="0"/>
        </a:defRPr>
      </a:lvl5pPr>
      <a:lvl6pPr marL="457200" algn="l" rtl="0" eaLnBrk="1" fontAlgn="base" hangingPunct="1">
        <a:spcBef>
          <a:spcPct val="0"/>
        </a:spcBef>
        <a:spcAft>
          <a:spcPct val="0"/>
        </a:spcAft>
        <a:defRPr sz="4000">
          <a:solidFill>
            <a:schemeClr val="accent1"/>
          </a:solidFill>
          <a:latin typeface="Arial" charset="0"/>
        </a:defRPr>
      </a:lvl6pPr>
      <a:lvl7pPr marL="914400" algn="l" rtl="0" eaLnBrk="1" fontAlgn="base" hangingPunct="1">
        <a:spcBef>
          <a:spcPct val="0"/>
        </a:spcBef>
        <a:spcAft>
          <a:spcPct val="0"/>
        </a:spcAft>
        <a:defRPr sz="4000">
          <a:solidFill>
            <a:schemeClr val="accent1"/>
          </a:solidFill>
          <a:latin typeface="Arial" charset="0"/>
        </a:defRPr>
      </a:lvl7pPr>
      <a:lvl8pPr marL="1371600" algn="l" rtl="0" eaLnBrk="1" fontAlgn="base" hangingPunct="1">
        <a:spcBef>
          <a:spcPct val="0"/>
        </a:spcBef>
        <a:spcAft>
          <a:spcPct val="0"/>
        </a:spcAft>
        <a:defRPr sz="4000">
          <a:solidFill>
            <a:schemeClr val="accent1"/>
          </a:solidFill>
          <a:latin typeface="Arial" charset="0"/>
        </a:defRPr>
      </a:lvl8pPr>
      <a:lvl9pPr marL="1828800" algn="l" rtl="0" eaLnBrk="1" fontAlgn="base" hangingPunct="1">
        <a:spcBef>
          <a:spcPct val="0"/>
        </a:spcBef>
        <a:spcAft>
          <a:spcPct val="0"/>
        </a:spcAft>
        <a:defRPr sz="4000">
          <a:solidFill>
            <a:schemeClr val="accent1"/>
          </a:solidFill>
          <a:latin typeface="Arial" charset="0"/>
        </a:defRPr>
      </a:lvl9pPr>
    </p:titleStyle>
    <p:bodyStyle>
      <a:lvl1pPr marL="342900" indent="-342900" algn="l" rtl="0" eaLnBrk="1" fontAlgn="base" hangingPunct="1">
        <a:spcBef>
          <a:spcPct val="20000"/>
        </a:spcBef>
        <a:spcAft>
          <a:spcPct val="0"/>
        </a:spcAft>
        <a:buFont typeface="Wingdings"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50000"/>
        <a:buFont typeface="Wingdings 2" charset="2"/>
        <a:buChar char=""/>
        <a:defRPr sz="2800">
          <a:solidFill>
            <a:schemeClr val="tx1"/>
          </a:solidFill>
          <a:latin typeface="+mn-lt"/>
        </a:defRPr>
      </a:lvl2pPr>
      <a:lvl3pPr marL="1143000" indent="-228600" algn="l" rtl="0" eaLnBrk="1" fontAlgn="base" hangingPunct="1">
        <a:spcBef>
          <a:spcPct val="20000"/>
        </a:spcBef>
        <a:spcAft>
          <a:spcPct val="0"/>
        </a:spcAft>
        <a:buFont typeface="Wingdings" charset="2"/>
        <a:buChar char="§"/>
        <a:defRPr sz="2400">
          <a:solidFill>
            <a:schemeClr val="tx1"/>
          </a:solidFill>
          <a:latin typeface="+mn-lt"/>
        </a:defRPr>
      </a:lvl3pPr>
      <a:lvl4pPr marL="1600200" indent="-228600" algn="l" rtl="0" eaLnBrk="1" fontAlgn="base" hangingPunct="1">
        <a:spcBef>
          <a:spcPct val="20000"/>
        </a:spcBef>
        <a:spcAft>
          <a:spcPct val="0"/>
        </a:spcAft>
        <a:buSzPct val="60000"/>
        <a:buFont typeface="Wingdings 2" charset="2"/>
        <a:buChar char=""/>
        <a:defRPr sz="2000">
          <a:solidFill>
            <a:schemeClr val="tx1"/>
          </a:solidFill>
          <a:latin typeface="+mn-lt"/>
        </a:defRPr>
      </a:lvl4pPr>
      <a:lvl5pPr marL="2057400" indent="-228600" algn="l" rtl="0" eaLnBrk="1" fontAlgn="base" hangingPunct="1">
        <a:spcBef>
          <a:spcPct val="20000"/>
        </a:spcBef>
        <a:spcAft>
          <a:spcPct val="0"/>
        </a:spcAft>
        <a:buFont typeface="Wingdings"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ode.state.or.us/go/worksamples"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subTitle" idx="1"/>
          </p:nvPr>
        </p:nvSpPr>
        <p:spPr/>
        <p:txBody>
          <a:bodyPr/>
          <a:lstStyle/>
          <a:p>
            <a:r>
              <a:rPr lang="en-US" sz="2400" dirty="0" smtClean="0"/>
              <a:t>The Essential Skill of Writing</a:t>
            </a:r>
            <a:endParaRPr lang="en-US" sz="2400" dirty="0"/>
          </a:p>
        </p:txBody>
      </p:sp>
      <p:sp>
        <p:nvSpPr>
          <p:cNvPr id="7172" name="Rectangle 4"/>
          <p:cNvSpPr>
            <a:spLocks noGrp="1" noChangeArrowheads="1"/>
          </p:cNvSpPr>
          <p:nvPr>
            <p:ph type="ctrTitle"/>
          </p:nvPr>
        </p:nvSpPr>
        <p:spPr>
          <a:xfrm>
            <a:off x="685800" y="2667000"/>
            <a:ext cx="8458200" cy="1524000"/>
          </a:xfrm>
        </p:spPr>
        <p:txBody>
          <a:bodyPr/>
          <a:lstStyle/>
          <a:p>
            <a:r>
              <a:rPr lang="en-US" sz="3600" smtClean="0"/>
              <a:t>Using </a:t>
            </a:r>
            <a:r>
              <a:rPr lang="en-US" sz="3600"/>
              <a:t>t</a:t>
            </a:r>
            <a:r>
              <a:rPr lang="en-US" sz="3600" smtClean="0"/>
              <a:t>he </a:t>
            </a:r>
            <a:r>
              <a:rPr lang="en-US" sz="3600" dirty="0" smtClean="0"/>
              <a:t>Writing Scoring Guide – </a:t>
            </a:r>
            <a:r>
              <a:rPr lang="en-US" sz="4000" dirty="0" smtClean="0"/>
              <a:t/>
            </a:r>
            <a:br>
              <a:rPr lang="en-US" sz="4000" dirty="0" smtClean="0"/>
            </a:br>
            <a:r>
              <a:rPr lang="en-US" sz="3600" dirty="0" smtClean="0"/>
              <a:t>An Introduction</a:t>
            </a:r>
            <a:br>
              <a:rPr lang="en-US" sz="3600" dirty="0" smtClean="0"/>
            </a:br>
            <a:r>
              <a:rPr lang="en-US" sz="3600" dirty="0" smtClean="0"/>
              <a:t>for Content Area Teachers</a:t>
            </a:r>
            <a:endParaRPr lang="en-US" sz="3600" dirty="0"/>
          </a:p>
        </p:txBody>
      </p:sp>
      <p:pic>
        <p:nvPicPr>
          <p:cNvPr id="6" name="Picture 5" descr="&quot; &quot;"/>
          <p:cNvPicPr>
            <a:picLocks noChangeAspect="1"/>
          </p:cNvPicPr>
          <p:nvPr/>
        </p:nvPicPr>
        <p:blipFill>
          <a:blip r:embed="rId3" cstate="print"/>
          <a:srcRect l="21930" r="17076"/>
          <a:stretch>
            <a:fillRect/>
          </a:stretch>
        </p:blipFill>
        <p:spPr>
          <a:xfrm>
            <a:off x="8001000" y="685800"/>
            <a:ext cx="762000" cy="844528"/>
          </a:xfrm>
          <a:prstGeom prst="rect">
            <a:avLst/>
          </a:prstGeom>
          <a:ln>
            <a:solidFill>
              <a:schemeClr val="accent6"/>
            </a:solidFill>
          </a:ln>
        </p:spPr>
      </p:pic>
      <p:sp>
        <p:nvSpPr>
          <p:cNvPr id="9" name="TextBox 8"/>
          <p:cNvSpPr txBox="1"/>
          <p:nvPr/>
        </p:nvSpPr>
        <p:spPr>
          <a:xfrm>
            <a:off x="1295400" y="6019800"/>
            <a:ext cx="2743200" cy="369332"/>
          </a:xfrm>
          <a:prstGeom prst="rect">
            <a:avLst/>
          </a:prstGeom>
          <a:noFill/>
        </p:spPr>
        <p:txBody>
          <a:bodyPr wrap="square" rtlCol="0">
            <a:spAutoFit/>
          </a:bodyPr>
          <a:lstStyle/>
          <a:p>
            <a:r>
              <a:rPr lang="en-US" dirty="0" smtClean="0"/>
              <a:t>Updated for 2011-12</a:t>
            </a:r>
            <a:endParaRPr lang="en-US" dirty="0"/>
          </a:p>
        </p:txBody>
      </p:sp>
      <p:pic>
        <p:nvPicPr>
          <p:cNvPr id="10" name="Picture 9" descr="&quot; &quot;"/>
          <p:cNvPicPr>
            <a:picLocks noChangeAspect="1"/>
          </p:cNvPicPr>
          <p:nvPr/>
        </p:nvPicPr>
        <p:blipFill>
          <a:blip r:embed="rId4" cstate="print"/>
          <a:stretch>
            <a:fillRect/>
          </a:stretch>
        </p:blipFill>
        <p:spPr>
          <a:xfrm>
            <a:off x="4038600" y="4551997"/>
            <a:ext cx="3724275" cy="192438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7239000" cy="533400"/>
          </a:xfrm>
        </p:spPr>
        <p:txBody>
          <a:bodyPr/>
          <a:lstStyle/>
          <a:p>
            <a:r>
              <a:rPr lang="en-US" sz="4400" b="1" dirty="0" smtClean="0"/>
              <a:t>Work Sample </a:t>
            </a:r>
            <a:r>
              <a:rPr lang="en-US" sz="4400" b="1" dirty="0" smtClean="0"/>
              <a:t>Design 2</a:t>
            </a:r>
            <a:endParaRPr lang="en-US" sz="4400" b="1" dirty="0"/>
          </a:p>
        </p:txBody>
      </p:sp>
      <p:sp>
        <p:nvSpPr>
          <p:cNvPr id="5" name="Rectangle 4" descr="&quot; &quot;"/>
          <p:cNvSpPr/>
          <p:nvPr/>
        </p:nvSpPr>
        <p:spPr>
          <a:xfrm>
            <a:off x="381000" y="304800"/>
            <a:ext cx="1066800" cy="609600"/>
          </a:xfrm>
          <a:prstGeom prst="rect">
            <a:avLst/>
          </a:prstGeom>
          <a:solidFill>
            <a:schemeClr val="accent2">
              <a:lumMod val="25000"/>
            </a:schemeClr>
          </a:solidFill>
          <a:ln>
            <a:solidFill>
              <a:schemeClr val="accent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3"/>
          <p:cNvSpPr>
            <a:spLocks noGrp="1"/>
          </p:cNvSpPr>
          <p:nvPr>
            <p:ph idx="1"/>
          </p:nvPr>
        </p:nvSpPr>
        <p:spPr>
          <a:xfrm>
            <a:off x="0" y="1219200"/>
            <a:ext cx="8839200" cy="3657600"/>
          </a:xfrm>
        </p:spPr>
        <p:txBody>
          <a:bodyPr/>
          <a:lstStyle/>
          <a:p>
            <a:pPr marL="304800" indent="-114300">
              <a:spcBef>
                <a:spcPct val="0"/>
              </a:spcBef>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3600" b="1" dirty="0" smtClean="0">
                <a:solidFill>
                  <a:srgbClr val="009999"/>
                </a:solidFill>
                <a:cs typeface="Times" charset="0"/>
                <a:sym typeface="Times" charset="0"/>
              </a:rPr>
              <a:t>What is </a:t>
            </a:r>
            <a:r>
              <a:rPr lang="en-US" b="1" dirty="0" smtClean="0">
                <a:solidFill>
                  <a:srgbClr val="009999"/>
                </a:solidFill>
                <a:cs typeface="Times" charset="0"/>
                <a:sym typeface="Times" charset="0"/>
              </a:rPr>
              <a:t>long enough/complex enough?</a:t>
            </a:r>
          </a:p>
          <a:p>
            <a:pPr marL="304800" indent="-114300">
              <a:spcBef>
                <a:spcPct val="0"/>
              </a:spcBef>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endParaRPr lang="en-US" sz="1800" dirty="0" smtClean="0">
              <a:solidFill>
                <a:srgbClr val="000000"/>
              </a:solidFill>
              <a:cs typeface="Times" charset="0"/>
              <a:sym typeface="Times" charset="0"/>
            </a:endParaRPr>
          </a:p>
          <a:p>
            <a:pPr marL="457200" indent="-266700">
              <a:spcBef>
                <a:spcPct val="0"/>
              </a:spcBef>
              <a:spcAft>
                <a:spcPts val="600"/>
              </a:spcAft>
              <a:buClr>
                <a:schemeClr val="accent2">
                  <a:lumMod val="25000"/>
                </a:schemeClr>
              </a:buClr>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2800" dirty="0" smtClean="0">
                <a:solidFill>
                  <a:schemeClr val="accent1">
                    <a:lumMod val="75000"/>
                  </a:schemeClr>
                </a:solidFill>
                <a:cs typeface="Times" charset="0"/>
                <a:sym typeface="Times" charset="0"/>
              </a:rPr>
              <a:t> sustained writing –  single author</a:t>
            </a:r>
            <a:endParaRPr lang="en-US" sz="2800" dirty="0" smtClean="0">
              <a:solidFill>
                <a:schemeClr val="accent1">
                  <a:lumMod val="75000"/>
                </a:schemeClr>
              </a:solidFill>
              <a:cs typeface="Times" charset="0"/>
              <a:sym typeface="Courier New" charset="0"/>
            </a:endParaRPr>
          </a:p>
          <a:p>
            <a:pPr marL="520700" indent="-347663">
              <a:spcBef>
                <a:spcPct val="0"/>
              </a:spcBef>
              <a:spcAft>
                <a:spcPts val="600"/>
              </a:spcAft>
              <a:buClr>
                <a:schemeClr val="accent2">
                  <a:lumMod val="25000"/>
                </a:schemeClr>
              </a:buClr>
              <a:tabLst>
                <a:tab pos="457200" algn="l"/>
                <a:tab pos="457200" algn="l"/>
                <a:tab pos="457200" algn="l"/>
                <a:tab pos="457200" algn="l"/>
                <a:tab pos="457200" algn="l"/>
                <a:tab pos="520700" algn="l"/>
                <a:tab pos="914400" algn="l"/>
                <a:tab pos="914400" algn="l"/>
                <a:tab pos="914400" algn="l"/>
                <a:tab pos="914400" algn="l"/>
                <a:tab pos="914400" algn="l"/>
                <a:tab pos="457200" algn="l"/>
                <a:tab pos="914400" algn="l"/>
              </a:tabLst>
            </a:pPr>
            <a:r>
              <a:rPr lang="en-US" sz="2800" dirty="0" smtClean="0">
                <a:solidFill>
                  <a:schemeClr val="accent1">
                    <a:lumMod val="75000"/>
                  </a:schemeClr>
                </a:solidFill>
                <a:cs typeface="Times" charset="0"/>
                <a:sym typeface="Times" charset="0"/>
              </a:rPr>
              <a:t>specific focus &amp; sufficient  details</a:t>
            </a:r>
            <a:endParaRPr lang="en-US" sz="2800" dirty="0" smtClean="0">
              <a:solidFill>
                <a:schemeClr val="accent1">
                  <a:lumMod val="75000"/>
                </a:schemeClr>
              </a:solidFill>
              <a:sym typeface="Courier New" charset="0"/>
            </a:endParaRPr>
          </a:p>
          <a:p>
            <a:pPr marL="568325" indent="-377825">
              <a:spcBef>
                <a:spcPct val="0"/>
              </a:spcBef>
              <a:spcAft>
                <a:spcPts val="600"/>
              </a:spcAft>
              <a:buClr>
                <a:schemeClr val="accent2">
                  <a:lumMod val="25000"/>
                </a:schemeClr>
              </a:buClr>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2800" dirty="0" smtClean="0">
                <a:solidFill>
                  <a:schemeClr val="accent1">
                    <a:lumMod val="75000"/>
                  </a:schemeClr>
                </a:solidFill>
                <a:cs typeface="Times" charset="0"/>
                <a:sym typeface="Times" charset="0"/>
              </a:rPr>
              <a:t>intro, body, &amp; conclusion to score for Organization</a:t>
            </a:r>
          </a:p>
          <a:p>
            <a:pPr marL="573088" indent="-336550">
              <a:spcBef>
                <a:spcPct val="0"/>
              </a:spcBef>
              <a:spcAft>
                <a:spcPts val="600"/>
              </a:spcAft>
              <a:buClr>
                <a:schemeClr val="accent2">
                  <a:lumMod val="25000"/>
                </a:schemeClr>
              </a:buClr>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2800" dirty="0" smtClean="0">
                <a:solidFill>
                  <a:schemeClr val="accent1">
                    <a:lumMod val="75000"/>
                  </a:schemeClr>
                </a:solidFill>
                <a:cs typeface="Times" charset="0"/>
                <a:sym typeface="Times" charset="0"/>
              </a:rPr>
              <a:t>No length requirement – </a:t>
            </a:r>
            <a:r>
              <a:rPr lang="en-US" sz="2800" b="1" dirty="0" smtClean="0">
                <a:solidFill>
                  <a:srgbClr val="008080"/>
                </a:solidFill>
                <a:cs typeface="Times" charset="0"/>
                <a:sym typeface="Times" charset="0"/>
              </a:rPr>
              <a:t>However,</a:t>
            </a:r>
            <a:endParaRPr lang="en-US" sz="2800" b="1" dirty="0" smtClean="0">
              <a:solidFill>
                <a:srgbClr val="008080"/>
              </a:solidFill>
              <a:sym typeface="Courier New" charset="0"/>
            </a:endParaRPr>
          </a:p>
          <a:p>
            <a:pPr marL="573088" indent="-336550">
              <a:spcBef>
                <a:spcPct val="0"/>
              </a:spcBef>
              <a:spcAft>
                <a:spcPts val="600"/>
              </a:spcAft>
              <a:buClr>
                <a:schemeClr val="accent2">
                  <a:lumMod val="25000"/>
                </a:schemeClr>
              </a:buClr>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2800" dirty="0" smtClean="0">
                <a:solidFill>
                  <a:schemeClr val="accent1">
                    <a:lumMod val="75000"/>
                  </a:schemeClr>
                </a:solidFill>
                <a:cs typeface="Times" charset="0"/>
                <a:sym typeface="Times" charset="0"/>
              </a:rPr>
              <a:t>1 ½ - 2 pages handwritten is about the minimum</a:t>
            </a:r>
            <a:endParaRPr lang="en-US" sz="2800" dirty="0" smtClean="0">
              <a:solidFill>
                <a:schemeClr val="accent1">
                  <a:lumMod val="75000"/>
                </a:schemeClr>
              </a:solidFill>
              <a:sym typeface="Courier New" charset="0"/>
            </a:endParaRPr>
          </a:p>
          <a:p>
            <a:pPr marL="304800" indent="-114300">
              <a:spcBef>
                <a:spcPct val="0"/>
              </a:spcBef>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endParaRPr lang="en-US" sz="2400" dirty="0" smtClean="0">
              <a:solidFill>
                <a:srgbClr val="000000"/>
              </a:solidFill>
              <a:latin typeface="Times" charset="0"/>
              <a:ea typeface="ヒラギノ明朝 ProN W3" charset="0"/>
              <a:cs typeface="ヒラギノ明朝 ProN W3" charset="0"/>
              <a:sym typeface="Times" charset="0"/>
            </a:endParaRPr>
          </a:p>
        </p:txBody>
      </p:sp>
      <p:pic>
        <p:nvPicPr>
          <p:cNvPr id="1027" name="Picture 3" descr="&quot; &quot;"/>
          <p:cNvPicPr>
            <a:picLocks noChangeAspect="1" noChangeArrowheads="1"/>
          </p:cNvPicPr>
          <p:nvPr/>
        </p:nvPicPr>
        <p:blipFill>
          <a:blip r:embed="rId3" cstate="print"/>
          <a:srcRect/>
          <a:stretch>
            <a:fillRect/>
          </a:stretch>
        </p:blipFill>
        <p:spPr bwMode="auto">
          <a:xfrm>
            <a:off x="3665372" y="4592117"/>
            <a:ext cx="1813255" cy="1808683"/>
          </a:xfrm>
          <a:prstGeom prst="rect">
            <a:avLst/>
          </a:prstGeom>
          <a:noFill/>
        </p:spPr>
      </p:pic>
      <p:pic>
        <p:nvPicPr>
          <p:cNvPr id="8" name="Picture 7" descr="&quot; &quot;"/>
          <p:cNvPicPr>
            <a:picLocks noChangeAspect="1"/>
          </p:cNvPicPr>
          <p:nvPr/>
        </p:nvPicPr>
        <p:blipFill>
          <a:blip r:embed="rId4" cstate="print"/>
          <a:stretch>
            <a:fillRect/>
          </a:stretch>
        </p:blipFill>
        <p:spPr>
          <a:xfrm>
            <a:off x="177046" y="152400"/>
            <a:ext cx="1474707" cy="762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7239000" cy="533400"/>
          </a:xfrm>
        </p:spPr>
        <p:txBody>
          <a:bodyPr/>
          <a:lstStyle/>
          <a:p>
            <a:r>
              <a:rPr lang="en-US" sz="4400" b="1" dirty="0" smtClean="0"/>
              <a:t>Work Sample </a:t>
            </a:r>
            <a:r>
              <a:rPr lang="en-US" sz="4400" b="1" dirty="0" smtClean="0"/>
              <a:t>Design 3</a:t>
            </a:r>
            <a:endParaRPr lang="en-US" sz="4400" b="1" dirty="0"/>
          </a:p>
        </p:txBody>
      </p:sp>
      <p:sp>
        <p:nvSpPr>
          <p:cNvPr id="5" name="Rectangle 4" descr="&quot; &quot;"/>
          <p:cNvSpPr/>
          <p:nvPr/>
        </p:nvSpPr>
        <p:spPr>
          <a:xfrm>
            <a:off x="381000" y="304800"/>
            <a:ext cx="1066800" cy="609600"/>
          </a:xfrm>
          <a:prstGeom prst="rect">
            <a:avLst/>
          </a:prstGeom>
          <a:solidFill>
            <a:schemeClr val="accent2">
              <a:lumMod val="25000"/>
            </a:schemeClr>
          </a:solidFill>
          <a:ln>
            <a:solidFill>
              <a:schemeClr val="accent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3"/>
          <p:cNvSpPr>
            <a:spLocks noGrp="1"/>
          </p:cNvSpPr>
          <p:nvPr>
            <p:ph idx="1"/>
          </p:nvPr>
        </p:nvSpPr>
        <p:spPr>
          <a:xfrm>
            <a:off x="152400" y="1143000"/>
            <a:ext cx="9144000" cy="4724400"/>
          </a:xfrm>
        </p:spPr>
        <p:txBody>
          <a:bodyPr/>
          <a:lstStyle/>
          <a:p>
            <a:pPr marL="304800" indent="-114300">
              <a:spcBef>
                <a:spcPct val="0"/>
              </a:spcBef>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3600" b="1" dirty="0" smtClean="0">
                <a:solidFill>
                  <a:srgbClr val="009999"/>
                </a:solidFill>
                <a:latin typeface="+mj-lt"/>
                <a:cs typeface="Times" charset="0"/>
                <a:sym typeface="Times" charset="0"/>
              </a:rPr>
              <a:t>Expository Mode:</a:t>
            </a:r>
            <a:endParaRPr lang="en-US" sz="3600" b="1" dirty="0" smtClean="0">
              <a:solidFill>
                <a:srgbClr val="009999"/>
              </a:solidFill>
              <a:latin typeface="+mj-lt"/>
              <a:sym typeface="Courier New" charset="0"/>
            </a:endParaRPr>
          </a:p>
          <a:p>
            <a:pPr marL="468313" lvl="1" indent="-174625">
              <a:spcBef>
                <a:spcPct val="0"/>
              </a:spcBef>
              <a:spcAft>
                <a:spcPts val="600"/>
              </a:spcAft>
              <a:buClr>
                <a:schemeClr val="accent2">
                  <a:lumMod val="50000"/>
                </a:schemeClr>
              </a:buClr>
              <a:buSzPct val="100000"/>
              <a:buFont typeface="Times" charset="0"/>
              <a:buChar char="•"/>
            </a:pPr>
            <a:r>
              <a:rPr lang="en-US" sz="3000" dirty="0" smtClean="0">
                <a:solidFill>
                  <a:schemeClr val="accent2">
                    <a:lumMod val="50000"/>
                  </a:schemeClr>
                </a:solidFill>
                <a:cs typeface="Times" charset="0"/>
                <a:sym typeface="Times" charset="0"/>
              </a:rPr>
              <a:t>Explain problem, process, concept, etc.</a:t>
            </a:r>
            <a:endParaRPr lang="en-US" sz="3000" dirty="0" smtClean="0">
              <a:solidFill>
                <a:schemeClr val="accent2">
                  <a:lumMod val="50000"/>
                </a:schemeClr>
              </a:solidFill>
              <a:sym typeface="Courier New" charset="0"/>
            </a:endParaRPr>
          </a:p>
          <a:p>
            <a:pPr marL="468313" lvl="1" indent="-174625">
              <a:spcBef>
                <a:spcPct val="0"/>
              </a:spcBef>
              <a:spcAft>
                <a:spcPts val="600"/>
              </a:spcAft>
              <a:buClr>
                <a:schemeClr val="accent2">
                  <a:lumMod val="50000"/>
                </a:schemeClr>
              </a:buClr>
              <a:buSzPct val="100000"/>
              <a:buFont typeface="Times" charset="0"/>
              <a:buChar char="•"/>
            </a:pPr>
            <a:r>
              <a:rPr lang="en-US" sz="3000" dirty="0" smtClean="0">
                <a:solidFill>
                  <a:schemeClr val="accent2">
                    <a:lumMod val="50000"/>
                  </a:schemeClr>
                </a:solidFill>
                <a:cs typeface="Times" charset="0"/>
                <a:sym typeface="Times" charset="0"/>
              </a:rPr>
              <a:t>Analysis of issues, events, speakers, etc.</a:t>
            </a:r>
            <a:endParaRPr lang="en-US" sz="3000" dirty="0" smtClean="0">
              <a:solidFill>
                <a:schemeClr val="accent2">
                  <a:lumMod val="50000"/>
                </a:schemeClr>
              </a:solidFill>
              <a:sym typeface="Courier New" charset="0"/>
            </a:endParaRPr>
          </a:p>
          <a:p>
            <a:pPr marL="468313" lvl="1" indent="-174625">
              <a:spcBef>
                <a:spcPct val="0"/>
              </a:spcBef>
              <a:spcAft>
                <a:spcPts val="600"/>
              </a:spcAft>
              <a:buClr>
                <a:schemeClr val="accent2">
                  <a:lumMod val="50000"/>
                </a:schemeClr>
              </a:buClr>
              <a:buSzPct val="100000"/>
              <a:buFont typeface="Times" charset="0"/>
              <a:buChar char="•"/>
            </a:pPr>
            <a:r>
              <a:rPr lang="en-US" sz="3000" dirty="0" smtClean="0">
                <a:solidFill>
                  <a:schemeClr val="accent2">
                    <a:lumMod val="50000"/>
                  </a:schemeClr>
                </a:solidFill>
                <a:cs typeface="Times" charset="0"/>
                <a:sym typeface="Times" charset="0"/>
              </a:rPr>
              <a:t>Comparison/contrast</a:t>
            </a:r>
            <a:endParaRPr lang="en-US" sz="3000" dirty="0" smtClean="0">
              <a:solidFill>
                <a:schemeClr val="accent2">
                  <a:lumMod val="50000"/>
                </a:schemeClr>
              </a:solidFill>
              <a:sym typeface="Courier New" charset="0"/>
            </a:endParaRPr>
          </a:p>
          <a:p>
            <a:pPr marL="468313" lvl="1" indent="-174625">
              <a:spcBef>
                <a:spcPct val="0"/>
              </a:spcBef>
              <a:spcAft>
                <a:spcPts val="600"/>
              </a:spcAft>
              <a:buClr>
                <a:schemeClr val="accent2">
                  <a:lumMod val="50000"/>
                </a:schemeClr>
              </a:buClr>
              <a:buSzPct val="100000"/>
              <a:buFont typeface="Times" charset="0"/>
              <a:buChar char="•"/>
            </a:pPr>
            <a:r>
              <a:rPr lang="en-US" sz="3000" dirty="0" smtClean="0">
                <a:solidFill>
                  <a:schemeClr val="accent2">
                    <a:lumMod val="50000"/>
                  </a:schemeClr>
                </a:solidFill>
                <a:cs typeface="Times" charset="0"/>
                <a:sym typeface="Times" charset="0"/>
              </a:rPr>
              <a:t>Brief research or response papers (2-3 pages)</a:t>
            </a:r>
            <a:endParaRPr lang="en-US" sz="3000" b="1" dirty="0" smtClean="0">
              <a:solidFill>
                <a:schemeClr val="accent2">
                  <a:lumMod val="50000"/>
                </a:schemeClr>
              </a:solidFill>
              <a:latin typeface="+mj-lt"/>
              <a:cs typeface="Times" charset="0"/>
              <a:sym typeface="Times" charset="0"/>
            </a:endParaRPr>
          </a:p>
          <a:p>
            <a:pPr marL="304800" indent="-114300">
              <a:spcBef>
                <a:spcPct val="0"/>
              </a:spcBef>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3600" b="1" dirty="0" smtClean="0">
                <a:solidFill>
                  <a:srgbClr val="009999"/>
                </a:solidFill>
                <a:latin typeface="+mj-lt"/>
                <a:cs typeface="Times" charset="0"/>
                <a:sym typeface="Times" charset="0"/>
              </a:rPr>
              <a:t>Persuasive Mode:</a:t>
            </a:r>
            <a:endParaRPr lang="en-US" sz="3600" b="1" dirty="0" smtClean="0">
              <a:solidFill>
                <a:srgbClr val="009999"/>
              </a:solidFill>
              <a:latin typeface="+mj-lt"/>
              <a:cs typeface="Times" charset="0"/>
              <a:sym typeface="Courier New" charset="0"/>
            </a:endParaRPr>
          </a:p>
          <a:p>
            <a:pPr marL="468313" lvl="1" indent="-174625">
              <a:spcBef>
                <a:spcPct val="0"/>
              </a:spcBef>
              <a:spcAft>
                <a:spcPts val="600"/>
              </a:spcAft>
              <a:buClr>
                <a:schemeClr val="accent2">
                  <a:lumMod val="50000"/>
                </a:schemeClr>
              </a:buClr>
              <a:buSzPct val="100000"/>
              <a:buFont typeface="Times" charset="0"/>
              <a:buChar char="•"/>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3000" dirty="0" smtClean="0">
                <a:solidFill>
                  <a:schemeClr val="accent2">
                    <a:lumMod val="50000"/>
                  </a:schemeClr>
                </a:solidFill>
                <a:cs typeface="Times" charset="0"/>
                <a:sym typeface="Times" charset="0"/>
              </a:rPr>
              <a:t>Essay taking a stand on an issue</a:t>
            </a:r>
          </a:p>
          <a:p>
            <a:pPr marL="468313" lvl="1" indent="-174625">
              <a:spcBef>
                <a:spcPct val="0"/>
              </a:spcBef>
              <a:spcAft>
                <a:spcPts val="600"/>
              </a:spcAft>
              <a:buClr>
                <a:schemeClr val="accent2">
                  <a:lumMod val="50000"/>
                </a:schemeClr>
              </a:buClr>
              <a:buSzPct val="100000"/>
              <a:buFont typeface="Times" charset="0"/>
              <a:buChar char="•"/>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3000" dirty="0" smtClean="0">
                <a:solidFill>
                  <a:schemeClr val="accent2">
                    <a:lumMod val="50000"/>
                  </a:schemeClr>
                </a:solidFill>
                <a:cs typeface="Times" charset="0"/>
                <a:sym typeface="Times" charset="0"/>
              </a:rPr>
              <a:t>Pro/Con and call to action</a:t>
            </a:r>
          </a:p>
          <a:p>
            <a:pPr marL="304800" indent="-114300">
              <a:spcBef>
                <a:spcPct val="0"/>
              </a:spcBef>
              <a:buClr>
                <a:srgbClr val="000000"/>
              </a:buClr>
              <a:buSzPct val="100000"/>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3600" b="1" dirty="0" smtClean="0">
                <a:solidFill>
                  <a:srgbClr val="009999"/>
                </a:solidFill>
                <a:latin typeface="+mj-lt"/>
                <a:cs typeface="Times" charset="0"/>
                <a:sym typeface="Times" charset="0"/>
              </a:rPr>
              <a:t>Narrative Mode: </a:t>
            </a:r>
          </a:p>
          <a:p>
            <a:pPr marL="468313" lvl="1" indent="-174625">
              <a:spcBef>
                <a:spcPct val="0"/>
              </a:spcBef>
              <a:spcAft>
                <a:spcPts val="600"/>
              </a:spcAft>
              <a:buClr>
                <a:schemeClr val="accent2">
                  <a:lumMod val="50000"/>
                </a:schemeClr>
              </a:buClr>
              <a:buSzPct val="100000"/>
              <a:buFont typeface="Times" charset="0"/>
              <a:buChar char="•"/>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3000" dirty="0" smtClean="0">
                <a:solidFill>
                  <a:schemeClr val="accent2">
                    <a:lumMod val="50000"/>
                  </a:schemeClr>
                </a:solidFill>
                <a:cs typeface="Times" charset="0"/>
                <a:sym typeface="Times" charset="0"/>
              </a:rPr>
              <a:t>Relating an experience</a:t>
            </a:r>
          </a:p>
        </p:txBody>
      </p:sp>
      <p:pic>
        <p:nvPicPr>
          <p:cNvPr id="6" name="Picture 5" descr="&quot; &quot;"/>
          <p:cNvPicPr>
            <a:picLocks noChangeAspect="1"/>
          </p:cNvPicPr>
          <p:nvPr/>
        </p:nvPicPr>
        <p:blipFill>
          <a:blip r:embed="rId3" cstate="print"/>
          <a:stretch>
            <a:fillRect/>
          </a:stretch>
        </p:blipFill>
        <p:spPr>
          <a:xfrm>
            <a:off x="127753" y="152400"/>
            <a:ext cx="1474707"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1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1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1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7">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1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10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7">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 calcmode="lin" valueType="num">
                                      <p:cBhvr additive="base">
                                        <p:cTn id="29" dur="10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 calcmode="lin" valueType="num">
                                      <p:cBhvr additive="base">
                                        <p:cTn id="3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7239000" cy="533400"/>
          </a:xfrm>
        </p:spPr>
        <p:txBody>
          <a:bodyPr/>
          <a:lstStyle/>
          <a:p>
            <a:r>
              <a:rPr lang="en-US" sz="4400" b="1" dirty="0" smtClean="0"/>
              <a:t>Work Sample </a:t>
            </a:r>
            <a:r>
              <a:rPr lang="en-US" sz="4400" b="1" dirty="0" smtClean="0"/>
              <a:t>Design 4</a:t>
            </a:r>
            <a:endParaRPr lang="en-US" sz="4400" b="1" dirty="0"/>
          </a:p>
        </p:txBody>
      </p:sp>
      <p:sp>
        <p:nvSpPr>
          <p:cNvPr id="5" name="Rectangle 4" descr="&quot; &quot;"/>
          <p:cNvSpPr/>
          <p:nvPr/>
        </p:nvSpPr>
        <p:spPr>
          <a:xfrm>
            <a:off x="381000" y="304800"/>
            <a:ext cx="1066800" cy="609600"/>
          </a:xfrm>
          <a:prstGeom prst="rect">
            <a:avLst/>
          </a:prstGeom>
          <a:solidFill>
            <a:schemeClr val="accent2">
              <a:lumMod val="25000"/>
            </a:schemeClr>
          </a:solidFill>
          <a:ln>
            <a:solidFill>
              <a:schemeClr val="accent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3"/>
          <p:cNvSpPr>
            <a:spLocks noGrp="1"/>
          </p:cNvSpPr>
          <p:nvPr>
            <p:ph idx="1"/>
          </p:nvPr>
        </p:nvSpPr>
        <p:spPr>
          <a:xfrm>
            <a:off x="-152400" y="914400"/>
            <a:ext cx="6172200" cy="5410200"/>
          </a:xfrm>
        </p:spPr>
        <p:txBody>
          <a:bodyPr/>
          <a:lstStyle/>
          <a:p>
            <a:pPr marL="304800" indent="-114300">
              <a:spcBef>
                <a:spcPct val="0"/>
              </a:spcBef>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endParaRPr lang="en-US" sz="3000" dirty="0" smtClean="0">
              <a:solidFill>
                <a:schemeClr val="accent2">
                  <a:lumMod val="50000"/>
                </a:schemeClr>
              </a:solidFill>
              <a:cs typeface="Times" charset="0"/>
              <a:sym typeface="Times" charset="0"/>
            </a:endParaRPr>
          </a:p>
          <a:p>
            <a:pPr marL="304800" indent="-114300">
              <a:spcBef>
                <a:spcPct val="0"/>
              </a:spcBef>
              <a:buClr>
                <a:srgbClr val="008080"/>
              </a:buClr>
              <a:buFont typeface="Wingdings" pitchFamily="2" charset="2"/>
              <a:buChar char="q"/>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3600" b="1" dirty="0" smtClean="0">
                <a:solidFill>
                  <a:srgbClr val="009999"/>
                </a:solidFill>
                <a:cs typeface="Times" charset="0"/>
                <a:sym typeface="Times" charset="0"/>
              </a:rPr>
              <a:t>Which mode of writing is most likely to be used in your content area?</a:t>
            </a:r>
          </a:p>
          <a:p>
            <a:pPr marL="304800" indent="-114300">
              <a:spcBef>
                <a:spcPct val="0"/>
              </a:spcBef>
              <a:buClr>
                <a:srgbClr val="00808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endParaRPr lang="en-US" sz="3600" dirty="0" smtClean="0">
              <a:solidFill>
                <a:srgbClr val="009999"/>
              </a:solidFill>
              <a:cs typeface="Times" charset="0"/>
              <a:sym typeface="Times" charset="0"/>
            </a:endParaRPr>
          </a:p>
          <a:p>
            <a:pPr marL="304800" indent="-114300">
              <a:spcBef>
                <a:spcPct val="0"/>
              </a:spcBef>
              <a:buClr>
                <a:srgbClr val="008080"/>
              </a:buClr>
              <a:buFont typeface="Wingdings" pitchFamily="2" charset="2"/>
              <a:buChar char="q"/>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r>
              <a:rPr lang="en-US" sz="3600" b="1" dirty="0" smtClean="0">
                <a:solidFill>
                  <a:srgbClr val="009999"/>
                </a:solidFill>
                <a:cs typeface="Times" charset="0"/>
                <a:sym typeface="Times" charset="0"/>
              </a:rPr>
              <a:t>What writing assignment could you give that would elicit an essay in one of these modes?</a:t>
            </a:r>
          </a:p>
        </p:txBody>
      </p:sp>
      <p:pic>
        <p:nvPicPr>
          <p:cNvPr id="6" name="Picture 5" descr="&quot; &quot;"/>
          <p:cNvPicPr>
            <a:picLocks noChangeAspect="1"/>
          </p:cNvPicPr>
          <p:nvPr/>
        </p:nvPicPr>
        <p:blipFill>
          <a:blip r:embed="rId3" cstate="print"/>
          <a:stretch>
            <a:fillRect/>
          </a:stretch>
        </p:blipFill>
        <p:spPr>
          <a:xfrm flipH="1">
            <a:off x="5791200" y="1371600"/>
            <a:ext cx="302895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quot; &quot;"/>
          <p:cNvPicPr>
            <a:picLocks noChangeAspect="1"/>
          </p:cNvPicPr>
          <p:nvPr/>
        </p:nvPicPr>
        <p:blipFill>
          <a:blip r:embed="rId4" cstate="print"/>
          <a:stretch>
            <a:fillRect/>
          </a:stretch>
        </p:blipFill>
        <p:spPr>
          <a:xfrm>
            <a:off x="177046" y="152400"/>
            <a:ext cx="1474707"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dissolv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7239000" cy="533400"/>
          </a:xfrm>
        </p:spPr>
        <p:txBody>
          <a:bodyPr/>
          <a:lstStyle/>
          <a:p>
            <a:r>
              <a:rPr lang="en-US" sz="4400" b="1" dirty="0" smtClean="0"/>
              <a:t>Work Sample Design</a:t>
            </a:r>
            <a:endParaRPr lang="en-US" sz="4400" b="1" dirty="0"/>
          </a:p>
        </p:txBody>
      </p:sp>
      <p:sp>
        <p:nvSpPr>
          <p:cNvPr id="5" name="Rectangle 4" descr="&quot; &quot;"/>
          <p:cNvSpPr/>
          <p:nvPr/>
        </p:nvSpPr>
        <p:spPr>
          <a:xfrm>
            <a:off x="381000" y="304800"/>
            <a:ext cx="1066800" cy="609600"/>
          </a:xfrm>
          <a:prstGeom prst="rect">
            <a:avLst/>
          </a:prstGeom>
          <a:solidFill>
            <a:schemeClr val="accent2">
              <a:lumMod val="25000"/>
            </a:schemeClr>
          </a:solidFill>
          <a:ln>
            <a:solidFill>
              <a:schemeClr val="accent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3"/>
          <p:cNvSpPr>
            <a:spLocks noGrp="1"/>
          </p:cNvSpPr>
          <p:nvPr>
            <p:ph idx="1"/>
          </p:nvPr>
        </p:nvSpPr>
        <p:spPr>
          <a:xfrm>
            <a:off x="228600" y="1295400"/>
            <a:ext cx="8763000" cy="4724400"/>
          </a:xfrm>
        </p:spPr>
        <p:txBody>
          <a:bodyPr/>
          <a:lstStyle/>
          <a:p>
            <a:pPr>
              <a:spcBef>
                <a:spcPct val="0"/>
              </a:spcBef>
              <a:buNone/>
              <a:tabLst>
                <a:tab pos="457200" algn="l"/>
                <a:tab pos="457200" algn="l"/>
                <a:tab pos="457200" algn="l"/>
                <a:tab pos="457200" algn="l"/>
                <a:tab pos="457200" algn="l"/>
                <a:tab pos="457200" algn="l"/>
                <a:tab pos="457200" algn="l"/>
                <a:tab pos="457200" algn="l"/>
              </a:tabLst>
            </a:pPr>
            <a:r>
              <a:rPr lang="en-US" b="1" dirty="0" smtClean="0">
                <a:solidFill>
                  <a:srgbClr val="009999"/>
                </a:solidFill>
                <a:cs typeface="Times" charset="0"/>
                <a:sym typeface="Times" charset="0"/>
              </a:rPr>
              <a:t>Unsuitable (NOT long or complex enough)</a:t>
            </a:r>
            <a:endParaRPr lang="en-US" b="1" dirty="0" smtClean="0">
              <a:solidFill>
                <a:srgbClr val="009999"/>
              </a:solidFill>
              <a:ea typeface="ヒラギノ明朝 ProN W6" charset="0"/>
              <a:cs typeface="ヒラギノ明朝 ProN W6" charset="0"/>
              <a:sym typeface="Times" charset="0"/>
            </a:endParaRPr>
          </a:p>
          <a:p>
            <a:pPr>
              <a:spcBef>
                <a:spcPct val="0"/>
              </a:spcBef>
              <a:tabLst>
                <a:tab pos="457200" algn="l"/>
                <a:tab pos="457200" algn="l"/>
                <a:tab pos="457200" algn="l"/>
                <a:tab pos="457200" algn="l"/>
                <a:tab pos="457200" algn="l"/>
                <a:tab pos="457200" algn="l"/>
                <a:tab pos="457200" algn="l"/>
                <a:tab pos="457200" algn="l"/>
              </a:tabLst>
            </a:pPr>
            <a:endParaRPr lang="en-US" sz="1800" b="1" u="sng" dirty="0" smtClean="0">
              <a:solidFill>
                <a:srgbClr val="000000"/>
              </a:solidFill>
              <a:ea typeface="ヒラギノ明朝 ProN W6" charset="0"/>
              <a:cs typeface="ヒラギノ明朝 ProN W6" charset="0"/>
              <a:sym typeface="Times" charset="0"/>
            </a:endParaRPr>
          </a:p>
          <a:p>
            <a:pPr>
              <a:spcBef>
                <a:spcPct val="0"/>
              </a:spcBef>
              <a:buClr>
                <a:schemeClr val="accent2">
                  <a:lumMod val="50000"/>
                </a:schemeClr>
              </a:buClr>
              <a:buSzPct val="100000"/>
              <a:buFont typeface="Wingdings" pitchFamily="2" charset="2"/>
              <a:buChar char="§"/>
              <a:tabLst>
                <a:tab pos="457200" algn="l"/>
                <a:tab pos="457200" algn="l"/>
                <a:tab pos="457200" algn="l"/>
                <a:tab pos="457200" algn="l"/>
                <a:tab pos="457200" algn="l"/>
                <a:tab pos="457200" algn="l"/>
                <a:tab pos="457200" algn="l"/>
                <a:tab pos="457200" algn="l"/>
              </a:tabLst>
            </a:pPr>
            <a:r>
              <a:rPr lang="en-US" sz="2800" dirty="0" smtClean="0">
                <a:solidFill>
                  <a:schemeClr val="accent2">
                    <a:lumMod val="50000"/>
                  </a:schemeClr>
                </a:solidFill>
                <a:cs typeface="Times" charset="0"/>
                <a:sym typeface="Times" charset="0"/>
              </a:rPr>
              <a:t>Short answers to questions (even a couple of </a:t>
            </a:r>
            <a:r>
              <a:rPr lang="en-US" sz="2800" dirty="0" smtClean="0">
                <a:solidFill>
                  <a:schemeClr val="accent2">
                    <a:lumMod val="50000"/>
                  </a:schemeClr>
                </a:solidFill>
                <a:latin typeface="Arial"/>
                <a:cs typeface="Arial"/>
                <a:sym typeface="Times" charset="0"/>
              </a:rPr>
              <a:t>¶</a:t>
            </a:r>
            <a:r>
              <a:rPr lang="en-US" sz="2800" dirty="0" smtClean="0">
                <a:solidFill>
                  <a:schemeClr val="accent2">
                    <a:lumMod val="50000"/>
                  </a:schemeClr>
                </a:solidFill>
                <a:cs typeface="Times" charset="0"/>
                <a:sym typeface="Times" charset="0"/>
              </a:rPr>
              <a:t>)</a:t>
            </a:r>
            <a:endParaRPr lang="en-US" sz="2800" dirty="0" smtClean="0">
              <a:solidFill>
                <a:schemeClr val="accent2">
                  <a:lumMod val="50000"/>
                </a:schemeClr>
              </a:solidFill>
              <a:ea typeface="ヒラギノ明朝 ProN W3" charset="0"/>
              <a:cs typeface="ヒラギノ明朝 ProN W3" charset="0"/>
              <a:sym typeface="Times" charset="0"/>
            </a:endParaRPr>
          </a:p>
          <a:p>
            <a:pPr>
              <a:spcBef>
                <a:spcPct val="0"/>
              </a:spcBef>
              <a:buClr>
                <a:schemeClr val="accent2">
                  <a:lumMod val="50000"/>
                </a:schemeClr>
              </a:buClr>
              <a:buSzPct val="100000"/>
              <a:buFont typeface="Wingdings" pitchFamily="2" charset="2"/>
              <a:buChar char="§"/>
              <a:tabLst>
                <a:tab pos="457200" algn="l"/>
                <a:tab pos="457200" algn="l"/>
                <a:tab pos="457200" algn="l"/>
                <a:tab pos="457200" algn="l"/>
                <a:tab pos="457200" algn="l"/>
                <a:tab pos="457200" algn="l"/>
                <a:tab pos="457200" algn="l"/>
                <a:tab pos="457200" algn="l"/>
              </a:tabLst>
            </a:pPr>
            <a:r>
              <a:rPr lang="en-US" sz="2800" dirty="0" smtClean="0">
                <a:solidFill>
                  <a:schemeClr val="accent2">
                    <a:lumMod val="50000"/>
                  </a:schemeClr>
                </a:solidFill>
                <a:cs typeface="Times" charset="0"/>
                <a:sym typeface="Times" charset="0"/>
              </a:rPr>
              <a:t>Journals</a:t>
            </a:r>
            <a:endParaRPr lang="en-US" sz="2800" dirty="0" smtClean="0">
              <a:solidFill>
                <a:schemeClr val="accent2">
                  <a:lumMod val="50000"/>
                </a:schemeClr>
              </a:solidFill>
              <a:ea typeface="ヒラギノ明朝 ProN W3" charset="0"/>
              <a:cs typeface="ヒラギノ明朝 ProN W3" charset="0"/>
              <a:sym typeface="Times" charset="0"/>
            </a:endParaRPr>
          </a:p>
          <a:p>
            <a:pPr>
              <a:spcBef>
                <a:spcPct val="0"/>
              </a:spcBef>
              <a:buClr>
                <a:schemeClr val="accent2">
                  <a:lumMod val="50000"/>
                </a:schemeClr>
              </a:buClr>
              <a:buSzPct val="100000"/>
              <a:buFont typeface="Wingdings" pitchFamily="2" charset="2"/>
              <a:buChar char="§"/>
              <a:tabLst>
                <a:tab pos="457200" algn="l"/>
                <a:tab pos="457200" algn="l"/>
                <a:tab pos="457200" algn="l"/>
                <a:tab pos="457200" algn="l"/>
                <a:tab pos="457200" algn="l"/>
                <a:tab pos="457200" algn="l"/>
                <a:tab pos="457200" algn="l"/>
                <a:tab pos="457200" algn="l"/>
              </a:tabLst>
            </a:pPr>
            <a:r>
              <a:rPr lang="en-US" sz="2800" dirty="0" smtClean="0">
                <a:solidFill>
                  <a:schemeClr val="accent2">
                    <a:lumMod val="50000"/>
                  </a:schemeClr>
                </a:solidFill>
                <a:cs typeface="Times" charset="0"/>
                <a:sym typeface="Times" charset="0"/>
              </a:rPr>
              <a:t>Logs; responses to activities or summaries</a:t>
            </a:r>
            <a:endParaRPr lang="en-US" sz="2800" dirty="0" smtClean="0">
              <a:solidFill>
                <a:schemeClr val="accent2">
                  <a:lumMod val="50000"/>
                </a:schemeClr>
              </a:solidFill>
              <a:ea typeface="ヒラギノ明朝 ProN W3" charset="0"/>
              <a:cs typeface="ヒラギノ明朝 ProN W3" charset="0"/>
              <a:sym typeface="Times" charset="0"/>
            </a:endParaRPr>
          </a:p>
          <a:p>
            <a:pPr>
              <a:spcBef>
                <a:spcPct val="0"/>
              </a:spcBef>
              <a:buClr>
                <a:schemeClr val="accent2">
                  <a:lumMod val="50000"/>
                </a:schemeClr>
              </a:buClr>
              <a:buSzPct val="100000"/>
              <a:buFont typeface="Wingdings" pitchFamily="2" charset="2"/>
              <a:buChar char="§"/>
              <a:tabLst>
                <a:tab pos="457200" algn="l"/>
                <a:tab pos="457200" algn="l"/>
                <a:tab pos="457200" algn="l"/>
                <a:tab pos="457200" algn="l"/>
                <a:tab pos="457200" algn="l"/>
                <a:tab pos="457200" algn="l"/>
                <a:tab pos="457200" algn="l"/>
                <a:tab pos="457200" algn="l"/>
              </a:tabLst>
            </a:pPr>
            <a:r>
              <a:rPr lang="en-US" sz="2800" dirty="0" smtClean="0">
                <a:solidFill>
                  <a:schemeClr val="accent2">
                    <a:lumMod val="50000"/>
                  </a:schemeClr>
                </a:solidFill>
                <a:cs typeface="Times" charset="0"/>
                <a:sym typeface="Times" charset="0"/>
              </a:rPr>
              <a:t>Tests or quizzes</a:t>
            </a:r>
            <a:endParaRPr lang="en-US" sz="2800" dirty="0" smtClean="0">
              <a:solidFill>
                <a:schemeClr val="accent2">
                  <a:lumMod val="50000"/>
                </a:schemeClr>
              </a:solidFill>
              <a:ea typeface="ヒラギノ明朝 ProN W3" charset="0"/>
              <a:cs typeface="ヒラギノ明朝 ProN W3" charset="0"/>
              <a:sym typeface="Times" charset="0"/>
            </a:endParaRPr>
          </a:p>
          <a:p>
            <a:pPr>
              <a:spcBef>
                <a:spcPct val="0"/>
              </a:spcBef>
              <a:buClr>
                <a:schemeClr val="accent2">
                  <a:lumMod val="50000"/>
                </a:schemeClr>
              </a:buClr>
              <a:buSzPct val="100000"/>
              <a:buFont typeface="Wingdings" pitchFamily="2" charset="2"/>
              <a:buChar char="§"/>
              <a:tabLst>
                <a:tab pos="457200" algn="l"/>
                <a:tab pos="457200" algn="l"/>
                <a:tab pos="457200" algn="l"/>
                <a:tab pos="457200" algn="l"/>
                <a:tab pos="457200" algn="l"/>
                <a:tab pos="457200" algn="l"/>
                <a:tab pos="457200" algn="l"/>
                <a:tab pos="457200" algn="l"/>
              </a:tabLst>
            </a:pPr>
            <a:r>
              <a:rPr lang="en-US" sz="2800" dirty="0" smtClean="0">
                <a:solidFill>
                  <a:schemeClr val="accent2">
                    <a:lumMod val="50000"/>
                  </a:schemeClr>
                </a:solidFill>
                <a:cs typeface="Times" charset="0"/>
                <a:sym typeface="Times" charset="0"/>
              </a:rPr>
              <a:t>Workbook or work sheet activities</a:t>
            </a:r>
            <a:endParaRPr lang="en-US" sz="2800" dirty="0" smtClean="0">
              <a:solidFill>
                <a:schemeClr val="accent2">
                  <a:lumMod val="50000"/>
                </a:schemeClr>
              </a:solidFill>
              <a:ea typeface="ヒラギノ明朝 ProN W3" charset="0"/>
              <a:cs typeface="ヒラギノ明朝 ProN W3" charset="0"/>
              <a:sym typeface="Times" charset="0"/>
            </a:endParaRPr>
          </a:p>
          <a:p>
            <a:pPr>
              <a:spcBef>
                <a:spcPct val="0"/>
              </a:spcBef>
              <a:buClr>
                <a:schemeClr val="accent2">
                  <a:lumMod val="50000"/>
                </a:schemeClr>
              </a:buClr>
              <a:buSzPct val="100000"/>
              <a:buFont typeface="Wingdings" pitchFamily="2" charset="2"/>
              <a:buChar char="§"/>
              <a:tabLst>
                <a:tab pos="457200" algn="l"/>
                <a:tab pos="457200" algn="l"/>
                <a:tab pos="457200" algn="l"/>
                <a:tab pos="457200" algn="l"/>
                <a:tab pos="457200" algn="l"/>
                <a:tab pos="457200" algn="l"/>
                <a:tab pos="457200" algn="l"/>
                <a:tab pos="457200" algn="l"/>
              </a:tabLst>
            </a:pPr>
            <a:r>
              <a:rPr lang="en-US" sz="2800" dirty="0" smtClean="0">
                <a:solidFill>
                  <a:schemeClr val="accent2">
                    <a:lumMod val="50000"/>
                  </a:schemeClr>
                </a:solidFill>
                <a:cs typeface="Times" charset="0"/>
                <a:sym typeface="Times" charset="0"/>
              </a:rPr>
              <a:t>Book reports</a:t>
            </a:r>
            <a:endParaRPr lang="en-US" sz="2800" dirty="0" smtClean="0">
              <a:solidFill>
                <a:schemeClr val="accent2">
                  <a:lumMod val="50000"/>
                </a:schemeClr>
              </a:solidFill>
              <a:ea typeface="ヒラギノ明朝 ProN W3" charset="0"/>
              <a:cs typeface="ヒラギノ明朝 ProN W3" charset="0"/>
              <a:sym typeface="Times" charset="0"/>
            </a:endParaRPr>
          </a:p>
          <a:p>
            <a:pPr>
              <a:spcBef>
                <a:spcPct val="0"/>
              </a:spcBef>
              <a:buClr>
                <a:schemeClr val="accent2">
                  <a:lumMod val="50000"/>
                </a:schemeClr>
              </a:buClr>
              <a:buSzPct val="100000"/>
              <a:buFont typeface="Wingdings" pitchFamily="2" charset="2"/>
              <a:buChar char="§"/>
              <a:tabLst>
                <a:tab pos="457200" algn="l"/>
                <a:tab pos="457200" algn="l"/>
                <a:tab pos="457200" algn="l"/>
                <a:tab pos="457200" algn="l"/>
                <a:tab pos="457200" algn="l"/>
                <a:tab pos="457200" algn="l"/>
                <a:tab pos="457200" algn="l"/>
                <a:tab pos="457200" algn="l"/>
              </a:tabLst>
            </a:pPr>
            <a:r>
              <a:rPr lang="en-US" sz="2800" dirty="0" smtClean="0">
                <a:solidFill>
                  <a:schemeClr val="accent2">
                    <a:lumMod val="50000"/>
                  </a:schemeClr>
                </a:solidFill>
                <a:cs typeface="Times" charset="0"/>
                <a:sym typeface="Times" charset="0"/>
              </a:rPr>
              <a:t>Group projects</a:t>
            </a:r>
            <a:endParaRPr lang="en-US" sz="2800" dirty="0" smtClean="0">
              <a:solidFill>
                <a:schemeClr val="accent2">
                  <a:lumMod val="50000"/>
                </a:schemeClr>
              </a:solidFill>
              <a:ea typeface="ヒラギノ明朝 ProN W3" charset="0"/>
              <a:cs typeface="ヒラギノ明朝 ProN W3" charset="0"/>
              <a:sym typeface="Times" charset="0"/>
            </a:endParaRPr>
          </a:p>
          <a:p>
            <a:pPr marL="304800" indent="-114300">
              <a:spcBef>
                <a:spcPct val="0"/>
              </a:spcBef>
              <a:buClr>
                <a:srgbClr val="000000"/>
              </a:buClr>
              <a:buNone/>
              <a:tabLst>
                <a:tab pos="457200" algn="l"/>
                <a:tab pos="457200" algn="l"/>
                <a:tab pos="457200" algn="l"/>
                <a:tab pos="457200" algn="l"/>
                <a:tab pos="457200" algn="l"/>
                <a:tab pos="457200" algn="l"/>
                <a:tab pos="914400" algn="l"/>
                <a:tab pos="914400" algn="l"/>
                <a:tab pos="914400" algn="l"/>
                <a:tab pos="914400" algn="l"/>
                <a:tab pos="914400" algn="l"/>
                <a:tab pos="457200" algn="l"/>
                <a:tab pos="914400" algn="l"/>
              </a:tabLst>
            </a:pPr>
            <a:endParaRPr lang="en-US" sz="3200" dirty="0" smtClean="0">
              <a:solidFill>
                <a:schemeClr val="accent2">
                  <a:lumMod val="25000"/>
                </a:schemeClr>
              </a:solidFill>
              <a:cs typeface="Times" charset="0"/>
              <a:sym typeface="Times" charset="0"/>
            </a:endParaRPr>
          </a:p>
        </p:txBody>
      </p:sp>
      <p:pic>
        <p:nvPicPr>
          <p:cNvPr id="1027" name="Picture 3" descr="&quot; &quot;"/>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5500758" y="4114800"/>
            <a:ext cx="3033642" cy="2412187"/>
          </a:xfrm>
          <a:prstGeom prst="rect">
            <a:avLst/>
          </a:prstGeom>
          <a:noFill/>
        </p:spPr>
      </p:pic>
      <p:pic>
        <p:nvPicPr>
          <p:cNvPr id="8" name="Picture 7" descr="&quot; &quot;"/>
          <p:cNvPicPr>
            <a:picLocks noChangeAspect="1"/>
          </p:cNvPicPr>
          <p:nvPr/>
        </p:nvPicPr>
        <p:blipFill>
          <a:blip r:embed="rId4" cstate="print"/>
          <a:stretch>
            <a:fillRect/>
          </a:stretch>
        </p:blipFill>
        <p:spPr>
          <a:xfrm>
            <a:off x="81559" y="152400"/>
            <a:ext cx="1474707" cy="762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7010400" cy="533400"/>
          </a:xfrm>
        </p:spPr>
        <p:txBody>
          <a:bodyPr/>
          <a:lstStyle/>
          <a:p>
            <a:r>
              <a:rPr lang="en-US" b="1" dirty="0" smtClean="0"/>
              <a:t>The Writing Scoring </a:t>
            </a:r>
            <a:r>
              <a:rPr lang="en-US" b="1" dirty="0" smtClean="0"/>
              <a:t>Guide 1</a:t>
            </a:r>
            <a:endParaRPr lang="en-US" b="1" dirty="0"/>
          </a:p>
        </p:txBody>
      </p:sp>
      <p:sp>
        <p:nvSpPr>
          <p:cNvPr id="3" name="Content Placeholder 2"/>
          <p:cNvSpPr>
            <a:spLocks noGrp="1"/>
          </p:cNvSpPr>
          <p:nvPr>
            <p:ph idx="1"/>
          </p:nvPr>
        </p:nvSpPr>
        <p:spPr>
          <a:xfrm>
            <a:off x="228600" y="1219200"/>
            <a:ext cx="8610600" cy="5026025"/>
          </a:xfrm>
        </p:spPr>
        <p:txBody>
          <a:bodyPr/>
          <a:lstStyle/>
          <a:p>
            <a:r>
              <a:rPr lang="en-US" sz="5400" dirty="0" smtClean="0">
                <a:solidFill>
                  <a:srgbClr val="009999"/>
                </a:solidFill>
              </a:rPr>
              <a:t>Background</a:t>
            </a:r>
          </a:p>
          <a:p>
            <a:pPr lvl="1"/>
            <a:r>
              <a:rPr lang="en-US" dirty="0" smtClean="0"/>
              <a:t>Developed in Oregon by Oregon Teachers</a:t>
            </a:r>
          </a:p>
          <a:p>
            <a:pPr lvl="1"/>
            <a:r>
              <a:rPr lang="en-US" dirty="0" smtClean="0"/>
              <a:t>Introduced in late 1980’s</a:t>
            </a:r>
          </a:p>
          <a:p>
            <a:pPr lvl="1"/>
            <a:r>
              <a:rPr lang="en-US" dirty="0" smtClean="0"/>
              <a:t>Reviewed and Updated Frequently</a:t>
            </a:r>
          </a:p>
          <a:p>
            <a:pPr lvl="1"/>
            <a:r>
              <a:rPr lang="en-US" dirty="0" smtClean="0"/>
              <a:t>State Assessment since early 1990’s</a:t>
            </a:r>
          </a:p>
          <a:p>
            <a:pPr lvl="1"/>
            <a:r>
              <a:rPr lang="en-US" dirty="0" smtClean="0"/>
              <a:t>Authentic Assessment</a:t>
            </a:r>
          </a:p>
          <a:p>
            <a:pPr lvl="1"/>
            <a:r>
              <a:rPr lang="en-US" dirty="0" smtClean="0"/>
              <a:t>Strongly tied to instruction</a:t>
            </a:r>
          </a:p>
          <a:p>
            <a:pPr lvl="1"/>
            <a:r>
              <a:rPr lang="en-US" dirty="0" smtClean="0"/>
              <a:t>High inter-rater reliability</a:t>
            </a:r>
          </a:p>
          <a:p>
            <a:pPr lvl="1"/>
            <a:r>
              <a:rPr lang="en-US" dirty="0" smtClean="0"/>
              <a:t>National recognition</a:t>
            </a:r>
            <a:endParaRPr lang="en-US" dirty="0"/>
          </a:p>
        </p:txBody>
      </p:sp>
      <p:sp>
        <p:nvSpPr>
          <p:cNvPr id="5" name="Rectangle 4" descr="&quot; &quot;"/>
          <p:cNvSpPr/>
          <p:nvPr/>
        </p:nvSpPr>
        <p:spPr>
          <a:xfrm>
            <a:off x="381000" y="304800"/>
            <a:ext cx="1066800" cy="609600"/>
          </a:xfrm>
          <a:prstGeom prst="rect">
            <a:avLst/>
          </a:prstGeom>
          <a:solidFill>
            <a:schemeClr val="accent2">
              <a:lumMod val="25000"/>
            </a:schemeClr>
          </a:solidFill>
          <a:ln>
            <a:solidFill>
              <a:schemeClr val="accent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descr="&quot; &quot;"/>
          <p:cNvPicPr>
            <a:picLocks noChangeAspect="1"/>
          </p:cNvPicPr>
          <p:nvPr/>
        </p:nvPicPr>
        <p:blipFill>
          <a:blip r:embed="rId3" cstate="print"/>
          <a:stretch>
            <a:fillRect/>
          </a:stretch>
        </p:blipFill>
        <p:spPr>
          <a:xfrm>
            <a:off x="5638800" y="4267200"/>
            <a:ext cx="2741827" cy="2116836"/>
          </a:xfrm>
          <a:prstGeom prst="roundRect">
            <a:avLst/>
          </a:prstGeom>
        </p:spPr>
      </p:pic>
      <p:pic>
        <p:nvPicPr>
          <p:cNvPr id="7" name="Picture 6" descr="&quot; &quot;"/>
          <p:cNvPicPr>
            <a:picLocks noChangeAspect="1"/>
          </p:cNvPicPr>
          <p:nvPr/>
        </p:nvPicPr>
        <p:blipFill>
          <a:blip r:embed="rId4" cstate="print"/>
          <a:stretch>
            <a:fillRect/>
          </a:stretch>
        </p:blipFill>
        <p:spPr>
          <a:xfrm>
            <a:off x="165853" y="152400"/>
            <a:ext cx="1474707" cy="762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905000" y="457200"/>
            <a:ext cx="7010400" cy="533400"/>
          </a:xfrm>
        </p:spPr>
        <p:txBody>
          <a:bodyPr/>
          <a:lstStyle/>
          <a:p>
            <a:r>
              <a:rPr lang="en-US" b="1" dirty="0" smtClean="0"/>
              <a:t>The Writing Scoring </a:t>
            </a:r>
            <a:r>
              <a:rPr lang="en-US" b="1" dirty="0" smtClean="0"/>
              <a:t>Guide 2</a:t>
            </a:r>
            <a:endParaRPr lang="en-US" b="1" dirty="0"/>
          </a:p>
        </p:txBody>
      </p:sp>
      <p:sp>
        <p:nvSpPr>
          <p:cNvPr id="3" name="Content Placeholder 2"/>
          <p:cNvSpPr>
            <a:spLocks noGrp="1"/>
          </p:cNvSpPr>
          <p:nvPr>
            <p:ph idx="1"/>
          </p:nvPr>
        </p:nvSpPr>
        <p:spPr>
          <a:xfrm>
            <a:off x="457200" y="1524000"/>
            <a:ext cx="8229600" cy="5026025"/>
          </a:xfrm>
        </p:spPr>
        <p:txBody>
          <a:bodyPr/>
          <a:lstStyle/>
          <a:p>
            <a:r>
              <a:rPr lang="en-US" sz="5400" b="1" dirty="0" smtClean="0">
                <a:solidFill>
                  <a:srgbClr val="009999"/>
                </a:solidFill>
              </a:rPr>
              <a:t>Purposes</a:t>
            </a:r>
          </a:p>
          <a:p>
            <a:pPr marL="1200150" lvl="1" indent="-742950">
              <a:buClr>
                <a:srgbClr val="008080"/>
              </a:buClr>
              <a:buSzPct val="100000"/>
              <a:buFont typeface="+mj-lt"/>
              <a:buAutoNum type="arabicPeriod"/>
            </a:pPr>
            <a:r>
              <a:rPr lang="en-US" sz="3600" dirty="0" smtClean="0"/>
              <a:t>Instructional Tool</a:t>
            </a:r>
          </a:p>
          <a:p>
            <a:pPr marL="1200150" lvl="1" indent="-742950">
              <a:buClr>
                <a:srgbClr val="008080"/>
              </a:buClr>
              <a:buSzPct val="100000"/>
              <a:buFont typeface="+mj-lt"/>
              <a:buAutoNum type="arabicPeriod"/>
            </a:pPr>
            <a:r>
              <a:rPr lang="en-US" sz="3600" dirty="0" smtClean="0"/>
              <a:t>Formative Assessment</a:t>
            </a:r>
          </a:p>
          <a:p>
            <a:pPr marL="1200150" lvl="1" indent="-742950">
              <a:buClr>
                <a:srgbClr val="008080"/>
              </a:buClr>
              <a:buSzPct val="100000"/>
              <a:buFont typeface="+mj-lt"/>
              <a:buAutoNum type="arabicPeriod"/>
            </a:pPr>
            <a:r>
              <a:rPr lang="en-US" sz="3600" dirty="0" smtClean="0"/>
              <a:t>Summative Assessment</a:t>
            </a:r>
          </a:p>
          <a:p>
            <a:pPr marL="1200150" lvl="1" indent="-742950">
              <a:buClr>
                <a:srgbClr val="008080"/>
              </a:buClr>
              <a:buSzPct val="100000"/>
              <a:buFont typeface="+mj-lt"/>
              <a:buAutoNum type="arabicPeriod"/>
            </a:pPr>
            <a:r>
              <a:rPr lang="en-US" sz="3600" dirty="0" smtClean="0"/>
              <a:t>Demonstrate Proficiency in the Essential Skill of Writing to earn an Oregon Diploma</a:t>
            </a:r>
            <a:endParaRPr lang="en-US" sz="3600" dirty="0"/>
          </a:p>
        </p:txBody>
      </p:sp>
      <p:sp>
        <p:nvSpPr>
          <p:cNvPr id="4" name="Rectangle 3" descr="&quot; &quot;"/>
          <p:cNvSpPr/>
          <p:nvPr/>
        </p:nvSpPr>
        <p:spPr>
          <a:xfrm>
            <a:off x="304800" y="304800"/>
            <a:ext cx="1295400" cy="6096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ssential Skills Assessment Option&#10;The Oregon Diploma&#10;Moving Education Forward"/>
          <p:cNvPicPr>
            <a:picLocks noChangeAspect="1"/>
          </p:cNvPicPr>
          <p:nvPr/>
        </p:nvPicPr>
        <p:blipFill>
          <a:blip r:embed="rId3" cstate="print"/>
          <a:stretch>
            <a:fillRect/>
          </a:stretch>
        </p:blipFill>
        <p:spPr>
          <a:xfrm>
            <a:off x="5589494" y="1086197"/>
            <a:ext cx="3173506" cy="1961804"/>
          </a:xfrm>
          <a:prstGeom prst="rect">
            <a:avLst/>
          </a:prstGeom>
        </p:spPr>
      </p:pic>
      <p:pic>
        <p:nvPicPr>
          <p:cNvPr id="7" name="Picture 6" descr="&quot; &quot;"/>
          <p:cNvPicPr>
            <a:picLocks noChangeAspect="1"/>
          </p:cNvPicPr>
          <p:nvPr/>
        </p:nvPicPr>
        <p:blipFill>
          <a:blip r:embed="rId4" cstate="print"/>
          <a:stretch>
            <a:fillRect/>
          </a:stretch>
        </p:blipFill>
        <p:spPr>
          <a:xfrm>
            <a:off x="142993" y="164177"/>
            <a:ext cx="1474707"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Writing Scoring Scale</a:t>
            </a:r>
            <a:endParaRPr lang="en-US" sz="4400" b="1" dirty="0"/>
          </a:p>
        </p:txBody>
      </p:sp>
      <p:sp>
        <p:nvSpPr>
          <p:cNvPr id="5" name="Rectangle 4" descr="&quot; &quot;"/>
          <p:cNvSpPr/>
          <p:nvPr/>
        </p:nvSpPr>
        <p:spPr>
          <a:xfrm>
            <a:off x="304800" y="304800"/>
            <a:ext cx="1143000" cy="6096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Diagnonal arrow with 6 points:&#10;Beginning&#10;Emerging&#10;Developing&#10;Proficient&#10;Strong&#10;Exemplary"/>
          <p:cNvPicPr>
            <a:picLocks noGrp="1" noChangeAspect="1" noChangeArrowheads="1"/>
          </p:cNvPicPr>
          <p:nvPr>
            <p:ph idx="1"/>
          </p:nvPr>
        </p:nvPicPr>
        <p:blipFill>
          <a:blip r:embed="rId3" cstate="print"/>
          <a:srcRect/>
          <a:stretch>
            <a:fillRect/>
          </a:stretch>
        </p:blipFill>
        <p:spPr bwMode="auto">
          <a:xfrm>
            <a:off x="-36503" y="1371600"/>
            <a:ext cx="8943348" cy="4876800"/>
          </a:xfrm>
          <a:prstGeom prst="rect">
            <a:avLst/>
          </a:prstGeom>
          <a:noFill/>
          <a:ln w="9525">
            <a:noFill/>
            <a:miter lim="800000"/>
            <a:headEnd/>
            <a:tailEnd/>
          </a:ln>
        </p:spPr>
      </p:pic>
      <p:pic>
        <p:nvPicPr>
          <p:cNvPr id="7" name="Picture 6" descr="&quot; &quot;"/>
          <p:cNvPicPr>
            <a:picLocks noChangeAspect="1"/>
          </p:cNvPicPr>
          <p:nvPr/>
        </p:nvPicPr>
        <p:blipFill>
          <a:blip r:embed="rId4" cstate="print"/>
          <a:stretch>
            <a:fillRect/>
          </a:stretch>
        </p:blipFill>
        <p:spPr>
          <a:xfrm>
            <a:off x="138946" y="182880"/>
            <a:ext cx="1474707" cy="762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en-US" sz="3600" dirty="0" smtClean="0"/>
              <a:t>Six Writing Traits</a:t>
            </a:r>
            <a:endParaRPr lang="en-US" sz="3600" dirty="0"/>
          </a:p>
        </p:txBody>
      </p:sp>
      <p:grpSp>
        <p:nvGrpSpPr>
          <p:cNvPr id="11" name="Group 10" descr="1. Ideas and Content *&#10;2. Organization * &#10;3. Voice&#10;4. Word Choice&#10;5. Sentence Fluency * &#10;6. Conventions * &#10;* Must meet score of 4 for proficiency"/>
          <p:cNvGrpSpPr/>
          <p:nvPr/>
        </p:nvGrpSpPr>
        <p:grpSpPr>
          <a:xfrm>
            <a:off x="1752600" y="1371600"/>
            <a:ext cx="5410200" cy="4419600"/>
            <a:chOff x="1752600" y="1524000"/>
            <a:chExt cx="5410200" cy="4419600"/>
          </a:xfrm>
        </p:grpSpPr>
        <p:sp>
          <p:nvSpPr>
            <p:cNvPr id="13318" name="AutoShape 6"/>
            <p:cNvSpPr>
              <a:spLocks noChangeArrowheads="1"/>
            </p:cNvSpPr>
            <p:nvPr/>
          </p:nvSpPr>
          <p:spPr bwMode="gray">
            <a:xfrm>
              <a:off x="1752600" y="5410200"/>
              <a:ext cx="5410200" cy="533400"/>
            </a:xfrm>
            <a:prstGeom prst="roundRect">
              <a:avLst>
                <a:gd name="adj" fmla="val 19046"/>
              </a:avLst>
            </a:prstGeom>
            <a:gradFill flip="none" rotWithShape="1">
              <a:gsLst>
                <a:gs pos="0">
                  <a:srgbClr val="990099">
                    <a:shade val="30000"/>
                    <a:satMod val="115000"/>
                  </a:srgbClr>
                </a:gs>
                <a:gs pos="50000">
                  <a:srgbClr val="990099">
                    <a:shade val="67500"/>
                    <a:satMod val="115000"/>
                  </a:srgbClr>
                </a:gs>
                <a:gs pos="100000">
                  <a:srgbClr val="990099">
                    <a:shade val="100000"/>
                    <a:satMod val="115000"/>
                  </a:srgbClr>
                </a:gs>
              </a:gsLst>
              <a:lin ang="16200000" scaled="1"/>
              <a:tileRect/>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sz="2400" b="1" dirty="0" smtClean="0">
                  <a:solidFill>
                    <a:schemeClr val="bg1"/>
                  </a:solidFill>
                </a:rPr>
                <a:t>6. Conventions </a:t>
              </a:r>
              <a:r>
                <a:rPr lang="en-US" sz="3600" b="1" dirty="0" smtClean="0">
                  <a:solidFill>
                    <a:schemeClr val="bg1"/>
                  </a:solidFill>
                </a:rPr>
                <a:t>*</a:t>
              </a:r>
              <a:endParaRPr lang="en-US" sz="3600" dirty="0">
                <a:solidFill>
                  <a:schemeClr val="bg1"/>
                </a:solidFill>
              </a:endParaRPr>
            </a:p>
          </p:txBody>
        </p:sp>
        <p:sp>
          <p:nvSpPr>
            <p:cNvPr id="13319" name="AutoShape 7"/>
            <p:cNvSpPr>
              <a:spLocks noChangeArrowheads="1"/>
            </p:cNvSpPr>
            <p:nvPr/>
          </p:nvSpPr>
          <p:spPr bwMode="gray">
            <a:xfrm>
              <a:off x="1752600" y="2362200"/>
              <a:ext cx="5410200" cy="533400"/>
            </a:xfrm>
            <a:prstGeom prst="roundRect">
              <a:avLst>
                <a:gd name="adj" fmla="val 1279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sz="2400" b="1" dirty="0">
                  <a:solidFill>
                    <a:schemeClr val="bg1"/>
                  </a:solidFill>
                </a:rPr>
                <a:t>2. </a:t>
              </a:r>
              <a:r>
                <a:rPr lang="en-US" sz="2400" b="1" dirty="0" smtClean="0">
                  <a:solidFill>
                    <a:schemeClr val="bg1"/>
                  </a:solidFill>
                </a:rPr>
                <a:t>Organization </a:t>
              </a:r>
              <a:r>
                <a:rPr lang="en-US" sz="3600" b="1" dirty="0" smtClean="0">
                  <a:solidFill>
                    <a:schemeClr val="bg1"/>
                  </a:solidFill>
                </a:rPr>
                <a:t>*</a:t>
              </a:r>
              <a:endParaRPr lang="en-US" sz="3600" dirty="0">
                <a:solidFill>
                  <a:schemeClr val="bg1"/>
                </a:solidFill>
              </a:endParaRPr>
            </a:p>
          </p:txBody>
        </p:sp>
        <p:sp>
          <p:nvSpPr>
            <p:cNvPr id="13320" name="AutoShape 8"/>
            <p:cNvSpPr>
              <a:spLocks noChangeArrowheads="1"/>
            </p:cNvSpPr>
            <p:nvPr/>
          </p:nvSpPr>
          <p:spPr bwMode="gray">
            <a:xfrm>
              <a:off x="1752600" y="3124200"/>
              <a:ext cx="5410200" cy="533400"/>
            </a:xfrm>
            <a:prstGeom prst="roundRect">
              <a:avLst>
                <a:gd name="adj" fmla="val 19046"/>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sz="2400" b="1" dirty="0">
                  <a:solidFill>
                    <a:schemeClr val="bg1"/>
                  </a:solidFill>
                </a:rPr>
                <a:t>3. </a:t>
              </a:r>
              <a:r>
                <a:rPr lang="en-US" sz="2400" b="1" dirty="0" smtClean="0">
                  <a:solidFill>
                    <a:schemeClr val="bg1"/>
                  </a:solidFill>
                </a:rPr>
                <a:t>Voice </a:t>
              </a:r>
              <a:endParaRPr lang="en-US" sz="2400" dirty="0">
                <a:solidFill>
                  <a:schemeClr val="bg1"/>
                </a:solidFill>
              </a:endParaRPr>
            </a:p>
          </p:txBody>
        </p:sp>
        <p:sp>
          <p:nvSpPr>
            <p:cNvPr id="13321" name="AutoShape 9"/>
            <p:cNvSpPr>
              <a:spLocks noChangeArrowheads="1"/>
            </p:cNvSpPr>
            <p:nvPr/>
          </p:nvSpPr>
          <p:spPr bwMode="gray">
            <a:xfrm>
              <a:off x="1752600" y="3886200"/>
              <a:ext cx="5410200" cy="533400"/>
            </a:xfrm>
            <a:prstGeom prst="roundRect">
              <a:avLst>
                <a:gd name="adj" fmla="val 19046"/>
              </a:avLst>
            </a:prstGeom>
            <a:gradFill>
              <a:gsLst>
                <a:gs pos="0">
                  <a:srgbClr val="03D4A8"/>
                </a:gs>
                <a:gs pos="25000">
                  <a:srgbClr val="21D6E0"/>
                </a:gs>
                <a:gs pos="75000">
                  <a:srgbClr val="0087E6"/>
                </a:gs>
                <a:gs pos="100000">
                  <a:srgbClr val="005CBF"/>
                </a:gs>
              </a:gsLst>
              <a:lin ang="5400000" scaled="0"/>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sz="2400" b="1" dirty="0">
                  <a:solidFill>
                    <a:schemeClr val="bg1"/>
                  </a:solidFill>
                </a:rPr>
                <a:t>4. </a:t>
              </a:r>
              <a:r>
                <a:rPr lang="en-US" sz="2400" b="1" dirty="0" smtClean="0">
                  <a:solidFill>
                    <a:schemeClr val="bg1"/>
                  </a:solidFill>
                </a:rPr>
                <a:t>Word Choice </a:t>
              </a:r>
            </a:p>
          </p:txBody>
        </p:sp>
        <p:sp>
          <p:nvSpPr>
            <p:cNvPr id="9" name="AutoShape 6"/>
            <p:cNvSpPr>
              <a:spLocks noChangeArrowheads="1"/>
            </p:cNvSpPr>
            <p:nvPr/>
          </p:nvSpPr>
          <p:spPr bwMode="gray">
            <a:xfrm>
              <a:off x="1752600" y="4648200"/>
              <a:ext cx="5410200" cy="533400"/>
            </a:xfrm>
            <a:prstGeom prst="roundRect">
              <a:avLst>
                <a:gd name="adj" fmla="val 19046"/>
              </a:avLst>
            </a:prstGeom>
            <a:gradFill flip="none" rotWithShape="1">
              <a:gsLst>
                <a:gs pos="0">
                  <a:srgbClr val="CC66FF">
                    <a:shade val="30000"/>
                    <a:satMod val="115000"/>
                  </a:srgbClr>
                </a:gs>
                <a:gs pos="50000">
                  <a:srgbClr val="CC66FF">
                    <a:shade val="67500"/>
                    <a:satMod val="115000"/>
                  </a:srgbClr>
                </a:gs>
                <a:gs pos="100000">
                  <a:srgbClr val="CC66FF">
                    <a:shade val="100000"/>
                    <a:satMod val="115000"/>
                  </a:srgbClr>
                </a:gs>
              </a:gsLst>
              <a:lin ang="5400000" scaled="1"/>
              <a:tileRect/>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sz="2400" b="1" dirty="0" smtClean="0">
                  <a:solidFill>
                    <a:schemeClr val="bg1"/>
                  </a:solidFill>
                </a:rPr>
                <a:t>5. Sentence Fluency </a:t>
              </a:r>
              <a:r>
                <a:rPr lang="en-US" sz="3600" b="1" dirty="0" smtClean="0">
                  <a:solidFill>
                    <a:schemeClr val="bg1"/>
                  </a:solidFill>
                </a:rPr>
                <a:t>*</a:t>
              </a:r>
              <a:endParaRPr lang="en-US" sz="3600" dirty="0">
                <a:solidFill>
                  <a:schemeClr val="bg1"/>
                </a:solidFill>
              </a:endParaRPr>
            </a:p>
          </p:txBody>
        </p:sp>
        <p:sp>
          <p:nvSpPr>
            <p:cNvPr id="10" name="AutoShape 6"/>
            <p:cNvSpPr>
              <a:spLocks noChangeArrowheads="1"/>
            </p:cNvSpPr>
            <p:nvPr/>
          </p:nvSpPr>
          <p:spPr bwMode="gray">
            <a:xfrm>
              <a:off x="1752600" y="1524000"/>
              <a:ext cx="5410200" cy="533400"/>
            </a:xfrm>
            <a:prstGeom prst="roundRect">
              <a:avLst>
                <a:gd name="adj" fmla="val 1904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sz="2400" b="1" dirty="0">
                  <a:solidFill>
                    <a:schemeClr val="bg1"/>
                  </a:solidFill>
                </a:rPr>
                <a:t>1. </a:t>
              </a:r>
              <a:r>
                <a:rPr lang="en-US" sz="2400" b="1" dirty="0" smtClean="0">
                  <a:solidFill>
                    <a:schemeClr val="bg1"/>
                  </a:solidFill>
                </a:rPr>
                <a:t>Ideas and Content </a:t>
              </a:r>
              <a:r>
                <a:rPr lang="en-US" sz="3600" b="1" dirty="0" smtClean="0">
                  <a:solidFill>
                    <a:schemeClr val="bg1"/>
                  </a:solidFill>
                </a:rPr>
                <a:t>*</a:t>
              </a:r>
              <a:endParaRPr lang="en-US" sz="3600" dirty="0">
                <a:solidFill>
                  <a:schemeClr val="bg1"/>
                </a:solidFill>
              </a:endParaRPr>
            </a:p>
          </p:txBody>
        </p:sp>
      </p:grpSp>
      <p:sp>
        <p:nvSpPr>
          <p:cNvPr id="12" name="TextBox 11"/>
          <p:cNvSpPr txBox="1"/>
          <p:nvPr/>
        </p:nvSpPr>
        <p:spPr>
          <a:xfrm>
            <a:off x="4572000" y="5943600"/>
            <a:ext cx="5181600" cy="646331"/>
          </a:xfrm>
          <a:prstGeom prst="rect">
            <a:avLst/>
          </a:prstGeom>
          <a:noFill/>
        </p:spPr>
        <p:txBody>
          <a:bodyPr wrap="square" rtlCol="0">
            <a:spAutoFit/>
          </a:bodyPr>
          <a:lstStyle/>
          <a:p>
            <a:r>
              <a:rPr lang="en-US" sz="3600" dirty="0" smtClean="0"/>
              <a:t>*</a:t>
            </a:r>
            <a:r>
              <a:rPr lang="en-US" dirty="0" smtClean="0"/>
              <a:t> Must meet score of 4 for proficiency</a:t>
            </a:r>
            <a:endParaRPr lang="en-US" dirty="0"/>
          </a:p>
        </p:txBody>
      </p:sp>
      <p:sp>
        <p:nvSpPr>
          <p:cNvPr id="13" name="Rectangle 12" descr="&quot; &quot;"/>
          <p:cNvSpPr/>
          <p:nvPr/>
        </p:nvSpPr>
        <p:spPr>
          <a:xfrm>
            <a:off x="381000" y="304800"/>
            <a:ext cx="1143000" cy="6096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rot="10800000" flipV="1">
            <a:off x="152400" y="417768"/>
            <a:ext cx="1524000" cy="28231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US" sz="4400" b="1" dirty="0" smtClean="0"/>
              <a:t>Ideas and Content</a:t>
            </a:r>
            <a:endParaRPr lang="en-US" sz="4400" b="1" dirty="0"/>
          </a:p>
        </p:txBody>
      </p:sp>
      <p:sp>
        <p:nvSpPr>
          <p:cNvPr id="26655" name="AutoShape 31" descr="Ideas and Content"/>
          <p:cNvSpPr>
            <a:spLocks noChangeArrowheads="1"/>
          </p:cNvSpPr>
          <p:nvPr/>
        </p:nvSpPr>
        <p:spPr bwMode="auto">
          <a:xfrm>
            <a:off x="1905000" y="1917700"/>
            <a:ext cx="4876800" cy="457200"/>
          </a:xfrm>
          <a:prstGeom prst="roundRect">
            <a:avLst>
              <a:gd name="adj" fmla="val 50000"/>
            </a:avLst>
          </a:prstGeom>
          <a:gradFill rotWithShape="1">
            <a:gsLst>
              <a:gs pos="0">
                <a:schemeClr val="hlink"/>
              </a:gs>
              <a:gs pos="50000">
                <a:schemeClr val="hlink">
                  <a:gamma/>
                  <a:tint val="24314"/>
                  <a:invGamma/>
                </a:schemeClr>
              </a:gs>
              <a:gs pos="100000">
                <a:schemeClr val="hlink"/>
              </a:gs>
            </a:gsLst>
            <a:lin ang="0" scaled="1"/>
          </a:gradFill>
          <a:ln w="19050">
            <a:solidFill>
              <a:schemeClr val="bg2"/>
            </a:solidFill>
            <a:round/>
            <a:headEnd/>
            <a:tailEnd/>
          </a:ln>
          <a:effectLst/>
        </p:spPr>
        <p:txBody>
          <a:bodyPr wrap="none" anchor="ctr"/>
          <a:lstStyle/>
          <a:p>
            <a:pPr algn="ctr"/>
            <a:r>
              <a:rPr lang="en-US" sz="2400" b="1" dirty="0" smtClean="0"/>
              <a:t>Ideas and Content</a:t>
            </a:r>
            <a:endParaRPr lang="en-US" sz="2400" b="1" dirty="0"/>
          </a:p>
        </p:txBody>
      </p:sp>
      <p:grpSp>
        <p:nvGrpSpPr>
          <p:cNvPr id="2" name="Group 36" descr="Clear"/>
          <p:cNvGrpSpPr>
            <a:grpSpLocks/>
          </p:cNvGrpSpPr>
          <p:nvPr/>
        </p:nvGrpSpPr>
        <p:grpSpPr bwMode="auto">
          <a:xfrm>
            <a:off x="838200" y="4267200"/>
            <a:ext cx="1512888" cy="1511300"/>
            <a:chOff x="2200" y="1570"/>
            <a:chExt cx="1496" cy="1496"/>
          </a:xfrm>
        </p:grpSpPr>
        <p:sp>
          <p:nvSpPr>
            <p:cNvPr id="26661" name="Oval 37"/>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6662" name="Oval 38"/>
            <p:cNvSpPr>
              <a:spLocks noChangeArrowheads="1"/>
            </p:cNvSpPr>
            <p:nvPr/>
          </p:nvSpPr>
          <p:spPr bwMode="gray">
            <a:xfrm>
              <a:off x="2200" y="1570"/>
              <a:ext cx="1496" cy="1496"/>
            </a:xfrm>
            <a:prstGeom prst="ellipse">
              <a:avLst/>
            </a:prstGeom>
            <a:gradFill rotWithShape="1">
              <a:gsLst>
                <a:gs pos="0">
                  <a:schemeClr val="accent2">
                    <a:gamma/>
                    <a:tint val="69804"/>
                    <a:invGamma/>
                  </a:schemeClr>
                </a:gs>
                <a:gs pos="100000">
                  <a:schemeClr val="accent2"/>
                </a:gs>
              </a:gsLst>
              <a:lin ang="2700000" scaled="1"/>
            </a:gradFill>
            <a:ln w="38100" algn="ctr">
              <a:noFill/>
              <a:round/>
              <a:headEnd/>
              <a:tailEnd/>
            </a:ln>
            <a:effectLst/>
          </p:spPr>
          <p:txBody>
            <a:bodyPr wrap="none" anchor="ctr">
              <a:spAutoFit/>
            </a:bodyPr>
            <a:lstStyle/>
            <a:p>
              <a:endParaRPr lang="en-US"/>
            </a:p>
          </p:txBody>
        </p:sp>
        <p:sp>
          <p:nvSpPr>
            <p:cNvPr id="26663" name="Oval 39"/>
            <p:cNvSpPr>
              <a:spLocks noChangeArrowheads="1"/>
            </p:cNvSpPr>
            <p:nvPr/>
          </p:nvSpPr>
          <p:spPr bwMode="gray">
            <a:xfrm>
              <a:off x="2298" y="1668"/>
              <a:ext cx="1300" cy="13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6664" name="Oval 40"/>
            <p:cNvSpPr>
              <a:spLocks noChangeArrowheads="1"/>
            </p:cNvSpPr>
            <p:nvPr/>
          </p:nvSpPr>
          <p:spPr bwMode="gray">
            <a:xfrm>
              <a:off x="2298" y="1668"/>
              <a:ext cx="1300" cy="1300"/>
            </a:xfrm>
            <a:prstGeom prst="ellipse">
              <a:avLst/>
            </a:prstGeom>
            <a:gradFill rotWithShape="1">
              <a:gsLst>
                <a:gs pos="0">
                  <a:schemeClr val="accent2"/>
                </a:gs>
                <a:gs pos="100000">
                  <a:schemeClr val="accent2">
                    <a:gamma/>
                    <a:shade val="48627"/>
                    <a:invGamma/>
                  </a:schemeClr>
                </a:gs>
              </a:gsLst>
              <a:lin ang="2700000" scaled="1"/>
            </a:gradFill>
            <a:ln w="38100" algn="ctr">
              <a:noFill/>
              <a:round/>
              <a:headEnd/>
              <a:tailEnd/>
            </a:ln>
            <a:effectLst/>
          </p:spPr>
          <p:txBody>
            <a:bodyPr anchor="ctr">
              <a:spAutoFit/>
            </a:bodyPr>
            <a:lstStyle/>
            <a:p>
              <a:endParaRPr lang="en-US"/>
            </a:p>
          </p:txBody>
        </p:sp>
        <p:sp>
          <p:nvSpPr>
            <p:cNvPr id="26665" name="Oval 41"/>
            <p:cNvSpPr>
              <a:spLocks noChangeArrowheads="1"/>
            </p:cNvSpPr>
            <p:nvPr/>
          </p:nvSpPr>
          <p:spPr bwMode="gray">
            <a:xfrm>
              <a:off x="2363" y="1733"/>
              <a:ext cx="1170" cy="1170"/>
            </a:xfrm>
            <a:prstGeom prst="ellipse">
              <a:avLst/>
            </a:prstGeom>
            <a:gradFill rotWithShape="1">
              <a:gsLst>
                <a:gs pos="0">
                  <a:schemeClr val="accent2">
                    <a:gamma/>
                    <a:shade val="46275"/>
                    <a:invGamma/>
                  </a:schemeClr>
                </a:gs>
                <a:gs pos="100000">
                  <a:schemeClr val="accent2"/>
                </a:gs>
              </a:gsLst>
              <a:lin ang="5400000" scaled="1"/>
            </a:gradFill>
            <a:ln w="38100" algn="ctr">
              <a:noFill/>
              <a:round/>
              <a:headEnd/>
              <a:tailEnd/>
            </a:ln>
            <a:effectLst/>
          </p:spPr>
          <p:txBody>
            <a:bodyPr anchor="ctr">
              <a:spAutoFit/>
            </a:bodyPr>
            <a:lstStyle/>
            <a:p>
              <a:endParaRPr lang="en-US"/>
            </a:p>
          </p:txBody>
        </p:sp>
      </p:grpSp>
      <p:sp>
        <p:nvSpPr>
          <p:cNvPr id="26629" name="AutoShape 5" descr="&quot; &quot;"/>
          <p:cNvSpPr>
            <a:spLocks noChangeArrowheads="1"/>
          </p:cNvSpPr>
          <p:nvPr/>
        </p:nvSpPr>
        <p:spPr bwMode="gray">
          <a:xfrm>
            <a:off x="1463675" y="2555875"/>
            <a:ext cx="5759450" cy="2159000"/>
          </a:xfrm>
          <a:prstGeom prst="upArrow">
            <a:avLst>
              <a:gd name="adj1" fmla="val 57296"/>
              <a:gd name="adj2" fmla="val 62796"/>
            </a:avLst>
          </a:prstGeom>
          <a:gradFill rotWithShape="1">
            <a:gsLst>
              <a:gs pos="0">
                <a:schemeClr val="bg2"/>
              </a:gs>
              <a:gs pos="100000">
                <a:schemeClr val="bg2">
                  <a:gamma/>
                  <a:tint val="33333"/>
                  <a:invGamma/>
                  <a:alpha val="0"/>
                </a:schemeClr>
              </a:gs>
            </a:gsLst>
            <a:lin ang="5400000" scaled="1"/>
          </a:gradFill>
          <a:ln w="9525" algn="ctr">
            <a:noFill/>
            <a:miter lim="800000"/>
            <a:headEnd/>
            <a:tailEnd/>
          </a:ln>
          <a:effectLst/>
        </p:spPr>
        <p:txBody>
          <a:bodyPr wrap="none" anchor="ctr"/>
          <a:lstStyle/>
          <a:p>
            <a:endParaRPr lang="en-US"/>
          </a:p>
        </p:txBody>
      </p:sp>
      <p:grpSp>
        <p:nvGrpSpPr>
          <p:cNvPr id="3" name="Group 6" descr="Enough Details"/>
          <p:cNvGrpSpPr>
            <a:grpSpLocks/>
          </p:cNvGrpSpPr>
          <p:nvPr/>
        </p:nvGrpSpPr>
        <p:grpSpPr bwMode="auto">
          <a:xfrm>
            <a:off x="4486275" y="4279900"/>
            <a:ext cx="1512888" cy="1511300"/>
            <a:chOff x="2200" y="1570"/>
            <a:chExt cx="1496" cy="1496"/>
          </a:xfrm>
        </p:grpSpPr>
        <p:sp>
          <p:nvSpPr>
            <p:cNvPr id="26631" name="Oval 7"/>
            <p:cNvSpPr>
              <a:spLocks noChangeArrowheads="1"/>
            </p:cNvSpPr>
            <p:nvPr/>
          </p:nvSpPr>
          <p:spPr bwMode="gray">
            <a:xfrm>
              <a:off x="2200" y="1570"/>
              <a:ext cx="1496" cy="149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6632" name="Oval 8"/>
            <p:cNvSpPr>
              <a:spLocks noChangeArrowheads="1"/>
            </p:cNvSpPr>
            <p:nvPr/>
          </p:nvSpPr>
          <p:spPr bwMode="gray">
            <a:xfrm>
              <a:off x="2200" y="1570"/>
              <a:ext cx="1496" cy="1496"/>
            </a:xfrm>
            <a:prstGeom prst="ellipse">
              <a:avLst/>
            </a:prstGeom>
            <a:gradFill rotWithShape="1">
              <a:gsLst>
                <a:gs pos="0">
                  <a:schemeClr val="accent1">
                    <a:gamma/>
                    <a:tint val="57255"/>
                    <a:invGamma/>
                  </a:schemeClr>
                </a:gs>
                <a:gs pos="100000">
                  <a:schemeClr val="accent1"/>
                </a:gs>
              </a:gsLst>
              <a:lin ang="2700000" scaled="1"/>
            </a:gradFill>
            <a:ln w="38100" algn="ctr">
              <a:noFill/>
              <a:round/>
              <a:headEnd/>
              <a:tailEnd/>
            </a:ln>
            <a:effectLst/>
          </p:spPr>
          <p:txBody>
            <a:bodyPr wrap="none" anchor="ctr">
              <a:spAutoFit/>
            </a:bodyPr>
            <a:lstStyle/>
            <a:p>
              <a:endParaRPr lang="en-US"/>
            </a:p>
          </p:txBody>
        </p:sp>
        <p:sp>
          <p:nvSpPr>
            <p:cNvPr id="26633" name="Oval 9"/>
            <p:cNvSpPr>
              <a:spLocks noChangeArrowheads="1"/>
            </p:cNvSpPr>
            <p:nvPr/>
          </p:nvSpPr>
          <p:spPr bwMode="gray">
            <a:xfrm>
              <a:off x="2298" y="1668"/>
              <a:ext cx="1300" cy="130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6634" name="Oval 10"/>
            <p:cNvSpPr>
              <a:spLocks noChangeArrowheads="1"/>
            </p:cNvSpPr>
            <p:nvPr/>
          </p:nvSpPr>
          <p:spPr bwMode="gray">
            <a:xfrm>
              <a:off x="2298" y="1668"/>
              <a:ext cx="1300" cy="1300"/>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endParaRPr lang="en-US"/>
            </a:p>
          </p:txBody>
        </p:sp>
        <p:sp>
          <p:nvSpPr>
            <p:cNvPr id="26635" name="Oval 11"/>
            <p:cNvSpPr>
              <a:spLocks noChangeArrowheads="1"/>
            </p:cNvSpPr>
            <p:nvPr/>
          </p:nvSpPr>
          <p:spPr bwMode="gray">
            <a:xfrm>
              <a:off x="2363" y="1733"/>
              <a:ext cx="1170" cy="1170"/>
            </a:xfrm>
            <a:prstGeom prst="ellipse">
              <a:avLst/>
            </a:prstGeom>
            <a:gradFill rotWithShape="1">
              <a:gsLst>
                <a:gs pos="0">
                  <a:schemeClr val="accent1">
                    <a:gamma/>
                    <a:shade val="46275"/>
                    <a:invGamma/>
                  </a:schemeClr>
                </a:gs>
                <a:gs pos="100000">
                  <a:schemeClr val="accent1"/>
                </a:gs>
              </a:gsLst>
              <a:lin ang="5400000" scaled="1"/>
            </a:gradFill>
            <a:ln w="38100" algn="ctr">
              <a:noFill/>
              <a:round/>
              <a:headEnd/>
              <a:tailEnd/>
            </a:ln>
            <a:effectLst/>
          </p:spPr>
          <p:txBody>
            <a:bodyPr anchor="ctr">
              <a:spAutoFit/>
            </a:bodyPr>
            <a:lstStyle/>
            <a:p>
              <a:endParaRPr lang="en-US"/>
            </a:p>
          </p:txBody>
        </p:sp>
      </p:grpSp>
      <p:grpSp>
        <p:nvGrpSpPr>
          <p:cNvPr id="4" name="Group 18" descr="Relevant Details"/>
          <p:cNvGrpSpPr>
            <a:grpSpLocks/>
          </p:cNvGrpSpPr>
          <p:nvPr/>
        </p:nvGrpSpPr>
        <p:grpSpPr bwMode="auto">
          <a:xfrm>
            <a:off x="6359525" y="4279900"/>
            <a:ext cx="1512888" cy="1511300"/>
            <a:chOff x="2200" y="1570"/>
            <a:chExt cx="1496" cy="1496"/>
          </a:xfrm>
        </p:grpSpPr>
        <p:sp>
          <p:nvSpPr>
            <p:cNvPr id="26643" name="Oval 19"/>
            <p:cNvSpPr>
              <a:spLocks noChangeArrowheads="1"/>
            </p:cNvSpPr>
            <p:nvPr/>
          </p:nvSpPr>
          <p:spPr bwMode="gray">
            <a:xfrm>
              <a:off x="2200" y="1570"/>
              <a:ext cx="1496" cy="149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6644" name="Oval 20"/>
            <p:cNvSpPr>
              <a:spLocks noChangeArrowheads="1"/>
            </p:cNvSpPr>
            <p:nvPr/>
          </p:nvSpPr>
          <p:spPr bwMode="gray">
            <a:xfrm>
              <a:off x="2200" y="1570"/>
              <a:ext cx="1496" cy="1496"/>
            </a:xfrm>
            <a:prstGeom prst="ellipse">
              <a:avLst/>
            </a:prstGeom>
            <a:gradFill rotWithShape="1">
              <a:gsLst>
                <a:gs pos="0">
                  <a:schemeClr val="folHlink">
                    <a:gamma/>
                    <a:tint val="66667"/>
                    <a:invGamma/>
                  </a:schemeClr>
                </a:gs>
                <a:gs pos="100000">
                  <a:schemeClr val="folHlink"/>
                </a:gs>
              </a:gsLst>
              <a:lin ang="2700000" scaled="1"/>
            </a:gradFill>
            <a:ln w="38100" algn="ctr">
              <a:noFill/>
              <a:round/>
              <a:headEnd/>
              <a:tailEnd/>
            </a:ln>
            <a:effectLst/>
          </p:spPr>
          <p:txBody>
            <a:bodyPr wrap="none" anchor="ctr">
              <a:spAutoFit/>
            </a:bodyPr>
            <a:lstStyle/>
            <a:p>
              <a:endParaRPr lang="en-US"/>
            </a:p>
          </p:txBody>
        </p:sp>
        <p:sp>
          <p:nvSpPr>
            <p:cNvPr id="26645" name="Oval 21"/>
            <p:cNvSpPr>
              <a:spLocks noChangeArrowheads="1"/>
            </p:cNvSpPr>
            <p:nvPr/>
          </p:nvSpPr>
          <p:spPr bwMode="gray">
            <a:xfrm>
              <a:off x="2298" y="1668"/>
              <a:ext cx="1300" cy="130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6646" name="Oval 22"/>
            <p:cNvSpPr>
              <a:spLocks noChangeArrowheads="1"/>
            </p:cNvSpPr>
            <p:nvPr/>
          </p:nvSpPr>
          <p:spPr bwMode="gray">
            <a:xfrm>
              <a:off x="2298" y="1668"/>
              <a:ext cx="1300" cy="1300"/>
            </a:xfrm>
            <a:prstGeom prst="ellipse">
              <a:avLst/>
            </a:prstGeom>
            <a:gradFill rotWithShape="1">
              <a:gsLst>
                <a:gs pos="0">
                  <a:schemeClr val="folHlink"/>
                </a:gs>
                <a:gs pos="100000">
                  <a:schemeClr val="folHlink">
                    <a:gamma/>
                    <a:shade val="48627"/>
                    <a:invGamma/>
                  </a:schemeClr>
                </a:gs>
              </a:gsLst>
              <a:lin ang="2700000" scaled="1"/>
            </a:gradFill>
            <a:ln w="38100" algn="ctr">
              <a:noFill/>
              <a:round/>
              <a:headEnd/>
              <a:tailEnd/>
            </a:ln>
            <a:effectLst/>
          </p:spPr>
          <p:txBody>
            <a:bodyPr anchor="ctr">
              <a:spAutoFit/>
            </a:bodyPr>
            <a:lstStyle/>
            <a:p>
              <a:endParaRPr lang="en-US"/>
            </a:p>
          </p:txBody>
        </p:sp>
        <p:sp>
          <p:nvSpPr>
            <p:cNvPr id="26647" name="Oval 23"/>
            <p:cNvSpPr>
              <a:spLocks noChangeArrowheads="1"/>
            </p:cNvSpPr>
            <p:nvPr/>
          </p:nvSpPr>
          <p:spPr bwMode="gray">
            <a:xfrm>
              <a:off x="2363" y="1733"/>
              <a:ext cx="1170" cy="1170"/>
            </a:xfrm>
            <a:prstGeom prst="ellipse">
              <a:avLst/>
            </a:prstGeom>
            <a:gradFill rotWithShape="1">
              <a:gsLst>
                <a:gs pos="0">
                  <a:schemeClr val="folHlink">
                    <a:gamma/>
                    <a:shade val="46275"/>
                    <a:invGamma/>
                  </a:schemeClr>
                </a:gs>
                <a:gs pos="100000">
                  <a:schemeClr val="folHlink"/>
                </a:gs>
              </a:gsLst>
              <a:lin ang="5400000" scaled="1"/>
            </a:gradFill>
            <a:ln w="38100" algn="ctr">
              <a:noFill/>
              <a:round/>
              <a:headEnd/>
              <a:tailEnd/>
            </a:ln>
            <a:effectLst/>
          </p:spPr>
          <p:txBody>
            <a:bodyPr anchor="ctr">
              <a:spAutoFit/>
            </a:bodyPr>
            <a:lstStyle/>
            <a:p>
              <a:endParaRPr lang="en-US"/>
            </a:p>
          </p:txBody>
        </p:sp>
      </p:grpSp>
      <p:grpSp>
        <p:nvGrpSpPr>
          <p:cNvPr id="5" name="Group 24" descr="Focused"/>
          <p:cNvGrpSpPr>
            <a:grpSpLocks/>
          </p:cNvGrpSpPr>
          <p:nvPr/>
        </p:nvGrpSpPr>
        <p:grpSpPr bwMode="auto">
          <a:xfrm>
            <a:off x="2687638" y="4279900"/>
            <a:ext cx="1512887" cy="1511300"/>
            <a:chOff x="2200" y="1570"/>
            <a:chExt cx="1496" cy="1496"/>
          </a:xfrm>
        </p:grpSpPr>
        <p:sp>
          <p:nvSpPr>
            <p:cNvPr id="26649" name="Oval 25"/>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6650" name="Oval 26"/>
            <p:cNvSpPr>
              <a:spLocks noChangeArrowheads="1"/>
            </p:cNvSpPr>
            <p:nvPr/>
          </p:nvSpPr>
          <p:spPr bwMode="gray">
            <a:xfrm>
              <a:off x="2200" y="1570"/>
              <a:ext cx="1496" cy="1496"/>
            </a:xfrm>
            <a:prstGeom prst="ellipse">
              <a:avLst/>
            </a:prstGeom>
            <a:gradFill rotWithShape="1">
              <a:gsLst>
                <a:gs pos="0">
                  <a:schemeClr val="hlink">
                    <a:gamma/>
                    <a:tint val="69804"/>
                    <a:invGamma/>
                  </a:schemeClr>
                </a:gs>
                <a:gs pos="100000">
                  <a:schemeClr val="hlink"/>
                </a:gs>
              </a:gsLst>
              <a:lin ang="2700000" scaled="1"/>
            </a:gradFill>
            <a:ln w="38100" algn="ctr">
              <a:noFill/>
              <a:round/>
              <a:headEnd/>
              <a:tailEnd/>
            </a:ln>
            <a:effectLst/>
          </p:spPr>
          <p:txBody>
            <a:bodyPr wrap="none" anchor="ctr">
              <a:spAutoFit/>
            </a:bodyPr>
            <a:lstStyle/>
            <a:p>
              <a:endParaRPr lang="en-US"/>
            </a:p>
          </p:txBody>
        </p:sp>
        <p:sp>
          <p:nvSpPr>
            <p:cNvPr id="26651" name="Oval 27"/>
            <p:cNvSpPr>
              <a:spLocks noChangeArrowheads="1"/>
            </p:cNvSpPr>
            <p:nvPr/>
          </p:nvSpPr>
          <p:spPr bwMode="gray">
            <a:xfrm>
              <a:off x="2298" y="1668"/>
              <a:ext cx="1300" cy="13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6652" name="Oval 28"/>
            <p:cNvSpPr>
              <a:spLocks noChangeArrowheads="1"/>
            </p:cNvSpPr>
            <p:nvPr/>
          </p:nvSpPr>
          <p:spPr bwMode="gray">
            <a:xfrm>
              <a:off x="2298" y="1668"/>
              <a:ext cx="1300" cy="1300"/>
            </a:xfrm>
            <a:prstGeom prst="ellipse">
              <a:avLst/>
            </a:prstGeom>
            <a:gradFill rotWithShape="1">
              <a:gsLst>
                <a:gs pos="0">
                  <a:schemeClr val="hlink"/>
                </a:gs>
                <a:gs pos="100000">
                  <a:schemeClr val="hlink">
                    <a:gamma/>
                    <a:shade val="48627"/>
                    <a:invGamma/>
                  </a:schemeClr>
                </a:gs>
              </a:gsLst>
              <a:lin ang="2700000" scaled="1"/>
            </a:gradFill>
            <a:ln w="38100" algn="ctr">
              <a:noFill/>
              <a:round/>
              <a:headEnd/>
              <a:tailEnd/>
            </a:ln>
            <a:effectLst/>
          </p:spPr>
          <p:txBody>
            <a:bodyPr anchor="ctr">
              <a:spAutoFit/>
            </a:bodyPr>
            <a:lstStyle/>
            <a:p>
              <a:endParaRPr lang="en-US"/>
            </a:p>
          </p:txBody>
        </p:sp>
        <p:sp>
          <p:nvSpPr>
            <p:cNvPr id="26653" name="Oval 29"/>
            <p:cNvSpPr>
              <a:spLocks noChangeArrowheads="1"/>
            </p:cNvSpPr>
            <p:nvPr/>
          </p:nvSpPr>
          <p:spPr bwMode="gray">
            <a:xfrm>
              <a:off x="2363" y="1733"/>
              <a:ext cx="1170" cy="1170"/>
            </a:xfrm>
            <a:prstGeom prst="ellipse">
              <a:avLst/>
            </a:prstGeom>
            <a:gradFill rotWithShape="1">
              <a:gsLst>
                <a:gs pos="0">
                  <a:schemeClr val="hlink">
                    <a:gamma/>
                    <a:shade val="46275"/>
                    <a:invGamma/>
                  </a:schemeClr>
                </a:gs>
                <a:gs pos="100000">
                  <a:schemeClr val="hlink"/>
                </a:gs>
              </a:gsLst>
              <a:lin ang="5400000" scaled="1"/>
            </a:gradFill>
            <a:ln w="38100" algn="ctr">
              <a:noFill/>
              <a:round/>
              <a:headEnd/>
              <a:tailEnd/>
            </a:ln>
            <a:effectLst/>
          </p:spPr>
          <p:txBody>
            <a:bodyPr anchor="ctr">
              <a:spAutoFit/>
            </a:bodyPr>
            <a:lstStyle/>
            <a:p>
              <a:endParaRPr lang="en-US"/>
            </a:p>
          </p:txBody>
        </p:sp>
      </p:grpSp>
      <p:sp>
        <p:nvSpPr>
          <p:cNvPr id="26656" name="Rectangle 32"/>
          <p:cNvSpPr>
            <a:spLocks noChangeArrowheads="1"/>
          </p:cNvSpPr>
          <p:nvPr/>
        </p:nvSpPr>
        <p:spPr bwMode="gray">
          <a:xfrm>
            <a:off x="1219200" y="4876800"/>
            <a:ext cx="736099" cy="369332"/>
          </a:xfrm>
          <a:prstGeom prst="rect">
            <a:avLst/>
          </a:prstGeom>
          <a:noFill/>
          <a:ln w="9525">
            <a:noFill/>
            <a:miter lim="800000"/>
            <a:headEnd/>
            <a:tailEnd/>
          </a:ln>
          <a:effectLst/>
        </p:spPr>
        <p:txBody>
          <a:bodyPr wrap="none">
            <a:spAutoFit/>
          </a:bodyPr>
          <a:lstStyle/>
          <a:p>
            <a:r>
              <a:rPr lang="en-US" dirty="0" smtClean="0">
                <a:solidFill>
                  <a:schemeClr val="bg1"/>
                </a:solidFill>
              </a:rPr>
              <a:t>Clear</a:t>
            </a:r>
            <a:endParaRPr lang="en-US" dirty="0">
              <a:solidFill>
                <a:schemeClr val="bg1"/>
              </a:solidFill>
            </a:endParaRPr>
          </a:p>
        </p:txBody>
      </p:sp>
      <p:sp>
        <p:nvSpPr>
          <p:cNvPr id="26657" name="Rectangle 33"/>
          <p:cNvSpPr>
            <a:spLocks noChangeArrowheads="1"/>
          </p:cNvSpPr>
          <p:nvPr/>
        </p:nvSpPr>
        <p:spPr bwMode="gray">
          <a:xfrm>
            <a:off x="4800600" y="4800600"/>
            <a:ext cx="1043876" cy="646331"/>
          </a:xfrm>
          <a:prstGeom prst="rect">
            <a:avLst/>
          </a:prstGeom>
          <a:noFill/>
          <a:ln w="9525">
            <a:noFill/>
            <a:miter lim="800000"/>
            <a:headEnd/>
            <a:tailEnd/>
          </a:ln>
          <a:effectLst/>
        </p:spPr>
        <p:txBody>
          <a:bodyPr wrap="none">
            <a:spAutoFit/>
          </a:bodyPr>
          <a:lstStyle/>
          <a:p>
            <a:r>
              <a:rPr lang="en-US" dirty="0" smtClean="0">
                <a:solidFill>
                  <a:schemeClr val="bg1"/>
                </a:solidFill>
              </a:rPr>
              <a:t>Enough </a:t>
            </a:r>
          </a:p>
          <a:p>
            <a:r>
              <a:rPr lang="en-US" dirty="0" smtClean="0">
                <a:solidFill>
                  <a:schemeClr val="bg1"/>
                </a:solidFill>
              </a:rPr>
              <a:t>Details</a:t>
            </a:r>
            <a:endParaRPr lang="en-US" dirty="0">
              <a:solidFill>
                <a:schemeClr val="bg1"/>
              </a:solidFill>
            </a:endParaRPr>
          </a:p>
        </p:txBody>
      </p:sp>
      <p:sp>
        <p:nvSpPr>
          <p:cNvPr id="26658" name="Rectangle 34"/>
          <p:cNvSpPr>
            <a:spLocks noChangeArrowheads="1"/>
          </p:cNvSpPr>
          <p:nvPr/>
        </p:nvSpPr>
        <p:spPr bwMode="gray">
          <a:xfrm>
            <a:off x="2895600" y="4876800"/>
            <a:ext cx="1069524" cy="369332"/>
          </a:xfrm>
          <a:prstGeom prst="rect">
            <a:avLst/>
          </a:prstGeom>
          <a:noFill/>
          <a:ln w="9525">
            <a:noFill/>
            <a:miter lim="800000"/>
            <a:headEnd/>
            <a:tailEnd/>
          </a:ln>
          <a:effectLst/>
        </p:spPr>
        <p:txBody>
          <a:bodyPr wrap="none">
            <a:spAutoFit/>
          </a:bodyPr>
          <a:lstStyle/>
          <a:p>
            <a:r>
              <a:rPr lang="en-US" dirty="0" smtClean="0">
                <a:solidFill>
                  <a:schemeClr val="bg1"/>
                </a:solidFill>
              </a:rPr>
              <a:t>Focused</a:t>
            </a:r>
            <a:endParaRPr lang="en-US" dirty="0">
              <a:solidFill>
                <a:schemeClr val="bg1"/>
              </a:solidFill>
            </a:endParaRPr>
          </a:p>
        </p:txBody>
      </p:sp>
      <p:sp>
        <p:nvSpPr>
          <p:cNvPr id="26659" name="Rectangle 35"/>
          <p:cNvSpPr>
            <a:spLocks noChangeArrowheads="1"/>
          </p:cNvSpPr>
          <p:nvPr/>
        </p:nvSpPr>
        <p:spPr bwMode="gray">
          <a:xfrm>
            <a:off x="6629400" y="4800600"/>
            <a:ext cx="1095172" cy="646331"/>
          </a:xfrm>
          <a:prstGeom prst="rect">
            <a:avLst/>
          </a:prstGeom>
          <a:noFill/>
          <a:ln w="9525">
            <a:noFill/>
            <a:miter lim="800000"/>
            <a:headEnd/>
            <a:tailEnd/>
          </a:ln>
          <a:effectLst/>
        </p:spPr>
        <p:txBody>
          <a:bodyPr wrap="none">
            <a:spAutoFit/>
          </a:bodyPr>
          <a:lstStyle/>
          <a:p>
            <a:r>
              <a:rPr lang="en-US" dirty="0" smtClean="0">
                <a:solidFill>
                  <a:schemeClr val="bg1"/>
                </a:solidFill>
              </a:rPr>
              <a:t>Relevant</a:t>
            </a:r>
          </a:p>
          <a:p>
            <a:r>
              <a:rPr lang="en-US" dirty="0" smtClean="0">
                <a:solidFill>
                  <a:schemeClr val="bg1"/>
                </a:solidFill>
              </a:rPr>
              <a:t>Details</a:t>
            </a:r>
            <a:endParaRPr lang="en-US" dirty="0">
              <a:solidFill>
                <a:schemeClr val="bg1"/>
              </a:solidFill>
            </a:endParaRPr>
          </a:p>
        </p:txBody>
      </p:sp>
      <p:sp>
        <p:nvSpPr>
          <p:cNvPr id="33" name="Rectangle 32" descr="&quot; &quot;"/>
          <p:cNvSpPr/>
          <p:nvPr/>
        </p:nvSpPr>
        <p:spPr>
          <a:xfrm>
            <a:off x="266700" y="22561"/>
            <a:ext cx="1143000" cy="9144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quot; &quot;"/>
          <p:cNvPicPr>
            <a:picLocks noChangeAspect="1"/>
          </p:cNvPicPr>
          <p:nvPr/>
        </p:nvPicPr>
        <p:blipFill>
          <a:blip r:embed="rId3" cstate="print"/>
          <a:stretch>
            <a:fillRect/>
          </a:stretch>
        </p:blipFill>
        <p:spPr>
          <a:xfrm>
            <a:off x="119936" y="98761"/>
            <a:ext cx="1474707" cy="762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sz="4400" b="1" dirty="0" smtClean="0"/>
              <a:t>Organization</a:t>
            </a:r>
            <a:endParaRPr lang="en-US" sz="4400" b="1" dirty="0"/>
          </a:p>
        </p:txBody>
      </p:sp>
      <p:sp>
        <p:nvSpPr>
          <p:cNvPr id="17413" name="AutoShape 5" descr="Conclusion - Well Developed, Satisfying ending"/>
          <p:cNvSpPr>
            <a:spLocks noChangeArrowheads="1"/>
          </p:cNvSpPr>
          <p:nvPr/>
        </p:nvSpPr>
        <p:spPr bwMode="gray">
          <a:xfrm>
            <a:off x="5562600" y="2743200"/>
            <a:ext cx="2819400" cy="2895600"/>
          </a:xfrm>
          <a:prstGeom prst="chevron">
            <a:avLst>
              <a:gd name="adj" fmla="val 16468"/>
            </a:avLst>
          </a:prstGeom>
          <a:gradFill rotWithShape="1">
            <a:gsLst>
              <a:gs pos="0">
                <a:schemeClr val="accent2"/>
              </a:gs>
              <a:gs pos="100000">
                <a:schemeClr val="accent2">
                  <a:gamma/>
                  <a:shade val="46275"/>
                  <a:invGamma/>
                </a:schemeClr>
              </a:gs>
            </a:gsLst>
            <a:lin ang="0" scaled="1"/>
          </a:gradFill>
          <a:ln w="38100">
            <a:solidFill>
              <a:srgbClr val="EAEAEA"/>
            </a:solidFill>
            <a:miter lim="800000"/>
            <a:headEnd/>
            <a:tailEnd/>
          </a:ln>
          <a:effectLst>
            <a:outerShdw dist="109250" dir="3267739" algn="ctr" rotWithShape="0">
              <a:schemeClr val="bg2">
                <a:alpha val="50000"/>
              </a:schemeClr>
            </a:outerShdw>
          </a:effectLst>
        </p:spPr>
        <p:txBody>
          <a:bodyPr anchor="ctr">
            <a:spAutoFit/>
          </a:bodyPr>
          <a:lstStyle/>
          <a:p>
            <a:endParaRPr lang="en-US"/>
          </a:p>
        </p:txBody>
      </p:sp>
      <p:sp>
        <p:nvSpPr>
          <p:cNvPr id="17414" name="AutoShape 6" descr="Body - Reader can follow ideas, Good transitions, Paragraph Breaks&#10;"/>
          <p:cNvSpPr>
            <a:spLocks noChangeArrowheads="1"/>
          </p:cNvSpPr>
          <p:nvPr/>
        </p:nvSpPr>
        <p:spPr bwMode="gray">
          <a:xfrm>
            <a:off x="3200400" y="2743200"/>
            <a:ext cx="2971800" cy="2895600"/>
          </a:xfrm>
          <a:prstGeom prst="chevron">
            <a:avLst>
              <a:gd name="adj" fmla="val 17842"/>
            </a:avLst>
          </a:prstGeom>
          <a:gradFill rotWithShape="1">
            <a:gsLst>
              <a:gs pos="0">
                <a:schemeClr val="hlink"/>
              </a:gs>
              <a:gs pos="100000">
                <a:schemeClr val="hlink">
                  <a:gamma/>
                  <a:shade val="46275"/>
                  <a:invGamma/>
                </a:schemeClr>
              </a:gs>
            </a:gsLst>
            <a:lin ang="0" scaled="1"/>
          </a:gradFill>
          <a:ln w="38100">
            <a:solidFill>
              <a:srgbClr val="EAEAEA"/>
            </a:solidFill>
            <a:miter lim="800000"/>
            <a:headEnd/>
            <a:tailEnd/>
          </a:ln>
          <a:effectLst>
            <a:outerShdw dist="109250" dir="3267739" algn="ctr" rotWithShape="0">
              <a:schemeClr val="bg2">
                <a:alpha val="50000"/>
              </a:schemeClr>
            </a:outerShdw>
          </a:effectLst>
        </p:spPr>
        <p:txBody>
          <a:bodyPr anchor="ctr">
            <a:spAutoFit/>
          </a:bodyPr>
          <a:lstStyle/>
          <a:p>
            <a:endParaRPr lang="en-US"/>
          </a:p>
        </p:txBody>
      </p:sp>
      <p:sp>
        <p:nvSpPr>
          <p:cNvPr id="17415" name="AutoShape 7" descr="Introduction - Good Beginning, Well Developed&#10;"/>
          <p:cNvSpPr>
            <a:spLocks noChangeArrowheads="1"/>
          </p:cNvSpPr>
          <p:nvPr/>
        </p:nvSpPr>
        <p:spPr bwMode="gray">
          <a:xfrm>
            <a:off x="838200" y="2743200"/>
            <a:ext cx="2971800" cy="2895600"/>
          </a:xfrm>
          <a:prstGeom prst="chevron">
            <a:avLst>
              <a:gd name="adj" fmla="val 17842"/>
            </a:avLst>
          </a:prstGeom>
          <a:gradFill rotWithShape="1">
            <a:gsLst>
              <a:gs pos="0">
                <a:schemeClr val="accent1"/>
              </a:gs>
              <a:gs pos="100000">
                <a:schemeClr val="accent1">
                  <a:gamma/>
                  <a:shade val="46275"/>
                  <a:invGamma/>
                </a:schemeClr>
              </a:gs>
            </a:gsLst>
            <a:lin ang="0" scaled="1"/>
          </a:gradFill>
          <a:ln w="38100">
            <a:solidFill>
              <a:srgbClr val="EAEAEA"/>
            </a:solidFill>
            <a:miter lim="800000"/>
            <a:headEnd/>
            <a:tailEnd/>
          </a:ln>
          <a:effectLst>
            <a:outerShdw dist="109250" dir="3267739" algn="ctr" rotWithShape="0">
              <a:schemeClr val="bg2">
                <a:alpha val="50000"/>
              </a:schemeClr>
            </a:outerShdw>
          </a:effectLst>
        </p:spPr>
        <p:txBody>
          <a:bodyPr anchor="ctr">
            <a:spAutoFit/>
          </a:bodyPr>
          <a:lstStyle/>
          <a:p>
            <a:endParaRPr lang="en-US"/>
          </a:p>
        </p:txBody>
      </p:sp>
      <p:sp>
        <p:nvSpPr>
          <p:cNvPr id="17416" name="AutoShape 8"/>
          <p:cNvSpPr>
            <a:spLocks noChangeArrowheads="1"/>
          </p:cNvSpPr>
          <p:nvPr/>
        </p:nvSpPr>
        <p:spPr bwMode="gray">
          <a:xfrm>
            <a:off x="1066800" y="1905000"/>
            <a:ext cx="2057400" cy="574675"/>
          </a:xfrm>
          <a:prstGeom prst="roundRect">
            <a:avLst>
              <a:gd name="adj" fmla="val 50000"/>
            </a:avLst>
          </a:prstGeom>
          <a:gradFill rotWithShape="1">
            <a:gsLst>
              <a:gs pos="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chemeClr val="bg2"/>
            </a:outerShdw>
          </a:effectLst>
        </p:spPr>
        <p:txBody>
          <a:bodyPr wrap="none" anchor="ctr"/>
          <a:lstStyle/>
          <a:p>
            <a:pPr algn="ctr" eaLnBrk="0" hangingPunct="0"/>
            <a:r>
              <a:rPr lang="en-US" sz="2000" b="1" dirty="0" smtClean="0">
                <a:solidFill>
                  <a:schemeClr val="bg1"/>
                </a:solidFill>
              </a:rPr>
              <a:t>Introduction</a:t>
            </a:r>
            <a:endParaRPr lang="en-US" sz="2000" b="1" dirty="0">
              <a:solidFill>
                <a:schemeClr val="bg1"/>
              </a:solidFill>
            </a:endParaRPr>
          </a:p>
        </p:txBody>
      </p:sp>
      <p:sp>
        <p:nvSpPr>
          <p:cNvPr id="17417" name="AutoShape 9"/>
          <p:cNvSpPr>
            <a:spLocks noChangeArrowheads="1"/>
          </p:cNvSpPr>
          <p:nvPr/>
        </p:nvSpPr>
        <p:spPr bwMode="gray">
          <a:xfrm>
            <a:off x="3386138" y="1905000"/>
            <a:ext cx="2057400" cy="574675"/>
          </a:xfrm>
          <a:prstGeom prst="roundRect">
            <a:avLst>
              <a:gd name="adj" fmla="val 50000"/>
            </a:avLst>
          </a:prstGeom>
          <a:gradFill rotWithShape="1">
            <a:gsLst>
              <a:gs pos="0">
                <a:schemeClr val="hlink"/>
              </a:gs>
              <a:gs pos="100000">
                <a:schemeClr val="hlink">
                  <a:gamma/>
                  <a:shade val="46275"/>
                  <a:invGamma/>
                </a:schemeClr>
              </a:gs>
            </a:gsLst>
            <a:lin ang="0" scaled="1"/>
          </a:gradFill>
          <a:ln w="38100" algn="ctr">
            <a:solidFill>
              <a:srgbClr val="FFFFFF"/>
            </a:solidFill>
            <a:round/>
            <a:headEnd/>
            <a:tailEnd/>
          </a:ln>
          <a:effectLst>
            <a:outerShdw dist="63500" dir="3187806" algn="ctr" rotWithShape="0">
              <a:schemeClr val="bg2"/>
            </a:outerShdw>
          </a:effectLst>
        </p:spPr>
        <p:txBody>
          <a:bodyPr wrap="none" anchor="ctr"/>
          <a:lstStyle/>
          <a:p>
            <a:pPr algn="ctr"/>
            <a:r>
              <a:rPr lang="en-US" sz="2000" b="1" dirty="0" smtClean="0">
                <a:solidFill>
                  <a:schemeClr val="bg1"/>
                </a:solidFill>
              </a:rPr>
              <a:t>Body</a:t>
            </a:r>
            <a:endParaRPr lang="en-US" sz="2000" b="1" dirty="0">
              <a:solidFill>
                <a:schemeClr val="bg1"/>
              </a:solidFill>
            </a:endParaRPr>
          </a:p>
        </p:txBody>
      </p:sp>
      <p:sp>
        <p:nvSpPr>
          <p:cNvPr id="17418" name="AutoShape 10"/>
          <p:cNvSpPr>
            <a:spLocks noChangeArrowheads="1"/>
          </p:cNvSpPr>
          <p:nvPr/>
        </p:nvSpPr>
        <p:spPr bwMode="gray">
          <a:xfrm>
            <a:off x="5715000" y="1905000"/>
            <a:ext cx="2057400" cy="574675"/>
          </a:xfrm>
          <a:prstGeom prst="roundRect">
            <a:avLst>
              <a:gd name="adj" fmla="val 50000"/>
            </a:avLst>
          </a:prstGeom>
          <a:gradFill rotWithShape="1">
            <a:gsLst>
              <a:gs pos="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chemeClr val="bg2"/>
            </a:outerShdw>
          </a:effectLst>
        </p:spPr>
        <p:txBody>
          <a:bodyPr wrap="none" anchor="ctr"/>
          <a:lstStyle/>
          <a:p>
            <a:pPr algn="ctr"/>
            <a:r>
              <a:rPr lang="en-US" sz="2000" b="1" dirty="0" smtClean="0">
                <a:solidFill>
                  <a:schemeClr val="bg1"/>
                </a:solidFill>
              </a:rPr>
              <a:t>Conclusion</a:t>
            </a:r>
            <a:endParaRPr lang="en-US" sz="2000" b="1" dirty="0">
              <a:solidFill>
                <a:schemeClr val="bg1"/>
              </a:solidFill>
            </a:endParaRPr>
          </a:p>
        </p:txBody>
      </p:sp>
      <p:sp>
        <p:nvSpPr>
          <p:cNvPr id="9" name="TextBox 8"/>
          <p:cNvSpPr txBox="1"/>
          <p:nvPr/>
        </p:nvSpPr>
        <p:spPr>
          <a:xfrm>
            <a:off x="1524000" y="3724870"/>
            <a:ext cx="1905000" cy="923330"/>
          </a:xfrm>
          <a:prstGeom prst="rect">
            <a:avLst/>
          </a:prstGeom>
          <a:noFill/>
        </p:spPr>
        <p:txBody>
          <a:bodyPr wrap="square" rtlCol="0">
            <a:spAutoFit/>
          </a:bodyPr>
          <a:lstStyle/>
          <a:p>
            <a:r>
              <a:rPr lang="en-US" dirty="0" smtClean="0">
                <a:solidFill>
                  <a:schemeClr val="bg1"/>
                </a:solidFill>
              </a:rPr>
              <a:t>Good Beginning</a:t>
            </a:r>
          </a:p>
          <a:p>
            <a:endParaRPr lang="en-US" dirty="0"/>
          </a:p>
          <a:p>
            <a:r>
              <a:rPr lang="en-US" dirty="0" smtClean="0">
                <a:solidFill>
                  <a:schemeClr val="bg1"/>
                </a:solidFill>
              </a:rPr>
              <a:t>Well Developed</a:t>
            </a:r>
            <a:endParaRPr lang="en-US" dirty="0">
              <a:solidFill>
                <a:schemeClr val="bg1"/>
              </a:solidFill>
            </a:endParaRPr>
          </a:p>
        </p:txBody>
      </p:sp>
      <p:sp>
        <p:nvSpPr>
          <p:cNvPr id="10" name="TextBox 9"/>
          <p:cNvSpPr txBox="1"/>
          <p:nvPr/>
        </p:nvSpPr>
        <p:spPr>
          <a:xfrm>
            <a:off x="3886200" y="3200400"/>
            <a:ext cx="1905000" cy="2031325"/>
          </a:xfrm>
          <a:prstGeom prst="rect">
            <a:avLst/>
          </a:prstGeom>
          <a:noFill/>
        </p:spPr>
        <p:txBody>
          <a:bodyPr wrap="square" rtlCol="0">
            <a:spAutoFit/>
          </a:bodyPr>
          <a:lstStyle/>
          <a:p>
            <a:r>
              <a:rPr lang="en-US" dirty="0" smtClean="0">
                <a:solidFill>
                  <a:schemeClr val="bg1"/>
                </a:solidFill>
              </a:rPr>
              <a:t>Reader can follow ideas</a:t>
            </a:r>
          </a:p>
          <a:p>
            <a:endParaRPr lang="en-US" dirty="0">
              <a:solidFill>
                <a:schemeClr val="bg1"/>
              </a:solidFill>
            </a:endParaRPr>
          </a:p>
          <a:p>
            <a:r>
              <a:rPr lang="en-US" dirty="0" smtClean="0">
                <a:solidFill>
                  <a:schemeClr val="bg1"/>
                </a:solidFill>
              </a:rPr>
              <a:t>Good transitions</a:t>
            </a:r>
          </a:p>
          <a:p>
            <a:endParaRPr lang="en-US" dirty="0">
              <a:solidFill>
                <a:schemeClr val="bg1"/>
              </a:solidFill>
            </a:endParaRPr>
          </a:p>
          <a:p>
            <a:r>
              <a:rPr lang="en-US" dirty="0" smtClean="0">
                <a:solidFill>
                  <a:schemeClr val="bg1"/>
                </a:solidFill>
              </a:rPr>
              <a:t>Paragraph Breaks</a:t>
            </a:r>
            <a:endParaRPr lang="en-US" dirty="0">
              <a:solidFill>
                <a:schemeClr val="bg1"/>
              </a:solidFill>
            </a:endParaRPr>
          </a:p>
        </p:txBody>
      </p:sp>
      <p:sp>
        <p:nvSpPr>
          <p:cNvPr id="11" name="TextBox 10"/>
          <p:cNvSpPr txBox="1"/>
          <p:nvPr/>
        </p:nvSpPr>
        <p:spPr>
          <a:xfrm>
            <a:off x="6172200" y="3724870"/>
            <a:ext cx="2133600" cy="923330"/>
          </a:xfrm>
          <a:prstGeom prst="rect">
            <a:avLst/>
          </a:prstGeom>
          <a:noFill/>
        </p:spPr>
        <p:txBody>
          <a:bodyPr wrap="square" rtlCol="0">
            <a:spAutoFit/>
          </a:bodyPr>
          <a:lstStyle/>
          <a:p>
            <a:r>
              <a:rPr lang="en-US" dirty="0" smtClean="0">
                <a:solidFill>
                  <a:schemeClr val="bg1"/>
                </a:solidFill>
              </a:rPr>
              <a:t>Well developed</a:t>
            </a:r>
          </a:p>
          <a:p>
            <a:endParaRPr lang="en-US" dirty="0">
              <a:solidFill>
                <a:schemeClr val="bg1"/>
              </a:solidFill>
            </a:endParaRPr>
          </a:p>
          <a:p>
            <a:r>
              <a:rPr lang="en-US" dirty="0" smtClean="0">
                <a:solidFill>
                  <a:schemeClr val="bg1"/>
                </a:solidFill>
              </a:rPr>
              <a:t>Satisfying ending</a:t>
            </a:r>
            <a:endParaRPr lang="en-US" dirty="0">
              <a:solidFill>
                <a:schemeClr val="bg1"/>
              </a:solidFill>
            </a:endParaRPr>
          </a:p>
        </p:txBody>
      </p:sp>
      <p:sp>
        <p:nvSpPr>
          <p:cNvPr id="12" name="Rectangle 11" descr="background"/>
          <p:cNvSpPr/>
          <p:nvPr/>
        </p:nvSpPr>
        <p:spPr>
          <a:xfrm>
            <a:off x="304800" y="304800"/>
            <a:ext cx="1219200" cy="6096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Education photos like a globe and science beekers"/>
          <p:cNvPicPr>
            <a:picLocks noChangeAspect="1"/>
          </p:cNvPicPr>
          <p:nvPr/>
        </p:nvPicPr>
        <p:blipFill>
          <a:blip r:embed="rId3" cstate="print"/>
          <a:stretch>
            <a:fillRect/>
          </a:stretch>
        </p:blipFill>
        <p:spPr>
          <a:xfrm>
            <a:off x="100846" y="178435"/>
            <a:ext cx="1474707" cy="762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239000" cy="533400"/>
          </a:xfrm>
        </p:spPr>
        <p:txBody>
          <a:bodyPr/>
          <a:lstStyle/>
          <a:p>
            <a:r>
              <a:rPr lang="en-US" sz="4400" b="1" dirty="0" smtClean="0"/>
              <a:t>Goals for this workshop</a:t>
            </a:r>
            <a:endParaRPr lang="en-US" sz="4400" b="1" dirty="0"/>
          </a:p>
        </p:txBody>
      </p:sp>
      <p:sp>
        <p:nvSpPr>
          <p:cNvPr id="3" name="Content Placeholder 2"/>
          <p:cNvSpPr>
            <a:spLocks noGrp="1"/>
          </p:cNvSpPr>
          <p:nvPr>
            <p:ph idx="1"/>
          </p:nvPr>
        </p:nvSpPr>
        <p:spPr>
          <a:xfrm>
            <a:off x="304800" y="1298575"/>
            <a:ext cx="8839200" cy="5026025"/>
          </a:xfrm>
        </p:spPr>
        <p:txBody>
          <a:bodyPr/>
          <a:lstStyle/>
          <a:p>
            <a:pPr marL="0" indent="0" defTabSz="173038">
              <a:spcBef>
                <a:spcPts val="0"/>
              </a:spcBef>
              <a:buNone/>
            </a:pPr>
            <a:r>
              <a:rPr lang="en-US" dirty="0" smtClean="0"/>
              <a:t>	</a:t>
            </a:r>
            <a:r>
              <a:rPr lang="en-US" b="1" dirty="0" smtClean="0">
                <a:solidFill>
                  <a:srgbClr val="009999"/>
                </a:solidFill>
              </a:rPr>
              <a:t>1.</a:t>
            </a:r>
            <a:r>
              <a:rPr lang="en-US" sz="3600" b="1" dirty="0" smtClean="0">
                <a:solidFill>
                  <a:srgbClr val="009999"/>
                </a:solidFill>
              </a:rPr>
              <a:t> Introduce</a:t>
            </a:r>
            <a:endParaRPr lang="en-US" sz="1050" b="1" dirty="0" smtClean="0">
              <a:solidFill>
                <a:srgbClr val="009999"/>
              </a:solidFill>
            </a:endParaRPr>
          </a:p>
          <a:p>
            <a:pPr lvl="2"/>
            <a:r>
              <a:rPr lang="en-US" sz="2800" dirty="0" smtClean="0"/>
              <a:t>Oregon’s Writing Scoring Guide</a:t>
            </a:r>
          </a:p>
          <a:p>
            <a:pPr lvl="2"/>
            <a:r>
              <a:rPr lang="en-US" sz="2800" dirty="0" smtClean="0"/>
              <a:t>principles of Writing across the Curriculum</a:t>
            </a:r>
          </a:p>
          <a:p>
            <a:pPr lvl="2"/>
            <a:r>
              <a:rPr lang="en-US" sz="2800" dirty="0" smtClean="0"/>
              <a:t>classroom uses of the Writing Scoring Guide</a:t>
            </a:r>
          </a:p>
          <a:p>
            <a:pPr marL="0" indent="0" defTabSz="173038">
              <a:spcBef>
                <a:spcPts val="0"/>
              </a:spcBef>
              <a:buNone/>
            </a:pPr>
            <a:r>
              <a:rPr lang="en-US" sz="3600" dirty="0" smtClean="0"/>
              <a:t>	</a:t>
            </a:r>
            <a:r>
              <a:rPr lang="en-US" sz="3600" b="1" dirty="0" smtClean="0">
                <a:solidFill>
                  <a:srgbClr val="009999"/>
                </a:solidFill>
              </a:rPr>
              <a:t>2. Examine</a:t>
            </a:r>
          </a:p>
          <a:p>
            <a:pPr lvl="2"/>
            <a:r>
              <a:rPr lang="en-US" sz="2800" dirty="0" smtClean="0"/>
              <a:t>student work samples</a:t>
            </a:r>
          </a:p>
          <a:p>
            <a:pPr lvl="2"/>
            <a:r>
              <a:rPr lang="en-US" sz="2800" dirty="0" smtClean="0"/>
              <a:t>Essential Skill Standard for Writing</a:t>
            </a:r>
          </a:p>
          <a:p>
            <a:pPr marL="347663" lvl="1">
              <a:buNone/>
            </a:pPr>
            <a:r>
              <a:rPr lang="en-US" sz="3600" b="1" dirty="0" smtClean="0">
                <a:solidFill>
                  <a:srgbClr val="009999"/>
                </a:solidFill>
                <a:ea typeface="+mn-ea"/>
                <a:cs typeface="+mn-cs"/>
              </a:rPr>
              <a:t> 3. Set the stage for follow-up training</a:t>
            </a:r>
          </a:p>
        </p:txBody>
      </p:sp>
      <p:sp>
        <p:nvSpPr>
          <p:cNvPr id="5" name="Rectangle 4" descr="&quot; &quot;"/>
          <p:cNvSpPr/>
          <p:nvPr/>
        </p:nvSpPr>
        <p:spPr>
          <a:xfrm>
            <a:off x="381000" y="304800"/>
            <a:ext cx="1066800" cy="609600"/>
          </a:xfrm>
          <a:prstGeom prst="rect">
            <a:avLst/>
          </a:prstGeom>
          <a:solidFill>
            <a:schemeClr val="accent2">
              <a:lumMod val="25000"/>
            </a:schemeClr>
          </a:solidFill>
          <a:ln>
            <a:solidFill>
              <a:schemeClr val="accent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descr="&quot; &quot;"/>
          <p:cNvPicPr>
            <a:picLocks noChangeAspect="1"/>
          </p:cNvPicPr>
          <p:nvPr/>
        </p:nvPicPr>
        <p:blipFill>
          <a:blip r:embed="rId3" cstate="print"/>
          <a:stretch>
            <a:fillRect/>
          </a:stretch>
        </p:blipFill>
        <p:spPr>
          <a:xfrm>
            <a:off x="133113" y="152400"/>
            <a:ext cx="1474707" cy="762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descr="Easy to Read Aloud? Supply Punctuation where natural&#10;Enough Variety? Sentence Structure, Sentence Beginnings, Sentence Lengths&#10;Stylistic Control? Effective fragments, Natural dialogue"/>
          <p:cNvGraphicFramePr/>
          <p:nvPr>
            <p:extLst>
              <p:ext uri="{D42A27DB-BD31-4B8C-83A1-F6EECF244321}">
                <p14:modId xmlns:p14="http://schemas.microsoft.com/office/powerpoint/2010/main" val="1241040597"/>
              </p:ext>
            </p:extLst>
          </p:nvPr>
        </p:nvGraphicFramePr>
        <p:xfrm>
          <a:off x="228600" y="1295400"/>
          <a:ext cx="8458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b="1" dirty="0" smtClean="0"/>
              <a:t>Sentence Fluency</a:t>
            </a:r>
            <a:endParaRPr lang="en-US" b="1" dirty="0"/>
          </a:p>
        </p:txBody>
      </p:sp>
      <p:sp>
        <p:nvSpPr>
          <p:cNvPr id="3" name="Rectangle 2" descr="background"/>
          <p:cNvSpPr/>
          <p:nvPr/>
        </p:nvSpPr>
        <p:spPr>
          <a:xfrm>
            <a:off x="381000" y="304800"/>
            <a:ext cx="1066800" cy="6096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ducation photos like a globe and science beekers"/>
          <p:cNvPicPr>
            <a:picLocks noChangeAspect="1"/>
          </p:cNvPicPr>
          <p:nvPr/>
        </p:nvPicPr>
        <p:blipFill>
          <a:blip r:embed="rId8" cstate="print"/>
          <a:stretch>
            <a:fillRect/>
          </a:stretch>
        </p:blipFill>
        <p:spPr>
          <a:xfrm>
            <a:off x="177046" y="152400"/>
            <a:ext cx="1474707" cy="762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Conventions 1</a:t>
            </a:r>
            <a:endParaRPr lang="en-US" dirty="0"/>
          </a:p>
        </p:txBody>
      </p:sp>
      <p:sp>
        <p:nvSpPr>
          <p:cNvPr id="3" name="Rectangle 2" descr="background"/>
          <p:cNvSpPr/>
          <p:nvPr/>
        </p:nvSpPr>
        <p:spPr>
          <a:xfrm>
            <a:off x="304800" y="304800"/>
            <a:ext cx="1143000" cy="6096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descr="Kinds of Errors&#10;Significance of Errors&#10;Proportion of Errors"/>
          <p:cNvGraphicFramePr/>
          <p:nvPr>
            <p:extLst>
              <p:ext uri="{D42A27DB-BD31-4B8C-83A1-F6EECF244321}">
                <p14:modId xmlns:p14="http://schemas.microsoft.com/office/powerpoint/2010/main" val="147833665"/>
              </p:ext>
            </p:extLst>
          </p:nvPr>
        </p:nvGraphicFramePr>
        <p:xfrm>
          <a:off x="533400" y="1397000"/>
          <a:ext cx="81534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Education photos like a globe and science beekers"/>
          <p:cNvPicPr>
            <a:picLocks noChangeAspect="1"/>
          </p:cNvPicPr>
          <p:nvPr/>
        </p:nvPicPr>
        <p:blipFill>
          <a:blip r:embed="rId8" cstate="print"/>
          <a:stretch>
            <a:fillRect/>
          </a:stretch>
        </p:blipFill>
        <p:spPr>
          <a:xfrm>
            <a:off x="138946" y="121920"/>
            <a:ext cx="1474707" cy="762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Conventions 2</a:t>
            </a:r>
            <a:endParaRPr lang="en-US" dirty="0"/>
          </a:p>
        </p:txBody>
      </p:sp>
      <p:sp>
        <p:nvSpPr>
          <p:cNvPr id="3" name="Rectangle 2" descr="background"/>
          <p:cNvSpPr/>
          <p:nvPr/>
        </p:nvSpPr>
        <p:spPr>
          <a:xfrm>
            <a:off x="304800" y="304800"/>
            <a:ext cx="1143000" cy="6096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5"/>
          <p:cNvSpPr txBox="1">
            <a:spLocks noChangeArrowheads="1"/>
          </p:cNvSpPr>
          <p:nvPr/>
        </p:nvSpPr>
        <p:spPr>
          <a:xfrm>
            <a:off x="228600" y="1066800"/>
            <a:ext cx="8534400" cy="4648200"/>
          </a:xfrm>
          <a:prstGeom prst="rect">
            <a:avLst/>
          </a:prstGeom>
        </p:spPr>
        <p:txBody>
          <a:bodyPr rIns="132080">
            <a:normAutofit/>
          </a:bodyPr>
          <a:lstStyle/>
          <a:p>
            <a:pPr marL="733425" marR="0" lvl="0" indent="-520700" algn="l" defTabSz="914400" rtl="0" eaLnBrk="1" fontAlgn="auto" latinLnBrk="0" hangingPunct="1">
              <a:lnSpc>
                <a:spcPct val="75000"/>
              </a:lnSpc>
              <a:spcBef>
                <a:spcPct val="0"/>
              </a:spcBef>
              <a:spcAft>
                <a:spcPts val="0"/>
              </a:spcAft>
              <a:buClr>
                <a:schemeClr val="tx1"/>
              </a:buClr>
              <a:buSzTx/>
              <a:buFont typeface="Wingdings" charset="2"/>
              <a:buChar char="v"/>
              <a:tabLst/>
              <a:defRPr/>
            </a:pPr>
            <a:endParaRPr kumimoji="0" lang="en-US" sz="3200" b="0" i="0" u="none" strike="noStrike" kern="0" cap="none" spc="0" normalizeH="0" baseline="0" noProof="0" dirty="0" smtClean="0">
              <a:ln>
                <a:noFill/>
              </a:ln>
              <a:solidFill>
                <a:schemeClr val="tx1"/>
              </a:solidFill>
              <a:effectLst/>
              <a:uLnTx/>
              <a:uFillTx/>
              <a:latin typeface="Lucida Grande" charset="0"/>
              <a:ea typeface="+mn-ea"/>
              <a:cs typeface="+mn-cs"/>
              <a:sym typeface="Lucida Grande" charset="0"/>
            </a:endParaRPr>
          </a:p>
          <a:p>
            <a:pPr marL="733425" marR="0" lvl="0" indent="-520700" algn="l" defTabSz="914400" rtl="0" eaLnBrk="1" fontAlgn="auto" latinLnBrk="0" hangingPunct="1">
              <a:lnSpc>
                <a:spcPct val="75000"/>
              </a:lnSpc>
              <a:spcBef>
                <a:spcPts val="1100"/>
              </a:spcBef>
              <a:spcAft>
                <a:spcPts val="0"/>
              </a:spcAft>
              <a:buClr>
                <a:schemeClr val="tx1"/>
              </a:buClr>
              <a:buSzTx/>
              <a:buFont typeface="Wingdings" pitchFamily="2" charset="2"/>
              <a:buChar char="q"/>
              <a:tabLst/>
              <a:defRPr/>
            </a:pPr>
            <a:r>
              <a:rPr kumimoji="0" lang="en-US" sz="3200" b="0" i="0" u="none" strike="noStrike" kern="0" cap="none" spc="0" normalizeH="0" baseline="0" noProof="0" dirty="0" smtClean="0">
                <a:ln>
                  <a:noFill/>
                </a:ln>
                <a:solidFill>
                  <a:schemeClr val="tx1"/>
                </a:solidFill>
                <a:effectLst/>
                <a:uLnTx/>
                <a:uFillTx/>
                <a:latin typeface="Lucida Grande" charset="0"/>
                <a:ea typeface="Lucida Grande" charset="0"/>
                <a:cs typeface="Lucida Grande" charset="0"/>
                <a:sym typeface="Lucida Grande" charset="0"/>
              </a:rPr>
              <a:t>Correct end-of-sentence punctuation?</a:t>
            </a:r>
            <a:endParaRPr kumimoji="0" lang="en-US" sz="3200" b="0" i="0" u="none" strike="noStrike" kern="0" cap="none" spc="0" normalizeH="0" baseline="0" noProof="0" dirty="0" smtClean="0">
              <a:ln>
                <a:noFill/>
              </a:ln>
              <a:solidFill>
                <a:schemeClr val="tx1"/>
              </a:solidFill>
              <a:effectLst/>
              <a:uLnTx/>
              <a:uFillTx/>
              <a:latin typeface="Lucida Grande" charset="0"/>
              <a:ea typeface="+mn-ea"/>
              <a:cs typeface="+mn-cs"/>
              <a:sym typeface="Lucida Grande" charset="0"/>
            </a:endParaRPr>
          </a:p>
          <a:p>
            <a:pPr marL="1300163" marR="0" lvl="1" indent="-341313" algn="l" defTabSz="914400" rtl="0" eaLnBrk="1" fontAlgn="auto" latinLnBrk="0" hangingPunct="1">
              <a:lnSpc>
                <a:spcPct val="75000"/>
              </a:lnSpc>
              <a:spcBef>
                <a:spcPts val="1100"/>
              </a:spcBef>
              <a:spcAft>
                <a:spcPts val="0"/>
              </a:spcAft>
              <a:buClr>
                <a:schemeClr val="tx1"/>
              </a:buClr>
              <a:buSzPct val="50000"/>
              <a:buFont typeface="Wingdings" pitchFamily="2" charset="2"/>
              <a:buChar char="§"/>
              <a:tabLst/>
              <a:defRPr/>
            </a:pPr>
            <a:r>
              <a:rPr kumimoji="0" lang="en-US" sz="2600" b="0" i="0" u="none" strike="noStrike" kern="0" cap="none" spc="0" normalizeH="0" baseline="0" noProof="0" dirty="0" smtClean="0">
                <a:ln>
                  <a:noFill/>
                </a:ln>
                <a:solidFill>
                  <a:schemeClr val="tx1"/>
                </a:solidFill>
                <a:effectLst/>
                <a:uLnTx/>
                <a:uFillTx/>
                <a:latin typeface="Lucida Grande" charset="0"/>
                <a:ea typeface="Lucida Grande" charset="0"/>
                <a:cs typeface="Lucida Grande" charset="0"/>
                <a:sym typeface="Lucida Grande" charset="0"/>
              </a:rPr>
              <a:t>Run-on sentences (none or very few)</a:t>
            </a:r>
            <a:endParaRPr kumimoji="0" lang="en-US" sz="2600" b="0" i="0" u="none" strike="noStrike" kern="0" cap="none" spc="0" normalizeH="0" baseline="0" noProof="0" dirty="0" smtClean="0">
              <a:ln>
                <a:noFill/>
              </a:ln>
              <a:solidFill>
                <a:schemeClr val="tx1"/>
              </a:solidFill>
              <a:effectLst/>
              <a:uLnTx/>
              <a:uFillTx/>
              <a:latin typeface="Lucida Grande" charset="0"/>
              <a:sym typeface="Lucida Grande" charset="0"/>
            </a:endParaRPr>
          </a:p>
          <a:p>
            <a:pPr marL="1300163" marR="0" lvl="1" indent="-341313" algn="l" defTabSz="914400" rtl="0" eaLnBrk="1" fontAlgn="auto" latinLnBrk="0" hangingPunct="1">
              <a:lnSpc>
                <a:spcPct val="75000"/>
              </a:lnSpc>
              <a:spcBef>
                <a:spcPts val="1100"/>
              </a:spcBef>
              <a:spcAft>
                <a:spcPts val="0"/>
              </a:spcAft>
              <a:buClr>
                <a:schemeClr val="tx1"/>
              </a:buClr>
              <a:buSzPct val="50000"/>
              <a:buFont typeface="Wingdings" pitchFamily="2" charset="2"/>
              <a:buChar char="§"/>
              <a:tabLst/>
              <a:defRPr/>
            </a:pPr>
            <a:r>
              <a:rPr kumimoji="0" lang="en-US" sz="2600" b="0" i="0" u="none" strike="noStrike" kern="0" cap="none" spc="0" normalizeH="0" baseline="0" noProof="0" dirty="0" smtClean="0">
                <a:ln>
                  <a:noFill/>
                </a:ln>
                <a:solidFill>
                  <a:schemeClr val="tx1"/>
                </a:solidFill>
                <a:effectLst/>
                <a:uLnTx/>
                <a:uFillTx/>
                <a:latin typeface="Lucida Grande" charset="0"/>
                <a:ea typeface="Lucida Grande" charset="0"/>
                <a:cs typeface="Lucida Grande" charset="0"/>
                <a:sym typeface="Lucida Grande" charset="0"/>
              </a:rPr>
              <a:t>Fragments (none or just a few effective ones</a:t>
            </a:r>
            <a:r>
              <a:rPr kumimoji="0" lang="en-US" sz="2800" b="0" i="0" u="none" strike="noStrike" kern="0" cap="none" spc="0" normalizeH="0" baseline="0" noProof="0" dirty="0" smtClean="0">
                <a:ln>
                  <a:noFill/>
                </a:ln>
                <a:solidFill>
                  <a:schemeClr val="tx1"/>
                </a:solidFill>
                <a:effectLst/>
                <a:uLnTx/>
                <a:uFillTx/>
                <a:latin typeface="Lucida Grande" charset="0"/>
                <a:ea typeface="Lucida Grande" charset="0"/>
                <a:cs typeface="Lucida Grande" charset="0"/>
                <a:sym typeface="Lucida Grande" charset="0"/>
              </a:rPr>
              <a:t>)</a:t>
            </a:r>
            <a:endParaRPr kumimoji="0" lang="en-US" sz="2800" b="0" i="0" u="none" strike="noStrike" kern="0" cap="none" spc="0" normalizeH="0" baseline="0" noProof="0" dirty="0" smtClean="0">
              <a:ln>
                <a:noFill/>
              </a:ln>
              <a:solidFill>
                <a:schemeClr val="tx1"/>
              </a:solidFill>
              <a:effectLst/>
              <a:uLnTx/>
              <a:uFillTx/>
              <a:latin typeface="Lucida Grande" charset="0"/>
              <a:sym typeface="Lucida Grande" charset="0"/>
            </a:endParaRPr>
          </a:p>
          <a:p>
            <a:pPr marL="733425" marR="0" lvl="0" indent="-520700" algn="l" defTabSz="914400" rtl="0" eaLnBrk="1" fontAlgn="auto" latinLnBrk="0" hangingPunct="1">
              <a:spcBef>
                <a:spcPts val="2000"/>
              </a:spcBef>
              <a:spcAft>
                <a:spcPts val="0"/>
              </a:spcAft>
              <a:buClr>
                <a:schemeClr val="tx1"/>
              </a:buClr>
              <a:buSzTx/>
              <a:buFont typeface="Wingdings" pitchFamily="2" charset="2"/>
              <a:buChar char="q"/>
              <a:tabLst/>
              <a:defRPr/>
            </a:pPr>
            <a:r>
              <a:rPr kumimoji="0" lang="en-US" sz="3200" b="0" i="0" u="none" strike="noStrike" kern="0" cap="none" spc="0" normalizeH="0" baseline="0" noProof="0" dirty="0" smtClean="0">
                <a:ln>
                  <a:noFill/>
                </a:ln>
                <a:solidFill>
                  <a:schemeClr val="tx1"/>
                </a:solidFill>
                <a:effectLst/>
                <a:uLnTx/>
                <a:uFillTx/>
                <a:latin typeface="Lucida Grande" charset="0"/>
                <a:ea typeface="Lucida Grande" charset="0"/>
                <a:cs typeface="Lucida Grande" charset="0"/>
                <a:sym typeface="Lucida Grande" charset="0"/>
              </a:rPr>
              <a:t>Correct spelling of common words? (grade level appropriate)</a:t>
            </a:r>
          </a:p>
          <a:p>
            <a:pPr marL="733425" marR="0" lvl="0" indent="-520700" algn="l" defTabSz="914400" rtl="0" eaLnBrk="1" fontAlgn="auto" latinLnBrk="0" hangingPunct="1">
              <a:spcBef>
                <a:spcPts val="2000"/>
              </a:spcBef>
              <a:spcAft>
                <a:spcPts val="0"/>
              </a:spcAft>
              <a:buClr>
                <a:schemeClr val="tx1"/>
              </a:buClr>
              <a:buSzTx/>
              <a:tabLst/>
              <a:defRPr/>
            </a:pPr>
            <a:endParaRPr kumimoji="0" lang="en-US" sz="800" b="0" i="0" u="none" strike="noStrike" kern="0" cap="none" spc="0" normalizeH="0" baseline="0" noProof="0" dirty="0" smtClean="0">
              <a:ln>
                <a:noFill/>
              </a:ln>
              <a:solidFill>
                <a:schemeClr val="tx1"/>
              </a:solidFill>
              <a:effectLst/>
              <a:uLnTx/>
              <a:uFillTx/>
              <a:latin typeface="Lucida Grande" charset="0"/>
              <a:ea typeface="+mn-ea"/>
              <a:cs typeface="+mn-cs"/>
              <a:sym typeface="Lucida Grande" charset="0"/>
            </a:endParaRPr>
          </a:p>
          <a:p>
            <a:pPr marL="733425" marR="0" lvl="0" indent="-520700" algn="l" defTabSz="914400" rtl="0" eaLnBrk="1" fontAlgn="auto" latinLnBrk="0" hangingPunct="1">
              <a:lnSpc>
                <a:spcPct val="75000"/>
              </a:lnSpc>
              <a:spcBef>
                <a:spcPts val="2000"/>
              </a:spcBef>
              <a:spcAft>
                <a:spcPts val="0"/>
              </a:spcAft>
              <a:buClr>
                <a:schemeClr val="tx1"/>
              </a:buClr>
              <a:buSzTx/>
              <a:buFont typeface="Wingdings" pitchFamily="2" charset="2"/>
              <a:buChar char="q"/>
              <a:tabLst/>
              <a:defRPr/>
            </a:pPr>
            <a:r>
              <a:rPr kumimoji="0" lang="en-US" sz="3200" b="0" i="0" u="none" strike="noStrike" kern="0" cap="none" spc="0" normalizeH="0" baseline="0" noProof="0" dirty="0" smtClean="0">
                <a:ln>
                  <a:noFill/>
                </a:ln>
                <a:solidFill>
                  <a:schemeClr val="tx1"/>
                </a:solidFill>
                <a:effectLst/>
                <a:uLnTx/>
                <a:uFillTx/>
                <a:latin typeface="Lucida Grande" charset="0"/>
                <a:ea typeface="Lucida Grande" charset="0"/>
                <a:cs typeface="Lucida Grande" charset="0"/>
                <a:sym typeface="Lucida Grande" charset="0"/>
              </a:rPr>
              <a:t>Correct capitalization?</a:t>
            </a:r>
            <a:endParaRPr kumimoji="0" lang="en-US" sz="3200" b="0" i="0" u="none" strike="noStrike" kern="0" cap="none" spc="0" normalizeH="0" baseline="0" noProof="0" dirty="0">
              <a:ln>
                <a:noFill/>
              </a:ln>
              <a:solidFill>
                <a:schemeClr val="tx1"/>
              </a:solidFill>
              <a:effectLst/>
              <a:uLnTx/>
              <a:uFillTx/>
              <a:latin typeface="Lucida Grande" charset="0"/>
              <a:ea typeface="+mn-ea"/>
              <a:cs typeface="+mn-cs"/>
              <a:sym typeface="Lucida Grande" charset="0"/>
            </a:endParaRPr>
          </a:p>
        </p:txBody>
      </p:sp>
      <p:pic>
        <p:nvPicPr>
          <p:cNvPr id="6" name="Picture 5" descr="Close up photo of someone writing"/>
          <p:cNvPicPr>
            <a:picLocks noChangeAspect="1"/>
          </p:cNvPicPr>
          <p:nvPr/>
        </p:nvPicPr>
        <p:blipFill>
          <a:blip r:embed="rId3" cstate="print"/>
          <a:stretch>
            <a:fillRect/>
          </a:stretch>
        </p:blipFill>
        <p:spPr>
          <a:xfrm>
            <a:off x="5715000" y="4343400"/>
            <a:ext cx="3025907" cy="2045513"/>
          </a:xfrm>
          <a:prstGeom prst="roundRect">
            <a:avLst/>
          </a:prstGeom>
        </p:spPr>
      </p:pic>
      <p:pic>
        <p:nvPicPr>
          <p:cNvPr id="8" name="Picture 7" descr="Education photos like a globe and science beekers"/>
          <p:cNvPicPr>
            <a:picLocks noChangeAspect="1"/>
          </p:cNvPicPr>
          <p:nvPr/>
        </p:nvPicPr>
        <p:blipFill>
          <a:blip r:embed="rId4" cstate="print"/>
          <a:stretch>
            <a:fillRect/>
          </a:stretch>
        </p:blipFill>
        <p:spPr>
          <a:xfrm>
            <a:off x="99059" y="152400"/>
            <a:ext cx="1474707" cy="762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Level Expectations</a:t>
            </a:r>
            <a:endParaRPr lang="en-US" dirty="0"/>
          </a:p>
        </p:txBody>
      </p:sp>
      <p:sp>
        <p:nvSpPr>
          <p:cNvPr id="4" name="Rectangle 3" descr="background"/>
          <p:cNvSpPr/>
          <p:nvPr/>
        </p:nvSpPr>
        <p:spPr>
          <a:xfrm>
            <a:off x="304800" y="228600"/>
            <a:ext cx="1143000" cy="6858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etailed skill level guidelines for Grades 4, 7, and 10"/>
          <p:cNvPicPr>
            <a:picLocks noChangeAspect="1"/>
          </p:cNvPicPr>
          <p:nvPr/>
        </p:nvPicPr>
        <p:blipFill>
          <a:blip r:embed="rId3" cstate="print">
            <a:duotone>
              <a:prstClr val="black"/>
              <a:schemeClr val="accent5">
                <a:tint val="45000"/>
                <a:satMod val="400000"/>
              </a:schemeClr>
            </a:duotone>
          </a:blip>
          <a:srcRect b="10907"/>
          <a:stretch>
            <a:fillRect/>
          </a:stretch>
        </p:blipFill>
        <p:spPr>
          <a:xfrm>
            <a:off x="685800" y="1149855"/>
            <a:ext cx="7848600" cy="5403345"/>
          </a:xfrm>
          <a:prstGeom prst="rect">
            <a:avLst/>
          </a:prstGeom>
        </p:spPr>
      </p:pic>
      <p:pic>
        <p:nvPicPr>
          <p:cNvPr id="6" name="Picture 5" descr="Education photos like a globe and science beekers"/>
          <p:cNvPicPr>
            <a:picLocks noChangeAspect="1"/>
          </p:cNvPicPr>
          <p:nvPr/>
        </p:nvPicPr>
        <p:blipFill>
          <a:blip r:embed="rId4" cstate="print"/>
          <a:stretch>
            <a:fillRect/>
          </a:stretch>
        </p:blipFill>
        <p:spPr>
          <a:xfrm>
            <a:off x="138946" y="152400"/>
            <a:ext cx="1474707" cy="762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Voice</a:t>
            </a:r>
            <a:r>
              <a:rPr lang="en-US" dirty="0" smtClean="0"/>
              <a:t> </a:t>
            </a:r>
            <a:r>
              <a:rPr lang="en-US" sz="3600" dirty="0" smtClean="0">
                <a:solidFill>
                  <a:schemeClr val="accent1">
                    <a:lumMod val="60000"/>
                    <a:lumOff val="40000"/>
                  </a:schemeClr>
                </a:solidFill>
              </a:rPr>
              <a:t>(Score is not required)</a:t>
            </a:r>
            <a:endParaRPr lang="en-US" sz="3600" dirty="0">
              <a:solidFill>
                <a:schemeClr val="accent1">
                  <a:lumMod val="60000"/>
                  <a:lumOff val="40000"/>
                </a:schemeClr>
              </a:solidFill>
            </a:endParaRPr>
          </a:p>
        </p:txBody>
      </p:sp>
      <p:sp>
        <p:nvSpPr>
          <p:cNvPr id="4" name="Rectangle 3" descr="background"/>
          <p:cNvSpPr/>
          <p:nvPr/>
        </p:nvSpPr>
        <p:spPr>
          <a:xfrm>
            <a:off x="381000" y="304800"/>
            <a:ext cx="1066800" cy="6096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descr="Writers Voice Present? Commitment to Topic, Sincere, engaging&#10;Appropriate Voice? Topic, Mode, Audience level of formality"/>
          <p:cNvGraphicFramePr/>
          <p:nvPr>
            <p:extLst>
              <p:ext uri="{D42A27DB-BD31-4B8C-83A1-F6EECF244321}">
                <p14:modId xmlns:p14="http://schemas.microsoft.com/office/powerpoint/2010/main" val="3772142515"/>
              </p:ext>
            </p:extLst>
          </p:nvPr>
        </p:nvGraphicFramePr>
        <p:xfrm>
          <a:off x="76200" y="1066800"/>
          <a:ext cx="8610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Education photos like a globe and science beekers"/>
          <p:cNvPicPr>
            <a:picLocks noChangeAspect="1"/>
          </p:cNvPicPr>
          <p:nvPr/>
        </p:nvPicPr>
        <p:blipFill>
          <a:blip r:embed="rId8" cstate="print"/>
          <a:stretch>
            <a:fillRect/>
          </a:stretch>
        </p:blipFill>
        <p:spPr>
          <a:xfrm>
            <a:off x="201693" y="106680"/>
            <a:ext cx="1474707" cy="762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Blank for accessibility</a:t>
            </a:r>
            <a:endParaRPr lang="en-US" dirty="0"/>
          </a:p>
        </p:txBody>
      </p:sp>
      <p:pic>
        <p:nvPicPr>
          <p:cNvPr id="3" name="Picture 7" descr="Appropriate Voice&#10;1 Consider &#10;* Purpose (mode) to tell a personal story (Narrative), to explain something or to inform (Expository), to convince (Persuasive), and to make up a fictional story (Imaginative)&#10;* Topic: What is the writing writing about?&#10;* Form: (shor story, personal essay, research paper, letter)&#10;* Audience: Who are the intended readers?&#10;2 Decide [whether it is] Personal Narrative (Personal, Conversational, Casual) or Researched Academic Paper (Objective, Academic, Formal)&#10;NOTE Commitment to topic is one indicator of voice regardless of mode, topic, or audience"/>
          <p:cNvPicPr>
            <a:picLocks noChangeAspect="1" noChangeArrowheads="1"/>
          </p:cNvPicPr>
          <p:nvPr/>
        </p:nvPicPr>
        <p:blipFill>
          <a:blip r:embed="rId3" cstate="print">
            <a:duotone>
              <a:prstClr val="black"/>
              <a:srgbClr val="BDE7FF">
                <a:tint val="45000"/>
                <a:satMod val="400000"/>
              </a:srgbClr>
            </a:duotone>
          </a:blip>
          <a:srcRect t="3622" b="3412"/>
          <a:stretch>
            <a:fillRect/>
          </a:stretch>
        </p:blipFill>
        <p:spPr bwMode="auto">
          <a:xfrm>
            <a:off x="0" y="0"/>
            <a:ext cx="9144000" cy="6365575"/>
          </a:xfrm>
          <a:prstGeom prst="rect">
            <a:avLst/>
          </a:prstGeom>
          <a:noFill/>
          <a:ln w="9525">
            <a:noFill/>
            <a:miter lim="800000"/>
            <a:headEnd/>
            <a:tailEnd/>
          </a:ln>
        </p:spPr>
      </p:pic>
      <p:sp>
        <p:nvSpPr>
          <p:cNvPr id="4" name="Left-Right Arrow 3" descr="Double sided arrow"/>
          <p:cNvSpPr/>
          <p:nvPr/>
        </p:nvSpPr>
        <p:spPr>
          <a:xfrm>
            <a:off x="685800" y="4876800"/>
            <a:ext cx="77724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467600" cy="533400"/>
          </a:xfrm>
        </p:spPr>
        <p:txBody>
          <a:bodyPr/>
          <a:lstStyle/>
          <a:p>
            <a:r>
              <a:rPr lang="en-US" b="1" dirty="0" smtClean="0"/>
              <a:t>Word Choice </a:t>
            </a:r>
            <a:r>
              <a:rPr lang="en-US" sz="3000" dirty="0" smtClean="0">
                <a:solidFill>
                  <a:schemeClr val="accent1">
                    <a:lumMod val="60000"/>
                    <a:lumOff val="40000"/>
                  </a:schemeClr>
                </a:solidFill>
              </a:rPr>
              <a:t>(Score is not required)</a:t>
            </a:r>
            <a:endParaRPr lang="en-US" sz="3000" dirty="0"/>
          </a:p>
        </p:txBody>
      </p:sp>
      <p:sp>
        <p:nvSpPr>
          <p:cNvPr id="6" name="Rectangle 5" descr="background"/>
          <p:cNvSpPr/>
          <p:nvPr/>
        </p:nvSpPr>
        <p:spPr>
          <a:xfrm>
            <a:off x="228600" y="152400"/>
            <a:ext cx="1295400" cy="7620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descr="Functional? &#10;Appropriate? &#10;Enough Variety?&#10;Specific Enough?"/>
          <p:cNvGraphicFramePr/>
          <p:nvPr>
            <p:extLst>
              <p:ext uri="{D42A27DB-BD31-4B8C-83A1-F6EECF244321}">
                <p14:modId xmlns:p14="http://schemas.microsoft.com/office/powerpoint/2010/main" val="4290316547"/>
              </p:ext>
            </p:extLst>
          </p:nvPr>
        </p:nvGraphicFramePr>
        <p:xfrm>
          <a:off x="533400" y="1295400"/>
          <a:ext cx="8077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Education photos like a globe and science beekers"/>
          <p:cNvPicPr>
            <a:picLocks noChangeAspect="1"/>
          </p:cNvPicPr>
          <p:nvPr/>
        </p:nvPicPr>
        <p:blipFill>
          <a:blip r:embed="rId8" cstate="print"/>
          <a:stretch>
            <a:fillRect/>
          </a:stretch>
        </p:blipFill>
        <p:spPr>
          <a:xfrm>
            <a:off x="106680" y="121920"/>
            <a:ext cx="1474707" cy="762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en-US" sz="3600" dirty="0"/>
              <a:t> </a:t>
            </a:r>
            <a:r>
              <a:rPr lang="en-US" sz="3600" dirty="0" smtClean="0"/>
              <a:t>The Writing Process</a:t>
            </a:r>
            <a:endParaRPr lang="en-US" sz="3600" dirty="0"/>
          </a:p>
        </p:txBody>
      </p:sp>
      <p:sp>
        <p:nvSpPr>
          <p:cNvPr id="15365" name="Freeform 5" descr="Background image"/>
          <p:cNvSpPr>
            <a:spLocks noEditPoints="1"/>
          </p:cNvSpPr>
          <p:nvPr/>
        </p:nvSpPr>
        <p:spPr bwMode="gray">
          <a:xfrm rot="-1358056">
            <a:off x="1077913" y="2538413"/>
            <a:ext cx="6853237" cy="2803525"/>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21176"/>
                  <a:invGamma/>
                </a:schemeClr>
              </a:gs>
              <a:gs pos="100000">
                <a:schemeClr val="bg2"/>
              </a:gs>
            </a:gsLst>
            <a:lin ang="0" scaled="1"/>
          </a:gradFill>
          <a:ln w="0">
            <a:noFill/>
            <a:prstDash val="solid"/>
            <a:round/>
            <a:headEnd/>
            <a:tailEnd/>
          </a:ln>
        </p:spPr>
        <p:txBody>
          <a:bodyPr/>
          <a:lstStyle/>
          <a:p>
            <a:endParaRPr lang="en-US"/>
          </a:p>
        </p:txBody>
      </p:sp>
      <p:sp>
        <p:nvSpPr>
          <p:cNvPr id="15367" name="Oval 7" descr="Drafting&#10;"/>
          <p:cNvSpPr>
            <a:spLocks noChangeArrowheads="1"/>
          </p:cNvSpPr>
          <p:nvPr/>
        </p:nvSpPr>
        <p:spPr bwMode="gray">
          <a:xfrm>
            <a:off x="3810000" y="1676400"/>
            <a:ext cx="1284288" cy="1274763"/>
          </a:xfrm>
          <a:prstGeom prst="ellipse">
            <a:avLst/>
          </a:prstGeom>
          <a:gradFill rotWithShape="1">
            <a:gsLst>
              <a:gs pos="0">
                <a:schemeClr val="tx1"/>
              </a:gs>
              <a:gs pos="100000">
                <a:schemeClr val="tx1">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a:solidFill>
                <a:schemeClr val="bg1"/>
              </a:solidFill>
            </a:endParaRPr>
          </a:p>
        </p:txBody>
      </p:sp>
      <p:sp>
        <p:nvSpPr>
          <p:cNvPr id="15370" name="Oval 10" descr="Pre-writing&#10;"/>
          <p:cNvSpPr>
            <a:spLocks noChangeArrowheads="1"/>
          </p:cNvSpPr>
          <p:nvPr/>
        </p:nvSpPr>
        <p:spPr bwMode="gray">
          <a:xfrm>
            <a:off x="1295400" y="3200400"/>
            <a:ext cx="1284288" cy="12747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a:solidFill>
                <a:schemeClr val="bg1"/>
              </a:solidFill>
            </a:endParaRPr>
          </a:p>
        </p:txBody>
      </p:sp>
      <p:sp>
        <p:nvSpPr>
          <p:cNvPr id="15373" name="Oval 13" descr="Final Copy"/>
          <p:cNvSpPr>
            <a:spLocks noChangeArrowheads="1"/>
          </p:cNvSpPr>
          <p:nvPr/>
        </p:nvSpPr>
        <p:spPr bwMode="gray">
          <a:xfrm>
            <a:off x="2178050" y="4897438"/>
            <a:ext cx="1282700" cy="127476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a:solidFill>
                <a:schemeClr val="bg1"/>
              </a:solidFill>
            </a:endParaRPr>
          </a:p>
        </p:txBody>
      </p:sp>
      <p:sp>
        <p:nvSpPr>
          <p:cNvPr id="15376" name="Oval 16" descr="Editing/Proof-reading&#10;"/>
          <p:cNvSpPr>
            <a:spLocks noChangeArrowheads="1"/>
          </p:cNvSpPr>
          <p:nvPr/>
        </p:nvSpPr>
        <p:spPr bwMode="gray">
          <a:xfrm>
            <a:off x="4953000" y="4267200"/>
            <a:ext cx="1284288" cy="127476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a:solidFill>
                <a:schemeClr val="bg1"/>
              </a:solidFill>
            </a:endParaRPr>
          </a:p>
        </p:txBody>
      </p:sp>
      <p:sp>
        <p:nvSpPr>
          <p:cNvPr id="15379" name="Oval 19" descr="Revising&#10;"/>
          <p:cNvSpPr>
            <a:spLocks noChangeArrowheads="1"/>
          </p:cNvSpPr>
          <p:nvPr/>
        </p:nvSpPr>
        <p:spPr bwMode="gray">
          <a:xfrm>
            <a:off x="6781800" y="1905000"/>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endParaRPr lang="en-US">
              <a:solidFill>
                <a:schemeClr val="bg1"/>
              </a:solidFill>
            </a:endParaRPr>
          </a:p>
        </p:txBody>
      </p:sp>
      <p:sp>
        <p:nvSpPr>
          <p:cNvPr id="15381" name="Text Box 21"/>
          <p:cNvSpPr txBox="1">
            <a:spLocks noChangeArrowheads="1"/>
          </p:cNvSpPr>
          <p:nvPr/>
        </p:nvSpPr>
        <p:spPr bwMode="gray">
          <a:xfrm>
            <a:off x="1295400" y="3657600"/>
            <a:ext cx="1316001" cy="338554"/>
          </a:xfrm>
          <a:prstGeom prst="rect">
            <a:avLst/>
          </a:prstGeom>
          <a:noFill/>
          <a:ln w="9525">
            <a:noFill/>
            <a:miter lim="800000"/>
            <a:headEnd/>
            <a:tailEnd/>
          </a:ln>
          <a:effectLst/>
        </p:spPr>
        <p:txBody>
          <a:bodyPr wrap="none">
            <a:spAutoFit/>
          </a:bodyPr>
          <a:lstStyle/>
          <a:p>
            <a:pPr eaLnBrk="0" hangingPunct="0"/>
            <a:r>
              <a:rPr lang="en-US" sz="1600" dirty="0" smtClean="0">
                <a:solidFill>
                  <a:schemeClr val="bg1"/>
                </a:solidFill>
                <a:latin typeface="Verdana" pitchFamily="34" charset="0"/>
              </a:rPr>
              <a:t>Pre-writing</a:t>
            </a:r>
            <a:endParaRPr lang="en-US" sz="1600" dirty="0">
              <a:solidFill>
                <a:schemeClr val="bg1"/>
              </a:solidFill>
              <a:latin typeface="Verdana" pitchFamily="34" charset="0"/>
            </a:endParaRPr>
          </a:p>
        </p:txBody>
      </p:sp>
      <p:sp>
        <p:nvSpPr>
          <p:cNvPr id="15382" name="Text Box 22"/>
          <p:cNvSpPr txBox="1">
            <a:spLocks noChangeArrowheads="1"/>
          </p:cNvSpPr>
          <p:nvPr/>
        </p:nvSpPr>
        <p:spPr bwMode="gray">
          <a:xfrm>
            <a:off x="3886200" y="2133600"/>
            <a:ext cx="1121589" cy="369332"/>
          </a:xfrm>
          <a:prstGeom prst="rect">
            <a:avLst/>
          </a:prstGeom>
          <a:noFill/>
          <a:ln w="9525">
            <a:noFill/>
            <a:miter lim="800000"/>
            <a:headEnd/>
            <a:tailEnd/>
          </a:ln>
          <a:effectLst/>
        </p:spPr>
        <p:txBody>
          <a:bodyPr wrap="none">
            <a:spAutoFit/>
          </a:bodyPr>
          <a:lstStyle/>
          <a:p>
            <a:pPr eaLnBrk="0" hangingPunct="0"/>
            <a:r>
              <a:rPr lang="en-US" dirty="0" smtClean="0">
                <a:solidFill>
                  <a:schemeClr val="bg1"/>
                </a:solidFill>
                <a:latin typeface="Verdana" pitchFamily="34" charset="0"/>
              </a:rPr>
              <a:t>Drafting</a:t>
            </a:r>
            <a:endParaRPr lang="en-US" dirty="0">
              <a:solidFill>
                <a:schemeClr val="bg1"/>
              </a:solidFill>
              <a:latin typeface="Verdana" pitchFamily="34" charset="0"/>
            </a:endParaRPr>
          </a:p>
        </p:txBody>
      </p:sp>
      <p:sp>
        <p:nvSpPr>
          <p:cNvPr id="15383" name="Text Box 23"/>
          <p:cNvSpPr txBox="1">
            <a:spLocks noChangeArrowheads="1"/>
          </p:cNvSpPr>
          <p:nvPr/>
        </p:nvSpPr>
        <p:spPr bwMode="gray">
          <a:xfrm>
            <a:off x="6858000" y="2411413"/>
            <a:ext cx="1152047" cy="369332"/>
          </a:xfrm>
          <a:prstGeom prst="rect">
            <a:avLst/>
          </a:prstGeom>
          <a:noFill/>
          <a:ln w="9525">
            <a:noFill/>
            <a:miter lim="800000"/>
            <a:headEnd/>
            <a:tailEnd/>
          </a:ln>
          <a:effectLst/>
        </p:spPr>
        <p:txBody>
          <a:bodyPr wrap="none">
            <a:spAutoFit/>
          </a:bodyPr>
          <a:lstStyle/>
          <a:p>
            <a:pPr eaLnBrk="0" hangingPunct="0"/>
            <a:r>
              <a:rPr lang="en-US" dirty="0" smtClean="0">
                <a:solidFill>
                  <a:schemeClr val="bg1"/>
                </a:solidFill>
                <a:latin typeface="Verdana" pitchFamily="34" charset="0"/>
              </a:rPr>
              <a:t>Revising</a:t>
            </a:r>
            <a:endParaRPr lang="en-US" dirty="0">
              <a:solidFill>
                <a:schemeClr val="bg1"/>
              </a:solidFill>
              <a:latin typeface="Verdana" pitchFamily="34" charset="0"/>
            </a:endParaRPr>
          </a:p>
        </p:txBody>
      </p:sp>
      <p:sp>
        <p:nvSpPr>
          <p:cNvPr id="15384" name="Text Box 24"/>
          <p:cNvSpPr txBox="1">
            <a:spLocks noChangeArrowheads="1"/>
          </p:cNvSpPr>
          <p:nvPr/>
        </p:nvSpPr>
        <p:spPr bwMode="gray">
          <a:xfrm>
            <a:off x="5109833" y="4572000"/>
            <a:ext cx="986167" cy="830997"/>
          </a:xfrm>
          <a:prstGeom prst="rect">
            <a:avLst/>
          </a:prstGeom>
          <a:noFill/>
          <a:ln w="9525">
            <a:noFill/>
            <a:miter lim="800000"/>
            <a:headEnd/>
            <a:tailEnd/>
          </a:ln>
          <a:effectLst/>
        </p:spPr>
        <p:txBody>
          <a:bodyPr wrap="none">
            <a:spAutoFit/>
          </a:bodyPr>
          <a:lstStyle/>
          <a:p>
            <a:pPr eaLnBrk="0" hangingPunct="0"/>
            <a:r>
              <a:rPr lang="en-US" sz="1600" dirty="0" smtClean="0">
                <a:solidFill>
                  <a:schemeClr val="bg1"/>
                </a:solidFill>
                <a:latin typeface="Verdana" pitchFamily="34" charset="0"/>
              </a:rPr>
              <a:t>Editing/</a:t>
            </a:r>
          </a:p>
          <a:p>
            <a:pPr eaLnBrk="0" hangingPunct="0"/>
            <a:r>
              <a:rPr lang="en-US" sz="1600" dirty="0" smtClean="0">
                <a:solidFill>
                  <a:schemeClr val="bg1"/>
                </a:solidFill>
                <a:latin typeface="Verdana" pitchFamily="34" charset="0"/>
              </a:rPr>
              <a:t>Proof-</a:t>
            </a:r>
          </a:p>
          <a:p>
            <a:pPr eaLnBrk="0" hangingPunct="0"/>
            <a:r>
              <a:rPr lang="en-US" sz="1600" dirty="0" smtClean="0">
                <a:solidFill>
                  <a:schemeClr val="bg1"/>
                </a:solidFill>
                <a:latin typeface="Verdana" pitchFamily="34" charset="0"/>
              </a:rPr>
              <a:t>reading</a:t>
            </a:r>
            <a:endParaRPr lang="en-US" sz="1600" dirty="0">
              <a:solidFill>
                <a:schemeClr val="bg1"/>
              </a:solidFill>
              <a:latin typeface="Verdana" pitchFamily="34" charset="0"/>
            </a:endParaRPr>
          </a:p>
        </p:txBody>
      </p:sp>
      <p:sp>
        <p:nvSpPr>
          <p:cNvPr id="15385" name="Text Box 25"/>
          <p:cNvSpPr txBox="1">
            <a:spLocks noChangeArrowheads="1"/>
          </p:cNvSpPr>
          <p:nvPr/>
        </p:nvSpPr>
        <p:spPr bwMode="gray">
          <a:xfrm>
            <a:off x="2436813" y="5257800"/>
            <a:ext cx="765979" cy="646331"/>
          </a:xfrm>
          <a:prstGeom prst="rect">
            <a:avLst/>
          </a:prstGeom>
          <a:noFill/>
          <a:ln w="9525">
            <a:noFill/>
            <a:miter lim="800000"/>
            <a:headEnd/>
            <a:tailEnd/>
          </a:ln>
          <a:effectLst/>
        </p:spPr>
        <p:txBody>
          <a:bodyPr wrap="none">
            <a:spAutoFit/>
          </a:bodyPr>
          <a:lstStyle/>
          <a:p>
            <a:pPr eaLnBrk="0" hangingPunct="0"/>
            <a:r>
              <a:rPr lang="en-US" dirty="0" smtClean="0">
                <a:solidFill>
                  <a:schemeClr val="bg1"/>
                </a:solidFill>
                <a:latin typeface="Verdana" pitchFamily="34" charset="0"/>
              </a:rPr>
              <a:t>Final</a:t>
            </a:r>
          </a:p>
          <a:p>
            <a:pPr eaLnBrk="0" hangingPunct="0"/>
            <a:r>
              <a:rPr lang="en-US" dirty="0" smtClean="0">
                <a:solidFill>
                  <a:schemeClr val="bg1"/>
                </a:solidFill>
                <a:latin typeface="Verdana" pitchFamily="34" charset="0"/>
              </a:rPr>
              <a:t>Copy</a:t>
            </a:r>
            <a:endParaRPr lang="en-US" dirty="0">
              <a:solidFill>
                <a:schemeClr val="bg1"/>
              </a:solidFill>
              <a:latin typeface="Verdana" pitchFamily="34" charset="0"/>
            </a:endParaRPr>
          </a:p>
        </p:txBody>
      </p:sp>
      <p:sp>
        <p:nvSpPr>
          <p:cNvPr id="19" name="Rectangle 18" descr="background"/>
          <p:cNvSpPr/>
          <p:nvPr/>
        </p:nvSpPr>
        <p:spPr>
          <a:xfrm>
            <a:off x="381000" y="228600"/>
            <a:ext cx="1066800" cy="6858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Education photos like a globe and science beekers"/>
          <p:cNvPicPr>
            <a:picLocks noChangeAspect="1"/>
          </p:cNvPicPr>
          <p:nvPr/>
        </p:nvPicPr>
        <p:blipFill>
          <a:blip r:embed="rId3" cstate="print"/>
          <a:stretch>
            <a:fillRect/>
          </a:stretch>
        </p:blipFill>
        <p:spPr>
          <a:xfrm>
            <a:off x="65011" y="139982"/>
            <a:ext cx="1474707" cy="762000"/>
          </a:xfrm>
          <a:prstGeom prst="rect">
            <a:avLst/>
          </a:prstGeom>
        </p:spPr>
      </p:pic>
      <p:pic>
        <p:nvPicPr>
          <p:cNvPr id="16" name="Picture 15" descr="Photo of student with arms up"/>
          <p:cNvPicPr>
            <a:picLocks noChangeAspect="1"/>
          </p:cNvPicPr>
          <p:nvPr/>
        </p:nvPicPr>
        <p:blipFill>
          <a:blip r:embed="rId4" cstate="print"/>
          <a:stretch>
            <a:fillRect/>
          </a:stretch>
        </p:blipFill>
        <p:spPr>
          <a:xfrm>
            <a:off x="3276600" y="3048000"/>
            <a:ext cx="2380953" cy="14095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996" y="479673"/>
            <a:ext cx="7467600" cy="533400"/>
          </a:xfrm>
        </p:spPr>
        <p:txBody>
          <a:bodyPr/>
          <a:lstStyle/>
          <a:p>
            <a:r>
              <a:rPr lang="en-US" sz="3600" b="1" dirty="0" smtClean="0"/>
              <a:t>Writing Across the </a:t>
            </a:r>
            <a:r>
              <a:rPr lang="en-US" sz="3600" b="1" dirty="0" smtClean="0"/>
              <a:t>Curriculum 1</a:t>
            </a:r>
            <a:endParaRPr lang="en-US" sz="3600" dirty="0"/>
          </a:p>
        </p:txBody>
      </p:sp>
      <p:sp>
        <p:nvSpPr>
          <p:cNvPr id="6" name="Rectangle 5" descr="background"/>
          <p:cNvSpPr/>
          <p:nvPr/>
        </p:nvSpPr>
        <p:spPr>
          <a:xfrm>
            <a:off x="228600" y="152400"/>
            <a:ext cx="1295400" cy="7620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1600200"/>
            <a:ext cx="6629400" cy="707886"/>
          </a:xfrm>
          <a:prstGeom prst="rect">
            <a:avLst/>
          </a:prstGeom>
          <a:noFill/>
        </p:spPr>
        <p:txBody>
          <a:bodyPr wrap="square" rtlCol="0">
            <a:spAutoFit/>
          </a:bodyPr>
          <a:lstStyle/>
          <a:p>
            <a:r>
              <a:rPr lang="en-US" sz="4000" dirty="0" smtClean="0">
                <a:solidFill>
                  <a:srgbClr val="009999"/>
                </a:solidFill>
              </a:rPr>
              <a:t>Uses in your classroom</a:t>
            </a:r>
            <a:endParaRPr lang="en-US" sz="4000" dirty="0">
              <a:solidFill>
                <a:srgbClr val="009999"/>
              </a:solidFill>
            </a:endParaRPr>
          </a:p>
        </p:txBody>
      </p:sp>
      <p:sp>
        <p:nvSpPr>
          <p:cNvPr id="9" name="TextBox 8"/>
          <p:cNvSpPr txBox="1"/>
          <p:nvPr/>
        </p:nvSpPr>
        <p:spPr>
          <a:xfrm>
            <a:off x="381000" y="2514600"/>
            <a:ext cx="5562600" cy="2769989"/>
          </a:xfrm>
          <a:prstGeom prst="rect">
            <a:avLst/>
          </a:prstGeom>
          <a:noFill/>
        </p:spPr>
        <p:txBody>
          <a:bodyPr wrap="square" rtlCol="0">
            <a:spAutoFit/>
          </a:bodyPr>
          <a:lstStyle/>
          <a:p>
            <a:pPr indent="-457200">
              <a:buFont typeface="Wingdings" pitchFamily="2" charset="2"/>
              <a:buChar char="q"/>
              <a:tabLst>
                <a:tab pos="457200" algn="l"/>
              </a:tabLst>
            </a:pPr>
            <a:r>
              <a:rPr lang="en-US" sz="4000" dirty="0" smtClean="0"/>
              <a:t>Not all writing needs 	to be scored</a:t>
            </a:r>
          </a:p>
          <a:p>
            <a:pPr indent="-457200">
              <a:tabLst>
                <a:tab pos="457200" algn="l"/>
              </a:tabLst>
            </a:pPr>
            <a:endParaRPr lang="en-US" sz="1400" dirty="0" smtClean="0"/>
          </a:p>
          <a:p>
            <a:pPr indent="-457200">
              <a:buFont typeface="Wingdings" pitchFamily="2" charset="2"/>
              <a:buChar char="q"/>
              <a:tabLst>
                <a:tab pos="457200" algn="l"/>
              </a:tabLst>
            </a:pPr>
            <a:r>
              <a:rPr lang="en-US" sz="4000" dirty="0" smtClean="0"/>
              <a:t>Not all traits need to 	be scored every time</a:t>
            </a:r>
          </a:p>
        </p:txBody>
      </p:sp>
      <p:pic>
        <p:nvPicPr>
          <p:cNvPr id="11" name="Picture 10" descr="Education photos like a globe and science beekers"/>
          <p:cNvPicPr>
            <a:picLocks noChangeAspect="1"/>
          </p:cNvPicPr>
          <p:nvPr/>
        </p:nvPicPr>
        <p:blipFill>
          <a:blip r:embed="rId3" cstate="print"/>
          <a:stretch>
            <a:fillRect/>
          </a:stretch>
        </p:blipFill>
        <p:spPr>
          <a:xfrm>
            <a:off x="138946" y="197346"/>
            <a:ext cx="1474707" cy="762000"/>
          </a:xfrm>
          <a:prstGeom prst="rect">
            <a:avLst/>
          </a:prstGeom>
        </p:spPr>
      </p:pic>
      <p:pic>
        <p:nvPicPr>
          <p:cNvPr id="12" name="Picture 11" descr="young adults on a laptop"/>
          <p:cNvPicPr>
            <a:picLocks noChangeAspect="1"/>
          </p:cNvPicPr>
          <p:nvPr/>
        </p:nvPicPr>
        <p:blipFill>
          <a:blip r:embed="rId4" cstate="print"/>
          <a:stretch>
            <a:fillRect/>
          </a:stretch>
        </p:blipFill>
        <p:spPr>
          <a:xfrm>
            <a:off x="5867400" y="1676400"/>
            <a:ext cx="2819400" cy="422579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467600" cy="533400"/>
          </a:xfrm>
        </p:spPr>
        <p:txBody>
          <a:bodyPr/>
          <a:lstStyle/>
          <a:p>
            <a:r>
              <a:rPr lang="en-US" sz="3600" b="1" dirty="0" smtClean="0"/>
              <a:t>Writing Across the </a:t>
            </a:r>
            <a:r>
              <a:rPr lang="en-US" sz="3600" b="1" dirty="0" smtClean="0"/>
              <a:t>Curriculum 2</a:t>
            </a:r>
            <a:endParaRPr lang="en-US" sz="3600" dirty="0"/>
          </a:p>
        </p:txBody>
      </p:sp>
      <p:sp>
        <p:nvSpPr>
          <p:cNvPr id="6" name="Rectangle 5" descr="background"/>
          <p:cNvSpPr/>
          <p:nvPr/>
        </p:nvSpPr>
        <p:spPr>
          <a:xfrm>
            <a:off x="228600" y="152400"/>
            <a:ext cx="1295400" cy="7620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05200" y="1289209"/>
            <a:ext cx="5562600" cy="2769989"/>
          </a:xfrm>
          <a:prstGeom prst="rect">
            <a:avLst/>
          </a:prstGeom>
          <a:noFill/>
        </p:spPr>
        <p:txBody>
          <a:bodyPr wrap="square" rtlCol="0">
            <a:spAutoFit/>
          </a:bodyPr>
          <a:lstStyle/>
          <a:p>
            <a:pPr algn="ctr"/>
            <a:r>
              <a:rPr lang="en-US" sz="3600" dirty="0" smtClean="0">
                <a:solidFill>
                  <a:srgbClr val="009999"/>
                </a:solidFill>
              </a:rPr>
              <a:t>Using the Scoring Guide</a:t>
            </a:r>
          </a:p>
          <a:p>
            <a:pPr algn="ctr"/>
            <a:r>
              <a:rPr lang="en-US" sz="4000" dirty="0" smtClean="0">
                <a:solidFill>
                  <a:srgbClr val="009999"/>
                </a:solidFill>
              </a:rPr>
              <a:t>as an instructional tool</a:t>
            </a:r>
          </a:p>
          <a:p>
            <a:pPr algn="ctr"/>
            <a:r>
              <a:rPr lang="en-US" sz="4000" dirty="0" smtClean="0">
                <a:solidFill>
                  <a:srgbClr val="009999"/>
                </a:solidFill>
              </a:rPr>
              <a:t>(during prewriting, drafting)</a:t>
            </a:r>
          </a:p>
          <a:p>
            <a:pPr>
              <a:buFont typeface="Wingdings" pitchFamily="2" charset="2"/>
              <a:buChar char="q"/>
            </a:pPr>
            <a:endParaRPr lang="en-US" dirty="0" smtClean="0"/>
          </a:p>
        </p:txBody>
      </p:sp>
      <p:sp>
        <p:nvSpPr>
          <p:cNvPr id="10" name="TextBox 9"/>
          <p:cNvSpPr txBox="1"/>
          <p:nvPr/>
        </p:nvSpPr>
        <p:spPr>
          <a:xfrm>
            <a:off x="533400" y="4136410"/>
            <a:ext cx="8077200" cy="2492990"/>
          </a:xfrm>
          <a:prstGeom prst="rect">
            <a:avLst/>
          </a:prstGeom>
          <a:noFill/>
        </p:spPr>
        <p:txBody>
          <a:bodyPr wrap="square" rtlCol="0">
            <a:spAutoFit/>
          </a:bodyPr>
          <a:lstStyle/>
          <a:p>
            <a:pPr indent="-457200">
              <a:spcAft>
                <a:spcPts val="600"/>
              </a:spcAft>
              <a:buFont typeface="Wingdings" pitchFamily="2" charset="2"/>
              <a:buChar char="q"/>
              <a:tabLst>
                <a:tab pos="457200" algn="l"/>
              </a:tabLst>
            </a:pPr>
            <a:r>
              <a:rPr lang="en-US" sz="3200" dirty="0" smtClean="0"/>
              <a:t>Set expectations for writing activity</a:t>
            </a:r>
          </a:p>
          <a:p>
            <a:pPr indent="-457200">
              <a:spcAft>
                <a:spcPts val="600"/>
              </a:spcAft>
              <a:buFont typeface="Wingdings" pitchFamily="2" charset="2"/>
              <a:buChar char="q"/>
              <a:tabLst>
                <a:tab pos="520700" algn="l"/>
              </a:tabLst>
            </a:pPr>
            <a:r>
              <a:rPr lang="en-US" sz="3200" dirty="0" smtClean="0"/>
              <a:t>Teacher or peers give feedback during 	rough draft stage on ideas/content &amp; 	organization</a:t>
            </a:r>
          </a:p>
          <a:p>
            <a:endParaRPr lang="en-US" dirty="0"/>
          </a:p>
        </p:txBody>
      </p:sp>
      <p:pic>
        <p:nvPicPr>
          <p:cNvPr id="8" name="Picture 7" descr="Education photos like a globe and science beekers"/>
          <p:cNvPicPr>
            <a:picLocks noChangeAspect="1"/>
          </p:cNvPicPr>
          <p:nvPr/>
        </p:nvPicPr>
        <p:blipFill>
          <a:blip r:embed="rId3" cstate="print"/>
          <a:stretch>
            <a:fillRect/>
          </a:stretch>
        </p:blipFill>
        <p:spPr>
          <a:xfrm>
            <a:off x="228600" y="114330"/>
            <a:ext cx="1474707" cy="762000"/>
          </a:xfrm>
          <a:prstGeom prst="rect">
            <a:avLst/>
          </a:prstGeom>
        </p:spPr>
      </p:pic>
      <p:pic>
        <p:nvPicPr>
          <p:cNvPr id="12" name="Picture 11" descr="construction worker"/>
          <p:cNvPicPr>
            <a:picLocks noChangeAspect="1"/>
          </p:cNvPicPr>
          <p:nvPr/>
        </p:nvPicPr>
        <p:blipFill>
          <a:blip r:embed="rId4" cstate="print"/>
          <a:stretch>
            <a:fillRect/>
          </a:stretch>
        </p:blipFill>
        <p:spPr>
          <a:xfrm>
            <a:off x="76200" y="1420535"/>
            <a:ext cx="3581400" cy="23894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620000" cy="533400"/>
          </a:xfrm>
        </p:spPr>
        <p:txBody>
          <a:bodyPr/>
          <a:lstStyle/>
          <a:p>
            <a:pPr algn="ctr">
              <a:lnSpc>
                <a:spcPct val="80000"/>
              </a:lnSpc>
              <a:spcAft>
                <a:spcPct val="20000"/>
              </a:spcAft>
            </a:pPr>
            <a:r>
              <a:rPr lang="en-US" sz="3600" b="1" dirty="0" smtClean="0">
                <a:solidFill>
                  <a:schemeClr val="accent2">
                    <a:lumMod val="50000"/>
                  </a:schemeClr>
                </a:solidFill>
                <a:latin typeface="Trebuchet MS" pitchFamily="34" charset="0"/>
              </a:rPr>
              <a:t>OAR: 581-22-0615</a:t>
            </a:r>
          </a:p>
        </p:txBody>
      </p:sp>
      <p:sp>
        <p:nvSpPr>
          <p:cNvPr id="3" name="Content Placeholder 2"/>
          <p:cNvSpPr>
            <a:spLocks noGrp="1"/>
          </p:cNvSpPr>
          <p:nvPr>
            <p:ph idx="1"/>
          </p:nvPr>
        </p:nvSpPr>
        <p:spPr>
          <a:xfrm>
            <a:off x="152400" y="1298575"/>
            <a:ext cx="8839200" cy="5026025"/>
          </a:xfrm>
        </p:spPr>
        <p:txBody>
          <a:bodyPr/>
          <a:lstStyle/>
          <a:p>
            <a:pPr indent="0">
              <a:lnSpc>
                <a:spcPct val="80000"/>
              </a:lnSpc>
              <a:spcAft>
                <a:spcPct val="20000"/>
              </a:spcAft>
              <a:buClr>
                <a:srgbClr val="E87C40"/>
              </a:buClr>
              <a:buSzPct val="110000"/>
              <a:buNone/>
            </a:pPr>
            <a:r>
              <a:rPr lang="en-US" sz="3600" dirty="0" smtClean="0"/>
              <a:t>For students first enrolled in grade 9 during the 2009-2010 school year, school districts and public charter schools shall require students to demonstrate proficiency in the Essential Skills listed</a:t>
            </a:r>
          </a:p>
          <a:p>
            <a:pPr>
              <a:spcBef>
                <a:spcPts val="0"/>
              </a:spcBef>
              <a:tabLst>
                <a:tab pos="1090613" algn="l"/>
              </a:tabLst>
            </a:pPr>
            <a:r>
              <a:rPr lang="en-US" sz="3600" dirty="0" smtClean="0"/>
              <a:t>(A) Read and comprehend</a:t>
            </a:r>
          </a:p>
          <a:p>
            <a:pPr>
              <a:spcBef>
                <a:spcPts val="0"/>
              </a:spcBef>
              <a:buNone/>
              <a:tabLst>
                <a:tab pos="1090613" algn="l"/>
              </a:tabLst>
            </a:pPr>
            <a:r>
              <a:rPr lang="en-US" sz="3600" dirty="0" smtClean="0"/>
              <a:t> 		a variety of text; and </a:t>
            </a:r>
          </a:p>
          <a:p>
            <a:r>
              <a:rPr lang="en-US" sz="3600" dirty="0" smtClean="0"/>
              <a:t>(B) Write clearly and</a:t>
            </a:r>
          </a:p>
          <a:p>
            <a:pPr>
              <a:spcBef>
                <a:spcPts val="0"/>
              </a:spcBef>
              <a:buNone/>
              <a:tabLst>
                <a:tab pos="1087438" algn="l"/>
              </a:tabLst>
            </a:pPr>
            <a:r>
              <a:rPr lang="en-US" sz="3600" dirty="0" smtClean="0"/>
              <a:t>		accurately</a:t>
            </a:r>
          </a:p>
          <a:p>
            <a:pPr>
              <a:lnSpc>
                <a:spcPct val="80000"/>
              </a:lnSpc>
              <a:spcAft>
                <a:spcPct val="20000"/>
              </a:spcAft>
              <a:buClr>
                <a:srgbClr val="E87C40"/>
              </a:buClr>
              <a:buSzPct val="110000"/>
              <a:buNone/>
            </a:pPr>
            <a:endParaRPr lang="en-US" sz="3600" b="1" dirty="0" smtClean="0">
              <a:solidFill>
                <a:srgbClr val="663300"/>
              </a:solidFill>
              <a:latin typeface="Trebuchet MS" pitchFamily="34" charset="0"/>
            </a:endParaRPr>
          </a:p>
          <a:p>
            <a:pPr marL="0" indent="0" defTabSz="173038">
              <a:spcBef>
                <a:spcPts val="0"/>
              </a:spcBef>
              <a:buNone/>
            </a:pPr>
            <a:endParaRPr lang="en-US" sz="3600" b="1" dirty="0" smtClean="0">
              <a:solidFill>
                <a:srgbClr val="009999"/>
              </a:solidFill>
              <a:ea typeface="+mn-ea"/>
              <a:cs typeface="+mn-cs"/>
            </a:endParaRPr>
          </a:p>
        </p:txBody>
      </p:sp>
      <p:sp>
        <p:nvSpPr>
          <p:cNvPr id="5" name="Rectangle 4" descr="&quot; &quot;"/>
          <p:cNvSpPr/>
          <p:nvPr/>
        </p:nvSpPr>
        <p:spPr>
          <a:xfrm>
            <a:off x="381000" y="304800"/>
            <a:ext cx="1371600" cy="609600"/>
          </a:xfrm>
          <a:prstGeom prst="rect">
            <a:avLst/>
          </a:prstGeom>
          <a:solidFill>
            <a:schemeClr val="accent2">
              <a:lumMod val="25000"/>
            </a:schemeClr>
          </a:solidFill>
          <a:ln>
            <a:solidFill>
              <a:schemeClr val="accent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descr="The Oregon Diploma&#10;Moving Education Forward"/>
          <p:cNvPicPr>
            <a:picLocks noChangeAspect="1"/>
          </p:cNvPicPr>
          <p:nvPr/>
        </p:nvPicPr>
        <p:blipFill>
          <a:blip r:embed="rId3" cstate="print"/>
          <a:stretch>
            <a:fillRect/>
          </a:stretch>
        </p:blipFill>
        <p:spPr>
          <a:xfrm rot="1403905">
            <a:off x="6012808" y="4651453"/>
            <a:ext cx="2581275" cy="1266825"/>
          </a:xfrm>
          <a:prstGeom prst="rect">
            <a:avLst/>
          </a:prstGeom>
        </p:spPr>
      </p:pic>
      <p:pic>
        <p:nvPicPr>
          <p:cNvPr id="7" name="Picture 6" descr="&quot; &quot;"/>
          <p:cNvPicPr>
            <a:picLocks noChangeAspect="1"/>
          </p:cNvPicPr>
          <p:nvPr/>
        </p:nvPicPr>
        <p:blipFill>
          <a:blip r:embed="rId4" cstate="print"/>
          <a:stretch>
            <a:fillRect/>
          </a:stretch>
        </p:blipFill>
        <p:spPr>
          <a:xfrm>
            <a:off x="190500" y="152400"/>
            <a:ext cx="1474707" cy="762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467600" cy="533400"/>
          </a:xfrm>
        </p:spPr>
        <p:txBody>
          <a:bodyPr/>
          <a:lstStyle/>
          <a:p>
            <a:r>
              <a:rPr lang="en-US" sz="3600" b="1" dirty="0" smtClean="0"/>
              <a:t>Writing Across the </a:t>
            </a:r>
            <a:r>
              <a:rPr lang="en-US" sz="3600" b="1" dirty="0" smtClean="0"/>
              <a:t>Curriculum 3</a:t>
            </a:r>
            <a:endParaRPr lang="en-US" sz="3600" dirty="0"/>
          </a:p>
        </p:txBody>
      </p:sp>
      <p:sp>
        <p:nvSpPr>
          <p:cNvPr id="6" name="Rectangle 5" descr="background"/>
          <p:cNvSpPr/>
          <p:nvPr/>
        </p:nvSpPr>
        <p:spPr>
          <a:xfrm>
            <a:off x="228600" y="152400"/>
            <a:ext cx="1295400" cy="7620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 y="1289209"/>
            <a:ext cx="8763000" cy="2215991"/>
          </a:xfrm>
          <a:prstGeom prst="rect">
            <a:avLst/>
          </a:prstGeom>
          <a:noFill/>
        </p:spPr>
        <p:txBody>
          <a:bodyPr wrap="square" rtlCol="0">
            <a:spAutoFit/>
          </a:bodyPr>
          <a:lstStyle/>
          <a:p>
            <a:pPr algn="ctr"/>
            <a:r>
              <a:rPr lang="en-US" sz="4000" dirty="0" smtClean="0">
                <a:solidFill>
                  <a:srgbClr val="009999"/>
                </a:solidFill>
              </a:rPr>
              <a:t>Using the Scoring guide as an instructional tool (during editing, revising, and proofreading)</a:t>
            </a:r>
          </a:p>
          <a:p>
            <a:pPr>
              <a:buFont typeface="Wingdings" pitchFamily="2" charset="2"/>
              <a:buChar char="q"/>
            </a:pPr>
            <a:endParaRPr lang="en-US" dirty="0" smtClean="0"/>
          </a:p>
        </p:txBody>
      </p:sp>
      <p:sp>
        <p:nvSpPr>
          <p:cNvPr id="10" name="TextBox 9"/>
          <p:cNvSpPr txBox="1"/>
          <p:nvPr/>
        </p:nvSpPr>
        <p:spPr>
          <a:xfrm>
            <a:off x="228600" y="3226237"/>
            <a:ext cx="8534400" cy="3554819"/>
          </a:xfrm>
          <a:prstGeom prst="rect">
            <a:avLst/>
          </a:prstGeom>
          <a:noFill/>
        </p:spPr>
        <p:txBody>
          <a:bodyPr wrap="square" rtlCol="0">
            <a:spAutoFit/>
          </a:bodyPr>
          <a:lstStyle/>
          <a:p>
            <a:pPr indent="-457200">
              <a:spcAft>
                <a:spcPts val="600"/>
              </a:spcAft>
              <a:buFont typeface="Wingdings" pitchFamily="2" charset="2"/>
              <a:buChar char="q"/>
              <a:tabLst>
                <a:tab pos="520700" algn="l"/>
              </a:tabLst>
            </a:pPr>
            <a:r>
              <a:rPr lang="en-US" sz="3200" dirty="0" smtClean="0"/>
              <a:t>Peer feedback on Sentence Fluency and	Word Choice</a:t>
            </a:r>
          </a:p>
          <a:p>
            <a:pPr indent="-457200">
              <a:spcAft>
                <a:spcPts val="600"/>
              </a:spcAft>
              <a:buFont typeface="Wingdings" pitchFamily="2" charset="2"/>
              <a:buChar char="q"/>
              <a:tabLst>
                <a:tab pos="520700" algn="l"/>
              </a:tabLst>
            </a:pPr>
            <a:r>
              <a:rPr lang="en-US" sz="3200" dirty="0" smtClean="0"/>
              <a:t>Students self-assess on Ideas/Content, 	Organization &amp; Conventions</a:t>
            </a:r>
          </a:p>
          <a:p>
            <a:pPr indent="-457200">
              <a:spcAft>
                <a:spcPts val="600"/>
              </a:spcAft>
              <a:buFont typeface="Wingdings" pitchFamily="2" charset="2"/>
              <a:buChar char="q"/>
              <a:tabLst>
                <a:tab pos="520700" algn="l"/>
              </a:tabLst>
            </a:pPr>
            <a:r>
              <a:rPr lang="en-US" sz="3200" dirty="0" smtClean="0"/>
              <a:t>Students complete Student Guide to 	Revision before turning in final draft</a:t>
            </a:r>
          </a:p>
          <a:p>
            <a:endParaRPr lang="en-US" dirty="0"/>
          </a:p>
        </p:txBody>
      </p:sp>
      <p:pic>
        <p:nvPicPr>
          <p:cNvPr id="8" name="Picture 7" descr="Education photos like a globe and science beekers"/>
          <p:cNvPicPr>
            <a:picLocks noChangeAspect="1"/>
          </p:cNvPicPr>
          <p:nvPr/>
        </p:nvPicPr>
        <p:blipFill>
          <a:blip r:embed="rId3" cstate="print"/>
          <a:stretch>
            <a:fillRect/>
          </a:stretch>
        </p:blipFill>
        <p:spPr>
          <a:xfrm>
            <a:off x="87393" y="152400"/>
            <a:ext cx="1474707" cy="762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467600" cy="533400"/>
          </a:xfrm>
        </p:spPr>
        <p:txBody>
          <a:bodyPr/>
          <a:lstStyle/>
          <a:p>
            <a:r>
              <a:rPr lang="en-US" b="1" dirty="0" smtClean="0"/>
              <a:t>Formative Assessment</a:t>
            </a:r>
            <a:endParaRPr lang="en-US" sz="3000" dirty="0"/>
          </a:p>
        </p:txBody>
      </p:sp>
      <p:sp>
        <p:nvSpPr>
          <p:cNvPr id="6" name="Rectangle 5" descr="background"/>
          <p:cNvSpPr/>
          <p:nvPr/>
        </p:nvSpPr>
        <p:spPr>
          <a:xfrm>
            <a:off x="228600" y="152400"/>
            <a:ext cx="1295400" cy="7620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1219200"/>
            <a:ext cx="8153400" cy="2708434"/>
          </a:xfrm>
          <a:prstGeom prst="rect">
            <a:avLst/>
          </a:prstGeom>
          <a:noFill/>
        </p:spPr>
        <p:txBody>
          <a:bodyPr wrap="square" rtlCol="0">
            <a:spAutoFit/>
          </a:bodyPr>
          <a:lstStyle/>
          <a:p>
            <a:pPr indent="-457200">
              <a:spcAft>
                <a:spcPts val="600"/>
              </a:spcAft>
              <a:buFont typeface="Wingdings" pitchFamily="2" charset="2"/>
              <a:buChar char="q"/>
              <a:tabLst>
                <a:tab pos="568325" algn="l"/>
              </a:tabLst>
            </a:pPr>
            <a:r>
              <a:rPr lang="en-US" sz="3200" dirty="0" smtClean="0"/>
              <a:t> Use for pre- and post- tests</a:t>
            </a:r>
          </a:p>
          <a:p>
            <a:pPr indent="-457200">
              <a:spcAft>
                <a:spcPts val="600"/>
              </a:spcAft>
              <a:buFont typeface="Wingdings" pitchFamily="2" charset="2"/>
              <a:buChar char="q"/>
              <a:tabLst>
                <a:tab pos="568325" algn="l"/>
              </a:tabLst>
            </a:pPr>
            <a:r>
              <a:rPr lang="en-US" sz="3200" dirty="0" smtClean="0"/>
              <a:t> Focus on Ideas/Content &amp; Organization 	as they relate to your content area</a:t>
            </a:r>
          </a:p>
          <a:p>
            <a:pPr indent="-457200">
              <a:spcAft>
                <a:spcPts val="600"/>
              </a:spcAft>
              <a:buFont typeface="Wingdings" pitchFamily="2" charset="2"/>
              <a:buChar char="q"/>
              <a:tabLst>
                <a:tab pos="568325" algn="l"/>
              </a:tabLst>
            </a:pPr>
            <a:r>
              <a:rPr lang="en-US" sz="3200" dirty="0" smtClean="0"/>
              <a:t> Don’t forget Sentence Fluency &amp; 	Word Choice within your discipline</a:t>
            </a:r>
            <a:endParaRPr lang="en-US" sz="3200" dirty="0"/>
          </a:p>
        </p:txBody>
      </p:sp>
      <p:pic>
        <p:nvPicPr>
          <p:cNvPr id="10" name="Picture 9" descr="Education photos like a globe and science beekers"/>
          <p:cNvPicPr>
            <a:picLocks noChangeAspect="1"/>
          </p:cNvPicPr>
          <p:nvPr/>
        </p:nvPicPr>
        <p:blipFill>
          <a:blip r:embed="rId3" cstate="print"/>
          <a:stretch>
            <a:fillRect/>
          </a:stretch>
        </p:blipFill>
        <p:spPr>
          <a:xfrm>
            <a:off x="220980" y="117634"/>
            <a:ext cx="1474707" cy="762000"/>
          </a:xfrm>
          <a:prstGeom prst="rect">
            <a:avLst/>
          </a:prstGeom>
        </p:spPr>
      </p:pic>
      <p:pic>
        <p:nvPicPr>
          <p:cNvPr id="11" name="Picture 10" descr="dental hygienist"/>
          <p:cNvPicPr>
            <a:picLocks noChangeAspect="1"/>
          </p:cNvPicPr>
          <p:nvPr/>
        </p:nvPicPr>
        <p:blipFill>
          <a:blip r:embed="rId4" cstate="print"/>
          <a:stretch>
            <a:fillRect/>
          </a:stretch>
        </p:blipFill>
        <p:spPr>
          <a:xfrm>
            <a:off x="2898455" y="3962400"/>
            <a:ext cx="3654745"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467600" cy="533400"/>
          </a:xfrm>
        </p:spPr>
        <p:txBody>
          <a:bodyPr/>
          <a:lstStyle/>
          <a:p>
            <a:r>
              <a:rPr lang="en-US" b="1" dirty="0" smtClean="0"/>
              <a:t>Summative Assessment</a:t>
            </a:r>
            <a:endParaRPr lang="en-US" sz="3000" dirty="0"/>
          </a:p>
        </p:txBody>
      </p:sp>
      <p:sp>
        <p:nvSpPr>
          <p:cNvPr id="6" name="Rectangle 5" descr="background"/>
          <p:cNvSpPr/>
          <p:nvPr/>
        </p:nvSpPr>
        <p:spPr>
          <a:xfrm>
            <a:off x="228600" y="152400"/>
            <a:ext cx="1295400" cy="7620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heck boxes"/>
          <p:cNvPicPr>
            <a:picLocks noChangeAspect="1" noChangeArrowheads="1"/>
          </p:cNvPicPr>
          <p:nvPr/>
        </p:nvPicPr>
        <p:blipFill>
          <a:blip r:embed="rId3" cstate="print"/>
          <a:srcRect/>
          <a:stretch>
            <a:fillRect/>
          </a:stretch>
        </p:blipFill>
        <p:spPr bwMode="auto">
          <a:xfrm>
            <a:off x="5867400" y="1066800"/>
            <a:ext cx="2819400" cy="1879600"/>
          </a:xfrm>
          <a:prstGeom prst="rect">
            <a:avLst/>
          </a:prstGeom>
          <a:noFill/>
        </p:spPr>
      </p:pic>
      <p:sp>
        <p:nvSpPr>
          <p:cNvPr id="8" name="TextBox 7"/>
          <p:cNvSpPr txBox="1"/>
          <p:nvPr/>
        </p:nvSpPr>
        <p:spPr>
          <a:xfrm>
            <a:off x="228600" y="1524000"/>
            <a:ext cx="8153400" cy="4909036"/>
          </a:xfrm>
          <a:prstGeom prst="rect">
            <a:avLst/>
          </a:prstGeom>
          <a:noFill/>
        </p:spPr>
        <p:txBody>
          <a:bodyPr wrap="square" rtlCol="0">
            <a:spAutoFit/>
          </a:bodyPr>
          <a:lstStyle/>
          <a:p>
            <a:pPr indent="-457200">
              <a:spcAft>
                <a:spcPts val="600"/>
              </a:spcAft>
              <a:buFont typeface="Wingdings" pitchFamily="2" charset="2"/>
              <a:buChar char="q"/>
              <a:tabLst>
                <a:tab pos="568325" algn="l"/>
              </a:tabLst>
            </a:pPr>
            <a:r>
              <a:rPr lang="en-US" sz="3200" dirty="0" smtClean="0"/>
              <a:t>End of unit assessment</a:t>
            </a:r>
          </a:p>
          <a:p>
            <a:pPr indent="-457200">
              <a:spcAft>
                <a:spcPts val="600"/>
              </a:spcAft>
              <a:buFont typeface="Wingdings" pitchFamily="2" charset="2"/>
              <a:buChar char="q"/>
              <a:tabLst>
                <a:tab pos="568325" algn="l"/>
              </a:tabLst>
            </a:pPr>
            <a:r>
              <a:rPr lang="en-US" sz="3200" dirty="0" smtClean="0"/>
              <a:t>Final (semester) exams</a:t>
            </a:r>
          </a:p>
          <a:p>
            <a:pPr indent="-457200">
              <a:spcAft>
                <a:spcPts val="600"/>
              </a:spcAft>
              <a:buFont typeface="Wingdings" pitchFamily="2" charset="2"/>
              <a:buChar char="q"/>
              <a:tabLst>
                <a:tab pos="457200" algn="l"/>
              </a:tabLst>
            </a:pPr>
            <a:r>
              <a:rPr lang="en-US" sz="3200" dirty="0" smtClean="0"/>
              <a:t>Student self-assessment using writing 	from different times during course</a:t>
            </a:r>
          </a:p>
          <a:p>
            <a:pPr indent="-457200">
              <a:spcAft>
                <a:spcPts val="600"/>
              </a:spcAft>
              <a:buFont typeface="Wingdings" pitchFamily="2" charset="2"/>
              <a:buChar char="q"/>
              <a:tabLst>
                <a:tab pos="568325" algn="l"/>
              </a:tabLst>
            </a:pPr>
            <a:r>
              <a:rPr lang="en-US" sz="3200" dirty="0" smtClean="0"/>
              <a:t>OAKS Statewide Writing Assessment</a:t>
            </a:r>
          </a:p>
          <a:p>
            <a:pPr indent="-457200">
              <a:spcAft>
                <a:spcPts val="600"/>
              </a:spcAft>
              <a:buFont typeface="Wingdings" pitchFamily="2" charset="2"/>
              <a:buChar char="q"/>
              <a:tabLst>
                <a:tab pos="568325" algn="l"/>
              </a:tabLst>
            </a:pPr>
            <a:r>
              <a:rPr lang="en-US" sz="3200" dirty="0" smtClean="0"/>
              <a:t>Meet requirement for local performance 	assessment</a:t>
            </a:r>
          </a:p>
          <a:p>
            <a:pPr indent="-457200">
              <a:spcAft>
                <a:spcPts val="600"/>
              </a:spcAft>
              <a:buFont typeface="Wingdings" pitchFamily="2" charset="2"/>
              <a:buChar char="q"/>
              <a:tabLst>
                <a:tab pos="517525" algn="l"/>
              </a:tabLst>
            </a:pPr>
            <a:r>
              <a:rPr lang="en-US" sz="3200" dirty="0" smtClean="0"/>
              <a:t>Demonstrate Proficiency in Essential Skill 	of Writing to receive Oregon Diploma</a:t>
            </a:r>
            <a:endParaRPr lang="en-US" sz="3200" dirty="0"/>
          </a:p>
        </p:txBody>
      </p:sp>
      <p:pic>
        <p:nvPicPr>
          <p:cNvPr id="9" name="Picture 8" descr="Education photos like a globe and science beekers"/>
          <p:cNvPicPr>
            <a:picLocks noChangeAspect="1"/>
          </p:cNvPicPr>
          <p:nvPr/>
        </p:nvPicPr>
        <p:blipFill>
          <a:blip r:embed="rId4" cstate="print"/>
          <a:stretch>
            <a:fillRect/>
          </a:stretch>
        </p:blipFill>
        <p:spPr>
          <a:xfrm>
            <a:off x="49293" y="152400"/>
            <a:ext cx="1474707" cy="762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467600" cy="533400"/>
          </a:xfrm>
        </p:spPr>
        <p:txBody>
          <a:bodyPr/>
          <a:lstStyle/>
          <a:p>
            <a:r>
              <a:rPr lang="en-US" b="1" dirty="0" smtClean="0"/>
              <a:t>Essential Skill Proficiency</a:t>
            </a:r>
            <a:endParaRPr lang="en-US" sz="3000" dirty="0"/>
          </a:p>
        </p:txBody>
      </p:sp>
      <p:sp>
        <p:nvSpPr>
          <p:cNvPr id="6" name="Rectangle 5" descr="background"/>
          <p:cNvSpPr/>
          <p:nvPr/>
        </p:nvSpPr>
        <p:spPr>
          <a:xfrm>
            <a:off x="228600" y="152400"/>
            <a:ext cx="1295400" cy="7620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 y="1371600"/>
            <a:ext cx="9144000" cy="1261884"/>
          </a:xfrm>
          <a:prstGeom prst="rect">
            <a:avLst/>
          </a:prstGeom>
          <a:noFill/>
        </p:spPr>
        <p:txBody>
          <a:bodyPr wrap="square" rtlCol="0">
            <a:spAutoFit/>
          </a:bodyPr>
          <a:lstStyle/>
          <a:p>
            <a:pPr algn="ctr"/>
            <a:r>
              <a:rPr lang="en-US" sz="3800" b="1" dirty="0" smtClean="0">
                <a:solidFill>
                  <a:srgbClr val="009999"/>
                </a:solidFill>
              </a:rPr>
              <a:t>Requirements for Writing Essential Skill Proficiency Using Work Samples</a:t>
            </a:r>
            <a:endParaRPr lang="en-US" sz="3800" b="1" dirty="0">
              <a:solidFill>
                <a:srgbClr val="009999"/>
              </a:solidFill>
            </a:endParaRPr>
          </a:p>
        </p:txBody>
      </p:sp>
      <p:sp>
        <p:nvSpPr>
          <p:cNvPr id="10" name="TextBox 9"/>
          <p:cNvSpPr txBox="1"/>
          <p:nvPr/>
        </p:nvSpPr>
        <p:spPr>
          <a:xfrm>
            <a:off x="-457200" y="2743200"/>
            <a:ext cx="8305800" cy="3970318"/>
          </a:xfrm>
          <a:prstGeom prst="rect">
            <a:avLst/>
          </a:prstGeom>
          <a:noFill/>
        </p:spPr>
        <p:txBody>
          <a:bodyPr wrap="square" rtlCol="0">
            <a:spAutoFit/>
          </a:bodyPr>
          <a:lstStyle/>
          <a:p>
            <a:pPr marL="1309688" lvl="2" indent="-395288">
              <a:buFont typeface="Wingdings" pitchFamily="2" charset="2"/>
              <a:buChar char="q"/>
            </a:pPr>
            <a:r>
              <a:rPr lang="en-US" sz="3600" dirty="0" smtClean="0">
                <a:solidFill>
                  <a:schemeClr val="accent5">
                    <a:lumMod val="50000"/>
                  </a:schemeClr>
                </a:solidFill>
              </a:rPr>
              <a:t> 2 work samples</a:t>
            </a:r>
          </a:p>
          <a:p>
            <a:pPr marL="1766888" lvl="4" indent="-395288">
              <a:buFont typeface="Wingdings" pitchFamily="2" charset="2"/>
              <a:buChar char="§"/>
            </a:pPr>
            <a:r>
              <a:rPr lang="en-US" sz="3600" dirty="0" smtClean="0">
                <a:solidFill>
                  <a:schemeClr val="accent5">
                    <a:lumMod val="50000"/>
                  </a:schemeClr>
                </a:solidFill>
              </a:rPr>
              <a:t>1 expository or persuasive</a:t>
            </a:r>
          </a:p>
          <a:p>
            <a:pPr marL="1766888" lvl="4" indent="-395288">
              <a:buFont typeface="Wingdings" pitchFamily="2" charset="2"/>
              <a:buChar char="§"/>
            </a:pPr>
            <a:r>
              <a:rPr lang="en-US" sz="3600" dirty="0" smtClean="0">
                <a:solidFill>
                  <a:schemeClr val="accent5">
                    <a:lumMod val="50000"/>
                  </a:schemeClr>
                </a:solidFill>
              </a:rPr>
              <a:t>1 any mode</a:t>
            </a:r>
          </a:p>
          <a:p>
            <a:pPr marL="1766888" lvl="4" indent="-395288"/>
            <a:endParaRPr lang="en-US" dirty="0" smtClean="0">
              <a:solidFill>
                <a:schemeClr val="accent5">
                  <a:lumMod val="50000"/>
                </a:schemeClr>
              </a:solidFill>
            </a:endParaRPr>
          </a:p>
          <a:p>
            <a:pPr marL="1309688" lvl="2" indent="-395288">
              <a:buFont typeface="Wingdings" pitchFamily="2" charset="2"/>
              <a:buChar char="q"/>
              <a:tabLst>
                <a:tab pos="1371600" algn="l"/>
              </a:tabLst>
            </a:pPr>
            <a:r>
              <a:rPr lang="en-US" sz="3600" dirty="0" smtClean="0">
                <a:solidFill>
                  <a:schemeClr val="accent5">
                    <a:lumMod val="50000"/>
                  </a:schemeClr>
                </a:solidFill>
              </a:rPr>
              <a:t> Score of 4 or higher in</a:t>
            </a:r>
          </a:p>
          <a:p>
            <a:pPr marL="1309688" lvl="2" indent="-395288">
              <a:tabLst>
                <a:tab pos="1371600" algn="l"/>
              </a:tabLst>
            </a:pPr>
            <a:r>
              <a:rPr lang="en-US" sz="3600" dirty="0" smtClean="0">
                <a:solidFill>
                  <a:schemeClr val="accent5">
                    <a:lumMod val="50000"/>
                  </a:schemeClr>
                </a:solidFill>
              </a:rPr>
              <a:t>	 4 traits on Official Scoring</a:t>
            </a:r>
          </a:p>
          <a:p>
            <a:pPr marL="1309688" lvl="2" indent="-395288">
              <a:tabLst>
                <a:tab pos="1371600" algn="l"/>
              </a:tabLst>
            </a:pPr>
            <a:r>
              <a:rPr lang="en-US" sz="3600" dirty="0" smtClean="0">
                <a:solidFill>
                  <a:schemeClr val="accent5">
                    <a:lumMod val="50000"/>
                  </a:schemeClr>
                </a:solidFill>
              </a:rPr>
              <a:t>	 Guide</a:t>
            </a:r>
          </a:p>
          <a:p>
            <a:endParaRPr lang="en-US" dirty="0"/>
          </a:p>
        </p:txBody>
      </p:sp>
      <p:pic>
        <p:nvPicPr>
          <p:cNvPr id="8" name="Picture 7" descr="Work Sample Essential Skills logo"/>
          <p:cNvPicPr>
            <a:picLocks noChangeAspect="1"/>
          </p:cNvPicPr>
          <p:nvPr/>
        </p:nvPicPr>
        <p:blipFill>
          <a:blip r:embed="rId3" cstate="print">
            <a:clrChange>
              <a:clrFrom>
                <a:srgbClr val="FFFFFF"/>
              </a:clrFrom>
              <a:clrTo>
                <a:srgbClr val="FFFFFF">
                  <a:alpha val="0"/>
                </a:srgbClr>
              </a:clrTo>
            </a:clrChange>
          </a:blip>
          <a:stretch>
            <a:fillRect/>
          </a:stretch>
        </p:blipFill>
        <p:spPr>
          <a:xfrm rot="1086325">
            <a:off x="6141902" y="3971002"/>
            <a:ext cx="2781300" cy="1719349"/>
          </a:xfrm>
          <a:prstGeom prst="rect">
            <a:avLst/>
          </a:prstGeom>
        </p:spPr>
      </p:pic>
      <p:pic>
        <p:nvPicPr>
          <p:cNvPr id="11" name="Picture 10" descr="Education photos like a globe and science beekers"/>
          <p:cNvPicPr>
            <a:picLocks noChangeAspect="1"/>
          </p:cNvPicPr>
          <p:nvPr/>
        </p:nvPicPr>
        <p:blipFill>
          <a:blip r:embed="rId4" cstate="print"/>
          <a:stretch>
            <a:fillRect/>
          </a:stretch>
        </p:blipFill>
        <p:spPr>
          <a:xfrm>
            <a:off x="138946" y="137160"/>
            <a:ext cx="1474707"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 calcmode="lin" valueType="num">
                                      <p:cBhvr additive="base">
                                        <p:cTn id="21" dur="500" fill="hold"/>
                                        <p:tgtEl>
                                          <p:spTgt spid="10">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fill="hold"/>
                                        <p:tgtEl>
                                          <p:spTgt spid="10">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 calcmode="lin" valueType="num">
                                      <p:cBhvr additive="base">
                                        <p:cTn id="33" dur="500" fill="hold"/>
                                        <p:tgtEl>
                                          <p:spTgt spid="10">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467600" cy="533400"/>
          </a:xfrm>
        </p:spPr>
        <p:txBody>
          <a:bodyPr/>
          <a:lstStyle/>
          <a:p>
            <a:r>
              <a:rPr lang="en-US" sz="3600" b="1" dirty="0" smtClean="0"/>
              <a:t>Work Sample </a:t>
            </a:r>
            <a:r>
              <a:rPr lang="en-US" sz="3600" b="1" dirty="0" smtClean="0"/>
              <a:t>Implementation 1</a:t>
            </a:r>
            <a:endParaRPr lang="en-US" sz="3600" dirty="0"/>
          </a:p>
        </p:txBody>
      </p:sp>
      <p:sp>
        <p:nvSpPr>
          <p:cNvPr id="6" name="Rectangle 5" descr="background"/>
          <p:cNvSpPr/>
          <p:nvPr/>
        </p:nvSpPr>
        <p:spPr>
          <a:xfrm>
            <a:off x="228600" y="152400"/>
            <a:ext cx="1295400" cy="7620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1143000"/>
            <a:ext cx="8153400" cy="3739485"/>
          </a:xfrm>
          <a:prstGeom prst="rect">
            <a:avLst/>
          </a:prstGeom>
          <a:noFill/>
        </p:spPr>
        <p:txBody>
          <a:bodyPr wrap="square" rtlCol="0">
            <a:spAutoFit/>
          </a:bodyPr>
          <a:lstStyle/>
          <a:p>
            <a:pPr lvl="0"/>
            <a:r>
              <a:rPr lang="en-US" sz="4000" b="1" dirty="0" smtClean="0">
                <a:solidFill>
                  <a:srgbClr val="009999"/>
                </a:solidFill>
              </a:rPr>
              <a:t>Design:</a:t>
            </a:r>
          </a:p>
          <a:p>
            <a:pPr lvl="0"/>
            <a:endParaRPr lang="en-US" sz="1100" b="1" dirty="0" smtClean="0">
              <a:solidFill>
                <a:srgbClr val="009999"/>
              </a:solidFill>
            </a:endParaRPr>
          </a:p>
          <a:p>
            <a:pPr marL="525463" indent="-406400" defTabSz="346075">
              <a:buFont typeface="Wingdings" pitchFamily="2" charset="2"/>
              <a:buChar char="q"/>
            </a:pPr>
            <a:r>
              <a:rPr lang="en-US" sz="2800" dirty="0" smtClean="0"/>
              <a:t>Highly recommended: build a writing </a:t>
            </a:r>
            <a:r>
              <a:rPr lang="en-US" sz="2800" b="1" dirty="0" smtClean="0"/>
              <a:t>process</a:t>
            </a:r>
            <a:r>
              <a:rPr lang="en-US" sz="2800" dirty="0" smtClean="0"/>
              <a:t>  into work samples</a:t>
            </a:r>
          </a:p>
          <a:p>
            <a:pPr lvl="0">
              <a:buFont typeface="Wingdings" pitchFamily="2" charset="2"/>
              <a:buChar char="q"/>
            </a:pPr>
            <a:endParaRPr lang="en-US" sz="1400" dirty="0" smtClean="0"/>
          </a:p>
          <a:p>
            <a:pPr marL="520700" lvl="0" indent="-457200">
              <a:buFont typeface="Wingdings" pitchFamily="2" charset="2"/>
              <a:buChar char="q"/>
            </a:pPr>
            <a:r>
              <a:rPr lang="en-US" sz="2800" dirty="0" smtClean="0"/>
              <a:t>Highly recommended: integrate writing work samples into the regular curriculum, rather than separate, stand-alone assessments</a:t>
            </a:r>
          </a:p>
          <a:p>
            <a:pPr indent="-457200">
              <a:spcAft>
                <a:spcPts val="600"/>
              </a:spcAft>
              <a:tabLst>
                <a:tab pos="568325" algn="l"/>
              </a:tabLst>
            </a:pPr>
            <a:r>
              <a:rPr lang="en-US" sz="3200" dirty="0" smtClean="0"/>
              <a:t> </a:t>
            </a:r>
            <a:endParaRPr lang="en-US" sz="3200" dirty="0"/>
          </a:p>
        </p:txBody>
      </p:sp>
      <p:pic>
        <p:nvPicPr>
          <p:cNvPr id="9" name="Picture 8" descr="teens studying "/>
          <p:cNvPicPr>
            <a:picLocks noChangeAspect="1"/>
          </p:cNvPicPr>
          <p:nvPr/>
        </p:nvPicPr>
        <p:blipFill>
          <a:blip r:embed="rId3" cstate="print"/>
          <a:stretch>
            <a:fillRect/>
          </a:stretch>
        </p:blipFill>
        <p:spPr>
          <a:xfrm>
            <a:off x="3007659" y="4274344"/>
            <a:ext cx="3316941" cy="2202656"/>
          </a:xfrm>
          <a:prstGeom prst="rect">
            <a:avLst/>
          </a:prstGeom>
          <a:ln>
            <a:noFill/>
          </a:ln>
          <a:effectLst>
            <a:softEdge rad="112500"/>
          </a:effectLst>
        </p:spPr>
      </p:pic>
      <p:pic>
        <p:nvPicPr>
          <p:cNvPr id="10" name="Picture 9" descr="Education photos like a globe and science beekers"/>
          <p:cNvPicPr>
            <a:picLocks noChangeAspect="1"/>
          </p:cNvPicPr>
          <p:nvPr/>
        </p:nvPicPr>
        <p:blipFill>
          <a:blip r:embed="rId4" cstate="print"/>
          <a:stretch>
            <a:fillRect/>
          </a:stretch>
        </p:blipFill>
        <p:spPr>
          <a:xfrm>
            <a:off x="228600" y="134317"/>
            <a:ext cx="1474707" cy="762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467600" cy="533400"/>
          </a:xfrm>
        </p:spPr>
        <p:txBody>
          <a:bodyPr/>
          <a:lstStyle/>
          <a:p>
            <a:r>
              <a:rPr lang="en-US" sz="3600" b="1" dirty="0" smtClean="0"/>
              <a:t>Work Sample </a:t>
            </a:r>
            <a:r>
              <a:rPr lang="en-US" sz="3600" b="1" dirty="0" smtClean="0"/>
              <a:t>Implementation 2</a:t>
            </a:r>
            <a:endParaRPr lang="en-US" sz="3600" dirty="0"/>
          </a:p>
        </p:txBody>
      </p:sp>
      <p:sp>
        <p:nvSpPr>
          <p:cNvPr id="6" name="Rectangle 5" descr="background"/>
          <p:cNvSpPr/>
          <p:nvPr/>
        </p:nvSpPr>
        <p:spPr>
          <a:xfrm>
            <a:off x="228600" y="152400"/>
            <a:ext cx="1295400" cy="7620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05200" y="1371600"/>
            <a:ext cx="5257800" cy="4524315"/>
          </a:xfrm>
          <a:prstGeom prst="rect">
            <a:avLst/>
          </a:prstGeom>
          <a:noFill/>
        </p:spPr>
        <p:txBody>
          <a:bodyPr wrap="square" rtlCol="0">
            <a:spAutoFit/>
          </a:bodyPr>
          <a:lstStyle/>
          <a:p>
            <a:pPr lvl="0"/>
            <a:r>
              <a:rPr lang="en-US" sz="4000" b="1" dirty="0" smtClean="0">
                <a:solidFill>
                  <a:srgbClr val="009999"/>
                </a:solidFill>
              </a:rPr>
              <a:t>Administration</a:t>
            </a:r>
          </a:p>
          <a:p>
            <a:pPr lvl="0"/>
            <a:endParaRPr lang="en-US" sz="1400" dirty="0" smtClean="0"/>
          </a:p>
          <a:p>
            <a:pPr marL="850900" lvl="1" indent="-393700">
              <a:spcAft>
                <a:spcPts val="600"/>
              </a:spcAft>
              <a:buFont typeface="Wingdings" pitchFamily="2" charset="2"/>
              <a:buChar char="q"/>
            </a:pPr>
            <a:r>
              <a:rPr lang="en-US" sz="2800" dirty="0" smtClean="0"/>
              <a:t>Work samples must be the product of an individual</a:t>
            </a:r>
          </a:p>
          <a:p>
            <a:pPr marL="850900" lvl="0" indent="-393700">
              <a:spcAft>
                <a:spcPts val="600"/>
              </a:spcAft>
              <a:buFont typeface="Wingdings" pitchFamily="2" charset="2"/>
              <a:buChar char="q"/>
              <a:tabLst>
                <a:tab pos="977900" algn="l"/>
              </a:tabLst>
            </a:pPr>
            <a:r>
              <a:rPr lang="en-US" sz="2800" dirty="0" smtClean="0"/>
              <a:t>Work samples must be supervised by an authorized adult;</a:t>
            </a:r>
          </a:p>
          <a:p>
            <a:pPr marL="850900" indent="-393700">
              <a:spcAft>
                <a:spcPts val="600"/>
              </a:spcAft>
              <a:buFont typeface="Wingdings" pitchFamily="2" charset="2"/>
              <a:buChar char="q"/>
              <a:tabLst>
                <a:tab pos="1025525" algn="l"/>
              </a:tabLst>
            </a:pPr>
            <a:r>
              <a:rPr lang="en-US" sz="2800" dirty="0" smtClean="0"/>
              <a:t>Students may not work on work samples outside a supervised setting.</a:t>
            </a:r>
          </a:p>
        </p:txBody>
      </p:sp>
      <p:pic>
        <p:nvPicPr>
          <p:cNvPr id="9" name="Picture 8" descr="teen writing"/>
          <p:cNvPicPr>
            <a:picLocks noChangeAspect="1"/>
          </p:cNvPicPr>
          <p:nvPr/>
        </p:nvPicPr>
        <p:blipFill>
          <a:blip r:embed="rId3" cstate="print"/>
          <a:stretch>
            <a:fillRect/>
          </a:stretch>
        </p:blipFill>
        <p:spPr>
          <a:xfrm>
            <a:off x="228600" y="1382699"/>
            <a:ext cx="3276600" cy="4911063"/>
          </a:xfrm>
          <a:prstGeom prst="roundRect">
            <a:avLst/>
          </a:prstGeom>
        </p:spPr>
      </p:pic>
      <p:pic>
        <p:nvPicPr>
          <p:cNvPr id="10" name="Picture 9" descr="Education photos like a globe and science beekers"/>
          <p:cNvPicPr>
            <a:picLocks noChangeAspect="1"/>
          </p:cNvPicPr>
          <p:nvPr/>
        </p:nvPicPr>
        <p:blipFill>
          <a:blip r:embed="rId4" cstate="print"/>
          <a:stretch>
            <a:fillRect/>
          </a:stretch>
        </p:blipFill>
        <p:spPr>
          <a:xfrm>
            <a:off x="106680" y="152400"/>
            <a:ext cx="1474707"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467600" cy="533400"/>
          </a:xfrm>
        </p:spPr>
        <p:txBody>
          <a:bodyPr/>
          <a:lstStyle/>
          <a:p>
            <a:r>
              <a:rPr lang="en-US" sz="3600" b="1" dirty="0" smtClean="0"/>
              <a:t>Work Sample </a:t>
            </a:r>
            <a:r>
              <a:rPr lang="en-US" sz="3600" b="1" dirty="0" smtClean="0"/>
              <a:t>Implementation 3</a:t>
            </a:r>
            <a:endParaRPr lang="en-US" sz="3600" dirty="0"/>
          </a:p>
        </p:txBody>
      </p:sp>
      <p:sp>
        <p:nvSpPr>
          <p:cNvPr id="6" name="Rectangle 5" descr="background"/>
          <p:cNvSpPr/>
          <p:nvPr/>
        </p:nvSpPr>
        <p:spPr>
          <a:xfrm>
            <a:off x="228600" y="152400"/>
            <a:ext cx="1295400" cy="7620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1371600"/>
            <a:ext cx="7467600" cy="2431435"/>
          </a:xfrm>
          <a:prstGeom prst="rect">
            <a:avLst/>
          </a:prstGeom>
          <a:noFill/>
        </p:spPr>
        <p:txBody>
          <a:bodyPr wrap="square" rtlCol="0">
            <a:spAutoFit/>
          </a:bodyPr>
          <a:lstStyle/>
          <a:p>
            <a:pPr lvl="0"/>
            <a:r>
              <a:rPr lang="en-US" sz="4000" b="1" dirty="0" smtClean="0">
                <a:solidFill>
                  <a:srgbClr val="009999"/>
                </a:solidFill>
              </a:rPr>
              <a:t>Administration</a:t>
            </a:r>
            <a:endParaRPr lang="en-US" sz="2800" b="1" dirty="0" smtClean="0"/>
          </a:p>
          <a:p>
            <a:pPr marL="850900" lvl="0" indent="-393700">
              <a:buFont typeface="Wingdings" pitchFamily="2" charset="2"/>
              <a:buChar char="q"/>
              <a:tabLst>
                <a:tab pos="977900" algn="l"/>
              </a:tabLst>
            </a:pPr>
            <a:r>
              <a:rPr lang="en-US" sz="2800" b="1" dirty="0" smtClean="0"/>
              <a:t>Word processed</a:t>
            </a:r>
            <a:r>
              <a:rPr lang="en-US" sz="2800" dirty="0" smtClean="0"/>
              <a:t> papers are permitted.</a:t>
            </a:r>
          </a:p>
          <a:p>
            <a:pPr marL="850900" lvl="0" indent="-393700">
              <a:tabLst>
                <a:tab pos="977900" algn="l"/>
              </a:tabLst>
            </a:pPr>
            <a:endParaRPr lang="en-US" sz="2800" dirty="0" smtClean="0"/>
          </a:p>
          <a:p>
            <a:pPr marL="850900" lvl="0" indent="-393700">
              <a:buFont typeface="Wingdings" pitchFamily="2" charset="2"/>
              <a:buChar char="q"/>
              <a:tabLst>
                <a:tab pos="977900" algn="l"/>
              </a:tabLst>
            </a:pPr>
            <a:r>
              <a:rPr lang="en-US" sz="2800" b="1" dirty="0" smtClean="0"/>
              <a:t>Grammar and spell-check</a:t>
            </a:r>
            <a:r>
              <a:rPr lang="en-US" sz="2800" dirty="0" smtClean="0"/>
              <a:t> features may be used.</a:t>
            </a:r>
          </a:p>
        </p:txBody>
      </p:sp>
      <p:pic>
        <p:nvPicPr>
          <p:cNvPr id="9" name="Picture 8" descr="teen at a laptop"/>
          <p:cNvPicPr>
            <a:picLocks noChangeAspect="1"/>
          </p:cNvPicPr>
          <p:nvPr/>
        </p:nvPicPr>
        <p:blipFill>
          <a:blip r:embed="rId3" cstate="print"/>
          <a:stretch>
            <a:fillRect/>
          </a:stretch>
        </p:blipFill>
        <p:spPr>
          <a:xfrm>
            <a:off x="5181600" y="3657600"/>
            <a:ext cx="3505200" cy="2628900"/>
          </a:xfrm>
          <a:prstGeom prst="rect">
            <a:avLst/>
          </a:prstGeom>
        </p:spPr>
      </p:pic>
      <p:sp>
        <p:nvSpPr>
          <p:cNvPr id="10" name="TextBox 9"/>
          <p:cNvSpPr txBox="1"/>
          <p:nvPr/>
        </p:nvSpPr>
        <p:spPr>
          <a:xfrm>
            <a:off x="228600" y="3886200"/>
            <a:ext cx="4800600" cy="2523768"/>
          </a:xfrm>
          <a:prstGeom prst="rect">
            <a:avLst/>
          </a:prstGeom>
          <a:noFill/>
        </p:spPr>
        <p:txBody>
          <a:bodyPr wrap="square" rtlCol="0">
            <a:spAutoFit/>
          </a:bodyPr>
          <a:lstStyle/>
          <a:p>
            <a:pPr marL="850900" indent="-393700">
              <a:buFont typeface="Wingdings" pitchFamily="2" charset="2"/>
              <a:buChar char="q"/>
              <a:tabLst>
                <a:tab pos="977900" algn="l"/>
              </a:tabLst>
            </a:pPr>
            <a:r>
              <a:rPr lang="en-US" sz="2800" dirty="0" smtClean="0"/>
              <a:t>Students should have </a:t>
            </a:r>
            <a:r>
              <a:rPr lang="en-US" sz="2800" b="1" dirty="0" smtClean="0"/>
              <a:t>time</a:t>
            </a:r>
            <a:r>
              <a:rPr lang="en-US" sz="2800" dirty="0" smtClean="0"/>
              <a:t> to do their best work. Generally, three one-hour sessions are recommended.</a:t>
            </a:r>
          </a:p>
          <a:p>
            <a:endParaRPr lang="en-US" dirty="0"/>
          </a:p>
        </p:txBody>
      </p:sp>
      <p:pic>
        <p:nvPicPr>
          <p:cNvPr id="11" name="Picture 10" descr="Education photos like a globe and science beekers"/>
          <p:cNvPicPr>
            <a:picLocks noChangeAspect="1"/>
          </p:cNvPicPr>
          <p:nvPr/>
        </p:nvPicPr>
        <p:blipFill>
          <a:blip r:embed="rId4" cstate="print"/>
          <a:stretch>
            <a:fillRect/>
          </a:stretch>
        </p:blipFill>
        <p:spPr>
          <a:xfrm>
            <a:off x="138946" y="182880"/>
            <a:ext cx="1474707" cy="762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467600" cy="533400"/>
          </a:xfrm>
        </p:spPr>
        <p:txBody>
          <a:bodyPr/>
          <a:lstStyle/>
          <a:p>
            <a:r>
              <a:rPr lang="en-US" sz="3600" b="1" dirty="0" smtClean="0"/>
              <a:t>Work Sample </a:t>
            </a:r>
            <a:r>
              <a:rPr lang="en-US" sz="3600" b="1" dirty="0" smtClean="0"/>
              <a:t>Implementation 4</a:t>
            </a:r>
            <a:endParaRPr lang="en-US" sz="3600" dirty="0"/>
          </a:p>
        </p:txBody>
      </p:sp>
      <p:sp>
        <p:nvSpPr>
          <p:cNvPr id="6" name="Rectangle 5" descr="background"/>
          <p:cNvSpPr/>
          <p:nvPr/>
        </p:nvSpPr>
        <p:spPr>
          <a:xfrm>
            <a:off x="228600" y="152400"/>
            <a:ext cx="1295400" cy="7620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1371600"/>
            <a:ext cx="7772400" cy="4524315"/>
          </a:xfrm>
          <a:prstGeom prst="rect">
            <a:avLst/>
          </a:prstGeom>
          <a:noFill/>
        </p:spPr>
        <p:txBody>
          <a:bodyPr wrap="square" rtlCol="0">
            <a:spAutoFit/>
          </a:bodyPr>
          <a:lstStyle/>
          <a:p>
            <a:pPr lvl="0"/>
            <a:r>
              <a:rPr lang="en-US" sz="4000" b="1" dirty="0" smtClean="0">
                <a:solidFill>
                  <a:srgbClr val="009999"/>
                </a:solidFill>
              </a:rPr>
              <a:t>Scoring</a:t>
            </a:r>
          </a:p>
          <a:p>
            <a:pPr marL="693738" lvl="0" indent="-457200">
              <a:buFont typeface="Wingdings" pitchFamily="2" charset="2"/>
              <a:buChar char="q"/>
            </a:pPr>
            <a:r>
              <a:rPr lang="en-US" sz="2800" dirty="0" smtClean="0"/>
              <a:t> All work samples must be</a:t>
            </a:r>
          </a:p>
          <a:p>
            <a:pPr marL="693738" lvl="0" indent="-457200"/>
            <a:r>
              <a:rPr lang="en-US" sz="2800" dirty="0" smtClean="0"/>
              <a:t>	scored using Oregon’s Official </a:t>
            </a:r>
            <a:r>
              <a:rPr lang="en-US" sz="2800" b="1" dirty="0" smtClean="0"/>
              <a:t>Writing Scoring Guide</a:t>
            </a:r>
            <a:r>
              <a:rPr lang="en-US" sz="2800" dirty="0" smtClean="0"/>
              <a:t>.</a:t>
            </a:r>
          </a:p>
          <a:p>
            <a:pPr marL="693738" lvl="0" indent="-457200"/>
            <a:endParaRPr lang="en-US" sz="1200" dirty="0" smtClean="0"/>
          </a:p>
          <a:p>
            <a:pPr marL="693738" lvl="0" indent="-457200">
              <a:buFont typeface="Wingdings" pitchFamily="2" charset="2"/>
              <a:buChar char="q"/>
            </a:pPr>
            <a:r>
              <a:rPr lang="en-US" sz="2800" dirty="0" smtClean="0"/>
              <a:t> All raters must have been</a:t>
            </a:r>
          </a:p>
          <a:p>
            <a:pPr marL="693738" lvl="0" indent="-457200"/>
            <a:r>
              <a:rPr lang="en-US" sz="2800" b="1" dirty="0" smtClean="0"/>
              <a:t>	trained</a:t>
            </a:r>
            <a:r>
              <a:rPr lang="en-US" sz="2800" dirty="0" smtClean="0"/>
              <a:t> to use the Scoring Guide.</a:t>
            </a:r>
          </a:p>
          <a:p>
            <a:pPr marL="693738" lvl="0" indent="-457200"/>
            <a:endParaRPr lang="en-US" sz="1200" dirty="0" smtClean="0"/>
          </a:p>
          <a:p>
            <a:pPr marL="693738" lvl="0" indent="-457200">
              <a:buFont typeface="Wingdings" pitchFamily="2" charset="2"/>
              <a:buChar char="q"/>
            </a:pPr>
            <a:r>
              <a:rPr lang="en-US" sz="2800" dirty="0" smtClean="0"/>
              <a:t> Only </a:t>
            </a:r>
            <a:r>
              <a:rPr lang="en-US" sz="2800" b="1" dirty="0" smtClean="0"/>
              <a:t>one set of scores</a:t>
            </a:r>
            <a:r>
              <a:rPr lang="en-US" sz="2800" dirty="0" smtClean="0"/>
              <a:t> is required for a work sample. (Districts may want more than one rater for borderline papers.)</a:t>
            </a:r>
            <a:endParaRPr lang="en-US" sz="2800" dirty="0"/>
          </a:p>
        </p:txBody>
      </p:sp>
      <p:pic>
        <p:nvPicPr>
          <p:cNvPr id="10" name="Picture 9" descr="Education photos like a globe and science beekers"/>
          <p:cNvPicPr>
            <a:picLocks noChangeAspect="1"/>
          </p:cNvPicPr>
          <p:nvPr/>
        </p:nvPicPr>
        <p:blipFill>
          <a:blip r:embed="rId3" cstate="print"/>
          <a:stretch>
            <a:fillRect/>
          </a:stretch>
        </p:blipFill>
        <p:spPr>
          <a:xfrm>
            <a:off x="138946" y="152400"/>
            <a:ext cx="1474707"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blinds(horizontal)">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blinds(horizontal)">
                                      <p:cBhvr>
                                        <p:cTn id="15" dur="500"/>
                                        <p:tgtEl>
                                          <p:spTgt spid="8">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blinds(horizontal)">
                                      <p:cBhvr>
                                        <p:cTn id="18" dur="500"/>
                                        <p:tgtEl>
                                          <p:spTgt spid="8">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Effect transition="in" filter="blinds(horizontal)">
                                      <p:cBhvr>
                                        <p:cTn id="23"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467600" cy="533400"/>
          </a:xfrm>
        </p:spPr>
        <p:txBody>
          <a:bodyPr/>
          <a:lstStyle/>
          <a:p>
            <a:r>
              <a:rPr lang="en-US" sz="3600" b="1" dirty="0" smtClean="0"/>
              <a:t>Work Sample </a:t>
            </a:r>
            <a:r>
              <a:rPr lang="en-US" sz="3600" b="1" dirty="0" smtClean="0"/>
              <a:t>Implementation 5</a:t>
            </a:r>
            <a:endParaRPr lang="en-US" sz="3600" dirty="0"/>
          </a:p>
        </p:txBody>
      </p:sp>
      <p:sp>
        <p:nvSpPr>
          <p:cNvPr id="6" name="Rectangle 5" descr="background"/>
          <p:cNvSpPr/>
          <p:nvPr/>
        </p:nvSpPr>
        <p:spPr>
          <a:xfrm>
            <a:off x="228600" y="152400"/>
            <a:ext cx="1295400" cy="7620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1371600"/>
            <a:ext cx="8610600" cy="4601260"/>
          </a:xfrm>
          <a:prstGeom prst="rect">
            <a:avLst/>
          </a:prstGeom>
          <a:noFill/>
        </p:spPr>
        <p:txBody>
          <a:bodyPr wrap="square" rtlCol="0">
            <a:spAutoFit/>
          </a:bodyPr>
          <a:lstStyle/>
          <a:p>
            <a:pPr lvl="0"/>
            <a:r>
              <a:rPr lang="en-US" sz="4000" b="1" dirty="0" smtClean="0">
                <a:solidFill>
                  <a:srgbClr val="009999"/>
                </a:solidFill>
              </a:rPr>
              <a:t>Feedback and Revision</a:t>
            </a:r>
          </a:p>
          <a:p>
            <a:r>
              <a:rPr lang="en-US" sz="1400" dirty="0" smtClean="0"/>
              <a:t> </a:t>
            </a:r>
          </a:p>
          <a:p>
            <a:r>
              <a:rPr lang="en-US" sz="2800" dirty="0" smtClean="0"/>
              <a:t>FEEDBACK:  Only 2 options</a:t>
            </a:r>
          </a:p>
          <a:p>
            <a:pPr marL="514350" lvl="0" indent="-514350">
              <a:spcAft>
                <a:spcPts val="600"/>
              </a:spcAft>
              <a:buAutoNum type="arabicPeriod"/>
            </a:pPr>
            <a:r>
              <a:rPr lang="en-US" sz="2800" b="1" dirty="0" smtClean="0"/>
              <a:t>Oregon’s</a:t>
            </a:r>
            <a:r>
              <a:rPr lang="en-US" sz="2800" dirty="0" smtClean="0"/>
              <a:t> </a:t>
            </a:r>
            <a:r>
              <a:rPr lang="en-US" sz="2800" b="1" dirty="0" smtClean="0"/>
              <a:t>Official Scoring Form</a:t>
            </a:r>
            <a:endParaRPr lang="en-US" sz="2800" dirty="0" smtClean="0"/>
          </a:p>
          <a:p>
            <a:pPr marL="514350" indent="-514350">
              <a:spcAft>
                <a:spcPts val="600"/>
              </a:spcAft>
              <a:buAutoNum type="arabicPeriod"/>
            </a:pPr>
            <a:r>
              <a:rPr lang="en-US" sz="2800" dirty="0" smtClean="0"/>
              <a:t>Highlighting </a:t>
            </a:r>
            <a:r>
              <a:rPr lang="en-US" sz="2800" b="1" dirty="0" smtClean="0"/>
              <a:t>Oregon’s Scoring Guide</a:t>
            </a:r>
          </a:p>
          <a:p>
            <a:r>
              <a:rPr lang="en-US" sz="2800" dirty="0" smtClean="0"/>
              <a:t> </a:t>
            </a:r>
          </a:p>
          <a:p>
            <a:r>
              <a:rPr lang="en-US" sz="2800" dirty="0" smtClean="0"/>
              <a:t>STUDENT REVISION:</a:t>
            </a:r>
          </a:p>
          <a:p>
            <a:pPr marL="514350" lvl="0" indent="-514350">
              <a:spcAft>
                <a:spcPts val="600"/>
              </a:spcAft>
              <a:buFont typeface="+mj-lt"/>
              <a:buAutoNum type="arabicPeriod"/>
            </a:pPr>
            <a:r>
              <a:rPr lang="en-US" sz="2800" dirty="0" smtClean="0"/>
              <a:t>Students are allowed to revise and resubmit their work samples following scoring/feedback.</a:t>
            </a:r>
          </a:p>
          <a:p>
            <a:pPr marL="514350" lvl="0" indent="-514350">
              <a:spcAft>
                <a:spcPts val="600"/>
              </a:spcAft>
              <a:buFont typeface="+mj-lt"/>
              <a:buAutoNum type="arabicPeriod"/>
            </a:pPr>
            <a:r>
              <a:rPr lang="en-US" sz="2800" dirty="0" smtClean="0"/>
              <a:t>Most papers should be revised only once.</a:t>
            </a:r>
            <a:endParaRPr lang="en-US" sz="2800" dirty="0"/>
          </a:p>
        </p:txBody>
      </p:sp>
      <p:pic>
        <p:nvPicPr>
          <p:cNvPr id="9" name="Picture 8" descr="Education photos like a globe and science beekers"/>
          <p:cNvPicPr>
            <a:picLocks noChangeAspect="1"/>
          </p:cNvPicPr>
          <p:nvPr/>
        </p:nvPicPr>
        <p:blipFill>
          <a:blip r:embed="rId3" cstate="print"/>
          <a:stretch>
            <a:fillRect/>
          </a:stretch>
        </p:blipFill>
        <p:spPr>
          <a:xfrm>
            <a:off x="178832" y="83820"/>
            <a:ext cx="1474707"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 calcmode="lin" valueType="num">
                                      <p:cBhvr additive="base">
                                        <p:cTn id="1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anim calcmode="lin" valueType="num">
                                      <p:cBhvr additive="base">
                                        <p:cTn id="1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anim calcmode="lin" valueType="num">
                                      <p:cBhvr additive="base">
                                        <p:cTn id="2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467600" cy="533400"/>
          </a:xfrm>
        </p:spPr>
        <p:txBody>
          <a:bodyPr/>
          <a:lstStyle/>
          <a:p>
            <a:r>
              <a:rPr lang="en-US" sz="3200" b="1" dirty="0" smtClean="0"/>
              <a:t>Resources &amp; Coming Attractions</a:t>
            </a:r>
            <a:endParaRPr lang="en-US" sz="3200" dirty="0"/>
          </a:p>
        </p:txBody>
      </p:sp>
      <p:sp>
        <p:nvSpPr>
          <p:cNvPr id="6" name="Rectangle 5" descr="background"/>
          <p:cNvSpPr/>
          <p:nvPr/>
        </p:nvSpPr>
        <p:spPr>
          <a:xfrm>
            <a:off x="228600" y="152400"/>
            <a:ext cx="1295400" cy="7620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8600" y="1371600"/>
            <a:ext cx="4648200" cy="4909036"/>
          </a:xfrm>
          <a:prstGeom prst="rect">
            <a:avLst/>
          </a:prstGeom>
          <a:noFill/>
        </p:spPr>
        <p:txBody>
          <a:bodyPr wrap="square" rtlCol="0">
            <a:spAutoFit/>
          </a:bodyPr>
          <a:lstStyle/>
          <a:p>
            <a:pPr indent="-457200">
              <a:spcAft>
                <a:spcPts val="600"/>
              </a:spcAft>
              <a:buFont typeface="Wingdings" pitchFamily="2" charset="2"/>
              <a:buChar char="q"/>
              <a:tabLst>
                <a:tab pos="568325" algn="l"/>
              </a:tabLst>
            </a:pPr>
            <a:r>
              <a:rPr lang="en-US" sz="3200" dirty="0" smtClean="0"/>
              <a:t> ODE Website: </a:t>
            </a:r>
            <a:r>
              <a:rPr lang="en-US" sz="3200" dirty="0" smtClean="0">
                <a:hlinkClick r:id="rId3"/>
              </a:rPr>
              <a:t>www.ode.state.or.us/go/worksamples</a:t>
            </a:r>
            <a:endParaRPr lang="en-US" sz="3200" dirty="0" smtClean="0"/>
          </a:p>
          <a:p>
            <a:pPr indent="-457200">
              <a:spcAft>
                <a:spcPts val="600"/>
              </a:spcAft>
              <a:tabLst>
                <a:tab pos="568325" algn="l"/>
              </a:tabLst>
            </a:pPr>
            <a:endParaRPr lang="en-US" sz="3200" dirty="0" smtClean="0"/>
          </a:p>
          <a:p>
            <a:pPr indent="-457200">
              <a:spcAft>
                <a:spcPts val="600"/>
              </a:spcAft>
              <a:buFont typeface="Wingdings" pitchFamily="2" charset="2"/>
              <a:buChar char="q"/>
              <a:tabLst>
                <a:tab pos="568325" algn="l"/>
              </a:tabLst>
            </a:pPr>
            <a:r>
              <a:rPr lang="en-US" sz="3200" dirty="0" smtClean="0"/>
              <a:t> Follow-up workshops</a:t>
            </a:r>
          </a:p>
          <a:p>
            <a:pPr indent="-457200">
              <a:spcAft>
                <a:spcPts val="600"/>
              </a:spcAft>
              <a:tabLst>
                <a:tab pos="568325" algn="l"/>
              </a:tabLst>
            </a:pPr>
            <a:r>
              <a:rPr lang="en-US" sz="3200" dirty="0" smtClean="0"/>
              <a:t>	</a:t>
            </a:r>
            <a:r>
              <a:rPr lang="en-US" sz="3200" dirty="0" smtClean="0">
                <a:solidFill>
                  <a:srgbClr val="00CC99"/>
                </a:solidFill>
              </a:rPr>
              <a:t>(List any scheduled)</a:t>
            </a:r>
            <a:endParaRPr lang="en-US" sz="3200" dirty="0" smtClean="0"/>
          </a:p>
          <a:p>
            <a:pPr indent="-457200">
              <a:spcAft>
                <a:spcPts val="600"/>
              </a:spcAft>
              <a:buFont typeface="Wingdings" pitchFamily="2" charset="2"/>
              <a:buChar char="q"/>
              <a:tabLst>
                <a:tab pos="568325" algn="l"/>
              </a:tabLst>
            </a:pPr>
            <a:r>
              <a:rPr lang="en-US" sz="3200" dirty="0" smtClean="0"/>
              <a:t>Contact information</a:t>
            </a:r>
          </a:p>
          <a:p>
            <a:pPr indent="-457200">
              <a:spcAft>
                <a:spcPts val="600"/>
              </a:spcAft>
              <a:tabLst>
                <a:tab pos="568325" algn="l"/>
              </a:tabLst>
            </a:pPr>
            <a:r>
              <a:rPr lang="en-US" sz="3200" dirty="0" smtClean="0"/>
              <a:t>	</a:t>
            </a:r>
            <a:r>
              <a:rPr lang="en-US" sz="3200" dirty="0" smtClean="0">
                <a:solidFill>
                  <a:srgbClr val="00CC99"/>
                </a:solidFill>
              </a:rPr>
              <a:t>(List your information here)</a:t>
            </a:r>
            <a:endParaRPr lang="en-US" sz="3200" dirty="0">
              <a:solidFill>
                <a:srgbClr val="00CC99"/>
              </a:solidFill>
            </a:endParaRPr>
          </a:p>
        </p:txBody>
      </p:sp>
      <p:pic>
        <p:nvPicPr>
          <p:cNvPr id="10" name="Picture 9" descr="Education photos like a globe and science beekers"/>
          <p:cNvPicPr>
            <a:picLocks noChangeAspect="1"/>
          </p:cNvPicPr>
          <p:nvPr/>
        </p:nvPicPr>
        <p:blipFill>
          <a:blip r:embed="rId4" cstate="print"/>
          <a:stretch>
            <a:fillRect/>
          </a:stretch>
        </p:blipFill>
        <p:spPr>
          <a:xfrm>
            <a:off x="138946" y="152400"/>
            <a:ext cx="1474707" cy="762000"/>
          </a:xfrm>
          <a:prstGeom prst="rect">
            <a:avLst/>
          </a:prstGeom>
        </p:spPr>
      </p:pic>
      <p:pic>
        <p:nvPicPr>
          <p:cNvPr id="11" name="Picture 10" descr="lab researchers"/>
          <p:cNvPicPr>
            <a:picLocks noChangeAspect="1"/>
          </p:cNvPicPr>
          <p:nvPr/>
        </p:nvPicPr>
        <p:blipFill>
          <a:blip r:embed="rId5" cstate="print"/>
          <a:stretch>
            <a:fillRect/>
          </a:stretch>
        </p:blipFill>
        <p:spPr>
          <a:xfrm>
            <a:off x="152400" y="2133600"/>
            <a:ext cx="3727451" cy="304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239000" cy="533400"/>
          </a:xfrm>
        </p:spPr>
        <p:txBody>
          <a:bodyPr/>
          <a:lstStyle/>
          <a:p>
            <a:r>
              <a:rPr lang="en-US" b="1" dirty="0" smtClean="0"/>
              <a:t>Essential Skill </a:t>
            </a:r>
            <a:r>
              <a:rPr lang="en-US" b="1" dirty="0" smtClean="0"/>
              <a:t>Proficiency 1</a:t>
            </a:r>
            <a:endParaRPr lang="en-US" b="1" dirty="0"/>
          </a:p>
        </p:txBody>
      </p:sp>
      <p:sp>
        <p:nvSpPr>
          <p:cNvPr id="3" name="Content Placeholder 2"/>
          <p:cNvSpPr>
            <a:spLocks noGrp="1"/>
          </p:cNvSpPr>
          <p:nvPr>
            <p:ph idx="1"/>
          </p:nvPr>
        </p:nvSpPr>
        <p:spPr>
          <a:xfrm>
            <a:off x="0" y="1222375"/>
            <a:ext cx="8763000" cy="5026025"/>
          </a:xfrm>
        </p:spPr>
        <p:txBody>
          <a:bodyPr/>
          <a:lstStyle/>
          <a:p>
            <a:pPr algn="ctr">
              <a:buNone/>
            </a:pPr>
            <a:r>
              <a:rPr lang="en-US" sz="3800" b="1" dirty="0" smtClean="0">
                <a:solidFill>
                  <a:srgbClr val="009999"/>
                </a:solidFill>
              </a:rPr>
              <a:t>3 options for diploma requirement</a:t>
            </a:r>
          </a:p>
          <a:p>
            <a:pPr marL="1200150" lvl="1" indent="-742950">
              <a:buClr>
                <a:schemeClr val="accent4"/>
              </a:buClr>
              <a:buSzPct val="100000"/>
              <a:buFont typeface="+mj-lt"/>
              <a:buAutoNum type="arabicPeriod"/>
            </a:pPr>
            <a:r>
              <a:rPr lang="en-US" sz="3600" dirty="0" smtClean="0">
                <a:solidFill>
                  <a:schemeClr val="accent2">
                    <a:lumMod val="50000"/>
                  </a:schemeClr>
                </a:solidFill>
              </a:rPr>
              <a:t>OAKS Statewide Writing Assessment</a:t>
            </a:r>
          </a:p>
          <a:p>
            <a:pPr marL="2057400" lvl="3" indent="-742950">
              <a:buClr>
                <a:schemeClr val="accent4"/>
              </a:buClr>
              <a:buSzPct val="100000"/>
              <a:buFont typeface="Arial" pitchFamily="34" charset="0"/>
              <a:buChar char="•"/>
            </a:pPr>
            <a:r>
              <a:rPr lang="en-US" sz="3200" dirty="0" smtClean="0">
                <a:solidFill>
                  <a:schemeClr val="accent5">
                    <a:lumMod val="50000"/>
                  </a:schemeClr>
                </a:solidFill>
              </a:rPr>
              <a:t>Score of 40 or higher</a:t>
            </a:r>
            <a:endParaRPr lang="en-US" sz="3600" dirty="0" smtClean="0">
              <a:solidFill>
                <a:schemeClr val="accent2">
                  <a:lumMod val="50000"/>
                </a:schemeClr>
              </a:solidFill>
            </a:endParaRPr>
          </a:p>
          <a:p>
            <a:pPr marL="1200150" lvl="1" indent="-742950">
              <a:buClr>
                <a:schemeClr val="accent4"/>
              </a:buClr>
              <a:buSzPct val="100000"/>
              <a:buFont typeface="+mj-lt"/>
              <a:buAutoNum type="arabicPeriod"/>
            </a:pPr>
            <a:r>
              <a:rPr lang="en-US" sz="3600" dirty="0" smtClean="0">
                <a:solidFill>
                  <a:schemeClr val="accent2">
                    <a:lumMod val="50000"/>
                  </a:schemeClr>
                </a:solidFill>
              </a:rPr>
              <a:t>Other approved standardized assessments</a:t>
            </a:r>
          </a:p>
          <a:p>
            <a:pPr lvl="3">
              <a:buClr>
                <a:schemeClr val="accent1">
                  <a:lumMod val="75000"/>
                </a:schemeClr>
              </a:buClr>
              <a:buFont typeface="Arial" pitchFamily="34" charset="0"/>
              <a:buChar char="•"/>
            </a:pPr>
            <a:r>
              <a:rPr lang="en-US" sz="3200" dirty="0" smtClean="0">
                <a:solidFill>
                  <a:schemeClr val="accent5">
                    <a:lumMod val="50000"/>
                  </a:schemeClr>
                </a:solidFill>
              </a:rPr>
              <a:t>SAT Writing Assessment score of 460 or higher</a:t>
            </a:r>
          </a:p>
        </p:txBody>
      </p:sp>
      <p:sp>
        <p:nvSpPr>
          <p:cNvPr id="5" name="Rectangle 4" descr="&quot; &quot;"/>
          <p:cNvSpPr/>
          <p:nvPr/>
        </p:nvSpPr>
        <p:spPr>
          <a:xfrm>
            <a:off x="381000" y="304800"/>
            <a:ext cx="1066800" cy="609600"/>
          </a:xfrm>
          <a:prstGeom prst="rect">
            <a:avLst/>
          </a:prstGeom>
          <a:solidFill>
            <a:schemeClr val="accent2">
              <a:lumMod val="25000"/>
            </a:schemeClr>
          </a:solidFill>
          <a:ln>
            <a:solidFill>
              <a:schemeClr val="accent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descr="&quot; &quot;"/>
          <p:cNvPicPr>
            <a:picLocks noChangeAspect="1"/>
          </p:cNvPicPr>
          <p:nvPr/>
        </p:nvPicPr>
        <p:blipFill>
          <a:blip r:embed="rId3" cstate="print"/>
          <a:stretch>
            <a:fillRect/>
          </a:stretch>
        </p:blipFill>
        <p:spPr>
          <a:xfrm>
            <a:off x="125493" y="205740"/>
            <a:ext cx="1474707" cy="762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467600" cy="533400"/>
          </a:xfrm>
        </p:spPr>
        <p:txBody>
          <a:bodyPr/>
          <a:lstStyle/>
          <a:p>
            <a:r>
              <a:rPr lang="en-US" sz="3200" b="1" dirty="0" smtClean="0"/>
              <a:t>A Parting Thought</a:t>
            </a:r>
            <a:endParaRPr lang="en-US" sz="3200" dirty="0"/>
          </a:p>
        </p:txBody>
      </p:sp>
      <p:sp>
        <p:nvSpPr>
          <p:cNvPr id="6" name="Rectangle 5" descr="background"/>
          <p:cNvSpPr/>
          <p:nvPr/>
        </p:nvSpPr>
        <p:spPr>
          <a:xfrm>
            <a:off x="228600" y="152400"/>
            <a:ext cx="1295400" cy="762000"/>
          </a:xfrm>
          <a:prstGeom prst="rect">
            <a:avLst/>
          </a:prstGeom>
          <a:solidFill>
            <a:schemeClr val="accent2">
              <a:lumMod val="25000"/>
            </a:schemeClr>
          </a:solidFill>
          <a:ln>
            <a:solidFill>
              <a:schemeClr val="accent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24400" y="1600200"/>
            <a:ext cx="4191000" cy="3785652"/>
          </a:xfrm>
          <a:prstGeom prst="rect">
            <a:avLst/>
          </a:prstGeom>
          <a:noFill/>
        </p:spPr>
        <p:txBody>
          <a:bodyPr wrap="square" rtlCol="0">
            <a:spAutoFit/>
          </a:bodyPr>
          <a:lstStyle/>
          <a:p>
            <a:r>
              <a:rPr lang="en-US" sz="4800" dirty="0" smtClean="0">
                <a:solidFill>
                  <a:srgbClr val="009999"/>
                </a:solidFill>
              </a:rPr>
              <a:t>“Writing and learning and thinking are the same process.”</a:t>
            </a:r>
          </a:p>
        </p:txBody>
      </p:sp>
      <p:sp>
        <p:nvSpPr>
          <p:cNvPr id="11" name="TextBox 10"/>
          <p:cNvSpPr txBox="1"/>
          <p:nvPr/>
        </p:nvSpPr>
        <p:spPr>
          <a:xfrm>
            <a:off x="5791200" y="5943600"/>
            <a:ext cx="2667000" cy="461665"/>
          </a:xfrm>
          <a:prstGeom prst="rect">
            <a:avLst/>
          </a:prstGeom>
          <a:noFill/>
        </p:spPr>
        <p:txBody>
          <a:bodyPr wrap="square" rtlCol="0">
            <a:spAutoFit/>
          </a:bodyPr>
          <a:lstStyle/>
          <a:p>
            <a:r>
              <a:rPr lang="en-US" sz="2400" dirty="0" smtClean="0"/>
              <a:t>William Zinsser</a:t>
            </a:r>
            <a:endParaRPr lang="en-US" sz="2400" dirty="0"/>
          </a:p>
        </p:txBody>
      </p:sp>
      <p:pic>
        <p:nvPicPr>
          <p:cNvPr id="9" name="Picture 8" descr="Education photos like a globe and science beekers"/>
          <p:cNvPicPr>
            <a:picLocks noChangeAspect="1"/>
          </p:cNvPicPr>
          <p:nvPr/>
        </p:nvPicPr>
        <p:blipFill>
          <a:blip r:embed="rId3" cstate="print"/>
          <a:stretch>
            <a:fillRect/>
          </a:stretch>
        </p:blipFill>
        <p:spPr>
          <a:xfrm>
            <a:off x="100846" y="76200"/>
            <a:ext cx="1474707" cy="762000"/>
          </a:xfrm>
          <a:prstGeom prst="rect">
            <a:avLst/>
          </a:prstGeom>
        </p:spPr>
      </p:pic>
      <p:pic>
        <p:nvPicPr>
          <p:cNvPr id="12" name="Picture 11" descr="nurse"/>
          <p:cNvPicPr>
            <a:picLocks noChangeAspect="1"/>
          </p:cNvPicPr>
          <p:nvPr/>
        </p:nvPicPr>
        <p:blipFill>
          <a:blip r:embed="rId4" cstate="print"/>
          <a:stretch>
            <a:fillRect/>
          </a:stretch>
        </p:blipFill>
        <p:spPr>
          <a:xfrm>
            <a:off x="838200" y="1676400"/>
            <a:ext cx="3135086" cy="4114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457200"/>
            <a:ext cx="7010400" cy="533400"/>
          </a:xfrm>
        </p:spPr>
        <p:txBody>
          <a:bodyPr/>
          <a:lstStyle/>
          <a:p>
            <a:r>
              <a:rPr lang="en-US" sz="3600" dirty="0" smtClean="0"/>
              <a:t>Option 3 – Writing Work Samples</a:t>
            </a:r>
            <a:endParaRPr lang="en-US" sz="3600" dirty="0"/>
          </a:p>
        </p:txBody>
      </p:sp>
      <p:sp>
        <p:nvSpPr>
          <p:cNvPr id="7" name="Rectangle 6" descr="&quot; &quot;"/>
          <p:cNvSpPr/>
          <p:nvPr/>
        </p:nvSpPr>
        <p:spPr>
          <a:xfrm>
            <a:off x="76200" y="304800"/>
            <a:ext cx="1524000" cy="609600"/>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457200" y="1371601"/>
            <a:ext cx="8229600" cy="3352800"/>
          </a:xfrm>
        </p:spPr>
        <p:txBody>
          <a:bodyPr/>
          <a:lstStyle/>
          <a:p>
            <a:pPr lvl="2">
              <a:buClr>
                <a:schemeClr val="accent1">
                  <a:lumMod val="75000"/>
                </a:schemeClr>
              </a:buClr>
            </a:pPr>
            <a:r>
              <a:rPr lang="en-US" sz="3200" dirty="0" smtClean="0">
                <a:solidFill>
                  <a:schemeClr val="accent5">
                    <a:lumMod val="50000"/>
                  </a:schemeClr>
                </a:solidFill>
              </a:rPr>
              <a:t>2 work samples</a:t>
            </a:r>
          </a:p>
          <a:p>
            <a:pPr lvl="2">
              <a:buClr>
                <a:schemeClr val="accent1">
                  <a:lumMod val="75000"/>
                </a:schemeClr>
              </a:buClr>
            </a:pPr>
            <a:r>
              <a:rPr lang="en-US" sz="3200" dirty="0" smtClean="0">
                <a:solidFill>
                  <a:schemeClr val="accent5">
                    <a:lumMod val="50000"/>
                  </a:schemeClr>
                </a:solidFill>
              </a:rPr>
              <a:t>1 expository or persuasive</a:t>
            </a:r>
          </a:p>
          <a:p>
            <a:pPr lvl="2">
              <a:buClr>
                <a:schemeClr val="accent1">
                  <a:lumMod val="75000"/>
                </a:schemeClr>
              </a:buClr>
            </a:pPr>
            <a:r>
              <a:rPr lang="en-US" sz="3200" dirty="0" smtClean="0">
                <a:solidFill>
                  <a:schemeClr val="accent5">
                    <a:lumMod val="50000"/>
                  </a:schemeClr>
                </a:solidFill>
              </a:rPr>
              <a:t>1 any mode (expository, persuasive or narrative – personal or fictional)</a:t>
            </a:r>
          </a:p>
          <a:p>
            <a:pPr lvl="2">
              <a:buClr>
                <a:schemeClr val="accent1">
                  <a:lumMod val="75000"/>
                </a:schemeClr>
              </a:buClr>
            </a:pPr>
            <a:r>
              <a:rPr lang="en-US" sz="3200" dirty="0" smtClean="0">
                <a:solidFill>
                  <a:schemeClr val="accent5">
                    <a:lumMod val="50000"/>
                  </a:schemeClr>
                </a:solidFill>
              </a:rPr>
              <a:t>Score of 4 or higher in 4 traits on  Official Scoring Guide</a:t>
            </a:r>
          </a:p>
          <a:p>
            <a:endParaRPr lang="en-US" dirty="0"/>
          </a:p>
        </p:txBody>
      </p:sp>
      <p:pic>
        <p:nvPicPr>
          <p:cNvPr id="9" name="Picture 8" descr="&quot; &quot;"/>
          <p:cNvPicPr>
            <a:picLocks noChangeAspect="1"/>
          </p:cNvPicPr>
          <p:nvPr/>
        </p:nvPicPr>
        <p:blipFill>
          <a:blip r:embed="rId3" cstate="print"/>
          <a:stretch>
            <a:fillRect/>
          </a:stretch>
        </p:blipFill>
        <p:spPr>
          <a:xfrm>
            <a:off x="1752600" y="4900575"/>
            <a:ext cx="2106546" cy="1424025"/>
          </a:xfrm>
          <a:prstGeom prst="rect">
            <a:avLst/>
          </a:prstGeom>
        </p:spPr>
      </p:pic>
      <p:pic>
        <p:nvPicPr>
          <p:cNvPr id="10" name="Picture 9" descr="&quot; &quot;"/>
          <p:cNvPicPr>
            <a:picLocks noChangeAspect="1"/>
          </p:cNvPicPr>
          <p:nvPr/>
        </p:nvPicPr>
        <p:blipFill>
          <a:blip r:embed="rId4" cstate="print"/>
          <a:srcRect t="17763"/>
          <a:stretch>
            <a:fillRect/>
          </a:stretch>
        </p:blipFill>
        <p:spPr>
          <a:xfrm>
            <a:off x="5181600" y="4914649"/>
            <a:ext cx="2286000" cy="1409951"/>
          </a:xfrm>
          <a:prstGeom prst="rect">
            <a:avLst/>
          </a:prstGeom>
        </p:spPr>
      </p:pic>
      <p:pic>
        <p:nvPicPr>
          <p:cNvPr id="11" name="Picture 10" descr="&quot; &quot;"/>
          <p:cNvPicPr>
            <a:picLocks noChangeAspect="1"/>
          </p:cNvPicPr>
          <p:nvPr/>
        </p:nvPicPr>
        <p:blipFill>
          <a:blip r:embed="rId5" cstate="print"/>
          <a:stretch>
            <a:fillRect/>
          </a:stretch>
        </p:blipFill>
        <p:spPr>
          <a:xfrm>
            <a:off x="125493" y="152400"/>
            <a:ext cx="1474707" cy="762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239000" cy="533400"/>
          </a:xfrm>
        </p:spPr>
        <p:txBody>
          <a:bodyPr/>
          <a:lstStyle/>
          <a:p>
            <a:r>
              <a:rPr lang="en-US" b="1" dirty="0" smtClean="0"/>
              <a:t>Essential Skill </a:t>
            </a:r>
            <a:r>
              <a:rPr lang="en-US" b="1" dirty="0" smtClean="0"/>
              <a:t>Proficiency 2</a:t>
            </a:r>
            <a:endParaRPr lang="en-US" b="1" dirty="0"/>
          </a:p>
        </p:txBody>
      </p:sp>
      <p:sp>
        <p:nvSpPr>
          <p:cNvPr id="5" name="Rectangle 4" descr="&quot; &quot;"/>
          <p:cNvSpPr/>
          <p:nvPr/>
        </p:nvSpPr>
        <p:spPr>
          <a:xfrm>
            <a:off x="381000" y="304800"/>
            <a:ext cx="1066800" cy="609600"/>
          </a:xfrm>
          <a:prstGeom prst="rect">
            <a:avLst/>
          </a:prstGeom>
          <a:solidFill>
            <a:schemeClr val="accent2">
              <a:lumMod val="25000"/>
            </a:schemeClr>
          </a:solidFill>
          <a:ln>
            <a:solidFill>
              <a:schemeClr val="accent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1143000"/>
            <a:ext cx="8915400" cy="1676400"/>
          </a:xfrm>
        </p:spPr>
        <p:txBody>
          <a:bodyPr/>
          <a:lstStyle/>
          <a:p>
            <a:pPr algn="ctr">
              <a:buNone/>
            </a:pPr>
            <a:r>
              <a:rPr lang="en-US" sz="4800" dirty="0" smtClean="0">
                <a:solidFill>
                  <a:srgbClr val="009999"/>
                </a:solidFill>
              </a:rPr>
              <a:t>How do students use writing in your classroom?</a:t>
            </a:r>
          </a:p>
        </p:txBody>
      </p:sp>
      <p:pic>
        <p:nvPicPr>
          <p:cNvPr id="7" name="Picture 6" descr="&quot; &quot;"/>
          <p:cNvPicPr>
            <a:picLocks noChangeAspect="1"/>
          </p:cNvPicPr>
          <p:nvPr/>
        </p:nvPicPr>
        <p:blipFill>
          <a:blip r:embed="rId3" cstate="print"/>
          <a:stretch>
            <a:fillRect/>
          </a:stretch>
        </p:blipFill>
        <p:spPr>
          <a:xfrm>
            <a:off x="177046" y="137160"/>
            <a:ext cx="1474707" cy="762000"/>
          </a:xfrm>
          <a:prstGeom prst="rect">
            <a:avLst/>
          </a:prstGeom>
        </p:spPr>
      </p:pic>
      <p:pic>
        <p:nvPicPr>
          <p:cNvPr id="8" name="Picture 7" descr="&quot; &quot;"/>
          <p:cNvPicPr>
            <a:picLocks noChangeAspect="1"/>
          </p:cNvPicPr>
          <p:nvPr/>
        </p:nvPicPr>
        <p:blipFill>
          <a:blip r:embed="rId4" cstate="print"/>
          <a:stretch>
            <a:fillRect/>
          </a:stretch>
        </p:blipFill>
        <p:spPr>
          <a:xfrm>
            <a:off x="2514600" y="2819400"/>
            <a:ext cx="4337050" cy="3620494"/>
          </a:xfrm>
          <a:prstGeom prst="round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239000" cy="533400"/>
          </a:xfrm>
        </p:spPr>
        <p:txBody>
          <a:bodyPr/>
          <a:lstStyle/>
          <a:p>
            <a:r>
              <a:rPr lang="en-US" b="1" dirty="0" smtClean="0"/>
              <a:t>Essential Skill </a:t>
            </a:r>
            <a:r>
              <a:rPr lang="en-US" b="1" dirty="0" smtClean="0"/>
              <a:t>Proficiency 3</a:t>
            </a:r>
            <a:endParaRPr lang="en-US" b="1" dirty="0"/>
          </a:p>
        </p:txBody>
      </p:sp>
      <p:sp>
        <p:nvSpPr>
          <p:cNvPr id="5" name="Rectangle 4" descr="&quot; &quot;"/>
          <p:cNvSpPr/>
          <p:nvPr/>
        </p:nvSpPr>
        <p:spPr>
          <a:xfrm>
            <a:off x="277893" y="266700"/>
            <a:ext cx="1066800" cy="609600"/>
          </a:xfrm>
          <a:prstGeom prst="rect">
            <a:avLst/>
          </a:prstGeom>
          <a:solidFill>
            <a:schemeClr val="accent2">
              <a:lumMod val="25000"/>
            </a:schemeClr>
          </a:solidFill>
          <a:ln>
            <a:solidFill>
              <a:schemeClr val="accent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981200" y="4800600"/>
            <a:ext cx="5105400" cy="1676400"/>
          </a:xfrm>
        </p:spPr>
        <p:txBody>
          <a:bodyPr/>
          <a:lstStyle/>
          <a:p>
            <a:pPr algn="ctr">
              <a:buNone/>
            </a:pPr>
            <a:r>
              <a:rPr lang="en-US" sz="5400" dirty="0" smtClean="0">
                <a:solidFill>
                  <a:srgbClr val="009999"/>
                </a:solidFill>
              </a:rPr>
              <a:t>How do you grade writing?</a:t>
            </a:r>
          </a:p>
        </p:txBody>
      </p:sp>
      <p:pic>
        <p:nvPicPr>
          <p:cNvPr id="8" name="Picture 7" descr="&quot; &quot;"/>
          <p:cNvPicPr>
            <a:picLocks noChangeAspect="1"/>
          </p:cNvPicPr>
          <p:nvPr/>
        </p:nvPicPr>
        <p:blipFill>
          <a:blip r:embed="rId3" cstate="print"/>
          <a:stretch>
            <a:fillRect/>
          </a:stretch>
        </p:blipFill>
        <p:spPr>
          <a:xfrm>
            <a:off x="73939" y="198120"/>
            <a:ext cx="1474707" cy="762000"/>
          </a:xfrm>
          <a:prstGeom prst="rect">
            <a:avLst/>
          </a:prstGeom>
        </p:spPr>
      </p:pic>
      <p:pic>
        <p:nvPicPr>
          <p:cNvPr id="10" name="Picture 9" descr="&quot; &quot;"/>
          <p:cNvPicPr>
            <a:picLocks noChangeAspect="1"/>
          </p:cNvPicPr>
          <p:nvPr/>
        </p:nvPicPr>
        <p:blipFill>
          <a:blip r:embed="rId4" cstate="print"/>
          <a:stretch>
            <a:fillRect/>
          </a:stretch>
        </p:blipFill>
        <p:spPr>
          <a:xfrm>
            <a:off x="1981200" y="1371600"/>
            <a:ext cx="5257800" cy="350793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7239000" cy="533400"/>
          </a:xfrm>
        </p:spPr>
        <p:txBody>
          <a:bodyPr/>
          <a:lstStyle/>
          <a:p>
            <a:r>
              <a:rPr lang="en-US" sz="4400" b="1" dirty="0" smtClean="0"/>
              <a:t>Writing Work Samples</a:t>
            </a:r>
            <a:endParaRPr lang="en-US" sz="4400" b="1" dirty="0"/>
          </a:p>
        </p:txBody>
      </p:sp>
      <p:sp>
        <p:nvSpPr>
          <p:cNvPr id="5" name="Rectangle 4" descr="&quot; &quot;"/>
          <p:cNvSpPr/>
          <p:nvPr/>
        </p:nvSpPr>
        <p:spPr>
          <a:xfrm>
            <a:off x="381000" y="304800"/>
            <a:ext cx="1066800" cy="609600"/>
          </a:xfrm>
          <a:prstGeom prst="rect">
            <a:avLst/>
          </a:prstGeom>
          <a:solidFill>
            <a:schemeClr val="accent2">
              <a:lumMod val="25000"/>
            </a:schemeClr>
          </a:solidFill>
          <a:ln>
            <a:solidFill>
              <a:schemeClr val="accent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3"/>
          <p:cNvSpPr>
            <a:spLocks noGrp="1"/>
          </p:cNvSpPr>
          <p:nvPr>
            <p:ph idx="1"/>
          </p:nvPr>
        </p:nvSpPr>
        <p:spPr>
          <a:xfrm>
            <a:off x="304800" y="1371600"/>
            <a:ext cx="8229600" cy="2057400"/>
          </a:xfrm>
        </p:spPr>
        <p:txBody>
          <a:bodyPr/>
          <a:lstStyle/>
          <a:p>
            <a:pPr marL="0" indent="0">
              <a:lnSpc>
                <a:spcPct val="90000"/>
              </a:lnSpc>
              <a:spcBef>
                <a:spcPct val="0"/>
              </a:spcBef>
              <a:buNone/>
            </a:pPr>
            <a:r>
              <a:rPr lang="en-US" sz="4000" dirty="0" smtClean="0">
                <a:solidFill>
                  <a:srgbClr val="009999"/>
                </a:solidFill>
              </a:rPr>
              <a:t>What is the difference between a writing work sample and any other kind of writing?</a:t>
            </a:r>
            <a:endParaRPr lang="en-US" sz="4000" kern="1200" dirty="0" smtClean="0">
              <a:solidFill>
                <a:srgbClr val="009999"/>
              </a:solidFill>
              <a:latin typeface="Arial" charset="0"/>
            </a:endParaRPr>
          </a:p>
          <a:p>
            <a:pPr marL="514350" indent="-514350">
              <a:lnSpc>
                <a:spcPct val="90000"/>
              </a:lnSpc>
              <a:buNone/>
            </a:pPr>
            <a:endParaRPr lang="en-US" sz="2600" dirty="0" smtClean="0"/>
          </a:p>
        </p:txBody>
      </p:sp>
      <p:pic>
        <p:nvPicPr>
          <p:cNvPr id="10" name="Picture 9" descr="&quot; &quot;"/>
          <p:cNvPicPr>
            <a:picLocks noChangeAspect="1"/>
          </p:cNvPicPr>
          <p:nvPr/>
        </p:nvPicPr>
        <p:blipFill>
          <a:blip r:embed="rId3" cstate="print"/>
          <a:stretch>
            <a:fillRect/>
          </a:stretch>
        </p:blipFill>
        <p:spPr>
          <a:xfrm>
            <a:off x="2417057" y="3276600"/>
            <a:ext cx="4517143" cy="3013781"/>
          </a:xfrm>
          <a:prstGeom prst="roundRect">
            <a:avLst/>
          </a:prstGeom>
        </p:spPr>
      </p:pic>
      <p:pic>
        <p:nvPicPr>
          <p:cNvPr id="8" name="Picture 7" descr="&quot; &quot;"/>
          <p:cNvPicPr>
            <a:picLocks noChangeAspect="1"/>
          </p:cNvPicPr>
          <p:nvPr/>
        </p:nvPicPr>
        <p:blipFill>
          <a:blip r:embed="rId4" cstate="print"/>
          <a:stretch>
            <a:fillRect/>
          </a:stretch>
        </p:blipFill>
        <p:spPr>
          <a:xfrm>
            <a:off x="144780" y="152400"/>
            <a:ext cx="1474707" cy="762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7239000" cy="533400"/>
          </a:xfrm>
        </p:spPr>
        <p:txBody>
          <a:bodyPr/>
          <a:lstStyle/>
          <a:p>
            <a:r>
              <a:rPr lang="en-US" sz="4400" b="1" dirty="0" smtClean="0"/>
              <a:t>Work Sample </a:t>
            </a:r>
            <a:r>
              <a:rPr lang="en-US" sz="4400" b="1" dirty="0" smtClean="0"/>
              <a:t>Design 1</a:t>
            </a:r>
            <a:endParaRPr lang="en-US" sz="4400" b="1" dirty="0"/>
          </a:p>
        </p:txBody>
      </p:sp>
      <p:sp>
        <p:nvSpPr>
          <p:cNvPr id="5" name="Rectangle 4" descr="&quot; &quot;"/>
          <p:cNvSpPr/>
          <p:nvPr/>
        </p:nvSpPr>
        <p:spPr>
          <a:xfrm>
            <a:off x="381000" y="304800"/>
            <a:ext cx="1066800" cy="609600"/>
          </a:xfrm>
          <a:prstGeom prst="rect">
            <a:avLst/>
          </a:prstGeom>
          <a:solidFill>
            <a:schemeClr val="accent2">
              <a:lumMod val="25000"/>
            </a:schemeClr>
          </a:solidFill>
          <a:ln>
            <a:solidFill>
              <a:schemeClr val="accent2">
                <a:lumMod val="2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3"/>
          <p:cNvSpPr>
            <a:spLocks noGrp="1"/>
          </p:cNvSpPr>
          <p:nvPr>
            <p:ph idx="1"/>
          </p:nvPr>
        </p:nvSpPr>
        <p:spPr>
          <a:xfrm>
            <a:off x="533400" y="3657600"/>
            <a:ext cx="8229600" cy="2895600"/>
          </a:xfrm>
        </p:spPr>
        <p:txBody>
          <a:bodyPr/>
          <a:lstStyle/>
          <a:p>
            <a:pPr marL="0" indent="0">
              <a:lnSpc>
                <a:spcPct val="90000"/>
              </a:lnSpc>
              <a:spcBef>
                <a:spcPct val="0"/>
              </a:spcBef>
              <a:buNone/>
            </a:pPr>
            <a:r>
              <a:rPr lang="en-US" sz="4000" dirty="0" smtClean="0">
                <a:solidFill>
                  <a:srgbClr val="009999"/>
                </a:solidFill>
              </a:rPr>
              <a:t>Local work samples must be designed to elicit student writing that </a:t>
            </a:r>
            <a:r>
              <a:rPr lang="en-US" sz="4000" kern="1200" dirty="0" smtClean="0">
                <a:solidFill>
                  <a:srgbClr val="009999"/>
                </a:solidFill>
                <a:latin typeface="Arial" charset="0"/>
              </a:rPr>
              <a:t>is </a:t>
            </a:r>
            <a:r>
              <a:rPr lang="en-US" sz="4000" u="sng" kern="1200" dirty="0" smtClean="0">
                <a:solidFill>
                  <a:srgbClr val="009999"/>
                </a:solidFill>
                <a:latin typeface="Arial" charset="0"/>
              </a:rPr>
              <a:t>long enough </a:t>
            </a:r>
            <a:r>
              <a:rPr lang="en-US" sz="4000" kern="1200" dirty="0" smtClean="0">
                <a:solidFill>
                  <a:srgbClr val="009999"/>
                </a:solidFill>
                <a:latin typeface="Arial" charset="0"/>
              </a:rPr>
              <a:t>and </a:t>
            </a:r>
            <a:r>
              <a:rPr lang="en-US" sz="4000" u="sng" kern="1200" dirty="0" smtClean="0">
                <a:solidFill>
                  <a:srgbClr val="009999"/>
                </a:solidFill>
                <a:latin typeface="Arial" charset="0"/>
              </a:rPr>
              <a:t>complex enough</a:t>
            </a:r>
            <a:r>
              <a:rPr lang="en-US" sz="4000" kern="1200" dirty="0" smtClean="0">
                <a:solidFill>
                  <a:srgbClr val="009999"/>
                </a:solidFill>
                <a:latin typeface="Arial" charset="0"/>
              </a:rPr>
              <a:t> to be scored using the Writing Scoring Guide.</a:t>
            </a:r>
          </a:p>
          <a:p>
            <a:pPr marL="514350" indent="-514350">
              <a:lnSpc>
                <a:spcPct val="90000"/>
              </a:lnSpc>
              <a:buNone/>
            </a:pPr>
            <a:endParaRPr lang="en-US" sz="2600" dirty="0" smtClean="0"/>
          </a:p>
        </p:txBody>
      </p:sp>
      <p:pic>
        <p:nvPicPr>
          <p:cNvPr id="8" name="Picture 7" descr="&quot; &quot;"/>
          <p:cNvPicPr>
            <a:picLocks noChangeAspect="1"/>
          </p:cNvPicPr>
          <p:nvPr/>
        </p:nvPicPr>
        <p:blipFill>
          <a:blip r:embed="rId3" cstate="print"/>
          <a:stretch>
            <a:fillRect/>
          </a:stretch>
        </p:blipFill>
        <p:spPr>
          <a:xfrm>
            <a:off x="89653" y="152400"/>
            <a:ext cx="1474707" cy="762000"/>
          </a:xfrm>
          <a:prstGeom prst="rect">
            <a:avLst/>
          </a:prstGeom>
        </p:spPr>
      </p:pic>
      <p:pic>
        <p:nvPicPr>
          <p:cNvPr id="10" name="Picture 9" descr="&quot; &quot;"/>
          <p:cNvPicPr>
            <a:picLocks noChangeAspect="1"/>
          </p:cNvPicPr>
          <p:nvPr/>
        </p:nvPicPr>
        <p:blipFill>
          <a:blip r:embed="rId4" cstate="print"/>
          <a:stretch>
            <a:fillRect/>
          </a:stretch>
        </p:blipFill>
        <p:spPr>
          <a:xfrm>
            <a:off x="2590800" y="1143000"/>
            <a:ext cx="3722853" cy="247802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riting overview">
  <a:themeElements>
    <a:clrScheme name="ms01_1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ms01_1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DEBD80F6EFF343A082A1AF9D939F5E" ma:contentTypeVersion="7" ma:contentTypeDescription="Create a new document." ma:contentTypeScope="" ma:versionID="a93e56043d4ffc9d723a8d24e36804c0">
  <xsd:schema xmlns:xsd="http://www.w3.org/2001/XMLSchema" xmlns:xs="http://www.w3.org/2001/XMLSchema" xmlns:p="http://schemas.microsoft.com/office/2006/metadata/properties" xmlns:ns1="http://schemas.microsoft.com/sharepoint/v3" xmlns:ns2="ade45190-58ad-4205-9511-327de626788e" xmlns:ns3="54031767-dd6d-417c-ab73-583408f47564" targetNamespace="http://schemas.microsoft.com/office/2006/metadata/properties" ma:root="true" ma:fieldsID="4d0e905daf0fcf89a2dfe5f2d35fb5ab" ns1:_="" ns2:_="" ns3:_="">
    <xsd:import namespace="http://schemas.microsoft.com/sharepoint/v3"/>
    <xsd:import namespace="ade45190-58ad-4205-9511-327de626788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e45190-58ad-4205-9511-327de626788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Estimated_x0020_Creation_x0020_Date xmlns="ade45190-58ad-4205-9511-327de626788e" xsi:nil="true"/>
    <Remediation_x0020_Date xmlns="ade45190-58ad-4205-9511-327de626788e">2020-01-02T08:00:00+00:00</Remediation_x0020_Date>
    <Priority xmlns="ade45190-58ad-4205-9511-327de626788e">New</Priority>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0572795-6DF4-4800-A75E-EA2C0348420A}"/>
</file>

<file path=customXml/itemProps2.xml><?xml version="1.0" encoding="utf-8"?>
<ds:datastoreItem xmlns:ds="http://schemas.openxmlformats.org/officeDocument/2006/customXml" ds:itemID="{83FB6908-67B1-4738-920C-D93E6503B5BC}"/>
</file>

<file path=customXml/itemProps3.xml><?xml version="1.0" encoding="utf-8"?>
<ds:datastoreItem xmlns:ds="http://schemas.openxmlformats.org/officeDocument/2006/customXml" ds:itemID="{AA524366-B2CF-4113-854E-79C776B9B620}"/>
</file>

<file path=customXml/itemProps4.xml><?xml version="1.0" encoding="utf-8"?>
<ds:datastoreItem xmlns:ds="http://schemas.openxmlformats.org/officeDocument/2006/customXml" ds:itemID="{58CA31F6-E069-4687-8F41-85A94332463F}"/>
</file>

<file path=docProps/app.xml><?xml version="1.0" encoding="utf-8"?>
<Properties xmlns="http://schemas.openxmlformats.org/officeDocument/2006/extended-properties" xmlns:vt="http://schemas.openxmlformats.org/officeDocument/2006/docPropsVTypes">
  <Template>writing overview</Template>
  <TotalTime>2495</TotalTime>
  <Words>3926</Words>
  <Application>Microsoft Office PowerPoint</Application>
  <PresentationFormat>On-screen Show (4:3)</PresentationFormat>
  <Paragraphs>413</Paragraphs>
  <Slides>40</Slides>
  <Notes>40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Arial</vt:lpstr>
      <vt:lpstr>Calibri</vt:lpstr>
      <vt:lpstr>Courier New</vt:lpstr>
      <vt:lpstr>Helvetica</vt:lpstr>
      <vt:lpstr>Lucida Grande</vt:lpstr>
      <vt:lpstr>Times</vt:lpstr>
      <vt:lpstr>Trebuchet MS</vt:lpstr>
      <vt:lpstr>Verdana</vt:lpstr>
      <vt:lpstr>Wingdings</vt:lpstr>
      <vt:lpstr>Wingdings 2</vt:lpstr>
      <vt:lpstr>ヒラギノ明朝 ProN W3</vt:lpstr>
      <vt:lpstr>ヒラギノ明朝 ProN W6</vt:lpstr>
      <vt:lpstr>writing overview</vt:lpstr>
      <vt:lpstr>Using the Writing Scoring Guide –  An Introduction for Content Area Teachers</vt:lpstr>
      <vt:lpstr>Goals for this workshop</vt:lpstr>
      <vt:lpstr>OAR: 581-22-0615</vt:lpstr>
      <vt:lpstr>Essential Skill Proficiency 1</vt:lpstr>
      <vt:lpstr>Option 3 – Writing Work Samples</vt:lpstr>
      <vt:lpstr>Essential Skill Proficiency 2</vt:lpstr>
      <vt:lpstr>Essential Skill Proficiency 3</vt:lpstr>
      <vt:lpstr>Writing Work Samples</vt:lpstr>
      <vt:lpstr>Work Sample Design 1</vt:lpstr>
      <vt:lpstr>Work Sample Design 2</vt:lpstr>
      <vt:lpstr>Work Sample Design 3</vt:lpstr>
      <vt:lpstr>Work Sample Design 4</vt:lpstr>
      <vt:lpstr>Work Sample Design</vt:lpstr>
      <vt:lpstr>The Writing Scoring Guide 1</vt:lpstr>
      <vt:lpstr>The Writing Scoring Guide 2</vt:lpstr>
      <vt:lpstr>Writing Scoring Scale</vt:lpstr>
      <vt:lpstr>Six Writing Traits</vt:lpstr>
      <vt:lpstr>Ideas and Content</vt:lpstr>
      <vt:lpstr>Organization</vt:lpstr>
      <vt:lpstr>Sentence Fluency</vt:lpstr>
      <vt:lpstr>Conventions 1</vt:lpstr>
      <vt:lpstr>Conventions 2</vt:lpstr>
      <vt:lpstr>Grade Level Expectations</vt:lpstr>
      <vt:lpstr>Voice (Score is not required)</vt:lpstr>
      <vt:lpstr>Blank for accessibility</vt:lpstr>
      <vt:lpstr>Word Choice (Score is not required)</vt:lpstr>
      <vt:lpstr> The Writing Process</vt:lpstr>
      <vt:lpstr>Writing Across the Curriculum 1</vt:lpstr>
      <vt:lpstr>Writing Across the Curriculum 2</vt:lpstr>
      <vt:lpstr>Writing Across the Curriculum 3</vt:lpstr>
      <vt:lpstr>Formative Assessment</vt:lpstr>
      <vt:lpstr>Summative Assessment</vt:lpstr>
      <vt:lpstr>Essential Skill Proficiency</vt:lpstr>
      <vt:lpstr>Work Sample Implementation 1</vt:lpstr>
      <vt:lpstr>Work Sample Implementation 2</vt:lpstr>
      <vt:lpstr>Work Sample Implementation 3</vt:lpstr>
      <vt:lpstr>Work Sample Implementation 4</vt:lpstr>
      <vt:lpstr>Work Sample Implementation 5</vt:lpstr>
      <vt:lpstr>Resources &amp; Coming Attractions</vt:lpstr>
      <vt:lpstr>A Parting Thought</vt:lpstr>
    </vt:vector>
  </TitlesOfParts>
  <Manager/>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subject/>
  <dc:creator>Barbara Wolfe</dc:creator>
  <cp:keywords/>
  <dc:description/>
  <cp:lastModifiedBy>"AspengrK"</cp:lastModifiedBy>
  <cp:revision>255</cp:revision>
  <dcterms:created xsi:type="dcterms:W3CDTF">2010-10-28T17:30:00Z</dcterms:created>
  <dcterms:modified xsi:type="dcterms:W3CDTF">2019-10-24T06:21:35Z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490681L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TS001136798</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Sample presentation slides (Clean lines design)</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EY001138790</vt:lpwstr>
  </property>
  <property fmtid="{D5CDD505-2E9C-101B-9397-08002B2CF9AE}" pid="21" name="SourceTitle">
    <vt:lpwstr>Sample presentation slides (Clean lines design)</vt:lpwstr>
  </property>
  <property fmtid="{D5CDD505-2E9C-101B-9397-08002B2CF9AE}" pid="22" name="TPApplication">
    <vt:lpwstr>PowerPoint</vt:lpwstr>
  </property>
  <property fmtid="{D5CDD505-2E9C-101B-9397-08002B2CF9AE}" pid="23" name="TPLaunchHelpLink">
    <vt:lpwstr/>
  </property>
  <property fmtid="{D5CDD505-2E9C-101B-9397-08002B2CF9AE}" pid="24" name="TemplateType">
    <vt:lpwstr>Presentations</vt:lpwstr>
  </property>
  <property fmtid="{D5CDD505-2E9C-101B-9397-08002B2CF9AE}" pid="25" name="OpenTemplate">
    <vt:lpwstr>1</vt:lpwstr>
  </property>
  <property fmtid="{D5CDD505-2E9C-101B-9397-08002B2CF9AE}" pid="26" name="UACurrentWords">
    <vt:lpwstr>0</vt:lpwstr>
  </property>
  <property fmtid="{D5CDD505-2E9C-101B-9397-08002B2CF9AE}" pid="27" name="UALocRecommendation">
    <vt:lpwstr>Localize</vt:lpwstr>
  </property>
  <property fmtid="{D5CDD505-2E9C-101B-9397-08002B2CF9AE}" pid="28" name="Applications">
    <vt:lpwstr>79;#Template 12;#64;#PowerPoint 2003;#67;#PowerPoint - Design Templt 12;#182;#Office XP;#65;#Microsoft Office PowerPoint 2007;#66;#PowerPoint - Design Templt 2003</vt:lpwstr>
  </property>
  <property fmtid="{D5CDD505-2E9C-101B-9397-08002B2CF9AE}" pid="29" name="TemplateStatus">
    <vt:lpwstr>Complete</vt:lpwstr>
  </property>
  <property fmtid="{D5CDD505-2E9C-101B-9397-08002B2CF9AE}" pid="30" name="ContentTypeId">
    <vt:lpwstr>0x01010096DEBD80F6EFF343A082A1AF9D939F5E</vt:lpwstr>
  </property>
  <property fmtid="{D5CDD505-2E9C-101B-9397-08002B2CF9AE}" pid="31" name="IsDeleted">
    <vt:lpwstr>0</vt:lpwstr>
  </property>
  <property fmtid="{D5CDD505-2E9C-101B-9397-08002B2CF9AE}" pid="32" name="ShowIn">
    <vt:lpwstr>Show everywhere</vt:lpwstr>
  </property>
  <property fmtid="{D5CDD505-2E9C-101B-9397-08002B2CF9AE}" pid="33" name="PublishStatusLookup">
    <vt:lpwstr>259247</vt:lpwstr>
  </property>
  <property fmtid="{D5CDD505-2E9C-101B-9397-08002B2CF9AE}" pid="34" name="TPClientViewer">
    <vt:lpwstr>Microsoft Office PowerPoint</vt:lpwstr>
  </property>
  <property fmtid="{D5CDD505-2E9C-101B-9397-08002B2CF9AE}" pid="35" name="TPComponent">
    <vt:lpwstr>PPTFiles</vt:lpwstr>
  </property>
  <property fmtid="{D5CDD505-2E9C-101B-9397-08002B2CF9AE}" pid="36" name="TPNamespace">
    <vt:lpwstr>POWERPNT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TP001136798</vt:lpwstr>
  </property>
  <property fmtid="{D5CDD505-2E9C-101B-9397-08002B2CF9AE}" pid="41" name="NumericAssetId">
    <vt:lpwstr/>
  </property>
  <property fmtid="{D5CDD505-2E9C-101B-9397-08002B2CF9AE}" pid="42" name="AppVer">
    <vt:lpwstr/>
  </property>
</Properties>
</file>