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5"/>
  </p:sldMasterIdLst>
  <p:notesMasterIdLst>
    <p:notesMasterId r:id="rId45"/>
  </p:notesMasterIdLst>
  <p:handoutMasterIdLst>
    <p:handoutMasterId r:id="rId46"/>
  </p:handoutMasterIdLst>
  <p:sldIdLst>
    <p:sldId id="258" r:id="rId6"/>
    <p:sldId id="267" r:id="rId7"/>
    <p:sldId id="296" r:id="rId8"/>
    <p:sldId id="289" r:id="rId9"/>
    <p:sldId id="311" r:id="rId10"/>
    <p:sldId id="302" r:id="rId11"/>
    <p:sldId id="303" r:id="rId12"/>
    <p:sldId id="260" r:id="rId13"/>
    <p:sldId id="282" r:id="rId14"/>
    <p:sldId id="308" r:id="rId15"/>
    <p:sldId id="269" r:id="rId16"/>
    <p:sldId id="271" r:id="rId17"/>
    <p:sldId id="273" r:id="rId18"/>
    <p:sldId id="277" r:id="rId19"/>
    <p:sldId id="278" r:id="rId20"/>
    <p:sldId id="280" r:id="rId21"/>
    <p:sldId id="279" r:id="rId22"/>
    <p:sldId id="274" r:id="rId23"/>
    <p:sldId id="275" r:id="rId24"/>
    <p:sldId id="276" r:id="rId25"/>
    <p:sldId id="261" r:id="rId26"/>
    <p:sldId id="268" r:id="rId27"/>
    <p:sldId id="285" r:id="rId28"/>
    <p:sldId id="290" r:id="rId29"/>
    <p:sldId id="309" r:id="rId30"/>
    <p:sldId id="291" r:id="rId31"/>
    <p:sldId id="292" r:id="rId32"/>
    <p:sldId id="283" r:id="rId33"/>
    <p:sldId id="304" r:id="rId34"/>
    <p:sldId id="287" r:id="rId35"/>
    <p:sldId id="305" r:id="rId36"/>
    <p:sldId id="294" r:id="rId37"/>
    <p:sldId id="310" r:id="rId38"/>
    <p:sldId id="299" r:id="rId39"/>
    <p:sldId id="306" r:id="rId40"/>
    <p:sldId id="300" r:id="rId41"/>
    <p:sldId id="301" r:id="rId42"/>
    <p:sldId id="293" r:id="rId43"/>
    <p:sldId id="307" r:id="rId4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99"/>
    <a:srgbClr val="00CC99"/>
    <a:srgbClr val="9966FF"/>
    <a:srgbClr val="CC66FF"/>
    <a:srgbClr val="9900CC"/>
    <a:srgbClr val="CCCCFF"/>
    <a:srgbClr val="0099CC"/>
    <a:srgbClr val="008080"/>
    <a:srgbClr val="BDE7FF"/>
    <a:srgbClr val="99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183" autoAdjust="0"/>
    <p:restoredTop sz="74731" autoAdjust="0"/>
  </p:normalViewPr>
  <p:slideViewPr>
    <p:cSldViewPr>
      <p:cViewPr>
        <p:scale>
          <a:sx n="66" d="100"/>
          <a:sy n="66" d="100"/>
        </p:scale>
        <p:origin x="24" y="135"/>
      </p:cViewPr>
      <p:guideLst>
        <p:guide orient="horz" pos="2160"/>
        <p:guide pos="2880"/>
      </p:guideLst>
    </p:cSldViewPr>
  </p:slideViewPr>
  <p:notesTextViewPr>
    <p:cViewPr>
      <p:scale>
        <a:sx n="100" d="100"/>
        <a:sy n="100" d="100"/>
      </p:scale>
      <p:origin x="0" y="0"/>
    </p:cViewPr>
  </p:notesTextViewPr>
  <p:sorterViewPr>
    <p:cViewPr>
      <p:scale>
        <a:sx n="66" d="100"/>
        <a:sy n="66" d="100"/>
      </p:scale>
      <p:origin x="0" y="414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notesMaster" Target="notesMasters/notesMaster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viewProps" Target="viewProps.xml"/><Relationship Id="rId8" Type="http://schemas.openxmlformats.org/officeDocument/2006/relationships/slide" Target="slides/slide3.xml"/></Relationships>
</file>

<file path=ppt/diagrams/_rels/drawing4.xml.rels><?xml version="1.0" encoding="UTF-8" standalone="yes"?>
<Relationships xmlns="http://schemas.openxmlformats.org/package/2006/relationships"><Relationship Id="rId1" Type="http://schemas.openxmlformats.org/officeDocument/2006/relationships/image" Target="../media/image1.jpe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93F715C-E292-41CE-8167-789F234BD00E}" type="doc">
      <dgm:prSet loTypeId="urn:microsoft.com/office/officeart/2005/8/layout/target3" loCatId="relationship" qsTypeId="urn:microsoft.com/office/officeart/2005/8/quickstyle/simple1" qsCatId="simple" csTypeId="urn:microsoft.com/office/officeart/2005/8/colors/colorful4" csCatId="colorful" phldr="1"/>
      <dgm:spPr/>
      <dgm:t>
        <a:bodyPr/>
        <a:lstStyle/>
        <a:p>
          <a:endParaRPr lang="en-US"/>
        </a:p>
      </dgm:t>
    </dgm:pt>
    <dgm:pt modelId="{E2E916AE-58C7-4AC6-85EE-F875F0E59141}">
      <dgm:prSet phldrT="[Text]"/>
      <dgm:spPr/>
      <dgm:t>
        <a:bodyPr/>
        <a:lstStyle/>
        <a:p>
          <a:r>
            <a:rPr lang="en-US" dirty="0" smtClean="0"/>
            <a:t>Easy to Read Aloud?</a:t>
          </a:r>
          <a:endParaRPr lang="en-US" dirty="0"/>
        </a:p>
      </dgm:t>
    </dgm:pt>
    <dgm:pt modelId="{99302148-CB74-468E-8D4F-75CE5988E1E0}" type="parTrans" cxnId="{ADC551E5-893B-4681-939A-7895E9F9EF95}">
      <dgm:prSet/>
      <dgm:spPr/>
      <dgm:t>
        <a:bodyPr/>
        <a:lstStyle/>
        <a:p>
          <a:endParaRPr lang="en-US"/>
        </a:p>
      </dgm:t>
    </dgm:pt>
    <dgm:pt modelId="{DB85C020-7F22-4ED5-85B1-E4B35DBC0508}" type="sibTrans" cxnId="{ADC551E5-893B-4681-939A-7895E9F9EF95}">
      <dgm:prSet/>
      <dgm:spPr/>
      <dgm:t>
        <a:bodyPr/>
        <a:lstStyle/>
        <a:p>
          <a:endParaRPr lang="en-US"/>
        </a:p>
      </dgm:t>
    </dgm:pt>
    <dgm:pt modelId="{D6E89A5C-CBC4-40E2-BF38-7FB83153BB9D}">
      <dgm:prSet phldrT="[Text]"/>
      <dgm:spPr/>
      <dgm:t>
        <a:bodyPr/>
        <a:lstStyle/>
        <a:p>
          <a:r>
            <a:rPr lang="en-US" dirty="0" smtClean="0"/>
            <a:t>Supply Punctuation where natural</a:t>
          </a:r>
          <a:endParaRPr lang="en-US" dirty="0"/>
        </a:p>
      </dgm:t>
    </dgm:pt>
    <dgm:pt modelId="{F22AC644-3F08-4990-AA73-3F9E35B5CFAE}" type="parTrans" cxnId="{55CB6C6C-747D-4384-A13A-F7E6FFEDC267}">
      <dgm:prSet/>
      <dgm:spPr/>
      <dgm:t>
        <a:bodyPr/>
        <a:lstStyle/>
        <a:p>
          <a:endParaRPr lang="en-US"/>
        </a:p>
      </dgm:t>
    </dgm:pt>
    <dgm:pt modelId="{0E904B11-AFB9-48A3-81ED-3873A18C3318}" type="sibTrans" cxnId="{55CB6C6C-747D-4384-A13A-F7E6FFEDC267}">
      <dgm:prSet/>
      <dgm:spPr/>
      <dgm:t>
        <a:bodyPr/>
        <a:lstStyle/>
        <a:p>
          <a:endParaRPr lang="en-US"/>
        </a:p>
      </dgm:t>
    </dgm:pt>
    <dgm:pt modelId="{790767B3-E9C8-4EC6-AC2D-F8CFE624C4B1}">
      <dgm:prSet phldrT="[Text]"/>
      <dgm:spPr/>
      <dgm:t>
        <a:bodyPr/>
        <a:lstStyle/>
        <a:p>
          <a:r>
            <a:rPr lang="en-US" dirty="0" smtClean="0"/>
            <a:t>Enough Variety?</a:t>
          </a:r>
          <a:endParaRPr lang="en-US" dirty="0"/>
        </a:p>
      </dgm:t>
    </dgm:pt>
    <dgm:pt modelId="{A8AA9898-39FB-4B8A-8FF8-70E044288927}" type="parTrans" cxnId="{33392708-31F5-48CA-A2F3-2349F3961940}">
      <dgm:prSet/>
      <dgm:spPr/>
      <dgm:t>
        <a:bodyPr/>
        <a:lstStyle/>
        <a:p>
          <a:endParaRPr lang="en-US"/>
        </a:p>
      </dgm:t>
    </dgm:pt>
    <dgm:pt modelId="{50A5542B-8DFC-4569-8570-9550B38FB2F3}" type="sibTrans" cxnId="{33392708-31F5-48CA-A2F3-2349F3961940}">
      <dgm:prSet/>
      <dgm:spPr/>
      <dgm:t>
        <a:bodyPr/>
        <a:lstStyle/>
        <a:p>
          <a:endParaRPr lang="en-US"/>
        </a:p>
      </dgm:t>
    </dgm:pt>
    <dgm:pt modelId="{6D97AA0C-A73D-49C6-AFEA-7AC6FD2EF88F}">
      <dgm:prSet phldrT="[Text]"/>
      <dgm:spPr/>
      <dgm:t>
        <a:bodyPr/>
        <a:lstStyle/>
        <a:p>
          <a:r>
            <a:rPr lang="en-US" dirty="0" smtClean="0"/>
            <a:t>Sentence Structure</a:t>
          </a:r>
          <a:endParaRPr lang="en-US" dirty="0"/>
        </a:p>
      </dgm:t>
    </dgm:pt>
    <dgm:pt modelId="{8481FB9A-8A02-4B4F-8294-0EBFC5C7240C}" type="parTrans" cxnId="{AC7973EF-E590-4127-80FB-A5890AD157C4}">
      <dgm:prSet/>
      <dgm:spPr/>
      <dgm:t>
        <a:bodyPr/>
        <a:lstStyle/>
        <a:p>
          <a:endParaRPr lang="en-US"/>
        </a:p>
      </dgm:t>
    </dgm:pt>
    <dgm:pt modelId="{7BE47641-DBDF-4033-8C89-D1CD99089EAC}" type="sibTrans" cxnId="{AC7973EF-E590-4127-80FB-A5890AD157C4}">
      <dgm:prSet/>
      <dgm:spPr/>
      <dgm:t>
        <a:bodyPr/>
        <a:lstStyle/>
        <a:p>
          <a:endParaRPr lang="en-US"/>
        </a:p>
      </dgm:t>
    </dgm:pt>
    <dgm:pt modelId="{FB6FD3DB-48E9-4F5F-90F9-5CFF63753EAC}">
      <dgm:prSet phldrT="[Text]"/>
      <dgm:spPr/>
      <dgm:t>
        <a:bodyPr/>
        <a:lstStyle/>
        <a:p>
          <a:r>
            <a:rPr lang="en-US" dirty="0" smtClean="0"/>
            <a:t>Sentence Beginnings</a:t>
          </a:r>
          <a:endParaRPr lang="en-US" dirty="0"/>
        </a:p>
      </dgm:t>
    </dgm:pt>
    <dgm:pt modelId="{CCBBFDEB-D594-4EB5-80A3-A52F57B79D69}" type="parTrans" cxnId="{32067B7B-62CD-4C37-ACF0-9CB7295FB6A2}">
      <dgm:prSet/>
      <dgm:spPr/>
      <dgm:t>
        <a:bodyPr/>
        <a:lstStyle/>
        <a:p>
          <a:endParaRPr lang="en-US"/>
        </a:p>
      </dgm:t>
    </dgm:pt>
    <dgm:pt modelId="{01EBD60F-9ADD-4B27-883C-45B6FEEED135}" type="sibTrans" cxnId="{32067B7B-62CD-4C37-ACF0-9CB7295FB6A2}">
      <dgm:prSet/>
      <dgm:spPr/>
      <dgm:t>
        <a:bodyPr/>
        <a:lstStyle/>
        <a:p>
          <a:endParaRPr lang="en-US"/>
        </a:p>
      </dgm:t>
    </dgm:pt>
    <dgm:pt modelId="{2DA844BE-4C35-4AA5-8CA0-A9726A92B2EC}">
      <dgm:prSet phldrT="[Text]"/>
      <dgm:spPr/>
      <dgm:t>
        <a:bodyPr/>
        <a:lstStyle/>
        <a:p>
          <a:r>
            <a:rPr lang="en-US" dirty="0" smtClean="0"/>
            <a:t>Stylistic Control?</a:t>
          </a:r>
          <a:endParaRPr lang="en-US" dirty="0"/>
        </a:p>
      </dgm:t>
    </dgm:pt>
    <dgm:pt modelId="{8A6A298D-74D8-4598-A3D5-47E1B82785FD}" type="parTrans" cxnId="{97ABFC0B-34D6-4DCC-8BE7-8C5B22D97C27}">
      <dgm:prSet/>
      <dgm:spPr/>
      <dgm:t>
        <a:bodyPr/>
        <a:lstStyle/>
        <a:p>
          <a:endParaRPr lang="en-US"/>
        </a:p>
      </dgm:t>
    </dgm:pt>
    <dgm:pt modelId="{A45C1764-C956-425E-8192-A2731C9093B3}" type="sibTrans" cxnId="{97ABFC0B-34D6-4DCC-8BE7-8C5B22D97C27}">
      <dgm:prSet/>
      <dgm:spPr/>
      <dgm:t>
        <a:bodyPr/>
        <a:lstStyle/>
        <a:p>
          <a:endParaRPr lang="en-US"/>
        </a:p>
      </dgm:t>
    </dgm:pt>
    <dgm:pt modelId="{FD7ADD01-8424-49B5-8192-ACECC7E60F9D}">
      <dgm:prSet phldrT="[Text]"/>
      <dgm:spPr/>
      <dgm:t>
        <a:bodyPr/>
        <a:lstStyle/>
        <a:p>
          <a:r>
            <a:rPr lang="en-US" dirty="0" smtClean="0"/>
            <a:t>Effective fragments</a:t>
          </a:r>
          <a:endParaRPr lang="en-US" dirty="0"/>
        </a:p>
      </dgm:t>
    </dgm:pt>
    <dgm:pt modelId="{1ADD41BD-A0B7-4631-9C14-2FF39ECE81AF}" type="parTrans" cxnId="{C5D7518D-7E3F-48F6-A089-43D345EB16AB}">
      <dgm:prSet/>
      <dgm:spPr/>
      <dgm:t>
        <a:bodyPr/>
        <a:lstStyle/>
        <a:p>
          <a:endParaRPr lang="en-US"/>
        </a:p>
      </dgm:t>
    </dgm:pt>
    <dgm:pt modelId="{8ED63D94-A809-4FA8-A342-6A957317B98E}" type="sibTrans" cxnId="{C5D7518D-7E3F-48F6-A089-43D345EB16AB}">
      <dgm:prSet/>
      <dgm:spPr/>
      <dgm:t>
        <a:bodyPr/>
        <a:lstStyle/>
        <a:p>
          <a:endParaRPr lang="en-US"/>
        </a:p>
      </dgm:t>
    </dgm:pt>
    <dgm:pt modelId="{BF2FE2CB-8263-40EA-860B-117C710BC49A}">
      <dgm:prSet phldrT="[Text]"/>
      <dgm:spPr/>
      <dgm:t>
        <a:bodyPr/>
        <a:lstStyle/>
        <a:p>
          <a:r>
            <a:rPr lang="en-US" dirty="0" smtClean="0"/>
            <a:t>Natural dialogue</a:t>
          </a:r>
          <a:endParaRPr lang="en-US" dirty="0"/>
        </a:p>
      </dgm:t>
    </dgm:pt>
    <dgm:pt modelId="{A364FCDF-FA33-40A8-942F-12DF95EB65A2}" type="parTrans" cxnId="{B79270F0-6B10-48D4-9861-37C19AE98E3D}">
      <dgm:prSet/>
      <dgm:spPr/>
      <dgm:t>
        <a:bodyPr/>
        <a:lstStyle/>
        <a:p>
          <a:endParaRPr lang="en-US"/>
        </a:p>
      </dgm:t>
    </dgm:pt>
    <dgm:pt modelId="{94B9FDEA-6C33-4094-B5F6-8E22D1FC7087}" type="sibTrans" cxnId="{B79270F0-6B10-48D4-9861-37C19AE98E3D}">
      <dgm:prSet/>
      <dgm:spPr/>
      <dgm:t>
        <a:bodyPr/>
        <a:lstStyle/>
        <a:p>
          <a:endParaRPr lang="en-US"/>
        </a:p>
      </dgm:t>
    </dgm:pt>
    <dgm:pt modelId="{3F26FB21-20CF-450D-98F6-478BCA8DCD70}">
      <dgm:prSet phldrT="[Text]"/>
      <dgm:spPr/>
      <dgm:t>
        <a:bodyPr/>
        <a:lstStyle/>
        <a:p>
          <a:r>
            <a:rPr lang="en-US" dirty="0" smtClean="0"/>
            <a:t>Sentence Lengths</a:t>
          </a:r>
          <a:endParaRPr lang="en-US" dirty="0"/>
        </a:p>
      </dgm:t>
    </dgm:pt>
    <dgm:pt modelId="{24F6D165-4B15-44B5-9ECC-9585CF3180B7}" type="parTrans" cxnId="{26EE19FF-10BB-4E4D-8C93-4369A6255B6D}">
      <dgm:prSet/>
      <dgm:spPr/>
      <dgm:t>
        <a:bodyPr/>
        <a:lstStyle/>
        <a:p>
          <a:endParaRPr lang="en-US"/>
        </a:p>
      </dgm:t>
    </dgm:pt>
    <dgm:pt modelId="{2E57EF27-301C-46F7-ACE8-67C74A8DCC83}" type="sibTrans" cxnId="{26EE19FF-10BB-4E4D-8C93-4369A6255B6D}">
      <dgm:prSet/>
      <dgm:spPr/>
      <dgm:t>
        <a:bodyPr/>
        <a:lstStyle/>
        <a:p>
          <a:endParaRPr lang="en-US"/>
        </a:p>
      </dgm:t>
    </dgm:pt>
    <dgm:pt modelId="{29FB92B7-88E6-461A-A538-4B4C1E389543}" type="pres">
      <dgm:prSet presAssocID="{993F715C-E292-41CE-8167-789F234BD00E}" presName="Name0" presStyleCnt="0">
        <dgm:presLayoutVars>
          <dgm:chMax val="7"/>
          <dgm:dir/>
          <dgm:animLvl val="lvl"/>
          <dgm:resizeHandles val="exact"/>
        </dgm:presLayoutVars>
      </dgm:prSet>
      <dgm:spPr/>
      <dgm:t>
        <a:bodyPr/>
        <a:lstStyle/>
        <a:p>
          <a:endParaRPr lang="en-US"/>
        </a:p>
      </dgm:t>
    </dgm:pt>
    <dgm:pt modelId="{11298D77-61A3-40FB-BA4D-D62BC8DCD68E}" type="pres">
      <dgm:prSet presAssocID="{E2E916AE-58C7-4AC6-85EE-F875F0E59141}" presName="circle1" presStyleLbl="node1" presStyleIdx="0" presStyleCnt="3" custScaleX="112644"/>
      <dgm:spPr/>
    </dgm:pt>
    <dgm:pt modelId="{5E3A7026-6C23-438A-90AC-FC16E914758F}" type="pres">
      <dgm:prSet presAssocID="{E2E916AE-58C7-4AC6-85EE-F875F0E59141}" presName="space" presStyleCnt="0"/>
      <dgm:spPr/>
    </dgm:pt>
    <dgm:pt modelId="{B84E54D9-1091-4FFA-B3DF-6CCE3F7734A9}" type="pres">
      <dgm:prSet presAssocID="{E2E916AE-58C7-4AC6-85EE-F875F0E59141}" presName="rect1" presStyleLbl="alignAcc1" presStyleIdx="0" presStyleCnt="3"/>
      <dgm:spPr/>
      <dgm:t>
        <a:bodyPr/>
        <a:lstStyle/>
        <a:p>
          <a:endParaRPr lang="en-US"/>
        </a:p>
      </dgm:t>
    </dgm:pt>
    <dgm:pt modelId="{076BF64A-5845-4880-A352-C58634A20E34}" type="pres">
      <dgm:prSet presAssocID="{790767B3-E9C8-4EC6-AC2D-F8CFE624C4B1}" presName="vertSpace2" presStyleLbl="node1" presStyleIdx="0" presStyleCnt="3"/>
      <dgm:spPr/>
    </dgm:pt>
    <dgm:pt modelId="{3BAE4660-F83E-4AAF-B557-374843E65624}" type="pres">
      <dgm:prSet presAssocID="{790767B3-E9C8-4EC6-AC2D-F8CFE624C4B1}" presName="circle2" presStyleLbl="node1" presStyleIdx="1" presStyleCnt="3"/>
      <dgm:spPr/>
    </dgm:pt>
    <dgm:pt modelId="{F2E251B0-564B-46DA-8807-65AD03F865AD}" type="pres">
      <dgm:prSet presAssocID="{790767B3-E9C8-4EC6-AC2D-F8CFE624C4B1}" presName="rect2" presStyleLbl="alignAcc1" presStyleIdx="1" presStyleCnt="3"/>
      <dgm:spPr/>
      <dgm:t>
        <a:bodyPr/>
        <a:lstStyle/>
        <a:p>
          <a:endParaRPr lang="en-US"/>
        </a:p>
      </dgm:t>
    </dgm:pt>
    <dgm:pt modelId="{0556AE74-8B53-463D-AA6B-03DD781492C1}" type="pres">
      <dgm:prSet presAssocID="{2DA844BE-4C35-4AA5-8CA0-A9726A92B2EC}" presName="vertSpace3" presStyleLbl="node1" presStyleIdx="1" presStyleCnt="3"/>
      <dgm:spPr/>
    </dgm:pt>
    <dgm:pt modelId="{B7D11C12-6E37-4A41-9B82-FA44660A6263}" type="pres">
      <dgm:prSet presAssocID="{2DA844BE-4C35-4AA5-8CA0-A9726A92B2EC}" presName="circle3" presStyleLbl="node1" presStyleIdx="2" presStyleCnt="3"/>
      <dgm:spPr/>
    </dgm:pt>
    <dgm:pt modelId="{B5D282D0-5E58-4751-9356-AAA5F93CEE3F}" type="pres">
      <dgm:prSet presAssocID="{2DA844BE-4C35-4AA5-8CA0-A9726A92B2EC}" presName="rect3" presStyleLbl="alignAcc1" presStyleIdx="2" presStyleCnt="3" custScaleX="100000" custScaleY="100000"/>
      <dgm:spPr/>
      <dgm:t>
        <a:bodyPr/>
        <a:lstStyle/>
        <a:p>
          <a:endParaRPr lang="en-US"/>
        </a:p>
      </dgm:t>
    </dgm:pt>
    <dgm:pt modelId="{B3EDCBE9-9122-4311-A790-4AE3DDC113F8}" type="pres">
      <dgm:prSet presAssocID="{E2E916AE-58C7-4AC6-85EE-F875F0E59141}" presName="rect1ParTx" presStyleLbl="alignAcc1" presStyleIdx="2" presStyleCnt="3">
        <dgm:presLayoutVars>
          <dgm:chMax val="1"/>
          <dgm:bulletEnabled val="1"/>
        </dgm:presLayoutVars>
      </dgm:prSet>
      <dgm:spPr/>
      <dgm:t>
        <a:bodyPr/>
        <a:lstStyle/>
        <a:p>
          <a:endParaRPr lang="en-US"/>
        </a:p>
      </dgm:t>
    </dgm:pt>
    <dgm:pt modelId="{A827CFDA-940A-4E45-96DA-C376FE53F617}" type="pres">
      <dgm:prSet presAssocID="{E2E916AE-58C7-4AC6-85EE-F875F0E59141}" presName="rect1ChTx" presStyleLbl="alignAcc1" presStyleIdx="2" presStyleCnt="3">
        <dgm:presLayoutVars>
          <dgm:bulletEnabled val="1"/>
        </dgm:presLayoutVars>
      </dgm:prSet>
      <dgm:spPr/>
      <dgm:t>
        <a:bodyPr/>
        <a:lstStyle/>
        <a:p>
          <a:endParaRPr lang="en-US"/>
        </a:p>
      </dgm:t>
    </dgm:pt>
    <dgm:pt modelId="{ED9E322C-80B7-489B-ABDC-2BCDF1918B75}" type="pres">
      <dgm:prSet presAssocID="{790767B3-E9C8-4EC6-AC2D-F8CFE624C4B1}" presName="rect2ParTx" presStyleLbl="alignAcc1" presStyleIdx="2" presStyleCnt="3">
        <dgm:presLayoutVars>
          <dgm:chMax val="1"/>
          <dgm:bulletEnabled val="1"/>
        </dgm:presLayoutVars>
      </dgm:prSet>
      <dgm:spPr/>
      <dgm:t>
        <a:bodyPr/>
        <a:lstStyle/>
        <a:p>
          <a:endParaRPr lang="en-US"/>
        </a:p>
      </dgm:t>
    </dgm:pt>
    <dgm:pt modelId="{08C57C72-EBBB-44AF-8119-01D4F1D35096}" type="pres">
      <dgm:prSet presAssocID="{790767B3-E9C8-4EC6-AC2D-F8CFE624C4B1}" presName="rect2ChTx" presStyleLbl="alignAcc1" presStyleIdx="2" presStyleCnt="3">
        <dgm:presLayoutVars>
          <dgm:bulletEnabled val="1"/>
        </dgm:presLayoutVars>
      </dgm:prSet>
      <dgm:spPr/>
      <dgm:t>
        <a:bodyPr/>
        <a:lstStyle/>
        <a:p>
          <a:endParaRPr lang="en-US"/>
        </a:p>
      </dgm:t>
    </dgm:pt>
    <dgm:pt modelId="{6D279B00-69DA-46C1-95A7-70435652D80A}" type="pres">
      <dgm:prSet presAssocID="{2DA844BE-4C35-4AA5-8CA0-A9726A92B2EC}" presName="rect3ParTx" presStyleLbl="alignAcc1" presStyleIdx="2" presStyleCnt="3">
        <dgm:presLayoutVars>
          <dgm:chMax val="1"/>
          <dgm:bulletEnabled val="1"/>
        </dgm:presLayoutVars>
      </dgm:prSet>
      <dgm:spPr/>
      <dgm:t>
        <a:bodyPr/>
        <a:lstStyle/>
        <a:p>
          <a:endParaRPr lang="en-US"/>
        </a:p>
      </dgm:t>
    </dgm:pt>
    <dgm:pt modelId="{B804C99F-578F-466E-AED0-3511B308892B}" type="pres">
      <dgm:prSet presAssocID="{2DA844BE-4C35-4AA5-8CA0-A9726A92B2EC}" presName="rect3ChTx" presStyleLbl="alignAcc1" presStyleIdx="2" presStyleCnt="3">
        <dgm:presLayoutVars>
          <dgm:bulletEnabled val="1"/>
        </dgm:presLayoutVars>
      </dgm:prSet>
      <dgm:spPr/>
      <dgm:t>
        <a:bodyPr/>
        <a:lstStyle/>
        <a:p>
          <a:endParaRPr lang="en-US"/>
        </a:p>
      </dgm:t>
    </dgm:pt>
  </dgm:ptLst>
  <dgm:cxnLst>
    <dgm:cxn modelId="{DFF52BF5-3273-4ED0-A562-C8BA07A0F025}" type="presOf" srcId="{993F715C-E292-41CE-8167-789F234BD00E}" destId="{29FB92B7-88E6-461A-A538-4B4C1E389543}" srcOrd="0" destOrd="0" presId="urn:microsoft.com/office/officeart/2005/8/layout/target3"/>
    <dgm:cxn modelId="{2199CC17-6863-4469-8F84-30982B55F3FB}" type="presOf" srcId="{2DA844BE-4C35-4AA5-8CA0-A9726A92B2EC}" destId="{B5D282D0-5E58-4751-9356-AAA5F93CEE3F}" srcOrd="0" destOrd="0" presId="urn:microsoft.com/office/officeart/2005/8/layout/target3"/>
    <dgm:cxn modelId="{A896D693-A0C9-4A31-BE41-843221969086}" type="presOf" srcId="{E2E916AE-58C7-4AC6-85EE-F875F0E59141}" destId="{B3EDCBE9-9122-4311-A790-4AE3DDC113F8}" srcOrd="1" destOrd="0" presId="urn:microsoft.com/office/officeart/2005/8/layout/target3"/>
    <dgm:cxn modelId="{33392708-31F5-48CA-A2F3-2349F3961940}" srcId="{993F715C-E292-41CE-8167-789F234BD00E}" destId="{790767B3-E9C8-4EC6-AC2D-F8CFE624C4B1}" srcOrd="1" destOrd="0" parTransId="{A8AA9898-39FB-4B8A-8FF8-70E044288927}" sibTransId="{50A5542B-8DFC-4569-8570-9550B38FB2F3}"/>
    <dgm:cxn modelId="{FC9C8FB6-E79A-4495-83BB-48F170F96356}" type="presOf" srcId="{FD7ADD01-8424-49B5-8192-ACECC7E60F9D}" destId="{B804C99F-578F-466E-AED0-3511B308892B}" srcOrd="0" destOrd="0" presId="urn:microsoft.com/office/officeart/2005/8/layout/target3"/>
    <dgm:cxn modelId="{97ABFC0B-34D6-4DCC-8BE7-8C5B22D97C27}" srcId="{993F715C-E292-41CE-8167-789F234BD00E}" destId="{2DA844BE-4C35-4AA5-8CA0-A9726A92B2EC}" srcOrd="2" destOrd="0" parTransId="{8A6A298D-74D8-4598-A3D5-47E1B82785FD}" sibTransId="{A45C1764-C956-425E-8192-A2731C9093B3}"/>
    <dgm:cxn modelId="{32067B7B-62CD-4C37-ACF0-9CB7295FB6A2}" srcId="{790767B3-E9C8-4EC6-AC2D-F8CFE624C4B1}" destId="{FB6FD3DB-48E9-4F5F-90F9-5CFF63753EAC}" srcOrd="1" destOrd="0" parTransId="{CCBBFDEB-D594-4EB5-80A3-A52F57B79D69}" sibTransId="{01EBD60F-9ADD-4B27-883C-45B6FEEED135}"/>
    <dgm:cxn modelId="{AC7973EF-E590-4127-80FB-A5890AD157C4}" srcId="{790767B3-E9C8-4EC6-AC2D-F8CFE624C4B1}" destId="{6D97AA0C-A73D-49C6-AFEA-7AC6FD2EF88F}" srcOrd="0" destOrd="0" parTransId="{8481FB9A-8A02-4B4F-8294-0EBFC5C7240C}" sibTransId="{7BE47641-DBDF-4033-8C89-D1CD99089EAC}"/>
    <dgm:cxn modelId="{EBADAB02-88D0-4CBB-BA8A-6B5C12DDA2DA}" type="presOf" srcId="{FB6FD3DB-48E9-4F5F-90F9-5CFF63753EAC}" destId="{08C57C72-EBBB-44AF-8119-01D4F1D35096}" srcOrd="0" destOrd="1" presId="urn:microsoft.com/office/officeart/2005/8/layout/target3"/>
    <dgm:cxn modelId="{6F4D41D7-1244-46BD-8692-0AB125E7969E}" type="presOf" srcId="{3F26FB21-20CF-450D-98F6-478BCA8DCD70}" destId="{08C57C72-EBBB-44AF-8119-01D4F1D35096}" srcOrd="0" destOrd="2" presId="urn:microsoft.com/office/officeart/2005/8/layout/target3"/>
    <dgm:cxn modelId="{55CB6C6C-747D-4384-A13A-F7E6FFEDC267}" srcId="{E2E916AE-58C7-4AC6-85EE-F875F0E59141}" destId="{D6E89A5C-CBC4-40E2-BF38-7FB83153BB9D}" srcOrd="0" destOrd="0" parTransId="{F22AC644-3F08-4990-AA73-3F9E35B5CFAE}" sibTransId="{0E904B11-AFB9-48A3-81ED-3873A18C3318}"/>
    <dgm:cxn modelId="{F1FC0994-BA95-4078-B707-8E04033AFF12}" type="presOf" srcId="{D6E89A5C-CBC4-40E2-BF38-7FB83153BB9D}" destId="{A827CFDA-940A-4E45-96DA-C376FE53F617}" srcOrd="0" destOrd="0" presId="urn:microsoft.com/office/officeart/2005/8/layout/target3"/>
    <dgm:cxn modelId="{C7D67B97-11A6-4BF8-A2AC-AD97DAA125D7}" type="presOf" srcId="{790767B3-E9C8-4EC6-AC2D-F8CFE624C4B1}" destId="{F2E251B0-564B-46DA-8807-65AD03F865AD}" srcOrd="0" destOrd="0" presId="urn:microsoft.com/office/officeart/2005/8/layout/target3"/>
    <dgm:cxn modelId="{ADC551E5-893B-4681-939A-7895E9F9EF95}" srcId="{993F715C-E292-41CE-8167-789F234BD00E}" destId="{E2E916AE-58C7-4AC6-85EE-F875F0E59141}" srcOrd="0" destOrd="0" parTransId="{99302148-CB74-468E-8D4F-75CE5988E1E0}" sibTransId="{DB85C020-7F22-4ED5-85B1-E4B35DBC0508}"/>
    <dgm:cxn modelId="{29EA2710-E323-4C1C-A97F-D588504ECC96}" type="presOf" srcId="{790767B3-E9C8-4EC6-AC2D-F8CFE624C4B1}" destId="{ED9E322C-80B7-489B-ABDC-2BCDF1918B75}" srcOrd="1" destOrd="0" presId="urn:microsoft.com/office/officeart/2005/8/layout/target3"/>
    <dgm:cxn modelId="{DD08A4F8-8C61-477D-9622-9BC0EBEEC1E0}" type="presOf" srcId="{E2E916AE-58C7-4AC6-85EE-F875F0E59141}" destId="{B84E54D9-1091-4FFA-B3DF-6CCE3F7734A9}" srcOrd="0" destOrd="0" presId="urn:microsoft.com/office/officeart/2005/8/layout/target3"/>
    <dgm:cxn modelId="{26EE19FF-10BB-4E4D-8C93-4369A6255B6D}" srcId="{790767B3-E9C8-4EC6-AC2D-F8CFE624C4B1}" destId="{3F26FB21-20CF-450D-98F6-478BCA8DCD70}" srcOrd="2" destOrd="0" parTransId="{24F6D165-4B15-44B5-9ECC-9585CF3180B7}" sibTransId="{2E57EF27-301C-46F7-ACE8-67C74A8DCC83}"/>
    <dgm:cxn modelId="{C5D7518D-7E3F-48F6-A089-43D345EB16AB}" srcId="{2DA844BE-4C35-4AA5-8CA0-A9726A92B2EC}" destId="{FD7ADD01-8424-49B5-8192-ACECC7E60F9D}" srcOrd="0" destOrd="0" parTransId="{1ADD41BD-A0B7-4631-9C14-2FF39ECE81AF}" sibTransId="{8ED63D94-A809-4FA8-A342-6A957317B98E}"/>
    <dgm:cxn modelId="{EB24C567-CDA0-4927-92D9-A0F958AFB196}" type="presOf" srcId="{2DA844BE-4C35-4AA5-8CA0-A9726A92B2EC}" destId="{6D279B00-69DA-46C1-95A7-70435652D80A}" srcOrd="1" destOrd="0" presId="urn:microsoft.com/office/officeart/2005/8/layout/target3"/>
    <dgm:cxn modelId="{B79270F0-6B10-48D4-9861-37C19AE98E3D}" srcId="{2DA844BE-4C35-4AA5-8CA0-A9726A92B2EC}" destId="{BF2FE2CB-8263-40EA-860B-117C710BC49A}" srcOrd="1" destOrd="0" parTransId="{A364FCDF-FA33-40A8-942F-12DF95EB65A2}" sibTransId="{94B9FDEA-6C33-4094-B5F6-8E22D1FC7087}"/>
    <dgm:cxn modelId="{A7CDDB05-EC1B-454A-BD5C-B6326E5F846B}" type="presOf" srcId="{6D97AA0C-A73D-49C6-AFEA-7AC6FD2EF88F}" destId="{08C57C72-EBBB-44AF-8119-01D4F1D35096}" srcOrd="0" destOrd="0" presId="urn:microsoft.com/office/officeart/2005/8/layout/target3"/>
    <dgm:cxn modelId="{063C4D85-EFD1-477F-8288-F4F2B54770E5}" type="presOf" srcId="{BF2FE2CB-8263-40EA-860B-117C710BC49A}" destId="{B804C99F-578F-466E-AED0-3511B308892B}" srcOrd="0" destOrd="1" presId="urn:microsoft.com/office/officeart/2005/8/layout/target3"/>
    <dgm:cxn modelId="{B8AAD595-76A6-4063-B73E-89CEC3D38E60}" type="presParOf" srcId="{29FB92B7-88E6-461A-A538-4B4C1E389543}" destId="{11298D77-61A3-40FB-BA4D-D62BC8DCD68E}" srcOrd="0" destOrd="0" presId="urn:microsoft.com/office/officeart/2005/8/layout/target3"/>
    <dgm:cxn modelId="{A095C535-4FD4-4094-83EE-F9B06C1B5D51}" type="presParOf" srcId="{29FB92B7-88E6-461A-A538-4B4C1E389543}" destId="{5E3A7026-6C23-438A-90AC-FC16E914758F}" srcOrd="1" destOrd="0" presId="urn:microsoft.com/office/officeart/2005/8/layout/target3"/>
    <dgm:cxn modelId="{7B750799-8880-4B27-AB44-E7468DC03386}" type="presParOf" srcId="{29FB92B7-88E6-461A-A538-4B4C1E389543}" destId="{B84E54D9-1091-4FFA-B3DF-6CCE3F7734A9}" srcOrd="2" destOrd="0" presId="urn:microsoft.com/office/officeart/2005/8/layout/target3"/>
    <dgm:cxn modelId="{D8268419-C4E0-401B-8763-E1C53FEBB384}" type="presParOf" srcId="{29FB92B7-88E6-461A-A538-4B4C1E389543}" destId="{076BF64A-5845-4880-A352-C58634A20E34}" srcOrd="3" destOrd="0" presId="urn:microsoft.com/office/officeart/2005/8/layout/target3"/>
    <dgm:cxn modelId="{5725A81E-83FF-44E8-9EC3-2B50D7777DEF}" type="presParOf" srcId="{29FB92B7-88E6-461A-A538-4B4C1E389543}" destId="{3BAE4660-F83E-4AAF-B557-374843E65624}" srcOrd="4" destOrd="0" presId="urn:microsoft.com/office/officeart/2005/8/layout/target3"/>
    <dgm:cxn modelId="{A679C62C-386D-4FDA-A3B9-04B0626F03F6}" type="presParOf" srcId="{29FB92B7-88E6-461A-A538-4B4C1E389543}" destId="{F2E251B0-564B-46DA-8807-65AD03F865AD}" srcOrd="5" destOrd="0" presId="urn:microsoft.com/office/officeart/2005/8/layout/target3"/>
    <dgm:cxn modelId="{084D50AF-9405-45D6-8F57-0D698AAFA69A}" type="presParOf" srcId="{29FB92B7-88E6-461A-A538-4B4C1E389543}" destId="{0556AE74-8B53-463D-AA6B-03DD781492C1}" srcOrd="6" destOrd="0" presId="urn:microsoft.com/office/officeart/2005/8/layout/target3"/>
    <dgm:cxn modelId="{CB6C7B76-D737-41EB-8EBC-3D6690B6CA27}" type="presParOf" srcId="{29FB92B7-88E6-461A-A538-4B4C1E389543}" destId="{B7D11C12-6E37-4A41-9B82-FA44660A6263}" srcOrd="7" destOrd="0" presId="urn:microsoft.com/office/officeart/2005/8/layout/target3"/>
    <dgm:cxn modelId="{38D21400-4A8B-4F73-B572-EC0ABC1CC6F8}" type="presParOf" srcId="{29FB92B7-88E6-461A-A538-4B4C1E389543}" destId="{B5D282D0-5E58-4751-9356-AAA5F93CEE3F}" srcOrd="8" destOrd="0" presId="urn:microsoft.com/office/officeart/2005/8/layout/target3"/>
    <dgm:cxn modelId="{C6E3F517-6B97-4CC8-A510-241EB89706BA}" type="presParOf" srcId="{29FB92B7-88E6-461A-A538-4B4C1E389543}" destId="{B3EDCBE9-9122-4311-A790-4AE3DDC113F8}" srcOrd="9" destOrd="0" presId="urn:microsoft.com/office/officeart/2005/8/layout/target3"/>
    <dgm:cxn modelId="{85AA1F73-905C-45AC-8E65-2C44B440EF23}" type="presParOf" srcId="{29FB92B7-88E6-461A-A538-4B4C1E389543}" destId="{A827CFDA-940A-4E45-96DA-C376FE53F617}" srcOrd="10" destOrd="0" presId="urn:microsoft.com/office/officeart/2005/8/layout/target3"/>
    <dgm:cxn modelId="{C62A2CF5-2798-41D9-A3E6-41B9C6CA28CA}" type="presParOf" srcId="{29FB92B7-88E6-461A-A538-4B4C1E389543}" destId="{ED9E322C-80B7-489B-ABDC-2BCDF1918B75}" srcOrd="11" destOrd="0" presId="urn:microsoft.com/office/officeart/2005/8/layout/target3"/>
    <dgm:cxn modelId="{455D75D2-C4F2-4F09-BFDF-E48C5D1302F2}" type="presParOf" srcId="{29FB92B7-88E6-461A-A538-4B4C1E389543}" destId="{08C57C72-EBBB-44AF-8119-01D4F1D35096}" srcOrd="12" destOrd="0" presId="urn:microsoft.com/office/officeart/2005/8/layout/target3"/>
    <dgm:cxn modelId="{1C5A25E0-3D36-4067-B245-6408FCAA5C59}" type="presParOf" srcId="{29FB92B7-88E6-461A-A538-4B4C1E389543}" destId="{6D279B00-69DA-46C1-95A7-70435652D80A}" srcOrd="13" destOrd="0" presId="urn:microsoft.com/office/officeart/2005/8/layout/target3"/>
    <dgm:cxn modelId="{4F5D4D3F-5656-4E98-9101-5B7F81B991E3}" type="presParOf" srcId="{29FB92B7-88E6-461A-A538-4B4C1E389543}" destId="{B804C99F-578F-466E-AED0-3511B308892B}" srcOrd="14"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010F0C6-2CF6-408F-BFAF-5D8B112E5F84}" type="doc">
      <dgm:prSet loTypeId="urn:microsoft.com/office/officeart/2005/8/layout/vProcess5" loCatId="process" qsTypeId="urn:microsoft.com/office/officeart/2005/8/quickstyle/simple1" qsCatId="simple" csTypeId="urn:microsoft.com/office/officeart/2005/8/colors/colorful1#1" csCatId="colorful" phldr="1"/>
      <dgm:spPr/>
      <dgm:t>
        <a:bodyPr/>
        <a:lstStyle/>
        <a:p>
          <a:endParaRPr lang="en-US"/>
        </a:p>
      </dgm:t>
    </dgm:pt>
    <dgm:pt modelId="{60E21966-2476-449D-9965-65EF90D62DF8}">
      <dgm:prSet phldrT="[Text]"/>
      <dgm:spPr/>
      <dgm:t>
        <a:bodyPr/>
        <a:lstStyle/>
        <a:p>
          <a:r>
            <a:rPr lang="en-US" dirty="0" smtClean="0"/>
            <a:t>Kinds of Errors</a:t>
          </a:r>
          <a:endParaRPr lang="en-US" dirty="0"/>
        </a:p>
      </dgm:t>
    </dgm:pt>
    <dgm:pt modelId="{224EF130-ED09-47DB-926B-EB00AB70F85E}" type="parTrans" cxnId="{D83E48EE-A6BC-486A-8D28-B9460436B4CD}">
      <dgm:prSet/>
      <dgm:spPr/>
      <dgm:t>
        <a:bodyPr/>
        <a:lstStyle/>
        <a:p>
          <a:endParaRPr lang="en-US"/>
        </a:p>
      </dgm:t>
    </dgm:pt>
    <dgm:pt modelId="{93ED1B50-F0BE-4C7C-8697-FA974D4929E1}" type="sibTrans" cxnId="{D83E48EE-A6BC-486A-8D28-B9460436B4CD}">
      <dgm:prSet/>
      <dgm:spPr>
        <a:solidFill>
          <a:schemeClr val="tx2">
            <a:alpha val="90000"/>
          </a:schemeClr>
        </a:solidFill>
        <a:ln>
          <a:solidFill>
            <a:schemeClr val="accent2">
              <a:lumMod val="25000"/>
              <a:alpha val="90000"/>
            </a:schemeClr>
          </a:solidFill>
        </a:ln>
      </dgm:spPr>
      <dgm:t>
        <a:bodyPr/>
        <a:lstStyle/>
        <a:p>
          <a:endParaRPr lang="en-US" dirty="0"/>
        </a:p>
      </dgm:t>
    </dgm:pt>
    <dgm:pt modelId="{656D645D-0493-4B60-8433-8897244EF722}">
      <dgm:prSet phldrT="[Text]"/>
      <dgm:spPr>
        <a:solidFill>
          <a:schemeClr val="accent1">
            <a:lumMod val="60000"/>
            <a:lumOff val="40000"/>
          </a:schemeClr>
        </a:solidFill>
      </dgm:spPr>
      <dgm:t>
        <a:bodyPr/>
        <a:lstStyle/>
        <a:p>
          <a:r>
            <a:rPr lang="en-US" dirty="0" smtClean="0"/>
            <a:t>Significance of Errors</a:t>
          </a:r>
          <a:endParaRPr lang="en-US" dirty="0"/>
        </a:p>
      </dgm:t>
    </dgm:pt>
    <dgm:pt modelId="{396949FB-F939-400C-8150-E53FAD5F14CF}" type="parTrans" cxnId="{9F516977-A98C-4DBE-8D5E-85210F2AA874}">
      <dgm:prSet/>
      <dgm:spPr/>
      <dgm:t>
        <a:bodyPr/>
        <a:lstStyle/>
        <a:p>
          <a:endParaRPr lang="en-US"/>
        </a:p>
      </dgm:t>
    </dgm:pt>
    <dgm:pt modelId="{2036E143-B7FA-4843-99DB-DE36B9F2FCB4}" type="sibTrans" cxnId="{9F516977-A98C-4DBE-8D5E-85210F2AA874}">
      <dgm:prSet/>
      <dgm:spPr>
        <a:ln>
          <a:solidFill>
            <a:schemeClr val="accent2">
              <a:lumMod val="25000"/>
              <a:alpha val="90000"/>
            </a:schemeClr>
          </a:solidFill>
        </a:ln>
      </dgm:spPr>
      <dgm:t>
        <a:bodyPr/>
        <a:lstStyle/>
        <a:p>
          <a:endParaRPr lang="en-US" dirty="0"/>
        </a:p>
      </dgm:t>
    </dgm:pt>
    <dgm:pt modelId="{5E98F2C5-F889-44FB-8C0D-CFAE3A1332B7}">
      <dgm:prSet phldrT="[Text]"/>
      <dgm:spPr/>
      <dgm:t>
        <a:bodyPr/>
        <a:lstStyle/>
        <a:p>
          <a:r>
            <a:rPr lang="en-US" dirty="0" smtClean="0"/>
            <a:t>Proportion of Errors</a:t>
          </a:r>
          <a:endParaRPr lang="en-US" dirty="0"/>
        </a:p>
      </dgm:t>
    </dgm:pt>
    <dgm:pt modelId="{D93D5341-5142-4FC8-BC76-D3CC1C2F053A}" type="parTrans" cxnId="{A8857645-E5E0-40BD-A95E-04898463C7E8}">
      <dgm:prSet/>
      <dgm:spPr/>
      <dgm:t>
        <a:bodyPr/>
        <a:lstStyle/>
        <a:p>
          <a:endParaRPr lang="en-US"/>
        </a:p>
      </dgm:t>
    </dgm:pt>
    <dgm:pt modelId="{D4D35DEE-35DF-44FB-8948-54FD22A2FB7E}" type="sibTrans" cxnId="{A8857645-E5E0-40BD-A95E-04898463C7E8}">
      <dgm:prSet/>
      <dgm:spPr/>
      <dgm:t>
        <a:bodyPr/>
        <a:lstStyle/>
        <a:p>
          <a:endParaRPr lang="en-US"/>
        </a:p>
      </dgm:t>
    </dgm:pt>
    <dgm:pt modelId="{AB6C41D0-6CFE-41A7-BD68-C2CCAE5C99D5}" type="pres">
      <dgm:prSet presAssocID="{9010F0C6-2CF6-408F-BFAF-5D8B112E5F84}" presName="outerComposite" presStyleCnt="0">
        <dgm:presLayoutVars>
          <dgm:chMax val="5"/>
          <dgm:dir/>
          <dgm:resizeHandles val="exact"/>
        </dgm:presLayoutVars>
      </dgm:prSet>
      <dgm:spPr/>
      <dgm:t>
        <a:bodyPr/>
        <a:lstStyle/>
        <a:p>
          <a:endParaRPr lang="en-US"/>
        </a:p>
      </dgm:t>
    </dgm:pt>
    <dgm:pt modelId="{70F71A3E-7EF4-48B2-859C-29A4C3D230F4}" type="pres">
      <dgm:prSet presAssocID="{9010F0C6-2CF6-408F-BFAF-5D8B112E5F84}" presName="dummyMaxCanvas" presStyleCnt="0">
        <dgm:presLayoutVars/>
      </dgm:prSet>
      <dgm:spPr/>
    </dgm:pt>
    <dgm:pt modelId="{FB80F98B-2522-4098-A1DB-8F608E28C1D3}" type="pres">
      <dgm:prSet presAssocID="{9010F0C6-2CF6-408F-BFAF-5D8B112E5F84}" presName="ThreeNodes_1" presStyleLbl="node1" presStyleIdx="0" presStyleCnt="3">
        <dgm:presLayoutVars>
          <dgm:bulletEnabled val="1"/>
        </dgm:presLayoutVars>
      </dgm:prSet>
      <dgm:spPr/>
      <dgm:t>
        <a:bodyPr/>
        <a:lstStyle/>
        <a:p>
          <a:endParaRPr lang="en-US"/>
        </a:p>
      </dgm:t>
    </dgm:pt>
    <dgm:pt modelId="{622CF9F0-16EF-43A1-8068-D1DDD00958D9}" type="pres">
      <dgm:prSet presAssocID="{9010F0C6-2CF6-408F-BFAF-5D8B112E5F84}" presName="ThreeNodes_2" presStyleLbl="node1" presStyleIdx="1" presStyleCnt="3">
        <dgm:presLayoutVars>
          <dgm:bulletEnabled val="1"/>
        </dgm:presLayoutVars>
      </dgm:prSet>
      <dgm:spPr/>
      <dgm:t>
        <a:bodyPr/>
        <a:lstStyle/>
        <a:p>
          <a:endParaRPr lang="en-US"/>
        </a:p>
      </dgm:t>
    </dgm:pt>
    <dgm:pt modelId="{B5225937-FB55-496F-BCDB-3B62B1A19F59}" type="pres">
      <dgm:prSet presAssocID="{9010F0C6-2CF6-408F-BFAF-5D8B112E5F84}" presName="ThreeNodes_3" presStyleLbl="node1" presStyleIdx="2" presStyleCnt="3">
        <dgm:presLayoutVars>
          <dgm:bulletEnabled val="1"/>
        </dgm:presLayoutVars>
      </dgm:prSet>
      <dgm:spPr/>
      <dgm:t>
        <a:bodyPr/>
        <a:lstStyle/>
        <a:p>
          <a:endParaRPr lang="en-US"/>
        </a:p>
      </dgm:t>
    </dgm:pt>
    <dgm:pt modelId="{A258776E-5988-4E66-AB14-DD000F2BF99D}" type="pres">
      <dgm:prSet presAssocID="{9010F0C6-2CF6-408F-BFAF-5D8B112E5F84}" presName="ThreeConn_1-2" presStyleLbl="fgAccFollowNode1" presStyleIdx="0" presStyleCnt="2">
        <dgm:presLayoutVars>
          <dgm:bulletEnabled val="1"/>
        </dgm:presLayoutVars>
      </dgm:prSet>
      <dgm:spPr/>
      <dgm:t>
        <a:bodyPr/>
        <a:lstStyle/>
        <a:p>
          <a:endParaRPr lang="en-US"/>
        </a:p>
      </dgm:t>
    </dgm:pt>
    <dgm:pt modelId="{CA349AEA-6256-4890-A4AB-BEA8E3E208EC}" type="pres">
      <dgm:prSet presAssocID="{9010F0C6-2CF6-408F-BFAF-5D8B112E5F84}" presName="ThreeConn_2-3" presStyleLbl="fgAccFollowNode1" presStyleIdx="1" presStyleCnt="2">
        <dgm:presLayoutVars>
          <dgm:bulletEnabled val="1"/>
        </dgm:presLayoutVars>
      </dgm:prSet>
      <dgm:spPr/>
      <dgm:t>
        <a:bodyPr/>
        <a:lstStyle/>
        <a:p>
          <a:endParaRPr lang="en-US"/>
        </a:p>
      </dgm:t>
    </dgm:pt>
    <dgm:pt modelId="{714A1DDA-27E7-4C53-B899-5D977C142A41}" type="pres">
      <dgm:prSet presAssocID="{9010F0C6-2CF6-408F-BFAF-5D8B112E5F84}" presName="ThreeNodes_1_text" presStyleLbl="node1" presStyleIdx="2" presStyleCnt="3">
        <dgm:presLayoutVars>
          <dgm:bulletEnabled val="1"/>
        </dgm:presLayoutVars>
      </dgm:prSet>
      <dgm:spPr/>
      <dgm:t>
        <a:bodyPr/>
        <a:lstStyle/>
        <a:p>
          <a:endParaRPr lang="en-US"/>
        </a:p>
      </dgm:t>
    </dgm:pt>
    <dgm:pt modelId="{8D28FC61-ECD0-44DE-8756-24F6A1B27748}" type="pres">
      <dgm:prSet presAssocID="{9010F0C6-2CF6-408F-BFAF-5D8B112E5F84}" presName="ThreeNodes_2_text" presStyleLbl="node1" presStyleIdx="2" presStyleCnt="3">
        <dgm:presLayoutVars>
          <dgm:bulletEnabled val="1"/>
        </dgm:presLayoutVars>
      </dgm:prSet>
      <dgm:spPr/>
      <dgm:t>
        <a:bodyPr/>
        <a:lstStyle/>
        <a:p>
          <a:endParaRPr lang="en-US"/>
        </a:p>
      </dgm:t>
    </dgm:pt>
    <dgm:pt modelId="{33F00445-1529-4C99-B2A7-9C553B2E06F5}" type="pres">
      <dgm:prSet presAssocID="{9010F0C6-2CF6-408F-BFAF-5D8B112E5F84}" presName="ThreeNodes_3_text" presStyleLbl="node1" presStyleIdx="2" presStyleCnt="3">
        <dgm:presLayoutVars>
          <dgm:bulletEnabled val="1"/>
        </dgm:presLayoutVars>
      </dgm:prSet>
      <dgm:spPr/>
      <dgm:t>
        <a:bodyPr/>
        <a:lstStyle/>
        <a:p>
          <a:endParaRPr lang="en-US"/>
        </a:p>
      </dgm:t>
    </dgm:pt>
  </dgm:ptLst>
  <dgm:cxnLst>
    <dgm:cxn modelId="{2636C794-FF9B-4BAA-A142-F16956BBF933}" type="presOf" srcId="{5E98F2C5-F889-44FB-8C0D-CFAE3A1332B7}" destId="{33F00445-1529-4C99-B2A7-9C553B2E06F5}" srcOrd="1" destOrd="0" presId="urn:microsoft.com/office/officeart/2005/8/layout/vProcess5"/>
    <dgm:cxn modelId="{8F7C11AD-475F-49F5-BE8A-ED6BA6323045}" type="presOf" srcId="{656D645D-0493-4B60-8433-8897244EF722}" destId="{8D28FC61-ECD0-44DE-8756-24F6A1B27748}" srcOrd="1" destOrd="0" presId="urn:microsoft.com/office/officeart/2005/8/layout/vProcess5"/>
    <dgm:cxn modelId="{D8C701A9-94AF-46AC-9FFB-7570A31724B3}" type="presOf" srcId="{60E21966-2476-449D-9965-65EF90D62DF8}" destId="{FB80F98B-2522-4098-A1DB-8F608E28C1D3}" srcOrd="0" destOrd="0" presId="urn:microsoft.com/office/officeart/2005/8/layout/vProcess5"/>
    <dgm:cxn modelId="{A8857645-E5E0-40BD-A95E-04898463C7E8}" srcId="{9010F0C6-2CF6-408F-BFAF-5D8B112E5F84}" destId="{5E98F2C5-F889-44FB-8C0D-CFAE3A1332B7}" srcOrd="2" destOrd="0" parTransId="{D93D5341-5142-4FC8-BC76-D3CC1C2F053A}" sibTransId="{D4D35DEE-35DF-44FB-8948-54FD22A2FB7E}"/>
    <dgm:cxn modelId="{478B0D32-8DAC-42C3-8EDB-42888F826696}" type="presOf" srcId="{2036E143-B7FA-4843-99DB-DE36B9F2FCB4}" destId="{CA349AEA-6256-4890-A4AB-BEA8E3E208EC}" srcOrd="0" destOrd="0" presId="urn:microsoft.com/office/officeart/2005/8/layout/vProcess5"/>
    <dgm:cxn modelId="{C153816B-B09D-4D31-95A9-A74DEACADCFD}" type="presOf" srcId="{656D645D-0493-4B60-8433-8897244EF722}" destId="{622CF9F0-16EF-43A1-8068-D1DDD00958D9}" srcOrd="0" destOrd="0" presId="urn:microsoft.com/office/officeart/2005/8/layout/vProcess5"/>
    <dgm:cxn modelId="{5022B79A-2EFE-4DCF-AC16-0AC2AED82447}" type="presOf" srcId="{9010F0C6-2CF6-408F-BFAF-5D8B112E5F84}" destId="{AB6C41D0-6CFE-41A7-BD68-C2CCAE5C99D5}" srcOrd="0" destOrd="0" presId="urn:microsoft.com/office/officeart/2005/8/layout/vProcess5"/>
    <dgm:cxn modelId="{EC0BF326-1E72-49ED-9D61-BAE8DD4B0025}" type="presOf" srcId="{93ED1B50-F0BE-4C7C-8697-FA974D4929E1}" destId="{A258776E-5988-4E66-AB14-DD000F2BF99D}" srcOrd="0" destOrd="0" presId="urn:microsoft.com/office/officeart/2005/8/layout/vProcess5"/>
    <dgm:cxn modelId="{D83E48EE-A6BC-486A-8D28-B9460436B4CD}" srcId="{9010F0C6-2CF6-408F-BFAF-5D8B112E5F84}" destId="{60E21966-2476-449D-9965-65EF90D62DF8}" srcOrd="0" destOrd="0" parTransId="{224EF130-ED09-47DB-926B-EB00AB70F85E}" sibTransId="{93ED1B50-F0BE-4C7C-8697-FA974D4929E1}"/>
    <dgm:cxn modelId="{73928EB6-6BC1-44D5-B4A5-407D41571E62}" type="presOf" srcId="{60E21966-2476-449D-9965-65EF90D62DF8}" destId="{714A1DDA-27E7-4C53-B899-5D977C142A41}" srcOrd="1" destOrd="0" presId="urn:microsoft.com/office/officeart/2005/8/layout/vProcess5"/>
    <dgm:cxn modelId="{9F516977-A98C-4DBE-8D5E-85210F2AA874}" srcId="{9010F0C6-2CF6-408F-BFAF-5D8B112E5F84}" destId="{656D645D-0493-4B60-8433-8897244EF722}" srcOrd="1" destOrd="0" parTransId="{396949FB-F939-400C-8150-E53FAD5F14CF}" sibTransId="{2036E143-B7FA-4843-99DB-DE36B9F2FCB4}"/>
    <dgm:cxn modelId="{0041B96C-F03B-4C82-810C-4A9C5C37E37D}" type="presOf" srcId="{5E98F2C5-F889-44FB-8C0D-CFAE3A1332B7}" destId="{B5225937-FB55-496F-BCDB-3B62B1A19F59}" srcOrd="0" destOrd="0" presId="urn:microsoft.com/office/officeart/2005/8/layout/vProcess5"/>
    <dgm:cxn modelId="{12B4F46F-9F57-473D-87D5-8A9D9B98074F}" type="presParOf" srcId="{AB6C41D0-6CFE-41A7-BD68-C2CCAE5C99D5}" destId="{70F71A3E-7EF4-48B2-859C-29A4C3D230F4}" srcOrd="0" destOrd="0" presId="urn:microsoft.com/office/officeart/2005/8/layout/vProcess5"/>
    <dgm:cxn modelId="{CB53957D-A87C-4B77-A0B4-731DA5C461F3}" type="presParOf" srcId="{AB6C41D0-6CFE-41A7-BD68-C2CCAE5C99D5}" destId="{FB80F98B-2522-4098-A1DB-8F608E28C1D3}" srcOrd="1" destOrd="0" presId="urn:microsoft.com/office/officeart/2005/8/layout/vProcess5"/>
    <dgm:cxn modelId="{59206AA0-4713-4010-8EB1-221C023F8B20}" type="presParOf" srcId="{AB6C41D0-6CFE-41A7-BD68-C2CCAE5C99D5}" destId="{622CF9F0-16EF-43A1-8068-D1DDD00958D9}" srcOrd="2" destOrd="0" presId="urn:microsoft.com/office/officeart/2005/8/layout/vProcess5"/>
    <dgm:cxn modelId="{D96ECE67-9803-4BAD-9A63-DA682300CF0F}" type="presParOf" srcId="{AB6C41D0-6CFE-41A7-BD68-C2CCAE5C99D5}" destId="{B5225937-FB55-496F-BCDB-3B62B1A19F59}" srcOrd="3" destOrd="0" presId="urn:microsoft.com/office/officeart/2005/8/layout/vProcess5"/>
    <dgm:cxn modelId="{0DFAF780-EC18-4FF4-8C89-40157C2616FE}" type="presParOf" srcId="{AB6C41D0-6CFE-41A7-BD68-C2CCAE5C99D5}" destId="{A258776E-5988-4E66-AB14-DD000F2BF99D}" srcOrd="4" destOrd="0" presId="urn:microsoft.com/office/officeart/2005/8/layout/vProcess5"/>
    <dgm:cxn modelId="{0C81116B-B33B-4EAF-9FF6-5D1C5E5312DF}" type="presParOf" srcId="{AB6C41D0-6CFE-41A7-BD68-C2CCAE5C99D5}" destId="{CA349AEA-6256-4890-A4AB-BEA8E3E208EC}" srcOrd="5" destOrd="0" presId="urn:microsoft.com/office/officeart/2005/8/layout/vProcess5"/>
    <dgm:cxn modelId="{2468F89B-640C-4DBE-9753-412DB781C7BE}" type="presParOf" srcId="{AB6C41D0-6CFE-41A7-BD68-C2CCAE5C99D5}" destId="{714A1DDA-27E7-4C53-B899-5D977C142A41}" srcOrd="6" destOrd="0" presId="urn:microsoft.com/office/officeart/2005/8/layout/vProcess5"/>
    <dgm:cxn modelId="{14B6A566-EE6F-4C18-B8ED-0EF7FBD9E7AE}" type="presParOf" srcId="{AB6C41D0-6CFE-41A7-BD68-C2CCAE5C99D5}" destId="{8D28FC61-ECD0-44DE-8756-24F6A1B27748}" srcOrd="7" destOrd="0" presId="urn:microsoft.com/office/officeart/2005/8/layout/vProcess5"/>
    <dgm:cxn modelId="{623673C1-6C6B-4E78-9F64-5B0B2E353362}" type="presParOf" srcId="{AB6C41D0-6CFE-41A7-BD68-C2CCAE5C99D5}" destId="{33F00445-1529-4C99-B2A7-9C553B2E06F5}" srcOrd="8"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7F6679C-BA49-4AC1-B8DC-098774191D61}" type="doc">
      <dgm:prSet loTypeId="urn:microsoft.com/office/officeart/2005/8/layout/hList9" loCatId="list" qsTypeId="urn:microsoft.com/office/officeart/2005/8/quickstyle/simple1" qsCatId="simple" csTypeId="urn:microsoft.com/office/officeart/2005/8/colors/colorful5" csCatId="colorful" phldr="1"/>
      <dgm:spPr/>
      <dgm:t>
        <a:bodyPr/>
        <a:lstStyle/>
        <a:p>
          <a:endParaRPr lang="en-US"/>
        </a:p>
      </dgm:t>
    </dgm:pt>
    <dgm:pt modelId="{A96A0E7F-B774-4880-AA02-7C115DD3C098}">
      <dgm:prSet phldrT="[Text]"/>
      <dgm:spPr>
        <a:solidFill>
          <a:srgbClr val="CCCCFF"/>
        </a:solidFill>
      </dgm:spPr>
      <dgm:t>
        <a:bodyPr/>
        <a:lstStyle/>
        <a:p>
          <a:r>
            <a:rPr lang="en-US" dirty="0" smtClean="0"/>
            <a:t>Commitment to Topic</a:t>
          </a:r>
          <a:endParaRPr lang="en-US" dirty="0"/>
        </a:p>
      </dgm:t>
    </dgm:pt>
    <dgm:pt modelId="{4475AF83-B3E0-4815-9694-01737221098B}" type="parTrans" cxnId="{567B5824-A85A-4137-AA9E-BC9B405E5986}">
      <dgm:prSet/>
      <dgm:spPr/>
      <dgm:t>
        <a:bodyPr/>
        <a:lstStyle/>
        <a:p>
          <a:endParaRPr lang="en-US"/>
        </a:p>
      </dgm:t>
    </dgm:pt>
    <dgm:pt modelId="{CBE0D865-6131-48A3-8523-3F28F6081A38}" type="sibTrans" cxnId="{567B5824-A85A-4137-AA9E-BC9B405E5986}">
      <dgm:prSet/>
      <dgm:spPr/>
      <dgm:t>
        <a:bodyPr/>
        <a:lstStyle/>
        <a:p>
          <a:endParaRPr lang="en-US"/>
        </a:p>
      </dgm:t>
    </dgm:pt>
    <dgm:pt modelId="{E91041B0-0767-402E-B059-FE1AD926F7C2}">
      <dgm:prSet phldrT="[Text]"/>
      <dgm:spPr>
        <a:solidFill>
          <a:srgbClr val="CCCCFF">
            <a:alpha val="90000"/>
          </a:srgbClr>
        </a:solidFill>
      </dgm:spPr>
      <dgm:t>
        <a:bodyPr/>
        <a:lstStyle/>
        <a:p>
          <a:r>
            <a:rPr lang="en-US" dirty="0" smtClean="0"/>
            <a:t>Sincere, engaging</a:t>
          </a:r>
          <a:endParaRPr lang="en-US" dirty="0"/>
        </a:p>
      </dgm:t>
    </dgm:pt>
    <dgm:pt modelId="{1CB2BE5E-226B-4E4A-90B5-DEEFD5D0B3F1}" type="parTrans" cxnId="{48CEB49E-FD57-4167-8E34-753C11112E74}">
      <dgm:prSet/>
      <dgm:spPr/>
      <dgm:t>
        <a:bodyPr/>
        <a:lstStyle/>
        <a:p>
          <a:endParaRPr lang="en-US"/>
        </a:p>
      </dgm:t>
    </dgm:pt>
    <dgm:pt modelId="{45C38C53-4938-4C68-A714-1BA2C9DE3904}" type="sibTrans" cxnId="{48CEB49E-FD57-4167-8E34-753C11112E74}">
      <dgm:prSet/>
      <dgm:spPr/>
      <dgm:t>
        <a:bodyPr/>
        <a:lstStyle/>
        <a:p>
          <a:endParaRPr lang="en-US"/>
        </a:p>
      </dgm:t>
    </dgm:pt>
    <dgm:pt modelId="{C340856A-17D5-4A70-ACC6-B4882D723FDD}">
      <dgm:prSet phldrT="[Text]" custT="1"/>
      <dgm:spPr>
        <a:solidFill>
          <a:srgbClr val="0099CC"/>
        </a:solidFill>
      </dgm:spPr>
      <dgm:t>
        <a:bodyPr/>
        <a:lstStyle/>
        <a:p>
          <a:r>
            <a:rPr lang="en-US" sz="1900" b="1" dirty="0" smtClean="0"/>
            <a:t>Appropriate</a:t>
          </a:r>
        </a:p>
        <a:p>
          <a:r>
            <a:rPr lang="en-US" sz="1900" b="1" dirty="0" smtClean="0"/>
            <a:t>Voice?</a:t>
          </a:r>
          <a:endParaRPr lang="en-US" sz="1900" b="1" dirty="0"/>
        </a:p>
      </dgm:t>
    </dgm:pt>
    <dgm:pt modelId="{0CD5EF8E-33A8-47BC-8B5E-6780A31D6D5C}" type="parTrans" cxnId="{6A5C3540-CB5F-490B-BA78-4B0361DCDBFB}">
      <dgm:prSet/>
      <dgm:spPr/>
      <dgm:t>
        <a:bodyPr/>
        <a:lstStyle/>
        <a:p>
          <a:endParaRPr lang="en-US"/>
        </a:p>
      </dgm:t>
    </dgm:pt>
    <dgm:pt modelId="{F60F92D1-0D74-4401-86EB-51CFC64376F1}" type="sibTrans" cxnId="{6A5C3540-CB5F-490B-BA78-4B0361DCDBFB}">
      <dgm:prSet/>
      <dgm:spPr/>
      <dgm:t>
        <a:bodyPr/>
        <a:lstStyle/>
        <a:p>
          <a:endParaRPr lang="en-US"/>
        </a:p>
      </dgm:t>
    </dgm:pt>
    <dgm:pt modelId="{2DA1597F-6B68-4D90-A547-407A59CE3EA2}">
      <dgm:prSet phldrT="[Text]"/>
      <dgm:spPr>
        <a:solidFill>
          <a:srgbClr val="CCCCFF">
            <a:alpha val="90000"/>
          </a:srgbClr>
        </a:solidFill>
      </dgm:spPr>
      <dgm:t>
        <a:bodyPr/>
        <a:lstStyle/>
        <a:p>
          <a:r>
            <a:rPr lang="en-US" dirty="0" smtClean="0"/>
            <a:t>Topic, Mode</a:t>
          </a:r>
          <a:endParaRPr lang="en-US" dirty="0"/>
        </a:p>
      </dgm:t>
    </dgm:pt>
    <dgm:pt modelId="{91119942-BB32-424A-A16F-F7CBA6E1D2D8}" type="parTrans" cxnId="{74F24D00-1B34-4A36-8D2E-2BE911F0C0C2}">
      <dgm:prSet/>
      <dgm:spPr/>
      <dgm:t>
        <a:bodyPr/>
        <a:lstStyle/>
        <a:p>
          <a:endParaRPr lang="en-US"/>
        </a:p>
      </dgm:t>
    </dgm:pt>
    <dgm:pt modelId="{86D7E36C-D496-4AB0-94F8-641B0431A3CD}" type="sibTrans" cxnId="{74F24D00-1B34-4A36-8D2E-2BE911F0C0C2}">
      <dgm:prSet/>
      <dgm:spPr/>
      <dgm:t>
        <a:bodyPr/>
        <a:lstStyle/>
        <a:p>
          <a:endParaRPr lang="en-US"/>
        </a:p>
      </dgm:t>
    </dgm:pt>
    <dgm:pt modelId="{096EFFFA-0F62-4F84-B4BC-D4B583212983}">
      <dgm:prSet phldrT="[Text]"/>
      <dgm:spPr>
        <a:solidFill>
          <a:srgbClr val="CCCCFF">
            <a:alpha val="90000"/>
          </a:srgbClr>
        </a:solidFill>
      </dgm:spPr>
      <dgm:t>
        <a:bodyPr/>
        <a:lstStyle/>
        <a:p>
          <a:r>
            <a:rPr lang="en-US" dirty="0" smtClean="0"/>
            <a:t>Audience, level of formality</a:t>
          </a:r>
          <a:endParaRPr lang="en-US" dirty="0"/>
        </a:p>
      </dgm:t>
    </dgm:pt>
    <dgm:pt modelId="{76026709-B60C-4DC3-85EB-ADB88F0D2380}" type="parTrans" cxnId="{0EF5BC52-B55F-4261-B0DE-547E7F575F0A}">
      <dgm:prSet/>
      <dgm:spPr/>
      <dgm:t>
        <a:bodyPr/>
        <a:lstStyle/>
        <a:p>
          <a:endParaRPr lang="en-US"/>
        </a:p>
      </dgm:t>
    </dgm:pt>
    <dgm:pt modelId="{10C393CF-068C-486D-82EA-F2771299E390}" type="sibTrans" cxnId="{0EF5BC52-B55F-4261-B0DE-547E7F575F0A}">
      <dgm:prSet/>
      <dgm:spPr/>
      <dgm:t>
        <a:bodyPr/>
        <a:lstStyle/>
        <a:p>
          <a:endParaRPr lang="en-US"/>
        </a:p>
      </dgm:t>
    </dgm:pt>
    <dgm:pt modelId="{2967AD57-380F-4AED-826A-E658E8E63293}">
      <dgm:prSet phldrT="[Text]" custT="1"/>
      <dgm:spPr>
        <a:solidFill>
          <a:srgbClr val="0099CC"/>
        </a:solidFill>
      </dgm:spPr>
      <dgm:t>
        <a:bodyPr/>
        <a:lstStyle/>
        <a:p>
          <a:r>
            <a:rPr lang="en-US" sz="2000" b="1" dirty="0" smtClean="0"/>
            <a:t>Writer’s Voice Present?</a:t>
          </a:r>
          <a:endParaRPr lang="en-US" sz="2000" b="1" dirty="0"/>
        </a:p>
      </dgm:t>
    </dgm:pt>
    <dgm:pt modelId="{A5C0EFA4-CA25-48F0-8B72-D2B0F641EEC3}" type="sibTrans" cxnId="{207D71C6-9D24-435E-9ECF-93E4502CAFC5}">
      <dgm:prSet/>
      <dgm:spPr/>
      <dgm:t>
        <a:bodyPr/>
        <a:lstStyle/>
        <a:p>
          <a:endParaRPr lang="en-US"/>
        </a:p>
      </dgm:t>
    </dgm:pt>
    <dgm:pt modelId="{2E30DB3D-A7C4-4820-969E-CE6FB252091A}" type="parTrans" cxnId="{207D71C6-9D24-435E-9ECF-93E4502CAFC5}">
      <dgm:prSet/>
      <dgm:spPr/>
      <dgm:t>
        <a:bodyPr/>
        <a:lstStyle/>
        <a:p>
          <a:endParaRPr lang="en-US"/>
        </a:p>
      </dgm:t>
    </dgm:pt>
    <dgm:pt modelId="{8CC4C2E0-D388-43C1-A585-3E3301B41C38}" type="pres">
      <dgm:prSet presAssocID="{B7F6679C-BA49-4AC1-B8DC-098774191D61}" presName="list" presStyleCnt="0">
        <dgm:presLayoutVars>
          <dgm:dir/>
          <dgm:animLvl val="lvl"/>
        </dgm:presLayoutVars>
      </dgm:prSet>
      <dgm:spPr/>
      <dgm:t>
        <a:bodyPr/>
        <a:lstStyle/>
        <a:p>
          <a:endParaRPr lang="en-US"/>
        </a:p>
      </dgm:t>
    </dgm:pt>
    <dgm:pt modelId="{3C0D5035-DCB1-43B3-9B06-426221FD10E6}" type="pres">
      <dgm:prSet presAssocID="{2967AD57-380F-4AED-826A-E658E8E63293}" presName="posSpace" presStyleCnt="0"/>
      <dgm:spPr/>
    </dgm:pt>
    <dgm:pt modelId="{946598AB-B0C8-4588-B374-7F931494B270}" type="pres">
      <dgm:prSet presAssocID="{2967AD57-380F-4AED-826A-E658E8E63293}" presName="vertFlow" presStyleCnt="0"/>
      <dgm:spPr/>
    </dgm:pt>
    <dgm:pt modelId="{CF5E3395-4025-45BA-8864-BED6846BA75D}" type="pres">
      <dgm:prSet presAssocID="{2967AD57-380F-4AED-826A-E658E8E63293}" presName="topSpace" presStyleCnt="0"/>
      <dgm:spPr/>
    </dgm:pt>
    <dgm:pt modelId="{E19B2956-E11E-4E48-89B7-EBCCFDA0843A}" type="pres">
      <dgm:prSet presAssocID="{2967AD57-380F-4AED-826A-E658E8E63293}" presName="firstComp" presStyleCnt="0"/>
      <dgm:spPr/>
    </dgm:pt>
    <dgm:pt modelId="{62BCE6C0-57EB-4F78-90D8-DA02B750C23F}" type="pres">
      <dgm:prSet presAssocID="{2967AD57-380F-4AED-826A-E658E8E63293}" presName="firstChild" presStyleLbl="bgAccFollowNode1" presStyleIdx="0" presStyleCnt="4" custLinFactNeighborX="9158" custLinFactNeighborY="24767"/>
      <dgm:spPr/>
      <dgm:t>
        <a:bodyPr/>
        <a:lstStyle/>
        <a:p>
          <a:endParaRPr lang="en-US"/>
        </a:p>
      </dgm:t>
    </dgm:pt>
    <dgm:pt modelId="{A0792086-6695-482A-A5BE-1D54C05EFE7D}" type="pres">
      <dgm:prSet presAssocID="{2967AD57-380F-4AED-826A-E658E8E63293}" presName="firstChildTx" presStyleLbl="bgAccFollowNode1" presStyleIdx="0" presStyleCnt="4">
        <dgm:presLayoutVars>
          <dgm:bulletEnabled val="1"/>
        </dgm:presLayoutVars>
      </dgm:prSet>
      <dgm:spPr/>
      <dgm:t>
        <a:bodyPr/>
        <a:lstStyle/>
        <a:p>
          <a:endParaRPr lang="en-US"/>
        </a:p>
      </dgm:t>
    </dgm:pt>
    <dgm:pt modelId="{33728D05-3777-4A8E-91D0-637A355A6F3E}" type="pres">
      <dgm:prSet presAssocID="{E91041B0-0767-402E-B059-FE1AD926F7C2}" presName="comp" presStyleCnt="0"/>
      <dgm:spPr/>
    </dgm:pt>
    <dgm:pt modelId="{EDBAEB5A-B1E6-4441-BEF6-88FC5CA085AD}" type="pres">
      <dgm:prSet presAssocID="{E91041B0-0767-402E-B059-FE1AD926F7C2}" presName="child" presStyleLbl="bgAccFollowNode1" presStyleIdx="1" presStyleCnt="4" custLinFactNeighborX="9158" custLinFactNeighborY="23704"/>
      <dgm:spPr/>
      <dgm:t>
        <a:bodyPr/>
        <a:lstStyle/>
        <a:p>
          <a:endParaRPr lang="en-US"/>
        </a:p>
      </dgm:t>
    </dgm:pt>
    <dgm:pt modelId="{0B242776-FAB6-4FF4-A8E8-EBFC7D94A13E}" type="pres">
      <dgm:prSet presAssocID="{E91041B0-0767-402E-B059-FE1AD926F7C2}" presName="childTx" presStyleLbl="bgAccFollowNode1" presStyleIdx="1" presStyleCnt="4">
        <dgm:presLayoutVars>
          <dgm:bulletEnabled val="1"/>
        </dgm:presLayoutVars>
      </dgm:prSet>
      <dgm:spPr/>
      <dgm:t>
        <a:bodyPr/>
        <a:lstStyle/>
        <a:p>
          <a:endParaRPr lang="en-US"/>
        </a:p>
      </dgm:t>
    </dgm:pt>
    <dgm:pt modelId="{44E86E23-0E66-4708-B8B0-D2413F66A451}" type="pres">
      <dgm:prSet presAssocID="{2967AD57-380F-4AED-826A-E658E8E63293}" presName="negSpace" presStyleCnt="0"/>
      <dgm:spPr/>
    </dgm:pt>
    <dgm:pt modelId="{57D71CF7-EBF6-4BA8-A562-D42D4E8C233B}" type="pres">
      <dgm:prSet presAssocID="{2967AD57-380F-4AED-826A-E658E8E63293}" presName="circle" presStyleLbl="node1" presStyleIdx="0" presStyleCnt="2" custScaleX="177314" custScaleY="130662" custLinFactNeighborY="-28429"/>
      <dgm:spPr>
        <a:prstGeom prst="star6">
          <a:avLst/>
        </a:prstGeom>
      </dgm:spPr>
      <dgm:t>
        <a:bodyPr/>
        <a:lstStyle/>
        <a:p>
          <a:endParaRPr lang="en-US"/>
        </a:p>
      </dgm:t>
    </dgm:pt>
    <dgm:pt modelId="{207C06E1-8756-4E84-872F-BBC1F54F3C8A}" type="pres">
      <dgm:prSet presAssocID="{A5C0EFA4-CA25-48F0-8B72-D2B0F641EEC3}" presName="transSpace" presStyleCnt="0"/>
      <dgm:spPr/>
    </dgm:pt>
    <dgm:pt modelId="{2B42C0A6-BA89-43E3-9FDD-8085A4543467}" type="pres">
      <dgm:prSet presAssocID="{C340856A-17D5-4A70-ACC6-B4882D723FDD}" presName="posSpace" presStyleCnt="0"/>
      <dgm:spPr/>
    </dgm:pt>
    <dgm:pt modelId="{7BA43EFF-DEEC-4B19-BFCB-BE6458AB393E}" type="pres">
      <dgm:prSet presAssocID="{C340856A-17D5-4A70-ACC6-B4882D723FDD}" presName="vertFlow" presStyleCnt="0"/>
      <dgm:spPr/>
    </dgm:pt>
    <dgm:pt modelId="{BFB3BAD6-5331-440A-8BD7-2D3649B8114D}" type="pres">
      <dgm:prSet presAssocID="{C340856A-17D5-4A70-ACC6-B4882D723FDD}" presName="topSpace" presStyleCnt="0"/>
      <dgm:spPr/>
    </dgm:pt>
    <dgm:pt modelId="{D26C0D37-C5AE-4108-A59E-5B09B08250EF}" type="pres">
      <dgm:prSet presAssocID="{C340856A-17D5-4A70-ACC6-B4882D723FDD}" presName="firstComp" presStyleCnt="0"/>
      <dgm:spPr/>
    </dgm:pt>
    <dgm:pt modelId="{4D5448D8-7A95-4654-B84F-AF95A6BA2CB9}" type="pres">
      <dgm:prSet presAssocID="{C340856A-17D5-4A70-ACC6-B4882D723FDD}" presName="firstChild" presStyleLbl="bgAccFollowNode1" presStyleIdx="2" presStyleCnt="4" custLinFactNeighborX="-18280" custLinFactNeighborY="20056"/>
      <dgm:spPr/>
      <dgm:t>
        <a:bodyPr/>
        <a:lstStyle/>
        <a:p>
          <a:endParaRPr lang="en-US"/>
        </a:p>
      </dgm:t>
    </dgm:pt>
    <dgm:pt modelId="{8257353F-D08C-4756-A3CD-F965EA9ABEB4}" type="pres">
      <dgm:prSet presAssocID="{C340856A-17D5-4A70-ACC6-B4882D723FDD}" presName="firstChildTx" presStyleLbl="bgAccFollowNode1" presStyleIdx="2" presStyleCnt="4">
        <dgm:presLayoutVars>
          <dgm:bulletEnabled val="1"/>
        </dgm:presLayoutVars>
      </dgm:prSet>
      <dgm:spPr/>
      <dgm:t>
        <a:bodyPr/>
        <a:lstStyle/>
        <a:p>
          <a:endParaRPr lang="en-US"/>
        </a:p>
      </dgm:t>
    </dgm:pt>
    <dgm:pt modelId="{E46ED728-BED4-4481-BFFE-9863077555A5}" type="pres">
      <dgm:prSet presAssocID="{096EFFFA-0F62-4F84-B4BC-D4B583212983}" presName="comp" presStyleCnt="0"/>
      <dgm:spPr/>
    </dgm:pt>
    <dgm:pt modelId="{78DFFDB6-E466-43E6-8681-9E8CE30FCDF4}" type="pres">
      <dgm:prSet presAssocID="{096EFFFA-0F62-4F84-B4BC-D4B583212983}" presName="child" presStyleLbl="bgAccFollowNode1" presStyleIdx="3" presStyleCnt="4" custLinFactNeighborX="-18280" custLinFactNeighborY="18993"/>
      <dgm:spPr/>
      <dgm:t>
        <a:bodyPr/>
        <a:lstStyle/>
        <a:p>
          <a:endParaRPr lang="en-US"/>
        </a:p>
      </dgm:t>
    </dgm:pt>
    <dgm:pt modelId="{B47A73CF-E567-46F1-AACF-0E0AFC088CAC}" type="pres">
      <dgm:prSet presAssocID="{096EFFFA-0F62-4F84-B4BC-D4B583212983}" presName="childTx" presStyleLbl="bgAccFollowNode1" presStyleIdx="3" presStyleCnt="4">
        <dgm:presLayoutVars>
          <dgm:bulletEnabled val="1"/>
        </dgm:presLayoutVars>
      </dgm:prSet>
      <dgm:spPr/>
      <dgm:t>
        <a:bodyPr/>
        <a:lstStyle/>
        <a:p>
          <a:endParaRPr lang="en-US"/>
        </a:p>
      </dgm:t>
    </dgm:pt>
    <dgm:pt modelId="{0EF089E3-8C98-4B05-ACED-F9CBE46D9A65}" type="pres">
      <dgm:prSet presAssocID="{C340856A-17D5-4A70-ACC6-B4882D723FDD}" presName="negSpace" presStyleCnt="0"/>
      <dgm:spPr/>
    </dgm:pt>
    <dgm:pt modelId="{0009DBBA-3894-4B99-8A73-98D428768142}" type="pres">
      <dgm:prSet presAssocID="{C340856A-17D5-4A70-ACC6-B4882D723FDD}" presName="circle" presStyleLbl="node1" presStyleIdx="1" presStyleCnt="2" custScaleX="173819" custScaleY="136099" custLinFactNeighborX="-15787" custLinFactNeighborY="-40448"/>
      <dgm:spPr>
        <a:prstGeom prst="star6">
          <a:avLst/>
        </a:prstGeom>
      </dgm:spPr>
      <dgm:t>
        <a:bodyPr/>
        <a:lstStyle/>
        <a:p>
          <a:endParaRPr lang="en-US"/>
        </a:p>
      </dgm:t>
    </dgm:pt>
  </dgm:ptLst>
  <dgm:cxnLst>
    <dgm:cxn modelId="{207D71C6-9D24-435E-9ECF-93E4502CAFC5}" srcId="{B7F6679C-BA49-4AC1-B8DC-098774191D61}" destId="{2967AD57-380F-4AED-826A-E658E8E63293}" srcOrd="0" destOrd="0" parTransId="{2E30DB3D-A7C4-4820-969E-CE6FB252091A}" sibTransId="{A5C0EFA4-CA25-48F0-8B72-D2B0F641EEC3}"/>
    <dgm:cxn modelId="{48CEB49E-FD57-4167-8E34-753C11112E74}" srcId="{2967AD57-380F-4AED-826A-E658E8E63293}" destId="{E91041B0-0767-402E-B059-FE1AD926F7C2}" srcOrd="1" destOrd="0" parTransId="{1CB2BE5E-226B-4E4A-90B5-DEEFD5D0B3F1}" sibTransId="{45C38C53-4938-4C68-A714-1BA2C9DE3904}"/>
    <dgm:cxn modelId="{567B5824-A85A-4137-AA9E-BC9B405E5986}" srcId="{2967AD57-380F-4AED-826A-E658E8E63293}" destId="{A96A0E7F-B774-4880-AA02-7C115DD3C098}" srcOrd="0" destOrd="0" parTransId="{4475AF83-B3E0-4815-9694-01737221098B}" sibTransId="{CBE0D865-6131-48A3-8523-3F28F6081A38}"/>
    <dgm:cxn modelId="{EA2E1034-6844-4698-BFDB-A0883858F40C}" type="presOf" srcId="{C340856A-17D5-4A70-ACC6-B4882D723FDD}" destId="{0009DBBA-3894-4B99-8A73-98D428768142}" srcOrd="0" destOrd="0" presId="urn:microsoft.com/office/officeart/2005/8/layout/hList9"/>
    <dgm:cxn modelId="{3F4DFDC6-4DB8-4968-B29C-1677113B266E}" type="presOf" srcId="{2967AD57-380F-4AED-826A-E658E8E63293}" destId="{57D71CF7-EBF6-4BA8-A562-D42D4E8C233B}" srcOrd="0" destOrd="0" presId="urn:microsoft.com/office/officeart/2005/8/layout/hList9"/>
    <dgm:cxn modelId="{35225AE0-77C9-413F-AC75-355C4AB53B67}" type="presOf" srcId="{B7F6679C-BA49-4AC1-B8DC-098774191D61}" destId="{8CC4C2E0-D388-43C1-A585-3E3301B41C38}" srcOrd="0" destOrd="0" presId="urn:microsoft.com/office/officeart/2005/8/layout/hList9"/>
    <dgm:cxn modelId="{0EF5BC52-B55F-4261-B0DE-547E7F575F0A}" srcId="{C340856A-17D5-4A70-ACC6-B4882D723FDD}" destId="{096EFFFA-0F62-4F84-B4BC-D4B583212983}" srcOrd="1" destOrd="0" parTransId="{76026709-B60C-4DC3-85EB-ADB88F0D2380}" sibTransId="{10C393CF-068C-486D-82EA-F2771299E390}"/>
    <dgm:cxn modelId="{74F24D00-1B34-4A36-8D2E-2BE911F0C0C2}" srcId="{C340856A-17D5-4A70-ACC6-B4882D723FDD}" destId="{2DA1597F-6B68-4D90-A547-407A59CE3EA2}" srcOrd="0" destOrd="0" parTransId="{91119942-BB32-424A-A16F-F7CBA6E1D2D8}" sibTransId="{86D7E36C-D496-4AB0-94F8-641B0431A3CD}"/>
    <dgm:cxn modelId="{82B353CE-8C5C-47AD-95DB-CCF7360C4AC2}" type="presOf" srcId="{A96A0E7F-B774-4880-AA02-7C115DD3C098}" destId="{62BCE6C0-57EB-4F78-90D8-DA02B750C23F}" srcOrd="0" destOrd="0" presId="urn:microsoft.com/office/officeart/2005/8/layout/hList9"/>
    <dgm:cxn modelId="{B1132B45-179C-4EF4-AA71-C4F2C651CA86}" type="presOf" srcId="{096EFFFA-0F62-4F84-B4BC-D4B583212983}" destId="{B47A73CF-E567-46F1-AACF-0E0AFC088CAC}" srcOrd="1" destOrd="0" presId="urn:microsoft.com/office/officeart/2005/8/layout/hList9"/>
    <dgm:cxn modelId="{6F1236D5-4C91-4C52-A58F-58C6ACFD9488}" type="presOf" srcId="{E91041B0-0767-402E-B059-FE1AD926F7C2}" destId="{EDBAEB5A-B1E6-4441-BEF6-88FC5CA085AD}" srcOrd="0" destOrd="0" presId="urn:microsoft.com/office/officeart/2005/8/layout/hList9"/>
    <dgm:cxn modelId="{A818AD46-B031-4E1B-B4DA-F99197FB1772}" type="presOf" srcId="{096EFFFA-0F62-4F84-B4BC-D4B583212983}" destId="{78DFFDB6-E466-43E6-8681-9E8CE30FCDF4}" srcOrd="0" destOrd="0" presId="urn:microsoft.com/office/officeart/2005/8/layout/hList9"/>
    <dgm:cxn modelId="{FDD6B96D-E0AA-420F-B711-E0F622B025BB}" type="presOf" srcId="{2DA1597F-6B68-4D90-A547-407A59CE3EA2}" destId="{8257353F-D08C-4756-A3CD-F965EA9ABEB4}" srcOrd="1" destOrd="0" presId="urn:microsoft.com/office/officeart/2005/8/layout/hList9"/>
    <dgm:cxn modelId="{6A5C3540-CB5F-490B-BA78-4B0361DCDBFB}" srcId="{B7F6679C-BA49-4AC1-B8DC-098774191D61}" destId="{C340856A-17D5-4A70-ACC6-B4882D723FDD}" srcOrd="1" destOrd="0" parTransId="{0CD5EF8E-33A8-47BC-8B5E-6780A31D6D5C}" sibTransId="{F60F92D1-0D74-4401-86EB-51CFC64376F1}"/>
    <dgm:cxn modelId="{730CD836-E13C-4320-B05A-33F7A43C09D8}" type="presOf" srcId="{2DA1597F-6B68-4D90-A547-407A59CE3EA2}" destId="{4D5448D8-7A95-4654-B84F-AF95A6BA2CB9}" srcOrd="0" destOrd="0" presId="urn:microsoft.com/office/officeart/2005/8/layout/hList9"/>
    <dgm:cxn modelId="{4B653F12-E924-45ED-9CAA-921198431906}" type="presOf" srcId="{A96A0E7F-B774-4880-AA02-7C115DD3C098}" destId="{A0792086-6695-482A-A5BE-1D54C05EFE7D}" srcOrd="1" destOrd="0" presId="urn:microsoft.com/office/officeart/2005/8/layout/hList9"/>
    <dgm:cxn modelId="{D8115873-2F0C-4D85-AD26-7025B15AAD78}" type="presOf" srcId="{E91041B0-0767-402E-B059-FE1AD926F7C2}" destId="{0B242776-FAB6-4FF4-A8E8-EBFC7D94A13E}" srcOrd="1" destOrd="0" presId="urn:microsoft.com/office/officeart/2005/8/layout/hList9"/>
    <dgm:cxn modelId="{049928FD-DABC-40F4-B03E-B63FD38F886F}" type="presParOf" srcId="{8CC4C2E0-D388-43C1-A585-3E3301B41C38}" destId="{3C0D5035-DCB1-43B3-9B06-426221FD10E6}" srcOrd="0" destOrd="0" presId="urn:microsoft.com/office/officeart/2005/8/layout/hList9"/>
    <dgm:cxn modelId="{9771643F-CCD2-4692-A138-2007295416A2}" type="presParOf" srcId="{8CC4C2E0-D388-43C1-A585-3E3301B41C38}" destId="{946598AB-B0C8-4588-B374-7F931494B270}" srcOrd="1" destOrd="0" presId="urn:microsoft.com/office/officeart/2005/8/layout/hList9"/>
    <dgm:cxn modelId="{61A4117E-5779-4086-9399-8F2B2B79DA42}" type="presParOf" srcId="{946598AB-B0C8-4588-B374-7F931494B270}" destId="{CF5E3395-4025-45BA-8864-BED6846BA75D}" srcOrd="0" destOrd="0" presId="urn:microsoft.com/office/officeart/2005/8/layout/hList9"/>
    <dgm:cxn modelId="{DD303BEB-490D-483B-AD6A-7E8BC120E428}" type="presParOf" srcId="{946598AB-B0C8-4588-B374-7F931494B270}" destId="{E19B2956-E11E-4E48-89B7-EBCCFDA0843A}" srcOrd="1" destOrd="0" presId="urn:microsoft.com/office/officeart/2005/8/layout/hList9"/>
    <dgm:cxn modelId="{88A7C986-FF30-4F18-9448-A8FB46011C07}" type="presParOf" srcId="{E19B2956-E11E-4E48-89B7-EBCCFDA0843A}" destId="{62BCE6C0-57EB-4F78-90D8-DA02B750C23F}" srcOrd="0" destOrd="0" presId="urn:microsoft.com/office/officeart/2005/8/layout/hList9"/>
    <dgm:cxn modelId="{6114B468-05E5-40CD-AAE2-246D4794781E}" type="presParOf" srcId="{E19B2956-E11E-4E48-89B7-EBCCFDA0843A}" destId="{A0792086-6695-482A-A5BE-1D54C05EFE7D}" srcOrd="1" destOrd="0" presId="urn:microsoft.com/office/officeart/2005/8/layout/hList9"/>
    <dgm:cxn modelId="{E6D0D096-6D5F-4B5A-B50A-C42DA64C80F8}" type="presParOf" srcId="{946598AB-B0C8-4588-B374-7F931494B270}" destId="{33728D05-3777-4A8E-91D0-637A355A6F3E}" srcOrd="2" destOrd="0" presId="urn:microsoft.com/office/officeart/2005/8/layout/hList9"/>
    <dgm:cxn modelId="{37EFBAE5-4043-4680-B977-1D68A1248473}" type="presParOf" srcId="{33728D05-3777-4A8E-91D0-637A355A6F3E}" destId="{EDBAEB5A-B1E6-4441-BEF6-88FC5CA085AD}" srcOrd="0" destOrd="0" presId="urn:microsoft.com/office/officeart/2005/8/layout/hList9"/>
    <dgm:cxn modelId="{F9793C84-4F8C-4365-8A64-1E5E5FF1210D}" type="presParOf" srcId="{33728D05-3777-4A8E-91D0-637A355A6F3E}" destId="{0B242776-FAB6-4FF4-A8E8-EBFC7D94A13E}" srcOrd="1" destOrd="0" presId="urn:microsoft.com/office/officeart/2005/8/layout/hList9"/>
    <dgm:cxn modelId="{55272B04-C421-447F-A707-F86C628ED8E4}" type="presParOf" srcId="{8CC4C2E0-D388-43C1-A585-3E3301B41C38}" destId="{44E86E23-0E66-4708-B8B0-D2413F66A451}" srcOrd="2" destOrd="0" presId="urn:microsoft.com/office/officeart/2005/8/layout/hList9"/>
    <dgm:cxn modelId="{2FC0A70A-08A3-40A6-984E-3815E32170BD}" type="presParOf" srcId="{8CC4C2E0-D388-43C1-A585-3E3301B41C38}" destId="{57D71CF7-EBF6-4BA8-A562-D42D4E8C233B}" srcOrd="3" destOrd="0" presId="urn:microsoft.com/office/officeart/2005/8/layout/hList9"/>
    <dgm:cxn modelId="{FD19A3CA-522D-4AE4-8318-3DF2D4D4D1EA}" type="presParOf" srcId="{8CC4C2E0-D388-43C1-A585-3E3301B41C38}" destId="{207C06E1-8756-4E84-872F-BBC1F54F3C8A}" srcOrd="4" destOrd="0" presId="urn:microsoft.com/office/officeart/2005/8/layout/hList9"/>
    <dgm:cxn modelId="{834434E9-BF1F-4D2F-A239-F9B1D3B72863}" type="presParOf" srcId="{8CC4C2E0-D388-43C1-A585-3E3301B41C38}" destId="{2B42C0A6-BA89-43E3-9FDD-8085A4543467}" srcOrd="5" destOrd="0" presId="urn:microsoft.com/office/officeart/2005/8/layout/hList9"/>
    <dgm:cxn modelId="{D99769D4-8480-4C4E-9973-6931D7E7A4FF}" type="presParOf" srcId="{8CC4C2E0-D388-43C1-A585-3E3301B41C38}" destId="{7BA43EFF-DEEC-4B19-BFCB-BE6458AB393E}" srcOrd="6" destOrd="0" presId="urn:microsoft.com/office/officeart/2005/8/layout/hList9"/>
    <dgm:cxn modelId="{DFA4A01D-7DBA-416F-ACCC-ACC093F567FC}" type="presParOf" srcId="{7BA43EFF-DEEC-4B19-BFCB-BE6458AB393E}" destId="{BFB3BAD6-5331-440A-8BD7-2D3649B8114D}" srcOrd="0" destOrd="0" presId="urn:microsoft.com/office/officeart/2005/8/layout/hList9"/>
    <dgm:cxn modelId="{1F3B003D-8DB6-4E1D-A040-FEE4A6CF2CAA}" type="presParOf" srcId="{7BA43EFF-DEEC-4B19-BFCB-BE6458AB393E}" destId="{D26C0D37-C5AE-4108-A59E-5B09B08250EF}" srcOrd="1" destOrd="0" presId="urn:microsoft.com/office/officeart/2005/8/layout/hList9"/>
    <dgm:cxn modelId="{8F785780-5A80-4754-B1D0-9A8508C3490F}" type="presParOf" srcId="{D26C0D37-C5AE-4108-A59E-5B09B08250EF}" destId="{4D5448D8-7A95-4654-B84F-AF95A6BA2CB9}" srcOrd="0" destOrd="0" presId="urn:microsoft.com/office/officeart/2005/8/layout/hList9"/>
    <dgm:cxn modelId="{C0D8081F-C6ED-4F13-84FD-0C150E89977A}" type="presParOf" srcId="{D26C0D37-C5AE-4108-A59E-5B09B08250EF}" destId="{8257353F-D08C-4756-A3CD-F965EA9ABEB4}" srcOrd="1" destOrd="0" presId="urn:microsoft.com/office/officeart/2005/8/layout/hList9"/>
    <dgm:cxn modelId="{0ACE57D8-200E-42F9-B25F-B02999DF3DD5}" type="presParOf" srcId="{7BA43EFF-DEEC-4B19-BFCB-BE6458AB393E}" destId="{E46ED728-BED4-4481-BFFE-9863077555A5}" srcOrd="2" destOrd="0" presId="urn:microsoft.com/office/officeart/2005/8/layout/hList9"/>
    <dgm:cxn modelId="{B0B009AC-0F94-4840-892D-59BCAA07F1A8}" type="presParOf" srcId="{E46ED728-BED4-4481-BFFE-9863077555A5}" destId="{78DFFDB6-E466-43E6-8681-9E8CE30FCDF4}" srcOrd="0" destOrd="0" presId="urn:microsoft.com/office/officeart/2005/8/layout/hList9"/>
    <dgm:cxn modelId="{AD3DD4D3-8265-4EF6-87B4-6B4CFF80C4A0}" type="presParOf" srcId="{E46ED728-BED4-4481-BFFE-9863077555A5}" destId="{B47A73CF-E567-46F1-AACF-0E0AFC088CAC}" srcOrd="1" destOrd="0" presId="urn:microsoft.com/office/officeart/2005/8/layout/hList9"/>
    <dgm:cxn modelId="{80429E9C-4B77-4CD4-A4F6-0E5EDC45881F}" type="presParOf" srcId="{8CC4C2E0-D388-43C1-A585-3E3301B41C38}" destId="{0EF089E3-8C98-4B05-ACED-F9CBE46D9A65}" srcOrd="7" destOrd="0" presId="urn:microsoft.com/office/officeart/2005/8/layout/hList9"/>
    <dgm:cxn modelId="{A49C27AD-9565-4C1C-BA8B-C6B4C970329B}" type="presParOf" srcId="{8CC4C2E0-D388-43C1-A585-3E3301B41C38}" destId="{0009DBBA-3894-4B99-8A73-98D428768142}" srcOrd="8" destOrd="0" presId="urn:microsoft.com/office/officeart/2005/8/layout/hList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CE7468F-8014-498D-9328-7C4DAB76D79C}" type="doc">
      <dgm:prSet loTypeId="urn:microsoft.com/office/officeart/2005/8/layout/arrow2" loCatId="process" qsTypeId="urn:microsoft.com/office/officeart/2005/8/quickstyle/simple5" qsCatId="simple" csTypeId="urn:microsoft.com/office/officeart/2005/8/colors/accent1_2" csCatId="accent1" phldr="1"/>
      <dgm:spPr/>
    </dgm:pt>
    <dgm:pt modelId="{A3F3DC20-D6B9-4462-8BDC-BEC6F6A0195C}">
      <dgm:prSet phldrT="[Text]" custT="1"/>
      <dgm:spPr/>
      <dgm:t>
        <a:bodyPr/>
        <a:lstStyle/>
        <a:p>
          <a:r>
            <a:rPr lang="en-US" sz="2400" dirty="0" smtClean="0"/>
            <a:t>Functional?</a:t>
          </a:r>
          <a:endParaRPr lang="en-US" sz="2400" dirty="0"/>
        </a:p>
      </dgm:t>
    </dgm:pt>
    <dgm:pt modelId="{2EB6A180-F5EA-480E-9C40-494EC2F523B9}" type="parTrans" cxnId="{840C8240-7FEF-410D-BEEF-4DEB84E8A172}">
      <dgm:prSet/>
      <dgm:spPr/>
      <dgm:t>
        <a:bodyPr/>
        <a:lstStyle/>
        <a:p>
          <a:endParaRPr lang="en-US"/>
        </a:p>
      </dgm:t>
    </dgm:pt>
    <dgm:pt modelId="{9A458CF9-749C-4643-B741-3B105F91E42F}" type="sibTrans" cxnId="{840C8240-7FEF-410D-BEEF-4DEB84E8A172}">
      <dgm:prSet/>
      <dgm:spPr/>
      <dgm:t>
        <a:bodyPr/>
        <a:lstStyle/>
        <a:p>
          <a:endParaRPr lang="en-US"/>
        </a:p>
      </dgm:t>
    </dgm:pt>
    <dgm:pt modelId="{592D1E43-B333-4FA3-A456-457C475B44B6}">
      <dgm:prSet phldrT="[Text]" custT="1"/>
      <dgm:spPr/>
      <dgm:t>
        <a:bodyPr/>
        <a:lstStyle/>
        <a:p>
          <a:r>
            <a:rPr lang="en-US" sz="2400" dirty="0" smtClean="0"/>
            <a:t>Appropriate?</a:t>
          </a:r>
          <a:endParaRPr lang="en-US" sz="2400" dirty="0"/>
        </a:p>
      </dgm:t>
    </dgm:pt>
    <dgm:pt modelId="{83BA102B-2329-4A7C-A597-9FE596FA2700}" type="parTrans" cxnId="{0EDB5F55-A3C2-4939-90DE-E09ED68B4D5A}">
      <dgm:prSet/>
      <dgm:spPr/>
      <dgm:t>
        <a:bodyPr/>
        <a:lstStyle/>
        <a:p>
          <a:endParaRPr lang="en-US"/>
        </a:p>
      </dgm:t>
    </dgm:pt>
    <dgm:pt modelId="{6737E5B9-1B89-4890-92E6-969BBA7DC126}" type="sibTrans" cxnId="{0EDB5F55-A3C2-4939-90DE-E09ED68B4D5A}">
      <dgm:prSet/>
      <dgm:spPr/>
      <dgm:t>
        <a:bodyPr/>
        <a:lstStyle/>
        <a:p>
          <a:endParaRPr lang="en-US"/>
        </a:p>
      </dgm:t>
    </dgm:pt>
    <dgm:pt modelId="{E9E9E825-2700-4D91-A395-76D7322DE860}">
      <dgm:prSet phldrT="[Text]" custT="1"/>
      <dgm:spPr/>
      <dgm:t>
        <a:bodyPr/>
        <a:lstStyle/>
        <a:p>
          <a:r>
            <a:rPr lang="en-US" sz="2400" dirty="0" smtClean="0"/>
            <a:t>Enough Variety?</a:t>
          </a:r>
          <a:endParaRPr lang="en-US" sz="2400" dirty="0"/>
        </a:p>
      </dgm:t>
    </dgm:pt>
    <dgm:pt modelId="{59C86DCD-FEDD-45F1-99B1-FACA621BF503}" type="parTrans" cxnId="{6A6FB3EB-052A-4911-84AC-589A7215F9F4}">
      <dgm:prSet/>
      <dgm:spPr/>
      <dgm:t>
        <a:bodyPr/>
        <a:lstStyle/>
        <a:p>
          <a:endParaRPr lang="en-US"/>
        </a:p>
      </dgm:t>
    </dgm:pt>
    <dgm:pt modelId="{8826D8F5-1609-431E-A168-07C235FB776C}" type="sibTrans" cxnId="{6A6FB3EB-052A-4911-84AC-589A7215F9F4}">
      <dgm:prSet/>
      <dgm:spPr/>
      <dgm:t>
        <a:bodyPr/>
        <a:lstStyle/>
        <a:p>
          <a:endParaRPr lang="en-US"/>
        </a:p>
      </dgm:t>
    </dgm:pt>
    <dgm:pt modelId="{35053A5B-138B-4617-95B7-881E899EA647}">
      <dgm:prSet phldrT="[Text]" custT="1"/>
      <dgm:spPr/>
      <dgm:t>
        <a:bodyPr/>
        <a:lstStyle/>
        <a:p>
          <a:r>
            <a:rPr lang="en-US" sz="2400" dirty="0" smtClean="0"/>
            <a:t>Specific Enough?</a:t>
          </a:r>
          <a:endParaRPr lang="en-US" sz="2400" dirty="0"/>
        </a:p>
      </dgm:t>
    </dgm:pt>
    <dgm:pt modelId="{387D66AF-318F-4156-9906-31B9CC2F54A3}" type="parTrans" cxnId="{39411322-A8D5-4F03-9F49-C9CCB2686967}">
      <dgm:prSet/>
      <dgm:spPr/>
      <dgm:t>
        <a:bodyPr/>
        <a:lstStyle/>
        <a:p>
          <a:endParaRPr lang="en-US"/>
        </a:p>
      </dgm:t>
    </dgm:pt>
    <dgm:pt modelId="{638E9949-04EB-463A-A785-5625FDFD5F79}" type="sibTrans" cxnId="{39411322-A8D5-4F03-9F49-C9CCB2686967}">
      <dgm:prSet/>
      <dgm:spPr/>
      <dgm:t>
        <a:bodyPr/>
        <a:lstStyle/>
        <a:p>
          <a:endParaRPr lang="en-US"/>
        </a:p>
      </dgm:t>
    </dgm:pt>
    <dgm:pt modelId="{8E88F630-826D-49E6-8740-9A6FADB44BB2}" type="pres">
      <dgm:prSet presAssocID="{ECE7468F-8014-498D-9328-7C4DAB76D79C}" presName="arrowDiagram" presStyleCnt="0">
        <dgm:presLayoutVars>
          <dgm:chMax val="5"/>
          <dgm:dir/>
          <dgm:resizeHandles val="exact"/>
        </dgm:presLayoutVars>
      </dgm:prSet>
      <dgm:spPr/>
    </dgm:pt>
    <dgm:pt modelId="{4D7B2905-B41D-4C50-8BC8-827315516E62}" type="pres">
      <dgm:prSet presAssocID="{ECE7468F-8014-498D-9328-7C4DAB76D79C}" presName="arrow" presStyleLbl="bgShp" presStyleIdx="0" presStyleCnt="1"/>
      <dgm:spPr>
        <a:solidFill>
          <a:srgbClr val="9966FF"/>
        </a:solidFill>
      </dgm:spPr>
    </dgm:pt>
    <dgm:pt modelId="{990C6E97-8746-4BFE-A80D-74F6439E40C9}" type="pres">
      <dgm:prSet presAssocID="{ECE7468F-8014-498D-9328-7C4DAB76D79C}" presName="arrowDiagram4" presStyleCnt="0"/>
      <dgm:spPr/>
    </dgm:pt>
    <dgm:pt modelId="{CA15E46E-237A-4968-9351-1953740BD328}" type="pres">
      <dgm:prSet presAssocID="{A3F3DC20-D6B9-4462-8BDC-BEC6F6A0195C}" presName="bullet4a" presStyleLbl="node1" presStyleIdx="0" presStyleCnt="4"/>
      <dgm:spPr/>
    </dgm:pt>
    <dgm:pt modelId="{BECAC026-F8CC-4561-9F09-F961713FFC78}" type="pres">
      <dgm:prSet presAssocID="{A3F3DC20-D6B9-4462-8BDC-BEC6F6A0195C}" presName="textBox4a" presStyleLbl="revTx" presStyleIdx="0" presStyleCnt="4" custScaleX="176203" custLinFactNeighborX="50608">
        <dgm:presLayoutVars>
          <dgm:bulletEnabled val="1"/>
        </dgm:presLayoutVars>
      </dgm:prSet>
      <dgm:spPr/>
      <dgm:t>
        <a:bodyPr/>
        <a:lstStyle/>
        <a:p>
          <a:endParaRPr lang="en-US"/>
        </a:p>
      </dgm:t>
    </dgm:pt>
    <dgm:pt modelId="{70758B75-AF93-44A4-B88B-9545C1537F16}" type="pres">
      <dgm:prSet presAssocID="{592D1E43-B333-4FA3-A456-457C475B44B6}" presName="bullet4b" presStyleLbl="node1" presStyleIdx="1" presStyleCnt="4"/>
      <dgm:spPr/>
    </dgm:pt>
    <dgm:pt modelId="{C54DD1DC-9990-44E8-86A6-6A26C75F12FE}" type="pres">
      <dgm:prSet presAssocID="{592D1E43-B333-4FA3-A456-457C475B44B6}" presName="textBox4b" presStyleLbl="revTx" presStyleIdx="1" presStyleCnt="4" custScaleX="162242" custScaleY="81787" custLinFactNeighborX="21708" custLinFactNeighborY="5740">
        <dgm:presLayoutVars>
          <dgm:bulletEnabled val="1"/>
        </dgm:presLayoutVars>
      </dgm:prSet>
      <dgm:spPr/>
      <dgm:t>
        <a:bodyPr/>
        <a:lstStyle/>
        <a:p>
          <a:endParaRPr lang="en-US"/>
        </a:p>
      </dgm:t>
    </dgm:pt>
    <dgm:pt modelId="{AEA1E2F7-D39B-4414-9E5E-B7882340594E}" type="pres">
      <dgm:prSet presAssocID="{E9E9E825-2700-4D91-A395-76D7322DE860}" presName="bullet4c" presStyleLbl="node1" presStyleIdx="2" presStyleCnt="4"/>
      <dgm:spPr/>
    </dgm:pt>
    <dgm:pt modelId="{F065CE5B-320D-4459-B5DE-298D78BAE643}" type="pres">
      <dgm:prSet presAssocID="{E9E9E825-2700-4D91-A395-76D7322DE860}" presName="textBox4c" presStyleLbl="revTx" presStyleIdx="2" presStyleCnt="4" custAng="10800000" custFlipVert="1" custScaleY="29450" custLinFactNeighborX="7692" custLinFactNeighborY="-21982">
        <dgm:presLayoutVars>
          <dgm:bulletEnabled val="1"/>
        </dgm:presLayoutVars>
      </dgm:prSet>
      <dgm:spPr/>
      <dgm:t>
        <a:bodyPr/>
        <a:lstStyle/>
        <a:p>
          <a:endParaRPr lang="en-US"/>
        </a:p>
      </dgm:t>
    </dgm:pt>
    <dgm:pt modelId="{395ECCC6-F3B6-450D-80AA-6C5B761084A0}" type="pres">
      <dgm:prSet presAssocID="{35053A5B-138B-4617-95B7-881E899EA647}" presName="bullet4d" presStyleLbl="node1" presStyleIdx="3" presStyleCnt="4"/>
      <dgm:spPr/>
    </dgm:pt>
    <dgm:pt modelId="{6FD0470F-B9C7-4319-84F5-AB0623F0CD04}" type="pres">
      <dgm:prSet presAssocID="{35053A5B-138B-4617-95B7-881E899EA647}" presName="textBox4d" presStyleLbl="revTx" presStyleIdx="3" presStyleCnt="4" custScaleX="129671" custScaleY="80238" custLinFactNeighborX="-13782" custLinFactNeighborY="10635">
        <dgm:presLayoutVars>
          <dgm:bulletEnabled val="1"/>
        </dgm:presLayoutVars>
      </dgm:prSet>
      <dgm:spPr/>
      <dgm:t>
        <a:bodyPr/>
        <a:lstStyle/>
        <a:p>
          <a:endParaRPr lang="en-US"/>
        </a:p>
      </dgm:t>
    </dgm:pt>
  </dgm:ptLst>
  <dgm:cxnLst>
    <dgm:cxn modelId="{840C8240-7FEF-410D-BEEF-4DEB84E8A172}" srcId="{ECE7468F-8014-498D-9328-7C4DAB76D79C}" destId="{A3F3DC20-D6B9-4462-8BDC-BEC6F6A0195C}" srcOrd="0" destOrd="0" parTransId="{2EB6A180-F5EA-480E-9C40-494EC2F523B9}" sibTransId="{9A458CF9-749C-4643-B741-3B105F91E42F}"/>
    <dgm:cxn modelId="{FFAB6A97-112B-4E07-A281-A7BE585EC5A9}" type="presOf" srcId="{592D1E43-B333-4FA3-A456-457C475B44B6}" destId="{C54DD1DC-9990-44E8-86A6-6A26C75F12FE}" srcOrd="0" destOrd="0" presId="urn:microsoft.com/office/officeart/2005/8/layout/arrow2"/>
    <dgm:cxn modelId="{89BF5CAF-502E-4E4A-8DA3-A456230C43E2}" type="presOf" srcId="{35053A5B-138B-4617-95B7-881E899EA647}" destId="{6FD0470F-B9C7-4319-84F5-AB0623F0CD04}" srcOrd="0" destOrd="0" presId="urn:microsoft.com/office/officeart/2005/8/layout/arrow2"/>
    <dgm:cxn modelId="{7574D3D3-36B4-469A-9980-48187E76ADFF}" type="presOf" srcId="{A3F3DC20-D6B9-4462-8BDC-BEC6F6A0195C}" destId="{BECAC026-F8CC-4561-9F09-F961713FFC78}" srcOrd="0" destOrd="0" presId="urn:microsoft.com/office/officeart/2005/8/layout/arrow2"/>
    <dgm:cxn modelId="{F8FB8EC8-CA60-4783-8B76-E279FDFE3E7F}" type="presOf" srcId="{ECE7468F-8014-498D-9328-7C4DAB76D79C}" destId="{8E88F630-826D-49E6-8740-9A6FADB44BB2}" srcOrd="0" destOrd="0" presId="urn:microsoft.com/office/officeart/2005/8/layout/arrow2"/>
    <dgm:cxn modelId="{0EDB5F55-A3C2-4939-90DE-E09ED68B4D5A}" srcId="{ECE7468F-8014-498D-9328-7C4DAB76D79C}" destId="{592D1E43-B333-4FA3-A456-457C475B44B6}" srcOrd="1" destOrd="0" parTransId="{83BA102B-2329-4A7C-A597-9FE596FA2700}" sibTransId="{6737E5B9-1B89-4890-92E6-969BBA7DC126}"/>
    <dgm:cxn modelId="{39411322-A8D5-4F03-9F49-C9CCB2686967}" srcId="{ECE7468F-8014-498D-9328-7C4DAB76D79C}" destId="{35053A5B-138B-4617-95B7-881E899EA647}" srcOrd="3" destOrd="0" parTransId="{387D66AF-318F-4156-9906-31B9CC2F54A3}" sibTransId="{638E9949-04EB-463A-A785-5625FDFD5F79}"/>
    <dgm:cxn modelId="{939BB5A5-C0E3-44E6-90AE-4D4CF7B61E81}" type="presOf" srcId="{E9E9E825-2700-4D91-A395-76D7322DE860}" destId="{F065CE5B-320D-4459-B5DE-298D78BAE643}" srcOrd="0" destOrd="0" presId="urn:microsoft.com/office/officeart/2005/8/layout/arrow2"/>
    <dgm:cxn modelId="{6A6FB3EB-052A-4911-84AC-589A7215F9F4}" srcId="{ECE7468F-8014-498D-9328-7C4DAB76D79C}" destId="{E9E9E825-2700-4D91-A395-76D7322DE860}" srcOrd="2" destOrd="0" parTransId="{59C86DCD-FEDD-45F1-99B1-FACA621BF503}" sibTransId="{8826D8F5-1609-431E-A168-07C235FB776C}"/>
    <dgm:cxn modelId="{9F903793-4A70-4530-8468-E1EFA1E58D30}" type="presParOf" srcId="{8E88F630-826D-49E6-8740-9A6FADB44BB2}" destId="{4D7B2905-B41D-4C50-8BC8-827315516E62}" srcOrd="0" destOrd="0" presId="urn:microsoft.com/office/officeart/2005/8/layout/arrow2"/>
    <dgm:cxn modelId="{37AB4519-244D-471F-A668-78393DE61276}" type="presParOf" srcId="{8E88F630-826D-49E6-8740-9A6FADB44BB2}" destId="{990C6E97-8746-4BFE-A80D-74F6439E40C9}" srcOrd="1" destOrd="0" presId="urn:microsoft.com/office/officeart/2005/8/layout/arrow2"/>
    <dgm:cxn modelId="{2BA412EF-CA08-466E-A31E-4501BA82CB28}" type="presParOf" srcId="{990C6E97-8746-4BFE-A80D-74F6439E40C9}" destId="{CA15E46E-237A-4968-9351-1953740BD328}" srcOrd="0" destOrd="0" presId="urn:microsoft.com/office/officeart/2005/8/layout/arrow2"/>
    <dgm:cxn modelId="{30E647B8-AB01-4EA3-9F60-82888A2C3319}" type="presParOf" srcId="{990C6E97-8746-4BFE-A80D-74F6439E40C9}" destId="{BECAC026-F8CC-4561-9F09-F961713FFC78}" srcOrd="1" destOrd="0" presId="urn:microsoft.com/office/officeart/2005/8/layout/arrow2"/>
    <dgm:cxn modelId="{D276C436-5713-4681-B883-7DD517A83FD2}" type="presParOf" srcId="{990C6E97-8746-4BFE-A80D-74F6439E40C9}" destId="{70758B75-AF93-44A4-B88B-9545C1537F16}" srcOrd="2" destOrd="0" presId="urn:microsoft.com/office/officeart/2005/8/layout/arrow2"/>
    <dgm:cxn modelId="{85FE01A3-E0D8-403F-9E05-8A1FC32458A0}" type="presParOf" srcId="{990C6E97-8746-4BFE-A80D-74F6439E40C9}" destId="{C54DD1DC-9990-44E8-86A6-6A26C75F12FE}" srcOrd="3" destOrd="0" presId="urn:microsoft.com/office/officeart/2005/8/layout/arrow2"/>
    <dgm:cxn modelId="{B25389D9-381A-4811-B3C7-103C17FA3CCD}" type="presParOf" srcId="{990C6E97-8746-4BFE-A80D-74F6439E40C9}" destId="{AEA1E2F7-D39B-4414-9E5E-B7882340594E}" srcOrd="4" destOrd="0" presId="urn:microsoft.com/office/officeart/2005/8/layout/arrow2"/>
    <dgm:cxn modelId="{28E3466A-C8AA-47C7-88C1-1D75C747834F}" type="presParOf" srcId="{990C6E97-8746-4BFE-A80D-74F6439E40C9}" destId="{F065CE5B-320D-4459-B5DE-298D78BAE643}" srcOrd="5" destOrd="0" presId="urn:microsoft.com/office/officeart/2005/8/layout/arrow2"/>
    <dgm:cxn modelId="{CE1793A6-FE81-4A0A-B1B3-2F4E939D4104}" type="presParOf" srcId="{990C6E97-8746-4BFE-A80D-74F6439E40C9}" destId="{395ECCC6-F3B6-450D-80AA-6C5B761084A0}" srcOrd="6" destOrd="0" presId="urn:microsoft.com/office/officeart/2005/8/layout/arrow2"/>
    <dgm:cxn modelId="{AA3C61A6-3D70-4C8A-A70E-D9A12BA979D4}" type="presParOf" srcId="{990C6E97-8746-4BFE-A80D-74F6439E40C9}" destId="{6FD0470F-B9C7-4319-84F5-AB0623F0CD04}" srcOrd="7" destOrd="0" presId="urn:microsoft.com/office/officeart/2005/8/layout/arrow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298D77-61A3-40FB-BA4D-D62BC8DCD68E}">
      <dsp:nvSpPr>
        <dsp:cNvPr id="0" name=""/>
        <dsp:cNvSpPr/>
      </dsp:nvSpPr>
      <dsp:spPr>
        <a:xfrm>
          <a:off x="-160418" y="129539"/>
          <a:ext cx="5716592" cy="5074920"/>
        </a:xfrm>
        <a:prstGeom prst="pie">
          <a:avLst>
            <a:gd name="adj1" fmla="val 5400000"/>
            <a:gd name="adj2" fmla="val 1620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84E54D9-1091-4FFA-B3DF-6CCE3F7734A9}">
      <dsp:nvSpPr>
        <dsp:cNvPr id="0" name=""/>
        <dsp:cNvSpPr/>
      </dsp:nvSpPr>
      <dsp:spPr>
        <a:xfrm>
          <a:off x="2697878" y="129539"/>
          <a:ext cx="5920739" cy="5074920"/>
        </a:xfrm>
        <a:prstGeom prst="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US" sz="3400" kern="1200" dirty="0" smtClean="0"/>
            <a:t>Easy to Read Aloud?</a:t>
          </a:r>
          <a:endParaRPr lang="en-US" sz="3400" kern="1200" dirty="0"/>
        </a:p>
      </dsp:txBody>
      <dsp:txXfrm>
        <a:off x="2697878" y="129539"/>
        <a:ext cx="2960369" cy="1522479"/>
      </dsp:txXfrm>
    </dsp:sp>
    <dsp:sp modelId="{3BAE4660-F83E-4AAF-B557-374843E65624}">
      <dsp:nvSpPr>
        <dsp:cNvPr id="0" name=""/>
        <dsp:cNvSpPr/>
      </dsp:nvSpPr>
      <dsp:spPr>
        <a:xfrm>
          <a:off x="1048530" y="1652019"/>
          <a:ext cx="3298694" cy="3298694"/>
        </a:xfrm>
        <a:prstGeom prst="pie">
          <a:avLst>
            <a:gd name="adj1" fmla="val 5400000"/>
            <a:gd name="adj2" fmla="val 16200000"/>
          </a:avLst>
        </a:prstGeom>
        <a:solidFill>
          <a:schemeClr val="accent4">
            <a:hueOff val="-1759972"/>
            <a:satOff val="-18065"/>
            <a:lumOff val="755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2E251B0-564B-46DA-8807-65AD03F865AD}">
      <dsp:nvSpPr>
        <dsp:cNvPr id="0" name=""/>
        <dsp:cNvSpPr/>
      </dsp:nvSpPr>
      <dsp:spPr>
        <a:xfrm>
          <a:off x="2697878" y="1652019"/>
          <a:ext cx="5920739" cy="3298694"/>
        </a:xfrm>
        <a:prstGeom prst="rect">
          <a:avLst/>
        </a:prstGeom>
        <a:solidFill>
          <a:schemeClr val="lt1">
            <a:alpha val="90000"/>
            <a:hueOff val="0"/>
            <a:satOff val="0"/>
            <a:lumOff val="0"/>
            <a:alphaOff val="0"/>
          </a:schemeClr>
        </a:solidFill>
        <a:ln w="12700" cap="flat" cmpd="sng" algn="ctr">
          <a:solidFill>
            <a:schemeClr val="accent4">
              <a:hueOff val="-1759972"/>
              <a:satOff val="-18065"/>
              <a:lumOff val="755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US" sz="3400" kern="1200" dirty="0" smtClean="0"/>
            <a:t>Enough Variety?</a:t>
          </a:r>
          <a:endParaRPr lang="en-US" sz="3400" kern="1200" dirty="0"/>
        </a:p>
      </dsp:txBody>
      <dsp:txXfrm>
        <a:off x="2697878" y="1652019"/>
        <a:ext cx="2960369" cy="1522474"/>
      </dsp:txXfrm>
    </dsp:sp>
    <dsp:sp modelId="{B7D11C12-6E37-4A41-9B82-FA44660A6263}">
      <dsp:nvSpPr>
        <dsp:cNvPr id="0" name=""/>
        <dsp:cNvSpPr/>
      </dsp:nvSpPr>
      <dsp:spPr>
        <a:xfrm>
          <a:off x="1936640" y="3174493"/>
          <a:ext cx="1522474" cy="1522474"/>
        </a:xfrm>
        <a:prstGeom prst="pie">
          <a:avLst>
            <a:gd name="adj1" fmla="val 5400000"/>
            <a:gd name="adj2" fmla="val 16200000"/>
          </a:avLst>
        </a:prstGeom>
        <a:solidFill>
          <a:schemeClr val="accent4">
            <a:hueOff val="-3519944"/>
            <a:satOff val="-36129"/>
            <a:lumOff val="1509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5D282D0-5E58-4751-9356-AAA5F93CEE3F}">
      <dsp:nvSpPr>
        <dsp:cNvPr id="0" name=""/>
        <dsp:cNvSpPr/>
      </dsp:nvSpPr>
      <dsp:spPr>
        <a:xfrm>
          <a:off x="2697878" y="3174493"/>
          <a:ext cx="5920739" cy="1522474"/>
        </a:xfrm>
        <a:prstGeom prst="rect">
          <a:avLst/>
        </a:prstGeom>
        <a:solidFill>
          <a:schemeClr val="lt1">
            <a:alpha val="90000"/>
            <a:hueOff val="0"/>
            <a:satOff val="0"/>
            <a:lumOff val="0"/>
            <a:alphaOff val="0"/>
          </a:schemeClr>
        </a:solidFill>
        <a:ln w="12700" cap="flat" cmpd="sng" algn="ctr">
          <a:solidFill>
            <a:schemeClr val="accent4">
              <a:hueOff val="-3519944"/>
              <a:satOff val="-36129"/>
              <a:lumOff val="1509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US" sz="3400" kern="1200" dirty="0" smtClean="0"/>
            <a:t>Stylistic Control?</a:t>
          </a:r>
          <a:endParaRPr lang="en-US" sz="3400" kern="1200" dirty="0"/>
        </a:p>
      </dsp:txBody>
      <dsp:txXfrm>
        <a:off x="2697878" y="3174493"/>
        <a:ext cx="2960369" cy="1522474"/>
      </dsp:txXfrm>
    </dsp:sp>
    <dsp:sp modelId="{A827CFDA-940A-4E45-96DA-C376FE53F617}">
      <dsp:nvSpPr>
        <dsp:cNvPr id="0" name=""/>
        <dsp:cNvSpPr/>
      </dsp:nvSpPr>
      <dsp:spPr>
        <a:xfrm>
          <a:off x="5658248" y="129539"/>
          <a:ext cx="2960369" cy="1522479"/>
        </a:xfrm>
        <a:prstGeom prst="rect">
          <a:avLst/>
        </a:prstGeom>
        <a:noFill/>
        <a:ln w="127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smtClean="0"/>
            <a:t>Supply Punctuation where natural</a:t>
          </a:r>
          <a:endParaRPr lang="en-US" sz="2000" kern="1200" dirty="0"/>
        </a:p>
      </dsp:txBody>
      <dsp:txXfrm>
        <a:off x="5658248" y="129539"/>
        <a:ext cx="2960369" cy="1522479"/>
      </dsp:txXfrm>
    </dsp:sp>
    <dsp:sp modelId="{08C57C72-EBBB-44AF-8119-01D4F1D35096}">
      <dsp:nvSpPr>
        <dsp:cNvPr id="0" name=""/>
        <dsp:cNvSpPr/>
      </dsp:nvSpPr>
      <dsp:spPr>
        <a:xfrm>
          <a:off x="5658248" y="1652019"/>
          <a:ext cx="2960369" cy="1522474"/>
        </a:xfrm>
        <a:prstGeom prst="rect">
          <a:avLst/>
        </a:prstGeom>
        <a:noFill/>
        <a:ln w="127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smtClean="0"/>
            <a:t>Sentence Structure</a:t>
          </a:r>
          <a:endParaRPr lang="en-US" sz="2000" kern="1200" dirty="0"/>
        </a:p>
        <a:p>
          <a:pPr marL="228600" lvl="1" indent="-228600" algn="l" defTabSz="889000">
            <a:lnSpc>
              <a:spcPct val="90000"/>
            </a:lnSpc>
            <a:spcBef>
              <a:spcPct val="0"/>
            </a:spcBef>
            <a:spcAft>
              <a:spcPct val="15000"/>
            </a:spcAft>
            <a:buChar char="••"/>
          </a:pPr>
          <a:r>
            <a:rPr lang="en-US" sz="2000" kern="1200" dirty="0" smtClean="0"/>
            <a:t>Sentence Beginnings</a:t>
          </a:r>
          <a:endParaRPr lang="en-US" sz="2000" kern="1200" dirty="0"/>
        </a:p>
        <a:p>
          <a:pPr marL="228600" lvl="1" indent="-228600" algn="l" defTabSz="889000">
            <a:lnSpc>
              <a:spcPct val="90000"/>
            </a:lnSpc>
            <a:spcBef>
              <a:spcPct val="0"/>
            </a:spcBef>
            <a:spcAft>
              <a:spcPct val="15000"/>
            </a:spcAft>
            <a:buChar char="••"/>
          </a:pPr>
          <a:r>
            <a:rPr lang="en-US" sz="2000" kern="1200" dirty="0" smtClean="0"/>
            <a:t>Sentence Lengths</a:t>
          </a:r>
          <a:endParaRPr lang="en-US" sz="2000" kern="1200" dirty="0"/>
        </a:p>
      </dsp:txBody>
      <dsp:txXfrm>
        <a:off x="5658248" y="1652019"/>
        <a:ext cx="2960369" cy="1522474"/>
      </dsp:txXfrm>
    </dsp:sp>
    <dsp:sp modelId="{B804C99F-578F-466E-AED0-3511B308892B}">
      <dsp:nvSpPr>
        <dsp:cNvPr id="0" name=""/>
        <dsp:cNvSpPr/>
      </dsp:nvSpPr>
      <dsp:spPr>
        <a:xfrm>
          <a:off x="5658248" y="3174493"/>
          <a:ext cx="2960369" cy="1522474"/>
        </a:xfrm>
        <a:prstGeom prst="rect">
          <a:avLst/>
        </a:prstGeom>
        <a:noFill/>
        <a:ln w="127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smtClean="0"/>
            <a:t>Effective fragments</a:t>
          </a:r>
          <a:endParaRPr lang="en-US" sz="2000" kern="1200" dirty="0"/>
        </a:p>
        <a:p>
          <a:pPr marL="228600" lvl="1" indent="-228600" algn="l" defTabSz="889000">
            <a:lnSpc>
              <a:spcPct val="90000"/>
            </a:lnSpc>
            <a:spcBef>
              <a:spcPct val="0"/>
            </a:spcBef>
            <a:spcAft>
              <a:spcPct val="15000"/>
            </a:spcAft>
            <a:buChar char="••"/>
          </a:pPr>
          <a:r>
            <a:rPr lang="en-US" sz="2000" kern="1200" dirty="0" smtClean="0"/>
            <a:t>Natural dialogue</a:t>
          </a:r>
          <a:endParaRPr lang="en-US" sz="2000" kern="1200" dirty="0"/>
        </a:p>
      </dsp:txBody>
      <dsp:txXfrm>
        <a:off x="5658248" y="3174493"/>
        <a:ext cx="2960369" cy="152247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80F98B-2522-4098-A1DB-8F608E28C1D3}">
      <dsp:nvSpPr>
        <dsp:cNvPr id="0" name=""/>
        <dsp:cNvSpPr/>
      </dsp:nvSpPr>
      <dsp:spPr>
        <a:xfrm>
          <a:off x="0" y="0"/>
          <a:ext cx="6930390" cy="1455420"/>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lvl="0" algn="l" defTabSz="1689100">
            <a:lnSpc>
              <a:spcPct val="90000"/>
            </a:lnSpc>
            <a:spcBef>
              <a:spcPct val="0"/>
            </a:spcBef>
            <a:spcAft>
              <a:spcPct val="35000"/>
            </a:spcAft>
          </a:pPr>
          <a:r>
            <a:rPr lang="en-US" sz="3800" kern="1200" dirty="0" smtClean="0"/>
            <a:t>Kinds of Errors</a:t>
          </a:r>
          <a:endParaRPr lang="en-US" sz="3800" kern="1200" dirty="0"/>
        </a:p>
      </dsp:txBody>
      <dsp:txXfrm>
        <a:off x="42628" y="42628"/>
        <a:ext cx="5359877" cy="1370164"/>
      </dsp:txXfrm>
    </dsp:sp>
    <dsp:sp modelId="{622CF9F0-16EF-43A1-8068-D1DDD00958D9}">
      <dsp:nvSpPr>
        <dsp:cNvPr id="0" name=""/>
        <dsp:cNvSpPr/>
      </dsp:nvSpPr>
      <dsp:spPr>
        <a:xfrm>
          <a:off x="611504" y="1697990"/>
          <a:ext cx="6930390" cy="1455420"/>
        </a:xfrm>
        <a:prstGeom prst="roundRect">
          <a:avLst>
            <a:gd name="adj" fmla="val 10000"/>
          </a:avLst>
        </a:prstGeom>
        <a:solidFill>
          <a:schemeClr val="accent1">
            <a:lumMod val="60000"/>
            <a:lumOff val="4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lvl="0" algn="l" defTabSz="1689100">
            <a:lnSpc>
              <a:spcPct val="90000"/>
            </a:lnSpc>
            <a:spcBef>
              <a:spcPct val="0"/>
            </a:spcBef>
            <a:spcAft>
              <a:spcPct val="35000"/>
            </a:spcAft>
          </a:pPr>
          <a:r>
            <a:rPr lang="en-US" sz="3800" kern="1200" dirty="0" smtClean="0"/>
            <a:t>Significance of Errors</a:t>
          </a:r>
          <a:endParaRPr lang="en-US" sz="3800" kern="1200" dirty="0"/>
        </a:p>
      </dsp:txBody>
      <dsp:txXfrm>
        <a:off x="654132" y="1740618"/>
        <a:ext cx="5287606" cy="1370164"/>
      </dsp:txXfrm>
    </dsp:sp>
    <dsp:sp modelId="{B5225937-FB55-496F-BCDB-3B62B1A19F59}">
      <dsp:nvSpPr>
        <dsp:cNvPr id="0" name=""/>
        <dsp:cNvSpPr/>
      </dsp:nvSpPr>
      <dsp:spPr>
        <a:xfrm>
          <a:off x="1223009" y="3395980"/>
          <a:ext cx="6930390" cy="1455420"/>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lvl="0" algn="l" defTabSz="1689100">
            <a:lnSpc>
              <a:spcPct val="90000"/>
            </a:lnSpc>
            <a:spcBef>
              <a:spcPct val="0"/>
            </a:spcBef>
            <a:spcAft>
              <a:spcPct val="35000"/>
            </a:spcAft>
          </a:pPr>
          <a:r>
            <a:rPr lang="en-US" sz="3800" kern="1200" dirty="0" smtClean="0"/>
            <a:t>Proportion of Errors</a:t>
          </a:r>
          <a:endParaRPr lang="en-US" sz="3800" kern="1200" dirty="0"/>
        </a:p>
      </dsp:txBody>
      <dsp:txXfrm>
        <a:off x="1265637" y="3438608"/>
        <a:ext cx="5287606" cy="1370164"/>
      </dsp:txXfrm>
    </dsp:sp>
    <dsp:sp modelId="{A258776E-5988-4E66-AB14-DD000F2BF99D}">
      <dsp:nvSpPr>
        <dsp:cNvPr id="0" name=""/>
        <dsp:cNvSpPr/>
      </dsp:nvSpPr>
      <dsp:spPr>
        <a:xfrm>
          <a:off x="5984367" y="1103693"/>
          <a:ext cx="946023" cy="946023"/>
        </a:xfrm>
        <a:prstGeom prst="downArrow">
          <a:avLst>
            <a:gd name="adj1" fmla="val 55000"/>
            <a:gd name="adj2" fmla="val 45000"/>
          </a:avLst>
        </a:prstGeom>
        <a:solidFill>
          <a:schemeClr val="tx2">
            <a:alpha val="90000"/>
          </a:schemeClr>
        </a:solidFill>
        <a:ln w="12700" cap="flat" cmpd="sng" algn="ctr">
          <a:solidFill>
            <a:schemeClr val="accent2">
              <a:lumMod val="25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dirty="0"/>
        </a:p>
      </dsp:txBody>
      <dsp:txXfrm>
        <a:off x="6197222" y="1103693"/>
        <a:ext cx="520313" cy="711882"/>
      </dsp:txXfrm>
    </dsp:sp>
    <dsp:sp modelId="{CA349AEA-6256-4890-A4AB-BEA8E3E208EC}">
      <dsp:nvSpPr>
        <dsp:cNvPr id="0" name=""/>
        <dsp:cNvSpPr/>
      </dsp:nvSpPr>
      <dsp:spPr>
        <a:xfrm>
          <a:off x="6595871" y="2791980"/>
          <a:ext cx="946023" cy="946023"/>
        </a:xfrm>
        <a:prstGeom prst="downArrow">
          <a:avLst>
            <a:gd name="adj1" fmla="val 55000"/>
            <a:gd name="adj2" fmla="val 45000"/>
          </a:avLst>
        </a:prstGeom>
        <a:solidFill>
          <a:schemeClr val="accent3">
            <a:tint val="40000"/>
            <a:alpha val="90000"/>
            <a:hueOff val="0"/>
            <a:satOff val="0"/>
            <a:lumOff val="0"/>
            <a:alphaOff val="0"/>
          </a:schemeClr>
        </a:solidFill>
        <a:ln w="12700" cap="flat" cmpd="sng" algn="ctr">
          <a:solidFill>
            <a:schemeClr val="accent2">
              <a:lumMod val="25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dirty="0"/>
        </a:p>
      </dsp:txBody>
      <dsp:txXfrm>
        <a:off x="6808726" y="2791980"/>
        <a:ext cx="520313" cy="71188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BCE6C0-57EB-4F78-90D8-DA02B750C23F}">
      <dsp:nvSpPr>
        <dsp:cNvPr id="0" name=""/>
        <dsp:cNvSpPr/>
      </dsp:nvSpPr>
      <dsp:spPr>
        <a:xfrm>
          <a:off x="1400563" y="1539556"/>
          <a:ext cx="2232589" cy="1489137"/>
        </a:xfrm>
        <a:prstGeom prst="rect">
          <a:avLst/>
        </a:prstGeom>
        <a:solidFill>
          <a:srgbClr val="CCCCFF"/>
        </a:solidFill>
        <a:ln w="127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42240" rIns="142240" bIns="142240" numCol="1" spcCol="1270" anchor="ctr" anchorCtr="0">
          <a:noAutofit/>
        </a:bodyPr>
        <a:lstStyle/>
        <a:p>
          <a:pPr lvl="0" algn="l" defTabSz="889000">
            <a:lnSpc>
              <a:spcPct val="90000"/>
            </a:lnSpc>
            <a:spcBef>
              <a:spcPct val="0"/>
            </a:spcBef>
            <a:spcAft>
              <a:spcPct val="35000"/>
            </a:spcAft>
          </a:pPr>
          <a:r>
            <a:rPr lang="en-US" sz="2000" kern="1200" dirty="0" smtClean="0"/>
            <a:t>Commitment to Topic</a:t>
          </a:r>
          <a:endParaRPr lang="en-US" sz="2000" kern="1200" dirty="0"/>
        </a:p>
      </dsp:txBody>
      <dsp:txXfrm>
        <a:off x="1757778" y="1539556"/>
        <a:ext cx="1875375" cy="1489137"/>
      </dsp:txXfrm>
    </dsp:sp>
    <dsp:sp modelId="{EDBAEB5A-B1E6-4441-BEF6-88FC5CA085AD}">
      <dsp:nvSpPr>
        <dsp:cNvPr id="0" name=""/>
        <dsp:cNvSpPr/>
      </dsp:nvSpPr>
      <dsp:spPr>
        <a:xfrm>
          <a:off x="1400563" y="3012863"/>
          <a:ext cx="2232589" cy="1489137"/>
        </a:xfrm>
        <a:prstGeom prst="rect">
          <a:avLst/>
        </a:prstGeom>
        <a:solidFill>
          <a:srgbClr val="CCCCFF">
            <a:alpha val="90000"/>
          </a:srgbClr>
        </a:solidFill>
        <a:ln w="12700" cap="flat" cmpd="sng" algn="ctr">
          <a:solidFill>
            <a:schemeClr val="accent5">
              <a:tint val="40000"/>
              <a:alpha val="90000"/>
              <a:hueOff val="-589711"/>
              <a:satOff val="-772"/>
              <a:lumOff val="-37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42240" rIns="142240" bIns="142240" numCol="1" spcCol="1270" anchor="ctr" anchorCtr="0">
          <a:noAutofit/>
        </a:bodyPr>
        <a:lstStyle/>
        <a:p>
          <a:pPr lvl="0" algn="l" defTabSz="889000">
            <a:lnSpc>
              <a:spcPct val="90000"/>
            </a:lnSpc>
            <a:spcBef>
              <a:spcPct val="0"/>
            </a:spcBef>
            <a:spcAft>
              <a:spcPct val="35000"/>
            </a:spcAft>
          </a:pPr>
          <a:r>
            <a:rPr lang="en-US" sz="2000" kern="1200" dirty="0" smtClean="0"/>
            <a:t>Sincere, engaging</a:t>
          </a:r>
          <a:endParaRPr lang="en-US" sz="2000" kern="1200" dirty="0"/>
        </a:p>
      </dsp:txBody>
      <dsp:txXfrm>
        <a:off x="1757778" y="3012863"/>
        <a:ext cx="1875375" cy="1489137"/>
      </dsp:txXfrm>
    </dsp:sp>
    <dsp:sp modelId="{57D71CF7-EBF6-4BA8-A562-D42D4E8C233B}">
      <dsp:nvSpPr>
        <dsp:cNvPr id="0" name=""/>
        <dsp:cNvSpPr/>
      </dsp:nvSpPr>
      <dsp:spPr>
        <a:xfrm>
          <a:off x="5389" y="152249"/>
          <a:ext cx="2639128" cy="1944763"/>
        </a:xfrm>
        <a:prstGeom prst="star6">
          <a:avLst/>
        </a:prstGeom>
        <a:solidFill>
          <a:srgbClr val="0099CC"/>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en-US" sz="2000" b="1" kern="1200" dirty="0" smtClean="0"/>
            <a:t>Writer’s Voice Present?</a:t>
          </a:r>
          <a:endParaRPr lang="en-US" sz="2000" b="1" kern="1200" dirty="0"/>
        </a:p>
      </dsp:txBody>
      <dsp:txXfrm>
        <a:off x="445229" y="638432"/>
        <a:ext cx="1759448" cy="972397"/>
      </dsp:txXfrm>
    </dsp:sp>
    <dsp:sp modelId="{4D5448D8-7A95-4654-B84F-AF95A6BA2CB9}">
      <dsp:nvSpPr>
        <dsp:cNvPr id="0" name=""/>
        <dsp:cNvSpPr/>
      </dsp:nvSpPr>
      <dsp:spPr>
        <a:xfrm>
          <a:off x="5659704" y="1469402"/>
          <a:ext cx="2232589" cy="1489137"/>
        </a:xfrm>
        <a:prstGeom prst="rect">
          <a:avLst/>
        </a:prstGeom>
        <a:solidFill>
          <a:srgbClr val="CCCCFF">
            <a:alpha val="90000"/>
          </a:srgbClr>
        </a:solidFill>
        <a:ln w="12700" cap="flat" cmpd="sng" algn="ctr">
          <a:solidFill>
            <a:schemeClr val="accent5">
              <a:tint val="40000"/>
              <a:alpha val="90000"/>
              <a:hueOff val="-1179422"/>
              <a:satOff val="-1544"/>
              <a:lumOff val="-75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42240" rIns="142240" bIns="142240" numCol="1" spcCol="1270" anchor="ctr" anchorCtr="0">
          <a:noAutofit/>
        </a:bodyPr>
        <a:lstStyle/>
        <a:p>
          <a:pPr lvl="0" algn="l" defTabSz="889000">
            <a:lnSpc>
              <a:spcPct val="90000"/>
            </a:lnSpc>
            <a:spcBef>
              <a:spcPct val="0"/>
            </a:spcBef>
            <a:spcAft>
              <a:spcPct val="35000"/>
            </a:spcAft>
          </a:pPr>
          <a:r>
            <a:rPr lang="en-US" sz="2000" kern="1200" dirty="0" smtClean="0"/>
            <a:t>Topic, Mode</a:t>
          </a:r>
          <a:endParaRPr lang="en-US" sz="2000" kern="1200" dirty="0"/>
        </a:p>
      </dsp:txBody>
      <dsp:txXfrm>
        <a:off x="6016918" y="1469402"/>
        <a:ext cx="1875375" cy="1489137"/>
      </dsp:txXfrm>
    </dsp:sp>
    <dsp:sp modelId="{78DFFDB6-E466-43E6-8681-9E8CE30FCDF4}">
      <dsp:nvSpPr>
        <dsp:cNvPr id="0" name=""/>
        <dsp:cNvSpPr/>
      </dsp:nvSpPr>
      <dsp:spPr>
        <a:xfrm>
          <a:off x="5659704" y="2942710"/>
          <a:ext cx="2232589" cy="1489137"/>
        </a:xfrm>
        <a:prstGeom prst="rect">
          <a:avLst/>
        </a:prstGeom>
        <a:solidFill>
          <a:srgbClr val="CCCCFF">
            <a:alpha val="90000"/>
          </a:srgbClr>
        </a:solidFill>
        <a:ln w="12700" cap="flat" cmpd="sng" algn="ctr">
          <a:solidFill>
            <a:schemeClr val="accent5">
              <a:tint val="40000"/>
              <a:alpha val="90000"/>
              <a:hueOff val="-1769133"/>
              <a:satOff val="-2316"/>
              <a:lumOff val="-113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42240" rIns="142240" bIns="142240" numCol="1" spcCol="1270" anchor="ctr" anchorCtr="0">
          <a:noAutofit/>
        </a:bodyPr>
        <a:lstStyle/>
        <a:p>
          <a:pPr lvl="0" algn="l" defTabSz="889000">
            <a:lnSpc>
              <a:spcPct val="90000"/>
            </a:lnSpc>
            <a:spcBef>
              <a:spcPct val="0"/>
            </a:spcBef>
            <a:spcAft>
              <a:spcPct val="35000"/>
            </a:spcAft>
          </a:pPr>
          <a:r>
            <a:rPr lang="en-US" sz="2000" kern="1200" dirty="0" smtClean="0"/>
            <a:t>Audience, level of formality</a:t>
          </a:r>
          <a:endParaRPr lang="en-US" sz="2000" kern="1200" dirty="0"/>
        </a:p>
      </dsp:txBody>
      <dsp:txXfrm>
        <a:off x="6016918" y="2942710"/>
        <a:ext cx="1875375" cy="1489137"/>
      </dsp:txXfrm>
    </dsp:sp>
    <dsp:sp modelId="{0009DBBA-3894-4B99-8A73-98D428768142}">
      <dsp:nvSpPr>
        <dsp:cNvPr id="0" name=""/>
        <dsp:cNvSpPr/>
      </dsp:nvSpPr>
      <dsp:spPr>
        <a:xfrm>
          <a:off x="4336670" y="0"/>
          <a:ext cx="2587109" cy="2025687"/>
        </a:xfrm>
        <a:prstGeom prst="star6">
          <a:avLst/>
        </a:prstGeom>
        <a:solidFill>
          <a:srgbClr val="0099CC"/>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r>
            <a:rPr lang="en-US" sz="1900" b="1" kern="1200" dirty="0" smtClean="0"/>
            <a:t>Appropriate</a:t>
          </a:r>
        </a:p>
        <a:p>
          <a:pPr lvl="0" algn="ctr" defTabSz="844550">
            <a:lnSpc>
              <a:spcPct val="90000"/>
            </a:lnSpc>
            <a:spcBef>
              <a:spcPct val="0"/>
            </a:spcBef>
            <a:spcAft>
              <a:spcPct val="35000"/>
            </a:spcAft>
          </a:pPr>
          <a:r>
            <a:rPr lang="en-US" sz="1900" b="1" kern="1200" dirty="0" smtClean="0"/>
            <a:t>Voice?</a:t>
          </a:r>
          <a:endParaRPr lang="en-US" sz="1900" b="1" kern="1200" dirty="0"/>
        </a:p>
      </dsp:txBody>
      <dsp:txXfrm>
        <a:off x="4767841" y="506413"/>
        <a:ext cx="1724767" cy="101286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7B2905-B41D-4C50-8BC8-827315516E62}">
      <dsp:nvSpPr>
        <dsp:cNvPr id="0" name=""/>
        <dsp:cNvSpPr/>
      </dsp:nvSpPr>
      <dsp:spPr>
        <a:xfrm>
          <a:off x="0" y="100012"/>
          <a:ext cx="7848600" cy="4905375"/>
        </a:xfrm>
        <a:prstGeom prst="swooshArrow">
          <a:avLst>
            <a:gd name="adj1" fmla="val 25000"/>
            <a:gd name="adj2" fmla="val 25000"/>
          </a:avLst>
        </a:prstGeom>
        <a:solidFill>
          <a:srgbClr val="9966FF"/>
        </a:solidFill>
        <a:ln>
          <a:noFill/>
        </a:ln>
        <a:effectLst>
          <a:outerShdw blurRad="38100" dist="25400" dir="5400000" algn="t" rotWithShape="0">
            <a:srgbClr val="000000">
              <a:alpha val="50000"/>
            </a:srgbClr>
          </a:outerShdw>
        </a:effectLst>
      </dsp:spPr>
      <dsp:style>
        <a:lnRef idx="0">
          <a:scrgbClr r="0" g="0" b="0"/>
        </a:lnRef>
        <a:fillRef idx="1">
          <a:scrgbClr r="0" g="0" b="0"/>
        </a:fillRef>
        <a:effectRef idx="2">
          <a:scrgbClr r="0" g="0" b="0"/>
        </a:effectRef>
        <a:fontRef idx="minor"/>
      </dsp:style>
    </dsp:sp>
    <dsp:sp modelId="{CA15E46E-237A-4968-9351-1953740BD328}">
      <dsp:nvSpPr>
        <dsp:cNvPr id="0" name=""/>
        <dsp:cNvSpPr/>
      </dsp:nvSpPr>
      <dsp:spPr>
        <a:xfrm>
          <a:off x="773087" y="3747649"/>
          <a:ext cx="180517" cy="180517"/>
        </a:xfrm>
        <a:prstGeom prst="ellipse">
          <a:avLst/>
        </a:prstGeom>
        <a:blipFill rotWithShape="0">
          <a:blip xmlns:r="http://schemas.openxmlformats.org/officeDocument/2006/relationships" r:embed="rId1">
            <a:duotone>
              <a:schemeClr val="accent1">
                <a:hueOff val="0"/>
                <a:satOff val="0"/>
                <a:lumOff val="0"/>
                <a:alphaOff val="0"/>
                <a:shade val="22000"/>
                <a:satMod val="160000"/>
              </a:schemeClr>
              <a:schemeClr val="accent1">
                <a:hueOff val="0"/>
                <a:satOff val="0"/>
                <a:lumOff val="0"/>
                <a:alphaOff val="0"/>
                <a:shade val="45000"/>
                <a:satMod val="100000"/>
              </a:schemeClr>
            </a:duotone>
          </a:blip>
          <a:tile tx="0" ty="0" sx="65000" sy="65000" flip="none" algn="ctr"/>
        </a:blipFill>
        <a:ln>
          <a:noFill/>
        </a:ln>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accent1">
              <a:hueOff val="0"/>
              <a:satOff val="0"/>
              <a:lumOff val="0"/>
              <a:alphaOff val="0"/>
              <a:tint val="10000"/>
              <a:satMod val="130000"/>
            </a:schemeClr>
          </a:contourClr>
        </a:sp3d>
      </dsp:spPr>
      <dsp:style>
        <a:lnRef idx="0">
          <a:scrgbClr r="0" g="0" b="0"/>
        </a:lnRef>
        <a:fillRef idx="3">
          <a:scrgbClr r="0" g="0" b="0"/>
        </a:fillRef>
        <a:effectRef idx="3">
          <a:scrgbClr r="0" g="0" b="0"/>
        </a:effectRef>
        <a:fontRef idx="minor">
          <a:schemeClr val="lt1"/>
        </a:fontRef>
      </dsp:style>
    </dsp:sp>
    <dsp:sp modelId="{BECAC026-F8CC-4561-9F09-F961713FFC78}">
      <dsp:nvSpPr>
        <dsp:cNvPr id="0" name=""/>
        <dsp:cNvSpPr/>
      </dsp:nvSpPr>
      <dsp:spPr>
        <a:xfrm>
          <a:off x="1031197" y="3837908"/>
          <a:ext cx="2364839" cy="11674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653" tIns="0" rIns="0" bIns="0" numCol="1" spcCol="1270" anchor="t" anchorCtr="0">
          <a:noAutofit/>
        </a:bodyPr>
        <a:lstStyle/>
        <a:p>
          <a:pPr lvl="0" algn="l" defTabSz="1066800">
            <a:lnSpc>
              <a:spcPct val="90000"/>
            </a:lnSpc>
            <a:spcBef>
              <a:spcPct val="0"/>
            </a:spcBef>
            <a:spcAft>
              <a:spcPct val="35000"/>
            </a:spcAft>
          </a:pPr>
          <a:r>
            <a:rPr lang="en-US" sz="2400" kern="1200" dirty="0" smtClean="0"/>
            <a:t>Functional?</a:t>
          </a:r>
          <a:endParaRPr lang="en-US" sz="2400" kern="1200" dirty="0"/>
        </a:p>
      </dsp:txBody>
      <dsp:txXfrm>
        <a:off x="1031197" y="3837908"/>
        <a:ext cx="2364839" cy="1167479"/>
      </dsp:txXfrm>
    </dsp:sp>
    <dsp:sp modelId="{70758B75-AF93-44A4-B88B-9545C1537F16}">
      <dsp:nvSpPr>
        <dsp:cNvPr id="0" name=""/>
        <dsp:cNvSpPr/>
      </dsp:nvSpPr>
      <dsp:spPr>
        <a:xfrm>
          <a:off x="2048484" y="2606659"/>
          <a:ext cx="313944" cy="313944"/>
        </a:xfrm>
        <a:prstGeom prst="ellipse">
          <a:avLst/>
        </a:prstGeom>
        <a:blipFill rotWithShape="0">
          <a:blip xmlns:r="http://schemas.openxmlformats.org/officeDocument/2006/relationships" r:embed="rId1">
            <a:duotone>
              <a:schemeClr val="accent1">
                <a:hueOff val="0"/>
                <a:satOff val="0"/>
                <a:lumOff val="0"/>
                <a:alphaOff val="0"/>
                <a:shade val="22000"/>
                <a:satMod val="160000"/>
              </a:schemeClr>
              <a:schemeClr val="accent1">
                <a:hueOff val="0"/>
                <a:satOff val="0"/>
                <a:lumOff val="0"/>
                <a:alphaOff val="0"/>
                <a:shade val="45000"/>
                <a:satMod val="100000"/>
              </a:schemeClr>
            </a:duotone>
          </a:blip>
          <a:tile tx="0" ty="0" sx="65000" sy="65000" flip="none" algn="ctr"/>
        </a:blipFill>
        <a:ln>
          <a:noFill/>
        </a:ln>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accent1">
              <a:hueOff val="0"/>
              <a:satOff val="0"/>
              <a:lumOff val="0"/>
              <a:alphaOff val="0"/>
              <a:tint val="10000"/>
              <a:satMod val="130000"/>
            </a:schemeClr>
          </a:contourClr>
        </a:sp3d>
      </dsp:spPr>
      <dsp:style>
        <a:lnRef idx="0">
          <a:scrgbClr r="0" g="0" b="0"/>
        </a:lnRef>
        <a:fillRef idx="3">
          <a:scrgbClr r="0" g="0" b="0"/>
        </a:fillRef>
        <a:effectRef idx="3">
          <a:scrgbClr r="0" g="0" b="0"/>
        </a:effectRef>
        <a:fontRef idx="minor">
          <a:schemeClr val="lt1"/>
        </a:fontRef>
      </dsp:style>
    </dsp:sp>
    <dsp:sp modelId="{C54DD1DC-9990-44E8-86A6-6A26C75F12FE}">
      <dsp:nvSpPr>
        <dsp:cNvPr id="0" name=""/>
        <dsp:cNvSpPr/>
      </dsp:nvSpPr>
      <dsp:spPr>
        <a:xfrm>
          <a:off x="2050310" y="3096453"/>
          <a:ext cx="2674082" cy="18334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6352" tIns="0" rIns="0" bIns="0" numCol="1" spcCol="1270" anchor="t" anchorCtr="0">
          <a:noAutofit/>
        </a:bodyPr>
        <a:lstStyle/>
        <a:p>
          <a:pPr lvl="0" algn="l" defTabSz="1066800">
            <a:lnSpc>
              <a:spcPct val="90000"/>
            </a:lnSpc>
            <a:spcBef>
              <a:spcPct val="0"/>
            </a:spcBef>
            <a:spcAft>
              <a:spcPct val="35000"/>
            </a:spcAft>
          </a:pPr>
          <a:r>
            <a:rPr lang="en-US" sz="2400" kern="1200" dirty="0" smtClean="0"/>
            <a:t>Appropriate?</a:t>
          </a:r>
          <a:endParaRPr lang="en-US" sz="2400" kern="1200" dirty="0"/>
        </a:p>
      </dsp:txBody>
      <dsp:txXfrm>
        <a:off x="2050310" y="3096453"/>
        <a:ext cx="2674082" cy="1833465"/>
      </dsp:txXfrm>
    </dsp:sp>
    <dsp:sp modelId="{AEA1E2F7-D39B-4414-9E5E-B7882340594E}">
      <dsp:nvSpPr>
        <dsp:cNvPr id="0" name=""/>
        <dsp:cNvSpPr/>
      </dsp:nvSpPr>
      <dsp:spPr>
        <a:xfrm>
          <a:off x="3677069" y="1765877"/>
          <a:ext cx="415975" cy="415975"/>
        </a:xfrm>
        <a:prstGeom prst="ellipse">
          <a:avLst/>
        </a:prstGeom>
        <a:blipFill rotWithShape="0">
          <a:blip xmlns:r="http://schemas.openxmlformats.org/officeDocument/2006/relationships" r:embed="rId1">
            <a:duotone>
              <a:schemeClr val="accent1">
                <a:hueOff val="0"/>
                <a:satOff val="0"/>
                <a:lumOff val="0"/>
                <a:alphaOff val="0"/>
                <a:shade val="22000"/>
                <a:satMod val="160000"/>
              </a:schemeClr>
              <a:schemeClr val="accent1">
                <a:hueOff val="0"/>
                <a:satOff val="0"/>
                <a:lumOff val="0"/>
                <a:alphaOff val="0"/>
                <a:shade val="45000"/>
                <a:satMod val="100000"/>
              </a:schemeClr>
            </a:duotone>
          </a:blip>
          <a:tile tx="0" ty="0" sx="65000" sy="65000" flip="none" algn="ctr"/>
        </a:blipFill>
        <a:ln>
          <a:noFill/>
        </a:ln>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accent1">
              <a:hueOff val="0"/>
              <a:satOff val="0"/>
              <a:lumOff val="0"/>
              <a:alphaOff val="0"/>
              <a:tint val="10000"/>
              <a:satMod val="130000"/>
            </a:schemeClr>
          </a:contourClr>
        </a:sp3d>
      </dsp:spPr>
      <dsp:style>
        <a:lnRef idx="0">
          <a:scrgbClr r="0" g="0" b="0"/>
        </a:lnRef>
        <a:fillRef idx="3">
          <a:scrgbClr r="0" g="0" b="0"/>
        </a:fillRef>
        <a:effectRef idx="3">
          <a:scrgbClr r="0" g="0" b="0"/>
        </a:effectRef>
        <a:fontRef idx="minor">
          <a:schemeClr val="lt1"/>
        </a:fontRef>
      </dsp:style>
    </dsp:sp>
    <dsp:sp modelId="{F065CE5B-320D-4459-B5DE-298D78BAE643}">
      <dsp:nvSpPr>
        <dsp:cNvPr id="0" name=""/>
        <dsp:cNvSpPr/>
      </dsp:nvSpPr>
      <dsp:spPr>
        <a:xfrm rot="10800000" flipV="1">
          <a:off x="4011837" y="2376845"/>
          <a:ext cx="1648206" cy="8927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0417" tIns="0" rIns="0" bIns="0" numCol="1" spcCol="1270" anchor="t" anchorCtr="0">
          <a:noAutofit/>
        </a:bodyPr>
        <a:lstStyle/>
        <a:p>
          <a:pPr lvl="0" algn="l" defTabSz="1066800">
            <a:lnSpc>
              <a:spcPct val="90000"/>
            </a:lnSpc>
            <a:spcBef>
              <a:spcPct val="0"/>
            </a:spcBef>
            <a:spcAft>
              <a:spcPct val="35000"/>
            </a:spcAft>
          </a:pPr>
          <a:r>
            <a:rPr lang="en-US" sz="2400" kern="1200" dirty="0" smtClean="0"/>
            <a:t>Enough Variety?</a:t>
          </a:r>
          <a:endParaRPr lang="en-US" sz="2400" kern="1200" dirty="0"/>
        </a:p>
      </dsp:txBody>
      <dsp:txXfrm rot="-10800000">
        <a:off x="4011837" y="2376845"/>
        <a:ext cx="1648206" cy="892783"/>
      </dsp:txXfrm>
    </dsp:sp>
    <dsp:sp modelId="{395ECCC6-F3B6-450D-80AA-6C5B761084A0}">
      <dsp:nvSpPr>
        <dsp:cNvPr id="0" name=""/>
        <dsp:cNvSpPr/>
      </dsp:nvSpPr>
      <dsp:spPr>
        <a:xfrm>
          <a:off x="5450852" y="1209608"/>
          <a:ext cx="557250" cy="557250"/>
        </a:xfrm>
        <a:prstGeom prst="ellipse">
          <a:avLst/>
        </a:prstGeom>
        <a:blipFill rotWithShape="0">
          <a:blip xmlns:r="http://schemas.openxmlformats.org/officeDocument/2006/relationships" r:embed="rId1">
            <a:duotone>
              <a:schemeClr val="accent1">
                <a:hueOff val="0"/>
                <a:satOff val="0"/>
                <a:lumOff val="0"/>
                <a:alphaOff val="0"/>
                <a:shade val="22000"/>
                <a:satMod val="160000"/>
              </a:schemeClr>
              <a:schemeClr val="accent1">
                <a:hueOff val="0"/>
                <a:satOff val="0"/>
                <a:lumOff val="0"/>
                <a:alphaOff val="0"/>
                <a:shade val="45000"/>
                <a:satMod val="100000"/>
              </a:schemeClr>
            </a:duotone>
          </a:blip>
          <a:tile tx="0" ty="0" sx="65000" sy="65000" flip="none" algn="ctr"/>
        </a:blipFill>
        <a:ln>
          <a:noFill/>
        </a:ln>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accent1">
              <a:hueOff val="0"/>
              <a:satOff val="0"/>
              <a:lumOff val="0"/>
              <a:alphaOff val="0"/>
              <a:tint val="10000"/>
              <a:satMod val="130000"/>
            </a:schemeClr>
          </a:contourClr>
        </a:sp3d>
      </dsp:spPr>
      <dsp:style>
        <a:lnRef idx="0">
          <a:scrgbClr r="0" g="0" b="0"/>
        </a:lnRef>
        <a:fillRef idx="3">
          <a:scrgbClr r="0" g="0" b="0"/>
        </a:fillRef>
        <a:effectRef idx="3">
          <a:scrgbClr r="0" g="0" b="0"/>
        </a:effectRef>
        <a:fontRef idx="minor">
          <a:schemeClr val="lt1"/>
        </a:fontRef>
      </dsp:style>
    </dsp:sp>
    <dsp:sp modelId="{6FD0470F-B9C7-4319-84F5-AB0623F0CD04}">
      <dsp:nvSpPr>
        <dsp:cNvPr id="0" name=""/>
        <dsp:cNvSpPr/>
      </dsp:nvSpPr>
      <dsp:spPr>
        <a:xfrm>
          <a:off x="5257802" y="2209812"/>
          <a:ext cx="2137245" cy="28220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5276" tIns="0" rIns="0" bIns="0" numCol="1" spcCol="1270" anchor="t" anchorCtr="0">
          <a:noAutofit/>
        </a:bodyPr>
        <a:lstStyle/>
        <a:p>
          <a:pPr lvl="0" algn="l" defTabSz="1066800">
            <a:lnSpc>
              <a:spcPct val="90000"/>
            </a:lnSpc>
            <a:spcBef>
              <a:spcPct val="0"/>
            </a:spcBef>
            <a:spcAft>
              <a:spcPct val="35000"/>
            </a:spcAft>
          </a:pPr>
          <a:r>
            <a:rPr lang="en-US" sz="2400" kern="1200" dirty="0" smtClean="0"/>
            <a:t>Specific Enough?</a:t>
          </a:r>
          <a:endParaRPr lang="en-US" sz="2400" kern="1200" dirty="0"/>
        </a:p>
      </dsp:txBody>
      <dsp:txXfrm>
        <a:off x="5257802" y="2209812"/>
        <a:ext cx="2137245" cy="2822093"/>
      </dsp:txXfrm>
    </dsp:sp>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0954F6C-CC95-470F-A201-1FC6A6C32D57}" type="datetimeFigureOut">
              <a:rPr lang="en-US" smtClean="0"/>
              <a:pPr/>
              <a:t>10/27/2019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3F05E01-6E71-467C-B6B6-B19D86A12B8F}"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35" tIns="45718" rIns="91435" bIns="45718"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35" tIns="45718" rIns="91435" bIns="45718" rtlCol="0"/>
          <a:lstStyle>
            <a:lvl1pPr algn="r">
              <a:defRPr sz="1200"/>
            </a:lvl1pPr>
          </a:lstStyle>
          <a:p>
            <a:fld id="{85E0D700-9672-4882-92F7-FAD0D1FE1029}" type="datetimeFigureOut">
              <a:rPr lang="en-US" smtClean="0"/>
              <a:pPr/>
              <a:t>10/27/2019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35" tIns="45718" rIns="91435" bIns="45718"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35" tIns="45718" rIns="91435" bIns="4571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35" tIns="45718" rIns="91435" bIns="45718"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35" tIns="45718" rIns="91435" bIns="45718" rtlCol="0" anchor="b"/>
          <a:lstStyle>
            <a:lvl1pPr algn="r">
              <a:defRPr sz="1200"/>
            </a:lvl1pPr>
          </a:lstStyle>
          <a:p>
            <a:fld id="{849084CD-6D10-4D47-A02F-A823621759BE}"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refresher workshop is targeted to English Language Arts teachers </a:t>
            </a:r>
            <a:r>
              <a:rPr lang="en-US" baseline="0" dirty="0" smtClean="0"/>
              <a:t>at the high school level.</a:t>
            </a:r>
          </a:p>
          <a:p>
            <a:endParaRPr lang="en-US" baseline="0" dirty="0" smtClean="0"/>
          </a:p>
          <a:p>
            <a:r>
              <a:rPr lang="en-US" baseline="0" dirty="0" smtClean="0"/>
              <a:t>A companion introductory/refresher workshop is available for content area teachers.</a:t>
            </a:r>
          </a:p>
          <a:p>
            <a:endParaRPr lang="en-US" baseline="0" dirty="0" smtClean="0"/>
          </a:p>
          <a:p>
            <a:r>
              <a:rPr lang="en-US" baseline="0" dirty="0" smtClean="0"/>
              <a:t>If you have a mixed group of content teachers and language arts teachers, use the Introduction for Content Area Teachers format, perhaps providing the language arts teachers with the handouts from this workshop. </a:t>
            </a:r>
            <a:endParaRPr lang="en-US" dirty="0"/>
          </a:p>
        </p:txBody>
      </p:sp>
      <p:sp>
        <p:nvSpPr>
          <p:cNvPr id="4" name="Slide Number Placeholder 3"/>
          <p:cNvSpPr>
            <a:spLocks noGrp="1"/>
          </p:cNvSpPr>
          <p:nvPr>
            <p:ph type="sldNum" sz="quarter" idx="10"/>
          </p:nvPr>
        </p:nvSpPr>
        <p:spPr/>
        <p:txBody>
          <a:bodyPr/>
          <a:lstStyle/>
          <a:p>
            <a:fld id="{849084CD-6D10-4D47-A02F-A823621759BE}"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Point out that the traits with an asterisk are required for Essential Skill</a:t>
            </a:r>
            <a:r>
              <a:rPr lang="en-US" baseline="0" dirty="0" smtClean="0"/>
              <a:t> proficiency.  However, giving students feedback on Voice and Word Choice in classroom assignments and formative assessments will increase the liveliness and interest of their writing – many ELA teachers already do this.</a:t>
            </a:r>
            <a:endParaRPr lang="en-US" dirty="0"/>
          </a:p>
        </p:txBody>
      </p:sp>
      <p:sp>
        <p:nvSpPr>
          <p:cNvPr id="4" name="Slide Number Placeholder 3"/>
          <p:cNvSpPr>
            <a:spLocks noGrp="1"/>
          </p:cNvSpPr>
          <p:nvPr>
            <p:ph type="sldNum" sz="quarter" idx="10"/>
          </p:nvPr>
        </p:nvSpPr>
        <p:spPr/>
        <p:txBody>
          <a:bodyPr/>
          <a:lstStyle/>
          <a:p>
            <a:fld id="{849084CD-6D10-4D47-A02F-A823621759BE}"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intended to be a visual</a:t>
            </a:r>
            <a:r>
              <a:rPr lang="en-US" baseline="0" dirty="0" smtClean="0"/>
              <a:t> of the scoring categories.  Remind participants that the scoring guide contains detailed descriptions of each level for each of the six writing traits.</a:t>
            </a:r>
          </a:p>
          <a:p>
            <a:endParaRPr lang="en-US" baseline="0" dirty="0" smtClean="0"/>
          </a:p>
          <a:p>
            <a:r>
              <a:rPr lang="en-US" baseline="0" dirty="0" smtClean="0"/>
              <a:t>Point out that the lower end of the scale refers to writers who are beginning, developing etc. Intent is not to categorize the student, but to identify the stage of a single piece of writing on a continuum. </a:t>
            </a:r>
            <a:endParaRPr lang="en-US" dirty="0"/>
          </a:p>
        </p:txBody>
      </p:sp>
      <p:sp>
        <p:nvSpPr>
          <p:cNvPr id="4" name="Slide Number Placeholder 3"/>
          <p:cNvSpPr>
            <a:spLocks noGrp="1"/>
          </p:cNvSpPr>
          <p:nvPr>
            <p:ph type="sldNum" sz="quarter" idx="10"/>
          </p:nvPr>
        </p:nvSpPr>
        <p:spPr/>
        <p:txBody>
          <a:bodyPr/>
          <a:lstStyle/>
          <a:p>
            <a:fld id="{849084CD-6D10-4D47-A02F-A823621759BE}"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These 4 elements reflect the major concepts in Ideas and Content.</a:t>
            </a:r>
            <a:endParaRPr lang="en-US" dirty="0" smtClean="0"/>
          </a:p>
          <a:p>
            <a:endParaRPr lang="en-US" dirty="0" smtClean="0"/>
          </a:p>
          <a:p>
            <a:r>
              <a:rPr lang="en-US" dirty="0" smtClean="0"/>
              <a:t>Each of the</a:t>
            </a:r>
            <a:r>
              <a:rPr lang="en-US" baseline="0" dirty="0" smtClean="0"/>
              <a:t> following slides gives a broad overview of the components of each trait.  Have participants look at the descriptions of scores at the 4 and 3 levels on the Official Scoring Guide as you go through these slides focusing on the differences between the two.</a:t>
            </a:r>
          </a:p>
          <a:p>
            <a:endParaRPr lang="en-US" baseline="0" dirty="0" smtClean="0"/>
          </a:p>
          <a:p>
            <a:r>
              <a:rPr lang="en-US" baseline="0" dirty="0" smtClean="0"/>
              <a:t>You can ask participants to highlight key words and phrases in their scoring guides in the 3 and 4 sections if you wish.</a:t>
            </a:r>
          </a:p>
          <a:p>
            <a:endParaRPr lang="en-US" baseline="0" dirty="0" smtClean="0"/>
          </a:p>
        </p:txBody>
      </p:sp>
      <p:sp>
        <p:nvSpPr>
          <p:cNvPr id="4" name="Slide Number Placeholder 3"/>
          <p:cNvSpPr>
            <a:spLocks noGrp="1"/>
          </p:cNvSpPr>
          <p:nvPr>
            <p:ph type="sldNum" sz="quarter" idx="10"/>
          </p:nvPr>
        </p:nvSpPr>
        <p:spPr/>
        <p:txBody>
          <a:bodyPr/>
          <a:lstStyle/>
          <a:p>
            <a:fld id="{849084CD-6D10-4D47-A02F-A823621759BE}"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shows a basic organizational structure – it is not intended</a:t>
            </a:r>
            <a:r>
              <a:rPr lang="en-US" baseline="0" dirty="0" smtClean="0"/>
              <a:t> to suggest that the 5-paragraph essay is the ultimate goal of high school writing (introduction and conclusion do not have to be set aside as separate paragraphs).   Teaching students more sophisticated organizational structures will improve their writing, but a nice basic organization is all that is required to achieve a score of 4.</a:t>
            </a:r>
            <a:endParaRPr lang="en-US" dirty="0"/>
          </a:p>
        </p:txBody>
      </p:sp>
      <p:sp>
        <p:nvSpPr>
          <p:cNvPr id="4" name="Slide Number Placeholder 3"/>
          <p:cNvSpPr>
            <a:spLocks noGrp="1"/>
          </p:cNvSpPr>
          <p:nvPr>
            <p:ph type="sldNum" sz="quarter" idx="10"/>
          </p:nvPr>
        </p:nvSpPr>
        <p:spPr/>
        <p:txBody>
          <a:bodyPr/>
          <a:lstStyle/>
          <a:p>
            <a:fld id="{849084CD-6D10-4D47-A02F-A823621759BE}"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Many content teachers feel</a:t>
            </a:r>
            <a:r>
              <a:rPr lang="en-US" baseline="0" dirty="0" smtClean="0"/>
              <a:t> a little uncomfortable with this trait.   ELA teachers can help by teaching to this trait, sharing ideas with colleagues, and possibly even scoring a colleague’s papers for sentence fluency and conventions until he/she becomes more comfortable and familiar with the scoring guide.</a:t>
            </a:r>
          </a:p>
          <a:p>
            <a:endParaRPr lang="en-US" baseline="0" dirty="0" smtClean="0"/>
          </a:p>
          <a:p>
            <a:r>
              <a:rPr lang="en-US" baseline="0" dirty="0" smtClean="0"/>
              <a:t>Point out the sequence – first, is the writing easy to read? (Ignore punctuation errors and read aloud.)  Second, is there variety in sentence structure, beginnings and lengths? Stylistic control, such as parallel structure, effective use of fragments, natural sounding dialogue contribute to scores of 4 or higher, but are not required to earn a score of 4. </a:t>
            </a:r>
            <a:endParaRPr lang="en-US" dirty="0"/>
          </a:p>
        </p:txBody>
      </p:sp>
      <p:sp>
        <p:nvSpPr>
          <p:cNvPr id="4" name="Slide Number Placeholder 3"/>
          <p:cNvSpPr>
            <a:spLocks noGrp="1"/>
          </p:cNvSpPr>
          <p:nvPr>
            <p:ph type="sldNum" sz="quarter" idx="10"/>
          </p:nvPr>
        </p:nvSpPr>
        <p:spPr/>
        <p:txBody>
          <a:bodyPr/>
          <a:lstStyle/>
          <a:p>
            <a:fld id="{849084CD-6D10-4D47-A02F-A823621759BE}"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733384" indent="-520671" defTabSz="914350">
              <a:lnSpc>
                <a:spcPct val="90000"/>
              </a:lnSpc>
              <a:spcBef>
                <a:spcPts val="1300"/>
              </a:spcBef>
              <a:buClr>
                <a:schemeClr val="tx1"/>
              </a:buClr>
              <a:buFont typeface="Wingdings" pitchFamily="2" charset="2"/>
              <a:buNone/>
              <a:defRPr/>
            </a:pPr>
            <a:r>
              <a:rPr lang="en-US" kern="0" dirty="0" smtClean="0">
                <a:latin typeface="Lucida Grande" charset="0"/>
                <a:ea typeface="Lucida Grande" charset="0"/>
                <a:cs typeface="Lucida Grande" charset="0"/>
                <a:sym typeface="Lucida Grande" charset="0"/>
              </a:rPr>
              <a:t>Because</a:t>
            </a:r>
            <a:r>
              <a:rPr lang="en-US" kern="0" baseline="0" dirty="0" smtClean="0">
                <a:latin typeface="Lucida Grande" charset="0"/>
                <a:ea typeface="Lucida Grande" charset="0"/>
                <a:cs typeface="Lucida Grande" charset="0"/>
                <a:sym typeface="Lucida Grande" charset="0"/>
              </a:rPr>
              <a:t> this is just a review session, this is an overview of the issues in Conventions.  There are lots more training issues and materials which are covered in the in-depth training session.  Pages immediately following the scoring guide in the Participant Handout Packet contain more detailed information and examples of Conventions errors.</a:t>
            </a:r>
          </a:p>
          <a:p>
            <a:pPr marL="733384" indent="-520671" defTabSz="914350">
              <a:lnSpc>
                <a:spcPct val="90000"/>
              </a:lnSpc>
              <a:spcBef>
                <a:spcPts val="1300"/>
              </a:spcBef>
              <a:buClr>
                <a:schemeClr val="tx1"/>
              </a:buClr>
              <a:buFont typeface="Wingdings" pitchFamily="2" charset="2"/>
              <a:buNone/>
              <a:defRPr/>
            </a:pPr>
            <a:endParaRPr lang="en-US" kern="0" dirty="0" smtClean="0">
              <a:latin typeface="Lucida Grande" charset="0"/>
              <a:ea typeface="Lucida Grande" charset="0"/>
              <a:cs typeface="Lucida Grande" charset="0"/>
              <a:sym typeface="Lucida Grande" charset="0"/>
            </a:endParaRPr>
          </a:p>
          <a:p>
            <a:pPr marL="733384" indent="-520671" defTabSz="914350">
              <a:lnSpc>
                <a:spcPct val="90000"/>
              </a:lnSpc>
              <a:spcBef>
                <a:spcPts val="1300"/>
              </a:spcBef>
              <a:buClr>
                <a:schemeClr val="tx1"/>
              </a:buClr>
              <a:buFont typeface="Wingdings" pitchFamily="2" charset="2"/>
              <a:buNone/>
              <a:defRPr/>
            </a:pPr>
            <a:r>
              <a:rPr lang="en-US" kern="0" dirty="0" smtClean="0">
                <a:latin typeface="Lucida Grande" charset="0"/>
                <a:ea typeface="Lucida Grande" charset="0"/>
                <a:cs typeface="Lucida Grande" charset="0"/>
                <a:sym typeface="Lucida Grande" charset="0"/>
              </a:rPr>
              <a:t>Kinds of errors – are errors occurring when using more sophisticated conventions, or are the errors ones you would expect most high school students to have mastered in grade school or middle school,</a:t>
            </a:r>
            <a:r>
              <a:rPr lang="en-US" kern="0" baseline="0" dirty="0" smtClean="0">
                <a:latin typeface="Lucida Grande" charset="0"/>
                <a:ea typeface="Lucida Grande" charset="0"/>
                <a:cs typeface="Lucida Grande" charset="0"/>
                <a:sym typeface="Lucida Grande" charset="0"/>
              </a:rPr>
              <a:t> </a:t>
            </a:r>
            <a:r>
              <a:rPr lang="en-US" kern="0" dirty="0" smtClean="0">
                <a:latin typeface="Lucida Grande" charset="0"/>
                <a:ea typeface="Lucida Grande" charset="0"/>
                <a:cs typeface="Lucida Grande" charset="0"/>
                <a:sym typeface="Lucida Grande" charset="0"/>
              </a:rPr>
              <a:t>such as run-on sentences or misspellings of common words?</a:t>
            </a:r>
          </a:p>
          <a:p>
            <a:pPr marL="733384" indent="-520671" defTabSz="914350">
              <a:lnSpc>
                <a:spcPct val="90000"/>
              </a:lnSpc>
              <a:spcBef>
                <a:spcPts val="1300"/>
              </a:spcBef>
              <a:buClr>
                <a:schemeClr val="tx1"/>
              </a:buClr>
              <a:buFont typeface="Wingdings" pitchFamily="2" charset="2"/>
              <a:buNone/>
              <a:defRPr/>
            </a:pPr>
            <a:endParaRPr lang="en-US" kern="0" dirty="0" smtClean="0">
              <a:latin typeface="Lucida Grande" charset="0"/>
              <a:sym typeface="Lucida Grande" charset="0"/>
            </a:endParaRPr>
          </a:p>
          <a:p>
            <a:pPr marL="733384" marR="0" indent="-520671" algn="l" defTabSz="914350" rtl="0" eaLnBrk="1" fontAlgn="auto" latinLnBrk="0" hangingPunct="1">
              <a:lnSpc>
                <a:spcPct val="90000"/>
              </a:lnSpc>
              <a:spcBef>
                <a:spcPts val="1300"/>
              </a:spcBef>
              <a:spcAft>
                <a:spcPts val="0"/>
              </a:spcAft>
              <a:buClr>
                <a:schemeClr val="tx1"/>
              </a:buClr>
              <a:buSzTx/>
              <a:buFont typeface="Wingdings" pitchFamily="2" charset="2"/>
              <a:buNone/>
              <a:tabLst/>
              <a:defRPr/>
            </a:pPr>
            <a:r>
              <a:rPr lang="en-US" kern="0" dirty="0" smtClean="0">
                <a:latin typeface="Lucida Grande" charset="0"/>
                <a:ea typeface="Lucida Grande" charset="0"/>
                <a:cs typeface="Lucida Grande" charset="0"/>
                <a:sym typeface="Lucida Grande" charset="0"/>
              </a:rPr>
              <a:t>Significance of errors</a:t>
            </a:r>
            <a:r>
              <a:rPr lang="en-US" kern="0" baseline="0" dirty="0" smtClean="0">
                <a:latin typeface="Lucida Grande" charset="0"/>
                <a:ea typeface="Lucida Grande" charset="0"/>
                <a:cs typeface="Lucida Grande" charset="0"/>
                <a:sym typeface="Lucida Grande" charset="0"/>
              </a:rPr>
              <a:t> – </a:t>
            </a:r>
            <a:r>
              <a:rPr lang="en-US" sz="1200" kern="1200" dirty="0" smtClean="0">
                <a:solidFill>
                  <a:schemeClr val="tx1"/>
                </a:solidFill>
                <a:latin typeface="+mn-lt"/>
                <a:ea typeface="+mn-ea"/>
                <a:cs typeface="+mn-cs"/>
              </a:rPr>
              <a:t>How important are these errors at the high school level? Some are more significant than others. For example, run-on sentences are very significant, as are misspellings of common words. However, at the 11th grade level, noun/pronoun agreement is NOT considered a significant error; it is a minor error. (An example of the latter: "The principal announced that EACH STUDENT should get THEIR backpacks from THEIR lockers.")   (The Guidelines chart--the one with different conventions expectations for different grade levels--will help make this determination. It says "</a:t>
            </a:r>
            <a:r>
              <a:rPr lang="en-US" sz="1200" u="sng" kern="1200" dirty="0" smtClean="0">
                <a:solidFill>
                  <a:schemeClr val="tx1"/>
                </a:solidFill>
                <a:latin typeface="+mn-lt"/>
                <a:ea typeface="+mn-ea"/>
                <a:cs typeface="+mn-cs"/>
              </a:rPr>
              <a:t>Correct</a:t>
            </a:r>
            <a:r>
              <a:rPr lang="en-US" sz="1200" kern="1200" dirty="0" smtClean="0">
                <a:solidFill>
                  <a:schemeClr val="tx1"/>
                </a:solidFill>
                <a:latin typeface="+mn-lt"/>
                <a:ea typeface="+mn-ea"/>
                <a:cs typeface="+mn-cs"/>
              </a:rPr>
              <a:t> end-of-sentence punctuation," but says only "</a:t>
            </a:r>
            <a:r>
              <a:rPr lang="en-US" sz="1200" u="sng" kern="1200" dirty="0" smtClean="0">
                <a:solidFill>
                  <a:schemeClr val="tx1"/>
                </a:solidFill>
                <a:latin typeface="+mn-lt"/>
                <a:ea typeface="+mn-ea"/>
                <a:cs typeface="+mn-cs"/>
              </a:rPr>
              <a:t>general control</a:t>
            </a:r>
            <a:r>
              <a:rPr lang="en-US" sz="1200" kern="1200" dirty="0" smtClean="0">
                <a:solidFill>
                  <a:schemeClr val="tx1"/>
                </a:solidFill>
                <a:latin typeface="+mn-lt"/>
                <a:ea typeface="+mn-ea"/>
                <a:cs typeface="+mn-cs"/>
              </a:rPr>
              <a:t>  of noun/pronoun agreement.")</a:t>
            </a:r>
          </a:p>
          <a:p>
            <a:pPr marL="733384" indent="-520671" defTabSz="914350">
              <a:lnSpc>
                <a:spcPct val="90000"/>
              </a:lnSpc>
              <a:spcBef>
                <a:spcPts val="1300"/>
              </a:spcBef>
              <a:buClr>
                <a:schemeClr val="tx1"/>
              </a:buClr>
              <a:buFont typeface="Wingdings" pitchFamily="2" charset="2"/>
              <a:buNone/>
              <a:defRPr/>
            </a:pPr>
            <a:endParaRPr lang="en-US" kern="0" dirty="0" smtClean="0">
              <a:solidFill>
                <a:srgbClr val="FF0000"/>
              </a:solidFill>
              <a:latin typeface="Lucida Grande" charset="0"/>
              <a:ea typeface="Lucida Grande" charset="0"/>
              <a:cs typeface="Lucida Grande" charset="0"/>
              <a:sym typeface="Lucida Grande" charset="0"/>
            </a:endParaRPr>
          </a:p>
          <a:p>
            <a:pPr marL="733384" indent="-520671" defTabSz="914350">
              <a:lnSpc>
                <a:spcPct val="90000"/>
              </a:lnSpc>
              <a:spcBef>
                <a:spcPts val="1300"/>
              </a:spcBef>
              <a:buClr>
                <a:schemeClr val="tx1"/>
              </a:buClr>
              <a:buFont typeface="Wingdings" pitchFamily="2" charset="2"/>
              <a:buNone/>
              <a:defRPr/>
            </a:pPr>
            <a:endParaRPr lang="en-US" kern="0" dirty="0" smtClean="0">
              <a:latin typeface="Lucida Grande" charset="0"/>
              <a:sym typeface="Lucida Grande" charset="0"/>
            </a:endParaRPr>
          </a:p>
          <a:p>
            <a:pPr marL="733384" marR="0" indent="-520671" algn="l" defTabSz="914350" rtl="0" eaLnBrk="1" fontAlgn="auto" latinLnBrk="0" hangingPunct="1">
              <a:lnSpc>
                <a:spcPct val="90000"/>
              </a:lnSpc>
              <a:spcBef>
                <a:spcPts val="1300"/>
              </a:spcBef>
              <a:spcAft>
                <a:spcPts val="0"/>
              </a:spcAft>
              <a:buClr>
                <a:schemeClr val="tx1"/>
              </a:buClr>
              <a:buSzTx/>
              <a:buFont typeface="Wingdings" pitchFamily="2" charset="2"/>
              <a:buNone/>
              <a:tabLst/>
              <a:defRPr/>
            </a:pPr>
            <a:r>
              <a:rPr lang="en-US" kern="0" dirty="0" smtClean="0">
                <a:latin typeface="Lucida Grande" charset="0"/>
                <a:ea typeface="Lucida Grande" charset="0"/>
                <a:cs typeface="Lucida Grande" charset="0"/>
                <a:sym typeface="Lucida Grande" charset="0"/>
              </a:rPr>
              <a:t>Proportion of errors is important as it relates to overall text length and complexity – a longer, more sophisticated paper may be forgiven a few errors, where a short, 1 page simple paper with end of sentence punctuation or basic capitalization errors would not. </a:t>
            </a:r>
            <a:r>
              <a:rPr lang="en-US" sz="1200" kern="1200" dirty="0" smtClean="0">
                <a:solidFill>
                  <a:schemeClr val="tx1"/>
                </a:solidFill>
                <a:latin typeface="+mn-lt"/>
                <a:ea typeface="+mn-ea"/>
                <a:cs typeface="+mn-cs"/>
              </a:rPr>
              <a:t>Proportion of Errors in relation to overall text length and complexity: How many errors occur in proportion to the amount and complexity of the writing? For example, a dense, two-page, complex paper with two or three ineffective sentence fragments might still meet the standard (depending on the nature and frequency of other errors), whereas a shorter, one-page paper with large handwriting that has two or three ineffective fragments might not. </a:t>
            </a:r>
          </a:p>
          <a:p>
            <a:pPr marL="733384" indent="-520671" defTabSz="914350">
              <a:lnSpc>
                <a:spcPct val="90000"/>
              </a:lnSpc>
              <a:spcBef>
                <a:spcPts val="1300"/>
              </a:spcBef>
              <a:buClr>
                <a:schemeClr val="tx1"/>
              </a:buClr>
              <a:buFont typeface="Wingdings" pitchFamily="2" charset="2"/>
              <a:buNone/>
              <a:defRPr/>
            </a:pPr>
            <a:endParaRPr lang="en-US" kern="0" dirty="0" smtClean="0">
              <a:latin typeface="Lucida Grande" charset="0"/>
              <a:sym typeface="Lucida Grande" charset="0"/>
            </a:endParaRPr>
          </a:p>
          <a:p>
            <a:endParaRPr lang="en-US" dirty="0"/>
          </a:p>
        </p:txBody>
      </p:sp>
      <p:sp>
        <p:nvSpPr>
          <p:cNvPr id="4" name="Slide Number Placeholder 3"/>
          <p:cNvSpPr>
            <a:spLocks noGrp="1"/>
          </p:cNvSpPr>
          <p:nvPr>
            <p:ph type="sldNum" sz="quarter" idx="10"/>
          </p:nvPr>
        </p:nvSpPr>
        <p:spPr/>
        <p:txBody>
          <a:bodyPr/>
          <a:lstStyle/>
          <a:p>
            <a:fld id="{849084CD-6D10-4D47-A02F-A823621759BE}"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an area that many content</a:t>
            </a:r>
            <a:r>
              <a:rPr lang="en-US" baseline="0" dirty="0" smtClean="0"/>
              <a:t> teachers feel unsure about.  In their session, conventions focuses on basic issues like end of sentence punctuation, correct spelling and capitalization.  Generally, papers that are very competent in conventions and papers that are really low in conventions will be obvious to most teachers.</a:t>
            </a:r>
          </a:p>
          <a:p>
            <a:endParaRPr lang="en-US" baseline="0" dirty="0" smtClean="0"/>
          </a:p>
          <a:p>
            <a:r>
              <a:rPr lang="en-US" baseline="0" dirty="0" smtClean="0"/>
              <a:t>English Language Arts teachers may wish to offer support to colleagues by reviewing borderline papers for conventions.</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849084CD-6D10-4D47-A02F-A823621759BE}"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Point out that there are different grade level expectations for each trait and especially</a:t>
            </a:r>
            <a:r>
              <a:rPr lang="en-US" baseline="0" dirty="0" smtClean="0"/>
              <a:t> for </a:t>
            </a:r>
            <a:r>
              <a:rPr lang="en-US" dirty="0" smtClean="0"/>
              <a:t>conventions.  Also note that we are scoring “usage” not “grammar” –</a:t>
            </a:r>
            <a:r>
              <a:rPr lang="en-US" baseline="0" dirty="0" smtClean="0"/>
              <a:t> students’ ability to use standard English in writing not the ability to name parts of speech.</a:t>
            </a:r>
            <a:r>
              <a:rPr lang="en-US" dirty="0" smtClean="0"/>
              <a:t> </a:t>
            </a:r>
            <a:r>
              <a:rPr lang="en-US" baseline="0" dirty="0" smtClean="0"/>
              <a:t> Refer to this handout in the packet so that teachers are aware of differences in expectations for various grade levels.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solidFill>
                <a:srgbClr val="0E3F96"/>
              </a:solidFill>
              <a:latin typeface="Arial" charset="0"/>
              <a:cs typeface="Arial" charset="0"/>
              <a:sym typeface="Arial"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solidFill>
                  <a:srgbClr val="0E3F96"/>
                </a:solidFill>
                <a:latin typeface="Arial" charset="0"/>
                <a:cs typeface="Arial" charset="0"/>
                <a:sym typeface="Arial" charset="0"/>
              </a:rPr>
              <a:t>For facilitator background, s</a:t>
            </a:r>
            <a:r>
              <a:rPr lang="en-US" dirty="0" smtClean="0">
                <a:solidFill>
                  <a:srgbClr val="0E3F96"/>
                </a:solidFill>
                <a:latin typeface="Arial" charset="0"/>
                <a:cs typeface="Arial" charset="0"/>
                <a:sym typeface="Arial" charset="0"/>
              </a:rPr>
              <a:t>pecific expectations for each trait/each grade level can be found on ODE website at http://www.ode.state.or.us/wma/teachlearn/testing/dev/testspecs/asmtwrtestspecshs_0910.pdf</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solidFill>
                <a:srgbClr val="0E3F96"/>
              </a:solidFill>
              <a:latin typeface="Arial" charset="0"/>
              <a:cs typeface="Arial" charset="0"/>
              <a:sym typeface="Arial" charset="0"/>
            </a:endParaRPr>
          </a:p>
          <a:p>
            <a:endParaRPr lang="en-US" dirty="0"/>
          </a:p>
        </p:txBody>
      </p:sp>
      <p:sp>
        <p:nvSpPr>
          <p:cNvPr id="4" name="Slide Number Placeholder 3"/>
          <p:cNvSpPr>
            <a:spLocks noGrp="1"/>
          </p:cNvSpPr>
          <p:nvPr>
            <p:ph type="sldNum" sz="quarter" idx="10"/>
          </p:nvPr>
        </p:nvSpPr>
        <p:spPr/>
        <p:txBody>
          <a:bodyPr/>
          <a:lstStyle/>
          <a:p>
            <a:fld id="{849084CD-6D10-4D47-A02F-A823621759BE}"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Although voice is</a:t>
            </a:r>
            <a:r>
              <a:rPr lang="en-US" baseline="0" dirty="0" smtClean="0"/>
              <a:t> not a required trait for the Essential Skills, it is what makes writing lively and interesting.  Giving students a score for voice provides good feedback about how their writing impacts the reader and may provide some motivation for students to think about audience when writing.</a:t>
            </a:r>
            <a:endParaRPr lang="en-US" dirty="0"/>
          </a:p>
        </p:txBody>
      </p:sp>
      <p:sp>
        <p:nvSpPr>
          <p:cNvPr id="4" name="Slide Number Placeholder 3"/>
          <p:cNvSpPr>
            <a:spLocks noGrp="1"/>
          </p:cNvSpPr>
          <p:nvPr>
            <p:ph type="sldNum" sz="quarter" idx="10"/>
          </p:nvPr>
        </p:nvSpPr>
        <p:spPr/>
        <p:txBody>
          <a:bodyPr/>
          <a:lstStyle/>
          <a:p>
            <a:fld id="{849084CD-6D10-4D47-A02F-A823621759BE}"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page gives some additional info about voice, including the</a:t>
            </a:r>
            <a:r>
              <a:rPr lang="en-US" baseline="0" dirty="0" smtClean="0"/>
              <a:t> fact that if students are writing a more formal paper, the voice should be more objective and academic. </a:t>
            </a:r>
            <a:r>
              <a:rPr lang="en-US" dirty="0" smtClean="0"/>
              <a:t>This page is included in the handout materials</a:t>
            </a:r>
            <a:r>
              <a:rPr lang="en-US" baseline="0" dirty="0" smtClean="0"/>
              <a:t>.   Remind ELA teachers that content teachers sometimes view voice as purely an English Teacher Thing – especially relevant to narrative or imaginative writing.  But good writing in any subject is engaging and uses an appropriate voice for the topic.  Point out the note at the bottom of this handout.</a:t>
            </a:r>
            <a:endParaRPr lang="en-US" dirty="0"/>
          </a:p>
        </p:txBody>
      </p:sp>
      <p:sp>
        <p:nvSpPr>
          <p:cNvPr id="4" name="Slide Number Placeholder 3"/>
          <p:cNvSpPr>
            <a:spLocks noGrp="1"/>
          </p:cNvSpPr>
          <p:nvPr>
            <p:ph type="sldNum" sz="quarter" idx="10"/>
          </p:nvPr>
        </p:nvSpPr>
        <p:spPr/>
        <p:txBody>
          <a:bodyPr/>
          <a:lstStyle/>
          <a:p>
            <a:fld id="{849084CD-6D10-4D47-A02F-A823621759BE}"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These four</a:t>
            </a:r>
            <a:r>
              <a:rPr lang="en-US" baseline="0" dirty="0" smtClean="0"/>
              <a:t> </a:t>
            </a:r>
            <a:r>
              <a:rPr lang="en-US" dirty="0" smtClean="0"/>
              <a:t>goals help</a:t>
            </a:r>
            <a:r>
              <a:rPr lang="en-US" baseline="0" dirty="0" smtClean="0"/>
              <a:t> set the stage.  It may be helpful to have a show of hands to know which teachers have been trained before and use the scoring guide regularly in their classes. Be sure that participants know that this is a review session. This session will help teachers feel confident that their scores are in line with essential skill standard expectations.</a:t>
            </a:r>
          </a:p>
          <a:p>
            <a:endParaRPr lang="en-US" baseline="0" dirty="0" smtClean="0"/>
          </a:p>
          <a:p>
            <a:r>
              <a:rPr lang="en-US" baseline="0" dirty="0" smtClean="0"/>
              <a:t>There will be a series of in-depth training sessions available to provide ELA teachers or content teachers with the necessary background and calibration to feel confident scoring papers to demonstrate proficiency in the Essential Skill of Writing.</a:t>
            </a:r>
          </a:p>
          <a:p>
            <a:endParaRPr lang="en-US" baseline="0" dirty="0" smtClean="0"/>
          </a:p>
          <a:p>
            <a:r>
              <a:rPr lang="en-US" baseline="0" dirty="0" smtClean="0"/>
              <a:t>If it has been a while since participants were trained, it would be wise for them to sign up for more in-depth training sessions before scoring student work samples for the diploma. </a:t>
            </a:r>
          </a:p>
          <a:p>
            <a:endParaRPr lang="en-US" baseline="0" dirty="0" smtClean="0"/>
          </a:p>
          <a:p>
            <a:r>
              <a:rPr lang="en-US" baseline="0" dirty="0" smtClean="0"/>
              <a:t>Remind participants that they have the PowerPoint slides in their handout to take notes on, if they wish.  </a:t>
            </a:r>
            <a:endParaRPr lang="en-US" dirty="0"/>
          </a:p>
        </p:txBody>
      </p:sp>
      <p:sp>
        <p:nvSpPr>
          <p:cNvPr id="4" name="Slide Number Placeholder 3"/>
          <p:cNvSpPr>
            <a:spLocks noGrp="1"/>
          </p:cNvSpPr>
          <p:nvPr>
            <p:ph type="sldNum" sz="quarter" idx="10"/>
          </p:nvPr>
        </p:nvSpPr>
        <p:spPr/>
        <p:txBody>
          <a:bodyPr/>
          <a:lstStyle/>
          <a:p>
            <a:fld id="{849084CD-6D10-4D47-A02F-A823621759BE}"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Again, this trait is not required. Point out that raters are not looking for students who know how to use a thesaurus, but for good</a:t>
            </a:r>
            <a:r>
              <a:rPr lang="en-US" baseline="0" dirty="0" smtClean="0"/>
              <a:t> specific language rather than vague terms.  “</a:t>
            </a:r>
            <a:r>
              <a:rPr lang="en-US" dirty="0" smtClean="0"/>
              <a:t>The difference between the almost right word &amp; the right word is really a large matter--it's the difference between the lightning bug and the lightning.” Mark Twain</a:t>
            </a:r>
            <a:endParaRPr lang="en-US" dirty="0"/>
          </a:p>
        </p:txBody>
      </p:sp>
      <p:sp>
        <p:nvSpPr>
          <p:cNvPr id="4" name="Slide Number Placeholder 3"/>
          <p:cNvSpPr>
            <a:spLocks noGrp="1"/>
          </p:cNvSpPr>
          <p:nvPr>
            <p:ph type="sldNum" sz="quarter" idx="10"/>
          </p:nvPr>
        </p:nvSpPr>
        <p:spPr/>
        <p:txBody>
          <a:bodyPr/>
          <a:lstStyle/>
          <a:p>
            <a:fld id="{849084CD-6D10-4D47-A02F-A823621759BE}"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ELA teachers are familiar with the writing process.  Use this opportunity to have them share some strategies they use to incorporate the writing process in their classrooms. Refer to the</a:t>
            </a:r>
            <a:r>
              <a:rPr lang="en-US" baseline="0" dirty="0" smtClean="0"/>
              <a:t> h</a:t>
            </a:r>
            <a:r>
              <a:rPr lang="en-US" dirty="0" smtClean="0"/>
              <a:t>andout Incorporating</a:t>
            </a:r>
            <a:r>
              <a:rPr lang="en-US" baseline="0" dirty="0" smtClean="0"/>
              <a:t> the Writing Process in Work Samples or Classroom Activities.</a:t>
            </a:r>
          </a:p>
          <a:p>
            <a:endParaRPr lang="en-US" baseline="0" dirty="0" smtClean="0"/>
          </a:p>
          <a:p>
            <a:r>
              <a:rPr lang="en-US" baseline="0" dirty="0" smtClean="0"/>
              <a:t>Next few slides will offer some suggestions to include the scoring guide in the writing process.  This is another area where ELA teachers could share ideas and offer support to content teachers in trying to incorporate some writing process in their writing assignments. You may want to have teachers pair and share, small group report out, etc. since it has been a while since they were active participants in this workshop.</a:t>
            </a:r>
          </a:p>
          <a:p>
            <a:endParaRPr lang="en-US" baseline="0" dirty="0" smtClean="0"/>
          </a:p>
          <a:p>
            <a:r>
              <a:rPr lang="en-US" baseline="0" dirty="0" smtClean="0"/>
              <a:t>Teachers do not need to provide time for or require evidence of each stage for every classroom assignment, but including some emphasis on the process and allowing some time when working on big assignments, helps to reinforce importance of writing.  Following slides will give some suggestions for using the scoring guide in writing process and across the curriculum.</a:t>
            </a:r>
            <a:endParaRPr lang="en-US" dirty="0"/>
          </a:p>
        </p:txBody>
      </p:sp>
      <p:sp>
        <p:nvSpPr>
          <p:cNvPr id="4" name="Slide Number Placeholder 3"/>
          <p:cNvSpPr>
            <a:spLocks noGrp="1"/>
          </p:cNvSpPr>
          <p:nvPr>
            <p:ph type="sldNum" sz="quarter" idx="10"/>
          </p:nvPr>
        </p:nvSpPr>
        <p:spPr/>
        <p:txBody>
          <a:bodyPr/>
          <a:lstStyle/>
          <a:p>
            <a:fld id="{849084CD-6D10-4D47-A02F-A823621759BE}"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English Language Arts</a:t>
            </a:r>
            <a:r>
              <a:rPr lang="en-US" baseline="0" dirty="0" smtClean="0"/>
              <a:t> teachers already use writing in the first 3 manners listed, even if they have not been using the terms formative and summative.  Reinforce using the scoring guide frequently and for different purposes.</a:t>
            </a:r>
            <a:endParaRPr lang="en-US" dirty="0"/>
          </a:p>
        </p:txBody>
      </p:sp>
      <p:sp>
        <p:nvSpPr>
          <p:cNvPr id="4" name="Slide Number Placeholder 3"/>
          <p:cNvSpPr>
            <a:spLocks noGrp="1"/>
          </p:cNvSpPr>
          <p:nvPr>
            <p:ph type="sldNum" sz="quarter" idx="10"/>
          </p:nvPr>
        </p:nvSpPr>
        <p:spPr/>
        <p:txBody>
          <a:bodyPr/>
          <a:lstStyle/>
          <a:p>
            <a:fld id="{849084CD-6D10-4D47-A02F-A823621759BE}"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latin typeface="Helvetica" charset="0"/>
                <a:cs typeface="Helvetica" charset="0"/>
                <a:sym typeface="Helvetica" charset="0"/>
              </a:rPr>
              <a:t>Have participants review Handout: “Student Language Scoring Guide: High School Condensed Version”</a:t>
            </a:r>
          </a:p>
          <a:p>
            <a:r>
              <a:rPr lang="en-US" sz="1200" dirty="0" smtClean="0">
                <a:latin typeface="Helvetica" charset="0"/>
                <a:cs typeface="Helvetica" charset="0"/>
                <a:sym typeface="Helvetica" charset="0"/>
              </a:rPr>
              <a:t>GREAT resource for use with students in classroom--ONE PAGE front and back--can be used in many activities such as those suggested here. Student understanding of the scoring guide and their ability</a:t>
            </a:r>
            <a:r>
              <a:rPr lang="en-US" sz="1200" baseline="0" dirty="0" smtClean="0">
                <a:latin typeface="Helvetica" charset="0"/>
                <a:cs typeface="Helvetica" charset="0"/>
                <a:sym typeface="Helvetica" charset="0"/>
              </a:rPr>
              <a:t> to apply it to anonymous sample student papers greatly improves their ability to self-assess their own writing.  Encourage teachers to use sample student papers from ODE’s website to have students practice scoring other papers and practice re-writing to improve lower scores on model papers.</a:t>
            </a:r>
          </a:p>
          <a:p>
            <a:endParaRPr lang="en-US" sz="1200" dirty="0" smtClean="0">
              <a:latin typeface="Helvetica" charset="0"/>
              <a:cs typeface="Helvetica" charset="0"/>
              <a:sym typeface="Helvetica" charset="0"/>
            </a:endParaRPr>
          </a:p>
          <a:p>
            <a:r>
              <a:rPr lang="en-US" baseline="0" dirty="0" smtClean="0"/>
              <a:t>Discuss whether or how they might use it in addition to the two suggestions here.  Can be an activity.</a:t>
            </a:r>
            <a:endParaRPr lang="en-US" dirty="0"/>
          </a:p>
        </p:txBody>
      </p:sp>
      <p:sp>
        <p:nvSpPr>
          <p:cNvPr id="4" name="Slide Number Placeholder 3"/>
          <p:cNvSpPr>
            <a:spLocks noGrp="1"/>
          </p:cNvSpPr>
          <p:nvPr>
            <p:ph type="sldNum" sz="quarter" idx="10"/>
          </p:nvPr>
        </p:nvSpPr>
        <p:spPr/>
        <p:txBody>
          <a:bodyPr/>
          <a:lstStyle/>
          <a:p>
            <a:fld id="{849084CD-6D10-4D47-A02F-A823621759BE}"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dirty="0" smtClean="0">
              <a:latin typeface="Helvetica" charset="0"/>
              <a:cs typeface="Helvetica" charset="0"/>
              <a:sym typeface="Helvetica" charset="0"/>
            </a:endParaRPr>
          </a:p>
          <a:p>
            <a:r>
              <a:rPr lang="en-US" sz="1200" dirty="0" smtClean="0">
                <a:latin typeface="Helvetica" charset="0"/>
                <a:cs typeface="Helvetica" charset="0"/>
                <a:sym typeface="Helvetica" charset="0"/>
              </a:rPr>
              <a:t>Have participants review the Handout: “High School</a:t>
            </a:r>
            <a:r>
              <a:rPr lang="en-US" sz="1200" baseline="0" dirty="0" smtClean="0">
                <a:latin typeface="Helvetica" charset="0"/>
                <a:cs typeface="Helvetica" charset="0"/>
                <a:sym typeface="Helvetica" charset="0"/>
              </a:rPr>
              <a:t> </a:t>
            </a:r>
            <a:r>
              <a:rPr lang="en-US" sz="1200" dirty="0" smtClean="0">
                <a:latin typeface="Helvetica" charset="0"/>
                <a:cs typeface="Helvetica" charset="0"/>
                <a:sym typeface="Helvetica" charset="0"/>
              </a:rPr>
              <a:t>Guide to Revision” for final bullet.  Although this resource is provided to students as part of the State Writing Assessment, it is also</a:t>
            </a:r>
            <a:r>
              <a:rPr lang="en-US" sz="1200" baseline="0" dirty="0" smtClean="0">
                <a:latin typeface="Helvetica" charset="0"/>
                <a:cs typeface="Helvetica" charset="0"/>
                <a:sym typeface="Helvetica" charset="0"/>
              </a:rPr>
              <a:t> useful for classroom writing assignments.</a:t>
            </a:r>
          </a:p>
          <a:p>
            <a:endParaRPr lang="en-US" sz="1200" dirty="0" smtClean="0">
              <a:latin typeface="Helvetica" charset="0"/>
              <a:cs typeface="Helvetica" charset="0"/>
              <a:sym typeface="Helvetica" charset="0"/>
            </a:endParaRPr>
          </a:p>
          <a:p>
            <a:r>
              <a:rPr lang="en-US" sz="1200" dirty="0" smtClean="0">
                <a:latin typeface="Helvetica" charset="0"/>
                <a:cs typeface="Helvetica" charset="0"/>
                <a:sym typeface="Helvetica" charset="0"/>
              </a:rPr>
              <a:t>Point out Quarter page scoring form in Handouts which can be used</a:t>
            </a:r>
            <a:r>
              <a:rPr lang="en-US" sz="1200" baseline="0" dirty="0" smtClean="0">
                <a:latin typeface="Helvetica" charset="0"/>
                <a:cs typeface="Helvetica" charset="0"/>
                <a:sym typeface="Helvetica" charset="0"/>
              </a:rPr>
              <a:t> to return scores with student work.  Remind teachers that it is ok to select one, two or three traits to focus on during instruction and formative assessment.  Not all papers need to be scored for all traits all the time!</a:t>
            </a:r>
            <a:endParaRPr lang="en-US" sz="1200" dirty="0" smtClean="0">
              <a:latin typeface="Helvetica" charset="0"/>
              <a:cs typeface="Helvetica" charset="0"/>
              <a:sym typeface="Helvetica" charset="0"/>
            </a:endParaRPr>
          </a:p>
          <a:p>
            <a:endParaRPr lang="en-US" dirty="0" smtClean="0"/>
          </a:p>
          <a:p>
            <a:r>
              <a:rPr lang="en-US" dirty="0" smtClean="0"/>
              <a:t>Students can exchange papers or do a self-rating if given time in</a:t>
            </a:r>
            <a:r>
              <a:rPr lang="en-US" baseline="0" dirty="0" smtClean="0"/>
              <a:t> class.  Teachers can also ask students to fill out the High School Guide to Revision and turn it in (along with a self-rating) with the final paper.  Creates some accountability for students to examine their writing.</a:t>
            </a:r>
            <a:endParaRPr lang="en-US" dirty="0"/>
          </a:p>
        </p:txBody>
      </p:sp>
      <p:sp>
        <p:nvSpPr>
          <p:cNvPr id="4" name="Slide Number Placeholder 3"/>
          <p:cNvSpPr>
            <a:spLocks noGrp="1"/>
          </p:cNvSpPr>
          <p:nvPr>
            <p:ph type="sldNum" sz="quarter" idx="10"/>
          </p:nvPr>
        </p:nvSpPr>
        <p:spPr/>
        <p:txBody>
          <a:bodyPr/>
          <a:lstStyle/>
          <a:p>
            <a:fld id="{849084CD-6D10-4D47-A02F-A823621759BE}" type="slidenum">
              <a:rPr lang="en-US" smtClean="0"/>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quote</a:t>
            </a:r>
            <a:r>
              <a:rPr lang="en-US" baseline="0" dirty="0" smtClean="0"/>
              <a:t> from research on effective literacy instruction emphasizes the importance of identifying student strengths and weaknesses in writing and targeting instruction to increase skills.  The Oregon Writing Scoring Guide is uniquely suited to analyze the various traits of writing and provide important information to teachers, students and parents.</a:t>
            </a:r>
          </a:p>
          <a:p>
            <a:endParaRPr lang="en-US" baseline="0" dirty="0" smtClean="0"/>
          </a:p>
          <a:p>
            <a:r>
              <a:rPr lang="en-US" baseline="0" dirty="0" smtClean="0"/>
              <a:t>Ultimately, as English Language Arts teachers, our mission is literacy!</a:t>
            </a:r>
            <a:endParaRPr lang="en-US" dirty="0"/>
          </a:p>
        </p:txBody>
      </p:sp>
      <p:sp>
        <p:nvSpPr>
          <p:cNvPr id="4" name="Slide Number Placeholder 3"/>
          <p:cNvSpPr>
            <a:spLocks noGrp="1"/>
          </p:cNvSpPr>
          <p:nvPr>
            <p:ph type="sldNum" sz="quarter" idx="10"/>
          </p:nvPr>
        </p:nvSpPr>
        <p:spPr/>
        <p:txBody>
          <a:bodyPr/>
          <a:lstStyle/>
          <a:p>
            <a:fld id="{849084CD-6D10-4D47-A02F-A823621759BE}" type="slidenum">
              <a:rPr lang="en-US" smtClean="0"/>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These are the many</a:t>
            </a:r>
            <a:r>
              <a:rPr lang="en-US" baseline="0" dirty="0" smtClean="0"/>
              <a:t> ways the Writing Scoring Guide can be used for summative assessment.</a:t>
            </a:r>
          </a:p>
          <a:p>
            <a:endParaRPr lang="en-US" baseline="0" dirty="0" smtClean="0"/>
          </a:p>
          <a:p>
            <a:r>
              <a:rPr lang="en-US" baseline="0" dirty="0" smtClean="0"/>
              <a:t>Bullet #3 refers to the idea of keeping samples of a student’s writing during a semester or year and then returning several papers from different times as a packet to show both teacher and student the growth over time – sort of a mini-portfolio.</a:t>
            </a:r>
            <a:endParaRPr lang="en-US" dirty="0"/>
          </a:p>
        </p:txBody>
      </p:sp>
      <p:sp>
        <p:nvSpPr>
          <p:cNvPr id="4" name="Slide Number Placeholder 3"/>
          <p:cNvSpPr>
            <a:spLocks noGrp="1"/>
          </p:cNvSpPr>
          <p:nvPr>
            <p:ph type="sldNum" sz="quarter" idx="10"/>
          </p:nvPr>
        </p:nvSpPr>
        <p:spPr/>
        <p:txBody>
          <a:bodyPr/>
          <a:lstStyle/>
          <a:p>
            <a:fld id="{849084CD-6D10-4D47-A02F-A823621759BE}" type="slidenum">
              <a:rPr lang="en-US" smtClean="0"/>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summary reminder of the requirements for a student to demonstrate mastery</a:t>
            </a:r>
            <a:r>
              <a:rPr lang="en-US" baseline="0" dirty="0" smtClean="0"/>
              <a:t> of the Essential Skill of Writing using work samples. (repeated from earlier in the presentation)</a:t>
            </a:r>
          </a:p>
          <a:p>
            <a:endParaRPr lang="en-US" baseline="0" dirty="0" smtClean="0"/>
          </a:p>
          <a:p>
            <a:r>
              <a:rPr lang="en-US" baseline="0" dirty="0" smtClean="0"/>
              <a:t>Refer to Handout – Guidelines for Writing Work Samples.</a:t>
            </a:r>
          </a:p>
          <a:p>
            <a:endParaRPr lang="en-US" baseline="0" dirty="0" smtClean="0"/>
          </a:p>
          <a:p>
            <a:r>
              <a:rPr lang="en-US" baseline="0" dirty="0" smtClean="0"/>
              <a:t>Discussion question for whole group or small groups is “How is our school set up to help students succeed with writing work samples? What is our role as English Language Arts instructors in this process?” Excellent activity – allow enough time for group discussions and report out to large group – 10 - 20 minutes.</a:t>
            </a:r>
            <a:endParaRPr lang="en-US" dirty="0"/>
          </a:p>
        </p:txBody>
      </p:sp>
      <p:sp>
        <p:nvSpPr>
          <p:cNvPr id="4" name="Slide Number Placeholder 3"/>
          <p:cNvSpPr>
            <a:spLocks noGrp="1"/>
          </p:cNvSpPr>
          <p:nvPr>
            <p:ph type="sldNum" sz="quarter" idx="10"/>
          </p:nvPr>
        </p:nvSpPr>
        <p:spPr/>
        <p:txBody>
          <a:bodyPr/>
          <a:lstStyle/>
          <a:p>
            <a:fld id="{849084CD-6D10-4D47-A02F-A823621759BE}" type="slidenum">
              <a:rPr lang="en-US" smtClean="0"/>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n</a:t>
            </a:r>
            <a:r>
              <a:rPr lang="en-US" dirty="0" smtClean="0"/>
              <a:t>ext several slides lay</a:t>
            </a:r>
            <a:r>
              <a:rPr lang="en-US" baseline="0" dirty="0" smtClean="0"/>
              <a:t> out key differences in types of writing assignments that can be scored and used to demonstrate proficiency in the essential skill of writing.</a:t>
            </a:r>
          </a:p>
          <a:p>
            <a:endParaRPr lang="en-US" baseline="0" dirty="0" smtClean="0"/>
          </a:p>
          <a:p>
            <a:r>
              <a:rPr lang="en-US" baseline="0" dirty="0" smtClean="0"/>
              <a:t>However, all classroom writing activities provide important practice toward successful Essential Skill work samples as long as students receive consistent feedback.</a:t>
            </a:r>
            <a:endParaRPr lang="en-US" dirty="0"/>
          </a:p>
        </p:txBody>
      </p:sp>
      <p:sp>
        <p:nvSpPr>
          <p:cNvPr id="4" name="Slide Number Placeholder 3"/>
          <p:cNvSpPr>
            <a:spLocks noGrp="1"/>
          </p:cNvSpPr>
          <p:nvPr>
            <p:ph type="sldNum" sz="quarter" idx="10"/>
          </p:nvPr>
        </p:nvSpPr>
        <p:spPr/>
        <p:txBody>
          <a:bodyPr/>
          <a:lstStyle/>
          <a:p>
            <a:fld id="{849084CD-6D10-4D47-A02F-A823621759BE}" type="slidenum">
              <a:rPr lang="en-US" smtClean="0"/>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a:t>
            </a:r>
            <a:r>
              <a:rPr lang="en-US" baseline="0" dirty="0" smtClean="0"/>
              <a:t> is an element of design to work samples.</a:t>
            </a:r>
          </a:p>
          <a:p>
            <a:r>
              <a:rPr lang="en-US" dirty="0" smtClean="0"/>
              <a:t>Key words are </a:t>
            </a:r>
            <a:r>
              <a:rPr lang="en-US" b="1" dirty="0" smtClean="0"/>
              <a:t>long</a:t>
            </a:r>
            <a:r>
              <a:rPr lang="en-US" b="1" baseline="0" dirty="0" smtClean="0"/>
              <a:t> enough </a:t>
            </a:r>
            <a:r>
              <a:rPr lang="en-US" baseline="0" dirty="0" smtClean="0"/>
              <a:t>and </a:t>
            </a:r>
            <a:r>
              <a:rPr lang="en-US" b="1" baseline="0" dirty="0" smtClean="0"/>
              <a:t>complex enough</a:t>
            </a:r>
          </a:p>
          <a:p>
            <a:endParaRPr lang="en-US" b="1" baseline="0" dirty="0" smtClean="0"/>
          </a:p>
          <a:p>
            <a:r>
              <a:rPr lang="en-US" b="0" baseline="0" dirty="0" smtClean="0"/>
              <a:t>Refer to Handout:  Guidelines for High School Writing Work Samples (2 pages)</a:t>
            </a:r>
            <a:endParaRPr lang="en-US" b="0" dirty="0"/>
          </a:p>
        </p:txBody>
      </p:sp>
      <p:sp>
        <p:nvSpPr>
          <p:cNvPr id="4" name="Slide Number Placeholder 3"/>
          <p:cNvSpPr>
            <a:spLocks noGrp="1"/>
          </p:cNvSpPr>
          <p:nvPr>
            <p:ph type="sldNum" sz="quarter" idx="10"/>
          </p:nvPr>
        </p:nvSpPr>
        <p:spPr/>
        <p:txBody>
          <a:bodyPr/>
          <a:lstStyle/>
          <a:p>
            <a:fld id="{849084CD-6D10-4D47-A02F-A823621759BE}" type="slidenum">
              <a:rPr lang="en-US" smtClean="0"/>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50">
              <a:defRPr/>
            </a:pPr>
            <a:r>
              <a:rPr lang="en-US" b="0" dirty="0" smtClean="0">
                <a:solidFill>
                  <a:srgbClr val="663300"/>
                </a:solidFill>
                <a:latin typeface="Trebuchet MS" pitchFamily="34" charset="0"/>
              </a:rPr>
              <a:t>This is the</a:t>
            </a:r>
            <a:r>
              <a:rPr lang="en-US" b="0" baseline="0" dirty="0" smtClean="0">
                <a:solidFill>
                  <a:srgbClr val="663300"/>
                </a:solidFill>
                <a:latin typeface="Trebuchet MS" pitchFamily="34" charset="0"/>
              </a:rPr>
              <a:t> Oregon Administrative Rule, adopted by the State Board of Education, that sets the diploma requirements for the Essential Skills.  </a:t>
            </a:r>
            <a:r>
              <a:rPr lang="en-US" b="0" dirty="0" smtClean="0">
                <a:solidFill>
                  <a:srgbClr val="663300"/>
                </a:solidFill>
                <a:latin typeface="Trebuchet MS" pitchFamily="34" charset="0"/>
              </a:rPr>
              <a:t>These Essential Skills are also required for subsequent entering freshmen classes.  The Essential Skill of Apply Math will also be implemented for students who first enroll in 9</a:t>
            </a:r>
            <a:r>
              <a:rPr lang="en-US" b="0" baseline="30000" dirty="0" smtClean="0">
                <a:solidFill>
                  <a:srgbClr val="663300"/>
                </a:solidFill>
                <a:latin typeface="Trebuchet MS" pitchFamily="34" charset="0"/>
              </a:rPr>
              <a:t>th</a:t>
            </a:r>
            <a:r>
              <a:rPr lang="en-US" b="0" dirty="0" smtClean="0">
                <a:solidFill>
                  <a:srgbClr val="663300"/>
                </a:solidFill>
                <a:latin typeface="Trebuchet MS" pitchFamily="34" charset="0"/>
              </a:rPr>
              <a:t> grade in 2010-11.</a:t>
            </a:r>
          </a:p>
          <a:p>
            <a:endParaRPr lang="en-US" dirty="0"/>
          </a:p>
        </p:txBody>
      </p:sp>
      <p:sp>
        <p:nvSpPr>
          <p:cNvPr id="4" name="Slide Number Placeholder 3"/>
          <p:cNvSpPr>
            <a:spLocks noGrp="1"/>
          </p:cNvSpPr>
          <p:nvPr>
            <p:ph type="sldNum" sz="quarter" idx="10"/>
          </p:nvPr>
        </p:nvSpPr>
        <p:spPr/>
        <p:txBody>
          <a:bodyPr/>
          <a:lstStyle/>
          <a:p>
            <a:fld id="{849084CD-6D10-4D47-A02F-A823621759BE}" type="slidenum">
              <a:rPr lang="en-US" smtClean="0"/>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latin typeface="Helvetica" charset="0"/>
                <a:cs typeface="Helvetica" charset="0"/>
                <a:sym typeface="Helvetica" charset="0"/>
              </a:rPr>
              <a:t>Point out the importance of sufficient student writing to be able to apply the scoring guide and for students to meet</a:t>
            </a:r>
            <a:r>
              <a:rPr lang="en-US" sz="1400" baseline="0" dirty="0" smtClean="0">
                <a:latin typeface="Helvetica" charset="0"/>
                <a:cs typeface="Helvetica" charset="0"/>
                <a:sym typeface="Helvetica" charset="0"/>
              </a:rPr>
              <a:t> the standard.</a:t>
            </a:r>
            <a:endParaRPr lang="en-US" sz="1400" dirty="0" smtClean="0">
              <a:latin typeface="Helvetica" charset="0"/>
              <a:cs typeface="Helvetica" charset="0"/>
              <a:sym typeface="Helvetica" charset="0"/>
            </a:endParaRPr>
          </a:p>
          <a:p>
            <a:endParaRPr lang="en-US" sz="1400" dirty="0" smtClean="0">
              <a:latin typeface="Helvetica" charset="0"/>
              <a:cs typeface="Helvetica" charset="0"/>
              <a:sym typeface="Helvetica" charset="0"/>
            </a:endParaRPr>
          </a:p>
          <a:p>
            <a:r>
              <a:rPr lang="en-US" sz="1400" dirty="0" smtClean="0">
                <a:latin typeface="Helvetica" charset="0"/>
                <a:cs typeface="Helvetica" charset="0"/>
                <a:sym typeface="Helvetica" charset="0"/>
              </a:rPr>
              <a:t>Refer to handout: “Tips for Writing Work Samples.”</a:t>
            </a:r>
          </a:p>
          <a:p>
            <a:r>
              <a:rPr lang="en-US" dirty="0" smtClean="0">
                <a:latin typeface="Helvetica" charset="0"/>
                <a:cs typeface="Helvetica" charset="0"/>
                <a:sym typeface="Helvetica" charset="0"/>
              </a:rPr>
              <a:t>This is the ONE resource teachers should keep at their fingertips to answer just about any question about writing work sample requirements.</a:t>
            </a:r>
          </a:p>
          <a:p>
            <a:r>
              <a:rPr lang="en-US" dirty="0" smtClean="0">
                <a:latin typeface="Helvetica" charset="0"/>
                <a:cs typeface="Helvetica" charset="0"/>
                <a:sym typeface="Helvetica" charset="0"/>
              </a:rPr>
              <a:t> </a:t>
            </a:r>
          </a:p>
          <a:p>
            <a:r>
              <a:rPr lang="en-US" dirty="0" smtClean="0">
                <a:latin typeface="Helvetica" charset="0"/>
                <a:cs typeface="Helvetica" charset="0"/>
                <a:sym typeface="Helvetica" charset="0"/>
              </a:rPr>
              <a:t>Review the </a:t>
            </a:r>
            <a:r>
              <a:rPr lang="en-US" u="sng" dirty="0" smtClean="0">
                <a:latin typeface="Helvetica" charset="0"/>
                <a:cs typeface="Helvetica" charset="0"/>
                <a:sym typeface="Helvetica" charset="0"/>
              </a:rPr>
              <a:t>categories</a:t>
            </a:r>
            <a:r>
              <a:rPr lang="en-US" dirty="0" smtClean="0">
                <a:latin typeface="Helvetica" charset="0"/>
                <a:cs typeface="Helvetica" charset="0"/>
                <a:sym typeface="Helvetica" charset="0"/>
              </a:rPr>
              <a:t> of information on the handout, but go over only the “Design” section of the handout</a:t>
            </a:r>
            <a:r>
              <a:rPr lang="en-US" baseline="0" dirty="0" smtClean="0">
                <a:latin typeface="Helvetica" charset="0"/>
                <a:cs typeface="Helvetica" charset="0"/>
                <a:sym typeface="Helvetica" charset="0"/>
              </a:rPr>
              <a:t> -- </a:t>
            </a:r>
            <a:r>
              <a:rPr lang="en-US" dirty="0" smtClean="0">
                <a:latin typeface="Helvetica" charset="0"/>
                <a:cs typeface="Helvetica" charset="0"/>
                <a:sym typeface="Helvetica" charset="0"/>
              </a:rPr>
              <a:t>on this slide. </a:t>
            </a:r>
          </a:p>
          <a:p>
            <a:endParaRPr lang="en-US" dirty="0" smtClean="0">
              <a:latin typeface="Helvetica" charset="0"/>
              <a:cs typeface="Helvetica" charset="0"/>
              <a:sym typeface="Helvetica" charset="0"/>
            </a:endParaRPr>
          </a:p>
          <a:p>
            <a:r>
              <a:rPr lang="en-US" dirty="0" smtClean="0">
                <a:latin typeface="Helvetica" charset="0"/>
                <a:cs typeface="Helvetica" charset="0"/>
                <a:sym typeface="Helvetica" charset="0"/>
              </a:rPr>
              <a:t>Tell them they’ll be referring to the other sections later in the presentation.</a:t>
            </a:r>
            <a:endParaRPr lang="en-US" dirty="0">
              <a:latin typeface="Helvetica" charset="0"/>
              <a:cs typeface="Helvetica" charset="0"/>
              <a:sym typeface="Helvetica" charset="0"/>
            </a:endParaRPr>
          </a:p>
        </p:txBody>
      </p:sp>
      <p:sp>
        <p:nvSpPr>
          <p:cNvPr id="4" name="Slide Number Placeholder 3"/>
          <p:cNvSpPr>
            <a:spLocks noGrp="1"/>
          </p:cNvSpPr>
          <p:nvPr>
            <p:ph type="sldNum" sz="quarter" idx="10"/>
          </p:nvPr>
        </p:nvSpPr>
        <p:spPr/>
        <p:txBody>
          <a:bodyPr/>
          <a:lstStyle/>
          <a:p>
            <a:fld id="{849084CD-6D10-4D47-A02F-A823621759BE}" type="slidenum">
              <a:rPr lang="en-US" smtClean="0"/>
              <a:pPr/>
              <a:t>30</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solidFill>
                  <a:schemeClr val="accent2">
                    <a:lumMod val="25000"/>
                  </a:schemeClr>
                </a:solidFill>
                <a:cs typeface="Times" charset="0"/>
                <a:sym typeface="Times" charset="0"/>
              </a:rPr>
              <a:t>Ask teachers to share how they address various modes of writing in their</a:t>
            </a:r>
            <a:r>
              <a:rPr lang="en-US" baseline="0" dirty="0" smtClean="0">
                <a:solidFill>
                  <a:schemeClr val="accent2">
                    <a:lumMod val="25000"/>
                  </a:schemeClr>
                </a:solidFill>
                <a:cs typeface="Times" charset="0"/>
                <a:sym typeface="Times" charset="0"/>
              </a:rPr>
              <a:t> English Language Arts courses – including the types of assignments they currently give that could potentially qualify as work samples.</a:t>
            </a:r>
            <a:endParaRPr lang="en-US" dirty="0" smtClean="0">
              <a:solidFill>
                <a:schemeClr val="accent2">
                  <a:lumMod val="25000"/>
                </a:schemeClr>
              </a:solidFill>
              <a:cs typeface="Times" charset="0"/>
              <a:sym typeface="Times" charset="0"/>
            </a:endParaRPr>
          </a:p>
          <a:p>
            <a:endParaRPr lang="en-US" dirty="0" smtClean="0">
              <a:solidFill>
                <a:schemeClr val="accent2">
                  <a:lumMod val="25000"/>
                </a:schemeClr>
              </a:solidFill>
              <a:cs typeface="Times" charset="0"/>
              <a:sym typeface="Times" charset="0"/>
            </a:endParaRPr>
          </a:p>
          <a:p>
            <a:r>
              <a:rPr lang="en-US" dirty="0" smtClean="0">
                <a:solidFill>
                  <a:schemeClr val="accent2">
                    <a:lumMod val="25000"/>
                  </a:schemeClr>
                </a:solidFill>
                <a:cs typeface="Times" charset="0"/>
                <a:sym typeface="Times" charset="0"/>
              </a:rPr>
              <a:t>Long research papers complicate scoring and create more potential for plagiarism, intended or unintended.</a:t>
            </a:r>
          </a:p>
          <a:p>
            <a:endParaRPr lang="en-US" dirty="0" smtClean="0">
              <a:solidFill>
                <a:schemeClr val="accent2">
                  <a:lumMod val="25000"/>
                </a:schemeClr>
              </a:solidFill>
              <a:cs typeface="Times" charset="0"/>
              <a:sym typeface="Times" charset="0"/>
            </a:endParaRPr>
          </a:p>
          <a:p>
            <a:pPr marL="0" lvl="1" defTabSz="914350">
              <a:defRPr/>
            </a:pPr>
            <a:r>
              <a:rPr lang="en-US" dirty="0" smtClean="0">
                <a:solidFill>
                  <a:schemeClr val="accent2">
                    <a:lumMod val="25000"/>
                  </a:schemeClr>
                </a:solidFill>
                <a:cs typeface="Times" charset="0"/>
                <a:sym typeface="Times" charset="0"/>
              </a:rPr>
              <a:t>Refer to the handouts – Writing Work Samples – Appropriate Forms and Modes -- </a:t>
            </a:r>
            <a:r>
              <a:rPr lang="en-US" baseline="0" dirty="0" smtClean="0">
                <a:solidFill>
                  <a:schemeClr val="accent2">
                    <a:lumMod val="25000"/>
                  </a:schemeClr>
                </a:solidFill>
                <a:cs typeface="Times" charset="0"/>
                <a:sym typeface="Times" charset="0"/>
              </a:rPr>
              <a:t>to help teachers increase student understanding of how to write to various modes.</a:t>
            </a:r>
            <a:endParaRPr lang="en-US" dirty="0" smtClean="0">
              <a:solidFill>
                <a:schemeClr val="accent2">
                  <a:lumMod val="25000"/>
                </a:schemeClr>
              </a:solidFill>
              <a:cs typeface="Times" charset="0"/>
              <a:sym typeface="Times" charset="0"/>
            </a:endParaRPr>
          </a:p>
          <a:p>
            <a:endParaRPr lang="en-US" dirty="0"/>
          </a:p>
        </p:txBody>
      </p:sp>
      <p:sp>
        <p:nvSpPr>
          <p:cNvPr id="4" name="Slide Number Placeholder 3"/>
          <p:cNvSpPr>
            <a:spLocks noGrp="1"/>
          </p:cNvSpPr>
          <p:nvPr>
            <p:ph type="sldNum" sz="quarter" idx="10"/>
          </p:nvPr>
        </p:nvSpPr>
        <p:spPr/>
        <p:txBody>
          <a:bodyPr/>
          <a:lstStyle/>
          <a:p>
            <a:fld id="{849084CD-6D10-4D47-A02F-A823621759BE}" type="slidenum">
              <a:rPr lang="en-US" smtClean="0"/>
              <a:pPr/>
              <a:t>31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Refer participants to Handout</a:t>
            </a:r>
            <a:r>
              <a:rPr lang="en-US" baseline="0" dirty="0" smtClean="0"/>
              <a:t> – “Work Samples: Appropriate Forms and Modes.”</a:t>
            </a:r>
          </a:p>
          <a:p>
            <a:endParaRPr lang="en-US" baseline="0" dirty="0" smtClean="0"/>
          </a:p>
          <a:p>
            <a:r>
              <a:rPr lang="en-US" baseline="0" dirty="0" smtClean="0"/>
              <a:t>Some of these activities are very good for students to practice writing skills, but they are not good for use as a work sample because they tend to be too short and sometimes simplistic.  </a:t>
            </a:r>
            <a:endParaRPr lang="en-US" dirty="0"/>
          </a:p>
        </p:txBody>
      </p:sp>
      <p:sp>
        <p:nvSpPr>
          <p:cNvPr id="4" name="Slide Number Placeholder 3"/>
          <p:cNvSpPr>
            <a:spLocks noGrp="1"/>
          </p:cNvSpPr>
          <p:nvPr>
            <p:ph type="sldNum" sz="quarter" idx="10"/>
          </p:nvPr>
        </p:nvSpPr>
        <p:spPr/>
        <p:txBody>
          <a:bodyPr/>
          <a:lstStyle/>
          <a:p>
            <a:fld id="{849084CD-6D10-4D47-A02F-A823621759BE}" type="slidenum">
              <a:rPr lang="en-US" smtClean="0"/>
              <a:pPr/>
              <a:t>32</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Refer participants to Handout</a:t>
            </a:r>
            <a:r>
              <a:rPr lang="en-US" baseline="0" dirty="0" smtClean="0"/>
              <a:t> – Criteria for Effective Writing Prompts. This slide summarizes some key points in that handout, but it is worth spending a little time going through the handout together or in small groups. </a:t>
            </a:r>
          </a:p>
          <a:p>
            <a:endParaRPr lang="en-US" baseline="0" dirty="0" smtClean="0"/>
          </a:p>
          <a:p>
            <a:r>
              <a:rPr lang="en-US" baseline="0" dirty="0" smtClean="0"/>
              <a:t>Also included in handouts is a set of High School Writing Prompts (Grades 9-10-11-12) which are prompts from State Writing Assessments that have been released for practice purposes or classroom activities.  Curriculum-embedded prompts are much better for classroom work and can be used as work samples; however, these may be useful for students to practice writing to an assigned prompt.</a:t>
            </a:r>
          </a:p>
          <a:p>
            <a:endParaRPr lang="en-US" baseline="0" dirty="0" smtClean="0"/>
          </a:p>
        </p:txBody>
      </p:sp>
      <p:sp>
        <p:nvSpPr>
          <p:cNvPr id="4" name="Slide Number Placeholder 3"/>
          <p:cNvSpPr>
            <a:spLocks noGrp="1"/>
          </p:cNvSpPr>
          <p:nvPr>
            <p:ph type="sldNum" sz="quarter" idx="10"/>
          </p:nvPr>
        </p:nvSpPr>
        <p:spPr/>
        <p:txBody>
          <a:bodyPr/>
          <a:lstStyle/>
          <a:p>
            <a:fld id="{849084CD-6D10-4D47-A02F-A823621759BE}" type="slidenum">
              <a:rPr lang="en-US" smtClean="0"/>
              <a:pPr/>
              <a:t>33</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dirty="0" smtClean="0"/>
              <a:t>Students should be allowed </a:t>
            </a:r>
            <a:r>
              <a:rPr lang="en-US" b="1" dirty="0" smtClean="0"/>
              <a:t>ample</a:t>
            </a:r>
            <a:r>
              <a:rPr lang="en-US" dirty="0" smtClean="0"/>
              <a:t> </a:t>
            </a:r>
            <a:r>
              <a:rPr lang="en-US" b="1" dirty="0" smtClean="0"/>
              <a:t>time</a:t>
            </a:r>
            <a:r>
              <a:rPr lang="en-US" dirty="0" smtClean="0"/>
              <a:t> to do their best work. Generally, three one-hour sessions are recommended.</a:t>
            </a:r>
          </a:p>
          <a:p>
            <a:pPr lvl="0"/>
            <a:endParaRPr lang="en-US" dirty="0" smtClean="0"/>
          </a:p>
          <a:p>
            <a:pPr lvl="0"/>
            <a:r>
              <a:rPr lang="en-US" dirty="0" smtClean="0"/>
              <a:t>According to</a:t>
            </a:r>
            <a:r>
              <a:rPr lang="en-US" baseline="0" dirty="0" smtClean="0"/>
              <a:t> Appendix M of the 2011-12 Test Administration Manual, students may use outside resources for one of the three writing work samples (as in a research paper), but the student must then provide additional evidence that the work is his/hers alone.</a:t>
            </a:r>
          </a:p>
          <a:p>
            <a:pPr lvl="0"/>
            <a:r>
              <a:rPr lang="en-US" dirty="0" smtClean="0"/>
              <a:t>J:\ASMT\Essential Skills Assessments\Math  Page</a:t>
            </a:r>
            <a:r>
              <a:rPr lang="en-US" baseline="0" dirty="0" smtClean="0"/>
              <a:t> M-5  </a:t>
            </a:r>
          </a:p>
          <a:p>
            <a:pPr lvl="0"/>
            <a:endParaRPr lang="en-US" baseline="0" dirty="0" smtClean="0"/>
          </a:p>
          <a:p>
            <a:pPr lvl="0"/>
            <a:r>
              <a:rPr lang="en-US" baseline="0" dirty="0" smtClean="0"/>
              <a:t>Discussion Question for participants: How is the use of outside resources in Essential Skills work samples addressed in your school?</a:t>
            </a:r>
            <a:endParaRPr lang="en-US" dirty="0" smtClean="0"/>
          </a:p>
          <a:p>
            <a:pPr lvl="0"/>
            <a:endParaRPr lang="en-US" dirty="0" smtClean="0"/>
          </a:p>
          <a:p>
            <a:endParaRPr lang="en-US" dirty="0"/>
          </a:p>
        </p:txBody>
      </p:sp>
      <p:sp>
        <p:nvSpPr>
          <p:cNvPr id="4" name="Slide Number Placeholder 3"/>
          <p:cNvSpPr>
            <a:spLocks noGrp="1"/>
          </p:cNvSpPr>
          <p:nvPr>
            <p:ph type="sldNum" sz="quarter" idx="10"/>
          </p:nvPr>
        </p:nvSpPr>
        <p:spPr/>
        <p:txBody>
          <a:bodyPr/>
          <a:lstStyle/>
          <a:p>
            <a:fld id="{849084CD-6D10-4D47-A02F-A823621759BE}" type="slidenum">
              <a:rPr lang="en-US" smtClean="0"/>
              <a:pPr/>
              <a:t>34</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Reminders that students may use word processors with</a:t>
            </a:r>
            <a:r>
              <a:rPr lang="en-US" baseline="0" dirty="0" smtClean="0"/>
              <a:t> grammar and spell check features.  One issue to consider is how to keep work in progress secure so that students cannot access it from outside the supervised setting.  </a:t>
            </a:r>
          </a:p>
          <a:p>
            <a:endParaRPr lang="en-US" baseline="0" dirty="0" smtClean="0"/>
          </a:p>
          <a:p>
            <a:r>
              <a:rPr lang="en-US" baseline="0" dirty="0" smtClean="0"/>
              <a:t>Refer to handout: The Power of Word Processing for the Student Writer by Steven Graham.</a:t>
            </a:r>
          </a:p>
          <a:p>
            <a:endParaRPr lang="en-US" baseline="0" dirty="0" smtClean="0"/>
          </a:p>
          <a:p>
            <a:r>
              <a:rPr lang="en-US" baseline="0" dirty="0" smtClean="0"/>
              <a:t>This is a good opportunity for some participant interaction. Consider a jigsaw activity dividing the participants into 3 groups with each group responsible for one of the three main chapters in the article. Each group then plans a short explanation for the whole group of the section of the handout they read.  This activity should take about 15 - 20 minutes, depending on the size of the group:  2-3 minutes to read a section; 3-5 minutes to plan which important points to emphasize; 10+ minutes to report out to whole group.  Remember, busy teachers are unlikely to read the whole handout later on their own!  You can summarize introduction to begin activity and use comments from the group reports to highlight key ideas from the Final Comment section.</a:t>
            </a:r>
            <a:endParaRPr lang="en-US" dirty="0"/>
          </a:p>
        </p:txBody>
      </p:sp>
      <p:sp>
        <p:nvSpPr>
          <p:cNvPr id="4" name="Slide Number Placeholder 3"/>
          <p:cNvSpPr>
            <a:spLocks noGrp="1"/>
          </p:cNvSpPr>
          <p:nvPr>
            <p:ph type="sldNum" sz="quarter" idx="10"/>
          </p:nvPr>
        </p:nvSpPr>
        <p:spPr/>
        <p:txBody>
          <a:bodyPr/>
          <a:lstStyle/>
          <a:p>
            <a:fld id="{849084CD-6D10-4D47-A02F-A823621759BE}" type="slidenum">
              <a:rPr lang="en-US" smtClean="0"/>
              <a:pPr/>
              <a:t>35</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Teachers</a:t>
            </a:r>
            <a:r>
              <a:rPr lang="en-US" baseline="0" dirty="0" smtClean="0"/>
              <a:t> who rate student work samples for the purpose of demonstrating proficiency in the Essential Skill of Writing, must be well-trained in using the scoring guide.  Additional in-depth workshops will be available for those who wish to extend their knowledge</a:t>
            </a:r>
          </a:p>
          <a:p>
            <a:endParaRPr lang="en-US" baseline="0" dirty="0" smtClean="0"/>
          </a:p>
          <a:p>
            <a:r>
              <a:rPr lang="en-US" baseline="0" dirty="0" smtClean="0"/>
              <a:t>Also, a reminder that only one rater is required.  However, a number of districts are considering having two raters for papers that are in the 3 – 4 range.  Questions:  How is your school/district planning to score writing work samples for the Essential Skill?</a:t>
            </a:r>
            <a:endParaRPr lang="en-US" dirty="0"/>
          </a:p>
        </p:txBody>
      </p:sp>
      <p:sp>
        <p:nvSpPr>
          <p:cNvPr id="4" name="Slide Number Placeholder 3"/>
          <p:cNvSpPr>
            <a:spLocks noGrp="1"/>
          </p:cNvSpPr>
          <p:nvPr>
            <p:ph type="sldNum" sz="quarter" idx="10"/>
          </p:nvPr>
        </p:nvSpPr>
        <p:spPr/>
        <p:txBody>
          <a:bodyPr/>
          <a:lstStyle/>
          <a:p>
            <a:fld id="{849084CD-6D10-4D47-A02F-A823621759BE}" type="slidenum">
              <a:rPr lang="en-US" smtClean="0"/>
              <a:pPr/>
              <a:t>36</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Refer</a:t>
            </a:r>
            <a:r>
              <a:rPr lang="en-US" baseline="0" dirty="0" smtClean="0"/>
              <a:t> to Handout: Official Writing Scoring Form.</a:t>
            </a:r>
          </a:p>
          <a:p>
            <a:endParaRPr lang="en-US" baseline="0" dirty="0" smtClean="0"/>
          </a:p>
          <a:p>
            <a:r>
              <a:rPr lang="en-US" dirty="0" smtClean="0"/>
              <a:t>Students may receive feedback after a work sample has been scored and they may revise the work sample (in</a:t>
            </a:r>
            <a:r>
              <a:rPr lang="en-US" baseline="0" dirty="0" smtClean="0"/>
              <a:t> a supervised setting) and resubmit it to be scored again.  Typically, this would be offered to students whose paper nearly meets the standard of all 4’s rather than for papers in the 1 &amp; 2 range where more instruction may be needed.</a:t>
            </a:r>
          </a:p>
          <a:p>
            <a:endParaRPr lang="en-US" baseline="0" dirty="0" smtClean="0"/>
          </a:p>
        </p:txBody>
      </p:sp>
      <p:sp>
        <p:nvSpPr>
          <p:cNvPr id="4" name="Slide Number Placeholder 3"/>
          <p:cNvSpPr>
            <a:spLocks noGrp="1"/>
          </p:cNvSpPr>
          <p:nvPr>
            <p:ph type="sldNum" sz="quarter" idx="10"/>
          </p:nvPr>
        </p:nvSpPr>
        <p:spPr/>
        <p:txBody>
          <a:bodyPr/>
          <a:lstStyle/>
          <a:p>
            <a:fld id="{849084CD-6D10-4D47-A02F-A823621759BE}" type="slidenum">
              <a:rPr lang="en-US" smtClean="0"/>
              <a:pPr/>
              <a:t>37</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Please adjust this slide to reflect your information.  You can either list dates if you have specifically scheduled future</a:t>
            </a:r>
            <a:r>
              <a:rPr lang="en-US" baseline="0" dirty="0" smtClean="0"/>
              <a:t> workshops, or you can leave it blank with just “Follow-up workshops” and indicate that additional workshops are available on request or will be scheduled later.</a:t>
            </a:r>
          </a:p>
          <a:p>
            <a:endParaRPr lang="en-US" baseline="0" dirty="0" smtClean="0"/>
          </a:p>
          <a:p>
            <a:r>
              <a:rPr lang="en-US" baseline="0" dirty="0" smtClean="0"/>
              <a:t>Put your contact information or someone else participants can contact with follow-up questions etc.</a:t>
            </a:r>
          </a:p>
          <a:p>
            <a:endParaRPr lang="en-US" baseline="0" dirty="0" smtClean="0"/>
          </a:p>
          <a:p>
            <a:r>
              <a:rPr lang="en-US" baseline="0" dirty="0" smtClean="0"/>
              <a:t>Final 2 pages in Participant’s Handout packet show the 10 main writing standards from the Common Core State Standards and the detailed information about each mode of writing called for in the CCSS.  This should be good news to ELA teachers because of the close alignment to Oregon’s existing writing content standards and Official Writing Scoring Guide!</a:t>
            </a:r>
            <a:endParaRPr lang="en-US" dirty="0"/>
          </a:p>
        </p:txBody>
      </p:sp>
      <p:sp>
        <p:nvSpPr>
          <p:cNvPr id="4" name="Slide Number Placeholder 3"/>
          <p:cNvSpPr>
            <a:spLocks noGrp="1"/>
          </p:cNvSpPr>
          <p:nvPr>
            <p:ph type="sldNum" sz="quarter" idx="10"/>
          </p:nvPr>
        </p:nvSpPr>
        <p:spPr/>
        <p:txBody>
          <a:bodyPr/>
          <a:lstStyle/>
          <a:p>
            <a:fld id="{849084CD-6D10-4D47-A02F-A823621759BE}" type="slidenum">
              <a:rPr lang="en-US" smtClean="0"/>
              <a:pPr/>
              <a:t>38</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a:p>
            <a:r>
              <a:rPr lang="en-US" baseline="0" dirty="0" smtClean="0"/>
              <a:t>This slide provides a nice closing and a focal point if you plan to have some Q &amp; A before going into scoring student papers.</a:t>
            </a:r>
          </a:p>
          <a:p>
            <a:endParaRPr lang="en-US" baseline="0" dirty="0" smtClean="0"/>
          </a:p>
          <a:p>
            <a:r>
              <a:rPr lang="en-US" baseline="0" dirty="0" smtClean="0"/>
              <a:t>Next step will be going through the sample student </a:t>
            </a:r>
            <a:r>
              <a:rPr lang="en-US" baseline="0" smtClean="0"/>
              <a:t>paper packet </a:t>
            </a:r>
            <a:r>
              <a:rPr lang="en-US" baseline="0" dirty="0" smtClean="0"/>
              <a:t>for practice/ calibration scoring.</a:t>
            </a:r>
            <a:endParaRPr lang="en-US" dirty="0"/>
          </a:p>
        </p:txBody>
      </p:sp>
      <p:sp>
        <p:nvSpPr>
          <p:cNvPr id="4" name="Slide Number Placeholder 3"/>
          <p:cNvSpPr>
            <a:spLocks noGrp="1"/>
          </p:cNvSpPr>
          <p:nvPr>
            <p:ph type="sldNum" sz="quarter" idx="10"/>
          </p:nvPr>
        </p:nvSpPr>
        <p:spPr/>
        <p:txBody>
          <a:bodyPr/>
          <a:lstStyle/>
          <a:p>
            <a:fld id="{849084CD-6D10-4D47-A02F-A823621759BE}" type="slidenum">
              <a:rPr lang="en-US" smtClean="0"/>
              <a:pPr/>
              <a:t>39</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 the 2011-13 biennium, students will only be allowed to take the OAKS writing assessment once during their 11</a:t>
            </a:r>
            <a:r>
              <a:rPr lang="en-US" baseline="30000" dirty="0" smtClean="0"/>
              <a:t>th</a:t>
            </a:r>
            <a:r>
              <a:rPr lang="en-US" dirty="0" smtClean="0"/>
              <a:t> grade year.</a:t>
            </a:r>
            <a:r>
              <a:rPr lang="en-US" baseline="0" dirty="0" smtClean="0"/>
              <a:t>  As a result, many schools will be implementing the use of Work Samples (on the next slide) as an important means of meeting the Essential Skill Graduation Requirement.</a:t>
            </a:r>
            <a:endParaRPr lang="en-US" dirty="0" smtClean="0"/>
          </a:p>
          <a:p>
            <a:endParaRPr lang="en-US" dirty="0" smtClean="0"/>
          </a:p>
          <a:p>
            <a:r>
              <a:rPr lang="en-US" dirty="0" smtClean="0"/>
              <a:t>On March 11, 2011 the State Board of Education approved the SAT</a:t>
            </a:r>
            <a:r>
              <a:rPr lang="en-US" baseline="0" dirty="0" smtClean="0"/>
              <a:t> Writing Assessment as the first standardized test approved for proficiency in the Essential Skill of Writing.  The minimum score required is 460.  The SAT Writing Test is a direct writing assessment.  The Assessment of Essential Skills Review Panel, the group that makes recommendations to the State Board for standardized test options, is committed to recommending only tests that include a direct writing component.</a:t>
            </a:r>
          </a:p>
          <a:p>
            <a:r>
              <a:rPr lang="en-US" baseline="0" dirty="0" smtClean="0"/>
              <a:t>For most students the SAT is taken during the senior year and most teachers and students will want to be sure Essential Skill proficiency is taken care of before then.  The third option, on the next slide, using work samples will most likely be an important opportunity for many students.</a:t>
            </a:r>
            <a:endParaRPr lang="en-US" dirty="0"/>
          </a:p>
        </p:txBody>
      </p:sp>
      <p:sp>
        <p:nvSpPr>
          <p:cNvPr id="4" name="Slide Number Placeholder 3"/>
          <p:cNvSpPr>
            <a:spLocks noGrp="1"/>
          </p:cNvSpPr>
          <p:nvPr>
            <p:ph type="sldNum" sz="quarter" idx="10"/>
          </p:nvPr>
        </p:nvSpPr>
        <p:spPr/>
        <p:txBody>
          <a:bodyPr/>
          <a:lstStyle/>
          <a:p>
            <a:fld id="{849084CD-6D10-4D47-A02F-A823621759BE}"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March 2012, the State Board of Education approved</a:t>
            </a:r>
            <a:r>
              <a:rPr lang="en-US" baseline="0" dirty="0" smtClean="0"/>
              <a:t> a change to the requirements for writing work samples used for Essential Skills proficiency to bring them into alignment with reading and mathematics. To</a:t>
            </a:r>
            <a:r>
              <a:rPr lang="en-US" dirty="0" smtClean="0"/>
              <a:t> demonstrate proficiency</a:t>
            </a:r>
            <a:r>
              <a:rPr lang="en-US" baseline="0" dirty="0" smtClean="0"/>
              <a:t> in the Essential Skill of Writing using work samples, students must meet all three criteria listed here – 2 work samples, one of which must be expository or persuasive, with scores of 4 or higher in the required traits of Ideas/Content, Organization, Sentence Fluency, and Conventions.</a:t>
            </a:r>
          </a:p>
          <a:p>
            <a:endParaRPr lang="en-US" baseline="0" dirty="0" smtClean="0"/>
          </a:p>
          <a:p>
            <a:r>
              <a:rPr lang="en-US" baseline="0" dirty="0" smtClean="0"/>
              <a:t>This presentation will cover many important issues for schools who want to implement a planned system for students to use work samples to meet the Essential Skill of Writing proficiency requirement.</a:t>
            </a:r>
            <a:endParaRPr lang="en-US" dirty="0"/>
          </a:p>
        </p:txBody>
      </p:sp>
      <p:sp>
        <p:nvSpPr>
          <p:cNvPr id="4" name="Slide Number Placeholder 3"/>
          <p:cNvSpPr>
            <a:spLocks noGrp="1"/>
          </p:cNvSpPr>
          <p:nvPr>
            <p:ph type="sldNum" sz="quarter" idx="10"/>
          </p:nvPr>
        </p:nvSpPr>
        <p:spPr/>
        <p:txBody>
          <a:bodyPr/>
          <a:lstStyle/>
          <a:p>
            <a:fld id="{849084CD-6D10-4D47-A02F-A823621759BE}"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Use this and the following</a:t>
            </a:r>
            <a:r>
              <a:rPr lang="en-US" baseline="0" dirty="0" smtClean="0"/>
              <a:t> slide for some participant interaction.  Either whole group discussion (if your workshop size is small), or break into small groups and report out using chart paper (allow at least 10 minutes) or pair and share and report out to group (allow 5-7 minutes).  See Facilitator’s Agenda for details.</a:t>
            </a:r>
            <a:endParaRPr lang="en-US" dirty="0"/>
          </a:p>
        </p:txBody>
      </p:sp>
      <p:sp>
        <p:nvSpPr>
          <p:cNvPr id="4" name="Slide Number Placeholder 3"/>
          <p:cNvSpPr>
            <a:spLocks noGrp="1"/>
          </p:cNvSpPr>
          <p:nvPr>
            <p:ph type="sldNum" sz="quarter" idx="10"/>
          </p:nvPr>
        </p:nvSpPr>
        <p:spPr/>
        <p:txBody>
          <a:bodyPr/>
          <a:lstStyle/>
          <a:p>
            <a:fld id="{849084CD-6D10-4D47-A02F-A823621759BE}"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Point out that the scoring guide makes the job of reviewing writing easier</a:t>
            </a:r>
            <a:r>
              <a:rPr lang="en-US" baseline="0" dirty="0" smtClean="0"/>
              <a:t> </a:t>
            </a:r>
            <a:r>
              <a:rPr lang="en-US" dirty="0" smtClean="0"/>
              <a:t>and that if all teachers in the school use this, students will benefit from consistent feedback in </a:t>
            </a:r>
            <a:r>
              <a:rPr lang="en-US" baseline="0" dirty="0" smtClean="0"/>
              <a:t>all their classes.</a:t>
            </a:r>
          </a:p>
          <a:p>
            <a:endParaRPr lang="en-US" baseline="0" dirty="0" smtClean="0"/>
          </a:p>
          <a:p>
            <a:r>
              <a:rPr lang="en-US" baseline="0" dirty="0" smtClean="0"/>
              <a:t>You can use this as a group activity also, if desired.</a:t>
            </a:r>
            <a:endParaRPr lang="en-US" dirty="0"/>
          </a:p>
        </p:txBody>
      </p:sp>
      <p:sp>
        <p:nvSpPr>
          <p:cNvPr id="4" name="Slide Number Placeholder 3"/>
          <p:cNvSpPr>
            <a:spLocks noGrp="1"/>
          </p:cNvSpPr>
          <p:nvPr>
            <p:ph type="sldNum" sz="quarter" idx="10"/>
          </p:nvPr>
        </p:nvSpPr>
        <p:spPr/>
        <p:txBody>
          <a:bodyPr/>
          <a:lstStyle/>
          <a:p>
            <a:fld id="{849084CD-6D10-4D47-A02F-A823621759BE}"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Remind</a:t>
            </a:r>
            <a:r>
              <a:rPr lang="en-US" baseline="0" dirty="0" smtClean="0"/>
              <a:t> participants that this will be a quick walk-through of the traits.  More detailed training is available in a series of in-depth workshops.</a:t>
            </a:r>
            <a:endParaRPr lang="en-US" dirty="0"/>
          </a:p>
        </p:txBody>
      </p:sp>
      <p:sp>
        <p:nvSpPr>
          <p:cNvPr id="4" name="Slide Number Placeholder 3"/>
          <p:cNvSpPr>
            <a:spLocks noGrp="1"/>
          </p:cNvSpPr>
          <p:nvPr>
            <p:ph type="sldNum" sz="quarter" idx="10"/>
          </p:nvPr>
        </p:nvSpPr>
        <p:spPr/>
        <p:txBody>
          <a:bodyPr/>
          <a:lstStyle/>
          <a:p>
            <a:fld id="{849084CD-6D10-4D47-A02F-A823621759BE}"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Bring out your sales skills!  Oregon has lots of reasons to be proud</a:t>
            </a:r>
            <a:r>
              <a:rPr lang="en-US" baseline="0" dirty="0" smtClean="0"/>
              <a:t> of our scoring guide and to recognize that it can be an important classroom tool for instruction, formative assessment, and summative assessment.</a:t>
            </a:r>
          </a:p>
          <a:p>
            <a:endParaRPr lang="en-US" baseline="0" dirty="0" smtClean="0"/>
          </a:p>
          <a:p>
            <a:r>
              <a:rPr lang="en-US" baseline="0" dirty="0" smtClean="0"/>
              <a:t>Refer to the Official Writing Scoring Guide in the Handouts. (A Portrait version of the Scoring Guide is presented first which allows for easy comparison of the 3 and 4 score level). It can also be found on-line at http://www.ode.state.or.us/search/page/?id=32. </a:t>
            </a:r>
            <a:endParaRPr lang="en-US" dirty="0"/>
          </a:p>
        </p:txBody>
      </p:sp>
      <p:sp>
        <p:nvSpPr>
          <p:cNvPr id="4" name="Slide Number Placeholder 3"/>
          <p:cNvSpPr>
            <a:spLocks noGrp="1"/>
          </p:cNvSpPr>
          <p:nvPr>
            <p:ph type="sldNum" sz="quarter" idx="10"/>
          </p:nvPr>
        </p:nvSpPr>
        <p:spPr/>
        <p:txBody>
          <a:bodyPr/>
          <a:lstStyle/>
          <a:p>
            <a:fld id="{849084CD-6D10-4D47-A02F-A823621759BE}"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endParaRPr lang="en-US" dirty="0"/>
          </a:p>
        </p:txBody>
      </p:sp>
      <p:sp>
        <p:nvSpPr>
          <p:cNvPr id="17" name="Footer Placeholder 16"/>
          <p:cNvSpPr>
            <a:spLocks noGrp="1"/>
          </p:cNvSpPr>
          <p:nvPr>
            <p:ph type="ftr" sz="quarter" idx="11"/>
          </p:nvPr>
        </p:nvSpPr>
        <p:spPr/>
        <p:txBody>
          <a:bodyPr/>
          <a:lstStyle/>
          <a:p>
            <a:endParaRPr lang="en-US" dirty="0"/>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18B4EE50-DAE8-4D3F-919B-D35D1F833D54}" type="slidenum">
              <a:rPr lang="en-US" smtClean="0"/>
              <a:pPr/>
              <a:t>‹#›</a:t>
            </a:fld>
            <a:endParaRPr lang="en-US" dirty="0"/>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20FA1F6-2FEF-4D10-8695-AB65933E1D89}"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FCFAC49-E477-4761-8DF1-F95A6395DD04}"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1C2CC45-20FE-474D-80EF-6D20DA214AEA}" type="slidenum">
              <a:rPr lang="en-US" smtClean="0"/>
              <a:pPr/>
              <a:t>‹#›</a:t>
            </a:fld>
            <a:endParaRPr lang="en-US" dirty="0"/>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a:xfrm>
            <a:off x="800100" y="6172200"/>
            <a:ext cx="4000500" cy="457200"/>
          </a:xfrm>
        </p:spPr>
        <p:txBody>
          <a:bodyPr/>
          <a:lstStyle/>
          <a:p>
            <a:endParaRPr lang="en-US" dirty="0"/>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146304" y="6208776"/>
            <a:ext cx="457200" cy="457200"/>
          </a:xfrm>
        </p:spPr>
        <p:txBody>
          <a:bodyPr/>
          <a:lstStyle/>
          <a:p>
            <a:fld id="{36628692-D866-432D-BDB3-58D604D58E4E}"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F523C2F-3740-40DC-9B47-0A8E0773EFFB}" type="slidenum">
              <a:rPr lang="en-US" smtClean="0"/>
              <a:pPr/>
              <a:t>‹#›</a:t>
            </a:fld>
            <a:endParaRPr lang="en-US" dirty="0"/>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CC3A7B2-46B2-4F1C-932E-0253825AEDE2}" type="slidenum">
              <a:rPr lang="en-US" smtClean="0"/>
              <a:pPr/>
              <a:t>‹#›</a:t>
            </a:fld>
            <a:endParaRPr lang="en-US" dirty="0"/>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2181FC8-F2D0-411B-990E-C148E3D5E0BA}"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C275E5E-17F6-4644-BB25-07043E679C69}"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4840C87-23D8-4898-94A7-0CA4D4909CEC}" type="slidenum">
              <a:rPr lang="en-US" smtClean="0"/>
              <a:pPr/>
              <a:t>‹#›</a:t>
            </a:fld>
            <a:endParaRPr lang="en-US" dirty="0"/>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a:xfrm>
            <a:off x="914400" y="6172200"/>
            <a:ext cx="3886200" cy="457200"/>
          </a:xfrm>
        </p:spPr>
        <p:txBody>
          <a:bodyPr/>
          <a:lstStyle/>
          <a:p>
            <a:endParaRPr lang="en-US" dirty="0"/>
          </a:p>
        </p:txBody>
      </p:sp>
      <p:sp>
        <p:nvSpPr>
          <p:cNvPr id="7" name="Slide Number Placeholder 6"/>
          <p:cNvSpPr>
            <a:spLocks noGrp="1"/>
          </p:cNvSpPr>
          <p:nvPr>
            <p:ph type="sldNum" sz="quarter" idx="12"/>
          </p:nvPr>
        </p:nvSpPr>
        <p:spPr>
          <a:xfrm>
            <a:off x="146304" y="6208776"/>
            <a:ext cx="457200" cy="457200"/>
          </a:xfrm>
        </p:spPr>
        <p:txBody>
          <a:bodyPr/>
          <a:lstStyle/>
          <a:p>
            <a:fld id="{AA19995B-FCF7-41AE-9A72-5FB1DC60D422}" type="slidenum">
              <a:rPr lang="en-US" smtClean="0"/>
              <a:pPr/>
              <a:t>‹#›</a:t>
            </a:fld>
            <a:endParaRPr lang="en-US" dirty="0"/>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dirty="0"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endParaRPr lang="en-US" dirty="0"/>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dirty="0"/>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592C785E-B310-4627-9C79-9E2C9A36ACD2}"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7.jpeg"/><Relationship Id="rId7" Type="http://schemas.openxmlformats.org/officeDocument/2006/relationships/diagramColors" Target="../diagrams/colors2.xml"/><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16.jpeg"/></Relationships>
</file>

<file path=ppt/slides/_rels/slide18.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7.jpeg"/><Relationship Id="rId7" Type="http://schemas.openxmlformats.org/officeDocument/2006/relationships/diagramColors" Target="../diagrams/colors3.xml"/><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7.jpeg"/><Relationship Id="rId7" Type="http://schemas.openxmlformats.org/officeDocument/2006/relationships/diagramColors" Target="../diagrams/colors4.xml"/><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7.jpeg"/></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20.jpeg"/></Relationships>
</file>

<file path=ppt/slides/_rels/slide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4.xml"/><Relationship Id="rId1" Type="http://schemas.openxmlformats.org/officeDocument/2006/relationships/slideLayout" Target="../slideLayouts/slideLayout6.xml"/><Relationship Id="rId4" Type="http://schemas.openxmlformats.org/officeDocument/2006/relationships/image" Target="../media/image21.jpeg"/></Relationships>
</file>

<file path=ppt/slides/_rels/slide2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openxmlformats.org/officeDocument/2006/relationships/image" Target="../media/image22.jpeg"/></Relationships>
</file>

<file path=ppt/slides/_rels/slide2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7.xml"/><Relationship Id="rId1" Type="http://schemas.openxmlformats.org/officeDocument/2006/relationships/slideLayout" Target="../slideLayouts/slideLayout6.xml"/><Relationship Id="rId4" Type="http://schemas.openxmlformats.org/officeDocument/2006/relationships/image" Target="../media/image19.jpeg"/></Relationships>
</file>

<file path=ppt/slides/_rels/slide2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3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5.wmf"/></Relationships>
</file>

<file path=ppt/slides/_rels/slide3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26.wmf"/></Relationships>
</file>

<file path=ppt/slides/_rels/slide3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3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image" Target="../media/image28.jpeg"/></Relationships>
</file>

<file path=ppt/slides/_rels/slide3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image" Target="../media/image29.jpeg"/></Relationships>
</file>

<file path=ppt/slides/_rels/slide3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image" Target="../media/image30.jpeg"/></Relationships>
</file>

<file path=ppt/slides/_rels/slide3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8.xml"/><Relationship Id="rId1" Type="http://schemas.openxmlformats.org/officeDocument/2006/relationships/slideLayout" Target="../slideLayouts/slideLayout6.xml"/><Relationship Id="rId5" Type="http://schemas.openxmlformats.org/officeDocument/2006/relationships/hyperlink" Target="http://www.ode.state.or.us/go/worksamples" TargetMode="External"/><Relationship Id="rId4" Type="http://schemas.openxmlformats.org/officeDocument/2006/relationships/image" Target="../media/image7.jpeg"/></Relationships>
</file>

<file path=ppt/slides/_rels/slide3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9.xml"/><Relationship Id="rId1" Type="http://schemas.openxmlformats.org/officeDocument/2006/relationships/slideLayout" Target="../slideLayouts/slideLayout6.xml"/><Relationship Id="rId4" Type="http://schemas.openxmlformats.org/officeDocument/2006/relationships/image" Target="../media/image32.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Rectangle 5"/>
          <p:cNvSpPr>
            <a:spLocks noGrp="1" noChangeArrowheads="1"/>
          </p:cNvSpPr>
          <p:nvPr>
            <p:ph type="subTitle" idx="1"/>
          </p:nvPr>
        </p:nvSpPr>
        <p:spPr>
          <a:xfrm>
            <a:off x="0" y="1828800"/>
            <a:ext cx="9144000" cy="838200"/>
          </a:xfrm>
        </p:spPr>
        <p:txBody>
          <a:bodyPr>
            <a:noAutofit/>
          </a:bodyPr>
          <a:lstStyle/>
          <a:p>
            <a:r>
              <a:rPr lang="en-US" sz="4800" dirty="0">
                <a:solidFill>
                  <a:schemeClr val="bg1"/>
                </a:solidFill>
                <a:latin typeface="+mj-lt"/>
              </a:rPr>
              <a:t>T</a:t>
            </a:r>
            <a:r>
              <a:rPr lang="en-US" sz="4800" smtClean="0">
                <a:solidFill>
                  <a:schemeClr val="bg1"/>
                </a:solidFill>
                <a:latin typeface="+mj-lt"/>
              </a:rPr>
              <a:t>he </a:t>
            </a:r>
            <a:r>
              <a:rPr lang="en-US" sz="4800" dirty="0" smtClean="0">
                <a:solidFill>
                  <a:schemeClr val="bg1"/>
                </a:solidFill>
                <a:latin typeface="+mj-lt"/>
              </a:rPr>
              <a:t>Essential Skill of Writing</a:t>
            </a:r>
            <a:endParaRPr lang="en-US" sz="4800" dirty="0">
              <a:solidFill>
                <a:schemeClr val="bg1"/>
              </a:solidFill>
              <a:latin typeface="+mj-lt"/>
            </a:endParaRPr>
          </a:p>
        </p:txBody>
      </p:sp>
      <p:sp>
        <p:nvSpPr>
          <p:cNvPr id="9" name="TextBox 8"/>
          <p:cNvSpPr txBox="1"/>
          <p:nvPr/>
        </p:nvSpPr>
        <p:spPr>
          <a:xfrm>
            <a:off x="304800" y="3276600"/>
            <a:ext cx="8458200" cy="707886"/>
          </a:xfrm>
          <a:prstGeom prst="rect">
            <a:avLst/>
          </a:prstGeom>
          <a:noFill/>
        </p:spPr>
        <p:txBody>
          <a:bodyPr wrap="square" rtlCol="0">
            <a:spAutoFit/>
          </a:bodyPr>
          <a:lstStyle/>
          <a:p>
            <a:r>
              <a:rPr lang="en-US" sz="4000" dirty="0" smtClean="0">
                <a:solidFill>
                  <a:schemeClr val="bg2">
                    <a:lumMod val="25000"/>
                  </a:schemeClr>
                </a:solidFill>
                <a:latin typeface="+mj-lt"/>
              </a:rPr>
              <a:t>Using the Writing Scoring Guide</a:t>
            </a:r>
            <a:endParaRPr lang="en-US" sz="4000" dirty="0">
              <a:latin typeface="+mj-lt"/>
            </a:endParaRPr>
          </a:p>
        </p:txBody>
      </p:sp>
      <p:sp>
        <p:nvSpPr>
          <p:cNvPr id="7172" name="Rectangle 4"/>
          <p:cNvSpPr>
            <a:spLocks noGrp="1" noChangeArrowheads="1"/>
          </p:cNvSpPr>
          <p:nvPr>
            <p:ph type="ctrTitle"/>
          </p:nvPr>
        </p:nvSpPr>
        <p:spPr>
          <a:xfrm>
            <a:off x="0" y="3810000"/>
            <a:ext cx="9144000" cy="1524000"/>
          </a:xfrm>
        </p:spPr>
        <p:txBody>
          <a:bodyPr>
            <a:normAutofit fontScale="90000"/>
          </a:bodyPr>
          <a:lstStyle/>
          <a:p>
            <a:r>
              <a:rPr lang="en-US" sz="3600" dirty="0" smtClean="0"/>
              <a:t/>
            </a:r>
            <a:br>
              <a:rPr lang="en-US" sz="3600" dirty="0" smtClean="0"/>
            </a:br>
            <a:r>
              <a:rPr lang="en-US" sz="3600" dirty="0" smtClean="0">
                <a:solidFill>
                  <a:schemeClr val="bg2">
                    <a:lumMod val="25000"/>
                  </a:schemeClr>
                </a:solidFill>
              </a:rPr>
              <a:t>A Refresher Training  for </a:t>
            </a:r>
            <a:br>
              <a:rPr lang="en-US" sz="3600" dirty="0" smtClean="0">
                <a:solidFill>
                  <a:schemeClr val="bg2">
                    <a:lumMod val="25000"/>
                  </a:schemeClr>
                </a:solidFill>
              </a:rPr>
            </a:br>
            <a:r>
              <a:rPr lang="en-US" sz="3600" dirty="0" smtClean="0">
                <a:solidFill>
                  <a:schemeClr val="bg2">
                    <a:lumMod val="25000"/>
                  </a:schemeClr>
                </a:solidFill>
              </a:rPr>
              <a:t>English Language Arts Teachers </a:t>
            </a:r>
            <a:r>
              <a:rPr lang="en-US" sz="4000" dirty="0" smtClean="0">
                <a:solidFill>
                  <a:srgbClr val="FF0000"/>
                </a:solidFill>
              </a:rPr>
              <a:t/>
            </a:r>
            <a:br>
              <a:rPr lang="en-US" sz="4000" dirty="0" smtClean="0">
                <a:solidFill>
                  <a:srgbClr val="FF0000"/>
                </a:solidFill>
              </a:rPr>
            </a:br>
            <a:endParaRPr lang="en-US" sz="3600" dirty="0">
              <a:solidFill>
                <a:srgbClr val="FF0000"/>
              </a:solidFill>
            </a:endParaRPr>
          </a:p>
        </p:txBody>
      </p:sp>
      <p:pic>
        <p:nvPicPr>
          <p:cNvPr id="8" name="Picture 7" descr="&quot; &quot;"/>
          <p:cNvPicPr>
            <a:picLocks noChangeAspect="1"/>
          </p:cNvPicPr>
          <p:nvPr/>
        </p:nvPicPr>
        <p:blipFill>
          <a:blip r:embed="rId3" cstate="print"/>
          <a:stretch>
            <a:fillRect/>
          </a:stretch>
        </p:blipFill>
        <p:spPr>
          <a:xfrm>
            <a:off x="3048000" y="5105400"/>
            <a:ext cx="3182112" cy="1319784"/>
          </a:xfrm>
          <a:prstGeom prst="rect">
            <a:avLst/>
          </a:prstGeom>
        </p:spPr>
      </p:pic>
      <p:pic>
        <p:nvPicPr>
          <p:cNvPr id="10" name="Picture 9" descr="&quot; &quot;"/>
          <p:cNvPicPr>
            <a:picLocks noChangeAspect="1"/>
          </p:cNvPicPr>
          <p:nvPr/>
        </p:nvPicPr>
        <p:blipFill>
          <a:blip r:embed="rId4" cstate="print"/>
          <a:srcRect r="13208" b="-1887"/>
          <a:stretch>
            <a:fillRect/>
          </a:stretch>
        </p:blipFill>
        <p:spPr>
          <a:xfrm>
            <a:off x="5084233" y="304800"/>
            <a:ext cx="1849967" cy="1447800"/>
          </a:xfrm>
          <a:prstGeom prst="roundRect">
            <a:avLst/>
          </a:prstGeom>
          <a:ln w="12700">
            <a:solidFill>
              <a:schemeClr val="accent5">
                <a:lumMod val="75000"/>
              </a:schemeClr>
            </a:solidFill>
          </a:ln>
        </p:spPr>
      </p:pic>
      <p:pic>
        <p:nvPicPr>
          <p:cNvPr id="12" name="Picture 11" descr="&quot; &quot;"/>
          <p:cNvPicPr>
            <a:picLocks noChangeAspect="1"/>
          </p:cNvPicPr>
          <p:nvPr/>
        </p:nvPicPr>
        <p:blipFill>
          <a:blip r:embed="rId5" cstate="print"/>
          <a:srcRect l="11600" t="26000" r="27783" b="13200"/>
          <a:stretch>
            <a:fillRect/>
          </a:stretch>
        </p:blipFill>
        <p:spPr>
          <a:xfrm>
            <a:off x="304800" y="304800"/>
            <a:ext cx="1981200" cy="1490382"/>
          </a:xfrm>
          <a:prstGeom prst="roundRect">
            <a:avLst/>
          </a:prstGeom>
          <a:ln w="12700">
            <a:solidFill>
              <a:schemeClr val="accent5">
                <a:lumMod val="75000"/>
              </a:schemeClr>
            </a:solidFill>
          </a:ln>
        </p:spPr>
      </p:pic>
      <p:pic>
        <p:nvPicPr>
          <p:cNvPr id="13" name="Picture 12" descr="&quot; &quot;"/>
          <p:cNvPicPr>
            <a:picLocks noChangeAspect="1"/>
          </p:cNvPicPr>
          <p:nvPr/>
        </p:nvPicPr>
        <p:blipFill>
          <a:blip r:embed="rId6" cstate="print"/>
          <a:stretch>
            <a:fillRect/>
          </a:stretch>
        </p:blipFill>
        <p:spPr>
          <a:xfrm>
            <a:off x="2549318" y="304800"/>
            <a:ext cx="2141717" cy="1447800"/>
          </a:xfrm>
          <a:prstGeom prst="roundRect">
            <a:avLst/>
          </a:prstGeom>
          <a:ln w="12700">
            <a:solidFill>
              <a:schemeClr val="accent5">
                <a:lumMod val="75000"/>
              </a:schemeClr>
            </a:solidFill>
          </a:ln>
        </p:spPr>
      </p:pic>
      <p:pic>
        <p:nvPicPr>
          <p:cNvPr id="11" name="Picture 10" descr="&quot; &quot;"/>
          <p:cNvPicPr>
            <a:picLocks noChangeAspect="1"/>
          </p:cNvPicPr>
          <p:nvPr/>
        </p:nvPicPr>
        <p:blipFill>
          <a:blip r:embed="rId7" cstate="print">
            <a:clrChange>
              <a:clrFrom>
                <a:srgbClr val="FFFFFF"/>
              </a:clrFrom>
              <a:clrTo>
                <a:srgbClr val="FFFFFF">
                  <a:alpha val="0"/>
                </a:srgbClr>
              </a:clrTo>
            </a:clrChange>
          </a:blip>
          <a:stretch>
            <a:fillRect/>
          </a:stretch>
        </p:blipFill>
        <p:spPr>
          <a:xfrm>
            <a:off x="7162800" y="304800"/>
            <a:ext cx="1430655" cy="1448765"/>
          </a:xfrm>
          <a:prstGeom prst="roundRect">
            <a:avLst/>
          </a:prstGeom>
          <a:ln w="12700">
            <a:solidFill>
              <a:schemeClr val="accent5">
                <a:lumMod val="75000"/>
              </a:schemeClr>
            </a:solidFill>
          </a:ln>
        </p:spPr>
      </p:pic>
      <p:sp>
        <p:nvSpPr>
          <p:cNvPr id="15" name="TextBox 14"/>
          <p:cNvSpPr txBox="1"/>
          <p:nvPr/>
        </p:nvSpPr>
        <p:spPr>
          <a:xfrm>
            <a:off x="381000" y="6019800"/>
            <a:ext cx="2438400" cy="369332"/>
          </a:xfrm>
          <a:prstGeom prst="rect">
            <a:avLst/>
          </a:prstGeom>
          <a:noFill/>
        </p:spPr>
        <p:txBody>
          <a:bodyPr wrap="square" rtlCol="0">
            <a:spAutoFit/>
          </a:bodyPr>
          <a:lstStyle/>
          <a:p>
            <a:r>
              <a:rPr lang="en-US" dirty="0" smtClean="0"/>
              <a:t>Updated for 2011-12</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4"/>
          <p:cNvSpPr>
            <a:spLocks noGrp="1" noChangeArrowheads="1"/>
          </p:cNvSpPr>
          <p:nvPr>
            <p:ph type="title"/>
          </p:nvPr>
        </p:nvSpPr>
        <p:spPr/>
        <p:txBody>
          <a:bodyPr/>
          <a:lstStyle/>
          <a:p>
            <a:r>
              <a:rPr lang="en-US" sz="3600" dirty="0" smtClean="0"/>
              <a:t>Six Writing Traits</a:t>
            </a:r>
            <a:endParaRPr lang="en-US" sz="3600" dirty="0"/>
          </a:p>
        </p:txBody>
      </p:sp>
      <p:grpSp>
        <p:nvGrpSpPr>
          <p:cNvPr id="2" name="Group 10" descr="1. Ideas and Content *&#10;2. Organization * &#10;3. Voice&#10;4. Word Choice&#10;5. Sentence Fluency *&#10;6. Conventions *"/>
          <p:cNvGrpSpPr/>
          <p:nvPr/>
        </p:nvGrpSpPr>
        <p:grpSpPr>
          <a:xfrm>
            <a:off x="1752600" y="1371600"/>
            <a:ext cx="5410200" cy="4419600"/>
            <a:chOff x="1752600" y="1524000"/>
            <a:chExt cx="5410200" cy="4419600"/>
          </a:xfrm>
        </p:grpSpPr>
        <p:sp>
          <p:nvSpPr>
            <p:cNvPr id="13318" name="AutoShape 6"/>
            <p:cNvSpPr>
              <a:spLocks noChangeArrowheads="1"/>
            </p:cNvSpPr>
            <p:nvPr/>
          </p:nvSpPr>
          <p:spPr bwMode="gray">
            <a:xfrm>
              <a:off x="1752600" y="5410200"/>
              <a:ext cx="5410200" cy="533400"/>
            </a:xfrm>
            <a:prstGeom prst="roundRect">
              <a:avLst>
                <a:gd name="adj" fmla="val 19046"/>
              </a:avLst>
            </a:prstGeom>
            <a:gradFill flip="none" rotWithShape="1">
              <a:gsLst>
                <a:gs pos="0">
                  <a:srgbClr val="990099">
                    <a:shade val="30000"/>
                    <a:satMod val="115000"/>
                  </a:srgbClr>
                </a:gs>
                <a:gs pos="50000">
                  <a:srgbClr val="990099">
                    <a:shade val="67500"/>
                    <a:satMod val="115000"/>
                  </a:srgbClr>
                </a:gs>
                <a:gs pos="100000">
                  <a:srgbClr val="990099">
                    <a:shade val="100000"/>
                    <a:satMod val="115000"/>
                  </a:srgbClr>
                </a:gs>
              </a:gsLst>
              <a:lin ang="16200000" scaled="1"/>
              <a:tileRect/>
            </a:gradFill>
            <a:ln w="28575">
              <a:solidFill>
                <a:schemeClr val="bg1"/>
              </a:solidFill>
              <a:round/>
              <a:headEnd/>
              <a:tailEnd/>
            </a:ln>
            <a:effectLst>
              <a:outerShdw dist="107763" dir="2700000" algn="ctr" rotWithShape="0">
                <a:schemeClr val="bg2">
                  <a:alpha val="50000"/>
                </a:schemeClr>
              </a:outerShdw>
            </a:effectLst>
          </p:spPr>
          <p:txBody>
            <a:bodyPr wrap="none" anchor="ctr"/>
            <a:lstStyle/>
            <a:p>
              <a:r>
                <a:rPr lang="en-US" sz="2400" b="1" dirty="0" smtClean="0">
                  <a:solidFill>
                    <a:schemeClr val="bg1"/>
                  </a:solidFill>
                </a:rPr>
                <a:t>6. Conventions </a:t>
              </a:r>
              <a:r>
                <a:rPr lang="en-US" sz="3600" b="1" dirty="0" smtClean="0">
                  <a:solidFill>
                    <a:schemeClr val="bg1"/>
                  </a:solidFill>
                </a:rPr>
                <a:t>*</a:t>
              </a:r>
              <a:endParaRPr lang="en-US" sz="3600" dirty="0">
                <a:solidFill>
                  <a:schemeClr val="bg1"/>
                </a:solidFill>
              </a:endParaRPr>
            </a:p>
          </p:txBody>
        </p:sp>
        <p:sp>
          <p:nvSpPr>
            <p:cNvPr id="13319" name="AutoShape 7"/>
            <p:cNvSpPr>
              <a:spLocks noChangeArrowheads="1"/>
            </p:cNvSpPr>
            <p:nvPr/>
          </p:nvSpPr>
          <p:spPr bwMode="gray">
            <a:xfrm>
              <a:off x="1752600" y="2362200"/>
              <a:ext cx="5410200" cy="533400"/>
            </a:xfrm>
            <a:prstGeom prst="roundRect">
              <a:avLst>
                <a:gd name="adj" fmla="val 12796"/>
              </a:avLst>
            </a:prstGeom>
            <a:gradFill rotWithShape="1">
              <a:gsLst>
                <a:gs pos="0">
                  <a:schemeClr val="accent2">
                    <a:gamma/>
                    <a:shade val="46275"/>
                    <a:invGamma/>
                  </a:schemeClr>
                </a:gs>
                <a:gs pos="50000">
                  <a:schemeClr val="accent2"/>
                </a:gs>
                <a:gs pos="100000">
                  <a:schemeClr val="accent2">
                    <a:gamma/>
                    <a:shade val="46275"/>
                    <a:invGamma/>
                  </a:schemeClr>
                </a:gs>
              </a:gsLst>
              <a:lin ang="5400000" scaled="1"/>
            </a:gradFill>
            <a:ln w="28575">
              <a:solidFill>
                <a:schemeClr val="bg1"/>
              </a:solidFill>
              <a:round/>
              <a:headEnd/>
              <a:tailEnd/>
            </a:ln>
            <a:effectLst>
              <a:outerShdw dist="107763" dir="2700000" algn="ctr" rotWithShape="0">
                <a:schemeClr val="bg2">
                  <a:alpha val="50000"/>
                </a:schemeClr>
              </a:outerShdw>
            </a:effectLst>
          </p:spPr>
          <p:txBody>
            <a:bodyPr wrap="none" anchor="ctr"/>
            <a:lstStyle/>
            <a:p>
              <a:r>
                <a:rPr lang="en-US" sz="2400" b="1" dirty="0">
                  <a:solidFill>
                    <a:schemeClr val="bg1"/>
                  </a:solidFill>
                </a:rPr>
                <a:t>2. </a:t>
              </a:r>
              <a:r>
                <a:rPr lang="en-US" sz="2400" b="1" dirty="0" smtClean="0">
                  <a:solidFill>
                    <a:schemeClr val="bg1"/>
                  </a:solidFill>
                </a:rPr>
                <a:t>Organization </a:t>
              </a:r>
              <a:r>
                <a:rPr lang="en-US" sz="3600" b="1" dirty="0" smtClean="0">
                  <a:solidFill>
                    <a:schemeClr val="bg1"/>
                  </a:solidFill>
                </a:rPr>
                <a:t>*</a:t>
              </a:r>
              <a:endParaRPr lang="en-US" sz="3600" dirty="0">
                <a:solidFill>
                  <a:schemeClr val="bg1"/>
                </a:solidFill>
              </a:endParaRPr>
            </a:p>
          </p:txBody>
        </p:sp>
        <p:sp>
          <p:nvSpPr>
            <p:cNvPr id="13320" name="AutoShape 8"/>
            <p:cNvSpPr>
              <a:spLocks noChangeArrowheads="1"/>
            </p:cNvSpPr>
            <p:nvPr/>
          </p:nvSpPr>
          <p:spPr bwMode="gray">
            <a:xfrm>
              <a:off x="1752600" y="3124200"/>
              <a:ext cx="5410200" cy="533400"/>
            </a:xfrm>
            <a:prstGeom prst="roundRect">
              <a:avLst>
                <a:gd name="adj" fmla="val 19046"/>
              </a:avLst>
            </a:prstGeom>
            <a:gradFill rotWithShape="1">
              <a:gsLst>
                <a:gs pos="0">
                  <a:schemeClr val="hlink">
                    <a:gamma/>
                    <a:shade val="46275"/>
                    <a:invGamma/>
                  </a:schemeClr>
                </a:gs>
                <a:gs pos="50000">
                  <a:schemeClr val="hlink"/>
                </a:gs>
                <a:gs pos="100000">
                  <a:schemeClr val="hlink">
                    <a:gamma/>
                    <a:shade val="46275"/>
                    <a:invGamma/>
                  </a:schemeClr>
                </a:gs>
              </a:gsLst>
              <a:lin ang="5400000" scaled="1"/>
            </a:gradFill>
            <a:ln w="28575">
              <a:solidFill>
                <a:schemeClr val="bg1"/>
              </a:solidFill>
              <a:round/>
              <a:headEnd/>
              <a:tailEnd/>
            </a:ln>
            <a:effectLst>
              <a:outerShdw dist="107763" dir="2700000" algn="ctr" rotWithShape="0">
                <a:schemeClr val="bg2">
                  <a:alpha val="50000"/>
                </a:schemeClr>
              </a:outerShdw>
            </a:effectLst>
          </p:spPr>
          <p:txBody>
            <a:bodyPr wrap="none" anchor="ctr"/>
            <a:lstStyle/>
            <a:p>
              <a:r>
                <a:rPr lang="en-US" sz="2400" b="1" dirty="0">
                  <a:solidFill>
                    <a:schemeClr val="bg1"/>
                  </a:solidFill>
                </a:rPr>
                <a:t>3. </a:t>
              </a:r>
              <a:r>
                <a:rPr lang="en-US" sz="2400" b="1" dirty="0" smtClean="0">
                  <a:solidFill>
                    <a:schemeClr val="bg1"/>
                  </a:solidFill>
                </a:rPr>
                <a:t>Voice </a:t>
              </a:r>
              <a:endParaRPr lang="en-US" sz="2400" dirty="0">
                <a:solidFill>
                  <a:schemeClr val="bg1"/>
                </a:solidFill>
              </a:endParaRPr>
            </a:p>
          </p:txBody>
        </p:sp>
        <p:sp>
          <p:nvSpPr>
            <p:cNvPr id="13321" name="AutoShape 9"/>
            <p:cNvSpPr>
              <a:spLocks noChangeArrowheads="1"/>
            </p:cNvSpPr>
            <p:nvPr/>
          </p:nvSpPr>
          <p:spPr bwMode="gray">
            <a:xfrm>
              <a:off x="1752600" y="3886200"/>
              <a:ext cx="5410200" cy="533400"/>
            </a:xfrm>
            <a:prstGeom prst="roundRect">
              <a:avLst>
                <a:gd name="adj" fmla="val 19046"/>
              </a:avLst>
            </a:prstGeom>
            <a:gradFill>
              <a:gsLst>
                <a:gs pos="0">
                  <a:srgbClr val="03D4A8"/>
                </a:gs>
                <a:gs pos="25000">
                  <a:srgbClr val="21D6E0"/>
                </a:gs>
                <a:gs pos="75000">
                  <a:srgbClr val="0087E6"/>
                </a:gs>
                <a:gs pos="100000">
                  <a:srgbClr val="005CBF"/>
                </a:gs>
              </a:gsLst>
              <a:lin ang="5400000" scaled="0"/>
            </a:gradFill>
            <a:ln w="28575">
              <a:solidFill>
                <a:schemeClr val="bg1"/>
              </a:solidFill>
              <a:round/>
              <a:headEnd/>
              <a:tailEnd/>
            </a:ln>
            <a:effectLst>
              <a:outerShdw dist="107763" dir="2700000" algn="ctr" rotWithShape="0">
                <a:schemeClr val="bg2">
                  <a:alpha val="50000"/>
                </a:schemeClr>
              </a:outerShdw>
            </a:effectLst>
          </p:spPr>
          <p:txBody>
            <a:bodyPr wrap="none" anchor="ctr"/>
            <a:lstStyle/>
            <a:p>
              <a:r>
                <a:rPr lang="en-US" sz="2400" b="1" dirty="0">
                  <a:solidFill>
                    <a:schemeClr val="bg1"/>
                  </a:solidFill>
                </a:rPr>
                <a:t>4. </a:t>
              </a:r>
              <a:r>
                <a:rPr lang="en-US" sz="2400" b="1" dirty="0" smtClean="0">
                  <a:solidFill>
                    <a:schemeClr val="bg1"/>
                  </a:solidFill>
                </a:rPr>
                <a:t>Word Choice </a:t>
              </a:r>
            </a:p>
          </p:txBody>
        </p:sp>
        <p:sp>
          <p:nvSpPr>
            <p:cNvPr id="9" name="AutoShape 6"/>
            <p:cNvSpPr>
              <a:spLocks noChangeArrowheads="1"/>
            </p:cNvSpPr>
            <p:nvPr/>
          </p:nvSpPr>
          <p:spPr bwMode="gray">
            <a:xfrm>
              <a:off x="1752600" y="4648200"/>
              <a:ext cx="5410200" cy="533400"/>
            </a:xfrm>
            <a:prstGeom prst="roundRect">
              <a:avLst>
                <a:gd name="adj" fmla="val 19046"/>
              </a:avLst>
            </a:prstGeom>
            <a:gradFill flip="none" rotWithShape="1">
              <a:gsLst>
                <a:gs pos="0">
                  <a:srgbClr val="CC66FF">
                    <a:shade val="30000"/>
                    <a:satMod val="115000"/>
                  </a:srgbClr>
                </a:gs>
                <a:gs pos="50000">
                  <a:srgbClr val="CC66FF">
                    <a:shade val="67500"/>
                    <a:satMod val="115000"/>
                  </a:srgbClr>
                </a:gs>
                <a:gs pos="100000">
                  <a:srgbClr val="CC66FF">
                    <a:shade val="100000"/>
                    <a:satMod val="115000"/>
                  </a:srgbClr>
                </a:gs>
              </a:gsLst>
              <a:lin ang="5400000" scaled="1"/>
              <a:tileRect/>
            </a:gradFill>
            <a:ln w="28575">
              <a:solidFill>
                <a:schemeClr val="bg1"/>
              </a:solidFill>
              <a:round/>
              <a:headEnd/>
              <a:tailEnd/>
            </a:ln>
            <a:effectLst>
              <a:outerShdw dist="107763" dir="2700000" algn="ctr" rotWithShape="0">
                <a:schemeClr val="bg2">
                  <a:alpha val="50000"/>
                </a:schemeClr>
              </a:outerShdw>
            </a:effectLst>
          </p:spPr>
          <p:txBody>
            <a:bodyPr wrap="none" anchor="ctr"/>
            <a:lstStyle/>
            <a:p>
              <a:r>
                <a:rPr lang="en-US" sz="2400" b="1" dirty="0" smtClean="0">
                  <a:solidFill>
                    <a:schemeClr val="bg1"/>
                  </a:solidFill>
                </a:rPr>
                <a:t>5. Sentence Fluency </a:t>
              </a:r>
              <a:r>
                <a:rPr lang="en-US" sz="3600" b="1" dirty="0" smtClean="0">
                  <a:solidFill>
                    <a:schemeClr val="bg1"/>
                  </a:solidFill>
                </a:rPr>
                <a:t>*</a:t>
              </a:r>
              <a:endParaRPr lang="en-US" sz="3600" dirty="0">
                <a:solidFill>
                  <a:schemeClr val="bg1"/>
                </a:solidFill>
              </a:endParaRPr>
            </a:p>
          </p:txBody>
        </p:sp>
        <p:sp>
          <p:nvSpPr>
            <p:cNvPr id="10" name="AutoShape 6"/>
            <p:cNvSpPr>
              <a:spLocks noChangeArrowheads="1"/>
            </p:cNvSpPr>
            <p:nvPr/>
          </p:nvSpPr>
          <p:spPr bwMode="gray">
            <a:xfrm>
              <a:off x="1752600" y="1524000"/>
              <a:ext cx="5410200" cy="533400"/>
            </a:xfrm>
            <a:prstGeom prst="roundRect">
              <a:avLst>
                <a:gd name="adj" fmla="val 19046"/>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28575">
              <a:solidFill>
                <a:schemeClr val="bg1"/>
              </a:solidFill>
              <a:round/>
              <a:headEnd/>
              <a:tailEnd/>
            </a:ln>
            <a:effectLst>
              <a:outerShdw dist="107763" dir="2700000" algn="ctr" rotWithShape="0">
                <a:schemeClr val="bg2">
                  <a:alpha val="50000"/>
                </a:schemeClr>
              </a:outerShdw>
            </a:effectLst>
          </p:spPr>
          <p:txBody>
            <a:bodyPr wrap="none" anchor="ctr"/>
            <a:lstStyle/>
            <a:p>
              <a:r>
                <a:rPr lang="en-US" sz="2400" b="1" dirty="0">
                  <a:solidFill>
                    <a:schemeClr val="bg1"/>
                  </a:solidFill>
                </a:rPr>
                <a:t>1. </a:t>
              </a:r>
              <a:r>
                <a:rPr lang="en-US" sz="2400" b="1" dirty="0" smtClean="0">
                  <a:solidFill>
                    <a:schemeClr val="bg1"/>
                  </a:solidFill>
                </a:rPr>
                <a:t>Ideas and Content </a:t>
              </a:r>
              <a:r>
                <a:rPr lang="en-US" sz="3600" b="1" dirty="0" smtClean="0">
                  <a:solidFill>
                    <a:schemeClr val="bg1"/>
                  </a:solidFill>
                </a:rPr>
                <a:t>*</a:t>
              </a:r>
              <a:endParaRPr lang="en-US" sz="3600" dirty="0">
                <a:solidFill>
                  <a:schemeClr val="bg1"/>
                </a:solidFill>
              </a:endParaRPr>
            </a:p>
          </p:txBody>
        </p:sp>
      </p:grpSp>
      <p:sp>
        <p:nvSpPr>
          <p:cNvPr id="12" name="TextBox 11"/>
          <p:cNvSpPr txBox="1"/>
          <p:nvPr/>
        </p:nvSpPr>
        <p:spPr>
          <a:xfrm>
            <a:off x="4572000" y="5943600"/>
            <a:ext cx="5181600" cy="646331"/>
          </a:xfrm>
          <a:prstGeom prst="rect">
            <a:avLst/>
          </a:prstGeom>
          <a:noFill/>
        </p:spPr>
        <p:txBody>
          <a:bodyPr wrap="square" rtlCol="0">
            <a:spAutoFit/>
          </a:bodyPr>
          <a:lstStyle/>
          <a:p>
            <a:r>
              <a:rPr lang="en-US" sz="3600" dirty="0" smtClean="0"/>
              <a:t>*</a:t>
            </a:r>
            <a:r>
              <a:rPr lang="en-US" dirty="0" smtClean="0"/>
              <a:t> Must meet score of 4 for proficiency</a:t>
            </a:r>
            <a:endParaRPr lang="en-US" dirty="0"/>
          </a:p>
        </p:txBody>
      </p:sp>
      <p:pic>
        <p:nvPicPr>
          <p:cNvPr id="14" name="Picture 13" descr="&quot; &quot;"/>
          <p:cNvPicPr>
            <a:picLocks noChangeAspect="1"/>
          </p:cNvPicPr>
          <p:nvPr/>
        </p:nvPicPr>
        <p:blipFill>
          <a:blip r:embed="rId3" cstate="print">
            <a:clrChange>
              <a:clrFrom>
                <a:srgbClr val="FDFDFD"/>
              </a:clrFrom>
              <a:clrTo>
                <a:srgbClr val="FDFDFD">
                  <a:alpha val="0"/>
                </a:srgbClr>
              </a:clrTo>
            </a:clrChange>
          </a:blip>
          <a:stretch>
            <a:fillRect/>
          </a:stretch>
        </p:blipFill>
        <p:spPr>
          <a:xfrm>
            <a:off x="6705600" y="388372"/>
            <a:ext cx="2209800" cy="916517"/>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0" y="274638"/>
            <a:ext cx="6324600" cy="1143000"/>
          </a:xfrm>
        </p:spPr>
        <p:txBody>
          <a:bodyPr>
            <a:normAutofit fontScale="90000"/>
          </a:bodyPr>
          <a:lstStyle/>
          <a:p>
            <a:r>
              <a:rPr lang="en-US" sz="4400" b="1" dirty="0" smtClean="0"/>
              <a:t>Writing Scoring Scale</a:t>
            </a:r>
            <a:endParaRPr lang="en-US" sz="4400" b="1" dirty="0"/>
          </a:p>
        </p:txBody>
      </p:sp>
      <p:pic>
        <p:nvPicPr>
          <p:cNvPr id="9" name="Picture 12" descr="Diagonal double-sided arrow with 6 points:&#10;1 Beginnning&#10;2 Emerging&#10;3 Developing&#10;4 Proficient&#10;5 Strong&#10;6 Exemplary"/>
          <p:cNvPicPr>
            <a:picLocks noGrp="1" noChangeAspect="1" noChangeArrowheads="1"/>
          </p:cNvPicPr>
          <p:nvPr>
            <p:ph sz="quarter" idx="1"/>
          </p:nvPr>
        </p:nvPicPr>
        <p:blipFill>
          <a:blip r:embed="rId3" cstate="print"/>
          <a:srcRect/>
          <a:stretch>
            <a:fillRect/>
          </a:stretch>
        </p:blipFill>
        <p:spPr bwMode="auto">
          <a:xfrm>
            <a:off x="124452" y="1524000"/>
            <a:ext cx="8943348" cy="4876800"/>
          </a:xfrm>
          <a:prstGeom prst="rect">
            <a:avLst/>
          </a:prstGeom>
          <a:noFill/>
          <a:ln w="9525">
            <a:noFill/>
            <a:miter lim="800000"/>
            <a:headEnd/>
            <a:tailEnd/>
          </a:ln>
        </p:spPr>
      </p:pic>
      <p:pic>
        <p:nvPicPr>
          <p:cNvPr id="6" name="Picture 5" descr="&quot; &quot;"/>
          <p:cNvPicPr>
            <a:picLocks noChangeAspect="1"/>
          </p:cNvPicPr>
          <p:nvPr/>
        </p:nvPicPr>
        <p:blipFill>
          <a:blip r:embed="rId4" cstate="print">
            <a:clrChange>
              <a:clrFrom>
                <a:srgbClr val="FDFDFD"/>
              </a:clrFrom>
              <a:clrTo>
                <a:srgbClr val="FDFDFD">
                  <a:alpha val="0"/>
                </a:srgbClr>
              </a:clrTo>
            </a:clrChange>
          </a:blip>
          <a:stretch>
            <a:fillRect/>
          </a:stretch>
        </p:blipFill>
        <p:spPr>
          <a:xfrm>
            <a:off x="152400" y="282319"/>
            <a:ext cx="2442623" cy="1013081"/>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4"/>
          <p:cNvSpPr>
            <a:spLocks noGrp="1" noChangeArrowheads="1"/>
          </p:cNvSpPr>
          <p:nvPr>
            <p:ph type="title"/>
          </p:nvPr>
        </p:nvSpPr>
        <p:spPr>
          <a:xfrm>
            <a:off x="457200" y="274638"/>
            <a:ext cx="7772400" cy="1143000"/>
          </a:xfrm>
        </p:spPr>
        <p:txBody>
          <a:bodyPr/>
          <a:lstStyle/>
          <a:p>
            <a:r>
              <a:rPr lang="en-US" sz="4400" b="1" dirty="0" smtClean="0"/>
              <a:t>Ideas and Content</a:t>
            </a:r>
            <a:endParaRPr lang="en-US" sz="4400" b="1" dirty="0"/>
          </a:p>
        </p:txBody>
      </p:sp>
      <p:sp>
        <p:nvSpPr>
          <p:cNvPr id="26655" name="AutoShape 31"/>
          <p:cNvSpPr>
            <a:spLocks noChangeArrowheads="1"/>
          </p:cNvSpPr>
          <p:nvPr/>
        </p:nvSpPr>
        <p:spPr bwMode="auto">
          <a:xfrm>
            <a:off x="1905000" y="1917700"/>
            <a:ext cx="4876800" cy="457200"/>
          </a:xfrm>
          <a:prstGeom prst="roundRect">
            <a:avLst>
              <a:gd name="adj" fmla="val 50000"/>
            </a:avLst>
          </a:prstGeom>
          <a:gradFill rotWithShape="1">
            <a:gsLst>
              <a:gs pos="0">
                <a:schemeClr val="hlink"/>
              </a:gs>
              <a:gs pos="50000">
                <a:schemeClr val="hlink">
                  <a:gamma/>
                  <a:tint val="24314"/>
                  <a:invGamma/>
                </a:schemeClr>
              </a:gs>
              <a:gs pos="100000">
                <a:schemeClr val="hlink"/>
              </a:gs>
            </a:gsLst>
            <a:lin ang="0" scaled="1"/>
          </a:gradFill>
          <a:ln w="19050">
            <a:solidFill>
              <a:schemeClr val="bg2"/>
            </a:solidFill>
            <a:round/>
            <a:headEnd/>
            <a:tailEnd/>
          </a:ln>
          <a:effectLst/>
        </p:spPr>
        <p:txBody>
          <a:bodyPr wrap="none" anchor="ctr"/>
          <a:lstStyle/>
          <a:p>
            <a:pPr algn="ctr"/>
            <a:r>
              <a:rPr lang="en-US" sz="2400" b="1" dirty="0" smtClean="0"/>
              <a:t>Ideas and Content</a:t>
            </a:r>
            <a:endParaRPr lang="en-US" sz="2400" b="1" dirty="0"/>
          </a:p>
        </p:txBody>
      </p:sp>
      <p:sp>
        <p:nvSpPr>
          <p:cNvPr id="26629" name="AutoShape 5" descr="an arrow leading up to &quot;Ideas and Content&quot;"/>
          <p:cNvSpPr>
            <a:spLocks noChangeArrowheads="1"/>
          </p:cNvSpPr>
          <p:nvPr/>
        </p:nvSpPr>
        <p:spPr bwMode="gray">
          <a:xfrm>
            <a:off x="1463675" y="2555875"/>
            <a:ext cx="5759450" cy="2159000"/>
          </a:xfrm>
          <a:prstGeom prst="upArrow">
            <a:avLst>
              <a:gd name="adj1" fmla="val 57296"/>
              <a:gd name="adj2" fmla="val 62796"/>
            </a:avLst>
          </a:prstGeom>
          <a:solidFill>
            <a:schemeClr val="accent1">
              <a:lumMod val="40000"/>
              <a:lumOff val="60000"/>
            </a:schemeClr>
          </a:solidFill>
          <a:ln w="9525" algn="ctr">
            <a:noFill/>
            <a:miter lim="800000"/>
            <a:headEnd/>
            <a:tailEnd/>
          </a:ln>
          <a:effectLst/>
        </p:spPr>
        <p:txBody>
          <a:bodyPr wrap="none" anchor="ctr"/>
          <a:lstStyle/>
          <a:p>
            <a:endParaRPr lang="en-US" dirty="0"/>
          </a:p>
        </p:txBody>
      </p:sp>
      <p:grpSp>
        <p:nvGrpSpPr>
          <p:cNvPr id="2" name="Group 36" descr="Clear"/>
          <p:cNvGrpSpPr>
            <a:grpSpLocks/>
          </p:cNvGrpSpPr>
          <p:nvPr/>
        </p:nvGrpSpPr>
        <p:grpSpPr bwMode="auto">
          <a:xfrm>
            <a:off x="838200" y="4267200"/>
            <a:ext cx="1512888" cy="1511300"/>
            <a:chOff x="2200" y="1570"/>
            <a:chExt cx="1496" cy="1496"/>
          </a:xfrm>
        </p:grpSpPr>
        <p:sp>
          <p:nvSpPr>
            <p:cNvPr id="26661" name="Oval 37"/>
            <p:cNvSpPr>
              <a:spLocks noChangeArrowheads="1"/>
            </p:cNvSpPr>
            <p:nvPr/>
          </p:nvSpPr>
          <p:spPr bwMode="gray">
            <a:xfrm>
              <a:off x="2200" y="1570"/>
              <a:ext cx="1496" cy="1496"/>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endParaRPr lang="en-US" dirty="0"/>
            </a:p>
          </p:txBody>
        </p:sp>
        <p:sp>
          <p:nvSpPr>
            <p:cNvPr id="26662" name="Oval 38"/>
            <p:cNvSpPr>
              <a:spLocks noChangeArrowheads="1"/>
            </p:cNvSpPr>
            <p:nvPr/>
          </p:nvSpPr>
          <p:spPr bwMode="gray">
            <a:xfrm>
              <a:off x="2200" y="1570"/>
              <a:ext cx="1496" cy="1496"/>
            </a:xfrm>
            <a:prstGeom prst="ellipse">
              <a:avLst/>
            </a:prstGeom>
            <a:gradFill rotWithShape="1">
              <a:gsLst>
                <a:gs pos="0">
                  <a:schemeClr val="accent2">
                    <a:gamma/>
                    <a:tint val="69804"/>
                    <a:invGamma/>
                  </a:schemeClr>
                </a:gs>
                <a:gs pos="100000">
                  <a:schemeClr val="accent2"/>
                </a:gs>
              </a:gsLst>
              <a:lin ang="2700000" scaled="1"/>
            </a:gradFill>
            <a:ln w="38100" algn="ctr">
              <a:noFill/>
              <a:round/>
              <a:headEnd/>
              <a:tailEnd/>
            </a:ln>
            <a:effectLst/>
          </p:spPr>
          <p:txBody>
            <a:bodyPr wrap="none" anchor="ctr">
              <a:spAutoFit/>
            </a:bodyPr>
            <a:lstStyle/>
            <a:p>
              <a:endParaRPr lang="en-US" dirty="0"/>
            </a:p>
          </p:txBody>
        </p:sp>
        <p:sp>
          <p:nvSpPr>
            <p:cNvPr id="26663" name="Oval 39"/>
            <p:cNvSpPr>
              <a:spLocks noChangeArrowheads="1"/>
            </p:cNvSpPr>
            <p:nvPr/>
          </p:nvSpPr>
          <p:spPr bwMode="gray">
            <a:xfrm>
              <a:off x="2298" y="1668"/>
              <a:ext cx="1300" cy="1300"/>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endParaRPr lang="en-US" dirty="0"/>
            </a:p>
          </p:txBody>
        </p:sp>
        <p:sp>
          <p:nvSpPr>
            <p:cNvPr id="26664" name="Oval 40"/>
            <p:cNvSpPr>
              <a:spLocks noChangeArrowheads="1"/>
            </p:cNvSpPr>
            <p:nvPr/>
          </p:nvSpPr>
          <p:spPr bwMode="gray">
            <a:xfrm>
              <a:off x="2298" y="1668"/>
              <a:ext cx="1300" cy="1300"/>
            </a:xfrm>
            <a:prstGeom prst="ellipse">
              <a:avLst/>
            </a:prstGeom>
            <a:gradFill rotWithShape="1">
              <a:gsLst>
                <a:gs pos="0">
                  <a:schemeClr val="accent2"/>
                </a:gs>
                <a:gs pos="100000">
                  <a:schemeClr val="accent2">
                    <a:gamma/>
                    <a:shade val="48627"/>
                    <a:invGamma/>
                  </a:schemeClr>
                </a:gs>
              </a:gsLst>
              <a:lin ang="2700000" scaled="1"/>
            </a:gradFill>
            <a:ln w="38100" algn="ctr">
              <a:noFill/>
              <a:round/>
              <a:headEnd/>
              <a:tailEnd/>
            </a:ln>
            <a:effectLst/>
          </p:spPr>
          <p:txBody>
            <a:bodyPr anchor="ctr">
              <a:spAutoFit/>
            </a:bodyPr>
            <a:lstStyle/>
            <a:p>
              <a:endParaRPr lang="en-US" dirty="0"/>
            </a:p>
          </p:txBody>
        </p:sp>
        <p:sp>
          <p:nvSpPr>
            <p:cNvPr id="26665" name="Oval 41"/>
            <p:cNvSpPr>
              <a:spLocks noChangeArrowheads="1"/>
            </p:cNvSpPr>
            <p:nvPr/>
          </p:nvSpPr>
          <p:spPr bwMode="gray">
            <a:xfrm>
              <a:off x="2363" y="1733"/>
              <a:ext cx="1170" cy="1170"/>
            </a:xfrm>
            <a:prstGeom prst="ellipse">
              <a:avLst/>
            </a:prstGeom>
            <a:gradFill rotWithShape="1">
              <a:gsLst>
                <a:gs pos="0">
                  <a:schemeClr val="accent2">
                    <a:gamma/>
                    <a:shade val="46275"/>
                    <a:invGamma/>
                  </a:schemeClr>
                </a:gs>
                <a:gs pos="100000">
                  <a:schemeClr val="accent2"/>
                </a:gs>
              </a:gsLst>
              <a:lin ang="5400000" scaled="1"/>
            </a:gradFill>
            <a:ln w="38100" algn="ctr">
              <a:noFill/>
              <a:round/>
              <a:headEnd/>
              <a:tailEnd/>
            </a:ln>
            <a:effectLst/>
          </p:spPr>
          <p:txBody>
            <a:bodyPr anchor="ctr">
              <a:spAutoFit/>
            </a:bodyPr>
            <a:lstStyle/>
            <a:p>
              <a:endParaRPr lang="en-US" dirty="0"/>
            </a:p>
          </p:txBody>
        </p:sp>
      </p:grpSp>
      <p:grpSp>
        <p:nvGrpSpPr>
          <p:cNvPr id="5" name="Group 24" descr="Focused&#10;"/>
          <p:cNvGrpSpPr>
            <a:grpSpLocks/>
          </p:cNvGrpSpPr>
          <p:nvPr/>
        </p:nvGrpSpPr>
        <p:grpSpPr bwMode="auto">
          <a:xfrm>
            <a:off x="2687638" y="4279900"/>
            <a:ext cx="1512887" cy="1511300"/>
            <a:chOff x="2200" y="1570"/>
            <a:chExt cx="1496" cy="1496"/>
          </a:xfrm>
        </p:grpSpPr>
        <p:sp>
          <p:nvSpPr>
            <p:cNvPr id="26649" name="Oval 25"/>
            <p:cNvSpPr>
              <a:spLocks noChangeArrowheads="1"/>
            </p:cNvSpPr>
            <p:nvPr/>
          </p:nvSpPr>
          <p:spPr bwMode="gray">
            <a:xfrm>
              <a:off x="2200" y="1570"/>
              <a:ext cx="1496" cy="1496"/>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endParaRPr lang="en-US" dirty="0"/>
            </a:p>
          </p:txBody>
        </p:sp>
        <p:sp>
          <p:nvSpPr>
            <p:cNvPr id="26650" name="Oval 26"/>
            <p:cNvSpPr>
              <a:spLocks noChangeArrowheads="1"/>
            </p:cNvSpPr>
            <p:nvPr/>
          </p:nvSpPr>
          <p:spPr bwMode="gray">
            <a:xfrm>
              <a:off x="2200" y="1570"/>
              <a:ext cx="1496" cy="1496"/>
            </a:xfrm>
            <a:prstGeom prst="ellipse">
              <a:avLst/>
            </a:prstGeom>
            <a:gradFill rotWithShape="1">
              <a:gsLst>
                <a:gs pos="0">
                  <a:schemeClr val="hlink">
                    <a:gamma/>
                    <a:tint val="69804"/>
                    <a:invGamma/>
                  </a:schemeClr>
                </a:gs>
                <a:gs pos="100000">
                  <a:schemeClr val="hlink"/>
                </a:gs>
              </a:gsLst>
              <a:lin ang="2700000" scaled="1"/>
            </a:gradFill>
            <a:ln w="38100" algn="ctr">
              <a:noFill/>
              <a:round/>
              <a:headEnd/>
              <a:tailEnd/>
            </a:ln>
            <a:effectLst/>
          </p:spPr>
          <p:txBody>
            <a:bodyPr wrap="none" anchor="ctr">
              <a:spAutoFit/>
            </a:bodyPr>
            <a:lstStyle/>
            <a:p>
              <a:endParaRPr lang="en-US" dirty="0"/>
            </a:p>
          </p:txBody>
        </p:sp>
        <p:sp>
          <p:nvSpPr>
            <p:cNvPr id="26651" name="Oval 27"/>
            <p:cNvSpPr>
              <a:spLocks noChangeArrowheads="1"/>
            </p:cNvSpPr>
            <p:nvPr/>
          </p:nvSpPr>
          <p:spPr bwMode="gray">
            <a:xfrm>
              <a:off x="2298" y="1668"/>
              <a:ext cx="1300" cy="1300"/>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endParaRPr lang="en-US" dirty="0"/>
            </a:p>
          </p:txBody>
        </p:sp>
        <p:sp>
          <p:nvSpPr>
            <p:cNvPr id="26652" name="Oval 28"/>
            <p:cNvSpPr>
              <a:spLocks noChangeArrowheads="1"/>
            </p:cNvSpPr>
            <p:nvPr/>
          </p:nvSpPr>
          <p:spPr bwMode="gray">
            <a:xfrm>
              <a:off x="2298" y="1668"/>
              <a:ext cx="1300" cy="1300"/>
            </a:xfrm>
            <a:prstGeom prst="ellipse">
              <a:avLst/>
            </a:prstGeom>
            <a:gradFill rotWithShape="1">
              <a:gsLst>
                <a:gs pos="0">
                  <a:schemeClr val="hlink"/>
                </a:gs>
                <a:gs pos="100000">
                  <a:schemeClr val="hlink">
                    <a:gamma/>
                    <a:shade val="48627"/>
                    <a:invGamma/>
                  </a:schemeClr>
                </a:gs>
              </a:gsLst>
              <a:lin ang="2700000" scaled="1"/>
            </a:gradFill>
            <a:ln w="38100" algn="ctr">
              <a:noFill/>
              <a:round/>
              <a:headEnd/>
              <a:tailEnd/>
            </a:ln>
            <a:effectLst/>
          </p:spPr>
          <p:txBody>
            <a:bodyPr anchor="ctr">
              <a:spAutoFit/>
            </a:bodyPr>
            <a:lstStyle/>
            <a:p>
              <a:endParaRPr lang="en-US" dirty="0"/>
            </a:p>
          </p:txBody>
        </p:sp>
        <p:sp>
          <p:nvSpPr>
            <p:cNvPr id="26653" name="Oval 29"/>
            <p:cNvSpPr>
              <a:spLocks noChangeArrowheads="1"/>
            </p:cNvSpPr>
            <p:nvPr/>
          </p:nvSpPr>
          <p:spPr bwMode="gray">
            <a:xfrm>
              <a:off x="2363" y="1733"/>
              <a:ext cx="1170" cy="1170"/>
            </a:xfrm>
            <a:prstGeom prst="ellipse">
              <a:avLst/>
            </a:prstGeom>
            <a:gradFill rotWithShape="1">
              <a:gsLst>
                <a:gs pos="0">
                  <a:schemeClr val="hlink">
                    <a:gamma/>
                    <a:shade val="46275"/>
                    <a:invGamma/>
                  </a:schemeClr>
                </a:gs>
                <a:gs pos="100000">
                  <a:schemeClr val="hlink"/>
                </a:gs>
              </a:gsLst>
              <a:lin ang="5400000" scaled="1"/>
            </a:gradFill>
            <a:ln w="38100" algn="ctr">
              <a:noFill/>
              <a:round/>
              <a:headEnd/>
              <a:tailEnd/>
            </a:ln>
            <a:effectLst/>
          </p:spPr>
          <p:txBody>
            <a:bodyPr anchor="ctr">
              <a:spAutoFit/>
            </a:bodyPr>
            <a:lstStyle/>
            <a:p>
              <a:endParaRPr lang="en-US" dirty="0"/>
            </a:p>
          </p:txBody>
        </p:sp>
      </p:grpSp>
      <p:grpSp>
        <p:nvGrpSpPr>
          <p:cNvPr id="3" name="Group 6" descr="Enough Detail&#10;"/>
          <p:cNvGrpSpPr>
            <a:grpSpLocks/>
          </p:cNvGrpSpPr>
          <p:nvPr/>
        </p:nvGrpSpPr>
        <p:grpSpPr bwMode="auto">
          <a:xfrm>
            <a:off x="4486275" y="4279900"/>
            <a:ext cx="1512888" cy="1511300"/>
            <a:chOff x="2200" y="1570"/>
            <a:chExt cx="1496" cy="1496"/>
          </a:xfrm>
        </p:grpSpPr>
        <p:sp>
          <p:nvSpPr>
            <p:cNvPr id="26631" name="Oval 7"/>
            <p:cNvSpPr>
              <a:spLocks noChangeArrowheads="1"/>
            </p:cNvSpPr>
            <p:nvPr/>
          </p:nvSpPr>
          <p:spPr bwMode="gray">
            <a:xfrm>
              <a:off x="2200" y="1570"/>
              <a:ext cx="1496" cy="1496"/>
            </a:xfrm>
            <a:prstGeom prst="ellipse">
              <a:avLst/>
            </a:prstGeom>
            <a:gradFill rotWithShape="1">
              <a:gsLst>
                <a:gs pos="0">
                  <a:schemeClr val="accent1">
                    <a:gamma/>
                    <a:tint val="0"/>
                    <a:invGamma/>
                  </a:schemeClr>
                </a:gs>
                <a:gs pos="50000">
                  <a:schemeClr val="accent1"/>
                </a:gs>
                <a:gs pos="100000">
                  <a:schemeClr val="accent1">
                    <a:gamma/>
                    <a:tint val="0"/>
                    <a:invGamma/>
                  </a:schemeClr>
                </a:gs>
              </a:gsLst>
              <a:lin ang="2700000" scaled="1"/>
            </a:gradFill>
            <a:ln w="38100" algn="ctr">
              <a:noFill/>
              <a:round/>
              <a:headEnd/>
              <a:tailEnd/>
            </a:ln>
            <a:effectLst/>
          </p:spPr>
          <p:txBody>
            <a:bodyPr wrap="none" anchor="ctr">
              <a:spAutoFit/>
            </a:bodyPr>
            <a:lstStyle/>
            <a:p>
              <a:endParaRPr lang="en-US" dirty="0"/>
            </a:p>
          </p:txBody>
        </p:sp>
        <p:sp>
          <p:nvSpPr>
            <p:cNvPr id="26632" name="Oval 8"/>
            <p:cNvSpPr>
              <a:spLocks noChangeArrowheads="1"/>
            </p:cNvSpPr>
            <p:nvPr/>
          </p:nvSpPr>
          <p:spPr bwMode="gray">
            <a:xfrm>
              <a:off x="2200" y="1570"/>
              <a:ext cx="1496" cy="1496"/>
            </a:xfrm>
            <a:prstGeom prst="ellipse">
              <a:avLst/>
            </a:prstGeom>
            <a:gradFill rotWithShape="1">
              <a:gsLst>
                <a:gs pos="0">
                  <a:schemeClr val="accent1">
                    <a:gamma/>
                    <a:tint val="57255"/>
                    <a:invGamma/>
                  </a:schemeClr>
                </a:gs>
                <a:gs pos="100000">
                  <a:schemeClr val="accent1"/>
                </a:gs>
              </a:gsLst>
              <a:lin ang="2700000" scaled="1"/>
            </a:gradFill>
            <a:ln w="38100" algn="ctr">
              <a:noFill/>
              <a:round/>
              <a:headEnd/>
              <a:tailEnd/>
            </a:ln>
            <a:effectLst/>
          </p:spPr>
          <p:txBody>
            <a:bodyPr wrap="none" anchor="ctr">
              <a:spAutoFit/>
            </a:bodyPr>
            <a:lstStyle/>
            <a:p>
              <a:endParaRPr lang="en-US" dirty="0"/>
            </a:p>
          </p:txBody>
        </p:sp>
        <p:sp>
          <p:nvSpPr>
            <p:cNvPr id="26633" name="Oval 9"/>
            <p:cNvSpPr>
              <a:spLocks noChangeArrowheads="1"/>
            </p:cNvSpPr>
            <p:nvPr/>
          </p:nvSpPr>
          <p:spPr bwMode="gray">
            <a:xfrm>
              <a:off x="2298" y="1668"/>
              <a:ext cx="1300" cy="1300"/>
            </a:xfrm>
            <a:prstGeom prst="ellipse">
              <a:avLst/>
            </a:prstGeom>
            <a:gradFill rotWithShape="1">
              <a:gsLst>
                <a:gs pos="0">
                  <a:schemeClr val="accent1">
                    <a:gamma/>
                    <a:shade val="54118"/>
                    <a:invGamma/>
                  </a:schemeClr>
                </a:gs>
                <a:gs pos="50000">
                  <a:schemeClr val="accent1"/>
                </a:gs>
                <a:gs pos="100000">
                  <a:schemeClr val="accent1">
                    <a:gamma/>
                    <a:shade val="54118"/>
                    <a:invGamma/>
                  </a:schemeClr>
                </a:gs>
              </a:gsLst>
              <a:lin ang="18900000" scaled="1"/>
            </a:gradFill>
            <a:ln w="38100" algn="ctr">
              <a:noFill/>
              <a:round/>
              <a:headEnd/>
              <a:tailEnd/>
            </a:ln>
            <a:effectLst/>
          </p:spPr>
          <p:txBody>
            <a:bodyPr anchor="ctr">
              <a:spAutoFit/>
            </a:bodyPr>
            <a:lstStyle/>
            <a:p>
              <a:endParaRPr lang="en-US" dirty="0"/>
            </a:p>
          </p:txBody>
        </p:sp>
        <p:sp>
          <p:nvSpPr>
            <p:cNvPr id="26634" name="Oval 10"/>
            <p:cNvSpPr>
              <a:spLocks noChangeArrowheads="1"/>
            </p:cNvSpPr>
            <p:nvPr/>
          </p:nvSpPr>
          <p:spPr bwMode="gray">
            <a:xfrm>
              <a:off x="2298" y="1668"/>
              <a:ext cx="1300" cy="1300"/>
            </a:xfrm>
            <a:prstGeom prst="ellipse">
              <a:avLst/>
            </a:prstGeom>
            <a:gradFill rotWithShape="1">
              <a:gsLst>
                <a:gs pos="0">
                  <a:schemeClr val="accent1"/>
                </a:gs>
                <a:gs pos="100000">
                  <a:schemeClr val="accent1">
                    <a:gamma/>
                    <a:shade val="48627"/>
                    <a:invGamma/>
                  </a:schemeClr>
                </a:gs>
              </a:gsLst>
              <a:lin ang="2700000" scaled="1"/>
            </a:gradFill>
            <a:ln w="38100" algn="ctr">
              <a:noFill/>
              <a:round/>
              <a:headEnd/>
              <a:tailEnd/>
            </a:ln>
            <a:effectLst/>
          </p:spPr>
          <p:txBody>
            <a:bodyPr anchor="ctr">
              <a:spAutoFit/>
            </a:bodyPr>
            <a:lstStyle/>
            <a:p>
              <a:endParaRPr lang="en-US" dirty="0"/>
            </a:p>
          </p:txBody>
        </p:sp>
        <p:sp>
          <p:nvSpPr>
            <p:cNvPr id="26635" name="Oval 11"/>
            <p:cNvSpPr>
              <a:spLocks noChangeArrowheads="1"/>
            </p:cNvSpPr>
            <p:nvPr/>
          </p:nvSpPr>
          <p:spPr bwMode="gray">
            <a:xfrm>
              <a:off x="2363" y="1733"/>
              <a:ext cx="1170" cy="1170"/>
            </a:xfrm>
            <a:prstGeom prst="ellipse">
              <a:avLst/>
            </a:prstGeom>
            <a:gradFill rotWithShape="1">
              <a:gsLst>
                <a:gs pos="0">
                  <a:schemeClr val="accent1">
                    <a:gamma/>
                    <a:shade val="46275"/>
                    <a:invGamma/>
                  </a:schemeClr>
                </a:gs>
                <a:gs pos="100000">
                  <a:schemeClr val="accent1"/>
                </a:gs>
              </a:gsLst>
              <a:lin ang="5400000" scaled="1"/>
            </a:gradFill>
            <a:ln w="38100" algn="ctr">
              <a:noFill/>
              <a:round/>
              <a:headEnd/>
              <a:tailEnd/>
            </a:ln>
            <a:effectLst/>
          </p:spPr>
          <p:txBody>
            <a:bodyPr anchor="ctr">
              <a:spAutoFit/>
            </a:bodyPr>
            <a:lstStyle/>
            <a:p>
              <a:endParaRPr lang="en-US" dirty="0"/>
            </a:p>
          </p:txBody>
        </p:sp>
      </p:grpSp>
      <p:grpSp>
        <p:nvGrpSpPr>
          <p:cNvPr id="4" name="Group 18" descr="Relevant Detail"/>
          <p:cNvGrpSpPr>
            <a:grpSpLocks/>
          </p:cNvGrpSpPr>
          <p:nvPr/>
        </p:nvGrpSpPr>
        <p:grpSpPr bwMode="auto">
          <a:xfrm>
            <a:off x="6359525" y="4279900"/>
            <a:ext cx="1512888" cy="1511300"/>
            <a:chOff x="2200" y="1570"/>
            <a:chExt cx="1496" cy="1496"/>
          </a:xfrm>
        </p:grpSpPr>
        <p:sp>
          <p:nvSpPr>
            <p:cNvPr id="26643" name="Oval 19"/>
            <p:cNvSpPr>
              <a:spLocks noChangeArrowheads="1"/>
            </p:cNvSpPr>
            <p:nvPr/>
          </p:nvSpPr>
          <p:spPr bwMode="gray">
            <a:xfrm>
              <a:off x="2200" y="1570"/>
              <a:ext cx="1496" cy="1496"/>
            </a:xfrm>
            <a:prstGeom prst="ellipse">
              <a:avLst/>
            </a:prstGeom>
            <a:gradFill rotWithShape="1">
              <a:gsLst>
                <a:gs pos="0">
                  <a:schemeClr val="folHlink">
                    <a:gamma/>
                    <a:tint val="0"/>
                    <a:invGamma/>
                  </a:schemeClr>
                </a:gs>
                <a:gs pos="50000">
                  <a:schemeClr val="folHlink"/>
                </a:gs>
                <a:gs pos="100000">
                  <a:schemeClr val="folHlink">
                    <a:gamma/>
                    <a:tint val="0"/>
                    <a:invGamma/>
                  </a:schemeClr>
                </a:gs>
              </a:gsLst>
              <a:lin ang="2700000" scaled="1"/>
            </a:gradFill>
            <a:ln w="38100" algn="ctr">
              <a:noFill/>
              <a:round/>
              <a:headEnd/>
              <a:tailEnd/>
            </a:ln>
            <a:effectLst/>
          </p:spPr>
          <p:txBody>
            <a:bodyPr wrap="none" anchor="ctr">
              <a:spAutoFit/>
            </a:bodyPr>
            <a:lstStyle/>
            <a:p>
              <a:endParaRPr lang="en-US" dirty="0"/>
            </a:p>
          </p:txBody>
        </p:sp>
        <p:sp>
          <p:nvSpPr>
            <p:cNvPr id="26644" name="Oval 20"/>
            <p:cNvSpPr>
              <a:spLocks noChangeArrowheads="1"/>
            </p:cNvSpPr>
            <p:nvPr/>
          </p:nvSpPr>
          <p:spPr bwMode="gray">
            <a:xfrm>
              <a:off x="2200" y="1570"/>
              <a:ext cx="1496" cy="1496"/>
            </a:xfrm>
            <a:prstGeom prst="ellipse">
              <a:avLst/>
            </a:prstGeom>
            <a:gradFill rotWithShape="1">
              <a:gsLst>
                <a:gs pos="0">
                  <a:schemeClr val="folHlink">
                    <a:gamma/>
                    <a:tint val="66667"/>
                    <a:invGamma/>
                  </a:schemeClr>
                </a:gs>
                <a:gs pos="100000">
                  <a:schemeClr val="folHlink"/>
                </a:gs>
              </a:gsLst>
              <a:lin ang="2700000" scaled="1"/>
            </a:gradFill>
            <a:ln w="38100" algn="ctr">
              <a:noFill/>
              <a:round/>
              <a:headEnd/>
              <a:tailEnd/>
            </a:ln>
            <a:effectLst/>
          </p:spPr>
          <p:txBody>
            <a:bodyPr wrap="none" anchor="ctr">
              <a:spAutoFit/>
            </a:bodyPr>
            <a:lstStyle/>
            <a:p>
              <a:endParaRPr lang="en-US" dirty="0"/>
            </a:p>
          </p:txBody>
        </p:sp>
        <p:sp>
          <p:nvSpPr>
            <p:cNvPr id="26645" name="Oval 21"/>
            <p:cNvSpPr>
              <a:spLocks noChangeArrowheads="1"/>
            </p:cNvSpPr>
            <p:nvPr/>
          </p:nvSpPr>
          <p:spPr bwMode="gray">
            <a:xfrm>
              <a:off x="2298" y="1668"/>
              <a:ext cx="1300" cy="1300"/>
            </a:xfrm>
            <a:prstGeom prst="ellipse">
              <a:avLst/>
            </a:prstGeom>
            <a:gradFill rotWithShape="1">
              <a:gsLst>
                <a:gs pos="0">
                  <a:schemeClr val="folHlink">
                    <a:gamma/>
                    <a:shade val="54118"/>
                    <a:invGamma/>
                  </a:schemeClr>
                </a:gs>
                <a:gs pos="50000">
                  <a:schemeClr val="folHlink"/>
                </a:gs>
                <a:gs pos="100000">
                  <a:schemeClr val="folHlink">
                    <a:gamma/>
                    <a:shade val="54118"/>
                    <a:invGamma/>
                  </a:schemeClr>
                </a:gs>
              </a:gsLst>
              <a:lin ang="18900000" scaled="1"/>
            </a:gradFill>
            <a:ln w="38100" algn="ctr">
              <a:noFill/>
              <a:round/>
              <a:headEnd/>
              <a:tailEnd/>
            </a:ln>
            <a:effectLst/>
          </p:spPr>
          <p:txBody>
            <a:bodyPr anchor="ctr">
              <a:spAutoFit/>
            </a:bodyPr>
            <a:lstStyle/>
            <a:p>
              <a:endParaRPr lang="en-US" dirty="0"/>
            </a:p>
          </p:txBody>
        </p:sp>
        <p:sp>
          <p:nvSpPr>
            <p:cNvPr id="26646" name="Oval 22"/>
            <p:cNvSpPr>
              <a:spLocks noChangeArrowheads="1"/>
            </p:cNvSpPr>
            <p:nvPr/>
          </p:nvSpPr>
          <p:spPr bwMode="gray">
            <a:xfrm>
              <a:off x="2298" y="1668"/>
              <a:ext cx="1300" cy="1300"/>
            </a:xfrm>
            <a:prstGeom prst="ellipse">
              <a:avLst/>
            </a:prstGeom>
            <a:gradFill rotWithShape="1">
              <a:gsLst>
                <a:gs pos="0">
                  <a:schemeClr val="folHlink"/>
                </a:gs>
                <a:gs pos="100000">
                  <a:schemeClr val="folHlink">
                    <a:gamma/>
                    <a:shade val="48627"/>
                    <a:invGamma/>
                  </a:schemeClr>
                </a:gs>
              </a:gsLst>
              <a:lin ang="2700000" scaled="1"/>
            </a:gradFill>
            <a:ln w="38100" algn="ctr">
              <a:noFill/>
              <a:round/>
              <a:headEnd/>
              <a:tailEnd/>
            </a:ln>
            <a:effectLst/>
          </p:spPr>
          <p:txBody>
            <a:bodyPr anchor="ctr">
              <a:spAutoFit/>
            </a:bodyPr>
            <a:lstStyle/>
            <a:p>
              <a:endParaRPr lang="en-US" dirty="0"/>
            </a:p>
          </p:txBody>
        </p:sp>
        <p:sp>
          <p:nvSpPr>
            <p:cNvPr id="26647" name="Oval 23"/>
            <p:cNvSpPr>
              <a:spLocks noChangeArrowheads="1"/>
            </p:cNvSpPr>
            <p:nvPr/>
          </p:nvSpPr>
          <p:spPr bwMode="gray">
            <a:xfrm>
              <a:off x="2363" y="1733"/>
              <a:ext cx="1170" cy="1170"/>
            </a:xfrm>
            <a:prstGeom prst="ellipse">
              <a:avLst/>
            </a:prstGeom>
            <a:gradFill rotWithShape="1">
              <a:gsLst>
                <a:gs pos="0">
                  <a:schemeClr val="folHlink">
                    <a:gamma/>
                    <a:shade val="46275"/>
                    <a:invGamma/>
                  </a:schemeClr>
                </a:gs>
                <a:gs pos="100000">
                  <a:schemeClr val="folHlink"/>
                </a:gs>
              </a:gsLst>
              <a:lin ang="5400000" scaled="1"/>
            </a:gradFill>
            <a:ln w="38100" algn="ctr">
              <a:noFill/>
              <a:round/>
              <a:headEnd/>
              <a:tailEnd/>
            </a:ln>
            <a:effectLst/>
          </p:spPr>
          <p:txBody>
            <a:bodyPr anchor="ctr">
              <a:spAutoFit/>
            </a:bodyPr>
            <a:lstStyle/>
            <a:p>
              <a:endParaRPr lang="en-US" dirty="0"/>
            </a:p>
          </p:txBody>
        </p:sp>
      </p:grpSp>
      <p:sp>
        <p:nvSpPr>
          <p:cNvPr id="26656" name="Rectangle 32"/>
          <p:cNvSpPr>
            <a:spLocks noChangeArrowheads="1"/>
          </p:cNvSpPr>
          <p:nvPr/>
        </p:nvSpPr>
        <p:spPr bwMode="gray">
          <a:xfrm>
            <a:off x="1219200" y="4876800"/>
            <a:ext cx="736099" cy="369332"/>
          </a:xfrm>
          <a:prstGeom prst="rect">
            <a:avLst/>
          </a:prstGeom>
          <a:noFill/>
          <a:ln w="9525">
            <a:noFill/>
            <a:miter lim="800000"/>
            <a:headEnd/>
            <a:tailEnd/>
          </a:ln>
          <a:effectLst/>
        </p:spPr>
        <p:txBody>
          <a:bodyPr wrap="none">
            <a:spAutoFit/>
          </a:bodyPr>
          <a:lstStyle/>
          <a:p>
            <a:r>
              <a:rPr lang="en-US" dirty="0" smtClean="0">
                <a:solidFill>
                  <a:schemeClr val="bg1"/>
                </a:solidFill>
              </a:rPr>
              <a:t>Clear</a:t>
            </a:r>
            <a:endParaRPr lang="en-US" dirty="0">
              <a:solidFill>
                <a:schemeClr val="bg1"/>
              </a:solidFill>
            </a:endParaRPr>
          </a:p>
        </p:txBody>
      </p:sp>
      <p:sp>
        <p:nvSpPr>
          <p:cNvPr id="26657" name="Rectangle 33"/>
          <p:cNvSpPr>
            <a:spLocks noChangeArrowheads="1"/>
          </p:cNvSpPr>
          <p:nvPr/>
        </p:nvSpPr>
        <p:spPr bwMode="gray">
          <a:xfrm>
            <a:off x="4800600" y="4800600"/>
            <a:ext cx="1043876" cy="646331"/>
          </a:xfrm>
          <a:prstGeom prst="rect">
            <a:avLst/>
          </a:prstGeom>
          <a:noFill/>
          <a:ln w="9525">
            <a:noFill/>
            <a:miter lim="800000"/>
            <a:headEnd/>
            <a:tailEnd/>
          </a:ln>
          <a:effectLst/>
        </p:spPr>
        <p:txBody>
          <a:bodyPr wrap="none">
            <a:spAutoFit/>
          </a:bodyPr>
          <a:lstStyle/>
          <a:p>
            <a:r>
              <a:rPr lang="en-US" dirty="0" smtClean="0">
                <a:solidFill>
                  <a:schemeClr val="bg1"/>
                </a:solidFill>
              </a:rPr>
              <a:t>Enough </a:t>
            </a:r>
          </a:p>
          <a:p>
            <a:r>
              <a:rPr lang="en-US" dirty="0" smtClean="0">
                <a:solidFill>
                  <a:schemeClr val="bg1"/>
                </a:solidFill>
              </a:rPr>
              <a:t>Details</a:t>
            </a:r>
            <a:endParaRPr lang="en-US" dirty="0">
              <a:solidFill>
                <a:schemeClr val="bg1"/>
              </a:solidFill>
            </a:endParaRPr>
          </a:p>
        </p:txBody>
      </p:sp>
      <p:sp>
        <p:nvSpPr>
          <p:cNvPr id="26658" name="Rectangle 34"/>
          <p:cNvSpPr>
            <a:spLocks noChangeArrowheads="1"/>
          </p:cNvSpPr>
          <p:nvPr/>
        </p:nvSpPr>
        <p:spPr bwMode="gray">
          <a:xfrm>
            <a:off x="2895600" y="4876800"/>
            <a:ext cx="1069524" cy="369332"/>
          </a:xfrm>
          <a:prstGeom prst="rect">
            <a:avLst/>
          </a:prstGeom>
          <a:noFill/>
          <a:ln w="9525">
            <a:noFill/>
            <a:miter lim="800000"/>
            <a:headEnd/>
            <a:tailEnd/>
          </a:ln>
          <a:effectLst/>
        </p:spPr>
        <p:txBody>
          <a:bodyPr wrap="none">
            <a:spAutoFit/>
          </a:bodyPr>
          <a:lstStyle/>
          <a:p>
            <a:r>
              <a:rPr lang="en-US" dirty="0" smtClean="0">
                <a:solidFill>
                  <a:schemeClr val="bg1"/>
                </a:solidFill>
              </a:rPr>
              <a:t>Focused</a:t>
            </a:r>
            <a:endParaRPr lang="en-US" dirty="0">
              <a:solidFill>
                <a:schemeClr val="bg1"/>
              </a:solidFill>
            </a:endParaRPr>
          </a:p>
        </p:txBody>
      </p:sp>
      <p:sp>
        <p:nvSpPr>
          <p:cNvPr id="26659" name="Rectangle 35"/>
          <p:cNvSpPr>
            <a:spLocks noChangeArrowheads="1"/>
          </p:cNvSpPr>
          <p:nvPr/>
        </p:nvSpPr>
        <p:spPr bwMode="gray">
          <a:xfrm>
            <a:off x="6629400" y="4800600"/>
            <a:ext cx="1095172" cy="646331"/>
          </a:xfrm>
          <a:prstGeom prst="rect">
            <a:avLst/>
          </a:prstGeom>
          <a:noFill/>
          <a:ln w="9525">
            <a:noFill/>
            <a:miter lim="800000"/>
            <a:headEnd/>
            <a:tailEnd/>
          </a:ln>
          <a:effectLst/>
        </p:spPr>
        <p:txBody>
          <a:bodyPr wrap="none">
            <a:spAutoFit/>
          </a:bodyPr>
          <a:lstStyle/>
          <a:p>
            <a:r>
              <a:rPr lang="en-US" dirty="0" smtClean="0">
                <a:solidFill>
                  <a:schemeClr val="bg1"/>
                </a:solidFill>
              </a:rPr>
              <a:t>Relevant</a:t>
            </a:r>
          </a:p>
          <a:p>
            <a:r>
              <a:rPr lang="en-US" dirty="0" smtClean="0">
                <a:solidFill>
                  <a:schemeClr val="bg1"/>
                </a:solidFill>
              </a:rPr>
              <a:t>Details</a:t>
            </a:r>
            <a:endParaRPr lang="en-US" dirty="0">
              <a:solidFill>
                <a:schemeClr val="bg1"/>
              </a:solidFill>
            </a:endParaRPr>
          </a:p>
        </p:txBody>
      </p:sp>
      <p:pic>
        <p:nvPicPr>
          <p:cNvPr id="34" name="Picture 33" descr="&quot; &quot;"/>
          <p:cNvPicPr>
            <a:picLocks noChangeAspect="1"/>
          </p:cNvPicPr>
          <p:nvPr/>
        </p:nvPicPr>
        <p:blipFill>
          <a:blip r:embed="rId3" cstate="print">
            <a:clrChange>
              <a:clrFrom>
                <a:srgbClr val="FDFDFD"/>
              </a:clrFrom>
              <a:clrTo>
                <a:srgbClr val="FDFDFD">
                  <a:alpha val="0"/>
                </a:srgbClr>
              </a:clrTo>
            </a:clrChange>
          </a:blip>
          <a:stretch>
            <a:fillRect/>
          </a:stretch>
        </p:blipFill>
        <p:spPr>
          <a:xfrm>
            <a:off x="6629400" y="457200"/>
            <a:ext cx="2442623" cy="1013081"/>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4"/>
          <p:cNvSpPr>
            <a:spLocks noGrp="1" noChangeArrowheads="1"/>
          </p:cNvSpPr>
          <p:nvPr>
            <p:ph type="title"/>
          </p:nvPr>
        </p:nvSpPr>
        <p:spPr>
          <a:xfrm>
            <a:off x="3962400" y="76200"/>
            <a:ext cx="4724400" cy="1143000"/>
          </a:xfrm>
        </p:spPr>
        <p:txBody>
          <a:bodyPr/>
          <a:lstStyle/>
          <a:p>
            <a:r>
              <a:rPr lang="en-US" sz="4400" b="1" dirty="0" smtClean="0"/>
              <a:t>Organization</a:t>
            </a:r>
            <a:endParaRPr lang="en-US" sz="4400" b="1" dirty="0"/>
          </a:p>
        </p:txBody>
      </p:sp>
      <p:sp>
        <p:nvSpPr>
          <p:cNvPr id="17416" name="AutoShape 8"/>
          <p:cNvSpPr>
            <a:spLocks noChangeArrowheads="1"/>
          </p:cNvSpPr>
          <p:nvPr/>
        </p:nvSpPr>
        <p:spPr bwMode="gray">
          <a:xfrm>
            <a:off x="1066800" y="1905000"/>
            <a:ext cx="2057400" cy="574675"/>
          </a:xfrm>
          <a:prstGeom prst="roundRect">
            <a:avLst>
              <a:gd name="adj" fmla="val 50000"/>
            </a:avLst>
          </a:prstGeom>
          <a:gradFill rotWithShape="1">
            <a:gsLst>
              <a:gs pos="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chemeClr val="bg2"/>
            </a:outerShdw>
          </a:effectLst>
        </p:spPr>
        <p:txBody>
          <a:bodyPr wrap="none" anchor="ctr"/>
          <a:lstStyle/>
          <a:p>
            <a:pPr algn="ctr" eaLnBrk="0" hangingPunct="0"/>
            <a:r>
              <a:rPr lang="en-US" sz="2000" b="1" dirty="0" smtClean="0">
                <a:solidFill>
                  <a:schemeClr val="bg1"/>
                </a:solidFill>
              </a:rPr>
              <a:t>Introduction</a:t>
            </a:r>
            <a:endParaRPr lang="en-US" sz="2000" b="1" dirty="0">
              <a:solidFill>
                <a:schemeClr val="bg1"/>
              </a:solidFill>
            </a:endParaRPr>
          </a:p>
        </p:txBody>
      </p:sp>
      <p:sp>
        <p:nvSpPr>
          <p:cNvPr id="17415" name="AutoShape 7" descr="Good Beginning, Well Developed"/>
          <p:cNvSpPr>
            <a:spLocks noChangeArrowheads="1"/>
          </p:cNvSpPr>
          <p:nvPr/>
        </p:nvSpPr>
        <p:spPr bwMode="gray">
          <a:xfrm>
            <a:off x="838200" y="2743200"/>
            <a:ext cx="2971800" cy="2895600"/>
          </a:xfrm>
          <a:prstGeom prst="chevron">
            <a:avLst>
              <a:gd name="adj" fmla="val 17842"/>
            </a:avLst>
          </a:prstGeom>
          <a:gradFill rotWithShape="1">
            <a:gsLst>
              <a:gs pos="0">
                <a:schemeClr val="accent1"/>
              </a:gs>
              <a:gs pos="100000">
                <a:schemeClr val="accent1">
                  <a:gamma/>
                  <a:shade val="46275"/>
                  <a:invGamma/>
                </a:schemeClr>
              </a:gs>
            </a:gsLst>
            <a:lin ang="0" scaled="1"/>
          </a:gradFill>
          <a:ln w="38100">
            <a:solidFill>
              <a:srgbClr val="EAEAEA"/>
            </a:solidFill>
            <a:miter lim="800000"/>
            <a:headEnd/>
            <a:tailEnd/>
          </a:ln>
          <a:effectLst>
            <a:outerShdw dist="109250" dir="3267739" algn="ctr" rotWithShape="0">
              <a:schemeClr val="bg2">
                <a:alpha val="50000"/>
              </a:schemeClr>
            </a:outerShdw>
          </a:effectLst>
        </p:spPr>
        <p:txBody>
          <a:bodyPr anchor="ctr">
            <a:spAutoFit/>
          </a:bodyPr>
          <a:lstStyle/>
          <a:p>
            <a:endParaRPr lang="en-US" dirty="0"/>
          </a:p>
        </p:txBody>
      </p:sp>
      <p:sp>
        <p:nvSpPr>
          <p:cNvPr id="9" name="TextBox 8"/>
          <p:cNvSpPr txBox="1"/>
          <p:nvPr/>
        </p:nvSpPr>
        <p:spPr>
          <a:xfrm>
            <a:off x="1524000" y="3724870"/>
            <a:ext cx="1905000" cy="923330"/>
          </a:xfrm>
          <a:prstGeom prst="rect">
            <a:avLst/>
          </a:prstGeom>
          <a:noFill/>
        </p:spPr>
        <p:txBody>
          <a:bodyPr wrap="square" rtlCol="0">
            <a:spAutoFit/>
          </a:bodyPr>
          <a:lstStyle/>
          <a:p>
            <a:r>
              <a:rPr lang="en-US" dirty="0" smtClean="0">
                <a:solidFill>
                  <a:schemeClr val="bg1"/>
                </a:solidFill>
              </a:rPr>
              <a:t>Good Beginning</a:t>
            </a:r>
          </a:p>
          <a:p>
            <a:endParaRPr lang="en-US" dirty="0"/>
          </a:p>
          <a:p>
            <a:r>
              <a:rPr lang="en-US" dirty="0" smtClean="0">
                <a:solidFill>
                  <a:schemeClr val="bg1"/>
                </a:solidFill>
              </a:rPr>
              <a:t>Well Developed</a:t>
            </a:r>
            <a:endParaRPr lang="en-US" dirty="0">
              <a:solidFill>
                <a:schemeClr val="bg1"/>
              </a:solidFill>
            </a:endParaRPr>
          </a:p>
        </p:txBody>
      </p:sp>
      <p:sp>
        <p:nvSpPr>
          <p:cNvPr id="17417" name="AutoShape 9"/>
          <p:cNvSpPr>
            <a:spLocks noChangeArrowheads="1"/>
          </p:cNvSpPr>
          <p:nvPr/>
        </p:nvSpPr>
        <p:spPr bwMode="gray">
          <a:xfrm>
            <a:off x="3386138" y="1905000"/>
            <a:ext cx="2057400" cy="574675"/>
          </a:xfrm>
          <a:prstGeom prst="roundRect">
            <a:avLst>
              <a:gd name="adj" fmla="val 50000"/>
            </a:avLst>
          </a:prstGeom>
          <a:gradFill rotWithShape="1">
            <a:gsLst>
              <a:gs pos="0">
                <a:schemeClr val="hlink"/>
              </a:gs>
              <a:gs pos="100000">
                <a:schemeClr val="hlink">
                  <a:gamma/>
                  <a:shade val="46275"/>
                  <a:invGamma/>
                </a:schemeClr>
              </a:gs>
            </a:gsLst>
            <a:lin ang="0" scaled="1"/>
          </a:gradFill>
          <a:ln w="38100" algn="ctr">
            <a:solidFill>
              <a:srgbClr val="FFFFFF"/>
            </a:solidFill>
            <a:round/>
            <a:headEnd/>
            <a:tailEnd/>
          </a:ln>
          <a:effectLst>
            <a:outerShdw dist="63500" dir="3187806" algn="ctr" rotWithShape="0">
              <a:schemeClr val="bg2"/>
            </a:outerShdw>
          </a:effectLst>
        </p:spPr>
        <p:txBody>
          <a:bodyPr wrap="none" anchor="ctr"/>
          <a:lstStyle/>
          <a:p>
            <a:pPr algn="ctr"/>
            <a:r>
              <a:rPr lang="en-US" sz="2000" b="1" dirty="0" smtClean="0">
                <a:solidFill>
                  <a:schemeClr val="bg1"/>
                </a:solidFill>
              </a:rPr>
              <a:t>Body</a:t>
            </a:r>
            <a:endParaRPr lang="en-US" sz="2000" b="1" dirty="0">
              <a:solidFill>
                <a:schemeClr val="bg1"/>
              </a:solidFill>
            </a:endParaRPr>
          </a:p>
        </p:txBody>
      </p:sp>
      <p:sp>
        <p:nvSpPr>
          <p:cNvPr id="17414" name="AutoShape 6" descr="Reader can follow ideas, Good transitions, Paragraph Breaks"/>
          <p:cNvSpPr>
            <a:spLocks noChangeArrowheads="1"/>
          </p:cNvSpPr>
          <p:nvPr/>
        </p:nvSpPr>
        <p:spPr bwMode="gray">
          <a:xfrm>
            <a:off x="3200400" y="2743200"/>
            <a:ext cx="2971800" cy="2895600"/>
          </a:xfrm>
          <a:prstGeom prst="chevron">
            <a:avLst>
              <a:gd name="adj" fmla="val 17842"/>
            </a:avLst>
          </a:prstGeom>
          <a:gradFill rotWithShape="1">
            <a:gsLst>
              <a:gs pos="0">
                <a:schemeClr val="hlink"/>
              </a:gs>
              <a:gs pos="100000">
                <a:schemeClr val="hlink">
                  <a:gamma/>
                  <a:shade val="46275"/>
                  <a:invGamma/>
                </a:schemeClr>
              </a:gs>
            </a:gsLst>
            <a:lin ang="0" scaled="1"/>
          </a:gradFill>
          <a:ln w="38100">
            <a:solidFill>
              <a:srgbClr val="EAEAEA"/>
            </a:solidFill>
            <a:miter lim="800000"/>
            <a:headEnd/>
            <a:tailEnd/>
          </a:ln>
          <a:effectLst>
            <a:outerShdw dist="109250" dir="3267739" algn="ctr" rotWithShape="0">
              <a:schemeClr val="bg2">
                <a:alpha val="50000"/>
              </a:schemeClr>
            </a:outerShdw>
          </a:effectLst>
        </p:spPr>
        <p:txBody>
          <a:bodyPr anchor="ctr">
            <a:spAutoFit/>
          </a:bodyPr>
          <a:lstStyle/>
          <a:p>
            <a:endParaRPr lang="en-US" dirty="0"/>
          </a:p>
        </p:txBody>
      </p:sp>
      <p:sp>
        <p:nvSpPr>
          <p:cNvPr id="10" name="TextBox 9"/>
          <p:cNvSpPr txBox="1"/>
          <p:nvPr/>
        </p:nvSpPr>
        <p:spPr>
          <a:xfrm>
            <a:off x="3886200" y="3200400"/>
            <a:ext cx="1905000" cy="2031325"/>
          </a:xfrm>
          <a:prstGeom prst="rect">
            <a:avLst/>
          </a:prstGeom>
          <a:noFill/>
        </p:spPr>
        <p:txBody>
          <a:bodyPr wrap="square" rtlCol="0">
            <a:spAutoFit/>
          </a:bodyPr>
          <a:lstStyle/>
          <a:p>
            <a:r>
              <a:rPr lang="en-US" dirty="0" smtClean="0">
                <a:solidFill>
                  <a:schemeClr val="bg1"/>
                </a:solidFill>
              </a:rPr>
              <a:t>Reader can follow ideas</a:t>
            </a:r>
          </a:p>
          <a:p>
            <a:endParaRPr lang="en-US" dirty="0">
              <a:solidFill>
                <a:schemeClr val="bg1"/>
              </a:solidFill>
            </a:endParaRPr>
          </a:p>
          <a:p>
            <a:r>
              <a:rPr lang="en-US" dirty="0" smtClean="0">
                <a:solidFill>
                  <a:schemeClr val="bg1"/>
                </a:solidFill>
              </a:rPr>
              <a:t>Good transitions</a:t>
            </a:r>
          </a:p>
          <a:p>
            <a:endParaRPr lang="en-US" dirty="0">
              <a:solidFill>
                <a:schemeClr val="bg1"/>
              </a:solidFill>
            </a:endParaRPr>
          </a:p>
          <a:p>
            <a:r>
              <a:rPr lang="en-US" dirty="0" smtClean="0">
                <a:solidFill>
                  <a:schemeClr val="bg1"/>
                </a:solidFill>
              </a:rPr>
              <a:t>Paragraph Breaks</a:t>
            </a:r>
            <a:endParaRPr lang="en-US" dirty="0">
              <a:solidFill>
                <a:schemeClr val="bg1"/>
              </a:solidFill>
            </a:endParaRPr>
          </a:p>
        </p:txBody>
      </p:sp>
      <p:sp>
        <p:nvSpPr>
          <p:cNvPr id="17418" name="AutoShape 10"/>
          <p:cNvSpPr>
            <a:spLocks noChangeArrowheads="1"/>
          </p:cNvSpPr>
          <p:nvPr/>
        </p:nvSpPr>
        <p:spPr bwMode="gray">
          <a:xfrm>
            <a:off x="5715000" y="1905000"/>
            <a:ext cx="2057400" cy="574675"/>
          </a:xfrm>
          <a:prstGeom prst="roundRect">
            <a:avLst>
              <a:gd name="adj" fmla="val 50000"/>
            </a:avLst>
          </a:prstGeom>
          <a:gradFill rotWithShape="1">
            <a:gsLst>
              <a:gs pos="0">
                <a:schemeClr val="accent2"/>
              </a:gs>
              <a:gs pos="100000">
                <a:schemeClr val="accent2">
                  <a:gamma/>
                  <a:shade val="46275"/>
                  <a:invGamma/>
                </a:schemeClr>
              </a:gs>
            </a:gsLst>
            <a:lin ang="0" scaled="1"/>
          </a:gradFill>
          <a:ln w="38100" algn="ctr">
            <a:solidFill>
              <a:srgbClr val="FFFFFF"/>
            </a:solidFill>
            <a:round/>
            <a:headEnd/>
            <a:tailEnd/>
          </a:ln>
          <a:effectLst>
            <a:outerShdw dist="63500" dir="3187806" algn="ctr" rotWithShape="0">
              <a:schemeClr val="bg2"/>
            </a:outerShdw>
          </a:effectLst>
        </p:spPr>
        <p:txBody>
          <a:bodyPr wrap="none" anchor="ctr"/>
          <a:lstStyle/>
          <a:p>
            <a:pPr algn="ctr"/>
            <a:r>
              <a:rPr lang="en-US" sz="2000" b="1" dirty="0" smtClean="0">
                <a:solidFill>
                  <a:schemeClr val="bg1"/>
                </a:solidFill>
              </a:rPr>
              <a:t>Conclusion</a:t>
            </a:r>
            <a:endParaRPr lang="en-US" sz="2000" b="1" dirty="0">
              <a:solidFill>
                <a:schemeClr val="bg1"/>
              </a:solidFill>
            </a:endParaRPr>
          </a:p>
        </p:txBody>
      </p:sp>
      <p:sp>
        <p:nvSpPr>
          <p:cNvPr id="17413" name="AutoShape 5" descr="Well developed, Satisfying ending"/>
          <p:cNvSpPr>
            <a:spLocks noChangeArrowheads="1"/>
          </p:cNvSpPr>
          <p:nvPr/>
        </p:nvSpPr>
        <p:spPr bwMode="gray">
          <a:xfrm>
            <a:off x="5562600" y="2743200"/>
            <a:ext cx="2819400" cy="2895600"/>
          </a:xfrm>
          <a:prstGeom prst="chevron">
            <a:avLst>
              <a:gd name="adj" fmla="val 16468"/>
            </a:avLst>
          </a:prstGeom>
          <a:gradFill rotWithShape="1">
            <a:gsLst>
              <a:gs pos="0">
                <a:schemeClr val="accent2"/>
              </a:gs>
              <a:gs pos="100000">
                <a:schemeClr val="accent2">
                  <a:gamma/>
                  <a:shade val="46275"/>
                  <a:invGamma/>
                </a:schemeClr>
              </a:gs>
            </a:gsLst>
            <a:lin ang="0" scaled="1"/>
          </a:gradFill>
          <a:ln w="38100">
            <a:solidFill>
              <a:srgbClr val="EAEAEA"/>
            </a:solidFill>
            <a:miter lim="800000"/>
            <a:headEnd/>
            <a:tailEnd/>
          </a:ln>
          <a:effectLst>
            <a:outerShdw dist="109250" dir="3267739" algn="ctr" rotWithShape="0">
              <a:schemeClr val="bg2">
                <a:alpha val="50000"/>
              </a:schemeClr>
            </a:outerShdw>
          </a:effectLst>
        </p:spPr>
        <p:txBody>
          <a:bodyPr anchor="ctr">
            <a:spAutoFit/>
          </a:bodyPr>
          <a:lstStyle/>
          <a:p>
            <a:endParaRPr lang="en-US" dirty="0"/>
          </a:p>
        </p:txBody>
      </p:sp>
      <p:sp>
        <p:nvSpPr>
          <p:cNvPr id="11" name="TextBox 10"/>
          <p:cNvSpPr txBox="1"/>
          <p:nvPr/>
        </p:nvSpPr>
        <p:spPr>
          <a:xfrm>
            <a:off x="6172200" y="3724870"/>
            <a:ext cx="2133600" cy="923330"/>
          </a:xfrm>
          <a:prstGeom prst="rect">
            <a:avLst/>
          </a:prstGeom>
          <a:noFill/>
        </p:spPr>
        <p:txBody>
          <a:bodyPr wrap="square" rtlCol="0">
            <a:spAutoFit/>
          </a:bodyPr>
          <a:lstStyle/>
          <a:p>
            <a:r>
              <a:rPr lang="en-US" dirty="0" smtClean="0">
                <a:solidFill>
                  <a:schemeClr val="bg1"/>
                </a:solidFill>
              </a:rPr>
              <a:t>Well developed</a:t>
            </a:r>
          </a:p>
          <a:p>
            <a:endParaRPr lang="en-US" dirty="0">
              <a:solidFill>
                <a:schemeClr val="bg1"/>
              </a:solidFill>
            </a:endParaRPr>
          </a:p>
          <a:p>
            <a:r>
              <a:rPr lang="en-US" dirty="0" smtClean="0">
                <a:solidFill>
                  <a:schemeClr val="bg1"/>
                </a:solidFill>
              </a:rPr>
              <a:t>Satisfying ending</a:t>
            </a:r>
            <a:endParaRPr lang="en-US" dirty="0">
              <a:solidFill>
                <a:schemeClr val="bg1"/>
              </a:solidFill>
            </a:endParaRPr>
          </a:p>
        </p:txBody>
      </p:sp>
      <p:pic>
        <p:nvPicPr>
          <p:cNvPr id="13" name="Picture 12" descr="&quot; &quot;"/>
          <p:cNvPicPr>
            <a:picLocks noChangeAspect="1"/>
          </p:cNvPicPr>
          <p:nvPr/>
        </p:nvPicPr>
        <p:blipFill>
          <a:blip r:embed="rId3" cstate="print">
            <a:clrChange>
              <a:clrFrom>
                <a:srgbClr val="FDFDFD"/>
              </a:clrFrom>
              <a:clrTo>
                <a:srgbClr val="FDFDFD">
                  <a:alpha val="0"/>
                </a:srgbClr>
              </a:clrTo>
            </a:clrChange>
          </a:blip>
          <a:stretch>
            <a:fillRect/>
          </a:stretch>
        </p:blipFill>
        <p:spPr>
          <a:xfrm>
            <a:off x="304800" y="243344"/>
            <a:ext cx="2590800" cy="1074538"/>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772400" cy="1143000"/>
          </a:xfrm>
        </p:spPr>
        <p:txBody>
          <a:bodyPr/>
          <a:lstStyle/>
          <a:p>
            <a:r>
              <a:rPr lang="en-US" b="1" dirty="0" smtClean="0"/>
              <a:t>Sentence Fluency</a:t>
            </a:r>
            <a:endParaRPr lang="en-US" b="1" dirty="0"/>
          </a:p>
        </p:txBody>
      </p:sp>
      <p:graphicFrame>
        <p:nvGraphicFramePr>
          <p:cNvPr id="8" name="Diagram 7" descr="Easy to Read Aloud? Supply Punctuation where natural&#10;Enough Variety? Sentence Structure, Sentence Beginnings, Sentence Lengths&#10;Stylistic Control? Effective fragments, Natural dialogue"/>
          <p:cNvGraphicFramePr/>
          <p:nvPr>
            <p:extLst>
              <p:ext uri="{D42A27DB-BD31-4B8C-83A1-F6EECF244321}">
                <p14:modId xmlns:p14="http://schemas.microsoft.com/office/powerpoint/2010/main" val="357879460"/>
              </p:ext>
            </p:extLst>
          </p:nvPr>
        </p:nvGraphicFramePr>
        <p:xfrm>
          <a:off x="228600" y="1295400"/>
          <a:ext cx="8458200" cy="533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descr="&quot; &quot;"/>
          <p:cNvPicPr>
            <a:picLocks noChangeAspect="1"/>
          </p:cNvPicPr>
          <p:nvPr/>
        </p:nvPicPr>
        <p:blipFill>
          <a:blip r:embed="rId8" cstate="print">
            <a:clrChange>
              <a:clrFrom>
                <a:srgbClr val="FDFDFD"/>
              </a:clrFrom>
              <a:clrTo>
                <a:srgbClr val="FDFDFD">
                  <a:alpha val="0"/>
                </a:srgbClr>
              </a:clrTo>
            </a:clrChange>
          </a:blip>
          <a:stretch>
            <a:fillRect/>
          </a:stretch>
        </p:blipFill>
        <p:spPr>
          <a:xfrm>
            <a:off x="6248400" y="381000"/>
            <a:ext cx="2258898" cy="936881"/>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t>Conventions</a:t>
            </a:r>
            <a:endParaRPr lang="en-US" sz="6000" dirty="0"/>
          </a:p>
        </p:txBody>
      </p:sp>
      <p:pic>
        <p:nvPicPr>
          <p:cNvPr id="4" name="Picture 3" descr="&quot; &quot;"/>
          <p:cNvPicPr>
            <a:picLocks noChangeAspect="1"/>
          </p:cNvPicPr>
          <p:nvPr/>
        </p:nvPicPr>
        <p:blipFill>
          <a:blip r:embed="rId3" cstate="print">
            <a:clrChange>
              <a:clrFrom>
                <a:srgbClr val="FDFDFD"/>
              </a:clrFrom>
              <a:clrTo>
                <a:srgbClr val="FDFDFD">
                  <a:alpha val="0"/>
                </a:srgbClr>
              </a:clrTo>
            </a:clrChange>
          </a:blip>
          <a:stretch>
            <a:fillRect/>
          </a:stretch>
        </p:blipFill>
        <p:spPr>
          <a:xfrm>
            <a:off x="6477000" y="381000"/>
            <a:ext cx="2133600" cy="884913"/>
          </a:xfrm>
          <a:prstGeom prst="rect">
            <a:avLst/>
          </a:prstGeom>
        </p:spPr>
      </p:pic>
      <p:graphicFrame>
        <p:nvGraphicFramePr>
          <p:cNvPr id="8" name="Diagram 7" descr="Kinds of Errors&#10;Significance of Errors&#10;Proportion of Errors"/>
          <p:cNvGraphicFramePr/>
          <p:nvPr>
            <p:extLst>
              <p:ext uri="{D42A27DB-BD31-4B8C-83A1-F6EECF244321}">
                <p14:modId xmlns:p14="http://schemas.microsoft.com/office/powerpoint/2010/main" val="4179525458"/>
              </p:ext>
            </p:extLst>
          </p:nvPr>
        </p:nvGraphicFramePr>
        <p:xfrm>
          <a:off x="533400" y="1397000"/>
          <a:ext cx="8153400" cy="4851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1" y="274638"/>
            <a:ext cx="6096000" cy="868362"/>
          </a:xfrm>
        </p:spPr>
        <p:txBody>
          <a:bodyPr>
            <a:normAutofit fontScale="90000"/>
          </a:bodyPr>
          <a:lstStyle/>
          <a:p>
            <a:r>
              <a:rPr lang="en-US" sz="5400" dirty="0" smtClean="0"/>
              <a:t>Conventions, cont.</a:t>
            </a:r>
            <a:endParaRPr lang="en-US" sz="5400" dirty="0"/>
          </a:p>
        </p:txBody>
      </p:sp>
      <p:pic>
        <p:nvPicPr>
          <p:cNvPr id="4" name="Picture 3" descr="&quot; &quot;"/>
          <p:cNvPicPr>
            <a:picLocks noChangeAspect="1"/>
          </p:cNvPicPr>
          <p:nvPr/>
        </p:nvPicPr>
        <p:blipFill>
          <a:blip r:embed="rId3" cstate="print">
            <a:clrChange>
              <a:clrFrom>
                <a:srgbClr val="FDFDFD"/>
              </a:clrFrom>
              <a:clrTo>
                <a:srgbClr val="FDFDFD">
                  <a:alpha val="0"/>
                </a:srgbClr>
              </a:clrTo>
            </a:clrChange>
          </a:blip>
          <a:stretch>
            <a:fillRect/>
          </a:stretch>
        </p:blipFill>
        <p:spPr>
          <a:xfrm>
            <a:off x="386105" y="381000"/>
            <a:ext cx="2204695" cy="914400"/>
          </a:xfrm>
          <a:prstGeom prst="rect">
            <a:avLst/>
          </a:prstGeom>
        </p:spPr>
      </p:pic>
      <p:sp>
        <p:nvSpPr>
          <p:cNvPr id="7" name="Rectangle 5"/>
          <p:cNvSpPr txBox="1">
            <a:spLocks noChangeArrowheads="1"/>
          </p:cNvSpPr>
          <p:nvPr/>
        </p:nvSpPr>
        <p:spPr>
          <a:xfrm>
            <a:off x="228600" y="1066800"/>
            <a:ext cx="8534400" cy="4648200"/>
          </a:xfrm>
          <a:prstGeom prst="rect">
            <a:avLst/>
          </a:prstGeom>
        </p:spPr>
        <p:txBody>
          <a:bodyPr rIns="132080">
            <a:normAutofit lnSpcReduction="10000"/>
          </a:bodyPr>
          <a:lstStyle/>
          <a:p>
            <a:pPr marL="733425" marR="0" lvl="0" indent="-520700" algn="l" defTabSz="914400" rtl="0" eaLnBrk="1" fontAlgn="auto" latinLnBrk="0" hangingPunct="1">
              <a:lnSpc>
                <a:spcPct val="75000"/>
              </a:lnSpc>
              <a:spcBef>
                <a:spcPct val="0"/>
              </a:spcBef>
              <a:spcAft>
                <a:spcPts val="0"/>
              </a:spcAft>
              <a:buClr>
                <a:schemeClr val="tx1"/>
              </a:buClr>
              <a:buSzTx/>
              <a:buFont typeface="Wingdings" charset="2"/>
              <a:buChar char="v"/>
              <a:tabLst/>
              <a:defRPr/>
            </a:pPr>
            <a:endParaRPr kumimoji="0" lang="en-US" sz="3200" b="0" i="0" u="none" strike="noStrike" kern="0" cap="none" spc="0" normalizeH="0" baseline="0" noProof="0" dirty="0" smtClean="0">
              <a:ln>
                <a:noFill/>
              </a:ln>
              <a:solidFill>
                <a:schemeClr val="tx1"/>
              </a:solidFill>
              <a:effectLst/>
              <a:uLnTx/>
              <a:uFillTx/>
              <a:latin typeface="Lucida Grande" charset="0"/>
              <a:ea typeface="+mn-ea"/>
              <a:cs typeface="+mn-cs"/>
              <a:sym typeface="Lucida Grande" charset="0"/>
            </a:endParaRPr>
          </a:p>
          <a:p>
            <a:pPr marL="733425" marR="0" lvl="0" indent="-520700" algn="l" defTabSz="914400" rtl="0" eaLnBrk="1" fontAlgn="auto" latinLnBrk="0" hangingPunct="1">
              <a:lnSpc>
                <a:spcPct val="75000"/>
              </a:lnSpc>
              <a:spcBef>
                <a:spcPts val="1100"/>
              </a:spcBef>
              <a:spcAft>
                <a:spcPts val="0"/>
              </a:spcAft>
              <a:buClr>
                <a:schemeClr val="tx1"/>
              </a:buClr>
              <a:buSzTx/>
              <a:buFont typeface="Wingdings" pitchFamily="2" charset="2"/>
              <a:buChar char="q"/>
              <a:tabLst/>
              <a:defRPr/>
            </a:pPr>
            <a:r>
              <a:rPr kumimoji="0" lang="en-US" sz="3200" b="0" i="0" u="none" strike="noStrike" kern="0" cap="none" spc="0" normalizeH="0" baseline="0" noProof="0" dirty="0" smtClean="0">
                <a:ln>
                  <a:noFill/>
                </a:ln>
                <a:solidFill>
                  <a:schemeClr val="tx1"/>
                </a:solidFill>
                <a:effectLst/>
                <a:uLnTx/>
                <a:uFillTx/>
                <a:latin typeface="Lucida Grande" charset="0"/>
                <a:ea typeface="Lucida Grande" charset="0"/>
                <a:cs typeface="Lucida Grande" charset="0"/>
                <a:sym typeface="Lucida Grande" charset="0"/>
              </a:rPr>
              <a:t>Correct end-of-sentence punctuation?</a:t>
            </a:r>
            <a:endParaRPr kumimoji="0" lang="en-US" sz="3200" b="0" i="0" u="none" strike="noStrike" kern="0" cap="none" spc="0" normalizeH="0" baseline="0" noProof="0" dirty="0" smtClean="0">
              <a:ln>
                <a:noFill/>
              </a:ln>
              <a:solidFill>
                <a:schemeClr val="tx1"/>
              </a:solidFill>
              <a:effectLst/>
              <a:uLnTx/>
              <a:uFillTx/>
              <a:latin typeface="Lucida Grande" charset="0"/>
              <a:ea typeface="+mn-ea"/>
              <a:cs typeface="+mn-cs"/>
              <a:sym typeface="Lucida Grande" charset="0"/>
            </a:endParaRPr>
          </a:p>
          <a:p>
            <a:pPr marL="1300163" marR="0" lvl="1" indent="-341313" algn="l" defTabSz="914400" rtl="0" eaLnBrk="1" fontAlgn="auto" latinLnBrk="0" hangingPunct="1">
              <a:lnSpc>
                <a:spcPct val="75000"/>
              </a:lnSpc>
              <a:spcBef>
                <a:spcPts val="1100"/>
              </a:spcBef>
              <a:spcAft>
                <a:spcPts val="0"/>
              </a:spcAft>
              <a:buClr>
                <a:schemeClr val="tx1"/>
              </a:buClr>
              <a:buSzPct val="50000"/>
              <a:buFont typeface="Wingdings" pitchFamily="2" charset="2"/>
              <a:buChar char="§"/>
              <a:tabLst/>
              <a:defRPr/>
            </a:pPr>
            <a:r>
              <a:rPr kumimoji="0" lang="en-US" sz="2600" b="0" i="0" u="none" strike="noStrike" kern="0" cap="none" spc="0" normalizeH="0" baseline="0" noProof="0" dirty="0" smtClean="0">
                <a:ln>
                  <a:noFill/>
                </a:ln>
                <a:solidFill>
                  <a:schemeClr val="tx1"/>
                </a:solidFill>
                <a:effectLst/>
                <a:uLnTx/>
                <a:uFillTx/>
                <a:latin typeface="Lucida Grande" charset="0"/>
                <a:ea typeface="Lucida Grande" charset="0"/>
                <a:cs typeface="Lucida Grande" charset="0"/>
                <a:sym typeface="Lucida Grande" charset="0"/>
              </a:rPr>
              <a:t>Run-on sentences</a:t>
            </a:r>
          </a:p>
          <a:p>
            <a:pPr marL="1300163" marR="0" lvl="1" indent="-341313" algn="l" defTabSz="914400" rtl="0" eaLnBrk="1" fontAlgn="auto" latinLnBrk="0" hangingPunct="1">
              <a:lnSpc>
                <a:spcPct val="75000"/>
              </a:lnSpc>
              <a:spcBef>
                <a:spcPts val="1100"/>
              </a:spcBef>
              <a:spcAft>
                <a:spcPts val="0"/>
              </a:spcAft>
              <a:buClr>
                <a:schemeClr val="tx1"/>
              </a:buClr>
              <a:buSzPct val="50000"/>
              <a:buFont typeface="Wingdings" pitchFamily="2" charset="2"/>
              <a:buChar char="§"/>
              <a:tabLst/>
              <a:defRPr/>
            </a:pPr>
            <a:r>
              <a:rPr lang="en-US" sz="2600" kern="0" dirty="0" smtClean="0">
                <a:latin typeface="Lucida Grande" charset="0"/>
                <a:sym typeface="Lucida Grande" charset="0"/>
              </a:rPr>
              <a:t>Comma splices</a:t>
            </a:r>
            <a:endParaRPr kumimoji="0" lang="en-US" sz="2600" b="0" i="0" u="none" strike="noStrike" kern="0" cap="none" spc="0" normalizeH="0" baseline="0" noProof="0" dirty="0" smtClean="0">
              <a:ln>
                <a:noFill/>
              </a:ln>
              <a:solidFill>
                <a:schemeClr val="tx1"/>
              </a:solidFill>
              <a:effectLst/>
              <a:uLnTx/>
              <a:uFillTx/>
              <a:latin typeface="Lucida Grande" charset="0"/>
              <a:sym typeface="Lucida Grande" charset="0"/>
            </a:endParaRPr>
          </a:p>
          <a:p>
            <a:pPr marL="1300163" marR="0" lvl="1" indent="-341313" algn="l" defTabSz="914400" rtl="0" eaLnBrk="1" fontAlgn="auto" latinLnBrk="0" hangingPunct="1">
              <a:lnSpc>
                <a:spcPct val="75000"/>
              </a:lnSpc>
              <a:spcBef>
                <a:spcPts val="1100"/>
              </a:spcBef>
              <a:spcAft>
                <a:spcPts val="0"/>
              </a:spcAft>
              <a:buClr>
                <a:schemeClr val="tx1"/>
              </a:buClr>
              <a:buSzPct val="50000"/>
              <a:buFont typeface="Wingdings" pitchFamily="2" charset="2"/>
              <a:buChar char="§"/>
              <a:tabLst/>
              <a:defRPr/>
            </a:pPr>
            <a:r>
              <a:rPr kumimoji="0" lang="en-US" sz="2600" b="0" i="0" u="none" strike="noStrike" kern="0" cap="none" spc="0" normalizeH="0" baseline="0" noProof="0" dirty="0" smtClean="0">
                <a:ln>
                  <a:noFill/>
                </a:ln>
                <a:solidFill>
                  <a:schemeClr val="tx1"/>
                </a:solidFill>
                <a:effectLst/>
                <a:uLnTx/>
                <a:uFillTx/>
                <a:latin typeface="Lucida Grande" charset="0"/>
                <a:ea typeface="Lucida Grande" charset="0"/>
                <a:cs typeface="Lucida Grande" charset="0"/>
                <a:sym typeface="Lucida Grande" charset="0"/>
              </a:rPr>
              <a:t>Fragments (none or just a few effective ones</a:t>
            </a:r>
            <a:r>
              <a:rPr kumimoji="0" lang="en-US" sz="2800" b="0" i="0" u="none" strike="noStrike" kern="0" cap="none" spc="0" normalizeH="0" baseline="0" noProof="0" dirty="0" smtClean="0">
                <a:ln>
                  <a:noFill/>
                </a:ln>
                <a:solidFill>
                  <a:schemeClr val="tx1"/>
                </a:solidFill>
                <a:effectLst/>
                <a:uLnTx/>
                <a:uFillTx/>
                <a:latin typeface="Lucida Grande" charset="0"/>
                <a:ea typeface="Lucida Grande" charset="0"/>
                <a:cs typeface="Lucida Grande" charset="0"/>
                <a:sym typeface="Lucida Grande" charset="0"/>
              </a:rPr>
              <a:t>)</a:t>
            </a:r>
          </a:p>
          <a:p>
            <a:pPr marL="1300163" marR="0" lvl="1" indent="-341313" algn="l" defTabSz="914400" rtl="0" eaLnBrk="1" fontAlgn="auto" latinLnBrk="0" hangingPunct="1">
              <a:lnSpc>
                <a:spcPct val="75000"/>
              </a:lnSpc>
              <a:spcBef>
                <a:spcPts val="1100"/>
              </a:spcBef>
              <a:spcAft>
                <a:spcPts val="0"/>
              </a:spcAft>
              <a:buClr>
                <a:schemeClr val="tx1"/>
              </a:buClr>
              <a:buSzPct val="50000"/>
              <a:buFont typeface="Wingdings" pitchFamily="2" charset="2"/>
              <a:buChar char="§"/>
              <a:tabLst/>
              <a:defRPr/>
            </a:pPr>
            <a:r>
              <a:rPr lang="en-US" sz="2600" kern="0" dirty="0" smtClean="0">
                <a:latin typeface="Lucida Grande" charset="0"/>
                <a:sym typeface="Lucida Grande" charset="0"/>
              </a:rPr>
              <a:t>Internal punctuation</a:t>
            </a:r>
            <a:endParaRPr kumimoji="0" lang="en-US" sz="2600" b="0" i="0" u="none" strike="noStrike" kern="0" cap="none" spc="0" normalizeH="0" baseline="0" noProof="0" dirty="0" smtClean="0">
              <a:ln>
                <a:noFill/>
              </a:ln>
              <a:solidFill>
                <a:schemeClr val="tx1"/>
              </a:solidFill>
              <a:effectLst/>
              <a:uLnTx/>
              <a:uFillTx/>
              <a:latin typeface="Lucida Grande" charset="0"/>
              <a:sym typeface="Lucida Grande" charset="0"/>
            </a:endParaRPr>
          </a:p>
          <a:p>
            <a:pPr marL="733425" marR="0" lvl="0" indent="-520700" algn="l" defTabSz="914400" rtl="0" eaLnBrk="1" fontAlgn="auto" latinLnBrk="0" hangingPunct="1">
              <a:spcBef>
                <a:spcPts val="2000"/>
              </a:spcBef>
              <a:spcAft>
                <a:spcPts val="0"/>
              </a:spcAft>
              <a:buClr>
                <a:schemeClr val="tx1"/>
              </a:buClr>
              <a:buSzTx/>
              <a:buFont typeface="Wingdings" pitchFamily="2" charset="2"/>
              <a:buChar char="q"/>
              <a:tabLst/>
              <a:defRPr/>
            </a:pPr>
            <a:r>
              <a:rPr kumimoji="0" lang="en-US" sz="3200" b="0" i="0" u="none" strike="noStrike" kern="0" cap="none" spc="0" normalizeH="0" baseline="0" noProof="0" dirty="0" smtClean="0">
                <a:ln>
                  <a:noFill/>
                </a:ln>
                <a:solidFill>
                  <a:schemeClr val="tx1"/>
                </a:solidFill>
                <a:effectLst/>
                <a:uLnTx/>
                <a:uFillTx/>
                <a:latin typeface="Lucida Grande" charset="0"/>
                <a:ea typeface="Lucida Grande" charset="0"/>
                <a:cs typeface="Lucida Grande" charset="0"/>
                <a:sym typeface="Lucida Grande" charset="0"/>
              </a:rPr>
              <a:t>Correct spelling of common words? (grade level appropriate)</a:t>
            </a:r>
          </a:p>
          <a:p>
            <a:pPr marL="733425" marR="0" lvl="0" indent="-520700" algn="l" defTabSz="914400" rtl="0" eaLnBrk="1" fontAlgn="auto" latinLnBrk="0" hangingPunct="1">
              <a:spcBef>
                <a:spcPts val="2000"/>
              </a:spcBef>
              <a:spcAft>
                <a:spcPts val="0"/>
              </a:spcAft>
              <a:buClr>
                <a:schemeClr val="tx1"/>
              </a:buClr>
              <a:buSzTx/>
              <a:tabLst/>
              <a:defRPr/>
            </a:pPr>
            <a:endParaRPr kumimoji="0" lang="en-US" sz="800" b="0" i="0" u="none" strike="noStrike" kern="0" cap="none" spc="0" normalizeH="0" baseline="0" noProof="0" dirty="0" smtClean="0">
              <a:ln>
                <a:noFill/>
              </a:ln>
              <a:solidFill>
                <a:schemeClr val="tx1"/>
              </a:solidFill>
              <a:effectLst/>
              <a:uLnTx/>
              <a:uFillTx/>
              <a:latin typeface="Lucida Grande" charset="0"/>
              <a:ea typeface="+mn-ea"/>
              <a:cs typeface="+mn-cs"/>
              <a:sym typeface="Lucida Grande" charset="0"/>
            </a:endParaRPr>
          </a:p>
          <a:p>
            <a:pPr marL="733425" marR="0" lvl="0" indent="-520700" algn="l" defTabSz="914400" rtl="0" eaLnBrk="1" fontAlgn="auto" latinLnBrk="0" hangingPunct="1">
              <a:lnSpc>
                <a:spcPct val="75000"/>
              </a:lnSpc>
              <a:spcBef>
                <a:spcPts val="2000"/>
              </a:spcBef>
              <a:spcAft>
                <a:spcPts val="0"/>
              </a:spcAft>
              <a:buClr>
                <a:schemeClr val="tx1"/>
              </a:buClr>
              <a:buSzTx/>
              <a:buFont typeface="Wingdings" pitchFamily="2" charset="2"/>
              <a:buChar char="q"/>
              <a:tabLst/>
              <a:defRPr/>
            </a:pPr>
            <a:r>
              <a:rPr kumimoji="0" lang="en-US" sz="3200" b="0" i="0" u="none" strike="noStrike" kern="0" cap="none" spc="0" normalizeH="0" baseline="0" noProof="0" dirty="0" smtClean="0">
                <a:ln>
                  <a:noFill/>
                </a:ln>
                <a:solidFill>
                  <a:schemeClr val="tx1"/>
                </a:solidFill>
                <a:effectLst/>
                <a:uLnTx/>
                <a:uFillTx/>
                <a:latin typeface="Lucida Grande" charset="0"/>
                <a:ea typeface="Lucida Grande" charset="0"/>
                <a:cs typeface="Lucida Grande" charset="0"/>
                <a:sym typeface="Lucida Grande" charset="0"/>
              </a:rPr>
              <a:t>Correct capitalization?</a:t>
            </a:r>
            <a:endParaRPr kumimoji="0" lang="en-US" sz="3200" b="0" i="0" u="none" strike="noStrike" kern="0" cap="none" spc="0" normalizeH="0" baseline="0" noProof="0" dirty="0">
              <a:ln>
                <a:noFill/>
              </a:ln>
              <a:solidFill>
                <a:schemeClr val="tx1"/>
              </a:solidFill>
              <a:effectLst/>
              <a:uLnTx/>
              <a:uFillTx/>
              <a:latin typeface="Lucida Grande" charset="0"/>
              <a:ea typeface="+mn-ea"/>
              <a:cs typeface="+mn-cs"/>
              <a:sym typeface="Lucida Grande" charset="0"/>
            </a:endParaRPr>
          </a:p>
        </p:txBody>
      </p:sp>
      <p:pic>
        <p:nvPicPr>
          <p:cNvPr id="6" name="Picture 5" descr="&quot; &quot;"/>
          <p:cNvPicPr>
            <a:picLocks noChangeAspect="1"/>
          </p:cNvPicPr>
          <p:nvPr/>
        </p:nvPicPr>
        <p:blipFill>
          <a:blip r:embed="rId4" cstate="print"/>
          <a:stretch>
            <a:fillRect/>
          </a:stretch>
        </p:blipFill>
        <p:spPr>
          <a:xfrm>
            <a:off x="5715000" y="4343400"/>
            <a:ext cx="3025907" cy="2045513"/>
          </a:xfrm>
          <a:prstGeom prst="round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7772400" cy="808038"/>
          </a:xfrm>
        </p:spPr>
        <p:txBody>
          <a:bodyPr/>
          <a:lstStyle/>
          <a:p>
            <a:r>
              <a:rPr lang="en-US" dirty="0" smtClean="0"/>
              <a:t>Grade Level Expectations</a:t>
            </a:r>
            <a:endParaRPr lang="en-US" dirty="0"/>
          </a:p>
        </p:txBody>
      </p:sp>
      <p:pic>
        <p:nvPicPr>
          <p:cNvPr id="5" name="Picture 4" descr="&quot; &quot;"/>
          <p:cNvPicPr>
            <a:picLocks noChangeAspect="1"/>
          </p:cNvPicPr>
          <p:nvPr/>
        </p:nvPicPr>
        <p:blipFill>
          <a:blip r:embed="rId3" cstate="print">
            <a:clrChange>
              <a:clrFrom>
                <a:srgbClr val="FDFDFD"/>
              </a:clrFrom>
              <a:clrTo>
                <a:srgbClr val="FDFDFD">
                  <a:alpha val="0"/>
                </a:srgbClr>
              </a:clrTo>
            </a:clrChange>
          </a:blip>
          <a:stretch>
            <a:fillRect/>
          </a:stretch>
        </p:blipFill>
        <p:spPr>
          <a:xfrm>
            <a:off x="7391400" y="381000"/>
            <a:ext cx="1524000" cy="632081"/>
          </a:xfrm>
          <a:prstGeom prst="rect">
            <a:avLst/>
          </a:prstGeom>
        </p:spPr>
      </p:pic>
      <p:pic>
        <p:nvPicPr>
          <p:cNvPr id="7" name="Picture 6" descr="Picture of Conventions Skill Level Guidelines for Grades 4, 7, and 10"/>
          <p:cNvPicPr>
            <a:picLocks noChangeAspect="1"/>
          </p:cNvPicPr>
          <p:nvPr/>
        </p:nvPicPr>
        <p:blipFill>
          <a:blip r:embed="rId4" cstate="print">
            <a:duotone>
              <a:prstClr val="black"/>
              <a:schemeClr val="accent5">
                <a:tint val="45000"/>
                <a:satMod val="400000"/>
              </a:schemeClr>
            </a:duotone>
          </a:blip>
          <a:srcRect b="10907"/>
          <a:stretch>
            <a:fillRect/>
          </a:stretch>
        </p:blipFill>
        <p:spPr>
          <a:xfrm>
            <a:off x="685800" y="1149855"/>
            <a:ext cx="7848600" cy="5403345"/>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7772400" cy="808038"/>
          </a:xfrm>
        </p:spPr>
        <p:txBody>
          <a:bodyPr/>
          <a:lstStyle/>
          <a:p>
            <a:r>
              <a:rPr lang="en-US" b="1" dirty="0" smtClean="0"/>
              <a:t>Voice</a:t>
            </a:r>
            <a:r>
              <a:rPr lang="en-US" dirty="0" smtClean="0"/>
              <a:t> </a:t>
            </a:r>
            <a:r>
              <a:rPr lang="en-US" sz="3600" dirty="0" smtClean="0">
                <a:solidFill>
                  <a:schemeClr val="accent1">
                    <a:lumMod val="60000"/>
                    <a:lumOff val="40000"/>
                  </a:schemeClr>
                </a:solidFill>
              </a:rPr>
              <a:t>(Score is not required)</a:t>
            </a:r>
            <a:endParaRPr lang="en-US" sz="3600" dirty="0">
              <a:solidFill>
                <a:schemeClr val="accent1">
                  <a:lumMod val="60000"/>
                  <a:lumOff val="40000"/>
                </a:schemeClr>
              </a:solidFill>
            </a:endParaRPr>
          </a:p>
        </p:txBody>
      </p:sp>
      <p:pic>
        <p:nvPicPr>
          <p:cNvPr id="5" name="Picture 4" descr="&quot; &quot;"/>
          <p:cNvPicPr>
            <a:picLocks noChangeAspect="1"/>
          </p:cNvPicPr>
          <p:nvPr/>
        </p:nvPicPr>
        <p:blipFill>
          <a:blip r:embed="rId3" cstate="print">
            <a:clrChange>
              <a:clrFrom>
                <a:srgbClr val="FDFDFD"/>
              </a:clrFrom>
              <a:clrTo>
                <a:srgbClr val="FDFDFD">
                  <a:alpha val="0"/>
                </a:srgbClr>
              </a:clrTo>
            </a:clrChange>
          </a:blip>
          <a:stretch>
            <a:fillRect/>
          </a:stretch>
        </p:blipFill>
        <p:spPr>
          <a:xfrm>
            <a:off x="228600" y="6096000"/>
            <a:ext cx="1524000" cy="632081"/>
          </a:xfrm>
          <a:prstGeom prst="rect">
            <a:avLst/>
          </a:prstGeom>
        </p:spPr>
      </p:pic>
      <p:graphicFrame>
        <p:nvGraphicFramePr>
          <p:cNvPr id="6" name="Diagram 5" descr="Writer's Voice Present? Commitment to Topic, Sincere, engaing&#10;Appropriate Voice? Topic, Mode, Audience, level of formality"/>
          <p:cNvGraphicFramePr/>
          <p:nvPr>
            <p:extLst>
              <p:ext uri="{D42A27DB-BD31-4B8C-83A1-F6EECF244321}">
                <p14:modId xmlns:p14="http://schemas.microsoft.com/office/powerpoint/2010/main" val="3576712793"/>
              </p:ext>
            </p:extLst>
          </p:nvPr>
        </p:nvGraphicFramePr>
        <p:xfrm>
          <a:off x="381000" y="1447800"/>
          <a:ext cx="8305800" cy="4724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hidden="1"/>
          <p:cNvSpPr>
            <a:spLocks noGrp="1"/>
          </p:cNvSpPr>
          <p:nvPr>
            <p:ph type="title"/>
          </p:nvPr>
        </p:nvSpPr>
        <p:spPr/>
        <p:txBody>
          <a:bodyPr/>
          <a:lstStyle/>
          <a:p>
            <a:r>
              <a:rPr lang="en-US" dirty="0" smtClean="0"/>
              <a:t>Blank for accessibility</a:t>
            </a:r>
            <a:endParaRPr lang="en-US" dirty="0"/>
          </a:p>
        </p:txBody>
      </p:sp>
      <p:pic>
        <p:nvPicPr>
          <p:cNvPr id="3" name="Picture 7" descr="Appropriate Voice&#10;1 Consider &#10;* Purpose (mode) to tell a personal story (Narrative), to explain something or to inform (Expository), to convince (Persuasive), and to make up a fictional story (Imaginative)&#10;* Topic: What is the writing writing about?&#10;* Form: (shor story, personal essay, research paper, letter)&#10;* Audience: Who are the intended readers?&#10;2 Decide [whether it is] Personal Narrative (Personal, Conversational, Casual) or Researched Academic Paper (Objective, Academic, Formal)&#10;NOTE Commitment to topic is one indicator of voice regardless of mode, topic, or audience"/>
          <p:cNvPicPr>
            <a:picLocks noChangeAspect="1" noChangeArrowheads="1"/>
          </p:cNvPicPr>
          <p:nvPr/>
        </p:nvPicPr>
        <p:blipFill>
          <a:blip r:embed="rId3" cstate="print">
            <a:duotone>
              <a:prstClr val="black"/>
              <a:srgbClr val="BDE7FF">
                <a:tint val="45000"/>
                <a:satMod val="400000"/>
              </a:srgbClr>
            </a:duotone>
          </a:blip>
          <a:srcRect t="3622" b="3412"/>
          <a:stretch>
            <a:fillRect/>
          </a:stretch>
        </p:blipFill>
        <p:spPr bwMode="auto">
          <a:xfrm>
            <a:off x="0" y="0"/>
            <a:ext cx="9231086" cy="6781800"/>
          </a:xfrm>
          <a:prstGeom prst="rect">
            <a:avLst/>
          </a:prstGeom>
          <a:ln>
            <a:headEnd/>
            <a:tailEnd/>
          </a:ln>
        </p:spPr>
        <p:style>
          <a:lnRef idx="1">
            <a:schemeClr val="accent1"/>
          </a:lnRef>
          <a:fillRef idx="2">
            <a:schemeClr val="accent1"/>
          </a:fillRef>
          <a:effectRef idx="1">
            <a:schemeClr val="accent1"/>
          </a:effectRef>
          <a:fontRef idx="minor">
            <a:schemeClr val="dk1"/>
          </a:fontRef>
        </p:style>
      </p:pic>
      <p:sp>
        <p:nvSpPr>
          <p:cNvPr id="4" name="Left-Right Arrow 3" descr="verticle double-sided arrow"/>
          <p:cNvSpPr/>
          <p:nvPr/>
        </p:nvSpPr>
        <p:spPr>
          <a:xfrm>
            <a:off x="762000" y="5257800"/>
            <a:ext cx="8001000" cy="30480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457200"/>
            <a:ext cx="7239000" cy="533400"/>
          </a:xfrm>
        </p:spPr>
        <p:txBody>
          <a:bodyPr>
            <a:normAutofit fontScale="90000"/>
          </a:bodyPr>
          <a:lstStyle/>
          <a:p>
            <a:r>
              <a:rPr lang="en-US" sz="4400" b="1" dirty="0" smtClean="0"/>
              <a:t>Goals for this workshop</a:t>
            </a:r>
            <a:endParaRPr lang="en-US" sz="4400" b="1" dirty="0"/>
          </a:p>
        </p:txBody>
      </p:sp>
      <p:sp>
        <p:nvSpPr>
          <p:cNvPr id="3" name="Content Placeholder 2"/>
          <p:cNvSpPr>
            <a:spLocks noGrp="1"/>
          </p:cNvSpPr>
          <p:nvPr>
            <p:ph sz="quarter" idx="1"/>
          </p:nvPr>
        </p:nvSpPr>
        <p:spPr>
          <a:xfrm>
            <a:off x="228600" y="1298575"/>
            <a:ext cx="8839200" cy="5026025"/>
          </a:xfrm>
        </p:spPr>
        <p:txBody>
          <a:bodyPr>
            <a:normAutofit fontScale="85000" lnSpcReduction="20000"/>
          </a:bodyPr>
          <a:lstStyle/>
          <a:p>
            <a:pPr marL="0" indent="0" defTabSz="173038">
              <a:spcBef>
                <a:spcPts val="0"/>
              </a:spcBef>
              <a:buNone/>
            </a:pPr>
            <a:r>
              <a:rPr lang="en-US" dirty="0" smtClean="0">
                <a:solidFill>
                  <a:schemeClr val="bg2">
                    <a:lumMod val="25000"/>
                  </a:schemeClr>
                </a:solidFill>
                <a:latin typeface="+mj-lt"/>
              </a:rPr>
              <a:t>	</a:t>
            </a:r>
            <a:r>
              <a:rPr lang="en-US" sz="3600" b="1" dirty="0" smtClean="0">
                <a:solidFill>
                  <a:schemeClr val="bg2">
                    <a:lumMod val="25000"/>
                  </a:schemeClr>
                </a:solidFill>
                <a:latin typeface="+mj-lt"/>
              </a:rPr>
              <a:t>1</a:t>
            </a:r>
            <a:r>
              <a:rPr lang="en-US" sz="3600" dirty="0" smtClean="0">
                <a:solidFill>
                  <a:schemeClr val="bg2">
                    <a:lumMod val="25000"/>
                  </a:schemeClr>
                </a:solidFill>
                <a:latin typeface="+mj-lt"/>
              </a:rPr>
              <a:t>.</a:t>
            </a:r>
            <a:r>
              <a:rPr lang="en-US" sz="3600" b="1" dirty="0" smtClean="0">
                <a:solidFill>
                  <a:schemeClr val="bg2">
                    <a:lumMod val="25000"/>
                  </a:schemeClr>
                </a:solidFill>
                <a:latin typeface="+mj-lt"/>
              </a:rPr>
              <a:t> Review</a:t>
            </a:r>
          </a:p>
          <a:p>
            <a:pPr lvl="2">
              <a:buClr>
                <a:schemeClr val="accent3">
                  <a:lumMod val="90000"/>
                  <a:lumOff val="10000"/>
                </a:schemeClr>
              </a:buClr>
              <a:buFont typeface="Wingdings" pitchFamily="2" charset="2"/>
              <a:buChar char="Ø"/>
            </a:pPr>
            <a:r>
              <a:rPr lang="en-US" sz="2800" dirty="0" smtClean="0">
                <a:solidFill>
                  <a:schemeClr val="tx2">
                    <a:lumMod val="75000"/>
                  </a:schemeClr>
                </a:solidFill>
              </a:rPr>
              <a:t>Oregon’s Writing Scoring Guide</a:t>
            </a:r>
          </a:p>
          <a:p>
            <a:pPr lvl="2">
              <a:buClr>
                <a:schemeClr val="accent3">
                  <a:lumMod val="90000"/>
                  <a:lumOff val="10000"/>
                </a:schemeClr>
              </a:buClr>
              <a:buFont typeface="Wingdings" pitchFamily="2" charset="2"/>
              <a:buChar char="Ø"/>
            </a:pPr>
            <a:r>
              <a:rPr lang="en-US" sz="2800" dirty="0" smtClean="0">
                <a:solidFill>
                  <a:schemeClr val="tx2">
                    <a:lumMod val="75000"/>
                  </a:schemeClr>
                </a:solidFill>
              </a:rPr>
              <a:t>Classroom uses of the Writing Scoring Guide</a:t>
            </a:r>
          </a:p>
          <a:p>
            <a:pPr lvl="2">
              <a:buClr>
                <a:schemeClr val="accent3">
                  <a:lumMod val="90000"/>
                  <a:lumOff val="10000"/>
                </a:schemeClr>
              </a:buClr>
              <a:buFont typeface="Wingdings" pitchFamily="2" charset="2"/>
              <a:buChar char="Ø"/>
            </a:pPr>
            <a:r>
              <a:rPr lang="en-US" sz="2800" dirty="0" smtClean="0">
                <a:solidFill>
                  <a:schemeClr val="tx2">
                    <a:lumMod val="75000"/>
                  </a:schemeClr>
                </a:solidFill>
              </a:rPr>
              <a:t>Supporting colleagues in writing across the curriculum</a:t>
            </a:r>
          </a:p>
          <a:p>
            <a:pPr lvl="2">
              <a:buClr>
                <a:schemeClr val="accent3">
                  <a:lumMod val="90000"/>
                  <a:lumOff val="10000"/>
                </a:schemeClr>
              </a:buClr>
              <a:buNone/>
            </a:pPr>
            <a:endParaRPr lang="en-US" sz="2800" dirty="0" smtClean="0">
              <a:solidFill>
                <a:schemeClr val="tx2">
                  <a:lumMod val="75000"/>
                </a:schemeClr>
              </a:solidFill>
            </a:endParaRPr>
          </a:p>
          <a:p>
            <a:pPr marL="0" indent="0" defTabSz="173038">
              <a:spcBef>
                <a:spcPts val="0"/>
              </a:spcBef>
              <a:buClr>
                <a:schemeClr val="accent3">
                  <a:lumMod val="90000"/>
                  <a:lumOff val="10000"/>
                </a:schemeClr>
              </a:buClr>
              <a:buNone/>
            </a:pPr>
            <a:r>
              <a:rPr lang="en-US" sz="3600" dirty="0" smtClean="0">
                <a:solidFill>
                  <a:schemeClr val="bg2">
                    <a:lumMod val="25000"/>
                  </a:schemeClr>
                </a:solidFill>
                <a:latin typeface="+mj-lt"/>
              </a:rPr>
              <a:t>	</a:t>
            </a:r>
            <a:r>
              <a:rPr lang="en-US" sz="3600" b="1" dirty="0" smtClean="0">
                <a:solidFill>
                  <a:schemeClr val="bg2">
                    <a:lumMod val="25000"/>
                  </a:schemeClr>
                </a:solidFill>
                <a:latin typeface="+mj-lt"/>
              </a:rPr>
              <a:t>2. Understand</a:t>
            </a:r>
          </a:p>
          <a:p>
            <a:pPr lvl="2">
              <a:buClr>
                <a:schemeClr val="accent3">
                  <a:lumMod val="90000"/>
                  <a:lumOff val="10000"/>
                </a:schemeClr>
              </a:buClr>
              <a:buFont typeface="Wingdings" pitchFamily="2" charset="2"/>
              <a:buChar char="Ø"/>
            </a:pPr>
            <a:r>
              <a:rPr lang="en-US" sz="2800" dirty="0" smtClean="0">
                <a:solidFill>
                  <a:schemeClr val="tx2">
                    <a:lumMod val="75000"/>
                  </a:schemeClr>
                </a:solidFill>
              </a:rPr>
              <a:t>Options for Demonstrating Proficiency in the Essential Skill of Writing for the Oregon Diploma</a:t>
            </a:r>
          </a:p>
          <a:p>
            <a:pPr lvl="2">
              <a:buNone/>
            </a:pPr>
            <a:endParaRPr lang="en-US" sz="1900" dirty="0" smtClean="0"/>
          </a:p>
          <a:p>
            <a:pPr marL="787400" lvl="2" indent="-550863" defTabSz="173038">
              <a:buNone/>
            </a:pPr>
            <a:r>
              <a:rPr lang="en-US" sz="3600" b="1" dirty="0" smtClean="0">
                <a:solidFill>
                  <a:schemeClr val="bg2">
                    <a:lumMod val="25000"/>
                  </a:schemeClr>
                </a:solidFill>
                <a:latin typeface="+mj-lt"/>
              </a:rPr>
              <a:t>3. Score student papers and recalibrate to scoring standards</a:t>
            </a:r>
          </a:p>
          <a:p>
            <a:pPr marL="787400" lvl="2" indent="-550863" defTabSz="173038">
              <a:buNone/>
            </a:pPr>
            <a:endParaRPr lang="en-US" sz="1900" b="1" dirty="0" smtClean="0">
              <a:solidFill>
                <a:schemeClr val="bg2">
                  <a:lumMod val="25000"/>
                </a:schemeClr>
              </a:solidFill>
              <a:latin typeface="+mj-lt"/>
            </a:endParaRPr>
          </a:p>
          <a:p>
            <a:pPr marL="619125" lvl="2" indent="-382588">
              <a:buNone/>
            </a:pPr>
            <a:r>
              <a:rPr lang="en-US" sz="3600" b="1" dirty="0" smtClean="0">
                <a:solidFill>
                  <a:schemeClr val="bg2">
                    <a:lumMod val="25000"/>
                  </a:schemeClr>
                </a:solidFill>
                <a:latin typeface="+mj-lt"/>
              </a:rPr>
              <a:t>4. Set the stage for follow-up training</a:t>
            </a:r>
          </a:p>
        </p:txBody>
      </p:sp>
      <p:pic>
        <p:nvPicPr>
          <p:cNvPr id="4" name="Picture 3" descr="&quot; &quot;"/>
          <p:cNvPicPr>
            <a:picLocks noChangeAspect="1"/>
          </p:cNvPicPr>
          <p:nvPr/>
        </p:nvPicPr>
        <p:blipFill>
          <a:blip r:embed="rId3" cstate="print">
            <a:clrChange>
              <a:clrFrom>
                <a:srgbClr val="FDFDFD"/>
              </a:clrFrom>
              <a:clrTo>
                <a:srgbClr val="FDFDFD">
                  <a:alpha val="0"/>
                </a:srgbClr>
              </a:clrTo>
            </a:clrChange>
          </a:blip>
          <a:stretch>
            <a:fillRect/>
          </a:stretch>
        </p:blipFill>
        <p:spPr>
          <a:xfrm>
            <a:off x="228600" y="228600"/>
            <a:ext cx="1524000" cy="632081"/>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 calcmode="lin" valueType="num">
                                      <p:cBhvr additive="base">
                                        <p:cTn id="29"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3">
                                            <p:txEl>
                                              <p:pRg st="6" end="6"/>
                                            </p:txEl>
                                          </p:spTgt>
                                        </p:tgtEl>
                                        <p:attrNameLst>
                                          <p:attrName>ppt_y</p:attrName>
                                        </p:attrNameLst>
                                      </p:cBhvr>
                                      <p:tavLst>
                                        <p:tav tm="0">
                                          <p:val>
                                            <p:strVal val="#ppt_y"/>
                                          </p:val>
                                        </p:tav>
                                        <p:tav tm="100000">
                                          <p:val>
                                            <p:strVal val="#ppt_y"/>
                                          </p:val>
                                        </p:tav>
                                      </p:tavLst>
                                    </p:anim>
                                  </p:childTnLst>
                                </p:cTn>
                              </p:par>
                              <p:par>
                                <p:cTn id="31" presetID="2" presetClass="entr" presetSubtype="8" fill="hold"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 calcmode="lin" valueType="num">
                                      <p:cBhvr additive="base">
                                        <p:cTn id="33" dur="500" fill="hold"/>
                                        <p:tgtEl>
                                          <p:spTgt spid="3">
                                            <p:txEl>
                                              <p:pRg st="8" end="8"/>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3">
                                            <p:txEl>
                                              <p:pRg st="8" end="8"/>
                                            </p:txEl>
                                          </p:spTgt>
                                        </p:tgtEl>
                                        <p:attrNameLst>
                                          <p:attrName>ppt_y</p:attrName>
                                        </p:attrNameLst>
                                      </p:cBhvr>
                                      <p:tavLst>
                                        <p:tav tm="0">
                                          <p:val>
                                            <p:strVal val="#ppt_y"/>
                                          </p:val>
                                        </p:tav>
                                        <p:tav tm="100000">
                                          <p:val>
                                            <p:strVal val="#ppt_y"/>
                                          </p:val>
                                        </p:tav>
                                      </p:tavLst>
                                    </p:anim>
                                  </p:childTnLst>
                                </p:cTn>
                              </p:par>
                              <p:par>
                                <p:cTn id="35" presetID="2" presetClass="entr" presetSubtype="8" fill="hold" nodeType="with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 calcmode="lin" valueType="num">
                                      <p:cBhvr additive="base">
                                        <p:cTn id="37" dur="500" fill="hold"/>
                                        <p:tgtEl>
                                          <p:spTgt spid="3">
                                            <p:txEl>
                                              <p:pRg st="10" end="10"/>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txEl>
                                              <p:pRg st="10" end="1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686800" cy="533400"/>
          </a:xfrm>
        </p:spPr>
        <p:txBody>
          <a:bodyPr>
            <a:normAutofit fontScale="90000"/>
          </a:bodyPr>
          <a:lstStyle/>
          <a:p>
            <a:r>
              <a:rPr lang="en-US" sz="4900" b="1" dirty="0" smtClean="0"/>
              <a:t>Word Choice </a:t>
            </a:r>
            <a:r>
              <a:rPr lang="en-US" sz="3000" dirty="0" smtClean="0">
                <a:solidFill>
                  <a:schemeClr val="accent1">
                    <a:lumMod val="60000"/>
                    <a:lumOff val="40000"/>
                  </a:schemeClr>
                </a:solidFill>
              </a:rPr>
              <a:t>(Score is not required)</a:t>
            </a:r>
            <a:endParaRPr lang="en-US" sz="3000" dirty="0"/>
          </a:p>
        </p:txBody>
      </p:sp>
      <p:pic>
        <p:nvPicPr>
          <p:cNvPr id="7" name="Picture 6" descr="&quot; &quot;"/>
          <p:cNvPicPr>
            <a:picLocks noChangeAspect="1"/>
          </p:cNvPicPr>
          <p:nvPr/>
        </p:nvPicPr>
        <p:blipFill>
          <a:blip r:embed="rId3" cstate="print">
            <a:clrChange>
              <a:clrFrom>
                <a:srgbClr val="FDFDFD"/>
              </a:clrFrom>
              <a:clrTo>
                <a:srgbClr val="FDFDFD">
                  <a:alpha val="0"/>
                </a:srgbClr>
              </a:clrTo>
            </a:clrChange>
          </a:blip>
          <a:stretch>
            <a:fillRect/>
          </a:stretch>
        </p:blipFill>
        <p:spPr>
          <a:xfrm>
            <a:off x="6535426" y="5410200"/>
            <a:ext cx="2075174" cy="860681"/>
          </a:xfrm>
          <a:prstGeom prst="rect">
            <a:avLst/>
          </a:prstGeom>
        </p:spPr>
      </p:pic>
      <p:graphicFrame>
        <p:nvGraphicFramePr>
          <p:cNvPr id="8" name="Diagram 7" descr="Function? &#10;Appropriate?&#10;Enough Varliet?&#10;Specific Enough?"/>
          <p:cNvGraphicFramePr/>
          <p:nvPr>
            <p:extLst>
              <p:ext uri="{D42A27DB-BD31-4B8C-83A1-F6EECF244321}">
                <p14:modId xmlns:p14="http://schemas.microsoft.com/office/powerpoint/2010/main" val="3760040853"/>
              </p:ext>
            </p:extLst>
          </p:nvPr>
        </p:nvGraphicFramePr>
        <p:xfrm>
          <a:off x="762000" y="1143000"/>
          <a:ext cx="7848600" cy="5105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4"/>
          <p:cNvSpPr>
            <a:spLocks noGrp="1" noChangeArrowheads="1"/>
          </p:cNvSpPr>
          <p:nvPr>
            <p:ph type="title"/>
          </p:nvPr>
        </p:nvSpPr>
        <p:spPr>
          <a:xfrm>
            <a:off x="381000" y="152400"/>
            <a:ext cx="8229600" cy="1143000"/>
          </a:xfrm>
        </p:spPr>
        <p:txBody>
          <a:bodyPr>
            <a:normAutofit/>
          </a:bodyPr>
          <a:lstStyle/>
          <a:p>
            <a:pPr algn="ctr"/>
            <a:r>
              <a:rPr lang="en-US" sz="4400" dirty="0"/>
              <a:t> </a:t>
            </a:r>
            <a:r>
              <a:rPr lang="en-US" sz="4400" dirty="0" smtClean="0"/>
              <a:t>The Writing Process</a:t>
            </a:r>
            <a:endParaRPr lang="en-US" sz="4400" dirty="0"/>
          </a:p>
        </p:txBody>
      </p:sp>
      <p:sp>
        <p:nvSpPr>
          <p:cNvPr id="15365" name="Freeform 5" descr="&quot; &quot;"/>
          <p:cNvSpPr>
            <a:spLocks noEditPoints="1"/>
          </p:cNvSpPr>
          <p:nvPr/>
        </p:nvSpPr>
        <p:spPr bwMode="gray">
          <a:xfrm rot="-1358056">
            <a:off x="1077913" y="2538413"/>
            <a:ext cx="6853237" cy="2803525"/>
          </a:xfrm>
          <a:custGeom>
            <a:avLst/>
            <a:gdLst/>
            <a:ahLst/>
            <a:cxnLst>
              <a:cxn ang="0">
                <a:pos x="1692" y="12"/>
              </a:cxn>
              <a:cxn ang="0">
                <a:pos x="1234" y="74"/>
              </a:cxn>
              <a:cxn ang="0">
                <a:pos x="828" y="182"/>
              </a:cxn>
              <a:cxn ang="0">
                <a:pos x="486" y="330"/>
              </a:cxn>
              <a:cxn ang="0">
                <a:pos x="226" y="510"/>
              </a:cxn>
              <a:cxn ang="0">
                <a:pos x="58" y="718"/>
              </a:cxn>
              <a:cxn ang="0">
                <a:pos x="0" y="944"/>
              </a:cxn>
              <a:cxn ang="0">
                <a:pos x="58" y="1170"/>
              </a:cxn>
              <a:cxn ang="0">
                <a:pos x="226" y="1378"/>
              </a:cxn>
              <a:cxn ang="0">
                <a:pos x="486" y="1558"/>
              </a:cxn>
              <a:cxn ang="0">
                <a:pos x="828" y="1706"/>
              </a:cxn>
              <a:cxn ang="0">
                <a:pos x="1234" y="1814"/>
              </a:cxn>
              <a:cxn ang="0">
                <a:pos x="1692" y="1876"/>
              </a:cxn>
              <a:cxn ang="0">
                <a:pos x="2186" y="1884"/>
              </a:cxn>
              <a:cxn ang="0">
                <a:pos x="2658" y="1840"/>
              </a:cxn>
              <a:cxn ang="0">
                <a:pos x="3084" y="1746"/>
              </a:cxn>
              <a:cxn ang="0">
                <a:pos x="3448" y="1612"/>
              </a:cxn>
              <a:cxn ang="0">
                <a:pos x="3738" y="1442"/>
              </a:cxn>
              <a:cxn ang="0">
                <a:pos x="3938" y="1242"/>
              </a:cxn>
              <a:cxn ang="0">
                <a:pos x="4034" y="1022"/>
              </a:cxn>
              <a:cxn ang="0">
                <a:pos x="4014" y="790"/>
              </a:cxn>
              <a:cxn ang="0">
                <a:pos x="3882" y="576"/>
              </a:cxn>
              <a:cxn ang="0">
                <a:pos x="3650" y="386"/>
              </a:cxn>
              <a:cxn ang="0">
                <a:pos x="3334" y="228"/>
              </a:cxn>
              <a:cxn ang="0">
                <a:pos x="2948" y="106"/>
              </a:cxn>
              <a:cxn ang="0">
                <a:pos x="2506" y="28"/>
              </a:cxn>
              <a:cxn ang="0">
                <a:pos x="2020" y="0"/>
              </a:cxn>
              <a:cxn ang="0">
                <a:pos x="1606" y="1736"/>
              </a:cxn>
              <a:cxn ang="0">
                <a:pos x="1164" y="1678"/>
              </a:cxn>
              <a:cxn ang="0">
                <a:pos x="776" y="1576"/>
              </a:cxn>
              <a:cxn ang="0">
                <a:pos x="458" y="1436"/>
              </a:cxn>
              <a:cxn ang="0">
                <a:pos x="224" y="1266"/>
              </a:cxn>
              <a:cxn ang="0">
                <a:pos x="88" y="1074"/>
              </a:cxn>
              <a:cxn ang="0">
                <a:pos x="68" y="864"/>
              </a:cxn>
              <a:cxn ang="0">
                <a:pos x="166" y="664"/>
              </a:cxn>
              <a:cxn ang="0">
                <a:pos x="370" y="486"/>
              </a:cxn>
              <a:cxn ang="0">
                <a:pos x="662" y="336"/>
              </a:cxn>
              <a:cxn ang="0">
                <a:pos x="1028" y="222"/>
              </a:cxn>
              <a:cxn ang="0">
                <a:pos x="1454" y="148"/>
              </a:cxn>
              <a:cxn ang="0">
                <a:pos x="1922" y="120"/>
              </a:cxn>
              <a:cxn ang="0">
                <a:pos x="2392" y="148"/>
              </a:cxn>
              <a:cxn ang="0">
                <a:pos x="2818" y="222"/>
              </a:cxn>
              <a:cxn ang="0">
                <a:pos x="3184" y="336"/>
              </a:cxn>
              <a:cxn ang="0">
                <a:pos x="3476" y="486"/>
              </a:cxn>
              <a:cxn ang="0">
                <a:pos x="3680" y="664"/>
              </a:cxn>
              <a:cxn ang="0">
                <a:pos x="3778" y="864"/>
              </a:cxn>
              <a:cxn ang="0">
                <a:pos x="3758" y="1074"/>
              </a:cxn>
              <a:cxn ang="0">
                <a:pos x="3622" y="1266"/>
              </a:cxn>
              <a:cxn ang="0">
                <a:pos x="3388" y="1436"/>
              </a:cxn>
              <a:cxn ang="0">
                <a:pos x="3070" y="1576"/>
              </a:cxn>
              <a:cxn ang="0">
                <a:pos x="2682" y="1678"/>
              </a:cxn>
              <a:cxn ang="0">
                <a:pos x="2240" y="1736"/>
              </a:cxn>
            </a:cxnLst>
            <a:rect l="0" t="0" r="r" b="b"/>
            <a:pathLst>
              <a:path w="4040" h="1888">
                <a:moveTo>
                  <a:pt x="2020" y="0"/>
                </a:moveTo>
                <a:lnTo>
                  <a:pt x="1854" y="4"/>
                </a:lnTo>
                <a:lnTo>
                  <a:pt x="1692" y="12"/>
                </a:lnTo>
                <a:lnTo>
                  <a:pt x="1534" y="28"/>
                </a:lnTo>
                <a:lnTo>
                  <a:pt x="1382" y="48"/>
                </a:lnTo>
                <a:lnTo>
                  <a:pt x="1234" y="74"/>
                </a:lnTo>
                <a:lnTo>
                  <a:pt x="1092" y="106"/>
                </a:lnTo>
                <a:lnTo>
                  <a:pt x="956" y="142"/>
                </a:lnTo>
                <a:lnTo>
                  <a:pt x="828" y="182"/>
                </a:lnTo>
                <a:lnTo>
                  <a:pt x="706" y="228"/>
                </a:lnTo>
                <a:lnTo>
                  <a:pt x="592" y="276"/>
                </a:lnTo>
                <a:lnTo>
                  <a:pt x="486" y="330"/>
                </a:lnTo>
                <a:lnTo>
                  <a:pt x="390" y="386"/>
                </a:lnTo>
                <a:lnTo>
                  <a:pt x="302" y="446"/>
                </a:lnTo>
                <a:lnTo>
                  <a:pt x="226" y="510"/>
                </a:lnTo>
                <a:lnTo>
                  <a:pt x="158" y="576"/>
                </a:lnTo>
                <a:lnTo>
                  <a:pt x="102" y="646"/>
                </a:lnTo>
                <a:lnTo>
                  <a:pt x="58" y="718"/>
                </a:lnTo>
                <a:lnTo>
                  <a:pt x="26" y="790"/>
                </a:lnTo>
                <a:lnTo>
                  <a:pt x="6" y="866"/>
                </a:lnTo>
                <a:lnTo>
                  <a:pt x="0" y="944"/>
                </a:lnTo>
                <a:lnTo>
                  <a:pt x="6" y="1022"/>
                </a:lnTo>
                <a:lnTo>
                  <a:pt x="26" y="1098"/>
                </a:lnTo>
                <a:lnTo>
                  <a:pt x="58" y="1170"/>
                </a:lnTo>
                <a:lnTo>
                  <a:pt x="102" y="1242"/>
                </a:lnTo>
                <a:lnTo>
                  <a:pt x="158" y="1312"/>
                </a:lnTo>
                <a:lnTo>
                  <a:pt x="226" y="1378"/>
                </a:lnTo>
                <a:lnTo>
                  <a:pt x="302" y="1442"/>
                </a:lnTo>
                <a:lnTo>
                  <a:pt x="390" y="1502"/>
                </a:lnTo>
                <a:lnTo>
                  <a:pt x="486" y="1558"/>
                </a:lnTo>
                <a:lnTo>
                  <a:pt x="592" y="1612"/>
                </a:lnTo>
                <a:lnTo>
                  <a:pt x="706" y="1660"/>
                </a:lnTo>
                <a:lnTo>
                  <a:pt x="828" y="1706"/>
                </a:lnTo>
                <a:lnTo>
                  <a:pt x="956" y="1746"/>
                </a:lnTo>
                <a:lnTo>
                  <a:pt x="1092" y="1782"/>
                </a:lnTo>
                <a:lnTo>
                  <a:pt x="1234" y="1814"/>
                </a:lnTo>
                <a:lnTo>
                  <a:pt x="1382" y="1840"/>
                </a:lnTo>
                <a:lnTo>
                  <a:pt x="1534" y="1860"/>
                </a:lnTo>
                <a:lnTo>
                  <a:pt x="1692" y="1876"/>
                </a:lnTo>
                <a:lnTo>
                  <a:pt x="1854" y="1884"/>
                </a:lnTo>
                <a:lnTo>
                  <a:pt x="2020" y="1888"/>
                </a:lnTo>
                <a:lnTo>
                  <a:pt x="2186" y="1884"/>
                </a:lnTo>
                <a:lnTo>
                  <a:pt x="2348" y="1876"/>
                </a:lnTo>
                <a:lnTo>
                  <a:pt x="2506" y="1860"/>
                </a:lnTo>
                <a:lnTo>
                  <a:pt x="2658" y="1840"/>
                </a:lnTo>
                <a:lnTo>
                  <a:pt x="2806" y="1814"/>
                </a:lnTo>
                <a:lnTo>
                  <a:pt x="2948" y="1782"/>
                </a:lnTo>
                <a:lnTo>
                  <a:pt x="3084" y="1746"/>
                </a:lnTo>
                <a:lnTo>
                  <a:pt x="3212" y="1706"/>
                </a:lnTo>
                <a:lnTo>
                  <a:pt x="3334" y="1660"/>
                </a:lnTo>
                <a:lnTo>
                  <a:pt x="3448" y="1612"/>
                </a:lnTo>
                <a:lnTo>
                  <a:pt x="3554" y="1558"/>
                </a:lnTo>
                <a:lnTo>
                  <a:pt x="3650" y="1502"/>
                </a:lnTo>
                <a:lnTo>
                  <a:pt x="3738" y="1442"/>
                </a:lnTo>
                <a:lnTo>
                  <a:pt x="3814" y="1378"/>
                </a:lnTo>
                <a:lnTo>
                  <a:pt x="3882" y="1312"/>
                </a:lnTo>
                <a:lnTo>
                  <a:pt x="3938" y="1242"/>
                </a:lnTo>
                <a:lnTo>
                  <a:pt x="3982" y="1170"/>
                </a:lnTo>
                <a:lnTo>
                  <a:pt x="4014" y="1098"/>
                </a:lnTo>
                <a:lnTo>
                  <a:pt x="4034" y="1022"/>
                </a:lnTo>
                <a:lnTo>
                  <a:pt x="4040" y="944"/>
                </a:lnTo>
                <a:lnTo>
                  <a:pt x="4034" y="866"/>
                </a:lnTo>
                <a:lnTo>
                  <a:pt x="4014" y="790"/>
                </a:lnTo>
                <a:lnTo>
                  <a:pt x="3982" y="718"/>
                </a:lnTo>
                <a:lnTo>
                  <a:pt x="3938" y="646"/>
                </a:lnTo>
                <a:lnTo>
                  <a:pt x="3882" y="576"/>
                </a:lnTo>
                <a:lnTo>
                  <a:pt x="3814" y="510"/>
                </a:lnTo>
                <a:lnTo>
                  <a:pt x="3738" y="446"/>
                </a:lnTo>
                <a:lnTo>
                  <a:pt x="3650" y="386"/>
                </a:lnTo>
                <a:lnTo>
                  <a:pt x="3554" y="330"/>
                </a:lnTo>
                <a:lnTo>
                  <a:pt x="3448" y="276"/>
                </a:lnTo>
                <a:lnTo>
                  <a:pt x="3334" y="228"/>
                </a:lnTo>
                <a:lnTo>
                  <a:pt x="3212" y="182"/>
                </a:lnTo>
                <a:lnTo>
                  <a:pt x="3084" y="142"/>
                </a:lnTo>
                <a:lnTo>
                  <a:pt x="2948" y="106"/>
                </a:lnTo>
                <a:lnTo>
                  <a:pt x="2806" y="74"/>
                </a:lnTo>
                <a:lnTo>
                  <a:pt x="2658" y="48"/>
                </a:lnTo>
                <a:lnTo>
                  <a:pt x="2506" y="28"/>
                </a:lnTo>
                <a:lnTo>
                  <a:pt x="2348" y="12"/>
                </a:lnTo>
                <a:lnTo>
                  <a:pt x="2186" y="4"/>
                </a:lnTo>
                <a:lnTo>
                  <a:pt x="2020" y="0"/>
                </a:lnTo>
                <a:close/>
                <a:moveTo>
                  <a:pt x="1922" y="1748"/>
                </a:moveTo>
                <a:lnTo>
                  <a:pt x="1762" y="1746"/>
                </a:lnTo>
                <a:lnTo>
                  <a:pt x="1606" y="1736"/>
                </a:lnTo>
                <a:lnTo>
                  <a:pt x="1454" y="1722"/>
                </a:lnTo>
                <a:lnTo>
                  <a:pt x="1306" y="1702"/>
                </a:lnTo>
                <a:lnTo>
                  <a:pt x="1164" y="1678"/>
                </a:lnTo>
                <a:lnTo>
                  <a:pt x="1028" y="1648"/>
                </a:lnTo>
                <a:lnTo>
                  <a:pt x="898" y="1614"/>
                </a:lnTo>
                <a:lnTo>
                  <a:pt x="776" y="1576"/>
                </a:lnTo>
                <a:lnTo>
                  <a:pt x="662" y="1532"/>
                </a:lnTo>
                <a:lnTo>
                  <a:pt x="554" y="1486"/>
                </a:lnTo>
                <a:lnTo>
                  <a:pt x="458" y="1436"/>
                </a:lnTo>
                <a:lnTo>
                  <a:pt x="370" y="1382"/>
                </a:lnTo>
                <a:lnTo>
                  <a:pt x="292" y="1326"/>
                </a:lnTo>
                <a:lnTo>
                  <a:pt x="224" y="1266"/>
                </a:lnTo>
                <a:lnTo>
                  <a:pt x="166" y="1204"/>
                </a:lnTo>
                <a:lnTo>
                  <a:pt x="122" y="1140"/>
                </a:lnTo>
                <a:lnTo>
                  <a:pt x="88" y="1074"/>
                </a:lnTo>
                <a:lnTo>
                  <a:pt x="68" y="1004"/>
                </a:lnTo>
                <a:lnTo>
                  <a:pt x="62" y="934"/>
                </a:lnTo>
                <a:lnTo>
                  <a:pt x="68" y="864"/>
                </a:lnTo>
                <a:lnTo>
                  <a:pt x="88" y="796"/>
                </a:lnTo>
                <a:lnTo>
                  <a:pt x="122" y="730"/>
                </a:lnTo>
                <a:lnTo>
                  <a:pt x="166" y="664"/>
                </a:lnTo>
                <a:lnTo>
                  <a:pt x="224" y="602"/>
                </a:lnTo>
                <a:lnTo>
                  <a:pt x="292" y="544"/>
                </a:lnTo>
                <a:lnTo>
                  <a:pt x="370" y="486"/>
                </a:lnTo>
                <a:lnTo>
                  <a:pt x="458" y="434"/>
                </a:lnTo>
                <a:lnTo>
                  <a:pt x="554" y="382"/>
                </a:lnTo>
                <a:lnTo>
                  <a:pt x="662" y="336"/>
                </a:lnTo>
                <a:lnTo>
                  <a:pt x="776" y="294"/>
                </a:lnTo>
                <a:lnTo>
                  <a:pt x="898" y="256"/>
                </a:lnTo>
                <a:lnTo>
                  <a:pt x="1028" y="222"/>
                </a:lnTo>
                <a:lnTo>
                  <a:pt x="1164" y="192"/>
                </a:lnTo>
                <a:lnTo>
                  <a:pt x="1306" y="166"/>
                </a:lnTo>
                <a:lnTo>
                  <a:pt x="1454" y="148"/>
                </a:lnTo>
                <a:lnTo>
                  <a:pt x="1606" y="132"/>
                </a:lnTo>
                <a:lnTo>
                  <a:pt x="1762" y="124"/>
                </a:lnTo>
                <a:lnTo>
                  <a:pt x="1922" y="120"/>
                </a:lnTo>
                <a:lnTo>
                  <a:pt x="2084" y="124"/>
                </a:lnTo>
                <a:lnTo>
                  <a:pt x="2240" y="132"/>
                </a:lnTo>
                <a:lnTo>
                  <a:pt x="2392" y="148"/>
                </a:lnTo>
                <a:lnTo>
                  <a:pt x="2540" y="166"/>
                </a:lnTo>
                <a:lnTo>
                  <a:pt x="2682" y="192"/>
                </a:lnTo>
                <a:lnTo>
                  <a:pt x="2818" y="222"/>
                </a:lnTo>
                <a:lnTo>
                  <a:pt x="2948" y="256"/>
                </a:lnTo>
                <a:lnTo>
                  <a:pt x="3070" y="294"/>
                </a:lnTo>
                <a:lnTo>
                  <a:pt x="3184" y="336"/>
                </a:lnTo>
                <a:lnTo>
                  <a:pt x="3292" y="382"/>
                </a:lnTo>
                <a:lnTo>
                  <a:pt x="3388" y="434"/>
                </a:lnTo>
                <a:lnTo>
                  <a:pt x="3476" y="486"/>
                </a:lnTo>
                <a:lnTo>
                  <a:pt x="3554" y="544"/>
                </a:lnTo>
                <a:lnTo>
                  <a:pt x="3622" y="602"/>
                </a:lnTo>
                <a:lnTo>
                  <a:pt x="3680" y="664"/>
                </a:lnTo>
                <a:lnTo>
                  <a:pt x="3724" y="730"/>
                </a:lnTo>
                <a:lnTo>
                  <a:pt x="3758" y="796"/>
                </a:lnTo>
                <a:lnTo>
                  <a:pt x="3778" y="864"/>
                </a:lnTo>
                <a:lnTo>
                  <a:pt x="3784" y="934"/>
                </a:lnTo>
                <a:lnTo>
                  <a:pt x="3778" y="1004"/>
                </a:lnTo>
                <a:lnTo>
                  <a:pt x="3758" y="1074"/>
                </a:lnTo>
                <a:lnTo>
                  <a:pt x="3724" y="1140"/>
                </a:lnTo>
                <a:lnTo>
                  <a:pt x="3680" y="1204"/>
                </a:lnTo>
                <a:lnTo>
                  <a:pt x="3622" y="1266"/>
                </a:lnTo>
                <a:lnTo>
                  <a:pt x="3554" y="1326"/>
                </a:lnTo>
                <a:lnTo>
                  <a:pt x="3476" y="1382"/>
                </a:lnTo>
                <a:lnTo>
                  <a:pt x="3388" y="1436"/>
                </a:lnTo>
                <a:lnTo>
                  <a:pt x="3292" y="1486"/>
                </a:lnTo>
                <a:lnTo>
                  <a:pt x="3184" y="1532"/>
                </a:lnTo>
                <a:lnTo>
                  <a:pt x="3070" y="1576"/>
                </a:lnTo>
                <a:lnTo>
                  <a:pt x="2948" y="1614"/>
                </a:lnTo>
                <a:lnTo>
                  <a:pt x="2818" y="1648"/>
                </a:lnTo>
                <a:lnTo>
                  <a:pt x="2682" y="1678"/>
                </a:lnTo>
                <a:lnTo>
                  <a:pt x="2540" y="1702"/>
                </a:lnTo>
                <a:lnTo>
                  <a:pt x="2392" y="1722"/>
                </a:lnTo>
                <a:lnTo>
                  <a:pt x="2240" y="1736"/>
                </a:lnTo>
                <a:lnTo>
                  <a:pt x="2084" y="1746"/>
                </a:lnTo>
                <a:lnTo>
                  <a:pt x="1922" y="1748"/>
                </a:lnTo>
                <a:close/>
              </a:path>
            </a:pathLst>
          </a:custGeom>
          <a:gradFill rotWithShape="1">
            <a:gsLst>
              <a:gs pos="0">
                <a:schemeClr val="bg2">
                  <a:gamma/>
                  <a:tint val="21176"/>
                  <a:invGamma/>
                </a:schemeClr>
              </a:gs>
              <a:gs pos="100000">
                <a:schemeClr val="bg2"/>
              </a:gs>
            </a:gsLst>
            <a:lin ang="0" scaled="1"/>
          </a:gradFill>
          <a:ln w="0">
            <a:noFill/>
            <a:prstDash val="solid"/>
            <a:round/>
            <a:headEnd/>
            <a:tailEnd/>
          </a:ln>
        </p:spPr>
        <p:txBody>
          <a:bodyPr/>
          <a:lstStyle/>
          <a:p>
            <a:endParaRPr lang="en-US" dirty="0"/>
          </a:p>
        </p:txBody>
      </p:sp>
      <p:sp>
        <p:nvSpPr>
          <p:cNvPr id="15367" name="Oval 7" descr="&quot; &quot;&#10;"/>
          <p:cNvSpPr>
            <a:spLocks noChangeArrowheads="1"/>
          </p:cNvSpPr>
          <p:nvPr/>
        </p:nvSpPr>
        <p:spPr bwMode="gray">
          <a:xfrm>
            <a:off x="3810000" y="1676400"/>
            <a:ext cx="1284288" cy="1274763"/>
          </a:xfrm>
          <a:prstGeom prst="ellipse">
            <a:avLst/>
          </a:prstGeom>
          <a:gradFill rotWithShape="1">
            <a:gsLst>
              <a:gs pos="0">
                <a:schemeClr val="tx1"/>
              </a:gs>
              <a:gs pos="100000">
                <a:schemeClr val="tx1">
                  <a:gamma/>
                  <a:shade val="34510"/>
                  <a:invGamma/>
                </a:schemeClr>
              </a:gs>
            </a:gsLst>
            <a:path path="shape">
              <a:fillToRect l="50000" t="50000" r="50000" b="50000"/>
            </a:path>
          </a:gradFill>
          <a:ln w="9525">
            <a:noFill/>
            <a:round/>
            <a:headEnd/>
            <a:tailEnd/>
          </a:ln>
          <a:effectLst>
            <a:prstShdw prst="shdw12" dist="76200" dir="10800000">
              <a:schemeClr val="bg2">
                <a:alpha val="50000"/>
              </a:schemeClr>
            </a:prstShdw>
          </a:effectLst>
        </p:spPr>
        <p:txBody>
          <a:bodyPr wrap="none" anchor="ctr"/>
          <a:lstStyle/>
          <a:p>
            <a:pPr algn="ctr"/>
            <a:endParaRPr lang="en-US" dirty="0">
              <a:solidFill>
                <a:schemeClr val="bg1"/>
              </a:solidFill>
            </a:endParaRPr>
          </a:p>
        </p:txBody>
      </p:sp>
      <p:sp>
        <p:nvSpPr>
          <p:cNvPr id="15382" name="Text Box 22"/>
          <p:cNvSpPr txBox="1">
            <a:spLocks noChangeArrowheads="1"/>
          </p:cNvSpPr>
          <p:nvPr/>
        </p:nvSpPr>
        <p:spPr bwMode="gray">
          <a:xfrm>
            <a:off x="3886200" y="2133600"/>
            <a:ext cx="1121589" cy="369332"/>
          </a:xfrm>
          <a:prstGeom prst="rect">
            <a:avLst/>
          </a:prstGeom>
          <a:noFill/>
          <a:ln w="9525">
            <a:noFill/>
            <a:miter lim="800000"/>
            <a:headEnd/>
            <a:tailEnd/>
          </a:ln>
          <a:effectLst/>
        </p:spPr>
        <p:txBody>
          <a:bodyPr wrap="none">
            <a:spAutoFit/>
          </a:bodyPr>
          <a:lstStyle/>
          <a:p>
            <a:pPr eaLnBrk="0" hangingPunct="0"/>
            <a:r>
              <a:rPr lang="en-US" dirty="0" smtClean="0">
                <a:solidFill>
                  <a:schemeClr val="bg1"/>
                </a:solidFill>
                <a:latin typeface="Verdana" pitchFamily="34" charset="0"/>
              </a:rPr>
              <a:t>Drafting</a:t>
            </a:r>
            <a:endParaRPr lang="en-US" dirty="0">
              <a:solidFill>
                <a:schemeClr val="bg1"/>
              </a:solidFill>
              <a:latin typeface="Verdana" pitchFamily="34" charset="0"/>
            </a:endParaRPr>
          </a:p>
        </p:txBody>
      </p:sp>
      <p:sp>
        <p:nvSpPr>
          <p:cNvPr id="15379" name="Oval 19" descr="&quot; &quot;&#10;"/>
          <p:cNvSpPr>
            <a:spLocks noChangeArrowheads="1"/>
          </p:cNvSpPr>
          <p:nvPr/>
        </p:nvSpPr>
        <p:spPr bwMode="gray">
          <a:xfrm>
            <a:off x="6781800" y="1905000"/>
            <a:ext cx="1212850" cy="1274763"/>
          </a:xfrm>
          <a:prstGeom prst="ellipse">
            <a:avLst/>
          </a:prstGeom>
          <a:gradFill rotWithShape="1">
            <a:gsLst>
              <a:gs pos="0">
                <a:schemeClr val="folHlink"/>
              </a:gs>
              <a:gs pos="100000">
                <a:schemeClr val="folHlink">
                  <a:gamma/>
                  <a:shade val="34510"/>
                  <a:invGamma/>
                </a:schemeClr>
              </a:gs>
            </a:gsLst>
            <a:path path="shape">
              <a:fillToRect l="50000" t="50000" r="50000" b="50000"/>
            </a:path>
          </a:gradFill>
          <a:ln w="9525">
            <a:noFill/>
            <a:round/>
            <a:headEnd/>
            <a:tailEnd/>
          </a:ln>
          <a:effectLst>
            <a:prstShdw prst="shdw12" dist="76200" dir="10800000">
              <a:schemeClr val="bg2">
                <a:alpha val="50000"/>
              </a:schemeClr>
            </a:prstShdw>
          </a:effectLst>
        </p:spPr>
        <p:txBody>
          <a:bodyPr wrap="none" anchor="ctr"/>
          <a:lstStyle/>
          <a:p>
            <a:pPr algn="ctr"/>
            <a:endParaRPr lang="en-US" dirty="0">
              <a:solidFill>
                <a:schemeClr val="bg1"/>
              </a:solidFill>
            </a:endParaRPr>
          </a:p>
        </p:txBody>
      </p:sp>
      <p:sp>
        <p:nvSpPr>
          <p:cNvPr id="15383" name="Text Box 23"/>
          <p:cNvSpPr txBox="1">
            <a:spLocks noChangeArrowheads="1"/>
          </p:cNvSpPr>
          <p:nvPr/>
        </p:nvSpPr>
        <p:spPr bwMode="gray">
          <a:xfrm>
            <a:off x="6858000" y="2411413"/>
            <a:ext cx="1152047" cy="369332"/>
          </a:xfrm>
          <a:prstGeom prst="rect">
            <a:avLst/>
          </a:prstGeom>
          <a:noFill/>
          <a:ln w="9525">
            <a:noFill/>
            <a:miter lim="800000"/>
            <a:headEnd/>
            <a:tailEnd/>
          </a:ln>
          <a:effectLst/>
        </p:spPr>
        <p:txBody>
          <a:bodyPr wrap="none">
            <a:spAutoFit/>
          </a:bodyPr>
          <a:lstStyle/>
          <a:p>
            <a:pPr eaLnBrk="0" hangingPunct="0"/>
            <a:r>
              <a:rPr lang="en-US" dirty="0" smtClean="0">
                <a:solidFill>
                  <a:schemeClr val="bg1"/>
                </a:solidFill>
                <a:latin typeface="Verdana" pitchFamily="34" charset="0"/>
              </a:rPr>
              <a:t>Revising</a:t>
            </a:r>
            <a:endParaRPr lang="en-US" dirty="0">
              <a:solidFill>
                <a:schemeClr val="bg1"/>
              </a:solidFill>
              <a:latin typeface="Verdana" pitchFamily="34" charset="0"/>
            </a:endParaRPr>
          </a:p>
        </p:txBody>
      </p:sp>
      <p:sp>
        <p:nvSpPr>
          <p:cNvPr id="15376" name="Oval 16" descr="&quot; &quot;&#10;"/>
          <p:cNvSpPr>
            <a:spLocks noChangeArrowheads="1"/>
          </p:cNvSpPr>
          <p:nvPr/>
        </p:nvSpPr>
        <p:spPr bwMode="gray">
          <a:xfrm>
            <a:off x="4953000" y="4267200"/>
            <a:ext cx="1284288" cy="1274763"/>
          </a:xfrm>
          <a:prstGeom prst="ellipse">
            <a:avLst/>
          </a:prstGeom>
          <a:gradFill rotWithShape="1">
            <a:gsLst>
              <a:gs pos="0">
                <a:schemeClr val="hlink"/>
              </a:gs>
              <a:gs pos="100000">
                <a:schemeClr val="hlink">
                  <a:gamma/>
                  <a:shade val="46275"/>
                  <a:invGamma/>
                </a:schemeClr>
              </a:gs>
            </a:gsLst>
            <a:path path="shape">
              <a:fillToRect l="50000" t="50000" r="50000" b="50000"/>
            </a:path>
          </a:gradFill>
          <a:ln w="9525">
            <a:noFill/>
            <a:round/>
            <a:headEnd/>
            <a:tailEnd/>
          </a:ln>
          <a:effectLst>
            <a:prstShdw prst="shdw12" dist="76200" dir="10800000">
              <a:schemeClr val="bg2">
                <a:alpha val="50000"/>
              </a:schemeClr>
            </a:prstShdw>
          </a:effectLst>
        </p:spPr>
        <p:txBody>
          <a:bodyPr wrap="none" anchor="ctr"/>
          <a:lstStyle/>
          <a:p>
            <a:pPr algn="ctr"/>
            <a:endParaRPr lang="en-US" dirty="0">
              <a:solidFill>
                <a:schemeClr val="bg1"/>
              </a:solidFill>
            </a:endParaRPr>
          </a:p>
        </p:txBody>
      </p:sp>
      <p:sp>
        <p:nvSpPr>
          <p:cNvPr id="15384" name="Text Box 24"/>
          <p:cNvSpPr txBox="1">
            <a:spLocks noChangeArrowheads="1"/>
          </p:cNvSpPr>
          <p:nvPr/>
        </p:nvSpPr>
        <p:spPr bwMode="gray">
          <a:xfrm>
            <a:off x="5109833" y="4572000"/>
            <a:ext cx="986167" cy="830997"/>
          </a:xfrm>
          <a:prstGeom prst="rect">
            <a:avLst/>
          </a:prstGeom>
          <a:noFill/>
          <a:ln w="9525">
            <a:noFill/>
            <a:miter lim="800000"/>
            <a:headEnd/>
            <a:tailEnd/>
          </a:ln>
          <a:effectLst/>
        </p:spPr>
        <p:txBody>
          <a:bodyPr wrap="none">
            <a:spAutoFit/>
          </a:bodyPr>
          <a:lstStyle/>
          <a:p>
            <a:pPr eaLnBrk="0" hangingPunct="0"/>
            <a:r>
              <a:rPr lang="en-US" sz="1600" dirty="0" smtClean="0">
                <a:solidFill>
                  <a:schemeClr val="bg1"/>
                </a:solidFill>
                <a:latin typeface="Verdana" pitchFamily="34" charset="0"/>
              </a:rPr>
              <a:t>Editing/</a:t>
            </a:r>
          </a:p>
          <a:p>
            <a:pPr eaLnBrk="0" hangingPunct="0"/>
            <a:r>
              <a:rPr lang="en-US" sz="1600" dirty="0" smtClean="0">
                <a:solidFill>
                  <a:schemeClr val="bg1"/>
                </a:solidFill>
                <a:latin typeface="Verdana" pitchFamily="34" charset="0"/>
              </a:rPr>
              <a:t>Proof-</a:t>
            </a:r>
          </a:p>
          <a:p>
            <a:pPr eaLnBrk="0" hangingPunct="0"/>
            <a:r>
              <a:rPr lang="en-US" sz="1600" dirty="0" smtClean="0">
                <a:solidFill>
                  <a:schemeClr val="bg1"/>
                </a:solidFill>
                <a:latin typeface="Verdana" pitchFamily="34" charset="0"/>
              </a:rPr>
              <a:t>reading</a:t>
            </a:r>
            <a:endParaRPr lang="en-US" sz="1600" dirty="0">
              <a:solidFill>
                <a:schemeClr val="bg1"/>
              </a:solidFill>
              <a:latin typeface="Verdana" pitchFamily="34" charset="0"/>
            </a:endParaRPr>
          </a:p>
        </p:txBody>
      </p:sp>
      <p:sp>
        <p:nvSpPr>
          <p:cNvPr id="15373" name="Oval 13" descr="&quot; &quot;"/>
          <p:cNvSpPr>
            <a:spLocks noChangeArrowheads="1"/>
          </p:cNvSpPr>
          <p:nvPr/>
        </p:nvSpPr>
        <p:spPr bwMode="gray">
          <a:xfrm>
            <a:off x="2178050" y="4897438"/>
            <a:ext cx="1282700" cy="1274762"/>
          </a:xfrm>
          <a:prstGeom prst="ellipse">
            <a:avLst/>
          </a:prstGeom>
          <a:gradFill rotWithShape="1">
            <a:gsLst>
              <a:gs pos="0">
                <a:schemeClr val="accent2"/>
              </a:gs>
              <a:gs pos="100000">
                <a:schemeClr val="accent2">
                  <a:gamma/>
                  <a:shade val="35686"/>
                  <a:invGamma/>
                </a:schemeClr>
              </a:gs>
            </a:gsLst>
            <a:path path="shape">
              <a:fillToRect l="50000" t="50000" r="50000" b="50000"/>
            </a:path>
          </a:gradFill>
          <a:ln w="9525">
            <a:noFill/>
            <a:round/>
            <a:headEnd/>
            <a:tailEnd/>
          </a:ln>
          <a:effectLst>
            <a:prstShdw prst="shdw12" dist="76200" dir="10800000">
              <a:schemeClr val="bg2">
                <a:alpha val="50000"/>
              </a:schemeClr>
            </a:prstShdw>
          </a:effectLst>
        </p:spPr>
        <p:txBody>
          <a:bodyPr wrap="none" anchor="ctr"/>
          <a:lstStyle/>
          <a:p>
            <a:pPr algn="ctr"/>
            <a:endParaRPr lang="en-US" dirty="0">
              <a:solidFill>
                <a:schemeClr val="bg1"/>
              </a:solidFill>
            </a:endParaRPr>
          </a:p>
        </p:txBody>
      </p:sp>
      <p:sp>
        <p:nvSpPr>
          <p:cNvPr id="15385" name="Text Box 25"/>
          <p:cNvSpPr txBox="1">
            <a:spLocks noChangeArrowheads="1"/>
          </p:cNvSpPr>
          <p:nvPr/>
        </p:nvSpPr>
        <p:spPr bwMode="gray">
          <a:xfrm>
            <a:off x="2436813" y="5257800"/>
            <a:ext cx="765979" cy="646331"/>
          </a:xfrm>
          <a:prstGeom prst="rect">
            <a:avLst/>
          </a:prstGeom>
          <a:noFill/>
          <a:ln w="9525">
            <a:noFill/>
            <a:miter lim="800000"/>
            <a:headEnd/>
            <a:tailEnd/>
          </a:ln>
          <a:effectLst/>
        </p:spPr>
        <p:txBody>
          <a:bodyPr wrap="none">
            <a:spAutoFit/>
          </a:bodyPr>
          <a:lstStyle/>
          <a:p>
            <a:pPr eaLnBrk="0" hangingPunct="0"/>
            <a:r>
              <a:rPr lang="en-US" dirty="0" smtClean="0">
                <a:solidFill>
                  <a:schemeClr val="bg1"/>
                </a:solidFill>
                <a:latin typeface="Verdana" pitchFamily="34" charset="0"/>
              </a:rPr>
              <a:t>Final</a:t>
            </a:r>
          </a:p>
          <a:p>
            <a:pPr eaLnBrk="0" hangingPunct="0"/>
            <a:r>
              <a:rPr lang="en-US" dirty="0" smtClean="0">
                <a:solidFill>
                  <a:schemeClr val="bg1"/>
                </a:solidFill>
                <a:latin typeface="Verdana" pitchFamily="34" charset="0"/>
              </a:rPr>
              <a:t>Copy</a:t>
            </a:r>
            <a:endParaRPr lang="en-US" dirty="0">
              <a:solidFill>
                <a:schemeClr val="bg1"/>
              </a:solidFill>
              <a:latin typeface="Verdana" pitchFamily="34" charset="0"/>
            </a:endParaRPr>
          </a:p>
        </p:txBody>
      </p:sp>
      <p:sp>
        <p:nvSpPr>
          <p:cNvPr id="15370" name="Oval 10" descr="&quot; &quot;&#10;"/>
          <p:cNvSpPr>
            <a:spLocks noChangeArrowheads="1"/>
          </p:cNvSpPr>
          <p:nvPr/>
        </p:nvSpPr>
        <p:spPr bwMode="gray">
          <a:xfrm>
            <a:off x="1295400" y="3200400"/>
            <a:ext cx="1284288" cy="1274763"/>
          </a:xfrm>
          <a:prstGeom prst="ellipse">
            <a:avLst/>
          </a:prstGeom>
          <a:gradFill rotWithShape="1">
            <a:gsLst>
              <a:gs pos="0">
                <a:schemeClr val="accent1"/>
              </a:gs>
              <a:gs pos="100000">
                <a:schemeClr val="accent1">
                  <a:gamma/>
                  <a:shade val="31373"/>
                  <a:invGamma/>
                </a:schemeClr>
              </a:gs>
            </a:gsLst>
            <a:path path="shape">
              <a:fillToRect l="50000" t="50000" r="50000" b="50000"/>
            </a:path>
          </a:gradFill>
          <a:ln w="9525">
            <a:noFill/>
            <a:round/>
            <a:headEnd/>
            <a:tailEnd/>
          </a:ln>
          <a:effectLst>
            <a:prstShdw prst="shdw12" dist="76200" dir="10800000">
              <a:schemeClr val="bg2">
                <a:alpha val="50000"/>
              </a:schemeClr>
            </a:prstShdw>
          </a:effectLst>
        </p:spPr>
        <p:txBody>
          <a:bodyPr wrap="none" anchor="ctr"/>
          <a:lstStyle/>
          <a:p>
            <a:pPr algn="ctr"/>
            <a:endParaRPr lang="en-US" dirty="0">
              <a:solidFill>
                <a:schemeClr val="bg1"/>
              </a:solidFill>
            </a:endParaRPr>
          </a:p>
        </p:txBody>
      </p:sp>
      <p:sp>
        <p:nvSpPr>
          <p:cNvPr id="15381" name="Text Box 21"/>
          <p:cNvSpPr txBox="1">
            <a:spLocks noChangeArrowheads="1"/>
          </p:cNvSpPr>
          <p:nvPr/>
        </p:nvSpPr>
        <p:spPr bwMode="gray">
          <a:xfrm>
            <a:off x="1295400" y="3657600"/>
            <a:ext cx="1316001" cy="338554"/>
          </a:xfrm>
          <a:prstGeom prst="rect">
            <a:avLst/>
          </a:prstGeom>
          <a:noFill/>
          <a:ln w="9525">
            <a:noFill/>
            <a:miter lim="800000"/>
            <a:headEnd/>
            <a:tailEnd/>
          </a:ln>
          <a:effectLst/>
        </p:spPr>
        <p:txBody>
          <a:bodyPr wrap="none">
            <a:spAutoFit/>
          </a:bodyPr>
          <a:lstStyle/>
          <a:p>
            <a:pPr eaLnBrk="0" hangingPunct="0"/>
            <a:r>
              <a:rPr lang="en-US" sz="1600" dirty="0" smtClean="0">
                <a:solidFill>
                  <a:schemeClr val="bg1"/>
                </a:solidFill>
                <a:latin typeface="Verdana" pitchFamily="34" charset="0"/>
              </a:rPr>
              <a:t>Pre-writing</a:t>
            </a:r>
            <a:endParaRPr lang="en-US" sz="1600" dirty="0">
              <a:solidFill>
                <a:schemeClr val="bg1"/>
              </a:solidFill>
              <a:latin typeface="Verdana" pitchFamily="34" charset="0"/>
            </a:endParaRPr>
          </a:p>
        </p:txBody>
      </p:sp>
      <p:pic>
        <p:nvPicPr>
          <p:cNvPr id="18" name="Picture 17" descr="&quot; &quot;"/>
          <p:cNvPicPr>
            <a:picLocks noChangeAspect="1"/>
          </p:cNvPicPr>
          <p:nvPr/>
        </p:nvPicPr>
        <p:blipFill>
          <a:blip r:embed="rId3" cstate="print"/>
          <a:stretch>
            <a:fillRect/>
          </a:stretch>
        </p:blipFill>
        <p:spPr>
          <a:xfrm>
            <a:off x="3352800" y="3048000"/>
            <a:ext cx="2380953" cy="140952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20" name="Picture 19" descr="&quot; &quot;"/>
          <p:cNvPicPr>
            <a:picLocks noChangeAspect="1"/>
          </p:cNvPicPr>
          <p:nvPr/>
        </p:nvPicPr>
        <p:blipFill>
          <a:blip r:embed="rId4" cstate="print">
            <a:clrChange>
              <a:clrFrom>
                <a:srgbClr val="FDFDFD"/>
              </a:clrFrom>
              <a:clrTo>
                <a:srgbClr val="FDFDFD">
                  <a:alpha val="0"/>
                </a:srgbClr>
              </a:clrTo>
            </a:clrChange>
          </a:blip>
          <a:stretch>
            <a:fillRect/>
          </a:stretch>
        </p:blipFill>
        <p:spPr>
          <a:xfrm>
            <a:off x="7239000" y="5943600"/>
            <a:ext cx="1524000" cy="632081"/>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1774209" y="270681"/>
            <a:ext cx="7162800" cy="1371600"/>
          </a:xfrm>
        </p:spPr>
        <p:txBody>
          <a:bodyPr>
            <a:noAutofit/>
          </a:bodyPr>
          <a:lstStyle/>
          <a:p>
            <a:r>
              <a:rPr lang="en-US" sz="3600" b="1" dirty="0" smtClean="0"/>
              <a:t>The </a:t>
            </a:r>
            <a:r>
              <a:rPr lang="en-US" sz="3600" b="1" dirty="0" smtClean="0"/>
              <a:t>Writing </a:t>
            </a:r>
            <a:r>
              <a:rPr lang="en-US" sz="3600" b="1" dirty="0" smtClean="0"/>
              <a:t>Scoring </a:t>
            </a:r>
            <a:r>
              <a:rPr lang="en-US" sz="3600" b="1" dirty="0" smtClean="0"/>
              <a:t>Guide: Purposes</a:t>
            </a:r>
            <a:endParaRPr lang="en-US" sz="3600" b="1" dirty="0"/>
          </a:p>
        </p:txBody>
      </p:sp>
      <p:sp>
        <p:nvSpPr>
          <p:cNvPr id="3" name="Content Placeholder 2"/>
          <p:cNvSpPr>
            <a:spLocks noGrp="1"/>
          </p:cNvSpPr>
          <p:nvPr>
            <p:ph sz="quarter" idx="1"/>
          </p:nvPr>
        </p:nvSpPr>
        <p:spPr>
          <a:xfrm>
            <a:off x="228600" y="1971502"/>
            <a:ext cx="8229600" cy="4343400"/>
          </a:xfrm>
        </p:spPr>
        <p:txBody>
          <a:bodyPr/>
          <a:lstStyle/>
          <a:p>
            <a:pPr>
              <a:buNone/>
            </a:pPr>
            <a:endParaRPr lang="en-US" sz="2400" b="1" dirty="0" smtClean="0">
              <a:solidFill>
                <a:schemeClr val="accent4">
                  <a:lumMod val="50000"/>
                </a:schemeClr>
              </a:solidFill>
            </a:endParaRPr>
          </a:p>
          <a:p>
            <a:pPr marL="1200150" lvl="1" indent="-742950">
              <a:buClr>
                <a:schemeClr val="accent4">
                  <a:lumMod val="50000"/>
                </a:schemeClr>
              </a:buClr>
              <a:buSzPct val="100000"/>
              <a:buFont typeface="+mj-lt"/>
              <a:buAutoNum type="arabicPeriod"/>
            </a:pPr>
            <a:r>
              <a:rPr lang="en-US" sz="3600" dirty="0" smtClean="0"/>
              <a:t>Instructional Tool</a:t>
            </a:r>
          </a:p>
          <a:p>
            <a:pPr marL="1200150" lvl="1" indent="-742950">
              <a:buClr>
                <a:schemeClr val="accent4">
                  <a:lumMod val="50000"/>
                </a:schemeClr>
              </a:buClr>
              <a:buSzPct val="100000"/>
              <a:buFont typeface="+mj-lt"/>
              <a:buAutoNum type="arabicPeriod"/>
            </a:pPr>
            <a:r>
              <a:rPr lang="en-US" sz="3600" dirty="0" smtClean="0"/>
              <a:t>Formative Assessment</a:t>
            </a:r>
          </a:p>
          <a:p>
            <a:pPr marL="1200150" lvl="1" indent="-742950">
              <a:buClr>
                <a:schemeClr val="accent4">
                  <a:lumMod val="50000"/>
                </a:schemeClr>
              </a:buClr>
              <a:buSzPct val="100000"/>
              <a:buFont typeface="+mj-lt"/>
              <a:buAutoNum type="arabicPeriod"/>
            </a:pPr>
            <a:r>
              <a:rPr lang="en-US" sz="3600" dirty="0" smtClean="0"/>
              <a:t>Summative Assessment</a:t>
            </a:r>
          </a:p>
          <a:p>
            <a:pPr marL="1200150" lvl="1" indent="-742950">
              <a:buClr>
                <a:schemeClr val="accent4">
                  <a:lumMod val="50000"/>
                </a:schemeClr>
              </a:buClr>
              <a:buSzPct val="100000"/>
              <a:buFont typeface="+mj-lt"/>
              <a:buAutoNum type="arabicPeriod"/>
            </a:pPr>
            <a:r>
              <a:rPr lang="en-US" sz="3600" dirty="0" smtClean="0"/>
              <a:t>Demonstrate Proficiency in the Essential Skill of Writing to earn an Oregon Diploma</a:t>
            </a:r>
            <a:endParaRPr lang="en-US" sz="3600" dirty="0"/>
          </a:p>
        </p:txBody>
      </p:sp>
      <p:pic>
        <p:nvPicPr>
          <p:cNvPr id="5" name="Picture 4" descr="&quot; &quot;"/>
          <p:cNvPicPr>
            <a:picLocks noChangeAspect="1"/>
          </p:cNvPicPr>
          <p:nvPr/>
        </p:nvPicPr>
        <p:blipFill>
          <a:blip r:embed="rId3" cstate="print">
            <a:clrChange>
              <a:clrFrom>
                <a:srgbClr val="FDFDFD"/>
              </a:clrFrom>
              <a:clrTo>
                <a:srgbClr val="FDFDFD">
                  <a:alpha val="0"/>
                </a:srgbClr>
              </a:clrTo>
            </a:clrChange>
          </a:blip>
          <a:stretch>
            <a:fillRect/>
          </a:stretch>
        </p:blipFill>
        <p:spPr>
          <a:xfrm>
            <a:off x="228600" y="304800"/>
            <a:ext cx="1524000" cy="632081"/>
          </a:xfrm>
          <a:prstGeom prst="rect">
            <a:avLst/>
          </a:prstGeom>
        </p:spPr>
      </p:pic>
      <p:pic>
        <p:nvPicPr>
          <p:cNvPr id="6" name="Picture 5" descr="Essential Skills &#10;The Oregon Diploma&#10;Movinig Education Forward&#10;Assessment Option"/>
          <p:cNvPicPr>
            <a:picLocks noChangeAspect="1"/>
          </p:cNvPicPr>
          <p:nvPr/>
        </p:nvPicPr>
        <p:blipFill>
          <a:blip r:embed="rId4" cstate="print"/>
          <a:stretch>
            <a:fillRect/>
          </a:stretch>
        </p:blipFill>
        <p:spPr>
          <a:xfrm>
            <a:off x="5665694" y="990600"/>
            <a:ext cx="3173506" cy="196180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0" y="0"/>
            <a:ext cx="5486400" cy="4267200"/>
          </a:xfrm>
        </p:spPr>
        <p:txBody>
          <a:bodyPr>
            <a:normAutofit fontScale="90000"/>
          </a:bodyPr>
          <a:lstStyle/>
          <a:p>
            <a:pPr algn="ctr"/>
            <a:r>
              <a:rPr lang="en-US" dirty="0" smtClean="0">
                <a:solidFill>
                  <a:srgbClr val="009999"/>
                </a:solidFill>
              </a:rPr>
              <a:t/>
            </a:r>
            <a:br>
              <a:rPr lang="en-US" dirty="0" smtClean="0">
                <a:solidFill>
                  <a:srgbClr val="009999"/>
                </a:solidFill>
              </a:rPr>
            </a:br>
            <a:r>
              <a:rPr lang="en-US" dirty="0" smtClean="0">
                <a:solidFill>
                  <a:srgbClr val="009999"/>
                </a:solidFill>
              </a:rPr>
              <a:t> </a:t>
            </a:r>
            <a:r>
              <a:rPr lang="en-US" sz="4400" dirty="0" smtClean="0">
                <a:solidFill>
                  <a:schemeClr val="bg2">
                    <a:lumMod val="25000"/>
                  </a:schemeClr>
                </a:solidFill>
              </a:rPr>
              <a:t>Using the</a:t>
            </a:r>
            <a:br>
              <a:rPr lang="en-US" sz="4400" dirty="0" smtClean="0">
                <a:solidFill>
                  <a:schemeClr val="bg2">
                    <a:lumMod val="25000"/>
                  </a:schemeClr>
                </a:solidFill>
              </a:rPr>
            </a:br>
            <a:r>
              <a:rPr lang="en-US" sz="4400" dirty="0" smtClean="0">
                <a:solidFill>
                  <a:schemeClr val="bg2">
                    <a:lumMod val="25000"/>
                  </a:schemeClr>
                </a:solidFill>
              </a:rPr>
              <a:t>Scoring Guide</a:t>
            </a:r>
            <a:br>
              <a:rPr lang="en-US" sz="4400" dirty="0" smtClean="0">
                <a:solidFill>
                  <a:schemeClr val="bg2">
                    <a:lumMod val="25000"/>
                  </a:schemeClr>
                </a:solidFill>
              </a:rPr>
            </a:br>
            <a:r>
              <a:rPr lang="en-US" sz="4400" dirty="0" smtClean="0">
                <a:solidFill>
                  <a:schemeClr val="bg2">
                    <a:lumMod val="25000"/>
                  </a:schemeClr>
                </a:solidFill>
              </a:rPr>
              <a:t>as an instructional tool during prewriting and drafting</a:t>
            </a:r>
            <a:endParaRPr lang="en-US" sz="4400" dirty="0">
              <a:solidFill>
                <a:schemeClr val="bg2">
                  <a:lumMod val="25000"/>
                </a:schemeClr>
              </a:solidFill>
            </a:endParaRPr>
          </a:p>
        </p:txBody>
      </p:sp>
      <p:pic>
        <p:nvPicPr>
          <p:cNvPr id="7" name="Picture 6" descr="&quot; &quot;"/>
          <p:cNvPicPr>
            <a:picLocks noChangeAspect="1"/>
          </p:cNvPicPr>
          <p:nvPr/>
        </p:nvPicPr>
        <p:blipFill>
          <a:blip r:embed="rId3" cstate="print">
            <a:clrChange>
              <a:clrFrom>
                <a:srgbClr val="FDFDFD"/>
              </a:clrFrom>
              <a:clrTo>
                <a:srgbClr val="FDFDFD">
                  <a:alpha val="0"/>
                </a:srgbClr>
              </a:clrTo>
            </a:clrChange>
          </a:blip>
          <a:stretch>
            <a:fillRect/>
          </a:stretch>
        </p:blipFill>
        <p:spPr>
          <a:xfrm>
            <a:off x="6934200" y="6225919"/>
            <a:ext cx="1524000" cy="632081"/>
          </a:xfrm>
          <a:prstGeom prst="rect">
            <a:avLst/>
          </a:prstGeom>
        </p:spPr>
      </p:pic>
      <p:sp>
        <p:nvSpPr>
          <p:cNvPr id="10" name="TextBox 9"/>
          <p:cNvSpPr txBox="1"/>
          <p:nvPr/>
        </p:nvSpPr>
        <p:spPr>
          <a:xfrm>
            <a:off x="533400" y="4517410"/>
            <a:ext cx="8077200" cy="2492990"/>
          </a:xfrm>
          <a:prstGeom prst="rect">
            <a:avLst/>
          </a:prstGeom>
          <a:noFill/>
        </p:spPr>
        <p:txBody>
          <a:bodyPr wrap="square" rtlCol="0">
            <a:spAutoFit/>
          </a:bodyPr>
          <a:lstStyle/>
          <a:p>
            <a:pPr indent="-457200">
              <a:spcAft>
                <a:spcPts val="600"/>
              </a:spcAft>
              <a:buFont typeface="Wingdings" pitchFamily="2" charset="2"/>
              <a:buChar char="q"/>
              <a:tabLst>
                <a:tab pos="457200" algn="l"/>
              </a:tabLst>
            </a:pPr>
            <a:r>
              <a:rPr lang="en-US" sz="3200" dirty="0" smtClean="0">
                <a:solidFill>
                  <a:schemeClr val="accent3">
                    <a:lumMod val="75000"/>
                    <a:lumOff val="25000"/>
                  </a:schemeClr>
                </a:solidFill>
              </a:rPr>
              <a:t>Set expectations for writing activity</a:t>
            </a:r>
          </a:p>
          <a:p>
            <a:pPr indent="-457200">
              <a:spcAft>
                <a:spcPts val="600"/>
              </a:spcAft>
              <a:buFont typeface="Wingdings" pitchFamily="2" charset="2"/>
              <a:buChar char="q"/>
              <a:tabLst>
                <a:tab pos="520700" algn="l"/>
              </a:tabLst>
            </a:pPr>
            <a:r>
              <a:rPr lang="en-US" sz="3200" dirty="0" smtClean="0">
                <a:solidFill>
                  <a:schemeClr val="accent3">
                    <a:lumMod val="75000"/>
                    <a:lumOff val="25000"/>
                  </a:schemeClr>
                </a:solidFill>
              </a:rPr>
              <a:t>Teacher or peers give feedback during 	rough draft stage on ideas/content &amp; 	organization</a:t>
            </a:r>
          </a:p>
          <a:p>
            <a:endParaRPr lang="en-US" dirty="0"/>
          </a:p>
        </p:txBody>
      </p:sp>
      <p:pic>
        <p:nvPicPr>
          <p:cNvPr id="11" name="Picture 10" descr="&quot; &quot;"/>
          <p:cNvPicPr>
            <a:picLocks noChangeAspect="1"/>
          </p:cNvPicPr>
          <p:nvPr/>
        </p:nvPicPr>
        <p:blipFill>
          <a:blip r:embed="rId4" cstate="print"/>
          <a:srcRect t="12500" r="29167"/>
          <a:stretch>
            <a:fillRect/>
          </a:stretch>
        </p:blipFill>
        <p:spPr>
          <a:xfrm>
            <a:off x="5230586" y="990600"/>
            <a:ext cx="3532414" cy="2909047"/>
          </a:xfrm>
          <a:prstGeom prst="snip2DiagRect">
            <a:avLst/>
          </a:prstGeom>
          <a:solidFill>
            <a:srgbClr val="FFFFFF">
              <a:shade val="85000"/>
            </a:srgbClr>
          </a:solidFill>
          <a:ln w="190500" cap="sq">
            <a:no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133600" y="381000"/>
            <a:ext cx="6553200" cy="1096962"/>
          </a:xfrm>
        </p:spPr>
        <p:txBody>
          <a:bodyPr>
            <a:normAutofit fontScale="90000"/>
          </a:bodyPr>
          <a:lstStyle/>
          <a:p>
            <a:r>
              <a:rPr lang="en-US" dirty="0" smtClean="0">
                <a:solidFill>
                  <a:schemeClr val="accent4">
                    <a:lumMod val="50000"/>
                  </a:schemeClr>
                </a:solidFill>
              </a:rPr>
              <a:t>Using the Scoring guide as an instructional tool </a:t>
            </a:r>
            <a:endParaRPr lang="en-US" dirty="0">
              <a:solidFill>
                <a:schemeClr val="accent4">
                  <a:lumMod val="50000"/>
                </a:schemeClr>
              </a:solidFill>
            </a:endParaRPr>
          </a:p>
        </p:txBody>
      </p:sp>
      <p:sp>
        <p:nvSpPr>
          <p:cNvPr id="12" name="TextBox 11"/>
          <p:cNvSpPr txBox="1"/>
          <p:nvPr/>
        </p:nvSpPr>
        <p:spPr>
          <a:xfrm>
            <a:off x="609600" y="1447800"/>
            <a:ext cx="8915400" cy="646331"/>
          </a:xfrm>
          <a:prstGeom prst="rect">
            <a:avLst/>
          </a:prstGeom>
          <a:noFill/>
        </p:spPr>
        <p:txBody>
          <a:bodyPr wrap="square" rtlCol="0">
            <a:spAutoFit/>
          </a:bodyPr>
          <a:lstStyle/>
          <a:p>
            <a:r>
              <a:rPr lang="en-US" sz="3600" dirty="0" smtClean="0">
                <a:solidFill>
                  <a:schemeClr val="accent4">
                    <a:lumMod val="50000"/>
                  </a:schemeClr>
                </a:solidFill>
              </a:rPr>
              <a:t>during editing, revising, &amp; proofreading</a:t>
            </a:r>
            <a:endParaRPr lang="en-US" sz="3600" dirty="0">
              <a:solidFill>
                <a:schemeClr val="accent4">
                  <a:lumMod val="50000"/>
                </a:schemeClr>
              </a:solidFill>
            </a:endParaRPr>
          </a:p>
        </p:txBody>
      </p:sp>
      <p:sp>
        <p:nvSpPr>
          <p:cNvPr id="10" name="TextBox 9"/>
          <p:cNvSpPr txBox="1"/>
          <p:nvPr/>
        </p:nvSpPr>
        <p:spPr>
          <a:xfrm>
            <a:off x="3733800" y="2667000"/>
            <a:ext cx="5257800" cy="4278094"/>
          </a:xfrm>
          <a:prstGeom prst="rect">
            <a:avLst/>
          </a:prstGeom>
          <a:noFill/>
        </p:spPr>
        <p:txBody>
          <a:bodyPr wrap="square" rtlCol="0">
            <a:spAutoFit/>
          </a:bodyPr>
          <a:lstStyle/>
          <a:p>
            <a:pPr marL="457200" indent="-457200">
              <a:spcAft>
                <a:spcPts val="1200"/>
              </a:spcAft>
              <a:buFont typeface="Wingdings" pitchFamily="2" charset="2"/>
              <a:buChar char="q"/>
              <a:tabLst>
                <a:tab pos="520700" algn="l"/>
              </a:tabLst>
            </a:pPr>
            <a:r>
              <a:rPr lang="en-US" sz="2800" dirty="0" smtClean="0">
                <a:solidFill>
                  <a:schemeClr val="accent3">
                    <a:lumMod val="75000"/>
                    <a:lumOff val="25000"/>
                  </a:schemeClr>
                </a:solidFill>
              </a:rPr>
              <a:t>Peer feedback on Sentence Fluency and Word Choice</a:t>
            </a:r>
          </a:p>
          <a:p>
            <a:pPr marL="457200" indent="-457200">
              <a:spcAft>
                <a:spcPts val="1200"/>
              </a:spcAft>
              <a:buFont typeface="Wingdings" pitchFamily="2" charset="2"/>
              <a:buChar char="q"/>
              <a:tabLst>
                <a:tab pos="520700" algn="l"/>
              </a:tabLst>
            </a:pPr>
            <a:r>
              <a:rPr lang="en-US" sz="2800" dirty="0" smtClean="0">
                <a:solidFill>
                  <a:schemeClr val="accent3">
                    <a:lumMod val="75000"/>
                    <a:lumOff val="25000"/>
                  </a:schemeClr>
                </a:solidFill>
              </a:rPr>
              <a:t>Students self-assess on Ideas/Content, Organization &amp; Conventions</a:t>
            </a:r>
          </a:p>
          <a:p>
            <a:pPr marL="457200" indent="-457200">
              <a:spcAft>
                <a:spcPts val="1200"/>
              </a:spcAft>
              <a:buFont typeface="Wingdings" pitchFamily="2" charset="2"/>
              <a:buChar char="q"/>
              <a:tabLst>
                <a:tab pos="520700" algn="l"/>
              </a:tabLst>
            </a:pPr>
            <a:r>
              <a:rPr lang="en-US" sz="2800" dirty="0" smtClean="0">
                <a:solidFill>
                  <a:schemeClr val="accent3">
                    <a:lumMod val="75000"/>
                    <a:lumOff val="25000"/>
                  </a:schemeClr>
                </a:solidFill>
              </a:rPr>
              <a:t>Students complete Student Guide to Revision before turning in final draft</a:t>
            </a:r>
          </a:p>
          <a:p>
            <a:endParaRPr lang="en-US" dirty="0"/>
          </a:p>
        </p:txBody>
      </p:sp>
      <p:pic>
        <p:nvPicPr>
          <p:cNvPr id="7" name="Picture 6" descr="&quot; &quot;"/>
          <p:cNvPicPr>
            <a:picLocks noChangeAspect="1"/>
          </p:cNvPicPr>
          <p:nvPr/>
        </p:nvPicPr>
        <p:blipFill>
          <a:blip r:embed="rId3" cstate="print">
            <a:clrChange>
              <a:clrFrom>
                <a:srgbClr val="FDFDFD"/>
              </a:clrFrom>
              <a:clrTo>
                <a:srgbClr val="FDFDFD">
                  <a:alpha val="0"/>
                </a:srgbClr>
              </a:clrTo>
            </a:clrChange>
          </a:blip>
          <a:stretch>
            <a:fillRect/>
          </a:stretch>
        </p:blipFill>
        <p:spPr>
          <a:xfrm>
            <a:off x="228600" y="304800"/>
            <a:ext cx="1837246" cy="762000"/>
          </a:xfrm>
          <a:prstGeom prst="rect">
            <a:avLst/>
          </a:prstGeom>
        </p:spPr>
      </p:pic>
      <p:pic>
        <p:nvPicPr>
          <p:cNvPr id="11" name="Picture 10" descr="&quot; &quot;"/>
          <p:cNvPicPr>
            <a:picLocks noChangeAspect="1"/>
          </p:cNvPicPr>
          <p:nvPr/>
        </p:nvPicPr>
        <p:blipFill>
          <a:blip r:embed="rId4" cstate="print"/>
          <a:stretch>
            <a:fillRect/>
          </a:stretch>
        </p:blipFill>
        <p:spPr>
          <a:xfrm>
            <a:off x="-304264" y="3124200"/>
            <a:ext cx="3961864" cy="2643307"/>
          </a:xfrm>
          <a:prstGeom prst="roundRect">
            <a:avLst/>
          </a:prstGeom>
          <a:scene3d>
            <a:camera prst="perspectiveHeroicExtremeLeftFacing"/>
            <a:lightRig rig="threePt" dir="t"/>
          </a:scene3d>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quot; &quot;"/>
          <p:cNvPicPr>
            <a:picLocks noChangeAspect="1"/>
          </p:cNvPicPr>
          <p:nvPr/>
        </p:nvPicPr>
        <p:blipFill>
          <a:blip r:embed="rId3" cstate="print">
            <a:clrChange>
              <a:clrFrom>
                <a:srgbClr val="FDFDFD"/>
              </a:clrFrom>
              <a:clrTo>
                <a:srgbClr val="FDFDFD">
                  <a:alpha val="0"/>
                </a:srgbClr>
              </a:clrTo>
            </a:clrChange>
          </a:blip>
          <a:stretch>
            <a:fillRect/>
          </a:stretch>
        </p:blipFill>
        <p:spPr>
          <a:xfrm>
            <a:off x="609600" y="5921119"/>
            <a:ext cx="1524000" cy="632081"/>
          </a:xfrm>
          <a:prstGeom prst="rect">
            <a:avLst/>
          </a:prstGeom>
        </p:spPr>
      </p:pic>
      <p:sp>
        <p:nvSpPr>
          <p:cNvPr id="7" name="Title 6"/>
          <p:cNvSpPr>
            <a:spLocks noGrp="1"/>
          </p:cNvSpPr>
          <p:nvPr>
            <p:ph type="title"/>
          </p:nvPr>
        </p:nvSpPr>
        <p:spPr>
          <a:xfrm>
            <a:off x="228600" y="304800"/>
            <a:ext cx="8610600" cy="1143000"/>
          </a:xfrm>
        </p:spPr>
        <p:txBody>
          <a:bodyPr>
            <a:noAutofit/>
          </a:bodyPr>
          <a:lstStyle/>
          <a:p>
            <a:pPr algn="ctr"/>
            <a:r>
              <a:rPr lang="en-US" sz="4800" dirty="0" smtClean="0"/>
              <a:t/>
            </a:r>
            <a:br>
              <a:rPr lang="en-US" sz="4800" dirty="0" smtClean="0"/>
            </a:br>
            <a:r>
              <a:rPr lang="en-US" sz="4800" dirty="0" smtClean="0"/>
              <a:t>Formative Assessment</a:t>
            </a:r>
            <a:endParaRPr lang="en-US" sz="4800" dirty="0"/>
          </a:p>
        </p:txBody>
      </p:sp>
      <p:sp>
        <p:nvSpPr>
          <p:cNvPr id="9" name="Content Placeholder 8"/>
          <p:cNvSpPr>
            <a:spLocks noGrp="1"/>
          </p:cNvSpPr>
          <p:nvPr>
            <p:ph sz="quarter" idx="1"/>
          </p:nvPr>
        </p:nvSpPr>
        <p:spPr>
          <a:xfrm>
            <a:off x="914400" y="1676400"/>
            <a:ext cx="7772400" cy="4572000"/>
          </a:xfrm>
        </p:spPr>
        <p:txBody>
          <a:bodyPr/>
          <a:lstStyle/>
          <a:p>
            <a:pPr>
              <a:buNone/>
            </a:pPr>
            <a:r>
              <a:rPr lang="en-US" dirty="0" smtClean="0"/>
              <a:t>	</a:t>
            </a:r>
            <a:r>
              <a:rPr lang="en-US" sz="3200" dirty="0" smtClean="0"/>
              <a:t>In order to target instruction effectively, to re-teach when necessary, to offer needed support, and to provide appropriately challenging assignments, teachers must have an ongoing and accurate understanding of their students’ literacy capabilities.”    </a:t>
            </a:r>
          </a:p>
          <a:p>
            <a:pPr algn="r">
              <a:buNone/>
            </a:pPr>
            <a:r>
              <a:rPr lang="en-US" sz="1600" dirty="0" smtClean="0"/>
              <a:t>Torgeson &amp; Miller, 2009</a:t>
            </a:r>
          </a:p>
          <a:p>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457200"/>
            <a:ext cx="7467600" cy="533400"/>
          </a:xfrm>
        </p:spPr>
        <p:txBody>
          <a:bodyPr>
            <a:normAutofit fontScale="90000"/>
          </a:bodyPr>
          <a:lstStyle/>
          <a:p>
            <a:r>
              <a:rPr lang="en-US" b="1" dirty="0" smtClean="0"/>
              <a:t>Summative Assessment</a:t>
            </a:r>
            <a:endParaRPr lang="en-US" sz="3000" dirty="0"/>
          </a:p>
        </p:txBody>
      </p:sp>
      <p:sp>
        <p:nvSpPr>
          <p:cNvPr id="6" name="Rectangle 5" descr="&quot; &quot;"/>
          <p:cNvSpPr/>
          <p:nvPr/>
        </p:nvSpPr>
        <p:spPr>
          <a:xfrm>
            <a:off x="228600" y="152400"/>
            <a:ext cx="1295400" cy="762000"/>
          </a:xfrm>
          <a:prstGeom prst="rect">
            <a:avLst/>
          </a:prstGeom>
          <a:solidFill>
            <a:schemeClr val="accent2">
              <a:lumMod val="25000"/>
            </a:schemeClr>
          </a:solidFill>
          <a:ln>
            <a:solidFill>
              <a:schemeClr val="accent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quot; &quot;"/>
          <p:cNvPicPr>
            <a:picLocks noChangeAspect="1"/>
          </p:cNvPicPr>
          <p:nvPr/>
        </p:nvPicPr>
        <p:blipFill>
          <a:blip r:embed="rId3" cstate="print">
            <a:clrChange>
              <a:clrFrom>
                <a:srgbClr val="FDFDFD"/>
              </a:clrFrom>
              <a:clrTo>
                <a:srgbClr val="FDFDFD">
                  <a:alpha val="0"/>
                </a:srgbClr>
              </a:clrTo>
            </a:clrChange>
          </a:blip>
          <a:stretch>
            <a:fillRect/>
          </a:stretch>
        </p:blipFill>
        <p:spPr>
          <a:xfrm>
            <a:off x="152400" y="304800"/>
            <a:ext cx="1524000" cy="632081"/>
          </a:xfrm>
          <a:prstGeom prst="rect">
            <a:avLst/>
          </a:prstGeom>
        </p:spPr>
      </p:pic>
      <p:pic>
        <p:nvPicPr>
          <p:cNvPr id="2050" name="Picture 2" descr="&quot; &quot;"/>
          <p:cNvPicPr>
            <a:picLocks noChangeAspect="1" noChangeArrowheads="1"/>
          </p:cNvPicPr>
          <p:nvPr/>
        </p:nvPicPr>
        <p:blipFill>
          <a:blip r:embed="rId4" cstate="print"/>
          <a:srcRect/>
          <a:stretch>
            <a:fillRect/>
          </a:stretch>
        </p:blipFill>
        <p:spPr bwMode="auto">
          <a:xfrm>
            <a:off x="5867400" y="1066800"/>
            <a:ext cx="2819400" cy="1879600"/>
          </a:xfrm>
          <a:prstGeom prst="rect">
            <a:avLst/>
          </a:prstGeom>
          <a:noFill/>
        </p:spPr>
      </p:pic>
      <p:sp>
        <p:nvSpPr>
          <p:cNvPr id="8" name="TextBox 7"/>
          <p:cNvSpPr txBox="1"/>
          <p:nvPr/>
        </p:nvSpPr>
        <p:spPr>
          <a:xfrm>
            <a:off x="228600" y="1524000"/>
            <a:ext cx="8153400" cy="4909036"/>
          </a:xfrm>
          <a:prstGeom prst="rect">
            <a:avLst/>
          </a:prstGeom>
          <a:noFill/>
        </p:spPr>
        <p:txBody>
          <a:bodyPr wrap="square" rtlCol="0">
            <a:spAutoFit/>
          </a:bodyPr>
          <a:lstStyle/>
          <a:p>
            <a:pPr indent="-457200">
              <a:spcAft>
                <a:spcPts val="600"/>
              </a:spcAft>
              <a:buFont typeface="Wingdings" pitchFamily="2" charset="2"/>
              <a:buChar char="q"/>
              <a:tabLst>
                <a:tab pos="568325" algn="l"/>
              </a:tabLst>
            </a:pPr>
            <a:r>
              <a:rPr lang="en-US" sz="3200" dirty="0" smtClean="0"/>
              <a:t>End of unit assessment</a:t>
            </a:r>
          </a:p>
          <a:p>
            <a:pPr indent="-457200">
              <a:spcAft>
                <a:spcPts val="600"/>
              </a:spcAft>
              <a:buFont typeface="Wingdings" pitchFamily="2" charset="2"/>
              <a:buChar char="q"/>
              <a:tabLst>
                <a:tab pos="568325" algn="l"/>
              </a:tabLst>
            </a:pPr>
            <a:r>
              <a:rPr lang="en-US" sz="3200" dirty="0" smtClean="0"/>
              <a:t>Final (semester) exams</a:t>
            </a:r>
          </a:p>
          <a:p>
            <a:pPr indent="-457200">
              <a:spcAft>
                <a:spcPts val="600"/>
              </a:spcAft>
              <a:buFont typeface="Wingdings" pitchFamily="2" charset="2"/>
              <a:buChar char="q"/>
              <a:tabLst>
                <a:tab pos="457200" algn="l"/>
              </a:tabLst>
            </a:pPr>
            <a:r>
              <a:rPr lang="en-US" sz="3200" dirty="0" smtClean="0"/>
              <a:t>Student self-assessment using writing 	from different times during course</a:t>
            </a:r>
          </a:p>
          <a:p>
            <a:pPr indent="-457200">
              <a:spcAft>
                <a:spcPts val="600"/>
              </a:spcAft>
              <a:buFont typeface="Wingdings" pitchFamily="2" charset="2"/>
              <a:buChar char="q"/>
              <a:tabLst>
                <a:tab pos="568325" algn="l"/>
              </a:tabLst>
            </a:pPr>
            <a:r>
              <a:rPr lang="en-US" sz="3200" dirty="0" smtClean="0"/>
              <a:t>OAKS Statewide Writing Assessment</a:t>
            </a:r>
          </a:p>
          <a:p>
            <a:pPr indent="-457200">
              <a:spcAft>
                <a:spcPts val="600"/>
              </a:spcAft>
              <a:buFont typeface="Wingdings" pitchFamily="2" charset="2"/>
              <a:buChar char="q"/>
              <a:tabLst>
                <a:tab pos="568325" algn="l"/>
              </a:tabLst>
            </a:pPr>
            <a:r>
              <a:rPr lang="en-US" sz="3200" dirty="0" smtClean="0"/>
              <a:t>Meet requirement for local performance 	assessment</a:t>
            </a:r>
          </a:p>
          <a:p>
            <a:pPr indent="-457200">
              <a:spcAft>
                <a:spcPts val="600"/>
              </a:spcAft>
              <a:buFont typeface="Wingdings" pitchFamily="2" charset="2"/>
              <a:buChar char="q"/>
              <a:tabLst>
                <a:tab pos="517525" algn="l"/>
              </a:tabLst>
            </a:pPr>
            <a:r>
              <a:rPr lang="en-US" sz="3200" dirty="0" smtClean="0"/>
              <a:t>Demonstrate Proficiency in Essential Skill 	of Writing to receive Oregon Diploma</a:t>
            </a:r>
            <a:endParaRPr lang="en-US" sz="32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0"/>
            <a:ext cx="7467600" cy="1295400"/>
          </a:xfrm>
        </p:spPr>
        <p:txBody>
          <a:bodyPr>
            <a:normAutofit fontScale="90000"/>
          </a:bodyPr>
          <a:lstStyle/>
          <a:p>
            <a:r>
              <a:rPr lang="en-US" b="1" dirty="0" smtClean="0">
                <a:solidFill>
                  <a:schemeClr val="bg2">
                    <a:lumMod val="25000"/>
                  </a:schemeClr>
                </a:solidFill>
              </a:rPr>
              <a:t>Essential Skill </a:t>
            </a:r>
            <a:r>
              <a:rPr lang="en-US" b="1" dirty="0" smtClean="0">
                <a:solidFill>
                  <a:schemeClr val="bg2">
                    <a:lumMod val="25000"/>
                  </a:schemeClr>
                </a:solidFill>
              </a:rPr>
              <a:t>Proficiency, cont.2</a:t>
            </a:r>
            <a:endParaRPr lang="en-US" sz="3000" dirty="0">
              <a:solidFill>
                <a:schemeClr val="bg2">
                  <a:lumMod val="25000"/>
                </a:schemeClr>
              </a:solidFill>
            </a:endParaRPr>
          </a:p>
        </p:txBody>
      </p:sp>
      <p:pic>
        <p:nvPicPr>
          <p:cNvPr id="7" name="Picture 6" descr="&quot; &quot;"/>
          <p:cNvPicPr>
            <a:picLocks noChangeAspect="1"/>
          </p:cNvPicPr>
          <p:nvPr/>
        </p:nvPicPr>
        <p:blipFill>
          <a:blip r:embed="rId3" cstate="print">
            <a:clrChange>
              <a:clrFrom>
                <a:srgbClr val="FDFDFD"/>
              </a:clrFrom>
              <a:clrTo>
                <a:srgbClr val="FDFDFD">
                  <a:alpha val="0"/>
                </a:srgbClr>
              </a:clrTo>
            </a:clrChange>
          </a:blip>
          <a:stretch>
            <a:fillRect/>
          </a:stretch>
        </p:blipFill>
        <p:spPr>
          <a:xfrm>
            <a:off x="152400" y="228600"/>
            <a:ext cx="1524000" cy="632081"/>
          </a:xfrm>
          <a:prstGeom prst="rect">
            <a:avLst/>
          </a:prstGeom>
        </p:spPr>
      </p:pic>
      <p:sp>
        <p:nvSpPr>
          <p:cNvPr id="9" name="TextBox 8"/>
          <p:cNvSpPr txBox="1"/>
          <p:nvPr/>
        </p:nvSpPr>
        <p:spPr>
          <a:xfrm>
            <a:off x="-76200" y="1219200"/>
            <a:ext cx="9144000" cy="1261884"/>
          </a:xfrm>
          <a:prstGeom prst="rect">
            <a:avLst/>
          </a:prstGeom>
          <a:noFill/>
        </p:spPr>
        <p:txBody>
          <a:bodyPr wrap="square" rtlCol="0">
            <a:spAutoFit/>
          </a:bodyPr>
          <a:lstStyle/>
          <a:p>
            <a:pPr algn="ctr"/>
            <a:r>
              <a:rPr lang="en-US" sz="3800" b="1" dirty="0" smtClean="0">
                <a:solidFill>
                  <a:schemeClr val="bg2">
                    <a:lumMod val="25000"/>
                  </a:schemeClr>
                </a:solidFill>
              </a:rPr>
              <a:t>Requirements for Writing Essential Skill Proficiency Using Work Samples</a:t>
            </a:r>
            <a:endParaRPr lang="en-US" sz="3800" b="1" dirty="0">
              <a:solidFill>
                <a:schemeClr val="bg2">
                  <a:lumMod val="25000"/>
                </a:schemeClr>
              </a:solidFill>
            </a:endParaRPr>
          </a:p>
        </p:txBody>
      </p:sp>
      <p:sp>
        <p:nvSpPr>
          <p:cNvPr id="10" name="TextBox 9"/>
          <p:cNvSpPr txBox="1"/>
          <p:nvPr/>
        </p:nvSpPr>
        <p:spPr>
          <a:xfrm>
            <a:off x="-457200" y="2743200"/>
            <a:ext cx="8305800" cy="3970318"/>
          </a:xfrm>
          <a:prstGeom prst="rect">
            <a:avLst/>
          </a:prstGeom>
          <a:noFill/>
        </p:spPr>
        <p:txBody>
          <a:bodyPr wrap="square" rtlCol="0">
            <a:spAutoFit/>
          </a:bodyPr>
          <a:lstStyle/>
          <a:p>
            <a:pPr marL="1309688" lvl="2" indent="-395288">
              <a:buFont typeface="Wingdings" pitchFamily="2" charset="2"/>
              <a:buChar char="q"/>
            </a:pPr>
            <a:r>
              <a:rPr lang="en-US" sz="3600" dirty="0" smtClean="0">
                <a:solidFill>
                  <a:schemeClr val="accent3">
                    <a:lumMod val="90000"/>
                    <a:lumOff val="10000"/>
                  </a:schemeClr>
                </a:solidFill>
              </a:rPr>
              <a:t> 2 work samples</a:t>
            </a:r>
          </a:p>
          <a:p>
            <a:pPr marL="1766888" lvl="4" indent="-395288">
              <a:buFont typeface="Wingdings" pitchFamily="2" charset="2"/>
              <a:buChar char="§"/>
            </a:pPr>
            <a:r>
              <a:rPr lang="en-US" sz="3600" dirty="0" smtClean="0">
                <a:solidFill>
                  <a:schemeClr val="accent3">
                    <a:lumMod val="90000"/>
                    <a:lumOff val="10000"/>
                  </a:schemeClr>
                </a:solidFill>
              </a:rPr>
              <a:t>1 expository or persuasive</a:t>
            </a:r>
          </a:p>
          <a:p>
            <a:pPr marL="1766888" lvl="4" indent="-395288">
              <a:buFont typeface="Wingdings" pitchFamily="2" charset="2"/>
              <a:buChar char="§"/>
            </a:pPr>
            <a:r>
              <a:rPr lang="en-US" sz="3600" dirty="0" smtClean="0">
                <a:solidFill>
                  <a:schemeClr val="accent3">
                    <a:lumMod val="90000"/>
                    <a:lumOff val="10000"/>
                  </a:schemeClr>
                </a:solidFill>
              </a:rPr>
              <a:t>1 any mode</a:t>
            </a:r>
          </a:p>
          <a:p>
            <a:pPr marL="1766888" lvl="4" indent="-395288"/>
            <a:endParaRPr lang="en-US" dirty="0" smtClean="0">
              <a:solidFill>
                <a:schemeClr val="accent3">
                  <a:lumMod val="90000"/>
                  <a:lumOff val="10000"/>
                </a:schemeClr>
              </a:solidFill>
            </a:endParaRPr>
          </a:p>
          <a:p>
            <a:pPr marL="1309688" lvl="2" indent="-395288">
              <a:buFont typeface="Wingdings" pitchFamily="2" charset="2"/>
              <a:buChar char="q"/>
              <a:tabLst>
                <a:tab pos="1371600" algn="l"/>
              </a:tabLst>
            </a:pPr>
            <a:r>
              <a:rPr lang="en-US" sz="3600" dirty="0" smtClean="0">
                <a:solidFill>
                  <a:schemeClr val="accent3">
                    <a:lumMod val="90000"/>
                    <a:lumOff val="10000"/>
                  </a:schemeClr>
                </a:solidFill>
              </a:rPr>
              <a:t> Score of 4 or higher</a:t>
            </a:r>
          </a:p>
          <a:p>
            <a:pPr marL="1309688" lvl="2" indent="-395288">
              <a:tabLst>
                <a:tab pos="1371600" algn="l"/>
              </a:tabLst>
            </a:pPr>
            <a:r>
              <a:rPr lang="en-US" sz="3600" dirty="0" smtClean="0">
                <a:solidFill>
                  <a:schemeClr val="accent3">
                    <a:lumMod val="90000"/>
                    <a:lumOff val="10000"/>
                  </a:schemeClr>
                </a:solidFill>
              </a:rPr>
              <a:t>		 in 4 traits on Official</a:t>
            </a:r>
          </a:p>
          <a:p>
            <a:pPr marL="1309688" lvl="2" indent="-395288">
              <a:tabLst>
                <a:tab pos="1371600" algn="l"/>
              </a:tabLst>
            </a:pPr>
            <a:r>
              <a:rPr lang="en-US" sz="3600" dirty="0" smtClean="0">
                <a:solidFill>
                  <a:schemeClr val="accent3">
                    <a:lumMod val="90000"/>
                    <a:lumOff val="10000"/>
                  </a:schemeClr>
                </a:solidFill>
              </a:rPr>
              <a:t>	 Scoring Guide</a:t>
            </a:r>
          </a:p>
          <a:p>
            <a:endParaRPr lang="en-US" dirty="0"/>
          </a:p>
        </p:txBody>
      </p:sp>
      <p:pic>
        <p:nvPicPr>
          <p:cNvPr id="8" name="Picture 7" descr="&quot; &quot;"/>
          <p:cNvPicPr>
            <a:picLocks noChangeAspect="1"/>
          </p:cNvPicPr>
          <p:nvPr/>
        </p:nvPicPr>
        <p:blipFill>
          <a:blip r:embed="rId4" cstate="print"/>
          <a:stretch>
            <a:fillRect/>
          </a:stretch>
        </p:blipFill>
        <p:spPr>
          <a:xfrm rot="1086325">
            <a:off x="6164399" y="4749049"/>
            <a:ext cx="2781300" cy="171934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anim calcmode="lin" valueType="num">
                                      <p:cBhvr additive="base">
                                        <p:cTn id="11" dur="500" fill="hold"/>
                                        <p:tgtEl>
                                          <p:spTgt spid="10">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10">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anim calcmode="lin" valueType="num">
                                      <p:cBhvr additive="base">
                                        <p:cTn id="15" dur="500" fill="hold"/>
                                        <p:tgtEl>
                                          <p:spTgt spid="10">
                                            <p:txEl>
                                              <p:pRg st="2" end="2"/>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10">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nodeType="clickEffect">
                                  <p:stCondLst>
                                    <p:cond delay="0"/>
                                  </p:stCondLst>
                                  <p:childTnLst>
                                    <p:set>
                                      <p:cBhvr>
                                        <p:cTn id="20" dur="1" fill="hold">
                                          <p:stCondLst>
                                            <p:cond delay="0"/>
                                          </p:stCondLst>
                                        </p:cTn>
                                        <p:tgtEl>
                                          <p:spTgt spid="10">
                                            <p:txEl>
                                              <p:pRg st="4" end="4"/>
                                            </p:txEl>
                                          </p:spTgt>
                                        </p:tgtEl>
                                        <p:attrNameLst>
                                          <p:attrName>style.visibility</p:attrName>
                                        </p:attrNameLst>
                                      </p:cBhvr>
                                      <p:to>
                                        <p:strVal val="visible"/>
                                      </p:to>
                                    </p:set>
                                    <p:anim calcmode="lin" valueType="num">
                                      <p:cBhvr additive="base">
                                        <p:cTn id="21" dur="500" fill="hold"/>
                                        <p:tgtEl>
                                          <p:spTgt spid="10">
                                            <p:txEl>
                                              <p:pRg st="4" end="4"/>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10">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nodeType="clickEffect">
                                  <p:stCondLst>
                                    <p:cond delay="0"/>
                                  </p:stCondLst>
                                  <p:childTnLst>
                                    <p:set>
                                      <p:cBhvr>
                                        <p:cTn id="26" dur="1" fill="hold">
                                          <p:stCondLst>
                                            <p:cond delay="0"/>
                                          </p:stCondLst>
                                        </p:cTn>
                                        <p:tgtEl>
                                          <p:spTgt spid="10">
                                            <p:txEl>
                                              <p:pRg st="5" end="5"/>
                                            </p:txEl>
                                          </p:spTgt>
                                        </p:tgtEl>
                                        <p:attrNameLst>
                                          <p:attrName>style.visibility</p:attrName>
                                        </p:attrNameLst>
                                      </p:cBhvr>
                                      <p:to>
                                        <p:strVal val="visible"/>
                                      </p:to>
                                    </p:set>
                                    <p:anim calcmode="lin" valueType="num">
                                      <p:cBhvr additive="base">
                                        <p:cTn id="27" dur="500" fill="hold"/>
                                        <p:tgtEl>
                                          <p:spTgt spid="10">
                                            <p:txEl>
                                              <p:pRg st="5" end="5"/>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10">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2" fill="hold" nodeType="clickEffect">
                                  <p:stCondLst>
                                    <p:cond delay="0"/>
                                  </p:stCondLst>
                                  <p:childTnLst>
                                    <p:set>
                                      <p:cBhvr>
                                        <p:cTn id="32" dur="1" fill="hold">
                                          <p:stCondLst>
                                            <p:cond delay="0"/>
                                          </p:stCondLst>
                                        </p:cTn>
                                        <p:tgtEl>
                                          <p:spTgt spid="10">
                                            <p:txEl>
                                              <p:pRg st="6" end="6"/>
                                            </p:txEl>
                                          </p:spTgt>
                                        </p:tgtEl>
                                        <p:attrNameLst>
                                          <p:attrName>style.visibility</p:attrName>
                                        </p:attrNameLst>
                                      </p:cBhvr>
                                      <p:to>
                                        <p:strVal val="visible"/>
                                      </p:to>
                                    </p:set>
                                    <p:anim calcmode="lin" valueType="num">
                                      <p:cBhvr additive="base">
                                        <p:cTn id="33" dur="500" fill="hold"/>
                                        <p:tgtEl>
                                          <p:spTgt spid="10">
                                            <p:txEl>
                                              <p:pRg st="6" end="6"/>
                                            </p:txEl>
                                          </p:spTgt>
                                        </p:tgtEl>
                                        <p:attrNameLst>
                                          <p:attrName>ppt_x</p:attrName>
                                        </p:attrNameLst>
                                      </p:cBhvr>
                                      <p:tavLst>
                                        <p:tav tm="0">
                                          <p:val>
                                            <p:strVal val="1+#ppt_w/2"/>
                                          </p:val>
                                        </p:tav>
                                        <p:tav tm="100000">
                                          <p:val>
                                            <p:strVal val="#ppt_x"/>
                                          </p:val>
                                        </p:tav>
                                      </p:tavLst>
                                    </p:anim>
                                    <p:anim calcmode="lin" valueType="num">
                                      <p:cBhvr additive="base">
                                        <p:cTn id="34" dur="500" fill="hold"/>
                                        <p:tgtEl>
                                          <p:spTgt spid="10">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457200"/>
            <a:ext cx="7239000" cy="533400"/>
          </a:xfrm>
        </p:spPr>
        <p:txBody>
          <a:bodyPr>
            <a:normAutofit fontScale="90000"/>
          </a:bodyPr>
          <a:lstStyle/>
          <a:p>
            <a:r>
              <a:rPr lang="en-US" sz="4400" b="1" dirty="0" smtClean="0"/>
              <a:t>Writing Work Samples</a:t>
            </a:r>
            <a:endParaRPr lang="en-US" sz="4400" b="1" dirty="0"/>
          </a:p>
        </p:txBody>
      </p:sp>
      <p:sp>
        <p:nvSpPr>
          <p:cNvPr id="7" name="Rectangle 3"/>
          <p:cNvSpPr>
            <a:spLocks noGrp="1"/>
          </p:cNvSpPr>
          <p:nvPr>
            <p:ph sz="quarter" idx="1"/>
          </p:nvPr>
        </p:nvSpPr>
        <p:spPr>
          <a:xfrm>
            <a:off x="304800" y="1371600"/>
            <a:ext cx="8229600" cy="2057400"/>
          </a:xfrm>
        </p:spPr>
        <p:txBody>
          <a:bodyPr/>
          <a:lstStyle/>
          <a:p>
            <a:pPr marL="0" indent="0">
              <a:lnSpc>
                <a:spcPct val="90000"/>
              </a:lnSpc>
              <a:spcBef>
                <a:spcPct val="0"/>
              </a:spcBef>
              <a:buNone/>
            </a:pPr>
            <a:r>
              <a:rPr lang="en-US" sz="4000" dirty="0" smtClean="0">
                <a:solidFill>
                  <a:schemeClr val="accent1">
                    <a:lumMod val="75000"/>
                  </a:schemeClr>
                </a:solidFill>
              </a:rPr>
              <a:t>What is the difference between a writing work sample and any other kind of writing?</a:t>
            </a:r>
            <a:endParaRPr lang="en-US" sz="4000" kern="1200" dirty="0" smtClean="0">
              <a:solidFill>
                <a:schemeClr val="accent1">
                  <a:lumMod val="75000"/>
                </a:schemeClr>
              </a:solidFill>
              <a:latin typeface="Arial" charset="0"/>
            </a:endParaRPr>
          </a:p>
          <a:p>
            <a:pPr marL="514350" indent="-514350">
              <a:lnSpc>
                <a:spcPct val="90000"/>
              </a:lnSpc>
              <a:buNone/>
            </a:pPr>
            <a:endParaRPr lang="en-US" sz="2600" dirty="0" smtClean="0"/>
          </a:p>
        </p:txBody>
      </p:sp>
      <p:pic>
        <p:nvPicPr>
          <p:cNvPr id="4" name="Picture 3" descr="&quot; &quot;"/>
          <p:cNvPicPr>
            <a:picLocks noChangeAspect="1"/>
          </p:cNvPicPr>
          <p:nvPr/>
        </p:nvPicPr>
        <p:blipFill>
          <a:blip r:embed="rId3" cstate="print">
            <a:clrChange>
              <a:clrFrom>
                <a:srgbClr val="FDFDFD"/>
              </a:clrFrom>
              <a:clrTo>
                <a:srgbClr val="FDFDFD">
                  <a:alpha val="0"/>
                </a:srgbClr>
              </a:clrTo>
            </a:clrChange>
          </a:blip>
          <a:stretch>
            <a:fillRect/>
          </a:stretch>
        </p:blipFill>
        <p:spPr>
          <a:xfrm>
            <a:off x="228600" y="304800"/>
            <a:ext cx="1524000" cy="632081"/>
          </a:xfrm>
          <a:prstGeom prst="rect">
            <a:avLst/>
          </a:prstGeom>
        </p:spPr>
      </p:pic>
      <p:pic>
        <p:nvPicPr>
          <p:cNvPr id="9" name="Picture 8" descr="&quot; &quot;"/>
          <p:cNvPicPr>
            <a:picLocks noChangeAspect="1"/>
          </p:cNvPicPr>
          <p:nvPr/>
        </p:nvPicPr>
        <p:blipFill>
          <a:blip r:embed="rId4" cstate="print">
            <a:clrChange>
              <a:clrFrom>
                <a:srgbClr val="FFFFFF"/>
              </a:clrFrom>
              <a:clrTo>
                <a:srgbClr val="FFFFFF">
                  <a:alpha val="0"/>
                </a:srgbClr>
              </a:clrTo>
            </a:clrChange>
          </a:blip>
          <a:stretch>
            <a:fillRect/>
          </a:stretch>
        </p:blipFill>
        <p:spPr>
          <a:xfrm>
            <a:off x="1482214" y="3389511"/>
            <a:ext cx="6137786" cy="3468489"/>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457200"/>
            <a:ext cx="7239000" cy="533400"/>
          </a:xfrm>
        </p:spPr>
        <p:txBody>
          <a:bodyPr>
            <a:normAutofit fontScale="90000"/>
          </a:bodyPr>
          <a:lstStyle/>
          <a:p>
            <a:r>
              <a:rPr lang="en-US" sz="4400" b="1" dirty="0" smtClean="0"/>
              <a:t>Work Sample Design</a:t>
            </a:r>
            <a:endParaRPr lang="en-US" sz="4400" b="1" dirty="0"/>
          </a:p>
        </p:txBody>
      </p:sp>
      <p:sp>
        <p:nvSpPr>
          <p:cNvPr id="7" name="Rectangle 3"/>
          <p:cNvSpPr>
            <a:spLocks noGrp="1"/>
          </p:cNvSpPr>
          <p:nvPr>
            <p:ph sz="quarter" idx="1"/>
          </p:nvPr>
        </p:nvSpPr>
        <p:spPr>
          <a:xfrm>
            <a:off x="533400" y="3429000"/>
            <a:ext cx="8229600" cy="2895600"/>
          </a:xfrm>
        </p:spPr>
        <p:txBody>
          <a:bodyPr/>
          <a:lstStyle/>
          <a:p>
            <a:pPr marL="0" indent="0">
              <a:lnSpc>
                <a:spcPct val="90000"/>
              </a:lnSpc>
              <a:spcBef>
                <a:spcPct val="0"/>
              </a:spcBef>
              <a:buNone/>
            </a:pPr>
            <a:r>
              <a:rPr lang="en-US" sz="4000" dirty="0" smtClean="0">
                <a:solidFill>
                  <a:srgbClr val="009999"/>
                </a:solidFill>
              </a:rPr>
              <a:t>Local work samples must be designed to elicit student writing that </a:t>
            </a:r>
            <a:r>
              <a:rPr lang="en-US" sz="4000" kern="1200" dirty="0" smtClean="0">
                <a:solidFill>
                  <a:srgbClr val="009999"/>
                </a:solidFill>
                <a:latin typeface="Arial" charset="0"/>
              </a:rPr>
              <a:t>is </a:t>
            </a:r>
            <a:r>
              <a:rPr lang="en-US" sz="4000" u="sng" kern="1200" dirty="0" smtClean="0">
                <a:solidFill>
                  <a:srgbClr val="009999"/>
                </a:solidFill>
                <a:latin typeface="Arial" charset="0"/>
              </a:rPr>
              <a:t>long enough </a:t>
            </a:r>
            <a:r>
              <a:rPr lang="en-US" sz="4000" kern="1200" dirty="0" smtClean="0">
                <a:solidFill>
                  <a:srgbClr val="009999"/>
                </a:solidFill>
                <a:latin typeface="Arial" charset="0"/>
              </a:rPr>
              <a:t>and </a:t>
            </a:r>
            <a:r>
              <a:rPr lang="en-US" sz="4000" u="sng" kern="1200" dirty="0" smtClean="0">
                <a:solidFill>
                  <a:srgbClr val="009999"/>
                </a:solidFill>
                <a:latin typeface="Arial" charset="0"/>
              </a:rPr>
              <a:t>complex enough</a:t>
            </a:r>
            <a:r>
              <a:rPr lang="en-US" sz="4000" kern="1200" dirty="0" smtClean="0">
                <a:solidFill>
                  <a:srgbClr val="009999"/>
                </a:solidFill>
                <a:latin typeface="Arial" charset="0"/>
              </a:rPr>
              <a:t> to be scored using the Writing Scoring Guide.</a:t>
            </a:r>
          </a:p>
          <a:p>
            <a:pPr marL="514350" indent="-514350">
              <a:lnSpc>
                <a:spcPct val="90000"/>
              </a:lnSpc>
              <a:buNone/>
            </a:pPr>
            <a:endParaRPr lang="en-US" sz="2600" dirty="0" smtClean="0"/>
          </a:p>
        </p:txBody>
      </p:sp>
      <p:pic>
        <p:nvPicPr>
          <p:cNvPr id="4" name="Picture 3" descr="&quot; &quot;"/>
          <p:cNvPicPr>
            <a:picLocks noChangeAspect="1"/>
          </p:cNvPicPr>
          <p:nvPr/>
        </p:nvPicPr>
        <p:blipFill>
          <a:blip r:embed="rId3" cstate="print">
            <a:clrChange>
              <a:clrFrom>
                <a:srgbClr val="FDFDFD"/>
              </a:clrFrom>
              <a:clrTo>
                <a:srgbClr val="FDFDFD">
                  <a:alpha val="0"/>
                </a:srgbClr>
              </a:clrTo>
            </a:clrChange>
          </a:blip>
          <a:stretch>
            <a:fillRect/>
          </a:stretch>
        </p:blipFill>
        <p:spPr>
          <a:xfrm>
            <a:off x="228600" y="228600"/>
            <a:ext cx="1524000" cy="632081"/>
          </a:xfrm>
          <a:prstGeom prst="rect">
            <a:avLst/>
          </a:prstGeom>
        </p:spPr>
      </p:pic>
      <p:pic>
        <p:nvPicPr>
          <p:cNvPr id="9" name="Picture 8" descr="&quot; &quot;"/>
          <p:cNvPicPr>
            <a:picLocks noChangeAspect="1"/>
          </p:cNvPicPr>
          <p:nvPr/>
        </p:nvPicPr>
        <p:blipFill>
          <a:blip r:embed="rId4" cstate="print"/>
          <a:srcRect t="5914"/>
          <a:stretch>
            <a:fillRect/>
          </a:stretch>
        </p:blipFill>
        <p:spPr>
          <a:xfrm>
            <a:off x="2362200" y="1066800"/>
            <a:ext cx="3349752" cy="2424332"/>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1800" y="457200"/>
            <a:ext cx="5562600" cy="533400"/>
          </a:xfrm>
        </p:spPr>
        <p:txBody>
          <a:bodyPr>
            <a:noAutofit/>
          </a:bodyPr>
          <a:lstStyle/>
          <a:p>
            <a:pPr algn="ctr">
              <a:lnSpc>
                <a:spcPct val="80000"/>
              </a:lnSpc>
              <a:spcAft>
                <a:spcPct val="20000"/>
              </a:spcAft>
            </a:pPr>
            <a:r>
              <a:rPr lang="en-US" b="1" dirty="0" smtClean="0">
                <a:solidFill>
                  <a:schemeClr val="accent2">
                    <a:lumMod val="50000"/>
                  </a:schemeClr>
                </a:solidFill>
                <a:latin typeface="Trebuchet MS" pitchFamily="34" charset="0"/>
              </a:rPr>
              <a:t>OAR: 581-22-0615</a:t>
            </a:r>
          </a:p>
        </p:txBody>
      </p:sp>
      <p:sp>
        <p:nvSpPr>
          <p:cNvPr id="3" name="Content Placeholder 2"/>
          <p:cNvSpPr>
            <a:spLocks noGrp="1"/>
          </p:cNvSpPr>
          <p:nvPr>
            <p:ph sz="quarter" idx="1"/>
          </p:nvPr>
        </p:nvSpPr>
        <p:spPr>
          <a:xfrm>
            <a:off x="152400" y="1298575"/>
            <a:ext cx="8839200" cy="5026025"/>
          </a:xfrm>
        </p:spPr>
        <p:txBody>
          <a:bodyPr>
            <a:normAutofit fontScale="85000" lnSpcReduction="10000"/>
          </a:bodyPr>
          <a:lstStyle/>
          <a:p>
            <a:pPr indent="0">
              <a:lnSpc>
                <a:spcPct val="110000"/>
              </a:lnSpc>
              <a:spcAft>
                <a:spcPts val="1200"/>
              </a:spcAft>
              <a:buClr>
                <a:srgbClr val="E87C40"/>
              </a:buClr>
              <a:buSzPct val="110000"/>
              <a:buNone/>
            </a:pPr>
            <a:r>
              <a:rPr lang="en-US" sz="3600" dirty="0" smtClean="0"/>
              <a:t>For students first enrolled in grade 9 during the 2009-2010 school year, school districts and public charter schools shall require students to demonstrate proficiency in the Essential Skills listed</a:t>
            </a:r>
          </a:p>
          <a:p>
            <a:pPr>
              <a:spcBef>
                <a:spcPts val="0"/>
              </a:spcBef>
              <a:spcAft>
                <a:spcPts val="1200"/>
              </a:spcAft>
              <a:buClr>
                <a:schemeClr val="accent4">
                  <a:lumMod val="50000"/>
                </a:schemeClr>
              </a:buClr>
              <a:tabLst>
                <a:tab pos="1090613" algn="l"/>
              </a:tabLst>
            </a:pPr>
            <a:r>
              <a:rPr lang="en-US" sz="3600" dirty="0" smtClean="0"/>
              <a:t>(A) Read and comprehend</a:t>
            </a:r>
          </a:p>
          <a:p>
            <a:pPr>
              <a:spcBef>
                <a:spcPts val="0"/>
              </a:spcBef>
              <a:spcAft>
                <a:spcPts val="1200"/>
              </a:spcAft>
              <a:buClr>
                <a:schemeClr val="accent4">
                  <a:lumMod val="50000"/>
                </a:schemeClr>
              </a:buClr>
              <a:buNone/>
              <a:tabLst>
                <a:tab pos="1090613" algn="l"/>
              </a:tabLst>
            </a:pPr>
            <a:r>
              <a:rPr lang="en-US" sz="3600" dirty="0" smtClean="0"/>
              <a:t> 		a variety of text; and </a:t>
            </a:r>
          </a:p>
          <a:p>
            <a:pPr>
              <a:spcAft>
                <a:spcPts val="1200"/>
              </a:spcAft>
              <a:buClr>
                <a:schemeClr val="accent4">
                  <a:lumMod val="50000"/>
                </a:schemeClr>
              </a:buClr>
            </a:pPr>
            <a:r>
              <a:rPr lang="en-US" sz="3600" dirty="0" smtClean="0"/>
              <a:t>(B) Write clearly and</a:t>
            </a:r>
          </a:p>
          <a:p>
            <a:pPr>
              <a:spcBef>
                <a:spcPts val="0"/>
              </a:spcBef>
              <a:spcAft>
                <a:spcPts val="1200"/>
              </a:spcAft>
              <a:buClr>
                <a:schemeClr val="accent4">
                  <a:lumMod val="50000"/>
                </a:schemeClr>
              </a:buClr>
              <a:buNone/>
              <a:tabLst>
                <a:tab pos="1087438" algn="l"/>
              </a:tabLst>
            </a:pPr>
            <a:r>
              <a:rPr lang="en-US" sz="3600" dirty="0" smtClean="0"/>
              <a:t>		accurately</a:t>
            </a:r>
          </a:p>
          <a:p>
            <a:pPr>
              <a:lnSpc>
                <a:spcPct val="80000"/>
              </a:lnSpc>
              <a:spcAft>
                <a:spcPct val="20000"/>
              </a:spcAft>
              <a:buClr>
                <a:srgbClr val="E87C40"/>
              </a:buClr>
              <a:buSzPct val="110000"/>
              <a:buNone/>
            </a:pPr>
            <a:endParaRPr lang="en-US" sz="3600" b="1" dirty="0" smtClean="0">
              <a:solidFill>
                <a:srgbClr val="663300"/>
              </a:solidFill>
              <a:latin typeface="Trebuchet MS" pitchFamily="34" charset="0"/>
            </a:endParaRPr>
          </a:p>
          <a:p>
            <a:pPr marL="0" indent="0" defTabSz="173038">
              <a:spcBef>
                <a:spcPts val="0"/>
              </a:spcBef>
              <a:buNone/>
            </a:pPr>
            <a:endParaRPr lang="en-US" sz="3600" b="1" dirty="0" smtClean="0">
              <a:solidFill>
                <a:srgbClr val="009999"/>
              </a:solidFill>
              <a:ea typeface="+mn-ea"/>
              <a:cs typeface="+mn-cs"/>
            </a:endParaRPr>
          </a:p>
        </p:txBody>
      </p:sp>
      <p:pic>
        <p:nvPicPr>
          <p:cNvPr id="4" name="Picture 3" descr="&quot; &quot;"/>
          <p:cNvPicPr>
            <a:picLocks noChangeAspect="1"/>
          </p:cNvPicPr>
          <p:nvPr/>
        </p:nvPicPr>
        <p:blipFill>
          <a:blip r:embed="rId3" cstate="print">
            <a:clrChange>
              <a:clrFrom>
                <a:srgbClr val="FDFDFD"/>
              </a:clrFrom>
              <a:clrTo>
                <a:srgbClr val="FDFDFD">
                  <a:alpha val="0"/>
                </a:srgbClr>
              </a:clrTo>
            </a:clrChange>
          </a:blip>
          <a:stretch>
            <a:fillRect/>
          </a:stretch>
        </p:blipFill>
        <p:spPr>
          <a:xfrm>
            <a:off x="228599" y="304800"/>
            <a:ext cx="2204695" cy="914400"/>
          </a:xfrm>
          <a:prstGeom prst="rect">
            <a:avLst/>
          </a:prstGeom>
        </p:spPr>
      </p:pic>
      <p:pic>
        <p:nvPicPr>
          <p:cNvPr id="6" name="Picture 5" descr="The Oregon Diploma&#10;Moving Education Forward"/>
          <p:cNvPicPr>
            <a:picLocks noChangeAspect="1"/>
          </p:cNvPicPr>
          <p:nvPr/>
        </p:nvPicPr>
        <p:blipFill>
          <a:blip r:embed="rId4" cstate="print"/>
          <a:stretch>
            <a:fillRect/>
          </a:stretch>
        </p:blipFill>
        <p:spPr>
          <a:xfrm rot="1403905">
            <a:off x="6264917" y="4651453"/>
            <a:ext cx="2581275" cy="1266825"/>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3620" y="228600"/>
            <a:ext cx="8585579" cy="838200"/>
          </a:xfrm>
        </p:spPr>
        <p:txBody>
          <a:bodyPr>
            <a:normAutofit fontScale="90000"/>
          </a:bodyPr>
          <a:lstStyle/>
          <a:p>
            <a:pPr algn="ctr"/>
            <a:r>
              <a:rPr lang="en-US" sz="4400" b="1" dirty="0" smtClean="0"/>
              <a:t>Work Sample </a:t>
            </a:r>
            <a:r>
              <a:rPr lang="en-US" sz="4400" b="1" dirty="0" smtClean="0"/>
              <a:t>Design, cont.</a:t>
            </a:r>
            <a:endParaRPr lang="en-US" sz="4400" b="1" dirty="0"/>
          </a:p>
        </p:txBody>
      </p:sp>
      <p:sp>
        <p:nvSpPr>
          <p:cNvPr id="7" name="Rectangle 3"/>
          <p:cNvSpPr>
            <a:spLocks noGrp="1"/>
          </p:cNvSpPr>
          <p:nvPr>
            <p:ph sz="quarter" idx="1"/>
          </p:nvPr>
        </p:nvSpPr>
        <p:spPr>
          <a:xfrm>
            <a:off x="-152400" y="1219200"/>
            <a:ext cx="9525000" cy="1066800"/>
          </a:xfrm>
        </p:spPr>
        <p:txBody>
          <a:bodyPr>
            <a:normAutofit fontScale="85000" lnSpcReduction="20000"/>
          </a:bodyPr>
          <a:lstStyle/>
          <a:p>
            <a:pPr marL="304800" indent="-114300" algn="ctr">
              <a:spcBef>
                <a:spcPct val="0"/>
              </a:spcBef>
              <a:buClr>
                <a:srgbClr val="000000"/>
              </a:buClr>
              <a:buNone/>
              <a:tabLst>
                <a:tab pos="457200" algn="l"/>
                <a:tab pos="457200" algn="l"/>
                <a:tab pos="457200" algn="l"/>
                <a:tab pos="457200" algn="l"/>
                <a:tab pos="457200" algn="l"/>
                <a:tab pos="457200" algn="l"/>
                <a:tab pos="914400" algn="l"/>
                <a:tab pos="914400" algn="l"/>
                <a:tab pos="914400" algn="l"/>
                <a:tab pos="914400" algn="l"/>
                <a:tab pos="914400" algn="l"/>
                <a:tab pos="457200" algn="l"/>
                <a:tab pos="914400" algn="l"/>
              </a:tabLst>
            </a:pPr>
            <a:r>
              <a:rPr lang="en-US" sz="4600" b="1" dirty="0" smtClean="0">
                <a:solidFill>
                  <a:schemeClr val="accent3">
                    <a:lumMod val="75000"/>
                    <a:lumOff val="25000"/>
                  </a:schemeClr>
                </a:solidFill>
                <a:cs typeface="Times" charset="0"/>
                <a:sym typeface="Times" charset="0"/>
              </a:rPr>
              <a:t>What is long enough</a:t>
            </a:r>
          </a:p>
          <a:p>
            <a:pPr marL="304800" indent="-114300" algn="ctr">
              <a:spcBef>
                <a:spcPct val="0"/>
              </a:spcBef>
              <a:buClr>
                <a:srgbClr val="000000"/>
              </a:buClr>
              <a:buNone/>
              <a:tabLst>
                <a:tab pos="457200" algn="l"/>
                <a:tab pos="457200" algn="l"/>
                <a:tab pos="457200" algn="l"/>
                <a:tab pos="457200" algn="l"/>
                <a:tab pos="457200" algn="l"/>
                <a:tab pos="457200" algn="l"/>
                <a:tab pos="914400" algn="l"/>
                <a:tab pos="914400" algn="l"/>
                <a:tab pos="914400" algn="l"/>
                <a:tab pos="914400" algn="l"/>
                <a:tab pos="914400" algn="l"/>
                <a:tab pos="457200" algn="l"/>
                <a:tab pos="914400" algn="l"/>
              </a:tabLst>
            </a:pPr>
            <a:r>
              <a:rPr lang="en-US" sz="4600" b="1" dirty="0" smtClean="0">
                <a:solidFill>
                  <a:schemeClr val="accent3">
                    <a:lumMod val="75000"/>
                    <a:lumOff val="25000"/>
                  </a:schemeClr>
                </a:solidFill>
                <a:cs typeface="Times" charset="0"/>
                <a:sym typeface="Times" charset="0"/>
              </a:rPr>
              <a:t>and complex enough?</a:t>
            </a:r>
          </a:p>
          <a:p>
            <a:pPr marL="304800" indent="-114300">
              <a:spcBef>
                <a:spcPct val="0"/>
              </a:spcBef>
              <a:buClr>
                <a:srgbClr val="000000"/>
              </a:buClr>
              <a:buNone/>
              <a:tabLst>
                <a:tab pos="457200" algn="l"/>
                <a:tab pos="457200" algn="l"/>
                <a:tab pos="457200" algn="l"/>
                <a:tab pos="457200" algn="l"/>
                <a:tab pos="457200" algn="l"/>
                <a:tab pos="457200" algn="l"/>
                <a:tab pos="914400" algn="l"/>
                <a:tab pos="914400" algn="l"/>
                <a:tab pos="914400" algn="l"/>
                <a:tab pos="914400" algn="l"/>
                <a:tab pos="914400" algn="l"/>
                <a:tab pos="457200" algn="l"/>
                <a:tab pos="914400" algn="l"/>
              </a:tabLst>
            </a:pPr>
            <a:endParaRPr lang="en-US" sz="3500" b="1" dirty="0" smtClean="0">
              <a:solidFill>
                <a:srgbClr val="009999"/>
              </a:solidFill>
              <a:cs typeface="Times" charset="0"/>
              <a:sym typeface="Times" charset="0"/>
            </a:endParaRPr>
          </a:p>
          <a:p>
            <a:pPr marL="304800" indent="-114300">
              <a:spcBef>
                <a:spcPct val="0"/>
              </a:spcBef>
              <a:buClr>
                <a:srgbClr val="000000"/>
              </a:buClr>
              <a:buNone/>
              <a:tabLst>
                <a:tab pos="457200" algn="l"/>
                <a:tab pos="457200" algn="l"/>
                <a:tab pos="457200" algn="l"/>
                <a:tab pos="457200" algn="l"/>
                <a:tab pos="457200" algn="l"/>
                <a:tab pos="457200" algn="l"/>
                <a:tab pos="914400" algn="l"/>
                <a:tab pos="914400" algn="l"/>
                <a:tab pos="914400" algn="l"/>
                <a:tab pos="914400" algn="l"/>
                <a:tab pos="914400" algn="l"/>
                <a:tab pos="457200" algn="l"/>
                <a:tab pos="914400" algn="l"/>
              </a:tabLst>
            </a:pPr>
            <a:endParaRPr lang="en-US" sz="1800" dirty="0" smtClean="0">
              <a:solidFill>
                <a:srgbClr val="000000"/>
              </a:solidFill>
              <a:cs typeface="Times" charset="0"/>
              <a:sym typeface="Times" charset="0"/>
            </a:endParaRPr>
          </a:p>
          <a:p>
            <a:pPr marL="304800" indent="-114300">
              <a:spcBef>
                <a:spcPct val="0"/>
              </a:spcBef>
              <a:buClr>
                <a:srgbClr val="000000"/>
              </a:buClr>
              <a:buNone/>
              <a:tabLst>
                <a:tab pos="457200" algn="l"/>
                <a:tab pos="457200" algn="l"/>
                <a:tab pos="457200" algn="l"/>
                <a:tab pos="457200" algn="l"/>
                <a:tab pos="457200" algn="l"/>
                <a:tab pos="457200" algn="l"/>
                <a:tab pos="914400" algn="l"/>
                <a:tab pos="914400" algn="l"/>
                <a:tab pos="914400" algn="l"/>
                <a:tab pos="914400" algn="l"/>
                <a:tab pos="914400" algn="l"/>
                <a:tab pos="457200" algn="l"/>
                <a:tab pos="914400" algn="l"/>
              </a:tabLst>
            </a:pPr>
            <a:endParaRPr lang="en-US" sz="2400" dirty="0" smtClean="0">
              <a:solidFill>
                <a:srgbClr val="000000"/>
              </a:solidFill>
              <a:latin typeface="Times" charset="0"/>
              <a:ea typeface="ヒラギノ明朝 ProN W3" charset="0"/>
              <a:cs typeface="ヒラギノ明朝 ProN W3" charset="0"/>
              <a:sym typeface="Times" charset="0"/>
            </a:endParaRPr>
          </a:p>
        </p:txBody>
      </p:sp>
      <p:pic>
        <p:nvPicPr>
          <p:cNvPr id="4" name="Picture 3" descr="&quot; &quot;"/>
          <p:cNvPicPr>
            <a:picLocks noChangeAspect="1"/>
          </p:cNvPicPr>
          <p:nvPr/>
        </p:nvPicPr>
        <p:blipFill>
          <a:blip r:embed="rId3" cstate="print">
            <a:clrChange>
              <a:clrFrom>
                <a:srgbClr val="FDFDFD"/>
              </a:clrFrom>
              <a:clrTo>
                <a:srgbClr val="FDFDFD">
                  <a:alpha val="0"/>
                </a:srgbClr>
              </a:clrTo>
            </a:clrChange>
          </a:blip>
          <a:stretch>
            <a:fillRect/>
          </a:stretch>
        </p:blipFill>
        <p:spPr>
          <a:xfrm>
            <a:off x="228600" y="957129"/>
            <a:ext cx="1524000" cy="632081"/>
          </a:xfrm>
          <a:prstGeom prst="rect">
            <a:avLst/>
          </a:prstGeom>
        </p:spPr>
      </p:pic>
      <p:pic>
        <p:nvPicPr>
          <p:cNvPr id="1027" name="Picture 3" descr="&quot; &quot;"/>
          <p:cNvPicPr>
            <a:picLocks noChangeAspect="1" noChangeArrowheads="1"/>
          </p:cNvPicPr>
          <p:nvPr/>
        </p:nvPicPr>
        <p:blipFill>
          <a:blip r:embed="rId4" cstate="print"/>
          <a:srcRect/>
          <a:stretch>
            <a:fillRect/>
          </a:stretch>
        </p:blipFill>
        <p:spPr bwMode="auto">
          <a:xfrm>
            <a:off x="7162800" y="4114800"/>
            <a:ext cx="1813255" cy="1808683"/>
          </a:xfrm>
          <a:prstGeom prst="rect">
            <a:avLst/>
          </a:prstGeom>
          <a:noFill/>
        </p:spPr>
      </p:pic>
      <p:sp>
        <p:nvSpPr>
          <p:cNvPr id="8" name="TextBox 7"/>
          <p:cNvSpPr txBox="1"/>
          <p:nvPr/>
        </p:nvSpPr>
        <p:spPr>
          <a:xfrm>
            <a:off x="533400" y="2362200"/>
            <a:ext cx="7086600" cy="4758226"/>
          </a:xfrm>
          <a:prstGeom prst="rect">
            <a:avLst/>
          </a:prstGeom>
          <a:noFill/>
        </p:spPr>
        <p:txBody>
          <a:bodyPr wrap="square" rtlCol="0">
            <a:spAutoFit/>
          </a:bodyPr>
          <a:lstStyle/>
          <a:p>
            <a:pPr marL="573088" indent="-336550">
              <a:lnSpc>
                <a:spcPct val="120000"/>
              </a:lnSpc>
              <a:spcAft>
                <a:spcPts val="1200"/>
              </a:spcAft>
              <a:buClr>
                <a:schemeClr val="accent1">
                  <a:lumMod val="75000"/>
                </a:schemeClr>
              </a:buClr>
              <a:buFont typeface="Arial" pitchFamily="34" charset="0"/>
              <a:buChar char="•"/>
              <a:tabLst>
                <a:tab pos="457200" algn="l"/>
                <a:tab pos="457200" algn="l"/>
                <a:tab pos="457200" algn="l"/>
                <a:tab pos="457200" algn="l"/>
                <a:tab pos="457200" algn="l"/>
                <a:tab pos="457200" algn="l"/>
                <a:tab pos="914400" algn="l"/>
                <a:tab pos="914400" algn="l"/>
                <a:tab pos="914400" algn="l"/>
                <a:tab pos="914400" algn="l"/>
                <a:tab pos="914400" algn="l"/>
                <a:tab pos="457200" algn="l"/>
                <a:tab pos="914400" algn="l"/>
              </a:tabLst>
            </a:pPr>
            <a:r>
              <a:rPr lang="en-US" sz="2800" dirty="0" smtClean="0">
                <a:solidFill>
                  <a:schemeClr val="accent1">
                    <a:lumMod val="75000"/>
                  </a:schemeClr>
                </a:solidFill>
                <a:cs typeface="Times" charset="0"/>
                <a:sym typeface="Times" charset="0"/>
              </a:rPr>
              <a:t>sustained writing –  single author</a:t>
            </a:r>
            <a:endParaRPr lang="en-US" sz="2800" dirty="0" smtClean="0">
              <a:solidFill>
                <a:schemeClr val="accent1">
                  <a:lumMod val="75000"/>
                </a:schemeClr>
              </a:solidFill>
              <a:cs typeface="Times" charset="0"/>
              <a:sym typeface="Courier New" charset="0"/>
            </a:endParaRPr>
          </a:p>
          <a:p>
            <a:pPr marL="573088" indent="-336550">
              <a:lnSpc>
                <a:spcPct val="120000"/>
              </a:lnSpc>
              <a:spcAft>
                <a:spcPts val="1200"/>
              </a:spcAft>
              <a:buClr>
                <a:schemeClr val="accent1">
                  <a:lumMod val="75000"/>
                </a:schemeClr>
              </a:buClr>
              <a:buFont typeface="Arial" pitchFamily="34" charset="0"/>
              <a:buChar char="•"/>
              <a:tabLst>
                <a:tab pos="457200" algn="l"/>
                <a:tab pos="457200" algn="l"/>
                <a:tab pos="457200" algn="l"/>
                <a:tab pos="457200" algn="l"/>
                <a:tab pos="457200" algn="l"/>
                <a:tab pos="457200" algn="l"/>
                <a:tab pos="914400" algn="l"/>
                <a:tab pos="914400" algn="l"/>
                <a:tab pos="914400" algn="l"/>
                <a:tab pos="914400" algn="l"/>
                <a:tab pos="914400" algn="l"/>
                <a:tab pos="457200" algn="l"/>
                <a:tab pos="914400" algn="l"/>
              </a:tabLst>
            </a:pPr>
            <a:r>
              <a:rPr lang="en-US" sz="2800" dirty="0" smtClean="0">
                <a:solidFill>
                  <a:schemeClr val="accent1">
                    <a:lumMod val="75000"/>
                  </a:schemeClr>
                </a:solidFill>
                <a:cs typeface="Times" charset="0"/>
                <a:sym typeface="Times" charset="0"/>
              </a:rPr>
              <a:t>specific focus &amp; sufficient  details</a:t>
            </a:r>
            <a:endParaRPr lang="en-US" sz="2800" dirty="0" smtClean="0">
              <a:solidFill>
                <a:schemeClr val="accent1">
                  <a:lumMod val="75000"/>
                </a:schemeClr>
              </a:solidFill>
              <a:cs typeface="Times" charset="0"/>
              <a:sym typeface="Courier New" charset="0"/>
            </a:endParaRPr>
          </a:p>
          <a:p>
            <a:pPr marL="573088" indent="-336550">
              <a:lnSpc>
                <a:spcPct val="120000"/>
              </a:lnSpc>
              <a:spcAft>
                <a:spcPts val="1200"/>
              </a:spcAft>
              <a:buClr>
                <a:schemeClr val="accent1">
                  <a:lumMod val="75000"/>
                </a:schemeClr>
              </a:buClr>
              <a:buFont typeface="Arial" pitchFamily="34" charset="0"/>
              <a:buChar char="•"/>
              <a:tabLst>
                <a:tab pos="457200" algn="l"/>
                <a:tab pos="457200" algn="l"/>
                <a:tab pos="457200" algn="l"/>
                <a:tab pos="457200" algn="l"/>
                <a:tab pos="457200" algn="l"/>
                <a:tab pos="457200" algn="l"/>
                <a:tab pos="914400" algn="l"/>
                <a:tab pos="914400" algn="l"/>
                <a:tab pos="914400" algn="l"/>
                <a:tab pos="914400" algn="l"/>
                <a:tab pos="914400" algn="l"/>
                <a:tab pos="457200" algn="l"/>
                <a:tab pos="914400" algn="l"/>
              </a:tabLst>
            </a:pPr>
            <a:r>
              <a:rPr lang="en-US" sz="2800" dirty="0" smtClean="0">
                <a:solidFill>
                  <a:schemeClr val="accent1">
                    <a:lumMod val="75000"/>
                  </a:schemeClr>
                </a:solidFill>
                <a:cs typeface="Times" charset="0"/>
                <a:sym typeface="Times" charset="0"/>
              </a:rPr>
              <a:t>intro, body, &amp; conclusion to score for Organization</a:t>
            </a:r>
          </a:p>
          <a:p>
            <a:pPr marL="573088" indent="-336550">
              <a:lnSpc>
                <a:spcPct val="120000"/>
              </a:lnSpc>
              <a:spcAft>
                <a:spcPts val="1200"/>
              </a:spcAft>
              <a:buClr>
                <a:schemeClr val="accent1">
                  <a:lumMod val="75000"/>
                </a:schemeClr>
              </a:buClr>
              <a:buFont typeface="Arial" pitchFamily="34" charset="0"/>
              <a:buChar char="•"/>
              <a:tabLst>
                <a:tab pos="457200" algn="l"/>
                <a:tab pos="457200" algn="l"/>
                <a:tab pos="457200" algn="l"/>
                <a:tab pos="457200" algn="l"/>
                <a:tab pos="457200" algn="l"/>
                <a:tab pos="457200" algn="l"/>
                <a:tab pos="914400" algn="l"/>
                <a:tab pos="914400" algn="l"/>
                <a:tab pos="914400" algn="l"/>
                <a:tab pos="914400" algn="l"/>
                <a:tab pos="914400" algn="l"/>
                <a:tab pos="457200" algn="l"/>
                <a:tab pos="914400" algn="l"/>
              </a:tabLst>
            </a:pPr>
            <a:r>
              <a:rPr lang="en-US" sz="2800" dirty="0" smtClean="0">
                <a:solidFill>
                  <a:schemeClr val="accent1">
                    <a:lumMod val="75000"/>
                  </a:schemeClr>
                </a:solidFill>
                <a:cs typeface="Times" charset="0"/>
                <a:sym typeface="Times" charset="0"/>
              </a:rPr>
              <a:t>No length requirement – However,</a:t>
            </a:r>
            <a:endParaRPr lang="en-US" sz="2800" dirty="0" smtClean="0">
              <a:solidFill>
                <a:schemeClr val="accent1">
                  <a:lumMod val="75000"/>
                </a:schemeClr>
              </a:solidFill>
              <a:cs typeface="Times" charset="0"/>
              <a:sym typeface="Courier New" charset="0"/>
            </a:endParaRPr>
          </a:p>
          <a:p>
            <a:pPr marL="573088" indent="-336550">
              <a:lnSpc>
                <a:spcPct val="120000"/>
              </a:lnSpc>
              <a:spcAft>
                <a:spcPts val="1200"/>
              </a:spcAft>
              <a:buClr>
                <a:schemeClr val="accent1">
                  <a:lumMod val="75000"/>
                </a:schemeClr>
              </a:buClr>
              <a:buFont typeface="Arial" pitchFamily="34" charset="0"/>
              <a:buChar char="•"/>
              <a:tabLst>
                <a:tab pos="457200" algn="l"/>
                <a:tab pos="457200" algn="l"/>
                <a:tab pos="457200" algn="l"/>
                <a:tab pos="457200" algn="l"/>
                <a:tab pos="457200" algn="l"/>
                <a:tab pos="457200" algn="l"/>
                <a:tab pos="914400" algn="l"/>
                <a:tab pos="914400" algn="l"/>
                <a:tab pos="914400" algn="l"/>
                <a:tab pos="914400" algn="l"/>
                <a:tab pos="914400" algn="l"/>
                <a:tab pos="457200" algn="l"/>
                <a:tab pos="914400" algn="l"/>
              </a:tabLst>
            </a:pPr>
            <a:r>
              <a:rPr lang="en-US" sz="2800" dirty="0" smtClean="0">
                <a:solidFill>
                  <a:schemeClr val="accent1">
                    <a:lumMod val="75000"/>
                  </a:schemeClr>
                </a:solidFill>
                <a:cs typeface="Times" charset="0"/>
                <a:sym typeface="Times" charset="0"/>
              </a:rPr>
              <a:t>1 ½ - 2 pages handwritten is about the minimum</a:t>
            </a:r>
            <a:endParaRPr lang="en-US" sz="2800" dirty="0" smtClean="0">
              <a:solidFill>
                <a:schemeClr val="accent1">
                  <a:lumMod val="75000"/>
                </a:schemeClr>
              </a:solidFill>
              <a:sym typeface="Courier New" charset="0"/>
            </a:endParaRPr>
          </a:p>
          <a:p>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57200"/>
            <a:ext cx="8763000" cy="533400"/>
          </a:xfrm>
        </p:spPr>
        <p:txBody>
          <a:bodyPr>
            <a:normAutofit fontScale="90000"/>
          </a:bodyPr>
          <a:lstStyle/>
          <a:p>
            <a:pPr algn="ctr"/>
            <a:r>
              <a:rPr lang="en-US" sz="4400" b="1" dirty="0" smtClean="0"/>
              <a:t>Work Sample </a:t>
            </a:r>
            <a:r>
              <a:rPr lang="en-US" sz="4400" b="1" dirty="0" smtClean="0"/>
              <a:t>Design, cont.2</a:t>
            </a:r>
            <a:endParaRPr lang="en-US" sz="4400" b="1" dirty="0"/>
          </a:p>
        </p:txBody>
      </p:sp>
      <p:sp>
        <p:nvSpPr>
          <p:cNvPr id="7" name="Rectangle 3"/>
          <p:cNvSpPr>
            <a:spLocks noGrp="1"/>
          </p:cNvSpPr>
          <p:nvPr>
            <p:ph sz="quarter" idx="1"/>
          </p:nvPr>
        </p:nvSpPr>
        <p:spPr>
          <a:xfrm>
            <a:off x="152400" y="1143000"/>
            <a:ext cx="9144000" cy="5486400"/>
          </a:xfrm>
        </p:spPr>
        <p:txBody>
          <a:bodyPr>
            <a:normAutofit fontScale="77500" lnSpcReduction="20000"/>
          </a:bodyPr>
          <a:lstStyle/>
          <a:p>
            <a:pPr marL="304800" indent="-114300">
              <a:lnSpc>
                <a:spcPct val="120000"/>
              </a:lnSpc>
              <a:spcBef>
                <a:spcPct val="0"/>
              </a:spcBef>
              <a:spcAft>
                <a:spcPts val="1200"/>
              </a:spcAft>
              <a:buClr>
                <a:srgbClr val="000000"/>
              </a:buClr>
              <a:buNone/>
              <a:tabLst>
                <a:tab pos="457200" algn="l"/>
                <a:tab pos="457200" algn="l"/>
                <a:tab pos="457200" algn="l"/>
                <a:tab pos="457200" algn="l"/>
                <a:tab pos="457200" algn="l"/>
                <a:tab pos="457200" algn="l"/>
                <a:tab pos="914400" algn="l"/>
                <a:tab pos="914400" algn="l"/>
                <a:tab pos="914400" algn="l"/>
                <a:tab pos="914400" algn="l"/>
                <a:tab pos="914400" algn="l"/>
                <a:tab pos="457200" algn="l"/>
                <a:tab pos="914400" algn="l"/>
              </a:tabLst>
            </a:pPr>
            <a:r>
              <a:rPr lang="en-US" sz="3600" b="1" dirty="0" smtClean="0">
                <a:solidFill>
                  <a:srgbClr val="009999"/>
                </a:solidFill>
                <a:latin typeface="+mj-lt"/>
                <a:cs typeface="Times" charset="0"/>
                <a:sym typeface="Times" charset="0"/>
              </a:rPr>
              <a:t>Expository Mode:</a:t>
            </a:r>
            <a:endParaRPr lang="en-US" sz="3600" b="1" dirty="0" smtClean="0">
              <a:solidFill>
                <a:srgbClr val="009999"/>
              </a:solidFill>
              <a:latin typeface="+mj-lt"/>
              <a:sym typeface="Courier New" charset="0"/>
            </a:endParaRPr>
          </a:p>
          <a:p>
            <a:pPr marL="468313" lvl="1" indent="-174625">
              <a:lnSpc>
                <a:spcPct val="120000"/>
              </a:lnSpc>
              <a:spcBef>
                <a:spcPct val="0"/>
              </a:spcBef>
              <a:spcAft>
                <a:spcPts val="1200"/>
              </a:spcAft>
              <a:buClr>
                <a:schemeClr val="accent2">
                  <a:lumMod val="50000"/>
                </a:schemeClr>
              </a:buClr>
              <a:buSzPct val="100000"/>
              <a:buFont typeface="Times" charset="0"/>
              <a:buChar char="•"/>
            </a:pPr>
            <a:r>
              <a:rPr lang="en-US" sz="3000" dirty="0" smtClean="0">
                <a:solidFill>
                  <a:schemeClr val="accent2">
                    <a:lumMod val="50000"/>
                  </a:schemeClr>
                </a:solidFill>
                <a:cs typeface="Times" charset="0"/>
                <a:sym typeface="Times" charset="0"/>
              </a:rPr>
              <a:t>Explain problem, process, concept, etc.</a:t>
            </a:r>
            <a:endParaRPr lang="en-US" sz="3000" dirty="0" smtClean="0">
              <a:solidFill>
                <a:schemeClr val="accent2">
                  <a:lumMod val="50000"/>
                </a:schemeClr>
              </a:solidFill>
              <a:sym typeface="Courier New" charset="0"/>
            </a:endParaRPr>
          </a:p>
          <a:p>
            <a:pPr marL="468313" lvl="1" indent="-174625">
              <a:lnSpc>
                <a:spcPct val="120000"/>
              </a:lnSpc>
              <a:spcBef>
                <a:spcPct val="0"/>
              </a:spcBef>
              <a:spcAft>
                <a:spcPts val="1200"/>
              </a:spcAft>
              <a:buClr>
                <a:schemeClr val="accent2">
                  <a:lumMod val="50000"/>
                </a:schemeClr>
              </a:buClr>
              <a:buSzPct val="100000"/>
              <a:buFont typeface="Times" charset="0"/>
              <a:buChar char="•"/>
            </a:pPr>
            <a:r>
              <a:rPr lang="en-US" sz="3000" dirty="0" smtClean="0">
                <a:solidFill>
                  <a:schemeClr val="accent2">
                    <a:lumMod val="50000"/>
                  </a:schemeClr>
                </a:solidFill>
                <a:cs typeface="Times" charset="0"/>
                <a:sym typeface="Times" charset="0"/>
              </a:rPr>
              <a:t>Analysis of issues, events, speakers, etc.</a:t>
            </a:r>
            <a:endParaRPr lang="en-US" sz="3000" dirty="0" smtClean="0">
              <a:solidFill>
                <a:schemeClr val="accent2">
                  <a:lumMod val="50000"/>
                </a:schemeClr>
              </a:solidFill>
              <a:sym typeface="Courier New" charset="0"/>
            </a:endParaRPr>
          </a:p>
          <a:p>
            <a:pPr marL="468313" lvl="1" indent="-174625">
              <a:lnSpc>
                <a:spcPct val="120000"/>
              </a:lnSpc>
              <a:spcBef>
                <a:spcPct val="0"/>
              </a:spcBef>
              <a:spcAft>
                <a:spcPts val="1200"/>
              </a:spcAft>
              <a:buClr>
                <a:schemeClr val="accent2">
                  <a:lumMod val="50000"/>
                </a:schemeClr>
              </a:buClr>
              <a:buSzPct val="100000"/>
              <a:buFont typeface="Times" charset="0"/>
              <a:buChar char="•"/>
            </a:pPr>
            <a:r>
              <a:rPr lang="en-US" sz="3000" dirty="0" smtClean="0">
                <a:solidFill>
                  <a:schemeClr val="accent2">
                    <a:lumMod val="50000"/>
                  </a:schemeClr>
                </a:solidFill>
                <a:cs typeface="Times" charset="0"/>
                <a:sym typeface="Times" charset="0"/>
              </a:rPr>
              <a:t>Comparison/contrast</a:t>
            </a:r>
            <a:endParaRPr lang="en-US" sz="3000" dirty="0" smtClean="0">
              <a:solidFill>
                <a:schemeClr val="accent2">
                  <a:lumMod val="50000"/>
                </a:schemeClr>
              </a:solidFill>
              <a:sym typeface="Courier New" charset="0"/>
            </a:endParaRPr>
          </a:p>
          <a:p>
            <a:pPr marL="468313" lvl="1" indent="-174625">
              <a:lnSpc>
                <a:spcPct val="120000"/>
              </a:lnSpc>
              <a:spcBef>
                <a:spcPct val="0"/>
              </a:spcBef>
              <a:spcAft>
                <a:spcPts val="1200"/>
              </a:spcAft>
              <a:buClr>
                <a:schemeClr val="accent2">
                  <a:lumMod val="50000"/>
                </a:schemeClr>
              </a:buClr>
              <a:buSzPct val="100000"/>
              <a:buFont typeface="Times" charset="0"/>
              <a:buChar char="•"/>
            </a:pPr>
            <a:r>
              <a:rPr lang="en-US" sz="3000" dirty="0" smtClean="0">
                <a:solidFill>
                  <a:schemeClr val="accent2">
                    <a:lumMod val="50000"/>
                  </a:schemeClr>
                </a:solidFill>
                <a:cs typeface="Times" charset="0"/>
                <a:sym typeface="Times" charset="0"/>
              </a:rPr>
              <a:t>Brief research or response papers (2-3 pages)</a:t>
            </a:r>
            <a:endParaRPr lang="en-US" sz="3000" b="1" dirty="0" smtClean="0">
              <a:solidFill>
                <a:schemeClr val="accent2">
                  <a:lumMod val="50000"/>
                </a:schemeClr>
              </a:solidFill>
              <a:latin typeface="+mj-lt"/>
              <a:cs typeface="Times" charset="0"/>
              <a:sym typeface="Times" charset="0"/>
            </a:endParaRPr>
          </a:p>
          <a:p>
            <a:pPr marL="304800" indent="-114300">
              <a:lnSpc>
                <a:spcPct val="120000"/>
              </a:lnSpc>
              <a:spcBef>
                <a:spcPct val="0"/>
              </a:spcBef>
              <a:spcAft>
                <a:spcPts val="1200"/>
              </a:spcAft>
              <a:buClr>
                <a:srgbClr val="000000"/>
              </a:buClr>
              <a:buNone/>
              <a:tabLst>
                <a:tab pos="457200" algn="l"/>
                <a:tab pos="457200" algn="l"/>
                <a:tab pos="457200" algn="l"/>
                <a:tab pos="457200" algn="l"/>
                <a:tab pos="457200" algn="l"/>
                <a:tab pos="457200" algn="l"/>
                <a:tab pos="914400" algn="l"/>
                <a:tab pos="914400" algn="l"/>
                <a:tab pos="914400" algn="l"/>
                <a:tab pos="914400" algn="l"/>
                <a:tab pos="914400" algn="l"/>
                <a:tab pos="457200" algn="l"/>
                <a:tab pos="914400" algn="l"/>
              </a:tabLst>
            </a:pPr>
            <a:r>
              <a:rPr lang="en-US" sz="3600" b="1" dirty="0" smtClean="0">
                <a:solidFill>
                  <a:srgbClr val="009999"/>
                </a:solidFill>
                <a:latin typeface="+mj-lt"/>
                <a:cs typeface="Times" charset="0"/>
                <a:sym typeface="Times" charset="0"/>
              </a:rPr>
              <a:t>Persuasive Mode:</a:t>
            </a:r>
            <a:endParaRPr lang="en-US" sz="3600" b="1" dirty="0" smtClean="0">
              <a:solidFill>
                <a:srgbClr val="009999"/>
              </a:solidFill>
              <a:latin typeface="+mj-lt"/>
              <a:cs typeface="Times" charset="0"/>
              <a:sym typeface="Courier New" charset="0"/>
            </a:endParaRPr>
          </a:p>
          <a:p>
            <a:pPr marL="468313" lvl="1" indent="-174625">
              <a:lnSpc>
                <a:spcPct val="120000"/>
              </a:lnSpc>
              <a:spcBef>
                <a:spcPct val="0"/>
              </a:spcBef>
              <a:spcAft>
                <a:spcPts val="1200"/>
              </a:spcAft>
              <a:buClr>
                <a:schemeClr val="accent2">
                  <a:lumMod val="50000"/>
                </a:schemeClr>
              </a:buClr>
              <a:buSzPct val="100000"/>
              <a:buFont typeface="Times" charset="0"/>
              <a:buChar char="•"/>
              <a:tabLst>
                <a:tab pos="457200" algn="l"/>
                <a:tab pos="457200" algn="l"/>
                <a:tab pos="457200" algn="l"/>
                <a:tab pos="457200" algn="l"/>
                <a:tab pos="457200" algn="l"/>
                <a:tab pos="457200" algn="l"/>
                <a:tab pos="914400" algn="l"/>
                <a:tab pos="914400" algn="l"/>
                <a:tab pos="914400" algn="l"/>
                <a:tab pos="914400" algn="l"/>
                <a:tab pos="914400" algn="l"/>
                <a:tab pos="457200" algn="l"/>
                <a:tab pos="914400" algn="l"/>
              </a:tabLst>
            </a:pPr>
            <a:r>
              <a:rPr lang="en-US" sz="3000" dirty="0" smtClean="0">
                <a:solidFill>
                  <a:schemeClr val="accent2">
                    <a:lumMod val="50000"/>
                  </a:schemeClr>
                </a:solidFill>
                <a:cs typeface="Times" charset="0"/>
                <a:sym typeface="Times" charset="0"/>
              </a:rPr>
              <a:t>Essay taking a stand on an issue</a:t>
            </a:r>
          </a:p>
          <a:p>
            <a:pPr marL="468313" lvl="1" indent="-174625">
              <a:lnSpc>
                <a:spcPct val="120000"/>
              </a:lnSpc>
              <a:spcBef>
                <a:spcPct val="0"/>
              </a:spcBef>
              <a:spcAft>
                <a:spcPts val="1200"/>
              </a:spcAft>
              <a:buClr>
                <a:schemeClr val="accent2">
                  <a:lumMod val="50000"/>
                </a:schemeClr>
              </a:buClr>
              <a:buSzPct val="100000"/>
              <a:buFont typeface="Times" charset="0"/>
              <a:buChar char="•"/>
              <a:tabLst>
                <a:tab pos="457200" algn="l"/>
                <a:tab pos="457200" algn="l"/>
                <a:tab pos="457200" algn="l"/>
                <a:tab pos="457200" algn="l"/>
                <a:tab pos="457200" algn="l"/>
                <a:tab pos="457200" algn="l"/>
                <a:tab pos="914400" algn="l"/>
                <a:tab pos="914400" algn="l"/>
                <a:tab pos="914400" algn="l"/>
                <a:tab pos="914400" algn="l"/>
                <a:tab pos="914400" algn="l"/>
                <a:tab pos="457200" algn="l"/>
                <a:tab pos="914400" algn="l"/>
              </a:tabLst>
            </a:pPr>
            <a:r>
              <a:rPr lang="en-US" sz="3000" dirty="0" smtClean="0">
                <a:solidFill>
                  <a:schemeClr val="accent2">
                    <a:lumMod val="50000"/>
                  </a:schemeClr>
                </a:solidFill>
                <a:cs typeface="Times" charset="0"/>
                <a:sym typeface="Times" charset="0"/>
              </a:rPr>
              <a:t>Pro/Con and call to action</a:t>
            </a:r>
          </a:p>
          <a:p>
            <a:pPr marL="304800" indent="-114300">
              <a:lnSpc>
                <a:spcPct val="120000"/>
              </a:lnSpc>
              <a:spcBef>
                <a:spcPct val="0"/>
              </a:spcBef>
              <a:spcAft>
                <a:spcPts val="1200"/>
              </a:spcAft>
              <a:buClr>
                <a:srgbClr val="000000"/>
              </a:buClr>
              <a:buSzPct val="100000"/>
              <a:buNone/>
              <a:tabLst>
                <a:tab pos="457200" algn="l"/>
                <a:tab pos="457200" algn="l"/>
                <a:tab pos="457200" algn="l"/>
                <a:tab pos="457200" algn="l"/>
                <a:tab pos="457200" algn="l"/>
                <a:tab pos="457200" algn="l"/>
                <a:tab pos="914400" algn="l"/>
                <a:tab pos="914400" algn="l"/>
                <a:tab pos="914400" algn="l"/>
                <a:tab pos="914400" algn="l"/>
                <a:tab pos="914400" algn="l"/>
                <a:tab pos="457200" algn="l"/>
                <a:tab pos="914400" algn="l"/>
              </a:tabLst>
            </a:pPr>
            <a:r>
              <a:rPr lang="en-US" sz="3600" b="1" dirty="0" smtClean="0">
                <a:solidFill>
                  <a:srgbClr val="009999"/>
                </a:solidFill>
                <a:latin typeface="+mj-lt"/>
                <a:cs typeface="Times" charset="0"/>
                <a:sym typeface="Times" charset="0"/>
              </a:rPr>
              <a:t>Narrative Mode: </a:t>
            </a:r>
          </a:p>
          <a:p>
            <a:pPr marL="468313" lvl="1" indent="-174625">
              <a:lnSpc>
                <a:spcPct val="120000"/>
              </a:lnSpc>
              <a:spcBef>
                <a:spcPct val="0"/>
              </a:spcBef>
              <a:spcAft>
                <a:spcPts val="1200"/>
              </a:spcAft>
              <a:buClr>
                <a:schemeClr val="accent2">
                  <a:lumMod val="50000"/>
                </a:schemeClr>
              </a:buClr>
              <a:buSzPct val="100000"/>
              <a:buFont typeface="Times" charset="0"/>
              <a:buChar char="•"/>
              <a:tabLst>
                <a:tab pos="457200" algn="l"/>
                <a:tab pos="457200" algn="l"/>
                <a:tab pos="457200" algn="l"/>
                <a:tab pos="457200" algn="l"/>
                <a:tab pos="457200" algn="l"/>
                <a:tab pos="457200" algn="l"/>
                <a:tab pos="914400" algn="l"/>
                <a:tab pos="914400" algn="l"/>
                <a:tab pos="914400" algn="l"/>
                <a:tab pos="914400" algn="l"/>
                <a:tab pos="914400" algn="l"/>
                <a:tab pos="457200" algn="l"/>
                <a:tab pos="914400" algn="l"/>
              </a:tabLst>
            </a:pPr>
            <a:r>
              <a:rPr lang="en-US" sz="3000" dirty="0" smtClean="0">
                <a:solidFill>
                  <a:schemeClr val="accent2">
                    <a:lumMod val="50000"/>
                  </a:schemeClr>
                </a:solidFill>
                <a:cs typeface="Times" charset="0"/>
                <a:sym typeface="Times" charset="0"/>
              </a:rPr>
              <a:t>Relating an experience</a:t>
            </a:r>
          </a:p>
        </p:txBody>
      </p:sp>
      <p:pic>
        <p:nvPicPr>
          <p:cNvPr id="4" name="Picture 3" descr="&quot; &quot;"/>
          <p:cNvPicPr>
            <a:picLocks noChangeAspect="1"/>
          </p:cNvPicPr>
          <p:nvPr/>
        </p:nvPicPr>
        <p:blipFill>
          <a:blip r:embed="rId3" cstate="print">
            <a:clrChange>
              <a:clrFrom>
                <a:srgbClr val="FDFDFD"/>
              </a:clrFrom>
              <a:clrTo>
                <a:srgbClr val="FDFDFD">
                  <a:alpha val="0"/>
                </a:srgbClr>
              </a:clrTo>
            </a:clrChange>
          </a:blip>
          <a:stretch>
            <a:fillRect/>
          </a:stretch>
        </p:blipFill>
        <p:spPr>
          <a:xfrm>
            <a:off x="7162800" y="1016758"/>
            <a:ext cx="1524000" cy="63208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 calcmode="lin" valueType="num">
                                      <p:cBhvr additive="base">
                                        <p:cTn id="7" dur="500" fill="hold"/>
                                        <p:tgtEl>
                                          <p:spTgt spid="7">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
                                            <p:txEl>
                                              <p:pRg st="1" end="1"/>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anim calcmode="lin" valueType="num">
                                      <p:cBhvr additive="base">
                                        <p:cTn id="11" dur="500" fill="hold"/>
                                        <p:tgtEl>
                                          <p:spTgt spid="7">
                                            <p:txEl>
                                              <p:pRg st="2" end="2"/>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7">
                                            <p:txEl>
                                              <p:pRg st="2" end="2"/>
                                            </p:txEl>
                                          </p:spTgt>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anim calcmode="lin" valueType="num">
                                      <p:cBhvr additive="base">
                                        <p:cTn id="15" dur="500" fill="hold"/>
                                        <p:tgtEl>
                                          <p:spTgt spid="7">
                                            <p:txEl>
                                              <p:pRg st="3" end="3"/>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7">
                                            <p:txEl>
                                              <p:pRg st="3" end="3"/>
                                            </p:txEl>
                                          </p:spTgt>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anim calcmode="lin" valueType="num">
                                      <p:cBhvr additive="base">
                                        <p:cTn id="19" dur="500" fill="hold"/>
                                        <p:tgtEl>
                                          <p:spTgt spid="7">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7">
                                            <p:txEl>
                                              <p:pRg st="6" end="6"/>
                                            </p:txEl>
                                          </p:spTgt>
                                        </p:tgtEl>
                                        <p:attrNameLst>
                                          <p:attrName>style.visibility</p:attrName>
                                        </p:attrNameLst>
                                      </p:cBhvr>
                                      <p:to>
                                        <p:strVal val="visible"/>
                                      </p:to>
                                    </p:set>
                                    <p:anim calcmode="lin" valueType="num">
                                      <p:cBhvr additive="base">
                                        <p:cTn id="25" dur="500" fill="hold"/>
                                        <p:tgtEl>
                                          <p:spTgt spid="7">
                                            <p:txEl>
                                              <p:pRg st="6" end="6"/>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7">
                                            <p:txEl>
                                              <p:pRg st="6" end="6"/>
                                            </p:txEl>
                                          </p:spTgt>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stCondLst>
                                    <p:cond delay="0"/>
                                  </p:stCondLst>
                                  <p:childTnLst>
                                    <p:set>
                                      <p:cBhvr>
                                        <p:cTn id="28" dur="1" fill="hold">
                                          <p:stCondLst>
                                            <p:cond delay="0"/>
                                          </p:stCondLst>
                                        </p:cTn>
                                        <p:tgtEl>
                                          <p:spTgt spid="7">
                                            <p:txEl>
                                              <p:pRg st="7" end="7"/>
                                            </p:txEl>
                                          </p:spTgt>
                                        </p:tgtEl>
                                        <p:attrNameLst>
                                          <p:attrName>style.visibility</p:attrName>
                                        </p:attrNameLst>
                                      </p:cBhvr>
                                      <p:to>
                                        <p:strVal val="visible"/>
                                      </p:to>
                                    </p:set>
                                    <p:anim calcmode="lin" valueType="num">
                                      <p:cBhvr additive="base">
                                        <p:cTn id="29" dur="500" fill="hold"/>
                                        <p:tgtEl>
                                          <p:spTgt spid="7">
                                            <p:txEl>
                                              <p:pRg st="7" end="7"/>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7">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7">
                                            <p:txEl>
                                              <p:pRg st="9" end="9"/>
                                            </p:txEl>
                                          </p:spTgt>
                                        </p:tgtEl>
                                        <p:attrNameLst>
                                          <p:attrName>style.visibility</p:attrName>
                                        </p:attrNameLst>
                                      </p:cBhvr>
                                      <p:to>
                                        <p:strVal val="visible"/>
                                      </p:to>
                                    </p:set>
                                    <p:anim calcmode="lin" valueType="num">
                                      <p:cBhvr additive="base">
                                        <p:cTn id="35" dur="500" fill="hold"/>
                                        <p:tgtEl>
                                          <p:spTgt spid="7">
                                            <p:txEl>
                                              <p:pRg st="9" end="9"/>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7">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20856"/>
            <a:ext cx="8839200" cy="533400"/>
          </a:xfrm>
        </p:spPr>
        <p:txBody>
          <a:bodyPr>
            <a:normAutofit fontScale="90000"/>
          </a:bodyPr>
          <a:lstStyle/>
          <a:p>
            <a:pPr algn="ctr"/>
            <a:r>
              <a:rPr lang="en-US" sz="4400" b="1" dirty="0" smtClean="0"/>
              <a:t>Work Sample Design, cont. 3</a:t>
            </a:r>
            <a:endParaRPr lang="en-US" sz="4400" b="1" dirty="0"/>
          </a:p>
        </p:txBody>
      </p:sp>
      <p:sp>
        <p:nvSpPr>
          <p:cNvPr id="7" name="Rectangle 3"/>
          <p:cNvSpPr>
            <a:spLocks noGrp="1"/>
          </p:cNvSpPr>
          <p:nvPr>
            <p:ph sz="quarter" idx="1"/>
          </p:nvPr>
        </p:nvSpPr>
        <p:spPr>
          <a:xfrm>
            <a:off x="152400" y="1524000"/>
            <a:ext cx="8763000" cy="4724400"/>
          </a:xfrm>
        </p:spPr>
        <p:txBody>
          <a:bodyPr/>
          <a:lstStyle/>
          <a:p>
            <a:pPr>
              <a:spcBef>
                <a:spcPct val="0"/>
              </a:spcBef>
              <a:buNone/>
              <a:tabLst>
                <a:tab pos="457200" algn="l"/>
                <a:tab pos="457200" algn="l"/>
                <a:tab pos="457200" algn="l"/>
                <a:tab pos="457200" algn="l"/>
                <a:tab pos="457200" algn="l"/>
                <a:tab pos="457200" algn="l"/>
                <a:tab pos="457200" algn="l"/>
                <a:tab pos="457200" algn="l"/>
              </a:tabLst>
            </a:pPr>
            <a:r>
              <a:rPr lang="en-US" b="1" dirty="0" smtClean="0">
                <a:solidFill>
                  <a:srgbClr val="009999"/>
                </a:solidFill>
                <a:cs typeface="Times" charset="0"/>
                <a:sym typeface="Times" charset="0"/>
              </a:rPr>
              <a:t>Unsuitable (NOT long or complex enough)</a:t>
            </a:r>
            <a:endParaRPr lang="en-US" b="1" dirty="0" smtClean="0">
              <a:solidFill>
                <a:srgbClr val="009999"/>
              </a:solidFill>
              <a:ea typeface="ヒラギノ明朝 ProN W6" charset="0"/>
              <a:cs typeface="ヒラギノ明朝 ProN W6" charset="0"/>
              <a:sym typeface="Times" charset="0"/>
            </a:endParaRPr>
          </a:p>
          <a:p>
            <a:pPr>
              <a:spcBef>
                <a:spcPct val="0"/>
              </a:spcBef>
              <a:tabLst>
                <a:tab pos="457200" algn="l"/>
                <a:tab pos="457200" algn="l"/>
                <a:tab pos="457200" algn="l"/>
                <a:tab pos="457200" algn="l"/>
                <a:tab pos="457200" algn="l"/>
                <a:tab pos="457200" algn="l"/>
                <a:tab pos="457200" algn="l"/>
                <a:tab pos="457200" algn="l"/>
              </a:tabLst>
            </a:pPr>
            <a:endParaRPr lang="en-US" sz="1800" b="1" u="sng" dirty="0" smtClean="0">
              <a:solidFill>
                <a:srgbClr val="000000"/>
              </a:solidFill>
              <a:ea typeface="ヒラギノ明朝 ProN W6" charset="0"/>
              <a:cs typeface="ヒラギノ明朝 ProN W6" charset="0"/>
              <a:sym typeface="Times" charset="0"/>
            </a:endParaRPr>
          </a:p>
          <a:p>
            <a:pPr>
              <a:spcBef>
                <a:spcPct val="0"/>
              </a:spcBef>
              <a:buClr>
                <a:schemeClr val="accent2">
                  <a:lumMod val="50000"/>
                </a:schemeClr>
              </a:buClr>
              <a:buSzPct val="100000"/>
              <a:buFont typeface="Wingdings" pitchFamily="2" charset="2"/>
              <a:buChar char="§"/>
              <a:tabLst>
                <a:tab pos="457200" algn="l"/>
                <a:tab pos="457200" algn="l"/>
                <a:tab pos="457200" algn="l"/>
                <a:tab pos="457200" algn="l"/>
                <a:tab pos="457200" algn="l"/>
                <a:tab pos="457200" algn="l"/>
                <a:tab pos="457200" algn="l"/>
                <a:tab pos="457200" algn="l"/>
              </a:tabLst>
            </a:pPr>
            <a:r>
              <a:rPr lang="en-US" sz="2800" dirty="0" smtClean="0">
                <a:solidFill>
                  <a:schemeClr val="accent2">
                    <a:lumMod val="50000"/>
                  </a:schemeClr>
                </a:solidFill>
                <a:cs typeface="Times" charset="0"/>
                <a:sym typeface="Times" charset="0"/>
              </a:rPr>
              <a:t>Short answers (even a couple of </a:t>
            </a:r>
            <a:r>
              <a:rPr lang="en-US" sz="2800" dirty="0" smtClean="0">
                <a:solidFill>
                  <a:schemeClr val="accent2">
                    <a:lumMod val="50000"/>
                  </a:schemeClr>
                </a:solidFill>
                <a:latin typeface="Arial"/>
                <a:cs typeface="Arial"/>
                <a:sym typeface="Times" charset="0"/>
              </a:rPr>
              <a:t>¶</a:t>
            </a:r>
            <a:r>
              <a:rPr lang="en-US" sz="2800" dirty="0" smtClean="0">
                <a:solidFill>
                  <a:schemeClr val="accent2">
                    <a:lumMod val="50000"/>
                  </a:schemeClr>
                </a:solidFill>
                <a:cs typeface="Times" charset="0"/>
                <a:sym typeface="Times" charset="0"/>
              </a:rPr>
              <a:t>)</a:t>
            </a:r>
            <a:endParaRPr lang="en-US" sz="2800" dirty="0" smtClean="0">
              <a:solidFill>
                <a:schemeClr val="accent2">
                  <a:lumMod val="50000"/>
                </a:schemeClr>
              </a:solidFill>
              <a:ea typeface="ヒラギノ明朝 ProN W3" charset="0"/>
              <a:cs typeface="ヒラギノ明朝 ProN W3" charset="0"/>
              <a:sym typeface="Times" charset="0"/>
            </a:endParaRPr>
          </a:p>
          <a:p>
            <a:pPr>
              <a:spcBef>
                <a:spcPct val="0"/>
              </a:spcBef>
              <a:buClr>
                <a:schemeClr val="accent2">
                  <a:lumMod val="50000"/>
                </a:schemeClr>
              </a:buClr>
              <a:buSzPct val="100000"/>
              <a:buFont typeface="Wingdings" pitchFamily="2" charset="2"/>
              <a:buChar char="§"/>
              <a:tabLst>
                <a:tab pos="457200" algn="l"/>
                <a:tab pos="457200" algn="l"/>
                <a:tab pos="457200" algn="l"/>
                <a:tab pos="457200" algn="l"/>
                <a:tab pos="457200" algn="l"/>
                <a:tab pos="457200" algn="l"/>
                <a:tab pos="457200" algn="l"/>
                <a:tab pos="457200" algn="l"/>
              </a:tabLst>
            </a:pPr>
            <a:r>
              <a:rPr lang="en-US" sz="2800" dirty="0" smtClean="0">
                <a:solidFill>
                  <a:schemeClr val="accent2">
                    <a:lumMod val="50000"/>
                  </a:schemeClr>
                </a:solidFill>
                <a:cs typeface="Times" charset="0"/>
                <a:sym typeface="Times" charset="0"/>
              </a:rPr>
              <a:t>Journals</a:t>
            </a:r>
            <a:endParaRPr lang="en-US" sz="2800" dirty="0" smtClean="0">
              <a:solidFill>
                <a:schemeClr val="accent2">
                  <a:lumMod val="50000"/>
                </a:schemeClr>
              </a:solidFill>
              <a:ea typeface="ヒラギノ明朝 ProN W3" charset="0"/>
              <a:cs typeface="ヒラギノ明朝 ProN W3" charset="0"/>
              <a:sym typeface="Times" charset="0"/>
            </a:endParaRPr>
          </a:p>
          <a:p>
            <a:pPr>
              <a:spcBef>
                <a:spcPct val="0"/>
              </a:spcBef>
              <a:buClr>
                <a:schemeClr val="accent2">
                  <a:lumMod val="50000"/>
                </a:schemeClr>
              </a:buClr>
              <a:buSzPct val="100000"/>
              <a:buFont typeface="Wingdings" pitchFamily="2" charset="2"/>
              <a:buChar char="§"/>
              <a:tabLst>
                <a:tab pos="457200" algn="l"/>
                <a:tab pos="457200" algn="l"/>
                <a:tab pos="457200" algn="l"/>
                <a:tab pos="457200" algn="l"/>
                <a:tab pos="457200" algn="l"/>
                <a:tab pos="457200" algn="l"/>
                <a:tab pos="457200" algn="l"/>
                <a:tab pos="457200" algn="l"/>
              </a:tabLst>
            </a:pPr>
            <a:r>
              <a:rPr lang="en-US" sz="2800" dirty="0" smtClean="0">
                <a:solidFill>
                  <a:schemeClr val="accent2">
                    <a:lumMod val="50000"/>
                  </a:schemeClr>
                </a:solidFill>
                <a:cs typeface="Times" charset="0"/>
                <a:sym typeface="Times" charset="0"/>
              </a:rPr>
              <a:t>Logs; responses to activities or summaries</a:t>
            </a:r>
            <a:endParaRPr lang="en-US" sz="2800" dirty="0" smtClean="0">
              <a:solidFill>
                <a:schemeClr val="accent2">
                  <a:lumMod val="50000"/>
                </a:schemeClr>
              </a:solidFill>
              <a:ea typeface="ヒラギノ明朝 ProN W3" charset="0"/>
              <a:cs typeface="ヒラギノ明朝 ProN W3" charset="0"/>
              <a:sym typeface="Times" charset="0"/>
            </a:endParaRPr>
          </a:p>
          <a:p>
            <a:pPr>
              <a:spcBef>
                <a:spcPct val="0"/>
              </a:spcBef>
              <a:buClr>
                <a:schemeClr val="accent2">
                  <a:lumMod val="50000"/>
                </a:schemeClr>
              </a:buClr>
              <a:buSzPct val="100000"/>
              <a:buFont typeface="Wingdings" pitchFamily="2" charset="2"/>
              <a:buChar char="§"/>
              <a:tabLst>
                <a:tab pos="457200" algn="l"/>
                <a:tab pos="457200" algn="l"/>
                <a:tab pos="457200" algn="l"/>
                <a:tab pos="457200" algn="l"/>
                <a:tab pos="457200" algn="l"/>
                <a:tab pos="457200" algn="l"/>
                <a:tab pos="457200" algn="l"/>
                <a:tab pos="457200" algn="l"/>
              </a:tabLst>
            </a:pPr>
            <a:r>
              <a:rPr lang="en-US" sz="2800" dirty="0" smtClean="0">
                <a:solidFill>
                  <a:schemeClr val="accent2">
                    <a:lumMod val="50000"/>
                  </a:schemeClr>
                </a:solidFill>
                <a:cs typeface="Times" charset="0"/>
                <a:sym typeface="Times" charset="0"/>
              </a:rPr>
              <a:t>Tests or quizzes</a:t>
            </a:r>
            <a:endParaRPr lang="en-US" sz="2800" dirty="0" smtClean="0">
              <a:solidFill>
                <a:schemeClr val="accent2">
                  <a:lumMod val="50000"/>
                </a:schemeClr>
              </a:solidFill>
              <a:ea typeface="ヒラギノ明朝 ProN W3" charset="0"/>
              <a:cs typeface="ヒラギノ明朝 ProN W3" charset="0"/>
              <a:sym typeface="Times" charset="0"/>
            </a:endParaRPr>
          </a:p>
          <a:p>
            <a:pPr>
              <a:spcBef>
                <a:spcPct val="0"/>
              </a:spcBef>
              <a:buClr>
                <a:schemeClr val="accent2">
                  <a:lumMod val="50000"/>
                </a:schemeClr>
              </a:buClr>
              <a:buSzPct val="100000"/>
              <a:buFont typeface="Wingdings" pitchFamily="2" charset="2"/>
              <a:buChar char="§"/>
              <a:tabLst>
                <a:tab pos="457200" algn="l"/>
                <a:tab pos="457200" algn="l"/>
                <a:tab pos="457200" algn="l"/>
                <a:tab pos="457200" algn="l"/>
                <a:tab pos="457200" algn="l"/>
                <a:tab pos="457200" algn="l"/>
                <a:tab pos="457200" algn="l"/>
                <a:tab pos="457200" algn="l"/>
              </a:tabLst>
            </a:pPr>
            <a:r>
              <a:rPr lang="en-US" sz="2800" dirty="0" smtClean="0">
                <a:solidFill>
                  <a:schemeClr val="accent2">
                    <a:lumMod val="50000"/>
                  </a:schemeClr>
                </a:solidFill>
                <a:cs typeface="Times" charset="0"/>
                <a:sym typeface="Times" charset="0"/>
              </a:rPr>
              <a:t>Workbook or work sheet activities</a:t>
            </a:r>
            <a:endParaRPr lang="en-US" sz="2800" dirty="0" smtClean="0">
              <a:solidFill>
                <a:schemeClr val="accent2">
                  <a:lumMod val="50000"/>
                </a:schemeClr>
              </a:solidFill>
              <a:ea typeface="ヒラギノ明朝 ProN W3" charset="0"/>
              <a:cs typeface="ヒラギノ明朝 ProN W3" charset="0"/>
              <a:sym typeface="Times" charset="0"/>
            </a:endParaRPr>
          </a:p>
          <a:p>
            <a:pPr>
              <a:spcBef>
                <a:spcPct val="0"/>
              </a:spcBef>
              <a:buClr>
                <a:schemeClr val="accent2">
                  <a:lumMod val="50000"/>
                </a:schemeClr>
              </a:buClr>
              <a:buSzPct val="100000"/>
              <a:buFont typeface="Wingdings" pitchFamily="2" charset="2"/>
              <a:buChar char="§"/>
              <a:tabLst>
                <a:tab pos="457200" algn="l"/>
                <a:tab pos="457200" algn="l"/>
                <a:tab pos="457200" algn="l"/>
                <a:tab pos="457200" algn="l"/>
                <a:tab pos="457200" algn="l"/>
                <a:tab pos="457200" algn="l"/>
                <a:tab pos="457200" algn="l"/>
                <a:tab pos="457200" algn="l"/>
              </a:tabLst>
            </a:pPr>
            <a:r>
              <a:rPr lang="en-US" sz="2800" dirty="0" smtClean="0">
                <a:solidFill>
                  <a:schemeClr val="accent2">
                    <a:lumMod val="50000"/>
                  </a:schemeClr>
                </a:solidFill>
                <a:cs typeface="Times" charset="0"/>
                <a:sym typeface="Times" charset="0"/>
              </a:rPr>
              <a:t>Book reports</a:t>
            </a:r>
            <a:endParaRPr lang="en-US" sz="2800" dirty="0" smtClean="0">
              <a:solidFill>
                <a:schemeClr val="accent2">
                  <a:lumMod val="50000"/>
                </a:schemeClr>
              </a:solidFill>
              <a:ea typeface="ヒラギノ明朝 ProN W3" charset="0"/>
              <a:cs typeface="ヒラギノ明朝 ProN W3" charset="0"/>
              <a:sym typeface="Times" charset="0"/>
            </a:endParaRPr>
          </a:p>
          <a:p>
            <a:pPr>
              <a:spcBef>
                <a:spcPct val="0"/>
              </a:spcBef>
              <a:buClr>
                <a:schemeClr val="accent2">
                  <a:lumMod val="50000"/>
                </a:schemeClr>
              </a:buClr>
              <a:buSzPct val="100000"/>
              <a:buFont typeface="Wingdings" pitchFamily="2" charset="2"/>
              <a:buChar char="§"/>
              <a:tabLst>
                <a:tab pos="457200" algn="l"/>
                <a:tab pos="457200" algn="l"/>
                <a:tab pos="457200" algn="l"/>
                <a:tab pos="457200" algn="l"/>
                <a:tab pos="457200" algn="l"/>
                <a:tab pos="457200" algn="l"/>
                <a:tab pos="457200" algn="l"/>
                <a:tab pos="457200" algn="l"/>
              </a:tabLst>
            </a:pPr>
            <a:r>
              <a:rPr lang="en-US" sz="2800" dirty="0" smtClean="0">
                <a:solidFill>
                  <a:schemeClr val="accent2">
                    <a:lumMod val="50000"/>
                  </a:schemeClr>
                </a:solidFill>
                <a:cs typeface="Times" charset="0"/>
                <a:sym typeface="Times" charset="0"/>
              </a:rPr>
              <a:t>Group projects</a:t>
            </a:r>
            <a:endParaRPr lang="en-US" sz="2800" dirty="0" smtClean="0">
              <a:solidFill>
                <a:schemeClr val="accent2">
                  <a:lumMod val="50000"/>
                </a:schemeClr>
              </a:solidFill>
              <a:ea typeface="ヒラギノ明朝 ProN W3" charset="0"/>
              <a:cs typeface="ヒラギノ明朝 ProN W3" charset="0"/>
              <a:sym typeface="Times" charset="0"/>
            </a:endParaRPr>
          </a:p>
          <a:p>
            <a:pPr marL="304800" indent="-114300">
              <a:spcBef>
                <a:spcPct val="0"/>
              </a:spcBef>
              <a:buClr>
                <a:srgbClr val="000000"/>
              </a:buClr>
              <a:buNone/>
              <a:tabLst>
                <a:tab pos="457200" algn="l"/>
                <a:tab pos="457200" algn="l"/>
                <a:tab pos="457200" algn="l"/>
                <a:tab pos="457200" algn="l"/>
                <a:tab pos="457200" algn="l"/>
                <a:tab pos="457200" algn="l"/>
                <a:tab pos="914400" algn="l"/>
                <a:tab pos="914400" algn="l"/>
                <a:tab pos="914400" algn="l"/>
                <a:tab pos="914400" algn="l"/>
                <a:tab pos="914400" algn="l"/>
                <a:tab pos="457200" algn="l"/>
                <a:tab pos="914400" algn="l"/>
              </a:tabLst>
            </a:pPr>
            <a:endParaRPr lang="en-US" sz="3200" dirty="0" smtClean="0">
              <a:solidFill>
                <a:schemeClr val="accent2">
                  <a:lumMod val="25000"/>
                </a:schemeClr>
              </a:solidFill>
              <a:cs typeface="Times" charset="0"/>
              <a:sym typeface="Times" charset="0"/>
            </a:endParaRPr>
          </a:p>
        </p:txBody>
      </p:sp>
      <p:pic>
        <p:nvPicPr>
          <p:cNvPr id="4" name="Picture 3" descr="&quot; &quot;"/>
          <p:cNvPicPr>
            <a:picLocks noChangeAspect="1"/>
          </p:cNvPicPr>
          <p:nvPr/>
        </p:nvPicPr>
        <p:blipFill>
          <a:blip r:embed="rId3" cstate="print">
            <a:clrChange>
              <a:clrFrom>
                <a:srgbClr val="FDFDFD"/>
              </a:clrFrom>
              <a:clrTo>
                <a:srgbClr val="FDFDFD">
                  <a:alpha val="0"/>
                </a:srgbClr>
              </a:clrTo>
            </a:clrChange>
          </a:blip>
          <a:stretch>
            <a:fillRect/>
          </a:stretch>
        </p:blipFill>
        <p:spPr>
          <a:xfrm>
            <a:off x="221776" y="826960"/>
            <a:ext cx="1524000" cy="632081"/>
          </a:xfrm>
          <a:prstGeom prst="rect">
            <a:avLst/>
          </a:prstGeom>
        </p:spPr>
      </p:pic>
      <p:pic>
        <p:nvPicPr>
          <p:cNvPr id="1027" name="Picture 3" descr="&quot; &quot;"/>
          <p:cNvPicPr>
            <a:picLocks noChangeAspect="1" noChangeArrowheads="1"/>
          </p:cNvPicPr>
          <p:nvPr/>
        </p:nvPicPr>
        <p:blipFill>
          <a:blip r:embed="rId4" cstate="print">
            <a:duotone>
              <a:prstClr val="black"/>
              <a:schemeClr val="accent2">
                <a:tint val="45000"/>
                <a:satMod val="400000"/>
              </a:schemeClr>
            </a:duotone>
          </a:blip>
          <a:srcRect/>
          <a:stretch>
            <a:fillRect/>
          </a:stretch>
        </p:blipFill>
        <p:spPr bwMode="auto">
          <a:xfrm>
            <a:off x="5881758" y="4267200"/>
            <a:ext cx="3033642" cy="2412187"/>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5922" y="442415"/>
            <a:ext cx="8735677" cy="533400"/>
          </a:xfrm>
        </p:spPr>
        <p:txBody>
          <a:bodyPr>
            <a:normAutofit fontScale="90000"/>
          </a:bodyPr>
          <a:lstStyle/>
          <a:p>
            <a:pPr algn="ctr"/>
            <a:r>
              <a:rPr lang="en-US" sz="4400" b="1" dirty="0" smtClean="0"/>
              <a:t>Work Sample </a:t>
            </a:r>
            <a:r>
              <a:rPr lang="en-US" sz="4400" b="1" dirty="0" smtClean="0"/>
              <a:t>Design, cont. 4</a:t>
            </a:r>
            <a:endParaRPr lang="en-US" sz="4400" b="1" dirty="0"/>
          </a:p>
        </p:txBody>
      </p:sp>
      <p:sp>
        <p:nvSpPr>
          <p:cNvPr id="7" name="Rectangle 3"/>
          <p:cNvSpPr>
            <a:spLocks noGrp="1"/>
          </p:cNvSpPr>
          <p:nvPr>
            <p:ph sz="quarter" idx="1"/>
          </p:nvPr>
        </p:nvSpPr>
        <p:spPr>
          <a:xfrm>
            <a:off x="255923" y="1890215"/>
            <a:ext cx="8763000" cy="838200"/>
          </a:xfrm>
        </p:spPr>
        <p:txBody>
          <a:bodyPr>
            <a:normAutofit/>
          </a:bodyPr>
          <a:lstStyle/>
          <a:p>
            <a:pPr marL="304800" indent="-114300">
              <a:spcBef>
                <a:spcPct val="0"/>
              </a:spcBef>
              <a:buClr>
                <a:srgbClr val="000000"/>
              </a:buClr>
              <a:buNone/>
              <a:tabLst>
                <a:tab pos="457200" algn="l"/>
                <a:tab pos="457200" algn="l"/>
                <a:tab pos="457200" algn="l"/>
                <a:tab pos="457200" algn="l"/>
                <a:tab pos="457200" algn="l"/>
                <a:tab pos="457200" algn="l"/>
                <a:tab pos="914400" algn="l"/>
                <a:tab pos="914400" algn="l"/>
                <a:tab pos="914400" algn="l"/>
                <a:tab pos="914400" algn="l"/>
                <a:tab pos="914400" algn="l"/>
                <a:tab pos="457200" algn="l"/>
                <a:tab pos="914400" algn="l"/>
              </a:tabLst>
            </a:pPr>
            <a:r>
              <a:rPr lang="en-US" sz="4000" dirty="0" smtClean="0">
                <a:solidFill>
                  <a:schemeClr val="tx2">
                    <a:lumMod val="75000"/>
                  </a:schemeClr>
                </a:solidFill>
                <a:cs typeface="Times" charset="0"/>
                <a:sym typeface="Times" charset="0"/>
              </a:rPr>
              <a:t>Key to Success:  Good Prompts</a:t>
            </a:r>
          </a:p>
        </p:txBody>
      </p:sp>
      <p:pic>
        <p:nvPicPr>
          <p:cNvPr id="4" name="Picture 3" descr="&quot; &quot;"/>
          <p:cNvPicPr>
            <a:picLocks noChangeAspect="1"/>
          </p:cNvPicPr>
          <p:nvPr/>
        </p:nvPicPr>
        <p:blipFill>
          <a:blip r:embed="rId3" cstate="print">
            <a:clrChange>
              <a:clrFrom>
                <a:srgbClr val="FDFDFD"/>
              </a:clrFrom>
              <a:clrTo>
                <a:srgbClr val="FDFDFD">
                  <a:alpha val="0"/>
                </a:srgbClr>
              </a:clrTo>
            </a:clrChange>
          </a:blip>
          <a:stretch>
            <a:fillRect/>
          </a:stretch>
        </p:blipFill>
        <p:spPr>
          <a:xfrm>
            <a:off x="381000" y="1143000"/>
            <a:ext cx="1837246" cy="762000"/>
          </a:xfrm>
          <a:prstGeom prst="rect">
            <a:avLst/>
          </a:prstGeom>
        </p:spPr>
      </p:pic>
      <p:pic>
        <p:nvPicPr>
          <p:cNvPr id="6" name="Picture 5" descr="&quot; &quot;"/>
          <p:cNvPicPr>
            <a:picLocks noChangeAspect="1"/>
          </p:cNvPicPr>
          <p:nvPr/>
        </p:nvPicPr>
        <p:blipFill>
          <a:blip r:embed="rId4" cstate="print">
            <a:clrChange>
              <a:clrFrom>
                <a:srgbClr val="E1E1E1"/>
              </a:clrFrom>
              <a:clrTo>
                <a:srgbClr val="E1E1E1">
                  <a:alpha val="0"/>
                </a:srgbClr>
              </a:clrTo>
            </a:clrChange>
          </a:blip>
          <a:stretch>
            <a:fillRect/>
          </a:stretch>
        </p:blipFill>
        <p:spPr>
          <a:xfrm rot="1174421" flipH="1">
            <a:off x="6166149" y="2539190"/>
            <a:ext cx="2635343" cy="1752600"/>
          </a:xfrm>
          <a:prstGeom prst="rect">
            <a:avLst/>
          </a:prstGeom>
        </p:spPr>
      </p:pic>
      <p:sp>
        <p:nvSpPr>
          <p:cNvPr id="8" name="TextBox 7"/>
          <p:cNvSpPr txBox="1"/>
          <p:nvPr/>
        </p:nvSpPr>
        <p:spPr>
          <a:xfrm>
            <a:off x="609600" y="2895600"/>
            <a:ext cx="8001000" cy="3477875"/>
          </a:xfrm>
          <a:prstGeom prst="rect">
            <a:avLst/>
          </a:prstGeom>
          <a:noFill/>
        </p:spPr>
        <p:txBody>
          <a:bodyPr wrap="square" rtlCol="0">
            <a:spAutoFit/>
          </a:bodyPr>
          <a:lstStyle/>
          <a:p>
            <a:pPr marL="457200" indent="-342900">
              <a:spcAft>
                <a:spcPts val="1200"/>
              </a:spcAft>
              <a:buFont typeface="+mj-lt"/>
              <a:buAutoNum type="arabicPeriod"/>
            </a:pPr>
            <a:r>
              <a:rPr lang="en-US" sz="3600" dirty="0" smtClean="0">
                <a:solidFill>
                  <a:schemeClr val="tx2">
                    <a:lumMod val="75000"/>
                  </a:schemeClr>
                </a:solidFill>
              </a:rPr>
              <a:t> Clear, concise wording</a:t>
            </a:r>
          </a:p>
          <a:p>
            <a:pPr marL="457200" indent="-342900">
              <a:spcAft>
                <a:spcPts val="1200"/>
              </a:spcAft>
              <a:buFont typeface="+mj-lt"/>
              <a:buAutoNum type="arabicPeriod"/>
            </a:pPr>
            <a:r>
              <a:rPr lang="en-US" sz="3600" dirty="0" smtClean="0">
                <a:solidFill>
                  <a:schemeClr val="tx2">
                    <a:lumMod val="75000"/>
                  </a:schemeClr>
                </a:solidFill>
              </a:rPr>
              <a:t> Identify task and mode</a:t>
            </a:r>
          </a:p>
          <a:p>
            <a:pPr marL="457200" indent="-342900">
              <a:spcAft>
                <a:spcPts val="1200"/>
              </a:spcAft>
              <a:buFont typeface="+mj-lt"/>
              <a:buAutoNum type="arabicPeriod"/>
            </a:pPr>
            <a:r>
              <a:rPr lang="en-US" sz="3600" dirty="0" smtClean="0">
                <a:solidFill>
                  <a:schemeClr val="tx2">
                    <a:lumMod val="75000"/>
                  </a:schemeClr>
                </a:solidFill>
              </a:rPr>
              <a:t> Be open-ended</a:t>
            </a:r>
          </a:p>
          <a:p>
            <a:pPr marL="457200" indent="-342900">
              <a:spcAft>
                <a:spcPts val="1200"/>
              </a:spcAft>
              <a:buFont typeface="+mj-lt"/>
              <a:buAutoNum type="arabicPeriod"/>
            </a:pPr>
            <a:r>
              <a:rPr lang="en-US" sz="3600" dirty="0" smtClean="0">
                <a:solidFill>
                  <a:schemeClr val="tx2">
                    <a:lumMod val="75000"/>
                  </a:schemeClr>
                </a:solidFill>
              </a:rPr>
              <a:t> Be free from bias</a:t>
            </a:r>
          </a:p>
          <a:p>
            <a:pPr marL="457200" indent="-342900">
              <a:spcAft>
                <a:spcPts val="1200"/>
              </a:spcAft>
              <a:buFont typeface="+mj-lt"/>
              <a:buAutoNum type="arabicPeriod"/>
            </a:pPr>
            <a:r>
              <a:rPr lang="en-US" sz="3600" dirty="0" smtClean="0">
                <a:solidFill>
                  <a:schemeClr val="tx2">
                    <a:lumMod val="75000"/>
                  </a:schemeClr>
                </a:solidFill>
              </a:rPr>
              <a:t> Encourage fresh, original thinking</a:t>
            </a:r>
            <a:endParaRPr lang="en-US" sz="3600" dirty="0">
              <a:solidFill>
                <a:schemeClr val="tx2">
                  <a:lumMod val="75000"/>
                </a:schemeClr>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457200"/>
            <a:ext cx="7467600" cy="533400"/>
          </a:xfrm>
        </p:spPr>
        <p:txBody>
          <a:bodyPr>
            <a:normAutofit fontScale="90000"/>
          </a:bodyPr>
          <a:lstStyle/>
          <a:p>
            <a:r>
              <a:rPr lang="en-US" sz="3600" b="1" dirty="0" smtClean="0"/>
              <a:t>Work Sample Implementation</a:t>
            </a:r>
            <a:endParaRPr lang="en-US" sz="3600" dirty="0"/>
          </a:p>
        </p:txBody>
      </p:sp>
      <p:pic>
        <p:nvPicPr>
          <p:cNvPr id="7" name="Picture 6" descr="&quot; &quot;"/>
          <p:cNvPicPr>
            <a:picLocks noChangeAspect="1"/>
          </p:cNvPicPr>
          <p:nvPr/>
        </p:nvPicPr>
        <p:blipFill>
          <a:blip r:embed="rId3" cstate="print">
            <a:clrChange>
              <a:clrFrom>
                <a:srgbClr val="FDFDFD"/>
              </a:clrFrom>
              <a:clrTo>
                <a:srgbClr val="FDFDFD">
                  <a:alpha val="0"/>
                </a:srgbClr>
              </a:clrTo>
            </a:clrChange>
          </a:blip>
          <a:stretch>
            <a:fillRect/>
          </a:stretch>
        </p:blipFill>
        <p:spPr>
          <a:xfrm>
            <a:off x="304800" y="304800"/>
            <a:ext cx="1524000" cy="632081"/>
          </a:xfrm>
          <a:prstGeom prst="rect">
            <a:avLst/>
          </a:prstGeom>
        </p:spPr>
      </p:pic>
      <p:sp>
        <p:nvSpPr>
          <p:cNvPr id="8" name="TextBox 7"/>
          <p:cNvSpPr txBox="1"/>
          <p:nvPr/>
        </p:nvSpPr>
        <p:spPr>
          <a:xfrm>
            <a:off x="3505200" y="1371600"/>
            <a:ext cx="5257800" cy="5109091"/>
          </a:xfrm>
          <a:prstGeom prst="rect">
            <a:avLst/>
          </a:prstGeom>
          <a:noFill/>
        </p:spPr>
        <p:txBody>
          <a:bodyPr wrap="square" rtlCol="0">
            <a:spAutoFit/>
          </a:bodyPr>
          <a:lstStyle/>
          <a:p>
            <a:pPr lvl="0"/>
            <a:r>
              <a:rPr lang="en-US" sz="4000" b="1" dirty="0" smtClean="0">
                <a:solidFill>
                  <a:srgbClr val="009999"/>
                </a:solidFill>
              </a:rPr>
              <a:t>Administration</a:t>
            </a:r>
          </a:p>
          <a:p>
            <a:pPr lvl="0"/>
            <a:endParaRPr lang="en-US" sz="1400" dirty="0" smtClean="0"/>
          </a:p>
          <a:p>
            <a:pPr marL="850900" lvl="1" indent="-393700">
              <a:spcAft>
                <a:spcPts val="600"/>
              </a:spcAft>
              <a:buFont typeface="Wingdings" pitchFamily="2" charset="2"/>
              <a:buChar char="q"/>
            </a:pPr>
            <a:r>
              <a:rPr lang="en-US" sz="2800" dirty="0" smtClean="0"/>
              <a:t>Work samples must be the product of an individual</a:t>
            </a:r>
          </a:p>
          <a:p>
            <a:pPr marL="850900" lvl="1" indent="-393700">
              <a:spcAft>
                <a:spcPts val="600"/>
              </a:spcAft>
            </a:pPr>
            <a:endParaRPr lang="en-US" sz="1400" dirty="0" smtClean="0"/>
          </a:p>
          <a:p>
            <a:pPr marL="850900" lvl="0" indent="-393700">
              <a:spcAft>
                <a:spcPts val="600"/>
              </a:spcAft>
              <a:buFont typeface="Wingdings" pitchFamily="2" charset="2"/>
              <a:buChar char="q"/>
              <a:tabLst>
                <a:tab pos="977900" algn="l"/>
              </a:tabLst>
            </a:pPr>
            <a:r>
              <a:rPr lang="en-US" sz="2800" dirty="0" smtClean="0"/>
              <a:t>Work samples must be supervised by an authorized adult;</a:t>
            </a:r>
          </a:p>
          <a:p>
            <a:pPr marL="850900" lvl="0" indent="-393700">
              <a:spcAft>
                <a:spcPts val="600"/>
              </a:spcAft>
              <a:tabLst>
                <a:tab pos="977900" algn="l"/>
              </a:tabLst>
            </a:pPr>
            <a:endParaRPr lang="en-US" sz="1400" dirty="0" smtClean="0"/>
          </a:p>
          <a:p>
            <a:pPr marL="850900" indent="-393700">
              <a:spcAft>
                <a:spcPts val="600"/>
              </a:spcAft>
              <a:buFont typeface="Wingdings" pitchFamily="2" charset="2"/>
              <a:buChar char="q"/>
              <a:tabLst>
                <a:tab pos="1025525" algn="l"/>
              </a:tabLst>
            </a:pPr>
            <a:r>
              <a:rPr lang="en-US" sz="2800" dirty="0" smtClean="0"/>
              <a:t>Students may not work on work samples outside a supervised setting.</a:t>
            </a:r>
          </a:p>
        </p:txBody>
      </p:sp>
      <p:pic>
        <p:nvPicPr>
          <p:cNvPr id="9" name="Picture 8" descr="&quot; &quot;"/>
          <p:cNvPicPr>
            <a:picLocks noChangeAspect="1"/>
          </p:cNvPicPr>
          <p:nvPr/>
        </p:nvPicPr>
        <p:blipFill>
          <a:blip r:embed="rId4" cstate="print"/>
          <a:stretch>
            <a:fillRect/>
          </a:stretch>
        </p:blipFill>
        <p:spPr>
          <a:xfrm>
            <a:off x="228600" y="1337337"/>
            <a:ext cx="3276600" cy="4911063"/>
          </a:xfrm>
          <a:prstGeom prst="round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 calcmode="lin" valueType="num">
                                      <p:cBhvr additive="base">
                                        <p:cTn id="7" dur="500" fill="hold"/>
                                        <p:tgtEl>
                                          <p:spTgt spid="8">
                                            <p:txEl>
                                              <p:pRg st="2" end="2"/>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8">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8">
                                            <p:txEl>
                                              <p:pRg st="4" end="4"/>
                                            </p:txEl>
                                          </p:spTgt>
                                        </p:tgtEl>
                                        <p:attrNameLst>
                                          <p:attrName>style.visibility</p:attrName>
                                        </p:attrNameLst>
                                      </p:cBhvr>
                                      <p:to>
                                        <p:strVal val="visible"/>
                                      </p:to>
                                    </p:set>
                                    <p:anim calcmode="lin" valueType="num">
                                      <p:cBhvr additive="base">
                                        <p:cTn id="13" dur="500" fill="hold"/>
                                        <p:tgtEl>
                                          <p:spTgt spid="8">
                                            <p:txEl>
                                              <p:pRg st="4" end="4"/>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8">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8">
                                            <p:txEl>
                                              <p:pRg st="6" end="6"/>
                                            </p:txEl>
                                          </p:spTgt>
                                        </p:tgtEl>
                                        <p:attrNameLst>
                                          <p:attrName>style.visibility</p:attrName>
                                        </p:attrNameLst>
                                      </p:cBhvr>
                                      <p:to>
                                        <p:strVal val="visible"/>
                                      </p:to>
                                    </p:set>
                                    <p:anim calcmode="lin" valueType="num">
                                      <p:cBhvr additive="base">
                                        <p:cTn id="19" dur="500" fill="hold"/>
                                        <p:tgtEl>
                                          <p:spTgt spid="8">
                                            <p:txEl>
                                              <p:pRg st="6" end="6"/>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8">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8610600" cy="533400"/>
          </a:xfrm>
        </p:spPr>
        <p:txBody>
          <a:bodyPr>
            <a:normAutofit fontScale="90000"/>
          </a:bodyPr>
          <a:lstStyle/>
          <a:p>
            <a:pPr algn="ctr"/>
            <a:r>
              <a:rPr lang="en-US" sz="3600" b="1" dirty="0" smtClean="0"/>
              <a:t>Work Sample </a:t>
            </a:r>
            <a:r>
              <a:rPr lang="en-US" sz="3600" b="1" dirty="0" smtClean="0"/>
              <a:t>Implementation, cont.</a:t>
            </a:r>
            <a:endParaRPr lang="en-US" sz="3600" dirty="0"/>
          </a:p>
        </p:txBody>
      </p:sp>
      <p:pic>
        <p:nvPicPr>
          <p:cNvPr id="7" name="Picture 6" descr="&quot; &quot;"/>
          <p:cNvPicPr>
            <a:picLocks noChangeAspect="1"/>
          </p:cNvPicPr>
          <p:nvPr/>
        </p:nvPicPr>
        <p:blipFill>
          <a:blip r:embed="rId3" cstate="print">
            <a:clrChange>
              <a:clrFrom>
                <a:srgbClr val="FDFDFD"/>
              </a:clrFrom>
              <a:clrTo>
                <a:srgbClr val="FDFDFD">
                  <a:alpha val="0"/>
                </a:srgbClr>
              </a:clrTo>
            </a:clrChange>
          </a:blip>
          <a:stretch>
            <a:fillRect/>
          </a:stretch>
        </p:blipFill>
        <p:spPr>
          <a:xfrm>
            <a:off x="7315200" y="1206690"/>
            <a:ext cx="1524000" cy="632081"/>
          </a:xfrm>
          <a:prstGeom prst="rect">
            <a:avLst/>
          </a:prstGeom>
        </p:spPr>
      </p:pic>
      <p:sp>
        <p:nvSpPr>
          <p:cNvPr id="8" name="TextBox 7"/>
          <p:cNvSpPr txBox="1"/>
          <p:nvPr/>
        </p:nvSpPr>
        <p:spPr>
          <a:xfrm>
            <a:off x="228600" y="1219200"/>
            <a:ext cx="7467600" cy="2862322"/>
          </a:xfrm>
          <a:prstGeom prst="rect">
            <a:avLst/>
          </a:prstGeom>
          <a:noFill/>
        </p:spPr>
        <p:txBody>
          <a:bodyPr wrap="square" rtlCol="0">
            <a:spAutoFit/>
          </a:bodyPr>
          <a:lstStyle/>
          <a:p>
            <a:pPr lvl="0"/>
            <a:r>
              <a:rPr lang="en-US" sz="4000" b="1" dirty="0" smtClean="0">
                <a:solidFill>
                  <a:srgbClr val="009999"/>
                </a:solidFill>
              </a:rPr>
              <a:t>Administration</a:t>
            </a:r>
          </a:p>
          <a:p>
            <a:pPr lvl="0"/>
            <a:endParaRPr lang="en-US" sz="2800" b="1" dirty="0" smtClean="0"/>
          </a:p>
          <a:p>
            <a:pPr marL="850900" lvl="0" indent="-393700">
              <a:buFont typeface="Wingdings" pitchFamily="2" charset="2"/>
              <a:buChar char="q"/>
              <a:tabLst>
                <a:tab pos="977900" algn="l"/>
              </a:tabLst>
            </a:pPr>
            <a:r>
              <a:rPr lang="en-US" sz="2800" b="1" dirty="0" smtClean="0"/>
              <a:t>Word processed</a:t>
            </a:r>
            <a:r>
              <a:rPr lang="en-US" sz="2800" dirty="0" smtClean="0"/>
              <a:t> papers are permitted.</a:t>
            </a:r>
          </a:p>
          <a:p>
            <a:pPr marL="850900" lvl="0" indent="-393700">
              <a:tabLst>
                <a:tab pos="977900" algn="l"/>
              </a:tabLst>
            </a:pPr>
            <a:endParaRPr lang="en-US" sz="2800" dirty="0" smtClean="0"/>
          </a:p>
          <a:p>
            <a:pPr marL="850900" lvl="0" indent="-393700">
              <a:buFont typeface="Wingdings" pitchFamily="2" charset="2"/>
              <a:buChar char="q"/>
              <a:tabLst>
                <a:tab pos="977900" algn="l"/>
              </a:tabLst>
            </a:pPr>
            <a:r>
              <a:rPr lang="en-US" sz="2800" b="1" dirty="0" smtClean="0"/>
              <a:t>Grammar and spell-check</a:t>
            </a:r>
            <a:r>
              <a:rPr lang="en-US" sz="2800" dirty="0" smtClean="0"/>
              <a:t> features may be used.</a:t>
            </a:r>
          </a:p>
        </p:txBody>
      </p:sp>
      <p:pic>
        <p:nvPicPr>
          <p:cNvPr id="9" name="Picture 8" descr="&quot; &quot;"/>
          <p:cNvPicPr>
            <a:picLocks noChangeAspect="1"/>
          </p:cNvPicPr>
          <p:nvPr/>
        </p:nvPicPr>
        <p:blipFill>
          <a:blip r:embed="rId4" cstate="print"/>
          <a:stretch>
            <a:fillRect/>
          </a:stretch>
        </p:blipFill>
        <p:spPr>
          <a:xfrm>
            <a:off x="5181600" y="3657600"/>
            <a:ext cx="3505200" cy="2628900"/>
          </a:xfrm>
          <a:prstGeom prst="rect">
            <a:avLst/>
          </a:prstGeom>
        </p:spPr>
      </p:pic>
      <p:sp>
        <p:nvSpPr>
          <p:cNvPr id="10" name="TextBox 9"/>
          <p:cNvSpPr txBox="1"/>
          <p:nvPr/>
        </p:nvSpPr>
        <p:spPr>
          <a:xfrm>
            <a:off x="228600" y="4258032"/>
            <a:ext cx="4800600" cy="2523768"/>
          </a:xfrm>
          <a:prstGeom prst="rect">
            <a:avLst/>
          </a:prstGeom>
          <a:noFill/>
        </p:spPr>
        <p:txBody>
          <a:bodyPr wrap="square" rtlCol="0">
            <a:spAutoFit/>
          </a:bodyPr>
          <a:lstStyle/>
          <a:p>
            <a:pPr marL="850900" indent="-393700">
              <a:buFont typeface="Wingdings" pitchFamily="2" charset="2"/>
              <a:buChar char="q"/>
              <a:tabLst>
                <a:tab pos="977900" algn="l"/>
              </a:tabLst>
            </a:pPr>
            <a:r>
              <a:rPr lang="en-US" sz="2800" dirty="0" smtClean="0"/>
              <a:t>Students should have </a:t>
            </a:r>
            <a:r>
              <a:rPr lang="en-US" sz="2800" b="1" dirty="0" smtClean="0"/>
              <a:t>time</a:t>
            </a:r>
            <a:r>
              <a:rPr lang="en-US" sz="2800" dirty="0" smtClean="0"/>
              <a:t> to do their best work. Generally, three one-hour sessions are recommended.</a:t>
            </a:r>
          </a:p>
          <a:p>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57200"/>
            <a:ext cx="8915400" cy="533400"/>
          </a:xfrm>
        </p:spPr>
        <p:txBody>
          <a:bodyPr>
            <a:normAutofit fontScale="90000"/>
          </a:bodyPr>
          <a:lstStyle/>
          <a:p>
            <a:r>
              <a:rPr lang="en-US" sz="3600" b="1" dirty="0" smtClean="0"/>
              <a:t>Work Sample </a:t>
            </a:r>
            <a:r>
              <a:rPr lang="en-US" sz="3600" b="1" dirty="0" smtClean="0"/>
              <a:t>Implementation, cont. 2</a:t>
            </a:r>
            <a:endParaRPr lang="en-US" sz="3600" dirty="0"/>
          </a:p>
        </p:txBody>
      </p:sp>
      <p:pic>
        <p:nvPicPr>
          <p:cNvPr id="7" name="Picture 6" descr="&quot; &quot;"/>
          <p:cNvPicPr>
            <a:picLocks noChangeAspect="1"/>
          </p:cNvPicPr>
          <p:nvPr/>
        </p:nvPicPr>
        <p:blipFill>
          <a:blip r:embed="rId3" cstate="print">
            <a:clrChange>
              <a:clrFrom>
                <a:srgbClr val="FDFDFD"/>
              </a:clrFrom>
              <a:clrTo>
                <a:srgbClr val="FDFDFD">
                  <a:alpha val="0"/>
                </a:srgbClr>
              </a:clrTo>
            </a:clrChange>
          </a:blip>
          <a:stretch>
            <a:fillRect/>
          </a:stretch>
        </p:blipFill>
        <p:spPr>
          <a:xfrm>
            <a:off x="6781800" y="1501519"/>
            <a:ext cx="1524000" cy="632081"/>
          </a:xfrm>
          <a:prstGeom prst="rect">
            <a:avLst/>
          </a:prstGeom>
        </p:spPr>
      </p:pic>
      <p:sp>
        <p:nvSpPr>
          <p:cNvPr id="8" name="TextBox 7"/>
          <p:cNvSpPr txBox="1"/>
          <p:nvPr/>
        </p:nvSpPr>
        <p:spPr>
          <a:xfrm>
            <a:off x="228600" y="1371600"/>
            <a:ext cx="6324600" cy="4955203"/>
          </a:xfrm>
          <a:prstGeom prst="rect">
            <a:avLst/>
          </a:prstGeom>
          <a:noFill/>
        </p:spPr>
        <p:txBody>
          <a:bodyPr wrap="square" rtlCol="0">
            <a:spAutoFit/>
          </a:bodyPr>
          <a:lstStyle/>
          <a:p>
            <a:pPr lvl="0"/>
            <a:r>
              <a:rPr lang="en-US" sz="4000" b="1" dirty="0" smtClean="0">
                <a:solidFill>
                  <a:srgbClr val="009999"/>
                </a:solidFill>
              </a:rPr>
              <a:t>Scoring</a:t>
            </a:r>
          </a:p>
          <a:p>
            <a:pPr marL="693738" lvl="0" indent="-457200">
              <a:buFont typeface="Wingdings" pitchFamily="2" charset="2"/>
              <a:buChar char="q"/>
            </a:pPr>
            <a:r>
              <a:rPr lang="en-US" sz="2800" dirty="0" smtClean="0"/>
              <a:t> All work samples must be</a:t>
            </a:r>
          </a:p>
          <a:p>
            <a:pPr marL="693738" lvl="0" indent="-457200"/>
            <a:r>
              <a:rPr lang="en-US" sz="2800" dirty="0" smtClean="0"/>
              <a:t>	scored using Oregon’s Official </a:t>
            </a:r>
            <a:r>
              <a:rPr lang="en-US" sz="2800" b="1" dirty="0" smtClean="0"/>
              <a:t>Writing Scoring Guide</a:t>
            </a:r>
            <a:r>
              <a:rPr lang="en-US" sz="2800" dirty="0" smtClean="0"/>
              <a:t>.</a:t>
            </a:r>
          </a:p>
          <a:p>
            <a:pPr marL="693738" lvl="0" indent="-457200"/>
            <a:endParaRPr lang="en-US" sz="1200" dirty="0" smtClean="0"/>
          </a:p>
          <a:p>
            <a:pPr marL="693738" lvl="0" indent="-457200">
              <a:buFont typeface="Wingdings" pitchFamily="2" charset="2"/>
              <a:buChar char="q"/>
            </a:pPr>
            <a:r>
              <a:rPr lang="en-US" sz="2800" dirty="0" smtClean="0"/>
              <a:t> All raters must have been</a:t>
            </a:r>
          </a:p>
          <a:p>
            <a:pPr marL="693738" lvl="0" indent="-457200"/>
            <a:r>
              <a:rPr lang="en-US" sz="2800" b="1" dirty="0" smtClean="0"/>
              <a:t>	trained</a:t>
            </a:r>
            <a:r>
              <a:rPr lang="en-US" sz="2800" dirty="0" smtClean="0"/>
              <a:t> to use the Scoring Guide.</a:t>
            </a:r>
          </a:p>
          <a:p>
            <a:pPr marL="693738" lvl="0" indent="-457200"/>
            <a:endParaRPr lang="en-US" sz="1200" dirty="0" smtClean="0"/>
          </a:p>
          <a:p>
            <a:pPr marL="693738" lvl="0" indent="-457200">
              <a:buFont typeface="Wingdings" pitchFamily="2" charset="2"/>
              <a:buChar char="q"/>
            </a:pPr>
            <a:r>
              <a:rPr lang="en-US" sz="2800" dirty="0" smtClean="0"/>
              <a:t> Only </a:t>
            </a:r>
            <a:r>
              <a:rPr lang="en-US" sz="2800" b="1" dirty="0" smtClean="0"/>
              <a:t>one set of scores</a:t>
            </a:r>
            <a:r>
              <a:rPr lang="en-US" sz="2800" dirty="0" smtClean="0"/>
              <a:t> is required for a work sample. (Districts may want more than one rater for borderline papers.)</a:t>
            </a:r>
            <a:endParaRPr lang="en-US" sz="2800" dirty="0"/>
          </a:p>
        </p:txBody>
      </p:sp>
      <p:pic>
        <p:nvPicPr>
          <p:cNvPr id="9" name="Picture 8" descr="&quot; &quot;"/>
          <p:cNvPicPr>
            <a:picLocks noChangeAspect="1"/>
          </p:cNvPicPr>
          <p:nvPr/>
        </p:nvPicPr>
        <p:blipFill>
          <a:blip r:embed="rId4" cstate="print"/>
          <a:stretch>
            <a:fillRect/>
          </a:stretch>
        </p:blipFill>
        <p:spPr>
          <a:xfrm>
            <a:off x="6400800" y="2895600"/>
            <a:ext cx="2514600" cy="2514600"/>
          </a:xfrm>
          <a:prstGeom prst="round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blinds(horizontal)">
                                      <p:cBhvr>
                                        <p:cTn id="7" dur="500"/>
                                        <p:tgtEl>
                                          <p:spTgt spid="8">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8">
                                            <p:txEl>
                                              <p:pRg st="2" end="2"/>
                                            </p:txEl>
                                          </p:spTgt>
                                        </p:tgtEl>
                                        <p:attrNameLst>
                                          <p:attrName>style.visibility</p:attrName>
                                        </p:attrNameLst>
                                      </p:cBhvr>
                                      <p:to>
                                        <p:strVal val="visible"/>
                                      </p:to>
                                    </p:set>
                                    <p:animEffect transition="in" filter="blinds(horizontal)">
                                      <p:cBhvr>
                                        <p:cTn id="10" dur="500"/>
                                        <p:tgtEl>
                                          <p:spTgt spid="8">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animEffect transition="in" filter="blinds(horizontal)">
                                      <p:cBhvr>
                                        <p:cTn id="15" dur="500"/>
                                        <p:tgtEl>
                                          <p:spTgt spid="8">
                                            <p:txEl>
                                              <p:pRg st="4" end="4"/>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8">
                                            <p:txEl>
                                              <p:pRg st="5" end="5"/>
                                            </p:txEl>
                                          </p:spTgt>
                                        </p:tgtEl>
                                        <p:attrNameLst>
                                          <p:attrName>style.visibility</p:attrName>
                                        </p:attrNameLst>
                                      </p:cBhvr>
                                      <p:to>
                                        <p:strVal val="visible"/>
                                      </p:to>
                                    </p:set>
                                    <p:animEffect transition="in" filter="blinds(horizontal)">
                                      <p:cBhvr>
                                        <p:cTn id="18" dur="500"/>
                                        <p:tgtEl>
                                          <p:spTgt spid="8">
                                            <p:txEl>
                                              <p:pRg st="5" end="5"/>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8">
                                            <p:txEl>
                                              <p:pRg st="7" end="7"/>
                                            </p:txEl>
                                          </p:spTgt>
                                        </p:tgtEl>
                                        <p:attrNameLst>
                                          <p:attrName>style.visibility</p:attrName>
                                        </p:attrNameLst>
                                      </p:cBhvr>
                                      <p:to>
                                        <p:strVal val="visible"/>
                                      </p:to>
                                    </p:set>
                                    <p:animEffect transition="in" filter="blinds(horizontal)">
                                      <p:cBhvr>
                                        <p:cTn id="23" dur="500"/>
                                        <p:tgtEl>
                                          <p:spTgt spid="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457200"/>
            <a:ext cx="8991600" cy="533400"/>
          </a:xfrm>
        </p:spPr>
        <p:txBody>
          <a:bodyPr>
            <a:normAutofit fontScale="90000"/>
          </a:bodyPr>
          <a:lstStyle/>
          <a:p>
            <a:pPr algn="ctr"/>
            <a:r>
              <a:rPr lang="en-US" sz="3600" b="1" dirty="0" smtClean="0"/>
              <a:t>Work Sample </a:t>
            </a:r>
            <a:r>
              <a:rPr lang="en-US" sz="3600" b="1" dirty="0" smtClean="0"/>
              <a:t>Implementation, cont. 3</a:t>
            </a:r>
            <a:endParaRPr lang="en-US" sz="3600" dirty="0"/>
          </a:p>
        </p:txBody>
      </p:sp>
      <p:pic>
        <p:nvPicPr>
          <p:cNvPr id="7" name="Picture 6" descr="&quot; &quot;"/>
          <p:cNvPicPr>
            <a:picLocks noChangeAspect="1"/>
          </p:cNvPicPr>
          <p:nvPr/>
        </p:nvPicPr>
        <p:blipFill>
          <a:blip r:embed="rId3" cstate="print">
            <a:clrChange>
              <a:clrFrom>
                <a:srgbClr val="FDFDFD"/>
              </a:clrFrom>
              <a:clrTo>
                <a:srgbClr val="FDFDFD">
                  <a:alpha val="0"/>
                </a:srgbClr>
              </a:clrTo>
            </a:clrChange>
          </a:blip>
          <a:stretch>
            <a:fillRect/>
          </a:stretch>
        </p:blipFill>
        <p:spPr>
          <a:xfrm>
            <a:off x="7086600" y="1447800"/>
            <a:ext cx="1524000" cy="632081"/>
          </a:xfrm>
          <a:prstGeom prst="rect">
            <a:avLst/>
          </a:prstGeom>
        </p:spPr>
      </p:pic>
      <p:sp>
        <p:nvSpPr>
          <p:cNvPr id="8" name="TextBox 7"/>
          <p:cNvSpPr txBox="1"/>
          <p:nvPr/>
        </p:nvSpPr>
        <p:spPr>
          <a:xfrm>
            <a:off x="228600" y="1371600"/>
            <a:ext cx="8610600" cy="4601260"/>
          </a:xfrm>
          <a:prstGeom prst="rect">
            <a:avLst/>
          </a:prstGeom>
          <a:noFill/>
        </p:spPr>
        <p:txBody>
          <a:bodyPr wrap="square" rtlCol="0">
            <a:spAutoFit/>
          </a:bodyPr>
          <a:lstStyle/>
          <a:p>
            <a:pPr lvl="0"/>
            <a:r>
              <a:rPr lang="en-US" sz="4000" b="1" dirty="0" smtClean="0">
                <a:solidFill>
                  <a:srgbClr val="009999"/>
                </a:solidFill>
              </a:rPr>
              <a:t>Feedback and Revision</a:t>
            </a:r>
          </a:p>
          <a:p>
            <a:r>
              <a:rPr lang="en-US" sz="1400" dirty="0" smtClean="0"/>
              <a:t> </a:t>
            </a:r>
          </a:p>
          <a:p>
            <a:r>
              <a:rPr lang="en-US" sz="2800" dirty="0" smtClean="0"/>
              <a:t>FEEDBACK:  Only 2 options</a:t>
            </a:r>
          </a:p>
          <a:p>
            <a:pPr marL="514350" lvl="0" indent="-514350">
              <a:spcAft>
                <a:spcPts val="600"/>
              </a:spcAft>
              <a:buAutoNum type="arabicPeriod"/>
            </a:pPr>
            <a:r>
              <a:rPr lang="en-US" sz="2800" b="1" dirty="0" smtClean="0"/>
              <a:t>Oregon’s</a:t>
            </a:r>
            <a:r>
              <a:rPr lang="en-US" sz="2800" dirty="0" smtClean="0"/>
              <a:t> </a:t>
            </a:r>
            <a:r>
              <a:rPr lang="en-US" sz="2800" b="1" dirty="0" smtClean="0"/>
              <a:t>Official Scoring Form</a:t>
            </a:r>
            <a:endParaRPr lang="en-US" sz="2800" dirty="0" smtClean="0"/>
          </a:p>
          <a:p>
            <a:pPr marL="514350" indent="-514350">
              <a:spcAft>
                <a:spcPts val="600"/>
              </a:spcAft>
              <a:buAutoNum type="arabicPeriod"/>
            </a:pPr>
            <a:r>
              <a:rPr lang="en-US" sz="2800" dirty="0" smtClean="0"/>
              <a:t>Highlighting </a:t>
            </a:r>
            <a:r>
              <a:rPr lang="en-US" sz="2800" b="1" dirty="0" smtClean="0"/>
              <a:t>Oregon’s Scoring Guide</a:t>
            </a:r>
          </a:p>
          <a:p>
            <a:r>
              <a:rPr lang="en-US" sz="2800" dirty="0" smtClean="0"/>
              <a:t> </a:t>
            </a:r>
          </a:p>
          <a:p>
            <a:r>
              <a:rPr lang="en-US" sz="2800" dirty="0" smtClean="0"/>
              <a:t>STUDENT REVISION:</a:t>
            </a:r>
          </a:p>
          <a:p>
            <a:pPr marL="514350" lvl="0" indent="-514350">
              <a:spcAft>
                <a:spcPts val="600"/>
              </a:spcAft>
              <a:buFont typeface="+mj-lt"/>
              <a:buAutoNum type="arabicPeriod"/>
            </a:pPr>
            <a:r>
              <a:rPr lang="en-US" sz="2800" dirty="0" smtClean="0"/>
              <a:t>Students are allowed to revise and resubmit their work samples following scoring/feedback.</a:t>
            </a:r>
          </a:p>
          <a:p>
            <a:pPr marL="514350" lvl="0" indent="-514350">
              <a:spcAft>
                <a:spcPts val="600"/>
              </a:spcAft>
              <a:buFont typeface="+mj-lt"/>
              <a:buAutoNum type="arabicPeriod"/>
            </a:pPr>
            <a:r>
              <a:rPr lang="en-US" sz="2800" dirty="0" smtClean="0"/>
              <a:t>Most papers should be revised only once.</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
                                            <p:txEl>
                                              <p:pRg st="3" end="3"/>
                                            </p:txEl>
                                          </p:spTgt>
                                        </p:tgtEl>
                                        <p:attrNameLst>
                                          <p:attrName>style.visibility</p:attrName>
                                        </p:attrNameLst>
                                      </p:cBhvr>
                                      <p:to>
                                        <p:strVal val="visible"/>
                                      </p:to>
                                    </p:set>
                                    <p:anim calcmode="lin" valueType="num">
                                      <p:cBhvr additive="base">
                                        <p:cTn id="7" dur="500" fill="hold"/>
                                        <p:tgtEl>
                                          <p:spTgt spid="8">
                                            <p:txEl>
                                              <p:pRg st="3" end="3"/>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
                                            <p:txEl>
                                              <p:pRg st="3" end="3"/>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8">
                                            <p:txEl>
                                              <p:pRg st="4" end="4"/>
                                            </p:txEl>
                                          </p:spTgt>
                                        </p:tgtEl>
                                        <p:attrNameLst>
                                          <p:attrName>style.visibility</p:attrName>
                                        </p:attrNameLst>
                                      </p:cBhvr>
                                      <p:to>
                                        <p:strVal val="visible"/>
                                      </p:to>
                                    </p:set>
                                    <p:anim calcmode="lin" valueType="num">
                                      <p:cBhvr additive="base">
                                        <p:cTn id="11" dur="500" fill="hold"/>
                                        <p:tgtEl>
                                          <p:spTgt spid="8">
                                            <p:txEl>
                                              <p:pRg st="4" end="4"/>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8">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8">
                                            <p:txEl>
                                              <p:pRg st="7" end="7"/>
                                            </p:txEl>
                                          </p:spTgt>
                                        </p:tgtEl>
                                        <p:attrNameLst>
                                          <p:attrName>style.visibility</p:attrName>
                                        </p:attrNameLst>
                                      </p:cBhvr>
                                      <p:to>
                                        <p:strVal val="visible"/>
                                      </p:to>
                                    </p:set>
                                    <p:anim calcmode="lin" valueType="num">
                                      <p:cBhvr additive="base">
                                        <p:cTn id="17" dur="500" fill="hold"/>
                                        <p:tgtEl>
                                          <p:spTgt spid="8">
                                            <p:txEl>
                                              <p:pRg st="7" end="7"/>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8">
                                            <p:txEl>
                                              <p:pRg st="7" end="7"/>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8">
                                            <p:txEl>
                                              <p:pRg st="8" end="8"/>
                                            </p:txEl>
                                          </p:spTgt>
                                        </p:tgtEl>
                                        <p:attrNameLst>
                                          <p:attrName>style.visibility</p:attrName>
                                        </p:attrNameLst>
                                      </p:cBhvr>
                                      <p:to>
                                        <p:strVal val="visible"/>
                                      </p:to>
                                    </p:set>
                                    <p:anim calcmode="lin" valueType="num">
                                      <p:cBhvr additive="base">
                                        <p:cTn id="21" dur="500" fill="hold"/>
                                        <p:tgtEl>
                                          <p:spTgt spid="8">
                                            <p:txEl>
                                              <p:pRg st="8" end="8"/>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8">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quot; &quot;"/>
          <p:cNvPicPr>
            <a:picLocks noChangeAspect="1"/>
          </p:cNvPicPr>
          <p:nvPr/>
        </p:nvPicPr>
        <p:blipFill>
          <a:blip r:embed="rId3" cstate="print"/>
          <a:stretch>
            <a:fillRect/>
          </a:stretch>
        </p:blipFill>
        <p:spPr>
          <a:xfrm>
            <a:off x="132931" y="1219200"/>
            <a:ext cx="3448469" cy="5181600"/>
          </a:xfrm>
          <a:prstGeom prst="rect">
            <a:avLst/>
          </a:prstGeom>
        </p:spPr>
      </p:pic>
      <p:sp>
        <p:nvSpPr>
          <p:cNvPr id="2" name="Title 1"/>
          <p:cNvSpPr>
            <a:spLocks noGrp="1"/>
          </p:cNvSpPr>
          <p:nvPr>
            <p:ph type="title"/>
          </p:nvPr>
        </p:nvSpPr>
        <p:spPr>
          <a:xfrm>
            <a:off x="1752600" y="457200"/>
            <a:ext cx="7467600" cy="533400"/>
          </a:xfrm>
        </p:spPr>
        <p:txBody>
          <a:bodyPr>
            <a:normAutofit fontScale="90000"/>
          </a:bodyPr>
          <a:lstStyle/>
          <a:p>
            <a:r>
              <a:rPr lang="en-US" sz="3200" b="1" dirty="0" smtClean="0"/>
              <a:t>Resources &amp; Coming Attractions</a:t>
            </a:r>
            <a:endParaRPr lang="en-US" sz="3200" dirty="0"/>
          </a:p>
        </p:txBody>
      </p:sp>
      <p:pic>
        <p:nvPicPr>
          <p:cNvPr id="7" name="Picture 6" descr="&quot; &quot;"/>
          <p:cNvPicPr>
            <a:picLocks noChangeAspect="1"/>
          </p:cNvPicPr>
          <p:nvPr/>
        </p:nvPicPr>
        <p:blipFill>
          <a:blip r:embed="rId4" cstate="print">
            <a:clrChange>
              <a:clrFrom>
                <a:srgbClr val="FDFDFD"/>
              </a:clrFrom>
              <a:clrTo>
                <a:srgbClr val="FDFDFD">
                  <a:alpha val="0"/>
                </a:srgbClr>
              </a:clrTo>
            </a:clrChange>
          </a:blip>
          <a:stretch>
            <a:fillRect/>
          </a:stretch>
        </p:blipFill>
        <p:spPr>
          <a:xfrm>
            <a:off x="228600" y="381000"/>
            <a:ext cx="1524000" cy="632081"/>
          </a:xfrm>
          <a:prstGeom prst="rect">
            <a:avLst/>
          </a:prstGeom>
        </p:spPr>
      </p:pic>
      <p:sp>
        <p:nvSpPr>
          <p:cNvPr id="8" name="TextBox 7"/>
          <p:cNvSpPr txBox="1"/>
          <p:nvPr/>
        </p:nvSpPr>
        <p:spPr>
          <a:xfrm>
            <a:off x="4038600" y="1371600"/>
            <a:ext cx="4648200" cy="4909036"/>
          </a:xfrm>
          <a:prstGeom prst="rect">
            <a:avLst/>
          </a:prstGeom>
          <a:noFill/>
        </p:spPr>
        <p:txBody>
          <a:bodyPr wrap="square" rtlCol="0">
            <a:spAutoFit/>
          </a:bodyPr>
          <a:lstStyle/>
          <a:p>
            <a:pPr indent="-457200">
              <a:spcAft>
                <a:spcPts val="600"/>
              </a:spcAft>
              <a:buFont typeface="Wingdings" pitchFamily="2" charset="2"/>
              <a:buChar char="q"/>
              <a:tabLst>
                <a:tab pos="568325" algn="l"/>
              </a:tabLst>
            </a:pPr>
            <a:r>
              <a:rPr lang="en-US" sz="3200" dirty="0" smtClean="0"/>
              <a:t> ODE Website: </a:t>
            </a:r>
            <a:r>
              <a:rPr lang="en-US" sz="3200" dirty="0" smtClean="0">
                <a:solidFill>
                  <a:schemeClr val="accent1">
                    <a:lumMod val="50000"/>
                  </a:schemeClr>
                </a:solidFill>
                <a:hlinkClick r:id="rId5"/>
              </a:rPr>
              <a:t>www.ode.state.or.us/go/worksamples</a:t>
            </a:r>
            <a:endParaRPr lang="en-US" sz="3200" dirty="0" smtClean="0">
              <a:solidFill>
                <a:schemeClr val="accent1">
                  <a:lumMod val="50000"/>
                </a:schemeClr>
              </a:solidFill>
            </a:endParaRPr>
          </a:p>
          <a:p>
            <a:pPr indent="-457200">
              <a:spcAft>
                <a:spcPts val="600"/>
              </a:spcAft>
              <a:tabLst>
                <a:tab pos="568325" algn="l"/>
              </a:tabLst>
            </a:pPr>
            <a:endParaRPr lang="en-US" sz="3200" dirty="0" smtClean="0"/>
          </a:p>
          <a:p>
            <a:pPr indent="-457200">
              <a:spcAft>
                <a:spcPts val="600"/>
              </a:spcAft>
              <a:buFont typeface="Wingdings" pitchFamily="2" charset="2"/>
              <a:buChar char="q"/>
              <a:tabLst>
                <a:tab pos="568325" algn="l"/>
              </a:tabLst>
            </a:pPr>
            <a:r>
              <a:rPr lang="en-US" sz="3200" dirty="0" smtClean="0"/>
              <a:t> Follow-up workshops</a:t>
            </a:r>
          </a:p>
          <a:p>
            <a:pPr indent="-457200">
              <a:spcAft>
                <a:spcPts val="600"/>
              </a:spcAft>
              <a:tabLst>
                <a:tab pos="568325" algn="l"/>
              </a:tabLst>
            </a:pPr>
            <a:r>
              <a:rPr lang="en-US" sz="3200" dirty="0" smtClean="0"/>
              <a:t>	</a:t>
            </a:r>
            <a:r>
              <a:rPr lang="en-US" sz="3200" dirty="0" smtClean="0">
                <a:solidFill>
                  <a:srgbClr val="00CC99"/>
                </a:solidFill>
              </a:rPr>
              <a:t>(List any scheduled)</a:t>
            </a:r>
            <a:endParaRPr lang="en-US" sz="3200" dirty="0" smtClean="0"/>
          </a:p>
          <a:p>
            <a:pPr indent="-457200">
              <a:spcAft>
                <a:spcPts val="600"/>
              </a:spcAft>
              <a:buFont typeface="Wingdings" pitchFamily="2" charset="2"/>
              <a:buChar char="q"/>
              <a:tabLst>
                <a:tab pos="568325" algn="l"/>
              </a:tabLst>
            </a:pPr>
            <a:r>
              <a:rPr lang="en-US" sz="3200" dirty="0" smtClean="0"/>
              <a:t>Contact information</a:t>
            </a:r>
          </a:p>
          <a:p>
            <a:pPr indent="-457200">
              <a:spcAft>
                <a:spcPts val="600"/>
              </a:spcAft>
              <a:tabLst>
                <a:tab pos="568325" algn="l"/>
              </a:tabLst>
            </a:pPr>
            <a:r>
              <a:rPr lang="en-US" sz="3200" dirty="0" smtClean="0"/>
              <a:t>	</a:t>
            </a:r>
            <a:r>
              <a:rPr lang="en-US" sz="3200" dirty="0" smtClean="0">
                <a:solidFill>
                  <a:srgbClr val="00CC99"/>
                </a:solidFill>
              </a:rPr>
              <a:t>(List your information here)</a:t>
            </a:r>
            <a:endParaRPr lang="en-US" sz="3200" dirty="0">
              <a:solidFill>
                <a:srgbClr val="00CC99"/>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457200"/>
            <a:ext cx="6629400" cy="533400"/>
          </a:xfrm>
        </p:spPr>
        <p:txBody>
          <a:bodyPr>
            <a:noAutofit/>
          </a:bodyPr>
          <a:lstStyle/>
          <a:p>
            <a:r>
              <a:rPr lang="en-US" sz="4800" b="1" dirty="0" smtClean="0"/>
              <a:t>A Parting Thought</a:t>
            </a:r>
            <a:endParaRPr lang="en-US" sz="4800" dirty="0"/>
          </a:p>
        </p:txBody>
      </p:sp>
      <p:pic>
        <p:nvPicPr>
          <p:cNvPr id="7" name="Picture 6" descr="&quot; &quot;"/>
          <p:cNvPicPr>
            <a:picLocks noChangeAspect="1"/>
          </p:cNvPicPr>
          <p:nvPr/>
        </p:nvPicPr>
        <p:blipFill>
          <a:blip r:embed="rId3" cstate="print">
            <a:clrChange>
              <a:clrFrom>
                <a:srgbClr val="FDFDFD"/>
              </a:clrFrom>
              <a:clrTo>
                <a:srgbClr val="FDFDFD">
                  <a:alpha val="0"/>
                </a:srgbClr>
              </a:clrTo>
            </a:clrChange>
          </a:blip>
          <a:stretch>
            <a:fillRect/>
          </a:stretch>
        </p:blipFill>
        <p:spPr>
          <a:xfrm>
            <a:off x="381000" y="304800"/>
            <a:ext cx="1828800" cy="758497"/>
          </a:xfrm>
          <a:prstGeom prst="rect">
            <a:avLst/>
          </a:prstGeom>
        </p:spPr>
      </p:pic>
      <p:sp>
        <p:nvSpPr>
          <p:cNvPr id="10" name="TextBox 9"/>
          <p:cNvSpPr txBox="1"/>
          <p:nvPr/>
        </p:nvSpPr>
        <p:spPr>
          <a:xfrm>
            <a:off x="457200" y="1266885"/>
            <a:ext cx="8534400" cy="3785652"/>
          </a:xfrm>
          <a:prstGeom prst="rect">
            <a:avLst/>
          </a:prstGeom>
          <a:noFill/>
        </p:spPr>
        <p:txBody>
          <a:bodyPr wrap="square" rtlCol="0">
            <a:spAutoFit/>
          </a:bodyPr>
          <a:lstStyle/>
          <a:p>
            <a:r>
              <a:rPr lang="en-US" sz="4000" b="1" dirty="0" smtClean="0">
                <a:solidFill>
                  <a:schemeClr val="accent2">
                    <a:lumMod val="50000"/>
                  </a:schemeClr>
                </a:solidFill>
              </a:rPr>
              <a:t>“Be yourself. Above all, let who you are, what you are, what you believe, shine through every sentence you write, every piece you finish.”			</a:t>
            </a:r>
            <a:endParaRPr lang="en-US" sz="3200" dirty="0" smtClean="0"/>
          </a:p>
          <a:p>
            <a:endParaRPr lang="en-US" sz="4000" b="1" dirty="0">
              <a:solidFill>
                <a:schemeClr val="accent2">
                  <a:lumMod val="50000"/>
                </a:schemeClr>
              </a:solidFill>
            </a:endParaRPr>
          </a:p>
        </p:txBody>
      </p:sp>
      <p:pic>
        <p:nvPicPr>
          <p:cNvPr id="8" name="Picture 7" descr="&quot; &quot;"/>
          <p:cNvPicPr>
            <a:picLocks noChangeAspect="1"/>
          </p:cNvPicPr>
          <p:nvPr/>
        </p:nvPicPr>
        <p:blipFill>
          <a:blip r:embed="rId4" cstate="print">
            <a:clrChange>
              <a:clrFrom>
                <a:srgbClr val="F3E5CB"/>
              </a:clrFrom>
              <a:clrTo>
                <a:srgbClr val="F3E5CB">
                  <a:alpha val="0"/>
                </a:srgbClr>
              </a:clrTo>
            </a:clrChange>
          </a:blip>
          <a:stretch>
            <a:fillRect/>
          </a:stretch>
        </p:blipFill>
        <p:spPr>
          <a:xfrm>
            <a:off x="4094706" y="3733800"/>
            <a:ext cx="4515894" cy="3012948"/>
          </a:xfrm>
          <a:prstGeom prst="roundRect">
            <a:avLst/>
          </a:prstGeom>
        </p:spPr>
      </p:pic>
      <p:sp>
        <p:nvSpPr>
          <p:cNvPr id="9" name="TextBox 8"/>
          <p:cNvSpPr txBox="1"/>
          <p:nvPr/>
        </p:nvSpPr>
        <p:spPr>
          <a:xfrm>
            <a:off x="762000" y="4495800"/>
            <a:ext cx="2438400" cy="584775"/>
          </a:xfrm>
          <a:prstGeom prst="rect">
            <a:avLst/>
          </a:prstGeom>
          <a:noFill/>
        </p:spPr>
        <p:txBody>
          <a:bodyPr wrap="square" rtlCol="0">
            <a:spAutoFit/>
          </a:bodyPr>
          <a:lstStyle/>
          <a:p>
            <a:r>
              <a:rPr lang="en-US" sz="3200" dirty="0" smtClean="0"/>
              <a:t>John Jakes</a:t>
            </a:r>
            <a:endParaRPr lang="en-US" sz="32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81000"/>
            <a:ext cx="7239000" cy="1371600"/>
          </a:xfrm>
        </p:spPr>
        <p:txBody>
          <a:bodyPr>
            <a:normAutofit/>
          </a:bodyPr>
          <a:lstStyle/>
          <a:p>
            <a:r>
              <a:rPr lang="en-US" sz="3600" b="1" dirty="0" smtClean="0"/>
              <a:t>Essential Skill Proficiency</a:t>
            </a:r>
            <a:endParaRPr lang="en-US" sz="3600" b="1" dirty="0"/>
          </a:p>
        </p:txBody>
      </p:sp>
      <p:sp>
        <p:nvSpPr>
          <p:cNvPr id="3" name="Content Placeholder 2"/>
          <p:cNvSpPr>
            <a:spLocks noGrp="1"/>
          </p:cNvSpPr>
          <p:nvPr>
            <p:ph sz="quarter" idx="1"/>
          </p:nvPr>
        </p:nvSpPr>
        <p:spPr>
          <a:xfrm>
            <a:off x="0" y="1527175"/>
            <a:ext cx="8915400" cy="5026025"/>
          </a:xfrm>
        </p:spPr>
        <p:txBody>
          <a:bodyPr>
            <a:normAutofit/>
          </a:bodyPr>
          <a:lstStyle/>
          <a:p>
            <a:pPr algn="ctr">
              <a:buNone/>
            </a:pPr>
            <a:r>
              <a:rPr lang="en-US" sz="3500" b="1" dirty="0" smtClean="0">
                <a:solidFill>
                  <a:schemeClr val="bg2">
                    <a:lumMod val="25000"/>
                  </a:schemeClr>
                </a:solidFill>
              </a:rPr>
              <a:t>Three options for diploma requirement</a:t>
            </a:r>
          </a:p>
          <a:p>
            <a:pPr marL="834390" lvl="1" indent="-514350">
              <a:buClr>
                <a:schemeClr val="accent1">
                  <a:lumMod val="75000"/>
                </a:schemeClr>
              </a:buClr>
              <a:buFont typeface="+mj-lt"/>
              <a:buAutoNum type="arabicPeriod"/>
            </a:pPr>
            <a:r>
              <a:rPr lang="en-US" sz="3500" dirty="0" smtClean="0">
                <a:solidFill>
                  <a:schemeClr val="accent2">
                    <a:lumMod val="50000"/>
                  </a:schemeClr>
                </a:solidFill>
              </a:rPr>
              <a:t>OAKS Statewide Writing Assessment</a:t>
            </a:r>
          </a:p>
          <a:p>
            <a:pPr lvl="3">
              <a:buClr>
                <a:schemeClr val="accent1">
                  <a:lumMod val="75000"/>
                </a:schemeClr>
              </a:buClr>
              <a:buFont typeface="Arial" pitchFamily="34" charset="0"/>
              <a:buChar char="•"/>
            </a:pPr>
            <a:r>
              <a:rPr lang="en-US" sz="3200" dirty="0" smtClean="0">
                <a:solidFill>
                  <a:schemeClr val="accent5">
                    <a:lumMod val="50000"/>
                  </a:schemeClr>
                </a:solidFill>
              </a:rPr>
              <a:t>Score of 40 or higher</a:t>
            </a:r>
            <a:endParaRPr lang="en-US" sz="2700" dirty="0" smtClean="0">
              <a:solidFill>
                <a:schemeClr val="accent2">
                  <a:lumMod val="50000"/>
                </a:schemeClr>
              </a:solidFill>
            </a:endParaRPr>
          </a:p>
          <a:p>
            <a:pPr marL="834390" lvl="1" indent="-514350">
              <a:buClr>
                <a:schemeClr val="accent1">
                  <a:lumMod val="75000"/>
                </a:schemeClr>
              </a:buClr>
              <a:buFont typeface="+mj-lt"/>
              <a:buAutoNum type="arabicPeriod"/>
            </a:pPr>
            <a:r>
              <a:rPr lang="en-US" sz="3500" dirty="0" smtClean="0">
                <a:solidFill>
                  <a:schemeClr val="accent2">
                    <a:lumMod val="50000"/>
                  </a:schemeClr>
                </a:solidFill>
              </a:rPr>
              <a:t>Other approved standardized assessments</a:t>
            </a:r>
          </a:p>
          <a:p>
            <a:pPr lvl="3">
              <a:buClr>
                <a:schemeClr val="accent1">
                  <a:lumMod val="75000"/>
                </a:schemeClr>
              </a:buClr>
              <a:buFont typeface="Arial" pitchFamily="34" charset="0"/>
              <a:buChar char="•"/>
            </a:pPr>
            <a:r>
              <a:rPr lang="en-US" sz="3200" dirty="0" smtClean="0">
                <a:solidFill>
                  <a:schemeClr val="accent5">
                    <a:lumMod val="50000"/>
                  </a:schemeClr>
                </a:solidFill>
              </a:rPr>
              <a:t>SAT Writing Assessment score of 460 or higher</a:t>
            </a:r>
          </a:p>
          <a:p>
            <a:pPr lvl="2">
              <a:buClr>
                <a:schemeClr val="accent1">
                  <a:lumMod val="75000"/>
                </a:schemeClr>
              </a:buClr>
              <a:buNone/>
            </a:pPr>
            <a:endParaRPr lang="en-US" sz="1900" dirty="0" smtClean="0">
              <a:solidFill>
                <a:schemeClr val="accent5">
                  <a:lumMod val="50000"/>
                </a:schemeClr>
              </a:solidFill>
            </a:endParaRPr>
          </a:p>
        </p:txBody>
      </p:sp>
      <p:pic>
        <p:nvPicPr>
          <p:cNvPr id="4" name="Picture 3" descr="&quot; &quot;"/>
          <p:cNvPicPr>
            <a:picLocks noChangeAspect="1"/>
          </p:cNvPicPr>
          <p:nvPr/>
        </p:nvPicPr>
        <p:blipFill>
          <a:blip r:embed="rId3" cstate="print">
            <a:clrChange>
              <a:clrFrom>
                <a:srgbClr val="FDFDFD"/>
              </a:clrFrom>
              <a:clrTo>
                <a:srgbClr val="FDFDFD">
                  <a:alpha val="0"/>
                </a:srgbClr>
              </a:clrTo>
            </a:clrChange>
          </a:blip>
          <a:stretch>
            <a:fillRect/>
          </a:stretch>
        </p:blipFill>
        <p:spPr>
          <a:xfrm>
            <a:off x="228600" y="381000"/>
            <a:ext cx="1676400" cy="695289"/>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lgn="l" rtl="0">
              <a:spcBef>
                <a:spcPct val="0"/>
              </a:spcBef>
            </a:pPr>
            <a:r>
              <a:rPr lang="en-US" sz="3500" dirty="0" smtClean="0">
                <a:solidFill>
                  <a:schemeClr val="accent2">
                    <a:lumMod val="50000"/>
                  </a:schemeClr>
                </a:solidFill>
              </a:rPr>
              <a:t>Option 3 -- Writing Work Samples </a:t>
            </a:r>
            <a:br>
              <a:rPr lang="en-US" sz="3500" dirty="0" smtClean="0">
                <a:solidFill>
                  <a:schemeClr val="accent2">
                    <a:lumMod val="50000"/>
                  </a:schemeClr>
                </a:solidFill>
              </a:rPr>
            </a:br>
            <a:endParaRPr lang="en-US" dirty="0"/>
          </a:p>
        </p:txBody>
      </p:sp>
      <p:sp>
        <p:nvSpPr>
          <p:cNvPr id="3" name="Content Placeholder 2"/>
          <p:cNvSpPr>
            <a:spLocks noGrp="1"/>
          </p:cNvSpPr>
          <p:nvPr>
            <p:ph sz="quarter" idx="1"/>
          </p:nvPr>
        </p:nvSpPr>
        <p:spPr>
          <a:xfrm>
            <a:off x="838200" y="1447800"/>
            <a:ext cx="7772400" cy="3200400"/>
          </a:xfrm>
        </p:spPr>
        <p:txBody>
          <a:bodyPr>
            <a:normAutofit fontScale="92500" lnSpcReduction="10000"/>
          </a:bodyPr>
          <a:lstStyle/>
          <a:p>
            <a:pPr lvl="2">
              <a:buClr>
                <a:schemeClr val="accent1">
                  <a:lumMod val="75000"/>
                </a:schemeClr>
              </a:buClr>
            </a:pPr>
            <a:r>
              <a:rPr lang="en-US" sz="3200" dirty="0" smtClean="0">
                <a:solidFill>
                  <a:schemeClr val="accent5">
                    <a:lumMod val="50000"/>
                  </a:schemeClr>
                </a:solidFill>
              </a:rPr>
              <a:t>2 work samples</a:t>
            </a:r>
          </a:p>
          <a:p>
            <a:pPr lvl="3">
              <a:buClr>
                <a:schemeClr val="accent1">
                  <a:lumMod val="75000"/>
                </a:schemeClr>
              </a:buClr>
              <a:buFont typeface="Wingdings" pitchFamily="2" charset="2"/>
              <a:buChar char="§"/>
            </a:pPr>
            <a:r>
              <a:rPr lang="en-US" sz="3200" dirty="0" smtClean="0">
                <a:solidFill>
                  <a:schemeClr val="accent5">
                    <a:lumMod val="50000"/>
                  </a:schemeClr>
                </a:solidFill>
              </a:rPr>
              <a:t>1 expository or persuasive</a:t>
            </a:r>
          </a:p>
          <a:p>
            <a:pPr lvl="3">
              <a:buClr>
                <a:schemeClr val="accent1">
                  <a:lumMod val="75000"/>
                </a:schemeClr>
              </a:buClr>
              <a:buFont typeface="Wingdings" pitchFamily="2" charset="2"/>
              <a:buChar char="§"/>
            </a:pPr>
            <a:r>
              <a:rPr lang="en-US" sz="3200" dirty="0" smtClean="0">
                <a:solidFill>
                  <a:schemeClr val="accent5">
                    <a:lumMod val="50000"/>
                  </a:schemeClr>
                </a:solidFill>
              </a:rPr>
              <a:t>1  any mode (expository, persuasive or narrative – personal or fictional)</a:t>
            </a:r>
          </a:p>
          <a:p>
            <a:pPr lvl="2">
              <a:buClr>
                <a:schemeClr val="accent1">
                  <a:lumMod val="75000"/>
                </a:schemeClr>
              </a:buClr>
            </a:pPr>
            <a:r>
              <a:rPr lang="en-US" sz="3200" dirty="0" smtClean="0">
                <a:solidFill>
                  <a:schemeClr val="accent5">
                    <a:lumMod val="50000"/>
                  </a:schemeClr>
                </a:solidFill>
              </a:rPr>
              <a:t>Score of 4 or higher in 4 traits on  Official Scoring Guide</a:t>
            </a:r>
          </a:p>
          <a:p>
            <a:endParaRPr lang="en-US" dirty="0"/>
          </a:p>
        </p:txBody>
      </p:sp>
      <p:pic>
        <p:nvPicPr>
          <p:cNvPr id="4" name="Picture 3" descr="&quot; &quot;"/>
          <p:cNvPicPr>
            <a:picLocks noChangeAspect="1"/>
          </p:cNvPicPr>
          <p:nvPr/>
        </p:nvPicPr>
        <p:blipFill>
          <a:blip r:embed="rId3" cstate="print"/>
          <a:stretch>
            <a:fillRect/>
          </a:stretch>
        </p:blipFill>
        <p:spPr>
          <a:xfrm>
            <a:off x="2133600" y="4625645"/>
            <a:ext cx="2252634" cy="1522780"/>
          </a:xfrm>
          <a:prstGeom prst="rect">
            <a:avLst/>
          </a:prstGeom>
        </p:spPr>
      </p:pic>
      <p:pic>
        <p:nvPicPr>
          <p:cNvPr id="5" name="Picture 4" descr="&quot; &quot;"/>
          <p:cNvPicPr>
            <a:picLocks noChangeAspect="1"/>
          </p:cNvPicPr>
          <p:nvPr/>
        </p:nvPicPr>
        <p:blipFill>
          <a:blip r:embed="rId4" cstate="print"/>
          <a:srcRect t="17763"/>
          <a:stretch>
            <a:fillRect/>
          </a:stretch>
        </p:blipFill>
        <p:spPr>
          <a:xfrm>
            <a:off x="5410200" y="4650456"/>
            <a:ext cx="2362200" cy="1456949"/>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100084"/>
            <a:ext cx="7239000" cy="1219200"/>
          </a:xfrm>
        </p:spPr>
        <p:txBody>
          <a:bodyPr>
            <a:noAutofit/>
          </a:bodyPr>
          <a:lstStyle/>
          <a:p>
            <a:r>
              <a:rPr lang="en-US" sz="3600" b="1" dirty="0" smtClean="0"/>
              <a:t>Essential Skill </a:t>
            </a:r>
            <a:r>
              <a:rPr lang="en-US" sz="3600" b="1" dirty="0" smtClean="0"/>
              <a:t>Proficiency, cont.</a:t>
            </a:r>
            <a:endParaRPr lang="en-US" sz="3600" b="1" dirty="0"/>
          </a:p>
        </p:txBody>
      </p:sp>
      <p:pic>
        <p:nvPicPr>
          <p:cNvPr id="4" name="Picture 3" descr="&quot; &quot;"/>
          <p:cNvPicPr>
            <a:picLocks noChangeAspect="1"/>
          </p:cNvPicPr>
          <p:nvPr/>
        </p:nvPicPr>
        <p:blipFill>
          <a:blip r:embed="rId3" cstate="print">
            <a:clrChange>
              <a:clrFrom>
                <a:srgbClr val="FDFDFD"/>
              </a:clrFrom>
              <a:clrTo>
                <a:srgbClr val="FDFDFD">
                  <a:alpha val="0"/>
                </a:srgbClr>
              </a:clrTo>
            </a:clrChange>
          </a:blip>
          <a:stretch>
            <a:fillRect/>
          </a:stretch>
        </p:blipFill>
        <p:spPr>
          <a:xfrm>
            <a:off x="228600" y="457200"/>
            <a:ext cx="1676400" cy="695289"/>
          </a:xfrm>
          <a:prstGeom prst="rect">
            <a:avLst/>
          </a:prstGeom>
        </p:spPr>
      </p:pic>
      <p:pic>
        <p:nvPicPr>
          <p:cNvPr id="7" name="Picture 6" descr="&quot; &quot;"/>
          <p:cNvPicPr>
            <a:picLocks noChangeAspect="1"/>
          </p:cNvPicPr>
          <p:nvPr/>
        </p:nvPicPr>
        <p:blipFill>
          <a:blip r:embed="rId4" cstate="print"/>
          <a:stretch>
            <a:fillRect/>
          </a:stretch>
        </p:blipFill>
        <p:spPr>
          <a:xfrm>
            <a:off x="1884929" y="2775203"/>
            <a:ext cx="5430271" cy="363997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3" name="Content Placeholder 2"/>
          <p:cNvSpPr>
            <a:spLocks noGrp="1"/>
          </p:cNvSpPr>
          <p:nvPr>
            <p:ph sz="quarter" idx="1"/>
          </p:nvPr>
        </p:nvSpPr>
        <p:spPr>
          <a:xfrm>
            <a:off x="-228600" y="1295400"/>
            <a:ext cx="9601200" cy="1676400"/>
          </a:xfrm>
        </p:spPr>
        <p:txBody>
          <a:bodyPr>
            <a:noAutofit/>
          </a:bodyPr>
          <a:lstStyle/>
          <a:p>
            <a:pPr algn="ctr">
              <a:buNone/>
            </a:pPr>
            <a:r>
              <a:rPr lang="en-US" sz="3600" dirty="0" smtClean="0">
                <a:solidFill>
                  <a:srgbClr val="009999"/>
                </a:solidFill>
              </a:rPr>
              <a:t>How do you use the Writing Scoring Guide with your students?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76200"/>
            <a:ext cx="7239000" cy="1219200"/>
          </a:xfrm>
        </p:spPr>
        <p:txBody>
          <a:bodyPr>
            <a:noAutofit/>
          </a:bodyPr>
          <a:lstStyle/>
          <a:p>
            <a:r>
              <a:rPr lang="en-US" sz="3600" b="1" dirty="0" smtClean="0"/>
              <a:t>Essential Skill </a:t>
            </a:r>
            <a:r>
              <a:rPr lang="en-US" sz="3600" b="1" dirty="0" smtClean="0"/>
              <a:t>Proficiency, cont. 2</a:t>
            </a:r>
            <a:endParaRPr lang="en-US" sz="3600" b="1" dirty="0"/>
          </a:p>
        </p:txBody>
      </p:sp>
      <p:sp>
        <p:nvSpPr>
          <p:cNvPr id="3" name="Content Placeholder 2"/>
          <p:cNvSpPr>
            <a:spLocks noGrp="1"/>
          </p:cNvSpPr>
          <p:nvPr>
            <p:ph sz="quarter" idx="1"/>
          </p:nvPr>
        </p:nvSpPr>
        <p:spPr>
          <a:xfrm>
            <a:off x="609600" y="4953000"/>
            <a:ext cx="8229600" cy="1676400"/>
          </a:xfrm>
        </p:spPr>
        <p:txBody>
          <a:bodyPr>
            <a:normAutofit fontScale="77500" lnSpcReduction="20000"/>
          </a:bodyPr>
          <a:lstStyle/>
          <a:p>
            <a:pPr algn="ctr">
              <a:buNone/>
            </a:pPr>
            <a:r>
              <a:rPr lang="en-US" sz="5400" dirty="0" smtClean="0">
                <a:solidFill>
                  <a:schemeClr val="accent5">
                    <a:lumMod val="50000"/>
                  </a:schemeClr>
                </a:solidFill>
              </a:rPr>
              <a:t>How do you use the writing scoring guide to assess student writing?</a:t>
            </a:r>
          </a:p>
        </p:txBody>
      </p:sp>
      <p:pic>
        <p:nvPicPr>
          <p:cNvPr id="4" name="Picture 3" descr="&quot; &quot;"/>
          <p:cNvPicPr>
            <a:picLocks noChangeAspect="1"/>
          </p:cNvPicPr>
          <p:nvPr/>
        </p:nvPicPr>
        <p:blipFill>
          <a:blip r:embed="rId3" cstate="print">
            <a:clrChange>
              <a:clrFrom>
                <a:srgbClr val="FDFDFD"/>
              </a:clrFrom>
              <a:clrTo>
                <a:srgbClr val="FDFDFD">
                  <a:alpha val="0"/>
                </a:srgbClr>
              </a:clrTo>
            </a:clrChange>
          </a:blip>
          <a:stretch>
            <a:fillRect/>
          </a:stretch>
        </p:blipFill>
        <p:spPr>
          <a:xfrm>
            <a:off x="228600" y="304800"/>
            <a:ext cx="1524000" cy="632081"/>
          </a:xfrm>
          <a:prstGeom prst="rect">
            <a:avLst/>
          </a:prstGeom>
        </p:spPr>
      </p:pic>
      <p:pic>
        <p:nvPicPr>
          <p:cNvPr id="7" name="Picture 6" descr="&quot; &quot;"/>
          <p:cNvPicPr>
            <a:picLocks noChangeAspect="1"/>
          </p:cNvPicPr>
          <p:nvPr/>
        </p:nvPicPr>
        <p:blipFill>
          <a:blip r:embed="rId4" cstate="print"/>
          <a:stretch>
            <a:fillRect/>
          </a:stretch>
        </p:blipFill>
        <p:spPr>
          <a:xfrm>
            <a:off x="1981199" y="1066800"/>
            <a:ext cx="5386917" cy="3810000"/>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quot; &quot;"/>
          <p:cNvPicPr>
            <a:picLocks noChangeAspect="1"/>
          </p:cNvPicPr>
          <p:nvPr/>
        </p:nvPicPr>
        <p:blipFill>
          <a:blip r:embed="rId3" cstate="print">
            <a:clrChange>
              <a:clrFrom>
                <a:srgbClr val="FDFDFD"/>
              </a:clrFrom>
              <a:clrTo>
                <a:srgbClr val="FDFDFD">
                  <a:alpha val="0"/>
                </a:srgbClr>
              </a:clrTo>
            </a:clrChange>
          </a:blip>
          <a:stretch>
            <a:fillRect/>
          </a:stretch>
        </p:blipFill>
        <p:spPr>
          <a:xfrm>
            <a:off x="457200" y="228600"/>
            <a:ext cx="3674491" cy="1524000"/>
          </a:xfrm>
          <a:prstGeom prst="rect">
            <a:avLst/>
          </a:prstGeom>
        </p:spPr>
      </p:pic>
      <p:sp>
        <p:nvSpPr>
          <p:cNvPr id="15" name="Title 14"/>
          <p:cNvSpPr>
            <a:spLocks noGrp="1"/>
          </p:cNvSpPr>
          <p:nvPr>
            <p:ph type="ctrTitle"/>
          </p:nvPr>
        </p:nvSpPr>
        <p:spPr/>
        <p:txBody>
          <a:bodyPr>
            <a:normAutofit/>
          </a:bodyPr>
          <a:lstStyle/>
          <a:p>
            <a:r>
              <a:rPr lang="en-US" dirty="0" smtClean="0"/>
              <a:t>Let’s Review </a:t>
            </a:r>
            <a:br>
              <a:rPr lang="en-US" dirty="0" smtClean="0"/>
            </a:br>
            <a:r>
              <a:rPr lang="en-US" dirty="0" smtClean="0"/>
              <a:t>the Scoring Guide!</a:t>
            </a:r>
            <a:endParaRPr lang="en-US" dirty="0"/>
          </a:p>
        </p:txBody>
      </p:sp>
      <p:pic>
        <p:nvPicPr>
          <p:cNvPr id="16" name="Picture 15" descr="&quot; &quot;"/>
          <p:cNvPicPr>
            <a:picLocks noChangeAspect="1"/>
          </p:cNvPicPr>
          <p:nvPr/>
        </p:nvPicPr>
        <p:blipFill>
          <a:blip r:embed="rId4" cstate="print"/>
          <a:stretch>
            <a:fillRect/>
          </a:stretch>
        </p:blipFill>
        <p:spPr>
          <a:xfrm>
            <a:off x="2133600" y="3204955"/>
            <a:ext cx="4387596" cy="3348245"/>
          </a:xfrm>
          <a:prstGeom prst="round2DiagRect">
            <a:avLst/>
          </a:prstGeom>
          <a:solidFill>
            <a:srgbClr val="FFFFFF">
              <a:shade val="85000"/>
            </a:srgbClr>
          </a:solidFill>
          <a:ln w="190500" cap="rnd">
            <a:no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339129"/>
            <a:ext cx="7239000" cy="1143000"/>
          </a:xfrm>
        </p:spPr>
        <p:txBody>
          <a:bodyPr>
            <a:noAutofit/>
          </a:bodyPr>
          <a:lstStyle/>
          <a:p>
            <a:pPr algn="ctr"/>
            <a:r>
              <a:rPr lang="en-US" sz="3600" b="1" dirty="0" smtClean="0"/>
              <a:t>The Writing Scoring </a:t>
            </a:r>
            <a:r>
              <a:rPr lang="en-US" sz="3600" b="1" dirty="0" smtClean="0"/>
              <a:t>Guide: Background</a:t>
            </a:r>
            <a:endParaRPr lang="en-US" sz="3600" b="1" dirty="0"/>
          </a:p>
        </p:txBody>
      </p:sp>
      <p:sp>
        <p:nvSpPr>
          <p:cNvPr id="3" name="Content Placeholder 2"/>
          <p:cNvSpPr>
            <a:spLocks noGrp="1"/>
          </p:cNvSpPr>
          <p:nvPr>
            <p:ph sz="quarter" idx="1"/>
          </p:nvPr>
        </p:nvSpPr>
        <p:spPr>
          <a:xfrm>
            <a:off x="228600" y="1542197"/>
            <a:ext cx="8610600" cy="5026025"/>
          </a:xfrm>
        </p:spPr>
        <p:txBody>
          <a:bodyPr>
            <a:normAutofit/>
          </a:bodyPr>
          <a:lstStyle/>
          <a:p>
            <a:pPr lvl="1">
              <a:spcAft>
                <a:spcPts val="1200"/>
              </a:spcAft>
              <a:buClr>
                <a:schemeClr val="tx2">
                  <a:lumMod val="50000"/>
                </a:schemeClr>
              </a:buClr>
            </a:pPr>
            <a:r>
              <a:rPr lang="en-US" dirty="0" smtClean="0">
                <a:solidFill>
                  <a:schemeClr val="accent1">
                    <a:lumMod val="50000"/>
                  </a:schemeClr>
                </a:solidFill>
              </a:rPr>
              <a:t>Developed </a:t>
            </a:r>
            <a:r>
              <a:rPr lang="en-US" dirty="0" smtClean="0">
                <a:solidFill>
                  <a:schemeClr val="accent1">
                    <a:lumMod val="50000"/>
                  </a:schemeClr>
                </a:solidFill>
              </a:rPr>
              <a:t>in Oregon by Oregon Teachers</a:t>
            </a:r>
          </a:p>
          <a:p>
            <a:pPr lvl="1">
              <a:spcAft>
                <a:spcPts val="1200"/>
              </a:spcAft>
              <a:buClr>
                <a:schemeClr val="tx2">
                  <a:lumMod val="50000"/>
                </a:schemeClr>
              </a:buClr>
            </a:pPr>
            <a:r>
              <a:rPr lang="en-US" dirty="0" smtClean="0">
                <a:solidFill>
                  <a:schemeClr val="accent1">
                    <a:lumMod val="50000"/>
                  </a:schemeClr>
                </a:solidFill>
              </a:rPr>
              <a:t>Introduced in late 1980’s</a:t>
            </a:r>
          </a:p>
          <a:p>
            <a:pPr lvl="1">
              <a:spcAft>
                <a:spcPts val="1200"/>
              </a:spcAft>
              <a:buClr>
                <a:schemeClr val="tx2">
                  <a:lumMod val="50000"/>
                </a:schemeClr>
              </a:buClr>
            </a:pPr>
            <a:r>
              <a:rPr lang="en-US" dirty="0" smtClean="0">
                <a:solidFill>
                  <a:schemeClr val="accent1">
                    <a:lumMod val="50000"/>
                  </a:schemeClr>
                </a:solidFill>
              </a:rPr>
              <a:t>Reviewed and Updated Frequently</a:t>
            </a:r>
          </a:p>
          <a:p>
            <a:pPr lvl="1">
              <a:spcAft>
                <a:spcPts val="1200"/>
              </a:spcAft>
              <a:buClr>
                <a:schemeClr val="tx2">
                  <a:lumMod val="50000"/>
                </a:schemeClr>
              </a:buClr>
            </a:pPr>
            <a:r>
              <a:rPr lang="en-US" dirty="0" smtClean="0">
                <a:solidFill>
                  <a:schemeClr val="accent1">
                    <a:lumMod val="50000"/>
                  </a:schemeClr>
                </a:solidFill>
              </a:rPr>
              <a:t>State Assessment since early 1990’s</a:t>
            </a:r>
          </a:p>
          <a:p>
            <a:pPr lvl="1">
              <a:spcAft>
                <a:spcPts val="1200"/>
              </a:spcAft>
              <a:buClr>
                <a:schemeClr val="tx2">
                  <a:lumMod val="50000"/>
                </a:schemeClr>
              </a:buClr>
            </a:pPr>
            <a:r>
              <a:rPr lang="en-US" dirty="0" smtClean="0">
                <a:solidFill>
                  <a:schemeClr val="accent1">
                    <a:lumMod val="50000"/>
                  </a:schemeClr>
                </a:solidFill>
              </a:rPr>
              <a:t>Authentic Assessment</a:t>
            </a:r>
          </a:p>
          <a:p>
            <a:pPr lvl="1">
              <a:spcAft>
                <a:spcPts val="1200"/>
              </a:spcAft>
              <a:buClr>
                <a:schemeClr val="tx2">
                  <a:lumMod val="50000"/>
                </a:schemeClr>
              </a:buClr>
            </a:pPr>
            <a:r>
              <a:rPr lang="en-US" dirty="0" smtClean="0">
                <a:solidFill>
                  <a:schemeClr val="accent1">
                    <a:lumMod val="50000"/>
                  </a:schemeClr>
                </a:solidFill>
              </a:rPr>
              <a:t>Strongly tied to instruction</a:t>
            </a:r>
          </a:p>
          <a:p>
            <a:pPr lvl="1">
              <a:spcAft>
                <a:spcPts val="1200"/>
              </a:spcAft>
              <a:buClr>
                <a:schemeClr val="tx2">
                  <a:lumMod val="50000"/>
                </a:schemeClr>
              </a:buClr>
            </a:pPr>
            <a:r>
              <a:rPr lang="en-US" dirty="0" smtClean="0">
                <a:solidFill>
                  <a:schemeClr val="accent1">
                    <a:lumMod val="50000"/>
                  </a:schemeClr>
                </a:solidFill>
              </a:rPr>
              <a:t>High inter-rater reliability</a:t>
            </a:r>
          </a:p>
          <a:p>
            <a:pPr lvl="1">
              <a:spcAft>
                <a:spcPts val="1200"/>
              </a:spcAft>
              <a:buClr>
                <a:schemeClr val="tx2">
                  <a:lumMod val="50000"/>
                </a:schemeClr>
              </a:buClr>
            </a:pPr>
            <a:r>
              <a:rPr lang="en-US" dirty="0" smtClean="0">
                <a:solidFill>
                  <a:schemeClr val="accent1">
                    <a:lumMod val="50000"/>
                  </a:schemeClr>
                </a:solidFill>
              </a:rPr>
              <a:t>National recognition</a:t>
            </a:r>
            <a:endParaRPr lang="en-US" dirty="0">
              <a:solidFill>
                <a:schemeClr val="accent1">
                  <a:lumMod val="50000"/>
                </a:schemeClr>
              </a:solidFill>
            </a:endParaRPr>
          </a:p>
        </p:txBody>
      </p:sp>
      <p:pic>
        <p:nvPicPr>
          <p:cNvPr id="4" name="Picture 3" descr="&quot; &quot;"/>
          <p:cNvPicPr>
            <a:picLocks noChangeAspect="1"/>
          </p:cNvPicPr>
          <p:nvPr/>
        </p:nvPicPr>
        <p:blipFill>
          <a:blip r:embed="rId3" cstate="print">
            <a:clrChange>
              <a:clrFrom>
                <a:srgbClr val="FDFDFD"/>
              </a:clrFrom>
              <a:clrTo>
                <a:srgbClr val="FDFDFD">
                  <a:alpha val="0"/>
                </a:srgbClr>
              </a:clrTo>
            </a:clrChange>
          </a:blip>
          <a:stretch>
            <a:fillRect/>
          </a:stretch>
        </p:blipFill>
        <p:spPr>
          <a:xfrm>
            <a:off x="228600" y="304800"/>
            <a:ext cx="1524000" cy="632081"/>
          </a:xfrm>
          <a:prstGeom prst="rect">
            <a:avLst/>
          </a:prstGeom>
        </p:spPr>
      </p:pic>
      <p:pic>
        <p:nvPicPr>
          <p:cNvPr id="6" name="Picture 5" descr="&quot; &quot;"/>
          <p:cNvPicPr>
            <a:picLocks noChangeAspect="1"/>
          </p:cNvPicPr>
          <p:nvPr/>
        </p:nvPicPr>
        <p:blipFill>
          <a:blip r:embed="rId4" cstate="print"/>
          <a:stretch>
            <a:fillRect/>
          </a:stretch>
        </p:blipFill>
        <p:spPr>
          <a:xfrm>
            <a:off x="5638800" y="4267199"/>
            <a:ext cx="2971800" cy="2294387"/>
          </a:xfrm>
          <a:prstGeom prst="roundRect">
            <a:avLst/>
          </a:prstGeo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Custom 3">
      <a:dk1>
        <a:sysClr val="windowText" lastClr="000000"/>
      </a:dk1>
      <a:lt1>
        <a:sysClr val="window" lastClr="FFFFFF"/>
      </a:lt1>
      <a:dk2>
        <a:srgbClr val="04617B"/>
      </a:dk2>
      <a:lt2>
        <a:srgbClr val="DBF5F9"/>
      </a:lt2>
      <a:accent1>
        <a:srgbClr val="0F6FC6"/>
      </a:accent1>
      <a:accent2>
        <a:srgbClr val="009DD9"/>
      </a:accent2>
      <a:accent3>
        <a:srgbClr val="062328"/>
      </a:accent3>
      <a:accent4>
        <a:srgbClr val="10CF9B"/>
      </a:accent4>
      <a:accent5>
        <a:srgbClr val="7CCA62"/>
      </a:accent5>
      <a:accent6>
        <a:srgbClr val="A5C249"/>
      </a:accent6>
      <a:hlink>
        <a:srgbClr val="0B5394"/>
      </a:hlink>
      <a:folHlink>
        <a:srgbClr val="85DFD0"/>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LongProperties xmlns="http://schemas.microsoft.com/office/2006/metadata/long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6DEBD80F6EFF343A082A1AF9D939F5E" ma:contentTypeVersion="7" ma:contentTypeDescription="Create a new document." ma:contentTypeScope="" ma:versionID="a93e56043d4ffc9d723a8d24e36804c0">
  <xsd:schema xmlns:xsd="http://www.w3.org/2001/XMLSchema" xmlns:xs="http://www.w3.org/2001/XMLSchema" xmlns:p="http://schemas.microsoft.com/office/2006/metadata/properties" xmlns:ns1="http://schemas.microsoft.com/sharepoint/v3" xmlns:ns2="ade45190-58ad-4205-9511-327de626788e" xmlns:ns3="54031767-dd6d-417c-ab73-583408f47564" targetNamespace="http://schemas.microsoft.com/office/2006/metadata/properties" ma:root="true" ma:fieldsID="4d0e905daf0fcf89a2dfe5f2d35fb5ab" ns1:_="" ns2:_="" ns3:_="">
    <xsd:import namespace="http://schemas.microsoft.com/sharepoint/v3"/>
    <xsd:import namespace="ade45190-58ad-4205-9511-327de626788e"/>
    <xsd:import namespace="54031767-dd6d-417c-ab73-583408f47564"/>
    <xsd:element name="properties">
      <xsd:complexType>
        <xsd:sequence>
          <xsd:element name="documentManagement">
            <xsd:complexType>
              <xsd:all>
                <xsd:element ref="ns1:PublishingStartDate" minOccurs="0"/>
                <xsd:element ref="ns1:PublishingExpirationDate" minOccurs="0"/>
                <xsd:element ref="ns2:Estimated_x0020_Creation_x0020_Date" minOccurs="0"/>
                <xsd:element ref="ns2:Remediation_x0020_Date" minOccurs="0"/>
                <xsd:element ref="ns2:Priority"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de45190-58ad-4205-9511-327de626788e" elementFormDefault="qualified">
    <xsd:import namespace="http://schemas.microsoft.com/office/2006/documentManagement/types"/>
    <xsd:import namespace="http://schemas.microsoft.com/office/infopath/2007/PartnerControls"/>
    <xsd:element name="Estimated_x0020_Creation_x0020_Date" ma:index="6" nillable="true" ma:displayName="Estimated Creation Date" ma:format="DateOnly" ma:internalName="Estimated_x0020_Creation_x0020_Date" ma:readOnly="false">
      <xsd:simpleType>
        <xsd:restriction base="dms:DateTime"/>
      </xsd:simpleType>
    </xsd:element>
    <xsd:element name="Remediation_x0020_Date" ma:index="7" nillable="true" ma:displayName="Remediation Date" ma:default="[today]" ma:format="DateOnly" ma:internalName="Remediation_x0020_Date" ma:readOnly="false">
      <xsd:simpleType>
        <xsd:restriction base="dms:DateTime"/>
      </xsd:simpleType>
    </xsd:element>
    <xsd:element name="Priority" ma:index="8" nillable="true" ma:displayName="Priority" ma:default="New" ma:description="What Priority Level Is This Document?" ma:format="RadioButtons" ma:internalName="Priority" ma:readOnly="false">
      <xsd:simpleType>
        <xsd:restriction base="dms:Choice">
          <xsd:enumeration value="New"/>
          <xsd:enumeration value="Legacy"/>
          <xsd:enumeration value="Tier 1"/>
          <xsd:enumeration value="Tier 2"/>
          <xsd:enumeration value="Tier 3"/>
        </xsd:restriction>
      </xsd:simpleType>
    </xsd:element>
  </xsd:schema>
  <xsd:schema xmlns:xsd="http://www.w3.org/2001/XMLSchema" xmlns:xs="http://www.w3.org/2001/XMLSchema" xmlns:dms="http://schemas.microsoft.com/office/2006/documentManagement/types" xmlns:pc="http://schemas.microsoft.com/office/infopath/2007/PartnerControls" targetNamespace="54031767-dd6d-417c-ab73-583408f47564"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Estimated_x0020_Creation_x0020_Date xmlns="ade45190-58ad-4205-9511-327de626788e" xsi:nil="true"/>
    <Remediation_x0020_Date xmlns="ade45190-58ad-4205-9511-327de626788e">2020-01-02T08:00:00+00:00</Remediation_x0020_Date>
    <Priority xmlns="ade45190-58ad-4205-9511-327de626788e">New</Priority>
  </documentManagement>
</p:properties>
</file>

<file path=customXml/itemProps1.xml><?xml version="1.0" encoding="utf-8"?>
<ds:datastoreItem xmlns:ds="http://schemas.openxmlformats.org/officeDocument/2006/customXml" ds:itemID="{58CA31F6-E069-4687-8F41-85A94332463F}"/>
</file>

<file path=customXml/itemProps2.xml><?xml version="1.0" encoding="utf-8"?>
<ds:datastoreItem xmlns:ds="http://schemas.openxmlformats.org/officeDocument/2006/customXml" ds:itemID="{C0572795-6DF4-4800-A75E-EA2C0348420A}"/>
</file>

<file path=customXml/itemProps3.xml><?xml version="1.0" encoding="utf-8"?>
<ds:datastoreItem xmlns:ds="http://schemas.openxmlformats.org/officeDocument/2006/customXml" ds:itemID="{67C9E607-3812-4ECD-B4EC-C4CD002923DE}"/>
</file>

<file path=customXml/itemProps4.xml><?xml version="1.0" encoding="utf-8"?>
<ds:datastoreItem xmlns:ds="http://schemas.openxmlformats.org/officeDocument/2006/customXml" ds:itemID="{AA524366-B2CF-4113-854E-79C776B9B620}"/>
</file>

<file path=docProps/app.xml><?xml version="1.0" encoding="utf-8"?>
<Properties xmlns="http://schemas.openxmlformats.org/officeDocument/2006/extended-properties" xmlns:vt="http://schemas.openxmlformats.org/officeDocument/2006/docPropsVTypes">
  <Template>Equity</Template>
  <TotalTime>6957</TotalTime>
  <Words>4483</Words>
  <Application>Microsoft Office PowerPoint</Application>
  <PresentationFormat>On-screen Show (4:3)</PresentationFormat>
  <Paragraphs>421</Paragraphs>
  <Slides>39</Slides>
  <Notes>39</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39</vt:i4>
      </vt:variant>
    </vt:vector>
  </HeadingPairs>
  <TitlesOfParts>
    <vt:vector size="52" baseType="lpstr">
      <vt:lpstr>Arial</vt:lpstr>
      <vt:lpstr>Calibri</vt:lpstr>
      <vt:lpstr>Courier New</vt:lpstr>
      <vt:lpstr>Helvetica</vt:lpstr>
      <vt:lpstr>Lucida Grande</vt:lpstr>
      <vt:lpstr>Times</vt:lpstr>
      <vt:lpstr>Trebuchet MS</vt:lpstr>
      <vt:lpstr>Verdana</vt:lpstr>
      <vt:lpstr>Wingdings</vt:lpstr>
      <vt:lpstr>Wingdings 2</vt:lpstr>
      <vt:lpstr>ヒラギノ明朝 ProN W3</vt:lpstr>
      <vt:lpstr>ヒラギノ明朝 ProN W6</vt:lpstr>
      <vt:lpstr>Equity</vt:lpstr>
      <vt:lpstr> A Refresher Training  for  English Language Arts Teachers  </vt:lpstr>
      <vt:lpstr>Goals for this workshop</vt:lpstr>
      <vt:lpstr>OAR: 581-22-0615</vt:lpstr>
      <vt:lpstr>Essential Skill Proficiency</vt:lpstr>
      <vt:lpstr>Option 3 -- Writing Work Samples  </vt:lpstr>
      <vt:lpstr>Essential Skill Proficiency, cont.</vt:lpstr>
      <vt:lpstr>Essential Skill Proficiency, cont. 2</vt:lpstr>
      <vt:lpstr>Let’s Review  the Scoring Guide!</vt:lpstr>
      <vt:lpstr>The Writing Scoring Guide: Background</vt:lpstr>
      <vt:lpstr>Six Writing Traits</vt:lpstr>
      <vt:lpstr>Writing Scoring Scale</vt:lpstr>
      <vt:lpstr>Ideas and Content</vt:lpstr>
      <vt:lpstr>Organization</vt:lpstr>
      <vt:lpstr>Sentence Fluency</vt:lpstr>
      <vt:lpstr>Conventions</vt:lpstr>
      <vt:lpstr>Conventions, cont.</vt:lpstr>
      <vt:lpstr>Grade Level Expectations</vt:lpstr>
      <vt:lpstr>Voice (Score is not required)</vt:lpstr>
      <vt:lpstr>Blank for accessibility</vt:lpstr>
      <vt:lpstr>Word Choice (Score is not required)</vt:lpstr>
      <vt:lpstr> The Writing Process</vt:lpstr>
      <vt:lpstr>The Writing Scoring Guide: Purposes</vt:lpstr>
      <vt:lpstr>  Using the Scoring Guide as an instructional tool during prewriting and drafting</vt:lpstr>
      <vt:lpstr>Using the Scoring guide as an instructional tool </vt:lpstr>
      <vt:lpstr> Formative Assessment</vt:lpstr>
      <vt:lpstr>Summative Assessment</vt:lpstr>
      <vt:lpstr>Essential Skill Proficiency, cont.2</vt:lpstr>
      <vt:lpstr>Writing Work Samples</vt:lpstr>
      <vt:lpstr>Work Sample Design</vt:lpstr>
      <vt:lpstr>Work Sample Design, cont.</vt:lpstr>
      <vt:lpstr>Work Sample Design, cont.2</vt:lpstr>
      <vt:lpstr>Work Sample Design, cont. 3</vt:lpstr>
      <vt:lpstr>Work Sample Design, cont. 4</vt:lpstr>
      <vt:lpstr>Work Sample Implementation</vt:lpstr>
      <vt:lpstr>Work Sample Implementation, cont.</vt:lpstr>
      <vt:lpstr>Work Sample Implementation, cont. 2</vt:lpstr>
      <vt:lpstr>Work Sample Implementation, cont. 3</vt:lpstr>
      <vt:lpstr>Resources &amp; Coming Attractions</vt:lpstr>
      <vt:lpstr>A Parting Thought</vt:lpstr>
    </vt:vector>
  </TitlesOfParts>
  <Manager/>
  <Company>Oregon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Click to add title</dc:title>
  <dc:subject/>
  <dc:creator>Barbara Wolfe</dc:creator>
  <cp:keywords/>
  <dc:description/>
  <cp:lastModifiedBy>"AspengrK"</cp:lastModifiedBy>
  <cp:revision>328</cp:revision>
  <dcterms:created xsi:type="dcterms:W3CDTF">2010-10-28T17:30:00Z</dcterms:created>
  <dcterms:modified xsi:type="dcterms:W3CDTF">2019-10-27T21:36:24Z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arkets">
    <vt:lpwstr/>
  </property>
  <property fmtid="{D5CDD505-2E9C-101B-9397-08002B2CF9AE}" pid="3" name="AssetType">
    <vt:lpwstr>TP</vt:lpwstr>
  </property>
  <property fmtid="{D5CDD505-2E9C-101B-9397-08002B2CF9AE}" pid="4" name="BugNumber">
    <vt:lpwstr>490681L</vt:lpwstr>
  </property>
  <property fmtid="{D5CDD505-2E9C-101B-9397-08002B2CF9AE}" pid="5" name="TPInstallLocation">
    <vt:lpwstr>{Document Themes}</vt:lpwstr>
  </property>
  <property fmtid="{D5CDD505-2E9C-101B-9397-08002B2CF9AE}" pid="6" name="PrimaryImageGen">
    <vt:lpwstr>1</vt:lpwstr>
  </property>
  <property fmtid="{D5CDD505-2E9C-101B-9397-08002B2CF9AE}" pid="7" name="display_urn:schemas-microsoft-com:office:office#APAuthor">
    <vt:lpwstr>REDMOND\cynvey</vt:lpwstr>
  </property>
  <property fmtid="{D5CDD505-2E9C-101B-9397-08002B2CF9AE}" pid="8" name="APAuthor">
    <vt:lpwstr>191</vt:lpwstr>
  </property>
  <property fmtid="{D5CDD505-2E9C-101B-9397-08002B2CF9AE}" pid="9" name="Milestone">
    <vt:lpwstr>Continuous</vt:lpwstr>
  </property>
  <property fmtid="{D5CDD505-2E9C-101B-9397-08002B2CF9AE}" pid="10" name="TPAppVersion">
    <vt:lpwstr>11</vt:lpwstr>
  </property>
  <property fmtid="{D5CDD505-2E9C-101B-9397-08002B2CF9AE}" pid="11" name="TPCommandLine">
    <vt:lpwstr>{PP} {FilePath}</vt:lpwstr>
  </property>
  <property fmtid="{D5CDD505-2E9C-101B-9397-08002B2CF9AE}" pid="12" name="AssetId">
    <vt:lpwstr>TS001136798</vt:lpwstr>
  </property>
  <property fmtid="{D5CDD505-2E9C-101B-9397-08002B2CF9AE}" pid="13" name="IsSearchable">
    <vt:lpwstr>0</vt:lpwstr>
  </property>
  <property fmtid="{D5CDD505-2E9C-101B-9397-08002B2CF9AE}" pid="14" name="NumericId">
    <vt:lpwstr>-1.00000000000000</vt:lpwstr>
  </property>
  <property fmtid="{D5CDD505-2E9C-101B-9397-08002B2CF9AE}" pid="15" name="PublishTargets">
    <vt:lpwstr>OfficeOnline</vt:lpwstr>
  </property>
  <property fmtid="{D5CDD505-2E9C-101B-9397-08002B2CF9AE}" pid="16" name="TPLaunchHelpLinkType">
    <vt:lpwstr>Template</vt:lpwstr>
  </property>
  <property fmtid="{D5CDD505-2E9C-101B-9397-08002B2CF9AE}" pid="17" name="TPFriendlyName">
    <vt:lpwstr>Sample presentation slides (Clean lines design)</vt:lpwstr>
  </property>
  <property fmtid="{D5CDD505-2E9C-101B-9397-08002B2CF9AE}" pid="18" name="display_urn:schemas-microsoft-com:office:office#APEditor">
    <vt:lpwstr>REDMOND\v-luannv</vt:lpwstr>
  </property>
  <property fmtid="{D5CDD505-2E9C-101B-9397-08002B2CF9AE}" pid="19" name="APEditor">
    <vt:lpwstr>92</vt:lpwstr>
  </property>
  <property fmtid="{D5CDD505-2E9C-101B-9397-08002B2CF9AE}" pid="20" name="Provider">
    <vt:lpwstr>EY001138790</vt:lpwstr>
  </property>
  <property fmtid="{D5CDD505-2E9C-101B-9397-08002B2CF9AE}" pid="21" name="SourceTitle">
    <vt:lpwstr>Sample presentation slides (Clean lines design)</vt:lpwstr>
  </property>
  <property fmtid="{D5CDD505-2E9C-101B-9397-08002B2CF9AE}" pid="22" name="TPApplication">
    <vt:lpwstr>PowerPoint</vt:lpwstr>
  </property>
  <property fmtid="{D5CDD505-2E9C-101B-9397-08002B2CF9AE}" pid="23" name="TPLaunchHelpLink">
    <vt:lpwstr/>
  </property>
  <property fmtid="{D5CDD505-2E9C-101B-9397-08002B2CF9AE}" pid="24" name="TemplateType">
    <vt:lpwstr>Presentations</vt:lpwstr>
  </property>
  <property fmtid="{D5CDD505-2E9C-101B-9397-08002B2CF9AE}" pid="25" name="OpenTemplate">
    <vt:lpwstr>1</vt:lpwstr>
  </property>
  <property fmtid="{D5CDD505-2E9C-101B-9397-08002B2CF9AE}" pid="26" name="UACurrentWords">
    <vt:lpwstr>0</vt:lpwstr>
  </property>
  <property fmtid="{D5CDD505-2E9C-101B-9397-08002B2CF9AE}" pid="27" name="UALocRecommendation">
    <vt:lpwstr>Localize</vt:lpwstr>
  </property>
  <property fmtid="{D5CDD505-2E9C-101B-9397-08002B2CF9AE}" pid="28" name="Applications">
    <vt:lpwstr>79;#Template 12;#64;#PowerPoint 2003;#67;#PowerPoint - Design Templt 12;#182;#Office XP;#65;#Microsoft Office PowerPoint 2007;#66;#PowerPoint - Design Templt 2003</vt:lpwstr>
  </property>
  <property fmtid="{D5CDD505-2E9C-101B-9397-08002B2CF9AE}" pid="29" name="TemplateStatus">
    <vt:lpwstr>Complete</vt:lpwstr>
  </property>
  <property fmtid="{D5CDD505-2E9C-101B-9397-08002B2CF9AE}" pid="30" name="ContentTypeId">
    <vt:lpwstr>0x01010096DEBD80F6EFF343A082A1AF9D939F5E</vt:lpwstr>
  </property>
  <property fmtid="{D5CDD505-2E9C-101B-9397-08002B2CF9AE}" pid="31" name="IsDeleted">
    <vt:lpwstr>0</vt:lpwstr>
  </property>
  <property fmtid="{D5CDD505-2E9C-101B-9397-08002B2CF9AE}" pid="32" name="ShowIn">
    <vt:lpwstr>Show everywhere</vt:lpwstr>
  </property>
  <property fmtid="{D5CDD505-2E9C-101B-9397-08002B2CF9AE}" pid="33" name="PublishStatusLookup">
    <vt:lpwstr>259247</vt:lpwstr>
  </property>
  <property fmtid="{D5CDD505-2E9C-101B-9397-08002B2CF9AE}" pid="34" name="TPClientViewer">
    <vt:lpwstr>Microsoft Office PowerPoint</vt:lpwstr>
  </property>
  <property fmtid="{D5CDD505-2E9C-101B-9397-08002B2CF9AE}" pid="35" name="TPComponent">
    <vt:lpwstr>PPTFiles</vt:lpwstr>
  </property>
  <property fmtid="{D5CDD505-2E9C-101B-9397-08002B2CF9AE}" pid="36" name="TPNamespace">
    <vt:lpwstr>POWERPNT</vt:lpwstr>
  </property>
  <property fmtid="{D5CDD505-2E9C-101B-9397-08002B2CF9AE}" pid="37" name="APTrustLevel">
    <vt:lpwstr>1.00000000000000</vt:lpwstr>
  </property>
  <property fmtid="{D5CDD505-2E9C-101B-9397-08002B2CF9AE}" pid="38" name="TrustLevel">
    <vt:lpwstr>Microsoft Managed Content</vt:lpwstr>
  </property>
  <property fmtid="{D5CDD505-2E9C-101B-9397-08002B2CF9AE}" pid="39" name="Content Type">
    <vt:lpwstr>OOFile</vt:lpwstr>
  </property>
  <property fmtid="{D5CDD505-2E9C-101B-9397-08002B2CF9AE}" pid="40" name="AuthoringAssetId">
    <vt:lpwstr>TP001136798</vt:lpwstr>
  </property>
  <property fmtid="{D5CDD505-2E9C-101B-9397-08002B2CF9AE}" pid="41" name="NumericAssetId">
    <vt:lpwstr/>
  </property>
  <property fmtid="{D5CDD505-2E9C-101B-9397-08002B2CF9AE}" pid="42" name="AppVer">
    <vt:lpwstr/>
  </property>
</Properties>
</file>