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57" r:id="rId6"/>
    <p:sldId id="268" r:id="rId7"/>
    <p:sldId id="269" r:id="rId8"/>
    <p:sldId id="293" r:id="rId9"/>
    <p:sldId id="270" r:id="rId10"/>
    <p:sldId id="271" r:id="rId11"/>
    <p:sldId id="272" r:id="rId12"/>
    <p:sldId id="273" r:id="rId13"/>
    <p:sldId id="280" r:id="rId14"/>
    <p:sldId id="281" r:id="rId15"/>
    <p:sldId id="282" r:id="rId16"/>
    <p:sldId id="283" r:id="rId17"/>
    <p:sldId id="284" r:id="rId18"/>
    <p:sldId id="287" r:id="rId19"/>
    <p:sldId id="288" r:id="rId20"/>
    <p:sldId id="289" r:id="rId21"/>
    <p:sldId id="290" r:id="rId22"/>
    <p:sldId id="291" r:id="rId23"/>
    <p:sldId id="292" r:id="rId24"/>
    <p:sldId id="274" r:id="rId25"/>
    <p:sldId id="277" r:id="rId26"/>
    <p:sldId id="278"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84" autoAdjust="0"/>
    <p:restoredTop sz="73333" autoAdjust="0"/>
  </p:normalViewPr>
  <p:slideViewPr>
    <p:cSldViewPr snapToGrid="0" snapToObjects="1">
      <p:cViewPr varScale="1">
        <p:scale>
          <a:sx n="68" d="100"/>
          <a:sy n="68" d="100"/>
        </p:scale>
        <p:origin x="7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9D088E-8D36-4E30-AAAD-CA6F7E3A04A4}" type="datetimeFigureOut">
              <a:rPr lang="en-US" smtClean="0"/>
              <a:pPr/>
              <a:t>10/30/2019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15A98C-7A7C-4935-976A-204FF3C13C0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n.wikipedia.org/wiki/Comma" TargetMode="External"/><Relationship Id="rId7" Type="http://schemas.openxmlformats.org/officeDocument/2006/relationships/hyperlink" Target="http://en.wikipedia.org/wiki/Full_stop"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en.wikipedia.org/wiki/Semicolon" TargetMode="External"/><Relationship Id="rId5" Type="http://schemas.openxmlformats.org/officeDocument/2006/relationships/hyperlink" Target="http://en.wikipedia.org/wiki/Grammatical_conjunction" TargetMode="External"/><Relationship Id="rId4" Type="http://schemas.openxmlformats.org/officeDocument/2006/relationships/hyperlink" Target="http://en.wikipedia.org/wiki/Independent_claus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Intro slide – get participants comfortable and oriented</a:t>
            </a:r>
          </a:p>
          <a:p>
            <a:endParaRPr lang="en-US" dirty="0"/>
          </a:p>
          <a:p>
            <a:r>
              <a:rPr lang="en-US" baseline="0" dirty="0"/>
              <a:t>This is the second in a series of 3 in-depth training sessions.  For English Language Arts teachers, this session will particularly emphasize the detailed issues that arise in scoring conventions.</a:t>
            </a:r>
          </a:p>
          <a:p>
            <a:endParaRPr lang="en-US" baseline="0" dirty="0"/>
          </a:p>
          <a:p>
            <a:r>
              <a:rPr lang="en-US" baseline="0" dirty="0"/>
              <a:t>The purpose of this session is to assure that teachers around the state are operating from the same reference for each score point on the scale, but especially in distinguishing between a score of 3 and a 4 for the purpose of establishing proficiency in the Essential Skill of Writing.</a:t>
            </a:r>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key points from the scoring guide.  Again, walk participants through the trait.  Use highlighters as recommended</a:t>
            </a:r>
            <a:r>
              <a:rPr lang="en-US" baseline="0" dirty="0"/>
              <a:t> in facilitator’s instructions</a:t>
            </a:r>
            <a:r>
              <a:rPr lang="en-US" dirty="0"/>
              <a:t>.</a:t>
            </a:r>
          </a:p>
          <a:p>
            <a:endParaRPr lang="en-US" dirty="0"/>
          </a:p>
          <a:p>
            <a:r>
              <a:rPr lang="en-US" dirty="0"/>
              <a:t>Following  slides add more information and show some examples of errors in Conventions.</a:t>
            </a:r>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9375" eaLnBrk="1" hangingPunct="1"/>
            <a:r>
              <a:rPr lang="en-US" dirty="0">
                <a:solidFill>
                  <a:srgbClr val="000000"/>
                </a:solidFill>
                <a:latin typeface="Lucida Grande" charset="0"/>
                <a:ea typeface="Lucida Grande" charset="0"/>
                <a:cs typeface="Lucida Grande" charset="0"/>
                <a:sym typeface="Lucida Grande" charset="0"/>
              </a:rPr>
              <a:t>Have participants refer to their handout packet for this chart. It is a useful reference when scoring student papers. </a:t>
            </a:r>
          </a:p>
          <a:p>
            <a:pPr marL="79375" eaLnBrk="1" hangingPunct="1"/>
            <a:endParaRPr lang="en-US" dirty="0">
              <a:solidFill>
                <a:srgbClr val="000000"/>
              </a:solidFill>
              <a:latin typeface="Lucida Grande" charset="0"/>
              <a:ea typeface="Lucida Grande" charset="0"/>
              <a:cs typeface="Lucida Grande" charset="0"/>
              <a:sym typeface="Lucida Grande" charset="0"/>
            </a:endParaRPr>
          </a:p>
          <a:p>
            <a:pPr marL="79375" eaLnBrk="1" hangingPunct="1"/>
            <a:r>
              <a:rPr lang="en-US" dirty="0">
                <a:solidFill>
                  <a:srgbClr val="000000"/>
                </a:solidFill>
                <a:latin typeface="Lucida Grande" charset="0"/>
                <a:ea typeface="Lucida Grande" charset="0"/>
                <a:cs typeface="Lucida Grande" charset="0"/>
                <a:sym typeface="Lucida Grande" charset="0"/>
              </a:rPr>
              <a:t>IMPORTANT: Ask participants</a:t>
            </a:r>
            <a:r>
              <a:rPr lang="en-US" baseline="0" dirty="0">
                <a:solidFill>
                  <a:srgbClr val="000000"/>
                </a:solidFill>
                <a:latin typeface="Lucida Grande" charset="0"/>
                <a:ea typeface="Lucida Grande" charset="0"/>
                <a:cs typeface="Lucida Grande" charset="0"/>
                <a:sym typeface="Lucida Grande" charset="0"/>
              </a:rPr>
              <a:t> </a:t>
            </a:r>
            <a:r>
              <a:rPr lang="en-US" dirty="0">
                <a:solidFill>
                  <a:srgbClr val="000000"/>
                </a:solidFill>
                <a:latin typeface="Lucida Grande" charset="0"/>
                <a:ea typeface="Lucida Grande" charset="0"/>
                <a:cs typeface="Lucida Grande" charset="0"/>
                <a:sym typeface="Lucida Grande" charset="0"/>
              </a:rPr>
              <a:t>to make particular note of the adjectives that describe each skill (e.g., “</a:t>
            </a:r>
            <a:r>
              <a:rPr lang="en-US" b="1" u="sng" dirty="0">
                <a:solidFill>
                  <a:srgbClr val="000000"/>
                </a:solidFill>
                <a:latin typeface="Lucida Grande" charset="0"/>
                <a:ea typeface="Lucida Grande" charset="0"/>
                <a:cs typeface="Lucida Grande" charset="0"/>
                <a:sym typeface="Lucida Grande" charset="0"/>
              </a:rPr>
              <a:t>general</a:t>
            </a:r>
            <a:r>
              <a:rPr lang="en-US" dirty="0">
                <a:solidFill>
                  <a:srgbClr val="000000"/>
                </a:solidFill>
                <a:latin typeface="Lucida Grande" charset="0"/>
                <a:ea typeface="Lucida Grande" charset="0"/>
                <a:cs typeface="Lucida Grande" charset="0"/>
                <a:sym typeface="Lucida Grande" charset="0"/>
              </a:rPr>
              <a:t> control of...” is less important than “</a:t>
            </a:r>
            <a:r>
              <a:rPr lang="en-US" b="1" u="sng" dirty="0">
                <a:solidFill>
                  <a:srgbClr val="000000"/>
                </a:solidFill>
                <a:latin typeface="Lucida Grande" charset="0"/>
                <a:ea typeface="Lucida Grande" charset="0"/>
                <a:cs typeface="Lucida Grande" charset="0"/>
                <a:sym typeface="Lucida Grande" charset="0"/>
              </a:rPr>
              <a:t>solid</a:t>
            </a:r>
            <a:r>
              <a:rPr lang="en-US" dirty="0">
                <a:solidFill>
                  <a:srgbClr val="000000"/>
                </a:solidFill>
                <a:latin typeface="Lucida Grande" charset="0"/>
                <a:ea typeface="Lucida Grande" charset="0"/>
                <a:cs typeface="Lucida Grande" charset="0"/>
                <a:sym typeface="Lucida Grande" charset="0"/>
              </a:rPr>
              <a:t> control of...”). These adjectives will help raters understand which skills are considered really important to have mastered at the given grade level.</a:t>
            </a:r>
          </a:p>
          <a:p>
            <a:pPr marL="79375" eaLnBrk="1" hangingPunct="1"/>
            <a:r>
              <a:rPr lang="en-US" dirty="0">
                <a:solidFill>
                  <a:srgbClr val="000000"/>
                </a:solidFill>
                <a:latin typeface="Lucida Grande" charset="0"/>
                <a:ea typeface="Lucida Grande" charset="0"/>
                <a:cs typeface="Lucida Grande" charset="0"/>
                <a:sym typeface="Lucida Grande" charset="0"/>
              </a:rPr>
              <a:t>	</a:t>
            </a:r>
          </a:p>
          <a:p>
            <a:pPr marL="79375" eaLnBrk="1" hangingPunct="1"/>
            <a:r>
              <a:rPr lang="en-US" dirty="0">
                <a:solidFill>
                  <a:srgbClr val="000000"/>
                </a:solidFill>
                <a:latin typeface="Lucida Grande" charset="0"/>
                <a:ea typeface="Lucida Grande" charset="0"/>
                <a:cs typeface="Lucida Grande" charset="0"/>
                <a:sym typeface="Lucida Grande" charset="0"/>
              </a:rPr>
              <a:t>Relative importance of the skill at the grade level is a significant factor in assigning a score.</a:t>
            </a:r>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9375" eaLnBrk="1" hangingPunct="1"/>
            <a:r>
              <a:rPr lang="en-US" dirty="0">
                <a:solidFill>
                  <a:srgbClr val="000000"/>
                </a:solidFill>
                <a:latin typeface="Helvetica" charset="0"/>
                <a:cs typeface="Helvetica" charset="0"/>
                <a:sym typeface="Helvetica" charset="0"/>
              </a:rPr>
              <a:t>This slide and the next lay out questions to ask about Conventions in a given paper. Answers of “yes” mean the paper is at least a 4.</a:t>
            </a:r>
          </a:p>
          <a:p>
            <a:pPr marL="79375" eaLnBrk="1" hangingPunct="1"/>
            <a:r>
              <a:rPr lang="en-US" dirty="0">
                <a:solidFill>
                  <a:srgbClr val="000000"/>
                </a:solidFill>
                <a:latin typeface="Helvetica" charset="0"/>
                <a:cs typeface="Helvetica" charset="0"/>
                <a:sym typeface="Helvetica" charset="0"/>
              </a:rPr>
              <a:t>	• Tell raters they’ll be looking more closely at end-of-sentence punctuation in slides that follow.</a:t>
            </a:r>
          </a:p>
          <a:p>
            <a:pPr marL="79375" eaLnBrk="1" hangingPunct="1"/>
            <a:r>
              <a:rPr lang="en-US" dirty="0">
                <a:solidFill>
                  <a:srgbClr val="000000"/>
                </a:solidFill>
                <a:latin typeface="Helvetica" charset="0"/>
                <a:cs typeface="Helvetica" charset="0"/>
                <a:sym typeface="Helvetica" charset="0"/>
              </a:rPr>
              <a:t>	• No magic spelling list; tell raters to trust their judgment about grade level common words.</a:t>
            </a:r>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rgbClr val="000000"/>
                </a:solidFill>
                <a:latin typeface="Helvetica" charset="0"/>
                <a:cs typeface="Helvetica" charset="0"/>
                <a:sym typeface="Helvetica" charset="0"/>
              </a:rPr>
              <a:t>Participants will look at examples of verb tense and point of view in slides that follow.</a:t>
            </a:r>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rgbClr val="000000"/>
                </a:solidFill>
                <a:latin typeface="Helvetica" charset="0"/>
                <a:cs typeface="Helvetica" charset="0"/>
                <a:sym typeface="Helvetica" charset="0"/>
              </a:rPr>
              <a:t>• Emphasize the importance of end-of-sentence punctuation in order to earn a 4, but also even a 3. (However, if other conventions are fairly solid, a paper can still earn a 3 with several</a:t>
            </a:r>
            <a:r>
              <a:rPr lang="en-US" baseline="0" dirty="0">
                <a:solidFill>
                  <a:srgbClr val="000000"/>
                </a:solidFill>
                <a:latin typeface="Helvetica" charset="0"/>
                <a:cs typeface="Helvetica" charset="0"/>
                <a:sym typeface="Helvetica" charset="0"/>
              </a:rPr>
              <a:t> </a:t>
            </a:r>
            <a:r>
              <a:rPr lang="en-US" dirty="0">
                <a:solidFill>
                  <a:srgbClr val="000000"/>
                </a:solidFill>
                <a:latin typeface="Helvetica" charset="0"/>
                <a:cs typeface="Helvetica" charset="0"/>
                <a:sym typeface="Helvetica" charset="0"/>
              </a:rPr>
              <a:t>end-of-sentence punctuation errors.)</a:t>
            </a:r>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rgbClr val="000000"/>
                </a:solidFill>
                <a:latin typeface="Lucida Grande" charset="0"/>
                <a:ea typeface="Lucida Grande" charset="0"/>
                <a:cs typeface="Lucida Grande" charset="0"/>
                <a:sym typeface="Lucida Grande" charset="0"/>
              </a:rPr>
              <a:t>Read examples</a:t>
            </a:r>
            <a:r>
              <a:rPr lang="en-US" baseline="0" dirty="0">
                <a:solidFill>
                  <a:srgbClr val="000000"/>
                </a:solidFill>
                <a:latin typeface="Lucida Grande" charset="0"/>
                <a:ea typeface="Lucida Grande" charset="0"/>
                <a:cs typeface="Lucida Grande" charset="0"/>
                <a:sym typeface="Lucida Grande" charset="0"/>
              </a:rPr>
              <a:t> </a:t>
            </a:r>
            <a:r>
              <a:rPr lang="en-US" dirty="0">
                <a:solidFill>
                  <a:srgbClr val="000000"/>
                </a:solidFill>
                <a:latin typeface="Lucida Grande" charset="0"/>
                <a:ea typeface="Lucida Grande" charset="0"/>
                <a:cs typeface="Lucida Grande" charset="0"/>
                <a:sym typeface="Lucida Grande" charset="0"/>
              </a:rPr>
              <a:t>or have a participant</a:t>
            </a:r>
            <a:r>
              <a:rPr lang="en-US" baseline="0" dirty="0">
                <a:solidFill>
                  <a:srgbClr val="000000"/>
                </a:solidFill>
                <a:latin typeface="Lucida Grande" charset="0"/>
                <a:ea typeface="Lucida Grande" charset="0"/>
                <a:cs typeface="Lucida Grande" charset="0"/>
                <a:sym typeface="Lucida Grande" charset="0"/>
              </a:rPr>
              <a:t> read them aloud</a:t>
            </a:r>
            <a:r>
              <a:rPr lang="en-US" dirty="0">
                <a:solidFill>
                  <a:srgbClr val="000000"/>
                </a:solidFill>
                <a:latin typeface="Lucida Grande" charset="0"/>
                <a:ea typeface="Lucida Grande" charset="0"/>
                <a:cs typeface="Lucida Grande" charset="0"/>
                <a:sym typeface="Lucida Grande" charset="0"/>
              </a:rPr>
              <a:t>. Do not assume participants know these terms and rules. This review is to really solidify their understanding of what terms in the scoring guide mean and how they might appear in student work.</a:t>
            </a:r>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9375" eaLnBrk="1" hangingPunct="1"/>
            <a:r>
              <a:rPr lang="en-US" dirty="0">
                <a:solidFill>
                  <a:srgbClr val="000000"/>
                </a:solidFill>
                <a:latin typeface="Lucida Grande" charset="0"/>
                <a:ea typeface="Lucida Grande" charset="0"/>
                <a:cs typeface="Lucida Grande" charset="0"/>
                <a:sym typeface="Lucida Grande" charset="0"/>
              </a:rPr>
              <a:t>First, define a comma splice: </a:t>
            </a:r>
            <a:r>
              <a:rPr lang="en-US" dirty="0"/>
              <a:t>A </a:t>
            </a:r>
            <a:r>
              <a:rPr lang="en-US" b="1" dirty="0"/>
              <a:t>comma splice</a:t>
            </a:r>
            <a:r>
              <a:rPr lang="en-US" dirty="0"/>
              <a:t> is the use of a </a:t>
            </a:r>
            <a:r>
              <a:rPr lang="en-US" u="none" dirty="0">
                <a:hlinkClick r:id="rId3" action="ppaction://hlinkfile"/>
              </a:rPr>
              <a:t>comma</a:t>
            </a:r>
            <a:r>
              <a:rPr lang="en-US" dirty="0"/>
              <a:t> to join two </a:t>
            </a:r>
            <a:r>
              <a:rPr lang="en-US" dirty="0">
                <a:hlinkClick r:id="rId4" action="ppaction://hlinkfile" tooltip="Independent clause"/>
              </a:rPr>
              <a:t>independent clauses</a:t>
            </a:r>
            <a:r>
              <a:rPr lang="en-US" dirty="0"/>
              <a:t> where the clauses are not connected by a </a:t>
            </a:r>
            <a:r>
              <a:rPr lang="en-US" dirty="0">
                <a:solidFill>
                  <a:schemeClr val="tx1"/>
                </a:solidFill>
                <a:hlinkClick r:id="rId5" action="ppaction://hlinkfile" tooltip="Grammatical conjunction"/>
              </a:rPr>
              <a:t>conjunction</a:t>
            </a:r>
            <a:r>
              <a:rPr lang="en-US" dirty="0">
                <a:solidFill>
                  <a:schemeClr val="tx1"/>
                </a:solidFill>
              </a:rPr>
              <a:t>, </a:t>
            </a:r>
            <a:r>
              <a:rPr lang="en-US" dirty="0">
                <a:solidFill>
                  <a:schemeClr val="tx1"/>
                </a:solidFill>
                <a:hlinkClick r:id="rId6" action="ppaction://hlinkfile"/>
              </a:rPr>
              <a:t>semicolon</a:t>
            </a:r>
            <a:r>
              <a:rPr lang="en-US" dirty="0">
                <a:solidFill>
                  <a:schemeClr val="tx1"/>
                </a:solidFill>
              </a:rPr>
              <a:t>, or </a:t>
            </a:r>
            <a:r>
              <a:rPr lang="en-US" dirty="0">
                <a:solidFill>
                  <a:schemeClr val="tx1"/>
                </a:solidFill>
                <a:hlinkClick r:id="rId7" action="ppaction://hlinkfile" tooltip="Full stop"/>
              </a:rPr>
              <a:t>period/full stop</a:t>
            </a:r>
            <a:r>
              <a:rPr lang="en-US" dirty="0">
                <a:solidFill>
                  <a:schemeClr val="tx1"/>
                </a:solidFill>
              </a:rPr>
              <a:t>.</a:t>
            </a:r>
            <a:endParaRPr lang="en-US" dirty="0">
              <a:solidFill>
                <a:schemeClr val="tx1"/>
              </a:solidFill>
              <a:latin typeface="Lucida Grande" charset="0"/>
              <a:ea typeface="Lucida Grande" charset="0"/>
              <a:cs typeface="Lucida Grande" charset="0"/>
              <a:sym typeface="Lucida Grande" charset="0"/>
            </a:endParaRPr>
          </a:p>
          <a:p>
            <a:pPr marL="79375" eaLnBrk="1" hangingPunct="1"/>
            <a:endParaRPr lang="en-US" dirty="0">
              <a:solidFill>
                <a:srgbClr val="000000"/>
              </a:solidFill>
              <a:latin typeface="Lucida Grande" charset="0"/>
              <a:ea typeface="Lucida Grande" charset="0"/>
              <a:cs typeface="Lucida Grande" charset="0"/>
              <a:sym typeface="Lucida Grande" charset="0"/>
            </a:endParaRPr>
          </a:p>
          <a:p>
            <a:pPr marL="79375" eaLnBrk="1" hangingPunct="1"/>
            <a:r>
              <a:rPr lang="en-US" dirty="0">
                <a:solidFill>
                  <a:srgbClr val="000000"/>
                </a:solidFill>
                <a:latin typeface="Lucida Grande" charset="0"/>
                <a:ea typeface="Lucida Grande" charset="0"/>
                <a:cs typeface="Lucida Grande" charset="0"/>
                <a:sym typeface="Lucida Grande" charset="0"/>
              </a:rPr>
              <a:t>Mention that comma splices are a major contributing factor to papers scoring a 3 in Conventions at the middle and high school levels. </a:t>
            </a:r>
          </a:p>
          <a:p>
            <a:pPr marL="79375" eaLnBrk="1" hangingPunct="1"/>
            <a:endParaRPr lang="en-US" dirty="0">
              <a:solidFill>
                <a:srgbClr val="000000"/>
              </a:solidFill>
              <a:latin typeface="Lucida Grande" charset="0"/>
              <a:ea typeface="Lucida Grande" charset="0"/>
              <a:cs typeface="Lucida Grande" charset="0"/>
              <a:sym typeface="Lucida Grande" charset="0"/>
            </a:endParaRPr>
          </a:p>
          <a:p>
            <a:pPr marL="79375" eaLnBrk="1" hangingPunct="1"/>
            <a:r>
              <a:rPr lang="en-US" dirty="0">
                <a:solidFill>
                  <a:srgbClr val="000000"/>
                </a:solidFill>
                <a:latin typeface="Lucida Grande" charset="0"/>
                <a:ea typeface="Lucida Grande" charset="0"/>
                <a:cs typeface="Lucida Grande" charset="0"/>
                <a:sym typeface="Lucida Grande" charset="0"/>
              </a:rPr>
              <a:t>Review examples by reading aloud or having a participant read</a:t>
            </a:r>
            <a:r>
              <a:rPr lang="en-US" baseline="0" dirty="0">
                <a:solidFill>
                  <a:srgbClr val="000000"/>
                </a:solidFill>
                <a:latin typeface="Lucida Grande" charset="0"/>
                <a:ea typeface="Lucida Grande" charset="0"/>
                <a:cs typeface="Lucida Grande" charset="0"/>
                <a:sym typeface="Lucida Grande" charset="0"/>
              </a:rPr>
              <a:t> aloud</a:t>
            </a:r>
            <a:r>
              <a:rPr lang="en-US" dirty="0">
                <a:solidFill>
                  <a:srgbClr val="000000"/>
                </a:solidFill>
                <a:latin typeface="Lucida Grande" charset="0"/>
                <a:ea typeface="Lucida Grande" charset="0"/>
                <a:cs typeface="Lucida Grande" charset="0"/>
                <a:sym typeface="Lucida Grande" charset="0"/>
              </a:rPr>
              <a:t>.</a:t>
            </a:r>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rgbClr val="000000"/>
                </a:solidFill>
                <a:latin typeface="Lucida Grande" charset="0"/>
                <a:ea typeface="Lucida Grande" charset="0"/>
                <a:cs typeface="Lucida Grande" charset="0"/>
                <a:sym typeface="Lucida Grande" charset="0"/>
              </a:rPr>
              <a:t>Fragments can be very effective. Do not to penalize a paper that includes effective use of fragments.  Watch dialogue as</a:t>
            </a:r>
            <a:r>
              <a:rPr lang="en-US" baseline="0" dirty="0">
                <a:solidFill>
                  <a:srgbClr val="000000"/>
                </a:solidFill>
                <a:latin typeface="Lucida Grande" charset="0"/>
                <a:ea typeface="Lucida Grande" charset="0"/>
                <a:cs typeface="Lucida Grande" charset="0"/>
                <a:sym typeface="Lucida Grande" charset="0"/>
              </a:rPr>
              <a:t> it may be an appropriate place for fragment use</a:t>
            </a:r>
            <a:r>
              <a:rPr lang="en-US" dirty="0">
                <a:solidFill>
                  <a:srgbClr val="000000"/>
                </a:solidFill>
                <a:latin typeface="Lucida Grande" charset="0"/>
                <a:ea typeface="Lucida Grande" charset="0"/>
                <a:cs typeface="Lucida Grande" charset="0"/>
                <a:sym typeface="Lucida Grande" charset="0"/>
              </a:rPr>
              <a:t>. </a:t>
            </a:r>
          </a:p>
          <a:p>
            <a:endParaRPr lang="en-US" dirty="0">
              <a:solidFill>
                <a:srgbClr val="000000"/>
              </a:solidFill>
              <a:latin typeface="Lucida Grande" charset="0"/>
              <a:sym typeface="Lucida Grande" charset="0"/>
            </a:endParaRPr>
          </a:p>
          <a:p>
            <a:r>
              <a:rPr lang="en-US" dirty="0">
                <a:solidFill>
                  <a:srgbClr val="000000"/>
                </a:solidFill>
                <a:latin typeface="Lucida Grande" charset="0"/>
                <a:sym typeface="Lucida Grande" charset="0"/>
              </a:rPr>
              <a:t>Continue to read and discuss</a:t>
            </a:r>
            <a:r>
              <a:rPr lang="en-US" baseline="0" dirty="0">
                <a:solidFill>
                  <a:srgbClr val="000000"/>
                </a:solidFill>
                <a:latin typeface="Lucida Grande" charset="0"/>
                <a:sym typeface="Lucida Grande" charset="0"/>
              </a:rPr>
              <a:t> examples aloud.</a:t>
            </a:r>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9375" eaLnBrk="1" hangingPunct="1"/>
            <a:r>
              <a:rPr lang="en-US" dirty="0">
                <a:solidFill>
                  <a:srgbClr val="000000"/>
                </a:solidFill>
                <a:latin typeface="Lucida Grande" charset="0"/>
                <a:ea typeface="Lucida Grande" charset="0"/>
                <a:cs typeface="Lucida Grande" charset="0"/>
                <a:sym typeface="Lucida Grande" charset="0"/>
              </a:rPr>
              <a:t>Verb tense switches often occur in narrative papers that begin in past tense. Then,</a:t>
            </a:r>
            <a:r>
              <a:rPr lang="en-US" baseline="0" dirty="0">
                <a:solidFill>
                  <a:srgbClr val="000000"/>
                </a:solidFill>
                <a:latin typeface="Lucida Grande" charset="0"/>
                <a:ea typeface="Lucida Grande" charset="0"/>
                <a:cs typeface="Lucida Grande" charset="0"/>
                <a:sym typeface="Lucida Grande" charset="0"/>
              </a:rPr>
              <a:t> </a:t>
            </a:r>
            <a:r>
              <a:rPr lang="en-US" dirty="0">
                <a:solidFill>
                  <a:srgbClr val="000000"/>
                </a:solidFill>
                <a:latin typeface="Lucida Grande" charset="0"/>
                <a:ea typeface="Lucida Grande" charset="0"/>
                <a:cs typeface="Lucida Grande" charset="0"/>
                <a:sym typeface="Lucida Grande" charset="0"/>
              </a:rPr>
              <a:t>when the action becomes exciting or suspenseful, students switch to present and begin to switch back and forth between past and present.</a:t>
            </a:r>
          </a:p>
          <a:p>
            <a:pPr marL="79375" eaLnBrk="1" hangingPunct="1"/>
            <a:endParaRPr lang="en-US" dirty="0">
              <a:solidFill>
                <a:srgbClr val="000000"/>
              </a:solidFill>
              <a:latin typeface="Lucida Grande" charset="0"/>
              <a:ea typeface="Lucida Grande" charset="0"/>
              <a:cs typeface="Lucida Grande" charset="0"/>
              <a:sym typeface="Lucida Grande" charset="0"/>
            </a:endParaRPr>
          </a:p>
          <a:p>
            <a:pPr marL="79375" eaLnBrk="1" hangingPunct="1"/>
            <a:r>
              <a:rPr lang="en-US" dirty="0">
                <a:solidFill>
                  <a:srgbClr val="000000"/>
                </a:solidFill>
                <a:latin typeface="Lucida Grande" charset="0"/>
                <a:ea typeface="Lucida Grande" charset="0"/>
                <a:cs typeface="Lucida Grande" charset="0"/>
                <a:sym typeface="Lucida Grande" charset="0"/>
              </a:rPr>
              <a:t>Participants</a:t>
            </a:r>
            <a:r>
              <a:rPr lang="en-US" baseline="0" dirty="0">
                <a:solidFill>
                  <a:srgbClr val="000000"/>
                </a:solidFill>
                <a:latin typeface="Lucida Grande" charset="0"/>
                <a:ea typeface="Lucida Grande" charset="0"/>
                <a:cs typeface="Lucida Grande" charset="0"/>
                <a:sym typeface="Lucida Grande" charset="0"/>
              </a:rPr>
              <a:t> should </a:t>
            </a:r>
            <a:r>
              <a:rPr lang="en-US" dirty="0">
                <a:solidFill>
                  <a:srgbClr val="000000"/>
                </a:solidFill>
                <a:latin typeface="Lucida Grande" charset="0"/>
                <a:ea typeface="Lucida Grande" charset="0"/>
                <a:cs typeface="Lucida Grande" charset="0"/>
                <a:sym typeface="Lucida Grande" charset="0"/>
              </a:rPr>
              <a:t>be alert to verb tense</a:t>
            </a:r>
            <a:r>
              <a:rPr lang="en-US" baseline="0" dirty="0">
                <a:solidFill>
                  <a:srgbClr val="000000"/>
                </a:solidFill>
                <a:latin typeface="Lucida Grande" charset="0"/>
                <a:ea typeface="Lucida Grande" charset="0"/>
                <a:cs typeface="Lucida Grande" charset="0"/>
                <a:sym typeface="Lucida Grande" charset="0"/>
              </a:rPr>
              <a:t> switches. </a:t>
            </a:r>
            <a:endParaRPr lang="en-US" dirty="0">
              <a:solidFill>
                <a:srgbClr val="000000"/>
              </a:solidFill>
              <a:latin typeface="Lucida Grande" charset="0"/>
              <a:ea typeface="Lucida Grande" charset="0"/>
              <a:cs typeface="Lucida Grande" charset="0"/>
              <a:sym typeface="Lucida Grande" charset="0"/>
            </a:endParaRPr>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rgbClr val="000000"/>
                </a:solidFill>
                <a:latin typeface="Lucida Grande" charset="0"/>
                <a:ea typeface="Lucida Grande" charset="0"/>
                <a:cs typeface="Lucida Grande" charset="0"/>
                <a:sym typeface="Lucida Grande" charset="0"/>
              </a:rPr>
              <a:t>It is ok to be somewhat forgiving of a switch to second person when the writer is trying to generalize about something or is attempting to give generic directions for something.</a:t>
            </a:r>
          </a:p>
          <a:p>
            <a:endParaRPr lang="en-US" dirty="0">
              <a:solidFill>
                <a:srgbClr val="000000"/>
              </a:solidFill>
              <a:latin typeface="Lucida Grande" charset="0"/>
              <a:ea typeface="Lucida Grande" charset="0"/>
              <a:cs typeface="Lucida Grande" charset="0"/>
              <a:sym typeface="Lucida Grande" charset="0"/>
            </a:endParaRPr>
          </a:p>
          <a:p>
            <a:r>
              <a:rPr lang="en-US" dirty="0">
                <a:solidFill>
                  <a:srgbClr val="000000"/>
                </a:solidFill>
                <a:latin typeface="Lucida Grande" charset="0"/>
                <a:ea typeface="Lucida Grande" charset="0"/>
                <a:cs typeface="Lucida Grande" charset="0"/>
                <a:sym typeface="Lucida Grande" charset="0"/>
              </a:rPr>
              <a:t>Weigh the effectiveness in that case; if the switches don’t occur too often, the paper is generally consistent in point of view, and conventions are otherwise fairly clean, it could still earn a 4.</a:t>
            </a:r>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 are three goals for this session.</a:t>
            </a:r>
            <a:r>
              <a:rPr lang="en-US" baseline="0" dirty="0"/>
              <a:t> </a:t>
            </a:r>
            <a:r>
              <a:rPr lang="en-US" b="1" baseline="0" dirty="0"/>
              <a:t>Refresh understanding</a:t>
            </a:r>
            <a:r>
              <a:rPr lang="en-US" baseline="0" dirty="0"/>
              <a:t> of traits of Sentence Fluency and Conventions</a:t>
            </a:r>
            <a:r>
              <a:rPr lang="en-US" b="1" baseline="0" dirty="0"/>
              <a:t>; re-calibrate </a:t>
            </a:r>
            <a:r>
              <a:rPr lang="en-US" baseline="0" dirty="0"/>
              <a:t>to scale, especially at the 3 and 4 score points; and </a:t>
            </a:r>
            <a:r>
              <a:rPr lang="en-US" b="1" baseline="0" dirty="0"/>
              <a:t>develop expertise </a:t>
            </a:r>
            <a:r>
              <a:rPr lang="en-US" baseline="0" dirty="0"/>
              <a:t>through sufficient practice -- so teachers in this session will be reviewing a lot of papers!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Refer to this handout in the participants’ packet. </a:t>
            </a:r>
          </a:p>
          <a:p>
            <a:endParaRPr lang="en-US" dirty="0"/>
          </a:p>
          <a:p>
            <a:pPr marL="79375" eaLnBrk="1" hangingPunct="1"/>
            <a:r>
              <a:rPr lang="en-US" dirty="0">
                <a:solidFill>
                  <a:srgbClr val="000000"/>
                </a:solidFill>
                <a:latin typeface="Lucida Grande" charset="0"/>
                <a:ea typeface="Lucida Grande" charset="0"/>
                <a:cs typeface="Lucida Grande" charset="0"/>
                <a:sym typeface="Lucida Grande" charset="0"/>
              </a:rPr>
              <a:t>These errors often occur with ELL papers. The purpose of this handout is to be sure participants are being thoughtful about the kinds of errors they’re seeing and assigning lower scores in only the </a:t>
            </a:r>
            <a:r>
              <a:rPr lang="en-US" b="1" dirty="0">
                <a:solidFill>
                  <a:srgbClr val="000000"/>
                </a:solidFill>
                <a:latin typeface="Lucida Grande" charset="0"/>
                <a:ea typeface="Lucida Grande" charset="0"/>
                <a:cs typeface="Lucida Grande" charset="0"/>
                <a:sym typeface="Lucida Grande" charset="0"/>
              </a:rPr>
              <a:t>appropriate trait.</a:t>
            </a:r>
          </a:p>
          <a:p>
            <a:pPr marL="79375" eaLnBrk="1" hangingPunct="1"/>
            <a:endParaRPr lang="en-US" dirty="0">
              <a:solidFill>
                <a:srgbClr val="000000"/>
              </a:solidFill>
              <a:latin typeface="Lucida Grande" charset="0"/>
              <a:ea typeface="Lucida Grande" charset="0"/>
              <a:cs typeface="Lucida Grande" charset="0"/>
              <a:sym typeface="Lucida Grande" charset="0"/>
            </a:endParaRPr>
          </a:p>
          <a:p>
            <a:pPr marL="79375" eaLnBrk="1" hangingPunct="1"/>
            <a:r>
              <a:rPr lang="en-US" dirty="0">
                <a:solidFill>
                  <a:srgbClr val="000000"/>
                </a:solidFill>
                <a:latin typeface="Lucida Grande" charset="0"/>
                <a:ea typeface="Lucida Grande" charset="0"/>
                <a:cs typeface="Lucida Grande" charset="0"/>
                <a:sym typeface="Lucida Grande" charset="0"/>
              </a:rPr>
              <a:t>Review the examples, which were drawn from real student writing for the statewide writing assessment.  Emphasize which trait is affected and discuss why so that participants feel comfortable</a:t>
            </a:r>
            <a:r>
              <a:rPr lang="en-US" baseline="0" dirty="0">
                <a:solidFill>
                  <a:srgbClr val="000000"/>
                </a:solidFill>
                <a:latin typeface="Lucida Grande" charset="0"/>
                <a:ea typeface="Lucida Grande" charset="0"/>
                <a:cs typeface="Lucida Grande" charset="0"/>
                <a:sym typeface="Lucida Grande" charset="0"/>
              </a:rPr>
              <a:t> that they can recognize and correctly score these types of errors.</a:t>
            </a:r>
            <a:endParaRPr lang="en-US" dirty="0">
              <a:solidFill>
                <a:srgbClr val="000000"/>
              </a:solidFill>
              <a:latin typeface="Lucida Grande" charset="0"/>
              <a:ea typeface="Lucida Grande" charset="0"/>
              <a:cs typeface="Lucida Grande" charset="0"/>
              <a:sym typeface="Lucida Grande" charset="0"/>
            </a:endParaRPr>
          </a:p>
          <a:p>
            <a:pPr marL="79375" eaLnBrk="1" hangingPunct="1"/>
            <a:endParaRPr lang="en-US" dirty="0">
              <a:solidFill>
                <a:srgbClr val="000000"/>
              </a:solidFill>
              <a:latin typeface="Lucida Grande" charset="0"/>
              <a:ea typeface="Lucida Grande" charset="0"/>
              <a:cs typeface="Lucida Grande" charset="0"/>
              <a:sym typeface="Lucida Grande" charset="0"/>
            </a:endParaRPr>
          </a:p>
          <a:p>
            <a:pPr marL="79375" eaLnBrk="1" hangingPunct="1"/>
            <a:r>
              <a:rPr lang="en-US" dirty="0">
                <a:solidFill>
                  <a:srgbClr val="000000"/>
                </a:solidFill>
                <a:latin typeface="Lucida Grande" charset="0"/>
                <a:ea typeface="Lucida Grande" charset="0"/>
                <a:cs typeface="Lucida Grande" charset="0"/>
                <a:sym typeface="Lucida Grande" charset="0"/>
              </a:rPr>
              <a:t>Papers for the statewide assessment and for Essential Skills worksamples, must be scored for Standard Written English. </a:t>
            </a:r>
            <a:r>
              <a:rPr lang="en-US" baseline="0" dirty="0">
                <a:solidFill>
                  <a:srgbClr val="000000"/>
                </a:solidFill>
                <a:latin typeface="Lucida Grande" charset="0"/>
                <a:ea typeface="Lucida Grande" charset="0"/>
                <a:cs typeface="Lucida Grande" charset="0"/>
                <a:sym typeface="Lucida Grande" charset="0"/>
              </a:rPr>
              <a:t>  Note that an occasional error can be overlooked – it is the pattern of repeated error that lowers the score.</a:t>
            </a:r>
            <a:endParaRPr lang="en-US" dirty="0">
              <a:solidFill>
                <a:srgbClr val="000000"/>
              </a:solidFill>
              <a:latin typeface="Lucida Grande" charset="0"/>
              <a:ea typeface="Lucida Grande" charset="0"/>
              <a:cs typeface="Lucida Grande" charset="0"/>
              <a:sym typeface="Lucida Grande" charset="0"/>
            </a:endParaRPr>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Again, focus is on helping participants distinguish</a:t>
            </a:r>
            <a:r>
              <a:rPr lang="en-US" baseline="0" dirty="0"/>
              <a:t> between a 3 and 4, but go over other score points as well.</a:t>
            </a:r>
            <a:endParaRPr lang="en-US" dirty="0"/>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have a set of papers with scores and commentary.  Suggestions are included in the facilitator’s packet for which papers to score for Conventions.  Participants have the student papers, but no</a:t>
            </a:r>
            <a:r>
              <a:rPr lang="en-US" baseline="0" dirty="0"/>
              <a:t> commentary.  Papers may be referenced again during other in-depth training session on the traits.</a:t>
            </a:r>
          </a:p>
          <a:p>
            <a:endParaRPr lang="en-US" baseline="0" dirty="0"/>
          </a:p>
          <a:p>
            <a:r>
              <a:rPr lang="en-US" baseline="0" dirty="0"/>
              <a:t>Recommended:  do not provide commentary to participants until all training sessions have been completed –</a:t>
            </a:r>
            <a:r>
              <a:rPr lang="en-US" b="1" baseline="0" dirty="0"/>
              <a:t> A. </a:t>
            </a:r>
            <a:r>
              <a:rPr lang="en-US" baseline="0" dirty="0"/>
              <a:t>Ideas/Content and Organization; </a:t>
            </a:r>
            <a:r>
              <a:rPr lang="en-US" b="1" baseline="0" dirty="0"/>
              <a:t>B. </a:t>
            </a:r>
            <a:r>
              <a:rPr lang="en-US" baseline="0" dirty="0"/>
              <a:t>Sentence Fluency and Conventions;</a:t>
            </a:r>
            <a:r>
              <a:rPr lang="en-US" b="1" baseline="0" dirty="0"/>
              <a:t> C. </a:t>
            </a:r>
            <a:r>
              <a:rPr lang="en-US" baseline="0" dirty="0"/>
              <a:t>(optional) Voice and Word Choice.</a:t>
            </a:r>
            <a:endParaRPr lang="en-US" dirty="0"/>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These are three resources where teachers can find additional papers to score for any of the traits and then compare their scores with the official scores.  Additional papers and practice opportunities will</a:t>
            </a:r>
            <a:r>
              <a:rPr lang="en-US" baseline="0" dirty="0"/>
              <a:t> be added as resources allow.</a:t>
            </a:r>
            <a:endParaRPr lang="en-US" dirty="0"/>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 slide – Remind participants of training sessions on Voice &amp; Word</a:t>
            </a:r>
            <a:r>
              <a:rPr lang="en-US" baseline="0" dirty="0"/>
              <a:t> Choice (optional).  If you have scheduled this sessions, give the dates and encourage participation.</a:t>
            </a:r>
            <a:endParaRPr lang="en-US" dirty="0"/>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Time to dig into the meat of the session!  Use your experience and skills</a:t>
            </a:r>
            <a:r>
              <a:rPr lang="en-US" baseline="0" dirty="0"/>
              <a:t> to help participants internalize the important considerations in Sentence Fluency.</a:t>
            </a:r>
            <a:endParaRPr lang="en-US" dirty="0"/>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key elements addressed in the 4 level of the scoring guide.  It is important for participants to see that a paper that scores a 4 in Sentence Fluency is not perfect – but it</a:t>
            </a:r>
            <a:r>
              <a:rPr lang="en-US" baseline="0" dirty="0"/>
              <a:t> has more strengths than weaknesses.</a:t>
            </a:r>
          </a:p>
          <a:p>
            <a:endParaRPr lang="en-US" baseline="0" dirty="0"/>
          </a:p>
          <a:p>
            <a:r>
              <a:rPr lang="en-US" baseline="0" dirty="0"/>
              <a:t>Recommended:  Teachers use highlighters to mark words or phrases that help them understand this trait.  Refer to Facilitator’s Instructions for Scoring Student Papers.</a:t>
            </a:r>
          </a:p>
          <a:p>
            <a:endParaRPr lang="en-US" baseline="0" dirty="0"/>
          </a:p>
          <a:p>
            <a:pPr marL="79375" eaLnBrk="1" hangingPunct="1"/>
            <a:r>
              <a:rPr lang="en-US" b="1" u="none" dirty="0">
                <a:solidFill>
                  <a:srgbClr val="000000"/>
                </a:solidFill>
                <a:latin typeface="Helvetica" charset="0"/>
                <a:cs typeface="Helvetica" charset="0"/>
                <a:sym typeface="Helvetica" charset="0"/>
              </a:rPr>
              <a:t>General Comments about Sentence Fluency: </a:t>
            </a:r>
          </a:p>
          <a:p>
            <a:pPr marL="79375" eaLnBrk="1" hangingPunct="1"/>
            <a:r>
              <a:rPr lang="en-US" dirty="0">
                <a:solidFill>
                  <a:srgbClr val="000000"/>
                </a:solidFill>
                <a:latin typeface="Helvetica" charset="0"/>
                <a:cs typeface="Helvetica" charset="0"/>
                <a:sym typeface="Helvetica" charset="0"/>
              </a:rPr>
              <a:t>	• Looking for underlying structures of language (many students often have more sense of this than we expect due to oral language and a natural sense of structures and flow; beware of leaping to judgment about Sentence Fluency because of weak Conventions)</a:t>
            </a:r>
          </a:p>
          <a:p>
            <a:endParaRPr lang="en-US" dirty="0"/>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79375" eaLnBrk="1" hangingPunct="1"/>
            <a:r>
              <a:rPr lang="en-US" dirty="0">
                <a:solidFill>
                  <a:srgbClr val="000000"/>
                </a:solidFill>
                <a:latin typeface="Helvetica" charset="0"/>
                <a:cs typeface="Helvetica" charset="0"/>
                <a:sym typeface="Helvetica" charset="0"/>
              </a:rPr>
              <a:t>Key</a:t>
            </a:r>
            <a:r>
              <a:rPr lang="en-US" baseline="0" dirty="0">
                <a:solidFill>
                  <a:srgbClr val="000000"/>
                </a:solidFill>
                <a:latin typeface="Helvetica" charset="0"/>
                <a:cs typeface="Helvetica" charset="0"/>
                <a:sym typeface="Helvetica" charset="0"/>
              </a:rPr>
              <a:t> Concepts</a:t>
            </a:r>
            <a:endParaRPr lang="en-US" dirty="0">
              <a:solidFill>
                <a:srgbClr val="000000"/>
              </a:solidFill>
              <a:latin typeface="Helvetica" charset="0"/>
              <a:cs typeface="Helvetica" charset="0"/>
              <a:sym typeface="Helvetica" charset="0"/>
            </a:endParaRPr>
          </a:p>
          <a:p>
            <a:pPr marL="79375" eaLnBrk="1" hangingPunct="1"/>
            <a:endParaRPr lang="en-US" dirty="0">
              <a:solidFill>
                <a:srgbClr val="000000"/>
              </a:solidFill>
              <a:latin typeface="Helvetica" charset="0"/>
              <a:cs typeface="Helvetica" charset="0"/>
              <a:sym typeface="Helvetica" charset="0"/>
            </a:endParaRPr>
          </a:p>
          <a:p>
            <a:pPr marL="79375" eaLnBrk="1" hangingPunct="1"/>
            <a:r>
              <a:rPr lang="en-US" b="1" dirty="0">
                <a:solidFill>
                  <a:srgbClr val="000000"/>
                </a:solidFill>
                <a:latin typeface="Helvetica" charset="0"/>
                <a:cs typeface="Helvetica" charset="0"/>
                <a:sym typeface="Helvetica" charset="0"/>
              </a:rPr>
              <a:t>VERY IMPORTANT</a:t>
            </a:r>
            <a:r>
              <a:rPr lang="en-US" b="1" baseline="0" dirty="0">
                <a:solidFill>
                  <a:srgbClr val="000000"/>
                </a:solidFill>
                <a:latin typeface="Helvetica" charset="0"/>
                <a:cs typeface="Helvetica" charset="0"/>
                <a:sym typeface="Helvetica" charset="0"/>
              </a:rPr>
              <a:t> </a:t>
            </a:r>
            <a:r>
              <a:rPr lang="en-US" b="1" dirty="0">
                <a:solidFill>
                  <a:srgbClr val="000000"/>
                </a:solidFill>
                <a:latin typeface="Helvetica" charset="0"/>
                <a:cs typeface="Helvetica" charset="0"/>
                <a:sym typeface="Helvetica" charset="0"/>
              </a:rPr>
              <a:t>to read through punctuation errors</a:t>
            </a:r>
            <a:r>
              <a:rPr lang="en-US" dirty="0">
                <a:solidFill>
                  <a:srgbClr val="000000"/>
                </a:solidFill>
                <a:latin typeface="Helvetica" charset="0"/>
                <a:cs typeface="Helvetica" charset="0"/>
                <a:sym typeface="Helvetica" charset="0"/>
              </a:rPr>
              <a:t>. Reading aloud, even if done “in your head,” really helps. Fragments usually connect easily to  a sentence before or after. Comma splices allow for a natural pause. Run-ons are more problematic; some provide a natural stopping point because of the structure, but others do not permit a reader to pause, especially those with endless “and,” “so,” “and then,” etc.  The</a:t>
            </a:r>
            <a:r>
              <a:rPr lang="en-US" baseline="0" dirty="0">
                <a:solidFill>
                  <a:srgbClr val="000000"/>
                </a:solidFill>
                <a:latin typeface="Helvetica" charset="0"/>
                <a:cs typeface="Helvetica" charset="0"/>
                <a:sym typeface="Helvetica" charset="0"/>
              </a:rPr>
              <a:t> error in correctly marking the end of the sentence (or not) is scored in conventions, not in sentence fluency.</a:t>
            </a:r>
          </a:p>
          <a:p>
            <a:pPr marL="79375" eaLnBrk="1" hangingPunct="1"/>
            <a:endParaRPr lang="en-US" dirty="0">
              <a:solidFill>
                <a:srgbClr val="000000"/>
              </a:solidFill>
              <a:latin typeface="Helvetica" charset="0"/>
              <a:cs typeface="Helvetica" charset="0"/>
              <a:sym typeface="Helvetica" charset="0"/>
            </a:endParaRPr>
          </a:p>
          <a:p>
            <a:pPr marL="79375" eaLnBrk="1" hangingPunct="1"/>
            <a:r>
              <a:rPr lang="en-US" dirty="0">
                <a:solidFill>
                  <a:srgbClr val="000000"/>
                </a:solidFill>
                <a:latin typeface="Helvetica" charset="0"/>
                <a:cs typeface="Helvetica" charset="0"/>
                <a:sym typeface="Helvetica" charset="0"/>
              </a:rPr>
              <a:t>Point out value of short, punchy sentences at meaningful points (suspense, excitement, etc.). Watch for examples in training papers. (This helps illustrate bullet regarding variety of sentence length)</a:t>
            </a:r>
          </a:p>
          <a:p>
            <a:pPr marL="79375" eaLnBrk="1" hangingPunct="1"/>
            <a:endParaRPr lang="en-US" dirty="0">
              <a:solidFill>
                <a:srgbClr val="000000"/>
              </a:solidFill>
              <a:latin typeface="Helvetica" charset="0"/>
              <a:cs typeface="Helvetica" charset="0"/>
              <a:sym typeface="Helvetica" charset="0"/>
            </a:endParaRPr>
          </a:p>
          <a:p>
            <a:pPr marL="79375" eaLnBrk="1" hangingPunct="1"/>
            <a:r>
              <a:rPr lang="en-US" dirty="0">
                <a:solidFill>
                  <a:srgbClr val="000000"/>
                </a:solidFill>
                <a:latin typeface="Helvetica" charset="0"/>
                <a:cs typeface="Helvetica" charset="0"/>
                <a:sym typeface="Helvetica" charset="0"/>
              </a:rPr>
              <a:t>Missing words affect fluency--one or two OK (copying errors), but pattern of repeatedly</a:t>
            </a:r>
            <a:r>
              <a:rPr lang="en-US" baseline="0" dirty="0">
                <a:solidFill>
                  <a:srgbClr val="000000"/>
                </a:solidFill>
                <a:latin typeface="Helvetica" charset="0"/>
                <a:cs typeface="Helvetica" charset="0"/>
                <a:sym typeface="Helvetica" charset="0"/>
              </a:rPr>
              <a:t> leaving out words is</a:t>
            </a:r>
            <a:r>
              <a:rPr lang="en-US" dirty="0">
                <a:solidFill>
                  <a:srgbClr val="000000"/>
                </a:solidFill>
                <a:latin typeface="Helvetica" charset="0"/>
                <a:cs typeface="Helvetica" charset="0"/>
                <a:sym typeface="Helvetica" charset="0"/>
              </a:rPr>
              <a:t> not OK (or consistently missing articles--a, an, the)</a:t>
            </a:r>
          </a:p>
          <a:p>
            <a:pPr marL="79375" eaLnBrk="1" hangingPunct="1"/>
            <a:endParaRPr lang="en-US" dirty="0">
              <a:solidFill>
                <a:srgbClr val="000000"/>
              </a:solidFill>
              <a:latin typeface="Helvetica" charset="0"/>
              <a:cs typeface="Helvetica" charset="0"/>
              <a:sym typeface="Helvetica" charset="0"/>
            </a:endParaRPr>
          </a:p>
          <a:p>
            <a:pPr marL="79375" eaLnBrk="1" hangingPunct="1"/>
            <a:r>
              <a:rPr lang="en-US" dirty="0">
                <a:solidFill>
                  <a:srgbClr val="000000"/>
                </a:solidFill>
                <a:latin typeface="Helvetica" charset="0"/>
                <a:cs typeface="Helvetica" charset="0"/>
                <a:sym typeface="Helvetica" charset="0"/>
              </a:rPr>
              <a:t>Inverted word order also affects fluency</a:t>
            </a:r>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most critical differentiation occurs at the 3 and 4 score points.  Don’t neglect the other</a:t>
            </a:r>
            <a:r>
              <a:rPr lang="en-US" baseline="0" dirty="0"/>
              <a:t> scores, however.</a:t>
            </a:r>
            <a:endParaRPr lang="en-US" dirty="0"/>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have a set of papers with scores and commentary.  Suggestions are included in the facilitator’s packet for which papers to score for Sentence Fluency.  Participants have the student papers, but no</a:t>
            </a:r>
            <a:r>
              <a:rPr lang="en-US" baseline="0" dirty="0"/>
              <a:t> commentary. Some of these papers may have been used in the previous in-depth training session on Ideas &amp; Content and Organization.  Others may be referenced again and scored during subsequent training sessions on Voice and Word Choice.</a:t>
            </a:r>
          </a:p>
          <a:p>
            <a:endParaRPr lang="en-US" baseline="0" dirty="0"/>
          </a:p>
          <a:p>
            <a:r>
              <a:rPr lang="en-US" baseline="0" dirty="0"/>
              <a:t>Recommended:  do not provide commentary to participants until all training sessions have been completed – </a:t>
            </a:r>
            <a:r>
              <a:rPr lang="en-US" b="1" baseline="0" dirty="0"/>
              <a:t>A. </a:t>
            </a:r>
            <a:r>
              <a:rPr lang="en-US" baseline="0" dirty="0"/>
              <a:t>Ideas/Content and Organization; </a:t>
            </a:r>
            <a:r>
              <a:rPr lang="en-US" b="1" baseline="0" dirty="0"/>
              <a:t>B. </a:t>
            </a:r>
            <a:r>
              <a:rPr lang="en-US" baseline="0" dirty="0"/>
              <a:t>Sentence Fluency and Conventions; </a:t>
            </a:r>
            <a:r>
              <a:rPr lang="en-US" b="1" baseline="0" dirty="0"/>
              <a:t>C. </a:t>
            </a:r>
            <a:r>
              <a:rPr lang="en-US" baseline="0" dirty="0"/>
              <a:t>(optional) Voice and Word Choice.</a:t>
            </a:r>
            <a:endParaRPr lang="en-US" dirty="0"/>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Introduction to Conventions</a:t>
            </a:r>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Conventions contains many details.  Generally, content area teachers feel comfortable scoring basic conventions such as spelling, run</a:t>
            </a:r>
            <a:r>
              <a:rPr lang="en-US" baseline="0" dirty="0"/>
              <a:t> on sentences, and end of sentence punctuation.</a:t>
            </a:r>
          </a:p>
          <a:p>
            <a:endParaRPr lang="en-US" baseline="0" dirty="0"/>
          </a:p>
          <a:p>
            <a:r>
              <a:rPr lang="en-US" baseline="0" dirty="0"/>
              <a:t>This session will hone in on some of the details that professional English Language Arts teachers are more likely to discern and need guidance in how to score.</a:t>
            </a:r>
            <a:endParaRPr lang="en-US" dirty="0"/>
          </a:p>
          <a:p>
            <a:endParaRPr lang="en-US" dirty="0"/>
          </a:p>
        </p:txBody>
      </p:sp>
      <p:sp>
        <p:nvSpPr>
          <p:cNvPr id="4" name="Slide Number Placeholder 3"/>
          <p:cNvSpPr>
            <a:spLocks noGrp="1"/>
          </p:cNvSpPr>
          <p:nvPr>
            <p:ph type="sldNum" sz="quarter" idx="10"/>
          </p:nvPr>
        </p:nvSpPr>
        <p:spPr/>
        <p:txBody>
          <a:bodyPr/>
          <a:lstStyle/>
          <a:p>
            <a:fld id="{4415A98C-7A7C-4935-976A-204FF3C13C0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descr="Wave8.png"/>
          <p:cNvPicPr>
            <a:picLocks noChangeAspect="1"/>
          </p:cNvPicPr>
          <p:nvPr userDrawn="1"/>
        </p:nvPicPr>
        <p:blipFill>
          <a:blip r:embed="rId2" cstate="print">
            <a:duotone>
              <a:prstClr val="black"/>
              <a:schemeClr val="accent1">
                <a:tint val="45000"/>
                <a:satMod val="400000"/>
              </a:schemeClr>
            </a:duotone>
            <a:lum bright="20000" contrast="63000"/>
          </a:blip>
          <a:stretch>
            <a:fillRect/>
          </a:stretch>
        </p:blipFill>
        <p:spPr>
          <a:xfrm>
            <a:off x="0" y="3290240"/>
            <a:ext cx="8458200" cy="3454415"/>
          </a:xfrm>
          <a:prstGeom prst="rect">
            <a:avLst/>
          </a:prstGeom>
        </p:spPr>
      </p:pic>
      <p:pic>
        <p:nvPicPr>
          <p:cNvPr id="11" name="Picture 10" descr="Wave11.png"/>
          <p:cNvPicPr>
            <a:picLocks noChangeAspect="1"/>
          </p:cNvPicPr>
          <p:nvPr userDrawn="1"/>
        </p:nvPicPr>
        <p:blipFill>
          <a:blip r:embed="rId3" cstate="print">
            <a:duotone>
              <a:prstClr val="black"/>
              <a:schemeClr val="accent5">
                <a:tint val="45000"/>
                <a:satMod val="400000"/>
              </a:schemeClr>
            </a:duotone>
            <a:lum bright="19000" contrast="78000"/>
          </a:blip>
          <a:stretch>
            <a:fillRect/>
          </a:stretch>
        </p:blipFill>
        <p:spPr>
          <a:xfrm>
            <a:off x="2104372" y="3730911"/>
            <a:ext cx="7039627" cy="3139615"/>
          </a:xfrm>
          <a:prstGeom prst="rect">
            <a:avLst/>
          </a:prstGeom>
        </p:spPr>
      </p:pic>
      <p:pic>
        <p:nvPicPr>
          <p:cNvPr id="8" name="Picture 7" descr="Wave2.png"/>
          <p:cNvPicPr>
            <a:picLocks noChangeAspect="1"/>
          </p:cNvPicPr>
          <p:nvPr userDrawn="1"/>
        </p:nvPicPr>
        <p:blipFill>
          <a:blip r:embed="rId4" cstate="print">
            <a:duotone>
              <a:prstClr val="black"/>
              <a:schemeClr val="accent6">
                <a:tint val="45000"/>
                <a:satMod val="400000"/>
              </a:schemeClr>
            </a:duotone>
            <a:lum bright="5000" contrast="52000"/>
          </a:blip>
          <a:stretch>
            <a:fillRect/>
          </a:stretch>
        </p:blipFill>
        <p:spPr>
          <a:xfrm>
            <a:off x="-12526" y="0"/>
            <a:ext cx="5373635" cy="643129"/>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3CAB21-1395-4141-91B7-B6012F24BF17}"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pic>
        <p:nvPicPr>
          <p:cNvPr id="7" name="Picture 6" descr="Wave1.png"/>
          <p:cNvPicPr>
            <a:picLocks noChangeAspect="1"/>
          </p:cNvPicPr>
          <p:nvPr userDrawn="1"/>
        </p:nvPicPr>
        <p:blipFill>
          <a:blip r:embed="rId5" cstate="print">
            <a:duotone>
              <a:prstClr val="black"/>
              <a:schemeClr val="accent1">
                <a:tint val="45000"/>
                <a:satMod val="400000"/>
              </a:schemeClr>
            </a:duotone>
            <a:lum bright="17000" contrast="42000"/>
          </a:blip>
          <a:stretch>
            <a:fillRect/>
          </a:stretch>
        </p:blipFill>
        <p:spPr>
          <a:xfrm>
            <a:off x="-12526" y="-25052"/>
            <a:ext cx="5373635" cy="563881"/>
          </a:xfrm>
          <a:prstGeom prst="rect">
            <a:avLst/>
          </a:prstGeom>
        </p:spPr>
      </p:pic>
      <p:pic>
        <p:nvPicPr>
          <p:cNvPr id="14" name="Picture 13" descr="Wave8.png"/>
          <p:cNvPicPr>
            <a:picLocks noChangeAspect="1"/>
          </p:cNvPicPr>
          <p:nvPr userDrawn="1"/>
        </p:nvPicPr>
        <p:blipFill>
          <a:blip r:embed="rId6" cstate="print">
            <a:duotone>
              <a:schemeClr val="bg2">
                <a:shade val="45000"/>
                <a:satMod val="135000"/>
              </a:schemeClr>
              <a:prstClr val="white"/>
            </a:duotone>
            <a:lum bright="24000"/>
          </a:blip>
          <a:stretch>
            <a:fillRect/>
          </a:stretch>
        </p:blipFill>
        <p:spPr>
          <a:xfrm>
            <a:off x="0" y="3185175"/>
            <a:ext cx="9144000" cy="3636226"/>
          </a:xfrm>
          <a:prstGeom prst="rect">
            <a:avLst/>
          </a:prstGeom>
        </p:spPr>
      </p:pic>
      <p:pic>
        <p:nvPicPr>
          <p:cNvPr id="9" name="Picture 8" descr="Wave8.png"/>
          <p:cNvPicPr>
            <a:picLocks noChangeAspect="1"/>
          </p:cNvPicPr>
          <p:nvPr userDrawn="1"/>
        </p:nvPicPr>
        <p:blipFill>
          <a:blip r:embed="rId6" cstate="print">
            <a:duotone>
              <a:prstClr val="black"/>
              <a:schemeClr val="accent1">
                <a:tint val="45000"/>
                <a:satMod val="400000"/>
              </a:schemeClr>
            </a:duotone>
            <a:lum bright="6000" contrast="63000"/>
          </a:blip>
          <a:stretch>
            <a:fillRect/>
          </a:stretch>
        </p:blipFill>
        <p:spPr>
          <a:xfrm>
            <a:off x="0" y="3234300"/>
            <a:ext cx="9144000" cy="3636226"/>
          </a:xfrm>
          <a:prstGeom prst="rect">
            <a:avLst/>
          </a:prstGeom>
        </p:spPr>
      </p:pic>
      <p:pic>
        <p:nvPicPr>
          <p:cNvPr id="10" name="Picture 9" descr="Wave10.png"/>
          <p:cNvPicPr>
            <a:picLocks noChangeAspect="1"/>
          </p:cNvPicPr>
          <p:nvPr userDrawn="1"/>
        </p:nvPicPr>
        <p:blipFill>
          <a:blip r:embed="rId7" cstate="print">
            <a:duotone>
              <a:prstClr val="black"/>
              <a:schemeClr val="accent6">
                <a:tint val="45000"/>
                <a:satMod val="400000"/>
              </a:schemeClr>
            </a:duotone>
            <a:lum bright="9000" contrast="86000"/>
          </a:blip>
          <a:stretch>
            <a:fillRect/>
          </a:stretch>
        </p:blipFill>
        <p:spPr>
          <a:xfrm>
            <a:off x="0" y="4480469"/>
            <a:ext cx="9144000" cy="2102938"/>
          </a:xfrm>
          <a:prstGeom prst="rect">
            <a:avLst/>
          </a:prstGeom>
        </p:spPr>
      </p:pic>
      <p:pic>
        <p:nvPicPr>
          <p:cNvPr id="16" name="Picture 15" descr="Wave9.png"/>
          <p:cNvPicPr>
            <a:picLocks noChangeAspect="1"/>
          </p:cNvPicPr>
          <p:nvPr userDrawn="1"/>
        </p:nvPicPr>
        <p:blipFill>
          <a:blip r:embed="rId8" cstate="print">
            <a:duotone>
              <a:prstClr val="black"/>
              <a:schemeClr val="accent6">
                <a:tint val="45000"/>
                <a:satMod val="400000"/>
              </a:schemeClr>
            </a:duotone>
            <a:lum bright="-4000" contrast="66000"/>
          </a:blip>
          <a:stretch>
            <a:fillRect/>
          </a:stretch>
        </p:blipFill>
        <p:spPr>
          <a:xfrm>
            <a:off x="5830816" y="3591837"/>
            <a:ext cx="3313183" cy="1341123"/>
          </a:xfrm>
          <a:prstGeom prst="rect">
            <a:avLst/>
          </a:prstGeom>
        </p:spPr>
      </p:pic>
      <p:pic>
        <p:nvPicPr>
          <p:cNvPr id="17" name="Picture 16" descr="Wave6.png"/>
          <p:cNvPicPr>
            <a:picLocks noChangeAspect="1"/>
          </p:cNvPicPr>
          <p:nvPr userDrawn="1"/>
        </p:nvPicPr>
        <p:blipFill>
          <a:blip r:embed="rId9" cstate="print">
            <a:duotone>
              <a:prstClr val="black"/>
              <a:schemeClr val="accent6">
                <a:tint val="45000"/>
                <a:satMod val="400000"/>
              </a:schemeClr>
            </a:duotone>
            <a:lum contrast="59000"/>
          </a:blip>
          <a:stretch>
            <a:fillRect/>
          </a:stretch>
        </p:blipFill>
        <p:spPr>
          <a:xfrm>
            <a:off x="-16807" y="4967350"/>
            <a:ext cx="4476074" cy="809685"/>
          </a:xfrm>
          <a:prstGeom prst="rect">
            <a:avLst/>
          </a:prstGeom>
        </p:spPr>
      </p:pic>
      <p:pic>
        <p:nvPicPr>
          <p:cNvPr id="19" name="Picture 18" descr="Wave3.png"/>
          <p:cNvPicPr>
            <a:picLocks noChangeAspect="1"/>
          </p:cNvPicPr>
          <p:nvPr userDrawn="1"/>
        </p:nvPicPr>
        <p:blipFill>
          <a:blip r:embed="rId10" cstate="print">
            <a:duotone>
              <a:prstClr val="black"/>
              <a:schemeClr val="accent1">
                <a:tint val="45000"/>
                <a:satMod val="400000"/>
              </a:schemeClr>
            </a:duotone>
          </a:blip>
          <a:stretch>
            <a:fillRect/>
          </a:stretch>
        </p:blipFill>
        <p:spPr>
          <a:xfrm rot="21421655">
            <a:off x="-106626" y="3101774"/>
            <a:ext cx="9455699" cy="2325798"/>
          </a:xfrm>
          <a:prstGeom prst="rect">
            <a:avLst/>
          </a:prstGeom>
        </p:spPr>
      </p:pic>
      <p:pic>
        <p:nvPicPr>
          <p:cNvPr id="20" name="Picture 19" descr="Wave11.png"/>
          <p:cNvPicPr>
            <a:picLocks noChangeAspect="1"/>
          </p:cNvPicPr>
          <p:nvPr userDrawn="1"/>
        </p:nvPicPr>
        <p:blipFill>
          <a:blip r:embed="rId3" cstate="print">
            <a:lum bright="70000" contrast="-70000"/>
          </a:blip>
          <a:stretch>
            <a:fillRect/>
          </a:stretch>
        </p:blipFill>
        <p:spPr>
          <a:xfrm>
            <a:off x="2590800" y="3260331"/>
            <a:ext cx="6553200" cy="3611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CAB21-1395-4141-91B7-B6012F24BF17}"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CAB21-1395-4141-91B7-B6012F24BF17}"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Wave8.png"/>
          <p:cNvPicPr>
            <a:picLocks noChangeAspect="1"/>
          </p:cNvPicPr>
          <p:nvPr userDrawn="1"/>
        </p:nvPicPr>
        <p:blipFill>
          <a:blip r:embed="rId2" cstate="print">
            <a:duotone>
              <a:prstClr val="black"/>
              <a:schemeClr val="accent6">
                <a:tint val="45000"/>
                <a:satMod val="400000"/>
              </a:schemeClr>
            </a:duotone>
            <a:lum bright="23000" contrast="72000"/>
          </a:blip>
          <a:stretch>
            <a:fillRect/>
          </a:stretch>
        </p:blipFill>
        <p:spPr>
          <a:xfrm rot="5400000">
            <a:off x="-2816379" y="2865715"/>
            <a:ext cx="6857999" cy="1126571"/>
          </a:xfrm>
          <a:prstGeom prst="rect">
            <a:avLst/>
          </a:prstGeom>
        </p:spPr>
      </p:pic>
      <p:pic>
        <p:nvPicPr>
          <p:cNvPr id="9" name="Picture 8" descr="Wave8.png"/>
          <p:cNvPicPr>
            <a:picLocks noChangeAspect="1"/>
          </p:cNvPicPr>
          <p:nvPr userDrawn="1"/>
        </p:nvPicPr>
        <p:blipFill>
          <a:blip r:embed="rId3" cstate="print">
            <a:duotone>
              <a:schemeClr val="bg2">
                <a:shade val="45000"/>
                <a:satMod val="135000"/>
              </a:schemeClr>
              <a:prstClr val="white"/>
            </a:duotone>
            <a:lum bright="53000"/>
          </a:blip>
          <a:stretch>
            <a:fillRect/>
          </a:stretch>
        </p:blipFill>
        <p:spPr>
          <a:xfrm rot="5400000">
            <a:off x="-2891150" y="2830213"/>
            <a:ext cx="6858000" cy="1200958"/>
          </a:xfrm>
          <a:prstGeom prst="rect">
            <a:avLst/>
          </a:prstGeom>
        </p:spPr>
      </p:pic>
      <p:sp>
        <p:nvSpPr>
          <p:cNvPr id="2" name="Title 1"/>
          <p:cNvSpPr>
            <a:spLocks noGrp="1"/>
          </p:cNvSpPr>
          <p:nvPr>
            <p:ph type="title"/>
          </p:nvPr>
        </p:nvSpPr>
        <p:spPr>
          <a:xfrm>
            <a:off x="1200958" y="274638"/>
            <a:ext cx="7485841" cy="11430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l">
              <a:defRPr sz="3600" b="1" cap="all" spc="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defRPr>
            </a:lvl1pPr>
          </a:lstStyle>
          <a:p>
            <a:r>
              <a:rPr lang="en-US"/>
              <a:t>Click to edit Master title style</a:t>
            </a:r>
            <a:endParaRPr lang="en-US" dirty="0"/>
          </a:p>
        </p:txBody>
      </p:sp>
      <p:sp>
        <p:nvSpPr>
          <p:cNvPr id="3" name="Content Placeholder 2"/>
          <p:cNvSpPr>
            <a:spLocks noGrp="1"/>
          </p:cNvSpPr>
          <p:nvPr>
            <p:ph idx="1"/>
          </p:nvPr>
        </p:nvSpPr>
        <p:spPr>
          <a:xfrm>
            <a:off x="1200959" y="1417638"/>
            <a:ext cx="7485840" cy="4708525"/>
          </a:xfrm>
        </p:spPr>
        <p:txBody>
          <a:bodyPr/>
          <a:lstStyle>
            <a:lvl1pPr>
              <a:buClr>
                <a:schemeClr val="tx2">
                  <a:lumMod val="75000"/>
                </a:schemeClr>
              </a:buClr>
              <a:buSzPct val="75000"/>
              <a:buFont typeface="Wingdings" pitchFamily="2" charset="2"/>
              <a:buChar char="Ø"/>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CAB21-1395-4141-91B7-B6012F24BF17}"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pic>
        <p:nvPicPr>
          <p:cNvPr id="7" name="Picture 6" descr="Wave8.png"/>
          <p:cNvPicPr>
            <a:picLocks noChangeAspect="1"/>
          </p:cNvPicPr>
          <p:nvPr userDrawn="1"/>
        </p:nvPicPr>
        <p:blipFill>
          <a:blip r:embed="rId3" cstate="print">
            <a:duotone>
              <a:prstClr val="black"/>
              <a:schemeClr val="accent1">
                <a:tint val="45000"/>
                <a:satMod val="400000"/>
              </a:schemeClr>
            </a:duotone>
            <a:lum bright="6000" contrast="63000"/>
          </a:blip>
          <a:stretch>
            <a:fillRect/>
          </a:stretch>
        </p:blipFill>
        <p:spPr>
          <a:xfrm rot="5400000">
            <a:off x="-2953781" y="2828521"/>
            <a:ext cx="6858000" cy="1200958"/>
          </a:xfrm>
          <a:prstGeom prst="rect">
            <a:avLst/>
          </a:prstGeom>
        </p:spPr>
      </p:pic>
      <p:pic>
        <p:nvPicPr>
          <p:cNvPr id="11" name="Picture 10" descr="Wave10.png"/>
          <p:cNvPicPr>
            <a:picLocks noChangeAspect="1"/>
          </p:cNvPicPr>
          <p:nvPr userDrawn="1"/>
        </p:nvPicPr>
        <p:blipFill>
          <a:blip r:embed="rId4" cstate="print">
            <a:duotone>
              <a:prstClr val="black"/>
              <a:schemeClr val="accent6">
                <a:tint val="45000"/>
                <a:satMod val="400000"/>
              </a:schemeClr>
            </a:duotone>
            <a:lum bright="9000" contrast="86000"/>
          </a:blip>
          <a:stretch>
            <a:fillRect/>
          </a:stretch>
        </p:blipFill>
        <p:spPr>
          <a:xfrm rot="5400000">
            <a:off x="-3062616" y="2956141"/>
            <a:ext cx="6858001" cy="945719"/>
          </a:xfrm>
          <a:prstGeom prst="rect">
            <a:avLst/>
          </a:prstGeom>
        </p:spPr>
      </p:pic>
      <p:pic>
        <p:nvPicPr>
          <p:cNvPr id="14" name="Picture 13" descr="Wave11.png"/>
          <p:cNvPicPr>
            <a:picLocks noChangeAspect="1"/>
          </p:cNvPicPr>
          <p:nvPr userDrawn="1"/>
        </p:nvPicPr>
        <p:blipFill>
          <a:blip r:embed="rId5" cstate="print">
            <a:duotone>
              <a:prstClr val="black"/>
              <a:schemeClr val="accent1">
                <a:tint val="45000"/>
                <a:satMod val="400000"/>
              </a:schemeClr>
            </a:duotone>
            <a:lum bright="26000" contrast="66000"/>
          </a:blip>
          <a:stretch>
            <a:fillRect/>
          </a:stretch>
        </p:blipFill>
        <p:spPr>
          <a:xfrm>
            <a:off x="-106475" y="5436296"/>
            <a:ext cx="9250475" cy="143592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CAB21-1395-4141-91B7-B6012F24BF17}"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3CAB21-1395-4141-91B7-B6012F24BF17}" type="datetimeFigureOut">
              <a:rPr lang="en-US" smtClean="0"/>
              <a:pPr/>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3CAB21-1395-4141-91B7-B6012F24BF17}" type="datetimeFigureOut">
              <a:rPr lang="en-US" smtClean="0"/>
              <a:pPr/>
              <a:t>10/30/2019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3CAB21-1395-4141-91B7-B6012F24BF17}" type="datetimeFigureOut">
              <a:rPr lang="en-US" smtClean="0"/>
              <a:pPr/>
              <a:t>10/30/2019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CAB21-1395-4141-91B7-B6012F24BF17}" type="datetimeFigureOut">
              <a:rPr lang="en-US" smtClean="0"/>
              <a:pPr/>
              <a:t>10/30/2019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3CAB21-1395-4141-91B7-B6012F24BF17}" type="datetimeFigureOut">
              <a:rPr lang="en-US" smtClean="0"/>
              <a:pPr/>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3CAB21-1395-4141-91B7-B6012F24BF17}" type="datetimeFigureOut">
              <a:rPr lang="en-US" smtClean="0"/>
              <a:pPr/>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CAB21-1395-4141-91B7-B6012F24BF17}" type="datetimeFigureOut">
              <a:rPr lang="en-US" smtClean="0"/>
              <a:pPr/>
              <a:t>10/30/2019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7CD05-1A93-40BF-BDF1-07CA5CA97E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hyperlink" Target="http://www.ode.state.or.us/search/page/?=527"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clackesd.k12.or.us/cie/writing.html" TargetMode="External"/><Relationship Id="rId4" Type="http://schemas.openxmlformats.org/officeDocument/2006/relationships/hyperlink" Target="http://www.openc.k12.or.us/scori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90" y="941696"/>
            <a:ext cx="9057309" cy="1173707"/>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l"/>
            <a:r>
              <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Essential Skill of Writing</a:t>
            </a:r>
          </a:p>
        </p:txBody>
      </p:sp>
      <p:sp>
        <p:nvSpPr>
          <p:cNvPr id="3" name="Subtitle 2"/>
          <p:cNvSpPr>
            <a:spLocks noGrp="1"/>
          </p:cNvSpPr>
          <p:nvPr>
            <p:ph type="subTitle" idx="1"/>
          </p:nvPr>
        </p:nvSpPr>
        <p:spPr>
          <a:xfrm>
            <a:off x="164181" y="2177395"/>
            <a:ext cx="8635620" cy="2060811"/>
          </a:xfrm>
        </p:spPr>
        <p:txBody>
          <a:bodyPr>
            <a:normAutofit fontScale="85000" lnSpcReduction="20000"/>
          </a:bodyPr>
          <a:lstStyle/>
          <a:p>
            <a:pPr algn="l"/>
            <a:r>
              <a:rPr lang="en-US" sz="4200" dirty="0">
                <a:solidFill>
                  <a:schemeClr val="tx2">
                    <a:lumMod val="75000"/>
                  </a:schemeClr>
                </a:solidFill>
              </a:rPr>
              <a:t>Sentence Fluency and Conventions</a:t>
            </a:r>
            <a:endParaRPr lang="en-US" dirty="0">
              <a:solidFill>
                <a:schemeClr val="tx2">
                  <a:lumMod val="75000"/>
                </a:schemeClr>
              </a:solidFill>
            </a:endParaRPr>
          </a:p>
          <a:p>
            <a:pPr algn="l"/>
            <a:endParaRPr lang="en-US" sz="3800" dirty="0">
              <a:solidFill>
                <a:schemeClr val="tx2">
                  <a:lumMod val="75000"/>
                </a:schemeClr>
              </a:solidFill>
            </a:endParaRPr>
          </a:p>
          <a:p>
            <a:pPr algn="l"/>
            <a:r>
              <a:rPr lang="en-US" sz="3800" dirty="0">
                <a:solidFill>
                  <a:schemeClr val="tx2">
                    <a:lumMod val="75000"/>
                  </a:schemeClr>
                </a:solidFill>
              </a:rPr>
              <a:t>An In-Depth Training Session</a:t>
            </a:r>
          </a:p>
          <a:p>
            <a:pPr algn="l"/>
            <a:r>
              <a:rPr lang="en-US" sz="4000" dirty="0">
                <a:solidFill>
                  <a:schemeClr val="tx2">
                    <a:lumMod val="75000"/>
                  </a:schemeClr>
                </a:solidFill>
              </a:rPr>
              <a:t>For English Language Arts Teachers</a:t>
            </a:r>
          </a:p>
          <a:p>
            <a:pPr algn="l"/>
            <a:endParaRPr lang="en-US" sz="3800" dirty="0">
              <a:solidFill>
                <a:schemeClr val="tx2">
                  <a:lumMod val="75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498" y="183198"/>
            <a:ext cx="7485841" cy="1143000"/>
          </a:xfrm>
        </p:spPr>
        <p:txBody>
          <a:bodyPr>
            <a:normAutofit/>
          </a:bodyPr>
          <a:lstStyle/>
          <a:p>
            <a:r>
              <a:rPr lang="en-US" sz="4800" dirty="0" smtClean="0"/>
              <a:t>Conventions, Analyze:</a:t>
            </a:r>
            <a:endParaRPr lang="en-US" sz="4800" dirty="0"/>
          </a:p>
        </p:txBody>
      </p:sp>
      <p:sp>
        <p:nvSpPr>
          <p:cNvPr id="3" name="Content Placeholder 2"/>
          <p:cNvSpPr>
            <a:spLocks noGrp="1"/>
          </p:cNvSpPr>
          <p:nvPr>
            <p:ph idx="1"/>
          </p:nvPr>
        </p:nvSpPr>
        <p:spPr>
          <a:xfrm>
            <a:off x="685800" y="1716201"/>
            <a:ext cx="8337176" cy="3833907"/>
          </a:xfrm>
        </p:spPr>
        <p:txBody>
          <a:bodyPr>
            <a:normAutofit/>
          </a:bodyPr>
          <a:lstStyle/>
          <a:p>
            <a:pPr marL="727075" indent="-520700">
              <a:lnSpc>
                <a:spcPct val="90000"/>
              </a:lnSpc>
              <a:spcBef>
                <a:spcPts val="1300"/>
              </a:spcBef>
              <a:buClr>
                <a:srgbClr val="294144"/>
              </a:buClr>
            </a:pPr>
            <a:r>
              <a:rPr lang="en-US" sz="3600" dirty="0" smtClean="0">
                <a:solidFill>
                  <a:schemeClr val="accent5">
                    <a:lumMod val="50000"/>
                  </a:schemeClr>
                </a:solidFill>
              </a:rPr>
              <a:t>Kinds </a:t>
            </a:r>
            <a:r>
              <a:rPr lang="en-US" sz="3600" dirty="0">
                <a:solidFill>
                  <a:schemeClr val="accent5">
                    <a:lumMod val="50000"/>
                  </a:schemeClr>
                </a:solidFill>
              </a:rPr>
              <a:t>of errors</a:t>
            </a:r>
          </a:p>
          <a:p>
            <a:pPr marL="727075" indent="-520700">
              <a:lnSpc>
                <a:spcPct val="90000"/>
              </a:lnSpc>
              <a:spcBef>
                <a:spcPts val="1300"/>
              </a:spcBef>
              <a:buClr>
                <a:srgbClr val="294144"/>
              </a:buClr>
            </a:pPr>
            <a:r>
              <a:rPr lang="en-US" sz="3600" dirty="0">
                <a:solidFill>
                  <a:schemeClr val="accent5">
                    <a:lumMod val="50000"/>
                  </a:schemeClr>
                </a:solidFill>
              </a:rPr>
              <a:t>Significance of errors (refer to grade-level expectations in Skill Level Guidelines)</a:t>
            </a:r>
          </a:p>
          <a:p>
            <a:pPr marL="727075" indent="-520700">
              <a:lnSpc>
                <a:spcPct val="90000"/>
              </a:lnSpc>
              <a:spcBef>
                <a:spcPts val="1300"/>
              </a:spcBef>
              <a:buClr>
                <a:srgbClr val="294144"/>
              </a:buClr>
            </a:pPr>
            <a:r>
              <a:rPr lang="en-US" sz="3600" dirty="0">
                <a:solidFill>
                  <a:schemeClr val="accent5">
                    <a:lumMod val="50000"/>
                  </a:schemeClr>
                </a:solidFill>
              </a:rPr>
              <a:t>Proportion of errors relative to overall text length and complexity</a:t>
            </a:r>
          </a:p>
          <a:p>
            <a:endParaRPr lang="en-US" dirty="0"/>
          </a:p>
        </p:txBody>
      </p:sp>
      <p:pic>
        <p:nvPicPr>
          <p:cNvPr id="4" name="Picture 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6103620" y="5550108"/>
            <a:ext cx="2793492" cy="115860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18" y="109806"/>
            <a:ext cx="9022976" cy="1143000"/>
          </a:xfrm>
        </p:spPr>
        <p:txBody>
          <a:bodyPr>
            <a:normAutofit fontScale="90000"/>
          </a:bodyPr>
          <a:lstStyle/>
          <a:p>
            <a:r>
              <a:rPr lang="en-US" sz="4800" dirty="0" smtClean="0"/>
              <a:t>Conventions, Reference Chart</a:t>
            </a:r>
            <a:endParaRPr lang="en-US" sz="4800" dirty="0"/>
          </a:p>
        </p:txBody>
      </p:sp>
      <p:pic>
        <p:nvPicPr>
          <p:cNvPr id="6" name="Picture 5" descr="Conventions: Skill Level Guidelines for Grades 4, 7, 10"/>
          <p:cNvPicPr>
            <a:picLocks noChangeAspect="1"/>
          </p:cNvPicPr>
          <p:nvPr/>
        </p:nvPicPr>
        <p:blipFill>
          <a:blip r:embed="rId3" cstate="print">
            <a:duotone>
              <a:prstClr val="black"/>
              <a:schemeClr val="accent5">
                <a:tint val="45000"/>
                <a:satMod val="400000"/>
              </a:schemeClr>
            </a:duotone>
          </a:blip>
          <a:srcRect b="10907"/>
          <a:stretch>
            <a:fillRect/>
          </a:stretch>
        </p:blipFill>
        <p:spPr>
          <a:xfrm>
            <a:off x="982368" y="1149855"/>
            <a:ext cx="7848600" cy="540334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547" y="-73959"/>
            <a:ext cx="8399812" cy="1815353"/>
          </a:xfrm>
        </p:spPr>
        <p:txBody>
          <a:bodyPr>
            <a:normAutofit/>
          </a:bodyPr>
          <a:lstStyle/>
          <a:p>
            <a:pPr algn="ctr"/>
            <a:r>
              <a:rPr lang="en-US" sz="4800" dirty="0" smtClean="0"/>
              <a:t>Conventions, </a:t>
            </a:r>
            <a:br>
              <a:rPr lang="en-US" sz="4800" dirty="0" smtClean="0"/>
            </a:br>
            <a:r>
              <a:rPr lang="en-US" sz="4000" dirty="0" smtClean="0"/>
              <a:t>guiding Scoring Questions</a:t>
            </a:r>
            <a:endParaRPr lang="en-US" sz="4000" dirty="0"/>
          </a:p>
        </p:txBody>
      </p:sp>
      <p:sp>
        <p:nvSpPr>
          <p:cNvPr id="3" name="Content Placeholder 2"/>
          <p:cNvSpPr>
            <a:spLocks noGrp="1"/>
          </p:cNvSpPr>
          <p:nvPr>
            <p:ph idx="1"/>
          </p:nvPr>
        </p:nvSpPr>
        <p:spPr>
          <a:xfrm>
            <a:off x="818147" y="1677849"/>
            <a:ext cx="7868652" cy="4708525"/>
          </a:xfrm>
        </p:spPr>
        <p:txBody>
          <a:bodyPr>
            <a:normAutofit lnSpcReduction="10000"/>
          </a:bodyPr>
          <a:lstStyle/>
          <a:p>
            <a:pPr marL="727075" indent="-520700">
              <a:lnSpc>
                <a:spcPct val="75000"/>
              </a:lnSpc>
              <a:spcBef>
                <a:spcPts val="1100"/>
              </a:spcBef>
              <a:buClr>
                <a:srgbClr val="294144"/>
              </a:buClr>
              <a:buFont typeface="Wingdings" charset="2"/>
              <a:buChar char="v"/>
            </a:pPr>
            <a:r>
              <a:rPr lang="en-US" sz="3600" dirty="0">
                <a:solidFill>
                  <a:schemeClr val="tx2">
                    <a:lumMod val="75000"/>
                  </a:schemeClr>
                </a:solidFill>
              </a:rPr>
              <a:t>Correct end-of-sentence punctuation?</a:t>
            </a:r>
          </a:p>
          <a:p>
            <a:pPr marL="1293813" lvl="1" indent="-341313">
              <a:lnSpc>
                <a:spcPct val="75000"/>
              </a:lnSpc>
              <a:spcBef>
                <a:spcPts val="1100"/>
              </a:spcBef>
              <a:buClr>
                <a:srgbClr val="294144"/>
              </a:buClr>
              <a:buFont typeface="Times New Roman" charset="0"/>
              <a:buChar char="­"/>
            </a:pPr>
            <a:r>
              <a:rPr lang="en-US" sz="3600" dirty="0">
                <a:solidFill>
                  <a:schemeClr val="tx2">
                    <a:lumMod val="75000"/>
                  </a:schemeClr>
                </a:solidFill>
              </a:rPr>
              <a:t>Run-on sentences (none or very few)</a:t>
            </a:r>
          </a:p>
          <a:p>
            <a:pPr marL="1293813" lvl="1" indent="-341313">
              <a:lnSpc>
                <a:spcPct val="75000"/>
              </a:lnSpc>
              <a:spcBef>
                <a:spcPts val="1100"/>
              </a:spcBef>
              <a:buClr>
                <a:srgbClr val="294144"/>
              </a:buClr>
              <a:buFont typeface="Times New Roman" charset="0"/>
              <a:buChar char="­"/>
            </a:pPr>
            <a:r>
              <a:rPr lang="en-US" sz="3600" dirty="0">
                <a:solidFill>
                  <a:schemeClr val="tx2">
                    <a:lumMod val="75000"/>
                  </a:schemeClr>
                </a:solidFill>
              </a:rPr>
              <a:t>Comma splices (none or very few)</a:t>
            </a:r>
          </a:p>
          <a:p>
            <a:pPr marL="1293813" lvl="1" indent="-341313">
              <a:lnSpc>
                <a:spcPct val="75000"/>
              </a:lnSpc>
              <a:spcBef>
                <a:spcPts val="1100"/>
              </a:spcBef>
              <a:buClr>
                <a:srgbClr val="294144"/>
              </a:buClr>
              <a:buFont typeface="Times New Roman" charset="0"/>
              <a:buChar char="­"/>
            </a:pPr>
            <a:r>
              <a:rPr lang="en-US" sz="3600" dirty="0">
                <a:solidFill>
                  <a:schemeClr val="tx2">
                    <a:lumMod val="75000"/>
                  </a:schemeClr>
                </a:solidFill>
              </a:rPr>
              <a:t>Fragments (none or just a few effective ones)</a:t>
            </a:r>
          </a:p>
          <a:p>
            <a:pPr marL="727075" indent="-520700">
              <a:lnSpc>
                <a:spcPct val="75000"/>
              </a:lnSpc>
              <a:spcBef>
                <a:spcPts val="2000"/>
              </a:spcBef>
              <a:buClr>
                <a:srgbClr val="294144"/>
              </a:buClr>
              <a:buFont typeface="Wingdings" charset="2"/>
              <a:buChar char="v"/>
            </a:pPr>
            <a:r>
              <a:rPr lang="en-US" sz="3600" dirty="0">
                <a:solidFill>
                  <a:schemeClr val="tx2">
                    <a:lumMod val="75000"/>
                  </a:schemeClr>
                </a:solidFill>
              </a:rPr>
              <a:t>Correct spelling of common words? (grade level appropriate)</a:t>
            </a:r>
          </a:p>
          <a:p>
            <a:pPr marL="727075" indent="-520700">
              <a:lnSpc>
                <a:spcPct val="75000"/>
              </a:lnSpc>
              <a:spcBef>
                <a:spcPts val="2000"/>
              </a:spcBef>
              <a:buClr>
                <a:srgbClr val="294144"/>
              </a:buClr>
              <a:buFont typeface="Wingdings" charset="2"/>
              <a:buChar char="v"/>
            </a:pPr>
            <a:r>
              <a:rPr lang="en-US" sz="3600" dirty="0">
                <a:solidFill>
                  <a:schemeClr val="tx2">
                    <a:lumMod val="75000"/>
                  </a:schemeClr>
                </a:solidFill>
              </a:rPr>
              <a:t>Correct capitalization?</a:t>
            </a:r>
          </a:p>
          <a:p>
            <a:endParaRPr lang="en-US" dirty="0"/>
          </a:p>
        </p:txBody>
      </p:sp>
      <p:pic>
        <p:nvPicPr>
          <p:cNvPr id="4" name="Picture 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6332220" y="5595828"/>
            <a:ext cx="2450592" cy="101638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955" y="46038"/>
            <a:ext cx="8810045" cy="1143000"/>
          </a:xfrm>
        </p:spPr>
        <p:txBody>
          <a:bodyPr>
            <a:normAutofit fontScale="90000"/>
          </a:bodyPr>
          <a:lstStyle/>
          <a:p>
            <a:pPr algn="ctr"/>
            <a:r>
              <a:rPr lang="en-US" sz="4800" dirty="0"/>
              <a:t>Conventions</a:t>
            </a:r>
            <a:br>
              <a:rPr lang="en-US" sz="4800" dirty="0"/>
            </a:br>
            <a:r>
              <a:rPr lang="en-US" sz="4000" dirty="0"/>
              <a:t>guiding Scoring </a:t>
            </a:r>
            <a:r>
              <a:rPr lang="en-US" sz="4000" dirty="0" smtClean="0"/>
              <a:t>Questions, cont.</a:t>
            </a:r>
            <a:endParaRPr lang="en-US" sz="4000" dirty="0"/>
          </a:p>
        </p:txBody>
      </p:sp>
      <p:sp>
        <p:nvSpPr>
          <p:cNvPr id="3" name="Content Placeholder 2"/>
          <p:cNvSpPr>
            <a:spLocks noGrp="1"/>
          </p:cNvSpPr>
          <p:nvPr>
            <p:ph idx="1"/>
          </p:nvPr>
        </p:nvSpPr>
        <p:spPr>
          <a:xfrm>
            <a:off x="766618" y="1189038"/>
            <a:ext cx="7920181" cy="5668962"/>
          </a:xfrm>
        </p:spPr>
        <p:txBody>
          <a:bodyPr>
            <a:normAutofit fontScale="70000" lnSpcReduction="20000"/>
          </a:bodyPr>
          <a:lstStyle/>
          <a:p>
            <a:pPr marL="727075" indent="-520700">
              <a:lnSpc>
                <a:spcPct val="120000"/>
              </a:lnSpc>
              <a:spcBef>
                <a:spcPts val="0"/>
              </a:spcBef>
              <a:spcAft>
                <a:spcPts val="1200"/>
              </a:spcAft>
              <a:buClr>
                <a:srgbClr val="294144"/>
              </a:buClr>
            </a:pPr>
            <a:r>
              <a:rPr lang="en-US" sz="4600" dirty="0">
                <a:solidFill>
                  <a:schemeClr val="accent5">
                    <a:lumMod val="50000"/>
                  </a:schemeClr>
                </a:solidFill>
              </a:rPr>
              <a:t>Correct usage?</a:t>
            </a:r>
          </a:p>
          <a:p>
            <a:pPr marL="1293813" lvl="1" indent="-341313">
              <a:lnSpc>
                <a:spcPct val="120000"/>
              </a:lnSpc>
              <a:spcBef>
                <a:spcPts val="0"/>
              </a:spcBef>
              <a:spcAft>
                <a:spcPts val="600"/>
              </a:spcAft>
              <a:buClr>
                <a:srgbClr val="294144"/>
              </a:buClr>
              <a:buFont typeface="Wingdings" pitchFamily="2" charset="2"/>
              <a:buChar char="§"/>
            </a:pPr>
            <a:r>
              <a:rPr lang="en-US" sz="4600" dirty="0">
                <a:solidFill>
                  <a:schemeClr val="accent5">
                    <a:lumMod val="50000"/>
                  </a:schemeClr>
                </a:solidFill>
              </a:rPr>
              <a:t>10th: subject-verb agreement</a:t>
            </a:r>
          </a:p>
          <a:p>
            <a:pPr marL="1293813" lvl="1" indent="-341313">
              <a:lnSpc>
                <a:spcPct val="120000"/>
              </a:lnSpc>
              <a:spcBef>
                <a:spcPts val="0"/>
              </a:spcBef>
              <a:spcAft>
                <a:spcPts val="600"/>
              </a:spcAft>
              <a:buClr>
                <a:srgbClr val="294144"/>
              </a:buClr>
              <a:buFont typeface="Wingdings" pitchFamily="2" charset="2"/>
              <a:buChar char="§"/>
            </a:pPr>
            <a:r>
              <a:rPr lang="en-US" sz="4600" dirty="0">
                <a:solidFill>
                  <a:schemeClr val="accent5">
                    <a:lumMod val="50000"/>
                  </a:schemeClr>
                </a:solidFill>
              </a:rPr>
              <a:t>10th: verb tense: correct? consistent?</a:t>
            </a:r>
          </a:p>
          <a:p>
            <a:pPr marL="1293813" lvl="1" indent="-341313">
              <a:lnSpc>
                <a:spcPct val="120000"/>
              </a:lnSpc>
              <a:spcBef>
                <a:spcPts val="0"/>
              </a:spcBef>
              <a:spcAft>
                <a:spcPts val="600"/>
              </a:spcAft>
              <a:buClr>
                <a:srgbClr val="294144"/>
              </a:buClr>
              <a:buFont typeface="Wingdings" pitchFamily="2" charset="2"/>
              <a:buChar char="§"/>
            </a:pPr>
            <a:r>
              <a:rPr lang="en-US" sz="4600" dirty="0">
                <a:solidFill>
                  <a:schemeClr val="accent5">
                    <a:lumMod val="50000"/>
                  </a:schemeClr>
                </a:solidFill>
              </a:rPr>
              <a:t>10th: point of view (1</a:t>
            </a:r>
            <a:r>
              <a:rPr lang="en-US" sz="4600" baseline="30000" dirty="0">
                <a:solidFill>
                  <a:schemeClr val="accent5">
                    <a:lumMod val="50000"/>
                  </a:schemeClr>
                </a:solidFill>
              </a:rPr>
              <a:t>st</a:t>
            </a:r>
            <a:r>
              <a:rPr lang="en-US" sz="4600" dirty="0">
                <a:solidFill>
                  <a:schemeClr val="accent5">
                    <a:lumMod val="50000"/>
                  </a:schemeClr>
                </a:solidFill>
              </a:rPr>
              <a:t> , 2</a:t>
            </a:r>
            <a:r>
              <a:rPr lang="en-US" sz="4600" baseline="30000" dirty="0">
                <a:solidFill>
                  <a:schemeClr val="accent5">
                    <a:lumMod val="50000"/>
                  </a:schemeClr>
                </a:solidFill>
              </a:rPr>
              <a:t>nd</a:t>
            </a:r>
            <a:r>
              <a:rPr lang="en-US" sz="4600" dirty="0">
                <a:solidFill>
                  <a:schemeClr val="accent5">
                    <a:lumMod val="50000"/>
                  </a:schemeClr>
                </a:solidFill>
              </a:rPr>
              <a:t>, and 3</a:t>
            </a:r>
            <a:r>
              <a:rPr lang="en-US" sz="4600" baseline="30000" dirty="0">
                <a:solidFill>
                  <a:schemeClr val="accent5">
                    <a:lumMod val="50000"/>
                  </a:schemeClr>
                </a:solidFill>
              </a:rPr>
              <a:t>rd</a:t>
            </a:r>
            <a:r>
              <a:rPr lang="en-US" sz="4600" dirty="0">
                <a:solidFill>
                  <a:schemeClr val="accent5">
                    <a:lumMod val="50000"/>
                  </a:schemeClr>
                </a:solidFill>
              </a:rPr>
              <a:t> person) consistent?</a:t>
            </a:r>
          </a:p>
          <a:p>
            <a:pPr marL="727075" indent="-520700">
              <a:lnSpc>
                <a:spcPct val="120000"/>
              </a:lnSpc>
              <a:spcBef>
                <a:spcPts val="1100"/>
              </a:spcBef>
              <a:spcAft>
                <a:spcPts val="1200"/>
              </a:spcAft>
              <a:buClr>
                <a:srgbClr val="294144"/>
              </a:buClr>
            </a:pPr>
            <a:r>
              <a:rPr lang="en-US" sz="4600" dirty="0">
                <a:solidFill>
                  <a:schemeClr val="accent5">
                    <a:lumMod val="50000"/>
                  </a:schemeClr>
                </a:solidFill>
              </a:rPr>
              <a:t>If dialogue present, correctly punctuated &amp; paragraphed?</a:t>
            </a:r>
          </a:p>
          <a:p>
            <a:pPr marL="727075" indent="-520700">
              <a:lnSpc>
                <a:spcPct val="120000"/>
              </a:lnSpc>
              <a:spcBef>
                <a:spcPts val="2000"/>
              </a:spcBef>
              <a:spcAft>
                <a:spcPts val="1200"/>
              </a:spcAft>
              <a:buClr>
                <a:srgbClr val="294144"/>
              </a:buClr>
            </a:pPr>
            <a:r>
              <a:rPr lang="en-US" sz="4600" dirty="0">
                <a:solidFill>
                  <a:schemeClr val="accent5">
                    <a:lumMod val="50000"/>
                  </a:schemeClr>
                </a:solidFill>
              </a:rPr>
              <a:t>Correct internal punctuation (commas, etc.)?</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95BDB13-A57B-2E46-9241-B2FD80162254}"/>
              </a:ext>
            </a:extLst>
          </p:cNvPr>
          <p:cNvSpPr>
            <a:spLocks noGrp="1"/>
          </p:cNvSpPr>
          <p:nvPr>
            <p:ph type="title"/>
          </p:nvPr>
        </p:nvSpPr>
        <p:spPr>
          <a:xfrm>
            <a:off x="457200" y="-3658"/>
            <a:ext cx="8229600" cy="1143000"/>
          </a:xfrm>
        </p:spPr>
        <p:txBody>
          <a:bodyPr/>
          <a:lstStyle/>
          <a:p>
            <a:r>
              <a:rPr lang="en-US" dirty="0" smtClean="0"/>
              <a:t>Slide 14 Blank Title</a:t>
            </a:r>
            <a:endParaRPr lang="en-US" dirty="0"/>
          </a:p>
        </p:txBody>
      </p:sp>
      <p:pic>
        <p:nvPicPr>
          <p:cNvPr id="4" name="Picture 1" descr="In Conventions:&#10;Score of 4: “correct end-of-sentence punctuation; internal punctuation may sometimes be incorrect.”&#10;Score of 3: “end-of-sentence punctuation that is usually correct; however, internal punctuation contains frequent errors.”&#10;&#10;Correct end-of-sentence punctuation means that the writing &#10;* is characterized by complete sentences, punctuated correctly&#10;* avoids run-on sentences&#10;* avoids comma splices&#10;* generally avoids fragments; they are used sparingly and effectively, if at all&#10;"/>
          <p:cNvPicPr>
            <a:picLocks noGrp="1" noChangeArrowheads="1"/>
          </p:cNvPicPr>
          <p:nvPr>
            <p:ph idx="4294967295"/>
          </p:nvPr>
        </p:nvPicPr>
        <p:blipFill>
          <a:blip r:embed="rId3" cstate="print">
            <a:duotone>
              <a:prstClr val="black"/>
              <a:schemeClr val="accent3">
                <a:tint val="45000"/>
                <a:satMod val="400000"/>
              </a:schemeClr>
            </a:duotone>
          </a:blip>
          <a:srcRect/>
          <a:stretch>
            <a:fillRect/>
          </a:stretch>
        </p:blipFill>
        <p:spPr bwMode="auto">
          <a:xfrm>
            <a:off x="701675" y="638175"/>
            <a:ext cx="7740650" cy="558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5873868-E3C0-2B4F-977D-583ECEB4C3FC}"/>
              </a:ext>
            </a:extLst>
          </p:cNvPr>
          <p:cNvSpPr>
            <a:spLocks noGrp="1"/>
          </p:cNvSpPr>
          <p:nvPr>
            <p:ph type="title"/>
          </p:nvPr>
        </p:nvSpPr>
        <p:spPr>
          <a:xfrm>
            <a:off x="457199" y="-178586"/>
            <a:ext cx="8229600" cy="1143000"/>
          </a:xfrm>
        </p:spPr>
        <p:txBody>
          <a:bodyPr/>
          <a:lstStyle/>
          <a:p>
            <a:r>
              <a:rPr lang="en-US" dirty="0" smtClean="0"/>
              <a:t>Slide 15 Blank Title</a:t>
            </a:r>
            <a:endParaRPr lang="en-US" dirty="0"/>
          </a:p>
        </p:txBody>
      </p:sp>
      <p:pic>
        <p:nvPicPr>
          <p:cNvPr id="4" name="Picture 1" descr="Run-on sentences&#10;* complete lack of punctuation between sentences&#10;* never correct (maybe stream-of-consciousness in published works)&#10;&#10; Last summer we camped near Cap Arago on the southern Oregon coast we saw lots of seals, sea lions, comorants, and other marine life. My brother climbed on the huge rock formations he thought they looked like alien spaceships. &#10; &#10; Just for fun, my grandmother and I rode on the tram in Portland from the river up to OHSU it was great because at the top, we could see the whole city, the river, and Mount Hood.&#10;"/>
          <p:cNvPicPr>
            <a:picLocks noGrp="1" noChangeArrowheads="1"/>
          </p:cNvPicPr>
          <p:nvPr>
            <p:ph idx="4294967295"/>
          </p:nvPr>
        </p:nvPicPr>
        <p:blipFill>
          <a:blip r:embed="rId3" cstate="print">
            <a:duotone>
              <a:prstClr val="black"/>
              <a:schemeClr val="accent6">
                <a:lumMod val="75000"/>
                <a:tint val="45000"/>
                <a:satMod val="400000"/>
              </a:schemeClr>
            </a:duotone>
          </a:blip>
          <a:srcRect/>
          <a:stretch>
            <a:fillRect/>
          </a:stretch>
        </p:blipFill>
        <p:spPr bwMode="auto">
          <a:xfrm>
            <a:off x="939006" y="606425"/>
            <a:ext cx="7265987" cy="564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07A9B63-4719-E246-9D0D-15A6ABFC0E17}"/>
              </a:ext>
            </a:extLst>
          </p:cNvPr>
          <p:cNvSpPr>
            <a:spLocks noGrp="1"/>
          </p:cNvSpPr>
          <p:nvPr>
            <p:ph type="title"/>
          </p:nvPr>
        </p:nvSpPr>
        <p:spPr>
          <a:xfrm>
            <a:off x="401541" y="-146781"/>
            <a:ext cx="8229600" cy="1143000"/>
          </a:xfrm>
        </p:spPr>
        <p:txBody>
          <a:bodyPr/>
          <a:lstStyle/>
          <a:p>
            <a:r>
              <a:rPr lang="en-US" dirty="0" smtClean="0"/>
              <a:t>Slide 16 Blank Title</a:t>
            </a:r>
            <a:endParaRPr lang="en-US" dirty="0"/>
          </a:p>
        </p:txBody>
      </p:sp>
      <p:pic>
        <p:nvPicPr>
          <p:cNvPr id="4" name="Picture 1" descr="Comma Splices&#10;* separating two complete sentences with only a comma&#10;* never correct&#10;&#10;Last summer we camped near Cap Arago on the southern Oregon coast, we saw lots of seals, sea lions, comorants, and other marine life. My brother climbed on the huge rock formations, he thought they looked like alien spaceships. &#10; &#10; Just for fun, my grandmother and I rode on the tram in Portland from the river up to OHSU, it was great because at the top, we could see the whole city, the river, and Mount Hood.&#10;"/>
          <p:cNvPicPr>
            <a:picLocks noGrp="1" noChangeArrowheads="1"/>
          </p:cNvPicPr>
          <p:nvPr>
            <p:ph idx="4294967295"/>
          </p:nvPr>
        </p:nvPicPr>
        <p:blipFill>
          <a:blip r:embed="rId3" cstate="print">
            <a:duotone>
              <a:prstClr val="black"/>
              <a:schemeClr val="tx2">
                <a:lumMod val="40000"/>
                <a:lumOff val="60000"/>
                <a:tint val="45000"/>
                <a:satMod val="400000"/>
              </a:schemeClr>
            </a:duotone>
          </a:blip>
          <a:srcRect/>
          <a:stretch>
            <a:fillRect/>
          </a:stretch>
        </p:blipFill>
        <p:spPr bwMode="auto">
          <a:xfrm>
            <a:off x="898525" y="582612"/>
            <a:ext cx="7346950" cy="5692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B6C002F-6250-C945-A508-EA3EF36B7342}"/>
              </a:ext>
            </a:extLst>
          </p:cNvPr>
          <p:cNvSpPr>
            <a:spLocks noGrp="1"/>
          </p:cNvSpPr>
          <p:nvPr>
            <p:ph type="title"/>
          </p:nvPr>
        </p:nvSpPr>
        <p:spPr>
          <a:xfrm>
            <a:off x="353833" y="-186538"/>
            <a:ext cx="8229600" cy="1143000"/>
          </a:xfrm>
        </p:spPr>
        <p:txBody>
          <a:bodyPr/>
          <a:lstStyle/>
          <a:p>
            <a:r>
              <a:rPr lang="en-US" dirty="0" smtClean="0"/>
              <a:t>Slide 17 Blank Title</a:t>
            </a:r>
            <a:endParaRPr lang="en-US" dirty="0"/>
          </a:p>
        </p:txBody>
      </p:sp>
      <p:pic>
        <p:nvPicPr>
          <p:cNvPr id="4" name="Picture 1" descr="Fragments&#10;* parts of sentences; incomplete sentences&#10;* O.K. if used sparingly and effectively&#10;* incorrect if used frequently and ineffectively&#10;&#10;Ineffective fragments: We wanted to visit the Interpretive Center at the John Day Fossil Beds. Although we didn’t have much time. It shows how eastern Oregon was once a tropical forest. Which is so amazing. Especially since it’s a high desert now. At different times various animals lived there. Such as a rhino, an elephant, a saber-toothed at, and a very small horse. &#10;&#10;Effective fragment: The car careened around the icy curves at top speed when it suddenly went into a series of crazy spins. We were thrown violently from one side to another until we came to a stop. A screeching, lurching stop.&#10;"/>
          <p:cNvPicPr>
            <a:picLocks noGrp="1" noChangeArrowheads="1"/>
          </p:cNvPicPr>
          <p:nvPr>
            <p:ph idx="4294967295"/>
          </p:nvPr>
        </p:nvPicPr>
        <p:blipFill>
          <a:blip r:embed="rId3" cstate="print">
            <a:duotone>
              <a:prstClr val="black"/>
              <a:schemeClr val="accent2">
                <a:lumMod val="40000"/>
                <a:lumOff val="60000"/>
                <a:tint val="45000"/>
                <a:satMod val="400000"/>
              </a:schemeClr>
            </a:duotone>
          </a:blip>
          <a:srcRect/>
          <a:stretch>
            <a:fillRect/>
          </a:stretch>
        </p:blipFill>
        <p:spPr bwMode="auto">
          <a:xfrm>
            <a:off x="858044" y="606425"/>
            <a:ext cx="7427912" cy="564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0F2B233-4456-1E4A-B9D1-4A6B1EDEE4C3}"/>
              </a:ext>
            </a:extLst>
          </p:cNvPr>
          <p:cNvSpPr>
            <a:spLocks noGrp="1"/>
          </p:cNvSpPr>
          <p:nvPr>
            <p:ph type="title"/>
          </p:nvPr>
        </p:nvSpPr>
        <p:spPr>
          <a:xfrm>
            <a:off x="385639" y="-130879"/>
            <a:ext cx="8229600" cy="1143000"/>
          </a:xfrm>
        </p:spPr>
        <p:txBody>
          <a:bodyPr/>
          <a:lstStyle/>
          <a:p>
            <a:r>
              <a:rPr lang="en-US" dirty="0" smtClean="0"/>
              <a:t>Slide 18 Blank Title</a:t>
            </a:r>
            <a:endParaRPr lang="en-US" dirty="0"/>
          </a:p>
        </p:txBody>
      </p:sp>
      <p:pic>
        <p:nvPicPr>
          <p:cNvPr id="4" name="Picture 1" descr="7th and 10th Grades:&#10;Verb tense: correct and consistent&#10;&#10; Last August our family went to the coast near Newport, and my sister and I tried surfing. We had borrowed boards from a neighbor, and we couldn’t wait to try them out.&#10; We paddled out beyond the waves and wait for one that looks just right. Suddenly, one came along. I jump up on top of my board and crouch low until I can fully stand. It seemed like I rode that wave forever! It was one of the most exciting things I ever did, and it happened in Oregon, not Hawaii!&#10;"/>
          <p:cNvPicPr>
            <a:picLocks noGrp="1" noChangeArrowheads="1"/>
          </p:cNvPicPr>
          <p:nvPr>
            <p:ph idx="4294967295"/>
          </p:nvPr>
        </p:nvPicPr>
        <p:blipFill>
          <a:blip r:embed="rId3" cstate="print">
            <a:duotone>
              <a:prstClr val="black"/>
              <a:schemeClr val="accent3">
                <a:lumMod val="60000"/>
                <a:lumOff val="40000"/>
                <a:tint val="45000"/>
                <a:satMod val="400000"/>
              </a:schemeClr>
            </a:duotone>
          </a:blip>
          <a:srcRect/>
          <a:stretch>
            <a:fillRect/>
          </a:stretch>
        </p:blipFill>
        <p:spPr bwMode="auto">
          <a:xfrm>
            <a:off x="898525" y="590550"/>
            <a:ext cx="7346950" cy="567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03AB612-47C5-424B-94A5-6CFD4D50D8A4}"/>
              </a:ext>
            </a:extLst>
          </p:cNvPr>
          <p:cNvSpPr>
            <a:spLocks noGrp="1"/>
          </p:cNvSpPr>
          <p:nvPr>
            <p:ph type="title"/>
          </p:nvPr>
        </p:nvSpPr>
        <p:spPr>
          <a:xfrm>
            <a:off x="457200" y="-296862"/>
            <a:ext cx="8229600" cy="1143000"/>
          </a:xfrm>
        </p:spPr>
        <p:txBody>
          <a:bodyPr/>
          <a:lstStyle/>
          <a:p>
            <a:r>
              <a:rPr lang="en-US" dirty="0" smtClean="0"/>
              <a:t>Slide 19 Blank Title</a:t>
            </a:r>
            <a:endParaRPr lang="en-US" dirty="0"/>
          </a:p>
        </p:txBody>
      </p:sp>
      <p:pic>
        <p:nvPicPr>
          <p:cNvPr id="4" name="Picture 2" descr="10th Grade:&#10;Point of view (1st, 2nd, 3rd): consistent&#10;&#10; My mom and I decided to drive along the old Columbia River Highway to see Vista House at Crown Point. It was built in the 1940’s, and they recently renovated it. It’s open to the public with no admission fee. When you drive out to the point, which is up very high, you can see a vast area up and down the Columbia. We put a quarter in the huge binoculars there and could see sailboats, colorful windsurfers, barges with cargo, and freighters. At the river’s edge you can see trains coming and going, and beyond the river you can see houses and farms, the huge paper mill on the Washington side, and lots of other interesting things. &#10;"/>
          <p:cNvPicPr>
            <a:picLocks noGrp="1" noChangeArrowheads="1"/>
          </p:cNvPicPr>
          <p:nvPr>
            <p:ph idx="4294967295"/>
          </p:nvPr>
        </p:nvPicPr>
        <p:blipFill>
          <a:blip r:embed="rId3" cstate="print">
            <a:duotone>
              <a:prstClr val="black"/>
              <a:schemeClr val="accent6">
                <a:lumMod val="60000"/>
                <a:lumOff val="40000"/>
                <a:tint val="45000"/>
                <a:satMod val="400000"/>
              </a:schemeClr>
            </a:duotone>
          </a:blip>
          <a:srcRect/>
          <a:stretch>
            <a:fillRect/>
          </a:stretch>
        </p:blipFill>
        <p:spPr bwMode="auto">
          <a:xfrm>
            <a:off x="777875" y="574675"/>
            <a:ext cx="7588250" cy="5708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6487063" y="5810973"/>
            <a:ext cx="2199735" cy="912342"/>
          </a:xfrm>
          <a:prstGeom prst="rect">
            <a:avLst/>
          </a:prstGeom>
        </p:spPr>
      </p:pic>
      <p:sp>
        <p:nvSpPr>
          <p:cNvPr id="2" name="Title 1"/>
          <p:cNvSpPr>
            <a:spLocks noGrp="1"/>
          </p:cNvSpPr>
          <p:nvPr>
            <p:ph type="title"/>
          </p:nvPr>
        </p:nvSpPr>
        <p:spPr/>
        <p:txBody>
          <a:bodyPr>
            <a:normAutofit/>
          </a:bodyPr>
          <a:lstStyle/>
          <a:p>
            <a:r>
              <a:rPr lang="en-US" sz="4000" dirty="0"/>
              <a:t>Goals for this Workshop</a:t>
            </a:r>
          </a:p>
        </p:txBody>
      </p:sp>
      <p:sp>
        <p:nvSpPr>
          <p:cNvPr id="3" name="Content Placeholder 2"/>
          <p:cNvSpPr>
            <a:spLocks noGrp="1"/>
          </p:cNvSpPr>
          <p:nvPr>
            <p:ph idx="1"/>
          </p:nvPr>
        </p:nvSpPr>
        <p:spPr>
          <a:xfrm>
            <a:off x="897147" y="1383132"/>
            <a:ext cx="7789652" cy="4708525"/>
          </a:xfrm>
        </p:spPr>
        <p:txBody>
          <a:bodyPr>
            <a:normAutofit fontScale="92500" lnSpcReduction="10000"/>
          </a:bodyPr>
          <a:lstStyle/>
          <a:p>
            <a:pPr>
              <a:spcBef>
                <a:spcPts val="0"/>
              </a:spcBef>
              <a:spcAft>
                <a:spcPts val="1200"/>
              </a:spcAft>
              <a:buNone/>
            </a:pPr>
            <a:r>
              <a:rPr lang="en-US" sz="4000" dirty="0">
                <a:solidFill>
                  <a:schemeClr val="tx2">
                    <a:lumMod val="75000"/>
                  </a:schemeClr>
                </a:solidFill>
              </a:rPr>
              <a:t>Participants will</a:t>
            </a:r>
          </a:p>
          <a:p>
            <a:pPr marL="514350" indent="-514350">
              <a:spcBef>
                <a:spcPts val="0"/>
              </a:spcBef>
              <a:spcAft>
                <a:spcPts val="1800"/>
              </a:spcAft>
              <a:buSzPct val="100000"/>
              <a:buFont typeface="+mj-lt"/>
              <a:buAutoNum type="arabicPeriod"/>
            </a:pPr>
            <a:r>
              <a:rPr lang="en-US" dirty="0">
                <a:solidFill>
                  <a:schemeClr val="accent1">
                    <a:lumMod val="75000"/>
                  </a:schemeClr>
                </a:solidFill>
              </a:rPr>
              <a:t>Understand the key components of the traits of Sentence Fluency &amp; Conventions</a:t>
            </a:r>
          </a:p>
          <a:p>
            <a:pPr marL="514350" indent="-514350">
              <a:spcBef>
                <a:spcPts val="0"/>
              </a:spcBef>
              <a:spcAft>
                <a:spcPts val="1200"/>
              </a:spcAft>
              <a:buSzPct val="100000"/>
              <a:buFont typeface="+mj-lt"/>
              <a:buAutoNum type="arabicPeriod"/>
            </a:pPr>
            <a:r>
              <a:rPr lang="en-US" dirty="0">
                <a:solidFill>
                  <a:schemeClr val="accent1">
                    <a:lumMod val="75000"/>
                  </a:schemeClr>
                </a:solidFill>
              </a:rPr>
              <a:t>Recognize student performance at different score levels for Sentence Fluency and Conventions</a:t>
            </a:r>
          </a:p>
          <a:p>
            <a:pPr marL="514350" indent="-514350">
              <a:spcBef>
                <a:spcPts val="0"/>
              </a:spcBef>
              <a:spcAft>
                <a:spcPts val="1200"/>
              </a:spcAft>
              <a:buSzPct val="100000"/>
              <a:buFont typeface="+mj-lt"/>
              <a:buAutoNum type="arabicPeriod"/>
            </a:pPr>
            <a:r>
              <a:rPr lang="en-US" dirty="0">
                <a:solidFill>
                  <a:schemeClr val="accent1">
                    <a:lumMod val="75000"/>
                  </a:schemeClr>
                </a:solidFill>
              </a:rPr>
              <a:t>Develop expertise in scoring student writing for classroom and Essential Skills purposes in Sentence Fluency and Conventions</a:t>
            </a:r>
          </a:p>
          <a:p>
            <a:pPr marL="514350" indent="-514350">
              <a:spcBef>
                <a:spcPts val="0"/>
              </a:spcBef>
              <a:spcAft>
                <a:spcPts val="1200"/>
              </a:spcAft>
              <a:buSzPct val="100000"/>
              <a:buFont typeface="+mj-lt"/>
              <a:buAutoNum type="arabicPeriod"/>
            </a:pPr>
            <a:endParaRPr lang="en-US" dirty="0">
              <a:solidFill>
                <a:schemeClr val="accent1">
                  <a:lumMod val="75000"/>
                </a:schemeClr>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143A5CF-4034-4B42-92F0-619A4A798C83}"/>
              </a:ext>
            </a:extLst>
          </p:cNvPr>
          <p:cNvSpPr>
            <a:spLocks noGrp="1"/>
          </p:cNvSpPr>
          <p:nvPr>
            <p:ph type="title"/>
          </p:nvPr>
        </p:nvSpPr>
        <p:spPr>
          <a:xfrm>
            <a:off x="457200" y="-162683"/>
            <a:ext cx="8229600" cy="1143000"/>
          </a:xfrm>
        </p:spPr>
        <p:txBody>
          <a:bodyPr/>
          <a:lstStyle/>
          <a:p>
            <a:r>
              <a:rPr lang="en-US" dirty="0" smtClean="0"/>
              <a:t>Slide 20 Blank Title</a:t>
            </a:r>
            <a:endParaRPr lang="en-US" dirty="0"/>
          </a:p>
        </p:txBody>
      </p:sp>
      <p:pic>
        <p:nvPicPr>
          <p:cNvPr id="4" name="Picture 1" descr="Table of Error Analysis and Classification with the following columns: Examples of Errors, Type of Error, and Trait Affected"/>
          <p:cNvPicPr>
            <a:picLocks noGrp="1" noChangeArrowheads="1"/>
          </p:cNvPicPr>
          <p:nvPr>
            <p:ph idx="4294967295"/>
          </p:nvPr>
        </p:nvPicPr>
        <p:blipFill>
          <a:blip r:embed="rId3" cstate="print">
            <a:duotone>
              <a:prstClr val="black"/>
              <a:schemeClr val="accent5">
                <a:lumMod val="60000"/>
                <a:lumOff val="40000"/>
                <a:tint val="45000"/>
                <a:satMod val="400000"/>
              </a:schemeClr>
            </a:duotone>
          </a:blip>
          <a:srcRect/>
          <a:stretch>
            <a:fillRect/>
          </a:stretch>
        </p:blipFill>
        <p:spPr bwMode="auto">
          <a:xfrm>
            <a:off x="1171561" y="318211"/>
            <a:ext cx="6784975" cy="6126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192" y="274638"/>
            <a:ext cx="8658808" cy="1143000"/>
          </a:xfrm>
        </p:spPr>
        <p:txBody>
          <a:bodyPr>
            <a:noAutofit/>
          </a:bodyPr>
          <a:lstStyle/>
          <a:p>
            <a:pPr algn="ctr"/>
            <a:r>
              <a:rPr lang="en-US" sz="4200" dirty="0"/>
              <a:t>Let’s Review the Scoring </a:t>
            </a:r>
            <a:r>
              <a:rPr lang="en-US" sz="4200" dirty="0" smtClean="0"/>
              <a:t>Guide</a:t>
            </a:r>
            <a:br>
              <a:rPr lang="en-US" sz="4200" dirty="0" smtClean="0"/>
            </a:br>
            <a:r>
              <a:rPr lang="en-US" sz="1800" dirty="0" smtClean="0"/>
              <a:t>Again</a:t>
            </a:r>
            <a:endParaRPr lang="en-US" sz="1800" dirty="0"/>
          </a:p>
        </p:txBody>
      </p:sp>
      <p:sp>
        <p:nvSpPr>
          <p:cNvPr id="3" name="Content Placeholder 2"/>
          <p:cNvSpPr>
            <a:spLocks noGrp="1"/>
          </p:cNvSpPr>
          <p:nvPr>
            <p:ph idx="1"/>
          </p:nvPr>
        </p:nvSpPr>
        <p:spPr>
          <a:xfrm>
            <a:off x="4562672" y="1754156"/>
            <a:ext cx="4432040" cy="3564293"/>
          </a:xfrm>
        </p:spPr>
        <p:txBody>
          <a:bodyPr/>
          <a:lstStyle/>
          <a:p>
            <a:pPr>
              <a:buNone/>
            </a:pPr>
            <a:r>
              <a:rPr lang="en-US" dirty="0">
                <a:solidFill>
                  <a:schemeClr val="accent4">
                    <a:lumMod val="75000"/>
                  </a:schemeClr>
                </a:solidFill>
              </a:rPr>
              <a:t>	</a:t>
            </a:r>
            <a:r>
              <a:rPr lang="en-US" sz="4000" dirty="0">
                <a:solidFill>
                  <a:schemeClr val="accent4">
                    <a:lumMod val="75000"/>
                  </a:schemeClr>
                </a:solidFill>
              </a:rPr>
              <a:t>Highlight words and phrases that help distinguish a score of 3 from a 4 in Conventions</a:t>
            </a:r>
          </a:p>
        </p:txBody>
      </p:sp>
      <p:pic>
        <p:nvPicPr>
          <p:cNvPr id="5" name="Picture 4"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5397759" y="5388928"/>
            <a:ext cx="3182112" cy="1319784"/>
          </a:xfrm>
          <a:prstGeom prst="rect">
            <a:avLst/>
          </a:prstGeom>
        </p:spPr>
      </p:pic>
      <p:pic>
        <p:nvPicPr>
          <p:cNvPr id="6" name="Picture 5" descr="&quot; &quot;"/>
          <p:cNvPicPr>
            <a:picLocks noChangeAspect="1"/>
          </p:cNvPicPr>
          <p:nvPr/>
        </p:nvPicPr>
        <p:blipFill>
          <a:blip r:embed="rId4" cstate="print"/>
          <a:stretch>
            <a:fillRect/>
          </a:stretch>
        </p:blipFill>
        <p:spPr>
          <a:xfrm>
            <a:off x="1153887" y="1461180"/>
            <a:ext cx="3653290" cy="4467452"/>
          </a:xfrm>
          <a:prstGeom prst="roundRect">
            <a:avLst/>
          </a:prstGeom>
          <a:effectLst>
            <a:softEdge rad="63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5715000" y="5538216"/>
            <a:ext cx="3182112" cy="1319784"/>
          </a:xfrm>
          <a:prstGeom prst="rect">
            <a:avLst/>
          </a:prstGeom>
        </p:spPr>
      </p:pic>
      <p:sp>
        <p:nvSpPr>
          <p:cNvPr id="2" name="Title 1"/>
          <p:cNvSpPr>
            <a:spLocks noGrp="1"/>
          </p:cNvSpPr>
          <p:nvPr>
            <p:ph type="title"/>
          </p:nvPr>
        </p:nvSpPr>
        <p:spPr>
          <a:xfrm>
            <a:off x="636104" y="274637"/>
            <a:ext cx="8110331" cy="1379233"/>
          </a:xfrm>
        </p:spPr>
        <p:txBody>
          <a:bodyPr>
            <a:normAutofit/>
          </a:bodyPr>
          <a:lstStyle/>
          <a:p>
            <a:pPr algn="ctr"/>
            <a:r>
              <a:rPr lang="en-US" sz="4400" dirty="0"/>
              <a:t>Let’s Score some Papers</a:t>
            </a:r>
            <a:r>
              <a:rPr lang="en-US" sz="4400" dirty="0" smtClean="0"/>
              <a:t>!</a:t>
            </a:r>
            <a:r>
              <a:rPr lang="en-US" dirty="0" smtClean="0"/>
              <a:t/>
            </a:r>
            <a:br>
              <a:rPr lang="en-US" dirty="0" smtClean="0"/>
            </a:br>
            <a:r>
              <a:rPr lang="en-US" sz="2000" dirty="0" smtClean="0"/>
              <a:t>Again</a:t>
            </a:r>
            <a:endParaRPr lang="en-US" sz="2000" dirty="0"/>
          </a:p>
        </p:txBody>
      </p:sp>
      <p:pic>
        <p:nvPicPr>
          <p:cNvPr id="4" name="Content Placeholder 3" descr="&quot; &quot;"/>
          <p:cNvPicPr>
            <a:picLocks noGrp="1" noChangeAspect="1"/>
          </p:cNvPicPr>
          <p:nvPr>
            <p:ph idx="1"/>
          </p:nvPr>
        </p:nvPicPr>
        <p:blipFill>
          <a:blip r:embed="rId4" cstate="print"/>
          <a:stretch>
            <a:fillRect/>
          </a:stretch>
        </p:blipFill>
        <p:spPr>
          <a:xfrm rot="20265200">
            <a:off x="940270" y="1823133"/>
            <a:ext cx="2857500" cy="3638550"/>
          </a:xfrm>
          <a:prstGeom prst="rect">
            <a:avLst/>
          </a:prstGeom>
        </p:spPr>
      </p:pic>
      <p:pic>
        <p:nvPicPr>
          <p:cNvPr id="6" name="Content Placeholder 3" descr="&quot; &quot;"/>
          <p:cNvPicPr>
            <a:picLocks noChangeAspect="1"/>
          </p:cNvPicPr>
          <p:nvPr/>
        </p:nvPicPr>
        <p:blipFill>
          <a:blip r:embed="rId5" cstate="print"/>
          <a:stretch>
            <a:fillRect/>
          </a:stretch>
        </p:blipFill>
        <p:spPr>
          <a:xfrm rot="1562444">
            <a:off x="5634639" y="2389293"/>
            <a:ext cx="3322319" cy="2895599"/>
          </a:xfrm>
          <a:prstGeom prst="rect">
            <a:avLst/>
          </a:prstGeom>
        </p:spPr>
      </p:pic>
      <p:pic>
        <p:nvPicPr>
          <p:cNvPr id="5" name="Picture 4" descr="&quot; &quot;"/>
          <p:cNvPicPr>
            <a:picLocks noChangeAspect="1"/>
          </p:cNvPicPr>
          <p:nvPr/>
        </p:nvPicPr>
        <p:blipFill>
          <a:blip r:embed="rId6" cstate="print"/>
          <a:srcRect b="26667"/>
          <a:stretch>
            <a:fillRect/>
          </a:stretch>
        </p:blipFill>
        <p:spPr>
          <a:xfrm>
            <a:off x="3124200" y="1932992"/>
            <a:ext cx="3276744" cy="25146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176" y="274638"/>
            <a:ext cx="8602824" cy="1143000"/>
          </a:xfrm>
        </p:spPr>
        <p:txBody>
          <a:bodyPr>
            <a:noAutofit/>
          </a:bodyPr>
          <a:lstStyle/>
          <a:p>
            <a:r>
              <a:rPr lang="en-US" sz="4000" dirty="0"/>
              <a:t>Resources to Practice Scoring</a:t>
            </a:r>
          </a:p>
        </p:txBody>
      </p:sp>
      <p:sp>
        <p:nvSpPr>
          <p:cNvPr id="3" name="Content Placeholder 2"/>
          <p:cNvSpPr>
            <a:spLocks noGrp="1"/>
          </p:cNvSpPr>
          <p:nvPr>
            <p:ph idx="1"/>
          </p:nvPr>
        </p:nvSpPr>
        <p:spPr/>
        <p:txBody>
          <a:bodyPr/>
          <a:lstStyle/>
          <a:p>
            <a:r>
              <a:rPr lang="en-US" dirty="0">
                <a:solidFill>
                  <a:schemeClr val="accent5">
                    <a:lumMod val="50000"/>
                  </a:schemeClr>
                </a:solidFill>
              </a:rPr>
              <a:t>ODE High School Writing Samples: </a:t>
            </a:r>
            <a:r>
              <a:rPr lang="en-US" dirty="0">
                <a:hlinkClick r:id="rId3"/>
              </a:rPr>
              <a:t>http://www.ode.state.or.us/search/page/?=527</a:t>
            </a:r>
            <a:endParaRPr lang="en-US" dirty="0"/>
          </a:p>
          <a:p>
            <a:endParaRPr lang="en-US" sz="1200" dirty="0"/>
          </a:p>
          <a:p>
            <a:r>
              <a:rPr lang="en-US" dirty="0">
                <a:solidFill>
                  <a:schemeClr val="accent5">
                    <a:lumMod val="50000"/>
                  </a:schemeClr>
                </a:solidFill>
              </a:rPr>
              <a:t>OPEN Scoring Site: </a:t>
            </a:r>
            <a:r>
              <a:rPr lang="en-US" dirty="0">
                <a:hlinkClick r:id="rId4"/>
              </a:rPr>
              <a:t>http://www.openc.k12.or.us/scoring/</a:t>
            </a:r>
            <a:endParaRPr lang="en-US" dirty="0"/>
          </a:p>
          <a:p>
            <a:pPr>
              <a:buNone/>
            </a:pPr>
            <a:endParaRPr lang="en-US" sz="1200" dirty="0"/>
          </a:p>
          <a:p>
            <a:r>
              <a:rPr lang="en-US" dirty="0">
                <a:solidFill>
                  <a:schemeClr val="accent5">
                    <a:lumMod val="50000"/>
                  </a:schemeClr>
                </a:solidFill>
              </a:rPr>
              <a:t>Clackamas ESD Writing Samples </a:t>
            </a:r>
            <a:r>
              <a:rPr lang="en-US" dirty="0">
                <a:hlinkClick r:id="rId5"/>
              </a:rPr>
              <a:t>http://www.clackesd.k12.or.us/cie/writing.html</a:t>
            </a:r>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Thank you for your attention!</a:t>
            </a:r>
          </a:p>
        </p:txBody>
      </p:sp>
      <p:pic>
        <p:nvPicPr>
          <p:cNvPr id="9" name="Picture 8" descr="laptop writing logo"/>
          <p:cNvPicPr>
            <a:picLocks noChangeAspect="1"/>
          </p:cNvPicPr>
          <p:nvPr/>
        </p:nvPicPr>
        <p:blipFill>
          <a:blip r:embed="rId3" cstate="print">
            <a:clrChange>
              <a:clrFrom>
                <a:srgbClr val="FDFDFD"/>
              </a:clrFrom>
              <a:clrTo>
                <a:srgbClr val="FDFDFD">
                  <a:alpha val="0"/>
                </a:srgbClr>
              </a:clrTo>
            </a:clrChange>
          </a:blip>
          <a:stretch>
            <a:fillRect/>
          </a:stretch>
        </p:blipFill>
        <p:spPr>
          <a:xfrm>
            <a:off x="6313710" y="5655351"/>
            <a:ext cx="2425165" cy="1005840"/>
          </a:xfrm>
          <a:prstGeom prst="rect">
            <a:avLst/>
          </a:prstGeom>
        </p:spPr>
      </p:pic>
      <p:pic>
        <p:nvPicPr>
          <p:cNvPr id="6" name="Content Placeholder 5" descr="photo of adults around a conference table"/>
          <p:cNvPicPr>
            <a:picLocks noGrp="1" noChangeAspect="1"/>
          </p:cNvPicPr>
          <p:nvPr>
            <p:ph idx="1"/>
          </p:nvPr>
        </p:nvPicPr>
        <p:blipFill>
          <a:blip r:embed="rId4" cstate="print"/>
          <a:srcRect t="13785"/>
          <a:stretch>
            <a:fillRect/>
          </a:stretch>
        </p:blipFill>
        <p:spPr>
          <a:xfrm>
            <a:off x="1642944" y="1417639"/>
            <a:ext cx="6412476" cy="4150628"/>
          </a:xfrm>
          <a:prstGeom prst="roundRect">
            <a:avLst/>
          </a:prstGeom>
          <a:scene3d>
            <a:camera prst="obliqueTopRight"/>
            <a:lightRig rig="threePt" dir="t"/>
          </a:scene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63900"/>
            <a:ext cx="7772400" cy="1470025"/>
          </a:xfrm>
        </p:spPr>
        <p:txBody>
          <a:bodyPr>
            <a:normAutofit/>
          </a:bodyPr>
          <a:lstStyle/>
          <a:p>
            <a:r>
              <a:rPr lang="en-US" sz="6600" b="1" dirty="0">
                <a:solidFill>
                  <a:srgbClr val="FFC000"/>
                </a:solidFill>
              </a:rPr>
              <a:t>Sentence Fluency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666" y="274638"/>
            <a:ext cx="8928846" cy="1143000"/>
          </a:xfrm>
        </p:spPr>
        <p:txBody>
          <a:bodyPr>
            <a:normAutofit/>
          </a:bodyPr>
          <a:lstStyle/>
          <a:p>
            <a:r>
              <a:rPr lang="en-US" sz="4000" dirty="0"/>
              <a:t>Sentence </a:t>
            </a:r>
            <a:r>
              <a:rPr lang="en-US" sz="4000" dirty="0" smtClean="0"/>
              <a:t>Fluency: Key elements</a:t>
            </a:r>
            <a:endParaRPr lang="en-US" sz="4000" dirty="0"/>
          </a:p>
        </p:txBody>
      </p:sp>
      <p:sp>
        <p:nvSpPr>
          <p:cNvPr id="3" name="Content Placeholder 2"/>
          <p:cNvSpPr>
            <a:spLocks noGrp="1"/>
          </p:cNvSpPr>
          <p:nvPr>
            <p:ph idx="1"/>
          </p:nvPr>
        </p:nvSpPr>
        <p:spPr>
          <a:xfrm>
            <a:off x="1200958" y="1642188"/>
            <a:ext cx="7485840" cy="4092090"/>
          </a:xfrm>
        </p:spPr>
        <p:txBody>
          <a:bodyPr>
            <a:normAutofit/>
          </a:bodyPr>
          <a:lstStyle/>
          <a:p>
            <a:pPr marL="727075" indent="-520700">
              <a:lnSpc>
                <a:spcPct val="85000"/>
              </a:lnSpc>
              <a:spcBef>
                <a:spcPct val="0"/>
              </a:spcBef>
              <a:buClr>
                <a:srgbClr val="294144"/>
              </a:buClr>
            </a:pPr>
            <a:r>
              <a:rPr lang="en-US" sz="3600" dirty="0">
                <a:solidFill>
                  <a:schemeClr val="accent1">
                    <a:lumMod val="75000"/>
                  </a:schemeClr>
                </a:solidFill>
              </a:rPr>
              <a:t>Is the writing fairly easy to read aloud? (Supply punctuation wherever natural)</a:t>
            </a:r>
          </a:p>
          <a:p>
            <a:pPr marL="727075" indent="-520700">
              <a:lnSpc>
                <a:spcPct val="85000"/>
              </a:lnSpc>
              <a:spcBef>
                <a:spcPts val="1500"/>
              </a:spcBef>
              <a:buClr>
                <a:srgbClr val="294144"/>
              </a:buClr>
            </a:pPr>
            <a:r>
              <a:rPr lang="en-US" sz="3600" dirty="0">
                <a:solidFill>
                  <a:schemeClr val="accent1">
                    <a:lumMod val="75000"/>
                  </a:schemeClr>
                </a:solidFill>
              </a:rPr>
              <a:t>Enough variety of:</a:t>
            </a:r>
          </a:p>
          <a:p>
            <a:pPr marL="1293813" lvl="1" indent="-341313">
              <a:lnSpc>
                <a:spcPct val="85000"/>
              </a:lnSpc>
              <a:spcBef>
                <a:spcPts val="1300"/>
              </a:spcBef>
              <a:buClr>
                <a:srgbClr val="294144"/>
              </a:buClr>
              <a:buFont typeface="Wingdings" charset="2"/>
              <a:buChar char="§"/>
            </a:pPr>
            <a:r>
              <a:rPr lang="en-US" sz="3600" dirty="0">
                <a:solidFill>
                  <a:schemeClr val="accent1">
                    <a:lumMod val="75000"/>
                  </a:schemeClr>
                </a:solidFill>
              </a:rPr>
              <a:t>sentence structures?</a:t>
            </a:r>
          </a:p>
          <a:p>
            <a:pPr marL="1293813" lvl="1" indent="-341313">
              <a:lnSpc>
                <a:spcPct val="85000"/>
              </a:lnSpc>
              <a:spcBef>
                <a:spcPts val="600"/>
              </a:spcBef>
              <a:buClr>
                <a:srgbClr val="294144"/>
              </a:buClr>
              <a:buFont typeface="Wingdings" charset="2"/>
              <a:buChar char="§"/>
            </a:pPr>
            <a:r>
              <a:rPr lang="en-US" sz="3600" dirty="0">
                <a:solidFill>
                  <a:schemeClr val="accent1">
                    <a:lumMod val="75000"/>
                  </a:schemeClr>
                </a:solidFill>
              </a:rPr>
              <a:t>sentence beginnings?</a:t>
            </a:r>
          </a:p>
          <a:p>
            <a:pPr marL="1293813" lvl="1" indent="-341313">
              <a:lnSpc>
                <a:spcPct val="85000"/>
              </a:lnSpc>
              <a:spcBef>
                <a:spcPts val="600"/>
              </a:spcBef>
              <a:buClr>
                <a:srgbClr val="294144"/>
              </a:buClr>
              <a:buFont typeface="Wingdings" charset="2"/>
              <a:buChar char="§"/>
            </a:pPr>
            <a:r>
              <a:rPr lang="en-US" sz="3600" dirty="0">
                <a:solidFill>
                  <a:schemeClr val="accent1">
                    <a:lumMod val="75000"/>
                  </a:schemeClr>
                </a:solidFill>
              </a:rPr>
              <a:t>sentence lengths?</a:t>
            </a:r>
          </a:p>
        </p:txBody>
      </p:sp>
      <p:pic>
        <p:nvPicPr>
          <p:cNvPr id="4" name="Picture 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5504687" y="5328887"/>
            <a:ext cx="3182112" cy="131978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83" y="274638"/>
            <a:ext cx="8888505" cy="1143000"/>
          </a:xfrm>
        </p:spPr>
        <p:txBody>
          <a:bodyPr>
            <a:normAutofit/>
          </a:bodyPr>
          <a:lstStyle/>
          <a:p>
            <a:pPr algn="ctr"/>
            <a:r>
              <a:rPr lang="en-US" sz="4000" dirty="0"/>
              <a:t>Sentence </a:t>
            </a:r>
            <a:r>
              <a:rPr lang="en-US" sz="4000" dirty="0" smtClean="0"/>
              <a:t>Fluency: Key Concepts</a:t>
            </a:r>
            <a:endParaRPr lang="en-US" sz="4000" dirty="0"/>
          </a:p>
        </p:txBody>
      </p:sp>
      <p:sp>
        <p:nvSpPr>
          <p:cNvPr id="3" name="Content Placeholder 2"/>
          <p:cNvSpPr>
            <a:spLocks noGrp="1"/>
          </p:cNvSpPr>
          <p:nvPr>
            <p:ph idx="1"/>
          </p:nvPr>
        </p:nvSpPr>
        <p:spPr/>
        <p:txBody>
          <a:bodyPr>
            <a:normAutofit/>
          </a:bodyPr>
          <a:lstStyle/>
          <a:p>
            <a:r>
              <a:rPr lang="en-US" sz="4000" dirty="0">
                <a:solidFill>
                  <a:schemeClr val="accent4">
                    <a:lumMod val="75000"/>
                  </a:schemeClr>
                </a:solidFill>
              </a:rPr>
              <a:t>Marking punctuation is scored under conventions.  “Sense of sentence” shows when reading aloud.</a:t>
            </a:r>
          </a:p>
          <a:p>
            <a:r>
              <a:rPr lang="en-US" sz="4000" dirty="0">
                <a:solidFill>
                  <a:schemeClr val="accent4">
                    <a:lumMod val="75000"/>
                  </a:schemeClr>
                </a:solidFill>
              </a:rPr>
              <a:t>Missing words can affect fluency</a:t>
            </a:r>
          </a:p>
          <a:p>
            <a:r>
              <a:rPr lang="en-US" sz="4000" dirty="0">
                <a:solidFill>
                  <a:schemeClr val="accent4">
                    <a:lumMod val="75000"/>
                  </a:schemeClr>
                </a:solidFill>
              </a:rPr>
              <a:t>Inverted word order can affect fluency</a:t>
            </a:r>
          </a:p>
        </p:txBody>
      </p:sp>
      <p:pic>
        <p:nvPicPr>
          <p:cNvPr id="4" name="Picture 3"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5504687" y="5328887"/>
            <a:ext cx="3182112" cy="131978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532" y="274638"/>
            <a:ext cx="8602824" cy="1143000"/>
          </a:xfrm>
        </p:spPr>
        <p:txBody>
          <a:bodyPr>
            <a:noAutofit/>
          </a:bodyPr>
          <a:lstStyle/>
          <a:p>
            <a:r>
              <a:rPr lang="en-US" sz="4200" dirty="0"/>
              <a:t>Let’s Review the Scoring Guide</a:t>
            </a:r>
          </a:p>
        </p:txBody>
      </p:sp>
      <p:sp>
        <p:nvSpPr>
          <p:cNvPr id="3" name="Content Placeholder 2"/>
          <p:cNvSpPr>
            <a:spLocks noGrp="1"/>
          </p:cNvSpPr>
          <p:nvPr>
            <p:ph idx="1"/>
          </p:nvPr>
        </p:nvSpPr>
        <p:spPr>
          <a:xfrm>
            <a:off x="4889233" y="1529604"/>
            <a:ext cx="3900197" cy="4708525"/>
          </a:xfrm>
        </p:spPr>
        <p:txBody>
          <a:bodyPr/>
          <a:lstStyle/>
          <a:p>
            <a:pPr>
              <a:spcBef>
                <a:spcPts val="0"/>
              </a:spcBef>
              <a:buNone/>
            </a:pPr>
            <a:r>
              <a:rPr lang="en-US" dirty="0"/>
              <a:t>	</a:t>
            </a:r>
            <a:r>
              <a:rPr lang="en-US" sz="4000" dirty="0">
                <a:solidFill>
                  <a:schemeClr val="accent2">
                    <a:lumMod val="75000"/>
                  </a:schemeClr>
                </a:solidFill>
              </a:rPr>
              <a:t>Highlight words and phrases that help distinguish a score of 3 from a 4 in Sentence Fluency</a:t>
            </a:r>
          </a:p>
        </p:txBody>
      </p:sp>
      <p:pic>
        <p:nvPicPr>
          <p:cNvPr id="4" name="Picture 3" descr="&quot; &quot;"/>
          <p:cNvPicPr>
            <a:picLocks noChangeAspect="1"/>
          </p:cNvPicPr>
          <p:nvPr/>
        </p:nvPicPr>
        <p:blipFill>
          <a:blip r:embed="rId3" cstate="print"/>
          <a:stretch>
            <a:fillRect/>
          </a:stretch>
        </p:blipFill>
        <p:spPr>
          <a:xfrm>
            <a:off x="1417320" y="1621043"/>
            <a:ext cx="2912184" cy="4368277"/>
          </a:xfrm>
          <a:prstGeom prst="round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quot; &quot;"/>
          <p:cNvPicPr>
            <a:picLocks noChangeAspect="1"/>
          </p:cNvPicPr>
          <p:nvPr/>
        </p:nvPicPr>
        <p:blipFill>
          <a:blip r:embed="rId3" cstate="print">
            <a:clrChange>
              <a:clrFrom>
                <a:srgbClr val="FDFDFD"/>
              </a:clrFrom>
              <a:clrTo>
                <a:srgbClr val="FDFDFD">
                  <a:alpha val="0"/>
                </a:srgbClr>
              </a:clrTo>
            </a:clrChange>
          </a:blip>
          <a:stretch>
            <a:fillRect/>
          </a:stretch>
        </p:blipFill>
        <p:spPr>
          <a:xfrm>
            <a:off x="5715000" y="5538216"/>
            <a:ext cx="3182112" cy="1319784"/>
          </a:xfrm>
          <a:prstGeom prst="rect">
            <a:avLst/>
          </a:prstGeom>
        </p:spPr>
      </p:pic>
      <p:sp>
        <p:nvSpPr>
          <p:cNvPr id="2" name="Title 1"/>
          <p:cNvSpPr>
            <a:spLocks noGrp="1"/>
          </p:cNvSpPr>
          <p:nvPr>
            <p:ph type="title"/>
          </p:nvPr>
        </p:nvSpPr>
        <p:spPr/>
        <p:txBody>
          <a:bodyPr/>
          <a:lstStyle/>
          <a:p>
            <a:r>
              <a:rPr lang="en-US" dirty="0"/>
              <a:t>Let’s Score some Papers!</a:t>
            </a:r>
          </a:p>
        </p:txBody>
      </p:sp>
      <p:pic>
        <p:nvPicPr>
          <p:cNvPr id="4" name="Content Placeholder 3" descr="&quot; &quot;"/>
          <p:cNvPicPr>
            <a:picLocks noGrp="1" noChangeAspect="1"/>
          </p:cNvPicPr>
          <p:nvPr>
            <p:ph idx="1"/>
          </p:nvPr>
        </p:nvPicPr>
        <p:blipFill>
          <a:blip r:embed="rId4" cstate="print"/>
          <a:stretch>
            <a:fillRect/>
          </a:stretch>
        </p:blipFill>
        <p:spPr>
          <a:xfrm rot="20265200">
            <a:off x="940270" y="1823133"/>
            <a:ext cx="2857500" cy="3638550"/>
          </a:xfrm>
          <a:prstGeom prst="rect">
            <a:avLst/>
          </a:prstGeom>
        </p:spPr>
      </p:pic>
      <p:pic>
        <p:nvPicPr>
          <p:cNvPr id="6" name="Content Placeholder 3" descr="&quot; &quot;"/>
          <p:cNvPicPr>
            <a:picLocks noChangeAspect="1"/>
          </p:cNvPicPr>
          <p:nvPr/>
        </p:nvPicPr>
        <p:blipFill>
          <a:blip r:embed="rId5" cstate="print"/>
          <a:stretch>
            <a:fillRect/>
          </a:stretch>
        </p:blipFill>
        <p:spPr>
          <a:xfrm rot="1562444">
            <a:off x="5634639" y="2389293"/>
            <a:ext cx="3322319" cy="2895599"/>
          </a:xfrm>
          <a:prstGeom prst="rect">
            <a:avLst/>
          </a:prstGeom>
        </p:spPr>
      </p:pic>
      <p:pic>
        <p:nvPicPr>
          <p:cNvPr id="5" name="Picture 4" descr="&quot; &quot;"/>
          <p:cNvPicPr>
            <a:picLocks noChangeAspect="1"/>
          </p:cNvPicPr>
          <p:nvPr/>
        </p:nvPicPr>
        <p:blipFill>
          <a:blip r:embed="rId6" cstate="print"/>
          <a:srcRect b="26667"/>
          <a:stretch>
            <a:fillRect/>
          </a:stretch>
        </p:blipFill>
        <p:spPr>
          <a:xfrm>
            <a:off x="3124200" y="1932992"/>
            <a:ext cx="3276744" cy="2514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94527"/>
            <a:ext cx="7772400" cy="1470025"/>
          </a:xfrm>
        </p:spPr>
        <p:txBody>
          <a:bodyPr>
            <a:normAutofit/>
          </a:bodyPr>
          <a:lstStyle/>
          <a:p>
            <a:r>
              <a:rPr lang="en-US" sz="7200" b="1" dirty="0">
                <a:solidFill>
                  <a:srgbClr val="FFC000"/>
                </a:solidFill>
              </a:rPr>
              <a:t>Conventions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882" y="274638"/>
            <a:ext cx="8532159" cy="1143000"/>
          </a:xfrm>
        </p:spPr>
        <p:txBody>
          <a:bodyPr>
            <a:normAutofit/>
          </a:bodyPr>
          <a:lstStyle/>
          <a:p>
            <a:pPr algn="ctr"/>
            <a:r>
              <a:rPr lang="en-US" sz="4800" dirty="0" smtClean="0"/>
              <a:t>Conventions: the basics</a:t>
            </a:r>
            <a:endParaRPr lang="en-US" sz="4800" dirty="0"/>
          </a:p>
        </p:txBody>
      </p:sp>
      <p:pic>
        <p:nvPicPr>
          <p:cNvPr id="5" name="Content Placeholder 4" descr="&quot; &quot;"/>
          <p:cNvPicPr>
            <a:picLocks noGrp="1" noChangeAspect="1"/>
          </p:cNvPicPr>
          <p:nvPr>
            <p:ph idx="1"/>
          </p:nvPr>
        </p:nvPicPr>
        <p:blipFill>
          <a:blip r:embed="rId3" cstate="print"/>
          <a:stretch>
            <a:fillRect/>
          </a:stretch>
        </p:blipFill>
        <p:spPr>
          <a:xfrm>
            <a:off x="1732547" y="1549224"/>
            <a:ext cx="6078747" cy="4594402"/>
          </a:xfrm>
        </p:spPr>
      </p:pic>
      <p:sp>
        <p:nvSpPr>
          <p:cNvPr id="6" name="TextBox 5"/>
          <p:cNvSpPr txBox="1"/>
          <p:nvPr/>
        </p:nvSpPr>
        <p:spPr>
          <a:xfrm rot="20610485">
            <a:off x="2189538" y="2307219"/>
            <a:ext cx="1311415" cy="400110"/>
          </a:xfrm>
          <a:prstGeom prst="rect">
            <a:avLst/>
          </a:prstGeom>
          <a:noFill/>
        </p:spPr>
        <p:txBody>
          <a:bodyPr wrap="square" rtlCol="0">
            <a:spAutoFit/>
          </a:bodyPr>
          <a:lstStyle/>
          <a:p>
            <a:r>
              <a:rPr lang="en-US" sz="2000" b="1" dirty="0">
                <a:solidFill>
                  <a:schemeClr val="bg1"/>
                </a:solidFill>
              </a:rPr>
              <a:t>Spelling</a:t>
            </a:r>
          </a:p>
        </p:txBody>
      </p:sp>
      <p:sp>
        <p:nvSpPr>
          <p:cNvPr id="8" name="TextBox 7"/>
          <p:cNvSpPr txBox="1"/>
          <p:nvPr/>
        </p:nvSpPr>
        <p:spPr>
          <a:xfrm>
            <a:off x="4924563" y="3576481"/>
            <a:ext cx="1347876" cy="707886"/>
          </a:xfrm>
          <a:prstGeom prst="rect">
            <a:avLst/>
          </a:prstGeom>
          <a:noFill/>
        </p:spPr>
        <p:txBody>
          <a:bodyPr wrap="square" rtlCol="0">
            <a:spAutoFit/>
          </a:bodyPr>
          <a:lstStyle/>
          <a:p>
            <a:r>
              <a:rPr lang="en-US" sz="2000" dirty="0">
                <a:solidFill>
                  <a:schemeClr val="bg1"/>
                </a:solidFill>
              </a:rPr>
              <a:t>Run-on sentences</a:t>
            </a:r>
          </a:p>
        </p:txBody>
      </p:sp>
      <p:sp>
        <p:nvSpPr>
          <p:cNvPr id="9" name="TextBox 8"/>
          <p:cNvSpPr txBox="1"/>
          <p:nvPr/>
        </p:nvSpPr>
        <p:spPr>
          <a:xfrm rot="19436085">
            <a:off x="4795578" y="2432694"/>
            <a:ext cx="1509199" cy="400110"/>
          </a:xfrm>
          <a:prstGeom prst="rect">
            <a:avLst/>
          </a:prstGeom>
          <a:noFill/>
        </p:spPr>
        <p:txBody>
          <a:bodyPr wrap="square" rtlCol="0">
            <a:spAutoFit/>
          </a:bodyPr>
          <a:lstStyle/>
          <a:p>
            <a:r>
              <a:rPr lang="en-US" sz="2000" b="1" dirty="0">
                <a:solidFill>
                  <a:schemeClr val="bg1"/>
                </a:solidFill>
              </a:rPr>
              <a:t>Fragments</a:t>
            </a:r>
          </a:p>
        </p:txBody>
      </p:sp>
      <p:sp>
        <p:nvSpPr>
          <p:cNvPr id="10" name="TextBox 9"/>
          <p:cNvSpPr txBox="1"/>
          <p:nvPr/>
        </p:nvSpPr>
        <p:spPr>
          <a:xfrm rot="1214687">
            <a:off x="2159722" y="3576481"/>
            <a:ext cx="1099093" cy="646331"/>
          </a:xfrm>
          <a:prstGeom prst="rect">
            <a:avLst/>
          </a:prstGeom>
          <a:noFill/>
        </p:spPr>
        <p:txBody>
          <a:bodyPr wrap="square" rtlCol="0">
            <a:spAutoFit/>
          </a:bodyPr>
          <a:lstStyle/>
          <a:p>
            <a:r>
              <a:rPr lang="en-US" dirty="0"/>
              <a:t>Comma splices</a:t>
            </a:r>
          </a:p>
        </p:txBody>
      </p:sp>
      <p:sp>
        <p:nvSpPr>
          <p:cNvPr id="11" name="TextBox 10"/>
          <p:cNvSpPr txBox="1"/>
          <p:nvPr/>
        </p:nvSpPr>
        <p:spPr>
          <a:xfrm rot="20648951">
            <a:off x="2157454" y="4881097"/>
            <a:ext cx="1311415" cy="1015663"/>
          </a:xfrm>
          <a:prstGeom prst="rect">
            <a:avLst/>
          </a:prstGeom>
          <a:noFill/>
        </p:spPr>
        <p:txBody>
          <a:bodyPr wrap="square" rtlCol="0">
            <a:spAutoFit/>
          </a:bodyPr>
          <a:lstStyle/>
          <a:p>
            <a:r>
              <a:rPr lang="en-US" sz="2000" dirty="0">
                <a:solidFill>
                  <a:schemeClr val="bg1"/>
                </a:solidFill>
              </a:rPr>
              <a:t>Internal comma use</a:t>
            </a:r>
          </a:p>
        </p:txBody>
      </p:sp>
      <p:sp>
        <p:nvSpPr>
          <p:cNvPr id="12" name="TextBox 11"/>
          <p:cNvSpPr txBox="1"/>
          <p:nvPr/>
        </p:nvSpPr>
        <p:spPr>
          <a:xfrm>
            <a:off x="6293224" y="2132187"/>
            <a:ext cx="1518070" cy="923330"/>
          </a:xfrm>
          <a:prstGeom prst="rect">
            <a:avLst/>
          </a:prstGeom>
          <a:noFill/>
        </p:spPr>
        <p:txBody>
          <a:bodyPr wrap="square" rtlCol="0">
            <a:spAutoFit/>
          </a:bodyPr>
          <a:lstStyle/>
          <a:p>
            <a:pPr algn="ctr"/>
            <a:r>
              <a:rPr lang="en-US" dirty="0"/>
              <a:t>End of sentence punctuation</a:t>
            </a:r>
          </a:p>
        </p:txBody>
      </p:sp>
      <p:sp>
        <p:nvSpPr>
          <p:cNvPr id="13" name="TextBox 12"/>
          <p:cNvSpPr txBox="1"/>
          <p:nvPr/>
        </p:nvSpPr>
        <p:spPr>
          <a:xfrm rot="1035992">
            <a:off x="3537551" y="2201439"/>
            <a:ext cx="1630534" cy="369332"/>
          </a:xfrm>
          <a:prstGeom prst="rect">
            <a:avLst/>
          </a:prstGeom>
          <a:noFill/>
        </p:spPr>
        <p:txBody>
          <a:bodyPr wrap="square" rtlCol="0">
            <a:spAutoFit/>
          </a:bodyPr>
          <a:lstStyle/>
          <a:p>
            <a:r>
              <a:rPr lang="en-US" dirty="0"/>
              <a:t>Capitalization</a:t>
            </a:r>
          </a:p>
        </p:txBody>
      </p:sp>
      <p:sp>
        <p:nvSpPr>
          <p:cNvPr id="14" name="TextBox 13"/>
          <p:cNvSpPr txBox="1"/>
          <p:nvPr/>
        </p:nvSpPr>
        <p:spPr>
          <a:xfrm rot="1190042">
            <a:off x="3590839" y="3606116"/>
            <a:ext cx="1290917" cy="646331"/>
          </a:xfrm>
          <a:prstGeom prst="rect">
            <a:avLst/>
          </a:prstGeom>
          <a:noFill/>
        </p:spPr>
        <p:txBody>
          <a:bodyPr wrap="square" rtlCol="0">
            <a:spAutoFit/>
          </a:bodyPr>
          <a:lstStyle/>
          <a:p>
            <a:r>
              <a:rPr lang="en-US" dirty="0">
                <a:solidFill>
                  <a:schemeClr val="bg1"/>
                </a:solidFill>
              </a:rPr>
              <a:t>Pronoun agreement</a:t>
            </a:r>
          </a:p>
        </p:txBody>
      </p:sp>
      <p:sp>
        <p:nvSpPr>
          <p:cNvPr id="15" name="TextBox 14"/>
          <p:cNvSpPr txBox="1"/>
          <p:nvPr/>
        </p:nvSpPr>
        <p:spPr>
          <a:xfrm rot="1091560">
            <a:off x="6555414" y="3843905"/>
            <a:ext cx="1247564" cy="677108"/>
          </a:xfrm>
          <a:prstGeom prst="rect">
            <a:avLst/>
          </a:prstGeom>
          <a:noFill/>
        </p:spPr>
        <p:txBody>
          <a:bodyPr wrap="square" rtlCol="0">
            <a:spAutoFit/>
          </a:bodyPr>
          <a:lstStyle/>
          <a:p>
            <a:pPr algn="ctr"/>
            <a:r>
              <a:rPr lang="en-US" dirty="0">
                <a:solidFill>
                  <a:schemeClr val="bg1"/>
                </a:solidFill>
              </a:rPr>
              <a:t>Quotation         </a:t>
            </a:r>
            <a:r>
              <a:rPr lang="en-US" sz="2000" dirty="0">
                <a:solidFill>
                  <a:schemeClr val="bg1"/>
                </a:solidFill>
              </a:rPr>
              <a:t>marks</a:t>
            </a:r>
          </a:p>
        </p:txBody>
      </p:sp>
      <p:sp>
        <p:nvSpPr>
          <p:cNvPr id="16" name="TextBox 15"/>
          <p:cNvSpPr txBox="1"/>
          <p:nvPr/>
        </p:nvSpPr>
        <p:spPr>
          <a:xfrm rot="20801958">
            <a:off x="5008708" y="5208295"/>
            <a:ext cx="1398495" cy="646331"/>
          </a:xfrm>
          <a:prstGeom prst="rect">
            <a:avLst/>
          </a:prstGeom>
          <a:noFill/>
        </p:spPr>
        <p:txBody>
          <a:bodyPr wrap="square" rtlCol="0">
            <a:spAutoFit/>
          </a:bodyPr>
          <a:lstStyle/>
          <a:p>
            <a:r>
              <a:rPr lang="en-US" dirty="0">
                <a:solidFill>
                  <a:schemeClr val="bg1"/>
                </a:solidFill>
              </a:rPr>
              <a:t>Noun/verb agreement</a:t>
            </a:r>
          </a:p>
        </p:txBody>
      </p:sp>
      <p:sp>
        <p:nvSpPr>
          <p:cNvPr id="17" name="TextBox 16"/>
          <p:cNvSpPr txBox="1"/>
          <p:nvPr/>
        </p:nvSpPr>
        <p:spPr>
          <a:xfrm rot="722366">
            <a:off x="6756086" y="5105527"/>
            <a:ext cx="1007082" cy="707886"/>
          </a:xfrm>
          <a:prstGeom prst="rect">
            <a:avLst/>
          </a:prstGeom>
          <a:noFill/>
        </p:spPr>
        <p:txBody>
          <a:bodyPr wrap="square" rtlCol="0">
            <a:spAutoFit/>
          </a:bodyPr>
          <a:lstStyle/>
          <a:p>
            <a:r>
              <a:rPr lang="en-US" sz="2000" dirty="0">
                <a:solidFill>
                  <a:schemeClr val="bg1"/>
                </a:solidFill>
              </a:rPr>
              <a:t>Point of view</a:t>
            </a:r>
          </a:p>
        </p:txBody>
      </p:sp>
      <p:sp>
        <p:nvSpPr>
          <p:cNvPr id="18" name="TextBox 17"/>
          <p:cNvSpPr txBox="1"/>
          <p:nvPr/>
        </p:nvSpPr>
        <p:spPr>
          <a:xfrm rot="2111274">
            <a:off x="3376899" y="5122251"/>
            <a:ext cx="1653003" cy="400110"/>
          </a:xfrm>
          <a:prstGeom prst="rect">
            <a:avLst/>
          </a:prstGeom>
          <a:noFill/>
        </p:spPr>
        <p:txBody>
          <a:bodyPr wrap="square" rtlCol="0">
            <a:spAutoFit/>
          </a:bodyPr>
          <a:lstStyle/>
          <a:p>
            <a:r>
              <a:rPr lang="en-US" sz="2000" dirty="0">
                <a:solidFill>
                  <a:schemeClr val="bg1"/>
                </a:solidFill>
              </a:rPr>
              <a:t>Apostrophes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etallic wa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Estimated_x0020_Creation_x0020_Date xmlns="ade45190-58ad-4205-9511-327de626788e" xsi:nil="true"/>
    <Remediation_x0020_Date xmlns="ade45190-58ad-4205-9511-327de626788e">2020-01-02T08:00:00+00:00</Remediation_x0020_Date>
    <Priority xmlns="ade45190-58ad-4205-9511-327de626788e">New</Priorit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DEBD80F6EFF343A082A1AF9D939F5E" ma:contentTypeVersion="7" ma:contentTypeDescription="Create a new document." ma:contentTypeScope="" ma:versionID="a93e56043d4ffc9d723a8d24e36804c0">
  <xsd:schema xmlns:xsd="http://www.w3.org/2001/XMLSchema" xmlns:xs="http://www.w3.org/2001/XMLSchema" xmlns:p="http://schemas.microsoft.com/office/2006/metadata/properties" xmlns:ns1="http://schemas.microsoft.com/sharepoint/v3" xmlns:ns2="ade45190-58ad-4205-9511-327de626788e" xmlns:ns3="54031767-dd6d-417c-ab73-583408f47564" targetNamespace="http://schemas.microsoft.com/office/2006/metadata/properties" ma:root="true" ma:fieldsID="4d0e905daf0fcf89a2dfe5f2d35fb5ab" ns1:_="" ns2:_="" ns3:_="">
    <xsd:import namespace="http://schemas.microsoft.com/sharepoint/v3"/>
    <xsd:import namespace="ade45190-58ad-4205-9511-327de626788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de45190-58ad-4205-9511-327de626788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E3A538-413D-4AE2-B735-3E5F929C1743}"/>
</file>

<file path=customXml/itemProps2.xml><?xml version="1.0" encoding="utf-8"?>
<ds:datastoreItem xmlns:ds="http://schemas.openxmlformats.org/officeDocument/2006/customXml" ds:itemID="{51CD8A4D-5A9A-4F2A-BCCA-EFA176BE76C2}"/>
</file>

<file path=customXml/itemProps3.xml><?xml version="1.0" encoding="utf-8"?>
<ds:datastoreItem xmlns:ds="http://schemas.openxmlformats.org/officeDocument/2006/customXml" ds:itemID="{AA32DD4C-E15D-4D89-9C97-29AE4673F580}"/>
</file>

<file path=docProps/app.xml><?xml version="1.0" encoding="utf-8"?>
<Properties xmlns="http://schemas.openxmlformats.org/officeDocument/2006/extended-properties" xmlns:vt="http://schemas.openxmlformats.org/officeDocument/2006/docPropsVTypes">
  <Template/>
  <TotalTime>676</TotalTime>
  <Words>1820</Words>
  <Application>Microsoft Office PowerPoint</Application>
  <PresentationFormat>On-screen Show (4:3)</PresentationFormat>
  <Paragraphs>169</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Corbel</vt:lpstr>
      <vt:lpstr>Helvetica</vt:lpstr>
      <vt:lpstr>Lucida Grande</vt:lpstr>
      <vt:lpstr>Times New Roman</vt:lpstr>
      <vt:lpstr>Wingdings</vt:lpstr>
      <vt:lpstr>metallic waves</vt:lpstr>
      <vt:lpstr>The Essential Skill of Writing</vt:lpstr>
      <vt:lpstr>Goals for this Workshop</vt:lpstr>
      <vt:lpstr>Sentence Fluency</vt:lpstr>
      <vt:lpstr>Sentence Fluency: Key elements</vt:lpstr>
      <vt:lpstr>Sentence Fluency: Key Concepts</vt:lpstr>
      <vt:lpstr>Let’s Review the Scoring Guide</vt:lpstr>
      <vt:lpstr>Let’s Score some Papers!</vt:lpstr>
      <vt:lpstr>Conventions</vt:lpstr>
      <vt:lpstr>Conventions: the basics</vt:lpstr>
      <vt:lpstr>Conventions, Analyze:</vt:lpstr>
      <vt:lpstr>Conventions, Reference Chart</vt:lpstr>
      <vt:lpstr>Conventions,  guiding Scoring Questions</vt:lpstr>
      <vt:lpstr>Conventions guiding Scoring Questions, cont.</vt:lpstr>
      <vt:lpstr>Slide 14 Blank Title</vt:lpstr>
      <vt:lpstr>Slide 15 Blank Title</vt:lpstr>
      <vt:lpstr>Slide 16 Blank Title</vt:lpstr>
      <vt:lpstr>Slide 17 Blank Title</vt:lpstr>
      <vt:lpstr>Slide 18 Blank Title</vt:lpstr>
      <vt:lpstr>Slide 19 Blank Title</vt:lpstr>
      <vt:lpstr>Slide 20 Blank Title</vt:lpstr>
      <vt:lpstr>Let’s Review the Scoring Guide Again</vt:lpstr>
      <vt:lpstr>Let’s Score some Papers! Again</vt:lpstr>
      <vt:lpstr>Resources to Practice Scoring</vt:lpstr>
      <vt:lpstr>Thank you for your attention!</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subject/>
  <dc:creator>Barbara Wolfe</dc:creator>
  <cp:keywords/>
  <dc:description/>
  <cp:lastModifiedBy>"AspengrK"</cp:lastModifiedBy>
  <cp:revision>91</cp:revision>
  <dcterms:created xsi:type="dcterms:W3CDTF">2010-11-24T20:49:24Z</dcterms:created>
  <dcterms:modified xsi:type="dcterms:W3CDTF">2019-10-31T02:55:01Z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TC300049909990</vt:lpwstr>
  </property>
  <property fmtid="{D5CDD505-2E9C-101B-9397-08002B2CF9AE}" pid="3" name="ContentTypeId">
    <vt:lpwstr>0x01010096DEBD80F6EFF343A082A1AF9D939F5E</vt:lpwstr>
  </property>
</Properties>
</file>