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q/ix8XhggQ4mI8iY51xmDJUaz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112" y="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customschemas.google.com/relationships/presentationmetadata" Target="metadata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1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2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82aee008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200" cy="324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82aee008d7_0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82aee008d7_0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8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ogo only">
  <p:cSld name="Logo only"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title"/>
          </p:nvPr>
        </p:nvSpPr>
        <p:spPr>
          <a:xfrm>
            <a:off x="619597" y="293598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1" name="Google Shape;21;p16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6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6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39081" y="615148"/>
            <a:ext cx="4296302" cy="2136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6" descr="Decorative blue swoosh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400138"/>
            <a:ext cx="9144000" cy="210353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16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3887391" y="1992834"/>
            <a:ext cx="4629150" cy="386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29841" y="3593039"/>
            <a:ext cx="2949178" cy="2275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6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>
            <a:spLocks noGrp="1"/>
          </p:cNvSpPr>
          <p:nvPr>
            <p:ph type="pic" idx="2"/>
          </p:nvPr>
        </p:nvSpPr>
        <p:spPr>
          <a:xfrm>
            <a:off x="3887391" y="1999818"/>
            <a:ext cx="4629150" cy="386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body" idx="1"/>
          </p:nvPr>
        </p:nvSpPr>
        <p:spPr>
          <a:xfrm>
            <a:off x="629841" y="3613978"/>
            <a:ext cx="2949178" cy="224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Logo only">
  <p:cSld name="no pattern_Logo only">
    <p:bg>
      <p:bgPr>
        <a:solidFill>
          <a:schemeClr val="lt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8"/>
          <p:cNvSpPr txBox="1">
            <a:spLocks noGrp="1"/>
          </p:cNvSpPr>
          <p:nvPr>
            <p:ph type="title"/>
          </p:nvPr>
        </p:nvSpPr>
        <p:spPr>
          <a:xfrm>
            <a:off x="619597" y="293598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1" name="Google Shape;91;p28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28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39081" y="615148"/>
            <a:ext cx="4296302" cy="2136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8" descr="Decorative blue swoosh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400138"/>
            <a:ext cx="9144000" cy="210353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no pattern_Blank">
  <p:cSld name="1_no pattern_Blank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/>
          <p:nvPr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9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8" name="Google Shape;98;p29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9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9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Slide">
  <p:cSld name="no pattern_Title Slide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itle and Content">
  <p:cSld name="no pattern_Title and Conten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1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1"/>
          <p:cNvSpPr txBox="1">
            <a:spLocks noGrp="1"/>
          </p:cNvSpPr>
          <p:nvPr>
            <p:ph type="body" idx="1"/>
          </p:nvPr>
        </p:nvSpPr>
        <p:spPr>
          <a:xfrm>
            <a:off x="692024" y="2748246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31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Two Content">
  <p:cSld name="no pattern_Two Conten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2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2"/>
          <p:cNvSpPr txBox="1">
            <a:spLocks noGrp="1"/>
          </p:cNvSpPr>
          <p:nvPr>
            <p:ph type="body" idx="1"/>
          </p:nvPr>
        </p:nvSpPr>
        <p:spPr>
          <a:xfrm>
            <a:off x="6558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32"/>
          <p:cNvSpPr txBox="1">
            <a:spLocks noGrp="1"/>
          </p:cNvSpPr>
          <p:nvPr>
            <p:ph type="body" idx="2"/>
          </p:nvPr>
        </p:nvSpPr>
        <p:spPr>
          <a:xfrm>
            <a:off x="46563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2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mparison">
  <p:cSld name="no pattern_Comparison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3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3"/>
          <p:cNvSpPr txBox="1"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33"/>
          <p:cNvSpPr txBox="1">
            <a:spLocks noGrp="1"/>
          </p:cNvSpPr>
          <p:nvPr>
            <p:ph type="body" idx="2"/>
          </p:nvPr>
        </p:nvSpPr>
        <p:spPr>
          <a:xfrm>
            <a:off x="584574" y="3372933"/>
            <a:ext cx="3868340" cy="2240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33"/>
          <p:cNvSpPr txBox="1">
            <a:spLocks noGrp="1"/>
          </p:cNvSpPr>
          <p:nvPr>
            <p:ph type="body" idx="3"/>
          </p:nvPr>
        </p:nvSpPr>
        <p:spPr>
          <a:xfrm>
            <a:off x="4583884" y="2471440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33"/>
          <p:cNvSpPr txBox="1">
            <a:spLocks noGrp="1"/>
          </p:cNvSpPr>
          <p:nvPr>
            <p:ph type="body" idx="4"/>
          </p:nvPr>
        </p:nvSpPr>
        <p:spPr>
          <a:xfrm>
            <a:off x="4583884" y="3372934"/>
            <a:ext cx="3887391" cy="224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33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Blank">
  <p:cSld name="no pattern_Blank">
    <p:bg>
      <p:bgPr>
        <a:solidFill>
          <a:schemeClr val="lt1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4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4" name="Google Shape;124;p34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34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34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3_Blank">
  <p:cSld name="no pattern_3_Blank"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5"/>
          <p:cNvSpPr txBox="1">
            <a:spLocks noGrp="1"/>
          </p:cNvSpPr>
          <p:nvPr>
            <p:ph type="title"/>
          </p:nvPr>
        </p:nvSpPr>
        <p:spPr>
          <a:xfrm>
            <a:off x="120178" y="138546"/>
            <a:ext cx="8924544" cy="793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9" name="Google Shape;129;p35" descr="Decorative blue bar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35" descr="Oregon Department of Education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1552" y="5594283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5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8" name="Google Shape;28;p17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494853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7"/>
          <p:cNvSpPr txBox="1"/>
          <p:nvPr/>
        </p:nvSpPr>
        <p:spPr>
          <a:xfrm>
            <a:off x="0" y="1034505"/>
            <a:ext cx="9144000" cy="9497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" name="Google Shape;30;p17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17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no pattern_1_Blank">
  <p:cSld name="no pattern_1_Blank">
    <p:bg>
      <p:bgPr>
        <a:solidFill>
          <a:schemeClr val="accen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6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4" name="Google Shape;134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0611" y="53562"/>
            <a:ext cx="1972448" cy="980911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6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Content with Caption">
  <p:cSld name="no pattern_Content with Caption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7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7"/>
          <p:cNvSpPr txBox="1">
            <a:spLocks noGrp="1"/>
          </p:cNvSpPr>
          <p:nvPr>
            <p:ph type="body" idx="1"/>
          </p:nvPr>
        </p:nvSpPr>
        <p:spPr>
          <a:xfrm>
            <a:off x="3887391" y="1992834"/>
            <a:ext cx="4629150" cy="3868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9" name="Google Shape;139;p37"/>
          <p:cNvSpPr txBox="1">
            <a:spLocks noGrp="1"/>
          </p:cNvSpPr>
          <p:nvPr>
            <p:ph type="body" idx="2"/>
          </p:nvPr>
        </p:nvSpPr>
        <p:spPr>
          <a:xfrm>
            <a:off x="629841" y="3593039"/>
            <a:ext cx="2949178" cy="2275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0" name="Google Shape;140;p37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pattern_Picture with Caption">
  <p:cSld name="no pattern_Picture with Caption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8"/>
          <p:cNvSpPr txBox="1">
            <a:spLocks noGrp="1"/>
          </p:cNvSpPr>
          <p:nvPr>
            <p:ph type="title"/>
          </p:nvPr>
        </p:nvSpPr>
        <p:spPr>
          <a:xfrm>
            <a:off x="2711848" y="111581"/>
            <a:ext cx="6322423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8"/>
          <p:cNvSpPr>
            <a:spLocks noGrp="1"/>
          </p:cNvSpPr>
          <p:nvPr>
            <p:ph type="pic" idx="2"/>
          </p:nvPr>
        </p:nvSpPr>
        <p:spPr>
          <a:xfrm>
            <a:off x="3887391" y="1999818"/>
            <a:ext cx="4629150" cy="386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Google Shape;144;p38"/>
          <p:cNvSpPr txBox="1">
            <a:spLocks noGrp="1"/>
          </p:cNvSpPr>
          <p:nvPr>
            <p:ph type="body" idx="1"/>
          </p:nvPr>
        </p:nvSpPr>
        <p:spPr>
          <a:xfrm>
            <a:off x="629841" y="3613978"/>
            <a:ext cx="2949178" cy="224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5" name="Google Shape;145;p38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1"/>
          </p:nvPr>
        </p:nvSpPr>
        <p:spPr>
          <a:xfrm>
            <a:off x="692024" y="2748246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1"/>
          </p:nvPr>
        </p:nvSpPr>
        <p:spPr>
          <a:xfrm>
            <a:off x="6558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2"/>
          </p:nvPr>
        </p:nvSpPr>
        <p:spPr>
          <a:xfrm>
            <a:off x="4656311" y="2558123"/>
            <a:ext cx="38862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>
            <a:spLocks noGrp="1"/>
          </p:cNvSpPr>
          <p:nvPr>
            <p:ph type="title"/>
          </p:nvPr>
        </p:nvSpPr>
        <p:spPr>
          <a:xfrm>
            <a:off x="2679825" y="93193"/>
            <a:ext cx="6400800" cy="85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body" idx="1"/>
          </p:nvPr>
        </p:nvSpPr>
        <p:spPr>
          <a:xfrm>
            <a:off x="584574" y="2471440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2"/>
          </p:nvPr>
        </p:nvSpPr>
        <p:spPr>
          <a:xfrm>
            <a:off x="584574" y="3372933"/>
            <a:ext cx="3868340" cy="2240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3"/>
          </p:nvPr>
        </p:nvSpPr>
        <p:spPr>
          <a:xfrm>
            <a:off x="4583884" y="2471440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body" idx="4"/>
          </p:nvPr>
        </p:nvSpPr>
        <p:spPr>
          <a:xfrm>
            <a:off x="4583884" y="3372934"/>
            <a:ext cx="3887391" cy="2240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6" name="Google Shape;56;p22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22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22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90611" y="53562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2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3_Blank">
  <p:cSld name="3_Blank"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title"/>
          </p:nvPr>
        </p:nvSpPr>
        <p:spPr>
          <a:xfrm>
            <a:off x="120178" y="138546"/>
            <a:ext cx="8924544" cy="793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2" name="Google Shape;62;p23" descr="Decorative geometric patter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494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3" descr="Decorative blue ba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3" descr="Oregon Department of Education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71552" y="5594283"/>
            <a:ext cx="1972448" cy="980912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3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Blank">
  <p:cSld name="1_Blank">
    <p:bg>
      <p:bgPr>
        <a:solidFill>
          <a:schemeClr val="accen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4"/>
          <p:cNvSpPr txBox="1">
            <a:spLocks noGrp="1"/>
          </p:cNvSpPr>
          <p:nvPr>
            <p:ph type="title"/>
          </p:nvPr>
        </p:nvSpPr>
        <p:spPr>
          <a:xfrm>
            <a:off x="1881838" y="111581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8" name="Google Shape;6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0611" y="53562"/>
            <a:ext cx="1972448" cy="980911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15" descr="Decorative geometric pattern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1"/>
            <a:ext cx="9144000" cy="6494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5" descr="Decorative blue swoosh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1" y="-902"/>
            <a:ext cx="9144001" cy="2075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5" descr="Decorative blue bar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 txBox="1"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5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5" descr="Oregon Department of Education Logo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5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7"/>
          <p:cNvSpPr txBox="1">
            <a:spLocks noGrp="1"/>
          </p:cNvSpPr>
          <p:nvPr>
            <p:ph type="title"/>
          </p:nvPr>
        </p:nvSpPr>
        <p:spPr>
          <a:xfrm>
            <a:off x="628650" y="199848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82" name="Google Shape;82;p27" descr="Decorative blue swoosh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" y="-902"/>
            <a:ext cx="9144001" cy="2075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7" descr="Decorative blue bar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6494854"/>
            <a:ext cx="9144000" cy="368372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628650" y="3427255"/>
            <a:ext cx="7886700" cy="274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5" name="Google Shape;85;p2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7" descr="Oregon Department of Education Logo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5173" y="186164"/>
            <a:ext cx="2710888" cy="1348143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27"/>
          <p:cNvSpPr txBox="1">
            <a:spLocks noGrp="1"/>
          </p:cNvSpPr>
          <p:nvPr>
            <p:ph type="sldNum" idx="12"/>
          </p:nvPr>
        </p:nvSpPr>
        <p:spPr>
          <a:xfrm>
            <a:off x="6457950" y="6492537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de/students-and-family/healthsafety/Pages/COVID19.asp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esforlife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eachoutoregon.org/" TargetMode="External"/><Relationship Id="rId4" Type="http://schemas.openxmlformats.org/officeDocument/2006/relationships/hyperlink" Target="https://www.oregon.gov/ode/students-and-family/healthsafety/Documents/9.%20How%20Adults%20Can%20Help%20to%20Prevent%20Suicide.docx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grace.bullock@ode.state.or.u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eth.wigham@ode.state.or.u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egon.gov/ode/students-and-family/healthsafety/Pages/COVID19.asp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"/>
          <p:cNvSpPr txBox="1">
            <a:spLocks noGrp="1"/>
          </p:cNvSpPr>
          <p:nvPr>
            <p:ph type="title"/>
          </p:nvPr>
        </p:nvSpPr>
        <p:spPr>
          <a:xfrm>
            <a:off x="619597" y="293598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/>
              <a:t>Mental Health and Social Support Guidance</a:t>
            </a:r>
            <a:br>
              <a:rPr lang="en-US" sz="3959"/>
            </a:br>
            <a:r>
              <a:rPr lang="en-US" sz="2790"/>
              <a:t>For School Counselors, Administrators and Other Mental Health Professionals</a:t>
            </a:r>
            <a:endParaRPr/>
          </a:p>
        </p:txBody>
      </p:sp>
      <p:sp>
        <p:nvSpPr>
          <p:cNvPr id="152" name="Google Shape;152;p1"/>
          <p:cNvSpPr txBox="1"/>
          <p:nvPr/>
        </p:nvSpPr>
        <p:spPr>
          <a:xfrm>
            <a:off x="3735733" y="5173579"/>
            <a:ext cx="165442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March 31, 2020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1"/>
          <p:cNvSpPr txBox="1">
            <a:spLocks noGrp="1"/>
          </p:cNvSpPr>
          <p:nvPr>
            <p:ph type="title"/>
          </p:nvPr>
        </p:nvSpPr>
        <p:spPr>
          <a:xfrm>
            <a:off x="-1" y="1028295"/>
            <a:ext cx="9021337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Tier 2A – Low level Targeted Support</a:t>
            </a:r>
            <a:endParaRPr/>
          </a:p>
        </p:txBody>
      </p:sp>
      <p:sp>
        <p:nvSpPr>
          <p:cNvPr id="221" name="Google Shape;221;p11"/>
          <p:cNvSpPr txBox="1">
            <a:spLocks noGrp="1"/>
          </p:cNvSpPr>
          <p:nvPr>
            <p:ph type="subTitle" idx="1"/>
          </p:nvPr>
        </p:nvSpPr>
        <p:spPr>
          <a:xfrm>
            <a:off x="989100" y="2665150"/>
            <a:ext cx="4879500" cy="36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10"/>
              <a:buNone/>
            </a:pPr>
            <a:r>
              <a:rPr lang="en-US" sz="2210" b="1">
                <a:solidFill>
                  <a:srgbClr val="0070C0"/>
                </a:solidFill>
              </a:rPr>
              <a:t>Student has moderate levels of distress.</a:t>
            </a:r>
            <a:endParaRPr sz="2210" b="1">
              <a:solidFill>
                <a:srgbClr val="0070C0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10"/>
              <a:buNone/>
            </a:pPr>
            <a:endParaRPr sz="2210" b="1">
              <a:solidFill>
                <a:srgbClr val="0070C0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r>
              <a:rPr lang="en-US" sz="2040"/>
              <a:t>No need for one-on-one intervention:</a:t>
            </a:r>
            <a:endParaRPr sz="2040"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/>
              <a:t>Direct to ODE </a:t>
            </a:r>
            <a:r>
              <a:rPr lang="en-US" sz="2040" u="sng">
                <a:solidFill>
                  <a:schemeClr val="hlink"/>
                </a:solidFill>
                <a:hlinkClick r:id="rId3"/>
              </a:rPr>
              <a:t>“Mental Health”</a:t>
            </a:r>
            <a:r>
              <a:rPr lang="en-US" sz="2040">
                <a:solidFill>
                  <a:schemeClr val="hlink"/>
                </a:solidFill>
                <a:uFill>
                  <a:noFill/>
                </a:uFill>
                <a:hlinkClick r:id="rId3"/>
              </a:rPr>
              <a:t> </a:t>
            </a:r>
            <a:r>
              <a:rPr lang="en-US" sz="2040">
                <a:solidFill>
                  <a:srgbClr val="000000"/>
                </a:solidFill>
                <a:uFill>
                  <a:noFill/>
                </a:uFill>
                <a:hlinkClick r:id="rId3"/>
              </a:rPr>
              <a:t>Covid-19 link</a:t>
            </a:r>
            <a:r>
              <a:rPr lang="en-US" sz="2040"/>
              <a:t>.</a:t>
            </a:r>
            <a:endParaRPr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/>
              <a:t>Develop resource plan.</a:t>
            </a:r>
            <a:endParaRPr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/>
              <a:t>Consider group skill building supports.</a:t>
            </a:r>
            <a:endParaRPr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/>
              <a:t>Schedule regular check-ins once per week.</a:t>
            </a:r>
            <a:endParaRPr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/>
              <a:t>Ask teacher to notify you if problems persist or worsen.</a:t>
            </a:r>
            <a:endParaRPr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</a:pPr>
            <a:endParaRPr sz="2040"/>
          </a:p>
        </p:txBody>
      </p:sp>
      <p:pic>
        <p:nvPicPr>
          <p:cNvPr id="222" name="Google Shape;222;p11" descr="Arm with grey long-sleeved shirt writing with a pan on papers that are strewn across a wooden table. There is a cup of coffee on the table." title="Hand writing "/>
          <p:cNvPicPr preferRelativeResize="0"/>
          <p:nvPr/>
        </p:nvPicPr>
        <p:blipFill rotWithShape="1">
          <a:blip r:embed="rId4">
            <a:alphaModFix/>
          </a:blip>
          <a:srcRect r="18287"/>
          <a:stretch/>
        </p:blipFill>
        <p:spPr>
          <a:xfrm>
            <a:off x="6120600" y="3208900"/>
            <a:ext cx="2721849" cy="2220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2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8920976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Tier 2B – High-level Targeted Support</a:t>
            </a:r>
            <a:endParaRPr/>
          </a:p>
        </p:txBody>
      </p:sp>
      <p:sp>
        <p:nvSpPr>
          <p:cNvPr id="228" name="Google Shape;228;p12"/>
          <p:cNvSpPr txBox="1">
            <a:spLocks noGrp="1"/>
          </p:cNvSpPr>
          <p:nvPr>
            <p:ph type="subTitle" idx="1"/>
          </p:nvPr>
        </p:nvSpPr>
        <p:spPr>
          <a:xfrm>
            <a:off x="989100" y="2599425"/>
            <a:ext cx="7159800" cy="37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35"/>
              <a:buNone/>
            </a:pPr>
            <a:r>
              <a:rPr lang="en-US" sz="2200" b="1">
                <a:solidFill>
                  <a:srgbClr val="0070C0"/>
                </a:solidFill>
              </a:rPr>
              <a:t>Student has high levels distress.</a:t>
            </a:r>
            <a:endParaRPr sz="220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Create a health, safety and resource plan.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Consider external referral. Facilitate a warm hand-off.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Offer short-term counseling.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Involve caregivers.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Communicate with teachers re academic expectations.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Ask teacher to notify you immediately if symptoms worsen or student in crisis.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endParaRPr sz="222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Tier 3 – Crisis support</a:t>
            </a:r>
            <a:endParaRPr/>
          </a:p>
        </p:txBody>
      </p:sp>
      <p:sp>
        <p:nvSpPr>
          <p:cNvPr id="234" name="Google Shape;234;p9"/>
          <p:cNvSpPr txBox="1">
            <a:spLocks noGrp="1"/>
          </p:cNvSpPr>
          <p:nvPr>
            <p:ph type="subTitle" idx="1"/>
          </p:nvPr>
        </p:nvSpPr>
        <p:spPr>
          <a:xfrm>
            <a:off x="989100" y="2322100"/>
            <a:ext cx="6858000" cy="41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11113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185"/>
              <a:buNone/>
            </a:pPr>
            <a:r>
              <a:rPr lang="en-US" sz="2185" b="1">
                <a:solidFill>
                  <a:srgbClr val="0070C0"/>
                </a:solidFill>
              </a:rPr>
              <a:t>Student is at risk for suicide or imminent harm.</a:t>
            </a:r>
            <a:endParaRPr/>
          </a:p>
          <a:p>
            <a:pPr marL="0" lvl="0" indent="1111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20"/>
              <a:buNone/>
            </a:pPr>
            <a:endParaRPr sz="1520"/>
          </a:p>
          <a:p>
            <a:pPr marL="0" lvl="0" indent="1111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20"/>
              <a:buNone/>
            </a:pPr>
            <a:r>
              <a:rPr lang="en-US" sz="1800"/>
              <a:t>If you can’t conduct a formal risk assessment:</a:t>
            </a:r>
            <a:endParaRPr sz="180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20"/>
              <a:buNone/>
            </a:pPr>
            <a:r>
              <a:rPr lang="en-US" sz="1520"/>
              <a:t/>
            </a:r>
            <a:br>
              <a:rPr lang="en-US" sz="1520"/>
            </a:br>
            <a:r>
              <a:rPr lang="en-US" sz="1800">
                <a:solidFill>
                  <a:srgbClr val="FF0000"/>
                </a:solidFill>
              </a:rPr>
              <a:t>Determine risk for imminent harm - CALL 9-1-1.</a:t>
            </a:r>
            <a:endParaRPr sz="1800"/>
          </a:p>
          <a:p>
            <a:pPr marL="457200" lvl="1" indent="-47498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Call the National Suicide Hotline (800-273-8255). </a:t>
            </a:r>
            <a:endParaRPr sz="1800"/>
          </a:p>
          <a:p>
            <a:pPr marL="457200" lvl="1" indent="-47498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u="sng">
                <a:solidFill>
                  <a:schemeClr val="hlink"/>
                </a:solidFill>
                <a:hlinkClick r:id="rId3"/>
              </a:rPr>
              <a:t>LinesforLife</a:t>
            </a:r>
            <a:r>
              <a:rPr lang="en-US" sz="1800"/>
              <a:t> will provide remote risk assessment and safety planning.</a:t>
            </a:r>
            <a:endParaRPr sz="1800"/>
          </a:p>
          <a:p>
            <a:pPr marL="457200" lvl="0" indent="-47498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Consult ODE’s </a:t>
            </a:r>
            <a:r>
              <a:rPr lang="en-US" sz="1800" i="1" u="sng">
                <a:solidFill>
                  <a:schemeClr val="hlink"/>
                </a:solidFill>
                <a:hlinkClick r:id="rId4"/>
              </a:rPr>
              <a:t>How to Prevent Suicide</a:t>
            </a:r>
            <a:r>
              <a:rPr lang="en-US" sz="1800"/>
              <a:t> guidance.</a:t>
            </a:r>
            <a:endParaRPr sz="1800"/>
          </a:p>
          <a:p>
            <a:pPr marL="457200" lvl="0" indent="-47498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Refer to outside mental health provider.</a:t>
            </a:r>
            <a:endParaRPr sz="1800"/>
          </a:p>
          <a:p>
            <a:pPr marL="457200" lvl="0" indent="-47498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Communicate regularly with parents, guardians and trusted adults.</a:t>
            </a:r>
            <a:endParaRPr sz="1800"/>
          </a:p>
          <a:p>
            <a:pPr marL="457200" lvl="0" indent="-47498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Offer caregivers resources such as </a:t>
            </a:r>
            <a:r>
              <a:rPr lang="en-US" sz="1800" u="sng">
                <a:solidFill>
                  <a:schemeClr val="hlink"/>
                </a:solidFill>
                <a:hlinkClick r:id="rId5"/>
              </a:rPr>
              <a:t>Reach Out Oregon</a:t>
            </a:r>
            <a:r>
              <a:rPr lang="en-US" sz="1800"/>
              <a:t>.</a:t>
            </a:r>
            <a:endParaRPr sz="1800"/>
          </a:p>
          <a:p>
            <a:pPr marL="457200" lvl="0" indent="-47498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Check in frequently with student, family and teacher (as appropriate).</a:t>
            </a:r>
            <a:endParaRPr sz="180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40"/>
              <a:buNone/>
            </a:pPr>
            <a:endParaRPr sz="114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3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We want your feedback</a:t>
            </a:r>
            <a:endParaRPr/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1"/>
          </p:nvPr>
        </p:nvSpPr>
        <p:spPr>
          <a:xfrm>
            <a:off x="776763" y="2626550"/>
            <a:ext cx="5598900" cy="25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</a:pPr>
            <a:r>
              <a:rPr lang="en-US" b="1">
                <a:solidFill>
                  <a:schemeClr val="accent1"/>
                </a:solidFill>
              </a:rPr>
              <a:t>We will do our best to answer mental health and social supports specific guidance questions.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b="1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guidance do you need to help support your students and their families?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guidance do you need to help support you in your work?</a:t>
            </a:r>
            <a:endParaRPr/>
          </a:p>
        </p:txBody>
      </p:sp>
      <p:pic>
        <p:nvPicPr>
          <p:cNvPr id="241" name="Google Shape;241;p13" descr="Woman with black glasses and a black dress smiles at the camera while typing on a silver laptop. She has blonde hair and rosy cheeks. She sits at a wodden desk and is on a blue couch. The background is white behind her.  " title="Smiling lady on laptop"/>
          <p:cNvPicPr preferRelativeResize="0"/>
          <p:nvPr/>
        </p:nvPicPr>
        <p:blipFill rotWithShape="1">
          <a:blip r:embed="rId3">
            <a:alphaModFix/>
          </a:blip>
          <a:srcRect r="16583"/>
          <a:stretch/>
        </p:blipFill>
        <p:spPr>
          <a:xfrm>
            <a:off x="6041525" y="3287800"/>
            <a:ext cx="2823124" cy="2256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4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247" name="Google Shape;247;p14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Contact information: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B Grace Bullock 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grace.bullock@ode.state.or.us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Beth Wigham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beth.wigham@ode.state.or.us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158" name="Google Shape;158;p2"/>
          <p:cNvSpPr txBox="1">
            <a:spLocks noGrp="1"/>
          </p:cNvSpPr>
          <p:nvPr>
            <p:ph type="subTitle" idx="1"/>
          </p:nvPr>
        </p:nvSpPr>
        <p:spPr>
          <a:xfrm>
            <a:off x="656175" y="2871025"/>
            <a:ext cx="4557600" cy="27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Governor Brown’s directive.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Challenges and strengths.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Tiered approach for mental health and social support.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guidance do you need?</a:t>
            </a:r>
            <a:endParaRPr/>
          </a:p>
        </p:txBody>
      </p:sp>
      <p:pic>
        <p:nvPicPr>
          <p:cNvPr id="159" name="Google Shape;159;p2" descr="Man in black shirt sitting in a cafe looking at a macintosh laptop computer with his hands near his face. He has black over teh ear headphones on." title="Man studying on laptop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80600" y="2671275"/>
            <a:ext cx="3551000" cy="236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82aee008d7_0_0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300" cy="1013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Giving feedback</a:t>
            </a:r>
            <a:endParaRPr/>
          </a:p>
        </p:txBody>
      </p:sp>
      <p:sp>
        <p:nvSpPr>
          <p:cNvPr id="166" name="Google Shape;166;g82aee008d7_0_0"/>
          <p:cNvSpPr txBox="1">
            <a:spLocks noGrp="1"/>
          </p:cNvSpPr>
          <p:nvPr>
            <p:ph type="subTitle" idx="1"/>
          </p:nvPr>
        </p:nvSpPr>
        <p:spPr>
          <a:xfrm>
            <a:off x="989100" y="2211400"/>
            <a:ext cx="7609200" cy="201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For mental health guidance questions please:</a:t>
            </a:r>
            <a:endParaRPr/>
          </a:p>
          <a:p>
            <a:pPr marL="9144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Post question in Zoom chat area.</a:t>
            </a:r>
            <a:endParaRPr/>
          </a:p>
          <a:p>
            <a:pPr marL="9144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List a theme for your question </a:t>
            </a:r>
            <a:r>
              <a:rPr lang="en-US" sz="1400"/>
              <a:t>(e.g. seniors, equity, crisis support).</a:t>
            </a:r>
            <a:endParaRPr sz="1400"/>
          </a:p>
          <a:p>
            <a:pPr marL="9144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Be concise.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We will: </a:t>
            </a:r>
            <a:endParaRPr/>
          </a:p>
          <a:p>
            <a:pPr marL="9144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Respond to as many questions as possible.</a:t>
            </a:r>
            <a:endParaRPr/>
          </a:p>
          <a:p>
            <a:pPr marL="9144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Create a FAQ area with additional responses soon.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CC4125"/>
                </a:solidFill>
              </a:rPr>
              <a:t>We will not be able to respond to questions regarding last night’s guidance.</a:t>
            </a:r>
            <a:endParaRPr>
              <a:solidFill>
                <a:srgbClr val="CC4125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Directive from Governor Brown</a:t>
            </a:r>
            <a:endParaRPr/>
          </a:p>
        </p:txBody>
      </p:sp>
      <p:sp>
        <p:nvSpPr>
          <p:cNvPr id="172" name="Google Shape;172;p3"/>
          <p:cNvSpPr txBox="1">
            <a:spLocks noGrp="1"/>
          </p:cNvSpPr>
          <p:nvPr>
            <p:ph type="subTitle" idx="1"/>
          </p:nvPr>
        </p:nvSpPr>
        <p:spPr>
          <a:xfrm>
            <a:off x="989099" y="2809825"/>
            <a:ext cx="36921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Provide guidance to school districts and communities to ensure continuity of mental health services to children and families.</a:t>
            </a:r>
            <a:endParaRPr/>
          </a:p>
        </p:txBody>
      </p:sp>
      <p:pic>
        <p:nvPicPr>
          <p:cNvPr id="173" name="Google Shape;173;p3" descr="Man in a maroon shirt throwing a toddler in a red shirt up into the air. The child is laughing. They are in front of a building with white brick and a painted window." title="Man throwing boy in the air"/>
          <p:cNvPicPr preferRelativeResize="0"/>
          <p:nvPr/>
        </p:nvPicPr>
        <p:blipFill rotWithShape="1">
          <a:blip r:embed="rId3">
            <a:alphaModFix/>
          </a:blip>
          <a:srcRect t="13321" b="12670"/>
          <a:stretch/>
        </p:blipFill>
        <p:spPr>
          <a:xfrm>
            <a:off x="5391175" y="2809825"/>
            <a:ext cx="2519150" cy="279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8927432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40"/>
              <a:buFont typeface="Calibri"/>
              <a:buNone/>
            </a:pPr>
            <a:r>
              <a:rPr lang="en-US" sz="3240"/>
              <a:t>Questions to consider re challenges and strengths</a:t>
            </a: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subTitle" idx="1"/>
          </p:nvPr>
        </p:nvSpPr>
        <p:spPr>
          <a:xfrm>
            <a:off x="978000" y="2596150"/>
            <a:ext cx="5167800" cy="33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What challenges do we face?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How do we care for children and adults?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How can we adapt?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How can we leverage our strengths and expertise?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•"/>
            </a:pPr>
            <a:r>
              <a:rPr lang="en-US" sz="2220"/>
              <a:t>How do we meet students/families where they are?</a:t>
            </a: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endParaRPr sz="2220"/>
          </a:p>
        </p:txBody>
      </p:sp>
      <p:pic>
        <p:nvPicPr>
          <p:cNvPr id="180" name="Google Shape;180;p5" descr="Young woman looking directly at camera. She is wearing a blue hoodie with a black t-shit underneath. She had black burly hair. She has a cell phone in her hands that are resting on her lap. She is sitting in a chair that has a blue jean jacket draped over the back of it. There is a white halot light behind her." title="Portrait of a woman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5800" y="2487749"/>
            <a:ext cx="2286075" cy="30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Equity considerations</a:t>
            </a:r>
            <a:endParaRPr/>
          </a:p>
        </p:txBody>
      </p:sp>
      <p:sp>
        <p:nvSpPr>
          <p:cNvPr id="193" name="Google Shape;193;p6"/>
          <p:cNvSpPr txBox="1">
            <a:spLocks noGrp="1"/>
          </p:cNvSpPr>
          <p:nvPr>
            <p:ph type="subTitle" idx="1"/>
          </p:nvPr>
        </p:nvSpPr>
        <p:spPr>
          <a:xfrm>
            <a:off x="819697" y="3155513"/>
            <a:ext cx="4224600" cy="20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culturally-responsive to needs and strengths.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aware of access to technology and internet.</a:t>
            </a:r>
            <a:endParaRPr/>
          </a:p>
        </p:txBody>
      </p:sp>
      <p:pic>
        <p:nvPicPr>
          <p:cNvPr id="194" name="Google Shape;194;p6" descr="Young man in a black cap sitting on a concrete bench outside of a brick building writing in a notebook with a black pen. He is wearing a grey t-shirt and grey jeans. " title="Person writing in a notebook outs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4297" y="2809818"/>
            <a:ext cx="3625503" cy="27181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8773886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40"/>
              <a:buFont typeface="Calibri"/>
              <a:buNone/>
            </a:pPr>
            <a:r>
              <a:rPr lang="en-US" sz="3240"/>
              <a:t>A tiered approach to serving our communities</a:t>
            </a:r>
            <a:endParaRPr/>
          </a:p>
        </p:txBody>
      </p:sp>
      <p:sp>
        <p:nvSpPr>
          <p:cNvPr id="200" name="Google Shape;200;p7"/>
          <p:cNvSpPr txBox="1">
            <a:spLocks noGrp="1"/>
          </p:cNvSpPr>
          <p:nvPr>
            <p:ph type="subTitle" idx="1"/>
          </p:nvPr>
        </p:nvSpPr>
        <p:spPr>
          <a:xfrm>
            <a:off x="989091" y="2809827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201" name="Google Shape;201;p7" title="Graphic with tier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100" y="2041693"/>
            <a:ext cx="7935686" cy="44616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715243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Assessment and referral</a:t>
            </a:r>
            <a:endParaRPr/>
          </a:p>
        </p:txBody>
      </p:sp>
      <p:sp>
        <p:nvSpPr>
          <p:cNvPr id="207" name="Google Shape;207;p8"/>
          <p:cNvSpPr txBox="1">
            <a:spLocks noGrp="1"/>
          </p:cNvSpPr>
          <p:nvPr>
            <p:ph type="subTitle" idx="1"/>
          </p:nvPr>
        </p:nvSpPr>
        <p:spPr>
          <a:xfrm>
            <a:off x="989100" y="2256325"/>
            <a:ext cx="6932400" cy="39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endParaRPr sz="186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r>
              <a:rPr lang="en-US" sz="2200" b="1">
                <a:solidFill>
                  <a:schemeClr val="accent1"/>
                </a:solidFill>
              </a:rPr>
              <a:t>When you receive a student referral:</a:t>
            </a:r>
            <a:endParaRPr sz="2200" b="1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endParaRPr sz="1860"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Font typeface="Arial"/>
              <a:buChar char="•"/>
            </a:pPr>
            <a:r>
              <a:rPr lang="en-US" sz="1860"/>
              <a:t>Use established district procedures.</a:t>
            </a:r>
            <a:endParaRPr sz="1860"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Font typeface="Arial"/>
              <a:buChar char="•"/>
            </a:pPr>
            <a:r>
              <a:rPr lang="en-US" sz="1860"/>
              <a:t>Assess student’s health and wellbeing.</a:t>
            </a:r>
            <a:endParaRPr sz="1860"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Font typeface="Arial"/>
              <a:buChar char="•"/>
            </a:pPr>
            <a:r>
              <a:rPr lang="en-US" sz="1860"/>
              <a:t>Determine level of severity and </a:t>
            </a:r>
            <a:r>
              <a:rPr lang="en-US" sz="1860" b="1"/>
              <a:t>tier</a:t>
            </a:r>
            <a:r>
              <a:rPr lang="en-US" sz="1860"/>
              <a:t> of service.</a:t>
            </a:r>
            <a:endParaRPr/>
          </a:p>
          <a:p>
            <a:pPr marL="342900" lvl="0" indent="-3429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Font typeface="Arial"/>
              <a:buChar char="•"/>
            </a:pPr>
            <a:r>
              <a:rPr lang="en-US" sz="1860"/>
              <a:t>If student is in crisis, </a:t>
            </a:r>
            <a:r>
              <a:rPr lang="en-US" sz="1860" b="1"/>
              <a:t>immediately move to Tier 3 recommendations.</a:t>
            </a:r>
            <a:endParaRPr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endParaRPr sz="186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endParaRPr sz="1860"/>
          </a:p>
          <a:p>
            <a:pPr marL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0"/>
              <a:buNone/>
            </a:pPr>
            <a:r>
              <a:rPr lang="en-US" sz="1400" i="1"/>
              <a:t>Please heed the guidance on School Counselor and Virtual School Counseling: </a:t>
            </a:r>
            <a:r>
              <a:rPr lang="en-US" sz="1400">
                <a:solidFill>
                  <a:schemeClr val="accent1"/>
                </a:solidFill>
              </a:rPr>
              <a:t>https://www.schoolcounselor.org/asca/media/asca/PositionStatements/PS_Virtual.pdf</a:t>
            </a:r>
            <a:endParaRPr sz="1400">
              <a:solidFill>
                <a:schemeClr val="accent1"/>
              </a:solidFill>
            </a:endParaRPr>
          </a:p>
        </p:txBody>
      </p:sp>
      <p:pic>
        <p:nvPicPr>
          <p:cNvPr id="208" name="Google Shape;208;p8" descr="Toddler in a newsboy cap wearing a blue and orange plaid shirt and teal shorts He is laughing with a book on his lap." title="Child laughing outdoors"/>
          <p:cNvPicPr preferRelativeResize="0"/>
          <p:nvPr/>
        </p:nvPicPr>
        <p:blipFill rotWithShape="1">
          <a:blip r:embed="rId3">
            <a:alphaModFix/>
          </a:blip>
          <a:srcRect r="40412"/>
          <a:stretch/>
        </p:blipFill>
        <p:spPr>
          <a:xfrm>
            <a:off x="6525075" y="2467175"/>
            <a:ext cx="2195301" cy="245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0"/>
          <p:cNvSpPr txBox="1">
            <a:spLocks noGrp="1"/>
          </p:cNvSpPr>
          <p:nvPr>
            <p:ph type="title"/>
          </p:nvPr>
        </p:nvSpPr>
        <p:spPr>
          <a:xfrm>
            <a:off x="0" y="1028295"/>
            <a:ext cx="8109284" cy="101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/>
              <a:t>Tier 1 – Responsive, light support  </a:t>
            </a:r>
            <a:endParaRPr/>
          </a:p>
        </p:txBody>
      </p:sp>
      <p:sp>
        <p:nvSpPr>
          <p:cNvPr id="214" name="Google Shape;214;p10"/>
          <p:cNvSpPr txBox="1">
            <a:spLocks noGrp="1"/>
          </p:cNvSpPr>
          <p:nvPr>
            <p:ph type="subTitle" idx="1"/>
          </p:nvPr>
        </p:nvSpPr>
        <p:spPr>
          <a:xfrm>
            <a:off x="1049250" y="2526625"/>
            <a:ext cx="5218800" cy="33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None/>
            </a:pPr>
            <a:r>
              <a:rPr lang="en-US" sz="2200" b="1">
                <a:solidFill>
                  <a:srgbClr val="0070C0"/>
                </a:solidFill>
              </a:rPr>
              <a:t>Student has very low levels of distress.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b="1">
              <a:solidFill>
                <a:srgbClr val="0070C0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Direct to ODE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“Mental Health”</a:t>
            </a:r>
            <a:r>
              <a:rPr lang="en-US"/>
              <a:t> Covid-19 link. 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Schedule weekly check-ins with student as needed.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Offer support to teacher/staff.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Ask teacher to notify you if student problems persist or worsen.</a:t>
            </a:r>
            <a:endParaRPr/>
          </a:p>
          <a:p>
            <a:pPr marL="342900" lvl="0" indent="-1905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  <p:pic>
        <p:nvPicPr>
          <p:cNvPr id="215" name="Google Shape;215;p10" descr="Young school child with a backpack wearing a green and white checkered shirt. They are looking directly at the camera. " title="Portrait of child"/>
          <p:cNvPicPr preferRelativeResize="0"/>
          <p:nvPr/>
        </p:nvPicPr>
        <p:blipFill rotWithShape="1">
          <a:blip r:embed="rId4">
            <a:alphaModFix/>
          </a:blip>
          <a:srcRect l="19019" r="22349"/>
          <a:stretch/>
        </p:blipFill>
        <p:spPr>
          <a:xfrm>
            <a:off x="6268050" y="3003838"/>
            <a:ext cx="2513926" cy="242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DE_Powerpoint - pattern background">
  <a:themeElements>
    <a:clrScheme name="ODE Color Theme">
      <a:dk1>
        <a:srgbClr val="000000"/>
      </a:dk1>
      <a:lt1>
        <a:srgbClr val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DE_Powerpoint">
  <a:themeElements>
    <a:clrScheme name="ODE Color Theme">
      <a:dk1>
        <a:srgbClr val="000000"/>
      </a:dk1>
      <a:lt1>
        <a:srgbClr val="FFFFFF"/>
      </a:lt1>
      <a:dk2>
        <a:srgbClr val="344654"/>
      </a:dk2>
      <a:lt2>
        <a:srgbClr val="E2F4FC"/>
      </a:lt2>
      <a:accent1>
        <a:srgbClr val="1B75BC"/>
      </a:accent1>
      <a:accent2>
        <a:srgbClr val="9F2065"/>
      </a:accent2>
      <a:accent3>
        <a:srgbClr val="E26B2A"/>
      </a:accent3>
      <a:accent4>
        <a:srgbClr val="72C9F1"/>
      </a:accent4>
      <a:accent5>
        <a:srgbClr val="408740"/>
      </a:accent5>
      <a:accent6>
        <a:srgbClr val="1B75BC"/>
      </a:accent6>
      <a:hlink>
        <a:srgbClr val="1B75BC"/>
      </a:hlink>
      <a:folHlink>
        <a:srgbClr val="21AA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11150E3AF204389A831A7D7275348" ma:contentTypeVersion="7" ma:contentTypeDescription="Create a new document." ma:contentTypeScope="" ma:versionID="c326ce45f041471436b9278a9df5b9fb">
  <xsd:schema xmlns:xsd="http://www.w3.org/2001/XMLSchema" xmlns:xs="http://www.w3.org/2001/XMLSchema" xmlns:p="http://schemas.microsoft.com/office/2006/metadata/properties" xmlns:ns1="http://schemas.microsoft.com/sharepoint/v3" xmlns:ns2="5bfe3c80-da23-4f0b-b169-2ac96a695557" xmlns:ns3="54031767-dd6d-417c-ab73-583408f47564" targetNamespace="http://schemas.microsoft.com/office/2006/metadata/properties" ma:root="true" ma:fieldsID="3b78f961cb65d12938191daf8092816b" ns1:_="" ns2:_="" ns3:_="">
    <xsd:import namespace="http://schemas.microsoft.com/sharepoint/v3"/>
    <xsd:import namespace="5bfe3c80-da23-4f0b-b169-2ac96a695557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e3c80-da23-4f0b-b169-2ac96a695557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stimated_x0020_Creation_x0020_Date xmlns="5bfe3c80-da23-4f0b-b169-2ac96a695557" xsi:nil="true"/>
    <Priority xmlns="5bfe3c80-da23-4f0b-b169-2ac96a695557">New</Priority>
    <Remediation_x0020_Date xmlns="5bfe3c80-da23-4f0b-b169-2ac96a695557">2020-04-14T07:00:00+00:00</Remediation_x0020_Date>
  </documentManagement>
</p:properties>
</file>

<file path=customXml/itemProps1.xml><?xml version="1.0" encoding="utf-8"?>
<ds:datastoreItem xmlns:ds="http://schemas.openxmlformats.org/officeDocument/2006/customXml" ds:itemID="{EDD04B68-D160-4E63-9F7B-0005FCEB2E23}"/>
</file>

<file path=customXml/itemProps2.xml><?xml version="1.0" encoding="utf-8"?>
<ds:datastoreItem xmlns:ds="http://schemas.openxmlformats.org/officeDocument/2006/customXml" ds:itemID="{98C9065D-F4F1-4532-9B57-88DC84762AD9}"/>
</file>

<file path=customXml/itemProps3.xml><?xml version="1.0" encoding="utf-8"?>
<ds:datastoreItem xmlns:ds="http://schemas.openxmlformats.org/officeDocument/2006/customXml" ds:itemID="{2AFBFBCD-C748-460A-8EE7-A6184ADB10F4}"/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593</Words>
  <Application>Microsoft Office PowerPoint</Application>
  <PresentationFormat>On-screen Show (4:3)</PresentationFormat>
  <Paragraphs>90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ODE_Powerpoint - pattern background</vt:lpstr>
      <vt:lpstr>ODE_Powerpoint</vt:lpstr>
      <vt:lpstr>Mental Health and Social Support Guidance For School Counselors, Administrators and Other Mental Health Professionals</vt:lpstr>
      <vt:lpstr>Overview</vt:lpstr>
      <vt:lpstr>Giving feedback</vt:lpstr>
      <vt:lpstr>Directive from Governor Brown</vt:lpstr>
      <vt:lpstr>Questions to consider re challenges and strengths</vt:lpstr>
      <vt:lpstr>Equity considerations</vt:lpstr>
      <vt:lpstr>A tiered approach to serving our communities</vt:lpstr>
      <vt:lpstr>Assessment and referral</vt:lpstr>
      <vt:lpstr>Tier 1 – Responsive, light support  </vt:lpstr>
      <vt:lpstr>Tier 2A – Low level Targeted Support</vt:lpstr>
      <vt:lpstr>Tier 2B – High-level Targeted Support</vt:lpstr>
      <vt:lpstr>Tier 3 – Crisis support</vt:lpstr>
      <vt:lpstr>We want your feedback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Social Support Guidance For School Counselors, Administrators and Other Mental Health Professionals</dc:title>
  <dc:creator>B Grace Bullock</dc:creator>
  <cp:lastModifiedBy>MOORE Aujalee - ODE</cp:lastModifiedBy>
  <cp:revision>10</cp:revision>
  <dcterms:created xsi:type="dcterms:W3CDTF">2020-03-30T14:16:41Z</dcterms:created>
  <dcterms:modified xsi:type="dcterms:W3CDTF">2020-04-14T21:17:20Z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0x010100E8111150E3AF204389A831A7D7275348</vt:lpwstr>
  </property>
</Properties>
</file>