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9.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2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19.xml" ContentType="application/vnd.openxmlformats-officedocument.presentationml.slideLayout+xml"/>
  <Override PartName="/ppt/notesSlides/notesSlide11.xml" ContentType="application/vnd.openxmlformats-officedocument.presentationml.notesSlide+xml"/>
  <Override PartName="/ppt/slideLayouts/slideLayout18.xml" ContentType="application/vnd.openxmlformats-officedocument.presentationml.slide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Layouts/slideLayout9.xml" ContentType="application/vnd.openxmlformats-officedocument.presentationml.slideLayout+xml"/>
  <Override PartName="/ppt/notesSlides/notesSlide46.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5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0.xml" ContentType="application/vnd.openxmlformats-officedocument.presentationml.notesSlide+xml"/>
  <Override PartName="/ppt/slideLayouts/slideLayout5.xml" ContentType="application/vnd.openxmlformats-officedocument.presentationml.slideLayout+xml"/>
  <Override PartName="/ppt/notesSlides/notesSlide49.xml" ContentType="application/vnd.openxmlformats-officedocument.presentationml.notesSlide+xml"/>
  <Override PartName="/ppt/notesSlides/notesSlide47.xml" ContentType="application/vnd.openxmlformats-officedocument.presentationml.notesSlide+xml"/>
  <Override PartName="/ppt/slideLayouts/slideLayout7.xml" ContentType="application/vnd.openxmlformats-officedocument.presentationml.slideLayout+xml"/>
  <Override PartName="/ppt/notesSlides/notesSlide48.xml" ContentType="application/vnd.openxmlformats-officedocument.presentationml.notesSlide+xml"/>
  <Override PartName="/ppt/slideLayouts/slideLayout6.xml" ContentType="application/vnd.openxmlformats-officedocument.presentationml.slideLayout+xml"/>
  <Override PartName="/ppt/slideLayouts/slideLayout32.xml" ContentType="application/vnd.openxmlformats-officedocument.presentationml.slideLayout+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slideLayouts/slideLayout16.xml" ContentType="application/vnd.openxmlformats-officedocument.presentationml.slideLayout+xml"/>
  <Override PartName="/ppt/notesSlides/notesSlide33.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slideLayouts/slideLayout13.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6" r:id="rId1"/>
  </p:sldMasterIdLst>
  <p:notesMasterIdLst>
    <p:notesMasterId r:id="rId53"/>
  </p:notesMasterIdLst>
  <p:sldIdLst>
    <p:sldId id="256" r:id="rId2"/>
    <p:sldId id="298" r:id="rId3"/>
    <p:sldId id="303" r:id="rId4"/>
    <p:sldId id="257" r:id="rId5"/>
    <p:sldId id="258" r:id="rId6"/>
    <p:sldId id="259" r:id="rId7"/>
    <p:sldId id="260" r:id="rId8"/>
    <p:sldId id="286" r:id="rId9"/>
    <p:sldId id="304" r:id="rId10"/>
    <p:sldId id="261" r:id="rId11"/>
    <p:sldId id="262" r:id="rId12"/>
    <p:sldId id="263" r:id="rId13"/>
    <p:sldId id="264" r:id="rId14"/>
    <p:sldId id="300" r:id="rId15"/>
    <p:sldId id="293" r:id="rId16"/>
    <p:sldId id="294" r:id="rId17"/>
    <p:sldId id="295" r:id="rId18"/>
    <p:sldId id="296" r:id="rId19"/>
    <p:sldId id="278" r:id="rId20"/>
    <p:sldId id="279" r:id="rId21"/>
    <p:sldId id="265" r:id="rId22"/>
    <p:sldId id="266" r:id="rId23"/>
    <p:sldId id="267" r:id="rId24"/>
    <p:sldId id="301" r:id="rId25"/>
    <p:sldId id="291" r:id="rId26"/>
    <p:sldId id="292" r:id="rId27"/>
    <p:sldId id="287" r:id="rId28"/>
    <p:sldId id="288" r:id="rId29"/>
    <p:sldId id="289" r:id="rId30"/>
    <p:sldId id="290" r:id="rId31"/>
    <p:sldId id="268" r:id="rId32"/>
    <p:sldId id="277" r:id="rId33"/>
    <p:sldId id="281" r:id="rId34"/>
    <p:sldId id="282" r:id="rId35"/>
    <p:sldId id="302" r:id="rId36"/>
    <p:sldId id="284" r:id="rId37"/>
    <p:sldId id="280" r:id="rId38"/>
    <p:sldId id="283" r:id="rId39"/>
    <p:sldId id="285" r:id="rId40"/>
    <p:sldId id="306" r:id="rId41"/>
    <p:sldId id="307" r:id="rId42"/>
    <p:sldId id="269" r:id="rId43"/>
    <p:sldId id="308" r:id="rId44"/>
    <p:sldId id="305" r:id="rId45"/>
    <p:sldId id="270" r:id="rId46"/>
    <p:sldId id="271" r:id="rId47"/>
    <p:sldId id="272" r:id="rId48"/>
    <p:sldId id="273" r:id="rId49"/>
    <p:sldId id="274" r:id="rId50"/>
    <p:sldId id="275" r:id="rId51"/>
    <p:sldId id="276"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17" autoAdjust="0"/>
  </p:normalViewPr>
  <p:slideViewPr>
    <p:cSldViewPr snapToGrid="0">
      <p:cViewPr varScale="1">
        <p:scale>
          <a:sx n="72" d="100"/>
          <a:sy n="72" d="100"/>
        </p:scale>
        <p:origin x="54" y="51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 </a:t>
            </a:r>
            <a:r>
              <a:rPr lang="en" dirty="0"/>
              <a:t>following slide deck summarizes the new law Access to Linguistic Inclusion, also known as HB 2056. This slide deck provides an introductory overview only; those wishing for more detailed information should consult Access to Linguistic Inclusion Guidance and Explanation document, linked in a later slide.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eba93e7b2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eba93e7b2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 </a:t>
            </a:r>
            <a:r>
              <a:rPr lang="en" dirty="0"/>
              <a:t>Language Arts label has been redefined to include any language. Note that this change is additive, not subtractive. English is not being removed from the Language Arts field; other languages are joining it. Therefore, course titles such as “English Language Arts” should be retained where they accurately describe the course content (composition and literature via the English language). Course titles and naming conventions are revisited in a later slide.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eba93e7b20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eba93e7b2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Oregon’s adopted English Language Arts and Literacy standards, or ELA standards, remain in force under Access to Linguistic Inclusion. The ELA standards make very few direct references to the English language or features unique to English. Language Arts courses in a language other than English, such as Spanish Language Arts, must still cover the ELA standards. In such cases, interpret English-specific references according to the language of instruction. For example, read references to “English grammar and usage” as “Spanish grammar and usage” for a Spanish Language Arts course. Note that </a:t>
            </a:r>
            <a:r>
              <a:rPr lang="en" dirty="0" smtClean="0"/>
              <a:t>per federal</a:t>
            </a:r>
            <a:r>
              <a:rPr lang="en" baseline="0" dirty="0" smtClean="0"/>
              <a:t> </a:t>
            </a:r>
            <a:r>
              <a:rPr lang="en" dirty="0" smtClean="0"/>
              <a:t>requirements in the Every Student Succeeds Act, Oregon’s </a:t>
            </a:r>
            <a:r>
              <a:rPr lang="en" dirty="0"/>
              <a:t>summative Language Arts assessment remains an </a:t>
            </a:r>
            <a:r>
              <a:rPr lang="en" i="1" dirty="0"/>
              <a:t>English</a:t>
            </a:r>
            <a:r>
              <a:rPr lang="en" dirty="0"/>
              <a:t> Language Arts assessment.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Due to the expanded definitions of Language Arts or World Language, it is now possible that some formerly non-Language Arts courses may be eligible to award high school Language Arts credit. Any such course must cover appropriate grade-level content as described in Oregon’s adopted ELA standards, and course planning or delivery must involve an appropriately endorsed teacher.</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ba93e7b2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eba93e7b2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to Linguistic Inclusion updates the definition for World Languages based on student linguistic identity. This means that the same course might qualify as a World Language course for one student, but not for another student.</a:t>
            </a:r>
            <a:endParaRPr/>
          </a:p>
          <a:p>
            <a:pPr marL="0" lvl="0" indent="0" algn="l" rtl="0">
              <a:spcBef>
                <a:spcPts val="0"/>
              </a:spcBef>
              <a:spcAft>
                <a:spcPts val="0"/>
              </a:spcAft>
              <a:buNone/>
            </a:pPr>
            <a:endParaRPr/>
          </a:p>
          <a:p>
            <a:pPr marL="0" lvl="0" indent="0" algn="l" rtl="0">
              <a:spcBef>
                <a:spcPts val="0"/>
              </a:spcBef>
              <a:spcAft>
                <a:spcPts val="0"/>
              </a:spcAft>
              <a:buNone/>
            </a:pPr>
            <a:r>
              <a:rPr lang="en"/>
              <a:t>The enrolled text of Access to Linguistic Inclusion does not define the term “heritage language”. Under the implementation definition, shown on this slide, a student’s primary language may also be a heritage language (as may be the case for many Spanish speakers). A language may also be a heritage language for certain students even if they have not yet begun learning that language (as may be the case for students with tribal heritage).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eba93e7b20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eba93e7b2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for a student to earn World Language credit, the course must meet both the </a:t>
            </a:r>
            <a:r>
              <a:rPr lang="en" b="1"/>
              <a:t>awarding</a:t>
            </a:r>
            <a:r>
              <a:rPr lang="en"/>
              <a:t> and the </a:t>
            </a:r>
            <a:r>
              <a:rPr lang="en" b="1"/>
              <a:t>receiving</a:t>
            </a:r>
            <a:r>
              <a:rPr lang="en"/>
              <a:t> criteria listed on this slide. This means the course must cover appropriate World Language standards, and the language of the course must be a World Language for the student. Among other things, these criteria help distinguish which students may earn World Language credit for courses delivered in English.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The following slides list</a:t>
            </a:r>
            <a:r>
              <a:rPr lang="en-US" baseline="0" dirty="0" smtClean="0"/>
              <a:t> three scenarios regarding awarding credit for Language Arts or World Language under the new law.</a:t>
            </a:r>
          </a:p>
        </p:txBody>
      </p:sp>
    </p:spTree>
    <p:extLst>
      <p:ext uri="{BB962C8B-B14F-4D97-AF65-F5344CB8AC3E}">
        <p14:creationId xmlns:p14="http://schemas.microsoft.com/office/powerpoint/2010/main" val="334218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You</a:t>
            </a:r>
            <a:r>
              <a:rPr lang="en-US" baseline="0" dirty="0" smtClean="0"/>
              <a:t> may wish to pause and consider this scenario before advancing to the next slide.</a:t>
            </a:r>
            <a:endParaRPr lang="en-US" dirty="0"/>
          </a:p>
        </p:txBody>
      </p:sp>
    </p:spTree>
    <p:extLst>
      <p:ext uri="{BB962C8B-B14F-4D97-AF65-F5344CB8AC3E}">
        <p14:creationId xmlns:p14="http://schemas.microsoft.com/office/powerpoint/2010/main" val="139245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In this example scenario, the answers</a:t>
            </a:r>
            <a:r>
              <a:rPr lang="en-US" baseline="0" dirty="0" smtClean="0"/>
              <a:t> are as follows:</a:t>
            </a:r>
          </a:p>
          <a:p>
            <a:pPr marL="457200" indent="-298450"/>
            <a:r>
              <a:rPr lang="en-US" baseline="0" dirty="0" smtClean="0"/>
              <a:t>For the first question: Yes, the </a:t>
            </a:r>
            <a:r>
              <a:rPr lang="en-US" dirty="0" smtClean="0"/>
              <a:t>district can award Language Arts credit fo</a:t>
            </a:r>
            <a:r>
              <a:rPr lang="en-US" baseline="0" dirty="0" smtClean="0"/>
              <a:t>r courses that are shown to be aligned to the Language Arts standards. It’s important to note that this is a high bar which would not be met by beginning or intermediate ELD courses. Questions to consider when making this determination are:</a:t>
            </a:r>
          </a:p>
          <a:p>
            <a:pPr marL="387350" indent="-228600">
              <a:buAutoNum type="arabicPeriod"/>
            </a:pPr>
            <a:r>
              <a:rPr lang="en-US" baseline="0" dirty="0" smtClean="0"/>
              <a:t>Is the course under consideration equivalent to other language arts courses offered in your building? </a:t>
            </a:r>
          </a:p>
          <a:p>
            <a:pPr marL="387350" indent="-228600">
              <a:buAutoNum type="arabicPeriod"/>
            </a:pPr>
            <a:r>
              <a:rPr lang="en-US" baseline="0" dirty="0" smtClean="0"/>
              <a:t>If a native English speaker were to enroll in this course, would they be doing work of the same depth and complexity that is expected from peers in English Language Arts courses? </a:t>
            </a:r>
          </a:p>
          <a:p>
            <a:pPr marL="158750" indent="0">
              <a:buNone/>
            </a:pPr>
            <a:r>
              <a:rPr lang="en-US" baseline="0" dirty="0" smtClean="0"/>
              <a:t>After considering these questions, a district </a:t>
            </a:r>
            <a:r>
              <a:rPr lang="en-US" i="1" baseline="0" dirty="0" smtClean="0"/>
              <a:t>may</a:t>
            </a:r>
            <a:r>
              <a:rPr lang="en-US" i="0" baseline="0" dirty="0" smtClean="0"/>
              <a:t> find that an </a:t>
            </a:r>
            <a:r>
              <a:rPr lang="en-US" i="1" baseline="0" dirty="0" smtClean="0"/>
              <a:t>advanced</a:t>
            </a:r>
            <a:r>
              <a:rPr lang="en-US" i="0" baseline="0" dirty="0" smtClean="0"/>
              <a:t> ELD course meets the grade 9 Language Arts standards, if the appropriate grade 9 ELA content is covered in the class, alongside the ELD content.</a:t>
            </a:r>
          </a:p>
          <a:p>
            <a:pPr marL="457200" indent="-298450"/>
            <a:r>
              <a:rPr lang="en-US" i="0" baseline="0" dirty="0" smtClean="0"/>
              <a:t>For the second question: Yes, all students are able to receive Language Arts credit. You will find in all following scenarios that there is never a restriction on students being able to receive Language Arts credit. However, you </a:t>
            </a:r>
            <a:r>
              <a:rPr lang="en-US" i="1" baseline="0" dirty="0" smtClean="0"/>
              <a:t>will</a:t>
            </a:r>
            <a:r>
              <a:rPr lang="en-US" i="0" baseline="0" dirty="0" smtClean="0"/>
              <a:t> see that there are restrictions on which students can receive World Language credit.</a:t>
            </a:r>
            <a:endParaRPr lang="en-US" baseline="0" dirty="0" smtClean="0"/>
          </a:p>
        </p:txBody>
      </p:sp>
    </p:spTree>
    <p:extLst>
      <p:ext uri="{BB962C8B-B14F-4D97-AF65-F5344CB8AC3E}">
        <p14:creationId xmlns:p14="http://schemas.microsoft.com/office/powerpoint/2010/main" val="4201686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You</a:t>
            </a:r>
            <a:r>
              <a:rPr lang="en-US" baseline="0" dirty="0" smtClean="0"/>
              <a:t> may wish to pause and consider this scenario before advancing to the next slide.</a:t>
            </a:r>
            <a:endParaRPr lang="en-US" dirty="0"/>
          </a:p>
        </p:txBody>
      </p:sp>
    </p:spTree>
    <p:extLst>
      <p:ext uri="{BB962C8B-B14F-4D97-AF65-F5344CB8AC3E}">
        <p14:creationId xmlns:p14="http://schemas.microsoft.com/office/powerpoint/2010/main" val="25867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Under</a:t>
            </a:r>
            <a:r>
              <a:rPr lang="en-US" baseline="0" dirty="0" smtClean="0"/>
              <a:t> this scenario, World Language: English credit could be awarded for courses that meet appropriate World Language standards. Students would be able to receive World Language: English credit if English is a World Language for them. This would be the case for </a:t>
            </a:r>
            <a:r>
              <a:rPr lang="en-US" i="1" baseline="0" dirty="0" smtClean="0"/>
              <a:t>nearly</a:t>
            </a:r>
            <a:r>
              <a:rPr lang="en-US" i="0" baseline="0" dirty="0" smtClean="0"/>
              <a:t> all students with English Learner status. One important note: </a:t>
            </a:r>
            <a:endParaRPr lang="en-US" dirty="0" smtClean="0"/>
          </a:p>
          <a:p>
            <a:r>
              <a:rPr lang="en-US" dirty="0" smtClean="0"/>
              <a:t>Native</a:t>
            </a:r>
            <a:r>
              <a:rPr lang="en-US" baseline="0" dirty="0" smtClean="0"/>
              <a:t> American / Alaska Native students who are monolingual English speakers would not have English as a world language.</a:t>
            </a:r>
            <a:endParaRPr lang="en-US" dirty="0"/>
          </a:p>
        </p:txBody>
      </p:sp>
    </p:spTree>
    <p:extLst>
      <p:ext uri="{BB962C8B-B14F-4D97-AF65-F5344CB8AC3E}">
        <p14:creationId xmlns:p14="http://schemas.microsoft.com/office/powerpoint/2010/main" val="360097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You</a:t>
            </a:r>
            <a:r>
              <a:rPr lang="en-US" baseline="0" dirty="0" smtClean="0"/>
              <a:t> may wish to pause and consider this scenario before advancing to the next slide.</a:t>
            </a:r>
            <a:endParaRPr lang="en-US" dirty="0" smtClean="0"/>
          </a:p>
          <a:p>
            <a:pPr marL="158750" indent="0">
              <a:buNone/>
            </a:pPr>
            <a:endParaRPr lang="en-US" dirty="0"/>
          </a:p>
        </p:txBody>
      </p:sp>
    </p:spTree>
    <p:extLst>
      <p:ext uri="{BB962C8B-B14F-4D97-AF65-F5344CB8AC3E}">
        <p14:creationId xmlns:p14="http://schemas.microsoft.com/office/powerpoint/2010/main" val="354921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dirty="0" smtClean="0"/>
              <a:t>This slide lists a general outline of the presentation. We begin with a broad overview, then cover specific details of the law (including implementation scenarios). We’ll finish by addressing some potential concerns, and provide resource links and contact information.</a:t>
            </a:r>
            <a:endParaRPr lang="en-US" dirty="0"/>
          </a:p>
        </p:txBody>
      </p:sp>
    </p:spTree>
    <p:extLst>
      <p:ext uri="{BB962C8B-B14F-4D97-AF65-F5344CB8AC3E}">
        <p14:creationId xmlns:p14="http://schemas.microsoft.com/office/powerpoint/2010/main" val="2285904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In this scenario, the district could award</a:t>
            </a:r>
            <a:r>
              <a:rPr lang="en-US" baseline="0" dirty="0" smtClean="0"/>
              <a:t> Language Arts credit for courses which could be shown to meet Language Arts standards. However, this is a very high bar which may not be met by even the most advanced language courses in a traditional four-year language program.</a:t>
            </a:r>
          </a:p>
          <a:p>
            <a:pPr marL="158750" indent="0">
              <a:buNone/>
            </a:pPr>
            <a:endParaRPr lang="en-US" baseline="0" dirty="0" smtClean="0"/>
          </a:p>
          <a:p>
            <a:pPr marL="158750" indent="0">
              <a:buNone/>
            </a:pPr>
            <a:r>
              <a:rPr lang="en-US" baseline="0" dirty="0" smtClean="0"/>
              <a:t>To make the determination, you’d need to consider these questions:</a:t>
            </a:r>
          </a:p>
          <a:p>
            <a:pPr marL="387350" indent="-228600">
              <a:buAutoNum type="arabicPeriod"/>
            </a:pPr>
            <a:r>
              <a:rPr lang="en-US" baseline="0" dirty="0" smtClean="0"/>
              <a:t>Is this course the French equivalent to other Language Arts courses offered in the building?</a:t>
            </a:r>
          </a:p>
          <a:p>
            <a:pPr marL="387350" indent="-228600">
              <a:buAutoNum type="arabicPeriod"/>
            </a:pPr>
            <a:r>
              <a:rPr lang="en-US" baseline="0" dirty="0" smtClean="0"/>
              <a:t>If a native speaker were to enroll in this course, would they be doing work of the same depth and complexity as a grade-level language and literature course of study in a French-speaking country? Or, put another way, if this course were delivered in a secondary institution in a French-speaking country, would it be considered the rough equivalent of other language and literature courses in that same institution?</a:t>
            </a:r>
          </a:p>
          <a:p>
            <a:pPr marL="844550" lvl="1" indent="-228600">
              <a:buAutoNum type="arabicPeriod"/>
            </a:pPr>
            <a:r>
              <a:rPr lang="en-US" baseline="0" dirty="0" smtClean="0"/>
              <a:t>If the answer is no, then Language Arts credit could not be awarded for the course.</a:t>
            </a:r>
            <a:endParaRPr lang="en-US" dirty="0"/>
          </a:p>
        </p:txBody>
      </p:sp>
    </p:spTree>
    <p:extLst>
      <p:ext uri="{BB962C8B-B14F-4D97-AF65-F5344CB8AC3E}">
        <p14:creationId xmlns:p14="http://schemas.microsoft.com/office/powerpoint/2010/main" val="1556767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ba93e7b2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eba93e7b2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Next, we’ll move on to factors that</a:t>
            </a:r>
            <a:r>
              <a:rPr lang="en" baseline="0" dirty="0" smtClean="0"/>
              <a:t> apply at the student level.</a:t>
            </a:r>
          </a:p>
          <a:p>
            <a:pPr marL="0" lvl="0" indent="0" algn="l" rtl="0">
              <a:spcBef>
                <a:spcPts val="0"/>
              </a:spcBef>
              <a:spcAft>
                <a:spcPts val="0"/>
              </a:spcAft>
              <a:buNone/>
            </a:pPr>
            <a:r>
              <a:rPr lang="en" dirty="0" smtClean="0"/>
              <a:t>Access </a:t>
            </a:r>
            <a:r>
              <a:rPr lang="en" dirty="0"/>
              <a:t>to Linguistic Inclusion does not modify any statutes regarding students with English learner status. </a:t>
            </a:r>
            <a:r>
              <a:rPr lang="en" dirty="0" smtClean="0"/>
              <a:t>Since students </a:t>
            </a:r>
            <a:r>
              <a:rPr lang="en" dirty="0"/>
              <a:t>with English learner status are </a:t>
            </a:r>
            <a:r>
              <a:rPr lang="en" dirty="0" smtClean="0"/>
              <a:t>by definition multilingual</a:t>
            </a:r>
            <a:r>
              <a:rPr lang="en" dirty="0"/>
              <a:t>, they are eligible to benefit from many of the expanded opportunities available under this law. However, neither current nor former English learner status is required to benefit from Access to Linguistic Inclusion.</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eee9ad1e9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eee9ad1e9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mentioned earlier, the new definition of World Language means that English may count as a World Language for some students. When combined with the implementation definition of heritage languages, it is possible that all of a student’s languages may count as World Languages. The new definitions for Language Arts and World Language will also help districts interpret international high school transcripts.</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 multilingual opportunities not listed on this slide include:</a:t>
            </a:r>
            <a:endParaRPr/>
          </a:p>
          <a:p>
            <a:pPr marL="457200" lvl="0" indent="-298450" algn="l" rtl="0">
              <a:spcBef>
                <a:spcPts val="0"/>
              </a:spcBef>
              <a:spcAft>
                <a:spcPts val="0"/>
              </a:spcAft>
              <a:buSzPts val="1100"/>
              <a:buChar char="●"/>
            </a:pPr>
            <a:r>
              <a:rPr lang="en"/>
              <a:t>The potential for course offerings in a student’s preferred language</a:t>
            </a:r>
            <a:endParaRPr/>
          </a:p>
          <a:p>
            <a:pPr marL="457200" lvl="0" indent="-298450" algn="l" rtl="0">
              <a:spcBef>
                <a:spcPts val="0"/>
              </a:spcBef>
              <a:spcAft>
                <a:spcPts val="0"/>
              </a:spcAft>
              <a:buSzPts val="1100"/>
              <a:buChar char="●"/>
            </a:pPr>
            <a:r>
              <a:rPr lang="en"/>
              <a:t>More options for meeting high school diploma requirements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f70682d1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f70682d1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 current Oregon law, high school credit is linked to demonstration of knowledge and skills according to state-adopted content standards, not seat time. Access to Linguistic Inclusion does not modify laws governing earning of high school credit in Oregon, but those laws may apply to existing courses differently based on the new definitions for Language Arts and World Language.</a:t>
            </a:r>
            <a:endParaRPr/>
          </a:p>
          <a:p>
            <a:pPr marL="0" lvl="0" indent="0" algn="l" rtl="0">
              <a:spcBef>
                <a:spcPts val="0"/>
              </a:spcBef>
              <a:spcAft>
                <a:spcPts val="0"/>
              </a:spcAft>
              <a:buNone/>
            </a:pPr>
            <a:endParaRPr/>
          </a:p>
          <a:p>
            <a:pPr marL="0" lvl="0" indent="0" algn="l" rtl="0">
              <a:spcBef>
                <a:spcPts val="0"/>
              </a:spcBef>
              <a:spcAft>
                <a:spcPts val="0"/>
              </a:spcAft>
              <a:buNone/>
            </a:pPr>
            <a:r>
              <a:rPr lang="en"/>
              <a:t>As we mentioned earlier, the new World Language definition is based on student linguistic identity. Access to Linguistic Inclusion guidance therefore defines both </a:t>
            </a:r>
            <a:r>
              <a:rPr lang="en" b="1"/>
              <a:t>awarding</a:t>
            </a:r>
            <a:r>
              <a:rPr lang="en"/>
              <a:t> and </a:t>
            </a:r>
            <a:r>
              <a:rPr lang="en" b="1"/>
              <a:t>receiving</a:t>
            </a:r>
            <a:r>
              <a:rPr lang="en"/>
              <a:t> criteria to help clarify which credit can be awarded to which students. The awarding criterion is based on course content and standards coverage. The receiving criterion is based on the new definitions for Language Arts and World Language.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Next,</a:t>
            </a:r>
            <a:r>
              <a:rPr lang="en-US" baseline="0" dirty="0" smtClean="0"/>
              <a:t> we’ll take a moment to look at some scenarios based on student course taking and linguistic identity.</a:t>
            </a:r>
            <a:endParaRPr lang="en-US" dirty="0"/>
          </a:p>
        </p:txBody>
      </p:sp>
    </p:spTree>
    <p:extLst>
      <p:ext uri="{BB962C8B-B14F-4D97-AF65-F5344CB8AC3E}">
        <p14:creationId xmlns:p14="http://schemas.microsoft.com/office/powerpoint/2010/main" val="2490685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You</a:t>
            </a:r>
            <a:r>
              <a:rPr lang="en-US" baseline="0" dirty="0" smtClean="0"/>
              <a:t> may wish to pause and consider this scenario before advancing to the next slide.</a:t>
            </a:r>
            <a:endParaRPr lang="en-US" dirty="0" smtClean="0"/>
          </a:p>
          <a:p>
            <a:pPr marL="158750" indent="0">
              <a:buNone/>
            </a:pPr>
            <a:endParaRPr lang="en-US" dirty="0"/>
          </a:p>
        </p:txBody>
      </p:sp>
    </p:spTree>
    <p:extLst>
      <p:ext uri="{BB962C8B-B14F-4D97-AF65-F5344CB8AC3E}">
        <p14:creationId xmlns:p14="http://schemas.microsoft.com/office/powerpoint/2010/main" val="2541362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Under this scenario, if the district decided to offer additional</a:t>
            </a:r>
            <a:r>
              <a:rPr lang="en-US" baseline="0" dirty="0" smtClean="0"/>
              <a:t> credit under Access to Linguistic Inclusion, Grade 10 Russian Language Arts could award World Language: Russian credit. Note that this course already offers Language Arts credit, as it was designed as a Language Arts course in the first place. The ELD course the student is taking could also award World Language Credit—this time for World Language: English, but it likely does not cover grade 9 Language Arts standards thoroughly enough to award Language Arts credit. </a:t>
            </a:r>
          </a:p>
          <a:p>
            <a:pPr marL="158750" indent="0">
              <a:buNone/>
            </a:pPr>
            <a:endParaRPr lang="en-US" baseline="0" dirty="0" smtClean="0"/>
          </a:p>
          <a:p>
            <a:pPr marL="158750" indent="0">
              <a:buNone/>
            </a:pPr>
            <a:r>
              <a:rPr lang="en-US" baseline="0" dirty="0" smtClean="0"/>
              <a:t>All students are eligible to receive Language Arts credit. As both Russian and English are World Languages for this student, the student is eligible to receive both World Language: Russian and World Language: English credit.</a:t>
            </a:r>
          </a:p>
        </p:txBody>
      </p:sp>
    </p:spTree>
    <p:extLst>
      <p:ext uri="{BB962C8B-B14F-4D97-AF65-F5344CB8AC3E}">
        <p14:creationId xmlns:p14="http://schemas.microsoft.com/office/powerpoint/2010/main" val="1108137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You</a:t>
            </a:r>
            <a:r>
              <a:rPr lang="en-US" baseline="0" dirty="0" smtClean="0"/>
              <a:t> may wish to pause and consider this scenario before advancing to the next slide.</a:t>
            </a:r>
            <a:endParaRPr lang="en-US" dirty="0" smtClean="0"/>
          </a:p>
          <a:p>
            <a:pPr marL="158750" indent="0">
              <a:buNone/>
            </a:pPr>
            <a:endParaRPr lang="en-US" dirty="0"/>
          </a:p>
        </p:txBody>
      </p:sp>
    </p:spTree>
    <p:extLst>
      <p:ext uri="{BB962C8B-B14F-4D97-AF65-F5344CB8AC3E}">
        <p14:creationId xmlns:p14="http://schemas.microsoft.com/office/powerpoint/2010/main" val="3739485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The district could award additional</a:t>
            </a:r>
            <a:r>
              <a:rPr lang="en-US" baseline="0" dirty="0" smtClean="0"/>
              <a:t> World Language: English credit for the Grade 11 Language Arts class, in addition to the Language Arts credit. Heritage Spanish could award Language Arts and/or World Language: Spanish credit.</a:t>
            </a:r>
          </a:p>
          <a:p>
            <a:pPr marL="158750" indent="0">
              <a:buNone/>
            </a:pPr>
            <a:r>
              <a:rPr lang="en-US" baseline="0" dirty="0" smtClean="0"/>
              <a:t>All students would be eligible to receive Language Arts credit. For this student, both Spanish and English are World Languages, so the student is eligible to receive both World Language: English </a:t>
            </a:r>
            <a:r>
              <a:rPr lang="en-US" i="1" baseline="0" dirty="0" smtClean="0"/>
              <a:t>and</a:t>
            </a:r>
            <a:r>
              <a:rPr lang="en-US" i="0" baseline="0" dirty="0" smtClean="0"/>
              <a:t> World Language: Spanish credit.</a:t>
            </a:r>
            <a:endParaRPr lang="en-US" baseline="0" dirty="0" smtClean="0"/>
          </a:p>
        </p:txBody>
      </p:sp>
    </p:spTree>
    <p:extLst>
      <p:ext uri="{BB962C8B-B14F-4D97-AF65-F5344CB8AC3E}">
        <p14:creationId xmlns:p14="http://schemas.microsoft.com/office/powerpoint/2010/main" val="2755269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You</a:t>
            </a:r>
            <a:r>
              <a:rPr lang="en-US" baseline="0" dirty="0" smtClean="0"/>
              <a:t> may wish to pause and consider this scenario before advancing to the next slide.</a:t>
            </a:r>
            <a:endParaRPr lang="en-US" dirty="0" smtClean="0"/>
          </a:p>
          <a:p>
            <a:pPr marL="158750" indent="0">
              <a:buNone/>
            </a:pPr>
            <a:endParaRPr lang="en-US" dirty="0"/>
          </a:p>
        </p:txBody>
      </p:sp>
    </p:spTree>
    <p:extLst>
      <p:ext uri="{BB962C8B-B14F-4D97-AF65-F5344CB8AC3E}">
        <p14:creationId xmlns:p14="http://schemas.microsoft.com/office/powerpoint/2010/main" val="79726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To</a:t>
            </a:r>
            <a:r>
              <a:rPr lang="en-US" baseline="0" dirty="0" smtClean="0"/>
              <a:t> start things off, we’ll give a brief overview of the new law, what it is and what it does.</a:t>
            </a:r>
            <a:endParaRPr lang="en-US" dirty="0"/>
          </a:p>
        </p:txBody>
      </p:sp>
    </p:spTree>
    <p:extLst>
      <p:ext uri="{BB962C8B-B14F-4D97-AF65-F5344CB8AC3E}">
        <p14:creationId xmlns:p14="http://schemas.microsoft.com/office/powerpoint/2010/main" val="4223585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In this scenario,</a:t>
            </a:r>
            <a:r>
              <a:rPr lang="en-US" baseline="0" dirty="0" smtClean="0"/>
              <a:t> the Grade 9 Language Arts course could award World Language: English credit, if the course can be aligned to the World Language standards. World Language: Chinese I could not award Language Arts credit, though, as that course would not sufficiently cover grade 9 Language Arts standards. In this scenario, all students would be eligible to receive Language Arts credit. For Student C, Chinese is a World Language, but English is not, so the student is eligible to receive World Language: Chinese credit, but not World Language: English credit.</a:t>
            </a:r>
            <a:endParaRPr lang="en-US" dirty="0"/>
          </a:p>
        </p:txBody>
      </p:sp>
    </p:spTree>
    <p:extLst>
      <p:ext uri="{BB962C8B-B14F-4D97-AF65-F5344CB8AC3E}">
        <p14:creationId xmlns:p14="http://schemas.microsoft.com/office/powerpoint/2010/main" val="708013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f05175e2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f05175e2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Access </a:t>
            </a:r>
            <a:r>
              <a:rPr lang="en" dirty="0"/>
              <a:t>to Linguistic Inclusion makes no changes to existing rules governing teacher credentialing and licensure. The Teacher Standards and Practices Commission does not anticipate that any changes will be needed to teacher preparation programs or licensure procedures as a result of the law. The teacher licensure link on this slide leads to an ODE page with more information about courses and teacher credentialing.</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0" i="0" u="none" strike="noStrike" cap="none" dirty="0" smtClean="0">
                <a:solidFill>
                  <a:srgbClr val="000000"/>
                </a:solidFill>
                <a:effectLst/>
                <a:latin typeface="Arial"/>
                <a:ea typeface="Arial"/>
                <a:cs typeface="Arial"/>
                <a:sym typeface="Arial"/>
              </a:rPr>
              <a:t>Access to Linguistic Inclusion does not require a change in teacher licensure or endorsements; however, if the district is proposing to offer Language Arts credit, a teacher with a Language Arts endorsement must be involved in course development or delivery. Likewise, if the district is proposing to offer a World Language credit, a teacher endorsed in World Language—in the language in question—must be involved in course development or delivery. For Access to Linguistic Inclusion, an ESOL endorsement would be sufficient for awarding World Language: English credit, and an English Language Arts endorsement is needed for awarding Language Arts credit.</a:t>
            </a:r>
            <a:endParaRPr lang="en-US" dirty="0">
              <a:effectLst/>
            </a:endParaRPr>
          </a:p>
        </p:txBody>
      </p:sp>
    </p:spTree>
    <p:extLst>
      <p:ext uri="{BB962C8B-B14F-4D97-AF65-F5344CB8AC3E}">
        <p14:creationId xmlns:p14="http://schemas.microsoft.com/office/powerpoint/2010/main" val="2532358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smtClean="0">
                <a:solidFill>
                  <a:srgbClr val="000000"/>
                </a:solidFill>
                <a:effectLst/>
                <a:latin typeface="Arial"/>
                <a:ea typeface="Arial"/>
                <a:cs typeface="Arial"/>
                <a:sym typeface="Arial"/>
              </a:rPr>
              <a:t>The central point of “involvement” means that a teacher with the appropriate endorsement ensures (whether through review or proactive design) that the course does indeed cover relevant and appropriate content standards, and that student performance does in fact demonstrate the necessary knowledge and skills to substantiate a claim that they have completed essentially the same work that would be required in any other course awarding the</a:t>
            </a:r>
            <a:r>
              <a:rPr lang="en-US" sz="1100" b="0" i="0" u="none" strike="noStrike" cap="none" baseline="0" dirty="0" smtClean="0">
                <a:solidFill>
                  <a:srgbClr val="000000"/>
                </a:solidFill>
                <a:effectLst/>
                <a:latin typeface="Arial"/>
                <a:ea typeface="Arial"/>
                <a:cs typeface="Arial"/>
                <a:sym typeface="Arial"/>
              </a:rPr>
              <a:t> same type of credit</a:t>
            </a:r>
            <a:r>
              <a:rPr lang="en-US" sz="1100" b="0" i="0" u="none" strike="noStrike" cap="none" dirty="0" smtClean="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3812987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Adding </a:t>
            </a:r>
            <a:r>
              <a:rPr lang="en-US" baseline="0" dirty="0" smtClean="0"/>
              <a:t>endorsements will make teachers more versatile, may increase their employability, and will likely broaden teachers’ content knowledge which may in turn lead to improved instruction. However, Access to Linguistic Inclusion does not require teachers to add endorsements. All of the flexibilities available under the new law can be implemented via collaboration among colleagues with any necessary endorsements. Access to Linguistic Inclusion makes no changes to existing law governing teacher endorsement and licensure. Relevant rules are linked in this slide for reference.</a:t>
            </a:r>
            <a:endParaRPr lang="en-US" dirty="0"/>
          </a:p>
        </p:txBody>
      </p:sp>
    </p:spTree>
    <p:extLst>
      <p:ext uri="{BB962C8B-B14F-4D97-AF65-F5344CB8AC3E}">
        <p14:creationId xmlns:p14="http://schemas.microsoft.com/office/powerpoint/2010/main" val="3391018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aseline="0" dirty="0" smtClean="0"/>
              <a:t>The three following scenarios will focus on questions regarding teacher credentialing and endorsement.</a:t>
            </a:r>
            <a:endParaRPr lang="en-US" dirty="0"/>
          </a:p>
        </p:txBody>
      </p:sp>
    </p:spTree>
    <p:extLst>
      <p:ext uri="{BB962C8B-B14F-4D97-AF65-F5344CB8AC3E}">
        <p14:creationId xmlns:p14="http://schemas.microsoft.com/office/powerpoint/2010/main" val="344200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You</a:t>
            </a:r>
            <a:r>
              <a:rPr lang="en-US" baseline="0" dirty="0" smtClean="0"/>
              <a:t> may wish to pause and consider this scenario before advancing to the next slide.</a:t>
            </a:r>
            <a:endParaRPr lang="en-US" dirty="0" smtClean="0"/>
          </a:p>
          <a:p>
            <a:pPr marL="158750" indent="0">
              <a:buNone/>
            </a:pPr>
            <a:endParaRPr lang="en-US" dirty="0"/>
          </a:p>
        </p:txBody>
      </p:sp>
    </p:spTree>
    <p:extLst>
      <p:ext uri="{BB962C8B-B14F-4D97-AF65-F5344CB8AC3E}">
        <p14:creationId xmlns:p14="http://schemas.microsoft.com/office/powerpoint/2010/main" val="4113627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0" i="0" u="none" strike="noStrike" cap="none" dirty="0" smtClean="0">
                <a:solidFill>
                  <a:srgbClr val="000000"/>
                </a:solidFill>
                <a:effectLst/>
                <a:latin typeface="Arial"/>
                <a:ea typeface="Arial"/>
                <a:cs typeface="Arial"/>
                <a:sym typeface="Arial"/>
              </a:rPr>
              <a:t>In this scenario, the requirement  is that “Course planning or delivery involves appropriately endorsed teacher(s)”, so the appropriate action step is that a teacher with a Language Arts endorsement must be involved in course planning or delivery in order to award Language Arts credit in this scenario.</a:t>
            </a:r>
            <a:endParaRPr lang="en-US" dirty="0">
              <a:effectLst/>
            </a:endParaRPr>
          </a:p>
        </p:txBody>
      </p:sp>
    </p:spTree>
    <p:extLst>
      <p:ext uri="{BB962C8B-B14F-4D97-AF65-F5344CB8AC3E}">
        <p14:creationId xmlns:p14="http://schemas.microsoft.com/office/powerpoint/2010/main" val="3299478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You</a:t>
            </a:r>
            <a:r>
              <a:rPr lang="en-US" baseline="0" dirty="0" smtClean="0"/>
              <a:t> may wish to pause and consider this scenario before advancing to the next slide.</a:t>
            </a:r>
            <a:endParaRPr lang="en-US" dirty="0" smtClean="0"/>
          </a:p>
          <a:p>
            <a:pPr marL="158750" indent="0">
              <a:buNone/>
            </a:pPr>
            <a:endParaRPr lang="en-US" dirty="0"/>
          </a:p>
        </p:txBody>
      </p:sp>
    </p:spTree>
    <p:extLst>
      <p:ext uri="{BB962C8B-B14F-4D97-AF65-F5344CB8AC3E}">
        <p14:creationId xmlns:p14="http://schemas.microsoft.com/office/powerpoint/2010/main" val="2455521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Again,</a:t>
            </a:r>
            <a:r>
              <a:rPr lang="en-US" baseline="0" dirty="0" smtClean="0"/>
              <a:t> like with Scenario A, for this scenario, t</a:t>
            </a:r>
            <a:r>
              <a:rPr lang="en-US" dirty="0" smtClean="0"/>
              <a:t>he</a:t>
            </a:r>
            <a:r>
              <a:rPr lang="en-US" baseline="0" dirty="0" smtClean="0"/>
              <a:t> requirement is that “Course planning or delivery involves appropriately endorsed teacher(s). English must be a World Language for students to receive the offered credit. In this scenario, the district’s action step is to ensure that a teacher with an ESOL endorsement must be involved in course planning or delivery. </a:t>
            </a:r>
            <a:endParaRPr lang="en-US" dirty="0"/>
          </a:p>
        </p:txBody>
      </p:sp>
    </p:spTree>
    <p:extLst>
      <p:ext uri="{BB962C8B-B14F-4D97-AF65-F5344CB8AC3E}">
        <p14:creationId xmlns:p14="http://schemas.microsoft.com/office/powerpoint/2010/main" val="203436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ba93e7b2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ba93e7b2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Access to Linguistic Inclusion was one of a number of equity-focused bills passed in the 2021 legislative session. The bill was introduced as HB 2056 and took effect on January 1, 2022.</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You</a:t>
            </a:r>
            <a:r>
              <a:rPr lang="en-US" baseline="0" dirty="0" smtClean="0"/>
              <a:t> may wish to pause and consider this scenario before advancing to the next slide.</a:t>
            </a:r>
            <a:endParaRPr lang="en-US" dirty="0" smtClean="0"/>
          </a:p>
          <a:p>
            <a:pPr marL="158750" indent="0">
              <a:buNone/>
            </a:pPr>
            <a:endParaRPr lang="en-US" dirty="0"/>
          </a:p>
        </p:txBody>
      </p:sp>
    </p:spTree>
    <p:extLst>
      <p:ext uri="{BB962C8B-B14F-4D97-AF65-F5344CB8AC3E}">
        <p14:creationId xmlns:p14="http://schemas.microsoft.com/office/powerpoint/2010/main" val="2427927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In Scenario C, the requirement is “Course planning</a:t>
            </a:r>
            <a:r>
              <a:rPr lang="en-US" baseline="0" dirty="0" smtClean="0"/>
              <a:t> or </a:t>
            </a:r>
            <a:r>
              <a:rPr lang="en-US" dirty="0" smtClean="0"/>
              <a:t>delivery</a:t>
            </a:r>
            <a:r>
              <a:rPr lang="en-US" baseline="0" dirty="0" smtClean="0"/>
              <a:t> involves appropriately endorsed teacher(s).” The action step would require the district to ensure that a teacher with a language arts endorsement is involved in the course planning or delivery. If the language arts-endorsed teacher does not also hold a Spanish endorsement or have Spanish expertise, close collaboration will be required with the teacher of record.</a:t>
            </a:r>
            <a:endParaRPr lang="en-US" dirty="0"/>
          </a:p>
        </p:txBody>
      </p:sp>
    </p:spTree>
    <p:extLst>
      <p:ext uri="{BB962C8B-B14F-4D97-AF65-F5344CB8AC3E}">
        <p14:creationId xmlns:p14="http://schemas.microsoft.com/office/powerpoint/2010/main" val="314693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eba93e7b20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eba93e7b2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Districts should enact policies and procedures which will ensure equitable implementation of new flexibilities under Access to Linguistic Inclusion. Districts should be wary of any approach that treats the law as a way to simply provide students with “more credits”. The goal of Access to Linguistic Inclusion is to recognize knowledge and skills that students are already demonstrating through their rich linguistic identities, so decisions about high school credit should begin with those demonstrations of knowledge and skills. </a:t>
            </a:r>
            <a:r>
              <a:rPr lang="en" smtClean="0"/>
              <a:t>High school</a:t>
            </a:r>
            <a:r>
              <a:rPr lang="en" baseline="0" smtClean="0"/>
              <a:t> credits</a:t>
            </a:r>
            <a:r>
              <a:rPr lang="en" smtClean="0"/>
              <a:t>, </a:t>
            </a:r>
            <a:r>
              <a:rPr lang="en" dirty="0"/>
              <a:t>while a valid and valuable recognition of student achievement, do not in and of themselves prepare students for post-secondary next steps. Also, districts should be careful not to close off some opportunities while opening others. For example, some post secondary plans may require credits in </a:t>
            </a:r>
            <a:r>
              <a:rPr lang="en" i="1" dirty="0"/>
              <a:t>English</a:t>
            </a:r>
            <a:r>
              <a:rPr lang="en" dirty="0"/>
              <a:t> Language Arts.</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Understanding</a:t>
            </a:r>
            <a:r>
              <a:rPr lang="en-US" baseline="0" dirty="0" smtClean="0"/>
              <a:t> the distinction between English Language Arts and English Language Proficiency (or English Language Development) is important for implementation of Access to Linguistic Inclusion. English Language Arts and English Language Proficiency or ELD remain two different and distinct content areas. While there is </a:t>
            </a:r>
            <a:r>
              <a:rPr lang="en-US" i="1" baseline="0" dirty="0" smtClean="0"/>
              <a:t>some</a:t>
            </a:r>
            <a:r>
              <a:rPr lang="en-US" i="0" baseline="0" dirty="0" smtClean="0"/>
              <a:t> overlap between the two, particularly in the advanced ELD courses, the two content areas have different goals and different standards. It’s important to note that Access to Linguistic Inclusion does not allow for a 1:1 substitution of ELA instruction for ELP instruction, or vice versa. For more information, consult the 2015 Dear Colleague Letter regarding access to core instruction and avoiding unnecessary segregation.</a:t>
            </a:r>
            <a:endParaRPr lang="en-US" dirty="0"/>
          </a:p>
        </p:txBody>
      </p:sp>
    </p:spTree>
    <p:extLst>
      <p:ext uri="{BB962C8B-B14F-4D97-AF65-F5344CB8AC3E}">
        <p14:creationId xmlns:p14="http://schemas.microsoft.com/office/powerpoint/2010/main" val="1540322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The following</a:t>
            </a:r>
            <a:r>
              <a:rPr lang="en-US" baseline="0" dirty="0" smtClean="0"/>
              <a:t> potential concerns may or may not reflect questions that you personally have, but given that such questions may be asked by parents, community members, or media outlets with incomplete knowledge of the law, it may be useful to have thought these issues through ahead of time.</a:t>
            </a:r>
            <a:endParaRPr lang="en-US" dirty="0"/>
          </a:p>
        </p:txBody>
      </p:sp>
    </p:spTree>
    <p:extLst>
      <p:ext uri="{BB962C8B-B14F-4D97-AF65-F5344CB8AC3E}">
        <p14:creationId xmlns:p14="http://schemas.microsoft.com/office/powerpoint/2010/main" val="2246547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eee9ad1e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eee9ad1e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As mentioned earlier, Access to Linguistic Inclusion relabels “English Language Arts” as “Language Arts” in multiple Oregon statutes. It would be easy to misinterpret this as an attempt to remove or reduce the role of English in Oregon’s education system. While this label change does bring other languages onto a more equal footing with English, districts should not engage in a wholesale removal of the word “English” wherever it occurs. In the vast majority of cases, the “English” tag in an English Language Arts course provides accurate and necessary information about course content. “English Language Arts” is an entirely appropriate description for courses which satisfy the English Language Arts standards via study of literature, composition, and other communications in English. In contrast, the title “Spanish Language Arts” clearly conveys that the course is covering those same standards via study of literature, composition, and other communications in Spanish.</a:t>
            </a:r>
            <a:endParaRPr lang="en-US" dirty="0">
              <a:effectLs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fc6c5dc5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fc6c5dc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last slide, we discussed the label change from “English Language Arts” to “Language Arts”. While this creates the possibility that some students may satisfy graduation requirements with one or more Language Arts classes in a language other than English, it will not lead to widespread abandonment of the study of English language and literature. Federal accountability requirements regarding English Language Arts remain in place, as does the ELA summative test, which is the measurement instrument for those accountability requirements. Also, it is important to remember that a Language Arts course in a language other than English requires not only students with sufficient mastery to engage with grade-level content in the target language, but also teachers with sufficient mastery to </a:t>
            </a:r>
            <a:r>
              <a:rPr lang="en" i="1"/>
              <a:t>deliver</a:t>
            </a:r>
            <a:r>
              <a:rPr lang="en"/>
              <a:t> grade-level content in the target language.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eee9ad1e9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eee9ad1e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Appropriate English instruction for students with English learner status is a federally guaranteed civil right. Access to Linguistic Inclusion makes no changes to federal English learner regulations. Assessment and accountability requirements for developing student English language proficiency remain in force. Districts now have the ability to recognize student mastery and achievement in languages other than English, but they must continue to fulfill their responsibility to help students gain the necessary English language proficiency to successfully engage with challenging grade-level academic content in English.</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eee9ad1e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eee9ad1e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Access to Linguistic Inclusion makes no changes to the number or content area of required high school credits for graduation. It provides students</a:t>
            </a:r>
            <a:r>
              <a:rPr lang="en" dirty="0">
                <a:solidFill>
                  <a:schemeClr val="dk1"/>
                </a:solidFill>
              </a:rPr>
              <a:t> who are demonstrating mastery of Oregon’s rigorous academic standards</a:t>
            </a:r>
            <a:r>
              <a:rPr lang="en" dirty="0"/>
              <a:t> with additional options for satisfying those requirements, but they must meet all the same requirements, to the same level of rigor, that were in place prior to the new law. The only difference is that additional paths have become available for satisfying some of these requirements.</a:t>
            </a: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ee9ad1e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ee9ad1e9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It is possible that some may view Access to Linguistic Inclusion as a sign of shifting priorities in Oregon’s education system. This is partially true, insofar as there is a shift towards recognizing a wider range of student achievement. However, reducing the role or presence of English in Oregon schools and society is neither an intent nor an effect of the law. Oregon has no official state language, but English is spoken by a large majority of its residents and is the principal language of business, government, and instruction.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ba93e7b2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ba93e7b2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Access to Linguistic Inclusion changes a number of Oregon Revised Statutes. These changes fall in three main </a:t>
            </a:r>
            <a:r>
              <a:rPr lang="en" dirty="0" smtClean="0"/>
              <a:t>categories:</a:t>
            </a:r>
          </a:p>
          <a:p>
            <a:pPr marL="228600" lvl="0" indent="-228600" algn="l" rtl="0">
              <a:spcBef>
                <a:spcPts val="0"/>
              </a:spcBef>
              <a:spcAft>
                <a:spcPts val="0"/>
              </a:spcAft>
              <a:buAutoNum type="arabicPeriod"/>
            </a:pPr>
            <a:r>
              <a:rPr lang="en" dirty="0" smtClean="0"/>
              <a:t>Relabeling </a:t>
            </a:r>
            <a:r>
              <a:rPr lang="en" dirty="0"/>
              <a:t>English Language Arts as Language Arts, and updating its </a:t>
            </a:r>
            <a:r>
              <a:rPr lang="en" dirty="0" smtClean="0"/>
              <a:t>definition.</a:t>
            </a:r>
          </a:p>
          <a:p>
            <a:pPr marL="228600" lvl="0" indent="-228600" algn="l" rtl="0">
              <a:spcBef>
                <a:spcPts val="0"/>
              </a:spcBef>
              <a:spcAft>
                <a:spcPts val="0"/>
              </a:spcAft>
              <a:buAutoNum type="arabicPeriod"/>
            </a:pPr>
            <a:r>
              <a:rPr lang="en" dirty="0" smtClean="0"/>
              <a:t>Updating </a:t>
            </a:r>
            <a:r>
              <a:rPr lang="en" dirty="0"/>
              <a:t>the definition of World </a:t>
            </a:r>
            <a:r>
              <a:rPr lang="en" dirty="0" smtClean="0"/>
              <a:t>Languages.</a:t>
            </a:r>
          </a:p>
          <a:p>
            <a:pPr marL="228600" lvl="0" indent="-228600" algn="l" rtl="0">
              <a:spcBef>
                <a:spcPts val="0"/>
              </a:spcBef>
              <a:spcAft>
                <a:spcPts val="0"/>
              </a:spcAft>
              <a:buAutoNum type="arabicPeriod"/>
            </a:pPr>
            <a:r>
              <a:rPr lang="en" dirty="0" smtClean="0"/>
              <a:t>Repealing </a:t>
            </a:r>
            <a:r>
              <a:rPr lang="en" dirty="0"/>
              <a:t>the statute that required nearly all instruction in Oregon to be delivered in English. This creates opportunities for districts to offer courses from all content areas in languages other than English.</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eee9ad1e9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eee9ad1e9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Here are several </a:t>
            </a:r>
            <a:r>
              <a:rPr lang="en" dirty="0"/>
              <a:t>resources available to help explain Access to Linguistic Inclusion. Consult the </a:t>
            </a:r>
            <a:r>
              <a:rPr lang="en" dirty="0" smtClean="0"/>
              <a:t>links on </a:t>
            </a:r>
            <a:r>
              <a:rPr lang="en" dirty="0"/>
              <a:t>this slide to learn more!</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ee9ad1e9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ee9ad1e9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 for your attention. We hope these slides have helped increase your understanding of Access to Linguistic Inclusion. Please </a:t>
            </a:r>
            <a:r>
              <a:rPr lang="en" dirty="0" smtClean="0"/>
              <a:t>use the contact information on this slide to </a:t>
            </a:r>
            <a:r>
              <a:rPr lang="en" dirty="0"/>
              <a:t>continue the conversation.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ee9ad1e9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ee9ad1e9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Access to Linguistic Inclusion creates opportunities and removes barriers for multilingual students. Some of these students may have English learner status, but English learner status is not necessary to benefit from the law. The law focuses on a student’s linguistic identity and the achievement, knowledge, and skills that multilingual students are already demonstrating, but which were not recognized prior to this law.</a:t>
            </a:r>
            <a:endParaRPr lang="en-US"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ba93e7b2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eba93e7b2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This slide shows all the various people who need to know about the opportunities afforded by this law. You can read across and see the role, the level of knowledge for that role, and why that role needs to know about the law. Please note, however, that they WHY column does not provide an exhaustive list of reasons people might need to know about Access to Linguistic Inclusion.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0" i="0" u="none" strike="noStrike" cap="none" dirty="0" smtClean="0">
                <a:solidFill>
                  <a:srgbClr val="000000"/>
                </a:solidFill>
                <a:effectLst/>
                <a:latin typeface="Arial"/>
                <a:ea typeface="Arial"/>
                <a:cs typeface="Arial"/>
                <a:sym typeface="Arial"/>
              </a:rPr>
              <a:t>This slide shows all the various people who need to know about the opportunities afforded by this law. You can read across and see the role, the level of knowledge for that role, and why that role needs to know about the law. Please note, however, that they WHY column does not provide an exhaustive list of reasons people might need to know about Access to Linguistic Inclusion.</a:t>
            </a:r>
            <a:endParaRPr lang="en-US" dirty="0">
              <a:effectLst/>
            </a:endParaRPr>
          </a:p>
        </p:txBody>
      </p:sp>
    </p:spTree>
    <p:extLst>
      <p:ext uri="{BB962C8B-B14F-4D97-AF65-F5344CB8AC3E}">
        <p14:creationId xmlns:p14="http://schemas.microsoft.com/office/powerpoint/2010/main" val="364090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Now</a:t>
            </a:r>
            <a:r>
              <a:rPr lang="en-US" baseline="0" dirty="0" smtClean="0"/>
              <a:t> we will cover more specific information regarding Access to Linguistic Inclusion and its effect on content area instruction and high school credits.</a:t>
            </a:r>
            <a:endParaRPr lang="en-US" dirty="0"/>
          </a:p>
        </p:txBody>
      </p:sp>
    </p:spTree>
    <p:extLst>
      <p:ext uri="{BB962C8B-B14F-4D97-AF65-F5344CB8AC3E}">
        <p14:creationId xmlns:p14="http://schemas.microsoft.com/office/powerpoint/2010/main" val="1647495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1"/>
        <p:cNvGrpSpPr/>
        <p:nvPr/>
      </p:nvGrpSpPr>
      <p:grpSpPr>
        <a:xfrm>
          <a:off x="0" y="0"/>
          <a:ext cx="0" cy="0"/>
          <a:chOff x="0" y="0"/>
          <a:chExt cx="0" cy="0"/>
        </a:xfrm>
      </p:grpSpPr>
      <p:sp>
        <p:nvSpPr>
          <p:cNvPr id="12" name="Google Shape;12;p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4" name="Google Shape;14;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 name="Google Shape;15;p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7" name="Google Shape;17;p2"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8" name="Google Shape;18;p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19" name="Google Shape;19;p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1"/>
        <p:cNvGrpSpPr/>
        <p:nvPr/>
      </p:nvGrpSpPr>
      <p:grpSpPr>
        <a:xfrm>
          <a:off x="0" y="0"/>
          <a:ext cx="0" cy="0"/>
          <a:chOff x="0" y="0"/>
          <a:chExt cx="0" cy="0"/>
        </a:xfrm>
      </p:grpSpPr>
      <p:sp>
        <p:nvSpPr>
          <p:cNvPr id="72" name="Google Shape;72;p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3" name="Google Shape;73;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4" name="Google Shape;74;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6" name="Google Shape;76;p1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7" name="Google Shape;77;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8"/>
        <p:cNvGrpSpPr/>
        <p:nvPr/>
      </p:nvGrpSpPr>
      <p:grpSpPr>
        <a:xfrm>
          <a:off x="0" y="0"/>
          <a:ext cx="0" cy="0"/>
          <a:chOff x="0" y="0"/>
          <a:chExt cx="0" cy="0"/>
        </a:xfrm>
      </p:grpSpPr>
      <p:sp>
        <p:nvSpPr>
          <p:cNvPr id="79" name="Google Shape;79;p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0" name="Google Shape;80;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 name="Google Shape;81;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2" name="Google Shape;82;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3" name="Google Shape;83;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4" name="Google Shape;84;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5" name="Google Shape;85;p1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87"/>
        <p:cNvGrpSpPr/>
        <p:nvPr/>
      </p:nvGrpSpPr>
      <p:grpSpPr>
        <a:xfrm>
          <a:off x="0" y="0"/>
          <a:ext cx="0" cy="0"/>
          <a:chOff x="0" y="0"/>
          <a:chExt cx="0" cy="0"/>
        </a:xfrm>
      </p:grpSpPr>
      <p:sp>
        <p:nvSpPr>
          <p:cNvPr id="88" name="Google Shape;88;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3"/>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 name="Google Shape;90;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1" name="Google Shape;91;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3" name="Google Shape;93;p13"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94" name="Google Shape;94;p1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5" name="Google Shape;95;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96"/>
        <p:cNvGrpSpPr/>
        <p:nvPr/>
      </p:nvGrpSpPr>
      <p:grpSpPr>
        <a:xfrm>
          <a:off x="0" y="0"/>
          <a:ext cx="0" cy="0"/>
          <a:chOff x="0" y="0"/>
          <a:chExt cx="0" cy="0"/>
        </a:xfrm>
      </p:grpSpPr>
      <p:sp>
        <p:nvSpPr>
          <p:cNvPr id="97" name="Google Shape;97;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 name="Google Shape;98;p14"/>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9" name="Google Shape;99;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0" name="Google Shape;100;p14"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101" name="Google Shape;101;p1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2" name="Google Shape;102;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3"/>
        <p:cNvGrpSpPr/>
        <p:nvPr/>
      </p:nvGrpSpPr>
      <p:grpSpPr>
        <a:xfrm>
          <a:off x="0" y="0"/>
          <a:ext cx="0" cy="0"/>
          <a:chOff x="0" y="0"/>
          <a:chExt cx="0" cy="0"/>
        </a:xfrm>
      </p:grpSpPr>
      <p:sp>
        <p:nvSpPr>
          <p:cNvPr id="104" name="Google Shape;104;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 name="Google Shape;105;p15"/>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 name="Google Shape;106;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1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9" name="Google Shape;109;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0"/>
        <p:cNvGrpSpPr/>
        <p:nvPr/>
      </p:nvGrpSpPr>
      <p:grpSpPr>
        <a:xfrm>
          <a:off x="0" y="0"/>
          <a:ext cx="0" cy="0"/>
          <a:chOff x="0" y="0"/>
          <a:chExt cx="0" cy="0"/>
        </a:xfrm>
      </p:grpSpPr>
      <p:sp>
        <p:nvSpPr>
          <p:cNvPr id="111" name="Google Shape;111;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 name="Google Shape;112;p16"/>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 name="Google Shape;113;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1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5" name="Google Shape;115;p16"/>
          <p:cNvSpPr>
            <a:spLocks noGrp="1"/>
          </p:cNvSpPr>
          <p:nvPr>
            <p:ph type="pic" idx="2"/>
          </p:nvPr>
        </p:nvSpPr>
        <p:spPr>
          <a:xfrm>
            <a:off x="537883" y="2655094"/>
            <a:ext cx="2949000" cy="1740600"/>
          </a:xfrm>
          <a:prstGeom prst="rect">
            <a:avLst/>
          </a:prstGeom>
          <a:noFill/>
          <a:ln>
            <a:noFill/>
          </a:ln>
        </p:spPr>
      </p:sp>
      <p:sp>
        <p:nvSpPr>
          <p:cNvPr id="116" name="Google Shape;116;p1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7" name="Google Shape;117;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1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1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8" name="Google Shape;128;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1" name="Google Shape;131;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3" name="Google Shape;133;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 name="Google Shape;135;p1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6" name="Google Shape;136;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7"/>
        <p:cNvGrpSpPr/>
        <p:nvPr/>
      </p:nvGrpSpPr>
      <p:grpSpPr>
        <a:xfrm>
          <a:off x="0" y="0"/>
          <a:ext cx="0" cy="0"/>
          <a:chOff x="0" y="0"/>
          <a:chExt cx="0" cy="0"/>
        </a:xfrm>
      </p:grpSpPr>
      <p:sp>
        <p:nvSpPr>
          <p:cNvPr id="138" name="Google Shape;138;p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 name="Google Shape;139;p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1" name="Google Shape;141;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0"/>
        <p:cNvGrpSpPr/>
        <p:nvPr/>
      </p:nvGrpSpPr>
      <p:grpSpPr>
        <a:xfrm>
          <a:off x="0" y="0"/>
          <a:ext cx="0" cy="0"/>
          <a:chOff x="0" y="0"/>
          <a:chExt cx="0" cy="0"/>
        </a:xfrm>
      </p:grpSpPr>
      <p:sp>
        <p:nvSpPr>
          <p:cNvPr id="21" name="Google Shape;21;p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 name="Google Shape;22;p3"/>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 name="Google Shape;23;p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 name="Google Shape;24;p3"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25" name="Google Shape;25;p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 name="Google Shape;26;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2"/>
        <p:cNvGrpSpPr/>
        <p:nvPr/>
      </p:nvGrpSpPr>
      <p:grpSpPr>
        <a:xfrm>
          <a:off x="0" y="0"/>
          <a:ext cx="0" cy="0"/>
          <a:chOff x="0" y="0"/>
          <a:chExt cx="0" cy="0"/>
        </a:xfrm>
      </p:grpSpPr>
      <p:sp>
        <p:nvSpPr>
          <p:cNvPr id="143" name="Google Shape;143;p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44" name="Google Shape;144;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 name="Google Shape;145;p2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6" name="Google Shape;146;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7"/>
        <p:cNvGrpSpPr/>
        <p:nvPr/>
      </p:nvGrpSpPr>
      <p:grpSpPr>
        <a:xfrm>
          <a:off x="0" y="0"/>
          <a:ext cx="0" cy="0"/>
          <a:chOff x="0" y="0"/>
          <a:chExt cx="0" cy="0"/>
        </a:xfrm>
      </p:grpSpPr>
      <p:sp>
        <p:nvSpPr>
          <p:cNvPr id="148" name="Google Shape;148;p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9" name="Google Shape;149;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0" name="Google Shape;150;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 name="Google Shape;151;p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2" name="Google Shape;152;p2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3" name="Google Shape;153;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4"/>
        <p:cNvGrpSpPr/>
        <p:nvPr/>
      </p:nvGrpSpPr>
      <p:grpSpPr>
        <a:xfrm>
          <a:off x="0" y="0"/>
          <a:ext cx="0" cy="0"/>
          <a:chOff x="0" y="0"/>
          <a:chExt cx="0" cy="0"/>
        </a:xfrm>
      </p:grpSpPr>
      <p:sp>
        <p:nvSpPr>
          <p:cNvPr id="155" name="Google Shape;155;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6" name="Google Shape;156;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7" name="Google Shape;157;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8" name="Google Shape;158;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9" name="Google Shape;159;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0" name="Google Shape;160;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1" name="Google Shape;161;p2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3"/>
        <p:cNvGrpSpPr/>
        <p:nvPr/>
      </p:nvGrpSpPr>
      <p:grpSpPr>
        <a:xfrm>
          <a:off x="0" y="0"/>
          <a:ext cx="0" cy="0"/>
          <a:chOff x="0" y="0"/>
          <a:chExt cx="0" cy="0"/>
        </a:xfrm>
      </p:grpSpPr>
      <p:sp>
        <p:nvSpPr>
          <p:cNvPr id="164" name="Google Shape;164;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 name="Google Shape;165;p24"/>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6" name="Google Shape;166;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7" name="Google Shape;167;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8" name="Google Shape;168;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9" name="Google Shape;169;p24"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170" name="Google Shape;170;p2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1" name="Google Shape;17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2"/>
        <p:cNvGrpSpPr/>
        <p:nvPr/>
      </p:nvGrpSpPr>
      <p:grpSpPr>
        <a:xfrm>
          <a:off x="0" y="0"/>
          <a:ext cx="0" cy="0"/>
          <a:chOff x="0" y="0"/>
          <a:chExt cx="0" cy="0"/>
        </a:xfrm>
      </p:grpSpPr>
      <p:sp>
        <p:nvSpPr>
          <p:cNvPr id="173" name="Google Shape;173;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4" name="Google Shape;174;p25"/>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5" name="Google Shape;175;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2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7" name="Google Shape;177;p25"/>
          <p:cNvSpPr txBox="1">
            <a:spLocks noGrp="1"/>
          </p:cNvSpPr>
          <p:nvPr>
            <p:ph type="ftr" idx="11"/>
          </p:nvPr>
        </p:nvSpPr>
        <p:spPr>
          <a:xfrm>
            <a:off x="537882" y="4604845"/>
            <a:ext cx="21483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8" name="Google Shape;178;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9" name="Google Shape;179;p25"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180" name="Google Shape;180;p2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1"/>
        <p:cNvGrpSpPr/>
        <p:nvPr/>
      </p:nvGrpSpPr>
      <p:grpSpPr>
        <a:xfrm>
          <a:off x="0" y="0"/>
          <a:ext cx="0" cy="0"/>
          <a:chOff x="0" y="0"/>
          <a:chExt cx="0" cy="0"/>
        </a:xfrm>
      </p:grpSpPr>
      <p:sp>
        <p:nvSpPr>
          <p:cNvPr id="182" name="Google Shape;182;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 name="Google Shape;183;p26"/>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5" name="Google Shape;185;p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 name="Google Shape;186;p2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7" name="Google Shape;18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88"/>
        <p:cNvGrpSpPr/>
        <p:nvPr/>
      </p:nvGrpSpPr>
      <p:grpSpPr>
        <a:xfrm>
          <a:off x="0" y="0"/>
          <a:ext cx="0" cy="0"/>
          <a:chOff x="0" y="0"/>
          <a:chExt cx="0" cy="0"/>
        </a:xfrm>
      </p:grpSpPr>
      <p:sp>
        <p:nvSpPr>
          <p:cNvPr id="189" name="Google Shape;189;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 name="Google Shape;190;p27"/>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 name="Google Shape;191;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 name="Google Shape;192;p2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3" name="Google Shape;193;p27"/>
          <p:cNvSpPr>
            <a:spLocks noGrp="1"/>
          </p:cNvSpPr>
          <p:nvPr>
            <p:ph type="pic" idx="2"/>
          </p:nvPr>
        </p:nvSpPr>
        <p:spPr>
          <a:xfrm>
            <a:off x="537883" y="2655094"/>
            <a:ext cx="2949000" cy="1740600"/>
          </a:xfrm>
          <a:prstGeom prst="rect">
            <a:avLst/>
          </a:prstGeom>
          <a:noFill/>
          <a:ln>
            <a:noFill/>
          </a:ln>
        </p:spPr>
      </p:sp>
      <p:sp>
        <p:nvSpPr>
          <p:cNvPr id="194" name="Google Shape;194;p2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5" name="Google Shape;195;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2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0" name="Google Shape;200;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 name="Google Shape;203;p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 name="Google Shape;204;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 name="Google Shape;205;p2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6" name="Google Shape;206;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9" name="Google Shape;209;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0" name="Google Shape;210;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1" name="Google Shape;211;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 name="Google Shape;213;p3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4" name="Google Shape;214;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7"/>
        <p:cNvGrpSpPr/>
        <p:nvPr/>
      </p:nvGrpSpPr>
      <p:grpSpPr>
        <a:xfrm>
          <a:off x="0" y="0"/>
          <a:ext cx="0" cy="0"/>
          <a:chOff x="0" y="0"/>
          <a:chExt cx="0" cy="0"/>
        </a:xfrm>
      </p:grpSpPr>
      <p:sp>
        <p:nvSpPr>
          <p:cNvPr id="28" name="Google Shape;28;p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 name="Google Shape;29;p4"/>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 name="Google Shape;30;p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p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 name="Google Shape;33;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5"/>
        <p:cNvGrpSpPr/>
        <p:nvPr/>
      </p:nvGrpSpPr>
      <p:grpSpPr>
        <a:xfrm>
          <a:off x="0" y="0"/>
          <a:ext cx="0" cy="0"/>
          <a:chOff x="0" y="0"/>
          <a:chExt cx="0" cy="0"/>
        </a:xfrm>
      </p:grpSpPr>
      <p:sp>
        <p:nvSpPr>
          <p:cNvPr id="216" name="Google Shape;216;p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 name="Google Shape;217;p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8" name="Google Shape;218;p3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9" name="Google Shape;219;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0"/>
        <p:cNvGrpSpPr/>
        <p:nvPr/>
      </p:nvGrpSpPr>
      <p:grpSpPr>
        <a:xfrm>
          <a:off x="0" y="0"/>
          <a:ext cx="0" cy="0"/>
          <a:chOff x="0" y="0"/>
          <a:chExt cx="0" cy="0"/>
        </a:xfrm>
      </p:grpSpPr>
      <p:sp>
        <p:nvSpPr>
          <p:cNvPr id="221" name="Google Shape;221;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2" name="Google Shape;222;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 name="Google Shape;223;p3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24" name="Google Shape;224;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5"/>
        <p:cNvGrpSpPr/>
        <p:nvPr/>
      </p:nvGrpSpPr>
      <p:grpSpPr>
        <a:xfrm>
          <a:off x="0" y="0"/>
          <a:ext cx="0" cy="0"/>
          <a:chOff x="0" y="0"/>
          <a:chExt cx="0" cy="0"/>
        </a:xfrm>
      </p:grpSpPr>
      <p:sp>
        <p:nvSpPr>
          <p:cNvPr id="226" name="Google Shape;226;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 name="Google Shape;227;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8" name="Google Shape;228;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 name="Google Shape;229;p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0" name="Google Shape;230;p3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1" name="Google Shape;23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2"/>
        <p:cNvGrpSpPr/>
        <p:nvPr/>
      </p:nvGrpSpPr>
      <p:grpSpPr>
        <a:xfrm>
          <a:off x="0" y="0"/>
          <a:ext cx="0" cy="0"/>
          <a:chOff x="0" y="0"/>
          <a:chExt cx="0" cy="0"/>
        </a:xfrm>
      </p:grpSpPr>
      <p:sp>
        <p:nvSpPr>
          <p:cNvPr id="233" name="Google Shape;233;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4" name="Google Shape;23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 name="Google Shape;23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6" name="Google Shape;236;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7" name="Google Shape;237;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8" name="Google Shape;238;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9" name="Google Shape;239;p3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1"/>
        <p:cNvGrpSpPr/>
        <p:nvPr/>
      </p:nvGrpSpPr>
      <p:grpSpPr>
        <a:xfrm>
          <a:off x="0" y="0"/>
          <a:ext cx="0" cy="0"/>
          <a:chOff x="0" y="0"/>
          <a:chExt cx="0" cy="0"/>
        </a:xfrm>
      </p:grpSpPr>
      <p:sp>
        <p:nvSpPr>
          <p:cNvPr id="242" name="Google Shape;242;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 name="Google Shape;243;p35"/>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4" name="Google Shape;244;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5" name="Google Shape;245;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6" name="Google Shape;246;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47" name="Google Shape;247;p35"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248" name="Google Shape;248;p3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9" name="Google Shape;249;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0"/>
        <p:cNvGrpSpPr/>
        <p:nvPr/>
      </p:nvGrpSpPr>
      <p:grpSpPr>
        <a:xfrm>
          <a:off x="0" y="0"/>
          <a:ext cx="0" cy="0"/>
          <a:chOff x="0" y="0"/>
          <a:chExt cx="0" cy="0"/>
        </a:xfrm>
      </p:grpSpPr>
      <p:sp>
        <p:nvSpPr>
          <p:cNvPr id="251" name="Google Shape;251;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 name="Google Shape;252;p36"/>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3" name="Google Shape;253;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4" name="Google Shape;254;p36"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255" name="Google Shape;255;p3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6" name="Google Shape;25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57"/>
        <p:cNvGrpSpPr/>
        <p:nvPr/>
      </p:nvGrpSpPr>
      <p:grpSpPr>
        <a:xfrm>
          <a:off x="0" y="0"/>
          <a:ext cx="0" cy="0"/>
          <a:chOff x="0" y="0"/>
          <a:chExt cx="0" cy="0"/>
        </a:xfrm>
      </p:grpSpPr>
      <p:sp>
        <p:nvSpPr>
          <p:cNvPr id="258" name="Google Shape;258;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 name="Google Shape;259;p37"/>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1" name="Google Shape;261;p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2" name="Google Shape;262;p3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3" name="Google Shape;26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4"/>
        <p:cNvGrpSpPr/>
        <p:nvPr/>
      </p:nvGrpSpPr>
      <p:grpSpPr>
        <a:xfrm>
          <a:off x="0" y="0"/>
          <a:ext cx="0" cy="0"/>
          <a:chOff x="0" y="0"/>
          <a:chExt cx="0" cy="0"/>
        </a:xfrm>
      </p:grpSpPr>
      <p:sp>
        <p:nvSpPr>
          <p:cNvPr id="265" name="Google Shape;265;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8"/>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 name="Google Shape;267;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8" name="Google Shape;268;p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69" name="Google Shape;269;p38"/>
          <p:cNvSpPr>
            <a:spLocks noGrp="1"/>
          </p:cNvSpPr>
          <p:nvPr>
            <p:ph type="pic" idx="2"/>
          </p:nvPr>
        </p:nvSpPr>
        <p:spPr>
          <a:xfrm>
            <a:off x="537883" y="2655094"/>
            <a:ext cx="2949000" cy="1740600"/>
          </a:xfrm>
          <a:prstGeom prst="rect">
            <a:avLst/>
          </a:prstGeom>
          <a:noFill/>
          <a:ln>
            <a:noFill/>
          </a:ln>
        </p:spPr>
      </p:sp>
      <p:sp>
        <p:nvSpPr>
          <p:cNvPr id="270" name="Google Shape;270;p3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1" name="Google Shape;271;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 name="Google Shape;274;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 name="Google Shape;275;p3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9" name="Google Shape;279;p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1" name="Google Shape;281;p4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2" name="Google Shape;282;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4"/>
        <p:cNvGrpSpPr/>
        <p:nvPr/>
      </p:nvGrpSpPr>
      <p:grpSpPr>
        <a:xfrm>
          <a:off x="0" y="0"/>
          <a:ext cx="0" cy="0"/>
          <a:chOff x="0" y="0"/>
          <a:chExt cx="0" cy="0"/>
        </a:xfrm>
      </p:grpSpPr>
      <p:sp>
        <p:nvSpPr>
          <p:cNvPr id="35" name="Google Shape;35;p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 name="Google Shape;36;p5"/>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 name="Google Shape;37;p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9" name="Google Shape;39;p5"/>
          <p:cNvSpPr>
            <a:spLocks noGrp="1"/>
          </p:cNvSpPr>
          <p:nvPr>
            <p:ph type="pic" idx="2"/>
          </p:nvPr>
        </p:nvSpPr>
        <p:spPr>
          <a:xfrm>
            <a:off x="537883" y="2655094"/>
            <a:ext cx="2949000" cy="1740600"/>
          </a:xfrm>
          <a:prstGeom prst="rect">
            <a:avLst/>
          </a:prstGeom>
          <a:noFill/>
          <a:ln>
            <a:noFill/>
          </a:ln>
        </p:spPr>
      </p:sp>
      <p:sp>
        <p:nvSpPr>
          <p:cNvPr id="40" name="Google Shape;40;p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 name="Google Shape;41;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3"/>
        <p:cNvGrpSpPr/>
        <p:nvPr/>
      </p:nvGrpSpPr>
      <p:grpSpPr>
        <a:xfrm>
          <a:off x="0" y="0"/>
          <a:ext cx="0" cy="0"/>
          <a:chOff x="0" y="0"/>
          <a:chExt cx="0" cy="0"/>
        </a:xfrm>
      </p:grpSpPr>
      <p:sp>
        <p:nvSpPr>
          <p:cNvPr id="284" name="Google Shape;284;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5" name="Google Shape;285;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 name="Google Shape;286;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7" name="Google Shape;287;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8" name="Google Shape;288;p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9" name="Google Shape;289;p4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0" name="Google Shape;290;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1"/>
        <p:cNvGrpSpPr/>
        <p:nvPr/>
      </p:nvGrpSpPr>
      <p:grpSpPr>
        <a:xfrm>
          <a:off x="0" y="0"/>
          <a:ext cx="0" cy="0"/>
          <a:chOff x="0" y="0"/>
          <a:chExt cx="0" cy="0"/>
        </a:xfrm>
      </p:grpSpPr>
      <p:sp>
        <p:nvSpPr>
          <p:cNvPr id="292" name="Google Shape;292;p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 name="Google Shape;293;p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 name="Google Shape;294;p4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5" name="Google Shape;295;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6"/>
        <p:cNvGrpSpPr/>
        <p:nvPr/>
      </p:nvGrpSpPr>
      <p:grpSpPr>
        <a:xfrm>
          <a:off x="0" y="0"/>
          <a:ext cx="0" cy="0"/>
          <a:chOff x="0" y="0"/>
          <a:chExt cx="0" cy="0"/>
        </a:xfrm>
      </p:grpSpPr>
      <p:sp>
        <p:nvSpPr>
          <p:cNvPr id="297" name="Google Shape;297;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8" name="Google Shape;298;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9" name="Google Shape;299;p4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0" name="Google Shape;300;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1"/>
        <p:cNvGrpSpPr/>
        <p:nvPr/>
      </p:nvGrpSpPr>
      <p:grpSpPr>
        <a:xfrm>
          <a:off x="0" y="0"/>
          <a:ext cx="0" cy="0"/>
          <a:chOff x="0" y="0"/>
          <a:chExt cx="0" cy="0"/>
        </a:xfrm>
      </p:grpSpPr>
      <p:sp>
        <p:nvSpPr>
          <p:cNvPr id="302" name="Google Shape;302;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3" name="Google Shape;303;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4" name="Google Shape;304;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5" name="Google Shape;305;p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6" name="Google Shape;306;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 name="Google Shape;307;p4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08"/>
        <p:cNvGrpSpPr/>
        <p:nvPr/>
      </p:nvGrpSpPr>
      <p:grpSpPr>
        <a:xfrm>
          <a:off x="0" y="0"/>
          <a:ext cx="0" cy="0"/>
          <a:chOff x="0" y="0"/>
          <a:chExt cx="0" cy="0"/>
        </a:xfrm>
      </p:grpSpPr>
      <p:sp>
        <p:nvSpPr>
          <p:cNvPr id="309" name="Google Shape;309;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0" name="Google Shape;310;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1" name="Google Shape;311;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12" name="Google Shape;312;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3" name="Google Shape;313;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4" name="Google Shape;314;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15" name="Google Shape;315;p4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17"/>
        <p:cNvGrpSpPr/>
        <p:nvPr/>
      </p:nvGrpSpPr>
      <p:grpSpPr>
        <a:xfrm>
          <a:off x="0" y="0"/>
          <a:ext cx="0" cy="0"/>
          <a:chOff x="0" y="0"/>
          <a:chExt cx="0" cy="0"/>
        </a:xfrm>
      </p:grpSpPr>
      <p:sp>
        <p:nvSpPr>
          <p:cNvPr id="318" name="Google Shape;318;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 name="Google Shape;319;p46"/>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0" name="Google Shape;320;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1" name="Google Shape;321;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2" name="Google Shape;322;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23" name="Google Shape;323;p46"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324" name="Google Shape;324;p4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5" name="Google Shape;32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26"/>
        <p:cNvGrpSpPr/>
        <p:nvPr/>
      </p:nvGrpSpPr>
      <p:grpSpPr>
        <a:xfrm>
          <a:off x="0" y="0"/>
          <a:ext cx="0" cy="0"/>
          <a:chOff x="0" y="0"/>
          <a:chExt cx="0" cy="0"/>
        </a:xfrm>
      </p:grpSpPr>
      <p:sp>
        <p:nvSpPr>
          <p:cNvPr id="327" name="Google Shape;327;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 name="Google Shape;328;p47"/>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9" name="Google Shape;329;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30" name="Google Shape;330;p47"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331" name="Google Shape;331;p4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2" name="Google Shape;332;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3"/>
        <p:cNvGrpSpPr/>
        <p:nvPr/>
      </p:nvGrpSpPr>
      <p:grpSpPr>
        <a:xfrm>
          <a:off x="0" y="0"/>
          <a:ext cx="0" cy="0"/>
          <a:chOff x="0" y="0"/>
          <a:chExt cx="0" cy="0"/>
        </a:xfrm>
      </p:grpSpPr>
      <p:sp>
        <p:nvSpPr>
          <p:cNvPr id="334" name="Google Shape;334;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 name="Google Shape;335;p48"/>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7" name="Google Shape;337;p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8" name="Google Shape;338;p4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9" name="Google Shape;339;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0"/>
        <p:cNvGrpSpPr/>
        <p:nvPr/>
      </p:nvGrpSpPr>
      <p:grpSpPr>
        <a:xfrm>
          <a:off x="0" y="0"/>
          <a:ext cx="0" cy="0"/>
          <a:chOff x="0" y="0"/>
          <a:chExt cx="0" cy="0"/>
        </a:xfrm>
      </p:grpSpPr>
      <p:sp>
        <p:nvSpPr>
          <p:cNvPr id="341" name="Google Shape;341;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 name="Google Shape;342;p49"/>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 name="Google Shape;343;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4" name="Google Shape;344;p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45" name="Google Shape;345;p49"/>
          <p:cNvSpPr>
            <a:spLocks noGrp="1"/>
          </p:cNvSpPr>
          <p:nvPr>
            <p:ph type="pic" idx="2"/>
          </p:nvPr>
        </p:nvSpPr>
        <p:spPr>
          <a:xfrm>
            <a:off x="537883" y="2655094"/>
            <a:ext cx="2949000" cy="1740600"/>
          </a:xfrm>
          <a:prstGeom prst="rect">
            <a:avLst/>
          </a:prstGeom>
          <a:noFill/>
          <a:ln>
            <a:noFill/>
          </a:ln>
        </p:spPr>
      </p:sp>
      <p:sp>
        <p:nvSpPr>
          <p:cNvPr id="346" name="Google Shape;346;p4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7" name="Google Shape;347;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0" name="Google Shape;350;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1" name="Google Shape;351;p5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52" name="Google Shape;352;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 name="Google Shape;46;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3"/>
        <p:cNvGrpSpPr/>
        <p:nvPr/>
      </p:nvGrpSpPr>
      <p:grpSpPr>
        <a:xfrm>
          <a:off x="0" y="0"/>
          <a:ext cx="0" cy="0"/>
          <a:chOff x="0" y="0"/>
          <a:chExt cx="0" cy="0"/>
        </a:xfrm>
      </p:grpSpPr>
      <p:sp>
        <p:nvSpPr>
          <p:cNvPr id="354" name="Google Shape;354;p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5" name="Google Shape;355;p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6" name="Google Shape;356;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7" name="Google Shape;357;p5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58" name="Google Shape;358;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9"/>
        <p:cNvGrpSpPr/>
        <p:nvPr/>
      </p:nvGrpSpPr>
      <p:grpSpPr>
        <a:xfrm>
          <a:off x="0" y="0"/>
          <a:ext cx="0" cy="0"/>
          <a:chOff x="0" y="0"/>
          <a:chExt cx="0" cy="0"/>
        </a:xfrm>
      </p:grpSpPr>
      <p:sp>
        <p:nvSpPr>
          <p:cNvPr id="360" name="Google Shape;360;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1" name="Google Shape;361;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2" name="Google Shape;362;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3" name="Google Shape;363;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4" name="Google Shape;364;p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5" name="Google Shape;365;p5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6" name="Google Shape;366;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7"/>
        <p:cNvGrpSpPr/>
        <p:nvPr/>
      </p:nvGrpSpPr>
      <p:grpSpPr>
        <a:xfrm>
          <a:off x="0" y="0"/>
          <a:ext cx="0" cy="0"/>
          <a:chOff x="0" y="0"/>
          <a:chExt cx="0" cy="0"/>
        </a:xfrm>
      </p:grpSpPr>
      <p:sp>
        <p:nvSpPr>
          <p:cNvPr id="368" name="Google Shape;368;p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9" name="Google Shape;369;p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0" name="Google Shape;370;p5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1" name="Google Shape;371;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2"/>
        <p:cNvGrpSpPr/>
        <p:nvPr/>
      </p:nvGrpSpPr>
      <p:grpSpPr>
        <a:xfrm>
          <a:off x="0" y="0"/>
          <a:ext cx="0" cy="0"/>
          <a:chOff x="0" y="0"/>
          <a:chExt cx="0" cy="0"/>
        </a:xfrm>
      </p:grpSpPr>
      <p:sp>
        <p:nvSpPr>
          <p:cNvPr id="373" name="Google Shape;373;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74" name="Google Shape;374;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5" name="Google Shape;375;p5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6" name="Google Shape;376;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77"/>
        <p:cNvGrpSpPr/>
        <p:nvPr/>
      </p:nvGrpSpPr>
      <p:grpSpPr>
        <a:xfrm>
          <a:off x="0" y="0"/>
          <a:ext cx="0" cy="0"/>
          <a:chOff x="0" y="0"/>
          <a:chExt cx="0" cy="0"/>
        </a:xfrm>
      </p:grpSpPr>
      <p:sp>
        <p:nvSpPr>
          <p:cNvPr id="378" name="Google Shape;378;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9" name="Google Shape;379;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0" name="Google Shape;380;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1" name="Google Shape;381;p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2" name="Google Shape;382;p5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3" name="Google Shape;383;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4"/>
        <p:cNvGrpSpPr/>
        <p:nvPr/>
      </p:nvGrpSpPr>
      <p:grpSpPr>
        <a:xfrm>
          <a:off x="0" y="0"/>
          <a:ext cx="0" cy="0"/>
          <a:chOff x="0" y="0"/>
          <a:chExt cx="0" cy="0"/>
        </a:xfrm>
      </p:grpSpPr>
      <p:sp>
        <p:nvSpPr>
          <p:cNvPr id="385" name="Google Shape;385;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6" name="Google Shape;386;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7" name="Google Shape;387;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88" name="Google Shape;388;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9" name="Google Shape;389;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0" name="Google Shape;390;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91" name="Google Shape;391;p5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3"/>
        <p:cNvGrpSpPr/>
        <p:nvPr/>
      </p:nvGrpSpPr>
      <p:grpSpPr>
        <a:xfrm>
          <a:off x="0" y="0"/>
          <a:ext cx="0" cy="0"/>
          <a:chOff x="0" y="0"/>
          <a:chExt cx="0" cy="0"/>
        </a:xfrm>
      </p:grpSpPr>
      <p:sp>
        <p:nvSpPr>
          <p:cNvPr id="394" name="Google Shape;394;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 name="Google Shape;395;p57"/>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6" name="Google Shape;396;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7" name="Google Shape;397;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8" name="Google Shape;398;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99" name="Google Shape;399;p57" descr="Oregon Department of Education Logo"/>
          <p:cNvPicPr preferRelativeResize="0"/>
          <p:nvPr/>
        </p:nvPicPr>
        <p:blipFill rotWithShape="1">
          <a:blip r:embed="rId3">
            <a:alphaModFix/>
          </a:blip>
          <a:srcRect/>
          <a:stretch/>
        </p:blipFill>
        <p:spPr>
          <a:xfrm>
            <a:off x="3775327" y="160537"/>
            <a:ext cx="1593345" cy="1625350"/>
          </a:xfrm>
          <a:prstGeom prst="rect">
            <a:avLst/>
          </a:prstGeom>
          <a:noFill/>
          <a:ln>
            <a:noFill/>
          </a:ln>
        </p:spPr>
      </p:pic>
      <p:sp>
        <p:nvSpPr>
          <p:cNvPr id="400" name="Google Shape;400;p5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1" name="Google Shape;40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2"/>
        <p:cNvGrpSpPr/>
        <p:nvPr/>
      </p:nvGrpSpPr>
      <p:grpSpPr>
        <a:xfrm>
          <a:off x="0" y="0"/>
          <a:ext cx="0" cy="0"/>
          <a:chOff x="0" y="0"/>
          <a:chExt cx="0" cy="0"/>
        </a:xfrm>
      </p:grpSpPr>
      <p:sp>
        <p:nvSpPr>
          <p:cNvPr id="403" name="Google Shape;403;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4" name="Google Shape;404;p58"/>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05" name="Google Shape;405;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06" name="Google Shape;406;p58" descr="Oregon Department of Education Logo"/>
          <p:cNvPicPr preferRelativeResize="0"/>
          <p:nvPr/>
        </p:nvPicPr>
        <p:blipFill rotWithShape="1">
          <a:blip r:embed="rId2">
            <a:alphaModFix/>
          </a:blip>
          <a:srcRect/>
          <a:stretch/>
        </p:blipFill>
        <p:spPr>
          <a:xfrm>
            <a:off x="3775327" y="160537"/>
            <a:ext cx="1593345" cy="1625350"/>
          </a:xfrm>
          <a:prstGeom prst="rect">
            <a:avLst/>
          </a:prstGeom>
          <a:noFill/>
          <a:ln>
            <a:noFill/>
          </a:ln>
        </p:spPr>
      </p:pic>
      <p:sp>
        <p:nvSpPr>
          <p:cNvPr id="407" name="Google Shape;407;p5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8" name="Google Shape;408;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09"/>
        <p:cNvGrpSpPr/>
        <p:nvPr/>
      </p:nvGrpSpPr>
      <p:grpSpPr>
        <a:xfrm>
          <a:off x="0" y="0"/>
          <a:ext cx="0" cy="0"/>
          <a:chOff x="0" y="0"/>
          <a:chExt cx="0" cy="0"/>
        </a:xfrm>
      </p:grpSpPr>
      <p:sp>
        <p:nvSpPr>
          <p:cNvPr id="410" name="Google Shape;410;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1" name="Google Shape;411;p59"/>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 name="Google Shape;412;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3" name="Google Shape;413;p5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4" name="Google Shape;414;p5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5" name="Google Shape;415;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16"/>
        <p:cNvGrpSpPr/>
        <p:nvPr/>
      </p:nvGrpSpPr>
      <p:grpSpPr>
        <a:xfrm>
          <a:off x="0" y="0"/>
          <a:ext cx="0" cy="0"/>
          <a:chOff x="0" y="0"/>
          <a:chExt cx="0" cy="0"/>
        </a:xfrm>
      </p:grpSpPr>
      <p:sp>
        <p:nvSpPr>
          <p:cNvPr id="417" name="Google Shape;417;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8" name="Google Shape;418;p60"/>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9" name="Google Shape;419;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0" name="Google Shape;420;p6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1" name="Google Shape;421;p60"/>
          <p:cNvSpPr>
            <a:spLocks noGrp="1"/>
          </p:cNvSpPr>
          <p:nvPr>
            <p:ph type="pic" idx="2"/>
          </p:nvPr>
        </p:nvSpPr>
        <p:spPr>
          <a:xfrm>
            <a:off x="537883" y="2655094"/>
            <a:ext cx="2949000" cy="1740600"/>
          </a:xfrm>
          <a:prstGeom prst="rect">
            <a:avLst/>
          </a:prstGeom>
          <a:noFill/>
          <a:ln>
            <a:noFill/>
          </a:ln>
        </p:spPr>
      </p:sp>
      <p:sp>
        <p:nvSpPr>
          <p:cNvPr id="422" name="Google Shape;422;p6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3" name="Google Shape;423;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 name="Google Shape;49;p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 name="Google Shape;51;p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2" name="Google Shape;52;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4"/>
        <p:cNvGrpSpPr/>
        <p:nvPr/>
      </p:nvGrpSpPr>
      <p:grpSpPr>
        <a:xfrm>
          <a:off x="0" y="0"/>
          <a:ext cx="0" cy="0"/>
          <a:chOff x="0" y="0"/>
          <a:chExt cx="0" cy="0"/>
        </a:xfrm>
      </p:grpSpPr>
      <p:sp>
        <p:nvSpPr>
          <p:cNvPr id="425" name="Google Shape;425;p6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6" name="Google Shape;426;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7" name="Google Shape;427;p61"/>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29"/>
        <p:cNvGrpSpPr/>
        <p:nvPr/>
      </p:nvGrpSpPr>
      <p:grpSpPr>
        <a:xfrm>
          <a:off x="0" y="0"/>
          <a:ext cx="0" cy="0"/>
          <a:chOff x="0" y="0"/>
          <a:chExt cx="0" cy="0"/>
        </a:xfrm>
      </p:grpSpPr>
      <p:sp>
        <p:nvSpPr>
          <p:cNvPr id="430" name="Google Shape;430;p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1" name="Google Shape;431;p6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2" name="Google Shape;432;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3" name="Google Shape;433;p62"/>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4" name="Google Shape;434;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5"/>
        <p:cNvGrpSpPr/>
        <p:nvPr/>
      </p:nvGrpSpPr>
      <p:grpSpPr>
        <a:xfrm>
          <a:off x="0" y="0"/>
          <a:ext cx="0" cy="0"/>
          <a:chOff x="0" y="0"/>
          <a:chExt cx="0" cy="0"/>
        </a:xfrm>
      </p:grpSpPr>
      <p:sp>
        <p:nvSpPr>
          <p:cNvPr id="436" name="Google Shape;436;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7" name="Google Shape;437;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8" name="Google Shape;438;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9" name="Google Shape;439;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0" name="Google Shape;440;p6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1" name="Google Shape;441;p63"/>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2" name="Google Shape;442;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3"/>
        <p:cNvGrpSpPr/>
        <p:nvPr/>
      </p:nvGrpSpPr>
      <p:grpSpPr>
        <a:xfrm>
          <a:off x="0" y="0"/>
          <a:ext cx="0" cy="0"/>
          <a:chOff x="0" y="0"/>
          <a:chExt cx="0" cy="0"/>
        </a:xfrm>
      </p:grpSpPr>
      <p:sp>
        <p:nvSpPr>
          <p:cNvPr id="444" name="Google Shape;444;p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5" name="Google Shape;445;p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6" name="Google Shape;446;p64"/>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7" name="Google Shape;447;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48"/>
        <p:cNvGrpSpPr/>
        <p:nvPr/>
      </p:nvGrpSpPr>
      <p:grpSpPr>
        <a:xfrm>
          <a:off x="0" y="0"/>
          <a:ext cx="0" cy="0"/>
          <a:chOff x="0" y="0"/>
          <a:chExt cx="0" cy="0"/>
        </a:xfrm>
      </p:grpSpPr>
      <p:sp>
        <p:nvSpPr>
          <p:cNvPr id="449" name="Google Shape;449;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50" name="Google Shape;450;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1" name="Google Shape;451;p65"/>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2" name="Google Shape;452;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3"/>
        <p:cNvGrpSpPr/>
        <p:nvPr/>
      </p:nvGrpSpPr>
      <p:grpSpPr>
        <a:xfrm>
          <a:off x="0" y="0"/>
          <a:ext cx="0" cy="0"/>
          <a:chOff x="0" y="0"/>
          <a:chExt cx="0" cy="0"/>
        </a:xfrm>
      </p:grpSpPr>
      <p:sp>
        <p:nvSpPr>
          <p:cNvPr id="454" name="Google Shape;454;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5" name="Google Shape;455;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6" name="Google Shape;456;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7" name="Google Shape;457;p6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58" name="Google Shape;458;p66"/>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9" name="Google Shape;459;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0"/>
        <p:cNvGrpSpPr/>
        <p:nvPr/>
      </p:nvGrpSpPr>
      <p:grpSpPr>
        <a:xfrm>
          <a:off x="0" y="0"/>
          <a:ext cx="0" cy="0"/>
          <a:chOff x="0" y="0"/>
          <a:chExt cx="0" cy="0"/>
        </a:xfrm>
      </p:grpSpPr>
      <p:sp>
        <p:nvSpPr>
          <p:cNvPr id="461" name="Google Shape;461;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2" name="Google Shape;462;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3" name="Google Shape;463;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64" name="Google Shape;464;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5" name="Google Shape;465;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66" name="Google Shape;466;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67" name="Google Shape;467;p67"/>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469"/>
        <p:cNvGrpSpPr/>
        <p:nvPr/>
      </p:nvGrpSpPr>
      <p:grpSpPr>
        <a:xfrm>
          <a:off x="0" y="0"/>
          <a:ext cx="0" cy="0"/>
          <a:chOff x="0" y="0"/>
          <a:chExt cx="0" cy="0"/>
        </a:xfrm>
      </p:grpSpPr>
      <p:sp>
        <p:nvSpPr>
          <p:cNvPr id="470" name="Google Shape;470;p68"/>
          <p:cNvSpPr txBox="1">
            <a:spLocks noGrp="1"/>
          </p:cNvSpPr>
          <p:nvPr>
            <p:ph type="title"/>
          </p:nvPr>
        </p:nvSpPr>
        <p:spPr>
          <a:xfrm>
            <a:off x="628650" y="3346860"/>
            <a:ext cx="7886700" cy="994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71" name="Google Shape;471;p68"/>
          <p:cNvPicPr preferRelativeResize="0"/>
          <p:nvPr/>
        </p:nvPicPr>
        <p:blipFill rotWithShape="1">
          <a:blip r:embed="rId3">
            <a:alphaModFix/>
          </a:blip>
          <a:srcRect/>
          <a:stretch/>
        </p:blipFill>
        <p:spPr>
          <a:xfrm>
            <a:off x="3311090" y="508560"/>
            <a:ext cx="3491571" cy="1736380"/>
          </a:xfrm>
          <a:prstGeom prst="rect">
            <a:avLst/>
          </a:prstGeom>
          <a:noFill/>
          <a:ln>
            <a:noFill/>
          </a:ln>
        </p:spPr>
      </p:pic>
      <p:sp>
        <p:nvSpPr>
          <p:cNvPr id="472" name="Google Shape;472;p68"/>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473"/>
        <p:cNvGrpSpPr/>
        <p:nvPr/>
      </p:nvGrpSpPr>
      <p:grpSpPr>
        <a:xfrm>
          <a:off x="0" y="0"/>
          <a:ext cx="0" cy="0"/>
          <a:chOff x="0" y="0"/>
          <a:chExt cx="0" cy="0"/>
        </a:xfrm>
      </p:grpSpPr>
      <p:pic>
        <p:nvPicPr>
          <p:cNvPr id="474" name="Google Shape;474;p69" descr="Decorative blue bar"/>
          <p:cNvPicPr preferRelativeResize="0"/>
          <p:nvPr/>
        </p:nvPicPr>
        <p:blipFill rotWithShape="1">
          <a:blip r:embed="rId2">
            <a:alphaModFix/>
          </a:blip>
          <a:srcRect/>
          <a:stretch/>
        </p:blipFill>
        <p:spPr>
          <a:xfrm>
            <a:off x="0" y="4871140"/>
            <a:ext cx="9144001" cy="276279"/>
          </a:xfrm>
          <a:prstGeom prst="rect">
            <a:avLst/>
          </a:prstGeom>
          <a:noFill/>
          <a:ln>
            <a:noFill/>
          </a:ln>
        </p:spPr>
      </p:pic>
      <p:sp>
        <p:nvSpPr>
          <p:cNvPr id="475" name="Google Shape;475;p6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76" name="Google Shape;476;p69" descr="Oregon Department of Education Logo"/>
          <p:cNvPicPr preferRelativeResize="0"/>
          <p:nvPr/>
        </p:nvPicPr>
        <p:blipFill rotWithShape="1">
          <a:blip r:embed="rId3">
            <a:alphaModFix/>
          </a:blip>
          <a:srcRect/>
          <a:stretch/>
        </p:blipFill>
        <p:spPr>
          <a:xfrm>
            <a:off x="-90611" y="40172"/>
            <a:ext cx="1479336" cy="735684"/>
          </a:xfrm>
          <a:prstGeom prst="rect">
            <a:avLst/>
          </a:prstGeom>
          <a:noFill/>
          <a:ln>
            <a:noFill/>
          </a:ln>
        </p:spPr>
      </p:pic>
      <p:sp>
        <p:nvSpPr>
          <p:cNvPr id="477" name="Google Shape;477;p6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3"/>
        <p:cNvGrpSpPr/>
        <p:nvPr/>
      </p:nvGrpSpPr>
      <p:grpSpPr>
        <a:xfrm>
          <a:off x="0" y="0"/>
          <a:ext cx="0" cy="0"/>
          <a:chOff x="0" y="0"/>
          <a:chExt cx="0" cy="0"/>
        </a:xfrm>
      </p:grpSpPr>
      <p:sp>
        <p:nvSpPr>
          <p:cNvPr id="54" name="Google Shape;54;p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5" name="Google Shape;55;p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7" name="Google Shape;57;p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8"/>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0" name="Google Shape;60;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1"/>
        <p:cNvGrpSpPr/>
        <p:nvPr/>
      </p:nvGrpSpPr>
      <p:grpSpPr>
        <a:xfrm>
          <a:off x="0" y="0"/>
          <a:ext cx="0" cy="0"/>
          <a:chOff x="0" y="0"/>
          <a:chExt cx="0" cy="0"/>
        </a:xfrm>
      </p:grpSpPr>
      <p:sp>
        <p:nvSpPr>
          <p:cNvPr id="62" name="Google Shape;62;p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3" name="Google Shape;63;p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9"/>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5" name="Google Shape;65;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6"/>
        <p:cNvGrpSpPr/>
        <p:nvPr/>
      </p:nvGrpSpPr>
      <p:grpSpPr>
        <a:xfrm>
          <a:off x="0" y="0"/>
          <a:ext cx="0" cy="0"/>
          <a:chOff x="0" y="0"/>
          <a:chExt cx="0" cy="0"/>
        </a:xfrm>
      </p:grpSpPr>
      <p:sp>
        <p:nvSpPr>
          <p:cNvPr id="67" name="Google Shape;67;p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68" name="Google Shape;68;p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0"/>
          <p:cNvSpPr txBox="1"/>
          <p:nvPr/>
        </p:nvSpPr>
        <p:spPr>
          <a:xfrm>
            <a:off x="537882" y="4641037"/>
            <a:ext cx="57351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0" name="Google Shape;70;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7" name="Google Shape;7;p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descr="Decorative line break"/>
          <p:cNvPicPr preferRelativeResize="0"/>
          <p:nvPr/>
        </p:nvPicPr>
        <p:blipFill rotWithShape="1">
          <a:blip r:embed="rId70">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pxhere.com/en/photo/163509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ixabay.com/photos/books-to-study-literature-to-learn-215873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commons.wikimedia.org/wiki/File:BlankMap-World-162E.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ixabay.com/illustrations/globe-world-languages-translate-11077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pikrepo.com/feqlg/english-language-hello-hi-tex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pixnio.com/objects/books/document-learning-notebook-notepad-study-studying-boo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pxfuel.com/en/free-photo-omee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oregon.gov/ode/educator-resources/pages/teacher-licensure.asp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gov/ode/educator-resources/pages/teacher-licensure.asp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secure.sos.state.or.us/oard/viewSingleRule.action;JSESSIONID_OARD=5dUqzU31o4WUGHb3eafCf25w5I1CPGMga-35qzarHemORYZ75MGD!-888754201?ruleVrsnRsn=152831" TargetMode="External"/><Relationship Id="rId5" Type="http://schemas.openxmlformats.org/officeDocument/2006/relationships/hyperlink" Target="https://secure.sos.state.or.us/oard/viewSingleRule.action;JSESSIONID_OARD=5dUqzU31o4WUGHb3eafCf25w5I1CPGMga-35qzarHemORYZ75MGD!-888754201?ruleVrsnRsn=245186" TargetMode="External"/><Relationship Id="rId4" Type="http://schemas.openxmlformats.org/officeDocument/2006/relationships/hyperlink" Target="https://secure.sos.state.or.us/oard/viewSingleRule.action;JSESSIONID_OARD=5dUqzU31o4WUGHb3eafCf25w5I1CPGMga-35qzarHemORYZ75MGD!-888754201?ruleVrsnRsn=152786"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lickr.com/photos/112285162@N02/1151495325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s://www.pxfuel.com/en/free-photo-jynr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Hello_my_name_is_sticker.sv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pixabay.com/photos/book-library-books-literature-45513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www.flickr.com/photos/nenadstojkovic/50274805967"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s://www.publicdomainpictures.net/en/view-image.php?image=226495&amp;picture=graduatio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s://en.m.wikipedia.org/wiki/File:Little_Red_Schoolhouse_on_Route_66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freesvg.org/world-of-language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pxhere.com/en/photo/1624747"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olis.oregonlegislature.gov/liz/2021R1/Measures/Overview/HB2056" TargetMode="External"/><Relationship Id="rId5" Type="http://schemas.openxmlformats.org/officeDocument/2006/relationships/image" Target="../media/image27.png"/><Relationship Id="rId4" Type="http://schemas.openxmlformats.org/officeDocument/2006/relationships/hyperlink" Target="https://www.oregon.gov/ode/educator-resources/standards/ELA/Pages/default.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s://www.pxfuel.com/en/free-photo-qankg"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hyperlink" Target="mailto:%20tina.roberts@ode.oregon.gov;%20ben.wolcott@ode.oregon.gov" TargetMode="External"/><Relationship Id="rId5" Type="http://schemas.openxmlformats.org/officeDocument/2006/relationships/hyperlink" Target="mailto:ben.wolcott@ode.oregon.gov" TargetMode="External"/><Relationship Id="rId4" Type="http://schemas.openxmlformats.org/officeDocument/2006/relationships/hyperlink" Target="mailto:tina.roberts@ode.oregon.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publicdomainvectors.org/en/free-clipart/Community-circle/36270.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flickr.com/photos/danmoyle/1171556697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0"/>
          <p:cNvSpPr txBox="1">
            <a:spLocks noGrp="1"/>
          </p:cNvSpPr>
          <p:nvPr>
            <p:ph type="ctrTitle"/>
          </p:nvPr>
        </p:nvSpPr>
        <p:spPr>
          <a:xfrm>
            <a:off x="1143000" y="1865026"/>
            <a:ext cx="6858000" cy="7674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a:t>Access to Linguistic Inclusion</a:t>
            </a:r>
            <a:endParaRPr/>
          </a:p>
          <a:p>
            <a:pPr marL="0" lvl="0" indent="0" algn="ctr" rtl="0">
              <a:spcBef>
                <a:spcPts val="0"/>
              </a:spcBef>
              <a:spcAft>
                <a:spcPts val="0"/>
              </a:spcAft>
              <a:buNone/>
            </a:pPr>
            <a:r>
              <a:rPr lang="en"/>
              <a:t>(HB 2056)</a:t>
            </a:r>
            <a:endParaRPr/>
          </a:p>
        </p:txBody>
      </p:sp>
      <p:sp>
        <p:nvSpPr>
          <p:cNvPr id="483" name="Google Shape;483;p70"/>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Overview</a:t>
            </a:r>
            <a:endParaRPr/>
          </a:p>
          <a:p>
            <a:pPr marL="0" lvl="0" indent="0" algn="ctr" rtl="0">
              <a:spcBef>
                <a:spcPts val="800"/>
              </a:spcBef>
              <a:spcAft>
                <a:spcPts val="0"/>
              </a:spcAft>
              <a:buNone/>
            </a:pPr>
            <a:endParaRPr/>
          </a:p>
          <a:p>
            <a:pPr marL="0" lvl="0" indent="0" algn="ctr" rtl="0">
              <a:spcBef>
                <a:spcPts val="800"/>
              </a:spcBef>
              <a:spcAft>
                <a:spcPts val="0"/>
              </a:spcAft>
              <a:buNone/>
            </a:pPr>
            <a:r>
              <a:rPr lang="en"/>
              <a:t>Tina Roberts and Ben Wolcott</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5"/>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Language Arts: Instruction</a:t>
            </a:r>
            <a:endParaRPr/>
          </a:p>
        </p:txBody>
      </p:sp>
      <p:sp>
        <p:nvSpPr>
          <p:cNvPr id="524" name="Google Shape;524;p75"/>
          <p:cNvSpPr txBox="1"/>
          <p:nvPr/>
        </p:nvSpPr>
        <p:spPr>
          <a:xfrm>
            <a:off x="274225" y="1191645"/>
            <a:ext cx="8069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New definition: “Language Arts” includes reading, writing and other communications in any language, including English.</a:t>
            </a:r>
            <a:endParaRPr sz="2200" dirty="0">
              <a:latin typeface="Calibri"/>
              <a:ea typeface="Calibri"/>
              <a:cs typeface="Calibri"/>
              <a:sym typeface="Calibri"/>
            </a:endParaRPr>
          </a:p>
        </p:txBody>
      </p:sp>
      <p:sp>
        <p:nvSpPr>
          <p:cNvPr id="525" name="Google Shape;525;p75"/>
          <p:cNvSpPr txBox="1"/>
          <p:nvPr/>
        </p:nvSpPr>
        <p:spPr>
          <a:xfrm>
            <a:off x="113400" y="1904875"/>
            <a:ext cx="45633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Creates opportunity for Language Arts classes in languages other than English</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Applies in Grades K-12, even though the impact will be felt most in Grades 9-12.</a:t>
            </a:r>
            <a:endParaRPr sz="2200" dirty="0">
              <a:solidFill>
                <a:schemeClr val="dk1"/>
              </a:solidFill>
              <a:latin typeface="Calibri"/>
              <a:ea typeface="Calibri"/>
              <a:cs typeface="Calibri"/>
              <a:sym typeface="Calibri"/>
            </a:endParaRPr>
          </a:p>
        </p:txBody>
      </p:sp>
      <p:pic>
        <p:nvPicPr>
          <p:cNvPr id="526" name="Google Shape;526;p75" descr="&quot;&quot;"/>
          <p:cNvPicPr preferRelativeResize="0"/>
          <p:nvPr/>
        </p:nvPicPr>
        <p:blipFill>
          <a:blip r:embed="rId3">
            <a:alphaModFix/>
          </a:blip>
          <a:stretch>
            <a:fillRect/>
          </a:stretch>
        </p:blipFill>
        <p:spPr>
          <a:xfrm>
            <a:off x="4606114" y="2050865"/>
            <a:ext cx="4356915" cy="2904630"/>
          </a:xfrm>
          <a:prstGeom prst="rect">
            <a:avLst/>
          </a:prstGeom>
          <a:noFill/>
          <a:ln>
            <a:noFill/>
          </a:ln>
        </p:spPr>
      </p:pic>
      <p:sp>
        <p:nvSpPr>
          <p:cNvPr id="527" name="Google Shape;527;p75"/>
          <p:cNvSpPr txBox="1"/>
          <p:nvPr/>
        </p:nvSpPr>
        <p:spPr>
          <a:xfrm>
            <a:off x="3571525" y="4553775"/>
            <a:ext cx="119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4"/>
              </a:rPr>
              <a:t>pxhere.com</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6"/>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Language Arts: High School Credit</a:t>
            </a:r>
            <a:endParaRPr/>
          </a:p>
        </p:txBody>
      </p:sp>
      <p:pic>
        <p:nvPicPr>
          <p:cNvPr id="533" name="Google Shape;533;p76" descr="&quot;&quot;"/>
          <p:cNvPicPr preferRelativeResize="0"/>
          <p:nvPr/>
        </p:nvPicPr>
        <p:blipFill>
          <a:blip r:embed="rId3">
            <a:alphaModFix amt="10000"/>
          </a:blip>
          <a:stretch>
            <a:fillRect/>
          </a:stretch>
        </p:blipFill>
        <p:spPr>
          <a:xfrm>
            <a:off x="159932" y="1213073"/>
            <a:ext cx="8844199" cy="3791227"/>
          </a:xfrm>
          <a:prstGeom prst="rect">
            <a:avLst/>
          </a:prstGeom>
          <a:noFill/>
          <a:ln>
            <a:noFill/>
          </a:ln>
        </p:spPr>
      </p:pic>
      <p:sp>
        <p:nvSpPr>
          <p:cNvPr id="534" name="Google Shape;534;p76"/>
          <p:cNvSpPr txBox="1"/>
          <p:nvPr/>
        </p:nvSpPr>
        <p:spPr>
          <a:xfrm>
            <a:off x="386785" y="1478699"/>
            <a:ext cx="8306100" cy="28930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latin typeface="Calibri"/>
                <a:ea typeface="Calibri"/>
                <a:cs typeface="Calibri"/>
                <a:sym typeface="Calibri"/>
              </a:rPr>
              <a:t>Awarding</a:t>
            </a:r>
            <a:r>
              <a:rPr lang="en" sz="2200" dirty="0">
                <a:latin typeface="Calibri"/>
                <a:ea typeface="Calibri"/>
                <a:cs typeface="Calibri"/>
                <a:sym typeface="Calibri"/>
              </a:rPr>
              <a:t> criterion: covers appropriate content described in Oregon’s adopted English Language Arts and Literacy standards.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Use Oregon’s adopted English Language Arts standards, but interpret English-specific references according to language of instruction</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smtClean="0">
                <a:latin typeface="Calibri"/>
                <a:ea typeface="Calibri"/>
                <a:cs typeface="Calibri"/>
                <a:sym typeface="Calibri"/>
              </a:rPr>
              <a:t>Students </a:t>
            </a:r>
            <a:r>
              <a:rPr lang="en" sz="2200" dirty="0">
                <a:latin typeface="Calibri"/>
                <a:ea typeface="Calibri"/>
                <a:cs typeface="Calibri"/>
                <a:sym typeface="Calibri"/>
              </a:rPr>
              <a:t>may </a:t>
            </a:r>
            <a:r>
              <a:rPr lang="en" sz="2200" dirty="0" smtClean="0">
                <a:latin typeface="Calibri"/>
                <a:ea typeface="Calibri"/>
                <a:cs typeface="Calibri"/>
                <a:sym typeface="Calibri"/>
              </a:rPr>
              <a:t>potentially earn </a:t>
            </a:r>
            <a:r>
              <a:rPr lang="en" sz="2200" dirty="0">
                <a:latin typeface="Calibri"/>
                <a:ea typeface="Calibri"/>
                <a:cs typeface="Calibri"/>
                <a:sym typeface="Calibri"/>
              </a:rPr>
              <a:t>Language Arts credit for </a:t>
            </a:r>
            <a:r>
              <a:rPr lang="en" sz="2200" dirty="0" smtClean="0">
                <a:latin typeface="Calibri"/>
                <a:ea typeface="Calibri"/>
                <a:cs typeface="Calibri"/>
                <a:sym typeface="Calibri"/>
              </a:rPr>
              <a:t>advanced </a:t>
            </a:r>
            <a:r>
              <a:rPr lang="en" sz="2200" dirty="0">
                <a:latin typeface="Calibri"/>
                <a:ea typeface="Calibri"/>
                <a:cs typeface="Calibri"/>
                <a:sym typeface="Calibri"/>
              </a:rPr>
              <a:t>English Language Development or advanced World Language classes</a:t>
            </a:r>
            <a:endParaRPr sz="2200" dirty="0">
              <a:latin typeface="Calibri"/>
              <a:ea typeface="Calibri"/>
              <a:cs typeface="Calibri"/>
              <a:sym typeface="Calibri"/>
            </a:endParaRPr>
          </a:p>
        </p:txBody>
      </p:sp>
      <p:sp>
        <p:nvSpPr>
          <p:cNvPr id="535" name="Google Shape;535;p76"/>
          <p:cNvSpPr txBox="1"/>
          <p:nvPr/>
        </p:nvSpPr>
        <p:spPr>
          <a:xfrm>
            <a:off x="7686000" y="4638125"/>
            <a:ext cx="119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pxhere.com</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77" descr="&quot;&quot;"/>
          <p:cNvPicPr preferRelativeResize="0">
            <a:picLocks noChangeAspect="1"/>
          </p:cNvPicPr>
          <p:nvPr/>
        </p:nvPicPr>
        <p:blipFill>
          <a:blip r:embed="rId3">
            <a:alphaModFix amt="25000"/>
          </a:blip>
          <a:stretch>
            <a:fillRect/>
          </a:stretch>
        </p:blipFill>
        <p:spPr>
          <a:xfrm>
            <a:off x="1017696" y="1225173"/>
            <a:ext cx="7307000" cy="3774802"/>
          </a:xfrm>
          <a:prstGeom prst="rect">
            <a:avLst/>
          </a:prstGeom>
          <a:noFill/>
          <a:ln>
            <a:noFill/>
          </a:ln>
        </p:spPr>
      </p:pic>
      <p:sp>
        <p:nvSpPr>
          <p:cNvPr id="541" name="Google Shape;541;p77"/>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World Language: Instruction</a:t>
            </a:r>
            <a:endParaRPr dirty="0"/>
          </a:p>
        </p:txBody>
      </p:sp>
      <p:sp>
        <p:nvSpPr>
          <p:cNvPr id="542" name="Google Shape;542;p77"/>
          <p:cNvSpPr txBox="1"/>
          <p:nvPr/>
        </p:nvSpPr>
        <p:spPr>
          <a:xfrm>
            <a:off x="193199" y="1216275"/>
            <a:ext cx="8664900" cy="35701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New definition: “World Language” includes sign language, heritage languages and any language other than a student’s primary language.</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Definition based on student linguistic identity</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“Heritage language” means </a:t>
            </a:r>
            <a:r>
              <a:rPr lang="en" sz="2200" dirty="0">
                <a:solidFill>
                  <a:schemeClr val="dk1"/>
                </a:solidFill>
                <a:latin typeface="Calibri"/>
                <a:ea typeface="Calibri"/>
                <a:cs typeface="Calibri"/>
                <a:sym typeface="Calibri"/>
              </a:rPr>
              <a:t>a language that has cultural or familial significance to a student, going beyond personal preference. A student’s primary language cannot be a heritage language if it is also the language of the dominant culture in the student’s educational environment.</a:t>
            </a:r>
            <a:endParaRPr sz="2200" dirty="0">
              <a:solidFill>
                <a:schemeClr val="dk1"/>
              </a:solidFill>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dirty="0">
                <a:solidFill>
                  <a:schemeClr val="dk1"/>
                </a:solidFill>
                <a:latin typeface="Calibri"/>
                <a:ea typeface="Calibri"/>
                <a:cs typeface="Calibri"/>
                <a:sym typeface="Calibri"/>
              </a:rPr>
              <a:t>This means English </a:t>
            </a:r>
            <a:r>
              <a:rPr lang="en" sz="2200" dirty="0" smtClean="0">
                <a:solidFill>
                  <a:schemeClr val="dk1"/>
                </a:solidFill>
                <a:latin typeface="Calibri"/>
                <a:ea typeface="Calibri"/>
                <a:cs typeface="Calibri"/>
                <a:sym typeface="Calibri"/>
              </a:rPr>
              <a:t>is not </a:t>
            </a:r>
            <a:r>
              <a:rPr lang="en" sz="2200" dirty="0">
                <a:solidFill>
                  <a:schemeClr val="dk1"/>
                </a:solidFill>
                <a:latin typeface="Calibri"/>
                <a:ea typeface="Calibri"/>
                <a:cs typeface="Calibri"/>
                <a:sym typeface="Calibri"/>
              </a:rPr>
              <a:t>a heritage language for most students.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Applies in Grades K-12; greatest impact in Grades 9-12</a:t>
            </a:r>
            <a:endParaRPr sz="2200" dirty="0">
              <a:latin typeface="Calibri"/>
              <a:ea typeface="Calibri"/>
              <a:cs typeface="Calibri"/>
              <a:sym typeface="Calibri"/>
            </a:endParaRPr>
          </a:p>
        </p:txBody>
      </p:sp>
      <p:sp>
        <p:nvSpPr>
          <p:cNvPr id="543" name="Google Shape;543;p77"/>
          <p:cNvSpPr txBox="1"/>
          <p:nvPr/>
        </p:nvSpPr>
        <p:spPr>
          <a:xfrm>
            <a:off x="7470025" y="4425525"/>
            <a:ext cx="163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wikimedia.com</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8"/>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World Language: High School Credit</a:t>
            </a:r>
            <a:endParaRPr/>
          </a:p>
        </p:txBody>
      </p:sp>
      <p:sp>
        <p:nvSpPr>
          <p:cNvPr id="549" name="Google Shape;549;p78"/>
          <p:cNvSpPr txBox="1"/>
          <p:nvPr/>
        </p:nvSpPr>
        <p:spPr>
          <a:xfrm>
            <a:off x="578750" y="1228095"/>
            <a:ext cx="83307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latin typeface="Calibri"/>
                <a:ea typeface="Calibri"/>
                <a:cs typeface="Calibri"/>
                <a:sym typeface="Calibri"/>
              </a:rPr>
              <a:t>Awarding </a:t>
            </a:r>
            <a:r>
              <a:rPr lang="en" sz="2200" dirty="0">
                <a:latin typeface="Calibri"/>
                <a:ea typeface="Calibri"/>
                <a:cs typeface="Calibri"/>
                <a:sym typeface="Calibri"/>
              </a:rPr>
              <a:t>criterion: c</a:t>
            </a:r>
            <a:r>
              <a:rPr lang="en" sz="2200" dirty="0">
                <a:solidFill>
                  <a:schemeClr val="dk1"/>
                </a:solidFill>
                <a:latin typeface="Calibri"/>
                <a:ea typeface="Calibri"/>
                <a:cs typeface="Calibri"/>
                <a:sym typeface="Calibri"/>
              </a:rPr>
              <a:t>ourse covers appropriate content described in Oregon’s adopted World Language standards</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b="1" dirty="0">
                <a:solidFill>
                  <a:schemeClr val="dk1"/>
                </a:solidFill>
                <a:latin typeface="Calibri"/>
                <a:ea typeface="Calibri"/>
                <a:cs typeface="Calibri"/>
                <a:sym typeface="Calibri"/>
              </a:rPr>
              <a:t>Receiving </a:t>
            </a:r>
            <a:r>
              <a:rPr lang="en" sz="2200" dirty="0">
                <a:solidFill>
                  <a:schemeClr val="dk1"/>
                </a:solidFill>
                <a:latin typeface="Calibri"/>
                <a:ea typeface="Calibri"/>
                <a:cs typeface="Calibri"/>
                <a:sym typeface="Calibri"/>
              </a:rPr>
              <a:t>criterion: focal language is a World Language for the student</a:t>
            </a:r>
            <a:endParaRPr sz="2200" dirty="0">
              <a:solidFill>
                <a:schemeClr val="dk1"/>
              </a:solidFill>
              <a:latin typeface="Calibri"/>
              <a:ea typeface="Calibri"/>
              <a:cs typeface="Calibri"/>
              <a:sym typeface="Calibri"/>
            </a:endParaRPr>
          </a:p>
        </p:txBody>
      </p:sp>
      <p:pic>
        <p:nvPicPr>
          <p:cNvPr id="550" name="Google Shape;550;p78" descr="&quot;&quot;"/>
          <p:cNvPicPr preferRelativeResize="0"/>
          <p:nvPr/>
        </p:nvPicPr>
        <p:blipFill>
          <a:blip r:embed="rId3">
            <a:alphaModFix/>
          </a:blip>
          <a:stretch>
            <a:fillRect/>
          </a:stretch>
        </p:blipFill>
        <p:spPr>
          <a:xfrm>
            <a:off x="168700" y="2338841"/>
            <a:ext cx="4504389" cy="2334427"/>
          </a:xfrm>
          <a:prstGeom prst="rect">
            <a:avLst/>
          </a:prstGeom>
          <a:noFill/>
          <a:ln>
            <a:noFill/>
          </a:ln>
        </p:spPr>
      </p:pic>
      <p:sp>
        <p:nvSpPr>
          <p:cNvPr id="551" name="Google Shape;551;p78"/>
          <p:cNvSpPr txBox="1"/>
          <p:nvPr/>
        </p:nvSpPr>
        <p:spPr>
          <a:xfrm>
            <a:off x="4069925" y="4449850"/>
            <a:ext cx="110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4"/>
              </a:rPr>
              <a:t>pixabay.com</a:t>
            </a:r>
            <a:endParaRPr dirty="0">
              <a:latin typeface="Calibri"/>
              <a:ea typeface="Calibri"/>
              <a:cs typeface="Calibri"/>
              <a:sym typeface="Calibri"/>
            </a:endParaRPr>
          </a:p>
        </p:txBody>
      </p:sp>
      <p:sp>
        <p:nvSpPr>
          <p:cNvPr id="552" name="Google Shape;552;p78"/>
          <p:cNvSpPr txBox="1"/>
          <p:nvPr/>
        </p:nvSpPr>
        <p:spPr>
          <a:xfrm>
            <a:off x="4572000" y="2554190"/>
            <a:ext cx="4412700" cy="1538853"/>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Some students may </a:t>
            </a:r>
            <a:r>
              <a:rPr lang="en" sz="2200" dirty="0" smtClean="0">
                <a:solidFill>
                  <a:schemeClr val="dk1"/>
                </a:solidFill>
                <a:latin typeface="Calibri"/>
                <a:ea typeface="Calibri"/>
                <a:cs typeface="Calibri"/>
                <a:sym typeface="Calibri"/>
              </a:rPr>
              <a:t>potentially earn </a:t>
            </a:r>
            <a:r>
              <a:rPr lang="en" sz="2200" dirty="0">
                <a:solidFill>
                  <a:schemeClr val="dk1"/>
                </a:solidFill>
                <a:latin typeface="Calibri"/>
                <a:ea typeface="Calibri"/>
                <a:cs typeface="Calibri"/>
                <a:sym typeface="Calibri"/>
              </a:rPr>
              <a:t>World Language credit for </a:t>
            </a:r>
            <a:r>
              <a:rPr lang="en" sz="2200" dirty="0" smtClean="0">
                <a:solidFill>
                  <a:schemeClr val="dk1"/>
                </a:solidFill>
                <a:latin typeface="Calibri"/>
                <a:ea typeface="Calibri"/>
                <a:cs typeface="Calibri"/>
                <a:sym typeface="Calibri"/>
              </a:rPr>
              <a:t>English </a:t>
            </a:r>
            <a:r>
              <a:rPr lang="en" sz="2200" dirty="0">
                <a:solidFill>
                  <a:schemeClr val="dk1"/>
                </a:solidFill>
                <a:latin typeface="Calibri"/>
                <a:ea typeface="Calibri"/>
                <a:cs typeface="Calibri"/>
                <a:sym typeface="Calibri"/>
              </a:rPr>
              <a:t>Language Development or Language Arts classes</a:t>
            </a:r>
            <a:endParaRPr sz="12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Credit Scenarios</a:t>
            </a:r>
            <a:endParaRPr lang="en-US" dirty="0"/>
          </a:p>
        </p:txBody>
      </p:sp>
    </p:spTree>
    <p:extLst>
      <p:ext uri="{BB962C8B-B14F-4D97-AF65-F5344CB8AC3E}">
        <p14:creationId xmlns:p14="http://schemas.microsoft.com/office/powerpoint/2010/main" val="3662565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 district offers beginning, intermediate, and advanced English Language Development.</a:t>
            </a:r>
          </a:p>
          <a:p>
            <a:endParaRPr lang="en-US" dirty="0"/>
          </a:p>
          <a:p>
            <a:pPr marL="139700" indent="0">
              <a:buNone/>
            </a:pPr>
            <a:r>
              <a:rPr lang="en-US" b="1" dirty="0" smtClean="0"/>
              <a:t>Can the district </a:t>
            </a:r>
            <a:r>
              <a:rPr lang="en-US" b="1" dirty="0">
                <a:solidFill>
                  <a:srgbClr val="0070C0"/>
                </a:solidFill>
              </a:rPr>
              <a:t>award</a:t>
            </a:r>
            <a:r>
              <a:rPr lang="en-US" b="1" dirty="0" smtClean="0"/>
              <a:t> Language Arts credit for any of these courses?</a:t>
            </a:r>
          </a:p>
          <a:p>
            <a:pPr marL="139700" indent="0">
              <a:buNone/>
            </a:pPr>
            <a:r>
              <a:rPr lang="en-US" b="1" dirty="0"/>
              <a:t>Can students </a:t>
            </a:r>
            <a:r>
              <a:rPr lang="en-US" b="1" dirty="0">
                <a:solidFill>
                  <a:srgbClr val="00B050"/>
                </a:solidFill>
              </a:rPr>
              <a:t>receive</a:t>
            </a:r>
            <a:r>
              <a:rPr lang="en-US" b="1" dirty="0"/>
              <a:t> </a:t>
            </a:r>
            <a:r>
              <a:rPr lang="en-US" b="1" dirty="0" smtClean="0"/>
              <a:t>Language Arts credit </a:t>
            </a:r>
            <a:r>
              <a:rPr lang="en-US" b="1" dirty="0"/>
              <a:t>for any of these courses?</a:t>
            </a:r>
          </a:p>
          <a:p>
            <a:pPr marL="139700" indent="0">
              <a:buNone/>
            </a:pPr>
            <a:endParaRPr lang="en-US" b="1" dirty="0" smtClean="0"/>
          </a:p>
        </p:txBody>
      </p:sp>
      <p:sp>
        <p:nvSpPr>
          <p:cNvPr id="3" name="Title 2"/>
          <p:cNvSpPr>
            <a:spLocks noGrp="1"/>
          </p:cNvSpPr>
          <p:nvPr>
            <p:ph type="title"/>
          </p:nvPr>
        </p:nvSpPr>
        <p:spPr/>
        <p:txBody>
          <a:bodyPr>
            <a:normAutofit fontScale="90000"/>
          </a:bodyPr>
          <a:lstStyle/>
          <a:p>
            <a:r>
              <a:rPr lang="en-US" dirty="0"/>
              <a:t>Credit </a:t>
            </a:r>
            <a:r>
              <a:rPr lang="en-US" dirty="0" smtClean="0"/>
              <a:t>Scenario A: English Language Development</a:t>
            </a:r>
            <a:endParaRPr lang="en-US" dirty="0"/>
          </a:p>
        </p:txBody>
      </p:sp>
    </p:spTree>
    <p:extLst>
      <p:ext uri="{BB962C8B-B14F-4D97-AF65-F5344CB8AC3E}">
        <p14:creationId xmlns:p14="http://schemas.microsoft.com/office/powerpoint/2010/main" val="2091292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7882" y="1369219"/>
            <a:ext cx="8088300" cy="3290086"/>
          </a:xfrm>
        </p:spPr>
        <p:txBody>
          <a:bodyPr>
            <a:normAutofit fontScale="92500" lnSpcReduction="10000"/>
          </a:bodyPr>
          <a:lstStyle/>
          <a:p>
            <a:pPr marL="139700" indent="0">
              <a:buNone/>
            </a:pPr>
            <a:r>
              <a:rPr lang="en-US" b="1" dirty="0"/>
              <a:t>Can the district </a:t>
            </a:r>
            <a:r>
              <a:rPr lang="en-US" b="1" dirty="0">
                <a:solidFill>
                  <a:srgbClr val="0070C0"/>
                </a:solidFill>
              </a:rPr>
              <a:t>award</a:t>
            </a:r>
            <a:r>
              <a:rPr lang="en-US" b="1" dirty="0"/>
              <a:t> Language Arts credit for any of these courses?</a:t>
            </a:r>
          </a:p>
          <a:p>
            <a:r>
              <a:rPr lang="en-US" dirty="0" smtClean="0"/>
              <a:t>The district could award Language Arts credit for courses which could be shown to Language Arts standards. However, this is a high bar which would not be met by beginning or intermediate ELD courses.</a:t>
            </a:r>
          </a:p>
          <a:p>
            <a:r>
              <a:rPr lang="en-US" dirty="0" smtClean="0"/>
              <a:t>Consider: is this course equivalent to other Language Arts courses in your building? If a native English speaker were to enroll in this course, would they be doing work of the same depth and complexity that is expected from peers in English Language Arts courses?</a:t>
            </a:r>
          </a:p>
          <a:p>
            <a:r>
              <a:rPr lang="en-US" dirty="0" smtClean="0"/>
              <a:t>The district may find that an advanced ELD course meets the Grade 9 Language Arts standards.</a:t>
            </a:r>
            <a:endParaRPr lang="en-US" dirty="0"/>
          </a:p>
          <a:p>
            <a:pPr marL="139700" indent="0">
              <a:buNone/>
            </a:pPr>
            <a:r>
              <a:rPr lang="en-US" b="1" dirty="0"/>
              <a:t>Can students </a:t>
            </a:r>
            <a:r>
              <a:rPr lang="en-US" b="1" dirty="0">
                <a:solidFill>
                  <a:srgbClr val="00B050"/>
                </a:solidFill>
              </a:rPr>
              <a:t>receive</a:t>
            </a:r>
            <a:r>
              <a:rPr lang="en-US" b="1" dirty="0"/>
              <a:t> Language Arts credit for any of these courses</a:t>
            </a:r>
            <a:r>
              <a:rPr lang="en-US" b="1" dirty="0" smtClean="0"/>
              <a:t>?</a:t>
            </a:r>
          </a:p>
          <a:p>
            <a:r>
              <a:rPr lang="en-US" dirty="0" smtClean="0"/>
              <a:t>All students are eligible to receive Language Arts credit.</a:t>
            </a:r>
            <a:endParaRPr lang="en-US" dirty="0"/>
          </a:p>
        </p:txBody>
      </p:sp>
      <p:sp>
        <p:nvSpPr>
          <p:cNvPr id="3" name="Title 2"/>
          <p:cNvSpPr>
            <a:spLocks noGrp="1"/>
          </p:cNvSpPr>
          <p:nvPr>
            <p:ph type="title"/>
          </p:nvPr>
        </p:nvSpPr>
        <p:spPr/>
        <p:txBody>
          <a:bodyPr>
            <a:normAutofit fontScale="90000"/>
          </a:bodyPr>
          <a:lstStyle/>
          <a:p>
            <a:r>
              <a:rPr lang="en-US" dirty="0" smtClean="0"/>
              <a:t>Credit Scenario A: English Language Development</a:t>
            </a:r>
            <a:endParaRPr lang="en-US" dirty="0"/>
          </a:p>
        </p:txBody>
      </p:sp>
    </p:spTree>
    <p:extLst>
      <p:ext uri="{BB962C8B-B14F-4D97-AF65-F5344CB8AC3E}">
        <p14:creationId xmlns:p14="http://schemas.microsoft.com/office/powerpoint/2010/main" val="3900434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 district offers beginning, intermediate, and advanced English Language Development courses.</a:t>
            </a:r>
          </a:p>
          <a:p>
            <a:pPr marL="139700" indent="0">
              <a:buNone/>
            </a:pPr>
            <a:endParaRPr lang="en-US" dirty="0"/>
          </a:p>
          <a:p>
            <a:pPr marL="139700" indent="0">
              <a:buNone/>
            </a:pPr>
            <a:r>
              <a:rPr lang="en-US" b="1" dirty="0" smtClean="0"/>
              <a:t>Can the district </a:t>
            </a:r>
            <a:r>
              <a:rPr lang="en-US" b="1" dirty="0" smtClean="0">
                <a:solidFill>
                  <a:srgbClr val="0070C0"/>
                </a:solidFill>
              </a:rPr>
              <a:t>award</a:t>
            </a:r>
            <a:r>
              <a:rPr lang="en-US" b="1" dirty="0" smtClean="0"/>
              <a:t> World Language credit for any of these courses?</a:t>
            </a:r>
          </a:p>
          <a:p>
            <a:pPr marL="139700" indent="0">
              <a:buNone/>
            </a:pPr>
            <a:r>
              <a:rPr lang="en-US" b="1" dirty="0" smtClean="0"/>
              <a:t>Can students </a:t>
            </a:r>
            <a:r>
              <a:rPr lang="en-US" b="1" dirty="0" smtClean="0">
                <a:solidFill>
                  <a:srgbClr val="00B050"/>
                </a:solidFill>
              </a:rPr>
              <a:t>receive</a:t>
            </a:r>
            <a:r>
              <a:rPr lang="en-US" b="1" dirty="0" smtClean="0"/>
              <a:t> World Language credit for any of these courses?</a:t>
            </a:r>
          </a:p>
        </p:txBody>
      </p:sp>
      <p:sp>
        <p:nvSpPr>
          <p:cNvPr id="3" name="Title 2"/>
          <p:cNvSpPr>
            <a:spLocks noGrp="1"/>
          </p:cNvSpPr>
          <p:nvPr>
            <p:ph type="title"/>
          </p:nvPr>
        </p:nvSpPr>
        <p:spPr/>
        <p:txBody>
          <a:bodyPr>
            <a:normAutofit fontScale="90000"/>
          </a:bodyPr>
          <a:lstStyle/>
          <a:p>
            <a:r>
              <a:rPr lang="en-US" dirty="0"/>
              <a:t>Credit </a:t>
            </a:r>
            <a:r>
              <a:rPr lang="en-US" dirty="0" smtClean="0"/>
              <a:t>Scenario B: English Language Development</a:t>
            </a:r>
            <a:endParaRPr lang="en-US" dirty="0"/>
          </a:p>
        </p:txBody>
      </p:sp>
    </p:spTree>
    <p:extLst>
      <p:ext uri="{BB962C8B-B14F-4D97-AF65-F5344CB8AC3E}">
        <p14:creationId xmlns:p14="http://schemas.microsoft.com/office/powerpoint/2010/main" val="1418481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139700" indent="0">
              <a:buNone/>
            </a:pPr>
            <a:r>
              <a:rPr lang="en-US" b="1" dirty="0"/>
              <a:t>Can the district </a:t>
            </a:r>
            <a:r>
              <a:rPr lang="en-US" b="1" dirty="0">
                <a:solidFill>
                  <a:srgbClr val="0070C0"/>
                </a:solidFill>
              </a:rPr>
              <a:t>award</a:t>
            </a:r>
            <a:r>
              <a:rPr lang="en-US" b="1" dirty="0"/>
              <a:t> World Language credit for any of these courses?</a:t>
            </a:r>
          </a:p>
          <a:p>
            <a:r>
              <a:rPr lang="en-US" dirty="0" smtClean="0"/>
              <a:t>The district could award World Language: English credit for courses that are shown to meet appropriate World Language standards.</a:t>
            </a:r>
          </a:p>
          <a:p>
            <a:pPr marL="139700" indent="0">
              <a:buNone/>
            </a:pPr>
            <a:r>
              <a:rPr lang="en-US" b="1" dirty="0"/>
              <a:t>Can students </a:t>
            </a:r>
            <a:r>
              <a:rPr lang="en-US" b="1" dirty="0">
                <a:solidFill>
                  <a:srgbClr val="00B050"/>
                </a:solidFill>
              </a:rPr>
              <a:t>receive</a:t>
            </a:r>
            <a:r>
              <a:rPr lang="en-US" b="1" dirty="0"/>
              <a:t> World Language credit for any of these courses?</a:t>
            </a:r>
          </a:p>
          <a:p>
            <a:r>
              <a:rPr lang="en-US" dirty="0" smtClean="0"/>
              <a:t>Students are eligible to receive World Language: English credit if English is a World Language for them. This would be the case for nearly all students with English Learner status.</a:t>
            </a:r>
          </a:p>
        </p:txBody>
      </p:sp>
      <p:sp>
        <p:nvSpPr>
          <p:cNvPr id="3" name="Title 2"/>
          <p:cNvSpPr>
            <a:spLocks noGrp="1"/>
          </p:cNvSpPr>
          <p:nvPr>
            <p:ph type="title"/>
          </p:nvPr>
        </p:nvSpPr>
        <p:spPr/>
        <p:txBody>
          <a:bodyPr>
            <a:normAutofit fontScale="90000"/>
          </a:bodyPr>
          <a:lstStyle/>
          <a:p>
            <a:r>
              <a:rPr lang="en-US" dirty="0"/>
              <a:t>Credit </a:t>
            </a:r>
            <a:r>
              <a:rPr lang="en-US" dirty="0" smtClean="0"/>
              <a:t>Scenario B: English Language Development</a:t>
            </a:r>
            <a:endParaRPr lang="en-US" dirty="0"/>
          </a:p>
        </p:txBody>
      </p:sp>
    </p:spTree>
    <p:extLst>
      <p:ext uri="{BB962C8B-B14F-4D97-AF65-F5344CB8AC3E}">
        <p14:creationId xmlns:p14="http://schemas.microsoft.com/office/powerpoint/2010/main" val="856495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 district offers French I, II, III, and AP French at the high school level.</a:t>
            </a:r>
          </a:p>
          <a:p>
            <a:r>
              <a:rPr lang="en-US" dirty="0" smtClean="0"/>
              <a:t>There is no French language program in the district’s middle or elementary schools.</a:t>
            </a:r>
          </a:p>
          <a:p>
            <a:endParaRPr lang="en-US" dirty="0"/>
          </a:p>
          <a:p>
            <a:pPr marL="139700" indent="0">
              <a:buNone/>
            </a:pPr>
            <a:r>
              <a:rPr lang="en-US" b="1" dirty="0"/>
              <a:t>Can the district </a:t>
            </a:r>
            <a:r>
              <a:rPr lang="en-US" b="1" dirty="0">
                <a:solidFill>
                  <a:srgbClr val="0070C0"/>
                </a:solidFill>
              </a:rPr>
              <a:t>award</a:t>
            </a:r>
            <a:r>
              <a:rPr lang="en-US" b="1" dirty="0"/>
              <a:t> Language Arts credit for any of these courses</a:t>
            </a:r>
            <a:r>
              <a:rPr lang="en-US" b="1" dirty="0" smtClean="0"/>
              <a:t>?</a:t>
            </a:r>
          </a:p>
          <a:p>
            <a:pPr marL="139700" indent="0">
              <a:buNone/>
            </a:pPr>
            <a:r>
              <a:rPr lang="en-US" b="1" dirty="0"/>
              <a:t>Can students </a:t>
            </a:r>
            <a:r>
              <a:rPr lang="en-US" b="1" dirty="0">
                <a:solidFill>
                  <a:srgbClr val="00B050"/>
                </a:solidFill>
              </a:rPr>
              <a:t>receive</a:t>
            </a:r>
            <a:r>
              <a:rPr lang="en-US" b="1" dirty="0"/>
              <a:t> </a:t>
            </a:r>
            <a:r>
              <a:rPr lang="en-US" b="1" dirty="0" smtClean="0"/>
              <a:t>Language Arts credit </a:t>
            </a:r>
            <a:r>
              <a:rPr lang="en-US" b="1" dirty="0"/>
              <a:t>for any of these courses?</a:t>
            </a:r>
          </a:p>
          <a:p>
            <a:pPr marL="139700" indent="0">
              <a:buNone/>
            </a:pPr>
            <a:endParaRPr lang="en-US" b="1" dirty="0"/>
          </a:p>
        </p:txBody>
      </p:sp>
      <p:sp>
        <p:nvSpPr>
          <p:cNvPr id="3" name="Title 2"/>
          <p:cNvSpPr>
            <a:spLocks noGrp="1"/>
          </p:cNvSpPr>
          <p:nvPr>
            <p:ph type="title"/>
          </p:nvPr>
        </p:nvSpPr>
        <p:spPr/>
        <p:txBody>
          <a:bodyPr/>
          <a:lstStyle/>
          <a:p>
            <a:r>
              <a:rPr lang="en-US" dirty="0"/>
              <a:t>Credit </a:t>
            </a:r>
            <a:r>
              <a:rPr lang="en-US" dirty="0" smtClean="0"/>
              <a:t>Scenario C: World Language (French)</a:t>
            </a:r>
            <a:endParaRPr lang="en-US" dirty="0"/>
          </a:p>
        </p:txBody>
      </p:sp>
    </p:spTree>
    <p:extLst>
      <p:ext uri="{BB962C8B-B14F-4D97-AF65-F5344CB8AC3E}">
        <p14:creationId xmlns:p14="http://schemas.microsoft.com/office/powerpoint/2010/main" val="325451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Access to Linguistic Inclusion Overview</a:t>
            </a:r>
          </a:p>
          <a:p>
            <a:r>
              <a:rPr lang="en-US" dirty="0" smtClean="0"/>
              <a:t>Instruction and credits, including:</a:t>
            </a:r>
          </a:p>
          <a:p>
            <a:pPr lvl="1"/>
            <a:r>
              <a:rPr lang="en-US" dirty="0" smtClean="0"/>
              <a:t>Credit scenarios</a:t>
            </a:r>
          </a:p>
          <a:p>
            <a:pPr lvl="1"/>
            <a:r>
              <a:rPr lang="en-US" dirty="0" smtClean="0"/>
              <a:t>Student scenarios</a:t>
            </a:r>
          </a:p>
          <a:p>
            <a:pPr lvl="1"/>
            <a:r>
              <a:rPr lang="en-US" dirty="0" smtClean="0"/>
              <a:t>Endorsement scenarios</a:t>
            </a:r>
          </a:p>
          <a:p>
            <a:r>
              <a:rPr lang="en-US" dirty="0" smtClean="0"/>
              <a:t>Potential concerns</a:t>
            </a:r>
          </a:p>
        </p:txBody>
      </p:sp>
      <p:sp>
        <p:nvSpPr>
          <p:cNvPr id="3" name="Title 2"/>
          <p:cNvSpPr>
            <a:spLocks noGrp="1"/>
          </p:cNvSpPr>
          <p:nvPr>
            <p:ph type="title"/>
          </p:nvPr>
        </p:nvSpPr>
        <p:spPr/>
        <p:txBody>
          <a:bodyPr/>
          <a:lstStyle/>
          <a:p>
            <a:r>
              <a:rPr lang="en-US" dirty="0" smtClean="0"/>
              <a:t>Presentation Sequence</a:t>
            </a:r>
            <a:endParaRPr lang="en-US" dirty="0"/>
          </a:p>
        </p:txBody>
      </p:sp>
    </p:spTree>
    <p:extLst>
      <p:ext uri="{BB962C8B-B14F-4D97-AF65-F5344CB8AC3E}">
        <p14:creationId xmlns:p14="http://schemas.microsoft.com/office/powerpoint/2010/main" val="1673051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7320" y="1369218"/>
            <a:ext cx="8647742" cy="3483075"/>
          </a:xfrm>
        </p:spPr>
        <p:txBody>
          <a:bodyPr>
            <a:normAutofit/>
          </a:bodyPr>
          <a:lstStyle/>
          <a:p>
            <a:pPr marL="139700" indent="0">
              <a:buNone/>
            </a:pPr>
            <a:r>
              <a:rPr lang="en-US" b="1" dirty="0"/>
              <a:t>Can the district </a:t>
            </a:r>
            <a:r>
              <a:rPr lang="en-US" b="1" dirty="0">
                <a:solidFill>
                  <a:srgbClr val="0070C0"/>
                </a:solidFill>
              </a:rPr>
              <a:t>award</a:t>
            </a:r>
            <a:r>
              <a:rPr lang="en-US" b="1" dirty="0"/>
              <a:t> Language Arts credit for any of these courses?</a:t>
            </a:r>
          </a:p>
          <a:p>
            <a:r>
              <a:rPr lang="en-US" dirty="0" smtClean="0"/>
              <a:t>The district could award Language Arts credit for courses which could be shown to meet Language Arts standards. However, this is a high bar which may not be met by even the most advanced language courses in traditional four-year language programs.</a:t>
            </a:r>
          </a:p>
          <a:p>
            <a:r>
              <a:rPr lang="en-US" dirty="0" smtClean="0"/>
              <a:t>Consider: is this course the French equivalent to other Language Arts courses in your building? If a native speaker were to enroll in this course, would they be doing work of the same depth and complexity as a grade-level language and literature course in a French-speaking country?</a:t>
            </a:r>
            <a:endParaRPr lang="en-US" dirty="0"/>
          </a:p>
          <a:p>
            <a:pPr marL="139700" indent="0">
              <a:buNone/>
            </a:pPr>
            <a:r>
              <a:rPr lang="en-US" b="1" dirty="0"/>
              <a:t>Can students </a:t>
            </a:r>
            <a:r>
              <a:rPr lang="en-US" b="1" dirty="0">
                <a:solidFill>
                  <a:srgbClr val="00B050"/>
                </a:solidFill>
              </a:rPr>
              <a:t>receive</a:t>
            </a:r>
            <a:r>
              <a:rPr lang="en-US" b="1" dirty="0"/>
              <a:t> </a:t>
            </a:r>
            <a:r>
              <a:rPr lang="en-US" b="1" dirty="0" smtClean="0"/>
              <a:t>Language Arts credit </a:t>
            </a:r>
            <a:r>
              <a:rPr lang="en-US" b="1" dirty="0"/>
              <a:t>for any of these courses?</a:t>
            </a:r>
          </a:p>
          <a:p>
            <a:r>
              <a:rPr lang="en-US" dirty="0" smtClean="0"/>
              <a:t>All students are eligible to receive Language Arts credit.</a:t>
            </a:r>
          </a:p>
        </p:txBody>
      </p:sp>
      <p:sp>
        <p:nvSpPr>
          <p:cNvPr id="3" name="Title 2"/>
          <p:cNvSpPr>
            <a:spLocks noGrp="1"/>
          </p:cNvSpPr>
          <p:nvPr>
            <p:ph type="title"/>
          </p:nvPr>
        </p:nvSpPr>
        <p:spPr/>
        <p:txBody>
          <a:bodyPr/>
          <a:lstStyle/>
          <a:p>
            <a:r>
              <a:rPr lang="en-US" dirty="0"/>
              <a:t>Credit </a:t>
            </a:r>
            <a:r>
              <a:rPr lang="en-US" dirty="0" smtClean="0"/>
              <a:t>Scenario C: World Language (French)</a:t>
            </a:r>
            <a:endParaRPr lang="en-US" dirty="0"/>
          </a:p>
        </p:txBody>
      </p:sp>
    </p:spTree>
    <p:extLst>
      <p:ext uri="{BB962C8B-B14F-4D97-AF65-F5344CB8AC3E}">
        <p14:creationId xmlns:p14="http://schemas.microsoft.com/office/powerpoint/2010/main" val="1427270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9"/>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English Learners and Multilingual Students</a:t>
            </a:r>
            <a:endParaRPr/>
          </a:p>
        </p:txBody>
      </p:sp>
      <p:sp>
        <p:nvSpPr>
          <p:cNvPr id="558" name="Google Shape;558;p79"/>
          <p:cNvSpPr txBox="1"/>
          <p:nvPr/>
        </p:nvSpPr>
        <p:spPr>
          <a:xfrm>
            <a:off x="562450" y="1141550"/>
            <a:ext cx="786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Access to Linguistic Inclusion makes no direct changes to definitions or requirements regarding students with English learner status. However, new definitions of Language Arts and World Languages (and new credit earning options) will matter greatly to students with English learner status.</a:t>
            </a:r>
            <a:endParaRPr sz="2200">
              <a:solidFill>
                <a:schemeClr val="dk1"/>
              </a:solidFill>
              <a:latin typeface="Calibri"/>
              <a:ea typeface="Calibri"/>
              <a:cs typeface="Calibri"/>
              <a:sym typeface="Calibri"/>
            </a:endParaRPr>
          </a:p>
        </p:txBody>
      </p:sp>
      <p:pic>
        <p:nvPicPr>
          <p:cNvPr id="559" name="Google Shape;559;p79" descr="&quot;&quot;"/>
          <p:cNvPicPr preferRelativeResize="0"/>
          <p:nvPr/>
        </p:nvPicPr>
        <p:blipFill>
          <a:blip r:embed="rId3">
            <a:alphaModFix/>
          </a:blip>
          <a:stretch>
            <a:fillRect/>
          </a:stretch>
        </p:blipFill>
        <p:spPr>
          <a:xfrm>
            <a:off x="5412550" y="2680851"/>
            <a:ext cx="3507400" cy="2251800"/>
          </a:xfrm>
          <a:prstGeom prst="rect">
            <a:avLst/>
          </a:prstGeom>
          <a:noFill/>
          <a:ln>
            <a:noFill/>
          </a:ln>
        </p:spPr>
      </p:pic>
      <p:sp>
        <p:nvSpPr>
          <p:cNvPr id="560" name="Google Shape;560;p79"/>
          <p:cNvSpPr txBox="1"/>
          <p:nvPr/>
        </p:nvSpPr>
        <p:spPr>
          <a:xfrm>
            <a:off x="4365025" y="4586725"/>
            <a:ext cx="11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pikrepo.com</a:t>
            </a:r>
            <a:endParaRPr>
              <a:latin typeface="Calibri"/>
              <a:ea typeface="Calibri"/>
              <a:cs typeface="Calibri"/>
              <a:sym typeface="Calibri"/>
            </a:endParaRPr>
          </a:p>
        </p:txBody>
      </p:sp>
      <p:sp>
        <p:nvSpPr>
          <p:cNvPr id="561" name="Google Shape;561;p79"/>
          <p:cNvSpPr txBox="1"/>
          <p:nvPr/>
        </p:nvSpPr>
        <p:spPr>
          <a:xfrm>
            <a:off x="562450" y="2985650"/>
            <a:ext cx="48501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libri"/>
                <a:ea typeface="Calibri"/>
                <a:cs typeface="Calibri"/>
                <a:sym typeface="Calibri"/>
              </a:rPr>
              <a:t>Students do not need current or former English learner status to benefit from this law.</a:t>
            </a:r>
            <a:endParaRPr sz="22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80" descr="&quot;&quot;"/>
          <p:cNvPicPr preferRelativeResize="0"/>
          <p:nvPr/>
        </p:nvPicPr>
        <p:blipFill>
          <a:blip r:embed="rId3">
            <a:alphaModFix/>
          </a:blip>
          <a:stretch>
            <a:fillRect/>
          </a:stretch>
        </p:blipFill>
        <p:spPr>
          <a:xfrm>
            <a:off x="4389500" y="2479550"/>
            <a:ext cx="4600229" cy="2517224"/>
          </a:xfrm>
          <a:prstGeom prst="rect">
            <a:avLst/>
          </a:prstGeom>
          <a:noFill/>
          <a:ln>
            <a:noFill/>
          </a:ln>
        </p:spPr>
      </p:pic>
      <p:sp>
        <p:nvSpPr>
          <p:cNvPr id="567" name="Google Shape;567;p80"/>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Multilingual Opportunities</a:t>
            </a:r>
            <a:endParaRPr/>
          </a:p>
        </p:txBody>
      </p:sp>
      <p:sp>
        <p:nvSpPr>
          <p:cNvPr id="568" name="Google Shape;568;p80"/>
          <p:cNvSpPr txBox="1"/>
          <p:nvPr/>
        </p:nvSpPr>
        <p:spPr>
          <a:xfrm>
            <a:off x="171175" y="1222350"/>
            <a:ext cx="8862900" cy="1539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New World Language definition means that students may earn credit in World Language: English</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For some students, all their languages may meet the definition of a World Language</a:t>
            </a:r>
            <a:endParaRPr sz="2200" dirty="0">
              <a:solidFill>
                <a:schemeClr val="dk1"/>
              </a:solidFill>
              <a:latin typeface="Calibri"/>
              <a:ea typeface="Calibri"/>
              <a:cs typeface="Calibri"/>
              <a:sym typeface="Calibri"/>
            </a:endParaRPr>
          </a:p>
        </p:txBody>
      </p:sp>
      <p:sp>
        <p:nvSpPr>
          <p:cNvPr id="569" name="Google Shape;569;p80"/>
          <p:cNvSpPr txBox="1"/>
          <p:nvPr/>
        </p:nvSpPr>
        <p:spPr>
          <a:xfrm>
            <a:off x="7979025" y="4474725"/>
            <a:ext cx="10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pixnio.com</a:t>
            </a:r>
            <a:endParaRPr>
              <a:latin typeface="Calibri"/>
              <a:ea typeface="Calibri"/>
              <a:cs typeface="Calibri"/>
              <a:sym typeface="Calibri"/>
            </a:endParaRPr>
          </a:p>
        </p:txBody>
      </p:sp>
      <p:sp>
        <p:nvSpPr>
          <p:cNvPr id="570" name="Google Shape;570;p80"/>
          <p:cNvSpPr txBox="1"/>
          <p:nvPr/>
        </p:nvSpPr>
        <p:spPr>
          <a:xfrm>
            <a:off x="171175" y="2609250"/>
            <a:ext cx="44844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New definitions also apply to international transcripts, increasing district latitude to record credits for courses taken abroad</a:t>
            </a:r>
            <a:endParaRPr sz="2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81" descr="&quot;&quot;"/>
          <p:cNvPicPr preferRelativeResize="0"/>
          <p:nvPr/>
        </p:nvPicPr>
        <p:blipFill>
          <a:blip r:embed="rId3">
            <a:alphaModFix/>
          </a:blip>
          <a:stretch>
            <a:fillRect/>
          </a:stretch>
        </p:blipFill>
        <p:spPr>
          <a:xfrm>
            <a:off x="5210200" y="2455525"/>
            <a:ext cx="3697451" cy="2466324"/>
          </a:xfrm>
          <a:prstGeom prst="rect">
            <a:avLst/>
          </a:prstGeom>
          <a:noFill/>
          <a:ln>
            <a:noFill/>
          </a:ln>
        </p:spPr>
      </p:pic>
      <p:sp>
        <p:nvSpPr>
          <p:cNvPr id="576" name="Google Shape;576;p81"/>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Multiple Credits</a:t>
            </a:r>
            <a:endParaRPr/>
          </a:p>
        </p:txBody>
      </p:sp>
      <p:sp>
        <p:nvSpPr>
          <p:cNvPr id="577" name="Google Shape;577;p81"/>
          <p:cNvSpPr txBox="1"/>
          <p:nvPr/>
        </p:nvSpPr>
        <p:spPr>
          <a:xfrm>
            <a:off x="358650" y="1252120"/>
            <a:ext cx="83307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Some students may be able to earn more than one credit for a single course</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Course must be eligible to </a:t>
            </a:r>
            <a:r>
              <a:rPr lang="en" sz="2200" b="1" dirty="0">
                <a:latin typeface="Calibri"/>
                <a:ea typeface="Calibri"/>
                <a:cs typeface="Calibri"/>
                <a:sym typeface="Calibri"/>
              </a:rPr>
              <a:t>award</a:t>
            </a:r>
            <a:r>
              <a:rPr lang="en" sz="2200" dirty="0">
                <a:latin typeface="Calibri"/>
                <a:ea typeface="Calibri"/>
                <a:cs typeface="Calibri"/>
                <a:sym typeface="Calibri"/>
              </a:rPr>
              <a:t> credit, but students must also be eligible to </a:t>
            </a:r>
            <a:r>
              <a:rPr lang="en" sz="2200" b="1" dirty="0">
                <a:latin typeface="Calibri"/>
                <a:ea typeface="Calibri"/>
                <a:cs typeface="Calibri"/>
                <a:sym typeface="Calibri"/>
              </a:rPr>
              <a:t>receive</a:t>
            </a:r>
            <a:r>
              <a:rPr lang="en" sz="2200" dirty="0">
                <a:latin typeface="Calibri"/>
                <a:ea typeface="Calibri"/>
                <a:cs typeface="Calibri"/>
                <a:sym typeface="Calibri"/>
              </a:rPr>
              <a:t> credit</a:t>
            </a:r>
            <a:endParaRPr sz="2200" dirty="0">
              <a:latin typeface="Calibri"/>
              <a:ea typeface="Calibri"/>
              <a:cs typeface="Calibri"/>
              <a:sym typeface="Calibri"/>
            </a:endParaRPr>
          </a:p>
        </p:txBody>
      </p:sp>
      <p:sp>
        <p:nvSpPr>
          <p:cNvPr id="578" name="Google Shape;578;p81"/>
          <p:cNvSpPr txBox="1"/>
          <p:nvPr/>
        </p:nvSpPr>
        <p:spPr>
          <a:xfrm>
            <a:off x="4191000" y="4527900"/>
            <a:ext cx="1312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pxfuel.com</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579" name="Google Shape;579;p81"/>
          <p:cNvSpPr txBox="1"/>
          <p:nvPr/>
        </p:nvSpPr>
        <p:spPr>
          <a:xfrm>
            <a:off x="358650" y="2585050"/>
            <a:ext cx="48516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b="1" dirty="0">
                <a:solidFill>
                  <a:schemeClr val="dk1"/>
                </a:solidFill>
                <a:latin typeface="Calibri"/>
                <a:ea typeface="Calibri"/>
                <a:cs typeface="Calibri"/>
                <a:sym typeface="Calibri"/>
              </a:rPr>
              <a:t>Awarding </a:t>
            </a:r>
            <a:r>
              <a:rPr lang="en" sz="2200" dirty="0">
                <a:solidFill>
                  <a:schemeClr val="dk1"/>
                </a:solidFill>
                <a:latin typeface="Calibri"/>
                <a:ea typeface="Calibri"/>
                <a:cs typeface="Calibri"/>
                <a:sym typeface="Calibri"/>
              </a:rPr>
              <a:t>criterion based on standards and content</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b="1" dirty="0">
                <a:solidFill>
                  <a:schemeClr val="dk1"/>
                </a:solidFill>
                <a:latin typeface="Calibri"/>
                <a:ea typeface="Calibri"/>
                <a:cs typeface="Calibri"/>
                <a:sym typeface="Calibri"/>
              </a:rPr>
              <a:t>Receiving </a:t>
            </a:r>
            <a:r>
              <a:rPr lang="en" sz="2200" dirty="0">
                <a:solidFill>
                  <a:schemeClr val="dk1"/>
                </a:solidFill>
                <a:latin typeface="Calibri"/>
                <a:ea typeface="Calibri"/>
                <a:cs typeface="Calibri"/>
                <a:sym typeface="Calibri"/>
              </a:rPr>
              <a:t>criterion based on new Language Arts and World Language definitions</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Student Scenarios</a:t>
            </a:r>
            <a:endParaRPr lang="en-US" dirty="0"/>
          </a:p>
        </p:txBody>
      </p:sp>
    </p:spTree>
    <p:extLst>
      <p:ext uri="{BB962C8B-B14F-4D97-AF65-F5344CB8AC3E}">
        <p14:creationId xmlns:p14="http://schemas.microsoft.com/office/powerpoint/2010/main" val="361203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Enrolled in Grade 10 Russian Language Arts and “intermediate” English Language Development</a:t>
            </a:r>
          </a:p>
          <a:p>
            <a:r>
              <a:rPr lang="en-US" dirty="0" smtClean="0"/>
              <a:t>First language learned was Russian</a:t>
            </a:r>
          </a:p>
          <a:p>
            <a:r>
              <a:rPr lang="en-US" dirty="0" smtClean="0"/>
              <a:t>Has current English Learner status</a:t>
            </a:r>
            <a:endParaRPr lang="en-US" dirty="0"/>
          </a:p>
          <a:p>
            <a:pPr marL="139700" indent="0">
              <a:buNone/>
            </a:pPr>
            <a:endParaRPr lang="en-US" dirty="0"/>
          </a:p>
          <a:p>
            <a:pPr marL="139700" indent="0">
              <a:buNone/>
            </a:pPr>
            <a:r>
              <a:rPr lang="en-US" b="1" dirty="0" smtClean="0"/>
              <a:t>If the district decided to offer additional credit under Access Linguistic Inclusion, what credits could they </a:t>
            </a:r>
            <a:r>
              <a:rPr lang="en-US" b="1" dirty="0" smtClean="0">
                <a:solidFill>
                  <a:srgbClr val="0070C0"/>
                </a:solidFill>
              </a:rPr>
              <a:t>award</a:t>
            </a:r>
            <a:r>
              <a:rPr lang="en-US" b="1" dirty="0" smtClean="0"/>
              <a:t>?</a:t>
            </a:r>
          </a:p>
          <a:p>
            <a:pPr marL="139700" indent="0">
              <a:buNone/>
            </a:pPr>
            <a:r>
              <a:rPr lang="en-US" b="1" dirty="0" smtClean="0"/>
              <a:t>What credits could this student </a:t>
            </a:r>
            <a:r>
              <a:rPr lang="en-US" b="1" dirty="0" smtClean="0">
                <a:solidFill>
                  <a:srgbClr val="00B050"/>
                </a:solidFill>
              </a:rPr>
              <a:t>receive</a:t>
            </a:r>
            <a:r>
              <a:rPr lang="en-US" b="1" dirty="0" smtClean="0"/>
              <a:t>?</a:t>
            </a:r>
          </a:p>
        </p:txBody>
      </p:sp>
      <p:sp>
        <p:nvSpPr>
          <p:cNvPr id="3" name="Title 2"/>
          <p:cNvSpPr>
            <a:spLocks noGrp="1"/>
          </p:cNvSpPr>
          <p:nvPr>
            <p:ph type="title"/>
          </p:nvPr>
        </p:nvSpPr>
        <p:spPr/>
        <p:txBody>
          <a:bodyPr/>
          <a:lstStyle/>
          <a:p>
            <a:r>
              <a:rPr lang="en-US" dirty="0"/>
              <a:t>Student </a:t>
            </a:r>
            <a:r>
              <a:rPr lang="en-US" dirty="0" smtClean="0"/>
              <a:t>Scenario </a:t>
            </a:r>
            <a:r>
              <a:rPr lang="en-US" dirty="0"/>
              <a:t>A</a:t>
            </a:r>
          </a:p>
        </p:txBody>
      </p:sp>
    </p:spTree>
    <p:extLst>
      <p:ext uri="{BB962C8B-B14F-4D97-AF65-F5344CB8AC3E}">
        <p14:creationId xmlns:p14="http://schemas.microsoft.com/office/powerpoint/2010/main" val="2285238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7882" y="1369219"/>
            <a:ext cx="8088300" cy="3188996"/>
          </a:xfrm>
        </p:spPr>
        <p:txBody>
          <a:bodyPr>
            <a:normAutofit fontScale="92500" lnSpcReduction="10000"/>
          </a:bodyPr>
          <a:lstStyle/>
          <a:p>
            <a:pPr marL="139700" indent="0">
              <a:buNone/>
            </a:pPr>
            <a:r>
              <a:rPr lang="en-US" b="1" dirty="0" smtClean="0"/>
              <a:t>If the district decided to offer additional credit under Access Linguistic Inclusion, what credits could they </a:t>
            </a:r>
            <a:r>
              <a:rPr lang="en-US" b="1" dirty="0" smtClean="0">
                <a:solidFill>
                  <a:srgbClr val="0070C0"/>
                </a:solidFill>
              </a:rPr>
              <a:t>award</a:t>
            </a:r>
            <a:r>
              <a:rPr lang="en-US" b="1" dirty="0" smtClean="0"/>
              <a:t>?</a:t>
            </a:r>
          </a:p>
          <a:p>
            <a:r>
              <a:rPr lang="en-US" dirty="0" smtClean="0"/>
              <a:t>Grade 10 Russian Language Arts could award World Language: Russian credit (already offers Language Arts credit since it is designed as a Language Arts course)</a:t>
            </a:r>
          </a:p>
          <a:p>
            <a:r>
              <a:rPr lang="en-US" dirty="0" smtClean="0"/>
              <a:t>“Intermediate” English Language Development could award World Language: English credit, but likely does not cover Grade 9+ Language Arts standards thoroughly enough to award Language Arts credit</a:t>
            </a:r>
          </a:p>
          <a:p>
            <a:pPr marL="139700" indent="0">
              <a:buNone/>
            </a:pPr>
            <a:r>
              <a:rPr lang="en-US" b="1" dirty="0" smtClean="0"/>
              <a:t>What credits could this student </a:t>
            </a:r>
            <a:r>
              <a:rPr lang="en-US" b="1" dirty="0" smtClean="0">
                <a:solidFill>
                  <a:srgbClr val="00B050"/>
                </a:solidFill>
              </a:rPr>
              <a:t>receive</a:t>
            </a:r>
            <a:r>
              <a:rPr lang="en-US" b="1" dirty="0" smtClean="0"/>
              <a:t>?</a:t>
            </a:r>
          </a:p>
          <a:p>
            <a:r>
              <a:rPr lang="en-US" dirty="0" smtClean="0"/>
              <a:t>All students are eligible to receive Language Arts credit</a:t>
            </a:r>
          </a:p>
          <a:p>
            <a:r>
              <a:rPr lang="en-US" dirty="0" smtClean="0"/>
              <a:t>Both Russian (heritage language) and English (other than primary language) are World Languages for this student. The student is eligible to receive both World Language: Russian and World Language: English credit</a:t>
            </a:r>
            <a:endParaRPr lang="en-US" dirty="0"/>
          </a:p>
        </p:txBody>
      </p:sp>
      <p:sp>
        <p:nvSpPr>
          <p:cNvPr id="3" name="Title 2"/>
          <p:cNvSpPr>
            <a:spLocks noGrp="1"/>
          </p:cNvSpPr>
          <p:nvPr>
            <p:ph type="title"/>
          </p:nvPr>
        </p:nvSpPr>
        <p:spPr/>
        <p:txBody>
          <a:bodyPr/>
          <a:lstStyle/>
          <a:p>
            <a:r>
              <a:rPr lang="en-US" dirty="0"/>
              <a:t>Student </a:t>
            </a:r>
            <a:r>
              <a:rPr lang="en-US" dirty="0" smtClean="0"/>
              <a:t>Scenario A</a:t>
            </a:r>
            <a:endParaRPr lang="en-US" dirty="0"/>
          </a:p>
        </p:txBody>
      </p:sp>
    </p:spTree>
    <p:extLst>
      <p:ext uri="{BB962C8B-B14F-4D97-AF65-F5344CB8AC3E}">
        <p14:creationId xmlns:p14="http://schemas.microsoft.com/office/powerpoint/2010/main" val="137303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Enrolled in Grade 11 Language Arts and year three of Heritage Spanish</a:t>
            </a:r>
          </a:p>
          <a:p>
            <a:r>
              <a:rPr lang="en-US" dirty="0" smtClean="0"/>
              <a:t>Exited English Learner status in Grade 4</a:t>
            </a:r>
          </a:p>
          <a:p>
            <a:r>
              <a:rPr lang="en-US" dirty="0" smtClean="0"/>
              <a:t>First language learned was Spanish, but student now has higher proficiency in English</a:t>
            </a:r>
          </a:p>
          <a:p>
            <a:endParaRPr lang="en-US" dirty="0"/>
          </a:p>
          <a:p>
            <a:pPr marL="139700" indent="0">
              <a:buNone/>
            </a:pPr>
            <a:r>
              <a:rPr lang="en-US" b="1" dirty="0" smtClean="0"/>
              <a:t>If the district decided to offer additional credit under Access Linguistic Inclusion, what credits could they </a:t>
            </a:r>
            <a:r>
              <a:rPr lang="en-US" b="1" dirty="0" smtClean="0">
                <a:solidFill>
                  <a:srgbClr val="0070C0"/>
                </a:solidFill>
              </a:rPr>
              <a:t>award</a:t>
            </a:r>
            <a:r>
              <a:rPr lang="en-US" b="1" dirty="0" smtClean="0"/>
              <a:t>?</a:t>
            </a:r>
          </a:p>
          <a:p>
            <a:pPr marL="139700" indent="0">
              <a:buNone/>
            </a:pPr>
            <a:r>
              <a:rPr lang="en-US" b="1" dirty="0" smtClean="0"/>
              <a:t>What credits could this student </a:t>
            </a:r>
            <a:r>
              <a:rPr lang="en-US" b="1" dirty="0" smtClean="0">
                <a:solidFill>
                  <a:srgbClr val="00B050"/>
                </a:solidFill>
              </a:rPr>
              <a:t>receive</a:t>
            </a:r>
            <a:r>
              <a:rPr lang="en-US" b="1" dirty="0" smtClean="0"/>
              <a:t>?</a:t>
            </a:r>
            <a:endParaRPr lang="en-US" b="1" dirty="0"/>
          </a:p>
        </p:txBody>
      </p:sp>
      <p:sp>
        <p:nvSpPr>
          <p:cNvPr id="3" name="Title 2"/>
          <p:cNvSpPr>
            <a:spLocks noGrp="1"/>
          </p:cNvSpPr>
          <p:nvPr>
            <p:ph type="title"/>
          </p:nvPr>
        </p:nvSpPr>
        <p:spPr/>
        <p:txBody>
          <a:bodyPr/>
          <a:lstStyle/>
          <a:p>
            <a:r>
              <a:rPr lang="en-US" dirty="0"/>
              <a:t>Student </a:t>
            </a:r>
            <a:r>
              <a:rPr lang="en-US" dirty="0" smtClean="0"/>
              <a:t>Scenario B</a:t>
            </a:r>
            <a:endParaRPr lang="en-US" dirty="0"/>
          </a:p>
        </p:txBody>
      </p:sp>
    </p:spTree>
    <p:extLst>
      <p:ext uri="{BB962C8B-B14F-4D97-AF65-F5344CB8AC3E}">
        <p14:creationId xmlns:p14="http://schemas.microsoft.com/office/powerpoint/2010/main" val="291644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7882" y="1369219"/>
            <a:ext cx="8088300" cy="3280896"/>
          </a:xfrm>
        </p:spPr>
        <p:txBody>
          <a:bodyPr>
            <a:normAutofit/>
          </a:bodyPr>
          <a:lstStyle/>
          <a:p>
            <a:pPr marL="139700" indent="0">
              <a:buNone/>
            </a:pPr>
            <a:r>
              <a:rPr lang="en-US" b="1" dirty="0" smtClean="0"/>
              <a:t>If the district decided to offer additional credit under Access Linguistic Inclusion, what credits could they </a:t>
            </a:r>
            <a:r>
              <a:rPr lang="en-US" b="1" dirty="0" smtClean="0">
                <a:solidFill>
                  <a:srgbClr val="0070C0"/>
                </a:solidFill>
              </a:rPr>
              <a:t>award</a:t>
            </a:r>
            <a:r>
              <a:rPr lang="en-US" b="1" dirty="0" smtClean="0"/>
              <a:t>?</a:t>
            </a:r>
          </a:p>
          <a:p>
            <a:r>
              <a:rPr lang="en-US" dirty="0" smtClean="0"/>
              <a:t>Grade 11 Language Arts could award additional World Language: English credit</a:t>
            </a:r>
          </a:p>
          <a:p>
            <a:r>
              <a:rPr lang="en-US" dirty="0" smtClean="0"/>
              <a:t>Heritage Spanish could award Language Arts and/or World Language: Spanish credit</a:t>
            </a:r>
          </a:p>
          <a:p>
            <a:pPr marL="139700" indent="0">
              <a:buNone/>
            </a:pPr>
            <a:r>
              <a:rPr lang="en-US" b="1" dirty="0" smtClean="0"/>
              <a:t>What credits could this student </a:t>
            </a:r>
            <a:r>
              <a:rPr lang="en-US" b="1" dirty="0" smtClean="0">
                <a:solidFill>
                  <a:srgbClr val="00B050"/>
                </a:solidFill>
              </a:rPr>
              <a:t>receive</a:t>
            </a:r>
            <a:r>
              <a:rPr lang="en-US" b="1" dirty="0" smtClean="0"/>
              <a:t>?</a:t>
            </a:r>
          </a:p>
          <a:p>
            <a:r>
              <a:rPr lang="en-US" dirty="0" smtClean="0"/>
              <a:t>All students are eligible to receive Language Arts credit</a:t>
            </a:r>
          </a:p>
          <a:p>
            <a:r>
              <a:rPr lang="en-US" dirty="0" smtClean="0"/>
              <a:t>Both Spanish (heritage language) and English (other than primary language) are World Languages for this student. The student is eligible to receive both World Language: English and World Language: Spanish credit.</a:t>
            </a:r>
            <a:endParaRPr lang="en-US" dirty="0"/>
          </a:p>
        </p:txBody>
      </p:sp>
      <p:sp>
        <p:nvSpPr>
          <p:cNvPr id="3" name="Title 2"/>
          <p:cNvSpPr>
            <a:spLocks noGrp="1"/>
          </p:cNvSpPr>
          <p:nvPr>
            <p:ph type="title"/>
          </p:nvPr>
        </p:nvSpPr>
        <p:spPr/>
        <p:txBody>
          <a:bodyPr/>
          <a:lstStyle/>
          <a:p>
            <a:r>
              <a:rPr lang="en-US" dirty="0"/>
              <a:t>Student </a:t>
            </a:r>
            <a:r>
              <a:rPr lang="en-US" dirty="0" smtClean="0"/>
              <a:t>Scenario B</a:t>
            </a:r>
            <a:endParaRPr lang="en-US" dirty="0"/>
          </a:p>
        </p:txBody>
      </p:sp>
    </p:spTree>
    <p:extLst>
      <p:ext uri="{BB962C8B-B14F-4D97-AF65-F5344CB8AC3E}">
        <p14:creationId xmlns:p14="http://schemas.microsoft.com/office/powerpoint/2010/main" val="4023832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Enrolled in Grade 9 </a:t>
            </a:r>
            <a:r>
              <a:rPr lang="en-US" dirty="0" smtClean="0"/>
              <a:t>English Language </a:t>
            </a:r>
            <a:r>
              <a:rPr lang="en-US" dirty="0"/>
              <a:t>Arts and </a:t>
            </a:r>
            <a:r>
              <a:rPr lang="en-US" dirty="0" smtClean="0"/>
              <a:t>World Language: Chinese I</a:t>
            </a:r>
            <a:endParaRPr lang="en-US" dirty="0"/>
          </a:p>
          <a:p>
            <a:r>
              <a:rPr lang="en-US" dirty="0"/>
              <a:t>Never had English Learner status</a:t>
            </a:r>
          </a:p>
          <a:p>
            <a:r>
              <a:rPr lang="en-US" dirty="0"/>
              <a:t>First language learned was English</a:t>
            </a:r>
          </a:p>
          <a:p>
            <a:pPr marL="139700" indent="0">
              <a:buNone/>
            </a:pPr>
            <a:endParaRPr lang="en-US" dirty="0"/>
          </a:p>
          <a:p>
            <a:pPr marL="139700" indent="0">
              <a:buNone/>
            </a:pPr>
            <a:r>
              <a:rPr lang="en-US" b="1" dirty="0" smtClean="0"/>
              <a:t>If the district decided to offer additional credit under Access Linguistic Inclusion, what credits could they </a:t>
            </a:r>
            <a:r>
              <a:rPr lang="en-US" b="1" dirty="0">
                <a:solidFill>
                  <a:srgbClr val="0070C0"/>
                </a:solidFill>
              </a:rPr>
              <a:t>award</a:t>
            </a:r>
            <a:r>
              <a:rPr lang="en-US" b="1" dirty="0" smtClean="0"/>
              <a:t>?</a:t>
            </a:r>
          </a:p>
          <a:p>
            <a:pPr marL="139700" indent="0">
              <a:buNone/>
            </a:pPr>
            <a:r>
              <a:rPr lang="en-US" b="1" dirty="0" smtClean="0"/>
              <a:t>What credits could this student </a:t>
            </a:r>
            <a:r>
              <a:rPr lang="en-US" b="1" dirty="0" smtClean="0">
                <a:solidFill>
                  <a:srgbClr val="00B050"/>
                </a:solidFill>
              </a:rPr>
              <a:t>receive</a:t>
            </a:r>
            <a:r>
              <a:rPr lang="en-US" b="1" dirty="0" smtClean="0"/>
              <a:t>?</a:t>
            </a:r>
          </a:p>
        </p:txBody>
      </p:sp>
      <p:sp>
        <p:nvSpPr>
          <p:cNvPr id="3" name="Title 2"/>
          <p:cNvSpPr>
            <a:spLocks noGrp="1"/>
          </p:cNvSpPr>
          <p:nvPr>
            <p:ph type="title"/>
          </p:nvPr>
        </p:nvSpPr>
        <p:spPr/>
        <p:txBody>
          <a:bodyPr/>
          <a:lstStyle/>
          <a:p>
            <a:r>
              <a:rPr lang="en-US" dirty="0"/>
              <a:t>Student </a:t>
            </a:r>
            <a:r>
              <a:rPr lang="en-US" dirty="0" smtClean="0"/>
              <a:t>Scenario C</a:t>
            </a:r>
            <a:endParaRPr lang="en-US" dirty="0"/>
          </a:p>
        </p:txBody>
      </p:sp>
    </p:spTree>
    <p:extLst>
      <p:ext uri="{BB962C8B-B14F-4D97-AF65-F5344CB8AC3E}">
        <p14:creationId xmlns:p14="http://schemas.microsoft.com/office/powerpoint/2010/main" val="3072324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Overview</a:t>
            </a:r>
            <a:endParaRPr lang="en-US" dirty="0"/>
          </a:p>
        </p:txBody>
      </p:sp>
    </p:spTree>
    <p:extLst>
      <p:ext uri="{BB962C8B-B14F-4D97-AF65-F5344CB8AC3E}">
        <p14:creationId xmlns:p14="http://schemas.microsoft.com/office/powerpoint/2010/main" val="4001550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7882" y="1272724"/>
            <a:ext cx="8088300" cy="3492264"/>
          </a:xfrm>
        </p:spPr>
        <p:txBody>
          <a:bodyPr>
            <a:normAutofit/>
          </a:bodyPr>
          <a:lstStyle/>
          <a:p>
            <a:pPr marL="139700" indent="0">
              <a:buNone/>
            </a:pPr>
            <a:r>
              <a:rPr lang="en-US" b="1" dirty="0" smtClean="0"/>
              <a:t>If the district decided to offer additional credit under Access Linguistic Inclusion, what credits could they </a:t>
            </a:r>
            <a:r>
              <a:rPr lang="en-US" b="1" dirty="0" smtClean="0">
                <a:solidFill>
                  <a:srgbClr val="0070C0"/>
                </a:solidFill>
              </a:rPr>
              <a:t>award</a:t>
            </a:r>
            <a:r>
              <a:rPr lang="en-US" b="1" dirty="0" smtClean="0"/>
              <a:t>?</a:t>
            </a:r>
          </a:p>
          <a:p>
            <a:r>
              <a:rPr lang="en-US" dirty="0" smtClean="0"/>
              <a:t>Grade 9 Language Arts could award World Language: English credit if it can be shown to meet World Language standards (but see below).</a:t>
            </a:r>
          </a:p>
          <a:p>
            <a:r>
              <a:rPr lang="en-US" dirty="0" smtClean="0"/>
              <a:t>World Language: Chinese I could </a:t>
            </a:r>
            <a:r>
              <a:rPr lang="en-US" i="1" dirty="0" smtClean="0"/>
              <a:t>not</a:t>
            </a:r>
            <a:r>
              <a:rPr lang="en-US" dirty="0" smtClean="0"/>
              <a:t> award Language Arts credit, because the course does not sufficiently cover Grade 9+ Language Arts standards.</a:t>
            </a:r>
          </a:p>
          <a:p>
            <a:pPr marL="139700" indent="0">
              <a:buNone/>
            </a:pPr>
            <a:r>
              <a:rPr lang="en-US" b="1" dirty="0" smtClean="0"/>
              <a:t>What credits could this student </a:t>
            </a:r>
            <a:r>
              <a:rPr lang="en-US" b="1" dirty="0" smtClean="0">
                <a:solidFill>
                  <a:srgbClr val="00B050"/>
                </a:solidFill>
              </a:rPr>
              <a:t>receive</a:t>
            </a:r>
            <a:r>
              <a:rPr lang="en-US" b="1" dirty="0" smtClean="0"/>
              <a:t>?</a:t>
            </a:r>
          </a:p>
          <a:p>
            <a:r>
              <a:rPr lang="en-US" dirty="0" smtClean="0"/>
              <a:t>All students are eligible to receive Language Arts credit.</a:t>
            </a:r>
          </a:p>
          <a:p>
            <a:r>
              <a:rPr lang="en-US" dirty="0" smtClean="0"/>
              <a:t>Chinese is a World Language for this student, but English is not. The student is eligible to receive World Language: Chinese credit. The student is </a:t>
            </a:r>
            <a:r>
              <a:rPr lang="en-US" i="1" dirty="0" smtClean="0"/>
              <a:t>not</a:t>
            </a:r>
            <a:r>
              <a:rPr lang="en-US" dirty="0" smtClean="0"/>
              <a:t> eligible to receive World Language: English credit.</a:t>
            </a:r>
            <a:endParaRPr lang="en-US" dirty="0"/>
          </a:p>
        </p:txBody>
      </p:sp>
      <p:sp>
        <p:nvSpPr>
          <p:cNvPr id="3" name="Title 2"/>
          <p:cNvSpPr>
            <a:spLocks noGrp="1"/>
          </p:cNvSpPr>
          <p:nvPr>
            <p:ph type="title"/>
          </p:nvPr>
        </p:nvSpPr>
        <p:spPr/>
        <p:txBody>
          <a:bodyPr/>
          <a:lstStyle/>
          <a:p>
            <a:r>
              <a:rPr lang="en-US" dirty="0"/>
              <a:t>Student </a:t>
            </a:r>
            <a:r>
              <a:rPr lang="en-US" dirty="0" smtClean="0"/>
              <a:t>Scenario C</a:t>
            </a:r>
            <a:endParaRPr lang="en-US" dirty="0"/>
          </a:p>
        </p:txBody>
      </p:sp>
    </p:spTree>
    <p:extLst>
      <p:ext uri="{BB962C8B-B14F-4D97-AF65-F5344CB8AC3E}">
        <p14:creationId xmlns:p14="http://schemas.microsoft.com/office/powerpoint/2010/main" val="307721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2"/>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Licensure and Credentialing</a:t>
            </a:r>
            <a:endParaRPr/>
          </a:p>
        </p:txBody>
      </p:sp>
      <p:sp>
        <p:nvSpPr>
          <p:cNvPr id="585" name="Google Shape;585;p82"/>
          <p:cNvSpPr txBox="1"/>
          <p:nvPr/>
        </p:nvSpPr>
        <p:spPr>
          <a:xfrm>
            <a:off x="355925" y="1186375"/>
            <a:ext cx="8088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Teacher Standards and Practices Commission (TSPC)</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No planned changes to teacher preparation</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Exercises authority over teacher preparation and licensure, not credit</a:t>
            </a:r>
            <a:endParaRPr sz="2200" dirty="0">
              <a:latin typeface="Calibri"/>
              <a:ea typeface="Calibri"/>
              <a:cs typeface="Calibri"/>
              <a:sym typeface="Calibri"/>
            </a:endParaRPr>
          </a:p>
          <a:p>
            <a:pPr marL="0" lvl="0" indent="0" algn="l" rtl="0">
              <a:spcBef>
                <a:spcPts val="0"/>
              </a:spcBef>
              <a:spcAft>
                <a:spcPts val="0"/>
              </a:spcAft>
              <a:buNone/>
            </a:pPr>
            <a:endParaRPr sz="2200" dirty="0">
              <a:latin typeface="Calibri"/>
              <a:ea typeface="Calibri"/>
              <a:cs typeface="Calibri"/>
              <a:sym typeface="Calibri"/>
            </a:endParaRPr>
          </a:p>
          <a:p>
            <a:pPr marL="0" lvl="0" indent="0" algn="l" rtl="0">
              <a:spcBef>
                <a:spcPts val="0"/>
              </a:spcBef>
              <a:spcAft>
                <a:spcPts val="0"/>
              </a:spcAft>
              <a:buNone/>
            </a:pPr>
            <a:r>
              <a:rPr lang="en" sz="2200" dirty="0">
                <a:latin typeface="Calibri"/>
                <a:ea typeface="Calibri"/>
                <a:cs typeface="Calibri"/>
                <a:sym typeface="Calibri"/>
              </a:rPr>
              <a:t>Find information about connections between courses and teacher endorsements on the </a:t>
            </a:r>
            <a:r>
              <a:rPr lang="en" sz="2200" u="sng" dirty="0">
                <a:solidFill>
                  <a:schemeClr val="hlink"/>
                </a:solidFill>
                <a:latin typeface="Calibri"/>
                <a:ea typeface="Calibri"/>
                <a:cs typeface="Calibri"/>
                <a:sym typeface="Calibri"/>
                <a:hlinkClick r:id="rId3"/>
              </a:rPr>
              <a:t>Teacher Licensure</a:t>
            </a:r>
            <a:r>
              <a:rPr lang="en" sz="2200" dirty="0">
                <a:latin typeface="Calibri"/>
                <a:ea typeface="Calibri"/>
                <a:cs typeface="Calibri"/>
                <a:sym typeface="Calibri"/>
              </a:rPr>
              <a:t> page.</a:t>
            </a:r>
            <a:endParaRPr sz="2200" dirty="0">
              <a:latin typeface="Calibri"/>
              <a:ea typeface="Calibri"/>
              <a:cs typeface="Calibri"/>
              <a:sym typeface="Calibri"/>
            </a:endParaRPr>
          </a:p>
        </p:txBody>
      </p:sp>
      <p:pic>
        <p:nvPicPr>
          <p:cNvPr id="586" name="Google Shape;586;p82" descr="TSPC logo"/>
          <p:cNvPicPr preferRelativeResize="0"/>
          <p:nvPr/>
        </p:nvPicPr>
        <p:blipFill>
          <a:blip r:embed="rId4">
            <a:alphaModFix/>
          </a:blip>
          <a:stretch>
            <a:fillRect/>
          </a:stretch>
        </p:blipFill>
        <p:spPr>
          <a:xfrm>
            <a:off x="7154700" y="235274"/>
            <a:ext cx="1760500" cy="137055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8407" y="1369219"/>
            <a:ext cx="8519083" cy="3423340"/>
          </a:xfrm>
        </p:spPr>
        <p:txBody>
          <a:bodyPr>
            <a:noAutofit/>
          </a:bodyPr>
          <a:lstStyle/>
          <a:p>
            <a:r>
              <a:rPr lang="en-US" sz="2000" dirty="0" smtClean="0"/>
              <a:t>Required endorsement based on credit district proposes to offer</a:t>
            </a:r>
          </a:p>
          <a:p>
            <a:pPr lvl="1"/>
            <a:r>
              <a:rPr lang="en-US" sz="2000" dirty="0" smtClean="0"/>
              <a:t>If proposing to offer Language Arts credit, a teacher with a Language Arts endorsement must be involved</a:t>
            </a:r>
          </a:p>
          <a:p>
            <a:pPr lvl="1"/>
            <a:r>
              <a:rPr lang="en-US" sz="2000" dirty="0" smtClean="0"/>
              <a:t>If proposing to offer World Language credit, a teacher with a World Language endorsement for the language in question must be involved</a:t>
            </a:r>
          </a:p>
          <a:p>
            <a:r>
              <a:rPr lang="en-US" sz="2000" dirty="0" smtClean="0"/>
              <a:t>For the purposes of Access to Linguistic Inclusion:</a:t>
            </a:r>
          </a:p>
          <a:p>
            <a:pPr lvl="1"/>
            <a:r>
              <a:rPr lang="en-US" sz="2000" dirty="0" smtClean="0"/>
              <a:t>An English for Speakers of Other Languages (ESOL) endorsement is appropriate for awarding World Language: English credit</a:t>
            </a:r>
          </a:p>
          <a:p>
            <a:pPr lvl="1"/>
            <a:r>
              <a:rPr lang="en-US" sz="2000" dirty="0" smtClean="0"/>
              <a:t>An English Language Arts endorsement is appropriate for awarding Language Arts credit (even in languages other than English)</a:t>
            </a:r>
            <a:endParaRPr lang="en-US" sz="2000" dirty="0"/>
          </a:p>
        </p:txBody>
      </p:sp>
      <p:sp>
        <p:nvSpPr>
          <p:cNvPr id="3" name="Title 2"/>
          <p:cNvSpPr>
            <a:spLocks noGrp="1"/>
          </p:cNvSpPr>
          <p:nvPr>
            <p:ph type="title"/>
          </p:nvPr>
        </p:nvSpPr>
        <p:spPr/>
        <p:txBody>
          <a:bodyPr/>
          <a:lstStyle/>
          <a:p>
            <a:r>
              <a:rPr lang="en-US" dirty="0" smtClean="0"/>
              <a:t>Endorsement Requirements</a:t>
            </a:r>
            <a:endParaRPr lang="en-US" dirty="0"/>
          </a:p>
        </p:txBody>
      </p:sp>
    </p:spTree>
    <p:extLst>
      <p:ext uri="{BB962C8B-B14F-4D97-AF65-F5344CB8AC3E}">
        <p14:creationId xmlns:p14="http://schemas.microsoft.com/office/powerpoint/2010/main" val="41488471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marL="139700" indent="0">
              <a:buNone/>
            </a:pPr>
            <a:r>
              <a:rPr lang="en-US" sz="2000" dirty="0">
                <a:solidFill>
                  <a:srgbClr val="000000"/>
                </a:solidFill>
                <a:latin typeface="Calibri" panose="020F0502020204030204" pitchFamily="34" charset="0"/>
                <a:ea typeface="Arial"/>
                <a:cs typeface="Calibri" panose="020F0502020204030204" pitchFamily="34" charset="0"/>
                <a:sym typeface="Arial"/>
              </a:rPr>
              <a:t>“Involving” a teacher with a given endorsement could mean one or more of the following:</a:t>
            </a:r>
          </a:p>
          <a:p>
            <a:pPr lvl="0"/>
            <a:r>
              <a:rPr lang="en-US" sz="2000" dirty="0">
                <a:solidFill>
                  <a:srgbClr val="000000"/>
                </a:solidFill>
                <a:latin typeface="Calibri" panose="020F0502020204030204" pitchFamily="34" charset="0"/>
                <a:ea typeface="Arial"/>
                <a:cs typeface="Calibri" panose="020F0502020204030204" pitchFamily="34" charset="0"/>
                <a:sym typeface="Arial"/>
              </a:rPr>
              <a:t>Involved teacher delivers or helps deliver instruction</a:t>
            </a:r>
          </a:p>
          <a:p>
            <a:pPr lvl="0"/>
            <a:r>
              <a:rPr lang="en-US" sz="2000" dirty="0">
                <a:solidFill>
                  <a:srgbClr val="000000"/>
                </a:solidFill>
                <a:latin typeface="Calibri" panose="020F0502020204030204" pitchFamily="34" charset="0"/>
                <a:ea typeface="Arial"/>
                <a:cs typeface="Calibri" panose="020F0502020204030204" pitchFamily="34" charset="0"/>
                <a:sym typeface="Arial"/>
              </a:rPr>
              <a:t>Involved teacher plans or helps plan course delivery and content</a:t>
            </a:r>
          </a:p>
          <a:p>
            <a:pPr lvl="0"/>
            <a:r>
              <a:rPr lang="en-US" sz="2000" dirty="0">
                <a:solidFill>
                  <a:srgbClr val="000000"/>
                </a:solidFill>
                <a:latin typeface="Calibri" panose="020F0502020204030204" pitchFamily="34" charset="0"/>
                <a:ea typeface="Arial"/>
                <a:cs typeface="Calibri" panose="020F0502020204030204" pitchFamily="34" charset="0"/>
                <a:sym typeface="Arial"/>
              </a:rPr>
              <a:t>Involved teacher designs or helps design assessment, performance tasks, or other methods to gather data on student knowledge and skills</a:t>
            </a:r>
          </a:p>
          <a:p>
            <a:pPr lvl="0"/>
            <a:r>
              <a:rPr lang="en-US" sz="2000" dirty="0">
                <a:solidFill>
                  <a:srgbClr val="000000"/>
                </a:solidFill>
                <a:latin typeface="Calibri" panose="020F0502020204030204" pitchFamily="34" charset="0"/>
                <a:ea typeface="Arial"/>
                <a:cs typeface="Calibri" panose="020F0502020204030204" pitchFamily="34" charset="0"/>
                <a:sym typeface="Arial"/>
              </a:rPr>
              <a:t>Involved teacher evaluates or helps evaluate student </a:t>
            </a:r>
            <a:r>
              <a:rPr lang="en-US" sz="2000" dirty="0" smtClean="0">
                <a:solidFill>
                  <a:srgbClr val="000000"/>
                </a:solidFill>
                <a:latin typeface="Calibri" panose="020F0502020204030204" pitchFamily="34" charset="0"/>
                <a:ea typeface="Arial"/>
                <a:cs typeface="Calibri" panose="020F0502020204030204" pitchFamily="34" charset="0"/>
                <a:sym typeface="Arial"/>
              </a:rPr>
              <a:t>performance</a:t>
            </a:r>
          </a:p>
          <a:p>
            <a:pPr lvl="0"/>
            <a:r>
              <a:rPr lang="en-US" sz="2000" dirty="0" smtClean="0">
                <a:solidFill>
                  <a:srgbClr val="000000"/>
                </a:solidFill>
                <a:latin typeface="Calibri" panose="020F0502020204030204" pitchFamily="34" charset="0"/>
                <a:ea typeface="Arial"/>
                <a:cs typeface="Calibri" panose="020F0502020204030204" pitchFamily="34" charset="0"/>
                <a:sym typeface="Arial"/>
              </a:rPr>
              <a:t>Etc.</a:t>
            </a:r>
          </a:p>
        </p:txBody>
      </p:sp>
      <p:sp>
        <p:nvSpPr>
          <p:cNvPr id="3" name="Title 2"/>
          <p:cNvSpPr>
            <a:spLocks noGrp="1"/>
          </p:cNvSpPr>
          <p:nvPr>
            <p:ph type="title"/>
          </p:nvPr>
        </p:nvSpPr>
        <p:spPr/>
        <p:txBody>
          <a:bodyPr/>
          <a:lstStyle/>
          <a:p>
            <a:r>
              <a:rPr lang="en-US" dirty="0" smtClean="0"/>
              <a:t>“Involving” Appropriately Endorsed Teachers</a:t>
            </a:r>
            <a:endParaRPr lang="en-US" dirty="0"/>
          </a:p>
        </p:txBody>
      </p:sp>
    </p:spTree>
    <p:extLst>
      <p:ext uri="{BB962C8B-B14F-4D97-AF65-F5344CB8AC3E}">
        <p14:creationId xmlns:p14="http://schemas.microsoft.com/office/powerpoint/2010/main" val="359429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7882" y="1369218"/>
            <a:ext cx="8088300" cy="3308465"/>
          </a:xfrm>
        </p:spPr>
        <p:txBody>
          <a:bodyPr>
            <a:normAutofit/>
          </a:bodyPr>
          <a:lstStyle/>
          <a:p>
            <a:r>
              <a:rPr lang="en-US" dirty="0" smtClean="0"/>
              <a:t>Adding endorsements will make teachers more versatile and employable. New endorsements may also broaden teachers’ content knowledge and lead to improved instruction.</a:t>
            </a:r>
          </a:p>
          <a:p>
            <a:r>
              <a:rPr lang="en-US" dirty="0" smtClean="0"/>
              <a:t>However, adding endorsements is not required to implement new flexibilities available under Access to Linguistic Inclusion.</a:t>
            </a:r>
          </a:p>
          <a:p>
            <a:r>
              <a:rPr lang="en-US" dirty="0" smtClean="0"/>
              <a:t>Consider the following resources relating to licensure:</a:t>
            </a:r>
            <a:endParaRPr lang="en-US" dirty="0"/>
          </a:p>
          <a:p>
            <a:pPr lvl="1"/>
            <a:r>
              <a:rPr lang="en-US" dirty="0"/>
              <a:t>ODE’s </a:t>
            </a:r>
            <a:r>
              <a:rPr lang="en-US" dirty="0">
                <a:hlinkClick r:id="rId3"/>
              </a:rPr>
              <a:t>Teacher Licensure</a:t>
            </a:r>
            <a:r>
              <a:rPr lang="en-US" dirty="0"/>
              <a:t> page</a:t>
            </a:r>
          </a:p>
          <a:p>
            <a:pPr lvl="1"/>
            <a:r>
              <a:rPr lang="en-US" dirty="0"/>
              <a:t>OAR </a:t>
            </a:r>
            <a:r>
              <a:rPr lang="en-US" dirty="0">
                <a:hlinkClick r:id="rId4"/>
              </a:rPr>
              <a:t>584-210-0020</a:t>
            </a:r>
            <a:r>
              <a:rPr lang="en-US" dirty="0"/>
              <a:t> Scope and Responsibilities of Teachers of Record </a:t>
            </a:r>
          </a:p>
          <a:p>
            <a:pPr lvl="1"/>
            <a:r>
              <a:rPr lang="en-US" dirty="0"/>
              <a:t>OAR </a:t>
            </a:r>
            <a:r>
              <a:rPr lang="en-US" dirty="0">
                <a:hlinkClick r:id="rId5"/>
              </a:rPr>
              <a:t>584-210-0160</a:t>
            </a:r>
            <a:r>
              <a:rPr lang="en-US" dirty="0"/>
              <a:t> License for Conditional Assignment (Section 2 </a:t>
            </a:r>
            <a:r>
              <a:rPr lang="en-US" dirty="0" smtClean="0"/>
              <a:t>addresses </a:t>
            </a:r>
            <a:r>
              <a:rPr lang="en-US" dirty="0"/>
              <a:t>teaching out of field)</a:t>
            </a:r>
          </a:p>
          <a:p>
            <a:pPr lvl="1"/>
            <a:r>
              <a:rPr lang="en-US" dirty="0"/>
              <a:t>OAR </a:t>
            </a:r>
            <a:r>
              <a:rPr lang="en-US" dirty="0">
                <a:hlinkClick r:id="rId6"/>
              </a:rPr>
              <a:t>584-210-0170</a:t>
            </a:r>
            <a:r>
              <a:rPr lang="en-US" dirty="0"/>
              <a:t> Atypical Assignments</a:t>
            </a:r>
          </a:p>
        </p:txBody>
      </p:sp>
      <p:sp>
        <p:nvSpPr>
          <p:cNvPr id="3" name="Title 2"/>
          <p:cNvSpPr>
            <a:spLocks noGrp="1"/>
          </p:cNvSpPr>
          <p:nvPr>
            <p:ph type="title"/>
          </p:nvPr>
        </p:nvSpPr>
        <p:spPr/>
        <p:txBody>
          <a:bodyPr/>
          <a:lstStyle/>
          <a:p>
            <a:r>
              <a:rPr lang="en-US" dirty="0" smtClean="0"/>
              <a:t>Are New Endorsements Required?</a:t>
            </a:r>
            <a:endParaRPr lang="en-US" dirty="0"/>
          </a:p>
        </p:txBody>
      </p:sp>
    </p:spTree>
    <p:extLst>
      <p:ext uri="{BB962C8B-B14F-4D97-AF65-F5344CB8AC3E}">
        <p14:creationId xmlns:p14="http://schemas.microsoft.com/office/powerpoint/2010/main" val="2481169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Endorsement Scenarios</a:t>
            </a:r>
            <a:endParaRPr lang="en-US" dirty="0"/>
          </a:p>
        </p:txBody>
      </p:sp>
    </p:spTree>
    <p:extLst>
      <p:ext uri="{BB962C8B-B14F-4D97-AF65-F5344CB8AC3E}">
        <p14:creationId xmlns:p14="http://schemas.microsoft.com/office/powerpoint/2010/main" val="1536472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buNone/>
            </a:pPr>
            <a:r>
              <a:rPr lang="en-US" b="1" dirty="0" smtClean="0"/>
              <a:t>Context</a:t>
            </a:r>
            <a:r>
              <a:rPr lang="en-US" dirty="0" smtClean="0"/>
              <a:t>: District proposes to award Grade 9 Language Arts credit instead of elective credit for an Advanced English Language Development course. Course’s current teacher holds an ESOL endorsement.</a:t>
            </a:r>
          </a:p>
          <a:p>
            <a:pPr marL="139700" indent="0">
              <a:buNone/>
            </a:pPr>
            <a:endParaRPr lang="en-US" b="1" dirty="0"/>
          </a:p>
          <a:p>
            <a:pPr marL="139700" indent="0">
              <a:buNone/>
            </a:pPr>
            <a:r>
              <a:rPr lang="en-US" b="1" dirty="0" smtClean="0"/>
              <a:t>From a teacher endorsement standpoint, what is still needed to offer this credit?</a:t>
            </a:r>
          </a:p>
          <a:p>
            <a:pPr marL="139700" indent="0">
              <a:buNone/>
            </a:pPr>
            <a:r>
              <a:rPr lang="en-US" b="1" dirty="0" smtClean="0"/>
              <a:t>What action does the district need to take to ensure this endorsement requirement is met?</a:t>
            </a:r>
          </a:p>
        </p:txBody>
      </p:sp>
      <p:sp>
        <p:nvSpPr>
          <p:cNvPr id="3" name="Title 2"/>
          <p:cNvSpPr>
            <a:spLocks noGrp="1"/>
          </p:cNvSpPr>
          <p:nvPr>
            <p:ph type="title"/>
          </p:nvPr>
        </p:nvSpPr>
        <p:spPr/>
        <p:txBody>
          <a:bodyPr>
            <a:normAutofit/>
          </a:bodyPr>
          <a:lstStyle/>
          <a:p>
            <a:r>
              <a:rPr lang="en-US" dirty="0"/>
              <a:t>Endorsement </a:t>
            </a:r>
            <a:r>
              <a:rPr lang="en-US" dirty="0" smtClean="0"/>
              <a:t>Scenario A: Advanced ELD</a:t>
            </a:r>
            <a:endParaRPr lang="en-US" dirty="0"/>
          </a:p>
        </p:txBody>
      </p:sp>
    </p:spTree>
    <p:extLst>
      <p:ext uri="{BB962C8B-B14F-4D97-AF65-F5344CB8AC3E}">
        <p14:creationId xmlns:p14="http://schemas.microsoft.com/office/powerpoint/2010/main" val="1803114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buNone/>
            </a:pPr>
            <a:r>
              <a:rPr lang="en-US" b="1" dirty="0" smtClean="0"/>
              <a:t>Context</a:t>
            </a:r>
            <a:r>
              <a:rPr lang="en-US" dirty="0" smtClean="0"/>
              <a:t>: District proposes to award Language Arts credit instead of elective credit for an Advanced English Language Development course. Course’s current teacher holds an ESOL endorsement.</a:t>
            </a:r>
          </a:p>
          <a:p>
            <a:pPr marL="139700" indent="0">
              <a:buNone/>
            </a:pPr>
            <a:r>
              <a:rPr lang="en-US" b="1" dirty="0" smtClean="0"/>
              <a:t>Requirement</a:t>
            </a:r>
            <a:r>
              <a:rPr lang="en-US" dirty="0" smtClean="0"/>
              <a:t>: </a:t>
            </a:r>
            <a:r>
              <a:rPr lang="en-US" dirty="0"/>
              <a:t>“Course </a:t>
            </a:r>
            <a:r>
              <a:rPr lang="en-US" dirty="0" smtClean="0"/>
              <a:t>planning or delivery </a:t>
            </a:r>
            <a:r>
              <a:rPr lang="en-US" dirty="0"/>
              <a:t>involves appropriately endorsed teacher(s</a:t>
            </a:r>
            <a:r>
              <a:rPr lang="en-US" dirty="0" smtClean="0"/>
              <a:t>).”</a:t>
            </a:r>
            <a:endParaRPr lang="en-US" dirty="0"/>
          </a:p>
          <a:p>
            <a:pPr marL="139700" indent="0">
              <a:buNone/>
            </a:pPr>
            <a:r>
              <a:rPr lang="en-US" b="1" dirty="0" smtClean="0"/>
              <a:t>Action step</a:t>
            </a:r>
            <a:r>
              <a:rPr lang="en-US" dirty="0" smtClean="0"/>
              <a:t>: A teacher with a Language Arts endorsement must be involved in course planning or delivery.</a:t>
            </a:r>
            <a:endParaRPr lang="en-US" dirty="0"/>
          </a:p>
        </p:txBody>
      </p:sp>
      <p:sp>
        <p:nvSpPr>
          <p:cNvPr id="3" name="Title 2"/>
          <p:cNvSpPr>
            <a:spLocks noGrp="1"/>
          </p:cNvSpPr>
          <p:nvPr>
            <p:ph type="title"/>
          </p:nvPr>
        </p:nvSpPr>
        <p:spPr/>
        <p:txBody>
          <a:bodyPr>
            <a:normAutofit/>
          </a:bodyPr>
          <a:lstStyle/>
          <a:p>
            <a:r>
              <a:rPr lang="en-US" dirty="0"/>
              <a:t>Endorsement </a:t>
            </a:r>
            <a:r>
              <a:rPr lang="en-US" dirty="0" smtClean="0"/>
              <a:t>Scenario A: Advanced ELD</a:t>
            </a:r>
            <a:endParaRPr lang="en-US" dirty="0"/>
          </a:p>
        </p:txBody>
      </p:sp>
    </p:spTree>
    <p:extLst>
      <p:ext uri="{BB962C8B-B14F-4D97-AF65-F5344CB8AC3E}">
        <p14:creationId xmlns:p14="http://schemas.microsoft.com/office/powerpoint/2010/main" val="4264953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buNone/>
            </a:pPr>
            <a:r>
              <a:rPr lang="en-US" b="1" dirty="0" smtClean="0"/>
              <a:t>Context</a:t>
            </a:r>
            <a:r>
              <a:rPr lang="en-US" dirty="0" smtClean="0"/>
              <a:t>: District proposes to award World Language credit for a Humanities course, in addition to the Language Arts credit already awarded for the course. Course is delivered in English. Course’s current teacher holds Language Arts and Social Sciences endorsements.</a:t>
            </a:r>
          </a:p>
          <a:p>
            <a:pPr marL="139700" indent="0">
              <a:buNone/>
            </a:pPr>
            <a:endParaRPr lang="en-US" b="1" dirty="0" smtClean="0"/>
          </a:p>
          <a:p>
            <a:pPr marL="139700" indent="0">
              <a:buNone/>
            </a:pPr>
            <a:r>
              <a:rPr lang="en-US" b="1" dirty="0"/>
              <a:t>From a teacher endorsement standpoint, what is still needed to offer this credit?</a:t>
            </a:r>
          </a:p>
          <a:p>
            <a:pPr marL="139700" indent="0">
              <a:buNone/>
            </a:pPr>
            <a:r>
              <a:rPr lang="en-US" b="1" dirty="0"/>
              <a:t>What action does the district need to take to ensure this endorsement requirement is met?</a:t>
            </a:r>
          </a:p>
        </p:txBody>
      </p:sp>
      <p:sp>
        <p:nvSpPr>
          <p:cNvPr id="3" name="Title 2"/>
          <p:cNvSpPr>
            <a:spLocks noGrp="1"/>
          </p:cNvSpPr>
          <p:nvPr>
            <p:ph type="title"/>
          </p:nvPr>
        </p:nvSpPr>
        <p:spPr/>
        <p:txBody>
          <a:bodyPr>
            <a:normAutofit/>
          </a:bodyPr>
          <a:lstStyle/>
          <a:p>
            <a:r>
              <a:rPr lang="en-US" dirty="0"/>
              <a:t>Endorsement </a:t>
            </a:r>
            <a:r>
              <a:rPr lang="en-US" dirty="0" smtClean="0"/>
              <a:t>Scenario B: Humanities (English)</a:t>
            </a:r>
            <a:endParaRPr lang="en-US" dirty="0"/>
          </a:p>
        </p:txBody>
      </p:sp>
    </p:spTree>
    <p:extLst>
      <p:ext uri="{BB962C8B-B14F-4D97-AF65-F5344CB8AC3E}">
        <p14:creationId xmlns:p14="http://schemas.microsoft.com/office/powerpoint/2010/main" val="3966902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buNone/>
            </a:pPr>
            <a:r>
              <a:rPr lang="en-US" b="1" dirty="0"/>
              <a:t>Context</a:t>
            </a:r>
            <a:r>
              <a:rPr lang="en-US" dirty="0"/>
              <a:t>: District proposes to award World Language credit for a Humanities course, in addition to the Language Arts credit already awarded for the course. Course is delivered in English. Course’s current teacher holds Language Arts and Social Sciences endorsements.</a:t>
            </a:r>
          </a:p>
          <a:p>
            <a:pPr marL="139700" indent="0">
              <a:buNone/>
            </a:pPr>
            <a:r>
              <a:rPr lang="en-US" b="1" dirty="0" smtClean="0"/>
              <a:t>Requirements</a:t>
            </a:r>
            <a:r>
              <a:rPr lang="en-US" dirty="0" smtClean="0"/>
              <a:t>: </a:t>
            </a:r>
            <a:r>
              <a:rPr lang="en-US" dirty="0"/>
              <a:t>“Course </a:t>
            </a:r>
            <a:r>
              <a:rPr lang="en-US" dirty="0" smtClean="0"/>
              <a:t>planning or delivery </a:t>
            </a:r>
            <a:r>
              <a:rPr lang="en-US" dirty="0"/>
              <a:t>involves appropriately endorsed teacher(s</a:t>
            </a:r>
            <a:r>
              <a:rPr lang="en-US" dirty="0" smtClean="0"/>
              <a:t>).” English must be a World Language for students who wish to receive the offered credit.</a:t>
            </a:r>
            <a:endParaRPr lang="en-US" dirty="0"/>
          </a:p>
          <a:p>
            <a:pPr marL="139700" indent="0">
              <a:buNone/>
            </a:pPr>
            <a:r>
              <a:rPr lang="en-US" b="1" dirty="0" smtClean="0"/>
              <a:t>Action step</a:t>
            </a:r>
            <a:r>
              <a:rPr lang="en-US" dirty="0" smtClean="0"/>
              <a:t>: A teacher with an ESOL endorsement must be involved in course planning or delivery. (ESOL endorsement is the equivalent to World Language: English for the purposes of Access to Linguistic Inclusion.)</a:t>
            </a:r>
            <a:endParaRPr lang="en-US" dirty="0"/>
          </a:p>
        </p:txBody>
      </p:sp>
      <p:sp>
        <p:nvSpPr>
          <p:cNvPr id="3" name="Title 2"/>
          <p:cNvSpPr>
            <a:spLocks noGrp="1"/>
          </p:cNvSpPr>
          <p:nvPr>
            <p:ph type="title"/>
          </p:nvPr>
        </p:nvSpPr>
        <p:spPr/>
        <p:txBody>
          <a:bodyPr>
            <a:normAutofit/>
          </a:bodyPr>
          <a:lstStyle/>
          <a:p>
            <a:r>
              <a:rPr lang="en-US" dirty="0" smtClean="0"/>
              <a:t>Endorsement Scenario B: Humanities (English)</a:t>
            </a:r>
            <a:endParaRPr lang="en-US" dirty="0"/>
          </a:p>
        </p:txBody>
      </p:sp>
    </p:spTree>
    <p:extLst>
      <p:ext uri="{BB962C8B-B14F-4D97-AF65-F5344CB8AC3E}">
        <p14:creationId xmlns:p14="http://schemas.microsoft.com/office/powerpoint/2010/main" val="3788160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71" descr="&quot;&quot;"/>
          <p:cNvPicPr preferRelativeResize="0"/>
          <p:nvPr/>
        </p:nvPicPr>
        <p:blipFill>
          <a:blip r:embed="rId3">
            <a:alphaModFix amt="10000"/>
          </a:blip>
          <a:stretch>
            <a:fillRect/>
          </a:stretch>
        </p:blipFill>
        <p:spPr>
          <a:xfrm>
            <a:off x="0" y="152400"/>
            <a:ext cx="6157299" cy="4858500"/>
          </a:xfrm>
          <a:prstGeom prst="rect">
            <a:avLst/>
          </a:prstGeom>
          <a:noFill/>
          <a:ln>
            <a:noFill/>
          </a:ln>
        </p:spPr>
      </p:pic>
      <p:sp>
        <p:nvSpPr>
          <p:cNvPr id="489" name="Google Shape;489;p71"/>
          <p:cNvSpPr txBox="1"/>
          <p:nvPr/>
        </p:nvSpPr>
        <p:spPr>
          <a:xfrm>
            <a:off x="1339175" y="1714250"/>
            <a:ext cx="60264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Passed in the 2021 legislative session</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Introduced as HB 2056</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Effect date January 1, 2022</a:t>
            </a:r>
            <a:endParaRPr sz="2200">
              <a:latin typeface="Calibri"/>
              <a:ea typeface="Calibri"/>
              <a:cs typeface="Calibri"/>
              <a:sym typeface="Calibri"/>
            </a:endParaRPr>
          </a:p>
        </p:txBody>
      </p:sp>
      <p:sp>
        <p:nvSpPr>
          <p:cNvPr id="490" name="Google Shape;490;p71" descr="&quot;&quot;"/>
          <p:cNvSpPr/>
          <p:nvPr/>
        </p:nvSpPr>
        <p:spPr>
          <a:xfrm>
            <a:off x="5565925" y="194250"/>
            <a:ext cx="816000" cy="561900"/>
          </a:xfrm>
          <a:prstGeom prst="rect">
            <a:avLst/>
          </a:prstGeom>
          <a:solidFill>
            <a:srgbClr val="F2FAF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1"/>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Access to Linguistic Inclusion</a:t>
            </a:r>
            <a:endParaRPr/>
          </a:p>
        </p:txBody>
      </p:sp>
      <p:sp>
        <p:nvSpPr>
          <p:cNvPr id="492" name="Google Shape;492;p71"/>
          <p:cNvSpPr txBox="1"/>
          <p:nvPr/>
        </p:nvSpPr>
        <p:spPr>
          <a:xfrm>
            <a:off x="7689750" y="4582450"/>
            <a:ext cx="107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flicker.com</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buNone/>
            </a:pPr>
            <a:r>
              <a:rPr lang="en-US" b="1" dirty="0" smtClean="0"/>
              <a:t>Context</a:t>
            </a:r>
            <a:r>
              <a:rPr lang="en-US" dirty="0" smtClean="0"/>
              <a:t>: District proposes to award Language Arts and credit for a Heritage Spanish III course, in addition to the World Language: Spanish credit already awarded for the course. Course is delivered in Spanish. Course’s current teacher holds ESOL and World Language: Spanish endorsements.</a:t>
            </a:r>
          </a:p>
          <a:p>
            <a:pPr marL="139700" indent="0">
              <a:buNone/>
            </a:pPr>
            <a:endParaRPr lang="en-US" b="1" dirty="0" smtClean="0"/>
          </a:p>
          <a:p>
            <a:pPr marL="139700" indent="0">
              <a:buNone/>
            </a:pPr>
            <a:r>
              <a:rPr lang="en-US" b="1" dirty="0"/>
              <a:t>From a teacher endorsement standpoint, what is still needed to offer this credit?</a:t>
            </a:r>
          </a:p>
          <a:p>
            <a:pPr marL="139700" indent="0">
              <a:buNone/>
            </a:pPr>
            <a:r>
              <a:rPr lang="en-US" b="1" dirty="0"/>
              <a:t>What action does the district need to take to ensure this endorsement requirement is met?</a:t>
            </a:r>
          </a:p>
        </p:txBody>
      </p:sp>
      <p:sp>
        <p:nvSpPr>
          <p:cNvPr id="3" name="Title 2"/>
          <p:cNvSpPr>
            <a:spLocks noGrp="1"/>
          </p:cNvSpPr>
          <p:nvPr>
            <p:ph type="title"/>
          </p:nvPr>
        </p:nvSpPr>
        <p:spPr/>
        <p:txBody>
          <a:bodyPr>
            <a:normAutofit/>
          </a:bodyPr>
          <a:lstStyle/>
          <a:p>
            <a:r>
              <a:rPr lang="en-US" dirty="0"/>
              <a:t>Endorsement </a:t>
            </a:r>
            <a:r>
              <a:rPr lang="en-US" dirty="0" smtClean="0"/>
              <a:t>Scenario C: Heritage Spanish III</a:t>
            </a:r>
            <a:endParaRPr lang="en-US" dirty="0"/>
          </a:p>
        </p:txBody>
      </p:sp>
    </p:spTree>
    <p:extLst>
      <p:ext uri="{BB962C8B-B14F-4D97-AF65-F5344CB8AC3E}">
        <p14:creationId xmlns:p14="http://schemas.microsoft.com/office/powerpoint/2010/main" val="1542968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7882" y="1369219"/>
            <a:ext cx="8088300" cy="3179806"/>
          </a:xfrm>
        </p:spPr>
        <p:txBody>
          <a:bodyPr>
            <a:normAutofit/>
          </a:bodyPr>
          <a:lstStyle/>
          <a:p>
            <a:pPr marL="139700" indent="0">
              <a:buNone/>
            </a:pPr>
            <a:r>
              <a:rPr lang="en-US" b="1" dirty="0" smtClean="0"/>
              <a:t>Context</a:t>
            </a:r>
            <a:r>
              <a:rPr lang="en-US" dirty="0" smtClean="0"/>
              <a:t>: District proposes to award Language Arts and credit for a Heritage Spanish III course, in addition to the World Language: Spanish credit already awarded for the course. Course is delivered in Spanish. Course’s current teacher holds ESOL and World Language: Spanish endorsements.</a:t>
            </a:r>
          </a:p>
          <a:p>
            <a:pPr marL="139700" indent="0">
              <a:buNone/>
            </a:pPr>
            <a:r>
              <a:rPr lang="en-US" b="1" dirty="0" smtClean="0"/>
              <a:t>Requirement</a:t>
            </a:r>
            <a:r>
              <a:rPr lang="en-US" dirty="0" smtClean="0"/>
              <a:t>:</a:t>
            </a:r>
            <a:r>
              <a:rPr lang="en-US" b="1" dirty="0" smtClean="0"/>
              <a:t> </a:t>
            </a:r>
            <a:r>
              <a:rPr lang="en-US" dirty="0"/>
              <a:t>“Course </a:t>
            </a:r>
            <a:r>
              <a:rPr lang="en-US" dirty="0" smtClean="0"/>
              <a:t>planning or delivery </a:t>
            </a:r>
            <a:r>
              <a:rPr lang="en-US" dirty="0"/>
              <a:t>involves appropriately endorsed teacher(s</a:t>
            </a:r>
            <a:r>
              <a:rPr lang="en-US" dirty="0" smtClean="0"/>
              <a:t>).”</a:t>
            </a:r>
          </a:p>
          <a:p>
            <a:pPr marL="139700" indent="0">
              <a:buNone/>
            </a:pPr>
            <a:r>
              <a:rPr lang="en-US" b="1" dirty="0" smtClean="0"/>
              <a:t>Action step</a:t>
            </a:r>
            <a:r>
              <a:rPr lang="en-US" dirty="0" smtClean="0"/>
              <a:t>:</a:t>
            </a:r>
            <a:r>
              <a:rPr lang="en-US" b="1" dirty="0" smtClean="0"/>
              <a:t> </a:t>
            </a:r>
            <a:r>
              <a:rPr lang="en-US" dirty="0" smtClean="0"/>
              <a:t>A teacher with a Language Arts endorsement must be involved in course planning or delivery. If the Language Arts-endorsed teacher does not also hold a Spanish endorsement or have Spanish expertise, close collaboration will be required with the teacher of record.</a:t>
            </a:r>
          </a:p>
          <a:p>
            <a:pPr marL="139700" indent="0">
              <a:buNone/>
            </a:pPr>
            <a:endParaRPr lang="en-US" b="1" dirty="0"/>
          </a:p>
        </p:txBody>
      </p:sp>
      <p:sp>
        <p:nvSpPr>
          <p:cNvPr id="3" name="Title 2"/>
          <p:cNvSpPr>
            <a:spLocks noGrp="1"/>
          </p:cNvSpPr>
          <p:nvPr>
            <p:ph type="title"/>
          </p:nvPr>
        </p:nvSpPr>
        <p:spPr/>
        <p:txBody>
          <a:bodyPr>
            <a:normAutofit/>
          </a:bodyPr>
          <a:lstStyle/>
          <a:p>
            <a:r>
              <a:rPr lang="en-US" dirty="0"/>
              <a:t>Endorsement </a:t>
            </a:r>
            <a:r>
              <a:rPr lang="en-US" dirty="0" smtClean="0"/>
              <a:t>Scenario C: Heritage Spanish III</a:t>
            </a:r>
            <a:endParaRPr lang="en-US" dirty="0"/>
          </a:p>
        </p:txBody>
      </p:sp>
    </p:spTree>
    <p:extLst>
      <p:ext uri="{BB962C8B-B14F-4D97-AF65-F5344CB8AC3E}">
        <p14:creationId xmlns:p14="http://schemas.microsoft.com/office/powerpoint/2010/main" val="1386484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3"/>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Important Considerations</a:t>
            </a:r>
            <a:endParaRPr/>
          </a:p>
        </p:txBody>
      </p:sp>
      <p:sp>
        <p:nvSpPr>
          <p:cNvPr id="592" name="Google Shape;592;p83"/>
          <p:cNvSpPr txBox="1"/>
          <p:nvPr/>
        </p:nvSpPr>
        <p:spPr>
          <a:xfrm>
            <a:off x="537875" y="2847725"/>
            <a:ext cx="8088300" cy="15393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However, be sure to consider the student’s post-secondary plans</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Students need to be prepared for next steps after graduation</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Credits in “English Language Arts” may be needed for university admission, NCAA participation, or other</a:t>
            </a:r>
            <a:endParaRPr sz="2200">
              <a:latin typeface="Calibri"/>
              <a:ea typeface="Calibri"/>
              <a:cs typeface="Calibri"/>
              <a:sym typeface="Calibri"/>
            </a:endParaRPr>
          </a:p>
        </p:txBody>
      </p:sp>
      <p:pic>
        <p:nvPicPr>
          <p:cNvPr id="593" name="Google Shape;593;p83" descr="&quot;&quot;"/>
          <p:cNvPicPr preferRelativeResize="0"/>
          <p:nvPr/>
        </p:nvPicPr>
        <p:blipFill>
          <a:blip r:embed="rId3">
            <a:alphaModFix/>
          </a:blip>
          <a:stretch>
            <a:fillRect/>
          </a:stretch>
        </p:blipFill>
        <p:spPr>
          <a:xfrm>
            <a:off x="5100172" y="188325"/>
            <a:ext cx="3855499" cy="2571750"/>
          </a:xfrm>
          <a:prstGeom prst="rect">
            <a:avLst/>
          </a:prstGeom>
          <a:noFill/>
          <a:ln>
            <a:noFill/>
          </a:ln>
        </p:spPr>
      </p:pic>
      <p:sp>
        <p:nvSpPr>
          <p:cNvPr id="594" name="Google Shape;594;p83"/>
          <p:cNvSpPr txBox="1"/>
          <p:nvPr/>
        </p:nvSpPr>
        <p:spPr>
          <a:xfrm>
            <a:off x="7650450" y="254275"/>
            <a:ext cx="126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pxfuel.com</a:t>
            </a:r>
            <a:endParaRPr>
              <a:latin typeface="Calibri"/>
              <a:ea typeface="Calibri"/>
              <a:cs typeface="Calibri"/>
              <a:sym typeface="Calibri"/>
            </a:endParaRPr>
          </a:p>
        </p:txBody>
      </p:sp>
      <p:sp>
        <p:nvSpPr>
          <p:cNvPr id="595" name="Google Shape;595;p83"/>
          <p:cNvSpPr txBox="1"/>
          <p:nvPr/>
        </p:nvSpPr>
        <p:spPr>
          <a:xfrm>
            <a:off x="537875" y="1198625"/>
            <a:ext cx="4431600"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Decisions regarding high school credit, course offerings, international transcript interpretation, and language of instruction lie with districts</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7882" y="1258939"/>
            <a:ext cx="8088300" cy="3441720"/>
          </a:xfrm>
        </p:spPr>
        <p:txBody>
          <a:bodyPr>
            <a:normAutofit/>
          </a:bodyPr>
          <a:lstStyle/>
          <a:p>
            <a:pPr>
              <a:buSzPct val="100000"/>
            </a:pPr>
            <a:r>
              <a:rPr lang="en-US" sz="2000" dirty="0" smtClean="0"/>
              <a:t>English Language Arts and English Language Proficiency (or English Language Development) remain two different content areas.</a:t>
            </a:r>
          </a:p>
          <a:p>
            <a:pPr>
              <a:buSzPct val="100000"/>
            </a:pPr>
            <a:r>
              <a:rPr lang="en-US" sz="2000" dirty="0" smtClean="0"/>
              <a:t>While there is </a:t>
            </a:r>
            <a:r>
              <a:rPr lang="en-US" sz="2000" i="1" dirty="0" smtClean="0"/>
              <a:t>some</a:t>
            </a:r>
            <a:r>
              <a:rPr lang="en-US" sz="2000" dirty="0" smtClean="0"/>
              <a:t> overlap between the two, especially in advanced ELD courses where students are nearing the required English proficiency to exit English learner status, the two content areas have different goals and different standards.</a:t>
            </a:r>
          </a:p>
          <a:p>
            <a:pPr>
              <a:buSzPct val="100000"/>
            </a:pPr>
            <a:r>
              <a:rPr lang="en-US" sz="2000" i="1" dirty="0" smtClean="0"/>
              <a:t>Access to Linguistic Inclusion</a:t>
            </a:r>
            <a:r>
              <a:rPr lang="en-US" sz="2000" dirty="0" smtClean="0"/>
              <a:t> does not allow for a “straight across” or 1:1 substitution of ELA instruction for ELP instruction, or vice versa.</a:t>
            </a:r>
          </a:p>
          <a:p>
            <a:pPr lvl="1">
              <a:buSzPct val="100000"/>
            </a:pPr>
            <a:r>
              <a:rPr lang="en-US" sz="2000" dirty="0" smtClean="0"/>
              <a:t>See the </a:t>
            </a:r>
            <a:r>
              <a:rPr lang="en-US" sz="2000" dirty="0" smtClean="0">
                <a:hlinkClick r:id="rId3"/>
              </a:rPr>
              <a:t>2015 Dear Colleague Letter</a:t>
            </a:r>
            <a:r>
              <a:rPr lang="en-US" sz="2000" dirty="0" smtClean="0"/>
              <a:t>, pages 22-24, for supplementary information regarding access to core instruction and avoiding unnecessary segregation.</a:t>
            </a:r>
            <a:endParaRPr lang="en-US" sz="2000" dirty="0"/>
          </a:p>
        </p:txBody>
      </p:sp>
      <p:sp>
        <p:nvSpPr>
          <p:cNvPr id="3" name="Title 2"/>
          <p:cNvSpPr>
            <a:spLocks noGrp="1"/>
          </p:cNvSpPr>
          <p:nvPr>
            <p:ph type="title"/>
          </p:nvPr>
        </p:nvSpPr>
        <p:spPr/>
        <p:txBody>
          <a:bodyPr/>
          <a:lstStyle/>
          <a:p>
            <a:r>
              <a:rPr lang="en-US" dirty="0" smtClean="0"/>
              <a:t>The Distinction Between ELA and ELP</a:t>
            </a:r>
            <a:endParaRPr lang="en-US" dirty="0"/>
          </a:p>
        </p:txBody>
      </p:sp>
    </p:spTree>
    <p:extLst>
      <p:ext uri="{BB962C8B-B14F-4D97-AF65-F5344CB8AC3E}">
        <p14:creationId xmlns:p14="http://schemas.microsoft.com/office/powerpoint/2010/main" val="19446557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Potential Concerns</a:t>
            </a:r>
            <a:endParaRPr lang="en-US" dirty="0"/>
          </a:p>
        </p:txBody>
      </p:sp>
    </p:spTree>
    <p:extLst>
      <p:ext uri="{BB962C8B-B14F-4D97-AF65-F5344CB8AC3E}">
        <p14:creationId xmlns:p14="http://schemas.microsoft.com/office/powerpoint/2010/main" val="2232995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4"/>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1</a:t>
            </a:r>
            <a:endParaRPr/>
          </a:p>
        </p:txBody>
      </p:sp>
      <p:sp>
        <p:nvSpPr>
          <p:cNvPr id="601" name="Google Shape;601;p84"/>
          <p:cNvSpPr txBox="1"/>
          <p:nvPr/>
        </p:nvSpPr>
        <p:spPr>
          <a:xfrm>
            <a:off x="233550" y="1147530"/>
            <a:ext cx="8681100"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“Do schools need to eliminate the word ‘English’ from course titles and departments?”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dirty="0" smtClean="0">
                <a:latin typeface="Calibri"/>
                <a:ea typeface="Calibri"/>
                <a:cs typeface="Calibri"/>
                <a:sym typeface="Calibri"/>
              </a:rPr>
              <a:t>Districts may remove or replace the word “English” if doing so would increase accuracy and clarity</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Districts are not required to rename any course or department</a:t>
            </a:r>
            <a:endParaRPr sz="2200" dirty="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dirty="0">
                <a:latin typeface="Calibri"/>
                <a:ea typeface="Calibri"/>
                <a:cs typeface="Calibri"/>
                <a:sym typeface="Calibri"/>
              </a:rPr>
              <a:t>In most cases, the current title is the most accurate and should be retained</a:t>
            </a:r>
            <a:endParaRPr sz="2200" dirty="0">
              <a:latin typeface="Calibri"/>
              <a:ea typeface="Calibri"/>
              <a:cs typeface="Calibri"/>
              <a:sym typeface="Calibri"/>
            </a:endParaRPr>
          </a:p>
        </p:txBody>
      </p:sp>
      <p:sp>
        <p:nvSpPr>
          <p:cNvPr id="602" name="Google Shape;602;p84"/>
          <p:cNvSpPr txBox="1"/>
          <p:nvPr/>
        </p:nvSpPr>
        <p:spPr>
          <a:xfrm>
            <a:off x="5329350" y="4574950"/>
            <a:ext cx="13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3"/>
              </a:rPr>
              <a:t>wikimedia.org</a:t>
            </a:r>
            <a:endParaRPr dirty="0">
              <a:latin typeface="Calibri"/>
              <a:ea typeface="Calibri"/>
              <a:cs typeface="Calibri"/>
              <a:sym typeface="Calibri"/>
            </a:endParaRPr>
          </a:p>
        </p:txBody>
      </p:sp>
      <p:sp>
        <p:nvSpPr>
          <p:cNvPr id="603" name="Google Shape;603;p84"/>
          <p:cNvSpPr txBox="1"/>
          <p:nvPr/>
        </p:nvSpPr>
        <p:spPr>
          <a:xfrm>
            <a:off x="233550" y="3469435"/>
            <a:ext cx="63609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latin typeface="Calibri"/>
                <a:ea typeface="Calibri"/>
                <a:cs typeface="Calibri"/>
                <a:sym typeface="Calibri"/>
              </a:rPr>
              <a:t>Districts may </a:t>
            </a:r>
            <a:r>
              <a:rPr lang="en" sz="2200" i="1" dirty="0">
                <a:latin typeface="Calibri"/>
                <a:ea typeface="Calibri"/>
                <a:cs typeface="Calibri"/>
                <a:sym typeface="Calibri"/>
              </a:rPr>
              <a:t>choose</a:t>
            </a:r>
            <a:r>
              <a:rPr lang="en" sz="2200" dirty="0">
                <a:latin typeface="Calibri"/>
                <a:ea typeface="Calibri"/>
                <a:cs typeface="Calibri"/>
                <a:sym typeface="Calibri"/>
              </a:rPr>
              <a:t> to retitle select courses or departments in order to most accurately convey area of study and credit to be awarded</a:t>
            </a:r>
            <a:endParaRPr sz="2200" dirty="0">
              <a:latin typeface="Calibri"/>
              <a:ea typeface="Calibri"/>
              <a:cs typeface="Calibri"/>
              <a:sym typeface="Calibri"/>
            </a:endParaRPr>
          </a:p>
        </p:txBody>
      </p:sp>
      <p:pic>
        <p:nvPicPr>
          <p:cNvPr id="604" name="Google Shape;604;p84" descr="&quot;&quot;"/>
          <p:cNvPicPr preferRelativeResize="0"/>
          <p:nvPr/>
        </p:nvPicPr>
        <p:blipFill>
          <a:blip r:embed="rId4">
            <a:alphaModFix/>
          </a:blip>
          <a:stretch>
            <a:fillRect/>
          </a:stretch>
        </p:blipFill>
        <p:spPr>
          <a:xfrm>
            <a:off x="6681293" y="3289101"/>
            <a:ext cx="2189376" cy="156505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5"/>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2</a:t>
            </a:r>
            <a:endParaRPr/>
          </a:p>
        </p:txBody>
      </p:sp>
      <p:sp>
        <p:nvSpPr>
          <p:cNvPr id="610" name="Google Shape;610;p85"/>
          <p:cNvSpPr txBox="1"/>
          <p:nvPr/>
        </p:nvSpPr>
        <p:spPr>
          <a:xfrm>
            <a:off x="233550" y="1225645"/>
            <a:ext cx="86811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“Will students still study English language and literature?”</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Oregon’s English Language Arts summative assessment will continue to test student knowledge and skills, in English.</a:t>
            </a:r>
            <a:endParaRPr sz="2200" dirty="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dirty="0">
                <a:latin typeface="Calibri"/>
                <a:ea typeface="Calibri"/>
                <a:cs typeface="Calibri"/>
                <a:sym typeface="Calibri"/>
              </a:rPr>
              <a:t>Accountability measures linked to </a:t>
            </a:r>
            <a:r>
              <a:rPr lang="en" sz="2200" dirty="0" smtClean="0">
                <a:latin typeface="Calibri"/>
                <a:ea typeface="Calibri"/>
                <a:cs typeface="Calibri"/>
                <a:sym typeface="Calibri"/>
              </a:rPr>
              <a:t>Oregon’s </a:t>
            </a:r>
            <a:r>
              <a:rPr lang="en" sz="2200" dirty="0">
                <a:latin typeface="Calibri"/>
                <a:ea typeface="Calibri"/>
                <a:cs typeface="Calibri"/>
                <a:sym typeface="Calibri"/>
              </a:rPr>
              <a:t>statewide assessments remain in place.</a:t>
            </a:r>
            <a:endParaRPr sz="2200" dirty="0">
              <a:latin typeface="Calibri"/>
              <a:ea typeface="Calibri"/>
              <a:cs typeface="Calibri"/>
              <a:sym typeface="Calibri"/>
            </a:endParaRPr>
          </a:p>
        </p:txBody>
      </p:sp>
      <p:pic>
        <p:nvPicPr>
          <p:cNvPr id="611" name="Google Shape;611;p85" descr="&quot;&quot;"/>
          <p:cNvPicPr preferRelativeResize="0"/>
          <p:nvPr/>
        </p:nvPicPr>
        <p:blipFill>
          <a:blip r:embed="rId3">
            <a:alphaModFix/>
          </a:blip>
          <a:stretch>
            <a:fillRect/>
          </a:stretch>
        </p:blipFill>
        <p:spPr>
          <a:xfrm>
            <a:off x="5661008" y="2637516"/>
            <a:ext cx="3482991" cy="2501389"/>
          </a:xfrm>
          <a:prstGeom prst="rect">
            <a:avLst/>
          </a:prstGeom>
          <a:noFill/>
          <a:ln>
            <a:noFill/>
          </a:ln>
        </p:spPr>
      </p:pic>
      <p:sp>
        <p:nvSpPr>
          <p:cNvPr id="612" name="Google Shape;612;p85"/>
          <p:cNvSpPr txBox="1"/>
          <p:nvPr/>
        </p:nvSpPr>
        <p:spPr>
          <a:xfrm>
            <a:off x="4009500" y="4518790"/>
            <a:ext cx="112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pixabay.com</a:t>
            </a:r>
            <a:endParaRPr>
              <a:latin typeface="Calibri"/>
              <a:ea typeface="Calibri"/>
              <a:cs typeface="Calibri"/>
              <a:sym typeface="Calibri"/>
            </a:endParaRPr>
          </a:p>
        </p:txBody>
      </p:sp>
      <p:sp>
        <p:nvSpPr>
          <p:cNvPr id="613" name="Google Shape;613;p85"/>
          <p:cNvSpPr txBox="1"/>
          <p:nvPr/>
        </p:nvSpPr>
        <p:spPr>
          <a:xfrm>
            <a:off x="187474" y="2839780"/>
            <a:ext cx="5450559" cy="1877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Oregon’s English Language Arts and Literacy standards remain in place.</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English still matters! Access to Linguistic Inclusion simply recognizes that other languages also matter.</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86" descr="&quot;&quot;"/>
          <p:cNvPicPr preferRelativeResize="0"/>
          <p:nvPr/>
        </p:nvPicPr>
        <p:blipFill>
          <a:blip r:embed="rId3">
            <a:alphaModFix/>
          </a:blip>
          <a:stretch>
            <a:fillRect/>
          </a:stretch>
        </p:blipFill>
        <p:spPr>
          <a:xfrm>
            <a:off x="205150" y="2295790"/>
            <a:ext cx="3507126" cy="2342650"/>
          </a:xfrm>
          <a:prstGeom prst="rect">
            <a:avLst/>
          </a:prstGeom>
          <a:noFill/>
          <a:ln>
            <a:noFill/>
          </a:ln>
        </p:spPr>
      </p:pic>
      <p:sp>
        <p:nvSpPr>
          <p:cNvPr id="619" name="Google Shape;619;p86"/>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3</a:t>
            </a:r>
            <a:endParaRPr/>
          </a:p>
        </p:txBody>
      </p:sp>
      <p:sp>
        <p:nvSpPr>
          <p:cNvPr id="620" name="Google Shape;620;p86"/>
          <p:cNvSpPr txBox="1"/>
          <p:nvPr/>
        </p:nvSpPr>
        <p:spPr>
          <a:xfrm>
            <a:off x="205150" y="1152890"/>
            <a:ext cx="8745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“Is learning English still important for students with English learner status?”</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Oregon’s English Language Proficiency Assessment will continue to test student proficiency in English.</a:t>
            </a:r>
            <a:endParaRPr sz="2200" dirty="0">
              <a:solidFill>
                <a:schemeClr val="dk1"/>
              </a:solidFill>
              <a:latin typeface="Calibri"/>
              <a:ea typeface="Calibri"/>
              <a:cs typeface="Calibri"/>
              <a:sym typeface="Calibri"/>
            </a:endParaRPr>
          </a:p>
        </p:txBody>
      </p:sp>
      <p:sp>
        <p:nvSpPr>
          <p:cNvPr id="621" name="Google Shape;621;p86"/>
          <p:cNvSpPr txBox="1"/>
          <p:nvPr/>
        </p:nvSpPr>
        <p:spPr>
          <a:xfrm>
            <a:off x="2779400" y="4618365"/>
            <a:ext cx="10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flickr.com</a:t>
            </a:r>
            <a:endParaRPr>
              <a:latin typeface="Calibri"/>
              <a:ea typeface="Calibri"/>
              <a:cs typeface="Calibri"/>
              <a:sym typeface="Calibri"/>
            </a:endParaRPr>
          </a:p>
        </p:txBody>
      </p:sp>
      <p:sp>
        <p:nvSpPr>
          <p:cNvPr id="622" name="Google Shape;622;p86"/>
          <p:cNvSpPr txBox="1"/>
          <p:nvPr/>
        </p:nvSpPr>
        <p:spPr>
          <a:xfrm>
            <a:off x="3619200" y="2192020"/>
            <a:ext cx="5257500" cy="2555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English language proficiency services remain a federally guaranteed civil right. Access to Linguistic Inclusion adds options for recognizing the rigorous and multifaceted study that students with English learner status are already performing.</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7"/>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4</a:t>
            </a:r>
            <a:endParaRPr/>
          </a:p>
        </p:txBody>
      </p:sp>
      <p:pic>
        <p:nvPicPr>
          <p:cNvPr id="628" name="Google Shape;628;p87" descr="&quot;&quot;"/>
          <p:cNvPicPr preferRelativeResize="0"/>
          <p:nvPr/>
        </p:nvPicPr>
        <p:blipFill>
          <a:blip r:embed="rId3">
            <a:alphaModFix amt="98000"/>
          </a:blip>
          <a:stretch>
            <a:fillRect/>
          </a:stretch>
        </p:blipFill>
        <p:spPr>
          <a:xfrm flipH="1">
            <a:off x="5308900" y="163025"/>
            <a:ext cx="3679125" cy="2793766"/>
          </a:xfrm>
          <a:prstGeom prst="rect">
            <a:avLst/>
          </a:prstGeom>
          <a:noFill/>
          <a:ln>
            <a:noFill/>
          </a:ln>
        </p:spPr>
      </p:pic>
      <p:sp>
        <p:nvSpPr>
          <p:cNvPr id="629" name="Google Shape;629;p87"/>
          <p:cNvSpPr txBox="1"/>
          <p:nvPr/>
        </p:nvSpPr>
        <p:spPr>
          <a:xfrm>
            <a:off x="538000" y="1333625"/>
            <a:ext cx="47709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“Are graduation standards being lowered?”</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Oregon’s credit requirements for a high school diploma are among the highest in the nation.</a:t>
            </a:r>
            <a:endParaRPr sz="2200" dirty="0">
              <a:solidFill>
                <a:schemeClr val="dk1"/>
              </a:solidFill>
              <a:latin typeface="Calibri"/>
              <a:ea typeface="Calibri"/>
              <a:cs typeface="Calibri"/>
              <a:sym typeface="Calibri"/>
            </a:endParaRPr>
          </a:p>
        </p:txBody>
      </p:sp>
      <p:sp>
        <p:nvSpPr>
          <p:cNvPr id="630" name="Google Shape;630;p87"/>
          <p:cNvSpPr txBox="1"/>
          <p:nvPr/>
        </p:nvSpPr>
        <p:spPr>
          <a:xfrm>
            <a:off x="6841325" y="4494225"/>
            <a:ext cx="208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publicdomainpictures.net</a:t>
            </a:r>
            <a:endParaRPr>
              <a:latin typeface="Calibri"/>
              <a:ea typeface="Calibri"/>
              <a:cs typeface="Calibri"/>
              <a:sym typeface="Calibri"/>
            </a:endParaRPr>
          </a:p>
        </p:txBody>
      </p:sp>
      <p:sp>
        <p:nvSpPr>
          <p:cNvPr id="631" name="Google Shape;631;p87"/>
          <p:cNvSpPr txBox="1"/>
          <p:nvPr/>
        </p:nvSpPr>
        <p:spPr>
          <a:xfrm>
            <a:off x="537875" y="3018475"/>
            <a:ext cx="8198100" cy="1539300"/>
          </a:xfrm>
          <a:prstGeom prst="rect">
            <a:avLst/>
          </a:prstGeom>
          <a:noFill/>
          <a:ln>
            <a:noFill/>
          </a:ln>
        </p:spPr>
        <p:txBody>
          <a:bodyPr spcFirstLastPara="1" wrap="square" lIns="91425" tIns="91425" rIns="91425" bIns="91425" anchor="t" anchorCtr="0">
            <a:spAutoFit/>
          </a:bodyPr>
          <a:lstStyle/>
          <a:p>
            <a:pPr marL="914400" lvl="1"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Credit requirements for a high school diploma, including 4 credits of Language Arts, remain in place.</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Access to Linguistic Inclusion provides increased options for earning high school credit, while maintaining instructional rigor.</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8"/>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Potential Concerns 5</a:t>
            </a:r>
            <a:endParaRPr/>
          </a:p>
        </p:txBody>
      </p:sp>
      <p:pic>
        <p:nvPicPr>
          <p:cNvPr id="637" name="Google Shape;637;p88" descr="&quot;&quot;"/>
          <p:cNvPicPr preferRelativeResize="0"/>
          <p:nvPr/>
        </p:nvPicPr>
        <p:blipFill>
          <a:blip r:embed="rId3">
            <a:alphaModFix/>
          </a:blip>
          <a:stretch>
            <a:fillRect/>
          </a:stretch>
        </p:blipFill>
        <p:spPr>
          <a:xfrm>
            <a:off x="6080900" y="156975"/>
            <a:ext cx="2912180" cy="1936300"/>
          </a:xfrm>
          <a:prstGeom prst="rect">
            <a:avLst/>
          </a:prstGeom>
          <a:noFill/>
          <a:ln>
            <a:noFill/>
          </a:ln>
        </p:spPr>
      </p:pic>
      <p:sp>
        <p:nvSpPr>
          <p:cNvPr id="638" name="Google Shape;638;p88"/>
          <p:cNvSpPr txBox="1"/>
          <p:nvPr/>
        </p:nvSpPr>
        <p:spPr>
          <a:xfrm>
            <a:off x="309400" y="1943225"/>
            <a:ext cx="8094300" cy="28938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English is the primary language of business and government in Oregon and will remain the principal language of instruction.</a:t>
            </a:r>
            <a:endParaRPr sz="2200" dirty="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Under Access to Linguistic Inclusion, some schools may offer some courses in languages other than English. This is a district decision.</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The central intent of Access to Linguistic Inclusion is to recognize and honor student achievement. It broadens options rather than imposing new requirements.</a:t>
            </a:r>
            <a:endParaRPr sz="2200" dirty="0">
              <a:solidFill>
                <a:schemeClr val="dk1"/>
              </a:solidFill>
              <a:latin typeface="Calibri"/>
              <a:ea typeface="Calibri"/>
              <a:cs typeface="Calibri"/>
              <a:sym typeface="Calibri"/>
            </a:endParaRPr>
          </a:p>
        </p:txBody>
      </p:sp>
      <p:sp>
        <p:nvSpPr>
          <p:cNvPr id="639" name="Google Shape;639;p88"/>
          <p:cNvSpPr txBox="1"/>
          <p:nvPr/>
        </p:nvSpPr>
        <p:spPr>
          <a:xfrm>
            <a:off x="7574625" y="4456900"/>
            <a:ext cx="130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wikipedia.org</a:t>
            </a:r>
            <a:endParaRPr>
              <a:latin typeface="Calibri"/>
              <a:ea typeface="Calibri"/>
              <a:cs typeface="Calibri"/>
              <a:sym typeface="Calibri"/>
            </a:endParaRPr>
          </a:p>
        </p:txBody>
      </p:sp>
      <p:sp>
        <p:nvSpPr>
          <p:cNvPr id="640" name="Google Shape;640;p88"/>
          <p:cNvSpPr txBox="1"/>
          <p:nvPr/>
        </p:nvSpPr>
        <p:spPr>
          <a:xfrm>
            <a:off x="537875" y="1112700"/>
            <a:ext cx="5412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Calibri"/>
                <a:ea typeface="Calibri"/>
                <a:cs typeface="Calibri"/>
                <a:sym typeface="Calibri"/>
              </a:rPr>
              <a:t>“Are schools moving away from English as a language of instruction?”</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72" descr="&quot;&quot;"/>
          <p:cNvPicPr preferRelativeResize="0"/>
          <p:nvPr/>
        </p:nvPicPr>
        <p:blipFill>
          <a:blip r:embed="rId3">
            <a:alphaModFix/>
          </a:blip>
          <a:stretch>
            <a:fillRect/>
          </a:stretch>
        </p:blipFill>
        <p:spPr>
          <a:xfrm>
            <a:off x="5211175" y="945550"/>
            <a:ext cx="3774075" cy="3774075"/>
          </a:xfrm>
          <a:prstGeom prst="rect">
            <a:avLst/>
          </a:prstGeom>
          <a:noFill/>
          <a:ln>
            <a:noFill/>
          </a:ln>
        </p:spPr>
      </p:pic>
      <p:sp>
        <p:nvSpPr>
          <p:cNvPr id="498" name="Google Shape;498;p72"/>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Three Main Effects</a:t>
            </a:r>
            <a:endParaRPr/>
          </a:p>
        </p:txBody>
      </p:sp>
      <p:sp>
        <p:nvSpPr>
          <p:cNvPr id="499" name="Google Shape;499;p72"/>
          <p:cNvSpPr txBox="1"/>
          <p:nvPr/>
        </p:nvSpPr>
        <p:spPr>
          <a:xfrm>
            <a:off x="152400" y="1714825"/>
            <a:ext cx="52332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 sz="2200">
                <a:latin typeface="Calibri"/>
                <a:ea typeface="Calibri"/>
                <a:cs typeface="Calibri"/>
                <a:sym typeface="Calibri"/>
              </a:rPr>
              <a:t>English Language Arts → Language Arts</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 sz="2200">
                <a:latin typeface="Calibri"/>
                <a:ea typeface="Calibri"/>
                <a:cs typeface="Calibri"/>
                <a:sym typeface="Calibri"/>
              </a:rPr>
              <a:t>Language Arts definition expanded</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World Language definition expanded</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Repeals requirement that all instruction (with some exceptions) be delivered in English</a:t>
            </a:r>
            <a:endParaRPr sz="2200">
              <a:latin typeface="Calibri"/>
              <a:ea typeface="Calibri"/>
              <a:cs typeface="Calibri"/>
              <a:sym typeface="Calibri"/>
            </a:endParaRPr>
          </a:p>
        </p:txBody>
      </p:sp>
      <p:sp>
        <p:nvSpPr>
          <p:cNvPr id="500" name="Google Shape;500;p72"/>
          <p:cNvSpPr txBox="1"/>
          <p:nvPr/>
        </p:nvSpPr>
        <p:spPr>
          <a:xfrm>
            <a:off x="7994725" y="4548100"/>
            <a:ext cx="11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freesvg.org</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89"/>
          <p:cNvSpPr txBox="1">
            <a:spLocks noGrp="1"/>
          </p:cNvSpPr>
          <p:nvPr>
            <p:ph type="title"/>
          </p:nvPr>
        </p:nvSpPr>
        <p:spPr>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Learn More About Access to Linguistic Inclusion</a:t>
            </a:r>
            <a:endParaRPr/>
          </a:p>
        </p:txBody>
      </p:sp>
      <p:sp>
        <p:nvSpPr>
          <p:cNvPr id="646" name="Google Shape;646;p89"/>
          <p:cNvSpPr txBox="1"/>
          <p:nvPr/>
        </p:nvSpPr>
        <p:spPr>
          <a:xfrm>
            <a:off x="4477225" y="4557275"/>
            <a:ext cx="10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pxhere.com</a:t>
            </a:r>
            <a:endParaRPr>
              <a:latin typeface="Calibri"/>
              <a:ea typeface="Calibri"/>
              <a:cs typeface="Calibri"/>
              <a:sym typeface="Calibri"/>
            </a:endParaRPr>
          </a:p>
        </p:txBody>
      </p:sp>
      <p:sp>
        <p:nvSpPr>
          <p:cNvPr id="647" name="Google Shape;647;p89"/>
          <p:cNvSpPr txBox="1"/>
          <p:nvPr/>
        </p:nvSpPr>
        <p:spPr>
          <a:xfrm>
            <a:off x="233200" y="1257425"/>
            <a:ext cx="83931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The following resources are also available in </a:t>
            </a:r>
            <a:r>
              <a:rPr lang="en" sz="2200" dirty="0" smtClean="0">
                <a:solidFill>
                  <a:schemeClr val="dk1"/>
                </a:solidFill>
                <a:latin typeface="Calibri"/>
                <a:ea typeface="Calibri"/>
                <a:cs typeface="Calibri"/>
                <a:sym typeface="Calibri"/>
              </a:rPr>
              <a:t>the Access </a:t>
            </a:r>
            <a:r>
              <a:rPr lang="en" sz="2200" dirty="0">
                <a:solidFill>
                  <a:schemeClr val="dk1"/>
                </a:solidFill>
                <a:latin typeface="Calibri"/>
                <a:ea typeface="Calibri"/>
                <a:cs typeface="Calibri"/>
                <a:sym typeface="Calibri"/>
              </a:rPr>
              <a:t>to Linguistic Inclusion expandable on the </a:t>
            </a:r>
            <a:r>
              <a:rPr lang="en" sz="2200" dirty="0">
                <a:solidFill>
                  <a:schemeClr val="dk1"/>
                </a:solidFill>
                <a:latin typeface="Calibri"/>
                <a:ea typeface="Calibri"/>
                <a:cs typeface="Calibri"/>
                <a:sym typeface="Calibri"/>
                <a:hlinkClick r:id="rId4"/>
              </a:rPr>
              <a:t>English </a:t>
            </a:r>
            <a:r>
              <a:rPr lang="en" sz="2200" dirty="0" smtClean="0">
                <a:solidFill>
                  <a:schemeClr val="dk1"/>
                </a:solidFill>
                <a:latin typeface="Calibri"/>
                <a:ea typeface="Calibri"/>
                <a:cs typeface="Calibri"/>
                <a:sym typeface="Calibri"/>
                <a:hlinkClick r:id="rId4"/>
              </a:rPr>
              <a:t>Language </a:t>
            </a:r>
            <a:r>
              <a:rPr lang="en" sz="2200" dirty="0">
                <a:solidFill>
                  <a:schemeClr val="dk1"/>
                </a:solidFill>
                <a:latin typeface="Calibri"/>
                <a:ea typeface="Calibri"/>
                <a:cs typeface="Calibri"/>
                <a:sym typeface="Calibri"/>
                <a:hlinkClick r:id="rId4"/>
              </a:rPr>
              <a:t>Arts page</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solidFill>
                  <a:schemeClr val="dk1"/>
                </a:solidFill>
                <a:latin typeface="Calibri"/>
                <a:ea typeface="Calibri"/>
                <a:cs typeface="Calibri"/>
                <a:sym typeface="Calibri"/>
              </a:rPr>
              <a:t>Guidance and Explanation document</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One-page summary</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dirty="0" smtClean="0">
                <a:solidFill>
                  <a:schemeClr val="dk1"/>
                </a:solidFill>
                <a:latin typeface="Calibri"/>
                <a:ea typeface="Calibri"/>
                <a:cs typeface="Calibri"/>
                <a:sym typeface="Calibri"/>
              </a:rPr>
              <a:t>Overview slides (base for these slides)</a:t>
            </a:r>
            <a:endParaRPr sz="2200" dirty="0">
              <a:solidFill>
                <a:schemeClr val="dk1"/>
              </a:solidFill>
              <a:latin typeface="Calibri"/>
              <a:ea typeface="Calibri"/>
              <a:cs typeface="Calibri"/>
              <a:sym typeface="Calibri"/>
            </a:endParaRPr>
          </a:p>
        </p:txBody>
      </p:sp>
      <p:pic>
        <p:nvPicPr>
          <p:cNvPr id="648" name="Google Shape;648;p89" descr="&quot;&quot;"/>
          <p:cNvPicPr preferRelativeResize="0"/>
          <p:nvPr/>
        </p:nvPicPr>
        <p:blipFill>
          <a:blip r:embed="rId5">
            <a:alphaModFix/>
          </a:blip>
          <a:stretch>
            <a:fillRect/>
          </a:stretch>
        </p:blipFill>
        <p:spPr>
          <a:xfrm>
            <a:off x="5669350" y="2282100"/>
            <a:ext cx="3292776" cy="2675376"/>
          </a:xfrm>
          <a:prstGeom prst="rect">
            <a:avLst/>
          </a:prstGeom>
          <a:noFill/>
          <a:ln>
            <a:noFill/>
          </a:ln>
        </p:spPr>
      </p:pic>
      <p:sp>
        <p:nvSpPr>
          <p:cNvPr id="649" name="Google Shape;649;p89"/>
          <p:cNvSpPr txBox="1"/>
          <p:nvPr/>
        </p:nvSpPr>
        <p:spPr>
          <a:xfrm>
            <a:off x="233200" y="2945100"/>
            <a:ext cx="46953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 sz="2200" dirty="0">
                <a:solidFill>
                  <a:schemeClr val="dk1"/>
                </a:solidFill>
                <a:latin typeface="Calibri"/>
                <a:ea typeface="Calibri"/>
                <a:cs typeface="Calibri"/>
                <a:sym typeface="Calibri"/>
              </a:rPr>
              <a:t>HB 2056 </a:t>
            </a:r>
            <a:r>
              <a:rPr lang="en" sz="2200" u="sng" dirty="0">
                <a:solidFill>
                  <a:schemeClr val="hlink"/>
                </a:solidFill>
                <a:latin typeface="Calibri"/>
                <a:ea typeface="Calibri"/>
                <a:cs typeface="Calibri"/>
                <a:sym typeface="Calibri"/>
                <a:hlinkClick r:id="rId6"/>
              </a:rPr>
              <a:t>Oregon Legislative Information System</a:t>
            </a:r>
            <a:r>
              <a:rPr lang="en" sz="2200" dirty="0">
                <a:solidFill>
                  <a:schemeClr val="dk1"/>
                </a:solidFill>
                <a:latin typeface="Calibri"/>
                <a:ea typeface="Calibri"/>
                <a:cs typeface="Calibri"/>
                <a:sym typeface="Calibri"/>
              </a:rPr>
              <a:t> page: contains legislative history and enrolled text</a:t>
            </a:r>
            <a:endParaRPr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5" name="Google Shape;655;p90" descr="&quot;&quot;"/>
          <p:cNvPicPr preferRelativeResize="0"/>
          <p:nvPr/>
        </p:nvPicPr>
        <p:blipFill>
          <a:blip r:embed="rId3">
            <a:alphaModFix amt="20000"/>
          </a:blip>
          <a:stretch>
            <a:fillRect/>
          </a:stretch>
        </p:blipFill>
        <p:spPr>
          <a:xfrm>
            <a:off x="147039" y="160823"/>
            <a:ext cx="8840732" cy="4824725"/>
          </a:xfrm>
          <a:prstGeom prst="rect">
            <a:avLst/>
          </a:prstGeom>
          <a:noFill/>
          <a:ln>
            <a:noFill/>
          </a:ln>
        </p:spPr>
      </p:pic>
      <p:sp>
        <p:nvSpPr>
          <p:cNvPr id="654" name="Google Shape;654;p90"/>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Thank You!</a:t>
            </a:r>
            <a:endParaRPr dirty="0"/>
          </a:p>
        </p:txBody>
      </p:sp>
      <p:sp>
        <p:nvSpPr>
          <p:cNvPr id="656" name="Google Shape;656;p90"/>
          <p:cNvSpPr txBox="1"/>
          <p:nvPr/>
        </p:nvSpPr>
        <p:spPr>
          <a:xfrm>
            <a:off x="363390" y="1377660"/>
            <a:ext cx="4158317" cy="15388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Tina Roberts</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dirty="0" smtClean="0">
                <a:solidFill>
                  <a:schemeClr val="dk1"/>
                </a:solidFill>
                <a:latin typeface="Calibri"/>
                <a:ea typeface="Calibri"/>
                <a:cs typeface="Calibri"/>
                <a:sym typeface="Calibri"/>
              </a:rPr>
              <a:t>Language Arts </a:t>
            </a:r>
            <a:r>
              <a:rPr lang="en" sz="2200" dirty="0">
                <a:solidFill>
                  <a:schemeClr val="dk1"/>
                </a:solidFill>
                <a:latin typeface="Calibri"/>
                <a:ea typeface="Calibri"/>
                <a:cs typeface="Calibri"/>
                <a:sym typeface="Calibri"/>
              </a:rPr>
              <a:t>Education Specialist</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u="sng" dirty="0">
                <a:solidFill>
                  <a:schemeClr val="hlink"/>
                </a:solidFill>
                <a:latin typeface="Calibri"/>
                <a:ea typeface="Calibri"/>
                <a:cs typeface="Calibri"/>
                <a:sym typeface="Calibri"/>
                <a:hlinkClick r:id="rId4"/>
              </a:rPr>
              <a:t>tina.roberts@ode.oregon.gov</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dirty="0">
                <a:solidFill>
                  <a:schemeClr val="dk1"/>
                </a:solidFill>
                <a:latin typeface="Calibri"/>
                <a:ea typeface="Calibri"/>
                <a:cs typeface="Calibri"/>
                <a:sym typeface="Calibri"/>
              </a:rPr>
              <a:t>503-947-5603</a:t>
            </a:r>
            <a:endParaRPr sz="2200" dirty="0">
              <a:solidFill>
                <a:schemeClr val="dk1"/>
              </a:solidFill>
              <a:latin typeface="Calibri"/>
              <a:ea typeface="Calibri"/>
              <a:cs typeface="Calibri"/>
              <a:sym typeface="Calibri"/>
            </a:endParaRPr>
          </a:p>
        </p:txBody>
      </p:sp>
      <p:sp>
        <p:nvSpPr>
          <p:cNvPr id="657" name="Google Shape;657;p90"/>
          <p:cNvSpPr txBox="1"/>
          <p:nvPr/>
        </p:nvSpPr>
        <p:spPr>
          <a:xfrm>
            <a:off x="353813" y="2916960"/>
            <a:ext cx="37905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Ben Wolcott</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dirty="0">
                <a:solidFill>
                  <a:schemeClr val="dk1"/>
                </a:solidFill>
                <a:latin typeface="Calibri"/>
                <a:ea typeface="Calibri"/>
                <a:cs typeface="Calibri"/>
                <a:sym typeface="Calibri"/>
              </a:rPr>
              <a:t>ELPA Specialist</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u="sng" dirty="0">
                <a:solidFill>
                  <a:schemeClr val="hlink"/>
                </a:solidFill>
                <a:latin typeface="Calibri"/>
                <a:ea typeface="Calibri"/>
                <a:cs typeface="Calibri"/>
                <a:sym typeface="Calibri"/>
                <a:hlinkClick r:id="rId5"/>
              </a:rPr>
              <a:t>ben.wolcott@ode.oregon.gov</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 sz="2200" dirty="0">
                <a:solidFill>
                  <a:schemeClr val="dk1"/>
                </a:solidFill>
                <a:latin typeface="Calibri"/>
                <a:ea typeface="Calibri"/>
                <a:cs typeface="Calibri"/>
                <a:sym typeface="Calibri"/>
              </a:rPr>
              <a:t>503-947-5835</a:t>
            </a:r>
            <a:endParaRPr sz="2200" dirty="0">
              <a:solidFill>
                <a:schemeClr val="dk1"/>
              </a:solidFill>
              <a:latin typeface="Calibri"/>
              <a:ea typeface="Calibri"/>
              <a:cs typeface="Calibri"/>
              <a:sym typeface="Calibri"/>
            </a:endParaRPr>
          </a:p>
        </p:txBody>
      </p:sp>
      <p:sp>
        <p:nvSpPr>
          <p:cNvPr id="658" name="Google Shape;658;p90"/>
          <p:cNvSpPr txBox="1"/>
          <p:nvPr/>
        </p:nvSpPr>
        <p:spPr>
          <a:xfrm>
            <a:off x="4790577" y="1129227"/>
            <a:ext cx="40164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latin typeface="Calibri"/>
                <a:ea typeface="Calibri"/>
                <a:cs typeface="Calibri"/>
                <a:sym typeface="Calibri"/>
              </a:rPr>
              <a:t>Questions about Access to Linguistic Inclusion? Contact both </a:t>
            </a:r>
            <a:r>
              <a:rPr lang="en" sz="2200" u="sng" dirty="0">
                <a:solidFill>
                  <a:schemeClr val="hlink"/>
                </a:solidFill>
                <a:latin typeface="Calibri"/>
                <a:ea typeface="Calibri"/>
                <a:cs typeface="Calibri"/>
                <a:sym typeface="Calibri"/>
                <a:hlinkClick r:id="rId6"/>
              </a:rPr>
              <a:t>Tina and Ben</a:t>
            </a:r>
            <a:r>
              <a:rPr lang="en" sz="2200" dirty="0">
                <a:latin typeface="Calibri"/>
                <a:ea typeface="Calibri"/>
                <a:cs typeface="Calibri"/>
                <a:sym typeface="Calibri"/>
              </a:rPr>
              <a:t>!</a:t>
            </a:r>
            <a:endParaRPr sz="2200" dirty="0">
              <a:latin typeface="Calibri"/>
              <a:ea typeface="Calibri"/>
              <a:cs typeface="Calibri"/>
              <a:sym typeface="Calibri"/>
            </a:endParaRPr>
          </a:p>
        </p:txBody>
      </p:sp>
      <p:sp>
        <p:nvSpPr>
          <p:cNvPr id="659" name="Google Shape;659;p90"/>
          <p:cNvSpPr txBox="1"/>
          <p:nvPr/>
        </p:nvSpPr>
        <p:spPr>
          <a:xfrm>
            <a:off x="7734250" y="4499425"/>
            <a:ext cx="111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7"/>
              </a:rPr>
              <a:t>pxfuel.com</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3"/>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Students Are the Center</a:t>
            </a:r>
            <a:endParaRPr/>
          </a:p>
        </p:txBody>
      </p:sp>
      <p:sp>
        <p:nvSpPr>
          <p:cNvPr id="506" name="Google Shape;506;p73"/>
          <p:cNvSpPr txBox="1"/>
          <p:nvPr/>
        </p:nvSpPr>
        <p:spPr>
          <a:xfrm>
            <a:off x="1401150" y="1393150"/>
            <a:ext cx="6341700" cy="255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latin typeface="Calibri"/>
                <a:ea typeface="Calibri"/>
                <a:cs typeface="Calibri"/>
                <a:sym typeface="Calibri"/>
              </a:rPr>
              <a:t>Access to Linguistic Inclusion is about students, </a:t>
            </a:r>
            <a:r>
              <a:rPr lang="en" sz="2200">
                <a:latin typeface="Calibri"/>
                <a:ea typeface="Calibri"/>
                <a:cs typeface="Calibri"/>
                <a:sym typeface="Calibri"/>
              </a:rPr>
              <a:t>particularly multilingual students (who may or may not have English learner status).</a:t>
            </a:r>
            <a:endParaRPr sz="2200">
              <a:latin typeface="Calibri"/>
              <a:ea typeface="Calibri"/>
              <a:cs typeface="Calibri"/>
              <a:sym typeface="Calibri"/>
            </a:endParaRPr>
          </a:p>
          <a:p>
            <a:pPr marL="0" lvl="0" indent="0" algn="l" rtl="0">
              <a:spcBef>
                <a:spcPts val="0"/>
              </a:spcBef>
              <a:spcAft>
                <a:spcPts val="0"/>
              </a:spcAft>
              <a:buNone/>
            </a:pPr>
            <a:endParaRPr sz="2200" b="1">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Recognizing student achievement</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Honoring student knowledge and skills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Broadening student opportunities</a:t>
            </a:r>
            <a:endParaRPr sz="2200">
              <a:latin typeface="Calibri"/>
              <a:ea typeface="Calibri"/>
              <a:cs typeface="Calibri"/>
              <a:sym typeface="Calibri"/>
            </a:endParaRPr>
          </a:p>
        </p:txBody>
      </p:sp>
      <p:pic>
        <p:nvPicPr>
          <p:cNvPr id="507" name="Google Shape;507;p73" descr="&quot;&quot;"/>
          <p:cNvPicPr preferRelativeResize="0"/>
          <p:nvPr/>
        </p:nvPicPr>
        <p:blipFill>
          <a:blip r:embed="rId3">
            <a:alphaModFix/>
          </a:blip>
          <a:stretch>
            <a:fillRect/>
          </a:stretch>
        </p:blipFill>
        <p:spPr>
          <a:xfrm>
            <a:off x="6652900" y="2435750"/>
            <a:ext cx="2381250" cy="2381250"/>
          </a:xfrm>
          <a:prstGeom prst="rect">
            <a:avLst/>
          </a:prstGeom>
          <a:noFill/>
          <a:ln>
            <a:noFill/>
          </a:ln>
        </p:spPr>
      </p:pic>
      <p:sp>
        <p:nvSpPr>
          <p:cNvPr id="508" name="Google Shape;508;p73"/>
          <p:cNvSpPr txBox="1"/>
          <p:nvPr/>
        </p:nvSpPr>
        <p:spPr>
          <a:xfrm>
            <a:off x="4310450" y="4416800"/>
            <a:ext cx="211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publicdomainvectors.org</a:t>
            </a:r>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4"/>
          <p:cNvSpPr txBox="1">
            <a:spLocks noGrp="1"/>
          </p:cNvSpPr>
          <p:nvPr>
            <p:ph type="title"/>
          </p:nvPr>
        </p:nvSpPr>
        <p:spPr>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Opportunities, Not Requirements</a:t>
            </a:r>
            <a:endParaRPr/>
          </a:p>
        </p:txBody>
      </p:sp>
      <p:pic>
        <p:nvPicPr>
          <p:cNvPr id="514" name="Google Shape;514;p74" descr="&quot;&quot;"/>
          <p:cNvPicPr preferRelativeResize="0"/>
          <p:nvPr/>
        </p:nvPicPr>
        <p:blipFill>
          <a:blip r:embed="rId3">
            <a:alphaModFix/>
          </a:blip>
          <a:stretch>
            <a:fillRect/>
          </a:stretch>
        </p:blipFill>
        <p:spPr>
          <a:xfrm>
            <a:off x="4204316" y="3309310"/>
            <a:ext cx="3340250" cy="1641350"/>
          </a:xfrm>
          <a:prstGeom prst="rect">
            <a:avLst/>
          </a:prstGeom>
          <a:noFill/>
          <a:ln>
            <a:noFill/>
          </a:ln>
        </p:spPr>
      </p:pic>
      <p:sp>
        <p:nvSpPr>
          <p:cNvPr id="515" name="Google Shape;515;p74"/>
          <p:cNvSpPr txBox="1"/>
          <p:nvPr/>
        </p:nvSpPr>
        <p:spPr>
          <a:xfrm>
            <a:off x="196175" y="1207345"/>
            <a:ext cx="43758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alibri"/>
                <a:ea typeface="Calibri"/>
                <a:cs typeface="Calibri"/>
                <a:sym typeface="Calibri"/>
              </a:rPr>
              <a:t>Access to Linguistic Inclusion </a:t>
            </a:r>
            <a:r>
              <a:rPr lang="en" sz="2200" i="1" dirty="0">
                <a:latin typeface="Calibri"/>
                <a:ea typeface="Calibri"/>
                <a:cs typeface="Calibri"/>
                <a:sym typeface="Calibri"/>
              </a:rPr>
              <a:t>does</a:t>
            </a:r>
            <a:r>
              <a:rPr lang="en" sz="2200" dirty="0">
                <a:latin typeface="Calibri"/>
                <a:ea typeface="Calibri"/>
                <a:cs typeface="Calibri"/>
                <a:sym typeface="Calibri"/>
              </a:rPr>
              <a: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...increase opportunities for schools and districts to recognize and honor student achievement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...expand options for earning high school credit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...allow instruction in languages other than English</a:t>
            </a:r>
            <a:endParaRPr sz="2200" dirty="0">
              <a:latin typeface="Calibri"/>
              <a:ea typeface="Calibri"/>
              <a:cs typeface="Calibri"/>
              <a:sym typeface="Calibri"/>
            </a:endParaRPr>
          </a:p>
        </p:txBody>
      </p:sp>
      <p:sp>
        <p:nvSpPr>
          <p:cNvPr id="516" name="Google Shape;516;p74"/>
          <p:cNvSpPr txBox="1"/>
          <p:nvPr/>
        </p:nvSpPr>
        <p:spPr>
          <a:xfrm>
            <a:off x="4571975" y="1207345"/>
            <a:ext cx="43758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chemeClr val="dk1"/>
                </a:solidFill>
                <a:latin typeface="Calibri"/>
                <a:ea typeface="Calibri"/>
                <a:cs typeface="Calibri"/>
                <a:sym typeface="Calibri"/>
              </a:rPr>
              <a:t>…but it</a:t>
            </a:r>
            <a:r>
              <a:rPr lang="en" sz="2200" dirty="0">
                <a:latin typeface="Calibri"/>
                <a:ea typeface="Calibri"/>
                <a:cs typeface="Calibri"/>
                <a:sym typeface="Calibri"/>
              </a:rPr>
              <a:t> </a:t>
            </a:r>
            <a:r>
              <a:rPr lang="en" sz="2200" i="1" dirty="0">
                <a:latin typeface="Calibri"/>
                <a:ea typeface="Calibri"/>
                <a:cs typeface="Calibri"/>
                <a:sym typeface="Calibri"/>
              </a:rPr>
              <a:t>does not</a:t>
            </a:r>
            <a:r>
              <a:rPr lang="en" sz="2200" dirty="0">
                <a:latin typeface="Calibri"/>
                <a:ea typeface="Calibri"/>
                <a:cs typeface="Calibri"/>
                <a:sym typeface="Calibri"/>
              </a:rPr>
              <a: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...change any content standards</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...require schools to teach new or different content</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...require schools to change their language(s) of instruction</a:t>
            </a:r>
            <a:endParaRPr sz="2200" dirty="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dirty="0">
                <a:latin typeface="Calibri"/>
                <a:ea typeface="Calibri"/>
                <a:cs typeface="Calibri"/>
                <a:sym typeface="Calibri"/>
              </a:rPr>
              <a:t>...change any statewide assessment</a:t>
            </a:r>
            <a:endParaRPr sz="2200" dirty="0">
              <a:latin typeface="Calibri"/>
              <a:ea typeface="Calibri"/>
              <a:cs typeface="Calibri"/>
              <a:sym typeface="Calibri"/>
            </a:endParaRPr>
          </a:p>
        </p:txBody>
      </p:sp>
      <p:sp>
        <p:nvSpPr>
          <p:cNvPr id="517" name="Google Shape;517;p74"/>
          <p:cNvSpPr txBox="1"/>
          <p:nvPr/>
        </p:nvSpPr>
        <p:spPr>
          <a:xfrm>
            <a:off x="4768260" y="4521747"/>
            <a:ext cx="109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latin typeface="Calibri"/>
                <a:ea typeface="Calibri"/>
                <a:cs typeface="Calibri"/>
                <a:sym typeface="Calibri"/>
                <a:hlinkClick r:id="rId4"/>
              </a:rPr>
              <a:t>flickr.com</a:t>
            </a:r>
            <a:endParaRPr dirty="0">
              <a:latin typeface="Calibri"/>
              <a:ea typeface="Calibri"/>
              <a:cs typeface="Calibri"/>
              <a:sym typeface="Calibri"/>
            </a:endParaRPr>
          </a:p>
        </p:txBody>
      </p:sp>
      <p:cxnSp>
        <p:nvCxnSpPr>
          <p:cNvPr id="518" name="Google Shape;518;p74" descr="&quot;&quot;"/>
          <p:cNvCxnSpPr/>
          <p:nvPr/>
        </p:nvCxnSpPr>
        <p:spPr>
          <a:xfrm>
            <a:off x="4540677" y="1207345"/>
            <a:ext cx="0" cy="2542154"/>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buNone/>
            </a:pPr>
            <a:endParaRPr lang="en-US" dirty="0" smtClean="0"/>
          </a:p>
        </p:txBody>
      </p:sp>
      <p:sp>
        <p:nvSpPr>
          <p:cNvPr id="3" name="Title 2"/>
          <p:cNvSpPr>
            <a:spLocks noGrp="1"/>
          </p:cNvSpPr>
          <p:nvPr>
            <p:ph type="title"/>
          </p:nvPr>
        </p:nvSpPr>
        <p:spPr/>
        <p:txBody>
          <a:bodyPr/>
          <a:lstStyle/>
          <a:p>
            <a:r>
              <a:rPr lang="en-US" dirty="0" smtClean="0"/>
              <a:t>Who Needs to Know About This Law?</a:t>
            </a:r>
            <a:endParaRPr lang="en-US" dirty="0"/>
          </a:p>
        </p:txBody>
      </p:sp>
      <p:graphicFrame>
        <p:nvGraphicFramePr>
          <p:cNvPr id="4" name="Table 3" descr="Table summary of which roles need to know about Access to Linguistic Inclusion"/>
          <p:cNvGraphicFramePr>
            <a:graphicFrameLocks noGrp="1"/>
          </p:cNvGraphicFramePr>
          <p:nvPr>
            <p:extLst>
              <p:ext uri="{D42A27DB-BD31-4B8C-83A1-F6EECF244321}">
                <p14:modId xmlns:p14="http://schemas.microsoft.com/office/powerpoint/2010/main" val="2289114673"/>
              </p:ext>
            </p:extLst>
          </p:nvPr>
        </p:nvGraphicFramePr>
        <p:xfrm>
          <a:off x="246595" y="1279541"/>
          <a:ext cx="8379586" cy="3332480"/>
        </p:xfrm>
        <a:graphic>
          <a:graphicData uri="http://schemas.openxmlformats.org/drawingml/2006/table">
            <a:tbl>
              <a:tblPr firstRow="1" bandRow="1">
                <a:tableStyleId>{5C22544A-7EE6-4342-B048-85BDC9FD1C3A}</a:tableStyleId>
              </a:tblPr>
              <a:tblGrid>
                <a:gridCol w="2616074">
                  <a:extLst>
                    <a:ext uri="{9D8B030D-6E8A-4147-A177-3AD203B41FA5}">
                      <a16:colId xmlns:a16="http://schemas.microsoft.com/office/drawing/2014/main" val="20295282"/>
                    </a:ext>
                  </a:extLst>
                </a:gridCol>
                <a:gridCol w="2485882">
                  <a:extLst>
                    <a:ext uri="{9D8B030D-6E8A-4147-A177-3AD203B41FA5}">
                      <a16:colId xmlns:a16="http://schemas.microsoft.com/office/drawing/2014/main" val="3426124797"/>
                    </a:ext>
                  </a:extLst>
                </a:gridCol>
                <a:gridCol w="3277630">
                  <a:extLst>
                    <a:ext uri="{9D8B030D-6E8A-4147-A177-3AD203B41FA5}">
                      <a16:colId xmlns:a16="http://schemas.microsoft.com/office/drawing/2014/main" val="1933443291"/>
                    </a:ext>
                  </a:extLst>
                </a:gridCol>
              </a:tblGrid>
              <a:tr h="370840">
                <a:tc>
                  <a:txBody>
                    <a:bodyPr/>
                    <a:lstStyle/>
                    <a:p>
                      <a:r>
                        <a:rPr lang="en-US" dirty="0" smtClean="0"/>
                        <a:t>Role</a:t>
                      </a:r>
                      <a:endParaRPr lang="en-US" dirty="0"/>
                    </a:p>
                  </a:txBody>
                  <a:tcPr/>
                </a:tc>
                <a:tc>
                  <a:txBody>
                    <a:bodyPr/>
                    <a:lstStyle/>
                    <a:p>
                      <a:r>
                        <a:rPr lang="en-US" dirty="0" smtClean="0"/>
                        <a:t>Level of knowledge</a:t>
                      </a:r>
                      <a:endParaRPr lang="en-US" dirty="0"/>
                    </a:p>
                  </a:txBody>
                  <a:tcPr/>
                </a:tc>
                <a:tc>
                  <a:txBody>
                    <a:bodyPr/>
                    <a:lstStyle/>
                    <a:p>
                      <a:r>
                        <a:rPr lang="en-US" dirty="0" smtClean="0"/>
                        <a:t>Why</a:t>
                      </a:r>
                      <a:endParaRPr lang="en-US" dirty="0"/>
                    </a:p>
                  </a:txBody>
                  <a:tcPr/>
                </a:tc>
                <a:extLst>
                  <a:ext uri="{0D108BD9-81ED-4DB2-BD59-A6C34878D82A}">
                    <a16:rowId xmlns:a16="http://schemas.microsoft.com/office/drawing/2014/main" val="225245928"/>
                  </a:ext>
                </a:extLst>
              </a:tr>
              <a:tr h="370840">
                <a:tc>
                  <a:txBody>
                    <a:bodyPr/>
                    <a:lstStyle/>
                    <a:p>
                      <a:r>
                        <a:rPr lang="en-US" dirty="0" smtClean="0"/>
                        <a:t>District/building</a:t>
                      </a:r>
                      <a:r>
                        <a:rPr lang="en-US" baseline="0" dirty="0" smtClean="0"/>
                        <a:t> administrators</a:t>
                      </a:r>
                      <a:endParaRPr lang="en-US" dirty="0"/>
                    </a:p>
                  </a:txBody>
                  <a:tcPr/>
                </a:tc>
                <a:tc>
                  <a:txBody>
                    <a:bodyPr/>
                    <a:lstStyle/>
                    <a:p>
                      <a:r>
                        <a:rPr lang="en-US" dirty="0" smtClean="0"/>
                        <a:t>Detailed</a:t>
                      </a:r>
                      <a:endParaRPr lang="en-US" dirty="0"/>
                    </a:p>
                  </a:txBody>
                  <a:tcPr/>
                </a:tc>
                <a:tc>
                  <a:txBody>
                    <a:bodyPr/>
                    <a:lstStyle/>
                    <a:p>
                      <a:r>
                        <a:rPr lang="en-US" dirty="0" smtClean="0"/>
                        <a:t>Create district implementation</a:t>
                      </a:r>
                      <a:r>
                        <a:rPr lang="en-US" baseline="0" dirty="0" smtClean="0"/>
                        <a:t> plan</a:t>
                      </a:r>
                      <a:endParaRPr lang="en-US" dirty="0"/>
                    </a:p>
                  </a:txBody>
                  <a:tcPr/>
                </a:tc>
                <a:extLst>
                  <a:ext uri="{0D108BD9-81ED-4DB2-BD59-A6C34878D82A}">
                    <a16:rowId xmlns:a16="http://schemas.microsoft.com/office/drawing/2014/main" val="174752082"/>
                  </a:ext>
                </a:extLst>
              </a:tr>
              <a:tr h="370840">
                <a:tc>
                  <a:txBody>
                    <a:bodyPr/>
                    <a:lstStyle/>
                    <a:p>
                      <a:r>
                        <a:rPr lang="en-US" dirty="0" smtClean="0"/>
                        <a:t>Counselors</a:t>
                      </a:r>
                      <a:endParaRPr lang="en-US" dirty="0"/>
                    </a:p>
                  </a:txBody>
                  <a:tcPr/>
                </a:tc>
                <a:tc>
                  <a:txBody>
                    <a:bodyPr/>
                    <a:lstStyle/>
                    <a:p>
                      <a:r>
                        <a:rPr lang="en-US" dirty="0" smtClean="0"/>
                        <a:t>Detailed</a:t>
                      </a:r>
                      <a:endParaRPr lang="en-US" dirty="0"/>
                    </a:p>
                  </a:txBody>
                  <a:tcPr/>
                </a:tc>
                <a:tc>
                  <a:txBody>
                    <a:bodyPr/>
                    <a:lstStyle/>
                    <a:p>
                      <a:r>
                        <a:rPr lang="en-US" dirty="0" smtClean="0"/>
                        <a:t>Help</a:t>
                      </a:r>
                      <a:r>
                        <a:rPr lang="en-US" baseline="0" dirty="0" smtClean="0"/>
                        <a:t> students reach graduation and plan their next steps</a:t>
                      </a:r>
                      <a:endParaRPr lang="en-US" dirty="0"/>
                    </a:p>
                  </a:txBody>
                  <a:tcPr/>
                </a:tc>
                <a:extLst>
                  <a:ext uri="{0D108BD9-81ED-4DB2-BD59-A6C34878D82A}">
                    <a16:rowId xmlns:a16="http://schemas.microsoft.com/office/drawing/2014/main" val="1678316811"/>
                  </a:ext>
                </a:extLst>
              </a:tr>
              <a:tr h="370840">
                <a:tc>
                  <a:txBody>
                    <a:bodyPr/>
                    <a:lstStyle/>
                    <a:p>
                      <a:r>
                        <a:rPr lang="en-US" dirty="0" smtClean="0"/>
                        <a:t>Instructional coaches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Specific information about district</a:t>
                      </a:r>
                      <a:r>
                        <a:rPr lang="en-US" baseline="0" dirty="0" smtClean="0"/>
                        <a:t> implementation</a:t>
                      </a:r>
                      <a:endParaRPr lang="en-US" dirty="0" smtClean="0"/>
                    </a:p>
                  </a:txBody>
                  <a:tcPr/>
                </a:tc>
                <a:tc>
                  <a:txBody>
                    <a:bodyPr/>
                    <a:lstStyle/>
                    <a:p>
                      <a:r>
                        <a:rPr lang="en-US" dirty="0" smtClean="0"/>
                        <a:t>Assist</a:t>
                      </a:r>
                      <a:r>
                        <a:rPr lang="en-US" baseline="0" dirty="0" smtClean="0"/>
                        <a:t> in carrying out district implementation plan</a:t>
                      </a:r>
                      <a:endParaRPr lang="en-US" dirty="0"/>
                    </a:p>
                  </a:txBody>
                  <a:tcPr/>
                </a:tc>
                <a:extLst>
                  <a:ext uri="{0D108BD9-81ED-4DB2-BD59-A6C34878D82A}">
                    <a16:rowId xmlns:a16="http://schemas.microsoft.com/office/drawing/2014/main" val="3943447471"/>
                  </a:ext>
                </a:extLst>
              </a:tr>
              <a:tr h="370840">
                <a:tc>
                  <a:txBody>
                    <a:bodyPr/>
                    <a:lstStyle/>
                    <a:p>
                      <a:r>
                        <a:rPr lang="en-US" dirty="0" smtClean="0"/>
                        <a:t>Secondary ELA, World Language, and ELD teachers</a:t>
                      </a:r>
                      <a:endParaRPr lang="en-US" dirty="0"/>
                    </a:p>
                  </a:txBody>
                  <a:tcPr/>
                </a:tc>
                <a:tc>
                  <a:txBody>
                    <a:bodyPr/>
                    <a:lstStyle/>
                    <a:p>
                      <a:r>
                        <a:rPr lang="en-US" dirty="0" smtClean="0"/>
                        <a:t>Specific information about district</a:t>
                      </a:r>
                      <a:r>
                        <a:rPr lang="en-US" baseline="0" dirty="0" smtClean="0"/>
                        <a:t> implementation</a:t>
                      </a:r>
                      <a:endParaRPr lang="en-US" dirty="0"/>
                    </a:p>
                  </a:txBody>
                  <a:tcPr/>
                </a:tc>
                <a:tc>
                  <a:txBody>
                    <a:bodyPr/>
                    <a:lstStyle/>
                    <a:p>
                      <a:r>
                        <a:rPr lang="en-US" dirty="0" smtClean="0"/>
                        <a:t>Design and deliver course content</a:t>
                      </a:r>
                      <a:r>
                        <a:rPr lang="en-US" baseline="0" dirty="0" smtClean="0"/>
                        <a:t> in alignment with Oregon standards</a:t>
                      </a:r>
                      <a:endParaRPr lang="en-US" dirty="0"/>
                    </a:p>
                  </a:txBody>
                  <a:tcPr/>
                </a:tc>
                <a:extLst>
                  <a:ext uri="{0D108BD9-81ED-4DB2-BD59-A6C34878D82A}">
                    <a16:rowId xmlns:a16="http://schemas.microsoft.com/office/drawing/2014/main" val="1378565054"/>
                  </a:ext>
                </a:extLst>
              </a:tr>
              <a:tr h="370840">
                <a:tc>
                  <a:txBody>
                    <a:bodyPr/>
                    <a:lstStyle/>
                    <a:p>
                      <a:r>
                        <a:rPr lang="en-US" dirty="0" smtClean="0"/>
                        <a:t>Secondary</a:t>
                      </a:r>
                      <a:r>
                        <a:rPr lang="en-US" baseline="0" dirty="0" smtClean="0"/>
                        <a:t> t</a:t>
                      </a:r>
                      <a:r>
                        <a:rPr lang="en-US" dirty="0" smtClean="0"/>
                        <a:t>eachers in other content areas, K-8</a:t>
                      </a:r>
                      <a:r>
                        <a:rPr lang="en-US" baseline="0" dirty="0" smtClean="0"/>
                        <a:t> </a:t>
                      </a:r>
                      <a:r>
                        <a:rPr lang="en-US" dirty="0" smtClean="0"/>
                        <a:t>teachers</a:t>
                      </a:r>
                      <a:endParaRPr lang="en-US" dirty="0"/>
                    </a:p>
                  </a:txBody>
                  <a:tcPr/>
                </a:tc>
                <a:tc>
                  <a:txBody>
                    <a:bodyPr/>
                    <a:lstStyle/>
                    <a:p>
                      <a:r>
                        <a:rPr lang="en-US" dirty="0" smtClean="0"/>
                        <a:t>General</a:t>
                      </a:r>
                      <a:r>
                        <a:rPr lang="en-US" baseline="0" dirty="0" smtClean="0"/>
                        <a:t> information about district implementation</a:t>
                      </a:r>
                      <a:endParaRPr lang="en-US" dirty="0"/>
                    </a:p>
                  </a:txBody>
                  <a:tcPr/>
                </a:tc>
                <a:tc>
                  <a:txBody>
                    <a:bodyPr/>
                    <a:lstStyle/>
                    <a:p>
                      <a:r>
                        <a:rPr lang="en-US" dirty="0" smtClean="0"/>
                        <a:t>Course</a:t>
                      </a:r>
                      <a:r>
                        <a:rPr lang="en-US" baseline="0" dirty="0" smtClean="0"/>
                        <a:t> sequencing, delivering courses in language other than English</a:t>
                      </a:r>
                      <a:endParaRPr lang="en-US" dirty="0"/>
                    </a:p>
                  </a:txBody>
                  <a:tcPr/>
                </a:tc>
                <a:extLst>
                  <a:ext uri="{0D108BD9-81ED-4DB2-BD59-A6C34878D82A}">
                    <a16:rowId xmlns:a16="http://schemas.microsoft.com/office/drawing/2014/main" val="2126978005"/>
                  </a:ext>
                </a:extLst>
              </a:tr>
              <a:tr h="370840">
                <a:tc>
                  <a:txBody>
                    <a:bodyPr/>
                    <a:lstStyle/>
                    <a:p>
                      <a:r>
                        <a:rPr lang="en-US" dirty="0" smtClean="0"/>
                        <a:t>Parents and students</a:t>
                      </a:r>
                      <a:endParaRPr lang="en-US" dirty="0"/>
                    </a:p>
                  </a:txBody>
                  <a:tcPr/>
                </a:tc>
                <a:tc>
                  <a:txBody>
                    <a:bodyPr/>
                    <a:lstStyle/>
                    <a:p>
                      <a:r>
                        <a:rPr lang="en-US" dirty="0" smtClean="0"/>
                        <a:t>Which district courses award what kind of credit</a:t>
                      </a:r>
                      <a:endParaRPr lang="en-US" dirty="0"/>
                    </a:p>
                  </a:txBody>
                  <a:tcPr/>
                </a:tc>
                <a:tc>
                  <a:txBody>
                    <a:bodyPr/>
                    <a:lstStyle/>
                    <a:p>
                      <a:r>
                        <a:rPr lang="en-US" dirty="0" smtClean="0"/>
                        <a:t>Make appropriate course-taking decisions</a:t>
                      </a:r>
                      <a:endParaRPr lang="en-US" dirty="0"/>
                    </a:p>
                  </a:txBody>
                  <a:tcPr/>
                </a:tc>
                <a:extLst>
                  <a:ext uri="{0D108BD9-81ED-4DB2-BD59-A6C34878D82A}">
                    <a16:rowId xmlns:a16="http://schemas.microsoft.com/office/drawing/2014/main" val="3228371435"/>
                  </a:ext>
                </a:extLst>
              </a:tr>
            </a:tbl>
          </a:graphicData>
        </a:graphic>
      </p:graphicFrame>
    </p:spTree>
    <p:extLst>
      <p:ext uri="{BB962C8B-B14F-4D97-AF65-F5344CB8AC3E}">
        <p14:creationId xmlns:p14="http://schemas.microsoft.com/office/powerpoint/2010/main" val="3442815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Instruction and Credits</a:t>
            </a:r>
            <a:endParaRPr lang="en-US" dirty="0"/>
          </a:p>
        </p:txBody>
      </p:sp>
    </p:spTree>
    <p:extLst>
      <p:ext uri="{BB962C8B-B14F-4D97-AF65-F5344CB8AC3E}">
        <p14:creationId xmlns:p14="http://schemas.microsoft.com/office/powerpoint/2010/main" val="2731261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8029816CF1E4B8953DCECE614844B" ma:contentTypeVersion="7" ma:contentTypeDescription="Create a new document." ma:contentTypeScope="" ma:versionID="ee74a7af51755f2cee16d8edb5609498">
  <xsd:schema xmlns:xsd="http://www.w3.org/2001/XMLSchema" xmlns:xs="http://www.w3.org/2001/XMLSchema" xmlns:p="http://schemas.microsoft.com/office/2006/metadata/properties" xmlns:ns1="http://schemas.microsoft.com/sharepoint/v3" xmlns:ns2="bedb96e7-8cd1-4b07-961c-190838dd806b" xmlns:ns3="54031767-dd6d-417c-ab73-583408f47564" targetNamespace="http://schemas.microsoft.com/office/2006/metadata/properties" ma:root="true" ma:fieldsID="b7173c67accea8a637e86036ceb21b46" ns1:_="" ns2:_="" ns3:_="">
    <xsd:import namespace="http://schemas.microsoft.com/sharepoint/v3"/>
    <xsd:import namespace="bedb96e7-8cd1-4b07-961c-190838dd806b"/>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db96e7-8cd1-4b07-961c-190838dd806b"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bedb96e7-8cd1-4b07-961c-190838dd806b">2022-05-10T16:29:24+00:00</Remediation_x0020_Date>
    <PublishingExpirationDate xmlns="http://schemas.microsoft.com/sharepoint/v3" xsi:nil="true"/>
    <PublishingStartDate xmlns="http://schemas.microsoft.com/sharepoint/v3" xsi:nil="true"/>
    <Estimated_x0020_Creation_x0020_Date xmlns="bedb96e7-8cd1-4b07-961c-190838dd806b" xsi:nil="true"/>
    <Priority xmlns="bedb96e7-8cd1-4b07-961c-190838dd806b">New</Priority>
  </documentManagement>
</p:properties>
</file>

<file path=customXml/itemProps1.xml><?xml version="1.0" encoding="utf-8"?>
<ds:datastoreItem xmlns:ds="http://schemas.openxmlformats.org/officeDocument/2006/customXml" ds:itemID="{81123F03-4F15-49E9-8D44-BC52F699B148}"/>
</file>

<file path=customXml/itemProps2.xml><?xml version="1.0" encoding="utf-8"?>
<ds:datastoreItem xmlns:ds="http://schemas.openxmlformats.org/officeDocument/2006/customXml" ds:itemID="{9B656DBB-E5BB-4B7D-8A55-C0C7C4034594}"/>
</file>

<file path=customXml/itemProps3.xml><?xml version="1.0" encoding="utf-8"?>
<ds:datastoreItem xmlns:ds="http://schemas.openxmlformats.org/officeDocument/2006/customXml" ds:itemID="{1C293FBD-4707-4461-BCA9-EA4D5969A814}"/>
</file>

<file path=docProps/app.xml><?xml version="1.0" encoding="utf-8"?>
<Properties xmlns="http://schemas.openxmlformats.org/officeDocument/2006/extended-properties" xmlns:vt="http://schemas.openxmlformats.org/officeDocument/2006/docPropsVTypes">
  <TotalTime>6579</TotalTime>
  <Words>7008</Words>
  <Application>Microsoft Office PowerPoint</Application>
  <PresentationFormat>On-screen Show (16:9)</PresentationFormat>
  <Paragraphs>376</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Blue_2021ODE</vt:lpstr>
      <vt:lpstr>Access to Linguistic Inclusion (HB 2056)</vt:lpstr>
      <vt:lpstr>Presentation Sequence</vt:lpstr>
      <vt:lpstr>Overview</vt:lpstr>
      <vt:lpstr>Access to Linguistic Inclusion</vt:lpstr>
      <vt:lpstr>Three Main Effects</vt:lpstr>
      <vt:lpstr>Students Are the Center</vt:lpstr>
      <vt:lpstr>Opportunities, Not Requirements</vt:lpstr>
      <vt:lpstr>Who Needs to Know About This Law?</vt:lpstr>
      <vt:lpstr>Instruction and Credits</vt:lpstr>
      <vt:lpstr>Language Arts: Instruction</vt:lpstr>
      <vt:lpstr>Language Arts: High School Credit</vt:lpstr>
      <vt:lpstr>World Language: Instruction</vt:lpstr>
      <vt:lpstr>World Language: High School Credit</vt:lpstr>
      <vt:lpstr>Credit Scenarios</vt:lpstr>
      <vt:lpstr>Credit Scenario A: English Language Development</vt:lpstr>
      <vt:lpstr>Credit Scenario A: English Language Development</vt:lpstr>
      <vt:lpstr>Credit Scenario B: English Language Development</vt:lpstr>
      <vt:lpstr>Credit Scenario B: English Language Development</vt:lpstr>
      <vt:lpstr>Credit Scenario C: World Language (French)</vt:lpstr>
      <vt:lpstr>Credit Scenario C: World Language (French)</vt:lpstr>
      <vt:lpstr>English Learners and Multilingual Students</vt:lpstr>
      <vt:lpstr>Multilingual Opportunities</vt:lpstr>
      <vt:lpstr>Multiple Credits</vt:lpstr>
      <vt:lpstr>Student Scenarios</vt:lpstr>
      <vt:lpstr>Student Scenario A</vt:lpstr>
      <vt:lpstr>Student Scenario A</vt:lpstr>
      <vt:lpstr>Student Scenario B</vt:lpstr>
      <vt:lpstr>Student Scenario B</vt:lpstr>
      <vt:lpstr>Student Scenario C</vt:lpstr>
      <vt:lpstr>Student Scenario C</vt:lpstr>
      <vt:lpstr>Licensure and Credentialing</vt:lpstr>
      <vt:lpstr>Endorsement Requirements</vt:lpstr>
      <vt:lpstr>“Involving” Appropriately Endorsed Teachers</vt:lpstr>
      <vt:lpstr>Are New Endorsements Required?</vt:lpstr>
      <vt:lpstr>Endorsement Scenarios</vt:lpstr>
      <vt:lpstr>Endorsement Scenario A: Advanced ELD</vt:lpstr>
      <vt:lpstr>Endorsement Scenario A: Advanced ELD</vt:lpstr>
      <vt:lpstr>Endorsement Scenario B: Humanities (English)</vt:lpstr>
      <vt:lpstr>Endorsement Scenario B: Humanities (English)</vt:lpstr>
      <vt:lpstr>Endorsement Scenario C: Heritage Spanish III</vt:lpstr>
      <vt:lpstr>Endorsement Scenario C: Heritage Spanish III</vt:lpstr>
      <vt:lpstr>Important Considerations</vt:lpstr>
      <vt:lpstr>The Distinction Between ELA and ELP</vt:lpstr>
      <vt:lpstr>Potential Concerns</vt:lpstr>
      <vt:lpstr>Potential Concerns 1</vt:lpstr>
      <vt:lpstr>Potential Concerns 2</vt:lpstr>
      <vt:lpstr>Potential Concerns 3</vt:lpstr>
      <vt:lpstr>Potential Concerns 4</vt:lpstr>
      <vt:lpstr>Potential Concerns 5</vt:lpstr>
      <vt:lpstr>Learn More About Access to Linguistic Inclusion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Linguistic Inclusion (HB 2056)</dc:title>
  <dc:creator>WOLCOTT Ben * ODE</dc:creator>
  <cp:lastModifiedBy>"WolcottB"</cp:lastModifiedBy>
  <cp:revision>104</cp:revision>
  <dcterms:modified xsi:type="dcterms:W3CDTF">2022-05-09T15:04:49Z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0x01010048F8029816CF1E4B8953DCECE614844B</vt:lpwstr>
  </property>
</Properties>
</file>