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</p:sldMasterIdLst>
  <p:notesMasterIdLst>
    <p:notesMasterId r:id="rId17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8288000" cy="10287000"/>
  <p:notesSz cx="6858000" cy="9144000"/>
  <p:embeddedFontLst>
    <p:embeddedFont>
      <p:font typeface="Fira Sans Extra Condensed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Medium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Ale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customXml" Target="../customXml/item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3ce0e307bd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13ce0e307bd_0_6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13ce0e307bd_0_6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43dad08b7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43dad08b79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143dad08b79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540234060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5402340606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15402340606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43dad08b7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43dad08b79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143dad08b79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43dad08b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g143dad08b7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143dad08b7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48cc1e91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48cc1e91b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g148cc1e91b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56c3b880c9_2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56c3b880c9_2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43dad08b7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143dad08b79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143dad08b79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53be826e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53be826e7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153be826e7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43dad08b7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43dad08b79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143dad08b79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53be826e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153be826e79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153be826e79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43dad08b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43dad08b79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143dad08b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43dad08b7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43dad08b79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143dad08b79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43dad08b7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43dad08b79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143dad08b79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2-Section Header">
  <p:cSld name="Blue_2-Section Header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09281" y="3733136"/>
            <a:ext cx="17662800" cy="285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200"/>
              <a:buFont typeface="Calibri"/>
              <a:buNone/>
              <a:defRPr sz="10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4-Content with Caption">
  <p:cSld name="Blue_4-Content with Caption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09283" y="322730"/>
            <a:ext cx="7095600" cy="964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075766" y="1169468"/>
            <a:ext cx="58977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7774782" y="1169471"/>
            <a:ext cx="9258300" cy="7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1075766" y="5310188"/>
            <a:ext cx="5897700" cy="3481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6-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79539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9944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7-Comparison">
  <p:cSld name="Blue_7-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075764" y="2521745"/>
            <a:ext cx="7920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1075764" y="3757613"/>
            <a:ext cx="79206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994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9944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8-Title Only">
  <p:cSld name="Blue_8-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0-Large Type">
  <p:cSld name="Blue_10-Large Type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0"/>
              <a:buFont typeface="Calibri"/>
              <a:buNone/>
              <a:defRPr sz="1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2286000" y="6004776"/>
            <a:ext cx="1371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1-Follow Us">
  <p:cSld name="Blue_11-Follow Us">
    <p:bg>
      <p:bgPr>
        <a:solidFill>
          <a:schemeClr val="accen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0"/>
              <a:buFont typeface="Calibri"/>
              <a:buNone/>
              <a:defRPr sz="1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18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435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7440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4077435" y="6065103"/>
            <a:ext cx="102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-Title Slide">
  <p:cSld name="Green_1-Title Slide">
    <p:bg>
      <p:bgPr>
        <a:solidFill>
          <a:schemeClr val="accent5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09282" y="8922123"/>
            <a:ext cx="17662800" cy="10488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208199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2286000" y="3730051"/>
            <a:ext cx="137160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100"/>
              <a:buFont typeface="Calibri"/>
              <a:buNone/>
              <a:defRPr sz="81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39" name="Google Shape;139;p1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4-Content with Caption">
  <p:cSld name="Green_4-Content with Caption">
    <p:bg>
      <p:bgPr>
        <a:solidFill>
          <a:schemeClr val="accent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09283" y="322730"/>
            <a:ext cx="7095600" cy="9648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075766" y="1169468"/>
            <a:ext cx="5897700" cy="3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Calibri"/>
              <a:buNone/>
              <a:defRPr sz="6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7774782" y="1169471"/>
            <a:ext cx="9258300" cy="7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47" name="Google Shape;147;p20"/>
          <p:cNvSpPr>
            <a:spLocks noGrp="1"/>
          </p:cNvSpPr>
          <p:nvPr>
            <p:ph type="pic" idx="2"/>
          </p:nvPr>
        </p:nvSpPr>
        <p:spPr>
          <a:xfrm>
            <a:off x="1075766" y="5310188"/>
            <a:ext cx="5897700" cy="34815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0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5-Title and Content">
  <p:cSld name="Green_5-Title and Content">
    <p:bg>
      <p:bgPr>
        <a:solidFill>
          <a:schemeClr val="accent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6-Two Content">
  <p:cSld name="Green_6-Two Content">
    <p:bg>
      <p:bgPr>
        <a:solidFill>
          <a:schemeClr val="accent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79539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9944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3-Title Bar and Content">
  <p:cSld name="Blue_3-Title Bar and Content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309282" y="322730"/>
            <a:ext cx="17662800" cy="209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7-Comparison">
  <p:cSld name="Green_7-Comparison">
    <p:bg>
      <p:bgPr>
        <a:solidFill>
          <a:schemeClr val="accent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1075764" y="2521745"/>
            <a:ext cx="7920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 b="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2"/>
          </p:nvPr>
        </p:nvSpPr>
        <p:spPr>
          <a:xfrm>
            <a:off x="1075764" y="3757613"/>
            <a:ext cx="79206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994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 b="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9944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alibri"/>
              <a:buNone/>
              <a:defRPr sz="4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8-Title Only">
  <p:cSld name="Green_8-Title Only">
    <p:bg>
      <p:bgPr>
        <a:solidFill>
          <a:schemeClr val="accent5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9-Blank">
  <p:cSld name="Green_9-Blank">
    <p:bg>
      <p:bgPr>
        <a:solidFill>
          <a:schemeClr val="accent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1075764" y="989937"/>
            <a:ext cx="16176900" cy="8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0-Large Type">
  <p:cSld name="Green_10-Large Type">
    <p:bg>
      <p:bgPr>
        <a:solidFill>
          <a:schemeClr val="accent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0"/>
              <a:buFont typeface="Calibri"/>
              <a:buNone/>
              <a:defRPr sz="18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1"/>
          </p:nvPr>
        </p:nvSpPr>
        <p:spPr>
          <a:xfrm>
            <a:off x="2286000" y="6004776"/>
            <a:ext cx="1371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1-Follow Us">
  <p:cSld name="Green_11-Follow Us">
    <p:bg>
      <p:bgPr>
        <a:solidFill>
          <a:schemeClr val="accent5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0"/>
              <a:buFont typeface="Calibri"/>
              <a:buNone/>
              <a:defRPr sz="18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190" name="Google Shape;190;p27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435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7440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4077435" y="6065103"/>
            <a:ext cx="102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-Title Slide">
  <p:cSld name="Gold_1-Title Slide">
    <p:bg>
      <p:bgPr>
        <a:solidFill>
          <a:schemeClr val="accent4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309282" y="8922123"/>
            <a:ext cx="17662800" cy="10488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208199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>
            <a:spLocks noGrp="1"/>
          </p:cNvSpPr>
          <p:nvPr>
            <p:ph type="ctrTitle"/>
          </p:nvPr>
        </p:nvSpPr>
        <p:spPr>
          <a:xfrm>
            <a:off x="2286000" y="3730051"/>
            <a:ext cx="137160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100"/>
              <a:buFont typeface="Calibri"/>
              <a:buNone/>
              <a:defRPr sz="81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01" name="Google Shape;201;p28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4-Content with Caption">
  <p:cSld name="Gold_4-Content with Caption">
    <p:bg>
      <p:bgPr>
        <a:solidFill>
          <a:schemeClr val="accent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309283" y="322730"/>
            <a:ext cx="7095600" cy="9648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1075766" y="1169468"/>
            <a:ext cx="58977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600"/>
              <a:buFont typeface="Calibri"/>
              <a:buNone/>
              <a:defRPr sz="6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7774782" y="1169471"/>
            <a:ext cx="9258300" cy="7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209" name="Google Shape;209;p29"/>
          <p:cNvSpPr>
            <a:spLocks noGrp="1"/>
          </p:cNvSpPr>
          <p:nvPr>
            <p:ph type="pic" idx="2"/>
          </p:nvPr>
        </p:nvSpPr>
        <p:spPr>
          <a:xfrm>
            <a:off x="1075766" y="5310188"/>
            <a:ext cx="5897700" cy="3481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29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6-Two Content">
  <p:cSld name="Gold_6-Two Content">
    <p:bg>
      <p:bgPr>
        <a:solidFill>
          <a:schemeClr val="accent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79539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9944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7-Comparison">
  <p:cSld name="Gold_7-Comparison"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1075764" y="2521745"/>
            <a:ext cx="7920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 b="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"/>
          </p:nvPr>
        </p:nvSpPr>
        <p:spPr>
          <a:xfrm>
            <a:off x="1075764" y="3757613"/>
            <a:ext cx="79206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994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 b="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9944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 sz="48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8-Title Only">
  <p:cSld name="Gold_8-Title Only">
    <p:bg>
      <p:bgPr>
        <a:solidFill>
          <a:schemeClr val="accent4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3-Title Bar and Content">
  <p:cSld name="Gold_3-Title Bar and Content">
    <p:bg>
      <p:bgPr>
        <a:solidFill>
          <a:schemeClr val="accent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309282" y="322730"/>
            <a:ext cx="17662800" cy="20961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9-Blank">
  <p:cSld name="Gold_9-Blank">
    <p:bg>
      <p:bgPr>
        <a:solidFill>
          <a:schemeClr val="accent4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1075764" y="989937"/>
            <a:ext cx="16176900" cy="8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3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0-Large Type">
  <p:cSld name="Gold_10-Large Type">
    <p:bg>
      <p:bgPr>
        <a:solidFill>
          <a:schemeClr val="accent4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0"/>
              <a:buFont typeface="Calibri"/>
              <a:buNone/>
              <a:defRPr sz="18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1"/>
          </p:nvPr>
        </p:nvSpPr>
        <p:spPr>
          <a:xfrm>
            <a:off x="2286000" y="6004776"/>
            <a:ext cx="1371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1-Follow Us">
  <p:cSld name="Gold_11-Follow Us">
    <p:bg>
      <p:bgPr>
        <a:solidFill>
          <a:schemeClr val="accent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0"/>
              <a:buFont typeface="Calibri"/>
              <a:buNone/>
              <a:defRPr sz="18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247" name="Google Shape;247;p35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435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7440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4077435" y="6065103"/>
            <a:ext cx="102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-Title Slide">
  <p:cSld name="Orange_1-Title Slide">
    <p:bg>
      <p:bgPr>
        <a:solidFill>
          <a:schemeClr val="accent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09282" y="8922123"/>
            <a:ext cx="17662800" cy="10488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208199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>
            <a:spLocks noGrp="1"/>
          </p:cNvSpPr>
          <p:nvPr>
            <p:ph type="ctrTitle"/>
          </p:nvPr>
        </p:nvSpPr>
        <p:spPr>
          <a:xfrm>
            <a:off x="2286000" y="3730051"/>
            <a:ext cx="137160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100"/>
              <a:buFont typeface="Calibri"/>
              <a:buNone/>
              <a:defRPr sz="81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58" name="Google Shape;258;p36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2-Section Header">
  <p:cSld name="Orange_2-Section Header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7"/>
          <p:cNvSpPr/>
          <p:nvPr/>
        </p:nvSpPr>
        <p:spPr>
          <a:xfrm>
            <a:off x="309281" y="3733136"/>
            <a:ext cx="17662800" cy="28506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200"/>
              <a:buFont typeface="Calibri"/>
              <a:buNone/>
              <a:defRPr sz="102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265" name="Google Shape;265;p37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4-Content with Caption">
  <p:cSld name="Orange_4-Content with Caption">
    <p:bg>
      <p:bgPr>
        <a:solidFill>
          <a:schemeClr val="accent3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309283" y="322730"/>
            <a:ext cx="7095600" cy="9648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1075766" y="1169469"/>
            <a:ext cx="58977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alibri"/>
              <a:buNone/>
              <a:defRPr sz="6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7774782" y="1169471"/>
            <a:ext cx="9258300" cy="7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273" name="Google Shape;273;p38"/>
          <p:cNvSpPr>
            <a:spLocks noGrp="1"/>
          </p:cNvSpPr>
          <p:nvPr>
            <p:ph type="pic" idx="2"/>
          </p:nvPr>
        </p:nvSpPr>
        <p:spPr>
          <a:xfrm>
            <a:off x="1075766" y="5310188"/>
            <a:ext cx="5897700" cy="34815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38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5-Title and Content">
  <p:cSld name="Orange_5-Title and Content">
    <p:bg>
      <p:bgPr>
        <a:solidFill>
          <a:schemeClr val="accent3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6-Two Content">
  <p:cSld name="Orange_6-Two Content">
    <p:bg>
      <p:bgPr>
        <a:solidFill>
          <a:schemeClr val="accent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79539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9944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40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0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7-Comparison">
  <p:cSld name="Orange_7-Comparison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1075764" y="2521745"/>
            <a:ext cx="7920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2"/>
          </p:nvPr>
        </p:nvSpPr>
        <p:spPr>
          <a:xfrm>
            <a:off x="1075764" y="3757613"/>
            <a:ext cx="79206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994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91" name="Google Shape;291;p41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9944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1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8-Title Only">
  <p:cSld name="Orange_8-Title Only">
    <p:bg>
      <p:bgPr>
        <a:solidFill>
          <a:schemeClr val="accent3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2-Section Header">
  <p:cSld name="Gold_2-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309281" y="3733136"/>
            <a:ext cx="17662800" cy="28506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200"/>
              <a:buFont typeface="Calibri"/>
              <a:buNone/>
              <a:defRPr sz="102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5782236" y="9209689"/>
            <a:ext cx="6763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075764" y="9209689"/>
            <a:ext cx="42963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6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9-Blank">
  <p:cSld name="Orange_9-Blank">
    <p:bg>
      <p:bgPr>
        <a:solidFill>
          <a:schemeClr val="accent3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3"/>
          <p:cNvSpPr txBox="1">
            <a:spLocks noGrp="1"/>
          </p:cNvSpPr>
          <p:nvPr>
            <p:ph type="body" idx="1"/>
          </p:nvPr>
        </p:nvSpPr>
        <p:spPr>
          <a:xfrm>
            <a:off x="1075764" y="989937"/>
            <a:ext cx="16176900" cy="8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3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0-Large Type">
  <p:cSld name="Orange_10-Large Type">
    <p:bg>
      <p:bgPr>
        <a:solidFill>
          <a:schemeClr val="accent3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4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4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0"/>
              <a:buFont typeface="Calibri"/>
              <a:buNone/>
              <a:defRPr sz="18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subTitle" idx="1"/>
          </p:nvPr>
        </p:nvSpPr>
        <p:spPr>
          <a:xfrm>
            <a:off x="2286000" y="6004776"/>
            <a:ext cx="1371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4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1-Follow Us">
  <p:cSld name="Orange_11-Follow Us">
    <p:bg>
      <p:bgPr>
        <a:solidFill>
          <a:schemeClr val="accent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5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0"/>
              <a:buFont typeface="Calibri"/>
              <a:buNone/>
              <a:defRPr sz="18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p45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435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7440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 txBox="1"/>
          <p:nvPr/>
        </p:nvSpPr>
        <p:spPr>
          <a:xfrm>
            <a:off x="4077435" y="6065103"/>
            <a:ext cx="102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-Title Slide">
  <p:cSld name="Red_1-Title Slide">
    <p:bg>
      <p:bgPr>
        <a:solidFill>
          <a:schemeClr val="accen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6"/>
          <p:cNvSpPr/>
          <p:nvPr/>
        </p:nvSpPr>
        <p:spPr>
          <a:xfrm>
            <a:off x="309282" y="8922123"/>
            <a:ext cx="17662800" cy="10488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4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208199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>
            <a:spLocks noGrp="1"/>
          </p:cNvSpPr>
          <p:nvPr>
            <p:ph type="ctrTitle"/>
          </p:nvPr>
        </p:nvSpPr>
        <p:spPr>
          <a:xfrm>
            <a:off x="2286000" y="3730051"/>
            <a:ext cx="137160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100"/>
              <a:buFont typeface="Calibri"/>
              <a:buNone/>
              <a:defRPr sz="8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27" name="Google Shape;327;p46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2-Section Header">
  <p:cSld name="Red_2-Section Header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7"/>
          <p:cNvSpPr/>
          <p:nvPr/>
        </p:nvSpPr>
        <p:spPr>
          <a:xfrm>
            <a:off x="309281" y="3733136"/>
            <a:ext cx="17662800" cy="28506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7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0"/>
              <a:buFont typeface="Calibri"/>
              <a:buNone/>
              <a:defRPr sz="10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47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3-Title Bar and Content">
  <p:cSld name="Red_3-Title Bar and Content">
    <p:bg>
      <p:bgPr>
        <a:solidFill>
          <a:schemeClr val="accent2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8"/>
          <p:cNvSpPr/>
          <p:nvPr/>
        </p:nvSpPr>
        <p:spPr>
          <a:xfrm>
            <a:off x="309282" y="322730"/>
            <a:ext cx="17662800" cy="20961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8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8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4-Content with Caption">
  <p:cSld name="Red_4-Content with Caption">
    <p:bg>
      <p:bgPr>
        <a:solidFill>
          <a:schemeClr val="accen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9"/>
          <p:cNvSpPr/>
          <p:nvPr/>
        </p:nvSpPr>
        <p:spPr>
          <a:xfrm>
            <a:off x="309283" y="322730"/>
            <a:ext cx="7095600" cy="9648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9"/>
          <p:cNvSpPr txBox="1">
            <a:spLocks noGrp="1"/>
          </p:cNvSpPr>
          <p:nvPr>
            <p:ph type="title"/>
          </p:nvPr>
        </p:nvSpPr>
        <p:spPr>
          <a:xfrm>
            <a:off x="1075766" y="1169469"/>
            <a:ext cx="5897700" cy="3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alibri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7774782" y="1169471"/>
            <a:ext cx="9258300" cy="7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349" name="Google Shape;349;p49"/>
          <p:cNvSpPr>
            <a:spLocks noGrp="1"/>
          </p:cNvSpPr>
          <p:nvPr>
            <p:ph type="pic" idx="2"/>
          </p:nvPr>
        </p:nvSpPr>
        <p:spPr>
          <a:xfrm>
            <a:off x="1075766" y="5310188"/>
            <a:ext cx="5897700" cy="34815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9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5-Title and Content">
  <p:cSld name="Red_5-Title and Content">
    <p:bg>
      <p:bgPr>
        <a:solidFill>
          <a:schemeClr val="accen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0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0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6-Two Content">
  <p:cSld name="Red_6-Two Content">
    <p:bg>
      <p:bgPr>
        <a:solidFill>
          <a:schemeClr val="accent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1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79539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1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9944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1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7-Comparison">
  <p:cSld name="Red_7-Comparison">
    <p:bg>
      <p:bgPr>
        <a:solidFill>
          <a:schemeClr val="accen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>
            <a:spLocks noGrp="1"/>
          </p:cNvSpPr>
          <p:nvPr>
            <p:ph type="body" idx="1"/>
          </p:nvPr>
        </p:nvSpPr>
        <p:spPr>
          <a:xfrm>
            <a:off x="1075764" y="2521745"/>
            <a:ext cx="7920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65" name="Google Shape;365;p52"/>
          <p:cNvSpPr txBox="1">
            <a:spLocks noGrp="1"/>
          </p:cNvSpPr>
          <p:nvPr>
            <p:ph type="body" idx="2"/>
          </p:nvPr>
        </p:nvSpPr>
        <p:spPr>
          <a:xfrm>
            <a:off x="1075764" y="3757613"/>
            <a:ext cx="79206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52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994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67" name="Google Shape;367;p52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9944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2-Section Header">
  <p:cSld name="Green_2-Section Header">
    <p:bg>
      <p:bgPr>
        <a:solidFill>
          <a:schemeClr val="accent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309281" y="3733136"/>
            <a:ext cx="17662800" cy="28506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200"/>
              <a:buFont typeface="Calibri"/>
              <a:buNone/>
              <a:defRPr sz="10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7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8-Title Only">
  <p:cSld name="Red_8-Title Only">
    <p:bg>
      <p:bgPr>
        <a:solidFill>
          <a:schemeClr val="accen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3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3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3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9-Blank">
  <p:cSld name="Red_9-Blank">
    <p:bg>
      <p:bgPr>
        <a:solidFill>
          <a:schemeClr val="accent2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4"/>
          <p:cNvSpPr txBox="1">
            <a:spLocks noGrp="1"/>
          </p:cNvSpPr>
          <p:nvPr>
            <p:ph type="body" idx="1"/>
          </p:nvPr>
        </p:nvSpPr>
        <p:spPr>
          <a:xfrm>
            <a:off x="1075764" y="989937"/>
            <a:ext cx="16176900" cy="8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0-Large Type">
  <p:cSld name="Red_10-Large Type">
    <p:bg>
      <p:bgPr>
        <a:solidFill>
          <a:schemeClr val="accent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5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5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0"/>
              <a:buFont typeface="Calibri"/>
              <a:buNone/>
              <a:defRPr sz="18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5"/>
          <p:cNvSpPr txBox="1">
            <a:spLocks noGrp="1"/>
          </p:cNvSpPr>
          <p:nvPr>
            <p:ph type="subTitle" idx="1"/>
          </p:nvPr>
        </p:nvSpPr>
        <p:spPr>
          <a:xfrm>
            <a:off x="2286000" y="6004776"/>
            <a:ext cx="1371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6" name="Google Shape;386;p5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1-Follow Us">
  <p:cSld name="Red_11-Follow Us">
    <p:bg>
      <p:bgPr>
        <a:solidFill>
          <a:schemeClr val="accen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5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6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0"/>
              <a:buFont typeface="Calibri"/>
              <a:buNone/>
              <a:defRPr sz="18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392" name="Google Shape;392;p56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435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6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7440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6"/>
          <p:cNvSpPr txBox="1"/>
          <p:nvPr/>
        </p:nvSpPr>
        <p:spPr>
          <a:xfrm>
            <a:off x="4077435" y="6065103"/>
            <a:ext cx="102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-Title Slide">
  <p:cSld name="Teal_1-Title Slide">
    <p:bg>
      <p:bgPr>
        <a:solidFill>
          <a:schemeClr val="dk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309282" y="8922123"/>
            <a:ext cx="17662800" cy="10488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5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208199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7"/>
          <p:cNvSpPr txBox="1">
            <a:spLocks noGrp="1"/>
          </p:cNvSpPr>
          <p:nvPr>
            <p:ph type="ctrTitle"/>
          </p:nvPr>
        </p:nvSpPr>
        <p:spPr>
          <a:xfrm>
            <a:off x="2286000" y="3730051"/>
            <a:ext cx="137160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100"/>
              <a:buFont typeface="Calibri"/>
              <a:buNone/>
              <a:defRPr sz="81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03" name="Google Shape;403;p57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2-Section Header">
  <p:cSld name="Teal_2-Section Header">
    <p:bg>
      <p:bgPr>
        <a:solidFill>
          <a:schemeClr val="dk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309281" y="3733136"/>
            <a:ext cx="17662800" cy="28506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8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00"/>
              <a:buFont typeface="Calibri"/>
              <a:buNone/>
              <a:defRPr sz="10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410" name="Google Shape;410;p58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0655" y="321073"/>
            <a:ext cx="3186689" cy="32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8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3-Title Bar and Content">
  <p:cSld name="Teal_3-Title Bar and Content"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9"/>
          <p:cNvSpPr/>
          <p:nvPr/>
        </p:nvSpPr>
        <p:spPr>
          <a:xfrm>
            <a:off x="309282" y="322730"/>
            <a:ext cx="17662800" cy="20961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9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9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4-Content with Caption">
  <p:cSld name="Teal_4-Content with Caption">
    <p:bg>
      <p:bgPr>
        <a:solidFill>
          <a:schemeClr val="dk2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309283" y="322730"/>
            <a:ext cx="7095600" cy="9648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 txBox="1">
            <a:spLocks noGrp="1"/>
          </p:cNvSpPr>
          <p:nvPr>
            <p:ph type="title"/>
          </p:nvPr>
        </p:nvSpPr>
        <p:spPr>
          <a:xfrm>
            <a:off x="1075766" y="1169469"/>
            <a:ext cx="5897700" cy="3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0"/>
          <p:cNvSpPr txBox="1">
            <a:spLocks noGrp="1"/>
          </p:cNvSpPr>
          <p:nvPr>
            <p:ph type="body" idx="1"/>
          </p:nvPr>
        </p:nvSpPr>
        <p:spPr>
          <a:xfrm>
            <a:off x="7774782" y="1169471"/>
            <a:ext cx="9258300" cy="7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425" name="Google Shape;425;p60"/>
          <p:cNvSpPr>
            <a:spLocks noGrp="1"/>
          </p:cNvSpPr>
          <p:nvPr>
            <p:ph type="pic" idx="2"/>
          </p:nvPr>
        </p:nvSpPr>
        <p:spPr>
          <a:xfrm>
            <a:off x="1075766" y="5310188"/>
            <a:ext cx="5897700" cy="3481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60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0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5-Title and Content">
  <p:cSld name="Teal_5-Title and Content">
    <p:bg>
      <p:bgPr>
        <a:solidFill>
          <a:schemeClr val="dk2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1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61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6-Two Content">
  <p:cSld name="Teal_6-Two Content">
    <p:bg>
      <p:bgPr>
        <a:solidFill>
          <a:schemeClr val="dk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2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79539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62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994400" cy="6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6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3-Title Bar and Content">
  <p:cSld name="Green_3-Title Bar and Content">
    <p:bg>
      <p:bgPr>
        <a:solidFill>
          <a:schemeClr val="accent5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309282" y="322730"/>
            <a:ext cx="17662800" cy="20961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7-Comparison">
  <p:cSld name="Teal_7-Comparison">
    <p:bg>
      <p:bgPr>
        <a:solidFill>
          <a:schemeClr val="dk2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"/>
          <p:cNvSpPr txBox="1">
            <a:spLocks noGrp="1"/>
          </p:cNvSpPr>
          <p:nvPr>
            <p:ph type="body" idx="1"/>
          </p:nvPr>
        </p:nvSpPr>
        <p:spPr>
          <a:xfrm>
            <a:off x="1075764" y="2521745"/>
            <a:ext cx="7920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41" name="Google Shape;441;p63"/>
          <p:cNvSpPr txBox="1">
            <a:spLocks noGrp="1"/>
          </p:cNvSpPr>
          <p:nvPr>
            <p:ph type="body" idx="2"/>
          </p:nvPr>
        </p:nvSpPr>
        <p:spPr>
          <a:xfrm>
            <a:off x="1075764" y="3757613"/>
            <a:ext cx="79206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63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994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43" name="Google Shape;443;p63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994400" cy="5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63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3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8-Title Only">
  <p:cSld name="Teal_8-Title Only">
    <p:bg>
      <p:bgPr>
        <a:solidFill>
          <a:schemeClr val="dk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4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4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4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4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9-Blank">
  <p:cSld name="Teal_9-Blank">
    <p:bg>
      <p:bgPr>
        <a:solidFill>
          <a:schemeClr val="dk2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5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5"/>
          <p:cNvSpPr txBox="1">
            <a:spLocks noGrp="1"/>
          </p:cNvSpPr>
          <p:nvPr>
            <p:ph type="body" idx="1"/>
          </p:nvPr>
        </p:nvSpPr>
        <p:spPr>
          <a:xfrm>
            <a:off x="1075764" y="989937"/>
            <a:ext cx="16176900" cy="8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65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5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0-Large Type">
  <p:cSld name="Teal_10-Large Type">
    <p:bg>
      <p:bgPr>
        <a:solidFill>
          <a:schemeClr val="dk2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6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66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6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0"/>
              <a:buFont typeface="Calibri"/>
              <a:buNone/>
              <a:defRPr sz="18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66"/>
          <p:cNvSpPr txBox="1">
            <a:spLocks noGrp="1"/>
          </p:cNvSpPr>
          <p:nvPr>
            <p:ph type="subTitle" idx="1"/>
          </p:nvPr>
        </p:nvSpPr>
        <p:spPr>
          <a:xfrm>
            <a:off x="2286000" y="6004776"/>
            <a:ext cx="13716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66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1-Follow Us">
  <p:cSld name="Teal_11-Follow Us">
    <p:bg>
      <p:bgPr>
        <a:solidFill>
          <a:schemeClr val="dk2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7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6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305" y="5773342"/>
            <a:ext cx="1929388" cy="36576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7"/>
          <p:cNvSpPr txBox="1">
            <a:spLocks noGrp="1"/>
          </p:cNvSpPr>
          <p:nvPr>
            <p:ph type="ctrTitle"/>
          </p:nvPr>
        </p:nvSpPr>
        <p:spPr>
          <a:xfrm>
            <a:off x="2286000" y="224868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0"/>
              <a:buFont typeface="Calibri"/>
              <a:buNone/>
              <a:defRPr sz="18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468" name="Google Shape;468;p67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435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7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7440" y="6065103"/>
            <a:ext cx="750060" cy="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7"/>
          <p:cNvSpPr txBox="1"/>
          <p:nvPr/>
        </p:nvSpPr>
        <p:spPr>
          <a:xfrm>
            <a:off x="4077435" y="6065103"/>
            <a:ext cx="102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7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7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8"/>
          <p:cNvSpPr txBox="1">
            <a:spLocks noGrp="1"/>
          </p:cNvSpPr>
          <p:nvPr>
            <p:ph type="title"/>
          </p:nvPr>
        </p:nvSpPr>
        <p:spPr>
          <a:xfrm>
            <a:off x="1420550" y="1073300"/>
            <a:ext cx="15447000" cy="9624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3-Title Bar and Content">
  <p:cSld name="Orange_3-Title Bar and Content">
    <p:bg>
      <p:bgPr>
        <a:solidFill>
          <a:schemeClr val="accent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309282" y="322730"/>
            <a:ext cx="17662800" cy="20961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5-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5-Title and Content">
  <p:cSld name="Gold_5-Title and Content">
    <p:bg>
      <p:bgPr>
        <a:solidFill>
          <a:schemeClr val="accent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1075764" y="9282073"/>
            <a:ext cx="1147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09282" y="322730"/>
            <a:ext cx="17662800" cy="964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075764" y="2738438"/>
            <a:ext cx="161769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 descr="Decorative line break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207005" y="2337540"/>
            <a:ext cx="1929388" cy="365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anstockphoto.com/community-of-hands-29794194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stockphoto.com/community-of-hands-29794194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rasotamagazine.com/health-and-fitness/2021/11/how-to-practice-gratitu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www.birdspot.co.uk/bird-behaviour/starling-murmura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bout.fb.com/news/2021/11/facebook-widely-viewed-content-report-q3-202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ft.org/ae/summer2021/jagers_skoog-hoffman_barthelus_schl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i="1" dirty="0" smtClean="0">
                <a:latin typeface="Aleo" panose="020B0604020202020204" charset="0"/>
              </a:rPr>
              <a:t>Submission of “Preliminary Description of the Proposed Social Emotional Learning Standards Framework Report: HB 2166”</a:t>
            </a:r>
            <a:endParaRPr lang="en-US" sz="6000" b="1" i="1" dirty="0">
              <a:latin typeface="Ale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0547" y="6988357"/>
            <a:ext cx="9144000" cy="21805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600"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A Report to the State Board of Education</a:t>
            </a:r>
          </a:p>
          <a:p>
            <a:pPr lvl="0"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600"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Required by HB 2166 (2021)</a:t>
            </a:r>
          </a:p>
          <a:p>
            <a:pPr lvl="0" algn="ctr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3600"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September 22</a:t>
            </a:r>
            <a:r>
              <a:rPr lang="en-US" sz="4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60735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8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SEL Framework: System Standards 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593" name="Google Shape;593;p78"/>
          <p:cNvSpPr txBox="1">
            <a:spLocks noGrp="1"/>
          </p:cNvSpPr>
          <p:nvPr>
            <p:ph type="body" idx="1"/>
          </p:nvPr>
        </p:nvSpPr>
        <p:spPr>
          <a:xfrm>
            <a:off x="1075775" y="3343813"/>
            <a:ext cx="8766600" cy="51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3630" b="1"/>
              <a:t>Student Success Plan Groups:</a:t>
            </a:r>
            <a:r>
              <a:rPr lang="en-US" sz="3630"/>
              <a:t> African American/Black, American Indian/Alaska Native, Latino/a/x, LGBTQ2SIA+, English Language Learner and Special Education. </a:t>
            </a:r>
            <a:endParaRPr sz="363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630"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1018"/>
              <a:buNone/>
            </a:pPr>
            <a:r>
              <a:rPr lang="en-US" sz="3630"/>
              <a:t>Identified Student Success Plan domains &amp; key components that are related to SEL:</a:t>
            </a:r>
            <a:endParaRPr sz="3630"/>
          </a:p>
          <a:p>
            <a:pPr marL="914400" lvl="1" indent="-459105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3630"/>
              <a:buFont typeface="Calibri"/>
              <a:buChar char="•"/>
            </a:pPr>
            <a:r>
              <a:rPr lang="en-US" sz="3630"/>
              <a:t>School Conditions</a:t>
            </a:r>
            <a:endParaRPr sz="3630"/>
          </a:p>
          <a:p>
            <a:pPr marL="914400" lvl="1" indent="-459105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3630"/>
              <a:buFont typeface="Calibri"/>
              <a:buChar char="•"/>
            </a:pPr>
            <a:r>
              <a:rPr lang="en-US" sz="3630"/>
              <a:t>Community Collaboration </a:t>
            </a:r>
            <a:endParaRPr sz="3630"/>
          </a:p>
          <a:p>
            <a:pPr marL="914400" lvl="1" indent="-459105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3630"/>
              <a:buFont typeface="Calibri"/>
              <a:buChar char="•"/>
            </a:pPr>
            <a:r>
              <a:rPr lang="en-US" sz="3630"/>
              <a:t>State Role </a:t>
            </a:r>
            <a:endParaRPr sz="3630"/>
          </a:p>
        </p:txBody>
      </p:sp>
      <p:pic>
        <p:nvPicPr>
          <p:cNvPr id="594" name="Google Shape;594;p78" descr="Community of Hands" title="Fig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0725" y="3178050"/>
            <a:ext cx="7556725" cy="55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8"/>
          <p:cNvSpPr txBox="1"/>
          <p:nvPr/>
        </p:nvSpPr>
        <p:spPr>
          <a:xfrm>
            <a:off x="9910725" y="8979700"/>
            <a:ext cx="755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Figure 5.Community of Hands. Stock Photo. Retrieved from: </a:t>
            </a:r>
            <a:r>
              <a:rPr lang="en-US" sz="18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tooltip="community of hands"/>
              </a:rPr>
              <a:t>https://www.canstockphoto.com/community-of-hands-29794194.html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9"/>
          <p:cNvSpPr txBox="1">
            <a:spLocks noGrp="1"/>
          </p:cNvSpPr>
          <p:nvPr>
            <p:ph type="title"/>
          </p:nvPr>
        </p:nvSpPr>
        <p:spPr>
          <a:xfrm>
            <a:off x="1055539" y="5653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SEL Framework: Student Standards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604" name="Google Shape;604;p79"/>
          <p:cNvSpPr txBox="1"/>
          <p:nvPr/>
        </p:nvSpPr>
        <p:spPr>
          <a:xfrm>
            <a:off x="681225" y="3514325"/>
            <a:ext cx="77442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“Transformative SEL is a </a:t>
            </a:r>
            <a:r>
              <a:rPr lang="en-US" sz="36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-US" sz="3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whereby young people and adults build strong, respectful, and lasting, relationships that facilitate </a:t>
            </a:r>
            <a:r>
              <a:rPr lang="en-US" sz="36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co-learning</a:t>
            </a:r>
            <a:r>
              <a:rPr lang="en-US" sz="3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36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critically examine</a:t>
            </a:r>
            <a:r>
              <a:rPr lang="en-US" sz="3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root causes of inequity, and to develop </a:t>
            </a:r>
            <a:r>
              <a:rPr lang="en-US" sz="36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collaborative solutions</a:t>
            </a:r>
            <a:r>
              <a:rPr lang="en-US" sz="3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that lead to personal, community, and societal well-being.”</a:t>
            </a:r>
            <a:endParaRPr sz="36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- CASEL</a:t>
            </a:r>
            <a:endParaRPr sz="4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9" descr="SEL Framework" title="Braid"/>
          <p:cNvPicPr preferRelativeResize="0"/>
          <p:nvPr/>
        </p:nvPicPr>
        <p:blipFill rotWithShape="1">
          <a:blip r:embed="rId3">
            <a:alphaModFix/>
          </a:blip>
          <a:srcRect l="7467" r="4153"/>
          <a:stretch/>
        </p:blipFill>
        <p:spPr>
          <a:xfrm>
            <a:off x="8425425" y="2800923"/>
            <a:ext cx="9349548" cy="6694752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9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0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SEL Implementation Considerations 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612" name="Google Shape;612;p80" descr="Puzzle pieces" title="Figure 6"/>
          <p:cNvPicPr preferRelativeResize="0"/>
          <p:nvPr/>
        </p:nvPicPr>
        <p:blipFill rotWithShape="1">
          <a:blip r:embed="rId3">
            <a:alphaModFix/>
          </a:blip>
          <a:srcRect r="14008"/>
          <a:stretch/>
        </p:blipFill>
        <p:spPr>
          <a:xfrm>
            <a:off x="10175412" y="3209400"/>
            <a:ext cx="6880476" cy="5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80"/>
          <p:cNvSpPr txBox="1">
            <a:spLocks noGrp="1"/>
          </p:cNvSpPr>
          <p:nvPr>
            <p:ph type="body" idx="1"/>
          </p:nvPr>
        </p:nvSpPr>
        <p:spPr>
          <a:xfrm>
            <a:off x="1075775" y="2738450"/>
            <a:ext cx="9099600" cy="65916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highlight>
                  <a:srgbClr val="D9EAD3"/>
                </a:highlight>
              </a:rPr>
              <a:t>Student Standards</a:t>
            </a:r>
            <a:endParaRPr b="1">
              <a:highlight>
                <a:srgbClr val="D9EAD3"/>
              </a:highlight>
            </a:endParaRPr>
          </a:p>
          <a:p>
            <a:pPr marL="457200" lvl="0" indent="-400050" algn="l" rtl="0">
              <a:spcBef>
                <a:spcPts val="150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Apply across content and context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Include adults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Do not perpetuate historic harm</a:t>
            </a: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highlight>
                  <a:srgbClr val="D9EAD3"/>
                </a:highlight>
              </a:rPr>
              <a:t>System Standards</a:t>
            </a:r>
            <a:endParaRPr b="1">
              <a:highlight>
                <a:srgbClr val="D9EAD3"/>
              </a:highlight>
            </a:endParaRPr>
          </a:p>
          <a:p>
            <a:pPr marL="457200" lvl="0" indent="-400050" algn="l" rtl="0">
              <a:spcBef>
                <a:spcPts val="150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Further engagement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Resources (capacity, time, professional learning, FTE)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Integrate SEL implementation into cost modeling when it updates the QEM </a:t>
            </a:r>
            <a:endParaRPr/>
          </a:p>
        </p:txBody>
      </p:sp>
      <p:sp>
        <p:nvSpPr>
          <p:cNvPr id="615" name="Google Shape;615;p80"/>
          <p:cNvSpPr txBox="1"/>
          <p:nvPr/>
        </p:nvSpPr>
        <p:spPr>
          <a:xfrm>
            <a:off x="10175400" y="8786250"/>
            <a:ext cx="7453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6. Source unknown. 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1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latin typeface="Aleo"/>
                <a:ea typeface="Aleo"/>
                <a:cs typeface="Aleo"/>
                <a:sym typeface="Aleo"/>
              </a:rPr>
              <a:t>Next Steps</a:t>
            </a:r>
            <a:endParaRPr sz="6600" b="1"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HB 2166 Phase 2 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627" name="Google Shape;627;p82"/>
          <p:cNvSpPr txBox="1">
            <a:spLocks noGrp="1"/>
          </p:cNvSpPr>
          <p:nvPr>
            <p:ph type="body" idx="1"/>
          </p:nvPr>
        </p:nvSpPr>
        <p:spPr>
          <a:xfrm>
            <a:off x="781750" y="3282700"/>
            <a:ext cx="8503200" cy="60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highlight>
                  <a:srgbClr val="FFF2CC"/>
                </a:highlight>
              </a:rPr>
              <a:t>Charge:</a:t>
            </a:r>
            <a:r>
              <a:rPr lang="en-US" b="1"/>
              <a:t> </a:t>
            </a:r>
            <a:r>
              <a:rPr lang="en-US"/>
              <a:t>To develop K-12 SEL standards and framework to present to SBE for adoption by September 2023.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Currently reviewing and selecting members for Phase 2 SEL Advisory Group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Develop an engagement plan throughout the Standards work to include historically underserved groups and student voice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3200">
              <a:highlight>
                <a:srgbClr val="FAF5E3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highlight>
                <a:srgbClr val="FAF5E3"/>
              </a:highlight>
            </a:endParaRPr>
          </a:p>
        </p:txBody>
      </p:sp>
      <p:pic>
        <p:nvPicPr>
          <p:cNvPr id="629" name="Google Shape;629;p82" title="Figure 7"/>
          <p:cNvPicPr preferRelativeResize="0"/>
          <p:nvPr/>
        </p:nvPicPr>
        <p:blipFill rotWithShape="1">
          <a:blip r:embed="rId3">
            <a:alphaModFix/>
          </a:blip>
          <a:srcRect l="9125" r="5746"/>
          <a:stretch/>
        </p:blipFill>
        <p:spPr>
          <a:xfrm>
            <a:off x="10034825" y="3546475"/>
            <a:ext cx="7217850" cy="4770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82"/>
          <p:cNvSpPr txBox="1"/>
          <p:nvPr/>
        </p:nvSpPr>
        <p:spPr>
          <a:xfrm>
            <a:off x="10034825" y="8636800"/>
            <a:ext cx="7453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7. Starling </a:t>
            </a: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Murmuration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i="1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Biber</a:t>
            </a:r>
            <a:r>
              <a:rPr lang="en-US" sz="1800" i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J. 2018.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Photography Organization.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from: </a:t>
            </a:r>
            <a:r>
              <a:rPr lang="en-US" sz="18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tooltip="community of hands"/>
              </a:rPr>
              <a:t>https://www.canstockphoto.com/community-of-hands-29794194.html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4"/>
          <p:cNvSpPr txBox="1">
            <a:spLocks noGrp="1"/>
          </p:cNvSpPr>
          <p:nvPr>
            <p:ph type="ctrTitle"/>
          </p:nvPr>
        </p:nvSpPr>
        <p:spPr>
          <a:xfrm>
            <a:off x="1055541" y="6597736"/>
            <a:ext cx="16176900" cy="28506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 b="1" i="1">
                <a:latin typeface="Aleo"/>
                <a:ea typeface="Aleo"/>
                <a:cs typeface="Aleo"/>
                <a:sym typeface="Aleo"/>
              </a:rPr>
              <a:t>Questions?</a:t>
            </a:r>
            <a:endParaRPr sz="7900" b="1" i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667" name="Google Shape;667;p84"/>
          <p:cNvSpPr txBox="1">
            <a:spLocks noGrp="1"/>
          </p:cNvSpPr>
          <p:nvPr>
            <p:ph type="ctrTitle"/>
          </p:nvPr>
        </p:nvSpPr>
        <p:spPr>
          <a:xfrm>
            <a:off x="1233741" y="4034736"/>
            <a:ext cx="16176900" cy="28506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Thank you!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0"/>
          <p:cNvSpPr txBox="1">
            <a:spLocks noGrp="1"/>
          </p:cNvSpPr>
          <p:nvPr>
            <p:ph type="title"/>
          </p:nvPr>
        </p:nvSpPr>
        <p:spPr>
          <a:xfrm>
            <a:off x="1057239" y="5945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Agenda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487" name="Google Shape;487;p70"/>
          <p:cNvSpPr txBox="1"/>
          <p:nvPr/>
        </p:nvSpPr>
        <p:spPr>
          <a:xfrm>
            <a:off x="706050" y="3052550"/>
            <a:ext cx="7975800" cy="6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&amp; Purpose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 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 overview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 Engagement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Recommendations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Feedback, Q&amp;A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70" title="Hands and Heart"/>
          <p:cNvPicPr preferRelativeResize="0"/>
          <p:nvPr/>
        </p:nvPicPr>
        <p:blipFill rotWithShape="1">
          <a:blip r:embed="rId3">
            <a:alphaModFix/>
          </a:blip>
          <a:srcRect b="1438"/>
          <a:stretch/>
        </p:blipFill>
        <p:spPr>
          <a:xfrm>
            <a:off x="7896925" y="2728800"/>
            <a:ext cx="8943575" cy="602345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0"/>
          <p:cNvSpPr txBox="1"/>
          <p:nvPr/>
        </p:nvSpPr>
        <p:spPr>
          <a:xfrm>
            <a:off x="7896925" y="8902375"/>
            <a:ext cx="924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Figure 1. Hands and Heart. Perrin, J. 2021, Sarasota. Retrieved from: </a:t>
            </a:r>
            <a:r>
              <a:rPr lang="en-US" sz="18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tooltip="How To practice gratitude"/>
              </a:rPr>
              <a:t>https://www.sarasotamagazine.com/health-and-fitness/2021/11/how-to-practice-gratitude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1" title="Timeline"/>
          <p:cNvSpPr/>
          <p:nvPr/>
        </p:nvSpPr>
        <p:spPr>
          <a:xfrm>
            <a:off x="13" y="3257521"/>
            <a:ext cx="18288064" cy="7029504"/>
          </a:xfrm>
          <a:custGeom>
            <a:avLst/>
            <a:gdLst/>
            <a:ahLst/>
            <a:cxnLst/>
            <a:rect l="l" t="t" r="r" b="b"/>
            <a:pathLst>
              <a:path w="285751" h="109836" extrusionOk="0">
                <a:moveTo>
                  <a:pt x="142876" y="0"/>
                </a:moveTo>
                <a:cubicBezTo>
                  <a:pt x="115003" y="0"/>
                  <a:pt x="24123" y="2763"/>
                  <a:pt x="1" y="7763"/>
                </a:cubicBezTo>
                <a:lnTo>
                  <a:pt x="1" y="109835"/>
                </a:lnTo>
                <a:lnTo>
                  <a:pt x="285751" y="109835"/>
                </a:lnTo>
                <a:lnTo>
                  <a:pt x="285751" y="7763"/>
                </a:lnTo>
                <a:cubicBezTo>
                  <a:pt x="261629" y="2763"/>
                  <a:pt x="170748" y="0"/>
                  <a:pt x="142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71" title="Pathway"/>
          <p:cNvSpPr/>
          <p:nvPr/>
        </p:nvSpPr>
        <p:spPr>
          <a:xfrm>
            <a:off x="4778479" y="3257521"/>
            <a:ext cx="8373696" cy="7029504"/>
          </a:xfrm>
          <a:custGeom>
            <a:avLst/>
            <a:gdLst/>
            <a:ahLst/>
            <a:cxnLst/>
            <a:rect l="l" t="t" r="r" b="b"/>
            <a:pathLst>
              <a:path w="130839" h="109836" extrusionOk="0">
                <a:moveTo>
                  <a:pt x="64866" y="0"/>
                </a:moveTo>
                <a:lnTo>
                  <a:pt x="64890" y="203"/>
                </a:lnTo>
                <a:cubicBezTo>
                  <a:pt x="65116" y="2608"/>
                  <a:pt x="64771" y="10776"/>
                  <a:pt x="50472" y="14800"/>
                </a:cubicBezTo>
                <a:cubicBezTo>
                  <a:pt x="43733" y="16681"/>
                  <a:pt x="37934" y="17943"/>
                  <a:pt x="33255" y="18967"/>
                </a:cubicBezTo>
                <a:cubicBezTo>
                  <a:pt x="22242" y="21384"/>
                  <a:pt x="15610" y="22837"/>
                  <a:pt x="13396" y="28897"/>
                </a:cubicBezTo>
                <a:cubicBezTo>
                  <a:pt x="12693" y="30838"/>
                  <a:pt x="12895" y="32743"/>
                  <a:pt x="13979" y="34374"/>
                </a:cubicBezTo>
                <a:cubicBezTo>
                  <a:pt x="17920" y="40410"/>
                  <a:pt x="34315" y="42446"/>
                  <a:pt x="63140" y="44101"/>
                </a:cubicBezTo>
                <a:cubicBezTo>
                  <a:pt x="102371" y="46363"/>
                  <a:pt x="110312" y="52066"/>
                  <a:pt x="111920" y="54412"/>
                </a:cubicBezTo>
                <a:cubicBezTo>
                  <a:pt x="112396" y="55114"/>
                  <a:pt x="112467" y="55733"/>
                  <a:pt x="112217" y="56543"/>
                </a:cubicBezTo>
                <a:cubicBezTo>
                  <a:pt x="111515" y="58627"/>
                  <a:pt x="107645" y="62806"/>
                  <a:pt x="89346" y="67199"/>
                </a:cubicBezTo>
                <a:cubicBezTo>
                  <a:pt x="76511" y="70271"/>
                  <a:pt x="60723" y="72557"/>
                  <a:pt x="46804" y="74557"/>
                </a:cubicBezTo>
                <a:cubicBezTo>
                  <a:pt x="35946" y="76141"/>
                  <a:pt x="26564" y="77498"/>
                  <a:pt x="20718" y="78915"/>
                </a:cubicBezTo>
                <a:cubicBezTo>
                  <a:pt x="8526" y="81903"/>
                  <a:pt x="1132" y="87452"/>
                  <a:pt x="406" y="94167"/>
                </a:cubicBezTo>
                <a:cubicBezTo>
                  <a:pt x="1" y="97965"/>
                  <a:pt x="1668" y="104311"/>
                  <a:pt x="10943" y="109835"/>
                </a:cubicBezTo>
                <a:lnTo>
                  <a:pt x="76511" y="109835"/>
                </a:lnTo>
                <a:lnTo>
                  <a:pt x="65878" y="106680"/>
                </a:lnTo>
                <a:cubicBezTo>
                  <a:pt x="58282" y="104347"/>
                  <a:pt x="52853" y="102430"/>
                  <a:pt x="48781" y="100644"/>
                </a:cubicBezTo>
                <a:cubicBezTo>
                  <a:pt x="42935" y="98084"/>
                  <a:pt x="41804" y="96548"/>
                  <a:pt x="41578" y="96155"/>
                </a:cubicBezTo>
                <a:cubicBezTo>
                  <a:pt x="42078" y="95619"/>
                  <a:pt x="44566" y="93833"/>
                  <a:pt x="56651" y="90869"/>
                </a:cubicBezTo>
                <a:cubicBezTo>
                  <a:pt x="64342" y="88988"/>
                  <a:pt x="73236" y="87249"/>
                  <a:pt x="81714" y="85666"/>
                </a:cubicBezTo>
                <a:lnTo>
                  <a:pt x="82488" y="85547"/>
                </a:lnTo>
                <a:cubicBezTo>
                  <a:pt x="98192" y="82606"/>
                  <a:pt x="130839" y="76522"/>
                  <a:pt x="130815" y="56364"/>
                </a:cubicBezTo>
                <a:cubicBezTo>
                  <a:pt x="130815" y="52745"/>
                  <a:pt x="128708" y="47494"/>
                  <a:pt x="118575" y="43018"/>
                </a:cubicBezTo>
                <a:cubicBezTo>
                  <a:pt x="110884" y="39601"/>
                  <a:pt x="99930" y="37172"/>
                  <a:pt x="86036" y="35731"/>
                </a:cubicBezTo>
                <a:cubicBezTo>
                  <a:pt x="79951" y="35112"/>
                  <a:pt x="72736" y="34600"/>
                  <a:pt x="65069" y="34052"/>
                </a:cubicBezTo>
                <a:cubicBezTo>
                  <a:pt x="55901" y="33421"/>
                  <a:pt x="46400" y="32743"/>
                  <a:pt x="38887" y="31838"/>
                </a:cubicBezTo>
                <a:cubicBezTo>
                  <a:pt x="30814" y="30885"/>
                  <a:pt x="27576" y="29909"/>
                  <a:pt x="26290" y="29349"/>
                </a:cubicBezTo>
                <a:cubicBezTo>
                  <a:pt x="26850" y="28921"/>
                  <a:pt x="27874" y="28373"/>
                  <a:pt x="29731" y="27742"/>
                </a:cubicBezTo>
                <a:cubicBezTo>
                  <a:pt x="32446" y="26813"/>
                  <a:pt x="36065" y="26004"/>
                  <a:pt x="39911" y="25158"/>
                </a:cubicBezTo>
                <a:cubicBezTo>
                  <a:pt x="47507" y="23444"/>
                  <a:pt x="56103" y="21539"/>
                  <a:pt x="62009" y="17788"/>
                </a:cubicBezTo>
                <a:cubicBezTo>
                  <a:pt x="70224" y="12585"/>
                  <a:pt x="73391" y="6966"/>
                  <a:pt x="719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71" title="Phase 2 for 2023 Year"/>
          <p:cNvSpPr/>
          <p:nvPr/>
        </p:nvSpPr>
        <p:spPr>
          <a:xfrm>
            <a:off x="4424945" y="3257521"/>
            <a:ext cx="8576384" cy="7029504"/>
          </a:xfrm>
          <a:custGeom>
            <a:avLst/>
            <a:gdLst/>
            <a:ahLst/>
            <a:cxnLst/>
            <a:rect l="l" t="t" r="r" b="b"/>
            <a:pathLst>
              <a:path w="134006" h="109836" extrusionOk="0">
                <a:moveTo>
                  <a:pt x="72760" y="0"/>
                </a:moveTo>
                <a:cubicBezTo>
                  <a:pt x="73283" y="5358"/>
                  <a:pt x="70188" y="13252"/>
                  <a:pt x="56627" y="17074"/>
                </a:cubicBezTo>
                <a:cubicBezTo>
                  <a:pt x="34933" y="23182"/>
                  <a:pt x="23730" y="22646"/>
                  <a:pt x="21134" y="29706"/>
                </a:cubicBezTo>
                <a:cubicBezTo>
                  <a:pt x="18169" y="37826"/>
                  <a:pt x="39660" y="40089"/>
                  <a:pt x="68783" y="41767"/>
                </a:cubicBezTo>
                <a:cubicBezTo>
                  <a:pt x="103894" y="43780"/>
                  <a:pt x="122718" y="48959"/>
                  <a:pt x="119980" y="57293"/>
                </a:cubicBezTo>
                <a:cubicBezTo>
                  <a:pt x="115229" y="71676"/>
                  <a:pt x="47399" y="76176"/>
                  <a:pt x="26790" y="81225"/>
                </a:cubicBezTo>
                <a:cubicBezTo>
                  <a:pt x="6787" y="86094"/>
                  <a:pt x="0" y="99429"/>
                  <a:pt x="21432" y="109835"/>
                </a:cubicBezTo>
                <a:lnTo>
                  <a:pt x="70700" y="109835"/>
                </a:lnTo>
                <a:cubicBezTo>
                  <a:pt x="56400" y="105442"/>
                  <a:pt x="42553" y="99417"/>
                  <a:pt x="44982" y="95048"/>
                </a:cubicBezTo>
                <a:cubicBezTo>
                  <a:pt x="47292" y="90893"/>
                  <a:pt x="71950" y="86154"/>
                  <a:pt x="86809" y="83356"/>
                </a:cubicBezTo>
                <a:cubicBezTo>
                  <a:pt x="101656" y="80594"/>
                  <a:pt x="134005" y="74891"/>
                  <a:pt x="134005" y="56364"/>
                </a:cubicBezTo>
                <a:cubicBezTo>
                  <a:pt x="133982" y="48018"/>
                  <a:pt x="119301" y="40958"/>
                  <a:pt x="91333" y="38077"/>
                </a:cubicBezTo>
                <a:cubicBezTo>
                  <a:pt x="68997" y="35755"/>
                  <a:pt x="29111" y="34957"/>
                  <a:pt x="28897" y="29635"/>
                </a:cubicBezTo>
                <a:cubicBezTo>
                  <a:pt x="28897" y="29504"/>
                  <a:pt x="28909" y="29373"/>
                  <a:pt x="28956" y="29230"/>
                </a:cubicBezTo>
                <a:cubicBezTo>
                  <a:pt x="28968" y="29194"/>
                  <a:pt x="28980" y="29147"/>
                  <a:pt x="29004" y="29099"/>
                </a:cubicBezTo>
                <a:cubicBezTo>
                  <a:pt x="31516" y="23289"/>
                  <a:pt x="54817" y="23039"/>
                  <a:pt x="66271" y="15800"/>
                </a:cubicBezTo>
                <a:cubicBezTo>
                  <a:pt x="75391" y="10049"/>
                  <a:pt x="76201" y="4763"/>
                  <a:pt x="75046" y="0"/>
                </a:cubicBezTo>
                <a:close/>
              </a:path>
            </a:pathLst>
          </a:custGeom>
          <a:solidFill>
            <a:srgbClr val="00A8A5">
              <a:alpha val="3655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71" title="Circle 02"/>
          <p:cNvGrpSpPr/>
          <p:nvPr/>
        </p:nvGrpSpPr>
        <p:grpSpPr>
          <a:xfrm>
            <a:off x="5409733" y="3009857"/>
            <a:ext cx="1246455" cy="2287616"/>
            <a:chOff x="2747338" y="1504929"/>
            <a:chExt cx="580800" cy="1143808"/>
          </a:xfrm>
        </p:grpSpPr>
        <p:sp>
          <p:nvSpPr>
            <p:cNvPr id="498" name="Google Shape;498;p71"/>
            <p:cNvSpPr/>
            <p:nvPr/>
          </p:nvSpPr>
          <p:spPr>
            <a:xfrm>
              <a:off x="2769494" y="1504929"/>
              <a:ext cx="536480" cy="1143808"/>
            </a:xfrm>
            <a:custGeom>
              <a:avLst/>
              <a:gdLst/>
              <a:ahLst/>
              <a:cxnLst/>
              <a:rect l="l" t="t" r="r" b="b"/>
              <a:pathLst>
                <a:path w="16765" h="35744" extrusionOk="0">
                  <a:moveTo>
                    <a:pt x="8371" y="1"/>
                  </a:moveTo>
                  <a:cubicBezTo>
                    <a:pt x="3739" y="1"/>
                    <a:pt x="0" y="3751"/>
                    <a:pt x="0" y="8395"/>
                  </a:cubicBezTo>
                  <a:cubicBezTo>
                    <a:pt x="0" y="12919"/>
                    <a:pt x="3501" y="16610"/>
                    <a:pt x="8109" y="16777"/>
                  </a:cubicBezTo>
                  <a:lnTo>
                    <a:pt x="8109" y="32838"/>
                  </a:lnTo>
                  <a:cubicBezTo>
                    <a:pt x="7370" y="32981"/>
                    <a:pt x="6930" y="33564"/>
                    <a:pt x="6930" y="34255"/>
                  </a:cubicBezTo>
                  <a:cubicBezTo>
                    <a:pt x="6930" y="35088"/>
                    <a:pt x="7573" y="35743"/>
                    <a:pt x="8371" y="35743"/>
                  </a:cubicBezTo>
                  <a:cubicBezTo>
                    <a:pt x="9204" y="35743"/>
                    <a:pt x="9871" y="35088"/>
                    <a:pt x="9871" y="34255"/>
                  </a:cubicBezTo>
                  <a:cubicBezTo>
                    <a:pt x="9871" y="33552"/>
                    <a:pt x="9299" y="32969"/>
                    <a:pt x="8704" y="32826"/>
                  </a:cubicBezTo>
                  <a:lnTo>
                    <a:pt x="8704" y="16777"/>
                  </a:lnTo>
                  <a:cubicBezTo>
                    <a:pt x="13169" y="16622"/>
                    <a:pt x="16764" y="12919"/>
                    <a:pt x="16764" y="8395"/>
                  </a:cubicBezTo>
                  <a:cubicBezTo>
                    <a:pt x="16764" y="3751"/>
                    <a:pt x="13014" y="1"/>
                    <a:pt x="8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1"/>
            <p:cNvSpPr txBox="1"/>
            <p:nvPr/>
          </p:nvSpPr>
          <p:spPr>
            <a:xfrm>
              <a:off x="2747338" y="16101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71" title="2024 School Districts SEL Implementation"/>
          <p:cNvGrpSpPr/>
          <p:nvPr/>
        </p:nvGrpSpPr>
        <p:grpSpPr>
          <a:xfrm>
            <a:off x="8501652" y="1337589"/>
            <a:ext cx="1284800" cy="1808698"/>
            <a:chOff x="6500676" y="668795"/>
            <a:chExt cx="642400" cy="904349"/>
          </a:xfrm>
        </p:grpSpPr>
        <p:grpSp>
          <p:nvGrpSpPr>
            <p:cNvPr id="501" name="Google Shape;501;p71"/>
            <p:cNvGrpSpPr/>
            <p:nvPr/>
          </p:nvGrpSpPr>
          <p:grpSpPr>
            <a:xfrm>
              <a:off x="6500676" y="668795"/>
              <a:ext cx="642400" cy="904349"/>
              <a:chOff x="4250801" y="645020"/>
              <a:chExt cx="642400" cy="904349"/>
            </a:xfrm>
          </p:grpSpPr>
          <p:sp>
            <p:nvSpPr>
              <p:cNvPr id="502" name="Google Shape;502;p71"/>
              <p:cNvSpPr/>
              <p:nvPr/>
            </p:nvSpPr>
            <p:spPr>
              <a:xfrm>
                <a:off x="4395601" y="1227769"/>
                <a:ext cx="352064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10050" extrusionOk="0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lnTo>
                      <a:pt x="4" y="2"/>
                    </a:lnTo>
                    <a:cubicBezTo>
                      <a:pt x="3" y="2"/>
                      <a:pt x="1" y="1"/>
                      <a:pt x="0" y="0"/>
                    </a:cubicBezTo>
                    <a:close/>
                    <a:moveTo>
                      <a:pt x="11002" y="0"/>
                    </a:moveTo>
                    <a:cubicBezTo>
                      <a:pt x="11001" y="1"/>
                      <a:pt x="10999" y="2"/>
                      <a:pt x="10998" y="2"/>
                    </a:cubicBezTo>
                    <a:lnTo>
                      <a:pt x="10998" y="2"/>
                    </a:lnTo>
                    <a:cubicBezTo>
                      <a:pt x="10999" y="2"/>
                      <a:pt x="11001" y="1"/>
                      <a:pt x="11002" y="0"/>
                    </a:cubicBezTo>
                    <a:close/>
                    <a:moveTo>
                      <a:pt x="4" y="2"/>
                    </a:moveTo>
                    <a:cubicBezTo>
                      <a:pt x="378" y="265"/>
                      <a:pt x="5501" y="10049"/>
                      <a:pt x="5501" y="10049"/>
                    </a:cubicBezTo>
                    <a:cubicBezTo>
                      <a:pt x="5501" y="10049"/>
                      <a:pt x="10624" y="265"/>
                      <a:pt x="10998" y="2"/>
                    </a:cubicBezTo>
                    <a:lnTo>
                      <a:pt x="10998" y="2"/>
                    </a:lnTo>
                    <a:cubicBezTo>
                      <a:pt x="9415" y="1025"/>
                      <a:pt x="7535" y="1631"/>
                      <a:pt x="5501" y="1631"/>
                    </a:cubicBezTo>
                    <a:cubicBezTo>
                      <a:pt x="3467" y="1631"/>
                      <a:pt x="1587" y="1025"/>
                      <a:pt x="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1"/>
              <p:cNvSpPr/>
              <p:nvPr/>
            </p:nvSpPr>
            <p:spPr>
              <a:xfrm>
                <a:off x="4250801" y="645020"/>
                <a:ext cx="642400" cy="6424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20075" extrusionOk="0">
                    <a:moveTo>
                      <a:pt x="10026" y="3394"/>
                    </a:moveTo>
                    <a:cubicBezTo>
                      <a:pt x="13693" y="3394"/>
                      <a:pt x="16682" y="6358"/>
                      <a:pt x="16682" y="10049"/>
                    </a:cubicBezTo>
                    <a:cubicBezTo>
                      <a:pt x="16682" y="13717"/>
                      <a:pt x="13693" y="16681"/>
                      <a:pt x="10026" y="16681"/>
                    </a:cubicBezTo>
                    <a:cubicBezTo>
                      <a:pt x="6359" y="16681"/>
                      <a:pt x="3394" y="13717"/>
                      <a:pt x="3394" y="10049"/>
                    </a:cubicBezTo>
                    <a:cubicBezTo>
                      <a:pt x="3394" y="6358"/>
                      <a:pt x="6359" y="3394"/>
                      <a:pt x="10026" y="3394"/>
                    </a:cubicBezTo>
                    <a:close/>
                    <a:moveTo>
                      <a:pt x="10026" y="1"/>
                    </a:moveTo>
                    <a:cubicBezTo>
                      <a:pt x="4501" y="1"/>
                      <a:pt x="1" y="4489"/>
                      <a:pt x="1" y="10049"/>
                    </a:cubicBezTo>
                    <a:cubicBezTo>
                      <a:pt x="1" y="15574"/>
                      <a:pt x="4501" y="20074"/>
                      <a:pt x="10026" y="20074"/>
                    </a:cubicBezTo>
                    <a:cubicBezTo>
                      <a:pt x="15574" y="20074"/>
                      <a:pt x="20075" y="15574"/>
                      <a:pt x="20075" y="10049"/>
                    </a:cubicBezTo>
                    <a:cubicBezTo>
                      <a:pt x="20075" y="4489"/>
                      <a:pt x="15574" y="1"/>
                      <a:pt x="10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highlight>
                    <a:srgbClr val="595959"/>
                  </a:highlight>
                </a:endParaRPr>
              </a:p>
            </p:txBody>
          </p:sp>
        </p:grpSp>
        <p:sp>
          <p:nvSpPr>
            <p:cNvPr id="504" name="Google Shape;504;p71"/>
            <p:cNvSpPr txBox="1"/>
            <p:nvPr/>
          </p:nvSpPr>
          <p:spPr>
            <a:xfrm>
              <a:off x="6531500" y="8252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5" name="Google Shape;505;p71"/>
          <p:cNvSpPr txBox="1"/>
          <p:nvPr/>
        </p:nvSpPr>
        <p:spPr>
          <a:xfrm>
            <a:off x="10030025" y="1435000"/>
            <a:ext cx="59643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School districts implement SEL Framework &amp; Standards </a:t>
            </a:r>
            <a:endParaRPr sz="3400">
              <a:solidFill>
                <a:schemeClr val="accen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6" name="Google Shape;506;p71"/>
          <p:cNvSpPr txBox="1">
            <a:spLocks noGrp="1"/>
          </p:cNvSpPr>
          <p:nvPr>
            <p:ph type="title"/>
          </p:nvPr>
        </p:nvSpPr>
        <p:spPr>
          <a:xfrm>
            <a:off x="913093" y="482725"/>
            <a:ext cx="6485100" cy="1539600"/>
          </a:xfrm>
          <a:prstGeom prst="rect">
            <a:avLst/>
          </a:prstGeom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Timeline</a:t>
            </a:r>
            <a:endParaRPr/>
          </a:p>
        </p:txBody>
      </p:sp>
      <p:sp>
        <p:nvSpPr>
          <p:cNvPr id="507" name="Google Shape;507;p71"/>
          <p:cNvSpPr txBox="1"/>
          <p:nvPr/>
        </p:nvSpPr>
        <p:spPr>
          <a:xfrm>
            <a:off x="1758500" y="6554925"/>
            <a:ext cx="47943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HB 2166, Section 4</a:t>
            </a:r>
            <a:endParaRPr sz="34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directs the ODE to convene an advisory group to propose to SBE recommendations for:</a:t>
            </a:r>
            <a:endParaRPr sz="2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1)SEL Framework, and</a:t>
            </a:r>
            <a:endParaRPr sz="2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2) K-12 SEL Student Standards. </a:t>
            </a:r>
            <a:endParaRPr sz="2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71"/>
          <p:cNvSpPr txBox="1"/>
          <p:nvPr/>
        </p:nvSpPr>
        <p:spPr>
          <a:xfrm>
            <a:off x="5899475" y="6554925"/>
            <a:ext cx="3463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2021</a:t>
            </a:r>
            <a:endParaRPr sz="3400" b="1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09" name="Google Shape;509;p71" title="Circles"/>
          <p:cNvGrpSpPr/>
          <p:nvPr/>
        </p:nvGrpSpPr>
        <p:grpSpPr>
          <a:xfrm>
            <a:off x="6889750" y="4608600"/>
            <a:ext cx="10648400" cy="4109322"/>
            <a:chOff x="3484150" y="2351213"/>
            <a:chExt cx="5324200" cy="2054661"/>
          </a:xfrm>
        </p:grpSpPr>
        <p:sp>
          <p:nvSpPr>
            <p:cNvPr id="510" name="Google Shape;510;p71"/>
            <p:cNvSpPr/>
            <p:nvPr/>
          </p:nvSpPr>
          <p:spPr>
            <a:xfrm>
              <a:off x="3502928" y="3262482"/>
              <a:ext cx="536480" cy="1143392"/>
            </a:xfrm>
            <a:custGeom>
              <a:avLst/>
              <a:gdLst/>
              <a:ahLst/>
              <a:cxnLst/>
              <a:rect l="l" t="t" r="r" b="b"/>
              <a:pathLst>
                <a:path w="16765" h="35731" extrusionOk="0">
                  <a:moveTo>
                    <a:pt x="8370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501" y="16609"/>
                    <a:pt x="8108" y="16776"/>
                  </a:cubicBezTo>
                  <a:lnTo>
                    <a:pt x="8108" y="32826"/>
                  </a:lnTo>
                  <a:cubicBezTo>
                    <a:pt x="7370" y="32969"/>
                    <a:pt x="6930" y="33552"/>
                    <a:pt x="6930" y="34254"/>
                  </a:cubicBezTo>
                  <a:cubicBezTo>
                    <a:pt x="6930" y="35076"/>
                    <a:pt x="7573" y="35731"/>
                    <a:pt x="8370" y="35731"/>
                  </a:cubicBezTo>
                  <a:cubicBezTo>
                    <a:pt x="9204" y="35731"/>
                    <a:pt x="9870" y="35076"/>
                    <a:pt x="9870" y="34254"/>
                  </a:cubicBezTo>
                  <a:cubicBezTo>
                    <a:pt x="9870" y="33552"/>
                    <a:pt x="9299" y="32969"/>
                    <a:pt x="8704" y="32826"/>
                  </a:cubicBezTo>
                  <a:lnTo>
                    <a:pt x="8704" y="16776"/>
                  </a:lnTo>
                  <a:cubicBezTo>
                    <a:pt x="13169" y="16609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1"/>
            <p:cNvSpPr txBox="1"/>
            <p:nvPr/>
          </p:nvSpPr>
          <p:spPr>
            <a:xfrm>
              <a:off x="4180763" y="2403856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2022</a:t>
              </a:r>
              <a:endParaRPr sz="34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2" name="Google Shape;512;p71"/>
            <p:cNvSpPr txBox="1"/>
            <p:nvPr/>
          </p:nvSpPr>
          <p:spPr>
            <a:xfrm>
              <a:off x="6725750" y="2351213"/>
              <a:ext cx="2082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Phase 1 SEL Advisory Group</a:t>
              </a:r>
              <a:r>
                <a:rPr lang="en-US" sz="34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4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established to write the “Preliminary Description of the Proposed SEL Framework &amp; Standards Framework: HB 2166” Report &amp; submitted to SBE on September 22, 2022.</a:t>
              </a:r>
              <a:endPara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71" title="2021 HB 2166 Section 4"/>
            <p:cNvSpPr txBox="1"/>
            <p:nvPr/>
          </p:nvSpPr>
          <p:spPr>
            <a:xfrm>
              <a:off x="3484150" y="33718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00</a:t>
              </a:r>
              <a:endParaRPr sz="28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4" name="Google Shape;514;p71" title="Timeline for all sections"/>
          <p:cNvGrpSpPr/>
          <p:nvPr/>
        </p:nvGrpSpPr>
        <p:grpSpPr>
          <a:xfrm>
            <a:off x="913100" y="3146263"/>
            <a:ext cx="12226250" cy="3683489"/>
            <a:chOff x="456550" y="1573131"/>
            <a:chExt cx="6113125" cy="1841745"/>
          </a:xfrm>
        </p:grpSpPr>
        <p:sp>
          <p:nvSpPr>
            <p:cNvPr id="515" name="Google Shape;515;p71"/>
            <p:cNvSpPr/>
            <p:nvPr/>
          </p:nvSpPr>
          <p:spPr>
            <a:xfrm>
              <a:off x="6011050" y="2271484"/>
              <a:ext cx="536448" cy="1143392"/>
            </a:xfrm>
            <a:custGeom>
              <a:avLst/>
              <a:gdLst/>
              <a:ahLst/>
              <a:cxnLst/>
              <a:rect l="l" t="t" r="r" b="b"/>
              <a:pathLst>
                <a:path w="16764" h="35731" extrusionOk="0">
                  <a:moveTo>
                    <a:pt x="8358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489" y="16610"/>
                    <a:pt x="8108" y="16776"/>
                  </a:cubicBezTo>
                  <a:lnTo>
                    <a:pt x="8108" y="32826"/>
                  </a:lnTo>
                  <a:cubicBezTo>
                    <a:pt x="7358" y="32969"/>
                    <a:pt x="6929" y="33552"/>
                    <a:pt x="6929" y="34255"/>
                  </a:cubicBezTo>
                  <a:cubicBezTo>
                    <a:pt x="6929" y="35076"/>
                    <a:pt x="7560" y="35731"/>
                    <a:pt x="8370" y="35731"/>
                  </a:cubicBezTo>
                  <a:cubicBezTo>
                    <a:pt x="9204" y="35731"/>
                    <a:pt x="9858" y="35076"/>
                    <a:pt x="9858" y="34255"/>
                  </a:cubicBezTo>
                  <a:cubicBezTo>
                    <a:pt x="9858" y="33552"/>
                    <a:pt x="9299" y="32969"/>
                    <a:pt x="8703" y="32826"/>
                  </a:cubicBezTo>
                  <a:lnTo>
                    <a:pt x="8703" y="16776"/>
                  </a:lnTo>
                  <a:cubicBezTo>
                    <a:pt x="13168" y="16610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1" title="2022 Circle Phase 1 Advisory Group"/>
            <p:cNvSpPr txBox="1"/>
            <p:nvPr/>
          </p:nvSpPr>
          <p:spPr>
            <a:xfrm>
              <a:off x="5988875" y="2376288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8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7" name="Google Shape;517;p71"/>
            <p:cNvSpPr txBox="1"/>
            <p:nvPr/>
          </p:nvSpPr>
          <p:spPr>
            <a:xfrm>
              <a:off x="456550" y="1573131"/>
              <a:ext cx="2148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 Phase 2 SEL Advisory Group</a:t>
              </a:r>
              <a:r>
                <a:rPr lang="en-US" sz="2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4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established to develop SEL Framework &amp; Standards to be considered for adoption by SBE by September 2023.</a:t>
              </a:r>
              <a:r>
                <a:rPr lang="en-US" sz="24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8" name="Google Shape;518;p71"/>
          <p:cNvSpPr txBox="1"/>
          <p:nvPr/>
        </p:nvSpPr>
        <p:spPr>
          <a:xfrm>
            <a:off x="4794875" y="1435000"/>
            <a:ext cx="3463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2024</a:t>
            </a:r>
            <a:endParaRPr sz="3400" b="1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9" name="Google Shape;519;p71"/>
          <p:cNvSpPr txBox="1"/>
          <p:nvPr/>
        </p:nvSpPr>
        <p:spPr>
          <a:xfrm>
            <a:off x="4502888" y="3146275"/>
            <a:ext cx="3463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2023</a:t>
            </a:r>
            <a:endParaRPr sz="34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HB 2166 Phase 1 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526" name="Google Shape;526;p72"/>
          <p:cNvSpPr txBox="1">
            <a:spLocks noGrp="1"/>
          </p:cNvSpPr>
          <p:nvPr>
            <p:ph type="body" idx="1"/>
          </p:nvPr>
        </p:nvSpPr>
        <p:spPr>
          <a:xfrm>
            <a:off x="912975" y="2625388"/>
            <a:ext cx="7847400" cy="25869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000" b="1">
                <a:highlight>
                  <a:srgbClr val="EAD1DC"/>
                </a:highlight>
              </a:rPr>
              <a:t>Charge:</a:t>
            </a:r>
            <a:r>
              <a:rPr lang="en-US" sz="3000"/>
              <a:t> To develop a report that provides a preliminary description of a SEL Framework and Standards that the SBE will use when considering adoption in September 2023.</a:t>
            </a:r>
            <a:endParaRPr sz="3000"/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527" name="Google Shape;527;p72" title="Starling murmurations Figure 2"/>
          <p:cNvPicPr preferRelativeResize="0"/>
          <p:nvPr/>
        </p:nvPicPr>
        <p:blipFill rotWithShape="1">
          <a:blip r:embed="rId3">
            <a:alphaModFix/>
          </a:blip>
          <a:srcRect r="12823"/>
          <a:stretch/>
        </p:blipFill>
        <p:spPr>
          <a:xfrm>
            <a:off x="1599400" y="5046075"/>
            <a:ext cx="5746026" cy="40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2"/>
          <p:cNvSpPr txBox="1">
            <a:spLocks noGrp="1"/>
          </p:cNvSpPr>
          <p:nvPr>
            <p:ph type="body" idx="1"/>
          </p:nvPr>
        </p:nvSpPr>
        <p:spPr>
          <a:xfrm>
            <a:off x="9232850" y="2625400"/>
            <a:ext cx="8396700" cy="64248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000" b="1">
                <a:highlight>
                  <a:srgbClr val="EAD1DC"/>
                </a:highlight>
              </a:rPr>
              <a:t>Acknowledgements: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HB 2166 Advisory Group members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Region 16 Comprehensive Center and SeeChange 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Teacher Standards &amp; Practices Commission (TSPC) 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Early Learning Division (ELD) 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Student Success Plan Coordinators &amp; Advisory members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State Advisory Council for Special Education (SACSE) 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English Learners (EL) Advisory Group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Community members and students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ODE Staff/Policy experts</a:t>
            </a:r>
            <a:endParaRPr sz="3000"/>
          </a:p>
        </p:txBody>
      </p:sp>
      <p:sp>
        <p:nvSpPr>
          <p:cNvPr id="529" name="Google Shape;529;p72"/>
          <p:cNvSpPr txBox="1"/>
          <p:nvPr/>
        </p:nvSpPr>
        <p:spPr>
          <a:xfrm>
            <a:off x="1187313" y="9139275"/>
            <a:ext cx="67764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Figure 2. Starling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Murmurations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BirdSpot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. Retrieved from: </a:t>
            </a:r>
            <a:r>
              <a:rPr lang="en-US" sz="18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tooltip="Bird Behavior"/>
              </a:rPr>
              <a:t>https://www.birdspot.co.uk/bird-behaviour/starling-murmurations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3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COSA Eugene Engagement Themes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536" name="Google Shape;536;p73"/>
          <p:cNvSpPr/>
          <p:nvPr/>
        </p:nvSpPr>
        <p:spPr>
          <a:xfrm>
            <a:off x="1665225" y="2685150"/>
            <a:ext cx="3514800" cy="1419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teachers are SEL teachers.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73"/>
          <p:cNvSpPr/>
          <p:nvPr/>
        </p:nvSpPr>
        <p:spPr>
          <a:xfrm>
            <a:off x="1665225" y="4391002"/>
            <a:ext cx="3514800" cy="4752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Appreciation for integrating SEL in teacher practice &amp; across content and contexts  throughout the day.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3"/>
          <p:cNvSpPr/>
          <p:nvPr/>
        </p:nvSpPr>
        <p:spPr>
          <a:xfrm>
            <a:off x="5479475" y="2685150"/>
            <a:ext cx="3514800" cy="4569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Worry about the socio-political landscape of SEL and how to communicate this is a need to caregivers and communities.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3"/>
          <p:cNvSpPr/>
          <p:nvPr/>
        </p:nvSpPr>
        <p:spPr>
          <a:xfrm>
            <a:off x="5479475" y="7541057"/>
            <a:ext cx="3514800" cy="1602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Need to not take a one-size fits all approach.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73"/>
          <p:cNvSpPr/>
          <p:nvPr/>
        </p:nvSpPr>
        <p:spPr>
          <a:xfrm>
            <a:off x="13107976" y="7254543"/>
            <a:ext cx="3514800" cy="18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Recognizing SEL must be culturally &amp; linguistically responsive.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3"/>
          <p:cNvSpPr/>
          <p:nvPr/>
        </p:nvSpPr>
        <p:spPr>
          <a:xfrm>
            <a:off x="9293726" y="2685150"/>
            <a:ext cx="3514800" cy="2415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Appreciation for focusing on adult SEL &amp; the potential for it to help with educator retention.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73"/>
          <p:cNvSpPr/>
          <p:nvPr/>
        </p:nvSpPr>
        <p:spPr>
          <a:xfrm>
            <a:off x="9293726" y="5424366"/>
            <a:ext cx="3514800" cy="37188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provide adequate assistance and supports for SEL implementation (e.g., staffing, time, resources)</a:t>
            </a:r>
            <a:endParaRPr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13107976" y="2685150"/>
            <a:ext cx="3514800" cy="426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Appreciation for a systemic approach to SEL (including crosswalks to the Student Success Plans) and alignment to other ODE initiatives.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4"/>
          <p:cNvSpPr txBox="1">
            <a:spLocks noGrp="1"/>
          </p:cNvSpPr>
          <p:nvPr>
            <p:ph type="ctrTitle"/>
          </p:nvPr>
        </p:nvSpPr>
        <p:spPr>
          <a:xfrm>
            <a:off x="1075766" y="3733136"/>
            <a:ext cx="16176900" cy="28506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latin typeface="Aleo"/>
                <a:ea typeface="Aleo"/>
                <a:cs typeface="Aleo"/>
                <a:sym typeface="Aleo"/>
              </a:rPr>
              <a:t>“Preliminary Description of the Proposed SEL Standards and Framework: HB 2166” Report</a:t>
            </a:r>
            <a:endParaRPr sz="6000" b="1"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5"/>
          <p:cNvSpPr txBox="1">
            <a:spLocks noGrp="1"/>
          </p:cNvSpPr>
          <p:nvPr>
            <p:ph type="title"/>
          </p:nvPr>
        </p:nvSpPr>
        <p:spPr>
          <a:xfrm>
            <a:off x="1075764" y="6858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Report Overview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556" name="Google Shape;556;p75"/>
          <p:cNvSpPr txBox="1">
            <a:spLocks noGrp="1"/>
          </p:cNvSpPr>
          <p:nvPr>
            <p:ph type="body" idx="1"/>
          </p:nvPr>
        </p:nvSpPr>
        <p:spPr>
          <a:xfrm>
            <a:off x="1075770" y="2738450"/>
            <a:ext cx="8766600" cy="61635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HB 2166 Preliminary Description of the Proposed Social Emotional Learning Standards Framework Report includes:</a:t>
            </a: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Forward 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Executive Summary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Background on HB 2166 and advisory group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Research and benefits of SEL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National and Oregon context on SEL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Preliminary description of the proposed SEL Standards and Framework</a:t>
            </a:r>
            <a:endParaRPr sz="3200"/>
          </a:p>
        </p:txBody>
      </p:sp>
      <p:pic>
        <p:nvPicPr>
          <p:cNvPr id="557" name="Google Shape;557;p75" title="Figure 3 Report"/>
          <p:cNvPicPr preferRelativeResize="0"/>
          <p:nvPr/>
        </p:nvPicPr>
        <p:blipFill rotWithShape="1">
          <a:blip r:embed="rId3">
            <a:alphaModFix/>
          </a:blip>
          <a:srcRect l="14783" r="5775"/>
          <a:stretch/>
        </p:blipFill>
        <p:spPr>
          <a:xfrm>
            <a:off x="10415600" y="3342200"/>
            <a:ext cx="6837077" cy="48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5"/>
          <p:cNvSpPr txBox="1"/>
          <p:nvPr/>
        </p:nvSpPr>
        <p:spPr>
          <a:xfrm>
            <a:off x="10415600" y="8389075"/>
            <a:ext cx="68370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Figure 3. Report. Meta, 2012, Retrieved from: </a:t>
            </a:r>
            <a:r>
              <a:rPr lang="en-US" sz="18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tooltip="Content Report"/>
              </a:rPr>
              <a:t>https://about.fb.com/news/2021/11/facebook-widely-viewed-content-report-q3-2021/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6"/>
          <p:cNvSpPr txBox="1">
            <a:spLocks noGrp="1"/>
          </p:cNvSpPr>
          <p:nvPr>
            <p:ph type="sldNum" idx="12"/>
          </p:nvPr>
        </p:nvSpPr>
        <p:spPr>
          <a:xfrm>
            <a:off x="12915900" y="9209689"/>
            <a:ext cx="433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65" name="Google Shape;565;p76"/>
          <p:cNvSpPr txBox="1">
            <a:spLocks noGrp="1"/>
          </p:cNvSpPr>
          <p:nvPr>
            <p:ph type="body" idx="1"/>
          </p:nvPr>
        </p:nvSpPr>
        <p:spPr>
          <a:xfrm>
            <a:off x="1257169" y="3241375"/>
            <a:ext cx="7388400" cy="6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</a:pPr>
            <a:r>
              <a:rPr lang="en-US" sz="3300" b="1">
                <a:solidFill>
                  <a:srgbClr val="FFFFFF"/>
                </a:solidFill>
                <a:highlight>
                  <a:srgbClr val="999999"/>
                </a:highlight>
              </a:rPr>
              <a:t>Implementation Considerations &amp; Opportunities:</a:t>
            </a:r>
            <a:r>
              <a:rPr lang="en-US" sz="3300" b="1">
                <a:solidFill>
                  <a:srgbClr val="FFFFFF"/>
                </a:solidFill>
              </a:rPr>
              <a:t> </a:t>
            </a:r>
            <a:r>
              <a:rPr lang="en-US" sz="3300"/>
              <a:t>System supports for students and adults 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</a:pPr>
            <a:endParaRPr sz="3300" b="1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566" name="Google Shape;566;p76"/>
          <p:cNvSpPr txBox="1">
            <a:spLocks noGrp="1"/>
          </p:cNvSpPr>
          <p:nvPr>
            <p:ph type="title"/>
          </p:nvPr>
        </p:nvSpPr>
        <p:spPr>
          <a:xfrm>
            <a:off x="1055539" y="525100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6300" b="1">
                <a:latin typeface="Aleo"/>
                <a:ea typeface="Aleo"/>
                <a:cs typeface="Aleo"/>
                <a:sym typeface="Aleo"/>
              </a:rPr>
              <a:t>Preliminary Description of SEL Framework</a:t>
            </a:r>
            <a:endParaRPr sz="6300" b="1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567" name="Google Shape;567;p76"/>
          <p:cNvSpPr/>
          <p:nvPr/>
        </p:nvSpPr>
        <p:spPr>
          <a:xfrm>
            <a:off x="9033925" y="8151124"/>
            <a:ext cx="8674932" cy="1075908"/>
          </a:xfrm>
          <a:custGeom>
            <a:avLst/>
            <a:gdLst/>
            <a:ahLst/>
            <a:cxnLst/>
            <a:rect l="l" t="t" r="r" b="b"/>
            <a:pathLst>
              <a:path w="2706687" h="1624012" extrusionOk="0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solidFill>
            <a:srgbClr val="2A931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Guiding Principles</a:t>
            </a:r>
            <a:endParaRPr sz="2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6"/>
          <p:cNvSpPr/>
          <p:nvPr/>
        </p:nvSpPr>
        <p:spPr>
          <a:xfrm>
            <a:off x="9077000" y="5791900"/>
            <a:ext cx="3051790" cy="2131516"/>
          </a:xfrm>
          <a:custGeom>
            <a:avLst/>
            <a:gdLst/>
            <a:ahLst/>
            <a:cxnLst/>
            <a:rect l="l" t="t" r="r" b="b"/>
            <a:pathLst>
              <a:path w="2706687" h="1624012" extrusionOk="0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Standard Fundamentals </a:t>
            </a: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76"/>
          <p:cNvSpPr/>
          <p:nvPr/>
        </p:nvSpPr>
        <p:spPr>
          <a:xfrm>
            <a:off x="14544276" y="5793850"/>
            <a:ext cx="3051790" cy="2131516"/>
          </a:xfrm>
          <a:custGeom>
            <a:avLst/>
            <a:gdLst/>
            <a:ahLst/>
            <a:cxnLst/>
            <a:rect l="l" t="t" r="r" b="b"/>
            <a:pathLst>
              <a:path w="2706687" h="1624012" extrusionOk="0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Standards Fundamentals</a:t>
            </a:r>
            <a:endParaRPr sz="2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76"/>
          <p:cNvSpPr/>
          <p:nvPr/>
        </p:nvSpPr>
        <p:spPr>
          <a:xfrm>
            <a:off x="9079775" y="4649134"/>
            <a:ext cx="8580198" cy="917567"/>
          </a:xfrm>
          <a:custGeom>
            <a:avLst/>
            <a:gdLst/>
            <a:ahLst/>
            <a:cxnLst/>
            <a:rect l="l" t="t" r="r" b="b"/>
            <a:pathLst>
              <a:path w="2706687" h="1624012" extrusionOk="0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Implementation Opportunities</a:t>
            </a: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6" title="SEL Framework"/>
          <p:cNvSpPr/>
          <p:nvPr/>
        </p:nvSpPr>
        <p:spPr>
          <a:xfrm>
            <a:off x="9143030" y="2472725"/>
            <a:ext cx="8456700" cy="19512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11983972" y="3241379"/>
            <a:ext cx="305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Recommended SEL Framework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1239225" y="6405709"/>
            <a:ext cx="7359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highlight>
                  <a:srgbClr val="4472C4"/>
                </a:highlight>
                <a:latin typeface="Calibri"/>
                <a:ea typeface="Calibri"/>
                <a:cs typeface="Calibri"/>
                <a:sym typeface="Calibri"/>
              </a:rPr>
              <a:t>Student Standards:</a:t>
            </a:r>
            <a:r>
              <a:rPr lang="en-US"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300" b="0" i="0" u="none" strike="noStrike" cap="non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Constructs &amp; Competencies (what students need to know and do)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1226063" y="8243588"/>
            <a:ext cx="7114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highlight>
                  <a:schemeClr val="accent5"/>
                </a:highlight>
                <a:latin typeface="Calibri"/>
                <a:ea typeface="Calibri"/>
                <a:cs typeface="Calibri"/>
                <a:sym typeface="Calibri"/>
              </a:rPr>
              <a:t>Guiding Principles:</a:t>
            </a: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3300" b="0" i="0" u="none" strike="noStrike" cap="non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oundational beliefs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76" title="Doorw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0213" y="5679150"/>
            <a:ext cx="1536862" cy="238398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6"/>
          <p:cNvSpPr txBox="1"/>
          <p:nvPr/>
        </p:nvSpPr>
        <p:spPr>
          <a:xfrm>
            <a:off x="1226075" y="5075700"/>
            <a:ext cx="7388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highlight>
                  <a:srgbClr val="674EA7"/>
                </a:highlight>
                <a:latin typeface="Calibri"/>
                <a:ea typeface="Calibri"/>
                <a:cs typeface="Calibri"/>
                <a:sym typeface="Calibri"/>
              </a:rPr>
              <a:t>System Standards:</a:t>
            </a:r>
            <a:r>
              <a:rPr lang="en-US" sz="3300" b="0" i="0" u="none" strike="noStrike" cap="non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Conditions to support students</a:t>
            </a:r>
            <a:r>
              <a:rPr lang="en-U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(what the system needs to do)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7"/>
          <p:cNvSpPr txBox="1">
            <a:spLocks noGrp="1"/>
          </p:cNvSpPr>
          <p:nvPr>
            <p:ph type="title"/>
          </p:nvPr>
        </p:nvSpPr>
        <p:spPr>
          <a:xfrm>
            <a:off x="1055539" y="577625"/>
            <a:ext cx="16176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SEL Framework: Guiding Principles</a:t>
            </a:r>
            <a:endParaRPr b="1"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584" name="Google Shape;584;p77" descr="Girl with flowers" title="Fig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150" y="3709988"/>
            <a:ext cx="8140426" cy="4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7"/>
          <p:cNvSpPr txBox="1"/>
          <p:nvPr/>
        </p:nvSpPr>
        <p:spPr>
          <a:xfrm>
            <a:off x="1119300" y="3151200"/>
            <a:ext cx="7770300" cy="6058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44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Equity-Centered</a:t>
            </a:r>
            <a:endParaRPr sz="3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Strengths-Based</a:t>
            </a:r>
            <a:endParaRPr sz="3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 Systems through Inclusive Practices</a:t>
            </a:r>
            <a:endParaRPr sz="3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Trauma-Informed </a:t>
            </a:r>
            <a:endParaRPr sz="3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Developmentally Appropriate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Student, Caregiver &amp; Community Partnership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with other ODE efforts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560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77"/>
          <p:cNvSpPr txBox="1"/>
          <p:nvPr/>
        </p:nvSpPr>
        <p:spPr>
          <a:xfrm>
            <a:off x="9005150" y="8101500"/>
            <a:ext cx="835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Figure 4. Transformative Social Emotional Learning. American Educator, 2021. Retrieved from: </a:t>
            </a:r>
            <a:r>
              <a:rPr lang="en-US" sz="18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tooltip="SEL American Educator"/>
              </a:rPr>
              <a:t>https://www.aft.org/ae/summer2021/jagers_skoog-hoffman_barthelus_schlund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_2021ODE">
  <a:themeElements>
    <a:clrScheme name="ODE2021">
      <a:dk1>
        <a:srgbClr val="000000"/>
      </a:dk1>
      <a:lt1>
        <a:srgbClr val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581CA30A2CB4390C4FC0EE5E2B074" ma:contentTypeVersion="2" ma:contentTypeDescription="Create a new document." ma:contentTypeScope="" ma:versionID="b721bf327f38d5cca1b3ad1115513b77">
  <xsd:schema xmlns:xsd="http://www.w3.org/2001/XMLSchema" xmlns:xs="http://www.w3.org/2001/XMLSchema" xmlns:p="http://schemas.microsoft.com/office/2006/metadata/properties" xmlns:ns1="http://schemas.microsoft.com/sharepoint/v3" xmlns:ns2="54031767-dd6d-417c-ab73-583408f47564" targetNamespace="http://schemas.microsoft.com/office/2006/metadata/properties" ma:root="true" ma:fieldsID="d9458e77cf9d198ba6dbaf0b974a459d" ns1:_="" ns2:_="">
    <xsd:import namespace="http://schemas.microsoft.com/sharepoint/v3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358C77-7A32-4063-824F-D295DE78A5F9}"/>
</file>

<file path=customXml/itemProps2.xml><?xml version="1.0" encoding="utf-8"?>
<ds:datastoreItem xmlns:ds="http://schemas.openxmlformats.org/officeDocument/2006/customXml" ds:itemID="{2B22F49D-B8C5-4BE4-83BA-3D28F833C098}"/>
</file>

<file path=customXml/itemProps3.xml><?xml version="1.0" encoding="utf-8"?>
<ds:datastoreItem xmlns:ds="http://schemas.openxmlformats.org/officeDocument/2006/customXml" ds:itemID="{82FF191E-2DA8-4EDE-9B13-9993EEA14A06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859</Words>
  <Application>Microsoft Office PowerPoint</Application>
  <PresentationFormat>Custom</PresentationFormat>
  <Paragraphs>131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Fira Sans Extra Condensed</vt:lpstr>
      <vt:lpstr>Roboto</vt:lpstr>
      <vt:lpstr>Roboto Medium</vt:lpstr>
      <vt:lpstr>Arial</vt:lpstr>
      <vt:lpstr>Calibri</vt:lpstr>
      <vt:lpstr>Fira Sans Extra Condensed Medium</vt:lpstr>
      <vt:lpstr>Aleo</vt:lpstr>
      <vt:lpstr>Blue_2021ODE</vt:lpstr>
      <vt:lpstr>Submission of “Preliminary Description of the Proposed Social Emotional Learning Standards Framework Report: HB 2166”</vt:lpstr>
      <vt:lpstr>Agenda</vt:lpstr>
      <vt:lpstr>Timeline</vt:lpstr>
      <vt:lpstr>HB 2166 Phase 1 </vt:lpstr>
      <vt:lpstr>COSA Eugene Engagement Themes</vt:lpstr>
      <vt:lpstr>“Preliminary Description of the Proposed SEL Standards and Framework: HB 2166” Report</vt:lpstr>
      <vt:lpstr>Report Overview</vt:lpstr>
      <vt:lpstr>Preliminary Description of SEL Framework</vt:lpstr>
      <vt:lpstr>SEL Framework: Guiding Principles</vt:lpstr>
      <vt:lpstr>SEL Framework: System Standards </vt:lpstr>
      <vt:lpstr>SEL Framework: Student Standards</vt:lpstr>
      <vt:lpstr>SEL Implementation Considerations </vt:lpstr>
      <vt:lpstr>Next Steps</vt:lpstr>
      <vt:lpstr>HB 2166 Phase 2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OUNAPUU Sharon * ODE</cp:lastModifiedBy>
  <cp:revision>10</cp:revision>
  <dcterms:modified xsi:type="dcterms:W3CDTF">2022-09-26T20:32:23Z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0x01010071B581CA30A2CB4390C4FC0EE5E2B074</vt:lpwstr>
  </property>
</Properties>
</file>