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bin"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Corbel" panose="020B0503020204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221"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e/students-and-family/equity/civilrights/Documents/TransgenderStudentGuidanc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oregon.gov/ode/educator-resources/standards/health/Documents/2016ORHEStandardstable.pdf" TargetMode="External"/><Relationship Id="rId4" Type="http://schemas.openxmlformats.org/officeDocument/2006/relationships/hyperlink" Target="https://secure.sos.state.or.us/oard/view.action?ruleNumber=581-022-205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ha/PH/BIRTHDEATHCERTIFICATES/SURVEYS/OREGONHEALTHYTEENS/Pages/2017.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050494a94_2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8050494a94_2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Sasha</a:t>
            </a:r>
            <a:endParaRPr sz="1000">
              <a:highlight>
                <a:srgbClr val="FFFFFF"/>
              </a:highlight>
            </a:endParaRPr>
          </a:p>
          <a:p>
            <a:pPr marL="914400" lvl="0" indent="0" algn="l" rtl="0">
              <a:lnSpc>
                <a:spcPct val="115000"/>
              </a:lnSpc>
              <a:spcBef>
                <a:spcPts val="1200"/>
              </a:spcBef>
              <a:spcAft>
                <a:spcPts val="0"/>
              </a:spcAft>
              <a:buNone/>
            </a:pPr>
            <a:r>
              <a:rPr lang="en" sz="1000">
                <a:solidFill>
                  <a:srgbClr val="000000"/>
                </a:solidFill>
                <a:highlight>
                  <a:srgbClr val="FFFFFF"/>
                </a:highlight>
                <a:latin typeface="Arial"/>
                <a:ea typeface="Arial"/>
                <a:cs typeface="Arial"/>
                <a:sym typeface="Arial"/>
              </a:rPr>
              <a:t>Oregon law protects students against discrimination, and identifies sex and sexual orientation as protected classes (as well as race, color, religion, national origin, marital status, age or disability) ORS 659.850 - </a:t>
            </a:r>
            <a:r>
              <a:rPr lang="en" sz="1000" u="sng">
                <a:solidFill>
                  <a:schemeClr val="hlink"/>
                </a:solidFill>
                <a:highlight>
                  <a:srgbClr val="FFFFFF"/>
                </a:highlight>
                <a:latin typeface="Arial"/>
                <a:ea typeface="Arial"/>
                <a:cs typeface="Arial"/>
                <a:sym typeface="Arial"/>
                <a:hlinkClick r:id="rId3"/>
              </a:rPr>
              <a:t>Transgender Guidance Document</a:t>
            </a:r>
            <a:endParaRPr sz="1000">
              <a:solidFill>
                <a:srgbClr val="000000"/>
              </a:solidFill>
              <a:highlight>
                <a:srgbClr val="FFFFFF"/>
              </a:highlight>
              <a:latin typeface="Arial"/>
              <a:ea typeface="Arial"/>
              <a:cs typeface="Arial"/>
              <a:sym typeface="Arial"/>
            </a:endParaRPr>
          </a:p>
          <a:p>
            <a:pPr marL="914400" lvl="1" indent="-292100" algn="l" rtl="0">
              <a:lnSpc>
                <a:spcPct val="115000"/>
              </a:lnSpc>
              <a:spcBef>
                <a:spcPts val="120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Sexual orientation, gender identities and expression inclusion is required by law in </a:t>
            </a:r>
            <a:r>
              <a:rPr lang="en" sz="1000" u="sng">
                <a:solidFill>
                  <a:srgbClr val="1155CC"/>
                </a:solidFill>
                <a:highlight>
                  <a:srgbClr val="FFFFFF"/>
                </a:highlight>
                <a:latin typeface="Arial"/>
                <a:ea typeface="Arial"/>
                <a:cs typeface="Arial"/>
                <a:sym typeface="Arial"/>
                <a:hlinkClick r:id="rId4"/>
              </a:rPr>
              <a:t>OAR 581-022-2050</a:t>
            </a:r>
            <a:r>
              <a:rPr lang="en" sz="1000">
                <a:solidFill>
                  <a:srgbClr val="000000"/>
                </a:solidFill>
                <a:highlight>
                  <a:srgbClr val="FFFFFF"/>
                </a:highlight>
                <a:latin typeface="Arial"/>
                <a:ea typeface="Arial"/>
                <a:cs typeface="Arial"/>
                <a:sym typeface="Arial"/>
              </a:rPr>
              <a:t> as shown below: </a:t>
            </a:r>
            <a:br>
              <a:rPr lang="en" sz="1000">
                <a:solidFill>
                  <a:srgbClr val="000000"/>
                </a:solidFill>
                <a:highlight>
                  <a:srgbClr val="FFFFFF"/>
                </a:highlight>
                <a:latin typeface="Arial"/>
                <a:ea typeface="Arial"/>
                <a:cs typeface="Arial"/>
                <a:sym typeface="Arial"/>
              </a:rPr>
            </a:br>
            <a:r>
              <a:rPr lang="en" sz="1000">
                <a:solidFill>
                  <a:srgbClr val="666666"/>
                </a:solidFill>
                <a:highlight>
                  <a:srgbClr val="FFFFFF"/>
                </a:highlight>
                <a:latin typeface="Arial"/>
                <a:ea typeface="Arial"/>
                <a:cs typeface="Arial"/>
                <a:sym typeface="Arial"/>
              </a:rPr>
              <a:t>"</a:t>
            </a:r>
            <a:r>
              <a:rPr lang="en" sz="1000">
                <a:solidFill>
                  <a:srgbClr val="333333"/>
                </a:solidFill>
                <a:highlight>
                  <a:srgbClr val="FFFFFF"/>
                </a:highlight>
                <a:latin typeface="Arial"/>
                <a:ea typeface="Arial"/>
                <a:cs typeface="Arial"/>
                <a:sym typeface="Arial"/>
              </a:rPr>
              <a:t>(q) Uses inclusive materials, language, and strategies that recognizes different sexual orientations, gender identities and gender expression;"</a:t>
            </a:r>
            <a:endParaRPr sz="1000">
              <a:solidFill>
                <a:srgbClr val="333333"/>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323130"/>
              </a:buClr>
              <a:buSzPts val="1000"/>
              <a:buFont typeface="Roboto"/>
              <a:buChar char="■"/>
            </a:pPr>
            <a:r>
              <a:rPr lang="en" sz="1000">
                <a:solidFill>
                  <a:srgbClr val="000000"/>
                </a:solidFill>
                <a:highlight>
                  <a:srgbClr val="FFFFFF"/>
                </a:highlight>
                <a:latin typeface="Arial"/>
                <a:ea typeface="Arial"/>
                <a:cs typeface="Arial"/>
                <a:sym typeface="Arial"/>
              </a:rPr>
              <a:t>Definitions are included in the law as well: </a:t>
            </a:r>
            <a:br>
              <a:rPr lang="en" sz="1000">
                <a:solidFill>
                  <a:srgbClr val="000000"/>
                </a:solidFill>
                <a:highlight>
                  <a:srgbClr val="FFFFFF"/>
                </a:highlight>
                <a:latin typeface="Arial"/>
                <a:ea typeface="Arial"/>
                <a:cs typeface="Arial"/>
                <a:sym typeface="Arial"/>
              </a:rPr>
            </a:br>
            <a:r>
              <a:rPr lang="en" sz="1000">
                <a:solidFill>
                  <a:srgbClr val="333333"/>
                </a:solidFill>
                <a:highlight>
                  <a:srgbClr val="FFFFFF"/>
                </a:highlight>
                <a:latin typeface="Arial"/>
                <a:ea typeface="Arial"/>
                <a:cs typeface="Arial"/>
                <a:sym typeface="Arial"/>
              </a:rPr>
              <a:t>(p) “Sexual orientation” means an individual’s actual or perceived heterosexuality, homosexuality, bisexuality or other romantic and/or sexual attraction;</a:t>
            </a:r>
            <a:br>
              <a:rPr lang="en" sz="1000">
                <a:solidFill>
                  <a:srgbClr val="333333"/>
                </a:solidFill>
                <a:highlight>
                  <a:srgbClr val="FFFFFF"/>
                </a:highlight>
                <a:latin typeface="Arial"/>
                <a:ea typeface="Arial"/>
                <a:cs typeface="Arial"/>
                <a:sym typeface="Arial"/>
              </a:rPr>
            </a:br>
            <a:r>
              <a:rPr lang="en" sz="1000">
                <a:solidFill>
                  <a:srgbClr val="323130"/>
                </a:solidFill>
                <a:highlight>
                  <a:srgbClr val="FFFFFF"/>
                </a:highlight>
                <a:latin typeface="Arial"/>
                <a:ea typeface="Arial"/>
                <a:cs typeface="Arial"/>
                <a:sym typeface="Arial"/>
              </a:rPr>
              <a:t>(g) "Gender expression" means how people express their gender based on mannerisms, dress, etc. A person's gender expression/presentation may not always match their gender identity;</a:t>
            </a:r>
            <a:br>
              <a:rPr lang="en" sz="1000">
                <a:solidFill>
                  <a:srgbClr val="323130"/>
                </a:solidFill>
                <a:highlight>
                  <a:srgbClr val="FFFFFF"/>
                </a:highlight>
                <a:latin typeface="Arial"/>
                <a:ea typeface="Arial"/>
                <a:cs typeface="Arial"/>
                <a:sym typeface="Arial"/>
              </a:rPr>
            </a:br>
            <a:r>
              <a:rPr lang="en" sz="1000">
                <a:solidFill>
                  <a:srgbClr val="323130"/>
                </a:solidFill>
                <a:highlight>
                  <a:srgbClr val="FFFFFF"/>
                </a:highlight>
                <a:latin typeface="Arial"/>
                <a:ea typeface="Arial"/>
                <a:cs typeface="Arial"/>
                <a:sym typeface="Arial"/>
              </a:rPr>
              <a:t>(h) Gender identity" means a person's internal sense of being male, female or some other gender, regardless of whether the individual's appearance, expression or behavior differs from that traditionally associated with the individual's sex assigned at birth; </a:t>
            </a:r>
            <a:br>
              <a:rPr lang="en" sz="1000">
                <a:solidFill>
                  <a:srgbClr val="323130"/>
                </a:solidFill>
                <a:highlight>
                  <a:srgbClr val="FFFFFF"/>
                </a:highlight>
                <a:latin typeface="Arial"/>
                <a:ea typeface="Arial"/>
                <a:cs typeface="Arial"/>
                <a:sym typeface="Arial"/>
              </a:rPr>
            </a:br>
            <a:r>
              <a:rPr lang="en" sz="1000">
                <a:solidFill>
                  <a:srgbClr val="323130"/>
                </a:solidFill>
                <a:highlight>
                  <a:srgbClr val="FFFFFF"/>
                </a:highlight>
                <a:latin typeface="Arial"/>
                <a:ea typeface="Arial"/>
                <a:cs typeface="Arial"/>
                <a:sym typeface="Arial"/>
              </a:rPr>
              <a:t>(i) “Gender role” means the socially determined sets of behaviors assigned to people based on their biological sex;</a:t>
            </a:r>
            <a:br>
              <a:rPr lang="en" sz="1000">
                <a:solidFill>
                  <a:srgbClr val="323130"/>
                </a:solidFill>
                <a:highlight>
                  <a:srgbClr val="FFFFFF"/>
                </a:highlight>
                <a:latin typeface="Arial"/>
                <a:ea typeface="Arial"/>
                <a:cs typeface="Arial"/>
                <a:sym typeface="Arial"/>
              </a:rPr>
            </a:br>
            <a:r>
              <a:rPr lang="en" sz="1000">
                <a:solidFill>
                  <a:srgbClr val="323130"/>
                </a:solidFill>
                <a:highlight>
                  <a:srgbClr val="FFFFFF"/>
                </a:highlight>
                <a:latin typeface="Arial"/>
                <a:ea typeface="Arial"/>
                <a:cs typeface="Arial"/>
                <a:sym typeface="Arial"/>
              </a:rPr>
              <a:t>(j) “Gender sensitive” means using materials and instruction strategies that are sensitive to individual’s similarities and differences regarding gender role, gender identity and/or sexual orientation;</a:t>
            </a:r>
            <a:endParaRPr sz="1000">
              <a:solidFill>
                <a:srgbClr val="323130"/>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323130"/>
              </a:buClr>
              <a:buSzPts val="1000"/>
              <a:buFont typeface="Arial"/>
              <a:buChar char="○"/>
            </a:pPr>
            <a:r>
              <a:rPr lang="en" sz="1000">
                <a:solidFill>
                  <a:srgbClr val="000000"/>
                </a:solidFill>
                <a:highlight>
                  <a:srgbClr val="FFFFFF"/>
                </a:highlight>
                <a:latin typeface="Arial"/>
                <a:ea typeface="Arial"/>
                <a:cs typeface="Arial"/>
                <a:sym typeface="Arial"/>
              </a:rPr>
              <a:t>Per the 2016 </a:t>
            </a:r>
            <a:r>
              <a:rPr lang="en" sz="1000" u="sng">
                <a:solidFill>
                  <a:srgbClr val="1155CC"/>
                </a:solidFill>
                <a:highlight>
                  <a:srgbClr val="FFFFFF"/>
                </a:highlight>
                <a:latin typeface="Arial"/>
                <a:ea typeface="Arial"/>
                <a:cs typeface="Arial"/>
                <a:sym typeface="Arial"/>
                <a:hlinkClick r:id="rId5"/>
              </a:rPr>
              <a:t>Health Education Standards and Performance Indicators</a:t>
            </a:r>
            <a:r>
              <a:rPr lang="en" sz="1000">
                <a:solidFill>
                  <a:srgbClr val="000000"/>
                </a:solidFill>
                <a:highlight>
                  <a:srgbClr val="FFFFFF"/>
                </a:highlight>
                <a:latin typeface="Arial"/>
                <a:ea typeface="Arial"/>
                <a:cs typeface="Arial"/>
                <a:sym typeface="Arial"/>
              </a:rPr>
              <a:t>, gender identity and sexual orientation are included starting in elementary school. </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Gender identity first appears in Kindergarten, and continues throughout elementary and secondary grades</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Sexual Orientations first appears in 3rd Grade, and continues throughout elementary and secondary grades</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Different Family Structures appears in Kindergarten as well, which may include LGBQ+ parents </a:t>
            </a:r>
            <a:endParaRPr sz="1000">
              <a:solidFill>
                <a:srgbClr val="000000"/>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Federal Title IX support </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Title IX generally </a:t>
            </a:r>
            <a:r>
              <a:rPr lang="en" sz="1000" b="1">
                <a:solidFill>
                  <a:srgbClr val="000000"/>
                </a:solidFill>
                <a:highlight>
                  <a:srgbClr val="FFFFFF"/>
                </a:highlight>
                <a:latin typeface="Arial"/>
                <a:ea typeface="Arial"/>
                <a:cs typeface="Arial"/>
                <a:sym typeface="Arial"/>
              </a:rPr>
              <a:t>prohibits discrimination on the basis of sex</a:t>
            </a:r>
            <a:r>
              <a:rPr lang="en" sz="1000">
                <a:solidFill>
                  <a:srgbClr val="000000"/>
                </a:solidFill>
                <a:highlight>
                  <a:srgbClr val="FFFFFF"/>
                </a:highlight>
                <a:latin typeface="Arial"/>
                <a:ea typeface="Arial"/>
                <a:cs typeface="Arial"/>
                <a:sym typeface="Arial"/>
              </a:rPr>
              <a:t> in federally funded programs and activities. (4)</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The United States Department of Education’s Office for Civil Rights (OCR) has issued guidance recognizing that Title IX protects transgender and gender nonconforming students. (5) </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Additionally, the U.S. Departments of Education and Justice have stated that under Title IX, “discrimination based on a person’s gender identity, a person’s transgender status, or a person’s nonconformity to sex stereotypes constitutes discrimination based on sex” and has asserted a significant interest in ensuring that all students, including transgender students, have the opportunity to learn in an environment free of sex discrimination in public schools. (6)</a:t>
            </a:r>
            <a:endParaRPr sz="1000">
              <a:solidFill>
                <a:srgbClr val="000000"/>
              </a:solidFill>
              <a:highlight>
                <a:srgbClr val="FFFFFF"/>
              </a:highlight>
              <a:latin typeface="Arial"/>
              <a:ea typeface="Arial"/>
              <a:cs typeface="Arial"/>
              <a:sym typeface="Arial"/>
            </a:endParaRPr>
          </a:p>
          <a:p>
            <a:pPr marL="1371600" lvl="2"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Sources</a:t>
            </a:r>
            <a:endParaRPr sz="1000">
              <a:solidFill>
                <a:srgbClr val="000000"/>
              </a:solidFill>
              <a:highlight>
                <a:srgbClr val="FFFFFF"/>
              </a:highlight>
              <a:latin typeface="Arial"/>
              <a:ea typeface="Arial"/>
              <a:cs typeface="Arial"/>
              <a:sym typeface="Arial"/>
            </a:endParaRPr>
          </a:p>
          <a:p>
            <a:pPr marL="1828800" lvl="3"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4 20 U.S.C. §1681(a) (2006). </a:t>
            </a:r>
            <a:endParaRPr sz="1000">
              <a:solidFill>
                <a:srgbClr val="000000"/>
              </a:solidFill>
              <a:highlight>
                <a:srgbClr val="FFFFFF"/>
              </a:highlight>
              <a:latin typeface="Arial"/>
              <a:ea typeface="Arial"/>
              <a:cs typeface="Arial"/>
              <a:sym typeface="Arial"/>
            </a:endParaRPr>
          </a:p>
          <a:p>
            <a:pPr marL="1828800" lvl="3"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5 See 20 U.S.C. §§ 1681-1688 (2006); 34 C.F.R. Part 106 (2010); 54 C.F.R. Part 54 (2000); United States Department of Education, Office for Civil Rights, Questions and Answers on Title IX and Single-Sex Elementary and Secondary Classes and Extracurricular Activities (December 1, 2014).</a:t>
            </a:r>
            <a:endParaRPr sz="1000">
              <a:solidFill>
                <a:srgbClr val="000000"/>
              </a:solidFill>
              <a:highlight>
                <a:srgbClr val="FFFFFF"/>
              </a:highlight>
              <a:latin typeface="Arial"/>
              <a:ea typeface="Arial"/>
              <a:cs typeface="Arial"/>
              <a:sym typeface="Arial"/>
            </a:endParaRPr>
          </a:p>
          <a:p>
            <a:pPr marL="1828800" lvl="3" indent="-292100" algn="l" rtl="0">
              <a:lnSpc>
                <a:spcPct val="115000"/>
              </a:lnSpc>
              <a:spcBef>
                <a:spcPts val="0"/>
              </a:spcBef>
              <a:spcAft>
                <a:spcPts val="0"/>
              </a:spcAft>
              <a:buClr>
                <a:srgbClr val="000000"/>
              </a:buClr>
              <a:buSzPts val="1000"/>
              <a:buFont typeface="Arial"/>
              <a:buChar char="●"/>
            </a:pPr>
            <a:r>
              <a:rPr lang="en" sz="1000">
                <a:solidFill>
                  <a:srgbClr val="000000"/>
                </a:solidFill>
                <a:highlight>
                  <a:srgbClr val="FFFFFF"/>
                </a:highlight>
                <a:latin typeface="Arial"/>
                <a:ea typeface="Arial"/>
                <a:cs typeface="Arial"/>
                <a:sym typeface="Arial"/>
              </a:rPr>
              <a:t>6 See Statement of Interest of the United States, Grimm v. Gloucester County School Board, Case No. 4:15cv54 (E.D. Virg. filed June 29, 2015). </a:t>
            </a:r>
            <a:endParaRPr sz="1000">
              <a:solidFill>
                <a:srgbClr val="000000"/>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10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154" name="Google Shape;154;g8050494a94_2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7479f038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7479f038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Sasha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7479f038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7479f038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Sasha</a:t>
            </a:r>
            <a:endParaRPr/>
          </a:p>
          <a:p>
            <a:pPr marL="0" lvl="0" indent="0" algn="l" rtl="0">
              <a:spcBef>
                <a:spcPts val="0"/>
              </a:spcBef>
              <a:spcAft>
                <a:spcPts val="0"/>
              </a:spcAft>
              <a:buNone/>
            </a:pPr>
            <a:r>
              <a:rPr lang="en"/>
              <a:t>Point to Erin’s Law Toolkit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6ea595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6ea595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Sasha</a:t>
            </a:r>
            <a:endParaRPr>
              <a:solidFill>
                <a:schemeClr val="dk1"/>
              </a:solidFill>
            </a:endParaRPr>
          </a:p>
          <a:p>
            <a:pPr marL="0" lvl="0" indent="0" algn="l" rtl="0">
              <a:spcBef>
                <a:spcPts val="0"/>
              </a:spcBef>
              <a:spcAft>
                <a:spcPts val="0"/>
              </a:spcAft>
              <a:buNone/>
            </a:pPr>
            <a:r>
              <a:rPr lang="en">
                <a:solidFill>
                  <a:schemeClr val="dk1"/>
                </a:solidFill>
              </a:rPr>
              <a:t>Just an example of how the Sex Ed and Health Education standards build a foundation of inclusivity that expands throughout a young person’s K-12 schooling.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Teachers work to adapt the instruction to make it age-appropriate, and make any adjustments necessary for their classroom’s unique strengths and needs.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6ea5953f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6ea5953f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Sasha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Importance of including all of these areas into comprehensive policies that aim for prevention and response that meet student needs.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54490dca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54490dca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050494a94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050494a94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050494a94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050494a94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050494a94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050494a94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050494a94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050494a94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479f03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479f03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Sasha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050494a94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050494a94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7479f038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7479f038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050494a94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050494a9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050494a9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050494a94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Angie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9026dbe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9026dbe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050494a94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050494a94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a:p>
            <a:pPr marL="0" lvl="0" indent="0" algn="l" rtl="0">
              <a:spcBef>
                <a:spcPts val="0"/>
              </a:spcBef>
              <a:spcAft>
                <a:spcPts val="0"/>
              </a:spcAft>
              <a:buNone/>
            </a:pPr>
            <a:endParaRPr/>
          </a:p>
          <a:p>
            <a:pPr marL="0" lvl="0" indent="0" algn="l" rtl="0">
              <a:spcBef>
                <a:spcPts val="0"/>
              </a:spcBef>
              <a:spcAft>
                <a:spcPts val="0"/>
              </a:spcAft>
              <a:buNone/>
            </a:pPr>
            <a:r>
              <a:rPr lang="en"/>
              <a:t>ODE encourages the use a tiered approach to assessing and addressing student mental health concerns. ODE recognizes that you may already have district/school policies and procedures in place for responding to concerns.</a:t>
            </a: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In previous webinars and guidance, ODE </a:t>
            </a:r>
            <a:r>
              <a:rPr lang="en"/>
              <a:t>reviewed the tiered approach and recommends the following approach which can be applied applied all students:</a:t>
            </a:r>
            <a:endParaRPr/>
          </a:p>
          <a:p>
            <a:pPr marL="0" lvl="0" indent="0" algn="l" rtl="0">
              <a:spcBef>
                <a:spcPts val="0"/>
              </a:spcBef>
              <a:spcAft>
                <a:spcPts val="0"/>
              </a:spcAft>
              <a:buNone/>
            </a:pPr>
            <a:r>
              <a:rPr lang="en"/>
              <a:t>Referral or Concern is elevated &gt; Assess students’ well-being &gt; Determine level of threat/severity &gt; Determine tiered service needed</a:t>
            </a:r>
            <a:endParaRPr/>
          </a:p>
          <a:p>
            <a:pPr marL="0" lvl="0" indent="0" algn="l" rtl="0">
              <a:spcBef>
                <a:spcPts val="0"/>
              </a:spcBef>
              <a:spcAft>
                <a:spcPts val="0"/>
              </a:spcAft>
              <a:buNone/>
            </a:pPr>
            <a:r>
              <a:rPr lang="en"/>
              <a:t>Tier 1 - Light Responsive Support</a:t>
            </a:r>
            <a:endParaRPr/>
          </a:p>
          <a:p>
            <a:pPr marL="0" lvl="0" indent="0" algn="l" rtl="0">
              <a:spcBef>
                <a:spcPts val="0"/>
              </a:spcBef>
              <a:spcAft>
                <a:spcPts val="0"/>
              </a:spcAft>
              <a:buNone/>
            </a:pPr>
            <a:r>
              <a:rPr lang="en"/>
              <a:t>Tier 2A - Low Level Targeted Support</a:t>
            </a:r>
            <a:endParaRPr/>
          </a:p>
          <a:p>
            <a:pPr marL="0" lvl="0" indent="0" algn="l" rtl="0">
              <a:spcBef>
                <a:spcPts val="0"/>
              </a:spcBef>
              <a:spcAft>
                <a:spcPts val="0"/>
              </a:spcAft>
              <a:buNone/>
            </a:pPr>
            <a:r>
              <a:rPr lang="en"/>
              <a:t>Tier 2B - High Level Targeted Support</a:t>
            </a:r>
            <a:endParaRPr/>
          </a:p>
          <a:p>
            <a:pPr marL="0" lvl="0" indent="0" algn="l" rtl="0">
              <a:spcBef>
                <a:spcPts val="0"/>
              </a:spcBef>
              <a:spcAft>
                <a:spcPts val="0"/>
              </a:spcAft>
              <a:buNone/>
            </a:pPr>
            <a:r>
              <a:rPr lang="en"/>
              <a:t>Tier 3 - Crisis Support</a:t>
            </a:r>
            <a:endParaRPr/>
          </a:p>
          <a:p>
            <a:pPr marL="0" lvl="0" indent="0" algn="l" rtl="0">
              <a:spcBef>
                <a:spcPts val="0"/>
              </a:spcBef>
              <a:spcAft>
                <a:spcPts val="0"/>
              </a:spcAft>
              <a:buNone/>
            </a:pPr>
            <a:endParaRPr/>
          </a:p>
          <a:p>
            <a:pPr marL="0" lvl="0" indent="0" algn="l" rtl="0">
              <a:spcBef>
                <a:spcPts val="0"/>
              </a:spcBef>
              <a:spcAft>
                <a:spcPts val="0"/>
              </a:spcAft>
              <a:buNone/>
            </a:pPr>
            <a:r>
              <a:rPr lang="en"/>
              <a:t>When to involve parents...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7c366d3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7c366d3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54490dca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54490dca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81da8776a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81da8776a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50494a94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050494a94_2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7479f038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7479f038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Sasha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4490dca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54490dca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chat box for engagement, and read aloud some of the suggestions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59026db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59026db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7479f038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7479f038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050494a94_2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050494a94_2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7479f038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7479f038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Sasha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59026dbec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59026dbec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050494a94_2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8050494a94_2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Sasha</a:t>
            </a:r>
            <a:endParaRPr/>
          </a:p>
        </p:txBody>
      </p:sp>
      <p:sp>
        <p:nvSpPr>
          <p:cNvPr id="118" name="Google Shape;118;g8050494a94_2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59026dbec_9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59026dbec_9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050494a94_2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8050494a94_2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rPr>
              <a:t>Sasha</a:t>
            </a:r>
            <a:endParaRPr/>
          </a:p>
          <a:p>
            <a:pPr marL="914400" lvl="1" indent="-298450" algn="l" rtl="0">
              <a:lnSpc>
                <a:spcPct val="115000"/>
              </a:lnSpc>
              <a:spcBef>
                <a:spcPts val="0"/>
              </a:spcBef>
              <a:spcAft>
                <a:spcPts val="0"/>
              </a:spcAft>
              <a:buSzPts val="1100"/>
              <a:buChar char="○"/>
            </a:pPr>
            <a:r>
              <a:rPr lang="en" sz="1100">
                <a:solidFill>
                  <a:srgbClr val="000000"/>
                </a:solidFill>
                <a:latin typeface="Arial"/>
                <a:ea typeface="Arial"/>
                <a:cs typeface="Arial"/>
                <a:sym typeface="Arial"/>
              </a:rPr>
              <a:t>Students who are bullied at school are more likely to be chronically absent, drop out, and face mental health challenges and other negative health outcomes. </a:t>
            </a:r>
            <a:endParaRPr sz="1100">
              <a:solidFill>
                <a:srgbClr val="000000"/>
              </a:solidFill>
              <a:latin typeface="Arial"/>
              <a:ea typeface="Arial"/>
              <a:cs typeface="Arial"/>
              <a:sym typeface="Arial"/>
            </a:endParaRPr>
          </a:p>
          <a:p>
            <a:pPr marL="1371600" lvl="2" indent="-292100" algn="l" rtl="0">
              <a:lnSpc>
                <a:spcPct val="115000"/>
              </a:lnSpc>
              <a:spcBef>
                <a:spcPts val="0"/>
              </a:spcBef>
              <a:spcAft>
                <a:spcPts val="0"/>
              </a:spcAft>
              <a:buClr>
                <a:srgbClr val="434343"/>
              </a:buClr>
              <a:buSzPts val="1000"/>
              <a:buChar char="■"/>
            </a:pPr>
            <a:r>
              <a:rPr lang="en" sz="1000">
                <a:solidFill>
                  <a:srgbClr val="434343"/>
                </a:solidFill>
                <a:latin typeface="Arial"/>
                <a:ea typeface="Arial"/>
                <a:cs typeface="Arial"/>
                <a:sym typeface="Arial"/>
              </a:rPr>
              <a:t>According to the </a:t>
            </a:r>
            <a:r>
              <a:rPr lang="en" sz="1000" u="sng">
                <a:solidFill>
                  <a:srgbClr val="434343"/>
                </a:solidFill>
                <a:latin typeface="Arial"/>
                <a:ea typeface="Arial"/>
                <a:cs typeface="Arial"/>
                <a:sym typeface="Arial"/>
                <a:hlinkClick r:id="rId3"/>
              </a:rPr>
              <a:t>Oregon Healthy Teens Survey</a:t>
            </a:r>
            <a:r>
              <a:rPr lang="en" sz="1000">
                <a:solidFill>
                  <a:srgbClr val="434343"/>
                </a:solidFill>
                <a:latin typeface="Arial"/>
                <a:ea typeface="Arial"/>
                <a:cs typeface="Arial"/>
                <a:sym typeface="Arial"/>
              </a:rPr>
              <a:t>, over 85% of all student suicide attempts in a year are made by students who identify as lesbian, gay, bisexual, or transgender. Over 60% of those students who attempt suicide are transgender. </a:t>
            </a:r>
            <a:endParaRPr sz="1000">
              <a:solidFill>
                <a:srgbClr val="434343"/>
              </a:solidFill>
              <a:latin typeface="Arial"/>
              <a:ea typeface="Arial"/>
              <a:cs typeface="Arial"/>
              <a:sym typeface="Arial"/>
            </a:endParaRPr>
          </a:p>
          <a:p>
            <a:pPr marL="1371600" lvl="2" indent="-292100" algn="l" rtl="0">
              <a:lnSpc>
                <a:spcPct val="115000"/>
              </a:lnSpc>
              <a:spcBef>
                <a:spcPts val="0"/>
              </a:spcBef>
              <a:spcAft>
                <a:spcPts val="0"/>
              </a:spcAft>
              <a:buClr>
                <a:srgbClr val="434343"/>
              </a:buClr>
              <a:buSzPts val="1000"/>
              <a:buChar char="■"/>
            </a:pPr>
            <a:r>
              <a:rPr lang="en" sz="1000">
                <a:solidFill>
                  <a:srgbClr val="434343"/>
                </a:solidFill>
                <a:latin typeface="Arial"/>
                <a:ea typeface="Arial"/>
                <a:cs typeface="Arial"/>
                <a:sym typeface="Arial"/>
              </a:rPr>
              <a:t>We know that student mental health and well-being is strongly correlated with student development and academic success. </a:t>
            </a:r>
            <a:endParaRPr sz="1100">
              <a:solidFill>
                <a:srgbClr val="000000"/>
              </a:solidFill>
              <a:latin typeface="Arial"/>
              <a:ea typeface="Arial"/>
              <a:cs typeface="Arial"/>
              <a:sym typeface="Arial"/>
            </a:endParaRPr>
          </a:p>
          <a:p>
            <a:pPr marL="914400" lvl="1" indent="-298450" algn="l" rtl="0">
              <a:lnSpc>
                <a:spcPct val="115000"/>
              </a:lnSpc>
              <a:spcBef>
                <a:spcPts val="0"/>
              </a:spcBef>
              <a:spcAft>
                <a:spcPts val="0"/>
              </a:spcAft>
              <a:buSzPts val="1100"/>
              <a:buChar char="○"/>
            </a:pPr>
            <a:r>
              <a:rPr lang="en" sz="1100">
                <a:solidFill>
                  <a:srgbClr val="000000"/>
                </a:solidFill>
                <a:latin typeface="Arial"/>
                <a:ea typeface="Arial"/>
                <a:cs typeface="Arial"/>
                <a:sym typeface="Arial"/>
              </a:rPr>
              <a:t>We know that a vast majority of students who identify as LGB and/or transgender or non-binary experience bullying, violence, and/or sexual harassment because of their gender identity and/or sexual orientation. </a:t>
            </a:r>
            <a:endParaRPr sz="1100">
              <a:solidFill>
                <a:srgbClr val="000000"/>
              </a:solidFill>
              <a:latin typeface="Arial"/>
              <a:ea typeface="Arial"/>
              <a:cs typeface="Arial"/>
              <a:sym typeface="Arial"/>
            </a:endParaRPr>
          </a:p>
          <a:p>
            <a:pPr marL="914400" lvl="1" indent="-298450" algn="l" rtl="0">
              <a:lnSpc>
                <a:spcPct val="115000"/>
              </a:lnSpc>
              <a:spcBef>
                <a:spcPts val="0"/>
              </a:spcBef>
              <a:spcAft>
                <a:spcPts val="0"/>
              </a:spcAft>
              <a:buSzPts val="1100"/>
              <a:buChar char="○"/>
            </a:pPr>
            <a:r>
              <a:rPr lang="en" sz="1100">
                <a:solidFill>
                  <a:srgbClr val="000000"/>
                </a:solidFill>
                <a:latin typeface="Arial"/>
                <a:ea typeface="Arial"/>
                <a:cs typeface="Arial"/>
                <a:sym typeface="Arial"/>
              </a:rPr>
              <a:t>Research has shown that students in states with a greater proportion of LGBT-inclusive sex education have lower odds of experiencing school-based victimization and adverse mental health. </a:t>
            </a:r>
            <a:endParaRPr sz="1100">
              <a:solidFill>
                <a:srgbClr val="000000"/>
              </a:solidFill>
              <a:latin typeface="Arial"/>
              <a:ea typeface="Arial"/>
              <a:cs typeface="Arial"/>
              <a:sym typeface="Arial"/>
            </a:endParaRPr>
          </a:p>
          <a:p>
            <a:pPr marL="914400" lvl="1" indent="-298450" algn="l" rtl="0">
              <a:lnSpc>
                <a:spcPct val="115000"/>
              </a:lnSpc>
              <a:spcBef>
                <a:spcPts val="0"/>
              </a:spcBef>
              <a:spcAft>
                <a:spcPts val="0"/>
              </a:spcAft>
              <a:buSzPts val="1100"/>
              <a:buChar char="○"/>
            </a:pPr>
            <a:r>
              <a:rPr lang="en" sz="1100">
                <a:solidFill>
                  <a:srgbClr val="000000"/>
                </a:solidFill>
                <a:latin typeface="Arial"/>
                <a:ea typeface="Arial"/>
                <a:cs typeface="Arial"/>
                <a:sym typeface="Arial"/>
              </a:rPr>
              <a:t>Fifteen years of data in California found that when schools had a more welcoming school climate, rates of homophobic bullying dropped significantly </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000">
                <a:solidFill>
                  <a:srgbClr val="434343"/>
                </a:solidFill>
                <a:latin typeface="Arial"/>
                <a:ea typeface="Arial"/>
                <a:cs typeface="Arial"/>
                <a:sym typeface="Arial"/>
              </a:rPr>
              <a:t>Sources: </a:t>
            </a:r>
            <a:endParaRPr sz="1000">
              <a:solidFill>
                <a:srgbClr val="434343"/>
              </a:solidFill>
              <a:latin typeface="Arial"/>
              <a:ea typeface="Arial"/>
              <a:cs typeface="Arial"/>
              <a:sym typeface="Arial"/>
            </a:endParaRPr>
          </a:p>
          <a:p>
            <a:pPr marL="0" lvl="0" indent="0" algn="l" rtl="0">
              <a:lnSpc>
                <a:spcPct val="115000"/>
              </a:lnSpc>
              <a:spcBef>
                <a:spcPts val="0"/>
              </a:spcBef>
              <a:spcAft>
                <a:spcPts val="0"/>
              </a:spcAft>
              <a:buNone/>
            </a:pPr>
            <a:r>
              <a:rPr lang="en" sz="1000">
                <a:solidFill>
                  <a:srgbClr val="434343"/>
                </a:solidFill>
                <a:latin typeface="Arial"/>
                <a:ea typeface="Arial"/>
                <a:cs typeface="Arial"/>
                <a:sym typeface="Arial"/>
              </a:rPr>
              <a:t>Proulx C, Coulter R, et al. Associations of Lesbian, Gay, Bisexual, Transgender and Questioning—Inclusive Sex Education with Mental Health Outcomes and School-Based Victimization in US High School Students, Journal of Adolescent Health, June 5, 2018 https://doi.org/10.1016/j.jadohealth.2018.11.012, Mark L. Hatzenbuehler, Yishan Shen, Elizabeth A. Vandewater, Stephen T. Russell,  Proposition 8 and Homophobic Bullying in California, Pediatrics May 2019, e20182116; DOI: 10.1542/peds.2018-2116, and Evidence Underpinning the National Sex Ed Standards,  http://futureofsexed.org/documents/Building-a-foundation-for-Sexual-Health.pdf</a:t>
            </a:r>
            <a:endParaRPr sz="1100">
              <a:solidFill>
                <a:srgbClr val="000000"/>
              </a:solidFill>
              <a:latin typeface="Arial"/>
              <a:ea typeface="Arial"/>
              <a:cs typeface="Arial"/>
              <a:sym typeface="Arial"/>
            </a:endParaRPr>
          </a:p>
        </p:txBody>
      </p:sp>
      <p:sp>
        <p:nvSpPr>
          <p:cNvPr id="137" name="Google Shape;137;g8050494a94_2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6ea5953f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6ea5953f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Sasha</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 name="Google Shape;13;p2" descr="Oregon Department of Education Logo"/>
          <p:cNvPicPr preferRelativeResize="0"/>
          <p:nvPr/>
        </p:nvPicPr>
        <p:blipFill rotWithShape="1">
          <a:blip r:embed="rId2">
            <a:alphaModFix/>
          </a:blip>
          <a:srcRect/>
          <a:stretch/>
        </p:blipFill>
        <p:spPr>
          <a:xfrm>
            <a:off x="5980027" y="4195712"/>
            <a:ext cx="1479336" cy="735684"/>
          </a:xfrm>
          <a:prstGeom prst="rect">
            <a:avLst/>
          </a:prstGeom>
          <a:noFill/>
          <a:ln>
            <a:noFill/>
          </a:ln>
        </p:spPr>
      </p:pic>
      <p:pic>
        <p:nvPicPr>
          <p:cNvPr id="14" name="Google Shape;14;p2"/>
          <p:cNvPicPr preferRelativeResize="0"/>
          <p:nvPr/>
        </p:nvPicPr>
        <p:blipFill>
          <a:blip r:embed="rId3">
            <a:alphaModFix/>
          </a:blip>
          <a:stretch>
            <a:fillRect/>
          </a:stretch>
        </p:blipFill>
        <p:spPr>
          <a:xfrm>
            <a:off x="7696802" y="4330065"/>
            <a:ext cx="1195375" cy="447700"/>
          </a:xfrm>
          <a:prstGeom prst="rect">
            <a:avLst/>
          </a:prstGeom>
          <a:noFill/>
          <a:ln>
            <a:noFill/>
          </a:ln>
        </p:spPr>
      </p:pic>
      <p:pic>
        <p:nvPicPr>
          <p:cNvPr id="15" name="Google Shape;15;p2" descr="Decorative blue bar"/>
          <p:cNvPicPr preferRelativeResize="0"/>
          <p:nvPr/>
        </p:nvPicPr>
        <p:blipFill rotWithShape="1">
          <a:blip r:embed="rId4">
            <a:alphaModFix/>
          </a:blip>
          <a:srcRect/>
          <a:stretch/>
        </p:blipFill>
        <p:spPr>
          <a:xfrm>
            <a:off x="0" y="5018415"/>
            <a:ext cx="9144001" cy="2762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1"/>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1"/>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53"/>
        <p:cNvGrpSpPr/>
        <p:nvPr/>
      </p:nvGrpSpPr>
      <p:grpSpPr>
        <a:xfrm>
          <a:off x="0" y="0"/>
          <a:ext cx="0" cy="0"/>
          <a:chOff x="0" y="0"/>
          <a:chExt cx="0" cy="0"/>
        </a:xfrm>
      </p:grpSpPr>
      <p:sp>
        <p:nvSpPr>
          <p:cNvPr id="54" name="Google Shape;54;p12"/>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12"/>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2"/>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no pattern_1_Blank">
  <p:cSld name="1_no pattern_1_Blank">
    <p:bg>
      <p:bgPr>
        <a:solidFill>
          <a:schemeClr val="accent1"/>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685799" y="1597819"/>
            <a:ext cx="7772400" cy="11025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2pPr>
            <a:lvl3pPr marR="0" lvl="2"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3pPr>
            <a:lvl4pPr marR="0" lvl="3"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4pPr>
            <a:lvl5pPr marR="0" lvl="4"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5pPr>
            <a:lvl6pPr marR="0" lvl="5"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6pPr>
            <a:lvl7pPr marR="0" lvl="6"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7pPr>
            <a:lvl8pPr marR="0" lvl="7"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8pPr>
            <a:lvl9pPr marR="0" lvl="8" algn="ctr">
              <a:spcBef>
                <a:spcPts val="0"/>
              </a:spcBef>
              <a:spcAft>
                <a:spcPts val="0"/>
              </a:spcAft>
              <a:buClr>
                <a:schemeClr val="dk1"/>
              </a:buClr>
              <a:buSzPts val="1400"/>
              <a:buFont typeface="Helvetica Neue"/>
              <a:buNone/>
              <a:defRPr sz="4400" b="0" i="0" u="none" strike="noStrike" cap="none">
                <a:solidFill>
                  <a:schemeClr val="dk1"/>
                </a:solidFill>
                <a:latin typeface="Helvetica Neue"/>
                <a:ea typeface="Helvetica Neue"/>
                <a:cs typeface="Helvetica Neue"/>
                <a:sym typeface="Helvetica Neue"/>
              </a:defRPr>
            </a:lvl9pPr>
          </a:lstStyle>
          <a:p>
            <a:endParaRPr/>
          </a:p>
        </p:txBody>
      </p:sp>
      <p:sp>
        <p:nvSpPr>
          <p:cNvPr id="61" name="Google Shape;61;p14"/>
          <p:cNvSpPr txBox="1">
            <a:spLocks noGrp="1"/>
          </p:cNvSpPr>
          <p:nvPr>
            <p:ph type="subTitle" idx="1"/>
          </p:nvPr>
        </p:nvSpPr>
        <p:spPr>
          <a:xfrm>
            <a:off x="1371599" y="2914649"/>
            <a:ext cx="6400800" cy="1314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80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1pPr>
            <a:lvl2pPr marR="0" lvl="1" algn="ctr">
              <a:lnSpc>
                <a:spcPct val="100000"/>
              </a:lnSpc>
              <a:spcBef>
                <a:spcPts val="700"/>
              </a:spcBef>
              <a:spcAft>
                <a:spcPts val="0"/>
              </a:spcAft>
              <a:buClr>
                <a:srgbClr val="000000"/>
              </a:buClr>
              <a:buSzPts val="1400"/>
              <a:buFont typeface="Arial"/>
              <a:buNone/>
              <a:defRPr sz="2800" b="0" i="0" u="none" strike="noStrike" cap="none">
                <a:solidFill>
                  <a:schemeClr val="dk1"/>
                </a:solidFill>
                <a:latin typeface="Helvetica Neue"/>
                <a:ea typeface="Helvetica Neue"/>
                <a:cs typeface="Helvetica Neue"/>
                <a:sym typeface="Helvetica Neue"/>
              </a:defRPr>
            </a:lvl2pPr>
            <a:lvl3pPr marR="0" lvl="2" algn="ctr">
              <a:lnSpc>
                <a:spcPct val="100000"/>
              </a:lnSpc>
              <a:spcBef>
                <a:spcPts val="600"/>
              </a:spcBef>
              <a:spcAft>
                <a:spcPts val="0"/>
              </a:spcAft>
              <a:buClr>
                <a:srgbClr val="000000"/>
              </a:buClr>
              <a:buSzPts val="1400"/>
              <a:buFont typeface="Arial"/>
              <a:buNone/>
              <a:defRPr sz="2400" b="0" i="0" u="none" strike="noStrike" cap="none">
                <a:solidFill>
                  <a:schemeClr val="dk1"/>
                </a:solidFill>
                <a:latin typeface="Helvetica Neue"/>
                <a:ea typeface="Helvetica Neue"/>
                <a:cs typeface="Helvetica Neue"/>
                <a:sym typeface="Helvetica Neue"/>
              </a:defRPr>
            </a:lvl3pPr>
            <a:lvl4pPr marR="0" lvl="3" algn="ctr">
              <a:lnSpc>
                <a:spcPct val="100000"/>
              </a:lnSpc>
              <a:spcBef>
                <a:spcPts val="500"/>
              </a:spcBef>
              <a:spcAft>
                <a:spcPts val="0"/>
              </a:spcAft>
              <a:buClr>
                <a:srgbClr val="000000"/>
              </a:buClr>
              <a:buSzPts val="1400"/>
              <a:buFont typeface="Arial"/>
              <a:buNone/>
              <a:defRPr sz="2000" b="0" i="0" u="none" strike="noStrike" cap="none">
                <a:solidFill>
                  <a:schemeClr val="dk1"/>
                </a:solidFill>
                <a:latin typeface="Helvetica Neue"/>
                <a:ea typeface="Helvetica Neue"/>
                <a:cs typeface="Helvetica Neue"/>
                <a:sym typeface="Helvetica Neue"/>
              </a:defRPr>
            </a:lvl4pPr>
            <a:lvl5pPr marR="0" lvl="4" algn="ctr">
              <a:lnSpc>
                <a:spcPct val="100000"/>
              </a:lnSpc>
              <a:spcBef>
                <a:spcPts val="500"/>
              </a:spcBef>
              <a:spcAft>
                <a:spcPts val="0"/>
              </a:spcAft>
              <a:buClr>
                <a:srgbClr val="000000"/>
              </a:buClr>
              <a:buSzPts val="1400"/>
              <a:buFont typeface="Arial"/>
              <a:buNone/>
              <a:defRPr sz="2000" b="0" i="0" u="none" strike="noStrike" cap="none">
                <a:solidFill>
                  <a:schemeClr val="dk1"/>
                </a:solidFill>
                <a:latin typeface="Helvetica Neue"/>
                <a:ea typeface="Helvetica Neue"/>
                <a:cs typeface="Helvetica Neue"/>
                <a:sym typeface="Helvetica Neue"/>
              </a:defRPr>
            </a:lvl5pPr>
            <a:lvl6pPr marR="0" lvl="5" algn="ctr">
              <a:lnSpc>
                <a:spcPct val="100000"/>
              </a:lnSpc>
              <a:spcBef>
                <a:spcPts val="500"/>
              </a:spcBef>
              <a:spcAft>
                <a:spcPts val="0"/>
              </a:spcAft>
              <a:buClr>
                <a:srgbClr val="000000"/>
              </a:buClr>
              <a:buSzPts val="1400"/>
              <a:buFont typeface="Arial"/>
              <a:buNone/>
              <a:defRPr sz="2000" b="0" i="0" u="none" strike="noStrike" cap="none">
                <a:solidFill>
                  <a:schemeClr val="dk1"/>
                </a:solidFill>
                <a:latin typeface="Helvetica Neue"/>
                <a:ea typeface="Helvetica Neue"/>
                <a:cs typeface="Helvetica Neue"/>
                <a:sym typeface="Helvetica Neue"/>
              </a:defRPr>
            </a:lvl6pPr>
            <a:lvl7pPr marR="0" lvl="6" algn="ctr">
              <a:lnSpc>
                <a:spcPct val="100000"/>
              </a:lnSpc>
              <a:spcBef>
                <a:spcPts val="500"/>
              </a:spcBef>
              <a:spcAft>
                <a:spcPts val="0"/>
              </a:spcAft>
              <a:buClr>
                <a:srgbClr val="000000"/>
              </a:buClr>
              <a:buSzPts val="1400"/>
              <a:buFont typeface="Arial"/>
              <a:buNone/>
              <a:defRPr sz="2000" b="0" i="0" u="none" strike="noStrike" cap="none">
                <a:solidFill>
                  <a:schemeClr val="dk1"/>
                </a:solidFill>
                <a:latin typeface="Helvetica Neue"/>
                <a:ea typeface="Helvetica Neue"/>
                <a:cs typeface="Helvetica Neue"/>
                <a:sym typeface="Helvetica Neue"/>
              </a:defRPr>
            </a:lvl7pPr>
            <a:lvl8pPr marR="0" lvl="7" algn="ctr">
              <a:lnSpc>
                <a:spcPct val="100000"/>
              </a:lnSpc>
              <a:spcBef>
                <a:spcPts val="500"/>
              </a:spcBef>
              <a:spcAft>
                <a:spcPts val="0"/>
              </a:spcAft>
              <a:buClr>
                <a:srgbClr val="000000"/>
              </a:buClr>
              <a:buSzPts val="1400"/>
              <a:buFont typeface="Arial"/>
              <a:buNone/>
              <a:defRPr sz="2000" b="0" i="0" u="none" strike="noStrike" cap="none">
                <a:solidFill>
                  <a:schemeClr val="dk1"/>
                </a:solidFill>
                <a:latin typeface="Helvetica Neue"/>
                <a:ea typeface="Helvetica Neue"/>
                <a:cs typeface="Helvetica Neue"/>
                <a:sym typeface="Helvetica Neue"/>
              </a:defRPr>
            </a:lvl8pPr>
            <a:lvl9pPr marR="0" lvl="8" algn="ctr">
              <a:lnSpc>
                <a:spcPct val="100000"/>
              </a:lnSpc>
              <a:spcBef>
                <a:spcPts val="500"/>
              </a:spcBef>
              <a:spcAft>
                <a:spcPts val="0"/>
              </a:spcAft>
              <a:buClr>
                <a:srgbClr val="000000"/>
              </a:buClr>
              <a:buSzPts val="1400"/>
              <a:buFont typeface="Arial"/>
              <a:buNone/>
              <a:defRPr sz="2000" b="0" i="0" u="none" strike="noStrike" cap="none">
                <a:solidFill>
                  <a:schemeClr val="dk1"/>
                </a:solidFill>
                <a:latin typeface="Helvetica Neue"/>
                <a:ea typeface="Helvetica Neue"/>
                <a:cs typeface="Helvetica Neue"/>
                <a:sym typeface="Helvetica Neue"/>
              </a:defRPr>
            </a:lvl9pPr>
          </a:lstStyle>
          <a:p>
            <a:endParaRPr/>
          </a:p>
        </p:txBody>
      </p:sp>
      <p:sp>
        <p:nvSpPr>
          <p:cNvPr id="62" name="Google Shape;62;p14"/>
          <p:cNvSpPr txBox="1">
            <a:spLocks noGrp="1"/>
          </p:cNvSpPr>
          <p:nvPr>
            <p:ph type="sldNum" idx="12"/>
          </p:nvPr>
        </p:nvSpPr>
        <p:spPr>
          <a:xfrm>
            <a:off x="4459431" y="4817701"/>
            <a:ext cx="223500" cy="1518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1pPr>
            <a:lvl2pPr marL="0" marR="0" lvl="1"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2pPr>
            <a:lvl3pPr marL="0" marR="0" lvl="2"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3pPr>
            <a:lvl4pPr marL="0" marR="0" lvl="3"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4pPr>
            <a:lvl5pPr marL="0" marR="0" lvl="4"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5pPr>
            <a:lvl6pPr marL="0" marR="0" lvl="5"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6pPr>
            <a:lvl7pPr marL="0" marR="0" lvl="6"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7pPr>
            <a:lvl8pPr marL="0" marR="0" lvl="7"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8pPr>
            <a:lvl9pPr marL="0" marR="0" lvl="8" indent="0" algn="ctr" rtl="0">
              <a:lnSpc>
                <a:spcPct val="100000"/>
              </a:lnSpc>
              <a:spcBef>
                <a:spcPts val="0"/>
              </a:spcBef>
              <a:spcAft>
                <a:spcPts val="0"/>
              </a:spcAft>
              <a:buClr>
                <a:srgbClr val="000000"/>
              </a:buClr>
              <a:buSzPts val="4200"/>
              <a:buFont typeface="Cabin"/>
              <a:buNone/>
              <a:defRPr sz="4200" b="0" i="0" u="none" strike="noStrike" cap="none">
                <a:solidFill>
                  <a:srgbClr val="000000"/>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p:nvPr/>
        </p:nvSpPr>
        <p:spPr>
          <a:xfrm>
            <a:off x="8478975" y="394857"/>
            <a:ext cx="665100" cy="47487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orbel"/>
              <a:ea typeface="Corbel"/>
              <a:cs typeface="Corbel"/>
              <a:sym typeface="Corbel"/>
            </a:endParaRPr>
          </a:p>
        </p:txBody>
      </p:sp>
      <p:sp>
        <p:nvSpPr>
          <p:cNvPr id="65" name="Google Shape;65;p15"/>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67" name="Google Shape;67;p15"/>
          <p:cNvSpPr txBox="1">
            <a:spLocks noGrp="1"/>
          </p:cNvSpPr>
          <p:nvPr>
            <p:ph type="sldNum" idx="12"/>
          </p:nvPr>
        </p:nvSpPr>
        <p:spPr>
          <a:xfrm>
            <a:off x="7929514"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pic>
        <p:nvPicPr>
          <p:cNvPr id="68" name="Google Shape;68;p15"/>
          <p:cNvPicPr preferRelativeResize="0"/>
          <p:nvPr/>
        </p:nvPicPr>
        <p:blipFill rotWithShape="1">
          <a:blip r:embed="rId2">
            <a:alphaModFix/>
          </a:blip>
          <a:srcRect/>
          <a:stretch/>
        </p:blipFill>
        <p:spPr>
          <a:xfrm>
            <a:off x="6243183" y="4725016"/>
            <a:ext cx="914353" cy="245915"/>
          </a:xfrm>
          <a:prstGeom prst="rect">
            <a:avLst/>
          </a:prstGeom>
          <a:noFill/>
          <a:ln>
            <a:noFill/>
          </a:ln>
        </p:spPr>
      </p:pic>
      <p:pic>
        <p:nvPicPr>
          <p:cNvPr id="69" name="Google Shape;69;p15"/>
          <p:cNvPicPr preferRelativeResize="0"/>
          <p:nvPr/>
        </p:nvPicPr>
        <p:blipFill rotWithShape="1">
          <a:blip r:embed="rId3">
            <a:alphaModFix/>
          </a:blip>
          <a:srcRect l="2933" t="18437" r="4815" b="22123"/>
          <a:stretch/>
        </p:blipFill>
        <p:spPr>
          <a:xfrm>
            <a:off x="7289475" y="4692597"/>
            <a:ext cx="914350" cy="310754"/>
          </a:xfrm>
          <a:prstGeom prst="rect">
            <a:avLst/>
          </a:prstGeom>
          <a:noFill/>
          <a:ln>
            <a:noFill/>
          </a:ln>
        </p:spPr>
      </p:pic>
      <p:pic>
        <p:nvPicPr>
          <p:cNvPr id="70" name="Google Shape;70;p15" descr="A close up of a sign&#10;&#10;Description generated with high confidence"/>
          <p:cNvPicPr preferRelativeResize="0"/>
          <p:nvPr/>
        </p:nvPicPr>
        <p:blipFill rotWithShape="1">
          <a:blip r:embed="rId4">
            <a:alphaModFix/>
          </a:blip>
          <a:srcRect/>
          <a:stretch/>
        </p:blipFill>
        <p:spPr>
          <a:xfrm>
            <a:off x="8335765" y="4648724"/>
            <a:ext cx="405297" cy="383568"/>
          </a:xfrm>
          <a:prstGeom prst="rect">
            <a:avLst/>
          </a:prstGeom>
          <a:noFill/>
          <a:ln>
            <a:noFill/>
          </a:ln>
        </p:spPr>
      </p:pic>
      <p:pic>
        <p:nvPicPr>
          <p:cNvPr id="71" name="Google Shape;71;p15"/>
          <p:cNvPicPr preferRelativeResize="0"/>
          <p:nvPr/>
        </p:nvPicPr>
        <p:blipFill>
          <a:blip r:embed="rId5">
            <a:alphaModFix/>
          </a:blip>
          <a:stretch>
            <a:fillRect/>
          </a:stretch>
        </p:blipFill>
        <p:spPr>
          <a:xfrm>
            <a:off x="4363537" y="4657545"/>
            <a:ext cx="775347" cy="383563"/>
          </a:xfrm>
          <a:prstGeom prst="rect">
            <a:avLst/>
          </a:prstGeom>
          <a:noFill/>
          <a:ln>
            <a:noFill/>
          </a:ln>
        </p:spPr>
      </p:pic>
      <p:pic>
        <p:nvPicPr>
          <p:cNvPr id="72" name="Google Shape;72;p15"/>
          <p:cNvPicPr preferRelativeResize="0"/>
          <p:nvPr/>
        </p:nvPicPr>
        <p:blipFill>
          <a:blip r:embed="rId6">
            <a:alphaModFix/>
          </a:blip>
          <a:stretch>
            <a:fillRect/>
          </a:stretch>
        </p:blipFill>
        <p:spPr>
          <a:xfrm>
            <a:off x="5308449" y="4698840"/>
            <a:ext cx="713779" cy="2982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3" descr="Oregon Department of Education Logo"/>
          <p:cNvPicPr preferRelativeResize="0"/>
          <p:nvPr/>
        </p:nvPicPr>
        <p:blipFill rotWithShape="1">
          <a:blip r:embed="rId2">
            <a:alphaModFix/>
          </a:blip>
          <a:srcRect/>
          <a:stretch/>
        </p:blipFill>
        <p:spPr>
          <a:xfrm>
            <a:off x="-90611" y="40172"/>
            <a:ext cx="1479336" cy="735684"/>
          </a:xfrm>
          <a:prstGeom prst="rect">
            <a:avLst/>
          </a:prstGeom>
          <a:noFill/>
          <a:ln>
            <a:noFill/>
          </a:ln>
        </p:spPr>
      </p:pic>
      <p:pic>
        <p:nvPicPr>
          <p:cNvPr id="19" name="Google Shape;19;p3" descr="Decorative blue bar"/>
          <p:cNvPicPr preferRelativeResize="0"/>
          <p:nvPr/>
        </p:nvPicPr>
        <p:blipFill rotWithShape="1">
          <a:blip r:embed="rId3">
            <a:alphaModFix/>
          </a:blip>
          <a:srcRect/>
          <a:stretch/>
        </p:blipFill>
        <p:spPr>
          <a:xfrm>
            <a:off x="0" y="5018415"/>
            <a:ext cx="9144001" cy="2762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no pattern_3_Blank">
  <p:cSld name="1_no pattern_3_Blank">
    <p:bg>
      <p:bgPr>
        <a:solidFill>
          <a:schemeClr val="lt1"/>
        </a:solidFill>
        <a:effectLst/>
      </p:bgPr>
    </p:bg>
    <p:spTree>
      <p:nvGrpSpPr>
        <p:cNvPr id="1" name="Shape 20"/>
        <p:cNvGrpSpPr/>
        <p:nvPr/>
      </p:nvGrpSpPr>
      <p:grpSpPr>
        <a:xfrm>
          <a:off x="0" y="0"/>
          <a:ext cx="0" cy="0"/>
          <a:chOff x="0" y="0"/>
          <a:chExt cx="0" cy="0"/>
        </a:xfrm>
      </p:grpSpPr>
      <p:pic>
        <p:nvPicPr>
          <p:cNvPr id="21" name="Google Shape;21;p4" descr="Decorative blue bar"/>
          <p:cNvPicPr preferRelativeResize="0"/>
          <p:nvPr/>
        </p:nvPicPr>
        <p:blipFill rotWithShape="1">
          <a:blip r:embed="rId2">
            <a:alphaModFix/>
          </a:blip>
          <a:srcRect/>
          <a:stretch/>
        </p:blipFill>
        <p:spPr>
          <a:xfrm>
            <a:off x="0" y="5018415"/>
            <a:ext cx="9144001" cy="276279"/>
          </a:xfrm>
          <a:prstGeom prst="rect">
            <a:avLst/>
          </a:prstGeom>
          <a:noFill/>
          <a:ln>
            <a:noFill/>
          </a:ln>
        </p:spPr>
      </p:pic>
      <p:sp>
        <p:nvSpPr>
          <p:cNvPr id="22" name="Google Shape;22;p4"/>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4" descr="Oregon Department of Education Logo"/>
          <p:cNvPicPr preferRelativeResize="0"/>
          <p:nvPr/>
        </p:nvPicPr>
        <p:blipFill rotWithShape="1">
          <a:blip r:embed="rId3">
            <a:alphaModFix/>
          </a:blip>
          <a:srcRect/>
          <a:stretch/>
        </p:blipFill>
        <p:spPr>
          <a:xfrm>
            <a:off x="5980027" y="4195712"/>
            <a:ext cx="1479336" cy="735684"/>
          </a:xfrm>
          <a:prstGeom prst="rect">
            <a:avLst/>
          </a:prstGeom>
          <a:noFill/>
          <a:ln>
            <a:noFill/>
          </a:ln>
        </p:spPr>
      </p:pic>
      <p:pic>
        <p:nvPicPr>
          <p:cNvPr id="24" name="Google Shape;24;p4"/>
          <p:cNvPicPr preferRelativeResize="0"/>
          <p:nvPr/>
        </p:nvPicPr>
        <p:blipFill>
          <a:blip r:embed="rId4">
            <a:alphaModFix/>
          </a:blip>
          <a:stretch>
            <a:fillRect/>
          </a:stretch>
        </p:blipFill>
        <p:spPr>
          <a:xfrm>
            <a:off x="7696802" y="4330065"/>
            <a:ext cx="1195375" cy="447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5"/>
          <p:cNvPicPr preferRelativeResize="0"/>
          <p:nvPr/>
        </p:nvPicPr>
        <p:blipFill rotWithShape="1">
          <a:blip r:embed="rId2">
            <a:alphaModFix/>
          </a:blip>
          <a:srcRect/>
          <a:stretch/>
        </p:blipFill>
        <p:spPr>
          <a:xfrm>
            <a:off x="-90611" y="40172"/>
            <a:ext cx="1479336" cy="7356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28"/>
        <p:cNvGrpSpPr/>
        <p:nvPr/>
      </p:nvGrpSpPr>
      <p:grpSpPr>
        <a:xfrm>
          <a:off x="0" y="0"/>
          <a:ext cx="0" cy="0"/>
          <a:chOff x="0" y="0"/>
          <a:chExt cx="0" cy="0"/>
        </a:xfrm>
      </p:grpSpPr>
      <p:pic>
        <p:nvPicPr>
          <p:cNvPr id="29" name="Google Shape;29;p6" descr="Decorative blue bar"/>
          <p:cNvPicPr preferRelativeResize="0"/>
          <p:nvPr/>
        </p:nvPicPr>
        <p:blipFill rotWithShape="1">
          <a:blip r:embed="rId2">
            <a:alphaModFix/>
          </a:blip>
          <a:srcRect/>
          <a:stretch/>
        </p:blipFill>
        <p:spPr>
          <a:xfrm>
            <a:off x="0" y="4871140"/>
            <a:ext cx="9144001" cy="276279"/>
          </a:xfrm>
          <a:prstGeom prst="rect">
            <a:avLst/>
          </a:prstGeom>
          <a:noFill/>
          <a:ln>
            <a:noFill/>
          </a:ln>
        </p:spPr>
      </p:pic>
      <p:pic>
        <p:nvPicPr>
          <p:cNvPr id="30" name="Google Shape;30;p6" descr="Oregon Department of Education logo"/>
          <p:cNvPicPr preferRelativeResize="0"/>
          <p:nvPr/>
        </p:nvPicPr>
        <p:blipFill rotWithShape="1">
          <a:blip r:embed="rId3">
            <a:alphaModFix/>
          </a:blip>
          <a:srcRect/>
          <a:stretch/>
        </p:blipFill>
        <p:spPr>
          <a:xfrm>
            <a:off x="3739081" y="461361"/>
            <a:ext cx="3222226" cy="1602435"/>
          </a:xfrm>
          <a:prstGeom prst="rect">
            <a:avLst/>
          </a:prstGeom>
          <a:noFill/>
          <a:ln>
            <a:noFill/>
          </a:ln>
        </p:spPr>
      </p:pic>
      <p:sp>
        <p:nvSpPr>
          <p:cNvPr id="31" name="Google Shape;31;p6"/>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6" descr="Decorative blue swoosh"/>
          <p:cNvPicPr preferRelativeResize="0"/>
          <p:nvPr/>
        </p:nvPicPr>
        <p:blipFill rotWithShape="1">
          <a:blip r:embed="rId4">
            <a:alphaModFix/>
          </a:blip>
          <a:srcRect/>
          <a:stretch/>
        </p:blipFill>
        <p:spPr>
          <a:xfrm>
            <a:off x="0" y="-300103"/>
            <a:ext cx="9144001" cy="15776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33"/>
        <p:cNvGrpSpPr/>
        <p:nvPr/>
      </p:nvGrpSpPr>
      <p:grpSpPr>
        <a:xfrm>
          <a:off x="0" y="0"/>
          <a:ext cx="0" cy="0"/>
          <a:chOff x="0" y="0"/>
          <a:chExt cx="0" cy="0"/>
        </a:xfrm>
      </p:grpSpPr>
      <p:sp>
        <p:nvSpPr>
          <p:cNvPr id="34" name="Google Shape;34;p7"/>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39"/>
        <p:cNvGrpSpPr/>
        <p:nvPr/>
      </p:nvGrpSpPr>
      <p:grpSpPr>
        <a:xfrm>
          <a:off x="0" y="0"/>
          <a:ext cx="0" cy="0"/>
          <a:chOff x="0" y="0"/>
          <a:chExt cx="0" cy="0"/>
        </a:xfrm>
      </p:grpSpPr>
      <p:sp>
        <p:nvSpPr>
          <p:cNvPr id="40" name="Google Shape;40;p9"/>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Decorative blue bar"/>
          <p:cNvPicPr preferRelativeResize="0"/>
          <p:nvPr/>
        </p:nvPicPr>
        <p:blipFill rotWithShape="1">
          <a:blip r:embed="rId16">
            <a:alphaModFix/>
          </a:blip>
          <a:srcRect/>
          <a:stretch/>
        </p:blipFill>
        <p:spPr>
          <a:xfrm>
            <a:off x="0" y="4871140"/>
            <a:ext cx="9144001" cy="276279"/>
          </a:xfrm>
          <a:prstGeom prst="rect">
            <a:avLst/>
          </a:prstGeom>
          <a:noFill/>
          <a:ln>
            <a:noFill/>
          </a:ln>
        </p:spPr>
      </p:pic>
      <p:sp>
        <p:nvSpPr>
          <p:cNvPr id="7" name="Google Shape;7;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 name="Google Shape;9;p1" descr="Oregon Department of Education Logo"/>
          <p:cNvPicPr preferRelativeResize="0"/>
          <p:nvPr/>
        </p:nvPicPr>
        <p:blipFill rotWithShape="1">
          <a:blip r:embed="rId17">
            <a:alphaModFix/>
          </a:blip>
          <a:srcRect/>
          <a:stretch/>
        </p:blipFill>
        <p:spPr>
          <a:xfrm>
            <a:off x="102699" y="98971"/>
            <a:ext cx="1999125" cy="994200"/>
          </a:xfrm>
          <a:prstGeom prst="rect">
            <a:avLst/>
          </a:prstGeom>
          <a:noFill/>
          <a:ln>
            <a:noFill/>
          </a:ln>
        </p:spPr>
      </p:pic>
      <p:pic>
        <p:nvPicPr>
          <p:cNvPr id="10" name="Google Shape;10;p1"/>
          <p:cNvPicPr preferRelativeResize="0"/>
          <p:nvPr/>
        </p:nvPicPr>
        <p:blipFill>
          <a:blip r:embed="rId18">
            <a:alphaModFix/>
          </a:blip>
          <a:stretch>
            <a:fillRect/>
          </a:stretch>
        </p:blipFill>
        <p:spPr>
          <a:xfrm>
            <a:off x="2422690" y="280534"/>
            <a:ext cx="1615390" cy="6050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laws.org/ors/659.85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oregon.gov/ode/educator-resources/standards/health/Documents/2016ORHEStandardstable.pdf" TargetMode="External"/><Relationship Id="rId4" Type="http://schemas.openxmlformats.org/officeDocument/2006/relationships/hyperlink" Target="https://secure.sos.state.or.us/oard/view.action?ruleNumber=581-022-205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ma-assn.org/press-center/press-release/ama-adopts-new-public-health-policies-improve-health-na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apha.org/policies-and-advocacy/public-health-policy-statements/policy-database/2015/01/23/09/37/sexuality-education-as-part-of-a-comprehensive-health-education-program-in-k-to-12-schools" TargetMode="External"/><Relationship Id="rId5" Type="http://schemas.openxmlformats.org/officeDocument/2006/relationships/hyperlink" Target="https://www.acog.org/clinical/clinical-guidance/committee-opinion/articles/2016/11/comprehensive-sexuality-education" TargetMode="External"/><Relationship Id="rId4" Type="http://schemas.openxmlformats.org/officeDocument/2006/relationships/hyperlink" Target="http://pediatrics.aappublications.org/content/pediatrics/138/2/e20161348.full.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rc.org/resources/zoom-with-pride-using-hrcs-digital-background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glsen.org/sites/default/files/2020-03/GLSEN_HostingVirtualEvent_2020_Final.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instagram.com/gsanetwork/" TargetMode="External"/><Relationship Id="rId4" Type="http://schemas.openxmlformats.org/officeDocument/2006/relationships/hyperlink" Target="https://www.glsen.org/resources/student-and-gsa-resourc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agram.com/smyrcpd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qchatspace.org/Learn-More" TargetMode="External"/><Relationship Id="rId5" Type="http://schemas.openxmlformats.org/officeDocument/2006/relationships/hyperlink" Target="https://www.trevorspace.org/" TargetMode="External"/><Relationship Id="rId4" Type="http://schemas.openxmlformats.org/officeDocument/2006/relationships/hyperlink" Target="https://www.genderspectrum.org/blog/resources-for-challenging-tim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lerance.org/magazine/publications/speak-up-at-school/in-the-moment/basic-strateg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lsen.org/sites/default/files/2019-11/GLSEN_LGBTQ_Inclusive_Curriculum_Resource_2019_0.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familyproject.sfsu.edu/publication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hera.org/" TargetMode="External"/><Relationship Id="rId3" Type="http://schemas.openxmlformats.org/officeDocument/2006/relationships/hyperlink" Target="https://www.thelivingroomyouth.org/" TargetMode="External"/><Relationship Id="rId7" Type="http://schemas.openxmlformats.org/officeDocument/2006/relationships/hyperlink" Target="http://www.basicright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bravespacellc.com/" TargetMode="External"/><Relationship Id="rId5" Type="http://schemas.openxmlformats.org/officeDocument/2006/relationships/hyperlink" Target="http://www.smyrc.org/" TargetMode="External"/><Relationship Id="rId10" Type="http://schemas.openxmlformats.org/officeDocument/2006/relationships/hyperlink" Target="https://www.oregon.gov/oha/HSD/BH-Child-Family/Pages/Youth.aspx" TargetMode="External"/><Relationship Id="rId4" Type="http://schemas.openxmlformats.org/officeDocument/2006/relationships/hyperlink" Target="https://transponder.community/" TargetMode="External"/><Relationship Id="rId9" Type="http://schemas.openxmlformats.org/officeDocument/2006/relationships/hyperlink" Target="https://oregonyouthline.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hetrevorproject.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pflag.org/" TargetMode="External"/><Relationship Id="rId5" Type="http://schemas.openxmlformats.org/officeDocument/2006/relationships/hyperlink" Target="https://www.genderspectrum.org/" TargetMode="External"/><Relationship Id="rId4" Type="http://schemas.openxmlformats.org/officeDocument/2006/relationships/hyperlink" Target="https://www.translifelin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angie.foster-lawson@state.or.u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mailto:lev.schneidman@dhsoha.state.or.us" TargetMode="External"/><Relationship Id="rId4" Type="http://schemas.openxmlformats.org/officeDocument/2006/relationships/hyperlink" Target="mailto:sasha.grenier@state.or.u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blogs.edweek.org/teachers/classroom_qa_with_larry_ferlazzo/2020/04/six_ways_educators_can_support_lgbtq_students_during_covid-19.html" TargetMode="External"/><Relationship Id="rId3" Type="http://schemas.openxmlformats.org/officeDocument/2006/relationships/hyperlink" Target="https://assets2.hrc.org/files/documents/SchoolCounselorTipSheet_COVID19_042920.pdf" TargetMode="External"/><Relationship Id="rId7" Type="http://schemas.openxmlformats.org/officeDocument/2006/relationships/hyperlink" Target="https://www.tolerance.org/magazine/supporting-lgbtq-students-during-social-distancing?utm_source=Teaching+Tolerance&amp;utm_campaign=495c00dc54-Newsletter+5-12-2020&amp;utm_medium=email&amp;utm_term=0_a8cea027c3-495c00dc54-101202401"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thetrevorproject.org/2020/04/03/implications-of-covid-19-for-lgbtq-youth-mental-health-and-suicide-prevention/" TargetMode="External"/><Relationship Id="rId11" Type="http://schemas.openxmlformats.org/officeDocument/2006/relationships/hyperlink" Target="https://www.glsen.org/sites/default/files/2019-11/GLSEN_LGBTQ_Inclusive_Curriculum_Resource_2019_0.pdf" TargetMode="External"/><Relationship Id="rId5" Type="http://schemas.openxmlformats.org/officeDocument/2006/relationships/hyperlink" Target="https://www.thetrevorproject.org/2020/03/26/how-lgbtq-youth-can-cope-with-anxiety-and-stress-during-covid-19/" TargetMode="External"/><Relationship Id="rId10" Type="http://schemas.openxmlformats.org/officeDocument/2006/relationships/hyperlink" Target="https://www.glsen.org/sites/default/files/2020-03/GLSEN_HostingVirtualEvent_2020_Final.pdf" TargetMode="External"/><Relationship Id="rId4" Type="http://schemas.openxmlformats.org/officeDocument/2006/relationships/hyperlink" Target="https://www.glsen.org/sites/default/files/2019-11/GLSEN_LGBTQ_Mental_Health_Resource_2019.pdf" TargetMode="External"/><Relationship Id="rId9" Type="http://schemas.openxmlformats.org/officeDocument/2006/relationships/hyperlink" Target="https://assets2.hrc.org/files/assets/resources/LGBTQStudents-COVID19-HRC-NEA.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regonsatf.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ha/PH/BIRTHDEATHCERTIFICATES/SURVEYS/OREGONHEALTHYTEENS/Pages/2019.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lsen.org/research/school-climate-surve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gsanetwork.org/resources/lgbtq-youth-of-color-discipline-disparities-school-push-out-and-the-school-to-prison-pipe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685799" y="1231294"/>
            <a:ext cx="7772400" cy="110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a:latin typeface="Calibri"/>
                <a:ea typeface="Calibri"/>
                <a:cs typeface="Calibri"/>
                <a:sym typeface="Calibri"/>
              </a:rPr>
              <a:t>Supporting LGBTQ+ Mental Health: </a:t>
            </a:r>
            <a:br>
              <a:rPr lang="en" sz="3800" b="1">
                <a:latin typeface="Calibri"/>
                <a:ea typeface="Calibri"/>
                <a:cs typeface="Calibri"/>
                <a:sym typeface="Calibri"/>
              </a:rPr>
            </a:br>
            <a:r>
              <a:rPr lang="en" sz="3800" b="1">
                <a:latin typeface="Calibri"/>
                <a:ea typeface="Calibri"/>
                <a:cs typeface="Calibri"/>
                <a:sym typeface="Calibri"/>
              </a:rPr>
              <a:t>Safe and Affirming School Climates During Distance Learning</a:t>
            </a:r>
            <a:endParaRPr sz="3800" b="1">
              <a:latin typeface="Calibri"/>
              <a:ea typeface="Calibri"/>
              <a:cs typeface="Calibri"/>
              <a:sym typeface="Calibri"/>
            </a:endParaRPr>
          </a:p>
        </p:txBody>
      </p:sp>
      <p:sp>
        <p:nvSpPr>
          <p:cNvPr id="78" name="Google Shape;78;p16"/>
          <p:cNvSpPr txBox="1"/>
          <p:nvPr/>
        </p:nvSpPr>
        <p:spPr>
          <a:xfrm>
            <a:off x="208050" y="3547100"/>
            <a:ext cx="27741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Sasha Grenier, MPH, CHES</a:t>
            </a: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(she/her/hers)</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Sex Ed and School Health Specialist</a:t>
            </a:r>
            <a:br>
              <a:rPr lang="en">
                <a:latin typeface="Calibri"/>
                <a:ea typeface="Calibri"/>
                <a:cs typeface="Calibri"/>
                <a:sym typeface="Calibri"/>
              </a:rPr>
            </a:br>
            <a:r>
              <a:rPr lang="en">
                <a:latin typeface="Calibri"/>
                <a:ea typeface="Calibri"/>
                <a:cs typeface="Calibri"/>
                <a:sym typeface="Calibri"/>
              </a:rPr>
              <a:t>Oregon Department of Education</a:t>
            </a:r>
            <a:endParaRPr>
              <a:latin typeface="Calibri"/>
              <a:ea typeface="Calibri"/>
              <a:cs typeface="Calibri"/>
              <a:sym typeface="Calibri"/>
            </a:endParaRPr>
          </a:p>
        </p:txBody>
      </p:sp>
      <p:sp>
        <p:nvSpPr>
          <p:cNvPr id="79" name="Google Shape;79;p16"/>
          <p:cNvSpPr txBox="1"/>
          <p:nvPr/>
        </p:nvSpPr>
        <p:spPr>
          <a:xfrm>
            <a:off x="3294150" y="3547100"/>
            <a:ext cx="26583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Angie Foster-Lawson, MEd</a:t>
            </a:r>
            <a:endParaRPr b="1">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(she/her/hers)</a:t>
            </a:r>
            <a:r>
              <a:rPr lang="en">
                <a:latin typeface="Calibri"/>
                <a:ea typeface="Calibri"/>
                <a:cs typeface="Calibri"/>
                <a:sym typeface="Calibri"/>
              </a:rPr>
              <a:t/>
            </a:r>
            <a:br>
              <a:rPr lang="en">
                <a:latin typeface="Calibri"/>
                <a:ea typeface="Calibri"/>
                <a:cs typeface="Calibri"/>
                <a:sym typeface="Calibri"/>
              </a:rPr>
            </a:br>
            <a:r>
              <a:rPr lang="en">
                <a:latin typeface="Calibri"/>
                <a:ea typeface="Calibri"/>
                <a:cs typeface="Calibri"/>
                <a:sym typeface="Calibri"/>
              </a:rPr>
              <a:t>Sexuality Education Analyst</a:t>
            </a:r>
            <a:br>
              <a:rPr lang="en">
                <a:latin typeface="Calibri"/>
                <a:ea typeface="Calibri"/>
                <a:cs typeface="Calibri"/>
                <a:sym typeface="Calibri"/>
              </a:rPr>
            </a:br>
            <a:r>
              <a:rPr lang="en">
                <a:latin typeface="Calibri"/>
                <a:ea typeface="Calibri"/>
                <a:cs typeface="Calibri"/>
                <a:sym typeface="Calibri"/>
              </a:rPr>
              <a:t>Oregon Department of Education</a:t>
            </a:r>
            <a:endParaRPr>
              <a:latin typeface="Calibri"/>
              <a:ea typeface="Calibri"/>
              <a:cs typeface="Calibri"/>
              <a:sym typeface="Calibri"/>
            </a:endParaRPr>
          </a:p>
        </p:txBody>
      </p:sp>
      <p:sp>
        <p:nvSpPr>
          <p:cNvPr id="80" name="Google Shape;80;p16"/>
          <p:cNvSpPr txBox="1"/>
          <p:nvPr/>
        </p:nvSpPr>
        <p:spPr>
          <a:xfrm>
            <a:off x="6264450" y="3547100"/>
            <a:ext cx="26583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Calibri"/>
                <a:ea typeface="Calibri"/>
                <a:cs typeface="Calibri"/>
                <a:sym typeface="Calibri"/>
              </a:rPr>
              <a:t>Lev Schneidman, MSW</a:t>
            </a:r>
            <a:endParaRPr b="1">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(they/them/theirs)</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Young Adult Services Coordinator</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Oregon Health Authority</a:t>
            </a:r>
            <a:endParaRPr>
              <a:latin typeface="Calibri"/>
              <a:ea typeface="Calibri"/>
              <a:cs typeface="Calibri"/>
              <a:sym typeface="Calibri"/>
            </a:endParaRPr>
          </a:p>
        </p:txBody>
      </p:sp>
      <p:pic>
        <p:nvPicPr>
          <p:cNvPr id="81" name="Google Shape;81;p16"/>
          <p:cNvPicPr preferRelativeResize="0"/>
          <p:nvPr/>
        </p:nvPicPr>
        <p:blipFill rotWithShape="1">
          <a:blip r:embed="rId3">
            <a:alphaModFix/>
          </a:blip>
          <a:srcRect t="16957"/>
          <a:stretch/>
        </p:blipFill>
        <p:spPr>
          <a:xfrm>
            <a:off x="7321117" y="0"/>
            <a:ext cx="1509950" cy="915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120178" y="103909"/>
            <a:ext cx="8924400" cy="595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2700"/>
              <a:buFont typeface="Corbel"/>
              <a:buNone/>
            </a:pPr>
            <a:r>
              <a:rPr lang="en"/>
              <a:t>Oregon Law: Gender &amp; Sexuality</a:t>
            </a:r>
            <a:endParaRPr/>
          </a:p>
        </p:txBody>
      </p:sp>
      <p:sp>
        <p:nvSpPr>
          <p:cNvPr id="157" name="Google Shape;157;p25"/>
          <p:cNvSpPr txBox="1">
            <a:spLocks noGrp="1"/>
          </p:cNvSpPr>
          <p:nvPr>
            <p:ph type="body" idx="4294967295"/>
          </p:nvPr>
        </p:nvSpPr>
        <p:spPr>
          <a:xfrm>
            <a:off x="450725" y="762975"/>
            <a:ext cx="7896900" cy="384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900"/>
              </a:spcBef>
              <a:spcAft>
                <a:spcPts val="0"/>
              </a:spcAft>
              <a:buNone/>
            </a:pPr>
            <a:r>
              <a:rPr lang="en" sz="1800"/>
              <a:t>Oregon law... </a:t>
            </a:r>
            <a:endParaRPr sz="1800"/>
          </a:p>
          <a:p>
            <a:pPr marL="457200" lvl="0" indent="-342900" algn="l" rtl="0">
              <a:lnSpc>
                <a:spcPct val="90000"/>
              </a:lnSpc>
              <a:spcBef>
                <a:spcPts val="900"/>
              </a:spcBef>
              <a:spcAft>
                <a:spcPts val="0"/>
              </a:spcAft>
              <a:buSzPts val="1800"/>
              <a:buChar char="•"/>
            </a:pPr>
            <a:r>
              <a:rPr lang="en" sz="1800"/>
              <a:t>protects students </a:t>
            </a:r>
            <a:r>
              <a:rPr lang="en" sz="1800" b="1"/>
              <a:t>against discrimination</a:t>
            </a:r>
            <a:r>
              <a:rPr lang="en" sz="1800"/>
              <a:t>, and identifies sex and sexual orientation as protected classes (as well as race, color, religion, national origin, marital status, age or disability) </a:t>
            </a:r>
            <a:r>
              <a:rPr lang="en" sz="1800" u="sng">
                <a:solidFill>
                  <a:schemeClr val="hlink"/>
                </a:solidFill>
                <a:hlinkClick r:id="rId3"/>
              </a:rPr>
              <a:t>ORS 659.850</a:t>
            </a:r>
            <a:endParaRPr sz="1800"/>
          </a:p>
          <a:p>
            <a:pPr marL="457200" lvl="0" indent="-342900" algn="l" rtl="0">
              <a:lnSpc>
                <a:spcPct val="90000"/>
              </a:lnSpc>
              <a:spcBef>
                <a:spcPts val="1000"/>
              </a:spcBef>
              <a:spcAft>
                <a:spcPts val="0"/>
              </a:spcAft>
              <a:buSzPts val="1800"/>
              <a:buChar char="•"/>
            </a:pPr>
            <a:r>
              <a:rPr lang="en" sz="1800"/>
              <a:t>requires </a:t>
            </a:r>
            <a:r>
              <a:rPr lang="en" sz="1800" b="1"/>
              <a:t>inclusive materials, language, and strategies</a:t>
            </a:r>
            <a:r>
              <a:rPr lang="en" sz="1800"/>
              <a:t> that recognize different sexual orientations, gender identities and gender expression </a:t>
            </a:r>
            <a:r>
              <a:rPr lang="en" sz="1800" u="sng">
                <a:solidFill>
                  <a:schemeClr val="accent3"/>
                </a:solidFill>
                <a:highlight>
                  <a:srgbClr val="FFFFFF"/>
                </a:highlight>
                <a:hlinkClick r:id="rId4"/>
              </a:rPr>
              <a:t>OAR 581-022-2050</a:t>
            </a:r>
            <a:endParaRPr sz="1800">
              <a:solidFill>
                <a:schemeClr val="accent3"/>
              </a:solidFill>
            </a:endParaRPr>
          </a:p>
          <a:p>
            <a:pPr marL="457200" lvl="0" indent="-342900" algn="l" rtl="0">
              <a:spcBef>
                <a:spcPts val="1000"/>
              </a:spcBef>
              <a:spcAft>
                <a:spcPts val="0"/>
              </a:spcAft>
              <a:buSzPts val="1800"/>
              <a:buChar char="•"/>
            </a:pPr>
            <a:r>
              <a:rPr lang="en" sz="1800"/>
              <a:t>requires </a:t>
            </a:r>
            <a:r>
              <a:rPr lang="en" sz="1800" b="1"/>
              <a:t>gender identity and sexual orientation</a:t>
            </a:r>
            <a:r>
              <a:rPr lang="en" sz="1800"/>
              <a:t> to be taught starting in Elementary school </a:t>
            </a:r>
            <a:r>
              <a:rPr lang="en" sz="1800" u="sng">
                <a:solidFill>
                  <a:schemeClr val="hlink"/>
                </a:solidFill>
                <a:hlinkClick r:id="rId5"/>
              </a:rPr>
              <a:t>Oregon Health Ed Standards</a:t>
            </a:r>
            <a:endParaRPr sz="1800"/>
          </a:p>
          <a:p>
            <a:pPr marL="0" lvl="0" indent="0" algn="l" rtl="0">
              <a:spcBef>
                <a:spcPts val="1000"/>
              </a:spcBef>
              <a:spcAft>
                <a:spcPts val="0"/>
              </a:spcAft>
              <a:buNone/>
            </a:pPr>
            <a:endParaRPr sz="800"/>
          </a:p>
          <a:p>
            <a:pPr marL="0" lvl="0" indent="0" algn="l" rtl="0">
              <a:spcBef>
                <a:spcPts val="1000"/>
              </a:spcBef>
              <a:spcAft>
                <a:spcPts val="0"/>
              </a:spcAft>
              <a:buNone/>
            </a:pPr>
            <a:r>
              <a:rPr lang="en" sz="1800"/>
              <a:t>Federal support through </a:t>
            </a:r>
            <a:r>
              <a:rPr lang="en" sz="1800" b="1"/>
              <a:t>Title IX</a:t>
            </a:r>
            <a:r>
              <a:rPr lang="en" sz="1800"/>
              <a:t> Civil Rights Law</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Why Sexuality &amp; Health Education? </a:t>
            </a:r>
            <a:endParaRPr/>
          </a:p>
        </p:txBody>
      </p:sp>
      <p:sp>
        <p:nvSpPr>
          <p:cNvPr id="163" name="Google Shape;163;p26"/>
          <p:cNvSpPr txBox="1">
            <a:spLocks noGrp="1"/>
          </p:cNvSpPr>
          <p:nvPr>
            <p:ph type="body" idx="4294967295"/>
          </p:nvPr>
        </p:nvSpPr>
        <p:spPr>
          <a:xfrm>
            <a:off x="453000" y="964825"/>
            <a:ext cx="7867200" cy="3311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2200"/>
              <a:t>Sexuality education supports young people* in </a:t>
            </a:r>
            <a:r>
              <a:rPr lang="en" sz="2200" b="1"/>
              <a:t>developing skills</a:t>
            </a:r>
            <a:r>
              <a:rPr lang="en" sz="2200"/>
              <a:t> to…</a:t>
            </a:r>
            <a:endParaRPr sz="2200"/>
          </a:p>
          <a:p>
            <a:pPr marL="457200" lvl="0" indent="-342900" algn="l" rtl="0">
              <a:spcBef>
                <a:spcPts val="1000"/>
              </a:spcBef>
              <a:spcAft>
                <a:spcPts val="0"/>
              </a:spcAft>
              <a:buSzPts val="1800"/>
              <a:buChar char="•"/>
            </a:pPr>
            <a:r>
              <a:rPr lang="en" sz="1800"/>
              <a:t>Delay sexual initiation </a:t>
            </a:r>
            <a:endParaRPr sz="1800"/>
          </a:p>
          <a:p>
            <a:pPr marL="457200" lvl="0" indent="-342900" algn="l" rtl="0">
              <a:spcBef>
                <a:spcPts val="0"/>
              </a:spcBef>
              <a:spcAft>
                <a:spcPts val="0"/>
              </a:spcAft>
              <a:buSzPts val="1800"/>
              <a:buChar char="•"/>
            </a:pPr>
            <a:r>
              <a:rPr lang="en" sz="1800"/>
              <a:t>Prevent unintended pregnancies and sexually transmitted infections (STIs) </a:t>
            </a:r>
            <a:endParaRPr sz="1800"/>
          </a:p>
          <a:p>
            <a:pPr marL="457200" lvl="0" indent="-342900" algn="l" rtl="0">
              <a:spcBef>
                <a:spcPts val="0"/>
              </a:spcBef>
              <a:spcAft>
                <a:spcPts val="0"/>
              </a:spcAft>
              <a:buSzPts val="1800"/>
              <a:buChar char="•"/>
            </a:pPr>
            <a:r>
              <a:rPr lang="en" sz="1800"/>
              <a:t>Develop healthy friendships and relationships</a:t>
            </a:r>
            <a:endParaRPr sz="1800"/>
          </a:p>
          <a:p>
            <a:pPr marL="457200" lvl="0" indent="-342900" algn="l" rtl="0">
              <a:spcBef>
                <a:spcPts val="0"/>
              </a:spcBef>
              <a:spcAft>
                <a:spcPts val="0"/>
              </a:spcAft>
              <a:buSzPts val="1800"/>
              <a:buChar char="•"/>
            </a:pPr>
            <a:r>
              <a:rPr lang="en" sz="1800"/>
              <a:t>Reduce sexual violence, harassment, and bullying </a:t>
            </a:r>
            <a:endParaRPr sz="1800"/>
          </a:p>
          <a:p>
            <a:pPr marL="0" lvl="0" indent="0" algn="l" rtl="0">
              <a:spcBef>
                <a:spcPts val="1000"/>
              </a:spcBef>
              <a:spcAft>
                <a:spcPts val="0"/>
              </a:spcAft>
              <a:buNone/>
            </a:pPr>
            <a:endParaRPr sz="1800"/>
          </a:p>
          <a:p>
            <a:pPr marL="0" lvl="0" indent="0" algn="l" rtl="0">
              <a:spcBef>
                <a:spcPts val="1000"/>
              </a:spcBef>
              <a:spcAft>
                <a:spcPts val="1000"/>
              </a:spcAft>
              <a:buNone/>
            </a:pPr>
            <a:r>
              <a:rPr lang="en" sz="2200"/>
              <a:t>Sexuality education also </a:t>
            </a:r>
            <a:r>
              <a:rPr lang="en" sz="2200" b="1"/>
              <a:t>creates supportive and inclusive environments </a:t>
            </a:r>
            <a:r>
              <a:rPr lang="en" sz="2200"/>
              <a:t>for LGBTQ+ students in order to decrease negative mental health outcomes and bullying based on identity. </a:t>
            </a:r>
            <a:endParaRPr sz="2200"/>
          </a:p>
        </p:txBody>
      </p:sp>
      <p:sp>
        <p:nvSpPr>
          <p:cNvPr id="164" name="Google Shape;164;p26"/>
          <p:cNvSpPr txBox="1"/>
          <p:nvPr/>
        </p:nvSpPr>
        <p:spPr>
          <a:xfrm>
            <a:off x="209550" y="4467150"/>
            <a:ext cx="5581500" cy="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*According to the</a:t>
            </a:r>
            <a:r>
              <a:rPr lang="en" sz="1000">
                <a:solidFill>
                  <a:schemeClr val="dk1"/>
                </a:solidFill>
                <a:uFill>
                  <a:noFill/>
                </a:uFill>
                <a:latin typeface="Calibri"/>
                <a:ea typeface="Calibri"/>
                <a:cs typeface="Calibri"/>
                <a:sym typeface="Calibri"/>
                <a:hlinkClick r:id="rId3"/>
              </a:rPr>
              <a:t> </a:t>
            </a:r>
            <a:r>
              <a:rPr lang="en" sz="1000" u="sng">
                <a:solidFill>
                  <a:schemeClr val="hlink"/>
                </a:solidFill>
                <a:latin typeface="Calibri"/>
                <a:ea typeface="Calibri"/>
                <a:cs typeface="Calibri"/>
                <a:sym typeface="Calibri"/>
                <a:hlinkClick r:id="rId3"/>
              </a:rPr>
              <a:t>American Medical Association</a:t>
            </a:r>
            <a:r>
              <a:rPr lang="en" sz="1000">
                <a:solidFill>
                  <a:schemeClr val="dk1"/>
                </a:solidFill>
                <a:latin typeface="Calibri"/>
                <a:ea typeface="Calibri"/>
                <a:cs typeface="Calibri"/>
                <a:sym typeface="Calibri"/>
              </a:rPr>
              <a:t>,</a:t>
            </a:r>
            <a:r>
              <a:rPr lang="en" sz="1000">
                <a:solidFill>
                  <a:schemeClr val="dk1"/>
                </a:solidFill>
                <a:uFill>
                  <a:noFill/>
                </a:uFill>
                <a:latin typeface="Calibri"/>
                <a:ea typeface="Calibri"/>
                <a:cs typeface="Calibri"/>
                <a:sym typeface="Calibri"/>
                <a:hlinkClick r:id="rId4"/>
              </a:rPr>
              <a:t> </a:t>
            </a:r>
            <a:r>
              <a:rPr lang="en" sz="1000" u="sng">
                <a:solidFill>
                  <a:schemeClr val="hlink"/>
                </a:solidFill>
                <a:latin typeface="Calibri"/>
                <a:ea typeface="Calibri"/>
                <a:cs typeface="Calibri"/>
                <a:sym typeface="Calibri"/>
                <a:hlinkClick r:id="rId4"/>
              </a:rPr>
              <a:t>the American Academy of Pediatrics</a:t>
            </a:r>
            <a:r>
              <a:rPr lang="en" sz="1000">
                <a:solidFill>
                  <a:schemeClr val="dk1"/>
                </a:solidFill>
                <a:latin typeface="Calibri"/>
                <a:ea typeface="Calibri"/>
                <a:cs typeface="Calibri"/>
                <a:sym typeface="Calibri"/>
              </a:rPr>
              <a:t>, the</a:t>
            </a:r>
            <a:r>
              <a:rPr lang="en" sz="1000">
                <a:solidFill>
                  <a:schemeClr val="dk1"/>
                </a:solidFill>
                <a:uFill>
                  <a:noFill/>
                </a:uFill>
                <a:latin typeface="Calibri"/>
                <a:ea typeface="Calibri"/>
                <a:cs typeface="Calibri"/>
                <a:sym typeface="Calibri"/>
                <a:hlinkClick r:id="rId5"/>
              </a:rPr>
              <a:t> </a:t>
            </a:r>
            <a:r>
              <a:rPr lang="en" sz="1000" u="sng">
                <a:solidFill>
                  <a:schemeClr val="hlink"/>
                </a:solidFill>
                <a:latin typeface="Calibri"/>
                <a:ea typeface="Calibri"/>
                <a:cs typeface="Calibri"/>
                <a:sym typeface="Calibri"/>
                <a:hlinkClick r:id="rId5"/>
              </a:rPr>
              <a:t>American College of </a:t>
            </a:r>
            <a:r>
              <a:rPr lang="en" sz="1000" u="sng">
                <a:solidFill>
                  <a:schemeClr val="hlink"/>
                </a:solidFill>
                <a:latin typeface="Calibri"/>
                <a:ea typeface="Calibri"/>
                <a:cs typeface="Calibri"/>
                <a:sym typeface="Calibri"/>
                <a:hlinkClick r:id="rId5"/>
              </a:rPr>
              <a:t>O</a:t>
            </a:r>
            <a:r>
              <a:rPr lang="en" sz="1000" u="sng">
                <a:solidFill>
                  <a:schemeClr val="hlink"/>
                </a:solidFill>
                <a:latin typeface="Calibri"/>
                <a:ea typeface="Calibri"/>
                <a:cs typeface="Calibri"/>
                <a:sym typeface="Calibri"/>
                <a:hlinkClick r:id="rId5"/>
              </a:rPr>
              <a:t>bstetricians and Gynecologists</a:t>
            </a:r>
            <a:r>
              <a:rPr lang="en" sz="1000">
                <a:solidFill>
                  <a:schemeClr val="dk1"/>
                </a:solidFill>
                <a:latin typeface="Calibri"/>
                <a:ea typeface="Calibri"/>
                <a:cs typeface="Calibri"/>
                <a:sym typeface="Calibri"/>
              </a:rPr>
              <a:t>, and</a:t>
            </a:r>
            <a:r>
              <a:rPr lang="en" sz="1000">
                <a:solidFill>
                  <a:schemeClr val="dk1"/>
                </a:solidFill>
                <a:uFill>
                  <a:noFill/>
                </a:uFill>
                <a:latin typeface="Calibri"/>
                <a:ea typeface="Calibri"/>
                <a:cs typeface="Calibri"/>
                <a:sym typeface="Calibri"/>
                <a:hlinkClick r:id="rId6"/>
              </a:rPr>
              <a:t> </a:t>
            </a:r>
            <a:r>
              <a:rPr lang="en" sz="1000" u="sng">
                <a:solidFill>
                  <a:schemeClr val="hlink"/>
                </a:solidFill>
                <a:latin typeface="Calibri"/>
                <a:ea typeface="Calibri"/>
                <a:cs typeface="Calibri"/>
                <a:sym typeface="Calibri"/>
                <a:hlinkClick r:id="rId6"/>
              </a:rPr>
              <a:t>the American Public Health Association</a:t>
            </a:r>
            <a:r>
              <a:rPr lang="en" sz="1000">
                <a:solidFill>
                  <a:schemeClr val="dk1"/>
                </a:solidFill>
                <a:latin typeface="Calibri"/>
                <a:ea typeface="Calibri"/>
                <a:cs typeface="Calibri"/>
                <a:sym typeface="Calibri"/>
              </a:rPr>
              <a:t>, and many more.</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body" idx="4294967295"/>
          </p:nvPr>
        </p:nvSpPr>
        <p:spPr>
          <a:xfrm>
            <a:off x="453000" y="1075200"/>
            <a:ext cx="3932700" cy="29931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 sz="2400" b="1"/>
              <a:t>Healthy/Unhealthy Relationships</a:t>
            </a:r>
            <a:r>
              <a:rPr lang="en" sz="2400"/>
              <a:t> </a:t>
            </a:r>
            <a:endParaRPr sz="2400"/>
          </a:p>
          <a:p>
            <a:pPr marL="457200" lvl="0" indent="-381000" algn="l" rtl="0">
              <a:lnSpc>
                <a:spcPct val="100000"/>
              </a:lnSpc>
              <a:spcBef>
                <a:spcPts val="1000"/>
              </a:spcBef>
              <a:spcAft>
                <a:spcPts val="0"/>
              </a:spcAft>
              <a:buSzPts val="2400"/>
              <a:buFont typeface="Calibri"/>
              <a:buChar char="•"/>
            </a:pPr>
            <a:r>
              <a:rPr lang="en" sz="2400" b="1"/>
              <a:t>Identifying Trusted Adults</a:t>
            </a:r>
            <a:endParaRPr sz="2400"/>
          </a:p>
          <a:p>
            <a:pPr marL="457200" lvl="0" indent="-381000" algn="l" rtl="0">
              <a:lnSpc>
                <a:spcPct val="100000"/>
              </a:lnSpc>
              <a:spcBef>
                <a:spcPts val="1000"/>
              </a:spcBef>
              <a:spcAft>
                <a:spcPts val="0"/>
              </a:spcAft>
              <a:buSzPts val="2400"/>
              <a:buFont typeface="Calibri"/>
              <a:buChar char="•"/>
            </a:pPr>
            <a:r>
              <a:rPr lang="en" sz="2400" b="1"/>
              <a:t>Respecting Differences (LGBTQ+ Inclusion) </a:t>
            </a:r>
            <a:endParaRPr sz="2400"/>
          </a:p>
          <a:p>
            <a:pPr marL="457200" lvl="0" indent="-381000" algn="l" rtl="0">
              <a:lnSpc>
                <a:spcPct val="100000"/>
              </a:lnSpc>
              <a:spcBef>
                <a:spcPts val="1000"/>
              </a:spcBef>
              <a:spcAft>
                <a:spcPts val="0"/>
              </a:spcAft>
              <a:buSzPts val="2400"/>
              <a:buFont typeface="Calibri"/>
              <a:buChar char="•"/>
            </a:pPr>
            <a:r>
              <a:rPr lang="en" sz="2400" b="1"/>
              <a:t>Medically Accurate Anatomy</a:t>
            </a:r>
            <a:endParaRPr sz="2400" b="1"/>
          </a:p>
          <a:p>
            <a:pPr marL="457200" lvl="0" indent="-381000" algn="l" rtl="0">
              <a:lnSpc>
                <a:spcPct val="100000"/>
              </a:lnSpc>
              <a:spcBef>
                <a:spcPts val="1000"/>
              </a:spcBef>
              <a:spcAft>
                <a:spcPts val="1000"/>
              </a:spcAft>
              <a:buSzPts val="2400"/>
              <a:buFont typeface="Calibri"/>
              <a:buChar char="•"/>
            </a:pPr>
            <a:r>
              <a:rPr lang="en" sz="2400" b="1"/>
              <a:t>Consent and Boundaries</a:t>
            </a:r>
            <a:endParaRPr sz="2400" b="1"/>
          </a:p>
        </p:txBody>
      </p:sp>
      <p:sp>
        <p:nvSpPr>
          <p:cNvPr id="170" name="Google Shape;170;p27"/>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Priority Topics for Sex Ed</a:t>
            </a:r>
            <a:endParaRPr/>
          </a:p>
        </p:txBody>
      </p:sp>
      <p:sp>
        <p:nvSpPr>
          <p:cNvPr id="171" name="Google Shape;171;p27"/>
          <p:cNvSpPr txBox="1">
            <a:spLocks noGrp="1"/>
          </p:cNvSpPr>
          <p:nvPr>
            <p:ph type="body" idx="4294967295"/>
          </p:nvPr>
        </p:nvSpPr>
        <p:spPr>
          <a:xfrm>
            <a:off x="4619350" y="1075200"/>
            <a:ext cx="3932700" cy="29931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 sz="2400" b="1"/>
              <a:t>Bullying &amp; Abuse</a:t>
            </a:r>
            <a:endParaRPr sz="2400" b="1"/>
          </a:p>
          <a:p>
            <a:pPr marL="457200" lvl="0" indent="-381000" algn="l" rtl="0">
              <a:lnSpc>
                <a:spcPct val="100000"/>
              </a:lnSpc>
              <a:spcBef>
                <a:spcPts val="1000"/>
              </a:spcBef>
              <a:spcAft>
                <a:spcPts val="0"/>
              </a:spcAft>
              <a:buSzPts val="2400"/>
              <a:buFont typeface="Calibri"/>
              <a:buChar char="•"/>
            </a:pPr>
            <a:r>
              <a:rPr lang="en" sz="2400" b="1"/>
              <a:t>Safe and Unsafe Touch</a:t>
            </a:r>
            <a:endParaRPr sz="2400" b="1"/>
          </a:p>
          <a:p>
            <a:pPr marL="457200" lvl="0" indent="-381000" algn="l" rtl="0">
              <a:lnSpc>
                <a:spcPct val="100000"/>
              </a:lnSpc>
              <a:spcBef>
                <a:spcPts val="1000"/>
              </a:spcBef>
              <a:spcAft>
                <a:spcPts val="0"/>
              </a:spcAft>
              <a:buSzPts val="2400"/>
              <a:buFont typeface="Calibri"/>
              <a:buChar char="•"/>
            </a:pPr>
            <a:r>
              <a:rPr lang="en" sz="2400" b="1"/>
              <a:t>Understanding and Expressing Feelings</a:t>
            </a:r>
            <a:endParaRPr sz="2400" b="1"/>
          </a:p>
          <a:p>
            <a:pPr marL="457200" lvl="0" indent="-381000" algn="l" rtl="0">
              <a:lnSpc>
                <a:spcPct val="100000"/>
              </a:lnSpc>
              <a:spcBef>
                <a:spcPts val="1000"/>
              </a:spcBef>
              <a:spcAft>
                <a:spcPts val="0"/>
              </a:spcAft>
              <a:buSzPts val="2400"/>
              <a:buFont typeface="Calibri"/>
              <a:buChar char="•"/>
            </a:pPr>
            <a:r>
              <a:rPr lang="en" sz="2400" b="1"/>
              <a:t>Bystander Skills</a:t>
            </a:r>
            <a:endParaRPr sz="2400" b="1"/>
          </a:p>
          <a:p>
            <a:pPr marL="457200" lvl="0" indent="-381000" algn="l" rtl="0">
              <a:lnSpc>
                <a:spcPct val="100000"/>
              </a:lnSpc>
              <a:spcBef>
                <a:spcPts val="1000"/>
              </a:spcBef>
              <a:spcAft>
                <a:spcPts val="1000"/>
              </a:spcAft>
              <a:buSzPts val="2400"/>
              <a:buChar char="•"/>
            </a:pPr>
            <a:r>
              <a:rPr lang="en" sz="2400" b="1"/>
              <a:t>Emotional Regulation</a:t>
            </a:r>
            <a:endParaRPr sz="2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p:nvPr/>
        </p:nvSpPr>
        <p:spPr>
          <a:xfrm>
            <a:off x="5902350" y="1171775"/>
            <a:ext cx="3183000" cy="2755200"/>
          </a:xfrm>
          <a:prstGeom prst="diamon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Sex Ed Standards &amp; Inclusivity</a:t>
            </a:r>
            <a:endParaRPr/>
          </a:p>
        </p:txBody>
      </p:sp>
      <p:sp>
        <p:nvSpPr>
          <p:cNvPr id="178" name="Google Shape;178;p28"/>
          <p:cNvSpPr/>
          <p:nvPr/>
        </p:nvSpPr>
        <p:spPr>
          <a:xfrm>
            <a:off x="0" y="1248900"/>
            <a:ext cx="2960400" cy="2645700"/>
          </a:xfrm>
          <a:prstGeom prst="diamon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txBox="1"/>
          <p:nvPr/>
        </p:nvSpPr>
        <p:spPr>
          <a:xfrm>
            <a:off x="339300" y="1922925"/>
            <a:ext cx="2281800" cy="82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Calibri"/>
                <a:ea typeface="Calibri"/>
                <a:cs typeface="Calibri"/>
                <a:sym typeface="Calibri"/>
              </a:rPr>
              <a:t>Kindergarten</a:t>
            </a:r>
            <a:endParaRPr sz="1800" b="1">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Recognize that there are many ways to express gender.</a:t>
            </a:r>
            <a:endParaRPr sz="1800">
              <a:latin typeface="Calibri"/>
              <a:ea typeface="Calibri"/>
              <a:cs typeface="Calibri"/>
              <a:sym typeface="Calibri"/>
            </a:endParaRPr>
          </a:p>
        </p:txBody>
      </p:sp>
      <p:sp>
        <p:nvSpPr>
          <p:cNvPr id="180" name="Google Shape;180;p28"/>
          <p:cNvSpPr/>
          <p:nvPr/>
        </p:nvSpPr>
        <p:spPr>
          <a:xfrm>
            <a:off x="2839863" y="1171775"/>
            <a:ext cx="3183000" cy="2755200"/>
          </a:xfrm>
          <a:prstGeom prst="diamond">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txBox="1"/>
          <p:nvPr/>
        </p:nvSpPr>
        <p:spPr>
          <a:xfrm>
            <a:off x="3290463" y="1840175"/>
            <a:ext cx="2281800" cy="14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Calibri"/>
                <a:ea typeface="Calibri"/>
                <a:cs typeface="Calibri"/>
                <a:sym typeface="Calibri"/>
              </a:rPr>
              <a:t>Fifth Grade</a:t>
            </a:r>
            <a:endParaRPr sz="1500" b="1">
              <a:latin typeface="Calibri"/>
              <a:ea typeface="Calibri"/>
              <a:cs typeface="Calibri"/>
              <a:sym typeface="Calibri"/>
            </a:endParaRPr>
          </a:p>
          <a:p>
            <a:pPr marL="0" lvl="0" indent="0" algn="ctr" rtl="0">
              <a:spcBef>
                <a:spcPts val="0"/>
              </a:spcBef>
              <a:spcAft>
                <a:spcPts val="0"/>
              </a:spcAft>
              <a:buNone/>
            </a:pPr>
            <a:r>
              <a:rPr lang="en">
                <a:latin typeface="Calibri"/>
                <a:ea typeface="Calibri"/>
                <a:cs typeface="Calibri"/>
                <a:sym typeface="Calibri"/>
              </a:rPr>
              <a:t>Explain differences and similarities of how individuals identify regarding gender or sexual orientation.</a:t>
            </a:r>
            <a:endParaRPr>
              <a:latin typeface="Calibri"/>
              <a:ea typeface="Calibri"/>
              <a:cs typeface="Calibri"/>
              <a:sym typeface="Calibri"/>
            </a:endParaRPr>
          </a:p>
        </p:txBody>
      </p:sp>
      <p:sp>
        <p:nvSpPr>
          <p:cNvPr id="182" name="Google Shape;182;p28"/>
          <p:cNvSpPr txBox="1"/>
          <p:nvPr/>
        </p:nvSpPr>
        <p:spPr>
          <a:xfrm>
            <a:off x="6502800" y="1628175"/>
            <a:ext cx="1982100" cy="14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Calibri"/>
                <a:ea typeface="Calibri"/>
                <a:cs typeface="Calibri"/>
                <a:sym typeface="Calibri"/>
              </a:rPr>
              <a:t>High School</a:t>
            </a:r>
            <a:endParaRPr sz="1500" b="1">
              <a:latin typeface="Calibri"/>
              <a:ea typeface="Calibri"/>
              <a:cs typeface="Calibri"/>
              <a:sym typeface="Calibri"/>
            </a:endParaRPr>
          </a:p>
          <a:p>
            <a:pPr marL="0" lvl="0" indent="0" algn="ctr" rtl="0">
              <a:spcBef>
                <a:spcPts val="0"/>
              </a:spcBef>
              <a:spcAft>
                <a:spcPts val="0"/>
              </a:spcAft>
              <a:buNone/>
            </a:pPr>
            <a:r>
              <a:rPr lang="en">
                <a:latin typeface="Calibri"/>
                <a:ea typeface="Calibri"/>
                <a:cs typeface="Calibri"/>
                <a:sym typeface="Calibri"/>
              </a:rPr>
              <a:t>Differentiate between biological sex, sexual orientation, sexual identity and sexual behavior, gender identity and gender expression.</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p:nvPr/>
        </p:nvSpPr>
        <p:spPr>
          <a:xfrm>
            <a:off x="246700" y="-301218"/>
            <a:ext cx="7030675" cy="4176675"/>
          </a:xfrm>
          <a:custGeom>
            <a:avLst/>
            <a:gdLst/>
            <a:ahLst/>
            <a:cxnLst/>
            <a:rect l="l" t="t" r="r" b="b"/>
            <a:pathLst>
              <a:path w="281227" h="167067" extrusionOk="0">
                <a:moveTo>
                  <a:pt x="281227" y="5238"/>
                </a:moveTo>
                <a:cubicBezTo>
                  <a:pt x="270455" y="9679"/>
                  <a:pt x="237974" y="32703"/>
                  <a:pt x="216594" y="31881"/>
                </a:cubicBezTo>
                <a:cubicBezTo>
                  <a:pt x="195214" y="31059"/>
                  <a:pt x="165858" y="-3314"/>
                  <a:pt x="152948" y="304"/>
                </a:cubicBezTo>
                <a:cubicBezTo>
                  <a:pt x="140038" y="3922"/>
                  <a:pt x="152948" y="46353"/>
                  <a:pt x="139133" y="53589"/>
                </a:cubicBezTo>
                <a:cubicBezTo>
                  <a:pt x="125318" y="60825"/>
                  <a:pt x="82970" y="35170"/>
                  <a:pt x="70060" y="43722"/>
                </a:cubicBezTo>
                <a:cubicBezTo>
                  <a:pt x="57150" y="52274"/>
                  <a:pt x="71458" y="94293"/>
                  <a:pt x="61672" y="104901"/>
                </a:cubicBezTo>
                <a:cubicBezTo>
                  <a:pt x="51887" y="115509"/>
                  <a:pt x="21626" y="97007"/>
                  <a:pt x="11347" y="107368"/>
                </a:cubicBezTo>
                <a:cubicBezTo>
                  <a:pt x="1068" y="117729"/>
                  <a:pt x="1891" y="157117"/>
                  <a:pt x="0" y="167067"/>
                </a:cubicBezTo>
              </a:path>
            </a:pathLst>
          </a:custGeom>
          <a:noFill/>
          <a:ln w="228600" cap="flat" cmpd="sng">
            <a:solidFill>
              <a:schemeClr val="accent3"/>
            </a:solidFill>
            <a:prstDash val="solid"/>
            <a:round/>
            <a:headEnd type="none" w="med" len="med"/>
            <a:tailEnd type="none" w="med" len="med"/>
          </a:ln>
        </p:spPr>
      </p:sp>
      <p:sp>
        <p:nvSpPr>
          <p:cNvPr id="188" name="Google Shape;188;p29"/>
          <p:cNvSpPr/>
          <p:nvPr/>
        </p:nvSpPr>
        <p:spPr>
          <a:xfrm>
            <a:off x="-259025" y="-256621"/>
            <a:ext cx="6969000" cy="4206075"/>
          </a:xfrm>
          <a:custGeom>
            <a:avLst/>
            <a:gdLst/>
            <a:ahLst/>
            <a:cxnLst/>
            <a:rect l="l" t="t" r="r" b="b"/>
            <a:pathLst>
              <a:path w="278760" h="168243" extrusionOk="0">
                <a:moveTo>
                  <a:pt x="278760" y="0"/>
                </a:moveTo>
                <a:cubicBezTo>
                  <a:pt x="268152" y="7812"/>
                  <a:pt x="236658" y="42184"/>
                  <a:pt x="215114" y="46871"/>
                </a:cubicBezTo>
                <a:cubicBezTo>
                  <a:pt x="193570" y="51558"/>
                  <a:pt x="161830" y="21874"/>
                  <a:pt x="149495" y="28123"/>
                </a:cubicBezTo>
                <a:cubicBezTo>
                  <a:pt x="137161" y="34373"/>
                  <a:pt x="155826" y="73514"/>
                  <a:pt x="141107" y="84368"/>
                </a:cubicBezTo>
                <a:cubicBezTo>
                  <a:pt x="126388" y="95222"/>
                  <a:pt x="75734" y="81243"/>
                  <a:pt x="61179" y="93249"/>
                </a:cubicBezTo>
                <a:cubicBezTo>
                  <a:pt x="46624" y="105255"/>
                  <a:pt x="63976" y="143903"/>
                  <a:pt x="53779" y="156402"/>
                </a:cubicBezTo>
                <a:cubicBezTo>
                  <a:pt x="43583" y="168901"/>
                  <a:pt x="8963" y="166270"/>
                  <a:pt x="0" y="168243"/>
                </a:cubicBezTo>
              </a:path>
            </a:pathLst>
          </a:custGeom>
          <a:noFill/>
          <a:ln w="228600" cap="flat" cmpd="sng">
            <a:solidFill>
              <a:schemeClr val="accent4"/>
            </a:solidFill>
            <a:prstDash val="solid"/>
            <a:round/>
            <a:headEnd type="none" w="med" len="med"/>
            <a:tailEnd type="none" w="med" len="med"/>
          </a:ln>
        </p:spPr>
      </p:sp>
      <p:sp>
        <p:nvSpPr>
          <p:cNvPr id="189" name="Google Shape;189;p29"/>
          <p:cNvSpPr/>
          <p:nvPr/>
        </p:nvSpPr>
        <p:spPr>
          <a:xfrm>
            <a:off x="-61675" y="-54424"/>
            <a:ext cx="6845675" cy="3374825"/>
          </a:xfrm>
          <a:custGeom>
            <a:avLst/>
            <a:gdLst/>
            <a:ahLst/>
            <a:cxnLst/>
            <a:rect l="l" t="t" r="r" b="b"/>
            <a:pathLst>
              <a:path w="273827" h="134993" extrusionOk="0">
                <a:moveTo>
                  <a:pt x="273827" y="16088"/>
                </a:moveTo>
                <a:cubicBezTo>
                  <a:pt x="262068" y="13621"/>
                  <a:pt x="222022" y="-4799"/>
                  <a:pt x="203273" y="1286"/>
                </a:cubicBezTo>
                <a:cubicBezTo>
                  <a:pt x="184525" y="7371"/>
                  <a:pt x="176549" y="48980"/>
                  <a:pt x="161336" y="52598"/>
                </a:cubicBezTo>
                <a:cubicBezTo>
                  <a:pt x="146124" y="56216"/>
                  <a:pt x="120797" y="20364"/>
                  <a:pt x="111998" y="22995"/>
                </a:cubicBezTo>
                <a:cubicBezTo>
                  <a:pt x="103199" y="25626"/>
                  <a:pt x="119974" y="60903"/>
                  <a:pt x="108544" y="68386"/>
                </a:cubicBezTo>
                <a:cubicBezTo>
                  <a:pt x="97114" y="75869"/>
                  <a:pt x="52217" y="58765"/>
                  <a:pt x="43418" y="67893"/>
                </a:cubicBezTo>
                <a:cubicBezTo>
                  <a:pt x="34619" y="77021"/>
                  <a:pt x="62988" y="111969"/>
                  <a:pt x="55752" y="123152"/>
                </a:cubicBezTo>
                <a:cubicBezTo>
                  <a:pt x="48516" y="134335"/>
                  <a:pt x="9292" y="133020"/>
                  <a:pt x="0" y="134993"/>
                </a:cubicBezTo>
              </a:path>
            </a:pathLst>
          </a:custGeom>
          <a:noFill/>
          <a:ln w="228600" cap="flat" cmpd="sng">
            <a:solidFill>
              <a:srgbClr val="9900FF"/>
            </a:solidFill>
            <a:prstDash val="solid"/>
            <a:round/>
            <a:headEnd type="none" w="med" len="med"/>
            <a:tailEnd type="none" w="med" len="med"/>
          </a:ln>
        </p:spPr>
      </p:sp>
      <p:sp>
        <p:nvSpPr>
          <p:cNvPr id="190" name="Google Shape;190;p29"/>
          <p:cNvSpPr txBox="1"/>
          <p:nvPr/>
        </p:nvSpPr>
        <p:spPr>
          <a:xfrm>
            <a:off x="3836050" y="1874850"/>
            <a:ext cx="5143500" cy="223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600" b="1">
                <a:solidFill>
                  <a:schemeClr val="dk1"/>
                </a:solidFill>
                <a:latin typeface="Calibri"/>
                <a:ea typeface="Calibri"/>
                <a:cs typeface="Calibri"/>
                <a:sym typeface="Calibri"/>
              </a:rPr>
              <a:t>Weaving it all Together: </a:t>
            </a:r>
            <a:r>
              <a:rPr lang="en" sz="2800" b="1">
                <a:solidFill>
                  <a:schemeClr val="dk1"/>
                </a:solidFill>
                <a:latin typeface="Calibri"/>
                <a:ea typeface="Calibri"/>
                <a:cs typeface="Calibri"/>
                <a:sym typeface="Calibri"/>
              </a:rPr>
              <a:t>School District Policy and Plans</a:t>
            </a:r>
            <a:endParaRPr sz="2800" b="1">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200">
              <a:solidFill>
                <a:schemeClr val="dk1"/>
              </a:solidFill>
              <a:latin typeface="Calibri"/>
              <a:ea typeface="Calibri"/>
              <a:cs typeface="Calibri"/>
              <a:sym typeface="Calibri"/>
            </a:endParaRPr>
          </a:p>
          <a:p>
            <a:pPr marL="457200" lvl="0" indent="-368300" algn="l" rtl="0">
              <a:lnSpc>
                <a:spcPct val="9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Erin’s Law</a:t>
            </a:r>
            <a:endParaRPr sz="2200">
              <a:solidFill>
                <a:schemeClr val="dk1"/>
              </a:solidFill>
              <a:latin typeface="Calibri"/>
              <a:ea typeface="Calibri"/>
              <a:cs typeface="Calibri"/>
              <a:sym typeface="Calibri"/>
            </a:endParaRPr>
          </a:p>
          <a:p>
            <a:pPr marL="457200" lvl="0" indent="-368300" algn="l" rtl="0">
              <a:lnSpc>
                <a:spcPct val="9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Adi’s Act</a:t>
            </a:r>
            <a:endParaRPr sz="2200">
              <a:solidFill>
                <a:schemeClr val="dk1"/>
              </a:solidFill>
              <a:latin typeface="Calibri"/>
              <a:ea typeface="Calibri"/>
              <a:cs typeface="Calibri"/>
              <a:sym typeface="Calibri"/>
            </a:endParaRPr>
          </a:p>
          <a:p>
            <a:pPr marL="457200" lvl="0" indent="-368300" algn="l" rtl="0">
              <a:lnSpc>
                <a:spcPct val="9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Sexuality Education</a:t>
            </a:r>
            <a:endParaRPr sz="22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3600" b="1">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39875" y="1680450"/>
            <a:ext cx="8498100" cy="167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6000"/>
              <a:t>LGBTQ+ Inclusive </a:t>
            </a:r>
            <a:endParaRPr sz="6000"/>
          </a:p>
          <a:p>
            <a:pPr marL="0" lvl="0" indent="0" algn="ctr" rtl="0">
              <a:spcBef>
                <a:spcPts val="0"/>
              </a:spcBef>
              <a:spcAft>
                <a:spcPts val="0"/>
              </a:spcAft>
              <a:buNone/>
            </a:pPr>
            <a:r>
              <a:rPr lang="en" sz="6000"/>
              <a:t>Strategies for Distance Learning </a:t>
            </a:r>
            <a:endParaRPr sz="5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body" idx="4294967295"/>
          </p:nvPr>
        </p:nvSpPr>
        <p:spPr>
          <a:xfrm>
            <a:off x="349200" y="1469725"/>
            <a:ext cx="6859500" cy="28212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 b="1"/>
              <a:t>Demonstrate visible support using </a:t>
            </a:r>
            <a:br>
              <a:rPr lang="en" b="1"/>
            </a:br>
            <a:r>
              <a:rPr lang="en" b="1"/>
              <a:t>signs, virtual posters, email signatures,</a:t>
            </a:r>
            <a:br>
              <a:rPr lang="en" b="1"/>
            </a:br>
            <a:r>
              <a:rPr lang="en" b="1"/>
              <a:t>or </a:t>
            </a:r>
            <a:r>
              <a:rPr lang="en" b="1" u="sng">
                <a:solidFill>
                  <a:schemeClr val="hlink"/>
                </a:solidFill>
                <a:hlinkClick r:id="rId3"/>
              </a:rPr>
              <a:t>video backgrounds</a:t>
            </a:r>
            <a:r>
              <a:rPr lang="en" b="1"/>
              <a:t> </a:t>
            </a:r>
            <a:endParaRPr b="1"/>
          </a:p>
          <a:p>
            <a:pPr marL="457200" lvl="0" indent="-406400" algn="l" rtl="0">
              <a:lnSpc>
                <a:spcPct val="100000"/>
              </a:lnSpc>
              <a:spcBef>
                <a:spcPts val="1000"/>
              </a:spcBef>
              <a:spcAft>
                <a:spcPts val="1000"/>
              </a:spcAft>
              <a:buSzPts val="2800"/>
              <a:buChar char="•"/>
            </a:pPr>
            <a:r>
              <a:rPr lang="en" b="1"/>
              <a:t>Include gender and sexuality diverse individuals in curricula &amp; programming </a:t>
            </a:r>
            <a:endParaRPr b="1"/>
          </a:p>
        </p:txBody>
      </p:sp>
      <p:sp>
        <p:nvSpPr>
          <p:cNvPr id="201" name="Google Shape;201;p31"/>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D9D9D9"/>
                </a:highlight>
              </a:rPr>
              <a:t>Tip 1:</a:t>
            </a:r>
            <a:r>
              <a:rPr lang="en"/>
              <a:t> Demonstrate visible support </a:t>
            </a:r>
            <a:endParaRPr/>
          </a:p>
        </p:txBody>
      </p:sp>
      <p:pic>
        <p:nvPicPr>
          <p:cNvPr id="202" name="Google Shape;202;p31"/>
          <p:cNvPicPr preferRelativeResize="0"/>
          <p:nvPr/>
        </p:nvPicPr>
        <p:blipFill>
          <a:blip r:embed="rId4">
            <a:alphaModFix/>
          </a:blip>
          <a:stretch>
            <a:fillRect/>
          </a:stretch>
        </p:blipFill>
        <p:spPr>
          <a:xfrm>
            <a:off x="6978800" y="1469725"/>
            <a:ext cx="1492936" cy="863134"/>
          </a:xfrm>
          <a:prstGeom prst="rect">
            <a:avLst/>
          </a:prstGeom>
          <a:noFill/>
          <a:ln>
            <a:noFill/>
          </a:ln>
        </p:spPr>
      </p:pic>
      <p:pic>
        <p:nvPicPr>
          <p:cNvPr id="203" name="Google Shape;203;p31"/>
          <p:cNvPicPr preferRelativeResize="0"/>
          <p:nvPr/>
        </p:nvPicPr>
        <p:blipFill>
          <a:blip r:embed="rId5">
            <a:alphaModFix/>
          </a:blip>
          <a:stretch>
            <a:fillRect/>
          </a:stretch>
        </p:blipFill>
        <p:spPr>
          <a:xfrm>
            <a:off x="7346232" y="1867509"/>
            <a:ext cx="1533293" cy="8864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p:nvPr/>
        </p:nvSpPr>
        <p:spPr>
          <a:xfrm>
            <a:off x="6018350" y="4238125"/>
            <a:ext cx="3046800" cy="69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txBox="1">
            <a:spLocks noGrp="1"/>
          </p:cNvSpPr>
          <p:nvPr>
            <p:ph type="body" idx="4294967295"/>
          </p:nvPr>
        </p:nvSpPr>
        <p:spPr>
          <a:xfrm>
            <a:off x="446250" y="1241125"/>
            <a:ext cx="8251500" cy="3322800"/>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 sz="3000" b="1"/>
              <a:t>Student-lead Gender &amp; Sexuality Alliance (GSA) &amp; Ethnic or Cultural Clubs </a:t>
            </a:r>
            <a:endParaRPr sz="3000" b="1"/>
          </a:p>
          <a:p>
            <a:pPr marL="914400" lvl="1" indent="-393700" algn="l" rtl="0">
              <a:lnSpc>
                <a:spcPct val="115000"/>
              </a:lnSpc>
              <a:spcBef>
                <a:spcPts val="0"/>
              </a:spcBef>
              <a:spcAft>
                <a:spcPts val="0"/>
              </a:spcAft>
              <a:buSzPts val="2600"/>
              <a:buFont typeface="Calibri"/>
              <a:buChar char="•"/>
            </a:pPr>
            <a:r>
              <a:rPr lang="en" sz="2600" b="1"/>
              <a:t>Convene existing GSA groups </a:t>
            </a:r>
            <a:r>
              <a:rPr lang="en" sz="2600" b="1" u="sng">
                <a:solidFill>
                  <a:schemeClr val="hlink"/>
                </a:solidFill>
                <a:hlinkClick r:id="rId3"/>
              </a:rPr>
              <a:t>online</a:t>
            </a:r>
            <a:r>
              <a:rPr lang="en" sz="2600" b="1"/>
              <a:t>/offline  </a:t>
            </a:r>
            <a:endParaRPr sz="2600" b="1"/>
          </a:p>
          <a:p>
            <a:pPr marL="914400" lvl="1" indent="-393700" algn="l" rtl="0">
              <a:lnSpc>
                <a:spcPct val="115000"/>
              </a:lnSpc>
              <a:spcBef>
                <a:spcPts val="0"/>
              </a:spcBef>
              <a:spcAft>
                <a:spcPts val="0"/>
              </a:spcAft>
              <a:buSzPts val="2600"/>
              <a:buFont typeface="Calibri"/>
              <a:buChar char="•"/>
            </a:pPr>
            <a:r>
              <a:rPr lang="en" sz="2600" b="1"/>
              <a:t>Plan for next year, using </a:t>
            </a:r>
            <a:r>
              <a:rPr lang="en" sz="2600" b="1" u="sng">
                <a:solidFill>
                  <a:schemeClr val="accent1"/>
                </a:solidFill>
                <a:hlinkClick r:id="rId4"/>
              </a:rPr>
              <a:t>GLSEN Resources</a:t>
            </a:r>
            <a:r>
              <a:rPr lang="en" sz="2600" b="1"/>
              <a:t> </a:t>
            </a:r>
            <a:endParaRPr sz="2600" b="1"/>
          </a:p>
          <a:p>
            <a:pPr marL="914400" lvl="1" indent="-393700" algn="l" rtl="0">
              <a:lnSpc>
                <a:spcPct val="115000"/>
              </a:lnSpc>
              <a:spcBef>
                <a:spcPts val="0"/>
              </a:spcBef>
              <a:spcAft>
                <a:spcPts val="0"/>
              </a:spcAft>
              <a:buSzPts val="2600"/>
              <a:buFont typeface="Calibri"/>
              <a:buChar char="•"/>
            </a:pPr>
            <a:r>
              <a:rPr lang="en" sz="2600" b="1" u="sng">
                <a:solidFill>
                  <a:schemeClr val="accent1"/>
                </a:solidFill>
                <a:hlinkClick r:id="rId5"/>
              </a:rPr>
              <a:t>GSA Network instagram</a:t>
            </a:r>
            <a:r>
              <a:rPr lang="en" sz="2600" b="1"/>
              <a:t> is hosting virtual GSAs</a:t>
            </a:r>
            <a:endParaRPr sz="2600" b="1"/>
          </a:p>
          <a:p>
            <a:pPr marL="457200" lvl="0" indent="-419100" algn="l" rtl="0">
              <a:lnSpc>
                <a:spcPct val="100000"/>
              </a:lnSpc>
              <a:spcBef>
                <a:spcPts val="1000"/>
              </a:spcBef>
              <a:spcAft>
                <a:spcPts val="0"/>
              </a:spcAft>
              <a:buSzPts val="3000"/>
              <a:buChar char="•"/>
            </a:pPr>
            <a:r>
              <a:rPr lang="en" sz="3000" b="1"/>
              <a:t>LGBTQ+ inclusive college campuses, </a:t>
            </a:r>
            <a:br>
              <a:rPr lang="en" sz="3000" b="1"/>
            </a:br>
            <a:r>
              <a:rPr lang="en" sz="3000" b="1"/>
              <a:t>housing, scholarships, and workplaces </a:t>
            </a:r>
            <a:endParaRPr sz="3000" b="1"/>
          </a:p>
        </p:txBody>
      </p:sp>
      <p:sp>
        <p:nvSpPr>
          <p:cNvPr id="210" name="Google Shape;210;p32"/>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chemeClr val="accent4"/>
                </a:highlight>
              </a:rPr>
              <a:t>Tip 2:</a:t>
            </a:r>
            <a:r>
              <a:rPr lang="en"/>
              <a:t> Connect students with LGBTQ+ community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body" idx="4294967295"/>
          </p:nvPr>
        </p:nvSpPr>
        <p:spPr>
          <a:xfrm>
            <a:off x="257850" y="1469725"/>
            <a:ext cx="8710500" cy="27435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Char char="•"/>
            </a:pPr>
            <a:r>
              <a:rPr lang="en" sz="3000" b="1"/>
              <a:t>Other non-emergency resources for LGBTQ+ youth</a:t>
            </a:r>
            <a:endParaRPr sz="3000" b="1"/>
          </a:p>
          <a:p>
            <a:pPr marL="914400" lvl="1" indent="-393700" algn="l" rtl="0">
              <a:lnSpc>
                <a:spcPct val="115000"/>
              </a:lnSpc>
              <a:spcBef>
                <a:spcPts val="1000"/>
              </a:spcBef>
              <a:spcAft>
                <a:spcPts val="0"/>
              </a:spcAft>
              <a:buSzPts val="2600"/>
              <a:buFont typeface="Calibri"/>
              <a:buChar char="•"/>
            </a:pPr>
            <a:r>
              <a:rPr lang="en" sz="2600" b="1" u="sng">
                <a:solidFill>
                  <a:schemeClr val="hlink"/>
                </a:solidFill>
                <a:hlinkClick r:id="rId3"/>
              </a:rPr>
              <a:t>SMYRC</a:t>
            </a:r>
            <a:r>
              <a:rPr lang="en" sz="2600" b="1"/>
              <a:t> virtual drop-in groups    </a:t>
            </a:r>
            <a:endParaRPr sz="2600" b="1"/>
          </a:p>
          <a:p>
            <a:pPr marL="914400" lvl="1" indent="-393700" algn="l" rtl="0">
              <a:lnSpc>
                <a:spcPct val="115000"/>
              </a:lnSpc>
              <a:spcBef>
                <a:spcPts val="0"/>
              </a:spcBef>
              <a:spcAft>
                <a:spcPts val="0"/>
              </a:spcAft>
              <a:buSzPts val="2600"/>
              <a:buFont typeface="Calibri"/>
              <a:buChar char="•"/>
            </a:pPr>
            <a:r>
              <a:rPr lang="en" sz="2600" b="1" u="sng">
                <a:solidFill>
                  <a:schemeClr val="hlink"/>
                </a:solidFill>
                <a:hlinkClick r:id="rId4"/>
              </a:rPr>
              <a:t>Gender Spectrum</a:t>
            </a:r>
            <a:r>
              <a:rPr lang="en" sz="2600" b="1"/>
              <a:t> pre-teen and teen online groups</a:t>
            </a:r>
            <a:endParaRPr sz="2600" b="1"/>
          </a:p>
          <a:p>
            <a:pPr marL="914400" lvl="1" indent="-393700" algn="l" rtl="0">
              <a:lnSpc>
                <a:spcPct val="115000"/>
              </a:lnSpc>
              <a:spcBef>
                <a:spcPts val="0"/>
              </a:spcBef>
              <a:spcAft>
                <a:spcPts val="0"/>
              </a:spcAft>
              <a:buSzPts val="2600"/>
              <a:buFont typeface="Calibri"/>
              <a:buChar char="•"/>
            </a:pPr>
            <a:r>
              <a:rPr lang="en" sz="2600" b="1" u="sng">
                <a:solidFill>
                  <a:schemeClr val="hlink"/>
                </a:solidFill>
                <a:hlinkClick r:id="rId5"/>
              </a:rPr>
              <a:t>Trevor Space</a:t>
            </a:r>
            <a:r>
              <a:rPr lang="en" sz="2600" b="1"/>
              <a:t> ages 13-24</a:t>
            </a:r>
            <a:endParaRPr sz="2600" b="1"/>
          </a:p>
          <a:p>
            <a:pPr marL="914400" lvl="1" indent="-393700" algn="l" rtl="0">
              <a:lnSpc>
                <a:spcPct val="115000"/>
              </a:lnSpc>
              <a:spcBef>
                <a:spcPts val="0"/>
              </a:spcBef>
              <a:spcAft>
                <a:spcPts val="0"/>
              </a:spcAft>
              <a:buSzPts val="2600"/>
              <a:buFont typeface="Calibri"/>
              <a:buChar char="•"/>
            </a:pPr>
            <a:r>
              <a:rPr lang="en" sz="2600" b="1" u="sng">
                <a:solidFill>
                  <a:schemeClr val="hlink"/>
                </a:solidFill>
                <a:hlinkClick r:id="rId6"/>
              </a:rPr>
              <a:t>Q Chat Space</a:t>
            </a:r>
            <a:r>
              <a:rPr lang="en" sz="2600" b="1"/>
              <a:t> ages 13-19</a:t>
            </a:r>
            <a:endParaRPr sz="2600" b="1"/>
          </a:p>
        </p:txBody>
      </p:sp>
      <p:sp>
        <p:nvSpPr>
          <p:cNvPr id="216" name="Google Shape;216;p33"/>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chemeClr val="accent4"/>
                </a:highlight>
              </a:rPr>
              <a:t>Tip 2:</a:t>
            </a:r>
            <a:r>
              <a:rPr lang="en"/>
              <a:t> Connect students with LGBTQ+ community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body" idx="4294967295"/>
          </p:nvPr>
        </p:nvSpPr>
        <p:spPr>
          <a:xfrm>
            <a:off x="494475" y="1088725"/>
            <a:ext cx="8251500" cy="2522400"/>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 sz="3000" b="1"/>
              <a:t>Allow students to use </a:t>
            </a:r>
            <a:r>
              <a:rPr lang="en" sz="3000" b="1" u="sng"/>
              <a:t>chat, audio, and video</a:t>
            </a:r>
            <a:r>
              <a:rPr lang="en" sz="3000" b="1"/>
              <a:t> interaction based on what feels most comfortable for them </a:t>
            </a:r>
            <a:endParaRPr sz="2600"/>
          </a:p>
          <a:p>
            <a:pPr marL="914400" lvl="1" indent="-381000" algn="l" rtl="0">
              <a:lnSpc>
                <a:spcPct val="100000"/>
              </a:lnSpc>
              <a:spcBef>
                <a:spcPts val="1000"/>
              </a:spcBef>
              <a:spcAft>
                <a:spcPts val="0"/>
              </a:spcAft>
              <a:buSzPts val="2400"/>
              <a:buChar char="•"/>
            </a:pPr>
            <a:r>
              <a:rPr lang="en" b="1"/>
              <a:t>Supports students who are unable to present their gender expression fully at home</a:t>
            </a:r>
            <a:endParaRPr b="1"/>
          </a:p>
          <a:p>
            <a:pPr marL="457200" lvl="0" indent="-419100" algn="l" rtl="0">
              <a:lnSpc>
                <a:spcPct val="100000"/>
              </a:lnSpc>
              <a:spcBef>
                <a:spcPts val="1000"/>
              </a:spcBef>
              <a:spcAft>
                <a:spcPts val="1000"/>
              </a:spcAft>
              <a:buSzPts val="3000"/>
              <a:buChar char="•"/>
            </a:pPr>
            <a:r>
              <a:rPr lang="en" sz="3000" b="1"/>
              <a:t>Offer 1:1 confidential, private support </a:t>
            </a:r>
            <a:endParaRPr sz="3000" b="1"/>
          </a:p>
        </p:txBody>
      </p:sp>
      <p:sp>
        <p:nvSpPr>
          <p:cNvPr id="222" name="Google Shape;222;p34"/>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F1C232"/>
                </a:highlight>
              </a:rPr>
              <a:t>Tip 3:</a:t>
            </a:r>
            <a:r>
              <a:rPr lang="en"/>
              <a:t> Honor multiple ways to engage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By the end of this webinar, participants will… </a:t>
            </a:r>
            <a:endParaRPr sz="3000"/>
          </a:p>
        </p:txBody>
      </p:sp>
      <p:sp>
        <p:nvSpPr>
          <p:cNvPr id="87" name="Google Shape;87;p17"/>
          <p:cNvSpPr txBox="1">
            <a:spLocks noGrp="1"/>
          </p:cNvSpPr>
          <p:nvPr>
            <p:ph type="body" idx="4294967295"/>
          </p:nvPr>
        </p:nvSpPr>
        <p:spPr>
          <a:xfrm>
            <a:off x="302725" y="916200"/>
            <a:ext cx="8559300" cy="33111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 b="1"/>
              <a:t>Understand the need for inclusive, affirming, </a:t>
            </a:r>
            <a:br>
              <a:rPr lang="en" b="1"/>
            </a:br>
            <a:r>
              <a:rPr lang="en" b="1"/>
              <a:t>and equitable comprehensive sexuality education </a:t>
            </a:r>
            <a:br>
              <a:rPr lang="en" b="1"/>
            </a:br>
            <a:r>
              <a:rPr lang="en" b="1"/>
              <a:t>&amp; school climates  </a:t>
            </a:r>
            <a:endParaRPr b="1"/>
          </a:p>
          <a:p>
            <a:pPr marL="457200" lvl="0" indent="-406400" algn="l" rtl="0">
              <a:spcBef>
                <a:spcPts val="1000"/>
              </a:spcBef>
              <a:spcAft>
                <a:spcPts val="0"/>
              </a:spcAft>
              <a:buSzPts val="2800"/>
              <a:buChar char="●"/>
            </a:pPr>
            <a:r>
              <a:rPr lang="en" b="1"/>
              <a:t>Identify inclusive strategies for supporting LGBTQ+ students and families during distance learning</a:t>
            </a:r>
            <a:endParaRPr b="1"/>
          </a:p>
          <a:p>
            <a:pPr marL="457200" lvl="0" indent="-406400" algn="l" rtl="0">
              <a:spcBef>
                <a:spcPts val="1000"/>
              </a:spcBef>
              <a:spcAft>
                <a:spcPts val="1000"/>
              </a:spcAft>
              <a:buSzPts val="2800"/>
              <a:buChar char="●"/>
            </a:pPr>
            <a:r>
              <a:rPr lang="en" b="1"/>
              <a:t>Demonstrate at least 2 ways to integrate inclusive strategies into distance learning environments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body" idx="4294967295"/>
          </p:nvPr>
        </p:nvSpPr>
        <p:spPr>
          <a:xfrm>
            <a:off x="494475" y="1317325"/>
            <a:ext cx="8251500" cy="2522400"/>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 sz="3000" b="1"/>
              <a:t>Create opportunities for students to use </a:t>
            </a:r>
            <a:r>
              <a:rPr lang="en" sz="3000" b="1" u="sng"/>
              <a:t>affirming name</a:t>
            </a:r>
            <a:r>
              <a:rPr lang="en" sz="3000" b="1"/>
              <a:t> </a:t>
            </a:r>
            <a:endParaRPr sz="2600"/>
          </a:p>
          <a:p>
            <a:pPr marL="457200" lvl="0" indent="-419100" algn="l" rtl="0">
              <a:lnSpc>
                <a:spcPct val="100000"/>
              </a:lnSpc>
              <a:spcBef>
                <a:spcPts val="1000"/>
              </a:spcBef>
              <a:spcAft>
                <a:spcPts val="1000"/>
              </a:spcAft>
              <a:buSzPts val="3000"/>
              <a:buChar char="•"/>
            </a:pPr>
            <a:r>
              <a:rPr lang="en" sz="3000" b="1"/>
              <a:t>Normalize </a:t>
            </a:r>
            <a:r>
              <a:rPr lang="en" sz="3000" b="1" u="sng"/>
              <a:t>pronoun sharing</a:t>
            </a:r>
            <a:r>
              <a:rPr lang="en" sz="3000" b="1"/>
              <a:t> in your school and professional community</a:t>
            </a:r>
            <a:br>
              <a:rPr lang="en" sz="3000" b="1"/>
            </a:br>
            <a:r>
              <a:rPr lang="en" sz="3000" b="1"/>
              <a:t>(e.g. she/they/he) </a:t>
            </a:r>
            <a:endParaRPr sz="2600"/>
          </a:p>
        </p:txBody>
      </p:sp>
      <p:sp>
        <p:nvSpPr>
          <p:cNvPr id="228" name="Google Shape;228;p35"/>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90BB20"/>
                </a:highlight>
              </a:rPr>
              <a:t>Tip 4:</a:t>
            </a:r>
            <a:r>
              <a:rPr lang="en"/>
              <a:t> Support affirming names and pronouns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body" idx="4294967295"/>
          </p:nvPr>
        </p:nvSpPr>
        <p:spPr>
          <a:xfrm>
            <a:off x="494475" y="1317325"/>
            <a:ext cx="8251500" cy="2522400"/>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 sz="3000" b="1"/>
              <a:t>Replace binary terms like “boys and girls” “ladies and gentlemen” with more affirming “students” “learners” or “everyone” </a:t>
            </a:r>
            <a:endParaRPr sz="3000" b="1"/>
          </a:p>
          <a:p>
            <a:pPr marL="457200" lvl="0" indent="-419100" algn="l" rtl="0">
              <a:lnSpc>
                <a:spcPct val="100000"/>
              </a:lnSpc>
              <a:spcBef>
                <a:spcPts val="1000"/>
              </a:spcBef>
              <a:spcAft>
                <a:spcPts val="0"/>
              </a:spcAft>
              <a:buSzPts val="3000"/>
              <a:buChar char="•"/>
            </a:pPr>
            <a:r>
              <a:rPr lang="en" sz="3000" b="1"/>
              <a:t>Consider gender-inclusive practices </a:t>
            </a:r>
            <a:endParaRPr sz="3000" b="1"/>
          </a:p>
          <a:p>
            <a:pPr marL="457200" lvl="0" indent="-419100" algn="l" rtl="0">
              <a:lnSpc>
                <a:spcPct val="100000"/>
              </a:lnSpc>
              <a:spcBef>
                <a:spcPts val="1000"/>
              </a:spcBef>
              <a:spcAft>
                <a:spcPts val="1000"/>
              </a:spcAft>
              <a:buSzPts val="3000"/>
              <a:buChar char="•"/>
            </a:pPr>
            <a:r>
              <a:rPr lang="en" sz="3000" b="1"/>
              <a:t>Examine heteronormative assumptions within school policies and practices </a:t>
            </a:r>
            <a:endParaRPr sz="2600"/>
          </a:p>
        </p:txBody>
      </p:sp>
      <p:sp>
        <p:nvSpPr>
          <p:cNvPr id="234" name="Google Shape;234;p36"/>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E0AAD9"/>
                </a:highlight>
              </a:rPr>
              <a:t>Tip 5:</a:t>
            </a:r>
            <a:r>
              <a:rPr lang="en"/>
              <a:t> Use LGBTQ+ inclusive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body" idx="4294967295"/>
          </p:nvPr>
        </p:nvSpPr>
        <p:spPr>
          <a:xfrm>
            <a:off x="494475" y="1399150"/>
            <a:ext cx="7742100" cy="25224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 b="1"/>
              <a:t>Use </a:t>
            </a:r>
            <a:r>
              <a:rPr lang="en" b="1" u="sng">
                <a:solidFill>
                  <a:schemeClr val="hlink"/>
                </a:solidFill>
                <a:hlinkClick r:id="rId3"/>
              </a:rPr>
              <a:t>Teaching Tolerance</a:t>
            </a:r>
            <a:r>
              <a:rPr lang="en" b="1"/>
              <a:t> Speak up at School model for responding to everyday prejudice, bias, and stereotypes: </a:t>
            </a:r>
            <a:endParaRPr b="1"/>
          </a:p>
          <a:p>
            <a:pPr marL="457200" lvl="0" indent="0" algn="l" rtl="0">
              <a:lnSpc>
                <a:spcPct val="100000"/>
              </a:lnSpc>
              <a:spcBef>
                <a:spcPts val="1000"/>
              </a:spcBef>
              <a:spcAft>
                <a:spcPts val="0"/>
              </a:spcAft>
              <a:buNone/>
            </a:pPr>
            <a:r>
              <a:rPr lang="en"/>
              <a:t>1. Interrupt  </a:t>
            </a:r>
            <a:endParaRPr/>
          </a:p>
          <a:p>
            <a:pPr marL="457200" lvl="0" indent="0" algn="l" rtl="0">
              <a:lnSpc>
                <a:spcPct val="100000"/>
              </a:lnSpc>
              <a:spcBef>
                <a:spcPts val="0"/>
              </a:spcBef>
              <a:spcAft>
                <a:spcPts val="0"/>
              </a:spcAft>
              <a:buNone/>
            </a:pPr>
            <a:r>
              <a:rPr lang="en"/>
              <a:t>2. Question </a:t>
            </a:r>
            <a:endParaRPr/>
          </a:p>
          <a:p>
            <a:pPr marL="457200" lvl="0" indent="0" algn="l" rtl="0">
              <a:lnSpc>
                <a:spcPct val="100000"/>
              </a:lnSpc>
              <a:spcBef>
                <a:spcPts val="0"/>
              </a:spcBef>
              <a:spcAft>
                <a:spcPts val="0"/>
              </a:spcAft>
              <a:buNone/>
            </a:pPr>
            <a:r>
              <a:rPr lang="en"/>
              <a:t>3. Educate </a:t>
            </a:r>
            <a:endParaRPr/>
          </a:p>
          <a:p>
            <a:pPr marL="457200" lvl="0" indent="0" algn="l" rtl="0">
              <a:lnSpc>
                <a:spcPct val="100000"/>
              </a:lnSpc>
              <a:spcBef>
                <a:spcPts val="0"/>
              </a:spcBef>
              <a:spcAft>
                <a:spcPts val="0"/>
              </a:spcAft>
              <a:buNone/>
            </a:pPr>
            <a:r>
              <a:rPr lang="en"/>
              <a:t>4. Echo </a:t>
            </a:r>
            <a:endParaRPr/>
          </a:p>
        </p:txBody>
      </p:sp>
      <p:sp>
        <p:nvSpPr>
          <p:cNvPr id="240" name="Google Shape;240;p37"/>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FAA58A"/>
                </a:highlight>
              </a:rPr>
              <a:t>Tip 6:</a:t>
            </a:r>
            <a:r>
              <a:rPr lang="en"/>
              <a:t> Interrupt identity-based bullying </a:t>
            </a:r>
            <a:br>
              <a:rPr lang="en"/>
            </a:br>
            <a:r>
              <a:rPr lang="en"/>
              <a:t>and harassment every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body" idx="4294967295"/>
          </p:nvPr>
        </p:nvSpPr>
        <p:spPr>
          <a:xfrm>
            <a:off x="494475" y="1246750"/>
            <a:ext cx="7663800" cy="27921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 b="1"/>
              <a:t>All of the tips above are foundational parts of comprehensive, </a:t>
            </a:r>
            <a:r>
              <a:rPr lang="en" b="1" u="sng">
                <a:solidFill>
                  <a:schemeClr val="hlink"/>
                </a:solidFill>
                <a:hlinkClick r:id="rId3"/>
              </a:rPr>
              <a:t>inclusive</a:t>
            </a:r>
            <a:r>
              <a:rPr lang="en" b="1"/>
              <a:t>, medically accurate, culturally responsive sexuality education </a:t>
            </a:r>
            <a:endParaRPr b="1"/>
          </a:p>
          <a:p>
            <a:pPr marL="457200" lvl="0" indent="-406400" algn="l" rtl="0">
              <a:lnSpc>
                <a:spcPct val="100000"/>
              </a:lnSpc>
              <a:spcBef>
                <a:spcPts val="1000"/>
              </a:spcBef>
              <a:spcAft>
                <a:spcPts val="0"/>
              </a:spcAft>
              <a:buSzPts val="2800"/>
              <a:buChar char="•"/>
            </a:pPr>
            <a:r>
              <a:rPr lang="en" b="1"/>
              <a:t>Skills-based sexuality and health education is proven to support positive mental health and well-being of LGBTQ+ students </a:t>
            </a:r>
            <a:endParaRPr b="1"/>
          </a:p>
        </p:txBody>
      </p:sp>
      <p:sp>
        <p:nvSpPr>
          <p:cNvPr id="246" name="Google Shape;246;p38"/>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CFE2F3"/>
                </a:highlight>
              </a:rPr>
              <a:t>Tip 7:</a:t>
            </a:r>
            <a:r>
              <a:rPr lang="en"/>
              <a:t> Prioritize inclusive sexuality education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339875" y="1680450"/>
            <a:ext cx="8462100" cy="167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6000"/>
              <a:t>Responding to Mental Health Concerns </a:t>
            </a:r>
            <a:endParaRPr sz="5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5"/>
        <p:cNvGrpSpPr/>
        <p:nvPr/>
      </p:nvGrpSpPr>
      <p:grpSpPr>
        <a:xfrm>
          <a:off x="0" y="0"/>
          <a:ext cx="0" cy="0"/>
          <a:chOff x="0" y="0"/>
          <a:chExt cx="0" cy="0"/>
        </a:xfrm>
      </p:grpSpPr>
      <p:pic>
        <p:nvPicPr>
          <p:cNvPr id="256" name="Google Shape;256;p40"/>
          <p:cNvPicPr preferRelativeResize="0"/>
          <p:nvPr/>
        </p:nvPicPr>
        <p:blipFill>
          <a:blip r:embed="rId3">
            <a:alphaModFix/>
          </a:blip>
          <a:stretch>
            <a:fillRect/>
          </a:stretch>
        </p:blipFill>
        <p:spPr>
          <a:xfrm>
            <a:off x="55600" y="508353"/>
            <a:ext cx="9018050" cy="4528150"/>
          </a:xfrm>
          <a:prstGeom prst="rect">
            <a:avLst/>
          </a:prstGeom>
          <a:noFill/>
          <a:ln>
            <a:noFill/>
          </a:ln>
        </p:spPr>
      </p:pic>
      <p:sp>
        <p:nvSpPr>
          <p:cNvPr id="257" name="Google Shape;257;p40"/>
          <p:cNvSpPr txBox="1">
            <a:spLocks noGrp="1"/>
          </p:cNvSpPr>
          <p:nvPr>
            <p:ph type="title"/>
          </p:nvPr>
        </p:nvSpPr>
        <p:spPr>
          <a:xfrm>
            <a:off x="187100" y="141900"/>
            <a:ext cx="8462100" cy="567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rPr>
              <a:t>A tiered approach</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339875" y="1680450"/>
            <a:ext cx="8462100" cy="167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6000"/>
              <a:t>Family Engagement &amp; Mental Health Resources</a:t>
            </a:r>
            <a:endParaRPr sz="5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p:nvPr/>
        </p:nvSpPr>
        <p:spPr>
          <a:xfrm>
            <a:off x="6018350" y="4238125"/>
            <a:ext cx="3046800" cy="69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2"/>
          <p:cNvSpPr txBox="1"/>
          <p:nvPr/>
        </p:nvSpPr>
        <p:spPr>
          <a:xfrm>
            <a:off x="1661188" y="3215677"/>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nvGrpSpPr>
          <p:cNvPr id="269" name="Google Shape;269;p42"/>
          <p:cNvGrpSpPr/>
          <p:nvPr/>
        </p:nvGrpSpPr>
        <p:grpSpPr>
          <a:xfrm>
            <a:off x="1661188" y="2755710"/>
            <a:ext cx="1451702" cy="972367"/>
            <a:chOff x="1351625" y="2256385"/>
            <a:chExt cx="1451702" cy="972367"/>
          </a:xfrm>
        </p:grpSpPr>
        <p:sp>
          <p:nvSpPr>
            <p:cNvPr id="270" name="Google Shape;270;p42"/>
            <p:cNvSpPr txBox="1"/>
            <p:nvPr/>
          </p:nvSpPr>
          <p:spPr>
            <a:xfrm>
              <a:off x="1351627"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71" name="Google Shape;271;p42"/>
            <p:cNvSpPr txBox="1"/>
            <p:nvPr/>
          </p:nvSpPr>
          <p:spPr>
            <a:xfrm>
              <a:off x="1351625" y="2716352"/>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272" name="Google Shape;272;p42"/>
          <p:cNvGrpSpPr/>
          <p:nvPr/>
        </p:nvGrpSpPr>
        <p:grpSpPr>
          <a:xfrm>
            <a:off x="5665025" y="2755712"/>
            <a:ext cx="2417102" cy="972367"/>
            <a:chOff x="5360225" y="2256387"/>
            <a:chExt cx="2417102" cy="972367"/>
          </a:xfrm>
        </p:grpSpPr>
        <p:sp>
          <p:nvSpPr>
            <p:cNvPr id="273" name="Google Shape;273;p42"/>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74" name="Google Shape;274;p42"/>
            <p:cNvSpPr txBox="1"/>
            <p:nvPr/>
          </p:nvSpPr>
          <p:spPr>
            <a:xfrm>
              <a:off x="5360225" y="2716353"/>
              <a:ext cx="24171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 Ipsum dolor sit amet elit, ed do eiusmod tempor.</a:t>
              </a:r>
              <a:endParaRPr sz="1100">
                <a:solidFill>
                  <a:srgbClr val="FFFFFF"/>
                </a:solidFill>
                <a:latin typeface="Roboto"/>
                <a:ea typeface="Roboto"/>
                <a:cs typeface="Roboto"/>
                <a:sym typeface="Roboto"/>
              </a:endParaRPr>
            </a:p>
          </p:txBody>
        </p:sp>
      </p:grpSp>
      <p:grpSp>
        <p:nvGrpSpPr>
          <p:cNvPr id="275" name="Google Shape;275;p42"/>
          <p:cNvGrpSpPr/>
          <p:nvPr/>
        </p:nvGrpSpPr>
        <p:grpSpPr>
          <a:xfrm>
            <a:off x="2103234" y="1757607"/>
            <a:ext cx="261571" cy="260379"/>
            <a:chOff x="4858109" y="2631368"/>
            <a:chExt cx="316442" cy="315000"/>
          </a:xfrm>
        </p:grpSpPr>
        <p:sp>
          <p:nvSpPr>
            <p:cNvPr id="276" name="Google Shape;276;p42"/>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2"/>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r>
              <a:br>
                <a:rPr lang="en"/>
              </a:br>
              <a:endParaRPr/>
            </a:p>
          </p:txBody>
        </p:sp>
      </p:grpSp>
      <p:sp>
        <p:nvSpPr>
          <p:cNvPr id="278" name="Google Shape;278;p42"/>
          <p:cNvSpPr/>
          <p:nvPr/>
        </p:nvSpPr>
        <p:spPr>
          <a:xfrm>
            <a:off x="4914926" y="3791045"/>
            <a:ext cx="2604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42"/>
          <p:cNvGrpSpPr/>
          <p:nvPr/>
        </p:nvGrpSpPr>
        <p:grpSpPr>
          <a:xfrm>
            <a:off x="679684" y="1073594"/>
            <a:ext cx="3893329" cy="3793649"/>
            <a:chOff x="7263" y="772900"/>
            <a:chExt cx="3679200" cy="3283407"/>
          </a:xfrm>
        </p:grpSpPr>
        <p:sp>
          <p:nvSpPr>
            <p:cNvPr id="280" name="Google Shape;280;p42"/>
            <p:cNvSpPr/>
            <p:nvPr/>
          </p:nvSpPr>
          <p:spPr>
            <a:xfrm>
              <a:off x="7263" y="772900"/>
              <a:ext cx="3679200" cy="3139200"/>
            </a:xfrm>
            <a:prstGeom prst="round2DiagRect">
              <a:avLst>
                <a:gd name="adj1" fmla="val 0"/>
                <a:gd name="adj2" fmla="val 17764"/>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1" name="Google Shape;281;p42"/>
            <p:cNvSpPr txBox="1"/>
            <p:nvPr/>
          </p:nvSpPr>
          <p:spPr>
            <a:xfrm>
              <a:off x="289266" y="1315207"/>
              <a:ext cx="3119100" cy="274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Ask </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Listen</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Express Love</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Learn </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Join</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Connect</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Challenge Discrimination</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r>
                <a:rPr lang="en" sz="1500">
                  <a:solidFill>
                    <a:schemeClr val="lt1"/>
                  </a:solidFill>
                  <a:latin typeface="Roboto"/>
                  <a:ea typeface="Roboto"/>
                  <a:cs typeface="Roboto"/>
                  <a:sym typeface="Roboto"/>
                </a:rPr>
                <a:t>Celebrate</a:t>
              </a:r>
              <a:endParaRPr sz="1500">
                <a:solidFill>
                  <a:schemeClr val="lt1"/>
                </a:solidFill>
                <a:latin typeface="Roboto"/>
                <a:ea typeface="Roboto"/>
                <a:cs typeface="Roboto"/>
                <a:sym typeface="Roboto"/>
              </a:endParaRPr>
            </a:p>
            <a:p>
              <a:pPr marL="0" lvl="0" indent="0" algn="ctr" rtl="0">
                <a:lnSpc>
                  <a:spcPct val="115000"/>
                </a:lnSpc>
                <a:spcBef>
                  <a:spcPts val="0"/>
                </a:spcBef>
                <a:spcAft>
                  <a:spcPts val="0"/>
                </a:spcAft>
                <a:buNone/>
              </a:pPr>
              <a:endParaRPr sz="15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chemeClr val="lt1"/>
                </a:solidFill>
                <a:latin typeface="Roboto"/>
                <a:ea typeface="Roboto"/>
                <a:cs typeface="Roboto"/>
                <a:sym typeface="Roboto"/>
              </a:endParaRPr>
            </a:p>
            <a:p>
              <a:pPr marL="0" lvl="0" indent="0" algn="l" rtl="0">
                <a:spcBef>
                  <a:spcPts val="0"/>
                </a:spcBef>
                <a:spcAft>
                  <a:spcPts val="0"/>
                </a:spcAft>
                <a:buNone/>
              </a:pPr>
              <a:endParaRPr sz="200" b="1">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lt1"/>
                </a:solidFill>
                <a:latin typeface="Roboto"/>
                <a:ea typeface="Roboto"/>
                <a:cs typeface="Roboto"/>
                <a:sym typeface="Roboto"/>
              </a:endParaRPr>
            </a:p>
            <a:p>
              <a:pPr marL="0" lvl="0" indent="0" algn="l" rtl="0">
                <a:lnSpc>
                  <a:spcPct val="115000"/>
                </a:lnSpc>
                <a:spcBef>
                  <a:spcPts val="1600"/>
                </a:spcBef>
                <a:spcAft>
                  <a:spcPts val="1600"/>
                </a:spcAft>
                <a:buNone/>
              </a:pPr>
              <a:endParaRPr sz="900">
                <a:solidFill>
                  <a:srgbClr val="FFFFFF"/>
                </a:solidFill>
                <a:latin typeface="Roboto"/>
                <a:ea typeface="Roboto"/>
                <a:cs typeface="Roboto"/>
                <a:sym typeface="Roboto"/>
              </a:endParaRPr>
            </a:p>
          </p:txBody>
        </p:sp>
      </p:grpSp>
      <p:grpSp>
        <p:nvGrpSpPr>
          <p:cNvPr id="282" name="Google Shape;282;p42"/>
          <p:cNvGrpSpPr/>
          <p:nvPr/>
        </p:nvGrpSpPr>
        <p:grpSpPr>
          <a:xfrm>
            <a:off x="6450175" y="1070370"/>
            <a:ext cx="1944600" cy="1832351"/>
            <a:chOff x="3216519" y="1002150"/>
            <a:chExt cx="1944600" cy="1569600"/>
          </a:xfrm>
        </p:grpSpPr>
        <p:sp>
          <p:nvSpPr>
            <p:cNvPr id="283" name="Google Shape;283;p42"/>
            <p:cNvSpPr/>
            <p:nvPr/>
          </p:nvSpPr>
          <p:spPr>
            <a:xfrm flipH="1">
              <a:off x="3216519" y="10021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txBox="1"/>
            <p:nvPr/>
          </p:nvSpPr>
          <p:spPr>
            <a:xfrm>
              <a:off x="3395925" y="1330766"/>
              <a:ext cx="1585800" cy="97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chemeClr val="lt1"/>
                  </a:solidFill>
                  <a:latin typeface="Roboto"/>
                  <a:ea typeface="Roboto"/>
                  <a:cs typeface="Roboto"/>
                  <a:sym typeface="Roboto"/>
                </a:rPr>
                <a:t>Better Physical Health</a:t>
              </a:r>
              <a:endParaRPr sz="1300" b="1">
                <a:solidFill>
                  <a:srgbClr val="FFFFFF"/>
                </a:solidFill>
                <a:latin typeface="Roboto"/>
                <a:ea typeface="Roboto"/>
                <a:cs typeface="Roboto"/>
                <a:sym typeface="Roboto"/>
              </a:endParaRPr>
            </a:p>
          </p:txBody>
        </p:sp>
      </p:grpSp>
      <p:grpSp>
        <p:nvGrpSpPr>
          <p:cNvPr id="285" name="Google Shape;285;p42"/>
          <p:cNvGrpSpPr/>
          <p:nvPr/>
        </p:nvGrpSpPr>
        <p:grpSpPr>
          <a:xfrm>
            <a:off x="4531513" y="2866264"/>
            <a:ext cx="1944600" cy="1832351"/>
            <a:chOff x="1271925" y="2571750"/>
            <a:chExt cx="1944600" cy="1569600"/>
          </a:xfrm>
        </p:grpSpPr>
        <p:sp>
          <p:nvSpPr>
            <p:cNvPr id="286" name="Google Shape;286;p42"/>
            <p:cNvSpPr/>
            <p:nvPr/>
          </p:nvSpPr>
          <p:spPr>
            <a:xfrm flipH="1">
              <a:off x="1271925" y="25717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txBox="1"/>
            <p:nvPr/>
          </p:nvSpPr>
          <p:spPr>
            <a:xfrm>
              <a:off x="1496688" y="2814266"/>
              <a:ext cx="1451700" cy="10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FFFFFF"/>
                  </a:solidFill>
                  <a:latin typeface="Roboto"/>
                  <a:ea typeface="Roboto"/>
                  <a:cs typeface="Roboto"/>
                  <a:sym typeface="Roboto"/>
                </a:rPr>
                <a:t>Stronger Support Networks</a:t>
              </a:r>
              <a:endParaRPr sz="1900">
                <a:solidFill>
                  <a:srgbClr val="FFFFFF"/>
                </a:solidFill>
                <a:latin typeface="Roboto"/>
                <a:ea typeface="Roboto"/>
                <a:cs typeface="Roboto"/>
                <a:sym typeface="Roboto"/>
              </a:endParaRPr>
            </a:p>
          </p:txBody>
        </p:sp>
      </p:grpSp>
      <p:sp>
        <p:nvSpPr>
          <p:cNvPr id="288" name="Google Shape;288;p42"/>
          <p:cNvSpPr/>
          <p:nvPr/>
        </p:nvSpPr>
        <p:spPr>
          <a:xfrm rot="10800000">
            <a:off x="6476125" y="2866425"/>
            <a:ext cx="1944600" cy="17838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42"/>
          <p:cNvGrpSpPr/>
          <p:nvPr/>
        </p:nvGrpSpPr>
        <p:grpSpPr>
          <a:xfrm>
            <a:off x="4531513" y="1073624"/>
            <a:ext cx="1944600" cy="1806610"/>
            <a:chOff x="1271925" y="1002150"/>
            <a:chExt cx="1944600" cy="1569600"/>
          </a:xfrm>
        </p:grpSpPr>
        <p:sp>
          <p:nvSpPr>
            <p:cNvPr id="290" name="Google Shape;290;p42"/>
            <p:cNvSpPr/>
            <p:nvPr/>
          </p:nvSpPr>
          <p:spPr>
            <a:xfrm rot="10800000">
              <a:off x="1271925" y="1002150"/>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txBox="1"/>
            <p:nvPr/>
          </p:nvSpPr>
          <p:spPr>
            <a:xfrm>
              <a:off x="1496688" y="1244672"/>
              <a:ext cx="1451700" cy="9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Higher Levels of</a:t>
              </a:r>
              <a:endParaRPr sz="1800" b="1">
                <a:solidFill>
                  <a:srgbClr val="FFFFFF"/>
                </a:solidFill>
                <a:latin typeface="Roboto"/>
                <a:ea typeface="Roboto"/>
                <a:cs typeface="Roboto"/>
                <a:sym typeface="Roboto"/>
              </a:endParaRPr>
            </a:p>
            <a:p>
              <a:pPr marL="0" lvl="0" indent="0" algn="ctr" rtl="0">
                <a:spcBef>
                  <a:spcPts val="0"/>
                </a:spcBef>
                <a:spcAft>
                  <a:spcPts val="0"/>
                </a:spcAft>
                <a:buNone/>
              </a:pPr>
              <a:r>
                <a:rPr lang="en" sz="1800" b="1">
                  <a:solidFill>
                    <a:srgbClr val="FFFFFF"/>
                  </a:solidFill>
                  <a:latin typeface="Roboto"/>
                  <a:ea typeface="Roboto"/>
                  <a:cs typeface="Roboto"/>
                  <a:sym typeface="Roboto"/>
                </a:rPr>
                <a:t>Self-Esteem</a:t>
              </a:r>
              <a:endParaRPr sz="1800">
                <a:solidFill>
                  <a:srgbClr val="FFFFFF"/>
                </a:solidFill>
                <a:latin typeface="Roboto"/>
                <a:ea typeface="Roboto"/>
                <a:cs typeface="Roboto"/>
                <a:sym typeface="Roboto"/>
              </a:endParaRPr>
            </a:p>
          </p:txBody>
        </p:sp>
      </p:grpSp>
      <p:sp>
        <p:nvSpPr>
          <p:cNvPr id="292" name="Google Shape;292;p42"/>
          <p:cNvSpPr txBox="1"/>
          <p:nvPr/>
        </p:nvSpPr>
        <p:spPr>
          <a:xfrm>
            <a:off x="6450175" y="2804325"/>
            <a:ext cx="1996500" cy="178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1000">
                <a:solidFill>
                  <a:schemeClr val="lt1"/>
                </a:solidFill>
                <a:latin typeface="Roboto"/>
                <a:ea typeface="Roboto"/>
                <a:cs typeface="Roboto"/>
                <a:sym typeface="Roboto"/>
              </a:rPr>
              <a:t> LGBTQ+ youth who experience high levels of acceptance in their family are:</a:t>
            </a:r>
            <a:endParaRPr sz="1000" b="1">
              <a:solidFill>
                <a:srgbClr val="FFFFF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000" b="1">
              <a:solidFill>
                <a:srgbClr val="FFFFF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000" b="1">
                <a:solidFill>
                  <a:srgbClr val="FFFFFF"/>
                </a:solidFill>
                <a:latin typeface="Roboto"/>
                <a:ea typeface="Roboto"/>
                <a:cs typeface="Roboto"/>
                <a:sym typeface="Roboto"/>
              </a:rPr>
              <a:t>6x less likely to report high levels of depression</a:t>
            </a:r>
            <a:endParaRPr sz="1000" b="1">
              <a:solidFill>
                <a:srgbClr val="FFFFF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000" b="1">
              <a:solidFill>
                <a:srgbClr val="FFFFF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000" b="1">
                <a:solidFill>
                  <a:srgbClr val="FFFFFF"/>
                </a:solidFill>
                <a:latin typeface="Roboto"/>
                <a:ea typeface="Roboto"/>
                <a:cs typeface="Roboto"/>
                <a:sym typeface="Roboto"/>
              </a:rPr>
              <a:t>8x less likely to attempt suicide</a:t>
            </a:r>
            <a:endParaRPr sz="1000" b="1">
              <a:solidFill>
                <a:srgbClr val="FFFFF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1000" b="1">
              <a:solidFill>
                <a:srgbClr val="FFFFFF"/>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000" b="1" u="sng">
                <a:solidFill>
                  <a:srgbClr val="FFFFFF"/>
                </a:solidFill>
                <a:latin typeface="Roboto"/>
                <a:ea typeface="Roboto"/>
                <a:cs typeface="Roboto"/>
                <a:sym typeface="Roboto"/>
                <a:hlinkClick r:id="rId3"/>
              </a:rPr>
              <a:t>(click to learn more)</a:t>
            </a:r>
            <a:endParaRPr sz="1000" b="1">
              <a:solidFill>
                <a:srgbClr val="FFFFFF"/>
              </a:solidFill>
              <a:latin typeface="Roboto"/>
              <a:ea typeface="Roboto"/>
              <a:cs typeface="Roboto"/>
              <a:sym typeface="Roboto"/>
            </a:endParaRPr>
          </a:p>
        </p:txBody>
      </p:sp>
      <p:grpSp>
        <p:nvGrpSpPr>
          <p:cNvPr id="293" name="Google Shape;293;p42"/>
          <p:cNvGrpSpPr/>
          <p:nvPr/>
        </p:nvGrpSpPr>
        <p:grpSpPr>
          <a:xfrm>
            <a:off x="6259693" y="2675396"/>
            <a:ext cx="334125" cy="334078"/>
            <a:chOff x="3157188" y="909150"/>
            <a:chExt cx="470400" cy="470400"/>
          </a:xfrm>
        </p:grpSpPr>
        <p:sp>
          <p:nvSpPr>
            <p:cNvPr id="294" name="Google Shape;294;p42"/>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42"/>
          <p:cNvGrpSpPr/>
          <p:nvPr/>
        </p:nvGrpSpPr>
        <p:grpSpPr>
          <a:xfrm>
            <a:off x="4416857" y="2643205"/>
            <a:ext cx="498079" cy="493794"/>
            <a:chOff x="4858109" y="2631368"/>
            <a:chExt cx="316442" cy="315000"/>
          </a:xfrm>
        </p:grpSpPr>
        <p:sp>
          <p:nvSpPr>
            <p:cNvPr id="297" name="Google Shape;297;p42"/>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r>
              <a:br>
                <a:rPr lang="en"/>
              </a:br>
              <a:endParaRPr/>
            </a:p>
          </p:txBody>
        </p:sp>
      </p:grpSp>
      <p:sp>
        <p:nvSpPr>
          <p:cNvPr id="299" name="Google Shape;299;p42"/>
          <p:cNvSpPr/>
          <p:nvPr/>
        </p:nvSpPr>
        <p:spPr>
          <a:xfrm>
            <a:off x="762925" y="1165700"/>
            <a:ext cx="3435900" cy="694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rgbClr val="FFFFFF"/>
                </a:solidFill>
                <a:latin typeface="Roboto"/>
                <a:ea typeface="Roboto"/>
                <a:cs typeface="Roboto"/>
                <a:sym typeface="Roboto"/>
              </a:rPr>
              <a:t>Family</a:t>
            </a:r>
            <a:endParaRPr sz="1900" b="1">
              <a:solidFill>
                <a:srgbClr val="FFFFFF"/>
              </a:solidFill>
              <a:latin typeface="Roboto"/>
              <a:ea typeface="Roboto"/>
              <a:cs typeface="Roboto"/>
              <a:sym typeface="Roboto"/>
            </a:endParaRPr>
          </a:p>
          <a:p>
            <a:pPr marL="0" lvl="0" indent="0" algn="ctr" rtl="0">
              <a:spcBef>
                <a:spcPts val="0"/>
              </a:spcBef>
              <a:spcAft>
                <a:spcPts val="0"/>
              </a:spcAft>
              <a:buNone/>
            </a:pPr>
            <a:r>
              <a:rPr lang="en" sz="1600" b="1">
                <a:solidFill>
                  <a:srgbClr val="FFFFFF"/>
                </a:solidFill>
                <a:latin typeface="Roboto"/>
                <a:ea typeface="Roboto"/>
                <a:cs typeface="Roboto"/>
                <a:sym typeface="Roboto"/>
              </a:rPr>
              <a:t>Acceptance and Celebration</a:t>
            </a:r>
            <a:endParaRPr sz="1600" b="1">
              <a:solidFill>
                <a:srgbClr val="FFFFFF"/>
              </a:solidFill>
              <a:latin typeface="Roboto"/>
              <a:ea typeface="Roboto"/>
              <a:cs typeface="Roboto"/>
              <a:sym typeface="Roboto"/>
            </a:endParaRPr>
          </a:p>
        </p:txBody>
      </p:sp>
      <p:sp>
        <p:nvSpPr>
          <p:cNvPr id="300" name="Google Shape;300;p42"/>
          <p:cNvSpPr txBox="1">
            <a:spLocks noGrp="1"/>
          </p:cNvSpPr>
          <p:nvPr>
            <p:ph type="title"/>
          </p:nvPr>
        </p:nvSpPr>
        <p:spPr>
          <a:xfrm>
            <a:off x="120175" y="-485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F1C232"/>
                </a:highlight>
              </a:rPr>
              <a:t>Tip 8:</a:t>
            </a:r>
            <a:r>
              <a:rPr lang="en"/>
              <a:t> Support families and caregivers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p:nvPr/>
        </p:nvSpPr>
        <p:spPr>
          <a:xfrm>
            <a:off x="6018350" y="4238125"/>
            <a:ext cx="3046800" cy="69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txBox="1"/>
          <p:nvPr/>
        </p:nvSpPr>
        <p:spPr>
          <a:xfrm>
            <a:off x="380025" y="1239200"/>
            <a:ext cx="4152600" cy="39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alibri"/>
                <a:ea typeface="Calibri"/>
                <a:cs typeface="Calibri"/>
                <a:sym typeface="Calibri"/>
              </a:rPr>
              <a:t>Oregon Resources:</a:t>
            </a:r>
            <a:endParaRPr sz="2400" b="1">
              <a:latin typeface="Calibri"/>
              <a:ea typeface="Calibri"/>
              <a:cs typeface="Calibri"/>
              <a:sym typeface="Calibri"/>
            </a:endParaRPr>
          </a:p>
          <a:p>
            <a:pPr marL="0" lvl="0" indent="0" algn="l" rtl="0">
              <a:lnSpc>
                <a:spcPct val="100000"/>
              </a:lnSpc>
              <a:spcBef>
                <a:spcPts val="1000"/>
              </a:spcBef>
              <a:spcAft>
                <a:spcPts val="0"/>
              </a:spcAft>
              <a:buNone/>
            </a:pPr>
            <a:r>
              <a:rPr lang="en" sz="1250" u="sng">
                <a:solidFill>
                  <a:schemeClr val="hlink"/>
                </a:solidFill>
                <a:latin typeface="Roboto"/>
                <a:ea typeface="Roboto"/>
                <a:cs typeface="Roboto"/>
                <a:sym typeface="Roboto"/>
                <a:hlinkClick r:id="rId3"/>
              </a:rPr>
              <a:t>The Living Room </a:t>
            </a:r>
            <a:r>
              <a:rPr lang="en" sz="1250">
                <a:latin typeface="Roboto"/>
                <a:ea typeface="Roboto"/>
                <a:cs typeface="Roboto"/>
                <a:sym typeface="Roboto"/>
              </a:rPr>
              <a:t>(Clackamas County): Local programming and resources for LGBTQ+ youth and their allies. </a:t>
            </a:r>
            <a:endParaRPr sz="1250">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250" u="sng">
                <a:solidFill>
                  <a:schemeClr val="hlink"/>
                </a:solidFill>
                <a:latin typeface="Roboto"/>
                <a:ea typeface="Roboto"/>
                <a:cs typeface="Roboto"/>
                <a:sym typeface="Roboto"/>
                <a:hlinkClick r:id="rId4"/>
              </a:rPr>
              <a:t>Trans*Ponder</a:t>
            </a:r>
            <a:r>
              <a:rPr lang="en" sz="1250" u="sng">
                <a:solidFill>
                  <a:schemeClr val="hlink"/>
                </a:solidFill>
                <a:latin typeface="Roboto"/>
                <a:ea typeface="Roboto"/>
                <a:cs typeface="Roboto"/>
                <a:sym typeface="Roboto"/>
              </a:rPr>
              <a:t> </a:t>
            </a:r>
            <a:r>
              <a:rPr lang="en" sz="1250">
                <a:latin typeface="Roboto"/>
                <a:ea typeface="Roboto"/>
                <a:cs typeface="Roboto"/>
                <a:sym typeface="Roboto"/>
              </a:rPr>
              <a:t>(Eugene): Provides local support, resources and education for the trans/gender diverse community and its allies. </a:t>
            </a:r>
            <a:endParaRPr sz="1250">
              <a:latin typeface="Roboto"/>
              <a:ea typeface="Roboto"/>
              <a:cs typeface="Roboto"/>
              <a:sym typeface="Roboto"/>
            </a:endParaRPr>
          </a:p>
          <a:p>
            <a:pPr marL="0" lvl="0" indent="0" algn="l" rtl="0">
              <a:lnSpc>
                <a:spcPct val="100000"/>
              </a:lnSpc>
              <a:spcBef>
                <a:spcPts val="1000"/>
              </a:spcBef>
              <a:spcAft>
                <a:spcPts val="0"/>
              </a:spcAft>
              <a:buNone/>
            </a:pPr>
            <a:r>
              <a:rPr lang="en" sz="1250" u="sng">
                <a:solidFill>
                  <a:schemeClr val="hlink"/>
                </a:solidFill>
                <a:latin typeface="Roboto"/>
                <a:ea typeface="Roboto"/>
                <a:cs typeface="Roboto"/>
                <a:sym typeface="Roboto"/>
                <a:hlinkClick r:id="rId5"/>
              </a:rPr>
              <a:t>Sexual &amp; Gender Minority Youth Resource Center</a:t>
            </a:r>
            <a:r>
              <a:rPr lang="en" sz="1250">
                <a:solidFill>
                  <a:srgbClr val="005595"/>
                </a:solidFill>
                <a:latin typeface="Roboto"/>
                <a:ea typeface="Roboto"/>
                <a:cs typeface="Roboto"/>
                <a:sym typeface="Roboto"/>
              </a:rPr>
              <a:t> (SMYRC) </a:t>
            </a:r>
            <a:r>
              <a:rPr lang="en" sz="1250">
                <a:latin typeface="Roboto"/>
                <a:ea typeface="Roboto"/>
                <a:cs typeface="Roboto"/>
                <a:sym typeface="Roboto"/>
              </a:rPr>
              <a:t>(Portland): Provides safe, supervised, harassment free space for sexual and gender minority youth ages 13-23.</a:t>
            </a:r>
            <a:endParaRPr sz="1250">
              <a:latin typeface="Roboto"/>
              <a:ea typeface="Roboto"/>
              <a:cs typeface="Roboto"/>
              <a:sym typeface="Roboto"/>
            </a:endParaRPr>
          </a:p>
          <a:p>
            <a:pPr marL="0" lvl="0" indent="0" algn="l" rtl="0">
              <a:lnSpc>
                <a:spcPct val="100000"/>
              </a:lnSpc>
              <a:spcBef>
                <a:spcPts val="1000"/>
              </a:spcBef>
              <a:spcAft>
                <a:spcPts val="250"/>
              </a:spcAft>
              <a:buNone/>
            </a:pPr>
            <a:r>
              <a:rPr lang="en" sz="1250" u="sng">
                <a:solidFill>
                  <a:schemeClr val="hlink"/>
                </a:solidFill>
                <a:latin typeface="Roboto"/>
                <a:ea typeface="Roboto"/>
                <a:cs typeface="Roboto"/>
                <a:sym typeface="Roboto"/>
                <a:hlinkClick r:id="rId6"/>
              </a:rPr>
              <a:t>Brave Space</a:t>
            </a:r>
            <a:r>
              <a:rPr lang="en" sz="1250">
                <a:latin typeface="Roboto"/>
                <a:ea typeface="Roboto"/>
                <a:cs typeface="Roboto"/>
                <a:sym typeface="Roboto"/>
              </a:rPr>
              <a:t> (Portland): Facilitates access to expert and knowledgeable providers for transgender and non-binary children, youth, adult and their families, including Letters for Medical Care.</a:t>
            </a:r>
            <a:endParaRPr sz="1250">
              <a:latin typeface="Roboto"/>
              <a:ea typeface="Roboto"/>
              <a:cs typeface="Roboto"/>
              <a:sym typeface="Roboto"/>
            </a:endParaRPr>
          </a:p>
        </p:txBody>
      </p:sp>
      <p:sp>
        <p:nvSpPr>
          <p:cNvPr id="307" name="Google Shape;307;p43"/>
          <p:cNvSpPr txBox="1"/>
          <p:nvPr/>
        </p:nvSpPr>
        <p:spPr>
          <a:xfrm>
            <a:off x="4671200" y="1239200"/>
            <a:ext cx="4152600" cy="382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400" b="1">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250" u="sng">
                <a:solidFill>
                  <a:schemeClr val="accent1"/>
                </a:solidFill>
                <a:latin typeface="Roboto"/>
                <a:ea typeface="Roboto"/>
                <a:cs typeface="Roboto"/>
                <a:sym typeface="Roboto"/>
                <a:hlinkClick r:id="rId7"/>
              </a:rPr>
              <a:t>Basic Rights Oregon</a:t>
            </a:r>
            <a:r>
              <a:rPr lang="en" sz="1250">
                <a:solidFill>
                  <a:srgbClr val="005595"/>
                </a:solidFill>
                <a:latin typeface="Roboto"/>
                <a:ea typeface="Roboto"/>
                <a:cs typeface="Roboto"/>
                <a:sym typeface="Roboto"/>
              </a:rPr>
              <a:t>: </a:t>
            </a:r>
            <a:r>
              <a:rPr lang="en" sz="1250">
                <a:solidFill>
                  <a:schemeClr val="dk1"/>
                </a:solidFill>
                <a:latin typeface="Roboto"/>
                <a:ea typeface="Roboto"/>
                <a:cs typeface="Roboto"/>
                <a:sym typeface="Roboto"/>
              </a:rPr>
              <a:t>Policy, education and advocacy organization. </a:t>
            </a:r>
            <a:endParaRPr sz="125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250" u="sng">
                <a:solidFill>
                  <a:schemeClr val="accent1"/>
                </a:solidFill>
                <a:latin typeface="Roboto"/>
                <a:ea typeface="Roboto"/>
                <a:cs typeface="Roboto"/>
                <a:sym typeface="Roboto"/>
                <a:hlinkClick r:id="rId8"/>
              </a:rPr>
              <a:t>Youth ERA</a:t>
            </a:r>
            <a:r>
              <a:rPr lang="en" sz="1250">
                <a:solidFill>
                  <a:srgbClr val="005595"/>
                </a:solidFill>
                <a:latin typeface="Roboto"/>
                <a:ea typeface="Roboto"/>
                <a:cs typeface="Roboto"/>
                <a:sym typeface="Roboto"/>
              </a:rPr>
              <a:t>: </a:t>
            </a:r>
            <a:r>
              <a:rPr lang="en" sz="1250">
                <a:solidFill>
                  <a:schemeClr val="dk1"/>
                </a:solidFill>
                <a:latin typeface="Roboto"/>
                <a:ea typeface="Roboto"/>
                <a:cs typeface="Roboto"/>
                <a:sym typeface="Roboto"/>
              </a:rPr>
              <a:t>Statewide youth peer support organization that currently provides virtual drop-in centers, virtual one-on-one meetings, virtual group meetups and peer support on Twitch. </a:t>
            </a:r>
            <a:endParaRPr sz="125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250" u="sng">
                <a:solidFill>
                  <a:schemeClr val="accent1"/>
                </a:solidFill>
                <a:latin typeface="Roboto"/>
                <a:ea typeface="Roboto"/>
                <a:cs typeface="Roboto"/>
                <a:sym typeface="Roboto"/>
                <a:hlinkClick r:id="rId9"/>
              </a:rPr>
              <a:t>Youth Line</a:t>
            </a:r>
            <a:r>
              <a:rPr lang="en" sz="1250">
                <a:solidFill>
                  <a:srgbClr val="005595"/>
                </a:solidFill>
                <a:latin typeface="Roboto"/>
                <a:ea typeface="Roboto"/>
                <a:cs typeface="Roboto"/>
                <a:sym typeface="Roboto"/>
              </a:rPr>
              <a:t>: (a service of Lines for Life): </a:t>
            </a:r>
            <a:r>
              <a:rPr lang="en" sz="1250">
                <a:solidFill>
                  <a:schemeClr val="dk1"/>
                </a:solidFill>
                <a:latin typeface="Roboto"/>
                <a:ea typeface="Roboto"/>
                <a:cs typeface="Roboto"/>
                <a:sym typeface="Roboto"/>
              </a:rPr>
              <a:t>A teen-to-teen crisis and helpline.</a:t>
            </a:r>
            <a:endParaRPr sz="1250">
              <a:solidFill>
                <a:schemeClr val="dk1"/>
              </a:solidFill>
              <a:latin typeface="Roboto"/>
              <a:ea typeface="Roboto"/>
              <a:cs typeface="Roboto"/>
              <a:sym typeface="Roboto"/>
            </a:endParaRPr>
          </a:p>
          <a:p>
            <a:pPr marL="0" lvl="0" indent="457200" algn="l" rtl="0">
              <a:lnSpc>
                <a:spcPct val="100000"/>
              </a:lnSpc>
              <a:spcBef>
                <a:spcPts val="250"/>
              </a:spcBef>
              <a:spcAft>
                <a:spcPts val="0"/>
              </a:spcAft>
              <a:buClr>
                <a:schemeClr val="dk1"/>
              </a:buClr>
              <a:buSzPts val="1100"/>
              <a:buFont typeface="Arial"/>
              <a:buNone/>
            </a:pPr>
            <a:r>
              <a:rPr lang="en" sz="1250">
                <a:solidFill>
                  <a:schemeClr val="dk1"/>
                </a:solidFill>
                <a:latin typeface="Roboto"/>
                <a:ea typeface="Roboto"/>
                <a:cs typeface="Roboto"/>
                <a:sym typeface="Roboto"/>
              </a:rPr>
              <a:t>Call: 877-968-8491, Text: teen2teen to 839863 </a:t>
            </a:r>
            <a:endParaRPr sz="1250">
              <a:solidFill>
                <a:schemeClr val="dk1"/>
              </a:solidFill>
              <a:latin typeface="Roboto"/>
              <a:ea typeface="Roboto"/>
              <a:cs typeface="Roboto"/>
              <a:sym typeface="Roboto"/>
            </a:endParaRPr>
          </a:p>
          <a:p>
            <a:pPr marL="0" lvl="0" indent="0" algn="l" rtl="0">
              <a:lnSpc>
                <a:spcPct val="100000"/>
              </a:lnSpc>
              <a:spcBef>
                <a:spcPts val="500"/>
              </a:spcBef>
              <a:spcAft>
                <a:spcPts val="0"/>
              </a:spcAft>
              <a:buNone/>
            </a:pPr>
            <a:r>
              <a:rPr lang="en" sz="1250" u="sng">
                <a:solidFill>
                  <a:schemeClr val="accent1"/>
                </a:solidFill>
                <a:latin typeface="Roboto"/>
                <a:ea typeface="Roboto"/>
                <a:cs typeface="Roboto"/>
                <a:sym typeface="Roboto"/>
                <a:hlinkClick r:id="rId10"/>
              </a:rPr>
              <a:t>Young Adult Hub Sites</a:t>
            </a:r>
            <a:r>
              <a:rPr lang="en" sz="1250">
                <a:solidFill>
                  <a:schemeClr val="dk1"/>
                </a:solidFill>
                <a:latin typeface="Roboto"/>
                <a:ea typeface="Roboto"/>
                <a:cs typeface="Roboto"/>
                <a:sym typeface="Roboto"/>
              </a:rPr>
              <a:t> (Lane, Jackson, Deschutes, Multnomah, Clackamas and Washington County): Mental health programs designed to engage marginalized and disconnected young adults.</a:t>
            </a:r>
            <a:endParaRPr sz="1250">
              <a:latin typeface="Roboto"/>
              <a:ea typeface="Roboto"/>
              <a:cs typeface="Roboto"/>
              <a:sym typeface="Roboto"/>
            </a:endParaRPr>
          </a:p>
        </p:txBody>
      </p:sp>
      <p:sp>
        <p:nvSpPr>
          <p:cNvPr id="308" name="Google Shape;308;p43"/>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chemeClr val="accent4"/>
                </a:highlight>
              </a:rPr>
              <a:t>Tip 9:</a:t>
            </a:r>
            <a:r>
              <a:rPr lang="en"/>
              <a:t> Provide LGBTQ+ mental health response and support resources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highlight>
                  <a:schemeClr val="accent4"/>
                </a:highlight>
              </a:rPr>
              <a:t>Tip 9:</a:t>
            </a:r>
            <a:r>
              <a:rPr lang="en"/>
              <a:t> Provide LGBTQ+ mental health response and support resources </a:t>
            </a:r>
            <a:endParaRPr/>
          </a:p>
        </p:txBody>
      </p:sp>
      <p:sp>
        <p:nvSpPr>
          <p:cNvPr id="314" name="Google Shape;314;p44"/>
          <p:cNvSpPr txBox="1"/>
          <p:nvPr/>
        </p:nvSpPr>
        <p:spPr>
          <a:xfrm>
            <a:off x="380025" y="1313050"/>
            <a:ext cx="4291200" cy="30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chemeClr val="dk1"/>
                </a:solidFill>
                <a:latin typeface="Calibri"/>
                <a:ea typeface="Calibri"/>
                <a:cs typeface="Calibri"/>
                <a:sym typeface="Calibri"/>
              </a:rPr>
              <a:t>National Resources:</a:t>
            </a:r>
            <a:endParaRPr sz="2400" b="1">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u="sng">
                <a:solidFill>
                  <a:schemeClr val="accent1"/>
                </a:solidFill>
                <a:latin typeface="Roboto"/>
                <a:ea typeface="Roboto"/>
                <a:cs typeface="Roboto"/>
                <a:sym typeface="Roboto"/>
                <a:hlinkClick r:id="rId3"/>
              </a:rPr>
              <a:t>The Trevor Project</a:t>
            </a:r>
            <a:r>
              <a:rPr lang="en">
                <a:solidFill>
                  <a:schemeClr val="dk1"/>
                </a:solidFill>
                <a:latin typeface="Roboto"/>
                <a:ea typeface="Roboto"/>
                <a:cs typeface="Roboto"/>
                <a:sym typeface="Roboto"/>
              </a:rPr>
              <a:t>: Leading national organization providing crisis intervention and suicide prevention services to LGBTQ young people under 25.</a:t>
            </a:r>
            <a:endParaRPr>
              <a:solidFill>
                <a:schemeClr val="dk1"/>
              </a:solidFill>
              <a:latin typeface="Roboto"/>
              <a:ea typeface="Roboto"/>
              <a:cs typeface="Roboto"/>
              <a:sym typeface="Robot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Trevor Lifeline: 1-866-488-7386</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u="sng">
                <a:solidFill>
                  <a:schemeClr val="accent1"/>
                </a:solidFill>
                <a:latin typeface="Roboto"/>
                <a:ea typeface="Roboto"/>
                <a:cs typeface="Roboto"/>
                <a:sym typeface="Roboto"/>
                <a:hlinkClick r:id="rId4"/>
              </a:rPr>
              <a:t>Trans Lifeline</a:t>
            </a:r>
            <a:r>
              <a:rPr lang="en">
                <a:solidFill>
                  <a:schemeClr val="dk1"/>
                </a:solidFill>
                <a:latin typeface="Roboto"/>
                <a:ea typeface="Roboto"/>
                <a:cs typeface="Roboto"/>
                <a:sym typeface="Roboto"/>
              </a:rPr>
              <a:t>: Grassroots hotline offering direct emotional and financial support to trans people in crisis- for the trans community, by the trans community.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	Trans Lifeline Hotline: 877-565-8860</a:t>
            </a:r>
            <a:endParaRPr b="1">
              <a:latin typeface="Calibri"/>
              <a:ea typeface="Calibri"/>
              <a:cs typeface="Calibri"/>
              <a:sym typeface="Calibri"/>
            </a:endParaRPr>
          </a:p>
        </p:txBody>
      </p:sp>
      <p:sp>
        <p:nvSpPr>
          <p:cNvPr id="315" name="Google Shape;315;p44"/>
          <p:cNvSpPr txBox="1"/>
          <p:nvPr/>
        </p:nvSpPr>
        <p:spPr>
          <a:xfrm>
            <a:off x="4823600" y="1313050"/>
            <a:ext cx="4152600" cy="29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a:latin typeface="Roboto"/>
              <a:ea typeface="Roboto"/>
              <a:cs typeface="Roboto"/>
              <a:sym typeface="Roboto"/>
            </a:endParaRPr>
          </a:p>
          <a:p>
            <a:pPr marL="0" lvl="0" indent="0" algn="l" rtl="0">
              <a:lnSpc>
                <a:spcPct val="115000"/>
              </a:lnSpc>
              <a:spcBef>
                <a:spcPts val="1000"/>
              </a:spcBef>
              <a:spcAft>
                <a:spcPts val="0"/>
              </a:spcAft>
              <a:buNone/>
            </a:pPr>
            <a:r>
              <a:rPr lang="en" u="sng">
                <a:solidFill>
                  <a:schemeClr val="hlink"/>
                </a:solidFill>
                <a:latin typeface="Roboto"/>
                <a:ea typeface="Roboto"/>
                <a:cs typeface="Roboto"/>
                <a:sym typeface="Roboto"/>
                <a:hlinkClick r:id="rId5"/>
              </a:rPr>
              <a:t>Gender Spectrum</a:t>
            </a:r>
            <a:r>
              <a:rPr lang="en">
                <a:latin typeface="Roboto"/>
                <a:ea typeface="Roboto"/>
                <a:cs typeface="Roboto"/>
                <a:sym typeface="Roboto"/>
              </a:rPr>
              <a:t>: Resources to create gender sensitive and inclusive environments for all children and teens (has parent and caregiver specific resources). </a:t>
            </a:r>
            <a:endParaRPr>
              <a:latin typeface="Roboto"/>
              <a:ea typeface="Roboto"/>
              <a:cs typeface="Roboto"/>
              <a:sym typeface="Roboto"/>
            </a:endParaRPr>
          </a:p>
          <a:p>
            <a:pPr marL="0" lvl="0" indent="0" algn="l" rtl="0">
              <a:lnSpc>
                <a:spcPct val="115000"/>
              </a:lnSpc>
              <a:spcBef>
                <a:spcPts val="1000"/>
              </a:spcBef>
              <a:spcAft>
                <a:spcPts val="0"/>
              </a:spcAft>
              <a:buNone/>
            </a:pPr>
            <a:r>
              <a:rPr lang="en" u="sng">
                <a:solidFill>
                  <a:schemeClr val="hlink"/>
                </a:solidFill>
                <a:latin typeface="Roboto"/>
                <a:ea typeface="Roboto"/>
                <a:cs typeface="Roboto"/>
                <a:sym typeface="Roboto"/>
                <a:hlinkClick r:id="rId6"/>
              </a:rPr>
              <a:t>PFLAG</a:t>
            </a:r>
            <a:r>
              <a:rPr lang="en">
                <a:latin typeface="Roboto"/>
                <a:ea typeface="Roboto"/>
                <a:cs typeface="Roboto"/>
                <a:sym typeface="Roboto"/>
              </a:rPr>
              <a:t> (Parents and Friends of Lesbians and Gays): Chapter based organization for LGBTQ+ people, their parent and families and allies. Resources for families and caregivers.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39875" y="1680450"/>
            <a:ext cx="8498100" cy="167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6000"/>
              <a:t>LGBTQ+ Inclusive </a:t>
            </a:r>
            <a:endParaRPr sz="6000"/>
          </a:p>
          <a:p>
            <a:pPr marL="0" lvl="0" indent="0" algn="ctr" rtl="0">
              <a:spcBef>
                <a:spcPts val="0"/>
              </a:spcBef>
              <a:spcAft>
                <a:spcPts val="0"/>
              </a:spcAft>
              <a:buNone/>
            </a:pPr>
            <a:r>
              <a:rPr lang="en" sz="6000"/>
              <a:t>School Climates</a:t>
            </a:r>
            <a:endParaRPr sz="5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386000" y="1097925"/>
            <a:ext cx="8658600" cy="263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 the chat: Share </a:t>
            </a:r>
            <a:r>
              <a:rPr lang="en">
                <a:highlight>
                  <a:srgbClr val="D9EAD3"/>
                </a:highlight>
              </a:rPr>
              <a:t>two</a:t>
            </a:r>
            <a:r>
              <a:rPr lang="en"/>
              <a:t> strategies you will </a:t>
            </a:r>
            <a:br>
              <a:rPr lang="en"/>
            </a:br>
            <a:r>
              <a:rPr lang="en"/>
              <a:t>use to support LGBTQ+ students or to create a more affirming school climate. </a:t>
            </a:r>
            <a:endParaRPr/>
          </a:p>
          <a:p>
            <a:pPr marL="457200" lvl="0" indent="0" algn="l" rtl="0">
              <a:spcBef>
                <a:spcPts val="0"/>
              </a:spcBef>
              <a:spcAft>
                <a:spcPts val="0"/>
              </a:spcAft>
              <a:buNone/>
            </a:pPr>
            <a:endParaRPr b="0"/>
          </a:p>
        </p:txBody>
      </p:sp>
      <p:sp>
        <p:nvSpPr>
          <p:cNvPr id="321" name="Google Shape;321;p45"/>
          <p:cNvSpPr txBox="1">
            <a:spLocks noGrp="1"/>
          </p:cNvSpPr>
          <p:nvPr>
            <p:ph type="title"/>
          </p:nvPr>
        </p:nvSpPr>
        <p:spPr>
          <a:xfrm>
            <a:off x="120175" y="103900"/>
            <a:ext cx="8924400" cy="612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Activity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120175" y="103896"/>
            <a:ext cx="8924400" cy="85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We want your feedback</a:t>
            </a:r>
            <a:endParaRPr/>
          </a:p>
        </p:txBody>
      </p:sp>
      <p:sp>
        <p:nvSpPr>
          <p:cNvPr id="327" name="Google Shape;327;p46"/>
          <p:cNvSpPr txBox="1"/>
          <p:nvPr/>
        </p:nvSpPr>
        <p:spPr>
          <a:xfrm>
            <a:off x="1565825" y="2073225"/>
            <a:ext cx="3142500" cy="3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8" name="Google Shape;328;p46"/>
          <p:cNvSpPr txBox="1"/>
          <p:nvPr/>
        </p:nvSpPr>
        <p:spPr>
          <a:xfrm>
            <a:off x="529225" y="954775"/>
            <a:ext cx="7352400" cy="401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2000" b="1">
              <a:solidFill>
                <a:schemeClr val="dk1"/>
              </a:solidFill>
              <a:latin typeface="Calibri"/>
              <a:ea typeface="Calibri"/>
              <a:cs typeface="Calibri"/>
              <a:sym typeface="Calibri"/>
            </a:endParaRPr>
          </a:p>
          <a:p>
            <a:pPr marL="457200" lvl="0" indent="-406400" algn="l" rtl="0">
              <a:lnSpc>
                <a:spcPct val="90000"/>
              </a:lnSpc>
              <a:spcBef>
                <a:spcPts val="0"/>
              </a:spcBef>
              <a:spcAft>
                <a:spcPts val="0"/>
              </a:spcAft>
              <a:buClr>
                <a:schemeClr val="dk1"/>
              </a:buClr>
              <a:buSzPts val="2800"/>
              <a:buFont typeface="Calibri"/>
              <a:buChar char="●"/>
            </a:pPr>
            <a:r>
              <a:rPr lang="en" sz="3500">
                <a:solidFill>
                  <a:schemeClr val="dk1"/>
                </a:solidFill>
                <a:latin typeface="Calibri"/>
                <a:ea typeface="Calibri"/>
                <a:cs typeface="Calibri"/>
                <a:sym typeface="Calibri"/>
              </a:rPr>
              <a:t>What else will help support you doing this work?</a:t>
            </a:r>
            <a:endParaRPr sz="35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3500">
              <a:solidFill>
                <a:schemeClr val="dk1"/>
              </a:solidFill>
              <a:latin typeface="Calibri"/>
              <a:ea typeface="Calibri"/>
              <a:cs typeface="Calibri"/>
              <a:sym typeface="Calibri"/>
            </a:endParaRPr>
          </a:p>
          <a:p>
            <a:pPr marL="457200" lvl="0" indent="-406400" algn="l" rtl="0">
              <a:lnSpc>
                <a:spcPct val="90000"/>
              </a:lnSpc>
              <a:spcBef>
                <a:spcPts val="0"/>
              </a:spcBef>
              <a:spcAft>
                <a:spcPts val="0"/>
              </a:spcAft>
              <a:buClr>
                <a:schemeClr val="dk1"/>
              </a:buClr>
              <a:buSzPts val="2800"/>
              <a:buFont typeface="Calibri"/>
              <a:buChar char="●"/>
            </a:pPr>
            <a:r>
              <a:rPr lang="en" sz="3500">
                <a:solidFill>
                  <a:schemeClr val="dk1"/>
                </a:solidFill>
                <a:latin typeface="Calibri"/>
                <a:ea typeface="Calibri"/>
                <a:cs typeface="Calibri"/>
                <a:sym typeface="Calibri"/>
              </a:rPr>
              <a:t>Are there any other guidance documents you need from ODE?</a:t>
            </a:r>
            <a:endParaRPr sz="35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body" idx="4294967295"/>
          </p:nvPr>
        </p:nvSpPr>
        <p:spPr>
          <a:xfrm>
            <a:off x="3216525" y="1635700"/>
            <a:ext cx="2919000" cy="2138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1600" b="1"/>
              <a:t>Angie Foster-Lawson, MEd</a:t>
            </a:r>
            <a:endParaRPr sz="1600" b="1"/>
          </a:p>
          <a:p>
            <a:pPr marL="0" lvl="0" indent="0" algn="l" rtl="0">
              <a:lnSpc>
                <a:spcPct val="100000"/>
              </a:lnSpc>
              <a:spcBef>
                <a:spcPts val="1000"/>
              </a:spcBef>
              <a:spcAft>
                <a:spcPts val="0"/>
              </a:spcAft>
              <a:buNone/>
            </a:pPr>
            <a:r>
              <a:rPr lang="en" sz="1600"/>
              <a:t>Sexuality Education Analyst, Oregon Department of Education,</a:t>
            </a:r>
            <a:br>
              <a:rPr lang="en" sz="1600"/>
            </a:br>
            <a:r>
              <a:rPr lang="en" sz="1600"/>
              <a:t>Office of Teaching and Learning</a:t>
            </a:r>
            <a:endParaRPr sz="1600"/>
          </a:p>
          <a:p>
            <a:pPr marL="0" lvl="0" indent="0" algn="l" rtl="0">
              <a:lnSpc>
                <a:spcPct val="100000"/>
              </a:lnSpc>
              <a:spcBef>
                <a:spcPts val="1000"/>
              </a:spcBef>
              <a:spcAft>
                <a:spcPts val="1000"/>
              </a:spcAft>
              <a:buNone/>
            </a:pPr>
            <a:r>
              <a:rPr lang="en" sz="1600" u="sng">
                <a:solidFill>
                  <a:schemeClr val="hlink"/>
                </a:solidFill>
                <a:hlinkClick r:id="rId3"/>
              </a:rPr>
              <a:t>angie.foster-lawson@state.or.us</a:t>
            </a:r>
            <a:r>
              <a:rPr lang="en" sz="1600"/>
              <a:t> </a:t>
            </a:r>
            <a:endParaRPr sz="1600"/>
          </a:p>
        </p:txBody>
      </p:sp>
      <p:sp>
        <p:nvSpPr>
          <p:cNvPr id="334" name="Google Shape;334;p47"/>
          <p:cNvSpPr txBox="1">
            <a:spLocks noGrp="1"/>
          </p:cNvSpPr>
          <p:nvPr>
            <p:ph type="title"/>
          </p:nvPr>
        </p:nvSpPr>
        <p:spPr>
          <a:xfrm>
            <a:off x="120175" y="103900"/>
            <a:ext cx="8924400" cy="1124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highlight>
                  <a:srgbClr val="EFEFEF"/>
                </a:highlight>
              </a:rPr>
              <a:t>Thank you</a:t>
            </a:r>
            <a:r>
              <a:rPr lang="en"/>
              <a:t>. </a:t>
            </a:r>
            <a:br>
              <a:rPr lang="en"/>
            </a:br>
            <a:r>
              <a:rPr lang="en"/>
              <a:t>                                    Additional questions? </a:t>
            </a:r>
            <a:endParaRPr/>
          </a:p>
        </p:txBody>
      </p:sp>
      <p:sp>
        <p:nvSpPr>
          <p:cNvPr id="335" name="Google Shape;335;p47"/>
          <p:cNvSpPr txBox="1">
            <a:spLocks noGrp="1"/>
          </p:cNvSpPr>
          <p:nvPr>
            <p:ph type="body" idx="4294967295"/>
          </p:nvPr>
        </p:nvSpPr>
        <p:spPr>
          <a:xfrm>
            <a:off x="409775" y="1635700"/>
            <a:ext cx="2727300" cy="2138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1600" b="1"/>
              <a:t>Sasha Grenier, MPH, CHES</a:t>
            </a:r>
            <a:endParaRPr sz="1600" b="1"/>
          </a:p>
          <a:p>
            <a:pPr marL="0" lvl="0" indent="0" algn="l" rtl="0">
              <a:lnSpc>
                <a:spcPct val="100000"/>
              </a:lnSpc>
              <a:spcBef>
                <a:spcPts val="1000"/>
              </a:spcBef>
              <a:spcAft>
                <a:spcPts val="0"/>
              </a:spcAft>
              <a:buNone/>
            </a:pPr>
            <a:r>
              <a:rPr lang="en" sz="1600"/>
              <a:t>Sexuality Education and School Health Specialist, </a:t>
            </a:r>
            <a:br>
              <a:rPr lang="en" sz="1600"/>
            </a:br>
            <a:r>
              <a:rPr lang="en" sz="1600"/>
              <a:t>Oregon Department of Education, </a:t>
            </a:r>
            <a:br>
              <a:rPr lang="en" sz="1600"/>
            </a:br>
            <a:r>
              <a:rPr lang="en" sz="1600"/>
              <a:t>Office of Teaching and Learning</a:t>
            </a:r>
            <a:endParaRPr sz="1600"/>
          </a:p>
          <a:p>
            <a:pPr marL="0" lvl="0" indent="0" algn="l" rtl="0">
              <a:lnSpc>
                <a:spcPct val="100000"/>
              </a:lnSpc>
              <a:spcBef>
                <a:spcPts val="1000"/>
              </a:spcBef>
              <a:spcAft>
                <a:spcPts val="1000"/>
              </a:spcAft>
              <a:buClr>
                <a:schemeClr val="dk1"/>
              </a:buClr>
              <a:buSzPts val="1100"/>
              <a:buFont typeface="Arial"/>
              <a:buNone/>
            </a:pPr>
            <a:r>
              <a:rPr lang="en" sz="1600" u="sng">
                <a:solidFill>
                  <a:schemeClr val="accent1"/>
                </a:solidFill>
                <a:hlinkClick r:id="rId4"/>
              </a:rPr>
              <a:t>sasha.grenier@state.or.us</a:t>
            </a:r>
            <a:r>
              <a:rPr lang="en" sz="1600"/>
              <a:t> </a:t>
            </a:r>
            <a:endParaRPr sz="1600"/>
          </a:p>
        </p:txBody>
      </p:sp>
      <p:sp>
        <p:nvSpPr>
          <p:cNvPr id="336" name="Google Shape;336;p47"/>
          <p:cNvSpPr txBox="1">
            <a:spLocks noGrp="1"/>
          </p:cNvSpPr>
          <p:nvPr>
            <p:ph type="body" idx="4294967295"/>
          </p:nvPr>
        </p:nvSpPr>
        <p:spPr>
          <a:xfrm>
            <a:off x="6391800" y="1635700"/>
            <a:ext cx="2542800" cy="2138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1600" b="1"/>
              <a:t>Lev Schneidman, MSW</a:t>
            </a:r>
            <a:endParaRPr sz="1600" b="1"/>
          </a:p>
          <a:p>
            <a:pPr marL="0" lvl="0" indent="0" algn="l" rtl="0">
              <a:lnSpc>
                <a:spcPct val="100000"/>
              </a:lnSpc>
              <a:spcBef>
                <a:spcPts val="1000"/>
              </a:spcBef>
              <a:spcAft>
                <a:spcPts val="0"/>
              </a:spcAft>
              <a:buNone/>
            </a:pPr>
            <a:r>
              <a:rPr lang="en" sz="1600"/>
              <a:t>Young Adult Services Coordinator</a:t>
            </a:r>
            <a:br>
              <a:rPr lang="en" sz="1600"/>
            </a:br>
            <a:r>
              <a:rPr lang="en" sz="1600"/>
              <a:t>Oregon Health Authority, Health Systems Division</a:t>
            </a:r>
            <a:endParaRPr sz="1600"/>
          </a:p>
          <a:p>
            <a:pPr marL="0" lvl="0" indent="0" algn="l" rtl="0">
              <a:lnSpc>
                <a:spcPct val="100000"/>
              </a:lnSpc>
              <a:spcBef>
                <a:spcPts val="1000"/>
              </a:spcBef>
              <a:spcAft>
                <a:spcPts val="1000"/>
              </a:spcAft>
              <a:buClr>
                <a:schemeClr val="dk1"/>
              </a:buClr>
              <a:buSzPts val="1100"/>
              <a:buFont typeface="Arial"/>
              <a:buNone/>
            </a:pPr>
            <a:r>
              <a:rPr lang="en" sz="1600" u="sng">
                <a:solidFill>
                  <a:schemeClr val="hlink"/>
                </a:solidFill>
                <a:hlinkClick r:id="rId5"/>
              </a:rPr>
              <a:t>lev.schneidman@</a:t>
            </a:r>
            <a:r>
              <a:rPr lang="en" sz="1600" u="sng">
                <a:solidFill>
                  <a:schemeClr val="hlink"/>
                </a:solidFill>
                <a:hlinkClick r:id="rId5"/>
              </a:rPr>
              <a:t/>
            </a:r>
            <a:br>
              <a:rPr lang="en" sz="1600" u="sng">
                <a:solidFill>
                  <a:schemeClr val="hlink"/>
                </a:solidFill>
                <a:hlinkClick r:id="rId5"/>
              </a:rPr>
            </a:br>
            <a:r>
              <a:rPr lang="en" sz="1600" u="sng">
                <a:solidFill>
                  <a:schemeClr val="hlink"/>
                </a:solidFill>
                <a:hlinkClick r:id="rId5"/>
              </a:rPr>
              <a:t>dhsoha.state.or.us</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120175" y="103900"/>
            <a:ext cx="8924400" cy="10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Webinar Sources &amp; Additional Reading </a:t>
            </a:r>
            <a:endParaRPr/>
          </a:p>
        </p:txBody>
      </p:sp>
      <p:sp>
        <p:nvSpPr>
          <p:cNvPr id="342" name="Google Shape;342;p48"/>
          <p:cNvSpPr txBox="1"/>
          <p:nvPr/>
        </p:nvSpPr>
        <p:spPr>
          <a:xfrm>
            <a:off x="380025" y="1084450"/>
            <a:ext cx="4291200" cy="307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hlink"/>
                </a:solidFill>
                <a:latin typeface="Roboto"/>
                <a:ea typeface="Roboto"/>
                <a:cs typeface="Roboto"/>
                <a:sym typeface="Roboto"/>
                <a:hlinkClick r:id="rId3"/>
              </a:rPr>
              <a:t>School Counselor Tip Sheet: Supporting LGBTQ Students During the Coronavirus Quarantine</a:t>
            </a:r>
            <a:r>
              <a:rPr lang="en">
                <a:solidFill>
                  <a:schemeClr val="dk1"/>
                </a:solidFill>
                <a:latin typeface="Roboto"/>
                <a:ea typeface="Roboto"/>
                <a:cs typeface="Roboto"/>
                <a:sym typeface="Roboto"/>
              </a:rPr>
              <a:t>, Human Rights Campaign, April 29, 2020 </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r>
              <a:rPr lang="en" u="sng">
                <a:solidFill>
                  <a:schemeClr val="hlink"/>
                </a:solidFill>
                <a:latin typeface="Roboto"/>
                <a:ea typeface="Roboto"/>
                <a:cs typeface="Roboto"/>
                <a:sym typeface="Roboto"/>
                <a:hlinkClick r:id="rId4"/>
              </a:rPr>
              <a:t>Mental Health Support and Advocacy for LGBTQ Youth</a:t>
            </a:r>
            <a:r>
              <a:rPr lang="en">
                <a:solidFill>
                  <a:schemeClr val="dk1"/>
                </a:solidFill>
                <a:latin typeface="Roboto"/>
                <a:ea typeface="Roboto"/>
                <a:cs typeface="Roboto"/>
                <a:sym typeface="Roboto"/>
              </a:rPr>
              <a:t>, GLSEN, October 2019</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r>
              <a:rPr lang="en" u="sng">
                <a:solidFill>
                  <a:schemeClr val="hlink"/>
                </a:solidFill>
                <a:latin typeface="Roboto"/>
                <a:ea typeface="Roboto"/>
                <a:cs typeface="Roboto"/>
                <a:sym typeface="Roboto"/>
                <a:hlinkClick r:id="rId5"/>
              </a:rPr>
              <a:t>How LGBTQ Youth Can Cope With Anxiety and Stress During Covid</a:t>
            </a:r>
            <a:r>
              <a:rPr lang="en" u="sng">
                <a:solidFill>
                  <a:schemeClr val="hlink"/>
                </a:solidFill>
                <a:latin typeface="Roboto"/>
                <a:ea typeface="Roboto"/>
                <a:cs typeface="Roboto"/>
                <a:sym typeface="Roboto"/>
                <a:hlinkClick r:id="rId5"/>
              </a:rPr>
              <a:t>-19</a:t>
            </a:r>
            <a:r>
              <a:rPr lang="en">
                <a:solidFill>
                  <a:schemeClr val="dk1"/>
                </a:solidFill>
                <a:latin typeface="Roboto"/>
                <a:ea typeface="Roboto"/>
                <a:cs typeface="Roboto"/>
                <a:sym typeface="Roboto"/>
              </a:rPr>
              <a:t>, The Trevor Project, March 26, 2020 </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r>
              <a:rPr lang="en" u="sng">
                <a:solidFill>
                  <a:schemeClr val="accent1"/>
                </a:solidFill>
                <a:hlinkClick r:id="rId6"/>
              </a:rPr>
              <a:t>Implications of Covid-19 for LGBTQ Youth Mental Health and Suicide Prevention</a:t>
            </a:r>
            <a:r>
              <a:rPr lang="en">
                <a:solidFill>
                  <a:schemeClr val="dk1"/>
                </a:solidFill>
              </a:rPr>
              <a:t>, The Trevor Project, April 3, 2020</a:t>
            </a:r>
            <a:endParaRPr>
              <a:solidFill>
                <a:schemeClr val="dk1"/>
              </a:solidFill>
              <a:latin typeface="Roboto"/>
              <a:ea typeface="Roboto"/>
              <a:cs typeface="Roboto"/>
              <a:sym typeface="Roboto"/>
            </a:endParaRPr>
          </a:p>
          <a:p>
            <a:pPr marL="0" lvl="0" indent="0" algn="l" rtl="0">
              <a:lnSpc>
                <a:spcPct val="115000"/>
              </a:lnSpc>
              <a:spcBef>
                <a:spcPts val="1000"/>
              </a:spcBef>
              <a:spcAft>
                <a:spcPts val="1000"/>
              </a:spcAft>
              <a:buNone/>
            </a:pPr>
            <a:endParaRPr>
              <a:solidFill>
                <a:schemeClr val="dk1"/>
              </a:solidFill>
              <a:latin typeface="Roboto"/>
              <a:ea typeface="Roboto"/>
              <a:cs typeface="Roboto"/>
              <a:sym typeface="Roboto"/>
            </a:endParaRPr>
          </a:p>
        </p:txBody>
      </p:sp>
      <p:sp>
        <p:nvSpPr>
          <p:cNvPr id="343" name="Google Shape;343;p48"/>
          <p:cNvSpPr txBox="1"/>
          <p:nvPr/>
        </p:nvSpPr>
        <p:spPr>
          <a:xfrm>
            <a:off x="4823600" y="1084450"/>
            <a:ext cx="4152600" cy="29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accent1"/>
                </a:solidFill>
                <a:latin typeface="Roboto"/>
                <a:ea typeface="Roboto"/>
                <a:cs typeface="Roboto"/>
                <a:sym typeface="Roboto"/>
                <a:hlinkClick r:id="rId7"/>
              </a:rPr>
              <a:t>Supporting LGBTQ Students During Social Distancing</a:t>
            </a:r>
            <a:r>
              <a:rPr lang="en">
                <a:solidFill>
                  <a:schemeClr val="dk1"/>
                </a:solidFill>
                <a:latin typeface="Roboto"/>
                <a:ea typeface="Roboto"/>
                <a:cs typeface="Roboto"/>
                <a:sym typeface="Roboto"/>
              </a:rPr>
              <a:t>, Teaching Tolerance, April 8, 2020</a:t>
            </a:r>
            <a:endParaRPr/>
          </a:p>
          <a:p>
            <a:pPr marL="0" lvl="0" indent="0" algn="l" rtl="0">
              <a:lnSpc>
                <a:spcPct val="115000"/>
              </a:lnSpc>
              <a:spcBef>
                <a:spcPts val="1000"/>
              </a:spcBef>
              <a:spcAft>
                <a:spcPts val="0"/>
              </a:spcAft>
              <a:buNone/>
            </a:pPr>
            <a:r>
              <a:rPr lang="en" u="sng">
                <a:solidFill>
                  <a:schemeClr val="accent1"/>
                </a:solidFill>
                <a:latin typeface="Roboto"/>
                <a:ea typeface="Roboto"/>
                <a:cs typeface="Roboto"/>
                <a:sym typeface="Roboto"/>
                <a:hlinkClick r:id="rId8"/>
              </a:rPr>
              <a:t>Six Ways Educators Can Support LGBTQ Students During COVID-19</a:t>
            </a:r>
            <a:r>
              <a:rPr lang="en">
                <a:solidFill>
                  <a:schemeClr val="dk1"/>
                </a:solidFill>
                <a:latin typeface="Roboto"/>
                <a:ea typeface="Roboto"/>
                <a:cs typeface="Roboto"/>
                <a:sym typeface="Roboto"/>
              </a:rPr>
              <a:t>, Ed Week, April 20, 2020 </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u="sng">
                <a:solidFill>
                  <a:schemeClr val="hlink"/>
                </a:solidFill>
                <a:latin typeface="Roboto"/>
                <a:ea typeface="Roboto"/>
                <a:cs typeface="Roboto"/>
                <a:sym typeface="Roboto"/>
                <a:hlinkClick r:id="rId9"/>
              </a:rPr>
              <a:t>A Checklist To Support LGBTQ Students During Distance Learning</a:t>
            </a:r>
            <a:r>
              <a:rPr lang="en">
                <a:solidFill>
                  <a:schemeClr val="dk1"/>
                </a:solidFill>
                <a:latin typeface="Roboto"/>
                <a:ea typeface="Roboto"/>
                <a:cs typeface="Roboto"/>
                <a:sym typeface="Roboto"/>
              </a:rPr>
              <a:t>, Human Rights Campaign &amp; National Education Association </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u="sng">
                <a:solidFill>
                  <a:schemeClr val="accent1"/>
                </a:solidFill>
                <a:latin typeface="Roboto"/>
                <a:ea typeface="Roboto"/>
                <a:cs typeface="Roboto"/>
                <a:sym typeface="Roboto"/>
                <a:hlinkClick r:id="rId10"/>
              </a:rPr>
              <a:t>Hosting a Virtual GSA Event</a:t>
            </a:r>
            <a:r>
              <a:rPr lang="en">
                <a:solidFill>
                  <a:schemeClr val="dk1"/>
                </a:solidFill>
                <a:latin typeface="Roboto"/>
                <a:ea typeface="Roboto"/>
                <a:cs typeface="Roboto"/>
                <a:sym typeface="Roboto"/>
              </a:rPr>
              <a:t>, GLSEN, 2020 </a:t>
            </a:r>
            <a:endParaRPr>
              <a:solidFill>
                <a:schemeClr val="dk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u="sng">
                <a:solidFill>
                  <a:schemeClr val="accent1"/>
                </a:solidFill>
                <a:latin typeface="Roboto"/>
                <a:ea typeface="Roboto"/>
                <a:cs typeface="Roboto"/>
                <a:sym typeface="Roboto"/>
                <a:hlinkClick r:id="rId11"/>
              </a:rPr>
              <a:t>Developing LGBTQ Inclusive Classroom Resources</a:t>
            </a:r>
            <a:r>
              <a:rPr lang="en">
                <a:solidFill>
                  <a:schemeClr val="dk1"/>
                </a:solidFill>
                <a:latin typeface="Roboto"/>
                <a:ea typeface="Roboto"/>
                <a:cs typeface="Roboto"/>
                <a:sym typeface="Roboto"/>
              </a:rPr>
              <a:t>, GLSEN, 2019</a:t>
            </a:r>
            <a:endParaRPr>
              <a:solidFill>
                <a:schemeClr val="dk1"/>
              </a:solidFill>
              <a:latin typeface="Roboto"/>
              <a:ea typeface="Roboto"/>
              <a:cs typeface="Roboto"/>
              <a:sym typeface="Roboto"/>
            </a:endParaRPr>
          </a:p>
          <a:p>
            <a:pPr marL="0" lvl="0" indent="0" algn="l" rtl="0">
              <a:lnSpc>
                <a:spcPct val="115000"/>
              </a:lnSpc>
              <a:spcBef>
                <a:spcPts val="1000"/>
              </a:spcBef>
              <a:spcAft>
                <a:spcPts val="1000"/>
              </a:spcAft>
              <a:buNone/>
            </a:pP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p:nvPr/>
        </p:nvSpPr>
        <p:spPr>
          <a:xfrm>
            <a:off x="2164666" y="76200"/>
            <a:ext cx="4880100" cy="488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98" name="Google Shape;98;p19"/>
          <p:cNvSpPr/>
          <p:nvPr/>
        </p:nvSpPr>
        <p:spPr>
          <a:xfrm>
            <a:off x="2315976" y="841075"/>
            <a:ext cx="4023900" cy="382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99" name="Google Shape;99;p19"/>
          <p:cNvSpPr/>
          <p:nvPr/>
        </p:nvSpPr>
        <p:spPr>
          <a:xfrm>
            <a:off x="2417650" y="1486675"/>
            <a:ext cx="2466900" cy="254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00" name="Google Shape;100;p19"/>
          <p:cNvSpPr txBox="1">
            <a:spLocks noGrp="1"/>
          </p:cNvSpPr>
          <p:nvPr>
            <p:ph type="title"/>
          </p:nvPr>
        </p:nvSpPr>
        <p:spPr>
          <a:xfrm>
            <a:off x="120178" y="322053"/>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 note about </a:t>
            </a:r>
            <a:br>
              <a:rPr lang="en"/>
            </a:br>
            <a:r>
              <a:rPr lang="en"/>
              <a:t>language</a:t>
            </a:r>
            <a:endParaRPr/>
          </a:p>
        </p:txBody>
      </p:sp>
      <p:sp>
        <p:nvSpPr>
          <p:cNvPr id="101" name="Google Shape;101;p19"/>
          <p:cNvSpPr txBox="1"/>
          <p:nvPr/>
        </p:nvSpPr>
        <p:spPr>
          <a:xfrm rot="1939">
            <a:off x="2062731" y="2308173"/>
            <a:ext cx="2127000" cy="30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chemeClr val="dk1"/>
                </a:solidFill>
                <a:latin typeface="Calibri"/>
                <a:ea typeface="Calibri"/>
                <a:cs typeface="Calibri"/>
                <a:sym typeface="Calibri"/>
              </a:rPr>
              <a:t>Child abuse </a:t>
            </a:r>
            <a:br>
              <a:rPr lang="en" sz="1600" b="1">
                <a:solidFill>
                  <a:schemeClr val="dk1"/>
                </a:solidFill>
                <a:latin typeface="Calibri"/>
                <a:ea typeface="Calibri"/>
                <a:cs typeface="Calibri"/>
                <a:sym typeface="Calibri"/>
              </a:rPr>
            </a:br>
            <a:r>
              <a:rPr lang="en" sz="1600" b="1">
                <a:solidFill>
                  <a:schemeClr val="dk1"/>
                </a:solidFill>
                <a:latin typeface="Calibri"/>
                <a:ea typeface="Calibri"/>
                <a:cs typeface="Calibri"/>
                <a:sym typeface="Calibri"/>
              </a:rPr>
              <a:t>Prevention &amp; </a:t>
            </a:r>
            <a:br>
              <a:rPr lang="en" sz="1600" b="1">
                <a:solidFill>
                  <a:schemeClr val="dk1"/>
                </a:solidFill>
                <a:latin typeface="Calibri"/>
                <a:ea typeface="Calibri"/>
                <a:cs typeface="Calibri"/>
                <a:sym typeface="Calibri"/>
              </a:rPr>
            </a:br>
            <a:r>
              <a:rPr lang="en" sz="1600" b="1">
                <a:solidFill>
                  <a:schemeClr val="dk1"/>
                </a:solidFill>
                <a:latin typeface="Calibri"/>
                <a:ea typeface="Calibri"/>
                <a:cs typeface="Calibri"/>
                <a:sym typeface="Calibri"/>
              </a:rPr>
              <a:t>Erin’s Law</a:t>
            </a:r>
            <a:endParaRPr sz="1600" b="1">
              <a:latin typeface="Calibri"/>
              <a:ea typeface="Calibri"/>
              <a:cs typeface="Calibri"/>
              <a:sym typeface="Calibri"/>
            </a:endParaRPr>
          </a:p>
        </p:txBody>
      </p:sp>
      <p:sp>
        <p:nvSpPr>
          <p:cNvPr id="102" name="Google Shape;102;p19"/>
          <p:cNvSpPr txBox="1"/>
          <p:nvPr/>
        </p:nvSpPr>
        <p:spPr>
          <a:xfrm rot="2424">
            <a:off x="4571993" y="1896274"/>
            <a:ext cx="2127001" cy="30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Sexuality </a:t>
            </a:r>
            <a:br>
              <a:rPr lang="en" sz="1600" b="1">
                <a:solidFill>
                  <a:srgbClr val="FFFFFF"/>
                </a:solidFill>
                <a:latin typeface="Calibri"/>
                <a:ea typeface="Calibri"/>
                <a:cs typeface="Calibri"/>
                <a:sym typeface="Calibri"/>
              </a:rPr>
            </a:br>
            <a:r>
              <a:rPr lang="en" sz="1600" b="1">
                <a:solidFill>
                  <a:srgbClr val="FFFFFF"/>
                </a:solidFill>
                <a:latin typeface="Calibri"/>
                <a:ea typeface="Calibri"/>
                <a:cs typeface="Calibri"/>
                <a:sym typeface="Calibri"/>
              </a:rPr>
              <a:t>Education</a:t>
            </a:r>
            <a:endParaRPr sz="1600" b="1">
              <a:solidFill>
                <a:srgbClr val="FFFFFF"/>
              </a:solidFill>
              <a:latin typeface="Calibri"/>
              <a:ea typeface="Calibri"/>
              <a:cs typeface="Calibri"/>
              <a:sym typeface="Calibri"/>
            </a:endParaRPr>
          </a:p>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OAR </a:t>
            </a:r>
            <a:br>
              <a:rPr lang="en" sz="1600" b="1">
                <a:solidFill>
                  <a:srgbClr val="FFFFFF"/>
                </a:solidFill>
                <a:latin typeface="Calibri"/>
                <a:ea typeface="Calibri"/>
                <a:cs typeface="Calibri"/>
                <a:sym typeface="Calibri"/>
              </a:rPr>
            </a:br>
            <a:r>
              <a:rPr lang="en" sz="1600" b="1">
                <a:solidFill>
                  <a:srgbClr val="FFFFFF"/>
                </a:solidFill>
                <a:latin typeface="Calibri"/>
                <a:ea typeface="Calibri"/>
                <a:cs typeface="Calibri"/>
                <a:sym typeface="Calibri"/>
              </a:rPr>
              <a:t>581-022-2050</a:t>
            </a:r>
            <a:endParaRPr sz="1600" b="1">
              <a:solidFill>
                <a:srgbClr val="FFFFFF"/>
              </a:solidFill>
              <a:latin typeface="Calibri"/>
              <a:ea typeface="Calibri"/>
              <a:cs typeface="Calibri"/>
              <a:sym typeface="Calibri"/>
            </a:endParaRPr>
          </a:p>
        </p:txBody>
      </p:sp>
      <p:sp>
        <p:nvSpPr>
          <p:cNvPr id="103" name="Google Shape;103;p19"/>
          <p:cNvSpPr txBox="1"/>
          <p:nvPr/>
        </p:nvSpPr>
        <p:spPr>
          <a:xfrm rot="2909">
            <a:off x="4745610" y="537779"/>
            <a:ext cx="2127001" cy="30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Health</a:t>
            </a:r>
            <a:endParaRPr sz="1600" b="1">
              <a:solidFill>
                <a:srgbClr val="FFFFFF"/>
              </a:solidFill>
              <a:latin typeface="Calibri"/>
              <a:ea typeface="Calibri"/>
              <a:cs typeface="Calibri"/>
              <a:sym typeface="Calibri"/>
            </a:endParaRPr>
          </a:p>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Education</a:t>
            </a:r>
            <a:endParaRPr sz="1600" b="1">
              <a:solidFill>
                <a:srgbClr val="FFFFFF"/>
              </a:solidFill>
              <a:latin typeface="Calibri"/>
              <a:ea typeface="Calibri"/>
              <a:cs typeface="Calibri"/>
              <a:sym typeface="Calibri"/>
            </a:endParaRPr>
          </a:p>
        </p:txBody>
      </p:sp>
      <p:sp>
        <p:nvSpPr>
          <p:cNvPr id="104" name="Google Shape;104;p19"/>
          <p:cNvSpPr txBox="1"/>
          <p:nvPr/>
        </p:nvSpPr>
        <p:spPr>
          <a:xfrm rot="1939">
            <a:off x="2689553" y="1583554"/>
            <a:ext cx="2127000" cy="30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chemeClr val="dk1"/>
                </a:solidFill>
                <a:latin typeface="Calibri"/>
                <a:ea typeface="Calibri"/>
                <a:cs typeface="Calibri"/>
                <a:sym typeface="Calibri"/>
              </a:rPr>
              <a:t>Violence </a:t>
            </a:r>
            <a:br>
              <a:rPr lang="en" sz="1600" b="1">
                <a:solidFill>
                  <a:schemeClr val="dk1"/>
                </a:solidFill>
                <a:latin typeface="Calibri"/>
                <a:ea typeface="Calibri"/>
                <a:cs typeface="Calibri"/>
                <a:sym typeface="Calibri"/>
              </a:rPr>
            </a:br>
            <a:r>
              <a:rPr lang="en" sz="1600" b="1">
                <a:solidFill>
                  <a:schemeClr val="dk1"/>
                </a:solidFill>
                <a:latin typeface="Calibri"/>
                <a:ea typeface="Calibri"/>
                <a:cs typeface="Calibri"/>
                <a:sym typeface="Calibri"/>
              </a:rPr>
              <a:t>prevention</a:t>
            </a:r>
            <a:endParaRPr sz="1600" b="1">
              <a:latin typeface="Calibri"/>
              <a:ea typeface="Calibri"/>
              <a:cs typeface="Calibri"/>
              <a:sym typeface="Calibri"/>
            </a:endParaRPr>
          </a:p>
        </p:txBody>
      </p:sp>
      <p:sp>
        <p:nvSpPr>
          <p:cNvPr id="105" name="Google Shape;105;p19"/>
          <p:cNvSpPr txBox="1"/>
          <p:nvPr/>
        </p:nvSpPr>
        <p:spPr>
          <a:xfrm rot="1939">
            <a:off x="3038930" y="2998831"/>
            <a:ext cx="2127000" cy="30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chemeClr val="dk1"/>
                </a:solidFill>
                <a:latin typeface="Calibri"/>
                <a:ea typeface="Calibri"/>
                <a:cs typeface="Calibri"/>
                <a:sym typeface="Calibri"/>
              </a:rPr>
              <a:t>LGBTQ+</a:t>
            </a:r>
            <a:br>
              <a:rPr lang="en" sz="1600" b="1">
                <a:solidFill>
                  <a:schemeClr val="dk1"/>
                </a:solidFill>
                <a:latin typeface="Calibri"/>
                <a:ea typeface="Calibri"/>
                <a:cs typeface="Calibri"/>
                <a:sym typeface="Calibri"/>
              </a:rPr>
            </a:br>
            <a:r>
              <a:rPr lang="en" sz="1600" b="1">
                <a:solidFill>
                  <a:schemeClr val="dk1"/>
                </a:solidFill>
                <a:latin typeface="Calibri"/>
                <a:ea typeface="Calibri"/>
                <a:cs typeface="Calibri"/>
                <a:sym typeface="Calibri"/>
              </a:rPr>
              <a:t>inclusion</a:t>
            </a:r>
            <a:endParaRPr sz="16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l="49329" t="18615" r="11084" b="4650"/>
          <a:stretch/>
        </p:blipFill>
        <p:spPr>
          <a:xfrm>
            <a:off x="1372975" y="0"/>
            <a:ext cx="6398030" cy="5041550"/>
          </a:xfrm>
          <a:prstGeom prst="rect">
            <a:avLst/>
          </a:prstGeom>
          <a:noFill/>
          <a:ln>
            <a:noFill/>
          </a:ln>
        </p:spPr>
      </p:pic>
      <p:sp>
        <p:nvSpPr>
          <p:cNvPr id="111" name="Google Shape;111;p20"/>
          <p:cNvSpPr txBox="1"/>
          <p:nvPr/>
        </p:nvSpPr>
        <p:spPr>
          <a:xfrm>
            <a:off x="49475" y="4055475"/>
            <a:ext cx="1533300" cy="8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Source: </a:t>
            </a:r>
            <a:r>
              <a:rPr lang="en" sz="1600" u="sng">
                <a:solidFill>
                  <a:schemeClr val="hlink"/>
                </a:solidFill>
                <a:latin typeface="Calibri"/>
                <a:ea typeface="Calibri"/>
                <a:cs typeface="Calibri"/>
                <a:sym typeface="Calibri"/>
                <a:hlinkClick r:id="rId4"/>
              </a:rPr>
              <a:t>oregonsatf.org</a:t>
            </a:r>
            <a:endParaRPr sz="1600">
              <a:latin typeface="Calibri"/>
              <a:ea typeface="Calibri"/>
              <a:cs typeface="Calibri"/>
              <a:sym typeface="Calibri"/>
            </a:endParaRPr>
          </a:p>
        </p:txBody>
      </p:sp>
      <p:sp>
        <p:nvSpPr>
          <p:cNvPr id="112" name="Google Shape;112;p20"/>
          <p:cNvSpPr/>
          <p:nvPr/>
        </p:nvSpPr>
        <p:spPr>
          <a:xfrm>
            <a:off x="3609975" y="1943100"/>
            <a:ext cx="800100" cy="5526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5181450" y="2028825"/>
            <a:ext cx="800100" cy="7086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3452850" y="2933700"/>
            <a:ext cx="1071600" cy="6228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p:nvPr/>
        </p:nvSpPr>
        <p:spPr>
          <a:xfrm>
            <a:off x="881603" y="1302200"/>
            <a:ext cx="3236700" cy="2088900"/>
          </a:xfrm>
          <a:prstGeom prst="rect">
            <a:avLst/>
          </a:prstGeom>
          <a:solidFill>
            <a:schemeClr val="accent4"/>
          </a:solidFill>
          <a:ln>
            <a:noFill/>
          </a:ln>
        </p:spPr>
        <p:txBody>
          <a:bodyPr spcFirstLastPara="1" wrap="square" lIns="205725" tIns="205725" rIns="205725" bIns="205725" anchor="ctr" anchorCtr="0">
            <a:noAutofit/>
          </a:bodyPr>
          <a:lstStyle/>
          <a:p>
            <a:pPr marL="0" lvl="0" indent="0" algn="l" rtl="0">
              <a:spcBef>
                <a:spcPts val="0"/>
              </a:spcBef>
              <a:spcAft>
                <a:spcPts val="0"/>
              </a:spcAft>
              <a:buNone/>
            </a:pPr>
            <a:r>
              <a:rPr lang="en" sz="2400" b="1">
                <a:solidFill>
                  <a:srgbClr val="434343"/>
                </a:solidFill>
                <a:latin typeface="Calibri"/>
                <a:ea typeface="Calibri"/>
                <a:cs typeface="Calibri"/>
                <a:sym typeface="Calibri"/>
              </a:rPr>
              <a:t>Roughly </a:t>
            </a:r>
            <a:r>
              <a:rPr lang="en" sz="2400" b="1">
                <a:solidFill>
                  <a:srgbClr val="FFFFFF"/>
                </a:solidFill>
                <a:latin typeface="Calibri"/>
                <a:ea typeface="Calibri"/>
                <a:cs typeface="Calibri"/>
                <a:sym typeface="Calibri"/>
              </a:rPr>
              <a:t>1 in 10</a:t>
            </a:r>
            <a:r>
              <a:rPr lang="en" sz="2400" b="1">
                <a:solidFill>
                  <a:srgbClr val="434343"/>
                </a:solidFill>
                <a:latin typeface="Calibri"/>
                <a:ea typeface="Calibri"/>
                <a:cs typeface="Calibri"/>
                <a:sym typeface="Calibri"/>
              </a:rPr>
              <a:t> Oregon youth are </a:t>
            </a:r>
            <a:r>
              <a:rPr lang="en" sz="2400" b="1">
                <a:solidFill>
                  <a:srgbClr val="FFFFFF"/>
                </a:solidFill>
                <a:latin typeface="Calibri"/>
                <a:ea typeface="Calibri"/>
                <a:cs typeface="Calibri"/>
                <a:sym typeface="Calibri"/>
              </a:rPr>
              <a:t>gay, lesbian, or bisexual</a:t>
            </a:r>
            <a:r>
              <a:rPr lang="en" sz="1800" b="1">
                <a:solidFill>
                  <a:srgbClr val="434343"/>
                </a:solidFill>
                <a:latin typeface="Calibri"/>
                <a:ea typeface="Calibri"/>
                <a:cs typeface="Calibri"/>
                <a:sym typeface="Calibri"/>
              </a:rPr>
              <a:t> </a:t>
            </a:r>
            <a:endParaRPr sz="1800" b="1">
              <a:solidFill>
                <a:srgbClr val="434343"/>
              </a:solidFill>
              <a:latin typeface="Calibri"/>
              <a:ea typeface="Calibri"/>
              <a:cs typeface="Calibri"/>
              <a:sym typeface="Calibri"/>
            </a:endParaRPr>
          </a:p>
          <a:p>
            <a:pPr marL="0" lvl="0" indent="0" algn="l" rtl="0">
              <a:spcBef>
                <a:spcPts val="0"/>
              </a:spcBef>
              <a:spcAft>
                <a:spcPts val="0"/>
              </a:spcAft>
              <a:buNone/>
            </a:pPr>
            <a:endParaRPr sz="1100" b="1">
              <a:solidFill>
                <a:srgbClr val="434343"/>
              </a:solidFill>
              <a:latin typeface="Calibri"/>
              <a:ea typeface="Calibri"/>
              <a:cs typeface="Calibri"/>
              <a:sym typeface="Calibri"/>
            </a:endParaRPr>
          </a:p>
          <a:p>
            <a:pPr marL="0" lvl="0" indent="0" algn="l" rtl="0">
              <a:spcBef>
                <a:spcPts val="0"/>
              </a:spcBef>
              <a:spcAft>
                <a:spcPts val="0"/>
              </a:spcAft>
              <a:buNone/>
            </a:pPr>
            <a:r>
              <a:rPr lang="en" sz="1100" b="1">
                <a:solidFill>
                  <a:srgbClr val="434343"/>
                </a:solidFill>
                <a:latin typeface="Calibri"/>
                <a:ea typeface="Calibri"/>
                <a:cs typeface="Calibri"/>
                <a:sym typeface="Calibri"/>
              </a:rPr>
              <a:t>9.9% of 8th Graders</a:t>
            </a:r>
            <a:endParaRPr sz="1100" b="1">
              <a:solidFill>
                <a:srgbClr val="434343"/>
              </a:solidFill>
              <a:latin typeface="Calibri"/>
              <a:ea typeface="Calibri"/>
              <a:cs typeface="Calibri"/>
              <a:sym typeface="Calibri"/>
            </a:endParaRPr>
          </a:p>
          <a:p>
            <a:pPr marL="0" lvl="0" indent="0" algn="l" rtl="0">
              <a:spcBef>
                <a:spcPts val="0"/>
              </a:spcBef>
              <a:spcAft>
                <a:spcPts val="0"/>
              </a:spcAft>
              <a:buNone/>
            </a:pPr>
            <a:r>
              <a:rPr lang="en" sz="1100" b="1">
                <a:solidFill>
                  <a:srgbClr val="434343"/>
                </a:solidFill>
                <a:latin typeface="Calibri"/>
                <a:ea typeface="Calibri"/>
                <a:cs typeface="Calibri"/>
                <a:sym typeface="Calibri"/>
              </a:rPr>
              <a:t>12.6% of 11th Graders</a:t>
            </a:r>
            <a:endParaRPr sz="1100" b="1">
              <a:solidFill>
                <a:srgbClr val="434343"/>
              </a:solidFill>
              <a:latin typeface="Calibri"/>
              <a:ea typeface="Calibri"/>
              <a:cs typeface="Calibri"/>
              <a:sym typeface="Calibri"/>
            </a:endParaRPr>
          </a:p>
        </p:txBody>
      </p:sp>
      <p:sp>
        <p:nvSpPr>
          <p:cNvPr id="121" name="Google Shape;121;p21"/>
          <p:cNvSpPr txBox="1">
            <a:spLocks noGrp="1"/>
          </p:cNvSpPr>
          <p:nvPr>
            <p:ph type="title"/>
          </p:nvPr>
        </p:nvSpPr>
        <p:spPr>
          <a:xfrm>
            <a:off x="120178" y="103909"/>
            <a:ext cx="8924400" cy="595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2700"/>
              <a:buFont typeface="Corbel"/>
              <a:buNone/>
            </a:pPr>
            <a:r>
              <a:rPr lang="en" sz="3000"/>
              <a:t>2019 Oregon Healthy Teens Data</a:t>
            </a:r>
            <a:endParaRPr sz="3000"/>
          </a:p>
        </p:txBody>
      </p:sp>
      <p:sp>
        <p:nvSpPr>
          <p:cNvPr id="122" name="Google Shape;122;p21"/>
          <p:cNvSpPr txBox="1"/>
          <p:nvPr/>
        </p:nvSpPr>
        <p:spPr>
          <a:xfrm>
            <a:off x="196856" y="4493328"/>
            <a:ext cx="1516200" cy="33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800">
                <a:solidFill>
                  <a:srgbClr val="7F7F7F"/>
                </a:solidFill>
              </a:rPr>
              <a:t>Source: </a:t>
            </a:r>
            <a:r>
              <a:rPr lang="en" sz="800" u="sng">
                <a:solidFill>
                  <a:schemeClr val="hlink"/>
                </a:solidFill>
                <a:hlinkClick r:id="rId3"/>
              </a:rPr>
              <a:t>2019 Oregon Healthy Teens Survey</a:t>
            </a:r>
            <a:endParaRPr sz="800">
              <a:solidFill>
                <a:srgbClr val="7F7F7F"/>
              </a:solidFill>
            </a:endParaRPr>
          </a:p>
        </p:txBody>
      </p:sp>
      <p:sp>
        <p:nvSpPr>
          <p:cNvPr id="123" name="Google Shape;123;p21"/>
          <p:cNvSpPr/>
          <p:nvPr/>
        </p:nvSpPr>
        <p:spPr>
          <a:xfrm>
            <a:off x="4514125" y="1345551"/>
            <a:ext cx="3630000" cy="2002200"/>
          </a:xfrm>
          <a:prstGeom prst="rect">
            <a:avLst/>
          </a:prstGeom>
          <a:solidFill>
            <a:srgbClr val="90BB20"/>
          </a:solidFill>
          <a:ln>
            <a:noFill/>
          </a:ln>
        </p:spPr>
        <p:txBody>
          <a:bodyPr spcFirstLastPara="1" wrap="square" lIns="205725" tIns="205725" rIns="205725" bIns="205725" anchor="ctr" anchorCtr="0">
            <a:noAutofit/>
          </a:bodyPr>
          <a:lstStyle/>
          <a:p>
            <a:pPr marL="0" lvl="0" indent="0" algn="l" rtl="0">
              <a:spcBef>
                <a:spcPts val="0"/>
              </a:spcBef>
              <a:spcAft>
                <a:spcPts val="0"/>
              </a:spcAft>
              <a:buNone/>
            </a:pPr>
            <a:r>
              <a:rPr lang="en" sz="2600" b="1">
                <a:solidFill>
                  <a:srgbClr val="434343"/>
                </a:solidFill>
                <a:latin typeface="Calibri"/>
                <a:ea typeface="Calibri"/>
                <a:cs typeface="Calibri"/>
                <a:sym typeface="Calibri"/>
              </a:rPr>
              <a:t>About </a:t>
            </a:r>
            <a:r>
              <a:rPr lang="en" sz="2600" b="1">
                <a:solidFill>
                  <a:srgbClr val="FFFFFF"/>
                </a:solidFill>
                <a:latin typeface="Calibri"/>
                <a:ea typeface="Calibri"/>
                <a:cs typeface="Calibri"/>
                <a:sym typeface="Calibri"/>
              </a:rPr>
              <a:t>6%</a:t>
            </a:r>
            <a:r>
              <a:rPr lang="en" sz="2600" b="1">
                <a:solidFill>
                  <a:srgbClr val="434343"/>
                </a:solidFill>
                <a:latin typeface="Calibri"/>
                <a:ea typeface="Calibri"/>
                <a:cs typeface="Calibri"/>
                <a:sym typeface="Calibri"/>
              </a:rPr>
              <a:t> of Oregon youth specify a </a:t>
            </a:r>
            <a:r>
              <a:rPr lang="en" sz="2600" b="1">
                <a:solidFill>
                  <a:srgbClr val="FFFFFF"/>
                </a:solidFill>
                <a:latin typeface="Calibri"/>
                <a:ea typeface="Calibri"/>
                <a:cs typeface="Calibri"/>
                <a:sym typeface="Calibri"/>
              </a:rPr>
              <a:t>non-</a:t>
            </a:r>
            <a:br>
              <a:rPr lang="en" sz="2600" b="1">
                <a:solidFill>
                  <a:srgbClr val="FFFFFF"/>
                </a:solidFill>
                <a:latin typeface="Calibri"/>
                <a:ea typeface="Calibri"/>
                <a:cs typeface="Calibri"/>
                <a:sym typeface="Calibri"/>
              </a:rPr>
            </a:br>
            <a:r>
              <a:rPr lang="en" sz="2600" b="1">
                <a:solidFill>
                  <a:srgbClr val="FFFFFF"/>
                </a:solidFill>
                <a:latin typeface="Calibri"/>
                <a:ea typeface="Calibri"/>
                <a:cs typeface="Calibri"/>
                <a:sym typeface="Calibri"/>
              </a:rPr>
              <a:t>binary gender </a:t>
            </a:r>
            <a:r>
              <a:rPr lang="en" sz="1100" b="1">
                <a:solidFill>
                  <a:srgbClr val="434343"/>
                </a:solidFill>
                <a:latin typeface="Calibri"/>
                <a:ea typeface="Calibri"/>
                <a:cs typeface="Calibri"/>
                <a:sym typeface="Calibri"/>
              </a:rPr>
              <a:t/>
            </a:r>
            <a:br>
              <a:rPr lang="en" sz="1100" b="1">
                <a:solidFill>
                  <a:srgbClr val="434343"/>
                </a:solidFill>
                <a:latin typeface="Calibri"/>
                <a:ea typeface="Calibri"/>
                <a:cs typeface="Calibri"/>
                <a:sym typeface="Calibri"/>
              </a:rPr>
            </a:br>
            <a:endParaRPr sz="300" b="1">
              <a:solidFill>
                <a:srgbClr val="434343"/>
              </a:solidFill>
              <a:latin typeface="Calibri"/>
              <a:ea typeface="Calibri"/>
              <a:cs typeface="Calibri"/>
              <a:sym typeface="Calibri"/>
            </a:endParaRPr>
          </a:p>
          <a:p>
            <a:pPr marL="0" lvl="0" indent="0" algn="l" rtl="0">
              <a:spcBef>
                <a:spcPts val="0"/>
              </a:spcBef>
              <a:spcAft>
                <a:spcPts val="0"/>
              </a:spcAft>
              <a:buNone/>
            </a:pPr>
            <a:r>
              <a:rPr lang="en" sz="1100" b="1">
                <a:solidFill>
                  <a:srgbClr val="434343"/>
                </a:solidFill>
                <a:latin typeface="Calibri"/>
                <a:ea typeface="Calibri"/>
                <a:cs typeface="Calibri"/>
                <a:sym typeface="Calibri"/>
              </a:rPr>
              <a:t>6.1% of 8th Graders       </a:t>
            </a:r>
            <a:endParaRPr sz="1100" b="1">
              <a:solidFill>
                <a:srgbClr val="434343"/>
              </a:solidFill>
              <a:latin typeface="Calibri"/>
              <a:ea typeface="Calibri"/>
              <a:cs typeface="Calibri"/>
              <a:sym typeface="Calibri"/>
            </a:endParaRPr>
          </a:p>
          <a:p>
            <a:pPr marL="0" lvl="0" indent="0" algn="l" rtl="0">
              <a:spcBef>
                <a:spcPts val="0"/>
              </a:spcBef>
              <a:spcAft>
                <a:spcPts val="0"/>
              </a:spcAft>
              <a:buNone/>
            </a:pPr>
            <a:r>
              <a:rPr lang="en" sz="1100" b="1">
                <a:solidFill>
                  <a:srgbClr val="434343"/>
                </a:solidFill>
                <a:latin typeface="Calibri"/>
                <a:ea typeface="Calibri"/>
                <a:cs typeface="Calibri"/>
                <a:sym typeface="Calibri"/>
              </a:rPr>
              <a:t>5.5% of 11th Graders</a:t>
            </a:r>
            <a:endParaRPr sz="1100" b="1">
              <a:solidFill>
                <a:srgbClr val="434343"/>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Oregon Safe Schools Report 2020</a:t>
            </a:r>
            <a:endParaRPr/>
          </a:p>
        </p:txBody>
      </p:sp>
      <p:pic>
        <p:nvPicPr>
          <p:cNvPr id="129" name="Google Shape;129;p22"/>
          <p:cNvPicPr preferRelativeResize="0"/>
          <p:nvPr/>
        </p:nvPicPr>
        <p:blipFill rotWithShape="1">
          <a:blip r:embed="rId3">
            <a:alphaModFix/>
          </a:blip>
          <a:srcRect l="3315" t="21507" r="68320" b="43379"/>
          <a:stretch/>
        </p:blipFill>
        <p:spPr>
          <a:xfrm>
            <a:off x="1194050" y="822925"/>
            <a:ext cx="6378399" cy="3209925"/>
          </a:xfrm>
          <a:prstGeom prst="rect">
            <a:avLst/>
          </a:prstGeom>
          <a:noFill/>
          <a:ln>
            <a:noFill/>
          </a:ln>
        </p:spPr>
      </p:pic>
      <p:sp>
        <p:nvSpPr>
          <p:cNvPr id="130" name="Google Shape;130;p22"/>
          <p:cNvSpPr/>
          <p:nvPr/>
        </p:nvSpPr>
        <p:spPr>
          <a:xfrm>
            <a:off x="4076700" y="1219200"/>
            <a:ext cx="3705300" cy="9249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a:off x="3995850" y="3152650"/>
            <a:ext cx="3867000" cy="10575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2"/>
          <p:cNvPicPr preferRelativeResize="0"/>
          <p:nvPr/>
        </p:nvPicPr>
        <p:blipFill>
          <a:blip r:embed="rId4">
            <a:alphaModFix/>
          </a:blip>
          <a:stretch>
            <a:fillRect/>
          </a:stretch>
        </p:blipFill>
        <p:spPr>
          <a:xfrm>
            <a:off x="7028974" y="103900"/>
            <a:ext cx="1857850" cy="924800"/>
          </a:xfrm>
          <a:prstGeom prst="rect">
            <a:avLst/>
          </a:prstGeom>
          <a:noFill/>
          <a:ln>
            <a:noFill/>
          </a:ln>
        </p:spPr>
      </p:pic>
      <p:sp>
        <p:nvSpPr>
          <p:cNvPr id="133" name="Google Shape;133;p22"/>
          <p:cNvSpPr/>
          <p:nvPr/>
        </p:nvSpPr>
        <p:spPr>
          <a:xfrm>
            <a:off x="723900" y="3107950"/>
            <a:ext cx="3705300" cy="9249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p:nvPr/>
        </p:nvSpPr>
        <p:spPr>
          <a:xfrm>
            <a:off x="210725" y="699100"/>
            <a:ext cx="3306600" cy="4064400"/>
          </a:xfrm>
          <a:prstGeom prst="rect">
            <a:avLst/>
          </a:prstGeom>
          <a:solidFill>
            <a:srgbClr val="F1C232"/>
          </a:solidFill>
          <a:ln>
            <a:noFill/>
          </a:ln>
        </p:spPr>
        <p:txBody>
          <a:bodyPr spcFirstLastPara="1" wrap="square" lIns="274300" tIns="274300" rIns="274300" bIns="274300" anchor="ctr" anchorCtr="0">
            <a:noAutofit/>
          </a:bodyPr>
          <a:lstStyle/>
          <a:p>
            <a:pPr marL="0" lvl="0" indent="0" algn="l" rtl="0">
              <a:spcBef>
                <a:spcPts val="0"/>
              </a:spcBef>
              <a:spcAft>
                <a:spcPts val="0"/>
              </a:spcAft>
              <a:buNone/>
            </a:pPr>
            <a:r>
              <a:rPr lang="en" sz="8000" b="1">
                <a:solidFill>
                  <a:srgbClr val="FFFFFF"/>
                </a:solidFill>
                <a:latin typeface="Calibri"/>
                <a:ea typeface="Calibri"/>
                <a:cs typeface="Calibri"/>
                <a:sym typeface="Calibri"/>
              </a:rPr>
              <a:t>98.5%</a:t>
            </a:r>
            <a:endParaRPr sz="8000" b="1">
              <a:solidFill>
                <a:srgbClr val="FFFFFF"/>
              </a:solidFill>
              <a:latin typeface="Calibri"/>
              <a:ea typeface="Calibri"/>
              <a:cs typeface="Calibri"/>
              <a:sym typeface="Calibri"/>
            </a:endParaRPr>
          </a:p>
          <a:p>
            <a:pPr marL="0" lvl="0" indent="0" algn="l" rtl="0">
              <a:spcBef>
                <a:spcPts val="0"/>
              </a:spcBef>
              <a:spcAft>
                <a:spcPts val="0"/>
              </a:spcAft>
              <a:buNone/>
            </a:pPr>
            <a:r>
              <a:rPr lang="en" sz="2400" b="1">
                <a:solidFill>
                  <a:srgbClr val="434343"/>
                </a:solidFill>
                <a:latin typeface="Calibri"/>
                <a:ea typeface="Calibri"/>
                <a:cs typeface="Calibri"/>
                <a:sym typeface="Calibri"/>
              </a:rPr>
              <a:t>Almost all of LGBTQ students heard </a:t>
            </a:r>
            <a:r>
              <a:rPr lang="en" sz="2400" b="1">
                <a:solidFill>
                  <a:srgbClr val="FFFFFF"/>
                </a:solidFill>
                <a:latin typeface="Calibri"/>
                <a:ea typeface="Calibri"/>
                <a:cs typeface="Calibri"/>
                <a:sym typeface="Calibri"/>
              </a:rPr>
              <a:t>“gay” used in a negative way</a:t>
            </a:r>
            <a:r>
              <a:rPr lang="en" sz="2400" b="1">
                <a:solidFill>
                  <a:srgbClr val="434343"/>
                </a:solidFill>
                <a:latin typeface="Calibri"/>
                <a:ea typeface="Calibri"/>
                <a:cs typeface="Calibri"/>
                <a:sym typeface="Calibri"/>
              </a:rPr>
              <a:t> (e.g., “that’s so gay”) at school. </a:t>
            </a:r>
            <a:br>
              <a:rPr lang="en" sz="2400" b="1">
                <a:solidFill>
                  <a:srgbClr val="434343"/>
                </a:solidFill>
                <a:latin typeface="Calibri"/>
                <a:ea typeface="Calibri"/>
                <a:cs typeface="Calibri"/>
                <a:sym typeface="Calibri"/>
              </a:rPr>
            </a:br>
            <a:r>
              <a:rPr lang="en" sz="800" b="1">
                <a:solidFill>
                  <a:srgbClr val="434343"/>
                </a:solidFill>
                <a:latin typeface="Calibri"/>
                <a:ea typeface="Calibri"/>
                <a:cs typeface="Calibri"/>
                <a:sym typeface="Calibri"/>
              </a:rPr>
              <a:t/>
            </a:r>
            <a:br>
              <a:rPr lang="en" sz="800" b="1">
                <a:solidFill>
                  <a:srgbClr val="434343"/>
                </a:solidFill>
                <a:latin typeface="Calibri"/>
                <a:ea typeface="Calibri"/>
                <a:cs typeface="Calibri"/>
                <a:sym typeface="Calibri"/>
              </a:rPr>
            </a:br>
            <a:r>
              <a:rPr lang="en" sz="1200" u="sng">
                <a:solidFill>
                  <a:srgbClr val="666666"/>
                </a:solidFill>
                <a:latin typeface="Calibri"/>
                <a:ea typeface="Calibri"/>
                <a:cs typeface="Calibri"/>
                <a:sym typeface="Calibri"/>
                <a:hlinkClick r:id="rId3"/>
              </a:rPr>
              <a:t>2017 GLSEN School Climate Survey</a:t>
            </a:r>
            <a:endParaRPr sz="1200" b="1">
              <a:solidFill>
                <a:srgbClr val="666666"/>
              </a:solidFill>
              <a:latin typeface="Calibri"/>
              <a:ea typeface="Calibri"/>
              <a:cs typeface="Calibri"/>
              <a:sym typeface="Calibri"/>
            </a:endParaRPr>
          </a:p>
          <a:p>
            <a:pPr marL="0" lvl="0" indent="0" algn="l" rtl="0">
              <a:spcBef>
                <a:spcPts val="0"/>
              </a:spcBef>
              <a:spcAft>
                <a:spcPts val="0"/>
              </a:spcAft>
              <a:buNone/>
            </a:pPr>
            <a:endParaRPr sz="1200" b="1">
              <a:solidFill>
                <a:srgbClr val="666666"/>
              </a:solidFill>
              <a:latin typeface="Calibri"/>
              <a:ea typeface="Calibri"/>
              <a:cs typeface="Calibri"/>
              <a:sym typeface="Calibri"/>
            </a:endParaRPr>
          </a:p>
        </p:txBody>
      </p:sp>
      <p:sp>
        <p:nvSpPr>
          <p:cNvPr id="140" name="Google Shape;140;p23"/>
          <p:cNvSpPr/>
          <p:nvPr/>
        </p:nvSpPr>
        <p:spPr>
          <a:xfrm>
            <a:off x="3667600" y="699100"/>
            <a:ext cx="5293800" cy="2502900"/>
          </a:xfrm>
          <a:prstGeom prst="rect">
            <a:avLst/>
          </a:prstGeom>
          <a:solidFill>
            <a:srgbClr val="BFBFBF"/>
          </a:solidFill>
          <a:ln>
            <a:noFill/>
          </a:ln>
        </p:spPr>
        <p:txBody>
          <a:bodyPr spcFirstLastPara="1" wrap="square" lIns="274300" tIns="274300" rIns="274300" bIns="274300" anchor="ctr" anchorCtr="0">
            <a:noAutofit/>
          </a:bodyPr>
          <a:lstStyle/>
          <a:p>
            <a:pPr marL="0" lvl="0" indent="0" algn="l" rtl="0">
              <a:spcBef>
                <a:spcPts val="0"/>
              </a:spcBef>
              <a:spcAft>
                <a:spcPts val="0"/>
              </a:spcAft>
              <a:buNone/>
            </a:pPr>
            <a:r>
              <a:rPr lang="en" b="1">
                <a:solidFill>
                  <a:srgbClr val="434343"/>
                </a:solidFill>
                <a:latin typeface="Calibri"/>
                <a:ea typeface="Calibri"/>
                <a:cs typeface="Calibri"/>
                <a:sym typeface="Calibri"/>
              </a:rPr>
              <a:t>Compared to LGBTQ students with no supportive school </a:t>
            </a:r>
            <a:br>
              <a:rPr lang="en" b="1">
                <a:solidFill>
                  <a:srgbClr val="434343"/>
                </a:solidFill>
                <a:latin typeface="Calibri"/>
                <a:ea typeface="Calibri"/>
                <a:cs typeface="Calibri"/>
                <a:sym typeface="Calibri"/>
              </a:rPr>
            </a:br>
            <a:r>
              <a:rPr lang="en" b="1">
                <a:solidFill>
                  <a:srgbClr val="434343"/>
                </a:solidFill>
                <a:latin typeface="Calibri"/>
                <a:ea typeface="Calibri"/>
                <a:cs typeface="Calibri"/>
                <a:sym typeface="Calibri"/>
              </a:rPr>
              <a:t>staff, students with </a:t>
            </a:r>
            <a:r>
              <a:rPr lang="en" b="1">
                <a:solidFill>
                  <a:srgbClr val="FFFFFF"/>
                </a:solidFill>
                <a:latin typeface="Calibri"/>
                <a:ea typeface="Calibri"/>
                <a:cs typeface="Calibri"/>
                <a:sym typeface="Calibri"/>
              </a:rPr>
              <a:t>supportive staff</a:t>
            </a:r>
            <a:r>
              <a:rPr lang="en" b="1">
                <a:solidFill>
                  <a:srgbClr val="434343"/>
                </a:solidFill>
                <a:latin typeface="Calibri"/>
                <a:ea typeface="Calibri"/>
                <a:cs typeface="Calibri"/>
                <a:sym typeface="Calibri"/>
              </a:rPr>
              <a:t>  at their school:</a:t>
            </a:r>
            <a:endParaRPr b="1">
              <a:solidFill>
                <a:srgbClr val="434343"/>
              </a:solidFill>
              <a:latin typeface="Calibri"/>
              <a:ea typeface="Calibri"/>
              <a:cs typeface="Calibri"/>
              <a:sym typeface="Calibri"/>
            </a:endParaRPr>
          </a:p>
          <a:p>
            <a:pPr marL="342900" lvl="0" indent="-228600" algn="l" rtl="0">
              <a:spcBef>
                <a:spcPts val="0"/>
              </a:spcBef>
              <a:spcAft>
                <a:spcPts val="0"/>
              </a:spcAft>
              <a:buClr>
                <a:srgbClr val="434343"/>
              </a:buClr>
              <a:buSzPts val="1800"/>
              <a:buFont typeface="Calibri"/>
              <a:buChar char="●"/>
            </a:pPr>
            <a:r>
              <a:rPr lang="en" sz="1800" b="1">
                <a:solidFill>
                  <a:srgbClr val="434343"/>
                </a:solidFill>
                <a:latin typeface="Calibri"/>
                <a:ea typeface="Calibri"/>
                <a:cs typeface="Calibri"/>
                <a:sym typeface="Calibri"/>
              </a:rPr>
              <a:t>Were </a:t>
            </a:r>
            <a:r>
              <a:rPr lang="en" sz="1800" b="1">
                <a:solidFill>
                  <a:srgbClr val="FFFFFF"/>
                </a:solidFill>
                <a:latin typeface="Calibri"/>
                <a:ea typeface="Calibri"/>
                <a:cs typeface="Calibri"/>
                <a:sym typeface="Calibri"/>
              </a:rPr>
              <a:t>less likely to miss school</a:t>
            </a:r>
            <a:r>
              <a:rPr lang="en" sz="1800" b="1">
                <a:solidFill>
                  <a:srgbClr val="434343"/>
                </a:solidFill>
                <a:latin typeface="Calibri"/>
                <a:ea typeface="Calibri"/>
                <a:cs typeface="Calibri"/>
                <a:sym typeface="Calibri"/>
              </a:rPr>
              <a:t> because they felt unsafe (20.1% vs. 48.8%) </a:t>
            </a:r>
            <a:endParaRPr sz="1800" b="1">
              <a:solidFill>
                <a:srgbClr val="434343"/>
              </a:solidFill>
              <a:latin typeface="Calibri"/>
              <a:ea typeface="Calibri"/>
              <a:cs typeface="Calibri"/>
              <a:sym typeface="Calibri"/>
            </a:endParaRPr>
          </a:p>
          <a:p>
            <a:pPr marL="342900" lvl="0" indent="-215900" algn="l" rtl="0">
              <a:spcBef>
                <a:spcPts val="0"/>
              </a:spcBef>
              <a:spcAft>
                <a:spcPts val="0"/>
              </a:spcAft>
              <a:buClr>
                <a:srgbClr val="434343"/>
              </a:buClr>
              <a:buSzPts val="1600"/>
              <a:buFont typeface="Calibri"/>
              <a:buChar char="●"/>
            </a:pPr>
            <a:r>
              <a:rPr lang="en" sz="1800" b="1">
                <a:solidFill>
                  <a:srgbClr val="434343"/>
                </a:solidFill>
                <a:latin typeface="Calibri"/>
                <a:ea typeface="Calibri"/>
                <a:cs typeface="Calibri"/>
                <a:sym typeface="Calibri"/>
              </a:rPr>
              <a:t>Felt </a:t>
            </a:r>
            <a:r>
              <a:rPr lang="en" sz="1800" b="1">
                <a:solidFill>
                  <a:srgbClr val="FFFFFF"/>
                </a:solidFill>
                <a:latin typeface="Calibri"/>
                <a:ea typeface="Calibri"/>
                <a:cs typeface="Calibri"/>
                <a:sym typeface="Calibri"/>
              </a:rPr>
              <a:t>greater belonging</a:t>
            </a:r>
            <a:r>
              <a:rPr lang="en" sz="1800" b="1">
                <a:solidFill>
                  <a:srgbClr val="434343"/>
                </a:solidFill>
                <a:latin typeface="Calibri"/>
                <a:ea typeface="Calibri"/>
                <a:cs typeface="Calibri"/>
                <a:sym typeface="Calibri"/>
              </a:rPr>
              <a:t> to their school community</a:t>
            </a:r>
            <a:r>
              <a:rPr lang="en" sz="1600" b="1">
                <a:solidFill>
                  <a:srgbClr val="434343"/>
                </a:solidFill>
                <a:latin typeface="Calibri"/>
                <a:ea typeface="Calibri"/>
                <a:cs typeface="Calibri"/>
                <a:sym typeface="Calibri"/>
              </a:rPr>
              <a:t> </a:t>
            </a:r>
            <a:endParaRPr sz="1600" b="1">
              <a:solidFill>
                <a:srgbClr val="434343"/>
              </a:solidFill>
              <a:latin typeface="Calibri"/>
              <a:ea typeface="Calibri"/>
              <a:cs typeface="Calibri"/>
              <a:sym typeface="Calibri"/>
            </a:endParaRPr>
          </a:p>
          <a:p>
            <a:pPr marL="0" lvl="0" indent="0" algn="l" rtl="0">
              <a:spcBef>
                <a:spcPts val="0"/>
              </a:spcBef>
              <a:spcAft>
                <a:spcPts val="0"/>
              </a:spcAft>
              <a:buNone/>
            </a:pPr>
            <a:endParaRPr sz="900" b="1">
              <a:solidFill>
                <a:srgbClr val="434343"/>
              </a:solidFill>
              <a:latin typeface="Calibri"/>
              <a:ea typeface="Calibri"/>
              <a:cs typeface="Calibri"/>
              <a:sym typeface="Calibri"/>
            </a:endParaRPr>
          </a:p>
          <a:p>
            <a:pPr marL="0" lvl="0" indent="0" algn="l" rtl="0">
              <a:spcBef>
                <a:spcPts val="0"/>
              </a:spcBef>
              <a:spcAft>
                <a:spcPts val="0"/>
              </a:spcAft>
              <a:buNone/>
            </a:pPr>
            <a:r>
              <a:rPr lang="en" sz="1200" u="sng">
                <a:solidFill>
                  <a:srgbClr val="666666"/>
                </a:solidFill>
                <a:latin typeface="Calibri"/>
                <a:ea typeface="Calibri"/>
                <a:cs typeface="Calibri"/>
                <a:sym typeface="Calibri"/>
                <a:hlinkClick r:id="rId3"/>
              </a:rPr>
              <a:t>2017 GLSEN School Climate Survey</a:t>
            </a:r>
            <a:endParaRPr sz="1200" b="1">
              <a:solidFill>
                <a:srgbClr val="434343"/>
              </a:solidFill>
              <a:latin typeface="Calibri"/>
              <a:ea typeface="Calibri"/>
              <a:cs typeface="Calibri"/>
              <a:sym typeface="Calibri"/>
            </a:endParaRPr>
          </a:p>
        </p:txBody>
      </p:sp>
      <p:sp>
        <p:nvSpPr>
          <p:cNvPr id="141" name="Google Shape;141;p23">
            <a:hlinkClick r:id="rId4"/>
          </p:cNvPr>
          <p:cNvSpPr/>
          <p:nvPr/>
        </p:nvSpPr>
        <p:spPr>
          <a:xfrm>
            <a:off x="3667600" y="3437850"/>
            <a:ext cx="5293800" cy="1314300"/>
          </a:xfrm>
          <a:prstGeom prst="rect">
            <a:avLst/>
          </a:prstGeom>
          <a:solidFill>
            <a:schemeClr val="accent3"/>
          </a:solidFill>
          <a:ln>
            <a:noFill/>
          </a:ln>
        </p:spPr>
        <p:txBody>
          <a:bodyPr spcFirstLastPara="1" wrap="square" lIns="274300" tIns="274300" rIns="274300" bIns="274300" anchor="ctr" anchorCtr="0">
            <a:noAutofit/>
          </a:bodyPr>
          <a:lstStyle/>
          <a:p>
            <a:pPr marL="0" lvl="0" indent="0" algn="l" rtl="0">
              <a:spcBef>
                <a:spcPts val="0"/>
              </a:spcBef>
              <a:spcAft>
                <a:spcPts val="0"/>
              </a:spcAft>
              <a:buNone/>
            </a:pPr>
            <a:r>
              <a:rPr lang="en" sz="1800" b="1">
                <a:solidFill>
                  <a:srgbClr val="FFFFFF"/>
                </a:solidFill>
                <a:latin typeface="Calibri"/>
                <a:ea typeface="Calibri"/>
                <a:cs typeface="Calibri"/>
                <a:sym typeface="Calibri"/>
              </a:rPr>
              <a:t>1 in 5</a:t>
            </a:r>
            <a:r>
              <a:rPr lang="en" sz="1800" b="1">
                <a:solidFill>
                  <a:srgbClr val="434343"/>
                </a:solidFill>
                <a:latin typeface="Calibri"/>
                <a:ea typeface="Calibri"/>
                <a:cs typeface="Calibri"/>
                <a:sym typeface="Calibri"/>
              </a:rPr>
              <a:t> LGBT students report being bullied due to </a:t>
            </a:r>
            <a:r>
              <a:rPr lang="en" sz="1800" b="1">
                <a:solidFill>
                  <a:srgbClr val="FFFFFF"/>
                </a:solidFill>
                <a:latin typeface="Calibri"/>
                <a:ea typeface="Calibri"/>
                <a:cs typeface="Calibri"/>
                <a:sym typeface="Calibri"/>
              </a:rPr>
              <a:t>race, ethnicity, or national origin</a:t>
            </a:r>
            <a:r>
              <a:rPr lang="en" sz="1800" b="1">
                <a:solidFill>
                  <a:srgbClr val="434343"/>
                </a:solidFill>
                <a:latin typeface="Calibri"/>
                <a:ea typeface="Calibri"/>
                <a:cs typeface="Calibri"/>
                <a:sym typeface="Calibri"/>
              </a:rPr>
              <a:t>.</a:t>
            </a:r>
            <a:endParaRPr sz="1800" b="1">
              <a:solidFill>
                <a:srgbClr val="434343"/>
              </a:solidFill>
              <a:latin typeface="Calibri"/>
              <a:ea typeface="Calibri"/>
              <a:cs typeface="Calibri"/>
              <a:sym typeface="Calibri"/>
            </a:endParaRPr>
          </a:p>
          <a:p>
            <a:pPr marL="0" lvl="0" indent="0" algn="l" rtl="0">
              <a:spcBef>
                <a:spcPts val="0"/>
              </a:spcBef>
              <a:spcAft>
                <a:spcPts val="0"/>
              </a:spcAft>
              <a:buNone/>
            </a:pPr>
            <a:endParaRPr b="1">
              <a:solidFill>
                <a:srgbClr val="434343"/>
              </a:solidFill>
              <a:latin typeface="Calibri"/>
              <a:ea typeface="Calibri"/>
              <a:cs typeface="Calibri"/>
              <a:sym typeface="Calibri"/>
            </a:endParaRPr>
          </a:p>
          <a:p>
            <a:pPr marL="0" lvl="0" indent="0" algn="l" rtl="0">
              <a:spcBef>
                <a:spcPts val="0"/>
              </a:spcBef>
              <a:spcAft>
                <a:spcPts val="0"/>
              </a:spcAft>
              <a:buNone/>
            </a:pPr>
            <a:r>
              <a:rPr lang="en" sz="1200" u="sng">
                <a:solidFill>
                  <a:srgbClr val="666666"/>
                </a:solidFill>
                <a:latin typeface="Calibri"/>
                <a:ea typeface="Calibri"/>
                <a:cs typeface="Calibri"/>
                <a:sym typeface="Calibri"/>
                <a:hlinkClick r:id="rId4"/>
              </a:rPr>
              <a:t>GSA Network </a:t>
            </a:r>
            <a:endParaRPr sz="1200">
              <a:solidFill>
                <a:srgbClr val="666666"/>
              </a:solidFill>
              <a:latin typeface="Calibri"/>
              <a:ea typeface="Calibri"/>
              <a:cs typeface="Calibri"/>
              <a:sym typeface="Calibri"/>
            </a:endParaRPr>
          </a:p>
        </p:txBody>
      </p:sp>
      <p:sp>
        <p:nvSpPr>
          <p:cNvPr id="142" name="Google Shape;142;p23"/>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National Data</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LGBTQ+ Students &amp; COVID </a:t>
            </a:r>
            <a:endParaRPr/>
          </a:p>
        </p:txBody>
      </p:sp>
      <p:sp>
        <p:nvSpPr>
          <p:cNvPr id="148" name="Google Shape;148;p24"/>
          <p:cNvSpPr txBox="1"/>
          <p:nvPr/>
        </p:nvSpPr>
        <p:spPr>
          <a:xfrm>
            <a:off x="120175" y="588075"/>
            <a:ext cx="8190000" cy="3614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 sz="2000">
                <a:latin typeface="Calibri"/>
                <a:ea typeface="Calibri"/>
                <a:cs typeface="Calibri"/>
                <a:sym typeface="Calibri"/>
              </a:rPr>
              <a:t>Social connections protect LGBTQ+ youth from depression and suicidality. </a:t>
            </a:r>
            <a:endParaRPr sz="2000">
              <a:latin typeface="Calibri"/>
              <a:ea typeface="Calibri"/>
              <a:cs typeface="Calibri"/>
              <a:sym typeface="Calibri"/>
            </a:endParaRPr>
          </a:p>
          <a:p>
            <a:pPr marL="914400" lvl="1" indent="-330200" algn="l" rtl="0">
              <a:spcBef>
                <a:spcPts val="1000"/>
              </a:spcBef>
              <a:spcAft>
                <a:spcPts val="0"/>
              </a:spcAft>
              <a:buSzPts val="1600"/>
              <a:buFont typeface="Calibri"/>
              <a:buChar char="○"/>
            </a:pPr>
            <a:r>
              <a:rPr lang="en" sz="1800">
                <a:solidFill>
                  <a:schemeClr val="dk1"/>
                </a:solidFill>
                <a:latin typeface="Calibri"/>
                <a:ea typeface="Calibri"/>
                <a:cs typeface="Calibri"/>
                <a:sym typeface="Calibri"/>
              </a:rPr>
              <a:t>LGBTQ+ youth may be losing access to positive connections, including extracurricular activities, as a result of school closings.</a:t>
            </a:r>
            <a:endParaRPr sz="1600">
              <a:latin typeface="Calibri"/>
              <a:ea typeface="Calibri"/>
              <a:cs typeface="Calibri"/>
              <a:sym typeface="Calibri"/>
            </a:endParaRPr>
          </a:p>
          <a:p>
            <a:pPr marL="457200" lvl="0" indent="-355600" algn="l" rtl="0">
              <a:spcBef>
                <a:spcPts val="1000"/>
              </a:spcBef>
              <a:spcAft>
                <a:spcPts val="0"/>
              </a:spcAft>
              <a:buSzPts val="2000"/>
              <a:buFont typeface="Calibri"/>
              <a:buChar char="●"/>
            </a:pPr>
            <a:r>
              <a:rPr lang="en" sz="2000">
                <a:latin typeface="Calibri"/>
                <a:ea typeface="Calibri"/>
                <a:cs typeface="Calibri"/>
                <a:sym typeface="Calibri"/>
              </a:rPr>
              <a:t>Adverse mental health related to being confined in an environment that may be unsupportive or abusive.</a:t>
            </a:r>
            <a:endParaRPr sz="2000">
              <a:latin typeface="Calibri"/>
              <a:ea typeface="Calibri"/>
              <a:cs typeface="Calibri"/>
              <a:sym typeface="Calibri"/>
            </a:endParaRPr>
          </a:p>
          <a:p>
            <a:pPr marL="914400" lvl="1" indent="-342900" algn="l" rtl="0">
              <a:spcBef>
                <a:spcPts val="1000"/>
              </a:spcBef>
              <a:spcAft>
                <a:spcPts val="0"/>
              </a:spcAft>
              <a:buSzPts val="1800"/>
              <a:buFont typeface="Calibri"/>
              <a:buChar char="○"/>
            </a:pPr>
            <a:r>
              <a:rPr lang="en" sz="1800">
                <a:latin typeface="Calibri"/>
                <a:ea typeface="Calibri"/>
                <a:cs typeface="Calibri"/>
                <a:sym typeface="Calibri"/>
              </a:rPr>
              <a:t>Research shows that only one-third of LGBTQ+ youth experience parental acceptance, one-third experience parental rejection, and one-third do not disclose their LGBTQ identity until they are adults</a:t>
            </a:r>
            <a:endParaRPr sz="1800">
              <a:latin typeface="Calibri"/>
              <a:ea typeface="Calibri"/>
              <a:cs typeface="Calibri"/>
              <a:sym typeface="Calibri"/>
            </a:endParaRPr>
          </a:p>
          <a:p>
            <a:pPr marL="457200" lvl="0" indent="-355600" algn="l" rtl="0">
              <a:spcBef>
                <a:spcPts val="1000"/>
              </a:spcBef>
              <a:spcAft>
                <a:spcPts val="1000"/>
              </a:spcAft>
              <a:buSzPts val="2000"/>
              <a:buFont typeface="Calibri"/>
              <a:buChar char="●"/>
            </a:pPr>
            <a:r>
              <a:rPr lang="en" sz="2000">
                <a:latin typeface="Calibri"/>
                <a:ea typeface="Calibri"/>
                <a:cs typeface="Calibri"/>
                <a:sym typeface="Calibri"/>
              </a:rPr>
              <a:t>Economic strains can lead to increases in housing instability, with LGBTQ youth disproportionally impacted by housing instability.</a:t>
            </a:r>
            <a:endParaRPr sz="2000">
              <a:latin typeface="Calibri"/>
              <a:ea typeface="Calibri"/>
              <a:cs typeface="Calibri"/>
              <a:sym typeface="Calibri"/>
            </a:endParaRPr>
          </a:p>
        </p:txBody>
      </p:sp>
      <p:pic>
        <p:nvPicPr>
          <p:cNvPr id="149" name="Google Shape;149;p24"/>
          <p:cNvPicPr preferRelativeResize="0"/>
          <p:nvPr/>
        </p:nvPicPr>
        <p:blipFill>
          <a:blip r:embed="rId3">
            <a:alphaModFix/>
          </a:blip>
          <a:stretch>
            <a:fillRect/>
          </a:stretch>
        </p:blipFill>
        <p:spPr>
          <a:xfrm>
            <a:off x="7234800" y="103900"/>
            <a:ext cx="1634475" cy="310550"/>
          </a:xfrm>
          <a:prstGeom prst="rect">
            <a:avLst/>
          </a:prstGeom>
          <a:noFill/>
          <a:ln>
            <a:noFill/>
          </a:ln>
        </p:spPr>
      </p:pic>
      <p:pic>
        <p:nvPicPr>
          <p:cNvPr id="150" name="Google Shape;150;p24"/>
          <p:cNvPicPr preferRelativeResize="0"/>
          <p:nvPr/>
        </p:nvPicPr>
        <p:blipFill>
          <a:blip r:embed="rId4">
            <a:alphaModFix/>
          </a:blip>
          <a:stretch>
            <a:fillRect/>
          </a:stretch>
        </p:blipFill>
        <p:spPr>
          <a:xfrm>
            <a:off x="7410100" y="514349"/>
            <a:ext cx="1398200" cy="69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2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2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2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2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2000"/>
                                        <p:tgtEl>
                                          <p:spTgt spid="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BA6303AA7EA24F9CF4F0F671BEE41C" ma:contentTypeVersion="6" ma:contentTypeDescription="Create a new document." ma:contentTypeScope="" ma:versionID="fd54b0aa7845ed810eea831d5f771d0a">
  <xsd:schema xmlns:xsd="http://www.w3.org/2001/XMLSchema" xmlns:xs="http://www.w3.org/2001/XMLSchema" xmlns:p="http://schemas.microsoft.com/office/2006/metadata/properties" xmlns:ns2="54031767-dd6d-417c-ab73-583408f47564" targetNamespace="http://schemas.microsoft.com/office/2006/metadata/properties" ma:root="true" ma:fieldsID="390980a7c507d052e384cb213e90db4b" ns2:_="">
    <xsd:import namespace="54031767-dd6d-417c-ab73-583408f475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69F81A-5EB2-4F12-93D5-0863ECE5F88F}"/>
</file>

<file path=customXml/itemProps2.xml><?xml version="1.0" encoding="utf-8"?>
<ds:datastoreItem xmlns:ds="http://schemas.openxmlformats.org/officeDocument/2006/customXml" ds:itemID="{4CC46551-2510-4BB3-A9F2-46C0B344A7AD}"/>
</file>

<file path=customXml/itemProps3.xml><?xml version="1.0" encoding="utf-8"?>
<ds:datastoreItem xmlns:ds="http://schemas.openxmlformats.org/officeDocument/2006/customXml" ds:itemID="{9A49B1B3-0DFE-47AB-BB6B-7669EAA19B66}"/>
</file>

<file path=docProps/app.xml><?xml version="1.0" encoding="utf-8"?>
<Properties xmlns="http://schemas.openxmlformats.org/officeDocument/2006/extended-properties" xmlns:vt="http://schemas.openxmlformats.org/officeDocument/2006/docPropsVTypes">
  <TotalTime>0</TotalTime>
  <Words>2882</Words>
  <Application>Microsoft Office PowerPoint</Application>
  <PresentationFormat>On-screen Show (16:9)</PresentationFormat>
  <Paragraphs>287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Cabin</vt:lpstr>
      <vt:lpstr>Roboto</vt:lpstr>
      <vt:lpstr>Helvetica Neue</vt:lpstr>
      <vt:lpstr>Arial</vt:lpstr>
      <vt:lpstr>Corbel</vt:lpstr>
      <vt:lpstr>Calibri</vt:lpstr>
      <vt:lpstr>ODE_Powerpoint</vt:lpstr>
      <vt:lpstr>Supporting LGBTQ+ Mental Health:  Safe and Affirming School Climates During Distance Learning</vt:lpstr>
      <vt:lpstr>By the end of this webinar, participants will… </vt:lpstr>
      <vt:lpstr>LGBTQ+ Inclusive  School Climates</vt:lpstr>
      <vt:lpstr>A note about  language</vt:lpstr>
      <vt:lpstr>PowerPoint Presentation</vt:lpstr>
      <vt:lpstr>2019 Oregon Healthy Teens Data</vt:lpstr>
      <vt:lpstr>Oregon Safe Schools Report 2020</vt:lpstr>
      <vt:lpstr>National Data</vt:lpstr>
      <vt:lpstr>LGBTQ+ Students &amp; COVID </vt:lpstr>
      <vt:lpstr>Oregon Law: Gender &amp; Sexuality</vt:lpstr>
      <vt:lpstr>Why Sexuality &amp; Health Education? </vt:lpstr>
      <vt:lpstr>Priority Topics for Sex Ed</vt:lpstr>
      <vt:lpstr>Sex Ed Standards &amp; Inclusivity</vt:lpstr>
      <vt:lpstr>PowerPoint Presentation</vt:lpstr>
      <vt:lpstr>LGBTQ+ Inclusive  Strategies for Distance Learning </vt:lpstr>
      <vt:lpstr>Tip 1: Demonstrate visible support </vt:lpstr>
      <vt:lpstr>Tip 2: Connect students with LGBTQ+ community </vt:lpstr>
      <vt:lpstr>Tip 2: Connect students with LGBTQ+ community </vt:lpstr>
      <vt:lpstr>Tip 3: Honor multiple ways to engage</vt:lpstr>
      <vt:lpstr>Tip 4: Support affirming names and pronouns</vt:lpstr>
      <vt:lpstr>Tip 5: Use LGBTQ+ inclusive language</vt:lpstr>
      <vt:lpstr>Tip 6: Interrupt identity-based bullying  and harassment every time</vt:lpstr>
      <vt:lpstr>Tip 7: Prioritize inclusive sexuality education</vt:lpstr>
      <vt:lpstr>Responding to Mental Health Concerns </vt:lpstr>
      <vt:lpstr>A tiered approach</vt:lpstr>
      <vt:lpstr>Family Engagement &amp; Mental Health Resources</vt:lpstr>
      <vt:lpstr>Tip 8: Support families and caregivers </vt:lpstr>
      <vt:lpstr>Tip 9: Provide LGBTQ+ mental health response and support resources </vt:lpstr>
      <vt:lpstr>Tip 9: Provide LGBTQ+ mental health response and support resources </vt:lpstr>
      <vt:lpstr>In the chat: Share two strategies you will  use to support LGBTQ+ students or to create a more affirming school climate.  </vt:lpstr>
      <vt:lpstr>We want your feedback</vt:lpstr>
      <vt:lpstr>Thank you.                                      Additional questions? </vt:lpstr>
      <vt:lpstr>Webinar Sources &amp; Additional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LGBTQ+ Mental Health:  Safe and Affirming School Climates During Distance Learning</dc:title>
  <dc:creator>GRENIER Sasha - ODE</dc:creator>
  <cp:lastModifiedBy>GRENIER Sasha - ODE</cp:lastModifiedBy>
  <cp:revision>1</cp:revision>
  <dcterms:modified xsi:type="dcterms:W3CDTF">2020-05-21T21:48:58Z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0x0101002CBA6303AA7EA24F9CF4F0F671BEE41C</vt:lpwstr>
  </property>
</Properties>
</file>