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19" r:id="rId4"/>
  </p:sldMasterIdLst>
  <p:notesMasterIdLst>
    <p:notesMasterId r:id="rId17"/>
  </p:notesMasterIdLst>
  <p:sldIdLst>
    <p:sldId id="292" r:id="rId5"/>
    <p:sldId id="293" r:id="rId6"/>
    <p:sldId id="294" r:id="rId7"/>
    <p:sldId id="295" r:id="rId8"/>
    <p:sldId id="296" r:id="rId9"/>
    <p:sldId id="297" r:id="rId10"/>
    <p:sldId id="298" r:id="rId11"/>
    <p:sldId id="299" r:id="rId12"/>
    <p:sldId id="300" r:id="rId13"/>
    <p:sldId id="301" r:id="rId14"/>
    <p:sldId id="302" r:id="rId15"/>
    <p:sldId id="303" r:id="rId16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D40F30C-3666-18B8-C1CD-0B462B0BA8C1}" name="Gabriela Mottesi" initials="" userId="S::gmottes@wested.org::567325f9-1976-4916-8d3e-d7dbaa86519f" providerId="AD"/>
  <p188:author id="{A6C9CB1F-0E65-BDF2-9959-F5E8A71BC8F1}" name="Christina Johnson" initials="CJ" userId="S::cjohnso2@wested.org::25489c12-e334-44ac-9e5c-f96f7032691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FFFFFF"/>
    <a:srgbClr val="E7F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F6DECA-4D1F-40E8-A6AD-4F6638C46032}" v="2" dt="2025-01-08T23:08:36.3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658"/>
    <p:restoredTop sz="72381"/>
  </p:normalViewPr>
  <p:slideViewPr>
    <p:cSldViewPr snapToGrid="0">
      <p:cViewPr varScale="1">
        <p:scale>
          <a:sx n="42" d="100"/>
          <a:sy n="42" d="100"/>
        </p:scale>
        <p:origin x="93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011995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319245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338849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2584382"/>
            <a:ext cx="12192000" cy="427361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F34CCBD-11CA-572B-93CC-46CCB5717FC1}"/>
              </a:ext>
            </a:extLst>
          </p:cNvPr>
          <p:cNvSpPr/>
          <p:nvPr userDrawn="1"/>
        </p:nvSpPr>
        <p:spPr>
          <a:xfrm>
            <a:off x="2313436" y="0"/>
            <a:ext cx="9878564" cy="2564296"/>
          </a:xfrm>
          <a:prstGeom prst="rect">
            <a:avLst/>
          </a:prstGeom>
          <a:solidFill>
            <a:schemeClr val="accent1">
              <a:alpha val="89969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7913" y="371768"/>
            <a:ext cx="9144000" cy="1907450"/>
          </a:xfrm>
        </p:spPr>
        <p:txBody>
          <a:bodyPr anchor="b">
            <a:normAutofit/>
          </a:bodyPr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7913" y="2771779"/>
            <a:ext cx="9144000" cy="99481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517912" y="4886528"/>
            <a:ext cx="966693" cy="365125"/>
          </a:xfrm>
        </p:spPr>
        <p:txBody>
          <a:bodyPr/>
          <a:lstStyle>
            <a:lvl1pPr algn="l">
              <a:defRPr>
                <a:solidFill>
                  <a:schemeClr val="accent1"/>
                </a:solidFill>
              </a:defRPr>
            </a:lvl1pPr>
          </a:lstStyle>
          <a:p>
            <a:fld id="{AE25D7A7-DBF1-4731-876B-EF0349DEF57D}" type="datetime1">
              <a:rPr lang="en-US" smtClean="0"/>
              <a:pPr/>
              <a:t>3/13/2025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17912" y="6139793"/>
            <a:ext cx="3400973" cy="365125"/>
          </a:xfrm>
        </p:spPr>
        <p:txBody>
          <a:bodyPr/>
          <a:lstStyle/>
          <a:p>
            <a:r>
              <a:rPr lang="en-US" dirty="0"/>
              <a:t>Oregon Department of Education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674086" y="6139793"/>
            <a:ext cx="2217595" cy="365125"/>
          </a:xfrm>
        </p:spPr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3178B7B-EB9A-7016-6BAC-C34107A94A91}"/>
              </a:ext>
            </a:extLst>
          </p:cNvPr>
          <p:cNvSpPr/>
          <p:nvPr userDrawn="1"/>
        </p:nvSpPr>
        <p:spPr>
          <a:xfrm>
            <a:off x="0" y="0"/>
            <a:ext cx="2313437" cy="256429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oogle Shape;722;p83" descr="Oregon Department of Education Logo">
            <a:extLst>
              <a:ext uri="{FF2B5EF4-FFF2-40B4-BE49-F238E27FC236}">
                <a16:creationId xmlns:a16="http://schemas.microsoft.com/office/drawing/2014/main" id="{A613D903-CD0C-D2E7-CC4A-1950E8CEEC7E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0" y="151928"/>
            <a:ext cx="2313437" cy="2334773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0518B305-E44F-C060-75E7-B572DF52D405}"/>
              </a:ext>
            </a:extLst>
          </p:cNvPr>
          <p:cNvSpPr/>
          <p:nvPr userDrawn="1"/>
        </p:nvSpPr>
        <p:spPr>
          <a:xfrm>
            <a:off x="-1" y="2564296"/>
            <a:ext cx="2313437" cy="4293703"/>
          </a:xfrm>
          <a:prstGeom prst="rect">
            <a:avLst/>
          </a:prstGeom>
          <a:solidFill>
            <a:schemeClr val="accent1">
              <a:alpha val="10992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503BFE4E-4B21-55C8-3EF8-9376E0089600}"/>
              </a:ext>
            </a:extLst>
          </p:cNvPr>
          <p:cNvGrpSpPr/>
          <p:nvPr userDrawn="1"/>
        </p:nvGrpSpPr>
        <p:grpSpPr>
          <a:xfrm>
            <a:off x="2313436" y="-1375"/>
            <a:ext cx="9878563" cy="155150"/>
            <a:chOff x="89452" y="2773017"/>
            <a:chExt cx="5029199" cy="104497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2F518B26-C1C1-9ABF-B087-E6519A7CC4D5}"/>
                </a:ext>
              </a:extLst>
            </p:cNvPr>
            <p:cNvSpPr/>
            <p:nvPr userDrawn="1"/>
          </p:nvSpPr>
          <p:spPr>
            <a:xfrm>
              <a:off x="89452" y="2773017"/>
              <a:ext cx="1262270" cy="10449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2658DE75-AE21-C655-BBF4-9DBA44516DBB}"/>
                </a:ext>
              </a:extLst>
            </p:cNvPr>
            <p:cNvSpPr/>
            <p:nvPr userDrawn="1"/>
          </p:nvSpPr>
          <p:spPr>
            <a:xfrm>
              <a:off x="1341782" y="2773017"/>
              <a:ext cx="1262270" cy="104497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B4F04249-563D-D25F-8061-0EA2D5351A77}"/>
                </a:ext>
              </a:extLst>
            </p:cNvPr>
            <p:cNvSpPr/>
            <p:nvPr userDrawn="1"/>
          </p:nvSpPr>
          <p:spPr>
            <a:xfrm>
              <a:off x="2604051" y="2773017"/>
              <a:ext cx="1262270" cy="10449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1E28D44B-F670-D841-DA37-92C9B12D96E4}"/>
                </a:ext>
              </a:extLst>
            </p:cNvPr>
            <p:cNvSpPr/>
            <p:nvPr userDrawn="1"/>
          </p:nvSpPr>
          <p:spPr>
            <a:xfrm>
              <a:off x="3856381" y="2773017"/>
              <a:ext cx="1262270" cy="104497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9133F6D5-D05F-C909-836F-BD5CE64E599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517913" y="4535928"/>
            <a:ext cx="9144000" cy="330514"/>
          </a:xfrm>
        </p:spPr>
        <p:txBody>
          <a:bodyPr>
            <a:normAutofit/>
          </a:bodyPr>
          <a:lstStyle>
            <a:lvl1pPr marL="0" indent="0">
              <a:buNone/>
              <a:defRPr sz="1800" i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Authored by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D03D7078-AFAB-9E61-EE38-5AD4E700721A}"/>
              </a:ext>
            </a:extLst>
          </p:cNvPr>
          <p:cNvCxnSpPr>
            <a:cxnSpLocks/>
          </p:cNvCxnSpPr>
          <p:nvPr userDrawn="1"/>
        </p:nvCxnSpPr>
        <p:spPr>
          <a:xfrm>
            <a:off x="2409568" y="4337223"/>
            <a:ext cx="93787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0188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rge Ty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499125"/>
            <a:ext cx="9144000" cy="2195481"/>
          </a:xfrm>
        </p:spPr>
        <p:txBody>
          <a:bodyPr anchor="b">
            <a:noAutofit/>
          </a:bodyPr>
          <a:lstStyle>
            <a:lvl1pPr algn="ctr">
              <a:defRPr sz="12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Text here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08E3A-1967-44F7-9CA0-320D3ED909C6}" type="datetime1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Oregon Department of Education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1524000" y="4003184"/>
            <a:ext cx="9144000" cy="88060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D4B2470-1BF4-750E-9FC2-0F0140F99B98}"/>
              </a:ext>
            </a:extLst>
          </p:cNvPr>
          <p:cNvSpPr/>
          <p:nvPr userDrawn="1"/>
        </p:nvSpPr>
        <p:spPr>
          <a:xfrm>
            <a:off x="-1" y="259492"/>
            <a:ext cx="383059" cy="65985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6750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llow 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499125"/>
            <a:ext cx="9144000" cy="2387600"/>
          </a:xfrm>
        </p:spPr>
        <p:txBody>
          <a:bodyPr anchor="b">
            <a:noAutofit/>
          </a:bodyPr>
          <a:lstStyle>
            <a:lvl1pPr algn="ctr">
              <a:defRPr sz="12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Text here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0A4BA-4BC0-44D2-9B7A-1BA67BCFD26E}" type="datetime1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Oregon Department of Education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Twitter icon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2974" y="4763238"/>
            <a:ext cx="500040" cy="500040"/>
          </a:xfrm>
          <a:prstGeom prst="rect">
            <a:avLst/>
          </a:prstGeom>
        </p:spPr>
      </p:pic>
      <p:pic>
        <p:nvPicPr>
          <p:cNvPr id="12" name="Picture 11" descr="Facebook icon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3471" y="4763238"/>
            <a:ext cx="500040" cy="50004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594722" y="4782426"/>
            <a:ext cx="68067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 err="1">
                <a:solidFill>
                  <a:schemeClr val="accent1"/>
                </a:solidFill>
              </a:rPr>
              <a:t>twitter.com</a:t>
            </a:r>
            <a:r>
              <a:rPr lang="en-US" sz="2400" dirty="0">
                <a:solidFill>
                  <a:schemeClr val="accent1"/>
                </a:solidFill>
              </a:rPr>
              <a:t>/</a:t>
            </a:r>
            <a:r>
              <a:rPr lang="en-US" sz="2400" dirty="0" err="1">
                <a:solidFill>
                  <a:schemeClr val="accent1"/>
                </a:solidFill>
              </a:rPr>
              <a:t>ORDeptEd</a:t>
            </a:r>
            <a:r>
              <a:rPr lang="en-US" sz="2400" dirty="0">
                <a:solidFill>
                  <a:schemeClr val="accent1"/>
                </a:solidFill>
              </a:rPr>
              <a:t> | </a:t>
            </a:r>
            <a:r>
              <a:rPr lang="en-US" sz="2400" dirty="0" err="1">
                <a:solidFill>
                  <a:schemeClr val="accent1"/>
                </a:solidFill>
              </a:rPr>
              <a:t>fb.com</a:t>
            </a:r>
            <a:r>
              <a:rPr lang="en-US" sz="2400" dirty="0">
                <a:solidFill>
                  <a:schemeClr val="accent1"/>
                </a:solidFill>
              </a:rPr>
              <a:t>/</a:t>
            </a:r>
            <a:r>
              <a:rPr lang="en-US" sz="2400" dirty="0" err="1">
                <a:solidFill>
                  <a:schemeClr val="accent1"/>
                </a:solidFill>
              </a:rPr>
              <a:t>ORDeptEd</a:t>
            </a:r>
            <a:endParaRPr lang="en-US" sz="2400" dirty="0">
              <a:solidFill>
                <a:schemeClr val="accent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82D7339-23E8-BF33-9EB5-2154AEE4D785}"/>
              </a:ext>
            </a:extLst>
          </p:cNvPr>
          <p:cNvSpPr/>
          <p:nvPr userDrawn="1"/>
        </p:nvSpPr>
        <p:spPr>
          <a:xfrm>
            <a:off x="-1" y="259492"/>
            <a:ext cx="383059" cy="65985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75858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F4832-9483-605E-7EBC-E8DF7A4813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9182DE-55B6-F03A-F997-BCD7AD7BA2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0FEF18-4E6F-7E24-266D-27603CBFF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27DE5-97A7-394C-A406-169C5FBC6BEE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499A42-9733-0D72-1431-BDE94F7F9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912DC-7594-D86E-9CD8-D61F10306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4B3C-387A-AC45-A619-4A3FA25C7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195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206188" y="215153"/>
            <a:ext cx="11775141" cy="64321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0" y="0"/>
            <a:ext cx="12191999" cy="6857999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2458995" y="1433385"/>
            <a:ext cx="9042724" cy="3496962"/>
          </a:xfrm>
        </p:spPr>
        <p:txBody>
          <a:bodyPr anchor="ctr" anchorCtr="0">
            <a:noAutofit/>
          </a:bodyPr>
          <a:lstStyle>
            <a:lvl1pPr algn="l">
              <a:defRPr sz="5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97FD1D4-6CB3-CD64-9657-FA3E85F6164C}"/>
              </a:ext>
            </a:extLst>
          </p:cNvPr>
          <p:cNvSpPr/>
          <p:nvPr userDrawn="1"/>
        </p:nvSpPr>
        <p:spPr>
          <a:xfrm>
            <a:off x="0" y="0"/>
            <a:ext cx="2313437" cy="256429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oogle Shape;722;p83" descr="Oregon Department of Education Logo">
            <a:extLst>
              <a:ext uri="{FF2B5EF4-FFF2-40B4-BE49-F238E27FC236}">
                <a16:creationId xmlns:a16="http://schemas.microsoft.com/office/drawing/2014/main" id="{CC7BEC8A-A571-7E28-F436-289047D3B8DA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0" y="151928"/>
            <a:ext cx="2313437" cy="2334773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8C41C27-4F7F-CB4D-A1D8-5970C7274EEA}"/>
              </a:ext>
            </a:extLst>
          </p:cNvPr>
          <p:cNvSpPr/>
          <p:nvPr userDrawn="1"/>
        </p:nvSpPr>
        <p:spPr>
          <a:xfrm>
            <a:off x="-1" y="2564296"/>
            <a:ext cx="2313437" cy="4293703"/>
          </a:xfrm>
          <a:prstGeom prst="rect">
            <a:avLst/>
          </a:prstGeom>
          <a:solidFill>
            <a:schemeClr val="accent1">
              <a:alpha val="10992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364F95E-BAEF-0AFF-38A4-37D4014541E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0" y="6139793"/>
            <a:ext cx="2777456" cy="365125"/>
          </a:xfrm>
        </p:spPr>
        <p:txBody>
          <a:bodyPr/>
          <a:lstStyle/>
          <a:p>
            <a:fld id="{AE25D7A7-DBF1-4731-876B-EF0349DEF57D}" type="datetime1">
              <a:rPr lang="en-US" smtClean="0"/>
              <a:t>3/13/2025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41391D9-F2CB-6BC0-C63A-690EEF9C7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17913" y="6139793"/>
            <a:ext cx="2864224" cy="365125"/>
          </a:xfrm>
        </p:spPr>
        <p:txBody>
          <a:bodyPr/>
          <a:lstStyle/>
          <a:p>
            <a:r>
              <a:rPr lang="en-US" dirty="0"/>
              <a:t>Oregon Department of Education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8611FF5-1A52-738E-E9C0-F0005C6CE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74086" y="6139793"/>
            <a:ext cx="2217595" cy="365125"/>
          </a:xfrm>
        </p:spPr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1E63FAD7-A824-4250-06B4-F8E55608BE03}"/>
              </a:ext>
            </a:extLst>
          </p:cNvPr>
          <p:cNvGrpSpPr/>
          <p:nvPr userDrawn="1"/>
        </p:nvGrpSpPr>
        <p:grpSpPr>
          <a:xfrm>
            <a:off x="2313436" y="-1375"/>
            <a:ext cx="9878563" cy="155150"/>
            <a:chOff x="89452" y="2773017"/>
            <a:chExt cx="5029199" cy="104497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45E0CDE-FF54-984C-C9A3-27585E68933C}"/>
                </a:ext>
              </a:extLst>
            </p:cNvPr>
            <p:cNvSpPr/>
            <p:nvPr userDrawn="1"/>
          </p:nvSpPr>
          <p:spPr>
            <a:xfrm>
              <a:off x="89452" y="2773017"/>
              <a:ext cx="1262270" cy="10449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CF5E37D0-301D-4C97-6E9A-7A585E53E5D8}"/>
                </a:ext>
              </a:extLst>
            </p:cNvPr>
            <p:cNvSpPr/>
            <p:nvPr userDrawn="1"/>
          </p:nvSpPr>
          <p:spPr>
            <a:xfrm>
              <a:off x="1341782" y="2773017"/>
              <a:ext cx="1262270" cy="104497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FC797C71-4593-94E0-E2E6-A8CBD1A887BA}"/>
                </a:ext>
              </a:extLst>
            </p:cNvPr>
            <p:cNvSpPr/>
            <p:nvPr userDrawn="1"/>
          </p:nvSpPr>
          <p:spPr>
            <a:xfrm>
              <a:off x="2604051" y="2773017"/>
              <a:ext cx="1262270" cy="10449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9D4FD286-E8C6-3E5E-1039-3C295B0B2E46}"/>
                </a:ext>
              </a:extLst>
            </p:cNvPr>
            <p:cNvSpPr/>
            <p:nvPr userDrawn="1"/>
          </p:nvSpPr>
          <p:spPr>
            <a:xfrm>
              <a:off x="3856381" y="2773017"/>
              <a:ext cx="1262270" cy="104497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94506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60567-124C-4095-81DC-815DD21CE8C9}" type="datetime1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Oregon Department of Education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32603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72995" y="259492"/>
            <a:ext cx="4763664" cy="659850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7177" y="779645"/>
            <a:ext cx="3931826" cy="2525617"/>
          </a:xfrm>
        </p:spPr>
        <p:txBody>
          <a:bodyPr anchor="t" anchorCtr="0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779647"/>
            <a:ext cx="6172200" cy="508140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FA7BA-D396-4E27-AF61-C3F310AFC230}" type="datetime1">
              <a:rPr lang="en-US" smtClean="0"/>
              <a:t>3/13/2025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Oregon Department of Education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717177" y="3540125"/>
            <a:ext cx="3931826" cy="232092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924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AC9E-0280-4D27-9EA2-698F7A67BA53}" type="datetime1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Oregon Department of Education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075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7176" y="1825625"/>
            <a:ext cx="5302624" cy="410604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329518" cy="410604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C6FB3-D811-417F-8686-F9E75A22B6CE}" type="datetime1">
              <a:rPr lang="en-US" smtClean="0"/>
              <a:t>3/13/2025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Oregon Department of Education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232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7176" y="1681163"/>
            <a:ext cx="5280399" cy="82391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3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7176" y="2505075"/>
            <a:ext cx="5280399" cy="343454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329518" cy="823912"/>
          </a:xfrm>
        </p:spPr>
        <p:txBody>
          <a:bodyPr anchor="t" anchorCtr="0"/>
          <a:lstStyle>
            <a:lvl1pPr marL="0" indent="0">
              <a:buNone/>
              <a:defRPr sz="3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329518" cy="343454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33458-4B95-47BE-956D-AAB447907D75}" type="datetime1">
              <a:rPr lang="en-US" smtClean="0"/>
              <a:t>3/13/2025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Oregon Department of Education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20360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567FB-5140-4075-A427-FA8B498DAFA1}" type="datetime1">
              <a:rPr lang="en-US" smtClean="0"/>
              <a:t>3/13/2025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Oregon Department of Education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717176" y="457200"/>
            <a:ext cx="10784542" cy="10264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4377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A807B-0068-4E1F-806E-C8C4952A24DC}" type="datetime1">
              <a:rPr lang="en-US" smtClean="0"/>
              <a:t>3/13/2025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Oregon Department of Education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717176" y="659958"/>
            <a:ext cx="10784542" cy="5398936"/>
          </a:xfrm>
          <a:noFill/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7385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17176" y="457200"/>
            <a:ext cx="10784541" cy="102646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7176" y="1825625"/>
            <a:ext cx="10784541" cy="41090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7176" y="6139793"/>
            <a:ext cx="28642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Oregon Department of Education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54824" y="6139793"/>
            <a:ext cx="45092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2D0A6FE-1ABE-4141-9C0E-FE4FA78F9128}" type="datetime1">
              <a:rPr lang="en-US" smtClean="0"/>
              <a:t>3/13/2025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139793"/>
            <a:ext cx="289111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357F5B69-6281-4C1F-8C38-6DA0F56DA43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2B909DD-0550-BCCE-E53E-3AE155F54A08}"/>
              </a:ext>
            </a:extLst>
          </p:cNvPr>
          <p:cNvSpPr/>
          <p:nvPr userDrawn="1"/>
        </p:nvSpPr>
        <p:spPr>
          <a:xfrm>
            <a:off x="0" y="0"/>
            <a:ext cx="12192000" cy="252042"/>
          </a:xfrm>
          <a:prstGeom prst="rect">
            <a:avLst/>
          </a:prstGeom>
          <a:solidFill>
            <a:schemeClr val="accent1">
              <a:alpha val="89969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64FCA73-AF84-DF07-D462-D8B837022CD6}"/>
              </a:ext>
            </a:extLst>
          </p:cNvPr>
          <p:cNvGrpSpPr/>
          <p:nvPr userDrawn="1"/>
        </p:nvGrpSpPr>
        <p:grpSpPr>
          <a:xfrm rot="16200000">
            <a:off x="-3216479" y="3468523"/>
            <a:ext cx="6605956" cy="172993"/>
            <a:chOff x="89452" y="2773017"/>
            <a:chExt cx="5029199" cy="104497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03B0B38C-1D71-D5C3-4D4A-856DBC66FA7E}"/>
                </a:ext>
              </a:extLst>
            </p:cNvPr>
            <p:cNvSpPr/>
            <p:nvPr userDrawn="1"/>
          </p:nvSpPr>
          <p:spPr>
            <a:xfrm>
              <a:off x="89452" y="2773017"/>
              <a:ext cx="1262270" cy="10449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02974C4A-2E64-AD3A-2D76-EA0188DB777D}"/>
                </a:ext>
              </a:extLst>
            </p:cNvPr>
            <p:cNvSpPr/>
            <p:nvPr userDrawn="1"/>
          </p:nvSpPr>
          <p:spPr>
            <a:xfrm>
              <a:off x="1341782" y="2773017"/>
              <a:ext cx="1262270" cy="104497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F489400-5A48-2E53-B800-8BC6A9C3E82E}"/>
                </a:ext>
              </a:extLst>
            </p:cNvPr>
            <p:cNvSpPr/>
            <p:nvPr userDrawn="1"/>
          </p:nvSpPr>
          <p:spPr>
            <a:xfrm>
              <a:off x="2604051" y="2773017"/>
              <a:ext cx="1262270" cy="10449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48429A02-D12E-FB13-F404-820FFCAE844D}"/>
                </a:ext>
              </a:extLst>
            </p:cNvPr>
            <p:cNvSpPr/>
            <p:nvPr userDrawn="1"/>
          </p:nvSpPr>
          <p:spPr>
            <a:xfrm>
              <a:off x="3856381" y="2773017"/>
              <a:ext cx="1262270" cy="104497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59294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  <p:sldLayoutId id="2147483731" r:id="rId1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lang="en-US" sz="3200" kern="12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80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mailto:https://Teen2Teen@LinesforLIfe.org" TargetMode="External"/><Relationship Id="rId2" Type="http://schemas.openxmlformats.org/officeDocument/2006/relationships/hyperlink" Target="https://www.theyouthline.org/" TargetMode="External"/><Relationship Id="rId1" Type="http://schemas.openxmlformats.org/officeDocument/2006/relationships/slideLayout" Target="../slideLayouts/slideLayout5.xml"/><Relationship Id="rId5" Type="http://schemas.openxmlformats.org/officeDocument/2006/relationships/hyperlink" Target="https://www.safeoregon.com/" TargetMode="External"/><Relationship Id="rId4" Type="http://schemas.openxmlformats.org/officeDocument/2006/relationships/hyperlink" Target="https://988lifeline.org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1B236-9BF8-703F-E868-0ECB1FB1C19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Substance Use and Misuse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EEBDB1-E72F-D236-7379-8846E03DD74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Changes Over Time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31AC79-21CC-7482-9283-0A5A25B8F30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Grades 11–12</a:t>
            </a:r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DF0F89E4-8CB4-D6F6-5BA9-EDAEE6C81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17913" y="6121107"/>
            <a:ext cx="2864224" cy="365125"/>
          </a:xfrm>
        </p:spPr>
        <p:txBody>
          <a:bodyPr/>
          <a:lstStyle/>
          <a:p>
            <a:r>
              <a:rPr lang="en-US" dirty="0"/>
              <a:t>Oregon Department of Education</a:t>
            </a:r>
          </a:p>
        </p:txBody>
      </p:sp>
    </p:spTree>
    <p:extLst>
      <p:ext uri="{BB962C8B-B14F-4D97-AF65-F5344CB8AC3E}">
        <p14:creationId xmlns:p14="http://schemas.microsoft.com/office/powerpoint/2010/main" val="22609812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FEB57-0C7E-4CDB-D402-AC83C4348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Discussion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B5C15D-9E8D-E6F1-737A-49C770162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2848" y="799637"/>
            <a:ext cx="7008812" cy="5725271"/>
          </a:xfrm>
        </p:spPr>
        <p:txBody>
          <a:bodyPr>
            <a:noAutofit/>
          </a:bodyPr>
          <a:lstStyle/>
          <a:p>
            <a:pPr lvl="0"/>
            <a:r>
              <a:rPr lang="en-US" sz="2800" dirty="0"/>
              <a:t>How does the approach in the Fentanyl Toolkit reflect (or differ from) the approaches discussed during the station activity?</a:t>
            </a:r>
          </a:p>
          <a:p>
            <a:pPr lvl="0"/>
            <a:r>
              <a:rPr lang="en-US" sz="2800" dirty="0"/>
              <a:t>Do the resources, like this toolkit, balance prevention, harm reduction and response? Why or why not?</a:t>
            </a:r>
          </a:p>
          <a:p>
            <a:pPr lvl="0"/>
            <a:r>
              <a:rPr lang="en-US" sz="2800" dirty="0"/>
              <a:t>How could this toolkit influence your school or community’s response to substance use?</a:t>
            </a:r>
          </a:p>
          <a:p>
            <a:pPr lvl="0"/>
            <a:r>
              <a:rPr lang="en-US" sz="2800" dirty="0"/>
              <a:t>What gaps or additional resources are needed to support harm-reduction efforts today?</a:t>
            </a:r>
          </a:p>
        </p:txBody>
      </p:sp>
      <p:pic>
        <p:nvPicPr>
          <p:cNvPr id="5" name="Google Shape;776;p85">
            <a:extLst>
              <a:ext uri="{FF2B5EF4-FFF2-40B4-BE49-F238E27FC236}">
                <a16:creationId xmlns:a16="http://schemas.microsoft.com/office/drawing/2014/main" id="{214DD90E-B082-0F4E-E545-E32B72F088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44219" y="1933042"/>
            <a:ext cx="4571876" cy="457187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DFC82CDA-DDF7-6F0B-15F2-6F265140E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139793"/>
            <a:ext cx="2891118" cy="365125"/>
          </a:xfrm>
        </p:spPr>
        <p:txBody>
          <a:bodyPr/>
          <a:lstStyle/>
          <a:p>
            <a:fld id="{357F5B69-6281-4C1F-8C38-6DA0F56DA430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82460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31684-3377-53E6-D26E-A480F68E6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7176" y="457200"/>
            <a:ext cx="10784541" cy="1026460"/>
          </a:xfrm>
        </p:spPr>
        <p:txBody>
          <a:bodyPr/>
          <a:lstStyle/>
          <a:p>
            <a:r>
              <a:rPr lang="en-US" dirty="0"/>
              <a:t>Closing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92D716-4FFC-AF7E-232A-0A250707AD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7176" y="1825625"/>
            <a:ext cx="10784541" cy="4109010"/>
          </a:xfrm>
        </p:spPr>
        <p:txBody>
          <a:bodyPr/>
          <a:lstStyle/>
          <a:p>
            <a:r>
              <a:rPr lang="en-US" dirty="0"/>
              <a:t>What role do you see for yourself and your community in addressing substance use and promoting well-being, based on what you’ve learned about the past and present?</a:t>
            </a:r>
          </a:p>
          <a:p>
            <a:endParaRPr lang="en-US" dirty="0"/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8BEEEDCF-5C9E-71E8-84FE-44115D006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139793"/>
            <a:ext cx="2891118" cy="365125"/>
          </a:xfrm>
        </p:spPr>
        <p:txBody>
          <a:bodyPr/>
          <a:lstStyle/>
          <a:p>
            <a:fld id="{357F5B69-6281-4C1F-8C38-6DA0F56DA430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18359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82832F-4EEB-9A8E-BFEC-386E2A610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Available Support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3DFBDC-DF0A-DBA8-AA13-6883D8E1DC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7176" y="1757221"/>
            <a:ext cx="10784541" cy="4109010"/>
          </a:xfrm>
        </p:spPr>
        <p:txBody>
          <a:bodyPr>
            <a:noAutofit/>
          </a:bodyPr>
          <a:lstStyle/>
          <a:p>
            <a:r>
              <a:rPr lang="en-US" sz="2200" dirty="0">
                <a:hlinkClick r:id="rId2"/>
              </a:rPr>
              <a:t>YouthLine</a:t>
            </a:r>
            <a:r>
              <a:rPr lang="en-US" sz="2200" b="0" dirty="0">
                <a:solidFill>
                  <a:srgbClr val="333333"/>
                </a:solidFill>
                <a:effectLst/>
              </a:rPr>
              <a:t> is a helpline with free teen-to-teen crisis support. The services are confidential to a point—conversations are never shared but staff are mandatory reporters.</a:t>
            </a:r>
            <a:endParaRPr lang="en-US" sz="2200" dirty="0"/>
          </a:p>
          <a:p>
            <a:pPr lvl="1"/>
            <a:r>
              <a:rPr lang="en-US" sz="2200" dirty="0">
                <a:solidFill>
                  <a:srgbClr val="333333"/>
                </a:solidFill>
              </a:rPr>
              <a:t>Phone: (877) 968- 8491 </a:t>
            </a:r>
          </a:p>
          <a:p>
            <a:pPr lvl="1"/>
            <a:r>
              <a:rPr lang="en-US" sz="2200" dirty="0">
                <a:solidFill>
                  <a:srgbClr val="333333"/>
                </a:solidFill>
              </a:rPr>
              <a:t>Text: 839863</a:t>
            </a:r>
          </a:p>
          <a:p>
            <a:pPr lvl="1"/>
            <a:r>
              <a:rPr lang="en-US" sz="2200" dirty="0">
                <a:solidFill>
                  <a:srgbClr val="333333"/>
                </a:solidFill>
              </a:rPr>
              <a:t>Email: </a:t>
            </a:r>
            <a:r>
              <a:rPr lang="en-US" sz="2200" dirty="0">
                <a:hlinkClick r:id="rId3"/>
              </a:rPr>
              <a:t>Teen2Teen@LinesforLIfe.org</a:t>
            </a:r>
            <a:r>
              <a:rPr lang="en-US" sz="2200" dirty="0"/>
              <a:t> </a:t>
            </a:r>
          </a:p>
          <a:p>
            <a:r>
              <a:rPr lang="en-US" sz="2200" dirty="0">
                <a:hlinkClick r:id="rId4"/>
              </a:rPr>
              <a:t>988 Suicide &amp; Crisis Hotline </a:t>
            </a:r>
            <a:r>
              <a:rPr lang="en-US" sz="2200" dirty="0"/>
              <a:t>is a resource where you can call, text or chat with counselors about </a:t>
            </a:r>
            <a:r>
              <a:rPr lang="en-US" sz="2200" b="0" i="0" dirty="0">
                <a:solidFill>
                  <a:srgbClr val="0A1326"/>
                </a:solidFill>
                <a:effectLst/>
              </a:rPr>
              <a:t>mental health struggles, emotional distress, alcohol or drug use concerns or just need someone to talk to. </a:t>
            </a:r>
            <a:endParaRPr lang="en-US" sz="2200" dirty="0"/>
          </a:p>
          <a:p>
            <a:r>
              <a:rPr lang="en-US" sz="2200" dirty="0">
                <a:hlinkClick r:id="rId5"/>
              </a:rPr>
              <a:t>Safe Oregon</a:t>
            </a:r>
            <a:r>
              <a:rPr lang="en-US" sz="2200" dirty="0"/>
              <a:t> </a:t>
            </a:r>
            <a:r>
              <a:rPr lang="en-US" sz="2200" b="0" i="0" dirty="0">
                <a:effectLst/>
              </a:rPr>
              <a:t>gives kids, parents, schools and communities a way to report safety threats or potential acts of violence confidentially or anonymously.</a:t>
            </a:r>
            <a:endParaRPr lang="en-US" sz="22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3DC312-7DBF-DAAE-ED0C-EA5224678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5B69-6281-4C1F-8C38-6DA0F56DA430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249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F465B-9FB4-9CCC-4CB7-014C0279C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Essential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B80074-7E01-52FA-9694-917E0D3640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lvl="0"/>
            <a:r>
              <a:rPr lang="en-US" sz="3200" dirty="0"/>
              <a:t>How has substance use and misuse changed in the United States over time?</a:t>
            </a:r>
          </a:p>
          <a:p>
            <a:pPr lvl="0"/>
            <a:r>
              <a:rPr lang="en-US" sz="3200" dirty="0"/>
              <a:t>How has substance use and misuse policy and education impacted thinking about substance use and misuse?</a:t>
            </a:r>
          </a:p>
        </p:txBody>
      </p:sp>
      <p:pic>
        <p:nvPicPr>
          <p:cNvPr id="5" name="Google Shape;764;p85">
            <a:extLst>
              <a:ext uri="{FF2B5EF4-FFF2-40B4-BE49-F238E27FC236}">
                <a16:creationId xmlns:a16="http://schemas.microsoft.com/office/drawing/2014/main" id="{F28A6FD6-0798-F2DB-F258-697E319DE6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08145" y="2324753"/>
            <a:ext cx="3931825" cy="393182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751031FD-44C4-4837-B432-6180AF22E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139793"/>
            <a:ext cx="2891118" cy="365125"/>
          </a:xfrm>
        </p:spPr>
        <p:txBody>
          <a:bodyPr/>
          <a:lstStyle/>
          <a:p>
            <a:fld id="{357F5B69-6281-4C1F-8C38-6DA0F56DA43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7637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8C199-2943-4DCC-F2B2-FA7EBE1BC6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Goals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1F6A84-9CF4-FDFB-2BBD-B44B3FF454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779647"/>
            <a:ext cx="6172200" cy="5382002"/>
          </a:xfrm>
        </p:spPr>
        <p:txBody>
          <a:bodyPr anchor="ctr">
            <a:normAutofit/>
          </a:bodyPr>
          <a:lstStyle/>
          <a:p>
            <a:pPr lvl="0"/>
            <a:r>
              <a:rPr lang="en-US" sz="3200" dirty="0"/>
              <a:t>I can understand the historical and sociopolitical context of substance use and drug education in the United States.</a:t>
            </a:r>
          </a:p>
          <a:p>
            <a:pPr lvl="0"/>
            <a:r>
              <a:rPr lang="en-US" sz="3200" dirty="0"/>
              <a:t>I can explore preventative, punitive and harm-reduction principles and their applications in approaches to substance misuse. </a:t>
            </a:r>
          </a:p>
        </p:txBody>
      </p:sp>
      <p:pic>
        <p:nvPicPr>
          <p:cNvPr id="5" name="Google Shape;792;p85">
            <a:extLst>
              <a:ext uri="{FF2B5EF4-FFF2-40B4-BE49-F238E27FC236}">
                <a16:creationId xmlns:a16="http://schemas.microsoft.com/office/drawing/2014/main" id="{75299F52-8458-7093-DE79-66C43FCCE9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7294" y="2059216"/>
            <a:ext cx="3801835" cy="380183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19C34296-CCB4-6E37-8B4F-CDEEF9D53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139793"/>
            <a:ext cx="2891118" cy="365125"/>
          </a:xfrm>
        </p:spPr>
        <p:txBody>
          <a:bodyPr/>
          <a:lstStyle/>
          <a:p>
            <a:fld id="{357F5B69-6281-4C1F-8C38-6DA0F56DA430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66053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D3903-C232-972F-4763-B768D240C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Word Association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64A63F-A1A8-2FD6-6763-1E3F1A851B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What comes to mind when you hear words associated with substance use?</a:t>
            </a:r>
          </a:p>
          <a:p>
            <a:pPr lvl="1"/>
            <a:r>
              <a:rPr lang="en-US" sz="3200" dirty="0"/>
              <a:t>Drug education</a:t>
            </a:r>
          </a:p>
          <a:p>
            <a:pPr lvl="1"/>
            <a:r>
              <a:rPr lang="en-US" sz="3200" dirty="0"/>
              <a:t>Preventative</a:t>
            </a:r>
          </a:p>
          <a:p>
            <a:pPr lvl="1"/>
            <a:r>
              <a:rPr lang="en-US" sz="3200" dirty="0"/>
              <a:t>Punitive</a:t>
            </a:r>
          </a:p>
          <a:p>
            <a:pPr lvl="1"/>
            <a:r>
              <a:rPr lang="en-US" sz="3200" dirty="0"/>
              <a:t>Harm reductive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095DD8B3-FAD8-187A-577E-ED58DDDACE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77672" y="2234126"/>
            <a:ext cx="4229073" cy="4229073"/>
            <a:chOff x="177672" y="2234126"/>
            <a:chExt cx="4229073" cy="4229073"/>
          </a:xfrm>
        </p:grpSpPr>
        <p:pic>
          <p:nvPicPr>
            <p:cNvPr id="5" name="Google Shape;814;p86" descr="Lined notepad icon">
              <a:extLst>
                <a:ext uri="{FF2B5EF4-FFF2-40B4-BE49-F238E27FC236}">
                  <a16:creationId xmlns:a16="http://schemas.microsoft.com/office/drawing/2014/main" id="{1548FC5C-0E71-283F-2794-B133E5B24E17}"/>
                </a:ext>
              </a:extLst>
            </p:cNvPr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 rot="722896">
              <a:off x="177672" y="2234126"/>
              <a:ext cx="4229073" cy="422907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" name="Google Shape;830;p86" descr="pen icon">
              <a:extLst>
                <a:ext uri="{FF2B5EF4-FFF2-40B4-BE49-F238E27FC236}">
                  <a16:creationId xmlns:a16="http://schemas.microsoft.com/office/drawing/2014/main" id="{EA7927C4-CB87-7094-8A60-A0DC8D28A9C6}"/>
                </a:ext>
              </a:extLst>
            </p:cNvPr>
            <p:cNvPicPr preferRelativeResize="0"/>
            <p:nvPr/>
          </p:nvPicPr>
          <p:blipFill rotWithShape="1">
            <a:blip r:embed="rId4">
              <a:alphaModFix/>
            </a:blip>
            <a:srcRect l="36274" r="35134"/>
            <a:stretch/>
          </p:blipFill>
          <p:spPr>
            <a:xfrm rot="2386627">
              <a:off x="2576875" y="3521905"/>
              <a:ext cx="1163646" cy="27461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FAF95F9A-554D-2060-66B6-BF21FF87B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139793"/>
            <a:ext cx="2891118" cy="365125"/>
          </a:xfrm>
        </p:spPr>
        <p:txBody>
          <a:bodyPr/>
          <a:lstStyle/>
          <a:p>
            <a:fld id="{357F5B69-6281-4C1F-8C38-6DA0F56DA430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202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14C5B-C65E-9566-71E8-5E9571360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7E7555-0CFB-4E08-4DBE-AE34CB930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779647"/>
            <a:ext cx="6718080" cy="508140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3600" b="1" dirty="0"/>
              <a:t>What is the most common reason for substance misuse today?</a:t>
            </a:r>
          </a:p>
        </p:txBody>
      </p:sp>
      <p:pic>
        <p:nvPicPr>
          <p:cNvPr id="5" name="Google Shape;784;p85">
            <a:extLst>
              <a:ext uri="{FF2B5EF4-FFF2-40B4-BE49-F238E27FC236}">
                <a16:creationId xmlns:a16="http://schemas.microsoft.com/office/drawing/2014/main" id="{B434677E-E1FE-9E85-51C1-B327E7AC51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39293" y="2042453"/>
            <a:ext cx="4106950" cy="410695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B66B5A81-9CDE-C25F-16C7-DAB8CDF9C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139793"/>
            <a:ext cx="2891118" cy="365125"/>
          </a:xfrm>
        </p:spPr>
        <p:txBody>
          <a:bodyPr/>
          <a:lstStyle/>
          <a:p>
            <a:fld id="{357F5B69-6281-4C1F-8C38-6DA0F56DA430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1810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2228C7-F227-FDE6-E11B-F7FDB7F0F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363" y="779645"/>
            <a:ext cx="4136177" cy="2525617"/>
          </a:xfrm>
        </p:spPr>
        <p:txBody>
          <a:bodyPr/>
          <a:lstStyle/>
          <a:p>
            <a:r>
              <a:rPr lang="en-US" dirty="0"/>
              <a:t>Explore Historical Context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AD4259-C65C-4EAA-DAE0-2E4F9BBFE3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7" y="779647"/>
            <a:ext cx="6661809" cy="50814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/>
              <a:t>Today you will have the opportunity to look at periods in United States history.</a:t>
            </a:r>
            <a:br>
              <a:rPr lang="en-US" sz="3200" dirty="0"/>
            </a:br>
            <a:r>
              <a:rPr lang="en-US" sz="3200" dirty="0"/>
              <a:t> </a:t>
            </a:r>
          </a:p>
          <a:p>
            <a:pPr lvl="2"/>
            <a:r>
              <a:rPr lang="en-US" sz="3200" dirty="0"/>
              <a:t>Prohibition</a:t>
            </a:r>
          </a:p>
          <a:p>
            <a:pPr lvl="2"/>
            <a:r>
              <a:rPr lang="en-US" sz="3200" dirty="0"/>
              <a:t>War on Drugs</a:t>
            </a:r>
          </a:p>
          <a:p>
            <a:pPr lvl="2"/>
            <a:r>
              <a:rPr lang="en-US" sz="3200" dirty="0"/>
              <a:t>Just Say No</a:t>
            </a:r>
          </a:p>
          <a:p>
            <a:pPr lvl="2"/>
            <a:r>
              <a:rPr lang="en-US" sz="3200" dirty="0"/>
              <a:t>Origins of the Opioid Epidemic</a:t>
            </a:r>
          </a:p>
          <a:p>
            <a:pPr lvl="2"/>
            <a:r>
              <a:rPr lang="en-US" sz="3200" dirty="0"/>
              <a:t>Purdue Pharma and the Opioid Crisis</a:t>
            </a:r>
          </a:p>
        </p:txBody>
      </p:sp>
      <p:pic>
        <p:nvPicPr>
          <p:cNvPr id="5" name="Google Shape;834;p86">
            <a:extLst>
              <a:ext uri="{FF2B5EF4-FFF2-40B4-BE49-F238E27FC236}">
                <a16:creationId xmlns:a16="http://schemas.microsoft.com/office/drawing/2014/main" id="{9ADDA7CB-D1C1-0385-6FF9-5D10E19109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 l="48701" r="14861"/>
          <a:stretch/>
        </p:blipFill>
        <p:spPr>
          <a:xfrm>
            <a:off x="1047936" y="1929242"/>
            <a:ext cx="3369320" cy="4804234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2E1A617F-079B-D387-4CC1-38386212A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139793"/>
            <a:ext cx="2891118" cy="365125"/>
          </a:xfrm>
        </p:spPr>
        <p:txBody>
          <a:bodyPr/>
          <a:lstStyle/>
          <a:p>
            <a:fld id="{357F5B69-6281-4C1F-8C38-6DA0F56DA430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81662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49DD17-2333-0849-B26D-42ECBEE78E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7176" y="457200"/>
            <a:ext cx="10784541" cy="1026460"/>
          </a:xfrm>
        </p:spPr>
        <p:txBody>
          <a:bodyPr/>
          <a:lstStyle/>
          <a:p>
            <a:r>
              <a:rPr lang="en-US" dirty="0"/>
              <a:t>Directions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BCEA1D-BAF6-EE07-6CB6-5751E08680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7176" y="1825625"/>
            <a:ext cx="10784541" cy="4109010"/>
          </a:xfrm>
        </p:spPr>
        <p:txBody>
          <a:bodyPr/>
          <a:lstStyle/>
          <a:p>
            <a:r>
              <a:rPr lang="en-US" dirty="0"/>
              <a:t>At each station, there is an overview document and artifacts to explore. There are videos, websites and images.</a:t>
            </a:r>
          </a:p>
          <a:p>
            <a:r>
              <a:rPr lang="en-US" dirty="0"/>
              <a:t>Capture your thinking using your notetaker. The notetaker has questions for you to address.</a:t>
            </a:r>
          </a:p>
          <a:p>
            <a:r>
              <a:rPr lang="en-US" dirty="0"/>
              <a:t>After you visit at least two stations we will have a discussion. Use your notetaker to contribute to the discussion.</a:t>
            </a:r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98E4EADE-9341-5A3E-5DA3-4E4265F6A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139793"/>
            <a:ext cx="2891118" cy="365125"/>
          </a:xfrm>
        </p:spPr>
        <p:txBody>
          <a:bodyPr/>
          <a:lstStyle/>
          <a:p>
            <a:fld id="{357F5B69-6281-4C1F-8C38-6DA0F56DA430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34925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1A424E-CC59-2098-AD10-EC625A82A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Discussion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47C50B-0869-9A5B-36DC-2F10C2CDFF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779646"/>
            <a:ext cx="6172200" cy="5508611"/>
          </a:xfrm>
        </p:spPr>
        <p:txBody>
          <a:bodyPr anchor="ctr">
            <a:normAutofit/>
          </a:bodyPr>
          <a:lstStyle/>
          <a:p>
            <a:pPr lvl="0"/>
            <a:r>
              <a:rPr lang="en-US" sz="3200" dirty="0"/>
              <a:t>What do you notice about how approaches have or have not changed over time?</a:t>
            </a:r>
          </a:p>
          <a:p>
            <a:pPr lvl="0"/>
            <a:r>
              <a:rPr lang="en-US" sz="3200" dirty="0"/>
              <a:t>How did policies influence public perception of substance use?</a:t>
            </a:r>
          </a:p>
          <a:p>
            <a:pPr lvl="0"/>
            <a:r>
              <a:rPr lang="en-US" sz="3200" dirty="0"/>
              <a:t>What do you notice about systemic injustices across situations and environments?</a:t>
            </a:r>
          </a:p>
        </p:txBody>
      </p:sp>
      <p:pic>
        <p:nvPicPr>
          <p:cNvPr id="5" name="Google Shape;776;p85">
            <a:extLst>
              <a:ext uri="{FF2B5EF4-FFF2-40B4-BE49-F238E27FC236}">
                <a16:creationId xmlns:a16="http://schemas.microsoft.com/office/drawing/2014/main" id="{C92CD467-42EF-D6FB-6D67-37CE4A1F16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44219" y="1933042"/>
            <a:ext cx="4571876" cy="457187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10432E1A-2D8A-97BC-EFAF-E1536AEFB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139793"/>
            <a:ext cx="2891118" cy="365125"/>
          </a:xfrm>
        </p:spPr>
        <p:txBody>
          <a:bodyPr/>
          <a:lstStyle/>
          <a:p>
            <a:fld id="{357F5B69-6281-4C1F-8C38-6DA0F56DA430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8520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4D8700-0CD9-C232-AF77-9D53F1465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are we now?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E0375F-94F6-D758-46C2-DA1F0440C9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7" y="779647"/>
            <a:ext cx="6830622" cy="50814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600" dirty="0"/>
              <a:t>This is an opportunity to look at resources developed in Oregon for our communities.</a:t>
            </a:r>
          </a:p>
          <a:p>
            <a:pPr marL="0" indent="0">
              <a:spcBef>
                <a:spcPts val="4600"/>
              </a:spcBef>
              <a:buNone/>
            </a:pPr>
            <a:r>
              <a:rPr lang="en-US" sz="2600" b="1" dirty="0"/>
              <a:t>Directions:</a:t>
            </a:r>
          </a:p>
          <a:p>
            <a:r>
              <a:rPr lang="en-US" sz="2600" dirty="0"/>
              <a:t>Preview the table of contents for the “Fentanyl Toolkit for Schools.” </a:t>
            </a:r>
          </a:p>
          <a:p>
            <a:r>
              <a:rPr lang="en-US" sz="2600" dirty="0"/>
              <a:t>Find a section you would like to read more closely.</a:t>
            </a:r>
          </a:p>
          <a:p>
            <a:r>
              <a:rPr lang="en-US" sz="2600" dirty="0"/>
              <a:t>Read and annotate your section with a partner.</a:t>
            </a:r>
          </a:p>
          <a:p>
            <a:r>
              <a:rPr lang="en-US" sz="2600" dirty="0"/>
              <a:t>Note how this resource is similar or different from resources at the stations you visited.</a:t>
            </a:r>
          </a:p>
        </p:txBody>
      </p:sp>
      <p:pic>
        <p:nvPicPr>
          <p:cNvPr id="5" name="Google Shape;807;p86">
            <a:extLst>
              <a:ext uri="{FF2B5EF4-FFF2-40B4-BE49-F238E27FC236}">
                <a16:creationId xmlns:a16="http://schemas.microsoft.com/office/drawing/2014/main" id="{EA98D242-FBD7-37B2-F578-3E3E006D06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89264" y="2531717"/>
            <a:ext cx="3546638" cy="354663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3AFC6954-CD0B-A3BE-B19E-622368978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139793"/>
            <a:ext cx="2891118" cy="365125"/>
          </a:xfrm>
        </p:spPr>
        <p:txBody>
          <a:bodyPr/>
          <a:lstStyle/>
          <a:p>
            <a:fld id="{357F5B69-6281-4C1F-8C38-6DA0F56DA430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3189084"/>
      </p:ext>
    </p:extLst>
  </p:cSld>
  <p:clrMapOvr>
    <a:masterClrMapping/>
  </p:clrMapOvr>
</p:sld>
</file>

<file path=ppt/theme/theme1.xml><?xml version="1.0" encoding="utf-8"?>
<a:theme xmlns:a="http://schemas.openxmlformats.org/drawingml/2006/main" name="1_2021ODE">
  <a:themeElements>
    <a:clrScheme name="ODE2021">
      <a:dk1>
        <a:sysClr val="windowText" lastClr="000000"/>
      </a:dk1>
      <a:lt1>
        <a:sysClr val="window" lastClr="FFFFFF"/>
      </a:lt1>
      <a:dk2>
        <a:srgbClr val="00A8A5"/>
      </a:dk2>
      <a:lt2>
        <a:srgbClr val="F2FAFE"/>
      </a:lt2>
      <a:accent1>
        <a:srgbClr val="006CAD"/>
      </a:accent1>
      <a:accent2>
        <a:srgbClr val="9F2065"/>
      </a:accent2>
      <a:accent3>
        <a:srgbClr val="DC5626"/>
      </a:accent3>
      <a:accent4>
        <a:srgbClr val="BB8A0A"/>
      </a:accent4>
      <a:accent5>
        <a:srgbClr val="007F43"/>
      </a:accent5>
      <a:accent6>
        <a:srgbClr val="C45BA3"/>
      </a:accent6>
      <a:hlink>
        <a:srgbClr val="1B75BC"/>
      </a:hlink>
      <a:folHlink>
        <a:srgbClr val="21AAE8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DE_Presentation-Frame-EXPANDED_2021-FINAL v3.potx" id="{871E19A5-6FF8-4B6F-B3B4-DDF01C760689}" vid="{0D27BCD6-A73F-46F0-BAD7-39EEE96D73B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AF1733FA17DC4BA8BBF55116F3F711" ma:contentTypeVersion="8" ma:contentTypeDescription="Create a new document." ma:contentTypeScope="" ma:versionID="2d313e18d26c62d3255ed60ca390b442">
  <xsd:schema xmlns:xsd="http://www.w3.org/2001/XMLSchema" xmlns:xs="http://www.w3.org/2001/XMLSchema" xmlns:p="http://schemas.microsoft.com/office/2006/metadata/properties" xmlns:ns1="http://schemas.microsoft.com/sharepoint/v3" xmlns:ns2="764a0d8b-70d1-4953-b271-86bf6cc62b87" xmlns:ns3="54031767-dd6d-417c-ab73-583408f47564" targetNamespace="http://schemas.microsoft.com/office/2006/metadata/properties" ma:root="true" ma:fieldsID="a4a537bbeeed9fafa02a677e3b0274c7" ns1:_="" ns2:_="" ns3:_="">
    <xsd:import namespace="http://schemas.microsoft.com/sharepoint/v3"/>
    <xsd:import namespace="764a0d8b-70d1-4953-b271-86bf6cc62b87"/>
    <xsd:import namespace="54031767-dd6d-417c-ab73-583408f47564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Estimated_x0020_Creation_x0020_Date" minOccurs="0"/>
                <xsd:element ref="ns2:Remediation_x0020_Date" minOccurs="0"/>
                <xsd:element ref="ns2:Priority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4a0d8b-70d1-4953-b271-86bf6cc62b87" elementFormDefault="qualified">
    <xsd:import namespace="http://schemas.microsoft.com/office/2006/documentManagement/types"/>
    <xsd:import namespace="http://schemas.microsoft.com/office/infopath/2007/PartnerControls"/>
    <xsd:element name="Estimated_x0020_Creation_x0020_Date" ma:index="6" nillable="true" ma:displayName="Estimated Creation Date" ma:format="DateOnly" ma:internalName="Estimated_x0020_Creation_x0020_Date" ma:readOnly="false">
      <xsd:simpleType>
        <xsd:restriction base="dms:DateTime"/>
      </xsd:simpleType>
    </xsd:element>
    <xsd:element name="Remediation_x0020_Date" ma:index="7" nillable="true" ma:displayName="Remediation Date" ma:default="[today]" ma:format="DateOnly" ma:internalName="Remediation_x0020_Date" ma:readOnly="false">
      <xsd:simpleType>
        <xsd:restriction base="dms:DateTime"/>
      </xsd:simpleType>
    </xsd:element>
    <xsd:element name="Priority" ma:index="8" nillable="true" ma:displayName="Priority" ma:default="New" ma:description="What Priority Level Is This Document?" ma:format="RadioButtons" ma:internalName="Priority" ma:readOnly="false">
      <xsd:simpleType>
        <xsd:restriction base="dms:Choice">
          <xsd:enumeration value="New"/>
          <xsd:enumeration value="Legacy"/>
          <xsd:enumeration value="Tier 1"/>
          <xsd:enumeration value="Tier 2"/>
          <xsd:enumeration value="Tier 3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031767-dd6d-417c-ab73-583408f47564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9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54031767-dd6d-417c-ab73-583408f47564">
      <UserInfo>
        <DisplayName>GOODNESS Michelle * ODE</DisplayName>
        <AccountId>497</AccountId>
        <AccountType/>
      </UserInfo>
      <UserInfo>
        <DisplayName>BAKER Traci * ODE</DisplayName>
        <AccountId>1053</AccountId>
        <AccountType/>
      </UserInfo>
      <UserInfo>
        <DisplayName>WIENS Jon * ODE</DisplayName>
        <AccountId>176</AccountId>
        <AccountType/>
      </UserInfo>
      <UserInfo>
        <DisplayName>BOYD Meg * ODE</DisplayName>
        <AccountId>110</AccountId>
        <AccountType/>
      </UserInfo>
      <UserInfo>
        <DisplayName>SIEGEL Marc * ODE</DisplayName>
        <AccountId>29</AccountId>
        <AccountType/>
      </UserInfo>
      <UserInfo>
        <DisplayName>FARLEY Dan * ODE</DisplayName>
        <AccountId>203</AccountId>
        <AccountType/>
      </UserInfo>
      <UserInfo>
        <DisplayName>JUSTIS Carlee * DAS</DisplayName>
        <AccountId>1071</AccountId>
        <AccountType/>
      </UserInfo>
    </SharedWithUsers>
    <Estimated_x0020_Creation_x0020_Date xmlns="764a0d8b-70d1-4953-b271-86bf6cc62b87" xsi:nil="true"/>
    <Remediation_x0020_Date xmlns="764a0d8b-70d1-4953-b271-86bf6cc62b87">2025-04-15T19:21:26+00:00</Remediation_x0020_Date>
    <PublishingExpirationDate xmlns="http://schemas.microsoft.com/sharepoint/v3" xsi:nil="true"/>
    <PublishingStartDate xmlns="http://schemas.microsoft.com/sharepoint/v3" xsi:nil="true"/>
    <Priority xmlns="764a0d8b-70d1-4953-b271-86bf6cc62b87">New</Priority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98BD6E1-30BD-451F-A0D4-89683A75C3AA}"/>
</file>

<file path=customXml/itemProps2.xml><?xml version="1.0" encoding="utf-8"?>
<ds:datastoreItem xmlns:ds="http://schemas.openxmlformats.org/officeDocument/2006/customXml" ds:itemID="{BC4EA527-A198-4301-BCF4-14EDE0643645}">
  <ds:schemaRefs>
    <ds:schemaRef ds:uri="33d0ab3a-ed53-4b26-b374-c651e1521cb8"/>
    <ds:schemaRef ds:uri="e10c53f3-1d52-4706-a966-ac9983b29943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FFC1C207-77FC-44F7-AC05-276B3AA3717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10215</TotalTime>
  <Words>560</Words>
  <Application>Microsoft Office PowerPoint</Application>
  <PresentationFormat>Widescreen</PresentationFormat>
  <Paragraphs>68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1_2021ODE</vt:lpstr>
      <vt:lpstr>Substance Use and Misuse</vt:lpstr>
      <vt:lpstr>Essential Questions</vt:lpstr>
      <vt:lpstr>Learning Goals</vt:lpstr>
      <vt:lpstr>Word Association</vt:lpstr>
      <vt:lpstr>Poll</vt:lpstr>
      <vt:lpstr>Explore Historical Context</vt:lpstr>
      <vt:lpstr>Directions</vt:lpstr>
      <vt:lpstr>Class Discussion (1)</vt:lpstr>
      <vt:lpstr>Where are we now?</vt:lpstr>
      <vt:lpstr>Class Discussion (2)</vt:lpstr>
      <vt:lpstr>Closing</vt:lpstr>
      <vt:lpstr>Available Support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About Us</dc:title>
  <dc:creator>GOODNESS Michelle * ODE</dc:creator>
  <cp:lastModifiedBy>Christina Johnson</cp:lastModifiedBy>
  <cp:revision>25</cp:revision>
  <dcterms:modified xsi:type="dcterms:W3CDTF">2025-03-14T00:02:15Z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0x0101008BAF1733FA17DC4BA8BBF55116F3F711</vt:lpwstr>
  </property>
  <property fmtid="{D5CDD505-2E9C-101B-9397-08002B2CF9AE}" pid="3" name="TaxKeyword">
    <vt:lpwstr/>
  </property>
  <property fmtid="{D5CDD505-2E9C-101B-9397-08002B2CF9AE}" pid="4" name="MSIP_Label_61f40bdc-19d8-4b8e-be88-e9eb9bcca8b8_Enabled">
    <vt:lpwstr>true</vt:lpwstr>
  </property>
  <property fmtid="{D5CDD505-2E9C-101B-9397-08002B2CF9AE}" pid="5" name="MSIP_Label_61f40bdc-19d8-4b8e-be88-e9eb9bcca8b8_SetDate">
    <vt:lpwstr>2023-10-19T17:38:46Z</vt:lpwstr>
  </property>
  <property fmtid="{D5CDD505-2E9C-101B-9397-08002B2CF9AE}" pid="6" name="MSIP_Label_61f40bdc-19d8-4b8e-be88-e9eb9bcca8b8_Method">
    <vt:lpwstr>Privileged</vt:lpwstr>
  </property>
  <property fmtid="{D5CDD505-2E9C-101B-9397-08002B2CF9AE}" pid="7" name="MSIP_Label_61f40bdc-19d8-4b8e-be88-e9eb9bcca8b8_Name">
    <vt:lpwstr>Level 1 - Published (Items)</vt:lpwstr>
  </property>
  <property fmtid="{D5CDD505-2E9C-101B-9397-08002B2CF9AE}" pid="8" name="MSIP_Label_61f40bdc-19d8-4b8e-be88-e9eb9bcca8b8_SiteId">
    <vt:lpwstr>b4f51418-b269-49a2-935a-fa54bf584fc8</vt:lpwstr>
  </property>
  <property fmtid="{D5CDD505-2E9C-101B-9397-08002B2CF9AE}" pid="9" name="MSIP_Label_61f40bdc-19d8-4b8e-be88-e9eb9bcca8b8_ActionId">
    <vt:lpwstr>c4b5f7af-171c-4074-8f39-9fc74c531cc2</vt:lpwstr>
  </property>
  <property fmtid="{D5CDD505-2E9C-101B-9397-08002B2CF9AE}" pid="10" name="MSIP_Label_61f40bdc-19d8-4b8e-be88-e9eb9bcca8b8_ContentBits">
    <vt:lpwstr>0</vt:lpwstr>
  </property>
  <property fmtid="{D5CDD505-2E9C-101B-9397-08002B2CF9AE}" pid="11" name="MSIP_Label_09b73270-2993-4076-be47-9c78f42a1e84_Enabled">
    <vt:lpwstr>true</vt:lpwstr>
  </property>
  <property fmtid="{D5CDD505-2E9C-101B-9397-08002B2CF9AE}" pid="12" name="MSIP_Label_09b73270-2993-4076-be47-9c78f42a1e84_SetDate">
    <vt:lpwstr>2024-06-21T16:55:30Z</vt:lpwstr>
  </property>
  <property fmtid="{D5CDD505-2E9C-101B-9397-08002B2CF9AE}" pid="13" name="MSIP_Label_09b73270-2993-4076-be47-9c78f42a1e84_Method">
    <vt:lpwstr>Privileged</vt:lpwstr>
  </property>
  <property fmtid="{D5CDD505-2E9C-101B-9397-08002B2CF9AE}" pid="14" name="MSIP_Label_09b73270-2993-4076-be47-9c78f42a1e84_Name">
    <vt:lpwstr>Level 1 - Published (Items)</vt:lpwstr>
  </property>
  <property fmtid="{D5CDD505-2E9C-101B-9397-08002B2CF9AE}" pid="15" name="MSIP_Label_09b73270-2993-4076-be47-9c78f42a1e84_SiteId">
    <vt:lpwstr>aa3f6932-fa7c-47b4-a0ce-a598cad161cf</vt:lpwstr>
  </property>
  <property fmtid="{D5CDD505-2E9C-101B-9397-08002B2CF9AE}" pid="16" name="MSIP_Label_09b73270-2993-4076-be47-9c78f42a1e84_ActionId">
    <vt:lpwstr>9a956e48-93ec-48f0-b269-11b89d529c66</vt:lpwstr>
  </property>
  <property fmtid="{D5CDD505-2E9C-101B-9397-08002B2CF9AE}" pid="17" name="MSIP_Label_09b73270-2993-4076-be47-9c78f42a1e84_ContentBits">
    <vt:lpwstr>0</vt:lpwstr>
  </property>
</Properties>
</file>