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9" r:id="rId4"/>
  </p:sldMasterIdLst>
  <p:notesMasterIdLst>
    <p:notesMasterId r:id="rId20"/>
  </p:notesMasterIdLst>
  <p:sldIdLst>
    <p:sldId id="256" r:id="rId5"/>
    <p:sldId id="257" r:id="rId6"/>
    <p:sldId id="258" r:id="rId7"/>
    <p:sldId id="262" r:id="rId8"/>
    <p:sldId id="259" r:id="rId9"/>
    <p:sldId id="261" r:id="rId10"/>
    <p:sldId id="263" r:id="rId11"/>
    <p:sldId id="264" r:id="rId12"/>
    <p:sldId id="260" r:id="rId13"/>
    <p:sldId id="265" r:id="rId14"/>
    <p:sldId id="266" r:id="rId15"/>
    <p:sldId id="267" r:id="rId16"/>
    <p:sldId id="268" r:id="rId17"/>
    <p:sldId id="269" r:id="rId18"/>
    <p:sldId id="291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40F30C-3666-18B8-C1CD-0B462B0BA8C1}" name="Gabriela Mottesi" initials="" userId="S::gmottes@wested.org::567325f9-1976-4916-8d3e-d7dbaa86519f" providerId="AD"/>
  <p188:author id="{A6C9CB1F-0E65-BDF2-9959-F5E8A71BC8F1}" name="Christina Johnson" initials="CJ" userId="S::cjohnso2@wested.org::25489c12-e334-44ac-9e5c-f96f703269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D94A7C-FC57-4F89-A61B-F26D222B8D76}" v="9" dt="2025-02-28T18:59:00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72381"/>
  </p:normalViewPr>
  <p:slideViewPr>
    <p:cSldViewPr snapToGrid="0">
      <p:cViewPr varScale="1">
        <p:scale>
          <a:sx n="42" d="100"/>
          <a:sy n="42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isa Charney-Sirott" userId="81zN7KT1gou1v6+1tMS6ah5NOP6SlXNzZ6kK1XJFFB4=" providerId="None" clId="Web-{BED94A7C-FC57-4F89-A61B-F26D222B8D76}"/>
    <pc:docChg chg="modSld">
      <pc:chgData name="Irisa Charney-Sirott" userId="81zN7KT1gou1v6+1tMS6ah5NOP6SlXNzZ6kK1XJFFB4=" providerId="None" clId="Web-{BED94A7C-FC57-4F89-A61B-F26D222B8D76}" dt="2025-02-28T18:59:00.602" v="7" actId="20577"/>
      <pc:docMkLst>
        <pc:docMk/>
      </pc:docMkLst>
      <pc:sldChg chg="modSp">
        <pc:chgData name="Irisa Charney-Sirott" userId="81zN7KT1gou1v6+1tMS6ah5NOP6SlXNzZ6kK1XJFFB4=" providerId="None" clId="Web-{BED94A7C-FC57-4F89-A61B-F26D222B8D76}" dt="2025-02-28T18:58:55.024" v="6" actId="20577"/>
        <pc:sldMkLst>
          <pc:docMk/>
          <pc:sldMk cId="2853661534" sldId="259"/>
        </pc:sldMkLst>
        <pc:spChg chg="mod">
          <ac:chgData name="Irisa Charney-Sirott" userId="81zN7KT1gou1v6+1tMS6ah5NOP6SlXNzZ6kK1XJFFB4=" providerId="None" clId="Web-{BED94A7C-FC57-4F89-A61B-F26D222B8D76}" dt="2025-02-28T18:58:55.024" v="6" actId="20577"/>
          <ac:spMkLst>
            <pc:docMk/>
            <pc:sldMk cId="2853661534" sldId="259"/>
            <ac:spMk id="3" creationId="{36B0BE9B-D061-4D4F-E89C-A0774B2AC5DD}"/>
          </ac:spMkLst>
        </pc:spChg>
      </pc:sldChg>
      <pc:sldChg chg="modSp">
        <pc:chgData name="Irisa Charney-Sirott" userId="81zN7KT1gou1v6+1tMS6ah5NOP6SlXNzZ6kK1XJFFB4=" providerId="None" clId="Web-{BED94A7C-FC57-4F89-A61B-F26D222B8D76}" dt="2025-02-28T18:59:00.602" v="7" actId="20577"/>
        <pc:sldMkLst>
          <pc:docMk/>
          <pc:sldMk cId="3068805776" sldId="261"/>
        </pc:sldMkLst>
        <pc:spChg chg="mod">
          <ac:chgData name="Irisa Charney-Sirott" userId="81zN7KT1gou1v6+1tMS6ah5NOP6SlXNzZ6kK1XJFFB4=" providerId="None" clId="Web-{BED94A7C-FC57-4F89-A61B-F26D222B8D76}" dt="2025-02-28T18:59:00.602" v="7" actId="20577"/>
          <ac:spMkLst>
            <pc:docMk/>
            <pc:sldMk cId="3068805776" sldId="261"/>
            <ac:spMk id="3" creationId="{584E132D-6281-2262-FF78-59ECB517FC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037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22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954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504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643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584382"/>
            <a:ext cx="12192000" cy="42736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4CCBD-11CA-572B-93CC-46CCB5717FC1}"/>
              </a:ext>
            </a:extLst>
          </p:cNvPr>
          <p:cNvSpPr/>
          <p:nvPr userDrawn="1"/>
        </p:nvSpPr>
        <p:spPr>
          <a:xfrm>
            <a:off x="2313436" y="0"/>
            <a:ext cx="9878564" cy="2564296"/>
          </a:xfrm>
          <a:prstGeom prst="rect">
            <a:avLst/>
          </a:prstGeom>
          <a:solidFill>
            <a:schemeClr val="accent1">
              <a:alpha val="89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7913" y="371768"/>
            <a:ext cx="9144000" cy="190745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7913" y="2771779"/>
            <a:ext cx="9144000" cy="99481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7912" y="4886528"/>
            <a:ext cx="966693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AE25D7A7-DBF1-4731-876B-EF0349DEF57D}" type="datetime1">
              <a:rPr lang="en-US" smtClean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7912" y="6139793"/>
            <a:ext cx="3400973" cy="365125"/>
          </a:xfrm>
        </p:spPr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74086" y="6139793"/>
            <a:ext cx="2217595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178B7B-EB9A-7016-6BAC-C34107A94A91}"/>
              </a:ext>
            </a:extLst>
          </p:cNvPr>
          <p:cNvSpPr/>
          <p:nvPr userDrawn="1"/>
        </p:nvSpPr>
        <p:spPr>
          <a:xfrm>
            <a:off x="0" y="0"/>
            <a:ext cx="2313437" cy="2564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722;p83" descr="Oregon Department of Education Logo">
            <a:extLst>
              <a:ext uri="{FF2B5EF4-FFF2-40B4-BE49-F238E27FC236}">
                <a16:creationId xmlns:a16="http://schemas.microsoft.com/office/drawing/2014/main" id="{A613D903-CD0C-D2E7-CC4A-1950E8CEEC7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151928"/>
            <a:ext cx="2313437" cy="233477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518B305-E44F-C060-75E7-B572DF52D405}"/>
              </a:ext>
            </a:extLst>
          </p:cNvPr>
          <p:cNvSpPr/>
          <p:nvPr userDrawn="1"/>
        </p:nvSpPr>
        <p:spPr>
          <a:xfrm>
            <a:off x="-1" y="2564296"/>
            <a:ext cx="2313437" cy="4293703"/>
          </a:xfrm>
          <a:prstGeom prst="rect">
            <a:avLst/>
          </a:prstGeom>
          <a:solidFill>
            <a:schemeClr val="accent1">
              <a:alpha val="109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3BFE4E-4B21-55C8-3EF8-9376E0089600}"/>
              </a:ext>
            </a:extLst>
          </p:cNvPr>
          <p:cNvGrpSpPr/>
          <p:nvPr userDrawn="1"/>
        </p:nvGrpSpPr>
        <p:grpSpPr>
          <a:xfrm>
            <a:off x="2313436" y="-1375"/>
            <a:ext cx="9878563" cy="155150"/>
            <a:chOff x="89452" y="2773017"/>
            <a:chExt cx="5029199" cy="1044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518B26-C1C1-9ABF-B087-E6519A7CC4D5}"/>
                </a:ext>
              </a:extLst>
            </p:cNvPr>
            <p:cNvSpPr/>
            <p:nvPr userDrawn="1"/>
          </p:nvSpPr>
          <p:spPr>
            <a:xfrm>
              <a:off x="89452" y="2773017"/>
              <a:ext cx="1262270" cy="1044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58DE75-AE21-C655-BBF4-9DBA44516DBB}"/>
                </a:ext>
              </a:extLst>
            </p:cNvPr>
            <p:cNvSpPr/>
            <p:nvPr userDrawn="1"/>
          </p:nvSpPr>
          <p:spPr>
            <a:xfrm>
              <a:off x="1341782" y="2773017"/>
              <a:ext cx="1262270" cy="1044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4F04249-563D-D25F-8061-0EA2D5351A77}"/>
                </a:ext>
              </a:extLst>
            </p:cNvPr>
            <p:cNvSpPr/>
            <p:nvPr userDrawn="1"/>
          </p:nvSpPr>
          <p:spPr>
            <a:xfrm>
              <a:off x="2604051" y="2773017"/>
              <a:ext cx="1262270" cy="104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28D44B-F670-D841-DA37-92C9B12D96E4}"/>
                </a:ext>
              </a:extLst>
            </p:cNvPr>
            <p:cNvSpPr/>
            <p:nvPr userDrawn="1"/>
          </p:nvSpPr>
          <p:spPr>
            <a:xfrm>
              <a:off x="3856381" y="2773017"/>
              <a:ext cx="1262270" cy="1044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133F6D5-D05F-C909-836F-BD5CE64E5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7913" y="4535928"/>
            <a:ext cx="9144000" cy="330514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Authored by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03D7078-AFAB-9E61-EE38-5AD4E700721A}"/>
              </a:ext>
            </a:extLst>
          </p:cNvPr>
          <p:cNvCxnSpPr>
            <a:cxnSpLocks/>
          </p:cNvCxnSpPr>
          <p:nvPr userDrawn="1"/>
        </p:nvCxnSpPr>
        <p:spPr>
          <a:xfrm>
            <a:off x="2409568" y="4337223"/>
            <a:ext cx="9378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8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195481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8E3A-1967-44F7-9CA0-320D3ED909C6}" type="datetime1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B2470-1BF4-750E-9FC2-0F0140F99B98}"/>
              </a:ext>
            </a:extLst>
          </p:cNvPr>
          <p:cNvSpPr/>
          <p:nvPr userDrawn="1"/>
        </p:nvSpPr>
        <p:spPr>
          <a:xfrm>
            <a:off x="-1" y="259492"/>
            <a:ext cx="383059" cy="6598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5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low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4BA-4BC0-44D2-9B7A-1BA67BCFD26E}" type="datetime1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74" y="4763238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71" y="4763238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4722" y="4782426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accent1"/>
                </a:solidFill>
              </a:rPr>
              <a:t>twitter.com</a:t>
            </a:r>
            <a:r>
              <a:rPr lang="en-US" sz="2400" dirty="0">
                <a:solidFill>
                  <a:schemeClr val="accent1"/>
                </a:solidFill>
              </a:rPr>
              <a:t>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r>
              <a:rPr lang="en-US" sz="2400" dirty="0">
                <a:solidFill>
                  <a:schemeClr val="accent1"/>
                </a:solidFill>
              </a:rPr>
              <a:t> | </a:t>
            </a:r>
            <a:r>
              <a:rPr lang="en-US" sz="2400" dirty="0" err="1">
                <a:solidFill>
                  <a:schemeClr val="accent1"/>
                </a:solidFill>
              </a:rPr>
              <a:t>fb.com</a:t>
            </a:r>
            <a:r>
              <a:rPr lang="en-US" sz="2400" dirty="0">
                <a:solidFill>
                  <a:schemeClr val="accent1"/>
                </a:solidFill>
              </a:rPr>
              <a:t>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D7339-23E8-BF33-9EB5-2154AEE4D785}"/>
              </a:ext>
            </a:extLst>
          </p:cNvPr>
          <p:cNvSpPr/>
          <p:nvPr userDrawn="1"/>
        </p:nvSpPr>
        <p:spPr>
          <a:xfrm>
            <a:off x="-1" y="259492"/>
            <a:ext cx="383059" cy="6598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85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4832-9483-605E-7EBC-E8DF7A481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182DE-55B6-F03A-F997-BCD7AD7BA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FEF18-4E6F-7E24-266D-27603CBF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7DE5-97A7-394C-A406-169C5FBC6BE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9A42-9733-0D72-1431-BDE94F7F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912DC-7594-D86E-9CD8-D61F1030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4B3C-387A-AC45-A619-4A3FA25C7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458995" y="1433385"/>
            <a:ext cx="9042724" cy="3496962"/>
          </a:xfrm>
        </p:spPr>
        <p:txBody>
          <a:bodyPr anchor="ctr" anchorCtr="0">
            <a:noAutofit/>
          </a:bodyPr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FD1D4-6CB3-CD64-9657-FA3E85F6164C}"/>
              </a:ext>
            </a:extLst>
          </p:cNvPr>
          <p:cNvSpPr/>
          <p:nvPr userDrawn="1"/>
        </p:nvSpPr>
        <p:spPr>
          <a:xfrm>
            <a:off x="0" y="0"/>
            <a:ext cx="2313437" cy="2564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ogle Shape;722;p83" descr="Oregon Department of Education Logo">
            <a:extLst>
              <a:ext uri="{FF2B5EF4-FFF2-40B4-BE49-F238E27FC236}">
                <a16:creationId xmlns:a16="http://schemas.microsoft.com/office/drawing/2014/main" id="{CC7BEC8A-A571-7E28-F436-289047D3B8D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151928"/>
            <a:ext cx="2313437" cy="23347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C41C27-4F7F-CB4D-A1D8-5970C7274EEA}"/>
              </a:ext>
            </a:extLst>
          </p:cNvPr>
          <p:cNvSpPr/>
          <p:nvPr userDrawn="1"/>
        </p:nvSpPr>
        <p:spPr>
          <a:xfrm>
            <a:off x="-1" y="2564296"/>
            <a:ext cx="2313437" cy="4293703"/>
          </a:xfrm>
          <a:prstGeom prst="rect">
            <a:avLst/>
          </a:prstGeom>
          <a:solidFill>
            <a:schemeClr val="accent1">
              <a:alpha val="109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64F95E-BAEF-0AFF-38A4-37D40145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139793"/>
            <a:ext cx="2777456" cy="365125"/>
          </a:xfrm>
        </p:spPr>
        <p:txBody>
          <a:bodyPr/>
          <a:lstStyle/>
          <a:p>
            <a:fld id="{AE25D7A7-DBF1-4731-876B-EF0349DEF57D}" type="datetime1">
              <a:rPr lang="en-US" smtClean="0"/>
              <a:t>3/14/2025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1391D9-F2CB-6BC0-C63A-690EEF9C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7913" y="6139793"/>
            <a:ext cx="2864224" cy="365125"/>
          </a:xfrm>
        </p:spPr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611FF5-1A52-738E-E9C0-F0005C6C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4086" y="6139793"/>
            <a:ext cx="2217595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63FAD7-A824-4250-06B4-F8E55608BE03}"/>
              </a:ext>
            </a:extLst>
          </p:cNvPr>
          <p:cNvGrpSpPr/>
          <p:nvPr userDrawn="1"/>
        </p:nvGrpSpPr>
        <p:grpSpPr>
          <a:xfrm>
            <a:off x="2313436" y="-1375"/>
            <a:ext cx="9878563" cy="155150"/>
            <a:chOff x="89452" y="2773017"/>
            <a:chExt cx="5029199" cy="1044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E0CDE-FF54-984C-C9A3-27585E68933C}"/>
                </a:ext>
              </a:extLst>
            </p:cNvPr>
            <p:cNvSpPr/>
            <p:nvPr userDrawn="1"/>
          </p:nvSpPr>
          <p:spPr>
            <a:xfrm>
              <a:off x="89452" y="2773017"/>
              <a:ext cx="1262270" cy="1044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5E37D0-301D-4C97-6E9A-7A585E53E5D8}"/>
                </a:ext>
              </a:extLst>
            </p:cNvPr>
            <p:cNvSpPr/>
            <p:nvPr userDrawn="1"/>
          </p:nvSpPr>
          <p:spPr>
            <a:xfrm>
              <a:off x="1341782" y="2773017"/>
              <a:ext cx="1262270" cy="1044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797C71-4593-94E0-E2E6-A8CBD1A887BA}"/>
                </a:ext>
              </a:extLst>
            </p:cNvPr>
            <p:cNvSpPr/>
            <p:nvPr userDrawn="1"/>
          </p:nvSpPr>
          <p:spPr>
            <a:xfrm>
              <a:off x="2604051" y="2773017"/>
              <a:ext cx="1262270" cy="104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4FD286-E8C6-3E5E-1039-3C295B0B2E46}"/>
                </a:ext>
              </a:extLst>
            </p:cNvPr>
            <p:cNvSpPr/>
            <p:nvPr userDrawn="1"/>
          </p:nvSpPr>
          <p:spPr>
            <a:xfrm>
              <a:off x="3856381" y="2773017"/>
              <a:ext cx="1262270" cy="1044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450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0567-124C-4095-81DC-815DD21CE8C9}" type="datetime1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60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2995" y="259492"/>
            <a:ext cx="4763664" cy="65985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25617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A7BA-D396-4E27-AF61-C3F310AFC230}" type="datetime1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2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AC9E-0280-4D27-9EA2-698F7A67BA53}" type="datetime1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7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6FB3-D811-417F-8686-F9E75A22B6CE}" type="datetime1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3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3458-4B95-47BE-956D-AAB447907D75}" type="datetime1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36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67FB-5140-4075-A427-FA8B498DAFA1}" type="datetime1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37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807B-0068-4E1F-806E-C8C4952A24DC}" type="datetime1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738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1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1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Oregon Department of 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D0A6FE-1ABE-4141-9C0E-FE4FA78F9128}" type="datetime1">
              <a:rPr lang="en-US" smtClean="0"/>
              <a:t>3/14/2025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B909DD-0550-BCCE-E53E-3AE155F54A08}"/>
              </a:ext>
            </a:extLst>
          </p:cNvPr>
          <p:cNvSpPr/>
          <p:nvPr userDrawn="1"/>
        </p:nvSpPr>
        <p:spPr>
          <a:xfrm>
            <a:off x="0" y="0"/>
            <a:ext cx="12192000" cy="252042"/>
          </a:xfrm>
          <a:prstGeom prst="rect">
            <a:avLst/>
          </a:prstGeom>
          <a:solidFill>
            <a:schemeClr val="accent1">
              <a:alpha val="89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4FCA73-AF84-DF07-D462-D8B837022CD6}"/>
              </a:ext>
            </a:extLst>
          </p:cNvPr>
          <p:cNvGrpSpPr/>
          <p:nvPr userDrawn="1"/>
        </p:nvGrpSpPr>
        <p:grpSpPr>
          <a:xfrm rot="16200000">
            <a:off x="-3216479" y="3468523"/>
            <a:ext cx="6605956" cy="172993"/>
            <a:chOff x="89452" y="2773017"/>
            <a:chExt cx="5029199" cy="10449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B0B38C-1D71-D5C3-4D4A-856DBC66FA7E}"/>
                </a:ext>
              </a:extLst>
            </p:cNvPr>
            <p:cNvSpPr/>
            <p:nvPr userDrawn="1"/>
          </p:nvSpPr>
          <p:spPr>
            <a:xfrm>
              <a:off x="89452" y="2773017"/>
              <a:ext cx="1262270" cy="1044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974C4A-2E64-AD3A-2D76-EA0188DB777D}"/>
                </a:ext>
              </a:extLst>
            </p:cNvPr>
            <p:cNvSpPr/>
            <p:nvPr userDrawn="1"/>
          </p:nvSpPr>
          <p:spPr>
            <a:xfrm>
              <a:off x="1341782" y="2773017"/>
              <a:ext cx="1262270" cy="1044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489400-5A48-2E53-B800-8BC6A9C3E82E}"/>
                </a:ext>
              </a:extLst>
            </p:cNvPr>
            <p:cNvSpPr/>
            <p:nvPr userDrawn="1"/>
          </p:nvSpPr>
          <p:spPr>
            <a:xfrm>
              <a:off x="2604051" y="2773017"/>
              <a:ext cx="1262270" cy="104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429A02-D12E-FB13-F404-820FFCAE844D}"/>
                </a:ext>
              </a:extLst>
            </p:cNvPr>
            <p:cNvSpPr/>
            <p:nvPr userDrawn="1"/>
          </p:nvSpPr>
          <p:spPr>
            <a:xfrm>
              <a:off x="3856381" y="2773017"/>
              <a:ext cx="1262270" cy="1044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929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oregoninjurydata.shinyapps.io/overdose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BD73-C02D-11E8-5DD5-AFFBF68F24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Investigating Substance 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0EAD7-8840-2442-6791-7EAF36DE13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Data-driven Decisions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EDF1A-193E-5F00-0B7F-D3BBAA39C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Grades 11–12</a:t>
            </a:r>
          </a:p>
        </p:txBody>
      </p:sp>
    </p:spTree>
    <p:extLst>
      <p:ext uri="{BB962C8B-B14F-4D97-AF65-F5344CB8AC3E}">
        <p14:creationId xmlns:p14="http://schemas.microsoft.com/office/powerpoint/2010/main" val="184189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BD4B2-C3A3-DFAB-74EF-B894F5D01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5A96-FDEB-4AC1-3F0B-BBB27B074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2C960-C543-E236-C71F-3D2DF552F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779646"/>
            <a:ext cx="6687079" cy="5476931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en-US" sz="3600" dirty="0"/>
              <a:t>How do statistics and facts about substance use and misuse inform my choices and actions in my community?</a:t>
            </a:r>
            <a:br>
              <a:rPr lang="en-US" sz="3600" dirty="0"/>
            </a:br>
            <a:endParaRPr lang="en-US" sz="3600" dirty="0"/>
          </a:p>
          <a:p>
            <a:pPr lvl="0"/>
            <a:r>
              <a:rPr lang="en-US" sz="3600" dirty="0"/>
              <a:t>How do I make informed choices and work to address social injustices after analyzing information?</a:t>
            </a:r>
          </a:p>
        </p:txBody>
      </p:sp>
      <p:pic>
        <p:nvPicPr>
          <p:cNvPr id="5" name="Google Shape;764;p85">
            <a:extLst>
              <a:ext uri="{FF2B5EF4-FFF2-40B4-BE49-F238E27FC236}">
                <a16:creationId xmlns:a16="http://schemas.microsoft.com/office/drawing/2014/main" id="{5AF1BC48-E7B6-4F32-98C8-4E2C50EA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145" y="2324753"/>
            <a:ext cx="3931825" cy="39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DB03EA4-B6EB-AC25-23F5-4FFDAA676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1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8007-A94C-7513-09CF-AC8FF1F02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B79F4-23E7-ECF6-3B2C-38C84DC3A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779646"/>
            <a:ext cx="6720341" cy="539255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Statistics are more than just numbers. There are people and stories behind the data.</a:t>
            </a:r>
            <a:br>
              <a:rPr lang="en-US" sz="3600" dirty="0"/>
            </a:br>
            <a:r>
              <a:rPr lang="en-US" sz="3600" dirty="0"/>
              <a:t> </a:t>
            </a:r>
          </a:p>
          <a:p>
            <a:r>
              <a:rPr lang="en-US" sz="3600" dirty="0"/>
              <a:t>Take care of yourself and take care of our classroom community as we dig into the data.</a:t>
            </a:r>
          </a:p>
        </p:txBody>
      </p:sp>
      <p:pic>
        <p:nvPicPr>
          <p:cNvPr id="4" name="Google Shape;759;p85">
            <a:extLst>
              <a:ext uri="{FF2B5EF4-FFF2-40B4-BE49-F238E27FC236}">
                <a16:creationId xmlns:a16="http://schemas.microsoft.com/office/drawing/2014/main" id="{9324B0EC-9303-C658-8905-1AC22BCBC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766" y="2861423"/>
            <a:ext cx="3572033" cy="357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B7D13-4138-F57C-B372-13084AD4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2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45BEE1E-EE22-437F-981B-9ADBE865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1" cy="625252"/>
          </a:xfrm>
        </p:spPr>
        <p:txBody>
          <a:bodyPr>
            <a:normAutofit fontScale="90000"/>
          </a:bodyPr>
          <a:lstStyle/>
          <a:p>
            <a:r>
              <a:rPr lang="en-US" dirty="0"/>
              <a:t>Oregon Overdose Dashboard</a:t>
            </a:r>
          </a:p>
        </p:txBody>
      </p:sp>
      <p:pic>
        <p:nvPicPr>
          <p:cNvPr id="5" name="Picture 4" descr="Oregon overdose dashboard.">
            <a:extLst>
              <a:ext uri="{FF2B5EF4-FFF2-40B4-BE49-F238E27FC236}">
                <a16:creationId xmlns:a16="http://schemas.microsoft.com/office/drawing/2014/main" id="{200240C4-9973-7D34-4BEB-4E2E8824A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637" y="1082452"/>
            <a:ext cx="9172726" cy="4693095"/>
          </a:xfrm>
          <a:prstGeom prst="rect">
            <a:avLst/>
          </a:prstGeom>
          <a:effectLst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0A7050-5942-B28C-D14B-EA3C0702B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637" y="6088173"/>
            <a:ext cx="9172726" cy="6252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 to </a:t>
            </a:r>
            <a:r>
              <a:rPr lang="en-US" dirty="0">
                <a:hlinkClick r:id="rId4"/>
              </a:rPr>
              <a:t>https://oregoninjurydata.shinyapps.io/overdose/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6222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C7A8-D08C-E420-962B-C3A292BAC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4B120-4912-2CBA-8BE8-631C44B7A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79646"/>
            <a:ext cx="6867298" cy="578443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Open the dashboard.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the scavenger hunt to get oriented.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the questions to get deeper into the data.</a:t>
            </a:r>
          </a:p>
          <a:p>
            <a:pPr lvl="1">
              <a:tabLst>
                <a:tab pos="228600" algn="l"/>
                <a:tab pos="457200" algn="l"/>
              </a:tabLst>
            </a:pPr>
            <a:r>
              <a:rPr lang="en-US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 substances have the highest rate of misuse among teens?</a:t>
            </a:r>
          </a:p>
          <a:p>
            <a:pPr lvl="1">
              <a:tabLst>
                <a:tab pos="228600" algn="l"/>
                <a:tab pos="457200" algn="l"/>
              </a:tabLst>
            </a:pPr>
            <a:r>
              <a:rPr lang="en-US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How have overdose rates changed over the last five years?</a:t>
            </a:r>
          </a:p>
          <a:p>
            <a:pPr lvl="1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US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 do you notice about your county?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does the data tell you?</a:t>
            </a:r>
          </a:p>
          <a:p>
            <a:pPr lvl="1"/>
            <a:r>
              <a:rPr lang="en-US" dirty="0"/>
              <a:t>Capture your questions.</a:t>
            </a:r>
          </a:p>
          <a:p>
            <a:pPr lvl="1"/>
            <a:r>
              <a:rPr lang="en-US" dirty="0"/>
              <a:t>Capture your a-ha’s.</a:t>
            </a:r>
          </a:p>
          <a:p>
            <a:pPr lvl="1"/>
            <a:r>
              <a:rPr lang="en-US" dirty="0"/>
              <a:t>Find something that you would like to share with the class.</a:t>
            </a:r>
          </a:p>
        </p:txBody>
      </p:sp>
      <p:pic>
        <p:nvPicPr>
          <p:cNvPr id="5" name="Google Shape;832;p86">
            <a:extLst>
              <a:ext uri="{FF2B5EF4-FFF2-40B4-BE49-F238E27FC236}">
                <a16:creationId xmlns:a16="http://schemas.microsoft.com/office/drawing/2014/main" id="{864548CD-B528-17BE-F770-1329C18FA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81441" y="3724858"/>
            <a:ext cx="5464629" cy="28392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1ABE2CC-C3F1-A71E-5FC6-057FD7CA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3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27855-4E26-8C57-AE81-36117E32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Data to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A48FE-A4AF-037C-4FE6-8AABA6533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/>
              <a:t>What can we do to promote personal, family and community well-being?</a:t>
            </a:r>
          </a:p>
          <a:p>
            <a:endParaRPr lang="en-US" sz="3400" dirty="0"/>
          </a:p>
          <a:p>
            <a:pPr marL="0" indent="0">
              <a:buNone/>
            </a:pPr>
            <a:r>
              <a:rPr lang="en-US" sz="3400" dirty="0"/>
              <a:t>Consider the role of education, policy, resources and access.</a:t>
            </a:r>
          </a:p>
          <a:p>
            <a:pPr marL="457200" lvl="1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b="1" dirty="0"/>
              <a:t>How might you think about prevention and harm reduction?</a:t>
            </a:r>
          </a:p>
        </p:txBody>
      </p:sp>
      <p:pic>
        <p:nvPicPr>
          <p:cNvPr id="7" name="Google Shape;772;p85">
            <a:extLst>
              <a:ext uri="{FF2B5EF4-FFF2-40B4-BE49-F238E27FC236}">
                <a16:creationId xmlns:a16="http://schemas.microsoft.com/office/drawing/2014/main" id="{21CADA75-C73B-856D-CFCE-F0C422966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231" y="2562305"/>
            <a:ext cx="3740523" cy="37405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0281BCE-AC67-1E15-EBF8-0DE01F85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9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6CE35-09C4-7B6E-A75A-5EA0947B9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1" cy="1026460"/>
          </a:xfrm>
        </p:spPr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B9679-27FC-3BDC-16F6-540FFF349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6" y="1825625"/>
            <a:ext cx="10784541" cy="4109010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What data trend surprised you most?</a:t>
            </a:r>
          </a:p>
          <a:p>
            <a:pPr lvl="0"/>
            <a:r>
              <a:rPr lang="en-US" sz="3600" dirty="0"/>
              <a:t>How does this data connect to your personal choices?</a:t>
            </a:r>
          </a:p>
          <a:p>
            <a:pPr lvl="0"/>
            <a:r>
              <a:rPr lang="en-US" sz="3600" dirty="0"/>
              <a:t>What micro-step could you take to help your community address substance use and misuse?</a:t>
            </a:r>
          </a:p>
          <a:p>
            <a:endParaRPr lang="en-US" sz="360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9DA2BF7-92E2-90B8-CCC8-E123C6099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1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ADA7-126C-0128-B0E7-BA76BF8E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34742-3260-95D4-BADC-61F720F64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779646"/>
            <a:ext cx="6500667" cy="5476932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en-US" sz="3600" dirty="0"/>
              <a:t>How do statistics and facts about substance use and misuse inform my choices and actions in my community?</a:t>
            </a:r>
            <a:br>
              <a:rPr lang="en-US" sz="3600" dirty="0"/>
            </a:br>
            <a:endParaRPr lang="en-US" sz="3600" dirty="0"/>
          </a:p>
          <a:p>
            <a:pPr lvl="0"/>
            <a:r>
              <a:rPr lang="en-US" sz="3600" dirty="0"/>
              <a:t>How do I make informed choices and work to address social injustices after analyzing information?</a:t>
            </a:r>
          </a:p>
        </p:txBody>
      </p:sp>
      <p:pic>
        <p:nvPicPr>
          <p:cNvPr id="5" name="Google Shape;764;p85">
            <a:extLst>
              <a:ext uri="{FF2B5EF4-FFF2-40B4-BE49-F238E27FC236}">
                <a16:creationId xmlns:a16="http://schemas.microsoft.com/office/drawing/2014/main" id="{069C4427-C0F5-D773-26E3-B322B9067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8145" y="2324753"/>
            <a:ext cx="3931825" cy="39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E60B32F-2E73-1D06-055D-5040A2DB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05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16FC-AA66-9333-65D1-7B2626C8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CF4E0-C411-050D-7E78-3138E6454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79647"/>
            <a:ext cx="6471518" cy="5536486"/>
          </a:xfrm>
        </p:spPr>
        <p:txBody>
          <a:bodyPr anchor="ctr">
            <a:noAutofit/>
          </a:bodyPr>
          <a:lstStyle/>
          <a:p>
            <a:pPr lvl="0"/>
            <a:r>
              <a:rPr lang="en-US" sz="3200" dirty="0"/>
              <a:t>I can analyze local data on substance use and misuse using a data dashboard or data tables.</a:t>
            </a:r>
          </a:p>
          <a:p>
            <a:pPr lvl="0"/>
            <a:r>
              <a:rPr lang="en-US" sz="3200" dirty="0"/>
              <a:t>I can identify data trends within my community</a:t>
            </a:r>
          </a:p>
          <a:p>
            <a:pPr lvl="0"/>
            <a:r>
              <a:rPr lang="en-US" sz="3200" dirty="0"/>
              <a:t>I can reflect on how evidence-based information can guide personal choices and community action. </a:t>
            </a:r>
          </a:p>
          <a:p>
            <a:endParaRPr lang="en-US" sz="3200" dirty="0"/>
          </a:p>
        </p:txBody>
      </p:sp>
      <p:pic>
        <p:nvPicPr>
          <p:cNvPr id="5" name="Google Shape;792;p85">
            <a:extLst>
              <a:ext uri="{FF2B5EF4-FFF2-40B4-BE49-F238E27FC236}">
                <a16:creationId xmlns:a16="http://schemas.microsoft.com/office/drawing/2014/main" id="{1F1B9861-4985-B9D3-721E-8B94CBA7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294" y="2059216"/>
            <a:ext cx="3801835" cy="38018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A739D8A-5716-9FE1-4ACE-19234F59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6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F889A-D462-4A2B-B955-76AEC02CD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FFF6-10BB-6D5C-6F7B-FF170DC5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your peers respond?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84C22-A3C2-133A-6EF0-0731B5880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673" y="779645"/>
            <a:ext cx="6536870" cy="5849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Select all of the tobacco products they used in the past month. </a:t>
            </a:r>
          </a:p>
          <a:p>
            <a:r>
              <a:rPr lang="en-US" sz="2600" dirty="0"/>
              <a:t>Cigarettes</a:t>
            </a:r>
          </a:p>
          <a:p>
            <a:r>
              <a:rPr lang="en-US" sz="2600" dirty="0"/>
              <a:t>Vaping product or other e-cigarettes</a:t>
            </a:r>
          </a:p>
          <a:p>
            <a:r>
              <a:rPr lang="en-US" sz="2600" dirty="0"/>
              <a:t>Chewing tobacco, such as Skoal or Copenhagen</a:t>
            </a:r>
          </a:p>
          <a:p>
            <a:r>
              <a:rPr lang="en-US" sz="2600" dirty="0"/>
              <a:t>Cigarillos or little cigars, such as Swisher Sweets</a:t>
            </a:r>
          </a:p>
          <a:p>
            <a:r>
              <a:rPr lang="en-US" sz="2600" dirty="0"/>
              <a:t>Hookah or waterpipe</a:t>
            </a:r>
          </a:p>
          <a:p>
            <a:r>
              <a:rPr lang="en-US" sz="2600" dirty="0"/>
              <a:t>Any other tobacco project</a:t>
            </a:r>
          </a:p>
          <a:p>
            <a:r>
              <a:rPr lang="en-US" sz="2600" dirty="0"/>
              <a:t>None of these products</a:t>
            </a:r>
          </a:p>
        </p:txBody>
      </p:sp>
      <p:pic>
        <p:nvPicPr>
          <p:cNvPr id="5" name="Google Shape;784;p85">
            <a:extLst>
              <a:ext uri="{FF2B5EF4-FFF2-40B4-BE49-F238E27FC236}">
                <a16:creationId xmlns:a16="http://schemas.microsoft.com/office/drawing/2014/main" id="{95462A43-8B22-923A-8919-FB6BA9D89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2934" y="2499969"/>
            <a:ext cx="3720312" cy="37203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0F55264-30DF-74B6-58E7-F3441041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8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C0422-6280-F9EB-474F-94BE400C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your peers respond?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0BE9B-D061-4D4F-E89C-A0774B2AC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79646"/>
            <a:ext cx="6769326" cy="588241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How old were they when they had their </a:t>
            </a:r>
            <a:br>
              <a:rPr lang="en-US" sz="2800" b="1" dirty="0"/>
            </a:br>
            <a:r>
              <a:rPr lang="en-US" sz="2800" b="1" dirty="0"/>
              <a:t>first drink?</a:t>
            </a:r>
          </a:p>
          <a:p>
            <a:r>
              <a:rPr lang="en-US" sz="2800" dirty="0"/>
              <a:t>They have never had a drink of alcohol other than a few sips</a:t>
            </a:r>
          </a:p>
          <a:p>
            <a:r>
              <a:rPr lang="en-US" sz="2800" dirty="0"/>
              <a:t>12 years old or younger</a:t>
            </a:r>
          </a:p>
          <a:p>
            <a:r>
              <a:rPr lang="en-US" sz="2800" dirty="0"/>
              <a:t>13 years old</a:t>
            </a:r>
          </a:p>
          <a:p>
            <a:r>
              <a:rPr lang="en-US" sz="2800" dirty="0"/>
              <a:t>14 years old</a:t>
            </a:r>
          </a:p>
          <a:p>
            <a:r>
              <a:rPr lang="en-US" sz="2800" dirty="0"/>
              <a:t>15 years old</a:t>
            </a:r>
          </a:p>
          <a:p>
            <a:r>
              <a:rPr lang="en-US" sz="2800" dirty="0"/>
              <a:t>16 years old</a:t>
            </a:r>
          </a:p>
          <a:p>
            <a:r>
              <a:rPr lang="en-US" sz="2800" dirty="0"/>
              <a:t>17 years old</a:t>
            </a:r>
          </a:p>
          <a:p>
            <a:r>
              <a:rPr lang="en-US" sz="2800" dirty="0"/>
              <a:t>I am not sure</a:t>
            </a:r>
          </a:p>
          <a:p>
            <a:pPr lvl="1"/>
            <a:endParaRPr lang="en-US" sz="2800" dirty="0"/>
          </a:p>
        </p:txBody>
      </p:sp>
      <p:pic>
        <p:nvPicPr>
          <p:cNvPr id="4" name="Google Shape;784;p85">
            <a:extLst>
              <a:ext uri="{FF2B5EF4-FFF2-40B4-BE49-F238E27FC236}">
                <a16:creationId xmlns:a16="http://schemas.microsoft.com/office/drawing/2014/main" id="{B1808EF3-773D-801A-E1B2-BE143F65E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2934" y="2499969"/>
            <a:ext cx="3720312" cy="37203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E0962-67C1-AA46-B719-5C35BF14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6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E6DEC-1C7D-52EE-80EA-92DE08103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FE446-11C0-1F67-C7DA-8F09574C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your peers respond?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E132D-6281-2262-FF78-59ECB517F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79647"/>
            <a:ext cx="6818312" cy="54406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During the past 30 days, did they use prescription opioid drugs such as Oxycontin, Percocet, Vicodin or Codeine without a doctor’s orders or differently than how a doctor told them to use it?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2800" dirty="0"/>
              <a:t>Yes</a:t>
            </a:r>
          </a:p>
          <a:p>
            <a:r>
              <a:rPr lang="en-US" sz="2800" dirty="0"/>
              <a:t>No</a:t>
            </a:r>
          </a:p>
          <a:p>
            <a:r>
              <a:rPr lang="en-US" sz="2800" dirty="0"/>
              <a:t>I am not sure</a:t>
            </a:r>
          </a:p>
          <a:p>
            <a:r>
              <a:rPr lang="en-US" sz="2800" dirty="0"/>
              <a:t>I prefer not to answer</a:t>
            </a:r>
          </a:p>
          <a:p>
            <a:pPr lvl="1"/>
            <a:endParaRPr lang="en-US" sz="2800" dirty="0"/>
          </a:p>
        </p:txBody>
      </p:sp>
      <p:pic>
        <p:nvPicPr>
          <p:cNvPr id="4" name="Google Shape;784;p85">
            <a:extLst>
              <a:ext uri="{FF2B5EF4-FFF2-40B4-BE49-F238E27FC236}">
                <a16:creationId xmlns:a16="http://schemas.microsoft.com/office/drawing/2014/main" id="{4E84E5F3-C84C-712A-A095-63C671AC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34" y="2499969"/>
            <a:ext cx="3720312" cy="37203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2614-AC38-EDCB-6B12-0E8762022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0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A095CC-3D85-FF36-D23C-19175584D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1" cy="621792"/>
          </a:xfrm>
        </p:spPr>
        <p:txBody>
          <a:bodyPr>
            <a:normAutofit fontScale="90000"/>
          </a:bodyPr>
          <a:lstStyle/>
          <a:p>
            <a:r>
              <a:rPr lang="en-US" dirty="0"/>
              <a:t>Oregon Student Health Survey Responses (1)</a:t>
            </a:r>
          </a:p>
        </p:txBody>
      </p:sp>
      <p:pic>
        <p:nvPicPr>
          <p:cNvPr id="5" name="Content Placeholder 4" descr="Oregon student health survey responses to use of tobacco products.">
            <a:extLst>
              <a:ext uri="{FF2B5EF4-FFF2-40B4-BE49-F238E27FC236}">
                <a16:creationId xmlns:a16="http://schemas.microsoft.com/office/drawing/2014/main" id="{3F340A21-47FD-7D58-4A85-C88C41484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1" b="-1188"/>
          <a:stretch/>
        </p:blipFill>
        <p:spPr>
          <a:xfrm>
            <a:off x="865198" y="992155"/>
            <a:ext cx="10488495" cy="5865845"/>
          </a:xfrm>
        </p:spPr>
      </p:pic>
    </p:spTree>
    <p:extLst>
      <p:ext uri="{BB962C8B-B14F-4D97-AF65-F5344CB8AC3E}">
        <p14:creationId xmlns:p14="http://schemas.microsoft.com/office/powerpoint/2010/main" val="245890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CA7E4-9678-B433-89EB-463634FF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621792"/>
          </a:xfrm>
        </p:spPr>
        <p:txBody>
          <a:bodyPr>
            <a:normAutofit fontScale="90000"/>
          </a:bodyPr>
          <a:lstStyle/>
          <a:p>
            <a:r>
              <a:rPr lang="en-US" dirty="0"/>
              <a:t>Oregon Student Health Survey Responses (2)</a:t>
            </a:r>
          </a:p>
        </p:txBody>
      </p:sp>
      <p:pic>
        <p:nvPicPr>
          <p:cNvPr id="5" name="Content Placeholder 4" descr="Oregon student health survey responses to first alcoholic drink.">
            <a:extLst>
              <a:ext uri="{FF2B5EF4-FFF2-40B4-BE49-F238E27FC236}">
                <a16:creationId xmlns:a16="http://schemas.microsoft.com/office/drawing/2014/main" id="{AA1BCFFE-0067-C31B-4DFA-9BB63E52322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r="2864" b="6049"/>
          <a:stretch/>
        </p:blipFill>
        <p:spPr>
          <a:xfrm>
            <a:off x="427068" y="1078992"/>
            <a:ext cx="11337864" cy="5779008"/>
          </a:xfrm>
        </p:spPr>
      </p:pic>
    </p:spTree>
    <p:extLst>
      <p:ext uri="{BB962C8B-B14F-4D97-AF65-F5344CB8AC3E}">
        <p14:creationId xmlns:p14="http://schemas.microsoft.com/office/powerpoint/2010/main" val="3630035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420BC3-1A57-4D07-6EFE-73D10E299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1" cy="621792"/>
          </a:xfrm>
        </p:spPr>
        <p:txBody>
          <a:bodyPr>
            <a:normAutofit fontScale="90000"/>
          </a:bodyPr>
          <a:lstStyle/>
          <a:p>
            <a:r>
              <a:rPr lang="en-US" dirty="0"/>
              <a:t>Oregon Student Health Survey Responses (3)</a:t>
            </a:r>
          </a:p>
        </p:txBody>
      </p:sp>
      <p:pic>
        <p:nvPicPr>
          <p:cNvPr id="5" name="Content Placeholder 4" descr="Oregon student health survey responses to opiod drug usage.">
            <a:extLst>
              <a:ext uri="{FF2B5EF4-FFF2-40B4-BE49-F238E27FC236}">
                <a16:creationId xmlns:a16="http://schemas.microsoft.com/office/drawing/2014/main" id="{F5C06ECC-A609-F6DA-819A-601721467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609" b="7454"/>
          <a:stretch/>
        </p:blipFill>
        <p:spPr>
          <a:xfrm>
            <a:off x="275644" y="1223797"/>
            <a:ext cx="11640711" cy="4410405"/>
          </a:xfr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C2B2DDC-CF72-4C0C-B699-6E3186677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06198"/>
      </p:ext>
    </p:extLst>
  </p:cSld>
  <p:clrMapOvr>
    <a:masterClrMapping/>
  </p:clrMapOvr>
</p:sld>
</file>

<file path=ppt/theme/theme1.xml><?xml version="1.0" encoding="utf-8"?>
<a:theme xmlns:a="http://schemas.openxmlformats.org/drawingml/2006/main" name="1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_Presentation-Frame-EXPANDED_2021-FINAL v3.potx" id="{871E19A5-6FF8-4B6F-B3B4-DDF01C760689}" vid="{0D27BCD6-A73F-46F0-BAD7-39EEE96D73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4031767-dd6d-417c-ab73-583408f47564">
      <UserInfo>
        <DisplayName>GOODNESS Michelle * ODE</DisplayName>
        <AccountId>497</AccountId>
        <AccountType/>
      </UserInfo>
      <UserInfo>
        <DisplayName>BAKER Traci * ODE</DisplayName>
        <AccountId>1053</AccountId>
        <AccountType/>
      </UserInfo>
      <UserInfo>
        <DisplayName>WIENS Jon * ODE</DisplayName>
        <AccountId>176</AccountId>
        <AccountType/>
      </UserInfo>
      <UserInfo>
        <DisplayName>BOYD Meg * ODE</DisplayName>
        <AccountId>110</AccountId>
        <AccountType/>
      </UserInfo>
      <UserInfo>
        <DisplayName>SIEGEL Marc * ODE</DisplayName>
        <AccountId>29</AccountId>
        <AccountType/>
      </UserInfo>
      <UserInfo>
        <DisplayName>FARLEY Dan * ODE</DisplayName>
        <AccountId>203</AccountId>
        <AccountType/>
      </UserInfo>
      <UserInfo>
        <DisplayName>JUSTIS Carlee * DAS</DisplayName>
        <AccountId>1071</AccountId>
        <AccountType/>
      </UserInfo>
    </SharedWithUsers>
    <Estimated_x0020_Creation_x0020_Date xmlns="764a0d8b-70d1-4953-b271-86bf6cc62b87" xsi:nil="true"/>
    <Remediation_x0020_Date xmlns="764a0d8b-70d1-4953-b271-86bf6cc62b87">2025-04-15T19:22:44+00:00</Remediation_x0020_Date>
    <PublishingExpirationDate xmlns="http://schemas.microsoft.com/sharepoint/v3" xsi:nil="true"/>
    <PublishingStartDate xmlns="http://schemas.microsoft.com/sharepoint/v3" xsi:nil="true"/>
    <Priority xmlns="764a0d8b-70d1-4953-b271-86bf6cc62b87">New</Priorit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F1733FA17DC4BA8BBF55116F3F711" ma:contentTypeVersion="8" ma:contentTypeDescription="Create a new document." ma:contentTypeScope="" ma:versionID="2d313e18d26c62d3255ed60ca390b442">
  <xsd:schema xmlns:xsd="http://www.w3.org/2001/XMLSchema" xmlns:xs="http://www.w3.org/2001/XMLSchema" xmlns:p="http://schemas.microsoft.com/office/2006/metadata/properties" xmlns:ns1="http://schemas.microsoft.com/sharepoint/v3" xmlns:ns2="764a0d8b-70d1-4953-b271-86bf6cc62b87" xmlns:ns3="54031767-dd6d-417c-ab73-583408f47564" targetNamespace="http://schemas.microsoft.com/office/2006/metadata/properties" ma:root="true" ma:fieldsID="a4a537bbeeed9fafa02a677e3b0274c7" ns1:_="" ns2:_="" ns3:_="">
    <xsd:import namespace="http://schemas.microsoft.com/sharepoint/v3"/>
    <xsd:import namespace="764a0d8b-70d1-4953-b271-86bf6cc62b8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a0d8b-70d1-4953-b271-86bf6cc62b8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4EA527-A198-4301-BCF4-14EDE0643645}">
  <ds:schemaRefs>
    <ds:schemaRef ds:uri="33d0ab3a-ed53-4b26-b374-c651e1521cb8"/>
    <ds:schemaRef ds:uri="e10c53f3-1d52-4706-a966-ac9983b299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C1C207-77FC-44F7-AC05-276B3AA371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D4827B-FA4C-47B6-BDB6-929AEBCCD9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11154</TotalTime>
  <Words>550</Words>
  <Application>Microsoft Office PowerPoint</Application>
  <PresentationFormat>Widescreen</PresentationFormat>
  <Paragraphs>83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1_2021ODE</vt:lpstr>
      <vt:lpstr>Investigating Substance Use</vt:lpstr>
      <vt:lpstr>Essential Questions (1)</vt:lpstr>
      <vt:lpstr>Learning Goals</vt:lpstr>
      <vt:lpstr>How would your peers respond? (1)</vt:lpstr>
      <vt:lpstr>How would your peers respond? (2)</vt:lpstr>
      <vt:lpstr>How would your peers respond? (3)</vt:lpstr>
      <vt:lpstr>Oregon Student Health Survey Responses (1)</vt:lpstr>
      <vt:lpstr>Oregon Student Health Survey Responses (2)</vt:lpstr>
      <vt:lpstr>Oregon Student Health Survey Responses (3)</vt:lpstr>
      <vt:lpstr>Essential Questions (2)</vt:lpstr>
      <vt:lpstr>Community Agreement</vt:lpstr>
      <vt:lpstr>Oregon Overdose Dashboard</vt:lpstr>
      <vt:lpstr>Activity Instructions</vt:lpstr>
      <vt:lpstr>Connecting Data to Actions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Us</dc:title>
  <dc:creator>GOODNESS Michelle * ODE</dc:creator>
  <cp:lastModifiedBy>Christina Johnson</cp:lastModifiedBy>
  <cp:revision>29</cp:revision>
  <dcterms:modified xsi:type="dcterms:W3CDTF">2025-03-14T15:07:53Z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0x0101008BAF1733FA17DC4BA8BBF55116F3F711</vt:lpwstr>
  </property>
  <property fmtid="{D5CDD505-2E9C-101B-9397-08002B2CF9AE}" pid="3" name="TaxKeyword">
    <vt:lpwstr/>
  </property>
  <property fmtid="{D5CDD505-2E9C-101B-9397-08002B2CF9AE}" pid="4" name="MSIP_Label_61f40bdc-19d8-4b8e-be88-e9eb9bcca8b8_Enabled">
    <vt:lpwstr>true</vt:lpwstr>
  </property>
  <property fmtid="{D5CDD505-2E9C-101B-9397-08002B2CF9AE}" pid="5" name="MSIP_Label_61f40bdc-19d8-4b8e-be88-e9eb9bcca8b8_SetDate">
    <vt:lpwstr>2023-10-19T17:38:46Z</vt:lpwstr>
  </property>
  <property fmtid="{D5CDD505-2E9C-101B-9397-08002B2CF9AE}" pid="6" name="MSIP_Label_61f40bdc-19d8-4b8e-be88-e9eb9bcca8b8_Method">
    <vt:lpwstr>Privileged</vt:lpwstr>
  </property>
  <property fmtid="{D5CDD505-2E9C-101B-9397-08002B2CF9AE}" pid="7" name="MSIP_Label_61f40bdc-19d8-4b8e-be88-e9eb9bcca8b8_Name">
    <vt:lpwstr>Level 1 - Published (Items)</vt:lpwstr>
  </property>
  <property fmtid="{D5CDD505-2E9C-101B-9397-08002B2CF9AE}" pid="8" name="MSIP_Label_61f40bdc-19d8-4b8e-be88-e9eb9bcca8b8_SiteId">
    <vt:lpwstr>b4f51418-b269-49a2-935a-fa54bf584fc8</vt:lpwstr>
  </property>
  <property fmtid="{D5CDD505-2E9C-101B-9397-08002B2CF9AE}" pid="9" name="MSIP_Label_61f40bdc-19d8-4b8e-be88-e9eb9bcca8b8_ActionId">
    <vt:lpwstr>c4b5f7af-171c-4074-8f39-9fc74c531cc2</vt:lpwstr>
  </property>
  <property fmtid="{D5CDD505-2E9C-101B-9397-08002B2CF9AE}" pid="10" name="MSIP_Label_61f40bdc-19d8-4b8e-be88-e9eb9bcca8b8_ContentBits">
    <vt:lpwstr>0</vt:lpwstr>
  </property>
  <property fmtid="{D5CDD505-2E9C-101B-9397-08002B2CF9AE}" pid="11" name="MSIP_Label_09b73270-2993-4076-be47-9c78f42a1e84_Enabled">
    <vt:lpwstr>true</vt:lpwstr>
  </property>
  <property fmtid="{D5CDD505-2E9C-101B-9397-08002B2CF9AE}" pid="12" name="MSIP_Label_09b73270-2993-4076-be47-9c78f42a1e84_SetDate">
    <vt:lpwstr>2024-06-21T16:55:30Z</vt:lpwstr>
  </property>
  <property fmtid="{D5CDD505-2E9C-101B-9397-08002B2CF9AE}" pid="13" name="MSIP_Label_09b73270-2993-4076-be47-9c78f42a1e84_Method">
    <vt:lpwstr>Privileged</vt:lpwstr>
  </property>
  <property fmtid="{D5CDD505-2E9C-101B-9397-08002B2CF9AE}" pid="14" name="MSIP_Label_09b73270-2993-4076-be47-9c78f42a1e84_Name">
    <vt:lpwstr>Level 1 - Published (Items)</vt:lpwstr>
  </property>
  <property fmtid="{D5CDD505-2E9C-101B-9397-08002B2CF9AE}" pid="15" name="MSIP_Label_09b73270-2993-4076-be47-9c78f42a1e84_SiteId">
    <vt:lpwstr>aa3f6932-fa7c-47b4-a0ce-a598cad161cf</vt:lpwstr>
  </property>
  <property fmtid="{D5CDD505-2E9C-101B-9397-08002B2CF9AE}" pid="16" name="MSIP_Label_09b73270-2993-4076-be47-9c78f42a1e84_ActionId">
    <vt:lpwstr>9a956e48-93ec-48f0-b269-11b89d529c66</vt:lpwstr>
  </property>
  <property fmtid="{D5CDD505-2E9C-101B-9397-08002B2CF9AE}" pid="17" name="MSIP_Label_09b73270-2993-4076-be47-9c78f42a1e84_ContentBits">
    <vt:lpwstr>0</vt:lpwstr>
  </property>
</Properties>
</file>