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9" r:id="rId4"/>
  </p:sldMasterIdLst>
  <p:notesMasterIdLst>
    <p:notesMasterId r:id="rId26"/>
  </p:notesMasterIdLst>
  <p:handoutMasterIdLst>
    <p:handoutMasterId r:id="rId27"/>
  </p:handoutMasterIdLst>
  <p:sldIdLst>
    <p:sldId id="270" r:id="rId5"/>
    <p:sldId id="271" r:id="rId6"/>
    <p:sldId id="272" r:id="rId7"/>
    <p:sldId id="273" r:id="rId8"/>
    <p:sldId id="275" r:id="rId9"/>
    <p:sldId id="276" r:id="rId10"/>
    <p:sldId id="277" r:id="rId11"/>
    <p:sldId id="278" r:id="rId12"/>
    <p:sldId id="279" r:id="rId13"/>
    <p:sldId id="280" r:id="rId14"/>
    <p:sldId id="281" r:id="rId15"/>
    <p:sldId id="282" r:id="rId16"/>
    <p:sldId id="283" r:id="rId17"/>
    <p:sldId id="284" r:id="rId18"/>
    <p:sldId id="291" r:id="rId19"/>
    <p:sldId id="285" r:id="rId20"/>
    <p:sldId id="286" r:id="rId21"/>
    <p:sldId id="287" r:id="rId22"/>
    <p:sldId id="288" r:id="rId23"/>
    <p:sldId id="289" r:id="rId24"/>
    <p:sldId id="290"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40F30C-3666-18B8-C1CD-0B462B0BA8C1}" name="Gabriela Mottesi" initials="" userId="S::gmottes@wested.org::567325f9-1976-4916-8d3e-d7dbaa86519f" providerId="AD"/>
  <p188:author id="{A6C9CB1F-0E65-BDF2-9959-F5E8A71BC8F1}" name="Christina Johnson" initials="CJ" userId="S::cjohnso2@wested.org::25489c12-e334-44ac-9e5c-f96f703269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F6DECA-4D1F-40E8-A6AD-4F6638C46032}" v="2" dt="2025-01-08T23:08:36.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72869"/>
  </p:normalViewPr>
  <p:slideViewPr>
    <p:cSldViewPr snapToGrid="0">
      <p:cViewPr varScale="1">
        <p:scale>
          <a:sx n="43" d="100"/>
          <a:sy n="43" d="100"/>
        </p:scale>
        <p:origin x="796" y="56"/>
      </p:cViewPr>
      <p:guideLst/>
    </p:cSldViewPr>
  </p:slideViewPr>
  <p:notesTextViewPr>
    <p:cViewPr>
      <p:scale>
        <a:sx n="1" d="1"/>
        <a:sy n="1" d="1"/>
      </p:scale>
      <p:origin x="0" y="0"/>
    </p:cViewPr>
  </p:notesTextViewPr>
  <p:notesViewPr>
    <p:cSldViewPr snapToGrid="0">
      <p:cViewPr varScale="1">
        <p:scale>
          <a:sx n="61" d="100"/>
          <a:sy n="61" d="100"/>
        </p:scale>
        <p:origin x="316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C2424F-C623-6A8B-2A38-E683E1E909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E953EF-13EF-E935-B26F-CF3FE0E507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BD9D57-FF76-40F9-8B57-C2EB615B93DE}" type="datetimeFigureOut">
              <a:rPr lang="en-US" smtClean="0"/>
              <a:t>3/14/2025</a:t>
            </a:fld>
            <a:endParaRPr lang="en-US"/>
          </a:p>
        </p:txBody>
      </p:sp>
      <p:sp>
        <p:nvSpPr>
          <p:cNvPr id="4" name="Footer Placeholder 3">
            <a:extLst>
              <a:ext uri="{FF2B5EF4-FFF2-40B4-BE49-F238E27FC236}">
                <a16:creationId xmlns:a16="http://schemas.microsoft.com/office/drawing/2014/main" id="{42F4F856-DF49-3572-F7F6-108F0A0379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5666EE-EAC2-CB5A-1403-610AB9EDCE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2569A-859B-46E9-A62D-FE7D02465727}" type="slidenum">
              <a:rPr lang="en-US" smtClean="0"/>
              <a:t>‹#›</a:t>
            </a:fld>
            <a:endParaRPr lang="en-US"/>
          </a:p>
        </p:txBody>
      </p:sp>
    </p:spTree>
    <p:extLst>
      <p:ext uri="{BB962C8B-B14F-4D97-AF65-F5344CB8AC3E}">
        <p14:creationId xmlns:p14="http://schemas.microsoft.com/office/powerpoint/2010/main" val="2765402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model of a topic that could be written about.</a:t>
            </a:r>
          </a:p>
          <a:p>
            <a:endParaRPr lang="en-US" sz="1200" dirty="0">
              <a:effectLst/>
              <a:latin typeface="Calibri" panose="020F0502020204030204" pitchFamily="34" charset="0"/>
              <a:ea typeface="Aptos" panose="020B0004020202020204" pitchFamily="34" charset="0"/>
            </a:endParaRPr>
          </a:p>
          <a:p>
            <a:r>
              <a:rPr lang="en-US" sz="1200" dirty="0">
                <a:effectLst/>
                <a:latin typeface="Calibri" panose="020F0502020204030204" pitchFamily="34" charset="0"/>
                <a:ea typeface="Aptos" panose="020B0004020202020204" pitchFamily="34" charset="0"/>
              </a:rPr>
              <a:t>Capture student reflections </a:t>
            </a:r>
            <a:r>
              <a:rPr lang="en-US" sz="1200" dirty="0">
                <a:solidFill>
                  <a:srgbClr val="000000"/>
                </a:solidFill>
                <a:effectLst/>
                <a:latin typeface="Calibri" panose="020F0502020204030204" pitchFamily="34" charset="0"/>
                <a:ea typeface="Aptos" panose="020B0004020202020204" pitchFamily="34" charset="0"/>
              </a:rPr>
              <a:t>on a white board, straight into the PowerPoint, </a:t>
            </a:r>
            <a:r>
              <a:rPr lang="en-US" sz="1200" dirty="0">
                <a:effectLst/>
                <a:latin typeface="Calibri" panose="020F0502020204030204" pitchFamily="34" charset="0"/>
                <a:ea typeface="Aptos" panose="020B0004020202020204" pitchFamily="34" charset="0"/>
              </a:rPr>
              <a:t>sticky notes, poster, </a:t>
            </a:r>
            <a:r>
              <a:rPr lang="en-US" sz="1200" dirty="0">
                <a:solidFill>
                  <a:srgbClr val="000000"/>
                </a:solidFill>
                <a:effectLst/>
                <a:latin typeface="Calibri" panose="020F0502020204030204" pitchFamily="34" charset="0"/>
                <a:ea typeface="Aptos" panose="020B0004020202020204" pitchFamily="34" charset="0"/>
              </a:rPr>
              <a:t>or other digital to</a:t>
            </a:r>
            <a:r>
              <a:rPr lang="en-US" sz="1200" dirty="0">
                <a:effectLst/>
                <a:latin typeface="Calibri" panose="020F0502020204030204" pitchFamily="34" charset="0"/>
                <a:ea typeface="Aptos" panose="020B0004020202020204" pitchFamily="34" charset="0"/>
              </a:rPr>
              <a:t>ol depending on your classroom context</a:t>
            </a:r>
            <a:r>
              <a:rPr lang="en-US" sz="1200" dirty="0">
                <a:solidFill>
                  <a:srgbClr val="000000"/>
                </a:solidFill>
                <a:effectLst/>
                <a:latin typeface="Calibri" panose="020F0502020204030204" pitchFamily="34" charset="0"/>
                <a:ea typeface="Aptos" panose="020B0004020202020204" pitchFamily="34" charset="0"/>
              </a:rPr>
              <a:t>. </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8592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1FF93-B422-A602-99F7-D142934DD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0D946-78B4-BB62-993B-44052DFAA9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52EAC-F189-0366-3484-B391A2354C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B741E9-755B-2861-B8FC-D656F73FEC7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126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effectLst/>
                <a:latin typeface="Calibri" panose="020F0502020204030204" pitchFamily="34" charset="0"/>
                <a:ea typeface="Aptos" panose="020B0004020202020204" pitchFamily="34" charset="0"/>
              </a:rPr>
              <a:t>Hard conversations often require</a:t>
            </a:r>
          </a:p>
          <a:p>
            <a:pPr>
              <a:buFont typeface="Arial" panose="020B0604020202020204" pitchFamily="34" charset="0"/>
              <a:buChar char="•"/>
            </a:pPr>
            <a:r>
              <a:rPr lang="en-US" sz="1200" dirty="0">
                <a:effectLst/>
                <a:latin typeface="Calibri" panose="020F0502020204030204" pitchFamily="34" charset="0"/>
                <a:ea typeface="Aptos" panose="020B0004020202020204" pitchFamily="34" charset="0"/>
              </a:rPr>
              <a:t>careful navigation of emotions</a:t>
            </a:r>
          </a:p>
          <a:p>
            <a:pPr>
              <a:buFont typeface="Arial" panose="020B0604020202020204" pitchFamily="34" charset="0"/>
              <a:buChar char="•"/>
            </a:pPr>
            <a:r>
              <a:rPr lang="en-US" sz="1200" dirty="0">
                <a:effectLst/>
                <a:latin typeface="Calibri" panose="020F0502020204030204" pitchFamily="34" charset="0"/>
                <a:ea typeface="Aptos" panose="020B0004020202020204" pitchFamily="34" charset="0"/>
              </a:rPr>
              <a:t>Focusing on specific facts or examples</a:t>
            </a:r>
          </a:p>
          <a:p>
            <a:pPr>
              <a:buFont typeface="Arial" panose="020B0604020202020204" pitchFamily="34" charset="0"/>
              <a:buChar char="•"/>
            </a:pPr>
            <a:r>
              <a:rPr lang="en-US" sz="1200" dirty="0">
                <a:effectLst/>
                <a:latin typeface="Calibri" panose="020F0502020204030204" pitchFamily="34" charset="0"/>
                <a:ea typeface="Aptos" panose="020B0004020202020204" pitchFamily="34" charset="0"/>
              </a:rPr>
              <a:t>active listening to reach a productive resolution</a:t>
            </a:r>
          </a:p>
          <a:p>
            <a:pPr>
              <a:buFont typeface="Arial" panose="020B0604020202020204" pitchFamily="34" charset="0"/>
              <a:buChar char="•"/>
            </a:pPr>
            <a:r>
              <a:rPr lang="en-US" sz="1200" dirty="0">
                <a:latin typeface="Calibri" panose="020F0502020204030204" pitchFamily="34" charset="0"/>
              </a:rPr>
              <a:t>Empathy and understanding, curiosity, and respect for boundaries</a:t>
            </a:r>
          </a:p>
          <a:p>
            <a:endParaRPr lang="en-US" sz="1200" dirty="0">
              <a:latin typeface="Calibri" panose="020F0502020204030204" pitchFamily="34" charset="0"/>
            </a:endParaRPr>
          </a:p>
          <a:p>
            <a:r>
              <a:rPr lang="en-US" dirty="0"/>
              <a:t>Approach the conversation with compassion and empathy. This supports making the conversation a space where it’s safe to talk and both parties feel comfortable expressing their thoughts and feelings.</a:t>
            </a:r>
          </a:p>
          <a:p>
            <a:endParaRPr lang="en-US" dirty="0"/>
          </a:p>
          <a:p>
            <a:r>
              <a:rPr lang="en-US" sz="1200" dirty="0">
                <a:latin typeface="Calibri" panose="020F0502020204030204" pitchFamily="34" charset="0"/>
              </a:rPr>
              <a:t>Context matters. </a:t>
            </a:r>
          </a:p>
          <a:p>
            <a:endParaRPr lang="en-US" sz="1200" dirty="0">
              <a:latin typeface="Calibri" panose="020F0502020204030204" pitchFamily="34" charset="0"/>
            </a:endParaRPr>
          </a:p>
          <a:p>
            <a:r>
              <a:rPr lang="en-US" dirty="0"/>
              <a:t>https://</a:t>
            </a:r>
            <a:r>
              <a:rPr lang="en-US" dirty="0" err="1"/>
              <a:t>eye.hms.harvard.edu</a:t>
            </a:r>
            <a:r>
              <a:rPr lang="en-US" dirty="0"/>
              <a:t>/files/eye/files/difficult-conversations-</a:t>
            </a:r>
            <a:r>
              <a:rPr lang="en-US" dirty="0" err="1"/>
              <a:t>summary.pdf</a:t>
            </a:r>
            <a:r>
              <a:rPr lang="en-US" dirty="0"/>
              <a:t> </a:t>
            </a:r>
            <a:r>
              <a:rPr lang="en-US" sz="1200" dirty="0">
                <a:latin typeface="Calibri" panose="020F0502020204030204" pitchFamily="34" charset="0"/>
              </a:rPr>
              <a:t> </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395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8CAFB-76E8-FF4E-6F90-EE3D3BB81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7A26E-4FEF-42FF-C7E3-E9D07876B0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CD48E-0E51-CF1B-D5AA-83837137CB13}"/>
              </a:ext>
            </a:extLst>
          </p:cNvPr>
          <p:cNvSpPr>
            <a:spLocks noGrp="1"/>
          </p:cNvSpPr>
          <p:nvPr>
            <p:ph type="body" idx="1"/>
          </p:nvPr>
        </p:nvSpPr>
        <p:spPr/>
        <p:txBody>
          <a:bodyPr/>
          <a:lstStyle/>
          <a:p>
            <a:r>
              <a:rPr lang="en-US" sz="1200" dirty="0">
                <a:latin typeface="Calibri" panose="020F0502020204030204" pitchFamily="34" charset="0"/>
              </a:rPr>
              <a:t>Watch the following video from </a:t>
            </a:r>
            <a:r>
              <a:rPr lang="en-US" sz="1200" dirty="0" err="1">
                <a:latin typeface="Calibri" panose="020F0502020204030204" pitchFamily="34" charset="0"/>
              </a:rPr>
              <a:t>Brene</a:t>
            </a:r>
            <a:r>
              <a:rPr lang="en-US" sz="1200" dirty="0">
                <a:latin typeface="Calibri" panose="020F0502020204030204" pitchFamily="34" charset="0"/>
              </a:rPr>
              <a:t> Brown on the difference between empathy vs. sympathy: https://</a:t>
            </a:r>
            <a:r>
              <a:rPr lang="en-US" sz="1200" dirty="0" err="1">
                <a:latin typeface="Calibri" panose="020F0502020204030204" pitchFamily="34" charset="0"/>
              </a:rPr>
              <a:t>www.youtube.com</a:t>
            </a:r>
            <a:r>
              <a:rPr lang="en-US" sz="1200" dirty="0">
                <a:latin typeface="Calibri" panose="020F0502020204030204" pitchFamily="34" charset="0"/>
              </a:rPr>
              <a:t>/</a:t>
            </a:r>
            <a:r>
              <a:rPr lang="en-US" sz="1200" dirty="0" err="1">
                <a:latin typeface="Calibri" panose="020F0502020204030204" pitchFamily="34" charset="0"/>
              </a:rPr>
              <a:t>watch?v</a:t>
            </a:r>
            <a:r>
              <a:rPr lang="en-US" sz="1200" dirty="0">
                <a:latin typeface="Calibri" panose="020F0502020204030204" pitchFamily="34" charset="0"/>
              </a:rPr>
              <a:t>=</a:t>
            </a:r>
            <a:r>
              <a:rPr lang="en-US" sz="1200" dirty="0" err="1">
                <a:latin typeface="Calibri" panose="020F0502020204030204" pitchFamily="34" charset="0"/>
              </a:rPr>
              <a:t>KZBTYViDPlQ</a:t>
            </a:r>
            <a:r>
              <a:rPr lang="en-US" sz="1200" dirty="0">
                <a:latin typeface="Calibri" panose="020F0502020204030204" pitchFamily="34" charset="0"/>
              </a:rPr>
              <a:t> </a:t>
            </a:r>
            <a:endParaRPr lang="en-US" dirty="0"/>
          </a:p>
          <a:p>
            <a:endParaRPr lang="en-US" dirty="0"/>
          </a:p>
        </p:txBody>
      </p:sp>
      <p:sp>
        <p:nvSpPr>
          <p:cNvPr id="4" name="Slide Number Placeholder 3">
            <a:extLst>
              <a:ext uri="{FF2B5EF4-FFF2-40B4-BE49-F238E27FC236}">
                <a16:creationId xmlns:a16="http://schemas.microsoft.com/office/drawing/2014/main" id="{4858F336-D429-AC92-4167-830F1E3F083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6794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Min 7:48- 12:10 https://</a:t>
            </a:r>
            <a:r>
              <a:rPr lang="en-US" dirty="0" err="1"/>
              <a:t>www.cmich.edu</a:t>
            </a:r>
            <a:r>
              <a:rPr lang="en-US" dirty="0"/>
              <a:t>/podcast/episode/</a:t>
            </a:r>
            <a:r>
              <a:rPr lang="en-US" dirty="0" err="1"/>
              <a:t>why-are-difficult-conversations-important#Dialogue</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496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9DC51-7F04-4F89-82ED-8998413A1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A0803-281D-8D1A-2B1E-C9569B308A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E09CB8-CBA4-C854-01E3-699C33E8D046}"/>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Capture shared ideas on a whiteboard, chart paper, sticky notes, or other digital resource.</a:t>
            </a:r>
            <a:endParaRPr lang="en-US" sz="1200" b="0" i="0" u="none" strike="noStrike" dirty="0">
              <a:solidFill>
                <a:srgbClr val="000000"/>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B6B5D9A-E1EC-280F-E671-A345B3676A9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2433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Arial" panose="020B0604020202020204" pitchFamily="34" charset="0"/>
              </a:rPr>
              <a:t>Even if you use all of the strategies we just talked about, the conversation may still not work out the way you hoped. The other person may still have a different perception than you, bring it or have assumptions about the intent of the conversation, and hold strong feelings or blame. </a:t>
            </a:r>
          </a:p>
          <a:p>
            <a:endParaRPr lang="en-US" sz="1200" b="0" i="0" u="none" strike="noStrike" dirty="0">
              <a:solidFill>
                <a:srgbClr val="000000"/>
              </a:solidFill>
              <a:effectLst/>
              <a:latin typeface="Arial" panose="020B0604020202020204" pitchFamily="34" charset="0"/>
            </a:endParaRPr>
          </a:p>
          <a:p>
            <a:r>
              <a:rPr lang="en-US" sz="1200" b="0" i="0" u="none" strike="noStrike" dirty="0">
                <a:solidFill>
                  <a:srgbClr val="000000"/>
                </a:solidFill>
                <a:effectLst/>
                <a:latin typeface="Arial" panose="020B0604020202020204" pitchFamily="34" charset="0"/>
              </a:rPr>
              <a:t>There may not be a resolution and </a:t>
            </a:r>
            <a:r>
              <a:rPr lang="en-US" sz="1200" dirty="0">
                <a:solidFill>
                  <a:srgbClr val="000000"/>
                </a:solidFill>
                <a:effectLst/>
                <a:latin typeface="Calibri" panose="020F0502020204030204" pitchFamily="34" charset="0"/>
                <a:ea typeface="Times New Roman" panose="02020603050405020304" pitchFamily="18" charset="0"/>
              </a:rPr>
              <a:t>there may be hurt feelings, rejection, unresolved issues, and it may affect the dynamic between individuals involved.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But this doesn’t mean these conversations shouldn’t happen. And although the results of the conversation may be disappointing, there are certain strategies you can lean on such as seeking support from other people, including friends, trusted adults, or a therapist, and personally reflect on the experience to consider how you may approach the conversation in the future. </a:t>
            </a:r>
            <a:endParaRPr lang="en-US" sz="120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9792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F92BD-7A3C-6EF3-421B-C3EB0BFDF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4A46D-3943-11D6-2500-CE9E10157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2DF8EB-A08C-F120-F7E1-ADB490EFEC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5A775C-7A35-4251-F666-4B86436624B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997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Hard conversations are necessary for personal growth, healthier relationships, and addressing critical issues like substance misuse. They can be difficult, but with the right strategies — including empathy, listening, and using facts — they can lead to meaningful change. Even when they don’t go well, they open the door for future conversations and progress over time.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7832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978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some point, you’ve probably had a hard conversation with someone, whether that was a family member, friend, partner, boss, or someone else in your life. </a:t>
            </a:r>
          </a:p>
          <a:p>
            <a:endParaRPr lang="en-US" dirty="0"/>
          </a:p>
          <a:p>
            <a:r>
              <a:rPr lang="en-US" dirty="0"/>
              <a:t>There are conversations that may:</a:t>
            </a:r>
          </a:p>
          <a:p>
            <a:pPr marL="628650" lvl="1" indent="-171450">
              <a:buFont typeface="Arial" panose="020B0604020202020204" pitchFamily="34" charset="0"/>
              <a:buChar char="•"/>
            </a:pPr>
            <a:r>
              <a:rPr lang="en-US" dirty="0">
                <a:effectLst/>
                <a:latin typeface="Calibri" panose="020F0502020204030204" pitchFamily="34" charset="0"/>
                <a:ea typeface="Aptos" panose="020B0004020202020204" pitchFamily="34" charset="0"/>
              </a:rPr>
              <a:t>Be talking about an uncomfortable subject matter</a:t>
            </a:r>
          </a:p>
          <a:p>
            <a:pPr marL="628650" lvl="1" indent="-171450">
              <a:buFont typeface="Arial" panose="020B0604020202020204" pitchFamily="34" charset="0"/>
              <a:buChar char="•"/>
            </a:pPr>
            <a:r>
              <a:rPr lang="en-US" dirty="0">
                <a:effectLst/>
                <a:latin typeface="Calibri" panose="020F0502020204030204" pitchFamily="34" charset="0"/>
                <a:ea typeface="Aptos" panose="020B0004020202020204" pitchFamily="34" charset="0"/>
              </a:rPr>
              <a:t>Awkward to address </a:t>
            </a:r>
          </a:p>
          <a:p>
            <a:pPr marL="628650" lvl="1" indent="-171450">
              <a:buFont typeface="Arial" panose="020B0604020202020204" pitchFamily="34" charset="0"/>
              <a:buChar char="•"/>
            </a:pPr>
            <a:r>
              <a:rPr lang="en-US" dirty="0">
                <a:latin typeface="Calibri" panose="020F0502020204030204" pitchFamily="34" charset="0"/>
                <a:ea typeface="Aptos" panose="020B0004020202020204" pitchFamily="34" charset="0"/>
              </a:rPr>
              <a:t>Bring High emotional intensity </a:t>
            </a:r>
          </a:p>
          <a:p>
            <a:pPr marL="628650" lvl="1" indent="-171450">
              <a:buFont typeface="Arial" panose="020B0604020202020204" pitchFamily="34" charset="0"/>
              <a:buChar char="•"/>
            </a:pPr>
            <a:r>
              <a:rPr lang="en-US" dirty="0">
                <a:effectLst/>
                <a:latin typeface="Calibri" panose="020F0502020204030204" pitchFamily="34" charset="0"/>
                <a:ea typeface="Aptos" panose="020B0004020202020204" pitchFamily="34" charset="0"/>
              </a:rPr>
              <a:t>Have the Potential to start a conflict that may cause fear to wanting to have the conversation at all </a:t>
            </a:r>
          </a:p>
          <a:p>
            <a:pPr marL="628650" lvl="1" indent="-171450">
              <a:buFont typeface="Arial" panose="020B0604020202020204" pitchFamily="34" charset="0"/>
              <a:buChar char="•"/>
            </a:pPr>
            <a:r>
              <a:rPr lang="en-US" dirty="0">
                <a:latin typeface="Calibri" panose="020F0502020204030204" pitchFamily="34" charset="0"/>
                <a:ea typeface="Aptos" panose="020B0004020202020204" pitchFamily="34" charset="0"/>
              </a:rPr>
              <a:t>O</a:t>
            </a:r>
            <a:r>
              <a:rPr lang="en-US" dirty="0">
                <a:effectLst/>
                <a:latin typeface="Calibri" panose="020F0502020204030204" pitchFamily="34" charset="0"/>
                <a:ea typeface="Aptos" panose="020B0004020202020204" pitchFamily="34" charset="0"/>
              </a:rPr>
              <a:t>ften involves sensitive topics where the outcome could impact a relationships </a:t>
            </a:r>
          </a:p>
          <a:p>
            <a:pPr marL="628650" lvl="1" indent="-171450">
              <a:buFont typeface="Arial" panose="020B0604020202020204" pitchFamily="34" charset="0"/>
              <a:buChar char="•"/>
            </a:pPr>
            <a:r>
              <a:rPr lang="en-US" dirty="0">
                <a:latin typeface="Calibri" panose="020F0502020204030204" pitchFamily="34" charset="0"/>
                <a:ea typeface="Aptos" panose="020B0004020202020204" pitchFamily="34" charset="0"/>
              </a:rPr>
              <a:t>Sometimes come with physical responses from our bodies including i</a:t>
            </a:r>
            <a:r>
              <a:rPr lang="en-US" dirty="0"/>
              <a:t>ncreased heart rate, sweating, rapid breathing, muscle tension, clenched jaw, stomach upset, dry mouth, flushed face, trembling hands, feeling hot or cold, and a tightening in the chest</a:t>
            </a:r>
            <a:r>
              <a:rPr lang="en-US" b="0" i="0" dirty="0">
                <a:solidFill>
                  <a:srgbClr val="001D35"/>
                </a:solidFill>
                <a:effectLst/>
                <a:latin typeface="Google Sans"/>
              </a:rPr>
              <a:t>, all stemming from the body's "fight or flight" response to stress</a:t>
            </a:r>
          </a:p>
          <a:p>
            <a:pPr marL="0" indent="0">
              <a:buFont typeface="Arial" panose="020B0604020202020204" pitchFamily="34" charset="0"/>
              <a:buNone/>
            </a:pPr>
            <a:endParaRPr lang="en-US" b="0" i="0" dirty="0">
              <a:solidFill>
                <a:srgbClr val="001D35"/>
              </a:solidFill>
              <a:effectLst/>
              <a:latin typeface="Google Sans"/>
              <a:ea typeface="Aptos" panose="020B0004020202020204" pitchFamily="34" charset="0"/>
            </a:endParaRPr>
          </a:p>
          <a:p>
            <a:pPr marL="0" indent="0">
              <a:buFont typeface="Arial" panose="020B0604020202020204" pitchFamily="34" charset="0"/>
              <a:buNone/>
            </a:pPr>
            <a:r>
              <a:rPr lang="en-US" dirty="0">
                <a:effectLst/>
                <a:latin typeface="Calibri" panose="020F0502020204030204" pitchFamily="34" charset="0"/>
                <a:ea typeface="Aptos" panose="020B0004020202020204" pitchFamily="34" charset="0"/>
              </a:rPr>
              <a:t>https://</a:t>
            </a:r>
            <a:r>
              <a:rPr lang="en-US" dirty="0" err="1">
                <a:effectLst/>
                <a:latin typeface="Calibri" panose="020F0502020204030204" pitchFamily="34" charset="0"/>
                <a:ea typeface="Aptos" panose="020B0004020202020204" pitchFamily="34" charset="0"/>
              </a:rPr>
              <a:t>www.health.harvard.edu</a:t>
            </a:r>
            <a:r>
              <a:rPr lang="en-US" dirty="0">
                <a:effectLst/>
                <a:latin typeface="Calibri" panose="020F0502020204030204" pitchFamily="34" charset="0"/>
                <a:ea typeface="Aptos" panose="020B0004020202020204" pitchFamily="34" charset="0"/>
              </a:rPr>
              <a:t>/mind-and-mood/recognizing-and-easing-the-physical-symptoms-of-anxiety?utm_source=</a:t>
            </a:r>
            <a:r>
              <a:rPr lang="en-US" dirty="0" err="1">
                <a:effectLst/>
                <a:latin typeface="Calibri" panose="020F0502020204030204" pitchFamily="34" charset="0"/>
                <a:ea typeface="Aptos" panose="020B0004020202020204" pitchFamily="34" charset="0"/>
              </a:rPr>
              <a:t>chatgpt.com</a:t>
            </a:r>
            <a:r>
              <a:rPr lang="en-US" dirty="0">
                <a:effectLst/>
                <a:latin typeface="Calibri" panose="020F0502020204030204" pitchFamily="34" charset="0"/>
                <a:ea typeface="Aptos" panose="020B0004020202020204" pitchFamily="34" charset="0"/>
              </a:rPr>
              <a:t> </a:t>
            </a:r>
            <a:r>
              <a:rPr lang="en-US" b="0" i="0" dirty="0">
                <a:solidFill>
                  <a:srgbClr val="001D35"/>
                </a:solidFill>
                <a:effectLst/>
                <a:latin typeface="Google Sans"/>
                <a:ea typeface="Aptos" panose="020B0004020202020204" pitchFamily="34" charset="0"/>
              </a:rPr>
              <a:t> </a:t>
            </a:r>
          </a:p>
          <a:p>
            <a:pPr marL="0" indent="0">
              <a:buFont typeface="Arial" panose="020B0604020202020204" pitchFamily="34" charset="0"/>
              <a:buNone/>
            </a:pPr>
            <a:endParaRPr lang="en-US" b="0" i="0" dirty="0">
              <a:solidFill>
                <a:srgbClr val="001D35"/>
              </a:solidFill>
              <a:effectLst/>
              <a:latin typeface="Google Sans"/>
              <a:ea typeface="Aptos" panose="020B0004020202020204" pitchFamily="34" charset="0"/>
            </a:endParaRPr>
          </a:p>
          <a:p>
            <a:pPr marL="0" indent="0">
              <a:buFont typeface="Arial" panose="020B0604020202020204" pitchFamily="34" charset="0"/>
              <a:buNone/>
            </a:pPr>
            <a:r>
              <a:rPr lang="en-US" dirty="0">
                <a:effectLst/>
                <a:latin typeface="Calibri" panose="020F0502020204030204" pitchFamily="34" charset="0"/>
                <a:ea typeface="Aptos" panose="020B0004020202020204" pitchFamily="34" charset="0"/>
              </a:rPr>
              <a:t>https://</a:t>
            </a:r>
            <a:r>
              <a:rPr lang="en-US" dirty="0" err="1">
                <a:effectLst/>
                <a:latin typeface="Calibri" panose="020F0502020204030204" pitchFamily="34" charset="0"/>
                <a:ea typeface="Aptos" panose="020B0004020202020204" pitchFamily="34" charset="0"/>
              </a:rPr>
              <a:t>www.mayoclinic.org</a:t>
            </a:r>
            <a:r>
              <a:rPr lang="en-US" dirty="0">
                <a:effectLst/>
                <a:latin typeface="Calibri" panose="020F0502020204030204" pitchFamily="34" charset="0"/>
                <a:ea typeface="Aptos" panose="020B0004020202020204" pitchFamily="34" charset="0"/>
              </a:rPr>
              <a:t>/healthy-lifestyle/stress-management/in-depth/stress/art-20046037?utm_source=</a:t>
            </a:r>
            <a:r>
              <a:rPr lang="en-US" dirty="0" err="1">
                <a:effectLst/>
                <a:latin typeface="Calibri" panose="020F0502020204030204" pitchFamily="34" charset="0"/>
                <a:ea typeface="Aptos" panose="020B0004020202020204" pitchFamily="34" charset="0"/>
              </a:rPr>
              <a:t>chatgpt.com</a:t>
            </a:r>
            <a:endParaRPr lang="en-US" dirty="0">
              <a:effectLst/>
              <a:latin typeface="Calibri" panose="020F0502020204030204" pitchFamily="34" charset="0"/>
              <a:ea typeface="Aptos" panose="020B000402020202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903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CF1D3-EA6C-795A-D982-FAC55974F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B997E-D42F-DC85-E940-F3371730AE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38753-BCBD-5482-A5EC-D028C2936411}"/>
              </a:ext>
            </a:extLst>
          </p:cNvPr>
          <p:cNvSpPr>
            <a:spLocks noGrp="1"/>
          </p:cNvSpPr>
          <p:nvPr>
            <p:ph type="body" idx="1"/>
          </p:nvPr>
        </p:nvSpPr>
        <p:spPr/>
        <p:txBody>
          <a:bodyPr/>
          <a:lstStyle/>
          <a:p>
            <a:pPr algn="l">
              <a:buFont typeface="Arial" panose="020B0604020202020204" pitchFamily="34" charset="0"/>
              <a:buNone/>
            </a:pPr>
            <a:r>
              <a:rPr lang="en-US" b="0" i="0" dirty="0">
                <a:solidFill>
                  <a:srgbClr val="000000"/>
                </a:solidFill>
                <a:effectLst/>
                <a:latin typeface="Lato" panose="020F0502020204030204" pitchFamily="34" charset="0"/>
              </a:rPr>
              <a:t>Hard conversations can look and feel differently depending on the context. For example, they may include</a:t>
            </a:r>
          </a:p>
          <a:p>
            <a:pPr marL="628650" lvl="1" indent="-171450">
              <a:lnSpc>
                <a:spcPct val="100000"/>
              </a:lnSpc>
              <a:buFont typeface="Arial" panose="020B0604020202020204" pitchFamily="34" charset="0"/>
              <a:buChar char="•"/>
              <a:tabLst>
                <a:tab pos="228600" algn="l"/>
              </a:tabLst>
            </a:pPr>
            <a:r>
              <a:rPr lang="en-US" sz="1200" dirty="0">
                <a:effectLst/>
                <a:ea typeface="Aptos" panose="020B0004020202020204" pitchFamily="34" charset="0"/>
              </a:rPr>
              <a:t>Giving negative feedback </a:t>
            </a:r>
          </a:p>
          <a:p>
            <a:pPr marL="628650" lvl="1" indent="-171450">
              <a:lnSpc>
                <a:spcPct val="100000"/>
              </a:lnSpc>
              <a:buFont typeface="Arial" panose="020B0604020202020204" pitchFamily="34" charset="0"/>
              <a:buChar char="•"/>
              <a:tabLst>
                <a:tab pos="228600" algn="l"/>
              </a:tabLst>
            </a:pPr>
            <a:r>
              <a:rPr lang="en-US" sz="1200" dirty="0">
                <a:ea typeface="Aptos" panose="020B0004020202020204" pitchFamily="34" charset="0"/>
              </a:rPr>
              <a:t>A</a:t>
            </a:r>
            <a:r>
              <a:rPr lang="en-US" sz="1200" dirty="0">
                <a:effectLst/>
                <a:ea typeface="Aptos" panose="020B0004020202020204" pitchFamily="34" charset="0"/>
              </a:rPr>
              <a:t>ddressing a conflict with a friend</a:t>
            </a:r>
          </a:p>
          <a:p>
            <a:pPr marL="628650" lvl="1" indent="-171450">
              <a:lnSpc>
                <a:spcPct val="100000"/>
              </a:lnSpc>
              <a:buFont typeface="Arial" panose="020B0604020202020204" pitchFamily="34" charset="0"/>
              <a:buChar char="•"/>
              <a:tabLst>
                <a:tab pos="228600" algn="l"/>
              </a:tabLst>
            </a:pPr>
            <a:r>
              <a:rPr lang="en-US" sz="1200" kern="0" dirty="0">
                <a:solidFill>
                  <a:srgbClr val="001D35"/>
                </a:solidFill>
                <a:ea typeface="Times New Roman" panose="02020603050405020304" pitchFamily="18" charset="0"/>
                <a:cs typeface="Times New Roman" panose="02020603050405020304" pitchFamily="18" charset="0"/>
              </a:rPr>
              <a:t>D</a:t>
            </a:r>
            <a:r>
              <a:rPr lang="en-US" sz="1200" kern="0" dirty="0">
                <a:solidFill>
                  <a:srgbClr val="001D35"/>
                </a:solidFill>
                <a:effectLst/>
                <a:ea typeface="Times New Roman" panose="02020603050405020304" pitchFamily="18" charset="0"/>
                <a:cs typeface="Times New Roman" panose="02020603050405020304" pitchFamily="18" charset="0"/>
              </a:rPr>
              <a:t>iscussing a difficult decision with a family member</a:t>
            </a:r>
          </a:p>
          <a:p>
            <a:pPr marL="628650" lvl="1" indent="-171450">
              <a:lnSpc>
                <a:spcPct val="100000"/>
              </a:lnSpc>
              <a:buFont typeface="Arial" panose="020B0604020202020204" pitchFamily="34" charset="0"/>
              <a:buChar char="•"/>
              <a:tabLst>
                <a:tab pos="228600" algn="l"/>
              </a:tabLst>
            </a:pPr>
            <a:r>
              <a:rPr lang="en-US" sz="1200" kern="0" dirty="0">
                <a:solidFill>
                  <a:srgbClr val="001D35"/>
                </a:solidFill>
                <a:ea typeface="Times New Roman" panose="02020603050405020304" pitchFamily="18" charset="0"/>
                <a:cs typeface="Times New Roman" panose="02020603050405020304" pitchFamily="18" charset="0"/>
              </a:rPr>
              <a:t>D</a:t>
            </a:r>
            <a:r>
              <a:rPr lang="en-US" sz="1200" kern="0" dirty="0">
                <a:solidFill>
                  <a:srgbClr val="001D35"/>
                </a:solidFill>
                <a:effectLst/>
                <a:ea typeface="Times New Roman" panose="02020603050405020304" pitchFamily="18" charset="0"/>
                <a:cs typeface="Times New Roman" panose="02020603050405020304" pitchFamily="18" charset="0"/>
              </a:rPr>
              <a:t>elivering bad news</a:t>
            </a:r>
            <a:r>
              <a:rPr lang="en-US" sz="1200" dirty="0">
                <a:effectLst/>
              </a:rPr>
              <a:t> </a:t>
            </a:r>
          </a:p>
          <a:p>
            <a:pPr marL="628650" lvl="1" indent="-171450">
              <a:lnSpc>
                <a:spcPct val="100000"/>
              </a:lnSpc>
              <a:buFont typeface="Arial" panose="020B0604020202020204" pitchFamily="34" charset="0"/>
              <a:buChar char="•"/>
              <a:tabLst>
                <a:tab pos="228600" algn="l"/>
              </a:tabLst>
            </a:pPr>
            <a:r>
              <a:rPr lang="en-US" dirty="0"/>
              <a:t>Telling a restaurant server that your food is not what you ordered</a:t>
            </a:r>
          </a:p>
          <a:p>
            <a:pPr marL="628650" lvl="1" indent="-171450" algn="l">
              <a:buFont typeface="Arial" panose="020B0604020202020204" pitchFamily="34" charset="0"/>
              <a:buChar char="•"/>
            </a:pPr>
            <a:r>
              <a:rPr lang="en-US" sz="1200" dirty="0">
                <a:solidFill>
                  <a:srgbClr val="000000"/>
                </a:solidFill>
              </a:rPr>
              <a:t>W</a:t>
            </a:r>
            <a:r>
              <a:rPr lang="en-US" sz="1200" b="0" i="0" dirty="0">
                <a:solidFill>
                  <a:srgbClr val="000000"/>
                </a:solidFill>
                <a:effectLst/>
              </a:rPr>
              <a:t>aiting in a line and someone cuts in front of you </a:t>
            </a:r>
            <a:endParaRPr lang="en-US" sz="1200" dirty="0">
              <a:effectLst/>
            </a:endParaRPr>
          </a:p>
          <a:p>
            <a:pPr algn="l">
              <a:buFont typeface="Arial" panose="020B0604020202020204" pitchFamily="34" charset="0"/>
              <a:buNone/>
            </a:pPr>
            <a:endParaRPr lang="en-US" sz="1200" b="0" i="0" u="none" strike="noStrike" cap="none" dirty="0">
              <a:solidFill>
                <a:schemeClr val="dk1"/>
              </a:solidFill>
              <a:effectLst/>
              <a:latin typeface="Calibri"/>
              <a:cs typeface="Calibri"/>
              <a:sym typeface="Calibri"/>
            </a:endParaRPr>
          </a:p>
          <a:p>
            <a:pPr algn="l">
              <a:buFont typeface="Arial" panose="020B0604020202020204" pitchFamily="34" charset="0"/>
              <a:buNone/>
            </a:pPr>
            <a:r>
              <a:rPr lang="en-US" dirty="0"/>
              <a:t>Other examples</a:t>
            </a:r>
          </a:p>
          <a:p>
            <a:pPr marL="8572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sym typeface="Calibri"/>
              </a:rPr>
              <a:t>Someone is being noisy at night and affecting your sleep </a:t>
            </a:r>
          </a:p>
          <a:p>
            <a:pPr marL="8572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sym typeface="Calibri"/>
              </a:rPr>
              <a:t>Someone eats your leftovers </a:t>
            </a:r>
          </a:p>
          <a:p>
            <a:pPr marL="8572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sym typeface="Calibri"/>
              </a:rPr>
              <a:t>You’ve waited well past your appointment time at the doctor </a:t>
            </a:r>
          </a:p>
          <a:p>
            <a:pPr marL="8572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sym typeface="Calibri"/>
              </a:rPr>
              <a:t>Your friend shared something with someone else that you told them in confidence  </a:t>
            </a:r>
          </a:p>
          <a:p>
            <a:endParaRPr lang="en-US" dirty="0"/>
          </a:p>
        </p:txBody>
      </p:sp>
      <p:sp>
        <p:nvSpPr>
          <p:cNvPr id="4" name="Slide Number Placeholder 3">
            <a:extLst>
              <a:ext uri="{FF2B5EF4-FFF2-40B4-BE49-F238E27FC236}">
                <a16:creationId xmlns:a16="http://schemas.microsoft.com/office/drawing/2014/main" id="{896CFA05-F365-7447-4F03-2A380E2A0BC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763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F09BE-958A-342B-4982-78A70F106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A2E20-F877-004D-0FCF-085D1B304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82F025-D101-6CD4-6150-9B64FE689897}"/>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Even though these conversations are difficult to have and experience, they are very important to strengthen relationships, build advocacy, and reinforce transparent communication. </a:t>
            </a:r>
          </a:p>
          <a:p>
            <a:endParaRPr lang="en-US" dirty="0"/>
          </a:p>
        </p:txBody>
      </p:sp>
      <p:sp>
        <p:nvSpPr>
          <p:cNvPr id="4" name="Slide Number Placeholder 3">
            <a:extLst>
              <a:ext uri="{FF2B5EF4-FFF2-40B4-BE49-F238E27FC236}">
                <a16:creationId xmlns:a16="http://schemas.microsoft.com/office/drawing/2014/main" id="{C5A5C121-A845-A45B-B595-C0E8DBD9052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874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5A59E-9A5C-4EE9-FC31-15C22EACC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6E920-00F3-4137-9BD3-4019705224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EC78A-3FEE-6CDA-338B-4CE9E9E3257E}"/>
              </a:ext>
            </a:extLst>
          </p:cNvPr>
          <p:cNvSpPr>
            <a:spLocks noGrp="1"/>
          </p:cNvSpPr>
          <p:nvPr>
            <p:ph type="body" idx="1"/>
          </p:nvPr>
        </p:nvSpPr>
        <p:spPr/>
        <p:txBody>
          <a:bodyPr/>
          <a:lstStyle/>
          <a:p>
            <a:r>
              <a:rPr lang="en-US" dirty="0"/>
              <a:t>Teacher provides a model of a topic that could be written about.</a:t>
            </a:r>
          </a:p>
          <a:p>
            <a:endParaRPr lang="en-US" sz="1200" dirty="0">
              <a:effectLst/>
              <a:latin typeface="Calibri" panose="020F0502020204030204" pitchFamily="34" charset="0"/>
              <a:ea typeface="Aptos" panose="020B0004020202020204" pitchFamily="34" charset="0"/>
            </a:endParaRPr>
          </a:p>
          <a:p>
            <a:r>
              <a:rPr lang="en-US" sz="1200" dirty="0">
                <a:effectLst/>
                <a:latin typeface="Calibri" panose="020F0502020204030204" pitchFamily="34" charset="0"/>
                <a:ea typeface="Aptos" panose="020B0004020202020204" pitchFamily="34" charset="0"/>
              </a:rPr>
              <a:t>Capture student reflections </a:t>
            </a:r>
            <a:r>
              <a:rPr lang="en-US" sz="1200" dirty="0">
                <a:solidFill>
                  <a:srgbClr val="000000"/>
                </a:solidFill>
                <a:effectLst/>
                <a:latin typeface="Calibri" panose="020F0502020204030204" pitchFamily="34" charset="0"/>
                <a:ea typeface="Aptos" panose="020B0004020202020204" pitchFamily="34" charset="0"/>
              </a:rPr>
              <a:t>on a white board, straight into the PowerPoint, </a:t>
            </a:r>
            <a:r>
              <a:rPr lang="en-US" sz="1200" dirty="0">
                <a:effectLst/>
                <a:latin typeface="Calibri" panose="020F0502020204030204" pitchFamily="34" charset="0"/>
                <a:ea typeface="Aptos" panose="020B0004020202020204" pitchFamily="34" charset="0"/>
              </a:rPr>
              <a:t>sticky notes, poster, </a:t>
            </a:r>
            <a:r>
              <a:rPr lang="en-US" sz="1200" dirty="0">
                <a:solidFill>
                  <a:srgbClr val="000000"/>
                </a:solidFill>
                <a:effectLst/>
                <a:latin typeface="Calibri" panose="020F0502020204030204" pitchFamily="34" charset="0"/>
                <a:ea typeface="Aptos" panose="020B0004020202020204" pitchFamily="34" charset="0"/>
              </a:rPr>
              <a:t>or other digital to</a:t>
            </a:r>
            <a:r>
              <a:rPr lang="en-US" sz="1200" dirty="0">
                <a:effectLst/>
                <a:latin typeface="Calibri" panose="020F0502020204030204" pitchFamily="34" charset="0"/>
                <a:ea typeface="Aptos" panose="020B0004020202020204" pitchFamily="34" charset="0"/>
              </a:rPr>
              <a:t>ol depending on your classroom context</a:t>
            </a:r>
            <a:r>
              <a:rPr lang="en-US" sz="1200" dirty="0">
                <a:solidFill>
                  <a:srgbClr val="000000"/>
                </a:solidFill>
                <a:effectLst/>
                <a:latin typeface="Calibri" panose="020F0502020204030204" pitchFamily="34" charset="0"/>
                <a:ea typeface="Aptos" panose="020B0004020202020204" pitchFamily="34" charset="0"/>
              </a:rPr>
              <a:t>. </a:t>
            </a:r>
            <a:endParaRPr lang="en-US" dirty="0"/>
          </a:p>
          <a:p>
            <a:endParaRPr lang="en-US" dirty="0"/>
          </a:p>
        </p:txBody>
      </p:sp>
      <p:sp>
        <p:nvSpPr>
          <p:cNvPr id="4" name="Slide Number Placeholder 3">
            <a:extLst>
              <a:ext uri="{FF2B5EF4-FFF2-40B4-BE49-F238E27FC236}">
                <a16:creationId xmlns:a16="http://schemas.microsoft.com/office/drawing/2014/main" id="{BD3D51B1-FCE8-CE69-32E1-6F32DF39224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73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0080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Statics: https://</a:t>
            </a:r>
            <a:r>
              <a:rPr lang="en-US" dirty="0" err="1"/>
              <a:t>www.samhsa.gov</a:t>
            </a:r>
            <a:r>
              <a:rPr lang="en-US" dirty="0"/>
              <a:t>/data/sites/default/files/NSDUH%202023%20Annual%20Release/2023-nsduh-main-highlights.pdf</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Physical impacts: https://</a:t>
            </a:r>
            <a:r>
              <a:rPr lang="en-US" dirty="0" err="1"/>
              <a:t>americanaddictioncenters.org</a:t>
            </a:r>
            <a:r>
              <a:rPr lang="en-US" dirty="0"/>
              <a:t>/health-complications-addiction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453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A6EDD-D289-1C2E-A4CE-B53990E8B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B1778F-9FCE-7913-6CB5-5B009CE74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563E1A-CDA2-EB7F-75E6-EB83C27FE798}"/>
              </a:ext>
            </a:extLst>
          </p:cNvPr>
          <p:cNvSpPr>
            <a:spLocks noGrp="1"/>
          </p:cNvSpPr>
          <p:nvPr>
            <p:ph type="body" idx="1"/>
          </p:nvPr>
        </p:nvSpPr>
        <p:spPr/>
        <p:txBody>
          <a:bodyPr/>
          <a:lstStyle/>
          <a:p>
            <a:pPr marL="0" lvl="0" indent="0">
              <a:buFont typeface="Arial" panose="020B0604020202020204" pitchFamily="34" charset="0"/>
              <a:buNone/>
            </a:pPr>
            <a:r>
              <a:rPr lang="en-US" dirty="0"/>
              <a:t>Hard conversations about drug use may take many forms including </a:t>
            </a:r>
          </a:p>
          <a:p>
            <a:pPr marL="171450" indent="-171450">
              <a:lnSpc>
                <a:spcPct val="100000"/>
              </a:lnSpc>
              <a:spcAft>
                <a:spcPts val="600"/>
              </a:spcAft>
              <a:buFont typeface="Arial" panose="020B0604020202020204" pitchFamily="34" charset="0"/>
              <a:buChar char="•"/>
              <a:tabLst>
                <a:tab pos="228600" algn="l"/>
              </a:tabLst>
            </a:pPr>
            <a:r>
              <a:rPr lang="en-US" dirty="0">
                <a:solidFill>
                  <a:srgbClr val="1F1F1F"/>
                </a:solidFill>
                <a:ea typeface="Times New Roman" panose="02020603050405020304" pitchFamily="18" charset="0"/>
              </a:rPr>
              <a:t>Saying “no” to substances you don’t want to take to a friend or peer</a:t>
            </a:r>
          </a:p>
          <a:p>
            <a:pPr marL="171450" indent="-171450">
              <a:lnSpc>
                <a:spcPct val="100000"/>
              </a:lnSpc>
              <a:spcAft>
                <a:spcPts val="600"/>
              </a:spcAft>
              <a:buFont typeface="Arial" panose="020B0604020202020204" pitchFamily="34" charset="0"/>
              <a:buChar char="•"/>
              <a:tabLst>
                <a:tab pos="228600" algn="l"/>
              </a:tabLst>
            </a:pPr>
            <a:r>
              <a:rPr lang="en-US" dirty="0">
                <a:solidFill>
                  <a:srgbClr val="1F1F1F"/>
                </a:solidFill>
                <a:ea typeface="Times New Roman" panose="02020603050405020304" pitchFamily="18" charset="0"/>
              </a:rPr>
              <a:t>Expressing a concern to a friend or loved one over their substance use</a:t>
            </a:r>
          </a:p>
          <a:p>
            <a:pPr marL="171450" indent="-171450">
              <a:lnSpc>
                <a:spcPct val="100000"/>
              </a:lnSpc>
              <a:spcAft>
                <a:spcPts val="600"/>
              </a:spcAft>
              <a:buFont typeface="Arial" panose="020B0604020202020204" pitchFamily="34" charset="0"/>
              <a:buChar char="•"/>
              <a:tabLst>
                <a:tab pos="228600" algn="l"/>
              </a:tabLst>
            </a:pPr>
            <a:r>
              <a:rPr lang="en-US" dirty="0">
                <a:solidFill>
                  <a:srgbClr val="1F1F1F"/>
                </a:solidFill>
                <a:ea typeface="Times New Roman" panose="02020603050405020304" pitchFamily="18" charset="0"/>
              </a:rPr>
              <a:t>Sharing your own personal struggles with a friend or trusted adult </a:t>
            </a:r>
            <a:r>
              <a:rPr lang="en-US" sz="1000" dirty="0">
                <a:solidFill>
                  <a:srgbClr val="000000"/>
                </a:solidFill>
                <a:effectLst/>
                <a:latin typeface="Calibri" panose="020F0502020204030204" pitchFamily="34" charset="0"/>
                <a:ea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537D3DE7-2B54-4D08-B3C7-88207E537E5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3062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about substance misuse is a sensitive and difficult subject to discuss with anyone. A few reasons why having hard conversations about substance misuse may include</a:t>
            </a:r>
          </a:p>
          <a:p>
            <a:pPr marL="628650" lvl="1" indent="-171450">
              <a:buFont typeface="Arial" panose="020B0604020202020204" pitchFamily="34" charset="0"/>
              <a:buChar char="•"/>
            </a:pPr>
            <a:r>
              <a:rPr lang="en-US" dirty="0"/>
              <a:t>Denial: people may deny that they have an issue at all </a:t>
            </a:r>
          </a:p>
          <a:p>
            <a:pPr marL="628650" lvl="1" indent="-171450">
              <a:buFont typeface="Arial" panose="020B0604020202020204" pitchFamily="34" charset="0"/>
              <a:buChar char="•"/>
            </a:pPr>
            <a:r>
              <a:rPr lang="en-US" dirty="0"/>
              <a:t>Strong emotions: substance misuse is a deeply personal topic and can feel like a shameful thing to discuss. These deep personal feelings may result in strong emotional reactions including anger, becoming defensive, or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effectLst/>
                <a:ea typeface="Times New Roman" panose="02020603050405020304" pitchFamily="18" charset="0"/>
              </a:rPr>
              <a:t>Sharing personal experiences: Drug misuse is extremely personal and challenging to open up about</a:t>
            </a:r>
            <a:r>
              <a:rPr lang="en-US" sz="1200" b="1" dirty="0">
                <a:solidFill>
                  <a:srgbClr val="000000"/>
                </a:solidFill>
                <a:effectLst/>
                <a:ea typeface="Times New Roman" panose="02020603050405020304" pitchFamily="18" charset="0"/>
              </a:rPr>
              <a:t> t</a:t>
            </a:r>
            <a:r>
              <a:rPr lang="en-US" sz="1200" b="0" dirty="0">
                <a:solidFill>
                  <a:srgbClr val="000000"/>
                </a:solidFill>
                <a:effectLst/>
                <a:ea typeface="Times New Roman" panose="02020603050405020304" pitchFamily="18" charset="0"/>
              </a:rPr>
              <a:t>he reasons behind someone’s drug misuse, and don’t want to share intimate or personal details.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effectLst/>
                <a:ea typeface="Times New Roman" panose="02020603050405020304" pitchFamily="18" charset="0"/>
              </a:rPr>
              <a:t>Fear of response: someone bringing up a substance misuse issue may fear the response they will get. There may also be a fear of response in saying no to someone who is asking you to use a substance you don’t want to. </a:t>
            </a:r>
            <a:endParaRPr lang="en-US" sz="1200" b="1" dirty="0">
              <a:solidFill>
                <a:srgbClr val="000000"/>
              </a:solidFill>
              <a:effectLst/>
              <a:ea typeface="Times New Roman" panose="02020603050405020304" pitchFamily="18" charset="0"/>
            </a:endParaRPr>
          </a:p>
          <a:p>
            <a:endParaRPr lang="en-US" dirty="0"/>
          </a:p>
          <a:p>
            <a:r>
              <a:rPr lang="en-US" dirty="0"/>
              <a:t>These conversations should not make them feel guilty or shameful.</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4825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p:nvSpPr>
        <p:spPr>
          <a:xfrm>
            <a:off x="0" y="2584382"/>
            <a:ext cx="12192000" cy="42736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F34CCBD-11CA-572B-93CC-46CCB5717FC1}"/>
              </a:ext>
            </a:extLst>
          </p:cNvPr>
          <p:cNvSpPr/>
          <p:nvPr userDrawn="1"/>
        </p:nvSpPr>
        <p:spPr>
          <a:xfrm>
            <a:off x="2313436" y="0"/>
            <a:ext cx="9878564" cy="2564296"/>
          </a:xfrm>
          <a:prstGeom prst="rect">
            <a:avLst/>
          </a:prstGeom>
          <a:solidFill>
            <a:schemeClr val="accent1">
              <a:alpha val="8996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ctrTitle"/>
          </p:nvPr>
        </p:nvSpPr>
        <p:spPr>
          <a:xfrm>
            <a:off x="2517913" y="371768"/>
            <a:ext cx="9144000" cy="1907450"/>
          </a:xfr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17913" y="2771779"/>
            <a:ext cx="9144000" cy="994816"/>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2517912" y="4886528"/>
            <a:ext cx="966693" cy="365125"/>
          </a:xfrm>
        </p:spPr>
        <p:txBody>
          <a:bodyPr/>
          <a:lstStyle>
            <a:lvl1pPr algn="l">
              <a:defRPr>
                <a:solidFill>
                  <a:schemeClr val="accent1"/>
                </a:solidFill>
              </a:defRPr>
            </a:lvl1pPr>
          </a:lstStyle>
          <a:p>
            <a:fld id="{AE25D7A7-DBF1-4731-876B-EF0349DEF57D}" type="datetime1">
              <a:rPr lang="en-US" smtClean="0"/>
              <a:pPr/>
              <a:t>3/14/2025</a:t>
            </a:fld>
            <a:endParaRPr lang="en-US" dirty="0"/>
          </a:p>
        </p:txBody>
      </p:sp>
      <p:sp>
        <p:nvSpPr>
          <p:cNvPr id="5" name="Footer Placeholder 4"/>
          <p:cNvSpPr>
            <a:spLocks noGrp="1"/>
          </p:cNvSpPr>
          <p:nvPr>
            <p:ph type="ftr" sz="quarter" idx="11"/>
          </p:nvPr>
        </p:nvSpPr>
        <p:spPr>
          <a:xfrm>
            <a:off x="2517912" y="6139793"/>
            <a:ext cx="3400973" cy="365125"/>
          </a:xfrm>
        </p:spPr>
        <p:txBody>
          <a:bodyPr/>
          <a:lstStyle/>
          <a:p>
            <a:r>
              <a:rPr lang="en-US" dirty="0"/>
              <a:t>Oregon Department of Education</a:t>
            </a:r>
          </a:p>
        </p:txBody>
      </p:sp>
      <p:sp>
        <p:nvSpPr>
          <p:cNvPr id="6" name="Slide Number Placeholder 5"/>
          <p:cNvSpPr>
            <a:spLocks noGrp="1"/>
          </p:cNvSpPr>
          <p:nvPr>
            <p:ph type="sldNum" sz="quarter" idx="12"/>
          </p:nvPr>
        </p:nvSpPr>
        <p:spPr>
          <a:xfrm>
            <a:off x="9674086" y="6139793"/>
            <a:ext cx="2217595" cy="365125"/>
          </a:xfrm>
        </p:spPr>
        <p:txBody>
          <a:bodyPr/>
          <a:lstStyle/>
          <a:p>
            <a:fld id="{357F5B69-6281-4C1F-8C38-6DA0F56DA430}" type="slidenum">
              <a:rPr lang="en-US" smtClean="0"/>
              <a:t>‹#›</a:t>
            </a:fld>
            <a:endParaRPr lang="en-US"/>
          </a:p>
        </p:txBody>
      </p:sp>
      <p:sp>
        <p:nvSpPr>
          <p:cNvPr id="9" name="Rectangle 8">
            <a:extLst>
              <a:ext uri="{FF2B5EF4-FFF2-40B4-BE49-F238E27FC236}">
                <a16:creationId xmlns:a16="http://schemas.microsoft.com/office/drawing/2014/main" id="{D3178B7B-EB9A-7016-6BAC-C34107A94A91}"/>
              </a:ext>
            </a:extLst>
          </p:cNvPr>
          <p:cNvSpPr/>
          <p:nvPr userDrawn="1"/>
        </p:nvSpPr>
        <p:spPr>
          <a:xfrm>
            <a:off x="0" y="0"/>
            <a:ext cx="2313437" cy="25642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722;p83" descr="Oregon Department of Education Logo">
            <a:extLst>
              <a:ext uri="{FF2B5EF4-FFF2-40B4-BE49-F238E27FC236}">
                <a16:creationId xmlns:a16="http://schemas.microsoft.com/office/drawing/2014/main" id="{A613D903-CD0C-D2E7-CC4A-1950E8CEEC7E}"/>
              </a:ext>
            </a:extLst>
          </p:cNvPr>
          <p:cNvPicPr preferRelativeResize="0"/>
          <p:nvPr userDrawn="1"/>
        </p:nvPicPr>
        <p:blipFill rotWithShape="1">
          <a:blip r:embed="rId2">
            <a:alphaModFix/>
          </a:blip>
          <a:srcRect/>
          <a:stretch/>
        </p:blipFill>
        <p:spPr>
          <a:xfrm>
            <a:off x="0" y="151928"/>
            <a:ext cx="2313437" cy="2334773"/>
          </a:xfrm>
          <a:prstGeom prst="rect">
            <a:avLst/>
          </a:prstGeom>
          <a:noFill/>
          <a:ln>
            <a:noFill/>
          </a:ln>
        </p:spPr>
      </p:pic>
      <p:sp>
        <p:nvSpPr>
          <p:cNvPr id="21" name="Rectangle 20">
            <a:extLst>
              <a:ext uri="{FF2B5EF4-FFF2-40B4-BE49-F238E27FC236}">
                <a16:creationId xmlns:a16="http://schemas.microsoft.com/office/drawing/2014/main" id="{0518B305-E44F-C060-75E7-B572DF52D405}"/>
              </a:ext>
            </a:extLst>
          </p:cNvPr>
          <p:cNvSpPr/>
          <p:nvPr userDrawn="1"/>
        </p:nvSpPr>
        <p:spPr>
          <a:xfrm>
            <a:off x="-1" y="2564296"/>
            <a:ext cx="2313437" cy="4293703"/>
          </a:xfrm>
          <a:prstGeom prst="rect">
            <a:avLst/>
          </a:prstGeom>
          <a:solidFill>
            <a:schemeClr val="accent1">
              <a:alpha val="1099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503BFE4E-4B21-55C8-3EF8-9376E0089600}"/>
              </a:ext>
            </a:extLst>
          </p:cNvPr>
          <p:cNvGrpSpPr/>
          <p:nvPr userDrawn="1"/>
        </p:nvGrpSpPr>
        <p:grpSpPr>
          <a:xfrm>
            <a:off x="2313436" y="-1375"/>
            <a:ext cx="9878563" cy="155150"/>
            <a:chOff x="89452" y="2773017"/>
            <a:chExt cx="5029199" cy="104497"/>
          </a:xfrm>
        </p:grpSpPr>
        <p:sp>
          <p:nvSpPr>
            <p:cNvPr id="23" name="Rectangle 22">
              <a:extLst>
                <a:ext uri="{FF2B5EF4-FFF2-40B4-BE49-F238E27FC236}">
                  <a16:creationId xmlns:a16="http://schemas.microsoft.com/office/drawing/2014/main" id="{2F518B26-C1C1-9ABF-B087-E6519A7CC4D5}"/>
                </a:ext>
              </a:extLst>
            </p:cNvPr>
            <p:cNvSpPr/>
            <p:nvPr userDrawn="1"/>
          </p:nvSpPr>
          <p:spPr>
            <a:xfrm>
              <a:off x="89452" y="2773017"/>
              <a:ext cx="1262270" cy="104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658DE75-AE21-C655-BBF4-9DBA44516DBB}"/>
                </a:ext>
              </a:extLst>
            </p:cNvPr>
            <p:cNvSpPr/>
            <p:nvPr userDrawn="1"/>
          </p:nvSpPr>
          <p:spPr>
            <a:xfrm>
              <a:off x="1341782" y="2773017"/>
              <a:ext cx="1262270" cy="10449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4F04249-563D-D25F-8061-0EA2D5351A77}"/>
                </a:ext>
              </a:extLst>
            </p:cNvPr>
            <p:cNvSpPr/>
            <p:nvPr userDrawn="1"/>
          </p:nvSpPr>
          <p:spPr>
            <a:xfrm>
              <a:off x="2604051" y="2773017"/>
              <a:ext cx="1262270" cy="10449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28D44B-F670-D841-DA37-92C9B12D96E4}"/>
                </a:ext>
              </a:extLst>
            </p:cNvPr>
            <p:cNvSpPr/>
            <p:nvPr userDrawn="1"/>
          </p:nvSpPr>
          <p:spPr>
            <a:xfrm>
              <a:off x="3856381" y="2773017"/>
              <a:ext cx="1262270" cy="10449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Placeholder 28">
            <a:extLst>
              <a:ext uri="{FF2B5EF4-FFF2-40B4-BE49-F238E27FC236}">
                <a16:creationId xmlns:a16="http://schemas.microsoft.com/office/drawing/2014/main" id="{9133F6D5-D05F-C909-836F-BD5CE64E5990}"/>
              </a:ext>
            </a:extLst>
          </p:cNvPr>
          <p:cNvSpPr>
            <a:spLocks noGrp="1"/>
          </p:cNvSpPr>
          <p:nvPr>
            <p:ph type="body" sz="quarter" idx="13" hasCustomPrompt="1"/>
          </p:nvPr>
        </p:nvSpPr>
        <p:spPr>
          <a:xfrm>
            <a:off x="2517913" y="4535928"/>
            <a:ext cx="9144000" cy="330514"/>
          </a:xfrm>
        </p:spPr>
        <p:txBody>
          <a:bodyPr>
            <a:normAutofit/>
          </a:bodyPr>
          <a:lstStyle>
            <a:lvl1pPr marL="0" indent="0">
              <a:buNone/>
              <a:defRPr sz="1800" i="1">
                <a:solidFill>
                  <a:schemeClr val="accent1"/>
                </a:solidFill>
              </a:defRPr>
            </a:lvl1pPr>
          </a:lstStyle>
          <a:p>
            <a:pPr lvl="0"/>
            <a:r>
              <a:rPr lang="en-US" dirty="0"/>
              <a:t>Authored by</a:t>
            </a:r>
          </a:p>
        </p:txBody>
      </p:sp>
      <p:cxnSp>
        <p:nvCxnSpPr>
          <p:cNvPr id="31" name="Straight Connector 30">
            <a:extLst>
              <a:ext uri="{FF2B5EF4-FFF2-40B4-BE49-F238E27FC236}">
                <a16:creationId xmlns:a16="http://schemas.microsoft.com/office/drawing/2014/main" id="{D03D7078-AFAB-9E61-EE38-5AD4E700721A}"/>
              </a:ext>
            </a:extLst>
          </p:cNvPr>
          <p:cNvCxnSpPr>
            <a:cxnSpLocks/>
          </p:cNvCxnSpPr>
          <p:nvPr userDrawn="1"/>
        </p:nvCxnSpPr>
        <p:spPr>
          <a:xfrm>
            <a:off x="2409568" y="4337223"/>
            <a:ext cx="93787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1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rge Typ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499125"/>
            <a:ext cx="9144000" cy="2195481"/>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9C08E3A-1967-44F7-9CA0-320D3ED909C6}" type="datetime1">
              <a:rPr lang="en-US" smtClean="0"/>
              <a:t>3/14/2025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6D4B2470-1BF4-750E-9FC2-0F0140F99B98}"/>
              </a:ext>
            </a:extLst>
          </p:cNvPr>
          <p:cNvSpPr/>
          <p:nvPr userDrawn="1"/>
        </p:nvSpPr>
        <p:spPr>
          <a:xfrm>
            <a:off x="-1" y="259492"/>
            <a:ext cx="383059" cy="65985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675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llow U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8150A4BA-4BC0-44D2-9B7A-1BA67BCFD26E}" type="datetime1">
              <a:rPr lang="en-US" smtClean="0"/>
              <a:t>3/14/2025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12974" y="4763238"/>
            <a:ext cx="500040" cy="500040"/>
          </a:xfrm>
          <a:prstGeom prst="rect">
            <a:avLst/>
          </a:prstGeom>
        </p:spPr>
      </p:pic>
      <p:pic>
        <p:nvPicPr>
          <p:cNvPr id="12" name="Picture 11" descr="Facebook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73471" y="4763238"/>
            <a:ext cx="500040" cy="500040"/>
          </a:xfrm>
          <a:prstGeom prst="rect">
            <a:avLst/>
          </a:prstGeom>
        </p:spPr>
      </p:pic>
      <p:sp>
        <p:nvSpPr>
          <p:cNvPr id="13" name="TextBox 12"/>
          <p:cNvSpPr txBox="1"/>
          <p:nvPr/>
        </p:nvSpPr>
        <p:spPr>
          <a:xfrm>
            <a:off x="2594722" y="4782426"/>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accent1"/>
                </a:solidFill>
              </a:rPr>
              <a:t>twitter.com</a:t>
            </a:r>
            <a:r>
              <a:rPr lang="en-US" sz="2400" dirty="0">
                <a:solidFill>
                  <a:schemeClr val="accent1"/>
                </a:solidFill>
              </a:rPr>
              <a:t>/</a:t>
            </a:r>
            <a:r>
              <a:rPr lang="en-US" sz="2400" dirty="0" err="1">
                <a:solidFill>
                  <a:schemeClr val="accent1"/>
                </a:solidFill>
              </a:rPr>
              <a:t>ORDeptEd</a:t>
            </a:r>
            <a:r>
              <a:rPr lang="en-US" sz="2400" dirty="0">
                <a:solidFill>
                  <a:schemeClr val="accent1"/>
                </a:solidFill>
              </a:rPr>
              <a:t> | </a:t>
            </a:r>
            <a:r>
              <a:rPr lang="en-US" sz="2400" dirty="0" err="1">
                <a:solidFill>
                  <a:schemeClr val="accent1"/>
                </a:solidFill>
              </a:rPr>
              <a:t>fb.com</a:t>
            </a:r>
            <a:r>
              <a:rPr lang="en-US" sz="2400" dirty="0">
                <a:solidFill>
                  <a:schemeClr val="accent1"/>
                </a:solidFill>
              </a:rPr>
              <a:t>/</a:t>
            </a:r>
            <a:r>
              <a:rPr lang="en-US" sz="2400" dirty="0" err="1">
                <a:solidFill>
                  <a:schemeClr val="accent1"/>
                </a:solidFill>
              </a:rPr>
              <a:t>ORDeptEd</a:t>
            </a:r>
            <a:endParaRPr lang="en-US" sz="2400" dirty="0">
              <a:solidFill>
                <a:schemeClr val="accent1"/>
              </a:solidFill>
            </a:endParaRPr>
          </a:p>
        </p:txBody>
      </p:sp>
      <p:sp>
        <p:nvSpPr>
          <p:cNvPr id="3" name="Rectangle 2">
            <a:extLst>
              <a:ext uri="{FF2B5EF4-FFF2-40B4-BE49-F238E27FC236}">
                <a16:creationId xmlns:a16="http://schemas.microsoft.com/office/drawing/2014/main" id="{082D7339-23E8-BF33-9EB5-2154AEE4D785}"/>
              </a:ext>
            </a:extLst>
          </p:cNvPr>
          <p:cNvSpPr/>
          <p:nvPr userDrawn="1"/>
        </p:nvSpPr>
        <p:spPr>
          <a:xfrm>
            <a:off x="-1" y="259492"/>
            <a:ext cx="383059" cy="65985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758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0" y="0"/>
            <a:ext cx="12191999"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2458995" y="1433385"/>
            <a:ext cx="9042724" cy="3496962"/>
          </a:xfrm>
        </p:spPr>
        <p:txBody>
          <a:bodyPr anchor="ctr" anchorCtr="0">
            <a:noAutofit/>
          </a:bodyPr>
          <a:lstStyle>
            <a:lvl1pPr algn="l">
              <a:defRPr sz="5000">
                <a:solidFill>
                  <a:schemeClr val="accent1"/>
                </a:solidFill>
              </a:defRPr>
            </a:lvl1pPr>
          </a:lstStyle>
          <a:p>
            <a:r>
              <a:rPr lang="en-US" dirty="0"/>
              <a:t>Click to edit Master title style</a:t>
            </a:r>
          </a:p>
        </p:txBody>
      </p:sp>
      <p:sp>
        <p:nvSpPr>
          <p:cNvPr id="2" name="Rectangle 1">
            <a:extLst>
              <a:ext uri="{FF2B5EF4-FFF2-40B4-BE49-F238E27FC236}">
                <a16:creationId xmlns:a16="http://schemas.microsoft.com/office/drawing/2014/main" id="{C97FD1D4-6CB3-CD64-9657-FA3E85F6164C}"/>
              </a:ext>
            </a:extLst>
          </p:cNvPr>
          <p:cNvSpPr/>
          <p:nvPr userDrawn="1"/>
        </p:nvSpPr>
        <p:spPr>
          <a:xfrm>
            <a:off x="0" y="0"/>
            <a:ext cx="2313437" cy="25642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722;p83" descr="Oregon Department of Education Logo">
            <a:extLst>
              <a:ext uri="{FF2B5EF4-FFF2-40B4-BE49-F238E27FC236}">
                <a16:creationId xmlns:a16="http://schemas.microsoft.com/office/drawing/2014/main" id="{CC7BEC8A-A571-7E28-F436-289047D3B8DA}"/>
              </a:ext>
            </a:extLst>
          </p:cNvPr>
          <p:cNvPicPr preferRelativeResize="0"/>
          <p:nvPr userDrawn="1"/>
        </p:nvPicPr>
        <p:blipFill rotWithShape="1">
          <a:blip r:embed="rId2">
            <a:alphaModFix/>
          </a:blip>
          <a:srcRect/>
          <a:stretch/>
        </p:blipFill>
        <p:spPr>
          <a:xfrm>
            <a:off x="0" y="151928"/>
            <a:ext cx="2313437" cy="2334773"/>
          </a:xfrm>
          <a:prstGeom prst="rect">
            <a:avLst/>
          </a:prstGeom>
          <a:noFill/>
          <a:ln>
            <a:noFill/>
          </a:ln>
        </p:spPr>
      </p:pic>
      <p:sp>
        <p:nvSpPr>
          <p:cNvPr id="4" name="Rectangle 3">
            <a:extLst>
              <a:ext uri="{FF2B5EF4-FFF2-40B4-BE49-F238E27FC236}">
                <a16:creationId xmlns:a16="http://schemas.microsoft.com/office/drawing/2014/main" id="{D8C41C27-4F7F-CB4D-A1D8-5970C7274EEA}"/>
              </a:ext>
            </a:extLst>
          </p:cNvPr>
          <p:cNvSpPr/>
          <p:nvPr userDrawn="1"/>
        </p:nvSpPr>
        <p:spPr>
          <a:xfrm>
            <a:off x="-1" y="2564296"/>
            <a:ext cx="2313437" cy="4293703"/>
          </a:xfrm>
          <a:prstGeom prst="rect">
            <a:avLst/>
          </a:prstGeom>
          <a:solidFill>
            <a:schemeClr val="accent1">
              <a:alpha val="1099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a:extLst>
              <a:ext uri="{FF2B5EF4-FFF2-40B4-BE49-F238E27FC236}">
                <a16:creationId xmlns:a16="http://schemas.microsoft.com/office/drawing/2014/main" id="{A364F95E-BAEF-0AFF-38A4-37D4014541EB}"/>
              </a:ext>
            </a:extLst>
          </p:cNvPr>
          <p:cNvSpPr>
            <a:spLocks noGrp="1"/>
          </p:cNvSpPr>
          <p:nvPr>
            <p:ph type="dt" sz="half" idx="10"/>
          </p:nvPr>
        </p:nvSpPr>
        <p:spPr>
          <a:xfrm>
            <a:off x="6096000" y="6139793"/>
            <a:ext cx="2777456" cy="365125"/>
          </a:xfrm>
        </p:spPr>
        <p:txBody>
          <a:bodyPr/>
          <a:lstStyle/>
          <a:p>
            <a:fld id="{AE25D7A7-DBF1-4731-876B-EF0349DEF57D}" type="datetime1">
              <a:rPr lang="en-US" smtClean="0"/>
              <a:t>3/14/2025</a:t>
            </a:fld>
            <a:endParaRPr lang="en-US" dirty="0"/>
          </a:p>
        </p:txBody>
      </p:sp>
      <p:sp>
        <p:nvSpPr>
          <p:cNvPr id="6" name="Footer Placeholder 4">
            <a:extLst>
              <a:ext uri="{FF2B5EF4-FFF2-40B4-BE49-F238E27FC236}">
                <a16:creationId xmlns:a16="http://schemas.microsoft.com/office/drawing/2014/main" id="{241391D9-F2CB-6BC0-C63A-690EEF9C78BD}"/>
              </a:ext>
            </a:extLst>
          </p:cNvPr>
          <p:cNvSpPr>
            <a:spLocks noGrp="1"/>
          </p:cNvSpPr>
          <p:nvPr>
            <p:ph type="ftr" sz="quarter" idx="11"/>
          </p:nvPr>
        </p:nvSpPr>
        <p:spPr>
          <a:xfrm>
            <a:off x="2517913" y="6139793"/>
            <a:ext cx="2864224" cy="365125"/>
          </a:xfrm>
        </p:spPr>
        <p:txBody>
          <a:bodyPr/>
          <a:lstStyle/>
          <a:p>
            <a:r>
              <a:rPr lang="en-US" dirty="0"/>
              <a:t>Oregon Department of Education</a:t>
            </a:r>
          </a:p>
        </p:txBody>
      </p:sp>
      <p:sp>
        <p:nvSpPr>
          <p:cNvPr id="7" name="Slide Number Placeholder 5">
            <a:extLst>
              <a:ext uri="{FF2B5EF4-FFF2-40B4-BE49-F238E27FC236}">
                <a16:creationId xmlns:a16="http://schemas.microsoft.com/office/drawing/2014/main" id="{98611FF5-1A52-738E-E9C0-F0005C6CEFEA}"/>
              </a:ext>
            </a:extLst>
          </p:cNvPr>
          <p:cNvSpPr>
            <a:spLocks noGrp="1"/>
          </p:cNvSpPr>
          <p:nvPr>
            <p:ph type="sldNum" sz="quarter" idx="12"/>
          </p:nvPr>
        </p:nvSpPr>
        <p:spPr>
          <a:xfrm>
            <a:off x="9674086" y="6139793"/>
            <a:ext cx="2217595" cy="365125"/>
          </a:xfrm>
        </p:spPr>
        <p:txBody>
          <a:bodyPr/>
          <a:lstStyle/>
          <a:p>
            <a:fld id="{357F5B69-6281-4C1F-8C38-6DA0F56DA430}" type="slidenum">
              <a:rPr lang="en-US" smtClean="0"/>
              <a:t>‹#›</a:t>
            </a:fld>
            <a:endParaRPr lang="en-US"/>
          </a:p>
        </p:txBody>
      </p:sp>
      <p:grpSp>
        <p:nvGrpSpPr>
          <p:cNvPr id="8" name="Group 7">
            <a:extLst>
              <a:ext uri="{FF2B5EF4-FFF2-40B4-BE49-F238E27FC236}">
                <a16:creationId xmlns:a16="http://schemas.microsoft.com/office/drawing/2014/main" id="{1E63FAD7-A824-4250-06B4-F8E55608BE03}"/>
              </a:ext>
            </a:extLst>
          </p:cNvPr>
          <p:cNvGrpSpPr/>
          <p:nvPr userDrawn="1"/>
        </p:nvGrpSpPr>
        <p:grpSpPr>
          <a:xfrm>
            <a:off x="2313436" y="-1375"/>
            <a:ext cx="9878563" cy="155150"/>
            <a:chOff x="89452" y="2773017"/>
            <a:chExt cx="5029199" cy="104497"/>
          </a:xfrm>
        </p:grpSpPr>
        <p:sp>
          <p:nvSpPr>
            <p:cNvPr id="14" name="Rectangle 13">
              <a:extLst>
                <a:ext uri="{FF2B5EF4-FFF2-40B4-BE49-F238E27FC236}">
                  <a16:creationId xmlns:a16="http://schemas.microsoft.com/office/drawing/2014/main" id="{C45E0CDE-FF54-984C-C9A3-27585E68933C}"/>
                </a:ext>
              </a:extLst>
            </p:cNvPr>
            <p:cNvSpPr/>
            <p:nvPr userDrawn="1"/>
          </p:nvSpPr>
          <p:spPr>
            <a:xfrm>
              <a:off x="89452" y="2773017"/>
              <a:ext cx="1262270" cy="104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F5E37D0-301D-4C97-6E9A-7A585E53E5D8}"/>
                </a:ext>
              </a:extLst>
            </p:cNvPr>
            <p:cNvSpPr/>
            <p:nvPr userDrawn="1"/>
          </p:nvSpPr>
          <p:spPr>
            <a:xfrm>
              <a:off x="1341782" y="2773017"/>
              <a:ext cx="1262270" cy="10449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C797C71-4593-94E0-E2E6-A8CBD1A887BA}"/>
                </a:ext>
              </a:extLst>
            </p:cNvPr>
            <p:cNvSpPr/>
            <p:nvPr userDrawn="1"/>
          </p:nvSpPr>
          <p:spPr>
            <a:xfrm>
              <a:off x="2604051" y="2773017"/>
              <a:ext cx="1262270" cy="10449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4FD286-E8C6-3E5E-1039-3C295B0B2E46}"/>
                </a:ext>
              </a:extLst>
            </p:cNvPr>
            <p:cNvSpPr/>
            <p:nvPr userDrawn="1"/>
          </p:nvSpPr>
          <p:spPr>
            <a:xfrm>
              <a:off x="3856381" y="2773017"/>
              <a:ext cx="1262270" cy="10449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450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ar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60567-124C-4095-81DC-815DD21CE8C9}" type="datetime1">
              <a:rPr lang="en-US" smtClean="0"/>
              <a:t>3/14/2025</a:t>
            </a:fld>
            <a:endParaRPr lang="en-US"/>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83260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p:nvSpPr>
        <p:spPr>
          <a:xfrm>
            <a:off x="172995" y="259492"/>
            <a:ext cx="4763664" cy="6598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6FA7BA-D396-4E27-AF61-C3F310AFC230}" type="datetime1">
              <a:rPr lang="en-US" smtClean="0"/>
              <a:t>3/14/2025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1415924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E3AC9E-0280-4D27-9EA2-698F7A67BA53}" type="datetime1">
              <a:rPr lang="en-US" smtClean="0"/>
              <a:t>3/14/2025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84707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BC6FB3-D811-417F-8686-F9E75A22B6CE}" type="datetime1">
              <a:rPr lang="en-US" smtClean="0"/>
              <a:t>3/14/2025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13323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E33458-4B95-47BE-956D-AAB447907D75}" type="datetime1">
              <a:rPr lang="en-US" smtClean="0"/>
              <a:t>3/14/2025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62036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F567FB-5140-4075-A427-FA8B498DAFA1}" type="datetime1">
              <a:rPr lang="en-US" smtClean="0"/>
              <a:t>3/14/2025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0437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A807B-0068-4E1F-806E-C8C4952A24DC}" type="datetime1">
              <a:rPr lang="en-US" smtClean="0"/>
              <a:t>3/14/2025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38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176" y="457200"/>
            <a:ext cx="10784541" cy="102646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717176" y="1825625"/>
            <a:ext cx="10784541"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C2D0A6FE-1ABE-4141-9C0E-FE4FA78F9128}" type="datetime1">
              <a:rPr lang="en-US" smtClean="0"/>
              <a:t>3/14/2025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sp>
        <p:nvSpPr>
          <p:cNvPr id="11" name="Rectangle 10">
            <a:extLst>
              <a:ext uri="{FF2B5EF4-FFF2-40B4-BE49-F238E27FC236}">
                <a16:creationId xmlns:a16="http://schemas.microsoft.com/office/drawing/2014/main" id="{02B909DD-0550-BCCE-E53E-3AE155F54A08}"/>
              </a:ext>
            </a:extLst>
          </p:cNvPr>
          <p:cNvSpPr/>
          <p:nvPr userDrawn="1"/>
        </p:nvSpPr>
        <p:spPr>
          <a:xfrm>
            <a:off x="0" y="0"/>
            <a:ext cx="12192000" cy="252042"/>
          </a:xfrm>
          <a:prstGeom prst="rect">
            <a:avLst/>
          </a:prstGeom>
          <a:solidFill>
            <a:schemeClr val="accent1">
              <a:alpha val="8996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64FCA73-AF84-DF07-D462-D8B837022CD6}"/>
              </a:ext>
            </a:extLst>
          </p:cNvPr>
          <p:cNvGrpSpPr/>
          <p:nvPr userDrawn="1"/>
        </p:nvGrpSpPr>
        <p:grpSpPr>
          <a:xfrm rot="16200000">
            <a:off x="-3216479" y="3468523"/>
            <a:ext cx="6605956" cy="172993"/>
            <a:chOff x="89452" y="2773017"/>
            <a:chExt cx="5029199" cy="104497"/>
          </a:xfrm>
        </p:grpSpPr>
        <p:sp>
          <p:nvSpPr>
            <p:cNvPr id="13" name="Rectangle 12">
              <a:extLst>
                <a:ext uri="{FF2B5EF4-FFF2-40B4-BE49-F238E27FC236}">
                  <a16:creationId xmlns:a16="http://schemas.microsoft.com/office/drawing/2014/main" id="{03B0B38C-1D71-D5C3-4D4A-856DBC66FA7E}"/>
                </a:ext>
              </a:extLst>
            </p:cNvPr>
            <p:cNvSpPr/>
            <p:nvPr userDrawn="1"/>
          </p:nvSpPr>
          <p:spPr>
            <a:xfrm>
              <a:off x="89452" y="2773017"/>
              <a:ext cx="1262270" cy="104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2974C4A-2E64-AD3A-2D76-EA0188DB777D}"/>
                </a:ext>
              </a:extLst>
            </p:cNvPr>
            <p:cNvSpPr/>
            <p:nvPr userDrawn="1"/>
          </p:nvSpPr>
          <p:spPr>
            <a:xfrm>
              <a:off x="1341782" y="2773017"/>
              <a:ext cx="1262270" cy="10449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489400-5A48-2E53-B800-8BC6A9C3E82E}"/>
                </a:ext>
              </a:extLst>
            </p:cNvPr>
            <p:cNvSpPr/>
            <p:nvPr userDrawn="1"/>
          </p:nvSpPr>
          <p:spPr>
            <a:xfrm>
              <a:off x="2604051" y="2773017"/>
              <a:ext cx="1262270" cy="10449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429A02-D12E-FB13-F404-820FFCAE844D}"/>
                </a:ext>
              </a:extLst>
            </p:cNvPr>
            <p:cNvSpPr/>
            <p:nvPr userDrawn="1"/>
          </p:nvSpPr>
          <p:spPr>
            <a:xfrm>
              <a:off x="3856381" y="2773017"/>
              <a:ext cx="1262270" cy="10449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929496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www.youtube.com/embed/KZBTYViDPlQ?feature=oembed" TargetMode="External"/><Relationship Id="rId5" Type="http://schemas.openxmlformats.org/officeDocument/2006/relationships/hyperlink" Target="https://www.youtube.com/watch?v=KZBTYViDPlQ"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eYYvEN24TVA?feature=oembed" TargetMode="External"/><Relationship Id="rId5" Type="http://schemas.openxmlformats.org/officeDocument/2006/relationships/hyperlink" Target="https://www.cmich.edu/podcast/episode/why-are-difficult-conversations-important#Dialogue"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s://kidshelpphone.ca/get-info/9-tips-difficult-conversations-teachers/" TargetMode="External"/><Relationship Id="rId3" Type="http://schemas.openxmlformats.org/officeDocument/2006/relationships/hyperlink" Target="https://www.youtube.com/watch?v=Aw71zanwMnY" TargetMode="External"/><Relationship Id="rId7" Type="http://schemas.openxmlformats.org/officeDocument/2006/relationships/hyperlink" Target="https://kidshelpphone.ca/get-info/5-ways-to-talk-to-a-friend-about-their-substance-us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youtube.com/shorts/5KO9Q9QXlLo" TargetMode="External"/><Relationship Id="rId5" Type="http://schemas.openxmlformats.org/officeDocument/2006/relationships/hyperlink" Target="https://eye.hms.harvard.edu/files/eye/files/difficult-conversations-summary.pdf" TargetMode="External"/><Relationship Id="rId10" Type="http://schemas.openxmlformats.org/officeDocument/2006/relationships/hyperlink" Target="https://kidshelpphone.ca/get-info/how-can-i-talk-to-a-parent-caregiver-about-something/" TargetMode="External"/><Relationship Id="rId4" Type="http://schemas.openxmlformats.org/officeDocument/2006/relationships/hyperlink" Target="https://www.changegrowlive.org/advice-info/family-friends/drinking-drugs-how-to-talk-to-someone#:~:text=Try%20to%20open%20up%20a,that%20you've%20been%20concerned." TargetMode="External"/><Relationship Id="rId9" Type="http://schemas.openxmlformats.org/officeDocument/2006/relationships/hyperlink" Target="https://kidshelpphone.ca/get-info/8-tips-for-difficult-conversations-with-friend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Navigating Hard Conversations that Matter</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Talking About Substance Use With Empathy </a:t>
            </a:r>
          </a:p>
        </p:txBody>
      </p:sp>
      <p:sp>
        <p:nvSpPr>
          <p:cNvPr id="6" name="Footer Placeholder 5">
            <a:extLst>
              <a:ext uri="{FF2B5EF4-FFF2-40B4-BE49-F238E27FC236}">
                <a16:creationId xmlns:a16="http://schemas.microsoft.com/office/drawing/2014/main" id="{46AB73ED-0784-EF67-E968-EB66A6F2A51F}"/>
              </a:ext>
            </a:extLst>
          </p:cNvPr>
          <p:cNvSpPr>
            <a:spLocks noGrp="1"/>
          </p:cNvSpPr>
          <p:nvPr>
            <p:ph type="ftr" sz="quarter" idx="11"/>
          </p:nvPr>
        </p:nvSpPr>
        <p:spPr/>
        <p:txBody>
          <a:bodyPr/>
          <a:lstStyle/>
          <a:p>
            <a:r>
              <a:rPr lang="en-US" dirty="0"/>
              <a:t>Oregon Department of Education</a:t>
            </a:r>
          </a:p>
        </p:txBody>
      </p:sp>
      <p:sp>
        <p:nvSpPr>
          <p:cNvPr id="4" name="Text Placeholder 3">
            <a:extLst>
              <a:ext uri="{FF2B5EF4-FFF2-40B4-BE49-F238E27FC236}">
                <a16:creationId xmlns:a16="http://schemas.microsoft.com/office/drawing/2014/main" id="{D6D8DF98-D8C4-E979-941C-00B66D902500}"/>
              </a:ext>
            </a:extLst>
          </p:cNvPr>
          <p:cNvSpPr>
            <a:spLocks noGrp="1"/>
          </p:cNvSpPr>
          <p:nvPr>
            <p:ph type="body" sz="quarter" idx="13"/>
          </p:nvPr>
        </p:nvSpPr>
        <p:spPr/>
        <p:txBody>
          <a:bodyPr>
            <a:normAutofit fontScale="92500" lnSpcReduction="20000"/>
          </a:bodyPr>
          <a:lstStyle/>
          <a:p>
            <a:r>
              <a:rPr lang="en-US" dirty="0"/>
              <a:t>Grades 11–12</a:t>
            </a:r>
          </a:p>
        </p:txBody>
      </p:sp>
    </p:spTree>
    <p:extLst>
      <p:ext uri="{BB962C8B-B14F-4D97-AF65-F5344CB8AC3E}">
        <p14:creationId xmlns:p14="http://schemas.microsoft.com/office/powerpoint/2010/main" val="350300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CDE39-551F-F3A7-308F-67E78F2317CC}"/>
              </a:ext>
            </a:extLst>
          </p:cNvPr>
          <p:cNvSpPr>
            <a:spLocks noGrp="1"/>
          </p:cNvSpPr>
          <p:nvPr>
            <p:ph type="title"/>
          </p:nvPr>
        </p:nvSpPr>
        <p:spPr>
          <a:xfrm>
            <a:off x="717176" y="1425386"/>
            <a:ext cx="10784541" cy="1026460"/>
          </a:xfrm>
        </p:spPr>
        <p:txBody>
          <a:bodyPr>
            <a:noAutofit/>
          </a:bodyPr>
          <a:lstStyle/>
          <a:p>
            <a:r>
              <a:rPr lang="en-US" dirty="0"/>
              <a:t>In 2023, 48.5 million people in the United States aged 12 or older (17.1%) had a substance use disorder in the past year.</a:t>
            </a:r>
          </a:p>
        </p:txBody>
      </p:sp>
      <p:sp>
        <p:nvSpPr>
          <p:cNvPr id="13" name="Content Placeholder 12">
            <a:extLst>
              <a:ext uri="{FF2B5EF4-FFF2-40B4-BE49-F238E27FC236}">
                <a16:creationId xmlns:a16="http://schemas.microsoft.com/office/drawing/2014/main" id="{42692D6F-3C3A-BBEF-26D5-989D10DEDF47}"/>
              </a:ext>
            </a:extLst>
          </p:cNvPr>
          <p:cNvSpPr>
            <a:spLocks noGrp="1"/>
          </p:cNvSpPr>
          <p:nvPr>
            <p:ph idx="1"/>
          </p:nvPr>
        </p:nvSpPr>
        <p:spPr>
          <a:xfrm>
            <a:off x="717177" y="2621127"/>
            <a:ext cx="9982908" cy="3362577"/>
          </a:xfrm>
        </p:spPr>
        <p:txBody>
          <a:bodyPr>
            <a:noAutofit/>
          </a:bodyPr>
          <a:lstStyle/>
          <a:p>
            <a:pPr marL="0" indent="0">
              <a:spcAft>
                <a:spcPts val="600"/>
              </a:spcAft>
              <a:buNone/>
              <a:tabLst>
                <a:tab pos="228600" algn="l"/>
              </a:tabLst>
            </a:pPr>
            <a:r>
              <a:rPr lang="en-US" sz="2800" b="1" dirty="0"/>
              <a:t>Substance misuse impacts individuals and those around them. </a:t>
            </a:r>
          </a:p>
          <a:p>
            <a:pPr>
              <a:spcAft>
                <a:spcPts val="600"/>
              </a:spcAft>
              <a:tabLst>
                <a:tab pos="228600" algn="l"/>
              </a:tabLst>
            </a:pPr>
            <a:r>
              <a:rPr lang="en-US" sz="2800" dirty="0"/>
              <a:t>Physical and mental effects</a:t>
            </a:r>
          </a:p>
          <a:p>
            <a:pPr>
              <a:spcAft>
                <a:spcPts val="600"/>
              </a:spcAft>
              <a:tabLst>
                <a:tab pos="228600" algn="l"/>
              </a:tabLst>
            </a:pPr>
            <a:r>
              <a:rPr lang="en-US" sz="2800" dirty="0"/>
              <a:t>Relationship shifts and changes</a:t>
            </a:r>
          </a:p>
          <a:p>
            <a:pPr>
              <a:spcAft>
                <a:spcPts val="600"/>
              </a:spcAft>
              <a:tabLst>
                <a:tab pos="228600" algn="l"/>
              </a:tabLst>
            </a:pPr>
            <a:r>
              <a:rPr lang="en-US" sz="2800" dirty="0"/>
              <a:t>Community consequences: crimes, violence, hospitalizations, public spaces</a:t>
            </a:r>
          </a:p>
          <a:p>
            <a:pPr marL="0" indent="0">
              <a:buClrTx/>
              <a:buFont typeface="Arial" panose="020B0604020202020204" pitchFamily="34" charset="0"/>
              <a:buNone/>
            </a:pPr>
            <a:endParaRPr lang="en-US" sz="2800" dirty="0"/>
          </a:p>
          <a:p>
            <a:endParaRPr lang="en-US" sz="2800" dirty="0"/>
          </a:p>
        </p:txBody>
      </p:sp>
      <p:sp>
        <p:nvSpPr>
          <p:cNvPr id="9" name="Slide Number Placeholder 6">
            <a:extLst>
              <a:ext uri="{FF2B5EF4-FFF2-40B4-BE49-F238E27FC236}">
                <a16:creationId xmlns:a16="http://schemas.microsoft.com/office/drawing/2014/main" id="{7453136B-CA36-0D45-18EF-7CC42B2EF729}"/>
              </a:ext>
            </a:extLst>
          </p:cNvPr>
          <p:cNvSpPr>
            <a:spLocks noGrp="1"/>
          </p:cNvSpPr>
          <p:nvPr>
            <p:ph type="sldNum" sz="quarter" idx="12"/>
          </p:nvPr>
        </p:nvSpPr>
        <p:spPr/>
        <p:txBody>
          <a:bodyPr/>
          <a:lstStyle/>
          <a:p>
            <a:fld id="{357F5B69-6281-4C1F-8C38-6DA0F56DA430}" type="slidenum">
              <a:rPr lang="en-US" smtClean="0"/>
              <a:pPr/>
              <a:t>10</a:t>
            </a:fld>
            <a:endParaRPr lang="en-US" dirty="0"/>
          </a:p>
        </p:txBody>
      </p:sp>
    </p:spTree>
    <p:extLst>
      <p:ext uri="{BB962C8B-B14F-4D97-AF65-F5344CB8AC3E}">
        <p14:creationId xmlns:p14="http://schemas.microsoft.com/office/powerpoint/2010/main" val="3202711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4FC0C-924A-6536-E268-8EFE184F440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2BE2B55-545A-9F22-93C9-D4924D37B9F2}"/>
              </a:ext>
            </a:extLst>
          </p:cNvPr>
          <p:cNvSpPr>
            <a:spLocks noGrp="1"/>
          </p:cNvSpPr>
          <p:nvPr>
            <p:ph type="title"/>
          </p:nvPr>
        </p:nvSpPr>
        <p:spPr>
          <a:xfrm>
            <a:off x="717177" y="779645"/>
            <a:ext cx="4047328" cy="2525617"/>
          </a:xfrm>
        </p:spPr>
        <p:txBody>
          <a:bodyPr>
            <a:noAutofit/>
          </a:bodyPr>
          <a:lstStyle/>
          <a:p>
            <a:r>
              <a:rPr lang="en-US" dirty="0"/>
              <a:t>Conversations About Substance Misuse</a:t>
            </a:r>
          </a:p>
        </p:txBody>
      </p:sp>
      <p:sp>
        <p:nvSpPr>
          <p:cNvPr id="2" name="Content Placeholder 1">
            <a:extLst>
              <a:ext uri="{FF2B5EF4-FFF2-40B4-BE49-F238E27FC236}">
                <a16:creationId xmlns:a16="http://schemas.microsoft.com/office/drawing/2014/main" id="{72387D67-4CAE-55F2-BC93-C4F6DD51BD29}"/>
              </a:ext>
            </a:extLst>
          </p:cNvPr>
          <p:cNvSpPr>
            <a:spLocks noGrp="1"/>
          </p:cNvSpPr>
          <p:nvPr>
            <p:ph idx="1"/>
          </p:nvPr>
        </p:nvSpPr>
        <p:spPr/>
        <p:txBody>
          <a:bodyPr>
            <a:normAutofit/>
          </a:bodyPr>
          <a:lstStyle/>
          <a:p>
            <a:r>
              <a:rPr lang="en-US" sz="3200" dirty="0"/>
              <a:t>Say “no” to substances you don’t want to take. </a:t>
            </a:r>
          </a:p>
          <a:p>
            <a:r>
              <a:rPr lang="en-US" sz="3200" dirty="0"/>
              <a:t>Express a concern to a friend or loved one over their substance use</a:t>
            </a:r>
          </a:p>
          <a:p>
            <a:r>
              <a:rPr lang="en-US" sz="3200" dirty="0"/>
              <a:t>Share your own personal struggles with a friend or trusted adult.  </a:t>
            </a:r>
          </a:p>
          <a:p>
            <a:endParaRPr lang="en-US" sz="3200" dirty="0"/>
          </a:p>
        </p:txBody>
      </p:sp>
      <p:sp>
        <p:nvSpPr>
          <p:cNvPr id="10" name="Slide Number Placeholder 6">
            <a:extLst>
              <a:ext uri="{FF2B5EF4-FFF2-40B4-BE49-F238E27FC236}">
                <a16:creationId xmlns:a16="http://schemas.microsoft.com/office/drawing/2014/main" id="{88764CE2-E5DC-4C5F-91EA-81590B3C07FC}"/>
              </a:ext>
            </a:extLst>
          </p:cNvPr>
          <p:cNvSpPr>
            <a:spLocks noGrp="1"/>
          </p:cNvSpPr>
          <p:nvPr>
            <p:ph type="sldNum" sz="quarter" idx="12"/>
          </p:nvPr>
        </p:nvSpPr>
        <p:spPr/>
        <p:txBody>
          <a:bodyPr/>
          <a:lstStyle/>
          <a:p>
            <a:fld id="{357F5B69-6281-4C1F-8C38-6DA0F56DA430}" type="slidenum">
              <a:rPr lang="en-US" smtClean="0"/>
              <a:t>11</a:t>
            </a:fld>
            <a:endParaRPr lang="en-US" dirty="0"/>
          </a:p>
        </p:txBody>
      </p:sp>
      <p:pic>
        <p:nvPicPr>
          <p:cNvPr id="6" name="Google Shape;757;p85">
            <a:extLst>
              <a:ext uri="{FF2B5EF4-FFF2-40B4-BE49-F238E27FC236}">
                <a16:creationId xmlns:a16="http://schemas.microsoft.com/office/drawing/2014/main" id="{56CCA248-EC62-DAD0-D71C-AB2F31D00E71}"/>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04139" y="3016276"/>
            <a:ext cx="3211446" cy="3211446"/>
          </a:xfrm>
          <a:prstGeom prst="rect">
            <a:avLst/>
          </a:prstGeom>
          <a:noFill/>
          <a:ln>
            <a:noFill/>
          </a:ln>
        </p:spPr>
      </p:pic>
    </p:spTree>
    <p:extLst>
      <p:ext uri="{BB962C8B-B14F-4D97-AF65-F5344CB8AC3E}">
        <p14:creationId xmlns:p14="http://schemas.microsoft.com/office/powerpoint/2010/main" val="399956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A0B922C-5E6E-CA7E-8405-5F4831497E27}"/>
              </a:ext>
            </a:extLst>
          </p:cNvPr>
          <p:cNvSpPr>
            <a:spLocks noGrp="1"/>
          </p:cNvSpPr>
          <p:nvPr>
            <p:ph type="title"/>
          </p:nvPr>
        </p:nvSpPr>
        <p:spPr/>
        <p:txBody>
          <a:bodyPr/>
          <a:lstStyle/>
          <a:p>
            <a:r>
              <a:rPr lang="en-US" dirty="0"/>
              <a:t>Conversation About Substance Use</a:t>
            </a:r>
          </a:p>
        </p:txBody>
      </p:sp>
      <p:sp>
        <p:nvSpPr>
          <p:cNvPr id="3" name="Content Placeholder 2">
            <a:extLst>
              <a:ext uri="{FF2B5EF4-FFF2-40B4-BE49-F238E27FC236}">
                <a16:creationId xmlns:a16="http://schemas.microsoft.com/office/drawing/2014/main" id="{F0E7B3BC-D4F8-0D06-EF73-C6257CD795EF}"/>
              </a:ext>
            </a:extLst>
          </p:cNvPr>
          <p:cNvSpPr>
            <a:spLocks noGrp="1"/>
          </p:cNvSpPr>
          <p:nvPr>
            <p:ph sz="half" idx="1"/>
          </p:nvPr>
        </p:nvSpPr>
        <p:spPr>
          <a:xfrm>
            <a:off x="717176" y="1825625"/>
            <a:ext cx="5302624" cy="4106048"/>
          </a:xfrm>
        </p:spPr>
        <p:txBody>
          <a:bodyPr>
            <a:normAutofit/>
          </a:bodyPr>
          <a:lstStyle/>
          <a:p>
            <a:pPr marL="0" indent="0">
              <a:buNone/>
            </a:pPr>
            <a:r>
              <a:rPr lang="en-US" sz="2800" b="1" dirty="0"/>
              <a:t>Why are conversations about substance use important? </a:t>
            </a:r>
          </a:p>
          <a:p>
            <a:r>
              <a:rPr lang="en-US" sz="2800" dirty="0"/>
              <a:t>Positively impact individual behavior, including encouraging safer and healthier behaviors</a:t>
            </a:r>
          </a:p>
          <a:p>
            <a:r>
              <a:rPr lang="en-US" sz="2800" dirty="0"/>
              <a:t>Strengthen relationships through gaining understanding and empathy </a:t>
            </a:r>
          </a:p>
        </p:txBody>
      </p:sp>
      <p:sp>
        <p:nvSpPr>
          <p:cNvPr id="4" name="Content Placeholder 3">
            <a:extLst>
              <a:ext uri="{FF2B5EF4-FFF2-40B4-BE49-F238E27FC236}">
                <a16:creationId xmlns:a16="http://schemas.microsoft.com/office/drawing/2014/main" id="{35030409-D313-142D-7819-92F36931A614}"/>
              </a:ext>
            </a:extLst>
          </p:cNvPr>
          <p:cNvSpPr>
            <a:spLocks noGrp="1"/>
          </p:cNvSpPr>
          <p:nvPr>
            <p:ph sz="half" idx="2"/>
          </p:nvPr>
        </p:nvSpPr>
        <p:spPr>
          <a:xfrm>
            <a:off x="6172200" y="1825625"/>
            <a:ext cx="5329518" cy="4106048"/>
          </a:xfrm>
        </p:spPr>
        <p:txBody>
          <a:bodyPr>
            <a:normAutofit/>
          </a:bodyPr>
          <a:lstStyle/>
          <a:p>
            <a:pPr marL="0" indent="0">
              <a:buNone/>
            </a:pPr>
            <a:r>
              <a:rPr lang="en-US" sz="2800" b="1" dirty="0"/>
              <a:t>What makes these conversations particularly hard? </a:t>
            </a:r>
          </a:p>
          <a:p>
            <a:r>
              <a:rPr lang="en-US" sz="2800" dirty="0"/>
              <a:t>Denial </a:t>
            </a:r>
          </a:p>
          <a:p>
            <a:r>
              <a:rPr lang="en-US" sz="2800" dirty="0"/>
              <a:t>Strong emotions </a:t>
            </a:r>
          </a:p>
          <a:p>
            <a:r>
              <a:rPr lang="en-US" sz="2800" dirty="0"/>
              <a:t>Personal experiences</a:t>
            </a:r>
          </a:p>
          <a:p>
            <a:r>
              <a:rPr lang="en-US" sz="2800" dirty="0"/>
              <a:t>Fear</a:t>
            </a:r>
          </a:p>
          <a:p>
            <a:endParaRPr lang="en-US" sz="2800" dirty="0"/>
          </a:p>
        </p:txBody>
      </p:sp>
      <p:sp>
        <p:nvSpPr>
          <p:cNvPr id="2" name="Slide Number Placeholder 6">
            <a:extLst>
              <a:ext uri="{FF2B5EF4-FFF2-40B4-BE49-F238E27FC236}">
                <a16:creationId xmlns:a16="http://schemas.microsoft.com/office/drawing/2014/main" id="{854CF934-D599-5604-3E80-E61976AFDDE7}"/>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12</a:t>
            </a:fld>
            <a:endParaRPr lang="en-US" dirty="0"/>
          </a:p>
        </p:txBody>
      </p:sp>
    </p:spTree>
    <p:extLst>
      <p:ext uri="{BB962C8B-B14F-4D97-AF65-F5344CB8AC3E}">
        <p14:creationId xmlns:p14="http://schemas.microsoft.com/office/powerpoint/2010/main" val="377972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F1BB9-19B6-60DD-B835-937BC5D33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6926B-C5E7-3E72-E0AE-2812CE4003E7}"/>
              </a:ext>
            </a:extLst>
          </p:cNvPr>
          <p:cNvSpPr>
            <a:spLocks noGrp="1"/>
          </p:cNvSpPr>
          <p:nvPr>
            <p:ph type="title"/>
          </p:nvPr>
        </p:nvSpPr>
        <p:spPr/>
        <p:txBody>
          <a:bodyPr>
            <a:normAutofit/>
          </a:bodyPr>
          <a:lstStyle/>
          <a:p>
            <a:r>
              <a:rPr lang="en-US" dirty="0"/>
              <a:t>Group Work (1)</a:t>
            </a:r>
          </a:p>
        </p:txBody>
      </p:sp>
      <p:sp>
        <p:nvSpPr>
          <p:cNvPr id="3" name="Content Placeholder 2">
            <a:extLst>
              <a:ext uri="{FF2B5EF4-FFF2-40B4-BE49-F238E27FC236}">
                <a16:creationId xmlns:a16="http://schemas.microsoft.com/office/drawing/2014/main" id="{88B4539F-0A74-9FD6-3D9F-945179322722}"/>
              </a:ext>
            </a:extLst>
          </p:cNvPr>
          <p:cNvSpPr>
            <a:spLocks noGrp="1"/>
          </p:cNvSpPr>
          <p:nvPr>
            <p:ph idx="1"/>
          </p:nvPr>
        </p:nvSpPr>
        <p:spPr/>
        <p:txBody>
          <a:bodyPr>
            <a:normAutofit fontScale="70000" lnSpcReduction="20000"/>
          </a:bodyPr>
          <a:lstStyle/>
          <a:p>
            <a:pPr indent="0">
              <a:lnSpc>
                <a:spcPct val="130000"/>
              </a:lnSpc>
              <a:spcBef>
                <a:spcPts val="2000"/>
              </a:spcBef>
              <a:buNone/>
            </a:pPr>
            <a:r>
              <a:rPr lang="en-US" sz="3600" dirty="0"/>
              <a:t>Read the scenarios. Select 1-2 you are most interested in.</a:t>
            </a:r>
          </a:p>
          <a:p>
            <a:pPr indent="228600">
              <a:lnSpc>
                <a:spcPct val="130000"/>
              </a:lnSpc>
              <a:spcBef>
                <a:spcPts val="2000"/>
              </a:spcBef>
              <a:buFont typeface="+mj-lt"/>
              <a:buAutoNum type="arabicPeriod"/>
            </a:pPr>
            <a:r>
              <a:rPr lang="en-US" sz="3600" dirty="0"/>
              <a:t> Saying “no”</a:t>
            </a:r>
          </a:p>
          <a:p>
            <a:pPr indent="228600">
              <a:lnSpc>
                <a:spcPct val="130000"/>
              </a:lnSpc>
              <a:spcBef>
                <a:spcPts val="2000"/>
              </a:spcBef>
              <a:buFont typeface="+mj-lt"/>
              <a:buAutoNum type="arabicPeriod"/>
            </a:pPr>
            <a:r>
              <a:rPr lang="en-US" sz="3600" dirty="0"/>
              <a:t> Expressing concern</a:t>
            </a:r>
          </a:p>
          <a:p>
            <a:pPr indent="228600">
              <a:lnSpc>
                <a:spcPct val="130000"/>
              </a:lnSpc>
              <a:spcBef>
                <a:spcPts val="2000"/>
              </a:spcBef>
              <a:buFont typeface="+mj-lt"/>
              <a:buAutoNum type="arabicPeriod"/>
            </a:pPr>
            <a:r>
              <a:rPr lang="en-US" sz="3600" dirty="0"/>
              <a:t> Sharing personal struggles</a:t>
            </a:r>
          </a:p>
          <a:p>
            <a:pPr indent="0">
              <a:lnSpc>
                <a:spcPct val="130000"/>
              </a:lnSpc>
              <a:spcBef>
                <a:spcPts val="2000"/>
              </a:spcBef>
              <a:buNone/>
            </a:pPr>
            <a:r>
              <a:rPr lang="en-US" sz="3600" dirty="0"/>
              <a:t>Answer the questions in your “Navigating Hard Conversations” worksheet. After 10 minutes, we will come back as a group and share. </a:t>
            </a:r>
          </a:p>
          <a:p>
            <a:pPr indent="228600">
              <a:lnSpc>
                <a:spcPct val="130000"/>
              </a:lnSpc>
              <a:buNone/>
            </a:pPr>
            <a:endParaRPr lang="en-US" dirty="0"/>
          </a:p>
        </p:txBody>
      </p:sp>
      <p:grpSp>
        <p:nvGrpSpPr>
          <p:cNvPr id="8" name="Group 7">
            <a:extLst>
              <a:ext uri="{FF2B5EF4-FFF2-40B4-BE49-F238E27FC236}">
                <a16:creationId xmlns:a16="http://schemas.microsoft.com/office/drawing/2014/main" id="{8235BB50-D78F-75A0-58C4-A4D373E5C7A8}"/>
              </a:ext>
              <a:ext uri="{C183D7F6-B498-43B3-948B-1728B52AA6E4}">
                <adec:decorative xmlns:adec="http://schemas.microsoft.com/office/drawing/2017/decorative" val="1"/>
              </a:ext>
            </a:extLst>
          </p:cNvPr>
          <p:cNvGrpSpPr/>
          <p:nvPr/>
        </p:nvGrpSpPr>
        <p:grpSpPr>
          <a:xfrm>
            <a:off x="378168" y="1781619"/>
            <a:ext cx="3542239" cy="3542239"/>
            <a:chOff x="-169038" y="1875269"/>
            <a:chExt cx="4562554" cy="4562554"/>
          </a:xfrm>
        </p:grpSpPr>
        <p:pic>
          <p:nvPicPr>
            <p:cNvPr id="9" name="Google Shape;814;p86" descr="Lined notepad icon">
              <a:extLst>
                <a:ext uri="{FF2B5EF4-FFF2-40B4-BE49-F238E27FC236}">
                  <a16:creationId xmlns:a16="http://schemas.microsoft.com/office/drawing/2014/main" id="{A005BBD0-29B3-8538-2860-68BDCD2817C1}"/>
                </a:ext>
              </a:extLst>
            </p:cNvPr>
            <p:cNvPicPr preferRelativeResize="0"/>
            <p:nvPr/>
          </p:nvPicPr>
          <p:blipFill rotWithShape="1">
            <a:blip r:embed="rId3">
              <a:alphaModFix/>
            </a:blip>
            <a:srcRect/>
            <a:stretch/>
          </p:blipFill>
          <p:spPr>
            <a:xfrm rot="727545">
              <a:off x="-169038" y="1875269"/>
              <a:ext cx="4562554" cy="4562554"/>
            </a:xfrm>
            <a:prstGeom prst="rect">
              <a:avLst/>
            </a:prstGeom>
            <a:noFill/>
            <a:ln>
              <a:noFill/>
            </a:ln>
          </p:spPr>
        </p:pic>
        <p:pic>
          <p:nvPicPr>
            <p:cNvPr id="10" name="Google Shape;830;p86" descr="pen icon">
              <a:extLst>
                <a:ext uri="{FF2B5EF4-FFF2-40B4-BE49-F238E27FC236}">
                  <a16:creationId xmlns:a16="http://schemas.microsoft.com/office/drawing/2014/main" id="{C818FD95-92F8-4FBC-14D1-9C4E649E0CF5}"/>
                </a:ext>
              </a:extLst>
            </p:cNvPr>
            <p:cNvPicPr preferRelativeResize="0"/>
            <p:nvPr/>
          </p:nvPicPr>
          <p:blipFill rotWithShape="1">
            <a:blip r:embed="rId4">
              <a:alphaModFix/>
            </a:blip>
            <a:srcRect l="39559" r="38181"/>
            <a:stretch/>
          </p:blipFill>
          <p:spPr>
            <a:xfrm rot="2386627">
              <a:off x="2735831" y="2769381"/>
              <a:ext cx="1186851" cy="3597423"/>
            </a:xfrm>
            <a:prstGeom prst="rect">
              <a:avLst/>
            </a:prstGeom>
            <a:noFill/>
            <a:ln>
              <a:noFill/>
            </a:ln>
          </p:spPr>
        </p:pic>
      </p:grpSp>
      <p:sp>
        <p:nvSpPr>
          <p:cNvPr id="5" name="Slide Number Placeholder 6">
            <a:extLst>
              <a:ext uri="{FF2B5EF4-FFF2-40B4-BE49-F238E27FC236}">
                <a16:creationId xmlns:a16="http://schemas.microsoft.com/office/drawing/2014/main" id="{5E6F6F3B-D5FA-2EA4-7A91-85075E77A727}"/>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13</a:t>
            </a:fld>
            <a:endParaRPr lang="en-US" dirty="0"/>
          </a:p>
        </p:txBody>
      </p:sp>
    </p:spTree>
    <p:extLst>
      <p:ext uri="{BB962C8B-B14F-4D97-AF65-F5344CB8AC3E}">
        <p14:creationId xmlns:p14="http://schemas.microsoft.com/office/powerpoint/2010/main" val="2295742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9E1B2F-6882-7C06-0CCA-C9135483D5BF}"/>
              </a:ext>
            </a:extLst>
          </p:cNvPr>
          <p:cNvSpPr>
            <a:spLocks noGrp="1"/>
          </p:cNvSpPr>
          <p:nvPr>
            <p:ph type="title"/>
          </p:nvPr>
        </p:nvSpPr>
        <p:spPr/>
        <p:txBody>
          <a:bodyPr/>
          <a:lstStyle/>
          <a:p>
            <a:r>
              <a:rPr lang="en-US" dirty="0"/>
              <a:t>Strategies for Hard Conversations</a:t>
            </a:r>
          </a:p>
        </p:txBody>
      </p:sp>
      <p:sp>
        <p:nvSpPr>
          <p:cNvPr id="2" name="Content Placeholder 1">
            <a:extLst>
              <a:ext uri="{FF2B5EF4-FFF2-40B4-BE49-F238E27FC236}">
                <a16:creationId xmlns:a16="http://schemas.microsoft.com/office/drawing/2014/main" id="{4D1CB7C6-3E1F-F69D-9196-FC463AA809B2}"/>
              </a:ext>
            </a:extLst>
          </p:cNvPr>
          <p:cNvSpPr>
            <a:spLocks noGrp="1"/>
          </p:cNvSpPr>
          <p:nvPr>
            <p:ph idx="1"/>
          </p:nvPr>
        </p:nvSpPr>
        <p:spPr>
          <a:xfrm>
            <a:off x="717176" y="1825624"/>
            <a:ext cx="10359898" cy="4454859"/>
          </a:xfrm>
        </p:spPr>
        <p:txBody>
          <a:bodyPr>
            <a:normAutofit fontScale="85000" lnSpcReduction="10000"/>
          </a:bodyPr>
          <a:lstStyle/>
          <a:p>
            <a:pPr>
              <a:lnSpc>
                <a:spcPct val="110000"/>
              </a:lnSpc>
              <a:spcBef>
                <a:spcPts val="0"/>
              </a:spcBef>
              <a:spcAft>
                <a:spcPts val="1200"/>
              </a:spcAft>
            </a:pPr>
            <a:r>
              <a:rPr lang="en-US" sz="3200" dirty="0"/>
              <a:t>Listen.</a:t>
            </a:r>
          </a:p>
          <a:p>
            <a:pPr>
              <a:lnSpc>
                <a:spcPct val="110000"/>
              </a:lnSpc>
              <a:spcBef>
                <a:spcPts val="0"/>
              </a:spcBef>
              <a:spcAft>
                <a:spcPts val="1200"/>
              </a:spcAft>
            </a:pPr>
            <a:r>
              <a:rPr lang="en-US" sz="3200" dirty="0"/>
              <a:t>Approach the conversation with compassion and empathy.</a:t>
            </a:r>
          </a:p>
          <a:p>
            <a:pPr>
              <a:lnSpc>
                <a:spcPct val="110000"/>
              </a:lnSpc>
              <a:spcBef>
                <a:spcPts val="0"/>
              </a:spcBef>
              <a:spcAft>
                <a:spcPts val="1200"/>
              </a:spcAft>
            </a:pPr>
            <a:r>
              <a:rPr lang="en-US" sz="3200" kern="0" dirty="0">
                <a:solidFill>
                  <a:srgbClr val="000000"/>
                </a:solidFill>
              </a:rPr>
              <a:t>Use facts and specifics to engage in the conversation.</a:t>
            </a:r>
          </a:p>
          <a:p>
            <a:pPr>
              <a:lnSpc>
                <a:spcPct val="110000"/>
              </a:lnSpc>
              <a:spcBef>
                <a:spcPts val="0"/>
              </a:spcBef>
              <a:spcAft>
                <a:spcPts val="1200"/>
              </a:spcAft>
            </a:pPr>
            <a:r>
              <a:rPr lang="en-US" sz="3200" kern="0" dirty="0">
                <a:solidFill>
                  <a:srgbClr val="000000"/>
                </a:solidFill>
              </a:rPr>
              <a:t>Focus on specifics instead of generalizations, provide concrete examples and facts to avoid misunderstandings.</a:t>
            </a:r>
          </a:p>
          <a:p>
            <a:pPr>
              <a:lnSpc>
                <a:spcPct val="110000"/>
              </a:lnSpc>
              <a:spcBef>
                <a:spcPts val="0"/>
              </a:spcBef>
              <a:spcAft>
                <a:spcPts val="1200"/>
              </a:spcAft>
            </a:pPr>
            <a:r>
              <a:rPr lang="en-US" sz="3200" kern="0" dirty="0">
                <a:solidFill>
                  <a:srgbClr val="000000"/>
                </a:solidFill>
              </a:rPr>
              <a:t>Express your thoughts and feelings honestly while still being respectful.</a:t>
            </a:r>
          </a:p>
          <a:p>
            <a:pPr>
              <a:lnSpc>
                <a:spcPct val="110000"/>
              </a:lnSpc>
              <a:spcBef>
                <a:spcPts val="0"/>
              </a:spcBef>
              <a:spcAft>
                <a:spcPts val="1200"/>
              </a:spcAft>
            </a:pPr>
            <a:r>
              <a:rPr lang="en-US" sz="3200" kern="0" dirty="0">
                <a:solidFill>
                  <a:srgbClr val="000000"/>
                </a:solidFill>
              </a:rPr>
              <a:t>Acknowledge the feelings of the other person.</a:t>
            </a:r>
          </a:p>
          <a:p>
            <a:pPr>
              <a:lnSpc>
                <a:spcPct val="110000"/>
              </a:lnSpc>
              <a:spcBef>
                <a:spcPts val="0"/>
              </a:spcBef>
              <a:spcAft>
                <a:spcPts val="1200"/>
              </a:spcAft>
            </a:pPr>
            <a:r>
              <a:rPr lang="en-US" sz="3200" kern="0" dirty="0">
                <a:solidFill>
                  <a:srgbClr val="000000"/>
                </a:solidFill>
              </a:rPr>
              <a:t>Focus on contribution, not blame.</a:t>
            </a:r>
            <a:endParaRPr lang="en-US" sz="3200" dirty="0"/>
          </a:p>
        </p:txBody>
      </p:sp>
      <p:sp>
        <p:nvSpPr>
          <p:cNvPr id="6" name="Slide Number Placeholder 6">
            <a:extLst>
              <a:ext uri="{FF2B5EF4-FFF2-40B4-BE49-F238E27FC236}">
                <a16:creationId xmlns:a16="http://schemas.microsoft.com/office/drawing/2014/main" id="{7E082C91-9B78-4A87-F2F0-0642FC6BA875}"/>
              </a:ext>
            </a:extLst>
          </p:cNvPr>
          <p:cNvSpPr>
            <a:spLocks noGrp="1"/>
          </p:cNvSpPr>
          <p:nvPr>
            <p:ph type="sldNum" sz="quarter" idx="12"/>
          </p:nvPr>
        </p:nvSpPr>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110045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B864E-216E-FBEC-F18A-25E8091F5821}"/>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EE2D14F4-C3E1-F7C0-FDCD-2BFEB3D287E5}"/>
              </a:ext>
            </a:extLst>
          </p:cNvPr>
          <p:cNvSpPr>
            <a:spLocks noGrp="1"/>
          </p:cNvSpPr>
          <p:nvPr>
            <p:ph type="title"/>
          </p:nvPr>
        </p:nvSpPr>
        <p:spPr/>
        <p:txBody>
          <a:bodyPr>
            <a:normAutofit fontScale="90000"/>
          </a:bodyPr>
          <a:lstStyle/>
          <a:p>
            <a:r>
              <a:rPr lang="en-US" dirty="0"/>
              <a:t>Approaching Conversations with Empathy vs. Sympathy</a:t>
            </a:r>
          </a:p>
        </p:txBody>
      </p:sp>
      <p:pic>
        <p:nvPicPr>
          <p:cNvPr id="4" name="Online Media 3" descr="Brené Brown on Empathy vs Sympathy">
            <a:hlinkClick r:id="" action="ppaction://media"/>
            <a:extLst>
              <a:ext uri="{FF2B5EF4-FFF2-40B4-BE49-F238E27FC236}">
                <a16:creationId xmlns:a16="http://schemas.microsoft.com/office/drawing/2014/main" id="{9904C74B-F16C-D9CE-25C4-4B6642ECB717}"/>
              </a:ext>
            </a:extLst>
          </p:cNvPr>
          <p:cNvPicPr>
            <a:picLocks noRot="1" noChangeAspect="1"/>
          </p:cNvPicPr>
          <p:nvPr>
            <a:videoFile r:link="rId1"/>
          </p:nvPr>
        </p:nvPicPr>
        <p:blipFill>
          <a:blip r:embed="rId4"/>
          <a:stretch>
            <a:fillRect/>
          </a:stretch>
        </p:blipFill>
        <p:spPr>
          <a:xfrm>
            <a:off x="2600065" y="1514016"/>
            <a:ext cx="7018763" cy="3895527"/>
          </a:xfrm>
          <a:prstGeom prst="rect">
            <a:avLst/>
          </a:prstGeom>
        </p:spPr>
      </p:pic>
      <p:sp>
        <p:nvSpPr>
          <p:cNvPr id="25" name="Content Placeholder 24">
            <a:extLst>
              <a:ext uri="{FF2B5EF4-FFF2-40B4-BE49-F238E27FC236}">
                <a16:creationId xmlns:a16="http://schemas.microsoft.com/office/drawing/2014/main" id="{DC41CDC4-7645-1EA7-07F9-F49E00E91546}"/>
              </a:ext>
            </a:extLst>
          </p:cNvPr>
          <p:cNvSpPr>
            <a:spLocks noGrp="1"/>
          </p:cNvSpPr>
          <p:nvPr>
            <p:ph idx="1"/>
          </p:nvPr>
        </p:nvSpPr>
        <p:spPr>
          <a:xfrm>
            <a:off x="690282" y="5774668"/>
            <a:ext cx="10784541" cy="365125"/>
          </a:xfrm>
        </p:spPr>
        <p:txBody>
          <a:bodyPr>
            <a:normAutofit fontScale="77500" lnSpcReduction="20000"/>
          </a:bodyPr>
          <a:lstStyle/>
          <a:p>
            <a:pPr marL="0" indent="0">
              <a:buNone/>
            </a:pPr>
            <a:r>
              <a:rPr lang="en-US" dirty="0">
                <a:hlinkClick r:id="rId5"/>
              </a:rPr>
              <a:t>https://www.youtube.com/watch?v=KZBTYViDPlQ  </a:t>
            </a:r>
            <a:endParaRPr lang="en-US" dirty="0"/>
          </a:p>
        </p:txBody>
      </p:sp>
      <p:sp>
        <p:nvSpPr>
          <p:cNvPr id="3" name="Footer Placeholder 2">
            <a:extLst>
              <a:ext uri="{FF2B5EF4-FFF2-40B4-BE49-F238E27FC236}">
                <a16:creationId xmlns:a16="http://schemas.microsoft.com/office/drawing/2014/main" id="{59F15538-3EA9-DDD3-A0CD-74D51B8D42CF}"/>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6">
            <a:extLst>
              <a:ext uri="{FF2B5EF4-FFF2-40B4-BE49-F238E27FC236}">
                <a16:creationId xmlns:a16="http://schemas.microsoft.com/office/drawing/2014/main" id="{54B4E5AC-99E9-07BD-0936-95FF74B730CF}"/>
              </a:ext>
            </a:extLst>
          </p:cNvPr>
          <p:cNvSpPr>
            <a:spLocks noGrp="1"/>
          </p:cNvSpPr>
          <p:nvPr>
            <p:ph type="sldNum" sz="quarter" idx="12"/>
          </p:nvPr>
        </p:nvSpPr>
        <p:spPr/>
        <p:txBody>
          <a:bodyPr/>
          <a:lstStyle/>
          <a:p>
            <a:fld id="{357F5B69-6281-4C1F-8C38-6DA0F56DA430}" type="slidenum">
              <a:rPr lang="en-US" smtClean="0"/>
              <a:pPr/>
              <a:t>15</a:t>
            </a:fld>
            <a:endParaRPr lang="en-US" dirty="0"/>
          </a:p>
        </p:txBody>
      </p:sp>
    </p:spTree>
    <p:extLst>
      <p:ext uri="{BB962C8B-B14F-4D97-AF65-F5344CB8AC3E}">
        <p14:creationId xmlns:p14="http://schemas.microsoft.com/office/powerpoint/2010/main" val="70005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E541-C247-1578-FE19-18F0469939D9}"/>
              </a:ext>
            </a:extLst>
          </p:cNvPr>
          <p:cNvSpPr>
            <a:spLocks noGrp="1"/>
          </p:cNvSpPr>
          <p:nvPr>
            <p:ph type="title"/>
          </p:nvPr>
        </p:nvSpPr>
        <p:spPr/>
        <p:txBody>
          <a:bodyPr>
            <a:normAutofit fontScale="90000"/>
          </a:bodyPr>
          <a:lstStyle/>
          <a:p>
            <a:r>
              <a:rPr lang="en-US" dirty="0"/>
              <a:t>Starting a Difficult Conversation</a:t>
            </a:r>
            <a:br>
              <a:rPr lang="en-US" dirty="0"/>
            </a:br>
            <a:endParaRPr lang="en-US" dirty="0"/>
          </a:p>
        </p:txBody>
      </p:sp>
      <p:pic>
        <p:nvPicPr>
          <p:cNvPr id="6" name="Online Media 7" descr="How dialogue leads to understanding">
            <a:hlinkClick r:id="" action="ppaction://media"/>
            <a:extLst>
              <a:ext uri="{FF2B5EF4-FFF2-40B4-BE49-F238E27FC236}">
                <a16:creationId xmlns:a16="http://schemas.microsoft.com/office/drawing/2014/main" id="{FB01F769-1CE1-9885-53AE-B4BD975E8425}"/>
              </a:ext>
            </a:extLst>
          </p:cNvPr>
          <p:cNvPicPr>
            <a:picLocks noRot="1" noChangeAspect="1"/>
          </p:cNvPicPr>
          <p:nvPr>
            <a:videoFile r:link="rId1"/>
          </p:nvPr>
        </p:nvPicPr>
        <p:blipFill>
          <a:blip r:embed="rId4"/>
          <a:stretch>
            <a:fillRect/>
          </a:stretch>
        </p:blipFill>
        <p:spPr>
          <a:xfrm>
            <a:off x="2483370" y="1115974"/>
            <a:ext cx="7225259" cy="4119929"/>
          </a:xfrm>
          <a:prstGeom prst="rect">
            <a:avLst/>
          </a:prstGeom>
        </p:spPr>
      </p:pic>
      <p:sp>
        <p:nvSpPr>
          <p:cNvPr id="4" name="Content Placeholder 3">
            <a:extLst>
              <a:ext uri="{FF2B5EF4-FFF2-40B4-BE49-F238E27FC236}">
                <a16:creationId xmlns:a16="http://schemas.microsoft.com/office/drawing/2014/main" id="{5382ED6B-C3AD-9B97-60D1-83B2DDE11866}"/>
              </a:ext>
            </a:extLst>
          </p:cNvPr>
          <p:cNvSpPr>
            <a:spLocks noGrp="1"/>
          </p:cNvSpPr>
          <p:nvPr>
            <p:ph idx="1"/>
          </p:nvPr>
        </p:nvSpPr>
        <p:spPr>
          <a:xfrm>
            <a:off x="703728" y="5641326"/>
            <a:ext cx="10784541" cy="506701"/>
          </a:xfrm>
        </p:spPr>
        <p:txBody>
          <a:bodyPr>
            <a:normAutofit fontScale="85000" lnSpcReduction="10000"/>
          </a:bodyPr>
          <a:lstStyle/>
          <a:p>
            <a:pPr marL="0" indent="0">
              <a:buNone/>
            </a:pPr>
            <a:r>
              <a:rPr lang="en-US" dirty="0">
                <a:hlinkClick r:id="rId5"/>
              </a:rPr>
              <a:t>https://www.cmich.edu/podcast/episode/why-are-difficult-conversations-important#Dialogue</a:t>
            </a:r>
            <a:r>
              <a:rPr lang="en-US" dirty="0"/>
              <a:t> </a:t>
            </a:r>
          </a:p>
        </p:txBody>
      </p:sp>
      <p:sp>
        <p:nvSpPr>
          <p:cNvPr id="3" name="Footer Placeholder 2">
            <a:extLst>
              <a:ext uri="{FF2B5EF4-FFF2-40B4-BE49-F238E27FC236}">
                <a16:creationId xmlns:a16="http://schemas.microsoft.com/office/drawing/2014/main" id="{1A004775-1822-54B3-9C99-88513E5F260B}"/>
              </a:ext>
            </a:extLst>
          </p:cNvPr>
          <p:cNvSpPr>
            <a:spLocks noGrp="1"/>
          </p:cNvSpPr>
          <p:nvPr>
            <p:ph type="ftr" sz="quarter" idx="11"/>
          </p:nvPr>
        </p:nvSpPr>
        <p:spPr/>
        <p:txBody>
          <a:bodyPr/>
          <a:lstStyle/>
          <a:p>
            <a:r>
              <a:rPr lang="en-US"/>
              <a:t>Oregon Department of Education</a:t>
            </a:r>
            <a:endParaRPr lang="en-US" dirty="0"/>
          </a:p>
        </p:txBody>
      </p:sp>
    </p:spTree>
    <p:extLst>
      <p:ext uri="{BB962C8B-B14F-4D97-AF65-F5344CB8AC3E}">
        <p14:creationId xmlns:p14="http://schemas.microsoft.com/office/powerpoint/2010/main" val="167088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502A7-B29B-1FDF-4C1A-2DC36A373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A8455-59AA-DFD9-F105-194FA50FA495}"/>
              </a:ext>
            </a:extLst>
          </p:cNvPr>
          <p:cNvSpPr>
            <a:spLocks noGrp="1"/>
          </p:cNvSpPr>
          <p:nvPr>
            <p:ph type="title"/>
          </p:nvPr>
        </p:nvSpPr>
        <p:spPr>
          <a:xfrm>
            <a:off x="717177" y="779645"/>
            <a:ext cx="3931826" cy="2525617"/>
          </a:xfrm>
        </p:spPr>
        <p:txBody>
          <a:bodyPr>
            <a:normAutofit/>
          </a:bodyPr>
          <a:lstStyle/>
          <a:p>
            <a:r>
              <a:rPr lang="en-US" dirty="0"/>
              <a:t>Group Work (2)</a:t>
            </a:r>
          </a:p>
        </p:txBody>
      </p:sp>
      <p:sp>
        <p:nvSpPr>
          <p:cNvPr id="3" name="Content Placeholder 2">
            <a:extLst>
              <a:ext uri="{FF2B5EF4-FFF2-40B4-BE49-F238E27FC236}">
                <a16:creationId xmlns:a16="http://schemas.microsoft.com/office/drawing/2014/main" id="{ADE9D33D-DBC0-6ADA-192E-ACD297F86BA7}"/>
              </a:ext>
            </a:extLst>
          </p:cNvPr>
          <p:cNvSpPr>
            <a:spLocks noGrp="1"/>
          </p:cNvSpPr>
          <p:nvPr>
            <p:ph idx="1"/>
          </p:nvPr>
        </p:nvSpPr>
        <p:spPr>
          <a:xfrm>
            <a:off x="5183188" y="779647"/>
            <a:ext cx="6172200" cy="5081404"/>
          </a:xfrm>
        </p:spPr>
        <p:txBody>
          <a:bodyPr>
            <a:noAutofit/>
          </a:bodyPr>
          <a:lstStyle/>
          <a:p>
            <a:pPr marL="0" indent="0">
              <a:buNone/>
            </a:pPr>
            <a:r>
              <a:rPr lang="en-US" sz="2600" dirty="0"/>
              <a:t>In your groups, return to your scenario and consider the strategies in the stories.</a:t>
            </a:r>
          </a:p>
          <a:p>
            <a:r>
              <a:rPr lang="en-US" sz="2600" dirty="0"/>
              <a:t>How did the characters start their conversations?</a:t>
            </a:r>
          </a:p>
          <a:p>
            <a:r>
              <a:rPr lang="en-US" sz="2600" dirty="0"/>
              <a:t>How could they approach the conversation with compassion and empathy?</a:t>
            </a:r>
          </a:p>
          <a:p>
            <a:r>
              <a:rPr lang="en-US" sz="2600" dirty="0"/>
              <a:t>How could they engage in the conversation with facts and resources?</a:t>
            </a:r>
          </a:p>
          <a:p>
            <a:r>
              <a:rPr lang="en-US" sz="2600" dirty="0"/>
              <a:t>What other strategies could they use?</a:t>
            </a:r>
          </a:p>
          <a:p>
            <a:endParaRPr lang="en-US" sz="2600" dirty="0"/>
          </a:p>
          <a:p>
            <a:pPr marL="0" indent="0">
              <a:buNone/>
            </a:pPr>
            <a:r>
              <a:rPr lang="en-US" sz="2600" dirty="0"/>
              <a:t>Be prepared to share.</a:t>
            </a:r>
          </a:p>
          <a:p>
            <a:endParaRPr lang="en-US" sz="2600" dirty="0"/>
          </a:p>
        </p:txBody>
      </p:sp>
      <p:grpSp>
        <p:nvGrpSpPr>
          <p:cNvPr id="6" name="Group 5">
            <a:extLst>
              <a:ext uri="{FF2B5EF4-FFF2-40B4-BE49-F238E27FC236}">
                <a16:creationId xmlns:a16="http://schemas.microsoft.com/office/drawing/2014/main" id="{6E6FEE6D-DC46-5371-DCA3-BE4941005B4C}"/>
              </a:ext>
              <a:ext uri="{C183D7F6-B498-43B3-948B-1728B52AA6E4}">
                <adec:decorative xmlns:adec="http://schemas.microsoft.com/office/drawing/2017/decorative" val="1"/>
              </a:ext>
            </a:extLst>
          </p:cNvPr>
          <p:cNvGrpSpPr/>
          <p:nvPr/>
        </p:nvGrpSpPr>
        <p:grpSpPr>
          <a:xfrm>
            <a:off x="378168" y="1781619"/>
            <a:ext cx="3542239" cy="3542239"/>
            <a:chOff x="-169038" y="1875269"/>
            <a:chExt cx="4562554" cy="4562554"/>
          </a:xfrm>
        </p:grpSpPr>
        <p:pic>
          <p:nvPicPr>
            <p:cNvPr id="7" name="Google Shape;814;p86" descr="Lined notepad icon">
              <a:extLst>
                <a:ext uri="{FF2B5EF4-FFF2-40B4-BE49-F238E27FC236}">
                  <a16:creationId xmlns:a16="http://schemas.microsoft.com/office/drawing/2014/main" id="{13B2871E-5D31-DD6B-3A1D-29233857DC50}"/>
                </a:ext>
              </a:extLst>
            </p:cNvPr>
            <p:cNvPicPr preferRelativeResize="0"/>
            <p:nvPr/>
          </p:nvPicPr>
          <p:blipFill rotWithShape="1">
            <a:blip r:embed="rId3">
              <a:alphaModFix/>
            </a:blip>
            <a:srcRect/>
            <a:stretch/>
          </p:blipFill>
          <p:spPr>
            <a:xfrm rot="727545">
              <a:off x="-169038" y="1875269"/>
              <a:ext cx="4562554" cy="4562554"/>
            </a:xfrm>
            <a:prstGeom prst="rect">
              <a:avLst/>
            </a:prstGeom>
            <a:noFill/>
            <a:ln>
              <a:noFill/>
            </a:ln>
          </p:spPr>
        </p:pic>
        <p:pic>
          <p:nvPicPr>
            <p:cNvPr id="8" name="Google Shape;830;p86" descr="pen icon">
              <a:extLst>
                <a:ext uri="{FF2B5EF4-FFF2-40B4-BE49-F238E27FC236}">
                  <a16:creationId xmlns:a16="http://schemas.microsoft.com/office/drawing/2014/main" id="{1F35EBE9-B28D-FCB0-DBD6-AF89FB9741F7}"/>
                </a:ext>
              </a:extLst>
            </p:cNvPr>
            <p:cNvPicPr preferRelativeResize="0"/>
            <p:nvPr/>
          </p:nvPicPr>
          <p:blipFill rotWithShape="1">
            <a:blip r:embed="rId4">
              <a:alphaModFix/>
            </a:blip>
            <a:srcRect l="39559" r="38181"/>
            <a:stretch/>
          </p:blipFill>
          <p:spPr>
            <a:xfrm rot="2386627">
              <a:off x="2735831" y="2769381"/>
              <a:ext cx="1186851" cy="3597423"/>
            </a:xfrm>
            <a:prstGeom prst="rect">
              <a:avLst/>
            </a:prstGeom>
            <a:noFill/>
            <a:ln>
              <a:noFill/>
            </a:ln>
          </p:spPr>
        </p:pic>
      </p:grpSp>
      <p:sp>
        <p:nvSpPr>
          <p:cNvPr id="5" name="Slide Number Placeholder 6">
            <a:extLst>
              <a:ext uri="{FF2B5EF4-FFF2-40B4-BE49-F238E27FC236}">
                <a16:creationId xmlns:a16="http://schemas.microsoft.com/office/drawing/2014/main" id="{026ADD8E-6529-A4EC-EEA8-E9E7F7FFA2BC}"/>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17</a:t>
            </a:fld>
            <a:endParaRPr lang="en-US" dirty="0"/>
          </a:p>
        </p:txBody>
      </p:sp>
    </p:spTree>
    <p:extLst>
      <p:ext uri="{BB962C8B-B14F-4D97-AF65-F5344CB8AC3E}">
        <p14:creationId xmlns:p14="http://schemas.microsoft.com/office/powerpoint/2010/main" val="304545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A8A076-7358-F925-9646-B0461D0FEB60}"/>
              </a:ext>
            </a:extLst>
          </p:cNvPr>
          <p:cNvSpPr>
            <a:spLocks noGrp="1"/>
          </p:cNvSpPr>
          <p:nvPr>
            <p:ph type="title"/>
          </p:nvPr>
        </p:nvSpPr>
        <p:spPr>
          <a:xfrm>
            <a:off x="717176" y="696586"/>
            <a:ext cx="10784542" cy="1026460"/>
          </a:xfrm>
        </p:spPr>
        <p:txBody>
          <a:bodyPr>
            <a:noAutofit/>
          </a:bodyPr>
          <a:lstStyle/>
          <a:p>
            <a:r>
              <a:rPr lang="en-US" dirty="0"/>
              <a:t>Not All Conversations Go Well</a:t>
            </a:r>
          </a:p>
        </p:txBody>
      </p:sp>
      <p:sp>
        <p:nvSpPr>
          <p:cNvPr id="2" name="Content Placeholder 1">
            <a:extLst>
              <a:ext uri="{FF2B5EF4-FFF2-40B4-BE49-F238E27FC236}">
                <a16:creationId xmlns:a16="http://schemas.microsoft.com/office/drawing/2014/main" id="{1AE46CB2-DA00-1BE7-7DAD-F9395EA8247B}"/>
              </a:ext>
            </a:extLst>
          </p:cNvPr>
          <p:cNvSpPr>
            <a:spLocks noGrp="1"/>
          </p:cNvSpPr>
          <p:nvPr>
            <p:ph idx="1"/>
          </p:nvPr>
        </p:nvSpPr>
        <p:spPr/>
        <p:txBody>
          <a:bodyPr>
            <a:normAutofit/>
          </a:bodyPr>
          <a:lstStyle/>
          <a:p>
            <a:pPr>
              <a:tabLst>
                <a:tab pos="228600" algn="l"/>
              </a:tabLst>
            </a:pPr>
            <a:r>
              <a:rPr lang="en-US" sz="3200" dirty="0">
                <a:solidFill>
                  <a:srgbClr val="000000"/>
                </a:solidFill>
                <a:latin typeface="Calibri" panose="020F0502020204030204" pitchFamily="34" charset="0"/>
                <a:ea typeface="Times New Roman" panose="02020603050405020304" pitchFamily="18" charset="0"/>
              </a:rPr>
              <a:t>N</a:t>
            </a:r>
            <a:r>
              <a:rPr lang="en-US" sz="3200" dirty="0">
                <a:solidFill>
                  <a:srgbClr val="000000"/>
                </a:solidFill>
                <a:effectLst/>
                <a:latin typeface="Calibri" panose="020F0502020204030204" pitchFamily="34" charset="0"/>
                <a:ea typeface="Times New Roman" panose="02020603050405020304" pitchFamily="18" charset="0"/>
              </a:rPr>
              <a:t>o resolution and unresolved issues</a:t>
            </a:r>
          </a:p>
          <a:p>
            <a:pPr>
              <a:tabLst>
                <a:tab pos="228600" algn="l"/>
              </a:tabLst>
            </a:pPr>
            <a:r>
              <a:rPr lang="en-US" sz="3200" dirty="0">
                <a:solidFill>
                  <a:srgbClr val="000000"/>
                </a:solidFill>
                <a:latin typeface="Calibri" panose="020F0502020204030204" pitchFamily="34" charset="0"/>
                <a:ea typeface="Times New Roman" panose="02020603050405020304" pitchFamily="18" charset="0"/>
              </a:rPr>
              <a:t>Hurt feelings </a:t>
            </a:r>
          </a:p>
          <a:p>
            <a:pPr>
              <a:tabLst>
                <a:tab pos="228600" algn="l"/>
              </a:tabLst>
            </a:pPr>
            <a:r>
              <a:rPr lang="en-US" sz="3200" dirty="0">
                <a:solidFill>
                  <a:srgbClr val="000000"/>
                </a:solidFill>
                <a:latin typeface="Calibri" panose="020F0502020204030204" pitchFamily="34" charset="0"/>
                <a:ea typeface="Times New Roman" panose="02020603050405020304" pitchFamily="18" charset="0"/>
              </a:rPr>
              <a:t>Change in the relationship dynamic</a:t>
            </a:r>
          </a:p>
          <a:p>
            <a:pPr>
              <a:tabLst>
                <a:tab pos="228600" algn="l"/>
              </a:tabLst>
            </a:pPr>
            <a:r>
              <a:rPr lang="en-US" sz="3200" dirty="0">
                <a:solidFill>
                  <a:srgbClr val="000000"/>
                </a:solidFill>
                <a:effectLst/>
                <a:latin typeface="Calibri" panose="020F0502020204030204" pitchFamily="34" charset="0"/>
                <a:ea typeface="Times New Roman" panose="02020603050405020304" pitchFamily="18" charset="0"/>
              </a:rPr>
              <a:t>Rejection </a:t>
            </a:r>
          </a:p>
          <a:p>
            <a:pPr>
              <a:tabLst>
                <a:tab pos="228600" algn="l"/>
              </a:tabLst>
            </a:pPr>
            <a:r>
              <a:rPr lang="en-US" sz="3200" dirty="0">
                <a:solidFill>
                  <a:srgbClr val="000000"/>
                </a:solidFill>
                <a:effectLst/>
                <a:latin typeface="Calibri" panose="020F0502020204030204" pitchFamily="34" charset="0"/>
                <a:ea typeface="Times New Roman" panose="02020603050405020304" pitchFamily="18" charset="0"/>
              </a:rPr>
              <a:t>Progress often takes multiple conversations over time</a:t>
            </a:r>
          </a:p>
          <a:p>
            <a:pPr marL="0" indent="0">
              <a:buNone/>
            </a:pPr>
            <a:endParaRPr lang="en-US" sz="3200" dirty="0"/>
          </a:p>
        </p:txBody>
      </p:sp>
      <p:sp>
        <p:nvSpPr>
          <p:cNvPr id="4" name="Slide Number Placeholder 6">
            <a:extLst>
              <a:ext uri="{FF2B5EF4-FFF2-40B4-BE49-F238E27FC236}">
                <a16:creationId xmlns:a16="http://schemas.microsoft.com/office/drawing/2014/main" id="{444C39CD-EB99-B0A5-7BE0-2C1361F6EECC}"/>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18</a:t>
            </a:fld>
            <a:endParaRPr lang="en-US" dirty="0"/>
          </a:p>
        </p:txBody>
      </p:sp>
    </p:spTree>
    <p:extLst>
      <p:ext uri="{BB962C8B-B14F-4D97-AF65-F5344CB8AC3E}">
        <p14:creationId xmlns:p14="http://schemas.microsoft.com/office/powerpoint/2010/main" val="4271209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91EA0-47EE-10E2-5522-82EBA760C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244C8-9F6B-F890-DD7C-305A03A2EB0D}"/>
              </a:ext>
            </a:extLst>
          </p:cNvPr>
          <p:cNvSpPr>
            <a:spLocks noGrp="1"/>
          </p:cNvSpPr>
          <p:nvPr>
            <p:ph type="title"/>
          </p:nvPr>
        </p:nvSpPr>
        <p:spPr>
          <a:xfrm>
            <a:off x="521368" y="779645"/>
            <a:ext cx="4427621" cy="2525617"/>
          </a:xfrm>
        </p:spPr>
        <p:txBody>
          <a:bodyPr>
            <a:noAutofit/>
          </a:bodyPr>
          <a:lstStyle/>
          <a:p>
            <a:r>
              <a:rPr lang="en-US" sz="4200" dirty="0"/>
              <a:t>Think About the Conversation From the Beginning of Class</a:t>
            </a:r>
          </a:p>
        </p:txBody>
      </p:sp>
      <p:sp>
        <p:nvSpPr>
          <p:cNvPr id="7" name="Content Placeholder 6">
            <a:extLst>
              <a:ext uri="{FF2B5EF4-FFF2-40B4-BE49-F238E27FC236}">
                <a16:creationId xmlns:a16="http://schemas.microsoft.com/office/drawing/2014/main" id="{07B24E62-0932-6439-9EA7-C83A9EDB8969}"/>
              </a:ext>
            </a:extLst>
          </p:cNvPr>
          <p:cNvSpPr>
            <a:spLocks noGrp="1"/>
          </p:cNvSpPr>
          <p:nvPr>
            <p:ph idx="1"/>
          </p:nvPr>
        </p:nvSpPr>
        <p:spPr>
          <a:xfrm>
            <a:off x="5183188" y="779647"/>
            <a:ext cx="6639844" cy="5276248"/>
          </a:xfrm>
        </p:spPr>
        <p:txBody>
          <a:bodyPr anchor="ctr">
            <a:noAutofit/>
          </a:bodyPr>
          <a:lstStyle/>
          <a:p>
            <a:pPr>
              <a:lnSpc>
                <a:spcPct val="120000"/>
              </a:lnSpc>
            </a:pPr>
            <a:r>
              <a:rPr lang="en-US" dirty="0"/>
              <a:t>What strategies did you use in the conversation?</a:t>
            </a:r>
          </a:p>
          <a:p>
            <a:pPr>
              <a:lnSpc>
                <a:spcPct val="120000"/>
              </a:lnSpc>
            </a:pPr>
            <a:r>
              <a:rPr lang="en-US" dirty="0">
                <a:solidFill>
                  <a:srgbClr val="000000"/>
                </a:solidFill>
              </a:rPr>
              <a:t>How </a:t>
            </a:r>
            <a:r>
              <a:rPr lang="en-US" dirty="0">
                <a:solidFill>
                  <a:srgbClr val="000000"/>
                </a:solidFill>
                <a:effectLst/>
              </a:rPr>
              <a:t>could these strategies change the outcome or how you felt before, during or after the conversation? </a:t>
            </a:r>
          </a:p>
          <a:p>
            <a:pPr>
              <a:lnSpc>
                <a:spcPct val="120000"/>
              </a:lnSpc>
            </a:pPr>
            <a:r>
              <a:rPr lang="en-US" dirty="0">
                <a:solidFill>
                  <a:srgbClr val="000000"/>
                </a:solidFill>
              </a:rPr>
              <a:t>If you had the same conversation again, would you change your approach? What would you do the same way? Why? </a:t>
            </a:r>
            <a:endParaRPr lang="en-US" dirty="0"/>
          </a:p>
          <a:p>
            <a:pPr marL="0" indent="0">
              <a:lnSpc>
                <a:spcPct val="120000"/>
              </a:lnSpc>
              <a:buNone/>
            </a:pPr>
            <a:r>
              <a:rPr lang="en-US" dirty="0"/>
              <a:t>Capture your response in the same format you used in your reflection at the beginning of the lesson. </a:t>
            </a:r>
          </a:p>
        </p:txBody>
      </p:sp>
      <p:sp>
        <p:nvSpPr>
          <p:cNvPr id="3" name="Slide Number Placeholder 6">
            <a:extLst>
              <a:ext uri="{FF2B5EF4-FFF2-40B4-BE49-F238E27FC236}">
                <a16:creationId xmlns:a16="http://schemas.microsoft.com/office/drawing/2014/main" id="{64498ED2-AE01-52BD-A775-E06A514F6A6F}"/>
              </a:ext>
            </a:extLst>
          </p:cNvPr>
          <p:cNvSpPr>
            <a:spLocks noGrp="1"/>
          </p:cNvSpPr>
          <p:nvPr>
            <p:ph type="sldNum" sz="quarter" idx="12"/>
          </p:nvPr>
        </p:nvSpPr>
        <p:spPr/>
        <p:txBody>
          <a:bodyPr/>
          <a:lstStyle/>
          <a:p>
            <a:fld id="{357F5B69-6281-4C1F-8C38-6DA0F56DA430}" type="slidenum">
              <a:rPr lang="en-US" smtClean="0"/>
              <a:t>19</a:t>
            </a:fld>
            <a:endParaRPr lang="en-US" dirty="0"/>
          </a:p>
        </p:txBody>
      </p:sp>
      <p:grpSp>
        <p:nvGrpSpPr>
          <p:cNvPr id="10" name="Group 9">
            <a:extLst>
              <a:ext uri="{FF2B5EF4-FFF2-40B4-BE49-F238E27FC236}">
                <a16:creationId xmlns:a16="http://schemas.microsoft.com/office/drawing/2014/main" id="{71E5F352-DF2A-8BB2-3145-DBF57FB3A76D}"/>
              </a:ext>
              <a:ext uri="{C183D7F6-B498-43B3-948B-1728B52AA6E4}">
                <adec:decorative xmlns:adec="http://schemas.microsoft.com/office/drawing/2017/decorative" val="1"/>
              </a:ext>
            </a:extLst>
          </p:cNvPr>
          <p:cNvGrpSpPr/>
          <p:nvPr/>
        </p:nvGrpSpPr>
        <p:grpSpPr>
          <a:xfrm>
            <a:off x="378168" y="2780116"/>
            <a:ext cx="3542239" cy="3542239"/>
            <a:chOff x="-169038" y="1875269"/>
            <a:chExt cx="4562554" cy="4562554"/>
          </a:xfrm>
        </p:grpSpPr>
        <p:pic>
          <p:nvPicPr>
            <p:cNvPr id="11" name="Google Shape;814;p86" descr="Lined notepad icon">
              <a:extLst>
                <a:ext uri="{FF2B5EF4-FFF2-40B4-BE49-F238E27FC236}">
                  <a16:creationId xmlns:a16="http://schemas.microsoft.com/office/drawing/2014/main" id="{47E1216D-7C30-39D4-2DCE-43CD2098DCD4}"/>
                </a:ext>
              </a:extLst>
            </p:cNvPr>
            <p:cNvPicPr preferRelativeResize="0"/>
            <p:nvPr/>
          </p:nvPicPr>
          <p:blipFill rotWithShape="1">
            <a:blip r:embed="rId3">
              <a:alphaModFix/>
            </a:blip>
            <a:srcRect/>
            <a:stretch/>
          </p:blipFill>
          <p:spPr>
            <a:xfrm rot="727545">
              <a:off x="-169038" y="1875269"/>
              <a:ext cx="4562554" cy="4562554"/>
            </a:xfrm>
            <a:prstGeom prst="rect">
              <a:avLst/>
            </a:prstGeom>
            <a:noFill/>
            <a:ln>
              <a:noFill/>
            </a:ln>
          </p:spPr>
        </p:pic>
        <p:pic>
          <p:nvPicPr>
            <p:cNvPr id="12" name="Google Shape;830;p86" descr="pen icon">
              <a:extLst>
                <a:ext uri="{FF2B5EF4-FFF2-40B4-BE49-F238E27FC236}">
                  <a16:creationId xmlns:a16="http://schemas.microsoft.com/office/drawing/2014/main" id="{4CAB49A8-738E-72C2-EABA-D62363DDF3C3}"/>
                </a:ext>
              </a:extLst>
            </p:cNvPr>
            <p:cNvPicPr preferRelativeResize="0"/>
            <p:nvPr/>
          </p:nvPicPr>
          <p:blipFill rotWithShape="1">
            <a:blip r:embed="rId4">
              <a:alphaModFix/>
            </a:blip>
            <a:srcRect l="39559" r="38181"/>
            <a:stretch/>
          </p:blipFill>
          <p:spPr>
            <a:xfrm rot="2386627">
              <a:off x="2735831" y="2769381"/>
              <a:ext cx="1186851" cy="3597423"/>
            </a:xfrm>
            <a:prstGeom prst="rect">
              <a:avLst/>
            </a:prstGeom>
            <a:noFill/>
            <a:ln>
              <a:noFill/>
            </a:ln>
          </p:spPr>
        </p:pic>
      </p:grpSp>
    </p:spTree>
    <p:extLst>
      <p:ext uri="{BB962C8B-B14F-4D97-AF65-F5344CB8AC3E}">
        <p14:creationId xmlns:p14="http://schemas.microsoft.com/office/powerpoint/2010/main" val="372705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BACEA3-01A5-92FD-A336-1E0C9298192F}"/>
              </a:ext>
            </a:extLst>
          </p:cNvPr>
          <p:cNvSpPr>
            <a:spLocks noGrp="1"/>
          </p:cNvSpPr>
          <p:nvPr>
            <p:ph type="title"/>
          </p:nvPr>
        </p:nvSpPr>
        <p:spPr/>
        <p:txBody>
          <a:bodyPr/>
          <a:lstStyle/>
          <a:p>
            <a:r>
              <a:rPr lang="en-US" dirty="0"/>
              <a:t>Essential Questions</a:t>
            </a:r>
          </a:p>
        </p:txBody>
      </p:sp>
      <p:sp>
        <p:nvSpPr>
          <p:cNvPr id="2" name="Content Placeholder 1">
            <a:extLst>
              <a:ext uri="{FF2B5EF4-FFF2-40B4-BE49-F238E27FC236}">
                <a16:creationId xmlns:a16="http://schemas.microsoft.com/office/drawing/2014/main" id="{374E57A6-8042-807B-6BFC-2E2735445847}"/>
              </a:ext>
            </a:extLst>
          </p:cNvPr>
          <p:cNvSpPr>
            <a:spLocks noGrp="1"/>
          </p:cNvSpPr>
          <p:nvPr>
            <p:ph idx="1"/>
          </p:nvPr>
        </p:nvSpPr>
        <p:spPr/>
        <p:txBody>
          <a:bodyPr>
            <a:noAutofit/>
          </a:bodyPr>
          <a:lstStyle/>
          <a:p>
            <a:r>
              <a:rPr lang="en-US" sz="2600" dirty="0"/>
              <a:t>How can you have challenging conversations around substance use and misuse with your friends, family and community?</a:t>
            </a:r>
          </a:p>
          <a:p>
            <a:r>
              <a:rPr lang="en-US" sz="2600" dirty="0"/>
              <a:t>What makes these conversations challenging? </a:t>
            </a:r>
          </a:p>
          <a:p>
            <a:r>
              <a:rPr lang="en-US" sz="2600" dirty="0"/>
              <a:t>What information do I need to make decisions about substance use, and how might that information influence my choices compared to others?</a:t>
            </a:r>
          </a:p>
          <a:p>
            <a:r>
              <a:rPr lang="en-US" sz="2600" dirty="0"/>
              <a:t>Why do these conversations matter?</a:t>
            </a:r>
          </a:p>
          <a:p>
            <a:endParaRPr lang="en-US" sz="2600" dirty="0"/>
          </a:p>
        </p:txBody>
      </p:sp>
      <p:sp>
        <p:nvSpPr>
          <p:cNvPr id="14" name="Slide Number Placeholder 6">
            <a:extLst>
              <a:ext uri="{FF2B5EF4-FFF2-40B4-BE49-F238E27FC236}">
                <a16:creationId xmlns:a16="http://schemas.microsoft.com/office/drawing/2014/main" id="{BC350B9A-1E97-F376-3F9F-3CFAA88C7651}"/>
              </a:ext>
            </a:extLst>
          </p:cNvPr>
          <p:cNvSpPr>
            <a:spLocks noGrp="1"/>
          </p:cNvSpPr>
          <p:nvPr>
            <p:ph type="sldNum" sz="quarter" idx="12"/>
          </p:nvPr>
        </p:nvSpPr>
        <p:spPr/>
        <p:txBody>
          <a:bodyPr/>
          <a:lstStyle/>
          <a:p>
            <a:fld id="{357F5B69-6281-4C1F-8C38-6DA0F56DA430}" type="slidenum">
              <a:rPr lang="en-US" smtClean="0"/>
              <a:t>2</a:t>
            </a:fld>
            <a:endParaRPr lang="en-US" dirty="0"/>
          </a:p>
        </p:txBody>
      </p:sp>
      <p:pic>
        <p:nvPicPr>
          <p:cNvPr id="6" name="Google Shape;764;p85">
            <a:extLst>
              <a:ext uri="{FF2B5EF4-FFF2-40B4-BE49-F238E27FC236}">
                <a16:creationId xmlns:a16="http://schemas.microsoft.com/office/drawing/2014/main" id="{1CE02964-DCBF-D4F3-5280-BB6C58E30356}"/>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508145" y="2324753"/>
            <a:ext cx="3931825" cy="3931825"/>
          </a:xfrm>
          <a:prstGeom prst="rect">
            <a:avLst/>
          </a:prstGeom>
          <a:noFill/>
          <a:ln>
            <a:noFill/>
          </a:ln>
        </p:spPr>
      </p:pic>
    </p:spTree>
    <p:extLst>
      <p:ext uri="{BB962C8B-B14F-4D97-AF65-F5344CB8AC3E}">
        <p14:creationId xmlns:p14="http://schemas.microsoft.com/office/powerpoint/2010/main" val="3887158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1CFF1D-34AE-2547-8663-3F221FF5E7BB}"/>
              </a:ext>
            </a:extLst>
          </p:cNvPr>
          <p:cNvSpPr>
            <a:spLocks noGrp="1"/>
          </p:cNvSpPr>
          <p:nvPr>
            <p:ph type="title"/>
          </p:nvPr>
        </p:nvSpPr>
        <p:spPr/>
        <p:txBody>
          <a:bodyPr/>
          <a:lstStyle/>
          <a:p>
            <a:r>
              <a:rPr lang="en-US" dirty="0"/>
              <a:t>Key Ideas</a:t>
            </a:r>
          </a:p>
        </p:txBody>
      </p:sp>
      <p:sp>
        <p:nvSpPr>
          <p:cNvPr id="2" name="Content Placeholder 1">
            <a:extLst>
              <a:ext uri="{FF2B5EF4-FFF2-40B4-BE49-F238E27FC236}">
                <a16:creationId xmlns:a16="http://schemas.microsoft.com/office/drawing/2014/main" id="{9C2916FD-6CD8-A3B2-9FCC-352D4960AD40}"/>
              </a:ext>
            </a:extLst>
          </p:cNvPr>
          <p:cNvSpPr>
            <a:spLocks noGrp="1"/>
          </p:cNvSpPr>
          <p:nvPr>
            <p:ph idx="1"/>
          </p:nvPr>
        </p:nvSpPr>
        <p:spPr/>
        <p:txBody>
          <a:bodyPr>
            <a:normAutofit/>
          </a:bodyPr>
          <a:lstStyle/>
          <a:p>
            <a:r>
              <a:rPr lang="en-US" sz="3200" dirty="0"/>
              <a:t>Hard conversations are uncomfortable, but they are important and necessary.</a:t>
            </a:r>
          </a:p>
          <a:p>
            <a:r>
              <a:rPr lang="en-US" sz="3200" dirty="0"/>
              <a:t>Emotions play a key role in hard conversations, so using strategies to engage in these discussions is critical, including listening and using facts, specifics, compassion and empathy.</a:t>
            </a:r>
          </a:p>
          <a:p>
            <a:r>
              <a:rPr lang="en-US" sz="3200" dirty="0"/>
              <a:t>Not all conversations go the way we hope, and some topics require multiple conversations over time.</a:t>
            </a:r>
          </a:p>
          <a:p>
            <a:endParaRPr lang="en-US" sz="2800" dirty="0"/>
          </a:p>
        </p:txBody>
      </p:sp>
      <p:sp>
        <p:nvSpPr>
          <p:cNvPr id="6" name="Slide Number Placeholder 6">
            <a:extLst>
              <a:ext uri="{FF2B5EF4-FFF2-40B4-BE49-F238E27FC236}">
                <a16:creationId xmlns:a16="http://schemas.microsoft.com/office/drawing/2014/main" id="{4D04A3C8-C948-259F-47CE-43A43EFEC66F}"/>
              </a:ext>
            </a:extLst>
          </p:cNvPr>
          <p:cNvSpPr>
            <a:spLocks noGrp="1"/>
          </p:cNvSpPr>
          <p:nvPr>
            <p:ph type="sldNum" sz="quarter" idx="12"/>
          </p:nvPr>
        </p:nvSpPr>
        <p:spPr/>
        <p:txBody>
          <a:bodyPr/>
          <a:lstStyle/>
          <a:p>
            <a:fld id="{357F5B69-6281-4C1F-8C38-6DA0F56DA430}" type="slidenum">
              <a:rPr lang="en-US" smtClean="0"/>
              <a:t>20</a:t>
            </a:fld>
            <a:endParaRPr lang="en-US" dirty="0"/>
          </a:p>
        </p:txBody>
      </p:sp>
    </p:spTree>
    <p:extLst>
      <p:ext uri="{BB962C8B-B14F-4D97-AF65-F5344CB8AC3E}">
        <p14:creationId xmlns:p14="http://schemas.microsoft.com/office/powerpoint/2010/main" val="1329598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6FF75C-51F8-1987-EF14-0ADDACF2CF1F}"/>
              </a:ext>
            </a:extLst>
          </p:cNvPr>
          <p:cNvSpPr>
            <a:spLocks noGrp="1"/>
          </p:cNvSpPr>
          <p:nvPr>
            <p:ph type="title"/>
          </p:nvPr>
        </p:nvSpPr>
        <p:spPr>
          <a:xfrm>
            <a:off x="717176" y="457200"/>
            <a:ext cx="10784542" cy="1026460"/>
          </a:xfrm>
        </p:spPr>
        <p:txBody>
          <a:bodyPr/>
          <a:lstStyle/>
          <a:p>
            <a:r>
              <a:rPr lang="en-US" dirty="0"/>
              <a:t>Resources </a:t>
            </a:r>
          </a:p>
        </p:txBody>
      </p:sp>
      <p:sp>
        <p:nvSpPr>
          <p:cNvPr id="2" name="Content Placeholder 1">
            <a:extLst>
              <a:ext uri="{FF2B5EF4-FFF2-40B4-BE49-F238E27FC236}">
                <a16:creationId xmlns:a16="http://schemas.microsoft.com/office/drawing/2014/main" id="{7115019D-92C0-1A4B-6DB4-DE297CC21F74}"/>
              </a:ext>
            </a:extLst>
          </p:cNvPr>
          <p:cNvSpPr>
            <a:spLocks noGrp="1"/>
          </p:cNvSpPr>
          <p:nvPr>
            <p:ph idx="1"/>
          </p:nvPr>
        </p:nvSpPr>
        <p:spPr>
          <a:xfrm>
            <a:off x="717177" y="1825625"/>
            <a:ext cx="10512298" cy="4061828"/>
          </a:xfrm>
        </p:spPr>
        <p:txBody>
          <a:bodyPr numCol="2" spcCol="274320">
            <a:normAutofit fontScale="85000" lnSpcReduction="20000"/>
          </a:bodyPr>
          <a:lstStyle/>
          <a:p>
            <a:pPr marL="0" indent="0">
              <a:buNone/>
            </a:pPr>
            <a:r>
              <a:rPr lang="en-US" b="1" dirty="0"/>
              <a:t>School resources</a:t>
            </a:r>
            <a:endParaRPr lang="en-US" b="1" dirty="0">
              <a:hlinkClick r:id="rId3"/>
            </a:endParaRPr>
          </a:p>
          <a:p>
            <a:r>
              <a:rPr lang="en-US" sz="2000" dirty="0"/>
              <a:t>[insert school resources that align with your context]</a:t>
            </a:r>
          </a:p>
          <a:p>
            <a:r>
              <a:rPr lang="en-US" sz="2000" dirty="0"/>
              <a:t>XXX</a:t>
            </a:r>
          </a:p>
          <a:p>
            <a:r>
              <a:rPr lang="en-US" sz="2000" dirty="0"/>
              <a:t>XXX</a:t>
            </a:r>
          </a:p>
          <a:p>
            <a:r>
              <a:rPr lang="en-US" sz="2000" dirty="0"/>
              <a:t>XXX</a:t>
            </a:r>
          </a:p>
          <a:p>
            <a:r>
              <a:rPr lang="en-US" sz="2000" dirty="0"/>
              <a:t>XXX</a:t>
            </a:r>
          </a:p>
          <a:p>
            <a:endParaRPr lang="en-US" sz="2000" dirty="0"/>
          </a:p>
          <a:p>
            <a:endParaRPr lang="en-US" sz="2000" dirty="0"/>
          </a:p>
          <a:p>
            <a:endParaRPr lang="en-US" sz="2000" dirty="0"/>
          </a:p>
          <a:p>
            <a:endParaRPr lang="en-US" sz="2000" dirty="0"/>
          </a:p>
          <a:p>
            <a:endParaRPr lang="en-US" sz="2000" dirty="0"/>
          </a:p>
          <a:p>
            <a:pPr marL="0" indent="0">
              <a:buNone/>
            </a:pPr>
            <a:r>
              <a:rPr lang="en-US" b="1" dirty="0"/>
              <a:t>Other resources</a:t>
            </a:r>
            <a:endParaRPr lang="en-US" b="1" dirty="0">
              <a:hlinkClick r:id="rId3"/>
            </a:endParaRPr>
          </a:p>
          <a:p>
            <a:r>
              <a:rPr lang="en-US" sz="2000" dirty="0">
                <a:hlinkClick r:id="rId4"/>
              </a:rPr>
              <a:t>How to talk to someone about their drinking or drug use</a:t>
            </a:r>
            <a:endParaRPr lang="en-US" sz="2000" dirty="0"/>
          </a:p>
          <a:p>
            <a:r>
              <a:rPr lang="en-US" sz="2000" dirty="0">
                <a:hlinkClick r:id="rId5"/>
              </a:rPr>
              <a:t>Difficult conversations: How to discuss what matters most </a:t>
            </a:r>
            <a:endParaRPr lang="en-US" sz="2000" dirty="0"/>
          </a:p>
          <a:p>
            <a:r>
              <a:rPr lang="en-US" sz="2000" dirty="0">
                <a:hlinkClick r:id="rId6"/>
              </a:rPr>
              <a:t>Tips for talking with your friends about their behavior</a:t>
            </a:r>
            <a:endParaRPr lang="en-US" sz="2000" dirty="0">
              <a:hlinkClick r:id="rId5"/>
            </a:endParaRPr>
          </a:p>
          <a:p>
            <a:pPr marL="0" indent="0">
              <a:buNone/>
            </a:pPr>
            <a:r>
              <a:rPr lang="en-US" b="1" dirty="0"/>
              <a:t>Kids Help Phone resources</a:t>
            </a:r>
          </a:p>
          <a:p>
            <a:r>
              <a:rPr lang="en-US" sz="2000" dirty="0">
                <a:hlinkClick r:id="rId7"/>
              </a:rPr>
              <a:t>5 ways to talk to a friend about their substance use</a:t>
            </a:r>
            <a:endParaRPr lang="en-US" sz="2000" dirty="0"/>
          </a:p>
          <a:p>
            <a:r>
              <a:rPr lang="en-US" sz="2000" dirty="0">
                <a:hlinkClick r:id="rId8"/>
              </a:rPr>
              <a:t>9 tips for difficult conversations with teachers</a:t>
            </a:r>
            <a:endParaRPr lang="en-US" sz="2000" dirty="0"/>
          </a:p>
          <a:p>
            <a:r>
              <a:rPr lang="en-US" sz="2000" dirty="0">
                <a:hlinkClick r:id="rId9"/>
              </a:rPr>
              <a:t>8 tips for difficult conversations with friends</a:t>
            </a:r>
            <a:endParaRPr lang="en-US" sz="2000" dirty="0"/>
          </a:p>
          <a:p>
            <a:r>
              <a:rPr lang="en-US" sz="2000" dirty="0">
                <a:hlinkClick r:id="rId10"/>
              </a:rPr>
              <a:t>How can I talk to a parent/caregiver about something?</a:t>
            </a:r>
            <a:endParaRPr lang="en-US" sz="2000" dirty="0"/>
          </a:p>
          <a:p>
            <a:endParaRPr lang="en-US" dirty="0"/>
          </a:p>
        </p:txBody>
      </p:sp>
      <p:sp>
        <p:nvSpPr>
          <p:cNvPr id="6" name="Slide Number Placeholder 6">
            <a:extLst>
              <a:ext uri="{FF2B5EF4-FFF2-40B4-BE49-F238E27FC236}">
                <a16:creationId xmlns:a16="http://schemas.microsoft.com/office/drawing/2014/main" id="{4A9B9E2D-2C3D-FD39-4B5A-869DFD84FCEB}"/>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21</a:t>
            </a:fld>
            <a:endParaRPr lang="en-US" dirty="0"/>
          </a:p>
        </p:txBody>
      </p:sp>
    </p:spTree>
    <p:extLst>
      <p:ext uri="{BB962C8B-B14F-4D97-AF65-F5344CB8AC3E}">
        <p14:creationId xmlns:p14="http://schemas.microsoft.com/office/powerpoint/2010/main" val="221112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12547-8E6F-3969-5998-133BC3AF65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972D74-99C1-728E-505D-F6970F193D33}"/>
              </a:ext>
            </a:extLst>
          </p:cNvPr>
          <p:cNvSpPr>
            <a:spLocks noGrp="1"/>
          </p:cNvSpPr>
          <p:nvPr>
            <p:ph type="title"/>
          </p:nvPr>
        </p:nvSpPr>
        <p:spPr/>
        <p:txBody>
          <a:bodyPr/>
          <a:lstStyle/>
          <a:p>
            <a:r>
              <a:rPr lang="en-US" dirty="0"/>
              <a:t>Learning Goals</a:t>
            </a:r>
          </a:p>
        </p:txBody>
      </p:sp>
      <p:sp>
        <p:nvSpPr>
          <p:cNvPr id="2" name="Content Placeholder 1">
            <a:extLst>
              <a:ext uri="{FF2B5EF4-FFF2-40B4-BE49-F238E27FC236}">
                <a16:creationId xmlns:a16="http://schemas.microsoft.com/office/drawing/2014/main" id="{9B1A1F02-3BA4-F7C6-E867-97EF2AD5966D}"/>
              </a:ext>
            </a:extLst>
          </p:cNvPr>
          <p:cNvSpPr>
            <a:spLocks noGrp="1"/>
          </p:cNvSpPr>
          <p:nvPr>
            <p:ph idx="1"/>
          </p:nvPr>
        </p:nvSpPr>
        <p:spPr/>
        <p:txBody>
          <a:bodyPr>
            <a:noAutofit/>
          </a:bodyPr>
          <a:lstStyle/>
          <a:p>
            <a:pPr lvl="0"/>
            <a:r>
              <a:rPr lang="en-US" dirty="0"/>
              <a:t>I can identify the challenges of having conversations about substance use and explain why these conversations are important for making informed decisions. </a:t>
            </a:r>
          </a:p>
          <a:p>
            <a:pPr lvl="0"/>
            <a:r>
              <a:rPr lang="en-US" dirty="0"/>
              <a:t>I can demonstrate effective communication skills to manage social pressures and engage in healthy, respectful conversations about substance misuse while applying empathy and social skills to maintain positive relationships. </a:t>
            </a:r>
          </a:p>
          <a:p>
            <a:pPr lvl="0"/>
            <a:r>
              <a:rPr lang="en-US" dirty="0"/>
              <a:t>I can describe how to access support services for substance misuse and identify resources that help prevent misuse and aid in recovery. </a:t>
            </a:r>
          </a:p>
          <a:p>
            <a:endParaRPr lang="en-US" dirty="0"/>
          </a:p>
        </p:txBody>
      </p:sp>
      <p:sp>
        <p:nvSpPr>
          <p:cNvPr id="14" name="Slide Number Placeholder 6">
            <a:extLst>
              <a:ext uri="{FF2B5EF4-FFF2-40B4-BE49-F238E27FC236}">
                <a16:creationId xmlns:a16="http://schemas.microsoft.com/office/drawing/2014/main" id="{57E14B01-E80E-40FC-3160-2C8124DBA649}"/>
              </a:ext>
            </a:extLst>
          </p:cNvPr>
          <p:cNvSpPr>
            <a:spLocks noGrp="1"/>
          </p:cNvSpPr>
          <p:nvPr>
            <p:ph type="sldNum" sz="quarter" idx="12"/>
          </p:nvPr>
        </p:nvSpPr>
        <p:spPr/>
        <p:txBody>
          <a:bodyPr/>
          <a:lstStyle/>
          <a:p>
            <a:fld id="{357F5B69-6281-4C1F-8C38-6DA0F56DA430}" type="slidenum">
              <a:rPr lang="en-US" smtClean="0"/>
              <a:t>3</a:t>
            </a:fld>
            <a:endParaRPr lang="en-US" dirty="0"/>
          </a:p>
        </p:txBody>
      </p:sp>
      <p:pic>
        <p:nvPicPr>
          <p:cNvPr id="6" name="Google Shape;792;p85">
            <a:extLst>
              <a:ext uri="{FF2B5EF4-FFF2-40B4-BE49-F238E27FC236}">
                <a16:creationId xmlns:a16="http://schemas.microsoft.com/office/drawing/2014/main" id="{3140C3FE-0ADB-7655-CDAC-33700299CE1A}"/>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537294" y="2059216"/>
            <a:ext cx="3801835" cy="3801835"/>
          </a:xfrm>
          <a:prstGeom prst="rect">
            <a:avLst/>
          </a:prstGeom>
          <a:noFill/>
          <a:ln>
            <a:noFill/>
          </a:ln>
        </p:spPr>
      </p:pic>
    </p:spTree>
    <p:extLst>
      <p:ext uri="{BB962C8B-B14F-4D97-AF65-F5344CB8AC3E}">
        <p14:creationId xmlns:p14="http://schemas.microsoft.com/office/powerpoint/2010/main" val="233762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15CF-3EB2-0EC0-8291-778AAF387272}"/>
              </a:ext>
            </a:extLst>
          </p:cNvPr>
          <p:cNvSpPr>
            <a:spLocks noGrp="1"/>
          </p:cNvSpPr>
          <p:nvPr>
            <p:ph type="title"/>
          </p:nvPr>
        </p:nvSpPr>
        <p:spPr>
          <a:xfrm>
            <a:off x="717176" y="779645"/>
            <a:ext cx="4127539" cy="2525617"/>
          </a:xfrm>
        </p:spPr>
        <p:txBody>
          <a:bodyPr>
            <a:normAutofit fontScale="90000"/>
          </a:bodyPr>
          <a:lstStyle/>
          <a:p>
            <a:r>
              <a:rPr lang="en-US" dirty="0"/>
              <a:t>Consider a Time You Had a Difficult Conversation About a Sensitive Topic</a:t>
            </a:r>
          </a:p>
        </p:txBody>
      </p:sp>
      <p:sp>
        <p:nvSpPr>
          <p:cNvPr id="3" name="Content Placeholder 2">
            <a:extLst>
              <a:ext uri="{FF2B5EF4-FFF2-40B4-BE49-F238E27FC236}">
                <a16:creationId xmlns:a16="http://schemas.microsoft.com/office/drawing/2014/main" id="{8EA1B15E-689D-D974-C382-059D691EE639}"/>
              </a:ext>
            </a:extLst>
          </p:cNvPr>
          <p:cNvSpPr>
            <a:spLocks noGrp="1"/>
          </p:cNvSpPr>
          <p:nvPr>
            <p:ph idx="1"/>
          </p:nvPr>
        </p:nvSpPr>
        <p:spPr>
          <a:xfrm>
            <a:off x="5183187" y="779647"/>
            <a:ext cx="6708493" cy="5444690"/>
          </a:xfrm>
        </p:spPr>
        <p:txBody>
          <a:bodyPr>
            <a:noAutofit/>
          </a:bodyPr>
          <a:lstStyle/>
          <a:p>
            <a:r>
              <a:rPr lang="en-US" sz="2600" dirty="0"/>
              <a:t>How did your body respond during the conversation? </a:t>
            </a:r>
          </a:p>
          <a:p>
            <a:r>
              <a:rPr lang="en-US" sz="2600" dirty="0"/>
              <a:t>What emotions did you feel, and how did those feelings affect your ability to communicate? </a:t>
            </a:r>
          </a:p>
          <a:p>
            <a:r>
              <a:rPr lang="en-US" sz="2600" dirty="0"/>
              <a:t>How did you engage in the dialogue?</a:t>
            </a:r>
          </a:p>
          <a:p>
            <a:endParaRPr lang="en-US" sz="2600" dirty="0"/>
          </a:p>
          <a:p>
            <a:pPr marL="0" indent="0">
              <a:buNone/>
            </a:pPr>
            <a:r>
              <a:rPr lang="en-US" sz="2600" dirty="0"/>
              <a:t>Record your answer in the worksheet. You may answer this question in a way that best suits your learning style (e.g., writing, drawing, poetry, songwriting, etc.). </a:t>
            </a:r>
          </a:p>
          <a:p>
            <a:endParaRPr lang="en-US" sz="2600" dirty="0"/>
          </a:p>
        </p:txBody>
      </p:sp>
      <p:pic>
        <p:nvPicPr>
          <p:cNvPr id="7" name="Google Shape;814;p86">
            <a:extLst>
              <a:ext uri="{FF2B5EF4-FFF2-40B4-BE49-F238E27FC236}">
                <a16:creationId xmlns:a16="http://schemas.microsoft.com/office/drawing/2014/main" id="{8E4C643B-29C6-E6A9-ABC2-50C53C42C561}"/>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727545">
            <a:off x="917465" y="3412976"/>
            <a:ext cx="2739528" cy="2739528"/>
          </a:xfrm>
          <a:prstGeom prst="rect">
            <a:avLst/>
          </a:prstGeom>
          <a:noFill/>
          <a:ln>
            <a:noFill/>
          </a:ln>
        </p:spPr>
      </p:pic>
      <p:pic>
        <p:nvPicPr>
          <p:cNvPr id="8" name="Google Shape;830;p86">
            <a:extLst>
              <a:ext uri="{FF2B5EF4-FFF2-40B4-BE49-F238E27FC236}">
                <a16:creationId xmlns:a16="http://schemas.microsoft.com/office/drawing/2014/main" id="{D3B26591-AABB-F940-EE4E-C1AFD186DF43}"/>
              </a:ext>
              <a:ext uri="{C183D7F6-B498-43B3-948B-1728B52AA6E4}">
                <adec:decorative xmlns:adec="http://schemas.microsoft.com/office/drawing/2017/decorative" val="1"/>
              </a:ext>
            </a:extLst>
          </p:cNvPr>
          <p:cNvPicPr preferRelativeResize="0"/>
          <p:nvPr/>
        </p:nvPicPr>
        <p:blipFill rotWithShape="1">
          <a:blip r:embed="rId4">
            <a:alphaModFix/>
          </a:blip>
          <a:srcRect l="39559" r="38181"/>
          <a:stretch/>
        </p:blipFill>
        <p:spPr>
          <a:xfrm rot="2386627">
            <a:off x="2593009" y="3871698"/>
            <a:ext cx="712630" cy="2160027"/>
          </a:xfrm>
          <a:prstGeom prst="rect">
            <a:avLst/>
          </a:prstGeom>
          <a:noFill/>
          <a:ln>
            <a:noFill/>
          </a:ln>
        </p:spPr>
      </p:pic>
      <p:sp>
        <p:nvSpPr>
          <p:cNvPr id="5" name="Slide Number Placeholder 6">
            <a:extLst>
              <a:ext uri="{FF2B5EF4-FFF2-40B4-BE49-F238E27FC236}">
                <a16:creationId xmlns:a16="http://schemas.microsoft.com/office/drawing/2014/main" id="{A963646A-77B3-173A-365B-163FFD760E0F}"/>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289574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DED7B-3F1A-FDF2-BCC5-BD33282112C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212DAE-3393-4D18-7598-E7D94E68BD0A}"/>
              </a:ext>
            </a:extLst>
          </p:cNvPr>
          <p:cNvSpPr>
            <a:spLocks noGrp="1"/>
          </p:cNvSpPr>
          <p:nvPr>
            <p:ph type="title"/>
          </p:nvPr>
        </p:nvSpPr>
        <p:spPr/>
        <p:txBody>
          <a:bodyPr/>
          <a:lstStyle/>
          <a:p>
            <a:r>
              <a:rPr lang="en-US" dirty="0"/>
              <a:t>Characteristics of Hard Conversations </a:t>
            </a:r>
          </a:p>
        </p:txBody>
      </p:sp>
      <p:sp>
        <p:nvSpPr>
          <p:cNvPr id="2" name="Content Placeholder 1">
            <a:extLst>
              <a:ext uri="{FF2B5EF4-FFF2-40B4-BE49-F238E27FC236}">
                <a16:creationId xmlns:a16="http://schemas.microsoft.com/office/drawing/2014/main" id="{71F10697-6A6D-240E-85EE-0513AEACB3D6}"/>
              </a:ext>
            </a:extLst>
          </p:cNvPr>
          <p:cNvSpPr>
            <a:spLocks noGrp="1"/>
          </p:cNvSpPr>
          <p:nvPr>
            <p:ph idx="1"/>
          </p:nvPr>
        </p:nvSpPr>
        <p:spPr>
          <a:xfrm>
            <a:off x="5183187" y="779647"/>
            <a:ext cx="6559633" cy="5081404"/>
          </a:xfrm>
        </p:spPr>
        <p:txBody>
          <a:bodyPr anchor="ctr">
            <a:normAutofit/>
          </a:bodyPr>
          <a:lstStyle/>
          <a:p>
            <a:r>
              <a:rPr lang="en-US" sz="3600" dirty="0"/>
              <a:t>Uncomfortable subject matter</a:t>
            </a:r>
          </a:p>
          <a:p>
            <a:r>
              <a:rPr lang="en-US" sz="3600" dirty="0"/>
              <a:t>Awkward</a:t>
            </a:r>
          </a:p>
          <a:p>
            <a:r>
              <a:rPr lang="en-US" sz="3600" dirty="0"/>
              <a:t>High emotional intensity </a:t>
            </a:r>
          </a:p>
          <a:p>
            <a:r>
              <a:rPr lang="en-US" sz="3600" dirty="0"/>
              <a:t>Potential for conflict </a:t>
            </a:r>
          </a:p>
          <a:p>
            <a:r>
              <a:rPr lang="en-US" sz="3600" dirty="0"/>
              <a:t>Possible impacts on relationships </a:t>
            </a:r>
          </a:p>
          <a:p>
            <a:r>
              <a:rPr lang="en-US" sz="3600" dirty="0"/>
              <a:t>Physical responses</a:t>
            </a:r>
          </a:p>
          <a:p>
            <a:endParaRPr lang="en-US" sz="3600" dirty="0"/>
          </a:p>
        </p:txBody>
      </p:sp>
      <p:sp>
        <p:nvSpPr>
          <p:cNvPr id="10" name="Slide Number Placeholder 6">
            <a:extLst>
              <a:ext uri="{FF2B5EF4-FFF2-40B4-BE49-F238E27FC236}">
                <a16:creationId xmlns:a16="http://schemas.microsoft.com/office/drawing/2014/main" id="{F41779B3-D197-2550-441D-3574D92F0E77}"/>
              </a:ext>
            </a:extLst>
          </p:cNvPr>
          <p:cNvSpPr>
            <a:spLocks noGrp="1"/>
          </p:cNvSpPr>
          <p:nvPr>
            <p:ph type="sldNum" sz="quarter" idx="12"/>
          </p:nvPr>
        </p:nvSpPr>
        <p:spPr/>
        <p:txBody>
          <a:bodyPr/>
          <a:lstStyle/>
          <a:p>
            <a:fld id="{357F5B69-6281-4C1F-8C38-6DA0F56DA430}" type="slidenum">
              <a:rPr lang="en-US" smtClean="0"/>
              <a:t>5</a:t>
            </a:fld>
            <a:endParaRPr lang="en-US" dirty="0"/>
          </a:p>
        </p:txBody>
      </p:sp>
      <p:pic>
        <p:nvPicPr>
          <p:cNvPr id="7" name="Picture 6">
            <a:extLst>
              <a:ext uri="{FF2B5EF4-FFF2-40B4-BE49-F238E27FC236}">
                <a16:creationId xmlns:a16="http://schemas.microsoft.com/office/drawing/2014/main" id="{D2E21BA5-0F71-85F2-F957-B2041189CBF8}"/>
              </a:ext>
              <a:ext uri="{C183D7F6-B498-43B3-948B-1728B52AA6E4}">
                <adec:decorative xmlns:adec="http://schemas.microsoft.com/office/drawing/2017/decorative" val="1"/>
              </a:ext>
            </a:extLst>
          </p:cNvPr>
          <p:cNvPicPr>
            <a:picLocks noChangeAspect="1"/>
          </p:cNvPicPr>
          <p:nvPr/>
        </p:nvPicPr>
        <p:blipFill rotWithShape="1">
          <a:blip r:embed="rId3"/>
          <a:srcRect l="26575" t="61096" r="65366" b="27352"/>
          <a:stretch/>
        </p:blipFill>
        <p:spPr>
          <a:xfrm>
            <a:off x="960071" y="3165641"/>
            <a:ext cx="1107583" cy="1107583"/>
          </a:xfrm>
          <a:prstGeom prst="ellipse">
            <a:avLst/>
          </a:prstGeom>
        </p:spPr>
      </p:pic>
      <p:pic>
        <p:nvPicPr>
          <p:cNvPr id="8" name="Picture 7">
            <a:extLst>
              <a:ext uri="{FF2B5EF4-FFF2-40B4-BE49-F238E27FC236}">
                <a16:creationId xmlns:a16="http://schemas.microsoft.com/office/drawing/2014/main" id="{793D82B1-1147-ECEF-C687-FB38329712EF}"/>
              </a:ext>
              <a:ext uri="{C183D7F6-B498-43B3-948B-1728B52AA6E4}">
                <adec:decorative xmlns:adec="http://schemas.microsoft.com/office/drawing/2017/decorative" val="1"/>
              </a:ext>
            </a:extLst>
          </p:cNvPr>
          <p:cNvPicPr>
            <a:picLocks noChangeAspect="1"/>
          </p:cNvPicPr>
          <p:nvPr/>
        </p:nvPicPr>
        <p:blipFill rotWithShape="1">
          <a:blip r:embed="rId3"/>
          <a:srcRect l="56601" t="75726" r="35340" b="12722"/>
          <a:stretch/>
        </p:blipFill>
        <p:spPr>
          <a:xfrm>
            <a:off x="2754323" y="3165641"/>
            <a:ext cx="1107583" cy="1107583"/>
          </a:xfrm>
          <a:prstGeom prst="ellipse">
            <a:avLst/>
          </a:prstGeom>
        </p:spPr>
      </p:pic>
      <p:pic>
        <p:nvPicPr>
          <p:cNvPr id="9" name="Picture 8">
            <a:extLst>
              <a:ext uri="{FF2B5EF4-FFF2-40B4-BE49-F238E27FC236}">
                <a16:creationId xmlns:a16="http://schemas.microsoft.com/office/drawing/2014/main" id="{BEBE3CF4-7CB3-0B45-D558-7B36DDB2D039}"/>
              </a:ext>
              <a:ext uri="{C183D7F6-B498-43B3-948B-1728B52AA6E4}">
                <adec:decorative xmlns:adec="http://schemas.microsoft.com/office/drawing/2017/decorative" val="1"/>
              </a:ext>
            </a:extLst>
          </p:cNvPr>
          <p:cNvPicPr>
            <a:picLocks noChangeAspect="1"/>
          </p:cNvPicPr>
          <p:nvPr/>
        </p:nvPicPr>
        <p:blipFill rotWithShape="1">
          <a:blip r:embed="rId3"/>
          <a:srcRect l="46703" t="61067" r="45238" b="27381"/>
          <a:stretch/>
        </p:blipFill>
        <p:spPr>
          <a:xfrm>
            <a:off x="960071" y="4676053"/>
            <a:ext cx="1107583" cy="1107583"/>
          </a:xfrm>
          <a:prstGeom prst="ellipse">
            <a:avLst/>
          </a:prstGeom>
        </p:spPr>
      </p:pic>
      <p:pic>
        <p:nvPicPr>
          <p:cNvPr id="11" name="Picture 10">
            <a:extLst>
              <a:ext uri="{FF2B5EF4-FFF2-40B4-BE49-F238E27FC236}">
                <a16:creationId xmlns:a16="http://schemas.microsoft.com/office/drawing/2014/main" id="{DF671F24-423C-3828-E42F-B71132B207A4}"/>
              </a:ext>
              <a:ext uri="{C183D7F6-B498-43B3-948B-1728B52AA6E4}">
                <adec:decorative xmlns:adec="http://schemas.microsoft.com/office/drawing/2017/decorative" val="1"/>
              </a:ext>
            </a:extLst>
          </p:cNvPr>
          <p:cNvPicPr>
            <a:picLocks noChangeAspect="1"/>
          </p:cNvPicPr>
          <p:nvPr/>
        </p:nvPicPr>
        <p:blipFill rotWithShape="1">
          <a:blip r:embed="rId3"/>
          <a:srcRect l="16791" t="46349" r="75150" b="42099"/>
          <a:stretch/>
        </p:blipFill>
        <p:spPr>
          <a:xfrm>
            <a:off x="2754323" y="4676053"/>
            <a:ext cx="1107583" cy="1107583"/>
          </a:xfrm>
          <a:prstGeom prst="ellipse">
            <a:avLst/>
          </a:prstGeom>
        </p:spPr>
      </p:pic>
    </p:spTree>
    <p:extLst>
      <p:ext uri="{BB962C8B-B14F-4D97-AF65-F5344CB8AC3E}">
        <p14:creationId xmlns:p14="http://schemas.microsoft.com/office/powerpoint/2010/main" val="975948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92D32-0A22-C31F-9D89-908C195B34A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0C95605-1210-924A-9556-216FCB54A706}"/>
              </a:ext>
            </a:extLst>
          </p:cNvPr>
          <p:cNvSpPr>
            <a:spLocks noGrp="1"/>
          </p:cNvSpPr>
          <p:nvPr>
            <p:ph type="title"/>
          </p:nvPr>
        </p:nvSpPr>
        <p:spPr>
          <a:xfrm>
            <a:off x="717176" y="457200"/>
            <a:ext cx="10784542" cy="1026460"/>
          </a:xfrm>
        </p:spPr>
        <p:txBody>
          <a:bodyPr>
            <a:normAutofit fontScale="90000"/>
          </a:bodyPr>
          <a:lstStyle/>
          <a:p>
            <a:r>
              <a:rPr lang="en-US" dirty="0"/>
              <a:t>When and why do hard conversations happen?</a:t>
            </a:r>
          </a:p>
        </p:txBody>
      </p:sp>
      <p:sp>
        <p:nvSpPr>
          <p:cNvPr id="2" name="Content Placeholder 1">
            <a:extLst>
              <a:ext uri="{FF2B5EF4-FFF2-40B4-BE49-F238E27FC236}">
                <a16:creationId xmlns:a16="http://schemas.microsoft.com/office/drawing/2014/main" id="{88824FE8-8082-3D84-0D75-A6C4DA310046}"/>
              </a:ext>
            </a:extLst>
          </p:cNvPr>
          <p:cNvSpPr>
            <a:spLocks noGrp="1"/>
          </p:cNvSpPr>
          <p:nvPr>
            <p:ph idx="1"/>
          </p:nvPr>
        </p:nvSpPr>
        <p:spPr>
          <a:xfrm>
            <a:off x="717176" y="1825625"/>
            <a:ext cx="10784541" cy="4109010"/>
          </a:xfrm>
        </p:spPr>
        <p:txBody>
          <a:bodyPr>
            <a:normAutofit lnSpcReduction="10000"/>
          </a:bodyPr>
          <a:lstStyle/>
          <a:p>
            <a:r>
              <a:rPr lang="en-US" dirty="0"/>
              <a:t>Giving negative feedback </a:t>
            </a:r>
          </a:p>
          <a:p>
            <a:r>
              <a:rPr lang="en-US" dirty="0"/>
              <a:t>Addressing a conflict with a friend</a:t>
            </a:r>
          </a:p>
          <a:p>
            <a:r>
              <a:rPr lang="en-US" dirty="0"/>
              <a:t>Discussing a difficult decision with a family member</a:t>
            </a:r>
          </a:p>
          <a:p>
            <a:r>
              <a:rPr lang="en-US" dirty="0"/>
              <a:t>Delivering bad news </a:t>
            </a:r>
          </a:p>
          <a:p>
            <a:r>
              <a:rPr lang="en-US" dirty="0"/>
              <a:t>Telling a restaurant server that your food is not what you ordered</a:t>
            </a:r>
          </a:p>
          <a:p>
            <a:r>
              <a:rPr lang="en-US" dirty="0"/>
              <a:t>Waiting in a line and someone cuts in front of you </a:t>
            </a:r>
          </a:p>
          <a:p>
            <a:endParaRPr lang="en-US" dirty="0"/>
          </a:p>
          <a:p>
            <a:pPr marL="0" indent="0">
              <a:buNone/>
            </a:pPr>
            <a:r>
              <a:rPr lang="en-US" b="1" dirty="0"/>
              <a:t>Can you think of other examples? </a:t>
            </a:r>
          </a:p>
          <a:p>
            <a:endParaRPr lang="en-US" dirty="0"/>
          </a:p>
        </p:txBody>
      </p:sp>
      <p:sp>
        <p:nvSpPr>
          <p:cNvPr id="4" name="Slide Number Placeholder 6">
            <a:extLst>
              <a:ext uri="{FF2B5EF4-FFF2-40B4-BE49-F238E27FC236}">
                <a16:creationId xmlns:a16="http://schemas.microsoft.com/office/drawing/2014/main" id="{7061367F-9A98-6DAB-0441-6505412E500A}"/>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287560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9FF5C-198D-F2CA-5D0D-4D2D3B430B5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D3C2F3C-65C6-BA84-D60D-84C6D50E9A10}"/>
              </a:ext>
            </a:extLst>
          </p:cNvPr>
          <p:cNvSpPr>
            <a:spLocks noGrp="1"/>
          </p:cNvSpPr>
          <p:nvPr>
            <p:ph type="title"/>
          </p:nvPr>
        </p:nvSpPr>
        <p:spPr>
          <a:xfrm>
            <a:off x="717176" y="457200"/>
            <a:ext cx="10784542" cy="1026460"/>
          </a:xfrm>
        </p:spPr>
        <p:txBody>
          <a:bodyPr>
            <a:normAutofit/>
          </a:bodyPr>
          <a:lstStyle/>
          <a:p>
            <a:r>
              <a:rPr lang="en-US" dirty="0"/>
              <a:t>Why are these conversations important?</a:t>
            </a:r>
          </a:p>
        </p:txBody>
      </p:sp>
      <p:sp>
        <p:nvSpPr>
          <p:cNvPr id="2" name="Content Placeholder 1">
            <a:extLst>
              <a:ext uri="{FF2B5EF4-FFF2-40B4-BE49-F238E27FC236}">
                <a16:creationId xmlns:a16="http://schemas.microsoft.com/office/drawing/2014/main" id="{2558265A-1FB9-9570-4654-345A3FA994AF}"/>
              </a:ext>
            </a:extLst>
          </p:cNvPr>
          <p:cNvSpPr>
            <a:spLocks noGrp="1"/>
          </p:cNvSpPr>
          <p:nvPr>
            <p:ph idx="1"/>
          </p:nvPr>
        </p:nvSpPr>
        <p:spPr>
          <a:xfrm>
            <a:off x="717176" y="1825625"/>
            <a:ext cx="10784541" cy="4109010"/>
          </a:xfrm>
        </p:spPr>
        <p:txBody>
          <a:bodyPr>
            <a:normAutofit/>
          </a:bodyPr>
          <a:lstStyle/>
          <a:p>
            <a:r>
              <a:rPr lang="en-US" sz="2800" dirty="0"/>
              <a:t>They can promote change.</a:t>
            </a:r>
          </a:p>
          <a:p>
            <a:r>
              <a:rPr lang="en-US" sz="2800" dirty="0"/>
              <a:t>They can resolve conflicts and prevent issues from escalating.</a:t>
            </a:r>
          </a:p>
          <a:p>
            <a:r>
              <a:rPr lang="en-US" sz="2800" dirty="0"/>
              <a:t>They can improve relationships</a:t>
            </a:r>
          </a:p>
          <a:p>
            <a:pPr lvl="1"/>
            <a:r>
              <a:rPr lang="en-US" sz="2800" dirty="0"/>
              <a:t>Build trust.</a:t>
            </a:r>
          </a:p>
          <a:p>
            <a:pPr lvl="1"/>
            <a:r>
              <a:rPr lang="en-US" sz="2800" dirty="0"/>
              <a:t>Encourage authenticity. </a:t>
            </a:r>
          </a:p>
          <a:p>
            <a:pPr lvl="1"/>
            <a:r>
              <a:rPr lang="en-US" sz="2800" dirty="0"/>
              <a:t>Bring clarity. </a:t>
            </a:r>
          </a:p>
          <a:p>
            <a:pPr lvl="1"/>
            <a:r>
              <a:rPr lang="en-US" sz="2800" dirty="0"/>
              <a:t>Grow empathy.</a:t>
            </a:r>
          </a:p>
          <a:p>
            <a:endParaRPr lang="en-US" sz="2800" dirty="0"/>
          </a:p>
        </p:txBody>
      </p:sp>
      <p:sp>
        <p:nvSpPr>
          <p:cNvPr id="4" name="Slide Number Placeholder 6">
            <a:extLst>
              <a:ext uri="{FF2B5EF4-FFF2-40B4-BE49-F238E27FC236}">
                <a16:creationId xmlns:a16="http://schemas.microsoft.com/office/drawing/2014/main" id="{4E4BDF0B-7A59-DD19-DB3C-BE70385BC9D5}"/>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7</a:t>
            </a:fld>
            <a:endParaRPr lang="en-US" dirty="0"/>
          </a:p>
        </p:txBody>
      </p:sp>
    </p:spTree>
    <p:extLst>
      <p:ext uri="{BB962C8B-B14F-4D97-AF65-F5344CB8AC3E}">
        <p14:creationId xmlns:p14="http://schemas.microsoft.com/office/powerpoint/2010/main" val="35043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7E275-1E7C-DA52-170A-83FDA28B10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67C17-8342-C425-93F5-0869F4B70E43}"/>
              </a:ext>
            </a:extLst>
          </p:cNvPr>
          <p:cNvSpPr>
            <a:spLocks noGrp="1"/>
          </p:cNvSpPr>
          <p:nvPr>
            <p:ph type="title"/>
          </p:nvPr>
        </p:nvSpPr>
        <p:spPr>
          <a:xfrm>
            <a:off x="717177" y="779645"/>
            <a:ext cx="3931826" cy="2525617"/>
          </a:xfrm>
        </p:spPr>
        <p:txBody>
          <a:bodyPr>
            <a:noAutofit/>
          </a:bodyPr>
          <a:lstStyle/>
          <a:p>
            <a:r>
              <a:rPr lang="en-US" dirty="0"/>
              <a:t>Return to the Reflection From the Beginning of Class</a:t>
            </a:r>
          </a:p>
        </p:txBody>
      </p:sp>
      <p:sp>
        <p:nvSpPr>
          <p:cNvPr id="3" name="Content Placeholder 2">
            <a:extLst>
              <a:ext uri="{FF2B5EF4-FFF2-40B4-BE49-F238E27FC236}">
                <a16:creationId xmlns:a16="http://schemas.microsoft.com/office/drawing/2014/main" id="{53B53067-8159-A5EE-6058-0F761AFE8016}"/>
              </a:ext>
            </a:extLst>
          </p:cNvPr>
          <p:cNvSpPr>
            <a:spLocks noGrp="1"/>
          </p:cNvSpPr>
          <p:nvPr>
            <p:ph idx="1"/>
          </p:nvPr>
        </p:nvSpPr>
        <p:spPr>
          <a:xfrm>
            <a:off x="5183188" y="779647"/>
            <a:ext cx="6172200" cy="5081404"/>
          </a:xfrm>
        </p:spPr>
        <p:txBody>
          <a:bodyPr>
            <a:noAutofit/>
          </a:bodyPr>
          <a:lstStyle/>
          <a:p>
            <a:r>
              <a:rPr lang="en-US" sz="3600" dirty="0"/>
              <a:t>What specific characteristics made your conversation hard? </a:t>
            </a:r>
          </a:p>
          <a:p>
            <a:r>
              <a:rPr lang="en-US" sz="3600" dirty="0"/>
              <a:t>Why was this conversation important to have?</a:t>
            </a:r>
          </a:p>
          <a:p>
            <a:endParaRPr lang="en-US" sz="3600" dirty="0"/>
          </a:p>
        </p:txBody>
      </p:sp>
      <p:grpSp>
        <p:nvGrpSpPr>
          <p:cNvPr id="15" name="Group 14">
            <a:extLst>
              <a:ext uri="{FF2B5EF4-FFF2-40B4-BE49-F238E27FC236}">
                <a16:creationId xmlns:a16="http://schemas.microsoft.com/office/drawing/2014/main" id="{F14B6098-4DB3-4A5E-A1A0-7076B8777DFB}"/>
              </a:ext>
              <a:ext uri="{C183D7F6-B498-43B3-948B-1728B52AA6E4}">
                <adec:decorative xmlns:adec="http://schemas.microsoft.com/office/drawing/2017/decorative" val="1"/>
              </a:ext>
            </a:extLst>
          </p:cNvPr>
          <p:cNvGrpSpPr/>
          <p:nvPr/>
        </p:nvGrpSpPr>
        <p:grpSpPr>
          <a:xfrm>
            <a:off x="981635" y="3143326"/>
            <a:ext cx="2739528" cy="2739528"/>
            <a:chOff x="-169038" y="1875269"/>
            <a:chExt cx="4562554" cy="4562554"/>
          </a:xfrm>
        </p:grpSpPr>
        <p:pic>
          <p:nvPicPr>
            <p:cNvPr id="13" name="Google Shape;814;p86" descr="Lined notepad icon">
              <a:extLst>
                <a:ext uri="{FF2B5EF4-FFF2-40B4-BE49-F238E27FC236}">
                  <a16:creationId xmlns:a16="http://schemas.microsoft.com/office/drawing/2014/main" id="{AE332F95-7609-40D2-7ED8-C40B0D635886}"/>
                </a:ext>
              </a:extLst>
            </p:cNvPr>
            <p:cNvPicPr preferRelativeResize="0"/>
            <p:nvPr/>
          </p:nvPicPr>
          <p:blipFill rotWithShape="1">
            <a:blip r:embed="rId3">
              <a:alphaModFix/>
            </a:blip>
            <a:srcRect/>
            <a:stretch/>
          </p:blipFill>
          <p:spPr>
            <a:xfrm rot="727545">
              <a:off x="-169038" y="1875269"/>
              <a:ext cx="4562554" cy="4562554"/>
            </a:xfrm>
            <a:prstGeom prst="rect">
              <a:avLst/>
            </a:prstGeom>
            <a:noFill/>
            <a:ln>
              <a:noFill/>
            </a:ln>
          </p:spPr>
        </p:pic>
        <p:pic>
          <p:nvPicPr>
            <p:cNvPr id="14" name="Google Shape;830;p86" descr="pen icon">
              <a:extLst>
                <a:ext uri="{FF2B5EF4-FFF2-40B4-BE49-F238E27FC236}">
                  <a16:creationId xmlns:a16="http://schemas.microsoft.com/office/drawing/2014/main" id="{91F46A15-D724-1418-9121-BF1D48491298}"/>
                </a:ext>
              </a:extLst>
            </p:cNvPr>
            <p:cNvPicPr preferRelativeResize="0"/>
            <p:nvPr/>
          </p:nvPicPr>
          <p:blipFill rotWithShape="1">
            <a:blip r:embed="rId4">
              <a:alphaModFix/>
            </a:blip>
            <a:srcRect l="39559" r="38181"/>
            <a:stretch/>
          </p:blipFill>
          <p:spPr>
            <a:xfrm rot="2386627">
              <a:off x="2735831" y="2769381"/>
              <a:ext cx="1186851" cy="3597423"/>
            </a:xfrm>
            <a:prstGeom prst="rect">
              <a:avLst/>
            </a:prstGeom>
            <a:noFill/>
            <a:ln>
              <a:noFill/>
            </a:ln>
          </p:spPr>
        </p:pic>
      </p:grpSp>
      <p:sp>
        <p:nvSpPr>
          <p:cNvPr id="5" name="Slide Number Placeholder 6">
            <a:extLst>
              <a:ext uri="{FF2B5EF4-FFF2-40B4-BE49-F238E27FC236}">
                <a16:creationId xmlns:a16="http://schemas.microsoft.com/office/drawing/2014/main" id="{EBB4CF88-D115-DCDB-CC4F-E7EF4C99FF65}"/>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8</a:t>
            </a:fld>
            <a:endParaRPr lang="en-US" dirty="0"/>
          </a:p>
        </p:txBody>
      </p:sp>
    </p:spTree>
    <p:extLst>
      <p:ext uri="{BB962C8B-B14F-4D97-AF65-F5344CB8AC3E}">
        <p14:creationId xmlns:p14="http://schemas.microsoft.com/office/powerpoint/2010/main" val="37920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061D2-94A1-A7DF-0F27-EB201DF92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8ED9A0-0110-1859-2CF6-899848934A27}"/>
              </a:ext>
            </a:extLst>
          </p:cNvPr>
          <p:cNvSpPr>
            <a:spLocks noGrp="1"/>
          </p:cNvSpPr>
          <p:nvPr>
            <p:ph type="title"/>
          </p:nvPr>
        </p:nvSpPr>
        <p:spPr/>
        <p:txBody>
          <a:bodyPr>
            <a:normAutofit fontScale="90000"/>
          </a:bodyPr>
          <a:lstStyle/>
          <a:p>
            <a:r>
              <a:rPr lang="en-US" dirty="0"/>
              <a:t>Having Conversations About Substance Misuse</a:t>
            </a:r>
          </a:p>
        </p:txBody>
      </p:sp>
      <p:pic>
        <p:nvPicPr>
          <p:cNvPr id="8" name="Content Placeholder 7" descr="Chat with solid fill">
            <a:extLst>
              <a:ext uri="{FF2B5EF4-FFF2-40B4-BE49-F238E27FC236}">
                <a16:creationId xmlns:a16="http://schemas.microsoft.com/office/drawing/2014/main" id="{1FEC95F9-AE8B-6E4D-9560-23F3112DEE5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660961" y="519145"/>
            <a:ext cx="6338855" cy="6338855"/>
          </a:xfrm>
        </p:spPr>
      </p:pic>
      <p:sp>
        <p:nvSpPr>
          <p:cNvPr id="4" name="Slide Number Placeholder 3">
            <a:extLst>
              <a:ext uri="{FF2B5EF4-FFF2-40B4-BE49-F238E27FC236}">
                <a16:creationId xmlns:a16="http://schemas.microsoft.com/office/drawing/2014/main" id="{B54765FA-2E28-D15F-9DE3-818AC605785F}"/>
              </a:ext>
            </a:extLst>
          </p:cNvPr>
          <p:cNvSpPr>
            <a:spLocks noGrp="1"/>
          </p:cNvSpPr>
          <p:nvPr>
            <p:ph type="sldNum" sz="quarter" idx="12"/>
          </p:nvPr>
        </p:nvSpPr>
        <p:spPr/>
        <p:txBody>
          <a:bodyPr/>
          <a:lstStyle/>
          <a:p>
            <a:fld id="{357F5B69-6281-4C1F-8C38-6DA0F56DA430}" type="slidenum">
              <a:rPr lang="en-US" smtClean="0"/>
              <a:t>9</a:t>
            </a:fld>
            <a:endParaRPr lang="en-US"/>
          </a:p>
        </p:txBody>
      </p:sp>
      <p:pic>
        <p:nvPicPr>
          <p:cNvPr id="11" name="Graphic 10" descr="Chat outline">
            <a:extLst>
              <a:ext uri="{FF2B5EF4-FFF2-40B4-BE49-F238E27FC236}">
                <a16:creationId xmlns:a16="http://schemas.microsoft.com/office/drawing/2014/main" id="{0C22D36F-CB16-DCE6-028E-3C82740E47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96267" y="247541"/>
            <a:ext cx="6338855" cy="6338855"/>
          </a:xfrm>
          <a:prstGeom prst="rect">
            <a:avLst/>
          </a:prstGeom>
        </p:spPr>
      </p:pic>
    </p:spTree>
    <p:extLst>
      <p:ext uri="{BB962C8B-B14F-4D97-AF65-F5344CB8AC3E}">
        <p14:creationId xmlns:p14="http://schemas.microsoft.com/office/powerpoint/2010/main" val="2107991390"/>
      </p:ext>
    </p:extLst>
  </p:cSld>
  <p:clrMapOvr>
    <a:masterClrMapping/>
  </p:clrMapOvr>
</p:sld>
</file>

<file path=ppt/theme/theme1.xml><?xml version="1.0" encoding="utf-8"?>
<a:theme xmlns:a="http://schemas.openxmlformats.org/drawingml/2006/main" name="1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_Presentation-Frame-EXPANDED_2021-FINAL v3.potx" id="{871E19A5-6FF8-4B6F-B3B4-DDF01C760689}" vid="{0D27BCD6-A73F-46F0-BAD7-39EEE96D73BC}"/>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4031767-dd6d-417c-ab73-583408f47564">
      <UserInfo>
        <DisplayName>GOODNESS Michelle * ODE</DisplayName>
        <AccountId>497</AccountId>
        <AccountType/>
      </UserInfo>
      <UserInfo>
        <DisplayName>BAKER Traci * ODE</DisplayName>
        <AccountId>1053</AccountId>
        <AccountType/>
      </UserInfo>
      <UserInfo>
        <DisplayName>WIENS Jon * ODE</DisplayName>
        <AccountId>176</AccountId>
        <AccountType/>
      </UserInfo>
      <UserInfo>
        <DisplayName>BOYD Meg * ODE</DisplayName>
        <AccountId>110</AccountId>
        <AccountType/>
      </UserInfo>
      <UserInfo>
        <DisplayName>SIEGEL Marc * ODE</DisplayName>
        <AccountId>29</AccountId>
        <AccountType/>
      </UserInfo>
      <UserInfo>
        <DisplayName>FARLEY Dan * ODE</DisplayName>
        <AccountId>203</AccountId>
        <AccountType/>
      </UserInfo>
      <UserInfo>
        <DisplayName>JUSTIS Carlee * DAS</DisplayName>
        <AccountId>1071</AccountId>
        <AccountType/>
      </UserInfo>
    </SharedWithUsers>
    <Estimated_x0020_Creation_x0020_Date xmlns="764a0d8b-70d1-4953-b271-86bf6cc62b87" xsi:nil="true"/>
    <Remediation_x0020_Date xmlns="764a0d8b-70d1-4953-b271-86bf6cc62b87">2025-04-15T19:23:11+00:00</Remediation_x0020_Date>
    <PublishingExpirationDate xmlns="http://schemas.microsoft.com/sharepoint/v3" xsi:nil="true"/>
    <PublishingStartDate xmlns="http://schemas.microsoft.com/sharepoint/v3" xsi:nil="true"/>
    <Priority xmlns="764a0d8b-70d1-4953-b271-86bf6cc62b87">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AF1733FA17DC4BA8BBF55116F3F711" ma:contentTypeVersion="8" ma:contentTypeDescription="Create a new document." ma:contentTypeScope="" ma:versionID="2d313e18d26c62d3255ed60ca390b442">
  <xsd:schema xmlns:xsd="http://www.w3.org/2001/XMLSchema" xmlns:xs="http://www.w3.org/2001/XMLSchema" xmlns:p="http://schemas.microsoft.com/office/2006/metadata/properties" xmlns:ns1="http://schemas.microsoft.com/sharepoint/v3" xmlns:ns2="764a0d8b-70d1-4953-b271-86bf6cc62b87" xmlns:ns3="54031767-dd6d-417c-ab73-583408f47564" targetNamespace="http://schemas.microsoft.com/office/2006/metadata/properties" ma:root="true" ma:fieldsID="a4a537bbeeed9fafa02a677e3b0274c7" ns1:_="" ns2:_="" ns3:_="">
    <xsd:import namespace="http://schemas.microsoft.com/sharepoint/v3"/>
    <xsd:import namespace="764a0d8b-70d1-4953-b271-86bf6cc62b8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4a0d8b-70d1-4953-b271-86bf6cc62b8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4EA527-A198-4301-BCF4-14EDE0643645}">
  <ds:schemaRefs>
    <ds:schemaRef ds:uri="33d0ab3a-ed53-4b26-b374-c651e1521cb8"/>
    <ds:schemaRef ds:uri="e10c53f3-1d52-4706-a966-ac9983b299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FC1C207-77FC-44F7-AC05-276B3AA37170}">
  <ds:schemaRefs>
    <ds:schemaRef ds:uri="http://schemas.microsoft.com/sharepoint/v3/contenttype/forms"/>
  </ds:schemaRefs>
</ds:datastoreItem>
</file>

<file path=customXml/itemProps3.xml><?xml version="1.0" encoding="utf-8"?>
<ds:datastoreItem xmlns:ds="http://schemas.openxmlformats.org/officeDocument/2006/customXml" ds:itemID="{78289173-65D8-41E0-8EEE-F79A1125F426}"/>
</file>

<file path=docProps/app.xml><?xml version="1.0" encoding="utf-8"?>
<Properties xmlns="http://schemas.openxmlformats.org/officeDocument/2006/extended-properties" xmlns:vt="http://schemas.openxmlformats.org/officeDocument/2006/docPropsVTypes">
  <Template/>
  <TotalTime>10213</TotalTime>
  <Words>2059</Words>
  <Application>Microsoft Office PowerPoint</Application>
  <PresentationFormat>Widescreen</PresentationFormat>
  <Paragraphs>233</Paragraphs>
  <Slides>21</Slides>
  <Notes>18</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Calibri</vt:lpstr>
      <vt:lpstr>Google Sans</vt:lpstr>
      <vt:lpstr>Lato</vt:lpstr>
      <vt:lpstr>Times New Roman</vt:lpstr>
      <vt:lpstr>1_2021ODE</vt:lpstr>
      <vt:lpstr>Navigating Hard Conversations that Matter</vt:lpstr>
      <vt:lpstr>Essential Questions</vt:lpstr>
      <vt:lpstr>Learning Goals</vt:lpstr>
      <vt:lpstr>Consider a Time You Had a Difficult Conversation About a Sensitive Topic</vt:lpstr>
      <vt:lpstr>Characteristics of Hard Conversations </vt:lpstr>
      <vt:lpstr>When and why do hard conversations happen?</vt:lpstr>
      <vt:lpstr>Why are these conversations important?</vt:lpstr>
      <vt:lpstr>Return to the Reflection From the Beginning of Class</vt:lpstr>
      <vt:lpstr>Having Conversations About Substance Misuse</vt:lpstr>
      <vt:lpstr>In 2023, 48.5 million people in the United States aged 12 or older (17.1%) had a substance use disorder in the past year.</vt:lpstr>
      <vt:lpstr>Conversations About Substance Misuse</vt:lpstr>
      <vt:lpstr>Conversation About Substance Use</vt:lpstr>
      <vt:lpstr>Group Work (1)</vt:lpstr>
      <vt:lpstr>Strategies for Hard Conversations</vt:lpstr>
      <vt:lpstr>Approaching Conversations with Empathy vs. Sympathy</vt:lpstr>
      <vt:lpstr>Starting a Difficult Conversation </vt:lpstr>
      <vt:lpstr>Group Work (2)</vt:lpstr>
      <vt:lpstr>Not All Conversations Go Well</vt:lpstr>
      <vt:lpstr>Think About the Conversation From the Beginning of Class</vt:lpstr>
      <vt:lpstr>Key Ideas</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Us</dc:title>
  <dc:creator>GOODNESS Michelle * ODE</dc:creator>
  <cp:lastModifiedBy>Christina Johnson</cp:lastModifiedBy>
  <cp:revision>26</cp:revision>
  <dcterms:modified xsi:type="dcterms:W3CDTF">2025-03-14T16:03:22Z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0x0101008BAF1733FA17DC4BA8BBF55116F3F711</vt:lpwstr>
  </property>
  <property fmtid="{D5CDD505-2E9C-101B-9397-08002B2CF9AE}" pid="3" name="TaxKeyword">
    <vt:lpwstr/>
  </property>
  <property fmtid="{D5CDD505-2E9C-101B-9397-08002B2CF9AE}" pid="4" name="MSIP_Label_61f40bdc-19d8-4b8e-be88-e9eb9bcca8b8_Enabled">
    <vt:lpwstr>true</vt:lpwstr>
  </property>
  <property fmtid="{D5CDD505-2E9C-101B-9397-08002B2CF9AE}" pid="5" name="MSIP_Label_61f40bdc-19d8-4b8e-be88-e9eb9bcca8b8_SetDate">
    <vt:lpwstr>2023-10-19T17:38:46Z</vt:lpwstr>
  </property>
  <property fmtid="{D5CDD505-2E9C-101B-9397-08002B2CF9AE}" pid="6" name="MSIP_Label_61f40bdc-19d8-4b8e-be88-e9eb9bcca8b8_Method">
    <vt:lpwstr>Privileged</vt:lpwstr>
  </property>
  <property fmtid="{D5CDD505-2E9C-101B-9397-08002B2CF9AE}" pid="7" name="MSIP_Label_61f40bdc-19d8-4b8e-be88-e9eb9bcca8b8_Name">
    <vt:lpwstr>Level 1 - Published (Items)</vt:lpwstr>
  </property>
  <property fmtid="{D5CDD505-2E9C-101B-9397-08002B2CF9AE}" pid="8" name="MSIP_Label_61f40bdc-19d8-4b8e-be88-e9eb9bcca8b8_SiteId">
    <vt:lpwstr>b4f51418-b269-49a2-935a-fa54bf584fc8</vt:lpwstr>
  </property>
  <property fmtid="{D5CDD505-2E9C-101B-9397-08002B2CF9AE}" pid="9" name="MSIP_Label_61f40bdc-19d8-4b8e-be88-e9eb9bcca8b8_ActionId">
    <vt:lpwstr>c4b5f7af-171c-4074-8f39-9fc74c531cc2</vt:lpwstr>
  </property>
  <property fmtid="{D5CDD505-2E9C-101B-9397-08002B2CF9AE}" pid="10" name="MSIP_Label_61f40bdc-19d8-4b8e-be88-e9eb9bcca8b8_ContentBits">
    <vt:lpwstr>0</vt:lpwstr>
  </property>
  <property fmtid="{D5CDD505-2E9C-101B-9397-08002B2CF9AE}" pid="11" name="MSIP_Label_09b73270-2993-4076-be47-9c78f42a1e84_Enabled">
    <vt:lpwstr>true</vt:lpwstr>
  </property>
  <property fmtid="{D5CDD505-2E9C-101B-9397-08002B2CF9AE}" pid="12" name="MSIP_Label_09b73270-2993-4076-be47-9c78f42a1e84_SetDate">
    <vt:lpwstr>2024-06-21T16:55:30Z</vt:lpwstr>
  </property>
  <property fmtid="{D5CDD505-2E9C-101B-9397-08002B2CF9AE}" pid="13" name="MSIP_Label_09b73270-2993-4076-be47-9c78f42a1e84_Method">
    <vt:lpwstr>Privileged</vt:lpwstr>
  </property>
  <property fmtid="{D5CDD505-2E9C-101B-9397-08002B2CF9AE}" pid="14" name="MSIP_Label_09b73270-2993-4076-be47-9c78f42a1e84_Name">
    <vt:lpwstr>Level 1 - Published (Items)</vt:lpwstr>
  </property>
  <property fmtid="{D5CDD505-2E9C-101B-9397-08002B2CF9AE}" pid="15" name="MSIP_Label_09b73270-2993-4076-be47-9c78f42a1e84_SiteId">
    <vt:lpwstr>aa3f6932-fa7c-47b4-a0ce-a598cad161cf</vt:lpwstr>
  </property>
  <property fmtid="{D5CDD505-2E9C-101B-9397-08002B2CF9AE}" pid="16" name="MSIP_Label_09b73270-2993-4076-be47-9c78f42a1e84_ActionId">
    <vt:lpwstr>9a956e48-93ec-48f0-b269-11b89d529c66</vt:lpwstr>
  </property>
  <property fmtid="{D5CDD505-2E9C-101B-9397-08002B2CF9AE}" pid="17" name="MSIP_Label_09b73270-2993-4076-be47-9c78f42a1e84_ContentBits">
    <vt:lpwstr>0</vt:lpwstr>
  </property>
</Properties>
</file>