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4"/>
  </p:sldMasterIdLst>
  <p:notesMasterIdLst>
    <p:notesMasterId r:id="rId34"/>
  </p:notesMasterIdLst>
  <p:sldIdLst>
    <p:sldId id="270" r:id="rId5"/>
    <p:sldId id="256" r:id="rId6"/>
    <p:sldId id="271" r:id="rId7"/>
    <p:sldId id="280" r:id="rId8"/>
    <p:sldId id="281" r:id="rId9"/>
    <p:sldId id="261" r:id="rId10"/>
    <p:sldId id="279" r:id="rId11"/>
    <p:sldId id="305" r:id="rId12"/>
    <p:sldId id="283" r:id="rId13"/>
    <p:sldId id="284" r:id="rId14"/>
    <p:sldId id="285" r:id="rId15"/>
    <p:sldId id="286" r:id="rId16"/>
    <p:sldId id="288" r:id="rId17"/>
    <p:sldId id="303" r:id="rId18"/>
    <p:sldId id="291" r:id="rId19"/>
    <p:sldId id="287" r:id="rId20"/>
    <p:sldId id="289" r:id="rId21"/>
    <p:sldId id="304" r:id="rId22"/>
    <p:sldId id="290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6" r:id="rId31"/>
    <p:sldId id="307" r:id="rId32"/>
    <p:sldId id="302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461B1E-7C31-E1A1-60FD-D697D724A359}" name="Irisa Charney-Sirott" initials="IC" userId="S::icharne@wested.org::7994148a-8969-4c9e-8a35-9bbe11781c3b" providerId="AD"/>
  <p188:author id="{A6C9CB1F-0E65-BDF2-9959-F5E8A71BC8F1}" name="Christina Johnson" initials="CJ" userId="S::cjohnso2@wested.org::25489c12-e334-44ac-9e5c-f96f7032691a" providerId="AD"/>
  <p188:author id="{355E842D-404A-BC5A-95F9-9D85CA0BA7BC}" name="Delphean Quan" initials="DQ" userId="S::dquan@wested.org::5b0acb0f-7574-4b9c-b676-326dc2fb6b84" providerId="AD"/>
  <p188:author id="{F765379F-1284-CCE0-2B64-02C518E21133}" name="Julie Webb" initials="JW" userId="KDE0Nlu50827bIHsrn8ZE1cuhkIhoEpOL+nABm3soG4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EDD66-DF22-4EE6-A071-FFB4D7940706}" v="1" dt="2025-02-18T00:29:28.507"/>
    <p1510:client id="{BF550FD0-9198-4D50-B22D-ACBF425B6D81}" v="2" dt="2025-02-18T00:23:20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91"/>
    <p:restoredTop sz="94771"/>
  </p:normalViewPr>
  <p:slideViewPr>
    <p:cSldViewPr snapToGrid="0">
      <p:cViewPr varScale="1">
        <p:scale>
          <a:sx n="52" d="100"/>
          <a:sy n="52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Webb" userId="KDE0Nlu50827bIHsrn8ZE1cuhkIhoEpOL+nABm3soG4=" providerId="None" clId="Web-{BF550FD0-9198-4D50-B22D-ACBF425B6D81}"/>
    <pc:docChg chg="mod">
      <pc:chgData name="Julie Webb" userId="KDE0Nlu50827bIHsrn8ZE1cuhkIhoEpOL+nABm3soG4=" providerId="None" clId="Web-{BF550FD0-9198-4D50-B22D-ACBF425B6D81}" dt="2025-02-18T00:23:20.171" v="0"/>
      <pc:docMkLst>
        <pc:docMk/>
      </pc:docMkLst>
    </pc:docChg>
  </pc:docChgLst>
  <pc:docChgLst>
    <pc:chgData name="Irisa Charney-Sirott" userId="81zN7KT1gou1v6+1tMS6ah5NOP6SlXNzZ6kK1XJFFB4=" providerId="None" clId="Web-{B43798A5-E0A6-474F-A838-F53C87103592}"/>
    <pc:docChg chg="modSld">
      <pc:chgData name="Irisa Charney-Sirott" userId="81zN7KT1gou1v6+1tMS6ah5NOP6SlXNzZ6kK1XJFFB4=" providerId="None" clId="Web-{B43798A5-E0A6-474F-A838-F53C87103592}" dt="2025-01-20T22:42:01.277" v="6" actId="20577"/>
      <pc:docMkLst>
        <pc:docMk/>
      </pc:docMkLst>
      <pc:sldChg chg="modSp">
        <pc:chgData name="Irisa Charney-Sirott" userId="81zN7KT1gou1v6+1tMS6ah5NOP6SlXNzZ6kK1XJFFB4=" providerId="None" clId="Web-{B43798A5-E0A6-474F-A838-F53C87103592}" dt="2025-01-20T22:42:01.277" v="6" actId="20577"/>
        <pc:sldMkLst>
          <pc:docMk/>
          <pc:sldMk cId="3503007342" sldId="270"/>
        </pc:sldMkLst>
        <pc:spChg chg="mod">
          <ac:chgData name="Irisa Charney-Sirott" userId="81zN7KT1gou1v6+1tMS6ah5NOP6SlXNzZ6kK1XJFFB4=" providerId="None" clId="Web-{B43798A5-E0A6-474F-A838-F53C87103592}" dt="2025-01-20T22:42:01.277" v="6" actId="20577"/>
          <ac:spMkLst>
            <pc:docMk/>
            <pc:sldMk cId="3503007342" sldId="270"/>
            <ac:spMk id="2" creationId="{00000000-0000-0000-0000-000000000000}"/>
          </ac:spMkLst>
        </pc:spChg>
      </pc:sldChg>
    </pc:docChg>
  </pc:docChgLst>
  <pc:docChgLst>
    <pc:chgData name="Julie Webb" userId="KDE0Nlu50827bIHsrn8ZE1cuhkIhoEpOL+nABm3soG4=" providerId="None" clId="Web-{D1F6DECA-4D1F-40E8-A6AD-4F6638C46032}"/>
    <pc:docChg chg="addSld delSld">
      <pc:chgData name="Julie Webb" userId="KDE0Nlu50827bIHsrn8ZE1cuhkIhoEpOL+nABm3soG4=" providerId="None" clId="Web-{D1F6DECA-4D1F-40E8-A6AD-4F6638C46032}" dt="2025-01-08T23:08:36.337" v="1"/>
      <pc:docMkLst>
        <pc:docMk/>
      </pc:docMkLst>
      <pc:sldChg chg="new del">
        <pc:chgData name="Julie Webb" userId="KDE0Nlu50827bIHsrn8ZE1cuhkIhoEpOL+nABm3soG4=" providerId="None" clId="Web-{D1F6DECA-4D1F-40E8-A6AD-4F6638C46032}" dt="2025-01-08T23:08:36.337" v="1"/>
        <pc:sldMkLst>
          <pc:docMk/>
          <pc:sldMk cId="193932681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>
          <a:extLst>
            <a:ext uri="{FF2B5EF4-FFF2-40B4-BE49-F238E27FC236}">
              <a16:creationId xmlns:a16="http://schemas.microsoft.com/office/drawing/2014/main" id="{637DF277-FBE0-E02D-D895-771D09C4A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:notes">
            <a:extLst>
              <a:ext uri="{FF2B5EF4-FFF2-40B4-BE49-F238E27FC236}">
                <a16:creationId xmlns:a16="http://schemas.microsoft.com/office/drawing/2014/main" id="{BB87E756-D4EC-7C12-7A18-AE2D0D9193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:notes">
            <a:extLst>
              <a:ext uri="{FF2B5EF4-FFF2-40B4-BE49-F238E27FC236}">
                <a16:creationId xmlns:a16="http://schemas.microsoft.com/office/drawing/2014/main" id="{721F46C4-3E62-DE08-86D0-053786E2E9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96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>
          <a:extLst>
            <a:ext uri="{FF2B5EF4-FFF2-40B4-BE49-F238E27FC236}">
              <a16:creationId xmlns:a16="http://schemas.microsoft.com/office/drawing/2014/main" id="{1A52F7D4-8DC1-32AF-C6B6-4A4A01BE5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:notes">
            <a:extLst>
              <a:ext uri="{FF2B5EF4-FFF2-40B4-BE49-F238E27FC236}">
                <a16:creationId xmlns:a16="http://schemas.microsoft.com/office/drawing/2014/main" id="{554A3F7E-0DC7-8D4E-EE88-569DB4DF6A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:notes">
            <a:extLst>
              <a:ext uri="{FF2B5EF4-FFF2-40B4-BE49-F238E27FC236}">
                <a16:creationId xmlns:a16="http://schemas.microsoft.com/office/drawing/2014/main" id="{4EE1A9AD-CB68-38E3-0918-51FA225723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48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>
          <a:extLst>
            <a:ext uri="{FF2B5EF4-FFF2-40B4-BE49-F238E27FC236}">
              <a16:creationId xmlns:a16="http://schemas.microsoft.com/office/drawing/2014/main" id="{18420753-7EE6-5849-26FD-284438E40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:notes">
            <a:extLst>
              <a:ext uri="{FF2B5EF4-FFF2-40B4-BE49-F238E27FC236}">
                <a16:creationId xmlns:a16="http://schemas.microsoft.com/office/drawing/2014/main" id="{47069D7D-CA72-6CE6-D246-B1D938EA2A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:notes">
            <a:extLst>
              <a:ext uri="{FF2B5EF4-FFF2-40B4-BE49-F238E27FC236}">
                <a16:creationId xmlns:a16="http://schemas.microsoft.com/office/drawing/2014/main" id="{3DA8E0DC-BBF8-0097-8A62-E430E1A722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140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84382"/>
            <a:ext cx="12192000" cy="42736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4CCBD-11CA-572B-93CC-46CCB5717FC1}"/>
              </a:ext>
            </a:extLst>
          </p:cNvPr>
          <p:cNvSpPr/>
          <p:nvPr userDrawn="1"/>
        </p:nvSpPr>
        <p:spPr>
          <a:xfrm>
            <a:off x="2313436" y="0"/>
            <a:ext cx="9878564" cy="2564296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7913" y="371768"/>
            <a:ext cx="9144000" cy="190745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3" y="2771779"/>
            <a:ext cx="9144000" cy="9948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7912" y="4886528"/>
            <a:ext cx="966693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E25D7A7-DBF1-4731-876B-EF0349DEF57D}" type="datetime1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912" y="6139793"/>
            <a:ext cx="3400973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78B7B-EB9A-7016-6BAC-C34107A94A91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722;p83" descr="Oregon Department of Education Logo">
            <a:extLst>
              <a:ext uri="{FF2B5EF4-FFF2-40B4-BE49-F238E27FC236}">
                <a16:creationId xmlns:a16="http://schemas.microsoft.com/office/drawing/2014/main" id="{A613D903-CD0C-D2E7-CC4A-1950E8CEEC7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18B305-E44F-C060-75E7-B572DF52D405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3BFE4E-4B21-55C8-3EF8-9376E0089600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518B26-C1C1-9ABF-B087-E6519A7CC4D5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58DE75-AE21-C655-BBF4-9DBA44516DBB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F04249-563D-D25F-8061-0EA2D5351A77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8D44B-F670-D841-DA37-92C9B12D96E4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133F6D5-D05F-C909-836F-BD5CE64E5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7913" y="4535928"/>
            <a:ext cx="9144000" cy="330514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Authored by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3D7078-AFAB-9E61-EE38-5AD4E700721A}"/>
              </a:ext>
            </a:extLst>
          </p:cNvPr>
          <p:cNvCxnSpPr>
            <a:cxnSpLocks/>
          </p:cNvCxnSpPr>
          <p:nvPr userDrawn="1"/>
        </p:nvCxnSpPr>
        <p:spPr>
          <a:xfrm>
            <a:off x="2409568" y="4337223"/>
            <a:ext cx="9378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8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195481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8E3A-1967-44F7-9CA0-320D3ED909C6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B2470-1BF4-750E-9FC2-0F0140F99B98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low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4BA-4BC0-44D2-9B7A-1BA67BCFD26E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4" y="4763238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71" y="4763238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4722" y="4782426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accent1"/>
                </a:solidFill>
              </a:rPr>
              <a:t>twitter.com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</a:t>
            </a:r>
            <a:r>
              <a:rPr lang="en-US" sz="2400" dirty="0" err="1">
                <a:solidFill>
                  <a:schemeClr val="accent1"/>
                </a:solidFill>
              </a:rPr>
              <a:t>fb.com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D7339-23E8-BF33-9EB5-2154AEE4D785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8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58995" y="1433385"/>
            <a:ext cx="9042724" cy="3496962"/>
          </a:xfrm>
        </p:spPr>
        <p:txBody>
          <a:bodyPr anchor="ctr" anchorCtr="0">
            <a:no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FD1D4-6CB3-CD64-9657-FA3E85F6164C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722;p83" descr="Oregon Department of Education Logo">
            <a:extLst>
              <a:ext uri="{FF2B5EF4-FFF2-40B4-BE49-F238E27FC236}">
                <a16:creationId xmlns:a16="http://schemas.microsoft.com/office/drawing/2014/main" id="{CC7BEC8A-A571-7E28-F436-289047D3B8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C41C27-4F7F-CB4D-A1D8-5970C7274EEA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64F95E-BAEF-0AFF-38A4-37D40145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39793"/>
            <a:ext cx="2777456" cy="365125"/>
          </a:xfrm>
        </p:spPr>
        <p:txBody>
          <a:bodyPr/>
          <a:lstStyle/>
          <a:p>
            <a:fld id="{AE25D7A7-DBF1-4731-876B-EF0349DEF57D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1391D9-F2CB-6BC0-C63A-690EEF9C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7913" y="6139793"/>
            <a:ext cx="2864224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611FF5-1A52-738E-E9C0-F0005C6C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63FAD7-A824-4250-06B4-F8E55608BE03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E0CDE-FF54-984C-C9A3-27585E68933C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5E37D0-301D-4C97-6E9A-7A585E53E5D8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797C71-4593-94E0-E2E6-A8CBD1A887BA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4FD286-E8C6-3E5E-1039-3C295B0B2E46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50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0567-124C-4095-81DC-815DD21CE8C9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60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995" y="259492"/>
            <a:ext cx="4763664" cy="65985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7BA-D396-4E27-AF61-C3F310AFC230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AC9E-0280-4D27-9EA2-698F7A67BA53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FB3-D811-417F-8686-F9E75A22B6CE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3458-4B95-47BE-956D-AAB447907D75}" type="datetime1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36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67FB-5140-4075-A427-FA8B498DAFA1}" type="datetime1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807B-0068-4E1F-806E-C8C4952A24DC}" type="datetime1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38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1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D0A6FE-1ABE-4141-9C0E-FE4FA78F9128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B909DD-0550-BCCE-E53E-3AE155F54A08}"/>
              </a:ext>
            </a:extLst>
          </p:cNvPr>
          <p:cNvSpPr/>
          <p:nvPr userDrawn="1"/>
        </p:nvSpPr>
        <p:spPr>
          <a:xfrm>
            <a:off x="0" y="0"/>
            <a:ext cx="12192000" cy="252042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4FCA73-AF84-DF07-D462-D8B837022CD6}"/>
              </a:ext>
            </a:extLst>
          </p:cNvPr>
          <p:cNvGrpSpPr/>
          <p:nvPr userDrawn="1"/>
        </p:nvGrpSpPr>
        <p:grpSpPr>
          <a:xfrm rot="16200000">
            <a:off x="-3216479" y="3468523"/>
            <a:ext cx="6605956" cy="172993"/>
            <a:chOff x="89452" y="2773017"/>
            <a:chExt cx="5029199" cy="1044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B0B38C-1D71-D5C3-4D4A-856DBC66FA7E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974C4A-2E64-AD3A-2D76-EA0188DB777D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489400-5A48-2E53-B800-8BC6A9C3E82E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429A02-D12E-FB13-F404-820FFCAE844D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2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oneycrisp-Apple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oleindc.typepad.com/rantings_of_a_creole_prin/2012/01/clorox-splashless-bleach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ientificoindignado.blogspot.com/2018/04/alergia-primaveral-horror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es4mom.com/smartypants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objects/cigarettes/cigarette-counter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ean-mouth-teeth-dentist-40798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695032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kirk/8170825503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Drug_safety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4962533@N08/3731541022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plastic-bottles-with-detergent-for-cleaning-the-toilet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Safe and Healthy Choices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Grades 2–3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B73ED-0784-EF67-E968-EB66A6F2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681A7-F03C-FA76-7166-A8D605227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Authored by Oregon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50300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851304-6DCA-A076-4806-5DEA4732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Use Sort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8033AA-F820-7D85-3539-F43218E17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192" y="2138017"/>
            <a:ext cx="3201942" cy="31870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01942"/>
                      <a:gd name="connsiteY0" fmla="*/ 1648518 h 3297035"/>
                      <a:gd name="connsiteX1" fmla="*/ 1600971 w 3201942"/>
                      <a:gd name="connsiteY1" fmla="*/ 0 h 3297035"/>
                      <a:gd name="connsiteX2" fmla="*/ 3201942 w 3201942"/>
                      <a:gd name="connsiteY2" fmla="*/ 1648518 h 3297035"/>
                      <a:gd name="connsiteX3" fmla="*/ 1600971 w 3201942"/>
                      <a:gd name="connsiteY3" fmla="*/ 3297036 h 3297035"/>
                      <a:gd name="connsiteX4" fmla="*/ 0 w 3201942"/>
                      <a:gd name="connsiteY4" fmla="*/ 1648518 h 3297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1942" h="3297035" extrusionOk="0">
                        <a:moveTo>
                          <a:pt x="0" y="1648518"/>
                        </a:moveTo>
                        <a:cubicBezTo>
                          <a:pt x="-103177" y="674425"/>
                          <a:pt x="617264" y="37350"/>
                          <a:pt x="1600971" y="0"/>
                        </a:cubicBezTo>
                        <a:cubicBezTo>
                          <a:pt x="2604928" y="25213"/>
                          <a:pt x="3126625" y="740462"/>
                          <a:pt x="3201942" y="1648518"/>
                        </a:cubicBezTo>
                        <a:cubicBezTo>
                          <a:pt x="3166854" y="2593235"/>
                          <a:pt x="2471734" y="3371260"/>
                          <a:pt x="1600971" y="3297036"/>
                        </a:cubicBezTo>
                        <a:cubicBezTo>
                          <a:pt x="605395" y="3236095"/>
                          <a:pt x="81610" y="2597963"/>
                          <a:pt x="0" y="164851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E583DC7-2C28-F5A8-3F93-C7C0E2BAF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1346" y="2138017"/>
            <a:ext cx="3201942" cy="318708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01942"/>
                      <a:gd name="connsiteY0" fmla="*/ 1648518 h 3297035"/>
                      <a:gd name="connsiteX1" fmla="*/ 1600971 w 3201942"/>
                      <a:gd name="connsiteY1" fmla="*/ 0 h 3297035"/>
                      <a:gd name="connsiteX2" fmla="*/ 3201942 w 3201942"/>
                      <a:gd name="connsiteY2" fmla="*/ 1648518 h 3297035"/>
                      <a:gd name="connsiteX3" fmla="*/ 1600971 w 3201942"/>
                      <a:gd name="connsiteY3" fmla="*/ 3297036 h 3297035"/>
                      <a:gd name="connsiteX4" fmla="*/ 0 w 3201942"/>
                      <a:gd name="connsiteY4" fmla="*/ 1648518 h 3297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1942" h="3297035" extrusionOk="0">
                        <a:moveTo>
                          <a:pt x="0" y="1648518"/>
                        </a:moveTo>
                        <a:cubicBezTo>
                          <a:pt x="-103177" y="674425"/>
                          <a:pt x="617264" y="37350"/>
                          <a:pt x="1600971" y="0"/>
                        </a:cubicBezTo>
                        <a:cubicBezTo>
                          <a:pt x="2604928" y="25213"/>
                          <a:pt x="3126625" y="740462"/>
                          <a:pt x="3201942" y="1648518"/>
                        </a:cubicBezTo>
                        <a:cubicBezTo>
                          <a:pt x="3166854" y="2593235"/>
                          <a:pt x="2471734" y="3371260"/>
                          <a:pt x="1600971" y="3297036"/>
                        </a:cubicBezTo>
                        <a:cubicBezTo>
                          <a:pt x="605395" y="3236095"/>
                          <a:pt x="81610" y="2597963"/>
                          <a:pt x="0" y="164851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A74BC46-1935-5D83-AF6A-32FA3B79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4154" y="2138017"/>
            <a:ext cx="3201942" cy="31870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01942"/>
                      <a:gd name="connsiteY0" fmla="*/ 1648518 h 3297035"/>
                      <a:gd name="connsiteX1" fmla="*/ 1600971 w 3201942"/>
                      <a:gd name="connsiteY1" fmla="*/ 0 h 3297035"/>
                      <a:gd name="connsiteX2" fmla="*/ 3201942 w 3201942"/>
                      <a:gd name="connsiteY2" fmla="*/ 1648518 h 3297035"/>
                      <a:gd name="connsiteX3" fmla="*/ 1600971 w 3201942"/>
                      <a:gd name="connsiteY3" fmla="*/ 3297036 h 3297035"/>
                      <a:gd name="connsiteX4" fmla="*/ 0 w 3201942"/>
                      <a:gd name="connsiteY4" fmla="*/ 1648518 h 3297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1942" h="3297035" extrusionOk="0">
                        <a:moveTo>
                          <a:pt x="0" y="1648518"/>
                        </a:moveTo>
                        <a:cubicBezTo>
                          <a:pt x="-103177" y="674425"/>
                          <a:pt x="617264" y="37350"/>
                          <a:pt x="1600971" y="0"/>
                        </a:cubicBezTo>
                        <a:cubicBezTo>
                          <a:pt x="2604928" y="25213"/>
                          <a:pt x="3126625" y="740462"/>
                          <a:pt x="3201942" y="1648518"/>
                        </a:cubicBezTo>
                        <a:cubicBezTo>
                          <a:pt x="3166854" y="2593235"/>
                          <a:pt x="2471734" y="3371260"/>
                          <a:pt x="1600971" y="3297036"/>
                        </a:cubicBezTo>
                        <a:cubicBezTo>
                          <a:pt x="605395" y="3236095"/>
                          <a:pt x="81610" y="2597963"/>
                          <a:pt x="0" y="164851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8" descr="Thumbs up sign with solid fill">
            <a:extLst>
              <a:ext uri="{FF2B5EF4-FFF2-40B4-BE49-F238E27FC236}">
                <a16:creationId xmlns:a16="http://schemas.microsoft.com/office/drawing/2014/main" id="{967F0D5F-24CD-92B9-A8D1-71C49F422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322" b="8286"/>
          <a:stretch/>
        </p:blipFill>
        <p:spPr>
          <a:xfrm>
            <a:off x="1335800" y="2514970"/>
            <a:ext cx="1573872" cy="134409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21467D-9533-83B4-B2C2-07C974F21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033" y="3907769"/>
            <a:ext cx="1635947" cy="696579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en-US" sz="4200" b="1" dirty="0">
                <a:solidFill>
                  <a:schemeClr val="tx2"/>
                </a:solidFill>
              </a:rPr>
              <a:t>Safe</a:t>
            </a:r>
          </a:p>
        </p:txBody>
      </p:sp>
      <p:pic>
        <p:nvPicPr>
          <p:cNvPr id="12" name="Picture Placeholder 8" descr="Thumbs up sign with solid fill">
            <a:extLst>
              <a:ext uri="{FF2B5EF4-FFF2-40B4-BE49-F238E27FC236}">
                <a16:creationId xmlns:a16="http://schemas.microsoft.com/office/drawing/2014/main" id="{CA9BFB64-82B0-5C26-246C-6006C60EE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322" b="8286"/>
          <a:stretch/>
        </p:blipFill>
        <p:spPr>
          <a:xfrm flipV="1">
            <a:off x="5156015" y="2676243"/>
            <a:ext cx="1591516" cy="1357875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9FB617B-A4A3-FC37-AE4E-C2DDCE370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064696" y="3907769"/>
            <a:ext cx="1758940" cy="5564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r>
              <a:rPr lang="en-US" sz="4200" b="1" dirty="0">
                <a:solidFill>
                  <a:schemeClr val="accent3"/>
                </a:solidFill>
              </a:rPr>
              <a:t>Unsafe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319BA99-08F5-632B-ECCE-37BC74C35614}"/>
              </a:ext>
            </a:extLst>
          </p:cNvPr>
          <p:cNvSpPr txBox="1">
            <a:spLocks/>
          </p:cNvSpPr>
          <p:nvPr/>
        </p:nvSpPr>
        <p:spPr>
          <a:xfrm>
            <a:off x="8439875" y="3637243"/>
            <a:ext cx="2891118" cy="9334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Font typeface="Arial" panose="020B0604020202020204" pitchFamily="34" charset="0"/>
              <a:buNone/>
            </a:pPr>
            <a:r>
              <a:rPr lang="en-US" sz="4200" b="1" dirty="0">
                <a:solidFill>
                  <a:schemeClr val="accent4"/>
                </a:solidFill>
              </a:rPr>
              <a:t>Safe if used </a:t>
            </a:r>
            <a:br>
              <a:rPr lang="en-US" sz="4200" b="1" dirty="0">
                <a:solidFill>
                  <a:schemeClr val="accent4"/>
                </a:solidFill>
              </a:rPr>
            </a:br>
            <a:r>
              <a:rPr lang="en-US" sz="4200" b="1" dirty="0">
                <a:solidFill>
                  <a:schemeClr val="accent4"/>
                </a:solidFill>
              </a:rPr>
              <a:t>correctly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1CCF3E4-5B57-F804-1911-F8297353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79484" y="2797324"/>
            <a:ext cx="1353349" cy="695116"/>
            <a:chOff x="8742226" y="1937812"/>
            <a:chExt cx="566398" cy="2909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0E14D2-7D80-3D83-8B6A-5E605F4ED1BE}"/>
                </a:ext>
              </a:extLst>
            </p:cNvPr>
            <p:cNvSpPr/>
            <p:nvPr/>
          </p:nvSpPr>
          <p:spPr>
            <a:xfrm>
              <a:off x="8745307" y="2020405"/>
              <a:ext cx="408245" cy="1111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B13769F-572C-82FE-24C2-D87084815854}"/>
                </a:ext>
              </a:extLst>
            </p:cNvPr>
            <p:cNvSpPr/>
            <p:nvPr/>
          </p:nvSpPr>
          <p:spPr>
            <a:xfrm rot="21011792">
              <a:off x="8749086" y="1937812"/>
              <a:ext cx="408590" cy="200148"/>
            </a:xfrm>
            <a:prstGeom prst="roundRect">
              <a:avLst>
                <a:gd name="adj" fmla="val 3145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742E582-37AD-1C24-7788-CF715316CA17}"/>
                </a:ext>
              </a:extLst>
            </p:cNvPr>
            <p:cNvSpPr/>
            <p:nvPr/>
          </p:nvSpPr>
          <p:spPr>
            <a:xfrm>
              <a:off x="9044528" y="2015030"/>
              <a:ext cx="264096" cy="10596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803E4DB-0942-2992-A7CF-C54D9880EB4C}"/>
                </a:ext>
              </a:extLst>
            </p:cNvPr>
            <p:cNvSpPr/>
            <p:nvPr/>
          </p:nvSpPr>
          <p:spPr>
            <a:xfrm rot="5400000">
              <a:off x="8968524" y="2021465"/>
              <a:ext cx="264096" cy="10596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E1BCC7C-92E9-8163-EB0A-A15BED07C859}"/>
                </a:ext>
              </a:extLst>
            </p:cNvPr>
            <p:cNvSpPr/>
            <p:nvPr/>
          </p:nvSpPr>
          <p:spPr>
            <a:xfrm rot="5400000">
              <a:off x="8687723" y="2028796"/>
              <a:ext cx="214967" cy="10596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AFF42BB-CB7B-CB62-285E-237B88BE2C05}"/>
                </a:ext>
              </a:extLst>
            </p:cNvPr>
            <p:cNvSpPr/>
            <p:nvPr/>
          </p:nvSpPr>
          <p:spPr>
            <a:xfrm rot="5400000">
              <a:off x="8891300" y="2068265"/>
              <a:ext cx="214967" cy="10596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117DE3D-6EA5-F1E3-BA93-E5394A7FAA31}"/>
                </a:ext>
              </a:extLst>
            </p:cNvPr>
            <p:cNvSpPr/>
            <p:nvPr/>
          </p:nvSpPr>
          <p:spPr>
            <a:xfrm rot="5400000">
              <a:off x="8787434" y="2045786"/>
              <a:ext cx="214967" cy="10596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5BA92-1645-3C6E-1516-1FBC9773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9120F1-7CAE-6FD9-737D-682AA025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Sort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08CD08-CC41-58E7-79F2-E515B754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826" y="1995963"/>
            <a:ext cx="8942522" cy="645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Safe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 are items that are safe for children.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98448-DCCC-D2D2-0D53-5B3696BC3AE4}"/>
              </a:ext>
            </a:extLst>
          </p:cNvPr>
          <p:cNvSpPr txBox="1"/>
          <p:nvPr/>
        </p:nvSpPr>
        <p:spPr>
          <a:xfrm>
            <a:off x="1944826" y="3494401"/>
            <a:ext cx="10102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Unsafe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These are items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that are unsafe for children.</a:t>
            </a:r>
            <a:endParaRPr lang="en-US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3C2B5-030E-172F-70AE-42DB7745333E}"/>
              </a:ext>
            </a:extLst>
          </p:cNvPr>
          <p:cNvSpPr txBox="1"/>
          <p:nvPr/>
        </p:nvSpPr>
        <p:spPr>
          <a:xfrm>
            <a:off x="1944826" y="4771368"/>
            <a:ext cx="98891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Safe only if used 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orrectly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These are items that can be safe with adult help.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E526CC-82AC-41CA-BE81-8E3401A9E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499" y="1634555"/>
            <a:ext cx="1302559" cy="1296514"/>
            <a:chOff x="548499" y="1651756"/>
            <a:chExt cx="1302559" cy="129651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ED8D3F6-78D9-4B3C-3FB4-7F538BEEF71D}"/>
                </a:ext>
              </a:extLst>
            </p:cNvPr>
            <p:cNvSpPr/>
            <p:nvPr/>
          </p:nvSpPr>
          <p:spPr>
            <a:xfrm>
              <a:off x="548499" y="1651756"/>
              <a:ext cx="1302559" cy="129651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0800">
              <a:solidFill>
                <a:schemeClr val="tx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201942"/>
                        <a:gd name="connsiteY0" fmla="*/ 1648518 h 3297035"/>
                        <a:gd name="connsiteX1" fmla="*/ 1600971 w 3201942"/>
                        <a:gd name="connsiteY1" fmla="*/ 0 h 3297035"/>
                        <a:gd name="connsiteX2" fmla="*/ 3201942 w 3201942"/>
                        <a:gd name="connsiteY2" fmla="*/ 1648518 h 3297035"/>
                        <a:gd name="connsiteX3" fmla="*/ 1600971 w 3201942"/>
                        <a:gd name="connsiteY3" fmla="*/ 3297036 h 3297035"/>
                        <a:gd name="connsiteX4" fmla="*/ 0 w 3201942"/>
                        <a:gd name="connsiteY4" fmla="*/ 1648518 h 3297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01942" h="3297035" extrusionOk="0">
                          <a:moveTo>
                            <a:pt x="0" y="1648518"/>
                          </a:moveTo>
                          <a:cubicBezTo>
                            <a:pt x="-103177" y="674425"/>
                            <a:pt x="617264" y="37350"/>
                            <a:pt x="1600971" y="0"/>
                          </a:cubicBezTo>
                          <a:cubicBezTo>
                            <a:pt x="2604928" y="25213"/>
                            <a:pt x="3126625" y="740462"/>
                            <a:pt x="3201942" y="1648518"/>
                          </a:cubicBezTo>
                          <a:cubicBezTo>
                            <a:pt x="3166854" y="2593235"/>
                            <a:pt x="2471734" y="3371260"/>
                            <a:pt x="1600971" y="3297036"/>
                          </a:cubicBezTo>
                          <a:cubicBezTo>
                            <a:pt x="605395" y="3236095"/>
                            <a:pt x="81610" y="2597963"/>
                            <a:pt x="0" y="164851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Placeholder 8" descr="Thumbs up sign with solid fill">
              <a:extLst>
                <a:ext uri="{FF2B5EF4-FFF2-40B4-BE49-F238E27FC236}">
                  <a16:creationId xmlns:a16="http://schemas.microsoft.com/office/drawing/2014/main" id="{CB3459CE-396D-3576-825C-330F408B8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322" b="8286"/>
            <a:stretch/>
          </p:blipFill>
          <p:spPr>
            <a:xfrm>
              <a:off x="731043" y="1841300"/>
              <a:ext cx="937469" cy="80060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CDA480-2DC3-C9B5-86A5-96671A6D1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1179" y="3169310"/>
            <a:ext cx="1302559" cy="1296514"/>
            <a:chOff x="548499" y="3107694"/>
            <a:chExt cx="1302559" cy="129651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EED3EC-1872-AD9C-7F4A-2430CE4C72D0}"/>
                </a:ext>
              </a:extLst>
            </p:cNvPr>
            <p:cNvSpPr/>
            <p:nvPr/>
          </p:nvSpPr>
          <p:spPr>
            <a:xfrm>
              <a:off x="548499" y="3107694"/>
              <a:ext cx="1302559" cy="129651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0800">
              <a:solidFill>
                <a:schemeClr val="accent3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201942"/>
                        <a:gd name="connsiteY0" fmla="*/ 1648518 h 3297035"/>
                        <a:gd name="connsiteX1" fmla="*/ 1600971 w 3201942"/>
                        <a:gd name="connsiteY1" fmla="*/ 0 h 3297035"/>
                        <a:gd name="connsiteX2" fmla="*/ 3201942 w 3201942"/>
                        <a:gd name="connsiteY2" fmla="*/ 1648518 h 3297035"/>
                        <a:gd name="connsiteX3" fmla="*/ 1600971 w 3201942"/>
                        <a:gd name="connsiteY3" fmla="*/ 3297036 h 3297035"/>
                        <a:gd name="connsiteX4" fmla="*/ 0 w 3201942"/>
                        <a:gd name="connsiteY4" fmla="*/ 1648518 h 3297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01942" h="3297035" extrusionOk="0">
                          <a:moveTo>
                            <a:pt x="0" y="1648518"/>
                          </a:moveTo>
                          <a:cubicBezTo>
                            <a:pt x="-103177" y="674425"/>
                            <a:pt x="617264" y="37350"/>
                            <a:pt x="1600971" y="0"/>
                          </a:cubicBezTo>
                          <a:cubicBezTo>
                            <a:pt x="2604928" y="25213"/>
                            <a:pt x="3126625" y="740462"/>
                            <a:pt x="3201942" y="1648518"/>
                          </a:cubicBezTo>
                          <a:cubicBezTo>
                            <a:pt x="3166854" y="2593235"/>
                            <a:pt x="2471734" y="3371260"/>
                            <a:pt x="1600971" y="3297036"/>
                          </a:cubicBezTo>
                          <a:cubicBezTo>
                            <a:pt x="605395" y="3236095"/>
                            <a:pt x="81610" y="2597963"/>
                            <a:pt x="0" y="164851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Placeholder 8" descr="Thumbs up sign with solid fill">
              <a:extLst>
                <a:ext uri="{FF2B5EF4-FFF2-40B4-BE49-F238E27FC236}">
                  <a16:creationId xmlns:a16="http://schemas.microsoft.com/office/drawing/2014/main" id="{61011F1D-2B06-1B04-1267-00A7603AE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6322" b="8286"/>
            <a:stretch/>
          </p:blipFill>
          <p:spPr>
            <a:xfrm flipV="1">
              <a:off x="731043" y="3406274"/>
              <a:ext cx="937469" cy="83725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01A5A9-D300-EF18-8681-B7EA362E9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499" y="4723275"/>
            <a:ext cx="1302559" cy="1296514"/>
            <a:chOff x="548499" y="4670163"/>
            <a:chExt cx="1302559" cy="129651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816722-B805-6BC3-3B32-4687BB65F59A}"/>
                </a:ext>
              </a:extLst>
            </p:cNvPr>
            <p:cNvSpPr/>
            <p:nvPr/>
          </p:nvSpPr>
          <p:spPr>
            <a:xfrm>
              <a:off x="548499" y="4670163"/>
              <a:ext cx="1302559" cy="12965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201942"/>
                        <a:gd name="connsiteY0" fmla="*/ 1648518 h 3297035"/>
                        <a:gd name="connsiteX1" fmla="*/ 1600971 w 3201942"/>
                        <a:gd name="connsiteY1" fmla="*/ 0 h 3297035"/>
                        <a:gd name="connsiteX2" fmla="*/ 3201942 w 3201942"/>
                        <a:gd name="connsiteY2" fmla="*/ 1648518 h 3297035"/>
                        <a:gd name="connsiteX3" fmla="*/ 1600971 w 3201942"/>
                        <a:gd name="connsiteY3" fmla="*/ 3297036 h 3297035"/>
                        <a:gd name="connsiteX4" fmla="*/ 0 w 3201942"/>
                        <a:gd name="connsiteY4" fmla="*/ 1648518 h 3297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01942" h="3297035" extrusionOk="0">
                          <a:moveTo>
                            <a:pt x="0" y="1648518"/>
                          </a:moveTo>
                          <a:cubicBezTo>
                            <a:pt x="-103177" y="674425"/>
                            <a:pt x="617264" y="37350"/>
                            <a:pt x="1600971" y="0"/>
                          </a:cubicBezTo>
                          <a:cubicBezTo>
                            <a:pt x="2604928" y="25213"/>
                            <a:pt x="3126625" y="740462"/>
                            <a:pt x="3201942" y="1648518"/>
                          </a:cubicBezTo>
                          <a:cubicBezTo>
                            <a:pt x="3166854" y="2593235"/>
                            <a:pt x="2471734" y="3371260"/>
                            <a:pt x="1600971" y="3297036"/>
                          </a:cubicBezTo>
                          <a:cubicBezTo>
                            <a:pt x="605395" y="3236095"/>
                            <a:pt x="81610" y="2597963"/>
                            <a:pt x="0" y="164851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411B18-880F-543A-04D9-C2D33D549D98}"/>
                </a:ext>
              </a:extLst>
            </p:cNvPr>
            <p:cNvGrpSpPr/>
            <p:nvPr/>
          </p:nvGrpSpPr>
          <p:grpSpPr>
            <a:xfrm>
              <a:off x="752629" y="5136321"/>
              <a:ext cx="915883" cy="470422"/>
              <a:chOff x="8742226" y="1937812"/>
              <a:chExt cx="566398" cy="29091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1B06D3-EF91-4059-41CB-F56B1130406F}"/>
                  </a:ext>
                </a:extLst>
              </p:cNvPr>
              <p:cNvSpPr/>
              <p:nvPr/>
            </p:nvSpPr>
            <p:spPr>
              <a:xfrm>
                <a:off x="8745307" y="2020405"/>
                <a:ext cx="408245" cy="11113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2993BA1-2EC0-7A5E-830A-045599CFC458}"/>
                  </a:ext>
                </a:extLst>
              </p:cNvPr>
              <p:cNvSpPr/>
              <p:nvPr/>
            </p:nvSpPr>
            <p:spPr>
              <a:xfrm rot="21011792">
                <a:off x="8749086" y="1937812"/>
                <a:ext cx="408590" cy="200148"/>
              </a:xfrm>
              <a:prstGeom prst="roundRect">
                <a:avLst>
                  <a:gd name="adj" fmla="val 3145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C2F84EA-0232-4050-7A86-2819A625D5DA}"/>
                  </a:ext>
                </a:extLst>
              </p:cNvPr>
              <p:cNvSpPr/>
              <p:nvPr/>
            </p:nvSpPr>
            <p:spPr>
              <a:xfrm>
                <a:off x="9044528" y="2015030"/>
                <a:ext cx="264096" cy="105961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451812F-678D-11D9-E028-62BF054799FF}"/>
                  </a:ext>
                </a:extLst>
              </p:cNvPr>
              <p:cNvSpPr/>
              <p:nvPr/>
            </p:nvSpPr>
            <p:spPr>
              <a:xfrm rot="5400000">
                <a:off x="8968524" y="2021465"/>
                <a:ext cx="264096" cy="105961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1CDD4C6-2ED2-EF82-4FD5-B91CC3AE9E85}"/>
                  </a:ext>
                </a:extLst>
              </p:cNvPr>
              <p:cNvSpPr/>
              <p:nvPr/>
            </p:nvSpPr>
            <p:spPr>
              <a:xfrm rot="5400000">
                <a:off x="8687723" y="2028796"/>
                <a:ext cx="214967" cy="105961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9C0CC7F7-49F1-85E9-F4A7-9268FB825396}"/>
                  </a:ext>
                </a:extLst>
              </p:cNvPr>
              <p:cNvSpPr/>
              <p:nvPr/>
            </p:nvSpPr>
            <p:spPr>
              <a:xfrm rot="5400000">
                <a:off x="8891300" y="2068265"/>
                <a:ext cx="214967" cy="105961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3D641DA2-6DD8-00AF-3EFA-5ED4857B2113}"/>
                  </a:ext>
                </a:extLst>
              </p:cNvPr>
              <p:cNvSpPr/>
              <p:nvPr/>
            </p:nvSpPr>
            <p:spPr>
              <a:xfrm rot="5400000">
                <a:off x="8787434" y="2045786"/>
                <a:ext cx="214967" cy="105961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CD15F-6EF4-7DEA-A517-1DD61DA3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5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5886-CFC4-82AC-FA46-CAEBB081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1</a:t>
            </a:r>
          </a:p>
        </p:txBody>
      </p:sp>
      <p:pic>
        <p:nvPicPr>
          <p:cNvPr id="7" name="Content Placeholder 6" descr="Apple">
            <a:extLst>
              <a:ext uri="{FF2B5EF4-FFF2-40B4-BE49-F238E27FC236}">
                <a16:creationId xmlns:a16="http://schemas.microsoft.com/office/drawing/2014/main" id="{529A1394-FBE2-5C91-4950-B88112025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4871" y="779463"/>
            <a:ext cx="5628834" cy="5081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15095-5546-D0A4-5D9E-EAF03207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9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068D0A-A1EE-9602-7C85-2323F391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2</a:t>
            </a:r>
          </a:p>
        </p:txBody>
      </p:sp>
      <p:pic>
        <p:nvPicPr>
          <p:cNvPr id="7" name="Content Placeholder 6" descr="Bottle of bleach">
            <a:extLst>
              <a:ext uri="{FF2B5EF4-FFF2-40B4-BE49-F238E27FC236}">
                <a16:creationId xmlns:a16="http://schemas.microsoft.com/office/drawing/2014/main" id="{5BC9DDD3-5ECC-CA2E-F170-A1725AF3C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58392" y="417093"/>
            <a:ext cx="3044501" cy="58237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25241-43A1-1883-4903-2E17CA67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0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CA73F-5A3B-5B28-3589-85E66F4AB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6761B7E-FA7C-4931-B105-ABC90888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3</a:t>
            </a:r>
          </a:p>
        </p:txBody>
      </p:sp>
      <p:pic>
        <p:nvPicPr>
          <p:cNvPr id="10" name="Content Placeholder 9" descr="Epi-pen">
            <a:extLst>
              <a:ext uri="{FF2B5EF4-FFF2-40B4-BE49-F238E27FC236}">
                <a16:creationId xmlns:a16="http://schemas.microsoft.com/office/drawing/2014/main" id="{84223CD8-B41D-2BB1-CD60-ECD3BE310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4665" y="1262855"/>
            <a:ext cx="6172200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D3A3-BD91-E666-D036-72F97271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21379FF-4FEA-DDBB-3F40-0A1C644D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4</a:t>
            </a:r>
          </a:p>
        </p:txBody>
      </p:sp>
      <p:pic>
        <p:nvPicPr>
          <p:cNvPr id="7" name="Content Placeholder 6" descr="Bottle of children's vitamins">
            <a:extLst>
              <a:ext uri="{FF2B5EF4-FFF2-40B4-BE49-F238E27FC236}">
                <a16:creationId xmlns:a16="http://schemas.microsoft.com/office/drawing/2014/main" id="{93EDDB4F-DC3C-0713-E237-18AD347B2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0599" y="784453"/>
            <a:ext cx="3462290" cy="53553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B7D46-8E78-65CE-DE81-9BF60149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52379AA-EA25-636E-4498-99D980F6D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5</a:t>
            </a:r>
          </a:p>
        </p:txBody>
      </p:sp>
      <p:pic>
        <p:nvPicPr>
          <p:cNvPr id="7" name="Content Placeholder 6" descr="Cigarette">
            <a:extLst>
              <a:ext uri="{FF2B5EF4-FFF2-40B4-BE49-F238E27FC236}">
                <a16:creationId xmlns:a16="http://schemas.microsoft.com/office/drawing/2014/main" id="{AC5623E7-B267-C5F8-0923-775AC401C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12209" y="1242224"/>
            <a:ext cx="5831401" cy="43735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28EDF-800E-2C15-0A4B-FBE8468D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0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B340C38-E8F4-A9E5-285C-5AC9FCD9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6</a:t>
            </a:r>
          </a:p>
        </p:txBody>
      </p:sp>
      <p:pic>
        <p:nvPicPr>
          <p:cNvPr id="7" name="Content Placeholder 6" descr="Toothpaste">
            <a:extLst>
              <a:ext uri="{FF2B5EF4-FFF2-40B4-BE49-F238E27FC236}">
                <a16:creationId xmlns:a16="http://schemas.microsoft.com/office/drawing/2014/main" id="{35EE124E-F819-F474-D935-C275B026D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4665" y="1262855"/>
            <a:ext cx="6172200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760CC-9F78-4D61-A474-84F8CA99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F43ED-4ED5-045F-3FAC-644F43CB0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AF3F86-02FD-AC2D-27F5-3ECABCD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7</a:t>
            </a:r>
          </a:p>
        </p:txBody>
      </p:sp>
      <p:pic>
        <p:nvPicPr>
          <p:cNvPr id="9" name="Content Placeholder 8" descr="Asthma inhaler">
            <a:extLst>
              <a:ext uri="{FF2B5EF4-FFF2-40B4-BE49-F238E27FC236}">
                <a16:creationId xmlns:a16="http://schemas.microsoft.com/office/drawing/2014/main" id="{7C8857AB-ECB1-14D8-9235-2351DA2E1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93259" y="779463"/>
            <a:ext cx="5808459" cy="5081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DB217-0F4B-7692-6038-CADAE839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6B455F4-43CF-15A9-2F32-8585AA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8</a:t>
            </a:r>
          </a:p>
        </p:txBody>
      </p:sp>
      <p:pic>
        <p:nvPicPr>
          <p:cNvPr id="7" name="Content Placeholder 6" descr="Energy drinks">
            <a:extLst>
              <a:ext uri="{FF2B5EF4-FFF2-40B4-BE49-F238E27FC236}">
                <a16:creationId xmlns:a16="http://schemas.microsoft.com/office/drawing/2014/main" id="{3E378929-63F0-F51D-353A-C76767821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24500" y="1005680"/>
            <a:ext cx="6172200" cy="46291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96E12-E9C0-B66D-103D-C9FFA7F8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3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Essential Questions</a:t>
            </a:r>
          </a:p>
        </p:txBody>
      </p:sp>
      <p:sp>
        <p:nvSpPr>
          <p:cNvPr id="583" name="Google Shape;583;p73"/>
          <p:cNvSpPr txBox="1">
            <a:spLocks noGrp="1"/>
          </p:cNvSpPr>
          <p:nvPr>
            <p:ph idx="1"/>
          </p:nvPr>
        </p:nvSpPr>
        <p:spPr>
          <a:xfrm>
            <a:off x="5183188" y="779647"/>
            <a:ext cx="6623048" cy="508140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2200"/>
              </a:spcBef>
            </a:pPr>
            <a:r>
              <a:rPr lang="en-US" sz="3600" dirty="0"/>
              <a:t>What are some reasons people take medicine?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What can make medicine and other substances helpful or harmful to my body?</a:t>
            </a:r>
          </a:p>
          <a:p>
            <a:pPr>
              <a:spcBef>
                <a:spcPts val="2200"/>
              </a:spcBef>
            </a:pPr>
            <a:r>
              <a:rPr lang="en-US" sz="3600"/>
              <a:t>How can my trusted adult help me make safe choices about substances?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1681600-6922-6E96-39F7-BF7817CC3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990" y="2470708"/>
            <a:ext cx="3871912" cy="38719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4B9B9AB-566C-F679-D637-94C1A5D2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64" y="2346968"/>
            <a:ext cx="3871912" cy="38719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AFE16-8EE2-007C-1EBB-E1818BA2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73E039-54DA-17B8-63DB-9FF941F8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9</a:t>
            </a:r>
          </a:p>
        </p:txBody>
      </p:sp>
      <p:pic>
        <p:nvPicPr>
          <p:cNvPr id="7" name="Content Placeholder 6" descr="Bottle of benadryl">
            <a:extLst>
              <a:ext uri="{FF2B5EF4-FFF2-40B4-BE49-F238E27FC236}">
                <a16:creationId xmlns:a16="http://schemas.microsoft.com/office/drawing/2014/main" id="{AEB907AD-9F9B-376B-91D4-9DDC77DD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2624" y="802893"/>
            <a:ext cx="3931825" cy="52522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2A71-4952-09DA-3412-F8190BD0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9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5632597-73B1-C9BE-71C9-259D3DF3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10</a:t>
            </a:r>
          </a:p>
        </p:txBody>
      </p:sp>
      <p:pic>
        <p:nvPicPr>
          <p:cNvPr id="7" name="Content Placeholder 6" descr="Water bottle">
            <a:extLst>
              <a:ext uri="{FF2B5EF4-FFF2-40B4-BE49-F238E27FC236}">
                <a16:creationId xmlns:a16="http://schemas.microsoft.com/office/drawing/2014/main" id="{1B6E8362-8E2C-9C5B-4431-C9CC1BB4C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8796" y="779463"/>
            <a:ext cx="3400983" cy="5081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2D5E3-406E-DF3D-9918-1CAE60D3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6B4F58-5807-3A3D-6F44-711667F1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Substance</a:t>
            </a:r>
            <a:br>
              <a:rPr lang="en-US" dirty="0"/>
            </a:br>
            <a:r>
              <a:rPr lang="en-US" sz="20000" b="1" dirty="0"/>
              <a:t>11</a:t>
            </a:r>
          </a:p>
        </p:txBody>
      </p:sp>
      <p:pic>
        <p:nvPicPr>
          <p:cNvPr id="7" name="Content Placeholder 6" descr="Laundry detergent pods">
            <a:extLst>
              <a:ext uri="{FF2B5EF4-FFF2-40B4-BE49-F238E27FC236}">
                <a16:creationId xmlns:a16="http://schemas.microsoft.com/office/drawing/2014/main" id="{2C135E4F-A55D-53DC-3EF6-B1BC8E1DE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22155" y="1261850"/>
            <a:ext cx="6172200" cy="41168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524CB-7ABF-731B-D3FB-096A20A4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62BF7-A6B0-5DDE-5B99-40AA96995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7E0933-D670-6394-21C6-B55EFE94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Two Items in Your House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03A97-7EDA-5810-568B-E98E5271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8" y="1757221"/>
            <a:ext cx="10868182" cy="4109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dirty="0"/>
              <a:t>Complete the sentence frame:</a:t>
            </a:r>
          </a:p>
          <a:p>
            <a:endParaRPr lang="en-US" sz="4200" dirty="0"/>
          </a:p>
          <a:p>
            <a:pPr marL="0" indent="0">
              <a:buNone/>
            </a:pPr>
            <a:r>
              <a:rPr lang="en-US" sz="4200" dirty="0"/>
              <a:t>I chose the substance _____________________.</a:t>
            </a:r>
          </a:p>
          <a:p>
            <a:pPr marL="0" indent="0">
              <a:buNone/>
            </a:pPr>
            <a:r>
              <a:rPr lang="en-US" sz="4200" dirty="0"/>
              <a:t>_______________ is safe/unsafe/safe only if used correctly because ____________________</a:t>
            </a:r>
          </a:p>
          <a:p>
            <a:pPr marL="0" indent="0">
              <a:buNone/>
            </a:pPr>
            <a:r>
              <a:rPr lang="en-US" sz="4200" dirty="0"/>
              <a:t>_______________________________________.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E8A7-5D96-9015-1023-733C1012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03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490B76-E3A4-F261-B75B-A475C958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Scenario</a:t>
            </a:r>
            <a:br>
              <a:rPr lang="en-US" dirty="0"/>
            </a:br>
            <a:r>
              <a:rPr lang="en-US" sz="20000" b="1" dirty="0"/>
              <a:t>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5BF79-3F19-5C1F-AECF-B676D21D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779647"/>
            <a:ext cx="6615235" cy="50814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200" dirty="0"/>
              <a:t>You find a small pill on the floor at home, and you are not sure where it came from.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b="1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81A9C-1AF0-4856-1843-136D5073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53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2A481-FAF9-BEFB-EBF8-73A5ABEAC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0CDA5D9-5482-B3DD-634A-96184089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Scenario</a:t>
            </a:r>
            <a:br>
              <a:rPr lang="en-US" dirty="0"/>
            </a:br>
            <a:r>
              <a:rPr lang="en-US" sz="20000" b="1" dirty="0"/>
              <a:t>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D18421-E1D7-D1B8-2B06-3A92A3998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779647"/>
            <a:ext cx="6730645" cy="50814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200" dirty="0"/>
              <a:t>Your friend has something that looks like candy, but it smells weird and doesn’t have a wrapper. They want to try it.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b="1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F678D-FAB7-D833-ECB6-D85DBE84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1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C8AEA-FCE5-64EC-274D-9AF62BD7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D56AB39-02F8-7464-138B-EB900ACA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5" y="2057447"/>
            <a:ext cx="3931826" cy="25256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Scenario</a:t>
            </a:r>
            <a:br>
              <a:rPr lang="en-US" dirty="0"/>
            </a:br>
            <a:r>
              <a:rPr lang="en-US" sz="20000" b="1" dirty="0"/>
              <a:t>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4B361A-9CBC-BC22-69CF-AD0944923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779647"/>
            <a:ext cx="6668501" cy="50814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200" dirty="0"/>
              <a:t>You see a bottle of medicine in your bathroom cabinet. It smells sweet, and you want to try it.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b="1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E745-9FAC-87F0-6848-7AA7AAB0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42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>
          <a:extLst>
            <a:ext uri="{FF2B5EF4-FFF2-40B4-BE49-F238E27FC236}">
              <a16:creationId xmlns:a16="http://schemas.microsoft.com/office/drawing/2014/main" id="{A6DDB196-7F0F-395C-F603-9BB5D62DA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3">
            <a:extLst>
              <a:ext uri="{FF2B5EF4-FFF2-40B4-BE49-F238E27FC236}">
                <a16:creationId xmlns:a16="http://schemas.microsoft.com/office/drawing/2014/main" id="{2ECB91E6-2950-8F95-4817-5E0FDDFA29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Essential Questions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583" name="Google Shape;583;p73">
            <a:extLst>
              <a:ext uri="{FF2B5EF4-FFF2-40B4-BE49-F238E27FC236}">
                <a16:creationId xmlns:a16="http://schemas.microsoft.com/office/drawing/2014/main" id="{444CDDAC-FADE-215A-06CA-C781492243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2200"/>
              </a:spcBef>
            </a:pPr>
            <a:r>
              <a:rPr lang="en-US" sz="3600" dirty="0"/>
              <a:t>What are some reasons people take medicine?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What can make medicine and other substances helpful or harmful to my body?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How can my trusted adult help me make safe choices about substances?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D4B7FD-2A39-74E9-86D3-B97DA92F2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990" y="2603876"/>
            <a:ext cx="3871912" cy="38719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FA06A5-A971-5C78-924E-D6F833BA2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64" y="2480136"/>
            <a:ext cx="3871912" cy="38719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992F1-D281-D51A-E5BD-2119E57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56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>
          <a:extLst>
            <a:ext uri="{FF2B5EF4-FFF2-40B4-BE49-F238E27FC236}">
              <a16:creationId xmlns:a16="http://schemas.microsoft.com/office/drawing/2014/main" id="{0917730A-5E4E-3E2B-4D5A-455CB565D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3">
            <a:extLst>
              <a:ext uri="{FF2B5EF4-FFF2-40B4-BE49-F238E27FC236}">
                <a16:creationId xmlns:a16="http://schemas.microsoft.com/office/drawing/2014/main" id="{320F25EC-A690-27E0-374D-D79FC8CBA3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Learning Goals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583" name="Google Shape;583;p73">
            <a:extLst>
              <a:ext uri="{FF2B5EF4-FFF2-40B4-BE49-F238E27FC236}">
                <a16:creationId xmlns:a16="http://schemas.microsoft.com/office/drawing/2014/main" id="{EA418AF4-4002-8083-0D06-5AD96E9415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8" y="779646"/>
            <a:ext cx="6172200" cy="5360147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spcBef>
                <a:spcPts val="2200"/>
              </a:spcBef>
            </a:pPr>
            <a:r>
              <a:rPr lang="en-US" sz="3600" dirty="0"/>
              <a:t>I can name two examples of why people take medicine.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I can describe basic safety rules for medicine.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I can tell the difference between helpful and harmful substances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I can make choices that help me stay safe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FC6FFECA-BAE2-538F-8C1B-1371818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624" b="10624"/>
          <a:stretch/>
        </p:blipFill>
        <p:spPr>
          <a:xfrm>
            <a:off x="0" y="2271711"/>
            <a:ext cx="4733882" cy="3728061"/>
          </a:xfrm>
          <a:prstGeom prst="rect">
            <a:avLst/>
          </a:prstGeom>
        </p:spPr>
      </p:pic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18BFBF54-E8EB-3DD3-BBE0-626FADD9E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624" b="10624"/>
          <a:stretch/>
        </p:blipFill>
        <p:spPr>
          <a:xfrm>
            <a:off x="-100625" y="2188011"/>
            <a:ext cx="4733882" cy="37280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3C9F9-85F1-47F1-4648-DF7039CA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0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DD95B-AA55-96A7-C843-9EF157358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04D9-B410-4F02-1C8D-00A57331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What You Know With a Partner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B71DC-D754-BB2C-05A6-43552A24E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200" dirty="0"/>
              <a:t>What is one action you can take to keep yourself and your community safe with medicine?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E897DD-2057-EECD-512F-30B165F0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263" y="2294155"/>
            <a:ext cx="4386866" cy="438686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1071417-8417-6591-008B-B4CDC98E1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329" y="2171701"/>
            <a:ext cx="4386866" cy="43868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172F6-6C12-771B-667E-C6791240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4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>
          <a:extLst>
            <a:ext uri="{FF2B5EF4-FFF2-40B4-BE49-F238E27FC236}">
              <a16:creationId xmlns:a16="http://schemas.microsoft.com/office/drawing/2014/main" id="{52E35B9C-01E8-C109-D813-94EE8766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3">
            <a:extLst>
              <a:ext uri="{FF2B5EF4-FFF2-40B4-BE49-F238E27FC236}">
                <a16:creationId xmlns:a16="http://schemas.microsoft.com/office/drawing/2014/main" id="{F07F54D5-A818-6574-41CA-E598A7F3FF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Learning Goals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9F36CD44-4A47-280D-D181-0816791B3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624" b="10624"/>
          <a:stretch/>
        </p:blipFill>
        <p:spPr>
          <a:xfrm>
            <a:off x="0" y="2271711"/>
            <a:ext cx="4733882" cy="3728061"/>
          </a:xfrm>
          <a:prstGeom prst="rect">
            <a:avLst/>
          </a:prstGeom>
        </p:spPr>
      </p:pic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F92E56E6-69A7-3E80-9CA1-C93AC7F2E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624" b="10624"/>
          <a:stretch/>
        </p:blipFill>
        <p:spPr>
          <a:xfrm>
            <a:off x="-100625" y="2188011"/>
            <a:ext cx="4733882" cy="3728061"/>
          </a:xfrm>
          <a:prstGeom prst="rect">
            <a:avLst/>
          </a:prstGeom>
        </p:spPr>
      </p:pic>
      <p:sp>
        <p:nvSpPr>
          <p:cNvPr id="11" name="Google Shape;583;p73">
            <a:extLst>
              <a:ext uri="{FF2B5EF4-FFF2-40B4-BE49-F238E27FC236}">
                <a16:creationId xmlns:a16="http://schemas.microsoft.com/office/drawing/2014/main" id="{4F7036DB-CE43-6EEC-28B3-73067AD1D6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8" y="779647"/>
            <a:ext cx="6172200" cy="528380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spcBef>
                <a:spcPts val="2200"/>
              </a:spcBef>
            </a:pPr>
            <a:r>
              <a:rPr lang="en-US" sz="3600" dirty="0"/>
              <a:t>I can name two examples of why people take medicine.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I can describe basic safety rules for medicine.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I can tell the difference between helpful and harmful substances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I can make choices that help me stay safe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0AA46-599C-95F9-C8B6-DB06110C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6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32BE5-AF00-6C3E-BC92-CDCDE003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dirty="0"/>
              <a:t>Why do you think people take medicine?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15BBA1-1415-DB7A-E78D-9D53F58D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1105730" cy="4109010"/>
          </a:xfrm>
        </p:spPr>
        <p:txBody>
          <a:bodyPr>
            <a:normAutofit/>
          </a:bodyPr>
          <a:lstStyle/>
          <a:p>
            <a:r>
              <a:rPr lang="en-US" sz="4200" dirty="0"/>
              <a:t>Medicine helps prevent people from getting sick. </a:t>
            </a:r>
            <a:br>
              <a:rPr lang="en-US" sz="4200" dirty="0"/>
            </a:br>
            <a:endParaRPr lang="en-US" sz="4200" dirty="0"/>
          </a:p>
          <a:p>
            <a:r>
              <a:rPr lang="en-US" sz="4200" dirty="0"/>
              <a:t>Medicine makes people feel better when they are sick.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47102-20D7-42A8-E00C-818820EE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31020-551A-AFB5-12D0-F74FE839C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2A1EE9-9D4D-C6B6-DB78-2AD3031A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rules for taking medicine?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27FA25-0E68-5878-4402-E7A11498C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A trusted adult should always help. </a:t>
            </a:r>
            <a:br>
              <a:rPr lang="en-US" sz="4200" dirty="0"/>
            </a:br>
            <a:endParaRPr lang="en-US" sz="4200" dirty="0"/>
          </a:p>
          <a:p>
            <a:r>
              <a:rPr lang="en-US" sz="4200" dirty="0"/>
              <a:t>A trusted adult can make sure people take the right amount.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535C1-2A78-7033-914A-8FE8913A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4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1A8227-6E4C-167E-49B8-0AEDD5FA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-1752600"/>
            <a:ext cx="10784541" cy="1026460"/>
          </a:xfrm>
        </p:spPr>
        <p:txBody>
          <a:bodyPr/>
          <a:lstStyle/>
          <a:p>
            <a:r>
              <a:rPr lang="en-US" dirty="0"/>
              <a:t>Example Prescription (1)</a:t>
            </a:r>
          </a:p>
        </p:txBody>
      </p:sp>
      <p:grpSp>
        <p:nvGrpSpPr>
          <p:cNvPr id="2100" name="Group 2099" descr="Example of a prescription label">
            <a:extLst>
              <a:ext uri="{FF2B5EF4-FFF2-40B4-BE49-F238E27FC236}">
                <a16:creationId xmlns:a16="http://schemas.microsoft.com/office/drawing/2014/main" id="{D53E6A79-4855-0139-1C64-F747F0B8CEB9}"/>
              </a:ext>
            </a:extLst>
          </p:cNvPr>
          <p:cNvGrpSpPr/>
          <p:nvPr/>
        </p:nvGrpSpPr>
        <p:grpSpPr>
          <a:xfrm>
            <a:off x="3398519" y="1080403"/>
            <a:ext cx="8075801" cy="4952371"/>
            <a:chOff x="3021723" y="1204050"/>
            <a:chExt cx="7664764" cy="4700308"/>
          </a:xfrm>
        </p:grpSpPr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EB30AFD9-AC67-8B8E-20A2-725723C30B48}"/>
                </a:ext>
              </a:extLst>
            </p:cNvPr>
            <p:cNvGrpSpPr/>
            <p:nvPr/>
          </p:nvGrpSpPr>
          <p:grpSpPr>
            <a:xfrm>
              <a:off x="3021723" y="1222335"/>
              <a:ext cx="7658100" cy="4682023"/>
              <a:chOff x="2590800" y="1222335"/>
              <a:chExt cx="7658100" cy="468202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D378185-11C6-903A-9A89-366428D2686B}"/>
                  </a:ext>
                </a:extLst>
              </p:cNvPr>
              <p:cNvGrpSpPr/>
              <p:nvPr/>
            </p:nvGrpSpPr>
            <p:grpSpPr>
              <a:xfrm>
                <a:off x="2590800" y="1222335"/>
                <a:ext cx="7658100" cy="4682023"/>
                <a:chOff x="4769826" y="3094892"/>
                <a:chExt cx="2271347" cy="1951893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31BCBBD-2439-999C-3DF5-ADBDA06E0895}"/>
                    </a:ext>
                  </a:extLst>
                </p:cNvPr>
                <p:cNvSpPr/>
                <p:nvPr/>
              </p:nvSpPr>
              <p:spPr>
                <a:xfrm>
                  <a:off x="4769826" y="3094892"/>
                  <a:ext cx="1622170" cy="1951893"/>
                </a:xfrm>
                <a:prstGeom prst="rect">
                  <a:avLst/>
                </a:prstGeom>
                <a:solidFill>
                  <a:srgbClr val="EFEBE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4A34CFE-8995-D3BD-7130-A328990DD891}"/>
                    </a:ext>
                  </a:extLst>
                </p:cNvPr>
                <p:cNvSpPr/>
                <p:nvPr/>
              </p:nvSpPr>
              <p:spPr>
                <a:xfrm>
                  <a:off x="6391996" y="3094892"/>
                  <a:ext cx="649177" cy="1951893"/>
                </a:xfrm>
                <a:prstGeom prst="rect">
                  <a:avLst/>
                </a:prstGeom>
                <a:solidFill>
                  <a:srgbClr val="EFEBE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049AA91-4653-6DC5-43E1-4C195C82301F}"/>
                    </a:ext>
                  </a:extLst>
                </p:cNvPr>
                <p:cNvSpPr/>
                <p:nvPr/>
              </p:nvSpPr>
              <p:spPr>
                <a:xfrm>
                  <a:off x="4769826" y="3571875"/>
                  <a:ext cx="2271347" cy="219075"/>
                </a:xfrm>
                <a:prstGeom prst="rect">
                  <a:avLst/>
                </a:prstGeom>
                <a:solidFill>
                  <a:srgbClr val="93BF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D19355A-F3D6-AD64-98B6-079D4EBB1310}"/>
                    </a:ext>
                  </a:extLst>
                </p:cNvPr>
                <p:cNvSpPr/>
                <p:nvPr/>
              </p:nvSpPr>
              <p:spPr>
                <a:xfrm>
                  <a:off x="4769826" y="4158395"/>
                  <a:ext cx="2271347" cy="558678"/>
                </a:xfrm>
                <a:prstGeom prst="rect">
                  <a:avLst/>
                </a:prstGeom>
                <a:solidFill>
                  <a:srgbClr val="93BF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85E7E0-5195-3B44-1039-9E92FE249CF6}"/>
                    </a:ext>
                  </a:extLst>
                </p:cNvPr>
                <p:cNvSpPr/>
                <p:nvPr/>
              </p:nvSpPr>
              <p:spPr>
                <a:xfrm>
                  <a:off x="4848946" y="3146044"/>
                  <a:ext cx="271206" cy="381205"/>
                </a:xfrm>
                <a:prstGeom prst="rect">
                  <a:avLst/>
                </a:prstGeom>
                <a:solidFill>
                  <a:srgbClr val="DE322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289B73F-C2F5-FA35-1FB1-B4388A45D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</a:blip>
              <a:stretch>
                <a:fillRect/>
              </a:stretch>
            </p:blipFill>
            <p:spPr>
              <a:xfrm>
                <a:off x="2990863" y="1495328"/>
                <a:ext cx="647797" cy="645707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4A3CA3-A0E3-9577-9DB8-A88EA7AADA57}"/>
                  </a:ext>
                </a:extLst>
              </p:cNvPr>
              <p:cNvSpPr txBox="1"/>
              <p:nvPr/>
            </p:nvSpPr>
            <p:spPr>
              <a:xfrm>
                <a:off x="3824298" y="1512968"/>
                <a:ext cx="3765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Pharmacy Name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C350BC-8432-343A-614A-99565C907BB1}"/>
                  </a:ext>
                </a:extLst>
              </p:cNvPr>
              <p:cNvSpPr txBox="1"/>
              <p:nvPr/>
            </p:nvSpPr>
            <p:spPr>
              <a:xfrm>
                <a:off x="2716367" y="2420129"/>
                <a:ext cx="2040690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Amoxicillin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C6064D-FCA7-E6D4-AB87-8F6A8B18B719}"/>
                  </a:ext>
                </a:extLst>
              </p:cNvPr>
              <p:cNvSpPr txBox="1"/>
              <p:nvPr/>
            </p:nvSpPr>
            <p:spPr>
              <a:xfrm>
                <a:off x="6236770" y="2420129"/>
                <a:ext cx="2096690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250 mg pill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837E39-E878-49D4-B96A-FFEE92A313B0}"/>
                  </a:ext>
                </a:extLst>
              </p:cNvPr>
              <p:cNvSpPr txBox="1"/>
              <p:nvPr/>
            </p:nvSpPr>
            <p:spPr>
              <a:xfrm>
                <a:off x="8622162" y="2420129"/>
                <a:ext cx="1450161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Qty: 10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81E2CC-288D-884B-5C6C-2E5862DAE4A6}"/>
                  </a:ext>
                </a:extLst>
              </p:cNvPr>
              <p:cNvSpPr txBox="1"/>
              <p:nvPr/>
            </p:nvSpPr>
            <p:spPr>
              <a:xfrm>
                <a:off x="2688676" y="3105070"/>
                <a:ext cx="6068754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Take 1 pill by mouth 2 times a day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858376-A623-2604-B8AD-73F14A56B757}"/>
                  </a:ext>
                </a:extLst>
              </p:cNvPr>
              <p:cNvSpPr txBox="1"/>
              <p:nvPr/>
            </p:nvSpPr>
            <p:spPr>
              <a:xfrm>
                <a:off x="2688675" y="3820674"/>
                <a:ext cx="2573966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Jasmine Smith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E3F398-8563-7D43-7A41-42147C3B6481}"/>
                  </a:ext>
                </a:extLst>
              </p:cNvPr>
              <p:cNvSpPr txBox="1"/>
              <p:nvPr/>
            </p:nvSpPr>
            <p:spPr>
              <a:xfrm>
                <a:off x="2688675" y="4201907"/>
                <a:ext cx="25739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111 Street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5AD275-9753-4890-0B97-9399029433EC}"/>
                  </a:ext>
                </a:extLst>
              </p:cNvPr>
              <p:cNvSpPr txBox="1"/>
              <p:nvPr/>
            </p:nvSpPr>
            <p:spPr>
              <a:xfrm>
                <a:off x="2705706" y="4583140"/>
                <a:ext cx="32950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City, Oregon 11111</a:t>
                </a:r>
              </a:p>
            </p:txBody>
          </p:sp>
          <p:sp>
            <p:nvSpPr>
              <p:cNvPr id="2048" name="TextBox 2047">
                <a:extLst>
                  <a:ext uri="{FF2B5EF4-FFF2-40B4-BE49-F238E27FC236}">
                    <a16:creationId xmlns:a16="http://schemas.microsoft.com/office/drawing/2014/main" id="{6D20747F-CE3A-7DAD-55A0-2C94CC29D945}"/>
                  </a:ext>
                </a:extLst>
              </p:cNvPr>
              <p:cNvSpPr txBox="1"/>
              <p:nvPr/>
            </p:nvSpPr>
            <p:spPr>
              <a:xfrm>
                <a:off x="7183040" y="5338918"/>
                <a:ext cx="1955191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Refills: 0</a:t>
                </a:r>
              </a:p>
            </p:txBody>
          </p:sp>
        </p:grpSp>
        <p:sp>
          <p:nvSpPr>
            <p:cNvPr id="2099" name="Rectangle 2098">
              <a:extLst>
                <a:ext uri="{FF2B5EF4-FFF2-40B4-BE49-F238E27FC236}">
                  <a16:creationId xmlns:a16="http://schemas.microsoft.com/office/drawing/2014/main" id="{62C6FF2F-56FF-59E8-29BF-48E4E6E4E231}"/>
                </a:ext>
              </a:extLst>
            </p:cNvPr>
            <p:cNvSpPr/>
            <p:nvPr/>
          </p:nvSpPr>
          <p:spPr>
            <a:xfrm>
              <a:off x="3028387" y="1204050"/>
              <a:ext cx="7658100" cy="4685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721E0B-4993-5C3A-92AB-02204431A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6283">
            <a:off x="578397" y="1211652"/>
            <a:ext cx="2722179" cy="4674508"/>
          </a:xfrm>
          <a:prstGeom prst="rect">
            <a:avLst/>
          </a:prstGeom>
          <a:effectLst>
            <a:outerShdw blurRad="534506" dist="153752" dir="4080000" sx="95472" sy="95472" algn="ctr" rotWithShape="0">
              <a:schemeClr val="tx1">
                <a:alpha val="52634"/>
              </a:schemeClr>
            </a:outerShdw>
          </a:effec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7A4E9C6-C454-6C54-91B1-9CD98FEB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5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AB06-F129-B044-BA16-93C5857F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What You Know With a Partner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E76D-32B4-9670-519F-63C64E4C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779647"/>
            <a:ext cx="6722483" cy="50814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600" dirty="0"/>
              <a:t>What do you notice about the medicine label?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BA1A0E6-7292-886A-E1E2-A2C3F4E01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263" y="2294155"/>
            <a:ext cx="4386866" cy="438686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FD5A17-1560-FDFA-799F-3AA706C25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329" y="2171701"/>
            <a:ext cx="4386866" cy="43868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A3F70-8D6F-9961-2DA0-2F1E7813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3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93967-3D91-028F-E3F7-8B9DDEF42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8" name="Group 2097">
            <a:extLst>
              <a:ext uri="{FF2B5EF4-FFF2-40B4-BE49-F238E27FC236}">
                <a16:creationId xmlns:a16="http://schemas.microsoft.com/office/drawing/2014/main" id="{267154BE-E897-011B-6716-EBDC57E3D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180" y="265506"/>
            <a:ext cx="11494850" cy="6479561"/>
            <a:chOff x="-406900" y="322656"/>
            <a:chExt cx="11494850" cy="6479561"/>
          </a:xfrm>
        </p:grpSpPr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2F58771F-69F6-F667-F5FB-0FA3ABAEAAE8}"/>
                </a:ext>
              </a:extLst>
            </p:cNvPr>
            <p:cNvGrpSpPr/>
            <p:nvPr/>
          </p:nvGrpSpPr>
          <p:grpSpPr>
            <a:xfrm>
              <a:off x="3021723" y="1232960"/>
              <a:ext cx="7658100" cy="4682023"/>
              <a:chOff x="2590800" y="1232960"/>
              <a:chExt cx="7658100" cy="468202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A374D63-B3C5-57A7-12E8-8578C2981D97}"/>
                  </a:ext>
                </a:extLst>
              </p:cNvPr>
              <p:cNvGrpSpPr/>
              <p:nvPr/>
            </p:nvGrpSpPr>
            <p:grpSpPr>
              <a:xfrm>
                <a:off x="2590800" y="1232960"/>
                <a:ext cx="7658100" cy="4682023"/>
                <a:chOff x="4769826" y="3099321"/>
                <a:chExt cx="2271347" cy="1951893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0271DB2-3283-F711-279F-A8A7FD7DAD0B}"/>
                    </a:ext>
                  </a:extLst>
                </p:cNvPr>
                <p:cNvSpPr/>
                <p:nvPr/>
              </p:nvSpPr>
              <p:spPr>
                <a:xfrm>
                  <a:off x="4770703" y="3099321"/>
                  <a:ext cx="2270462" cy="1951893"/>
                </a:xfrm>
                <a:prstGeom prst="rect">
                  <a:avLst/>
                </a:prstGeom>
                <a:solidFill>
                  <a:srgbClr val="EFEBE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422A7FB-E06E-F39F-4FBF-95136827BEF7}"/>
                    </a:ext>
                  </a:extLst>
                </p:cNvPr>
                <p:cNvSpPr/>
                <p:nvPr/>
              </p:nvSpPr>
              <p:spPr>
                <a:xfrm>
                  <a:off x="4769826" y="3571875"/>
                  <a:ext cx="2271347" cy="219075"/>
                </a:xfrm>
                <a:prstGeom prst="rect">
                  <a:avLst/>
                </a:prstGeom>
                <a:solidFill>
                  <a:srgbClr val="93BF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8CCD01E-4860-0DCD-307C-447D9C709294}"/>
                    </a:ext>
                  </a:extLst>
                </p:cNvPr>
                <p:cNvSpPr/>
                <p:nvPr/>
              </p:nvSpPr>
              <p:spPr>
                <a:xfrm>
                  <a:off x="4769826" y="4158395"/>
                  <a:ext cx="2271347" cy="558678"/>
                </a:xfrm>
                <a:prstGeom prst="rect">
                  <a:avLst/>
                </a:prstGeom>
                <a:solidFill>
                  <a:srgbClr val="93BF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B9FFE1E-5651-D31A-C46B-D612D573B929}"/>
                    </a:ext>
                  </a:extLst>
                </p:cNvPr>
                <p:cNvSpPr/>
                <p:nvPr/>
              </p:nvSpPr>
              <p:spPr>
                <a:xfrm>
                  <a:off x="4848946" y="3146044"/>
                  <a:ext cx="271206" cy="381205"/>
                </a:xfrm>
                <a:prstGeom prst="rect">
                  <a:avLst/>
                </a:prstGeom>
                <a:solidFill>
                  <a:srgbClr val="DE322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D95DC87-2588-183F-EBA2-57DDB1F8C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</a:blip>
              <a:stretch>
                <a:fillRect/>
              </a:stretch>
            </p:blipFill>
            <p:spPr>
              <a:xfrm>
                <a:off x="2990863" y="1495328"/>
                <a:ext cx="647797" cy="645707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C00BA4-3E52-B07A-EEF3-7C549E7E0667}"/>
                  </a:ext>
                </a:extLst>
              </p:cNvPr>
              <p:cNvSpPr txBox="1"/>
              <p:nvPr/>
            </p:nvSpPr>
            <p:spPr>
              <a:xfrm>
                <a:off x="3824298" y="1512968"/>
                <a:ext cx="3765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Pharmacy Name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F576D8-ED99-AFEE-415A-888DA17B6525}"/>
                  </a:ext>
                </a:extLst>
              </p:cNvPr>
              <p:cNvSpPr txBox="1"/>
              <p:nvPr/>
            </p:nvSpPr>
            <p:spPr>
              <a:xfrm>
                <a:off x="2716367" y="2420129"/>
                <a:ext cx="2040690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Amoxicillin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29F8F6-5BD6-4ED8-1BB1-01FCF2228F79}"/>
                  </a:ext>
                </a:extLst>
              </p:cNvPr>
              <p:cNvSpPr txBox="1"/>
              <p:nvPr/>
            </p:nvSpPr>
            <p:spPr>
              <a:xfrm>
                <a:off x="6236770" y="2420129"/>
                <a:ext cx="2096690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250 mg pill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F6D660-4C3A-B210-224F-CFC4C1371444}"/>
                  </a:ext>
                </a:extLst>
              </p:cNvPr>
              <p:cNvSpPr txBox="1"/>
              <p:nvPr/>
            </p:nvSpPr>
            <p:spPr>
              <a:xfrm>
                <a:off x="8622162" y="2420129"/>
                <a:ext cx="1450161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Qty: 10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C2AAE8-2BF1-49F1-09C7-0DF8174AB015}"/>
                  </a:ext>
                </a:extLst>
              </p:cNvPr>
              <p:cNvSpPr txBox="1"/>
              <p:nvPr/>
            </p:nvSpPr>
            <p:spPr>
              <a:xfrm>
                <a:off x="2688676" y="3105070"/>
                <a:ext cx="6068754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Take 1 pill by mouth 2 times a day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13D133-41A8-3C57-4638-6211CF3C7E2C}"/>
                  </a:ext>
                </a:extLst>
              </p:cNvPr>
              <p:cNvSpPr txBox="1"/>
              <p:nvPr/>
            </p:nvSpPr>
            <p:spPr>
              <a:xfrm>
                <a:off x="2688675" y="3820674"/>
                <a:ext cx="2477392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Jasmine Smith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014EC7-7D41-DB93-3D5F-DFF54813DF48}"/>
                  </a:ext>
                </a:extLst>
              </p:cNvPr>
              <p:cNvSpPr txBox="1"/>
              <p:nvPr/>
            </p:nvSpPr>
            <p:spPr>
              <a:xfrm>
                <a:off x="2688675" y="4201907"/>
                <a:ext cx="25739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111 Street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238A58-360F-5D6C-BE79-73549A052593}"/>
                  </a:ext>
                </a:extLst>
              </p:cNvPr>
              <p:cNvSpPr txBox="1"/>
              <p:nvPr/>
            </p:nvSpPr>
            <p:spPr>
              <a:xfrm>
                <a:off x="2705706" y="4583140"/>
                <a:ext cx="32950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City, State 11111</a:t>
                </a:r>
              </a:p>
            </p:txBody>
          </p:sp>
          <p:sp>
            <p:nvSpPr>
              <p:cNvPr id="2048" name="TextBox 2047">
                <a:extLst>
                  <a:ext uri="{FF2B5EF4-FFF2-40B4-BE49-F238E27FC236}">
                    <a16:creationId xmlns:a16="http://schemas.microsoft.com/office/drawing/2014/main" id="{C265F3DA-1143-D4EE-D419-B56AE641DEBD}"/>
                  </a:ext>
                </a:extLst>
              </p:cNvPr>
              <p:cNvSpPr txBox="1"/>
              <p:nvPr/>
            </p:nvSpPr>
            <p:spPr>
              <a:xfrm>
                <a:off x="7183040" y="5338918"/>
                <a:ext cx="1955191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Refills: 0</a:t>
                </a:r>
              </a:p>
            </p:txBody>
          </p:sp>
        </p:grpSp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id="{C18B7573-B515-63CC-B8B0-73EA63B39D8F}"/>
                </a:ext>
              </a:extLst>
            </p:cNvPr>
            <p:cNvSpPr txBox="1"/>
            <p:nvPr/>
          </p:nvSpPr>
          <p:spPr>
            <a:xfrm>
              <a:off x="999131" y="2452222"/>
              <a:ext cx="1812159" cy="39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Medicine name</a:t>
              </a:r>
            </a:p>
          </p:txBody>
        </p:sp>
        <p:cxnSp>
          <p:nvCxnSpPr>
            <p:cNvPr id="2053" name="Straight Connector 2052">
              <a:extLst>
                <a:ext uri="{FF2B5EF4-FFF2-40B4-BE49-F238E27FC236}">
                  <a16:creationId xmlns:a16="http://schemas.microsoft.com/office/drawing/2014/main" id="{1E815C78-F112-7806-46AD-767B4B0D6F77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2786063" y="2635573"/>
              <a:ext cx="361227" cy="0"/>
            </a:xfrm>
            <a:prstGeom prst="line">
              <a:avLst/>
            </a:prstGeom>
            <a:ln w="28575">
              <a:solidFill>
                <a:srgbClr val="DE32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78453EF2-B8D7-6340-C355-5A22D8D54E79}"/>
                </a:ext>
              </a:extLst>
            </p:cNvPr>
            <p:cNvSpPr txBox="1"/>
            <p:nvPr/>
          </p:nvSpPr>
          <p:spPr>
            <a:xfrm>
              <a:off x="-406900" y="3066142"/>
              <a:ext cx="322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How much medicine to give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How to give it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How often to give it</a:t>
              </a:r>
            </a:p>
          </p:txBody>
        </p:sp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C3E4D52C-6908-7511-44C7-D8735D005553}"/>
                </a:ext>
              </a:extLst>
            </p:cNvPr>
            <p:cNvCxnSpPr>
              <a:cxnSpLocks/>
            </p:cNvCxnSpPr>
            <p:nvPr/>
          </p:nvCxnSpPr>
          <p:spPr>
            <a:xfrm>
              <a:off x="2786063" y="3287417"/>
              <a:ext cx="316810" cy="0"/>
            </a:xfrm>
            <a:prstGeom prst="line">
              <a:avLst/>
            </a:prstGeom>
            <a:ln w="28575">
              <a:solidFill>
                <a:srgbClr val="DE32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C307BBE3-7688-12F3-09BA-6330A637820B}"/>
                </a:ext>
              </a:extLst>
            </p:cNvPr>
            <p:cNvCxnSpPr>
              <a:cxnSpLocks/>
            </p:cNvCxnSpPr>
            <p:nvPr/>
          </p:nvCxnSpPr>
          <p:spPr>
            <a:xfrm>
              <a:off x="5596990" y="4024444"/>
              <a:ext cx="556986" cy="0"/>
            </a:xfrm>
            <a:prstGeom prst="line">
              <a:avLst/>
            </a:prstGeom>
            <a:ln w="28575">
              <a:solidFill>
                <a:srgbClr val="DE32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Straight Connector 2058">
              <a:extLst>
                <a:ext uri="{FF2B5EF4-FFF2-40B4-BE49-F238E27FC236}">
                  <a16:creationId xmlns:a16="http://schemas.microsoft.com/office/drawing/2014/main" id="{8711938E-C513-957A-A1B5-B7B64CEC0B0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07469" y="5079995"/>
              <a:ext cx="2103120" cy="1"/>
            </a:xfrm>
            <a:prstGeom prst="line">
              <a:avLst/>
            </a:prstGeom>
            <a:ln w="28575">
              <a:solidFill>
                <a:srgbClr val="DE32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0" name="TextBox 2059">
              <a:extLst>
                <a:ext uri="{FF2B5EF4-FFF2-40B4-BE49-F238E27FC236}">
                  <a16:creationId xmlns:a16="http://schemas.microsoft.com/office/drawing/2014/main" id="{62F21DC4-AF0D-203A-2718-FA07F8868CDA}"/>
                </a:ext>
              </a:extLst>
            </p:cNvPr>
            <p:cNvSpPr txBox="1"/>
            <p:nvPr/>
          </p:nvSpPr>
          <p:spPr>
            <a:xfrm>
              <a:off x="5200152" y="6195809"/>
              <a:ext cx="1889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Patient name</a:t>
              </a:r>
            </a:p>
          </p:txBody>
        </p:sp>
        <p:cxnSp>
          <p:nvCxnSpPr>
            <p:cNvPr id="2061" name="Straight Connector 2060">
              <a:extLst>
                <a:ext uri="{FF2B5EF4-FFF2-40B4-BE49-F238E27FC236}">
                  <a16:creationId xmlns:a16="http://schemas.microsoft.com/office/drawing/2014/main" id="{0C40C0BE-7540-C0B1-AA01-5397FB95A62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022554" y="1680694"/>
              <a:ext cx="1463040" cy="1"/>
            </a:xfrm>
            <a:prstGeom prst="line">
              <a:avLst/>
            </a:prstGeom>
            <a:ln w="28575">
              <a:solidFill>
                <a:srgbClr val="DE32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TextBox 2062">
              <a:extLst>
                <a:ext uri="{FF2B5EF4-FFF2-40B4-BE49-F238E27FC236}">
                  <a16:creationId xmlns:a16="http://schemas.microsoft.com/office/drawing/2014/main" id="{3847308E-4493-DBB8-7D4E-EDFAE112F06A}"/>
                </a:ext>
              </a:extLst>
            </p:cNvPr>
            <p:cNvSpPr txBox="1"/>
            <p:nvPr/>
          </p:nvSpPr>
          <p:spPr>
            <a:xfrm>
              <a:off x="6771131" y="581583"/>
              <a:ext cx="1889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Dose</a:t>
              </a:r>
            </a:p>
          </p:txBody>
        </p: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2402CABC-1A03-40A4-1304-9FCF26CDD43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70048" y="1688608"/>
              <a:ext cx="1463040" cy="1"/>
            </a:xfrm>
            <a:prstGeom prst="line">
              <a:avLst/>
            </a:prstGeom>
            <a:ln w="28575">
              <a:solidFill>
                <a:srgbClr val="DE32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64488119-9E9B-28B7-59D6-08451801108B}"/>
                </a:ext>
              </a:extLst>
            </p:cNvPr>
            <p:cNvSpPr txBox="1"/>
            <p:nvPr/>
          </p:nvSpPr>
          <p:spPr>
            <a:xfrm>
              <a:off x="8515184" y="322656"/>
              <a:ext cx="25727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Number of pills in the bottle when first filled</a:t>
              </a:r>
            </a:p>
          </p:txBody>
        </p: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6589A61F-0F71-4E94-A48D-4B78547EE6A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13332" y="5958764"/>
              <a:ext cx="365760" cy="1"/>
            </a:xfrm>
            <a:prstGeom prst="line">
              <a:avLst/>
            </a:prstGeom>
            <a:ln w="28575">
              <a:solidFill>
                <a:srgbClr val="DE32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8" name="TextBox 2067">
              <a:extLst>
                <a:ext uri="{FF2B5EF4-FFF2-40B4-BE49-F238E27FC236}">
                  <a16:creationId xmlns:a16="http://schemas.microsoft.com/office/drawing/2014/main" id="{8AEDA431-ABCA-8324-2372-35129D026288}"/>
                </a:ext>
              </a:extLst>
            </p:cNvPr>
            <p:cNvSpPr txBox="1"/>
            <p:nvPr/>
          </p:nvSpPr>
          <p:spPr>
            <a:xfrm>
              <a:off x="7497172" y="6094331"/>
              <a:ext cx="21887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Number of refills you have left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287F8BD-BF1E-95B8-68F6-528ACAE6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99" y="-1808545"/>
            <a:ext cx="10784541" cy="1026460"/>
          </a:xfrm>
        </p:spPr>
        <p:txBody>
          <a:bodyPr>
            <a:normAutofit/>
          </a:bodyPr>
          <a:lstStyle/>
          <a:p>
            <a:r>
              <a:rPr lang="en-US" dirty="0"/>
              <a:t>Example Prescription (2)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444B5A6-20FA-B83B-017B-FC3630C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1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7AC86-C52A-4E7C-6D36-179A58AF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11AE70-EE78-0376-0DFB-1E99C174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help us take medicine safely?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A80F8C-E525-6D06-2937-034FDACA7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Let’s talk about </a:t>
            </a:r>
            <a:r>
              <a:rPr lang="en-US" sz="4200" b="1" dirty="0"/>
              <a:t>rules</a:t>
            </a:r>
            <a:r>
              <a:rPr lang="en-US" sz="4200" dirty="0"/>
              <a:t>.</a:t>
            </a:r>
            <a:br>
              <a:rPr lang="en-US" sz="4200" dirty="0"/>
            </a:br>
            <a:endParaRPr lang="en-US" sz="4200" dirty="0"/>
          </a:p>
          <a:p>
            <a:r>
              <a:rPr lang="en-US" sz="4200" dirty="0"/>
              <a:t>Let’s talk about </a:t>
            </a:r>
            <a:r>
              <a:rPr lang="en-US" sz="4200" b="1" dirty="0"/>
              <a:t>trusted adults</a:t>
            </a:r>
            <a:r>
              <a:rPr lang="en-US" sz="4200" dirty="0"/>
              <a:t>.</a:t>
            </a:r>
            <a:endParaRPr lang="en-US" sz="4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20532-2D11-6879-0246-081B6945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52116"/>
      </p:ext>
    </p:extLst>
  </p:cSld>
  <p:clrMapOvr>
    <a:masterClrMapping/>
  </p:clrMapOvr>
</p:sld>
</file>

<file path=ppt/theme/theme1.xml><?xml version="1.0" encoding="utf-8"?>
<a:theme xmlns:a="http://schemas.openxmlformats.org/drawingml/2006/main" name="1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resentation-Frame-EXPANDED_2021-FINAL v3.potx" id="{871E19A5-6FF8-4B6F-B3B4-DDF01C760689}" vid="{0D27BCD6-A73F-46F0-BAD7-39EEE96D73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031767-dd6d-417c-ab73-583408f47564">
      <UserInfo>
        <DisplayName>GOODNESS Michelle * ODE</DisplayName>
        <AccountId>497</AccountId>
        <AccountType/>
      </UserInfo>
      <UserInfo>
        <DisplayName>BAKER Traci * ODE</DisplayName>
        <AccountId>1053</AccountId>
        <AccountType/>
      </UserInfo>
      <UserInfo>
        <DisplayName>WIENS Jon * ODE</DisplayName>
        <AccountId>176</AccountId>
        <AccountType/>
      </UserInfo>
      <UserInfo>
        <DisplayName>BOYD Meg * ODE</DisplayName>
        <AccountId>110</AccountId>
        <AccountType/>
      </UserInfo>
      <UserInfo>
        <DisplayName>SIEGEL Marc * ODE</DisplayName>
        <AccountId>29</AccountId>
        <AccountType/>
      </UserInfo>
      <UserInfo>
        <DisplayName>FARLEY Dan * ODE</DisplayName>
        <AccountId>203</AccountId>
        <AccountType/>
      </UserInfo>
      <UserInfo>
        <DisplayName>JUSTIS Carlee * DAS</DisplayName>
        <AccountId>1071</AccountId>
        <AccountType/>
      </UserInfo>
    </SharedWithUsers>
    <Estimated_x0020_Creation_x0020_Date xmlns="764a0d8b-70d1-4953-b271-86bf6cc62b87" xsi:nil="true"/>
    <Remediation_x0020_Date xmlns="764a0d8b-70d1-4953-b271-86bf6cc62b87">2025-04-15T19:15:19+00:00</Remediation_x0020_Date>
    <PublishingExpirationDate xmlns="http://schemas.microsoft.com/sharepoint/v3" xsi:nil="true"/>
    <PublishingStartDate xmlns="http://schemas.microsoft.com/sharepoint/v3" xsi:nil="true"/>
    <Priority xmlns="764a0d8b-70d1-4953-b271-86bf6cc62b87">New</Priori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F1733FA17DC4BA8BBF55116F3F711" ma:contentTypeVersion="8" ma:contentTypeDescription="Create a new document." ma:contentTypeScope="" ma:versionID="2d313e18d26c62d3255ed60ca390b442">
  <xsd:schema xmlns:xsd="http://www.w3.org/2001/XMLSchema" xmlns:xs="http://www.w3.org/2001/XMLSchema" xmlns:p="http://schemas.microsoft.com/office/2006/metadata/properties" xmlns:ns1="http://schemas.microsoft.com/sharepoint/v3" xmlns:ns2="764a0d8b-70d1-4953-b271-86bf6cc62b87" xmlns:ns3="54031767-dd6d-417c-ab73-583408f47564" targetNamespace="http://schemas.microsoft.com/office/2006/metadata/properties" ma:root="true" ma:fieldsID="a4a537bbeeed9fafa02a677e3b0274c7" ns1:_="" ns2:_="" ns3:_="">
    <xsd:import namespace="http://schemas.microsoft.com/sharepoint/v3"/>
    <xsd:import namespace="764a0d8b-70d1-4953-b271-86bf6cc62b8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a0d8b-70d1-4953-b271-86bf6cc62b8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C1C207-77FC-44F7-AC05-276B3AA371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4EA527-A198-4301-BCF4-14EDE0643645}">
  <ds:schemaRefs>
    <ds:schemaRef ds:uri="e10c53f3-1d52-4706-a966-ac9983b29943"/>
    <ds:schemaRef ds:uri="33d0ab3a-ed53-4b26-b374-c651e1521cb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72CCB7-64BC-4B8E-917C-68BCF03CE0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10303</TotalTime>
  <Words>635</Words>
  <Application>Microsoft Office PowerPoint</Application>
  <PresentationFormat>Widescreen</PresentationFormat>
  <Paragraphs>128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1_2021ODE</vt:lpstr>
      <vt:lpstr>Making Safe and Healthy Choices</vt:lpstr>
      <vt:lpstr>Essential Questions</vt:lpstr>
      <vt:lpstr>Learning Goals</vt:lpstr>
      <vt:lpstr>Why do you think people take medicine?</vt:lpstr>
      <vt:lpstr>What are some rules for taking medicine?</vt:lpstr>
      <vt:lpstr>Example Prescription (1)</vt:lpstr>
      <vt:lpstr>Share What You Know With a Partner (1)</vt:lpstr>
      <vt:lpstr>Example Prescription (2)</vt:lpstr>
      <vt:lpstr>What can help us take medicine safely?</vt:lpstr>
      <vt:lpstr>Substance Use Sort</vt:lpstr>
      <vt:lpstr>Substance Sort</vt:lpstr>
      <vt:lpstr>Substance 1</vt:lpstr>
      <vt:lpstr>Substance 2</vt:lpstr>
      <vt:lpstr>Substance 3</vt:lpstr>
      <vt:lpstr>Substance 4</vt:lpstr>
      <vt:lpstr>Substance 5</vt:lpstr>
      <vt:lpstr>Substance 6</vt:lpstr>
      <vt:lpstr>Substance 7</vt:lpstr>
      <vt:lpstr>Substance 8</vt:lpstr>
      <vt:lpstr>Substance 9</vt:lpstr>
      <vt:lpstr>Substance 10</vt:lpstr>
      <vt:lpstr>Substance 11</vt:lpstr>
      <vt:lpstr>Think of Two Items in Your House</vt:lpstr>
      <vt:lpstr>Scenario 1</vt:lpstr>
      <vt:lpstr>Scenario 2</vt:lpstr>
      <vt:lpstr>Scenario 3</vt:lpstr>
      <vt:lpstr>Essential Questions Review</vt:lpstr>
      <vt:lpstr>Learning Goals Review</vt:lpstr>
      <vt:lpstr>Share What You Know With a Partner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Safe and Healthy Choices Presentation: Grades 2-3</dc:title>
  <dc:creator>Oregon Department of Education</dc:creator>
  <cp:lastModifiedBy>Christina Johnson</cp:lastModifiedBy>
  <cp:revision>30</cp:revision>
  <dcterms:modified xsi:type="dcterms:W3CDTF">2025-03-10T23:15:27Z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0x0101008BAF1733FA17DC4BA8BBF55116F3F711</vt:lpwstr>
  </property>
  <property fmtid="{D5CDD505-2E9C-101B-9397-08002B2CF9AE}" pid="3" name="TaxKeyword">
    <vt:lpwstr/>
  </property>
  <property fmtid="{D5CDD505-2E9C-101B-9397-08002B2CF9AE}" pid="4" name="MSIP_Label_61f40bdc-19d8-4b8e-be88-e9eb9bcca8b8_Enabled">
    <vt:lpwstr>true</vt:lpwstr>
  </property>
  <property fmtid="{D5CDD505-2E9C-101B-9397-08002B2CF9AE}" pid="5" name="MSIP_Label_61f40bdc-19d8-4b8e-be88-e9eb9bcca8b8_SetDate">
    <vt:lpwstr>2023-10-19T17:38:46Z</vt:lpwstr>
  </property>
  <property fmtid="{D5CDD505-2E9C-101B-9397-08002B2CF9AE}" pid="6" name="MSIP_Label_61f40bdc-19d8-4b8e-be88-e9eb9bcca8b8_Method">
    <vt:lpwstr>Privileged</vt:lpwstr>
  </property>
  <property fmtid="{D5CDD505-2E9C-101B-9397-08002B2CF9AE}" pid="7" name="MSIP_Label_61f40bdc-19d8-4b8e-be88-e9eb9bcca8b8_Name">
    <vt:lpwstr>Level 1 - Published (Items)</vt:lpwstr>
  </property>
  <property fmtid="{D5CDD505-2E9C-101B-9397-08002B2CF9AE}" pid="8" name="MSIP_Label_61f40bdc-19d8-4b8e-be88-e9eb9bcca8b8_SiteId">
    <vt:lpwstr>b4f51418-b269-49a2-935a-fa54bf584fc8</vt:lpwstr>
  </property>
  <property fmtid="{D5CDD505-2E9C-101B-9397-08002B2CF9AE}" pid="9" name="MSIP_Label_61f40bdc-19d8-4b8e-be88-e9eb9bcca8b8_ActionId">
    <vt:lpwstr>c4b5f7af-171c-4074-8f39-9fc74c531cc2</vt:lpwstr>
  </property>
  <property fmtid="{D5CDD505-2E9C-101B-9397-08002B2CF9AE}" pid="10" name="MSIP_Label_61f40bdc-19d8-4b8e-be88-e9eb9bcca8b8_ContentBits">
    <vt:lpwstr>0</vt:lpwstr>
  </property>
  <property fmtid="{D5CDD505-2E9C-101B-9397-08002B2CF9AE}" pid="11" name="MSIP_Label_09b73270-2993-4076-be47-9c78f42a1e84_Enabled">
    <vt:lpwstr>true</vt:lpwstr>
  </property>
  <property fmtid="{D5CDD505-2E9C-101B-9397-08002B2CF9AE}" pid="12" name="MSIP_Label_09b73270-2993-4076-be47-9c78f42a1e84_SetDate">
    <vt:lpwstr>2024-06-21T16:55:30Z</vt:lpwstr>
  </property>
  <property fmtid="{D5CDD505-2E9C-101B-9397-08002B2CF9AE}" pid="13" name="MSIP_Label_09b73270-2993-4076-be47-9c78f42a1e84_Method">
    <vt:lpwstr>Privileged</vt:lpwstr>
  </property>
  <property fmtid="{D5CDD505-2E9C-101B-9397-08002B2CF9AE}" pid="14" name="MSIP_Label_09b73270-2993-4076-be47-9c78f42a1e84_Name">
    <vt:lpwstr>Level 1 - Published (Items)</vt:lpwstr>
  </property>
  <property fmtid="{D5CDD505-2E9C-101B-9397-08002B2CF9AE}" pid="15" name="MSIP_Label_09b73270-2993-4076-be47-9c78f42a1e84_SiteId">
    <vt:lpwstr>aa3f6932-fa7c-47b4-a0ce-a598cad161cf</vt:lpwstr>
  </property>
  <property fmtid="{D5CDD505-2E9C-101B-9397-08002B2CF9AE}" pid="16" name="MSIP_Label_09b73270-2993-4076-be47-9c78f42a1e84_ActionId">
    <vt:lpwstr>9a956e48-93ec-48f0-b269-11b89d529c66</vt:lpwstr>
  </property>
  <property fmtid="{D5CDD505-2E9C-101B-9397-08002B2CF9AE}" pid="17" name="MSIP_Label_09b73270-2993-4076-be47-9c78f42a1e84_ContentBits">
    <vt:lpwstr>0</vt:lpwstr>
  </property>
</Properties>
</file>