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4"/>
  </p:sldMasterIdLst>
  <p:notesMasterIdLst>
    <p:notesMasterId r:id="rId19"/>
  </p:notesMasterIdLst>
  <p:sldIdLst>
    <p:sldId id="271" r:id="rId5"/>
    <p:sldId id="257" r:id="rId6"/>
    <p:sldId id="258" r:id="rId7"/>
    <p:sldId id="274" r:id="rId8"/>
    <p:sldId id="292" r:id="rId9"/>
    <p:sldId id="286" r:id="rId10"/>
    <p:sldId id="287" r:id="rId11"/>
    <p:sldId id="279" r:id="rId12"/>
    <p:sldId id="289" r:id="rId13"/>
    <p:sldId id="290" r:id="rId14"/>
    <p:sldId id="291" r:id="rId15"/>
    <p:sldId id="293" r:id="rId16"/>
    <p:sldId id="294" r:id="rId17"/>
    <p:sldId id="295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C9CB1F-0E65-BDF2-9959-F5E8A71BC8F1}" name="Christina Johnson" initials="CJ" userId="S::cjohnso2@wested.org::25489c12-e334-44ac-9e5c-f96f7032691a" providerId="AD"/>
  <p188:author id="{00A1CBD6-734C-2BF2-18BF-00296DF2B971}" name="Julie Webb" initials="JW" userId="S::jwebb2@wested.org::5f595617-57eb-4715-bed2-2b362c9cf0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1"/>
    <p:restoredTop sz="94694"/>
  </p:normalViewPr>
  <p:slideViewPr>
    <p:cSldViewPr snapToGrid="0">
      <p:cViewPr varScale="1">
        <p:scale>
          <a:sx n="56" d="100"/>
          <a:sy n="56" d="100"/>
        </p:scale>
        <p:origin x="89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84382"/>
            <a:ext cx="12192000" cy="42736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4CCBD-11CA-572B-93CC-46CCB5717FC1}"/>
              </a:ext>
            </a:extLst>
          </p:cNvPr>
          <p:cNvSpPr/>
          <p:nvPr userDrawn="1"/>
        </p:nvSpPr>
        <p:spPr>
          <a:xfrm>
            <a:off x="2313436" y="0"/>
            <a:ext cx="9878564" cy="2564296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7913" y="371768"/>
            <a:ext cx="9144000" cy="190745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3" y="2771779"/>
            <a:ext cx="9144000" cy="9948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7912" y="4886528"/>
            <a:ext cx="966693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E25D7A7-DBF1-4731-876B-EF0349DEF57D}" type="datetime1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912" y="6139793"/>
            <a:ext cx="3400973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78B7B-EB9A-7016-6BAC-C34107A94A91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722;p83" descr="Oregon Department of Education Logo">
            <a:extLst>
              <a:ext uri="{FF2B5EF4-FFF2-40B4-BE49-F238E27FC236}">
                <a16:creationId xmlns:a16="http://schemas.microsoft.com/office/drawing/2014/main" id="{A613D903-CD0C-D2E7-CC4A-1950E8CEEC7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18B305-E44F-C060-75E7-B572DF52D405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3BFE4E-4B21-55C8-3EF8-9376E0089600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518B26-C1C1-9ABF-B087-E6519A7CC4D5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58DE75-AE21-C655-BBF4-9DBA44516DBB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F04249-563D-D25F-8061-0EA2D5351A77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8D44B-F670-D841-DA37-92C9B12D96E4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133F6D5-D05F-C909-836F-BD5CE64E5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7913" y="4535928"/>
            <a:ext cx="9144000" cy="330514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Authored by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3D7078-AFAB-9E61-EE38-5AD4E700721A}"/>
              </a:ext>
            </a:extLst>
          </p:cNvPr>
          <p:cNvCxnSpPr>
            <a:cxnSpLocks/>
          </p:cNvCxnSpPr>
          <p:nvPr userDrawn="1"/>
        </p:nvCxnSpPr>
        <p:spPr>
          <a:xfrm>
            <a:off x="2409568" y="4337223"/>
            <a:ext cx="9378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8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195481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8E3A-1967-44F7-9CA0-320D3ED909C6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B2470-1BF4-750E-9FC2-0F0140F99B98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low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4BA-4BC0-44D2-9B7A-1BA67BCFD26E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4" y="4763238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71" y="4763238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4722" y="4782426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accent1"/>
                </a:solidFill>
              </a:rPr>
              <a:t>twitter.com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</a:t>
            </a:r>
            <a:r>
              <a:rPr lang="en-US" sz="2400" dirty="0" err="1">
                <a:solidFill>
                  <a:schemeClr val="accent1"/>
                </a:solidFill>
              </a:rPr>
              <a:t>fb.com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D7339-23E8-BF33-9EB5-2154AEE4D785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8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230-D5FB-E44E-A72F-DF8E51BEFBE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E7F-ABE1-1748-931F-AEE42840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58995" y="1433385"/>
            <a:ext cx="9042724" cy="3496962"/>
          </a:xfrm>
        </p:spPr>
        <p:txBody>
          <a:bodyPr anchor="ctr" anchorCtr="0">
            <a:no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FD1D4-6CB3-CD64-9657-FA3E85F6164C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722;p83" descr="Oregon Department of Education Logo">
            <a:extLst>
              <a:ext uri="{FF2B5EF4-FFF2-40B4-BE49-F238E27FC236}">
                <a16:creationId xmlns:a16="http://schemas.microsoft.com/office/drawing/2014/main" id="{CC7BEC8A-A571-7E28-F436-289047D3B8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C41C27-4F7F-CB4D-A1D8-5970C7274EEA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64F95E-BAEF-0AFF-38A4-37D40145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39793"/>
            <a:ext cx="2777456" cy="365125"/>
          </a:xfrm>
        </p:spPr>
        <p:txBody>
          <a:bodyPr/>
          <a:lstStyle/>
          <a:p>
            <a:fld id="{AE25D7A7-DBF1-4731-876B-EF0349DEF57D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1391D9-F2CB-6BC0-C63A-690EEF9C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7913" y="6139793"/>
            <a:ext cx="2864224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611FF5-1A52-738E-E9C0-F0005C6C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63FAD7-A824-4250-06B4-F8E55608BE03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E0CDE-FF54-984C-C9A3-27585E68933C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5E37D0-301D-4C97-6E9A-7A585E53E5D8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797C71-4593-94E0-E2E6-A8CBD1A887BA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4FD286-E8C6-3E5E-1039-3C295B0B2E46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50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0567-124C-4095-81DC-815DD21CE8C9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60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995" y="259492"/>
            <a:ext cx="4763664" cy="65985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7BA-D396-4E27-AF61-C3F310AFC230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AC9E-0280-4D27-9EA2-698F7A67BA53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FB3-D811-417F-8686-F9E75A22B6CE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3458-4B95-47BE-956D-AAB447907D75}" type="datetime1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36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67FB-5140-4075-A427-FA8B498DAFA1}" type="datetime1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807B-0068-4E1F-806E-C8C4952A24DC}" type="datetime1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38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1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D0A6FE-1ABE-4141-9C0E-FE4FA78F9128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B909DD-0550-BCCE-E53E-3AE155F54A08}"/>
              </a:ext>
            </a:extLst>
          </p:cNvPr>
          <p:cNvSpPr/>
          <p:nvPr userDrawn="1"/>
        </p:nvSpPr>
        <p:spPr>
          <a:xfrm>
            <a:off x="0" y="0"/>
            <a:ext cx="12192000" cy="252042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4FCA73-AF84-DF07-D462-D8B837022CD6}"/>
              </a:ext>
            </a:extLst>
          </p:cNvPr>
          <p:cNvGrpSpPr/>
          <p:nvPr userDrawn="1"/>
        </p:nvGrpSpPr>
        <p:grpSpPr>
          <a:xfrm rot="16200000">
            <a:off x="-3216479" y="3468523"/>
            <a:ext cx="6605956" cy="172993"/>
            <a:chOff x="89452" y="2773017"/>
            <a:chExt cx="5029199" cy="1044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B0B38C-1D71-D5C3-4D4A-856DBC66FA7E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974C4A-2E64-AD3A-2D76-EA0188DB777D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489400-5A48-2E53-B800-8BC6A9C3E82E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429A02-D12E-FB13-F404-820FFCAE844D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2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Healthy Choices: Feelings and Tricky Situations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Grades 2–3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B73ED-0784-EF67-E968-EB66A6F2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681A7-F03C-FA76-7166-A8D605227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Authored by Oregon Department of Education </a:t>
            </a:r>
          </a:p>
        </p:txBody>
      </p:sp>
    </p:spTree>
    <p:extLst>
      <p:ext uri="{BB962C8B-B14F-4D97-AF65-F5344CB8AC3E}">
        <p14:creationId xmlns:p14="http://schemas.microsoft.com/office/powerpoint/2010/main" val="144698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496E-7207-A58F-DA11-5CEF737D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How-to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C9F0-6F61-2A3A-91E9-7C8746106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Your guide should include</a:t>
            </a:r>
          </a:p>
          <a:p>
            <a:r>
              <a:rPr lang="en-US" sz="3200" dirty="0"/>
              <a:t>A title </a:t>
            </a:r>
          </a:p>
          <a:p>
            <a:r>
              <a:rPr lang="en-US" sz="3200" dirty="0"/>
              <a:t>The steps from our conversation</a:t>
            </a:r>
          </a:p>
          <a:p>
            <a:r>
              <a:rPr lang="en-US" sz="3200" dirty="0"/>
              <a:t>An idea of your own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Use the handout to work on your guide and illustrations.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E860A-9819-83D3-87E2-4ABAFD84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8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ABA1-9132-A478-F39E-C34D6E09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strategies we could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FB40-40CF-2EC9-32F8-DBE08CC6B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794;p85">
            <a:extLst>
              <a:ext uri="{FF2B5EF4-FFF2-40B4-BE49-F238E27FC236}">
                <a16:creationId xmlns:a16="http://schemas.microsoft.com/office/drawing/2014/main" id="{4B9C6DEA-35C1-3915-C1CF-510535E83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9403" y="262179"/>
            <a:ext cx="1384262" cy="14554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0A040F6-A95F-F834-5AF9-8F5BA159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1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1547F-8028-1E5C-281B-0E9E0C24D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C3D5-B143-B08F-7940-087907D6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B265-60E2-D570-4CFF-F15E35BDC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733992" cy="5081404"/>
          </a:xfrm>
        </p:spPr>
        <p:txBody>
          <a:bodyPr anchor="ctr"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sz="3600" dirty="0"/>
              <a:t>How can I recognize my feelings about substance use?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What steps can I take to make safe choices about substance use?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Who are my trusted adults, and how can they help me if I need support?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45733E-4066-B8A5-8047-EC7C24CE2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901" y="2756746"/>
            <a:ext cx="3871912" cy="38719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759A414-119C-263C-A651-91EC75DAC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675" y="2633006"/>
            <a:ext cx="3871912" cy="3871912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7A30AD9-1022-20B7-BDC8-C6BDD937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C8042-16AE-B736-201C-C5E298C16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6DF9-C24F-29AD-D0D8-02BE8DA5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CC586-0866-75B2-8145-B901F51DD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360146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30000"/>
              </a:lnSpc>
            </a:pPr>
            <a:r>
              <a:rPr lang="en-US" sz="4800" dirty="0"/>
              <a:t>I can tell the difference between harmful and helpful ways to use medicine.</a:t>
            </a:r>
          </a:p>
          <a:p>
            <a:pPr lvl="0">
              <a:lnSpc>
                <a:spcPct val="130000"/>
              </a:lnSpc>
            </a:pPr>
            <a:r>
              <a:rPr lang="en-US" sz="4800" dirty="0"/>
              <a:t>I can recognize my feelings and emotions about substance use.</a:t>
            </a:r>
          </a:p>
          <a:p>
            <a:pPr lvl="0">
              <a:lnSpc>
                <a:spcPct val="130000"/>
              </a:lnSpc>
            </a:pPr>
            <a:r>
              <a:rPr lang="en-US" sz="4800" dirty="0"/>
              <a:t>I can identify steps to take when offered substances.</a:t>
            </a:r>
          </a:p>
          <a:p>
            <a:pPr lvl="0">
              <a:lnSpc>
                <a:spcPct val="130000"/>
              </a:lnSpc>
            </a:pPr>
            <a:r>
              <a:rPr lang="en-US" sz="4800" dirty="0"/>
              <a:t>I can name a trusted adult to help me make healthy choices.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8800EC90-6313-49CB-720B-2F72AE320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24" b="10624"/>
          <a:stretch/>
        </p:blipFill>
        <p:spPr>
          <a:xfrm>
            <a:off x="0" y="2271711"/>
            <a:ext cx="4733882" cy="3728061"/>
          </a:xfrm>
          <a:prstGeom prst="rect">
            <a:avLst/>
          </a:prstGeom>
        </p:spPr>
      </p:pic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0B41BB8E-C3D5-BD4E-7536-4D1AA7137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0624" b="10624"/>
          <a:stretch/>
        </p:blipFill>
        <p:spPr>
          <a:xfrm>
            <a:off x="-100625" y="2188011"/>
            <a:ext cx="4733882" cy="372806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6AA2AC2-28F0-ABB0-E825-6E304C06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3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14D1B-38F9-EF68-ABBD-73308DF2F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EB6E-3D91-33B1-958E-E5F95A84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C841-6AC9-95D7-75FF-18049396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0" i="0" u="none" strike="noStrike" dirty="0">
                <a:effectLst/>
                <a:latin typeface="Calibri" panose="020F0502020204030204" pitchFamily="34" charset="0"/>
              </a:rPr>
              <a:t>What is one strategy you could use in a tricky situation?</a:t>
            </a:r>
          </a:p>
        </p:txBody>
      </p:sp>
      <p:pic>
        <p:nvPicPr>
          <p:cNvPr id="5" name="Google Shape;794;p85">
            <a:extLst>
              <a:ext uri="{FF2B5EF4-FFF2-40B4-BE49-F238E27FC236}">
                <a16:creationId xmlns:a16="http://schemas.microsoft.com/office/drawing/2014/main" id="{D0588940-2D9E-8EBC-BD3C-B886F5CA5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774" y="2717927"/>
            <a:ext cx="3662202" cy="34218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9C17340-72A1-F032-0070-5155461D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465B-9FB4-9CCC-4CB7-014C0279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80074-7E01-52FA-9694-917E0D364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3400" dirty="0"/>
              <a:t>How can I recognize my feelings about substance use?</a:t>
            </a:r>
          </a:p>
          <a:p>
            <a:pPr lvl="0">
              <a:lnSpc>
                <a:spcPct val="110000"/>
              </a:lnSpc>
            </a:pPr>
            <a:r>
              <a:rPr lang="en-US" sz="3400" dirty="0"/>
              <a:t>What steps can I take to make safe choices about substance use?</a:t>
            </a:r>
          </a:p>
          <a:p>
            <a:pPr lvl="0">
              <a:lnSpc>
                <a:spcPct val="110000"/>
              </a:lnSpc>
            </a:pPr>
            <a:r>
              <a:rPr lang="en-US" sz="3400" dirty="0"/>
              <a:t>Who are my trusted adults, and how can they help me if I need support?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FEE4107-A7CC-9664-EFFA-230C13A17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990" y="2470708"/>
            <a:ext cx="3871912" cy="38719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5EC73-DB98-8E2E-545F-CAA2660F1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764" y="2346968"/>
            <a:ext cx="3871912" cy="3871912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FC478AB-6942-8E3C-A6DF-B6E28C80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2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C199-2943-4DCC-F2B2-FA7EBE1B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A5E30F5-3CB2-8EF0-FF94-72CC37B4D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24" b="10624"/>
          <a:stretch/>
        </p:blipFill>
        <p:spPr>
          <a:xfrm>
            <a:off x="0" y="2271711"/>
            <a:ext cx="4733882" cy="3728061"/>
          </a:xfrm>
          <a:prstGeom prst="rect">
            <a:avLst/>
          </a:prstGeom>
        </p:spPr>
      </p:pic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2B1215D6-1189-0CC8-1B8D-36DA3A670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0624" b="10624"/>
          <a:stretch/>
        </p:blipFill>
        <p:spPr>
          <a:xfrm>
            <a:off x="-100625" y="2188011"/>
            <a:ext cx="4733882" cy="37280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06288E-5273-FAC0-E331-7B84FFFC3AEB}"/>
              </a:ext>
            </a:extLst>
          </p:cNvPr>
          <p:cNvSpPr txBox="1">
            <a:spLocks/>
          </p:cNvSpPr>
          <p:nvPr/>
        </p:nvSpPr>
        <p:spPr>
          <a:xfrm>
            <a:off x="5335588" y="932047"/>
            <a:ext cx="6172200" cy="508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can tell the difference between harmful and helpful ways to use medicine.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can recognize my feelings and emotions about substance use.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can identify steps to take when offered substances.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can name a trusted adult to help me make healthy choices.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262B3F2-C2CB-61E1-8884-DC9D9693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4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6E8C-D795-1B5D-B249-702B6F9F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dirty="0"/>
              <a:t>Feelings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2E5A7D-A3B2-0181-10FA-C6604566A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2696" y="1881852"/>
            <a:ext cx="1583461" cy="1583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36163-FF9F-51E7-A2BB-855AEB89E3A6}"/>
              </a:ext>
            </a:extLst>
          </p:cNvPr>
          <p:cNvSpPr txBox="1"/>
          <p:nvPr/>
        </p:nvSpPr>
        <p:spPr>
          <a:xfrm>
            <a:off x="2081686" y="3430782"/>
            <a:ext cx="103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Happy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1D0B5C-1B9D-313D-8C03-3A49DD678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900" y="1881854"/>
            <a:ext cx="1583459" cy="1583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6C7F3C-4815-F67C-97F0-6735ED37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11581" flipH="1">
            <a:off x="3959987" y="2802571"/>
            <a:ext cx="460773" cy="683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60A0D3-D242-2951-9AE5-282C6E50B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88419">
            <a:off x="5137528" y="2802572"/>
            <a:ext cx="460773" cy="683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9ECBE4-C19F-0C7F-47E2-977B583B9A7A}"/>
              </a:ext>
            </a:extLst>
          </p:cNvPr>
          <p:cNvSpPr txBox="1"/>
          <p:nvPr/>
        </p:nvSpPr>
        <p:spPr>
          <a:xfrm>
            <a:off x="4252549" y="3430785"/>
            <a:ext cx="106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Excited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5EFFCCD-FD24-7F0A-51B0-FC98335D0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2130" y="1881853"/>
            <a:ext cx="1583460" cy="1583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35D003-2DD3-B2AD-A583-D80532E323F1}"/>
              </a:ext>
            </a:extLst>
          </p:cNvPr>
          <p:cNvSpPr txBox="1"/>
          <p:nvPr/>
        </p:nvSpPr>
        <p:spPr>
          <a:xfrm>
            <a:off x="6545379" y="3430784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Silly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8DF30C5-D3C3-42CC-E09C-145416D81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3363" y="1881852"/>
            <a:ext cx="1583461" cy="15834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85068D-AED6-A793-461E-A46DD12CD905}"/>
              </a:ext>
            </a:extLst>
          </p:cNvPr>
          <p:cNvSpPr txBox="1"/>
          <p:nvPr/>
        </p:nvSpPr>
        <p:spPr>
          <a:xfrm>
            <a:off x="8454075" y="3430783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Surprised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A23E51D-5F54-AB73-B435-2F3439C3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12695" y="4526174"/>
            <a:ext cx="1583460" cy="15834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BD808A-1425-E46F-1412-D112B8D8F8D4}"/>
              </a:ext>
            </a:extLst>
          </p:cNvPr>
          <p:cNvSpPr txBox="1"/>
          <p:nvPr/>
        </p:nvSpPr>
        <p:spPr>
          <a:xfrm>
            <a:off x="2012230" y="6109635"/>
            <a:ext cx="117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Nervous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240462C-FE5C-3127-530A-0F983D17C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96087" y="4526174"/>
            <a:ext cx="1583461" cy="15834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4BE478-87F3-B5A4-478C-5E3EA6F7D600}"/>
              </a:ext>
            </a:extLst>
          </p:cNvPr>
          <p:cNvSpPr txBox="1"/>
          <p:nvPr/>
        </p:nvSpPr>
        <p:spPr>
          <a:xfrm>
            <a:off x="3869808" y="6109635"/>
            <a:ext cx="181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Disappointed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052D958-4194-9437-0C35-A0FCBC5E3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7865" y="4526175"/>
            <a:ext cx="1583460" cy="15834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040AAC-4AE6-9A30-1756-6901EEA64397}"/>
              </a:ext>
            </a:extLst>
          </p:cNvPr>
          <p:cNvSpPr txBox="1"/>
          <p:nvPr/>
        </p:nvSpPr>
        <p:spPr>
          <a:xfrm>
            <a:off x="6614665" y="6109634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w Cen MT" panose="020B0602020104020603" pitchFamily="34" charset="77"/>
              </a:rPr>
              <a:t>Sad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193BDF0-00FF-E024-0B37-E0ABE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33362" y="4526175"/>
            <a:ext cx="1583460" cy="1583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C565A1-DE41-E0D1-CD15-507F00086BEC}"/>
              </a:ext>
            </a:extLst>
          </p:cNvPr>
          <p:cNvSpPr txBox="1"/>
          <p:nvPr/>
        </p:nvSpPr>
        <p:spPr>
          <a:xfrm>
            <a:off x="8659260" y="6109634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w Cen MT" panose="020B0602020104020603" pitchFamily="34" charset="77"/>
              </a:rPr>
              <a:t>Angry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9B0D4C9-7C9F-9BAB-D37D-EA6A576A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1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AB06-F129-B044-BA16-93C5857F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What You Know With a Partner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E76D-32B4-9670-519F-63C64E4C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482556" cy="5081404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5400" dirty="0"/>
              <a:t>Tell your partner about a time when you felt unsure or confused.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What was a feeling you had in that situation?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2981CC-F5FA-175E-87F5-6B176606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263" y="2294155"/>
            <a:ext cx="4386866" cy="438686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55DCC65-710B-87A7-E6D7-D361E1365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329" y="2171701"/>
            <a:ext cx="4386866" cy="43868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A3F70-8D6F-9961-2DA0-2F1E7813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5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4A83-F93A-B422-E6B6-B5246DD9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</p:spPr>
        <p:txBody>
          <a:bodyPr/>
          <a:lstStyle/>
          <a:p>
            <a:r>
              <a:rPr lang="en-US" dirty="0"/>
              <a:t>David Goes to a Picnic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A40467-ED02-3F4C-8A3D-84F278B97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4055269" y="1825625"/>
            <a:ext cx="4108450" cy="41084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9DEED-96D2-F500-8EB1-320D5FCE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3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DE4DF6-81FD-F12F-1299-D98FDBC8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dirty="0"/>
              <a:t>Questions and Connections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8D3DC-F645-C594-8160-1D3E5A68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0784541" cy="4109010"/>
          </a:xfrm>
        </p:spPr>
        <p:txBody>
          <a:bodyPr>
            <a:noAutofit/>
          </a:bodyPr>
          <a:lstStyle/>
          <a:p>
            <a:r>
              <a:rPr lang="en-US" sz="3600" dirty="0"/>
              <a:t>How do you think David is feeling? </a:t>
            </a:r>
          </a:p>
          <a:p>
            <a:endParaRPr lang="en-US" sz="3600" dirty="0"/>
          </a:p>
          <a:p>
            <a:r>
              <a:rPr lang="en-US" sz="3600" dirty="0"/>
              <a:t>What could David do in this situation?</a:t>
            </a:r>
          </a:p>
          <a:p>
            <a:endParaRPr lang="en-US" sz="3600" dirty="0"/>
          </a:p>
          <a:p>
            <a:r>
              <a:rPr lang="en-US" sz="3600" dirty="0"/>
              <a:t>Who are some trusted adults David could talk to?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A4893-ABF8-610A-E90C-CD655986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AB06-F129-B044-BA16-93C5857F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What You Know With a Partner (2)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8F2A5C-B1E0-5F7E-A674-FE837F53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263" y="2294155"/>
            <a:ext cx="4386866" cy="438686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0B09A0D-061B-31DA-D415-4556846D9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329" y="2171701"/>
            <a:ext cx="4386866" cy="43868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E76D-32B4-9670-519F-63C64E4C9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Think about a time when you felt pressured to do something you were not sure about.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Or share about a time when you had a hard time knowing what to do.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A3F70-8D6F-9961-2DA0-2F1E7813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3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2D974-80E6-8305-A7F6-5976EB743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F3AB-8797-F629-F778-2A8B4092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Help David and Other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649A-E168-DDBE-45F3-708E14370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Say no.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Walk away.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Find a trusted adult.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Share with a trusted adult.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E9581-5EC0-8448-B6B7-2CA3893C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26483"/>
      </p:ext>
    </p:extLst>
  </p:cSld>
  <p:clrMapOvr>
    <a:masterClrMapping/>
  </p:clrMapOvr>
</p:sld>
</file>

<file path=ppt/theme/theme1.xml><?xml version="1.0" encoding="utf-8"?>
<a:theme xmlns:a="http://schemas.openxmlformats.org/drawingml/2006/main" name="1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resentation-Frame-EXPANDED_2021-FINAL v3.potx" id="{871E19A5-6FF8-4B6F-B3B4-DDF01C760689}" vid="{0D27BCD6-A73F-46F0-BAD7-39EEE96D73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F1733FA17DC4BA8BBF55116F3F711" ma:contentTypeVersion="8" ma:contentTypeDescription="Create a new document." ma:contentTypeScope="" ma:versionID="2d313e18d26c62d3255ed60ca390b442">
  <xsd:schema xmlns:xsd="http://www.w3.org/2001/XMLSchema" xmlns:xs="http://www.w3.org/2001/XMLSchema" xmlns:p="http://schemas.microsoft.com/office/2006/metadata/properties" xmlns:ns1="http://schemas.microsoft.com/sharepoint/v3" xmlns:ns2="764a0d8b-70d1-4953-b271-86bf6cc62b87" xmlns:ns3="54031767-dd6d-417c-ab73-583408f47564" targetNamespace="http://schemas.microsoft.com/office/2006/metadata/properties" ma:root="true" ma:fieldsID="a4a537bbeeed9fafa02a677e3b0274c7" ns1:_="" ns2:_="" ns3:_="">
    <xsd:import namespace="http://schemas.microsoft.com/sharepoint/v3"/>
    <xsd:import namespace="764a0d8b-70d1-4953-b271-86bf6cc62b8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a0d8b-70d1-4953-b271-86bf6cc62b8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031767-dd6d-417c-ab73-583408f47564">
      <UserInfo>
        <DisplayName>GOODNESS Michelle * ODE</DisplayName>
        <AccountId>497</AccountId>
        <AccountType/>
      </UserInfo>
      <UserInfo>
        <DisplayName>BAKER Traci * ODE</DisplayName>
        <AccountId>1053</AccountId>
        <AccountType/>
      </UserInfo>
      <UserInfo>
        <DisplayName>WIENS Jon * ODE</DisplayName>
        <AccountId>176</AccountId>
        <AccountType/>
      </UserInfo>
      <UserInfo>
        <DisplayName>BOYD Meg * ODE</DisplayName>
        <AccountId>110</AccountId>
        <AccountType/>
      </UserInfo>
      <UserInfo>
        <DisplayName>SIEGEL Marc * ODE</DisplayName>
        <AccountId>29</AccountId>
        <AccountType/>
      </UserInfo>
      <UserInfo>
        <DisplayName>FARLEY Dan * ODE</DisplayName>
        <AccountId>203</AccountId>
        <AccountType/>
      </UserInfo>
      <UserInfo>
        <DisplayName>JUSTIS Carlee * DAS</DisplayName>
        <AccountId>1071</AccountId>
        <AccountType/>
      </UserInfo>
    </SharedWithUsers>
    <Estimated_x0020_Creation_x0020_Date xmlns="764a0d8b-70d1-4953-b271-86bf6cc62b87" xsi:nil="true"/>
    <Remediation_x0020_Date xmlns="764a0d8b-70d1-4953-b271-86bf6cc62b87">2025-04-15T19:15:55+00:00</Remediation_x0020_Date>
    <PublishingExpirationDate xmlns="http://schemas.microsoft.com/sharepoint/v3" xsi:nil="true"/>
    <PublishingStartDate xmlns="http://schemas.microsoft.com/sharepoint/v3" xsi:nil="true"/>
    <Priority xmlns="764a0d8b-70d1-4953-b271-86bf6cc62b87">New</Priorit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0B12ED-CF11-4F26-B369-5179C046BF2B}"/>
</file>

<file path=customXml/itemProps2.xml><?xml version="1.0" encoding="utf-8"?>
<ds:datastoreItem xmlns:ds="http://schemas.openxmlformats.org/officeDocument/2006/customXml" ds:itemID="{BC4EA527-A198-4301-BCF4-14EDE0643645}">
  <ds:schemaRefs>
    <ds:schemaRef ds:uri="http://purl.org/dc/elements/1.1/"/>
    <ds:schemaRef ds:uri="http://schemas.microsoft.com/office/2006/metadata/properties"/>
    <ds:schemaRef ds:uri="e10c53f3-1d52-4706-a966-ac9983b29943"/>
    <ds:schemaRef ds:uri="33d0ab3a-ed53-4b26-b374-c651e1521cb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C1C207-77FC-44F7-AC05-276B3AA371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10079</TotalTime>
  <Words>417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1_2021ODE</vt:lpstr>
      <vt:lpstr>Making Healthy Choices: Feelings and Tricky Situations</vt:lpstr>
      <vt:lpstr>Essential Questions</vt:lpstr>
      <vt:lpstr>Learning Goals</vt:lpstr>
      <vt:lpstr>Feelings</vt:lpstr>
      <vt:lpstr>Share What You Know With a Partner (1)</vt:lpstr>
      <vt:lpstr>David Goes to a Picnic</vt:lpstr>
      <vt:lpstr>Questions and Connections</vt:lpstr>
      <vt:lpstr>Share What You Know With a Partner (2)</vt:lpstr>
      <vt:lpstr>Steps to Help David and Other Kids</vt:lpstr>
      <vt:lpstr>Make Your How-to Guide</vt:lpstr>
      <vt:lpstr>What are some strategies we could use?</vt:lpstr>
      <vt:lpstr>Essential Questions Review</vt:lpstr>
      <vt:lpstr>Learning Goals Review</vt:lpstr>
      <vt:lpstr>Take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Healthy Choices: Feelings and Tricky Situations Presentation: Grades 2-3</dc:title>
  <dc:creator>Oregon Department of Education</dc:creator>
  <cp:lastModifiedBy>Christina Johnson</cp:lastModifiedBy>
  <cp:revision>19</cp:revision>
  <dcterms:modified xsi:type="dcterms:W3CDTF">2025-03-10T23:40:56Z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0x0101008BAF1733FA17DC4BA8BBF55116F3F711</vt:lpwstr>
  </property>
  <property fmtid="{D5CDD505-2E9C-101B-9397-08002B2CF9AE}" pid="3" name="TaxKeyword">
    <vt:lpwstr/>
  </property>
  <property fmtid="{D5CDD505-2E9C-101B-9397-08002B2CF9AE}" pid="4" name="MSIP_Label_61f40bdc-19d8-4b8e-be88-e9eb9bcca8b8_Enabled">
    <vt:lpwstr>true</vt:lpwstr>
  </property>
  <property fmtid="{D5CDD505-2E9C-101B-9397-08002B2CF9AE}" pid="5" name="MSIP_Label_61f40bdc-19d8-4b8e-be88-e9eb9bcca8b8_SetDate">
    <vt:lpwstr>2023-10-19T17:38:46Z</vt:lpwstr>
  </property>
  <property fmtid="{D5CDD505-2E9C-101B-9397-08002B2CF9AE}" pid="6" name="MSIP_Label_61f40bdc-19d8-4b8e-be88-e9eb9bcca8b8_Method">
    <vt:lpwstr>Privileged</vt:lpwstr>
  </property>
  <property fmtid="{D5CDD505-2E9C-101B-9397-08002B2CF9AE}" pid="7" name="MSIP_Label_61f40bdc-19d8-4b8e-be88-e9eb9bcca8b8_Name">
    <vt:lpwstr>Level 1 - Published (Items)</vt:lpwstr>
  </property>
  <property fmtid="{D5CDD505-2E9C-101B-9397-08002B2CF9AE}" pid="8" name="MSIP_Label_61f40bdc-19d8-4b8e-be88-e9eb9bcca8b8_SiteId">
    <vt:lpwstr>b4f51418-b269-49a2-935a-fa54bf584fc8</vt:lpwstr>
  </property>
  <property fmtid="{D5CDD505-2E9C-101B-9397-08002B2CF9AE}" pid="9" name="MSIP_Label_61f40bdc-19d8-4b8e-be88-e9eb9bcca8b8_ActionId">
    <vt:lpwstr>c4b5f7af-171c-4074-8f39-9fc74c531cc2</vt:lpwstr>
  </property>
  <property fmtid="{D5CDD505-2E9C-101B-9397-08002B2CF9AE}" pid="10" name="MSIP_Label_61f40bdc-19d8-4b8e-be88-e9eb9bcca8b8_ContentBits">
    <vt:lpwstr>0</vt:lpwstr>
  </property>
  <property fmtid="{D5CDD505-2E9C-101B-9397-08002B2CF9AE}" pid="11" name="MSIP_Label_09b73270-2993-4076-be47-9c78f42a1e84_Enabled">
    <vt:lpwstr>true</vt:lpwstr>
  </property>
  <property fmtid="{D5CDD505-2E9C-101B-9397-08002B2CF9AE}" pid="12" name="MSIP_Label_09b73270-2993-4076-be47-9c78f42a1e84_SetDate">
    <vt:lpwstr>2024-06-21T16:55:30Z</vt:lpwstr>
  </property>
  <property fmtid="{D5CDD505-2E9C-101B-9397-08002B2CF9AE}" pid="13" name="MSIP_Label_09b73270-2993-4076-be47-9c78f42a1e84_Method">
    <vt:lpwstr>Privileged</vt:lpwstr>
  </property>
  <property fmtid="{D5CDD505-2E9C-101B-9397-08002B2CF9AE}" pid="14" name="MSIP_Label_09b73270-2993-4076-be47-9c78f42a1e84_Name">
    <vt:lpwstr>Level 1 - Published (Items)</vt:lpwstr>
  </property>
  <property fmtid="{D5CDD505-2E9C-101B-9397-08002B2CF9AE}" pid="15" name="MSIP_Label_09b73270-2993-4076-be47-9c78f42a1e84_SiteId">
    <vt:lpwstr>aa3f6932-fa7c-47b4-a0ce-a598cad161cf</vt:lpwstr>
  </property>
  <property fmtid="{D5CDD505-2E9C-101B-9397-08002B2CF9AE}" pid="16" name="MSIP_Label_09b73270-2993-4076-be47-9c78f42a1e84_ActionId">
    <vt:lpwstr>9a956e48-93ec-48f0-b269-11b89d529c66</vt:lpwstr>
  </property>
  <property fmtid="{D5CDD505-2E9C-101B-9397-08002B2CF9AE}" pid="17" name="MSIP_Label_09b73270-2993-4076-be47-9c78f42a1e84_ContentBits">
    <vt:lpwstr>0</vt:lpwstr>
  </property>
</Properties>
</file>