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9" r:id="rId4"/>
  </p:sldMasterIdLst>
  <p:notesMasterIdLst>
    <p:notesMasterId r:id="rId26"/>
  </p:notesMasterIdLst>
  <p:sldIdLst>
    <p:sldId id="270" r:id="rId5"/>
    <p:sldId id="287" r:id="rId6"/>
    <p:sldId id="288" r:id="rId7"/>
    <p:sldId id="289" r:id="rId8"/>
    <p:sldId id="290" r:id="rId9"/>
    <p:sldId id="274" r:id="rId10"/>
    <p:sldId id="266" r:id="rId11"/>
    <p:sldId id="268" r:id="rId12"/>
    <p:sldId id="280" r:id="rId13"/>
    <p:sldId id="263" r:id="rId14"/>
    <p:sldId id="285" r:id="rId15"/>
    <p:sldId id="267" r:id="rId16"/>
    <p:sldId id="295" r:id="rId17"/>
    <p:sldId id="296" r:id="rId18"/>
    <p:sldId id="282" r:id="rId19"/>
    <p:sldId id="264" r:id="rId20"/>
    <p:sldId id="297" r:id="rId21"/>
    <p:sldId id="286" r:id="rId22"/>
    <p:sldId id="298" r:id="rId23"/>
    <p:sldId id="294" r:id="rId24"/>
    <p:sldId id="284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461B1E-7C31-E1A1-60FD-D697D724A359}" name="Irisa Charney-Sirott" initials="IC" userId="S::icharne@wested.org::7994148a-8969-4c9e-8a35-9bbe11781c3b" providerId="AD"/>
  <p188:author id="{355E842D-404A-BC5A-95F9-9D85CA0BA7BC}" name="Delphean Quan" initials="DQ" userId="S::dquan@wested.org::5b0acb0f-7574-4b9c-b676-326dc2fb6b84" providerId="AD"/>
  <p188:author id="{F765379F-1284-CCE0-2B64-02C518E21133}" name="Julie Webb" initials="JW" userId="KDE0Nlu50827bIHsrn8ZE1cuhkIhoEpOL+nABm3soG4=" providerId="None"/>
  <p188:author id="{00A1CBD6-734C-2BF2-18BF-00296DF2B971}" name="Julie Webb" initials="JW" userId="S::jwebb2@wested.org::5f595617-57eb-4715-bed2-2b362c9cf0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23"/>
    <a:srgbClr val="008639"/>
    <a:srgbClr val="00AA48"/>
    <a:srgbClr val="005E00"/>
    <a:srgbClr val="C00000"/>
    <a:srgbClr val="92D050"/>
    <a:srgbClr val="E7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58089-2A00-4ED4-8318-1AB55C11AFCA}" v="4" dt="2025-02-28T19:21:48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88"/>
    <p:restoredTop sz="94602"/>
  </p:normalViewPr>
  <p:slideViewPr>
    <p:cSldViewPr snapToGrid="0">
      <p:cViewPr>
        <p:scale>
          <a:sx n="39" d="100"/>
          <a:sy n="39" d="100"/>
        </p:scale>
        <p:origin x="552" y="404"/>
      </p:cViewPr>
      <p:guideLst/>
    </p:cSldViewPr>
  </p:slideViewPr>
  <p:outlineViewPr>
    <p:cViewPr>
      <p:scale>
        <a:sx n="33" d="100"/>
        <a:sy n="33" d="100"/>
      </p:scale>
      <p:origin x="0" y="-101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Bates" userId="JhYXnYTMg7cS4QZrP5bDyF1IVTwzWWkk02Iay/nl39c=" providerId="None" clId="Web-{6C428707-660B-475F-836C-60F605C36A77}"/>
    <pc:docChg chg="modSld">
      <pc:chgData name="Rebecca Bates" userId="JhYXnYTMg7cS4QZrP5bDyF1IVTwzWWkk02Iay/nl39c=" providerId="None" clId="Web-{6C428707-660B-475F-836C-60F605C36A77}" dt="2025-02-21T21:34:10.476" v="106"/>
      <pc:docMkLst>
        <pc:docMk/>
      </pc:docMkLst>
      <pc:sldChg chg="modSp">
        <pc:chgData name="Rebecca Bates" userId="JhYXnYTMg7cS4QZrP5bDyF1IVTwzWWkk02Iay/nl39c=" providerId="None" clId="Web-{6C428707-660B-475F-836C-60F605C36A77}" dt="2025-02-21T21:30:27.827" v="34" actId="20577"/>
        <pc:sldMkLst>
          <pc:docMk/>
          <pc:sldMk cId="3260302493" sldId="286"/>
        </pc:sldMkLst>
        <pc:spChg chg="mod">
          <ac:chgData name="Rebecca Bates" userId="JhYXnYTMg7cS4QZrP5bDyF1IVTwzWWkk02Iay/nl39c=" providerId="None" clId="Web-{6C428707-660B-475F-836C-60F605C36A77}" dt="2025-02-21T21:29:41.388" v="14" actId="20577"/>
          <ac:spMkLst>
            <pc:docMk/>
            <pc:sldMk cId="3260302493" sldId="286"/>
            <ac:spMk id="2" creationId="{FCE6770D-5E1B-E570-F3AD-769CF90FED35}"/>
          </ac:spMkLst>
        </pc:spChg>
        <pc:spChg chg="mod">
          <ac:chgData name="Rebecca Bates" userId="JhYXnYTMg7cS4QZrP5bDyF1IVTwzWWkk02Iay/nl39c=" providerId="None" clId="Web-{6C428707-660B-475F-836C-60F605C36A77}" dt="2025-02-21T21:30:27.827" v="34" actId="20577"/>
          <ac:spMkLst>
            <pc:docMk/>
            <pc:sldMk cId="3260302493" sldId="286"/>
            <ac:spMk id="3" creationId="{DA309D5B-4704-405E-8C0C-277A4654BF67}"/>
          </ac:spMkLst>
        </pc:spChg>
      </pc:sldChg>
      <pc:sldChg chg="modSp modNotes">
        <pc:chgData name="Rebecca Bates" userId="JhYXnYTMg7cS4QZrP5bDyF1IVTwzWWkk02Iay/nl39c=" providerId="None" clId="Web-{6C428707-660B-475F-836C-60F605C36A77}" dt="2025-02-21T21:34:10.476" v="106"/>
        <pc:sldMkLst>
          <pc:docMk/>
          <pc:sldMk cId="1578783163" sldId="297"/>
        </pc:sldMkLst>
        <pc:spChg chg="mod">
          <ac:chgData name="Rebecca Bates" userId="JhYXnYTMg7cS4QZrP5bDyF1IVTwzWWkk02Iay/nl39c=" providerId="None" clId="Web-{6C428707-660B-475F-836C-60F605C36A77}" dt="2025-02-21T21:30:45.422" v="36" actId="20577"/>
          <ac:spMkLst>
            <pc:docMk/>
            <pc:sldMk cId="1578783163" sldId="297"/>
            <ac:spMk id="3" creationId="{8B46440E-B955-CB8E-778C-29461566DE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65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24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25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445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083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55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215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04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584382"/>
            <a:ext cx="12192000" cy="42736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4CCBD-11CA-572B-93CC-46CCB5717FC1}"/>
              </a:ext>
            </a:extLst>
          </p:cNvPr>
          <p:cNvSpPr/>
          <p:nvPr userDrawn="1"/>
        </p:nvSpPr>
        <p:spPr>
          <a:xfrm>
            <a:off x="2313436" y="0"/>
            <a:ext cx="9878564" cy="2564296"/>
          </a:xfrm>
          <a:prstGeom prst="rect">
            <a:avLst/>
          </a:prstGeom>
          <a:solidFill>
            <a:schemeClr val="accent1">
              <a:alpha val="89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7913" y="371768"/>
            <a:ext cx="9144000" cy="190745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913" y="2771779"/>
            <a:ext cx="9144000" cy="9948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7912" y="4886528"/>
            <a:ext cx="966693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AE25D7A7-DBF1-4731-876B-EF0349DEF57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912" y="6139793"/>
            <a:ext cx="3400973" cy="365125"/>
          </a:xfrm>
        </p:spPr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178B7B-EB9A-7016-6BAC-C34107A94A91}"/>
              </a:ext>
            </a:extLst>
          </p:cNvPr>
          <p:cNvSpPr/>
          <p:nvPr userDrawn="1"/>
        </p:nvSpPr>
        <p:spPr>
          <a:xfrm>
            <a:off x="0" y="0"/>
            <a:ext cx="2313437" cy="25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722;p83" descr="Oregon Department of Education Logo">
            <a:extLst>
              <a:ext uri="{FF2B5EF4-FFF2-40B4-BE49-F238E27FC236}">
                <a16:creationId xmlns:a16="http://schemas.microsoft.com/office/drawing/2014/main" id="{A613D903-CD0C-D2E7-CC4A-1950E8CEEC7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51928"/>
            <a:ext cx="2313437" cy="23347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18B305-E44F-C060-75E7-B572DF52D405}"/>
              </a:ext>
            </a:extLst>
          </p:cNvPr>
          <p:cNvSpPr/>
          <p:nvPr userDrawn="1"/>
        </p:nvSpPr>
        <p:spPr>
          <a:xfrm>
            <a:off x="-1" y="2564296"/>
            <a:ext cx="2313437" cy="4293703"/>
          </a:xfrm>
          <a:prstGeom prst="rect">
            <a:avLst/>
          </a:prstGeom>
          <a:solidFill>
            <a:schemeClr val="accent1">
              <a:alpha val="109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3BFE4E-4B21-55C8-3EF8-9376E0089600}"/>
              </a:ext>
            </a:extLst>
          </p:cNvPr>
          <p:cNvGrpSpPr/>
          <p:nvPr userDrawn="1"/>
        </p:nvGrpSpPr>
        <p:grpSpPr>
          <a:xfrm>
            <a:off x="2313436" y="-1375"/>
            <a:ext cx="9878563" cy="155150"/>
            <a:chOff x="89452" y="2773017"/>
            <a:chExt cx="5029199" cy="1044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518B26-C1C1-9ABF-B087-E6519A7CC4D5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58DE75-AE21-C655-BBF4-9DBA44516DBB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F04249-563D-D25F-8061-0EA2D5351A77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8D44B-F670-D841-DA37-92C9B12D96E4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133F6D5-D05F-C909-836F-BD5CE64E5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7913" y="4535928"/>
            <a:ext cx="9144000" cy="330514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Authored by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3D7078-AFAB-9E61-EE38-5AD4E700721A}"/>
              </a:ext>
            </a:extLst>
          </p:cNvPr>
          <p:cNvCxnSpPr>
            <a:cxnSpLocks/>
          </p:cNvCxnSpPr>
          <p:nvPr userDrawn="1"/>
        </p:nvCxnSpPr>
        <p:spPr>
          <a:xfrm>
            <a:off x="2409568" y="4337223"/>
            <a:ext cx="9378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8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807B-0068-4E1F-806E-C8C4952A24DC}" type="datetime1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38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195481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8E3A-1967-44F7-9CA0-320D3ED909C6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B2470-1BF4-750E-9FC2-0F0140F99B98}"/>
              </a:ext>
            </a:extLst>
          </p:cNvPr>
          <p:cNvSpPr/>
          <p:nvPr userDrawn="1"/>
        </p:nvSpPr>
        <p:spPr>
          <a:xfrm>
            <a:off x="-1" y="259492"/>
            <a:ext cx="383059" cy="6598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5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low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4BA-4BC0-44D2-9B7A-1BA67BCFD26E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4" y="4763238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71" y="4763238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4722" y="4782426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chemeClr val="accent1"/>
                </a:solidFill>
              </a:rPr>
              <a:t>twitter.com/ORDeptEd | fb.com/ORDeptEd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D7339-23E8-BF33-9EB5-2154AEE4D785}"/>
              </a:ext>
            </a:extLst>
          </p:cNvPr>
          <p:cNvSpPr/>
          <p:nvPr userDrawn="1"/>
        </p:nvSpPr>
        <p:spPr>
          <a:xfrm>
            <a:off x="-1" y="259492"/>
            <a:ext cx="383059" cy="6598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8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58995" y="1433385"/>
            <a:ext cx="9042724" cy="3496962"/>
          </a:xfrm>
        </p:spPr>
        <p:txBody>
          <a:bodyPr anchor="ctr" anchorCtr="0">
            <a:noAutofit/>
          </a:bodyPr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FD1D4-6CB3-CD64-9657-FA3E85F6164C}"/>
              </a:ext>
            </a:extLst>
          </p:cNvPr>
          <p:cNvSpPr/>
          <p:nvPr userDrawn="1"/>
        </p:nvSpPr>
        <p:spPr>
          <a:xfrm>
            <a:off x="0" y="0"/>
            <a:ext cx="2313437" cy="25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722;p83" descr="Oregon Department of Education Logo">
            <a:extLst>
              <a:ext uri="{FF2B5EF4-FFF2-40B4-BE49-F238E27FC236}">
                <a16:creationId xmlns:a16="http://schemas.microsoft.com/office/drawing/2014/main" id="{CC7BEC8A-A571-7E28-F436-289047D3B8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51928"/>
            <a:ext cx="2313437" cy="23347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C41C27-4F7F-CB4D-A1D8-5970C7274EEA}"/>
              </a:ext>
            </a:extLst>
          </p:cNvPr>
          <p:cNvSpPr/>
          <p:nvPr userDrawn="1"/>
        </p:nvSpPr>
        <p:spPr>
          <a:xfrm>
            <a:off x="-1" y="2564296"/>
            <a:ext cx="2313437" cy="4293703"/>
          </a:xfrm>
          <a:prstGeom prst="rect">
            <a:avLst/>
          </a:prstGeom>
          <a:solidFill>
            <a:schemeClr val="accent1">
              <a:alpha val="109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64F95E-BAEF-0AFF-38A4-37D40145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139793"/>
            <a:ext cx="2777456" cy="365125"/>
          </a:xfrm>
        </p:spPr>
        <p:txBody>
          <a:bodyPr/>
          <a:lstStyle/>
          <a:p>
            <a:fld id="{AE25D7A7-DBF1-4731-876B-EF0349DEF57D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1391D9-F2CB-6BC0-C63A-690EEF9C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7913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611FF5-1A52-738E-E9C0-F0005C6C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63FAD7-A824-4250-06B4-F8E55608BE03}"/>
              </a:ext>
            </a:extLst>
          </p:cNvPr>
          <p:cNvGrpSpPr/>
          <p:nvPr userDrawn="1"/>
        </p:nvGrpSpPr>
        <p:grpSpPr>
          <a:xfrm>
            <a:off x="2313436" y="-1375"/>
            <a:ext cx="9878563" cy="155150"/>
            <a:chOff x="89452" y="2773017"/>
            <a:chExt cx="5029199" cy="1044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E0CDE-FF54-984C-C9A3-27585E68933C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5E37D0-301D-4C97-6E9A-7A585E53E5D8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797C71-4593-94E0-E2E6-A8CBD1A887BA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4FD286-E8C6-3E5E-1039-3C295B0B2E46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450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0567-124C-4095-81DC-815DD21CE8C9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60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0567-124C-4095-81DC-815DD21CE8C9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7176" y="-1543050"/>
            <a:ext cx="10784542" cy="1026460"/>
          </a:xfrm>
        </p:spPr>
        <p:txBody>
          <a:bodyPr/>
          <a:lstStyle/>
          <a:p>
            <a:r>
              <a:rPr lang="en-US" dirty="0"/>
              <a:t>Click to edit Video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65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2995" y="259492"/>
            <a:ext cx="4763664" cy="65985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7BA-D396-4E27-AF61-C3F310AFC230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2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AC9E-0280-4D27-9EA2-698F7A67BA53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FB3-D811-417F-8686-F9E75A22B6CE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3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3458-4B95-47BE-956D-AAB447907D75}" type="datetime1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36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67FB-5140-4075-A427-FA8B498DAFA1}" type="datetime1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3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1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D0A6FE-1ABE-4141-9C0E-FE4FA78F9128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B909DD-0550-BCCE-E53E-3AE155F54A08}"/>
              </a:ext>
            </a:extLst>
          </p:cNvPr>
          <p:cNvSpPr/>
          <p:nvPr userDrawn="1"/>
        </p:nvSpPr>
        <p:spPr>
          <a:xfrm>
            <a:off x="0" y="0"/>
            <a:ext cx="12192000" cy="252042"/>
          </a:xfrm>
          <a:prstGeom prst="rect">
            <a:avLst/>
          </a:prstGeom>
          <a:solidFill>
            <a:schemeClr val="accent1">
              <a:alpha val="89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4FCA73-AF84-DF07-D462-D8B837022CD6}"/>
              </a:ext>
            </a:extLst>
          </p:cNvPr>
          <p:cNvGrpSpPr/>
          <p:nvPr userDrawn="1"/>
        </p:nvGrpSpPr>
        <p:grpSpPr>
          <a:xfrm rot="16200000">
            <a:off x="-3216479" y="3468523"/>
            <a:ext cx="6605956" cy="172993"/>
            <a:chOff x="89452" y="2773017"/>
            <a:chExt cx="5029199" cy="1044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B0B38C-1D71-D5C3-4D4A-856DBC66FA7E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974C4A-2E64-AD3A-2D76-EA0188DB777D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489400-5A48-2E53-B800-8BC6A9C3E82E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429A02-D12E-FB13-F404-820FFCAE844D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92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31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velivesoregon.org/wp-content/uploads/2024/06/SaveLivesOregon_Harm_Reduction_Basics_LearningCollaborative.pdf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V38woahNso?feature=oembed" TargetMode="External"/><Relationship Id="rId6" Type="http://schemas.openxmlformats.org/officeDocument/2006/relationships/image" Target="../media/image27.png"/><Relationship Id="rId5" Type="http://schemas.openxmlformats.org/officeDocument/2006/relationships/hyperlink" Target="https://www.youtube.com/watch?v=oV38woahNso" TargetMode="Externa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T6Th_QfQKE?feature=oembed" TargetMode="External"/><Relationship Id="rId6" Type="http://schemas.openxmlformats.org/officeDocument/2006/relationships/image" Target="../media/image27.png"/><Relationship Id="rId5" Type="http://schemas.openxmlformats.org/officeDocument/2006/relationships/hyperlink" Target="https://youtu.be/hT6Th_QfQKE?si=qIMbjEMm6Z6JOTHy" TargetMode="Externa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 and Healthy Use of Medicine and Other Substances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Grades 4–5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B73ED-0784-EF67-E968-EB66A6F2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681A7-F03C-FA76-7166-A8D605227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Authored by Oregon Department of Education </a:t>
            </a:r>
          </a:p>
        </p:txBody>
      </p:sp>
    </p:spTree>
    <p:extLst>
      <p:ext uri="{BB962C8B-B14F-4D97-AF65-F5344CB8AC3E}">
        <p14:creationId xmlns:p14="http://schemas.microsoft.com/office/powerpoint/2010/main" val="350300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C1FA7-8B4D-61FA-C742-1BB5055E0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7AC3-DC71-A536-731A-557F55F7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Medicine Label Handout</a:t>
            </a:r>
          </a:p>
        </p:txBody>
      </p:sp>
      <p:pic>
        <p:nvPicPr>
          <p:cNvPr id="45" name="Picture 44" descr="Prescription bottle">
            <a:extLst>
              <a:ext uri="{FF2B5EF4-FFF2-40B4-BE49-F238E27FC236}">
                <a16:creationId xmlns:a16="http://schemas.microsoft.com/office/drawing/2014/main" id="{E7DBA47B-2DFD-27F0-0325-B5F1B4C14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6283">
            <a:off x="726987" y="1771722"/>
            <a:ext cx="2722179" cy="4674508"/>
          </a:xfrm>
          <a:prstGeom prst="rect">
            <a:avLst/>
          </a:prstGeom>
          <a:effectLst>
            <a:outerShdw blurRad="534506" dist="153752" dir="4080000" sx="95472" sy="95472" algn="ctr" rotWithShape="0">
              <a:schemeClr val="tx1">
                <a:alpha val="52634"/>
              </a:schemeClr>
            </a:outerShdw>
          </a:effectLst>
        </p:spPr>
      </p:pic>
      <p:grpSp>
        <p:nvGrpSpPr>
          <p:cNvPr id="26" name="Group 25" descr="Prescription label with the following information: pharmacy name, medication name, medication size, prescription size, dosage instructions, who it is prescribed for, expiration date, number of refills">
            <a:extLst>
              <a:ext uri="{FF2B5EF4-FFF2-40B4-BE49-F238E27FC236}">
                <a16:creationId xmlns:a16="http://schemas.microsoft.com/office/drawing/2014/main" id="{71873AC3-20DD-1F3E-E96E-9B8613178BDB}"/>
              </a:ext>
            </a:extLst>
          </p:cNvPr>
          <p:cNvGrpSpPr/>
          <p:nvPr/>
        </p:nvGrpSpPr>
        <p:grpSpPr>
          <a:xfrm>
            <a:off x="3547109" y="1640473"/>
            <a:ext cx="8075801" cy="4952371"/>
            <a:chOff x="3021723" y="1204050"/>
            <a:chExt cx="7664764" cy="470030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F148D95-1573-AA44-AE98-16A61C43CA9F}"/>
                </a:ext>
              </a:extLst>
            </p:cNvPr>
            <p:cNvGrpSpPr/>
            <p:nvPr/>
          </p:nvGrpSpPr>
          <p:grpSpPr>
            <a:xfrm>
              <a:off x="3021723" y="1222335"/>
              <a:ext cx="7658100" cy="4682023"/>
              <a:chOff x="2590800" y="1222335"/>
              <a:chExt cx="7658100" cy="468202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27B5BA9-D78E-6049-E4B9-08E74F24DE00}"/>
                  </a:ext>
                </a:extLst>
              </p:cNvPr>
              <p:cNvGrpSpPr/>
              <p:nvPr/>
            </p:nvGrpSpPr>
            <p:grpSpPr>
              <a:xfrm>
                <a:off x="2590800" y="1222335"/>
                <a:ext cx="7658100" cy="4682023"/>
                <a:chOff x="4769826" y="3094892"/>
                <a:chExt cx="2271347" cy="1951893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3344695-D98D-F57E-D7E9-D60F9762B11E}"/>
                    </a:ext>
                  </a:extLst>
                </p:cNvPr>
                <p:cNvSpPr/>
                <p:nvPr/>
              </p:nvSpPr>
              <p:spPr>
                <a:xfrm>
                  <a:off x="4769826" y="3094892"/>
                  <a:ext cx="1622170" cy="1951893"/>
                </a:xfrm>
                <a:prstGeom prst="rect">
                  <a:avLst/>
                </a:prstGeom>
                <a:solidFill>
                  <a:srgbClr val="EFEBE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E10C37C-20F8-80C7-25E9-02B086C9C8D1}"/>
                    </a:ext>
                  </a:extLst>
                </p:cNvPr>
                <p:cNvSpPr/>
                <p:nvPr/>
              </p:nvSpPr>
              <p:spPr>
                <a:xfrm>
                  <a:off x="6391996" y="3094892"/>
                  <a:ext cx="649177" cy="1951893"/>
                </a:xfrm>
                <a:prstGeom prst="rect">
                  <a:avLst/>
                </a:prstGeom>
                <a:solidFill>
                  <a:srgbClr val="EFEBE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3E66810-0366-11AB-A189-1BE37EF5D1D2}"/>
                    </a:ext>
                  </a:extLst>
                </p:cNvPr>
                <p:cNvSpPr/>
                <p:nvPr/>
              </p:nvSpPr>
              <p:spPr>
                <a:xfrm>
                  <a:off x="4769826" y="3571875"/>
                  <a:ext cx="2271347" cy="219075"/>
                </a:xfrm>
                <a:prstGeom prst="rect">
                  <a:avLst/>
                </a:prstGeom>
                <a:solidFill>
                  <a:srgbClr val="93BF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7015BF6-00E6-5F76-E408-C3D4E6147CCC}"/>
                    </a:ext>
                  </a:extLst>
                </p:cNvPr>
                <p:cNvSpPr/>
                <p:nvPr/>
              </p:nvSpPr>
              <p:spPr>
                <a:xfrm>
                  <a:off x="4769826" y="4158395"/>
                  <a:ext cx="2271347" cy="558678"/>
                </a:xfrm>
                <a:prstGeom prst="rect">
                  <a:avLst/>
                </a:prstGeom>
                <a:solidFill>
                  <a:srgbClr val="93BF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913F1D6-899A-054E-9CCE-2AE3EB8F890B}"/>
                    </a:ext>
                  </a:extLst>
                </p:cNvPr>
                <p:cNvSpPr/>
                <p:nvPr/>
              </p:nvSpPr>
              <p:spPr>
                <a:xfrm>
                  <a:off x="4848946" y="3146044"/>
                  <a:ext cx="271206" cy="381205"/>
                </a:xfrm>
                <a:prstGeom prst="rect">
                  <a:avLst/>
                </a:prstGeom>
                <a:solidFill>
                  <a:srgbClr val="DE322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630A28E-DF57-3049-680A-AAF324CB5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</a:blip>
              <a:stretch>
                <a:fillRect/>
              </a:stretch>
            </p:blipFill>
            <p:spPr>
              <a:xfrm>
                <a:off x="2990863" y="1495328"/>
                <a:ext cx="647797" cy="645707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5ECA2C-36E6-F163-93AB-9FFF9C393262}"/>
                  </a:ext>
                </a:extLst>
              </p:cNvPr>
              <p:cNvSpPr txBox="1"/>
              <p:nvPr/>
            </p:nvSpPr>
            <p:spPr>
              <a:xfrm>
                <a:off x="3824298" y="1512968"/>
                <a:ext cx="37655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Pharmacy Name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B52B51-394B-3E31-FCC5-F0D906917F02}"/>
                  </a:ext>
                </a:extLst>
              </p:cNvPr>
              <p:cNvSpPr txBox="1"/>
              <p:nvPr/>
            </p:nvSpPr>
            <p:spPr>
              <a:xfrm>
                <a:off x="2716367" y="2420129"/>
                <a:ext cx="2040690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Amoxicillin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817A82-C09E-D293-D399-7DD55ECF1482}"/>
                  </a:ext>
                </a:extLst>
              </p:cNvPr>
              <p:cNvSpPr txBox="1"/>
              <p:nvPr/>
            </p:nvSpPr>
            <p:spPr>
              <a:xfrm>
                <a:off x="6236770" y="2420129"/>
                <a:ext cx="2096690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250 mg pill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5E8E8D-7923-04CF-BB62-32A62E68D47A}"/>
                  </a:ext>
                </a:extLst>
              </p:cNvPr>
              <p:cNvSpPr txBox="1"/>
              <p:nvPr/>
            </p:nvSpPr>
            <p:spPr>
              <a:xfrm>
                <a:off x="8622162" y="2420129"/>
                <a:ext cx="1450161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Qty: 10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B6443B-58F6-54B3-AE37-212489C83F33}"/>
                  </a:ext>
                </a:extLst>
              </p:cNvPr>
              <p:cNvSpPr txBox="1"/>
              <p:nvPr/>
            </p:nvSpPr>
            <p:spPr>
              <a:xfrm>
                <a:off x="2688676" y="3105070"/>
                <a:ext cx="6068754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Take 1 pill by mouth 2 times a day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F657C6-186C-9B91-D8F9-C1B8AB1CAD81}"/>
                  </a:ext>
                </a:extLst>
              </p:cNvPr>
              <p:cNvSpPr txBox="1"/>
              <p:nvPr/>
            </p:nvSpPr>
            <p:spPr>
              <a:xfrm>
                <a:off x="2688675" y="3820674"/>
                <a:ext cx="2573966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Jasmine Smith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37EF05-CEA8-8A20-C42A-73E2BF8C6408}"/>
                  </a:ext>
                </a:extLst>
              </p:cNvPr>
              <p:cNvSpPr txBox="1"/>
              <p:nvPr/>
            </p:nvSpPr>
            <p:spPr>
              <a:xfrm>
                <a:off x="2688675" y="4201907"/>
                <a:ext cx="25739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111 Street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1492C2-6AAC-57B3-4BCF-DC750D8F12A0}"/>
                  </a:ext>
                </a:extLst>
              </p:cNvPr>
              <p:cNvSpPr txBox="1"/>
              <p:nvPr/>
            </p:nvSpPr>
            <p:spPr>
              <a:xfrm>
                <a:off x="2705706" y="4583140"/>
                <a:ext cx="329504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City, Oregon 11111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770AE9-849D-D7AC-9D18-EAC1A8D2FBAF}"/>
                  </a:ext>
                </a:extLst>
              </p:cNvPr>
              <p:cNvSpPr txBox="1"/>
              <p:nvPr/>
            </p:nvSpPr>
            <p:spPr>
              <a:xfrm>
                <a:off x="7692905" y="5338918"/>
                <a:ext cx="1955191" cy="430887"/>
              </a:xfrm>
              <a:prstGeom prst="rect">
                <a:avLst/>
              </a:prstGeom>
              <a:noFill/>
              <a:ln w="28575">
                <a:solidFill>
                  <a:srgbClr val="DE322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Refills: 0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01987A-7FE5-C311-4EF7-C36D18DD335E}"/>
                </a:ext>
              </a:extLst>
            </p:cNvPr>
            <p:cNvSpPr/>
            <p:nvPr/>
          </p:nvSpPr>
          <p:spPr>
            <a:xfrm>
              <a:off x="3028387" y="1204050"/>
              <a:ext cx="7658100" cy="4685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515EEC1-5EE2-4199-4E78-057D9DDF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9409" y="6002736"/>
            <a:ext cx="4114031" cy="430887"/>
          </a:xfrm>
          <a:prstGeom prst="rect">
            <a:avLst/>
          </a:prstGeom>
          <a:noFill/>
          <a:ln w="28575">
            <a:solidFill>
              <a:srgbClr val="DE322D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Expiration: 10/15/2025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01E349B4-1BE4-F1B3-1413-B2FDE876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6C248-3693-1937-076C-340E5753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B2B7-5F0A-C889-3E60-15343B10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</p:spPr>
        <p:txBody>
          <a:bodyPr>
            <a:normAutofit/>
          </a:bodyPr>
          <a:lstStyle/>
          <a:p>
            <a:r>
              <a:rPr lang="en-US" dirty="0"/>
              <a:t>Prescription Medicine Label Handout: Answers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F0B77-C66D-F75B-71D9-3A315D320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825625"/>
            <a:ext cx="10784541" cy="4109010"/>
          </a:xfrm>
        </p:spPr>
        <p:txBody>
          <a:bodyPr>
            <a:noAutofit/>
          </a:bodyPr>
          <a:lstStyle/>
          <a:p>
            <a:pPr lvl="0"/>
            <a:r>
              <a:rPr lang="en-US" sz="3000" dirty="0"/>
              <a:t>Whose prescription is it? </a:t>
            </a:r>
            <a:r>
              <a:rPr lang="en-US" sz="3000" dirty="0">
                <a:solidFill>
                  <a:schemeClr val="accent2"/>
                </a:solidFill>
              </a:rPr>
              <a:t>Jasmine Smith</a:t>
            </a:r>
          </a:p>
          <a:p>
            <a:pPr lvl="0"/>
            <a:r>
              <a:rPr lang="en-US" sz="3000" dirty="0"/>
              <a:t>What is the name of the medicine? </a:t>
            </a:r>
            <a:r>
              <a:rPr lang="en-US" sz="3000" dirty="0">
                <a:solidFill>
                  <a:schemeClr val="accent2"/>
                </a:solidFill>
              </a:rPr>
              <a:t>Amoxicillin</a:t>
            </a:r>
          </a:p>
          <a:p>
            <a:pPr lvl="0"/>
            <a:r>
              <a:rPr lang="en-US" sz="3000" dirty="0"/>
              <a:t>How often should the medicine be taken? </a:t>
            </a:r>
            <a:r>
              <a:rPr lang="en-US" sz="3000" dirty="0">
                <a:solidFill>
                  <a:schemeClr val="accent2"/>
                </a:solidFill>
              </a:rPr>
              <a:t>Twice a day</a:t>
            </a:r>
          </a:p>
          <a:p>
            <a:pPr lvl="0"/>
            <a:r>
              <a:rPr lang="en-US" sz="3000" dirty="0"/>
              <a:t>How much medicine should be taken for each dose? </a:t>
            </a:r>
            <a:r>
              <a:rPr lang="en-US" sz="3000" dirty="0">
                <a:solidFill>
                  <a:schemeClr val="accent2"/>
                </a:solidFill>
              </a:rPr>
              <a:t>1 pill</a:t>
            </a:r>
          </a:p>
          <a:p>
            <a:pPr lvl="0"/>
            <a:r>
              <a:rPr lang="en-US" sz="3000" dirty="0"/>
              <a:t>How many times can the medicine be refilled? </a:t>
            </a:r>
            <a:r>
              <a:rPr lang="en-US" sz="3000" dirty="0">
                <a:solidFill>
                  <a:schemeClr val="accent2"/>
                </a:solidFill>
              </a:rPr>
              <a:t>0 times</a:t>
            </a:r>
          </a:p>
          <a:p>
            <a:pPr lvl="0"/>
            <a:r>
              <a:rPr lang="en-US" sz="3000" dirty="0"/>
              <a:t>When will the medicine expire? </a:t>
            </a:r>
            <a:r>
              <a:rPr lang="en-US" sz="3000" dirty="0">
                <a:solidFill>
                  <a:schemeClr val="accent2"/>
                </a:solidFill>
              </a:rPr>
              <a:t>10/15/2025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F35F4C9-4BE2-6F63-F37B-A6EC805C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5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B39C-1A79-F752-6A6F-CB29F734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</p:spPr>
        <p:txBody>
          <a:bodyPr/>
          <a:lstStyle/>
          <a:p>
            <a:r>
              <a:rPr lang="en-US"/>
              <a:t>Harmful Ways of Using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E92F1-FE86-F012-BEF4-FC63E9367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825625"/>
            <a:ext cx="10784541" cy="410901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Taking medicine when it’s not necessary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Taking medicine without adult supervision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Not following directions for using medicine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Skipping medications that you need to stay safe or healthy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Taking other peoples’ medicine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Mixing different medicines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Inaccurately measuring medicine dosage or using inappropriate tools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AC190C-173F-9AE9-5389-A33B9255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C979-B57C-38AA-F5CF-6746174A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Medicine and Substance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BE2B2-C1C7-3F12-3880-E6EE22359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ea typeface="Calibri"/>
                <a:cs typeface="Calibri"/>
              </a:rPr>
              <a:t>Medicine</a:t>
            </a:r>
            <a:r>
              <a:rPr lang="en-US" sz="2800" dirty="0">
                <a:ea typeface="Calibri"/>
                <a:cs typeface="Calibri"/>
              </a:rPr>
              <a:t>: a substance or preparation used in treating a condition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ea typeface="Calibri"/>
                <a:cs typeface="Calibri"/>
              </a:rPr>
              <a:t>Substance</a:t>
            </a:r>
            <a:r>
              <a:rPr lang="en-US" sz="2800" dirty="0">
                <a:ea typeface="Calibri"/>
                <a:cs typeface="Calibri"/>
              </a:rPr>
              <a:t>: a material, such as alcohol or drugs, that affects how the brain and the body work and causes changes in mood, awareness, thoughts, feelings or behavior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Calibri"/>
                <a:cs typeface="Calibri"/>
              </a:rPr>
              <a:t>Can include medicine but also includes things like alcohol and cigarettes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91BD5-8D32-C1A6-EDB4-6F57DA4B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01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8F136-9335-DCA4-6126-3C7477EF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180"/>
            <a:ext cx="10515600" cy="1325563"/>
          </a:xfrm>
        </p:spPr>
        <p:txBody>
          <a:bodyPr/>
          <a:lstStyle/>
          <a:p>
            <a:r>
              <a:rPr lang="en-US" dirty="0"/>
              <a:t>Substance Use Spectrum</a:t>
            </a:r>
          </a:p>
        </p:txBody>
      </p:sp>
      <p:grpSp>
        <p:nvGrpSpPr>
          <p:cNvPr id="5" name="Group 4" descr="Nonuse: No use of substances. Example: Does not take any medication.">
            <a:extLst>
              <a:ext uri="{FF2B5EF4-FFF2-40B4-BE49-F238E27FC236}">
                <a16:creationId xmlns:a16="http://schemas.microsoft.com/office/drawing/2014/main" id="{B00D3D9A-3216-81B6-1C08-D2FA14773AEE}"/>
              </a:ext>
            </a:extLst>
          </p:cNvPr>
          <p:cNvGrpSpPr/>
          <p:nvPr/>
        </p:nvGrpSpPr>
        <p:grpSpPr>
          <a:xfrm>
            <a:off x="776910" y="1548758"/>
            <a:ext cx="1712495" cy="3493330"/>
            <a:chOff x="776910" y="1548758"/>
            <a:chExt cx="1712495" cy="34933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39529B-096D-3EF8-73BA-5C8B0CA70C4B}"/>
                </a:ext>
              </a:extLst>
            </p:cNvPr>
            <p:cNvGrpSpPr/>
            <p:nvPr/>
          </p:nvGrpSpPr>
          <p:grpSpPr>
            <a:xfrm>
              <a:off x="776910" y="3133873"/>
              <a:ext cx="1712495" cy="1908215"/>
              <a:chOff x="466521" y="3550441"/>
              <a:chExt cx="1712495" cy="190821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325B1E-0B7A-3DEC-42F7-E7B9EC44CC4D}"/>
                  </a:ext>
                </a:extLst>
              </p:cNvPr>
              <p:cNvSpPr txBox="1"/>
              <p:nvPr/>
            </p:nvSpPr>
            <p:spPr>
              <a:xfrm>
                <a:off x="466521" y="3550441"/>
                <a:ext cx="1712495" cy="1908215"/>
              </a:xfrm>
              <a:prstGeom prst="rect">
                <a:avLst/>
              </a:prstGeom>
              <a:solidFill>
                <a:srgbClr val="00B050">
                  <a:alpha val="25098"/>
                </a:srgb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  <a:p>
                <a:pPr algn="ctr"/>
                <a:r>
                  <a:rPr lang="en-US" dirty="0"/>
                  <a:t>No use of substances.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Example: Does not take any medicine. </a:t>
                </a:r>
                <a:endParaRPr lang="en-US" dirty="0">
                  <a:ea typeface="Calibri"/>
                  <a:cs typeface="Calibri"/>
                </a:endParaRPr>
              </a:p>
              <a:p>
                <a:pPr algn="ctr"/>
                <a:endParaRPr lang="en-US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24F90D9-AA16-08A9-5A3D-5F1AE70344F2}"/>
                  </a:ext>
                </a:extLst>
              </p:cNvPr>
              <p:cNvCxnSpPr/>
              <p:nvPr/>
            </p:nvCxnSpPr>
            <p:spPr>
              <a:xfrm>
                <a:off x="598296" y="4505076"/>
                <a:ext cx="1383632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9876B1-9D8B-BF50-9602-DD4989A448B2}"/>
                </a:ext>
              </a:extLst>
            </p:cNvPr>
            <p:cNvGrpSpPr/>
            <p:nvPr/>
          </p:nvGrpSpPr>
          <p:grpSpPr>
            <a:xfrm>
              <a:off x="901601" y="1548758"/>
              <a:ext cx="1463113" cy="1463113"/>
              <a:chOff x="2014584" y="4310141"/>
              <a:chExt cx="1262016" cy="1262016"/>
            </a:xfrm>
          </p:grpSpPr>
          <p:sp>
            <p:nvSpPr>
              <p:cNvPr id="9" name="Oval 8" descr="Nonuse">
                <a:extLst>
                  <a:ext uri="{FF2B5EF4-FFF2-40B4-BE49-F238E27FC236}">
                    <a16:creationId xmlns:a16="http://schemas.microsoft.com/office/drawing/2014/main" id="{DE3DCE68-1948-163F-7BCC-0514812BF300}"/>
                  </a:ext>
                </a:extLst>
              </p:cNvPr>
              <p:cNvSpPr/>
              <p:nvPr/>
            </p:nvSpPr>
            <p:spPr>
              <a:xfrm>
                <a:off x="2014584" y="4310141"/>
                <a:ext cx="1262016" cy="1262016"/>
              </a:xfrm>
              <a:prstGeom prst="ellipse">
                <a:avLst/>
              </a:prstGeom>
              <a:solidFill>
                <a:srgbClr val="0042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139624-C209-1408-F915-2866B60D6BD4}"/>
                  </a:ext>
                </a:extLst>
              </p:cNvPr>
              <p:cNvSpPr txBox="1"/>
              <p:nvPr/>
            </p:nvSpPr>
            <p:spPr>
              <a:xfrm>
                <a:off x="2134900" y="4787261"/>
                <a:ext cx="1021384" cy="27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chemeClr val="bg1"/>
                    </a:solidFill>
                  </a:rPr>
                  <a:t>Nonuse</a:t>
                </a:r>
              </a:p>
            </p:txBody>
          </p:sp>
        </p:grpSp>
      </p:grpSp>
      <p:grpSp>
        <p:nvGrpSpPr>
          <p:cNvPr id="15" name="Group 14" descr="Beneficial use: Use that has a positive health, social or spiritual effect. Example: Taking medication as prescribed.">
            <a:extLst>
              <a:ext uri="{FF2B5EF4-FFF2-40B4-BE49-F238E27FC236}">
                <a16:creationId xmlns:a16="http://schemas.microsoft.com/office/drawing/2014/main" id="{C5F02AF7-7F79-0B07-AD53-767EC78FD174}"/>
              </a:ext>
            </a:extLst>
          </p:cNvPr>
          <p:cNvGrpSpPr/>
          <p:nvPr/>
        </p:nvGrpSpPr>
        <p:grpSpPr>
          <a:xfrm>
            <a:off x="2771109" y="1548758"/>
            <a:ext cx="1866899" cy="3622855"/>
            <a:chOff x="2812111" y="1569929"/>
            <a:chExt cx="1866899" cy="362285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B31BC-2AF3-088D-5E94-DA8566FFA0C0}"/>
                </a:ext>
              </a:extLst>
            </p:cNvPr>
            <p:cNvGrpSpPr/>
            <p:nvPr/>
          </p:nvGrpSpPr>
          <p:grpSpPr>
            <a:xfrm>
              <a:off x="2812111" y="3161459"/>
              <a:ext cx="1866899" cy="2031325"/>
              <a:chOff x="2428115" y="1077702"/>
              <a:chExt cx="1866899" cy="203132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3A0BBB-C654-3598-2F93-5FB0511E1CF1}"/>
                  </a:ext>
                </a:extLst>
              </p:cNvPr>
              <p:cNvSpPr txBox="1"/>
              <p:nvPr/>
            </p:nvSpPr>
            <p:spPr>
              <a:xfrm>
                <a:off x="2428115" y="1077702"/>
                <a:ext cx="1866899" cy="2031325"/>
              </a:xfrm>
              <a:prstGeom prst="rect">
                <a:avLst/>
              </a:prstGeom>
              <a:solidFill>
                <a:srgbClr val="92D050">
                  <a:alpha val="25098"/>
                </a:srgb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Use that has a positive health, social or spiritual effect.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Example: Taking medication as prescribed. </a:t>
                </a:r>
              </a:p>
              <a:p>
                <a:pPr algn="ctr"/>
                <a:endParaRPr lang="en-US" dirty="0">
                  <a:ea typeface="Calibri" panose="020F0502020204030204"/>
                  <a:cs typeface="Calibri" panose="020F0502020204030204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017078F-C509-8AF1-A7E6-3F8FDC5818F8}"/>
                  </a:ext>
                </a:extLst>
              </p:cNvPr>
              <p:cNvCxnSpPr/>
              <p:nvPr/>
            </p:nvCxnSpPr>
            <p:spPr>
              <a:xfrm>
                <a:off x="2584324" y="1998253"/>
                <a:ext cx="1554480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33B5CA-C8B7-DC4B-6F67-803BA9A24AAC}"/>
                </a:ext>
              </a:extLst>
            </p:cNvPr>
            <p:cNvGrpSpPr/>
            <p:nvPr/>
          </p:nvGrpSpPr>
          <p:grpSpPr>
            <a:xfrm>
              <a:off x="3014004" y="1569929"/>
              <a:ext cx="1463113" cy="1463113"/>
              <a:chOff x="2014584" y="4310141"/>
              <a:chExt cx="1262016" cy="1262016"/>
            </a:xfrm>
          </p:grpSpPr>
          <p:sp>
            <p:nvSpPr>
              <p:cNvPr id="21" name="Oval 20" descr="Beneficial use">
                <a:extLst>
                  <a:ext uri="{FF2B5EF4-FFF2-40B4-BE49-F238E27FC236}">
                    <a16:creationId xmlns:a16="http://schemas.microsoft.com/office/drawing/2014/main" id="{349FB524-4085-441D-2381-1929CD465C3B}"/>
                  </a:ext>
                </a:extLst>
              </p:cNvPr>
              <p:cNvSpPr/>
              <p:nvPr/>
            </p:nvSpPr>
            <p:spPr>
              <a:xfrm>
                <a:off x="2014584" y="4310141"/>
                <a:ext cx="1262016" cy="1262016"/>
              </a:xfrm>
              <a:prstGeom prst="ellipse">
                <a:avLst/>
              </a:prstGeom>
              <a:solidFill>
                <a:srgbClr val="0086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9079AE-999A-20BE-1B70-FF0D75026C07}"/>
                  </a:ext>
                </a:extLst>
              </p:cNvPr>
              <p:cNvSpPr txBox="1"/>
              <p:nvPr/>
            </p:nvSpPr>
            <p:spPr>
              <a:xfrm>
                <a:off x="2134900" y="4679539"/>
                <a:ext cx="1021384" cy="477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chemeClr val="bg1"/>
                    </a:solidFill>
                  </a:rPr>
                  <a:t>Beneficial Use</a:t>
                </a:r>
              </a:p>
            </p:txBody>
          </p:sp>
        </p:grp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546F0A02-9777-B1C7-A9A5-539B8D36D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2209" y="2849544"/>
            <a:ext cx="2370869" cy="814505"/>
          </a:xfrm>
          <a:prstGeom prst="rightArrow">
            <a:avLst/>
          </a:prstGeom>
          <a:gradFill>
            <a:gsLst>
              <a:gs pos="0">
                <a:srgbClr val="92D050"/>
              </a:gs>
              <a:gs pos="100000">
                <a:srgbClr val="C000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 descr="Substance use disorder: Treatable disease that affects a person's brain and behavior, causes problems a doctor would consider serious (inability to meet major responsibilities). Example: Inability to stop using alcohol when wanted.">
            <a:extLst>
              <a:ext uri="{FF2B5EF4-FFF2-40B4-BE49-F238E27FC236}">
                <a16:creationId xmlns:a16="http://schemas.microsoft.com/office/drawing/2014/main" id="{51EA7E69-E224-61AF-219A-1917CFC39DEB}"/>
              </a:ext>
            </a:extLst>
          </p:cNvPr>
          <p:cNvGrpSpPr/>
          <p:nvPr/>
        </p:nvGrpSpPr>
        <p:grpSpPr>
          <a:xfrm>
            <a:off x="8717280" y="1548758"/>
            <a:ext cx="2769843" cy="4249634"/>
            <a:chOff x="9034672" y="1665683"/>
            <a:chExt cx="2769843" cy="424963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2CADA20-0290-86F4-249F-397B2F8D7558}"/>
                </a:ext>
              </a:extLst>
            </p:cNvPr>
            <p:cNvGrpSpPr/>
            <p:nvPr/>
          </p:nvGrpSpPr>
          <p:grpSpPr>
            <a:xfrm>
              <a:off x="9034672" y="3237661"/>
              <a:ext cx="2769843" cy="2677656"/>
              <a:chOff x="8318239" y="1166471"/>
              <a:chExt cx="2769843" cy="267765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AFA6C85-83F8-122A-F7CD-7293AF14F7B3}"/>
                  </a:ext>
                </a:extLst>
              </p:cNvPr>
              <p:cNvSpPr txBox="1"/>
              <p:nvPr/>
            </p:nvSpPr>
            <p:spPr>
              <a:xfrm>
                <a:off x="8318239" y="1166471"/>
                <a:ext cx="2769843" cy="2677656"/>
              </a:xfrm>
              <a:prstGeom prst="rect">
                <a:avLst/>
              </a:prstGeom>
              <a:solidFill>
                <a:srgbClr val="C00000">
                  <a:alpha val="25098"/>
                </a:srgb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 treatable disease that affects a person’s brain and behavior. It causes problems a doctor would consider very serious like the inability to meet major responsibilities at work, school and home. It can be hard to stop even though they may want to.</a:t>
                </a:r>
                <a:endParaRPr lang="en-US" dirty="0">
                  <a:ea typeface="Calibri"/>
                  <a:cs typeface="Calibri"/>
                </a:endParaRP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Example: Inability to stop using alcohol or other substances when wanted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61182CF-CB00-C445-6DA9-9826C718F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87791" y="3033029"/>
                <a:ext cx="1630739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C14AD2B-0E8A-E1AB-4633-4768CAEA6360}"/>
                </a:ext>
              </a:extLst>
            </p:cNvPr>
            <p:cNvGrpSpPr/>
            <p:nvPr/>
          </p:nvGrpSpPr>
          <p:grpSpPr>
            <a:xfrm>
              <a:off x="9688037" y="1665683"/>
              <a:ext cx="1463113" cy="1463113"/>
              <a:chOff x="1336979" y="4310141"/>
              <a:chExt cx="1262016" cy="1262016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5104441-2F33-0F7E-C67F-AE385ED2C2D6}"/>
                  </a:ext>
                </a:extLst>
              </p:cNvPr>
              <p:cNvSpPr/>
              <p:nvPr/>
            </p:nvSpPr>
            <p:spPr>
              <a:xfrm>
                <a:off x="1336979" y="4310141"/>
                <a:ext cx="1262016" cy="126201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F537AA-F626-2B12-C742-C7F604B68DF8}"/>
                  </a:ext>
                </a:extLst>
              </p:cNvPr>
              <p:cNvSpPr txBox="1"/>
              <p:nvPr/>
            </p:nvSpPr>
            <p:spPr>
              <a:xfrm>
                <a:off x="1457296" y="4604422"/>
                <a:ext cx="1021384" cy="676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chemeClr val="bg1"/>
                    </a:solidFill>
                  </a:rPr>
                  <a:t>Substance use disorder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447330B-A7A5-2E63-6591-9BE283FDC083}"/>
              </a:ext>
            </a:extLst>
          </p:cNvPr>
          <p:cNvSpPr txBox="1"/>
          <p:nvPr/>
        </p:nvSpPr>
        <p:spPr>
          <a:xfrm>
            <a:off x="946484" y="5867714"/>
            <a:ext cx="10299032" cy="430887"/>
          </a:xfrm>
          <a:prstGeom prst="rect">
            <a:avLst/>
          </a:prstGeom>
          <a:solidFill>
            <a:schemeClr val="accent4">
              <a:lumMod val="50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A person may move back and forth between stages over time.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91B6C0-30E4-6128-5963-2669C9C11CBE}"/>
              </a:ext>
            </a:extLst>
          </p:cNvPr>
          <p:cNvSpPr txBox="1"/>
          <p:nvPr/>
        </p:nvSpPr>
        <p:spPr>
          <a:xfrm>
            <a:off x="6411012" y="6423030"/>
            <a:ext cx="5732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Adapted from: </a:t>
            </a:r>
            <a:r>
              <a:rPr lang="en-US" sz="1600" dirty="0">
                <a:hlinkClick r:id="rId2"/>
              </a:rPr>
              <a:t>Save Lives Oregon Learning Collaborative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868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DD112C-2785-6C8B-1AD7-1F79BA04D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" y="457200"/>
            <a:ext cx="12046839" cy="1028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E859C323-5326-D98F-D6EC-F43B0D58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944" y="411480"/>
            <a:ext cx="10587756" cy="10264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Understanding Habits and Addiction</a:t>
            </a:r>
            <a:endParaRPr lang="en-US" dirty="0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09BD5E71-643A-A00E-DE51-B9AF4074E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rcRect/>
          <a:stretch/>
        </p:blipFill>
        <p:spPr>
          <a:xfrm>
            <a:off x="2676525" y="1680437"/>
            <a:ext cx="6838950" cy="3832500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C133025-1EDF-0A8B-E354-44892B760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7684" y="5626100"/>
            <a:ext cx="10476631" cy="10287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5"/>
              </a:rPr>
              <a:t>https://www.youtube.com/watch?v=oV38woahNso</a:t>
            </a:r>
            <a:r>
              <a:rPr lang="en-US" dirty="0"/>
              <a:t> 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52DF582-A801-AB94-D8BE-F370C053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1A0C99-BB75-67BA-C29E-06551E64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0025" y="280262"/>
            <a:ext cx="1400175" cy="1400175"/>
            <a:chOff x="200025" y="280262"/>
            <a:chExt cx="1400175" cy="140017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36426E-5C34-F746-8083-A85BCB77FC54}"/>
                </a:ext>
              </a:extLst>
            </p:cNvPr>
            <p:cNvSpPr/>
            <p:nvPr/>
          </p:nvSpPr>
          <p:spPr>
            <a:xfrm>
              <a:off x="200025" y="280262"/>
              <a:ext cx="1400175" cy="140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Presentation with media with solid fill">
              <a:extLst>
                <a:ext uri="{FF2B5EF4-FFF2-40B4-BE49-F238E27FC236}">
                  <a16:creationId xmlns:a16="http://schemas.microsoft.com/office/drawing/2014/main" id="{0D531D8F-F0CF-F661-67B3-B5AE2111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3769" y="466030"/>
              <a:ext cx="1112686" cy="1112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26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93F89-10BF-C99D-6D66-74E8116DD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9683-FB0F-0A14-268A-963176C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</p:spPr>
        <p:txBody>
          <a:bodyPr>
            <a:normAutofit/>
          </a:bodyPr>
          <a:lstStyle/>
          <a:p>
            <a:r>
              <a:rPr lang="en-US" dirty="0"/>
              <a:t>Key Understandings From the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41424-7DA8-B9EF-DAF0-C2D714A4D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825625"/>
            <a:ext cx="10784541" cy="410901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000" dirty="0"/>
              <a:t>Addictive behaviors are more powerful than habits.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People can pretend they don’t have an addictive behavior.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People can be addicted to many different things (cigarette smoking, computer games, social media)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Addiction can cause personality changes.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People have a hard time resisting what they are addicted to.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Breaking free of addiction is very difficult.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28E99B7-D2AB-473E-CFBD-03CCC250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74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B0D7-5EBA-67AD-6F86-D7C1B1EB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/>
          <a:lstStyle/>
          <a:p>
            <a:r>
              <a:rPr lang="en-US" dirty="0"/>
              <a:t>What can I do to protect myself?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440E-B955-CB8E-778C-29461566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ea typeface="Calibri" panose="020F0502020204030204"/>
                <a:cs typeface="Calibri" panose="020F0502020204030204"/>
              </a:rPr>
              <a:t>Consider your choices.</a:t>
            </a:r>
          </a:p>
          <a:p>
            <a:r>
              <a:rPr lang="en-US" sz="3600" dirty="0">
                <a:ea typeface="Calibri" panose="020F0502020204030204"/>
                <a:cs typeface="Calibri" panose="020F0502020204030204"/>
              </a:rPr>
              <a:t>Follow directions for medicine.</a:t>
            </a:r>
          </a:p>
          <a:p>
            <a:r>
              <a:rPr lang="en-US" sz="3600" dirty="0">
                <a:ea typeface="Calibri" panose="020F0502020204030204"/>
                <a:cs typeface="Calibri" panose="020F0502020204030204"/>
              </a:rPr>
              <a:t>Seek support from a trusted adult.</a:t>
            </a:r>
            <a:endParaRPr lang="en-US" sz="3600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0A3F1C1-A5BC-DC14-2F17-38D1C3ED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83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38906-98F5-B2BA-5982-39E447F2D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770D-5E1B-E570-F3AD-769CF90FE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/>
          <a:lstStyle/>
          <a:p>
            <a:r>
              <a:rPr lang="en-US" dirty="0"/>
              <a:t>Where can I find support?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9D5B-4704-405E-8C0C-277A4654B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ea typeface="Calibri"/>
                <a:cs typeface="Calibri"/>
              </a:rPr>
              <a:t>Trusted adults</a:t>
            </a:r>
          </a:p>
          <a:p>
            <a:r>
              <a:rPr lang="en-US" sz="3600" dirty="0">
                <a:ea typeface="Calibri"/>
                <a:cs typeface="Calibri"/>
              </a:rPr>
              <a:t>School counselor</a:t>
            </a:r>
          </a:p>
          <a:p>
            <a:r>
              <a:rPr lang="en-US" sz="3600" dirty="0">
                <a:ea typeface="Calibri"/>
                <a:cs typeface="Calibri"/>
              </a:rPr>
              <a:t>School nurse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196675A-8EBE-DADF-3241-40B1F268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0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04237-99F1-237D-C505-9D8BF5AC5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AE44-1CF5-5044-AA03-9E34F39B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E7F4-F294-170C-84C5-C4FD4FDB1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 rtl="0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When and how can medicine or substances be used safely to promote wellness?</a:t>
            </a:r>
          </a:p>
          <a:p>
            <a:pPr rtl="0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What can I do to protect myself against the addictive and harmful effects of some substances?</a:t>
            </a:r>
          </a:p>
          <a:p>
            <a:pPr rtl="0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What is substance use disorder?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C2EB9DC-BD58-AFDF-4724-C1E07410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990" y="2470708"/>
            <a:ext cx="3871912" cy="387191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38DB514-2BF9-F4DB-EA0C-5DA99E83B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764" y="2346968"/>
            <a:ext cx="3871912" cy="3871912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99FFF2A-8DFC-624E-FFE0-93413194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3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465B-9FB4-9CCC-4CB7-014C0279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80074-7E01-52FA-9694-917E0D364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 rtl="0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When and how can medicine or substances be used safely to promote wellness?</a:t>
            </a:r>
          </a:p>
          <a:p>
            <a:pPr rtl="0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What can I do to protect myself against the addictive and harmful effects of some substances?</a:t>
            </a:r>
          </a:p>
          <a:p>
            <a:pPr rtl="0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What is substance use disorder?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FEE4107-A7CC-9664-EFFA-230C13A17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990" y="2470708"/>
            <a:ext cx="3871912" cy="387191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5EC73-DB98-8E2E-545F-CAA2660F1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764" y="2346968"/>
            <a:ext cx="3871912" cy="3871912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FC478AB-6942-8E3C-A6DF-B6E28C80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23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C8042-16AE-B736-201C-C5E298C16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6DF9-C24F-29AD-D0D8-02BE8DA5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CC586-0866-75B2-8145-B901F51DD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360146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30000"/>
              </a:lnSpc>
            </a:pPr>
            <a:r>
              <a:rPr lang="en-US" sz="4800" dirty="0"/>
              <a:t>I can describe how to take medicine and other substances safely. </a:t>
            </a:r>
          </a:p>
          <a:p>
            <a:pPr lvl="0">
              <a:lnSpc>
                <a:spcPct val="130000"/>
              </a:lnSpc>
            </a:pPr>
            <a:r>
              <a:rPr lang="en-US" sz="4800" dirty="0"/>
              <a:t>I can recognize the difference between helpful and harmful ways to use medicine and other substances. </a:t>
            </a:r>
          </a:p>
          <a:p>
            <a:pPr lvl="0">
              <a:lnSpc>
                <a:spcPct val="130000"/>
              </a:lnSpc>
            </a:pPr>
            <a:r>
              <a:rPr lang="en-US" sz="4800" dirty="0"/>
              <a:t>I can demonstrate understanding about substance use disorder and resources that help people with this medical condition.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8800EC90-6313-49CB-720B-2F72AE320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624" b="10624"/>
          <a:stretch/>
        </p:blipFill>
        <p:spPr>
          <a:xfrm>
            <a:off x="0" y="2271711"/>
            <a:ext cx="4733882" cy="3728061"/>
          </a:xfrm>
          <a:prstGeom prst="rect">
            <a:avLst/>
          </a:prstGeom>
        </p:spPr>
      </p:pic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0B41BB8E-C3D5-BD4E-7536-4D1AA7137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0624" b="10624"/>
          <a:stretch/>
        </p:blipFill>
        <p:spPr>
          <a:xfrm>
            <a:off x="-100625" y="2188011"/>
            <a:ext cx="4733882" cy="3728061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6AA2AC2-28F0-ABB0-E825-6E304C06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30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DCDF7-EAFE-BD97-186D-5EADC742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F2CC-EF6E-BF24-C497-89783C1F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/>
          <a:lstStyle/>
          <a:p>
            <a:r>
              <a:rPr lang="en-US" dirty="0"/>
              <a:t>Take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4870A-7E0F-D789-040B-7CE97C07A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is one action you can take to be safe and healthy when using medicine?</a:t>
            </a:r>
          </a:p>
        </p:txBody>
      </p:sp>
      <p:pic>
        <p:nvPicPr>
          <p:cNvPr id="5" name="Google Shape;794;p85">
            <a:extLst>
              <a:ext uri="{FF2B5EF4-FFF2-40B4-BE49-F238E27FC236}">
                <a16:creationId xmlns:a16="http://schemas.microsoft.com/office/drawing/2014/main" id="{F18FDB4B-3A0E-3527-A21D-E1B6AA9B2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774" y="2717927"/>
            <a:ext cx="3662202" cy="34218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5E35483-1A7A-F965-0E91-FA00CB4C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6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C199-2943-4DCC-F2B2-FA7EBE1B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A5E30F5-3CB2-8EF0-FF94-72CC37B4D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624" b="10624"/>
          <a:stretch/>
        </p:blipFill>
        <p:spPr>
          <a:xfrm>
            <a:off x="0" y="2271711"/>
            <a:ext cx="4733882" cy="3728061"/>
          </a:xfrm>
          <a:prstGeom prst="rect">
            <a:avLst/>
          </a:prstGeom>
        </p:spPr>
      </p:pic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2B1215D6-1189-0CC8-1B8D-36DA3A670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0624" b="10624"/>
          <a:stretch/>
        </p:blipFill>
        <p:spPr>
          <a:xfrm>
            <a:off x="-100625" y="2188011"/>
            <a:ext cx="4733882" cy="37280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06288E-5273-FAC0-E331-7B84FFFC3AEB}"/>
              </a:ext>
            </a:extLst>
          </p:cNvPr>
          <p:cNvSpPr txBox="1">
            <a:spLocks/>
          </p:cNvSpPr>
          <p:nvPr/>
        </p:nvSpPr>
        <p:spPr>
          <a:xfrm>
            <a:off x="5335588" y="932047"/>
            <a:ext cx="6172200" cy="508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can describe how to take medicine and other substances safely. </a:t>
            </a:r>
          </a:p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can recognize the difference between helpful and harmful ways to use medicine and other substances. </a:t>
            </a:r>
          </a:p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can demonstrate understanding of substance use disorder and resources that help people with this medical condition.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262B3F2-C2CB-61E1-8884-DC9D9693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4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AB06-F129-B044-BA16-93C5857F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What You Know With a Partner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98F2A5C-B1E0-5F7E-A674-FE837F53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263" y="2294155"/>
            <a:ext cx="4386866" cy="438686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0B09A0D-061B-31DA-D415-4556846D9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329" y="2171701"/>
            <a:ext cx="4386866" cy="438686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499189-321D-FB48-BB17-7F600388AA44}"/>
              </a:ext>
            </a:extLst>
          </p:cNvPr>
          <p:cNvSpPr txBox="1">
            <a:spLocks/>
          </p:cNvSpPr>
          <p:nvPr/>
        </p:nvSpPr>
        <p:spPr>
          <a:xfrm>
            <a:off x="5335588" y="932047"/>
            <a:ext cx="6172200" cy="508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Medicine</a:t>
            </a:r>
          </a:p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Over-the-counter (OTC)</a:t>
            </a:r>
          </a:p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Prescription</a:t>
            </a:r>
          </a:p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Substance</a:t>
            </a:r>
          </a:p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Substance use disorder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A3F70-8D6F-9961-2DA0-2F1E7813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2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F6BE2-8BCF-50B9-76F1-70F409B3F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74A0-F685-E82C-D444-3E88A68E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3" y="779647"/>
            <a:ext cx="4428712" cy="2525617"/>
          </a:xfrm>
        </p:spPr>
        <p:txBody>
          <a:bodyPr/>
          <a:lstStyle/>
          <a:p>
            <a:r>
              <a:rPr lang="en-US" dirty="0"/>
              <a:t>Words to Know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370B-17D3-875A-676A-96D16D98B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4800" b="1" dirty="0"/>
              <a:t>Medicine</a:t>
            </a:r>
            <a:r>
              <a:rPr lang="en-US" sz="4800" dirty="0"/>
              <a:t>: a substance or preparation used in treating a condition</a:t>
            </a:r>
          </a:p>
          <a:p>
            <a:pPr>
              <a:lnSpc>
                <a:spcPct val="130000"/>
              </a:lnSpc>
            </a:pPr>
            <a:r>
              <a:rPr lang="en-US" sz="4800" b="1" dirty="0"/>
              <a:t>Over-the-counter (OTC)</a:t>
            </a:r>
            <a:r>
              <a:rPr lang="en-US" sz="4800" dirty="0"/>
              <a:t>: medicine available for purchase without a prescription from a doctor</a:t>
            </a:r>
          </a:p>
          <a:p>
            <a:pPr>
              <a:lnSpc>
                <a:spcPct val="130000"/>
              </a:lnSpc>
            </a:pPr>
            <a:r>
              <a:rPr lang="en-US" sz="4800" b="1" dirty="0"/>
              <a:t>Prescription</a:t>
            </a:r>
            <a:r>
              <a:rPr lang="en-US" sz="4800" dirty="0"/>
              <a:t>: medicine prescribed by a doctor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5A65104-9E57-E8CE-25A4-059038734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765" y="1930791"/>
            <a:ext cx="4467069" cy="446706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6A42902-E2D9-17BF-46F4-8C9BA3144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466" y="1780790"/>
            <a:ext cx="4467069" cy="4467069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894CD63-D57F-7AE5-0194-CAFF2AAF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2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2D974-80E6-8305-A7F6-5976EB743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F3AB-8797-F629-F778-2A8B4092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15" y="777241"/>
            <a:ext cx="4588749" cy="2525617"/>
          </a:xfrm>
        </p:spPr>
        <p:txBody>
          <a:bodyPr/>
          <a:lstStyle/>
          <a:p>
            <a:r>
              <a:rPr lang="en-US" dirty="0"/>
              <a:t>Words to Know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7649A-E168-DDBE-45F3-708E14370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74007"/>
            <a:ext cx="6172200" cy="50814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b="1" dirty="0"/>
              <a:t>Substance</a:t>
            </a:r>
            <a:r>
              <a:rPr lang="en-US" sz="2600" dirty="0"/>
              <a:t>: a material, such as alcohol or drugs, that affects how the brain and the body work and causes changes in mood, awareness, thoughts, feelings or behavior</a:t>
            </a:r>
          </a:p>
          <a:p>
            <a:pPr>
              <a:lnSpc>
                <a:spcPct val="110000"/>
              </a:lnSpc>
            </a:pPr>
            <a:r>
              <a:rPr lang="en-US" sz="2600" b="1" dirty="0"/>
              <a:t>Substance use disorder</a:t>
            </a:r>
            <a:r>
              <a:rPr lang="en-US" sz="2600" dirty="0"/>
              <a:t>: a treatable disease that affects a person’s brain and behavior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Causes problems a doctor would consider very serious, like the inability to meet major responsibilities at work, school and home. 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Can be hard to stop using substances even when a person may want to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7C34BF1-0DFC-268F-EE7D-C238AAA2B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765" y="1930791"/>
            <a:ext cx="4467069" cy="446706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E941D66-00CE-BA0B-89BE-4AB81F82E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466" y="1780790"/>
            <a:ext cx="4467069" cy="4467069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1B99662-3EF4-6572-243B-C951B140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2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6F5C76-BFFC-4283-FE9E-BDC2D6F8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7" y="795974"/>
            <a:ext cx="3931826" cy="2525617"/>
          </a:xfrm>
        </p:spPr>
        <p:txBody>
          <a:bodyPr/>
          <a:lstStyle/>
          <a:p>
            <a:r>
              <a:rPr lang="en-US" dirty="0"/>
              <a:t>How can medicine </a:t>
            </a:r>
            <a:r>
              <a:rPr lang="en-US" b="1" dirty="0">
                <a:solidFill>
                  <a:schemeClr val="tx2"/>
                </a:solidFill>
              </a:rPr>
              <a:t>help</a:t>
            </a:r>
            <a:r>
              <a:rPr lang="en-US" dirty="0"/>
              <a:t>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2FB40-40CF-2EC9-32F8-DBE08CC6B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Autofit/>
          </a:bodyPr>
          <a:lstStyle/>
          <a:p>
            <a:r>
              <a:rPr lang="en-US" sz="3200" dirty="0"/>
              <a:t>Take medicine only when needed.</a:t>
            </a:r>
          </a:p>
          <a:p>
            <a:r>
              <a:rPr lang="en-US" sz="3200" dirty="0"/>
              <a:t>Take medicine under adult supervision.</a:t>
            </a:r>
          </a:p>
          <a:p>
            <a:r>
              <a:rPr lang="en-US" sz="3200" dirty="0"/>
              <a:t>Follow directions for using medicine.</a:t>
            </a:r>
          </a:p>
          <a:p>
            <a:r>
              <a:rPr lang="en-US" sz="3200" dirty="0"/>
              <a:t>Take only your own medicine.</a:t>
            </a:r>
          </a:p>
          <a:p>
            <a:r>
              <a:rPr lang="en-US" sz="3200" dirty="0"/>
              <a:t>Do not mix different medicines.</a:t>
            </a:r>
          </a:p>
          <a:p>
            <a:r>
              <a:rPr lang="en-US" sz="3200" dirty="0"/>
              <a:t>Accurately measure medicine dosage using appropriate tools.</a:t>
            </a:r>
          </a:p>
        </p:txBody>
      </p:sp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186FA478-2BE6-FDC7-70D5-CD456F64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86" b="2786"/>
          <a:stretch/>
        </p:blipFill>
        <p:spPr>
          <a:xfrm>
            <a:off x="717550" y="2520950"/>
            <a:ext cx="3932238" cy="371316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69873-DE81-2612-1014-09C181EC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1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BE8C4-AC55-BD28-6023-6BCA5FF1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Labels Help Us Take Medicine Safely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51806-524F-D06B-E9AC-71FC840EC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378824" cy="823912"/>
          </a:xfrm>
        </p:spPr>
        <p:txBody>
          <a:bodyPr>
            <a:normAutofit fontScale="92500"/>
          </a:bodyPr>
          <a:lstStyle/>
          <a:p>
            <a:r>
              <a:rPr lang="en-US" dirty="0"/>
              <a:t>Over-the-counter medicine label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E255F-9789-19E0-5907-2F4F13F13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Prescription medicine label</a:t>
            </a:r>
          </a:p>
        </p:txBody>
      </p:sp>
      <p:pic>
        <p:nvPicPr>
          <p:cNvPr id="22" name="Content Placeholder 21" descr="A sample over-the-counter medicine label.">
            <a:extLst>
              <a:ext uri="{FF2B5EF4-FFF2-40B4-BE49-F238E27FC236}">
                <a16:creationId xmlns:a16="http://schemas.microsoft.com/office/drawing/2014/main" id="{87C4592C-9659-5499-27F1-6E9DDBB81E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80937" y="2505075"/>
            <a:ext cx="4251302" cy="3401042"/>
          </a:xfrm>
        </p:spPr>
      </p:pic>
      <p:pic>
        <p:nvPicPr>
          <p:cNvPr id="29" name="Content Placeholder 28" descr="A sample prescription medicine label.">
            <a:extLst>
              <a:ext uri="{FF2B5EF4-FFF2-40B4-BE49-F238E27FC236}">
                <a16:creationId xmlns:a16="http://schemas.microsoft.com/office/drawing/2014/main" id="{278099D8-F05C-4EDF-19A6-63423D8EA96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932084" y="2510836"/>
            <a:ext cx="1809749" cy="3395281"/>
          </a:xfr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F44163D-C35F-CD4E-3E3F-8E5167B6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5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F7C6F5-4F8B-5D99-E5F3-9BAFC9C3B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969" y="453254"/>
            <a:ext cx="12046839" cy="1028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id="{D9B4C877-D9B5-5364-6403-7AD8721D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818" y="413870"/>
            <a:ext cx="10784541" cy="10264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Medicine In My Home</a:t>
            </a:r>
            <a:endParaRPr lang="en-US" dirty="0"/>
          </a:p>
        </p:txBody>
      </p:sp>
      <p:pic>
        <p:nvPicPr>
          <p:cNvPr id="5" name="Online Media 4" descr="Medicines In My Home: The Over-the-Counter Drug Facts Label video.">
            <a:hlinkClick r:id="" action="ppaction://media"/>
            <a:extLst>
              <a:ext uri="{FF2B5EF4-FFF2-40B4-BE49-F238E27FC236}">
                <a16:creationId xmlns:a16="http://schemas.microsoft.com/office/drawing/2014/main" id="{7305925C-B1CB-5B69-A2BF-32C984C18CC5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7550" y="2380377"/>
            <a:ext cx="5302250" cy="2995771"/>
          </a:xfrm>
          <a:noFill/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8F8FBC6-2B44-0DD3-6ED7-EE072C4C3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r>
              <a:rPr lang="en-US">
                <a:hlinkClick r:id="rId5"/>
              </a:rPr>
              <a:t>https://youtu.be/hT6Th_QfQKE?si=qIMbjEMm6Z6JOTHy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CB2DE508-6ECF-BE7F-D795-73FE91F0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BF214E-CFBC-59A1-9C68-7E5C8DA3C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0025" y="280262"/>
            <a:ext cx="1400175" cy="1400175"/>
            <a:chOff x="200025" y="280262"/>
            <a:chExt cx="1400175" cy="140017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C307313-DE36-DC24-47B8-BECA33897C53}"/>
                </a:ext>
              </a:extLst>
            </p:cNvPr>
            <p:cNvSpPr/>
            <p:nvPr/>
          </p:nvSpPr>
          <p:spPr>
            <a:xfrm>
              <a:off x="200025" y="280262"/>
              <a:ext cx="1400175" cy="140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 descr="Presentation with media with solid fill">
              <a:extLst>
                <a:ext uri="{FF2B5EF4-FFF2-40B4-BE49-F238E27FC236}">
                  <a16:creationId xmlns:a16="http://schemas.microsoft.com/office/drawing/2014/main" id="{C43424B6-6C83-32B0-3DA0-B71220D37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3769" y="466030"/>
              <a:ext cx="1112686" cy="1112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79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_Presentation-Frame-EXPANDED_2021-FINAL v3.potx" id="{871E19A5-6FF8-4B6F-B3B4-DDF01C760689}" vid="{0D27BCD6-A73F-46F0-BAD7-39EEE96D73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031767-dd6d-417c-ab73-583408f47564">
      <UserInfo>
        <DisplayName>GOODNESS Michelle * ODE</DisplayName>
        <AccountId>497</AccountId>
        <AccountType/>
      </UserInfo>
      <UserInfo>
        <DisplayName>BAKER Traci * ODE</DisplayName>
        <AccountId>1053</AccountId>
        <AccountType/>
      </UserInfo>
      <UserInfo>
        <DisplayName>WIENS Jon * ODE</DisplayName>
        <AccountId>176</AccountId>
        <AccountType/>
      </UserInfo>
      <UserInfo>
        <DisplayName>BOYD Meg * ODE</DisplayName>
        <AccountId>110</AccountId>
        <AccountType/>
      </UserInfo>
      <UserInfo>
        <DisplayName>SIEGEL Marc * ODE</DisplayName>
        <AccountId>29</AccountId>
        <AccountType/>
      </UserInfo>
      <UserInfo>
        <DisplayName>FARLEY Dan * ODE</DisplayName>
        <AccountId>203</AccountId>
        <AccountType/>
      </UserInfo>
      <UserInfo>
        <DisplayName>JUSTIS Carlee * DAS</DisplayName>
        <AccountId>1071</AccountId>
        <AccountType/>
      </UserInfo>
    </SharedWithUsers>
    <Estimated_x0020_Creation_x0020_Date xmlns="764a0d8b-70d1-4953-b271-86bf6cc62b87" xsi:nil="true"/>
    <Remediation_x0020_Date xmlns="764a0d8b-70d1-4953-b271-86bf6cc62b87">2025-04-15T19:16:22+00:00</Remediation_x0020_Date>
    <PublishingExpirationDate xmlns="http://schemas.microsoft.com/sharepoint/v3" xsi:nil="true"/>
    <PublishingStartDate xmlns="http://schemas.microsoft.com/sharepoint/v3" xsi:nil="true"/>
    <Priority xmlns="764a0d8b-70d1-4953-b271-86bf6cc62b87">New</Priorit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F1733FA17DC4BA8BBF55116F3F711" ma:contentTypeVersion="8" ma:contentTypeDescription="Create a new document." ma:contentTypeScope="" ma:versionID="2d313e18d26c62d3255ed60ca390b442">
  <xsd:schema xmlns:xsd="http://www.w3.org/2001/XMLSchema" xmlns:xs="http://www.w3.org/2001/XMLSchema" xmlns:p="http://schemas.microsoft.com/office/2006/metadata/properties" xmlns:ns1="http://schemas.microsoft.com/sharepoint/v3" xmlns:ns2="764a0d8b-70d1-4953-b271-86bf6cc62b87" xmlns:ns3="54031767-dd6d-417c-ab73-583408f47564" targetNamespace="http://schemas.microsoft.com/office/2006/metadata/properties" ma:root="true" ma:fieldsID="a4a537bbeeed9fafa02a677e3b0274c7" ns1:_="" ns2:_="" ns3:_="">
    <xsd:import namespace="http://schemas.microsoft.com/sharepoint/v3"/>
    <xsd:import namespace="764a0d8b-70d1-4953-b271-86bf6cc62b8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a0d8b-70d1-4953-b271-86bf6cc62b8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4EA527-A198-4301-BCF4-14EDE0643645}">
  <ds:schemaRefs>
    <ds:schemaRef ds:uri="33d0ab3a-ed53-4b26-b374-c651e1521cb8"/>
    <ds:schemaRef ds:uri="e10c53f3-1d52-4706-a966-ac9983b299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3A6F8C-72B3-424A-9569-946FEFA6A3EA}"/>
</file>

<file path=customXml/itemProps3.xml><?xml version="1.0" encoding="utf-8"?>
<ds:datastoreItem xmlns:ds="http://schemas.openxmlformats.org/officeDocument/2006/customXml" ds:itemID="{FFC1C207-77FC-44F7-AC05-276B3AA371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909</Words>
  <Application>Microsoft Office PowerPoint</Application>
  <PresentationFormat>Widescreen</PresentationFormat>
  <Paragraphs>141</Paragraphs>
  <Slides>21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1_2021ODE</vt:lpstr>
      <vt:lpstr>Safe and Healthy Use of Medicine and Other Substances</vt:lpstr>
      <vt:lpstr>Essential Questions</vt:lpstr>
      <vt:lpstr>Learning Goals</vt:lpstr>
      <vt:lpstr>Share What You Know With a Partner</vt:lpstr>
      <vt:lpstr>Words to Know (1)</vt:lpstr>
      <vt:lpstr>Words to Know (2)</vt:lpstr>
      <vt:lpstr>How can medicine help us?</vt:lpstr>
      <vt:lpstr>Labels Help Us Take Medicine Safely</vt:lpstr>
      <vt:lpstr>Medicine In My Home</vt:lpstr>
      <vt:lpstr>Prescription Medicine Label Handout</vt:lpstr>
      <vt:lpstr>Prescription Medicine Label Handout: Answers</vt:lpstr>
      <vt:lpstr>Harmful Ways of Using Medicine</vt:lpstr>
      <vt:lpstr>Medicine and Substance</vt:lpstr>
      <vt:lpstr>Substance Use Spectrum</vt:lpstr>
      <vt:lpstr>Understanding Habits and Addiction</vt:lpstr>
      <vt:lpstr>Key Understandings From the Video</vt:lpstr>
      <vt:lpstr>What can I do to protect myself?</vt:lpstr>
      <vt:lpstr>Where can I find support? </vt:lpstr>
      <vt:lpstr>Essential Questions Review</vt:lpstr>
      <vt:lpstr>Learning Goals Review</vt:lpstr>
      <vt:lpstr>Take Action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and Healthy Use of Medicine and Other Substances</dc:title>
  <dc:subject/>
  <dc:creator>Oregon Department of Education</dc:creator>
  <cp:keywords/>
  <dc:description/>
  <cp:lastModifiedBy>Christina Johnson</cp:lastModifiedBy>
  <cp:revision>46</cp:revision>
  <dcterms:modified xsi:type="dcterms:W3CDTF">2025-03-11T19:25:27Z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0x0101008BAF1733FA17DC4BA8BBF55116F3F711</vt:lpwstr>
  </property>
  <property fmtid="{D5CDD505-2E9C-101B-9397-08002B2CF9AE}" pid="3" name="TaxKeyword">
    <vt:lpwstr/>
  </property>
  <property fmtid="{D5CDD505-2E9C-101B-9397-08002B2CF9AE}" pid="4" name="MSIP_Label_61f40bdc-19d8-4b8e-be88-e9eb9bcca8b8_Enabled">
    <vt:lpwstr>true</vt:lpwstr>
  </property>
  <property fmtid="{D5CDD505-2E9C-101B-9397-08002B2CF9AE}" pid="5" name="MSIP_Label_61f40bdc-19d8-4b8e-be88-e9eb9bcca8b8_SetDate">
    <vt:lpwstr>2023-10-19T17:38:46Z</vt:lpwstr>
  </property>
  <property fmtid="{D5CDD505-2E9C-101B-9397-08002B2CF9AE}" pid="6" name="MSIP_Label_61f40bdc-19d8-4b8e-be88-e9eb9bcca8b8_Method">
    <vt:lpwstr>Privileged</vt:lpwstr>
  </property>
  <property fmtid="{D5CDD505-2E9C-101B-9397-08002B2CF9AE}" pid="7" name="MSIP_Label_61f40bdc-19d8-4b8e-be88-e9eb9bcca8b8_Name">
    <vt:lpwstr>Level 1 - Published (Items)</vt:lpwstr>
  </property>
  <property fmtid="{D5CDD505-2E9C-101B-9397-08002B2CF9AE}" pid="8" name="MSIP_Label_61f40bdc-19d8-4b8e-be88-e9eb9bcca8b8_SiteId">
    <vt:lpwstr>b4f51418-b269-49a2-935a-fa54bf584fc8</vt:lpwstr>
  </property>
  <property fmtid="{D5CDD505-2E9C-101B-9397-08002B2CF9AE}" pid="9" name="MSIP_Label_61f40bdc-19d8-4b8e-be88-e9eb9bcca8b8_ActionId">
    <vt:lpwstr>c4b5f7af-171c-4074-8f39-9fc74c531cc2</vt:lpwstr>
  </property>
  <property fmtid="{D5CDD505-2E9C-101B-9397-08002B2CF9AE}" pid="10" name="MSIP_Label_61f40bdc-19d8-4b8e-be88-e9eb9bcca8b8_ContentBits">
    <vt:lpwstr>0</vt:lpwstr>
  </property>
  <property fmtid="{D5CDD505-2E9C-101B-9397-08002B2CF9AE}" pid="11" name="MSIP_Label_09b73270-2993-4076-be47-9c78f42a1e84_Enabled">
    <vt:lpwstr>true</vt:lpwstr>
  </property>
  <property fmtid="{D5CDD505-2E9C-101B-9397-08002B2CF9AE}" pid="12" name="MSIP_Label_09b73270-2993-4076-be47-9c78f42a1e84_SetDate">
    <vt:lpwstr>2024-06-21T16:55:30Z</vt:lpwstr>
  </property>
  <property fmtid="{D5CDD505-2E9C-101B-9397-08002B2CF9AE}" pid="13" name="MSIP_Label_09b73270-2993-4076-be47-9c78f42a1e84_Method">
    <vt:lpwstr>Privileged</vt:lpwstr>
  </property>
  <property fmtid="{D5CDD505-2E9C-101B-9397-08002B2CF9AE}" pid="14" name="MSIP_Label_09b73270-2993-4076-be47-9c78f42a1e84_Name">
    <vt:lpwstr>Level 1 - Published (Items)</vt:lpwstr>
  </property>
  <property fmtid="{D5CDD505-2E9C-101B-9397-08002B2CF9AE}" pid="15" name="MSIP_Label_09b73270-2993-4076-be47-9c78f42a1e84_SiteId">
    <vt:lpwstr>aa3f6932-fa7c-47b4-a0ce-a598cad161cf</vt:lpwstr>
  </property>
  <property fmtid="{D5CDD505-2E9C-101B-9397-08002B2CF9AE}" pid="16" name="MSIP_Label_09b73270-2993-4076-be47-9c78f42a1e84_ActionId">
    <vt:lpwstr>9a956e48-93ec-48f0-b269-11b89d529c66</vt:lpwstr>
  </property>
  <property fmtid="{D5CDD505-2E9C-101B-9397-08002B2CF9AE}" pid="17" name="MSIP_Label_09b73270-2993-4076-be47-9c78f42a1e84_ContentBits">
    <vt:lpwstr>0</vt:lpwstr>
  </property>
</Properties>
</file>