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719" r:id="rId4"/>
  </p:sldMasterIdLst>
  <p:notesMasterIdLst>
    <p:notesMasterId r:id="rId26"/>
  </p:notesMasterIdLst>
  <p:sldIdLst>
    <p:sldId id="270" r:id="rId5"/>
    <p:sldId id="300" r:id="rId6"/>
    <p:sldId id="301" r:id="rId7"/>
    <p:sldId id="290" r:id="rId8"/>
    <p:sldId id="298" r:id="rId9"/>
    <p:sldId id="274" r:id="rId10"/>
    <p:sldId id="275" r:id="rId11"/>
    <p:sldId id="276" r:id="rId12"/>
    <p:sldId id="277" r:id="rId13"/>
    <p:sldId id="291" r:id="rId14"/>
    <p:sldId id="292" r:id="rId15"/>
    <p:sldId id="299" r:id="rId16"/>
    <p:sldId id="293" r:id="rId17"/>
    <p:sldId id="294" r:id="rId18"/>
    <p:sldId id="295" r:id="rId19"/>
    <p:sldId id="285" r:id="rId20"/>
    <p:sldId id="296" r:id="rId21"/>
    <p:sldId id="286" r:id="rId22"/>
    <p:sldId id="302" r:id="rId23"/>
    <p:sldId id="303" r:id="rId24"/>
    <p:sldId id="297" r:id="rId25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355E842D-404A-BC5A-95F9-9D85CA0BA7BC}" name="Delphean Quan" initials="DQ" userId="S::dquan@wested.org::5b0acb0f-7574-4b9c-b676-326dc2fb6b84" providerId="AD"/>
  <p188:author id="{00A1CBD6-734C-2BF2-18BF-00296DF2B971}" name="Julie Webb" initials="JW" userId="S::jwebb2@wested.org::5f595617-57eb-4715-bed2-2b362c9cf085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1FFF1"/>
    <a:srgbClr val="007F43"/>
    <a:srgbClr val="E7F5F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0BB6A52-0626-42F7-A15E-21EEF1386B55}" v="1" dt="2025-02-28T19:31:56.05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556"/>
    <p:restoredTop sz="94744"/>
  </p:normalViewPr>
  <p:slideViewPr>
    <p:cSldViewPr snapToGrid="0">
      <p:cViewPr varScale="1">
        <p:scale>
          <a:sx n="56" d="100"/>
          <a:sy n="56" d="100"/>
        </p:scale>
        <p:origin x="788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microsoft.com/office/2018/10/relationships/authors" Target="author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microsoft.com/office/2015/10/relationships/revisionInfo" Target="revisionInfo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ulie Webb" userId="KDE0Nlu50827bIHsrn8ZE1cuhkIhoEpOL+nABm3soG4=" providerId="None" clId="Web-{BEA56F66-4FCF-415A-B42A-AFD10415236A}"/>
    <pc:docChg chg="modSld">
      <pc:chgData name="Julie Webb" userId="KDE0Nlu50827bIHsrn8ZE1cuhkIhoEpOL+nABm3soG4=" providerId="None" clId="Web-{BEA56F66-4FCF-415A-B42A-AFD10415236A}" dt="2025-02-23T21:39:16.094" v="3" actId="20577"/>
      <pc:docMkLst>
        <pc:docMk/>
      </pc:docMkLst>
      <pc:sldChg chg="modSp">
        <pc:chgData name="Julie Webb" userId="KDE0Nlu50827bIHsrn8ZE1cuhkIhoEpOL+nABm3soG4=" providerId="None" clId="Web-{BEA56F66-4FCF-415A-B42A-AFD10415236A}" dt="2025-02-23T21:38:24.341" v="1" actId="20577"/>
        <pc:sldMkLst>
          <pc:docMk/>
          <pc:sldMk cId="1941169418" sldId="292"/>
        </pc:sldMkLst>
        <pc:spChg chg="mod">
          <ac:chgData name="Julie Webb" userId="KDE0Nlu50827bIHsrn8ZE1cuhkIhoEpOL+nABm3soG4=" providerId="None" clId="Web-{BEA56F66-4FCF-415A-B42A-AFD10415236A}" dt="2025-02-23T21:38:24.341" v="1" actId="20577"/>
          <ac:spMkLst>
            <pc:docMk/>
            <pc:sldMk cId="1941169418" sldId="292"/>
            <ac:spMk id="3" creationId="{4D40433E-F3D0-35C8-0364-28F2EDC5D4F4}"/>
          </ac:spMkLst>
        </pc:spChg>
      </pc:sldChg>
      <pc:sldChg chg="modSp">
        <pc:chgData name="Julie Webb" userId="KDE0Nlu50827bIHsrn8ZE1cuhkIhoEpOL+nABm3soG4=" providerId="None" clId="Web-{BEA56F66-4FCF-415A-B42A-AFD10415236A}" dt="2025-02-23T21:39:16.094" v="3" actId="20577"/>
        <pc:sldMkLst>
          <pc:docMk/>
          <pc:sldMk cId="1076722187" sldId="295"/>
        </pc:sldMkLst>
        <pc:spChg chg="mod">
          <ac:chgData name="Julie Webb" userId="KDE0Nlu50827bIHsrn8ZE1cuhkIhoEpOL+nABm3soG4=" providerId="None" clId="Web-{BEA56F66-4FCF-415A-B42A-AFD10415236A}" dt="2025-02-23T21:39:16.094" v="3" actId="20577"/>
          <ac:spMkLst>
            <pc:docMk/>
            <pc:sldMk cId="1076722187" sldId="295"/>
            <ac:spMk id="3" creationId="{18D4A8D0-6B53-2C8B-616D-E6876C06A17F}"/>
          </ac:spMkLst>
        </pc:spChg>
      </pc:sldChg>
      <pc:sldChg chg="modSp">
        <pc:chgData name="Julie Webb" userId="KDE0Nlu50827bIHsrn8ZE1cuhkIhoEpOL+nABm3soG4=" providerId="None" clId="Web-{BEA56F66-4FCF-415A-B42A-AFD10415236A}" dt="2025-02-23T21:38:28.903" v="2" actId="20577"/>
        <pc:sldMkLst>
          <pc:docMk/>
          <pc:sldMk cId="709830797" sldId="299"/>
        </pc:sldMkLst>
        <pc:spChg chg="mod">
          <ac:chgData name="Julie Webb" userId="KDE0Nlu50827bIHsrn8ZE1cuhkIhoEpOL+nABm3soG4=" providerId="None" clId="Web-{BEA56F66-4FCF-415A-B42A-AFD10415236A}" dt="2025-02-23T21:38:28.903" v="2" actId="20577"/>
          <ac:spMkLst>
            <pc:docMk/>
            <pc:sldMk cId="709830797" sldId="299"/>
            <ac:spMk id="3" creationId="{4D40433E-F3D0-35C8-0364-28F2EDC5D4F4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2584382"/>
            <a:ext cx="12192000" cy="427361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EF34CCBD-11CA-572B-93CC-46CCB5717FC1}"/>
              </a:ext>
            </a:extLst>
          </p:cNvPr>
          <p:cNvSpPr/>
          <p:nvPr userDrawn="1"/>
        </p:nvSpPr>
        <p:spPr>
          <a:xfrm>
            <a:off x="2313436" y="0"/>
            <a:ext cx="9878564" cy="2564296"/>
          </a:xfrm>
          <a:prstGeom prst="rect">
            <a:avLst/>
          </a:prstGeom>
          <a:solidFill>
            <a:schemeClr val="accent1">
              <a:alpha val="89969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17913" y="371768"/>
            <a:ext cx="9144000" cy="1907450"/>
          </a:xfrm>
        </p:spPr>
        <p:txBody>
          <a:bodyPr anchor="b">
            <a:normAutofit/>
          </a:bodyPr>
          <a:lstStyle>
            <a:lvl1pPr algn="l">
              <a:defRPr sz="54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17913" y="2771779"/>
            <a:ext cx="9144000" cy="994816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accent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2517912" y="4886528"/>
            <a:ext cx="966693" cy="365125"/>
          </a:xfrm>
        </p:spPr>
        <p:txBody>
          <a:bodyPr/>
          <a:lstStyle>
            <a:lvl1pPr algn="l">
              <a:defRPr>
                <a:solidFill>
                  <a:schemeClr val="accent1"/>
                </a:solidFill>
              </a:defRPr>
            </a:lvl1pPr>
          </a:lstStyle>
          <a:p>
            <a:fld id="{AE25D7A7-DBF1-4731-876B-EF0349DEF57D}" type="datetime1">
              <a:rPr lang="en-US" smtClean="0"/>
              <a:pPr/>
              <a:t>3/11/2025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17912" y="6139793"/>
            <a:ext cx="3400973" cy="365125"/>
          </a:xfrm>
        </p:spPr>
        <p:txBody>
          <a:bodyPr/>
          <a:lstStyle/>
          <a:p>
            <a:r>
              <a:rPr lang="en-US" dirty="0"/>
              <a:t>Oregon Department of Education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674086" y="6139793"/>
            <a:ext cx="2217595" cy="365125"/>
          </a:xfrm>
        </p:spPr>
        <p:txBody>
          <a:bodyPr/>
          <a:lstStyle/>
          <a:p>
            <a:fld id="{357F5B69-6281-4C1F-8C38-6DA0F56DA430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3178B7B-EB9A-7016-6BAC-C34107A94A91}"/>
              </a:ext>
            </a:extLst>
          </p:cNvPr>
          <p:cNvSpPr/>
          <p:nvPr userDrawn="1"/>
        </p:nvSpPr>
        <p:spPr>
          <a:xfrm>
            <a:off x="0" y="0"/>
            <a:ext cx="2313437" cy="256429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Google Shape;722;p83" descr="Oregon Department of Education Logo">
            <a:extLst>
              <a:ext uri="{FF2B5EF4-FFF2-40B4-BE49-F238E27FC236}">
                <a16:creationId xmlns:a16="http://schemas.microsoft.com/office/drawing/2014/main" id="{A613D903-CD0C-D2E7-CC4A-1950E8CEEC7E}"/>
              </a:ext>
            </a:extLst>
          </p:cNvPr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0" y="151928"/>
            <a:ext cx="2313437" cy="2334773"/>
          </a:xfrm>
          <a:prstGeom prst="rect">
            <a:avLst/>
          </a:prstGeom>
          <a:noFill/>
          <a:ln>
            <a:noFill/>
          </a:ln>
        </p:spPr>
      </p:pic>
      <p:sp>
        <p:nvSpPr>
          <p:cNvPr id="21" name="Rectangle 20">
            <a:extLst>
              <a:ext uri="{FF2B5EF4-FFF2-40B4-BE49-F238E27FC236}">
                <a16:creationId xmlns:a16="http://schemas.microsoft.com/office/drawing/2014/main" id="{0518B305-E44F-C060-75E7-B572DF52D405}"/>
              </a:ext>
            </a:extLst>
          </p:cNvPr>
          <p:cNvSpPr/>
          <p:nvPr userDrawn="1"/>
        </p:nvSpPr>
        <p:spPr>
          <a:xfrm>
            <a:off x="-1" y="2564296"/>
            <a:ext cx="2313437" cy="4293703"/>
          </a:xfrm>
          <a:prstGeom prst="rect">
            <a:avLst/>
          </a:prstGeom>
          <a:solidFill>
            <a:schemeClr val="accent1">
              <a:alpha val="10992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503BFE4E-4B21-55C8-3EF8-9376E0089600}"/>
              </a:ext>
            </a:extLst>
          </p:cNvPr>
          <p:cNvGrpSpPr/>
          <p:nvPr userDrawn="1"/>
        </p:nvGrpSpPr>
        <p:grpSpPr>
          <a:xfrm>
            <a:off x="2313436" y="-1375"/>
            <a:ext cx="9878563" cy="155150"/>
            <a:chOff x="89452" y="2773017"/>
            <a:chExt cx="5029199" cy="104497"/>
          </a:xfrm>
        </p:grpSpPr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2F518B26-C1C1-9ABF-B087-E6519A7CC4D5}"/>
                </a:ext>
              </a:extLst>
            </p:cNvPr>
            <p:cNvSpPr/>
            <p:nvPr userDrawn="1"/>
          </p:nvSpPr>
          <p:spPr>
            <a:xfrm>
              <a:off x="89452" y="2773017"/>
              <a:ext cx="1262270" cy="104497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2658DE75-AE21-C655-BBF4-9DBA44516DBB}"/>
                </a:ext>
              </a:extLst>
            </p:cNvPr>
            <p:cNvSpPr/>
            <p:nvPr userDrawn="1"/>
          </p:nvSpPr>
          <p:spPr>
            <a:xfrm>
              <a:off x="1341782" y="2773017"/>
              <a:ext cx="1262270" cy="104497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B4F04249-563D-D25F-8061-0EA2D5351A77}"/>
                </a:ext>
              </a:extLst>
            </p:cNvPr>
            <p:cNvSpPr/>
            <p:nvPr userDrawn="1"/>
          </p:nvSpPr>
          <p:spPr>
            <a:xfrm>
              <a:off x="2604051" y="2773017"/>
              <a:ext cx="1262270" cy="10449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1E28D44B-F670-D841-DA37-92C9B12D96E4}"/>
                </a:ext>
              </a:extLst>
            </p:cNvPr>
            <p:cNvSpPr/>
            <p:nvPr userDrawn="1"/>
          </p:nvSpPr>
          <p:spPr>
            <a:xfrm>
              <a:off x="3856381" y="2773017"/>
              <a:ext cx="1262270" cy="104497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9" name="Text Placeholder 28">
            <a:extLst>
              <a:ext uri="{FF2B5EF4-FFF2-40B4-BE49-F238E27FC236}">
                <a16:creationId xmlns:a16="http://schemas.microsoft.com/office/drawing/2014/main" id="{9133F6D5-D05F-C909-836F-BD5CE64E599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517913" y="4535928"/>
            <a:ext cx="9144000" cy="330514"/>
          </a:xfrm>
        </p:spPr>
        <p:txBody>
          <a:bodyPr>
            <a:normAutofit/>
          </a:bodyPr>
          <a:lstStyle>
            <a:lvl1pPr marL="0" indent="0">
              <a:buNone/>
              <a:defRPr sz="1800" i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Authored by</a:t>
            </a:r>
          </a:p>
        </p:txBody>
      </p: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D03D7078-AFAB-9E61-EE38-5AD4E700721A}"/>
              </a:ext>
            </a:extLst>
          </p:cNvPr>
          <p:cNvCxnSpPr>
            <a:cxnSpLocks/>
          </p:cNvCxnSpPr>
          <p:nvPr userDrawn="1"/>
        </p:nvCxnSpPr>
        <p:spPr>
          <a:xfrm>
            <a:off x="2409568" y="4337223"/>
            <a:ext cx="937877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801880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arge Typ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524000" y="1499125"/>
            <a:ext cx="9144000" cy="2195481"/>
          </a:xfrm>
        </p:spPr>
        <p:txBody>
          <a:bodyPr anchor="b">
            <a:noAutofit/>
          </a:bodyPr>
          <a:lstStyle>
            <a:lvl1pPr algn="ctr">
              <a:defRPr sz="120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Text here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08E3A-1967-44F7-9CA0-320D3ED909C6}" type="datetime1">
              <a:rPr lang="en-US" smtClean="0"/>
              <a:t>3/11/2025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Oregon Department of Education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F5B69-6281-4C1F-8C38-6DA0F56DA430}" type="slidenum">
              <a:rPr lang="en-US" smtClean="0"/>
              <a:t>‹#›</a:t>
            </a:fld>
            <a:endParaRPr lang="en-US"/>
          </a:p>
        </p:txBody>
      </p:sp>
      <p:sp>
        <p:nvSpPr>
          <p:cNvPr id="9" name="Subtitle 2"/>
          <p:cNvSpPr>
            <a:spLocks noGrp="1"/>
          </p:cNvSpPr>
          <p:nvPr>
            <p:ph type="subTitle" idx="1"/>
          </p:nvPr>
        </p:nvSpPr>
        <p:spPr>
          <a:xfrm>
            <a:off x="1524000" y="4003184"/>
            <a:ext cx="9144000" cy="880607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accent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6D4B2470-1BF4-750E-9FC2-0F0140F99B98}"/>
              </a:ext>
            </a:extLst>
          </p:cNvPr>
          <p:cNvSpPr/>
          <p:nvPr userDrawn="1"/>
        </p:nvSpPr>
        <p:spPr>
          <a:xfrm>
            <a:off x="-1" y="259492"/>
            <a:ext cx="383059" cy="659850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67509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ollow 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524000" y="1499125"/>
            <a:ext cx="9144000" cy="2387600"/>
          </a:xfrm>
        </p:spPr>
        <p:txBody>
          <a:bodyPr anchor="b">
            <a:noAutofit/>
          </a:bodyPr>
          <a:lstStyle>
            <a:lvl1pPr algn="ctr">
              <a:defRPr sz="120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Text here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50A4BA-4BC0-44D2-9B7A-1BA67BCFD26E}" type="datetime1">
              <a:rPr lang="en-US" smtClean="0"/>
              <a:t>3/11/2025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Oregon Department of Education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F5B69-6281-4C1F-8C38-6DA0F56DA430}" type="slidenum">
              <a:rPr lang="en-US" smtClean="0"/>
              <a:t>‹#›</a:t>
            </a:fld>
            <a:endParaRPr lang="en-US"/>
          </a:p>
        </p:txBody>
      </p:sp>
      <p:pic>
        <p:nvPicPr>
          <p:cNvPr id="10" name="Picture 9" descr="Twitter icon"/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2974" y="4763238"/>
            <a:ext cx="500040" cy="500040"/>
          </a:xfrm>
          <a:prstGeom prst="rect">
            <a:avLst/>
          </a:prstGeom>
        </p:spPr>
      </p:pic>
      <p:pic>
        <p:nvPicPr>
          <p:cNvPr id="12" name="Picture 11" descr="Facebook icon"/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3471" y="4763238"/>
            <a:ext cx="500040" cy="50004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2594722" y="4782426"/>
            <a:ext cx="68067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dirty="0" err="1">
                <a:solidFill>
                  <a:schemeClr val="accent1"/>
                </a:solidFill>
              </a:rPr>
              <a:t>twitter.com</a:t>
            </a:r>
            <a:r>
              <a:rPr lang="en-US" sz="2400" dirty="0">
                <a:solidFill>
                  <a:schemeClr val="accent1"/>
                </a:solidFill>
              </a:rPr>
              <a:t>/</a:t>
            </a:r>
            <a:r>
              <a:rPr lang="en-US" sz="2400" dirty="0" err="1">
                <a:solidFill>
                  <a:schemeClr val="accent1"/>
                </a:solidFill>
              </a:rPr>
              <a:t>ORDeptEd</a:t>
            </a:r>
            <a:r>
              <a:rPr lang="en-US" sz="2400" dirty="0">
                <a:solidFill>
                  <a:schemeClr val="accent1"/>
                </a:solidFill>
              </a:rPr>
              <a:t> | </a:t>
            </a:r>
            <a:r>
              <a:rPr lang="en-US" sz="2400" dirty="0" err="1">
                <a:solidFill>
                  <a:schemeClr val="accent1"/>
                </a:solidFill>
              </a:rPr>
              <a:t>fb.com</a:t>
            </a:r>
            <a:r>
              <a:rPr lang="en-US" sz="2400" dirty="0">
                <a:solidFill>
                  <a:schemeClr val="accent1"/>
                </a:solidFill>
              </a:rPr>
              <a:t>/</a:t>
            </a:r>
            <a:r>
              <a:rPr lang="en-US" sz="2400" dirty="0" err="1">
                <a:solidFill>
                  <a:schemeClr val="accent1"/>
                </a:solidFill>
              </a:rPr>
              <a:t>ORDeptEd</a:t>
            </a:r>
            <a:endParaRPr lang="en-US" sz="2400" dirty="0">
              <a:solidFill>
                <a:schemeClr val="accent1"/>
              </a:solidFill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082D7339-23E8-BF33-9EB5-2154AEE4D785}"/>
              </a:ext>
            </a:extLst>
          </p:cNvPr>
          <p:cNvSpPr/>
          <p:nvPr userDrawn="1"/>
        </p:nvSpPr>
        <p:spPr>
          <a:xfrm>
            <a:off x="-1" y="259492"/>
            <a:ext cx="383059" cy="659850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75858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/>
        </p:nvSpPr>
        <p:spPr>
          <a:xfrm>
            <a:off x="206188" y="215153"/>
            <a:ext cx="11775141" cy="643217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0" y="0"/>
            <a:ext cx="12191999" cy="6857999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9" name="Title 1"/>
          <p:cNvSpPr>
            <a:spLocks noGrp="1"/>
          </p:cNvSpPr>
          <p:nvPr>
            <p:ph type="ctrTitle"/>
          </p:nvPr>
        </p:nvSpPr>
        <p:spPr>
          <a:xfrm>
            <a:off x="2458995" y="1433385"/>
            <a:ext cx="9042724" cy="3496962"/>
          </a:xfrm>
        </p:spPr>
        <p:txBody>
          <a:bodyPr anchor="ctr" anchorCtr="0">
            <a:noAutofit/>
          </a:bodyPr>
          <a:lstStyle>
            <a:lvl1pPr algn="l">
              <a:defRPr sz="50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C97FD1D4-6CB3-CD64-9657-FA3E85F6164C}"/>
              </a:ext>
            </a:extLst>
          </p:cNvPr>
          <p:cNvSpPr/>
          <p:nvPr userDrawn="1"/>
        </p:nvSpPr>
        <p:spPr>
          <a:xfrm>
            <a:off x="0" y="0"/>
            <a:ext cx="2313437" cy="256429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Google Shape;722;p83" descr="Oregon Department of Education Logo">
            <a:extLst>
              <a:ext uri="{FF2B5EF4-FFF2-40B4-BE49-F238E27FC236}">
                <a16:creationId xmlns:a16="http://schemas.microsoft.com/office/drawing/2014/main" id="{CC7BEC8A-A571-7E28-F436-289047D3B8DA}"/>
              </a:ext>
            </a:extLst>
          </p:cNvPr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0" y="151928"/>
            <a:ext cx="2313437" cy="2334773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D8C41C27-4F7F-CB4D-A1D8-5970C7274EEA}"/>
              </a:ext>
            </a:extLst>
          </p:cNvPr>
          <p:cNvSpPr/>
          <p:nvPr userDrawn="1"/>
        </p:nvSpPr>
        <p:spPr>
          <a:xfrm>
            <a:off x="-1" y="2564296"/>
            <a:ext cx="2313437" cy="4293703"/>
          </a:xfrm>
          <a:prstGeom prst="rect">
            <a:avLst/>
          </a:prstGeom>
          <a:solidFill>
            <a:schemeClr val="accent1">
              <a:alpha val="10992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A364F95E-BAEF-0AFF-38A4-37D4014541E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096000" y="6139793"/>
            <a:ext cx="2777456" cy="365125"/>
          </a:xfrm>
        </p:spPr>
        <p:txBody>
          <a:bodyPr/>
          <a:lstStyle/>
          <a:p>
            <a:fld id="{AE25D7A7-DBF1-4731-876B-EF0349DEF57D}" type="datetime1">
              <a:rPr lang="en-US" smtClean="0"/>
              <a:t>3/11/2025</a:t>
            </a:fld>
            <a:endParaRPr lang="en-US" dirty="0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241391D9-F2CB-6BC0-C63A-690EEF9C78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517913" y="6139793"/>
            <a:ext cx="2864224" cy="365125"/>
          </a:xfrm>
        </p:spPr>
        <p:txBody>
          <a:bodyPr/>
          <a:lstStyle/>
          <a:p>
            <a:r>
              <a:rPr lang="en-US" dirty="0"/>
              <a:t>Oregon Department of Education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98611FF5-1A52-738E-E9C0-F0005C6CEF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674086" y="6139793"/>
            <a:ext cx="2217595" cy="365125"/>
          </a:xfrm>
        </p:spPr>
        <p:txBody>
          <a:bodyPr/>
          <a:lstStyle/>
          <a:p>
            <a:fld id="{357F5B69-6281-4C1F-8C38-6DA0F56DA430}" type="slidenum">
              <a:rPr lang="en-US" smtClean="0"/>
              <a:t>‹#›</a:t>
            </a:fld>
            <a:endParaRPr lang="en-US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1E63FAD7-A824-4250-06B4-F8E55608BE03}"/>
              </a:ext>
            </a:extLst>
          </p:cNvPr>
          <p:cNvGrpSpPr/>
          <p:nvPr userDrawn="1"/>
        </p:nvGrpSpPr>
        <p:grpSpPr>
          <a:xfrm>
            <a:off x="2313436" y="-1375"/>
            <a:ext cx="9878563" cy="155150"/>
            <a:chOff x="89452" y="2773017"/>
            <a:chExt cx="5029199" cy="104497"/>
          </a:xfrm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C45E0CDE-FF54-984C-C9A3-27585E68933C}"/>
                </a:ext>
              </a:extLst>
            </p:cNvPr>
            <p:cNvSpPr/>
            <p:nvPr userDrawn="1"/>
          </p:nvSpPr>
          <p:spPr>
            <a:xfrm>
              <a:off x="89452" y="2773017"/>
              <a:ext cx="1262270" cy="104497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CF5E37D0-301D-4C97-6E9A-7A585E53E5D8}"/>
                </a:ext>
              </a:extLst>
            </p:cNvPr>
            <p:cNvSpPr/>
            <p:nvPr userDrawn="1"/>
          </p:nvSpPr>
          <p:spPr>
            <a:xfrm>
              <a:off x="1341782" y="2773017"/>
              <a:ext cx="1262270" cy="104497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FC797C71-4593-94E0-E2E6-A8CBD1A887BA}"/>
                </a:ext>
              </a:extLst>
            </p:cNvPr>
            <p:cNvSpPr/>
            <p:nvPr userDrawn="1"/>
          </p:nvSpPr>
          <p:spPr>
            <a:xfrm>
              <a:off x="2604051" y="2773017"/>
              <a:ext cx="1262270" cy="10449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9D4FD286-E8C6-3E5E-1039-3C295B0B2E46}"/>
                </a:ext>
              </a:extLst>
            </p:cNvPr>
            <p:cNvSpPr/>
            <p:nvPr userDrawn="1"/>
          </p:nvSpPr>
          <p:spPr>
            <a:xfrm>
              <a:off x="3856381" y="2773017"/>
              <a:ext cx="1262270" cy="104497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3945069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Bar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160567-124C-4095-81DC-815DD21CE8C9}" type="datetime1">
              <a:rPr lang="en-US" smtClean="0"/>
              <a:t>3/11/2025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Oregon Department of Education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F5B69-6281-4C1F-8C38-6DA0F56DA43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717176" y="457200"/>
            <a:ext cx="10784542" cy="10264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8326035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72995" y="259492"/>
            <a:ext cx="4763664" cy="659850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7177" y="779645"/>
            <a:ext cx="3931826" cy="2525617"/>
          </a:xfrm>
        </p:spPr>
        <p:txBody>
          <a:bodyPr anchor="t" anchorCtr="0">
            <a:normAutofit/>
          </a:bodyPr>
          <a:lstStyle>
            <a:lvl1pPr>
              <a:defRPr sz="4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779647"/>
            <a:ext cx="6172200" cy="5081404"/>
          </a:xfrm>
        </p:spPr>
        <p:txBody>
          <a:bodyPr>
            <a:normAutofit/>
          </a:bodyPr>
          <a:lstStyle>
            <a:lvl1pPr>
              <a:lnSpc>
                <a:spcPct val="110000"/>
              </a:lnSpc>
              <a:defRPr sz="2400"/>
            </a:lvl1pPr>
            <a:lvl2pPr>
              <a:lnSpc>
                <a:spcPct val="110000"/>
              </a:lnSpc>
              <a:defRPr sz="2400"/>
            </a:lvl2pPr>
            <a:lvl3pPr>
              <a:lnSpc>
                <a:spcPct val="110000"/>
              </a:lnSpc>
              <a:defRPr sz="2400"/>
            </a:lvl3pPr>
            <a:lvl4pPr>
              <a:lnSpc>
                <a:spcPct val="110000"/>
              </a:lnSpc>
              <a:defRPr sz="2400"/>
            </a:lvl4pPr>
            <a:lvl5pPr>
              <a:lnSpc>
                <a:spcPct val="110000"/>
              </a:lnSpc>
              <a:defRPr sz="2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6FA7BA-D396-4E27-AF61-C3F310AFC230}" type="datetime1">
              <a:rPr lang="en-US" smtClean="0"/>
              <a:t>3/11/2025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Oregon Department of Education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F5B69-6281-4C1F-8C38-6DA0F56DA430}" type="slidenum">
              <a:rPr lang="en-US" smtClean="0"/>
              <a:t>‹#›</a:t>
            </a:fld>
            <a:endParaRPr lang="en-US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717177" y="3540125"/>
            <a:ext cx="3931826" cy="2320926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59247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E3AC9E-0280-4D27-9EA2-698F7A67BA53}" type="datetime1">
              <a:rPr lang="en-US" smtClean="0"/>
              <a:t>3/11/2025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Oregon Department of Education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F5B69-6281-4C1F-8C38-6DA0F56DA4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70757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17176" y="1825625"/>
            <a:ext cx="5302624" cy="410604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329518" cy="410604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C6FB3-D811-417F-8686-F9E75A22B6CE}" type="datetime1">
              <a:rPr lang="en-US" smtClean="0"/>
              <a:t>3/11/2025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Oregon Department of Education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F5B69-6281-4C1F-8C38-6DA0F56DA4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32325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7176" y="1681163"/>
            <a:ext cx="5280399" cy="823912"/>
          </a:xfrm>
        </p:spPr>
        <p:txBody>
          <a:bodyPr anchor="t" anchorCtr="0">
            <a:normAutofit/>
          </a:bodyPr>
          <a:lstStyle>
            <a:lvl1pPr marL="0" indent="0">
              <a:buNone/>
              <a:defRPr sz="3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7176" y="2505075"/>
            <a:ext cx="5280399" cy="343454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329518" cy="823912"/>
          </a:xfrm>
        </p:spPr>
        <p:txBody>
          <a:bodyPr anchor="t" anchorCtr="0"/>
          <a:lstStyle>
            <a:lvl1pPr marL="0" indent="0">
              <a:buNone/>
              <a:defRPr sz="3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329518" cy="343454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E33458-4B95-47BE-956D-AAB447907D75}" type="datetime1">
              <a:rPr lang="en-US" smtClean="0"/>
              <a:t>3/11/2025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Oregon Department of Education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F5B69-6281-4C1F-8C38-6DA0F56DA430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717176" y="457200"/>
            <a:ext cx="10784542" cy="1026460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6203602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F567FB-5140-4075-A427-FA8B498DAFA1}" type="datetime1">
              <a:rPr lang="en-US" smtClean="0"/>
              <a:t>3/11/2025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Oregon Department of Education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F5B69-6281-4C1F-8C38-6DA0F56DA43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717176" y="457200"/>
            <a:ext cx="10784542" cy="10264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04377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8A807B-0068-4E1F-806E-C8C4952A24DC}" type="datetime1">
              <a:rPr lang="en-US" smtClean="0"/>
              <a:t>3/11/2025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Oregon Department of Education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F5B69-6281-4C1F-8C38-6DA0F56DA430}" type="slidenum">
              <a:rPr lang="en-US" smtClean="0"/>
              <a:t>‹#›</a:t>
            </a:fld>
            <a:endParaRPr lang="en-US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>
          <a:xfrm>
            <a:off x="717176" y="659958"/>
            <a:ext cx="10784542" cy="5398936"/>
          </a:xfrm>
          <a:noFill/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5073856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17176" y="457200"/>
            <a:ext cx="10784541" cy="102646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7176" y="1825625"/>
            <a:ext cx="10784541" cy="410901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17176" y="6139793"/>
            <a:ext cx="286422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/>
              <a:t>Oregon Department of Education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854824" y="6139793"/>
            <a:ext cx="450924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C2D0A6FE-1ABE-4141-9C0E-FE4FA78F9128}" type="datetime1">
              <a:rPr lang="en-US" smtClean="0"/>
              <a:t>3/11/2025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139793"/>
            <a:ext cx="289111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357F5B69-6281-4C1F-8C38-6DA0F56DA43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2B909DD-0550-BCCE-E53E-3AE155F54A08}"/>
              </a:ext>
            </a:extLst>
          </p:cNvPr>
          <p:cNvSpPr/>
          <p:nvPr userDrawn="1"/>
        </p:nvSpPr>
        <p:spPr>
          <a:xfrm>
            <a:off x="0" y="0"/>
            <a:ext cx="12192000" cy="252042"/>
          </a:xfrm>
          <a:prstGeom prst="rect">
            <a:avLst/>
          </a:prstGeom>
          <a:solidFill>
            <a:schemeClr val="accent1">
              <a:alpha val="89969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F64FCA73-AF84-DF07-D462-D8B837022CD6}"/>
              </a:ext>
            </a:extLst>
          </p:cNvPr>
          <p:cNvGrpSpPr/>
          <p:nvPr userDrawn="1"/>
        </p:nvGrpSpPr>
        <p:grpSpPr>
          <a:xfrm rot="16200000">
            <a:off x="-3216479" y="3468523"/>
            <a:ext cx="6605956" cy="172993"/>
            <a:chOff x="89452" y="2773017"/>
            <a:chExt cx="5029199" cy="104497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03B0B38C-1D71-D5C3-4D4A-856DBC66FA7E}"/>
                </a:ext>
              </a:extLst>
            </p:cNvPr>
            <p:cNvSpPr/>
            <p:nvPr userDrawn="1"/>
          </p:nvSpPr>
          <p:spPr>
            <a:xfrm>
              <a:off x="89452" y="2773017"/>
              <a:ext cx="1262270" cy="104497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02974C4A-2E64-AD3A-2D76-EA0188DB777D}"/>
                </a:ext>
              </a:extLst>
            </p:cNvPr>
            <p:cNvSpPr/>
            <p:nvPr userDrawn="1"/>
          </p:nvSpPr>
          <p:spPr>
            <a:xfrm>
              <a:off x="1341782" y="2773017"/>
              <a:ext cx="1262270" cy="104497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2F489400-5A48-2E53-B800-8BC6A9C3E82E}"/>
                </a:ext>
              </a:extLst>
            </p:cNvPr>
            <p:cNvSpPr/>
            <p:nvPr userDrawn="1"/>
          </p:nvSpPr>
          <p:spPr>
            <a:xfrm>
              <a:off x="2604051" y="2773017"/>
              <a:ext cx="1262270" cy="10449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48429A02-D12E-FB13-F404-820FFCAE844D}"/>
                </a:ext>
              </a:extLst>
            </p:cNvPr>
            <p:cNvSpPr/>
            <p:nvPr userDrawn="1"/>
          </p:nvSpPr>
          <p:spPr>
            <a:xfrm>
              <a:off x="3856381" y="2773017"/>
              <a:ext cx="1262270" cy="104497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41592949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0" r:id="rId1"/>
    <p:sldLayoutId id="2147483721" r:id="rId2"/>
    <p:sldLayoutId id="2147483722" r:id="rId3"/>
    <p:sldLayoutId id="2147483723" r:id="rId4"/>
    <p:sldLayoutId id="2147483724" r:id="rId5"/>
    <p:sldLayoutId id="2147483725" r:id="rId6"/>
    <p:sldLayoutId id="2147483726" r:id="rId7"/>
    <p:sldLayoutId id="2147483727" r:id="rId8"/>
    <p:sldLayoutId id="2147483728" r:id="rId9"/>
    <p:sldLayoutId id="2147483729" r:id="rId10"/>
    <p:sldLayoutId id="2147483730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1000"/>
        </a:spcBef>
        <a:buFont typeface="Arial" panose="020B0604020202020204" pitchFamily="34" charset="0"/>
        <a:buChar char="•"/>
        <a:defRPr lang="en-US" sz="2400" kern="1200" dirty="0" smtClean="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lang="en-US" sz="2400" kern="1200" dirty="0" smtClean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lang="en-US" sz="2400" kern="1200" dirty="0" smtClean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lang="en-US" sz="2400" kern="1200" dirty="0" smtClean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lang="en-US" sz="2400" kern="1200" dirty="0" smtClean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slideLayout" Target="../slideLayouts/slideLayout4.xml"/><Relationship Id="rId1" Type="http://schemas.openxmlformats.org/officeDocument/2006/relationships/video" Target="https://www.youtube.com/embed/qQzivmmKF48?feature=oembed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slideLayout" Target="../slideLayouts/slideLayout4.xml"/><Relationship Id="rId1" Type="http://schemas.openxmlformats.org/officeDocument/2006/relationships/video" Target="https://www.youtube.com/embed/64YlgdlIK9E?start=1&amp;feature=oembed" TargetMode="Externa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slideLayout" Target="../slideLayouts/slideLayout4.xml"/><Relationship Id="rId1" Type="http://schemas.openxmlformats.org/officeDocument/2006/relationships/video" Target="https://www.youtube.com/embed/sfjT6kSuYTQ?feature=oembed" TargetMode="Externa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7.svg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7.svg"/><Relationship Id="rId4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1.svg"/><Relationship Id="rId4" Type="http://schemas.openxmlformats.org/officeDocument/2006/relationships/image" Target="../media/image10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1.svg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Substance Use Advertising and Awareness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>
                <a:ea typeface="Calibri"/>
                <a:cs typeface="Calibri"/>
              </a:rPr>
              <a:t>Grades 4–5</a:t>
            </a:r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6AB73ED-0784-EF67-E968-EB66A6F2A5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Oregon Department of Education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44681A7-F03C-FA76-7166-A8D60522722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Authored by Oregon Department of Education </a:t>
            </a:r>
          </a:p>
        </p:txBody>
      </p:sp>
    </p:spTree>
    <p:extLst>
      <p:ext uri="{BB962C8B-B14F-4D97-AF65-F5344CB8AC3E}">
        <p14:creationId xmlns:p14="http://schemas.microsoft.com/office/powerpoint/2010/main" val="350300734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1804FB-E822-7853-B29F-1E6BECFEBB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 #1</a:t>
            </a:r>
            <a:br>
              <a:rPr lang="en-US" dirty="0"/>
            </a:br>
            <a:r>
              <a:rPr lang="en-US" dirty="0"/>
              <a:t>Social Media</a:t>
            </a:r>
          </a:p>
        </p:txBody>
      </p:sp>
      <p:sp>
        <p:nvSpPr>
          <p:cNvPr id="3" name="Picture Placeholder 5">
            <a:extLst>
              <a:ext uri="{FF2B5EF4-FFF2-40B4-BE49-F238E27FC236}">
                <a16:creationId xmlns:a16="http://schemas.microsoft.com/office/drawing/2014/main" id="{E8E102C8-789F-5B87-E993-92851B75CE1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17177" y="3540125"/>
            <a:ext cx="3931826" cy="2320926"/>
          </a:xfrm>
        </p:spPr>
        <p:txBody>
          <a:bodyPr/>
          <a:lstStyle/>
          <a:p>
            <a:r>
              <a:rPr lang="en-US" dirty="0"/>
              <a:t>Advertisement for a bar serving alcohol</a:t>
            </a:r>
          </a:p>
        </p:txBody>
      </p:sp>
      <p:pic>
        <p:nvPicPr>
          <p:cNvPr id="12" name="Content Placeholder 11" descr="Faux social media ad for alcohol.">
            <a:extLst>
              <a:ext uri="{FF2B5EF4-FFF2-40B4-BE49-F238E27FC236}">
                <a16:creationId xmlns:a16="http://schemas.microsoft.com/office/drawing/2014/main" id="{3BE92AD6-3214-6C76-E3EC-ED060B26427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738010" y="779463"/>
            <a:ext cx="5340297" cy="5360374"/>
          </a:xfr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984B4EB-69AA-70E1-2491-4B1CED519D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139793"/>
            <a:ext cx="2891118" cy="365125"/>
          </a:xfrm>
        </p:spPr>
        <p:txBody>
          <a:bodyPr/>
          <a:lstStyle/>
          <a:p>
            <a:fld id="{357F5B69-6281-4C1F-8C38-6DA0F56DA430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349394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CBFB846-7057-1DDF-22E2-ECFA04FB1EF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7BB073-CB1A-5AFC-A2F4-AE7BAC3DAB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 #2</a:t>
            </a:r>
            <a:br>
              <a:rPr lang="en-US" dirty="0"/>
            </a:br>
            <a:r>
              <a:rPr lang="en-US" dirty="0"/>
              <a:t>Television</a:t>
            </a:r>
          </a:p>
        </p:txBody>
      </p:sp>
      <p:sp>
        <p:nvSpPr>
          <p:cNvPr id="3" name="Picture Placeholder 5">
            <a:extLst>
              <a:ext uri="{FF2B5EF4-FFF2-40B4-BE49-F238E27FC236}">
                <a16:creationId xmlns:a16="http://schemas.microsoft.com/office/drawing/2014/main" id="{4D40433E-F3D0-35C8-0364-28F2EDC5D4F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17177" y="3540125"/>
            <a:ext cx="3931826" cy="2320926"/>
          </a:xfrm>
        </p:spPr>
        <p:txBody>
          <a:bodyPr/>
          <a:lstStyle/>
          <a:p>
            <a:r>
              <a:rPr lang="en-US" dirty="0"/>
              <a:t>Advertisement for an energy drink</a:t>
            </a:r>
          </a:p>
        </p:txBody>
      </p:sp>
      <p:pic>
        <p:nvPicPr>
          <p:cNvPr id="13" name="Online Media 12" descr="Energy drink advertisement">
            <a:hlinkClick r:id="" action="ppaction://media"/>
            <a:extLst>
              <a:ext uri="{FF2B5EF4-FFF2-40B4-BE49-F238E27FC236}">
                <a16:creationId xmlns:a16="http://schemas.microsoft.com/office/drawing/2014/main" id="{8D4DAE8F-0D11-B95C-0B9F-D39E4C312C89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5183188" y="1576388"/>
            <a:ext cx="6172200" cy="3487737"/>
          </a:xfrm>
          <a:prstGeom prst="rect">
            <a:avLst/>
          </a:prstGeo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8C1C432-C466-34B6-2263-4B682153073C}"/>
              </a:ext>
            </a:extLst>
          </p:cNvPr>
          <p:cNvSpPr txBox="1">
            <a:spLocks/>
          </p:cNvSpPr>
          <p:nvPr/>
        </p:nvSpPr>
        <p:spPr>
          <a:xfrm>
            <a:off x="8610600" y="6139793"/>
            <a:ext cx="289111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200" b="0" i="0" u="none" strike="noStrike" cap="none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357F5B69-6281-4C1F-8C38-6DA0F56DA430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11694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1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CBFB846-7057-1DDF-22E2-ECFA04FB1EF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7BB073-CB1A-5AFC-A2F4-AE7BAC3DAB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 #3</a:t>
            </a:r>
            <a:br>
              <a:rPr lang="en-US" dirty="0"/>
            </a:br>
            <a:r>
              <a:rPr lang="en-US" dirty="0"/>
              <a:t>Television</a:t>
            </a:r>
          </a:p>
        </p:txBody>
      </p:sp>
      <p:sp>
        <p:nvSpPr>
          <p:cNvPr id="3" name="Picture Placeholder 5">
            <a:extLst>
              <a:ext uri="{FF2B5EF4-FFF2-40B4-BE49-F238E27FC236}">
                <a16:creationId xmlns:a16="http://schemas.microsoft.com/office/drawing/2014/main" id="{4D40433E-F3D0-35C8-0364-28F2EDC5D4F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17177" y="3540125"/>
            <a:ext cx="3931826" cy="2320926"/>
          </a:xfrm>
        </p:spPr>
        <p:txBody>
          <a:bodyPr/>
          <a:lstStyle/>
          <a:p>
            <a:r>
              <a:rPr lang="en-US" dirty="0"/>
              <a:t>Advertisement for alcohol</a:t>
            </a:r>
          </a:p>
        </p:txBody>
      </p:sp>
      <p:pic>
        <p:nvPicPr>
          <p:cNvPr id="8" name="Online Media 7" descr="Mike’s Hard Lemonade - Tree of Life :30">
            <a:hlinkClick r:id="" action="ppaction://media"/>
            <a:extLst>
              <a:ext uri="{FF2B5EF4-FFF2-40B4-BE49-F238E27FC236}">
                <a16:creationId xmlns:a16="http://schemas.microsoft.com/office/drawing/2014/main" id="{0D0DBB17-39DC-8BB3-98A0-3C9E53E5D9FF}"/>
              </a:ext>
            </a:extLst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5183188" y="1576388"/>
            <a:ext cx="6172200" cy="3487737"/>
          </a:xfrm>
          <a:prstGeom prst="rect">
            <a:avLst/>
          </a:prstGeo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14DC1E6-5C0F-6ABA-2FE4-B955F4F6C4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139793"/>
            <a:ext cx="2891118" cy="365125"/>
          </a:xfrm>
        </p:spPr>
        <p:txBody>
          <a:bodyPr/>
          <a:lstStyle/>
          <a:p>
            <a:fld id="{357F5B69-6281-4C1F-8C38-6DA0F56DA430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98307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8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1D574B5-1145-4342-565C-2DD0083014E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9C7330-9E37-BAA3-8B0B-815FC639D9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 #4</a:t>
            </a:r>
            <a:br>
              <a:rPr lang="en-US" dirty="0"/>
            </a:br>
            <a:r>
              <a:rPr lang="en-US" dirty="0"/>
              <a:t>Poster</a:t>
            </a:r>
          </a:p>
        </p:txBody>
      </p:sp>
      <p:sp>
        <p:nvSpPr>
          <p:cNvPr id="3" name="Picture Placeholder 5">
            <a:extLst>
              <a:ext uri="{FF2B5EF4-FFF2-40B4-BE49-F238E27FC236}">
                <a16:creationId xmlns:a16="http://schemas.microsoft.com/office/drawing/2014/main" id="{6F7496D9-3438-9E56-8B1E-90CDA39B9126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17177" y="3540125"/>
            <a:ext cx="3931826" cy="2320926"/>
          </a:xfrm>
        </p:spPr>
        <p:txBody>
          <a:bodyPr/>
          <a:lstStyle/>
          <a:p>
            <a:r>
              <a:rPr lang="en-US" dirty="0"/>
              <a:t>Advertisement for an energy drink</a:t>
            </a:r>
          </a:p>
        </p:txBody>
      </p:sp>
      <p:pic>
        <p:nvPicPr>
          <p:cNvPr id="8" name="Content Placeholder 7" descr="Faux poster ad for an energy drink.">
            <a:extLst>
              <a:ext uri="{FF2B5EF4-FFF2-40B4-BE49-F238E27FC236}">
                <a16:creationId xmlns:a16="http://schemas.microsoft.com/office/drawing/2014/main" id="{C80AB3F9-B77F-9543-FB50-24A3358D815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183188" y="1005681"/>
            <a:ext cx="6172200" cy="4629150"/>
          </a:xfr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25F48CE-3FB6-669A-680F-38B190D92C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139793"/>
            <a:ext cx="2891118" cy="365125"/>
          </a:xfrm>
        </p:spPr>
        <p:txBody>
          <a:bodyPr/>
          <a:lstStyle/>
          <a:p>
            <a:fld id="{357F5B69-6281-4C1F-8C38-6DA0F56DA430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094275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D1B0F5C-C32C-89F4-C56B-1A5A18383A3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E5B5ED-AE4B-B34D-47EA-91D8E56F02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 #5</a:t>
            </a:r>
            <a:br>
              <a:rPr lang="en-US" dirty="0"/>
            </a:br>
            <a:r>
              <a:rPr lang="en-US" dirty="0"/>
              <a:t>Website</a:t>
            </a:r>
          </a:p>
        </p:txBody>
      </p:sp>
      <p:sp>
        <p:nvSpPr>
          <p:cNvPr id="3" name="Picture Placeholder 5">
            <a:extLst>
              <a:ext uri="{FF2B5EF4-FFF2-40B4-BE49-F238E27FC236}">
                <a16:creationId xmlns:a16="http://schemas.microsoft.com/office/drawing/2014/main" id="{5C8B5390-F162-08D7-E5E1-04B10F97636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17177" y="3540125"/>
            <a:ext cx="3931826" cy="2320926"/>
          </a:xfrm>
        </p:spPr>
        <p:txBody>
          <a:bodyPr/>
          <a:lstStyle/>
          <a:p>
            <a:r>
              <a:rPr lang="en-US" dirty="0"/>
              <a:t>Advertisement for vaping</a:t>
            </a:r>
          </a:p>
        </p:txBody>
      </p:sp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905AD714-A56A-D465-7571-7ED8684A9F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/>
        </p:blipFill>
        <p:spPr>
          <a:xfrm>
            <a:off x="6363692" y="779463"/>
            <a:ext cx="4086593" cy="5448791"/>
          </a:xfr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D1763B4-9CFF-798E-5D4A-0126868771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139793"/>
            <a:ext cx="2891118" cy="365125"/>
          </a:xfrm>
        </p:spPr>
        <p:txBody>
          <a:bodyPr/>
          <a:lstStyle/>
          <a:p>
            <a:fld id="{357F5B69-6281-4C1F-8C38-6DA0F56DA430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509670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58C2C40-24E1-8A6B-F993-573B7DE7D9D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24E42A-ECA3-7629-9BBC-35496735D7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 #6</a:t>
            </a:r>
            <a:br>
              <a:rPr lang="en-US" dirty="0"/>
            </a:br>
            <a:r>
              <a:rPr lang="en-US" dirty="0"/>
              <a:t>Streaming </a:t>
            </a:r>
          </a:p>
        </p:txBody>
      </p:sp>
      <p:sp>
        <p:nvSpPr>
          <p:cNvPr id="3" name="Picture Placeholder 5">
            <a:extLst>
              <a:ext uri="{FF2B5EF4-FFF2-40B4-BE49-F238E27FC236}">
                <a16:creationId xmlns:a16="http://schemas.microsoft.com/office/drawing/2014/main" id="{18D4A8D0-6B53-2C8B-616D-E6876C06A17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17177" y="3540125"/>
            <a:ext cx="3931826" cy="2320926"/>
          </a:xfrm>
        </p:spPr>
        <p:txBody>
          <a:bodyPr/>
          <a:lstStyle/>
          <a:p>
            <a:r>
              <a:rPr lang="en-US" dirty="0"/>
              <a:t>Advertisement for coffee</a:t>
            </a:r>
          </a:p>
        </p:txBody>
      </p:sp>
      <p:pic>
        <p:nvPicPr>
          <p:cNvPr id="9" name="Online Media 8" descr="Starbucks® Frappuccino® advertisement">
            <a:hlinkClick r:id="" action="ppaction://media"/>
            <a:extLst>
              <a:ext uri="{FF2B5EF4-FFF2-40B4-BE49-F238E27FC236}">
                <a16:creationId xmlns:a16="http://schemas.microsoft.com/office/drawing/2014/main" id="{AAE5F7DB-3040-B4A4-62BE-27A1D085D630}"/>
              </a:ext>
            </a:extLst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5183188" y="1576388"/>
            <a:ext cx="6172200" cy="3487737"/>
          </a:xfrm>
          <a:prstGeom prst="rect">
            <a:avLst/>
          </a:prstGeo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D5F636A-074B-87CB-548F-FDDB01A23C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139793"/>
            <a:ext cx="2891118" cy="365125"/>
          </a:xfrm>
        </p:spPr>
        <p:txBody>
          <a:bodyPr/>
          <a:lstStyle/>
          <a:p>
            <a:fld id="{357F5B69-6281-4C1F-8C38-6DA0F56DA430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67221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9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0F06A4-7FF0-448F-D280-7A888A68B3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7176" y="457200"/>
            <a:ext cx="10784541" cy="1026460"/>
          </a:xfrm>
        </p:spPr>
        <p:txBody>
          <a:bodyPr/>
          <a:lstStyle/>
          <a:p>
            <a:r>
              <a:rPr lang="en-US" dirty="0"/>
              <a:t>Feelings in Advertising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9B0843-F254-3C28-B23F-413AF8187A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7176" y="1825625"/>
            <a:ext cx="10784541" cy="410901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dirty="0"/>
              <a:t>How do these ads change how we think and feel about substances?</a:t>
            </a:r>
          </a:p>
        </p:txBody>
      </p:sp>
      <p:sp>
        <p:nvSpPr>
          <p:cNvPr id="4" name="Slide Number Placeholder 4">
            <a:extLst>
              <a:ext uri="{FF2B5EF4-FFF2-40B4-BE49-F238E27FC236}">
                <a16:creationId xmlns:a16="http://schemas.microsoft.com/office/drawing/2014/main" id="{64914640-A419-A25B-AEDF-C24765070B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139793"/>
            <a:ext cx="2891118" cy="365125"/>
          </a:xfrm>
        </p:spPr>
        <p:txBody>
          <a:bodyPr/>
          <a:lstStyle/>
          <a:p>
            <a:fld id="{357F5B69-6281-4C1F-8C38-6DA0F56DA430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234778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D75549A-1A43-6B7C-7037-A26AEB1A463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FE02C2-0ABB-D668-9C2D-9BAD11D32F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We Feel (1)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4A5492-245E-D328-AD12-DF391824433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dirty="0"/>
              <a:t>How might you feel when being convinced or pressured to purchase or consume substances from the following people?</a:t>
            </a:r>
          </a:p>
          <a:p>
            <a:r>
              <a:rPr lang="en-US" sz="3200" dirty="0"/>
              <a:t>Friend or teammate</a:t>
            </a:r>
          </a:p>
          <a:p>
            <a:r>
              <a:rPr lang="en-US" sz="3200" dirty="0"/>
              <a:t>Parent or family member</a:t>
            </a:r>
          </a:p>
          <a:p>
            <a:r>
              <a:rPr lang="en-US" sz="3200" dirty="0"/>
              <a:t>Teacher</a:t>
            </a:r>
          </a:p>
          <a:p>
            <a:r>
              <a:rPr lang="en-US" sz="3200" dirty="0"/>
              <a:t>Doctor</a:t>
            </a:r>
          </a:p>
        </p:txBody>
      </p:sp>
      <p:pic>
        <p:nvPicPr>
          <p:cNvPr id="9" name="Google Shape;794;p85">
            <a:extLst>
              <a:ext uri="{FF2B5EF4-FFF2-40B4-BE49-F238E27FC236}">
                <a16:creationId xmlns:a16="http://schemas.microsoft.com/office/drawing/2014/main" id="{6932FD23-B210-334B-AE03-C4F9E2E9AB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25774" y="2717927"/>
            <a:ext cx="3662202" cy="3421866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3444017-466E-B219-3010-83A0F62AB0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F5B69-6281-4C1F-8C38-6DA0F56DA430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719413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2E336BD-7B32-84E8-E842-50B086B20D4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7A9700-A7DF-57B2-40C2-97814E2765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We Feel (2)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AF0FB9-4B34-2218-D773-F851CE69838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dirty="0"/>
              <a:t>Do you feel differently if the person is a trusted adult? A friend? An advertisement?</a:t>
            </a:r>
          </a:p>
        </p:txBody>
      </p:sp>
      <p:pic>
        <p:nvPicPr>
          <p:cNvPr id="6" name="Google Shape;794;p85">
            <a:extLst>
              <a:ext uri="{FF2B5EF4-FFF2-40B4-BE49-F238E27FC236}">
                <a16:creationId xmlns:a16="http://schemas.microsoft.com/office/drawing/2014/main" id="{94DE8765-E575-F95A-208D-6764E84AEE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25774" y="2717927"/>
            <a:ext cx="3662202" cy="3421866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55D09A5-CAAC-871C-821C-E334781494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F5B69-6281-4C1F-8C38-6DA0F56DA430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166168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A31547F-8028-1E5C-281B-0E9E0C24DB6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F4C3D5-B143-B08F-7940-087907D612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Essential Questions</a:t>
            </a:r>
            <a:br>
              <a:rPr lang="en-US" dirty="0"/>
            </a:br>
            <a:r>
              <a:rPr lang="en-US" dirty="0"/>
              <a:t>Review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AAB265-60E2-D570-4CFF-F15E35BDC4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779647"/>
            <a:ext cx="6733992" cy="5081404"/>
          </a:xfrm>
        </p:spPr>
        <p:txBody>
          <a:bodyPr anchor="ctr">
            <a:noAutofit/>
          </a:bodyPr>
          <a:lstStyle/>
          <a:p>
            <a:pPr lvl="0">
              <a:lnSpc>
                <a:spcPct val="110000"/>
              </a:lnSpc>
            </a:pPr>
            <a:r>
              <a:rPr lang="en-US" sz="3600" dirty="0"/>
              <a:t>How are substances controlled in different contexts? </a:t>
            </a:r>
          </a:p>
          <a:p>
            <a:pPr lvl="0">
              <a:lnSpc>
                <a:spcPct val="110000"/>
              </a:lnSpc>
            </a:pPr>
            <a:r>
              <a:rPr lang="en-US" sz="3600" dirty="0"/>
              <a:t>How are substances advertised to different audiences? </a:t>
            </a:r>
          </a:p>
          <a:p>
            <a:pPr lvl="0">
              <a:lnSpc>
                <a:spcPct val="110000"/>
              </a:lnSpc>
            </a:pPr>
            <a:r>
              <a:rPr lang="en-US" sz="3600" dirty="0"/>
              <a:t>What is the relationship between feelings and advertising? </a:t>
            </a:r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8F45733E-4066-B8A5-8047-EC7C24CE27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44901" y="2756746"/>
            <a:ext cx="3871912" cy="3871912"/>
          </a:xfrm>
          <a:prstGeom prst="rect">
            <a:avLst/>
          </a:prstGeom>
        </p:spPr>
      </p:pic>
      <p:pic>
        <p:nvPicPr>
          <p:cNvPr id="7" name="Graphic 6">
            <a:extLst>
              <a:ext uri="{FF2B5EF4-FFF2-40B4-BE49-F238E27FC236}">
                <a16:creationId xmlns:a16="http://schemas.microsoft.com/office/drawing/2014/main" id="{C759A414-119C-263C-A651-91EC75DACB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20675" y="2633006"/>
            <a:ext cx="3871912" cy="3871912"/>
          </a:xfrm>
          <a:prstGeom prst="rect">
            <a:avLst/>
          </a:prstGeom>
        </p:spPr>
      </p:pic>
      <p:sp>
        <p:nvSpPr>
          <p:cNvPr id="4" name="Slide Number Placeholder 4">
            <a:extLst>
              <a:ext uri="{FF2B5EF4-FFF2-40B4-BE49-F238E27FC236}">
                <a16:creationId xmlns:a16="http://schemas.microsoft.com/office/drawing/2014/main" id="{F7A30AD9-1022-20B7-BDC8-C6BDD9375E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F5B69-6281-4C1F-8C38-6DA0F56DA430}" type="slidenum">
              <a:rPr lang="en-US" smtClean="0"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1175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EF465B-9FB4-9CCC-4CB7-014C0279C5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Essential Questions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B80074-7E01-52FA-9694-917E0D36404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anchor="ctr">
            <a:normAutofit/>
          </a:bodyPr>
          <a:lstStyle/>
          <a:p>
            <a:pPr rtl="0">
              <a:lnSpc>
                <a:spcPct val="110000"/>
              </a:lnSpc>
              <a:buSzPts val="2400"/>
              <a:buFont typeface="Arial" panose="020B0604020202020204" pitchFamily="34" charset="0"/>
              <a:buChar char="•"/>
            </a:pPr>
            <a:r>
              <a:rPr lang="en-US" sz="3600" b="0" i="0" u="none" strike="noStrike" kern="1200" baseline="0" dirty="0">
                <a:solidFill>
                  <a:srgbClr val="000000"/>
                </a:solidFill>
                <a:latin typeface="Calibri" panose="020F0502020204030204" pitchFamily="34" charset="0"/>
              </a:rPr>
              <a:t>How are substances controlled in different contexts? </a:t>
            </a:r>
          </a:p>
          <a:p>
            <a:pPr rtl="0">
              <a:lnSpc>
                <a:spcPct val="110000"/>
              </a:lnSpc>
              <a:buSzPts val="2400"/>
              <a:buFont typeface="Arial" panose="020B0604020202020204" pitchFamily="34" charset="0"/>
              <a:buChar char="•"/>
            </a:pPr>
            <a:r>
              <a:rPr lang="en-US" sz="3600" b="0" i="0" u="none" strike="noStrike" kern="1200" baseline="0" dirty="0">
                <a:solidFill>
                  <a:srgbClr val="000000"/>
                </a:solidFill>
                <a:latin typeface="Calibri" panose="020F0502020204030204" pitchFamily="34" charset="0"/>
              </a:rPr>
              <a:t>How are substances advertised to different audiences? </a:t>
            </a:r>
          </a:p>
          <a:p>
            <a:pPr rtl="0">
              <a:lnSpc>
                <a:spcPct val="110000"/>
              </a:lnSpc>
              <a:buSzPts val="2400"/>
              <a:buFont typeface="Arial" panose="020B0604020202020204" pitchFamily="34" charset="0"/>
              <a:buChar char="•"/>
            </a:pPr>
            <a:r>
              <a:rPr lang="en-US" sz="3600" b="0" i="0" u="none" strike="noStrike" kern="1200" baseline="0" dirty="0">
                <a:solidFill>
                  <a:srgbClr val="000000"/>
                </a:solidFill>
                <a:latin typeface="Calibri" panose="020F0502020204030204" pitchFamily="34" charset="0"/>
              </a:rPr>
              <a:t>What is the relationship between feelings and advertising? </a:t>
            </a:r>
          </a:p>
        </p:txBody>
      </p:sp>
      <p:pic>
        <p:nvPicPr>
          <p:cNvPr id="12" name="Graphic 11">
            <a:extLst>
              <a:ext uri="{FF2B5EF4-FFF2-40B4-BE49-F238E27FC236}">
                <a16:creationId xmlns:a16="http://schemas.microsoft.com/office/drawing/2014/main" id="{8FEE4107-A7CC-9664-EFFA-230C13A175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09990" y="2470708"/>
            <a:ext cx="3871912" cy="3871912"/>
          </a:xfrm>
          <a:prstGeom prst="rect">
            <a:avLst/>
          </a:prstGeom>
        </p:spPr>
      </p:pic>
      <p:pic>
        <p:nvPicPr>
          <p:cNvPr id="13" name="Graphic 12">
            <a:extLst>
              <a:ext uri="{FF2B5EF4-FFF2-40B4-BE49-F238E27FC236}">
                <a16:creationId xmlns:a16="http://schemas.microsoft.com/office/drawing/2014/main" id="{11F5EC73-DB98-8E2E-545F-CAA2660F13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85764" y="2346968"/>
            <a:ext cx="3871912" cy="3871912"/>
          </a:xfrm>
          <a:prstGeom prst="rect">
            <a:avLst/>
          </a:prstGeom>
        </p:spPr>
      </p:pic>
      <p:sp>
        <p:nvSpPr>
          <p:cNvPr id="4" name="Slide Number Placeholder 4">
            <a:extLst>
              <a:ext uri="{FF2B5EF4-FFF2-40B4-BE49-F238E27FC236}">
                <a16:creationId xmlns:a16="http://schemas.microsoft.com/office/drawing/2014/main" id="{FFC478AB-6942-8E3C-A6DF-B6E28C8082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F5B69-6281-4C1F-8C38-6DA0F56DA430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382371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27C8042-16AE-B736-201C-C5E298C16DF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D46DF9-C24F-29AD-D0D8-02BE8DA536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Learning Goals</a:t>
            </a:r>
            <a:br>
              <a:rPr lang="en-US" dirty="0"/>
            </a:br>
            <a:r>
              <a:rPr lang="en-US" dirty="0"/>
              <a:t>Review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BCC586-0866-75B2-8145-B901F51DD2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779647"/>
            <a:ext cx="6172200" cy="5360146"/>
          </a:xfrm>
        </p:spPr>
        <p:txBody>
          <a:bodyPr>
            <a:normAutofit fontScale="70000" lnSpcReduction="20000"/>
          </a:bodyPr>
          <a:lstStyle/>
          <a:p>
            <a:pPr lvl="0">
              <a:lnSpc>
                <a:spcPct val="130000"/>
              </a:lnSpc>
            </a:pPr>
            <a:r>
              <a:rPr lang="en-US" sz="4800" dirty="0"/>
              <a:t>I can explain different ways substances are controlled in different places. </a:t>
            </a:r>
          </a:p>
          <a:p>
            <a:pPr lvl="0">
              <a:lnSpc>
                <a:spcPct val="130000"/>
              </a:lnSpc>
            </a:pPr>
            <a:r>
              <a:rPr lang="en-US" sz="4800" dirty="0"/>
              <a:t>I can recognize different ways that substances are advertised. </a:t>
            </a:r>
          </a:p>
          <a:p>
            <a:pPr lvl="0">
              <a:lnSpc>
                <a:spcPct val="130000"/>
              </a:lnSpc>
            </a:pPr>
            <a:r>
              <a:rPr lang="en-US" sz="4800" dirty="0"/>
              <a:t>I can identify a relationship between my feelings and advertising.</a:t>
            </a:r>
          </a:p>
        </p:txBody>
      </p:sp>
      <p:pic>
        <p:nvPicPr>
          <p:cNvPr id="6" name="Picture Placeholder 7">
            <a:extLst>
              <a:ext uri="{FF2B5EF4-FFF2-40B4-BE49-F238E27FC236}">
                <a16:creationId xmlns:a16="http://schemas.microsoft.com/office/drawing/2014/main" id="{8800EC90-6313-49CB-720B-2F72AE320F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t="10624" b="10624"/>
          <a:stretch/>
        </p:blipFill>
        <p:spPr>
          <a:xfrm>
            <a:off x="0" y="2271711"/>
            <a:ext cx="4733882" cy="3728061"/>
          </a:xfrm>
          <a:prstGeom prst="rect">
            <a:avLst/>
          </a:prstGeom>
        </p:spPr>
      </p:pic>
      <p:pic>
        <p:nvPicPr>
          <p:cNvPr id="7" name="Picture Placeholder 7">
            <a:extLst>
              <a:ext uri="{FF2B5EF4-FFF2-40B4-BE49-F238E27FC236}">
                <a16:creationId xmlns:a16="http://schemas.microsoft.com/office/drawing/2014/main" id="{0B41BB8E-C3D5-BD4E-7536-4D1AA71378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 t="10624" b="10624"/>
          <a:stretch/>
        </p:blipFill>
        <p:spPr>
          <a:xfrm>
            <a:off x="-100625" y="2188011"/>
            <a:ext cx="4733882" cy="3728061"/>
          </a:xfrm>
          <a:prstGeom prst="rect">
            <a:avLst/>
          </a:prstGeom>
        </p:spPr>
      </p:pic>
      <p:sp>
        <p:nvSpPr>
          <p:cNvPr id="4" name="Slide Number Placeholder 4">
            <a:extLst>
              <a:ext uri="{FF2B5EF4-FFF2-40B4-BE49-F238E27FC236}">
                <a16:creationId xmlns:a16="http://schemas.microsoft.com/office/drawing/2014/main" id="{16AA2AC2-28F0-ABB0-E825-6E304C06E7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F5B69-6281-4C1F-8C38-6DA0F56DA430}" type="slidenum">
              <a:rPr lang="en-US" smtClean="0"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133021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482E7C-173B-19FE-8037-A34E0DCEB0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7177" y="779645"/>
            <a:ext cx="3931826" cy="2525617"/>
          </a:xfrm>
        </p:spPr>
        <p:txBody>
          <a:bodyPr/>
          <a:lstStyle/>
          <a:p>
            <a:r>
              <a:rPr lang="en-US" dirty="0"/>
              <a:t>Explain the Relationship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0F6926-6ABB-A63D-41E8-6ED45C1B47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779647"/>
            <a:ext cx="6172200" cy="508140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dirty="0"/>
              <a:t>What is the relationship between feelings and advertising?</a:t>
            </a:r>
          </a:p>
        </p:txBody>
      </p:sp>
      <p:pic>
        <p:nvPicPr>
          <p:cNvPr id="11" name="Google Shape;794;p85">
            <a:extLst>
              <a:ext uri="{FF2B5EF4-FFF2-40B4-BE49-F238E27FC236}">
                <a16:creationId xmlns:a16="http://schemas.microsoft.com/office/drawing/2014/main" id="{29D54570-014E-4375-334B-74DA0FAC9E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>
            <a:picLocks noChangeAspect="1"/>
          </p:cNvPicPr>
          <p:nvPr/>
        </p:nvPicPr>
        <p:blipFill rotWithShape="1">
          <a:blip r:embed="rId2">
            <a:alphaModFix/>
          </a:blip>
          <a:stretch/>
        </p:blipFill>
        <p:spPr>
          <a:xfrm>
            <a:off x="836612" y="2878137"/>
            <a:ext cx="3200400" cy="320040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558A35D-FC16-4273-7730-939A815DDC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139793"/>
            <a:ext cx="2891118" cy="365125"/>
          </a:xfrm>
        </p:spPr>
        <p:txBody>
          <a:bodyPr/>
          <a:lstStyle/>
          <a:p>
            <a:fld id="{357F5B69-6281-4C1F-8C38-6DA0F56DA430}" type="slidenum">
              <a:rPr lang="en-US" smtClean="0"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96588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58C199-2943-4DCC-F2B2-FA7EBE1BC6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Learning Goals</a:t>
            </a:r>
          </a:p>
        </p:txBody>
      </p:sp>
      <p:pic>
        <p:nvPicPr>
          <p:cNvPr id="7" name="Picture Placeholder 7">
            <a:extLst>
              <a:ext uri="{FF2B5EF4-FFF2-40B4-BE49-F238E27FC236}">
                <a16:creationId xmlns:a16="http://schemas.microsoft.com/office/drawing/2014/main" id="{AA5E30F5-3CB2-8EF0-FF94-72CC37B4D8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t="10624" b="10624"/>
          <a:stretch/>
        </p:blipFill>
        <p:spPr>
          <a:xfrm>
            <a:off x="0" y="2271711"/>
            <a:ext cx="4733882" cy="3728061"/>
          </a:xfrm>
          <a:prstGeom prst="rect">
            <a:avLst/>
          </a:prstGeom>
        </p:spPr>
      </p:pic>
      <p:pic>
        <p:nvPicPr>
          <p:cNvPr id="6" name="Picture Placeholder 7">
            <a:extLst>
              <a:ext uri="{FF2B5EF4-FFF2-40B4-BE49-F238E27FC236}">
                <a16:creationId xmlns:a16="http://schemas.microsoft.com/office/drawing/2014/main" id="{2B1215D6-1189-0CC8-1B8D-36DA3A670F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 t="10624" b="10624"/>
          <a:stretch/>
        </p:blipFill>
        <p:spPr>
          <a:xfrm>
            <a:off x="-100625" y="2188011"/>
            <a:ext cx="4733882" cy="3728061"/>
          </a:xfrm>
          <a:prstGeom prst="rect">
            <a:avLst/>
          </a:prstGeom>
        </p:spPr>
      </p:pic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8806288E-5273-FAC0-E331-7B84FFFC3AEB}"/>
              </a:ext>
            </a:extLst>
          </p:cNvPr>
          <p:cNvSpPr txBox="1">
            <a:spLocks/>
          </p:cNvSpPr>
          <p:nvPr/>
        </p:nvSpPr>
        <p:spPr>
          <a:xfrm>
            <a:off x="5335588" y="932047"/>
            <a:ext cx="6172200" cy="508140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lang="en-US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rtl="0">
              <a:lnSpc>
                <a:spcPct val="120000"/>
              </a:lnSpc>
              <a:buSzPts val="2400"/>
              <a:buFont typeface="Arial" panose="020B0604020202020204" pitchFamily="34" charset="0"/>
              <a:buChar char="•"/>
            </a:pPr>
            <a:r>
              <a:rPr lang="en-US" sz="3600" b="0" i="0" u="none" strike="noStrike" kern="1200" baseline="0" dirty="0">
                <a:solidFill>
                  <a:srgbClr val="000000"/>
                </a:solidFill>
                <a:latin typeface="Calibri" panose="020F0502020204030204" pitchFamily="34" charset="0"/>
              </a:rPr>
              <a:t>I can explain different ways substances are controlled in different places. </a:t>
            </a:r>
          </a:p>
          <a:p>
            <a:pPr rtl="0">
              <a:lnSpc>
                <a:spcPct val="120000"/>
              </a:lnSpc>
              <a:buSzPts val="2400"/>
              <a:buFont typeface="Arial" panose="020B0604020202020204" pitchFamily="34" charset="0"/>
              <a:buChar char="•"/>
            </a:pPr>
            <a:r>
              <a:rPr lang="en-US" sz="3600" b="0" i="0" u="none" strike="noStrike" kern="1200" baseline="0" dirty="0">
                <a:solidFill>
                  <a:srgbClr val="000000"/>
                </a:solidFill>
                <a:latin typeface="Calibri" panose="020F0502020204030204" pitchFamily="34" charset="0"/>
              </a:rPr>
              <a:t>I can recognize different ways that substances are advertised. </a:t>
            </a:r>
          </a:p>
          <a:p>
            <a:pPr rtl="0">
              <a:lnSpc>
                <a:spcPct val="120000"/>
              </a:lnSpc>
              <a:buSzPts val="2400"/>
              <a:buFont typeface="Arial" panose="020B0604020202020204" pitchFamily="34" charset="0"/>
              <a:buChar char="•"/>
            </a:pPr>
            <a:r>
              <a:rPr lang="en-US" sz="3600" b="0" i="0" u="none" strike="noStrike" kern="1200" baseline="0" dirty="0">
                <a:solidFill>
                  <a:srgbClr val="000000"/>
                </a:solidFill>
                <a:latin typeface="Calibri" panose="020F0502020204030204" pitchFamily="34" charset="0"/>
              </a:rPr>
              <a:t>I can identify a relationship between my feelings and advertising.</a:t>
            </a:r>
          </a:p>
        </p:txBody>
      </p:sp>
      <p:sp>
        <p:nvSpPr>
          <p:cNvPr id="4" name="Slide Number Placeholder 4">
            <a:extLst>
              <a:ext uri="{FF2B5EF4-FFF2-40B4-BE49-F238E27FC236}">
                <a16:creationId xmlns:a16="http://schemas.microsoft.com/office/drawing/2014/main" id="{1262B3F2-C2CB-61E1-8884-DC9D969357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F5B69-6281-4C1F-8C38-6DA0F56DA430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20474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87331D9-2EFF-A40E-5A59-5ACFEF9E40E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332FA6-F5EE-ADD6-D477-B269195C98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7176" y="457200"/>
            <a:ext cx="10784541" cy="1026460"/>
          </a:xfrm>
        </p:spPr>
        <p:txBody>
          <a:bodyPr/>
          <a:lstStyle/>
          <a:p>
            <a:r>
              <a:rPr lang="en-US" dirty="0"/>
              <a:t>Rules for Safe Substance Use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11FF27-3F0A-4773-4DB0-FD9C240AEE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7176" y="1825625"/>
            <a:ext cx="10784541" cy="4109010"/>
          </a:xfrm>
        </p:spPr>
        <p:txBody>
          <a:bodyPr>
            <a:normAutofit/>
          </a:bodyPr>
          <a:lstStyle/>
          <a:p>
            <a:r>
              <a:rPr lang="en-US" sz="3600" dirty="0"/>
              <a:t>What are some rules you know and follow for safe substance use?</a:t>
            </a:r>
          </a:p>
        </p:txBody>
      </p:sp>
      <p:sp>
        <p:nvSpPr>
          <p:cNvPr id="4" name="Slide Number Placeholder 4">
            <a:extLst>
              <a:ext uri="{FF2B5EF4-FFF2-40B4-BE49-F238E27FC236}">
                <a16:creationId xmlns:a16="http://schemas.microsoft.com/office/drawing/2014/main" id="{970F5002-A8A0-CB30-D193-A788CCFEDD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139793"/>
            <a:ext cx="2891118" cy="365125"/>
          </a:xfrm>
        </p:spPr>
        <p:txBody>
          <a:bodyPr/>
          <a:lstStyle/>
          <a:p>
            <a:fld id="{357F5B69-6281-4C1F-8C38-6DA0F56DA430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81500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977B98-9A18-59BE-C443-026D453F7E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School Policies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59D525-2055-17DA-7DDA-2A5EB96D4AD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(Educator to add text)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2394170-B9F3-A0E6-6B5A-BA6E034226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F5B69-6281-4C1F-8C38-6DA0F56DA430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35658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CD3903-C232-972F-4763-B768D240C0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7176" y="457200"/>
            <a:ext cx="10784541" cy="1026460"/>
          </a:xfrm>
        </p:spPr>
        <p:txBody>
          <a:bodyPr/>
          <a:lstStyle/>
          <a:p>
            <a:r>
              <a:rPr lang="en-US" dirty="0"/>
              <a:t>Policies for Controlling Substances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64A63F-A1A8-2FD6-6763-1E3F1A851B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7176" y="1825625"/>
            <a:ext cx="10784541" cy="3590437"/>
          </a:xfrm>
        </p:spPr>
        <p:txBody>
          <a:bodyPr>
            <a:noAutofit/>
          </a:bodyPr>
          <a:lstStyle/>
          <a:p>
            <a:r>
              <a:rPr lang="en-US" sz="2800" dirty="0"/>
              <a:t>Require a minimum age for purchase.</a:t>
            </a:r>
          </a:p>
          <a:p>
            <a:r>
              <a:rPr lang="en-US" sz="2800" dirty="0"/>
              <a:t>Restrict where substances are sold or used.</a:t>
            </a:r>
          </a:p>
          <a:p>
            <a:r>
              <a:rPr lang="en-US" sz="2800" dirty="0"/>
              <a:t>Require a license to sell substances.</a:t>
            </a:r>
          </a:p>
          <a:p>
            <a:r>
              <a:rPr lang="en-US" sz="2800" dirty="0"/>
              <a:t>Monitor the price of substances.</a:t>
            </a:r>
          </a:p>
          <a:p>
            <a:r>
              <a:rPr lang="en-US" sz="2800" dirty="0"/>
              <a:t>Include health warnings on labels and packages.</a:t>
            </a:r>
          </a:p>
          <a:p>
            <a:r>
              <a:rPr lang="en-US" sz="2800" dirty="0"/>
              <a:t>Require a prescription for some medications.</a:t>
            </a:r>
            <a:endParaRPr lang="en-US" sz="3000" dirty="0"/>
          </a:p>
          <a:p>
            <a:pPr>
              <a:spcBef>
                <a:spcPts val="4800"/>
              </a:spcBef>
            </a:pPr>
            <a:r>
              <a:rPr lang="en-US" sz="3000" i="1" dirty="0"/>
              <a:t>Why do these policies exist?</a:t>
            </a:r>
          </a:p>
        </p:txBody>
      </p:sp>
      <p:pic>
        <p:nvPicPr>
          <p:cNvPr id="4" name="Google Shape;794;p85">
            <a:extLst>
              <a:ext uri="{FF2B5EF4-FFF2-40B4-BE49-F238E27FC236}">
                <a16:creationId xmlns:a16="http://schemas.microsoft.com/office/drawing/2014/main" id="{AA3E40B0-A5BB-F64D-5815-6A5D2AA600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0619403" y="262179"/>
            <a:ext cx="1384262" cy="1455483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0506348-9AB7-ECDB-1919-95BF1C2512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139793"/>
            <a:ext cx="2891118" cy="365125"/>
          </a:xfrm>
        </p:spPr>
        <p:txBody>
          <a:bodyPr/>
          <a:lstStyle/>
          <a:p>
            <a:fld id="{357F5B69-6281-4C1F-8C38-6DA0F56DA430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99466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06F6BE2-8BCF-50B9-76F1-70F409B3F54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4174A0-F685-E82C-D444-3E88A68E31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7176" y="457200"/>
            <a:ext cx="10784541" cy="1026460"/>
          </a:xfrm>
        </p:spPr>
        <p:txBody>
          <a:bodyPr/>
          <a:lstStyle/>
          <a:p>
            <a:r>
              <a:rPr lang="en-US" dirty="0"/>
              <a:t>Learning About Substances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B4370B-17D3-875A-676A-96D16D98B7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7176" y="1825625"/>
            <a:ext cx="10784541" cy="4109010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</a:pPr>
            <a:r>
              <a:rPr lang="en-US" sz="3200" dirty="0"/>
              <a:t>When or where have you learned about a substance?</a:t>
            </a:r>
          </a:p>
          <a:p>
            <a:pPr>
              <a:lnSpc>
                <a:spcPct val="110000"/>
              </a:lnSpc>
            </a:pPr>
            <a:endParaRPr lang="en-US" sz="3200" dirty="0"/>
          </a:p>
          <a:p>
            <a:pPr>
              <a:lnSpc>
                <a:spcPct val="110000"/>
              </a:lnSpc>
            </a:pPr>
            <a:r>
              <a:rPr lang="en-US" sz="3200" dirty="0"/>
              <a:t>Why are there </a:t>
            </a:r>
            <a:r>
              <a:rPr lang="en-US" sz="3200"/>
              <a:t>laws and policies </a:t>
            </a:r>
            <a:r>
              <a:rPr lang="en-US" sz="3200" dirty="0"/>
              <a:t>that control how substances are advertised?</a:t>
            </a:r>
          </a:p>
        </p:txBody>
      </p:sp>
      <p:pic>
        <p:nvPicPr>
          <p:cNvPr id="4" name="Google Shape;794;p85">
            <a:extLst>
              <a:ext uri="{FF2B5EF4-FFF2-40B4-BE49-F238E27FC236}">
                <a16:creationId xmlns:a16="http://schemas.microsoft.com/office/drawing/2014/main" id="{A27D2FD0-E5FD-2D05-47AA-5263934C94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0619403" y="262179"/>
            <a:ext cx="1384262" cy="1455483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47034D4-AEAD-3EEA-9690-CBE73D5700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139793"/>
            <a:ext cx="2891118" cy="365125"/>
          </a:xfrm>
        </p:spPr>
        <p:txBody>
          <a:bodyPr/>
          <a:lstStyle/>
          <a:p>
            <a:fld id="{357F5B69-6281-4C1F-8C38-6DA0F56DA430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750851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E0ABA1-9132-A478-F39E-C34D6E095A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7176" y="457200"/>
            <a:ext cx="10784541" cy="1026460"/>
          </a:xfrm>
        </p:spPr>
        <p:txBody>
          <a:bodyPr/>
          <a:lstStyle/>
          <a:p>
            <a:r>
              <a:rPr lang="en-US" dirty="0"/>
              <a:t>Substance Advertisements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42FB40-40CF-2EC9-32F8-DBE08CC6BF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7176" y="1825625"/>
            <a:ext cx="10784541" cy="4109010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</a:pPr>
            <a:r>
              <a:rPr lang="en-US" sz="3200" dirty="0"/>
              <a:t>Where might we see or hear the ad?</a:t>
            </a:r>
          </a:p>
          <a:p>
            <a:pPr>
              <a:lnSpc>
                <a:spcPct val="110000"/>
              </a:lnSpc>
            </a:pPr>
            <a:r>
              <a:rPr lang="en-US" sz="3200" dirty="0"/>
              <a:t>What does the advertising look or sound like?</a:t>
            </a:r>
          </a:p>
          <a:p>
            <a:pPr>
              <a:lnSpc>
                <a:spcPct val="110000"/>
              </a:lnSpc>
            </a:pPr>
            <a:r>
              <a:rPr lang="en-US" sz="3200" dirty="0"/>
              <a:t>Whose attention is the ad trying to get?</a:t>
            </a:r>
          </a:p>
          <a:p>
            <a:pPr>
              <a:lnSpc>
                <a:spcPct val="110000"/>
              </a:lnSpc>
            </a:pPr>
            <a:r>
              <a:rPr lang="en-US" sz="3200" dirty="0"/>
              <a:t>Who or what is doing the advertising? And why? </a:t>
            </a:r>
          </a:p>
        </p:txBody>
      </p:sp>
      <p:sp>
        <p:nvSpPr>
          <p:cNvPr id="4" name="Slide Number Placeholder 4">
            <a:extLst>
              <a:ext uri="{FF2B5EF4-FFF2-40B4-BE49-F238E27FC236}">
                <a16:creationId xmlns:a16="http://schemas.microsoft.com/office/drawing/2014/main" id="{98B11856-B8F2-37C1-237C-6C2FC7B386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139793"/>
            <a:ext cx="2891118" cy="365125"/>
          </a:xfrm>
        </p:spPr>
        <p:txBody>
          <a:bodyPr/>
          <a:lstStyle/>
          <a:p>
            <a:fld id="{357F5B69-6281-4C1F-8C38-6DA0F56DA430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337868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B11C6D5-ABA9-38B4-3F7E-74371D25A34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370F78-40F4-0E7F-3C07-B5EC1B6D68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Advertising Matrix</a:t>
            </a:r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F83A19F8-9F2F-3274-41F6-91B66F532E3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8393147"/>
              </p:ext>
            </p:extLst>
          </p:nvPr>
        </p:nvGraphicFramePr>
        <p:xfrm>
          <a:off x="838198" y="1825623"/>
          <a:ext cx="10515602" cy="423755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562626">
                  <a:extLst>
                    <a:ext uri="{9D8B030D-6E8A-4147-A177-3AD203B41FA5}">
                      <a16:colId xmlns:a16="http://schemas.microsoft.com/office/drawing/2014/main" val="1607821338"/>
                    </a:ext>
                  </a:extLst>
                </a:gridCol>
                <a:gridCol w="1325496">
                  <a:extLst>
                    <a:ext uri="{9D8B030D-6E8A-4147-A177-3AD203B41FA5}">
                      <a16:colId xmlns:a16="http://schemas.microsoft.com/office/drawing/2014/main" val="4243452741"/>
                    </a:ext>
                  </a:extLst>
                </a:gridCol>
                <a:gridCol w="1325496">
                  <a:extLst>
                    <a:ext uri="{9D8B030D-6E8A-4147-A177-3AD203B41FA5}">
                      <a16:colId xmlns:a16="http://schemas.microsoft.com/office/drawing/2014/main" val="3244501459"/>
                    </a:ext>
                  </a:extLst>
                </a:gridCol>
                <a:gridCol w="1325496">
                  <a:extLst>
                    <a:ext uri="{9D8B030D-6E8A-4147-A177-3AD203B41FA5}">
                      <a16:colId xmlns:a16="http://schemas.microsoft.com/office/drawing/2014/main" val="3576697414"/>
                    </a:ext>
                  </a:extLst>
                </a:gridCol>
                <a:gridCol w="1325496">
                  <a:extLst>
                    <a:ext uri="{9D8B030D-6E8A-4147-A177-3AD203B41FA5}">
                      <a16:colId xmlns:a16="http://schemas.microsoft.com/office/drawing/2014/main" val="3096628640"/>
                    </a:ext>
                  </a:extLst>
                </a:gridCol>
                <a:gridCol w="1325496">
                  <a:extLst>
                    <a:ext uri="{9D8B030D-6E8A-4147-A177-3AD203B41FA5}">
                      <a16:colId xmlns:a16="http://schemas.microsoft.com/office/drawing/2014/main" val="3382269437"/>
                    </a:ext>
                  </a:extLst>
                </a:gridCol>
                <a:gridCol w="1325496">
                  <a:extLst>
                    <a:ext uri="{9D8B030D-6E8A-4147-A177-3AD203B41FA5}">
                      <a16:colId xmlns:a16="http://schemas.microsoft.com/office/drawing/2014/main" val="3026570634"/>
                    </a:ext>
                  </a:extLst>
                </a:gridCol>
              </a:tblGrid>
              <a:tr h="549683"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chemeClr val="bg1"/>
                          </a:solidFill>
                        </a:rPr>
                        <a:t>Questions</a:t>
                      </a:r>
                      <a:endParaRPr lang="en-US" b="1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solidFill>
                      <a:srgbClr val="007F4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bg1"/>
                          </a:solidFill>
                        </a:rPr>
                        <a:t>Ad #1</a:t>
                      </a:r>
                      <a:endParaRPr lang="en-US" b="1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solidFill>
                      <a:srgbClr val="007F4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bg1"/>
                          </a:solidFill>
                        </a:rPr>
                        <a:t>Ad #2</a:t>
                      </a:r>
                      <a:endParaRPr lang="en-US" b="1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solidFill>
                      <a:srgbClr val="007F4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bg1"/>
                          </a:solidFill>
                        </a:rPr>
                        <a:t>Ad #3</a:t>
                      </a:r>
                      <a:endParaRPr lang="en-US" b="1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solidFill>
                      <a:srgbClr val="007F4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bg1"/>
                          </a:solidFill>
                        </a:rPr>
                        <a:t>Ad #4</a:t>
                      </a:r>
                      <a:endParaRPr lang="en-US" b="1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solidFill>
                      <a:srgbClr val="007F4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bg1"/>
                          </a:solidFill>
                        </a:rPr>
                        <a:t>Ad #5</a:t>
                      </a:r>
                      <a:endParaRPr lang="en-US" b="1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solidFill>
                      <a:srgbClr val="007F4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Ad #6</a:t>
                      </a:r>
                    </a:p>
                  </a:txBody>
                  <a:tcPr anchor="ctr">
                    <a:solidFill>
                      <a:srgbClr val="007F4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47241986"/>
                  </a:ext>
                </a:extLst>
              </a:tr>
              <a:tr h="921967">
                <a:tc>
                  <a:txBody>
                    <a:bodyPr/>
                    <a:lstStyle/>
                    <a:p>
                      <a:r>
                        <a:rPr lang="en-US" sz="1800" b="1" u="none" strike="noStrike" kern="1200" dirty="0">
                          <a:solidFill>
                            <a:schemeClr val="dk1"/>
                          </a:solidFill>
                          <a:effectLst/>
                        </a:rPr>
                        <a:t>Where might we see or hear the ad?</a:t>
                      </a:r>
                      <a:endParaRPr lang="en-US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solidFill>
                      <a:srgbClr val="E1FFF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726319968"/>
                  </a:ext>
                </a:extLst>
              </a:tr>
              <a:tr h="921967">
                <a:tc>
                  <a:txBody>
                    <a:bodyPr/>
                    <a:lstStyle/>
                    <a:p>
                      <a:r>
                        <a:rPr lang="en-US" sz="1800" b="1" u="none" strike="noStrike" kern="1200" dirty="0">
                          <a:solidFill>
                            <a:schemeClr val="dk1"/>
                          </a:solidFill>
                          <a:effectLst/>
                        </a:rPr>
                        <a:t>What does the advertising look and sound like?</a:t>
                      </a:r>
                      <a:endParaRPr lang="en-US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solidFill>
                      <a:srgbClr val="E1FFF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839669876"/>
                  </a:ext>
                </a:extLst>
              </a:tr>
              <a:tr h="921967">
                <a:tc>
                  <a:txBody>
                    <a:bodyPr/>
                    <a:lstStyle/>
                    <a:p>
                      <a:r>
                        <a:rPr lang="en-US" sz="1800" b="1" u="none" strike="noStrike" kern="1200" dirty="0">
                          <a:solidFill>
                            <a:schemeClr val="dk1"/>
                          </a:solidFill>
                          <a:effectLst/>
                        </a:rPr>
                        <a:t>Whose attention is the ad trying to get?</a:t>
                      </a:r>
                      <a:endParaRPr lang="en-US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solidFill>
                      <a:srgbClr val="E1FFF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22699536"/>
                  </a:ext>
                </a:extLst>
              </a:tr>
              <a:tr h="921967">
                <a:tc>
                  <a:txBody>
                    <a:bodyPr/>
                    <a:lstStyle/>
                    <a:p>
                      <a:r>
                        <a:rPr lang="en-US" sz="1800" b="1" u="none" strike="noStrike" kern="1200" dirty="0">
                          <a:solidFill>
                            <a:schemeClr val="dk1"/>
                          </a:solidFill>
                          <a:effectLst/>
                        </a:rPr>
                        <a:t>Who or what is doing the advertising? And why?</a:t>
                      </a:r>
                      <a:endParaRPr lang="en-US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solidFill>
                      <a:srgbClr val="E1FFF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86617234"/>
                  </a:ext>
                </a:extLst>
              </a:tr>
            </a:tbl>
          </a:graphicData>
        </a:graphic>
      </p:graphicFrame>
      <p:sp>
        <p:nvSpPr>
          <p:cNvPr id="4" name="Slide Number Placeholder 4">
            <a:extLst>
              <a:ext uri="{FF2B5EF4-FFF2-40B4-BE49-F238E27FC236}">
                <a16:creationId xmlns:a16="http://schemas.microsoft.com/office/drawing/2014/main" id="{866799CD-21CF-2D38-71F6-F2E7AA14A7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139793"/>
            <a:ext cx="2891118" cy="365125"/>
          </a:xfrm>
        </p:spPr>
        <p:txBody>
          <a:bodyPr/>
          <a:lstStyle/>
          <a:p>
            <a:fld id="{357F5B69-6281-4C1F-8C38-6DA0F56DA430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2965251"/>
      </p:ext>
    </p:extLst>
  </p:cSld>
  <p:clrMapOvr>
    <a:masterClrMapping/>
  </p:clrMapOvr>
</p:sld>
</file>

<file path=ppt/theme/theme1.xml><?xml version="1.0" encoding="utf-8"?>
<a:theme xmlns:a="http://schemas.openxmlformats.org/drawingml/2006/main" name="1_2021ODE">
  <a:themeElements>
    <a:clrScheme name="ODE2021">
      <a:dk1>
        <a:sysClr val="windowText" lastClr="000000"/>
      </a:dk1>
      <a:lt1>
        <a:sysClr val="window" lastClr="FFFFFF"/>
      </a:lt1>
      <a:dk2>
        <a:srgbClr val="00A8A5"/>
      </a:dk2>
      <a:lt2>
        <a:srgbClr val="F2FAFE"/>
      </a:lt2>
      <a:accent1>
        <a:srgbClr val="006CAD"/>
      </a:accent1>
      <a:accent2>
        <a:srgbClr val="9F2065"/>
      </a:accent2>
      <a:accent3>
        <a:srgbClr val="DC5626"/>
      </a:accent3>
      <a:accent4>
        <a:srgbClr val="BB8A0A"/>
      </a:accent4>
      <a:accent5>
        <a:srgbClr val="007F43"/>
      </a:accent5>
      <a:accent6>
        <a:srgbClr val="C45BA3"/>
      </a:accent6>
      <a:hlink>
        <a:srgbClr val="1B75BC"/>
      </a:hlink>
      <a:folHlink>
        <a:srgbClr val="21AAE8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DE_Presentation-Frame-EXPANDED_2021-FINAL v3.potx" id="{871E19A5-6FF8-4B6F-B3B4-DDF01C760689}" vid="{0D27BCD6-A73F-46F0-BAD7-39EEE96D73BC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54031767-dd6d-417c-ab73-583408f47564">
      <UserInfo>
        <DisplayName>GOODNESS Michelle * ODE</DisplayName>
        <AccountId>497</AccountId>
        <AccountType/>
      </UserInfo>
      <UserInfo>
        <DisplayName>BAKER Traci * ODE</DisplayName>
        <AccountId>1053</AccountId>
        <AccountType/>
      </UserInfo>
      <UserInfo>
        <DisplayName>WIENS Jon * ODE</DisplayName>
        <AccountId>176</AccountId>
        <AccountType/>
      </UserInfo>
      <UserInfo>
        <DisplayName>BOYD Meg * ODE</DisplayName>
        <AccountId>110</AccountId>
        <AccountType/>
      </UserInfo>
      <UserInfo>
        <DisplayName>SIEGEL Marc * ODE</DisplayName>
        <AccountId>29</AccountId>
        <AccountType/>
      </UserInfo>
      <UserInfo>
        <DisplayName>FARLEY Dan * ODE</DisplayName>
        <AccountId>203</AccountId>
        <AccountType/>
      </UserInfo>
      <UserInfo>
        <DisplayName>JUSTIS Carlee * DAS</DisplayName>
        <AccountId>1071</AccountId>
        <AccountType/>
      </UserInfo>
    </SharedWithUsers>
    <Estimated_x0020_Creation_x0020_Date xmlns="764a0d8b-70d1-4953-b271-86bf6cc62b87" xsi:nil="true"/>
    <Remediation_x0020_Date xmlns="764a0d8b-70d1-4953-b271-86bf6cc62b87">2025-04-15T19:16:59+00:00</Remediation_x0020_Date>
    <PublishingExpirationDate xmlns="http://schemas.microsoft.com/sharepoint/v3" xsi:nil="true"/>
    <PublishingStartDate xmlns="http://schemas.microsoft.com/sharepoint/v3" xsi:nil="true"/>
    <Priority xmlns="764a0d8b-70d1-4953-b271-86bf6cc62b87">New</Priority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BAF1733FA17DC4BA8BBF55116F3F711" ma:contentTypeVersion="8" ma:contentTypeDescription="Create a new document." ma:contentTypeScope="" ma:versionID="2d313e18d26c62d3255ed60ca390b442">
  <xsd:schema xmlns:xsd="http://www.w3.org/2001/XMLSchema" xmlns:xs="http://www.w3.org/2001/XMLSchema" xmlns:p="http://schemas.microsoft.com/office/2006/metadata/properties" xmlns:ns1="http://schemas.microsoft.com/sharepoint/v3" xmlns:ns2="764a0d8b-70d1-4953-b271-86bf6cc62b87" xmlns:ns3="54031767-dd6d-417c-ab73-583408f47564" targetNamespace="http://schemas.microsoft.com/office/2006/metadata/properties" ma:root="true" ma:fieldsID="a4a537bbeeed9fafa02a677e3b0274c7" ns1:_="" ns2:_="" ns3:_="">
    <xsd:import namespace="http://schemas.microsoft.com/sharepoint/v3"/>
    <xsd:import namespace="764a0d8b-70d1-4953-b271-86bf6cc62b87"/>
    <xsd:import namespace="54031767-dd6d-417c-ab73-583408f47564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  <xsd:element ref="ns2:Estimated_x0020_Creation_x0020_Date" minOccurs="0"/>
                <xsd:element ref="ns2:Remediation_x0020_Date" minOccurs="0"/>
                <xsd:element ref="ns2:Priority" minOccurs="0"/>
                <xsd:element ref="ns3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4" nillable="true" ma:displayName="Scheduling Start Date" ma:description="Scheduling Start Date is a site column created by the Publishing feature. It is used to specify the date and time on which this page will first appear to site visitors." ma:hidden="true" ma:internalName="PublishingStartDate">
      <xsd:simpleType>
        <xsd:restriction base="dms:Unknown"/>
      </xsd:simpleType>
    </xsd:element>
    <xsd:element name="PublishingExpirationDate" ma:index="5" nillable="true" ma:displayName="Scheduling End Date" ma:description="Scheduling End Date is a site column created by the Publishing feature. It is used to specify the date and time on which this page will no longer appear to site visitors." ma:hidden="true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64a0d8b-70d1-4953-b271-86bf6cc62b87" elementFormDefault="qualified">
    <xsd:import namespace="http://schemas.microsoft.com/office/2006/documentManagement/types"/>
    <xsd:import namespace="http://schemas.microsoft.com/office/infopath/2007/PartnerControls"/>
    <xsd:element name="Estimated_x0020_Creation_x0020_Date" ma:index="6" nillable="true" ma:displayName="Estimated Creation Date" ma:format="DateOnly" ma:internalName="Estimated_x0020_Creation_x0020_Date" ma:readOnly="false">
      <xsd:simpleType>
        <xsd:restriction base="dms:DateTime"/>
      </xsd:simpleType>
    </xsd:element>
    <xsd:element name="Remediation_x0020_Date" ma:index="7" nillable="true" ma:displayName="Remediation Date" ma:default="[today]" ma:format="DateOnly" ma:internalName="Remediation_x0020_Date" ma:readOnly="false">
      <xsd:simpleType>
        <xsd:restriction base="dms:DateTime"/>
      </xsd:simpleType>
    </xsd:element>
    <xsd:element name="Priority" ma:index="8" nillable="true" ma:displayName="Priority" ma:default="New" ma:description="What Priority Level Is This Document?" ma:format="RadioButtons" ma:internalName="Priority" ma:readOnly="false">
      <xsd:simpleType>
        <xsd:restriction base="dms:Choice">
          <xsd:enumeration value="New"/>
          <xsd:enumeration value="Legacy"/>
          <xsd:enumeration value="Tier 1"/>
          <xsd:enumeration value="Tier 2"/>
          <xsd:enumeration value="Tier 3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4031767-dd6d-417c-ab73-583408f47564" elementFormDefault="qualified">
    <xsd:import namespace="http://schemas.microsoft.com/office/2006/documentManagement/types"/>
    <xsd:import namespace="http://schemas.microsoft.com/office/infopath/2007/PartnerControls"/>
    <xsd:element name="SharedWithUsers" ma:index="13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9" ma:displayName="Content Type"/>
        <xsd:element ref="dc:title" minOccurs="0" maxOccurs="1" ma:index="3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FFC1C207-77FC-44F7-AC05-276B3AA37170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BC4EA527-A198-4301-BCF4-14EDE0643645}">
  <ds:schemaRefs>
    <ds:schemaRef ds:uri="33d0ab3a-ed53-4b26-b374-c651e1521cb8"/>
    <ds:schemaRef ds:uri="e10c53f3-1d52-4706-a966-ac9983b29943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E79CAB8E-5D12-433B-9C12-A33783CFA2FF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10165</TotalTime>
  <Words>511</Words>
  <Application>Microsoft Office PowerPoint</Application>
  <PresentationFormat>Widescreen</PresentationFormat>
  <Paragraphs>97</Paragraphs>
  <Slides>21</Slides>
  <Notes>0</Notes>
  <HiddenSlides>0</HiddenSlides>
  <MMClips>3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4" baseType="lpstr">
      <vt:lpstr>Arial</vt:lpstr>
      <vt:lpstr>Calibri</vt:lpstr>
      <vt:lpstr>1_2021ODE</vt:lpstr>
      <vt:lpstr>Substance Use Advertising and Awareness</vt:lpstr>
      <vt:lpstr>Essential Questions</vt:lpstr>
      <vt:lpstr>Learning Goals</vt:lpstr>
      <vt:lpstr>Rules for Safe Substance Use</vt:lpstr>
      <vt:lpstr>School Policies</vt:lpstr>
      <vt:lpstr>Policies for Controlling Substances</vt:lpstr>
      <vt:lpstr>Learning About Substances</vt:lpstr>
      <vt:lpstr>Substance Advertisements</vt:lpstr>
      <vt:lpstr>Advertising Matrix</vt:lpstr>
      <vt:lpstr>Ad #1 Social Media</vt:lpstr>
      <vt:lpstr>Ad #2 Television</vt:lpstr>
      <vt:lpstr>Ad #3 Television</vt:lpstr>
      <vt:lpstr>Ad #4 Poster</vt:lpstr>
      <vt:lpstr>Ad #5 Website</vt:lpstr>
      <vt:lpstr>Ad #6 Streaming </vt:lpstr>
      <vt:lpstr>Feelings in Advertising</vt:lpstr>
      <vt:lpstr>How We Feel (1)</vt:lpstr>
      <vt:lpstr>How We Feel (2)</vt:lpstr>
      <vt:lpstr>Essential Questions Review</vt:lpstr>
      <vt:lpstr>Learning Goals Review</vt:lpstr>
      <vt:lpstr>Explain the Relationship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About Us</dc:title>
  <dc:creator>GOODNESS Michelle * ODE</dc:creator>
  <cp:lastModifiedBy>Christina Johnson</cp:lastModifiedBy>
  <cp:revision>45</cp:revision>
  <dcterms:modified xsi:type="dcterms:W3CDTF">2025-03-11T19:49:05Z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0x0101008BAF1733FA17DC4BA8BBF55116F3F711</vt:lpwstr>
  </property>
  <property fmtid="{D5CDD505-2E9C-101B-9397-08002B2CF9AE}" pid="3" name="TaxKeyword">
    <vt:lpwstr/>
  </property>
  <property fmtid="{D5CDD505-2E9C-101B-9397-08002B2CF9AE}" pid="4" name="MSIP_Label_61f40bdc-19d8-4b8e-be88-e9eb9bcca8b8_Enabled">
    <vt:lpwstr>true</vt:lpwstr>
  </property>
  <property fmtid="{D5CDD505-2E9C-101B-9397-08002B2CF9AE}" pid="5" name="MSIP_Label_61f40bdc-19d8-4b8e-be88-e9eb9bcca8b8_SetDate">
    <vt:lpwstr>2023-10-19T17:38:46Z</vt:lpwstr>
  </property>
  <property fmtid="{D5CDD505-2E9C-101B-9397-08002B2CF9AE}" pid="6" name="MSIP_Label_61f40bdc-19d8-4b8e-be88-e9eb9bcca8b8_Method">
    <vt:lpwstr>Privileged</vt:lpwstr>
  </property>
  <property fmtid="{D5CDD505-2E9C-101B-9397-08002B2CF9AE}" pid="7" name="MSIP_Label_61f40bdc-19d8-4b8e-be88-e9eb9bcca8b8_Name">
    <vt:lpwstr>Level 1 - Published (Items)</vt:lpwstr>
  </property>
  <property fmtid="{D5CDD505-2E9C-101B-9397-08002B2CF9AE}" pid="8" name="MSIP_Label_61f40bdc-19d8-4b8e-be88-e9eb9bcca8b8_SiteId">
    <vt:lpwstr>b4f51418-b269-49a2-935a-fa54bf584fc8</vt:lpwstr>
  </property>
  <property fmtid="{D5CDD505-2E9C-101B-9397-08002B2CF9AE}" pid="9" name="MSIP_Label_61f40bdc-19d8-4b8e-be88-e9eb9bcca8b8_ActionId">
    <vt:lpwstr>c4b5f7af-171c-4074-8f39-9fc74c531cc2</vt:lpwstr>
  </property>
  <property fmtid="{D5CDD505-2E9C-101B-9397-08002B2CF9AE}" pid="10" name="MSIP_Label_61f40bdc-19d8-4b8e-be88-e9eb9bcca8b8_ContentBits">
    <vt:lpwstr>0</vt:lpwstr>
  </property>
  <property fmtid="{D5CDD505-2E9C-101B-9397-08002B2CF9AE}" pid="11" name="MSIP_Label_09b73270-2993-4076-be47-9c78f42a1e84_Enabled">
    <vt:lpwstr>true</vt:lpwstr>
  </property>
  <property fmtid="{D5CDD505-2E9C-101B-9397-08002B2CF9AE}" pid="12" name="MSIP_Label_09b73270-2993-4076-be47-9c78f42a1e84_SetDate">
    <vt:lpwstr>2024-06-21T16:55:30Z</vt:lpwstr>
  </property>
  <property fmtid="{D5CDD505-2E9C-101B-9397-08002B2CF9AE}" pid="13" name="MSIP_Label_09b73270-2993-4076-be47-9c78f42a1e84_Method">
    <vt:lpwstr>Privileged</vt:lpwstr>
  </property>
  <property fmtid="{D5CDD505-2E9C-101B-9397-08002B2CF9AE}" pid="14" name="MSIP_Label_09b73270-2993-4076-be47-9c78f42a1e84_Name">
    <vt:lpwstr>Level 1 - Published (Items)</vt:lpwstr>
  </property>
  <property fmtid="{D5CDD505-2E9C-101B-9397-08002B2CF9AE}" pid="15" name="MSIP_Label_09b73270-2993-4076-be47-9c78f42a1e84_SiteId">
    <vt:lpwstr>aa3f6932-fa7c-47b4-a0ce-a598cad161cf</vt:lpwstr>
  </property>
  <property fmtid="{D5CDD505-2E9C-101B-9397-08002B2CF9AE}" pid="16" name="MSIP_Label_09b73270-2993-4076-be47-9c78f42a1e84_ActionId">
    <vt:lpwstr>9a956e48-93ec-48f0-b269-11b89d529c66</vt:lpwstr>
  </property>
  <property fmtid="{D5CDD505-2E9C-101B-9397-08002B2CF9AE}" pid="17" name="MSIP_Label_09b73270-2993-4076-be47-9c78f42a1e84_ContentBits">
    <vt:lpwstr>0</vt:lpwstr>
  </property>
</Properties>
</file>