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7.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8.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0.jp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13.jp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17"/>
  </p:notesMasterIdLst>
  <p:sldIdLst>
    <p:sldId id="256" r:id="rId2"/>
    <p:sldId id="258" r:id="rId3"/>
    <p:sldId id="271" r:id="rId4"/>
    <p:sldId id="259" r:id="rId5"/>
    <p:sldId id="260" r:id="rId6"/>
    <p:sldId id="261" r:id="rId7"/>
    <p:sldId id="262" r:id="rId8"/>
    <p:sldId id="257" r:id="rId9"/>
    <p:sldId id="263" r:id="rId10"/>
    <p:sldId id="272" r:id="rId11"/>
    <p:sldId id="265" r:id="rId12"/>
    <p:sldId id="266" r:id="rId13"/>
    <p:sldId id="267" r:id="rId14"/>
    <p:sldId id="268" r:id="rId15"/>
    <p:sldId id="269" r:id="rId16"/>
  </p:sldIdLst>
  <p:sldSz cx="9144000" cy="5143500" type="screen16x9"/>
  <p:notesSz cx="6858000" cy="9144000"/>
  <p:embeddedFontLst>
    <p:embeddedFont>
      <p:font typeface="Roboto" panose="02000000000000000000" pitchFamily="2"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elagh Johnson" initials="" lastIdx="3" clrIdx="0"/>
  <p:cmAuthor id="1" name="Sasha Grenier" initials="" lastIdx="2" clrIdx="1"/>
  <p:cmAuthor id="2" name="RUSSELL Alanna * ODE" initials="AR" lastIdx="9" clrIdx="2">
    <p:extLst>
      <p:ext uri="{19B8F6BF-5375-455C-9EA6-DF929625EA0E}">
        <p15:presenceInfo xmlns:p15="http://schemas.microsoft.com/office/powerpoint/2012/main" userId="S::Alanna.Russell@ode.oregon.gov::c85b8322-b6e3-43b3-867f-23bcd6c00977" providerId="AD"/>
      </p:ext>
    </p:extLst>
  </p:cmAuthor>
  <p:cmAuthor id="3" name="SANDERS Ely * ODE" initials="SO" lastIdx="3" clrIdx="3">
    <p:extLst>
      <p:ext uri="{19B8F6BF-5375-455C-9EA6-DF929625EA0E}">
        <p15:presenceInfo xmlns:p15="http://schemas.microsoft.com/office/powerpoint/2012/main" userId="S::ely.sanders@ode.oregon.gov::69995361-3b11-4b2a-a7d5-276cdd4a1a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C7958-2058-3391-A829-8BAAAF922702}" v="61" dt="2025-09-08T21:30:34.977"/>
    <p1510:client id="{65E62B80-F19F-AF6A-5F85-46FDBE754A4F}" v="6" dt="2025-09-09T19:32:21.745"/>
    <p1510:client id="{7493D244-AFA2-41A8-8FCA-17C6EB772D2A}" v="2" dt="2025-09-09T20:14:34.2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59900" autoAdjust="0"/>
  </p:normalViewPr>
  <p:slideViewPr>
    <p:cSldViewPr snapToGrid="0">
      <p:cViewPr varScale="1">
        <p:scale>
          <a:sx n="84" d="100"/>
          <a:sy n="84" d="100"/>
        </p:scale>
        <p:origin x="1866" y="84"/>
      </p:cViewPr>
      <p:guideLst>
        <p:guide orient="horz" pos="1620"/>
        <p:guide pos="2880"/>
      </p:guideLst>
    </p:cSldViewPr>
  </p:slideViewPr>
  <p:outlineViewPr>
    <p:cViewPr>
      <p:scale>
        <a:sx n="33" d="100"/>
        <a:sy n="33" d="100"/>
      </p:scale>
      <p:origin x="0" y="-197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c85b8322-b6e3-43b3-867f-23bcd6c00977" providerId="ADAL" clId="{7493D244-AFA2-41A8-8FCA-17C6EB772D2A}"/>
    <pc:docChg chg="modSld">
      <pc:chgData name="RUSSELL Alanna * ODE" userId="c85b8322-b6e3-43b3-867f-23bcd6c00977" providerId="ADAL" clId="{7493D244-AFA2-41A8-8FCA-17C6EB772D2A}" dt="2025-09-09T20:14:53.666" v="6" actId="962"/>
      <pc:docMkLst>
        <pc:docMk/>
      </pc:docMkLst>
      <pc:sldChg chg="modSp mod">
        <pc:chgData name="RUSSELL Alanna * ODE" userId="c85b8322-b6e3-43b3-867f-23bcd6c00977" providerId="ADAL" clId="{7493D244-AFA2-41A8-8FCA-17C6EB772D2A}" dt="2025-09-09T20:14:07.959" v="0" actId="207"/>
        <pc:sldMkLst>
          <pc:docMk/>
          <pc:sldMk cId="0" sldId="258"/>
        </pc:sldMkLst>
        <pc:spChg chg="mod">
          <ac:chgData name="RUSSELL Alanna * ODE" userId="c85b8322-b6e3-43b3-867f-23bcd6c00977" providerId="ADAL" clId="{7493D244-AFA2-41A8-8FCA-17C6EB772D2A}" dt="2025-09-09T20:14:07.959" v="0" actId="207"/>
          <ac:spMkLst>
            <pc:docMk/>
            <pc:sldMk cId="0" sldId="258"/>
            <ac:spMk id="156" creationId="{00000000-0000-0000-0000-000000000000}"/>
          </ac:spMkLst>
        </pc:spChg>
      </pc:sldChg>
      <pc:sldChg chg="modSp mod">
        <pc:chgData name="RUSSELL Alanna * ODE" userId="c85b8322-b6e3-43b3-867f-23bcd6c00977" providerId="ADAL" clId="{7493D244-AFA2-41A8-8FCA-17C6EB772D2A}" dt="2025-09-09T20:14:26.754" v="2" actId="962"/>
        <pc:sldMkLst>
          <pc:docMk/>
          <pc:sldMk cId="0" sldId="271"/>
        </pc:sldMkLst>
        <pc:picChg chg="mod">
          <ac:chgData name="RUSSELL Alanna * ODE" userId="c85b8322-b6e3-43b3-867f-23bcd6c00977" providerId="ADAL" clId="{7493D244-AFA2-41A8-8FCA-17C6EB772D2A}" dt="2025-09-09T20:14:24.775" v="1" actId="962"/>
          <ac:picMkLst>
            <pc:docMk/>
            <pc:sldMk cId="0" sldId="271"/>
            <ac:picMk id="2" creationId="{00000000-0000-0000-0000-000000000000}"/>
          </ac:picMkLst>
        </pc:picChg>
        <pc:picChg chg="mod">
          <ac:chgData name="RUSSELL Alanna * ODE" userId="c85b8322-b6e3-43b3-867f-23bcd6c00977" providerId="ADAL" clId="{7493D244-AFA2-41A8-8FCA-17C6EB772D2A}" dt="2025-09-09T20:14:26.754" v="2" actId="962"/>
          <ac:picMkLst>
            <pc:docMk/>
            <pc:sldMk cId="0" sldId="271"/>
            <ac:picMk id="4" creationId="{00000000-0000-0000-0000-000000000000}"/>
          </ac:picMkLst>
        </pc:picChg>
      </pc:sldChg>
      <pc:sldChg chg="modSp mod">
        <pc:chgData name="RUSSELL Alanna * ODE" userId="c85b8322-b6e3-43b3-867f-23bcd6c00977" providerId="ADAL" clId="{7493D244-AFA2-41A8-8FCA-17C6EB772D2A}" dt="2025-09-09T20:14:53.666" v="6" actId="962"/>
        <pc:sldMkLst>
          <pc:docMk/>
          <pc:sldMk cId="1904272355" sldId="272"/>
        </pc:sldMkLst>
        <pc:picChg chg="mod">
          <ac:chgData name="RUSSELL Alanna * ODE" userId="c85b8322-b6e3-43b3-867f-23bcd6c00977" providerId="ADAL" clId="{7493D244-AFA2-41A8-8FCA-17C6EB772D2A}" dt="2025-09-09T20:14:34.226" v="4" actId="962"/>
          <ac:picMkLst>
            <pc:docMk/>
            <pc:sldMk cId="1904272355" sldId="272"/>
            <ac:picMk id="2050" creationId="{C695B29E-D52A-3207-CDA6-8D2CB61F1883}"/>
          </ac:picMkLst>
        </pc:picChg>
        <pc:cxnChg chg="mod">
          <ac:chgData name="RUSSELL Alanna * ODE" userId="c85b8322-b6e3-43b3-867f-23bcd6c00977" providerId="ADAL" clId="{7493D244-AFA2-41A8-8FCA-17C6EB772D2A}" dt="2025-09-09T20:14:53.666" v="6" actId="962"/>
          <ac:cxnSpMkLst>
            <pc:docMk/>
            <pc:sldMk cId="1904272355" sldId="272"/>
            <ac:cxnSpMk id="7" creationId="{F52F894A-452C-EB72-65D1-4C56EAA7D125}"/>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demail-my.sharepoint.com/personal/alanna_russell_ode_oregon_gov/Documents/WestEd/K-12%20Substance%20Use%20Prevention%20Lessons/Required%20Opioid%20Lessons/Word%20Versions/7th%20Grade/KWL%20Handout.docx"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QxZu0_ASft4&amp;t=144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b661039161_0_10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Say, “Today we are going to talk about a topic that is important to keep us, our friends, and our communities safe. We’re going to discuss fentanyl, which is a type of substance that is very deadly. By the end of our lesson, I hope you all feel a little more knowledgeable about staying safe and healthy– and more confident in helping those around you, too.”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Say, “Before we get started, I want to remind everyone about our classroom guidelines around safety and inclusivity. I know that this can be a tough and sensitive topic, so we want to be aware of the language that we use. For some people talking about substances and opioids may be something we’re used to and are comfortable asking questions about. For others of us, we may feel uneasy, nervous, or scared. Remember all of these feelings are valid. Let’s support each other as we learn together.”</a:t>
            </a:r>
            <a:endParaRPr lang="en" sz="1100" b="0" i="0" u="none" strike="noStrike" cap="none" dirty="0">
              <a:solidFill>
                <a:srgbClr val="000000"/>
              </a:solidFill>
              <a:effectLst/>
              <a:latin typeface="Arial"/>
              <a:cs typeface="Arial"/>
              <a:sym typeface="Arial"/>
            </a:endParaRPr>
          </a:p>
          <a:p>
            <a:pPr marL="0" lvl="0" indent="0" algn="l" rtl="0">
              <a:spcBef>
                <a:spcPts val="0"/>
              </a:spcBef>
              <a:spcAft>
                <a:spcPts val="0"/>
              </a:spcAft>
              <a:buNone/>
            </a:pPr>
            <a:endParaRPr lang="en"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Set or re-establish classroom guidelines/group norms to ensure a safe and inclusive classroom.</a:t>
            </a:r>
          </a:p>
          <a:p>
            <a:pPr marL="139700" indent="0">
              <a:buNone/>
            </a:pPr>
            <a:r>
              <a:rPr lang="en-US" sz="1100" b="0" i="0" u="sng" strike="noStrike" cap="none" dirty="0">
                <a:solidFill>
                  <a:srgbClr val="000000"/>
                </a:solidFill>
                <a:effectLst/>
                <a:latin typeface="Arial"/>
                <a:ea typeface="Arial"/>
                <a:cs typeface="Arial"/>
                <a:sym typeface="Arial"/>
              </a:rPr>
              <a:t>Examples:</a:t>
            </a:r>
            <a:endParaRPr lang="en-US" sz="1100" b="0" i="0" u="none" strike="noStrike" cap="none" dirty="0">
              <a:solidFill>
                <a:srgbClr val="000000"/>
              </a:solidFill>
              <a:effectLst/>
              <a:latin typeface="Arial"/>
              <a:ea typeface="Arial"/>
              <a:cs typeface="Arial"/>
              <a:sym typeface="Arial"/>
            </a:endParaRPr>
          </a:p>
          <a:p>
            <a:pPr lvl="0"/>
            <a:r>
              <a:rPr lang="en-US" sz="1100" b="0" i="1" u="none" strike="noStrike" cap="none" dirty="0">
                <a:solidFill>
                  <a:srgbClr val="000000"/>
                </a:solidFill>
                <a:effectLst/>
                <a:latin typeface="Arial"/>
                <a:ea typeface="Arial"/>
                <a:cs typeface="Arial"/>
                <a:sym typeface="Arial"/>
              </a:rPr>
              <a:t>Listen to Each Other</a:t>
            </a:r>
            <a:r>
              <a:rPr lang="en-US" sz="1100" b="0" i="0" u="none" strike="noStrike" cap="none" dirty="0">
                <a:solidFill>
                  <a:srgbClr val="000000"/>
                </a:solidFill>
                <a:effectLst/>
                <a:latin typeface="Arial"/>
                <a:ea typeface="Arial"/>
                <a:cs typeface="Arial"/>
                <a:sym typeface="Arial"/>
              </a:rPr>
              <a:t>- be present and listen to others, try to find comfort in silence.</a:t>
            </a:r>
          </a:p>
          <a:p>
            <a:pPr lvl="0"/>
            <a:r>
              <a:rPr lang="en-US" sz="1100" b="0" i="1" u="none" strike="noStrike" cap="none" dirty="0">
                <a:solidFill>
                  <a:srgbClr val="000000"/>
                </a:solidFill>
                <a:effectLst/>
                <a:latin typeface="Arial"/>
                <a:ea typeface="Arial"/>
                <a:cs typeface="Arial"/>
                <a:sym typeface="Arial"/>
              </a:rPr>
              <a:t>Be Kind to Each Other</a:t>
            </a:r>
            <a:r>
              <a:rPr lang="en-US" sz="1100" b="0" i="0" u="none" strike="noStrike" cap="none" dirty="0">
                <a:solidFill>
                  <a:srgbClr val="000000"/>
                </a:solidFill>
                <a:effectLst/>
                <a:latin typeface="Arial"/>
                <a:ea typeface="Arial"/>
                <a:cs typeface="Arial"/>
                <a:sym typeface="Arial"/>
              </a:rPr>
              <a:t>- try not to judge yourself or others, respect other people’s journeys, speak from the “I” perspective.</a:t>
            </a:r>
          </a:p>
          <a:p>
            <a:pPr lvl="0"/>
            <a:r>
              <a:rPr lang="en-US" sz="1100" b="0" i="1" u="none" strike="noStrike" cap="none" dirty="0">
                <a:solidFill>
                  <a:srgbClr val="000000"/>
                </a:solidFill>
                <a:effectLst/>
                <a:latin typeface="Arial"/>
                <a:ea typeface="Arial"/>
                <a:cs typeface="Arial"/>
                <a:sym typeface="Arial"/>
              </a:rPr>
              <a:t>Be Curious and Lean Into Discomfort</a:t>
            </a:r>
            <a:r>
              <a:rPr lang="en-US" sz="1100" b="0" i="0" u="none" strike="noStrike" cap="none" dirty="0">
                <a:solidFill>
                  <a:srgbClr val="000000"/>
                </a:solidFill>
                <a:effectLst/>
                <a:latin typeface="Arial"/>
                <a:ea typeface="Arial"/>
                <a:cs typeface="Arial"/>
                <a:sym typeface="Arial"/>
              </a:rPr>
              <a:t>- take risks and lean into discomfort, don’t be afraid to ask questions, be open to trying new ways of thinking and acting.</a:t>
            </a:r>
          </a:p>
          <a:p>
            <a:pPr lvl="0"/>
            <a:r>
              <a:rPr lang="en-US" sz="1100" b="0" i="1" u="none" strike="noStrike" cap="none" dirty="0">
                <a:solidFill>
                  <a:srgbClr val="000000"/>
                </a:solidFill>
                <a:effectLst/>
                <a:latin typeface="Arial"/>
                <a:ea typeface="Arial"/>
                <a:cs typeface="Arial"/>
                <a:sym typeface="Arial"/>
              </a:rPr>
              <a:t>Make Space, Take Space</a:t>
            </a:r>
            <a:r>
              <a:rPr lang="en-US" sz="1100" b="0" i="0" u="none" strike="noStrike" cap="none" dirty="0">
                <a:solidFill>
                  <a:srgbClr val="000000"/>
                </a:solidFill>
                <a:effectLst/>
                <a:latin typeface="Arial"/>
                <a:ea typeface="Arial"/>
                <a:cs typeface="Arial"/>
                <a:sym typeface="Arial"/>
              </a:rPr>
              <a:t>- notice how much you are speaking, respect confidentiality, allow time for others to share.</a:t>
            </a:r>
          </a:p>
        </p:txBody>
      </p:sp>
      <p:sp>
        <p:nvSpPr>
          <p:cNvPr id="131" name="Google Shape;131;g2b661039161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Source: Oregon State Unintentional Drug Overdose Reporting System (SUDORS), July 2019 – June 2024</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n-US" sz="1100" dirty="0">
                <a:solidFill>
                  <a:schemeClr val="dk1"/>
                </a:solidFill>
                <a:latin typeface="Calibri"/>
                <a:ea typeface="Calibri"/>
                <a:cs typeface="Calibri"/>
                <a:sym typeface="Calibri"/>
              </a:rPr>
              <a:t>Say, “Now we are going to look at how fentanyl and other drugs are impacting people across the state. This slide shows trends in Oregon drug overdose deaths from July 2019 to June 2024”</a:t>
            </a:r>
          </a:p>
          <a:p>
            <a:pPr marL="0" lvl="0" indent="0" algn="l" rtl="0">
              <a:spcBef>
                <a:spcPts val="0"/>
              </a:spcBef>
              <a:spcAft>
                <a:spcPts val="0"/>
              </a:spcAft>
              <a:buNone/>
            </a:pPr>
            <a:endParaRPr lang="en-US" sz="1100" dirty="0">
              <a:solidFill>
                <a:schemeClr val="dk1"/>
              </a:solidFill>
              <a:latin typeface="Calibri"/>
              <a:ea typeface="Calibri"/>
              <a:cs typeface="Calibri"/>
              <a:sym typeface="Calibri"/>
            </a:endParaRPr>
          </a:p>
          <a:p>
            <a:pPr marL="0" lvl="0" indent="0" algn="l" rtl="0">
              <a:spcBef>
                <a:spcPts val="0"/>
              </a:spcBef>
              <a:spcAft>
                <a:spcPts val="0"/>
              </a:spcAft>
              <a:buNone/>
            </a:pPr>
            <a:r>
              <a:rPr lang="en-US" sz="1100" dirty="0">
                <a:solidFill>
                  <a:schemeClr val="dk1"/>
                </a:solidFill>
                <a:latin typeface="Calibri"/>
                <a:ea typeface="Calibri"/>
                <a:cs typeface="Calibri"/>
                <a:sym typeface="Calibri"/>
              </a:rPr>
              <a:t>Ask students what they see on the slide.  Prompts can include: </a:t>
            </a:r>
          </a:p>
          <a:p>
            <a:pPr marL="171450" lvl="0" indent="-171450" algn="l" rtl="0">
              <a:spcBef>
                <a:spcPts val="0"/>
              </a:spcBef>
              <a:spcAft>
                <a:spcPts val="0"/>
              </a:spcAft>
            </a:pPr>
            <a:r>
              <a:rPr lang="en-US" sz="1100" dirty="0">
                <a:solidFill>
                  <a:schemeClr val="dk1"/>
                </a:solidFill>
                <a:latin typeface="Calibri"/>
                <a:ea typeface="Calibri"/>
                <a:cs typeface="Calibri"/>
                <a:sym typeface="Calibri"/>
              </a:rPr>
              <a:t>“The dotted blue line represents overdose deaths related to all drugs. What do you notice?” Responses should include a big rise in overdose deaths overall with a downward trend in the last year.</a:t>
            </a:r>
          </a:p>
          <a:p>
            <a:pPr marL="171450" lvl="0" indent="-171450" algn="l" rtl="0">
              <a:spcBef>
                <a:spcPts val="0"/>
              </a:spcBef>
              <a:spcAft>
                <a:spcPts val="0"/>
              </a:spcAft>
            </a:pPr>
            <a:r>
              <a:rPr lang="en-US" sz="1100" dirty="0">
                <a:solidFill>
                  <a:schemeClr val="dk1"/>
                </a:solidFill>
                <a:latin typeface="Calibri"/>
                <a:ea typeface="Calibri"/>
                <a:cs typeface="Calibri"/>
                <a:sym typeface="Calibri"/>
              </a:rPr>
              <a:t>“The gray line represents overdose deaths related to fentanyl. What do you notice?” Responses should include a big rise in fentanyl overdose deaths, fentanyl deaths exceeded the other drugs in 2022, and there has been an overall downward trend since 2023.</a:t>
            </a:r>
          </a:p>
          <a:p>
            <a:pPr marL="0" indent="0">
              <a:buNone/>
            </a:pPr>
            <a:endParaRPr lang="en-US" dirty="0"/>
          </a:p>
          <a:p>
            <a:pPr marL="0" indent="0">
              <a:buNone/>
            </a:pPr>
            <a:r>
              <a:rPr lang="en-US" sz="1100" b="0" i="0" u="none" strike="noStrike" cap="none" dirty="0">
                <a:solidFill>
                  <a:srgbClr val="000000"/>
                </a:solidFill>
                <a:effectLst/>
                <a:latin typeface="Arial"/>
                <a:ea typeface="Arial"/>
                <a:cs typeface="Arial"/>
                <a:sym typeface="Arial"/>
              </a:rPr>
              <a:t>In small groups (3-4), have students discuss the following </a:t>
            </a:r>
            <a:r>
              <a:rPr lang="en-US" sz="1100" b="1" i="0" u="none" strike="noStrike" cap="none" dirty="0">
                <a:solidFill>
                  <a:srgbClr val="000000"/>
                </a:solidFill>
                <a:effectLst/>
                <a:latin typeface="Arial"/>
                <a:ea typeface="Arial"/>
                <a:cs typeface="Arial"/>
                <a:sym typeface="Arial"/>
              </a:rPr>
              <a:t>(write these questions on the board for students to see)</a:t>
            </a:r>
            <a:r>
              <a:rPr lang="en-US" sz="1100" b="0" i="0" u="none" strike="noStrike" cap="none" dirty="0">
                <a:solidFill>
                  <a:srgbClr val="000000"/>
                </a:solidFill>
                <a:effectLst/>
                <a:latin typeface="Arial"/>
                <a:ea typeface="Arial"/>
                <a:cs typeface="Arial"/>
                <a:sym typeface="Arial"/>
              </a:rPr>
              <a:t>:</a:t>
            </a:r>
            <a:endParaRPr lang="en-US">
              <a:latin typeface="Calibri"/>
              <a:ea typeface="Calibri"/>
              <a:cs typeface="Calibri"/>
            </a:endParaRPr>
          </a:p>
          <a:p>
            <a:pPr marL="285750" indent="-285750"/>
            <a:r>
              <a:rPr lang="en-US" sz="1100" b="0" i="0" u="none" strike="noStrike" cap="none">
                <a:solidFill>
                  <a:srgbClr val="000000"/>
                </a:solidFill>
                <a:effectLst/>
                <a:latin typeface="Arial"/>
                <a:ea typeface="Arial"/>
                <a:cs typeface="Arial"/>
                <a:sym typeface="Arial"/>
              </a:rPr>
              <a:t>What do you think these trends mean? Why is this information important to understand?</a:t>
            </a:r>
            <a:endParaRPr lang="en-US"/>
          </a:p>
          <a:p>
            <a:pPr marL="285750" indent="-285750"/>
            <a:r>
              <a:rPr lang="en-US" sz="1100" b="0" i="0" u="none" strike="noStrike" cap="none">
                <a:solidFill>
                  <a:srgbClr val="000000"/>
                </a:solidFill>
                <a:effectLst/>
                <a:latin typeface="Arial"/>
                <a:ea typeface="Arial"/>
                <a:cs typeface="Arial"/>
                <a:sym typeface="Arial"/>
              </a:rPr>
              <a:t>Where does this information come from? Is it a trusted source?  How can you tell?</a:t>
            </a:r>
            <a:endParaRPr lang="en-US"/>
          </a:p>
          <a:p>
            <a:pPr marL="285750" lvl="0" indent="-285750" algn="l">
              <a:spcBef>
                <a:spcPts val="0"/>
              </a:spcBef>
              <a:spcAft>
                <a:spcPts val="0"/>
              </a:spcAft>
            </a:pPr>
            <a:r>
              <a:rPr lang="en-US" sz="1100" b="0" i="0" u="none" strike="noStrike" cap="none" dirty="0">
                <a:solidFill>
                  <a:srgbClr val="000000"/>
                </a:solidFill>
                <a:effectLst/>
                <a:latin typeface="Arial"/>
                <a:ea typeface="Arial"/>
                <a:cs typeface="Arial"/>
                <a:sym typeface="Arial"/>
              </a:rPr>
              <a:t>What other questions do you have? </a:t>
            </a:r>
            <a:endParaRPr lang="en-US" dirty="0"/>
          </a:p>
          <a:p>
            <a:pPr marL="0" lvl="0" indent="0" algn="l" rtl="0">
              <a:spcBef>
                <a:spcPts val="0"/>
              </a:spcBef>
              <a:spcAft>
                <a:spcPts val="0"/>
              </a:spcAft>
              <a:buNone/>
            </a:pPr>
            <a:endParaRPr lang="en-US" sz="1100" dirty="0">
              <a:solidFill>
                <a:schemeClr val="dk1"/>
              </a:solidFill>
              <a:latin typeface="Calibri"/>
              <a:ea typeface="Calibri"/>
              <a:cs typeface="Calibri"/>
              <a:sym typeface="Calibri"/>
            </a:endParaRPr>
          </a:p>
          <a:p>
            <a:pPr marL="0" lvl="0" indent="0" algn="l" rtl="0">
              <a:spcBef>
                <a:spcPts val="0"/>
              </a:spcBef>
              <a:spcAft>
                <a:spcPts val="0"/>
              </a:spcAft>
              <a:buNone/>
            </a:pPr>
            <a:endParaRPr lang="en-US" sz="1100" dirty="0">
              <a:solidFill>
                <a:schemeClr val="dk1"/>
              </a:solidFill>
              <a:latin typeface="Calibri"/>
              <a:ea typeface="Calibri"/>
              <a:cs typeface="Calibri"/>
              <a:sym typeface="Calibri"/>
            </a:endParaRPr>
          </a:p>
          <a:p>
            <a:pPr marL="0" lvl="0" indent="0" algn="l" rtl="0">
              <a:spcBef>
                <a:spcPts val="0"/>
              </a:spcBef>
              <a:spcAft>
                <a:spcPts val="0"/>
              </a:spcAft>
              <a:buNone/>
            </a:pPr>
            <a:endParaRPr lang="en-US" dirty="0"/>
          </a:p>
          <a:p>
            <a:pPr marL="139700" indent="0">
              <a:buNone/>
            </a:pPr>
            <a:endParaRPr lang="en-US" dirty="0"/>
          </a:p>
        </p:txBody>
      </p:sp>
    </p:spTree>
    <p:extLst>
      <p:ext uri="{BB962C8B-B14F-4D97-AF65-F5344CB8AC3E}">
        <p14:creationId xmlns:p14="http://schemas.microsoft.com/office/powerpoint/2010/main" val="3974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6479e2b4f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26479e2b4f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Say, “It is important that we all know the signs of an overdose and what we can do to help.”  Read the signs of an overdose and steps to take if someone is experiencing an overdose.</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6479e2b4fe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26479e2b4fe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Watch "Narcan and Naloxone" Video (1 min 47 sec) </a:t>
            </a:r>
            <a:endParaRPr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Be sure to stress that Oregon has a Good Samaritan Law and what it means.</a:t>
            </a:r>
          </a:p>
          <a:p>
            <a:pPr marL="0" lvl="0" indent="0" algn="l" rtl="0">
              <a:spcBef>
                <a:spcPts val="0"/>
              </a:spcBef>
              <a:spcAft>
                <a:spcPts val="0"/>
              </a:spcAft>
              <a:buNone/>
            </a:pPr>
            <a:endParaRPr dirty="0"/>
          </a:p>
          <a:p>
            <a:pPr marL="0" lvl="0" indent="0" algn="l" rtl="0">
              <a:spcBef>
                <a:spcPts val="0"/>
              </a:spcBef>
              <a:spcAft>
                <a:spcPts val="0"/>
              </a:spcAft>
              <a:buNone/>
            </a:pPr>
            <a:r>
              <a:rPr lang="en" dirty="0"/>
              <a:t>Discuss any access there may be at your school to Naloxone or Narcan.</a:t>
            </a:r>
            <a:endParaRPr dirty="0"/>
          </a:p>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2b92ce4ca7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2b92ce4ca7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Say “We’ve covered a lot of information today.  I want to make sure that you know where you can get support for any questions you might have about opioids or substance use information.”  Ask students who they can ask and/or where they think they can get additional support.  Read the suggestions on the slide. </a:t>
            </a:r>
            <a:r>
              <a:rPr lang="en-US" sz="1100" b="1" i="0" u="sng"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There are a few resources listed, however it is important that you help students know where they can get support in your community, so please add local information on this slide.</a:t>
            </a:r>
            <a:endParaRPr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7bc422eb12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27bc422eb12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Read the summary points listed on the slide that stress the need for all of us to be educated and support each other.</a:t>
            </a:r>
            <a:endParaRPr dirty="0"/>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6479e2b4fe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6479e2b4fe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buNone/>
            </a:pPr>
            <a:r>
              <a:rPr lang="en-US" sz="1100" b="0" i="0" u="none" strike="noStrike" cap="none" dirty="0">
                <a:solidFill>
                  <a:srgbClr val="000000"/>
                </a:solidFill>
                <a:effectLst/>
                <a:latin typeface="Arial"/>
                <a:ea typeface="Arial"/>
                <a:cs typeface="Arial"/>
                <a:sym typeface="Arial"/>
              </a:rPr>
              <a:t>Say, “Write down what you’ve learned on your Know-Wonder-Learn handout, including your answers to these questions:</a:t>
            </a:r>
          </a:p>
          <a:p>
            <a:pPr marL="139700" indent="0">
              <a:buNone/>
            </a:pPr>
            <a:endParaRPr lang="en-US" sz="1100" b="0" i="0" u="sng" strike="noStrike" cap="none" dirty="0">
              <a:solidFill>
                <a:srgbClr val="000000"/>
              </a:solidFill>
              <a:effectLst/>
              <a:latin typeface="Arial"/>
              <a:ea typeface="Arial"/>
              <a:cs typeface="Arial"/>
              <a:sym typeface="Arial"/>
            </a:endParaRPr>
          </a:p>
          <a:p>
            <a:pPr marL="139700" indent="0">
              <a:buNone/>
            </a:pPr>
            <a:r>
              <a:rPr lang="en-US" sz="1100" b="0" i="0" u="sng" strike="noStrike" cap="none" dirty="0">
                <a:solidFill>
                  <a:srgbClr val="000000"/>
                </a:solidFill>
                <a:effectLst/>
                <a:latin typeface="Arial"/>
                <a:ea typeface="Arial"/>
                <a:cs typeface="Arial"/>
                <a:sym typeface="Arial"/>
              </a:rPr>
              <a:t>Review Questions:</a:t>
            </a:r>
            <a:endParaRPr lang="en-US" sz="1100" b="0" i="0" u="none" strike="noStrike" cap="none" dirty="0">
              <a:solidFill>
                <a:srgbClr val="000000"/>
              </a:solidFill>
              <a:effectLst/>
              <a:latin typeface="Arial"/>
              <a:ea typeface="Arial"/>
              <a:cs typeface="Arial"/>
              <a:sym typeface="Arial"/>
            </a:endParaRPr>
          </a:p>
          <a:p>
            <a:pPr marL="457200" lvl="0" indent="-317500"/>
            <a:r>
              <a:rPr lang="en-US" sz="1100" b="0" i="0" u="none" strike="noStrike" cap="none" dirty="0">
                <a:solidFill>
                  <a:srgbClr val="000000"/>
                </a:solidFill>
                <a:effectLst/>
                <a:latin typeface="Arial"/>
                <a:ea typeface="Arial"/>
                <a:cs typeface="Arial"/>
                <a:sym typeface="Arial"/>
              </a:rPr>
              <a:t>What is fentanyl and why is it dangerous?</a:t>
            </a:r>
          </a:p>
          <a:p>
            <a:pPr marL="457200" lvl="0" indent="-317500"/>
            <a:r>
              <a:rPr lang="en-US" sz="1100" b="0" i="0" u="none" strike="noStrike" cap="none" dirty="0">
                <a:solidFill>
                  <a:srgbClr val="000000"/>
                </a:solidFill>
                <a:effectLst/>
                <a:latin typeface="Arial"/>
                <a:ea typeface="Arial"/>
                <a:cs typeface="Arial"/>
                <a:sym typeface="Arial"/>
              </a:rPr>
              <a:t>What is one way that you can protect yourself and/or others from fentanyl and fake pills?</a:t>
            </a:r>
          </a:p>
          <a:p>
            <a:pPr marL="457200" lvl="0" indent="-317500"/>
            <a:r>
              <a:rPr lang="en-US" sz="1100" b="0" i="0" u="none" strike="noStrike" cap="none" dirty="0">
                <a:solidFill>
                  <a:srgbClr val="000000"/>
                </a:solidFill>
                <a:effectLst/>
                <a:latin typeface="Arial"/>
                <a:ea typeface="Arial"/>
                <a:cs typeface="Arial"/>
                <a:sym typeface="Arial"/>
              </a:rPr>
              <a:t>What is the Good Samaritan Law?</a:t>
            </a:r>
          </a:p>
          <a:p>
            <a:pPr marL="0" lvl="0" indent="0" algn="l" rtl="0">
              <a:spcBef>
                <a:spcPts val="0"/>
              </a:spcBef>
              <a:spcAft>
                <a:spcPts val="0"/>
              </a:spcAft>
              <a:buNone/>
            </a:pPr>
            <a:endParaRPr lang="en-US" dirty="0"/>
          </a:p>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Say, “Thank you for all your hard work today learning about a difficult and complex subject. I want to remind you that if you need to talk to someone, you can talk with our school nurse, school counselor, or other trusted adult and find support.”</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c6f9e470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c6f9e47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buNone/>
            </a:pP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Tell students, “We are going to start by completing a </a:t>
            </a: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Know - Wonder - Learn</a:t>
            </a: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sheet. Take a couple of minutes to think about and write down what you know or have heard about opioids and fentanyl and some questions you have. Leave the ‘What I learned’ section blank to complete at the end of the lesson. Discuss what you know with your partner/small group and add to your list based on what they share.”</a:t>
            </a:r>
          </a:p>
          <a:p>
            <a:pPr lvl="1"/>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Debrief: Ask, “Who already knows what fentanyl is?”</a:t>
            </a:r>
          </a:p>
          <a:p>
            <a:pPr lvl="1"/>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Say, “Thanks for sharing your responses”.  Some of us already know what it is, and we may still have questions.”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596900" lvl="1" indent="0">
              <a:buNone/>
            </a:pPr>
            <a:r>
              <a:rPr lang="en-US" sz="1200" b="0" i="0" u="none" strike="noStrike" cap="none" dirty="0">
                <a:solidFill>
                  <a:srgbClr val="000000"/>
                </a:solidFill>
                <a:effectLst/>
                <a:latin typeface="Arial"/>
                <a:ea typeface="Arial"/>
                <a:cs typeface="Arial"/>
                <a:sym typeface="Arial"/>
              </a:rPr>
              <a:t>Say, “</a:t>
            </a:r>
            <a:r>
              <a:rPr lang="en-US" sz="1100" b="0" i="0" u="none" strike="noStrike" cap="none" dirty="0">
                <a:solidFill>
                  <a:srgbClr val="000000"/>
                </a:solidFill>
                <a:effectLst/>
                <a:latin typeface="Arial"/>
                <a:ea typeface="Arial"/>
                <a:cs typeface="Arial"/>
                <a:sym typeface="Arial"/>
              </a:rPr>
              <a:t>In addition to the things that you are wondering about, here are the expectations of what you will know by the end of today’s lesson.” Read the slide with the 7th grade learning targets.</a:t>
            </a:r>
          </a:p>
          <a:p>
            <a:pPr marL="139700" indent="0">
              <a:buNone/>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3</a:t>
            </a:fld>
            <a:endParaRPr lang="en-US"/>
          </a:p>
        </p:txBody>
      </p:sp>
    </p:spTree>
    <p:extLst>
      <p:ext uri="{BB962C8B-B14F-4D97-AF65-F5344CB8AC3E}">
        <p14:creationId xmlns:p14="http://schemas.microsoft.com/office/powerpoint/2010/main" val="296119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6f9e470d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c6f9e470d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buNone/>
            </a:pPr>
            <a:r>
              <a:rPr lang="en-US" sz="1100" b="0" i="0" u="none" strike="noStrike" cap="none" dirty="0">
                <a:solidFill>
                  <a:srgbClr val="000000"/>
                </a:solidFill>
                <a:effectLst/>
                <a:latin typeface="Arial"/>
                <a:ea typeface="Arial"/>
                <a:cs typeface="Arial"/>
                <a:sym typeface="Arial"/>
              </a:rPr>
              <a:t>Introduce the video </a:t>
            </a:r>
            <a:r>
              <a:rPr lang="en-US" sz="1100" b="0" i="0" u="none" strike="noStrike" cap="none" dirty="0">
                <a:solidFill>
                  <a:srgbClr val="000000"/>
                </a:solidFill>
                <a:effectLst/>
                <a:latin typeface="Arial"/>
                <a:ea typeface="Arial"/>
                <a:cs typeface="Arial"/>
                <a:sym typeface="Arial"/>
                <a:hlinkClick r:id="rId3"/>
              </a:rPr>
              <a:t>"What’s Going On?"</a:t>
            </a:r>
            <a:r>
              <a:rPr lang="en-US" sz="1100" b="0" i="0" u="none" strike="noStrike" cap="none" dirty="0">
                <a:solidFill>
                  <a:srgbClr val="000000"/>
                </a:solidFill>
                <a:effectLst/>
                <a:latin typeface="Arial"/>
                <a:ea typeface="Arial"/>
                <a:cs typeface="Arial"/>
                <a:sym typeface="Arial"/>
              </a:rPr>
              <a:t> by saying, “We are going to watch a video that covers what fentanyl is and how it is affecting our communities. Be sure to add any new questions that come up for you, and what you learned from the video in your Know-Wonder-Learn handout. Pay close attention to the section that shows some statistics.”</a:t>
            </a:r>
          </a:p>
          <a:p>
            <a:pPr marL="139700" lvl="0" indent="0">
              <a:buNone/>
            </a:pPr>
            <a:endParaRPr lang="en-US" sz="1100" b="0" i="0" u="none" strike="noStrike" cap="none" dirty="0">
              <a:solidFill>
                <a:srgbClr val="000000"/>
              </a:solidFill>
              <a:effectLst/>
              <a:latin typeface="Arial"/>
              <a:ea typeface="Arial"/>
              <a:cs typeface="Arial"/>
              <a:sym typeface="Arial"/>
            </a:endParaRPr>
          </a:p>
          <a:p>
            <a:pPr marL="139700" lvl="0" indent="0">
              <a:buNone/>
            </a:pPr>
            <a:r>
              <a:rPr lang="en-US" sz="1100" b="0" i="0" u="none" strike="noStrike" cap="none" dirty="0">
                <a:solidFill>
                  <a:srgbClr val="000000"/>
                </a:solidFill>
                <a:effectLst/>
                <a:latin typeface="Arial"/>
                <a:ea typeface="Arial"/>
                <a:cs typeface="Arial"/>
                <a:sym typeface="Arial"/>
              </a:rPr>
              <a:t>Show video.</a:t>
            </a:r>
          </a:p>
          <a:p>
            <a:pPr marL="139700" lvl="0" indent="0">
              <a:buNone/>
            </a:pPr>
            <a:endParaRPr lang="en-US" sz="1100" b="0" i="0" u="none" strike="noStrike" cap="none" dirty="0">
              <a:solidFill>
                <a:srgbClr val="000000"/>
              </a:solidFill>
              <a:effectLst/>
              <a:latin typeface="Arial"/>
              <a:ea typeface="Arial"/>
              <a:cs typeface="Arial"/>
              <a:sym typeface="Arial"/>
            </a:endParaRPr>
          </a:p>
          <a:p>
            <a:pPr marL="139700" lvl="0" indent="0">
              <a:buNone/>
            </a:pPr>
            <a:r>
              <a:rPr lang="en-US" sz="1100" b="0" i="0" u="none" strike="noStrike" cap="none" dirty="0">
                <a:solidFill>
                  <a:srgbClr val="000000"/>
                </a:solidFill>
                <a:effectLst/>
                <a:latin typeface="Arial"/>
                <a:ea typeface="Arial"/>
                <a:cs typeface="Arial"/>
                <a:sym typeface="Arial"/>
              </a:rPr>
              <a:t>Provide reflection time, “Now that the video is over, finish up writing any new questions or what you learned from the video on your Know-Wonder-Learn handout. </a:t>
            </a:r>
          </a:p>
          <a:p>
            <a:pPr marL="139700" indent="0">
              <a:buNone/>
            </a:pPr>
            <a:endParaRPr lang="en-US" sz="1100" b="0" i="0" u="none" strike="noStrike" cap="none" dirty="0">
              <a:solidFill>
                <a:srgbClr val="000000"/>
              </a:solidFill>
              <a:effectLst/>
              <a:latin typeface="Arial"/>
              <a:ea typeface="Arial"/>
              <a:cs typeface="Arial"/>
              <a:sym typeface="Arial"/>
            </a:endParaRPr>
          </a:p>
          <a:p>
            <a:pPr marL="139700" indent="0">
              <a:buNone/>
            </a:pPr>
            <a:r>
              <a:rPr lang="en-US" sz="1100" b="0" i="0" u="none" strike="noStrike" cap="none" dirty="0">
                <a:solidFill>
                  <a:srgbClr val="000000"/>
                </a:solidFill>
                <a:effectLst/>
                <a:latin typeface="Arial"/>
                <a:ea typeface="Arial"/>
                <a:cs typeface="Arial"/>
                <a:sym typeface="Arial"/>
              </a:rPr>
              <a:t>Have students share a new wondering or learning in partners, small groups, or as a whole class. </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b8caa7818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b8caa7818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buNone/>
            </a:pPr>
            <a:r>
              <a:rPr lang="en-US" sz="1100" b="0" i="0" u="none" strike="noStrike" cap="none" dirty="0">
                <a:solidFill>
                  <a:srgbClr val="000000"/>
                </a:solidFill>
                <a:effectLst/>
                <a:latin typeface="Arial"/>
                <a:ea typeface="Arial"/>
                <a:cs typeface="Arial"/>
                <a:sym typeface="Arial"/>
              </a:rPr>
              <a:t>Provide instructions for the pair/ share activity by saying, “With the person next to you, discuss and come up with some answers to share with the whole class.”</a:t>
            </a:r>
          </a:p>
          <a:p>
            <a:pPr lvl="1"/>
            <a:r>
              <a:rPr lang="en-US" sz="1100" b="0" i="0" u="none" strike="noStrike" cap="none" dirty="0">
                <a:solidFill>
                  <a:srgbClr val="000000"/>
                </a:solidFill>
                <a:effectLst/>
                <a:latin typeface="Arial"/>
                <a:ea typeface="Arial"/>
                <a:cs typeface="Arial"/>
                <a:sym typeface="Arial"/>
              </a:rPr>
              <a:t>Teen drug use has gone down over the years, but overdose or poisoning deaths have gone up. Why do you think this is happening? </a:t>
            </a:r>
          </a:p>
          <a:p>
            <a:pPr lvl="1"/>
            <a:r>
              <a:rPr lang="en-US" sz="1100" b="0" i="0" u="none" strike="noStrike" cap="none" dirty="0">
                <a:solidFill>
                  <a:srgbClr val="000000"/>
                </a:solidFill>
                <a:effectLst/>
                <a:latin typeface="Arial"/>
                <a:ea typeface="Arial"/>
                <a:cs typeface="Arial"/>
                <a:sym typeface="Arial"/>
              </a:rPr>
              <a:t>The video stated that teens did not think fentanyl was as dangerous as other substances. Why do you think that might be?  Do you think it’s changed?  Why or why not?</a:t>
            </a:r>
          </a:p>
          <a:p>
            <a:pPr lvl="1"/>
            <a:r>
              <a:rPr lang="en-US" sz="1100" b="0" i="0" u="none" strike="noStrike" cap="none" dirty="0">
                <a:solidFill>
                  <a:srgbClr val="000000"/>
                </a:solidFill>
                <a:effectLst/>
                <a:latin typeface="Arial"/>
                <a:ea typeface="Arial"/>
                <a:cs typeface="Arial"/>
                <a:sym typeface="Arial"/>
              </a:rPr>
              <a:t>How does social media play a part in the </a:t>
            </a:r>
            <a:r>
              <a:rPr lang="en-US" dirty="0"/>
              <a:t>increased overdoses of fentanyl and opioids</a:t>
            </a:r>
            <a:r>
              <a:rPr lang="en-US" sz="1100" b="0" i="0" u="none" strike="noStrike" cap="none" dirty="0">
                <a:solidFill>
                  <a:srgbClr val="000000"/>
                </a:solidFill>
                <a:effectLst/>
                <a:latin typeface="Arial"/>
                <a:ea typeface="Arial"/>
                <a:cs typeface="Arial"/>
                <a:sym typeface="Arial"/>
              </a:rPr>
              <a:t>? Can you make some connections to this? </a:t>
            </a:r>
            <a:endParaRPr lang="en-US" sz="1100" b="0" i="0" u="none" strike="noStrike" cap="none" dirty="0">
              <a:solidFill>
                <a:srgbClr val="000000"/>
              </a:solidFill>
              <a:effectLst/>
              <a:latin typeface="Arial"/>
              <a:ea typeface="Arial"/>
              <a:cs typeface="Arial"/>
            </a:endParaRPr>
          </a:p>
          <a:p>
            <a:pPr marL="139700" indent="0">
              <a:buNone/>
            </a:pPr>
            <a:r>
              <a:rPr lang="en-US" sz="1100" b="0" i="0" u="none" strike="noStrike" cap="none" dirty="0">
                <a:solidFill>
                  <a:srgbClr val="000000"/>
                </a:solidFill>
                <a:effectLst/>
                <a:latin typeface="Arial"/>
                <a:ea typeface="Arial"/>
                <a:cs typeface="Arial"/>
                <a:sym typeface="Arial"/>
              </a:rPr>
              <a:t> </a:t>
            </a:r>
          </a:p>
          <a:p>
            <a:pPr marL="139700" indent="0">
              <a:buNone/>
            </a:pPr>
            <a:r>
              <a:rPr lang="en-US" sz="1100" b="0" i="0" u="none" strike="noStrike" cap="none" dirty="0">
                <a:solidFill>
                  <a:srgbClr val="000000"/>
                </a:solidFill>
                <a:effectLst/>
                <a:latin typeface="Arial"/>
                <a:ea typeface="Arial"/>
                <a:cs typeface="Arial"/>
                <a:sym typeface="Arial"/>
              </a:rPr>
              <a:t>Bring the group back together and facilitate a whole class discussion, moving through each prompt and asking for volunteers to share what they discussed.</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b661039161_0_2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indent="0">
              <a:buClr>
                <a:schemeClr val="dk1"/>
              </a:buClr>
              <a:buSzPts val="1100"/>
              <a:buNone/>
            </a:pPr>
            <a:r>
              <a:rPr lang="en-US" sz="1100" b="0" i="0" u="none" strike="noStrike" cap="none" dirty="0">
                <a:solidFill>
                  <a:srgbClr val="000000"/>
                </a:solidFill>
                <a:effectLst/>
                <a:latin typeface="Arial"/>
                <a:ea typeface="Arial"/>
                <a:cs typeface="Arial"/>
                <a:sym typeface="Arial"/>
              </a:rPr>
              <a:t>Say, “Let’s go over some main points about prescription </a:t>
            </a:r>
            <a:r>
              <a:rPr lang="en-US" sz="1100" b="0" i="0" u="none" strike="noStrike" cap="none" dirty="0" err="1">
                <a:solidFill>
                  <a:srgbClr val="000000"/>
                </a:solidFill>
                <a:effectLst/>
                <a:latin typeface="Arial"/>
                <a:ea typeface="Arial"/>
                <a:cs typeface="Arial"/>
                <a:sym typeface="Arial"/>
              </a:rPr>
              <a:t>opioids.Opioids</a:t>
            </a:r>
            <a:r>
              <a:rPr lang="en-US" sz="1100" b="0" i="0" u="none" strike="noStrike" cap="none" dirty="0">
                <a:solidFill>
                  <a:srgbClr val="000000"/>
                </a:solidFill>
                <a:effectLst/>
                <a:latin typeface="Arial"/>
                <a:ea typeface="Arial"/>
                <a:cs typeface="Arial"/>
                <a:sym typeface="Arial"/>
              </a:rPr>
              <a:t> are a type of medication prescribed by a doctor, usually to treat severe pain. They are made in a pharmaceutical lab with precise regulations and monitoring. </a:t>
            </a:r>
            <a:r>
              <a:rPr lang="en-US" dirty="0"/>
              <a:t>Can anyone think of an example of when someone would be prescribed opioids by a doctor?"</a:t>
            </a:r>
          </a:p>
          <a:p>
            <a:pPr marL="0" indent="0">
              <a:buSzPts val="1100"/>
              <a:buNone/>
            </a:pPr>
            <a:endParaRPr lang="en-US" dirty="0"/>
          </a:p>
          <a:p>
            <a:pPr marL="0" indent="0">
              <a:buSzPts val="1100"/>
              <a:buNone/>
            </a:pPr>
            <a:r>
              <a:rPr lang="en-US" dirty="0"/>
              <a:t>Say, "Opioids</a:t>
            </a:r>
            <a:r>
              <a:rPr lang="en-US" sz="1100" b="0" i="0" u="none" strike="noStrike" cap="none" dirty="0">
                <a:solidFill>
                  <a:srgbClr val="000000"/>
                </a:solidFill>
                <a:effectLst/>
                <a:latin typeface="Arial"/>
                <a:ea typeface="Arial"/>
                <a:cs typeface="Arial"/>
                <a:sym typeface="Arial"/>
              </a:rPr>
              <a:t> can be highly addictive and there is a risk for overdose or death if they are taken in a way different from what was prescribed by a doctor.” Read the examples of prescription opioids on the slide.</a:t>
            </a:r>
            <a:endParaRPr lang="en-US" dirty="0"/>
          </a:p>
          <a:p>
            <a:pPr marL="0" indent="0">
              <a:buSzPts val="1100"/>
              <a:buNone/>
            </a:pPr>
            <a:endParaRPr lang="en-US" dirty="0"/>
          </a:p>
        </p:txBody>
      </p:sp>
      <p:sp>
        <p:nvSpPr>
          <p:cNvPr id="177" name="Google Shape;177;g2b661039161_0_2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426864fe2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426864fe2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None/>
            </a:pPr>
            <a:r>
              <a:rPr lang="en-US" sz="1100" b="0" i="0" u="none" strike="noStrike" cap="none" dirty="0">
                <a:solidFill>
                  <a:srgbClr val="000000"/>
                </a:solidFill>
                <a:effectLst/>
                <a:latin typeface="Arial"/>
                <a:ea typeface="Arial"/>
                <a:cs typeface="Arial"/>
                <a:sym typeface="Arial"/>
              </a:rPr>
              <a:t>Say, “Opioid misuse is the use of an opioid for a purpose not consistent with legal or medical guidelines. For example, overdoses and deaths can happen when not used under a doctor's supervision.” Lead the class in a discussion about the ways that people misuse opioids and why this could lead to </a:t>
            </a:r>
            <a:r>
              <a:rPr lang="en-US" dirty="0"/>
              <a:t>increased rates of opioid overdoses</a:t>
            </a:r>
            <a:r>
              <a:rPr lang="en-US" sz="1100" b="0" i="0" u="none" strike="noStrike" cap="none" dirty="0">
                <a:solidFill>
                  <a:srgbClr val="000000"/>
                </a:solidFill>
                <a:effectLst/>
                <a:latin typeface="Arial"/>
                <a:ea typeface="Arial"/>
                <a:cs typeface="Arial"/>
                <a:sym typeface="Arial"/>
              </a:rPr>
              <a:t>.  Ways could include: taking more than prescribed, taking a medication that wasn’t prescribed to them or is not from a pharmacy, taking medications for recreational reasons, etc.  Responses on why this could lead to an </a:t>
            </a:r>
            <a:r>
              <a:rPr lang="en-US" dirty="0"/>
              <a:t>increase in overdoses</a:t>
            </a:r>
            <a:r>
              <a:rPr lang="en-US" sz="1100" b="0" i="0" u="none" strike="noStrike" cap="none" dirty="0">
                <a:solidFill>
                  <a:srgbClr val="000000"/>
                </a:solidFill>
                <a:effectLst/>
                <a:latin typeface="Arial"/>
                <a:ea typeface="Arial"/>
                <a:cs typeface="Arial"/>
                <a:sym typeface="Arial"/>
              </a:rPr>
              <a:t> range from: because opioids are easily addictive; lots of people have pain and use them and become dependent on them; doctors were over-prescribing these and people became addicted; increased supply,  etc.</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b661039161_0_23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indent="0">
              <a:buNone/>
            </a:pPr>
            <a:r>
              <a:rPr lang="en-US" b="0" i="0" u="none" strike="noStrike" cap="none" dirty="0">
                <a:solidFill>
                  <a:srgbClr val="000000"/>
                </a:solidFill>
                <a:effectLst/>
                <a:sym typeface="Arial"/>
              </a:rPr>
              <a:t>Say, “</a:t>
            </a:r>
            <a:r>
              <a:rPr lang="en-US" b="0" i="0" u="none" strike="noStrike" cap="none" dirty="0">
                <a:solidFill>
                  <a:srgbClr val="FF0000"/>
                </a:solidFill>
                <a:effectLst/>
                <a:sym typeface="Arial"/>
              </a:rPr>
              <a:t>Opioids like fentanyl are also found in other kinds of pills that are made and sold illegally, meaning that they don’t come from a pharmacy</a:t>
            </a:r>
            <a:r>
              <a:rPr lang="en-US" dirty="0">
                <a:solidFill>
                  <a:srgbClr val="FF0000"/>
                </a:solidFill>
              </a:rPr>
              <a:t>.”</a:t>
            </a:r>
            <a:br>
              <a:rPr lang="en-US" dirty="0">
                <a:solidFill>
                  <a:srgbClr val="FF0000"/>
                </a:solidFill>
              </a:rPr>
            </a:br>
            <a:endParaRPr lang="en-US"/>
          </a:p>
          <a:p>
            <a:pPr marL="171450" lvl="0" indent="-171450"/>
            <a:r>
              <a:rPr lang="en-US" b="0" i="0" u="none" strike="noStrike" cap="none">
                <a:solidFill>
                  <a:srgbClr val="000000"/>
                </a:solidFill>
                <a:effectLst/>
                <a:sym typeface="Arial"/>
              </a:rPr>
              <a:t>Ask students to look at the picture on the slide of an authentic and a fake Adderall pill. </a:t>
            </a:r>
            <a:r>
              <a:rPr lang="en-US" strike="sngStrike" dirty="0"/>
              <a:t> </a:t>
            </a:r>
            <a:r>
              <a:rPr lang="en-US" b="0" i="0" u="none" strike="noStrike" cap="none" dirty="0">
                <a:solidFill>
                  <a:srgbClr val="000000"/>
                </a:solidFill>
                <a:effectLst/>
                <a:sym typeface="Arial"/>
              </a:rPr>
              <a:t>Say, “</a:t>
            </a:r>
            <a:r>
              <a:rPr lang="en-US" b="0" i="0" u="none" strike="noStrike" cap="none" dirty="0">
                <a:solidFill>
                  <a:srgbClr val="FF0000"/>
                </a:solidFill>
                <a:effectLst/>
                <a:sym typeface="Arial"/>
              </a:rPr>
              <a:t>This slide shows two pictures of Adderall, which is a medication that some people have prescribed by their doctor. The picture on the left is Adderall from a pharmacy and the picture on the right is a fake Adderall that might contain fentanyl that could lead to an overdose. </a:t>
            </a:r>
            <a:r>
              <a:rPr lang="en-US" b="0" i="0" u="none" strike="noStrike" cap="none" dirty="0">
                <a:solidFill>
                  <a:srgbClr val="000000"/>
                </a:solidFill>
                <a:effectLst/>
                <a:sym typeface="Arial"/>
              </a:rPr>
              <a:t>It is really difficult/impossible to tell the pills apart and that is why it is so important to not take any pills that are not your prescription. Why do you think fake pills are made to look that way?”</a:t>
            </a:r>
            <a:endParaRPr lang="en-US"/>
          </a:p>
          <a:p>
            <a:pPr marL="139700" lvl="0" indent="0" algn="l">
              <a:spcBef>
                <a:spcPts val="0"/>
              </a:spcBef>
              <a:spcAft>
                <a:spcPts val="0"/>
              </a:spcAft>
              <a:buNone/>
            </a:pPr>
            <a:endParaRPr lang="en-US" dirty="0"/>
          </a:p>
        </p:txBody>
      </p:sp>
      <p:sp>
        <p:nvSpPr>
          <p:cNvPr id="137" name="Google Shape;137;g2b661039161_0_2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c6f9e470d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c6f9e470d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Calibri"/>
                <a:ea typeface="Calibri"/>
                <a:cs typeface="Calibri"/>
                <a:sym typeface="Calibri"/>
              </a:rPr>
              <a:t>Ask a few students for a response to how they think our community has been impacted by opioids/fentanyl.</a:t>
            </a:r>
            <a:endParaRPr dirty="0">
              <a:solidFill>
                <a:schemeClr val="dk1"/>
              </a:solidFill>
              <a:latin typeface="Calibri"/>
              <a:ea typeface="Calibri"/>
              <a:cs typeface="Calibri"/>
              <a:sym typeface="Calibri"/>
            </a:endParaRPr>
          </a:p>
          <a:p>
            <a:pPr marL="0" lvl="0" indent="0" algn="l">
              <a:spcBef>
                <a:spcPts val="0"/>
              </a:spcBef>
              <a:spcAft>
                <a:spcPts val="0"/>
              </a:spcAft>
              <a:buNone/>
            </a:pPr>
            <a:endParaRPr lang="en" dirty="0">
              <a:solidFill>
                <a:schemeClr val="tx1"/>
              </a:solidFill>
              <a:latin typeface="Calibri"/>
              <a:ea typeface="Calibri"/>
              <a:cs typeface="Calibri"/>
            </a:endParaRPr>
          </a:p>
          <a:p>
            <a:pPr marL="0" indent="0">
              <a:buNone/>
            </a:pPr>
            <a:r>
              <a:rPr lang="en-US" dirty="0">
                <a:solidFill>
                  <a:schemeClr val="tx1"/>
                </a:solidFill>
              </a:rPr>
              <a:t>Say, "Next, we are going to look at some of the data around opioid overdoses in our state. When we talk about data, it is important to remember that each data point represents individuals whose passing has a profound impact on their loved ones and communities. Understanding overdose trends among communities in Oregon helps us better support their unique needs. By recognizing these patterns, we can work together to create effective, caring solutions that save lives. "</a:t>
            </a:r>
            <a:endParaRPr lang="en" dirty="0">
              <a:solidFill>
                <a:schemeClr val="tx1"/>
              </a:solidFill>
            </a:endParaRPr>
          </a:p>
          <a:p>
            <a:pPr marL="0" indent="0">
              <a:buNone/>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5" name="Google Shape;15;p2"/>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6" name="Google Shape;16;p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7" name="Google Shape;17;p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8" name="Google Shape;18;p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86"/>
        <p:cNvGrpSpPr/>
        <p:nvPr/>
      </p:nvGrpSpPr>
      <p:grpSpPr>
        <a:xfrm>
          <a:off x="0" y="0"/>
          <a:ext cx="0" cy="0"/>
          <a:chOff x="0" y="0"/>
          <a:chExt cx="0" cy="0"/>
        </a:xfrm>
      </p:grpSpPr>
      <p:sp>
        <p:nvSpPr>
          <p:cNvPr id="87" name="Google Shape;87;p1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b="0" i="0" u="none" strike="noStrike" cap="none">
                <a:solidFill>
                  <a:schemeClr val="lt1"/>
                </a:solidFill>
                <a:latin typeface="Calibri"/>
                <a:ea typeface="Calibri"/>
                <a:cs typeface="Calibri"/>
                <a:sym typeface="Calibri"/>
              </a:rPr>
              <a:t>v</a:t>
            </a:r>
            <a:endParaRPr sz="1400" b="0" i="0" u="none" strike="noStrike" cap="none">
              <a:solidFill>
                <a:schemeClr val="lt1"/>
              </a:solidFill>
              <a:latin typeface="Calibri"/>
              <a:ea typeface="Calibri"/>
              <a:cs typeface="Calibri"/>
              <a:sym typeface="Calibri"/>
            </a:endParaRPr>
          </a:p>
        </p:txBody>
      </p:sp>
      <p:sp>
        <p:nvSpPr>
          <p:cNvPr id="88" name="Google Shape;88;p1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9" name="Google Shape;89;p1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0" name="Google Shape;90;p1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91" name="Google Shape;91;p11"/>
          <p:cNvSpPr txBox="1">
            <a:spLocks noGrp="1"/>
          </p:cNvSpPr>
          <p:nvPr>
            <p:ph type="body" idx="1"/>
          </p:nvPr>
        </p:nvSpPr>
        <p:spPr>
          <a:xfrm>
            <a:off x="537882" y="494969"/>
            <a:ext cx="8088300" cy="4049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92"/>
        <p:cNvGrpSpPr/>
        <p:nvPr/>
      </p:nvGrpSpPr>
      <p:grpSpPr>
        <a:xfrm>
          <a:off x="0" y="0"/>
          <a:ext cx="0" cy="0"/>
          <a:chOff x="0" y="0"/>
          <a:chExt cx="0" cy="0"/>
        </a:xfrm>
      </p:grpSpPr>
      <p:sp>
        <p:nvSpPr>
          <p:cNvPr id="93" name="Google Shape;93;p1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94" name="Google Shape;94;p12"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95" name="Google Shape;95;p12"/>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6" name="Google Shape;96;p1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7" name="Google Shape;97;p1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8" name="Google Shape;98;p1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99" name="Google Shape;99;p12"/>
          <p:cNvSpPr txBox="1">
            <a:spLocks noGrp="1"/>
          </p:cNvSpPr>
          <p:nvPr>
            <p:ph type="subTitle" idx="1"/>
          </p:nvPr>
        </p:nvSpPr>
        <p:spPr>
          <a:xfrm>
            <a:off x="1143000" y="3002388"/>
            <a:ext cx="6858000" cy="6606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3"/>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2" name="Google Shape;102;p13"/>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3"/>
        <p:cNvGrpSpPr/>
        <p:nvPr/>
      </p:nvGrpSpPr>
      <p:grpSpPr>
        <a:xfrm>
          <a:off x="0" y="0"/>
          <a:ext cx="0" cy="0"/>
          <a:chOff x="0" y="0"/>
          <a:chExt cx="0" cy="0"/>
        </a:xfrm>
      </p:grpSpPr>
      <p:sp>
        <p:nvSpPr>
          <p:cNvPr id="104" name="Google Shape;104;p14"/>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5" name="Google Shape;105;p14"/>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106" name="Google Shape;106;p14"/>
          <p:cNvSpPr txBox="1">
            <a:spLocks noGrp="1"/>
          </p:cNvSpPr>
          <p:nvPr>
            <p:ph type="title"/>
          </p:nvPr>
        </p:nvSpPr>
        <p:spPr>
          <a:xfrm>
            <a:off x="265500" y="1151100"/>
            <a:ext cx="4045200" cy="1564500"/>
          </a:xfrm>
          <a:prstGeom prst="rect">
            <a:avLst/>
          </a:prstGeom>
        </p:spPr>
        <p:txBody>
          <a:bodyPr spcFirstLastPara="1" wrap="square" lIns="68575" tIns="34275" rIns="68575" bIns="3427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07" name="Google Shape;107;p14"/>
          <p:cNvSpPr txBox="1">
            <a:spLocks noGrp="1"/>
          </p:cNvSpPr>
          <p:nvPr>
            <p:ph type="subTitle" idx="1"/>
          </p:nvPr>
        </p:nvSpPr>
        <p:spPr>
          <a:xfrm>
            <a:off x="265500" y="2769001"/>
            <a:ext cx="4045200" cy="1269300"/>
          </a:xfrm>
          <a:prstGeom prst="rect">
            <a:avLst/>
          </a:prstGeom>
        </p:spPr>
        <p:txBody>
          <a:bodyPr spcFirstLastPara="1" wrap="square" lIns="68575" tIns="34275" rIns="68575" bIns="34275" anchor="t" anchorCtr="0">
            <a:normAutofit/>
          </a:bodyPr>
          <a:lstStyle>
            <a:lvl1pPr lvl="0" algn="ctr" rtl="0">
              <a:lnSpc>
                <a:spcPct val="100000"/>
              </a:lnSpc>
              <a:spcBef>
                <a:spcPts val="800"/>
              </a:spcBef>
              <a:spcAft>
                <a:spcPts val="0"/>
              </a:spcAft>
              <a:buSzPts val="2100"/>
              <a:buNone/>
              <a:defRPr sz="2100"/>
            </a:lvl1pPr>
            <a:lvl2pPr lvl="1" algn="ctr" rtl="0">
              <a:lnSpc>
                <a:spcPct val="100000"/>
              </a:lnSpc>
              <a:spcBef>
                <a:spcPts val="400"/>
              </a:spcBef>
              <a:spcAft>
                <a:spcPts val="0"/>
              </a:spcAft>
              <a:buSzPts val="2100"/>
              <a:buNone/>
              <a:defRPr sz="2100"/>
            </a:lvl2pPr>
            <a:lvl3pPr lvl="2" algn="ctr" rtl="0">
              <a:lnSpc>
                <a:spcPct val="100000"/>
              </a:lnSpc>
              <a:spcBef>
                <a:spcPts val="400"/>
              </a:spcBef>
              <a:spcAft>
                <a:spcPts val="0"/>
              </a:spcAft>
              <a:buSzPts val="2100"/>
              <a:buNone/>
              <a:defRPr sz="2100"/>
            </a:lvl3pPr>
            <a:lvl4pPr lvl="3" algn="ctr" rtl="0">
              <a:lnSpc>
                <a:spcPct val="100000"/>
              </a:lnSpc>
              <a:spcBef>
                <a:spcPts val="400"/>
              </a:spcBef>
              <a:spcAft>
                <a:spcPts val="0"/>
              </a:spcAft>
              <a:buSzPts val="2100"/>
              <a:buNone/>
              <a:defRPr sz="2100"/>
            </a:lvl4pPr>
            <a:lvl5pPr lvl="4" algn="ctr" rtl="0">
              <a:lnSpc>
                <a:spcPct val="100000"/>
              </a:lnSpc>
              <a:spcBef>
                <a:spcPts val="400"/>
              </a:spcBef>
              <a:spcAft>
                <a:spcPts val="0"/>
              </a:spcAft>
              <a:buSzPts val="2100"/>
              <a:buNone/>
              <a:defRPr sz="2100"/>
            </a:lvl5pPr>
            <a:lvl6pPr lvl="5" algn="ctr" rtl="0">
              <a:lnSpc>
                <a:spcPct val="100000"/>
              </a:lnSpc>
              <a:spcBef>
                <a:spcPts val="400"/>
              </a:spcBef>
              <a:spcAft>
                <a:spcPts val="0"/>
              </a:spcAft>
              <a:buSzPts val="2100"/>
              <a:buNone/>
              <a:defRPr sz="2100"/>
            </a:lvl6pPr>
            <a:lvl7pPr lvl="6" algn="ctr" rtl="0">
              <a:lnSpc>
                <a:spcPct val="100000"/>
              </a:lnSpc>
              <a:spcBef>
                <a:spcPts val="400"/>
              </a:spcBef>
              <a:spcAft>
                <a:spcPts val="0"/>
              </a:spcAft>
              <a:buSzPts val="2100"/>
              <a:buNone/>
              <a:defRPr sz="2100"/>
            </a:lvl7pPr>
            <a:lvl8pPr lvl="7" algn="ctr" rtl="0">
              <a:lnSpc>
                <a:spcPct val="100000"/>
              </a:lnSpc>
              <a:spcBef>
                <a:spcPts val="400"/>
              </a:spcBef>
              <a:spcAft>
                <a:spcPts val="0"/>
              </a:spcAft>
              <a:buSzPts val="2100"/>
              <a:buNone/>
              <a:defRPr sz="2100"/>
            </a:lvl8pPr>
            <a:lvl9pPr lvl="8" algn="ctr" rtl="0">
              <a:lnSpc>
                <a:spcPct val="100000"/>
              </a:lnSpc>
              <a:spcBef>
                <a:spcPts val="400"/>
              </a:spcBef>
              <a:spcAft>
                <a:spcPts val="0"/>
              </a:spcAft>
              <a:buSzPts val="2100"/>
              <a:buNone/>
              <a:defRPr sz="2100"/>
            </a:lvl9pPr>
          </a:lstStyle>
          <a:p>
            <a:endParaRPr/>
          </a:p>
        </p:txBody>
      </p:sp>
      <p:sp>
        <p:nvSpPr>
          <p:cNvPr id="108" name="Google Shape;108;p14"/>
          <p:cNvSpPr txBox="1">
            <a:spLocks noGrp="1"/>
          </p:cNvSpPr>
          <p:nvPr>
            <p:ph type="body" idx="2"/>
          </p:nvPr>
        </p:nvSpPr>
        <p:spPr>
          <a:xfrm>
            <a:off x="4939500" y="724200"/>
            <a:ext cx="3837000" cy="3695100"/>
          </a:xfrm>
          <a:prstGeom prst="rect">
            <a:avLst/>
          </a:prstGeom>
        </p:spPr>
        <p:txBody>
          <a:bodyPr spcFirstLastPara="1" wrap="square" lIns="68575" tIns="34275" rIns="68575" bIns="34275" anchor="ctr" anchorCtr="0">
            <a:normAutofit/>
          </a:bodyPr>
          <a:lstStyle>
            <a:lvl1pPr marL="457200" lvl="0" indent="-342900" rtl="0">
              <a:spcBef>
                <a:spcPts val="800"/>
              </a:spcBef>
              <a:spcAft>
                <a:spcPts val="0"/>
              </a:spcAft>
              <a:buClr>
                <a:schemeClr val="lt1"/>
              </a:buClr>
              <a:buSzPts val="1800"/>
              <a:buChar char="•"/>
              <a:defRPr>
                <a:solidFill>
                  <a:schemeClr val="lt1"/>
                </a:solidFill>
              </a:defRPr>
            </a:lvl1pPr>
            <a:lvl2pPr marL="914400" lvl="1" indent="-342900" rtl="0">
              <a:spcBef>
                <a:spcPts val="400"/>
              </a:spcBef>
              <a:spcAft>
                <a:spcPts val="0"/>
              </a:spcAft>
              <a:buClr>
                <a:schemeClr val="lt1"/>
              </a:buClr>
              <a:buSzPts val="1800"/>
              <a:buChar char="•"/>
              <a:defRPr>
                <a:solidFill>
                  <a:schemeClr val="lt1"/>
                </a:solidFill>
              </a:defRPr>
            </a:lvl2pPr>
            <a:lvl3pPr marL="1371600" lvl="2" indent="-342900" rtl="0">
              <a:spcBef>
                <a:spcPts val="400"/>
              </a:spcBef>
              <a:spcAft>
                <a:spcPts val="0"/>
              </a:spcAft>
              <a:buClr>
                <a:schemeClr val="lt1"/>
              </a:buClr>
              <a:buSzPts val="1800"/>
              <a:buChar char="•"/>
              <a:defRPr>
                <a:solidFill>
                  <a:schemeClr val="lt1"/>
                </a:solidFill>
              </a:defRPr>
            </a:lvl3pPr>
            <a:lvl4pPr marL="1828800" lvl="3" indent="-342900" rtl="0">
              <a:spcBef>
                <a:spcPts val="400"/>
              </a:spcBef>
              <a:spcAft>
                <a:spcPts val="0"/>
              </a:spcAft>
              <a:buClr>
                <a:schemeClr val="lt1"/>
              </a:buClr>
              <a:buSzPts val="1800"/>
              <a:buChar char="•"/>
              <a:defRPr>
                <a:solidFill>
                  <a:schemeClr val="lt1"/>
                </a:solidFill>
              </a:defRPr>
            </a:lvl4pPr>
            <a:lvl5pPr marL="2286000" lvl="4" indent="-342900" rtl="0">
              <a:spcBef>
                <a:spcPts val="400"/>
              </a:spcBef>
              <a:spcAft>
                <a:spcPts val="0"/>
              </a:spcAft>
              <a:buClr>
                <a:schemeClr val="lt1"/>
              </a:buClr>
              <a:buSzPts val="1800"/>
              <a:buChar char="•"/>
              <a:defRPr>
                <a:solidFill>
                  <a:schemeClr val="lt1"/>
                </a:solidFill>
              </a:defRPr>
            </a:lvl5pPr>
            <a:lvl6pPr marL="2743200" lvl="5" indent="-317500" rtl="0">
              <a:spcBef>
                <a:spcPts val="400"/>
              </a:spcBef>
              <a:spcAft>
                <a:spcPts val="0"/>
              </a:spcAft>
              <a:buClr>
                <a:schemeClr val="lt1"/>
              </a:buClr>
              <a:buSzPts val="1400"/>
              <a:buChar char="•"/>
              <a:defRPr>
                <a:solidFill>
                  <a:schemeClr val="lt1"/>
                </a:solidFill>
              </a:defRPr>
            </a:lvl6pPr>
            <a:lvl7pPr marL="3200400" lvl="6" indent="-317500" rtl="0">
              <a:spcBef>
                <a:spcPts val="400"/>
              </a:spcBef>
              <a:spcAft>
                <a:spcPts val="0"/>
              </a:spcAft>
              <a:buClr>
                <a:schemeClr val="lt1"/>
              </a:buClr>
              <a:buSzPts val="1400"/>
              <a:buChar char="•"/>
              <a:defRPr>
                <a:solidFill>
                  <a:schemeClr val="lt1"/>
                </a:solidFill>
              </a:defRPr>
            </a:lvl7pPr>
            <a:lvl8pPr marL="3657600" lvl="7" indent="-317500" rtl="0">
              <a:spcBef>
                <a:spcPts val="400"/>
              </a:spcBef>
              <a:spcAft>
                <a:spcPts val="0"/>
              </a:spcAft>
              <a:buClr>
                <a:schemeClr val="lt1"/>
              </a:buClr>
              <a:buSzPts val="1400"/>
              <a:buChar char="•"/>
              <a:defRPr>
                <a:solidFill>
                  <a:schemeClr val="lt1"/>
                </a:solidFill>
              </a:defRPr>
            </a:lvl8pPr>
            <a:lvl9pPr marL="4114800" lvl="8" indent="-317500" rtl="0">
              <a:spcBef>
                <a:spcPts val="400"/>
              </a:spcBef>
              <a:spcAft>
                <a:spcPts val="0"/>
              </a:spcAft>
              <a:buClr>
                <a:schemeClr val="lt1"/>
              </a:buClr>
              <a:buSzPts val="1400"/>
              <a:buChar char="•"/>
              <a:defRPr>
                <a:solidFill>
                  <a:schemeClr val="lt1"/>
                </a:solidFill>
              </a:defRPr>
            </a:lvl9pPr>
          </a:lstStyle>
          <a:p>
            <a:endParaRPr/>
          </a:p>
        </p:txBody>
      </p:sp>
      <p:sp>
        <p:nvSpPr>
          <p:cNvPr id="109" name="Google Shape;109;p14"/>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10"/>
        <p:cNvGrpSpPr/>
        <p:nvPr/>
      </p:nvGrpSpPr>
      <p:grpSpPr>
        <a:xfrm>
          <a:off x="0" y="0"/>
          <a:ext cx="0" cy="0"/>
          <a:chOff x="0" y="0"/>
          <a:chExt cx="0" cy="0"/>
        </a:xfrm>
      </p:grpSpPr>
      <p:grpSp>
        <p:nvGrpSpPr>
          <p:cNvPr id="111" name="Google Shape;111;p15"/>
          <p:cNvGrpSpPr/>
          <p:nvPr/>
        </p:nvGrpSpPr>
        <p:grpSpPr>
          <a:xfrm>
            <a:off x="6098378" y="5"/>
            <a:ext cx="3045625" cy="2030570"/>
            <a:chOff x="6098378" y="5"/>
            <a:chExt cx="3045625" cy="2030570"/>
          </a:xfrm>
        </p:grpSpPr>
        <p:sp>
          <p:nvSpPr>
            <p:cNvPr id="112" name="Google Shape;112;p15"/>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5"/>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5"/>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5"/>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5"/>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117;p15"/>
          <p:cNvSpPr txBox="1">
            <a:spLocks noGrp="1"/>
          </p:cNvSpPr>
          <p:nvPr>
            <p:ph type="title"/>
          </p:nvPr>
        </p:nvSpPr>
        <p:spPr>
          <a:xfrm>
            <a:off x="598100" y="2152347"/>
            <a:ext cx="8222100" cy="838800"/>
          </a:xfrm>
          <a:prstGeom prst="rect">
            <a:avLst/>
          </a:prstGeom>
        </p:spPr>
        <p:txBody>
          <a:bodyPr spcFirstLastPara="1" wrap="square" lIns="68575" tIns="34275" rIns="68575" bIns="34275" anchor="ctr" anchorCtr="0">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18" name="Google Shape;118;p15"/>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9"/>
        <p:cNvGrpSpPr/>
        <p:nvPr/>
      </p:nvGrpSpPr>
      <p:grpSpPr>
        <a:xfrm>
          <a:off x="0" y="0"/>
          <a:ext cx="0" cy="0"/>
          <a:chOff x="0" y="0"/>
          <a:chExt cx="0" cy="0"/>
        </a:xfrm>
      </p:grpSpPr>
      <p:grpSp>
        <p:nvGrpSpPr>
          <p:cNvPr id="120" name="Google Shape;120;p16"/>
          <p:cNvGrpSpPr/>
          <p:nvPr/>
        </p:nvGrpSpPr>
        <p:grpSpPr>
          <a:xfrm>
            <a:off x="0" y="3903669"/>
            <a:ext cx="9144000" cy="1239925"/>
            <a:chOff x="0" y="3903669"/>
            <a:chExt cx="9144000" cy="1239925"/>
          </a:xfrm>
        </p:grpSpPr>
        <p:sp>
          <p:nvSpPr>
            <p:cNvPr id="121" name="Google Shape;121;p16"/>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6"/>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6"/>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6"/>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26;p16"/>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7" name="Google Shape;127;p16"/>
          <p:cNvSpPr txBox="1">
            <a:spLocks noGrp="1"/>
          </p:cNvSpPr>
          <p:nvPr>
            <p:ph type="body" idx="1"/>
          </p:nvPr>
        </p:nvSpPr>
        <p:spPr>
          <a:xfrm>
            <a:off x="311700" y="1229875"/>
            <a:ext cx="8520600" cy="3339000"/>
          </a:xfrm>
          <a:prstGeom prst="rect">
            <a:avLst/>
          </a:prstGeom>
        </p:spPr>
        <p:txBody>
          <a:bodyPr spcFirstLastPara="1" wrap="square" lIns="68575" tIns="34275" rIns="68575" bIns="34275" anchor="t" anchorCtr="0">
            <a:normAutofit/>
          </a:bodyPr>
          <a:lstStyle>
            <a:lvl1pPr marL="457200" lvl="0" indent="-342900" rtl="0">
              <a:spcBef>
                <a:spcPts val="800"/>
              </a:spcBef>
              <a:spcAft>
                <a:spcPts val="0"/>
              </a:spcAft>
              <a:buSzPts val="1800"/>
              <a:buChar char="•"/>
              <a:defRPr/>
            </a:lvl1pPr>
            <a:lvl2pPr marL="914400" lvl="1" indent="-342900" rtl="0">
              <a:spcBef>
                <a:spcPts val="400"/>
              </a:spcBef>
              <a:spcAft>
                <a:spcPts val="0"/>
              </a:spcAft>
              <a:buSzPts val="1800"/>
              <a:buChar char="•"/>
              <a:defRPr/>
            </a:lvl2pPr>
            <a:lvl3pPr marL="1371600" lvl="2" indent="-342900" rtl="0">
              <a:spcBef>
                <a:spcPts val="400"/>
              </a:spcBef>
              <a:spcAft>
                <a:spcPts val="0"/>
              </a:spcAft>
              <a:buSzPts val="1800"/>
              <a:buChar char="•"/>
              <a:defRPr/>
            </a:lvl3pPr>
            <a:lvl4pPr marL="1828800" lvl="3" indent="-342900" rtl="0">
              <a:spcBef>
                <a:spcPts val="400"/>
              </a:spcBef>
              <a:spcAft>
                <a:spcPts val="0"/>
              </a:spcAft>
              <a:buSzPts val="1800"/>
              <a:buChar char="•"/>
              <a:defRPr/>
            </a:lvl4pPr>
            <a:lvl5pPr marL="2286000" lvl="4" indent="-342900" rtl="0">
              <a:spcBef>
                <a:spcPts val="400"/>
              </a:spcBef>
              <a:spcAft>
                <a:spcPts val="0"/>
              </a:spcAft>
              <a:buSzPts val="18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128" name="Google Shape;128;p16"/>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19"/>
        <p:cNvGrpSpPr/>
        <p:nvPr/>
      </p:nvGrpSpPr>
      <p:grpSpPr>
        <a:xfrm>
          <a:off x="0" y="0"/>
          <a:ext cx="0" cy="0"/>
          <a:chOff x="0" y="0"/>
          <a:chExt cx="0" cy="0"/>
        </a:xfrm>
      </p:grpSpPr>
      <p:sp>
        <p:nvSpPr>
          <p:cNvPr id="20" name="Google Shape;20;p3"/>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21" name="Google Shape;21;p3"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22" name="Google Shape;22;p3"/>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 name="Google Shape;23;p3"/>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4" name="Google Shape;24;p3"/>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5" name="Google Shape;25;p3"/>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descr="Twitter icon"/>
          <p:cNvPicPr preferRelativeResize="0"/>
          <p:nvPr/>
        </p:nvPicPr>
        <p:blipFill rotWithShape="1">
          <a:blip r:embed="rId3">
            <a:alphaModFix/>
          </a:blip>
          <a:srcRect/>
          <a:stretch/>
        </p:blipFill>
        <p:spPr>
          <a:xfrm>
            <a:off x="2038718" y="3032551"/>
            <a:ext cx="375030" cy="375030"/>
          </a:xfrm>
          <a:prstGeom prst="rect">
            <a:avLst/>
          </a:prstGeom>
          <a:noFill/>
          <a:ln>
            <a:noFill/>
          </a:ln>
        </p:spPr>
      </p:pic>
      <p:pic>
        <p:nvPicPr>
          <p:cNvPr id="27" name="Google Shape;27;p3" descr="Facebook icon"/>
          <p:cNvPicPr preferRelativeResize="0"/>
          <p:nvPr/>
        </p:nvPicPr>
        <p:blipFill rotWithShape="1">
          <a:blip r:embed="rId4">
            <a:alphaModFix/>
          </a:blip>
          <a:srcRect/>
          <a:stretch/>
        </p:blipFill>
        <p:spPr>
          <a:xfrm>
            <a:off x="6768720" y="3032551"/>
            <a:ext cx="375030" cy="375030"/>
          </a:xfrm>
          <a:prstGeom prst="rect">
            <a:avLst/>
          </a:prstGeom>
          <a:noFill/>
          <a:ln>
            <a:noFill/>
          </a:ln>
        </p:spPr>
      </p:pic>
      <p:sp>
        <p:nvSpPr>
          <p:cNvPr id="28" name="Google Shape;28;p3"/>
          <p:cNvSpPr txBox="1"/>
          <p:nvPr/>
        </p:nvSpPr>
        <p:spPr>
          <a:xfrm>
            <a:off x="2038718" y="3032551"/>
            <a:ext cx="5105100" cy="3462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accent1"/>
              </a:buClr>
              <a:buSzPts val="1800"/>
              <a:buFont typeface="Calibri"/>
              <a:buNone/>
            </a:pPr>
            <a:r>
              <a:rPr lang="en" sz="1800" b="0" i="0" u="none" strike="noStrike" cap="none">
                <a:solidFill>
                  <a:schemeClr val="accent1"/>
                </a:solidFill>
                <a:latin typeface="Calibri"/>
                <a:ea typeface="Calibri"/>
                <a:cs typeface="Calibri"/>
                <a:sym typeface="Calibri"/>
              </a:rPr>
              <a:t>twitter.com/ORDeptEd | fb.com/ORDeptEd</a:t>
            </a:r>
            <a:endParaRPr sz="1800" b="0" i="0" u="none" strike="noStrike" cap="none">
              <a:solidFill>
                <a:schemeClr val="accen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Google Shape;31;p4"/>
          <p:cNvSpPr txBox="1">
            <a:spLocks noGrp="1"/>
          </p:cNvSpPr>
          <p:nvPr>
            <p:ph type="body" idx="1"/>
          </p:nvPr>
        </p:nvSpPr>
        <p:spPr>
          <a:xfrm>
            <a:off x="537882" y="1369219"/>
            <a:ext cx="39771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Google Shape;32;p4"/>
          <p:cNvSpPr txBox="1">
            <a:spLocks noGrp="1"/>
          </p:cNvSpPr>
          <p:nvPr>
            <p:ph type="body" idx="2"/>
          </p:nvPr>
        </p:nvSpPr>
        <p:spPr>
          <a:xfrm>
            <a:off x="4629150" y="1369219"/>
            <a:ext cx="39972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Google Shape;33;p4"/>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Google Shape;34;p4"/>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Google Shape;35;p4"/>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36"/>
        <p:cNvGrpSpPr/>
        <p:nvPr/>
      </p:nvGrpSpPr>
      <p:grpSpPr>
        <a:xfrm>
          <a:off x="0" y="0"/>
          <a:ext cx="0" cy="0"/>
          <a:chOff x="0" y="0"/>
          <a:chExt cx="0" cy="0"/>
        </a:xfrm>
      </p:grpSpPr>
      <p:sp>
        <p:nvSpPr>
          <p:cNvPr id="37" name="Google Shape;37;p5"/>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8" name="Google Shape;38;p5"/>
          <p:cNvSpPr/>
          <p:nvPr/>
        </p:nvSpPr>
        <p:spPr>
          <a:xfrm>
            <a:off x="154641" y="4461062"/>
            <a:ext cx="8831400" cy="5244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39" name="Google Shape;39;p5" descr="Decorative line break"/>
          <p:cNvPicPr preferRelativeResize="0"/>
          <p:nvPr/>
        </p:nvPicPr>
        <p:blipFill rotWithShape="1">
          <a:blip r:embed="rId2">
            <a:alphaModFix/>
          </a:blip>
          <a:srcRect/>
          <a:stretch/>
        </p:blipFill>
        <p:spPr>
          <a:xfrm>
            <a:off x="4089652" y="2604100"/>
            <a:ext cx="964694" cy="18288"/>
          </a:xfrm>
          <a:prstGeom prst="rect">
            <a:avLst/>
          </a:prstGeom>
          <a:noFill/>
          <a:ln>
            <a:noFill/>
          </a:ln>
        </p:spPr>
      </p:pic>
      <p:sp>
        <p:nvSpPr>
          <p:cNvPr id="40" name="Google Shape;40;p5"/>
          <p:cNvSpPr txBox="1">
            <a:spLocks noGrp="1"/>
          </p:cNvSpPr>
          <p:nvPr>
            <p:ph type="ctrTitle"/>
          </p:nvPr>
        </p:nvSpPr>
        <p:spPr>
          <a:xfrm>
            <a:off x="1143000" y="1865026"/>
            <a:ext cx="6858000" cy="7674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accent1"/>
              </a:buClr>
              <a:buSzPts val="4100"/>
              <a:buFont typeface="Calibri"/>
              <a:buNone/>
              <a:defRPr sz="4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1" name="Google Shape;41;p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42" name="Google Shape;42;p5"/>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Google Shape;43;p5"/>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Google Shape;44;p5"/>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45" name="Google Shape;45;p5" descr="Oregon Department of Education Logo"/>
          <p:cNvPicPr preferRelativeResize="0"/>
          <p:nvPr/>
        </p:nvPicPr>
        <p:blipFill rotWithShape="1">
          <a:blip r:embed="rId3">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46"/>
        <p:cNvGrpSpPr/>
        <p:nvPr/>
      </p:nvGrpSpPr>
      <p:grpSpPr>
        <a:xfrm>
          <a:off x="0" y="0"/>
          <a:ext cx="0" cy="0"/>
          <a:chOff x="0" y="0"/>
          <a:chExt cx="0" cy="0"/>
        </a:xfrm>
      </p:grpSpPr>
      <p:sp>
        <p:nvSpPr>
          <p:cNvPr id="47" name="Google Shape;47;p6"/>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48" name="Google Shape;48;p6"/>
          <p:cNvSpPr/>
          <p:nvPr/>
        </p:nvSpPr>
        <p:spPr>
          <a:xfrm>
            <a:off x="154640" y="1866568"/>
            <a:ext cx="8831400" cy="14253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49" name="Google Shape;49;p6"/>
          <p:cNvSpPr txBox="1">
            <a:spLocks noGrp="1"/>
          </p:cNvSpPr>
          <p:nvPr>
            <p:ph type="ctrTitle"/>
          </p:nvPr>
        </p:nvSpPr>
        <p:spPr>
          <a:xfrm>
            <a:off x="537883" y="1866568"/>
            <a:ext cx="8088300" cy="14253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1"/>
              </a:buClr>
              <a:buSzPts val="5100"/>
              <a:buFont typeface="Calibri"/>
              <a:buNone/>
              <a:defRPr sz="5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0" name="Google Shape;50;p6"/>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1" name="Google Shape;51;p6"/>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Google Shape;52;p6"/>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53" name="Google Shape;53;p6" descr="Oregon Department of Education Logo"/>
          <p:cNvPicPr preferRelativeResize="0"/>
          <p:nvPr/>
        </p:nvPicPr>
        <p:blipFill rotWithShape="1">
          <a:blip r:embed="rId2">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54"/>
        <p:cNvGrpSpPr/>
        <p:nvPr/>
      </p:nvGrpSpPr>
      <p:grpSpPr>
        <a:xfrm>
          <a:off x="0" y="0"/>
          <a:ext cx="0" cy="0"/>
          <a:chOff x="0" y="0"/>
          <a:chExt cx="0" cy="0"/>
        </a:xfrm>
      </p:grpSpPr>
      <p:sp>
        <p:nvSpPr>
          <p:cNvPr id="55" name="Google Shape;55;p7"/>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6" name="Google Shape;56;p7"/>
          <p:cNvSpPr/>
          <p:nvPr/>
        </p:nvSpPr>
        <p:spPr>
          <a:xfrm>
            <a:off x="154641" y="161365"/>
            <a:ext cx="8831400" cy="10479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7" name="Google Shape;57;p7"/>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8" name="Google Shape;58;p7"/>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Google Shape;59;p7"/>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7"/>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7"/>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62"/>
        <p:cNvGrpSpPr/>
        <p:nvPr/>
      </p:nvGrpSpPr>
      <p:grpSpPr>
        <a:xfrm>
          <a:off x="0" y="0"/>
          <a:ext cx="0" cy="0"/>
          <a:chOff x="0" y="0"/>
          <a:chExt cx="0" cy="0"/>
        </a:xfrm>
      </p:grpSpPr>
      <p:sp>
        <p:nvSpPr>
          <p:cNvPr id="63" name="Google Shape;63;p8"/>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4" name="Google Shape;64;p8"/>
          <p:cNvSpPr/>
          <p:nvPr/>
        </p:nvSpPr>
        <p:spPr>
          <a:xfrm>
            <a:off x="154642" y="161365"/>
            <a:ext cx="3547800" cy="4824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5" name="Google Shape;65;p8"/>
          <p:cNvSpPr txBox="1">
            <a:spLocks noGrp="1"/>
          </p:cNvSpPr>
          <p:nvPr>
            <p:ph type="title"/>
          </p:nvPr>
        </p:nvSpPr>
        <p:spPr>
          <a:xfrm>
            <a:off x="537883" y="584734"/>
            <a:ext cx="2949000" cy="1894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Clr>
                <a:schemeClr val="accent1"/>
              </a:buClr>
              <a:buSzPts val="3300"/>
              <a:buFont typeface="Calibri"/>
              <a:buNone/>
              <a:defRPr sz="3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6" name="Google Shape;66;p8"/>
          <p:cNvSpPr txBox="1">
            <a:spLocks noGrp="1"/>
          </p:cNvSpPr>
          <p:nvPr>
            <p:ph type="body" idx="1"/>
          </p:nvPr>
        </p:nvSpPr>
        <p:spPr>
          <a:xfrm>
            <a:off x="3887391" y="584735"/>
            <a:ext cx="4629000" cy="3811200"/>
          </a:xfrm>
          <a:prstGeom prst="rect">
            <a:avLst/>
          </a:prstGeom>
          <a:noFill/>
          <a:ln>
            <a:noFill/>
          </a:ln>
        </p:spPr>
        <p:txBody>
          <a:bodyPr spcFirstLastPara="1" wrap="square" lIns="68575" tIns="34275" rIns="68575" bIns="34275" anchor="t" anchorCtr="0">
            <a:normAutofit/>
          </a:bodyPr>
          <a:lstStyle>
            <a:lvl1pPr marL="457200" lvl="0" indent="-342900" algn="l">
              <a:lnSpc>
                <a:spcPct val="90000"/>
              </a:lnSpc>
              <a:spcBef>
                <a:spcPts val="800"/>
              </a:spcBef>
              <a:spcAft>
                <a:spcPts val="0"/>
              </a:spcAft>
              <a:buClr>
                <a:schemeClr val="dk1"/>
              </a:buClr>
              <a:buSzPts val="1800"/>
              <a:buChar char="•"/>
              <a:defRPr sz="1800"/>
            </a:lvl1pPr>
            <a:lvl2pPr marL="914400" lvl="1" indent="-342900" algn="l">
              <a:lnSpc>
                <a:spcPct val="90000"/>
              </a:lnSpc>
              <a:spcBef>
                <a:spcPts val="400"/>
              </a:spcBef>
              <a:spcAft>
                <a:spcPts val="0"/>
              </a:spcAft>
              <a:buClr>
                <a:schemeClr val="dk1"/>
              </a:buClr>
              <a:buSzPts val="1800"/>
              <a:buChar char="•"/>
              <a:defRPr sz="1800"/>
            </a:lvl2pPr>
            <a:lvl3pPr marL="1371600" lvl="2" indent="-342900" algn="l">
              <a:lnSpc>
                <a:spcPct val="90000"/>
              </a:lnSpc>
              <a:spcBef>
                <a:spcPts val="400"/>
              </a:spcBef>
              <a:spcAft>
                <a:spcPts val="0"/>
              </a:spcAft>
              <a:buClr>
                <a:schemeClr val="dk1"/>
              </a:buClr>
              <a:buSzPts val="1800"/>
              <a:buChar char="•"/>
              <a:defRPr sz="1800"/>
            </a:lvl3pPr>
            <a:lvl4pPr marL="1828800" lvl="3" indent="-342900" algn="l">
              <a:lnSpc>
                <a:spcPct val="90000"/>
              </a:lnSpc>
              <a:spcBef>
                <a:spcPts val="400"/>
              </a:spcBef>
              <a:spcAft>
                <a:spcPts val="0"/>
              </a:spcAft>
              <a:buClr>
                <a:schemeClr val="dk1"/>
              </a:buClr>
              <a:buSzPts val="1800"/>
              <a:buChar char="•"/>
              <a:defRPr sz="1800"/>
            </a:lvl4pPr>
            <a:lvl5pPr marL="2286000" lvl="4" indent="-342900" algn="l">
              <a:lnSpc>
                <a:spcPct val="90000"/>
              </a:lnSpc>
              <a:spcBef>
                <a:spcPts val="400"/>
              </a:spcBef>
              <a:spcAft>
                <a:spcPts val="0"/>
              </a:spcAft>
              <a:buClr>
                <a:schemeClr val="dk1"/>
              </a:buClr>
              <a:buSzPts val="1800"/>
              <a:buChar char="•"/>
              <a:defRPr sz="18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67" name="Google Shape;67;p8"/>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 name="Google Shape;68;p8"/>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 name="Google Shape;69;p8"/>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8"/>
          <p:cNvSpPr>
            <a:spLocks noGrp="1"/>
          </p:cNvSpPr>
          <p:nvPr>
            <p:ph type="pic" idx="2"/>
          </p:nvPr>
        </p:nvSpPr>
        <p:spPr>
          <a:xfrm>
            <a:off x="537883" y="2655094"/>
            <a:ext cx="2949000" cy="1740600"/>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71"/>
        <p:cNvGrpSpPr/>
        <p:nvPr/>
      </p:nvGrpSpPr>
      <p:grpSpPr>
        <a:xfrm>
          <a:off x="0" y="0"/>
          <a:ext cx="0" cy="0"/>
          <a:chOff x="0" y="0"/>
          <a:chExt cx="0" cy="0"/>
        </a:xfrm>
      </p:grpSpPr>
      <p:sp>
        <p:nvSpPr>
          <p:cNvPr id="72" name="Google Shape;72;p9"/>
          <p:cNvSpPr txBox="1">
            <a:spLocks noGrp="1"/>
          </p:cNvSpPr>
          <p:nvPr>
            <p:ph type="body" idx="1"/>
          </p:nvPr>
        </p:nvSpPr>
        <p:spPr>
          <a:xfrm>
            <a:off x="537882" y="1260872"/>
            <a:ext cx="3960300" cy="6180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1"/>
              </a:buClr>
              <a:buSzPts val="2400"/>
              <a:buNone/>
              <a:defRPr sz="2400" b="0">
                <a:solidFill>
                  <a:schemeClr val="accent1"/>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3" name="Google Shape;73;p9"/>
          <p:cNvSpPr txBox="1">
            <a:spLocks noGrp="1"/>
          </p:cNvSpPr>
          <p:nvPr>
            <p:ph type="body" idx="2"/>
          </p:nvPr>
        </p:nvSpPr>
        <p:spPr>
          <a:xfrm>
            <a:off x="537882" y="1878806"/>
            <a:ext cx="3960300" cy="2575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4" name="Google Shape;74;p9"/>
          <p:cNvSpPr txBox="1">
            <a:spLocks noGrp="1"/>
          </p:cNvSpPr>
          <p:nvPr>
            <p:ph type="body" idx="3"/>
          </p:nvPr>
        </p:nvSpPr>
        <p:spPr>
          <a:xfrm>
            <a:off x="4629150" y="1260872"/>
            <a:ext cx="3997200" cy="6180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1"/>
              </a:buClr>
              <a:buSzPts val="2400"/>
              <a:buNone/>
              <a:defRPr sz="2400" b="0">
                <a:solidFill>
                  <a:schemeClr val="accent1"/>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5" name="Google Shape;75;p9"/>
          <p:cNvSpPr txBox="1">
            <a:spLocks noGrp="1"/>
          </p:cNvSpPr>
          <p:nvPr>
            <p:ph type="body" idx="4"/>
          </p:nvPr>
        </p:nvSpPr>
        <p:spPr>
          <a:xfrm>
            <a:off x="4629150" y="1878806"/>
            <a:ext cx="3997200" cy="2575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6" name="Google Shape;76;p9"/>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7" name="Google Shape;77;p9"/>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Google Shape;78;p9"/>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79" name="Google Shape;79;p9"/>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80"/>
        <p:cNvGrpSpPr/>
        <p:nvPr/>
      </p:nvGrpSpPr>
      <p:grpSpPr>
        <a:xfrm>
          <a:off x="0" y="0"/>
          <a:ext cx="0" cy="0"/>
          <a:chOff x="0" y="0"/>
          <a:chExt cx="0" cy="0"/>
        </a:xfrm>
      </p:grpSpPr>
      <p:sp>
        <p:nvSpPr>
          <p:cNvPr id="81" name="Google Shape;81;p10"/>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82" name="Google Shape;82;p10"/>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3" name="Google Shape;83;p10"/>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4" name="Google Shape;84;p10"/>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85" name="Google Shape;85;p10"/>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595959"/>
              </a:solidFill>
              <a:latin typeface="Calibri"/>
              <a:ea typeface="Calibri"/>
              <a:cs typeface="Calibri"/>
              <a:sym typeface="Calibri"/>
            </a:endParaRPr>
          </a:p>
        </p:txBody>
      </p:sp>
      <p:sp>
        <p:nvSpPr>
          <p:cNvPr id="7" name="Google Shape;7;p1"/>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marR="0" lvl="0" algn="l" rtl="0">
              <a:lnSpc>
                <a:spcPct val="90000"/>
              </a:lnSpc>
              <a:spcBef>
                <a:spcPts val="0"/>
              </a:spcBef>
              <a:spcAft>
                <a:spcPts val="0"/>
              </a:spcAft>
              <a:buClr>
                <a:schemeClr val="accent1"/>
              </a:buClr>
              <a:buSzPts val="3300"/>
              <a:buFont typeface="Calibri"/>
              <a:buNone/>
              <a:defRPr sz="3300" b="0" i="0" u="none" strike="noStrike" cap="non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marR="0" lvl="0" indent="-342900" algn="l" rtl="0">
              <a:lnSpc>
                <a:spcPct val="90000"/>
              </a:lnSpc>
              <a:spcBef>
                <a:spcPts val="8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595959"/>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595959"/>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595959"/>
                </a:solidFill>
                <a:latin typeface="Calibri"/>
                <a:ea typeface="Calibri"/>
                <a:cs typeface="Calibri"/>
                <a:sym typeface="Calibri"/>
              </a:defRPr>
            </a:lvl1pPr>
            <a:lvl2pPr marL="0" marR="0" lvl="1" indent="0" algn="r" rtl="0">
              <a:spcBef>
                <a:spcPts val="0"/>
              </a:spcBef>
              <a:buNone/>
              <a:defRPr sz="900" b="0" i="0" u="none" strike="noStrike" cap="none">
                <a:solidFill>
                  <a:srgbClr val="595959"/>
                </a:solidFill>
                <a:latin typeface="Calibri"/>
                <a:ea typeface="Calibri"/>
                <a:cs typeface="Calibri"/>
                <a:sym typeface="Calibri"/>
              </a:defRPr>
            </a:lvl2pPr>
            <a:lvl3pPr marL="0" marR="0" lvl="2" indent="0" algn="r" rtl="0">
              <a:spcBef>
                <a:spcPts val="0"/>
              </a:spcBef>
              <a:buNone/>
              <a:defRPr sz="900" b="0" i="0" u="none" strike="noStrike" cap="none">
                <a:solidFill>
                  <a:srgbClr val="595959"/>
                </a:solidFill>
                <a:latin typeface="Calibri"/>
                <a:ea typeface="Calibri"/>
                <a:cs typeface="Calibri"/>
                <a:sym typeface="Calibri"/>
              </a:defRPr>
            </a:lvl3pPr>
            <a:lvl4pPr marL="0" marR="0" lvl="3" indent="0" algn="r" rtl="0">
              <a:spcBef>
                <a:spcPts val="0"/>
              </a:spcBef>
              <a:buNone/>
              <a:defRPr sz="900" b="0" i="0" u="none" strike="noStrike" cap="none">
                <a:solidFill>
                  <a:srgbClr val="595959"/>
                </a:solidFill>
                <a:latin typeface="Calibri"/>
                <a:ea typeface="Calibri"/>
                <a:cs typeface="Calibri"/>
                <a:sym typeface="Calibri"/>
              </a:defRPr>
            </a:lvl4pPr>
            <a:lvl5pPr marL="0" marR="0" lvl="4" indent="0" algn="r" rtl="0">
              <a:spcBef>
                <a:spcPts val="0"/>
              </a:spcBef>
              <a:buNone/>
              <a:defRPr sz="900" b="0" i="0" u="none" strike="noStrike" cap="none">
                <a:solidFill>
                  <a:srgbClr val="595959"/>
                </a:solidFill>
                <a:latin typeface="Calibri"/>
                <a:ea typeface="Calibri"/>
                <a:cs typeface="Calibri"/>
                <a:sym typeface="Calibri"/>
              </a:defRPr>
            </a:lvl5pPr>
            <a:lvl6pPr marL="0" marR="0" lvl="5" indent="0" algn="r" rtl="0">
              <a:spcBef>
                <a:spcPts val="0"/>
              </a:spcBef>
              <a:buNone/>
              <a:defRPr sz="900" b="0" i="0" u="none" strike="noStrike" cap="none">
                <a:solidFill>
                  <a:srgbClr val="595959"/>
                </a:solidFill>
                <a:latin typeface="Calibri"/>
                <a:ea typeface="Calibri"/>
                <a:cs typeface="Calibri"/>
                <a:sym typeface="Calibri"/>
              </a:defRPr>
            </a:lvl6pPr>
            <a:lvl7pPr marL="0" marR="0" lvl="6" indent="0" algn="r" rtl="0">
              <a:spcBef>
                <a:spcPts val="0"/>
              </a:spcBef>
              <a:buNone/>
              <a:defRPr sz="900" b="0" i="0" u="none" strike="noStrike" cap="none">
                <a:solidFill>
                  <a:srgbClr val="595959"/>
                </a:solidFill>
                <a:latin typeface="Calibri"/>
                <a:ea typeface="Calibri"/>
                <a:cs typeface="Calibri"/>
                <a:sym typeface="Calibri"/>
              </a:defRPr>
            </a:lvl7pPr>
            <a:lvl8pPr marL="0" marR="0" lvl="7" indent="0" algn="r" rtl="0">
              <a:spcBef>
                <a:spcPts val="0"/>
              </a:spcBef>
              <a:buNone/>
              <a:defRPr sz="900" b="0" i="0" u="none" strike="noStrike" cap="none">
                <a:solidFill>
                  <a:srgbClr val="595959"/>
                </a:solidFill>
                <a:latin typeface="Calibri"/>
                <a:ea typeface="Calibri"/>
                <a:cs typeface="Calibri"/>
                <a:sym typeface="Calibri"/>
              </a:defRPr>
            </a:lvl8pPr>
            <a:lvl9pPr marL="0" marR="0" lvl="8" indent="0" algn="r" rtl="0">
              <a:spcBef>
                <a:spcPts val="0"/>
              </a:spcBef>
              <a:buNone/>
              <a:defRPr sz="900" b="0" i="0" u="none" strike="noStrike" cap="none">
                <a:solidFill>
                  <a:srgbClr val="59595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2" name="Google Shape;12;p1" descr="Decorative line break"/>
          <p:cNvPicPr preferRelativeResize="0"/>
          <p:nvPr/>
        </p:nvPicPr>
        <p:blipFill rotWithShape="1">
          <a:blip r:embed="rId17">
            <a:alphaModFix/>
          </a:blip>
          <a:srcRect/>
          <a:stretch/>
        </p:blipFill>
        <p:spPr>
          <a:xfrm>
            <a:off x="603503" y="1168770"/>
            <a:ext cx="964694" cy="1828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hyperlink" Target="https://oregoninjurydata.shinyapps.io/overdose/"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3.jpg"/><Relationship Id="rId4" Type="http://schemas.openxmlformats.org/officeDocument/2006/relationships/hyperlink" Target="http://www.youtube.com/watch?v=fXHn9w8e0R0"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QxZu0_ASft4"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7"/>
          <p:cNvSpPr txBox="1">
            <a:spLocks noGrp="1"/>
          </p:cNvSpPr>
          <p:nvPr>
            <p:ph type="ctrTitle"/>
          </p:nvPr>
        </p:nvSpPr>
        <p:spPr>
          <a:xfrm>
            <a:off x="1143000" y="1865026"/>
            <a:ext cx="6858000" cy="767400"/>
          </a:xfrm>
          <a:prstGeom prst="rect">
            <a:avLst/>
          </a:prstGeom>
          <a:noFill/>
          <a:ln>
            <a:noFill/>
          </a:ln>
        </p:spPr>
        <p:txBody>
          <a:bodyPr spcFirstLastPara="1" wrap="square" lIns="68575" tIns="34275" rIns="68575" bIns="34275" anchor="b" anchorCtr="0">
            <a:normAutofit fontScale="90000"/>
          </a:bodyPr>
          <a:lstStyle/>
          <a:p>
            <a:pPr marL="0" lvl="0" indent="0" algn="ctr" rtl="0">
              <a:lnSpc>
                <a:spcPct val="90000"/>
              </a:lnSpc>
              <a:spcBef>
                <a:spcPts val="0"/>
              </a:spcBef>
              <a:spcAft>
                <a:spcPts val="0"/>
              </a:spcAft>
              <a:buClr>
                <a:schemeClr val="accent1"/>
              </a:buClr>
              <a:buSzPct val="100000"/>
              <a:buFont typeface="Calibri"/>
              <a:buNone/>
            </a:pPr>
            <a:r>
              <a:rPr lang="en" dirty="0"/>
              <a:t>SB 238 Opioid/Fentanyl Prevention Lesson 7th Grade</a:t>
            </a:r>
            <a:endParaRPr dirty="0"/>
          </a:p>
        </p:txBody>
      </p:sp>
      <p:sp>
        <p:nvSpPr>
          <p:cNvPr id="2" name="Slide Number Placeholder 1">
            <a:extLst>
              <a:ext uri="{FF2B5EF4-FFF2-40B4-BE49-F238E27FC236}">
                <a16:creationId xmlns:a16="http://schemas.microsoft.com/office/drawing/2014/main" id="{31E5F037-C5D9-42FA-5EEA-EC4424736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t>1</a:t>
            </a:fld>
            <a:endParaRPr lang="en" sz="1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A526F-559F-2072-D18B-877A6847DAF7}"/>
              </a:ext>
            </a:extLst>
          </p:cNvPr>
          <p:cNvSpPr>
            <a:spLocks noGrp="1"/>
          </p:cNvSpPr>
          <p:nvPr>
            <p:ph type="title"/>
          </p:nvPr>
        </p:nvSpPr>
        <p:spPr/>
        <p:txBody>
          <a:bodyPr/>
          <a:lstStyle/>
          <a:p>
            <a:r>
              <a:rPr lang="en-US" dirty="0"/>
              <a:t>Oregon Overdose Deaths July 2019-June 2024</a:t>
            </a:r>
          </a:p>
        </p:txBody>
      </p:sp>
      <p:sp>
        <p:nvSpPr>
          <p:cNvPr id="3" name="Slide Number Placeholder 2">
            <a:extLst>
              <a:ext uri="{FF2B5EF4-FFF2-40B4-BE49-F238E27FC236}">
                <a16:creationId xmlns:a16="http://schemas.microsoft.com/office/drawing/2014/main" id="{98356CC3-948B-852E-7F5D-B7C3B2C771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2050" name="Chart 1" descr="Line graph depicting trend in Oregon overdose deaths from 2019-2024. A gray line representing fentanyl deaths trends upwards, surpassing other substances at the 2022 mark.">
            <a:extLst>
              <a:ext uri="{FF2B5EF4-FFF2-40B4-BE49-F238E27FC236}">
                <a16:creationId xmlns:a16="http://schemas.microsoft.com/office/drawing/2014/main" id="{C695B29E-D52A-3207-CDA6-8D2CB61F1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193" y="1291591"/>
            <a:ext cx="6771206" cy="33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FC09737-C97C-195C-971B-C0978461B472}"/>
              </a:ext>
            </a:extLst>
          </p:cNvPr>
          <p:cNvSpPr txBox="1"/>
          <p:nvPr/>
        </p:nvSpPr>
        <p:spPr>
          <a:xfrm>
            <a:off x="7603634" y="2872829"/>
            <a:ext cx="1315720" cy="769441"/>
          </a:xfrm>
          <a:prstGeom prst="rect">
            <a:avLst/>
          </a:prstGeom>
          <a:solidFill>
            <a:schemeClr val="bg1"/>
          </a:solidFill>
          <a:ln w="19050">
            <a:solidFill>
              <a:schemeClr val="accent3"/>
            </a:solidFill>
          </a:ln>
        </p:spPr>
        <p:txBody>
          <a:bodyPr wrap="square" lIns="91440" tIns="45720" rIns="91440" bIns="45720" rtlCol="0" anchor="t">
            <a:spAutoFit/>
          </a:bodyPr>
          <a:lstStyle/>
          <a:p>
            <a:r>
              <a:rPr lang="en-US" sz="1100" dirty="0">
                <a:latin typeface="Calibri"/>
                <a:ea typeface="Calibri"/>
                <a:cs typeface="Calibri"/>
              </a:rPr>
              <a:t>Fentanyl deaths exceeded Methamphetamine deaths in 2022</a:t>
            </a:r>
          </a:p>
        </p:txBody>
      </p:sp>
      <p:cxnSp>
        <p:nvCxnSpPr>
          <p:cNvPr id="7" name="Straight Arrow Connector 6" descr="Text box noting that fentanyl deaths exceeded methamphetamine deaths in 2022.">
            <a:extLst>
              <a:ext uri="{FF2B5EF4-FFF2-40B4-BE49-F238E27FC236}">
                <a16:creationId xmlns:a16="http://schemas.microsoft.com/office/drawing/2014/main" id="{F52F894A-452C-EB72-65D1-4C56EAA7D125}"/>
              </a:ext>
            </a:extLst>
          </p:cNvPr>
          <p:cNvCxnSpPr>
            <a:cxnSpLocks/>
          </p:cNvCxnSpPr>
          <p:nvPr/>
        </p:nvCxnSpPr>
        <p:spPr>
          <a:xfrm flipH="1">
            <a:off x="5349240" y="3257550"/>
            <a:ext cx="2254394" cy="0"/>
          </a:xfrm>
          <a:prstGeom prst="straightConnector1">
            <a:avLst/>
          </a:prstGeom>
          <a:ln w="19050">
            <a:tailEnd type="triangle"/>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CFBEE906-3C73-B6EB-AAA8-75BC124B0963}"/>
              </a:ext>
            </a:extLst>
          </p:cNvPr>
          <p:cNvSpPr txBox="1"/>
          <p:nvPr/>
        </p:nvSpPr>
        <p:spPr>
          <a:xfrm>
            <a:off x="311699" y="4651190"/>
            <a:ext cx="7618699" cy="461665"/>
          </a:xfrm>
          <a:prstGeom prst="rect">
            <a:avLst/>
          </a:prstGeom>
          <a:noFill/>
        </p:spPr>
        <p:txBody>
          <a:bodyPr wrap="square" rtlCol="0">
            <a:spAutoFit/>
          </a:bodyPr>
          <a:lstStyle/>
          <a:p>
            <a:r>
              <a:rPr lang="en-US" sz="1200" dirty="0">
                <a:latin typeface="Calibri" panose="020F0502020204030204" pitchFamily="34" charset="0"/>
                <a:ea typeface="Calibri" panose="020F0502020204030204" pitchFamily="34" charset="0"/>
                <a:cs typeface="Calibri" panose="020F0502020204030204" pitchFamily="34" charset="0"/>
              </a:rPr>
              <a:t>Source: </a:t>
            </a:r>
            <a:r>
              <a:rPr lang="en-US" sz="1200" dirty="0">
                <a:latin typeface="Calibri" panose="020F0502020204030204" pitchFamily="34" charset="0"/>
                <a:ea typeface="Calibri" panose="020F0502020204030204" pitchFamily="34" charset="0"/>
                <a:cs typeface="Calibri" panose="020F0502020204030204" pitchFamily="34" charset="0"/>
                <a:hlinkClick r:id="rId4"/>
              </a:rPr>
              <a:t>Oregon State Unintentional Drug Overdose Reporting System (SUDORS</a:t>
            </a:r>
            <a:r>
              <a:rPr lang="en-US" sz="1200" dirty="0">
                <a:latin typeface="Calibri" panose="020F0502020204030204" pitchFamily="34" charset="0"/>
                <a:ea typeface="Calibri" panose="020F0502020204030204" pitchFamily="34" charset="0"/>
                <a:cs typeface="Calibri" panose="020F0502020204030204" pitchFamily="34" charset="0"/>
              </a:rPr>
              <a:t>), July 2019 – June 2024</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04272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6"/>
          <p:cNvSpPr txBox="1">
            <a:spLocks noGrp="1"/>
          </p:cNvSpPr>
          <p:nvPr>
            <p:ph type="title"/>
          </p:nvPr>
        </p:nvSpPr>
        <p:spPr>
          <a:xfrm>
            <a:off x="333575" y="185125"/>
            <a:ext cx="4494600" cy="6726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sz="3600"/>
              <a:t>Signs of an overdose</a:t>
            </a:r>
            <a:endParaRPr sz="3600"/>
          </a:p>
        </p:txBody>
      </p:sp>
      <p:sp>
        <p:nvSpPr>
          <p:cNvPr id="205" name="Google Shape;205;p26"/>
          <p:cNvSpPr txBox="1">
            <a:spLocks noGrp="1"/>
          </p:cNvSpPr>
          <p:nvPr>
            <p:ph type="body" idx="2"/>
          </p:nvPr>
        </p:nvSpPr>
        <p:spPr>
          <a:xfrm>
            <a:off x="4688591" y="88190"/>
            <a:ext cx="4320540" cy="4759800"/>
          </a:xfrm>
          <a:prstGeom prst="rect">
            <a:avLst/>
          </a:prstGeom>
        </p:spPr>
        <p:txBody>
          <a:bodyPr spcFirstLastPara="1" wrap="square" lIns="68575" tIns="34275" rIns="68575" bIns="34275" anchor="ctr" anchorCtr="0">
            <a:normAutofit/>
          </a:bodyPr>
          <a:lstStyle/>
          <a:p>
            <a:pPr marL="0" lvl="0" indent="0" algn="l" rtl="0">
              <a:spcBef>
                <a:spcPts val="800"/>
              </a:spcBef>
              <a:spcAft>
                <a:spcPts val="0"/>
              </a:spcAft>
              <a:buNone/>
            </a:pPr>
            <a:r>
              <a:rPr lang="en" sz="2800" b="1" dirty="0">
                <a:latin typeface="Calibri" panose="020F0502020204030204" pitchFamily="34" charset="0"/>
                <a:ea typeface="Calibri" panose="020F0502020204030204" pitchFamily="34" charset="0"/>
                <a:cs typeface="Calibri" panose="020F0502020204030204" pitchFamily="34" charset="0"/>
              </a:rPr>
              <a:t>Steps to take if someone is experiencing an overdose:</a:t>
            </a:r>
            <a:endParaRPr sz="2800" b="1"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n" sz="2100" dirty="0">
                <a:latin typeface="Calibri" panose="020F0502020204030204" pitchFamily="34" charset="0"/>
                <a:ea typeface="Calibri" panose="020F0502020204030204" pitchFamily="34" charset="0"/>
                <a:cs typeface="Calibri" panose="020F0502020204030204" pitchFamily="34" charset="0"/>
              </a:rPr>
              <a:t>Call 911</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n" sz="2100" dirty="0">
                <a:latin typeface="Calibri" panose="020F0502020204030204" pitchFamily="34" charset="0"/>
                <a:ea typeface="Calibri" panose="020F0502020204030204" pitchFamily="34" charset="0"/>
                <a:cs typeface="Calibri" panose="020F0502020204030204" pitchFamily="34" charset="0"/>
              </a:rPr>
              <a:t>Administer naloxone if you can</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n" sz="2100" dirty="0">
                <a:latin typeface="Calibri" panose="020F0502020204030204" pitchFamily="34" charset="0"/>
                <a:ea typeface="Calibri" panose="020F0502020204030204" pitchFamily="34" charset="0"/>
                <a:cs typeface="Calibri" panose="020F0502020204030204" pitchFamily="34" charset="0"/>
              </a:rPr>
              <a:t>Support breathing</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n" sz="2100" dirty="0">
                <a:latin typeface="Calibri" panose="020F0502020204030204" pitchFamily="34" charset="0"/>
                <a:ea typeface="Calibri" panose="020F0502020204030204" pitchFamily="34" charset="0"/>
                <a:cs typeface="Calibri" panose="020F0502020204030204" pitchFamily="34" charset="0"/>
              </a:rPr>
              <a:t>Stay with the person until an ambulance comes</a:t>
            </a:r>
            <a:endParaRPr sz="2100" dirty="0">
              <a:latin typeface="Calibri" panose="020F0502020204030204" pitchFamily="34" charset="0"/>
              <a:ea typeface="Calibri" panose="020F0502020204030204" pitchFamily="34" charset="0"/>
              <a:cs typeface="Calibri" panose="020F0502020204030204" pitchFamily="34" charset="0"/>
            </a:endParaRPr>
          </a:p>
        </p:txBody>
      </p:sp>
      <p:sp>
        <p:nvSpPr>
          <p:cNvPr id="206" name="Google Shape;206;p26"/>
          <p:cNvSpPr txBox="1"/>
          <p:nvPr/>
        </p:nvSpPr>
        <p:spPr>
          <a:xfrm>
            <a:off x="386075" y="1444550"/>
            <a:ext cx="3786000" cy="3154679"/>
          </a:xfrm>
          <a:prstGeom prst="rect">
            <a:avLst/>
          </a:prstGeom>
          <a:noFill/>
          <a:ln>
            <a:noFill/>
          </a:ln>
        </p:spPr>
        <p:txBody>
          <a:bodyPr spcFirstLastPara="1" wrap="square" lIns="91425" tIns="91425" rIns="91425" bIns="91425" anchor="t" anchorCtr="0">
            <a:spAutoFit/>
          </a:bodyPr>
          <a:lstStyle/>
          <a:p>
            <a:pPr marL="457200" lvl="0" indent="-361950" algn="l" rtl="0">
              <a:spcBef>
                <a:spcPts val="600"/>
              </a:spcBef>
              <a:spcAft>
                <a:spcPts val="0"/>
              </a:spcAft>
              <a:buClr>
                <a:schemeClr val="accent1"/>
              </a:buClr>
              <a:buSzPts val="2100"/>
              <a:buFont typeface="Roboto"/>
              <a:buChar char="●"/>
            </a:pPr>
            <a:r>
              <a:rPr lang="en"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Small, constricted “pinpoint pupils”</a:t>
            </a:r>
            <a:endParaRPr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n"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Falling asleep/loss of consciousness, limp body</a:t>
            </a:r>
            <a:endParaRPr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n"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Shallow, slow breathing</a:t>
            </a:r>
            <a:endParaRPr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n"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Pale, blue or ashen-colored skin</a:t>
            </a:r>
            <a:endParaRPr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n"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Choking or gurgling sounds</a:t>
            </a:r>
            <a:endParaRPr sz="21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p:txBody>
      </p:sp>
      <p:sp>
        <p:nvSpPr>
          <p:cNvPr id="2" name="Slide Number Placeholder 1">
            <a:extLst>
              <a:ext uri="{FF2B5EF4-FFF2-40B4-BE49-F238E27FC236}">
                <a16:creationId xmlns:a16="http://schemas.microsoft.com/office/drawing/2014/main" id="{0BDEEA27-4AD9-FFB7-DB1B-BC2FBA40B3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bg1"/>
                </a:solidFill>
              </a:rPr>
              <a:t>11</a:t>
            </a:fld>
            <a:endParaRPr lang="en" sz="120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a:t>How to use Naloxone (Narcan)</a:t>
            </a:r>
            <a:endParaRPr/>
          </a:p>
        </p:txBody>
      </p:sp>
      <p:sp>
        <p:nvSpPr>
          <p:cNvPr id="212" name="Google Shape;212;p27"/>
          <p:cNvSpPr txBox="1">
            <a:spLocks noGrp="1"/>
          </p:cNvSpPr>
          <p:nvPr>
            <p:ph type="body" idx="1"/>
          </p:nvPr>
        </p:nvSpPr>
        <p:spPr>
          <a:xfrm>
            <a:off x="311700" y="494975"/>
            <a:ext cx="8314500" cy="4049100"/>
          </a:xfrm>
          <a:prstGeom prst="rect">
            <a:avLst/>
          </a:prstGeom>
        </p:spPr>
        <p:txBody>
          <a:bodyPr spcFirstLastPara="1" wrap="square" lIns="68575" tIns="34275" rIns="68575" bIns="34275" anchor="t" anchorCtr="0">
            <a:normAutofit/>
          </a:bodyPr>
          <a:lstStyle/>
          <a:p>
            <a:pPr marL="457200" lvl="0" indent="0" algn="l" rtl="0">
              <a:spcBef>
                <a:spcPts val="800"/>
              </a:spcBef>
              <a:spcAft>
                <a:spcPts val="0"/>
              </a:spcAft>
              <a:buNone/>
            </a:pPr>
            <a:endParaRPr sz="2000" dirty="0">
              <a:highlight>
                <a:srgbClr val="FFFF00"/>
              </a:highlight>
            </a:endParaRPr>
          </a:p>
          <a:p>
            <a:pPr marL="0" lvl="0" indent="0" algn="l" rtl="0">
              <a:spcBef>
                <a:spcPts val="800"/>
              </a:spcBef>
              <a:spcAft>
                <a:spcPts val="0"/>
              </a:spcAft>
              <a:buNone/>
            </a:pPr>
            <a:endParaRPr sz="2000" dirty="0"/>
          </a:p>
          <a:p>
            <a:pPr marL="0" lvl="0" indent="0" algn="l" rtl="0">
              <a:spcBef>
                <a:spcPts val="800"/>
              </a:spcBef>
              <a:spcAft>
                <a:spcPts val="0"/>
              </a:spcAft>
              <a:buNone/>
            </a:pPr>
            <a:r>
              <a:rPr lang="en" sz="2000" b="1" dirty="0"/>
              <a:t>Oregon has a Good Samaritan Law</a:t>
            </a:r>
            <a:r>
              <a:rPr lang="en" sz="2000" dirty="0"/>
              <a:t> that protects people when they are helping themselves or others experiencing an overdose.  </a:t>
            </a:r>
            <a:endParaRPr sz="2000" dirty="0"/>
          </a:p>
        </p:txBody>
      </p:sp>
      <p:pic>
        <p:nvPicPr>
          <p:cNvPr id="213" name="Google Shape;213;p27" descr="Narcan nasal spray."/>
          <p:cNvPicPr preferRelativeResize="0"/>
          <p:nvPr/>
        </p:nvPicPr>
        <p:blipFill>
          <a:blip r:embed="rId3">
            <a:alphaModFix/>
          </a:blip>
          <a:stretch>
            <a:fillRect/>
          </a:stretch>
        </p:blipFill>
        <p:spPr>
          <a:xfrm>
            <a:off x="6899450" y="1856925"/>
            <a:ext cx="1965725" cy="2426874"/>
          </a:xfrm>
          <a:prstGeom prst="rect">
            <a:avLst/>
          </a:prstGeom>
          <a:noFill/>
          <a:ln>
            <a:noFill/>
          </a:ln>
        </p:spPr>
      </p:pic>
      <p:pic>
        <p:nvPicPr>
          <p:cNvPr id="214" name="Google Shape;214;p27" title="Narcan and Naloxone">
            <a:hlinkClick r:id="rId4"/>
          </p:cNvPr>
          <p:cNvPicPr preferRelativeResize="0"/>
          <p:nvPr/>
        </p:nvPicPr>
        <p:blipFill>
          <a:blip r:embed="rId5">
            <a:alphaModFix/>
          </a:blip>
          <a:stretch>
            <a:fillRect/>
          </a:stretch>
        </p:blipFill>
        <p:spPr>
          <a:xfrm>
            <a:off x="2425600" y="2457450"/>
            <a:ext cx="3522800" cy="1981575"/>
          </a:xfrm>
          <a:prstGeom prst="rect">
            <a:avLst/>
          </a:prstGeom>
          <a:noFill/>
          <a:ln>
            <a:noFill/>
          </a:ln>
        </p:spPr>
      </p:pic>
      <p:sp>
        <p:nvSpPr>
          <p:cNvPr id="2" name="Slide Number Placeholder 1">
            <a:extLst>
              <a:ext uri="{FF2B5EF4-FFF2-40B4-BE49-F238E27FC236}">
                <a16:creationId xmlns:a16="http://schemas.microsoft.com/office/drawing/2014/main" id="{2421A937-6488-9FE4-10E7-69A60788A1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t>12</a:t>
            </a:fld>
            <a:endParaRPr lang="en" sz="1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fade">
                                      <p:cBhvr>
                                        <p:cTn id="7" dur="10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8"/>
          <p:cNvSpPr txBox="1">
            <a:spLocks noGrp="1"/>
          </p:cNvSpPr>
          <p:nvPr>
            <p:ph type="title" idx="4294967295"/>
          </p:nvPr>
        </p:nvSpPr>
        <p:spPr>
          <a:xfrm>
            <a:off x="3655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dirty="0">
                <a:solidFill>
                  <a:srgbClr val="0070C0"/>
                </a:solidFill>
              </a:rPr>
              <a:t>Where to get help</a:t>
            </a:r>
            <a:endParaRPr lang="en-US">
              <a:solidFill>
                <a:srgbClr val="0070C0"/>
              </a:solidFill>
            </a:endParaRPr>
          </a:p>
        </p:txBody>
      </p:sp>
      <p:sp>
        <p:nvSpPr>
          <p:cNvPr id="220" name="Google Shape;220;p28"/>
          <p:cNvSpPr txBox="1">
            <a:spLocks noGrp="1"/>
          </p:cNvSpPr>
          <p:nvPr>
            <p:ph type="body" idx="1"/>
          </p:nvPr>
        </p:nvSpPr>
        <p:spPr>
          <a:xfrm>
            <a:off x="437700" y="1286800"/>
            <a:ext cx="8268600" cy="3526500"/>
          </a:xfrm>
          <a:prstGeom prst="rect">
            <a:avLst/>
          </a:prstGeom>
        </p:spPr>
        <p:txBody>
          <a:bodyPr spcFirstLastPara="1" wrap="square" lIns="68575" tIns="34275" rIns="68575" bIns="34275" anchor="t" anchorCtr="0">
            <a:noAutofit/>
          </a:bodyPr>
          <a:lstStyle/>
          <a:p>
            <a:pPr marL="457200" lvl="0" indent="-355600" algn="l" rtl="0">
              <a:lnSpc>
                <a:spcPct val="150000"/>
              </a:lnSpc>
              <a:spcBef>
                <a:spcPts val="800"/>
              </a:spcBef>
              <a:spcAft>
                <a:spcPts val="0"/>
              </a:spcAft>
              <a:buSzPts val="2000"/>
              <a:buChar char="•"/>
            </a:pPr>
            <a:r>
              <a:rPr lang="en" sz="2400" dirty="0"/>
              <a:t>Health Class</a:t>
            </a:r>
            <a:endParaRPr sz="2400" dirty="0"/>
          </a:p>
          <a:p>
            <a:pPr marL="457200" lvl="0" indent="-355600" algn="l" rtl="0">
              <a:lnSpc>
                <a:spcPct val="150000"/>
              </a:lnSpc>
              <a:spcBef>
                <a:spcPts val="0"/>
              </a:spcBef>
              <a:spcAft>
                <a:spcPts val="0"/>
              </a:spcAft>
              <a:buSzPts val="2000"/>
              <a:buChar char="•"/>
            </a:pPr>
            <a:r>
              <a:rPr lang="en" sz="2400" dirty="0"/>
              <a:t>School Counselors</a:t>
            </a:r>
            <a:endParaRPr sz="2400" dirty="0"/>
          </a:p>
          <a:p>
            <a:pPr marL="457200" lvl="0" indent="-355600" algn="l" rtl="0">
              <a:lnSpc>
                <a:spcPct val="150000"/>
              </a:lnSpc>
              <a:spcBef>
                <a:spcPts val="0"/>
              </a:spcBef>
              <a:spcAft>
                <a:spcPts val="0"/>
              </a:spcAft>
              <a:buSzPts val="2000"/>
              <a:buChar char="•"/>
            </a:pPr>
            <a:r>
              <a:rPr lang="en" sz="2400" dirty="0"/>
              <a:t>Public Health Departments</a:t>
            </a:r>
            <a:endParaRPr sz="2400" dirty="0"/>
          </a:p>
          <a:p>
            <a:pPr marL="457200" lvl="0" indent="-355600" algn="l" rtl="0">
              <a:lnSpc>
                <a:spcPct val="150000"/>
              </a:lnSpc>
              <a:spcBef>
                <a:spcPts val="0"/>
              </a:spcBef>
              <a:spcAft>
                <a:spcPts val="0"/>
              </a:spcAft>
              <a:buSzPts val="2000"/>
              <a:buChar char="•"/>
            </a:pPr>
            <a:r>
              <a:rPr lang="en" sz="2400" dirty="0"/>
              <a:t>Other trusted adults</a:t>
            </a:r>
            <a:endParaRPr sz="2400" dirty="0"/>
          </a:p>
          <a:p>
            <a:pPr indent="-355600">
              <a:lnSpc>
                <a:spcPct val="150000"/>
              </a:lnSpc>
              <a:spcBef>
                <a:spcPts val="0"/>
              </a:spcBef>
              <a:buSzPts val="2000"/>
            </a:pPr>
            <a:r>
              <a:rPr lang="en" sz="2400" b="1" dirty="0"/>
              <a:t>Always call 911 for emergency help</a:t>
            </a:r>
          </a:p>
          <a:p>
            <a:pPr marL="457200" lvl="0" indent="-355600" algn="l" rtl="0">
              <a:lnSpc>
                <a:spcPct val="150000"/>
              </a:lnSpc>
              <a:spcBef>
                <a:spcPts val="0"/>
              </a:spcBef>
              <a:spcAft>
                <a:spcPts val="0"/>
              </a:spcAft>
              <a:buSzPts val="2000"/>
              <a:buChar char="•"/>
            </a:pPr>
            <a:r>
              <a:rPr lang="en" sz="2400" i="1" dirty="0"/>
              <a:t>Are there other resources that you know of?</a:t>
            </a:r>
            <a:endParaRPr sz="2400" dirty="0"/>
          </a:p>
        </p:txBody>
      </p:sp>
      <p:sp>
        <p:nvSpPr>
          <p:cNvPr id="2" name="Slide Number Placeholder 1">
            <a:extLst>
              <a:ext uri="{FF2B5EF4-FFF2-40B4-BE49-F238E27FC236}">
                <a16:creationId xmlns:a16="http://schemas.microsoft.com/office/drawing/2014/main" id="{302124B6-A829-6F0C-22B2-B55772FD64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t>13</a:t>
            </a:fld>
            <a:endParaRPr lang="en" sz="1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9"/>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sz="3600"/>
              <a:t>Summary</a:t>
            </a:r>
            <a:endParaRPr sz="3600"/>
          </a:p>
        </p:txBody>
      </p:sp>
      <p:sp>
        <p:nvSpPr>
          <p:cNvPr id="226" name="Google Shape;226;p29"/>
          <p:cNvSpPr txBox="1">
            <a:spLocks noGrp="1"/>
          </p:cNvSpPr>
          <p:nvPr>
            <p:ph type="body" idx="1"/>
          </p:nvPr>
        </p:nvSpPr>
        <p:spPr>
          <a:xfrm>
            <a:off x="537875" y="1048899"/>
            <a:ext cx="8088300" cy="3495300"/>
          </a:xfrm>
          <a:prstGeom prst="rect">
            <a:avLst/>
          </a:prstGeom>
        </p:spPr>
        <p:txBody>
          <a:bodyPr spcFirstLastPara="1" wrap="square" lIns="68575" tIns="34275" rIns="68575" bIns="34275" anchor="t" anchorCtr="0">
            <a:normAutofit/>
          </a:bodyPr>
          <a:lstStyle/>
          <a:p>
            <a:pPr indent="-381000">
              <a:lnSpc>
                <a:spcPct val="150000"/>
              </a:lnSpc>
              <a:buSzPts val="2400"/>
            </a:pPr>
            <a:r>
              <a:rPr lang="en" sz="2400" dirty="0"/>
              <a:t>Opioid overdoses are happening in Oregon.</a:t>
            </a:r>
            <a:endParaRPr sz="2400" dirty="0"/>
          </a:p>
          <a:p>
            <a:pPr marL="457200" lvl="0" indent="-381000" algn="l" rtl="0">
              <a:lnSpc>
                <a:spcPct val="150000"/>
              </a:lnSpc>
              <a:spcBef>
                <a:spcPts val="0"/>
              </a:spcBef>
              <a:spcAft>
                <a:spcPts val="0"/>
              </a:spcAft>
              <a:buSzPts val="2400"/>
              <a:buChar char="•"/>
            </a:pPr>
            <a:r>
              <a:rPr lang="en" sz="2400" dirty="0"/>
              <a:t>Everyone can help to educate each other and help support each other through.</a:t>
            </a:r>
            <a:endParaRPr sz="2400" dirty="0"/>
          </a:p>
          <a:p>
            <a:pPr marL="457200" lvl="0" indent="-381000" algn="l" rtl="0">
              <a:lnSpc>
                <a:spcPct val="150000"/>
              </a:lnSpc>
              <a:spcBef>
                <a:spcPts val="0"/>
              </a:spcBef>
              <a:spcAft>
                <a:spcPts val="0"/>
              </a:spcAft>
              <a:buSzPts val="2400"/>
              <a:buChar char="•"/>
            </a:pPr>
            <a:r>
              <a:rPr lang="en" sz="2400" dirty="0"/>
              <a:t>Being educated about opioids &amp; fentanyl is something that we can do to help us and our friends make good decisions that can keep us safe. </a:t>
            </a:r>
            <a:endParaRPr sz="2400" dirty="0"/>
          </a:p>
        </p:txBody>
      </p:sp>
      <p:sp>
        <p:nvSpPr>
          <p:cNvPr id="2" name="Slide Number Placeholder 1">
            <a:extLst>
              <a:ext uri="{FF2B5EF4-FFF2-40B4-BE49-F238E27FC236}">
                <a16:creationId xmlns:a16="http://schemas.microsoft.com/office/drawing/2014/main" id="{2B54A106-DD80-893A-183E-1D4FA7A32B8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t>14</a:t>
            </a:fld>
            <a:endParaRPr lang="en"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0"/>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a:t>Exit Slip - What I Learned</a:t>
            </a:r>
            <a:endParaRPr/>
          </a:p>
        </p:txBody>
      </p:sp>
      <p:sp>
        <p:nvSpPr>
          <p:cNvPr id="232" name="Google Shape;232;p30"/>
          <p:cNvSpPr txBox="1">
            <a:spLocks noGrp="1"/>
          </p:cNvSpPr>
          <p:nvPr>
            <p:ph type="body" idx="1"/>
          </p:nvPr>
        </p:nvSpPr>
        <p:spPr>
          <a:xfrm>
            <a:off x="537875" y="1180974"/>
            <a:ext cx="8088300" cy="3363000"/>
          </a:xfrm>
          <a:prstGeom prst="rect">
            <a:avLst/>
          </a:prstGeom>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 sz="2400" b="1">
                <a:solidFill>
                  <a:srgbClr val="000000"/>
                </a:solidFill>
                <a:latin typeface="Calibri"/>
                <a:ea typeface="Calibri"/>
                <a:cs typeface="Calibri"/>
                <a:sym typeface="Calibri"/>
              </a:rPr>
              <a:t>Turn in Know/Wonder/Learn paper and make sure the following questions are answered:</a:t>
            </a:r>
            <a:endParaRPr sz="2400" b="1">
              <a:solidFill>
                <a:srgbClr val="000000"/>
              </a:solidFill>
              <a:latin typeface="Calibri"/>
              <a:ea typeface="Calibri"/>
              <a:cs typeface="Calibri"/>
              <a:sym typeface="Calibri"/>
            </a:endParaRPr>
          </a:p>
          <a:p>
            <a:pPr marL="457200" lvl="0" indent="-381000" algn="l" rtl="0">
              <a:lnSpc>
                <a:spcPct val="150000"/>
              </a:lnSpc>
              <a:spcBef>
                <a:spcPts val="1200"/>
              </a:spcBef>
              <a:spcAft>
                <a:spcPts val="0"/>
              </a:spcAft>
              <a:buClr>
                <a:srgbClr val="000000"/>
              </a:buClr>
              <a:buSzPts val="2400"/>
              <a:buFont typeface="Calibri"/>
              <a:buChar char="•"/>
            </a:pPr>
            <a:r>
              <a:rPr lang="en" sz="2400">
                <a:solidFill>
                  <a:srgbClr val="000000"/>
                </a:solidFill>
                <a:latin typeface="Calibri"/>
                <a:ea typeface="Calibri"/>
                <a:cs typeface="Calibri"/>
                <a:sym typeface="Calibri"/>
              </a:rPr>
              <a:t>What makes fentanyl so dangerous?</a:t>
            </a:r>
            <a:endParaRPr sz="2400">
              <a:solidFill>
                <a:srgbClr val="000000"/>
              </a:solidFill>
              <a:latin typeface="Calibri"/>
              <a:ea typeface="Calibri"/>
              <a:cs typeface="Calibri"/>
              <a:sym typeface="Calibri"/>
            </a:endParaRPr>
          </a:p>
          <a:p>
            <a:pPr marL="457200" lvl="0" indent="-381000" algn="l" rtl="0">
              <a:lnSpc>
                <a:spcPct val="150000"/>
              </a:lnSpc>
              <a:spcBef>
                <a:spcPts val="0"/>
              </a:spcBef>
              <a:spcAft>
                <a:spcPts val="0"/>
              </a:spcAft>
              <a:buClr>
                <a:srgbClr val="000000"/>
              </a:buClr>
              <a:buSzPts val="2400"/>
              <a:buFont typeface="Calibri"/>
              <a:buChar char="•"/>
            </a:pPr>
            <a:r>
              <a:rPr lang="en" sz="2400">
                <a:solidFill>
                  <a:srgbClr val="000000"/>
                </a:solidFill>
                <a:latin typeface="Calibri"/>
                <a:ea typeface="Calibri"/>
                <a:cs typeface="Calibri"/>
                <a:sym typeface="Calibri"/>
              </a:rPr>
              <a:t>What is Oregon's Good Samaritan Law?</a:t>
            </a:r>
            <a:endParaRPr sz="2400">
              <a:solidFill>
                <a:srgbClr val="000000"/>
              </a:solidFill>
              <a:latin typeface="Calibri"/>
              <a:ea typeface="Calibri"/>
              <a:cs typeface="Calibri"/>
              <a:sym typeface="Calibri"/>
            </a:endParaRPr>
          </a:p>
          <a:p>
            <a:pPr marL="457200" lvl="0" indent="-381000" algn="l" rtl="0">
              <a:lnSpc>
                <a:spcPct val="150000"/>
              </a:lnSpc>
              <a:spcBef>
                <a:spcPts val="0"/>
              </a:spcBef>
              <a:spcAft>
                <a:spcPts val="0"/>
              </a:spcAft>
              <a:buClr>
                <a:srgbClr val="000000"/>
              </a:buClr>
              <a:buSzPts val="2400"/>
              <a:buFont typeface="Calibri"/>
              <a:buChar char="•"/>
            </a:pPr>
            <a:r>
              <a:rPr lang="en" sz="2400">
                <a:solidFill>
                  <a:srgbClr val="000000"/>
                </a:solidFill>
                <a:latin typeface="Calibri"/>
                <a:ea typeface="Calibri"/>
                <a:cs typeface="Calibri"/>
                <a:sym typeface="Calibri"/>
              </a:rPr>
              <a:t>What are the steps to take if you think someone is experiencing an overdose?</a:t>
            </a:r>
            <a:endParaRPr sz="3000"/>
          </a:p>
        </p:txBody>
      </p:sp>
      <p:sp>
        <p:nvSpPr>
          <p:cNvPr id="2" name="Slide Number Placeholder 1">
            <a:extLst>
              <a:ext uri="{FF2B5EF4-FFF2-40B4-BE49-F238E27FC236}">
                <a16:creationId xmlns:a16="http://schemas.microsoft.com/office/drawing/2014/main" id="{ACC54D71-C51F-8B04-EA7C-331876D82E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t>15</a:t>
            </a:fld>
            <a:endParaRPr lang="en" sz="1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9"/>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a:t>Know - Wonder - Learn </a:t>
            </a:r>
            <a:endParaRPr/>
          </a:p>
        </p:txBody>
      </p:sp>
      <p:grpSp>
        <p:nvGrpSpPr>
          <p:cNvPr id="148" name="Google Shape;148;p19">
            <a:extLst>
              <a:ext uri="{C183D7F6-B498-43B3-948B-1728B52AA6E4}">
                <adec:decorative xmlns:adec="http://schemas.microsoft.com/office/drawing/2017/decorative" val="1"/>
              </a:ext>
            </a:extLst>
          </p:cNvPr>
          <p:cNvGrpSpPr/>
          <p:nvPr/>
        </p:nvGrpSpPr>
        <p:grpSpPr>
          <a:xfrm>
            <a:off x="431925" y="1304875"/>
            <a:ext cx="2628925" cy="3416400"/>
            <a:chOff x="431925" y="1304875"/>
            <a:chExt cx="2628925" cy="3416400"/>
          </a:xfrm>
        </p:grpSpPr>
        <p:sp>
          <p:nvSpPr>
            <p:cNvPr id="149" name="Google Shape;149;p19"/>
            <p:cNvSpPr txBox="1"/>
            <p:nvPr/>
          </p:nvSpPr>
          <p:spPr>
            <a:xfrm>
              <a:off x="431925"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9"/>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19"/>
          <p:cNvSpPr txBox="1">
            <a:spLocks noGrp="1"/>
          </p:cNvSpPr>
          <p:nvPr>
            <p:ph type="body" idx="4294967295"/>
          </p:nvPr>
        </p:nvSpPr>
        <p:spPr>
          <a:xfrm>
            <a:off x="431925" y="1304875"/>
            <a:ext cx="2628900" cy="461400"/>
          </a:xfrm>
          <a:prstGeom prst="rect">
            <a:avLst/>
          </a:prstGeom>
          <a:solidFill>
            <a:schemeClr val="accent2"/>
          </a:solidFill>
        </p:spPr>
        <p:txBody>
          <a:bodyPr spcFirstLastPara="1" wrap="square" lIns="68575" tIns="34275" rIns="68575" bIns="34275" anchor="t" anchorCtr="0">
            <a:normAutofit/>
          </a:bodyPr>
          <a:lstStyle/>
          <a:p>
            <a:pPr marL="0" lvl="0" indent="0" algn="ctr" rtl="0">
              <a:spcBef>
                <a:spcPts val="800"/>
              </a:spcBef>
              <a:spcAft>
                <a:spcPts val="0"/>
              </a:spcAft>
              <a:buNone/>
            </a:pPr>
            <a:r>
              <a:rPr lang="en" sz="1700" dirty="0">
                <a:solidFill>
                  <a:schemeClr val="lt1"/>
                </a:solidFill>
              </a:rPr>
              <a:t>What do I Know?</a:t>
            </a:r>
            <a:r>
              <a:rPr lang="en" sz="1600" dirty="0">
                <a:solidFill>
                  <a:schemeClr val="lt1"/>
                </a:solidFill>
              </a:rPr>
              <a:t> </a:t>
            </a:r>
            <a:endParaRPr sz="1600" dirty="0">
              <a:solidFill>
                <a:schemeClr val="lt1"/>
              </a:solidFill>
            </a:endParaRPr>
          </a:p>
        </p:txBody>
      </p:sp>
      <p:sp>
        <p:nvSpPr>
          <p:cNvPr id="152" name="Google Shape;152;p19"/>
          <p:cNvSpPr txBox="1">
            <a:spLocks noGrp="1"/>
          </p:cNvSpPr>
          <p:nvPr>
            <p:ph type="body" idx="4294967295"/>
          </p:nvPr>
        </p:nvSpPr>
        <p:spPr>
          <a:xfrm>
            <a:off x="50832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Take 2-3 minutes and write down what you know or have heard about opioids or fentanyl.</a:t>
            </a:r>
            <a:endParaRPr sz="1600"/>
          </a:p>
          <a:p>
            <a:pPr marL="457200" lvl="0" indent="-330200" algn="l" rtl="0">
              <a:spcBef>
                <a:spcPts val="0"/>
              </a:spcBef>
              <a:spcAft>
                <a:spcPts val="0"/>
              </a:spcAft>
              <a:buSzPts val="1600"/>
              <a:buChar char="•"/>
            </a:pPr>
            <a:r>
              <a:rPr lang="en" sz="1600"/>
              <a:t>Discuss what you know with your small group and add to your list. </a:t>
            </a:r>
            <a:endParaRPr sz="1600"/>
          </a:p>
        </p:txBody>
      </p:sp>
      <p:grpSp>
        <p:nvGrpSpPr>
          <p:cNvPr id="153" name="Google Shape;153;p19">
            <a:extLst>
              <a:ext uri="{C183D7F6-B498-43B3-948B-1728B52AA6E4}">
                <adec:decorative xmlns:adec="http://schemas.microsoft.com/office/drawing/2017/decorative" val="1"/>
              </a:ext>
            </a:extLst>
          </p:cNvPr>
          <p:cNvGrpSpPr/>
          <p:nvPr/>
        </p:nvGrpSpPr>
        <p:grpSpPr>
          <a:xfrm>
            <a:off x="3320450" y="1304875"/>
            <a:ext cx="2632500" cy="3416400"/>
            <a:chOff x="3320450" y="1304875"/>
            <a:chExt cx="2632500" cy="3416400"/>
          </a:xfrm>
        </p:grpSpPr>
        <p:sp>
          <p:nvSpPr>
            <p:cNvPr id="154" name="Google Shape;154;p19"/>
            <p:cNvSpPr txBox="1"/>
            <p:nvPr/>
          </p:nvSpPr>
          <p:spPr>
            <a:xfrm>
              <a:off x="3324050"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9"/>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19"/>
          <p:cNvSpPr txBox="1">
            <a:spLocks noGrp="1"/>
          </p:cNvSpPr>
          <p:nvPr>
            <p:ph type="body" idx="4294967295"/>
          </p:nvPr>
        </p:nvSpPr>
        <p:spPr>
          <a:xfrm>
            <a:off x="3320450" y="1304875"/>
            <a:ext cx="2628900" cy="461400"/>
          </a:xfrm>
          <a:prstGeom prst="rect">
            <a:avLst/>
          </a:prstGeom>
          <a:solidFill>
            <a:schemeClr val="accent3">
              <a:lumMod val="75000"/>
            </a:schemeClr>
          </a:solidFill>
        </p:spPr>
        <p:txBody>
          <a:bodyPr spcFirstLastPara="1" wrap="square" lIns="68575" tIns="34275" rIns="68575" bIns="34275" anchor="t" anchorCtr="0">
            <a:normAutofit/>
          </a:bodyPr>
          <a:lstStyle/>
          <a:p>
            <a:pPr marL="0" lvl="0" indent="0" algn="ctr" rtl="0">
              <a:spcBef>
                <a:spcPts val="800"/>
              </a:spcBef>
              <a:spcAft>
                <a:spcPts val="0"/>
              </a:spcAft>
              <a:buNone/>
            </a:pPr>
            <a:r>
              <a:rPr lang="en" sz="1700" dirty="0">
                <a:solidFill>
                  <a:schemeClr val="lt1"/>
                </a:solidFill>
              </a:rPr>
              <a:t>What do I Wonder?</a:t>
            </a:r>
            <a:endParaRPr sz="1700" dirty="0">
              <a:solidFill>
                <a:schemeClr val="lt1"/>
              </a:solidFill>
            </a:endParaRPr>
          </a:p>
        </p:txBody>
      </p:sp>
      <p:sp>
        <p:nvSpPr>
          <p:cNvPr id="157" name="Google Shape;157;p19"/>
          <p:cNvSpPr txBox="1">
            <a:spLocks noGrp="1"/>
          </p:cNvSpPr>
          <p:nvPr>
            <p:ph type="body" idx="4294967295"/>
          </p:nvPr>
        </p:nvSpPr>
        <p:spPr>
          <a:xfrm>
            <a:off x="339677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What are some questions you have about opioids and/or fentanyl? </a:t>
            </a:r>
            <a:endParaRPr sz="1600"/>
          </a:p>
          <a:p>
            <a:pPr marL="457200" lvl="0" indent="-330200" algn="l" rtl="0">
              <a:spcBef>
                <a:spcPts val="0"/>
              </a:spcBef>
              <a:spcAft>
                <a:spcPts val="0"/>
              </a:spcAft>
              <a:buSzPts val="1600"/>
              <a:buChar char="•"/>
            </a:pPr>
            <a:r>
              <a:rPr lang="en" sz="1600"/>
              <a:t>Make a list of your questions. </a:t>
            </a:r>
            <a:endParaRPr sz="1600"/>
          </a:p>
          <a:p>
            <a:pPr marL="457200" lvl="0" indent="-330200" algn="l" rtl="0">
              <a:spcBef>
                <a:spcPts val="0"/>
              </a:spcBef>
              <a:spcAft>
                <a:spcPts val="0"/>
              </a:spcAft>
              <a:buSzPts val="1600"/>
              <a:buChar char="•"/>
            </a:pPr>
            <a:r>
              <a:rPr lang="en" sz="1600"/>
              <a:t>Add questions as they come up during our discussion. </a:t>
            </a:r>
            <a:endParaRPr sz="1600"/>
          </a:p>
        </p:txBody>
      </p:sp>
      <p:grpSp>
        <p:nvGrpSpPr>
          <p:cNvPr id="158" name="Google Shape;158;p19">
            <a:extLst>
              <a:ext uri="{C183D7F6-B498-43B3-948B-1728B52AA6E4}">
                <adec:decorative xmlns:adec="http://schemas.microsoft.com/office/drawing/2017/decorative" val="1"/>
              </a:ext>
            </a:extLst>
          </p:cNvPr>
          <p:cNvGrpSpPr/>
          <p:nvPr/>
        </p:nvGrpSpPr>
        <p:grpSpPr>
          <a:xfrm>
            <a:off x="6212550" y="1304875"/>
            <a:ext cx="2632500" cy="3416400"/>
            <a:chOff x="6212550" y="1304875"/>
            <a:chExt cx="2632500" cy="3416400"/>
          </a:xfrm>
        </p:grpSpPr>
        <p:sp>
          <p:nvSpPr>
            <p:cNvPr id="159" name="Google Shape;159;p19"/>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9"/>
            <p:cNvSpPr txBox="1"/>
            <p:nvPr/>
          </p:nvSpPr>
          <p:spPr>
            <a:xfrm>
              <a:off x="6212550" y="1304875"/>
              <a:ext cx="2632500" cy="4641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19"/>
          <p:cNvSpPr txBox="1">
            <a:spLocks noGrp="1"/>
          </p:cNvSpPr>
          <p:nvPr>
            <p:ph type="body" idx="4294967295"/>
          </p:nvPr>
        </p:nvSpPr>
        <p:spPr>
          <a:xfrm>
            <a:off x="6272475" y="1304875"/>
            <a:ext cx="2494500" cy="461400"/>
          </a:xfrm>
          <a:prstGeom prst="rect">
            <a:avLst/>
          </a:prstGeom>
        </p:spPr>
        <p:txBody>
          <a:bodyPr spcFirstLastPara="1" wrap="square" lIns="68575" tIns="34275" rIns="68575" bIns="34275" anchor="t" anchorCtr="0">
            <a:normAutofit/>
          </a:bodyPr>
          <a:lstStyle/>
          <a:p>
            <a:pPr marL="0" lvl="0" indent="0" algn="ctr" rtl="0">
              <a:spcBef>
                <a:spcPts val="800"/>
              </a:spcBef>
              <a:spcAft>
                <a:spcPts val="0"/>
              </a:spcAft>
              <a:buNone/>
            </a:pPr>
            <a:r>
              <a:rPr lang="en" dirty="0">
                <a:solidFill>
                  <a:schemeClr val="lt1"/>
                </a:solidFill>
              </a:rPr>
              <a:t>What have I Learned?</a:t>
            </a:r>
            <a:endParaRPr dirty="0">
              <a:solidFill>
                <a:schemeClr val="lt1"/>
              </a:solidFill>
            </a:endParaRPr>
          </a:p>
        </p:txBody>
      </p:sp>
      <p:sp>
        <p:nvSpPr>
          <p:cNvPr id="162" name="Google Shape;162;p19"/>
          <p:cNvSpPr txBox="1">
            <a:spLocks noGrp="1"/>
          </p:cNvSpPr>
          <p:nvPr>
            <p:ph type="body" idx="4294967295"/>
          </p:nvPr>
        </p:nvSpPr>
        <p:spPr>
          <a:xfrm>
            <a:off x="6286400"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n" sz="1600"/>
              <a:t>Leave this blank.</a:t>
            </a:r>
            <a:endParaRPr sz="1600"/>
          </a:p>
          <a:p>
            <a:pPr marL="457200" lvl="0" indent="-330200" algn="l" rtl="0">
              <a:spcBef>
                <a:spcPts val="0"/>
              </a:spcBef>
              <a:spcAft>
                <a:spcPts val="0"/>
              </a:spcAft>
              <a:buSzPts val="1600"/>
              <a:buChar char="•"/>
            </a:pPr>
            <a:r>
              <a:rPr lang="en" sz="1600"/>
              <a:t>As we discuss more of this topic, add information you learn along the way.</a:t>
            </a:r>
            <a:endParaRPr sz="1600"/>
          </a:p>
        </p:txBody>
      </p:sp>
      <p:sp>
        <p:nvSpPr>
          <p:cNvPr id="2" name="Slide Number Placeholder 1">
            <a:extLst>
              <a:ext uri="{FF2B5EF4-FFF2-40B4-BE49-F238E27FC236}">
                <a16:creationId xmlns:a16="http://schemas.microsoft.com/office/drawing/2014/main" id="{94586BC6-7264-AB40-3612-EBC65A8D43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tx1"/>
                </a:solidFill>
              </a:rPr>
              <a:t>2</a:t>
            </a:fld>
            <a:endParaRPr lang="en" sz="12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280511" rIns="0" bIns="0" rtlCol="0">
            <a:spAutoFit/>
          </a:bodyPr>
          <a:lstStyle/>
          <a:p>
            <a:pPr marL="97155">
              <a:lnSpc>
                <a:spcPct val="100000"/>
              </a:lnSpc>
              <a:spcBef>
                <a:spcPts val="100"/>
              </a:spcBef>
            </a:pPr>
            <a:r>
              <a:rPr dirty="0"/>
              <a:t>Learning</a:t>
            </a:r>
            <a:r>
              <a:rPr spc="-85" dirty="0"/>
              <a:t> </a:t>
            </a:r>
            <a:r>
              <a:rPr spc="-10" dirty="0"/>
              <a:t>Targets</a:t>
            </a:r>
          </a:p>
        </p:txBody>
      </p:sp>
      <p:pic>
        <p:nvPicPr>
          <p:cNvPr id="4" name="object 4">
            <a:extLst>
              <a:ext uri="{C183D7F6-B498-43B3-948B-1728B52AA6E4}">
                <adec:decorative xmlns:adec="http://schemas.microsoft.com/office/drawing/2017/decorative" val="1"/>
              </a:ext>
            </a:extLst>
          </p:cNvPr>
          <p:cNvPicPr/>
          <p:nvPr/>
        </p:nvPicPr>
        <p:blipFill>
          <a:blip r:embed="rId4" cstate="print"/>
          <a:stretch>
            <a:fillRect/>
          </a:stretch>
        </p:blipFill>
        <p:spPr>
          <a:xfrm>
            <a:off x="311699" y="1170203"/>
            <a:ext cx="3627497" cy="3627488"/>
          </a:xfrm>
          <a:prstGeom prst="rect">
            <a:avLst/>
          </a:prstGeom>
        </p:spPr>
      </p:pic>
      <p:sp>
        <p:nvSpPr>
          <p:cNvPr id="5" name="object 5"/>
          <p:cNvSpPr txBox="1"/>
          <p:nvPr/>
        </p:nvSpPr>
        <p:spPr>
          <a:xfrm>
            <a:off x="4231001" y="931932"/>
            <a:ext cx="4232910" cy="3706143"/>
          </a:xfrm>
          <a:prstGeom prst="rect">
            <a:avLst/>
          </a:prstGeom>
        </p:spPr>
        <p:txBody>
          <a:bodyPr vert="horz" wrap="square" lIns="0" tIns="12700" rIns="0" bIns="0" rtlCol="0">
            <a:spAutoFit/>
          </a:bodyPr>
          <a:lstStyle/>
          <a:p>
            <a:pPr marL="12700" algn="just">
              <a:lnSpc>
                <a:spcPct val="100000"/>
              </a:lnSpc>
              <a:spcBef>
                <a:spcPts val="100"/>
              </a:spcBef>
            </a:pPr>
            <a:r>
              <a:rPr sz="2400" dirty="0">
                <a:latin typeface="Calibri"/>
                <a:cs typeface="Calibri"/>
              </a:rPr>
              <a:t>I</a:t>
            </a:r>
            <a:r>
              <a:rPr sz="2400" spc="-10" dirty="0">
                <a:latin typeface="Calibri"/>
                <a:cs typeface="Calibri"/>
              </a:rPr>
              <a:t> </a:t>
            </a:r>
            <a:r>
              <a:rPr sz="2400" spc="-20" dirty="0">
                <a:latin typeface="Calibri"/>
                <a:cs typeface="Calibri"/>
              </a:rPr>
              <a:t>can:</a:t>
            </a:r>
            <a:endParaRPr sz="2400" dirty="0">
              <a:latin typeface="Calibri"/>
              <a:cs typeface="Calibri"/>
            </a:endParaRPr>
          </a:p>
          <a:p>
            <a:pPr marL="467359" marR="5080" indent="-378460" algn="just">
              <a:lnSpc>
                <a:spcPct val="100000"/>
              </a:lnSpc>
              <a:buChar char="●"/>
              <a:tabLst>
                <a:tab pos="469900" algn="l"/>
              </a:tabLst>
            </a:pPr>
            <a:r>
              <a:rPr sz="2400" dirty="0">
                <a:latin typeface="Calibri"/>
                <a:cs typeface="Calibri"/>
              </a:rPr>
              <a:t>Define</a:t>
            </a:r>
            <a:r>
              <a:rPr sz="2400" spc="-50" dirty="0">
                <a:latin typeface="Calibri"/>
                <a:cs typeface="Calibri"/>
              </a:rPr>
              <a:t> </a:t>
            </a:r>
            <a:r>
              <a:rPr sz="2400" dirty="0">
                <a:latin typeface="Calibri"/>
                <a:cs typeface="Calibri"/>
              </a:rPr>
              <a:t>fentanyl,</a:t>
            </a:r>
            <a:r>
              <a:rPr sz="2400" spc="-45" dirty="0">
                <a:latin typeface="Calibri"/>
                <a:cs typeface="Calibri"/>
              </a:rPr>
              <a:t> </a:t>
            </a:r>
            <a:r>
              <a:rPr sz="2400" dirty="0">
                <a:latin typeface="Calibri"/>
                <a:cs typeface="Calibri"/>
              </a:rPr>
              <a:t>fake</a:t>
            </a:r>
            <a:r>
              <a:rPr sz="2400" spc="-50" dirty="0">
                <a:latin typeface="Calibri"/>
                <a:cs typeface="Calibri"/>
              </a:rPr>
              <a:t> </a:t>
            </a:r>
            <a:r>
              <a:rPr sz="2400" dirty="0">
                <a:latin typeface="Calibri"/>
                <a:cs typeface="Calibri"/>
              </a:rPr>
              <a:t>pills,</a:t>
            </a:r>
            <a:r>
              <a:rPr sz="2400" spc="-55" dirty="0">
                <a:latin typeface="Calibri"/>
                <a:cs typeface="Calibri"/>
              </a:rPr>
              <a:t> </a:t>
            </a:r>
            <a:r>
              <a:rPr sz="2400" spc="-25" dirty="0">
                <a:latin typeface="Calibri"/>
                <a:cs typeface="Calibri"/>
              </a:rPr>
              <a:t>and 	</a:t>
            </a:r>
            <a:r>
              <a:rPr sz="2400" dirty="0">
                <a:latin typeface="Calibri"/>
                <a:cs typeface="Calibri"/>
              </a:rPr>
              <a:t>the</a:t>
            </a:r>
            <a:r>
              <a:rPr sz="2400" spc="-35" dirty="0">
                <a:latin typeface="Calibri"/>
                <a:cs typeface="Calibri"/>
              </a:rPr>
              <a:t> </a:t>
            </a:r>
            <a:r>
              <a:rPr sz="2400" dirty="0">
                <a:latin typeface="Calibri"/>
                <a:cs typeface="Calibri"/>
              </a:rPr>
              <a:t>Good</a:t>
            </a:r>
            <a:r>
              <a:rPr sz="2400" spc="-35" dirty="0">
                <a:latin typeface="Calibri"/>
                <a:cs typeface="Calibri"/>
              </a:rPr>
              <a:t> </a:t>
            </a:r>
            <a:r>
              <a:rPr sz="2400" dirty="0">
                <a:latin typeface="Calibri"/>
                <a:cs typeface="Calibri"/>
              </a:rPr>
              <a:t>Samaritan</a:t>
            </a:r>
            <a:r>
              <a:rPr sz="2400" spc="-60" dirty="0">
                <a:latin typeface="Calibri"/>
                <a:cs typeface="Calibri"/>
              </a:rPr>
              <a:t> </a:t>
            </a:r>
            <a:r>
              <a:rPr sz="2400" spc="-25" dirty="0">
                <a:latin typeface="Calibri"/>
                <a:cs typeface="Calibri"/>
              </a:rPr>
              <a:t>Law</a:t>
            </a:r>
            <a:endParaRPr sz="2400" dirty="0">
              <a:latin typeface="Calibri"/>
              <a:cs typeface="Calibri"/>
            </a:endParaRPr>
          </a:p>
          <a:p>
            <a:pPr marL="467359" marR="80010" indent="-378460" algn="just">
              <a:lnSpc>
                <a:spcPct val="100000"/>
              </a:lnSpc>
              <a:buChar char="●"/>
              <a:tabLst>
                <a:tab pos="469900" algn="l"/>
              </a:tabLst>
            </a:pPr>
            <a:r>
              <a:rPr sz="2400" dirty="0">
                <a:latin typeface="Calibri"/>
                <a:cs typeface="Calibri"/>
              </a:rPr>
              <a:t>List</a:t>
            </a:r>
            <a:r>
              <a:rPr sz="2400" spc="-35" dirty="0">
                <a:latin typeface="Calibri"/>
                <a:cs typeface="Calibri"/>
              </a:rPr>
              <a:t> </a:t>
            </a:r>
            <a:r>
              <a:rPr sz="2400" dirty="0">
                <a:latin typeface="Calibri"/>
                <a:cs typeface="Calibri"/>
              </a:rPr>
              <a:t>two</a:t>
            </a:r>
            <a:r>
              <a:rPr sz="2400" spc="-50" dirty="0">
                <a:latin typeface="Calibri"/>
                <a:cs typeface="Calibri"/>
              </a:rPr>
              <a:t> </a:t>
            </a:r>
            <a:r>
              <a:rPr sz="2400" dirty="0">
                <a:latin typeface="Calibri"/>
                <a:cs typeface="Calibri"/>
              </a:rPr>
              <a:t>reasons</a:t>
            </a:r>
            <a:r>
              <a:rPr sz="2400" spc="-35" dirty="0">
                <a:latin typeface="Calibri"/>
                <a:cs typeface="Calibri"/>
              </a:rPr>
              <a:t> </a:t>
            </a:r>
            <a:r>
              <a:rPr sz="2400" dirty="0">
                <a:latin typeface="Calibri"/>
                <a:cs typeface="Calibri"/>
              </a:rPr>
              <a:t>why</a:t>
            </a:r>
            <a:r>
              <a:rPr sz="2400" spc="-25" dirty="0">
                <a:latin typeface="Calibri"/>
                <a:cs typeface="Calibri"/>
              </a:rPr>
              <a:t> </a:t>
            </a:r>
            <a:r>
              <a:rPr sz="2400" spc="-10" dirty="0">
                <a:latin typeface="Calibri"/>
                <a:cs typeface="Calibri"/>
              </a:rPr>
              <a:t>fentanyl 	</a:t>
            </a:r>
            <a:r>
              <a:rPr sz="2400" dirty="0">
                <a:latin typeface="Calibri"/>
                <a:cs typeface="Calibri"/>
              </a:rPr>
              <a:t>and</a:t>
            </a:r>
            <a:r>
              <a:rPr sz="2400" spc="-35" dirty="0">
                <a:latin typeface="Calibri"/>
                <a:cs typeface="Calibri"/>
              </a:rPr>
              <a:t> </a:t>
            </a:r>
            <a:r>
              <a:rPr sz="2400" dirty="0">
                <a:latin typeface="Calibri"/>
                <a:cs typeface="Calibri"/>
              </a:rPr>
              <a:t>fake</a:t>
            </a:r>
            <a:r>
              <a:rPr sz="2400" spc="-30" dirty="0">
                <a:latin typeface="Calibri"/>
                <a:cs typeface="Calibri"/>
              </a:rPr>
              <a:t> </a:t>
            </a:r>
            <a:r>
              <a:rPr sz="2400" dirty="0">
                <a:latin typeface="Calibri"/>
                <a:cs typeface="Calibri"/>
              </a:rPr>
              <a:t>pills</a:t>
            </a:r>
            <a:r>
              <a:rPr sz="2400" spc="-50" dirty="0">
                <a:latin typeface="Calibri"/>
                <a:cs typeface="Calibri"/>
              </a:rPr>
              <a:t> </a:t>
            </a:r>
            <a:r>
              <a:rPr sz="2400" dirty="0">
                <a:latin typeface="Calibri"/>
                <a:cs typeface="Calibri"/>
              </a:rPr>
              <a:t>are</a:t>
            </a:r>
            <a:r>
              <a:rPr sz="2400" spc="-30" dirty="0">
                <a:latin typeface="Calibri"/>
                <a:cs typeface="Calibri"/>
              </a:rPr>
              <a:t> </a:t>
            </a:r>
            <a:r>
              <a:rPr sz="2400" spc="-10" dirty="0">
                <a:latin typeface="Calibri"/>
                <a:cs typeface="Calibri"/>
              </a:rPr>
              <a:t>dangerous</a:t>
            </a:r>
            <a:endParaRPr sz="2400" dirty="0">
              <a:latin typeface="Calibri"/>
              <a:cs typeface="Calibri"/>
            </a:endParaRPr>
          </a:p>
          <a:p>
            <a:pPr marL="467359" marR="175260" indent="-378460" algn="just">
              <a:lnSpc>
                <a:spcPct val="100000"/>
              </a:lnSpc>
              <a:buChar char="●"/>
              <a:tabLst>
                <a:tab pos="469900" algn="l"/>
              </a:tabLst>
            </a:pPr>
            <a:r>
              <a:rPr sz="2400" dirty="0">
                <a:latin typeface="Calibri"/>
                <a:cs typeface="Calibri"/>
              </a:rPr>
              <a:t>Identify</a:t>
            </a:r>
            <a:r>
              <a:rPr sz="2400" spc="-30" dirty="0">
                <a:latin typeface="Calibri"/>
                <a:cs typeface="Calibri"/>
              </a:rPr>
              <a:t> </a:t>
            </a:r>
            <a:r>
              <a:rPr lang="en-US" sz="2400" dirty="0">
                <a:latin typeface="Calibri"/>
                <a:cs typeface="Calibri"/>
              </a:rPr>
              <a:t>current substance use-related mortality trends</a:t>
            </a:r>
          </a:p>
          <a:p>
            <a:pPr marL="467359" marR="175260" indent="-378460" algn="just">
              <a:lnSpc>
                <a:spcPct val="100000"/>
              </a:lnSpc>
              <a:buChar char="●"/>
              <a:tabLst>
                <a:tab pos="469900" algn="l"/>
              </a:tabLst>
            </a:pPr>
            <a:r>
              <a:rPr lang="en-US" sz="2400" dirty="0">
                <a:latin typeface="Calibri"/>
                <a:cs typeface="Calibri"/>
              </a:rPr>
              <a:t>Identify signs and symptoms of an overdose and be able to call 911</a:t>
            </a:r>
            <a:endParaRPr sz="2400" dirty="0">
              <a:latin typeface="Calibri"/>
              <a:cs typeface="Calibri"/>
            </a:endParaRPr>
          </a:p>
        </p:txBody>
      </p:sp>
      <p:sp>
        <p:nvSpPr>
          <p:cNvPr id="6" name="Slide Number Placeholder 5">
            <a:extLst>
              <a:ext uri="{FF2B5EF4-FFF2-40B4-BE49-F238E27FC236}">
                <a16:creationId xmlns:a16="http://schemas.microsoft.com/office/drawing/2014/main" id="{A6E29CCD-FCBB-24ED-CBE4-7B29BBD4240D}"/>
              </a:ext>
            </a:extLst>
          </p:cNvPr>
          <p:cNvSpPr>
            <a:spLocks noGrp="1"/>
          </p:cNvSpPr>
          <p:nvPr>
            <p:ph type="sldNum" sz="quarter" idx="7"/>
          </p:nvPr>
        </p:nvSpPr>
        <p:spPr>
          <a:xfrm>
            <a:off x="6729181" y="4705358"/>
            <a:ext cx="2103120" cy="184666"/>
          </a:xfrm>
          <a:prstGeom prst="rect">
            <a:avLst/>
          </a:prstGeom>
        </p:spPr>
        <p:txBody>
          <a:bodyPr wrap="square" lIns="0" tIns="0" rIns="0" bIns="0">
            <a:spAutoFit/>
          </a:bodyPr>
          <a:lstStyle>
            <a:defPPr>
              <a:defRPr kern="0"/>
            </a:defPPr>
            <a:lvl1pPr algn="r">
              <a:defRPr>
                <a:solidFill>
                  <a:schemeClr val="tx1">
                    <a:tint val="75000"/>
                  </a:schemeClr>
                </a:solidFill>
              </a:defRPr>
            </a:lvl1p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pPr/>
              <a:t>3</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0"/>
          <p:cNvSpPr txBox="1">
            <a:spLocks noGrp="1"/>
          </p:cNvSpPr>
          <p:nvPr>
            <p:ph type="title"/>
          </p:nvPr>
        </p:nvSpPr>
        <p:spPr>
          <a:xfrm>
            <a:off x="265500" y="1151100"/>
            <a:ext cx="4045200" cy="15645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n"/>
              <a:t>Video : What’s Going On?</a:t>
            </a:r>
            <a:endParaRPr/>
          </a:p>
        </p:txBody>
      </p:sp>
      <p:pic>
        <p:nvPicPr>
          <p:cNvPr id="168" name="Google Shape;168;p20" title="What's Going On?">
            <a:hlinkClick r:id="rId3"/>
          </p:cNvPr>
          <p:cNvPicPr preferRelativeResize="0"/>
          <p:nvPr/>
        </p:nvPicPr>
        <p:blipFill>
          <a:blip r:embed="rId4">
            <a:alphaModFix/>
          </a:blip>
          <a:stretch>
            <a:fillRect/>
          </a:stretch>
        </p:blipFill>
        <p:spPr>
          <a:xfrm>
            <a:off x="4966175" y="1461875"/>
            <a:ext cx="3946225" cy="2219750"/>
          </a:xfrm>
          <a:prstGeom prst="rect">
            <a:avLst/>
          </a:prstGeom>
          <a:noFill/>
          <a:ln>
            <a:noFill/>
          </a:ln>
        </p:spPr>
      </p:pic>
      <p:sp>
        <p:nvSpPr>
          <p:cNvPr id="2" name="Slide Number Placeholder 1">
            <a:extLst>
              <a:ext uri="{FF2B5EF4-FFF2-40B4-BE49-F238E27FC236}">
                <a16:creationId xmlns:a16="http://schemas.microsoft.com/office/drawing/2014/main" id="{7A0A7B54-C02F-8F9A-193F-FCC856E92C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bg1"/>
                </a:solidFill>
              </a:rPr>
              <a:t>4</a:t>
            </a:fld>
            <a:endParaRPr lang="en"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1"/>
          <p:cNvSpPr txBox="1">
            <a:spLocks noGrp="1"/>
          </p:cNvSpPr>
          <p:nvPr>
            <p:ph type="title"/>
          </p:nvPr>
        </p:nvSpPr>
        <p:spPr>
          <a:xfrm>
            <a:off x="537882" y="342900"/>
            <a:ext cx="8088300" cy="769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a:t>Discussion Questions</a:t>
            </a:r>
            <a:endParaRPr/>
          </a:p>
        </p:txBody>
      </p:sp>
      <p:sp>
        <p:nvSpPr>
          <p:cNvPr id="174" name="Google Shape;174;p21"/>
          <p:cNvSpPr txBox="1">
            <a:spLocks noGrp="1"/>
          </p:cNvSpPr>
          <p:nvPr>
            <p:ph type="body" idx="1"/>
          </p:nvPr>
        </p:nvSpPr>
        <p:spPr>
          <a:xfrm>
            <a:off x="537882" y="1369219"/>
            <a:ext cx="8088300" cy="3081900"/>
          </a:xfrm>
          <a:prstGeom prst="rect">
            <a:avLst/>
          </a:prstGeom>
        </p:spPr>
        <p:txBody>
          <a:bodyPr spcFirstLastPara="1" wrap="square" lIns="68575" tIns="34275" rIns="68575" bIns="34275" anchor="t" anchorCtr="0">
            <a:normAutofit/>
          </a:bodyPr>
          <a:lstStyle/>
          <a:p>
            <a:pPr marL="457200" lvl="0" indent="-317500" algn="l" rtl="0">
              <a:spcBef>
                <a:spcPts val="800"/>
              </a:spcBef>
              <a:spcAft>
                <a:spcPts val="0"/>
              </a:spcAft>
              <a:buSzPts val="1400"/>
              <a:buChar char="●"/>
            </a:pPr>
            <a:r>
              <a:rPr lang="en" dirty="0"/>
              <a:t>Teen drug use has gone down over the years, but overdose or poisoning deaths have gone up.  Why do think this is happening?</a:t>
            </a:r>
            <a:endParaRPr dirty="0"/>
          </a:p>
          <a:p>
            <a:pPr marL="457200" lvl="0" indent="0" algn="l" rtl="0">
              <a:spcBef>
                <a:spcPts val="800"/>
              </a:spcBef>
              <a:spcAft>
                <a:spcPts val="0"/>
              </a:spcAft>
              <a:buNone/>
            </a:pPr>
            <a:endParaRPr/>
          </a:p>
          <a:p>
            <a:pPr marL="457200" lvl="0" indent="-317500" algn="l" rtl="0">
              <a:spcBef>
                <a:spcPts val="800"/>
              </a:spcBef>
              <a:spcAft>
                <a:spcPts val="0"/>
              </a:spcAft>
              <a:buSzPts val="1400"/>
              <a:buChar char="●"/>
            </a:pPr>
            <a:r>
              <a:rPr lang="en" dirty="0"/>
              <a:t>What role does social media play in the opioid/fentanyl overdoses?</a:t>
            </a:r>
            <a:endParaRPr dirty="0"/>
          </a:p>
          <a:p>
            <a:pPr marL="457200" lvl="0" indent="0" algn="l" rtl="0">
              <a:spcBef>
                <a:spcPts val="800"/>
              </a:spcBef>
              <a:spcAft>
                <a:spcPts val="0"/>
              </a:spcAft>
              <a:buNone/>
            </a:pPr>
            <a:endParaRPr/>
          </a:p>
          <a:p>
            <a:pPr marL="457200" lvl="0" indent="-317500" algn="l" rtl="0">
              <a:spcBef>
                <a:spcPts val="800"/>
              </a:spcBef>
              <a:spcAft>
                <a:spcPts val="0"/>
              </a:spcAft>
              <a:buSzPts val="1400"/>
              <a:buChar char="●"/>
            </a:pPr>
            <a:r>
              <a:rPr lang="en" dirty="0"/>
              <a:t>What are some ideas your group has for a social media message to discourage use of opioids/fentanyl?</a:t>
            </a:r>
            <a:endParaRPr dirty="0"/>
          </a:p>
        </p:txBody>
      </p:sp>
      <p:sp>
        <p:nvSpPr>
          <p:cNvPr id="2" name="Slide Number Placeholder 1">
            <a:extLst>
              <a:ext uri="{FF2B5EF4-FFF2-40B4-BE49-F238E27FC236}">
                <a16:creationId xmlns:a16="http://schemas.microsoft.com/office/drawing/2014/main" id="{625A2CE2-5179-A1FC-1A0C-673044C2300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tx1"/>
                </a:solidFill>
              </a:rPr>
              <a:t>5</a:t>
            </a:fld>
            <a:endParaRPr lang="en" sz="120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2"/>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accent1"/>
              </a:buClr>
              <a:buSzPts val="4100"/>
              <a:buFont typeface="Calibri"/>
              <a:buNone/>
            </a:pPr>
            <a:r>
              <a:rPr lang="en" dirty="0"/>
              <a:t>What are prescription Opioids?</a:t>
            </a:r>
            <a:endParaRPr dirty="0"/>
          </a:p>
        </p:txBody>
      </p:sp>
      <p:sp>
        <p:nvSpPr>
          <p:cNvPr id="180" name="Google Shape;180;p22"/>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lnSpcReduction="10000"/>
          </a:bodyPr>
          <a:lstStyle/>
          <a:p>
            <a:pPr marL="457200" lvl="0" indent="-355600" algn="l" rtl="0">
              <a:lnSpc>
                <a:spcPct val="115000"/>
              </a:lnSpc>
              <a:spcBef>
                <a:spcPts val="0"/>
              </a:spcBef>
              <a:spcAft>
                <a:spcPts val="0"/>
              </a:spcAft>
              <a:buClr>
                <a:srgbClr val="434343"/>
              </a:buClr>
              <a:buSzPts val="2000"/>
              <a:buFont typeface="Roboto"/>
              <a:buChar char="●"/>
            </a:pPr>
            <a:r>
              <a:rPr lang="en"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Prescription opioids are used mostly to treat moderate to severe pain.</a:t>
            </a:r>
            <a:endParaRPr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indent="-355600">
              <a:lnSpc>
                <a:spcPct val="115000"/>
              </a:lnSpc>
              <a:spcBef>
                <a:spcPts val="0"/>
              </a:spcBef>
              <a:buClr>
                <a:srgbClr val="434343"/>
              </a:buClr>
              <a:buSzPts val="2000"/>
              <a:buFont typeface="Roboto"/>
              <a:buChar char="●"/>
            </a:pPr>
            <a:r>
              <a:rPr lang="en" sz="2000" dirty="0">
                <a:solidFill>
                  <a:schemeClr val="tx1"/>
                </a:solidFill>
                <a:sym typeface="Roboto"/>
              </a:rPr>
              <a:t>Can be dangerous because they are highly addictive which can lead to dependency or misuse.</a:t>
            </a:r>
            <a:endParaRPr sz="2000">
              <a:solidFill>
                <a:schemeClr val="tx1"/>
              </a:solidFill>
            </a:endParaRPr>
          </a:p>
          <a:p>
            <a:pPr indent="-355600">
              <a:lnSpc>
                <a:spcPct val="115000"/>
              </a:lnSpc>
              <a:spcBef>
                <a:spcPts val="0"/>
              </a:spcBef>
              <a:buClr>
                <a:srgbClr val="434343"/>
              </a:buClr>
              <a:buSzPts val="2000"/>
              <a:buFont typeface="Roboto"/>
              <a:buChar char="●"/>
            </a:pPr>
            <a:r>
              <a:rPr lang="en" sz="2000" dirty="0">
                <a:solidFill>
                  <a:schemeClr val="tx1"/>
                </a:solidFill>
                <a:sym typeface="Roboto"/>
              </a:rPr>
              <a:t>There is a significant risk for overdose or death when used in an unsafe way or </a:t>
            </a:r>
            <a:r>
              <a:rPr lang="en-US" sz="2000" dirty="0">
                <a:solidFill>
                  <a:schemeClr val="tx1"/>
                </a:solidFill>
                <a:sym typeface="Roboto"/>
              </a:rPr>
              <a:t>in a way other than how it was prescribed</a:t>
            </a:r>
            <a:endParaRPr sz="2000" dirty="0">
              <a:solidFill>
                <a:schemeClr val="tx1"/>
              </a:solidFill>
              <a:sym typeface="Roboto"/>
            </a:endParaRPr>
          </a:p>
          <a:p>
            <a:pPr marL="457200" lvl="0" indent="-355600" algn="l" rtl="0">
              <a:lnSpc>
                <a:spcPct val="115000"/>
              </a:lnSpc>
              <a:spcBef>
                <a:spcPts val="0"/>
              </a:spcBef>
              <a:spcAft>
                <a:spcPts val="0"/>
              </a:spcAft>
              <a:buClr>
                <a:srgbClr val="434343"/>
              </a:buClr>
              <a:buSzPts val="2000"/>
              <a:buFont typeface="Roboto"/>
              <a:buChar char="●"/>
            </a:pPr>
            <a:r>
              <a:rPr lang="en"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Common Prescription Opioids include: </a:t>
            </a:r>
            <a:endParaRPr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n"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Hydrocodone (Vicodin)</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n"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Oxycodone (OxyContin, Percocet)</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n"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Codeine</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D23369"/>
              </a:buClr>
              <a:buSzPts val="1600"/>
              <a:buFont typeface="Roboto"/>
              <a:buChar char="○"/>
            </a:pPr>
            <a:r>
              <a:rPr lang="en" sz="1600" dirty="0">
                <a:solidFill>
                  <a:srgbClr val="D23369"/>
                </a:solidFill>
                <a:latin typeface="Calibri" panose="020F0502020204030204" pitchFamily="34" charset="0"/>
                <a:ea typeface="Calibri" panose="020F0502020204030204" pitchFamily="34" charset="0"/>
                <a:cs typeface="Calibri" panose="020F0502020204030204" pitchFamily="34" charset="0"/>
                <a:sym typeface="Roboto"/>
              </a:rPr>
              <a:t>Fentanyl</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 name="Slide Number Placeholder 1">
            <a:extLst>
              <a:ext uri="{FF2B5EF4-FFF2-40B4-BE49-F238E27FC236}">
                <a16:creationId xmlns:a16="http://schemas.microsoft.com/office/drawing/2014/main" id="{F70FB83B-F4EB-9768-1563-151BDF1E648A}"/>
              </a:ext>
            </a:extLst>
          </p:cNvPr>
          <p:cNvSpPr>
            <a:spLocks noGrp="1"/>
          </p:cNvSpPr>
          <p:nvPr>
            <p:ph type="sldNum" idx="12"/>
          </p:nvPr>
        </p:nvSpPr>
        <p:spPr>
          <a:xfrm>
            <a:off x="6720840" y="4663650"/>
            <a:ext cx="2168400" cy="273900"/>
          </a:xfrm>
        </p:spPr>
        <p:txBody>
          <a:bodyPr/>
          <a:lstStyle/>
          <a:p>
            <a:pPr marL="0" lvl="0" indent="0" algn="r" rtl="0">
              <a:spcBef>
                <a:spcPts val="0"/>
              </a:spcBef>
              <a:spcAft>
                <a:spcPts val="0"/>
              </a:spcAft>
              <a:buNone/>
            </a:pPr>
            <a:fld id="{00000000-1234-1234-1234-123412341234}" type="slidenum">
              <a:rPr lang="en" sz="1200" smtClean="0"/>
              <a:t>6</a:t>
            </a:fld>
            <a:endParaRPr lang="en"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367500" y="492650"/>
            <a:ext cx="4045200" cy="2067425"/>
          </a:xfrm>
          <a:prstGeom prst="rect">
            <a:avLst/>
          </a:prstGeom>
          <a:solidFill>
            <a:schemeClr val="lt1"/>
          </a:solidFill>
        </p:spPr>
        <p:txBody>
          <a:bodyPr spcFirstLastPara="1" wrap="square" lIns="68575" tIns="34275" rIns="68575" bIns="34275" anchor="ctr" anchorCtr="0">
            <a:noAutofit/>
          </a:bodyPr>
          <a:lstStyle/>
          <a:p>
            <a:pPr marL="12700" algn="l">
              <a:lnSpc>
                <a:spcPct val="100000"/>
              </a:lnSpc>
              <a:spcBef>
                <a:spcPts val="100"/>
              </a:spcBef>
            </a:pPr>
            <a:r>
              <a:rPr lang="en-US" sz="1800" b="1" u="sng" dirty="0"/>
              <a:t>Opioid</a:t>
            </a:r>
            <a:r>
              <a:rPr lang="en-US" sz="1800" b="1" u="sng" spc="-75" dirty="0"/>
              <a:t> </a:t>
            </a:r>
            <a:r>
              <a:rPr lang="en-US" sz="1800" b="1" u="sng" dirty="0"/>
              <a:t>misuse</a:t>
            </a:r>
            <a:r>
              <a:rPr lang="en-US" sz="1800" b="1" u="sng" spc="-25" dirty="0"/>
              <a:t>: </a:t>
            </a:r>
            <a:r>
              <a:rPr lang="en-US" sz="1800" dirty="0"/>
              <a:t>the</a:t>
            </a:r>
            <a:r>
              <a:rPr lang="en-US" sz="1800" spc="-25" dirty="0"/>
              <a:t> </a:t>
            </a:r>
            <a:r>
              <a:rPr lang="en-US" sz="1800" dirty="0"/>
              <a:t>use</a:t>
            </a:r>
            <a:r>
              <a:rPr lang="en-US" sz="1800" spc="-20" dirty="0"/>
              <a:t> </a:t>
            </a:r>
            <a:r>
              <a:rPr lang="en-US" sz="1800" dirty="0"/>
              <a:t>of</a:t>
            </a:r>
            <a:r>
              <a:rPr lang="en-US" sz="1800" spc="-35" dirty="0"/>
              <a:t> </a:t>
            </a:r>
            <a:r>
              <a:rPr lang="en-US" sz="1800" dirty="0"/>
              <a:t>an</a:t>
            </a:r>
            <a:r>
              <a:rPr lang="en-US" sz="1800" spc="-35" dirty="0"/>
              <a:t> </a:t>
            </a:r>
            <a:r>
              <a:rPr lang="en-US" sz="1800" dirty="0"/>
              <a:t>opioid</a:t>
            </a:r>
            <a:r>
              <a:rPr lang="en-US" sz="1800" spc="-50" dirty="0"/>
              <a:t> </a:t>
            </a:r>
            <a:r>
              <a:rPr lang="en-US" sz="1800" dirty="0"/>
              <a:t>for</a:t>
            </a:r>
            <a:r>
              <a:rPr lang="en-US" sz="1800" spc="-30" dirty="0"/>
              <a:t> </a:t>
            </a:r>
            <a:r>
              <a:rPr lang="en-US" sz="1800" spc="-50" dirty="0"/>
              <a:t>a </a:t>
            </a:r>
            <a:r>
              <a:rPr lang="en-US" sz="1800" dirty="0"/>
              <a:t>purpose</a:t>
            </a:r>
            <a:r>
              <a:rPr lang="en-US" sz="1800" spc="-35" dirty="0"/>
              <a:t> </a:t>
            </a:r>
            <a:r>
              <a:rPr lang="en-US" sz="1800" dirty="0"/>
              <a:t>not</a:t>
            </a:r>
            <a:r>
              <a:rPr lang="en-US" sz="1800" spc="-55" dirty="0"/>
              <a:t> </a:t>
            </a:r>
            <a:r>
              <a:rPr lang="en-US" sz="1800" spc="-10" dirty="0"/>
              <a:t>consistent </a:t>
            </a:r>
            <a:r>
              <a:rPr lang="en-US" sz="1800" dirty="0"/>
              <a:t>with</a:t>
            </a:r>
            <a:r>
              <a:rPr lang="en-US" sz="1800" spc="-40" dirty="0"/>
              <a:t> </a:t>
            </a:r>
            <a:r>
              <a:rPr lang="en-US" sz="1800" dirty="0"/>
              <a:t>legal</a:t>
            </a:r>
            <a:r>
              <a:rPr lang="en-US" sz="1800" spc="-30" dirty="0"/>
              <a:t> </a:t>
            </a:r>
            <a:r>
              <a:rPr lang="en-US" sz="1800" dirty="0"/>
              <a:t>or</a:t>
            </a:r>
            <a:r>
              <a:rPr lang="en-US" sz="1800" spc="-40" dirty="0"/>
              <a:t> </a:t>
            </a:r>
            <a:r>
              <a:rPr lang="en-US" sz="1800" spc="-10" dirty="0"/>
              <a:t>medical guidelines</a:t>
            </a:r>
            <a:br>
              <a:rPr lang="en-US" sz="1800" spc="-10" dirty="0"/>
            </a:br>
            <a:br>
              <a:rPr lang="en-US" sz="1800" dirty="0"/>
            </a:br>
            <a:endParaRPr sz="1800" dirty="0">
              <a:highlight>
                <a:srgbClr val="FFFF00"/>
              </a:highlight>
            </a:endParaRPr>
          </a:p>
        </p:txBody>
      </p:sp>
      <p:sp>
        <p:nvSpPr>
          <p:cNvPr id="187" name="Google Shape;187;p23"/>
          <p:cNvSpPr txBox="1">
            <a:spLocks noGrp="1"/>
          </p:cNvSpPr>
          <p:nvPr>
            <p:ph type="body" idx="2"/>
          </p:nvPr>
        </p:nvSpPr>
        <p:spPr>
          <a:xfrm>
            <a:off x="4939500" y="360475"/>
            <a:ext cx="3837000" cy="43992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r>
              <a:rPr lang="en" sz="2200" dirty="0"/>
              <a:t>People misuse prescription opioids by: </a:t>
            </a:r>
            <a:endParaRPr sz="2200" dirty="0"/>
          </a:p>
          <a:p>
            <a:pPr marL="457200" lvl="0" indent="-368300" algn="l" rtl="0">
              <a:spcBef>
                <a:spcPts val="800"/>
              </a:spcBef>
              <a:spcAft>
                <a:spcPts val="0"/>
              </a:spcAft>
              <a:buSzPts val="2200"/>
              <a:buChar char="•"/>
            </a:pPr>
            <a:r>
              <a:rPr lang="en" sz="2200" dirty="0"/>
              <a:t>Taking the medicine in a way or dose other than prescribed.</a:t>
            </a:r>
            <a:endParaRPr sz="2200" dirty="0"/>
          </a:p>
          <a:p>
            <a:pPr marL="457200" lvl="0" indent="-368300" algn="l" rtl="0">
              <a:spcBef>
                <a:spcPts val="0"/>
              </a:spcBef>
              <a:spcAft>
                <a:spcPts val="0"/>
              </a:spcAft>
              <a:buSzPts val="2200"/>
              <a:buChar char="•"/>
            </a:pPr>
            <a:r>
              <a:rPr lang="en" sz="2200" dirty="0"/>
              <a:t>Taking someone else’s prescription medicine.</a:t>
            </a:r>
          </a:p>
          <a:p>
            <a:pPr marL="457200" lvl="0" indent="-368300" algn="l" rtl="0">
              <a:spcBef>
                <a:spcPts val="0"/>
              </a:spcBef>
              <a:spcAft>
                <a:spcPts val="0"/>
              </a:spcAft>
              <a:buSzPts val="2200"/>
              <a:buChar char="•"/>
            </a:pPr>
            <a:r>
              <a:rPr lang="en" sz="2200" dirty="0">
                <a:solidFill>
                  <a:schemeClr val="bg1"/>
                </a:solidFill>
              </a:rPr>
              <a:t>Taking medications for a non-medical reason</a:t>
            </a:r>
          </a:p>
          <a:p>
            <a:pPr marL="88900" lvl="0" indent="0" algn="l" rtl="0">
              <a:spcBef>
                <a:spcPts val="0"/>
              </a:spcBef>
              <a:spcAft>
                <a:spcPts val="0"/>
              </a:spcAft>
              <a:buSzPts val="2200"/>
              <a:buNone/>
            </a:pPr>
            <a:endParaRPr lang="en" sz="2200" dirty="0"/>
          </a:p>
          <a:p>
            <a:pPr marL="88900" indent="0" algn="ctr">
              <a:spcBef>
                <a:spcPts val="0"/>
              </a:spcBef>
              <a:buSzPts val="2200"/>
              <a:buNone/>
            </a:pPr>
            <a:r>
              <a:rPr lang="en" sz="2400" b="1" dirty="0"/>
              <a:t>How could this lead to increased rates of opioid overdoses?</a:t>
            </a:r>
            <a:endParaRPr sz="2200" b="1" dirty="0"/>
          </a:p>
        </p:txBody>
      </p:sp>
      <p:pic>
        <p:nvPicPr>
          <p:cNvPr id="188" name="Google Shape;188;p23" descr="Pills and pill bottles. "/>
          <p:cNvPicPr preferRelativeResize="0"/>
          <p:nvPr/>
        </p:nvPicPr>
        <p:blipFill>
          <a:blip r:embed="rId3">
            <a:alphaModFix/>
          </a:blip>
          <a:stretch>
            <a:fillRect/>
          </a:stretch>
        </p:blipFill>
        <p:spPr>
          <a:xfrm>
            <a:off x="743075" y="2715600"/>
            <a:ext cx="3308349" cy="2196951"/>
          </a:xfrm>
          <a:prstGeom prst="rect">
            <a:avLst/>
          </a:prstGeom>
          <a:noFill/>
          <a:ln>
            <a:noFill/>
          </a:ln>
        </p:spPr>
      </p:pic>
      <p:sp>
        <p:nvSpPr>
          <p:cNvPr id="2" name="Slide Number Placeholder 1">
            <a:extLst>
              <a:ext uri="{FF2B5EF4-FFF2-40B4-BE49-F238E27FC236}">
                <a16:creationId xmlns:a16="http://schemas.microsoft.com/office/drawing/2014/main" id="{B1779DCB-94FC-5A12-9164-C0F0ECFA76E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8"/>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p>
            <a:pPr algn="ctr">
              <a:buSzPts val="4100"/>
            </a:pPr>
            <a:r>
              <a:rPr lang="en" dirty="0"/>
              <a:t>What is the impact of Opioids/Fentanyl?</a:t>
            </a:r>
            <a:endParaRPr dirty="0"/>
          </a:p>
        </p:txBody>
      </p:sp>
      <p:pic>
        <p:nvPicPr>
          <p:cNvPr id="142" name="Google Shape;142;p18" descr="Authentic Adderall and fake Adderall. "/>
          <p:cNvPicPr preferRelativeResize="0"/>
          <p:nvPr/>
        </p:nvPicPr>
        <p:blipFill>
          <a:blip r:embed="rId3">
            <a:alphaModFix/>
          </a:blip>
          <a:stretch>
            <a:fillRect/>
          </a:stretch>
        </p:blipFill>
        <p:spPr>
          <a:xfrm>
            <a:off x="1029362" y="1617274"/>
            <a:ext cx="7063078" cy="3103315"/>
          </a:xfrm>
          <a:prstGeom prst="rect">
            <a:avLst/>
          </a:prstGeom>
          <a:noFill/>
          <a:ln>
            <a:noFill/>
          </a:ln>
        </p:spPr>
      </p:pic>
      <p:sp>
        <p:nvSpPr>
          <p:cNvPr id="2" name="Slide Number Placeholder 1">
            <a:extLst>
              <a:ext uri="{FF2B5EF4-FFF2-40B4-BE49-F238E27FC236}">
                <a16:creationId xmlns:a16="http://schemas.microsoft.com/office/drawing/2014/main" id="{66E42582-722C-1DE8-1B98-7C2C80D3E0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tx1"/>
                </a:solidFill>
              </a:rPr>
              <a:t>8</a:t>
            </a:fld>
            <a:endParaRPr lang="en" sz="120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4"/>
          <p:cNvSpPr txBox="1">
            <a:spLocks noGrp="1"/>
          </p:cNvSpPr>
          <p:nvPr>
            <p:ph type="title" idx="4294967295"/>
          </p:nvPr>
        </p:nvSpPr>
        <p:spPr>
          <a:xfrm>
            <a:off x="522825" y="725249"/>
            <a:ext cx="8222100" cy="11166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 dirty="0"/>
              <a:t>How do you think our community has been impacted by opioids/fentanyl? </a:t>
            </a:r>
            <a:endParaRPr dirty="0"/>
          </a:p>
        </p:txBody>
      </p:sp>
      <p:pic>
        <p:nvPicPr>
          <p:cNvPr id="194" name="Google Shape;194;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132325" y="2196949"/>
            <a:ext cx="3962625" cy="2641750"/>
          </a:xfrm>
          <a:prstGeom prst="rect">
            <a:avLst/>
          </a:prstGeom>
          <a:noFill/>
          <a:ln>
            <a:noFill/>
          </a:ln>
        </p:spPr>
      </p:pic>
      <p:sp>
        <p:nvSpPr>
          <p:cNvPr id="2" name="Slide Number Placeholder 1">
            <a:extLst>
              <a:ext uri="{FF2B5EF4-FFF2-40B4-BE49-F238E27FC236}">
                <a16:creationId xmlns:a16="http://schemas.microsoft.com/office/drawing/2014/main" id="{2D59F2BC-A24F-CC03-E7A2-8E260A890B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z="1200" smtClean="0">
                <a:solidFill>
                  <a:schemeClr val="tx1"/>
                </a:solidFill>
              </a:rPr>
              <a:t>9</a:t>
            </a:fld>
            <a:endParaRPr lang="en" sz="1200">
              <a:solidFill>
                <a:schemeClr val="tx1"/>
              </a:solidFill>
            </a:endParaRPr>
          </a:p>
        </p:txBody>
      </p:sp>
    </p:spTree>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61f40bdc-19d8-4b8e-be88-e9eb9bcca8b8}"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otalTime>699</TotalTime>
  <Words>2397</Words>
  <Application>Microsoft Office PowerPoint</Application>
  <PresentationFormat>On-screen Show (16:9)</PresentationFormat>
  <Paragraphs>160</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Arial</vt:lpstr>
      <vt:lpstr>Roboto</vt:lpstr>
      <vt:lpstr>2021ODE</vt:lpstr>
      <vt:lpstr>SB 238 Opioid/Fentanyl Prevention Lesson 7th Grade</vt:lpstr>
      <vt:lpstr>Know - Wonder - Learn </vt:lpstr>
      <vt:lpstr>Learning Targets</vt:lpstr>
      <vt:lpstr>Video : What’s Going On?</vt:lpstr>
      <vt:lpstr>Discussion Questions</vt:lpstr>
      <vt:lpstr>What are prescription Opioids?</vt:lpstr>
      <vt:lpstr>Opioid misuse: the use of an opioid for a purpose not consistent with legal or medical guidelines  </vt:lpstr>
      <vt:lpstr>What is the impact of Opioids/Fentanyl?</vt:lpstr>
      <vt:lpstr>How do you think our community has been impacted by opioids/fentanyl? </vt:lpstr>
      <vt:lpstr>Oregon Overdose Deaths July 2019-June 2024</vt:lpstr>
      <vt:lpstr>Signs of an overdose</vt:lpstr>
      <vt:lpstr>How to use Naloxone (Narcan)</vt:lpstr>
      <vt:lpstr>Where to get help</vt:lpstr>
      <vt:lpstr>Summary</vt:lpstr>
      <vt:lpstr>Exit Slip - What I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MORRIS Cameron * ODE</dc:creator>
  <cp:lastModifiedBy>RUSSELL Alanna * ODE</cp:lastModifiedBy>
  <cp:revision>110</cp:revision>
  <dcterms:modified xsi:type="dcterms:W3CDTF">2025-09-09T20:15:04Z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479117-1783-420e-9942-24d79255525e_Enabled">
    <vt:lpwstr>true</vt:lpwstr>
  </property>
  <property fmtid="{D5CDD505-2E9C-101B-9397-08002B2CF9AE}" pid="3" name="MSIP_Label_73479117-1783-420e-9942-24d79255525e_SetDate">
    <vt:lpwstr>2024-10-15T21:36:20Z</vt:lpwstr>
  </property>
  <property fmtid="{D5CDD505-2E9C-101B-9397-08002B2CF9AE}" pid="4" name="MSIP_Label_73479117-1783-420e-9942-24d79255525e_Method">
    <vt:lpwstr>Privileged</vt:lpwstr>
  </property>
  <property fmtid="{D5CDD505-2E9C-101B-9397-08002B2CF9AE}" pid="5" name="MSIP_Label_73479117-1783-420e-9942-24d79255525e_Name">
    <vt:lpwstr>Level 3 - Restricted (Items)</vt:lpwstr>
  </property>
  <property fmtid="{D5CDD505-2E9C-101B-9397-08002B2CF9AE}" pid="6" name="MSIP_Label_73479117-1783-420e-9942-24d79255525e_SiteId">
    <vt:lpwstr>b4f51418-b269-49a2-935a-fa54bf584fc8</vt:lpwstr>
  </property>
  <property fmtid="{D5CDD505-2E9C-101B-9397-08002B2CF9AE}" pid="7" name="MSIP_Label_73479117-1783-420e-9942-24d79255525e_ActionId">
    <vt:lpwstr>70f8a5c6-3831-4172-8bc5-4aad545e8ef8</vt:lpwstr>
  </property>
  <property fmtid="{D5CDD505-2E9C-101B-9397-08002B2CF9AE}" pid="8" name="MSIP_Label_73479117-1783-420e-9942-24d79255525e_ContentBits">
    <vt:lpwstr>2</vt:lpwstr>
  </property>
</Properties>
</file>