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4" r:id="rId1"/>
  </p:sldMasterIdLst>
  <p:notesMasterIdLst>
    <p:notesMasterId r:id="rId16"/>
  </p:notesMasterIdLst>
  <p:sldIdLst>
    <p:sldId id="256" r:id="rId2"/>
    <p:sldId id="270" r:id="rId3"/>
    <p:sldId id="258" r:id="rId4"/>
    <p:sldId id="260" r:id="rId5"/>
    <p:sldId id="271" r:id="rId6"/>
    <p:sldId id="262" r:id="rId7"/>
    <p:sldId id="259" r:id="rId8"/>
    <p:sldId id="263" r:id="rId9"/>
    <p:sldId id="272" r:id="rId10"/>
    <p:sldId id="265" r:id="rId11"/>
    <p:sldId id="266" r:id="rId12"/>
    <p:sldId id="267" r:id="rId13"/>
    <p:sldId id="268" r:id="rId14"/>
    <p:sldId id="269" r:id="rId15"/>
  </p:sldIdLst>
  <p:sldSz cx="9144000" cy="5143500" type="screen16x9"/>
  <p:notesSz cx="6858000" cy="9144000"/>
  <p:embeddedFontLst>
    <p:embeddedFont>
      <p:font typeface="Roboto" panose="02000000000000000000" pitchFamily="2" charset="0"/>
      <p:regular r:id="rId17"/>
      <p:bold r:id="rId18"/>
      <p:italic r:id="rId19"/>
      <p:boldItalic r:id="rId2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A7D4C60-AEC1-CEE0-128D-2C34549F76B0}" name="RUSSELL Alanna * ODE" initials="AR" userId="S::Alanna.Russell@ode.oregon.gov::c85b8322-b6e3-43b3-867f-23bcd6c00977" providerId="AD"/>
  <p188:author id="{457649F4-6228-5127-DF62-AF800E2E8441}" name="SANDERS Ely * ODE" initials="SO" userId="S::ely.sanders@ode.oregon.gov::69995361-3b11-4b2a-a7d5-276cdd4a1a3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5D3D80-C2C4-D31B-0DA1-D7036320F609}" v="6" dt="2025-09-09T19:39:18.939"/>
    <p1510:client id="{501BF5AB-1FC6-4F91-B740-B50F21612EE9}" v="2" dt="2025-09-09T20:08:09.427"/>
    <p1510:client id="{8608E173-A8C5-5820-CB8A-DEBCB60E69BE}" v="18" dt="2025-09-08T21:31:36.779"/>
    <p1510:client id="{AC2479EB-71C2-44C5-9C0F-888BBC3AEEAA}" v="1" dt="2025-09-09T19:53:46.165"/>
    <p1510:client id="{E232A1A9-6E36-A5B5-9AF6-86D3697AAE77}" v="29" dt="2025-09-08T21:01:59.30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0" autoAdjust="0"/>
    <p:restoredTop sz="69792" autoAdjust="0"/>
  </p:normalViewPr>
  <p:slideViewPr>
    <p:cSldViewPr snapToGrid="0">
      <p:cViewPr varScale="1">
        <p:scale>
          <a:sx n="98" d="100"/>
          <a:sy n="98" d="100"/>
        </p:scale>
        <p:origin x="636" y="84"/>
      </p:cViewPr>
      <p:guideLst>
        <p:guide orient="horz" pos="1620"/>
        <p:guide pos="2880"/>
      </p:guideLst>
    </p:cSldViewPr>
  </p:slideViewPr>
  <p:outlineViewPr>
    <p:cViewPr>
      <p:scale>
        <a:sx n="33" d="100"/>
        <a:sy n="33" d="100"/>
      </p:scale>
      <p:origin x="0" y="-4456"/>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USSELL Alanna * ODE" userId="c85b8322-b6e3-43b3-867f-23bcd6c00977" providerId="ADAL" clId="{501BF5AB-1FC6-4F91-B740-B50F21612EE9}"/>
    <pc:docChg chg="modSld">
      <pc:chgData name="RUSSELL Alanna * ODE" userId="c85b8322-b6e3-43b3-867f-23bcd6c00977" providerId="ADAL" clId="{501BF5AB-1FC6-4F91-B740-B50F21612EE9}" dt="2025-09-09T20:08:48.349" v="4" actId="207"/>
      <pc:docMkLst>
        <pc:docMk/>
      </pc:docMkLst>
      <pc:sldChg chg="modSp mod">
        <pc:chgData name="RUSSELL Alanna * ODE" userId="c85b8322-b6e3-43b3-867f-23bcd6c00977" providerId="ADAL" clId="{501BF5AB-1FC6-4F91-B740-B50F21612EE9}" dt="2025-09-09T20:08:48.349" v="4" actId="207"/>
        <pc:sldMkLst>
          <pc:docMk/>
          <pc:sldMk cId="0" sldId="270"/>
        </pc:sldMkLst>
        <pc:spChg chg="mod">
          <ac:chgData name="RUSSELL Alanna * ODE" userId="c85b8322-b6e3-43b3-867f-23bcd6c00977" providerId="ADAL" clId="{501BF5AB-1FC6-4F91-B740-B50F21612EE9}" dt="2025-09-09T20:08:48.349" v="4" actId="207"/>
          <ac:spMkLst>
            <pc:docMk/>
            <pc:sldMk cId="0" sldId="270"/>
            <ac:spMk id="156" creationId="{00000000-0000-0000-0000-000000000000}"/>
          </ac:spMkLst>
        </pc:spChg>
      </pc:sldChg>
      <pc:sldChg chg="modSp mod">
        <pc:chgData name="RUSSELL Alanna * ODE" userId="c85b8322-b6e3-43b3-867f-23bcd6c00977" providerId="ADAL" clId="{501BF5AB-1FC6-4F91-B740-B50F21612EE9}" dt="2025-09-09T20:08:41.408" v="3" actId="962"/>
        <pc:sldMkLst>
          <pc:docMk/>
          <pc:sldMk cId="1904272355" sldId="272"/>
        </pc:sldMkLst>
        <pc:picChg chg="mod">
          <ac:chgData name="RUSSELL Alanna * ODE" userId="c85b8322-b6e3-43b3-867f-23bcd6c00977" providerId="ADAL" clId="{501BF5AB-1FC6-4F91-B740-B50F21612EE9}" dt="2025-09-09T20:08:09.427" v="1" actId="962"/>
          <ac:picMkLst>
            <pc:docMk/>
            <pc:sldMk cId="1904272355" sldId="272"/>
            <ac:picMk id="2050" creationId="{C695B29E-D52A-3207-CDA6-8D2CB61F1883}"/>
          </ac:picMkLst>
        </pc:picChg>
        <pc:cxnChg chg="mod">
          <ac:chgData name="RUSSELL Alanna * ODE" userId="c85b8322-b6e3-43b3-867f-23bcd6c00977" providerId="ADAL" clId="{501BF5AB-1FC6-4F91-B740-B50F21612EE9}" dt="2025-09-09T20:08:41.408" v="3" actId="962"/>
          <ac:cxnSpMkLst>
            <pc:docMk/>
            <pc:sldMk cId="1904272355" sldId="272"/>
            <ac:cxnSpMk id="7" creationId="{F52F894A-452C-EB72-65D1-4C56EAA7D125}"/>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thenewdrugtalk.org/articles/protect-your-friends"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odemail-my.sharepoint.com/personal/alanna_russell_ode_oregon_gov/Documents/WestEd/K-12%20Substance%20Use%20Prevention%20Lessons/Required%20Opioid%20Lessons/Word%20Versions/7th%20Grade/KWL%20Handout.docx"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2bae9e92f30_10_95:notes"/>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indent="0">
              <a:buNone/>
            </a:pPr>
            <a:r>
              <a:rPr lang="en" sz="1200" dirty="0">
                <a:solidFill>
                  <a:schemeClr val="dk1"/>
                </a:solidFill>
                <a:latin typeface="Calibri"/>
                <a:ea typeface="Calibri"/>
                <a:cs typeface="Calibri"/>
                <a:sym typeface="Calibri"/>
              </a:rPr>
              <a:t>Say “Today we are going to be talking about synthetic opioids like fentanyl and “fake pills”, and the harm  that fentanyl is having on young people and our communities in Oregon. Though substance use rates continue to decrease among youth annually, Oregon has experienced a high number of youth overdose deaths from fentanyl. </a:t>
            </a:r>
            <a:r>
              <a:rPr lang="en" dirty="0">
                <a:solidFill>
                  <a:schemeClr val="dk1"/>
                </a:solidFill>
                <a:sym typeface="Calibri"/>
              </a:rPr>
              <a:t>The hope is that this information will increase awareness about the potential risks of fentanyl and fake pills and will help protect you and people you know"</a:t>
            </a:r>
            <a:endParaRPr dirty="0">
              <a:solidFill>
                <a:schemeClr val="dk1"/>
              </a:solidFill>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t>Say, “Before we get started, I want to remind everyone about our classroom guidelines around safety and inclusivity. I know that this can be a tough and sensitive topic, so we want to be aware of the language that we use. For some people talking about substances and opioids may be something we’re used to and are comfortable asking questions about. For others of us, we may feel uneasy, nervous, or scared. Remember all of these feelings are valid. Let’s support each other as we learn together.”</a:t>
            </a:r>
            <a:endParaRPr lang="en" sz="1200" b="0" i="0" u="none" strike="noStrike" cap="none" dirty="0">
              <a:solidFill>
                <a:srgbClr val="000000"/>
              </a:solidFill>
              <a:effectLst/>
              <a:latin typeface="Arial"/>
              <a:cs typeface="Arial"/>
              <a:sym typeface="Arial"/>
            </a:endParaRPr>
          </a:p>
          <a:p>
            <a:pPr marL="0" lvl="0" indent="0" algn="l" rtl="0">
              <a:spcBef>
                <a:spcPts val="0"/>
              </a:spcBef>
              <a:spcAft>
                <a:spcPts val="0"/>
              </a:spcAft>
              <a:buNone/>
            </a:pPr>
            <a:endParaRPr lang="en" sz="1200" b="0" i="0" u="none" strike="noStrike" cap="none" dirty="0">
              <a:solidFill>
                <a:srgbClr val="000000"/>
              </a:solidFill>
              <a:effectLst/>
              <a:latin typeface="Arial"/>
              <a:ea typeface="Arial"/>
              <a:cs typeface="Arial"/>
              <a:sym typeface="Arial"/>
            </a:endParaRPr>
          </a:p>
          <a:p>
            <a:pPr marL="0" lvl="0" indent="0" algn="l" rtl="0">
              <a:spcBef>
                <a:spcPts val="0"/>
              </a:spcBef>
              <a:spcAft>
                <a:spcPts val="0"/>
              </a:spcAft>
              <a:buNone/>
            </a:pPr>
            <a:r>
              <a:rPr lang="en-US" sz="1200" b="0" i="0" u="none" strike="noStrike" cap="none" dirty="0">
                <a:solidFill>
                  <a:srgbClr val="000000"/>
                </a:solidFill>
                <a:effectLst/>
                <a:latin typeface="Arial"/>
                <a:ea typeface="Arial"/>
                <a:cs typeface="Arial"/>
                <a:sym typeface="Arial"/>
              </a:rPr>
              <a:t>Set or re-establish classroom guidelines/group norms to ensure a safe and inclusive classroom.</a:t>
            </a:r>
          </a:p>
          <a:p>
            <a:pPr marL="139700" indent="0">
              <a:buNone/>
            </a:pPr>
            <a:r>
              <a:rPr lang="en-US" sz="1200" b="0" i="0" u="sng" strike="noStrike" cap="none" dirty="0">
                <a:solidFill>
                  <a:srgbClr val="000000"/>
                </a:solidFill>
                <a:effectLst/>
                <a:latin typeface="Arial"/>
                <a:ea typeface="Arial"/>
                <a:cs typeface="Arial"/>
                <a:sym typeface="Arial"/>
              </a:rPr>
              <a:t>Examples:</a:t>
            </a:r>
            <a:endParaRPr lang="en-US" sz="1200" b="0" i="0" u="none" strike="noStrike" cap="none" dirty="0">
              <a:solidFill>
                <a:srgbClr val="000000"/>
              </a:solidFill>
              <a:effectLst/>
              <a:latin typeface="Arial"/>
              <a:ea typeface="Arial"/>
              <a:cs typeface="Arial"/>
              <a:sym typeface="Arial"/>
            </a:endParaRPr>
          </a:p>
          <a:p>
            <a:pPr lvl="0"/>
            <a:r>
              <a:rPr lang="en-US" sz="1200" b="0" i="1" u="none" strike="noStrike" cap="none" dirty="0">
                <a:solidFill>
                  <a:srgbClr val="000000"/>
                </a:solidFill>
                <a:effectLst/>
                <a:latin typeface="Arial"/>
                <a:ea typeface="Arial"/>
                <a:cs typeface="Arial"/>
                <a:sym typeface="Arial"/>
              </a:rPr>
              <a:t>Listen to Each Other</a:t>
            </a:r>
            <a:r>
              <a:rPr lang="en-US" sz="1200" b="0" i="0" u="none" strike="noStrike" cap="none" dirty="0">
                <a:solidFill>
                  <a:srgbClr val="000000"/>
                </a:solidFill>
                <a:effectLst/>
                <a:latin typeface="Arial"/>
                <a:ea typeface="Arial"/>
                <a:cs typeface="Arial"/>
                <a:sym typeface="Arial"/>
              </a:rPr>
              <a:t>- be present and listen to others, try to find comfort in silence.</a:t>
            </a:r>
          </a:p>
          <a:p>
            <a:pPr lvl="0"/>
            <a:r>
              <a:rPr lang="en-US" sz="1200" b="0" i="1" u="none" strike="noStrike" cap="none" dirty="0">
                <a:solidFill>
                  <a:srgbClr val="000000"/>
                </a:solidFill>
                <a:effectLst/>
                <a:latin typeface="Arial"/>
                <a:ea typeface="Arial"/>
                <a:cs typeface="Arial"/>
                <a:sym typeface="Arial"/>
              </a:rPr>
              <a:t>Be Kind to Each Other</a:t>
            </a:r>
            <a:r>
              <a:rPr lang="en-US" sz="1200" b="0" i="0" u="none" strike="noStrike" cap="none" dirty="0">
                <a:solidFill>
                  <a:srgbClr val="000000"/>
                </a:solidFill>
                <a:effectLst/>
                <a:latin typeface="Arial"/>
                <a:ea typeface="Arial"/>
                <a:cs typeface="Arial"/>
                <a:sym typeface="Arial"/>
              </a:rPr>
              <a:t>- try not to judge yourself or others, respect other people’s journeys, speak from the “I” perspective.</a:t>
            </a:r>
          </a:p>
          <a:p>
            <a:pPr lvl="0"/>
            <a:r>
              <a:rPr lang="en-US" sz="1200" b="0" i="1" u="none" strike="noStrike" cap="none" dirty="0">
                <a:solidFill>
                  <a:srgbClr val="000000"/>
                </a:solidFill>
                <a:effectLst/>
                <a:latin typeface="Arial"/>
                <a:ea typeface="Arial"/>
                <a:cs typeface="Arial"/>
                <a:sym typeface="Arial"/>
              </a:rPr>
              <a:t>Be Curious and Lean Into Discomfort</a:t>
            </a:r>
            <a:r>
              <a:rPr lang="en-US" sz="1200" b="0" i="0" u="none" strike="noStrike" cap="none" dirty="0">
                <a:solidFill>
                  <a:srgbClr val="000000"/>
                </a:solidFill>
                <a:effectLst/>
                <a:latin typeface="Arial"/>
                <a:ea typeface="Arial"/>
                <a:cs typeface="Arial"/>
                <a:sym typeface="Arial"/>
              </a:rPr>
              <a:t>- take risks and lean into discomfort, don’t be afraid to ask questions, be open to trying new ways of thinking and acting.</a:t>
            </a:r>
          </a:p>
          <a:p>
            <a:pPr lvl="0"/>
            <a:r>
              <a:rPr lang="en-US" sz="1200" b="0" i="1" u="none" strike="noStrike" cap="none" dirty="0">
                <a:solidFill>
                  <a:srgbClr val="000000"/>
                </a:solidFill>
                <a:effectLst/>
                <a:latin typeface="Arial"/>
                <a:ea typeface="Arial"/>
                <a:cs typeface="Arial"/>
                <a:sym typeface="Arial"/>
              </a:rPr>
              <a:t>Make Space, Take Space</a:t>
            </a:r>
            <a:r>
              <a:rPr lang="en-US" sz="1200" b="0" i="0" u="none" strike="noStrike" cap="none" dirty="0">
                <a:solidFill>
                  <a:srgbClr val="000000"/>
                </a:solidFill>
                <a:effectLst/>
                <a:latin typeface="Arial"/>
                <a:ea typeface="Arial"/>
                <a:cs typeface="Arial"/>
                <a:sym typeface="Arial"/>
              </a:rPr>
              <a:t>- notice how much you are speaking, respect confidentiality, allow time for others to share.</a:t>
            </a:r>
          </a:p>
        </p:txBody>
      </p:sp>
      <p:sp>
        <p:nvSpPr>
          <p:cNvPr id="127" name="Google Shape;127;g2bae9e92f30_10_9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c6f9e470d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 name="Google Shape;211;gc6f9e470d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highlight>
                  <a:schemeClr val="lt1"/>
                </a:highlight>
                <a:latin typeface="Calibri"/>
                <a:ea typeface="Calibri"/>
                <a:cs typeface="Calibri"/>
                <a:sym typeface="Calibri"/>
              </a:rPr>
              <a:t>Introduce the video</a:t>
            </a:r>
            <a:r>
              <a:rPr lang="en" sz="1200" b="1">
                <a:solidFill>
                  <a:schemeClr val="dk1"/>
                </a:solidFill>
                <a:highlight>
                  <a:schemeClr val="lt1"/>
                </a:highlight>
                <a:latin typeface="Calibri"/>
                <a:ea typeface="Calibri"/>
                <a:cs typeface="Calibri"/>
                <a:sym typeface="Calibri"/>
              </a:rPr>
              <a:t> </a:t>
            </a:r>
            <a:r>
              <a:rPr lang="en" sz="1200" b="1" u="sng">
                <a:solidFill>
                  <a:srgbClr val="1155CC"/>
                </a:solidFill>
                <a:highlight>
                  <a:schemeClr val="lt1"/>
                </a:highlight>
                <a:latin typeface="Calibri"/>
                <a:ea typeface="Calibri"/>
                <a:cs typeface="Calibri"/>
                <a:sym typeface="Calibri"/>
                <a:hlinkClick r:id="rId3">
                  <a:extLst>
                    <a:ext uri="{A12FA001-AC4F-418D-AE19-62706E023703}">
                      <ahyp:hlinkClr xmlns:ahyp="http://schemas.microsoft.com/office/drawing/2018/hyperlinkcolor" val="tx"/>
                    </a:ext>
                  </a:extLst>
                </a:hlinkClick>
              </a:rPr>
              <a:t>Protect Your Friends</a:t>
            </a:r>
            <a:r>
              <a:rPr lang="en" sz="1200" b="1">
                <a:solidFill>
                  <a:schemeClr val="dk1"/>
                </a:solidFill>
                <a:highlight>
                  <a:schemeClr val="lt1"/>
                </a:highlight>
                <a:latin typeface="Calibri"/>
                <a:ea typeface="Calibri"/>
                <a:cs typeface="Calibri"/>
                <a:sym typeface="Calibri"/>
              </a:rPr>
              <a:t> (5:25)</a:t>
            </a:r>
            <a:r>
              <a:rPr lang="en" sz="1200">
                <a:solidFill>
                  <a:schemeClr val="dk1"/>
                </a:solidFill>
                <a:highlight>
                  <a:schemeClr val="lt1"/>
                </a:highlight>
                <a:latin typeface="Calibri"/>
                <a:ea typeface="Calibri"/>
                <a:cs typeface="Calibri"/>
                <a:sym typeface="Calibri"/>
              </a:rPr>
              <a:t> by saying, “We are going to watch a video that covers what fentanyl is, how it is affecting our communities and some ways we can help ourselves and others be as safe as possible.  Be sure to add any new questions that came up for you, and what you learned from the video.  </a:t>
            </a:r>
            <a:endParaRPr sz="1200">
              <a:solidFill>
                <a:schemeClr val="dk1"/>
              </a:solidFill>
              <a:highlight>
                <a:schemeClr val="lt1"/>
              </a:highlight>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a:solidFill>
                  <a:schemeClr val="dk1"/>
                </a:solidFill>
                <a:highlight>
                  <a:schemeClr val="lt1"/>
                </a:highlight>
                <a:latin typeface="Calibri"/>
                <a:ea typeface="Calibri"/>
                <a:cs typeface="Calibri"/>
                <a:sym typeface="Calibri"/>
              </a:rPr>
              <a:t>Show video.</a:t>
            </a:r>
            <a:endParaRPr sz="1200">
              <a:solidFill>
                <a:schemeClr val="dk1"/>
              </a:solidFill>
              <a:highlight>
                <a:schemeClr val="lt1"/>
              </a:highlight>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a:solidFill>
                  <a:schemeClr val="dk1"/>
                </a:solidFill>
                <a:highlight>
                  <a:schemeClr val="lt1"/>
                </a:highlight>
                <a:latin typeface="Calibri"/>
                <a:ea typeface="Calibri"/>
                <a:cs typeface="Calibri"/>
                <a:sym typeface="Calibri"/>
              </a:rPr>
              <a:t>Explain written reflection time, “Now that the video is over, finish up writing any new questions or what you learned from the video on your Know - Wonder - Learn handout.</a:t>
            </a:r>
            <a:endParaRPr sz="1200">
              <a:solidFill>
                <a:schemeClr val="dk1"/>
              </a:solidFill>
              <a:highlight>
                <a:schemeClr val="lt1"/>
              </a:highlight>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264b75d6285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264b75d6285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Provide instructions for the pair &amp; share activity by saying, “With the person next to you, discuss and come up with some answers to share with the whole class.”</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AutoNum type="romanLcPeriod"/>
            </a:pPr>
            <a:r>
              <a:rPr lang="en" sz="1200" dirty="0">
                <a:solidFill>
                  <a:schemeClr val="dk1"/>
                </a:solidFill>
                <a:latin typeface="Calibri"/>
                <a:ea typeface="Calibri"/>
                <a:cs typeface="Calibri"/>
                <a:sym typeface="Calibri"/>
              </a:rPr>
              <a:t>How effective is using fentanyl test strips?</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AutoNum type="romanLcPeriod"/>
            </a:pPr>
            <a:r>
              <a:rPr lang="en" sz="1200" dirty="0">
                <a:solidFill>
                  <a:schemeClr val="dk1"/>
                </a:solidFill>
                <a:latin typeface="Calibri"/>
                <a:ea typeface="Calibri"/>
                <a:cs typeface="Calibri"/>
                <a:sym typeface="Calibri"/>
              </a:rPr>
              <a:t>What is “inconsistent dosing”?</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AutoNum type="romanLcPeriod"/>
            </a:pPr>
            <a:r>
              <a:rPr lang="en" sz="1200" dirty="0">
                <a:solidFill>
                  <a:schemeClr val="dk1"/>
                </a:solidFill>
                <a:latin typeface="Calibri"/>
                <a:ea typeface="Calibri"/>
                <a:cs typeface="Calibri"/>
                <a:sym typeface="Calibri"/>
              </a:rPr>
              <a:t>Why can’t you trust any pill or substance not prescribed to you?</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AutoNum type="romanLcPeriod"/>
            </a:pPr>
            <a:r>
              <a:rPr lang="en" sz="1200" dirty="0">
                <a:solidFill>
                  <a:schemeClr val="dk1"/>
                </a:solidFill>
                <a:latin typeface="Calibri"/>
                <a:ea typeface="Calibri"/>
                <a:cs typeface="Calibri"/>
                <a:sym typeface="Calibri"/>
              </a:rPr>
              <a:t>What is the Good Samaritan Law?</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AutoNum type="romanLcPeriod"/>
            </a:pPr>
            <a:r>
              <a:rPr lang="en" sz="1200" b="1" dirty="0">
                <a:solidFill>
                  <a:schemeClr val="dk1"/>
                </a:solidFill>
                <a:latin typeface="Calibri"/>
                <a:ea typeface="Calibri"/>
                <a:cs typeface="Calibri"/>
                <a:sym typeface="Calibri"/>
              </a:rPr>
              <a:t>Scenario:  You and your friends are at the park.  You see someone who looks like they are experiencing a possible overdose.  What are the top three steps you would take? – </a:t>
            </a:r>
            <a:r>
              <a:rPr lang="en" sz="1200" b="0" dirty="0">
                <a:solidFill>
                  <a:schemeClr val="dk1"/>
                </a:solidFill>
                <a:latin typeface="Calibri"/>
                <a:ea typeface="Calibri"/>
                <a:cs typeface="Calibri"/>
                <a:sym typeface="Calibri"/>
              </a:rPr>
              <a:t>the top 3 steps are 1) check for an overdose, 2) call 911, 3) administer naloxone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lang="en"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Bring the pairs back and provide a prompt for a share-out. “Let’s hear an example from each group.  Be sure to cover all four questions listed on the slide, and the scenario.</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2bae9e92f30_1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2bae9e92f30_1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“We’ve covered a lot of information today.  I want to make sure that you know who and where you can get support for any questions you might have about opioids or substance use information”.  Ask students who and where they think they can get additional support.  Read the suggestions on the slide. *</a:t>
            </a:r>
            <a:r>
              <a:rPr lang="en" sz="1200" b="1" u="sng" dirty="0">
                <a:solidFill>
                  <a:schemeClr val="dk1"/>
                </a:solidFill>
                <a:latin typeface="Calibri"/>
                <a:ea typeface="Calibri"/>
                <a:cs typeface="Calibri"/>
                <a:sym typeface="Calibri"/>
              </a:rPr>
              <a:t>There are a few resources listed, however it is important that you help students know where they can get support in your community, so please add local information on this slide.</a:t>
            </a:r>
            <a:endParaRPr sz="1200" b="1" u="sng" dirty="0">
              <a:solidFill>
                <a:schemeClr val="dk1"/>
              </a:solidFill>
              <a:latin typeface="Calibri"/>
              <a:ea typeface="Calibri"/>
              <a:cs typeface="Calibri"/>
              <a:sym typeface="Calibri"/>
            </a:endParaRPr>
          </a:p>
          <a:p>
            <a:pPr marL="0" lvl="0" indent="0" algn="l" rtl="0">
              <a:lnSpc>
                <a:spcPct val="150000"/>
              </a:lnSpc>
              <a:spcBef>
                <a:spcPts val="800"/>
              </a:spcBef>
              <a:spcAft>
                <a:spcPts val="0"/>
              </a:spcAft>
              <a:buClr>
                <a:schemeClr val="dk1"/>
              </a:buClr>
              <a:buSzPts val="1100"/>
              <a:buFont typeface="Arial"/>
              <a:buNone/>
            </a:pPr>
            <a:r>
              <a:rPr lang="en" sz="1700" i="1" dirty="0">
                <a:solidFill>
                  <a:schemeClr val="dk1"/>
                </a:solidFill>
                <a:latin typeface="Calibri"/>
                <a:ea typeface="Calibri"/>
                <a:cs typeface="Calibri"/>
                <a:sym typeface="Calibri"/>
              </a:rPr>
              <a:t>*Note to teacher - If your school has naloxone on site, remind students about your protocol for use. </a:t>
            </a:r>
            <a:endParaRPr sz="700" b="1" u="sng" dirty="0">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27bc422eb12_0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 name="Google Shape;227;g27bc422eb12_0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Read the summary points listed on the slide that stress the need for all of us to be educated and support each other.</a:t>
            </a:r>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26479e2b4fe_1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26479e2b4fe_1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Utilize the exit ticket (Know-Wonder-Learn handout) as an individual or group closing activity.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Say, </a:t>
            </a:r>
            <a:r>
              <a:rPr lang="en" sz="1200" dirty="0">
                <a:solidFill>
                  <a:schemeClr val="dk1"/>
                </a:solidFill>
                <a:highlight>
                  <a:srgbClr val="FFFFFF"/>
                </a:highlight>
                <a:latin typeface="Calibri"/>
                <a:ea typeface="Calibri"/>
                <a:cs typeface="Calibri"/>
                <a:sym typeface="Calibri"/>
              </a:rPr>
              <a:t>“</a:t>
            </a:r>
            <a:r>
              <a:rPr lang="en" sz="1200" dirty="0">
                <a:solidFill>
                  <a:srgbClr val="1A1918"/>
                </a:solidFill>
                <a:highlight>
                  <a:srgbClr val="FFFFFF"/>
                </a:highlight>
                <a:latin typeface="Calibri"/>
                <a:ea typeface="Calibri"/>
                <a:cs typeface="Calibri"/>
                <a:sym typeface="Calibri"/>
              </a:rPr>
              <a:t>Thank you for all your hard work today learning about a difficult and complex subject. I want to remind you that if you need to talk to someone, you can talk with our school nurse, school counselor, or other trusted adult and find support.”</a:t>
            </a:r>
            <a:endParaRPr sz="1200" dirty="0">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c6f9e470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c6f9e470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39700" lvl="0" indent="0">
              <a:buNone/>
            </a:pPr>
            <a:r>
              <a:rPr lang="en-US" sz="1200" b="0" i="0" u="none" strike="noStrike" cap="none" dirty="0">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Tell students, “We are going to start by completing a </a:t>
            </a:r>
            <a:r>
              <a:rPr lang="en-US" sz="1200" b="0" i="0" u="none" strike="noStrike" cap="none" dirty="0">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hlinkClick r:id="rId3"/>
              </a:rPr>
              <a:t>Know - Wonder - Learn</a:t>
            </a:r>
            <a:r>
              <a:rPr lang="en-US" sz="1200" b="0" i="0" u="none" strike="noStrike" cap="none" dirty="0">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 sheet. Take a couple of minutes to think about and write down what you know or have heard about opioids and fentanyl and some questions you have. Leave the ‘What I learned’ section blank to complete at the end of the lesson. Discuss what you know with your partner/small group and add to your list based on what they share.”</a:t>
            </a:r>
          </a:p>
          <a:p>
            <a:pPr lvl="1"/>
            <a:r>
              <a:rPr lang="en-US" sz="1200" b="0" i="0" u="none" strike="noStrike" cap="none" dirty="0">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Debrief: Ask, “Who already knows what fentanyl is?”</a:t>
            </a:r>
          </a:p>
          <a:p>
            <a:pPr lvl="1"/>
            <a:r>
              <a:rPr lang="en-US" sz="1200" b="0" i="0" u="none" strike="noStrike" cap="none" dirty="0">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Say, “Thanks for sharing your responses”.  Some of us already know what it is, and we may still have questions.”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0b3e1fe58e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 name="Google Shape;155;g30b3e1fe58e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39700" indent="0">
              <a:buNone/>
            </a:pPr>
            <a:r>
              <a:rPr lang="en-US" b="0" i="0" u="none" strike="noStrike" cap="none" dirty="0">
                <a:solidFill>
                  <a:srgbClr val="000000"/>
                </a:solidFill>
                <a:effectLst/>
                <a:sym typeface="Arial"/>
              </a:rPr>
              <a:t>In addition to the things that you are wondering about, here are the </a:t>
            </a:r>
            <a:r>
              <a:rPr lang="en-US" dirty="0"/>
              <a:t>goals </a:t>
            </a:r>
            <a:r>
              <a:rPr lang="en-US" b="0" i="0" u="none" strike="noStrike" cap="none" dirty="0">
                <a:solidFill>
                  <a:srgbClr val="000000"/>
                </a:solidFill>
                <a:effectLst/>
                <a:sym typeface="Arial"/>
              </a:rPr>
              <a:t>of what </a:t>
            </a:r>
            <a:r>
              <a:rPr lang="en-US" dirty="0"/>
              <a:t>I hope </a:t>
            </a:r>
            <a:r>
              <a:rPr lang="en-US" b="0" i="0" u="none" strike="noStrike" cap="none" dirty="0">
                <a:solidFill>
                  <a:srgbClr val="000000"/>
                </a:solidFill>
                <a:effectLst/>
                <a:sym typeface="Arial"/>
              </a:rPr>
              <a:t>you will know by the end of today’s lesson</a:t>
            </a: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2fa1452bed9_4_135: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b="0" i="0" u="none" strike="noStrike" cap="none" dirty="0">
                <a:solidFill>
                  <a:srgbClr val="000000"/>
                </a:solidFill>
                <a:effectLst/>
                <a:latin typeface="Arial"/>
                <a:ea typeface="Arial"/>
                <a:cs typeface="Arial"/>
                <a:sym typeface="Arial"/>
              </a:rPr>
              <a:t>Say, “Let’s go over some main points about prescription opioids. Opioids are a type of medication prescribed by a doctor, usually to treat severe pain. They are made in a pharmaceutical lab with precise regulations and monitoring. Opioids can be highly addictive and there is a risk for overdose or death if they are taken in a way different from what was prescribed by a doctor.” Read the examples of prescription opioids on the slide.</a:t>
            </a:r>
            <a:endParaRPr dirty="0"/>
          </a:p>
        </p:txBody>
      </p:sp>
      <p:sp>
        <p:nvSpPr>
          <p:cNvPr id="171" name="Google Shape;171;g2fa1452bed9_4_1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2426864fe2c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2426864fe2c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39700" indent="0">
              <a:buNone/>
            </a:pPr>
            <a:r>
              <a:rPr lang="en-US" sz="1100" b="0" i="0" u="none" strike="noStrike" cap="none" dirty="0">
                <a:solidFill>
                  <a:srgbClr val="000000"/>
                </a:solidFill>
                <a:effectLst/>
                <a:latin typeface="Arial"/>
                <a:ea typeface="Arial"/>
                <a:cs typeface="Arial"/>
                <a:sym typeface="Arial"/>
              </a:rPr>
              <a:t>Say, “Opioid misuse is the use of an opioid for a purpose not consistent with legal or medical guidelines. </a:t>
            </a:r>
            <a:r>
              <a:rPr lang="en-US" dirty="0"/>
              <a:t>Overdoses</a:t>
            </a:r>
            <a:r>
              <a:rPr lang="en-US" sz="1100" b="0" i="0" u="none" strike="noStrike" cap="none" dirty="0">
                <a:solidFill>
                  <a:srgbClr val="000000"/>
                </a:solidFill>
                <a:effectLst/>
                <a:latin typeface="Arial"/>
                <a:ea typeface="Arial"/>
                <a:cs typeface="Arial"/>
                <a:sym typeface="Arial"/>
              </a:rPr>
              <a:t> and deaths can happen when not used under a doctor's supervision.” Lead the class in a discussion about the ways that people misuse opioids and why this could lead to an</a:t>
            </a:r>
            <a:r>
              <a:rPr lang="en-US" dirty="0"/>
              <a:t> increase in opioid overdoses</a:t>
            </a:r>
            <a:r>
              <a:rPr lang="en-US" sz="1100" b="0" i="0" u="none" strike="noStrike" cap="none" dirty="0">
                <a:solidFill>
                  <a:srgbClr val="000000"/>
                </a:solidFill>
                <a:effectLst/>
                <a:latin typeface="Arial"/>
                <a:ea typeface="Arial"/>
                <a:cs typeface="Arial"/>
                <a:sym typeface="Arial"/>
              </a:rPr>
              <a:t>.  Ways could include: taking more than prescribed, taking a medication that wasn’t prescribed to them or is not from a pharmacy, taking medications for recreational reasons, etc., etc.  Responses on why this could lead to an </a:t>
            </a:r>
            <a:r>
              <a:rPr lang="en-US" dirty="0"/>
              <a:t>increase of overdoses range</a:t>
            </a:r>
            <a:r>
              <a:rPr lang="en-US" sz="1100" b="0" i="0" u="none" strike="noStrike" cap="none" dirty="0">
                <a:solidFill>
                  <a:srgbClr val="000000"/>
                </a:solidFill>
                <a:effectLst/>
                <a:latin typeface="Arial"/>
                <a:ea typeface="Arial"/>
                <a:cs typeface="Arial"/>
                <a:sym typeface="Arial"/>
              </a:rPr>
              <a:t> from: because opioids are easily addictive; lots of people have pain and use them and become dependent on them; doctors were over-prescribing these and people became addicted; increased supply,  etc.</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c6f9e470d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c6f9e470d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b="0" i="0" u="none" strike="noStrike" cap="none" dirty="0">
                <a:solidFill>
                  <a:srgbClr val="000000"/>
                </a:solidFill>
                <a:effectLst/>
                <a:latin typeface="Arial"/>
                <a:ea typeface="Arial"/>
                <a:cs typeface="Arial"/>
                <a:sym typeface="Arial"/>
              </a:rPr>
              <a:t>Say, “Fentanyl can be made in a pharmaceutical lab with precise regulations and monitored for safe prescribing and distribution. It can also be made illegally in make-shift labs and not monitored or controlled for quality before being sold.” Read the main points on the slide. Say, “As we discussed in the previous slide, fentanyl is a powerful synthetic opioid that is highly addictive and can cause overdose and death. Sometimes fentanyl is prescribed by a doctor or used in hospitals for severe pain relief, but fentanyl can now also be found in fake pills and sold outside of a medical setting. These fake pills are not regulated and often contain large doses of fentanyl that can lead to overdose. </a:t>
            </a:r>
            <a:endParaRPr sz="1200" b="1" dirty="0">
              <a:highlight>
                <a:srgbClr val="FFFF00"/>
              </a:highlight>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c6f9e470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3" name="Google Shape;163;gc6f9e470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39700" indent="0">
              <a:buNone/>
              <a:defRPr/>
            </a:pPr>
            <a:endParaRPr lang="en-US" dirty="0"/>
          </a:p>
          <a:p>
            <a:pPr marL="139700" marR="0" lvl="0" indent="0" algn="l" defTabSz="914400">
              <a:lnSpc>
                <a:spcPct val="100000"/>
              </a:lnSpc>
              <a:spcBef>
                <a:spcPts val="0"/>
              </a:spcBef>
              <a:spcAft>
                <a:spcPts val="0"/>
              </a:spcAft>
              <a:buNone/>
              <a:tabLst/>
              <a:defRPr/>
            </a:pPr>
            <a:r>
              <a:rPr lang="en-US" b="0" i="0" u="none" strike="noStrike" cap="none" dirty="0">
                <a:solidFill>
                  <a:schemeClr val="tx1"/>
                </a:solidFill>
                <a:effectLst/>
                <a:sym typeface="Arial"/>
              </a:rPr>
              <a:t>Say, “ Opioids</a:t>
            </a:r>
            <a:r>
              <a:rPr lang="en-US" dirty="0">
                <a:solidFill>
                  <a:schemeClr val="tx1"/>
                </a:solidFill>
              </a:rPr>
              <a:t>,</a:t>
            </a:r>
            <a:r>
              <a:rPr lang="en-US" b="0" i="0" u="none" strike="noStrike" cap="none" dirty="0">
                <a:solidFill>
                  <a:schemeClr val="tx1"/>
                </a:solidFill>
                <a:effectLst/>
                <a:sym typeface="Arial"/>
              </a:rPr>
              <a:t> like fentanyl</a:t>
            </a:r>
            <a:r>
              <a:rPr lang="en-US" dirty="0">
                <a:solidFill>
                  <a:schemeClr val="tx1"/>
                </a:solidFill>
              </a:rPr>
              <a:t>, can</a:t>
            </a:r>
            <a:r>
              <a:rPr lang="en-US" b="0" i="0" u="none" strike="noStrike" cap="none" dirty="0">
                <a:solidFill>
                  <a:schemeClr val="tx1"/>
                </a:solidFill>
                <a:effectLst/>
                <a:sym typeface="Arial"/>
              </a:rPr>
              <a:t> also </a:t>
            </a:r>
            <a:r>
              <a:rPr lang="en-US" dirty="0">
                <a:solidFill>
                  <a:schemeClr val="tx1"/>
                </a:solidFill>
              </a:rPr>
              <a:t>be </a:t>
            </a:r>
            <a:r>
              <a:rPr lang="en-US" b="0" i="0" u="none" strike="noStrike" cap="none" dirty="0">
                <a:solidFill>
                  <a:schemeClr val="tx1"/>
                </a:solidFill>
                <a:effectLst/>
                <a:sym typeface="Arial"/>
              </a:rPr>
              <a:t>found in other kinds of pills that are made and sold illegally, meaning that they don’t come from a pharmacy</a:t>
            </a:r>
            <a:r>
              <a:rPr lang="en-US" dirty="0">
                <a:solidFill>
                  <a:schemeClr val="tx1"/>
                </a:solidFill>
              </a:rPr>
              <a:t>.”</a:t>
            </a:r>
            <a:endParaRPr lang="en-US" dirty="0"/>
          </a:p>
          <a:p>
            <a:pPr marL="139700" indent="0">
              <a:buNone/>
            </a:pPr>
            <a:endParaRPr lang="en-US" sz="1200" b="0" i="0" u="none" strike="noStrike" cap="none" dirty="0">
              <a:solidFill>
                <a:srgbClr val="000000"/>
              </a:solidFill>
              <a:effectLst/>
              <a:latin typeface="Arial"/>
              <a:ea typeface="Arial"/>
              <a:cs typeface="Arial"/>
              <a:sym typeface="Arial"/>
            </a:endParaRPr>
          </a:p>
          <a:p>
            <a:pPr marL="139700" indent="0">
              <a:buNone/>
            </a:pPr>
            <a:r>
              <a:rPr lang="en-US" sz="1200" b="0" i="0" u="none" strike="noStrike" cap="none" dirty="0">
                <a:solidFill>
                  <a:srgbClr val="000000"/>
                </a:solidFill>
                <a:effectLst/>
                <a:latin typeface="Arial"/>
                <a:ea typeface="Arial"/>
                <a:cs typeface="Arial"/>
                <a:sym typeface="Arial"/>
              </a:rPr>
              <a:t>Ask students to look at the picture on the slide of an authentic and a fake Adderall pill.  Say, “This slide shows two pictures of Adderall, which is a medication that some people have prescribed by their doctor. The picture on the left is Adderall from a pharmacy and the picture on the right is a fake Adderall that might contain fentanyl that could lead to an overdose. The risk of overdose is even higher when opioids are mixed with other substances, such as amphetamines like </a:t>
            </a:r>
            <a:r>
              <a:rPr lang="en-US" sz="1200" b="0" i="0" u="none" strike="noStrike" cap="none" dirty="0" err="1">
                <a:solidFill>
                  <a:srgbClr val="000000"/>
                </a:solidFill>
                <a:effectLst/>
                <a:latin typeface="Arial"/>
                <a:ea typeface="Arial"/>
                <a:cs typeface="Arial"/>
                <a:sym typeface="Arial"/>
              </a:rPr>
              <a:t>Adderral</a:t>
            </a:r>
            <a:r>
              <a:rPr lang="en-US" sz="1200" b="0" i="0" u="none" strike="noStrike" cap="none" dirty="0">
                <a:solidFill>
                  <a:srgbClr val="000000"/>
                </a:solidFill>
                <a:effectLst/>
                <a:latin typeface="Arial"/>
                <a:ea typeface="Arial"/>
                <a:cs typeface="Arial"/>
                <a:sym typeface="Arial"/>
              </a:rPr>
              <a:t>.  It is really difficult/impossible to tell the pills apart and that is why it is so important to not take any pills that are not your prescription. Why do you think fake pills are made to look that way?”</a:t>
            </a:r>
          </a:p>
          <a:p>
            <a:pPr marL="0" lvl="0" indent="0" algn="l" rtl="0">
              <a:spcBef>
                <a:spcPts val="0"/>
              </a:spcBef>
              <a:spcAft>
                <a:spcPts val="0"/>
              </a:spcAft>
              <a:buNone/>
            </a:pPr>
            <a:endParaRPr lang="en" sz="1200" dirty="0">
              <a:solidFill>
                <a:schemeClr val="dk1"/>
              </a:solidFill>
              <a:latin typeface="Calibri"/>
              <a:ea typeface="Calibri"/>
              <a:cs typeface="Calibri"/>
              <a:sym typeface="Calibri"/>
            </a:endParaRPr>
          </a:p>
          <a:p>
            <a:pPr marL="0" lvl="0" indent="0" algn="l" rtl="0">
              <a:spcBef>
                <a:spcPts val="0"/>
              </a:spcBef>
              <a:spcAft>
                <a:spcPts val="0"/>
              </a:spcAft>
              <a:buNone/>
            </a:pPr>
            <a:endParaRPr lang="en" sz="1200" dirty="0">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c6f9e470d_0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 name="Google Shape;200;gc6f9e470d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Ask a few students for a response to how they think our community has been impacted by the opioids/fentanyl? Be prepared for possible responses that could include personal stories, activating news stories, etc. Remind students support is available and resources will be shared later in the lesson.</a:t>
            </a:r>
          </a:p>
          <a:p>
            <a:pPr marL="0" indent="0">
              <a:buNone/>
            </a:pPr>
            <a:endParaRPr lang="en" sz="1200" dirty="0">
              <a:latin typeface="Calibri"/>
              <a:ea typeface="Calibri"/>
              <a:cs typeface="Calibri"/>
            </a:endParaRPr>
          </a:p>
          <a:p>
            <a:pPr marL="0" indent="0">
              <a:buNone/>
            </a:pPr>
            <a:r>
              <a:rPr lang="en-US" dirty="0"/>
              <a:t>Say, "Next, we are going to look at some of the data around opioid overdoses in our state. When we talk about data, it is important to remember that each data point represents individuals whose passing has a profound impact on their loved ones and communities. Understanding overdose trends among communities in Oregon helps us better support their unique needs. By recognizing these patterns, we can work together to create effective, caring solutions that save lives. "</a:t>
            </a:r>
            <a:endParaRPr lang="e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100" b="0" i="0" u="none" strike="noStrike" cap="none" dirty="0">
                <a:solidFill>
                  <a:srgbClr val="000000"/>
                </a:solidFill>
                <a:effectLst/>
                <a:latin typeface="Arial"/>
                <a:ea typeface="Arial"/>
                <a:cs typeface="Arial"/>
                <a:sym typeface="Arial"/>
              </a:rPr>
              <a:t>Source: Oregon State Unintentional Drug Overdose Reporting System (SUDORS), July 2019 – June 2024</a:t>
            </a:r>
          </a:p>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100" b="0" i="0" u="none" strike="noStrike" cap="none" dirty="0">
              <a:solidFill>
                <a:srgbClr val="000000"/>
              </a:solidFill>
              <a:effectLst/>
              <a:latin typeface="Arial"/>
              <a:ea typeface="Arial"/>
              <a:cs typeface="Arial"/>
              <a:sym typeface="Arial"/>
            </a:endParaRPr>
          </a:p>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100" b="0" i="0" u="none" strike="noStrike" cap="none" dirty="0">
              <a:solidFill>
                <a:srgbClr val="000000"/>
              </a:solidFill>
              <a:effectLst/>
              <a:latin typeface="Arial"/>
              <a:ea typeface="Arial"/>
              <a:cs typeface="Arial"/>
              <a:sym typeface="Arial"/>
            </a:endParaRPr>
          </a:p>
          <a:p>
            <a:pPr marL="0" lvl="0" indent="0" algn="l" rtl="0">
              <a:spcBef>
                <a:spcPts val="0"/>
              </a:spcBef>
              <a:spcAft>
                <a:spcPts val="0"/>
              </a:spcAft>
              <a:buNone/>
            </a:pPr>
            <a:r>
              <a:rPr lang="en-US" sz="1100" dirty="0">
                <a:solidFill>
                  <a:schemeClr val="dk1"/>
                </a:solidFill>
                <a:latin typeface="Calibri"/>
                <a:ea typeface="Calibri"/>
                <a:cs typeface="Calibri"/>
                <a:sym typeface="Calibri"/>
              </a:rPr>
              <a:t>Say, “Now we are going to look at how fentanyl and other drugs are impacting people across the state. This slide shows trends in Oregon drug overdose deaths from July 2019 to June 2024”</a:t>
            </a:r>
            <a:endParaRPr lang="en-US" sz="1100" dirty="0">
              <a:solidFill>
                <a:schemeClr val="dk1"/>
              </a:solidFill>
              <a:latin typeface="Calibri"/>
              <a:ea typeface="Calibri"/>
              <a:cs typeface="Calibri"/>
            </a:endParaRPr>
          </a:p>
          <a:p>
            <a:pPr marL="0" lvl="0" indent="0" algn="l">
              <a:spcBef>
                <a:spcPts val="0"/>
              </a:spcBef>
              <a:spcAft>
                <a:spcPts val="0"/>
              </a:spcAft>
              <a:buNone/>
            </a:pPr>
            <a:endParaRPr lang="en-US" sz="1100" dirty="0">
              <a:solidFill>
                <a:schemeClr val="dk1"/>
              </a:solidFill>
              <a:latin typeface="Calibri"/>
              <a:ea typeface="Calibri"/>
              <a:cs typeface="Calibri"/>
            </a:endParaRPr>
          </a:p>
          <a:p>
            <a:pPr marL="0" lvl="0" indent="0" algn="l" rtl="0">
              <a:spcBef>
                <a:spcPts val="0"/>
              </a:spcBef>
              <a:spcAft>
                <a:spcPts val="0"/>
              </a:spcAft>
              <a:buNone/>
            </a:pPr>
            <a:r>
              <a:rPr lang="en-US" sz="1100" dirty="0">
                <a:solidFill>
                  <a:schemeClr val="dk1"/>
                </a:solidFill>
                <a:latin typeface="Calibri"/>
                <a:ea typeface="Calibri"/>
                <a:cs typeface="Calibri"/>
                <a:sym typeface="Calibri"/>
              </a:rPr>
              <a:t>Ask students what they see on the slide.  Prompts can include: </a:t>
            </a:r>
          </a:p>
          <a:p>
            <a:pPr marL="171450" lvl="0" indent="-171450" algn="l" rtl="0">
              <a:spcBef>
                <a:spcPts val="0"/>
              </a:spcBef>
              <a:spcAft>
                <a:spcPts val="0"/>
              </a:spcAft>
            </a:pPr>
            <a:r>
              <a:rPr lang="en-US" sz="1100" dirty="0">
                <a:solidFill>
                  <a:schemeClr val="dk1"/>
                </a:solidFill>
                <a:latin typeface="Calibri"/>
                <a:ea typeface="Calibri"/>
                <a:cs typeface="Calibri"/>
                <a:sym typeface="Calibri"/>
              </a:rPr>
              <a:t>“The dotted blue line represents overdose deaths related to all drugs. What do you notice?” Responses should include a big rise in overdose deaths overall with a downward trend in the last year.</a:t>
            </a:r>
          </a:p>
          <a:p>
            <a:pPr marL="171450" lvl="0" indent="-171450" algn="l" rtl="0">
              <a:spcBef>
                <a:spcPts val="0"/>
              </a:spcBef>
              <a:spcAft>
                <a:spcPts val="0"/>
              </a:spcAft>
            </a:pPr>
            <a:r>
              <a:rPr lang="en-US" sz="1100" dirty="0">
                <a:solidFill>
                  <a:schemeClr val="dk1"/>
                </a:solidFill>
                <a:latin typeface="Calibri"/>
                <a:ea typeface="Calibri"/>
                <a:cs typeface="Calibri"/>
                <a:sym typeface="Calibri"/>
              </a:rPr>
              <a:t>“The gray line represents overdose deaths related to fentanyl. What do you notice?” Responses should include a big rise in fentanyl overdose deaths, fentanyl deaths exceeded the other drugs in 2022, and there has been an overall downward trend since 2023.</a:t>
            </a:r>
            <a:endParaRPr lang="en-US" sz="1100" dirty="0">
              <a:solidFill>
                <a:schemeClr val="dk1"/>
              </a:solidFill>
              <a:latin typeface="Calibri"/>
              <a:ea typeface="Calibri"/>
              <a:cs typeface="Calibri"/>
            </a:endParaRPr>
          </a:p>
          <a:p>
            <a:pPr marL="0" lvl="0" indent="0" algn="l">
              <a:spcBef>
                <a:spcPts val="0"/>
              </a:spcBef>
              <a:spcAft>
                <a:spcPts val="0"/>
              </a:spcAft>
              <a:buNone/>
            </a:pPr>
            <a:endParaRPr lang="en-US" sz="1100" b="0" i="0" u="none" strike="noStrike" cap="none" dirty="0">
              <a:solidFill>
                <a:schemeClr val="dk1"/>
              </a:solidFill>
              <a:effectLst/>
              <a:latin typeface="Calibri"/>
              <a:ea typeface="Calibri"/>
              <a:cs typeface="Calibri"/>
            </a:endParaRPr>
          </a:p>
          <a:p>
            <a:pPr marL="0" indent="0">
              <a:buNone/>
            </a:pPr>
            <a:r>
              <a:rPr lang="en-US" sz="1100" b="0" i="0" u="none" strike="noStrike" cap="none" dirty="0">
                <a:solidFill>
                  <a:srgbClr val="000000"/>
                </a:solidFill>
                <a:effectLst/>
                <a:latin typeface="Arial"/>
                <a:ea typeface="Arial"/>
                <a:cs typeface="Arial"/>
                <a:sym typeface="Arial"/>
              </a:rPr>
              <a:t>In small groups (3-4), have students discuss the following </a:t>
            </a:r>
            <a:r>
              <a:rPr lang="en-US" sz="1100" b="1" i="0" u="none" strike="noStrike" cap="none">
                <a:solidFill>
                  <a:srgbClr val="000000"/>
                </a:solidFill>
                <a:effectLst/>
                <a:latin typeface="Arial"/>
                <a:ea typeface="Arial"/>
                <a:cs typeface="Arial"/>
                <a:sym typeface="Arial"/>
              </a:rPr>
              <a:t>(write these questions on the board for students to see)</a:t>
            </a:r>
            <a:r>
              <a:rPr lang="en-US" sz="1100" b="0" i="0" u="none" strike="noStrike" cap="none">
                <a:solidFill>
                  <a:srgbClr val="000000"/>
                </a:solidFill>
                <a:effectLst/>
                <a:latin typeface="Arial"/>
                <a:ea typeface="Arial"/>
                <a:cs typeface="Arial"/>
                <a:sym typeface="Arial"/>
              </a:rPr>
              <a:t>:</a:t>
            </a:r>
            <a:endParaRPr lang="en-US"/>
          </a:p>
          <a:p>
            <a:pPr marL="285750" indent="-285750"/>
            <a:r>
              <a:rPr lang="en-US" sz="1100" b="0" i="0" u="none" strike="noStrike" cap="none" dirty="0">
                <a:solidFill>
                  <a:srgbClr val="000000"/>
                </a:solidFill>
                <a:effectLst/>
                <a:latin typeface="Arial"/>
                <a:ea typeface="Arial"/>
                <a:cs typeface="Arial"/>
                <a:sym typeface="Arial"/>
              </a:rPr>
              <a:t>What do you think these trends mean? Why is this information important to </a:t>
            </a:r>
            <a:r>
              <a:rPr lang="en-US" dirty="0"/>
              <a:t>understand</a:t>
            </a:r>
          </a:p>
          <a:p>
            <a:pPr marL="285750" indent="-285750"/>
            <a:r>
              <a:rPr lang="en-US"/>
              <a:t>Where</a:t>
            </a:r>
            <a:r>
              <a:rPr lang="en-US" sz="1100" b="0" i="0" u="none" strike="noStrike" cap="none">
                <a:solidFill>
                  <a:srgbClr val="000000"/>
                </a:solidFill>
                <a:effectLst/>
                <a:latin typeface="Arial"/>
                <a:ea typeface="Arial"/>
                <a:cs typeface="Arial"/>
                <a:sym typeface="Arial"/>
              </a:rPr>
              <a:t> does this information come from? Is it a trusted source?  How can you tell?</a:t>
            </a:r>
            <a:endParaRPr lang="en-US"/>
          </a:p>
          <a:p>
            <a:pPr marL="285750" indent="-285750"/>
            <a:r>
              <a:rPr lang="en-US" sz="1100" b="0" i="0" u="none" strike="noStrike" cap="none" dirty="0">
                <a:solidFill>
                  <a:srgbClr val="000000"/>
                </a:solidFill>
                <a:effectLst/>
                <a:latin typeface="Arial"/>
                <a:ea typeface="Arial"/>
                <a:cs typeface="Arial"/>
                <a:sym typeface="Arial"/>
              </a:rPr>
              <a:t>What other questions do you have? </a:t>
            </a:r>
            <a:endParaRPr lang="en-US" dirty="0"/>
          </a:p>
          <a:p>
            <a:pPr marL="0" lvl="0" indent="0" algn="l" rtl="0">
              <a:spcBef>
                <a:spcPts val="0"/>
              </a:spcBef>
              <a:spcAft>
                <a:spcPts val="0"/>
              </a:spcAft>
              <a:buNone/>
            </a:pPr>
            <a:endParaRPr lang="en-US" sz="1100" dirty="0">
              <a:solidFill>
                <a:schemeClr val="dk1"/>
              </a:solidFill>
              <a:latin typeface="Calibri"/>
              <a:ea typeface="Calibri"/>
              <a:cs typeface="Calibri"/>
              <a:sym typeface="Calibri"/>
            </a:endParaRPr>
          </a:p>
          <a:p>
            <a:pPr marL="139700" indent="0">
              <a:buNone/>
            </a:pPr>
            <a:endParaRPr lang="en-US" dirty="0"/>
          </a:p>
        </p:txBody>
      </p:sp>
    </p:spTree>
    <p:extLst>
      <p:ext uri="{BB962C8B-B14F-4D97-AF65-F5344CB8AC3E}">
        <p14:creationId xmlns:p14="http://schemas.microsoft.com/office/powerpoint/2010/main" val="397447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bg>
      <p:bgPr>
        <a:solidFill>
          <a:schemeClr val="accent1"/>
        </a:solidFill>
        <a:effectLst/>
      </p:bgPr>
    </p:bg>
    <p:spTree>
      <p:nvGrpSpPr>
        <p:cNvPr id="1" name="Shape 13"/>
        <p:cNvGrpSpPr/>
        <p:nvPr/>
      </p:nvGrpSpPr>
      <p:grpSpPr>
        <a:xfrm>
          <a:off x="0" y="0"/>
          <a:ext cx="0" cy="0"/>
          <a:chOff x="0" y="0"/>
          <a:chExt cx="0" cy="0"/>
        </a:xfrm>
      </p:grpSpPr>
      <p:sp>
        <p:nvSpPr>
          <p:cNvPr id="14" name="Google Shape;14;p2"/>
          <p:cNvSpPr/>
          <p:nvPr/>
        </p:nvSpPr>
        <p:spPr>
          <a:xfrm>
            <a:off x="154641" y="161365"/>
            <a:ext cx="8831400" cy="48240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None/>
            </a:pPr>
            <a:endParaRPr sz="1100" b="0" i="0" u="none" strike="noStrike" cap="none">
              <a:solidFill>
                <a:schemeClr val="lt1"/>
              </a:solidFill>
              <a:latin typeface="Arial"/>
              <a:ea typeface="Arial"/>
              <a:cs typeface="Arial"/>
              <a:sym typeface="Arial"/>
            </a:endParaRPr>
          </a:p>
        </p:txBody>
      </p:sp>
      <p:sp>
        <p:nvSpPr>
          <p:cNvPr id="15" name="Google Shape;15;p2"/>
          <p:cNvSpPr/>
          <p:nvPr/>
        </p:nvSpPr>
        <p:spPr>
          <a:xfrm>
            <a:off x="154641" y="4461062"/>
            <a:ext cx="8831400" cy="524400"/>
          </a:xfrm>
          <a:prstGeom prst="rect">
            <a:avLst/>
          </a:prstGeom>
          <a:solidFill>
            <a:schemeClr val="lt2"/>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None/>
            </a:pPr>
            <a:endParaRPr sz="1100" b="0" i="0" u="none" strike="noStrike" cap="none">
              <a:solidFill>
                <a:schemeClr val="lt1"/>
              </a:solidFill>
              <a:latin typeface="Arial"/>
              <a:ea typeface="Arial"/>
              <a:cs typeface="Arial"/>
              <a:sym typeface="Arial"/>
            </a:endParaRPr>
          </a:p>
        </p:txBody>
      </p:sp>
      <p:pic>
        <p:nvPicPr>
          <p:cNvPr id="16" name="Google Shape;16;p2" descr="Decorative line break"/>
          <p:cNvPicPr preferRelativeResize="0"/>
          <p:nvPr/>
        </p:nvPicPr>
        <p:blipFill rotWithShape="1">
          <a:blip r:embed="rId2">
            <a:alphaModFix/>
          </a:blip>
          <a:srcRect/>
          <a:stretch/>
        </p:blipFill>
        <p:spPr>
          <a:xfrm>
            <a:off x="4089652" y="2604100"/>
            <a:ext cx="964694" cy="18288"/>
          </a:xfrm>
          <a:prstGeom prst="rect">
            <a:avLst/>
          </a:prstGeom>
          <a:noFill/>
          <a:ln>
            <a:noFill/>
          </a:ln>
        </p:spPr>
      </p:pic>
      <p:sp>
        <p:nvSpPr>
          <p:cNvPr id="17" name="Google Shape;17;p2"/>
          <p:cNvSpPr txBox="1">
            <a:spLocks noGrp="1"/>
          </p:cNvSpPr>
          <p:nvPr>
            <p:ph type="ctrTitle"/>
          </p:nvPr>
        </p:nvSpPr>
        <p:spPr>
          <a:xfrm>
            <a:off x="1143000" y="1865026"/>
            <a:ext cx="6858000" cy="7674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accent1"/>
              </a:buClr>
              <a:buSzPts val="4100"/>
              <a:buFont typeface="Calibri"/>
              <a:buNone/>
              <a:defRPr sz="4100">
                <a:solidFill>
                  <a:schemeClr val="accen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8" name="Google Shape;18;p2"/>
          <p:cNvSpPr txBox="1">
            <a:spLocks noGrp="1"/>
          </p:cNvSpPr>
          <p:nvPr>
            <p:ph type="subTitle" idx="1"/>
          </p:nvPr>
        </p:nvSpPr>
        <p:spPr>
          <a:xfrm>
            <a:off x="1143000" y="2701529"/>
            <a:ext cx="6858000" cy="1241700"/>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accent1"/>
              </a:buClr>
              <a:buSzPts val="1800"/>
              <a:buNone/>
              <a:defRPr sz="1800">
                <a:solidFill>
                  <a:schemeClr val="accent1"/>
                </a:solidFill>
              </a:defRPr>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
        <p:nvSpPr>
          <p:cNvPr id="19" name="Google Shape;19;p2"/>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0" name="Google Shape;20;p2"/>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1" name="Google Shape;21;p2"/>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
              <a:t>‹#›</a:t>
            </a:fld>
            <a:endParaRPr/>
          </a:p>
        </p:txBody>
      </p:sp>
      <p:pic>
        <p:nvPicPr>
          <p:cNvPr id="22" name="Google Shape;22;p2" descr="Oregon Department of Education Logo"/>
          <p:cNvPicPr preferRelativeResize="0"/>
          <p:nvPr/>
        </p:nvPicPr>
        <p:blipFill rotWithShape="1">
          <a:blip r:embed="rId3">
            <a:alphaModFix/>
          </a:blip>
          <a:srcRect/>
          <a:stretch/>
        </p:blipFill>
        <p:spPr>
          <a:xfrm>
            <a:off x="3775327" y="160537"/>
            <a:ext cx="1593345" cy="162535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Follow Us">
  <p:cSld name="Follow Us">
    <p:bg>
      <p:bgPr>
        <a:solidFill>
          <a:schemeClr val="accent1"/>
        </a:solidFill>
        <a:effectLst/>
      </p:bgPr>
    </p:bg>
    <p:spTree>
      <p:nvGrpSpPr>
        <p:cNvPr id="1" name="Shape 90"/>
        <p:cNvGrpSpPr/>
        <p:nvPr/>
      </p:nvGrpSpPr>
      <p:grpSpPr>
        <a:xfrm>
          <a:off x="0" y="0"/>
          <a:ext cx="0" cy="0"/>
          <a:chOff x="0" y="0"/>
          <a:chExt cx="0" cy="0"/>
        </a:xfrm>
      </p:grpSpPr>
      <p:sp>
        <p:nvSpPr>
          <p:cNvPr id="91" name="Google Shape;91;p12"/>
          <p:cNvSpPr/>
          <p:nvPr/>
        </p:nvSpPr>
        <p:spPr>
          <a:xfrm>
            <a:off x="154641" y="161365"/>
            <a:ext cx="8831400" cy="48240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None/>
            </a:pPr>
            <a:endParaRPr sz="1100" b="0" i="0" u="none" strike="noStrike" cap="none">
              <a:solidFill>
                <a:schemeClr val="lt1"/>
              </a:solidFill>
              <a:latin typeface="Arial"/>
              <a:ea typeface="Arial"/>
              <a:cs typeface="Arial"/>
              <a:sym typeface="Arial"/>
            </a:endParaRPr>
          </a:p>
        </p:txBody>
      </p:sp>
      <p:pic>
        <p:nvPicPr>
          <p:cNvPr id="92" name="Google Shape;92;p12" descr="Decorative line break"/>
          <p:cNvPicPr preferRelativeResize="0"/>
          <p:nvPr/>
        </p:nvPicPr>
        <p:blipFill rotWithShape="1">
          <a:blip r:embed="rId2">
            <a:alphaModFix/>
          </a:blip>
          <a:srcRect/>
          <a:stretch/>
        </p:blipFill>
        <p:spPr>
          <a:xfrm>
            <a:off x="4089652" y="2886671"/>
            <a:ext cx="964694" cy="18288"/>
          </a:xfrm>
          <a:prstGeom prst="rect">
            <a:avLst/>
          </a:prstGeom>
          <a:noFill/>
          <a:ln>
            <a:noFill/>
          </a:ln>
        </p:spPr>
      </p:pic>
      <p:sp>
        <p:nvSpPr>
          <p:cNvPr id="93" name="Google Shape;93;p12"/>
          <p:cNvSpPr txBox="1">
            <a:spLocks noGrp="1"/>
          </p:cNvSpPr>
          <p:nvPr>
            <p:ph type="ctrTitle"/>
          </p:nvPr>
        </p:nvSpPr>
        <p:spPr>
          <a:xfrm>
            <a:off x="1143000" y="1124344"/>
            <a:ext cx="6858000" cy="1790700"/>
          </a:xfrm>
          <a:prstGeom prst="rect">
            <a:avLst/>
          </a:prstGeom>
          <a:noFill/>
          <a:ln>
            <a:noFill/>
          </a:ln>
        </p:spPr>
        <p:txBody>
          <a:bodyPr spcFirstLastPara="1" wrap="square" lIns="68575" tIns="34275" rIns="68575" bIns="34275" anchor="b" anchorCtr="0">
            <a:noAutofit/>
          </a:bodyPr>
          <a:lstStyle>
            <a:lvl1pPr lvl="0" algn="ctr">
              <a:lnSpc>
                <a:spcPct val="90000"/>
              </a:lnSpc>
              <a:spcBef>
                <a:spcPts val="0"/>
              </a:spcBef>
              <a:spcAft>
                <a:spcPts val="0"/>
              </a:spcAft>
              <a:buClr>
                <a:schemeClr val="accent1"/>
              </a:buClr>
              <a:buSzPts val="9000"/>
              <a:buFont typeface="Calibri"/>
              <a:buNone/>
              <a:defRPr sz="9000">
                <a:solidFill>
                  <a:schemeClr val="accen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94" name="Google Shape;94;p12"/>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95" name="Google Shape;95;p12"/>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96" name="Google Shape;96;p12"/>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
              <a:t>‹#›</a:t>
            </a:fld>
            <a:endParaRPr/>
          </a:p>
        </p:txBody>
      </p:sp>
      <p:pic>
        <p:nvPicPr>
          <p:cNvPr id="97" name="Google Shape;97;p12" descr="Twitter icon"/>
          <p:cNvPicPr preferRelativeResize="0"/>
          <p:nvPr/>
        </p:nvPicPr>
        <p:blipFill rotWithShape="1">
          <a:blip r:embed="rId3">
            <a:alphaModFix/>
          </a:blip>
          <a:srcRect/>
          <a:stretch/>
        </p:blipFill>
        <p:spPr>
          <a:xfrm>
            <a:off x="2038718" y="3032552"/>
            <a:ext cx="375030" cy="375030"/>
          </a:xfrm>
          <a:prstGeom prst="rect">
            <a:avLst/>
          </a:prstGeom>
          <a:noFill/>
          <a:ln>
            <a:noFill/>
          </a:ln>
        </p:spPr>
      </p:pic>
      <p:pic>
        <p:nvPicPr>
          <p:cNvPr id="98" name="Google Shape;98;p12" descr="Facebook icon"/>
          <p:cNvPicPr preferRelativeResize="0"/>
          <p:nvPr/>
        </p:nvPicPr>
        <p:blipFill rotWithShape="1">
          <a:blip r:embed="rId4">
            <a:alphaModFix/>
          </a:blip>
          <a:srcRect/>
          <a:stretch/>
        </p:blipFill>
        <p:spPr>
          <a:xfrm>
            <a:off x="6768720" y="3032552"/>
            <a:ext cx="375030" cy="375030"/>
          </a:xfrm>
          <a:prstGeom prst="rect">
            <a:avLst/>
          </a:prstGeom>
          <a:noFill/>
          <a:ln>
            <a:noFill/>
          </a:ln>
        </p:spPr>
      </p:pic>
      <p:sp>
        <p:nvSpPr>
          <p:cNvPr id="99" name="Google Shape;99;p12"/>
          <p:cNvSpPr txBox="1"/>
          <p:nvPr/>
        </p:nvSpPr>
        <p:spPr>
          <a:xfrm>
            <a:off x="2038718" y="3032552"/>
            <a:ext cx="5105100" cy="3462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chemeClr val="accent1"/>
              </a:buClr>
              <a:buSzPts val="1800"/>
              <a:buFont typeface="Arial"/>
              <a:buNone/>
            </a:pPr>
            <a:r>
              <a:rPr lang="en" sz="1800" b="0" i="0" u="none" strike="noStrike" cap="none">
                <a:solidFill>
                  <a:schemeClr val="accent1"/>
                </a:solidFill>
                <a:latin typeface="Arial"/>
                <a:ea typeface="Arial"/>
                <a:cs typeface="Arial"/>
                <a:sym typeface="Arial"/>
              </a:rPr>
              <a:t>twitter.com/ORDeptEd | fb.com/ORDeptEd</a:t>
            </a:r>
            <a:endParaRPr sz="1800" b="0" i="0" u="none" strike="noStrike" cap="none">
              <a:solidFill>
                <a:schemeClr val="accent1"/>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00"/>
        <p:cNvGrpSpPr/>
        <p:nvPr/>
      </p:nvGrpSpPr>
      <p:grpSpPr>
        <a:xfrm>
          <a:off x="0" y="0"/>
          <a:ext cx="0" cy="0"/>
          <a:chOff x="0" y="0"/>
          <a:chExt cx="0" cy="0"/>
        </a:xfrm>
      </p:grpSpPr>
      <p:sp>
        <p:nvSpPr>
          <p:cNvPr id="101" name="Google Shape;101;p13"/>
          <p:cNvSpPr txBox="1">
            <a:spLocks noGrp="1"/>
          </p:cNvSpPr>
          <p:nvPr>
            <p:ph type="title"/>
          </p:nvPr>
        </p:nvSpPr>
        <p:spPr>
          <a:xfrm>
            <a:off x="311700" y="410000"/>
            <a:ext cx="8520600" cy="607800"/>
          </a:xfrm>
          <a:prstGeom prst="rect">
            <a:avLst/>
          </a:prstGeom>
        </p:spPr>
        <p:txBody>
          <a:bodyPr spcFirstLastPara="1" wrap="square" lIns="68575" tIns="34275" rIns="68575" bIns="34275" anchor="b" anchorCtr="0">
            <a:normAutofit/>
          </a:bodyPr>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02" name="Google Shape;102;p13"/>
          <p:cNvSpPr txBox="1">
            <a:spLocks noGrp="1"/>
          </p:cNvSpPr>
          <p:nvPr>
            <p:ph type="sldNum" idx="12"/>
          </p:nvPr>
        </p:nvSpPr>
        <p:spPr>
          <a:xfrm>
            <a:off x="8460431" y="4651190"/>
            <a:ext cx="548700" cy="393600"/>
          </a:xfrm>
          <a:prstGeom prst="rect">
            <a:avLst/>
          </a:prstGeom>
        </p:spPr>
        <p:txBody>
          <a:bodyPr spcFirstLastPara="1" wrap="square" lIns="68575" tIns="34275" rIns="68575" bIns="34275" anchor="ctr" anchorCtr="0">
            <a:no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03"/>
        <p:cNvGrpSpPr/>
        <p:nvPr/>
      </p:nvGrpSpPr>
      <p:grpSpPr>
        <a:xfrm>
          <a:off x="0" y="0"/>
          <a:ext cx="0" cy="0"/>
          <a:chOff x="0" y="0"/>
          <a:chExt cx="0" cy="0"/>
        </a:xfrm>
      </p:grpSpPr>
      <p:sp>
        <p:nvSpPr>
          <p:cNvPr id="104" name="Google Shape;104;p14"/>
          <p:cNvSpPr/>
          <p:nvPr/>
        </p:nvSpPr>
        <p:spPr>
          <a:xfrm>
            <a:off x="4572000" y="-175"/>
            <a:ext cx="4572000" cy="51435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05" name="Google Shape;105;p14"/>
          <p:cNvCxnSpPr/>
          <p:nvPr/>
        </p:nvCxnSpPr>
        <p:spPr>
          <a:xfrm>
            <a:off x="5029675" y="4495500"/>
            <a:ext cx="468300" cy="0"/>
          </a:xfrm>
          <a:prstGeom prst="straightConnector1">
            <a:avLst/>
          </a:prstGeom>
          <a:noFill/>
          <a:ln w="19050" cap="flat" cmpd="sng">
            <a:solidFill>
              <a:schemeClr val="lt1"/>
            </a:solidFill>
            <a:prstDash val="solid"/>
            <a:round/>
            <a:headEnd type="none" w="sm" len="sm"/>
            <a:tailEnd type="none" w="sm" len="sm"/>
          </a:ln>
        </p:spPr>
      </p:cxnSp>
      <p:sp>
        <p:nvSpPr>
          <p:cNvPr id="106" name="Google Shape;106;p14"/>
          <p:cNvSpPr txBox="1">
            <a:spLocks noGrp="1"/>
          </p:cNvSpPr>
          <p:nvPr>
            <p:ph type="title"/>
          </p:nvPr>
        </p:nvSpPr>
        <p:spPr>
          <a:xfrm>
            <a:off x="265500" y="1151100"/>
            <a:ext cx="4045200" cy="1564500"/>
          </a:xfrm>
          <a:prstGeom prst="rect">
            <a:avLst/>
          </a:prstGeom>
        </p:spPr>
        <p:txBody>
          <a:bodyPr spcFirstLastPara="1" wrap="square" lIns="68575" tIns="34275" rIns="68575" bIns="34275" anchor="b" anchorCtr="0">
            <a:norm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07" name="Google Shape;107;p14"/>
          <p:cNvSpPr txBox="1">
            <a:spLocks noGrp="1"/>
          </p:cNvSpPr>
          <p:nvPr>
            <p:ph type="subTitle" idx="1"/>
          </p:nvPr>
        </p:nvSpPr>
        <p:spPr>
          <a:xfrm>
            <a:off x="265500" y="2769001"/>
            <a:ext cx="4045200" cy="1269300"/>
          </a:xfrm>
          <a:prstGeom prst="rect">
            <a:avLst/>
          </a:prstGeom>
        </p:spPr>
        <p:txBody>
          <a:bodyPr spcFirstLastPara="1" wrap="square" lIns="68575" tIns="34275" rIns="68575" bIns="34275" anchor="t" anchorCtr="0">
            <a:normAutofit/>
          </a:bodyPr>
          <a:lstStyle>
            <a:lvl1pPr lvl="0" algn="ctr" rtl="0">
              <a:lnSpc>
                <a:spcPct val="100000"/>
              </a:lnSpc>
              <a:spcBef>
                <a:spcPts val="800"/>
              </a:spcBef>
              <a:spcAft>
                <a:spcPts val="0"/>
              </a:spcAft>
              <a:buSzPts val="2100"/>
              <a:buNone/>
              <a:defRPr sz="2100"/>
            </a:lvl1pPr>
            <a:lvl2pPr lvl="1" algn="ctr" rtl="0">
              <a:lnSpc>
                <a:spcPct val="100000"/>
              </a:lnSpc>
              <a:spcBef>
                <a:spcPts val="400"/>
              </a:spcBef>
              <a:spcAft>
                <a:spcPts val="0"/>
              </a:spcAft>
              <a:buSzPts val="2100"/>
              <a:buNone/>
              <a:defRPr sz="2100"/>
            </a:lvl2pPr>
            <a:lvl3pPr lvl="2" algn="ctr" rtl="0">
              <a:lnSpc>
                <a:spcPct val="100000"/>
              </a:lnSpc>
              <a:spcBef>
                <a:spcPts val="400"/>
              </a:spcBef>
              <a:spcAft>
                <a:spcPts val="0"/>
              </a:spcAft>
              <a:buSzPts val="2100"/>
              <a:buNone/>
              <a:defRPr sz="2100"/>
            </a:lvl3pPr>
            <a:lvl4pPr lvl="3" algn="ctr" rtl="0">
              <a:lnSpc>
                <a:spcPct val="100000"/>
              </a:lnSpc>
              <a:spcBef>
                <a:spcPts val="400"/>
              </a:spcBef>
              <a:spcAft>
                <a:spcPts val="0"/>
              </a:spcAft>
              <a:buSzPts val="2100"/>
              <a:buNone/>
              <a:defRPr sz="2100"/>
            </a:lvl4pPr>
            <a:lvl5pPr lvl="4" algn="ctr" rtl="0">
              <a:lnSpc>
                <a:spcPct val="100000"/>
              </a:lnSpc>
              <a:spcBef>
                <a:spcPts val="400"/>
              </a:spcBef>
              <a:spcAft>
                <a:spcPts val="0"/>
              </a:spcAft>
              <a:buSzPts val="2100"/>
              <a:buNone/>
              <a:defRPr sz="2100"/>
            </a:lvl5pPr>
            <a:lvl6pPr lvl="5" algn="ctr" rtl="0">
              <a:lnSpc>
                <a:spcPct val="100000"/>
              </a:lnSpc>
              <a:spcBef>
                <a:spcPts val="400"/>
              </a:spcBef>
              <a:spcAft>
                <a:spcPts val="0"/>
              </a:spcAft>
              <a:buSzPts val="2100"/>
              <a:buNone/>
              <a:defRPr sz="2100"/>
            </a:lvl6pPr>
            <a:lvl7pPr lvl="6" algn="ctr" rtl="0">
              <a:lnSpc>
                <a:spcPct val="100000"/>
              </a:lnSpc>
              <a:spcBef>
                <a:spcPts val="400"/>
              </a:spcBef>
              <a:spcAft>
                <a:spcPts val="0"/>
              </a:spcAft>
              <a:buSzPts val="2100"/>
              <a:buNone/>
              <a:defRPr sz="2100"/>
            </a:lvl7pPr>
            <a:lvl8pPr lvl="7" algn="ctr" rtl="0">
              <a:lnSpc>
                <a:spcPct val="100000"/>
              </a:lnSpc>
              <a:spcBef>
                <a:spcPts val="400"/>
              </a:spcBef>
              <a:spcAft>
                <a:spcPts val="0"/>
              </a:spcAft>
              <a:buSzPts val="2100"/>
              <a:buNone/>
              <a:defRPr sz="2100"/>
            </a:lvl8pPr>
            <a:lvl9pPr lvl="8" algn="ctr" rtl="0">
              <a:lnSpc>
                <a:spcPct val="100000"/>
              </a:lnSpc>
              <a:spcBef>
                <a:spcPts val="400"/>
              </a:spcBef>
              <a:spcAft>
                <a:spcPts val="0"/>
              </a:spcAft>
              <a:buSzPts val="2100"/>
              <a:buNone/>
              <a:defRPr sz="2100"/>
            </a:lvl9pPr>
          </a:lstStyle>
          <a:p>
            <a:endParaRPr/>
          </a:p>
        </p:txBody>
      </p:sp>
      <p:sp>
        <p:nvSpPr>
          <p:cNvPr id="108" name="Google Shape;108;p14"/>
          <p:cNvSpPr txBox="1">
            <a:spLocks noGrp="1"/>
          </p:cNvSpPr>
          <p:nvPr>
            <p:ph type="body" idx="2"/>
          </p:nvPr>
        </p:nvSpPr>
        <p:spPr>
          <a:xfrm>
            <a:off x="4939500" y="724200"/>
            <a:ext cx="3837000" cy="3695100"/>
          </a:xfrm>
          <a:prstGeom prst="rect">
            <a:avLst/>
          </a:prstGeom>
        </p:spPr>
        <p:txBody>
          <a:bodyPr spcFirstLastPara="1" wrap="square" lIns="68575" tIns="34275" rIns="68575" bIns="34275" anchor="ctr" anchorCtr="0">
            <a:normAutofit/>
          </a:bodyPr>
          <a:lstStyle>
            <a:lvl1pPr marL="457200" lvl="0" indent="-342900" rtl="0">
              <a:spcBef>
                <a:spcPts val="800"/>
              </a:spcBef>
              <a:spcAft>
                <a:spcPts val="0"/>
              </a:spcAft>
              <a:buClr>
                <a:schemeClr val="lt1"/>
              </a:buClr>
              <a:buSzPts val="1800"/>
              <a:buChar char="•"/>
              <a:defRPr>
                <a:solidFill>
                  <a:schemeClr val="lt1"/>
                </a:solidFill>
              </a:defRPr>
            </a:lvl1pPr>
            <a:lvl2pPr marL="914400" lvl="1" indent="-342900" rtl="0">
              <a:spcBef>
                <a:spcPts val="400"/>
              </a:spcBef>
              <a:spcAft>
                <a:spcPts val="0"/>
              </a:spcAft>
              <a:buClr>
                <a:schemeClr val="lt1"/>
              </a:buClr>
              <a:buSzPts val="1800"/>
              <a:buChar char="•"/>
              <a:defRPr>
                <a:solidFill>
                  <a:schemeClr val="lt1"/>
                </a:solidFill>
              </a:defRPr>
            </a:lvl2pPr>
            <a:lvl3pPr marL="1371600" lvl="2" indent="-342900" rtl="0">
              <a:spcBef>
                <a:spcPts val="400"/>
              </a:spcBef>
              <a:spcAft>
                <a:spcPts val="0"/>
              </a:spcAft>
              <a:buClr>
                <a:schemeClr val="lt1"/>
              </a:buClr>
              <a:buSzPts val="1800"/>
              <a:buChar char="•"/>
              <a:defRPr>
                <a:solidFill>
                  <a:schemeClr val="lt1"/>
                </a:solidFill>
              </a:defRPr>
            </a:lvl3pPr>
            <a:lvl4pPr marL="1828800" lvl="3" indent="-342900" rtl="0">
              <a:spcBef>
                <a:spcPts val="400"/>
              </a:spcBef>
              <a:spcAft>
                <a:spcPts val="0"/>
              </a:spcAft>
              <a:buClr>
                <a:schemeClr val="lt1"/>
              </a:buClr>
              <a:buSzPts val="1800"/>
              <a:buChar char="•"/>
              <a:defRPr>
                <a:solidFill>
                  <a:schemeClr val="lt1"/>
                </a:solidFill>
              </a:defRPr>
            </a:lvl4pPr>
            <a:lvl5pPr marL="2286000" lvl="4" indent="-342900" rtl="0">
              <a:spcBef>
                <a:spcPts val="400"/>
              </a:spcBef>
              <a:spcAft>
                <a:spcPts val="0"/>
              </a:spcAft>
              <a:buClr>
                <a:schemeClr val="lt1"/>
              </a:buClr>
              <a:buSzPts val="1800"/>
              <a:buChar char="•"/>
              <a:defRPr>
                <a:solidFill>
                  <a:schemeClr val="lt1"/>
                </a:solidFill>
              </a:defRPr>
            </a:lvl5pPr>
            <a:lvl6pPr marL="2743200" lvl="5" indent="-317500" rtl="0">
              <a:spcBef>
                <a:spcPts val="400"/>
              </a:spcBef>
              <a:spcAft>
                <a:spcPts val="0"/>
              </a:spcAft>
              <a:buClr>
                <a:schemeClr val="lt1"/>
              </a:buClr>
              <a:buSzPts val="1400"/>
              <a:buChar char="•"/>
              <a:defRPr>
                <a:solidFill>
                  <a:schemeClr val="lt1"/>
                </a:solidFill>
              </a:defRPr>
            </a:lvl6pPr>
            <a:lvl7pPr marL="3200400" lvl="6" indent="-317500" rtl="0">
              <a:spcBef>
                <a:spcPts val="400"/>
              </a:spcBef>
              <a:spcAft>
                <a:spcPts val="0"/>
              </a:spcAft>
              <a:buClr>
                <a:schemeClr val="lt1"/>
              </a:buClr>
              <a:buSzPts val="1400"/>
              <a:buChar char="•"/>
              <a:defRPr>
                <a:solidFill>
                  <a:schemeClr val="lt1"/>
                </a:solidFill>
              </a:defRPr>
            </a:lvl7pPr>
            <a:lvl8pPr marL="3657600" lvl="7" indent="-317500" rtl="0">
              <a:spcBef>
                <a:spcPts val="400"/>
              </a:spcBef>
              <a:spcAft>
                <a:spcPts val="0"/>
              </a:spcAft>
              <a:buClr>
                <a:schemeClr val="lt1"/>
              </a:buClr>
              <a:buSzPts val="1400"/>
              <a:buChar char="•"/>
              <a:defRPr>
                <a:solidFill>
                  <a:schemeClr val="lt1"/>
                </a:solidFill>
              </a:defRPr>
            </a:lvl8pPr>
            <a:lvl9pPr marL="4114800" lvl="8" indent="-317500" rtl="0">
              <a:spcBef>
                <a:spcPts val="400"/>
              </a:spcBef>
              <a:spcAft>
                <a:spcPts val="0"/>
              </a:spcAft>
              <a:buClr>
                <a:schemeClr val="lt1"/>
              </a:buClr>
              <a:buSzPts val="1400"/>
              <a:buChar char="•"/>
              <a:defRPr>
                <a:solidFill>
                  <a:schemeClr val="lt1"/>
                </a:solidFill>
              </a:defRPr>
            </a:lvl9pPr>
          </a:lstStyle>
          <a:p>
            <a:endParaRPr/>
          </a:p>
        </p:txBody>
      </p:sp>
      <p:sp>
        <p:nvSpPr>
          <p:cNvPr id="109" name="Google Shape;109;p14"/>
          <p:cNvSpPr txBox="1">
            <a:spLocks noGrp="1"/>
          </p:cNvSpPr>
          <p:nvPr>
            <p:ph type="sldNum" idx="12"/>
          </p:nvPr>
        </p:nvSpPr>
        <p:spPr>
          <a:xfrm>
            <a:off x="8460431" y="4651190"/>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10"/>
        <p:cNvGrpSpPr/>
        <p:nvPr/>
      </p:nvGrpSpPr>
      <p:grpSpPr>
        <a:xfrm>
          <a:off x="0" y="0"/>
          <a:ext cx="0" cy="0"/>
          <a:chOff x="0" y="0"/>
          <a:chExt cx="0" cy="0"/>
        </a:xfrm>
      </p:grpSpPr>
      <p:sp>
        <p:nvSpPr>
          <p:cNvPr id="111" name="Google Shape;111;p15"/>
          <p:cNvSpPr txBox="1">
            <a:spLocks noGrp="1"/>
          </p:cNvSpPr>
          <p:nvPr>
            <p:ph type="title"/>
          </p:nvPr>
        </p:nvSpPr>
        <p:spPr>
          <a:xfrm>
            <a:off x="311700" y="555600"/>
            <a:ext cx="2808000" cy="755700"/>
          </a:xfrm>
          <a:prstGeom prst="rect">
            <a:avLst/>
          </a:prstGeom>
        </p:spPr>
        <p:txBody>
          <a:bodyPr spcFirstLastPara="1" wrap="square" lIns="68575" tIns="34275" rIns="68575" bIns="34275" anchor="b" anchorCtr="0">
            <a:norm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12" name="Google Shape;112;p15"/>
          <p:cNvSpPr txBox="1">
            <a:spLocks noGrp="1"/>
          </p:cNvSpPr>
          <p:nvPr>
            <p:ph type="body" idx="1"/>
          </p:nvPr>
        </p:nvSpPr>
        <p:spPr>
          <a:xfrm>
            <a:off x="311700" y="1465804"/>
            <a:ext cx="2808000" cy="3103200"/>
          </a:xfrm>
          <a:prstGeom prst="rect">
            <a:avLst/>
          </a:prstGeom>
        </p:spPr>
        <p:txBody>
          <a:bodyPr spcFirstLastPara="1" wrap="square" lIns="68575" tIns="34275" rIns="68575" bIns="34275" anchor="t" anchorCtr="0">
            <a:normAutofit/>
          </a:bodyPr>
          <a:lstStyle>
            <a:lvl1pPr marL="457200" lvl="0" indent="-304800" rtl="0">
              <a:spcBef>
                <a:spcPts val="800"/>
              </a:spcBef>
              <a:spcAft>
                <a:spcPts val="0"/>
              </a:spcAft>
              <a:buSzPts val="1200"/>
              <a:buChar char="•"/>
              <a:defRPr sz="12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113" name="Google Shape;113;p15"/>
          <p:cNvSpPr txBox="1">
            <a:spLocks noGrp="1"/>
          </p:cNvSpPr>
          <p:nvPr>
            <p:ph type="sldNum" idx="12"/>
          </p:nvPr>
        </p:nvSpPr>
        <p:spPr>
          <a:xfrm>
            <a:off x="8460431" y="4651190"/>
            <a:ext cx="548700" cy="393600"/>
          </a:xfrm>
          <a:prstGeom prst="rect">
            <a:avLst/>
          </a:prstGeom>
        </p:spPr>
        <p:txBody>
          <a:bodyPr spcFirstLastPara="1" wrap="square" lIns="68575" tIns="34275" rIns="68575" bIns="34275" anchor="ctr" anchorCtr="0">
            <a:no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dk1"/>
        </a:solidFill>
        <a:effectLst/>
      </p:bgPr>
    </p:bg>
    <p:spTree>
      <p:nvGrpSpPr>
        <p:cNvPr id="1" name="Shape 114"/>
        <p:cNvGrpSpPr/>
        <p:nvPr/>
      </p:nvGrpSpPr>
      <p:grpSpPr>
        <a:xfrm>
          <a:off x="0" y="0"/>
          <a:ext cx="0" cy="0"/>
          <a:chOff x="0" y="0"/>
          <a:chExt cx="0" cy="0"/>
        </a:xfrm>
      </p:grpSpPr>
      <p:grpSp>
        <p:nvGrpSpPr>
          <p:cNvPr id="115" name="Google Shape;115;p16"/>
          <p:cNvGrpSpPr/>
          <p:nvPr/>
        </p:nvGrpSpPr>
        <p:grpSpPr>
          <a:xfrm>
            <a:off x="6098378" y="5"/>
            <a:ext cx="3045625" cy="2030570"/>
            <a:chOff x="6098378" y="5"/>
            <a:chExt cx="3045625" cy="2030570"/>
          </a:xfrm>
        </p:grpSpPr>
        <p:sp>
          <p:nvSpPr>
            <p:cNvPr id="116" name="Google Shape;116;p16"/>
            <p:cNvSpPr/>
            <p:nvPr/>
          </p:nvSpPr>
          <p:spPr>
            <a:xfrm>
              <a:off x="8128803" y="16"/>
              <a:ext cx="1015200" cy="10152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16"/>
            <p:cNvSpPr/>
            <p:nvPr/>
          </p:nvSpPr>
          <p:spPr>
            <a:xfrm flipH="1">
              <a:off x="7113463" y="5"/>
              <a:ext cx="1015200" cy="1015200"/>
            </a:xfrm>
            <a:prstGeom prst="rtTriangl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16"/>
            <p:cNvSpPr/>
            <p:nvPr/>
          </p:nvSpPr>
          <p:spPr>
            <a:xfrm rot="10800000" flipH="1">
              <a:off x="7113588" y="107"/>
              <a:ext cx="1015200" cy="10152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16"/>
            <p:cNvSpPr/>
            <p:nvPr/>
          </p:nvSpPr>
          <p:spPr>
            <a:xfrm rot="10800000">
              <a:off x="6098378" y="97"/>
              <a:ext cx="1015200" cy="1015200"/>
            </a:xfrm>
            <a:prstGeom prst="rtTriangl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16"/>
            <p:cNvSpPr/>
            <p:nvPr/>
          </p:nvSpPr>
          <p:spPr>
            <a:xfrm rot="10800000">
              <a:off x="8128789" y="1015375"/>
              <a:ext cx="1015200" cy="10152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1" name="Google Shape;121;p16"/>
          <p:cNvSpPr txBox="1">
            <a:spLocks noGrp="1"/>
          </p:cNvSpPr>
          <p:nvPr>
            <p:ph type="title"/>
          </p:nvPr>
        </p:nvSpPr>
        <p:spPr>
          <a:xfrm>
            <a:off x="598100" y="2152347"/>
            <a:ext cx="8222100" cy="838800"/>
          </a:xfrm>
          <a:prstGeom prst="rect">
            <a:avLst/>
          </a:prstGeom>
        </p:spPr>
        <p:txBody>
          <a:bodyPr spcFirstLastPara="1" wrap="square" lIns="68575" tIns="34275" rIns="68575" bIns="34275" anchor="ctr" anchorCtr="0">
            <a:normAutofit/>
          </a:bodyPr>
          <a:lstStyle>
            <a:lvl1pPr lvl="0" rtl="0">
              <a:spcBef>
                <a:spcPts val="0"/>
              </a:spcBef>
              <a:spcAft>
                <a:spcPts val="0"/>
              </a:spcAft>
              <a:buClr>
                <a:schemeClr val="lt1"/>
              </a:buClr>
              <a:buSzPts val="4200"/>
              <a:buNone/>
              <a:defRPr sz="42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122" name="Google Shape;122;p16"/>
          <p:cNvSpPr txBox="1">
            <a:spLocks noGrp="1"/>
          </p:cNvSpPr>
          <p:nvPr>
            <p:ph type="sldNum" idx="12"/>
          </p:nvPr>
        </p:nvSpPr>
        <p:spPr>
          <a:xfrm>
            <a:off x="8460431" y="4651190"/>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lank 1" type="blank">
  <p:cSld name="BLANK">
    <p:spTree>
      <p:nvGrpSpPr>
        <p:cNvPr id="1" name="Shape 123"/>
        <p:cNvGrpSpPr/>
        <p:nvPr/>
      </p:nvGrpSpPr>
      <p:grpSpPr>
        <a:xfrm>
          <a:off x="0" y="0"/>
          <a:ext cx="0" cy="0"/>
          <a:chOff x="0" y="0"/>
          <a:chExt cx="0" cy="0"/>
        </a:xfrm>
      </p:grpSpPr>
      <p:sp>
        <p:nvSpPr>
          <p:cNvPr id="124" name="Google Shape;124;p17"/>
          <p:cNvSpPr txBox="1">
            <a:spLocks noGrp="1"/>
          </p:cNvSpPr>
          <p:nvPr>
            <p:ph type="sldNum" idx="12"/>
          </p:nvPr>
        </p:nvSpPr>
        <p:spPr>
          <a:xfrm>
            <a:off x="8460431" y="4651190"/>
            <a:ext cx="548700" cy="393600"/>
          </a:xfrm>
          <a:prstGeom prst="rect">
            <a:avLst/>
          </a:prstGeom>
        </p:spPr>
        <p:txBody>
          <a:bodyPr spcFirstLastPara="1" wrap="square" lIns="68575" tIns="34275" rIns="68575" bIns="34275" anchor="ctr" anchorCtr="0">
            <a:no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Section Header">
  <p:cSld name="Section Header">
    <p:bg>
      <p:bgPr>
        <a:solidFill>
          <a:schemeClr val="accent1"/>
        </a:solidFill>
        <a:effectLst/>
      </p:bgPr>
    </p:bg>
    <p:spTree>
      <p:nvGrpSpPr>
        <p:cNvPr id="1" name="Shape 23"/>
        <p:cNvGrpSpPr/>
        <p:nvPr/>
      </p:nvGrpSpPr>
      <p:grpSpPr>
        <a:xfrm>
          <a:off x="0" y="0"/>
          <a:ext cx="0" cy="0"/>
          <a:chOff x="0" y="0"/>
          <a:chExt cx="0" cy="0"/>
        </a:xfrm>
      </p:grpSpPr>
      <p:sp>
        <p:nvSpPr>
          <p:cNvPr id="24" name="Google Shape;24;p3"/>
          <p:cNvSpPr/>
          <p:nvPr/>
        </p:nvSpPr>
        <p:spPr>
          <a:xfrm>
            <a:off x="154641" y="161365"/>
            <a:ext cx="8831400" cy="48240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None/>
            </a:pPr>
            <a:endParaRPr sz="1100" b="0" i="0" u="none" strike="noStrike" cap="none">
              <a:solidFill>
                <a:schemeClr val="lt1"/>
              </a:solidFill>
              <a:latin typeface="Arial"/>
              <a:ea typeface="Arial"/>
              <a:cs typeface="Arial"/>
              <a:sym typeface="Arial"/>
            </a:endParaRPr>
          </a:p>
        </p:txBody>
      </p:sp>
      <p:sp>
        <p:nvSpPr>
          <p:cNvPr id="25" name="Google Shape;25;p3"/>
          <p:cNvSpPr/>
          <p:nvPr/>
        </p:nvSpPr>
        <p:spPr>
          <a:xfrm>
            <a:off x="154640" y="1866568"/>
            <a:ext cx="8831400" cy="1425300"/>
          </a:xfrm>
          <a:prstGeom prst="rect">
            <a:avLst/>
          </a:prstGeom>
          <a:solidFill>
            <a:schemeClr val="lt2"/>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None/>
            </a:pPr>
            <a:endParaRPr sz="1200" b="0" i="0" u="none" strike="noStrike" cap="none">
              <a:solidFill>
                <a:schemeClr val="lt1"/>
              </a:solidFill>
              <a:latin typeface="Arial"/>
              <a:ea typeface="Arial"/>
              <a:cs typeface="Arial"/>
              <a:sym typeface="Arial"/>
            </a:endParaRPr>
          </a:p>
        </p:txBody>
      </p:sp>
      <p:sp>
        <p:nvSpPr>
          <p:cNvPr id="26" name="Google Shape;26;p3"/>
          <p:cNvSpPr txBox="1">
            <a:spLocks noGrp="1"/>
          </p:cNvSpPr>
          <p:nvPr>
            <p:ph type="ctrTitle"/>
          </p:nvPr>
        </p:nvSpPr>
        <p:spPr>
          <a:xfrm>
            <a:off x="537883" y="1866568"/>
            <a:ext cx="8088300" cy="1425300"/>
          </a:xfrm>
          <a:prstGeom prst="rect">
            <a:avLst/>
          </a:prstGeom>
          <a:noFill/>
          <a:ln>
            <a:noFill/>
          </a:ln>
        </p:spPr>
        <p:txBody>
          <a:bodyPr spcFirstLastPara="1" wrap="square" lIns="68575" tIns="34275" rIns="68575" bIns="34275" anchor="ctr" anchorCtr="0">
            <a:noAutofit/>
          </a:bodyPr>
          <a:lstStyle>
            <a:lvl1pPr lvl="0" algn="ctr">
              <a:lnSpc>
                <a:spcPct val="90000"/>
              </a:lnSpc>
              <a:spcBef>
                <a:spcPts val="0"/>
              </a:spcBef>
              <a:spcAft>
                <a:spcPts val="0"/>
              </a:spcAft>
              <a:buClr>
                <a:schemeClr val="accent1"/>
              </a:buClr>
              <a:buSzPts val="5100"/>
              <a:buFont typeface="Calibri"/>
              <a:buNone/>
              <a:defRPr sz="5100">
                <a:solidFill>
                  <a:schemeClr val="accen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7" name="Google Shape;27;p3"/>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8" name="Google Shape;28;p3"/>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9" name="Google Shape;29;p3"/>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
              <a:t>‹#›</a:t>
            </a:fld>
            <a:endParaRPr/>
          </a:p>
        </p:txBody>
      </p:sp>
      <p:pic>
        <p:nvPicPr>
          <p:cNvPr id="30" name="Google Shape;30;p3" descr="Oregon Department of Education Logo"/>
          <p:cNvPicPr preferRelativeResize="0"/>
          <p:nvPr/>
        </p:nvPicPr>
        <p:blipFill rotWithShape="1">
          <a:blip r:embed="rId2">
            <a:alphaModFix/>
          </a:blip>
          <a:srcRect/>
          <a:stretch/>
        </p:blipFill>
        <p:spPr>
          <a:xfrm>
            <a:off x="3775327" y="160537"/>
            <a:ext cx="1593345" cy="162535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Title Bar and Content">
  <p:cSld name="Title Bar and Content">
    <p:bg>
      <p:bgPr>
        <a:solidFill>
          <a:schemeClr val="accent1"/>
        </a:solidFill>
        <a:effectLst/>
      </p:bgPr>
    </p:bg>
    <p:spTree>
      <p:nvGrpSpPr>
        <p:cNvPr id="1" name="Shape 31"/>
        <p:cNvGrpSpPr/>
        <p:nvPr/>
      </p:nvGrpSpPr>
      <p:grpSpPr>
        <a:xfrm>
          <a:off x="0" y="0"/>
          <a:ext cx="0" cy="0"/>
          <a:chOff x="0" y="0"/>
          <a:chExt cx="0" cy="0"/>
        </a:xfrm>
      </p:grpSpPr>
      <p:sp>
        <p:nvSpPr>
          <p:cNvPr id="32" name="Google Shape;32;p4"/>
          <p:cNvSpPr/>
          <p:nvPr/>
        </p:nvSpPr>
        <p:spPr>
          <a:xfrm>
            <a:off x="154641" y="161365"/>
            <a:ext cx="8831400" cy="48240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None/>
            </a:pPr>
            <a:endParaRPr sz="1100" b="0" i="0" u="none" strike="noStrike" cap="none">
              <a:solidFill>
                <a:schemeClr val="lt1"/>
              </a:solidFill>
              <a:latin typeface="Arial"/>
              <a:ea typeface="Arial"/>
              <a:cs typeface="Arial"/>
              <a:sym typeface="Arial"/>
            </a:endParaRPr>
          </a:p>
        </p:txBody>
      </p:sp>
      <p:sp>
        <p:nvSpPr>
          <p:cNvPr id="33" name="Google Shape;33;p4"/>
          <p:cNvSpPr/>
          <p:nvPr/>
        </p:nvSpPr>
        <p:spPr>
          <a:xfrm>
            <a:off x="154641" y="161365"/>
            <a:ext cx="8831400" cy="1047900"/>
          </a:xfrm>
          <a:prstGeom prst="rect">
            <a:avLst/>
          </a:prstGeom>
          <a:solidFill>
            <a:schemeClr val="lt2"/>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None/>
            </a:pPr>
            <a:endParaRPr sz="1100" b="0" i="0" u="none" strike="noStrike" cap="none">
              <a:solidFill>
                <a:schemeClr val="lt1"/>
              </a:solidFill>
              <a:latin typeface="Arial"/>
              <a:ea typeface="Arial"/>
              <a:cs typeface="Arial"/>
              <a:sym typeface="Arial"/>
            </a:endParaRPr>
          </a:p>
        </p:txBody>
      </p:sp>
      <p:sp>
        <p:nvSpPr>
          <p:cNvPr id="34" name="Google Shape;34;p4"/>
          <p:cNvSpPr txBox="1">
            <a:spLocks noGrp="1"/>
          </p:cNvSpPr>
          <p:nvPr>
            <p:ph type="body" idx="1"/>
          </p:nvPr>
        </p:nvSpPr>
        <p:spPr>
          <a:xfrm>
            <a:off x="537882" y="1369219"/>
            <a:ext cx="8088300" cy="30819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5" name="Google Shape;35;p4"/>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36" name="Google Shape;36;p4"/>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37" name="Google Shape;37;p4"/>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
              <a:t>‹#›</a:t>
            </a:fld>
            <a:endParaRPr/>
          </a:p>
        </p:txBody>
      </p:sp>
      <p:sp>
        <p:nvSpPr>
          <p:cNvPr id="38" name="Google Shape;38;p4"/>
          <p:cNvSpPr txBox="1">
            <a:spLocks noGrp="1"/>
          </p:cNvSpPr>
          <p:nvPr>
            <p:ph type="title"/>
          </p:nvPr>
        </p:nvSpPr>
        <p:spPr>
          <a:xfrm>
            <a:off x="537882" y="342900"/>
            <a:ext cx="8088300" cy="76980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accen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Content with Caption">
  <p:cSld name="Content with Caption">
    <p:bg>
      <p:bgPr>
        <a:solidFill>
          <a:schemeClr val="accent1"/>
        </a:solidFill>
        <a:effectLst/>
      </p:bgPr>
    </p:bg>
    <p:spTree>
      <p:nvGrpSpPr>
        <p:cNvPr id="1" name="Shape 39"/>
        <p:cNvGrpSpPr/>
        <p:nvPr/>
      </p:nvGrpSpPr>
      <p:grpSpPr>
        <a:xfrm>
          <a:off x="0" y="0"/>
          <a:ext cx="0" cy="0"/>
          <a:chOff x="0" y="0"/>
          <a:chExt cx="0" cy="0"/>
        </a:xfrm>
      </p:grpSpPr>
      <p:sp>
        <p:nvSpPr>
          <p:cNvPr id="40" name="Google Shape;40;p5"/>
          <p:cNvSpPr/>
          <p:nvPr/>
        </p:nvSpPr>
        <p:spPr>
          <a:xfrm>
            <a:off x="154641" y="161365"/>
            <a:ext cx="8831400" cy="48240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None/>
            </a:pPr>
            <a:endParaRPr sz="1100" b="0" i="0" u="none" strike="noStrike" cap="none">
              <a:solidFill>
                <a:schemeClr val="lt1"/>
              </a:solidFill>
              <a:latin typeface="Arial"/>
              <a:ea typeface="Arial"/>
              <a:cs typeface="Arial"/>
              <a:sym typeface="Arial"/>
            </a:endParaRPr>
          </a:p>
        </p:txBody>
      </p:sp>
      <p:sp>
        <p:nvSpPr>
          <p:cNvPr id="41" name="Google Shape;41;p5"/>
          <p:cNvSpPr/>
          <p:nvPr/>
        </p:nvSpPr>
        <p:spPr>
          <a:xfrm>
            <a:off x="154642" y="161365"/>
            <a:ext cx="3547800" cy="4824000"/>
          </a:xfrm>
          <a:prstGeom prst="rect">
            <a:avLst/>
          </a:prstGeom>
          <a:solidFill>
            <a:schemeClr val="lt2"/>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None/>
            </a:pPr>
            <a:endParaRPr sz="1100" b="0" i="0" u="none" strike="noStrike" cap="none">
              <a:solidFill>
                <a:schemeClr val="lt1"/>
              </a:solidFill>
              <a:latin typeface="Arial"/>
              <a:ea typeface="Arial"/>
              <a:cs typeface="Arial"/>
              <a:sym typeface="Arial"/>
            </a:endParaRPr>
          </a:p>
        </p:txBody>
      </p:sp>
      <p:sp>
        <p:nvSpPr>
          <p:cNvPr id="42" name="Google Shape;42;p5"/>
          <p:cNvSpPr txBox="1">
            <a:spLocks noGrp="1"/>
          </p:cNvSpPr>
          <p:nvPr>
            <p:ph type="title"/>
          </p:nvPr>
        </p:nvSpPr>
        <p:spPr>
          <a:xfrm>
            <a:off x="537883" y="584734"/>
            <a:ext cx="2949000" cy="1894200"/>
          </a:xfrm>
          <a:prstGeom prst="rect">
            <a:avLst/>
          </a:prstGeom>
          <a:noFill/>
          <a:ln>
            <a:noFill/>
          </a:ln>
        </p:spPr>
        <p:txBody>
          <a:bodyPr spcFirstLastPara="1" wrap="square" lIns="68575" tIns="34275" rIns="68575" bIns="34275" anchor="t" anchorCtr="0">
            <a:normAutofit/>
          </a:bodyPr>
          <a:lstStyle>
            <a:lvl1pPr lvl="0" algn="l">
              <a:lnSpc>
                <a:spcPct val="90000"/>
              </a:lnSpc>
              <a:spcBef>
                <a:spcPts val="0"/>
              </a:spcBef>
              <a:spcAft>
                <a:spcPts val="0"/>
              </a:spcAft>
              <a:buClr>
                <a:schemeClr val="accent1"/>
              </a:buClr>
              <a:buSzPts val="3300"/>
              <a:buFont typeface="Calibri"/>
              <a:buNone/>
              <a:defRPr sz="33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43" name="Google Shape;43;p5"/>
          <p:cNvSpPr txBox="1">
            <a:spLocks noGrp="1"/>
          </p:cNvSpPr>
          <p:nvPr>
            <p:ph type="body" idx="1"/>
          </p:nvPr>
        </p:nvSpPr>
        <p:spPr>
          <a:xfrm>
            <a:off x="3887391" y="584735"/>
            <a:ext cx="4629300" cy="3811200"/>
          </a:xfrm>
          <a:prstGeom prst="rect">
            <a:avLst/>
          </a:prstGeom>
          <a:noFill/>
          <a:ln>
            <a:noFill/>
          </a:ln>
        </p:spPr>
        <p:txBody>
          <a:bodyPr spcFirstLastPara="1" wrap="square" lIns="68575" tIns="34275" rIns="68575" bIns="34275" anchor="t" anchorCtr="0">
            <a:normAutofit/>
          </a:bodyPr>
          <a:lstStyle>
            <a:lvl1pPr marL="457200" lvl="0" indent="-342900" algn="l">
              <a:lnSpc>
                <a:spcPct val="90000"/>
              </a:lnSpc>
              <a:spcBef>
                <a:spcPts val="800"/>
              </a:spcBef>
              <a:spcAft>
                <a:spcPts val="0"/>
              </a:spcAft>
              <a:buClr>
                <a:schemeClr val="dk1"/>
              </a:buClr>
              <a:buSzPts val="1800"/>
              <a:buChar char="•"/>
              <a:defRPr sz="1800"/>
            </a:lvl1pPr>
            <a:lvl2pPr marL="914400" lvl="1" indent="-342900" algn="l">
              <a:lnSpc>
                <a:spcPct val="90000"/>
              </a:lnSpc>
              <a:spcBef>
                <a:spcPts val="400"/>
              </a:spcBef>
              <a:spcAft>
                <a:spcPts val="0"/>
              </a:spcAft>
              <a:buClr>
                <a:schemeClr val="dk1"/>
              </a:buClr>
              <a:buSzPts val="1800"/>
              <a:buChar char="•"/>
              <a:defRPr sz="1800"/>
            </a:lvl2pPr>
            <a:lvl3pPr marL="1371600" lvl="2" indent="-342900" algn="l">
              <a:lnSpc>
                <a:spcPct val="90000"/>
              </a:lnSpc>
              <a:spcBef>
                <a:spcPts val="400"/>
              </a:spcBef>
              <a:spcAft>
                <a:spcPts val="0"/>
              </a:spcAft>
              <a:buClr>
                <a:schemeClr val="dk1"/>
              </a:buClr>
              <a:buSzPts val="1800"/>
              <a:buChar char="•"/>
              <a:defRPr sz="1800"/>
            </a:lvl3pPr>
            <a:lvl4pPr marL="1828800" lvl="3" indent="-342900" algn="l">
              <a:lnSpc>
                <a:spcPct val="90000"/>
              </a:lnSpc>
              <a:spcBef>
                <a:spcPts val="400"/>
              </a:spcBef>
              <a:spcAft>
                <a:spcPts val="0"/>
              </a:spcAft>
              <a:buClr>
                <a:schemeClr val="dk1"/>
              </a:buClr>
              <a:buSzPts val="1800"/>
              <a:buChar char="•"/>
              <a:defRPr sz="1800"/>
            </a:lvl4pPr>
            <a:lvl5pPr marL="2286000" lvl="4" indent="-342900" algn="l">
              <a:lnSpc>
                <a:spcPct val="90000"/>
              </a:lnSpc>
              <a:spcBef>
                <a:spcPts val="400"/>
              </a:spcBef>
              <a:spcAft>
                <a:spcPts val="0"/>
              </a:spcAft>
              <a:buClr>
                <a:schemeClr val="dk1"/>
              </a:buClr>
              <a:buSzPts val="1800"/>
              <a:buChar char="•"/>
              <a:defRPr sz="18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a:endParaRPr/>
          </a:p>
        </p:txBody>
      </p:sp>
      <p:sp>
        <p:nvSpPr>
          <p:cNvPr id="44" name="Google Shape;44;p5"/>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45" name="Google Shape;45;p5"/>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46" name="Google Shape;46;p5"/>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
              <a:t>‹#›</a:t>
            </a:fld>
            <a:endParaRPr/>
          </a:p>
        </p:txBody>
      </p:sp>
      <p:sp>
        <p:nvSpPr>
          <p:cNvPr id="47" name="Google Shape;47;p5"/>
          <p:cNvSpPr>
            <a:spLocks noGrp="1"/>
          </p:cNvSpPr>
          <p:nvPr>
            <p:ph type="pic" idx="2"/>
          </p:nvPr>
        </p:nvSpPr>
        <p:spPr>
          <a:xfrm>
            <a:off x="537883" y="2655094"/>
            <a:ext cx="2949000" cy="1740600"/>
          </a:xfrm>
          <a:prstGeom prst="rect">
            <a:avLst/>
          </a:prstGeom>
          <a:noFill/>
          <a:ln>
            <a:no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48"/>
        <p:cNvGrpSpPr/>
        <p:nvPr/>
      </p:nvGrpSpPr>
      <p:grpSpPr>
        <a:xfrm>
          <a:off x="0" y="0"/>
          <a:ext cx="0" cy="0"/>
          <a:chOff x="0" y="0"/>
          <a:chExt cx="0" cy="0"/>
        </a:xfrm>
      </p:grpSpPr>
      <p:sp>
        <p:nvSpPr>
          <p:cNvPr id="49" name="Google Shape;49;p6"/>
          <p:cNvSpPr txBox="1">
            <a:spLocks noGrp="1"/>
          </p:cNvSpPr>
          <p:nvPr>
            <p:ph type="title"/>
          </p:nvPr>
        </p:nvSpPr>
        <p:spPr>
          <a:xfrm>
            <a:off x="537882" y="342900"/>
            <a:ext cx="8088300" cy="76980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accen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0" name="Google Shape;50;p6"/>
          <p:cNvSpPr txBox="1">
            <a:spLocks noGrp="1"/>
          </p:cNvSpPr>
          <p:nvPr>
            <p:ph type="body" idx="1"/>
          </p:nvPr>
        </p:nvSpPr>
        <p:spPr>
          <a:xfrm>
            <a:off x="537882" y="1369219"/>
            <a:ext cx="8088300" cy="30819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51" name="Google Shape;51;p6"/>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2" name="Google Shape;52;p6"/>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3" name="Google Shape;53;p6"/>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4"/>
        <p:cNvGrpSpPr/>
        <p:nvPr/>
      </p:nvGrpSpPr>
      <p:grpSpPr>
        <a:xfrm>
          <a:off x="0" y="0"/>
          <a:ext cx="0" cy="0"/>
          <a:chOff x="0" y="0"/>
          <a:chExt cx="0" cy="0"/>
        </a:xfrm>
      </p:grpSpPr>
      <p:sp>
        <p:nvSpPr>
          <p:cNvPr id="55" name="Google Shape;55;p7"/>
          <p:cNvSpPr txBox="1">
            <a:spLocks noGrp="1"/>
          </p:cNvSpPr>
          <p:nvPr>
            <p:ph type="title"/>
          </p:nvPr>
        </p:nvSpPr>
        <p:spPr>
          <a:xfrm>
            <a:off x="537882" y="342900"/>
            <a:ext cx="8088300" cy="76980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accen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6" name="Google Shape;56;p7"/>
          <p:cNvSpPr txBox="1">
            <a:spLocks noGrp="1"/>
          </p:cNvSpPr>
          <p:nvPr>
            <p:ph type="body" idx="1"/>
          </p:nvPr>
        </p:nvSpPr>
        <p:spPr>
          <a:xfrm>
            <a:off x="537882" y="1369219"/>
            <a:ext cx="3977100" cy="30795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57" name="Google Shape;57;p7"/>
          <p:cNvSpPr txBox="1">
            <a:spLocks noGrp="1"/>
          </p:cNvSpPr>
          <p:nvPr>
            <p:ph type="body" idx="2"/>
          </p:nvPr>
        </p:nvSpPr>
        <p:spPr>
          <a:xfrm>
            <a:off x="4629150" y="1369219"/>
            <a:ext cx="3997200" cy="30795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58" name="Google Shape;58;p7"/>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9" name="Google Shape;59;p7"/>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60" name="Google Shape;60;p7"/>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Title Only">
  <p:cSld name="Title Only">
    <p:spTree>
      <p:nvGrpSpPr>
        <p:cNvPr id="1" name="Shape 70"/>
        <p:cNvGrpSpPr/>
        <p:nvPr/>
      </p:nvGrpSpPr>
      <p:grpSpPr>
        <a:xfrm>
          <a:off x="0" y="0"/>
          <a:ext cx="0" cy="0"/>
          <a:chOff x="0" y="0"/>
          <a:chExt cx="0" cy="0"/>
        </a:xfrm>
      </p:grpSpPr>
      <p:sp>
        <p:nvSpPr>
          <p:cNvPr id="71" name="Google Shape;71;p9"/>
          <p:cNvSpPr/>
          <p:nvPr/>
        </p:nvSpPr>
        <p:spPr>
          <a:xfrm>
            <a:off x="154641" y="161365"/>
            <a:ext cx="8831400" cy="48240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None/>
            </a:pPr>
            <a:endParaRPr sz="1100" b="0" i="0" u="none" strike="noStrike" cap="none">
              <a:solidFill>
                <a:schemeClr val="lt1"/>
              </a:solidFill>
              <a:latin typeface="Arial"/>
              <a:ea typeface="Arial"/>
              <a:cs typeface="Arial"/>
              <a:sym typeface="Arial"/>
            </a:endParaRPr>
          </a:p>
        </p:txBody>
      </p:sp>
      <p:sp>
        <p:nvSpPr>
          <p:cNvPr id="72" name="Google Shape;72;p9"/>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73" name="Google Shape;73;p9"/>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74" name="Google Shape;74;p9"/>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
              <a:t>‹#›</a:t>
            </a:fld>
            <a:endParaRPr/>
          </a:p>
        </p:txBody>
      </p:sp>
      <p:sp>
        <p:nvSpPr>
          <p:cNvPr id="75" name="Google Shape;75;p9"/>
          <p:cNvSpPr txBox="1">
            <a:spLocks noGrp="1"/>
          </p:cNvSpPr>
          <p:nvPr>
            <p:ph type="title"/>
          </p:nvPr>
        </p:nvSpPr>
        <p:spPr>
          <a:xfrm>
            <a:off x="537882" y="342900"/>
            <a:ext cx="8088300" cy="76980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accen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Blank">
  <p:cSld name="Blank">
    <p:spTree>
      <p:nvGrpSpPr>
        <p:cNvPr id="1" name="Shape 76"/>
        <p:cNvGrpSpPr/>
        <p:nvPr/>
      </p:nvGrpSpPr>
      <p:grpSpPr>
        <a:xfrm>
          <a:off x="0" y="0"/>
          <a:ext cx="0" cy="0"/>
          <a:chOff x="0" y="0"/>
          <a:chExt cx="0" cy="0"/>
        </a:xfrm>
      </p:grpSpPr>
      <p:sp>
        <p:nvSpPr>
          <p:cNvPr id="77" name="Google Shape;77;p10"/>
          <p:cNvSpPr/>
          <p:nvPr/>
        </p:nvSpPr>
        <p:spPr>
          <a:xfrm>
            <a:off x="154641" y="161365"/>
            <a:ext cx="8831400" cy="48240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None/>
            </a:pPr>
            <a:r>
              <a:rPr lang="en" sz="1100" b="0" i="0" u="none" strike="noStrike" cap="none">
                <a:solidFill>
                  <a:schemeClr val="lt1"/>
                </a:solidFill>
                <a:latin typeface="Arial"/>
                <a:ea typeface="Arial"/>
                <a:cs typeface="Arial"/>
                <a:sym typeface="Arial"/>
              </a:rPr>
              <a:t>v</a:t>
            </a:r>
            <a:endParaRPr sz="1100"/>
          </a:p>
        </p:txBody>
      </p:sp>
      <p:sp>
        <p:nvSpPr>
          <p:cNvPr id="78" name="Google Shape;78;p10"/>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79" name="Google Shape;79;p10"/>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80" name="Google Shape;80;p10"/>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
              <a:t>‹#›</a:t>
            </a:fld>
            <a:endParaRPr/>
          </a:p>
        </p:txBody>
      </p:sp>
      <p:sp>
        <p:nvSpPr>
          <p:cNvPr id="81" name="Google Shape;81;p10"/>
          <p:cNvSpPr txBox="1">
            <a:spLocks noGrp="1"/>
          </p:cNvSpPr>
          <p:nvPr>
            <p:ph type="body" idx="1"/>
          </p:nvPr>
        </p:nvSpPr>
        <p:spPr>
          <a:xfrm>
            <a:off x="537882" y="494969"/>
            <a:ext cx="8088300" cy="40491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Large Type">
  <p:cSld name="Large Type">
    <p:bg>
      <p:bgPr>
        <a:solidFill>
          <a:schemeClr val="accent1"/>
        </a:solidFill>
        <a:effectLst/>
      </p:bgPr>
    </p:bg>
    <p:spTree>
      <p:nvGrpSpPr>
        <p:cNvPr id="1" name="Shape 82"/>
        <p:cNvGrpSpPr/>
        <p:nvPr/>
      </p:nvGrpSpPr>
      <p:grpSpPr>
        <a:xfrm>
          <a:off x="0" y="0"/>
          <a:ext cx="0" cy="0"/>
          <a:chOff x="0" y="0"/>
          <a:chExt cx="0" cy="0"/>
        </a:xfrm>
      </p:grpSpPr>
      <p:sp>
        <p:nvSpPr>
          <p:cNvPr id="83" name="Google Shape;83;p11"/>
          <p:cNvSpPr/>
          <p:nvPr/>
        </p:nvSpPr>
        <p:spPr>
          <a:xfrm>
            <a:off x="154641" y="161365"/>
            <a:ext cx="8831400" cy="48240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None/>
            </a:pPr>
            <a:endParaRPr sz="1100" b="0" i="0" u="none" strike="noStrike" cap="none">
              <a:solidFill>
                <a:schemeClr val="lt1"/>
              </a:solidFill>
              <a:latin typeface="Arial"/>
              <a:ea typeface="Arial"/>
              <a:cs typeface="Arial"/>
              <a:sym typeface="Arial"/>
            </a:endParaRPr>
          </a:p>
        </p:txBody>
      </p:sp>
      <p:pic>
        <p:nvPicPr>
          <p:cNvPr id="84" name="Google Shape;84;p11" descr="Decorative line break"/>
          <p:cNvPicPr preferRelativeResize="0"/>
          <p:nvPr/>
        </p:nvPicPr>
        <p:blipFill rotWithShape="1">
          <a:blip r:embed="rId2">
            <a:alphaModFix/>
          </a:blip>
          <a:srcRect/>
          <a:stretch/>
        </p:blipFill>
        <p:spPr>
          <a:xfrm>
            <a:off x="4089652" y="2886671"/>
            <a:ext cx="964694" cy="18288"/>
          </a:xfrm>
          <a:prstGeom prst="rect">
            <a:avLst/>
          </a:prstGeom>
          <a:noFill/>
          <a:ln>
            <a:noFill/>
          </a:ln>
        </p:spPr>
      </p:pic>
      <p:sp>
        <p:nvSpPr>
          <p:cNvPr id="85" name="Google Shape;85;p11"/>
          <p:cNvSpPr txBox="1">
            <a:spLocks noGrp="1"/>
          </p:cNvSpPr>
          <p:nvPr>
            <p:ph type="ctrTitle"/>
          </p:nvPr>
        </p:nvSpPr>
        <p:spPr>
          <a:xfrm>
            <a:off x="1143000" y="1124344"/>
            <a:ext cx="6858000" cy="1790700"/>
          </a:xfrm>
          <a:prstGeom prst="rect">
            <a:avLst/>
          </a:prstGeom>
          <a:noFill/>
          <a:ln>
            <a:noFill/>
          </a:ln>
        </p:spPr>
        <p:txBody>
          <a:bodyPr spcFirstLastPara="1" wrap="square" lIns="68575" tIns="34275" rIns="68575" bIns="34275" anchor="b" anchorCtr="0">
            <a:noAutofit/>
          </a:bodyPr>
          <a:lstStyle>
            <a:lvl1pPr lvl="0" algn="ctr">
              <a:lnSpc>
                <a:spcPct val="90000"/>
              </a:lnSpc>
              <a:spcBef>
                <a:spcPts val="0"/>
              </a:spcBef>
              <a:spcAft>
                <a:spcPts val="0"/>
              </a:spcAft>
              <a:buClr>
                <a:schemeClr val="accent1"/>
              </a:buClr>
              <a:buSzPts val="9000"/>
              <a:buFont typeface="Calibri"/>
              <a:buNone/>
              <a:defRPr sz="9000">
                <a:solidFill>
                  <a:schemeClr val="accen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86" name="Google Shape;86;p11"/>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87" name="Google Shape;87;p11"/>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88" name="Google Shape;88;p11"/>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
              <a:t>‹#›</a:t>
            </a:fld>
            <a:endParaRPr/>
          </a:p>
        </p:txBody>
      </p:sp>
      <p:sp>
        <p:nvSpPr>
          <p:cNvPr id="89" name="Google Shape;89;p11"/>
          <p:cNvSpPr txBox="1">
            <a:spLocks noGrp="1"/>
          </p:cNvSpPr>
          <p:nvPr>
            <p:ph type="subTitle" idx="1"/>
          </p:nvPr>
        </p:nvSpPr>
        <p:spPr>
          <a:xfrm>
            <a:off x="1143000" y="3002388"/>
            <a:ext cx="6858000" cy="660600"/>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accent1"/>
              </a:buClr>
              <a:buSzPts val="1800"/>
              <a:buNone/>
              <a:defRPr sz="1800">
                <a:solidFill>
                  <a:schemeClr val="accent1"/>
                </a:solidFill>
              </a:defRPr>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
        <p:cNvGrpSpPr/>
        <p:nvPr/>
      </p:nvGrpSpPr>
      <p:grpSpPr>
        <a:xfrm>
          <a:off x="0" y="0"/>
          <a:ext cx="0" cy="0"/>
          <a:chOff x="0" y="0"/>
          <a:chExt cx="0" cy="0"/>
        </a:xfrm>
      </p:grpSpPr>
      <p:sp>
        <p:nvSpPr>
          <p:cNvPr id="6" name="Google Shape;6;p1"/>
          <p:cNvSpPr/>
          <p:nvPr/>
        </p:nvSpPr>
        <p:spPr>
          <a:xfrm>
            <a:off x="154641" y="161365"/>
            <a:ext cx="8831400" cy="48240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None/>
            </a:pPr>
            <a:endParaRPr sz="1100" b="0" i="0" u="none" strike="noStrike" cap="none">
              <a:solidFill>
                <a:srgbClr val="595959"/>
              </a:solidFill>
              <a:latin typeface="Arial"/>
              <a:ea typeface="Arial"/>
              <a:cs typeface="Arial"/>
              <a:sym typeface="Arial"/>
            </a:endParaRPr>
          </a:p>
        </p:txBody>
      </p:sp>
      <p:sp>
        <p:nvSpPr>
          <p:cNvPr id="7" name="Google Shape;7;p1"/>
          <p:cNvSpPr txBox="1">
            <a:spLocks noGrp="1"/>
          </p:cNvSpPr>
          <p:nvPr>
            <p:ph type="title"/>
          </p:nvPr>
        </p:nvSpPr>
        <p:spPr>
          <a:xfrm>
            <a:off x="537882" y="342900"/>
            <a:ext cx="8088300" cy="769800"/>
          </a:xfrm>
          <a:prstGeom prst="rect">
            <a:avLst/>
          </a:prstGeom>
          <a:noFill/>
          <a:ln>
            <a:noFill/>
          </a:ln>
        </p:spPr>
        <p:txBody>
          <a:bodyPr spcFirstLastPara="1" wrap="square" lIns="68575" tIns="34275" rIns="68575" bIns="34275" anchor="b" anchorCtr="0">
            <a:normAutofit/>
          </a:bodyPr>
          <a:lstStyle>
            <a:lvl1pPr marR="0" lvl="0" algn="l" rtl="0">
              <a:lnSpc>
                <a:spcPct val="90000"/>
              </a:lnSpc>
              <a:spcBef>
                <a:spcPts val="0"/>
              </a:spcBef>
              <a:spcAft>
                <a:spcPts val="0"/>
              </a:spcAft>
              <a:buClr>
                <a:schemeClr val="accent1"/>
              </a:buClr>
              <a:buSzPts val="3300"/>
              <a:buFont typeface="Calibri"/>
              <a:buNone/>
              <a:defRPr sz="3300" b="0" i="0" u="none" strike="noStrike" cap="none">
                <a:solidFill>
                  <a:schemeClr val="accent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8" name="Google Shape;8;p1"/>
          <p:cNvSpPr txBox="1">
            <a:spLocks noGrp="1"/>
          </p:cNvSpPr>
          <p:nvPr>
            <p:ph type="body" idx="1"/>
          </p:nvPr>
        </p:nvSpPr>
        <p:spPr>
          <a:xfrm>
            <a:off x="537882" y="1369219"/>
            <a:ext cx="8088300" cy="3081900"/>
          </a:xfrm>
          <a:prstGeom prst="rect">
            <a:avLst/>
          </a:prstGeom>
          <a:noFill/>
          <a:ln>
            <a:noFill/>
          </a:ln>
        </p:spPr>
        <p:txBody>
          <a:bodyPr spcFirstLastPara="1" wrap="square" lIns="68575" tIns="34275" rIns="68575" bIns="34275" anchor="t" anchorCtr="0">
            <a:normAutofit/>
          </a:bodyPr>
          <a:lstStyle>
            <a:lvl1pPr marL="457200" marR="0" lvl="0" indent="-342900" algn="l" rtl="0">
              <a:lnSpc>
                <a:spcPct val="90000"/>
              </a:lnSpc>
              <a:spcBef>
                <a:spcPts val="8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SzPts val="1100"/>
              <a:buNone/>
              <a:defRPr sz="900" b="0" i="0" u="none" strike="noStrike" cap="none">
                <a:solidFill>
                  <a:srgbClr val="595959"/>
                </a:solidFill>
                <a:latin typeface="Arial"/>
                <a:ea typeface="Arial"/>
                <a:cs typeface="Arial"/>
                <a:sym typeface="Arial"/>
              </a:defRPr>
            </a:lvl1pPr>
            <a:lvl2pPr marR="0" lvl="1" algn="l" rtl="0">
              <a:lnSpc>
                <a:spcPct val="100000"/>
              </a:lnSpc>
              <a:spcBef>
                <a:spcPts val="0"/>
              </a:spcBef>
              <a:spcAft>
                <a:spcPts val="0"/>
              </a:spcAft>
              <a:buSzPts val="1100"/>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100"/>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100"/>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100"/>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100"/>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100"/>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100"/>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100"/>
              <a:buNone/>
              <a:defRPr sz="1100" b="0" i="0" u="none" strike="noStrike" cap="none">
                <a:solidFill>
                  <a:srgbClr val="000000"/>
                </a:solidFill>
                <a:latin typeface="Arial"/>
                <a:ea typeface="Arial"/>
                <a:cs typeface="Arial"/>
                <a:sym typeface="Arial"/>
              </a:defRPr>
            </a:lvl9pPr>
          </a:lstStyle>
          <a:p>
            <a:endParaRPr/>
          </a:p>
        </p:txBody>
      </p:sp>
      <p:sp>
        <p:nvSpPr>
          <p:cNvPr id="10" name="Google Shape;10;p1"/>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SzPts val="1100"/>
              <a:buNone/>
              <a:defRPr sz="900" b="0" i="0" u="none" strike="noStrike" cap="none">
                <a:solidFill>
                  <a:srgbClr val="595959"/>
                </a:solidFill>
                <a:latin typeface="Arial"/>
                <a:ea typeface="Arial"/>
                <a:cs typeface="Arial"/>
                <a:sym typeface="Arial"/>
              </a:defRPr>
            </a:lvl1pPr>
            <a:lvl2pPr marR="0" lvl="1" algn="l" rtl="0">
              <a:lnSpc>
                <a:spcPct val="100000"/>
              </a:lnSpc>
              <a:spcBef>
                <a:spcPts val="0"/>
              </a:spcBef>
              <a:spcAft>
                <a:spcPts val="0"/>
              </a:spcAft>
              <a:buSzPts val="1100"/>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100"/>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100"/>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100"/>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100"/>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100"/>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100"/>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100"/>
              <a:buNone/>
              <a:defRPr sz="11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None/>
              <a:defRPr sz="900" b="0" i="0" u="none" strike="noStrike" cap="none">
                <a:solidFill>
                  <a:srgbClr val="595959"/>
                </a:solidFill>
                <a:latin typeface="Arial"/>
                <a:ea typeface="Arial"/>
                <a:cs typeface="Arial"/>
                <a:sym typeface="Arial"/>
              </a:defRPr>
            </a:lvl1pPr>
            <a:lvl2pPr marL="0" marR="0" lvl="1" indent="0" algn="r" rtl="0">
              <a:lnSpc>
                <a:spcPct val="100000"/>
              </a:lnSpc>
              <a:spcBef>
                <a:spcPts val="0"/>
              </a:spcBef>
              <a:spcAft>
                <a:spcPts val="0"/>
              </a:spcAft>
              <a:buNone/>
              <a:defRPr sz="900" b="0" i="0" u="none" strike="noStrike" cap="none">
                <a:solidFill>
                  <a:srgbClr val="595959"/>
                </a:solidFill>
                <a:latin typeface="Arial"/>
                <a:ea typeface="Arial"/>
                <a:cs typeface="Arial"/>
                <a:sym typeface="Arial"/>
              </a:defRPr>
            </a:lvl2pPr>
            <a:lvl3pPr marL="0" marR="0" lvl="2" indent="0" algn="r" rtl="0">
              <a:lnSpc>
                <a:spcPct val="100000"/>
              </a:lnSpc>
              <a:spcBef>
                <a:spcPts val="0"/>
              </a:spcBef>
              <a:spcAft>
                <a:spcPts val="0"/>
              </a:spcAft>
              <a:buNone/>
              <a:defRPr sz="900" b="0" i="0" u="none" strike="noStrike" cap="none">
                <a:solidFill>
                  <a:srgbClr val="595959"/>
                </a:solidFill>
                <a:latin typeface="Arial"/>
                <a:ea typeface="Arial"/>
                <a:cs typeface="Arial"/>
                <a:sym typeface="Arial"/>
              </a:defRPr>
            </a:lvl3pPr>
            <a:lvl4pPr marL="0" marR="0" lvl="3" indent="0" algn="r" rtl="0">
              <a:lnSpc>
                <a:spcPct val="100000"/>
              </a:lnSpc>
              <a:spcBef>
                <a:spcPts val="0"/>
              </a:spcBef>
              <a:spcAft>
                <a:spcPts val="0"/>
              </a:spcAft>
              <a:buNone/>
              <a:defRPr sz="900" b="0" i="0" u="none" strike="noStrike" cap="none">
                <a:solidFill>
                  <a:srgbClr val="595959"/>
                </a:solidFill>
                <a:latin typeface="Arial"/>
                <a:ea typeface="Arial"/>
                <a:cs typeface="Arial"/>
                <a:sym typeface="Arial"/>
              </a:defRPr>
            </a:lvl4pPr>
            <a:lvl5pPr marL="0" marR="0" lvl="4" indent="0" algn="r" rtl="0">
              <a:lnSpc>
                <a:spcPct val="100000"/>
              </a:lnSpc>
              <a:spcBef>
                <a:spcPts val="0"/>
              </a:spcBef>
              <a:spcAft>
                <a:spcPts val="0"/>
              </a:spcAft>
              <a:buNone/>
              <a:defRPr sz="900" b="0" i="0" u="none" strike="noStrike" cap="none">
                <a:solidFill>
                  <a:srgbClr val="595959"/>
                </a:solidFill>
                <a:latin typeface="Arial"/>
                <a:ea typeface="Arial"/>
                <a:cs typeface="Arial"/>
                <a:sym typeface="Arial"/>
              </a:defRPr>
            </a:lvl5pPr>
            <a:lvl6pPr marL="0" marR="0" lvl="5" indent="0" algn="r" rtl="0">
              <a:lnSpc>
                <a:spcPct val="100000"/>
              </a:lnSpc>
              <a:spcBef>
                <a:spcPts val="0"/>
              </a:spcBef>
              <a:spcAft>
                <a:spcPts val="0"/>
              </a:spcAft>
              <a:buNone/>
              <a:defRPr sz="900" b="0" i="0" u="none" strike="noStrike" cap="none">
                <a:solidFill>
                  <a:srgbClr val="595959"/>
                </a:solidFill>
                <a:latin typeface="Arial"/>
                <a:ea typeface="Arial"/>
                <a:cs typeface="Arial"/>
                <a:sym typeface="Arial"/>
              </a:defRPr>
            </a:lvl6pPr>
            <a:lvl7pPr marL="0" marR="0" lvl="6" indent="0" algn="r" rtl="0">
              <a:lnSpc>
                <a:spcPct val="100000"/>
              </a:lnSpc>
              <a:spcBef>
                <a:spcPts val="0"/>
              </a:spcBef>
              <a:spcAft>
                <a:spcPts val="0"/>
              </a:spcAft>
              <a:buNone/>
              <a:defRPr sz="900" b="0" i="0" u="none" strike="noStrike" cap="none">
                <a:solidFill>
                  <a:srgbClr val="595959"/>
                </a:solidFill>
                <a:latin typeface="Arial"/>
                <a:ea typeface="Arial"/>
                <a:cs typeface="Arial"/>
                <a:sym typeface="Arial"/>
              </a:defRPr>
            </a:lvl7pPr>
            <a:lvl8pPr marL="0" marR="0" lvl="7" indent="0" algn="r" rtl="0">
              <a:lnSpc>
                <a:spcPct val="100000"/>
              </a:lnSpc>
              <a:spcBef>
                <a:spcPts val="0"/>
              </a:spcBef>
              <a:spcAft>
                <a:spcPts val="0"/>
              </a:spcAft>
              <a:buNone/>
              <a:defRPr sz="900" b="0" i="0" u="none" strike="noStrike" cap="none">
                <a:solidFill>
                  <a:srgbClr val="595959"/>
                </a:solidFill>
                <a:latin typeface="Arial"/>
                <a:ea typeface="Arial"/>
                <a:cs typeface="Arial"/>
                <a:sym typeface="Arial"/>
              </a:defRPr>
            </a:lvl8pPr>
            <a:lvl9pPr marL="0" marR="0" lvl="8" indent="0" algn="r" rtl="0">
              <a:lnSpc>
                <a:spcPct val="100000"/>
              </a:lnSpc>
              <a:spcBef>
                <a:spcPts val="0"/>
              </a:spcBef>
              <a:spcAft>
                <a:spcPts val="0"/>
              </a:spcAft>
              <a:buNone/>
              <a:defRPr sz="900" b="0" i="0" u="none" strike="noStrike" cap="none">
                <a:solidFill>
                  <a:srgbClr val="59595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pic>
        <p:nvPicPr>
          <p:cNvPr id="12" name="Google Shape;12;p1" descr="Decorative line break"/>
          <p:cNvPicPr preferRelativeResize="0"/>
          <p:nvPr/>
        </p:nvPicPr>
        <p:blipFill rotWithShape="1">
          <a:blip r:embed="rId17">
            <a:alphaModFix/>
          </a:blip>
          <a:srcRect/>
          <a:stretch/>
        </p:blipFill>
        <p:spPr>
          <a:xfrm>
            <a:off x="603503" y="1168770"/>
            <a:ext cx="964694" cy="18288"/>
          </a:xfrm>
          <a:prstGeom prst="rect">
            <a:avLst/>
          </a:prstGeom>
          <a:noFill/>
          <a:ln>
            <a:noFill/>
          </a:ln>
        </p:spPr>
      </p:pic>
      <p:sp>
        <p:nvSpPr>
          <p:cNvPr id="3" name="TextBox 2">
            <a:extLst>
              <a:ext uri="{FF2B5EF4-FFF2-40B4-BE49-F238E27FC236}">
                <a16:creationId xmlns:a16="http://schemas.microsoft.com/office/drawing/2014/main" id="{F369E9C2-9AD8-ACEE-B64F-D66E7D9D3C48}"/>
              </a:ext>
            </a:extLst>
          </p:cNvPr>
          <p:cNvSpPr txBox="1"/>
          <p:nvPr userDrawn="1">
            <p:extLst>
              <p:ext uri="{1162E1C5-73C7-4A58-AE30-91384D911F3F}">
                <p184:classification xmlns:p184="http://schemas.microsoft.com/office/powerpoint/2018/4/main" val="ftr"/>
              </p:ext>
            </p:extLst>
          </p:nvPr>
        </p:nvSpPr>
        <p:spPr>
          <a:xfrm>
            <a:off x="4082225" y="4927600"/>
            <a:ext cx="1008062" cy="152400"/>
          </a:xfrm>
          <a:prstGeom prst="rect">
            <a:avLst/>
          </a:prstGeom>
        </p:spPr>
        <p:txBody>
          <a:bodyPr horzOverflow="overflow" lIns="0" tIns="0" rIns="0" bIns="0">
            <a:spAutoFit/>
          </a:bodyPr>
          <a:lstStyle/>
          <a:p>
            <a:pPr algn="l"/>
            <a:r>
              <a:rPr lang="en-US" sz="1000">
                <a:solidFill>
                  <a:srgbClr val="000000"/>
                </a:solidFill>
                <a:latin typeface="Calibri" panose="020F0502020204030204" pitchFamily="34" charset="0"/>
                <a:cs typeface="Calibri" panose="020F0502020204030204" pitchFamily="34" charset="0"/>
              </a:rPr>
              <a:t>Level 3 - Restricted</a:t>
            </a: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youtube.com/watch?v=t2VYKwE7G6M" TargetMode="External"/><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11.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hyperlink" Target="https://www.samhsa.gov/find-help/national-helpline" TargetMode="External"/><Relationship Id="rId2" Type="http://schemas.openxmlformats.org/officeDocument/2006/relationships/notesSlide" Target="../notesSlides/notesSlide12.xml"/><Relationship Id="rId1" Type="http://schemas.openxmlformats.org/officeDocument/2006/relationships/slideLayout" Target="../slideLayouts/slideLayout8.xml"/><Relationship Id="rId5" Type="http://schemas.openxmlformats.org/officeDocument/2006/relationships/hyperlink" Target="https://www.oregon.gov/oha/PH/PREVENTIONWELLNESS/SUBSTANCEUSE/OPIOIDS/Documents/FentanylOpioidResponseToolkit.pdf" TargetMode="External"/><Relationship Id="rId4" Type="http://schemas.openxmlformats.org/officeDocument/2006/relationships/hyperlink" Target="https://www.linesforlife.org/get-help-now/services-and-crisis-lines/#recovery-resources"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hyperlink" Target="https://oregoninjurydata.shinyapps.io/overdos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18"/>
          <p:cNvSpPr txBox="1">
            <a:spLocks noGrp="1"/>
          </p:cNvSpPr>
          <p:nvPr>
            <p:ph type="ctrTitle"/>
          </p:nvPr>
        </p:nvSpPr>
        <p:spPr>
          <a:xfrm>
            <a:off x="1143000" y="1865026"/>
            <a:ext cx="6858000" cy="767446"/>
          </a:xfrm>
          <a:prstGeom prst="rect">
            <a:avLst/>
          </a:prstGeom>
          <a:noFill/>
          <a:ln>
            <a:noFill/>
          </a:ln>
        </p:spPr>
        <p:txBody>
          <a:bodyPr spcFirstLastPara="1" wrap="square" lIns="68575" tIns="34275" rIns="68575" bIns="34275" anchor="b" anchorCtr="0">
            <a:normAutofit fontScale="90000"/>
          </a:bodyPr>
          <a:lstStyle/>
          <a:p>
            <a:pPr marL="0" lvl="0" indent="0" algn="ctr" rtl="0">
              <a:spcBef>
                <a:spcPts val="0"/>
              </a:spcBef>
              <a:spcAft>
                <a:spcPts val="0"/>
              </a:spcAft>
              <a:buClr>
                <a:schemeClr val="dk1"/>
              </a:buClr>
              <a:buSzPct val="34859"/>
              <a:buFont typeface="Arial"/>
              <a:buNone/>
            </a:pPr>
            <a:endParaRPr sz="3155" dirty="0"/>
          </a:p>
          <a:p>
            <a:pPr marL="0" lvl="0" indent="0" algn="ctr" rtl="0">
              <a:spcBef>
                <a:spcPts val="0"/>
              </a:spcBef>
              <a:spcAft>
                <a:spcPts val="0"/>
              </a:spcAft>
              <a:buClr>
                <a:schemeClr val="dk1"/>
              </a:buClr>
              <a:buSzPct val="34859"/>
              <a:buFont typeface="Arial"/>
              <a:buNone/>
            </a:pPr>
            <a:endParaRPr sz="3155" dirty="0"/>
          </a:p>
          <a:p>
            <a:pPr marL="0" lvl="0" indent="0" algn="ctr" rtl="0">
              <a:spcBef>
                <a:spcPts val="0"/>
              </a:spcBef>
              <a:spcAft>
                <a:spcPts val="0"/>
              </a:spcAft>
              <a:buClr>
                <a:schemeClr val="dk1"/>
              </a:buClr>
              <a:buSzPct val="34859"/>
              <a:buFont typeface="Arial"/>
              <a:buNone/>
            </a:pPr>
            <a:r>
              <a:rPr lang="en" sz="3155" dirty="0"/>
              <a:t>Understanding Fentanyl:  Synthetic Opioids and Oregon’s Good Samaritan Law</a:t>
            </a:r>
            <a:endParaRPr sz="3155" dirty="0"/>
          </a:p>
          <a:p>
            <a:pPr marL="0" lvl="0" indent="0" algn="ctr" rtl="0">
              <a:spcBef>
                <a:spcPts val="0"/>
              </a:spcBef>
              <a:spcAft>
                <a:spcPts val="0"/>
              </a:spcAft>
              <a:buClr>
                <a:schemeClr val="dk1"/>
              </a:buClr>
              <a:buSzPct val="46261"/>
              <a:buFont typeface="Arial"/>
              <a:buNone/>
            </a:pPr>
            <a:r>
              <a:rPr lang="en" sz="2377" i="1" dirty="0"/>
              <a:t>(as required by Senate Bill 238)</a:t>
            </a:r>
            <a:endParaRPr dirty="0"/>
          </a:p>
        </p:txBody>
      </p:sp>
      <p:sp>
        <p:nvSpPr>
          <p:cNvPr id="130" name="Google Shape;130;p18"/>
          <p:cNvSpPr txBox="1">
            <a:spLocks noGrp="1"/>
          </p:cNvSpPr>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p>
            <a:pPr marL="0" lvl="0" indent="0" algn="ctr" rtl="0">
              <a:lnSpc>
                <a:spcPct val="90000"/>
              </a:lnSpc>
              <a:spcBef>
                <a:spcPts val="0"/>
              </a:spcBef>
              <a:spcAft>
                <a:spcPts val="0"/>
              </a:spcAft>
              <a:buClr>
                <a:schemeClr val="accent1"/>
              </a:buClr>
              <a:buSzPts val="1800"/>
              <a:buNone/>
            </a:pPr>
            <a:r>
              <a:rPr lang="en"/>
              <a:t>8th Grade</a:t>
            </a:r>
            <a:endParaRPr/>
          </a:p>
        </p:txBody>
      </p:sp>
      <p:sp>
        <p:nvSpPr>
          <p:cNvPr id="132" name="Google Shape;132;p18"/>
          <p:cNvSpPr txBox="1">
            <a:spLocks noGrp="1"/>
          </p:cNvSpPr>
          <p:nvPr>
            <p:ph type="sldNum" idx="12"/>
          </p:nvPr>
        </p:nvSpPr>
        <p:spPr>
          <a:xfrm>
            <a:off x="6457950" y="4604845"/>
            <a:ext cx="2168339" cy="273844"/>
          </a:xfrm>
          <a:prstGeom prst="rect">
            <a:avLst/>
          </a:prstGeom>
          <a:noFill/>
          <a:ln>
            <a:noFill/>
          </a:ln>
        </p:spPr>
        <p:txBody>
          <a:bodyPr spcFirstLastPara="1" wrap="square" lIns="68575" tIns="34275" rIns="68575" bIns="34275" anchor="ctr" anchorCtr="0">
            <a:noAutofit/>
          </a:bodyPr>
          <a:lstStyle/>
          <a:p>
            <a:pPr marL="0" lvl="0" indent="0" algn="r" rtl="0">
              <a:spcBef>
                <a:spcPts val="0"/>
              </a:spcBef>
              <a:spcAft>
                <a:spcPts val="0"/>
              </a:spcAft>
              <a:buClr>
                <a:srgbClr val="000000"/>
              </a:buClr>
              <a:buFont typeface="Arial"/>
              <a:buNone/>
            </a:pPr>
            <a:fld id="{00000000-1234-1234-1234-123412341234}" type="slidenum">
              <a:rPr lang="en"/>
              <a:t>1</a:t>
            </a:fld>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12"/>
        <p:cNvGrpSpPr/>
        <p:nvPr/>
      </p:nvGrpSpPr>
      <p:grpSpPr>
        <a:xfrm>
          <a:off x="0" y="0"/>
          <a:ext cx="0" cy="0"/>
          <a:chOff x="0" y="0"/>
          <a:chExt cx="0" cy="0"/>
        </a:xfrm>
      </p:grpSpPr>
      <p:pic>
        <p:nvPicPr>
          <p:cNvPr id="213" name="Google Shape;213;p27" title="Protect Your Friends">
            <a:hlinkClick r:id="rId3"/>
          </p:cNvPr>
          <p:cNvPicPr preferRelativeResize="0"/>
          <p:nvPr/>
        </p:nvPicPr>
        <p:blipFill>
          <a:blip r:embed="rId4">
            <a:alphaModFix/>
          </a:blip>
          <a:stretch>
            <a:fillRect/>
          </a:stretch>
        </p:blipFill>
        <p:spPr>
          <a:xfrm>
            <a:off x="899825" y="496075"/>
            <a:ext cx="7234975" cy="4069675"/>
          </a:xfrm>
          <a:prstGeom prst="rect">
            <a:avLst/>
          </a:prstGeom>
          <a:noFill/>
          <a:ln>
            <a:noFill/>
          </a:ln>
        </p:spPr>
      </p:pic>
      <p:sp>
        <p:nvSpPr>
          <p:cNvPr id="2" name="Title 1">
            <a:extLst>
              <a:ext uri="{FF2B5EF4-FFF2-40B4-BE49-F238E27FC236}">
                <a16:creationId xmlns:a16="http://schemas.microsoft.com/office/drawing/2014/main" id="{27517CB0-E715-7D29-4616-6F2CCEC66065}"/>
              </a:ext>
            </a:extLst>
          </p:cNvPr>
          <p:cNvSpPr>
            <a:spLocks noGrp="1"/>
          </p:cNvSpPr>
          <p:nvPr>
            <p:ph type="title"/>
          </p:nvPr>
        </p:nvSpPr>
        <p:spPr>
          <a:xfrm>
            <a:off x="265500" y="-1564500"/>
            <a:ext cx="4045200" cy="1564500"/>
          </a:xfrm>
        </p:spPr>
        <p:txBody>
          <a:bodyPr spcFirstLastPara="1" wrap="square" lIns="68575" tIns="34275" rIns="68575" bIns="34275" anchor="b" anchorCtr="0">
            <a:normAutofit/>
          </a:bodyPr>
          <a:lstStyle/>
          <a:p>
            <a:r>
              <a:rPr lang="en-US" dirty="0"/>
              <a:t>Protect Your Friends</a:t>
            </a:r>
          </a:p>
        </p:txBody>
      </p:sp>
      <p:sp>
        <p:nvSpPr>
          <p:cNvPr id="3" name="Slide Number Placeholder 2">
            <a:extLst>
              <a:ext uri="{FF2B5EF4-FFF2-40B4-BE49-F238E27FC236}">
                <a16:creationId xmlns:a16="http://schemas.microsoft.com/office/drawing/2014/main" id="{FB73ECB8-33BC-0B42-90C6-F0AF62A08ED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10</a:t>
            </a:fld>
            <a:endParaRPr lang="e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3"/>
                                        </p:tgtEl>
                                        <p:attrNameLst>
                                          <p:attrName>style.visibility</p:attrName>
                                        </p:attrNameLst>
                                      </p:cBhvr>
                                      <p:to>
                                        <p:strVal val="visible"/>
                                      </p:to>
                                    </p:set>
                                    <p:animEffect transition="in" filter="fade">
                                      <p:cBhvr>
                                        <p:cTn id="7" dur="1000"/>
                                        <p:tgtEl>
                                          <p:spTgt spid="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28"/>
          <p:cNvSpPr txBox="1">
            <a:spLocks noGrp="1"/>
          </p:cNvSpPr>
          <p:nvPr>
            <p:ph type="body" idx="1"/>
          </p:nvPr>
        </p:nvSpPr>
        <p:spPr>
          <a:xfrm>
            <a:off x="311700" y="276850"/>
            <a:ext cx="8445300" cy="4672500"/>
          </a:xfrm>
          <a:prstGeom prst="rect">
            <a:avLst/>
          </a:prstGeom>
        </p:spPr>
        <p:txBody>
          <a:bodyPr spcFirstLastPara="1" wrap="square" lIns="68575" tIns="34275" rIns="68575" bIns="34275" anchor="t" anchorCtr="0">
            <a:normAutofit/>
          </a:bodyPr>
          <a:lstStyle/>
          <a:p>
            <a:pPr marL="0" lvl="0" indent="0" algn="ctr" rtl="0">
              <a:spcBef>
                <a:spcPts val="800"/>
              </a:spcBef>
              <a:spcAft>
                <a:spcPts val="0"/>
              </a:spcAft>
              <a:buNone/>
            </a:pPr>
            <a:r>
              <a:rPr lang="en" sz="3000" b="1">
                <a:solidFill>
                  <a:srgbClr val="000000"/>
                </a:solidFill>
              </a:rPr>
              <a:t>Discussion Questions</a:t>
            </a:r>
            <a:endParaRPr sz="3000" b="1">
              <a:solidFill>
                <a:srgbClr val="000000"/>
              </a:solidFill>
            </a:endParaRPr>
          </a:p>
          <a:p>
            <a:pPr marL="0" lvl="0" indent="0" algn="l" rtl="0">
              <a:lnSpc>
                <a:spcPct val="150000"/>
              </a:lnSpc>
              <a:spcBef>
                <a:spcPts val="800"/>
              </a:spcBef>
              <a:spcAft>
                <a:spcPts val="0"/>
              </a:spcAft>
              <a:buNone/>
            </a:pPr>
            <a:endParaRPr sz="2100">
              <a:solidFill>
                <a:srgbClr val="000000"/>
              </a:solidFill>
              <a:latin typeface="Calibri"/>
              <a:ea typeface="Calibri"/>
              <a:cs typeface="Calibri"/>
              <a:sym typeface="Calibri"/>
            </a:endParaRPr>
          </a:p>
          <a:p>
            <a:pPr marL="457200" lvl="0" indent="-361950" algn="l" rtl="0">
              <a:lnSpc>
                <a:spcPct val="150000"/>
              </a:lnSpc>
              <a:spcBef>
                <a:spcPts val="800"/>
              </a:spcBef>
              <a:spcAft>
                <a:spcPts val="0"/>
              </a:spcAft>
              <a:buClr>
                <a:srgbClr val="000000"/>
              </a:buClr>
              <a:buSzPts val="2100"/>
              <a:buFont typeface="Calibri"/>
              <a:buChar char="•"/>
            </a:pPr>
            <a:r>
              <a:rPr lang="en" sz="2100">
                <a:solidFill>
                  <a:srgbClr val="000000"/>
                </a:solidFill>
                <a:latin typeface="Calibri"/>
                <a:ea typeface="Calibri"/>
                <a:cs typeface="Calibri"/>
                <a:sym typeface="Calibri"/>
              </a:rPr>
              <a:t>How effective is using fentanyl test strips?</a:t>
            </a:r>
            <a:endParaRPr sz="2100">
              <a:solidFill>
                <a:srgbClr val="000000"/>
              </a:solidFill>
              <a:latin typeface="Calibri"/>
              <a:ea typeface="Calibri"/>
              <a:cs typeface="Calibri"/>
              <a:sym typeface="Calibri"/>
            </a:endParaRPr>
          </a:p>
          <a:p>
            <a:pPr marL="457200" lvl="0" indent="-361950" algn="l" rtl="0">
              <a:lnSpc>
                <a:spcPct val="150000"/>
              </a:lnSpc>
              <a:spcBef>
                <a:spcPts val="0"/>
              </a:spcBef>
              <a:spcAft>
                <a:spcPts val="0"/>
              </a:spcAft>
              <a:buClr>
                <a:srgbClr val="000000"/>
              </a:buClr>
              <a:buSzPts val="2100"/>
              <a:buFont typeface="Calibri"/>
              <a:buChar char="•"/>
            </a:pPr>
            <a:r>
              <a:rPr lang="en" sz="2100">
                <a:solidFill>
                  <a:srgbClr val="000000"/>
                </a:solidFill>
                <a:latin typeface="Calibri"/>
                <a:ea typeface="Calibri"/>
                <a:cs typeface="Calibri"/>
                <a:sym typeface="Calibri"/>
              </a:rPr>
              <a:t>What is “inconsistent dosing”?</a:t>
            </a:r>
            <a:endParaRPr sz="2100">
              <a:solidFill>
                <a:srgbClr val="000000"/>
              </a:solidFill>
              <a:latin typeface="Calibri"/>
              <a:ea typeface="Calibri"/>
              <a:cs typeface="Calibri"/>
              <a:sym typeface="Calibri"/>
            </a:endParaRPr>
          </a:p>
          <a:p>
            <a:pPr marL="457200" lvl="0" indent="-361950" algn="l" rtl="0">
              <a:lnSpc>
                <a:spcPct val="150000"/>
              </a:lnSpc>
              <a:spcBef>
                <a:spcPts val="0"/>
              </a:spcBef>
              <a:spcAft>
                <a:spcPts val="0"/>
              </a:spcAft>
              <a:buClr>
                <a:srgbClr val="000000"/>
              </a:buClr>
              <a:buSzPts val="2100"/>
              <a:buFont typeface="Calibri"/>
              <a:buChar char="•"/>
            </a:pPr>
            <a:r>
              <a:rPr lang="en" sz="2100">
                <a:solidFill>
                  <a:srgbClr val="000000"/>
                </a:solidFill>
                <a:latin typeface="Calibri"/>
                <a:ea typeface="Calibri"/>
                <a:cs typeface="Calibri"/>
                <a:sym typeface="Calibri"/>
              </a:rPr>
              <a:t>Why can’t you trust any pill or substance not prescribed to you?</a:t>
            </a:r>
            <a:endParaRPr sz="2100">
              <a:solidFill>
                <a:srgbClr val="000000"/>
              </a:solidFill>
            </a:endParaRPr>
          </a:p>
          <a:p>
            <a:pPr marL="457200" lvl="0" indent="-361950" algn="l" rtl="0">
              <a:lnSpc>
                <a:spcPct val="150000"/>
              </a:lnSpc>
              <a:spcBef>
                <a:spcPts val="0"/>
              </a:spcBef>
              <a:spcAft>
                <a:spcPts val="0"/>
              </a:spcAft>
              <a:buClr>
                <a:srgbClr val="000000"/>
              </a:buClr>
              <a:buSzPts val="2100"/>
              <a:buFont typeface="Calibri"/>
              <a:buChar char="•"/>
            </a:pPr>
            <a:r>
              <a:rPr lang="en" sz="2100">
                <a:solidFill>
                  <a:srgbClr val="000000"/>
                </a:solidFill>
              </a:rPr>
              <a:t>What is the Good Samaritan Law?</a:t>
            </a:r>
            <a:endParaRPr sz="2100">
              <a:solidFill>
                <a:srgbClr val="000000"/>
              </a:solidFill>
            </a:endParaRPr>
          </a:p>
          <a:p>
            <a:pPr marL="457200" lvl="0" indent="-361950" algn="l" rtl="0">
              <a:lnSpc>
                <a:spcPct val="150000"/>
              </a:lnSpc>
              <a:spcBef>
                <a:spcPts val="0"/>
              </a:spcBef>
              <a:spcAft>
                <a:spcPts val="0"/>
              </a:spcAft>
              <a:buClr>
                <a:srgbClr val="000000"/>
              </a:buClr>
              <a:buSzPts val="2100"/>
              <a:buFont typeface="Calibri"/>
              <a:buChar char="•"/>
            </a:pPr>
            <a:r>
              <a:rPr lang="en" sz="2100" b="1"/>
              <a:t>Scenario:  You and your friends are at the park.  You see someone who looks like they are experiencing a possible overdose.  What are the top three steps you would take?</a:t>
            </a:r>
            <a:endParaRPr sz="3000">
              <a:solidFill>
                <a:srgbClr val="000000"/>
              </a:solidFill>
            </a:endParaRPr>
          </a:p>
        </p:txBody>
      </p:sp>
      <p:sp>
        <p:nvSpPr>
          <p:cNvPr id="2" name="Title 1">
            <a:extLst>
              <a:ext uri="{FF2B5EF4-FFF2-40B4-BE49-F238E27FC236}">
                <a16:creationId xmlns:a16="http://schemas.microsoft.com/office/drawing/2014/main" id="{80F3E40C-2B57-70D7-8F0B-2DD04A16D371}"/>
              </a:ext>
            </a:extLst>
          </p:cNvPr>
          <p:cNvSpPr>
            <a:spLocks noGrp="1"/>
          </p:cNvSpPr>
          <p:nvPr>
            <p:ph type="title"/>
          </p:nvPr>
        </p:nvSpPr>
        <p:spPr>
          <a:xfrm>
            <a:off x="311700" y="-755700"/>
            <a:ext cx="2808000" cy="755700"/>
          </a:xfrm>
        </p:spPr>
        <p:txBody>
          <a:bodyPr spcFirstLastPara="1" wrap="square" lIns="68575" tIns="34275" rIns="68575" bIns="34275" anchor="b" anchorCtr="0">
            <a:normAutofit/>
          </a:bodyPr>
          <a:lstStyle/>
          <a:p>
            <a:r>
              <a:rPr lang="en-US" dirty="0"/>
              <a:t>Discussion Questions</a:t>
            </a:r>
          </a:p>
        </p:txBody>
      </p:sp>
      <p:sp>
        <p:nvSpPr>
          <p:cNvPr id="3" name="Slide Number Placeholder 2">
            <a:extLst>
              <a:ext uri="{FF2B5EF4-FFF2-40B4-BE49-F238E27FC236}">
                <a16:creationId xmlns:a16="http://schemas.microsoft.com/office/drawing/2014/main" id="{DA1B26ED-67D7-758B-34B2-F36485766C8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11</a:t>
            </a:fld>
            <a:endParaRPr lang="en"/>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29"/>
          <p:cNvSpPr txBox="1">
            <a:spLocks noGrp="1"/>
          </p:cNvSpPr>
          <p:nvPr>
            <p:ph type="title" idx="4294967295"/>
          </p:nvPr>
        </p:nvSpPr>
        <p:spPr>
          <a:xfrm>
            <a:off x="365500" y="410000"/>
            <a:ext cx="8520600" cy="607800"/>
          </a:xfrm>
          <a:prstGeom prst="rect">
            <a:avLst/>
          </a:prstGeom>
        </p:spPr>
        <p:txBody>
          <a:bodyPr spcFirstLastPara="1" wrap="square" lIns="68575" tIns="34275" rIns="68575" bIns="34275" anchor="b" anchorCtr="0">
            <a:normAutofit/>
          </a:bodyPr>
          <a:lstStyle/>
          <a:p>
            <a:pPr marL="0" lvl="0" indent="0" algn="l" rtl="0">
              <a:spcBef>
                <a:spcPts val="0"/>
              </a:spcBef>
              <a:spcAft>
                <a:spcPts val="0"/>
              </a:spcAft>
              <a:buNone/>
            </a:pPr>
            <a:r>
              <a:rPr lang="en" dirty="0"/>
              <a:t>Where to get help</a:t>
            </a:r>
            <a:endParaRPr lang="en-US"/>
          </a:p>
        </p:txBody>
      </p:sp>
      <p:sp>
        <p:nvSpPr>
          <p:cNvPr id="224" name="Google Shape;224;p29"/>
          <p:cNvSpPr txBox="1">
            <a:spLocks noGrp="1"/>
          </p:cNvSpPr>
          <p:nvPr>
            <p:ph type="body" idx="1"/>
          </p:nvPr>
        </p:nvSpPr>
        <p:spPr>
          <a:xfrm>
            <a:off x="437700" y="917073"/>
            <a:ext cx="8268600" cy="3691500"/>
          </a:xfrm>
          <a:prstGeom prst="rect">
            <a:avLst/>
          </a:prstGeom>
        </p:spPr>
        <p:txBody>
          <a:bodyPr spcFirstLastPara="1" wrap="square" lIns="68575" tIns="34275" rIns="68575" bIns="34275" anchor="t" anchorCtr="0">
            <a:noAutofit/>
          </a:bodyPr>
          <a:lstStyle/>
          <a:p>
            <a:pPr marL="457200" lvl="0" indent="-342900" algn="l" rtl="0">
              <a:lnSpc>
                <a:spcPct val="150000"/>
              </a:lnSpc>
              <a:spcBef>
                <a:spcPts val="800"/>
              </a:spcBef>
              <a:spcAft>
                <a:spcPts val="0"/>
              </a:spcAft>
              <a:buSzPts val="1800"/>
              <a:buChar char="•"/>
            </a:pPr>
            <a:r>
              <a:rPr lang="en" sz="2200" dirty="0"/>
              <a:t>Health teacher or other teachers</a:t>
            </a:r>
            <a:endParaRPr sz="2200" dirty="0"/>
          </a:p>
          <a:p>
            <a:pPr marL="457200" lvl="0" indent="-342900" algn="l" rtl="0">
              <a:lnSpc>
                <a:spcPct val="150000"/>
              </a:lnSpc>
              <a:spcBef>
                <a:spcPts val="0"/>
              </a:spcBef>
              <a:spcAft>
                <a:spcPts val="0"/>
              </a:spcAft>
              <a:buSzPts val="1800"/>
              <a:buChar char="•"/>
            </a:pPr>
            <a:r>
              <a:rPr lang="en" sz="2200" dirty="0"/>
              <a:t>School counselor or school nurse</a:t>
            </a:r>
            <a:endParaRPr sz="2200" dirty="0"/>
          </a:p>
          <a:p>
            <a:pPr marL="457200" lvl="0" indent="-342900" algn="l" rtl="0">
              <a:lnSpc>
                <a:spcPct val="150000"/>
              </a:lnSpc>
              <a:spcBef>
                <a:spcPts val="0"/>
              </a:spcBef>
              <a:spcAft>
                <a:spcPts val="0"/>
              </a:spcAft>
              <a:buSzPts val="1800"/>
              <a:buChar char="•"/>
            </a:pPr>
            <a:r>
              <a:rPr lang="en" sz="2200" dirty="0"/>
              <a:t>Public Health Departments</a:t>
            </a:r>
            <a:endParaRPr sz="2200" dirty="0"/>
          </a:p>
          <a:p>
            <a:pPr marL="457200" lvl="0" indent="-342900" algn="l" rtl="0">
              <a:lnSpc>
                <a:spcPct val="150000"/>
              </a:lnSpc>
              <a:spcBef>
                <a:spcPts val="0"/>
              </a:spcBef>
              <a:spcAft>
                <a:spcPts val="0"/>
              </a:spcAft>
              <a:buSzPts val="1800"/>
              <a:buChar char="•"/>
            </a:pPr>
            <a:r>
              <a:rPr lang="en" sz="2200" dirty="0"/>
              <a:t>Other trusted adults</a:t>
            </a:r>
            <a:endParaRPr sz="2200" dirty="0"/>
          </a:p>
          <a:p>
            <a:pPr indent="-342900">
              <a:lnSpc>
                <a:spcPct val="150000"/>
              </a:lnSpc>
              <a:spcBef>
                <a:spcPts val="0"/>
              </a:spcBef>
              <a:buSzPts val="1800"/>
            </a:pPr>
            <a:r>
              <a:rPr lang="en" sz="2200" b="1" dirty="0"/>
              <a:t>For emergency help, always call 911</a:t>
            </a:r>
          </a:p>
          <a:p>
            <a:pPr marL="457200" lvl="0" indent="-342900" algn="l" rtl="0">
              <a:lnSpc>
                <a:spcPct val="150000"/>
              </a:lnSpc>
              <a:spcBef>
                <a:spcPts val="0"/>
              </a:spcBef>
              <a:spcAft>
                <a:spcPts val="0"/>
              </a:spcAft>
              <a:buSzPts val="1800"/>
              <a:buChar char="•"/>
            </a:pPr>
            <a:r>
              <a:rPr lang="en" sz="2200" i="1" dirty="0"/>
              <a:t>Are there other resources that you know of?</a:t>
            </a:r>
            <a:endParaRPr sz="2200" i="1" dirty="0"/>
          </a:p>
          <a:p>
            <a:pPr marL="914400" lvl="1" indent="-355600" algn="l" rtl="0">
              <a:lnSpc>
                <a:spcPct val="100000"/>
              </a:lnSpc>
              <a:spcBef>
                <a:spcPts val="0"/>
              </a:spcBef>
              <a:spcAft>
                <a:spcPts val="0"/>
              </a:spcAft>
              <a:buSzPts val="2000"/>
              <a:buChar char="•"/>
            </a:pPr>
            <a:r>
              <a:rPr lang="en" sz="2000" u="sng" dirty="0">
                <a:solidFill>
                  <a:schemeClr val="hlink"/>
                </a:solidFill>
                <a:hlinkClick r:id="rId3"/>
              </a:rPr>
              <a:t>SAMHSA Hotline</a:t>
            </a:r>
            <a:endParaRPr dirty="0"/>
          </a:p>
          <a:p>
            <a:pPr marL="914400" lvl="1" indent="-355600" algn="l" rtl="0">
              <a:lnSpc>
                <a:spcPct val="100000"/>
              </a:lnSpc>
              <a:spcBef>
                <a:spcPts val="0"/>
              </a:spcBef>
              <a:spcAft>
                <a:spcPts val="0"/>
              </a:spcAft>
              <a:buSzPts val="2000"/>
              <a:buChar char="•"/>
            </a:pPr>
            <a:r>
              <a:rPr lang="en" sz="2000" u="sng" dirty="0">
                <a:solidFill>
                  <a:schemeClr val="hlink"/>
                </a:solidFill>
                <a:hlinkClick r:id="rId4"/>
              </a:rPr>
              <a:t>Lines for Life</a:t>
            </a:r>
            <a:r>
              <a:rPr lang="en" sz="2000" dirty="0"/>
              <a:t> </a:t>
            </a:r>
            <a:endParaRPr sz="2000" dirty="0"/>
          </a:p>
          <a:p>
            <a:pPr marL="914400" lvl="1" indent="-355600" algn="l" rtl="0">
              <a:lnSpc>
                <a:spcPct val="100000"/>
              </a:lnSpc>
              <a:spcBef>
                <a:spcPts val="0"/>
              </a:spcBef>
              <a:spcAft>
                <a:spcPts val="0"/>
              </a:spcAft>
              <a:buSzPts val="2000"/>
              <a:buChar char="•"/>
            </a:pPr>
            <a:r>
              <a:rPr lang="en" sz="2000" u="sng" dirty="0">
                <a:solidFill>
                  <a:schemeClr val="hlink"/>
                </a:solidFill>
                <a:hlinkClick r:id="rId5"/>
              </a:rPr>
              <a:t>Fentanyl Toolkit for Schools</a:t>
            </a:r>
            <a:endParaRPr sz="2400" i="1" dirty="0"/>
          </a:p>
        </p:txBody>
      </p:sp>
      <p:sp>
        <p:nvSpPr>
          <p:cNvPr id="2" name="Slide Number Placeholder 1">
            <a:extLst>
              <a:ext uri="{FF2B5EF4-FFF2-40B4-BE49-F238E27FC236}">
                <a16:creationId xmlns:a16="http://schemas.microsoft.com/office/drawing/2014/main" id="{03D1A5C9-4730-3666-8166-99A58ED66DA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12</a:t>
            </a:fld>
            <a:endParaRPr lang="en"/>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30"/>
          <p:cNvSpPr txBox="1">
            <a:spLocks noGrp="1"/>
          </p:cNvSpPr>
          <p:nvPr>
            <p:ph type="title" idx="4294967295"/>
          </p:nvPr>
        </p:nvSpPr>
        <p:spPr>
          <a:xfrm>
            <a:off x="311700" y="258750"/>
            <a:ext cx="8520600" cy="462600"/>
          </a:xfrm>
          <a:prstGeom prst="rect">
            <a:avLst/>
          </a:prstGeom>
        </p:spPr>
        <p:txBody>
          <a:bodyPr spcFirstLastPara="1" wrap="square" lIns="68575" tIns="34275" rIns="68575" bIns="34275" anchor="b" anchorCtr="0">
            <a:normAutofit fontScale="90000"/>
          </a:bodyPr>
          <a:lstStyle/>
          <a:p>
            <a:pPr marL="0" lvl="0" indent="0" algn="ctr" rtl="0">
              <a:spcBef>
                <a:spcPts val="0"/>
              </a:spcBef>
              <a:spcAft>
                <a:spcPts val="0"/>
              </a:spcAft>
              <a:buNone/>
            </a:pPr>
            <a:r>
              <a:rPr lang="en" sz="3600"/>
              <a:t>Summary</a:t>
            </a:r>
            <a:endParaRPr sz="3600"/>
          </a:p>
        </p:txBody>
      </p:sp>
      <p:sp>
        <p:nvSpPr>
          <p:cNvPr id="230" name="Google Shape;230;p30"/>
          <p:cNvSpPr txBox="1">
            <a:spLocks noGrp="1"/>
          </p:cNvSpPr>
          <p:nvPr>
            <p:ph type="body" idx="4294967295"/>
          </p:nvPr>
        </p:nvSpPr>
        <p:spPr>
          <a:xfrm>
            <a:off x="387222" y="1217550"/>
            <a:ext cx="8520600" cy="3667200"/>
          </a:xfrm>
          <a:prstGeom prst="rect">
            <a:avLst/>
          </a:prstGeom>
        </p:spPr>
        <p:txBody>
          <a:bodyPr spcFirstLastPara="1" wrap="square" lIns="68575" tIns="34275" rIns="68575" bIns="34275" anchor="t" anchorCtr="0">
            <a:normAutofit fontScale="92500" lnSpcReduction="20000"/>
          </a:bodyPr>
          <a:lstStyle/>
          <a:p>
            <a:pPr marL="177800" indent="-204470">
              <a:lnSpc>
                <a:spcPct val="100000"/>
              </a:lnSpc>
              <a:spcBef>
                <a:spcPts val="1000"/>
              </a:spcBef>
              <a:buSzPct val="100000"/>
              <a:buFont typeface="Calibri"/>
              <a:buChar char="•"/>
            </a:pPr>
            <a:r>
              <a:rPr lang="en" sz="2400" dirty="0"/>
              <a:t>Opioid overdoses are happening here in Oregon.</a:t>
            </a:r>
            <a:endParaRPr sz="2400" dirty="0"/>
          </a:p>
          <a:p>
            <a:pPr marL="177800" lvl="0" indent="0" algn="l" rtl="0">
              <a:lnSpc>
                <a:spcPct val="100000"/>
              </a:lnSpc>
              <a:spcBef>
                <a:spcPts val="1000"/>
              </a:spcBef>
              <a:spcAft>
                <a:spcPts val="0"/>
              </a:spcAft>
              <a:buNone/>
            </a:pPr>
            <a:endParaRPr sz="2400" dirty="0"/>
          </a:p>
          <a:p>
            <a:pPr marL="177800" lvl="0" indent="-204470" algn="l" rtl="0">
              <a:lnSpc>
                <a:spcPct val="100000"/>
              </a:lnSpc>
              <a:spcBef>
                <a:spcPts val="1000"/>
              </a:spcBef>
              <a:spcAft>
                <a:spcPts val="0"/>
              </a:spcAft>
              <a:buSzPct val="100000"/>
              <a:buFont typeface="Calibri"/>
              <a:buChar char="•"/>
            </a:pPr>
            <a:r>
              <a:rPr lang="en" sz="2400" dirty="0"/>
              <a:t>Fentanyl is causing a high number of overdoses and death.</a:t>
            </a:r>
            <a:endParaRPr sz="2400" dirty="0"/>
          </a:p>
          <a:p>
            <a:pPr marL="0" lvl="0" indent="0" algn="l" rtl="0">
              <a:lnSpc>
                <a:spcPct val="100000"/>
              </a:lnSpc>
              <a:spcBef>
                <a:spcPts val="1000"/>
              </a:spcBef>
              <a:spcAft>
                <a:spcPts val="0"/>
              </a:spcAft>
              <a:buNone/>
            </a:pPr>
            <a:endParaRPr sz="2400" dirty="0"/>
          </a:p>
          <a:p>
            <a:pPr marL="177800" indent="-204470">
              <a:lnSpc>
                <a:spcPct val="100000"/>
              </a:lnSpc>
              <a:spcBef>
                <a:spcPts val="1000"/>
              </a:spcBef>
              <a:buSzPct val="100000"/>
              <a:buFont typeface="Calibri"/>
              <a:buChar char="•"/>
            </a:pPr>
            <a:r>
              <a:rPr lang="en" sz="2400" dirty="0"/>
              <a:t>Everyone in the community has a responsibility to do their part in preventing</a:t>
            </a:r>
            <a:r>
              <a:rPr lang="en" sz="2400" dirty="0">
                <a:solidFill>
                  <a:srgbClr val="FF0000"/>
                </a:solidFill>
              </a:rPr>
              <a:t> </a:t>
            </a:r>
            <a:r>
              <a:rPr lang="en" sz="2400" dirty="0">
                <a:solidFill>
                  <a:schemeClr val="tx1"/>
                </a:solidFill>
              </a:rPr>
              <a:t>and responding to opioid overdoses.</a:t>
            </a:r>
            <a:endParaRPr sz="2400">
              <a:solidFill>
                <a:schemeClr val="tx1"/>
              </a:solidFill>
            </a:endParaRPr>
          </a:p>
          <a:p>
            <a:pPr marL="177800" lvl="0" indent="0" algn="l" rtl="0">
              <a:lnSpc>
                <a:spcPct val="100000"/>
              </a:lnSpc>
              <a:spcBef>
                <a:spcPts val="1000"/>
              </a:spcBef>
              <a:spcAft>
                <a:spcPts val="0"/>
              </a:spcAft>
              <a:buNone/>
            </a:pPr>
            <a:endParaRPr sz="2400" dirty="0"/>
          </a:p>
          <a:p>
            <a:pPr marL="177800" lvl="0" indent="-204470" algn="l" rtl="0">
              <a:lnSpc>
                <a:spcPct val="100000"/>
              </a:lnSpc>
              <a:spcBef>
                <a:spcPts val="1000"/>
              </a:spcBef>
              <a:spcAft>
                <a:spcPts val="0"/>
              </a:spcAft>
              <a:buSzPct val="100000"/>
              <a:buFont typeface="Calibri"/>
              <a:buChar char="•"/>
            </a:pPr>
            <a:r>
              <a:rPr lang="en" sz="2400" dirty="0"/>
              <a:t>Being educated about opioids and overdose reversal medications like naloxone is something that we can do to help us and our friends make good decisions that can keep us safe. </a:t>
            </a:r>
            <a:endParaRPr sz="3600" dirty="0"/>
          </a:p>
        </p:txBody>
      </p:sp>
      <p:sp>
        <p:nvSpPr>
          <p:cNvPr id="2" name="Slide Number Placeholder 1">
            <a:extLst>
              <a:ext uri="{FF2B5EF4-FFF2-40B4-BE49-F238E27FC236}">
                <a16:creationId xmlns:a16="http://schemas.microsoft.com/office/drawing/2014/main" id="{805012A3-D9EC-EA5E-7E4F-8709D0DC1EC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13</a:t>
            </a:fld>
            <a:endParaRPr lang="en"/>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31"/>
          <p:cNvSpPr txBox="1">
            <a:spLocks noGrp="1"/>
          </p:cNvSpPr>
          <p:nvPr>
            <p:ph type="title" idx="4294967295"/>
          </p:nvPr>
        </p:nvSpPr>
        <p:spPr>
          <a:xfrm>
            <a:off x="502025" y="388850"/>
            <a:ext cx="8520600" cy="607800"/>
          </a:xfrm>
          <a:prstGeom prst="rect">
            <a:avLst/>
          </a:prstGeom>
        </p:spPr>
        <p:txBody>
          <a:bodyPr spcFirstLastPara="1" wrap="square" lIns="68575" tIns="34275" rIns="68575" bIns="34275" anchor="b" anchorCtr="0">
            <a:normAutofit/>
          </a:bodyPr>
          <a:lstStyle/>
          <a:p>
            <a:pPr marL="0" lvl="0" indent="0" algn="l" rtl="0">
              <a:spcBef>
                <a:spcPts val="0"/>
              </a:spcBef>
              <a:spcAft>
                <a:spcPts val="0"/>
              </a:spcAft>
              <a:buNone/>
            </a:pPr>
            <a:r>
              <a:rPr lang="en"/>
              <a:t>Exit Slip - What I Learned</a:t>
            </a:r>
            <a:endParaRPr/>
          </a:p>
        </p:txBody>
      </p:sp>
      <p:sp>
        <p:nvSpPr>
          <p:cNvPr id="236" name="Google Shape;236;p31"/>
          <p:cNvSpPr txBox="1">
            <a:spLocks noGrp="1"/>
          </p:cNvSpPr>
          <p:nvPr>
            <p:ph type="body" idx="4294967295"/>
          </p:nvPr>
        </p:nvSpPr>
        <p:spPr>
          <a:xfrm>
            <a:off x="311700" y="1229875"/>
            <a:ext cx="8520600" cy="3339000"/>
          </a:xfrm>
          <a:prstGeom prst="rect">
            <a:avLst/>
          </a:prstGeom>
        </p:spPr>
        <p:txBody>
          <a:bodyPr spcFirstLastPara="1" wrap="square" lIns="68575" tIns="34275" rIns="68575" bIns="34275" anchor="t" anchorCtr="0">
            <a:normAutofit/>
          </a:bodyPr>
          <a:lstStyle/>
          <a:p>
            <a:pPr marL="457200" lvl="0" indent="0" algn="l" rtl="0">
              <a:lnSpc>
                <a:spcPct val="115000"/>
              </a:lnSpc>
              <a:spcBef>
                <a:spcPts val="800"/>
              </a:spcBef>
              <a:spcAft>
                <a:spcPts val="0"/>
              </a:spcAft>
              <a:buNone/>
            </a:pPr>
            <a:r>
              <a:rPr lang="en" sz="2000" b="1">
                <a:solidFill>
                  <a:srgbClr val="000000"/>
                </a:solidFill>
                <a:latin typeface="Calibri"/>
                <a:ea typeface="Calibri"/>
                <a:cs typeface="Calibri"/>
                <a:sym typeface="Calibri"/>
              </a:rPr>
              <a:t>Turn in Know/Wonder/Learn</a:t>
            </a:r>
            <a:r>
              <a:rPr lang="en" sz="2000" b="1">
                <a:solidFill>
                  <a:srgbClr val="000000"/>
                </a:solidFill>
              </a:rPr>
              <a:t> handout</a:t>
            </a:r>
            <a:r>
              <a:rPr lang="en" sz="2000" b="1">
                <a:solidFill>
                  <a:srgbClr val="000000"/>
                </a:solidFill>
                <a:latin typeface="Calibri"/>
                <a:ea typeface="Calibri"/>
                <a:cs typeface="Calibri"/>
                <a:sym typeface="Calibri"/>
              </a:rPr>
              <a:t> and make sure the following questions are answered:</a:t>
            </a:r>
            <a:endParaRPr sz="2000" b="1">
              <a:solidFill>
                <a:srgbClr val="000000"/>
              </a:solidFill>
              <a:latin typeface="Calibri"/>
              <a:ea typeface="Calibri"/>
              <a:cs typeface="Calibri"/>
              <a:sym typeface="Calibri"/>
            </a:endParaRPr>
          </a:p>
          <a:p>
            <a:pPr marL="914400" lvl="0" indent="-355600" algn="l" rtl="0">
              <a:lnSpc>
                <a:spcPct val="115000"/>
              </a:lnSpc>
              <a:spcBef>
                <a:spcPts val="1200"/>
              </a:spcBef>
              <a:spcAft>
                <a:spcPts val="0"/>
              </a:spcAft>
              <a:buSzPts val="2000"/>
              <a:buFont typeface="Calibri"/>
              <a:buChar char="●"/>
            </a:pPr>
            <a:r>
              <a:rPr lang="en" sz="2000">
                <a:solidFill>
                  <a:srgbClr val="000000"/>
                </a:solidFill>
                <a:latin typeface="Calibri"/>
                <a:ea typeface="Calibri"/>
                <a:cs typeface="Calibri"/>
                <a:sym typeface="Calibri"/>
              </a:rPr>
              <a:t>What makes fentanyl so dangerous?</a:t>
            </a:r>
            <a:endParaRPr sz="2000">
              <a:solidFill>
                <a:srgbClr val="000000"/>
              </a:solidFill>
              <a:latin typeface="Calibri"/>
              <a:ea typeface="Calibri"/>
              <a:cs typeface="Calibri"/>
              <a:sym typeface="Calibri"/>
            </a:endParaRPr>
          </a:p>
          <a:p>
            <a:pPr marL="914400" lvl="0" indent="-355600" algn="l" rtl="0">
              <a:lnSpc>
                <a:spcPct val="115000"/>
              </a:lnSpc>
              <a:spcBef>
                <a:spcPts val="800"/>
              </a:spcBef>
              <a:spcAft>
                <a:spcPts val="0"/>
              </a:spcAft>
              <a:buSzPts val="2000"/>
              <a:buFont typeface="Calibri"/>
              <a:buChar char="●"/>
            </a:pPr>
            <a:r>
              <a:rPr lang="en" sz="2000">
                <a:solidFill>
                  <a:srgbClr val="000000"/>
                </a:solidFill>
                <a:latin typeface="Calibri"/>
                <a:ea typeface="Calibri"/>
                <a:cs typeface="Calibri"/>
                <a:sym typeface="Calibri"/>
              </a:rPr>
              <a:t>What is Oregon's Good Samaritan Law?</a:t>
            </a:r>
            <a:endParaRPr sz="2000">
              <a:solidFill>
                <a:srgbClr val="000000"/>
              </a:solidFill>
              <a:latin typeface="Calibri"/>
              <a:ea typeface="Calibri"/>
              <a:cs typeface="Calibri"/>
              <a:sym typeface="Calibri"/>
            </a:endParaRPr>
          </a:p>
          <a:p>
            <a:pPr marL="914400" lvl="0" indent="-355600" algn="l" rtl="0">
              <a:lnSpc>
                <a:spcPct val="115000"/>
              </a:lnSpc>
              <a:spcBef>
                <a:spcPts val="800"/>
              </a:spcBef>
              <a:spcAft>
                <a:spcPts val="0"/>
              </a:spcAft>
              <a:buSzPts val="2000"/>
              <a:buFont typeface="Calibri"/>
              <a:buChar char="●"/>
            </a:pPr>
            <a:r>
              <a:rPr lang="en" sz="2000">
                <a:solidFill>
                  <a:srgbClr val="000000"/>
                </a:solidFill>
                <a:latin typeface="Calibri"/>
                <a:ea typeface="Calibri"/>
                <a:cs typeface="Calibri"/>
                <a:sym typeface="Calibri"/>
              </a:rPr>
              <a:t>What are the steps to take if you think someone is experiencing an overdose?</a:t>
            </a:r>
            <a:endParaRPr sz="2600"/>
          </a:p>
        </p:txBody>
      </p:sp>
      <p:sp>
        <p:nvSpPr>
          <p:cNvPr id="2" name="Slide Number Placeholder 1">
            <a:extLst>
              <a:ext uri="{FF2B5EF4-FFF2-40B4-BE49-F238E27FC236}">
                <a16:creationId xmlns:a16="http://schemas.microsoft.com/office/drawing/2014/main" id="{FDBA597A-1AE8-9473-3848-CF46CDCDF78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14</a:t>
            </a:fld>
            <a:endParaRPr lang="en"/>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19"/>
          <p:cNvSpPr txBox="1">
            <a:spLocks noGrp="1"/>
          </p:cNvSpPr>
          <p:nvPr>
            <p:ph type="title"/>
          </p:nvPr>
        </p:nvSpPr>
        <p:spPr>
          <a:xfrm>
            <a:off x="311700" y="410000"/>
            <a:ext cx="8520600" cy="607800"/>
          </a:xfrm>
          <a:prstGeom prst="rect">
            <a:avLst/>
          </a:prstGeom>
        </p:spPr>
        <p:txBody>
          <a:bodyPr spcFirstLastPara="1" wrap="square" lIns="68575" tIns="34275" rIns="68575" bIns="34275" anchor="b" anchorCtr="0">
            <a:normAutofit/>
          </a:bodyPr>
          <a:lstStyle/>
          <a:p>
            <a:pPr marL="0" lvl="0" indent="0" algn="ctr" rtl="0">
              <a:spcBef>
                <a:spcPts val="0"/>
              </a:spcBef>
              <a:spcAft>
                <a:spcPts val="0"/>
              </a:spcAft>
              <a:buNone/>
            </a:pPr>
            <a:r>
              <a:rPr lang="en"/>
              <a:t>Know - Wonder - Learn </a:t>
            </a:r>
            <a:endParaRPr/>
          </a:p>
        </p:txBody>
      </p:sp>
      <p:grpSp>
        <p:nvGrpSpPr>
          <p:cNvPr id="148" name="Google Shape;148;p19">
            <a:extLst>
              <a:ext uri="{C183D7F6-B498-43B3-948B-1728B52AA6E4}">
                <adec:decorative xmlns:adec="http://schemas.microsoft.com/office/drawing/2017/decorative" val="1"/>
              </a:ext>
            </a:extLst>
          </p:cNvPr>
          <p:cNvGrpSpPr/>
          <p:nvPr/>
        </p:nvGrpSpPr>
        <p:grpSpPr>
          <a:xfrm>
            <a:off x="431925" y="1304875"/>
            <a:ext cx="2628925" cy="3416400"/>
            <a:chOff x="431925" y="1304875"/>
            <a:chExt cx="2628925" cy="3416400"/>
          </a:xfrm>
        </p:grpSpPr>
        <p:sp>
          <p:nvSpPr>
            <p:cNvPr id="149" name="Google Shape;149;p19"/>
            <p:cNvSpPr txBox="1"/>
            <p:nvPr/>
          </p:nvSpPr>
          <p:spPr>
            <a:xfrm>
              <a:off x="431925" y="1304875"/>
              <a:ext cx="2628900" cy="4641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19"/>
            <p:cNvSpPr/>
            <p:nvPr/>
          </p:nvSpPr>
          <p:spPr>
            <a:xfrm>
              <a:off x="431950" y="1304875"/>
              <a:ext cx="2628900" cy="3416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1" name="Google Shape;151;p19"/>
          <p:cNvSpPr txBox="1">
            <a:spLocks noGrp="1"/>
          </p:cNvSpPr>
          <p:nvPr>
            <p:ph type="body" idx="4294967295"/>
          </p:nvPr>
        </p:nvSpPr>
        <p:spPr>
          <a:xfrm>
            <a:off x="431925" y="1304875"/>
            <a:ext cx="2628900" cy="461400"/>
          </a:xfrm>
          <a:prstGeom prst="rect">
            <a:avLst/>
          </a:prstGeom>
          <a:solidFill>
            <a:schemeClr val="accent2"/>
          </a:solidFill>
        </p:spPr>
        <p:txBody>
          <a:bodyPr spcFirstLastPara="1" wrap="square" lIns="68575" tIns="34275" rIns="68575" bIns="34275" anchor="t" anchorCtr="0">
            <a:normAutofit/>
          </a:bodyPr>
          <a:lstStyle/>
          <a:p>
            <a:pPr marL="0" lvl="0" indent="0" algn="ctr" rtl="0">
              <a:spcBef>
                <a:spcPts val="800"/>
              </a:spcBef>
              <a:spcAft>
                <a:spcPts val="0"/>
              </a:spcAft>
              <a:buNone/>
            </a:pPr>
            <a:r>
              <a:rPr lang="en" sz="1700" dirty="0">
                <a:solidFill>
                  <a:schemeClr val="lt1"/>
                </a:solidFill>
              </a:rPr>
              <a:t>What do I Know?</a:t>
            </a:r>
            <a:r>
              <a:rPr lang="en" sz="1600" dirty="0">
                <a:solidFill>
                  <a:schemeClr val="lt1"/>
                </a:solidFill>
              </a:rPr>
              <a:t> </a:t>
            </a:r>
            <a:endParaRPr sz="1600" dirty="0">
              <a:solidFill>
                <a:schemeClr val="lt1"/>
              </a:solidFill>
            </a:endParaRPr>
          </a:p>
        </p:txBody>
      </p:sp>
      <p:sp>
        <p:nvSpPr>
          <p:cNvPr id="152" name="Google Shape;152;p19"/>
          <p:cNvSpPr txBox="1">
            <a:spLocks noGrp="1"/>
          </p:cNvSpPr>
          <p:nvPr>
            <p:ph type="body" idx="4294967295"/>
          </p:nvPr>
        </p:nvSpPr>
        <p:spPr>
          <a:xfrm>
            <a:off x="508325" y="1850300"/>
            <a:ext cx="2478600" cy="2794800"/>
          </a:xfrm>
          <a:prstGeom prst="rect">
            <a:avLst/>
          </a:prstGeom>
        </p:spPr>
        <p:txBody>
          <a:bodyPr spcFirstLastPara="1" wrap="square" lIns="68575" tIns="34275" rIns="68575" bIns="34275" anchor="t" anchorCtr="0">
            <a:normAutofit/>
          </a:bodyPr>
          <a:lstStyle/>
          <a:p>
            <a:pPr marL="457200" lvl="0" indent="-330200" algn="l" rtl="0">
              <a:spcBef>
                <a:spcPts val="800"/>
              </a:spcBef>
              <a:spcAft>
                <a:spcPts val="0"/>
              </a:spcAft>
              <a:buSzPts val="1600"/>
              <a:buChar char="•"/>
            </a:pPr>
            <a:r>
              <a:rPr lang="en" sz="1600"/>
              <a:t>Take 2-3 minutes and write down what you know or have heard about opioids or fentanyl.</a:t>
            </a:r>
            <a:endParaRPr sz="1600"/>
          </a:p>
          <a:p>
            <a:pPr marL="457200" lvl="0" indent="-330200" algn="l" rtl="0">
              <a:spcBef>
                <a:spcPts val="0"/>
              </a:spcBef>
              <a:spcAft>
                <a:spcPts val="0"/>
              </a:spcAft>
              <a:buSzPts val="1600"/>
              <a:buChar char="•"/>
            </a:pPr>
            <a:r>
              <a:rPr lang="en" sz="1600"/>
              <a:t>Discuss what you know with your small group and add to your list. </a:t>
            </a:r>
            <a:endParaRPr sz="1600"/>
          </a:p>
        </p:txBody>
      </p:sp>
      <p:grpSp>
        <p:nvGrpSpPr>
          <p:cNvPr id="153" name="Google Shape;153;p19">
            <a:extLst>
              <a:ext uri="{C183D7F6-B498-43B3-948B-1728B52AA6E4}">
                <adec:decorative xmlns:adec="http://schemas.microsoft.com/office/drawing/2017/decorative" val="1"/>
              </a:ext>
            </a:extLst>
          </p:cNvPr>
          <p:cNvGrpSpPr/>
          <p:nvPr/>
        </p:nvGrpSpPr>
        <p:grpSpPr>
          <a:xfrm>
            <a:off x="3320450" y="1304875"/>
            <a:ext cx="2632500" cy="3416400"/>
            <a:chOff x="3320450" y="1304875"/>
            <a:chExt cx="2632500" cy="3416400"/>
          </a:xfrm>
        </p:grpSpPr>
        <p:sp>
          <p:nvSpPr>
            <p:cNvPr id="154" name="Google Shape;154;p19"/>
            <p:cNvSpPr txBox="1"/>
            <p:nvPr/>
          </p:nvSpPr>
          <p:spPr>
            <a:xfrm>
              <a:off x="3324050" y="1304875"/>
              <a:ext cx="2628900" cy="4641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19"/>
            <p:cNvSpPr/>
            <p:nvPr/>
          </p:nvSpPr>
          <p:spPr>
            <a:xfrm>
              <a:off x="3320450" y="1304875"/>
              <a:ext cx="2628900" cy="3416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6" name="Google Shape;156;p19"/>
          <p:cNvSpPr txBox="1">
            <a:spLocks noGrp="1"/>
          </p:cNvSpPr>
          <p:nvPr>
            <p:ph type="body" idx="4294967295"/>
          </p:nvPr>
        </p:nvSpPr>
        <p:spPr>
          <a:xfrm>
            <a:off x="3320450" y="1304875"/>
            <a:ext cx="2628900" cy="461400"/>
          </a:xfrm>
          <a:prstGeom prst="rect">
            <a:avLst/>
          </a:prstGeom>
          <a:solidFill>
            <a:schemeClr val="accent3">
              <a:lumMod val="75000"/>
            </a:schemeClr>
          </a:solidFill>
        </p:spPr>
        <p:txBody>
          <a:bodyPr spcFirstLastPara="1" wrap="square" lIns="68575" tIns="34275" rIns="68575" bIns="34275" anchor="t" anchorCtr="0">
            <a:normAutofit/>
          </a:bodyPr>
          <a:lstStyle/>
          <a:p>
            <a:pPr marL="0" lvl="0" indent="0" algn="ctr" rtl="0">
              <a:spcBef>
                <a:spcPts val="800"/>
              </a:spcBef>
              <a:spcAft>
                <a:spcPts val="0"/>
              </a:spcAft>
              <a:buNone/>
            </a:pPr>
            <a:r>
              <a:rPr lang="en" sz="1700" dirty="0">
                <a:solidFill>
                  <a:schemeClr val="lt1"/>
                </a:solidFill>
              </a:rPr>
              <a:t>What do I Wonder?</a:t>
            </a:r>
            <a:endParaRPr sz="1700" dirty="0">
              <a:solidFill>
                <a:schemeClr val="lt1"/>
              </a:solidFill>
            </a:endParaRPr>
          </a:p>
        </p:txBody>
      </p:sp>
      <p:sp>
        <p:nvSpPr>
          <p:cNvPr id="157" name="Google Shape;157;p19"/>
          <p:cNvSpPr txBox="1">
            <a:spLocks noGrp="1"/>
          </p:cNvSpPr>
          <p:nvPr>
            <p:ph type="body" idx="4294967295"/>
          </p:nvPr>
        </p:nvSpPr>
        <p:spPr>
          <a:xfrm>
            <a:off x="3396775" y="1850300"/>
            <a:ext cx="2478600" cy="2794800"/>
          </a:xfrm>
          <a:prstGeom prst="rect">
            <a:avLst/>
          </a:prstGeom>
        </p:spPr>
        <p:txBody>
          <a:bodyPr spcFirstLastPara="1" wrap="square" lIns="68575" tIns="34275" rIns="68575" bIns="34275" anchor="t" anchorCtr="0">
            <a:normAutofit/>
          </a:bodyPr>
          <a:lstStyle/>
          <a:p>
            <a:pPr marL="457200" lvl="0" indent="-330200" algn="l" rtl="0">
              <a:spcBef>
                <a:spcPts val="800"/>
              </a:spcBef>
              <a:spcAft>
                <a:spcPts val="0"/>
              </a:spcAft>
              <a:buSzPts val="1600"/>
              <a:buChar char="•"/>
            </a:pPr>
            <a:r>
              <a:rPr lang="en" sz="1600"/>
              <a:t>What are some questions you have about opioids and/or fentanyl? </a:t>
            </a:r>
            <a:endParaRPr sz="1600"/>
          </a:p>
          <a:p>
            <a:pPr marL="457200" lvl="0" indent="-330200" algn="l" rtl="0">
              <a:spcBef>
                <a:spcPts val="0"/>
              </a:spcBef>
              <a:spcAft>
                <a:spcPts val="0"/>
              </a:spcAft>
              <a:buSzPts val="1600"/>
              <a:buChar char="•"/>
            </a:pPr>
            <a:r>
              <a:rPr lang="en" sz="1600"/>
              <a:t>Make a list of your questions. </a:t>
            </a:r>
            <a:endParaRPr sz="1600"/>
          </a:p>
          <a:p>
            <a:pPr marL="457200" lvl="0" indent="-330200" algn="l" rtl="0">
              <a:spcBef>
                <a:spcPts val="0"/>
              </a:spcBef>
              <a:spcAft>
                <a:spcPts val="0"/>
              </a:spcAft>
              <a:buSzPts val="1600"/>
              <a:buChar char="•"/>
            </a:pPr>
            <a:r>
              <a:rPr lang="en" sz="1600"/>
              <a:t>Add questions as they come up during our discussion. </a:t>
            </a:r>
            <a:endParaRPr sz="1600"/>
          </a:p>
        </p:txBody>
      </p:sp>
      <p:grpSp>
        <p:nvGrpSpPr>
          <p:cNvPr id="158" name="Google Shape;158;p19">
            <a:extLst>
              <a:ext uri="{C183D7F6-B498-43B3-948B-1728B52AA6E4}">
                <adec:decorative xmlns:adec="http://schemas.microsoft.com/office/drawing/2017/decorative" val="1"/>
              </a:ext>
            </a:extLst>
          </p:cNvPr>
          <p:cNvGrpSpPr/>
          <p:nvPr/>
        </p:nvGrpSpPr>
        <p:grpSpPr>
          <a:xfrm>
            <a:off x="6212550" y="1304875"/>
            <a:ext cx="2632500" cy="3416400"/>
            <a:chOff x="6212550" y="1304875"/>
            <a:chExt cx="2632500" cy="3416400"/>
          </a:xfrm>
        </p:grpSpPr>
        <p:sp>
          <p:nvSpPr>
            <p:cNvPr id="159" name="Google Shape;159;p19"/>
            <p:cNvSpPr/>
            <p:nvPr/>
          </p:nvSpPr>
          <p:spPr>
            <a:xfrm>
              <a:off x="6215400" y="1304875"/>
              <a:ext cx="2628900" cy="3416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19"/>
            <p:cNvSpPr txBox="1"/>
            <p:nvPr/>
          </p:nvSpPr>
          <p:spPr>
            <a:xfrm>
              <a:off x="6212550" y="1304875"/>
              <a:ext cx="2632500" cy="464100"/>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1" name="Google Shape;161;p19"/>
          <p:cNvSpPr txBox="1">
            <a:spLocks noGrp="1"/>
          </p:cNvSpPr>
          <p:nvPr>
            <p:ph type="body" idx="4294967295"/>
          </p:nvPr>
        </p:nvSpPr>
        <p:spPr>
          <a:xfrm>
            <a:off x="6272475" y="1304875"/>
            <a:ext cx="2494500" cy="461400"/>
          </a:xfrm>
          <a:prstGeom prst="rect">
            <a:avLst/>
          </a:prstGeom>
        </p:spPr>
        <p:txBody>
          <a:bodyPr spcFirstLastPara="1" wrap="square" lIns="68575" tIns="34275" rIns="68575" bIns="34275" anchor="t" anchorCtr="0">
            <a:normAutofit/>
          </a:bodyPr>
          <a:lstStyle/>
          <a:p>
            <a:pPr marL="0" lvl="0" indent="0" algn="ctr" rtl="0">
              <a:spcBef>
                <a:spcPts val="800"/>
              </a:spcBef>
              <a:spcAft>
                <a:spcPts val="0"/>
              </a:spcAft>
              <a:buNone/>
            </a:pPr>
            <a:r>
              <a:rPr lang="en" dirty="0">
                <a:solidFill>
                  <a:schemeClr val="lt1"/>
                </a:solidFill>
              </a:rPr>
              <a:t>What have I Learned?</a:t>
            </a:r>
            <a:endParaRPr dirty="0">
              <a:solidFill>
                <a:schemeClr val="lt1"/>
              </a:solidFill>
            </a:endParaRPr>
          </a:p>
        </p:txBody>
      </p:sp>
      <p:sp>
        <p:nvSpPr>
          <p:cNvPr id="162" name="Google Shape;162;p19"/>
          <p:cNvSpPr txBox="1">
            <a:spLocks noGrp="1"/>
          </p:cNvSpPr>
          <p:nvPr>
            <p:ph type="body" idx="4294967295"/>
          </p:nvPr>
        </p:nvSpPr>
        <p:spPr>
          <a:xfrm>
            <a:off x="6286400" y="1850300"/>
            <a:ext cx="2478600" cy="2794800"/>
          </a:xfrm>
          <a:prstGeom prst="rect">
            <a:avLst/>
          </a:prstGeom>
        </p:spPr>
        <p:txBody>
          <a:bodyPr spcFirstLastPara="1" wrap="square" lIns="68575" tIns="34275" rIns="68575" bIns="34275" anchor="t" anchorCtr="0">
            <a:normAutofit/>
          </a:bodyPr>
          <a:lstStyle/>
          <a:p>
            <a:pPr marL="457200" lvl="0" indent="-330200" algn="l" rtl="0">
              <a:spcBef>
                <a:spcPts val="800"/>
              </a:spcBef>
              <a:spcAft>
                <a:spcPts val="0"/>
              </a:spcAft>
              <a:buSzPts val="1600"/>
              <a:buChar char="•"/>
            </a:pPr>
            <a:r>
              <a:rPr lang="en" sz="1600"/>
              <a:t>Leave this blank.</a:t>
            </a:r>
            <a:endParaRPr sz="1600"/>
          </a:p>
          <a:p>
            <a:pPr marL="457200" lvl="0" indent="-330200" algn="l" rtl="0">
              <a:spcBef>
                <a:spcPts val="0"/>
              </a:spcBef>
              <a:spcAft>
                <a:spcPts val="0"/>
              </a:spcAft>
              <a:buSzPts val="1600"/>
              <a:buChar char="•"/>
            </a:pPr>
            <a:r>
              <a:rPr lang="en" sz="1600"/>
              <a:t>As we discuss more of this topic, add information you learn along the way.</a:t>
            </a:r>
            <a:endParaRPr sz="1600"/>
          </a:p>
        </p:txBody>
      </p:sp>
      <p:sp>
        <p:nvSpPr>
          <p:cNvPr id="2" name="Slide Number Placeholder 1">
            <a:extLst>
              <a:ext uri="{FF2B5EF4-FFF2-40B4-BE49-F238E27FC236}">
                <a16:creationId xmlns:a16="http://schemas.microsoft.com/office/drawing/2014/main" id="{94586BC6-7264-AB40-3612-EBC65A8D4383}"/>
              </a:ext>
            </a:extLst>
          </p:cNvPr>
          <p:cNvSpPr>
            <a:spLocks noGrp="1"/>
          </p:cNvSpPr>
          <p:nvPr>
            <p:ph type="sldNum" idx="12"/>
          </p:nvPr>
        </p:nvSpPr>
        <p:spPr>
          <a:xfrm>
            <a:off x="6676275" y="4690768"/>
            <a:ext cx="2168400" cy="273900"/>
          </a:xfrm>
        </p:spPr>
        <p:txBody>
          <a:bodyPr/>
          <a:lstStyle/>
          <a:p>
            <a:pPr marL="0" lvl="0" indent="0" algn="r" rtl="0">
              <a:spcBef>
                <a:spcPts val="0"/>
              </a:spcBef>
              <a:spcAft>
                <a:spcPts val="0"/>
              </a:spcAft>
              <a:buNone/>
            </a:pPr>
            <a:fld id="{00000000-1234-1234-1234-123412341234}" type="slidenum">
              <a:rPr lang="en" sz="1200" smtClean="0">
                <a:solidFill>
                  <a:schemeClr val="tx1"/>
                </a:solidFill>
                <a:latin typeface="Calibri" panose="020F0502020204030204" pitchFamily="34" charset="0"/>
                <a:ea typeface="Calibri" panose="020F0502020204030204" pitchFamily="34" charset="0"/>
                <a:cs typeface="Calibri" panose="020F0502020204030204" pitchFamily="34" charset="0"/>
              </a:rPr>
              <a:t>2</a:t>
            </a:fld>
            <a:endParaRPr lang="en" sz="12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0"/>
          <p:cNvSpPr txBox="1">
            <a:spLocks noGrp="1"/>
          </p:cNvSpPr>
          <p:nvPr>
            <p:ph type="title"/>
          </p:nvPr>
        </p:nvSpPr>
        <p:spPr>
          <a:xfrm>
            <a:off x="311700" y="410000"/>
            <a:ext cx="8520600" cy="607800"/>
          </a:xfrm>
          <a:prstGeom prst="rect">
            <a:avLst/>
          </a:prstGeom>
        </p:spPr>
        <p:txBody>
          <a:bodyPr spcFirstLastPara="1" wrap="square" lIns="68575" tIns="34275" rIns="68575" bIns="34275" anchor="b" anchorCtr="0">
            <a:normAutofit/>
          </a:bodyPr>
          <a:lstStyle/>
          <a:p>
            <a:pPr marL="0" lvl="0" indent="0" algn="l" rtl="0">
              <a:spcBef>
                <a:spcPts val="0"/>
              </a:spcBef>
              <a:spcAft>
                <a:spcPts val="0"/>
              </a:spcAft>
              <a:buNone/>
            </a:pPr>
            <a:r>
              <a:rPr lang="en"/>
              <a:t>Learning Targets </a:t>
            </a:r>
            <a:endParaRPr/>
          </a:p>
        </p:txBody>
      </p:sp>
      <p:pic>
        <p:nvPicPr>
          <p:cNvPr id="158" name="Google Shape;158;p20" descr="Dart Images | Free Photos, PNG Stickers, Wallpapers &amp; Backgrounds ..."/>
          <p:cNvPicPr preferRelativeResize="0"/>
          <p:nvPr/>
        </p:nvPicPr>
        <p:blipFill>
          <a:blip r:embed="rId3">
            <a:alphaModFix/>
          </a:blip>
          <a:stretch>
            <a:fillRect/>
          </a:stretch>
        </p:blipFill>
        <p:spPr>
          <a:xfrm>
            <a:off x="311700" y="1170200"/>
            <a:ext cx="3627500" cy="3627500"/>
          </a:xfrm>
          <a:prstGeom prst="rect">
            <a:avLst/>
          </a:prstGeom>
          <a:noFill/>
          <a:ln>
            <a:noFill/>
          </a:ln>
        </p:spPr>
      </p:pic>
      <p:sp>
        <p:nvSpPr>
          <p:cNvPr id="159" name="Google Shape;159;p20">
            <a:extLst>
              <a:ext uri="{C183D7F6-B498-43B3-948B-1728B52AA6E4}">
                <adec:decorative xmlns:adec="http://schemas.microsoft.com/office/drawing/2017/decorative" val="1"/>
              </a:ext>
            </a:extLst>
          </p:cNvPr>
          <p:cNvSpPr txBox="1"/>
          <p:nvPr/>
        </p:nvSpPr>
        <p:spPr>
          <a:xfrm>
            <a:off x="4242225" y="1227600"/>
            <a:ext cx="47007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0" name="Google Shape;160;p20"/>
          <p:cNvSpPr txBox="1"/>
          <p:nvPr/>
        </p:nvSpPr>
        <p:spPr>
          <a:xfrm>
            <a:off x="3939200" y="1044450"/>
            <a:ext cx="4615200" cy="3879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400">
                <a:solidFill>
                  <a:schemeClr val="dk1"/>
                </a:solidFill>
                <a:latin typeface="Calibri"/>
                <a:ea typeface="Calibri"/>
                <a:cs typeface="Calibri"/>
                <a:sym typeface="Calibri"/>
              </a:rPr>
              <a:t>I can:</a:t>
            </a:r>
            <a:endParaRPr sz="2400">
              <a:solidFill>
                <a:schemeClr val="dk1"/>
              </a:solidFill>
              <a:latin typeface="Calibri"/>
              <a:ea typeface="Calibri"/>
              <a:cs typeface="Calibri"/>
              <a:sym typeface="Calibri"/>
            </a:endParaRPr>
          </a:p>
          <a:p>
            <a:pPr marL="457200" lvl="0" indent="-381000" algn="l" rtl="0">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Define fentanyl, fake pills, and the Good Samaritan Law.</a:t>
            </a:r>
            <a:endParaRPr sz="2400">
              <a:solidFill>
                <a:schemeClr val="dk1"/>
              </a:solidFill>
              <a:latin typeface="Calibri"/>
              <a:ea typeface="Calibri"/>
              <a:cs typeface="Calibri"/>
              <a:sym typeface="Calibri"/>
            </a:endParaRPr>
          </a:p>
          <a:p>
            <a:pPr marL="457200" lvl="0" indent="-381000" algn="l" rtl="0">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List 2 reasons why fentanyl and fake pills are dangerous.</a:t>
            </a:r>
            <a:endParaRPr sz="2400">
              <a:solidFill>
                <a:schemeClr val="dk1"/>
              </a:solidFill>
              <a:latin typeface="Calibri"/>
              <a:ea typeface="Calibri"/>
              <a:cs typeface="Calibri"/>
              <a:sym typeface="Calibri"/>
            </a:endParaRPr>
          </a:p>
          <a:p>
            <a:pPr marL="457200" lvl="0" indent="-381000" algn="l" rtl="0">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Identify current substance use related mortality trends.</a:t>
            </a:r>
            <a:endParaRPr sz="2400">
              <a:solidFill>
                <a:schemeClr val="dk1"/>
              </a:solidFill>
              <a:latin typeface="Calibri"/>
              <a:ea typeface="Calibri"/>
              <a:cs typeface="Calibri"/>
              <a:sym typeface="Calibri"/>
            </a:endParaRPr>
          </a:p>
          <a:p>
            <a:pPr marL="457200" lvl="0" indent="-381000" algn="l" rtl="0">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Identify signs and symptoms of an overdose and be able to call 911.</a:t>
            </a:r>
            <a:endParaRPr sz="2400">
              <a:solidFill>
                <a:schemeClr val="dk1"/>
              </a:solidFill>
              <a:latin typeface="Calibri"/>
              <a:ea typeface="Calibri"/>
              <a:cs typeface="Calibri"/>
              <a:sym typeface="Calibri"/>
            </a:endParaRPr>
          </a:p>
        </p:txBody>
      </p:sp>
      <p:sp>
        <p:nvSpPr>
          <p:cNvPr id="2" name="Slide Number Placeholder 1">
            <a:extLst>
              <a:ext uri="{FF2B5EF4-FFF2-40B4-BE49-F238E27FC236}">
                <a16:creationId xmlns:a16="http://schemas.microsoft.com/office/drawing/2014/main" id="{47EBE4A2-4312-174F-E30D-4C7CC733669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z="1200" smtClean="0">
                <a:solidFill>
                  <a:schemeClr val="tx1"/>
                </a:solidFill>
                <a:latin typeface="Calibri" panose="020F0502020204030204" pitchFamily="34" charset="0"/>
                <a:ea typeface="Calibri" panose="020F0502020204030204" pitchFamily="34" charset="0"/>
                <a:cs typeface="Calibri" panose="020F0502020204030204" pitchFamily="34" charset="0"/>
              </a:rPr>
              <a:t>3</a:t>
            </a:fld>
            <a:endParaRPr lang="en" sz="12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22"/>
          <p:cNvSpPr txBox="1">
            <a:spLocks noGrp="1"/>
          </p:cNvSpPr>
          <p:nvPr>
            <p:ph type="title"/>
          </p:nvPr>
        </p:nvSpPr>
        <p:spPr>
          <a:xfrm>
            <a:off x="537875" y="342900"/>
            <a:ext cx="8088300" cy="633300"/>
          </a:xfrm>
          <a:prstGeom prst="rect">
            <a:avLst/>
          </a:prstGeom>
          <a:noFill/>
          <a:ln>
            <a:noFill/>
          </a:ln>
        </p:spPr>
        <p:txBody>
          <a:bodyPr spcFirstLastPara="1" wrap="square" lIns="68575" tIns="34275" rIns="68575" bIns="34275" anchor="b" anchorCtr="0">
            <a:normAutofit/>
          </a:bodyPr>
          <a:lstStyle/>
          <a:p>
            <a:pPr marL="0" lvl="0" indent="0" algn="l" rtl="0">
              <a:lnSpc>
                <a:spcPct val="90000"/>
              </a:lnSpc>
              <a:spcBef>
                <a:spcPts val="0"/>
              </a:spcBef>
              <a:spcAft>
                <a:spcPts val="0"/>
              </a:spcAft>
              <a:buClr>
                <a:schemeClr val="accent1"/>
              </a:buClr>
              <a:buSzPts val="4100"/>
              <a:buFont typeface="Calibri"/>
              <a:buNone/>
            </a:pPr>
            <a:r>
              <a:rPr lang="en" dirty="0"/>
              <a:t>What are </a:t>
            </a:r>
            <a:r>
              <a:rPr lang="en" b="1" dirty="0"/>
              <a:t>prescription opioids?</a:t>
            </a:r>
            <a:endParaRPr b="1" dirty="0"/>
          </a:p>
        </p:txBody>
      </p:sp>
      <p:sp>
        <p:nvSpPr>
          <p:cNvPr id="174" name="Google Shape;174;p22"/>
          <p:cNvSpPr txBox="1">
            <a:spLocks noGrp="1"/>
          </p:cNvSpPr>
          <p:nvPr>
            <p:ph type="body" idx="1"/>
          </p:nvPr>
        </p:nvSpPr>
        <p:spPr>
          <a:xfrm>
            <a:off x="537875" y="1238525"/>
            <a:ext cx="8088300" cy="3555300"/>
          </a:xfrm>
          <a:prstGeom prst="rect">
            <a:avLst/>
          </a:prstGeom>
          <a:noFill/>
          <a:ln>
            <a:noFill/>
          </a:ln>
        </p:spPr>
        <p:txBody>
          <a:bodyPr spcFirstLastPara="1" wrap="square" lIns="68575" tIns="34275" rIns="68575" bIns="34275" anchor="t" anchorCtr="0">
            <a:normAutofit/>
          </a:bodyPr>
          <a:lstStyle/>
          <a:p>
            <a:pPr marL="457200" lvl="0" indent="-361950" algn="l" rtl="0">
              <a:spcBef>
                <a:spcPts val="800"/>
              </a:spcBef>
              <a:spcAft>
                <a:spcPts val="0"/>
              </a:spcAft>
              <a:buClr>
                <a:schemeClr val="dk1"/>
              </a:buClr>
              <a:buSzPts val="2100"/>
              <a:buFont typeface="Arial"/>
              <a:buChar char="●"/>
            </a:pPr>
            <a:r>
              <a:rPr lang="en" sz="2100"/>
              <a:t>Prescription opioids are used mostly to treat moderate to severe pain.</a:t>
            </a:r>
            <a:endParaRPr sz="2100"/>
          </a:p>
          <a:p>
            <a:pPr marL="457200" lvl="0" indent="0" algn="l" rtl="0">
              <a:spcBef>
                <a:spcPts val="800"/>
              </a:spcBef>
              <a:spcAft>
                <a:spcPts val="0"/>
              </a:spcAft>
              <a:buNone/>
            </a:pPr>
            <a:endParaRPr sz="2100"/>
          </a:p>
          <a:p>
            <a:pPr marL="457200" lvl="0" indent="-361950" algn="l" rtl="0">
              <a:spcBef>
                <a:spcPts val="800"/>
              </a:spcBef>
              <a:spcAft>
                <a:spcPts val="0"/>
              </a:spcAft>
              <a:buClr>
                <a:schemeClr val="dk1"/>
              </a:buClr>
              <a:buSzPts val="2100"/>
              <a:buFont typeface="Arial"/>
              <a:buChar char="●"/>
            </a:pPr>
            <a:r>
              <a:rPr lang="en" sz="2100"/>
              <a:t>Can be dangerous because they are extremely powerful and highly addictive.</a:t>
            </a:r>
            <a:endParaRPr sz="2100"/>
          </a:p>
          <a:p>
            <a:pPr marL="0" lvl="0" indent="0" algn="l" rtl="0">
              <a:spcBef>
                <a:spcPts val="800"/>
              </a:spcBef>
              <a:spcAft>
                <a:spcPts val="0"/>
              </a:spcAft>
              <a:buNone/>
            </a:pPr>
            <a:endParaRPr sz="2100"/>
          </a:p>
          <a:p>
            <a:pPr marL="457200" lvl="0" indent="-361950" algn="l" rtl="0">
              <a:spcBef>
                <a:spcPts val="800"/>
              </a:spcBef>
              <a:spcAft>
                <a:spcPts val="0"/>
              </a:spcAft>
              <a:buClr>
                <a:schemeClr val="dk1"/>
              </a:buClr>
              <a:buSzPts val="2100"/>
              <a:buFont typeface="Arial"/>
              <a:buChar char="●"/>
            </a:pPr>
            <a:r>
              <a:rPr lang="en" sz="2100"/>
              <a:t>Common prescription opioids include: </a:t>
            </a:r>
            <a:endParaRPr sz="2100"/>
          </a:p>
          <a:p>
            <a:pPr marL="914400" lvl="1" indent="-336550" algn="l" rtl="0">
              <a:spcBef>
                <a:spcPts val="0"/>
              </a:spcBef>
              <a:spcAft>
                <a:spcPts val="0"/>
              </a:spcAft>
              <a:buClr>
                <a:schemeClr val="dk1"/>
              </a:buClr>
              <a:buSzPts val="1700"/>
              <a:buFont typeface="Arial"/>
              <a:buChar char="○"/>
            </a:pPr>
            <a:r>
              <a:rPr lang="en" sz="1700"/>
              <a:t>Hydrocodone (Vicodin)</a:t>
            </a:r>
            <a:endParaRPr sz="1700"/>
          </a:p>
          <a:p>
            <a:pPr marL="914400" lvl="1" indent="-336550" algn="l" rtl="0">
              <a:spcBef>
                <a:spcPts val="0"/>
              </a:spcBef>
              <a:spcAft>
                <a:spcPts val="0"/>
              </a:spcAft>
              <a:buClr>
                <a:schemeClr val="dk1"/>
              </a:buClr>
              <a:buSzPts val="1700"/>
              <a:buFont typeface="Arial"/>
              <a:buChar char="○"/>
            </a:pPr>
            <a:r>
              <a:rPr lang="en" sz="1700"/>
              <a:t>Oxycodone (OxyContin, Percocet)</a:t>
            </a:r>
            <a:endParaRPr sz="1700"/>
          </a:p>
          <a:p>
            <a:pPr marL="914400" lvl="1" indent="-336550" algn="l" rtl="0">
              <a:spcBef>
                <a:spcPts val="0"/>
              </a:spcBef>
              <a:spcAft>
                <a:spcPts val="0"/>
              </a:spcAft>
              <a:buClr>
                <a:schemeClr val="dk1"/>
              </a:buClr>
              <a:buSzPts val="1700"/>
              <a:buFont typeface="Arial"/>
              <a:buChar char="○"/>
            </a:pPr>
            <a:r>
              <a:rPr lang="en" sz="1700"/>
              <a:t>Codeine</a:t>
            </a:r>
            <a:endParaRPr sz="1700"/>
          </a:p>
          <a:p>
            <a:pPr marL="914400" lvl="1" indent="-336550" algn="l" rtl="0">
              <a:spcBef>
                <a:spcPts val="0"/>
              </a:spcBef>
              <a:spcAft>
                <a:spcPts val="0"/>
              </a:spcAft>
              <a:buClr>
                <a:schemeClr val="dk1"/>
              </a:buClr>
              <a:buSzPts val="1700"/>
              <a:buFont typeface="Arial"/>
              <a:buChar char="○"/>
            </a:pPr>
            <a:r>
              <a:rPr lang="en" sz="1700" b="1"/>
              <a:t>Fentanyl</a:t>
            </a:r>
            <a:endParaRPr sz="2000">
              <a:solidFill>
                <a:srgbClr val="434343"/>
              </a:solidFill>
              <a:latin typeface="Roboto"/>
              <a:ea typeface="Roboto"/>
              <a:cs typeface="Roboto"/>
              <a:sym typeface="Roboto"/>
            </a:endParaRPr>
          </a:p>
        </p:txBody>
      </p:sp>
      <p:sp>
        <p:nvSpPr>
          <p:cNvPr id="175" name="Google Shape;175;p22"/>
          <p:cNvSpPr txBox="1">
            <a:spLocks noGrp="1"/>
          </p:cNvSpPr>
          <p:nvPr>
            <p:ph type="sldNum" idx="12"/>
          </p:nvPr>
        </p:nvSpPr>
        <p:spPr>
          <a:xfrm>
            <a:off x="6667600" y="4604850"/>
            <a:ext cx="2168400" cy="273900"/>
          </a:xfrm>
          <a:prstGeom prst="rect">
            <a:avLst/>
          </a:prstGeom>
          <a:noFill/>
          <a:ln>
            <a:noFill/>
          </a:ln>
        </p:spPr>
        <p:txBody>
          <a:bodyPr spcFirstLastPara="1" wrap="square" lIns="68575" tIns="34275" rIns="68575" bIns="34275" anchor="ctr" anchorCtr="0">
            <a:noAutofit/>
          </a:bodyPr>
          <a:lstStyle/>
          <a:p>
            <a:pPr marL="0" lvl="0" indent="0" algn="r" rtl="0">
              <a:spcBef>
                <a:spcPts val="0"/>
              </a:spcBef>
              <a:spcAft>
                <a:spcPts val="0"/>
              </a:spcAft>
              <a:buClr>
                <a:srgbClr val="000000"/>
              </a:buClr>
              <a:buFont typeface="Arial"/>
              <a:buNone/>
            </a:pPr>
            <a:fld id="{00000000-1234-1234-1234-123412341234}" type="slidenum">
              <a:rPr lang="en" sz="1200">
                <a:latin typeface="Calibri" panose="020F0502020204030204" pitchFamily="34" charset="0"/>
                <a:ea typeface="Calibri" panose="020F0502020204030204" pitchFamily="34" charset="0"/>
                <a:cs typeface="Calibri" panose="020F0502020204030204" pitchFamily="34" charset="0"/>
              </a:rPr>
              <a:t>4</a:t>
            </a:fld>
            <a:endParaRPr sz="1200">
              <a:latin typeface="Calibri" panose="020F0502020204030204" pitchFamily="34" charset="0"/>
              <a:ea typeface="Calibri" panose="020F0502020204030204" pitchFamily="34" charset="0"/>
              <a:cs typeface="Calibri" panose="020F0502020204030204" pitchFamily="34" charset="0"/>
            </a:endParaRPr>
          </a:p>
        </p:txBody>
      </p:sp>
      <p:pic>
        <p:nvPicPr>
          <p:cNvPr id="176" name="Google Shape;176;p22" descr="Archivo:Walgreens Prescription Bottle.jpg - Wikipedia, la ..."/>
          <p:cNvPicPr preferRelativeResize="0"/>
          <p:nvPr/>
        </p:nvPicPr>
        <p:blipFill>
          <a:blip r:embed="rId3">
            <a:alphaModFix/>
          </a:blip>
          <a:stretch>
            <a:fillRect/>
          </a:stretch>
        </p:blipFill>
        <p:spPr>
          <a:xfrm>
            <a:off x="5881511" y="2844800"/>
            <a:ext cx="995914" cy="20339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23"/>
          <p:cNvSpPr txBox="1">
            <a:spLocks noGrp="1"/>
          </p:cNvSpPr>
          <p:nvPr>
            <p:ph type="title"/>
          </p:nvPr>
        </p:nvSpPr>
        <p:spPr>
          <a:xfrm>
            <a:off x="367500" y="492650"/>
            <a:ext cx="4045200" cy="2067425"/>
          </a:xfrm>
          <a:prstGeom prst="rect">
            <a:avLst/>
          </a:prstGeom>
          <a:solidFill>
            <a:schemeClr val="lt1"/>
          </a:solidFill>
        </p:spPr>
        <p:txBody>
          <a:bodyPr spcFirstLastPara="1" wrap="square" lIns="68575" tIns="34275" rIns="68575" bIns="34275" anchor="ctr" anchorCtr="0">
            <a:noAutofit/>
          </a:bodyPr>
          <a:lstStyle/>
          <a:p>
            <a:pPr marL="12700" algn="l">
              <a:lnSpc>
                <a:spcPct val="100000"/>
              </a:lnSpc>
              <a:spcBef>
                <a:spcPts val="100"/>
              </a:spcBef>
            </a:pPr>
            <a:r>
              <a:rPr lang="en-US" sz="1800" b="1" u="sng" dirty="0">
                <a:solidFill>
                  <a:schemeClr val="tx1"/>
                </a:solidFill>
              </a:rPr>
              <a:t>Opioid</a:t>
            </a:r>
            <a:r>
              <a:rPr lang="en-US" sz="1800" b="1" u="sng" spc="-75" dirty="0">
                <a:solidFill>
                  <a:schemeClr val="tx1"/>
                </a:solidFill>
              </a:rPr>
              <a:t> </a:t>
            </a:r>
            <a:r>
              <a:rPr lang="en-US" sz="1800" b="1" u="sng" dirty="0">
                <a:solidFill>
                  <a:schemeClr val="tx1"/>
                </a:solidFill>
              </a:rPr>
              <a:t>misuse</a:t>
            </a:r>
            <a:r>
              <a:rPr lang="en-US" sz="1800" b="1" u="sng" spc="-25" dirty="0">
                <a:solidFill>
                  <a:schemeClr val="tx1"/>
                </a:solidFill>
              </a:rPr>
              <a:t>: </a:t>
            </a:r>
            <a:r>
              <a:rPr lang="en-US" sz="1800" dirty="0">
                <a:solidFill>
                  <a:schemeClr val="tx1"/>
                </a:solidFill>
              </a:rPr>
              <a:t>the</a:t>
            </a:r>
            <a:r>
              <a:rPr lang="en-US" sz="1800" spc="-25" dirty="0">
                <a:solidFill>
                  <a:schemeClr val="tx1"/>
                </a:solidFill>
              </a:rPr>
              <a:t> </a:t>
            </a:r>
            <a:r>
              <a:rPr lang="en-US" sz="1800" dirty="0">
                <a:solidFill>
                  <a:schemeClr val="tx1"/>
                </a:solidFill>
              </a:rPr>
              <a:t>use</a:t>
            </a:r>
            <a:r>
              <a:rPr lang="en-US" sz="1800" spc="-20" dirty="0">
                <a:solidFill>
                  <a:schemeClr val="tx1"/>
                </a:solidFill>
              </a:rPr>
              <a:t> </a:t>
            </a:r>
            <a:r>
              <a:rPr lang="en-US" sz="1800" dirty="0">
                <a:solidFill>
                  <a:schemeClr val="tx1"/>
                </a:solidFill>
              </a:rPr>
              <a:t>of</a:t>
            </a:r>
            <a:r>
              <a:rPr lang="en-US" sz="1800" spc="-35" dirty="0">
                <a:solidFill>
                  <a:schemeClr val="tx1"/>
                </a:solidFill>
              </a:rPr>
              <a:t> </a:t>
            </a:r>
            <a:r>
              <a:rPr lang="en-US" sz="1800" dirty="0">
                <a:solidFill>
                  <a:schemeClr val="tx1"/>
                </a:solidFill>
              </a:rPr>
              <a:t>an</a:t>
            </a:r>
            <a:r>
              <a:rPr lang="en-US" sz="1800" spc="-35" dirty="0">
                <a:solidFill>
                  <a:schemeClr val="tx1"/>
                </a:solidFill>
              </a:rPr>
              <a:t> </a:t>
            </a:r>
            <a:r>
              <a:rPr lang="en-US" sz="1800" dirty="0">
                <a:solidFill>
                  <a:schemeClr val="tx1"/>
                </a:solidFill>
              </a:rPr>
              <a:t>opioid</a:t>
            </a:r>
            <a:r>
              <a:rPr lang="en-US" sz="1800" spc="-50" dirty="0">
                <a:solidFill>
                  <a:schemeClr val="tx1"/>
                </a:solidFill>
              </a:rPr>
              <a:t> </a:t>
            </a:r>
            <a:r>
              <a:rPr lang="en-US" sz="1800" dirty="0">
                <a:solidFill>
                  <a:schemeClr val="tx1"/>
                </a:solidFill>
              </a:rPr>
              <a:t>for</a:t>
            </a:r>
            <a:r>
              <a:rPr lang="en-US" sz="1800" spc="-30" dirty="0">
                <a:solidFill>
                  <a:schemeClr val="tx1"/>
                </a:solidFill>
              </a:rPr>
              <a:t> </a:t>
            </a:r>
            <a:r>
              <a:rPr lang="en-US" sz="1800" spc="-50" dirty="0">
                <a:solidFill>
                  <a:schemeClr val="tx1"/>
                </a:solidFill>
              </a:rPr>
              <a:t>a </a:t>
            </a:r>
            <a:r>
              <a:rPr lang="en-US" sz="1800" dirty="0">
                <a:solidFill>
                  <a:schemeClr val="tx1"/>
                </a:solidFill>
              </a:rPr>
              <a:t>purpose</a:t>
            </a:r>
            <a:r>
              <a:rPr lang="en-US" sz="1800" spc="-35" dirty="0">
                <a:solidFill>
                  <a:schemeClr val="tx1"/>
                </a:solidFill>
              </a:rPr>
              <a:t> </a:t>
            </a:r>
            <a:r>
              <a:rPr lang="en-US" sz="1800" dirty="0">
                <a:solidFill>
                  <a:schemeClr val="tx1"/>
                </a:solidFill>
              </a:rPr>
              <a:t>not</a:t>
            </a:r>
            <a:r>
              <a:rPr lang="en-US" sz="1800" spc="-55" dirty="0">
                <a:solidFill>
                  <a:schemeClr val="tx1"/>
                </a:solidFill>
              </a:rPr>
              <a:t> </a:t>
            </a:r>
            <a:r>
              <a:rPr lang="en-US" sz="1800" spc="-10" dirty="0">
                <a:solidFill>
                  <a:schemeClr val="tx1"/>
                </a:solidFill>
              </a:rPr>
              <a:t>consistent </a:t>
            </a:r>
            <a:r>
              <a:rPr lang="en-US" sz="1800" dirty="0">
                <a:solidFill>
                  <a:schemeClr val="tx1"/>
                </a:solidFill>
              </a:rPr>
              <a:t>with</a:t>
            </a:r>
            <a:r>
              <a:rPr lang="en-US" sz="1800" spc="-40" dirty="0">
                <a:solidFill>
                  <a:schemeClr val="tx1"/>
                </a:solidFill>
              </a:rPr>
              <a:t> </a:t>
            </a:r>
            <a:r>
              <a:rPr lang="en-US" sz="1800" dirty="0">
                <a:solidFill>
                  <a:schemeClr val="tx1"/>
                </a:solidFill>
              </a:rPr>
              <a:t>legal</a:t>
            </a:r>
            <a:r>
              <a:rPr lang="en-US" sz="1800" spc="-30" dirty="0">
                <a:solidFill>
                  <a:schemeClr val="tx1"/>
                </a:solidFill>
              </a:rPr>
              <a:t> </a:t>
            </a:r>
            <a:r>
              <a:rPr lang="en-US" sz="1800" dirty="0">
                <a:solidFill>
                  <a:schemeClr val="tx1"/>
                </a:solidFill>
              </a:rPr>
              <a:t>or</a:t>
            </a:r>
            <a:r>
              <a:rPr lang="en-US" sz="1800" spc="-40" dirty="0">
                <a:solidFill>
                  <a:schemeClr val="tx1"/>
                </a:solidFill>
              </a:rPr>
              <a:t> </a:t>
            </a:r>
            <a:r>
              <a:rPr lang="en-US" sz="1800" spc="-10" dirty="0">
                <a:solidFill>
                  <a:schemeClr val="tx1"/>
                </a:solidFill>
              </a:rPr>
              <a:t>medical guidelines</a:t>
            </a:r>
            <a:br>
              <a:rPr lang="en-US" sz="1800" spc="-10" dirty="0"/>
            </a:br>
            <a:br>
              <a:rPr lang="en-US" sz="1800" dirty="0"/>
            </a:br>
            <a:br>
              <a:rPr lang="en-US" sz="1800" dirty="0"/>
            </a:br>
            <a:endParaRPr sz="1800" dirty="0">
              <a:highlight>
                <a:srgbClr val="FFFF00"/>
              </a:highlight>
            </a:endParaRPr>
          </a:p>
        </p:txBody>
      </p:sp>
      <p:sp>
        <p:nvSpPr>
          <p:cNvPr id="187" name="Google Shape;187;p23"/>
          <p:cNvSpPr txBox="1">
            <a:spLocks noGrp="1"/>
          </p:cNvSpPr>
          <p:nvPr>
            <p:ph type="body" idx="2"/>
          </p:nvPr>
        </p:nvSpPr>
        <p:spPr>
          <a:xfrm>
            <a:off x="4939500" y="360475"/>
            <a:ext cx="3837000" cy="4399200"/>
          </a:xfrm>
          <a:prstGeom prst="rect">
            <a:avLst/>
          </a:prstGeom>
        </p:spPr>
        <p:txBody>
          <a:bodyPr spcFirstLastPara="1" wrap="square" lIns="68575" tIns="34275" rIns="68575" bIns="34275" anchor="t" anchorCtr="0">
            <a:normAutofit/>
          </a:bodyPr>
          <a:lstStyle/>
          <a:p>
            <a:pPr marL="0" lvl="0" indent="0" algn="l" rtl="0">
              <a:spcBef>
                <a:spcPts val="800"/>
              </a:spcBef>
              <a:spcAft>
                <a:spcPts val="0"/>
              </a:spcAft>
              <a:buNone/>
            </a:pPr>
            <a:r>
              <a:rPr lang="en" sz="2200" dirty="0">
                <a:solidFill>
                  <a:schemeClr val="bg1"/>
                </a:solidFill>
              </a:rPr>
              <a:t>People misuse prescription opioids by: </a:t>
            </a:r>
            <a:endParaRPr lang="en-US" sz="2200">
              <a:solidFill>
                <a:schemeClr val="bg1"/>
              </a:solidFill>
            </a:endParaRPr>
          </a:p>
          <a:p>
            <a:pPr marL="457200" lvl="0" indent="-368300" algn="l" rtl="0">
              <a:spcBef>
                <a:spcPts val="800"/>
              </a:spcBef>
              <a:spcAft>
                <a:spcPts val="0"/>
              </a:spcAft>
              <a:buSzPts val="2200"/>
              <a:buChar char="•"/>
            </a:pPr>
            <a:r>
              <a:rPr lang="en" sz="2200" dirty="0">
                <a:solidFill>
                  <a:schemeClr val="bg1"/>
                </a:solidFill>
              </a:rPr>
              <a:t>Taking the medicine in a way or dose other than prescribed.</a:t>
            </a:r>
            <a:endParaRPr sz="2200">
              <a:solidFill>
                <a:schemeClr val="bg1"/>
              </a:solidFill>
            </a:endParaRPr>
          </a:p>
          <a:p>
            <a:pPr marL="457200" lvl="0" indent="-368300" algn="l" rtl="0">
              <a:spcBef>
                <a:spcPts val="0"/>
              </a:spcBef>
              <a:spcAft>
                <a:spcPts val="0"/>
              </a:spcAft>
              <a:buSzPts val="2200"/>
              <a:buChar char="•"/>
            </a:pPr>
            <a:r>
              <a:rPr lang="en" sz="2200" dirty="0">
                <a:solidFill>
                  <a:schemeClr val="bg1"/>
                </a:solidFill>
              </a:rPr>
              <a:t>Taking someone else’s prescription medicine.</a:t>
            </a:r>
          </a:p>
          <a:p>
            <a:pPr marL="457200" lvl="0" indent="-368300" algn="l" rtl="0">
              <a:spcBef>
                <a:spcPts val="0"/>
              </a:spcBef>
              <a:spcAft>
                <a:spcPts val="0"/>
              </a:spcAft>
              <a:buSzPts val="2200"/>
              <a:buChar char="•"/>
            </a:pPr>
            <a:r>
              <a:rPr lang="en" sz="2200" dirty="0">
                <a:solidFill>
                  <a:schemeClr val="bg1"/>
                </a:solidFill>
              </a:rPr>
              <a:t>Taking medications for a non-medical reason</a:t>
            </a:r>
          </a:p>
          <a:p>
            <a:pPr marL="88900" lvl="0" indent="0" algn="l" rtl="0">
              <a:spcBef>
                <a:spcPts val="0"/>
              </a:spcBef>
              <a:spcAft>
                <a:spcPts val="0"/>
              </a:spcAft>
              <a:buSzPts val="2200"/>
              <a:buNone/>
            </a:pPr>
            <a:endParaRPr lang="en" sz="2200" dirty="0">
              <a:solidFill>
                <a:schemeClr val="bg1"/>
              </a:solidFill>
            </a:endParaRPr>
          </a:p>
          <a:p>
            <a:pPr marL="88900" indent="0" algn="ctr">
              <a:spcBef>
                <a:spcPts val="0"/>
              </a:spcBef>
              <a:buSzPts val="2200"/>
              <a:buNone/>
            </a:pPr>
            <a:r>
              <a:rPr lang="en" b="1" dirty="0">
                <a:solidFill>
                  <a:schemeClr val="bg1"/>
                </a:solidFill>
              </a:rPr>
              <a:t>How could this lead to increased rates of opioid overdoses?</a:t>
            </a:r>
            <a:endParaRPr b="1">
              <a:solidFill>
                <a:schemeClr val="bg1"/>
              </a:solidFill>
            </a:endParaRPr>
          </a:p>
        </p:txBody>
      </p:sp>
      <p:pic>
        <p:nvPicPr>
          <p:cNvPr id="188" name="Google Shape;188;p23" descr="Pills and pill bottles. "/>
          <p:cNvPicPr preferRelativeResize="0"/>
          <p:nvPr/>
        </p:nvPicPr>
        <p:blipFill>
          <a:blip r:embed="rId3">
            <a:alphaModFix/>
          </a:blip>
          <a:stretch>
            <a:fillRect/>
          </a:stretch>
        </p:blipFill>
        <p:spPr>
          <a:xfrm>
            <a:off x="743075" y="2715600"/>
            <a:ext cx="3308349" cy="2196951"/>
          </a:xfrm>
          <a:prstGeom prst="rect">
            <a:avLst/>
          </a:prstGeom>
          <a:noFill/>
          <a:ln>
            <a:noFill/>
          </a:ln>
        </p:spPr>
      </p:pic>
      <p:sp>
        <p:nvSpPr>
          <p:cNvPr id="2" name="Slide Number Placeholder 1">
            <a:extLst>
              <a:ext uri="{FF2B5EF4-FFF2-40B4-BE49-F238E27FC236}">
                <a16:creationId xmlns:a16="http://schemas.microsoft.com/office/drawing/2014/main" id="{B1779DCB-94FC-5A12-9164-C0F0ECFA76E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z="1200" smtClean="0">
                <a:solidFill>
                  <a:schemeClr val="bg1"/>
                </a:solidFill>
                <a:latin typeface="Calibri" panose="020F0502020204030204" pitchFamily="34" charset="0"/>
                <a:ea typeface="Calibri" panose="020F0502020204030204" pitchFamily="34" charset="0"/>
                <a:cs typeface="Calibri" panose="020F0502020204030204" pitchFamily="34" charset="0"/>
              </a:rPr>
              <a:t>5</a:t>
            </a:fld>
            <a:endParaRPr lang="en" sz="120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24"/>
          <p:cNvSpPr txBox="1">
            <a:spLocks noGrp="1"/>
          </p:cNvSpPr>
          <p:nvPr>
            <p:ph type="title"/>
          </p:nvPr>
        </p:nvSpPr>
        <p:spPr>
          <a:xfrm>
            <a:off x="311700" y="93225"/>
            <a:ext cx="8520600" cy="924600"/>
          </a:xfrm>
          <a:prstGeom prst="rect">
            <a:avLst/>
          </a:prstGeom>
        </p:spPr>
        <p:txBody>
          <a:bodyPr spcFirstLastPara="1" wrap="square" lIns="68575" tIns="34275" rIns="68575" bIns="34275" anchor="b" anchorCtr="0">
            <a:normAutofit/>
          </a:bodyPr>
          <a:lstStyle/>
          <a:p>
            <a:pPr marL="0" lvl="0" indent="0" algn="l" rtl="0">
              <a:spcBef>
                <a:spcPts val="0"/>
              </a:spcBef>
              <a:spcAft>
                <a:spcPts val="0"/>
              </a:spcAft>
              <a:buNone/>
            </a:pPr>
            <a:r>
              <a:rPr lang="en" b="1" dirty="0"/>
              <a:t>Synthetic</a:t>
            </a:r>
            <a:r>
              <a:rPr lang="en" dirty="0"/>
              <a:t> Opioids and Fentanyl</a:t>
            </a:r>
            <a:endParaRPr dirty="0"/>
          </a:p>
        </p:txBody>
      </p:sp>
      <p:sp>
        <p:nvSpPr>
          <p:cNvPr id="189" name="Google Shape;189;p24">
            <a:extLst>
              <a:ext uri="{C183D7F6-B498-43B3-948B-1728B52AA6E4}">
                <adec:decorative xmlns:adec="http://schemas.microsoft.com/office/drawing/2017/decorative" val="1"/>
              </a:ext>
            </a:extLst>
          </p:cNvPr>
          <p:cNvSpPr/>
          <p:nvPr/>
        </p:nvSpPr>
        <p:spPr>
          <a:xfrm>
            <a:off x="432350" y="1304875"/>
            <a:ext cx="2469300" cy="607800"/>
          </a:xfrm>
          <a:prstGeom prst="rect">
            <a:avLst/>
          </a:prstGeom>
          <a:solidFill>
            <a:schemeClr val="accent1"/>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90" name="Google Shape;190;p24"/>
          <p:cNvSpPr txBox="1">
            <a:spLocks noGrp="1"/>
          </p:cNvSpPr>
          <p:nvPr>
            <p:ph type="body" idx="4294967295"/>
          </p:nvPr>
        </p:nvSpPr>
        <p:spPr>
          <a:xfrm>
            <a:off x="432350" y="1451576"/>
            <a:ext cx="2257200" cy="314400"/>
          </a:xfrm>
          <a:prstGeom prst="rect">
            <a:avLst/>
          </a:prstGeom>
        </p:spPr>
        <p:txBody>
          <a:bodyPr spcFirstLastPara="1" wrap="square" lIns="68575" tIns="34275" rIns="68575" bIns="34275" anchor="ctr" anchorCtr="0">
            <a:noAutofit/>
          </a:bodyPr>
          <a:lstStyle/>
          <a:p>
            <a:pPr marL="0" lvl="0" indent="0" algn="l" rtl="0">
              <a:lnSpc>
                <a:spcPct val="80000"/>
              </a:lnSpc>
              <a:spcBef>
                <a:spcPts val="800"/>
              </a:spcBef>
              <a:spcAft>
                <a:spcPts val="0"/>
              </a:spcAft>
              <a:buNone/>
            </a:pPr>
            <a:r>
              <a:rPr lang="en" sz="2200" b="1">
                <a:solidFill>
                  <a:schemeClr val="lt1"/>
                </a:solidFill>
              </a:rPr>
              <a:t>How it’s made:</a:t>
            </a:r>
            <a:endParaRPr sz="2200" b="1">
              <a:solidFill>
                <a:schemeClr val="lt1"/>
              </a:solidFill>
            </a:endParaRPr>
          </a:p>
        </p:txBody>
      </p:sp>
      <p:sp>
        <p:nvSpPr>
          <p:cNvPr id="191" name="Google Shape;191;p24"/>
          <p:cNvSpPr txBox="1">
            <a:spLocks noGrp="1"/>
          </p:cNvSpPr>
          <p:nvPr>
            <p:ph type="body" idx="4294967295"/>
          </p:nvPr>
        </p:nvSpPr>
        <p:spPr>
          <a:xfrm>
            <a:off x="432350" y="1912651"/>
            <a:ext cx="2471700" cy="2881324"/>
          </a:xfrm>
          <a:prstGeom prst="rect">
            <a:avLst/>
          </a:prstGeom>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lvl="0" indent="0" algn="l" rtl="0">
              <a:spcBef>
                <a:spcPts val="800"/>
              </a:spcBef>
              <a:spcAft>
                <a:spcPts val="0"/>
              </a:spcAft>
              <a:buNone/>
            </a:pPr>
            <a:r>
              <a:rPr lang="en" sz="1600" b="1" dirty="0"/>
              <a:t>Pharmaceutical</a:t>
            </a:r>
            <a:r>
              <a:rPr lang="en" sz="1600" dirty="0"/>
              <a:t>:</a:t>
            </a:r>
            <a:endParaRPr sz="1600" dirty="0"/>
          </a:p>
          <a:p>
            <a:pPr marL="0" lvl="0" indent="0" algn="l" rtl="0">
              <a:spcBef>
                <a:spcPts val="800"/>
              </a:spcBef>
              <a:spcAft>
                <a:spcPts val="0"/>
              </a:spcAft>
              <a:buNone/>
            </a:pPr>
            <a:r>
              <a:rPr lang="en" sz="1600" dirty="0"/>
              <a:t>Prescribed and obtained from a licensed physician or pharmacy; created in a quality controlled facility. </a:t>
            </a:r>
            <a:endParaRPr sz="1600" dirty="0"/>
          </a:p>
          <a:p>
            <a:pPr marL="0" lvl="0" indent="0" algn="l" rtl="0">
              <a:spcBef>
                <a:spcPts val="800"/>
              </a:spcBef>
              <a:spcAft>
                <a:spcPts val="0"/>
              </a:spcAft>
              <a:buNone/>
            </a:pPr>
            <a:r>
              <a:rPr lang="en" sz="1600" b="1" dirty="0"/>
              <a:t>Illicitly Manufactured:</a:t>
            </a:r>
            <a:endParaRPr sz="1600" b="1" dirty="0"/>
          </a:p>
          <a:p>
            <a:pPr marL="0" lvl="0" indent="0" algn="l" rtl="0">
              <a:spcBef>
                <a:spcPts val="800"/>
              </a:spcBef>
              <a:spcAft>
                <a:spcPts val="0"/>
              </a:spcAft>
              <a:buNone/>
            </a:pPr>
            <a:r>
              <a:rPr lang="en" sz="1600" dirty="0"/>
              <a:t>Made and distributed through illegal drug markets with no quality control or safety measures.</a:t>
            </a:r>
            <a:endParaRPr sz="1600" dirty="0"/>
          </a:p>
          <a:p>
            <a:pPr marL="0" lvl="0" indent="0" algn="l" rtl="0">
              <a:spcBef>
                <a:spcPts val="800"/>
              </a:spcBef>
              <a:spcAft>
                <a:spcPts val="0"/>
              </a:spcAft>
              <a:buNone/>
            </a:pPr>
            <a:endParaRPr b="1" dirty="0"/>
          </a:p>
        </p:txBody>
      </p:sp>
      <p:sp>
        <p:nvSpPr>
          <p:cNvPr id="192" name="Google Shape;192;p24">
            <a:extLst>
              <a:ext uri="{C183D7F6-B498-43B3-948B-1728B52AA6E4}">
                <adec:decorative xmlns:adec="http://schemas.microsoft.com/office/drawing/2017/decorative" val="1"/>
              </a:ext>
            </a:extLst>
          </p:cNvPr>
          <p:cNvSpPr/>
          <p:nvPr/>
        </p:nvSpPr>
        <p:spPr>
          <a:xfrm>
            <a:off x="3044777" y="1304875"/>
            <a:ext cx="2760600" cy="607800"/>
          </a:xfrm>
          <a:prstGeom prst="rect">
            <a:avLst/>
          </a:prstGeom>
          <a:solidFill>
            <a:schemeClr val="accent1"/>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93" name="Google Shape;193;p24"/>
          <p:cNvSpPr txBox="1">
            <a:spLocks noGrp="1"/>
          </p:cNvSpPr>
          <p:nvPr>
            <p:ph type="body" idx="4294967295"/>
          </p:nvPr>
        </p:nvSpPr>
        <p:spPr>
          <a:xfrm>
            <a:off x="3336150" y="1451576"/>
            <a:ext cx="2257200" cy="314400"/>
          </a:xfrm>
          <a:prstGeom prst="rect">
            <a:avLst/>
          </a:prstGeom>
          <a:solidFill>
            <a:schemeClr val="accent1"/>
          </a:solidFill>
        </p:spPr>
        <p:txBody>
          <a:bodyPr spcFirstLastPara="1" wrap="square" lIns="68575" tIns="34275" rIns="68575" bIns="34275" anchor="ctr" anchorCtr="0">
            <a:noAutofit/>
          </a:bodyPr>
          <a:lstStyle/>
          <a:p>
            <a:pPr marL="0" lvl="0" indent="0" algn="l" rtl="0">
              <a:lnSpc>
                <a:spcPct val="100000"/>
              </a:lnSpc>
              <a:spcBef>
                <a:spcPts val="800"/>
              </a:spcBef>
              <a:spcAft>
                <a:spcPts val="0"/>
              </a:spcAft>
              <a:buNone/>
            </a:pPr>
            <a:r>
              <a:rPr lang="en" sz="2200" b="1">
                <a:solidFill>
                  <a:schemeClr val="lt1"/>
                </a:solidFill>
              </a:rPr>
              <a:t>What is fentanyl?</a:t>
            </a:r>
            <a:endParaRPr sz="2200" b="1">
              <a:solidFill>
                <a:schemeClr val="lt1"/>
              </a:solidFill>
            </a:endParaRPr>
          </a:p>
        </p:txBody>
      </p:sp>
      <p:sp>
        <p:nvSpPr>
          <p:cNvPr id="194" name="Google Shape;194;p24"/>
          <p:cNvSpPr txBox="1">
            <a:spLocks noGrp="1"/>
          </p:cNvSpPr>
          <p:nvPr>
            <p:ph type="body" idx="4294967295"/>
          </p:nvPr>
        </p:nvSpPr>
        <p:spPr>
          <a:xfrm>
            <a:off x="3044777" y="1912651"/>
            <a:ext cx="2760600" cy="2881324"/>
          </a:xfrm>
          <a:prstGeom prst="rect">
            <a:avLst/>
          </a:prstGeom>
          <a:ln w="9525" cap="flat" cmpd="sng">
            <a:solidFill>
              <a:srgbClr val="000000"/>
            </a:solidFill>
            <a:prstDash val="solid"/>
            <a:round/>
            <a:headEnd type="none" w="sm" len="sm"/>
            <a:tailEnd type="none" w="sm" len="sm"/>
          </a:ln>
        </p:spPr>
        <p:txBody>
          <a:bodyPr spcFirstLastPara="1" wrap="square" lIns="68575" tIns="34275" rIns="68575" bIns="34275" anchor="t" anchorCtr="0">
            <a:normAutofit fontScale="92500" lnSpcReduction="10000"/>
          </a:bodyPr>
          <a:lstStyle/>
          <a:p>
            <a:pPr marL="0" lvl="0" indent="0" algn="l" rtl="0">
              <a:lnSpc>
                <a:spcPct val="100000"/>
              </a:lnSpc>
              <a:spcBef>
                <a:spcPts val="0"/>
              </a:spcBef>
              <a:spcAft>
                <a:spcPts val="0"/>
              </a:spcAft>
              <a:buNone/>
            </a:pPr>
            <a:r>
              <a:rPr lang="en" sz="1700" b="1" dirty="0"/>
              <a:t>A powerful synthetic opioid that is highly addictive and can cause overdose or death</a:t>
            </a:r>
            <a:endParaRPr sz="1700" b="1" dirty="0"/>
          </a:p>
          <a:p>
            <a:pPr marL="0" lvl="0" indent="0" algn="l" rtl="0">
              <a:lnSpc>
                <a:spcPct val="100000"/>
              </a:lnSpc>
              <a:spcBef>
                <a:spcPts val="0"/>
              </a:spcBef>
              <a:spcAft>
                <a:spcPts val="0"/>
              </a:spcAft>
              <a:buNone/>
            </a:pPr>
            <a:endParaRPr sz="1700" dirty="0">
              <a:solidFill>
                <a:schemeClr val="tx1"/>
              </a:solidFill>
            </a:endParaRPr>
          </a:p>
          <a:p>
            <a:pPr marL="0" lvl="0" indent="0" algn="l" rtl="0">
              <a:lnSpc>
                <a:spcPct val="100000"/>
              </a:lnSpc>
              <a:spcBef>
                <a:spcPts val="0"/>
              </a:spcBef>
              <a:spcAft>
                <a:spcPts val="0"/>
              </a:spcAft>
              <a:buNone/>
            </a:pPr>
            <a:r>
              <a:rPr lang="en-US" sz="1700" dirty="0">
                <a:solidFill>
                  <a:schemeClr val="tx1"/>
                </a:solidFill>
              </a:rPr>
              <a:t>People making and selling </a:t>
            </a:r>
            <a:r>
              <a:rPr lang="en" sz="1700" b="1" dirty="0">
                <a:solidFill>
                  <a:schemeClr val="tx1"/>
                </a:solidFill>
              </a:rPr>
              <a:t>fake/counterfeit pills </a:t>
            </a:r>
            <a:r>
              <a:rPr lang="en-US" sz="1700" dirty="0">
                <a:solidFill>
                  <a:schemeClr val="tx1"/>
                </a:solidFill>
              </a:rPr>
              <a:t>make more money and create more product by adding fentanyl.</a:t>
            </a:r>
          </a:p>
          <a:p>
            <a:pPr marL="0" lvl="0" indent="0">
              <a:lnSpc>
                <a:spcPct val="100000"/>
              </a:lnSpc>
              <a:buNone/>
            </a:pPr>
            <a:r>
              <a:rPr lang="en-US" sz="1700" dirty="0">
                <a:solidFill>
                  <a:schemeClr val="tx1"/>
                </a:solidFill>
              </a:rPr>
              <a:t>Many pills seized by law enforcement are fake and contain a lethal amount of fentanyl. </a:t>
            </a:r>
          </a:p>
          <a:p>
            <a:pPr marL="0" lvl="0" indent="0">
              <a:lnSpc>
                <a:spcPct val="100000"/>
              </a:lnSpc>
              <a:buNone/>
            </a:pPr>
            <a:endParaRPr lang="en-US" sz="1600" dirty="0"/>
          </a:p>
          <a:p>
            <a:pPr marL="0" lvl="0" indent="0" algn="l" rtl="0">
              <a:lnSpc>
                <a:spcPct val="100000"/>
              </a:lnSpc>
              <a:spcBef>
                <a:spcPts val="0"/>
              </a:spcBef>
              <a:spcAft>
                <a:spcPts val="0"/>
              </a:spcAft>
              <a:buNone/>
            </a:pPr>
            <a:endParaRPr sz="1750" dirty="0"/>
          </a:p>
          <a:p>
            <a:pPr marL="0" lvl="0" indent="0" algn="l" rtl="0">
              <a:spcBef>
                <a:spcPts val="800"/>
              </a:spcBef>
              <a:spcAft>
                <a:spcPts val="800"/>
              </a:spcAft>
              <a:buNone/>
            </a:pPr>
            <a:endParaRPr sz="1200" dirty="0"/>
          </a:p>
        </p:txBody>
      </p:sp>
      <p:sp>
        <p:nvSpPr>
          <p:cNvPr id="195" name="Google Shape;195;p24">
            <a:extLst>
              <a:ext uri="{C183D7F6-B498-43B3-948B-1728B52AA6E4}">
                <adec:decorative xmlns:adec="http://schemas.microsoft.com/office/drawing/2017/decorative" val="1"/>
              </a:ext>
            </a:extLst>
          </p:cNvPr>
          <p:cNvSpPr/>
          <p:nvPr/>
        </p:nvSpPr>
        <p:spPr>
          <a:xfrm>
            <a:off x="5948502" y="1304875"/>
            <a:ext cx="2760600" cy="607800"/>
          </a:xfrm>
          <a:prstGeom prst="rect">
            <a:avLst/>
          </a:prstGeom>
          <a:solidFill>
            <a:schemeClr val="accent1"/>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96" name="Google Shape;196;p24"/>
          <p:cNvSpPr txBox="1">
            <a:spLocks noGrp="1"/>
          </p:cNvSpPr>
          <p:nvPr>
            <p:ph type="body" idx="4294967295"/>
          </p:nvPr>
        </p:nvSpPr>
        <p:spPr>
          <a:xfrm>
            <a:off x="6254233" y="1451576"/>
            <a:ext cx="2257200" cy="314400"/>
          </a:xfrm>
          <a:prstGeom prst="rect">
            <a:avLst/>
          </a:prstGeom>
        </p:spPr>
        <p:txBody>
          <a:bodyPr spcFirstLastPara="1" wrap="square" lIns="68575" tIns="34275" rIns="68575" bIns="34275" anchor="ctr" anchorCtr="0">
            <a:noAutofit/>
          </a:bodyPr>
          <a:lstStyle/>
          <a:p>
            <a:pPr marL="0" lvl="0" indent="0" algn="l" rtl="0">
              <a:lnSpc>
                <a:spcPct val="80000"/>
              </a:lnSpc>
              <a:spcBef>
                <a:spcPts val="800"/>
              </a:spcBef>
              <a:spcAft>
                <a:spcPts val="0"/>
              </a:spcAft>
              <a:buNone/>
            </a:pPr>
            <a:r>
              <a:rPr lang="en" sz="2200" b="1">
                <a:solidFill>
                  <a:schemeClr val="lt1"/>
                </a:solidFill>
              </a:rPr>
              <a:t>Impacts:</a:t>
            </a:r>
            <a:endParaRPr sz="2200" b="1">
              <a:solidFill>
                <a:schemeClr val="lt1"/>
              </a:solidFill>
            </a:endParaRPr>
          </a:p>
        </p:txBody>
      </p:sp>
      <p:sp>
        <p:nvSpPr>
          <p:cNvPr id="197" name="Google Shape;197;p24"/>
          <p:cNvSpPr txBox="1">
            <a:spLocks noGrp="1"/>
          </p:cNvSpPr>
          <p:nvPr>
            <p:ph type="body" idx="4294967295"/>
          </p:nvPr>
        </p:nvSpPr>
        <p:spPr>
          <a:xfrm>
            <a:off x="5946104" y="1912676"/>
            <a:ext cx="2760600" cy="2881324"/>
          </a:xfrm>
          <a:prstGeom prst="rect">
            <a:avLst/>
          </a:prstGeom>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lvl="0" indent="0" algn="l" rtl="0">
              <a:spcBef>
                <a:spcPts val="800"/>
              </a:spcBef>
              <a:spcAft>
                <a:spcPts val="0"/>
              </a:spcAft>
              <a:buNone/>
            </a:pPr>
            <a:r>
              <a:rPr lang="en" sz="1600" b="1" dirty="0"/>
              <a:t>Overdoses and Deaths</a:t>
            </a:r>
            <a:endParaRPr sz="1600" b="1" dirty="0"/>
          </a:p>
          <a:p>
            <a:pPr marL="0" indent="0">
              <a:lnSpc>
                <a:spcPct val="100000"/>
              </a:lnSpc>
              <a:buNone/>
            </a:pPr>
            <a:r>
              <a:rPr lang="en-US" sz="1600" dirty="0">
                <a:solidFill>
                  <a:schemeClr val="tx1"/>
                </a:solidFill>
              </a:rPr>
              <a:t>Among teens, </a:t>
            </a:r>
            <a:r>
              <a:rPr lang="en-US" sz="1600" b="1" dirty="0">
                <a:solidFill>
                  <a:schemeClr val="tx1"/>
                </a:solidFill>
              </a:rPr>
              <a:t>overdose deaths </a:t>
            </a:r>
            <a:r>
              <a:rPr lang="en-US" sz="1600" dirty="0">
                <a:solidFill>
                  <a:schemeClr val="tx1"/>
                </a:solidFill>
              </a:rPr>
              <a:t>related to synthetic opioids, like fentanyl, have dramatically increased since 2019.</a:t>
            </a:r>
          </a:p>
          <a:p>
            <a:pPr marL="0" lvl="0" indent="0" algn="l" rtl="0">
              <a:lnSpc>
                <a:spcPct val="100000"/>
              </a:lnSpc>
              <a:spcBef>
                <a:spcPts val="800"/>
              </a:spcBef>
              <a:spcAft>
                <a:spcPts val="0"/>
              </a:spcAft>
              <a:buNone/>
            </a:pPr>
            <a:endParaRPr lang="en" sz="1600" dirty="0"/>
          </a:p>
          <a:p>
            <a:pPr marL="0" lvl="0" indent="0" algn="l" rtl="0">
              <a:spcBef>
                <a:spcPts val="800"/>
              </a:spcBef>
              <a:spcAft>
                <a:spcPts val="800"/>
              </a:spcAft>
              <a:buNone/>
            </a:pPr>
            <a:endParaRPr sz="1600" dirty="0"/>
          </a:p>
        </p:txBody>
      </p:sp>
      <p:sp>
        <p:nvSpPr>
          <p:cNvPr id="2" name="Slide Number Placeholder 1">
            <a:extLst>
              <a:ext uri="{FF2B5EF4-FFF2-40B4-BE49-F238E27FC236}">
                <a16:creationId xmlns:a16="http://schemas.microsoft.com/office/drawing/2014/main" id="{7E5058F9-759D-6526-401F-CCA6C662F579}"/>
              </a:ext>
            </a:extLst>
          </p:cNvPr>
          <p:cNvSpPr>
            <a:spLocks noGrp="1"/>
          </p:cNvSpPr>
          <p:nvPr>
            <p:ph type="sldNum" idx="12"/>
          </p:nvPr>
        </p:nvSpPr>
        <p:spPr>
          <a:xfrm>
            <a:off x="8404075" y="4656675"/>
            <a:ext cx="548700" cy="393600"/>
          </a:xfrm>
        </p:spPr>
        <p:txBody>
          <a:bodyPr/>
          <a:lstStyle/>
          <a:p>
            <a:pPr marL="0" lvl="0" indent="0" algn="r" rtl="0">
              <a:spcBef>
                <a:spcPts val="0"/>
              </a:spcBef>
              <a:spcAft>
                <a:spcPts val="0"/>
              </a:spcAft>
              <a:buNone/>
            </a:pPr>
            <a:fld id="{00000000-1234-1234-1234-123412341234}" type="slidenum">
              <a:rPr lang="en" sz="1200" smtClean="0">
                <a:solidFill>
                  <a:schemeClr val="tx1"/>
                </a:solidFill>
                <a:latin typeface="Calibri" panose="020F0502020204030204" pitchFamily="34" charset="0"/>
                <a:ea typeface="Calibri" panose="020F0502020204030204" pitchFamily="34" charset="0"/>
                <a:cs typeface="Calibri" panose="020F0502020204030204" pitchFamily="34" charset="0"/>
              </a:rPr>
              <a:t>6</a:t>
            </a:fld>
            <a:endParaRPr lang="en" sz="12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21"/>
          <p:cNvSpPr txBox="1">
            <a:spLocks noGrp="1"/>
          </p:cNvSpPr>
          <p:nvPr>
            <p:ph type="title"/>
          </p:nvPr>
        </p:nvSpPr>
        <p:spPr>
          <a:xfrm>
            <a:off x="537883" y="584734"/>
            <a:ext cx="2949000" cy="1894200"/>
          </a:xfrm>
          <a:prstGeom prst="rect">
            <a:avLst/>
          </a:prstGeom>
        </p:spPr>
        <p:txBody>
          <a:bodyPr spcFirstLastPara="1" wrap="square" lIns="68575" tIns="34275" rIns="68575" bIns="34275" anchor="t" anchorCtr="0">
            <a:normAutofit fontScale="90000"/>
          </a:bodyPr>
          <a:lstStyle/>
          <a:p>
            <a:pPr marL="0" lvl="0" indent="0" algn="l" rtl="0">
              <a:spcBef>
                <a:spcPts val="0"/>
              </a:spcBef>
              <a:spcAft>
                <a:spcPts val="0"/>
              </a:spcAft>
              <a:buNone/>
            </a:pPr>
            <a:r>
              <a:rPr lang="en" sz="3600" dirty="0"/>
              <a:t>Why are we talking about opioids and fentanyl?</a:t>
            </a:r>
            <a:endParaRPr sz="3600" dirty="0">
              <a:latin typeface="Calibri"/>
              <a:ea typeface="Calibri"/>
              <a:cs typeface="Calibri"/>
              <a:sym typeface="Calibri"/>
            </a:endParaRPr>
          </a:p>
        </p:txBody>
      </p:sp>
      <p:sp>
        <p:nvSpPr>
          <p:cNvPr id="167" name="Google Shape;167;p21"/>
          <p:cNvSpPr txBox="1"/>
          <p:nvPr/>
        </p:nvSpPr>
        <p:spPr>
          <a:xfrm>
            <a:off x="8131800" y="4604845"/>
            <a:ext cx="579600" cy="28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lt1"/>
                </a:solidFill>
                <a:latin typeface="Roboto"/>
                <a:ea typeface="Roboto"/>
                <a:cs typeface="Roboto"/>
                <a:sym typeface="Roboto"/>
              </a:rPr>
              <a:t>2023</a:t>
            </a:r>
            <a:endParaRPr sz="1200" dirty="0">
              <a:solidFill>
                <a:schemeClr val="lt1"/>
              </a:solidFill>
              <a:latin typeface="Roboto"/>
              <a:ea typeface="Roboto"/>
              <a:cs typeface="Roboto"/>
              <a:sym typeface="Roboto"/>
            </a:endParaRPr>
          </a:p>
        </p:txBody>
      </p:sp>
      <p:sp>
        <p:nvSpPr>
          <p:cNvPr id="2" name="Slide Number Placeholder 1">
            <a:extLst>
              <a:ext uri="{FF2B5EF4-FFF2-40B4-BE49-F238E27FC236}">
                <a16:creationId xmlns:a16="http://schemas.microsoft.com/office/drawing/2014/main" id="{A6B84361-C6A0-0A43-A7E5-DC68B0E1FD7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z="1200" smtClean="0">
                <a:latin typeface="Calibri" panose="020F0502020204030204" pitchFamily="34" charset="0"/>
                <a:ea typeface="Calibri" panose="020F0502020204030204" pitchFamily="34" charset="0"/>
                <a:cs typeface="Calibri" panose="020F0502020204030204" pitchFamily="34" charset="0"/>
              </a:rPr>
              <a:t>7</a:t>
            </a:fld>
            <a:endParaRPr lang="en" sz="1200" dirty="0">
              <a:latin typeface="Calibri" panose="020F0502020204030204" pitchFamily="34" charset="0"/>
              <a:ea typeface="Calibri" panose="020F0502020204030204" pitchFamily="34" charset="0"/>
              <a:cs typeface="Calibri" panose="020F0502020204030204" pitchFamily="34" charset="0"/>
            </a:endParaRPr>
          </a:p>
        </p:txBody>
      </p:sp>
      <p:pic>
        <p:nvPicPr>
          <p:cNvPr id="3" name="Google Shape;142;p18" descr="Authentic Adderall and fake Adderall. ">
            <a:extLst>
              <a:ext uri="{FF2B5EF4-FFF2-40B4-BE49-F238E27FC236}">
                <a16:creationId xmlns:a16="http://schemas.microsoft.com/office/drawing/2014/main" id="{22926A6C-850B-EC96-0FE4-797AC76EFDE3}"/>
              </a:ext>
            </a:extLst>
          </p:cNvPr>
          <p:cNvPicPr preferRelativeResize="0"/>
          <p:nvPr/>
        </p:nvPicPr>
        <p:blipFill>
          <a:blip r:embed="rId3">
            <a:alphaModFix/>
          </a:blip>
          <a:stretch>
            <a:fillRect/>
          </a:stretch>
        </p:blipFill>
        <p:spPr>
          <a:xfrm>
            <a:off x="4057650" y="2249485"/>
            <a:ext cx="4800600" cy="224165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25"/>
          <p:cNvSpPr txBox="1">
            <a:spLocks noGrp="1"/>
          </p:cNvSpPr>
          <p:nvPr>
            <p:ph type="title"/>
          </p:nvPr>
        </p:nvSpPr>
        <p:spPr>
          <a:xfrm>
            <a:off x="537882" y="342900"/>
            <a:ext cx="8088300" cy="769800"/>
          </a:xfrm>
          <a:prstGeom prst="rect">
            <a:avLst/>
          </a:prstGeom>
        </p:spPr>
        <p:txBody>
          <a:bodyPr spcFirstLastPara="1" wrap="square" lIns="68575" tIns="34275" rIns="68575" bIns="34275" anchor="b" anchorCtr="0">
            <a:normAutofit fontScale="90000"/>
          </a:bodyPr>
          <a:lstStyle/>
          <a:p>
            <a:pPr marL="0" lvl="0" indent="0" algn="l" rtl="0">
              <a:spcBef>
                <a:spcPts val="0"/>
              </a:spcBef>
              <a:spcAft>
                <a:spcPts val="0"/>
              </a:spcAft>
              <a:buNone/>
            </a:pPr>
            <a:r>
              <a:rPr lang="en" dirty="0"/>
              <a:t>How do you think our community has been impacted by opioids/fentanyl?</a:t>
            </a:r>
            <a:endParaRPr dirty="0"/>
          </a:p>
        </p:txBody>
      </p:sp>
      <p:pic>
        <p:nvPicPr>
          <p:cNvPr id="203" name="Google Shape;203;p25" descr="Sign showing National Opioid Crisis Community Summit"/>
          <p:cNvPicPr preferRelativeResize="0"/>
          <p:nvPr/>
        </p:nvPicPr>
        <p:blipFill>
          <a:blip r:embed="rId3">
            <a:alphaModFix/>
          </a:blip>
          <a:stretch>
            <a:fillRect/>
          </a:stretch>
        </p:blipFill>
        <p:spPr>
          <a:xfrm>
            <a:off x="1981248" y="1369225"/>
            <a:ext cx="4923651" cy="3284025"/>
          </a:xfrm>
          <a:prstGeom prst="rect">
            <a:avLst/>
          </a:prstGeom>
          <a:noFill/>
          <a:ln>
            <a:noFill/>
          </a:ln>
        </p:spPr>
      </p:pic>
      <p:sp>
        <p:nvSpPr>
          <p:cNvPr id="2" name="Slide Number Placeholder 1">
            <a:extLst>
              <a:ext uri="{FF2B5EF4-FFF2-40B4-BE49-F238E27FC236}">
                <a16:creationId xmlns:a16="http://schemas.microsoft.com/office/drawing/2014/main" id="{8299FFA3-7752-EA8A-D88F-83E0388C9D4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8</a:t>
            </a:fld>
            <a:endParaRPr lang="en"/>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A526F-559F-2072-D18B-877A6847DAF7}"/>
              </a:ext>
            </a:extLst>
          </p:cNvPr>
          <p:cNvSpPr>
            <a:spLocks noGrp="1"/>
          </p:cNvSpPr>
          <p:nvPr>
            <p:ph type="title"/>
          </p:nvPr>
        </p:nvSpPr>
        <p:spPr/>
        <p:txBody>
          <a:bodyPr/>
          <a:lstStyle/>
          <a:p>
            <a:r>
              <a:rPr lang="en-US" dirty="0"/>
              <a:t>Oregon Overdose Deaths July 2019-June 2024</a:t>
            </a:r>
          </a:p>
        </p:txBody>
      </p:sp>
      <p:sp>
        <p:nvSpPr>
          <p:cNvPr id="3" name="Slide Number Placeholder 2">
            <a:extLst>
              <a:ext uri="{FF2B5EF4-FFF2-40B4-BE49-F238E27FC236}">
                <a16:creationId xmlns:a16="http://schemas.microsoft.com/office/drawing/2014/main" id="{98356CC3-948B-852E-7F5D-B7C3B2C7715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9</a:t>
            </a:fld>
            <a:endParaRPr lang="en"/>
          </a:p>
        </p:txBody>
      </p:sp>
      <p:pic>
        <p:nvPicPr>
          <p:cNvPr id="2050" name="Chart 1" descr="Line graph depicting trend in Oregon overdose deaths from 2019-20204. A gray line representing fentanyl deaths trends upwards, surpassing other substances at the 2022 mark.">
            <a:extLst>
              <a:ext uri="{FF2B5EF4-FFF2-40B4-BE49-F238E27FC236}">
                <a16:creationId xmlns:a16="http://schemas.microsoft.com/office/drawing/2014/main" id="{C695B29E-D52A-3207-CDA6-8D2CB61F18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9193" y="1291591"/>
            <a:ext cx="6771206" cy="335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7FC09737-C97C-195C-971B-C0978461B472}"/>
              </a:ext>
            </a:extLst>
          </p:cNvPr>
          <p:cNvSpPr txBox="1"/>
          <p:nvPr/>
        </p:nvSpPr>
        <p:spPr>
          <a:xfrm>
            <a:off x="7603634" y="2872829"/>
            <a:ext cx="1307783" cy="769441"/>
          </a:xfrm>
          <a:prstGeom prst="rect">
            <a:avLst/>
          </a:prstGeom>
          <a:solidFill>
            <a:schemeClr val="bg1"/>
          </a:solidFill>
          <a:ln w="19050">
            <a:solidFill>
              <a:schemeClr val="accent3"/>
            </a:solidFill>
          </a:ln>
        </p:spPr>
        <p:txBody>
          <a:bodyPr wrap="square" rtlCol="0">
            <a:spAutoFit/>
          </a:bodyPr>
          <a:lstStyle/>
          <a:p>
            <a:r>
              <a:rPr lang="en-US" sz="1100" dirty="0">
                <a:latin typeface="Calibri" panose="020F0502020204030204" pitchFamily="34" charset="0"/>
                <a:ea typeface="Calibri" panose="020F0502020204030204" pitchFamily="34" charset="0"/>
                <a:cs typeface="Calibri" panose="020F0502020204030204" pitchFamily="34" charset="0"/>
              </a:rPr>
              <a:t>Fentanyl deaths newly exceeded Methamphetamine deaths in 2022</a:t>
            </a:r>
          </a:p>
        </p:txBody>
      </p:sp>
      <p:cxnSp>
        <p:nvCxnSpPr>
          <p:cNvPr id="7" name="Straight Arrow Connector 6" descr="Text box noting that fentnayl deaths newly exceeded Methemphetamine deaths in 2022.">
            <a:extLst>
              <a:ext uri="{FF2B5EF4-FFF2-40B4-BE49-F238E27FC236}">
                <a16:creationId xmlns:a16="http://schemas.microsoft.com/office/drawing/2014/main" id="{F52F894A-452C-EB72-65D1-4C56EAA7D125}"/>
              </a:ext>
            </a:extLst>
          </p:cNvPr>
          <p:cNvCxnSpPr>
            <a:cxnSpLocks/>
          </p:cNvCxnSpPr>
          <p:nvPr/>
        </p:nvCxnSpPr>
        <p:spPr>
          <a:xfrm flipH="1">
            <a:off x="5349240" y="3257550"/>
            <a:ext cx="2254394" cy="0"/>
          </a:xfrm>
          <a:prstGeom prst="straightConnector1">
            <a:avLst/>
          </a:prstGeom>
          <a:ln w="19050">
            <a:tailEnd type="triangle"/>
          </a:ln>
        </p:spPr>
        <p:style>
          <a:lnRef idx="1">
            <a:schemeClr val="accent3"/>
          </a:lnRef>
          <a:fillRef idx="0">
            <a:schemeClr val="accent3"/>
          </a:fillRef>
          <a:effectRef idx="0">
            <a:schemeClr val="accent3"/>
          </a:effectRef>
          <a:fontRef idx="minor">
            <a:schemeClr val="tx1"/>
          </a:fontRef>
        </p:style>
      </p:cxnSp>
      <p:sp>
        <p:nvSpPr>
          <p:cNvPr id="10" name="TextBox 9">
            <a:extLst>
              <a:ext uri="{FF2B5EF4-FFF2-40B4-BE49-F238E27FC236}">
                <a16:creationId xmlns:a16="http://schemas.microsoft.com/office/drawing/2014/main" id="{CFBEE906-3C73-B6EB-AAA8-75BC124B0963}"/>
              </a:ext>
            </a:extLst>
          </p:cNvPr>
          <p:cNvSpPr txBox="1"/>
          <p:nvPr/>
        </p:nvSpPr>
        <p:spPr>
          <a:xfrm>
            <a:off x="311699" y="4651190"/>
            <a:ext cx="7618699" cy="461665"/>
          </a:xfrm>
          <a:prstGeom prst="rect">
            <a:avLst/>
          </a:prstGeom>
          <a:noFill/>
        </p:spPr>
        <p:txBody>
          <a:bodyPr wrap="square" rtlCol="0">
            <a:spAutoFit/>
          </a:bodyPr>
          <a:lstStyle/>
          <a:p>
            <a:r>
              <a:rPr lang="en-US" sz="1200" dirty="0">
                <a:latin typeface="Calibri" panose="020F0502020204030204" pitchFamily="34" charset="0"/>
                <a:ea typeface="Calibri" panose="020F0502020204030204" pitchFamily="34" charset="0"/>
                <a:cs typeface="Calibri" panose="020F0502020204030204" pitchFamily="34" charset="0"/>
              </a:rPr>
              <a:t>Source: </a:t>
            </a:r>
            <a:r>
              <a:rPr lang="en-US" sz="1200" dirty="0">
                <a:latin typeface="Calibri" panose="020F0502020204030204" pitchFamily="34" charset="0"/>
                <a:ea typeface="Calibri" panose="020F0502020204030204" pitchFamily="34" charset="0"/>
                <a:cs typeface="Calibri" panose="020F0502020204030204" pitchFamily="34" charset="0"/>
                <a:hlinkClick r:id="rId4"/>
              </a:rPr>
              <a:t>Oregon State Unintentional Drug Overdose Reporting System (SUDORS</a:t>
            </a:r>
            <a:r>
              <a:rPr lang="en-US" sz="1200" dirty="0">
                <a:latin typeface="Calibri" panose="020F0502020204030204" pitchFamily="34" charset="0"/>
                <a:ea typeface="Calibri" panose="020F0502020204030204" pitchFamily="34" charset="0"/>
                <a:cs typeface="Calibri" panose="020F0502020204030204" pitchFamily="34" charset="0"/>
              </a:rPr>
              <a:t>), July 2019 – June 2024</a:t>
            </a:r>
          </a:p>
          <a:p>
            <a:endParaRPr lang="en-US" sz="1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04272355"/>
      </p:ext>
    </p:extLst>
  </p:cSld>
  <p:clrMapOvr>
    <a:masterClrMapping/>
  </p:clrMapOvr>
</p:sld>
</file>

<file path=ppt/theme/theme1.xml><?xml version="1.0" encoding="utf-8"?>
<a:theme xmlns:a="http://schemas.openxmlformats.org/drawingml/2006/main" name="2021ODE">
  <a:themeElements>
    <a:clrScheme name="ODE2021">
      <a:dk1>
        <a:srgbClr val="000000"/>
      </a:dk1>
      <a:lt1>
        <a:srgbClr val="FFFFFF"/>
      </a:lt1>
      <a:dk2>
        <a:srgbClr val="00A8A5"/>
      </a:dk2>
      <a:lt2>
        <a:srgbClr val="F2FAFE"/>
      </a:lt2>
      <a:accent1>
        <a:srgbClr val="006CAD"/>
      </a:accent1>
      <a:accent2>
        <a:srgbClr val="9F2065"/>
      </a:accent2>
      <a:accent3>
        <a:srgbClr val="DC5626"/>
      </a:accent3>
      <a:accent4>
        <a:srgbClr val="BB8A0A"/>
      </a:accent4>
      <a:accent5>
        <a:srgbClr val="007F43"/>
      </a:accent5>
      <a:accent6>
        <a:srgbClr val="C45BA3"/>
      </a:accent6>
      <a:hlink>
        <a:srgbClr val="1B75BC"/>
      </a:hlink>
      <a:folHlink>
        <a:srgbClr val="21AAE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61f40bdc-19d8-4b8e-be88-e9eb9bcca8b8}" enabled="1" method="Privileged" siteId="{b4f51418-b269-49a2-935a-fa54bf584fc8}" contentBits="0" removed="0"/>
</clbl:labelList>
</file>

<file path=docProps/app.xml><?xml version="1.0" encoding="utf-8"?>
<Properties xmlns="http://schemas.openxmlformats.org/officeDocument/2006/extended-properties" xmlns:vt="http://schemas.openxmlformats.org/officeDocument/2006/docPropsVTypes">
  <TotalTime>321</TotalTime>
  <Words>2517</Words>
  <Application>Microsoft Office PowerPoint</Application>
  <PresentationFormat>On-screen Show (16:9)</PresentationFormat>
  <Paragraphs>159</Paragraphs>
  <Slides>14</Slides>
  <Notes>14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Roboto</vt:lpstr>
      <vt:lpstr>2021ODE</vt:lpstr>
      <vt:lpstr>  Understanding Fentanyl:  Synthetic Opioids and Oregon’s Good Samaritan Law (as required by Senate Bill 238)</vt:lpstr>
      <vt:lpstr>Know - Wonder - Learn </vt:lpstr>
      <vt:lpstr>Learning Targets </vt:lpstr>
      <vt:lpstr>What are prescription opioids?</vt:lpstr>
      <vt:lpstr>Opioid misuse: the use of an opioid for a purpose not consistent with legal or medical guidelines   </vt:lpstr>
      <vt:lpstr>Synthetic Opioids and Fentanyl</vt:lpstr>
      <vt:lpstr>Why are we talking about opioids and fentanyl?</vt:lpstr>
      <vt:lpstr>How do you think our community has been impacted by opioids/fentanyl?</vt:lpstr>
      <vt:lpstr>Oregon Overdose Deaths July 2019-June 2024</vt:lpstr>
      <vt:lpstr>Protect Your Friends</vt:lpstr>
      <vt:lpstr>Discussion Questions</vt:lpstr>
      <vt:lpstr>Where to get help</vt:lpstr>
      <vt:lpstr>Summary</vt:lpstr>
      <vt:lpstr>Exit Slip - What I Learned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MORRIS Cameron * ODE</dc:creator>
  <cp:lastModifiedBy>RUSSELL Alanna * ODE</cp:lastModifiedBy>
  <cp:revision>107</cp:revision>
  <dcterms:modified xsi:type="dcterms:W3CDTF">2025-09-09T20:08:50Z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3479117-1783-420e-9942-24d79255525e_Enabled">
    <vt:lpwstr>true</vt:lpwstr>
  </property>
  <property fmtid="{D5CDD505-2E9C-101B-9397-08002B2CF9AE}" pid="3" name="MSIP_Label_73479117-1783-420e-9942-24d79255525e_SetDate">
    <vt:lpwstr>2024-10-15T21:35:55Z</vt:lpwstr>
  </property>
  <property fmtid="{D5CDD505-2E9C-101B-9397-08002B2CF9AE}" pid="4" name="MSIP_Label_73479117-1783-420e-9942-24d79255525e_Method">
    <vt:lpwstr>Privileged</vt:lpwstr>
  </property>
  <property fmtid="{D5CDD505-2E9C-101B-9397-08002B2CF9AE}" pid="5" name="MSIP_Label_73479117-1783-420e-9942-24d79255525e_Name">
    <vt:lpwstr>Level 3 - Restricted (Items)</vt:lpwstr>
  </property>
  <property fmtid="{D5CDD505-2E9C-101B-9397-08002B2CF9AE}" pid="6" name="MSIP_Label_73479117-1783-420e-9942-24d79255525e_SiteId">
    <vt:lpwstr>b4f51418-b269-49a2-935a-fa54bf584fc8</vt:lpwstr>
  </property>
  <property fmtid="{D5CDD505-2E9C-101B-9397-08002B2CF9AE}" pid="7" name="MSIP_Label_73479117-1783-420e-9942-24d79255525e_ActionId">
    <vt:lpwstr>6fa22422-666e-4656-9254-ae8c87f75062</vt:lpwstr>
  </property>
  <property fmtid="{D5CDD505-2E9C-101B-9397-08002B2CF9AE}" pid="8" name="MSIP_Label_73479117-1783-420e-9942-24d79255525e_ContentBits">
    <vt:lpwstr>2</vt:lpwstr>
  </property>
  <property fmtid="{D5CDD505-2E9C-101B-9397-08002B2CF9AE}" pid="9" name="ClassificationContentMarkingFooterLocations">
    <vt:lpwstr>2021ODE:3</vt:lpwstr>
  </property>
  <property fmtid="{D5CDD505-2E9C-101B-9397-08002B2CF9AE}" pid="10" name="ClassificationContentMarkingFooterText">
    <vt:lpwstr>Level 3 - Restricted</vt:lpwstr>
  </property>
</Properties>
</file>